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351" r:id="rId7"/>
    <p:sldId id="799" r:id="rId8"/>
    <p:sldId id="783" r:id="rId9"/>
    <p:sldId id="813" r:id="rId10"/>
    <p:sldId id="814" r:id="rId11"/>
    <p:sldId id="815" r:id="rId12"/>
    <p:sldId id="784" r:id="rId13"/>
    <p:sldId id="800" r:id="rId14"/>
    <p:sldId id="785" r:id="rId15"/>
    <p:sldId id="801" r:id="rId16"/>
    <p:sldId id="786" r:id="rId17"/>
    <p:sldId id="787" r:id="rId18"/>
    <p:sldId id="795" r:id="rId19"/>
    <p:sldId id="802" r:id="rId20"/>
    <p:sldId id="804" r:id="rId21"/>
    <p:sldId id="803" r:id="rId22"/>
    <p:sldId id="805" r:id="rId23"/>
    <p:sldId id="806" r:id="rId24"/>
    <p:sldId id="807" r:id="rId25"/>
    <p:sldId id="810" r:id="rId26"/>
    <p:sldId id="809" r:id="rId27"/>
    <p:sldId id="808" r:id="rId28"/>
    <p:sldId id="816" r:id="rId29"/>
    <p:sldId id="794"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ub+27kckshzkw0bCasqcw==" hashData="/Ic1mhuM7OEKQzbui7zYwdzuiwOTwF33Z/LH1x4AjldvIOT70beHkR5mW097O48Cgy7V2eEym4U1d2x6s3t28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A"/>
    <a:srgbClr val="012169"/>
    <a:srgbClr val="C8102E"/>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C014A-921D-4D18-80AC-C1353F2B4562}" v="18" dt="2021-06-03T13:32:36.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30" autoAdjust="0"/>
    <p:restoredTop sz="76880" autoAdjust="0"/>
  </p:normalViewPr>
  <p:slideViewPr>
    <p:cSldViewPr snapToGrid="0" snapToObjects="1">
      <p:cViewPr varScale="1">
        <p:scale>
          <a:sx n="94" d="100"/>
          <a:sy n="94" d="100"/>
        </p:scale>
        <p:origin x="1120"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r>
              <a:rPr lang="en-US" sz="2000" baseline="0" dirty="0">
                <a:latin typeface="Roboto" panose="02000000000000000000"/>
              </a:rPr>
              <a:t>Emisiones de</a:t>
            </a:r>
            <a:r>
              <a:rPr lang="en-US" sz="2000" dirty="0">
                <a:latin typeface="Roboto" panose="02000000000000000000"/>
              </a:rPr>
              <a:t> GEI </a:t>
            </a:r>
            <a:r>
              <a:rPr lang="en-US" sz="2000" baseline="0" dirty="0">
                <a:latin typeface="Roboto" panose="02000000000000000000"/>
              </a:rPr>
              <a:t>por sectores</a:t>
            </a:r>
            <a:endParaRPr lang="en-US" sz="2000" dirty="0">
              <a:latin typeface="Roboto" panose="02000000000000000000"/>
            </a:endParaRPr>
          </a:p>
        </c:rich>
      </c:tx>
      <c:layout>
        <c:manualLayout>
          <c:xMode val="edge"/>
          <c:yMode val="edge"/>
          <c:x val="0.26093786506335664"/>
          <c:y val="1.143326048005740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endParaRPr lang="en-AM"/>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C3B-43DD-9B39-42A5C2A8B352}"/>
              </c:ext>
            </c:extLst>
          </c:dPt>
          <c:dPt>
            <c:idx val="1"/>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C3B-43DD-9B39-42A5C2A8B352}"/>
              </c:ext>
            </c:extLst>
          </c:dPt>
          <c:dPt>
            <c:idx val="2"/>
            <c:bubble3D val="0"/>
            <c:spPr>
              <a:solidFill>
                <a:schemeClr val="accent3"/>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C3B-43DD-9B39-42A5C2A8B352}"/>
              </c:ext>
            </c:extLst>
          </c:dPt>
          <c:dPt>
            <c:idx val="3"/>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C3B-43DD-9B39-42A5C2A8B352}"/>
              </c:ext>
            </c:extLst>
          </c:dPt>
          <c:dPt>
            <c:idx val="4"/>
            <c:bubble3D val="0"/>
            <c:spPr>
              <a:solidFill>
                <a:schemeClr val="accent5"/>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C3B-43DD-9B39-42A5C2A8B352}"/>
              </c:ext>
            </c:extLst>
          </c:dPt>
          <c:dPt>
            <c:idx val="5"/>
            <c:bubble3D val="0"/>
            <c:spPr>
              <a:solidFill>
                <a:schemeClr val="accent6"/>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C3B-43DD-9B39-42A5C2A8B352}"/>
              </c:ext>
            </c:extLst>
          </c:dPt>
          <c:dLbls>
            <c:dLbl>
              <c:idx val="0"/>
              <c:layout>
                <c:manualLayout>
                  <c:x val="-6.770102392110143E-3"/>
                  <c:y val="-1.442931487987088E-2"/>
                </c:manualLayout>
              </c:layout>
              <c:showLegendKey val="0"/>
              <c:showVal val="0"/>
              <c:showCatName val="0"/>
              <c:showSerName val="0"/>
              <c:showPercent val="1"/>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4C3B-43DD-9B39-42A5C2A8B352}"/>
                </c:ext>
              </c:extLst>
            </c:dLbl>
            <c:dLbl>
              <c:idx val="1"/>
              <c:layout>
                <c:manualLayout>
                  <c:x val="1.4193194147789063E-2"/>
                  <c:y val="4.026398228114703E-3"/>
                </c:manualLayout>
              </c:layout>
              <c:showLegendKey val="0"/>
              <c:showVal val="0"/>
              <c:showCatName val="0"/>
              <c:showSerName val="0"/>
              <c:showPercent val="1"/>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4C3B-43DD-9B39-42A5C2A8B352}"/>
                </c:ext>
              </c:extLst>
            </c:dLbl>
            <c:dLbl>
              <c:idx val="2"/>
              <c:layout>
                <c:manualLayout>
                  <c:x val="1.9158136482939632E-2"/>
                  <c:y val="4.5629192184310297E-3"/>
                </c:manualLayout>
              </c:layout>
              <c:showLegendKey val="0"/>
              <c:showVal val="0"/>
              <c:showCatName val="0"/>
              <c:showSerName val="0"/>
              <c:showPercent val="1"/>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4C3B-43DD-9B39-42A5C2A8B352}"/>
                </c:ext>
              </c:extLst>
            </c:dLbl>
            <c:dLbl>
              <c:idx val="3"/>
              <c:layout>
                <c:manualLayout>
                  <c:x val="1.0938757655293089E-2"/>
                  <c:y val="7.115048118985127E-3"/>
                </c:manualLayout>
              </c:layout>
              <c:showLegendKey val="0"/>
              <c:showVal val="0"/>
              <c:showCatName val="0"/>
              <c:showSerName val="0"/>
              <c:showPercent val="1"/>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4C3B-43DD-9B39-42A5C2A8B352}"/>
                </c:ext>
              </c:extLst>
            </c:dLbl>
            <c:dLbl>
              <c:idx val="4"/>
              <c:layout>
                <c:manualLayout>
                  <c:x val="3.1592300962379701E-3"/>
                  <c:y val="2.1446850393700787E-2"/>
                </c:manualLayout>
              </c:layout>
              <c:showLegendKey val="0"/>
              <c:showVal val="0"/>
              <c:showCatName val="0"/>
              <c:showSerName val="0"/>
              <c:showPercent val="1"/>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9-4C3B-43DD-9B39-42A5C2A8B352}"/>
                </c:ext>
              </c:extLst>
            </c:dLbl>
            <c:dLbl>
              <c:idx val="5"/>
              <c:layout>
                <c:manualLayout>
                  <c:x val="-1.5798118985126865E-2"/>
                  <c:y val="1.292286380869058E-3"/>
                </c:manualLayout>
              </c:layout>
              <c:showLegendKey val="0"/>
              <c:showVal val="0"/>
              <c:showCatName val="0"/>
              <c:showSerName val="0"/>
              <c:showPercent val="1"/>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B-4C3B-43DD-9B39-42A5C2A8B3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AM"/>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Sheet1!$L$3:$L$8</c:f>
              <c:strCache>
                <c:ptCount val="6"/>
                <c:pt idx="0">
                  <c:v>International bunkers</c:v>
                </c:pt>
                <c:pt idx="1">
                  <c:v>Waste</c:v>
                </c:pt>
                <c:pt idx="2">
                  <c:v>Land-use change and forestry</c:v>
                </c:pt>
                <c:pt idx="3">
                  <c:v>Agriculture</c:v>
                </c:pt>
                <c:pt idx="4">
                  <c:v>Industry</c:v>
                </c:pt>
                <c:pt idx="5">
                  <c:v>Energy</c:v>
                </c:pt>
              </c:strCache>
            </c:strRef>
          </c:cat>
          <c:val>
            <c:numRef>
              <c:f>Sheet1!$M$3:$M$8</c:f>
              <c:numCache>
                <c:formatCode>General</c:formatCode>
                <c:ptCount val="6"/>
                <c:pt idx="0">
                  <c:v>2.1</c:v>
                </c:pt>
                <c:pt idx="1">
                  <c:v>3.2</c:v>
                </c:pt>
                <c:pt idx="2">
                  <c:v>12.2</c:v>
                </c:pt>
                <c:pt idx="3">
                  <c:v>13.8</c:v>
                </c:pt>
                <c:pt idx="4">
                  <c:v>4.3</c:v>
                </c:pt>
                <c:pt idx="5">
                  <c:v>64.400000000000006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C3B-43DD-9B39-42A5C2A8B3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AM"/>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 final de esta conferencia, usted:</a:t>
            </a:r>
          </a:p>
          <a:p>
            <a:r>
              <a:rPr lang="en-US" dirty="0">
                <a:latin typeface="Open Sans SemiBold"/>
                <a:ea typeface="Open Sans SemiBold"/>
                <a:cs typeface="Open Sans SemiBold"/>
              </a:rPr>
              <a:t>1: Familiarizarse con la contribución del uso de la tierra, el cambio de uso de la tierra y el sector energético en el cambio climático, así como la vulnerabilidad de los sistemas de tierra, energía y agua al cambio climático</a:t>
            </a:r>
          </a:p>
          <a:p>
            <a:r>
              <a:rPr lang="en-US" dirty="0"/>
              <a:t>2: Aprender las formas en que los sistemas de energía y agua están interrelacionados y cuáles son las cuestiones políticas asociadas</a:t>
            </a:r>
          </a:p>
          <a:p>
            <a:r>
              <a:rPr lang="en-US" dirty="0">
                <a:latin typeface="Open Sans SemiBold"/>
                <a:ea typeface="Open Sans SemiBold"/>
                <a:cs typeface="Open Sans SemiBold"/>
              </a:rPr>
              <a:t>3: Aprender las formas en que los sistemas energéticos y terrestres están interrelacionados y cuáles son las cuestiones políticas asociadas</a:t>
            </a:r>
          </a:p>
          <a:p>
            <a:r>
              <a:rPr lang="en-US" dirty="0"/>
              <a:t>4: Aprender las formas en que los sistemas de tierra y agua están interrelacionados y cuáles son las cuestiones políticas asociadas</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La energía también se utiliza para tratar el agua y hacerla apta para el consumo humano. La necesidad de energía viene determinada en gran medida por la calidad de la fuente de agua, ya que las fuentes de agua de alta calidad requieren relativamente poca energía, mientras que la demanda de energía aumenta progresivamente con las fuentes de menor calidad. Un caso extremo es el del agua de mar, que requiere la desalinización antes de poder ser utilizada para el suministro de agua pública.  En algunas zonas con escasez de agua, como Oriente Medio, se </a:t>
            </a:r>
            <a:r>
              <a:rPr lang="en-US" sz="1800" b="0" dirty="0">
                <a:effectLst/>
                <a:latin typeface="Calibri"/>
                <a:ea typeface="Calibri" panose="020F0502020204030204" pitchFamily="34" charset="0"/>
                <a:cs typeface="Calibri"/>
              </a:rPr>
              <a:t>utiliza </a:t>
            </a:r>
            <a:r>
              <a:rPr lang="en-US" sz="1800" dirty="0">
                <a:effectLst/>
                <a:latin typeface="Calibri"/>
                <a:ea typeface="Calibri" panose="020F0502020204030204" pitchFamily="34" charset="0"/>
                <a:cs typeface="Calibri"/>
              </a:rPr>
              <a:t>este </a:t>
            </a:r>
            <a:r>
              <a:rPr lang="en-US" sz="1800" b="0" dirty="0">
                <a:effectLst/>
                <a:latin typeface="Calibri"/>
                <a:ea typeface="Calibri" panose="020F0502020204030204" pitchFamily="34" charset="0"/>
                <a:cs typeface="Calibri"/>
              </a:rPr>
              <a:t>proceso, que consume mucha energía, para garantizar un suministro de agua suficiente para la población. Existen diferentes tecnologías de desalinización</a:t>
            </a:r>
            <a:r>
              <a:rPr lang="en-US" sz="1800" b="0" dirty="0">
                <a:latin typeface="Calibri"/>
                <a:ea typeface="Calibri" panose="020F0502020204030204" pitchFamily="34" charset="0"/>
                <a:cs typeface="Calibri"/>
              </a:rPr>
              <a:t>. Se basan principalmente en dos procesos. El primero es la </a:t>
            </a:r>
            <a:r>
              <a:rPr lang="en-US" sz="1800" b="0" dirty="0">
                <a:effectLst/>
                <a:latin typeface="Calibri"/>
                <a:ea typeface="Calibri" panose="020F0502020204030204" pitchFamily="34" charset="0"/>
                <a:cs typeface="Calibri"/>
              </a:rPr>
              <a:t>destilación, como la destilación flash multietapa, </a:t>
            </a:r>
            <a:r>
              <a:rPr lang="en-US" sz="1800" b="0" dirty="0">
                <a:latin typeface="Calibri"/>
                <a:ea typeface="Calibri" panose="020F0502020204030204" pitchFamily="34" charset="0"/>
                <a:cs typeface="Calibri"/>
              </a:rPr>
              <a:t>que </a:t>
            </a:r>
            <a:r>
              <a:rPr lang="en-US" sz="1800" b="0" dirty="0">
                <a:effectLst/>
                <a:latin typeface="Calibri"/>
                <a:ea typeface="Calibri" panose="020F0502020204030204" pitchFamily="34" charset="0"/>
                <a:cs typeface="Calibri"/>
              </a:rPr>
              <a:t>requiere energía para calentar el agua y producir vapor de agua</a:t>
            </a:r>
            <a:r>
              <a:rPr lang="en-US" sz="1800" b="0" dirty="0">
                <a:latin typeface="Calibri"/>
                <a:ea typeface="Calibri" panose="020F0502020204030204" pitchFamily="34" charset="0"/>
                <a:cs typeface="Calibri"/>
              </a:rPr>
              <a:t>. La segunda son los </a:t>
            </a:r>
            <a:r>
              <a:rPr lang="en-US" sz="1800" b="0" dirty="0">
                <a:effectLst/>
                <a:latin typeface="Calibri"/>
                <a:ea typeface="Calibri" panose="020F0502020204030204" pitchFamily="34" charset="0"/>
                <a:cs typeface="Calibri"/>
              </a:rPr>
              <a:t>procesos de membrana, como la ósmosis inversa, que </a:t>
            </a:r>
            <a:r>
              <a:rPr lang="en-US" sz="1800" b="0" dirty="0">
                <a:latin typeface="Calibri"/>
                <a:ea typeface="Calibri" panose="020F0502020204030204" pitchFamily="34" charset="0"/>
                <a:cs typeface="Calibri"/>
              </a:rPr>
              <a:t>son </a:t>
            </a:r>
            <a:r>
              <a:rPr lang="en-US" sz="1800" b="0" dirty="0">
                <a:effectLst/>
                <a:latin typeface="Calibri"/>
                <a:ea typeface="Calibri" panose="020F0502020204030204" pitchFamily="34" charset="0"/>
                <a:cs typeface="Calibri"/>
              </a:rPr>
              <a:t>más eficientes desde el punto de vista energético y la tecnología más utilizada actualmente.</a:t>
            </a:r>
            <a:r>
              <a:rPr lang="en-US" sz="1800" b="0" dirty="0">
                <a:latin typeface="Calibri"/>
                <a:ea typeface="Calibri" panose="020F0502020204030204" pitchFamily="34" charset="0"/>
                <a:cs typeface="Calibri"/>
              </a:rPr>
              <a:t>  </a:t>
            </a:r>
          </a:p>
          <a:p>
            <a:pPr>
              <a:lnSpc>
                <a:spcPct val="107000"/>
              </a:lnSpc>
              <a:spcAft>
                <a:spcPts val="800"/>
              </a:spcAft>
            </a:pPr>
            <a:endParaRPr lang="en-US" sz="1800" b="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También se necesita energía para tratar las aguas residuales de los sistemas de agua industriales y públicos antes de devolverlas al medio ambiente.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705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Estas interrelaciones ponen de manifiesto una serie de impactos intersectoriales que los responsables de la toma de decisiones deben tener en cuenta a la hora de formular políticas y estrategias, si se quiere gestionar eficazmente los objetivos de seguridad energética e hídrica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Una lista no exhaustiva podría incluir las extracciones de agua con fines energéticos</a:t>
            </a:r>
            <a:r>
              <a:rPr lang="en-US" sz="1800" dirty="0">
                <a:latin typeface="Calibri"/>
                <a:ea typeface="Calibri" panose="020F0502020204030204" pitchFamily="34" charset="0"/>
                <a:cs typeface="Calibri"/>
              </a:rPr>
              <a:t>. Estas necesidades </a:t>
            </a:r>
            <a:r>
              <a:rPr lang="en-US" sz="1800" dirty="0">
                <a:effectLst/>
                <a:latin typeface="Calibri"/>
                <a:ea typeface="Calibri" panose="020F0502020204030204" pitchFamily="34" charset="0"/>
                <a:cs typeface="Calibri"/>
              </a:rPr>
              <a:t>deben considerarse en relación con otros usos con los que pueden competir por recursos escasos. El agua para </a:t>
            </a:r>
            <a:r>
              <a:rPr lang="en-US" sz="1800" dirty="0">
                <a:latin typeface="Calibri"/>
                <a:ea typeface="Calibri" panose="020F0502020204030204" pitchFamily="34" charset="0"/>
                <a:cs typeface="Calibri"/>
              </a:rPr>
              <a:t>aplicaciones energéticas </a:t>
            </a:r>
            <a:r>
              <a:rPr lang="en-US" sz="1800" dirty="0">
                <a:effectLst/>
                <a:latin typeface="Calibri"/>
                <a:ea typeface="Calibri" panose="020F0502020204030204" pitchFamily="34" charset="0"/>
                <a:cs typeface="Calibri"/>
              </a:rPr>
              <a:t>puede extraerse de fuentes que también sirven para usos agrícolas o para el </a:t>
            </a:r>
            <a:r>
              <a:rPr lang="en-US" sz="1800" dirty="0">
                <a:latin typeface="Calibri"/>
                <a:ea typeface="Calibri" panose="020F0502020204030204" pitchFamily="34" charset="0"/>
                <a:cs typeface="Calibri"/>
              </a:rPr>
              <a:t>suministro </a:t>
            </a:r>
            <a:r>
              <a:rPr lang="en-US" sz="1800" dirty="0">
                <a:effectLst/>
                <a:latin typeface="Calibri"/>
                <a:ea typeface="Calibri" panose="020F0502020204030204" pitchFamily="34" charset="0"/>
                <a:cs typeface="Calibri"/>
              </a:rPr>
              <a:t>público </a:t>
            </a:r>
            <a:r>
              <a:rPr lang="en-US" sz="1800" dirty="0">
                <a:latin typeface="Calibri"/>
                <a:ea typeface="Calibri" panose="020F0502020204030204" pitchFamily="34" charset="0"/>
                <a:cs typeface="Calibri"/>
              </a:rPr>
              <a:t>de </a:t>
            </a:r>
            <a:r>
              <a:rPr lang="en-US" sz="1800" dirty="0">
                <a:effectLst/>
                <a:latin typeface="Calibri"/>
                <a:ea typeface="Calibri" panose="020F0502020204030204" pitchFamily="34" charset="0"/>
                <a:cs typeface="Calibri"/>
              </a:rPr>
              <a:t>agua</a:t>
            </a:r>
            <a:r>
              <a:rPr lang="en-US" sz="1800" dirty="0">
                <a:latin typeface="Calibri"/>
                <a:ea typeface="Calibri" panose="020F0502020204030204" pitchFamily="34" charset="0"/>
                <a:cs typeface="Calibri"/>
              </a:rPr>
              <a:t>. Esto </a:t>
            </a:r>
            <a:r>
              <a:rPr lang="en-US" sz="1800" dirty="0">
                <a:effectLst/>
                <a:latin typeface="Calibri"/>
                <a:ea typeface="Calibri" panose="020F0502020204030204" pitchFamily="34" charset="0"/>
                <a:cs typeface="Calibri"/>
              </a:rPr>
              <a:t>puede comprometer la seguridad alimentaria si el suministro global es insuficiente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Además de la competencia directa, puede haber otras formas de interacción perjudicial.  Este </a:t>
            </a:r>
            <a:r>
              <a:rPr lang="en-US" sz="1800" dirty="0">
                <a:latin typeface="Calibri"/>
                <a:ea typeface="Calibri" panose="020F0502020204030204" pitchFamily="34" charset="0"/>
                <a:cs typeface="Calibri"/>
              </a:rPr>
              <a:t>podría ser el caso, por </a:t>
            </a:r>
            <a:r>
              <a:rPr lang="en-US" sz="1800" dirty="0">
                <a:effectLst/>
                <a:latin typeface="Calibri"/>
                <a:ea typeface="Calibri" panose="020F0502020204030204" pitchFamily="34" charset="0"/>
                <a:cs typeface="Calibri"/>
              </a:rPr>
              <a:t>ejemplo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de las presas que se utilizan tanto para la generación de energía como para proporcionar agua para el riego. El momento ideal para liberar el agua puede ser diferente para las distintas aplicaciones y, por lo tanto, significa que hay compensaciones que los operadores deben gestionar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Además, existe una importante relación entre la elección de la tecnología de generación de electricidad y la intensidad del uso del agua. Como se ha señalado anteriormente, las tecnologías de generación de energía con bajas emisiones de carbono pueden ser tanto eficientes como intensivas en el uso del agua. Por lo tanto, el tipo de tecnología de generación de electricidad que se elija ayudará a determinar si el cambio a la energía limpia mejorará la seguridad del agua o la perjudicará. </a:t>
            </a:r>
          </a:p>
          <a:p>
            <a:pPr>
              <a:lnSpc>
                <a:spcPct val="107000"/>
              </a:lnSpc>
              <a:spcAft>
                <a:spcPts val="800"/>
              </a:spcAft>
            </a:pP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Además, </a:t>
            </a:r>
            <a:r>
              <a:rPr lang="en-US" sz="1800" dirty="0">
                <a:latin typeface="Calibri"/>
                <a:ea typeface="Calibri" panose="020F0502020204030204" pitchFamily="34" charset="0"/>
                <a:cs typeface="Calibri"/>
              </a:rPr>
              <a:t>varias tendencias están haciendo que aumente la intensidad energética del suministro de agua. La urbanización implica la congregación de personas en los centros de demanda, lo que lleva a una concentración de la misma, a menudo lejos de los recursos hídricos. Esto aumenta la distancia a la que habrá que transportar el agua. Del mismo modo, los niveles de demanda más altos y la concentración de la demanda pueden hacer necesario el uso de recursos hídricos de menor calidad que requerirán más energía para su tratamiento. Por último, la ampliación del acceso al agua potable, así como la preocupación por el medio ambiente, probablemente aumentarán el nivel y el alcance del tratamiento del agua.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88980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La bioenergía es una importante fuente de energía</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lo que por extensión significa que la tierra es importante para el suministro de energía. Alrededor de 10 EJ de </a:t>
            </a:r>
            <a:r>
              <a:rPr lang="en-US" sz="1800" dirty="0" err="1">
                <a:effectLst/>
                <a:latin typeface="Calibri"/>
                <a:ea typeface="Calibri" panose="020F0502020204030204" pitchFamily="34" charset="0"/>
                <a:cs typeface="Calibri"/>
              </a:rPr>
              <a:t>energía</a:t>
            </a:r>
            <a:r>
              <a:rPr lang="en-US" sz="1800" dirty="0">
                <a:effectLst/>
                <a:latin typeface="Calibri"/>
                <a:ea typeface="Calibri" panose="020F0502020204030204" pitchFamily="34" charset="0"/>
                <a:cs typeface="Calibri"/>
              </a:rPr>
              <a:t>  </a:t>
            </a:r>
            <a:r>
              <a:rPr lang="en-US" sz="1800" dirty="0" err="1">
                <a:effectLst/>
                <a:latin typeface="Calibri"/>
                <a:ea typeface="Calibri" panose="020F0502020204030204" pitchFamily="34" charset="0"/>
                <a:cs typeface="Calibri"/>
              </a:rPr>
              <a:t>equivalente</a:t>
            </a:r>
            <a:r>
              <a:rPr lang="en-US" sz="1800" dirty="0">
                <a:effectLst/>
                <a:latin typeface="Calibri"/>
                <a:ea typeface="Calibri" panose="020F0502020204030204" pitchFamily="34" charset="0"/>
                <a:cs typeface="Calibri"/>
              </a:rPr>
              <a:t>, aproximadamente el 10% del suministro mundial de </a:t>
            </a:r>
            <a:r>
              <a:rPr lang="en-US" sz="1800" dirty="0" err="1">
                <a:effectLst/>
                <a:latin typeface="Calibri"/>
                <a:ea typeface="Calibri" panose="020F0502020204030204" pitchFamily="34" charset="0"/>
                <a:cs typeface="Calibri"/>
              </a:rPr>
              <a:t>energía</a:t>
            </a:r>
            <a:r>
              <a:rPr lang="en-US" sz="1800" dirty="0">
                <a:effectLst/>
                <a:latin typeface="Calibri"/>
                <a:ea typeface="Calibri" panose="020F0502020204030204" pitchFamily="34" charset="0"/>
                <a:cs typeface="Calibri"/>
              </a:rPr>
              <a:t> </a:t>
            </a:r>
            <a:r>
              <a:rPr lang="en-US" sz="1800" dirty="0" err="1">
                <a:effectLst/>
                <a:latin typeface="Calibri"/>
                <a:ea typeface="Calibri" panose="020F0502020204030204" pitchFamily="34" charset="0"/>
                <a:cs typeface="Calibri"/>
              </a:rPr>
              <a:t>primaria</a:t>
            </a:r>
            <a:r>
              <a:rPr lang="en-US" sz="1800" dirty="0">
                <a:effectLst/>
                <a:latin typeface="Calibri"/>
                <a:ea typeface="Calibri" panose="020F0502020204030204" pitchFamily="34" charset="0"/>
                <a:cs typeface="Calibri"/>
              </a:rPr>
              <a:t>, </a:t>
            </a:r>
            <a:r>
              <a:rPr lang="en-US" dirty="0"/>
              <a:t>se </a:t>
            </a:r>
            <a:r>
              <a:rPr lang="en-US" sz="1800" dirty="0">
                <a:effectLst/>
                <a:latin typeface="Calibri"/>
                <a:ea typeface="Calibri" panose="020F0502020204030204" pitchFamily="34" charset="0"/>
                <a:cs typeface="Calibri"/>
              </a:rPr>
              <a:t>encuentra en forma de bioenergía. La biomasa se utiliza para una amplia gama de aplicaciones energéticas en los hogares, las industrias y las compañías eléctricas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Por ejemplo, casi dos tercios de la población mundial no tienen acceso a combustibles modernos seguros para cocinar. Muchas de estas personas dependen de la biomasa en forma de combustible de madera o carbón vegetal para sus necesidades energéticas. En muchos países en desarrollo, la biomasa es la mayor fuente de energía, dominada por los usos residenciales. </a:t>
            </a:r>
          </a:p>
          <a:p>
            <a:pPr>
              <a:lnSpc>
                <a:spcPct val="107000"/>
              </a:lnSpc>
              <a:spcAft>
                <a:spcPts val="800"/>
              </a:spcAft>
            </a:pPr>
            <a:r>
              <a:rPr lang="en-US" sz="1800" dirty="0">
                <a:effectLst/>
                <a:latin typeface="Calibri"/>
                <a:ea typeface="Calibri" panose="020F0502020204030204" pitchFamily="34" charset="0"/>
                <a:cs typeface="Calibri"/>
              </a:rPr>
              <a:t>La biomasa se utiliza para generar unos 500 Teravatios hora de electricidad, lo que corresponde a un 2% del suministro mundial de electricidad. La cogeneración de electricidad procedente de instalaciones industriales</a:t>
            </a:r>
            <a:r>
              <a:rPr lang="en-US" sz="1800" dirty="0">
                <a:latin typeface="Calibri"/>
                <a:ea typeface="Calibri" panose="020F0502020204030204" pitchFamily="34" charset="0"/>
                <a:cs typeface="Calibri"/>
              </a:rPr>
              <a:t>, como </a:t>
            </a:r>
            <a:r>
              <a:rPr lang="en-US" sz="1800" dirty="0">
                <a:effectLst/>
                <a:latin typeface="Calibri"/>
                <a:ea typeface="Calibri" panose="020F0502020204030204" pitchFamily="34" charset="0"/>
                <a:cs typeface="Calibri"/>
              </a:rPr>
              <a:t>fábricas de azúcar o de pulpa y papel</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es una parte importante</a:t>
            </a:r>
            <a:r>
              <a:rPr lang="en-US" sz="1800" dirty="0">
                <a:latin typeface="Calibri"/>
                <a:ea typeface="Calibri" panose="020F0502020204030204" pitchFamily="34" charset="0"/>
                <a:cs typeface="Calibri"/>
              </a:rPr>
              <a:t>. Sin embargo, </a:t>
            </a:r>
            <a:r>
              <a:rPr lang="en-US" sz="1800" dirty="0">
                <a:effectLst/>
                <a:latin typeface="Calibri"/>
                <a:ea typeface="Calibri" panose="020F0502020204030204" pitchFamily="34" charset="0"/>
                <a:cs typeface="Calibri"/>
              </a:rPr>
              <a:t>también contribuye la co-combustión en las centrales eléctricas de carbón o las centrales de biomasa específicas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Un aspecto </a:t>
            </a:r>
            <a:r>
              <a:rPr lang="en-US" sz="1800" dirty="0">
                <a:latin typeface="Calibri"/>
                <a:ea typeface="Calibri" panose="020F0502020204030204" pitchFamily="34" charset="0"/>
                <a:cs typeface="Calibri"/>
              </a:rPr>
              <a:t>de la bioenergía </a:t>
            </a:r>
            <a:r>
              <a:rPr lang="en-US" sz="1800" dirty="0">
                <a:effectLst/>
                <a:latin typeface="Calibri"/>
                <a:ea typeface="Calibri" panose="020F0502020204030204" pitchFamily="34" charset="0"/>
                <a:cs typeface="Calibri"/>
              </a:rPr>
              <a:t>que ha recibido mucha atención es el aumento del uso de biocombustibles líquidos para mezclarlos con la gasolina y el gasóleo</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En las últimas dos décadas, muchos países han impulsado el aumento de la producción de </a:t>
            </a:r>
            <a:r>
              <a:rPr lang="en-US" sz="1800" dirty="0">
                <a:latin typeface="Calibri"/>
                <a:ea typeface="Calibri" panose="020F0502020204030204" pitchFamily="34" charset="0"/>
                <a:cs typeface="Calibri"/>
              </a:rPr>
              <a:t>biocombustibles </a:t>
            </a:r>
            <a:r>
              <a:rPr lang="en-US" sz="1800" dirty="0">
                <a:effectLst/>
                <a:latin typeface="Calibri"/>
                <a:ea typeface="Calibri" panose="020F0502020204030204" pitchFamily="34" charset="0"/>
                <a:cs typeface="Calibri"/>
              </a:rPr>
              <a:t>mediante mandatos, subvenciones u otras medidas de apoyo. El objetivo de estas políticas </a:t>
            </a:r>
            <a:r>
              <a:rPr lang="en-US" sz="1800" dirty="0">
                <a:latin typeface="Calibri"/>
                <a:ea typeface="Calibri" panose="020F0502020204030204" pitchFamily="34" charset="0"/>
                <a:cs typeface="Calibri"/>
              </a:rPr>
              <a:t>ha sido </a:t>
            </a:r>
            <a:r>
              <a:rPr lang="en-US" sz="1800" dirty="0">
                <a:effectLst/>
                <a:latin typeface="Calibri"/>
                <a:ea typeface="Calibri" panose="020F0502020204030204" pitchFamily="34" charset="0"/>
                <a:cs typeface="Calibri"/>
              </a:rPr>
              <a:t>reducir la dependencia de los combustibles importados del petróleo, como la gasolina, el gasóleo y el combustible para aviones, y mejorar así tanto la balanza de pagos como la seguridad energética. La reducción de las emisiones de gases de efecto invernadero también ha sido un motor importante en algunos casos, así como el deseo de apoyar los ingresos de los agricultores </a:t>
            </a:r>
            <a:r>
              <a:rPr lang="en-US" sz="1800" dirty="0">
                <a:latin typeface="Calibri"/>
                <a:ea typeface="Calibri" panose="020F0502020204030204" pitchFamily="34" charset="0"/>
                <a:cs typeface="Calibri"/>
              </a:rPr>
              <a:t>ofreciéndoles </a:t>
            </a:r>
            <a:r>
              <a:rPr lang="en-US" sz="1800" dirty="0">
                <a:effectLst/>
                <a:latin typeface="Calibri"/>
                <a:ea typeface="Calibri" panose="020F0502020204030204" pitchFamily="34" charset="0"/>
                <a:cs typeface="Calibri"/>
              </a:rPr>
              <a:t>un mercado adicional para sus cultivos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Alrededor del 15% del maíz y el 20% de la caña de azúcar se utilizan ahora para producir bioetanol como sustituto de la gasolina</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 alrededor del 15% de las semillas oleaginosas se utilizan ahora para producir biodiésel como sustituto. Esto demuestra que la huella de la tierra es cada vez mayor y que existe un vínculo entre los mercados de la tierra, los cultivos y la energía.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87856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La energía es necesaria para producir cultivos, ganado y otros productos agrícolas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como </a:t>
            </a:r>
            <a:r>
              <a:rPr lang="en-US" sz="1800" dirty="0" err="1">
                <a:latin typeface="Calibri"/>
                <a:ea typeface="Calibri" panose="020F0502020204030204" pitchFamily="34" charset="0"/>
                <a:cs typeface="Calibri"/>
              </a:rPr>
              <a:t>fibra </a:t>
            </a:r>
            <a:r>
              <a:rPr lang="en-US" sz="1800" dirty="0">
                <a:effectLst/>
                <a:latin typeface="Calibri"/>
                <a:ea typeface="Calibri" panose="020F0502020204030204" pitchFamily="34" charset="0"/>
                <a:cs typeface="Calibri"/>
              </a:rPr>
              <a:t>y combustible. Uno de los principales impulsores de los grandes aumentos de productividad en la agricultura durante el último siglo ha sido la mecanización y el uso de insumos de alto consumo energético, como los fertilizantes y los pesticidas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Los combustibles derivados del petróleo, la electricidad y la biomasa se utilizan para hacer funcionar la maquinaria agrícola, como los tractores, las cosechadoras y otros equipos para la preparación de los campos, la cosecha, el secado y el procesamiento de los cultivos. La electricidad también es necesaria para hacer funcionar las bombas que elevan, transportan y presurizan el agua para regar los campos. Además, la energía también es necesaria para calentar o enfriar los edificios de la granja y para proporcionar iluminación interior y exterior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Aunque el consumo de energía es significativamente menor que el de la producción de cultivos en todo el mundo, las explotaciones ganaderas requieren insumos energéticos para los sistemas de ventilación, refrigeración, iluminación, calefacción, riego, motores y manipulación de residuos,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 total, esto supone unos 9 exajulios de energía, lo que equivale al 2,2% de la demanda energética final mundial.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55339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Más allá de los usos directos en la agricultura, la energía también se utiliza en el resto de la cadena de valor alimentaria. </a:t>
            </a:r>
          </a:p>
          <a:p>
            <a:pPr>
              <a:lnSpc>
                <a:spcPct val="107000"/>
              </a:lnSpc>
              <a:spcAft>
                <a:spcPts val="800"/>
              </a:spcAft>
            </a:pPr>
            <a:r>
              <a:rPr lang="en-US" sz="1800" dirty="0">
                <a:effectLst/>
                <a:latin typeface="Calibri"/>
                <a:ea typeface="Calibri" panose="020F0502020204030204" pitchFamily="34" charset="0"/>
                <a:cs typeface="Calibri"/>
              </a:rPr>
              <a:t>Muchos de los insumos de la agricultura moderna consumen mucha energía. La producción </a:t>
            </a:r>
            <a:r>
              <a:rPr lang="en-US" sz="1800" dirty="0">
                <a:latin typeface="Calibri"/>
                <a:ea typeface="Calibri" panose="020F0502020204030204" pitchFamily="34" charset="0"/>
                <a:cs typeface="Calibri"/>
              </a:rPr>
              <a:t>de fertilizantes, por </a:t>
            </a:r>
            <a:r>
              <a:rPr lang="en-US" sz="1800" dirty="0">
                <a:effectLst/>
                <a:latin typeface="Calibri"/>
                <a:ea typeface="Calibri" panose="020F0502020204030204" pitchFamily="34" charset="0"/>
                <a:cs typeface="Calibri"/>
              </a:rPr>
              <a:t>ejemplo</a:t>
            </a:r>
            <a:r>
              <a:rPr lang="en-US" sz="1800" dirty="0">
                <a:latin typeface="Calibri"/>
                <a:ea typeface="Calibri" panose="020F0502020204030204" pitchFamily="34" charset="0"/>
                <a:cs typeface="Calibri"/>
              </a:rPr>
              <a:t>, requiere </a:t>
            </a:r>
            <a:r>
              <a:rPr lang="en-US" sz="1800" dirty="0">
                <a:effectLst/>
                <a:latin typeface="Calibri"/>
                <a:ea typeface="Calibri" panose="020F0502020204030204" pitchFamily="34" charset="0"/>
                <a:cs typeface="Calibri"/>
              </a:rPr>
              <a:t>grandes cantidades de energía y </a:t>
            </a:r>
            <a:r>
              <a:rPr lang="en-US" sz="1800" dirty="0">
                <a:latin typeface="Calibri"/>
                <a:ea typeface="Calibri" panose="020F0502020204030204" pitchFamily="34" charset="0"/>
                <a:cs typeface="Calibri"/>
              </a:rPr>
              <a:t>es responsable </a:t>
            </a:r>
            <a:r>
              <a:rPr lang="en-US" sz="1800" dirty="0">
                <a:effectLst/>
                <a:latin typeface="Calibri"/>
                <a:ea typeface="Calibri" panose="020F0502020204030204" pitchFamily="34" charset="0"/>
                <a:cs typeface="Calibri"/>
              </a:rPr>
              <a:t>de alrededor del 1,2% de la demanda energética mundial. La fabricación de otros insumos, como los plaguicidas, también tiene importantes necesidades energéticas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a:ea typeface="Calibri" panose="020F0502020204030204" pitchFamily="34" charset="0"/>
                <a:cs typeface="Calibri"/>
              </a:rPr>
              <a:t>La energía en forma de combustibles líquidos es necesaria para el transporte de los cultivos y productos alimentarios en las distintas fases de la cadena de valor</a:t>
            </a:r>
            <a:r>
              <a:rPr lang="en-US" sz="1800" dirty="0">
                <a:latin typeface="Calibri"/>
                <a:ea typeface="Calibri" panose="020F0502020204030204" pitchFamily="34" charset="0"/>
                <a:cs typeface="Calibri"/>
              </a:rPr>
              <a:t>. Esto puede incluir el transporte </a:t>
            </a:r>
            <a:r>
              <a:rPr lang="en-US" sz="1800" dirty="0">
                <a:effectLst/>
                <a:latin typeface="Calibri"/>
                <a:ea typeface="Calibri" panose="020F0502020204030204" pitchFamily="34" charset="0"/>
                <a:cs typeface="Calibri"/>
              </a:rPr>
              <a:t>desde las granjas a los mercados o para su posterior procesamiento y luego a los mayoristas o minoristas y finalmente a los hogares de las personas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El sector de la fabricación de alimentos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que transforma los productos agrícolas en productos de consumo intermedio o final</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también requiere energía para su funcionamiento. Esto incluye lecherías, molinos de harina, plantas de procesamiento de carne, panaderías y muchas otras instalaciones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lo largo de las distintas etapas, se necesita energía para la refrigeración, a fin de evitar que los productos se estropeen, así como para otros servicios del edificio, como la ventilación, la calefacción y la iluminación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Por último, se necesita energía para preparar y cocinar los alimentos.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 total, la Organización de las Naciones Unidas para la Agricultura y la Alimentación estima que toda la cadena de valor de los alimentos consume alrededor del 30% de la demanda final de energía mundial.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2438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Una de las principales preocupaciones de la política de tierras y energía es el uso de tierras agrícolas y cultivos alimentarios para producir biocombustibles. A menudo se denomina "el debate de los alimentos frente a los combustibles</a:t>
            </a:r>
            <a:r>
              <a:rPr lang="en-US" sz="1800" dirty="0">
                <a:latin typeface="Calibri"/>
                <a:ea typeface="Calibri" panose="020F0502020204030204" pitchFamily="34" charset="0"/>
                <a:cs typeface="Calibri"/>
              </a:rPr>
              <a:t>", y lo que </a:t>
            </a:r>
            <a:r>
              <a:rPr lang="en-US" sz="1800" dirty="0">
                <a:effectLst/>
                <a:latin typeface="Calibri"/>
                <a:ea typeface="Calibri" panose="020F0502020204030204" pitchFamily="34" charset="0"/>
                <a:cs typeface="Calibri"/>
              </a:rPr>
              <a:t>preocupa es que las políticas de biocombustibles aumenten las presiones comerciales sobre las tierras agrícolas y </a:t>
            </a:r>
            <a:r>
              <a:rPr lang="en-US" sz="1800" dirty="0">
                <a:latin typeface="Calibri"/>
                <a:ea typeface="Calibri" panose="020F0502020204030204" pitchFamily="34" charset="0"/>
                <a:cs typeface="Calibri"/>
              </a:rPr>
              <a:t>creen una </a:t>
            </a:r>
            <a:r>
              <a:rPr lang="en-US" sz="1800" dirty="0">
                <a:effectLst/>
                <a:latin typeface="Calibri"/>
                <a:ea typeface="Calibri" panose="020F0502020204030204" pitchFamily="34" charset="0"/>
                <a:cs typeface="Calibri"/>
              </a:rPr>
              <a:t>competencia directa por las tierras de cultivo entre la energía y los alimentos, lo que podría comprometer la seguridad alimentaria. La cuestión de si es estratégico y ético desviar alimentos para usos energéticos de esta manera ha hecho que muchos países reduzcan o reviertan el impulso de los biocombustibles.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Dado que la cosecha de bioenergía sostenible podría, en principio, ser neutra en carbono, la bioenergía se considera una opción de reducción de emisiones para muchos sectores y aplicaciones. Al utilizar la biomasa y la tierra que no se utiliza para la producción de alimentos, se pueden gestionar los impactos negativos sobre la seguridad alimentaria.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Alrededor del 14% de los alimentos producidos se pierden entre la cosecha y la venta al por menor. También se desperdician cantidades importantes en el sector minorista o en el nivel de consumo. Dada la importante contribución de la cadena de valor de los alimentos tanto a la demanda de energía como a las emisiones de gases de efecto invernadero</a:t>
            </a:r>
            <a:r>
              <a:rPr lang="en-US" sz="1800" b="0" dirty="0">
                <a:latin typeface="Calibri"/>
                <a:ea typeface="Calibri" panose="020F0502020204030204" pitchFamily="34" charset="0"/>
                <a:cs typeface="Calibri"/>
              </a:rPr>
              <a:t>, </a:t>
            </a:r>
            <a:r>
              <a:rPr lang="en-US" sz="1800" b="0" dirty="0">
                <a:effectLst/>
                <a:latin typeface="Calibri"/>
                <a:ea typeface="Calibri" panose="020F0502020204030204" pitchFamily="34" charset="0"/>
                <a:cs typeface="Calibri"/>
              </a:rPr>
              <a:t>reducir la pérdida y el desperdicio de alimentos podría tener importantes beneficios para la seguridad energética y el clima.</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 bioenergía tiene una gran huella de tierra en relación con la mayoría de las otras fuentes de energía y puede tener </a:t>
            </a:r>
            <a:r>
              <a:rPr lang="en-US" sz="1800" dirty="0">
                <a:latin typeface="Calibri"/>
                <a:ea typeface="Calibri" panose="020F0502020204030204" pitchFamily="34" charset="0"/>
                <a:cs typeface="Calibri"/>
              </a:rPr>
              <a:t>un </a:t>
            </a:r>
            <a:r>
              <a:rPr lang="en-US" sz="1800" dirty="0">
                <a:effectLst/>
                <a:latin typeface="Calibri"/>
                <a:ea typeface="Calibri" panose="020F0502020204030204" pitchFamily="34" charset="0"/>
                <a:cs typeface="Calibri"/>
              </a:rPr>
              <a:t>impacto significativo en el uso y la cobertura del suelo. La sobreexplotación de los recursos de combustible de madera o la tala de bosques para las plantaciones de palma aceitera u otras operaciones de biocombustibles pueden ser factores importantes de deforestación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528266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 vínculo importante entre la tierra y el agua es el papel que desempeñan el uso y la cubierta del suelo en la hidrología de una cuenca. Como se ha explicado en la lección 7, las diferentes cubiertas del suelo tendrán diferentes balances hídricos y, por tanto, un cambio en la cubierta del suelo afectará a los flujos de agua.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Por ejemplo, los terrenos naturales, como los bosques y las praderas, tienen propiedades hidrológicas muy diferentes a las de los terrenos edificados</a:t>
            </a:r>
            <a:r>
              <a:rPr lang="en-US" sz="1800" dirty="0">
                <a:latin typeface="Calibri"/>
                <a:ea typeface="Calibri" panose="020F0502020204030204" pitchFamily="34" charset="0"/>
                <a:cs typeface="Calibri"/>
              </a:rPr>
              <a:t>, como las </a:t>
            </a:r>
            <a:r>
              <a:rPr lang="en-US" sz="1800" dirty="0">
                <a:effectLst/>
                <a:latin typeface="Calibri"/>
                <a:ea typeface="Calibri" panose="020F0502020204030204" pitchFamily="34" charset="0"/>
                <a:cs typeface="Calibri"/>
              </a:rPr>
              <a:t>ciudades, las carreteras u otras infraestructuras</a:t>
            </a:r>
            <a:r>
              <a:rPr lang="en-US" sz="1800" dirty="0">
                <a:latin typeface="Calibri"/>
                <a:ea typeface="Calibri" panose="020F0502020204030204" pitchFamily="34" charset="0"/>
                <a:cs typeface="Calibri"/>
              </a:rPr>
              <a:t>, en </a:t>
            </a:r>
            <a:r>
              <a:rPr lang="en-US" sz="1800" dirty="0">
                <a:effectLst/>
                <a:latin typeface="Calibri"/>
                <a:ea typeface="Calibri" panose="020F0502020204030204" pitchFamily="34" charset="0"/>
                <a:cs typeface="Calibri"/>
              </a:rPr>
              <a:t>los que gran parte de la superficie está cubierta de asfalto u hormigón.  Los terrenos con vegetación consumen más agua en forma de evapotranspiración para mantener el crecimiento de las plantas y </a:t>
            </a:r>
            <a:r>
              <a:rPr lang="en-US" sz="1800" dirty="0">
                <a:latin typeface="Calibri"/>
                <a:ea typeface="Calibri" panose="020F0502020204030204" pitchFamily="34" charset="0"/>
                <a:cs typeface="Calibri"/>
              </a:rPr>
              <a:t>permiten </a:t>
            </a:r>
            <a:r>
              <a:rPr lang="en-US" sz="1800" dirty="0">
                <a:effectLst/>
                <a:latin typeface="Calibri"/>
                <a:ea typeface="Calibri" panose="020F0502020204030204" pitchFamily="34" charset="0"/>
                <a:cs typeface="Calibri"/>
              </a:rPr>
              <a:t>que se almacene más agua en el suelo o que se infiltre en las aguas subterráneas. En los terrenos </a:t>
            </a:r>
            <a:r>
              <a:rPr lang="en-US" sz="1800" dirty="0">
                <a:latin typeface="Calibri"/>
                <a:ea typeface="Calibri" panose="020F0502020204030204" pitchFamily="34" charset="0"/>
                <a:cs typeface="Calibri"/>
              </a:rPr>
              <a:t>urbanizados, la </a:t>
            </a:r>
            <a:r>
              <a:rPr lang="en-US" sz="1800" dirty="0">
                <a:effectLst/>
                <a:latin typeface="Calibri"/>
                <a:ea typeface="Calibri" panose="020F0502020204030204" pitchFamily="34" charset="0"/>
                <a:cs typeface="Calibri"/>
              </a:rPr>
              <a:t>superficie es menos permeable y la evapotranspiración es menor</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sin embargo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esto significa que la escorrentía será mayor, ya que el suelo y las plantas absorben menos agua. Las ciudades suelen disponer de infraestructuras específicas para gestionar las precipitaciones, descargar la escorrentía y evitar las inundaciones.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26947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Prácticamente todos los elementos centrales de la gestión de las cuencas hidrográficas, como la hidrología, la disponibilidad de agua, la calidad del agua, las funciones de los ecosistemas, la productividad de la tierra, la morfología de los canales de los arroyos y la protección contra las inundaciones, se ven afectados por </a:t>
            </a:r>
            <a:r>
              <a:rPr lang="en-US" sz="1800" dirty="0">
                <a:latin typeface="Calibri"/>
                <a:ea typeface="Calibri" panose="020F0502020204030204" pitchFamily="34" charset="0"/>
                <a:cs typeface="Calibri"/>
              </a:rPr>
              <a:t>el uso de la tierra </a:t>
            </a:r>
            <a:r>
              <a:rPr lang="en-US" sz="1800" dirty="0">
                <a:effectLst/>
                <a:latin typeface="Calibri"/>
                <a:ea typeface="Calibri" panose="020F0502020204030204" pitchFamily="34" charset="0"/>
                <a:cs typeface="Calibri"/>
              </a:rPr>
              <a:t>y el cambio de uso de la tierra. De ello se deduce que la gestión sostenible de las cuencas hidrográficas requiere una visión amplia e integrada de las actividades que se llevan a cabo en ellas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incluido el modo en que se utiliza y transforma la tierra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Sin embargo, la gestión de la cuenca no es la </a:t>
            </a:r>
            <a:r>
              <a:rPr lang="en-US" sz="1800" dirty="0">
                <a:latin typeface="Calibri"/>
                <a:ea typeface="Calibri" panose="020F0502020204030204" pitchFamily="34" charset="0"/>
                <a:cs typeface="Calibri"/>
              </a:rPr>
              <a:t>acción </a:t>
            </a:r>
            <a:r>
              <a:rPr lang="en-US" sz="1800" dirty="0">
                <a:effectLst/>
                <a:latin typeface="Calibri"/>
                <a:ea typeface="Calibri" panose="020F0502020204030204" pitchFamily="34" charset="0"/>
                <a:cs typeface="Calibri"/>
              </a:rPr>
              <a:t>de una sola entidad o actor. Los organismos gubernamentales, los municipios </a:t>
            </a:r>
            <a:r>
              <a:rPr lang="en-US" sz="1800" dirty="0">
                <a:latin typeface="Calibri"/>
                <a:ea typeface="Calibri" panose="020F0502020204030204" pitchFamily="34" charset="0"/>
                <a:cs typeface="Calibri"/>
              </a:rPr>
              <a:t>y los </a:t>
            </a:r>
            <a:r>
              <a:rPr lang="en-US" sz="1800" dirty="0">
                <a:effectLst/>
                <a:latin typeface="Calibri"/>
                <a:ea typeface="Calibri" panose="020F0502020204030204" pitchFamily="34" charset="0"/>
                <a:cs typeface="Calibri"/>
              </a:rPr>
              <a:t>actores y entidades </a:t>
            </a:r>
            <a:r>
              <a:rPr lang="en-US" sz="1800" dirty="0">
                <a:latin typeface="Calibri"/>
                <a:ea typeface="Calibri" panose="020F0502020204030204" pitchFamily="34" charset="0"/>
                <a:cs typeface="Calibri"/>
              </a:rPr>
              <a:t>privadas </a:t>
            </a:r>
            <a:r>
              <a:rPr lang="en-US" sz="1800" dirty="0">
                <a:effectLst/>
                <a:latin typeface="Calibri"/>
                <a:ea typeface="Calibri" panose="020F0502020204030204" pitchFamily="34" charset="0"/>
                <a:cs typeface="Calibri"/>
              </a:rPr>
              <a:t>e individuales llevan a cabo actividades que influyen en la cubierta del suelo y en la hidrología de la cuenca. El reto es, pues, no sólo gestionar los elementos hidrológicos y biofísicos de la cuenca, sino también la interacción entre una serie de partes interesadas con puntos de vista y prioridades diferentes. Se pueden utilizar herramientas y acciones físicas, reglamentarias y económicas para gestionar e influir en el </a:t>
            </a:r>
            <a:r>
              <a:rPr lang="en-US" sz="1800" dirty="0" err="1">
                <a:latin typeface="Calibri"/>
                <a:ea typeface="Calibri" panose="020F0502020204030204" pitchFamily="34" charset="0"/>
                <a:cs typeface="Calibri"/>
              </a:rPr>
              <a:t>comportamiento </a:t>
            </a:r>
            <a:r>
              <a:rPr lang="en-US" sz="1800" dirty="0">
                <a:effectLst/>
                <a:latin typeface="Calibri"/>
                <a:ea typeface="Calibri" panose="020F0502020204030204" pitchFamily="34" charset="0"/>
                <a:cs typeface="Calibri"/>
              </a:rPr>
              <a:t>y las decisiones de estas partes interesadas en la búsqueda de un uso sostenible de los recursos terrestres e hídricos de la cuenca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235944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Más allá de los vínculos entre la cobertura del suelo y la gestión de las cuencas hidrográficas, los usos del suelo -en particular los cultivos- son grandes consumidores de agua. Alrededor del 70% de las extracciones de agua en todo el mundo se destinan a fines agrícolas. La mayor parte se destina a la irrigación de cultivos, aunque el agua para mantener a las poblaciones ganaderas también es un factor importante.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Alrededor del 20% de las tierras de cultivo del mundo son de regadío y el 40% de todos los cultivos se realizan en tierras cultivadas, lo que ilustra tanto el alcance del riego como herramienta para mejorar la productividad de la tierra como su eficacia. </a:t>
            </a:r>
            <a:r>
              <a:rPr lang="en-US" sz="1800" dirty="0">
                <a:latin typeface="Calibri"/>
                <a:ea typeface="Calibri" panose="020F0502020204030204" pitchFamily="34" charset="0"/>
                <a:cs typeface="Calibri"/>
              </a:rPr>
              <a:t>El </a:t>
            </a:r>
            <a:r>
              <a:rPr lang="en-US" sz="1800" dirty="0">
                <a:effectLst/>
                <a:latin typeface="Calibri"/>
                <a:ea typeface="Calibri" panose="020F0502020204030204" pitchFamily="34" charset="0"/>
                <a:cs typeface="Calibri"/>
              </a:rPr>
              <a:t>suministro de agua es fundamental para el crecimiento de las plantas, y el riego puede garantizar un suministro adecuado de agua para apoyar el crecimiento de las plantas incluso en tiempo seco</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El agua para el riego puede extraerse de recursos hídricos superficiales como ríos, arroyos o lagos. A menudo se construyen presas para ayudar a suministrar agua de riego cuando se necesita. En las zonas en las que no se dispone de agua superficial</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o en las que es más barato o conveniente utilizar agua subterránea, se pueden utilizar pozos para suministrar agua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61760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El objetivo central del análisis con el modelo CLEWs es el estudio de las interacciones y la interacción entre los sistemas de tierra, energía y agua</a:t>
            </a:r>
            <a:r>
              <a:rPr lang="en-US" sz="1800" dirty="0">
                <a:latin typeface="Calibri"/>
                <a:ea typeface="Calibri" panose="020F0502020204030204" pitchFamily="34" charset="0"/>
                <a:cs typeface="Calibri"/>
              </a:rPr>
              <a:t>, así como el </a:t>
            </a:r>
            <a:r>
              <a:rPr lang="en-US" sz="1800" dirty="0">
                <a:effectLst/>
                <a:latin typeface="Calibri"/>
                <a:ea typeface="Calibri" panose="020F0502020204030204" pitchFamily="34" charset="0"/>
                <a:cs typeface="Calibri"/>
              </a:rPr>
              <a:t>impacto en el cambio climático y la vulnerabilidad al mismo. Esto significa que puede utilizarse para informar sobre políticas y estrategias coherentes y cohesionadas en estos ámbitos. En las conferencias anteriores se han abordado estos sistemas de forma individual, mientras que en esta conferencia se explorarán con más detalle las interrelaciones entre ellos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Las interrelaciones se refieren a las interacciones entre estos sistemas, en las que la evolución de un sector </a:t>
            </a:r>
            <a:r>
              <a:rPr lang="en-US" sz="1800" dirty="0">
                <a:latin typeface="Calibri"/>
                <a:ea typeface="Calibri" panose="020F0502020204030204" pitchFamily="34" charset="0"/>
                <a:cs typeface="Calibri"/>
              </a:rPr>
              <a:t>afecta a la </a:t>
            </a:r>
            <a:r>
              <a:rPr lang="en-US" sz="1800" dirty="0">
                <a:effectLst/>
                <a:latin typeface="Calibri"/>
                <a:ea typeface="Calibri" panose="020F0502020204030204" pitchFamily="34" charset="0"/>
                <a:cs typeface="Calibri"/>
              </a:rPr>
              <a:t>de otro. Como veremos en esta conferencia, estas interacciones pueden ser sinérgicas -es decir, una intervención tiene un impacto positivo en más de un área- o puede haber compensaciones -cuando la acción en un área va en contra de los objetivos políticos en otra-. El objetivo final del análisis de las CLEW es buscar formas de aprovechar las sinergias y minimizar las compensaciones para conseguir estrategias globales coherentes y eficaces de desarrollo sostenible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20235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La cuestión central en la gestión de las interrelaciones entre la tierra y el agua es la estrecha relación entre el uso de la tierra y la hidrología y el papel integral que desempeña el uso de la tierra en la gestión integrada de las cuencas hidrográficas, la protección de los recursos naturales y el desarrollo sostenible en general</a:t>
            </a:r>
            <a:r>
              <a:rPr lang="en-US" sz="1800" dirty="0">
                <a:latin typeface="Calibri"/>
                <a:ea typeface="Calibri" panose="020F0502020204030204" pitchFamily="34" charset="0"/>
                <a:cs typeface="Calibri"/>
              </a:rPr>
              <a:t>, como se </a:t>
            </a:r>
            <a:r>
              <a:rPr lang="en-US" sz="1800" dirty="0">
                <a:effectLst/>
                <a:latin typeface="Calibri"/>
                <a:ea typeface="Calibri" panose="020F0502020204030204" pitchFamily="34" charset="0"/>
                <a:cs typeface="Calibri"/>
              </a:rPr>
              <a:t>ha tratado en las diapositivas anteriores y en la lección 7</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Más allá de esto</a:t>
            </a:r>
            <a:r>
              <a:rPr lang="en-US" sz="1800" b="0" dirty="0">
                <a:latin typeface="Calibri"/>
                <a:ea typeface="Calibri" panose="020F0502020204030204" pitchFamily="34" charset="0"/>
                <a:cs typeface="Calibri"/>
              </a:rPr>
              <a:t>, </a:t>
            </a:r>
            <a:r>
              <a:rPr lang="en-US" sz="1800" b="0" dirty="0">
                <a:effectLst/>
                <a:latin typeface="Calibri"/>
                <a:ea typeface="Calibri" panose="020F0502020204030204" pitchFamily="34" charset="0"/>
                <a:cs typeface="Calibri"/>
              </a:rPr>
              <a:t>un punto central es </a:t>
            </a:r>
            <a:r>
              <a:rPr lang="en-US" sz="1800" b="0" dirty="0">
                <a:latin typeface="Calibri"/>
                <a:ea typeface="Calibri" panose="020F0502020204030204" pitchFamily="34" charset="0"/>
                <a:cs typeface="Calibri"/>
              </a:rPr>
              <a:t>que hay competencia </a:t>
            </a:r>
            <a:r>
              <a:rPr lang="en-US" sz="1800" b="0" dirty="0">
                <a:effectLst/>
                <a:latin typeface="Calibri"/>
                <a:ea typeface="Calibri" panose="020F0502020204030204" pitchFamily="34" charset="0"/>
                <a:cs typeface="Calibri"/>
              </a:rPr>
              <a:t>por el agua entre la agricultura, que a menudo tiene derechos de uso del agua, y otros usos</a:t>
            </a:r>
            <a:r>
              <a:rPr lang="en-US" sz="1800" b="0" dirty="0">
                <a:latin typeface="Calibri"/>
                <a:ea typeface="Calibri" panose="020F0502020204030204" pitchFamily="34" charset="0"/>
                <a:cs typeface="Calibri"/>
              </a:rPr>
              <a:t>. Estos otros usos suelen </a:t>
            </a:r>
            <a:r>
              <a:rPr lang="en-US" sz="1800" b="0" dirty="0">
                <a:effectLst/>
                <a:latin typeface="Calibri"/>
                <a:ea typeface="Calibri" panose="020F0502020204030204" pitchFamily="34" charset="0"/>
                <a:cs typeface="Calibri"/>
              </a:rPr>
              <a:t>ser más valiosos</a:t>
            </a:r>
            <a:r>
              <a:rPr lang="en-US" sz="1800" b="0" dirty="0">
                <a:latin typeface="Calibri"/>
                <a:ea typeface="Calibri" panose="020F0502020204030204" pitchFamily="34" charset="0"/>
                <a:cs typeface="Calibri"/>
              </a:rPr>
              <a:t>, si el valor se </a:t>
            </a:r>
            <a:r>
              <a:rPr lang="en-US" sz="1800" b="0" dirty="0">
                <a:effectLst/>
                <a:latin typeface="Calibri"/>
                <a:ea typeface="Calibri" panose="020F0502020204030204" pitchFamily="34" charset="0"/>
                <a:cs typeface="Calibri"/>
              </a:rPr>
              <a:t>mide en términos de valor monetario marginal para usos productivos o por la disposición a pagar por ello</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En relación con esto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también tenemos compensaciones en la seguridad del agua frente a la seguridad alimentaria, donde la producción adicional de alimentos, o la seguridad de la producción, puede ganarse a expensas de la seguridad del agua y la disponibilidad para usos alternativos</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 degradación del suelo resultante del uso insostenible de la tierra también puede tener impactos en una cuenca. La erosión y la degradación de la tierra pueden afectar negativamente a la calidad del agua, causar daños a los hábitats de la fauna y la flora, </a:t>
            </a:r>
            <a:r>
              <a:rPr lang="en-US" sz="1800" dirty="0">
                <a:latin typeface="Calibri"/>
                <a:ea typeface="Calibri" panose="020F0502020204030204" pitchFamily="34" charset="0"/>
                <a:cs typeface="Calibri"/>
              </a:rPr>
              <a:t>aumentar el </a:t>
            </a:r>
            <a:r>
              <a:rPr lang="en-US" sz="1800" dirty="0">
                <a:effectLst/>
                <a:latin typeface="Calibri"/>
                <a:ea typeface="Calibri" panose="020F0502020204030204" pitchFamily="34" charset="0"/>
                <a:cs typeface="Calibri"/>
              </a:rPr>
              <a:t>caudal de sedimentos y la sedimentación</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 reducir la protección natural contra las inundaciones.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232243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 conferencias anteriores han introducido temas centrales en el análisis y la política de la energía, la tierra y el agua. Esta conferencia ha explorado las formas en que estos sistemas están interrelacionados y cómo las acciones y decisiones tomadas en pos de objetivos y metas en un sector pueden tener consecuencias en otros.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 principales conclusiones son las siguientes: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 energía, la agricultura, el cambio de uso de la tierra y la silvicultura son las principales fuentes de emisión de gases de efecto invernadero, ya que representan más del 90% del total de las emisiones antropogénicas. Por lo tanto, una acción significativa para reducir las emisiones y limitar el cambio climático tendrá que dirigirse a estos sectores.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sistemas terrestres, energéticos e hídricos son muy vulnerables a los cambios climáticos, como la modificación de los patrones de precipitación, el aumento de la temperatura, la mayor frecuencia de fenómenos meteorológicos extremos y la subida del nivel del mar. Para que nuestras sociedades y economías sean más resistentes a la hora de afrontar el cambio climático, es necesario actuar en estos sectores para adaptarse a dichos cambios.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sistemas de tierra, energía y agua están interrelacionados y dependen unos de otros. La energía es necesaria para tratar y suministrar agua, el agua es necesaria para convertir la energía, el agua es necesaria para cultivar, la tierra es necesaria para suministrar bioenergía y el uso de la tierra es un elemento crítico de la gestión de las cuencas hidrográficas y los recursos hídricos. Por tanto, la seguridad alimentaria, energética e hídrica están inseparablemente unidas y el desarrollo sostenible requiere un enfoque integrado y coherente en la formulación de políticas y estrategias.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Así concluye la conferencia 8 sobre las interrelaciones entre el clima, la tierra, la energía y el agua. En la conferencia 9 se analizará más detenidamente el cambio climático</a:t>
            </a:r>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154372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27</a:t>
            </a:fld>
            <a:endParaRPr lang="en-US"/>
          </a:p>
        </p:txBody>
      </p:sp>
    </p:spTree>
    <p:extLst>
      <p:ext uri="{BB962C8B-B14F-4D97-AF65-F5344CB8AC3E}">
        <p14:creationId xmlns:p14="http://schemas.microsoft.com/office/powerpoint/2010/main" val="13616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Este diagrama ilustra muchas de las interrelaciones que se tratarán con más detalle en esta conferencia. Muestra cómo los sistemas están vinculados entre sí y cómo cada uno depende de los demás. La energía se utiliza en la preparación de la tierra y el procesamiento de los cultivos, así como en el funcionamiento de las infraestructuras hídricas. La tierra está estrechamente relacionada con el agua a través del vínculo entre la cubierta vegetal y la hidrología y proporciona bioenergía como combustible para aplicaciones energéticas. El agua se utiliza </a:t>
            </a:r>
            <a:r>
              <a:rPr lang="en-US" sz="1800" dirty="0">
                <a:latin typeface="Calibri"/>
                <a:ea typeface="Calibri" panose="020F0502020204030204" pitchFamily="34" charset="0"/>
                <a:cs typeface="Calibri"/>
              </a:rPr>
              <a:t>para el </a:t>
            </a:r>
            <a:r>
              <a:rPr lang="en-US" sz="1800" dirty="0">
                <a:effectLst/>
                <a:latin typeface="Calibri"/>
                <a:ea typeface="Calibri" panose="020F0502020204030204" pitchFamily="34" charset="0"/>
                <a:cs typeface="Calibri"/>
              </a:rPr>
              <a:t>riego de la agricultura y también para la energía hidroeléctrica, la refrigeración y otras aplicaciones en el sistema energético. Al mismo tiempo, estos sectores contribuyen al cambio climático como fuentes principales de emisiones de gases de efecto invernadero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 </a:t>
            </a:r>
            <a:r>
              <a:rPr lang="en-US" sz="1800" dirty="0">
                <a:latin typeface="Calibri"/>
                <a:ea typeface="Calibri" panose="020F0502020204030204" pitchFamily="34" charset="0"/>
                <a:cs typeface="Calibri"/>
              </a:rPr>
              <a:t>también son </a:t>
            </a:r>
            <a:r>
              <a:rPr lang="en-US" sz="1800" dirty="0">
                <a:effectLst/>
                <a:latin typeface="Calibri"/>
                <a:ea typeface="Calibri" panose="020F0502020204030204" pitchFamily="34" charset="0"/>
                <a:cs typeface="Calibri"/>
              </a:rPr>
              <a:t>muy vulnerables a los cambios climáticos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Por tanto, es evidente que los cambios o perturbaciones introducidos en un área pueden tener implicaciones en otras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 estos impactos se extenderán por los sistemas integrados. Estas dependencias intersectoriales pueden ser tanto sinérgicas como antagónicas, lo que significa que las medidas adoptadas para alcanzar los objetivos políticos en un área o sector pueden favorecer o perjudicar el progreso en otro. El objetivo de esta ponencia es ayudar a detallar las principales interrelaciones que existen entre estos sectores para sentar las bases de un enfoque sistemático que permita identificar los vínculos pertinentes entre los sectores y ámbitos para una política o intervención específica que se esté considerando.</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8796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El diagrama de la diapositiva muestra un desglose de las emisiones de gases de efecto invernadero por sectores. Los </a:t>
            </a:r>
            <a:r>
              <a:rPr lang="en-US" sz="1800" dirty="0">
                <a:effectLst/>
                <a:latin typeface="Calibri"/>
                <a:ea typeface="Calibri" panose="020F0502020204030204" pitchFamily="34" charset="0"/>
                <a:cs typeface="Calibri"/>
              </a:rPr>
              <a:t>sectores de la energía, la agricultura y el cambio de uso de la tierra son los que más contribuyen a las emisiones antropogénicas de gases de efecto invernadero y cualquier estrategia eficaz para lograr una reducción importante de las emisiones tendrá que dirigirse a todos estos sectores. Juntos son responsables de más del 90% de las emisiones</a:t>
            </a:r>
            <a:r>
              <a:rPr lang="en-US" sz="1800" dirty="0">
                <a:latin typeface="Calibri"/>
                <a:ea typeface="Calibri" panose="020F0502020204030204" pitchFamily="34" charset="0"/>
                <a:cs typeface="Calibri"/>
              </a:rPr>
              <a:t>. </a:t>
            </a:r>
          </a:p>
          <a:p>
            <a:pPr>
              <a:lnSpc>
                <a:spcPct val="107000"/>
              </a:lnSpc>
              <a:spcAft>
                <a:spcPts val="800"/>
              </a:spcAft>
            </a:pP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 mayor fuente individual de emisiones de gases de efecto invernadero es el sector energético, responsable de casi dos tercios de todas las emisiones. El dióxido de carbono se libera durante la combustión de combustibles fósiles como el carbón, el gas natural y los derivados del petróleo</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Las emisiones de la agricultura representan alrededor del 14% del total. La mayor fuente de emisiones procede de la gestión del suelo, pero la fermentación entérica </a:t>
            </a:r>
            <a:r>
              <a:rPr lang="en-US" dirty="0"/>
              <a:t>- </a:t>
            </a:r>
            <a:r>
              <a:rPr lang="en-US" sz="1800" dirty="0">
                <a:effectLst/>
                <a:latin typeface="Calibri"/>
                <a:ea typeface="Calibri" panose="020F0502020204030204" pitchFamily="34" charset="0"/>
                <a:cs typeface="Calibri"/>
              </a:rPr>
              <a:t>liberación de gas metano producido durante el proceso digestivo del ganado y la gestión del estiércol </a:t>
            </a:r>
            <a:r>
              <a:rPr lang="en-US" dirty="0"/>
              <a:t>- </a:t>
            </a:r>
            <a:r>
              <a:rPr lang="en-US" sz="1800" dirty="0">
                <a:latin typeface="Calibri"/>
                <a:cs typeface="Calibri"/>
              </a:rPr>
              <a:t>es </a:t>
            </a:r>
            <a:r>
              <a:rPr lang="en-US" sz="1800" dirty="0">
                <a:effectLst/>
                <a:latin typeface="Calibri"/>
                <a:ea typeface="Calibri" panose="020F0502020204030204" pitchFamily="34" charset="0"/>
                <a:cs typeface="Calibri"/>
              </a:rPr>
              <a:t>también </a:t>
            </a:r>
            <a:r>
              <a:rPr lang="en-US" sz="1800" dirty="0">
                <a:latin typeface="Calibri"/>
                <a:ea typeface="Calibri" panose="020F0502020204030204" pitchFamily="34" charset="0"/>
                <a:cs typeface="Calibri"/>
              </a:rPr>
              <a:t>una fuente </a:t>
            </a:r>
            <a:r>
              <a:rPr lang="en-US" sz="1800" dirty="0">
                <a:effectLst/>
                <a:latin typeface="Calibri"/>
                <a:ea typeface="Calibri" panose="020F0502020204030204" pitchFamily="34" charset="0"/>
                <a:cs typeface="Calibri"/>
              </a:rPr>
              <a:t>importante. A diferencia del sector energético</a:t>
            </a:r>
            <a:r>
              <a:rPr lang="en-US" sz="1800" dirty="0">
                <a:latin typeface="Calibri"/>
                <a:ea typeface="Calibri" panose="020F0502020204030204" pitchFamily="34" charset="0"/>
                <a:cs typeface="Calibri"/>
              </a:rPr>
              <a:t>, en </a:t>
            </a:r>
            <a:r>
              <a:rPr lang="en-US" sz="1800" dirty="0">
                <a:effectLst/>
                <a:latin typeface="Calibri"/>
                <a:ea typeface="Calibri" panose="020F0502020204030204" pitchFamily="34" charset="0"/>
                <a:cs typeface="Calibri"/>
              </a:rPr>
              <a:t>el que las emisiones de dióxido de carbono constituyen la gran mayoría de las emisiones de gases de efecto invernadero, el metano y el óxido nitroso representan una gran parte de las emisiones de la agricultura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Cuando se destruyen los sumideros naturales de carbono, como los bosques y los humedales, gran parte del carbono almacenado se libera a la atmósfera. Estas emisiones son atribuibles al cambio de uso de la tierra y representan alrededor del 12% del total de las emisiones de gases de efecto invernadero.</a:t>
            </a:r>
          </a:p>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5</a:t>
            </a:fld>
            <a:endParaRPr lang="en-US"/>
          </a:p>
        </p:txBody>
      </p:sp>
    </p:spTree>
    <p:extLst>
      <p:ext uri="{BB962C8B-B14F-4D97-AF65-F5344CB8AC3E}">
        <p14:creationId xmlns:p14="http://schemas.microsoft.com/office/powerpoint/2010/main" val="264669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Al mismo tiempo que </a:t>
            </a:r>
            <a:r>
              <a:rPr lang="en-US" sz="1800" dirty="0">
                <a:latin typeface="Calibri"/>
                <a:ea typeface="Calibri" panose="020F0502020204030204" pitchFamily="34" charset="0"/>
                <a:cs typeface="Calibri"/>
              </a:rPr>
              <a:t>la </a:t>
            </a:r>
            <a:r>
              <a:rPr lang="en-US" sz="1800" dirty="0">
                <a:effectLst/>
                <a:latin typeface="Calibri"/>
                <a:ea typeface="Calibri" panose="020F0502020204030204" pitchFamily="34" charset="0"/>
                <a:cs typeface="Calibri"/>
              </a:rPr>
              <a:t>forma y el grado en que </a:t>
            </a:r>
            <a:r>
              <a:rPr lang="en-US" sz="1800" dirty="0">
                <a:latin typeface="Calibri"/>
                <a:ea typeface="Calibri" panose="020F0502020204030204" pitchFamily="34" charset="0"/>
                <a:cs typeface="Calibri"/>
              </a:rPr>
              <a:t>la explotación de la tierra</a:t>
            </a:r>
            <a:r>
              <a:rPr lang="en-US" sz="1800" dirty="0">
                <a:effectLst/>
                <a:latin typeface="Calibri"/>
                <a:ea typeface="Calibri" panose="020F0502020204030204" pitchFamily="34" charset="0"/>
                <a:cs typeface="Calibri"/>
              </a:rPr>
              <a:t>, la energía y los recursos hídricos contribuye al cambio climático, los sistemas relacionados también son muy vulnerables a los cambios climáticos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Un aspecto clave del cambio climático es su impacto en el ciclo del agua, que </a:t>
            </a:r>
            <a:r>
              <a:rPr lang="en-US" dirty="0"/>
              <a:t>-como se </a:t>
            </a:r>
            <a:r>
              <a:rPr lang="en-US" sz="1800" dirty="0">
                <a:effectLst/>
                <a:latin typeface="Calibri"/>
                <a:ea typeface="Calibri" panose="020F0502020204030204" pitchFamily="34" charset="0"/>
                <a:cs typeface="Calibri"/>
              </a:rPr>
              <a:t>verá en esta </a:t>
            </a:r>
            <a:r>
              <a:rPr lang="en-US" dirty="0"/>
              <a:t>conferencia- </a:t>
            </a:r>
            <a:r>
              <a:rPr lang="en-US" sz="1800" dirty="0">
                <a:effectLst/>
                <a:latin typeface="Calibri"/>
                <a:ea typeface="Calibri" panose="020F0502020204030204" pitchFamily="34" charset="0"/>
                <a:cs typeface="Calibri"/>
              </a:rPr>
              <a:t>también tendrá efectos en los demás sectores. Los cambios en el ciclo del agua pueden afectar a la magnitud y el calendario de las precipitaciones, con graves ramificaciones para la gestión de las cuencas hidrográficas, la producción de cultivos y la generación de energía hidroeléctrica. Los fenómenos meteorológicos extremos pueden amenazar las infraestructuras hídricas y energéticas, y tanto las inundaciones como las sequías pueden dañar los cultivos y comprometer la seguridad alimentaria y los medios de subsistencia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 cambios de temperatura pueden repercutir en la idoneidad y la productividad de los cultivos, así como en la demanda de energía para la refrigeración y la calefacción de los edificios.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 subida del nivel del mar puede tener importantes repercusiones en el uso del suelo</a:t>
            </a:r>
            <a:r>
              <a:rPr lang="en-US" sz="1800" dirty="0">
                <a:latin typeface="Calibri"/>
                <a:ea typeface="Calibri" panose="020F0502020204030204" pitchFamily="34" charset="0"/>
                <a:cs typeface="Calibri"/>
              </a:rPr>
              <a:t>, ya que las </a:t>
            </a:r>
            <a:r>
              <a:rPr lang="en-US" sz="1800" dirty="0">
                <a:effectLst/>
                <a:latin typeface="Calibri"/>
                <a:ea typeface="Calibri" panose="020F0502020204030204" pitchFamily="34" charset="0"/>
                <a:cs typeface="Calibri"/>
              </a:rPr>
              <a:t>regiones costeras se inundan o deben ser protegidas. Esto se extenderá a las infraestructuras de energía y agua. Los recursos hídricos también pueden verse afectados, ya que el agua del mar sube por los ríos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llevando agua salada a los ríos y lagos que actualmente se utilizan como recursos hídricos</a:t>
            </a:r>
            <a:r>
              <a:rPr lang="en-US" sz="1800" dirty="0">
                <a:latin typeface="Calibri"/>
                <a:ea typeface="Calibri" panose="020F0502020204030204" pitchFamily="34" charset="0"/>
                <a:cs typeface="Calibri"/>
              </a:rPr>
              <a:t>. Esto </a:t>
            </a:r>
            <a:r>
              <a:rPr lang="en-US" sz="1800" dirty="0">
                <a:effectLst/>
                <a:latin typeface="Calibri"/>
                <a:ea typeface="Calibri" panose="020F0502020204030204" pitchFamily="34" charset="0"/>
                <a:cs typeface="Calibri"/>
              </a:rPr>
              <a:t>también puede conducir a la intrusión salina de los acuíferos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190955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La política </a:t>
            </a:r>
            <a:r>
              <a:rPr lang="en-US" sz="1800" dirty="0">
                <a:latin typeface="Calibri"/>
                <a:ea typeface="Calibri" panose="020F0502020204030204" pitchFamily="34" charset="0"/>
                <a:cs typeface="Calibri"/>
              </a:rPr>
              <a:t>relativa al </a:t>
            </a:r>
            <a:r>
              <a:rPr lang="en-US" sz="1800" dirty="0">
                <a:effectLst/>
                <a:latin typeface="Calibri"/>
                <a:ea typeface="Calibri" panose="020F0502020204030204" pitchFamily="34" charset="0"/>
                <a:cs typeface="Calibri"/>
              </a:rPr>
              <a:t>cambio climático se divide generalmente en dos categorías: mitigación y adaptación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 mitigación tiene como objetivo evitar o limitar los cambios en nuestro clima mediante la reducción de las emisiones. La estrategia clave </a:t>
            </a:r>
            <a:r>
              <a:rPr lang="en-US" sz="1800" dirty="0">
                <a:latin typeface="Calibri"/>
                <a:ea typeface="Calibri" panose="020F0502020204030204" pitchFamily="34" charset="0"/>
                <a:cs typeface="Calibri"/>
              </a:rPr>
              <a:t>para ello </a:t>
            </a:r>
            <a:r>
              <a:rPr lang="en-US" sz="1800" dirty="0">
                <a:effectLst/>
                <a:latin typeface="Calibri"/>
                <a:ea typeface="Calibri" panose="020F0502020204030204" pitchFamily="34" charset="0"/>
                <a:cs typeface="Calibri"/>
              </a:rPr>
              <a:t>es reducir la combustión de combustibles fósiles mediante el cambio a alternativas de menor o nula emisión de carbono en la generación de electricidad, el transporte, la industria, la agricultura y los edificios. Una mejor gestión del suelo y unas prácticas agrícolas sostenibles, la limitación de la destrucción de los sumideros naturales de carbono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como los bosques y los humedales, y la adopción de dietas más basadas en plantas son también estrategias que pueden ayudar a reducir </a:t>
            </a:r>
            <a:r>
              <a:rPr lang="en-US" sz="1800" dirty="0">
                <a:latin typeface="Calibri"/>
                <a:ea typeface="Calibri" panose="020F0502020204030204" pitchFamily="34" charset="0"/>
                <a:cs typeface="Calibri"/>
              </a:rPr>
              <a:t>las emisiones</a:t>
            </a:r>
            <a:r>
              <a:rPr lang="en-US" sz="1800" dirty="0">
                <a:effectLst/>
                <a:latin typeface="Calibri"/>
                <a:ea typeface="Calibri" panose="020F0502020204030204" pitchFamily="34" charset="0"/>
                <a:cs typeface="Calibri"/>
              </a:rPr>
              <a:t>. El secuestro -la eliminación del carbono de la atmósfera mediante la reforestación y el fomento de otros sumideros naturales o medios </a:t>
            </a:r>
            <a:r>
              <a:rPr lang="en-US" dirty="0"/>
              <a:t>artificiales- </a:t>
            </a:r>
            <a:r>
              <a:rPr lang="en-US" sz="1800" dirty="0">
                <a:effectLst/>
                <a:latin typeface="Calibri"/>
                <a:ea typeface="Calibri" panose="020F0502020204030204" pitchFamily="34" charset="0"/>
                <a:cs typeface="Calibri"/>
              </a:rPr>
              <a:t>es otra estrategia viable para la mitigación del clima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 adaptación al clima se refiere a las estrategias y acciones para prepararse y ajustarse al cambio climático. Esto puede significar el refuerzo de las infraestructuras y las viviendas para hacer frente a los fenómenos meteorológicos extremos, la inversión en la preparación para las catástrofes naturales, el desarrollo de variantes de cultivos y prácticas agrícolas mejor ajustadas para hacer frente a las temperaturas más elevadas y a las precipitaciones más irregulares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 una serie de otras medidas. El objetivo es hacer que nuestras economías y sociedades sean más resistentes y robustas frente a los cambios climáticos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72742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El agua es necesaria para la conversión de energía. El ejemplo más claro es el uso de la energía hidroeléctrica para la generación de electricidad. Las centrales hidroeléctricas producen alrededor del 16% de la electricidad mundial, pero la dependencia varía mucho de un país a otro y de una región a otra, ya que el potencial depende en gran medida de la disponibilidad de agua y de la topografía. Cuando existe el potencial hidroeléctrico, suele ser la fuente de electricidad preferida. En 51 países, la energía hidroeléctrica representa más del 50% del suministro de electricidad</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y en 23, más del 75%. En 5 países es prácticamente la única fuente de electricidad.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Sin embargo, el agua también es necesaria para otros tipos de generación de energía. Las centrales térmicas con ciclo de vapor, como las de carbón, gas natural, solar térmica, geotérmica o nuclear, necesitan grandes </a:t>
            </a:r>
            <a:r>
              <a:rPr lang="en-US" sz="1800" dirty="0">
                <a:latin typeface="Calibri"/>
                <a:ea typeface="Calibri" panose="020F0502020204030204" pitchFamily="34" charset="0"/>
                <a:cs typeface="Calibri"/>
              </a:rPr>
              <a:t>cantidades </a:t>
            </a:r>
            <a:r>
              <a:rPr lang="en-US" sz="1800" dirty="0">
                <a:effectLst/>
                <a:latin typeface="Calibri"/>
                <a:ea typeface="Calibri" panose="020F0502020204030204" pitchFamily="34" charset="0"/>
                <a:cs typeface="Calibri"/>
              </a:rPr>
              <a:t>de agua para su refrigeración. La cantidad de agua necesaria varía según la tecnología. Una central moderna de ciclo combinado</a:t>
            </a:r>
            <a:r>
              <a:rPr lang="en-US" sz="1800" dirty="0">
                <a:latin typeface="Calibri"/>
                <a:ea typeface="Calibri" panose="020F0502020204030204" pitchFamily="34" charset="0"/>
                <a:cs typeface="Calibri"/>
              </a:rPr>
              <a:t>, por </a:t>
            </a:r>
            <a:r>
              <a:rPr lang="en-US" sz="1800" dirty="0">
                <a:effectLst/>
                <a:latin typeface="Calibri"/>
                <a:ea typeface="Calibri" panose="020F0502020204030204" pitchFamily="34" charset="0"/>
                <a:cs typeface="Calibri"/>
              </a:rPr>
              <a:t>ejemplo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puede utilizar sólo un tercio del agua de una central subcrítica de carbón por unidad de electricidad producida. Por lo tanto, existe una clara relación entre la elección de la tecnología en el sector energético y la huella hídrica de la generación de electricidad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72298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El sector industrial es responsable de aproximadamente el 20% de las extracciones de agua en todo el mundo. Este porcentaje tiende a ser menor en los países de renta baja con una base industrial más limitada y mayor en los países de renta alta. La mayor parte se destina al sector de la energía, como se ha comentado en la diapositiva anterior, pero otras aplicaciones </a:t>
            </a:r>
            <a:r>
              <a:rPr lang="en-US" sz="1800" dirty="0">
                <a:latin typeface="Calibri"/>
                <a:ea typeface="Calibri" panose="020F0502020204030204" pitchFamily="34" charset="0"/>
                <a:cs typeface="Calibri"/>
              </a:rPr>
              <a:t>relacionadas con la energía </a:t>
            </a:r>
            <a:r>
              <a:rPr lang="en-US" sz="1800" dirty="0">
                <a:effectLst/>
                <a:latin typeface="Calibri"/>
                <a:ea typeface="Calibri" panose="020F0502020204030204" pitchFamily="34" charset="0"/>
                <a:cs typeface="Calibri"/>
              </a:rPr>
              <a:t>también requieren agua de refrigeración. De forma similar a como se utiliza el agua para refrigerar </a:t>
            </a:r>
            <a:r>
              <a:rPr lang="en-US" sz="1800" dirty="0">
                <a:latin typeface="Calibri"/>
                <a:ea typeface="Calibri" panose="020F0502020204030204" pitchFamily="34" charset="0"/>
                <a:cs typeface="Calibri"/>
              </a:rPr>
              <a:t>en las </a:t>
            </a:r>
            <a:r>
              <a:rPr lang="en-US" sz="1800" dirty="0">
                <a:effectLst/>
                <a:latin typeface="Calibri"/>
                <a:ea typeface="Calibri" panose="020F0502020204030204" pitchFamily="34" charset="0"/>
                <a:cs typeface="Calibri"/>
              </a:rPr>
              <a:t>centrales térmicas, otros usos térmicos industriales, como el calor del vapor en el sector manufacturero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también </a:t>
            </a:r>
            <a:r>
              <a:rPr lang="en-US" sz="1800" dirty="0">
                <a:latin typeface="Calibri"/>
                <a:ea typeface="Calibri" panose="020F0502020204030204" pitchFamily="34" charset="0"/>
                <a:cs typeface="Calibri"/>
              </a:rPr>
              <a:t>requieren </a:t>
            </a:r>
            <a:r>
              <a:rPr lang="en-US" sz="1800" dirty="0">
                <a:effectLst/>
                <a:latin typeface="Calibri"/>
                <a:ea typeface="Calibri" panose="020F0502020204030204" pitchFamily="34" charset="0"/>
                <a:cs typeface="Calibri"/>
              </a:rPr>
              <a:t>agua para refrigerar. Las aplicaciones del sector energético </a:t>
            </a:r>
            <a:r>
              <a:rPr lang="en-US" dirty="0"/>
              <a:t>pueden ser especialmente intensivas en vapor, como las </a:t>
            </a:r>
            <a:r>
              <a:rPr lang="en-US" sz="1800" dirty="0">
                <a:effectLst/>
                <a:latin typeface="Calibri"/>
                <a:ea typeface="Calibri" panose="020F0502020204030204" pitchFamily="34" charset="0"/>
                <a:cs typeface="Calibri"/>
              </a:rPr>
              <a:t>refinerías de petróleo que convierten el crudo en productos petrolíferos y las refinerías de biocombustibles.  El agua también es necesaria para la extracción de combustible primario</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como en las minas de carbón, en la extracción de petróleo -en particular para la recuperación mejorada de </a:t>
            </a:r>
            <a:r>
              <a:rPr lang="en-US" dirty="0"/>
              <a:t>petróleo- </a:t>
            </a:r>
            <a:r>
              <a:rPr lang="en-US" sz="1800" dirty="0">
                <a:effectLst/>
                <a:latin typeface="Calibri"/>
                <a:ea typeface="Calibri" panose="020F0502020204030204" pitchFamily="34" charset="0"/>
                <a:cs typeface="Calibri"/>
              </a:rPr>
              <a:t>y en la producción de gas natural. El agua también es necesaria para el control de las emisiones, como la desulfuración de los gases de combustión de los combustibles fósiles.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49619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 cambio, la energía, en particular la electricidad, es necesaria para el funcionamiento de las infraestructuras hídricas. Aproximadamente el 4% de la demanda de electricidad en todo el mundo -y porcentajes significativamente mayores en algunas </a:t>
            </a:r>
            <a:r>
              <a:rPr lang="en-US" dirty="0"/>
              <a:t>regiones- </a:t>
            </a:r>
            <a:r>
              <a:rPr lang="en-US" sz="1800" dirty="0">
                <a:effectLst/>
                <a:latin typeface="Calibri"/>
                <a:ea typeface="Calibri" panose="020F0502020204030204" pitchFamily="34" charset="0"/>
                <a:cs typeface="Calibri"/>
              </a:rPr>
              <a:t>se utiliza en la cadena de suministro de agua</a:t>
            </a:r>
            <a:r>
              <a:rPr lang="en-US" sz="1800" dirty="0">
                <a:latin typeface="Calibri"/>
                <a:ea typeface="Calibri" panose="020F0502020204030204" pitchFamily="34" charset="0"/>
                <a:cs typeface="Calibri"/>
              </a:rPr>
              <a:t>. </a:t>
            </a:r>
            <a:endParaRPr lang="en-US" dirty="0"/>
          </a:p>
          <a:p>
            <a:pPr>
              <a:lnSpc>
                <a:spcPct val="107000"/>
              </a:lnSpc>
              <a:spcAft>
                <a:spcPts val="800"/>
              </a:spcAft>
            </a:pPr>
            <a:r>
              <a:rPr lang="en-US" sz="1800" dirty="0">
                <a:effectLst/>
                <a:latin typeface="Calibri"/>
                <a:ea typeface="Calibri" panose="020F0502020204030204" pitchFamily="34" charset="0"/>
                <a:cs typeface="Calibri"/>
              </a:rPr>
              <a:t>Un componente importante </a:t>
            </a:r>
            <a:r>
              <a:rPr lang="en-US" sz="1800" dirty="0">
                <a:latin typeface="Calibri"/>
                <a:ea typeface="Calibri" panose="020F0502020204030204" pitchFamily="34" charset="0"/>
                <a:cs typeface="Calibri"/>
              </a:rPr>
              <a:t>es </a:t>
            </a:r>
            <a:r>
              <a:rPr lang="en-US" sz="1800" dirty="0">
                <a:effectLst/>
                <a:latin typeface="Calibri"/>
                <a:ea typeface="Calibri" panose="020F0502020204030204" pitchFamily="34" charset="0"/>
                <a:cs typeface="Calibri"/>
              </a:rPr>
              <a:t>el transporte de agua desde la fuente hasta el </a:t>
            </a:r>
            <a:r>
              <a:rPr lang="en-US" sz="1800" dirty="0" err="1">
                <a:latin typeface="Calibri"/>
                <a:ea typeface="Calibri" panose="020F0502020204030204" pitchFamily="34" charset="0"/>
                <a:cs typeface="Calibri"/>
              </a:rPr>
              <a:t>centro de </a:t>
            </a:r>
            <a:r>
              <a:rPr lang="en-US" sz="1800" dirty="0">
                <a:effectLst/>
                <a:latin typeface="Calibri"/>
                <a:ea typeface="Calibri" panose="020F0502020204030204" pitchFamily="34" charset="0"/>
                <a:cs typeface="Calibri"/>
              </a:rPr>
              <a:t>demanda. La necesidad de energía viene determinada en gran medida por la distancia y el terreno por el que hay que transportar el agua, por lo que variará mucho de un sistema a otro. En particular, en los sistemas en los que hay que elevar el agua a grandes alturas, el coste energético del suministro de agua será elevado. Por el contrario, si la fuente de agua está más alta que el </a:t>
            </a:r>
            <a:r>
              <a:rPr lang="en-US" sz="1800" dirty="0" err="1">
                <a:latin typeface="Calibri"/>
                <a:ea typeface="Calibri" panose="020F0502020204030204" pitchFamily="34" charset="0"/>
                <a:cs typeface="Calibri"/>
              </a:rPr>
              <a:t>centro de </a:t>
            </a:r>
            <a:r>
              <a:rPr lang="en-US" sz="1800" dirty="0">
                <a:effectLst/>
                <a:latin typeface="Calibri"/>
                <a:ea typeface="Calibri" panose="020F0502020204030204" pitchFamily="34" charset="0"/>
                <a:cs typeface="Calibri"/>
              </a:rPr>
              <a:t>demanda, las fuerzas gravitacionales pueden ser suficientes para el suministro.  Si se utilizan aguas subterráneas como fuente de agua, ya sea para el suministro de agua pública o para el riego, primero hay que bombear el agua hasta la superficie, con la correspondiente demanda de energía proporcional a la profundidad de la fuente de agua.</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Una vez que el agua se suministra a un sistema público de abastecimiento de agua o a otra red de distribución de agua</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por lo general seguirá siendo necesaria la energía para el bombeo para llevarla a los usuarios finales. El coste energético de la distribución del agua </a:t>
            </a:r>
            <a:r>
              <a:rPr lang="en-US" sz="1800" dirty="0">
                <a:latin typeface="Calibri"/>
                <a:ea typeface="Calibri" panose="020F0502020204030204" pitchFamily="34" charset="0"/>
                <a:cs typeface="Calibri"/>
              </a:rPr>
              <a:t>depende en </a:t>
            </a:r>
            <a:r>
              <a:rPr lang="en-US" sz="1800" dirty="0">
                <a:effectLst/>
                <a:latin typeface="Calibri"/>
                <a:ea typeface="Calibri" panose="020F0502020204030204" pitchFamily="34" charset="0"/>
                <a:cs typeface="Calibri"/>
              </a:rPr>
              <a:t>gran </a:t>
            </a:r>
            <a:r>
              <a:rPr lang="en-US" sz="1800" dirty="0">
                <a:latin typeface="Calibri"/>
                <a:ea typeface="Calibri" panose="020F0502020204030204" pitchFamily="34" charset="0"/>
                <a:cs typeface="Calibri"/>
              </a:rPr>
              <a:t>medida del lugar, </a:t>
            </a:r>
            <a:r>
              <a:rPr lang="en-US" sz="1800" dirty="0">
                <a:effectLst/>
                <a:latin typeface="Calibri"/>
                <a:ea typeface="Calibri" panose="020F0502020204030204" pitchFamily="34" charset="0"/>
                <a:cs typeface="Calibri"/>
              </a:rPr>
              <a:t>siendo la topografía y la distancia los principales factores determinantes.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80576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7" name="Picture 6" descr="Graphical user interface, website&#10;&#10;Description automatically generated">
            <a:extLst>
              <a:ext uri="{FF2B5EF4-FFF2-40B4-BE49-F238E27FC236}">
                <a16:creationId xmlns:a16="http://schemas.microsoft.com/office/drawing/2014/main" id="{D65095AF-34DB-4840-8209-CCB9AD2D5B4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306A1455-E95F-EC44-BCD3-351157371F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293375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Haga clic para editar el estilo del título principal</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Haga clic para editar los estilos de texto maestro</a:t>
            </a:r>
          </a:p>
          <a:p>
            <a:pPr lvl="1"/>
            <a:r>
              <a:rPr lang="en-GB" dirty="0"/>
              <a:t>Segundo nivel</a:t>
            </a:r>
          </a:p>
          <a:p>
            <a:pPr lvl="2"/>
            <a:r>
              <a:rPr lang="en-GB" dirty="0"/>
              <a:t>Tercer nivel</a:t>
            </a:r>
          </a:p>
          <a:p>
            <a:pPr lvl="3"/>
            <a:r>
              <a:rPr lang="en-GB" dirty="0"/>
              <a:t>Cuarto nivel</a:t>
            </a:r>
          </a:p>
          <a:p>
            <a:pPr lvl="4"/>
            <a:r>
              <a:rPr lang="en-GB" dirty="0"/>
              <a:t>Quinto nivel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10816734@N03" TargetMode="External"/><Relationship Id="rId5" Type="http://schemas.openxmlformats.org/officeDocument/2006/relationships/hyperlink" Target="https://www.flickr.com/photos/10816734@N03/8206741606" TargetMode="Externa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s://ember-climate.org/dat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s://unstats.un.org/sdgs/indicators/databas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ommons.wikimedia.org/wiki/File:Natural_%26_impervious_cover_diagrams_EPA.jpg" TargetMode="External"/><Relationship Id="rId5" Type="http://schemas.openxmlformats.org/officeDocument/2006/relationships/image" Target="../media/image10.jp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www.fao.org/aquastat/statistics/query/results.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s://www.climatewatchdata.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8600F-12B9-41A0-9B86-CF9615846B31}"/>
              </a:ext>
            </a:extLst>
          </p:cNvPr>
          <p:cNvSpPr>
            <a:spLocks noGrp="1"/>
          </p:cNvSpPr>
          <p:nvPr>
            <p:ph type="ctrTitle"/>
          </p:nvPr>
        </p:nvSpPr>
        <p:spPr>
          <a:xfrm>
            <a:off x="651352" y="4301318"/>
            <a:ext cx="7029608" cy="1948751"/>
          </a:xfrm>
        </p:spPr>
        <p:txBody>
          <a:bodyPr/>
          <a:lstStyle/>
          <a:p>
            <a:r>
              <a:rPr lang="en-US" dirty="0">
                <a:solidFill>
                  <a:schemeClr val="bg1"/>
                </a:solidFill>
              </a:rPr>
              <a:t>LECTURA 8</a:t>
            </a:r>
            <a:br>
              <a:rPr lang="en-US" dirty="0"/>
            </a:br>
            <a:r>
              <a:rPr lang="en-US" dirty="0"/>
              <a:t>Interrelaciones</a:t>
            </a:r>
          </a:p>
        </p:txBody>
      </p:sp>
      <p:sp>
        <p:nvSpPr>
          <p:cNvPr id="9" name="Subtitle 2">
            <a:extLst>
              <a:ext uri="{FF2B5EF4-FFF2-40B4-BE49-F238E27FC236}">
                <a16:creationId xmlns:a16="http://schemas.microsoft.com/office/drawing/2014/main" id="{F2D873A0-6303-4E66-A25E-3E59B71F32CB}"/>
              </a:ext>
            </a:extLst>
          </p:cNvPr>
          <p:cNvSpPr txBox="1">
            <a:spLocks/>
          </p:cNvSpPr>
          <p:nvPr/>
        </p:nvSpPr>
        <p:spPr>
          <a:xfrm>
            <a:off x="688931" y="4572000"/>
            <a:ext cx="2846121" cy="389610"/>
          </a:xfrm>
          <a:prstGeom prst="rect">
            <a:avLst/>
          </a:prstGeom>
        </p:spPr>
        <p:txBody>
          <a:bodyPr vert="horz" lIns="91440" tIns="45720" rIns="91440" bIns="45720" rtlCol="0" anchor="b">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Introducción a los CLEW</a:t>
            </a:r>
            <a:endParaRPr lang="en-US" dirty="0"/>
          </a:p>
        </p:txBody>
      </p:sp>
      <p:sp>
        <p:nvSpPr>
          <p:cNvPr id="4" name="Oval 3">
            <a:extLst>
              <a:ext uri="{FF2B5EF4-FFF2-40B4-BE49-F238E27FC236}">
                <a16:creationId xmlns:a16="http://schemas.microsoft.com/office/drawing/2014/main" id="{DBB29CDE-A35D-CA42-B53A-4A4E6EB1BFBC}"/>
              </a:ext>
            </a:extLst>
          </p:cNvPr>
          <p:cNvSpPr/>
          <p:nvPr/>
        </p:nvSpPr>
        <p:spPr>
          <a:xfrm>
            <a:off x="4828385" y="46886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mp3" descr="Lecture8_Slide1.mp3">
            <a:hlinkClick r:id="" action="ppaction://media"/>
            <a:extLst>
              <a:ext uri="{FF2B5EF4-FFF2-40B4-BE49-F238E27FC236}">
                <a16:creationId xmlns:a16="http://schemas.microsoft.com/office/drawing/2014/main" id="{29100711-9DAA-7D42-BB07-19F600506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99750" y="4749640"/>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845974" cy="1325563"/>
          </a:xfrm>
        </p:spPr>
        <p:txBody>
          <a:bodyPr>
            <a:normAutofit fontScale="90000"/>
          </a:bodyPr>
          <a:lstStyle/>
          <a:p>
            <a:r>
              <a:rPr lang="en-US" dirty="0">
                <a:latin typeface="Open Sans"/>
                <a:ea typeface="Open Sans"/>
                <a:cs typeface="Open Sans"/>
              </a:rPr>
              <a:t>8.2 Interrelaciones entre energía y 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10</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94050" y="2067495"/>
            <a:ext cx="9769198" cy="3323987"/>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El agua es necesaria para la conversión de energía</a:t>
            </a:r>
          </a:p>
          <a:p>
            <a:pPr algn="just">
              <a:spcAft>
                <a:spcPts val="600"/>
              </a:spcAft>
            </a:pPr>
            <a:r>
              <a:rPr lang="en-US" sz="2000" dirty="0">
                <a:latin typeface="Open Sans"/>
                <a:ea typeface="Open Sans"/>
                <a:cs typeface="Open Sans"/>
              </a:rPr>
              <a:t>Aproximadamente el 20% de las extracciones de agua dulce en el mundo se destinan a fines industriales, la mayoría de los cuales están relacionados con el uso y la conversión de energía.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Procesos térmicos de refrigeración en el sector manufacturero, </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Refinación y conversión de combustibles,</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Producción de biocombustibles </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Extracción de combustible primario, </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Control de emisiones</a:t>
            </a:r>
          </a:p>
        </p:txBody>
      </p:sp>
      <p:sp>
        <p:nvSpPr>
          <p:cNvPr id="7" name="Oval 6">
            <a:extLst>
              <a:ext uri="{FF2B5EF4-FFF2-40B4-BE49-F238E27FC236}">
                <a16:creationId xmlns:a16="http://schemas.microsoft.com/office/drawing/2014/main" id="{F9F38C67-7A24-4B45-88B2-27007B0EE33C}"/>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0.mp3" descr="Lecture8_Slide10.mp3">
            <a:hlinkClick r:id="" action="ppaction://media"/>
            <a:extLst>
              <a:ext uri="{FF2B5EF4-FFF2-40B4-BE49-F238E27FC236}">
                <a16:creationId xmlns:a16="http://schemas.microsoft.com/office/drawing/2014/main" id="{D11BF65C-2987-B849-ACB7-A3488CE44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611375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8029851" cy="1325563"/>
          </a:xfrm>
        </p:spPr>
        <p:txBody>
          <a:bodyPr>
            <a:normAutofit/>
          </a:bodyPr>
          <a:lstStyle/>
          <a:p>
            <a:r>
              <a:rPr lang="en-US" dirty="0">
                <a:latin typeface="Open Sans"/>
                <a:ea typeface="Open Sans"/>
                <a:cs typeface="Open Sans"/>
              </a:rPr>
              <a:t>8.2 Interrelaciones entre energía y 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11</a:t>
            </a:fld>
            <a:endParaRPr lang="en-US"/>
          </a:p>
        </p:txBody>
      </p:sp>
      <p:sp>
        <p:nvSpPr>
          <p:cNvPr id="14" name="Rectangle 13">
            <a:extLst>
              <a:ext uri="{FF2B5EF4-FFF2-40B4-BE49-F238E27FC236}">
                <a16:creationId xmlns:a16="http://schemas.microsoft.com/office/drawing/2014/main" id="{384269BC-51AB-0B4B-B451-29D0C1FD558A}"/>
              </a:ext>
            </a:extLst>
          </p:cNvPr>
          <p:cNvSpPr/>
          <p:nvPr/>
        </p:nvSpPr>
        <p:spPr>
          <a:xfrm>
            <a:off x="694049" y="2067495"/>
            <a:ext cx="10852367" cy="3939540"/>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 energía es necesaria para el suministro y la conducción del agua </a:t>
            </a:r>
          </a:p>
          <a:p>
            <a:pPr>
              <a:spcAft>
                <a:spcPts val="600"/>
              </a:spcAft>
            </a:pPr>
            <a:r>
              <a:rPr lang="en-GB" sz="2000" dirty="0">
                <a:solidFill>
                  <a:srgbClr val="021318"/>
                </a:solidFill>
                <a:latin typeface="Open Sans"/>
                <a:ea typeface="Open Sans"/>
                <a:cs typeface="Open Sans"/>
              </a:rPr>
              <a:t>La cadena de suministro de agua es intensiva en energía (</a:t>
            </a:r>
            <a:r>
              <a:rPr lang="en-US" sz="2000" dirty="0">
                <a:solidFill>
                  <a:srgbClr val="021318"/>
                </a:solidFill>
                <a:latin typeface="Open Sans"/>
                <a:ea typeface="Open Sans"/>
                <a:cs typeface="Open Sans"/>
              </a:rPr>
              <a:t>4% del consumo de electricidad en todo el mundo, hasta el 10% en Oriente Medio e India</a:t>
            </a:r>
            <a:r>
              <a:rPr lang="en-GB" sz="2000" dirty="0">
                <a:solidFill>
                  <a:srgbClr val="021318"/>
                </a:solidFill>
                <a:latin typeface="Open Sans"/>
                <a:ea typeface="Open Sans"/>
                <a:cs typeface="Open Sans"/>
              </a:rPr>
              <a:t>)</a:t>
            </a:r>
          </a:p>
          <a:p>
            <a:pPr>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Suministro: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Aguas superficiales: de 0 a 2.400 kWh por millón de litros para el transporte, en función de la distancia y del cambio de altitud [3].</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Aguas subterráneas: Varía con la profundidad (por ejemplo, 140 kWh por millón de litros a 35 metros y 530 kWh por millón de litros a 120 metros) [3].</a:t>
            </a:r>
            <a:endParaRPr lang="en-GB" sz="2000" dirty="0">
              <a:latin typeface="Open Sans"/>
              <a:ea typeface="Open Sans"/>
              <a:cs typeface="Open Sans"/>
            </a:endParaRPr>
          </a:p>
          <a:p>
            <a:pPr lvl="0">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Distribución: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Media de 290 kWh por millón de litros, pero varía mucho según la distancia y el cambio de altitud [3].</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C7C9B453-4E0B-6048-9E69-87DDF462DF35}"/>
              </a:ext>
            </a:extLst>
          </p:cNvPr>
          <p:cNvSpPr/>
          <p:nvPr/>
        </p:nvSpPr>
        <p:spPr>
          <a:xfrm>
            <a:off x="9289087" y="7796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1.mp3" descr="Lecture8_Slide11.mp3">
            <a:hlinkClick r:id="" action="ppaction://media"/>
            <a:extLst>
              <a:ext uri="{FF2B5EF4-FFF2-40B4-BE49-F238E27FC236}">
                <a16:creationId xmlns:a16="http://schemas.microsoft.com/office/drawing/2014/main" id="{05C157FD-FE90-8D44-8C36-F9A30224D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0452" y="850965"/>
            <a:ext cx="812800" cy="812800"/>
          </a:xfrm>
          <a:prstGeom prst="rect">
            <a:avLst/>
          </a:prstGeom>
        </p:spPr>
      </p:pic>
    </p:spTree>
    <p:extLst>
      <p:ext uri="{BB962C8B-B14F-4D97-AF65-F5344CB8AC3E}">
        <p14:creationId xmlns:p14="http://schemas.microsoft.com/office/powerpoint/2010/main" val="2463203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42744" cy="1325563"/>
          </a:xfrm>
        </p:spPr>
        <p:txBody>
          <a:bodyPr>
            <a:normAutofit fontScale="90000"/>
          </a:bodyPr>
          <a:lstStyle/>
          <a:p>
            <a:r>
              <a:rPr lang="en-US" dirty="0">
                <a:latin typeface="Open Sans"/>
                <a:ea typeface="Open Sans"/>
                <a:cs typeface="Open Sans"/>
              </a:rPr>
              <a:t>8.2 Interrelaciones entre energía y 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12</a:t>
            </a:fld>
            <a:endParaRPr lang="en-US"/>
          </a:p>
        </p:txBody>
      </p:sp>
      <p:sp>
        <p:nvSpPr>
          <p:cNvPr id="14" name="Text Placeholder 35">
            <a:extLst>
              <a:ext uri="{FF2B5EF4-FFF2-40B4-BE49-F238E27FC236}">
                <a16:creationId xmlns:a16="http://schemas.microsoft.com/office/drawing/2014/main" id="{7FF49D77-7F56-419F-A887-6D6849403D76}"/>
              </a:ext>
            </a:extLst>
          </p:cNvPr>
          <p:cNvSpPr txBox="1">
            <a:spLocks/>
          </p:cNvSpPr>
          <p:nvPr/>
        </p:nvSpPr>
        <p:spPr>
          <a:xfrm>
            <a:off x="7413253" y="5814467"/>
            <a:ext cx="4310743" cy="582411"/>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hlinkClick r:id="rId5">
                  <a:extLst>
                    <a:ext uri="{A12FA001-AC4F-418D-AE19-62706E023703}">
                      <ahyp:hlinkClr xmlns:ahyp="http://schemas.microsoft.com/office/drawing/2018/hyperlinkcolor" val="tx"/>
                    </a:ext>
                  </a:extLst>
                </a:hlinkClick>
              </a:rPr>
              <a:t>Fuente de la foto: "</a:t>
            </a:r>
            <a:r>
              <a:rPr lang="en-GB" sz="1000" i="0" dirty="0">
                <a:solidFill>
                  <a:srgbClr val="0563C1"/>
                </a:solidFill>
                <a:latin typeface="Open Sans"/>
                <a:ea typeface="Open Sans"/>
                <a:cs typeface="Open Sans"/>
                <a:hlinkClick r:id="rId5">
                  <a:extLst>
                    <a:ext uri="{A12FA001-AC4F-418D-AE19-62706E023703}">
                      <ahyp:hlinkClr xmlns:ahyp="http://schemas.microsoft.com/office/drawing/2018/hyperlinkcolor" val="tx"/>
                    </a:ext>
                  </a:extLst>
                </a:hlinkClick>
              </a:rPr>
              <a:t>National Water and Sanitation Program brings better water and sanitation services to rural parts of Azerbaijan" </a:t>
            </a:r>
            <a:r>
              <a:rPr lang="en-GB" sz="1000" i="0" dirty="0">
                <a:latin typeface="Open Sans"/>
                <a:ea typeface="Open Sans"/>
                <a:cs typeface="Open Sans"/>
              </a:rPr>
              <a:t>by </a:t>
            </a:r>
            <a:r>
              <a:rPr lang="en-GB" sz="1000" i="0" dirty="0">
                <a:latin typeface="Open Sans"/>
                <a:ea typeface="Open Sans"/>
                <a:cs typeface="Open Sans"/>
                <a:hlinkClick r:id="rId6"/>
              </a:rPr>
              <a:t>World Bank Photo Collection </a:t>
            </a:r>
            <a:r>
              <a:rPr lang="en-GB" sz="1000" i="0" dirty="0">
                <a:latin typeface="Open Sans"/>
                <a:ea typeface="Open Sans"/>
                <a:cs typeface="Open Sans"/>
              </a:rPr>
              <a:t>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pic>
        <p:nvPicPr>
          <p:cNvPr id="15" name="Picture 14">
            <a:extLst>
              <a:ext uri="{FF2B5EF4-FFF2-40B4-BE49-F238E27FC236}">
                <a16:creationId xmlns:a16="http://schemas.microsoft.com/office/drawing/2014/main" id="{9463FF20-301A-4A65-9046-0F05524FAE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043" y="2944151"/>
            <a:ext cx="4236931" cy="2884178"/>
          </a:xfrm>
          <a:prstGeom prst="rect">
            <a:avLst/>
          </a:prstGeom>
        </p:spPr>
      </p:pic>
      <p:sp>
        <p:nvSpPr>
          <p:cNvPr id="18" name="Rectangle 17">
            <a:extLst>
              <a:ext uri="{FF2B5EF4-FFF2-40B4-BE49-F238E27FC236}">
                <a16:creationId xmlns:a16="http://schemas.microsoft.com/office/drawing/2014/main" id="{EF51895C-2004-B541-A413-F837BA2DEC68}"/>
              </a:ext>
            </a:extLst>
          </p:cNvPr>
          <p:cNvSpPr/>
          <p:nvPr/>
        </p:nvSpPr>
        <p:spPr>
          <a:xfrm>
            <a:off x="694050" y="2067495"/>
            <a:ext cx="5937094" cy="286232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Se necesita energía para el tratamiento del agua</a:t>
            </a:r>
          </a:p>
          <a:p>
            <a:pPr lvl="0">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Tratamiento: </a:t>
            </a:r>
          </a:p>
          <a:p>
            <a:pPr marL="799465" lvl="1"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26 kWh por millón de litros para aguas subterráneas de alta calidad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300-1400 kWh por millón de litros para la desalinización de aguas subterráneas salobres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3.600-4.500 kwh por millón de litros para la desalinización de agua de mar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26C5CE1-4DFB-CE4A-9AD4-86537204B134}"/>
              </a:ext>
            </a:extLst>
          </p:cNvPr>
          <p:cNvSpPr/>
          <p:nvPr/>
        </p:nvSpPr>
        <p:spPr>
          <a:xfrm>
            <a:off x="6935488" y="7888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2.mp3" descr="Lecture8_Slide12.mp3">
            <a:hlinkClick r:id="" action="ppaction://media"/>
            <a:extLst>
              <a:ext uri="{FF2B5EF4-FFF2-40B4-BE49-F238E27FC236}">
                <a16:creationId xmlns:a16="http://schemas.microsoft.com/office/drawing/2014/main" id="{ED4CE71C-9FDD-BE43-AB7A-23D8C6C1B3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06853" y="860259"/>
            <a:ext cx="812800" cy="812800"/>
          </a:xfrm>
          <a:prstGeom prst="rect">
            <a:avLst/>
          </a:prstGeom>
        </p:spPr>
      </p:pic>
    </p:spTree>
    <p:extLst>
      <p:ext uri="{BB962C8B-B14F-4D97-AF65-F5344CB8AC3E}">
        <p14:creationId xmlns:p14="http://schemas.microsoft.com/office/powerpoint/2010/main" val="18334461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270312"/>
            <a:ext cx="9473340" cy="955530"/>
          </a:xfrm>
        </p:spPr>
        <p:txBody>
          <a:bodyPr>
            <a:normAutofit fontScale="90000"/>
          </a:bodyPr>
          <a:lstStyle/>
          <a:p>
            <a:r>
              <a:rPr lang="en-US" sz="4000" dirty="0">
                <a:latin typeface="Open Sans"/>
                <a:ea typeface="Open Sans"/>
                <a:cs typeface="Open Sans"/>
              </a:rPr>
              <a:t>8.2 Interrelaciones entre energía y 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13</a:t>
            </a:fld>
            <a:endParaRPr lang="en-US"/>
          </a:p>
        </p:txBody>
      </p:sp>
      <p:sp>
        <p:nvSpPr>
          <p:cNvPr id="12" name="Rectangle 11">
            <a:extLst>
              <a:ext uri="{FF2B5EF4-FFF2-40B4-BE49-F238E27FC236}">
                <a16:creationId xmlns:a16="http://schemas.microsoft.com/office/drawing/2014/main" id="{70162604-F80F-0F40-A52A-2E82CB6B39BE}"/>
              </a:ext>
            </a:extLst>
          </p:cNvPr>
          <p:cNvSpPr/>
          <p:nvPr/>
        </p:nvSpPr>
        <p:spPr>
          <a:xfrm>
            <a:off x="547609" y="1298676"/>
            <a:ext cx="11096781" cy="5016758"/>
          </a:xfrm>
          <a:prstGeom prst="rect">
            <a:avLst/>
          </a:prstGeom>
        </p:spPr>
        <p:txBody>
          <a:bodyPr wrap="square" lIns="91440" tIns="45720" rIns="91440" bIns="45720" anchor="t">
            <a:spAutoFit/>
          </a:bodyPr>
          <a:lstStyle/>
          <a:p>
            <a:pPr algn="just">
              <a:spcAft>
                <a:spcPts val="600"/>
              </a:spcAft>
            </a:pPr>
            <a:r>
              <a:rPr lang="en-US" sz="2000" b="1" dirty="0">
                <a:solidFill>
                  <a:schemeClr val="accent5">
                    <a:lumMod val="60000"/>
                    <a:lumOff val="40000"/>
                  </a:schemeClr>
                </a:solidFill>
                <a:latin typeface="Open Sans Semibold"/>
                <a:ea typeface="Open Sans Semibold"/>
                <a:cs typeface="Open Sans Semibold"/>
              </a:rPr>
              <a:t>Cuestiones políticas seleccionadas para las interrelaciones entre energía y agua</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El calendario y la magnitud de las extracciones y liberaciones de agua para aplicaciones energéticas pueden competir con otros usos o interrumpirlos</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Existen importantes vínculos entre la elección de la tecnología en el sector eléctrico y la demanda de agua </a:t>
            </a:r>
          </a:p>
          <a:p>
            <a:pPr marL="1200150" lvl="2" indent="-285750" algn="just">
              <a:spcAft>
                <a:spcPts val="600"/>
              </a:spcAft>
              <a:buFont typeface="Arial" panose="020B0604020202020204" pitchFamily="34" charset="0"/>
              <a:buChar char="•"/>
            </a:pPr>
            <a:r>
              <a:rPr lang="en-US" sz="2000" dirty="0">
                <a:latin typeface="Open Sans"/>
                <a:ea typeface="Open Sans"/>
                <a:cs typeface="Open Sans"/>
              </a:rPr>
              <a:t>Algunas tecnologías de baja emisión de carbono (por ejemplo, la solar fotovoltaica o la eólica) tienen una pequeña huella hídrica</a:t>
            </a:r>
          </a:p>
          <a:p>
            <a:pPr marL="1200150" lvl="2" indent="-285750" algn="just">
              <a:spcAft>
                <a:spcPts val="600"/>
              </a:spcAft>
              <a:buFont typeface="Arial" panose="020B0604020202020204" pitchFamily="34" charset="0"/>
              <a:buChar char="•"/>
            </a:pPr>
            <a:r>
              <a:rPr lang="en-US" sz="2000" dirty="0">
                <a:latin typeface="Open Sans"/>
                <a:ea typeface="Open Sans"/>
                <a:cs typeface="Open Sans"/>
              </a:rPr>
              <a:t>Otras tienen una gran huella hídrica (por ejemplo, la nuclear, la geotérmica y la solar térmica)</a:t>
            </a:r>
          </a:p>
          <a:p>
            <a:pPr marL="742950" lvl="1"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 Hay varios factores que pueden llevar a aumentar la intensidad energética del suministro de agua</a:t>
            </a:r>
          </a:p>
          <a:p>
            <a:pPr marL="1200150" lvl="2"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Urbanización</a:t>
            </a:r>
          </a:p>
          <a:p>
            <a:pPr marL="1200150" lvl="2"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Fuentes de agua de menor calidad</a:t>
            </a:r>
          </a:p>
          <a:p>
            <a:pPr marL="1200150" lvl="2" indent="-285750" algn="just">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Más tratamiento del agua</a:t>
            </a:r>
          </a:p>
        </p:txBody>
      </p:sp>
      <p:sp>
        <p:nvSpPr>
          <p:cNvPr id="6" name="Oval 5">
            <a:extLst>
              <a:ext uri="{FF2B5EF4-FFF2-40B4-BE49-F238E27FC236}">
                <a16:creationId xmlns:a16="http://schemas.microsoft.com/office/drawing/2014/main" id="{E84D8AD7-3EAE-D244-AA95-6525FA19FD1B}"/>
              </a:ext>
            </a:extLst>
          </p:cNvPr>
          <p:cNvSpPr/>
          <p:nvPr/>
        </p:nvSpPr>
        <p:spPr>
          <a:xfrm>
            <a:off x="10136915" y="1974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3.mp3" descr="Lecture8_Slide13.mp3">
            <a:hlinkClick r:id="" action="ppaction://media"/>
            <a:extLst>
              <a:ext uri="{FF2B5EF4-FFF2-40B4-BE49-F238E27FC236}">
                <a16:creationId xmlns:a16="http://schemas.microsoft.com/office/drawing/2014/main" id="{C2B134CB-89E0-644A-9470-F9B2CAC82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8280" y="268843"/>
            <a:ext cx="812800" cy="812800"/>
          </a:xfrm>
          <a:prstGeom prst="rect">
            <a:avLst/>
          </a:prstGeom>
        </p:spPr>
      </p:pic>
    </p:spTree>
    <p:extLst>
      <p:ext uri="{BB962C8B-B14F-4D97-AF65-F5344CB8AC3E}">
        <p14:creationId xmlns:p14="http://schemas.microsoft.com/office/powerpoint/2010/main" val="500993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8.2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BP (2021), </a:t>
            </a:r>
            <a:r>
              <a:rPr lang="en-US" b="0" i="0" dirty="0">
                <a:solidFill>
                  <a:srgbClr val="333333"/>
                </a:solidFill>
                <a:effectLst/>
                <a:latin typeface="Lato" panose="020F0502020204030203" pitchFamily="34" charset="0"/>
              </a:rPr>
              <a:t>BP Statistical Review of World Energy 2021 y Ember </a:t>
            </a:r>
            <a:r>
              <a:rPr lang="en-US" b="0" i="0" dirty="0">
                <a:solidFill>
                  <a:srgbClr val="333333"/>
                </a:solidFill>
                <a:effectLst/>
                <a:latin typeface="Lato" panose="020F0502020204030203" pitchFamily="34" charset="0"/>
                <a:hlinkClick r:id="rId2"/>
              </a:rPr>
              <a:t>https://ember-climate.org/data/</a:t>
            </a:r>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Foro Económico Mundial (2011), Water Security: The Water-Food-Energy-Climate Nexus </a:t>
            </a:r>
            <a:endParaRPr lang="en-US" dirty="0"/>
          </a:p>
        </p:txBody>
      </p:sp>
    </p:spTree>
    <p:extLst>
      <p:ext uri="{BB962C8B-B14F-4D97-AF65-F5344CB8AC3E}">
        <p14:creationId xmlns:p14="http://schemas.microsoft.com/office/powerpoint/2010/main" val="426444690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4"/>
            <a:ext cx="8374983" cy="955530"/>
          </a:xfrm>
        </p:spPr>
        <p:txBody>
          <a:bodyPr>
            <a:normAutofit fontScale="90000"/>
          </a:bodyPr>
          <a:lstStyle/>
          <a:p>
            <a:r>
              <a:rPr lang="en-US" dirty="0">
                <a:latin typeface="Open Sans"/>
                <a:ea typeface="Open Sans"/>
                <a:cs typeface="Open Sans"/>
              </a:rPr>
              <a:t>8.3 ¿Interrelaciones energía-tierra?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15</a:t>
            </a:fld>
            <a:endParaRPr lang="en-US"/>
          </a:p>
        </p:txBody>
      </p:sp>
      <p:sp>
        <p:nvSpPr>
          <p:cNvPr id="14" name="Rectangle 13">
            <a:extLst>
              <a:ext uri="{FF2B5EF4-FFF2-40B4-BE49-F238E27FC236}">
                <a16:creationId xmlns:a16="http://schemas.microsoft.com/office/drawing/2014/main" id="{C1DB1DB5-BCBE-2746-BBF8-9618CEB07F1B}"/>
              </a:ext>
            </a:extLst>
          </p:cNvPr>
          <p:cNvSpPr/>
          <p:nvPr/>
        </p:nvSpPr>
        <p:spPr>
          <a:xfrm>
            <a:off x="683777" y="2067495"/>
            <a:ext cx="9667790" cy="3477875"/>
          </a:xfrm>
          <a:prstGeom prst="rect">
            <a:avLst/>
          </a:prstGeom>
        </p:spPr>
        <p:txBody>
          <a:bodyPr wrap="square" lIns="91440" tIns="45720" rIns="91440" bIns="45720" anchor="t">
            <a:spAutoFit/>
          </a:bodyPr>
          <a:lstStyle/>
          <a:p>
            <a:pPr algn="just">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 tierra se utiliza para proporcionar energía en forma de biomasa sólida</a:t>
            </a:r>
          </a:p>
          <a:p>
            <a:pPr marL="285750" indent="-285750" algn="just">
              <a:spcAft>
                <a:spcPts val="600"/>
              </a:spcAft>
              <a:buFont typeface="Arial" panose="020B0604020202020204" pitchFamily="34" charset="0"/>
              <a:buChar char="•"/>
            </a:pPr>
            <a:r>
              <a:rPr lang="en-US" sz="2000" dirty="0">
                <a:latin typeface="Open Sans"/>
                <a:ea typeface="Open Sans"/>
                <a:cs typeface="Open Sans"/>
              </a:rPr>
              <a:t>La bioenergía representa algo más del 10% (60 EJ) del suministro total de energía primaria en el mundo [1].</a:t>
            </a:r>
          </a:p>
          <a:p>
            <a:pPr marL="285750" indent="-285750" algn="just">
              <a:spcAft>
                <a:spcPts val="600"/>
              </a:spcAft>
              <a:buFont typeface="Arial" panose="020B0604020202020204" pitchFamily="34" charset="0"/>
              <a:buChar char="•"/>
            </a:pPr>
            <a:r>
              <a:rPr lang="en-US" sz="2000" dirty="0">
                <a:latin typeface="Open Sans"/>
                <a:ea typeface="Open Sans"/>
                <a:cs typeface="Open Sans"/>
              </a:rPr>
              <a:t>El 35% de la población mundial </a:t>
            </a:r>
            <a:r>
              <a:rPr lang="en-US" sz="2000" b="1" dirty="0">
                <a:latin typeface="Open Sans"/>
                <a:ea typeface="Open Sans"/>
                <a:cs typeface="Open Sans"/>
              </a:rPr>
              <a:t>no tiene acceso a la </a:t>
            </a:r>
            <a:r>
              <a:rPr lang="en-US" sz="2000" b="1" dirty="0" err="1">
                <a:latin typeface="Open Sans"/>
                <a:ea typeface="Open Sans"/>
                <a:cs typeface="Open Sans"/>
              </a:rPr>
              <a:t>energía</a:t>
            </a:r>
            <a:r>
              <a:rPr lang="en-US" sz="2000" b="1" dirty="0">
                <a:latin typeface="Open Sans"/>
                <a:ea typeface="Open Sans"/>
                <a:cs typeface="Open Sans"/>
              </a:rPr>
              <a:t> segura y limpia </a:t>
            </a:r>
            <a:r>
              <a:rPr lang="en-US" sz="2000" dirty="0">
                <a:latin typeface="Open Sans"/>
                <a:ea typeface="Open Sans"/>
                <a:cs typeface="Open Sans"/>
              </a:rPr>
              <a:t>para cocinar y muchos dependen del combustible de madera y del carbón vegetal para sus necesidades energéticas [2,3].</a:t>
            </a:r>
          </a:p>
          <a:p>
            <a:pPr algn="just">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 tierra se utiliza para proporcionar bioenergía para la generación de electricidad</a:t>
            </a:r>
          </a:p>
          <a:p>
            <a:pPr marL="285750" indent="-285750" algn="just">
              <a:spcAft>
                <a:spcPts val="600"/>
              </a:spcAft>
              <a:buFont typeface="Arial" panose="020B0604020202020204" pitchFamily="34" charset="0"/>
              <a:buChar char="•"/>
            </a:pPr>
            <a:r>
              <a:rPr lang="en-US" sz="2000" dirty="0">
                <a:latin typeface="Open Sans"/>
                <a:ea typeface="Open Sans"/>
                <a:cs typeface="Open Sans"/>
              </a:rPr>
              <a:t>Cada año se producen unos 500 </a:t>
            </a:r>
            <a:r>
              <a:rPr lang="en-US" sz="2000" dirty="0" err="1">
                <a:latin typeface="Open Sans"/>
                <a:ea typeface="Open Sans"/>
                <a:cs typeface="Open Sans"/>
              </a:rPr>
              <a:t>TWh </a:t>
            </a:r>
            <a:r>
              <a:rPr lang="en-US" sz="2000" dirty="0">
                <a:latin typeface="Open Sans"/>
                <a:ea typeface="Open Sans"/>
                <a:cs typeface="Open Sans"/>
              </a:rPr>
              <a:t>de electricidad a partir de la biomasa. Esto equivale a cerca del 2% de la generación mundial de electricidad [1].</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30998CA0-BC21-4C47-B52B-8C390AFF86A6}"/>
              </a:ext>
            </a:extLst>
          </p:cNvPr>
          <p:cNvSpPr/>
          <p:nvPr/>
        </p:nvSpPr>
        <p:spPr>
          <a:xfrm>
            <a:off x="9994088" y="70941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5.mp3" descr="Lecture8_Slide15.mp3">
            <a:hlinkClick r:id="" action="ppaction://media"/>
            <a:extLst>
              <a:ext uri="{FF2B5EF4-FFF2-40B4-BE49-F238E27FC236}">
                <a16:creationId xmlns:a16="http://schemas.microsoft.com/office/drawing/2014/main" id="{CE8921B9-330C-E94D-9805-6FDD0C69F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4088" y="780780"/>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023764" cy="1325563"/>
          </a:xfrm>
        </p:spPr>
        <p:txBody>
          <a:bodyPr>
            <a:normAutofit/>
          </a:bodyPr>
          <a:lstStyle/>
          <a:p>
            <a:r>
              <a:rPr lang="en-US" dirty="0">
                <a:latin typeface="Open Sans"/>
                <a:ea typeface="Open Sans"/>
                <a:cs typeface="Open Sans"/>
              </a:rPr>
              <a:t>8.3 Interrelaciones energía-tierra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16</a:t>
            </a:fld>
            <a:endParaRPr lang="en-US"/>
          </a:p>
        </p:txBody>
      </p:sp>
      <p:sp>
        <p:nvSpPr>
          <p:cNvPr id="15" name="Rectangle 14">
            <a:extLst>
              <a:ext uri="{FF2B5EF4-FFF2-40B4-BE49-F238E27FC236}">
                <a16:creationId xmlns:a16="http://schemas.microsoft.com/office/drawing/2014/main" id="{39534394-D624-DC43-9655-DFB5D118CE0C}"/>
              </a:ext>
            </a:extLst>
          </p:cNvPr>
          <p:cNvSpPr/>
          <p:nvPr/>
        </p:nvSpPr>
        <p:spPr>
          <a:xfrm>
            <a:off x="683777" y="2067495"/>
            <a:ext cx="9891458" cy="3939540"/>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 tierra se utiliza para proporcionar energía en forma de biocombustibles líquidos </a:t>
            </a:r>
          </a:p>
          <a:p>
            <a:pPr marL="285750" indent="-285750">
              <a:spcAft>
                <a:spcPts val="600"/>
              </a:spcAft>
              <a:buFont typeface="Arial" panose="020B0604020202020204" pitchFamily="34" charset="0"/>
              <a:buChar char="•"/>
            </a:pPr>
            <a:r>
              <a:rPr lang="en-US" sz="2000" dirty="0">
                <a:latin typeface="Open Sans"/>
                <a:ea typeface="Open Sans"/>
                <a:cs typeface="Open Sans"/>
              </a:rPr>
              <a:t>Muchos países han aplicado mandatos, subvenciones u otras medidas de apoyo para aumentar la producción de biocombustibles con el objetivo de:</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Reducir la dependencia de las importaciones de combustibles líquidos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Reducir las emisiones de GEI </a:t>
            </a:r>
          </a:p>
          <a:p>
            <a:pPr marL="742950" lvl="1" indent="-285750">
              <a:spcAft>
                <a:spcPts val="600"/>
              </a:spcAft>
              <a:buFont typeface="Arial" panose="020B0604020202020204" pitchFamily="34" charset="0"/>
              <a:buChar char="•"/>
            </a:pPr>
            <a:r>
              <a:rPr lang="en-US" sz="2000" dirty="0">
                <a:latin typeface="Open Sans"/>
                <a:ea typeface="Open Sans"/>
                <a:cs typeface="Open Sans"/>
              </a:rPr>
              <a:t>Aumentar los ingresos de los agricultores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Aproximadamente el 15% del maíz cosechado y más del 20% de la caña de azúcar se utilizan para producir bioetanol </a:t>
            </a:r>
          </a:p>
          <a:p>
            <a:pPr marL="285750"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Aproximadamente el 15% de las semillas oleaginosas cosechadas se utilizan para producir biodiésel</a:t>
            </a:r>
          </a:p>
        </p:txBody>
      </p:sp>
      <p:sp>
        <p:nvSpPr>
          <p:cNvPr id="7" name="Oval 6">
            <a:extLst>
              <a:ext uri="{FF2B5EF4-FFF2-40B4-BE49-F238E27FC236}">
                <a16:creationId xmlns:a16="http://schemas.microsoft.com/office/drawing/2014/main" id="{85834A53-3353-854E-B199-3DA3B2219200}"/>
              </a:ext>
            </a:extLst>
          </p:cNvPr>
          <p:cNvSpPr/>
          <p:nvPr/>
        </p:nvSpPr>
        <p:spPr>
          <a:xfrm>
            <a:off x="10089897"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6.mp3" descr="Lecture8_Slide16.mp3">
            <a:hlinkClick r:id="" action="ppaction://media"/>
            <a:extLst>
              <a:ext uri="{FF2B5EF4-FFF2-40B4-BE49-F238E27FC236}">
                <a16:creationId xmlns:a16="http://schemas.microsoft.com/office/drawing/2014/main" id="{D7F85803-1EF9-0C47-815E-DBE74124F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1262" y="931624"/>
            <a:ext cx="812800" cy="812800"/>
          </a:xfrm>
          <a:prstGeom prst="rect">
            <a:avLst/>
          </a:prstGeom>
        </p:spPr>
      </p:pic>
    </p:spTree>
    <p:extLst>
      <p:ext uri="{BB962C8B-B14F-4D97-AF65-F5344CB8AC3E}">
        <p14:creationId xmlns:p14="http://schemas.microsoft.com/office/powerpoint/2010/main" val="1226258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17328" y="592741"/>
            <a:ext cx="8826950" cy="812800"/>
          </a:xfrm>
        </p:spPr>
        <p:txBody>
          <a:bodyPr>
            <a:normAutofit/>
          </a:bodyPr>
          <a:lstStyle/>
          <a:p>
            <a:r>
              <a:rPr lang="en-US" dirty="0">
                <a:latin typeface="Open Sans"/>
                <a:ea typeface="Open Sans"/>
                <a:cs typeface="Open Sans"/>
              </a:rPr>
              <a:t>8.3 Interrelaciones energía-tierra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17</a:t>
            </a:fld>
            <a:endParaRPr lang="en-US"/>
          </a:p>
        </p:txBody>
      </p:sp>
      <p:sp>
        <p:nvSpPr>
          <p:cNvPr id="14" name="Rectangle 13">
            <a:extLst>
              <a:ext uri="{FF2B5EF4-FFF2-40B4-BE49-F238E27FC236}">
                <a16:creationId xmlns:a16="http://schemas.microsoft.com/office/drawing/2014/main" id="{4578E0D7-5752-5349-955D-B4BE34B9B6B5}"/>
              </a:ext>
            </a:extLst>
          </p:cNvPr>
          <p:cNvSpPr/>
          <p:nvPr/>
        </p:nvSpPr>
        <p:spPr>
          <a:xfrm>
            <a:off x="617328" y="1485210"/>
            <a:ext cx="8579682" cy="5016758"/>
          </a:xfrm>
          <a:prstGeom prst="rect">
            <a:avLst/>
          </a:prstGeom>
        </p:spPr>
        <p:txBody>
          <a:bodyPr wrap="square" lIns="91440" tIns="45720" rIns="91440" bIns="45720" anchor="t">
            <a:spAutoFit/>
          </a:bodyPr>
          <a:lstStyle/>
          <a:p>
            <a:pPr algn="just">
              <a:spcAft>
                <a:spcPts val="600"/>
              </a:spcAft>
            </a:pP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La energía en forma de electricidad o combustible se utiliza directamente en la agricultura para:</a:t>
            </a:r>
          </a:p>
          <a:p>
            <a:pPr marL="342900" indent="-342900" algn="just">
              <a:spcAft>
                <a:spcPts val="600"/>
              </a:spcAft>
              <a:buFont typeface="Arial" panose="020B0604020202020204" pitchFamily="34" charset="0"/>
              <a:buChar char="•"/>
            </a:pPr>
            <a:r>
              <a:rPr lang="en-GB" sz="2000" dirty="0">
                <a:solidFill>
                  <a:srgbClr val="021318"/>
                </a:solidFill>
                <a:latin typeface="Open Sans"/>
                <a:ea typeface="Open Sans"/>
                <a:cs typeface="Open Sans"/>
              </a:rPr>
              <a:t>Maquinaria agrícola de potencia para la preparación del campo, la cosecha, el secado y el procesamiento de los cultivos</a:t>
            </a:r>
          </a:p>
          <a:p>
            <a:pPr marL="342900" indent="-342900" algn="just">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Bombeo de agua para riego</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Calentar o enfriar edificios</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Iluminación</a:t>
            </a:r>
          </a:p>
          <a:p>
            <a:pPr algn="just">
              <a:spcAft>
                <a:spcPts val="600"/>
              </a:spcAft>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lgn="just">
              <a:spcAft>
                <a:spcPts val="600"/>
              </a:spcAft>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Las explotaciones ganaderas consumen energía directa para los sistemas de ventilación, refrigeración, iluminación, calefacción, riego, motores y manipulación de residuos</a:t>
            </a:r>
          </a:p>
          <a:p>
            <a:pPr algn="just">
              <a:spcAft>
                <a:spcPts val="600"/>
              </a:spcAft>
            </a:pP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lgn="just">
              <a:spcAft>
                <a:spcPts val="600"/>
              </a:spcAft>
            </a:pPr>
            <a:r>
              <a:rPr lang="en-GB" sz="2000" dirty="0">
                <a:solidFill>
                  <a:srgbClr val="021318"/>
                </a:solidFill>
                <a:latin typeface="Open Sans"/>
                <a:ea typeface="Open Sans"/>
                <a:cs typeface="Open Sans"/>
              </a:rPr>
              <a:t>En 2018 alrededor del 2,2% de la demanda final de energía se utilizó directamente en la agricultura[1]</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EF15C07-5D9B-5F4B-8FE7-0FA6481EB0BF}"/>
              </a:ext>
            </a:extLst>
          </p:cNvPr>
          <p:cNvSpPr/>
          <p:nvPr/>
        </p:nvSpPr>
        <p:spPr>
          <a:xfrm>
            <a:off x="9490526" y="6008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7.mp3" descr="Lecture8_Slide17.mp3">
            <a:hlinkClick r:id="" action="ppaction://media"/>
            <a:extLst>
              <a:ext uri="{FF2B5EF4-FFF2-40B4-BE49-F238E27FC236}">
                <a16:creationId xmlns:a16="http://schemas.microsoft.com/office/drawing/2014/main" id="{E1D23927-D7AD-2F4B-AF12-D09E59B11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8767" y="675243"/>
            <a:ext cx="812800" cy="812800"/>
          </a:xfrm>
          <a:prstGeom prst="rect">
            <a:avLst/>
          </a:prstGeom>
        </p:spPr>
      </p:pic>
    </p:spTree>
    <p:extLst>
      <p:ext uri="{BB962C8B-B14F-4D97-AF65-F5344CB8AC3E}">
        <p14:creationId xmlns:p14="http://schemas.microsoft.com/office/powerpoint/2010/main" val="2468026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4"/>
            <a:ext cx="8979479" cy="955530"/>
          </a:xfrm>
        </p:spPr>
        <p:txBody>
          <a:bodyPr>
            <a:normAutofit/>
          </a:bodyPr>
          <a:lstStyle/>
          <a:p>
            <a:r>
              <a:rPr lang="en-US" sz="4000" dirty="0">
                <a:latin typeface="Open Sans"/>
                <a:ea typeface="Open Sans"/>
                <a:cs typeface="Open Sans"/>
              </a:rPr>
              <a:t>8.3 Interrelaciones energía-tierra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18</a:t>
            </a:fld>
            <a:endParaRPr lang="en-US"/>
          </a:p>
        </p:txBody>
      </p:sp>
      <p:sp>
        <p:nvSpPr>
          <p:cNvPr id="12" name="Rectangle 11">
            <a:extLst>
              <a:ext uri="{FF2B5EF4-FFF2-40B4-BE49-F238E27FC236}">
                <a16:creationId xmlns:a16="http://schemas.microsoft.com/office/drawing/2014/main" id="{5BBDFD61-198F-7C45-B388-30E55413F266}"/>
              </a:ext>
            </a:extLst>
          </p:cNvPr>
          <p:cNvSpPr/>
          <p:nvPr/>
        </p:nvSpPr>
        <p:spPr>
          <a:xfrm>
            <a:off x="683776" y="2067495"/>
            <a:ext cx="9914807" cy="4016484"/>
          </a:xfrm>
          <a:prstGeom prst="rect">
            <a:avLst/>
          </a:prstGeom>
        </p:spPr>
        <p:txBody>
          <a:bodyPr wrap="square" lIns="91440" tIns="45720" rIns="91440" bIns="45720" anchor="t">
            <a:spAutoFit/>
          </a:bodyPr>
          <a:lstStyle/>
          <a:p>
            <a:pPr>
              <a:spcAft>
                <a:spcPts val="600"/>
              </a:spcAft>
            </a:pP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La energía en forma de electricidad y combustible se utiliza en la cadena de valor alimentaria para:</a:t>
            </a:r>
          </a:p>
          <a:p>
            <a:pPr marL="342900"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Producir fertilizantes, pesticidas y otros insumos agrícolas</a:t>
            </a:r>
          </a:p>
          <a:p>
            <a:pPr marL="342900"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Transporte de cultivos y productos alimentarios</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Alimentos procesados (por ejemplo, productos lácteos, molienda, etc.)</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Refrigeración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Preparación/cocina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2000" dirty="0">
                <a:solidFill>
                  <a:srgbClr val="021318"/>
                </a:solidFill>
                <a:latin typeface="Open Sans"/>
                <a:ea typeface="Open Sans"/>
                <a:cs typeface="Open Sans"/>
              </a:rPr>
              <a:t>En total, la FAO calcula que el uso directo e indirecto de energía relacionado con la cadena de valor de los alimentos representa alrededor del 30% del consumo total de energía [4].</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66A6A3A-734E-7A44-95AE-B171A1A8F9B6}"/>
              </a:ext>
            </a:extLst>
          </p:cNvPr>
          <p:cNvSpPr/>
          <p:nvPr/>
        </p:nvSpPr>
        <p:spPr>
          <a:xfrm>
            <a:off x="9165289" y="7026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8.mp3" descr="Lecture8_Slide18.mp3">
            <a:hlinkClick r:id="" action="ppaction://media"/>
            <a:extLst>
              <a:ext uri="{FF2B5EF4-FFF2-40B4-BE49-F238E27FC236}">
                <a16:creationId xmlns:a16="http://schemas.microsoft.com/office/drawing/2014/main" id="{045F69EC-3417-7D47-A74E-4C7FB9CBE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654" y="774021"/>
            <a:ext cx="812800" cy="812800"/>
          </a:xfrm>
          <a:prstGeom prst="rect">
            <a:avLst/>
          </a:prstGeom>
        </p:spPr>
      </p:pic>
    </p:spTree>
    <p:extLst>
      <p:ext uri="{BB962C8B-B14F-4D97-AF65-F5344CB8AC3E}">
        <p14:creationId xmlns:p14="http://schemas.microsoft.com/office/powerpoint/2010/main" val="36844428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056540" cy="955531"/>
          </a:xfrm>
        </p:spPr>
        <p:txBody>
          <a:bodyPr>
            <a:normAutofit/>
          </a:bodyPr>
          <a:lstStyle/>
          <a:p>
            <a:r>
              <a:rPr lang="en-US" dirty="0">
                <a:latin typeface="Open Sans"/>
                <a:ea typeface="Open Sans"/>
                <a:cs typeface="Open Sans"/>
              </a:rPr>
              <a:t>8.3 Interrelaciones energía-tierra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19</a:t>
            </a:fld>
            <a:endParaRPr lang="en-US"/>
          </a:p>
        </p:txBody>
      </p:sp>
      <p:sp>
        <p:nvSpPr>
          <p:cNvPr id="14" name="Rectangle 13">
            <a:extLst>
              <a:ext uri="{FF2B5EF4-FFF2-40B4-BE49-F238E27FC236}">
                <a16:creationId xmlns:a16="http://schemas.microsoft.com/office/drawing/2014/main" id="{46BC2FFF-8039-0B40-AB56-21E5B5DA879D}"/>
              </a:ext>
            </a:extLst>
          </p:cNvPr>
          <p:cNvSpPr/>
          <p:nvPr/>
        </p:nvSpPr>
        <p:spPr>
          <a:xfrm>
            <a:off x="683777" y="2067495"/>
            <a:ext cx="9667790" cy="3170099"/>
          </a:xfrm>
          <a:prstGeom prst="rect">
            <a:avLst/>
          </a:prstGeom>
        </p:spPr>
        <p:txBody>
          <a:bodyPr wrap="square" lIns="91440" tIns="45720" rIns="91440" bIns="45720" anchor="t">
            <a:spAutoFit/>
          </a:bodyPr>
          <a:lstStyle/>
          <a:p>
            <a:pPr algn="just">
              <a:spcAft>
                <a:spcPts val="600"/>
              </a:spcAft>
            </a:pPr>
            <a:r>
              <a:rPr lang="en-US" sz="2000" b="1" dirty="0">
                <a:solidFill>
                  <a:schemeClr val="accent5">
                    <a:lumMod val="60000"/>
                    <a:lumOff val="40000"/>
                  </a:schemeClr>
                </a:solidFill>
                <a:latin typeface="Open Sans Semibold"/>
                <a:ea typeface="Open Sans Semibold"/>
                <a:cs typeface="Open Sans Semibold"/>
              </a:rPr>
              <a:t>Cuestiones políticas seleccionadas para las interrelaciones energía-tierra</a:t>
            </a:r>
            <a:r>
              <a:rPr lang="en-GB" sz="2000" b="1" dirty="0">
                <a:solidFill>
                  <a:schemeClr val="accent5">
                    <a:lumMod val="60000"/>
                    <a:lumOff val="40000"/>
                  </a:schemeClr>
                </a:solidFill>
                <a:latin typeface="Open Sans Semibold"/>
                <a:ea typeface="Open Sans Semibold"/>
                <a:cs typeface="Open Sans Semibold"/>
              </a:rPr>
              <a:t>:</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Alimentos frente a combustibles. Competencia por la tierra (y el agua) entre la energía y otros usos y posibles efectos perjudiciales para la seguridad alimentaria (y del agua).</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 bioenergía como estrategia para reducir las emisiones de carbono</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Pérdida/desperdicio de alimentos e impacto en el uso de energía y las emisiones</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Deforestación debida a la recolección insostenible de biomasa o a la conversión de tierras para aplicaciones energéticas</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68BEFB5-570D-1247-BAB9-0F28791F278A}"/>
              </a:ext>
            </a:extLst>
          </p:cNvPr>
          <p:cNvSpPr/>
          <p:nvPr/>
        </p:nvSpPr>
        <p:spPr>
          <a:xfrm>
            <a:off x="9720115" y="6008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9.mp3" descr="Lecture8_Slide19.mp3">
            <a:hlinkClick r:id="" action="ppaction://media"/>
            <a:extLst>
              <a:ext uri="{FF2B5EF4-FFF2-40B4-BE49-F238E27FC236}">
                <a16:creationId xmlns:a16="http://schemas.microsoft.com/office/drawing/2014/main" id="{FA060AEC-0FFD-D240-BEBE-6D151F514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3089" y="675243"/>
            <a:ext cx="812800" cy="812800"/>
          </a:xfrm>
          <a:prstGeom prst="rect">
            <a:avLst/>
          </a:prstGeom>
        </p:spPr>
      </p:pic>
    </p:spTree>
    <p:extLst>
      <p:ext uri="{BB962C8B-B14F-4D97-AF65-F5344CB8AC3E}">
        <p14:creationId xmlns:p14="http://schemas.microsoft.com/office/powerpoint/2010/main" val="758312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681037"/>
            <a:ext cx="9457150" cy="1325563"/>
          </a:xfrm>
        </p:spPr>
        <p:txBody>
          <a:bodyPr/>
          <a:lstStyle/>
          <a:p>
            <a:r>
              <a:rPr lang="en-US" dirty="0"/>
              <a:t>Resultados del aprendizaje</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582945"/>
            <a:ext cx="10514556" cy="3421930"/>
          </a:xfrm>
        </p:spPr>
        <p:txBody>
          <a:bodyPr vert="horz" lIns="91440" tIns="45720" rIns="91440" bIns="45720" rtlCol="0" anchor="t">
            <a:normAutofit/>
          </a:bodyPr>
          <a:lstStyle/>
          <a:p>
            <a:pPr algn="just"/>
            <a:r>
              <a:rPr lang="en-US" b="0" dirty="0">
                <a:latin typeface="Open Sans SemiBold"/>
                <a:ea typeface="Open Sans SemiBold"/>
                <a:cs typeface="Open Sans SemiBold"/>
              </a:rPr>
              <a:t>OIT1: Familiarizarse con la contribución del uso de la tierra, el cambio de uso de la tierra y el sector energético en el cambio climático, así como la vulnerabilidad de los sistemas de tierra, energía y agua al cambio climático</a:t>
            </a:r>
          </a:p>
          <a:p>
            <a:pPr algn="just"/>
            <a:r>
              <a:rPr lang="en-US" b="0" dirty="0"/>
              <a:t>OIT2: Aprender las formas en que los sistemas de energía y agua están interrelacionados y cuáles son las cuestiones políticas asociadas</a:t>
            </a:r>
          </a:p>
          <a:p>
            <a:pPr algn="just"/>
            <a:r>
              <a:rPr lang="en-US" b="0" dirty="0">
                <a:latin typeface="Open Sans SemiBold"/>
                <a:ea typeface="Open Sans SemiBold"/>
                <a:cs typeface="Open Sans SemiBold"/>
              </a:rPr>
              <a:t>OIT3: Aprender las formas en que los sistemas de energía y tierra están interrelacionados y cuáles son las cuestiones políticas asociadas</a:t>
            </a:r>
          </a:p>
          <a:p>
            <a:pPr algn="just"/>
            <a:r>
              <a:rPr lang="en-US" b="0" dirty="0"/>
              <a:t>OIT4: Aprender las formas en que los sistemas de tierra y agua están interrelacionados y cuáles son las cuestiones políticas asociadas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16125"/>
            <a:ext cx="4766984" cy="439738"/>
          </a:xfrm>
        </p:spPr>
        <p:txBody>
          <a:bodyPr>
            <a:noAutofit/>
          </a:bodyPr>
          <a:lstStyle/>
          <a:p>
            <a:r>
              <a:rPr lang="en-US" dirty="0"/>
              <a:t>Al final de esta conferencia, usted:</a:t>
            </a:r>
          </a:p>
        </p:txBody>
      </p:sp>
      <p:sp>
        <p:nvSpPr>
          <p:cNvPr id="10" name="Oval 9">
            <a:extLst>
              <a:ext uri="{FF2B5EF4-FFF2-40B4-BE49-F238E27FC236}">
                <a16:creationId xmlns:a16="http://schemas.microsoft.com/office/drawing/2014/main" id="{8639C718-FF71-B847-BC9E-7276872711FB}"/>
              </a:ext>
            </a:extLst>
          </p:cNvPr>
          <p:cNvSpPr/>
          <p:nvPr/>
        </p:nvSpPr>
        <p:spPr>
          <a:xfrm>
            <a:off x="8654532" y="110236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8_Slide2.mp3" descr="Lecture8_Slide2.mp3">
            <a:hlinkClick r:id="" action="ppaction://media"/>
            <a:extLst>
              <a:ext uri="{FF2B5EF4-FFF2-40B4-BE49-F238E27FC236}">
                <a16:creationId xmlns:a16="http://schemas.microsoft.com/office/drawing/2014/main" id="{57A01287-7333-B44D-8A03-E723A6861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4532" y="1245097"/>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8.3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vert="horz" lIns="91440" tIns="45720" rIns="91440" bIns="45720" rtlCol="0" anchor="t">
            <a:normAutofit/>
          </a:bodyPr>
          <a:lstStyle/>
          <a:p>
            <a:r>
              <a:rPr lang="en-US" dirty="0"/>
              <a:t>Agencia Internacional de la Energía (2020), World Energy Balances </a:t>
            </a:r>
          </a:p>
          <a:p>
            <a:r>
              <a:rPr lang="en-US" dirty="0"/>
              <a:t>Naciones Unidas (2020), Informe sobre los Objetivos de Desarrollo Sostenible 2020, https://unstats.un.org/sdgs/report/2020/The-Sustainable-Development-Goals-Report-2020.pdf </a:t>
            </a:r>
          </a:p>
          <a:p>
            <a:r>
              <a:rPr lang="en-US" dirty="0"/>
              <a:t>Naciones Unidas, Indicadores de ODS - Base de datos mundial de ODS de las Naciones Unidas </a:t>
            </a:r>
            <a:r>
              <a:rPr lang="en-US" dirty="0">
                <a:hlinkClick r:id="rId2"/>
              </a:rPr>
              <a:t>https://unstats.un.org/sdgs/indicators/database/</a:t>
            </a:r>
            <a:endParaRPr lang="en-US" dirty="0"/>
          </a:p>
          <a:p>
            <a:r>
              <a:rPr lang="en-US" dirty="0">
                <a:latin typeface="Open Sans"/>
                <a:ea typeface="Open Sans"/>
                <a:cs typeface="Open Sans"/>
              </a:rPr>
              <a:t>Organización de las Naciones Unidas para la Agricultura y la Alimentación (2011), "Energy-Smart" Food For People And Climate http://www.fao.org/3/i2454e/i2454e.pdf </a:t>
            </a:r>
            <a:endParaRPr lang="en-US" dirty="0"/>
          </a:p>
          <a:p>
            <a:endParaRPr lang="en-US" dirty="0"/>
          </a:p>
          <a:p>
            <a:endParaRPr lang="en-US" dirty="0"/>
          </a:p>
        </p:txBody>
      </p:sp>
    </p:spTree>
    <p:extLst>
      <p:ext uri="{BB962C8B-B14F-4D97-AF65-F5344CB8AC3E}">
        <p14:creationId xmlns:p14="http://schemas.microsoft.com/office/powerpoint/2010/main" val="31037792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524171"/>
            <a:ext cx="9222547" cy="812801"/>
          </a:xfrm>
        </p:spPr>
        <p:txBody>
          <a:bodyPr>
            <a:normAutofit/>
          </a:bodyPr>
          <a:lstStyle/>
          <a:p>
            <a:r>
              <a:rPr lang="en-US" dirty="0">
                <a:latin typeface="Open Sans"/>
                <a:ea typeface="Open Sans"/>
                <a:cs typeface="Open Sans"/>
              </a:rPr>
              <a:t>8.4 Interrelaciones tierra-agua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21</a:t>
            </a:fld>
            <a:endParaRPr lang="en-US"/>
          </a:p>
        </p:txBody>
      </p:sp>
      <p:sp>
        <p:nvSpPr>
          <p:cNvPr id="14" name="Rectangle 13">
            <a:extLst>
              <a:ext uri="{FF2B5EF4-FFF2-40B4-BE49-F238E27FC236}">
                <a16:creationId xmlns:a16="http://schemas.microsoft.com/office/drawing/2014/main" id="{10D87746-1CE9-DA42-B86A-36E0E2FAFF5B}"/>
              </a:ext>
            </a:extLst>
          </p:cNvPr>
          <p:cNvSpPr/>
          <p:nvPr/>
        </p:nvSpPr>
        <p:spPr>
          <a:xfrm>
            <a:off x="611049" y="1682105"/>
            <a:ext cx="10917159" cy="2477601"/>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El uso del suelo está estrechamente relacionado con el uso del agua y el ciclo del agua</a:t>
            </a: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El balance hídrico está estrechamente relacionado con el uso de la tierra (véase la lección 7)</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 evapotranspiración, la escorrentía, la infiltración de las aguas subterráneas y la capacidad de almacenamiento dependen de la cubierta vegetal</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El tipo de uso de la tierra y el cambio de uso de la tierra tendrán, por lo tanto, un gran impacto en la hidrología de una cuenca.</a:t>
            </a:r>
            <a:endParaRPr lang="en-GB" sz="2000" dirty="0">
              <a:solidFill>
                <a:srgbClr val="021318"/>
              </a:solidFill>
              <a:latin typeface="Open Sans"/>
              <a:ea typeface="Open Sans"/>
              <a:cs typeface="Open Sans"/>
            </a:endParaRPr>
          </a:p>
        </p:txBody>
      </p:sp>
      <p:pic>
        <p:nvPicPr>
          <p:cNvPr id="15" name="Picture 14">
            <a:extLst>
              <a:ext uri="{FF2B5EF4-FFF2-40B4-BE49-F238E27FC236}">
                <a16:creationId xmlns:a16="http://schemas.microsoft.com/office/drawing/2014/main" id="{F166EB24-172A-A048-BFCD-25EBE48DC459}"/>
              </a:ext>
            </a:extLst>
          </p:cNvPr>
          <p:cNvPicPr>
            <a:picLocks noChangeAspect="1"/>
          </p:cNvPicPr>
          <p:nvPr/>
        </p:nvPicPr>
        <p:blipFill rotWithShape="1">
          <a:blip r:embed="rId5">
            <a:extLst>
              <a:ext uri="{28A0092B-C50C-407E-A947-70E740481C1C}">
                <a14:useLocalDpi xmlns:a14="http://schemas.microsoft.com/office/drawing/2010/main" val="0"/>
              </a:ext>
            </a:extLst>
          </a:blip>
          <a:srcRect t="10754"/>
          <a:stretch/>
        </p:blipFill>
        <p:spPr>
          <a:xfrm>
            <a:off x="6069628" y="4003243"/>
            <a:ext cx="4519912" cy="1942794"/>
          </a:xfrm>
          <a:prstGeom prst="rect">
            <a:avLst/>
          </a:prstGeom>
        </p:spPr>
      </p:pic>
      <p:sp>
        <p:nvSpPr>
          <p:cNvPr id="16" name="Text Placeholder 35">
            <a:extLst>
              <a:ext uri="{FF2B5EF4-FFF2-40B4-BE49-F238E27FC236}">
                <a16:creationId xmlns:a16="http://schemas.microsoft.com/office/drawing/2014/main" id="{D30D0666-D4FC-D64D-9BE4-1F44B544263E}"/>
              </a:ext>
            </a:extLst>
          </p:cNvPr>
          <p:cNvSpPr txBox="1">
            <a:spLocks/>
          </p:cNvSpPr>
          <p:nvPr/>
        </p:nvSpPr>
        <p:spPr>
          <a:xfrm>
            <a:off x="5910470" y="5925693"/>
            <a:ext cx="5568686"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rPr>
              <a:t>Fuente de la foto:  </a:t>
            </a:r>
            <a:r>
              <a:rPr lang="en-GB" sz="1000" i="0" dirty="0">
                <a:latin typeface="Open Sans"/>
                <a:ea typeface="Open Sans"/>
                <a:cs typeface="Open Sans"/>
              </a:rPr>
              <a:t>Agencia de Protección Ambiental de los Estados Unidos, </a:t>
            </a:r>
            <a:r>
              <a:rPr lang="en-GB" sz="1000" i="0" dirty="0">
                <a:latin typeface="Open Sans"/>
                <a:ea typeface="Open Sans"/>
                <a:cs typeface="Open Sans"/>
                <a:hlinkClick r:id="rId6"/>
              </a:rPr>
              <a:t>diagramas de cubierta natural e impermeable</a:t>
            </a:r>
            <a:r>
              <a:rPr lang="en-GB" sz="1000" i="0" dirty="0">
                <a:latin typeface="Open Sans"/>
                <a:ea typeface="Open Sans"/>
                <a:cs typeface="Open Sans"/>
              </a:rPr>
              <a:t>, dominio público, vía Wikimedia Commons</a:t>
            </a:r>
          </a:p>
        </p:txBody>
      </p:sp>
      <p:sp>
        <p:nvSpPr>
          <p:cNvPr id="7" name="Oval 6">
            <a:extLst>
              <a:ext uri="{FF2B5EF4-FFF2-40B4-BE49-F238E27FC236}">
                <a16:creationId xmlns:a16="http://schemas.microsoft.com/office/drawing/2014/main" id="{AD305A1F-B86D-9C4E-874B-613067D91D40}"/>
              </a:ext>
            </a:extLst>
          </p:cNvPr>
          <p:cNvSpPr/>
          <p:nvPr/>
        </p:nvSpPr>
        <p:spPr>
          <a:xfrm>
            <a:off x="9408357" y="4856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1.mp3" descr="Lecture8_Slide21.mp3">
            <a:hlinkClick r:id="" action="ppaction://media"/>
            <a:extLst>
              <a:ext uri="{FF2B5EF4-FFF2-40B4-BE49-F238E27FC236}">
                <a16:creationId xmlns:a16="http://schemas.microsoft.com/office/drawing/2014/main" id="{71A89B1F-3608-E742-BA56-CDAE14222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9722" y="557043"/>
            <a:ext cx="812800" cy="812800"/>
          </a:xfrm>
          <a:prstGeom prst="rect">
            <a:avLst/>
          </a:prstGeom>
        </p:spPr>
      </p:pic>
    </p:spTree>
    <p:extLst>
      <p:ext uri="{BB962C8B-B14F-4D97-AF65-F5344CB8AC3E}">
        <p14:creationId xmlns:p14="http://schemas.microsoft.com/office/powerpoint/2010/main" val="3902066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8957502" cy="662781"/>
          </a:xfrm>
        </p:spPr>
        <p:txBody>
          <a:bodyPr>
            <a:normAutofit fontScale="90000"/>
          </a:bodyPr>
          <a:lstStyle/>
          <a:p>
            <a:r>
              <a:rPr lang="en-US" dirty="0">
                <a:latin typeface="Open Sans"/>
                <a:ea typeface="Open Sans"/>
                <a:cs typeface="Open Sans"/>
              </a:rPr>
              <a:t>8.4 Interrelaciones tierra-agua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22</a:t>
            </a:fld>
            <a:endParaRPr lang="en-US"/>
          </a:p>
        </p:txBody>
      </p:sp>
      <p:sp>
        <p:nvSpPr>
          <p:cNvPr id="9" name="Text Placeholder 35">
            <a:extLst>
              <a:ext uri="{FF2B5EF4-FFF2-40B4-BE49-F238E27FC236}">
                <a16:creationId xmlns:a16="http://schemas.microsoft.com/office/drawing/2014/main" id="{ED3D1939-2B0E-4D34-A15A-1A7B19CF54C0}"/>
              </a:ext>
            </a:extLst>
          </p:cNvPr>
          <p:cNvSpPr txBox="1">
            <a:spLocks/>
          </p:cNvSpPr>
          <p:nvPr/>
        </p:nvSpPr>
        <p:spPr>
          <a:xfrm>
            <a:off x="7751078" y="4736713"/>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t>Fuente de la foto:  </a:t>
            </a:r>
            <a:r>
              <a:rPr lang="en-GB" sz="1000" i="0" dirty="0"/>
              <a:t>"</a:t>
            </a:r>
            <a:r>
              <a:rPr lang="en-GB" sz="1000" i="0" dirty="0">
                <a:hlinkClick r:id="rId5"/>
              </a:rPr>
              <a:t>Valle de Hola, Noruega</a:t>
            </a:r>
            <a:r>
              <a:rPr lang="en-GB" sz="1000" i="0" dirty="0"/>
              <a:t>" por </a:t>
            </a:r>
            <a:r>
              <a:rPr lang="en-GB" sz="1000" i="0" dirty="0">
                <a:hlinkClick r:id="rId6"/>
              </a:rPr>
              <a:t>Jon </a:t>
            </a:r>
            <a:r>
              <a:rPr lang="en-GB" sz="1000" i="0" dirty="0" err="1">
                <a:hlinkClick r:id="rId6"/>
              </a:rPr>
              <a:t>Ragnarsson </a:t>
            </a:r>
            <a:r>
              <a:rPr lang="en-GB" sz="1000" i="0" dirty="0"/>
              <a:t>está licenciada bajo </a:t>
            </a:r>
            <a:r>
              <a:rPr lang="en-GB" sz="1000" i="0" dirty="0">
                <a:hlinkClick r:id="rId7"/>
              </a:rPr>
              <a:t>CC BY-NC-ND 2.0</a:t>
            </a:r>
            <a:endParaRPr lang="en-GB" sz="400" i="0" dirty="0"/>
          </a:p>
        </p:txBody>
      </p:sp>
      <p:pic>
        <p:nvPicPr>
          <p:cNvPr id="10" name="Picture 9">
            <a:extLst>
              <a:ext uri="{FF2B5EF4-FFF2-40B4-BE49-F238E27FC236}">
                <a16:creationId xmlns:a16="http://schemas.microsoft.com/office/drawing/2014/main" id="{1F5C99E2-9480-41A8-9B9B-BC9EA3486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2392" y="2172667"/>
            <a:ext cx="3406060" cy="2554545"/>
          </a:xfrm>
          <a:prstGeom prst="rect">
            <a:avLst/>
          </a:prstGeom>
        </p:spPr>
      </p:pic>
      <p:sp>
        <p:nvSpPr>
          <p:cNvPr id="14" name="Rectangle 13">
            <a:extLst>
              <a:ext uri="{FF2B5EF4-FFF2-40B4-BE49-F238E27FC236}">
                <a16:creationId xmlns:a16="http://schemas.microsoft.com/office/drawing/2014/main" id="{9CA478AE-23A7-4F41-9E5E-B9B2B1516578}"/>
              </a:ext>
            </a:extLst>
          </p:cNvPr>
          <p:cNvSpPr/>
          <p:nvPr/>
        </p:nvSpPr>
        <p:spPr>
          <a:xfrm>
            <a:off x="663576" y="1781552"/>
            <a:ext cx="7012199" cy="4401205"/>
          </a:xfrm>
          <a:prstGeom prst="rect">
            <a:avLst/>
          </a:prstGeom>
        </p:spPr>
        <p:txBody>
          <a:bodyPr wrap="square" lIns="91440" tIns="45720" rIns="91440" bIns="45720" anchor="t">
            <a:spAutoFit/>
          </a:bodyPr>
          <a:lstStyle/>
          <a:p>
            <a:pPr algn="just">
              <a:spcAft>
                <a:spcPts val="600"/>
              </a:spcAft>
            </a:pPr>
            <a:r>
              <a:rPr lang="en-US" sz="2000" b="1" dirty="0">
                <a:solidFill>
                  <a:schemeClr val="accent5">
                    <a:lumMod val="60000"/>
                    <a:lumOff val="40000"/>
                  </a:schemeClr>
                </a:solidFill>
                <a:latin typeface="Open Sans Semibold"/>
                <a:ea typeface="Open Sans Semibold"/>
                <a:cs typeface="Open Sans Semibold"/>
              </a:rPr>
              <a:t>El uso del suelo es una parte integral de la gestión de las cuencas hidrográficas</a:t>
            </a:r>
            <a:endParaRPr lang="en-GB" sz="2000" b="1" dirty="0">
              <a:solidFill>
                <a:schemeClr val="accent5">
                  <a:lumMod val="60000"/>
                  <a:lumOff val="40000"/>
                </a:schemeClr>
              </a:solidFill>
              <a:latin typeface="Open Sans Semibold"/>
              <a:ea typeface="Open Sans Semibold"/>
              <a:cs typeface="Open Sans Semibold"/>
            </a:endParaRP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El uso del suelo influye en la hidrología, la disponibilidad de agua, la calidad del agua, las funciones de los ecosistemas, la productividad de la tierra, la morfología de los canales de los arroyos y la protección contra las inundaciones</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 gestión sostenible de las cuencas hidrográficas requiere una visión amplia e integrada de las actividades que se realizan en ellas</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Esto incluye la regulación y la gestión del uso y la cobertura del </a:t>
            </a:r>
            <a:r>
              <a:rPr lang="en-US" sz="2000" dirty="0" err="1">
                <a:solidFill>
                  <a:srgbClr val="021318"/>
                </a:solidFill>
                <a:latin typeface="Open Sans" panose="020B0606030504020204" pitchFamily="34" charset="0"/>
                <a:ea typeface="Open Sans" panose="020B0606030504020204" pitchFamily="34" charset="0"/>
                <a:cs typeface="Open Sans" panose="020B0606030504020204" pitchFamily="34" charset="0"/>
              </a:rPr>
              <a:t>suelo</a:t>
            </a: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spcAft>
                <a:spcPts val="600"/>
              </a:spcAft>
              <a:buFont typeface="Arial" panose="020B0604020202020204" pitchFamily="34" charset="0"/>
              <a:buChar char="•"/>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6265A08B-CDCC-B64E-A20A-089DC263C128}"/>
              </a:ext>
            </a:extLst>
          </p:cNvPr>
          <p:cNvSpPr/>
          <p:nvPr/>
        </p:nvSpPr>
        <p:spPr>
          <a:xfrm>
            <a:off x="9805235" y="3824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2.mp3" descr="Lecture8_Slide22.mp3">
            <a:hlinkClick r:id="" action="ppaction://media"/>
            <a:extLst>
              <a:ext uri="{FF2B5EF4-FFF2-40B4-BE49-F238E27FC236}">
                <a16:creationId xmlns:a16="http://schemas.microsoft.com/office/drawing/2014/main" id="{023E48E0-802E-C34E-903D-74E31EBC8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76600" y="453859"/>
            <a:ext cx="812800" cy="812800"/>
          </a:xfrm>
          <a:prstGeom prst="rect">
            <a:avLst/>
          </a:prstGeom>
        </p:spPr>
      </p:pic>
    </p:spTree>
    <p:extLst>
      <p:ext uri="{BB962C8B-B14F-4D97-AF65-F5344CB8AC3E}">
        <p14:creationId xmlns:p14="http://schemas.microsoft.com/office/powerpoint/2010/main" val="7701219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545575"/>
            <a:ext cx="9037016" cy="588931"/>
          </a:xfrm>
        </p:spPr>
        <p:txBody>
          <a:bodyPr>
            <a:normAutofit fontScale="90000"/>
          </a:bodyPr>
          <a:lstStyle/>
          <a:p>
            <a:r>
              <a:rPr lang="en-US" dirty="0">
                <a:latin typeface="Open Sans"/>
                <a:ea typeface="Open Sans"/>
                <a:cs typeface="Open Sans"/>
              </a:rPr>
              <a:t>8.4 Interrelaciones tierra-agua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23</a:t>
            </a:fld>
            <a:endParaRPr lang="en-US"/>
          </a:p>
        </p:txBody>
      </p:sp>
      <p:sp>
        <p:nvSpPr>
          <p:cNvPr id="7" name="Text Placeholder 35">
            <a:extLst>
              <a:ext uri="{FF2B5EF4-FFF2-40B4-BE49-F238E27FC236}">
                <a16:creationId xmlns:a16="http://schemas.microsoft.com/office/drawing/2014/main" id="{870EA933-C212-414F-AA43-141CC4276F6E}"/>
              </a:ext>
            </a:extLst>
          </p:cNvPr>
          <p:cNvSpPr txBox="1">
            <a:spLocks/>
          </p:cNvSpPr>
          <p:nvPr/>
        </p:nvSpPr>
        <p:spPr>
          <a:xfrm>
            <a:off x="7432605" y="5959997"/>
            <a:ext cx="4594197"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rPr>
              <a:t>Fuente de la foto:  </a:t>
            </a:r>
            <a:r>
              <a:rPr lang="en-GB" sz="1000" i="0" dirty="0">
                <a:latin typeface="Open Sans"/>
                <a:ea typeface="Open Sans"/>
                <a:cs typeface="Open Sans"/>
              </a:rPr>
              <a:t>Agencia de Protección Ambiental de los Estados Unidos, </a:t>
            </a:r>
            <a:r>
              <a:rPr lang="en-GB" sz="1000" i="0" dirty="0">
                <a:latin typeface="Open Sans"/>
                <a:ea typeface="Open Sans"/>
                <a:cs typeface="Open Sans"/>
                <a:hlinkClick r:id="rId5"/>
              </a:rPr>
              <a:t>diagramas de cubierta natural e impermeable</a:t>
            </a:r>
            <a:r>
              <a:rPr lang="en-GB" sz="1000" i="0" dirty="0">
                <a:latin typeface="Open Sans"/>
                <a:ea typeface="Open Sans"/>
                <a:cs typeface="Open Sans"/>
              </a:rPr>
              <a:t>, dominio público, vía Wikimedia Commons</a:t>
            </a:r>
          </a:p>
        </p:txBody>
      </p:sp>
      <p:sp>
        <p:nvSpPr>
          <p:cNvPr id="14" name="Rectangle 13">
            <a:extLst>
              <a:ext uri="{FF2B5EF4-FFF2-40B4-BE49-F238E27FC236}">
                <a16:creationId xmlns:a16="http://schemas.microsoft.com/office/drawing/2014/main" id="{C57C6865-6E84-CD40-B120-35798D0A4987}"/>
              </a:ext>
            </a:extLst>
          </p:cNvPr>
          <p:cNvSpPr/>
          <p:nvPr/>
        </p:nvSpPr>
        <p:spPr>
          <a:xfrm>
            <a:off x="683038" y="1264174"/>
            <a:ext cx="7559813" cy="4478149"/>
          </a:xfrm>
          <a:prstGeom prst="rect">
            <a:avLst/>
          </a:prstGeom>
        </p:spPr>
        <p:txBody>
          <a:bodyPr wrap="square" lIns="91440" tIns="45720" rIns="91440" bIns="45720" anchor="t">
            <a:spAutoFit/>
          </a:bodyPr>
          <a:lstStyle/>
          <a:p>
            <a:pPr algn="just">
              <a:spcAft>
                <a:spcPts val="600"/>
              </a:spcAft>
            </a:pPr>
            <a:r>
              <a:rPr lang="en-US" sz="2000" b="1" dirty="0">
                <a:solidFill>
                  <a:schemeClr val="accent5">
                    <a:lumMod val="60000"/>
                    <a:lumOff val="40000"/>
                  </a:schemeClr>
                </a:solidFill>
                <a:latin typeface="Open Sans Semibold"/>
                <a:ea typeface="Open Sans Semibold"/>
                <a:cs typeface="Open Sans Semibold"/>
              </a:rPr>
              <a:t>La agricultura es responsable de una gran parte de</a:t>
            </a:r>
            <a:r>
              <a:rPr lang="en-GB" sz="2000" b="1" dirty="0">
                <a:solidFill>
                  <a:schemeClr val="accent5">
                    <a:lumMod val="60000"/>
                    <a:lumOff val="40000"/>
                  </a:schemeClr>
                </a:solidFill>
                <a:latin typeface="Open Sans Semibold"/>
                <a:ea typeface="Open Sans Semibold"/>
                <a:cs typeface="Open Sans Semibold"/>
              </a:rPr>
              <a:t>:</a:t>
            </a: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Aproximadamente el 70% de las extracciones de agua dulce en el mundo se destinan a la agricultura [1].</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 mayor parte se destina a la irrigación de las tierras de cultivo para aumentar la productividad y protegerse de las sequías</a:t>
            </a: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La agricultura de regadío representa el 20% de las tierras cultivadas y supone el 40% de la producción mundial de alimentos [2].</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Las extracciones de agua proceden tanto de los recursos superficiales como de los subterráneos</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El agua también se extrae para mantener las poblaciones de ganado</a:t>
            </a:r>
          </a:p>
        </p:txBody>
      </p:sp>
      <p:sp>
        <p:nvSpPr>
          <p:cNvPr id="6" name="Oval 5">
            <a:extLst>
              <a:ext uri="{FF2B5EF4-FFF2-40B4-BE49-F238E27FC236}">
                <a16:creationId xmlns:a16="http://schemas.microsoft.com/office/drawing/2014/main" id="{F853D903-CAE0-BF43-ADE8-B10CDCBCBF97}"/>
              </a:ext>
            </a:extLst>
          </p:cNvPr>
          <p:cNvSpPr/>
          <p:nvPr/>
        </p:nvSpPr>
        <p:spPr>
          <a:xfrm>
            <a:off x="10083531" y="3800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3.mp3" descr="Lecture8_Slide23.mp3">
            <a:hlinkClick r:id="" action="ppaction://media"/>
            <a:extLst>
              <a:ext uri="{FF2B5EF4-FFF2-40B4-BE49-F238E27FC236}">
                <a16:creationId xmlns:a16="http://schemas.microsoft.com/office/drawing/2014/main" id="{DE5A216C-5BD2-794A-8F0D-387AF5620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4896" y="451374"/>
            <a:ext cx="812800" cy="812800"/>
          </a:xfrm>
          <a:prstGeom prst="rect">
            <a:avLst/>
          </a:prstGeom>
        </p:spPr>
      </p:pic>
    </p:spTree>
    <p:extLst>
      <p:ext uri="{BB962C8B-B14F-4D97-AF65-F5344CB8AC3E}">
        <p14:creationId xmlns:p14="http://schemas.microsoft.com/office/powerpoint/2010/main" val="16218630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6625120" cy="1325563"/>
          </a:xfrm>
        </p:spPr>
        <p:txBody>
          <a:bodyPr>
            <a:normAutofit/>
          </a:bodyPr>
          <a:lstStyle/>
          <a:p>
            <a:r>
              <a:rPr lang="en-US" dirty="0">
                <a:latin typeface="Open Sans"/>
                <a:ea typeface="Open Sans"/>
                <a:cs typeface="Open Sans"/>
              </a:rPr>
              <a:t>8.4 Interrelaciones tierra-agua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24</a:t>
            </a:fld>
            <a:endParaRPr lang="en-US"/>
          </a:p>
        </p:txBody>
      </p:sp>
      <p:sp>
        <p:nvSpPr>
          <p:cNvPr id="12" name="Rectangle 11">
            <a:extLst>
              <a:ext uri="{FF2B5EF4-FFF2-40B4-BE49-F238E27FC236}">
                <a16:creationId xmlns:a16="http://schemas.microsoft.com/office/drawing/2014/main" id="{E764A1AA-259A-E741-BFCC-B7CF1F6D244A}"/>
              </a:ext>
            </a:extLst>
          </p:cNvPr>
          <p:cNvSpPr/>
          <p:nvPr/>
        </p:nvSpPr>
        <p:spPr>
          <a:xfrm>
            <a:off x="683039" y="2064441"/>
            <a:ext cx="7525621" cy="3785652"/>
          </a:xfrm>
          <a:prstGeom prst="rect">
            <a:avLst/>
          </a:prstGeom>
        </p:spPr>
        <p:txBody>
          <a:bodyPr wrap="square" lIns="91440" tIns="45720" rIns="91440" bIns="45720" anchor="t">
            <a:spAutoFit/>
          </a:bodyPr>
          <a:lstStyle/>
          <a:p>
            <a:pPr algn="just">
              <a:spcAft>
                <a:spcPts val="600"/>
              </a:spcAft>
            </a:pPr>
            <a:r>
              <a:rPr lang="en-US" sz="2000" b="1" dirty="0">
                <a:solidFill>
                  <a:schemeClr val="accent5">
                    <a:lumMod val="60000"/>
                    <a:lumOff val="40000"/>
                  </a:schemeClr>
                </a:solidFill>
                <a:latin typeface="Open Sans Semibold"/>
                <a:ea typeface="Open Sans Semibold"/>
                <a:cs typeface="Open Sans Semibold"/>
              </a:rPr>
              <a:t>Cuestiones políticas seleccionadas para las interrelaciones tierra-agua </a:t>
            </a:r>
            <a:r>
              <a:rPr lang="en-GB" sz="2000" b="1" dirty="0">
                <a:solidFill>
                  <a:schemeClr val="accent5">
                    <a:lumMod val="60000"/>
                    <a:lumOff val="40000"/>
                  </a:schemeClr>
                </a:solidFill>
                <a:latin typeface="Open Sans Semibold"/>
                <a:ea typeface="Open Sans Semibold"/>
                <a:cs typeface="Open Sans Semibold"/>
              </a:rPr>
              <a:t>:</a:t>
            </a: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La hidrología, la disponibilidad de agua, la calidad del agua, las funciones de los ecosistemas, la productividad de la tierra, la morfología de los canales de los arroyos y el uso de la tierra como partes integrantes de la gestión de las cuencas hidrográficas</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Competencia por el agua</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Compromisos entre seguridad alimentaria y seguridad del agua</a:t>
            </a:r>
          </a:p>
          <a:p>
            <a:pPr marL="342900" indent="-342900" algn="just">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Degradación del suelo</a:t>
            </a:r>
          </a:p>
        </p:txBody>
      </p:sp>
      <p:sp>
        <p:nvSpPr>
          <p:cNvPr id="6" name="Oval 5">
            <a:extLst>
              <a:ext uri="{FF2B5EF4-FFF2-40B4-BE49-F238E27FC236}">
                <a16:creationId xmlns:a16="http://schemas.microsoft.com/office/drawing/2014/main" id="{6920122B-CE68-564E-BB8F-D111333CE69E}"/>
              </a:ext>
            </a:extLst>
          </p:cNvPr>
          <p:cNvSpPr/>
          <p:nvPr/>
        </p:nvSpPr>
        <p:spPr>
          <a:xfrm>
            <a:off x="8599287" y="7888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4.mp3" descr="Lecture8_Slide24.mp3">
            <a:hlinkClick r:id="" action="ppaction://media"/>
            <a:extLst>
              <a:ext uri="{FF2B5EF4-FFF2-40B4-BE49-F238E27FC236}">
                <a16:creationId xmlns:a16="http://schemas.microsoft.com/office/drawing/2014/main" id="{819CC406-C932-374B-9939-0372DC73D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0652" y="860259"/>
            <a:ext cx="812800" cy="812800"/>
          </a:xfrm>
          <a:prstGeom prst="rect">
            <a:avLst/>
          </a:prstGeom>
        </p:spPr>
      </p:pic>
    </p:spTree>
    <p:extLst>
      <p:ext uri="{BB962C8B-B14F-4D97-AF65-F5344CB8AC3E}">
        <p14:creationId xmlns:p14="http://schemas.microsoft.com/office/powerpoint/2010/main" val="7168002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8308146" cy="662781"/>
          </a:xfrm>
        </p:spPr>
        <p:txBody>
          <a:bodyPr>
            <a:normAutofit fontScale="90000"/>
          </a:bodyPr>
          <a:lstStyle/>
          <a:p>
            <a:r>
              <a:rPr lang="en-US" dirty="0">
                <a:latin typeface="Open Sans"/>
                <a:ea typeface="Open Sans"/>
                <a:cs typeface="Open Sans"/>
              </a:rPr>
              <a:t>8.4 Interrelaciones tierra-agua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25</a:t>
            </a:fld>
            <a:endParaRPr lang="en-US"/>
          </a:p>
        </p:txBody>
      </p:sp>
      <p:sp>
        <p:nvSpPr>
          <p:cNvPr id="7" name="Rectangle 6">
            <a:extLst>
              <a:ext uri="{FF2B5EF4-FFF2-40B4-BE49-F238E27FC236}">
                <a16:creationId xmlns:a16="http://schemas.microsoft.com/office/drawing/2014/main" id="{9E8FBAE4-C6BE-4249-90E9-548767C34FFD}"/>
              </a:ext>
            </a:extLst>
          </p:cNvPr>
          <p:cNvSpPr/>
          <p:nvPr/>
        </p:nvSpPr>
        <p:spPr>
          <a:xfrm>
            <a:off x="683039" y="2064441"/>
            <a:ext cx="7525621" cy="3247043"/>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Resumen de la conferencia 8 sobre las interrelaciones</a:t>
            </a:r>
            <a:r>
              <a:rPr lang="en-GB" sz="2000" b="1" dirty="0">
                <a:solidFill>
                  <a:schemeClr val="accent5">
                    <a:lumMod val="60000"/>
                    <a:lumOff val="40000"/>
                  </a:schemeClr>
                </a:solidFill>
                <a:latin typeface="Open Sans Semibold"/>
                <a:ea typeface="Open Sans Semibold"/>
                <a:cs typeface="Open Sans Semibold"/>
              </a:rPr>
              <a:t>:</a:t>
            </a: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La energía, el uso de la tierra y el cambio de uso de la tierra contribuyen en gran medida al cambio climático</a:t>
            </a: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Los sistemas terrestres, energéticos e hídricos son muy vulnerables a los cambios climáticos</a:t>
            </a:r>
          </a:p>
          <a:p>
            <a:pPr marL="342900" indent="-342900" algn="just">
              <a:spcAft>
                <a:spcPts val="600"/>
              </a:spcAft>
              <a:buFont typeface="Arial" panose="020B0604020202020204" pitchFamily="34" charset="0"/>
              <a:buChar char="•"/>
            </a:pPr>
            <a:r>
              <a:rPr lang="en-US" sz="2000" dirty="0">
                <a:solidFill>
                  <a:srgbClr val="021318"/>
                </a:solidFill>
                <a:latin typeface="Open Sans"/>
                <a:ea typeface="Open Sans"/>
                <a:cs typeface="Open Sans"/>
              </a:rPr>
              <a:t>Los sistemas de tierra, energía y agua están estrechamente relacionados </a:t>
            </a:r>
          </a:p>
          <a:p>
            <a:pPr marL="342900" indent="-342900">
              <a:spcAft>
                <a:spcPts val="600"/>
              </a:spcAft>
              <a:buFont typeface="Arial" panose="020B0604020202020204" pitchFamily="34" charset="0"/>
              <a:buChar char="•"/>
            </a:pPr>
            <a:endParaRPr lang="en-US" sz="2000" dirty="0">
              <a:solidFill>
                <a:srgbClr val="021318"/>
              </a:solidFill>
              <a:latin typeface="Open Sans"/>
              <a:ea typeface="Open Sans"/>
              <a:cs typeface="Open Sans"/>
            </a:endParaRPr>
          </a:p>
          <a:p>
            <a:pPr marL="342900" indent="-342900">
              <a:spcAft>
                <a:spcPts val="600"/>
              </a:spcAft>
              <a:buFont typeface="Arial" panose="020B0604020202020204" pitchFamily="34" charset="0"/>
              <a:buChar char="•"/>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101686E-51EB-D14E-8F24-20911E7D397A}"/>
              </a:ext>
            </a:extLst>
          </p:cNvPr>
          <p:cNvSpPr/>
          <p:nvPr/>
        </p:nvSpPr>
        <p:spPr>
          <a:xfrm>
            <a:off x="9460679" y="4483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5.mp3" descr="Lecture8_Slide25.mp3">
            <a:hlinkClick r:id="" action="ppaction://media"/>
            <a:extLst>
              <a:ext uri="{FF2B5EF4-FFF2-40B4-BE49-F238E27FC236}">
                <a16:creationId xmlns:a16="http://schemas.microsoft.com/office/drawing/2014/main" id="{6DAAD72E-46D4-5F44-A56D-9567EE38E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2044" y="525224"/>
            <a:ext cx="812800" cy="812800"/>
          </a:xfrm>
          <a:prstGeom prst="rect">
            <a:avLst/>
          </a:prstGeom>
        </p:spPr>
      </p:pic>
    </p:spTree>
    <p:extLst>
      <p:ext uri="{BB962C8B-B14F-4D97-AF65-F5344CB8AC3E}">
        <p14:creationId xmlns:p14="http://schemas.microsoft.com/office/powerpoint/2010/main" val="1953957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8.4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26</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Organización de las Naciones Unidas para la Agricultura y la Alimentación, base de datos </a:t>
            </a:r>
            <a:r>
              <a:rPr lang="en-US" dirty="0" err="1"/>
              <a:t>AquaStat</a:t>
            </a:r>
            <a:r>
              <a:rPr lang="en-US" dirty="0"/>
              <a:t>, </a:t>
            </a:r>
            <a:r>
              <a:rPr lang="en-US" dirty="0">
                <a:hlinkClick r:id="rId2"/>
              </a:rPr>
              <a:t>http://www.fao.org/aquastat/statistics/query/results.html</a:t>
            </a:r>
            <a:endParaRPr lang="en-US" dirty="0"/>
          </a:p>
          <a:p>
            <a:r>
              <a:rPr lang="en-US" dirty="0"/>
              <a:t>UNESCO (2014), Informe de las Naciones Unidas sobre el desarrollo de los recursos hídricos en el mundo 2014: agua y energía; datos y cifras</a:t>
            </a:r>
          </a:p>
        </p:txBody>
      </p:sp>
    </p:spTree>
    <p:extLst>
      <p:ext uri="{BB962C8B-B14F-4D97-AF65-F5344CB8AC3E}">
        <p14:creationId xmlns:p14="http://schemas.microsoft.com/office/powerpoint/2010/main" val="405695466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918751"/>
            <a:ext cx="300845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kern="1200" dirty="0">
                <a:solidFill>
                  <a:schemeClr val="bg1"/>
                </a:solidFill>
                <a:latin typeface="Open Sans"/>
                <a:ea typeface="+mn-lt"/>
                <a:cs typeface="+mn-lt"/>
              </a:rPr>
              <a:t>Alfstad T., Shivakumar A. (UNDESA), </a:t>
            </a:r>
            <a:r>
              <a:rPr lang="en-ZA" sz="800" kern="1200" dirty="0" err="1">
                <a:solidFill>
                  <a:schemeClr val="bg1"/>
                </a:solidFill>
                <a:latin typeface="Open Sans"/>
                <a:ea typeface="+mn-lt"/>
                <a:cs typeface="+mn-lt"/>
              </a:rPr>
              <a:t>Niet </a:t>
            </a:r>
            <a:r>
              <a:rPr lang="en-ZA" sz="800" kern="1200" dirty="0">
                <a:solidFill>
                  <a:schemeClr val="bg1"/>
                </a:solidFill>
                <a:latin typeface="Open Sans"/>
                <a:ea typeface="+mn-lt"/>
                <a:cs typeface="+mn-lt"/>
              </a:rPr>
              <a:t>T. (SFU), </a:t>
            </a:r>
            <a:r>
              <a:rPr lang="en-ZA" sz="800" kern="1200" dirty="0" err="1">
                <a:solidFill>
                  <a:schemeClr val="bg1"/>
                </a:solidFill>
                <a:latin typeface="Open Sans"/>
                <a:ea typeface="+mn-lt"/>
                <a:cs typeface="+mn-lt"/>
              </a:rPr>
              <a:t>Gardumi </a:t>
            </a:r>
            <a:r>
              <a:rPr lang="en-ZA" sz="800" kern="1200" dirty="0">
                <a:solidFill>
                  <a:schemeClr val="bg1"/>
                </a:solidFill>
                <a:latin typeface="Open Sans"/>
                <a:ea typeface="+mn-lt"/>
                <a:cs typeface="+mn-lt"/>
              </a:rPr>
              <a:t>F., Sridharan V. (KTH), 2021. Lectura 8: Interlinkages. Release Version 1.0.  [presentación en línea]. </a:t>
            </a:r>
            <a:r>
              <a:rPr lang="en-ZA" sz="800" dirty="0">
                <a:solidFill>
                  <a:schemeClr val="bg1"/>
                </a:solidFill>
                <a:latin typeface="Open Sans"/>
                <a:ea typeface="+mn-lt"/>
                <a:cs typeface="+mn-lt"/>
              </a:rPr>
              <a:t>Programa de Crecimiento Compatible con el Clima, </a:t>
            </a:r>
            <a:r>
              <a:rPr lang="en-GB" sz="800" dirty="0">
                <a:solidFill>
                  <a:schemeClr val="bg1"/>
                </a:solidFill>
                <a:latin typeface="Open Sans"/>
                <a:ea typeface="+mn-lt"/>
                <a:cs typeface="+mn-lt"/>
              </a:rPr>
              <a:t>Programa de las Naciones Unidas para el Desarrollo y Departamento de Asuntos Económicos y Sociales de las Naciones Unidas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84143"/>
            <a:ext cx="20437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Cursos CCG (esto le llevará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a la página web http://www.ClimateCompatibleGrowth.com/teachingmaterials)</a:t>
            </a:r>
          </a:p>
        </p:txBody>
      </p:sp>
      <p:grpSp>
        <p:nvGrpSpPr>
          <p:cNvPr id="6" name="Group 5">
            <a:extLst>
              <a:ext uri="{FF2B5EF4-FFF2-40B4-BE49-F238E27FC236}">
                <a16:creationId xmlns:a16="http://schemas.microsoft.com/office/drawing/2014/main" id="{459BFDC1-4A8F-6B4D-957C-5743D7F53028}"/>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D7980D2-8AFE-104A-873E-7179007A7F2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757B2F-1C33-394E-87B4-F3A108FAF94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Hacer la prueba</a:t>
              </a:r>
            </a:p>
          </p:txBody>
        </p:sp>
        <p:sp>
          <p:nvSpPr>
            <p:cNvPr id="9" name="Rounded Rectangle 8">
              <a:hlinkClick r:id="rId4"/>
              <a:extLst>
                <a:ext uri="{FF2B5EF4-FFF2-40B4-BE49-F238E27FC236}">
                  <a16:creationId xmlns:a16="http://schemas.microsoft.com/office/drawing/2014/main" id="{338C8378-CDD7-6042-92D9-2431AEFF5F7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Interrelaciones de las CLEWs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3</a:t>
            </a:fld>
            <a:endParaRPr lang="en-US"/>
          </a:p>
        </p:txBody>
      </p:sp>
      <p:sp>
        <p:nvSpPr>
          <p:cNvPr id="9" name="Text Placeholder 8">
            <a:extLst>
              <a:ext uri="{FF2B5EF4-FFF2-40B4-BE49-F238E27FC236}">
                <a16:creationId xmlns:a16="http://schemas.microsoft.com/office/drawing/2014/main" id="{B2BCDFFB-7EAA-E847-8DDC-98597ACAAB59}"/>
              </a:ext>
            </a:extLst>
          </p:cNvPr>
          <p:cNvSpPr>
            <a:spLocks noGrp="1"/>
          </p:cNvSpPr>
          <p:nvPr>
            <p:ph type="body" sz="quarter" idx="13"/>
          </p:nvPr>
        </p:nvSpPr>
        <p:spPr>
          <a:xfrm>
            <a:off x="663575" y="2016028"/>
            <a:ext cx="9806654" cy="755093"/>
          </a:xfrm>
        </p:spPr>
        <p:txBody>
          <a:bodyPr>
            <a:noAutofit/>
          </a:bodyPr>
          <a:lstStyle/>
          <a:p>
            <a:r>
              <a:rPr lang="en-US" b="0" dirty="0">
                <a:latin typeface="Open Sans SemiBold"/>
                <a:ea typeface="Open Sans SemiBold"/>
                <a:cs typeface="Open Sans SemiBold"/>
              </a:rPr>
              <a:t>Existen interrelaciones entre los sistemas climático, terrestre, energético e hídrico. </a:t>
            </a:r>
            <a:endParaRPr lang="en-US" b="0" dirty="0"/>
          </a:p>
        </p:txBody>
      </p:sp>
      <p:sp>
        <p:nvSpPr>
          <p:cNvPr id="7" name="Rectangle 6">
            <a:extLst>
              <a:ext uri="{FF2B5EF4-FFF2-40B4-BE49-F238E27FC236}">
                <a16:creationId xmlns:a16="http://schemas.microsoft.com/office/drawing/2014/main" id="{48DD965D-27BA-436C-B1FD-8DE76F3010D6}"/>
              </a:ext>
            </a:extLst>
          </p:cNvPr>
          <p:cNvSpPr/>
          <p:nvPr/>
        </p:nvSpPr>
        <p:spPr>
          <a:xfrm>
            <a:off x="217500" y="2786899"/>
            <a:ext cx="10182927" cy="1862048"/>
          </a:xfrm>
          <a:prstGeom prst="rect">
            <a:avLst/>
          </a:prstGeom>
        </p:spPr>
        <p:txBody>
          <a:bodyPr wrap="square" lIns="91440" tIns="45720" rIns="91440" bIns="45720" anchor="t">
            <a:spAutoFit/>
          </a:bodyPr>
          <a:lstStyle/>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Puede existir una retroalimentación positiva y negativa entre los objetivos de los distintos sectores</a:t>
            </a:r>
          </a:p>
          <a:p>
            <a:pPr marL="742950" lvl="1" indent="-285750">
              <a:buFont typeface="Arial" panose="020B0604020202020204" pitchFamily="34" charset="0"/>
              <a:buChar char="•"/>
            </a:pPr>
            <a:r>
              <a:rPr lang="en-US" sz="2000" dirty="0">
                <a:latin typeface="Open Sans"/>
                <a:ea typeface="Open Sans"/>
                <a:cs typeface="Open Sans"/>
              </a:rPr>
              <a:t>El objetivo del análisis de CLEW es estudiar y evaluar estas interrelaciones para ayudar a gestionarlas y proteger mejor nuestro medio ambiente, al tiempo que se garantiza la seguridad alimentaria, energética e hídrica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88A87A3-455E-6D42-8446-5946EF5C0968}"/>
              </a:ext>
            </a:extLst>
          </p:cNvPr>
          <p:cNvSpPr/>
          <p:nvPr/>
        </p:nvSpPr>
        <p:spPr>
          <a:xfrm>
            <a:off x="9516262" y="10526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8_Slide3.mp3" descr="Lecture8_Slide3.mp3">
            <a:hlinkClick r:id="" action="ppaction://media"/>
            <a:extLst>
              <a:ext uri="{FF2B5EF4-FFF2-40B4-BE49-F238E27FC236}">
                <a16:creationId xmlns:a16="http://schemas.microsoft.com/office/drawing/2014/main" id="{923928F3-52CB-7B42-B499-7700FDE9B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7627" y="1145217"/>
            <a:ext cx="812800" cy="812800"/>
          </a:xfrm>
          <a:prstGeom prst="rect">
            <a:avLst/>
          </a:prstGeom>
        </p:spPr>
      </p:pic>
    </p:spTree>
    <p:extLst>
      <p:ext uri="{BB962C8B-B14F-4D97-AF65-F5344CB8AC3E}">
        <p14:creationId xmlns:p14="http://schemas.microsoft.com/office/powerpoint/2010/main" val="40984871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330345"/>
            <a:ext cx="9423105" cy="955530"/>
          </a:xfrm>
        </p:spPr>
        <p:txBody>
          <a:bodyPr>
            <a:normAutofit/>
          </a:bodyPr>
          <a:lstStyle/>
          <a:p>
            <a:r>
              <a:rPr lang="en-US" dirty="0"/>
              <a:t>8.1 Interrelaciones de las CLEWs</a:t>
            </a:r>
          </a:p>
        </p:txBody>
      </p:sp>
      <p:pic>
        <p:nvPicPr>
          <p:cNvPr id="6" name="Picture 5">
            <a:extLst>
              <a:ext uri="{FF2B5EF4-FFF2-40B4-BE49-F238E27FC236}">
                <a16:creationId xmlns:a16="http://schemas.microsoft.com/office/drawing/2014/main" id="{5F1DCDE0-CF3D-4ABE-8718-E04F636F6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153" y="1998649"/>
            <a:ext cx="6899107" cy="4235528"/>
          </a:xfrm>
          <a:prstGeom prst="rect">
            <a:avLst/>
          </a:prstGeom>
        </p:spPr>
      </p:pic>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4</a:t>
            </a:fld>
            <a:endParaRPr lang="en-US"/>
          </a:p>
        </p:txBody>
      </p:sp>
      <p:sp>
        <p:nvSpPr>
          <p:cNvPr id="8" name="Text Placeholder 8">
            <a:extLst>
              <a:ext uri="{FF2B5EF4-FFF2-40B4-BE49-F238E27FC236}">
                <a16:creationId xmlns:a16="http://schemas.microsoft.com/office/drawing/2014/main" id="{987895C4-455E-4B46-9ECB-1F44D0606F2F}"/>
              </a:ext>
            </a:extLst>
          </p:cNvPr>
          <p:cNvSpPr txBox="1">
            <a:spLocks/>
          </p:cNvSpPr>
          <p:nvPr/>
        </p:nvSpPr>
        <p:spPr>
          <a:xfrm>
            <a:off x="663575" y="1399145"/>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Existen interrelaciones entre los sistemas climático, terrestre, energético e hídrico. </a:t>
            </a:r>
            <a:endParaRPr lang="en-US" b="0" dirty="0"/>
          </a:p>
        </p:txBody>
      </p:sp>
      <p:sp>
        <p:nvSpPr>
          <p:cNvPr id="7" name="Oval 6">
            <a:extLst>
              <a:ext uri="{FF2B5EF4-FFF2-40B4-BE49-F238E27FC236}">
                <a16:creationId xmlns:a16="http://schemas.microsoft.com/office/drawing/2014/main" id="{0043B3FE-B60C-1E43-9E5A-6E7A3B253625}"/>
              </a:ext>
            </a:extLst>
          </p:cNvPr>
          <p:cNvSpPr/>
          <p:nvPr/>
        </p:nvSpPr>
        <p:spPr>
          <a:xfrm>
            <a:off x="9992464" y="3824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4.mp3" descr="Lecture8_Slide4.mp3">
            <a:hlinkClick r:id="" action="ppaction://media"/>
            <a:extLst>
              <a:ext uri="{FF2B5EF4-FFF2-40B4-BE49-F238E27FC236}">
                <a16:creationId xmlns:a16="http://schemas.microsoft.com/office/drawing/2014/main" id="{96FA5BC7-FB9D-BE4E-B94F-5A732318D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2956" y="443615"/>
            <a:ext cx="812800" cy="812800"/>
          </a:xfrm>
          <a:prstGeom prst="rect">
            <a:avLst/>
          </a:prstGeom>
        </p:spPr>
      </p:pic>
    </p:spTree>
    <p:extLst>
      <p:ext uri="{BB962C8B-B14F-4D97-AF65-F5344CB8AC3E}">
        <p14:creationId xmlns:p14="http://schemas.microsoft.com/office/powerpoint/2010/main" val="10629273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0620DAC-59AC-41B2-AAC9-402B7EA823C4}"/>
              </a:ext>
            </a:extLst>
          </p:cNvPr>
          <p:cNvSpPr txBox="1">
            <a:spLocks/>
          </p:cNvSpPr>
          <p:nvPr/>
        </p:nvSpPr>
        <p:spPr>
          <a:xfrm>
            <a:off x="172616" y="1273146"/>
            <a:ext cx="6394439" cy="2283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rgbClr val="021318"/>
              </a:solidFill>
              <a:highlight>
                <a:srgbClr val="FFFF00"/>
              </a:highlight>
              <a:latin typeface="Calibri" pitchFamily="34" charset="0"/>
            </a:endParaRPr>
          </a:p>
          <a:p>
            <a:pPr marL="0" indent="0">
              <a:buFont typeface="Arial" panose="020B0604020202020204" pitchFamily="34" charset="0"/>
              <a:buNone/>
            </a:pPr>
            <a:endParaRPr lang="en-GB" sz="2400" dirty="0">
              <a:latin typeface="Calibri" pitchFamily="34" charset="0"/>
            </a:endParaRPr>
          </a:p>
        </p:txBody>
      </p:sp>
      <p:graphicFrame>
        <p:nvGraphicFramePr>
          <p:cNvPr id="17" name="Chart 16">
            <a:extLst>
              <a:ext uri="{FF2B5EF4-FFF2-40B4-BE49-F238E27FC236}">
                <a16:creationId xmlns:a16="http://schemas.microsoft.com/office/drawing/2014/main" id="{5E6F8843-5504-45F0-BB8B-9C307F90CDE1}"/>
              </a:ext>
            </a:extLst>
          </p:cNvPr>
          <p:cNvGraphicFramePr>
            <a:graphicFrameLocks/>
          </p:cNvGraphicFramePr>
          <p:nvPr>
            <p:extLst>
              <p:ext uri="{D42A27DB-BD31-4B8C-83A1-F6EECF244321}">
                <p14:modId xmlns:p14="http://schemas.microsoft.com/office/powerpoint/2010/main" val="1524756453"/>
              </p:ext>
            </p:extLst>
          </p:nvPr>
        </p:nvGraphicFramePr>
        <p:xfrm>
          <a:off x="1337930" y="2930819"/>
          <a:ext cx="8349409" cy="359994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3E7090FA-DB11-4919-8C7A-53C1A7E5E043}"/>
              </a:ext>
            </a:extLst>
          </p:cNvPr>
          <p:cNvSpPr/>
          <p:nvPr/>
        </p:nvSpPr>
        <p:spPr>
          <a:xfrm>
            <a:off x="663575" y="2222933"/>
            <a:ext cx="11045098" cy="707886"/>
          </a:xfrm>
          <a:prstGeom prst="rect">
            <a:avLst/>
          </a:prstGeom>
        </p:spPr>
        <p:txBody>
          <a:bodyPr wrap="square" lIns="91440" tIns="45720" rIns="91440" bIns="45720" anchor="t">
            <a:spAutoFit/>
          </a:bodyPr>
          <a:lstStyle/>
          <a:p>
            <a:pPr>
              <a:spcAft>
                <a:spcPts val="1800"/>
              </a:spcAft>
            </a:pPr>
            <a:r>
              <a:rPr lang="en-US" sz="2000" dirty="0">
                <a:latin typeface="Open Sans"/>
                <a:ea typeface="Open Sans"/>
                <a:cs typeface="Open Sans"/>
              </a:rPr>
              <a:t>La energía, la agricultura, el cambio de uso del suelo y la silvicultura son responsables de más del </a:t>
            </a:r>
            <a:r>
              <a:rPr lang="en-US" sz="2000" b="1" dirty="0">
                <a:solidFill>
                  <a:schemeClr val="accent6"/>
                </a:solidFill>
                <a:latin typeface="Open Sans"/>
                <a:ea typeface="Open Sans"/>
                <a:cs typeface="Open Sans"/>
              </a:rPr>
              <a:t>90%</a:t>
            </a:r>
            <a:r>
              <a:rPr lang="en-US" sz="2000" dirty="0">
                <a:latin typeface="Open Sans"/>
                <a:ea typeface="Open Sans"/>
                <a:cs typeface="Open Sans"/>
              </a:rPr>
              <a:t> de las emisiones de GEI [1].</a:t>
            </a:r>
          </a:p>
        </p:txBody>
      </p:sp>
      <p:sp>
        <p:nvSpPr>
          <p:cNvPr id="12" name="Title 1">
            <a:extLst>
              <a:ext uri="{FF2B5EF4-FFF2-40B4-BE49-F238E27FC236}">
                <a16:creationId xmlns:a16="http://schemas.microsoft.com/office/drawing/2014/main" id="{73E27EC8-EC80-1E42-B640-A8E1CCF0EDBF}"/>
              </a:ext>
            </a:extLst>
          </p:cNvPr>
          <p:cNvSpPr txBox="1">
            <a:spLocks/>
          </p:cNvSpPr>
          <p:nvPr/>
        </p:nvSpPr>
        <p:spPr>
          <a:xfrm>
            <a:off x="712452" y="274771"/>
            <a:ext cx="9423400" cy="955530"/>
          </a:xfrm>
          <a:prstGeom prst="rect">
            <a:avLst/>
          </a:prstGeom>
        </p:spPr>
        <p:txBody>
          <a:bodyPr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8.1 Interrelaciones de las CLEWs</a:t>
            </a:r>
          </a:p>
        </p:txBody>
      </p:sp>
      <p:sp>
        <p:nvSpPr>
          <p:cNvPr id="9" name="Text Placeholder 8">
            <a:extLst>
              <a:ext uri="{FF2B5EF4-FFF2-40B4-BE49-F238E27FC236}">
                <a16:creationId xmlns:a16="http://schemas.microsoft.com/office/drawing/2014/main" id="{2E905320-80D9-4417-B679-DC4BAC15C85F}"/>
              </a:ext>
            </a:extLst>
          </p:cNvPr>
          <p:cNvSpPr txBox="1">
            <a:spLocks/>
          </p:cNvSpPr>
          <p:nvPr/>
        </p:nvSpPr>
        <p:spPr>
          <a:xfrm>
            <a:off x="663575" y="1381834"/>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Existen interrelaciones entre los sistemas climático, terrestre, energético e hídrico. </a:t>
            </a:r>
            <a:endParaRPr lang="en-US" b="0" dirty="0"/>
          </a:p>
        </p:txBody>
      </p:sp>
      <p:sp>
        <p:nvSpPr>
          <p:cNvPr id="7" name="Oval 6">
            <a:extLst>
              <a:ext uri="{FF2B5EF4-FFF2-40B4-BE49-F238E27FC236}">
                <a16:creationId xmlns:a16="http://schemas.microsoft.com/office/drawing/2014/main" id="{3B838F44-89CA-E947-BF8A-27CC372A717B}"/>
              </a:ext>
            </a:extLst>
          </p:cNvPr>
          <p:cNvSpPr/>
          <p:nvPr/>
        </p:nvSpPr>
        <p:spPr>
          <a:xfrm>
            <a:off x="10100169" y="35483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8_Slide5.mp3" descr="Lecture8_Slide5.mp3">
            <a:hlinkClick r:id="" action="ppaction://media"/>
            <a:extLst>
              <a:ext uri="{FF2B5EF4-FFF2-40B4-BE49-F238E27FC236}">
                <a16:creationId xmlns:a16="http://schemas.microsoft.com/office/drawing/2014/main" id="{00881C69-CE74-BB45-9275-F1AB838A15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1534" y="417501"/>
            <a:ext cx="812800" cy="812800"/>
          </a:xfrm>
          <a:prstGeom prst="rect">
            <a:avLst/>
          </a:prstGeom>
        </p:spPr>
      </p:pic>
      <p:pic>
        <p:nvPicPr>
          <p:cNvPr id="4" name="Imagen 3">
            <a:extLst>
              <a:ext uri="{FF2B5EF4-FFF2-40B4-BE49-F238E27FC236}">
                <a16:creationId xmlns:a16="http://schemas.microsoft.com/office/drawing/2014/main" id="{A13B9F5B-21EC-2610-709D-5ED3E5F02818}"/>
              </a:ext>
            </a:extLst>
          </p:cNvPr>
          <p:cNvPicPr>
            <a:picLocks noChangeAspect="1"/>
          </p:cNvPicPr>
          <p:nvPr/>
        </p:nvPicPr>
        <p:blipFill>
          <a:blip r:embed="rId7"/>
          <a:stretch>
            <a:fillRect/>
          </a:stretch>
        </p:blipFill>
        <p:spPr>
          <a:xfrm>
            <a:off x="7487397" y="3638705"/>
            <a:ext cx="3210609" cy="2014035"/>
          </a:xfrm>
          <a:prstGeom prst="rect">
            <a:avLst/>
          </a:prstGeom>
        </p:spPr>
      </p:pic>
    </p:spTree>
    <p:extLst>
      <p:ext uri="{BB962C8B-B14F-4D97-AF65-F5344CB8AC3E}">
        <p14:creationId xmlns:p14="http://schemas.microsoft.com/office/powerpoint/2010/main" val="32961544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209177"/>
            <a:ext cx="9423105" cy="1325563"/>
          </a:xfrm>
        </p:spPr>
        <p:txBody>
          <a:bodyPr>
            <a:normAutofit/>
          </a:bodyPr>
          <a:lstStyle/>
          <a:p>
            <a:r>
              <a:rPr lang="en-US" dirty="0"/>
              <a:t>8.1 Interrelaciones de las CLEWs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07174" y="2298222"/>
            <a:ext cx="9535905" cy="4462760"/>
          </a:xfrm>
          <a:prstGeom prst="rect">
            <a:avLst/>
          </a:prstGeom>
        </p:spPr>
        <p:txBody>
          <a:bodyPr wrap="square" lIns="91440" tIns="45720" rIns="91440" bIns="45720" anchor="t">
            <a:spAutoFit/>
          </a:bodyPr>
          <a:lstStyle/>
          <a:p>
            <a:pPr>
              <a:spcAft>
                <a:spcPts val="600"/>
              </a:spcAft>
            </a:pPr>
            <a:r>
              <a:rPr lang="en-US" sz="2000" dirty="0">
                <a:solidFill>
                  <a:srgbClr val="C8102E"/>
                </a:solidFill>
                <a:latin typeface="Open Sans"/>
                <a:ea typeface="Open Sans"/>
                <a:cs typeface="Open Sans"/>
              </a:rPr>
              <a:t>Ciclo del agua</a:t>
            </a:r>
            <a:endParaRPr lang="en-US" sz="2000" dirty="0">
              <a:latin typeface="Open Sans"/>
              <a:ea typeface="Open Sans"/>
              <a:cs typeface="Open Sans"/>
            </a:endParaRP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La magnitud y el momento de las precipitaciones pueden cambiar </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Aumento de la frecuencia de los fenómenos meteorológicos extremos </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Impactos en la idoneidad y productividad de los cultivos</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Impactos en la energía hidroeléctrica</a:t>
            </a:r>
          </a:p>
          <a:p>
            <a:pPr>
              <a:spcAft>
                <a:spcPts val="600"/>
              </a:spcAft>
            </a:pPr>
            <a:r>
              <a:rPr lang="en-US" sz="2000" dirty="0">
                <a:solidFill>
                  <a:srgbClr val="C8102E"/>
                </a:solidFill>
                <a:latin typeface="Open Sans" panose="020B0606030504020204" pitchFamily="34" charset="0"/>
                <a:ea typeface="Open Sans" panose="020B0606030504020204" pitchFamily="34" charset="0"/>
                <a:cs typeface="Open Sans" panose="020B0606030504020204" pitchFamily="34" charset="0"/>
              </a:rPr>
              <a:t>Cambios de temperatura</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 en la idoneidad y productividad de los cultivos</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 en la demanda de energía</a:t>
            </a:r>
          </a:p>
          <a:p>
            <a:pPr>
              <a:spcAft>
                <a:spcPts val="600"/>
              </a:spcAft>
            </a:pPr>
            <a:r>
              <a:rPr lang="en-US" sz="2000" dirty="0">
                <a:solidFill>
                  <a:srgbClr val="C8102E"/>
                </a:solidFill>
                <a:latin typeface="Open Sans" panose="020B0606030504020204" pitchFamily="34" charset="0"/>
                <a:ea typeface="Open Sans" panose="020B0606030504020204" pitchFamily="34" charset="0"/>
                <a:cs typeface="Open Sans" panose="020B0606030504020204" pitchFamily="34" charset="0"/>
              </a:rPr>
              <a:t>Aumento del nivel del mar</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 en el uso del suelo</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 en las infraestructuras</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Impacto en los recursos hídricos</a:t>
            </a:r>
          </a:p>
          <a:p>
            <a:pPr marL="742950" lvl="1"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20F44D80-2C91-4EA8-9EFA-D54E28B806F0}"/>
              </a:ext>
            </a:extLst>
          </p:cNvPr>
          <p:cNvSpPr txBox="1">
            <a:spLocks/>
          </p:cNvSpPr>
          <p:nvPr/>
        </p:nvSpPr>
        <p:spPr>
          <a:xfrm>
            <a:off x="501943" y="1543129"/>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Impacto del cambio climático en la seguridad alimentaria, energética e hídrica</a:t>
            </a:r>
            <a:endParaRPr lang="en-US" b="0" dirty="0"/>
          </a:p>
        </p:txBody>
      </p:sp>
      <p:sp>
        <p:nvSpPr>
          <p:cNvPr id="7" name="Oval 6">
            <a:extLst>
              <a:ext uri="{FF2B5EF4-FFF2-40B4-BE49-F238E27FC236}">
                <a16:creationId xmlns:a16="http://schemas.microsoft.com/office/drawing/2014/main" id="{937C04D5-33CF-5746-B871-CA41C2679635}"/>
              </a:ext>
            </a:extLst>
          </p:cNvPr>
          <p:cNvSpPr/>
          <p:nvPr/>
        </p:nvSpPr>
        <p:spPr>
          <a:xfrm>
            <a:off x="9830832" y="64037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6.mp3" descr="Lecture8_Slide6.mp3">
            <a:hlinkClick r:id="" action="ppaction://media"/>
            <a:extLst>
              <a:ext uri="{FF2B5EF4-FFF2-40B4-BE49-F238E27FC236}">
                <a16:creationId xmlns:a16="http://schemas.microsoft.com/office/drawing/2014/main" id="{2E631132-AF08-DF45-92C5-0BCDAD070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2197" y="669165"/>
            <a:ext cx="812800" cy="812800"/>
          </a:xfrm>
          <a:prstGeom prst="rect">
            <a:avLst/>
          </a:prstGeom>
        </p:spPr>
      </p:pic>
    </p:spTree>
    <p:extLst>
      <p:ext uri="{BB962C8B-B14F-4D97-AF65-F5344CB8AC3E}">
        <p14:creationId xmlns:p14="http://schemas.microsoft.com/office/powerpoint/2010/main" val="1040752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4" y="225362"/>
            <a:ext cx="9423105" cy="1325563"/>
          </a:xfrm>
        </p:spPr>
        <p:txBody>
          <a:bodyPr>
            <a:normAutofit/>
          </a:bodyPr>
          <a:lstStyle/>
          <a:p>
            <a:r>
              <a:rPr lang="en-US" dirty="0"/>
              <a:t>8.1 Interrelaciones de las CLEWs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7</a:t>
            </a:fld>
            <a:endParaRPr lang="en-US"/>
          </a:p>
        </p:txBody>
      </p:sp>
      <p:sp>
        <p:nvSpPr>
          <p:cNvPr id="12" name="Rectangle 11">
            <a:extLst>
              <a:ext uri="{FF2B5EF4-FFF2-40B4-BE49-F238E27FC236}">
                <a16:creationId xmlns:a16="http://schemas.microsoft.com/office/drawing/2014/main" id="{A6FEAFDC-F3DF-7B44-9F46-AAE63AEB843E}"/>
              </a:ext>
            </a:extLst>
          </p:cNvPr>
          <p:cNvSpPr/>
          <p:nvPr/>
        </p:nvSpPr>
        <p:spPr>
          <a:xfrm>
            <a:off x="663574" y="2000250"/>
            <a:ext cx="10852367" cy="3862596"/>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Cuestiones políticas seleccionadas para la interacción del clima con los sistemas de tierra, energía y agua</a:t>
            </a:r>
          </a:p>
          <a:p>
            <a:pPr>
              <a:spcAft>
                <a:spcPts val="600"/>
              </a:spcAft>
            </a:pPr>
            <a:endParaRPr lang="en-US"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Mitigación del cambio climático</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Reducir las emisiones de los combustibles fósiles</a:t>
            </a:r>
          </a:p>
          <a:p>
            <a:pPr marL="742950" lvl="1" indent="-285750">
              <a:spcAft>
                <a:spcPts val="600"/>
              </a:spcAft>
              <a:buFont typeface="Arial" panose="020B0604020202020204" pitchFamily="34" charset="0"/>
              <a:buChar char="•"/>
            </a:pPr>
            <a:r>
              <a:rPr lang="en-US" sz="2000" dirty="0">
                <a:latin typeface="Open Sans"/>
                <a:ea typeface="Open Sans"/>
                <a:cs typeface="Open Sans"/>
              </a:rPr>
              <a:t>Reducir las emisiones derivadas del uso del suelo y del cambio de uso del suelo</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Secuestrar carbono</a:t>
            </a: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Adaptación al cambio climático</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Reducir la vulnerabilidad de las infraestructuras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Aumentar la resistencia al clima</a:t>
            </a:r>
          </a:p>
          <a:p>
            <a:pPr marL="742950" lvl="1" indent="-285750">
              <a:spcAft>
                <a:spcPts val="6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AE09852D-7645-0349-A4E1-F8DE70BD894B}"/>
              </a:ext>
            </a:extLst>
          </p:cNvPr>
          <p:cNvSpPr/>
          <p:nvPr/>
        </p:nvSpPr>
        <p:spPr>
          <a:xfrm>
            <a:off x="9845780" y="6350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7.mp3" descr="Lecture8_Slide7.mp3">
            <a:hlinkClick r:id="" action="ppaction://media"/>
            <a:extLst>
              <a:ext uri="{FF2B5EF4-FFF2-40B4-BE49-F238E27FC236}">
                <a16:creationId xmlns:a16="http://schemas.microsoft.com/office/drawing/2014/main" id="{8093A196-D958-2C4C-A0DE-B3612B9DF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1932" y="710241"/>
            <a:ext cx="812800" cy="812800"/>
          </a:xfrm>
          <a:prstGeom prst="rect">
            <a:avLst/>
          </a:prstGeom>
        </p:spPr>
      </p:pic>
    </p:spTree>
    <p:extLst>
      <p:ext uri="{BB962C8B-B14F-4D97-AF65-F5344CB8AC3E}">
        <p14:creationId xmlns:p14="http://schemas.microsoft.com/office/powerpoint/2010/main" val="3803118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Conferencia 8.1 Referencias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Instituto de Recursos Mundiales, </a:t>
            </a:r>
            <a:r>
              <a:rPr lang="en-US" dirty="0">
                <a:hlinkClick r:id="rId2"/>
              </a:rPr>
              <a:t>ClimateWatch, https://www.climatewatchdata.org/ </a:t>
            </a:r>
          </a:p>
          <a:p>
            <a:endParaRPr lang="en-US" dirty="0"/>
          </a:p>
        </p:txBody>
      </p:sp>
    </p:spTree>
    <p:extLst>
      <p:ext uri="{BB962C8B-B14F-4D97-AF65-F5344CB8AC3E}">
        <p14:creationId xmlns:p14="http://schemas.microsoft.com/office/powerpoint/2010/main" val="4948739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517306" cy="1325563"/>
          </a:xfrm>
        </p:spPr>
        <p:txBody>
          <a:bodyPr>
            <a:normAutofit/>
          </a:bodyPr>
          <a:lstStyle/>
          <a:p>
            <a:r>
              <a:rPr lang="en-US" dirty="0">
                <a:latin typeface="Open Sans"/>
                <a:ea typeface="Open Sans"/>
                <a:cs typeface="Open Sans"/>
              </a:rPr>
              <a:t>8.2 Interrelaciones entre energía y agua</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t>9</a:t>
            </a:fld>
            <a:endParaRPr lang="en-US"/>
          </a:p>
        </p:txBody>
      </p:sp>
      <p:sp>
        <p:nvSpPr>
          <p:cNvPr id="12" name="Rectangle 11">
            <a:extLst>
              <a:ext uri="{FF2B5EF4-FFF2-40B4-BE49-F238E27FC236}">
                <a16:creationId xmlns:a16="http://schemas.microsoft.com/office/drawing/2014/main" id="{5D3AC5FB-9B49-6843-842F-6637E6C33DEA}"/>
              </a:ext>
            </a:extLst>
          </p:cNvPr>
          <p:cNvSpPr/>
          <p:nvPr/>
        </p:nvSpPr>
        <p:spPr>
          <a:xfrm>
            <a:off x="694049" y="2067495"/>
            <a:ext cx="10852367" cy="4401205"/>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El agua es necesaria para la conversión de energía </a:t>
            </a:r>
          </a:p>
          <a:p>
            <a:pPr>
              <a:spcAft>
                <a:spcPts val="600"/>
              </a:spcAft>
            </a:pPr>
            <a:r>
              <a:rPr lang="en-US" sz="2000" dirty="0">
                <a:latin typeface="Open Sans"/>
                <a:ea typeface="Open Sans"/>
                <a:cs typeface="Open Sans"/>
              </a:rPr>
              <a:t>La energía hidroeléctrica es uno de los principales contribuyentes a la producción mundial de electricidad [1].</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Contribuye en un 16% al suministro mundial de electricidad</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Contribuye en más del 50% al suministro de electricidad en 51 países</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Contribuye en más del 75% al suministro de electricidad en 23 países</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Es la única fuente de electricidad (&gt;99%) en 5 países </a:t>
            </a:r>
          </a:p>
          <a:p>
            <a:pPr>
              <a:spcAft>
                <a:spcPts val="600"/>
              </a:spcAft>
            </a:pPr>
            <a:r>
              <a:rPr lang="en-US" sz="2000" dirty="0">
                <a:latin typeface="Open Sans"/>
                <a:ea typeface="Open Sans"/>
                <a:cs typeface="Open Sans"/>
              </a:rPr>
              <a:t>El agua es necesaria para refrigerar las tecnologías de generación de energía térmica, como el carbón, el gas natural, la energía solar térmica, la geotérmica y las centrales nucleares.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La intensidad del agua varía mucho según las </a:t>
            </a:r>
            <a:r>
              <a:rPr lang="en-US" sz="2000" dirty="0" err="1">
                <a:latin typeface="Open Sans" panose="020B0606030504020204" pitchFamily="34" charset="0"/>
                <a:ea typeface="Open Sans" panose="020B0606030504020204" pitchFamily="34" charset="0"/>
                <a:cs typeface="Open Sans" panose="020B0606030504020204" pitchFamily="34" charset="0"/>
              </a:rPr>
              <a:t>tecnologías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D3ED47F7-6864-7145-BACC-B552F7162D82}"/>
              </a:ext>
            </a:extLst>
          </p:cNvPr>
          <p:cNvSpPr/>
          <p:nvPr/>
        </p:nvSpPr>
        <p:spPr>
          <a:xfrm>
            <a:off x="7332869" y="7888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8.mp3" descr="Lecture8_Slide8.mp3">
            <a:hlinkClick r:id="" action="ppaction://media"/>
            <a:extLst>
              <a:ext uri="{FF2B5EF4-FFF2-40B4-BE49-F238E27FC236}">
                <a16:creationId xmlns:a16="http://schemas.microsoft.com/office/drawing/2014/main" id="{8B9D2218-0537-464A-85B3-95374DAE2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2869" y="860259"/>
            <a:ext cx="812800" cy="812800"/>
          </a:xfrm>
          <a:prstGeom prst="rect">
            <a:avLst/>
          </a:prstGeom>
        </p:spPr>
      </p:pic>
    </p:spTree>
    <p:extLst>
      <p:ext uri="{BB962C8B-B14F-4D97-AF65-F5344CB8AC3E}">
        <p14:creationId xmlns:p14="http://schemas.microsoft.com/office/powerpoint/2010/main" val="34771201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88B7F38-C3DF-4EFB-AF18-E466318CB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39352</TotalTime>
  <Words>7592</Words>
  <Application>Microsoft Macintosh PowerPoint</Application>
  <PresentationFormat>Widescreen</PresentationFormat>
  <Paragraphs>325</Paragraphs>
  <Slides>27</Slides>
  <Notes>22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Lato</vt:lpstr>
      <vt:lpstr>Open Sans</vt:lpstr>
      <vt:lpstr>Open Sans ExtraBold</vt:lpstr>
      <vt:lpstr>Open Sans SemiBold</vt:lpstr>
      <vt:lpstr>Open Sans SemiBold</vt:lpstr>
      <vt:lpstr>Roboto</vt:lpstr>
      <vt:lpstr>Segoe UI</vt:lpstr>
      <vt:lpstr>Segoe UI Semibold</vt:lpstr>
      <vt:lpstr>Office Theme</vt:lpstr>
      <vt:lpstr>LECTURA 8 Interrelaciones</vt:lpstr>
      <vt:lpstr>Resultados del aprendizaje</vt:lpstr>
      <vt:lpstr>8.1 Interrelaciones de las CLEWs</vt:lpstr>
      <vt:lpstr>8.1 Interrelaciones de las CLEWs</vt:lpstr>
      <vt:lpstr>PowerPoint Presentation</vt:lpstr>
      <vt:lpstr>8.1 Interrelaciones de las CLEWs</vt:lpstr>
      <vt:lpstr>8.1 Interrelaciones de las CLEWs</vt:lpstr>
      <vt:lpstr>Conferencia 8.1 Referencias</vt:lpstr>
      <vt:lpstr>8.2 Interrelaciones entre energía y agua</vt:lpstr>
      <vt:lpstr>8.2 Interrelaciones entre energía y agua</vt:lpstr>
      <vt:lpstr>8.2 Interrelaciones entre energía y agua</vt:lpstr>
      <vt:lpstr>8.2 Interrelaciones entre energía y agua</vt:lpstr>
      <vt:lpstr>8.2 Interrelaciones entre energía y agua</vt:lpstr>
      <vt:lpstr>Conferencia 8.2 Referencias</vt:lpstr>
      <vt:lpstr>8.3 ¿Interrelaciones energía-tierra?</vt:lpstr>
      <vt:lpstr>8.3 Interrelaciones energía-tierra</vt:lpstr>
      <vt:lpstr>8.3 Interrelaciones energía-tierra</vt:lpstr>
      <vt:lpstr>8.3 Interrelaciones energía-tierra</vt:lpstr>
      <vt:lpstr>8.3 Interrelaciones energía-tierra</vt:lpstr>
      <vt:lpstr>Conferencia 8.3 Referencias</vt:lpstr>
      <vt:lpstr>8.4 Interrelaciones tierra-agua</vt:lpstr>
      <vt:lpstr>8.4 Interrelaciones tierra-agua</vt:lpstr>
      <vt:lpstr>8.4 Interrelaciones tierra-agua</vt:lpstr>
      <vt:lpstr>8.4 Interrelaciones tierra-agua</vt:lpstr>
      <vt:lpstr>8.4 Interrelaciones tierra-agua</vt:lpstr>
      <vt:lpstr>Conferencia 8.4 Referencias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docId:B81B3E9F6DEEC1B4FA4F20DDE09B8D5A</cp:keywords>
  <cp:lastModifiedBy>Rudolf Yeganyan</cp:lastModifiedBy>
  <cp:revision>335</cp:revision>
  <dcterms:created xsi:type="dcterms:W3CDTF">2021-04-22T09:38:07Z</dcterms:created>
  <dcterms:modified xsi:type="dcterms:W3CDTF">2022-11-03T18:08:21Z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