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8" r:id="rId2"/>
    <p:sldId id="319" r:id="rId3"/>
    <p:sldId id="263" r:id="rId4"/>
    <p:sldId id="258" r:id="rId5"/>
    <p:sldId id="261" r:id="rId6"/>
    <p:sldId id="259" r:id="rId7"/>
    <p:sldId id="268" r:id="rId8"/>
    <p:sldId id="290" r:id="rId9"/>
    <p:sldId id="292" r:id="rId10"/>
    <p:sldId id="293" r:id="rId11"/>
    <p:sldId id="294" r:id="rId12"/>
    <p:sldId id="316" r:id="rId13"/>
    <p:sldId id="300" r:id="rId14"/>
    <p:sldId id="301" r:id="rId15"/>
    <p:sldId id="295" r:id="rId16"/>
    <p:sldId id="296" r:id="rId17"/>
    <p:sldId id="297" r:id="rId18"/>
    <p:sldId id="299" r:id="rId19"/>
    <p:sldId id="302" r:id="rId20"/>
    <p:sldId id="306" r:id="rId21"/>
    <p:sldId id="305" r:id="rId22"/>
    <p:sldId id="303" r:id="rId23"/>
    <p:sldId id="309" r:id="rId24"/>
    <p:sldId id="307" r:id="rId25"/>
    <p:sldId id="311" r:id="rId26"/>
    <p:sldId id="310" r:id="rId27"/>
    <p:sldId id="312" r:id="rId28"/>
    <p:sldId id="313"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0833" autoAdjust="0"/>
  </p:normalViewPr>
  <p:slideViewPr>
    <p:cSldViewPr snapToGrid="0">
      <p:cViewPr varScale="1">
        <p:scale>
          <a:sx n="60" d="100"/>
          <a:sy n="60" d="100"/>
        </p:scale>
        <p:origin x="-1120" y="-112"/>
      </p:cViewPr>
      <p:guideLst>
        <p:guide orient="horz" pos="2160"/>
        <p:guide pos="3840"/>
      </p:guideLst>
    </p:cSldViewPr>
  </p:slideViewPr>
  <p:notesTextViewPr>
    <p:cViewPr>
      <p:scale>
        <a:sx n="1" d="1"/>
        <a:sy n="1" d="1"/>
      </p:scale>
      <p:origin x="0" y="2552"/>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ustomXml" Target="../customXml/item2.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printerSettings" Target="printerSettings/printerSettings1.bin"/><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tableStyles" Target="tableStyles.xml"/><Relationship Id="rId15" Type="http://schemas.openxmlformats.org/officeDocument/2006/relationships/slide" Target="slides/slide14.xml"/><Relationship Id="rId3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theme" Target="theme/theme1.xml"/><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F8E77-4117-584C-95AE-A5B64C250B9E}" type="datetimeFigureOut">
              <a:rPr lang="en-US" smtClean="0"/>
              <a:t>17/05/20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ACEC0-9EA4-E94D-A3C0-23B67B66EB82}" type="slidenum">
              <a:rPr lang="en-US" smtClean="0"/>
              <a:t>‹#›</a:t>
            </a:fld>
            <a:endParaRPr lang="en-US" dirty="0"/>
          </a:p>
        </p:txBody>
      </p:sp>
    </p:spTree>
    <p:extLst>
      <p:ext uri="{BB962C8B-B14F-4D97-AF65-F5344CB8AC3E}">
        <p14:creationId xmlns:p14="http://schemas.microsoft.com/office/powerpoint/2010/main" val="184145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r>
              <a:rPr lang="en-US" i="1" dirty="0" smtClean="0"/>
              <a:t>Tutor</a:t>
            </a:r>
            <a:r>
              <a:rPr lang="en-US" i="1" baseline="0" dirty="0" smtClean="0"/>
              <a:t> instructions: Course split into three 1.5 hour sessions. Each involves a lecture follow by a practical session.</a:t>
            </a:r>
          </a:p>
          <a:p>
            <a:endParaRPr lang="en-US" i="1" baseline="0" dirty="0" smtClean="0"/>
          </a:p>
          <a:p>
            <a:r>
              <a:rPr lang="en-US" i="1" baseline="0" dirty="0" smtClean="0"/>
              <a:t>Structure and rough timings for part 3.</a:t>
            </a:r>
          </a:p>
          <a:p>
            <a:r>
              <a:rPr lang="en-US" i="1" baseline="0" dirty="0" smtClean="0"/>
              <a:t>Lecture (slides 1 to </a:t>
            </a:r>
            <a:r>
              <a:rPr lang="en-US" i="1" baseline="0" dirty="0" smtClean="0"/>
              <a:t>26)</a:t>
            </a:r>
            <a:r>
              <a:rPr lang="en-US" i="1" baseline="0" dirty="0" smtClean="0"/>
              <a:t>: 30-40minutes	</a:t>
            </a:r>
          </a:p>
          <a:p>
            <a:r>
              <a:rPr lang="en-US" i="1" baseline="0" dirty="0" smtClean="0"/>
              <a:t>Break: 5minutes</a:t>
            </a:r>
          </a:p>
          <a:p>
            <a:r>
              <a:rPr lang="en-US" i="1" dirty="0" smtClean="0"/>
              <a:t>Introduce practical</a:t>
            </a:r>
            <a:r>
              <a:rPr lang="en-US" i="1" baseline="0" dirty="0" smtClean="0"/>
              <a:t> (slides </a:t>
            </a:r>
            <a:r>
              <a:rPr lang="en-US" i="1" baseline="0" dirty="0" smtClean="0"/>
              <a:t>27 </a:t>
            </a:r>
            <a:r>
              <a:rPr lang="en-US" i="1" baseline="0" dirty="0" smtClean="0"/>
              <a:t>to </a:t>
            </a:r>
            <a:r>
              <a:rPr lang="en-US" i="1" baseline="0" dirty="0" smtClean="0"/>
              <a:t>29)</a:t>
            </a:r>
            <a:r>
              <a:rPr lang="en-US" i="1" baseline="0" dirty="0" smtClean="0"/>
              <a:t>: 5-10minutes</a:t>
            </a:r>
          </a:p>
          <a:p>
            <a:r>
              <a:rPr lang="en-US" i="1" baseline="0" dirty="0" smtClean="0"/>
              <a:t>Production of posters by participants: 30minutes</a:t>
            </a:r>
          </a:p>
          <a:p>
            <a:r>
              <a:rPr lang="en-US" i="1" baseline="0" dirty="0" smtClean="0"/>
              <a:t>Group poster presentations: 20 minutes</a:t>
            </a:r>
          </a:p>
          <a:p>
            <a:endParaRPr lang="en-US" i="1" baseline="0" dirty="0" smtClean="0"/>
          </a:p>
          <a:p>
            <a:r>
              <a:rPr lang="en-US" i="1" baseline="0" dirty="0" smtClean="0"/>
              <a:t>For the practical session you will need flip chart paper (x3) and marker pens of different colors (enough for 3 groups). You will also need print outs of the following paper: Johnson and </a:t>
            </a:r>
            <a:r>
              <a:rPr lang="en-US" i="1" baseline="0" dirty="0" err="1" smtClean="0"/>
              <a:t>Hallberg</a:t>
            </a:r>
            <a:r>
              <a:rPr lang="en-US" i="1" baseline="0" dirty="0" smtClean="0"/>
              <a:t>, 2005, Acid mine drainage remediation options: a review, Science of the Total Environment, 338, pages 3-14 (provided as a </a:t>
            </a:r>
            <a:r>
              <a:rPr lang="en-US" i="1" baseline="0" dirty="0" err="1" smtClean="0"/>
              <a:t>pdf</a:t>
            </a:r>
            <a:r>
              <a:rPr lang="en-US" i="1" baseline="0" dirty="0" smtClean="0"/>
              <a:t> as part of the course materials)</a:t>
            </a:r>
            <a:endParaRPr lang="en-US" i="1" dirty="0" smtClean="0"/>
          </a:p>
          <a:p>
            <a:endParaRPr lang="en-US" dirty="0"/>
          </a:p>
        </p:txBody>
      </p:sp>
      <p:sp>
        <p:nvSpPr>
          <p:cNvPr id="1946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7263">
              <a:defRPr sz="3000">
                <a:solidFill>
                  <a:srgbClr val="E3284A"/>
                </a:solidFill>
                <a:latin typeface="Arial" charset="0"/>
                <a:ea typeface="ＭＳ Ｐゴシック" charset="0"/>
              </a:defRPr>
            </a:lvl1pPr>
            <a:lvl2pPr defTabSz="957263">
              <a:defRPr sz="3000">
                <a:solidFill>
                  <a:srgbClr val="E3284A"/>
                </a:solidFill>
                <a:latin typeface="Arial" charset="0"/>
                <a:ea typeface="ＭＳ Ｐゴシック" charset="0"/>
              </a:defRPr>
            </a:lvl2pPr>
            <a:lvl3pPr defTabSz="957263">
              <a:defRPr sz="3000">
                <a:solidFill>
                  <a:srgbClr val="E3284A"/>
                </a:solidFill>
                <a:latin typeface="Arial" charset="0"/>
                <a:ea typeface="ＭＳ Ｐゴシック" charset="0"/>
              </a:defRPr>
            </a:lvl3pPr>
            <a:lvl4pPr defTabSz="957263">
              <a:defRPr sz="3000">
                <a:solidFill>
                  <a:srgbClr val="E3284A"/>
                </a:solidFill>
                <a:latin typeface="Arial" charset="0"/>
                <a:ea typeface="ＭＳ Ｐゴシック" charset="0"/>
              </a:defRPr>
            </a:lvl4pPr>
            <a:lvl5pPr defTabSz="957263">
              <a:defRPr sz="3000">
                <a:solidFill>
                  <a:srgbClr val="E3284A"/>
                </a:solidFill>
                <a:latin typeface="Arial" charset="0"/>
                <a:ea typeface="ＭＳ Ｐゴシック" charset="0"/>
              </a:defRPr>
            </a:lvl5pPr>
            <a:lvl6pPr marL="2281238" indent="4763" defTabSz="957263" eaLnBrk="0" fontAlgn="base" hangingPunct="0">
              <a:spcBef>
                <a:spcPct val="0"/>
              </a:spcBef>
              <a:spcAft>
                <a:spcPct val="0"/>
              </a:spcAft>
              <a:defRPr sz="3000">
                <a:solidFill>
                  <a:srgbClr val="E3284A"/>
                </a:solidFill>
                <a:latin typeface="Arial" charset="0"/>
                <a:ea typeface="ＭＳ Ｐゴシック" charset="0"/>
              </a:defRPr>
            </a:lvl6pPr>
            <a:lvl7pPr marL="2738438" indent="4763" defTabSz="957263" eaLnBrk="0" fontAlgn="base" hangingPunct="0">
              <a:spcBef>
                <a:spcPct val="0"/>
              </a:spcBef>
              <a:spcAft>
                <a:spcPct val="0"/>
              </a:spcAft>
              <a:defRPr sz="3000">
                <a:solidFill>
                  <a:srgbClr val="E3284A"/>
                </a:solidFill>
                <a:latin typeface="Arial" charset="0"/>
                <a:ea typeface="ＭＳ Ｐゴシック" charset="0"/>
              </a:defRPr>
            </a:lvl7pPr>
            <a:lvl8pPr marL="3195638" indent="4763" defTabSz="957263" eaLnBrk="0" fontAlgn="base" hangingPunct="0">
              <a:spcBef>
                <a:spcPct val="0"/>
              </a:spcBef>
              <a:spcAft>
                <a:spcPct val="0"/>
              </a:spcAft>
              <a:defRPr sz="3000">
                <a:solidFill>
                  <a:srgbClr val="E3284A"/>
                </a:solidFill>
                <a:latin typeface="Arial" charset="0"/>
                <a:ea typeface="ＭＳ Ｐゴシック" charset="0"/>
              </a:defRPr>
            </a:lvl8pPr>
            <a:lvl9pPr marL="3652838" indent="4763" defTabSz="957263" eaLnBrk="0" fontAlgn="base" hangingPunct="0">
              <a:spcBef>
                <a:spcPct val="0"/>
              </a:spcBef>
              <a:spcAft>
                <a:spcPct val="0"/>
              </a:spcAft>
              <a:defRPr sz="3000">
                <a:solidFill>
                  <a:srgbClr val="E3284A"/>
                </a:solidFill>
                <a:latin typeface="Arial" charset="0"/>
                <a:ea typeface="ＭＳ Ｐゴシック" charset="0"/>
              </a:defRPr>
            </a:lvl9pPr>
          </a:lstStyle>
          <a:p>
            <a:fld id="{E09845C0-D823-EE47-8887-D75BDA88AF95}" type="slidenum">
              <a:rPr lang="en-GB" sz="1300">
                <a:solidFill>
                  <a:srgbClr val="000000"/>
                </a:solidFill>
              </a:rPr>
              <a:pPr/>
              <a:t>1</a:t>
            </a:fld>
            <a:endParaRPr lang="en-GB" sz="13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practice stopping acid mine drainage completely is very difficult to achieve, and in most cases remediation efforts rely on migration control measures.</a:t>
            </a:r>
          </a:p>
          <a:p>
            <a:endParaRPr lang="en-US" baseline="0" dirty="0" smtClean="0"/>
          </a:p>
          <a:p>
            <a:r>
              <a:rPr lang="en-US" baseline="0" dirty="0" smtClean="0"/>
              <a:t>Migration control measures aid to neutralize the acidity of acid mine drainage (raise the pH) and trap the toxic metals in mineral form proximal to sites of acid mine drainage generation to prevent its dispersion into the wider environment.</a:t>
            </a:r>
          </a:p>
          <a:p>
            <a:endParaRPr lang="en-US" baseline="0" dirty="0" smtClean="0"/>
          </a:p>
          <a:p>
            <a:r>
              <a:rPr lang="en-US" baseline="0" dirty="0" smtClean="0"/>
              <a:t>Essentially the aim to reverse this chemical reaction, rather than stop/slow it.</a:t>
            </a:r>
          </a:p>
          <a:p>
            <a:endParaRPr lang="en-US" baseline="0" dirty="0" smtClean="0"/>
          </a:p>
        </p:txBody>
      </p:sp>
      <p:sp>
        <p:nvSpPr>
          <p:cNvPr id="4" name="Slide Number Placeholder 3"/>
          <p:cNvSpPr>
            <a:spLocks noGrp="1"/>
          </p:cNvSpPr>
          <p:nvPr>
            <p:ph type="sldNum" sz="quarter" idx="10"/>
          </p:nvPr>
        </p:nvSpPr>
        <p:spPr/>
        <p:txBody>
          <a:bodyPr/>
          <a:lstStyle/>
          <a:p>
            <a:fld id="{E34ACEC0-9EA4-E94D-A3C0-23B67B66EB82}" type="slidenum">
              <a:rPr lang="en-US" smtClean="0"/>
              <a:t>11</a:t>
            </a:fld>
            <a:endParaRPr lang="en-US" dirty="0"/>
          </a:p>
        </p:txBody>
      </p:sp>
    </p:spTree>
    <p:extLst>
      <p:ext uri="{BB962C8B-B14F-4D97-AF65-F5344CB8AC3E}">
        <p14:creationId xmlns:p14="http://schemas.microsoft.com/office/powerpoint/2010/main" val="54473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a:t>
            </a:r>
            <a:r>
              <a:rPr lang="en-US" baseline="0" dirty="0" smtClean="0"/>
              <a:t> this migration control techniques exploit a range of secondary chemical reactions</a:t>
            </a:r>
          </a:p>
          <a:p>
            <a:endParaRPr lang="en-US" baseline="0" dirty="0" smtClean="0"/>
          </a:p>
          <a:p>
            <a:r>
              <a:rPr lang="en-US" baseline="0" dirty="0" smtClean="0"/>
              <a:t>These reactions are strongly controlled by the pH and redox (availability of electron acceptors such as oxygen) </a:t>
            </a:r>
          </a:p>
          <a:p>
            <a:endParaRPr lang="en-US" baseline="0" dirty="0" smtClean="0"/>
          </a:p>
          <a:p>
            <a:r>
              <a:rPr lang="en-US" baseline="0" dirty="0" smtClean="0"/>
              <a:t>Listed here are a some of the most important of these reactions.</a:t>
            </a:r>
          </a:p>
          <a:p>
            <a:endParaRPr lang="en-US" baseline="0" dirty="0" smtClean="0"/>
          </a:p>
          <a:p>
            <a:r>
              <a:rPr lang="en-US" u="sng" baseline="0" dirty="0" smtClean="0"/>
              <a:t>Reactions 2 and 3</a:t>
            </a:r>
          </a:p>
          <a:p>
            <a:r>
              <a:rPr lang="en-US" baseline="0" dirty="0" smtClean="0"/>
              <a:t>In </a:t>
            </a:r>
            <a:r>
              <a:rPr lang="en-US" baseline="0" dirty="0" err="1" smtClean="0"/>
              <a:t>oxic</a:t>
            </a:r>
            <a:r>
              <a:rPr lang="en-US" baseline="0" dirty="0" smtClean="0"/>
              <a:t> environments (waters containing dissolved oxygen), Fe2+ released during acid mine drainage is oxidized to Fe3+ (reaction 2), which in turn reactions with water to </a:t>
            </a:r>
            <a:r>
              <a:rPr lang="en-US" baseline="0" dirty="0" smtClean="0"/>
              <a:t>precipitate </a:t>
            </a:r>
            <a:r>
              <a:rPr lang="en-US" baseline="0" dirty="0" smtClean="0"/>
              <a:t>as Fe-</a:t>
            </a:r>
            <a:r>
              <a:rPr lang="en-US" baseline="0" dirty="0" err="1" smtClean="0"/>
              <a:t>oxyhydroxide</a:t>
            </a:r>
            <a:r>
              <a:rPr lang="en-US" baseline="0" dirty="0" smtClean="0"/>
              <a:t> minerals (represented as Fe(OH)3) (reaction 3). These minerals </a:t>
            </a:r>
            <a:r>
              <a:rPr lang="en-US" baseline="0" dirty="0" err="1" smtClean="0"/>
              <a:t>colour</a:t>
            </a:r>
            <a:r>
              <a:rPr lang="en-US" baseline="0" dirty="0" smtClean="0"/>
              <a:t> the soils and waters around mining areas orange, a common visual characteristic of acid miner </a:t>
            </a:r>
            <a:r>
              <a:rPr lang="en-US" baseline="0" dirty="0" smtClean="0"/>
              <a:t>drainage impacted areas.</a:t>
            </a:r>
            <a:endParaRPr lang="en-US" baseline="0" dirty="0" smtClean="0"/>
          </a:p>
          <a:p>
            <a:endParaRPr lang="en-US" baseline="0" dirty="0" smtClean="0"/>
          </a:p>
          <a:p>
            <a:r>
              <a:rPr lang="en-US" baseline="0" dirty="0" smtClean="0"/>
              <a:t>There is </a:t>
            </a:r>
            <a:r>
              <a:rPr lang="en-US" baseline="0" dirty="0" smtClean="0"/>
              <a:t>a </a:t>
            </a:r>
            <a:r>
              <a:rPr lang="en-US" baseline="0" dirty="0" smtClean="0"/>
              <a:t>production of H+ during these 2 reactions, meaning they decrease pH (increase acidity). These reactions (in particular reaction 3) are therefore favored at higher pH, and inhibited at lower pH (more acidic conditions).</a:t>
            </a:r>
          </a:p>
          <a:p>
            <a:endParaRPr lang="en-US" baseline="0" dirty="0" smtClean="0"/>
          </a:p>
          <a:p>
            <a:r>
              <a:rPr lang="en-US" baseline="0" dirty="0" smtClean="0"/>
              <a:t>These 2 reactions act to remove dissolved Fe form solution and fix it into mineral form. Fe-</a:t>
            </a:r>
            <a:r>
              <a:rPr lang="en-US" baseline="0" dirty="0" err="1" smtClean="0"/>
              <a:t>oxyhydroxide</a:t>
            </a:r>
            <a:r>
              <a:rPr lang="en-US" baseline="0" dirty="0" smtClean="0"/>
              <a:t> minerals have high sorption capacities, so that precipitation of these minerals results in the removal other toxic metals by adsorption to the surfaces of these mineral phases. Adsorption of metal </a:t>
            </a:r>
            <a:r>
              <a:rPr lang="en-US" baseline="0" dirty="0" err="1" smtClean="0"/>
              <a:t>cations</a:t>
            </a:r>
            <a:r>
              <a:rPr lang="en-US" baseline="0" dirty="0" smtClean="0"/>
              <a:t> to these mineral phases is also pH dependent, with stronger metal adsorption at higher pH</a:t>
            </a:r>
          </a:p>
          <a:p>
            <a:endParaRPr lang="en-US" baseline="0" dirty="0" smtClean="0"/>
          </a:p>
          <a:p>
            <a:r>
              <a:rPr lang="en-US" u="sng" baseline="0" dirty="0" smtClean="0"/>
              <a:t>Reactions 4 and 5</a:t>
            </a:r>
          </a:p>
          <a:p>
            <a:r>
              <a:rPr lang="en-US" u="none" baseline="0" dirty="0" smtClean="0"/>
              <a:t>These reactions occur in anoxic waters, where oxygen, and other electronic acceptors (nitrate, Fe3+ and Mn4+) have been completely consumed, in contrast to reactions 2 and 3 which occur in </a:t>
            </a:r>
            <a:r>
              <a:rPr lang="en-US" u="none" baseline="0" dirty="0" err="1" smtClean="0"/>
              <a:t>oxic</a:t>
            </a:r>
            <a:r>
              <a:rPr lang="en-US" u="none" baseline="0" dirty="0" smtClean="0"/>
              <a:t> conditions.</a:t>
            </a:r>
          </a:p>
          <a:p>
            <a:endParaRPr lang="en-US" u="none" baseline="0" dirty="0" smtClean="0"/>
          </a:p>
          <a:p>
            <a:r>
              <a:rPr lang="en-US" u="none" baseline="0" dirty="0" smtClean="0"/>
              <a:t>In the absence of </a:t>
            </a:r>
            <a:r>
              <a:rPr lang="en-US" u="none" baseline="0" dirty="0" smtClean="0"/>
              <a:t>other, </a:t>
            </a:r>
            <a:r>
              <a:rPr lang="en-US" u="none" baseline="0" dirty="0" smtClean="0"/>
              <a:t>more </a:t>
            </a:r>
            <a:r>
              <a:rPr lang="en-US" u="none" baseline="0" dirty="0" smtClean="0"/>
              <a:t>favorable, </a:t>
            </a:r>
            <a:r>
              <a:rPr lang="en-US" u="none" baseline="0" dirty="0" smtClean="0"/>
              <a:t>electron acceptors, microbes will use sulfate (SO42-) to respire organic molecules and drive their metabolisms. In doing so sulfuric acid is consumed, and hydrogen sulfide (H2S) and carbonate species are produced (reaction 4). This reaction consumes acidity (H+).</a:t>
            </a:r>
          </a:p>
          <a:p>
            <a:endParaRPr lang="en-US" u="none" baseline="0" dirty="0" smtClean="0"/>
          </a:p>
          <a:p>
            <a:r>
              <a:rPr lang="en-US" u="none" baseline="0" dirty="0" smtClean="0"/>
              <a:t>Many heavy metals will react with hydrogen sulfide to produce metal sulfide minerals (e.g. </a:t>
            </a:r>
            <a:r>
              <a:rPr lang="en-US" u="none" baseline="0" dirty="0" err="1" smtClean="0"/>
              <a:t>CdS</a:t>
            </a:r>
            <a:r>
              <a:rPr lang="en-US" u="none" baseline="0" dirty="0" smtClean="0"/>
              <a:t>, FeS2, </a:t>
            </a:r>
            <a:r>
              <a:rPr lang="en-US" u="none" baseline="0" dirty="0" err="1" smtClean="0"/>
              <a:t>ZnS</a:t>
            </a:r>
            <a:r>
              <a:rPr lang="en-US" u="none" baseline="0" dirty="0" smtClean="0"/>
              <a:t>) (reaction 5), immobilizing these metals in mineral form. Note that the combination of these 2 reactions are essentially the reverse of reaction 1 </a:t>
            </a:r>
            <a:r>
              <a:rPr lang="mr-IN" u="none" baseline="0" dirty="0" smtClean="0"/>
              <a:t>–</a:t>
            </a:r>
            <a:r>
              <a:rPr lang="en-US" u="none" baseline="0" dirty="0" smtClean="0"/>
              <a:t> the generation of acid mine drainage due to the oxidation of metal sulfide minerals </a:t>
            </a:r>
            <a:r>
              <a:rPr lang="mr-IN" u="none" baseline="0" dirty="0" smtClean="0"/>
              <a:t>–</a:t>
            </a:r>
            <a:r>
              <a:rPr lang="en-US" u="none" baseline="0" dirty="0" smtClean="0"/>
              <a:t> with sulfuric acid being consumed and dissolved metals converted back into metal sulfide minerals.</a:t>
            </a:r>
          </a:p>
          <a:p>
            <a:endParaRPr lang="en-US" u="sng" baseline="0" dirty="0" smtClean="0"/>
          </a:p>
          <a:p>
            <a:r>
              <a:rPr lang="en-US" u="sng" baseline="0" dirty="0" smtClean="0"/>
              <a:t>Reaction 6</a:t>
            </a:r>
            <a:endParaRPr lang="en-US" u="none" baseline="0" dirty="0" smtClean="0"/>
          </a:p>
          <a:p>
            <a:r>
              <a:rPr lang="en-US" u="none" baseline="0" dirty="0" smtClean="0"/>
              <a:t>Finally the dissolution of calcium carbonate, and other salts, can be used to neutralize the acidity of acid mine drainage impacted waters</a:t>
            </a:r>
            <a:endParaRPr lang="en-US" u="sng" dirty="0"/>
          </a:p>
        </p:txBody>
      </p:sp>
      <p:sp>
        <p:nvSpPr>
          <p:cNvPr id="4" name="Slide Number Placeholder 3"/>
          <p:cNvSpPr>
            <a:spLocks noGrp="1"/>
          </p:cNvSpPr>
          <p:nvPr>
            <p:ph type="sldNum" sz="quarter" idx="10"/>
          </p:nvPr>
        </p:nvSpPr>
        <p:spPr/>
        <p:txBody>
          <a:bodyPr/>
          <a:lstStyle/>
          <a:p>
            <a:fld id="{E34ACEC0-9EA4-E94D-A3C0-23B67B66EB82}" type="slidenum">
              <a:rPr lang="en-US" smtClean="0"/>
              <a:t>12</a:t>
            </a:fld>
            <a:endParaRPr lang="en-US" dirty="0"/>
          </a:p>
        </p:txBody>
      </p:sp>
    </p:spTree>
    <p:extLst>
      <p:ext uri="{BB962C8B-B14F-4D97-AF65-F5344CB8AC3E}">
        <p14:creationId xmlns:p14="http://schemas.microsoft.com/office/powerpoint/2010/main" val="109677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Tutor instruction: </a:t>
            </a:r>
            <a:r>
              <a:rPr lang="en-US" i="1" baseline="0" dirty="0" smtClean="0"/>
              <a:t>Ask them to read through these statements and decide, based on the material presented so far, if they think they are true or false. Give them 3-5mins to to this and discuss among themselves. Then ask them to shout out what they think, before revealing the answers on the next page.</a:t>
            </a:r>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13</a:t>
            </a:fld>
            <a:endParaRPr lang="en-US" dirty="0"/>
          </a:p>
        </p:txBody>
      </p:sp>
    </p:spTree>
    <p:extLst>
      <p:ext uri="{BB962C8B-B14F-4D97-AF65-F5344CB8AC3E}">
        <p14:creationId xmlns:p14="http://schemas.microsoft.com/office/powerpoint/2010/main" val="324574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Tutor instruction: </a:t>
            </a:r>
            <a:r>
              <a:rPr lang="en-US" i="1" baseline="0" dirty="0" smtClean="0"/>
              <a:t>Spend a moment to briefly explain any incorrect answers.</a:t>
            </a:r>
            <a:endParaRPr lang="en-US" i="1"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14</a:t>
            </a:fld>
            <a:endParaRPr lang="en-US" dirty="0"/>
          </a:p>
        </p:txBody>
      </p:sp>
    </p:spTree>
    <p:extLst>
      <p:ext uri="{BB962C8B-B14F-4D97-AF65-F5344CB8AC3E}">
        <p14:creationId xmlns:p14="http://schemas.microsoft.com/office/powerpoint/2010/main" val="149352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Migration control techniques can be further subdivided into active and passive techniques, which refers to the long-term sustainability of the technique</a:t>
            </a:r>
          </a:p>
          <a:p>
            <a:endParaRPr lang="en-US" baseline="0" dirty="0" smtClean="0"/>
          </a:p>
          <a:p>
            <a:r>
              <a:rPr lang="en-US" baseline="0" dirty="0" smtClean="0"/>
              <a:t>Active techniques require continued effort and input of resources to sustain, and are only considered a short term solution. Applied to active mining operations where there is a source of income and a mining company to maintain these treatments. Active treatments however are not practical to apply over the long timescales (centuries) needed to address continued generation of acid mine drainage once mines are closed, and in areas impacted by historic mining activities.</a:t>
            </a:r>
          </a:p>
          <a:p>
            <a:endParaRPr lang="en-US" baseline="0" dirty="0" smtClean="0"/>
          </a:p>
          <a:p>
            <a:r>
              <a:rPr lang="en-US" baseline="0" dirty="0" smtClean="0"/>
              <a:t>Passive techniques aim to be sustainable over long timescales, with minimal on-going input of resources. In reality some long-term maintenance is required to ensure these techniques remain effective, but they allow issues of acid mine drainage to be addressed over the </a:t>
            </a:r>
            <a:r>
              <a:rPr lang="en-US" baseline="0" dirty="0" smtClean="0"/>
              <a:t>longer </a:t>
            </a:r>
            <a:r>
              <a:rPr lang="en-US" baseline="0" dirty="0" smtClean="0"/>
              <a:t>timescales required after the closing of mining operations</a:t>
            </a:r>
          </a:p>
        </p:txBody>
      </p:sp>
      <p:sp>
        <p:nvSpPr>
          <p:cNvPr id="4" name="Slide Number Placeholder 3"/>
          <p:cNvSpPr>
            <a:spLocks noGrp="1"/>
          </p:cNvSpPr>
          <p:nvPr>
            <p:ph type="sldNum" sz="quarter" idx="10"/>
          </p:nvPr>
        </p:nvSpPr>
        <p:spPr/>
        <p:txBody>
          <a:bodyPr/>
          <a:lstStyle/>
          <a:p>
            <a:fld id="{E34ACEC0-9EA4-E94D-A3C0-23B67B66EB82}" type="slidenum">
              <a:rPr lang="en-US" smtClean="0"/>
              <a:t>15</a:t>
            </a:fld>
            <a:endParaRPr lang="en-US" dirty="0"/>
          </a:p>
        </p:txBody>
      </p:sp>
    </p:spTree>
    <p:extLst>
      <p:ext uri="{BB962C8B-B14F-4D97-AF65-F5344CB8AC3E}">
        <p14:creationId xmlns:p14="http://schemas.microsoft.com/office/powerpoint/2010/main" val="54473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Active techniques involve the collection of waters impacted by acid mine drainage and their treatment in a waste water plant to neutralize their acidity and remove toxic metals.</a:t>
            </a:r>
          </a:p>
          <a:p>
            <a:endParaRPr lang="en-US" baseline="0" dirty="0" smtClean="0"/>
          </a:p>
          <a:p>
            <a:r>
              <a:rPr lang="en-US" baseline="0" dirty="0" smtClean="0"/>
              <a:t>Typically achieved by the addition of neutralizing agent such as oxides, hydroxides and carbonates of </a:t>
            </a:r>
            <a:r>
              <a:rPr lang="en-US" baseline="0" dirty="0" err="1" smtClean="0"/>
              <a:t>Ca</a:t>
            </a:r>
            <a:r>
              <a:rPr lang="en-US" baseline="0" dirty="0" smtClean="0"/>
              <a:t>, Mg and Na. This raises the pH of the water and causes the metals to precipitate out of solution. This creates a slurry of containing high concentrations of toxic metals, which itself needs to be carefully stored/disposed of to prevent/minimize the release of these metals into water sources and the wider environment.</a:t>
            </a:r>
          </a:p>
          <a:p>
            <a:endParaRPr lang="en-US" baseline="0" dirty="0" smtClean="0"/>
          </a:p>
          <a:p>
            <a:r>
              <a:rPr lang="en-US" baseline="0" dirty="0" smtClean="0"/>
              <a:t>As previously mentioned these active treatments are not sustainable in the long term, and ultimately passive techniques will be required</a:t>
            </a:r>
          </a:p>
        </p:txBody>
      </p:sp>
      <p:sp>
        <p:nvSpPr>
          <p:cNvPr id="4" name="Slide Number Placeholder 3"/>
          <p:cNvSpPr>
            <a:spLocks noGrp="1"/>
          </p:cNvSpPr>
          <p:nvPr>
            <p:ph type="sldNum" sz="quarter" idx="10"/>
          </p:nvPr>
        </p:nvSpPr>
        <p:spPr/>
        <p:txBody>
          <a:bodyPr/>
          <a:lstStyle/>
          <a:p>
            <a:fld id="{E34ACEC0-9EA4-E94D-A3C0-23B67B66EB82}" type="slidenum">
              <a:rPr lang="en-US" smtClean="0"/>
              <a:t>16</a:t>
            </a:fld>
            <a:endParaRPr lang="en-US" dirty="0"/>
          </a:p>
        </p:txBody>
      </p:sp>
    </p:spTree>
    <p:extLst>
      <p:ext uri="{BB962C8B-B14F-4D97-AF65-F5344CB8AC3E}">
        <p14:creationId xmlns:p14="http://schemas.microsoft.com/office/powerpoint/2010/main" val="54473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Passive migration control techniques can be further </a:t>
            </a:r>
            <a:r>
              <a:rPr lang="en-US" baseline="0" dirty="0" err="1" smtClean="0"/>
              <a:t>catagorized</a:t>
            </a:r>
            <a:r>
              <a:rPr lang="en-US" baseline="0" dirty="0" smtClean="0"/>
              <a:t> into those that use biology to mediate the chemical reactions that neutralize acidity and convert dissolved metals into mineral form, and those that don’t (abiotic)</a:t>
            </a:r>
          </a:p>
          <a:p>
            <a:endParaRPr lang="en-US" baseline="0" dirty="0" smtClean="0"/>
          </a:p>
          <a:p>
            <a:r>
              <a:rPr lang="en-US" baseline="0" dirty="0" smtClean="0"/>
              <a:t>In the following we will learn about some of these different passive migration control techniques in more </a:t>
            </a:r>
            <a:r>
              <a:rPr lang="en-US" baseline="0" dirty="0" smtClean="0"/>
              <a:t>detail, in particular limestone drainage channels (an abiotic technique), and wetlands and permeable reactive barriers (rely on microbes to drive key chemical reactions)</a:t>
            </a:r>
            <a:endParaRPr lang="en-US" baseline="0" dirty="0" smtClean="0"/>
          </a:p>
        </p:txBody>
      </p:sp>
      <p:sp>
        <p:nvSpPr>
          <p:cNvPr id="4" name="Slide Number Placeholder 3"/>
          <p:cNvSpPr>
            <a:spLocks noGrp="1"/>
          </p:cNvSpPr>
          <p:nvPr>
            <p:ph type="sldNum" sz="quarter" idx="10"/>
          </p:nvPr>
        </p:nvSpPr>
        <p:spPr/>
        <p:txBody>
          <a:bodyPr/>
          <a:lstStyle/>
          <a:p>
            <a:fld id="{E34ACEC0-9EA4-E94D-A3C0-23B67B66EB82}" type="slidenum">
              <a:rPr lang="en-US" smtClean="0"/>
              <a:t>17</a:t>
            </a:fld>
            <a:endParaRPr lang="en-US" dirty="0"/>
          </a:p>
        </p:txBody>
      </p:sp>
    </p:spTree>
    <p:extLst>
      <p:ext uri="{BB962C8B-B14F-4D97-AF65-F5344CB8AC3E}">
        <p14:creationId xmlns:p14="http://schemas.microsoft.com/office/powerpoint/2010/main" val="54473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Limestone drainage channels are commonly applied to areas impacted by acid mine drainage. They simply involve directing the flow of acid mine drainage impacted water through channels made of crushed limestone (rocks composed of the mineral calcium carbonate)</a:t>
            </a:r>
          </a:p>
          <a:p>
            <a:endParaRPr lang="en-US" baseline="0" dirty="0" smtClean="0"/>
          </a:p>
          <a:p>
            <a:r>
              <a:rPr lang="en-US" baseline="0" dirty="0" smtClean="0"/>
              <a:t>The calcium carbonate minerals are dissolved by the acidic waters, which acts to neutralize the acidity (see reaction 6 on slide 12)</a:t>
            </a:r>
          </a:p>
          <a:p>
            <a:endParaRPr lang="en-US" baseline="0" dirty="0" smtClean="0"/>
          </a:p>
          <a:p>
            <a:r>
              <a:rPr lang="en-US" baseline="0" dirty="0" smtClean="0"/>
              <a:t>This increase in pH causes the precipitation of Fe-</a:t>
            </a:r>
            <a:r>
              <a:rPr lang="en-US" baseline="0" dirty="0" err="1" smtClean="0"/>
              <a:t>oxyhydroxide</a:t>
            </a:r>
            <a:r>
              <a:rPr lang="en-US" baseline="0" dirty="0" smtClean="0"/>
              <a:t> minerals (see reaction 2 and 3 on slide 12), as can be seen here giving the orange </a:t>
            </a:r>
            <a:r>
              <a:rPr lang="en-US" baseline="0" dirty="0" err="1" smtClean="0"/>
              <a:t>colour</a:t>
            </a:r>
            <a:r>
              <a:rPr lang="en-US" baseline="0" dirty="0" smtClean="0"/>
              <a:t> to the stream. Over time this can reduce the effectiveness of this technique to neutralize acid mine drainage as limestone fragments become coated with these Fe precipitates which prevents further dissolution of calcium carbonate.</a:t>
            </a:r>
          </a:p>
          <a:p>
            <a:endParaRPr lang="en-US" baseline="0" dirty="0" smtClean="0"/>
          </a:p>
          <a:p>
            <a:r>
              <a:rPr lang="en-US" baseline="0" dirty="0" smtClean="0"/>
              <a:t>A modification to address this issue and help maintain the effectiveness of this technique for longer periods of time is to seal these channels underground. This reduces the supply of oxygen to these waters, and is known as </a:t>
            </a:r>
            <a:r>
              <a:rPr lang="en-US" baseline="0" dirty="0" smtClean="0"/>
              <a:t>an </a:t>
            </a:r>
            <a:r>
              <a:rPr lang="en-US" baseline="0" dirty="0" smtClean="0"/>
              <a:t>anoxic limestone drain. The effect is to reduce the oxidation of Fe2+ to Fe3+ (reaction 2 slide 2), which in turn reduces the precipitation of Fe-</a:t>
            </a:r>
            <a:r>
              <a:rPr lang="en-US" baseline="0" dirty="0" err="1" smtClean="0"/>
              <a:t>oxyhydroxides</a:t>
            </a:r>
            <a:r>
              <a:rPr lang="en-US" baseline="0" dirty="0" smtClean="0"/>
              <a:t> (reaction 3, slide 12)</a:t>
            </a:r>
          </a:p>
        </p:txBody>
      </p:sp>
      <p:sp>
        <p:nvSpPr>
          <p:cNvPr id="4" name="Slide Number Placeholder 3"/>
          <p:cNvSpPr>
            <a:spLocks noGrp="1"/>
          </p:cNvSpPr>
          <p:nvPr>
            <p:ph type="sldNum" sz="quarter" idx="10"/>
          </p:nvPr>
        </p:nvSpPr>
        <p:spPr/>
        <p:txBody>
          <a:bodyPr/>
          <a:lstStyle/>
          <a:p>
            <a:fld id="{E34ACEC0-9EA4-E94D-A3C0-23B67B66EB82}" type="slidenum">
              <a:rPr lang="en-US" smtClean="0"/>
              <a:t>18</a:t>
            </a:fld>
            <a:endParaRPr lang="en-US" dirty="0"/>
          </a:p>
        </p:txBody>
      </p:sp>
    </p:spTree>
    <p:extLst>
      <p:ext uri="{BB962C8B-B14F-4D97-AF65-F5344CB8AC3E}">
        <p14:creationId xmlns:p14="http://schemas.microsoft.com/office/powerpoint/2010/main" val="54473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Wetlands, often artificially</a:t>
            </a:r>
            <a:r>
              <a:rPr lang="en-US" baseline="0" dirty="0" smtClean="0"/>
              <a:t> constructed in the flow path of acid mine drainage have been commonly applied to treat acid mine drainage.</a:t>
            </a:r>
          </a:p>
          <a:p>
            <a:endParaRPr lang="en-US" baseline="0" dirty="0" smtClean="0"/>
          </a:p>
          <a:p>
            <a:r>
              <a:rPr lang="en-US" baseline="0" dirty="0" smtClean="0"/>
              <a:t>Communities of microbes drive important chemical reactions that can neutralize acidity and/or immobilize metals in mineral form.</a:t>
            </a:r>
          </a:p>
          <a:p>
            <a:endParaRPr lang="en-US" baseline="0" dirty="0" smtClean="0"/>
          </a:p>
          <a:p>
            <a:r>
              <a:rPr lang="en-US" baseline="0" dirty="0" smtClean="0"/>
              <a:t>There are 2 types </a:t>
            </a:r>
            <a:r>
              <a:rPr lang="mr-IN" baseline="0" dirty="0" smtClean="0"/>
              <a:t>–</a:t>
            </a:r>
            <a:r>
              <a:rPr lang="en-US" baseline="0" dirty="0" smtClean="0"/>
              <a:t> aerobic wetlands that have abundant oxygen, and anaerobic wetlands which are not oxygenated. They feature distinctly different chemical reactions (see slide 12 for reference) and suitability to treat acid mine drainage of different chemistries.</a:t>
            </a:r>
          </a:p>
        </p:txBody>
      </p:sp>
      <p:sp>
        <p:nvSpPr>
          <p:cNvPr id="4" name="Slide Number Placeholder 3"/>
          <p:cNvSpPr>
            <a:spLocks noGrp="1"/>
          </p:cNvSpPr>
          <p:nvPr>
            <p:ph type="sldNum" sz="quarter" idx="10"/>
          </p:nvPr>
        </p:nvSpPr>
        <p:spPr/>
        <p:txBody>
          <a:bodyPr/>
          <a:lstStyle/>
          <a:p>
            <a:fld id="{E34ACEC0-9EA4-E94D-A3C0-23B67B66EB82}" type="slidenum">
              <a:rPr lang="en-US" smtClean="0"/>
              <a:t>19</a:t>
            </a:fld>
            <a:endParaRPr lang="en-US" dirty="0"/>
          </a:p>
        </p:txBody>
      </p:sp>
    </p:spTree>
    <p:extLst>
      <p:ext uri="{BB962C8B-B14F-4D97-AF65-F5344CB8AC3E}">
        <p14:creationId xmlns:p14="http://schemas.microsoft.com/office/powerpoint/2010/main" val="122310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aerobic</a:t>
            </a:r>
            <a:r>
              <a:rPr lang="en-US" baseline="0" dirty="0" smtClean="0"/>
              <a:t> wetlands, Fe2+ in the mine drainage reacts with oxygen to produce Fe3+. This Fe3+ in turn reacts with water to precipitate as Fe-</a:t>
            </a:r>
            <a:r>
              <a:rPr lang="en-US" baseline="0" dirty="0" err="1" smtClean="0"/>
              <a:t>oxyhyroxide</a:t>
            </a:r>
            <a:r>
              <a:rPr lang="en-US" baseline="0" dirty="0" smtClean="0"/>
              <a:t> </a:t>
            </a:r>
            <a:r>
              <a:rPr lang="en-US" baseline="0" dirty="0" smtClean="0"/>
              <a:t>minerals (reactions 2 and 3, slide 12). </a:t>
            </a:r>
            <a:r>
              <a:rPr lang="en-US" baseline="0" dirty="0" smtClean="0"/>
              <a:t>This reduces the high dissolved Fe concentrations of the mine drainage, and through adsorption of metals to the surfaces of these Fe-</a:t>
            </a:r>
            <a:r>
              <a:rPr lang="en-US" baseline="0" dirty="0" err="1" smtClean="0"/>
              <a:t>oxyhyroxide</a:t>
            </a:r>
            <a:r>
              <a:rPr lang="en-US" baseline="0" dirty="0" smtClean="0"/>
              <a:t> minerals can reduce dissolved concentrations of other toxic metals, improving the quality of the outflowing water.</a:t>
            </a:r>
          </a:p>
          <a:p>
            <a:endParaRPr lang="en-US" baseline="0" dirty="0" smtClean="0"/>
          </a:p>
          <a:p>
            <a:r>
              <a:rPr lang="en-US" baseline="0" dirty="0" smtClean="0"/>
              <a:t>As mentioned previously these reactions generate acidity (H+) and only proceed at higher, near neutral </a:t>
            </a:r>
            <a:r>
              <a:rPr lang="en-US" baseline="0" dirty="0" err="1" smtClean="0"/>
              <a:t>pH.</a:t>
            </a:r>
            <a:r>
              <a:rPr lang="en-US" baseline="0" dirty="0" smtClean="0"/>
              <a:t> This technique is therefore only suitable for mine drainage that has had is acidity neutralized, either due to dissolution of carbonate minerals present in the mine waste/surrounding area, or due to the funneling of mine waste waters through limestone drainage channels prior to entering the wetland. It also requires that oxygen is readily supplied to the soil pore waters of the wetland. Growing plants in the wetlands can help with </a:t>
            </a:r>
            <a:r>
              <a:rPr lang="en-US" baseline="0" dirty="0" smtClean="0"/>
              <a:t>this, as their roots provide pathways for oxygen to migrate into the soil pore waters.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20</a:t>
            </a:fld>
            <a:endParaRPr lang="en-US" dirty="0"/>
          </a:p>
        </p:txBody>
      </p:sp>
    </p:spTree>
    <p:extLst>
      <p:ext uri="{BB962C8B-B14F-4D97-AF65-F5344CB8AC3E}">
        <p14:creationId xmlns:p14="http://schemas.microsoft.com/office/powerpoint/2010/main" val="229580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final part of the course we are going to learn about remediation options for acid mine drainage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a:t>
            </a:fld>
            <a:endParaRPr lang="en-US" dirty="0"/>
          </a:p>
        </p:txBody>
      </p:sp>
    </p:spTree>
    <p:extLst>
      <p:ext uri="{BB962C8B-B14F-4D97-AF65-F5344CB8AC3E}">
        <p14:creationId xmlns:p14="http://schemas.microsoft.com/office/powerpoint/2010/main" val="3186992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contrast, anaerobic wetlands rely on a different set on chemical reactions that operate in environments completely devoid of oxygen.</a:t>
            </a:r>
          </a:p>
          <a:p>
            <a:endParaRPr lang="en-US" baseline="0" dirty="0" smtClean="0"/>
          </a:p>
          <a:p>
            <a:r>
              <a:rPr lang="en-US" baseline="0" dirty="0" smtClean="0"/>
              <a:t>In the absence of oxygen and other more favorable electron acceptors (e.g. nitrate, Fe3+, Mn4+) microbes will use sulfate to respire organic matter. In the process sulfuric acid is consumed and hydrogen sulfide is produced. </a:t>
            </a:r>
          </a:p>
          <a:p>
            <a:endParaRPr lang="en-US" baseline="0" dirty="0" smtClean="0"/>
          </a:p>
          <a:p>
            <a:r>
              <a:rPr lang="en-US" baseline="0" dirty="0" smtClean="0"/>
              <a:t>Many dissolved metals react with hydrogen sulfide to form metal sulfide minerals. These 2 reactions result in the net consumption of acid and fix dissolved metals into mineral </a:t>
            </a:r>
            <a:r>
              <a:rPr lang="en-US" baseline="0" dirty="0" smtClean="0"/>
              <a:t>form (reactions 4 and 5, slide 12).</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21</a:t>
            </a:fld>
            <a:endParaRPr lang="en-US" dirty="0"/>
          </a:p>
        </p:txBody>
      </p:sp>
    </p:spTree>
    <p:extLst>
      <p:ext uri="{BB962C8B-B14F-4D97-AF65-F5344CB8AC3E}">
        <p14:creationId xmlns:p14="http://schemas.microsoft.com/office/powerpoint/2010/main" val="2706000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Permeable reactive barriers are another passive, migration</a:t>
            </a:r>
            <a:r>
              <a:rPr lang="en-US" baseline="0" dirty="0" smtClean="0"/>
              <a:t> control technique. </a:t>
            </a:r>
          </a:p>
          <a:p>
            <a:endParaRPr lang="en-US" baseline="0" dirty="0" smtClean="0"/>
          </a:p>
          <a:p>
            <a:r>
              <a:rPr lang="en-US" baseline="0" dirty="0" smtClean="0"/>
              <a:t>A trench is dug in the flow path of mine drainage and filled with a mixture of limestone fragments and organic material, that is designed to have a high permeability to allow the through flow of the mine drainage.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22</a:t>
            </a:fld>
            <a:endParaRPr lang="en-US" dirty="0"/>
          </a:p>
        </p:txBody>
      </p:sp>
    </p:spTree>
    <p:extLst>
      <p:ext uri="{BB962C8B-B14F-4D97-AF65-F5344CB8AC3E}">
        <p14:creationId xmlns:p14="http://schemas.microsoft.com/office/powerpoint/2010/main" val="389818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dissolution of the limestone</a:t>
            </a:r>
            <a:r>
              <a:rPr lang="en-US" baseline="0" dirty="0" smtClean="0"/>
              <a:t> (calcium carbonate) raise the pH of the drainage (neutralizes the acidity) </a:t>
            </a:r>
            <a:r>
              <a:rPr lang="mr-IN" baseline="0" dirty="0" smtClean="0"/>
              <a:t>–</a:t>
            </a:r>
            <a:r>
              <a:rPr lang="en-US" baseline="0" dirty="0" smtClean="0"/>
              <a:t> reaction 6, slide 12. Increase in pH can result in the precipitation of carbonate and hydroxide minerals which remove toxic metals from solution.</a:t>
            </a:r>
          </a:p>
          <a:p>
            <a:endParaRPr lang="en-US" baseline="0" dirty="0" smtClean="0"/>
          </a:p>
          <a:p>
            <a:r>
              <a:rPr lang="en-US" baseline="0" dirty="0" smtClean="0"/>
              <a:t>Similar to anaerobic wetlands, microbial organisms decompose the organic matter using sulfate as an electron acceptor, consuming sulfuric acid and producing hydrogen sulfide. Metals then react with the hydrogen sulfide to for metal sulfide minerals.</a:t>
            </a:r>
          </a:p>
        </p:txBody>
      </p:sp>
      <p:sp>
        <p:nvSpPr>
          <p:cNvPr id="4" name="Slide Number Placeholder 3"/>
          <p:cNvSpPr>
            <a:spLocks noGrp="1"/>
          </p:cNvSpPr>
          <p:nvPr>
            <p:ph type="sldNum" sz="quarter" idx="10"/>
          </p:nvPr>
        </p:nvSpPr>
        <p:spPr/>
        <p:txBody>
          <a:bodyPr/>
          <a:lstStyle/>
          <a:p>
            <a:fld id="{E34ACEC0-9EA4-E94D-A3C0-23B67B66EB82}" type="slidenum">
              <a:rPr lang="en-US" smtClean="0"/>
              <a:t>23</a:t>
            </a:fld>
            <a:endParaRPr lang="en-US" dirty="0"/>
          </a:p>
        </p:txBody>
      </p:sp>
    </p:spTree>
    <p:extLst>
      <p:ext uri="{BB962C8B-B14F-4D97-AF65-F5344CB8AC3E}">
        <p14:creationId xmlns:p14="http://schemas.microsoft.com/office/powerpoint/2010/main" val="3132245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Tutor instruction: </a:t>
            </a:r>
            <a:r>
              <a:rPr lang="en-US" i="1" baseline="0" dirty="0" smtClean="0"/>
              <a:t>Ask them to read through these statements and decide, based on the material presented so far, if they think they are true or false. Give them 3-5mins to to this and discuss among themselves. Then ask them to shout out what they think, before revealing the answers on the next page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24</a:t>
            </a:fld>
            <a:endParaRPr lang="en-US" dirty="0"/>
          </a:p>
        </p:txBody>
      </p:sp>
    </p:spTree>
    <p:extLst>
      <p:ext uri="{BB962C8B-B14F-4D97-AF65-F5344CB8AC3E}">
        <p14:creationId xmlns:p14="http://schemas.microsoft.com/office/powerpoint/2010/main" val="4282253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Tutor instruction: </a:t>
            </a:r>
            <a:r>
              <a:rPr lang="en-US" i="1" baseline="0" dirty="0" smtClean="0"/>
              <a:t>Spend a moment to briefly explain any incorrect answers.</a:t>
            </a:r>
            <a:endParaRPr lang="en-US" i="1"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25</a:t>
            </a:fld>
            <a:endParaRPr lang="en-US" dirty="0"/>
          </a:p>
        </p:txBody>
      </p:sp>
    </p:spTree>
    <p:extLst>
      <p:ext uri="{BB962C8B-B14F-4D97-AF65-F5344CB8AC3E}">
        <p14:creationId xmlns:p14="http://schemas.microsoft.com/office/powerpoint/2010/main" val="4232125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a:t>
            </a:r>
            <a:r>
              <a:rPr lang="en-US" baseline="0" dirty="0" smtClean="0"/>
              <a:t> us to the end of the lecture.</a:t>
            </a:r>
          </a:p>
          <a:p>
            <a:r>
              <a:rPr lang="en-US" baseline="0" dirty="0" smtClean="0"/>
              <a:t/>
            </a:r>
            <a:br>
              <a:rPr lang="en-US" baseline="0" dirty="0" smtClean="0"/>
            </a:br>
            <a:r>
              <a:rPr lang="en-US" baseline="0" dirty="0" smtClean="0"/>
              <a:t>Hopefully you have all now learnt the meaning of source control and migration control acid mine drainage remediation techniques. Source control techniques aim to prevent or at least slow the generation of acid mine drainage by isolating metal sulfide rich mine material from water and/or oxygen. Migration control techniques aim to treat acid mine drainage, by raising its pH and trapping toxic metals in dissolved form</a:t>
            </a:r>
          </a:p>
          <a:p>
            <a:endParaRPr lang="en-US" baseline="0" dirty="0" smtClean="0"/>
          </a:p>
          <a:p>
            <a:r>
              <a:rPr lang="en-US" baseline="0" dirty="0" smtClean="0"/>
              <a:t>Migration control techniques can be considered active or passive. Active techniques require the continued input of resources to sustain and are only suitable for active mining operations. Once mining operations have ceased, passive techniques that require minimal on-going maintenance are more suitable for addressing the continued generation of acid mine drainage for many decades to centuries.</a:t>
            </a:r>
          </a:p>
          <a:p>
            <a:endParaRPr lang="en-US" baseline="0" dirty="0" smtClean="0"/>
          </a:p>
          <a:p>
            <a:r>
              <a:rPr lang="en-US" baseline="0" dirty="0" smtClean="0"/>
              <a:t>Migration control techniques use secondary chemical reactions to treat acid mine drainage. Important ones are the dissolution of calcium carbonate minerals that increases pH (neutralizes acidity), the oxidation and precipitation of Fe as Fe-</a:t>
            </a:r>
            <a:r>
              <a:rPr lang="en-US" baseline="0" dirty="0" err="1" smtClean="0"/>
              <a:t>oxyhydroxide</a:t>
            </a:r>
            <a:r>
              <a:rPr lang="en-US" baseline="0" dirty="0" smtClean="0"/>
              <a:t> minerals that can adsorb other toxic metals, reactions which occur in oxygenated neutral pH conditions, and the microbial reduction of sulfate and metal precipitation as sulfide minerals, which proceed in anoxic conditions.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26</a:t>
            </a:fld>
            <a:endParaRPr lang="en-US" dirty="0"/>
          </a:p>
        </p:txBody>
      </p:sp>
    </p:spTree>
    <p:extLst>
      <p:ext uri="{BB962C8B-B14F-4D97-AF65-F5344CB8AC3E}">
        <p14:creationId xmlns:p14="http://schemas.microsoft.com/office/powerpoint/2010/main" val="1915992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Tutor instruction:</a:t>
            </a:r>
            <a:r>
              <a:rPr lang="en-US" i="1" baseline="0" dirty="0" smtClean="0"/>
              <a:t> Depending on time availability it is good to pause for a 5 minute break at this point to give the participants to discuss the lecture materials among themselves. It is also a chance for participants to ask the tutor questions about the lecture material individually (i.e. not in front of the whole class), which they are often more confortable/willing to do. </a:t>
            </a:r>
            <a:endParaRPr lang="en-US" i="1"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27</a:t>
            </a:fld>
            <a:endParaRPr lang="en-US" dirty="0"/>
          </a:p>
        </p:txBody>
      </p:sp>
    </p:spTree>
    <p:extLst>
      <p:ext uri="{BB962C8B-B14F-4D97-AF65-F5344CB8AC3E}">
        <p14:creationId xmlns:p14="http://schemas.microsoft.com/office/powerpoint/2010/main" val="2288148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final practical</a:t>
            </a:r>
            <a:r>
              <a:rPr lang="en-US" baseline="0" dirty="0" smtClean="0"/>
              <a:t> session you are going to split into 3 groups (of between 4 and 6 people per group, depending on the class size), and create poster presentations of different acid mine drainage techniques. At the end of this session, the groups will present their posters to the rest of the class.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28</a:t>
            </a:fld>
            <a:endParaRPr lang="en-US" dirty="0"/>
          </a:p>
        </p:txBody>
      </p:sp>
    </p:spTree>
    <p:extLst>
      <p:ext uri="{BB962C8B-B14F-4D97-AF65-F5344CB8AC3E}">
        <p14:creationId xmlns:p14="http://schemas.microsoft.com/office/powerpoint/2010/main" val="1224829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group will focus on aerobic wetlands, 1 group on anaerobic wetlands, and 1 group on permeable reactive barriers.</a:t>
            </a:r>
          </a:p>
          <a:p>
            <a:endParaRPr lang="en-US" baseline="0" dirty="0" smtClean="0"/>
          </a:p>
          <a:p>
            <a:r>
              <a:rPr lang="en-US" baseline="0" dirty="0" smtClean="0"/>
              <a:t>Focus on how these techniques work. Specifically the key chemical reactions involved and the conditions that control them. Also think about their advantages and disadvantages and suitability to acid mine drainage under different circumstances. To aid you with this task, each group will be given a printed copy of a review article on acid mine drainage remediation techniques</a:t>
            </a:r>
          </a:p>
          <a:p>
            <a:endParaRPr lang="en-US" i="1" baseline="0" dirty="0" smtClean="0"/>
          </a:p>
          <a:p>
            <a:r>
              <a:rPr lang="en-US" i="1" baseline="0" dirty="0" smtClean="0"/>
              <a:t>Tutor instruction: Hand out 1 piece of flip chart paper, different </a:t>
            </a:r>
            <a:r>
              <a:rPr lang="en-US" i="1" baseline="0" dirty="0" err="1" smtClean="0"/>
              <a:t>colour</a:t>
            </a:r>
            <a:r>
              <a:rPr lang="en-US" i="1" baseline="0" dirty="0" smtClean="0"/>
              <a:t> marker pens and printed copies of the paper by Johnson and </a:t>
            </a:r>
            <a:r>
              <a:rPr lang="en-US" i="1" baseline="0" dirty="0" err="1" smtClean="0"/>
              <a:t>Hallberg</a:t>
            </a:r>
            <a:r>
              <a:rPr lang="en-US" i="1" baseline="0" dirty="0" smtClean="0"/>
              <a:t>, 2005 to each group. Go around an point out the relevant section in the to each group, depending on the technique they are covering; section 4.2 for aerobic wetlands, section 4.3 for anaerobic wetlands section 4.5 for permeable reactive barriers. Recommend to all groups to read section 4.1.</a:t>
            </a:r>
          </a:p>
          <a:p>
            <a:endParaRPr lang="en-US" i="1" baseline="0" dirty="0" smtClean="0"/>
          </a:p>
          <a:p>
            <a:r>
              <a:rPr lang="en-US" i="1" baseline="0" dirty="0" smtClean="0"/>
              <a:t>Allow ~ 30 minutes for the participants to make their posters and 15 to 20 minutes for presentations by the groups to the rest of the class. During the poster presentation stage interact with the different groups, and guide them with any questions they have. During the presentations encourage the other participants to ask questions to the presenting group so that the discussion is lead by the participants. </a:t>
            </a:r>
          </a:p>
          <a:p>
            <a:endParaRPr lang="en-US" i="1" baseline="0" dirty="0" smtClean="0"/>
          </a:p>
          <a:p>
            <a:r>
              <a:rPr lang="en-US" i="1" baseline="0" dirty="0" smtClean="0"/>
              <a:t>Key points for each poster presentation</a:t>
            </a:r>
          </a:p>
          <a:p>
            <a:r>
              <a:rPr lang="en-US" i="1" baseline="0" dirty="0" smtClean="0"/>
              <a:t>Aerobic wetlands </a:t>
            </a:r>
            <a:r>
              <a:rPr lang="mr-IN" i="1" baseline="0" dirty="0" smtClean="0"/>
              <a:t>–</a:t>
            </a:r>
            <a:r>
              <a:rPr lang="en-US" i="1" baseline="0" dirty="0" smtClean="0"/>
              <a:t> recognize that Fe oxidation and Fe-</a:t>
            </a:r>
            <a:r>
              <a:rPr lang="en-US" i="1" baseline="0" dirty="0" err="1" smtClean="0"/>
              <a:t>oxyhyroxide</a:t>
            </a:r>
            <a:r>
              <a:rPr lang="en-US" i="1" baseline="0" dirty="0" smtClean="0"/>
              <a:t> precipitation are the key chemical reactions (mediated by microbes), and that they require oxygen rich and neutral pH conditions. Point out that this technique does not act to neutralize low pH drainage, and in fact is only effective for drainage with higher </a:t>
            </a:r>
            <a:r>
              <a:rPr lang="en-US" i="1" baseline="0" dirty="0" err="1" smtClean="0"/>
              <a:t>pH.</a:t>
            </a:r>
            <a:r>
              <a:rPr lang="en-US" i="1" baseline="0" dirty="0" smtClean="0"/>
              <a:t> This requires that the acid mine drainage is neutralized prior to entering the wetland, either due to dissolution of carbonate minerals in the rocks surrounding the site, or by construction of a limestone drainage channel. Wetlands </a:t>
            </a:r>
            <a:r>
              <a:rPr lang="mr-IN" i="1" baseline="0" dirty="0" smtClean="0"/>
              <a:t>–</a:t>
            </a:r>
            <a:r>
              <a:rPr lang="en-US" i="1" baseline="0" dirty="0" smtClean="0"/>
              <a:t> often require lots of land around mine area to construct.</a:t>
            </a:r>
          </a:p>
          <a:p>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Anaerobic wetlands </a:t>
            </a:r>
            <a:r>
              <a:rPr lang="mr-IN" i="1" baseline="0" dirty="0" smtClean="0"/>
              <a:t>–</a:t>
            </a:r>
            <a:r>
              <a:rPr lang="en-US" i="1" baseline="0" dirty="0" smtClean="0"/>
              <a:t> recognize that sulfate reduction and subsequent precipitation of metal sulfide minerals are the main chemical reactions, mediated by microbes. Requires very anoxic conditions with oxygen and other electron acceptors (nitrate, Fe3+, Mn4+) completely consumed, can be achieved by stagnant water layer (slows oxygen supply) overlying organic rich sediment (promotes consumption of electron acceptors). Reactions essentially reverse of acid mine drainage generation </a:t>
            </a:r>
            <a:r>
              <a:rPr lang="mr-IN" i="1" baseline="0" dirty="0" smtClean="0"/>
              <a:t>–</a:t>
            </a:r>
            <a:r>
              <a:rPr lang="en-US" i="1" baseline="0" dirty="0" smtClean="0"/>
              <a:t> sulfuric acid consumed (raises pH) and metals trapped as sulfide minerals. </a:t>
            </a:r>
            <a:r>
              <a:rPr lang="en-US" i="1" baseline="0" dirty="0" smtClean="0"/>
              <a:t>Wetlands </a:t>
            </a:r>
            <a:r>
              <a:rPr lang="mr-IN" i="1" baseline="0" dirty="0" smtClean="0"/>
              <a:t>–</a:t>
            </a:r>
            <a:r>
              <a:rPr lang="en-US" i="1" baseline="0" dirty="0" smtClean="0"/>
              <a:t> often require lots of land around mine area to construct.</a:t>
            </a:r>
          </a:p>
          <a:p>
            <a:endParaRPr lang="en-US" i="1" baseline="0" dirty="0" smtClean="0"/>
          </a:p>
          <a:p>
            <a:r>
              <a:rPr lang="en-US" i="1" baseline="0" dirty="0" smtClean="0"/>
              <a:t>Permeable reactive barriers </a:t>
            </a:r>
            <a:r>
              <a:rPr lang="mr-IN" i="1" baseline="0" dirty="0" smtClean="0"/>
              <a:t>–</a:t>
            </a:r>
            <a:r>
              <a:rPr lang="en-US" i="1" baseline="0" dirty="0" smtClean="0"/>
              <a:t> main chemical reactions are the dissolution of calcium carbonate minerals and the microbial decomposition of organic matter, using a variety of electron acceptors including sulfate. All these reactions act to neutral the pH of the mine drainage. In response this pH change causes the precipitation of dissolved metals into a variety of carbonate, hydroxide and sulfide minerals. Advantage over wetlands of requiring less land area. Challenge to remain sustainable over long time periods include the reduction of permeability due to mineral precipitation and the consumption of reactive material (carbonate minerals and organic matter) </a:t>
            </a:r>
            <a:r>
              <a:rPr lang="en-US" i="1" baseline="0" smtClean="0"/>
              <a:t>over time.</a:t>
            </a:r>
            <a:endParaRPr lang="en-US" i="1" baseline="0" dirty="0" smtClean="0"/>
          </a:p>
        </p:txBody>
      </p:sp>
      <p:sp>
        <p:nvSpPr>
          <p:cNvPr id="4" name="Slide Number Placeholder 3"/>
          <p:cNvSpPr>
            <a:spLocks noGrp="1"/>
          </p:cNvSpPr>
          <p:nvPr>
            <p:ph type="sldNum" sz="quarter" idx="10"/>
          </p:nvPr>
        </p:nvSpPr>
        <p:spPr/>
        <p:txBody>
          <a:bodyPr/>
          <a:lstStyle/>
          <a:p>
            <a:fld id="{E34ACEC0-9EA4-E94D-A3C0-23B67B66EB82}" type="slidenum">
              <a:rPr lang="en-US" smtClean="0"/>
              <a:t>29</a:t>
            </a:fld>
            <a:endParaRPr lang="en-US" dirty="0"/>
          </a:p>
        </p:txBody>
      </p:sp>
    </p:spTree>
    <p:extLst>
      <p:ext uri="{BB962C8B-B14F-4D97-AF65-F5344CB8AC3E}">
        <p14:creationId xmlns:p14="http://schemas.microsoft.com/office/powerpoint/2010/main" val="147193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of the course overview;</a:t>
            </a:r>
          </a:p>
          <a:p>
            <a:endParaRPr lang="en-US" dirty="0" smtClean="0"/>
          </a:p>
          <a:p>
            <a:r>
              <a:rPr lang="en-US" dirty="0" smtClean="0"/>
              <a:t>We have learnt how</a:t>
            </a:r>
            <a:r>
              <a:rPr lang="en-US" baseline="0" dirty="0" smtClean="0"/>
              <a:t> humans are exposed to metals and how to assess chronic toxicity risks due to metal exposure, how mining processes release metals into the environment, and in particular have learnt that acid mine drainage represents the dominant mining process for generating metal pollution</a:t>
            </a:r>
          </a:p>
          <a:p>
            <a:endParaRPr lang="en-US" baseline="0" dirty="0" smtClean="0"/>
          </a:p>
          <a:p>
            <a:r>
              <a:rPr lang="en-US" baseline="0" dirty="0" smtClean="0"/>
              <a:t>We will now focus in more detail on the issue of acid mine drainage, and some of the options available to address this problem.</a:t>
            </a:r>
          </a:p>
          <a:p>
            <a:endParaRPr lang="en-US" baseline="0" dirty="0" smtClean="0"/>
          </a:p>
          <a:p>
            <a:r>
              <a:rPr lang="en-US" baseline="0" dirty="0" smtClean="0"/>
              <a:t>Similar to the first 2 parts of this course, this section is split into a short lecture followed by a practical session. In this practical session you will work in 3 groups to produce posters covering different acid mine drainage remediation options, and at the end of the session each group will present their poster to the rest of the class.</a:t>
            </a:r>
          </a:p>
        </p:txBody>
      </p:sp>
      <p:sp>
        <p:nvSpPr>
          <p:cNvPr id="4" name="Slide Number Placeholder 3"/>
          <p:cNvSpPr>
            <a:spLocks noGrp="1"/>
          </p:cNvSpPr>
          <p:nvPr>
            <p:ph type="sldNum" sz="quarter" idx="10"/>
          </p:nvPr>
        </p:nvSpPr>
        <p:spPr/>
        <p:txBody>
          <a:bodyPr/>
          <a:lstStyle/>
          <a:p>
            <a:fld id="{E34ACEC0-9EA4-E94D-A3C0-23B67B66EB82}" type="slidenum">
              <a:rPr lang="en-US" smtClean="0"/>
              <a:t>4</a:t>
            </a:fld>
            <a:endParaRPr lang="en-US" dirty="0"/>
          </a:p>
        </p:txBody>
      </p:sp>
    </p:spTree>
    <p:extLst>
      <p:ext uri="{BB962C8B-B14F-4D97-AF65-F5344CB8AC3E}">
        <p14:creationId xmlns:p14="http://schemas.microsoft.com/office/powerpoint/2010/main" val="354121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Addressing</a:t>
            </a:r>
            <a:r>
              <a:rPr lang="en-US" baseline="0" dirty="0" smtClean="0"/>
              <a:t> the impacts of acid mine drainage are challenging due to the extremely large volume of mine materials involved, and the fact that acid mine drainage is continued to be generated from this material for many decades to centuries.</a:t>
            </a:r>
          </a:p>
          <a:p>
            <a:endParaRPr lang="en-US" baseline="0" dirty="0" smtClean="0"/>
          </a:p>
          <a:p>
            <a:r>
              <a:rPr lang="en-US" baseline="0" dirty="0" smtClean="0"/>
              <a:t>Solutions to this environmental issue therefore need to be applied at a large scale and to be able to be sustained over long time periods, much longer than the operational timescale of the mine.</a:t>
            </a:r>
          </a:p>
          <a:p>
            <a:endParaRPr lang="en-US" baseline="0" dirty="0" smtClean="0"/>
          </a:p>
          <a:p>
            <a:r>
              <a:rPr lang="en-US" baseline="0" dirty="0" smtClean="0"/>
              <a:t>This is a particular issue. For active mining operations there is a source of income and a mine company that can be held responsible by governing bodies to pay for and implement remediation techniques. However in areas with historic mining activities, conducted decades or even centuries ago, it is challenging to determine who is responsible for implementing and paying for remediation techniques. These problems of long-term sustainability will ultimately be faced by all active mining operations once they eventually close.</a:t>
            </a:r>
          </a:p>
          <a:p>
            <a:endParaRPr lang="en-US" baseline="0" dirty="0" smtClean="0"/>
          </a:p>
          <a:p>
            <a:r>
              <a:rPr lang="en-US" baseline="0" dirty="0" smtClean="0"/>
              <a:t>For this reason the ‘ideal’ solution </a:t>
            </a:r>
            <a:r>
              <a:rPr lang="en-US" baseline="0" dirty="0" smtClean="0"/>
              <a:t>are </a:t>
            </a:r>
            <a:r>
              <a:rPr lang="en-US" baseline="0" dirty="0" smtClean="0"/>
              <a:t>remediation techniques that remain effective for many centuries without continued effort to sustain. In reality this is difficult to achieve.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5</a:t>
            </a:fld>
            <a:endParaRPr lang="en-US" dirty="0"/>
          </a:p>
        </p:txBody>
      </p:sp>
    </p:spTree>
    <p:extLst>
      <p:ext uri="{BB962C8B-B14F-4D97-AF65-F5344CB8AC3E}">
        <p14:creationId xmlns:p14="http://schemas.microsoft.com/office/powerpoint/2010/main" val="38582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final part of the course</a:t>
            </a:r>
            <a:r>
              <a:rPr lang="en-US" baseline="0" dirty="0" smtClean="0"/>
              <a:t> the learning objectives are to understand the principles behind different categories of acid mine drainage remediation technique, including source control versus migration control techniques, and active and passive migration control techniques. By the end of this lecture hopefully you will </a:t>
            </a:r>
            <a:r>
              <a:rPr lang="en-US" baseline="0" dirty="0" smtClean="0"/>
              <a:t>understand </a:t>
            </a:r>
            <a:r>
              <a:rPr lang="en-US" baseline="0" dirty="0" smtClean="0"/>
              <a:t>the meaning of these terms. You will also hopefully understand </a:t>
            </a:r>
            <a:r>
              <a:rPr lang="en-US" baseline="0" dirty="0" smtClean="0"/>
              <a:t>the </a:t>
            </a:r>
            <a:r>
              <a:rPr lang="en-US" baseline="0" dirty="0" smtClean="0"/>
              <a:t>main chemical reactions exploited in these different </a:t>
            </a:r>
            <a:r>
              <a:rPr lang="en-US" baseline="0" dirty="0" smtClean="0"/>
              <a:t>techniques</a:t>
            </a:r>
            <a:r>
              <a:rPr lang="en-US" baseline="0" dirty="0" smtClean="0"/>
              <a:t>.</a:t>
            </a:r>
          </a:p>
          <a:p>
            <a:pPr marL="0" indent="0">
              <a:buFont typeface="+mj-lt"/>
              <a:buNone/>
            </a:pPr>
            <a:endParaRPr lang="en-US" dirty="0" smtClean="0"/>
          </a:p>
          <a:p>
            <a:pPr marL="514350" indent="-514350">
              <a:buFont typeface="+mj-lt"/>
              <a:buAutoNum type="arabicPeriod"/>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6</a:t>
            </a:fld>
            <a:endParaRPr lang="en-US" dirty="0"/>
          </a:p>
        </p:txBody>
      </p:sp>
    </p:spTree>
    <p:extLst>
      <p:ext uri="{BB962C8B-B14F-4D97-AF65-F5344CB8AC3E}">
        <p14:creationId xmlns:p14="http://schemas.microsoft.com/office/powerpoint/2010/main" val="134145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acid mine drainage</a:t>
            </a:r>
            <a:r>
              <a:rPr lang="en-US" baseline="0" dirty="0" smtClean="0"/>
              <a:t> is the discharge of acidic waters with high concentrations of metals from mining areas. It is generated by the chemical reaction between metal sulfide minerals with water and oxygen at the surface of the earth. Metal ore deposits (and coal deposits) contain high concentrations of metal sulfide minerals, so that extracting this material from the ground greatly increases the rate at which this reaction occurs.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7</a:t>
            </a:fld>
            <a:endParaRPr lang="en-US" dirty="0"/>
          </a:p>
        </p:txBody>
      </p:sp>
    </p:spTree>
    <p:extLst>
      <p:ext uri="{BB962C8B-B14F-4D97-AF65-F5344CB8AC3E}">
        <p14:creationId xmlns:p14="http://schemas.microsoft.com/office/powerpoint/2010/main" val="383306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Broadl</a:t>
            </a:r>
            <a:r>
              <a:rPr lang="en-US" baseline="0" dirty="0" smtClean="0"/>
              <a:t>y there are 2 categories of acid mine drainage remediation technique, ones that try to prevent the generation of acid mine drainage in the first place, known as source control techniques, and ones that aim to treat waters impacted by acid mine drainage and prevent its dispersion into the wider environment, known as migration control techniques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34ACEC0-9EA4-E94D-A3C0-23B67B66EB82}" type="slidenum">
              <a:rPr lang="en-US" smtClean="0"/>
              <a:t>8</a:t>
            </a:fld>
            <a:endParaRPr lang="en-US" dirty="0"/>
          </a:p>
        </p:txBody>
      </p:sp>
    </p:spTree>
    <p:extLst>
      <p:ext uri="{BB962C8B-B14F-4D97-AF65-F5344CB8AC3E}">
        <p14:creationId xmlns:p14="http://schemas.microsoft.com/office/powerpoint/2010/main" val="383306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prevent the generation of acid mine drainage source control techniques aim to prevent, or a least slow, the interaction of metal sulfides with water and/or oxygen, to stop, or at least slow the rate of this chemical reaction.</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9</a:t>
            </a:fld>
            <a:endParaRPr lang="en-US" dirty="0"/>
          </a:p>
        </p:txBody>
      </p:sp>
    </p:spTree>
    <p:extLst>
      <p:ext uri="{BB962C8B-B14F-4D97-AF65-F5344CB8AC3E}">
        <p14:creationId xmlns:p14="http://schemas.microsoft.com/office/powerpoint/2010/main" val="190265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different ways to try to achieve this, including;</a:t>
            </a:r>
          </a:p>
          <a:p>
            <a:r>
              <a:rPr lang="en-US" baseline="0" dirty="0" smtClean="0"/>
              <a:t> diverting the flow of surface or groundwater away from exposed ore deposits and mine tailings, </a:t>
            </a:r>
          </a:p>
          <a:p>
            <a:r>
              <a:rPr lang="en-US" baseline="0" dirty="0" smtClean="0"/>
              <a:t>sealing up mine shafts to slow the supply of oxygenated waters, </a:t>
            </a:r>
          </a:p>
          <a:p>
            <a:r>
              <a:rPr lang="en-US" baseline="0" dirty="0" smtClean="0"/>
              <a:t>storing mine tailings beneath a layer stagnant water, which slows the supply of oxygen,</a:t>
            </a:r>
          </a:p>
          <a:p>
            <a:r>
              <a:rPr lang="en-US" baseline="0" dirty="0" smtClean="0"/>
              <a:t>covering mine tailings with various caps/seals to slow the supply of water and/or oxygen,</a:t>
            </a:r>
          </a:p>
          <a:p>
            <a:r>
              <a:rPr lang="en-US" baseline="0" dirty="0" smtClean="0"/>
              <a:t>The kinetics (rate) of the chemical reactions that produce acid mine drainage are typically enhanced by microbial mediation. Using anionic surfactants to kill these microbes can slow the rate of acid mine drainage generation</a:t>
            </a:r>
          </a:p>
          <a:p>
            <a:r>
              <a:rPr lang="en-US" baseline="0" dirty="0" smtClean="0"/>
              <a:t>Can also coat the surfaces of sulfide minerals with a layer of iron oxide to prevent further reaction with water/oxygen </a:t>
            </a:r>
            <a:r>
              <a:rPr lang="mr-IN" baseline="0" dirty="0" smtClean="0"/>
              <a:t>–</a:t>
            </a:r>
            <a:r>
              <a:rPr lang="en-US" baseline="0" dirty="0" smtClean="0"/>
              <a:t>achieved using phosphate solutions containing hydrogen peroxide. </a:t>
            </a:r>
          </a:p>
        </p:txBody>
      </p:sp>
      <p:sp>
        <p:nvSpPr>
          <p:cNvPr id="4" name="Slide Number Placeholder 3"/>
          <p:cNvSpPr>
            <a:spLocks noGrp="1"/>
          </p:cNvSpPr>
          <p:nvPr>
            <p:ph type="sldNum" sz="quarter" idx="10"/>
          </p:nvPr>
        </p:nvSpPr>
        <p:spPr/>
        <p:txBody>
          <a:bodyPr/>
          <a:lstStyle/>
          <a:p>
            <a:fld id="{E34ACEC0-9EA4-E94D-A3C0-23B67B66EB82}" type="slidenum">
              <a:rPr lang="en-US" smtClean="0"/>
              <a:t>10</a:t>
            </a:fld>
            <a:endParaRPr lang="en-US" dirty="0"/>
          </a:p>
        </p:txBody>
      </p:sp>
    </p:spTree>
    <p:extLst>
      <p:ext uri="{BB962C8B-B14F-4D97-AF65-F5344CB8AC3E}">
        <p14:creationId xmlns:p14="http://schemas.microsoft.com/office/powerpoint/2010/main" val="54473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7107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226871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99402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descr="1_TheOU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28449" y="259173"/>
            <a:ext cx="1211984"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7004" y="2081216"/>
            <a:ext cx="11192959" cy="3271410"/>
          </a:xfrm>
          <a:prstGeom prst="rect">
            <a:avLst/>
          </a:prstGeom>
        </p:spPr>
        <p:txBody>
          <a:bodyPr/>
          <a:lstStyle>
            <a:lvl1pPr>
              <a:lnSpc>
                <a:spcPts val="3016"/>
              </a:lnSpc>
              <a:defRPr sz="3618">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2050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225208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220888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26273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712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9314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73812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80316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17/05/20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dirty="0"/>
          </a:p>
        </p:txBody>
      </p:sp>
    </p:spTree>
    <p:extLst>
      <p:ext uri="{BB962C8B-B14F-4D97-AF65-F5344CB8AC3E}">
        <p14:creationId xmlns:p14="http://schemas.microsoft.com/office/powerpoint/2010/main" val="29946000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06506" y="485814"/>
            <a:ext cx="1845694" cy="779888"/>
          </a:xfrm>
          <a:prstGeom prst="rect">
            <a:avLst/>
          </a:prstGeom>
        </p:spPr>
      </p:pic>
    </p:spTree>
    <p:extLst>
      <p:ext uri="{BB962C8B-B14F-4D97-AF65-F5344CB8AC3E}">
        <p14:creationId xmlns:p14="http://schemas.microsoft.com/office/powerpoint/2010/main" val="609573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arth.ox.ac.uk/people/luke-bridgestock/" TargetMode="Externa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158559" y="4732783"/>
            <a:ext cx="6918483" cy="614815"/>
          </a:xfrm>
        </p:spPr>
        <p:txBody>
          <a:bodyPr/>
          <a:lstStyle/>
          <a:p>
            <a:pPr algn="r">
              <a:lnSpc>
                <a:spcPct val="100000"/>
              </a:lnSpc>
              <a:defRPr/>
            </a:pPr>
            <a:r>
              <a:rPr lang="en-US" dirty="0" smtClean="0">
                <a:ea typeface="+mj-ea"/>
              </a:rPr>
              <a:t>IDO Meeting</a:t>
            </a:r>
            <a:br>
              <a:rPr lang="en-US" dirty="0" smtClean="0">
                <a:ea typeface="+mj-ea"/>
              </a:rPr>
            </a:br>
            <a:r>
              <a:rPr lang="en-US" sz="2895" dirty="0">
                <a:ea typeface="+mj-ea"/>
              </a:rPr>
              <a:t>19</a:t>
            </a:r>
            <a:r>
              <a:rPr lang="en-US" sz="2895" baseline="30000" dirty="0">
                <a:ea typeface="+mj-ea"/>
              </a:rPr>
              <a:t>th</a:t>
            </a:r>
            <a:r>
              <a:rPr lang="en-US" sz="2895" dirty="0">
                <a:ea typeface="+mj-ea"/>
              </a:rPr>
              <a:t> December 2016</a:t>
            </a:r>
          </a:p>
        </p:txBody>
      </p:sp>
      <p:sp>
        <p:nvSpPr>
          <p:cNvPr id="5" name="TextBox 4"/>
          <p:cNvSpPr txBox="1"/>
          <p:nvPr/>
        </p:nvSpPr>
        <p:spPr>
          <a:xfrm>
            <a:off x="9756931" y="1303064"/>
            <a:ext cx="642073" cy="499627"/>
          </a:xfrm>
          <a:prstGeom prst="rect">
            <a:avLst/>
          </a:prstGeom>
        </p:spPr>
        <p:txBody>
          <a:bodyPr wrap="none" lIns="0" tIns="0" rIns="0" bIns="0"/>
          <a:lstStyle/>
          <a:p>
            <a:pPr defTabSz="392128">
              <a:defRPr/>
            </a:pPr>
            <a:endParaRPr lang="en-US" sz="1206" dirty="0">
              <a:solidFill>
                <a:prstClr val="white"/>
              </a:solidFill>
              <a:latin typeface="Arial" panose="020B0604020202020204" pitchFamily="34" charset="0"/>
              <a:ea typeface="+mn-ea"/>
            </a:endParaRPr>
          </a:p>
        </p:txBody>
      </p:sp>
      <p:pic>
        <p:nvPicPr>
          <p:cNvPr id="1843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8890" y="1261307"/>
            <a:ext cx="1828152" cy="9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69984" y="2064743"/>
            <a:ext cx="642073" cy="501067"/>
          </a:xfrm>
          <a:prstGeom prst="rect">
            <a:avLst/>
          </a:prstGeom>
        </p:spPr>
        <p:txBody>
          <a:bodyPr wrap="none" lIns="0" tIns="0" rIns="0" bIns="0"/>
          <a:lstStyle/>
          <a:p>
            <a:pPr defTabSz="392128">
              <a:defRPr/>
            </a:pPr>
            <a:endParaRPr lang="en-US" sz="1206" dirty="0">
              <a:solidFill>
                <a:prstClr val="white"/>
              </a:solidFill>
              <a:latin typeface="Arial" panose="020B0604020202020204" pitchFamily="34" charset="0"/>
              <a:ea typeface="+mn-ea"/>
            </a:endParaRPr>
          </a:p>
        </p:txBody>
      </p:sp>
      <p:pic>
        <p:nvPicPr>
          <p:cNvPr id="1843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2117" y="-97910"/>
            <a:ext cx="7976887" cy="71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889113" y="0"/>
            <a:ext cx="3302887" cy="6858000"/>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2128">
              <a:defRPr/>
            </a:pPr>
            <a:endParaRPr lang="en-GB" sz="1568" dirty="0">
              <a:solidFill>
                <a:prstClr val="white"/>
              </a:solidFill>
            </a:endParaRPr>
          </a:p>
        </p:txBody>
      </p:sp>
      <p:sp>
        <p:nvSpPr>
          <p:cNvPr id="10" name="Title 1"/>
          <p:cNvSpPr txBox="1">
            <a:spLocks/>
          </p:cNvSpPr>
          <p:nvPr/>
        </p:nvSpPr>
        <p:spPr>
          <a:xfrm>
            <a:off x="6370779" y="2513976"/>
            <a:ext cx="5525165" cy="2090660"/>
          </a:xfrm>
          <a:prstGeom prst="rect">
            <a:avLst/>
          </a:prstGeom>
        </p:spPr>
        <p:txBody>
          <a:bodyPr lIns="0" tIns="0" rIns="0" bIns="0">
            <a:normAutofit fontScale="97500"/>
          </a:bodyPr>
          <a:lstStyle>
            <a:lvl1pPr algn="l" defTabSz="650276" rtl="0" eaLnBrk="1" latinLnBrk="0" hangingPunct="1">
              <a:lnSpc>
                <a:spcPts val="5000"/>
              </a:lnSpc>
              <a:spcBef>
                <a:spcPts val="0"/>
              </a:spcBef>
              <a:buNone/>
              <a:defRPr sz="6000" b="1" kern="1200">
                <a:solidFill>
                  <a:schemeClr val="bg1"/>
                </a:solidFill>
                <a:latin typeface="+mj-lt"/>
                <a:ea typeface="+mj-ea"/>
                <a:cs typeface="+mj-cs"/>
              </a:defRPr>
            </a:lvl1pPr>
          </a:lstStyle>
          <a:p>
            <a:pPr algn="r">
              <a:lnSpc>
                <a:spcPct val="100000"/>
              </a:lnSpc>
              <a:defRPr/>
            </a:pPr>
            <a:endParaRPr lang="en-GB" sz="2895" dirty="0">
              <a:solidFill>
                <a:prstClr val="white"/>
              </a:solidFill>
              <a:latin typeface="Arial" charset="0"/>
              <a:ea typeface="Arial" charset="0"/>
              <a:cs typeface="Arial" charset="0"/>
            </a:endParaRPr>
          </a:p>
        </p:txBody>
      </p:sp>
      <p:pic>
        <p:nvPicPr>
          <p:cNvPr id="1844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35454" y="790478"/>
            <a:ext cx="3356547" cy="114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1496" y="5448388"/>
            <a:ext cx="5954447" cy="94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52" y="0"/>
            <a:ext cx="60728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839725" y="2561083"/>
            <a:ext cx="5965550" cy="1808450"/>
          </a:xfrm>
          <a:prstGeom prst="rect">
            <a:avLst/>
          </a:prstGeom>
        </p:spPr>
        <p:txBody>
          <a:bodyPr wrap="none" lIns="0" tIns="0" rIns="0" bIns="0"/>
          <a:lstStyle/>
          <a:p>
            <a:pPr defTabSz="392128">
              <a:defRPr/>
            </a:pPr>
            <a:r>
              <a:rPr lang="en-GB" sz="3200" b="1" dirty="0" smtClean="0">
                <a:solidFill>
                  <a:prstClr val="white"/>
                </a:solidFill>
                <a:latin typeface="Arial" panose="020B0604020202020204" pitchFamily="34" charset="0"/>
                <a:ea typeface="+mn-ea"/>
              </a:rPr>
              <a:t>Heavy metal pollution from </a:t>
            </a:r>
          </a:p>
          <a:p>
            <a:pPr defTabSz="392128">
              <a:defRPr/>
            </a:pPr>
            <a:r>
              <a:rPr lang="en-GB" sz="3200" b="1" dirty="0" smtClean="0">
                <a:solidFill>
                  <a:prstClr val="white"/>
                </a:solidFill>
                <a:latin typeface="Arial" panose="020B0604020202020204" pitchFamily="34" charset="0"/>
                <a:ea typeface="+mn-ea"/>
              </a:rPr>
              <a:t>mining activities</a:t>
            </a:r>
            <a:endParaRPr lang="en-GB" sz="3200" b="1" dirty="0">
              <a:solidFill>
                <a:prstClr val="white"/>
              </a:solidFill>
              <a:latin typeface="Arial" panose="020B0604020202020204" pitchFamily="34" charset="0"/>
              <a:ea typeface="+mn-ea"/>
            </a:endParaRPr>
          </a:p>
          <a:p>
            <a:pPr defTabSz="392128">
              <a:defRPr/>
            </a:pPr>
            <a:endParaRPr lang="en-GB" sz="2400" dirty="0">
              <a:solidFill>
                <a:prstClr val="white"/>
              </a:solidFill>
              <a:latin typeface="Arial" panose="020B0604020202020204" pitchFamily="34" charset="0"/>
              <a:ea typeface="+mn-ea"/>
            </a:endParaRPr>
          </a:p>
        </p:txBody>
      </p:sp>
    </p:spTree>
    <p:extLst>
      <p:ext uri="{BB962C8B-B14F-4D97-AF65-F5344CB8AC3E}">
        <p14:creationId xmlns:p14="http://schemas.microsoft.com/office/powerpoint/2010/main" val="19870737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D carto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883" y="3269541"/>
            <a:ext cx="8923345" cy="3396023"/>
          </a:xfrm>
          <a:prstGeom prst="rect">
            <a:avLst/>
          </a:prstGeom>
        </p:spPr>
      </p:pic>
      <p:sp>
        <p:nvSpPr>
          <p:cNvPr id="4" name="Title 1"/>
          <p:cNvSpPr txBox="1">
            <a:spLocks/>
          </p:cNvSpPr>
          <p:nvPr/>
        </p:nvSpPr>
        <p:spPr>
          <a:xfrm>
            <a:off x="367765" y="25828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 Source control</a:t>
            </a:r>
            <a:endParaRPr lang="en-US" dirty="0"/>
          </a:p>
        </p:txBody>
      </p:sp>
      <p:sp>
        <p:nvSpPr>
          <p:cNvPr id="6" name="TextBox 5"/>
          <p:cNvSpPr txBox="1"/>
          <p:nvPr/>
        </p:nvSpPr>
        <p:spPr>
          <a:xfrm>
            <a:off x="382367" y="1157697"/>
            <a:ext cx="11226150" cy="2031325"/>
          </a:xfrm>
          <a:prstGeom prst="rect">
            <a:avLst/>
          </a:prstGeom>
          <a:noFill/>
        </p:spPr>
        <p:txBody>
          <a:bodyPr wrap="none" rtlCol="0">
            <a:spAutoFit/>
          </a:bodyPr>
          <a:lstStyle/>
          <a:p>
            <a:pPr marL="285750" indent="-285750">
              <a:buFont typeface="Arial"/>
              <a:buChar char="•"/>
            </a:pPr>
            <a:r>
              <a:rPr lang="en-US" dirty="0" smtClean="0"/>
              <a:t>Divert </a:t>
            </a:r>
            <a:r>
              <a:rPr lang="en-US" dirty="0" smtClean="0">
                <a:solidFill>
                  <a:srgbClr val="0000FF"/>
                </a:solidFill>
              </a:rPr>
              <a:t>water</a:t>
            </a:r>
            <a:r>
              <a:rPr lang="en-US" dirty="0" smtClean="0"/>
              <a:t> flow away from mine and mine tailings</a:t>
            </a:r>
          </a:p>
          <a:p>
            <a:pPr marL="285750" indent="-285750">
              <a:buFont typeface="Arial"/>
              <a:buChar char="•"/>
            </a:pPr>
            <a:r>
              <a:rPr lang="en-US" dirty="0" smtClean="0"/>
              <a:t>Seal up mine shafts </a:t>
            </a:r>
            <a:r>
              <a:rPr lang="mr-IN" dirty="0" smtClean="0"/>
              <a:t>–</a:t>
            </a:r>
            <a:r>
              <a:rPr lang="en-US" dirty="0" smtClean="0"/>
              <a:t> slow supply of</a:t>
            </a:r>
            <a:r>
              <a:rPr lang="en-US" dirty="0" smtClean="0">
                <a:solidFill>
                  <a:srgbClr val="0000FF"/>
                </a:solidFill>
              </a:rPr>
              <a:t> water </a:t>
            </a:r>
            <a:r>
              <a:rPr lang="en-US" dirty="0" smtClean="0"/>
              <a:t>and </a:t>
            </a:r>
            <a:r>
              <a:rPr lang="en-US" dirty="0" smtClean="0">
                <a:solidFill>
                  <a:srgbClr val="70AD47"/>
                </a:solidFill>
              </a:rPr>
              <a:t>oxygen</a:t>
            </a:r>
            <a:r>
              <a:rPr lang="en-US" dirty="0" smtClean="0"/>
              <a:t> (for underground not open pit mines)</a:t>
            </a:r>
          </a:p>
          <a:p>
            <a:pPr marL="285750" indent="-285750">
              <a:buFont typeface="Arial"/>
              <a:buChar char="•"/>
            </a:pPr>
            <a:r>
              <a:rPr lang="en-US" dirty="0" smtClean="0"/>
              <a:t>Store mine tailings under stagnant water </a:t>
            </a:r>
            <a:r>
              <a:rPr lang="mr-IN" dirty="0" smtClean="0"/>
              <a:t>–</a:t>
            </a:r>
            <a:r>
              <a:rPr lang="en-US" dirty="0" smtClean="0"/>
              <a:t> slows the supply of </a:t>
            </a:r>
            <a:r>
              <a:rPr lang="en-US" dirty="0" smtClean="0">
                <a:solidFill>
                  <a:schemeClr val="accent6"/>
                </a:solidFill>
              </a:rPr>
              <a:t>oxygen</a:t>
            </a:r>
          </a:p>
          <a:p>
            <a:pPr marL="285750" indent="-285750">
              <a:buFont typeface="Arial"/>
              <a:buChar char="•"/>
            </a:pPr>
            <a:r>
              <a:rPr lang="en-US" dirty="0" smtClean="0"/>
              <a:t>Cover mine tailings with various caps/seals </a:t>
            </a:r>
            <a:r>
              <a:rPr lang="mr-IN" dirty="0" smtClean="0"/>
              <a:t>–</a:t>
            </a:r>
            <a:r>
              <a:rPr lang="en-US" dirty="0" smtClean="0"/>
              <a:t> slow supply of </a:t>
            </a:r>
            <a:r>
              <a:rPr lang="en-US" dirty="0" smtClean="0">
                <a:solidFill>
                  <a:srgbClr val="0000FF"/>
                </a:solidFill>
              </a:rPr>
              <a:t>water</a:t>
            </a:r>
            <a:r>
              <a:rPr lang="en-US" dirty="0" smtClean="0"/>
              <a:t> and/or </a:t>
            </a:r>
            <a:r>
              <a:rPr lang="en-US" dirty="0" smtClean="0">
                <a:solidFill>
                  <a:schemeClr val="accent6"/>
                </a:solidFill>
              </a:rPr>
              <a:t>oxygen</a:t>
            </a:r>
          </a:p>
          <a:p>
            <a:pPr marL="285750" indent="-285750">
              <a:buFont typeface="Arial"/>
              <a:buChar char="•"/>
            </a:pPr>
            <a:r>
              <a:rPr lang="en-US" dirty="0" smtClean="0">
                <a:solidFill>
                  <a:srgbClr val="000000"/>
                </a:solidFill>
              </a:rPr>
              <a:t>Use anionic surfactants to kill microbes that mediate important chemical reactions that produce acid mine drainage</a:t>
            </a:r>
          </a:p>
          <a:p>
            <a:pPr marL="285750" indent="-285750">
              <a:buFont typeface="Arial"/>
              <a:buChar char="•"/>
            </a:pPr>
            <a:r>
              <a:rPr lang="en-US" dirty="0" smtClean="0"/>
              <a:t>Coat mine tailings with phosphate solutions containing H</a:t>
            </a:r>
            <a:r>
              <a:rPr lang="en-US" baseline="-25000" dirty="0" smtClean="0"/>
              <a:t>2</a:t>
            </a:r>
            <a:r>
              <a:rPr lang="en-US" dirty="0" smtClean="0"/>
              <a:t>O</a:t>
            </a:r>
            <a:r>
              <a:rPr lang="en-US" baseline="-25000" dirty="0" smtClean="0"/>
              <a:t>2</a:t>
            </a:r>
            <a:r>
              <a:rPr lang="en-US" dirty="0" smtClean="0"/>
              <a:t> </a:t>
            </a:r>
            <a:r>
              <a:rPr lang="mr-IN" dirty="0" smtClean="0"/>
              <a:t>–</a:t>
            </a:r>
            <a:r>
              <a:rPr lang="en-US" dirty="0" smtClean="0"/>
              <a:t> oxidizes surfaces of sulfide minerals creating a </a:t>
            </a:r>
          </a:p>
          <a:p>
            <a:r>
              <a:rPr lang="en-US" dirty="0" smtClean="0"/>
              <a:t>     protective iron oxide coating that prevents further oxidation</a:t>
            </a:r>
            <a:endParaRPr lang="en-US" dirty="0"/>
          </a:p>
        </p:txBody>
      </p:sp>
      <p:sp>
        <p:nvSpPr>
          <p:cNvPr id="9" name="Rectangle 8"/>
          <p:cNvSpPr/>
          <p:nvPr/>
        </p:nvSpPr>
        <p:spPr>
          <a:xfrm>
            <a:off x="2424451" y="6177250"/>
            <a:ext cx="5406908" cy="53882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980014" y="6154563"/>
            <a:ext cx="2584812" cy="461665"/>
          </a:xfrm>
          <a:prstGeom prst="rect">
            <a:avLst/>
          </a:prstGeom>
          <a:noFill/>
        </p:spPr>
        <p:txBody>
          <a:bodyPr wrap="none" rtlCol="0">
            <a:spAutoFit/>
          </a:bodyPr>
          <a:lstStyle/>
          <a:p>
            <a:r>
              <a:rPr lang="en-US" sz="2400" dirty="0" smtClean="0">
                <a:solidFill>
                  <a:srgbClr val="FF6600"/>
                </a:solidFill>
              </a:rPr>
              <a:t>2FeS</a:t>
            </a:r>
            <a:r>
              <a:rPr lang="en-US" sz="2400" baseline="-25000" dirty="0" smtClean="0">
                <a:solidFill>
                  <a:srgbClr val="FF6600"/>
                </a:solidFill>
              </a:rPr>
              <a:t>2</a:t>
            </a:r>
            <a:r>
              <a:rPr lang="en-US" sz="2400" dirty="0" smtClean="0"/>
              <a:t> +</a:t>
            </a:r>
            <a:r>
              <a:rPr lang="en-US" sz="2400" dirty="0" smtClean="0">
                <a:solidFill>
                  <a:schemeClr val="accent6"/>
                </a:solidFill>
              </a:rPr>
              <a:t> 7O</a:t>
            </a:r>
            <a:r>
              <a:rPr lang="en-US" sz="2400" baseline="-25000" dirty="0" smtClean="0">
                <a:solidFill>
                  <a:schemeClr val="accent6"/>
                </a:solidFill>
              </a:rPr>
              <a:t>2</a:t>
            </a:r>
            <a:r>
              <a:rPr lang="en-US" sz="2400" dirty="0" smtClean="0">
                <a:solidFill>
                  <a:schemeClr val="accent6"/>
                </a:solidFill>
              </a:rPr>
              <a:t> </a:t>
            </a:r>
            <a:r>
              <a:rPr lang="en-US" sz="2400" dirty="0" smtClean="0"/>
              <a:t>+ </a:t>
            </a:r>
            <a:r>
              <a:rPr lang="en-US" sz="2400" dirty="0" smtClean="0">
                <a:solidFill>
                  <a:srgbClr val="0000FF"/>
                </a:solidFill>
              </a:rPr>
              <a:t>2H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11" name="Straight Arrow Connector 10"/>
          <p:cNvCxnSpPr/>
          <p:nvPr/>
        </p:nvCxnSpPr>
        <p:spPr>
          <a:xfrm>
            <a:off x="4720818" y="6385396"/>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77252" y="6154563"/>
            <a:ext cx="2672526" cy="461665"/>
          </a:xfrm>
          <a:prstGeom prst="rect">
            <a:avLst/>
          </a:prstGeom>
          <a:noFill/>
        </p:spPr>
        <p:txBody>
          <a:bodyPr wrap="none" rtlCol="0">
            <a:spAutoFit/>
          </a:bodyPr>
          <a:lstStyle/>
          <a:p>
            <a:r>
              <a:rPr lang="en-US" sz="2400" dirty="0">
                <a:solidFill>
                  <a:srgbClr val="660066"/>
                </a:solidFill>
              </a:rPr>
              <a:t>2Fe</a:t>
            </a:r>
            <a:r>
              <a:rPr lang="en-US" sz="2400" baseline="30000" dirty="0">
                <a:solidFill>
                  <a:srgbClr val="660066"/>
                </a:solidFill>
              </a:rPr>
              <a:t>2+</a:t>
            </a:r>
            <a:r>
              <a:rPr lang="en-US" sz="2400" baseline="30000" dirty="0"/>
              <a:t> </a:t>
            </a:r>
            <a:r>
              <a:rPr lang="en-US" sz="2400" dirty="0" smtClean="0"/>
              <a:t> + </a:t>
            </a:r>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solidFill>
                  <a:srgbClr val="FF0000"/>
                </a:solidFill>
              </a:rPr>
              <a:t>+ 4H</a:t>
            </a:r>
            <a:r>
              <a:rPr lang="en-US" sz="2400" baseline="30000" dirty="0" smtClean="0">
                <a:solidFill>
                  <a:srgbClr val="FF0000"/>
                </a:solidFill>
              </a:rPr>
              <a:t>+</a:t>
            </a:r>
            <a:r>
              <a:rPr lang="en-US" sz="2400" dirty="0" smtClean="0">
                <a:solidFill>
                  <a:srgbClr val="FF0000"/>
                </a:solidFill>
              </a:rPr>
              <a:t> </a:t>
            </a:r>
            <a:endParaRPr lang="en-US" sz="2400" dirty="0">
              <a:solidFill>
                <a:srgbClr val="FF0000"/>
              </a:solidFill>
            </a:endParaRPr>
          </a:p>
        </p:txBody>
      </p:sp>
      <p:sp>
        <p:nvSpPr>
          <p:cNvPr id="7" name="Multiply 6"/>
          <p:cNvSpPr/>
          <p:nvPr/>
        </p:nvSpPr>
        <p:spPr>
          <a:xfrm>
            <a:off x="5033324" y="6051195"/>
            <a:ext cx="662564" cy="662564"/>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Multiply 12"/>
          <p:cNvSpPr/>
          <p:nvPr/>
        </p:nvSpPr>
        <p:spPr>
          <a:xfrm>
            <a:off x="3819566" y="3432492"/>
            <a:ext cx="662564" cy="662564"/>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4617999" y="3271443"/>
            <a:ext cx="1827959" cy="94294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13656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D carto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883" y="3269541"/>
            <a:ext cx="8923345" cy="3396023"/>
          </a:xfrm>
          <a:prstGeom prst="rect">
            <a:avLst/>
          </a:prstGeom>
        </p:spPr>
      </p:pic>
      <p:sp>
        <p:nvSpPr>
          <p:cNvPr id="4" name="Title 1"/>
          <p:cNvSpPr txBox="1">
            <a:spLocks/>
          </p:cNvSpPr>
          <p:nvPr/>
        </p:nvSpPr>
        <p:spPr>
          <a:xfrm>
            <a:off x="367765" y="25828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a:t>
            </a:r>
            <a:endParaRPr lang="en-US" dirty="0"/>
          </a:p>
        </p:txBody>
      </p:sp>
      <p:sp>
        <p:nvSpPr>
          <p:cNvPr id="8" name="TextBox 7"/>
          <p:cNvSpPr txBox="1"/>
          <p:nvPr/>
        </p:nvSpPr>
        <p:spPr>
          <a:xfrm>
            <a:off x="324094" y="1780472"/>
            <a:ext cx="11331522" cy="954107"/>
          </a:xfrm>
          <a:prstGeom prst="rect">
            <a:avLst/>
          </a:prstGeom>
          <a:noFill/>
        </p:spPr>
        <p:txBody>
          <a:bodyPr wrap="none" rtlCol="0">
            <a:spAutoFit/>
          </a:bodyPr>
          <a:lstStyle/>
          <a:p>
            <a:pPr algn="ctr"/>
            <a:r>
              <a:rPr lang="en-US" sz="2800" b="1" dirty="0" smtClean="0"/>
              <a:t>Aims to neutralize the acidity and immobilize the toxic metals </a:t>
            </a:r>
          </a:p>
          <a:p>
            <a:pPr algn="ctr"/>
            <a:r>
              <a:rPr lang="en-US" sz="2800" b="1" dirty="0" smtClean="0"/>
              <a:t>of acid mine drainage before they can contaminate the wider environment</a:t>
            </a:r>
            <a:endParaRPr lang="en-US" sz="2800" b="1" dirty="0"/>
          </a:p>
        </p:txBody>
      </p:sp>
      <p:sp>
        <p:nvSpPr>
          <p:cNvPr id="2" name="Rectangle 1"/>
          <p:cNvSpPr/>
          <p:nvPr/>
        </p:nvSpPr>
        <p:spPr>
          <a:xfrm>
            <a:off x="2424451" y="6177250"/>
            <a:ext cx="5406908" cy="53882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980014" y="6154563"/>
            <a:ext cx="2584812" cy="461665"/>
          </a:xfrm>
          <a:prstGeom prst="rect">
            <a:avLst/>
          </a:prstGeom>
          <a:noFill/>
        </p:spPr>
        <p:txBody>
          <a:bodyPr wrap="none" rtlCol="0">
            <a:spAutoFit/>
          </a:bodyPr>
          <a:lstStyle/>
          <a:p>
            <a:r>
              <a:rPr lang="en-US" sz="2400" dirty="0" smtClean="0">
                <a:solidFill>
                  <a:srgbClr val="FF6600"/>
                </a:solidFill>
              </a:rPr>
              <a:t>2FeS</a:t>
            </a:r>
            <a:r>
              <a:rPr lang="en-US" sz="2400" baseline="-25000" dirty="0" smtClean="0">
                <a:solidFill>
                  <a:srgbClr val="FF6600"/>
                </a:solidFill>
              </a:rPr>
              <a:t>2</a:t>
            </a:r>
            <a:r>
              <a:rPr lang="en-US" sz="2400" dirty="0" smtClean="0"/>
              <a:t> +</a:t>
            </a:r>
            <a:r>
              <a:rPr lang="en-US" sz="2400" dirty="0" smtClean="0">
                <a:solidFill>
                  <a:schemeClr val="accent6"/>
                </a:solidFill>
              </a:rPr>
              <a:t> 7O</a:t>
            </a:r>
            <a:r>
              <a:rPr lang="en-US" sz="2400" baseline="-25000" dirty="0" smtClean="0">
                <a:solidFill>
                  <a:schemeClr val="accent6"/>
                </a:solidFill>
              </a:rPr>
              <a:t>2</a:t>
            </a:r>
            <a:r>
              <a:rPr lang="en-US" sz="2400" dirty="0" smtClean="0">
                <a:solidFill>
                  <a:schemeClr val="accent6"/>
                </a:solidFill>
              </a:rPr>
              <a:t> </a:t>
            </a:r>
            <a:r>
              <a:rPr lang="en-US" sz="2400" dirty="0" smtClean="0"/>
              <a:t>+ </a:t>
            </a:r>
            <a:r>
              <a:rPr lang="en-US" sz="2400" dirty="0" smtClean="0">
                <a:solidFill>
                  <a:srgbClr val="0000FF"/>
                </a:solidFill>
              </a:rPr>
              <a:t>2H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10" name="Straight Arrow Connector 9"/>
          <p:cNvCxnSpPr/>
          <p:nvPr/>
        </p:nvCxnSpPr>
        <p:spPr>
          <a:xfrm>
            <a:off x="4720818" y="6385396"/>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77252" y="6154563"/>
            <a:ext cx="2672526" cy="461665"/>
          </a:xfrm>
          <a:prstGeom prst="rect">
            <a:avLst/>
          </a:prstGeom>
          <a:noFill/>
        </p:spPr>
        <p:txBody>
          <a:bodyPr wrap="none" rtlCol="0">
            <a:spAutoFit/>
          </a:bodyPr>
          <a:lstStyle/>
          <a:p>
            <a:r>
              <a:rPr lang="en-US" sz="2400" dirty="0">
                <a:solidFill>
                  <a:srgbClr val="660066"/>
                </a:solidFill>
              </a:rPr>
              <a:t>2Fe</a:t>
            </a:r>
            <a:r>
              <a:rPr lang="en-US" sz="2400" baseline="30000" dirty="0">
                <a:solidFill>
                  <a:srgbClr val="660066"/>
                </a:solidFill>
              </a:rPr>
              <a:t>2+</a:t>
            </a:r>
            <a:r>
              <a:rPr lang="en-US" sz="2400" baseline="30000" dirty="0"/>
              <a:t> </a:t>
            </a:r>
            <a:r>
              <a:rPr lang="en-US" sz="2400" dirty="0" smtClean="0"/>
              <a:t> + </a:t>
            </a:r>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solidFill>
                  <a:srgbClr val="FF0000"/>
                </a:solidFill>
              </a:rPr>
              <a:t>+ 4H</a:t>
            </a:r>
            <a:r>
              <a:rPr lang="en-US" sz="2400" baseline="30000" dirty="0" smtClean="0">
                <a:solidFill>
                  <a:srgbClr val="FF0000"/>
                </a:solidFill>
              </a:rPr>
              <a:t>+</a:t>
            </a:r>
            <a:r>
              <a:rPr lang="en-US" sz="2400" dirty="0" smtClean="0">
                <a:solidFill>
                  <a:srgbClr val="FF0000"/>
                </a:solidFill>
              </a:rPr>
              <a:t> </a:t>
            </a:r>
            <a:endParaRPr lang="en-US" sz="2400" dirty="0">
              <a:solidFill>
                <a:srgbClr val="FF0000"/>
              </a:solidFill>
            </a:endParaRPr>
          </a:p>
        </p:txBody>
      </p:sp>
      <p:sp>
        <p:nvSpPr>
          <p:cNvPr id="12" name="Rectangle 11"/>
          <p:cNvSpPr/>
          <p:nvPr/>
        </p:nvSpPr>
        <p:spPr>
          <a:xfrm>
            <a:off x="5772499" y="4656993"/>
            <a:ext cx="2232034" cy="1154627"/>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88672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293174" y="5963828"/>
            <a:ext cx="7684557" cy="530476"/>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301539" y="3937753"/>
            <a:ext cx="7684557" cy="1463450"/>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245598" y="2386826"/>
            <a:ext cx="7684557" cy="1069301"/>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205736" y="1334226"/>
            <a:ext cx="7684557" cy="562625"/>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367765" y="25828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Important chemical reactions</a:t>
            </a:r>
          </a:p>
        </p:txBody>
      </p:sp>
      <p:sp>
        <p:nvSpPr>
          <p:cNvPr id="4" name="TextBox 3"/>
          <p:cNvSpPr txBox="1"/>
          <p:nvPr/>
        </p:nvSpPr>
        <p:spPr>
          <a:xfrm>
            <a:off x="1996507" y="1370882"/>
            <a:ext cx="2584812" cy="461665"/>
          </a:xfrm>
          <a:prstGeom prst="rect">
            <a:avLst/>
          </a:prstGeom>
          <a:noFill/>
        </p:spPr>
        <p:txBody>
          <a:bodyPr wrap="none" rtlCol="0">
            <a:spAutoFit/>
          </a:bodyPr>
          <a:lstStyle/>
          <a:p>
            <a:r>
              <a:rPr lang="en-US" sz="2400" dirty="0" smtClean="0">
                <a:solidFill>
                  <a:srgbClr val="FF6600"/>
                </a:solidFill>
              </a:rPr>
              <a:t>2FeS</a:t>
            </a:r>
            <a:r>
              <a:rPr lang="en-US" sz="2400" baseline="-25000" dirty="0" smtClean="0">
                <a:solidFill>
                  <a:srgbClr val="FF6600"/>
                </a:solidFill>
              </a:rPr>
              <a:t>2</a:t>
            </a:r>
            <a:r>
              <a:rPr lang="en-US" sz="2400" dirty="0" smtClean="0"/>
              <a:t> +</a:t>
            </a:r>
            <a:r>
              <a:rPr lang="en-US" sz="2400" dirty="0" smtClean="0">
                <a:solidFill>
                  <a:schemeClr val="accent6"/>
                </a:solidFill>
              </a:rPr>
              <a:t> 7O</a:t>
            </a:r>
            <a:r>
              <a:rPr lang="en-US" sz="2400" baseline="-25000" dirty="0" smtClean="0">
                <a:solidFill>
                  <a:schemeClr val="accent6"/>
                </a:solidFill>
              </a:rPr>
              <a:t>2</a:t>
            </a:r>
            <a:r>
              <a:rPr lang="en-US" sz="2400" dirty="0" smtClean="0">
                <a:solidFill>
                  <a:schemeClr val="accent6"/>
                </a:solidFill>
              </a:rPr>
              <a:t> </a:t>
            </a:r>
            <a:r>
              <a:rPr lang="en-US" sz="2400" dirty="0" smtClean="0"/>
              <a:t>+ </a:t>
            </a:r>
            <a:r>
              <a:rPr lang="en-US" sz="2400" dirty="0" smtClean="0">
                <a:solidFill>
                  <a:srgbClr val="0000FF"/>
                </a:solidFill>
              </a:rPr>
              <a:t>2H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5" name="Straight Arrow Connector 4"/>
          <p:cNvCxnSpPr/>
          <p:nvPr/>
        </p:nvCxnSpPr>
        <p:spPr>
          <a:xfrm>
            <a:off x="4737311" y="1601715"/>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93745" y="1370882"/>
            <a:ext cx="2672526" cy="461665"/>
          </a:xfrm>
          <a:prstGeom prst="rect">
            <a:avLst/>
          </a:prstGeom>
          <a:noFill/>
        </p:spPr>
        <p:txBody>
          <a:bodyPr wrap="none" rtlCol="0">
            <a:spAutoFit/>
          </a:bodyPr>
          <a:lstStyle/>
          <a:p>
            <a:r>
              <a:rPr lang="en-US" sz="2400" dirty="0">
                <a:solidFill>
                  <a:srgbClr val="660066"/>
                </a:solidFill>
              </a:rPr>
              <a:t>2Fe</a:t>
            </a:r>
            <a:r>
              <a:rPr lang="en-US" sz="2400" baseline="30000" dirty="0">
                <a:solidFill>
                  <a:srgbClr val="660066"/>
                </a:solidFill>
              </a:rPr>
              <a:t>2+</a:t>
            </a:r>
            <a:r>
              <a:rPr lang="en-US" sz="2400" baseline="30000" dirty="0"/>
              <a:t> </a:t>
            </a:r>
            <a:r>
              <a:rPr lang="en-US" sz="2400" dirty="0" smtClean="0"/>
              <a:t> + </a:t>
            </a:r>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solidFill>
                  <a:srgbClr val="FF0000"/>
                </a:solidFill>
              </a:rPr>
              <a:t>+ 4H</a:t>
            </a:r>
            <a:r>
              <a:rPr lang="en-US" sz="2400" baseline="30000" dirty="0" smtClean="0">
                <a:solidFill>
                  <a:srgbClr val="FF0000"/>
                </a:solidFill>
              </a:rPr>
              <a:t>+</a:t>
            </a:r>
            <a:r>
              <a:rPr lang="en-US" sz="2400" dirty="0" smtClean="0">
                <a:solidFill>
                  <a:srgbClr val="FF0000"/>
                </a:solidFill>
              </a:rPr>
              <a:t> </a:t>
            </a:r>
            <a:endParaRPr lang="en-US" sz="2400" dirty="0">
              <a:solidFill>
                <a:srgbClr val="FF0000"/>
              </a:solidFill>
            </a:endParaRPr>
          </a:p>
        </p:txBody>
      </p:sp>
      <p:sp>
        <p:nvSpPr>
          <p:cNvPr id="7" name="TextBox 6"/>
          <p:cNvSpPr txBox="1"/>
          <p:nvPr/>
        </p:nvSpPr>
        <p:spPr>
          <a:xfrm>
            <a:off x="1368868" y="1402129"/>
            <a:ext cx="474459" cy="400110"/>
          </a:xfrm>
          <a:prstGeom prst="rect">
            <a:avLst/>
          </a:prstGeom>
          <a:noFill/>
        </p:spPr>
        <p:txBody>
          <a:bodyPr wrap="none" rtlCol="0">
            <a:spAutoFit/>
          </a:bodyPr>
          <a:lstStyle/>
          <a:p>
            <a:r>
              <a:rPr lang="en-US" sz="2000" b="1" dirty="0" smtClean="0"/>
              <a:t>(1)</a:t>
            </a:r>
            <a:endParaRPr lang="en-US" sz="2000" b="1" dirty="0"/>
          </a:p>
        </p:txBody>
      </p:sp>
      <p:sp>
        <p:nvSpPr>
          <p:cNvPr id="8" name="TextBox 7"/>
          <p:cNvSpPr txBox="1"/>
          <p:nvPr/>
        </p:nvSpPr>
        <p:spPr>
          <a:xfrm>
            <a:off x="2384588" y="2345725"/>
            <a:ext cx="2160818" cy="461665"/>
          </a:xfrm>
          <a:prstGeom prst="rect">
            <a:avLst/>
          </a:prstGeom>
          <a:noFill/>
        </p:spPr>
        <p:txBody>
          <a:bodyPr wrap="none" rtlCol="0">
            <a:spAutoFit/>
          </a:bodyPr>
          <a:lstStyle/>
          <a:p>
            <a:r>
              <a:rPr lang="en-US" sz="2400" dirty="0" smtClean="0">
                <a:solidFill>
                  <a:srgbClr val="660066"/>
                </a:solidFill>
              </a:rPr>
              <a:t>4Fe</a:t>
            </a:r>
            <a:r>
              <a:rPr lang="en-US" sz="2400" baseline="30000" dirty="0" smtClean="0">
                <a:solidFill>
                  <a:srgbClr val="660066"/>
                </a:solidFill>
              </a:rPr>
              <a:t>2</a:t>
            </a:r>
            <a:r>
              <a:rPr lang="en-US" sz="2400" baseline="30000" dirty="0">
                <a:solidFill>
                  <a:srgbClr val="660066"/>
                </a:solidFill>
              </a:rPr>
              <a:t>+</a:t>
            </a:r>
            <a:r>
              <a:rPr lang="en-US" sz="2400" baseline="30000" dirty="0"/>
              <a:t> </a:t>
            </a:r>
            <a:r>
              <a:rPr lang="en-US" sz="2400" dirty="0" smtClean="0"/>
              <a:t> +</a:t>
            </a:r>
            <a:r>
              <a:rPr lang="en-US" sz="2400" dirty="0" smtClean="0">
                <a:solidFill>
                  <a:schemeClr val="accent6"/>
                </a:solidFill>
              </a:rPr>
              <a:t> O</a:t>
            </a:r>
            <a:r>
              <a:rPr lang="en-US" sz="2400" baseline="-25000" dirty="0" smtClean="0">
                <a:solidFill>
                  <a:schemeClr val="accent6"/>
                </a:solidFill>
              </a:rPr>
              <a:t>2</a:t>
            </a:r>
            <a:r>
              <a:rPr lang="en-US" sz="2400" dirty="0">
                <a:solidFill>
                  <a:srgbClr val="FF0000"/>
                </a:solidFill>
              </a:rPr>
              <a:t>+ 4H</a:t>
            </a:r>
            <a:r>
              <a:rPr lang="en-US" sz="2400" baseline="30000" dirty="0">
                <a:solidFill>
                  <a:srgbClr val="FF0000"/>
                </a:solidFill>
              </a:rPr>
              <a:t>+</a:t>
            </a:r>
            <a:r>
              <a:rPr lang="en-US" sz="2400" dirty="0">
                <a:solidFill>
                  <a:srgbClr val="FF0000"/>
                </a:solidFill>
              </a:rPr>
              <a:t> </a:t>
            </a:r>
          </a:p>
        </p:txBody>
      </p:sp>
      <p:cxnSp>
        <p:nvCxnSpPr>
          <p:cNvPr id="9" name="Straight Arrow Connector 8"/>
          <p:cNvCxnSpPr/>
          <p:nvPr/>
        </p:nvCxnSpPr>
        <p:spPr>
          <a:xfrm>
            <a:off x="4757773" y="2626694"/>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214207" y="2395861"/>
            <a:ext cx="1766179" cy="461665"/>
          </a:xfrm>
          <a:prstGeom prst="rect">
            <a:avLst/>
          </a:prstGeom>
          <a:noFill/>
        </p:spPr>
        <p:txBody>
          <a:bodyPr wrap="none" rtlCol="0">
            <a:spAutoFit/>
          </a:bodyPr>
          <a:lstStyle/>
          <a:p>
            <a:r>
              <a:rPr lang="en-US" sz="2400" dirty="0" smtClean="0">
                <a:solidFill>
                  <a:schemeClr val="accent2">
                    <a:lumMod val="50000"/>
                  </a:schemeClr>
                </a:solidFill>
              </a:rPr>
              <a:t>4Fe</a:t>
            </a:r>
            <a:r>
              <a:rPr lang="en-US" sz="2400" baseline="30000" dirty="0" smtClean="0">
                <a:solidFill>
                  <a:schemeClr val="accent2">
                    <a:lumMod val="50000"/>
                  </a:schemeClr>
                </a:solidFill>
              </a:rPr>
              <a:t>3</a:t>
            </a:r>
            <a:r>
              <a:rPr lang="en-US" sz="2400" baseline="30000" dirty="0">
                <a:solidFill>
                  <a:schemeClr val="accent2">
                    <a:lumMod val="50000"/>
                  </a:schemeClr>
                </a:solidFill>
              </a:rPr>
              <a:t>+ </a:t>
            </a:r>
            <a:r>
              <a:rPr lang="en-US" sz="2400" dirty="0" smtClean="0"/>
              <a:t>+ </a:t>
            </a:r>
            <a:r>
              <a:rPr lang="en-US" sz="2400" dirty="0">
                <a:solidFill>
                  <a:srgbClr val="0000FF"/>
                </a:solidFill>
              </a:rPr>
              <a:t>2H</a:t>
            </a:r>
            <a:r>
              <a:rPr lang="en-US" sz="2400" baseline="-25000" dirty="0">
                <a:solidFill>
                  <a:srgbClr val="0000FF"/>
                </a:solidFill>
              </a:rPr>
              <a:t>2</a:t>
            </a:r>
            <a:r>
              <a:rPr lang="en-US" sz="2400" dirty="0">
                <a:solidFill>
                  <a:srgbClr val="0000FF"/>
                </a:solidFill>
              </a:rPr>
              <a:t>O</a:t>
            </a:r>
            <a:endParaRPr lang="en-US" sz="2400" dirty="0">
              <a:solidFill>
                <a:srgbClr val="FF0000"/>
              </a:solidFill>
            </a:endParaRPr>
          </a:p>
        </p:txBody>
      </p:sp>
      <p:sp>
        <p:nvSpPr>
          <p:cNvPr id="11" name="TextBox 10"/>
          <p:cNvSpPr txBox="1"/>
          <p:nvPr/>
        </p:nvSpPr>
        <p:spPr>
          <a:xfrm>
            <a:off x="1389330" y="2427108"/>
            <a:ext cx="474459" cy="400110"/>
          </a:xfrm>
          <a:prstGeom prst="rect">
            <a:avLst/>
          </a:prstGeom>
          <a:noFill/>
        </p:spPr>
        <p:txBody>
          <a:bodyPr wrap="none" rtlCol="0">
            <a:spAutoFit/>
          </a:bodyPr>
          <a:lstStyle/>
          <a:p>
            <a:r>
              <a:rPr lang="en-US" sz="2000" b="1" dirty="0" smtClean="0"/>
              <a:t>(2)</a:t>
            </a:r>
            <a:endParaRPr lang="en-US" sz="2000" b="1" dirty="0"/>
          </a:p>
        </p:txBody>
      </p:sp>
      <p:sp>
        <p:nvSpPr>
          <p:cNvPr id="12" name="TextBox 11"/>
          <p:cNvSpPr txBox="1"/>
          <p:nvPr/>
        </p:nvSpPr>
        <p:spPr>
          <a:xfrm>
            <a:off x="3084988" y="2921188"/>
            <a:ext cx="1922171" cy="461665"/>
          </a:xfrm>
          <a:prstGeom prst="rect">
            <a:avLst/>
          </a:prstGeom>
          <a:noFill/>
        </p:spPr>
        <p:txBody>
          <a:bodyPr wrap="none" rtlCol="0">
            <a:spAutoFit/>
          </a:bodyPr>
          <a:lstStyle/>
          <a:p>
            <a:r>
              <a:rPr lang="en-US" sz="2400" dirty="0">
                <a:solidFill>
                  <a:schemeClr val="accent2">
                    <a:lumMod val="50000"/>
                  </a:schemeClr>
                </a:solidFill>
              </a:rPr>
              <a:t>4</a:t>
            </a:r>
            <a:r>
              <a:rPr lang="en-US" sz="2400" dirty="0" smtClean="0">
                <a:solidFill>
                  <a:schemeClr val="accent2">
                    <a:lumMod val="50000"/>
                  </a:schemeClr>
                </a:solidFill>
              </a:rPr>
              <a:t>Fe</a:t>
            </a:r>
            <a:r>
              <a:rPr lang="en-US" sz="2400" baseline="30000" dirty="0" smtClean="0">
                <a:solidFill>
                  <a:schemeClr val="accent2">
                    <a:lumMod val="50000"/>
                  </a:schemeClr>
                </a:solidFill>
              </a:rPr>
              <a:t>3+ </a:t>
            </a:r>
            <a:r>
              <a:rPr lang="en-US" sz="2400" dirty="0" smtClean="0"/>
              <a:t>+</a:t>
            </a:r>
            <a:r>
              <a:rPr lang="en-US" sz="2400" dirty="0" smtClean="0">
                <a:solidFill>
                  <a:schemeClr val="accent6"/>
                </a:solidFill>
              </a:rPr>
              <a:t> </a:t>
            </a:r>
            <a:r>
              <a:rPr lang="en-US" sz="2400" dirty="0" smtClean="0">
                <a:solidFill>
                  <a:schemeClr val="accent5"/>
                </a:solidFill>
              </a:rPr>
              <a:t>12</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13" name="Straight Arrow Connector 12"/>
          <p:cNvCxnSpPr/>
          <p:nvPr/>
        </p:nvCxnSpPr>
        <p:spPr>
          <a:xfrm flipV="1">
            <a:off x="5079573" y="3173075"/>
            <a:ext cx="974433" cy="2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37646" y="2963159"/>
            <a:ext cx="2150198" cy="461665"/>
          </a:xfrm>
          <a:prstGeom prst="rect">
            <a:avLst/>
          </a:prstGeom>
          <a:noFill/>
        </p:spPr>
        <p:txBody>
          <a:bodyPr wrap="none" rtlCol="0">
            <a:spAutoFit/>
          </a:bodyPr>
          <a:lstStyle/>
          <a:p>
            <a:r>
              <a:rPr lang="en-US" sz="2400" dirty="0" smtClean="0">
                <a:solidFill>
                  <a:schemeClr val="accent2"/>
                </a:solidFill>
              </a:rPr>
              <a:t>4Fe(OH)</a:t>
            </a:r>
            <a:r>
              <a:rPr lang="en-US" sz="2400" baseline="-25000" dirty="0" smtClean="0">
                <a:solidFill>
                  <a:schemeClr val="accent2"/>
                </a:solidFill>
              </a:rPr>
              <a:t>3</a:t>
            </a:r>
            <a:r>
              <a:rPr lang="en-US" sz="2400" dirty="0" smtClean="0"/>
              <a:t>+</a:t>
            </a:r>
            <a:r>
              <a:rPr lang="en-US" sz="2400" dirty="0" smtClean="0">
                <a:solidFill>
                  <a:srgbClr val="FF0000"/>
                </a:solidFill>
              </a:rPr>
              <a:t>12</a:t>
            </a:r>
            <a:r>
              <a:rPr lang="en-US" sz="2400" dirty="0" smtClean="0">
                <a:solidFill>
                  <a:schemeClr val="accent6"/>
                </a:solidFill>
              </a:rPr>
              <a:t> </a:t>
            </a:r>
            <a:r>
              <a:rPr lang="en-US" sz="2400" dirty="0" smtClean="0">
                <a:solidFill>
                  <a:srgbClr val="FF0000"/>
                </a:solidFill>
              </a:rPr>
              <a:t>H</a:t>
            </a:r>
            <a:r>
              <a:rPr lang="en-US" sz="2400" baseline="30000" dirty="0" smtClean="0">
                <a:solidFill>
                  <a:srgbClr val="FF0000"/>
                </a:solidFill>
              </a:rPr>
              <a:t>+</a:t>
            </a:r>
            <a:endParaRPr lang="en-US" sz="2400" baseline="30000" dirty="0">
              <a:solidFill>
                <a:srgbClr val="FF0000"/>
              </a:solidFill>
            </a:endParaRPr>
          </a:p>
        </p:txBody>
      </p:sp>
      <p:sp>
        <p:nvSpPr>
          <p:cNvPr id="15" name="TextBox 14"/>
          <p:cNvSpPr txBox="1"/>
          <p:nvPr/>
        </p:nvSpPr>
        <p:spPr>
          <a:xfrm>
            <a:off x="1393298" y="2980625"/>
            <a:ext cx="474459" cy="400110"/>
          </a:xfrm>
          <a:prstGeom prst="rect">
            <a:avLst/>
          </a:prstGeom>
          <a:noFill/>
        </p:spPr>
        <p:txBody>
          <a:bodyPr wrap="none" rtlCol="0">
            <a:spAutoFit/>
          </a:bodyPr>
          <a:lstStyle/>
          <a:p>
            <a:r>
              <a:rPr lang="en-US" sz="2000" b="1" dirty="0" smtClean="0"/>
              <a:t>(3)</a:t>
            </a:r>
            <a:endParaRPr lang="en-US" sz="2000" b="1" dirty="0"/>
          </a:p>
        </p:txBody>
      </p:sp>
      <p:sp>
        <p:nvSpPr>
          <p:cNvPr id="16" name="TextBox 15"/>
          <p:cNvSpPr txBox="1"/>
          <p:nvPr/>
        </p:nvSpPr>
        <p:spPr>
          <a:xfrm>
            <a:off x="6259937" y="3929990"/>
            <a:ext cx="1837913" cy="461665"/>
          </a:xfrm>
          <a:prstGeom prst="rect">
            <a:avLst/>
          </a:prstGeom>
          <a:noFill/>
        </p:spPr>
        <p:txBody>
          <a:bodyPr wrap="none" rtlCol="0">
            <a:spAutoFit/>
          </a:bodyPr>
          <a:lstStyle/>
          <a:p>
            <a:r>
              <a:rPr lang="en-US" sz="2400" dirty="0" smtClean="0">
                <a:solidFill>
                  <a:srgbClr val="FF6600"/>
                </a:solidFill>
              </a:rPr>
              <a:t>H</a:t>
            </a:r>
            <a:r>
              <a:rPr lang="en-US" sz="2400" baseline="-25000" dirty="0" smtClean="0">
                <a:solidFill>
                  <a:srgbClr val="FF6600"/>
                </a:solidFill>
              </a:rPr>
              <a:t>2</a:t>
            </a:r>
            <a:r>
              <a:rPr lang="en-US" sz="2400" dirty="0" smtClean="0">
                <a:solidFill>
                  <a:srgbClr val="FF6600"/>
                </a:solidFill>
              </a:rPr>
              <a:t>S</a:t>
            </a:r>
            <a:r>
              <a:rPr lang="en-US" sz="2400" dirty="0" smtClean="0"/>
              <a:t> +</a:t>
            </a:r>
            <a:r>
              <a:rPr lang="en-US" sz="2400" dirty="0" smtClean="0">
                <a:solidFill>
                  <a:schemeClr val="accent6"/>
                </a:solidFill>
              </a:rPr>
              <a:t> </a:t>
            </a:r>
            <a:r>
              <a:rPr lang="en-US" sz="2400" dirty="0" smtClean="0">
                <a:solidFill>
                  <a:srgbClr val="000000"/>
                </a:solidFill>
              </a:rPr>
              <a:t>2H</a:t>
            </a:r>
            <a:r>
              <a:rPr lang="en-US" sz="2400" baseline="-25000" dirty="0" smtClean="0">
                <a:solidFill>
                  <a:srgbClr val="000000"/>
                </a:solidFill>
              </a:rPr>
              <a:t>2</a:t>
            </a:r>
            <a:r>
              <a:rPr lang="en-US" sz="2400" dirty="0" smtClean="0">
                <a:solidFill>
                  <a:srgbClr val="000000"/>
                </a:solidFill>
              </a:rPr>
              <a:t>CO</a:t>
            </a:r>
            <a:r>
              <a:rPr lang="en-US" sz="2400" baseline="-25000" dirty="0" smtClean="0">
                <a:solidFill>
                  <a:srgbClr val="000000"/>
                </a:solidFill>
              </a:rPr>
              <a:t>3</a:t>
            </a:r>
            <a:endParaRPr lang="en-US" sz="2400" baseline="-25000" dirty="0">
              <a:solidFill>
                <a:srgbClr val="000000"/>
              </a:solidFill>
            </a:endParaRPr>
          </a:p>
        </p:txBody>
      </p:sp>
      <p:cxnSp>
        <p:nvCxnSpPr>
          <p:cNvPr id="17" name="Straight Arrow Connector 16"/>
          <p:cNvCxnSpPr/>
          <p:nvPr/>
        </p:nvCxnSpPr>
        <p:spPr>
          <a:xfrm>
            <a:off x="4806058" y="4199311"/>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70067" y="3947684"/>
            <a:ext cx="2839940" cy="461665"/>
          </a:xfrm>
          <a:prstGeom prst="rect">
            <a:avLst/>
          </a:prstGeom>
          <a:noFill/>
        </p:spPr>
        <p:txBody>
          <a:bodyPr wrap="none" rtlCol="0">
            <a:spAutoFit/>
          </a:bodyPr>
          <a:lstStyle/>
          <a:p>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t>+</a:t>
            </a:r>
            <a:r>
              <a:rPr lang="en-US" sz="2400" dirty="0" smtClean="0">
                <a:solidFill>
                  <a:srgbClr val="FF0000"/>
                </a:solidFill>
              </a:rPr>
              <a:t> 4H</a:t>
            </a:r>
            <a:r>
              <a:rPr lang="en-US" sz="2400" baseline="30000" dirty="0" smtClean="0">
                <a:solidFill>
                  <a:srgbClr val="FF0000"/>
                </a:solidFill>
              </a:rPr>
              <a:t>+</a:t>
            </a:r>
            <a:r>
              <a:rPr lang="en-US" sz="2400" dirty="0" smtClean="0">
                <a:solidFill>
                  <a:srgbClr val="000000"/>
                </a:solidFill>
              </a:rPr>
              <a:t> + 2CH</a:t>
            </a:r>
            <a:r>
              <a:rPr lang="en-US" sz="2400" baseline="-25000" dirty="0" smtClean="0">
                <a:solidFill>
                  <a:srgbClr val="000000"/>
                </a:solidFill>
              </a:rPr>
              <a:t>2</a:t>
            </a:r>
            <a:r>
              <a:rPr lang="en-US" sz="2400" dirty="0" smtClean="0">
                <a:solidFill>
                  <a:srgbClr val="000000"/>
                </a:solidFill>
              </a:rPr>
              <a:t>O</a:t>
            </a:r>
            <a:endParaRPr lang="en-US" sz="2400" dirty="0">
              <a:solidFill>
                <a:srgbClr val="000000"/>
              </a:solidFill>
            </a:endParaRPr>
          </a:p>
        </p:txBody>
      </p:sp>
      <p:sp>
        <p:nvSpPr>
          <p:cNvPr id="19" name="TextBox 18"/>
          <p:cNvSpPr txBox="1"/>
          <p:nvPr/>
        </p:nvSpPr>
        <p:spPr>
          <a:xfrm>
            <a:off x="2144086" y="4311513"/>
            <a:ext cx="1322372" cy="369332"/>
          </a:xfrm>
          <a:prstGeom prst="rect">
            <a:avLst/>
          </a:prstGeom>
          <a:noFill/>
        </p:spPr>
        <p:txBody>
          <a:bodyPr wrap="none" rtlCol="0">
            <a:spAutoFit/>
          </a:bodyPr>
          <a:lstStyle/>
          <a:p>
            <a:r>
              <a:rPr lang="en-US" dirty="0" smtClean="0">
                <a:solidFill>
                  <a:srgbClr val="FF0000"/>
                </a:solidFill>
              </a:rPr>
              <a:t>Sulfuric acid</a:t>
            </a:r>
            <a:endParaRPr lang="en-US" dirty="0">
              <a:solidFill>
                <a:srgbClr val="FF0000"/>
              </a:solidFill>
            </a:endParaRPr>
          </a:p>
        </p:txBody>
      </p:sp>
      <p:sp>
        <p:nvSpPr>
          <p:cNvPr id="20" name="TextBox 19"/>
          <p:cNvSpPr txBox="1"/>
          <p:nvPr/>
        </p:nvSpPr>
        <p:spPr>
          <a:xfrm>
            <a:off x="3452516" y="4311513"/>
            <a:ext cx="1608133" cy="369332"/>
          </a:xfrm>
          <a:prstGeom prst="rect">
            <a:avLst/>
          </a:prstGeom>
          <a:noFill/>
        </p:spPr>
        <p:txBody>
          <a:bodyPr wrap="none" rtlCol="0">
            <a:spAutoFit/>
          </a:bodyPr>
          <a:lstStyle/>
          <a:p>
            <a:r>
              <a:rPr lang="en-US" dirty="0" smtClean="0"/>
              <a:t>Organic matter</a:t>
            </a:r>
            <a:endParaRPr lang="en-US" dirty="0"/>
          </a:p>
        </p:txBody>
      </p:sp>
      <p:sp>
        <p:nvSpPr>
          <p:cNvPr id="21" name="TextBox 20"/>
          <p:cNvSpPr txBox="1"/>
          <p:nvPr/>
        </p:nvSpPr>
        <p:spPr>
          <a:xfrm>
            <a:off x="1397266" y="3988509"/>
            <a:ext cx="474459" cy="400110"/>
          </a:xfrm>
          <a:prstGeom prst="rect">
            <a:avLst/>
          </a:prstGeom>
          <a:noFill/>
        </p:spPr>
        <p:txBody>
          <a:bodyPr wrap="none" rtlCol="0">
            <a:spAutoFit/>
          </a:bodyPr>
          <a:lstStyle/>
          <a:p>
            <a:r>
              <a:rPr lang="en-US" sz="2000" b="1" dirty="0" smtClean="0"/>
              <a:t>(4)</a:t>
            </a:r>
            <a:endParaRPr lang="en-US" sz="2000" b="1" dirty="0"/>
          </a:p>
        </p:txBody>
      </p:sp>
      <p:sp>
        <p:nvSpPr>
          <p:cNvPr id="22" name="TextBox 21"/>
          <p:cNvSpPr txBox="1"/>
          <p:nvPr/>
        </p:nvSpPr>
        <p:spPr>
          <a:xfrm>
            <a:off x="2859990" y="4646445"/>
            <a:ext cx="1651714" cy="461665"/>
          </a:xfrm>
          <a:prstGeom prst="rect">
            <a:avLst/>
          </a:prstGeom>
          <a:noFill/>
        </p:spPr>
        <p:txBody>
          <a:bodyPr wrap="none" rtlCol="0">
            <a:spAutoFit/>
          </a:bodyPr>
          <a:lstStyle/>
          <a:p>
            <a:r>
              <a:rPr lang="en-US" sz="2400" dirty="0" smtClean="0">
                <a:solidFill>
                  <a:srgbClr val="FF6600"/>
                </a:solidFill>
              </a:rPr>
              <a:t>H</a:t>
            </a:r>
            <a:r>
              <a:rPr lang="en-US" sz="2400" baseline="-25000" dirty="0" smtClean="0">
                <a:solidFill>
                  <a:srgbClr val="FF6600"/>
                </a:solidFill>
              </a:rPr>
              <a:t>2</a:t>
            </a:r>
            <a:r>
              <a:rPr lang="en-US" sz="2400" dirty="0" smtClean="0">
                <a:solidFill>
                  <a:srgbClr val="FF6600"/>
                </a:solidFill>
              </a:rPr>
              <a:t>S</a:t>
            </a:r>
            <a:r>
              <a:rPr lang="en-US" sz="2400" dirty="0" smtClean="0"/>
              <a:t> +</a:t>
            </a:r>
            <a:r>
              <a:rPr lang="en-US" sz="2400" dirty="0" smtClean="0">
                <a:solidFill>
                  <a:schemeClr val="accent6"/>
                </a:solidFill>
              </a:rPr>
              <a:t> </a:t>
            </a:r>
            <a:r>
              <a:rPr lang="en-US" sz="2400" dirty="0" smtClean="0">
                <a:solidFill>
                  <a:srgbClr val="660066"/>
                </a:solidFill>
              </a:rPr>
              <a:t>Metal</a:t>
            </a:r>
            <a:endParaRPr lang="en-US" sz="2400" baseline="-25000" dirty="0">
              <a:solidFill>
                <a:srgbClr val="660066"/>
              </a:solidFill>
            </a:endParaRPr>
          </a:p>
        </p:txBody>
      </p:sp>
      <p:cxnSp>
        <p:nvCxnSpPr>
          <p:cNvPr id="23" name="Straight Arrow Connector 22"/>
          <p:cNvCxnSpPr/>
          <p:nvPr/>
        </p:nvCxnSpPr>
        <p:spPr>
          <a:xfrm>
            <a:off x="4756581" y="4915766"/>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209571" y="4667487"/>
            <a:ext cx="2621230" cy="461665"/>
          </a:xfrm>
          <a:prstGeom prst="rect">
            <a:avLst/>
          </a:prstGeom>
          <a:noFill/>
        </p:spPr>
        <p:txBody>
          <a:bodyPr wrap="none" rtlCol="0">
            <a:spAutoFit/>
          </a:bodyPr>
          <a:lstStyle/>
          <a:p>
            <a:r>
              <a:rPr lang="en-US" sz="2400" dirty="0" smtClean="0">
                <a:solidFill>
                  <a:srgbClr val="660066"/>
                </a:solidFill>
              </a:rPr>
              <a:t>Metal sulfide</a:t>
            </a:r>
            <a:r>
              <a:rPr lang="en-US" sz="2400" dirty="0" smtClean="0"/>
              <a:t> + </a:t>
            </a:r>
            <a:r>
              <a:rPr lang="en-US" sz="2400" dirty="0" smtClean="0">
                <a:solidFill>
                  <a:srgbClr val="FF0000"/>
                </a:solidFill>
              </a:rPr>
              <a:t>2H</a:t>
            </a:r>
            <a:r>
              <a:rPr lang="en-US" sz="2400" baseline="30000" dirty="0" smtClean="0">
                <a:solidFill>
                  <a:srgbClr val="FF0000"/>
                </a:solidFill>
              </a:rPr>
              <a:t>+</a:t>
            </a:r>
            <a:endParaRPr lang="en-US" sz="2400" baseline="30000" dirty="0">
              <a:solidFill>
                <a:srgbClr val="FF0000"/>
              </a:solidFill>
            </a:endParaRPr>
          </a:p>
        </p:txBody>
      </p:sp>
      <p:sp>
        <p:nvSpPr>
          <p:cNvPr id="25" name="TextBox 24"/>
          <p:cNvSpPr txBox="1"/>
          <p:nvPr/>
        </p:nvSpPr>
        <p:spPr>
          <a:xfrm>
            <a:off x="3275172" y="4976748"/>
            <a:ext cx="1494031" cy="369332"/>
          </a:xfrm>
          <a:prstGeom prst="rect">
            <a:avLst/>
          </a:prstGeom>
          <a:noFill/>
        </p:spPr>
        <p:txBody>
          <a:bodyPr wrap="none" rtlCol="0">
            <a:spAutoFit/>
          </a:bodyPr>
          <a:lstStyle/>
          <a:p>
            <a:r>
              <a:rPr lang="en-US" dirty="0" smtClean="0">
                <a:solidFill>
                  <a:srgbClr val="800000"/>
                </a:solidFill>
              </a:rPr>
              <a:t>e.g. Cd, Zn, As</a:t>
            </a:r>
            <a:endParaRPr lang="en-US" baseline="-25000" dirty="0">
              <a:solidFill>
                <a:srgbClr val="800000"/>
              </a:solidFill>
            </a:endParaRPr>
          </a:p>
        </p:txBody>
      </p:sp>
      <p:sp>
        <p:nvSpPr>
          <p:cNvPr id="26" name="TextBox 25"/>
          <p:cNvSpPr txBox="1"/>
          <p:nvPr/>
        </p:nvSpPr>
        <p:spPr>
          <a:xfrm>
            <a:off x="6668553" y="4991972"/>
            <a:ext cx="928459" cy="369332"/>
          </a:xfrm>
          <a:prstGeom prst="rect">
            <a:avLst/>
          </a:prstGeom>
          <a:noFill/>
        </p:spPr>
        <p:txBody>
          <a:bodyPr wrap="none" rtlCol="0">
            <a:spAutoFit/>
          </a:bodyPr>
          <a:lstStyle/>
          <a:p>
            <a:r>
              <a:rPr lang="en-US" dirty="0" smtClean="0">
                <a:solidFill>
                  <a:srgbClr val="800000"/>
                </a:solidFill>
              </a:rPr>
              <a:t>e.g. CdS</a:t>
            </a:r>
            <a:endParaRPr lang="en-US" baseline="-25000" dirty="0">
              <a:solidFill>
                <a:srgbClr val="800000"/>
              </a:solidFill>
            </a:endParaRPr>
          </a:p>
        </p:txBody>
      </p:sp>
      <p:sp>
        <p:nvSpPr>
          <p:cNvPr id="27" name="TextBox 26"/>
          <p:cNvSpPr txBox="1"/>
          <p:nvPr/>
        </p:nvSpPr>
        <p:spPr>
          <a:xfrm>
            <a:off x="1417727" y="4693249"/>
            <a:ext cx="474459" cy="400110"/>
          </a:xfrm>
          <a:prstGeom prst="rect">
            <a:avLst/>
          </a:prstGeom>
          <a:noFill/>
        </p:spPr>
        <p:txBody>
          <a:bodyPr wrap="none" rtlCol="0">
            <a:spAutoFit/>
          </a:bodyPr>
          <a:lstStyle/>
          <a:p>
            <a:r>
              <a:rPr lang="en-US" sz="2000" b="1" dirty="0" smtClean="0"/>
              <a:t>(5)</a:t>
            </a:r>
            <a:endParaRPr lang="en-US" sz="2000" b="1" dirty="0"/>
          </a:p>
        </p:txBody>
      </p:sp>
      <p:sp>
        <p:nvSpPr>
          <p:cNvPr id="28" name="TextBox 27"/>
          <p:cNvSpPr txBox="1"/>
          <p:nvPr/>
        </p:nvSpPr>
        <p:spPr>
          <a:xfrm>
            <a:off x="1405821" y="5974479"/>
            <a:ext cx="474459" cy="400110"/>
          </a:xfrm>
          <a:prstGeom prst="rect">
            <a:avLst/>
          </a:prstGeom>
          <a:noFill/>
        </p:spPr>
        <p:txBody>
          <a:bodyPr wrap="none" rtlCol="0">
            <a:spAutoFit/>
          </a:bodyPr>
          <a:lstStyle/>
          <a:p>
            <a:r>
              <a:rPr lang="en-US" sz="2000" b="1" dirty="0" smtClean="0"/>
              <a:t>(6)</a:t>
            </a:r>
            <a:endParaRPr lang="en-US" sz="2000" b="1" dirty="0"/>
          </a:p>
        </p:txBody>
      </p:sp>
      <p:sp>
        <p:nvSpPr>
          <p:cNvPr id="29" name="TextBox 28"/>
          <p:cNvSpPr txBox="1"/>
          <p:nvPr/>
        </p:nvSpPr>
        <p:spPr>
          <a:xfrm>
            <a:off x="1173583" y="980575"/>
            <a:ext cx="4755441" cy="369332"/>
          </a:xfrm>
          <a:prstGeom prst="rect">
            <a:avLst/>
          </a:prstGeom>
          <a:noFill/>
        </p:spPr>
        <p:txBody>
          <a:bodyPr wrap="none" rtlCol="0">
            <a:spAutoFit/>
          </a:bodyPr>
          <a:lstStyle/>
          <a:p>
            <a:r>
              <a:rPr lang="en-US" b="1" dirty="0" smtClean="0"/>
              <a:t>Pyrite oxidation </a:t>
            </a:r>
            <a:r>
              <a:rPr lang="mr-IN" b="1" dirty="0" smtClean="0"/>
              <a:t>–</a:t>
            </a:r>
            <a:r>
              <a:rPr lang="en-US" b="1" dirty="0" smtClean="0"/>
              <a:t> generates acid mine drainage</a:t>
            </a:r>
            <a:endParaRPr lang="en-US" b="1" dirty="0"/>
          </a:p>
        </p:txBody>
      </p:sp>
      <p:sp>
        <p:nvSpPr>
          <p:cNvPr id="31" name="TextBox 30"/>
          <p:cNvSpPr txBox="1"/>
          <p:nvPr/>
        </p:nvSpPr>
        <p:spPr>
          <a:xfrm>
            <a:off x="1229522" y="2001025"/>
            <a:ext cx="6002702" cy="369332"/>
          </a:xfrm>
          <a:prstGeom prst="rect">
            <a:avLst/>
          </a:prstGeom>
          <a:noFill/>
        </p:spPr>
        <p:txBody>
          <a:bodyPr wrap="none" rtlCol="0">
            <a:spAutoFit/>
          </a:bodyPr>
          <a:lstStyle/>
          <a:p>
            <a:r>
              <a:rPr lang="en-US" b="1" dirty="0" smtClean="0"/>
              <a:t>Fe oxidation </a:t>
            </a:r>
            <a:r>
              <a:rPr lang="en-GB" b="1" dirty="0" smtClean="0"/>
              <a:t>and precipitation of Fe-</a:t>
            </a:r>
            <a:r>
              <a:rPr lang="en-GB" b="1" dirty="0" err="1" smtClean="0"/>
              <a:t>oxyhydroxides</a:t>
            </a:r>
            <a:r>
              <a:rPr lang="en-GB" b="1" dirty="0" smtClean="0"/>
              <a:t> (Fe(OH)</a:t>
            </a:r>
            <a:r>
              <a:rPr lang="en-GB" b="1" baseline="-25000" dirty="0" smtClean="0"/>
              <a:t>3</a:t>
            </a:r>
            <a:r>
              <a:rPr lang="en-GB" b="1" dirty="0" smtClean="0"/>
              <a:t>)</a:t>
            </a:r>
          </a:p>
        </p:txBody>
      </p:sp>
      <p:sp>
        <p:nvSpPr>
          <p:cNvPr id="33" name="TextBox 32"/>
          <p:cNvSpPr txBox="1"/>
          <p:nvPr/>
        </p:nvSpPr>
        <p:spPr>
          <a:xfrm>
            <a:off x="1317616" y="3584101"/>
            <a:ext cx="5917004" cy="369332"/>
          </a:xfrm>
          <a:prstGeom prst="rect">
            <a:avLst/>
          </a:prstGeom>
          <a:noFill/>
        </p:spPr>
        <p:txBody>
          <a:bodyPr wrap="none" rtlCol="0">
            <a:spAutoFit/>
          </a:bodyPr>
          <a:lstStyle/>
          <a:p>
            <a:r>
              <a:rPr lang="en-GB" b="1" dirty="0" err="1" smtClean="0"/>
              <a:t>Sulfate</a:t>
            </a:r>
            <a:r>
              <a:rPr lang="en-GB" b="1" dirty="0" smtClean="0"/>
              <a:t> reduction and precipitation of metal </a:t>
            </a:r>
            <a:r>
              <a:rPr lang="en-GB" b="1" dirty="0" err="1" smtClean="0"/>
              <a:t>sulfide</a:t>
            </a:r>
            <a:r>
              <a:rPr lang="en-GB" b="1" dirty="0" smtClean="0"/>
              <a:t> minerals</a:t>
            </a:r>
          </a:p>
        </p:txBody>
      </p:sp>
      <p:sp>
        <p:nvSpPr>
          <p:cNvPr id="34" name="TextBox 33"/>
          <p:cNvSpPr txBox="1"/>
          <p:nvPr/>
        </p:nvSpPr>
        <p:spPr>
          <a:xfrm>
            <a:off x="2874572" y="5938177"/>
            <a:ext cx="1556836" cy="461665"/>
          </a:xfrm>
          <a:prstGeom prst="rect">
            <a:avLst/>
          </a:prstGeom>
          <a:noFill/>
        </p:spPr>
        <p:txBody>
          <a:bodyPr wrap="none" rtlCol="0">
            <a:spAutoFit/>
          </a:bodyPr>
          <a:lstStyle/>
          <a:p>
            <a:r>
              <a:rPr lang="en-US" sz="2400" dirty="0" smtClean="0">
                <a:solidFill>
                  <a:schemeClr val="accent1"/>
                </a:solidFill>
              </a:rPr>
              <a:t>CaCO</a:t>
            </a:r>
            <a:r>
              <a:rPr lang="en-US" sz="2400" baseline="-25000" dirty="0" smtClean="0">
                <a:solidFill>
                  <a:schemeClr val="accent1"/>
                </a:solidFill>
              </a:rPr>
              <a:t>3</a:t>
            </a:r>
            <a:r>
              <a:rPr lang="en-US" sz="2400" dirty="0" smtClean="0">
                <a:solidFill>
                  <a:srgbClr val="660066"/>
                </a:solidFill>
              </a:rPr>
              <a:t> </a:t>
            </a:r>
            <a:r>
              <a:rPr lang="en-US" sz="2400" dirty="0" smtClean="0"/>
              <a:t>+</a:t>
            </a:r>
            <a:r>
              <a:rPr lang="en-US" sz="2400" dirty="0" smtClean="0">
                <a:solidFill>
                  <a:schemeClr val="accent6"/>
                </a:solidFill>
              </a:rPr>
              <a:t> </a:t>
            </a:r>
            <a:r>
              <a:rPr lang="en-US" sz="2400" dirty="0" smtClean="0">
                <a:solidFill>
                  <a:srgbClr val="FF0000"/>
                </a:solidFill>
              </a:rPr>
              <a:t>H</a:t>
            </a:r>
            <a:r>
              <a:rPr lang="en-US" sz="2400" baseline="30000" dirty="0">
                <a:solidFill>
                  <a:srgbClr val="FF0000"/>
                </a:solidFill>
              </a:rPr>
              <a:t>+</a:t>
            </a:r>
            <a:r>
              <a:rPr lang="en-US" sz="2400" dirty="0">
                <a:solidFill>
                  <a:srgbClr val="FF0000"/>
                </a:solidFill>
              </a:rPr>
              <a:t> </a:t>
            </a:r>
          </a:p>
        </p:txBody>
      </p:sp>
      <p:cxnSp>
        <p:nvCxnSpPr>
          <p:cNvPr id="35" name="Straight Arrow Connector 34"/>
          <p:cNvCxnSpPr/>
          <p:nvPr/>
        </p:nvCxnSpPr>
        <p:spPr>
          <a:xfrm>
            <a:off x="4524337" y="6219146"/>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980771" y="5972238"/>
            <a:ext cx="1698101" cy="461665"/>
          </a:xfrm>
          <a:prstGeom prst="rect">
            <a:avLst/>
          </a:prstGeom>
          <a:noFill/>
        </p:spPr>
        <p:txBody>
          <a:bodyPr wrap="none" rtlCol="0">
            <a:spAutoFit/>
          </a:bodyPr>
          <a:lstStyle/>
          <a:p>
            <a:r>
              <a:rPr lang="en-US" sz="2400" dirty="0" smtClean="0">
                <a:solidFill>
                  <a:schemeClr val="tx2"/>
                </a:solidFill>
              </a:rPr>
              <a:t>Ca</a:t>
            </a:r>
            <a:r>
              <a:rPr lang="en-US" sz="2400" baseline="30000" dirty="0" smtClean="0">
                <a:solidFill>
                  <a:schemeClr val="tx2"/>
                </a:solidFill>
              </a:rPr>
              <a:t>2+ </a:t>
            </a:r>
            <a:r>
              <a:rPr lang="en-US" sz="2400" dirty="0" smtClean="0"/>
              <a:t>+ HCO</a:t>
            </a:r>
            <a:r>
              <a:rPr lang="en-US" sz="2400" baseline="-25000" dirty="0" smtClean="0"/>
              <a:t>3</a:t>
            </a:r>
            <a:r>
              <a:rPr lang="en-US" sz="2400" baseline="30000" dirty="0" smtClean="0"/>
              <a:t>-</a:t>
            </a:r>
            <a:endParaRPr lang="en-US" sz="2400" baseline="30000" dirty="0"/>
          </a:p>
        </p:txBody>
      </p:sp>
      <p:sp>
        <p:nvSpPr>
          <p:cNvPr id="38" name="TextBox 37"/>
          <p:cNvSpPr txBox="1"/>
          <p:nvPr/>
        </p:nvSpPr>
        <p:spPr>
          <a:xfrm>
            <a:off x="1237234" y="5561327"/>
            <a:ext cx="7757615" cy="369332"/>
          </a:xfrm>
          <a:prstGeom prst="rect">
            <a:avLst/>
          </a:prstGeom>
          <a:noFill/>
        </p:spPr>
        <p:txBody>
          <a:bodyPr wrap="none" rtlCol="0">
            <a:spAutoFit/>
          </a:bodyPr>
          <a:lstStyle/>
          <a:p>
            <a:r>
              <a:rPr lang="en-GB" b="1" dirty="0" smtClean="0"/>
              <a:t>Calcium carbonate (i.e. limestone) dissolution </a:t>
            </a:r>
            <a:r>
              <a:rPr lang="mr-IN" b="1" dirty="0" smtClean="0"/>
              <a:t>–</a:t>
            </a:r>
            <a:r>
              <a:rPr lang="en-GB" b="1" dirty="0" smtClean="0"/>
              <a:t> neutralizes acidity of drainage</a:t>
            </a:r>
          </a:p>
        </p:txBody>
      </p:sp>
    </p:spTree>
    <p:extLst>
      <p:ext uri="{BB962C8B-B14F-4D97-AF65-F5344CB8AC3E}">
        <p14:creationId xmlns:p14="http://schemas.microsoft.com/office/powerpoint/2010/main" val="19669406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Summary </a:t>
            </a:r>
            <a:br>
              <a:rPr lang="en-US" dirty="0" smtClean="0"/>
            </a:br>
            <a:r>
              <a:rPr lang="en-US" i="1" dirty="0" smtClean="0"/>
              <a:t>True or false?</a:t>
            </a:r>
            <a:endParaRPr lang="en-US" i="1" dirty="0"/>
          </a:p>
        </p:txBody>
      </p:sp>
      <p:sp>
        <p:nvSpPr>
          <p:cNvPr id="4" name="Content Placeholder 2"/>
          <p:cNvSpPr>
            <a:spLocks noGrp="1"/>
          </p:cNvSpPr>
          <p:nvPr>
            <p:ph idx="1"/>
          </p:nvPr>
        </p:nvSpPr>
        <p:spPr>
          <a:xfrm>
            <a:off x="457200" y="1600200"/>
            <a:ext cx="10991014" cy="4525963"/>
          </a:xfrm>
        </p:spPr>
        <p:txBody>
          <a:bodyPr>
            <a:normAutofit/>
          </a:bodyPr>
          <a:lstStyle/>
          <a:p>
            <a:pPr marL="514350" indent="-514350">
              <a:buFont typeface="+mj-lt"/>
              <a:buAutoNum type="arabicPeriod"/>
            </a:pPr>
            <a:r>
              <a:rPr lang="en-US" sz="2900" dirty="0" smtClean="0"/>
              <a:t>Source control techniques aim to preventing acid mine drainage generation by isolating sulfide rich mine material from oxygen and/or water</a:t>
            </a:r>
          </a:p>
          <a:p>
            <a:pPr marL="514350" indent="-514350">
              <a:buFont typeface="+mj-lt"/>
              <a:buAutoNum type="arabicPeriod"/>
            </a:pPr>
            <a:endParaRPr lang="en-US" sz="2900" dirty="0" smtClean="0"/>
          </a:p>
          <a:p>
            <a:pPr marL="514350" indent="-514350">
              <a:buFont typeface="+mj-lt"/>
              <a:buAutoNum type="arabicPeriod"/>
            </a:pPr>
            <a:r>
              <a:rPr lang="en-US" sz="2900" dirty="0" smtClean="0"/>
              <a:t>Migration control techniques aim to treat water impacted by acid mine drainage to minimize contamination of the wider environment</a:t>
            </a:r>
          </a:p>
          <a:p>
            <a:pPr marL="514350" indent="-514350">
              <a:buFont typeface="+mj-lt"/>
              <a:buAutoNum type="arabicPeriod"/>
            </a:pPr>
            <a:endParaRPr lang="en-US" sz="2900" dirty="0" smtClean="0"/>
          </a:p>
          <a:p>
            <a:pPr marL="514350" indent="-514350">
              <a:buFont typeface="+mj-lt"/>
              <a:buAutoNum type="arabicPeriod"/>
            </a:pPr>
            <a:r>
              <a:rPr lang="en-US" sz="2900" dirty="0" smtClean="0"/>
              <a:t>Remediation techniques only need to be applied to active mining areas to address acid mine drainage</a:t>
            </a:r>
          </a:p>
          <a:p>
            <a:pPr marL="514350" indent="-514350">
              <a:buFont typeface="+mj-lt"/>
              <a:buAutoNum type="arabicPeriod"/>
            </a:pPr>
            <a:endParaRPr lang="en-US" sz="2900" dirty="0"/>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382944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Summary </a:t>
            </a:r>
            <a:br>
              <a:rPr lang="en-US" dirty="0" smtClean="0"/>
            </a:br>
            <a:r>
              <a:rPr lang="en-US" i="1" dirty="0" smtClean="0"/>
              <a:t>True or false?</a:t>
            </a:r>
            <a:endParaRPr lang="en-US" i="1" dirty="0"/>
          </a:p>
        </p:txBody>
      </p:sp>
      <p:sp>
        <p:nvSpPr>
          <p:cNvPr id="4" name="Content Placeholder 2"/>
          <p:cNvSpPr>
            <a:spLocks noGrp="1"/>
          </p:cNvSpPr>
          <p:nvPr>
            <p:ph idx="1"/>
          </p:nvPr>
        </p:nvSpPr>
        <p:spPr>
          <a:xfrm>
            <a:off x="457200" y="1600200"/>
            <a:ext cx="10991014" cy="4525963"/>
          </a:xfrm>
        </p:spPr>
        <p:txBody>
          <a:bodyPr>
            <a:normAutofit fontScale="92500" lnSpcReduction="10000"/>
          </a:bodyPr>
          <a:lstStyle/>
          <a:p>
            <a:pPr marL="514350" indent="-514350">
              <a:buFont typeface="+mj-lt"/>
              <a:buAutoNum type="arabicPeriod"/>
            </a:pPr>
            <a:r>
              <a:rPr lang="en-US" sz="2900" dirty="0" smtClean="0"/>
              <a:t>Source control techniques aim to preventing acid mine drainage generation by isolating sulfide rich mine material from oxygen and/or water </a:t>
            </a:r>
            <a:r>
              <a:rPr lang="en-US" sz="3200" b="1" dirty="0">
                <a:solidFill>
                  <a:srgbClr val="548235"/>
                </a:solidFill>
              </a:rPr>
              <a:t>TRUE </a:t>
            </a:r>
            <a:r>
              <a:rPr lang="en-US" sz="3200" b="1" dirty="0" smtClean="0">
                <a:solidFill>
                  <a:srgbClr val="548235"/>
                </a:solidFill>
                <a:latin typeface="Zapf Dingbats"/>
                <a:ea typeface="Zapf Dingbats"/>
                <a:cs typeface="Zapf Dingbats"/>
                <a:sym typeface="Zapf Dingbats"/>
              </a:rPr>
              <a:t>✔</a:t>
            </a:r>
            <a:endParaRPr lang="en-US" sz="2900" dirty="0" smtClean="0"/>
          </a:p>
          <a:p>
            <a:pPr marL="514350" indent="-514350">
              <a:buFont typeface="+mj-lt"/>
              <a:buAutoNum type="arabicPeriod"/>
            </a:pPr>
            <a:endParaRPr lang="en-US" sz="2900" dirty="0"/>
          </a:p>
          <a:p>
            <a:pPr marL="514350" indent="-514350">
              <a:buFont typeface="+mj-lt"/>
              <a:buAutoNum type="arabicPeriod"/>
            </a:pPr>
            <a:r>
              <a:rPr lang="en-US" sz="2900" dirty="0"/>
              <a:t>Migration control techniques aim to treat water impacted by acid mine drainage to minimize contamination of the wider </a:t>
            </a:r>
            <a:r>
              <a:rPr lang="en-US" sz="2900" dirty="0" smtClean="0"/>
              <a:t>environment </a:t>
            </a:r>
            <a:r>
              <a:rPr lang="en-US" sz="3200" b="1" dirty="0">
                <a:solidFill>
                  <a:srgbClr val="548235"/>
                </a:solidFill>
              </a:rPr>
              <a:t>TRUE </a:t>
            </a:r>
            <a:r>
              <a:rPr lang="en-US" sz="3200" b="1" dirty="0">
                <a:solidFill>
                  <a:srgbClr val="548235"/>
                </a:solidFill>
                <a:latin typeface="Zapf Dingbats"/>
                <a:ea typeface="Zapf Dingbats"/>
                <a:cs typeface="Zapf Dingbats"/>
                <a:sym typeface="Zapf Dingbats"/>
              </a:rPr>
              <a:t>✔</a:t>
            </a:r>
            <a:endParaRPr lang="en-US" sz="3200" dirty="0"/>
          </a:p>
          <a:p>
            <a:pPr marL="0" indent="0">
              <a:buNone/>
            </a:pPr>
            <a:endParaRPr lang="en-US" sz="2900" dirty="0"/>
          </a:p>
          <a:p>
            <a:pPr marL="514350" indent="-514350">
              <a:buFont typeface="+mj-lt"/>
              <a:buAutoNum type="arabicPeriod"/>
            </a:pPr>
            <a:r>
              <a:rPr lang="en-US" sz="2900" dirty="0" smtClean="0"/>
              <a:t>Remediation techniques only need to be applied to active mining areas to address acid mine drainage </a:t>
            </a:r>
            <a:r>
              <a:rPr lang="en-US" sz="3200" b="1" dirty="0">
                <a:solidFill>
                  <a:srgbClr val="FF0000"/>
                </a:solidFill>
              </a:rPr>
              <a:t>FALSE </a:t>
            </a:r>
            <a:r>
              <a:rPr lang="en-US" sz="3200" b="1" dirty="0">
                <a:solidFill>
                  <a:srgbClr val="FF0000"/>
                </a:solidFill>
                <a:latin typeface="Zapf Dingbats"/>
                <a:ea typeface="Zapf Dingbats"/>
                <a:cs typeface="Zapf Dingbats"/>
                <a:sym typeface="Zapf Dingbats"/>
              </a:rPr>
              <a:t>✗</a:t>
            </a:r>
            <a:r>
              <a:rPr lang="en-US" sz="3200" dirty="0">
                <a:solidFill>
                  <a:srgbClr val="FF0000"/>
                </a:solidFill>
                <a:sym typeface="Zapf Dingbats"/>
              </a:rPr>
              <a:t> </a:t>
            </a:r>
            <a:r>
              <a:rPr lang="en-US" sz="3200" dirty="0" smtClean="0">
                <a:solidFill>
                  <a:srgbClr val="FF0000"/>
                </a:solidFill>
                <a:sym typeface="Zapf Dingbats"/>
              </a:rPr>
              <a:t>Remediation needs to continue for many decades to centuries after mines have become inactive to address acid mine drainage </a:t>
            </a:r>
            <a:r>
              <a:rPr lang="mr-IN" sz="3200" dirty="0" smtClean="0">
                <a:solidFill>
                  <a:srgbClr val="FF0000"/>
                </a:solidFill>
                <a:sym typeface="Zapf Dingbats"/>
              </a:rPr>
              <a:t>–</a:t>
            </a:r>
            <a:r>
              <a:rPr lang="en-US" sz="3200" dirty="0" smtClean="0">
                <a:solidFill>
                  <a:srgbClr val="FF0000"/>
                </a:solidFill>
                <a:sym typeface="Zapf Dingbats"/>
              </a:rPr>
              <a:t> this is a major challenge</a:t>
            </a:r>
            <a:endParaRPr lang="en-US" sz="2900" dirty="0" smtClean="0"/>
          </a:p>
          <a:p>
            <a:pPr marL="514350" indent="-514350">
              <a:buFont typeface="+mj-lt"/>
              <a:buAutoNum type="arabicPeriod"/>
            </a:pPr>
            <a:endParaRPr lang="en-US" sz="2900" dirty="0"/>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028846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7765" y="25828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a:t>
            </a:r>
          </a:p>
        </p:txBody>
      </p:sp>
      <p:sp>
        <p:nvSpPr>
          <p:cNvPr id="2" name="Rectangle 1"/>
          <p:cNvSpPr/>
          <p:nvPr/>
        </p:nvSpPr>
        <p:spPr>
          <a:xfrm>
            <a:off x="2424451" y="6177250"/>
            <a:ext cx="5406908" cy="53882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1559215" y="1623043"/>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Active versus passive </a:t>
            </a:r>
            <a:endParaRPr lang="en-US" dirty="0"/>
          </a:p>
        </p:txBody>
      </p:sp>
      <p:cxnSp>
        <p:nvCxnSpPr>
          <p:cNvPr id="6" name="Straight Arrow Connector 5"/>
          <p:cNvCxnSpPr/>
          <p:nvPr/>
        </p:nvCxnSpPr>
        <p:spPr>
          <a:xfrm flipH="1">
            <a:off x="2809284" y="2328497"/>
            <a:ext cx="1154499" cy="90445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57899" y="2270765"/>
            <a:ext cx="1173742" cy="101992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19525" y="3309928"/>
            <a:ext cx="4868141" cy="2677656"/>
          </a:xfrm>
          <a:prstGeom prst="rect">
            <a:avLst/>
          </a:prstGeom>
          <a:noFill/>
        </p:spPr>
        <p:txBody>
          <a:bodyPr wrap="square" rtlCol="0">
            <a:spAutoFit/>
          </a:bodyPr>
          <a:lstStyle/>
          <a:p>
            <a:r>
              <a:rPr lang="en-US" sz="2400" dirty="0" smtClean="0"/>
              <a:t>Requires continued effort to sustain</a:t>
            </a:r>
          </a:p>
          <a:p>
            <a:pPr marL="285750" indent="-285750">
              <a:buFont typeface="Arial"/>
              <a:buChar char="•"/>
            </a:pPr>
            <a:r>
              <a:rPr lang="en-US" sz="2400" dirty="0" smtClean="0"/>
              <a:t>Short term solution</a:t>
            </a:r>
          </a:p>
          <a:p>
            <a:pPr marL="285750" indent="-285750">
              <a:buFont typeface="Arial"/>
              <a:buChar char="•"/>
            </a:pPr>
            <a:r>
              <a:rPr lang="en-US" sz="2400" dirty="0" smtClean="0"/>
              <a:t>Commonly applied to active mines</a:t>
            </a:r>
          </a:p>
          <a:p>
            <a:pPr marL="285750" indent="-285750">
              <a:buFont typeface="Arial"/>
              <a:buChar char="•"/>
            </a:pPr>
            <a:r>
              <a:rPr lang="en-US" sz="2400" dirty="0" smtClean="0"/>
              <a:t>Not practical to treat mine waste over</a:t>
            </a:r>
            <a:r>
              <a:rPr lang="en-US" sz="2400" dirty="0"/>
              <a:t> </a:t>
            </a:r>
            <a:r>
              <a:rPr lang="en-US" sz="2400" dirty="0" smtClean="0"/>
              <a:t>long timescales after mining activities have ceased (decades to centuries)</a:t>
            </a:r>
          </a:p>
        </p:txBody>
      </p:sp>
      <p:sp>
        <p:nvSpPr>
          <p:cNvPr id="20" name="TextBox 19"/>
          <p:cNvSpPr txBox="1"/>
          <p:nvPr/>
        </p:nvSpPr>
        <p:spPr>
          <a:xfrm>
            <a:off x="6271251" y="3385352"/>
            <a:ext cx="5600856" cy="2308324"/>
          </a:xfrm>
          <a:prstGeom prst="rect">
            <a:avLst/>
          </a:prstGeom>
          <a:noFill/>
        </p:spPr>
        <p:txBody>
          <a:bodyPr wrap="square" rtlCol="0">
            <a:spAutoFit/>
          </a:bodyPr>
          <a:lstStyle/>
          <a:p>
            <a:r>
              <a:rPr lang="en-US" sz="2400" dirty="0" smtClean="0"/>
              <a:t>Remains self-sufficient over long timescales</a:t>
            </a:r>
          </a:p>
          <a:p>
            <a:pPr marL="285750" indent="-285750">
              <a:buFont typeface="Arial"/>
              <a:buChar char="•"/>
            </a:pPr>
            <a:r>
              <a:rPr lang="en-US" sz="2400" dirty="0" smtClean="0"/>
              <a:t>Longer term solution</a:t>
            </a:r>
          </a:p>
          <a:p>
            <a:pPr marL="285750" indent="-285750">
              <a:buFont typeface="Arial"/>
              <a:buChar char="•"/>
            </a:pPr>
            <a:r>
              <a:rPr lang="en-US" sz="2400" dirty="0" smtClean="0"/>
              <a:t>Although some maintenance is often required</a:t>
            </a:r>
          </a:p>
          <a:p>
            <a:pPr marL="285750" indent="-285750">
              <a:buFont typeface="Arial"/>
              <a:buChar char="•"/>
            </a:pPr>
            <a:r>
              <a:rPr lang="en-US" sz="2400" dirty="0" smtClean="0"/>
              <a:t>Good option to treat acid mine drainage long after mining activities have ceased</a:t>
            </a:r>
            <a:endParaRPr lang="en-US" sz="2400" dirty="0"/>
          </a:p>
        </p:txBody>
      </p:sp>
    </p:spTree>
    <p:extLst>
      <p:ext uri="{BB962C8B-B14F-4D97-AF65-F5344CB8AC3E}">
        <p14:creationId xmlns:p14="http://schemas.microsoft.com/office/powerpoint/2010/main" val="1818788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4451" y="6177250"/>
            <a:ext cx="5406908" cy="53882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31183" y="1943620"/>
            <a:ext cx="10967749" cy="3785652"/>
          </a:xfrm>
          <a:prstGeom prst="rect">
            <a:avLst/>
          </a:prstGeom>
          <a:noFill/>
        </p:spPr>
        <p:txBody>
          <a:bodyPr wrap="square" rtlCol="0">
            <a:spAutoFit/>
          </a:bodyPr>
          <a:lstStyle/>
          <a:p>
            <a:r>
              <a:rPr lang="en-US" sz="2000" dirty="0" smtClean="0"/>
              <a:t>Acidic discharge is collected and processed in a water treatment plant</a:t>
            </a:r>
          </a:p>
          <a:p>
            <a:endParaRPr lang="en-US" sz="2000" dirty="0" smtClean="0"/>
          </a:p>
          <a:p>
            <a:r>
              <a:rPr lang="en-US" sz="2000" dirty="0" smtClean="0"/>
              <a:t>Addition of chemical-neutralizing agent</a:t>
            </a:r>
          </a:p>
          <a:p>
            <a:r>
              <a:rPr lang="en-US" sz="2000" dirty="0"/>
              <a:t>	</a:t>
            </a:r>
            <a:r>
              <a:rPr lang="en-US" sz="2000" dirty="0" smtClean="0"/>
              <a:t>- lime (calcium oxide), slaked lime (calcium hydroxide) , calcium carbonate, 	sodium 	carbonate, sodium hydroxide, magnesium oxide/hydroxide</a:t>
            </a:r>
          </a:p>
          <a:p>
            <a:endParaRPr lang="en-US" sz="2000" dirty="0"/>
          </a:p>
          <a:p>
            <a:r>
              <a:rPr lang="en-US" sz="2000" dirty="0" smtClean="0"/>
              <a:t>Raises the pH of the water, and causes metals to precipitate out of solution</a:t>
            </a:r>
          </a:p>
          <a:p>
            <a:endParaRPr lang="en-US" sz="2000" dirty="0"/>
          </a:p>
          <a:p>
            <a:r>
              <a:rPr lang="en-GB" sz="2000" b="1" dirty="0"/>
              <a:t>Disadvantages</a:t>
            </a:r>
          </a:p>
          <a:p>
            <a:pPr marL="457200" indent="-457200">
              <a:buAutoNum type="arabicPeriod"/>
            </a:pPr>
            <a:r>
              <a:rPr lang="en-GB" sz="2000" dirty="0"/>
              <a:t>Creates a large amount of toxic waste material that needs to be carefully disposed of </a:t>
            </a:r>
          </a:p>
          <a:p>
            <a:endParaRPr lang="en-GB" sz="2000" dirty="0"/>
          </a:p>
          <a:p>
            <a:pPr marL="457200" indent="-457200">
              <a:buAutoNum type="arabicPeriod"/>
            </a:pPr>
            <a:r>
              <a:rPr lang="en-GB" sz="2000" dirty="0"/>
              <a:t>Is unsustainable over the long timescales (centuries) needed to address acid mine drainage</a:t>
            </a:r>
            <a:endParaRPr lang="en-US" sz="2000" dirty="0"/>
          </a:p>
        </p:txBody>
      </p:sp>
      <p:sp>
        <p:nvSpPr>
          <p:cNvPr id="11" name="Title 1"/>
          <p:cNvSpPr txBox="1">
            <a:spLocks/>
          </p:cNvSpPr>
          <p:nvPr/>
        </p:nvSpPr>
        <p:spPr>
          <a:xfrm>
            <a:off x="367764" y="258286"/>
            <a:ext cx="886823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 </a:t>
            </a:r>
            <a:r>
              <a:rPr lang="mr-IN" dirty="0" smtClean="0"/>
              <a:t>–</a:t>
            </a:r>
            <a:r>
              <a:rPr lang="en-US" dirty="0" smtClean="0"/>
              <a:t> Active treatments</a:t>
            </a:r>
          </a:p>
        </p:txBody>
      </p:sp>
    </p:spTree>
    <p:extLst>
      <p:ext uri="{BB962C8B-B14F-4D97-AF65-F5344CB8AC3E}">
        <p14:creationId xmlns:p14="http://schemas.microsoft.com/office/powerpoint/2010/main" val="23986476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78267" y="3231398"/>
            <a:ext cx="3540466" cy="75050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076734" y="4211278"/>
            <a:ext cx="3540466" cy="75050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137526" y="1943614"/>
            <a:ext cx="3540466" cy="75050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2424451" y="6177250"/>
            <a:ext cx="5406908" cy="53882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329940" y="1943613"/>
            <a:ext cx="3217848" cy="707886"/>
          </a:xfrm>
          <a:prstGeom prst="rect">
            <a:avLst/>
          </a:prstGeom>
          <a:noFill/>
        </p:spPr>
        <p:txBody>
          <a:bodyPr wrap="none" rtlCol="0">
            <a:spAutoFit/>
          </a:bodyPr>
          <a:lstStyle/>
          <a:p>
            <a:r>
              <a:rPr lang="en-US" sz="2000" dirty="0"/>
              <a:t>Limestone drainage </a:t>
            </a:r>
            <a:r>
              <a:rPr lang="en-US" sz="2000" dirty="0" smtClean="0"/>
              <a:t>channels</a:t>
            </a:r>
          </a:p>
          <a:p>
            <a:r>
              <a:rPr lang="en-US" sz="2000" dirty="0" smtClean="0"/>
              <a:t>Anoxic limestone drains</a:t>
            </a:r>
          </a:p>
        </p:txBody>
      </p:sp>
      <p:sp>
        <p:nvSpPr>
          <p:cNvPr id="8" name="TextBox 7"/>
          <p:cNvSpPr txBox="1"/>
          <p:nvPr/>
        </p:nvSpPr>
        <p:spPr>
          <a:xfrm>
            <a:off x="5424614" y="3231395"/>
            <a:ext cx="2583535" cy="707886"/>
          </a:xfrm>
          <a:prstGeom prst="rect">
            <a:avLst/>
          </a:prstGeom>
          <a:noFill/>
        </p:spPr>
        <p:txBody>
          <a:bodyPr wrap="none" rtlCol="0">
            <a:spAutoFit/>
          </a:bodyPr>
          <a:lstStyle/>
          <a:p>
            <a:r>
              <a:rPr lang="en-US" sz="2000" dirty="0" smtClean="0"/>
              <a:t>Wetlands</a:t>
            </a:r>
          </a:p>
          <a:p>
            <a:r>
              <a:rPr lang="en-US" sz="2000" dirty="0" smtClean="0"/>
              <a:t>-aerobic and anaerobic</a:t>
            </a:r>
          </a:p>
        </p:txBody>
      </p:sp>
      <p:sp>
        <p:nvSpPr>
          <p:cNvPr id="11" name="TextBox 10"/>
          <p:cNvSpPr txBox="1"/>
          <p:nvPr/>
        </p:nvSpPr>
        <p:spPr>
          <a:xfrm>
            <a:off x="5365356" y="4365227"/>
            <a:ext cx="3075957" cy="400110"/>
          </a:xfrm>
          <a:prstGeom prst="rect">
            <a:avLst/>
          </a:prstGeom>
          <a:noFill/>
        </p:spPr>
        <p:txBody>
          <a:bodyPr wrap="none" rtlCol="0">
            <a:spAutoFit/>
          </a:bodyPr>
          <a:lstStyle/>
          <a:p>
            <a:r>
              <a:rPr lang="en-US" sz="2000" dirty="0" smtClean="0"/>
              <a:t>Permeable reactive barriers</a:t>
            </a:r>
          </a:p>
        </p:txBody>
      </p:sp>
      <p:sp>
        <p:nvSpPr>
          <p:cNvPr id="12" name="TextBox 11"/>
          <p:cNvSpPr txBox="1"/>
          <p:nvPr/>
        </p:nvSpPr>
        <p:spPr>
          <a:xfrm>
            <a:off x="2905482" y="2078319"/>
            <a:ext cx="1061258" cy="461665"/>
          </a:xfrm>
          <a:prstGeom prst="rect">
            <a:avLst/>
          </a:prstGeom>
          <a:noFill/>
        </p:spPr>
        <p:txBody>
          <a:bodyPr wrap="none" rtlCol="0">
            <a:spAutoFit/>
          </a:bodyPr>
          <a:lstStyle/>
          <a:p>
            <a:r>
              <a:rPr lang="en-US" sz="2400" dirty="0" smtClean="0"/>
              <a:t>Abiotic</a:t>
            </a:r>
            <a:endParaRPr lang="en-US" sz="2400" dirty="0"/>
          </a:p>
        </p:txBody>
      </p:sp>
      <p:sp>
        <p:nvSpPr>
          <p:cNvPr id="18" name="TextBox 17"/>
          <p:cNvSpPr txBox="1"/>
          <p:nvPr/>
        </p:nvSpPr>
        <p:spPr>
          <a:xfrm>
            <a:off x="2846228" y="3827955"/>
            <a:ext cx="1381658" cy="461665"/>
          </a:xfrm>
          <a:prstGeom prst="rect">
            <a:avLst/>
          </a:prstGeom>
          <a:noFill/>
        </p:spPr>
        <p:txBody>
          <a:bodyPr wrap="none" rtlCol="0">
            <a:spAutoFit/>
          </a:bodyPr>
          <a:lstStyle/>
          <a:p>
            <a:r>
              <a:rPr lang="en-US" sz="2400" dirty="0" smtClean="0">
                <a:solidFill>
                  <a:schemeClr val="accent6"/>
                </a:solidFill>
              </a:rPr>
              <a:t>Biological</a:t>
            </a:r>
            <a:endParaRPr lang="en-US" sz="2400" dirty="0">
              <a:solidFill>
                <a:schemeClr val="accent6"/>
              </a:solidFill>
            </a:endParaRPr>
          </a:p>
        </p:txBody>
      </p:sp>
      <p:cxnSp>
        <p:nvCxnSpPr>
          <p:cNvPr id="20" name="Straight Connector 19"/>
          <p:cNvCxnSpPr/>
          <p:nvPr/>
        </p:nvCxnSpPr>
        <p:spPr>
          <a:xfrm>
            <a:off x="4367853" y="3155971"/>
            <a:ext cx="0" cy="1924377"/>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48612" y="5061104"/>
            <a:ext cx="55800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385562" y="3154421"/>
            <a:ext cx="55800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367764" y="258286"/>
            <a:ext cx="884899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 </a:t>
            </a:r>
            <a:r>
              <a:rPr lang="mr-IN" dirty="0" smtClean="0"/>
              <a:t>–</a:t>
            </a:r>
            <a:r>
              <a:rPr lang="en-US" dirty="0" smtClean="0"/>
              <a:t> Passive treatments</a:t>
            </a:r>
          </a:p>
        </p:txBody>
      </p:sp>
      <p:sp>
        <p:nvSpPr>
          <p:cNvPr id="25" name="TextBox 24"/>
          <p:cNvSpPr txBox="1"/>
          <p:nvPr/>
        </p:nvSpPr>
        <p:spPr>
          <a:xfrm>
            <a:off x="481042" y="5388256"/>
            <a:ext cx="11179408" cy="830997"/>
          </a:xfrm>
          <a:prstGeom prst="rect">
            <a:avLst/>
          </a:prstGeom>
          <a:noFill/>
        </p:spPr>
        <p:txBody>
          <a:bodyPr wrap="square" rtlCol="0">
            <a:spAutoFit/>
          </a:bodyPr>
          <a:lstStyle/>
          <a:p>
            <a:pPr algn="ctr"/>
            <a:r>
              <a:rPr lang="en-US" sz="2400" b="1" dirty="0" smtClean="0"/>
              <a:t>Advantage</a:t>
            </a:r>
            <a:r>
              <a:rPr lang="en-US" sz="2400" dirty="0" smtClean="0"/>
              <a:t> over active treatments; require little maintenance and can remain effective over long periods of time</a:t>
            </a:r>
            <a:endParaRPr lang="en-US" sz="2400" dirty="0"/>
          </a:p>
        </p:txBody>
      </p:sp>
    </p:spTree>
    <p:extLst>
      <p:ext uri="{BB962C8B-B14F-4D97-AF65-F5344CB8AC3E}">
        <p14:creationId xmlns:p14="http://schemas.microsoft.com/office/powerpoint/2010/main" val="7823056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9474" y="1597223"/>
            <a:ext cx="7549964" cy="461665"/>
          </a:xfrm>
          <a:prstGeom prst="rect">
            <a:avLst/>
          </a:prstGeom>
          <a:noFill/>
        </p:spPr>
        <p:txBody>
          <a:bodyPr wrap="none" rtlCol="0">
            <a:spAutoFit/>
          </a:bodyPr>
          <a:lstStyle/>
          <a:p>
            <a:r>
              <a:rPr lang="en-US" sz="2400" b="1" dirty="0" smtClean="0"/>
              <a:t>Limestone drainage channels and anoxic limestone drains</a:t>
            </a:r>
            <a:endParaRPr lang="en-US" sz="2400" b="1" dirty="0"/>
          </a:p>
        </p:txBody>
      </p:sp>
      <p:pic>
        <p:nvPicPr>
          <p:cNvPr id="6" name="Picture 5" descr="IMG_1971.jpg"/>
          <p:cNvPicPr>
            <a:picLocks noChangeAspect="1"/>
          </p:cNvPicPr>
          <p:nvPr/>
        </p:nvPicPr>
        <p:blipFill rotWithShape="1">
          <a:blip r:embed="rId3">
            <a:extLst>
              <a:ext uri="{28A0092B-C50C-407E-A947-70E740481C1C}">
                <a14:useLocalDpi xmlns:a14="http://schemas.microsoft.com/office/drawing/2010/main" val="0"/>
              </a:ext>
            </a:extLst>
          </a:blip>
          <a:srcRect t="41792" b="28534"/>
          <a:stretch/>
        </p:blipFill>
        <p:spPr>
          <a:xfrm>
            <a:off x="1447134" y="2039827"/>
            <a:ext cx="8128000" cy="1808916"/>
          </a:xfrm>
          <a:prstGeom prst="rect">
            <a:avLst/>
          </a:prstGeom>
        </p:spPr>
      </p:pic>
      <p:sp>
        <p:nvSpPr>
          <p:cNvPr id="7" name="TextBox 6"/>
          <p:cNvSpPr txBox="1"/>
          <p:nvPr/>
        </p:nvSpPr>
        <p:spPr>
          <a:xfrm>
            <a:off x="264636" y="4125749"/>
            <a:ext cx="11761404" cy="2585323"/>
          </a:xfrm>
          <a:prstGeom prst="rect">
            <a:avLst/>
          </a:prstGeom>
          <a:noFill/>
        </p:spPr>
        <p:txBody>
          <a:bodyPr wrap="square" rtlCol="0">
            <a:spAutoFit/>
          </a:bodyPr>
          <a:lstStyle/>
          <a:p>
            <a:r>
              <a:rPr lang="en-US" sz="2400" dirty="0" smtClean="0"/>
              <a:t>Stream channel is constructed of limestone gravel</a:t>
            </a:r>
          </a:p>
          <a:p>
            <a:endParaRPr lang="en-US" sz="1200" dirty="0" smtClean="0"/>
          </a:p>
          <a:p>
            <a:r>
              <a:rPr lang="en-US" sz="2400" dirty="0" smtClean="0"/>
              <a:t>Limestone dissolution raises the pH of acid mine drainage prior to discharge into larger rivers</a:t>
            </a:r>
          </a:p>
          <a:p>
            <a:r>
              <a:rPr lang="en-US" sz="1600" dirty="0" smtClean="0"/>
              <a:t>(reaction 6; slide 12)</a:t>
            </a:r>
            <a:endParaRPr lang="en-US" sz="1200" dirty="0" smtClean="0"/>
          </a:p>
          <a:p>
            <a:r>
              <a:rPr lang="en-US" sz="2400" dirty="0" smtClean="0"/>
              <a:t>Precipitation of Fe-oxide coatings on limestone surfaces can reduce </a:t>
            </a:r>
            <a:r>
              <a:rPr lang="en-US" sz="2400" dirty="0"/>
              <a:t>effectiveness </a:t>
            </a:r>
            <a:endParaRPr lang="en-US" sz="2400" dirty="0" smtClean="0"/>
          </a:p>
          <a:p>
            <a:r>
              <a:rPr lang="en-US" sz="1400" dirty="0" smtClean="0"/>
              <a:t>(</a:t>
            </a:r>
            <a:r>
              <a:rPr lang="en-US" sz="1400" dirty="0"/>
              <a:t>reaction </a:t>
            </a:r>
            <a:r>
              <a:rPr lang="en-US" sz="1400" dirty="0" smtClean="0"/>
              <a:t>3; </a:t>
            </a:r>
            <a:r>
              <a:rPr lang="en-US" sz="1400" dirty="0"/>
              <a:t>slide 12)</a:t>
            </a:r>
          </a:p>
          <a:p>
            <a:r>
              <a:rPr lang="en-US" sz="2400" dirty="0" smtClean="0"/>
              <a:t>Isolating from oxygen, in sealed channels (anoxic limestone drains) can improve this by preventing Fe-oxide precipitation</a:t>
            </a:r>
            <a:endParaRPr lang="en-US" sz="2400" dirty="0"/>
          </a:p>
        </p:txBody>
      </p:sp>
      <p:sp>
        <p:nvSpPr>
          <p:cNvPr id="9" name="TextBox 8"/>
          <p:cNvSpPr txBox="1"/>
          <p:nvPr/>
        </p:nvSpPr>
        <p:spPr>
          <a:xfrm>
            <a:off x="7649163" y="3469905"/>
            <a:ext cx="1818978" cy="369332"/>
          </a:xfrm>
          <a:prstGeom prst="rect">
            <a:avLst/>
          </a:prstGeom>
          <a:noFill/>
        </p:spPr>
        <p:txBody>
          <a:bodyPr wrap="none" rtlCol="0">
            <a:spAutoFit/>
          </a:bodyPr>
          <a:lstStyle/>
          <a:p>
            <a:pPr algn="r"/>
            <a:r>
              <a:rPr lang="en-US" b="1" dirty="0" smtClean="0">
                <a:solidFill>
                  <a:srgbClr val="660066"/>
                </a:solidFill>
              </a:rPr>
              <a:t>Limestone gravel</a:t>
            </a:r>
          </a:p>
        </p:txBody>
      </p:sp>
      <p:sp>
        <p:nvSpPr>
          <p:cNvPr id="5" name="TextBox 4"/>
          <p:cNvSpPr txBox="1"/>
          <p:nvPr/>
        </p:nvSpPr>
        <p:spPr>
          <a:xfrm>
            <a:off x="9571646" y="1962860"/>
            <a:ext cx="2620354" cy="923330"/>
          </a:xfrm>
          <a:prstGeom prst="rect">
            <a:avLst/>
          </a:prstGeom>
          <a:noFill/>
        </p:spPr>
        <p:txBody>
          <a:bodyPr wrap="none" rtlCol="0">
            <a:spAutoFit/>
          </a:bodyPr>
          <a:lstStyle/>
          <a:p>
            <a:r>
              <a:rPr lang="en-US" dirty="0" smtClean="0"/>
              <a:t>Photo; open limestone</a:t>
            </a:r>
          </a:p>
          <a:p>
            <a:r>
              <a:rPr lang="en-US" dirty="0" smtClean="0"/>
              <a:t>drainage channel (France)</a:t>
            </a:r>
          </a:p>
          <a:p>
            <a:r>
              <a:rPr lang="en-US" dirty="0" smtClean="0"/>
              <a:t>(Luke Bridgestock)</a:t>
            </a:r>
          </a:p>
        </p:txBody>
      </p:sp>
      <p:sp>
        <p:nvSpPr>
          <p:cNvPr id="11" name="Title 1"/>
          <p:cNvSpPr txBox="1">
            <a:spLocks/>
          </p:cNvSpPr>
          <p:nvPr/>
        </p:nvSpPr>
        <p:spPr>
          <a:xfrm>
            <a:off x="367764" y="258286"/>
            <a:ext cx="884899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 </a:t>
            </a:r>
            <a:r>
              <a:rPr lang="mr-IN" dirty="0" smtClean="0"/>
              <a:t>–</a:t>
            </a:r>
            <a:r>
              <a:rPr lang="en-US" dirty="0" smtClean="0"/>
              <a:t> Passive treatments</a:t>
            </a:r>
          </a:p>
        </p:txBody>
      </p:sp>
    </p:spTree>
    <p:extLst>
      <p:ext uri="{BB962C8B-B14F-4D97-AF65-F5344CB8AC3E}">
        <p14:creationId xmlns:p14="http://schemas.microsoft.com/office/powerpoint/2010/main" val="3912401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7764" y="258286"/>
            <a:ext cx="884899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 </a:t>
            </a:r>
            <a:r>
              <a:rPr lang="mr-IN" dirty="0" smtClean="0"/>
              <a:t>–</a:t>
            </a:r>
            <a:r>
              <a:rPr lang="en-US" dirty="0" smtClean="0"/>
              <a:t> Passive treatments</a:t>
            </a:r>
          </a:p>
        </p:txBody>
      </p:sp>
      <p:sp>
        <p:nvSpPr>
          <p:cNvPr id="5" name="TextBox 4"/>
          <p:cNvSpPr txBox="1"/>
          <p:nvPr/>
        </p:nvSpPr>
        <p:spPr>
          <a:xfrm>
            <a:off x="691626" y="2657573"/>
            <a:ext cx="1405854" cy="461665"/>
          </a:xfrm>
          <a:prstGeom prst="rect">
            <a:avLst/>
          </a:prstGeom>
          <a:noFill/>
        </p:spPr>
        <p:txBody>
          <a:bodyPr wrap="none" rtlCol="0">
            <a:spAutoFit/>
          </a:bodyPr>
          <a:lstStyle/>
          <a:p>
            <a:r>
              <a:rPr lang="en-US" sz="2400" b="1" dirty="0" smtClean="0"/>
              <a:t>Wetlands</a:t>
            </a:r>
            <a:endParaRPr lang="en-US" sz="2400" b="1" dirty="0"/>
          </a:p>
        </p:txBody>
      </p:sp>
      <p:sp>
        <p:nvSpPr>
          <p:cNvPr id="6" name="TextBox 5"/>
          <p:cNvSpPr txBox="1"/>
          <p:nvPr/>
        </p:nvSpPr>
        <p:spPr>
          <a:xfrm>
            <a:off x="605388" y="3187707"/>
            <a:ext cx="10321456" cy="830997"/>
          </a:xfrm>
          <a:prstGeom prst="rect">
            <a:avLst/>
          </a:prstGeom>
          <a:noFill/>
        </p:spPr>
        <p:txBody>
          <a:bodyPr wrap="none" rtlCol="0">
            <a:spAutoFit/>
          </a:bodyPr>
          <a:lstStyle/>
          <a:p>
            <a:r>
              <a:rPr lang="en-US" sz="2400" dirty="0" smtClean="0"/>
              <a:t>Wetlands have been a widely applied to successful remediate acid mine drainage</a:t>
            </a:r>
          </a:p>
          <a:p>
            <a:r>
              <a:rPr lang="en-US" sz="2400" dirty="0" smtClean="0"/>
              <a:t>They are often artificially constructed in the flow path of acid mine drainage</a:t>
            </a:r>
            <a:endParaRPr lang="en-US" sz="2400" dirty="0"/>
          </a:p>
        </p:txBody>
      </p:sp>
      <p:pic>
        <p:nvPicPr>
          <p:cNvPr id="7" name="Picture 6" descr="Wetlands AMD remediation carto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14" y="4107744"/>
            <a:ext cx="10002236" cy="2024262"/>
          </a:xfrm>
          <a:prstGeom prst="rect">
            <a:avLst/>
          </a:prstGeom>
        </p:spPr>
      </p:pic>
      <p:sp>
        <p:nvSpPr>
          <p:cNvPr id="8" name="TextBox 7"/>
          <p:cNvSpPr txBox="1"/>
          <p:nvPr/>
        </p:nvSpPr>
        <p:spPr>
          <a:xfrm>
            <a:off x="624631" y="5843348"/>
            <a:ext cx="11083200" cy="830997"/>
          </a:xfrm>
          <a:prstGeom prst="rect">
            <a:avLst/>
          </a:prstGeom>
          <a:noFill/>
        </p:spPr>
        <p:txBody>
          <a:bodyPr wrap="square" rtlCol="0">
            <a:spAutoFit/>
          </a:bodyPr>
          <a:lstStyle/>
          <a:p>
            <a:r>
              <a:rPr lang="en-US" sz="2400" dirty="0" smtClean="0"/>
              <a:t>Communities of microbial organisms drive important chemical reactions that can neutralize the acidity of acid mine drainage and immobilize metals in mineral phases</a:t>
            </a:r>
            <a:endParaRPr lang="en-US" sz="2400" dirty="0"/>
          </a:p>
        </p:txBody>
      </p:sp>
      <p:pic>
        <p:nvPicPr>
          <p:cNvPr id="10" name="Picture 9" descr="grass-marsh-nature-292476.jpg"/>
          <p:cNvPicPr>
            <a:picLocks noChangeAspect="1"/>
          </p:cNvPicPr>
          <p:nvPr/>
        </p:nvPicPr>
        <p:blipFill rotWithShape="1">
          <a:blip r:embed="rId4" cstate="print">
            <a:extLst>
              <a:ext uri="{28A0092B-C50C-407E-A947-70E740481C1C}">
                <a14:useLocalDpi xmlns:a14="http://schemas.microsoft.com/office/drawing/2010/main" val="0"/>
              </a:ext>
            </a:extLst>
          </a:blip>
          <a:srcRect t="21840" r="19001"/>
          <a:stretch/>
        </p:blipFill>
        <p:spPr>
          <a:xfrm>
            <a:off x="4520269" y="1678214"/>
            <a:ext cx="2437732" cy="1476773"/>
          </a:xfrm>
          <a:prstGeom prst="rect">
            <a:avLst/>
          </a:prstGeom>
        </p:spPr>
      </p:pic>
      <p:sp>
        <p:nvSpPr>
          <p:cNvPr id="11" name="TextBox 10"/>
          <p:cNvSpPr txBox="1"/>
          <p:nvPr/>
        </p:nvSpPr>
        <p:spPr>
          <a:xfrm>
            <a:off x="7041851" y="1717409"/>
            <a:ext cx="2451851" cy="646331"/>
          </a:xfrm>
          <a:prstGeom prst="rect">
            <a:avLst/>
          </a:prstGeom>
          <a:noFill/>
        </p:spPr>
        <p:txBody>
          <a:bodyPr wrap="none" rtlCol="0">
            <a:spAutoFit/>
          </a:bodyPr>
          <a:lstStyle/>
          <a:p>
            <a:r>
              <a:rPr lang="en-US" dirty="0" smtClean="0"/>
              <a:t>Photo from </a:t>
            </a:r>
            <a:r>
              <a:rPr lang="en-US" dirty="0" err="1" smtClean="0"/>
              <a:t>Pexels.com</a:t>
            </a:r>
            <a:r>
              <a:rPr lang="en-US" dirty="0" smtClean="0"/>
              <a:t> </a:t>
            </a:r>
          </a:p>
          <a:p>
            <a:pPr algn="ctr"/>
            <a:r>
              <a:rPr lang="en-US" dirty="0" smtClean="0"/>
              <a:t>(CC0 License)</a:t>
            </a:r>
            <a:endParaRPr lang="en-US" dirty="0"/>
          </a:p>
        </p:txBody>
      </p:sp>
    </p:spTree>
    <p:extLst>
      <p:ext uri="{BB962C8B-B14F-4D97-AF65-F5344CB8AC3E}">
        <p14:creationId xmlns:p14="http://schemas.microsoft.com/office/powerpoint/2010/main" val="40866856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555625"/>
            <a:ext cx="4191000"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smtClean="0"/>
              <a:t>Tutor introduction </a:t>
            </a:r>
            <a:endParaRPr lang="en-US" sz="4000" dirty="0"/>
          </a:p>
        </p:txBody>
      </p:sp>
      <p:sp>
        <p:nvSpPr>
          <p:cNvPr id="4" name="Content Placeholder 2"/>
          <p:cNvSpPr>
            <a:spLocks noGrp="1"/>
          </p:cNvSpPr>
          <p:nvPr>
            <p:ph sz="half" idx="1"/>
          </p:nvPr>
        </p:nvSpPr>
        <p:spPr>
          <a:xfrm>
            <a:off x="838200" y="1825625"/>
            <a:ext cx="6407797" cy="4351338"/>
          </a:xfrm>
        </p:spPr>
        <p:txBody>
          <a:bodyPr/>
          <a:lstStyle/>
          <a:p>
            <a:pPr marL="0" indent="0">
              <a:buNone/>
            </a:pPr>
            <a:r>
              <a:rPr lang="en-GB" dirty="0" err="1" smtClean="0"/>
              <a:t>Dr.</a:t>
            </a:r>
            <a:r>
              <a:rPr lang="en-GB" dirty="0" smtClean="0"/>
              <a:t> Luke Bridgestock</a:t>
            </a:r>
          </a:p>
          <a:p>
            <a:pPr marL="0" indent="0">
              <a:buNone/>
            </a:pPr>
            <a:endParaRPr lang="en-GB" sz="1400" dirty="0" smtClean="0"/>
          </a:p>
          <a:p>
            <a:r>
              <a:rPr lang="en-GB" sz="2000" dirty="0" err="1" smtClean="0"/>
              <a:t>MSci</a:t>
            </a:r>
            <a:r>
              <a:rPr lang="en-GB" sz="2000" dirty="0" smtClean="0"/>
              <a:t> Geology and PhD Isotope Geochemistry, Imperial College London</a:t>
            </a:r>
          </a:p>
          <a:p>
            <a:r>
              <a:rPr lang="en-GB" sz="2000" dirty="0" smtClean="0"/>
              <a:t>Postdoctoral Research Associate, University of Oxford (2015 to 2020)</a:t>
            </a:r>
          </a:p>
          <a:p>
            <a:r>
              <a:rPr lang="en-GB" sz="2000" dirty="0" err="1" smtClean="0"/>
              <a:t>Leverhulme</a:t>
            </a:r>
            <a:r>
              <a:rPr lang="en-GB" sz="2000" dirty="0" smtClean="0"/>
              <a:t> Early Career Research Fellow, University of Cambridge (May, 2020 to present)</a:t>
            </a:r>
          </a:p>
          <a:p>
            <a:r>
              <a:rPr lang="en-GB" sz="2000" dirty="0" smtClean="0"/>
              <a:t>Research interests in metal cycling in the environment</a:t>
            </a:r>
            <a:endParaRPr lang="en-GB" sz="2000" dirty="0"/>
          </a:p>
          <a:p>
            <a:r>
              <a:rPr lang="en-GB" sz="2000" dirty="0" smtClean="0"/>
              <a:t>More details at </a:t>
            </a:r>
            <a:r>
              <a:rPr lang="en-GB" sz="2000" dirty="0">
                <a:hlinkClick r:id="rId2"/>
              </a:rPr>
              <a:t>https://www.earth.ox.ac.uk/people/luke-bridgestock</a:t>
            </a:r>
            <a:r>
              <a:rPr lang="en-GB" sz="2000" dirty="0" smtClean="0">
                <a:hlinkClick r:id="rId2"/>
              </a:rPr>
              <a:t>/</a:t>
            </a:r>
            <a:endParaRPr lang="en-GB" sz="2000" dirty="0" smtClean="0"/>
          </a:p>
          <a:p>
            <a:endParaRPr lang="en-US" sz="2000" dirty="0"/>
          </a:p>
        </p:txBody>
      </p:sp>
      <p:pic>
        <p:nvPicPr>
          <p:cNvPr id="5" name="Picture 4" descr="IMG_0638-e1460451363273-390x3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089" y="2001663"/>
            <a:ext cx="3714750" cy="3714750"/>
          </a:xfrm>
          <a:prstGeom prst="rect">
            <a:avLst/>
          </a:prstGeom>
        </p:spPr>
      </p:pic>
    </p:spTree>
    <p:extLst>
      <p:ext uri="{BB962C8B-B14F-4D97-AF65-F5344CB8AC3E}">
        <p14:creationId xmlns:p14="http://schemas.microsoft.com/office/powerpoint/2010/main" val="28798691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7764" y="258286"/>
            <a:ext cx="884899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 </a:t>
            </a:r>
            <a:r>
              <a:rPr lang="mr-IN" dirty="0" smtClean="0"/>
              <a:t>–</a:t>
            </a:r>
            <a:r>
              <a:rPr lang="en-US" dirty="0" smtClean="0"/>
              <a:t> Passive treatments</a:t>
            </a:r>
          </a:p>
        </p:txBody>
      </p:sp>
      <p:sp>
        <p:nvSpPr>
          <p:cNvPr id="5" name="TextBox 4"/>
          <p:cNvSpPr txBox="1"/>
          <p:nvPr/>
        </p:nvSpPr>
        <p:spPr>
          <a:xfrm>
            <a:off x="4521790" y="1674199"/>
            <a:ext cx="2411688" cy="461665"/>
          </a:xfrm>
          <a:prstGeom prst="rect">
            <a:avLst/>
          </a:prstGeom>
          <a:noFill/>
        </p:spPr>
        <p:txBody>
          <a:bodyPr wrap="none" rtlCol="0">
            <a:spAutoFit/>
          </a:bodyPr>
          <a:lstStyle/>
          <a:p>
            <a:r>
              <a:rPr lang="en-US" sz="2400" b="1" dirty="0"/>
              <a:t>A</a:t>
            </a:r>
            <a:r>
              <a:rPr lang="en-US" sz="2400" b="1" dirty="0" smtClean="0"/>
              <a:t>erobic wetlands</a:t>
            </a:r>
            <a:endParaRPr lang="en-US" sz="2400" b="1" dirty="0"/>
          </a:p>
        </p:txBody>
      </p:sp>
      <p:sp>
        <p:nvSpPr>
          <p:cNvPr id="12" name="TextBox 11"/>
          <p:cNvSpPr txBox="1"/>
          <p:nvPr/>
        </p:nvSpPr>
        <p:spPr>
          <a:xfrm>
            <a:off x="2630374" y="5009027"/>
            <a:ext cx="2160818" cy="461665"/>
          </a:xfrm>
          <a:prstGeom prst="rect">
            <a:avLst/>
          </a:prstGeom>
          <a:noFill/>
        </p:spPr>
        <p:txBody>
          <a:bodyPr wrap="none" rtlCol="0">
            <a:spAutoFit/>
          </a:bodyPr>
          <a:lstStyle/>
          <a:p>
            <a:r>
              <a:rPr lang="en-US" sz="2400" dirty="0" smtClean="0">
                <a:solidFill>
                  <a:srgbClr val="660066"/>
                </a:solidFill>
              </a:rPr>
              <a:t>4Fe</a:t>
            </a:r>
            <a:r>
              <a:rPr lang="en-US" sz="2400" baseline="30000" dirty="0" smtClean="0">
                <a:solidFill>
                  <a:srgbClr val="660066"/>
                </a:solidFill>
              </a:rPr>
              <a:t>2</a:t>
            </a:r>
            <a:r>
              <a:rPr lang="en-US" sz="2400" baseline="30000" dirty="0">
                <a:solidFill>
                  <a:srgbClr val="660066"/>
                </a:solidFill>
              </a:rPr>
              <a:t>+</a:t>
            </a:r>
            <a:r>
              <a:rPr lang="en-US" sz="2400" baseline="30000" dirty="0"/>
              <a:t> </a:t>
            </a:r>
            <a:r>
              <a:rPr lang="en-US" sz="2400" dirty="0" smtClean="0"/>
              <a:t> +</a:t>
            </a:r>
            <a:r>
              <a:rPr lang="en-US" sz="2400" dirty="0" smtClean="0">
                <a:solidFill>
                  <a:schemeClr val="accent6"/>
                </a:solidFill>
              </a:rPr>
              <a:t> O</a:t>
            </a:r>
            <a:r>
              <a:rPr lang="en-US" sz="2400" baseline="-25000" dirty="0" smtClean="0">
                <a:solidFill>
                  <a:schemeClr val="accent6"/>
                </a:solidFill>
              </a:rPr>
              <a:t>2</a:t>
            </a:r>
            <a:r>
              <a:rPr lang="en-US" sz="2400" dirty="0">
                <a:solidFill>
                  <a:srgbClr val="FF0000"/>
                </a:solidFill>
              </a:rPr>
              <a:t>+ 4H</a:t>
            </a:r>
            <a:r>
              <a:rPr lang="en-US" sz="2400" baseline="30000" dirty="0">
                <a:solidFill>
                  <a:srgbClr val="FF0000"/>
                </a:solidFill>
              </a:rPr>
              <a:t>+</a:t>
            </a:r>
            <a:r>
              <a:rPr lang="en-US" sz="2400" dirty="0">
                <a:solidFill>
                  <a:srgbClr val="FF0000"/>
                </a:solidFill>
              </a:rPr>
              <a:t> </a:t>
            </a:r>
          </a:p>
        </p:txBody>
      </p:sp>
      <p:cxnSp>
        <p:nvCxnSpPr>
          <p:cNvPr id="17" name="Straight Arrow Connector 16"/>
          <p:cNvCxnSpPr/>
          <p:nvPr/>
        </p:nvCxnSpPr>
        <p:spPr>
          <a:xfrm>
            <a:off x="5003559" y="5289996"/>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59993" y="5059163"/>
            <a:ext cx="1766179" cy="461665"/>
          </a:xfrm>
          <a:prstGeom prst="rect">
            <a:avLst/>
          </a:prstGeom>
          <a:noFill/>
        </p:spPr>
        <p:txBody>
          <a:bodyPr wrap="none" rtlCol="0">
            <a:spAutoFit/>
          </a:bodyPr>
          <a:lstStyle/>
          <a:p>
            <a:r>
              <a:rPr lang="en-US" sz="2400" dirty="0" smtClean="0">
                <a:solidFill>
                  <a:schemeClr val="accent2">
                    <a:lumMod val="50000"/>
                  </a:schemeClr>
                </a:solidFill>
              </a:rPr>
              <a:t>4Fe</a:t>
            </a:r>
            <a:r>
              <a:rPr lang="en-US" sz="2400" baseline="30000" dirty="0" smtClean="0">
                <a:solidFill>
                  <a:schemeClr val="accent2">
                    <a:lumMod val="50000"/>
                  </a:schemeClr>
                </a:solidFill>
              </a:rPr>
              <a:t>3</a:t>
            </a:r>
            <a:r>
              <a:rPr lang="en-US" sz="2400" baseline="30000" dirty="0">
                <a:solidFill>
                  <a:schemeClr val="accent2">
                    <a:lumMod val="50000"/>
                  </a:schemeClr>
                </a:solidFill>
              </a:rPr>
              <a:t>+ </a:t>
            </a:r>
            <a:r>
              <a:rPr lang="en-US" sz="2400" dirty="0" smtClean="0"/>
              <a:t>+ </a:t>
            </a:r>
            <a:r>
              <a:rPr lang="en-US" sz="2400" dirty="0">
                <a:solidFill>
                  <a:srgbClr val="0000FF"/>
                </a:solidFill>
              </a:rPr>
              <a:t>2H</a:t>
            </a:r>
            <a:r>
              <a:rPr lang="en-US" sz="2400" baseline="-25000" dirty="0">
                <a:solidFill>
                  <a:srgbClr val="0000FF"/>
                </a:solidFill>
              </a:rPr>
              <a:t>2</a:t>
            </a:r>
            <a:r>
              <a:rPr lang="en-US" sz="2400" dirty="0">
                <a:solidFill>
                  <a:srgbClr val="0000FF"/>
                </a:solidFill>
              </a:rPr>
              <a:t>O</a:t>
            </a:r>
            <a:endParaRPr lang="en-US" sz="2400" dirty="0">
              <a:solidFill>
                <a:srgbClr val="FF0000"/>
              </a:solidFill>
            </a:endParaRPr>
          </a:p>
        </p:txBody>
      </p:sp>
      <p:sp>
        <p:nvSpPr>
          <p:cNvPr id="19" name="TextBox 18"/>
          <p:cNvSpPr txBox="1"/>
          <p:nvPr/>
        </p:nvSpPr>
        <p:spPr>
          <a:xfrm>
            <a:off x="3330774" y="5748386"/>
            <a:ext cx="1922171" cy="461665"/>
          </a:xfrm>
          <a:prstGeom prst="rect">
            <a:avLst/>
          </a:prstGeom>
          <a:noFill/>
        </p:spPr>
        <p:txBody>
          <a:bodyPr wrap="none" rtlCol="0">
            <a:spAutoFit/>
          </a:bodyPr>
          <a:lstStyle/>
          <a:p>
            <a:r>
              <a:rPr lang="en-US" sz="2400" dirty="0">
                <a:solidFill>
                  <a:schemeClr val="accent2">
                    <a:lumMod val="50000"/>
                  </a:schemeClr>
                </a:solidFill>
              </a:rPr>
              <a:t>4</a:t>
            </a:r>
            <a:r>
              <a:rPr lang="en-US" sz="2400" dirty="0" smtClean="0">
                <a:solidFill>
                  <a:schemeClr val="accent2">
                    <a:lumMod val="50000"/>
                  </a:schemeClr>
                </a:solidFill>
              </a:rPr>
              <a:t>Fe</a:t>
            </a:r>
            <a:r>
              <a:rPr lang="en-US" sz="2400" baseline="30000" dirty="0" smtClean="0">
                <a:solidFill>
                  <a:schemeClr val="accent2">
                    <a:lumMod val="50000"/>
                  </a:schemeClr>
                </a:solidFill>
              </a:rPr>
              <a:t>3+ </a:t>
            </a:r>
            <a:r>
              <a:rPr lang="en-US" sz="2400" dirty="0" smtClean="0"/>
              <a:t>+</a:t>
            </a:r>
            <a:r>
              <a:rPr lang="en-US" sz="2400" dirty="0" smtClean="0">
                <a:solidFill>
                  <a:schemeClr val="accent6"/>
                </a:solidFill>
              </a:rPr>
              <a:t> </a:t>
            </a:r>
            <a:r>
              <a:rPr lang="en-US" sz="2400" dirty="0" smtClean="0">
                <a:solidFill>
                  <a:schemeClr val="accent5"/>
                </a:solidFill>
              </a:rPr>
              <a:t>12</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20" name="Straight Arrow Connector 19"/>
          <p:cNvCxnSpPr>
            <a:stCxn id="19" idx="3"/>
          </p:cNvCxnSpPr>
          <p:nvPr/>
        </p:nvCxnSpPr>
        <p:spPr>
          <a:xfrm>
            <a:off x="5252945" y="5979219"/>
            <a:ext cx="1190221" cy="21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83432" y="5790357"/>
            <a:ext cx="2150198" cy="461665"/>
          </a:xfrm>
          <a:prstGeom prst="rect">
            <a:avLst/>
          </a:prstGeom>
          <a:noFill/>
        </p:spPr>
        <p:txBody>
          <a:bodyPr wrap="none" rtlCol="0">
            <a:spAutoFit/>
          </a:bodyPr>
          <a:lstStyle/>
          <a:p>
            <a:r>
              <a:rPr lang="en-US" sz="2400" dirty="0" smtClean="0">
                <a:solidFill>
                  <a:schemeClr val="accent2"/>
                </a:solidFill>
              </a:rPr>
              <a:t>4Fe(OH)</a:t>
            </a:r>
            <a:r>
              <a:rPr lang="en-US" sz="2400" baseline="-25000" dirty="0" smtClean="0">
                <a:solidFill>
                  <a:schemeClr val="accent2"/>
                </a:solidFill>
              </a:rPr>
              <a:t>3</a:t>
            </a:r>
            <a:r>
              <a:rPr lang="en-US" sz="2400" dirty="0" smtClean="0"/>
              <a:t>+</a:t>
            </a:r>
            <a:r>
              <a:rPr lang="en-US" sz="2400" dirty="0" smtClean="0">
                <a:solidFill>
                  <a:srgbClr val="FF0000"/>
                </a:solidFill>
              </a:rPr>
              <a:t>12</a:t>
            </a:r>
            <a:r>
              <a:rPr lang="en-US" sz="2400" dirty="0" smtClean="0">
                <a:solidFill>
                  <a:schemeClr val="accent6"/>
                </a:solidFill>
              </a:rPr>
              <a:t> </a:t>
            </a:r>
            <a:r>
              <a:rPr lang="en-US" sz="2400" dirty="0" smtClean="0">
                <a:solidFill>
                  <a:srgbClr val="FF0000"/>
                </a:solidFill>
              </a:rPr>
              <a:t>H</a:t>
            </a:r>
            <a:r>
              <a:rPr lang="en-US" sz="2400" baseline="30000" dirty="0" smtClean="0">
                <a:solidFill>
                  <a:srgbClr val="FF0000"/>
                </a:solidFill>
              </a:rPr>
              <a:t>+</a:t>
            </a:r>
            <a:endParaRPr lang="en-US" sz="2400" baseline="30000" dirty="0">
              <a:solidFill>
                <a:srgbClr val="FF0000"/>
              </a:solidFill>
            </a:endParaRPr>
          </a:p>
        </p:txBody>
      </p:sp>
      <p:pic>
        <p:nvPicPr>
          <p:cNvPr id="8" name="Picture 7" descr="Wetlands AMD remediation cartoon aerobi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14" y="2841929"/>
            <a:ext cx="10393648" cy="2103476"/>
          </a:xfrm>
          <a:prstGeom prst="rect">
            <a:avLst/>
          </a:prstGeom>
        </p:spPr>
      </p:pic>
      <p:cxnSp>
        <p:nvCxnSpPr>
          <p:cNvPr id="22" name="Straight Arrow Connector 21"/>
          <p:cNvCxnSpPr/>
          <p:nvPr/>
        </p:nvCxnSpPr>
        <p:spPr>
          <a:xfrm>
            <a:off x="3072323" y="2376485"/>
            <a:ext cx="81928" cy="860451"/>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44609" y="1802851"/>
            <a:ext cx="595034" cy="584776"/>
          </a:xfrm>
          <a:prstGeom prst="rect">
            <a:avLst/>
          </a:prstGeom>
          <a:noFill/>
        </p:spPr>
        <p:txBody>
          <a:bodyPr wrap="none" rtlCol="0">
            <a:spAutoFit/>
          </a:bodyPr>
          <a:lstStyle/>
          <a:p>
            <a:r>
              <a:rPr lang="en-US" sz="3200" dirty="0" smtClean="0"/>
              <a:t>O</a:t>
            </a:r>
            <a:r>
              <a:rPr lang="en-US" sz="3200" baseline="-25000" dirty="0" smtClean="0"/>
              <a:t>2</a:t>
            </a:r>
            <a:endParaRPr lang="en-US" sz="3200" baseline="-25000" dirty="0"/>
          </a:p>
        </p:txBody>
      </p:sp>
    </p:spTree>
    <p:extLst>
      <p:ext uri="{BB962C8B-B14F-4D97-AF65-F5344CB8AC3E}">
        <p14:creationId xmlns:p14="http://schemas.microsoft.com/office/powerpoint/2010/main" val="4662854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7764" y="258286"/>
            <a:ext cx="884899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 </a:t>
            </a:r>
            <a:r>
              <a:rPr lang="mr-IN" dirty="0" smtClean="0"/>
              <a:t>–</a:t>
            </a:r>
            <a:r>
              <a:rPr lang="en-US" dirty="0" smtClean="0"/>
              <a:t> Passive treatments</a:t>
            </a:r>
          </a:p>
        </p:txBody>
      </p:sp>
      <p:sp>
        <p:nvSpPr>
          <p:cNvPr id="5" name="TextBox 4"/>
          <p:cNvSpPr txBox="1"/>
          <p:nvPr/>
        </p:nvSpPr>
        <p:spPr>
          <a:xfrm>
            <a:off x="4521790" y="1674199"/>
            <a:ext cx="2728782" cy="461665"/>
          </a:xfrm>
          <a:prstGeom prst="rect">
            <a:avLst/>
          </a:prstGeom>
          <a:noFill/>
        </p:spPr>
        <p:txBody>
          <a:bodyPr wrap="none" rtlCol="0">
            <a:spAutoFit/>
          </a:bodyPr>
          <a:lstStyle/>
          <a:p>
            <a:r>
              <a:rPr lang="en-US" sz="2400" b="1" dirty="0" smtClean="0"/>
              <a:t>Anaerobic wetlands</a:t>
            </a:r>
            <a:endParaRPr lang="en-US" sz="2400" b="1" dirty="0"/>
          </a:p>
        </p:txBody>
      </p:sp>
      <p:pic>
        <p:nvPicPr>
          <p:cNvPr id="7" name="Picture 6" descr="Wetlands AMD remediation carto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14" y="2817063"/>
            <a:ext cx="10002236" cy="2024262"/>
          </a:xfrm>
          <a:prstGeom prst="rect">
            <a:avLst/>
          </a:prstGeom>
        </p:spPr>
      </p:pic>
      <p:sp>
        <p:nvSpPr>
          <p:cNvPr id="9" name="TextBox 8"/>
          <p:cNvSpPr txBox="1"/>
          <p:nvPr/>
        </p:nvSpPr>
        <p:spPr>
          <a:xfrm>
            <a:off x="6635272" y="4791545"/>
            <a:ext cx="1837913" cy="461665"/>
          </a:xfrm>
          <a:prstGeom prst="rect">
            <a:avLst/>
          </a:prstGeom>
          <a:noFill/>
        </p:spPr>
        <p:txBody>
          <a:bodyPr wrap="none" rtlCol="0">
            <a:spAutoFit/>
          </a:bodyPr>
          <a:lstStyle/>
          <a:p>
            <a:r>
              <a:rPr lang="en-US" sz="2400" dirty="0" smtClean="0">
                <a:solidFill>
                  <a:srgbClr val="FF6600"/>
                </a:solidFill>
              </a:rPr>
              <a:t>H</a:t>
            </a:r>
            <a:r>
              <a:rPr lang="en-US" sz="2400" baseline="-25000" dirty="0" smtClean="0">
                <a:solidFill>
                  <a:srgbClr val="FF6600"/>
                </a:solidFill>
              </a:rPr>
              <a:t>2</a:t>
            </a:r>
            <a:r>
              <a:rPr lang="en-US" sz="2400" dirty="0" smtClean="0">
                <a:solidFill>
                  <a:srgbClr val="FF6600"/>
                </a:solidFill>
              </a:rPr>
              <a:t>S</a:t>
            </a:r>
            <a:r>
              <a:rPr lang="en-US" sz="2400" dirty="0" smtClean="0"/>
              <a:t> +</a:t>
            </a:r>
            <a:r>
              <a:rPr lang="en-US" sz="2400" dirty="0" smtClean="0">
                <a:solidFill>
                  <a:schemeClr val="accent6"/>
                </a:solidFill>
              </a:rPr>
              <a:t> </a:t>
            </a:r>
            <a:r>
              <a:rPr lang="en-US" sz="2400" dirty="0" smtClean="0">
                <a:solidFill>
                  <a:srgbClr val="000000"/>
                </a:solidFill>
              </a:rPr>
              <a:t>2H</a:t>
            </a:r>
            <a:r>
              <a:rPr lang="en-US" sz="2400" baseline="-25000" dirty="0" smtClean="0">
                <a:solidFill>
                  <a:srgbClr val="000000"/>
                </a:solidFill>
              </a:rPr>
              <a:t>2</a:t>
            </a:r>
            <a:r>
              <a:rPr lang="en-US" sz="2400" dirty="0" smtClean="0">
                <a:solidFill>
                  <a:srgbClr val="000000"/>
                </a:solidFill>
              </a:rPr>
              <a:t>CO</a:t>
            </a:r>
            <a:r>
              <a:rPr lang="en-US" sz="2400" baseline="-25000" dirty="0" smtClean="0">
                <a:solidFill>
                  <a:srgbClr val="000000"/>
                </a:solidFill>
              </a:rPr>
              <a:t>3</a:t>
            </a:r>
            <a:endParaRPr lang="en-US" sz="2400" baseline="-25000" dirty="0">
              <a:solidFill>
                <a:srgbClr val="000000"/>
              </a:solidFill>
            </a:endParaRPr>
          </a:p>
        </p:txBody>
      </p:sp>
      <p:cxnSp>
        <p:nvCxnSpPr>
          <p:cNvPr id="10" name="Straight Arrow Connector 9"/>
          <p:cNvCxnSpPr/>
          <p:nvPr/>
        </p:nvCxnSpPr>
        <p:spPr>
          <a:xfrm>
            <a:off x="5181393" y="5060866"/>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345402" y="4809239"/>
            <a:ext cx="2839940" cy="461665"/>
          </a:xfrm>
          <a:prstGeom prst="rect">
            <a:avLst/>
          </a:prstGeom>
          <a:noFill/>
        </p:spPr>
        <p:txBody>
          <a:bodyPr wrap="none" rtlCol="0">
            <a:spAutoFit/>
          </a:bodyPr>
          <a:lstStyle/>
          <a:p>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t>+</a:t>
            </a:r>
            <a:r>
              <a:rPr lang="en-US" sz="2400" dirty="0" smtClean="0">
                <a:solidFill>
                  <a:srgbClr val="FF0000"/>
                </a:solidFill>
              </a:rPr>
              <a:t> 4H</a:t>
            </a:r>
            <a:r>
              <a:rPr lang="en-US" sz="2400" baseline="30000" dirty="0" smtClean="0">
                <a:solidFill>
                  <a:srgbClr val="FF0000"/>
                </a:solidFill>
              </a:rPr>
              <a:t>+</a:t>
            </a:r>
            <a:r>
              <a:rPr lang="en-US" sz="2400" dirty="0" smtClean="0">
                <a:solidFill>
                  <a:srgbClr val="000000"/>
                </a:solidFill>
              </a:rPr>
              <a:t> + 2CH</a:t>
            </a:r>
            <a:r>
              <a:rPr lang="en-US" sz="2400" baseline="-25000" dirty="0" smtClean="0">
                <a:solidFill>
                  <a:srgbClr val="000000"/>
                </a:solidFill>
              </a:rPr>
              <a:t>2</a:t>
            </a:r>
            <a:r>
              <a:rPr lang="en-US" sz="2400" dirty="0" smtClean="0">
                <a:solidFill>
                  <a:srgbClr val="000000"/>
                </a:solidFill>
              </a:rPr>
              <a:t>O</a:t>
            </a:r>
            <a:endParaRPr lang="en-US" sz="2400" dirty="0">
              <a:solidFill>
                <a:srgbClr val="000000"/>
              </a:solidFill>
            </a:endParaRPr>
          </a:p>
        </p:txBody>
      </p:sp>
      <p:sp>
        <p:nvSpPr>
          <p:cNvPr id="2" name="TextBox 1"/>
          <p:cNvSpPr txBox="1"/>
          <p:nvPr/>
        </p:nvSpPr>
        <p:spPr>
          <a:xfrm>
            <a:off x="2519421" y="5333818"/>
            <a:ext cx="1322372" cy="369332"/>
          </a:xfrm>
          <a:prstGeom prst="rect">
            <a:avLst/>
          </a:prstGeom>
          <a:noFill/>
        </p:spPr>
        <p:txBody>
          <a:bodyPr wrap="none" rtlCol="0">
            <a:spAutoFit/>
          </a:bodyPr>
          <a:lstStyle/>
          <a:p>
            <a:r>
              <a:rPr lang="en-US" dirty="0" smtClean="0">
                <a:solidFill>
                  <a:srgbClr val="FF0000"/>
                </a:solidFill>
              </a:rPr>
              <a:t>Sulfuric acid</a:t>
            </a:r>
            <a:endParaRPr lang="en-US" dirty="0">
              <a:solidFill>
                <a:srgbClr val="FF0000"/>
              </a:solidFill>
            </a:endParaRPr>
          </a:p>
        </p:txBody>
      </p:sp>
      <p:sp>
        <p:nvSpPr>
          <p:cNvPr id="4" name="TextBox 3"/>
          <p:cNvSpPr txBox="1"/>
          <p:nvPr/>
        </p:nvSpPr>
        <p:spPr>
          <a:xfrm>
            <a:off x="3827851" y="5333818"/>
            <a:ext cx="1608133" cy="369332"/>
          </a:xfrm>
          <a:prstGeom prst="rect">
            <a:avLst/>
          </a:prstGeom>
          <a:noFill/>
        </p:spPr>
        <p:txBody>
          <a:bodyPr wrap="none" rtlCol="0">
            <a:spAutoFit/>
          </a:bodyPr>
          <a:lstStyle/>
          <a:p>
            <a:r>
              <a:rPr lang="en-US" dirty="0" smtClean="0"/>
              <a:t>Organic matter</a:t>
            </a:r>
            <a:endParaRPr lang="en-US" dirty="0"/>
          </a:p>
        </p:txBody>
      </p:sp>
      <p:sp>
        <p:nvSpPr>
          <p:cNvPr id="14" name="TextBox 13"/>
          <p:cNvSpPr txBox="1"/>
          <p:nvPr/>
        </p:nvSpPr>
        <p:spPr>
          <a:xfrm>
            <a:off x="3305278" y="5979791"/>
            <a:ext cx="1651714" cy="461665"/>
          </a:xfrm>
          <a:prstGeom prst="rect">
            <a:avLst/>
          </a:prstGeom>
          <a:noFill/>
        </p:spPr>
        <p:txBody>
          <a:bodyPr wrap="none" rtlCol="0">
            <a:spAutoFit/>
          </a:bodyPr>
          <a:lstStyle/>
          <a:p>
            <a:r>
              <a:rPr lang="en-US" sz="2400" dirty="0" smtClean="0">
                <a:solidFill>
                  <a:srgbClr val="FF6600"/>
                </a:solidFill>
              </a:rPr>
              <a:t>H</a:t>
            </a:r>
            <a:r>
              <a:rPr lang="en-US" sz="2400" baseline="-25000" dirty="0" smtClean="0">
                <a:solidFill>
                  <a:srgbClr val="FF6600"/>
                </a:solidFill>
              </a:rPr>
              <a:t>2</a:t>
            </a:r>
            <a:r>
              <a:rPr lang="en-US" sz="2400" dirty="0" smtClean="0">
                <a:solidFill>
                  <a:srgbClr val="FF6600"/>
                </a:solidFill>
              </a:rPr>
              <a:t>S</a:t>
            </a:r>
            <a:r>
              <a:rPr lang="en-US" sz="2400" dirty="0" smtClean="0"/>
              <a:t> +</a:t>
            </a:r>
            <a:r>
              <a:rPr lang="en-US" sz="2400" dirty="0" smtClean="0">
                <a:solidFill>
                  <a:schemeClr val="accent6"/>
                </a:solidFill>
              </a:rPr>
              <a:t> </a:t>
            </a:r>
            <a:r>
              <a:rPr lang="en-US" sz="2400" dirty="0" smtClean="0">
                <a:solidFill>
                  <a:srgbClr val="660066"/>
                </a:solidFill>
              </a:rPr>
              <a:t>Metal</a:t>
            </a:r>
            <a:endParaRPr lang="en-US" sz="2400" baseline="-25000" dirty="0">
              <a:solidFill>
                <a:srgbClr val="660066"/>
              </a:solidFill>
            </a:endParaRPr>
          </a:p>
        </p:txBody>
      </p:sp>
      <p:cxnSp>
        <p:nvCxnSpPr>
          <p:cNvPr id="15" name="Straight Arrow Connector 14"/>
          <p:cNvCxnSpPr/>
          <p:nvPr/>
        </p:nvCxnSpPr>
        <p:spPr>
          <a:xfrm>
            <a:off x="5201869" y="6249112"/>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654859" y="6000833"/>
            <a:ext cx="2621230" cy="461665"/>
          </a:xfrm>
          <a:prstGeom prst="rect">
            <a:avLst/>
          </a:prstGeom>
          <a:noFill/>
        </p:spPr>
        <p:txBody>
          <a:bodyPr wrap="none" rtlCol="0">
            <a:spAutoFit/>
          </a:bodyPr>
          <a:lstStyle/>
          <a:p>
            <a:r>
              <a:rPr lang="en-US" sz="2400" dirty="0" smtClean="0">
                <a:solidFill>
                  <a:srgbClr val="660066"/>
                </a:solidFill>
              </a:rPr>
              <a:t>Metal sulfide</a:t>
            </a:r>
            <a:r>
              <a:rPr lang="en-US" sz="2400" dirty="0" smtClean="0"/>
              <a:t> + </a:t>
            </a:r>
            <a:r>
              <a:rPr lang="en-US" sz="2400" dirty="0" smtClean="0">
                <a:solidFill>
                  <a:srgbClr val="FF0000"/>
                </a:solidFill>
              </a:rPr>
              <a:t>2H</a:t>
            </a:r>
            <a:r>
              <a:rPr lang="en-US" sz="2400" baseline="30000" dirty="0" smtClean="0">
                <a:solidFill>
                  <a:srgbClr val="FF0000"/>
                </a:solidFill>
              </a:rPr>
              <a:t>+</a:t>
            </a:r>
            <a:endParaRPr lang="en-US" sz="2400" baseline="30000" dirty="0">
              <a:solidFill>
                <a:srgbClr val="FF0000"/>
              </a:solidFill>
            </a:endParaRPr>
          </a:p>
        </p:txBody>
      </p:sp>
      <p:sp>
        <p:nvSpPr>
          <p:cNvPr id="17" name="TextBox 16"/>
          <p:cNvSpPr txBox="1"/>
          <p:nvPr/>
        </p:nvSpPr>
        <p:spPr>
          <a:xfrm>
            <a:off x="3720460" y="6377233"/>
            <a:ext cx="1494031" cy="369332"/>
          </a:xfrm>
          <a:prstGeom prst="rect">
            <a:avLst/>
          </a:prstGeom>
          <a:noFill/>
        </p:spPr>
        <p:txBody>
          <a:bodyPr wrap="none" rtlCol="0">
            <a:spAutoFit/>
          </a:bodyPr>
          <a:lstStyle/>
          <a:p>
            <a:r>
              <a:rPr lang="en-US" dirty="0" smtClean="0">
                <a:solidFill>
                  <a:srgbClr val="800000"/>
                </a:solidFill>
              </a:rPr>
              <a:t>e.g. Cd, Zn, As</a:t>
            </a:r>
            <a:endParaRPr lang="en-US" baseline="-25000" dirty="0">
              <a:solidFill>
                <a:srgbClr val="800000"/>
              </a:solidFill>
            </a:endParaRPr>
          </a:p>
        </p:txBody>
      </p:sp>
      <p:sp>
        <p:nvSpPr>
          <p:cNvPr id="18" name="TextBox 17"/>
          <p:cNvSpPr txBox="1"/>
          <p:nvPr/>
        </p:nvSpPr>
        <p:spPr>
          <a:xfrm>
            <a:off x="7113841" y="6376382"/>
            <a:ext cx="928459" cy="369332"/>
          </a:xfrm>
          <a:prstGeom prst="rect">
            <a:avLst/>
          </a:prstGeom>
          <a:noFill/>
        </p:spPr>
        <p:txBody>
          <a:bodyPr wrap="none" rtlCol="0">
            <a:spAutoFit/>
          </a:bodyPr>
          <a:lstStyle/>
          <a:p>
            <a:r>
              <a:rPr lang="en-US" dirty="0" smtClean="0">
                <a:solidFill>
                  <a:srgbClr val="800000"/>
                </a:solidFill>
              </a:rPr>
              <a:t>e.g. CdS</a:t>
            </a:r>
            <a:endParaRPr lang="en-US" baseline="-25000" dirty="0">
              <a:solidFill>
                <a:srgbClr val="800000"/>
              </a:solidFill>
            </a:endParaRPr>
          </a:p>
        </p:txBody>
      </p:sp>
      <p:cxnSp>
        <p:nvCxnSpPr>
          <p:cNvPr id="11" name="Straight Arrow Connector 10"/>
          <p:cNvCxnSpPr/>
          <p:nvPr/>
        </p:nvCxnSpPr>
        <p:spPr>
          <a:xfrm>
            <a:off x="2969912" y="2171615"/>
            <a:ext cx="81928" cy="860451"/>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642198" y="1597981"/>
            <a:ext cx="595034" cy="584776"/>
          </a:xfrm>
          <a:prstGeom prst="rect">
            <a:avLst/>
          </a:prstGeom>
          <a:noFill/>
        </p:spPr>
        <p:txBody>
          <a:bodyPr wrap="none" rtlCol="0">
            <a:spAutoFit/>
          </a:bodyPr>
          <a:lstStyle/>
          <a:p>
            <a:r>
              <a:rPr lang="en-US" sz="3200" dirty="0" smtClean="0"/>
              <a:t>O</a:t>
            </a:r>
            <a:r>
              <a:rPr lang="en-US" sz="3200" baseline="-25000" dirty="0" smtClean="0"/>
              <a:t>2</a:t>
            </a:r>
            <a:endParaRPr lang="en-US" sz="3200" baseline="-25000" dirty="0"/>
          </a:p>
        </p:txBody>
      </p:sp>
      <p:sp>
        <p:nvSpPr>
          <p:cNvPr id="21" name="Multiply 20"/>
          <p:cNvSpPr/>
          <p:nvPr/>
        </p:nvSpPr>
        <p:spPr>
          <a:xfrm>
            <a:off x="2672566" y="2059867"/>
            <a:ext cx="662564" cy="662564"/>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34473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7764" y="258286"/>
            <a:ext cx="884899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 </a:t>
            </a:r>
            <a:r>
              <a:rPr lang="mr-IN" dirty="0" smtClean="0"/>
              <a:t>–</a:t>
            </a:r>
            <a:r>
              <a:rPr lang="en-US" dirty="0" smtClean="0"/>
              <a:t> Passive treatments</a:t>
            </a:r>
          </a:p>
        </p:txBody>
      </p:sp>
      <p:sp>
        <p:nvSpPr>
          <p:cNvPr id="5" name="TextBox 4"/>
          <p:cNvSpPr txBox="1"/>
          <p:nvPr/>
        </p:nvSpPr>
        <p:spPr>
          <a:xfrm>
            <a:off x="3983024" y="1751173"/>
            <a:ext cx="3731460" cy="461665"/>
          </a:xfrm>
          <a:prstGeom prst="rect">
            <a:avLst/>
          </a:prstGeom>
          <a:noFill/>
        </p:spPr>
        <p:txBody>
          <a:bodyPr wrap="none" rtlCol="0">
            <a:spAutoFit/>
          </a:bodyPr>
          <a:lstStyle/>
          <a:p>
            <a:r>
              <a:rPr lang="en-US" sz="2400" b="1" dirty="0" smtClean="0"/>
              <a:t>Permeable reactive barriers</a:t>
            </a:r>
            <a:endParaRPr lang="en-US" sz="2400" b="1" dirty="0"/>
          </a:p>
        </p:txBody>
      </p:sp>
      <p:pic>
        <p:nvPicPr>
          <p:cNvPr id="2" name="Picture 1" descr="Permeable reactive barrie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418" y="2539680"/>
            <a:ext cx="7367230" cy="3644288"/>
          </a:xfrm>
          <a:prstGeom prst="rect">
            <a:avLst/>
          </a:prstGeom>
        </p:spPr>
      </p:pic>
      <p:sp>
        <p:nvSpPr>
          <p:cNvPr id="4" name="TextBox 3"/>
          <p:cNvSpPr txBox="1"/>
          <p:nvPr/>
        </p:nvSpPr>
        <p:spPr>
          <a:xfrm>
            <a:off x="208784" y="2557073"/>
            <a:ext cx="4140842" cy="2585323"/>
          </a:xfrm>
          <a:prstGeom prst="rect">
            <a:avLst/>
          </a:prstGeom>
          <a:noFill/>
        </p:spPr>
        <p:txBody>
          <a:bodyPr wrap="square" rtlCol="0">
            <a:spAutoFit/>
          </a:bodyPr>
          <a:lstStyle/>
          <a:p>
            <a:r>
              <a:rPr lang="en-US" dirty="0" smtClean="0"/>
              <a:t>Large trench dug in the flow path of acid mine drainage</a:t>
            </a:r>
          </a:p>
          <a:p>
            <a:endParaRPr lang="en-US" dirty="0"/>
          </a:p>
          <a:p>
            <a:r>
              <a:rPr lang="en-US" dirty="0" smtClean="0"/>
              <a:t>Filled with limestone fragments and organic material</a:t>
            </a:r>
          </a:p>
          <a:p>
            <a:endParaRPr lang="en-US" dirty="0"/>
          </a:p>
          <a:p>
            <a:r>
              <a:rPr lang="en-US" dirty="0"/>
              <a:t>H</a:t>
            </a:r>
            <a:r>
              <a:rPr lang="en-US" dirty="0" smtClean="0"/>
              <a:t>igh permeability allows the through flow of contaminated waters</a:t>
            </a:r>
            <a:endParaRPr lang="en-US" dirty="0"/>
          </a:p>
          <a:p>
            <a:endParaRPr lang="en-US" dirty="0" smtClean="0"/>
          </a:p>
        </p:txBody>
      </p:sp>
    </p:spTree>
    <p:extLst>
      <p:ext uri="{BB962C8B-B14F-4D97-AF65-F5344CB8AC3E}">
        <p14:creationId xmlns:p14="http://schemas.microsoft.com/office/powerpoint/2010/main" val="41155344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7764" y="258286"/>
            <a:ext cx="884899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Migration control </a:t>
            </a:r>
            <a:r>
              <a:rPr lang="mr-IN" dirty="0" smtClean="0"/>
              <a:t>–</a:t>
            </a:r>
            <a:r>
              <a:rPr lang="en-US" dirty="0" smtClean="0"/>
              <a:t> Passive treatments</a:t>
            </a:r>
          </a:p>
        </p:txBody>
      </p:sp>
      <p:sp>
        <p:nvSpPr>
          <p:cNvPr id="5" name="TextBox 4"/>
          <p:cNvSpPr txBox="1"/>
          <p:nvPr/>
        </p:nvSpPr>
        <p:spPr>
          <a:xfrm>
            <a:off x="3983024" y="1751173"/>
            <a:ext cx="3731460" cy="461665"/>
          </a:xfrm>
          <a:prstGeom prst="rect">
            <a:avLst/>
          </a:prstGeom>
          <a:noFill/>
        </p:spPr>
        <p:txBody>
          <a:bodyPr wrap="none" rtlCol="0">
            <a:spAutoFit/>
          </a:bodyPr>
          <a:lstStyle/>
          <a:p>
            <a:r>
              <a:rPr lang="en-US" sz="2400" b="1" dirty="0" smtClean="0"/>
              <a:t>Permeable reactive barriers</a:t>
            </a:r>
            <a:endParaRPr lang="en-US" sz="2400" b="1" dirty="0"/>
          </a:p>
        </p:txBody>
      </p:sp>
      <p:pic>
        <p:nvPicPr>
          <p:cNvPr id="2" name="Picture 1" descr="Permeable reactive barrie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418" y="2539680"/>
            <a:ext cx="7367230" cy="3644288"/>
          </a:xfrm>
          <a:prstGeom prst="rect">
            <a:avLst/>
          </a:prstGeom>
        </p:spPr>
      </p:pic>
      <p:sp>
        <p:nvSpPr>
          <p:cNvPr id="4" name="TextBox 3"/>
          <p:cNvSpPr txBox="1"/>
          <p:nvPr/>
        </p:nvSpPr>
        <p:spPr>
          <a:xfrm>
            <a:off x="208784" y="2557073"/>
            <a:ext cx="4140842" cy="4524316"/>
          </a:xfrm>
          <a:prstGeom prst="rect">
            <a:avLst/>
          </a:prstGeom>
          <a:noFill/>
        </p:spPr>
        <p:txBody>
          <a:bodyPr wrap="square" rtlCol="0">
            <a:spAutoFit/>
          </a:bodyPr>
          <a:lstStyle/>
          <a:p>
            <a:r>
              <a:rPr lang="en-US" dirty="0" smtClean="0"/>
              <a:t>Remediates acid mine drainage by;</a:t>
            </a:r>
          </a:p>
          <a:p>
            <a:endParaRPr lang="en-US" dirty="0"/>
          </a:p>
          <a:p>
            <a:pPr marL="342900" indent="-342900">
              <a:buAutoNum type="arabicPeriod"/>
            </a:pPr>
            <a:r>
              <a:rPr lang="en-US" dirty="0" smtClean="0"/>
              <a:t>Limestone dissolution raises the pH (neutralizes acidity) (reaction 6; slide 12)</a:t>
            </a:r>
          </a:p>
          <a:p>
            <a:pPr marL="342900" indent="-342900">
              <a:buAutoNum type="arabicPeriod"/>
            </a:pPr>
            <a:endParaRPr lang="en-US" dirty="0"/>
          </a:p>
          <a:p>
            <a:pPr marL="342900" indent="-342900">
              <a:buFontTx/>
              <a:buAutoNum type="arabicPeriod"/>
            </a:pPr>
            <a:r>
              <a:rPr lang="en-US" dirty="0" smtClean="0"/>
              <a:t>Microbial breakdown of organic matter neutralizes acidity and produces H</a:t>
            </a:r>
            <a:r>
              <a:rPr lang="en-US" baseline="-25000" dirty="0" smtClean="0"/>
              <a:t>2</a:t>
            </a:r>
            <a:r>
              <a:rPr lang="en-US" dirty="0" smtClean="0"/>
              <a:t>S (see reactions 4 and 5; slide 12)</a:t>
            </a:r>
          </a:p>
          <a:p>
            <a:pPr marL="342900" indent="-342900">
              <a:buFontTx/>
              <a:buAutoNum type="arabicPeriod"/>
            </a:pPr>
            <a:endParaRPr lang="en-US" dirty="0"/>
          </a:p>
          <a:p>
            <a:pPr marL="342900" indent="-342900">
              <a:buFontTx/>
              <a:buAutoNum type="arabicPeriod"/>
            </a:pPr>
            <a:r>
              <a:rPr lang="en-US" dirty="0" smtClean="0"/>
              <a:t>Results in precipitation of toxic metals as sulfides, carbonates and hydroxide minerals</a:t>
            </a:r>
            <a:endParaRPr lang="en-US" dirty="0"/>
          </a:p>
          <a:p>
            <a:pPr marL="342900" indent="-342900">
              <a:buAutoNum type="arabicPeriod"/>
            </a:pPr>
            <a:endParaRPr lang="en-US" dirty="0"/>
          </a:p>
          <a:p>
            <a:endParaRPr lang="en-US" dirty="0" smtClean="0"/>
          </a:p>
        </p:txBody>
      </p:sp>
    </p:spTree>
    <p:extLst>
      <p:ext uri="{BB962C8B-B14F-4D97-AF65-F5344CB8AC3E}">
        <p14:creationId xmlns:p14="http://schemas.microsoft.com/office/powerpoint/2010/main" val="25179159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Summary </a:t>
            </a:r>
            <a:br>
              <a:rPr lang="en-US" dirty="0" smtClean="0"/>
            </a:br>
            <a:r>
              <a:rPr lang="en-US" i="1" dirty="0" smtClean="0"/>
              <a:t>True or false?</a:t>
            </a:r>
            <a:endParaRPr lang="en-US" i="1" dirty="0"/>
          </a:p>
        </p:txBody>
      </p:sp>
      <p:sp>
        <p:nvSpPr>
          <p:cNvPr id="4" name="Content Placeholder 2"/>
          <p:cNvSpPr>
            <a:spLocks noGrp="1"/>
          </p:cNvSpPr>
          <p:nvPr>
            <p:ph idx="1"/>
          </p:nvPr>
        </p:nvSpPr>
        <p:spPr>
          <a:xfrm>
            <a:off x="457200" y="1600200"/>
            <a:ext cx="10991014" cy="4525963"/>
          </a:xfrm>
        </p:spPr>
        <p:txBody>
          <a:bodyPr>
            <a:normAutofit/>
          </a:bodyPr>
          <a:lstStyle/>
          <a:p>
            <a:pPr marL="514350" indent="-514350">
              <a:buFont typeface="+mj-lt"/>
              <a:buAutoNum type="arabicPeriod"/>
            </a:pPr>
            <a:r>
              <a:rPr lang="en-US" sz="2600" dirty="0" smtClean="0"/>
              <a:t>Active treatment of acid mine drainage is a sustainable remediation option</a:t>
            </a:r>
          </a:p>
          <a:p>
            <a:pPr marL="514350" indent="-514350">
              <a:buFont typeface="+mj-lt"/>
              <a:buAutoNum type="arabicPeriod"/>
            </a:pPr>
            <a:endParaRPr lang="en-US" sz="2600" dirty="0" smtClean="0"/>
          </a:p>
          <a:p>
            <a:pPr marL="514350" indent="-514350">
              <a:buFont typeface="+mj-lt"/>
              <a:buAutoNum type="arabicPeriod"/>
            </a:pPr>
            <a:r>
              <a:rPr lang="en-US" sz="2600" dirty="0" smtClean="0"/>
              <a:t>All passive treatments of acid mine drainage require no maintenance and are guaranteed to remain effective over long time periods</a:t>
            </a:r>
          </a:p>
          <a:p>
            <a:pPr marL="514350" indent="-514350">
              <a:buFont typeface="+mj-lt"/>
              <a:buAutoNum type="arabicPeriod"/>
            </a:pPr>
            <a:endParaRPr lang="en-US" sz="2600" dirty="0"/>
          </a:p>
          <a:p>
            <a:pPr marL="514350" indent="-514350">
              <a:buFont typeface="+mj-lt"/>
              <a:buAutoNum type="arabicPeriod"/>
            </a:pPr>
            <a:r>
              <a:rPr lang="en-US" sz="2600" dirty="0" smtClean="0"/>
              <a:t>The best remediation options for addressing acid mine drainage vary depending on numerous factors, including geology, costs, surrounding land use and legislation</a:t>
            </a:r>
          </a:p>
          <a:p>
            <a:pPr marL="514350" indent="-514350">
              <a:buFont typeface="+mj-lt"/>
              <a:buAutoNum type="arabicPeriod"/>
            </a:pPr>
            <a:endParaRPr lang="en-US" sz="2600" dirty="0" smtClean="0"/>
          </a:p>
          <a:p>
            <a:pPr marL="514350" indent="-514350">
              <a:buFont typeface="+mj-lt"/>
              <a:buAutoNum type="arabicPeriod"/>
            </a:pPr>
            <a:endParaRPr lang="en-US" sz="2600" dirty="0"/>
          </a:p>
          <a:p>
            <a:pPr marL="514350" indent="-514350">
              <a:buFont typeface="+mj-lt"/>
              <a:buAutoNum type="arabicPeriod"/>
            </a:pPr>
            <a:endParaRPr lang="en-US" sz="2600" dirty="0" smtClean="0"/>
          </a:p>
          <a:p>
            <a:pPr marL="514350" indent="-514350">
              <a:buFont typeface="+mj-lt"/>
              <a:buAutoNum type="arabicPeriod"/>
            </a:pPr>
            <a:endParaRPr lang="en-US" sz="2600" dirty="0" smtClean="0"/>
          </a:p>
          <a:p>
            <a:pPr marL="0" indent="0">
              <a:buNone/>
            </a:pPr>
            <a:endParaRPr lang="en-US" sz="2600" dirty="0" smtClean="0"/>
          </a:p>
          <a:p>
            <a:pPr marL="0" indent="0">
              <a:buNone/>
            </a:pPr>
            <a:endParaRPr lang="en-US" sz="2600" dirty="0"/>
          </a:p>
        </p:txBody>
      </p:sp>
    </p:spTree>
    <p:extLst>
      <p:ext uri="{BB962C8B-B14F-4D97-AF65-F5344CB8AC3E}">
        <p14:creationId xmlns:p14="http://schemas.microsoft.com/office/powerpoint/2010/main" val="18152636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Summary </a:t>
            </a:r>
            <a:br>
              <a:rPr lang="en-US" dirty="0" smtClean="0"/>
            </a:br>
            <a:r>
              <a:rPr lang="en-US" i="1" dirty="0" smtClean="0"/>
              <a:t>True or false?</a:t>
            </a:r>
            <a:endParaRPr lang="en-US" i="1" dirty="0"/>
          </a:p>
        </p:txBody>
      </p:sp>
      <p:sp>
        <p:nvSpPr>
          <p:cNvPr id="4" name="Content Placeholder 2"/>
          <p:cNvSpPr>
            <a:spLocks noGrp="1"/>
          </p:cNvSpPr>
          <p:nvPr>
            <p:ph idx="1"/>
          </p:nvPr>
        </p:nvSpPr>
        <p:spPr>
          <a:xfrm>
            <a:off x="457200" y="1600200"/>
            <a:ext cx="10991014" cy="4525963"/>
          </a:xfrm>
        </p:spPr>
        <p:txBody>
          <a:bodyPr>
            <a:normAutofit fontScale="92500" lnSpcReduction="20000"/>
          </a:bodyPr>
          <a:lstStyle/>
          <a:p>
            <a:pPr marL="514350" indent="-514350">
              <a:buFont typeface="+mj-lt"/>
              <a:buAutoNum type="arabicPeriod"/>
            </a:pPr>
            <a:r>
              <a:rPr lang="en-US" dirty="0" smtClean="0"/>
              <a:t>Active treatment of acid mine drainage is a sustainable remediation option </a:t>
            </a:r>
            <a:r>
              <a:rPr lang="en-US" b="1" dirty="0">
                <a:solidFill>
                  <a:srgbClr val="FF0000"/>
                </a:solidFill>
              </a:rPr>
              <a:t>FALSE </a:t>
            </a:r>
            <a:r>
              <a:rPr lang="en-US" b="1" dirty="0">
                <a:solidFill>
                  <a:srgbClr val="FF0000"/>
                </a:solidFill>
                <a:latin typeface="Zapf Dingbats"/>
                <a:ea typeface="Zapf Dingbats"/>
                <a:cs typeface="Zapf Dingbats"/>
                <a:sym typeface="Zapf Dingbats"/>
              </a:rPr>
              <a:t>✗</a:t>
            </a:r>
            <a:r>
              <a:rPr lang="en-US" dirty="0">
                <a:solidFill>
                  <a:srgbClr val="FF0000"/>
                </a:solidFill>
                <a:sym typeface="Zapf Dingbats"/>
              </a:rPr>
              <a:t> </a:t>
            </a:r>
            <a:r>
              <a:rPr lang="en-US" dirty="0" smtClean="0">
                <a:solidFill>
                  <a:srgbClr val="FF0000"/>
                </a:solidFill>
                <a:sym typeface="Zapf Dingbats"/>
              </a:rPr>
              <a:t>Active treatments require continued effort and financial support to sustain, and tend to produce additional waste streams that need to be carefully managed</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All passive treatments of acid mine drainage require no maintenance and are guaranteed to remain effective over long time periods </a:t>
            </a:r>
            <a:r>
              <a:rPr lang="en-US" b="1" dirty="0">
                <a:solidFill>
                  <a:srgbClr val="FF0000"/>
                </a:solidFill>
              </a:rPr>
              <a:t>FALSE </a:t>
            </a:r>
            <a:r>
              <a:rPr lang="en-US" b="1" dirty="0" smtClean="0">
                <a:solidFill>
                  <a:srgbClr val="FF0000"/>
                </a:solidFill>
                <a:latin typeface="Zapf Dingbats"/>
                <a:ea typeface="Zapf Dingbats"/>
                <a:cs typeface="Zapf Dingbats"/>
                <a:sym typeface="Zapf Dingbats"/>
              </a:rPr>
              <a:t>✗ </a:t>
            </a:r>
            <a:r>
              <a:rPr lang="en-US" dirty="0" smtClean="0">
                <a:solidFill>
                  <a:srgbClr val="FF0000"/>
                </a:solidFill>
                <a:sym typeface="Zapf Dingbats"/>
              </a:rPr>
              <a:t>All remediation techniques require some level of maintenance to remain effective over the long time periods (centuries) required to address acid mine drainage </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The best remediation options for addressing acid mine drainage vary depending on numerous factors, including geology, costs, surrounding land use and legislation </a:t>
            </a:r>
            <a:r>
              <a:rPr lang="en-US" b="1" dirty="0">
                <a:solidFill>
                  <a:srgbClr val="548235"/>
                </a:solidFill>
              </a:rPr>
              <a:t>TRUE </a:t>
            </a:r>
            <a:r>
              <a:rPr lang="en-US" b="1" dirty="0">
                <a:solidFill>
                  <a:srgbClr val="548235"/>
                </a:solidFill>
                <a:latin typeface="Zapf Dingbats"/>
                <a:ea typeface="Zapf Dingbats"/>
                <a:cs typeface="Zapf Dingbats"/>
                <a:sym typeface="Zapf Dingbats"/>
              </a:rPr>
              <a:t>✔</a:t>
            </a:r>
            <a:endParaRPr lang="en-US" dirty="0"/>
          </a:p>
          <a:p>
            <a:pPr marL="0" indent="0">
              <a:buNone/>
            </a:pPr>
            <a:endParaRPr lang="en-US" sz="2900" dirty="0" smtClean="0"/>
          </a:p>
          <a:p>
            <a:pPr marL="514350" indent="-514350">
              <a:buFont typeface="+mj-lt"/>
              <a:buAutoNum type="arabicPeriod"/>
            </a:pPr>
            <a:endParaRPr lang="en-US" sz="2900" dirty="0" smtClean="0"/>
          </a:p>
          <a:p>
            <a:pPr marL="514350" indent="-514350">
              <a:buFont typeface="+mj-lt"/>
              <a:buAutoNum type="arabicPeriod"/>
            </a:pPr>
            <a:endParaRPr lang="en-US" sz="2900" dirty="0"/>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15800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Part 3; Key learning objectives</a:t>
            </a:r>
            <a:endParaRPr lang="en-US" dirty="0"/>
          </a:p>
        </p:txBody>
      </p:sp>
      <p:sp>
        <p:nvSpPr>
          <p:cNvPr id="4" name="Content Placeholder 2"/>
          <p:cNvSpPr>
            <a:spLocks noGrp="1"/>
          </p:cNvSpPr>
          <p:nvPr>
            <p:ph idx="1"/>
          </p:nvPr>
        </p:nvSpPr>
        <p:spPr>
          <a:xfrm>
            <a:off x="457200" y="1332561"/>
            <a:ext cx="10620022" cy="5101206"/>
          </a:xfrm>
        </p:spPr>
        <p:txBody>
          <a:bodyPr>
            <a:normAutofit fontScale="85000" lnSpcReduction="20000"/>
          </a:bodyPr>
          <a:lstStyle/>
          <a:p>
            <a:pPr marL="514350" indent="-514350">
              <a:buFont typeface="+mj-lt"/>
              <a:buAutoNum type="arabicPeriod"/>
            </a:pPr>
            <a:r>
              <a:rPr lang="en-US" dirty="0" smtClean="0"/>
              <a:t>What are the principles behind source control versus migration control remediation techniques?</a:t>
            </a:r>
          </a:p>
          <a:p>
            <a:pPr marL="0" indent="0">
              <a:buNone/>
            </a:pPr>
            <a:r>
              <a:rPr lang="en-US" sz="2400" i="1" dirty="0" smtClean="0"/>
              <a:t>-Source control techniques aim the prevent the generation of acid mine </a:t>
            </a:r>
            <a:r>
              <a:rPr lang="en-US" sz="2400" i="1" dirty="0" smtClean="0"/>
              <a:t>drainage </a:t>
            </a:r>
            <a:r>
              <a:rPr lang="en-US" sz="2400" i="1" dirty="0" smtClean="0"/>
              <a:t>by limiting the exposure of metal sulfide rich mine material to </a:t>
            </a:r>
            <a:r>
              <a:rPr lang="en-US" sz="2400" i="1" dirty="0" smtClean="0"/>
              <a:t>oxygen </a:t>
            </a:r>
            <a:r>
              <a:rPr lang="en-US" sz="2400" i="1" dirty="0" smtClean="0"/>
              <a:t>and water. Migration control techniques aim to treat acid mine </a:t>
            </a:r>
            <a:r>
              <a:rPr lang="en-US" sz="2400" i="1" dirty="0" smtClean="0"/>
              <a:t>drainage</a:t>
            </a:r>
            <a:r>
              <a:rPr lang="en-US" sz="2400" i="1" dirty="0" smtClean="0"/>
              <a:t>, by raising its pH and immobilizing toxic metals in mineral form.</a:t>
            </a:r>
            <a:endParaRPr lang="en-US" sz="2400" i="1" dirty="0"/>
          </a:p>
          <a:p>
            <a:pPr marL="0" indent="0">
              <a:buNone/>
            </a:pPr>
            <a:endParaRPr lang="en-US" sz="2000" dirty="0"/>
          </a:p>
          <a:p>
            <a:pPr marL="514350" indent="-514350">
              <a:buFont typeface="+mj-lt"/>
              <a:buAutoNum type="arabicPeriod" startAt="2"/>
            </a:pPr>
            <a:r>
              <a:rPr lang="en-US" dirty="0" smtClean="0"/>
              <a:t>What is the difference between active and passive </a:t>
            </a:r>
            <a:r>
              <a:rPr lang="en-US" dirty="0"/>
              <a:t>migration control remediation techniques</a:t>
            </a:r>
            <a:r>
              <a:rPr lang="en-US" dirty="0" smtClean="0"/>
              <a:t>?</a:t>
            </a:r>
          </a:p>
          <a:p>
            <a:pPr marL="0" lvl="1" indent="0">
              <a:spcBef>
                <a:spcPts val="1000"/>
              </a:spcBef>
              <a:buNone/>
            </a:pPr>
            <a:r>
              <a:rPr lang="en-US" i="1" dirty="0" smtClean="0"/>
              <a:t>-</a:t>
            </a:r>
            <a:r>
              <a:rPr lang="en-US" i="1" dirty="0"/>
              <a:t>Active migration control techniques require continued effort to sustain and </a:t>
            </a:r>
            <a:r>
              <a:rPr lang="en-US" i="1" dirty="0" smtClean="0"/>
              <a:t> is </a:t>
            </a:r>
            <a:r>
              <a:rPr lang="en-US" i="1" dirty="0"/>
              <a:t>generally only suitable for active mines. Passive control techniques require </a:t>
            </a:r>
            <a:r>
              <a:rPr lang="en-US" i="1" dirty="0" smtClean="0"/>
              <a:t>lower </a:t>
            </a:r>
            <a:r>
              <a:rPr lang="en-US" i="1" dirty="0"/>
              <a:t>levels of maintenance and can operate over longer timescales</a:t>
            </a:r>
          </a:p>
          <a:p>
            <a:pPr marL="514350" indent="-514350">
              <a:buFont typeface="+mj-lt"/>
              <a:buAutoNum type="arabicPeriod" startAt="2"/>
            </a:pPr>
            <a:endParaRPr lang="en-US" dirty="0"/>
          </a:p>
          <a:p>
            <a:pPr marL="514350" indent="-514350">
              <a:buFont typeface="+mj-lt"/>
              <a:buAutoNum type="arabicPeriod" startAt="2"/>
            </a:pPr>
            <a:r>
              <a:rPr lang="en-US" dirty="0"/>
              <a:t>What are the main chemical reactions exploited in these different remediation techniques and the conditions in which they proceed</a:t>
            </a:r>
            <a:r>
              <a:rPr lang="en-US" dirty="0" smtClean="0"/>
              <a:t>?</a:t>
            </a:r>
          </a:p>
          <a:p>
            <a:pPr marL="0" indent="0">
              <a:buNone/>
            </a:pPr>
            <a:r>
              <a:rPr lang="en-US" sz="2400" i="1" dirty="0" smtClean="0">
                <a:solidFill>
                  <a:srgbClr val="000000"/>
                </a:solidFill>
              </a:rPr>
              <a:t>-Include, dissolution of CaCO</a:t>
            </a:r>
            <a:r>
              <a:rPr lang="en-US" sz="2400" i="1" baseline="-25000" dirty="0" smtClean="0">
                <a:solidFill>
                  <a:srgbClr val="000000"/>
                </a:solidFill>
              </a:rPr>
              <a:t>3</a:t>
            </a:r>
            <a:r>
              <a:rPr lang="en-US" sz="2400" i="1" dirty="0" smtClean="0">
                <a:solidFill>
                  <a:srgbClr val="000000"/>
                </a:solidFill>
              </a:rPr>
              <a:t> (raise pH), precipitation of Fe-</a:t>
            </a:r>
            <a:r>
              <a:rPr lang="en-US" sz="2400" i="1" dirty="0" err="1" smtClean="0">
                <a:solidFill>
                  <a:srgbClr val="000000"/>
                </a:solidFill>
              </a:rPr>
              <a:t>oxyhydroxides</a:t>
            </a:r>
            <a:r>
              <a:rPr lang="en-US" sz="2400" i="1" dirty="0" smtClean="0">
                <a:solidFill>
                  <a:srgbClr val="000000"/>
                </a:solidFill>
              </a:rPr>
              <a:t> that can adsorb other toxic metals (proceed in oxygen rich conditions, at neutral pH), and microbial sulfate reduction/metal sulfide precipitation (proceeds in anoxic conditions)</a:t>
            </a:r>
            <a:endParaRPr lang="en-US" sz="2400" i="1" dirty="0">
              <a:solidFill>
                <a:srgbClr val="000000"/>
              </a:solidFill>
            </a:endParaRPr>
          </a:p>
          <a:p>
            <a:pPr marL="0" indent="0">
              <a:buNone/>
            </a:pPr>
            <a:endParaRPr lang="en-US" dirty="0" smtClean="0"/>
          </a:p>
        </p:txBody>
      </p:sp>
    </p:spTree>
    <p:extLst>
      <p:ext uri="{BB962C8B-B14F-4D97-AF65-F5344CB8AC3E}">
        <p14:creationId xmlns:p14="http://schemas.microsoft.com/office/powerpoint/2010/main" val="157406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950156" y="2759089"/>
            <a:ext cx="64008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Practical </a:t>
            </a:r>
            <a:r>
              <a:rPr lang="en-US" dirty="0" smtClean="0"/>
              <a:t>3: Remediation techniques for acid mine drainage</a:t>
            </a:r>
            <a:endParaRPr lang="en-US" dirty="0"/>
          </a:p>
          <a:p>
            <a:pPr marL="0" indent="0">
              <a:buNone/>
            </a:pPr>
            <a:endParaRPr lang="en-US" dirty="0"/>
          </a:p>
        </p:txBody>
      </p:sp>
      <p:sp>
        <p:nvSpPr>
          <p:cNvPr id="8" name="Title 1"/>
          <p:cNvSpPr txBox="1">
            <a:spLocks/>
          </p:cNvSpPr>
          <p:nvPr/>
        </p:nvSpPr>
        <p:spPr>
          <a:xfrm>
            <a:off x="1416756" y="4838282"/>
            <a:ext cx="7772400" cy="147002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i="1" dirty="0"/>
              <a:t>Luke </a:t>
            </a:r>
            <a:r>
              <a:rPr lang="en-US" sz="3200" i="1" dirty="0" smtClean="0"/>
              <a:t>Bridgestock</a:t>
            </a:r>
          </a:p>
          <a:p>
            <a:r>
              <a:rPr lang="en-US" sz="3200" dirty="0" smtClean="0"/>
              <a:t>Department of Earth Sciences, </a:t>
            </a:r>
          </a:p>
          <a:p>
            <a:r>
              <a:rPr lang="en-US" sz="3200" dirty="0" smtClean="0"/>
              <a:t>University of Oxford</a:t>
            </a:r>
            <a:endParaRPr lang="en-US" sz="3200" dirty="0"/>
          </a:p>
        </p:txBody>
      </p:sp>
      <p:pic>
        <p:nvPicPr>
          <p:cNvPr id="9" name="Picture 8" descr="Oxfor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56" y="5076434"/>
            <a:ext cx="1371600" cy="1371600"/>
          </a:xfrm>
          <a:prstGeom prst="rect">
            <a:avLst/>
          </a:prstGeom>
        </p:spPr>
      </p:pic>
      <p:sp>
        <p:nvSpPr>
          <p:cNvPr id="10" name="Title 1"/>
          <p:cNvSpPr txBox="1">
            <a:spLocks/>
          </p:cNvSpPr>
          <p:nvPr/>
        </p:nvSpPr>
        <p:spPr>
          <a:xfrm>
            <a:off x="1308337" y="939650"/>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Heavy metal pollution from mining activities</a:t>
            </a:r>
            <a:br>
              <a:rPr lang="en-US" sz="4000" dirty="0" smtClean="0"/>
            </a:br>
            <a:endParaRPr lang="en-US" sz="4000" dirty="0"/>
          </a:p>
        </p:txBody>
      </p:sp>
    </p:spTree>
    <p:extLst>
      <p:ext uri="{BB962C8B-B14F-4D97-AF65-F5344CB8AC3E}">
        <p14:creationId xmlns:p14="http://schemas.microsoft.com/office/powerpoint/2010/main" val="11366170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Assessing acid mine drainage remediation options</a:t>
            </a:r>
            <a:endParaRPr lang="en-US" dirty="0"/>
          </a:p>
        </p:txBody>
      </p:sp>
      <p:sp>
        <p:nvSpPr>
          <p:cNvPr id="11" name="Content Placeholder 2"/>
          <p:cNvSpPr>
            <a:spLocks noGrp="1"/>
          </p:cNvSpPr>
          <p:nvPr>
            <p:ph idx="1"/>
          </p:nvPr>
        </p:nvSpPr>
        <p:spPr>
          <a:xfrm>
            <a:off x="457199" y="1600200"/>
            <a:ext cx="10882947" cy="4525963"/>
          </a:xfrm>
        </p:spPr>
        <p:txBody>
          <a:bodyPr>
            <a:normAutofit/>
          </a:bodyPr>
          <a:lstStyle/>
          <a:p>
            <a:pPr marL="400050" lvl="1" indent="0">
              <a:buNone/>
            </a:pPr>
            <a:endParaRPr lang="en-US" dirty="0" smtClean="0"/>
          </a:p>
          <a:p>
            <a:pPr marL="0" indent="0">
              <a:buNone/>
            </a:pPr>
            <a:endParaRPr lang="en-US" dirty="0"/>
          </a:p>
        </p:txBody>
      </p:sp>
      <p:sp>
        <p:nvSpPr>
          <p:cNvPr id="4" name="Content Placeholder 3"/>
          <p:cNvSpPr txBox="1">
            <a:spLocks/>
          </p:cNvSpPr>
          <p:nvPr/>
        </p:nvSpPr>
        <p:spPr>
          <a:xfrm>
            <a:off x="457199" y="1875371"/>
            <a:ext cx="11426372" cy="452596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There have been countless different remediation techniques developed to address acid mine drainage.</a:t>
            </a:r>
          </a:p>
          <a:p>
            <a:pPr marL="0" indent="0">
              <a:buFont typeface="Arial"/>
              <a:buNone/>
            </a:pPr>
            <a:endParaRPr lang="en-US" sz="2400" dirty="0"/>
          </a:p>
          <a:p>
            <a:pPr marL="0" indent="0">
              <a:buFont typeface="Arial"/>
              <a:buNone/>
            </a:pPr>
            <a:r>
              <a:rPr lang="en-US" sz="2400" dirty="0" smtClean="0"/>
              <a:t>Choice of optimal remediation techniques vary greatly between different mining sites</a:t>
            </a:r>
          </a:p>
          <a:p>
            <a:pPr marL="0" indent="0">
              <a:buFont typeface="Arial"/>
              <a:buNone/>
            </a:pPr>
            <a:endParaRPr lang="en-US" sz="2400" dirty="0"/>
          </a:p>
          <a:p>
            <a:pPr marL="0" indent="0">
              <a:buFont typeface="Arial"/>
              <a:buNone/>
            </a:pPr>
            <a:r>
              <a:rPr lang="en-US" sz="2400" dirty="0" smtClean="0"/>
              <a:t>To select the optimal remediation technique first requires an understanding of the underlying scientific principals (i.e. how does it work?) and its advantages and </a:t>
            </a:r>
            <a:r>
              <a:rPr lang="en-US" sz="2400" dirty="0" smtClean="0"/>
              <a:t>limitations</a:t>
            </a:r>
          </a:p>
          <a:p>
            <a:pPr marL="0" indent="0">
              <a:buNone/>
            </a:pPr>
            <a:endParaRPr lang="en-US" sz="2400" b="1" dirty="0" smtClean="0"/>
          </a:p>
          <a:p>
            <a:pPr marL="0" indent="0">
              <a:buNone/>
            </a:pPr>
            <a:r>
              <a:rPr lang="en-US" sz="2400" b="1" dirty="0" smtClean="0"/>
              <a:t>Your </a:t>
            </a:r>
            <a:r>
              <a:rPr lang="en-US" sz="2400" b="1" dirty="0"/>
              <a:t>task</a:t>
            </a:r>
            <a:r>
              <a:rPr lang="en-US" sz="2400" b="1" dirty="0" smtClean="0"/>
              <a:t>;</a:t>
            </a:r>
            <a:endParaRPr lang="en-US" sz="2400" dirty="0"/>
          </a:p>
          <a:p>
            <a:pPr marL="0" indent="0">
              <a:buNone/>
            </a:pPr>
            <a:r>
              <a:rPr lang="en-US" sz="2400" dirty="0"/>
              <a:t>Split into 3 different groups</a:t>
            </a:r>
          </a:p>
          <a:p>
            <a:pPr marL="0" indent="0">
              <a:buNone/>
            </a:pPr>
            <a:endParaRPr lang="en-US" sz="2400" dirty="0"/>
          </a:p>
          <a:p>
            <a:pPr marL="0" indent="0">
              <a:buNone/>
            </a:pPr>
            <a:r>
              <a:rPr lang="en-US" sz="2400" dirty="0"/>
              <a:t>Each group will create a poster presentation of a different acid mine drainage remediation technique. </a:t>
            </a:r>
          </a:p>
          <a:p>
            <a:pPr marL="0" indent="0">
              <a:buNone/>
            </a:pPr>
            <a:endParaRPr lang="en-US" sz="2400" dirty="0"/>
          </a:p>
          <a:p>
            <a:pPr marL="0" indent="0">
              <a:buNone/>
            </a:pPr>
            <a:r>
              <a:rPr lang="en-US" sz="2400" dirty="0"/>
              <a:t>At the end of the practical sessions, the groups will present their posters to each other</a:t>
            </a:r>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28088267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Assessing acid mine drainage remediation options</a:t>
            </a:r>
            <a:endParaRPr lang="en-US" dirty="0"/>
          </a:p>
        </p:txBody>
      </p:sp>
      <p:sp>
        <p:nvSpPr>
          <p:cNvPr id="11" name="Content Placeholder 2"/>
          <p:cNvSpPr>
            <a:spLocks noGrp="1"/>
          </p:cNvSpPr>
          <p:nvPr>
            <p:ph idx="1"/>
          </p:nvPr>
        </p:nvSpPr>
        <p:spPr>
          <a:xfrm>
            <a:off x="457199" y="1600200"/>
            <a:ext cx="10882947" cy="4525963"/>
          </a:xfrm>
        </p:spPr>
        <p:txBody>
          <a:bodyPr>
            <a:normAutofit/>
          </a:bodyPr>
          <a:lstStyle/>
          <a:p>
            <a:pPr marL="400050" lvl="1" indent="0">
              <a:buNone/>
            </a:pPr>
            <a:endParaRPr lang="en-US" dirty="0" smtClean="0"/>
          </a:p>
          <a:p>
            <a:pPr marL="0" indent="0">
              <a:buNone/>
            </a:pPr>
            <a:endParaRPr lang="en-US" dirty="0"/>
          </a:p>
        </p:txBody>
      </p:sp>
      <p:sp>
        <p:nvSpPr>
          <p:cNvPr id="4" name="Content Placeholder 3"/>
          <p:cNvSpPr txBox="1">
            <a:spLocks/>
          </p:cNvSpPr>
          <p:nvPr/>
        </p:nvSpPr>
        <p:spPr>
          <a:xfrm>
            <a:off x="587487" y="2126385"/>
            <a:ext cx="4720319"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t>Group </a:t>
            </a:r>
            <a:r>
              <a:rPr lang="en-US" sz="2400" u="sng" dirty="0" smtClean="0"/>
              <a:t>1</a:t>
            </a:r>
            <a:r>
              <a:rPr lang="en-US" sz="2400" dirty="0" smtClean="0"/>
              <a:t> </a:t>
            </a:r>
            <a:r>
              <a:rPr lang="en-US" sz="2400" dirty="0" smtClean="0"/>
              <a:t>Aerobic </a:t>
            </a:r>
            <a:r>
              <a:rPr lang="en-US" sz="2400" dirty="0" smtClean="0"/>
              <a:t>wetlands</a:t>
            </a:r>
          </a:p>
          <a:p>
            <a:pPr marL="0" indent="0">
              <a:buNone/>
            </a:pPr>
            <a:endParaRPr lang="en-US" sz="2400" u="sng" dirty="0"/>
          </a:p>
          <a:p>
            <a:pPr marL="0" indent="0">
              <a:buNone/>
            </a:pPr>
            <a:r>
              <a:rPr lang="en-US" sz="2400" u="sng" dirty="0"/>
              <a:t>Group </a:t>
            </a:r>
            <a:r>
              <a:rPr lang="en-US" sz="2400" u="sng" dirty="0" smtClean="0"/>
              <a:t>2</a:t>
            </a:r>
            <a:r>
              <a:rPr lang="en-US" sz="2400" dirty="0" smtClean="0"/>
              <a:t> Anaerobic wetlands</a:t>
            </a:r>
          </a:p>
          <a:p>
            <a:pPr marL="0" indent="0">
              <a:buNone/>
            </a:pPr>
            <a:endParaRPr lang="en-US" sz="2400" u="sng" dirty="0"/>
          </a:p>
          <a:p>
            <a:pPr marL="0" indent="0">
              <a:buNone/>
            </a:pPr>
            <a:r>
              <a:rPr lang="en-US" sz="2400" u="sng" dirty="0"/>
              <a:t>Group </a:t>
            </a:r>
            <a:r>
              <a:rPr lang="en-US" sz="2400" u="sng" dirty="0" smtClean="0"/>
              <a:t>3</a:t>
            </a:r>
            <a:r>
              <a:rPr lang="en-US" sz="2400" dirty="0" smtClean="0"/>
              <a:t> Permeable reactive barrier</a:t>
            </a: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p:txBody>
      </p:sp>
      <p:sp>
        <p:nvSpPr>
          <p:cNvPr id="2" name="TextBox 1"/>
          <p:cNvSpPr txBox="1"/>
          <p:nvPr/>
        </p:nvSpPr>
        <p:spPr>
          <a:xfrm>
            <a:off x="6203588" y="1363495"/>
            <a:ext cx="5772383" cy="2862322"/>
          </a:xfrm>
          <a:prstGeom prst="rect">
            <a:avLst/>
          </a:prstGeom>
          <a:noFill/>
        </p:spPr>
        <p:txBody>
          <a:bodyPr wrap="none" rtlCol="0">
            <a:spAutoFit/>
          </a:bodyPr>
          <a:lstStyle/>
          <a:p>
            <a:r>
              <a:rPr lang="en-US" sz="2000" dirty="0" smtClean="0"/>
              <a:t>How does it work?</a:t>
            </a:r>
          </a:p>
          <a:p>
            <a:r>
              <a:rPr lang="en-US" sz="2000" dirty="0"/>
              <a:t> </a:t>
            </a:r>
            <a:r>
              <a:rPr lang="en-US" sz="2000" dirty="0" smtClean="0"/>
              <a:t>   </a:t>
            </a:r>
            <a:r>
              <a:rPr lang="en-US" sz="2000" dirty="0" smtClean="0"/>
              <a:t>-</a:t>
            </a:r>
            <a:r>
              <a:rPr lang="en-US" sz="2000" dirty="0"/>
              <a:t>How does it neutralize pH and immobilize metals</a:t>
            </a:r>
            <a:r>
              <a:rPr lang="en-US" sz="2000" dirty="0" smtClean="0"/>
              <a:t>?</a:t>
            </a:r>
          </a:p>
          <a:p>
            <a:r>
              <a:rPr lang="en-US" sz="2000" dirty="0" smtClean="0"/>
              <a:t>    -What are the important chemical reactions?</a:t>
            </a:r>
          </a:p>
          <a:p>
            <a:r>
              <a:rPr lang="en-US" sz="2000" dirty="0"/>
              <a:t> </a:t>
            </a:r>
            <a:r>
              <a:rPr lang="en-US" sz="2000" dirty="0" smtClean="0"/>
              <a:t>  </a:t>
            </a:r>
            <a:endParaRPr lang="en-US" sz="2000" dirty="0"/>
          </a:p>
          <a:p>
            <a:r>
              <a:rPr lang="en-US" sz="2000" dirty="0" smtClean="0"/>
              <a:t>What are its advantages and limitations?</a:t>
            </a:r>
          </a:p>
          <a:p>
            <a:r>
              <a:rPr lang="en-US" sz="2000" dirty="0"/>
              <a:t> </a:t>
            </a:r>
            <a:r>
              <a:rPr lang="en-US" sz="2000" dirty="0" smtClean="0"/>
              <a:t>  -How sustainable is </a:t>
            </a:r>
            <a:r>
              <a:rPr lang="en-US" sz="2000" dirty="0" smtClean="0"/>
              <a:t>it?</a:t>
            </a:r>
            <a:endParaRPr lang="en-US" sz="2000" dirty="0" smtClean="0"/>
          </a:p>
          <a:p>
            <a:r>
              <a:rPr lang="en-US" sz="2000" dirty="0"/>
              <a:t> </a:t>
            </a:r>
            <a:r>
              <a:rPr lang="en-US" sz="2000" dirty="0" smtClean="0"/>
              <a:t> </a:t>
            </a:r>
            <a:r>
              <a:rPr lang="en-US" sz="2000" dirty="0" smtClean="0"/>
              <a:t>-Is it suitable for all types of acid mine drainage?</a:t>
            </a:r>
            <a:endParaRPr lang="en-US" sz="2000" dirty="0" smtClean="0"/>
          </a:p>
          <a:p>
            <a:r>
              <a:rPr lang="en-US" sz="2000" dirty="0" smtClean="0"/>
              <a:t>   -Does it require large amounts of particular </a:t>
            </a:r>
          </a:p>
          <a:p>
            <a:r>
              <a:rPr lang="en-US" sz="2000" dirty="0"/>
              <a:t> </a:t>
            </a:r>
            <a:r>
              <a:rPr lang="en-US" sz="2000" dirty="0" smtClean="0"/>
              <a:t>   materials or land?</a:t>
            </a:r>
          </a:p>
        </p:txBody>
      </p:sp>
      <p:sp>
        <p:nvSpPr>
          <p:cNvPr id="7" name="TextBox 6"/>
          <p:cNvSpPr txBox="1"/>
          <p:nvPr/>
        </p:nvSpPr>
        <p:spPr>
          <a:xfrm>
            <a:off x="2444540" y="5030209"/>
            <a:ext cx="2584812" cy="461665"/>
          </a:xfrm>
          <a:prstGeom prst="rect">
            <a:avLst/>
          </a:prstGeom>
          <a:noFill/>
        </p:spPr>
        <p:txBody>
          <a:bodyPr wrap="none" rtlCol="0">
            <a:spAutoFit/>
          </a:bodyPr>
          <a:lstStyle/>
          <a:p>
            <a:r>
              <a:rPr lang="en-US" sz="2400" dirty="0" smtClean="0">
                <a:solidFill>
                  <a:srgbClr val="FF6600"/>
                </a:solidFill>
              </a:rPr>
              <a:t>2FeS</a:t>
            </a:r>
            <a:r>
              <a:rPr lang="en-US" sz="2400" baseline="-25000" dirty="0" smtClean="0">
                <a:solidFill>
                  <a:srgbClr val="FF6600"/>
                </a:solidFill>
              </a:rPr>
              <a:t>2</a:t>
            </a:r>
            <a:r>
              <a:rPr lang="en-US" sz="2400" dirty="0" smtClean="0"/>
              <a:t> +</a:t>
            </a:r>
            <a:r>
              <a:rPr lang="en-US" sz="2400" dirty="0" smtClean="0">
                <a:solidFill>
                  <a:schemeClr val="accent6"/>
                </a:solidFill>
              </a:rPr>
              <a:t> 7O</a:t>
            </a:r>
            <a:r>
              <a:rPr lang="en-US" sz="2400" baseline="-25000" dirty="0" smtClean="0">
                <a:solidFill>
                  <a:schemeClr val="accent6"/>
                </a:solidFill>
              </a:rPr>
              <a:t>2</a:t>
            </a:r>
            <a:r>
              <a:rPr lang="en-US" sz="2400" dirty="0" smtClean="0">
                <a:solidFill>
                  <a:schemeClr val="accent6"/>
                </a:solidFill>
              </a:rPr>
              <a:t> </a:t>
            </a:r>
            <a:r>
              <a:rPr lang="en-US" sz="2400" dirty="0" smtClean="0"/>
              <a:t>+ </a:t>
            </a:r>
            <a:r>
              <a:rPr lang="en-US" sz="2400" dirty="0" smtClean="0">
                <a:solidFill>
                  <a:srgbClr val="0000FF"/>
                </a:solidFill>
              </a:rPr>
              <a:t>2H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8" name="Straight Arrow Connector 7"/>
          <p:cNvCxnSpPr/>
          <p:nvPr/>
        </p:nvCxnSpPr>
        <p:spPr>
          <a:xfrm>
            <a:off x="5185344" y="5261042"/>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41778" y="5030209"/>
            <a:ext cx="2672526" cy="461665"/>
          </a:xfrm>
          <a:prstGeom prst="rect">
            <a:avLst/>
          </a:prstGeom>
          <a:noFill/>
        </p:spPr>
        <p:txBody>
          <a:bodyPr wrap="none" rtlCol="0">
            <a:spAutoFit/>
          </a:bodyPr>
          <a:lstStyle/>
          <a:p>
            <a:r>
              <a:rPr lang="en-US" sz="2400" dirty="0">
                <a:solidFill>
                  <a:srgbClr val="660066"/>
                </a:solidFill>
              </a:rPr>
              <a:t>2Fe</a:t>
            </a:r>
            <a:r>
              <a:rPr lang="en-US" sz="2400" baseline="30000" dirty="0">
                <a:solidFill>
                  <a:srgbClr val="660066"/>
                </a:solidFill>
              </a:rPr>
              <a:t>2+</a:t>
            </a:r>
            <a:r>
              <a:rPr lang="en-US" sz="2400" baseline="30000" dirty="0"/>
              <a:t> </a:t>
            </a:r>
            <a:r>
              <a:rPr lang="en-US" sz="2400" dirty="0" smtClean="0"/>
              <a:t> + </a:t>
            </a:r>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solidFill>
                  <a:srgbClr val="FF0000"/>
                </a:solidFill>
              </a:rPr>
              <a:t>+ 4H</a:t>
            </a:r>
            <a:r>
              <a:rPr lang="en-US" sz="2400" baseline="30000" dirty="0" smtClean="0">
                <a:solidFill>
                  <a:srgbClr val="FF0000"/>
                </a:solidFill>
              </a:rPr>
              <a:t>+</a:t>
            </a:r>
            <a:r>
              <a:rPr lang="en-US" sz="2400" dirty="0" smtClean="0">
                <a:solidFill>
                  <a:srgbClr val="FF0000"/>
                </a:solidFill>
              </a:rPr>
              <a:t> </a:t>
            </a:r>
            <a:endParaRPr lang="en-US" sz="2400" dirty="0">
              <a:solidFill>
                <a:srgbClr val="FF0000"/>
              </a:solidFill>
            </a:endParaRPr>
          </a:p>
        </p:txBody>
      </p:sp>
      <p:sp>
        <p:nvSpPr>
          <p:cNvPr id="10" name="TextBox 9"/>
          <p:cNvSpPr txBox="1"/>
          <p:nvPr/>
        </p:nvSpPr>
        <p:spPr>
          <a:xfrm>
            <a:off x="3292387" y="5558551"/>
            <a:ext cx="2326278" cy="461665"/>
          </a:xfrm>
          <a:prstGeom prst="rect">
            <a:avLst/>
          </a:prstGeom>
          <a:noFill/>
        </p:spPr>
        <p:txBody>
          <a:bodyPr wrap="none" rtlCol="0">
            <a:spAutoFit/>
          </a:bodyPr>
          <a:lstStyle/>
          <a:p>
            <a:r>
              <a:rPr lang="en-US" sz="2400" dirty="0" smtClean="0"/>
              <a:t>+</a:t>
            </a:r>
            <a:r>
              <a:rPr lang="en-US" sz="2400" dirty="0">
                <a:solidFill>
                  <a:schemeClr val="accent3"/>
                </a:solidFill>
              </a:rPr>
              <a:t> </a:t>
            </a:r>
            <a:r>
              <a:rPr lang="en-US" sz="2400" dirty="0" smtClean="0">
                <a:solidFill>
                  <a:srgbClr val="70AD47"/>
                </a:solidFill>
              </a:rPr>
              <a:t>oxygen</a:t>
            </a:r>
            <a:r>
              <a:rPr lang="en-US" sz="2400" dirty="0" smtClean="0">
                <a:solidFill>
                  <a:schemeClr val="accent3"/>
                </a:solidFill>
              </a:rPr>
              <a:t> </a:t>
            </a:r>
            <a:r>
              <a:rPr lang="en-US" sz="2400" dirty="0" smtClean="0"/>
              <a:t>+</a:t>
            </a:r>
            <a:r>
              <a:rPr lang="en-US" sz="2400" dirty="0" smtClean="0">
                <a:solidFill>
                  <a:srgbClr val="0000FF"/>
                </a:solidFill>
              </a:rPr>
              <a:t> water</a:t>
            </a:r>
            <a:endParaRPr lang="en-US" sz="2400" dirty="0">
              <a:solidFill>
                <a:srgbClr val="0000FF"/>
              </a:solidFill>
            </a:endParaRPr>
          </a:p>
        </p:txBody>
      </p:sp>
      <p:cxnSp>
        <p:nvCxnSpPr>
          <p:cNvPr id="12" name="Straight Arrow Connector 11"/>
          <p:cNvCxnSpPr/>
          <p:nvPr/>
        </p:nvCxnSpPr>
        <p:spPr>
          <a:xfrm>
            <a:off x="5572912" y="5836800"/>
            <a:ext cx="8188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02079" y="5605967"/>
            <a:ext cx="3732061" cy="1200328"/>
          </a:xfrm>
          <a:prstGeom prst="rect">
            <a:avLst/>
          </a:prstGeom>
          <a:noFill/>
        </p:spPr>
        <p:txBody>
          <a:bodyPr wrap="none" rtlCol="0">
            <a:spAutoFit/>
          </a:bodyPr>
          <a:lstStyle/>
          <a:p>
            <a:r>
              <a:rPr lang="en-US" sz="2400" dirty="0" smtClean="0">
                <a:solidFill>
                  <a:srgbClr val="660066"/>
                </a:solidFill>
              </a:rPr>
              <a:t>Dissolved iron </a:t>
            </a:r>
            <a:r>
              <a:rPr lang="en-US" sz="2400" dirty="0" smtClean="0"/>
              <a:t>+ </a:t>
            </a:r>
            <a:r>
              <a:rPr lang="en-US" sz="2400" dirty="0" smtClean="0">
                <a:solidFill>
                  <a:srgbClr val="FF0000"/>
                </a:solidFill>
              </a:rPr>
              <a:t>sulfuric acid</a:t>
            </a:r>
          </a:p>
          <a:p>
            <a:r>
              <a:rPr lang="en-US" sz="2400" dirty="0" smtClean="0">
                <a:solidFill>
                  <a:srgbClr val="800000"/>
                </a:solidFill>
              </a:rPr>
              <a:t>(and other</a:t>
            </a:r>
          </a:p>
          <a:p>
            <a:r>
              <a:rPr lang="en-US" sz="2400" dirty="0" smtClean="0">
                <a:solidFill>
                  <a:srgbClr val="800000"/>
                </a:solidFill>
              </a:rPr>
              <a:t> toxic metals)</a:t>
            </a:r>
            <a:endParaRPr lang="en-US" sz="2400" dirty="0">
              <a:solidFill>
                <a:srgbClr val="800000"/>
              </a:solidFill>
            </a:endParaRPr>
          </a:p>
        </p:txBody>
      </p:sp>
      <p:pic>
        <p:nvPicPr>
          <p:cNvPr id="14" name="Picture 13" descr="pyrite-345637_1920.jpg"/>
          <p:cNvPicPr>
            <a:picLocks noChangeAspect="1"/>
          </p:cNvPicPr>
          <p:nvPr/>
        </p:nvPicPr>
        <p:blipFill rotWithShape="1">
          <a:blip r:embed="rId3">
            <a:extLst>
              <a:ext uri="{28A0092B-C50C-407E-A947-70E740481C1C}">
                <a14:useLocalDpi xmlns:a14="http://schemas.microsoft.com/office/drawing/2010/main" val="0"/>
              </a:ext>
            </a:extLst>
          </a:blip>
          <a:srcRect l="31464" t="27319" r="35375" b="33621"/>
          <a:stretch/>
        </p:blipFill>
        <p:spPr>
          <a:xfrm>
            <a:off x="2210116" y="5605968"/>
            <a:ext cx="1056661" cy="829735"/>
          </a:xfrm>
          <a:prstGeom prst="rect">
            <a:avLst/>
          </a:prstGeom>
        </p:spPr>
      </p:pic>
    </p:spTree>
    <p:extLst>
      <p:ext uri="{BB962C8B-B14F-4D97-AF65-F5344CB8AC3E}">
        <p14:creationId xmlns:p14="http://schemas.microsoft.com/office/powerpoint/2010/main" val="7434609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950156" y="2759089"/>
            <a:ext cx="64008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Part </a:t>
            </a:r>
            <a:r>
              <a:rPr lang="en-US" dirty="0" smtClean="0"/>
              <a:t>3: Acid mine drainage remediation </a:t>
            </a:r>
            <a:endParaRPr lang="en-US" dirty="0"/>
          </a:p>
          <a:p>
            <a:pPr marL="0" indent="0">
              <a:buNone/>
            </a:pPr>
            <a:endParaRPr lang="en-US" dirty="0"/>
          </a:p>
        </p:txBody>
      </p:sp>
      <p:sp>
        <p:nvSpPr>
          <p:cNvPr id="8" name="Title 1"/>
          <p:cNvSpPr txBox="1">
            <a:spLocks/>
          </p:cNvSpPr>
          <p:nvPr/>
        </p:nvSpPr>
        <p:spPr>
          <a:xfrm>
            <a:off x="1416756" y="4838282"/>
            <a:ext cx="7772400" cy="147002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i="1" dirty="0"/>
              <a:t>Luke </a:t>
            </a:r>
            <a:r>
              <a:rPr lang="en-US" sz="3200" i="1" dirty="0" smtClean="0"/>
              <a:t>Bridgestock</a:t>
            </a:r>
          </a:p>
          <a:p>
            <a:r>
              <a:rPr lang="en-US" sz="3200" dirty="0" smtClean="0"/>
              <a:t>Department of Earth Sciences, </a:t>
            </a:r>
          </a:p>
          <a:p>
            <a:r>
              <a:rPr lang="en-US" sz="3200" dirty="0" smtClean="0"/>
              <a:t>University of Oxford</a:t>
            </a:r>
            <a:endParaRPr lang="en-US" sz="3200" dirty="0"/>
          </a:p>
        </p:txBody>
      </p:sp>
      <p:pic>
        <p:nvPicPr>
          <p:cNvPr id="9" name="Picture 8" descr="Oxfor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56" y="5076434"/>
            <a:ext cx="1371600" cy="1371600"/>
          </a:xfrm>
          <a:prstGeom prst="rect">
            <a:avLst/>
          </a:prstGeom>
        </p:spPr>
      </p:pic>
      <p:sp>
        <p:nvSpPr>
          <p:cNvPr id="10" name="Title 1"/>
          <p:cNvSpPr txBox="1">
            <a:spLocks/>
          </p:cNvSpPr>
          <p:nvPr/>
        </p:nvSpPr>
        <p:spPr>
          <a:xfrm>
            <a:off x="1308337" y="939650"/>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Heavy metal pollution from mining activities</a:t>
            </a:r>
            <a:br>
              <a:rPr lang="en-US" sz="4000" dirty="0" smtClean="0"/>
            </a:br>
            <a:endParaRPr lang="en-US" sz="4000" dirty="0"/>
          </a:p>
        </p:txBody>
      </p:sp>
    </p:spTree>
    <p:extLst>
      <p:ext uri="{BB962C8B-B14F-4D97-AF65-F5344CB8AC3E}">
        <p14:creationId xmlns:p14="http://schemas.microsoft.com/office/powerpoint/2010/main" val="21258582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Activity Outline</a:t>
            </a:r>
            <a:endParaRPr lang="en-US" dirty="0"/>
          </a:p>
        </p:txBody>
      </p:sp>
      <p:sp>
        <p:nvSpPr>
          <p:cNvPr id="4" name="Content Placeholder 2"/>
          <p:cNvSpPr>
            <a:spLocks noGrp="1"/>
          </p:cNvSpPr>
          <p:nvPr>
            <p:ph idx="1"/>
          </p:nvPr>
        </p:nvSpPr>
        <p:spPr>
          <a:xfrm>
            <a:off x="457199" y="1453733"/>
            <a:ext cx="11184467" cy="4525963"/>
          </a:xfrm>
        </p:spPr>
        <p:txBody>
          <a:bodyPr>
            <a:normAutofit fontScale="77500" lnSpcReduction="20000"/>
          </a:bodyPr>
          <a:lstStyle/>
          <a:p>
            <a:pPr marL="0" indent="0">
              <a:buNone/>
            </a:pPr>
            <a:r>
              <a:rPr lang="en-US" sz="3000" b="1" dirty="0">
                <a:solidFill>
                  <a:srgbClr val="000000"/>
                </a:solidFill>
              </a:rPr>
              <a:t>This activity will focus on the exposure of local populations to heavy metal pollution from mining operations</a:t>
            </a:r>
          </a:p>
          <a:p>
            <a:pPr marL="0" indent="0">
              <a:buNone/>
            </a:pPr>
            <a:endParaRPr lang="en-US" sz="3000" b="1" dirty="0">
              <a:solidFill>
                <a:srgbClr val="000000"/>
              </a:solidFill>
            </a:endParaRPr>
          </a:p>
          <a:p>
            <a:pPr marL="0" indent="0">
              <a:buNone/>
            </a:pPr>
            <a:r>
              <a:rPr lang="en-US" sz="3000" b="1" dirty="0"/>
              <a:t>Part 1</a:t>
            </a:r>
            <a:r>
              <a:rPr lang="en-US" sz="3000" dirty="0"/>
              <a:t>; the impact of heavy metal pollution from mines on water quality and the health of local populations</a:t>
            </a:r>
          </a:p>
          <a:p>
            <a:pPr marL="0" indent="0">
              <a:buNone/>
            </a:pPr>
            <a:endParaRPr lang="en-US" dirty="0">
              <a:solidFill>
                <a:srgbClr val="C0504D"/>
              </a:solidFill>
            </a:endParaRPr>
          </a:p>
          <a:p>
            <a:pPr marL="0" indent="0">
              <a:buNone/>
            </a:pPr>
            <a:r>
              <a:rPr lang="en-US" sz="3000" b="1" dirty="0">
                <a:solidFill>
                  <a:srgbClr val="000000"/>
                </a:solidFill>
              </a:rPr>
              <a:t>Part 2;  </a:t>
            </a:r>
            <a:r>
              <a:rPr lang="en-US" sz="3000" dirty="0">
                <a:solidFill>
                  <a:srgbClr val="000000"/>
                </a:solidFill>
              </a:rPr>
              <a:t>the release of heavy metals to surface waters (rivers and lakes) from mining </a:t>
            </a:r>
            <a:r>
              <a:rPr lang="en-US" sz="3000" dirty="0" smtClean="0">
                <a:solidFill>
                  <a:srgbClr val="000000"/>
                </a:solidFill>
              </a:rPr>
              <a:t>activities</a:t>
            </a:r>
          </a:p>
          <a:p>
            <a:pPr marL="0" indent="0">
              <a:buNone/>
            </a:pPr>
            <a:endParaRPr lang="en-US" sz="3000" dirty="0">
              <a:solidFill>
                <a:srgbClr val="FF0000"/>
              </a:solidFill>
            </a:endParaRPr>
          </a:p>
          <a:p>
            <a:pPr marL="0" indent="0">
              <a:buNone/>
            </a:pPr>
            <a:r>
              <a:rPr lang="en-US" sz="3000" b="1" dirty="0" smtClean="0">
                <a:solidFill>
                  <a:srgbClr val="800000"/>
                </a:solidFill>
              </a:rPr>
              <a:t>Part 3; </a:t>
            </a:r>
            <a:r>
              <a:rPr lang="en-US" sz="3000" dirty="0" smtClean="0">
                <a:solidFill>
                  <a:srgbClr val="800000"/>
                </a:solidFill>
              </a:rPr>
              <a:t>remediation techniques for acid mine drainage</a:t>
            </a:r>
          </a:p>
          <a:p>
            <a:pPr marL="0" indent="0">
              <a:buNone/>
            </a:pPr>
            <a:endParaRPr lang="en-US" sz="3000" dirty="0"/>
          </a:p>
          <a:p>
            <a:pPr marL="0" indent="0">
              <a:buNone/>
            </a:pPr>
            <a:r>
              <a:rPr lang="en-US" sz="3000" b="1" dirty="0"/>
              <a:t>Practical; </a:t>
            </a:r>
            <a:r>
              <a:rPr lang="en-US" sz="3000" dirty="0"/>
              <a:t>a case study to assess the exposure routes of local people to heavy metals and the sources of heavy metals to a river system impacted by mine pollution. 	</a:t>
            </a:r>
          </a:p>
        </p:txBody>
      </p:sp>
    </p:spTree>
    <p:extLst>
      <p:ext uri="{BB962C8B-B14F-4D97-AF65-F5344CB8AC3E}">
        <p14:creationId xmlns:p14="http://schemas.microsoft.com/office/powerpoint/2010/main" val="21258582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71502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Introduction</a:t>
            </a:r>
            <a:endParaRPr lang="en-US" dirty="0"/>
          </a:p>
        </p:txBody>
      </p:sp>
      <p:sp>
        <p:nvSpPr>
          <p:cNvPr id="4" name="Content Placeholder 2"/>
          <p:cNvSpPr>
            <a:spLocks noGrp="1"/>
          </p:cNvSpPr>
          <p:nvPr>
            <p:ph idx="1"/>
          </p:nvPr>
        </p:nvSpPr>
        <p:spPr>
          <a:xfrm>
            <a:off x="457200" y="1457259"/>
            <a:ext cx="10944578" cy="5168383"/>
          </a:xfrm>
        </p:spPr>
        <p:txBody>
          <a:bodyPr>
            <a:normAutofit lnSpcReduction="10000"/>
          </a:bodyPr>
          <a:lstStyle/>
          <a:p>
            <a:pPr marL="0" indent="0">
              <a:buNone/>
            </a:pPr>
            <a:r>
              <a:rPr lang="en-US" dirty="0" smtClean="0"/>
              <a:t>Acid mine drainage is a globally major source of heavy metal pollution </a:t>
            </a:r>
          </a:p>
          <a:p>
            <a:pPr marL="0" indent="0">
              <a:buNone/>
            </a:pPr>
            <a:endParaRPr lang="en-US" sz="1800" dirty="0"/>
          </a:p>
          <a:p>
            <a:pPr marL="0" indent="0">
              <a:buNone/>
            </a:pPr>
            <a:r>
              <a:rPr lang="en-US" dirty="0" smtClean="0"/>
              <a:t>Minimizing the environmental impacts of acid mine drainage is very challenging, due to;</a:t>
            </a:r>
          </a:p>
          <a:p>
            <a:pPr marL="0" indent="0">
              <a:buNone/>
            </a:pPr>
            <a:endParaRPr lang="en-US" sz="1400" dirty="0" smtClean="0"/>
          </a:p>
          <a:p>
            <a:pPr marL="514350" indent="-514350">
              <a:buAutoNum type="arabicPeriod"/>
            </a:pPr>
            <a:r>
              <a:rPr lang="en-US" dirty="0" smtClean="0"/>
              <a:t>The extremely large volume of mine materials involved</a:t>
            </a:r>
          </a:p>
          <a:p>
            <a:pPr marL="514350" indent="-514350">
              <a:buAutoNum type="arabicPeriod"/>
            </a:pPr>
            <a:r>
              <a:rPr lang="en-US" dirty="0" smtClean="0"/>
              <a:t>The persistence of acid mine drainage generation for decades to centuries</a:t>
            </a:r>
          </a:p>
          <a:p>
            <a:pPr marL="514350" indent="-514350">
              <a:buAutoNum type="arabicPeriod"/>
            </a:pPr>
            <a:endParaRPr lang="en-US" dirty="0"/>
          </a:p>
          <a:p>
            <a:pPr marL="0" indent="0">
              <a:buNone/>
            </a:pPr>
            <a:r>
              <a:rPr lang="en-US" dirty="0" smtClean="0"/>
              <a:t>Solutions to acid mine drainage therefore need to be applied at a large scale and sustained over long time periods (much longer than the operational timescale of the mine)</a:t>
            </a:r>
          </a:p>
        </p:txBody>
      </p:sp>
    </p:spTree>
    <p:extLst>
      <p:ext uri="{BB962C8B-B14F-4D97-AF65-F5344CB8AC3E}">
        <p14:creationId xmlns:p14="http://schemas.microsoft.com/office/powerpoint/2010/main" val="21258582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Part 3; Key learning objectives</a:t>
            </a:r>
            <a:endParaRPr lang="en-US" dirty="0"/>
          </a:p>
        </p:txBody>
      </p:sp>
      <p:sp>
        <p:nvSpPr>
          <p:cNvPr id="4" name="Content Placeholder 2"/>
          <p:cNvSpPr>
            <a:spLocks noGrp="1"/>
          </p:cNvSpPr>
          <p:nvPr>
            <p:ph idx="1"/>
          </p:nvPr>
        </p:nvSpPr>
        <p:spPr>
          <a:xfrm>
            <a:off x="457200" y="1629729"/>
            <a:ext cx="10620022" cy="4525963"/>
          </a:xfrm>
        </p:spPr>
        <p:txBody>
          <a:bodyPr>
            <a:normAutofit/>
          </a:bodyPr>
          <a:lstStyle/>
          <a:p>
            <a:pPr marL="514350" indent="-514350">
              <a:buFont typeface="+mj-lt"/>
              <a:buAutoNum type="arabicPeriod"/>
            </a:pPr>
            <a:r>
              <a:rPr lang="en-US" dirty="0" smtClean="0"/>
              <a:t>What are the principles behind source control versus migration control remediation techniques?</a:t>
            </a:r>
          </a:p>
          <a:p>
            <a:pPr marL="514350" indent="-514350">
              <a:buFont typeface="+mj-lt"/>
              <a:buAutoNum type="arabicPeriod"/>
            </a:pPr>
            <a:endParaRPr lang="en-US" dirty="0"/>
          </a:p>
          <a:p>
            <a:pPr marL="514350" indent="-514350">
              <a:buFont typeface="+mj-lt"/>
              <a:buAutoNum type="arabicPeriod"/>
            </a:pPr>
            <a:r>
              <a:rPr lang="en-US" dirty="0" smtClean="0"/>
              <a:t>What is the difference between active and passive migration </a:t>
            </a:r>
            <a:r>
              <a:rPr lang="en-US" dirty="0"/>
              <a:t>control remediation techniques</a:t>
            </a:r>
            <a:r>
              <a:rPr lang="en-US" dirty="0" smtClean="0"/>
              <a:t>?</a:t>
            </a:r>
          </a:p>
          <a:p>
            <a:pPr marL="514350" indent="-514350">
              <a:buFont typeface="+mj-lt"/>
              <a:buAutoNum type="arabicPeriod"/>
            </a:pPr>
            <a:endParaRPr lang="en-US" dirty="0"/>
          </a:p>
          <a:p>
            <a:pPr marL="514350" indent="-514350">
              <a:buFont typeface="+mj-lt"/>
              <a:buAutoNum type="arabicPeriod"/>
            </a:pPr>
            <a:r>
              <a:rPr lang="en-US" dirty="0" smtClean="0"/>
              <a:t>What are the main chemical reactions exploited in these different remediation techniques and the conditions in which they proceed?</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125858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9847" y="1198667"/>
            <a:ext cx="8174208" cy="804844"/>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34800" y="1145002"/>
            <a:ext cx="8775921" cy="830997"/>
          </a:xfrm>
          <a:prstGeom prst="rect">
            <a:avLst/>
          </a:prstGeom>
          <a:noFill/>
        </p:spPr>
        <p:txBody>
          <a:bodyPr wrap="square" rtlCol="0">
            <a:spAutoFit/>
          </a:bodyPr>
          <a:lstStyle/>
          <a:p>
            <a:r>
              <a:rPr lang="en-US" sz="2400" dirty="0" smtClean="0"/>
              <a:t>Acid mine drainage is the discharge of acidic (low pH) water with high concentrations of metals from mining areas. </a:t>
            </a:r>
          </a:p>
        </p:txBody>
      </p:sp>
      <p:sp>
        <p:nvSpPr>
          <p:cNvPr id="7" name="Title 1"/>
          <p:cNvSpPr txBox="1">
            <a:spLocks/>
          </p:cNvSpPr>
          <p:nvPr/>
        </p:nvSpPr>
        <p:spPr>
          <a:xfrm>
            <a:off x="367765" y="25828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endParaRPr lang="en-US" dirty="0"/>
          </a:p>
        </p:txBody>
      </p:sp>
      <p:sp>
        <p:nvSpPr>
          <p:cNvPr id="16" name="TextBox 15"/>
          <p:cNvSpPr txBox="1"/>
          <p:nvPr/>
        </p:nvSpPr>
        <p:spPr>
          <a:xfrm>
            <a:off x="333138" y="1815307"/>
            <a:ext cx="11805201" cy="2339102"/>
          </a:xfrm>
          <a:prstGeom prst="rect">
            <a:avLst/>
          </a:prstGeom>
          <a:noFill/>
        </p:spPr>
        <p:txBody>
          <a:bodyPr wrap="square" rtlCol="0">
            <a:spAutoFit/>
          </a:bodyPr>
          <a:lstStyle/>
          <a:p>
            <a:endParaRPr lang="en-US" sz="2400" dirty="0"/>
          </a:p>
          <a:p>
            <a:r>
              <a:rPr lang="en-US" sz="2400" dirty="0" smtClean="0"/>
              <a:t>It is produced by the chemical reaction of metal sulfide minerals with oxygen and water at Earth’s surface</a:t>
            </a:r>
            <a:endParaRPr lang="en-US" sz="2400" dirty="0"/>
          </a:p>
          <a:p>
            <a:endParaRPr lang="en-US" sz="1100" dirty="0"/>
          </a:p>
          <a:p>
            <a:endParaRPr lang="en-US" sz="1100" dirty="0" smtClean="0"/>
          </a:p>
          <a:p>
            <a:r>
              <a:rPr lang="en-US" sz="2400" dirty="0" smtClean="0"/>
              <a:t>Metal ore deposits (and coal deposits) contain a lot </a:t>
            </a:r>
            <a:r>
              <a:rPr lang="en-US" sz="2400" dirty="0" smtClean="0">
                <a:solidFill>
                  <a:srgbClr val="000000"/>
                </a:solidFill>
              </a:rPr>
              <a:t>of metal </a:t>
            </a:r>
            <a:r>
              <a:rPr lang="en-US" sz="2400" dirty="0" smtClean="0"/>
              <a:t>sulfide minerals.</a:t>
            </a:r>
          </a:p>
          <a:p>
            <a:endParaRPr lang="en-US" sz="1200" dirty="0"/>
          </a:p>
          <a:p>
            <a:endParaRPr lang="en-US" sz="2400" baseline="-25000" dirty="0"/>
          </a:p>
        </p:txBody>
      </p:sp>
      <p:sp>
        <p:nvSpPr>
          <p:cNvPr id="18" name="TextBox 17"/>
          <p:cNvSpPr txBox="1"/>
          <p:nvPr/>
        </p:nvSpPr>
        <p:spPr>
          <a:xfrm>
            <a:off x="1652905" y="4172454"/>
            <a:ext cx="2584812" cy="461665"/>
          </a:xfrm>
          <a:prstGeom prst="rect">
            <a:avLst/>
          </a:prstGeom>
          <a:noFill/>
        </p:spPr>
        <p:txBody>
          <a:bodyPr wrap="none" rtlCol="0">
            <a:spAutoFit/>
          </a:bodyPr>
          <a:lstStyle/>
          <a:p>
            <a:r>
              <a:rPr lang="en-US" sz="2400" dirty="0" smtClean="0">
                <a:solidFill>
                  <a:srgbClr val="FF6600"/>
                </a:solidFill>
              </a:rPr>
              <a:t>2FeS</a:t>
            </a:r>
            <a:r>
              <a:rPr lang="en-US" sz="2400" baseline="-25000" dirty="0" smtClean="0">
                <a:solidFill>
                  <a:srgbClr val="FF6600"/>
                </a:solidFill>
              </a:rPr>
              <a:t>2</a:t>
            </a:r>
            <a:r>
              <a:rPr lang="en-US" sz="2400" dirty="0" smtClean="0"/>
              <a:t> +</a:t>
            </a:r>
            <a:r>
              <a:rPr lang="en-US" sz="2400" dirty="0" smtClean="0">
                <a:solidFill>
                  <a:schemeClr val="accent6"/>
                </a:solidFill>
              </a:rPr>
              <a:t> 7O</a:t>
            </a:r>
            <a:r>
              <a:rPr lang="en-US" sz="2400" baseline="-25000" dirty="0" smtClean="0">
                <a:solidFill>
                  <a:schemeClr val="accent6"/>
                </a:solidFill>
              </a:rPr>
              <a:t>2</a:t>
            </a:r>
            <a:r>
              <a:rPr lang="en-US" sz="2400" dirty="0" smtClean="0">
                <a:solidFill>
                  <a:schemeClr val="accent6"/>
                </a:solidFill>
              </a:rPr>
              <a:t> </a:t>
            </a:r>
            <a:r>
              <a:rPr lang="en-US" sz="2400" dirty="0" smtClean="0"/>
              <a:t>+ </a:t>
            </a:r>
            <a:r>
              <a:rPr lang="en-US" sz="2400" dirty="0" smtClean="0">
                <a:solidFill>
                  <a:srgbClr val="0000FF"/>
                </a:solidFill>
              </a:rPr>
              <a:t>2H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19" name="Straight Arrow Connector 18"/>
          <p:cNvCxnSpPr/>
          <p:nvPr/>
        </p:nvCxnSpPr>
        <p:spPr>
          <a:xfrm>
            <a:off x="4393709" y="4403287"/>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50143" y="4172454"/>
            <a:ext cx="2672526" cy="461665"/>
          </a:xfrm>
          <a:prstGeom prst="rect">
            <a:avLst/>
          </a:prstGeom>
          <a:noFill/>
        </p:spPr>
        <p:txBody>
          <a:bodyPr wrap="none" rtlCol="0">
            <a:spAutoFit/>
          </a:bodyPr>
          <a:lstStyle/>
          <a:p>
            <a:r>
              <a:rPr lang="en-US" sz="2400" dirty="0">
                <a:solidFill>
                  <a:srgbClr val="660066"/>
                </a:solidFill>
              </a:rPr>
              <a:t>2Fe</a:t>
            </a:r>
            <a:r>
              <a:rPr lang="en-US" sz="2400" baseline="30000" dirty="0">
                <a:solidFill>
                  <a:srgbClr val="660066"/>
                </a:solidFill>
              </a:rPr>
              <a:t>2+</a:t>
            </a:r>
            <a:r>
              <a:rPr lang="en-US" sz="2400" baseline="30000" dirty="0"/>
              <a:t> </a:t>
            </a:r>
            <a:r>
              <a:rPr lang="en-US" sz="2400" dirty="0" smtClean="0"/>
              <a:t> + </a:t>
            </a:r>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solidFill>
                  <a:srgbClr val="FF0000"/>
                </a:solidFill>
              </a:rPr>
              <a:t>+ 4H</a:t>
            </a:r>
            <a:r>
              <a:rPr lang="en-US" sz="2400" baseline="30000" dirty="0" smtClean="0">
                <a:solidFill>
                  <a:srgbClr val="FF0000"/>
                </a:solidFill>
              </a:rPr>
              <a:t>+</a:t>
            </a:r>
            <a:r>
              <a:rPr lang="en-US" sz="2400" dirty="0" smtClean="0">
                <a:solidFill>
                  <a:srgbClr val="FF0000"/>
                </a:solidFill>
              </a:rPr>
              <a:t> </a:t>
            </a:r>
            <a:endParaRPr lang="en-US" sz="2400" dirty="0">
              <a:solidFill>
                <a:srgbClr val="FF0000"/>
              </a:solidFill>
            </a:endParaRPr>
          </a:p>
        </p:txBody>
      </p:sp>
      <p:sp>
        <p:nvSpPr>
          <p:cNvPr id="21" name="TextBox 20"/>
          <p:cNvSpPr txBox="1"/>
          <p:nvPr/>
        </p:nvSpPr>
        <p:spPr>
          <a:xfrm>
            <a:off x="2500752" y="4700796"/>
            <a:ext cx="2326278" cy="461665"/>
          </a:xfrm>
          <a:prstGeom prst="rect">
            <a:avLst/>
          </a:prstGeom>
          <a:noFill/>
        </p:spPr>
        <p:txBody>
          <a:bodyPr wrap="none" rtlCol="0">
            <a:spAutoFit/>
          </a:bodyPr>
          <a:lstStyle/>
          <a:p>
            <a:r>
              <a:rPr lang="en-US" sz="2400" dirty="0" smtClean="0"/>
              <a:t>+</a:t>
            </a:r>
            <a:r>
              <a:rPr lang="en-US" sz="2400" dirty="0">
                <a:solidFill>
                  <a:schemeClr val="accent3"/>
                </a:solidFill>
              </a:rPr>
              <a:t> </a:t>
            </a:r>
            <a:r>
              <a:rPr lang="en-US" sz="2400" dirty="0" smtClean="0">
                <a:solidFill>
                  <a:srgbClr val="70AD47"/>
                </a:solidFill>
              </a:rPr>
              <a:t>oxygen</a:t>
            </a:r>
            <a:r>
              <a:rPr lang="en-US" sz="2400" dirty="0" smtClean="0">
                <a:solidFill>
                  <a:schemeClr val="accent3"/>
                </a:solidFill>
              </a:rPr>
              <a:t> </a:t>
            </a:r>
            <a:r>
              <a:rPr lang="en-US" sz="2400" dirty="0" smtClean="0"/>
              <a:t>+</a:t>
            </a:r>
            <a:r>
              <a:rPr lang="en-US" sz="2400" dirty="0" smtClean="0">
                <a:solidFill>
                  <a:srgbClr val="0000FF"/>
                </a:solidFill>
              </a:rPr>
              <a:t> water</a:t>
            </a:r>
            <a:endParaRPr lang="en-US" sz="2400" dirty="0">
              <a:solidFill>
                <a:srgbClr val="0000FF"/>
              </a:solidFill>
            </a:endParaRPr>
          </a:p>
        </p:txBody>
      </p:sp>
      <p:cxnSp>
        <p:nvCxnSpPr>
          <p:cNvPr id="22" name="Straight Arrow Connector 21"/>
          <p:cNvCxnSpPr/>
          <p:nvPr/>
        </p:nvCxnSpPr>
        <p:spPr>
          <a:xfrm>
            <a:off x="4781277" y="4979045"/>
            <a:ext cx="8188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10444" y="4748212"/>
            <a:ext cx="3732061" cy="1200328"/>
          </a:xfrm>
          <a:prstGeom prst="rect">
            <a:avLst/>
          </a:prstGeom>
          <a:noFill/>
        </p:spPr>
        <p:txBody>
          <a:bodyPr wrap="none" rtlCol="0">
            <a:spAutoFit/>
          </a:bodyPr>
          <a:lstStyle/>
          <a:p>
            <a:r>
              <a:rPr lang="en-US" sz="2400" dirty="0" smtClean="0">
                <a:solidFill>
                  <a:srgbClr val="660066"/>
                </a:solidFill>
              </a:rPr>
              <a:t>Dissolved iron </a:t>
            </a:r>
            <a:r>
              <a:rPr lang="en-US" sz="2400" dirty="0" smtClean="0"/>
              <a:t>+ </a:t>
            </a:r>
            <a:r>
              <a:rPr lang="en-US" sz="2400" dirty="0" smtClean="0">
                <a:solidFill>
                  <a:srgbClr val="FF0000"/>
                </a:solidFill>
              </a:rPr>
              <a:t>sulfuric acid</a:t>
            </a:r>
          </a:p>
          <a:p>
            <a:r>
              <a:rPr lang="en-US" sz="2400" dirty="0" smtClean="0">
                <a:solidFill>
                  <a:srgbClr val="800000"/>
                </a:solidFill>
              </a:rPr>
              <a:t>(and other</a:t>
            </a:r>
          </a:p>
          <a:p>
            <a:r>
              <a:rPr lang="en-US" sz="2400" dirty="0" smtClean="0">
                <a:solidFill>
                  <a:srgbClr val="800000"/>
                </a:solidFill>
              </a:rPr>
              <a:t> toxic metals)</a:t>
            </a:r>
            <a:endParaRPr lang="en-US" sz="2400" dirty="0">
              <a:solidFill>
                <a:srgbClr val="800000"/>
              </a:solidFill>
            </a:endParaRPr>
          </a:p>
        </p:txBody>
      </p:sp>
      <p:pic>
        <p:nvPicPr>
          <p:cNvPr id="24" name="Picture 23" descr="pyrite-345637_1920.jpg"/>
          <p:cNvPicPr>
            <a:picLocks noChangeAspect="1"/>
          </p:cNvPicPr>
          <p:nvPr/>
        </p:nvPicPr>
        <p:blipFill rotWithShape="1">
          <a:blip r:embed="rId3">
            <a:extLst>
              <a:ext uri="{28A0092B-C50C-407E-A947-70E740481C1C}">
                <a14:useLocalDpi xmlns:a14="http://schemas.microsoft.com/office/drawing/2010/main" val="0"/>
              </a:ext>
            </a:extLst>
          </a:blip>
          <a:srcRect l="31464" t="27319" r="35375" b="33621"/>
          <a:stretch/>
        </p:blipFill>
        <p:spPr>
          <a:xfrm>
            <a:off x="1418481" y="4748213"/>
            <a:ext cx="1056661" cy="829735"/>
          </a:xfrm>
          <a:prstGeom prst="rect">
            <a:avLst/>
          </a:prstGeom>
        </p:spPr>
      </p:pic>
    </p:spTree>
    <p:extLst>
      <p:ext uri="{BB962C8B-B14F-4D97-AF65-F5344CB8AC3E}">
        <p14:creationId xmlns:p14="http://schemas.microsoft.com/office/powerpoint/2010/main" val="192203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7765" y="25828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a:t>
            </a:r>
          </a:p>
          <a:p>
            <a:r>
              <a:rPr lang="en-US" dirty="0" smtClean="0"/>
              <a:t>Remediation options</a:t>
            </a:r>
            <a:endParaRPr lang="en-US" dirty="0"/>
          </a:p>
        </p:txBody>
      </p:sp>
      <p:sp>
        <p:nvSpPr>
          <p:cNvPr id="16" name="TextBox 15"/>
          <p:cNvSpPr txBox="1"/>
          <p:nvPr/>
        </p:nvSpPr>
        <p:spPr>
          <a:xfrm>
            <a:off x="460163" y="1686476"/>
            <a:ext cx="11227959" cy="2308324"/>
          </a:xfrm>
          <a:prstGeom prst="rect">
            <a:avLst/>
          </a:prstGeom>
          <a:noFill/>
        </p:spPr>
        <p:txBody>
          <a:bodyPr wrap="square" rtlCol="0">
            <a:spAutoFit/>
          </a:bodyPr>
          <a:lstStyle/>
          <a:p>
            <a:r>
              <a:rPr lang="en-US" sz="2400" dirty="0" smtClean="0"/>
              <a:t>Many different techniques have been developed to address the issue of acid mine drainage</a:t>
            </a:r>
          </a:p>
          <a:p>
            <a:endParaRPr lang="en-US" sz="2400" dirty="0"/>
          </a:p>
          <a:p>
            <a:r>
              <a:rPr lang="en-US" sz="2400" dirty="0" smtClean="0"/>
              <a:t>They can be broadly split into 2 categories;</a:t>
            </a:r>
          </a:p>
          <a:p>
            <a:endParaRPr lang="en-US" sz="2400" u="sng" dirty="0" smtClean="0"/>
          </a:p>
          <a:p>
            <a:r>
              <a:rPr lang="en-US" sz="2400" u="sng" dirty="0" smtClean="0"/>
              <a:t>Prevention (source control) versus treatment (migration control)</a:t>
            </a:r>
            <a:endParaRPr lang="en-US" sz="2400" u="sng" dirty="0"/>
          </a:p>
        </p:txBody>
      </p:sp>
      <p:sp>
        <p:nvSpPr>
          <p:cNvPr id="18" name="TextBox 17"/>
          <p:cNvSpPr txBox="1"/>
          <p:nvPr/>
        </p:nvSpPr>
        <p:spPr>
          <a:xfrm>
            <a:off x="1652905" y="4172454"/>
            <a:ext cx="2584812" cy="461665"/>
          </a:xfrm>
          <a:prstGeom prst="rect">
            <a:avLst/>
          </a:prstGeom>
          <a:noFill/>
        </p:spPr>
        <p:txBody>
          <a:bodyPr wrap="none" rtlCol="0">
            <a:spAutoFit/>
          </a:bodyPr>
          <a:lstStyle/>
          <a:p>
            <a:r>
              <a:rPr lang="en-US" sz="2400" dirty="0" smtClean="0">
                <a:solidFill>
                  <a:srgbClr val="FF6600"/>
                </a:solidFill>
              </a:rPr>
              <a:t>2FeS</a:t>
            </a:r>
            <a:r>
              <a:rPr lang="en-US" sz="2400" baseline="-25000" dirty="0" smtClean="0">
                <a:solidFill>
                  <a:srgbClr val="FF6600"/>
                </a:solidFill>
              </a:rPr>
              <a:t>2</a:t>
            </a:r>
            <a:r>
              <a:rPr lang="en-US" sz="2400" dirty="0" smtClean="0"/>
              <a:t> +</a:t>
            </a:r>
            <a:r>
              <a:rPr lang="en-US" sz="2400" dirty="0" smtClean="0">
                <a:solidFill>
                  <a:schemeClr val="accent6"/>
                </a:solidFill>
              </a:rPr>
              <a:t> 7O</a:t>
            </a:r>
            <a:r>
              <a:rPr lang="en-US" sz="2400" baseline="-25000" dirty="0" smtClean="0">
                <a:solidFill>
                  <a:schemeClr val="accent6"/>
                </a:solidFill>
              </a:rPr>
              <a:t>2</a:t>
            </a:r>
            <a:r>
              <a:rPr lang="en-US" sz="2400" dirty="0" smtClean="0">
                <a:solidFill>
                  <a:schemeClr val="accent6"/>
                </a:solidFill>
              </a:rPr>
              <a:t> </a:t>
            </a:r>
            <a:r>
              <a:rPr lang="en-US" sz="2400" dirty="0" smtClean="0"/>
              <a:t>+ </a:t>
            </a:r>
            <a:r>
              <a:rPr lang="en-US" sz="2400" dirty="0" smtClean="0">
                <a:solidFill>
                  <a:srgbClr val="0000FF"/>
                </a:solidFill>
              </a:rPr>
              <a:t>2H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19" name="Straight Arrow Connector 18"/>
          <p:cNvCxnSpPr/>
          <p:nvPr/>
        </p:nvCxnSpPr>
        <p:spPr>
          <a:xfrm>
            <a:off x="4393709" y="4403287"/>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50143" y="4172454"/>
            <a:ext cx="2672526" cy="461665"/>
          </a:xfrm>
          <a:prstGeom prst="rect">
            <a:avLst/>
          </a:prstGeom>
          <a:noFill/>
        </p:spPr>
        <p:txBody>
          <a:bodyPr wrap="none" rtlCol="0">
            <a:spAutoFit/>
          </a:bodyPr>
          <a:lstStyle/>
          <a:p>
            <a:r>
              <a:rPr lang="en-US" sz="2400" dirty="0">
                <a:solidFill>
                  <a:srgbClr val="660066"/>
                </a:solidFill>
              </a:rPr>
              <a:t>2Fe</a:t>
            </a:r>
            <a:r>
              <a:rPr lang="en-US" sz="2400" baseline="30000" dirty="0">
                <a:solidFill>
                  <a:srgbClr val="660066"/>
                </a:solidFill>
              </a:rPr>
              <a:t>2+</a:t>
            </a:r>
            <a:r>
              <a:rPr lang="en-US" sz="2400" baseline="30000" dirty="0"/>
              <a:t> </a:t>
            </a:r>
            <a:r>
              <a:rPr lang="en-US" sz="2400" dirty="0" smtClean="0"/>
              <a:t> + </a:t>
            </a:r>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solidFill>
                  <a:srgbClr val="FF0000"/>
                </a:solidFill>
              </a:rPr>
              <a:t>+ 4H</a:t>
            </a:r>
            <a:r>
              <a:rPr lang="en-US" sz="2400" baseline="30000" dirty="0" smtClean="0">
                <a:solidFill>
                  <a:srgbClr val="FF0000"/>
                </a:solidFill>
              </a:rPr>
              <a:t>+</a:t>
            </a:r>
            <a:r>
              <a:rPr lang="en-US" sz="2400" dirty="0" smtClean="0">
                <a:solidFill>
                  <a:srgbClr val="FF0000"/>
                </a:solidFill>
              </a:rPr>
              <a:t> </a:t>
            </a:r>
            <a:endParaRPr lang="en-US" sz="2400" dirty="0">
              <a:solidFill>
                <a:srgbClr val="FF0000"/>
              </a:solidFill>
            </a:endParaRPr>
          </a:p>
        </p:txBody>
      </p:sp>
      <p:sp>
        <p:nvSpPr>
          <p:cNvPr id="21" name="TextBox 20"/>
          <p:cNvSpPr txBox="1"/>
          <p:nvPr/>
        </p:nvSpPr>
        <p:spPr>
          <a:xfrm>
            <a:off x="2500752" y="4700796"/>
            <a:ext cx="2326278" cy="461665"/>
          </a:xfrm>
          <a:prstGeom prst="rect">
            <a:avLst/>
          </a:prstGeom>
          <a:noFill/>
        </p:spPr>
        <p:txBody>
          <a:bodyPr wrap="none" rtlCol="0">
            <a:spAutoFit/>
          </a:bodyPr>
          <a:lstStyle/>
          <a:p>
            <a:r>
              <a:rPr lang="en-US" sz="2400" dirty="0" smtClean="0"/>
              <a:t>+</a:t>
            </a:r>
            <a:r>
              <a:rPr lang="en-US" sz="2400" dirty="0">
                <a:solidFill>
                  <a:schemeClr val="accent3"/>
                </a:solidFill>
              </a:rPr>
              <a:t> </a:t>
            </a:r>
            <a:r>
              <a:rPr lang="en-US" sz="2400" dirty="0" smtClean="0">
                <a:solidFill>
                  <a:srgbClr val="70AD47"/>
                </a:solidFill>
              </a:rPr>
              <a:t>oxygen</a:t>
            </a:r>
            <a:r>
              <a:rPr lang="en-US" sz="2400" dirty="0" smtClean="0">
                <a:solidFill>
                  <a:schemeClr val="accent3"/>
                </a:solidFill>
              </a:rPr>
              <a:t> </a:t>
            </a:r>
            <a:r>
              <a:rPr lang="en-US" sz="2400" dirty="0" smtClean="0"/>
              <a:t>+</a:t>
            </a:r>
            <a:r>
              <a:rPr lang="en-US" sz="2400" dirty="0" smtClean="0">
                <a:solidFill>
                  <a:srgbClr val="0000FF"/>
                </a:solidFill>
              </a:rPr>
              <a:t> water</a:t>
            </a:r>
            <a:endParaRPr lang="en-US" sz="2400" dirty="0">
              <a:solidFill>
                <a:srgbClr val="0000FF"/>
              </a:solidFill>
            </a:endParaRPr>
          </a:p>
        </p:txBody>
      </p:sp>
      <p:cxnSp>
        <p:nvCxnSpPr>
          <p:cNvPr id="22" name="Straight Arrow Connector 21"/>
          <p:cNvCxnSpPr/>
          <p:nvPr/>
        </p:nvCxnSpPr>
        <p:spPr>
          <a:xfrm>
            <a:off x="4781277" y="4979045"/>
            <a:ext cx="8188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10444" y="4748212"/>
            <a:ext cx="3732061" cy="1200328"/>
          </a:xfrm>
          <a:prstGeom prst="rect">
            <a:avLst/>
          </a:prstGeom>
          <a:noFill/>
        </p:spPr>
        <p:txBody>
          <a:bodyPr wrap="none" rtlCol="0">
            <a:spAutoFit/>
          </a:bodyPr>
          <a:lstStyle/>
          <a:p>
            <a:r>
              <a:rPr lang="en-US" sz="2400" dirty="0" smtClean="0">
                <a:solidFill>
                  <a:srgbClr val="660066"/>
                </a:solidFill>
              </a:rPr>
              <a:t>Dissolved iron </a:t>
            </a:r>
            <a:r>
              <a:rPr lang="en-US" sz="2400" dirty="0" smtClean="0"/>
              <a:t>+ </a:t>
            </a:r>
            <a:r>
              <a:rPr lang="en-US" sz="2400" dirty="0" smtClean="0">
                <a:solidFill>
                  <a:srgbClr val="FF0000"/>
                </a:solidFill>
              </a:rPr>
              <a:t>sulfuric acid</a:t>
            </a:r>
          </a:p>
          <a:p>
            <a:r>
              <a:rPr lang="en-US" sz="2400" dirty="0" smtClean="0">
                <a:solidFill>
                  <a:srgbClr val="800000"/>
                </a:solidFill>
              </a:rPr>
              <a:t>(and other</a:t>
            </a:r>
          </a:p>
          <a:p>
            <a:r>
              <a:rPr lang="en-US" sz="2400" dirty="0" smtClean="0">
                <a:solidFill>
                  <a:srgbClr val="800000"/>
                </a:solidFill>
              </a:rPr>
              <a:t> toxic metals)</a:t>
            </a:r>
            <a:endParaRPr lang="en-US" sz="2400" dirty="0">
              <a:solidFill>
                <a:srgbClr val="800000"/>
              </a:solidFill>
            </a:endParaRPr>
          </a:p>
        </p:txBody>
      </p:sp>
      <p:pic>
        <p:nvPicPr>
          <p:cNvPr id="24" name="Picture 23" descr="pyrite-345637_1920.jpg"/>
          <p:cNvPicPr>
            <a:picLocks noChangeAspect="1"/>
          </p:cNvPicPr>
          <p:nvPr/>
        </p:nvPicPr>
        <p:blipFill rotWithShape="1">
          <a:blip r:embed="rId3">
            <a:extLst>
              <a:ext uri="{28A0092B-C50C-407E-A947-70E740481C1C}">
                <a14:useLocalDpi xmlns:a14="http://schemas.microsoft.com/office/drawing/2010/main" val="0"/>
              </a:ext>
            </a:extLst>
          </a:blip>
          <a:srcRect l="31464" t="27319" r="35375" b="33621"/>
          <a:stretch/>
        </p:blipFill>
        <p:spPr>
          <a:xfrm>
            <a:off x="1418481" y="4748213"/>
            <a:ext cx="1056661" cy="829735"/>
          </a:xfrm>
          <a:prstGeom prst="rect">
            <a:avLst/>
          </a:prstGeom>
        </p:spPr>
      </p:pic>
    </p:spTree>
    <p:extLst>
      <p:ext uri="{BB962C8B-B14F-4D97-AF65-F5344CB8AC3E}">
        <p14:creationId xmlns:p14="http://schemas.microsoft.com/office/powerpoint/2010/main" val="23064400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D carto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883" y="3231053"/>
            <a:ext cx="8923345" cy="3396023"/>
          </a:xfrm>
          <a:prstGeom prst="rect">
            <a:avLst/>
          </a:prstGeom>
        </p:spPr>
      </p:pic>
      <p:sp>
        <p:nvSpPr>
          <p:cNvPr id="4" name="Title 1"/>
          <p:cNvSpPr txBox="1">
            <a:spLocks/>
          </p:cNvSpPr>
          <p:nvPr/>
        </p:nvSpPr>
        <p:spPr>
          <a:xfrm>
            <a:off x="367765" y="25828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Acid mine drainage; Source control</a:t>
            </a:r>
            <a:endParaRPr lang="en-US" dirty="0"/>
          </a:p>
        </p:txBody>
      </p:sp>
      <p:sp>
        <p:nvSpPr>
          <p:cNvPr id="5" name="TextBox 4"/>
          <p:cNvSpPr txBox="1"/>
          <p:nvPr/>
        </p:nvSpPr>
        <p:spPr>
          <a:xfrm>
            <a:off x="1637158" y="1780472"/>
            <a:ext cx="7974158" cy="954107"/>
          </a:xfrm>
          <a:prstGeom prst="rect">
            <a:avLst/>
          </a:prstGeom>
          <a:noFill/>
        </p:spPr>
        <p:txBody>
          <a:bodyPr wrap="none" rtlCol="0">
            <a:spAutoFit/>
          </a:bodyPr>
          <a:lstStyle/>
          <a:p>
            <a:pPr algn="ctr"/>
            <a:r>
              <a:rPr lang="en-US" sz="2800" b="1" dirty="0" smtClean="0"/>
              <a:t>Cut off supply of reactants (</a:t>
            </a:r>
            <a:r>
              <a:rPr lang="en-US" sz="2800" b="1" dirty="0" smtClean="0">
                <a:solidFill>
                  <a:srgbClr val="0000FF"/>
                </a:solidFill>
              </a:rPr>
              <a:t>water </a:t>
            </a:r>
            <a:r>
              <a:rPr lang="en-US" sz="2800" b="1" dirty="0" smtClean="0"/>
              <a:t>and/or </a:t>
            </a:r>
            <a:r>
              <a:rPr lang="en-US" sz="2800" b="1" dirty="0" smtClean="0">
                <a:solidFill>
                  <a:schemeClr val="accent6"/>
                </a:solidFill>
              </a:rPr>
              <a:t>oxygen</a:t>
            </a:r>
            <a:r>
              <a:rPr lang="en-US" sz="2800" b="1" dirty="0" smtClean="0"/>
              <a:t>) to </a:t>
            </a:r>
          </a:p>
          <a:p>
            <a:pPr algn="ctr"/>
            <a:r>
              <a:rPr lang="en-US" sz="2800" b="1" dirty="0" smtClean="0"/>
              <a:t>slow acid mine drainage production</a:t>
            </a:r>
            <a:endParaRPr lang="en-US" sz="2800" b="1" dirty="0"/>
          </a:p>
        </p:txBody>
      </p:sp>
      <p:sp>
        <p:nvSpPr>
          <p:cNvPr id="9" name="Rectangle 8"/>
          <p:cNvSpPr/>
          <p:nvPr/>
        </p:nvSpPr>
        <p:spPr>
          <a:xfrm>
            <a:off x="2424451" y="6177250"/>
            <a:ext cx="5406908" cy="53882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980014" y="6154563"/>
            <a:ext cx="2584812" cy="461665"/>
          </a:xfrm>
          <a:prstGeom prst="rect">
            <a:avLst/>
          </a:prstGeom>
          <a:noFill/>
        </p:spPr>
        <p:txBody>
          <a:bodyPr wrap="none" rtlCol="0">
            <a:spAutoFit/>
          </a:bodyPr>
          <a:lstStyle/>
          <a:p>
            <a:r>
              <a:rPr lang="en-US" sz="2400" dirty="0" smtClean="0">
                <a:solidFill>
                  <a:srgbClr val="FF6600"/>
                </a:solidFill>
              </a:rPr>
              <a:t>2FeS</a:t>
            </a:r>
            <a:r>
              <a:rPr lang="en-US" sz="2400" baseline="-25000" dirty="0" smtClean="0">
                <a:solidFill>
                  <a:srgbClr val="FF6600"/>
                </a:solidFill>
              </a:rPr>
              <a:t>2</a:t>
            </a:r>
            <a:r>
              <a:rPr lang="en-US" sz="2400" dirty="0" smtClean="0"/>
              <a:t> +</a:t>
            </a:r>
            <a:r>
              <a:rPr lang="en-US" sz="2400" dirty="0" smtClean="0">
                <a:solidFill>
                  <a:schemeClr val="accent6"/>
                </a:solidFill>
              </a:rPr>
              <a:t> 7O</a:t>
            </a:r>
            <a:r>
              <a:rPr lang="en-US" sz="2400" baseline="-25000" dirty="0" smtClean="0">
                <a:solidFill>
                  <a:schemeClr val="accent6"/>
                </a:solidFill>
              </a:rPr>
              <a:t>2</a:t>
            </a:r>
            <a:r>
              <a:rPr lang="en-US" sz="2400" dirty="0" smtClean="0">
                <a:solidFill>
                  <a:schemeClr val="accent6"/>
                </a:solidFill>
              </a:rPr>
              <a:t> </a:t>
            </a:r>
            <a:r>
              <a:rPr lang="en-US" sz="2400" dirty="0" smtClean="0"/>
              <a:t>+ </a:t>
            </a:r>
            <a:r>
              <a:rPr lang="en-US" sz="2400" dirty="0" smtClean="0">
                <a:solidFill>
                  <a:srgbClr val="0000FF"/>
                </a:solidFill>
              </a:rPr>
              <a:t>2H</a:t>
            </a:r>
            <a:r>
              <a:rPr lang="en-US" sz="2400" baseline="-25000" dirty="0" smtClean="0">
                <a:solidFill>
                  <a:srgbClr val="0000FF"/>
                </a:solidFill>
              </a:rPr>
              <a:t>2</a:t>
            </a:r>
            <a:r>
              <a:rPr lang="en-US" sz="2400" dirty="0" smtClean="0">
                <a:solidFill>
                  <a:srgbClr val="0000FF"/>
                </a:solidFill>
              </a:rPr>
              <a:t>O</a:t>
            </a:r>
            <a:r>
              <a:rPr lang="en-US" sz="2400" dirty="0" smtClean="0"/>
              <a:t> </a:t>
            </a:r>
            <a:endParaRPr lang="en-US" sz="2400" dirty="0"/>
          </a:p>
        </p:txBody>
      </p:sp>
      <p:cxnSp>
        <p:nvCxnSpPr>
          <p:cNvPr id="11" name="Straight Arrow Connector 10"/>
          <p:cNvCxnSpPr/>
          <p:nvPr/>
        </p:nvCxnSpPr>
        <p:spPr>
          <a:xfrm>
            <a:off x="4720818" y="6385396"/>
            <a:ext cx="13326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77252" y="6154563"/>
            <a:ext cx="2672526" cy="461665"/>
          </a:xfrm>
          <a:prstGeom prst="rect">
            <a:avLst/>
          </a:prstGeom>
          <a:noFill/>
        </p:spPr>
        <p:txBody>
          <a:bodyPr wrap="none" rtlCol="0">
            <a:spAutoFit/>
          </a:bodyPr>
          <a:lstStyle/>
          <a:p>
            <a:r>
              <a:rPr lang="en-US" sz="2400" dirty="0">
                <a:solidFill>
                  <a:srgbClr val="660066"/>
                </a:solidFill>
              </a:rPr>
              <a:t>2Fe</a:t>
            </a:r>
            <a:r>
              <a:rPr lang="en-US" sz="2400" baseline="30000" dirty="0">
                <a:solidFill>
                  <a:srgbClr val="660066"/>
                </a:solidFill>
              </a:rPr>
              <a:t>2+</a:t>
            </a:r>
            <a:r>
              <a:rPr lang="en-US" sz="2400" baseline="30000" dirty="0"/>
              <a:t> </a:t>
            </a:r>
            <a:r>
              <a:rPr lang="en-US" sz="2400" dirty="0" smtClean="0"/>
              <a:t> + </a:t>
            </a:r>
            <a:r>
              <a:rPr lang="en-US" sz="2400" dirty="0" smtClean="0">
                <a:solidFill>
                  <a:srgbClr val="FF0000"/>
                </a:solidFill>
              </a:rPr>
              <a:t>4SO</a:t>
            </a:r>
            <a:r>
              <a:rPr lang="en-US" sz="2400" baseline="-25000" dirty="0" smtClean="0">
                <a:solidFill>
                  <a:srgbClr val="FF0000"/>
                </a:solidFill>
              </a:rPr>
              <a:t>4</a:t>
            </a:r>
            <a:r>
              <a:rPr lang="en-US" sz="2400" baseline="30000" dirty="0" smtClean="0">
                <a:solidFill>
                  <a:srgbClr val="FF0000"/>
                </a:solidFill>
              </a:rPr>
              <a:t>2- </a:t>
            </a:r>
            <a:r>
              <a:rPr lang="en-US" sz="2400" dirty="0" smtClean="0">
                <a:solidFill>
                  <a:srgbClr val="FF0000"/>
                </a:solidFill>
              </a:rPr>
              <a:t>+ 4H</a:t>
            </a:r>
            <a:r>
              <a:rPr lang="en-US" sz="2400" baseline="30000" dirty="0" smtClean="0">
                <a:solidFill>
                  <a:srgbClr val="FF0000"/>
                </a:solidFill>
              </a:rPr>
              <a:t>+</a:t>
            </a:r>
            <a:r>
              <a:rPr lang="en-US" sz="2400" dirty="0" smtClean="0">
                <a:solidFill>
                  <a:srgbClr val="FF0000"/>
                </a:solidFill>
              </a:rPr>
              <a:t> </a:t>
            </a:r>
            <a:endParaRPr lang="en-US" sz="2400" dirty="0">
              <a:solidFill>
                <a:srgbClr val="FF0000"/>
              </a:solidFill>
            </a:endParaRPr>
          </a:p>
        </p:txBody>
      </p:sp>
      <p:sp>
        <p:nvSpPr>
          <p:cNvPr id="7" name="Multiply 6"/>
          <p:cNvSpPr/>
          <p:nvPr/>
        </p:nvSpPr>
        <p:spPr>
          <a:xfrm>
            <a:off x="4956358" y="6051195"/>
            <a:ext cx="662564" cy="662564"/>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Multiply 12"/>
          <p:cNvSpPr/>
          <p:nvPr/>
        </p:nvSpPr>
        <p:spPr>
          <a:xfrm>
            <a:off x="3819566" y="3394004"/>
            <a:ext cx="662564" cy="662564"/>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4617999" y="3213711"/>
            <a:ext cx="1827959" cy="94294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87147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DE PP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IDE PP Template [Read-Only]" id="{8A09C1CC-9DCE-4933-BFF9-F20519C2F82B}" vid="{F93D5E99-17C0-465D-9371-27053E8CE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4FDE60FF607542A8938EF5BD5BE825" ma:contentTypeVersion="6" ma:contentTypeDescription="Create a new document." ma:contentTypeScope="" ma:versionID="42333c817fbedfab4d6888ffca566e4c">
  <xsd:schema xmlns:xsd="http://www.w3.org/2001/XMLSchema" xmlns:xs="http://www.w3.org/2001/XMLSchema" xmlns:p="http://schemas.microsoft.com/office/2006/metadata/properties" xmlns:ns2="1bff5ba4-f8ce-4e5a-8d12-16d349a7a505" targetNamespace="http://schemas.microsoft.com/office/2006/metadata/properties" ma:root="true" ma:fieldsID="59c2ac20afdbb326a6dfe8cb6f114b68" ns2:_="">
    <xsd:import namespace="1bff5ba4-f8ce-4e5a-8d12-16d349a7a5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f5ba4-f8ce-4e5a-8d12-16d349a7a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A773C5-010E-4995-8B56-CC30274F21C5}"/>
</file>

<file path=customXml/itemProps2.xml><?xml version="1.0" encoding="utf-8"?>
<ds:datastoreItem xmlns:ds="http://schemas.openxmlformats.org/officeDocument/2006/customXml" ds:itemID="{09DD62C5-E735-4008-9358-33A7D572A09E}"/>
</file>

<file path=customXml/itemProps3.xml><?xml version="1.0" encoding="utf-8"?>
<ds:datastoreItem xmlns:ds="http://schemas.openxmlformats.org/officeDocument/2006/customXml" ds:itemID="{1A4D34C3-4D89-4D73-A16F-5FD2CB7537A7}"/>
</file>

<file path=docProps/app.xml><?xml version="1.0" encoding="utf-8"?>
<Properties xmlns="http://schemas.openxmlformats.org/officeDocument/2006/extended-properties" xmlns:vt="http://schemas.openxmlformats.org/officeDocument/2006/docPropsVTypes">
  <Template>TIDE%20PP%20Template.potx</Template>
  <TotalTime>17445</TotalTime>
  <Words>5395</Words>
  <Application>Microsoft Macintosh PowerPoint</Application>
  <PresentationFormat>Custom</PresentationFormat>
  <Paragraphs>461</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TIDE PP Template</vt:lpstr>
      <vt:lpstr>IDO Meeting 19th December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Claire.Wymer</dc:creator>
  <cp:lastModifiedBy>Luke Bridgestock</cp:lastModifiedBy>
  <cp:revision>185</cp:revision>
  <dcterms:created xsi:type="dcterms:W3CDTF">2018-04-12T10:43:44Z</dcterms:created>
  <dcterms:modified xsi:type="dcterms:W3CDTF">2020-05-17T12:14:55Z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0x010100294FDE60FF607542A8938EF5BD5BE825</vt:lpwstr>
  </property>
</Properties>
</file>