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2"/>
  </p:notesMasterIdLst>
  <p:sldIdLst>
    <p:sldId id="266" r:id="rId5"/>
    <p:sldId id="264" r:id="rId6"/>
    <p:sldId id="272" r:id="rId7"/>
    <p:sldId id="315" r:id="rId8"/>
    <p:sldId id="319" r:id="rId9"/>
    <p:sldId id="320" r:id="rId10"/>
    <p:sldId id="321" r:id="rId11"/>
    <p:sldId id="277" r:id="rId12"/>
    <p:sldId id="312" r:id="rId13"/>
    <p:sldId id="322" r:id="rId14"/>
    <p:sldId id="328" r:id="rId15"/>
    <p:sldId id="323" r:id="rId16"/>
    <p:sldId id="324" r:id="rId17"/>
    <p:sldId id="326" r:id="rId18"/>
    <p:sldId id="327" r:id="rId19"/>
    <p:sldId id="294" r:id="rId20"/>
    <p:sldId id="26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jsRPxqVr8URoBhNj2ezq5w==" hashData="/dzXpLbSpi+jVY3qfNcnuKCsIPIh2b+EL2P7IN9Uir+Sfr7XXRKKEBMqiHWcg4gimNDcfBvwvDZOCA9sO/dsFQ=="/>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3"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0"/>
    <p:restoredTop sz="83429" autoAdjust="0"/>
  </p:normalViewPr>
  <p:slideViewPr>
    <p:cSldViewPr snapToGrid="0">
      <p:cViewPr>
        <p:scale>
          <a:sx n="100" d="100"/>
          <a:sy n="100" d="100"/>
        </p:scale>
        <p:origin x="123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A1840-EE51-4B91-BAD6-BC1F741A67BF}" type="doc">
      <dgm:prSet loTypeId="urn:microsoft.com/office/officeart/2005/8/layout/hProcess9" loCatId="process" qsTypeId="urn:microsoft.com/office/officeart/2005/8/quickstyle/simple1" qsCatId="simple" csTypeId="urn:microsoft.com/office/officeart/2005/8/colors/colorful5" csCatId="colorful" phldr="1"/>
      <dgm:spPr/>
    </dgm:pt>
    <dgm:pt modelId="{A9E972F4-3095-474E-971C-3A80DA75486D}">
      <dgm:prSet phldrT="[Text]"/>
      <dgm:spPr/>
      <dgm:t>
        <a:bodyPr/>
        <a:lstStyle/>
        <a:p>
          <a:r>
            <a:rPr lang="es-CO" b="1" dirty="0" err="1"/>
            <a:t>Formulação</a:t>
          </a:r>
          <a:r>
            <a:rPr lang="es-CO" b="1" dirty="0"/>
            <a:t> de problemas / </a:t>
          </a:r>
          <a:r>
            <a:rPr lang="es-CO" b="1" dirty="0" err="1"/>
            <a:t>Questionamento</a:t>
          </a:r>
          <a:r>
            <a:rPr lang="es-CO" b="1" dirty="0"/>
            <a:t> de políticas energéticas</a:t>
          </a:r>
        </a:p>
      </dgm:t>
    </dgm:pt>
    <dgm:pt modelId="{2D0B6B88-9D73-452A-BF1D-7AB0E8E79E11}" type="parTrans" cxnId="{4BE34F83-BAB8-49E2-BFF4-406D5C6B1B1C}">
      <dgm:prSet/>
      <dgm:spPr/>
      <dgm:t>
        <a:bodyPr/>
        <a:lstStyle/>
        <a:p>
          <a:endParaRPr lang="es-CO" b="1"/>
        </a:p>
      </dgm:t>
    </dgm:pt>
    <dgm:pt modelId="{601F67BE-460A-4DFB-B703-7FBC13CB9468}" type="sibTrans" cxnId="{4BE34F83-BAB8-49E2-BFF4-406D5C6B1B1C}">
      <dgm:prSet/>
      <dgm:spPr/>
      <dgm:t>
        <a:bodyPr/>
        <a:lstStyle/>
        <a:p>
          <a:endParaRPr lang="es-CO" b="1"/>
        </a:p>
      </dgm:t>
    </dgm:pt>
    <dgm:pt modelId="{7B170B35-7286-4AD9-A5F2-9223025537B0}">
      <dgm:prSet phldrT="[Text]"/>
      <dgm:spPr/>
      <dgm:t>
        <a:bodyPr/>
        <a:lstStyle/>
        <a:p>
          <a:r>
            <a:rPr lang="es-CO" b="1" dirty="0" err="1"/>
            <a:t>Definição do enredo </a:t>
          </a:r>
          <a:r>
            <a:rPr lang="es-CO" b="1" dirty="0"/>
            <a:t>- </a:t>
          </a:r>
          <a:r>
            <a:rPr lang="es-CO" b="1" dirty="0" err="1"/>
            <a:t>Descrição das premissas </a:t>
          </a:r>
          <a:r>
            <a:rPr lang="es-CO" b="1" dirty="0"/>
            <a:t>gerais </a:t>
          </a:r>
          <a:r>
            <a:rPr lang="es-CO" b="1" dirty="0" err="1"/>
            <a:t>do cenário</a:t>
          </a:r>
          <a:endParaRPr lang="es-CO" b="1" dirty="0"/>
        </a:p>
      </dgm:t>
    </dgm:pt>
    <dgm:pt modelId="{915EFB91-8C38-48F1-800F-EDFE3CCEE3AF}" type="parTrans" cxnId="{A4CAB710-804B-4C0A-9E64-EB07D679ECB8}">
      <dgm:prSet/>
      <dgm:spPr/>
      <dgm:t>
        <a:bodyPr/>
        <a:lstStyle/>
        <a:p>
          <a:endParaRPr lang="es-CO" b="1"/>
        </a:p>
      </dgm:t>
    </dgm:pt>
    <dgm:pt modelId="{98F6EAA9-74BB-4CC6-ABB9-812C565D3327}" type="sibTrans" cxnId="{A4CAB710-804B-4C0A-9E64-EB07D679ECB8}">
      <dgm:prSet/>
      <dgm:spPr/>
      <dgm:t>
        <a:bodyPr/>
        <a:lstStyle/>
        <a:p>
          <a:endParaRPr lang="es-CO" b="1"/>
        </a:p>
      </dgm:t>
    </dgm:pt>
    <dgm:pt modelId="{F2586D4E-0623-4DE1-BCC0-20D637675C52}">
      <dgm:prSet phldrT="[Text]"/>
      <dgm:spPr/>
      <dgm:t>
        <a:bodyPr/>
        <a:lstStyle/>
        <a:p>
          <a:r>
            <a:rPr lang="es-CO" b="1" dirty="0" err="1"/>
            <a:t>Quantificação de parâmetros específicos para modelagem</a:t>
          </a:r>
          <a:endParaRPr lang="es-CO" b="1" dirty="0"/>
        </a:p>
      </dgm:t>
    </dgm:pt>
    <dgm:pt modelId="{8C240675-8025-4243-AF74-0ABF77F5B55A}" type="parTrans" cxnId="{AFE258DC-CFCF-4B05-A9F1-6D2DC7D7E73C}">
      <dgm:prSet/>
      <dgm:spPr/>
      <dgm:t>
        <a:bodyPr/>
        <a:lstStyle/>
        <a:p>
          <a:endParaRPr lang="es-CO" b="1"/>
        </a:p>
      </dgm:t>
    </dgm:pt>
    <dgm:pt modelId="{571E80A5-2F94-455C-A74A-D7C75BB8A3B6}" type="sibTrans" cxnId="{AFE258DC-CFCF-4B05-A9F1-6D2DC7D7E73C}">
      <dgm:prSet/>
      <dgm:spPr/>
      <dgm:t>
        <a:bodyPr/>
        <a:lstStyle/>
        <a:p>
          <a:endParaRPr lang="es-CO" b="1"/>
        </a:p>
      </dgm:t>
    </dgm:pt>
    <dgm:pt modelId="{F3D9000C-B9A7-4282-A755-A38C2F941E4B}" type="pres">
      <dgm:prSet presAssocID="{2E7A1840-EE51-4B91-BAD6-BC1F741A67BF}" presName="CompostProcess" presStyleCnt="0">
        <dgm:presLayoutVars>
          <dgm:dir/>
          <dgm:resizeHandles val="exact"/>
        </dgm:presLayoutVars>
      </dgm:prSet>
      <dgm:spPr/>
    </dgm:pt>
    <dgm:pt modelId="{D0217257-D94E-42C7-8155-8B4916589369}" type="pres">
      <dgm:prSet presAssocID="{2E7A1840-EE51-4B91-BAD6-BC1F741A67BF}" presName="arrow" presStyleLbl="bgShp" presStyleIdx="0" presStyleCnt="1"/>
      <dgm:spPr/>
    </dgm:pt>
    <dgm:pt modelId="{83B80C1D-2C8E-4091-A40B-16DC004E7AEC}" type="pres">
      <dgm:prSet presAssocID="{2E7A1840-EE51-4B91-BAD6-BC1F741A67BF}" presName="linearProcess" presStyleCnt="0"/>
      <dgm:spPr/>
    </dgm:pt>
    <dgm:pt modelId="{835198F5-7D98-49DF-BC00-8CA878A6A493}" type="pres">
      <dgm:prSet presAssocID="{A9E972F4-3095-474E-971C-3A80DA75486D}" presName="textNode" presStyleLbl="node1" presStyleIdx="0" presStyleCnt="3">
        <dgm:presLayoutVars>
          <dgm:bulletEnabled val="1"/>
        </dgm:presLayoutVars>
      </dgm:prSet>
      <dgm:spPr/>
    </dgm:pt>
    <dgm:pt modelId="{CD9E3687-0B55-486B-A632-89B42284CEB7}" type="pres">
      <dgm:prSet presAssocID="{601F67BE-460A-4DFB-B703-7FBC13CB9468}" presName="sibTrans" presStyleCnt="0"/>
      <dgm:spPr/>
    </dgm:pt>
    <dgm:pt modelId="{D1F7E95C-CC2C-4338-837E-A5ED2A269E67}" type="pres">
      <dgm:prSet presAssocID="{7B170B35-7286-4AD9-A5F2-9223025537B0}" presName="textNode" presStyleLbl="node1" presStyleIdx="1" presStyleCnt="3">
        <dgm:presLayoutVars>
          <dgm:bulletEnabled val="1"/>
        </dgm:presLayoutVars>
      </dgm:prSet>
      <dgm:spPr/>
    </dgm:pt>
    <dgm:pt modelId="{3052D054-5118-476C-948E-F64DC94EAE1E}" type="pres">
      <dgm:prSet presAssocID="{98F6EAA9-74BB-4CC6-ABB9-812C565D3327}" presName="sibTrans" presStyleCnt="0"/>
      <dgm:spPr/>
    </dgm:pt>
    <dgm:pt modelId="{90A1BC08-1BA6-476A-9147-AFC7A6412CD8}" type="pres">
      <dgm:prSet presAssocID="{F2586D4E-0623-4DE1-BCC0-20D637675C52}" presName="textNode" presStyleLbl="node1" presStyleIdx="2" presStyleCnt="3">
        <dgm:presLayoutVars>
          <dgm:bulletEnabled val="1"/>
        </dgm:presLayoutVars>
      </dgm:prSet>
      <dgm:spPr/>
    </dgm:pt>
  </dgm:ptLst>
  <dgm:cxnLst>
    <dgm:cxn modelId="{A4CAB710-804B-4C0A-9E64-EB07D679ECB8}" srcId="{2E7A1840-EE51-4B91-BAD6-BC1F741A67BF}" destId="{7B170B35-7286-4AD9-A5F2-9223025537B0}" srcOrd="1" destOrd="0" parTransId="{915EFB91-8C38-48F1-800F-EDFE3CCEE3AF}" sibTransId="{98F6EAA9-74BB-4CC6-ABB9-812C565D3327}"/>
    <dgm:cxn modelId="{7DA55126-53D1-4529-97A3-23C4CE6CC770}" type="presOf" srcId="{7B170B35-7286-4AD9-A5F2-9223025537B0}" destId="{D1F7E95C-CC2C-4338-837E-A5ED2A269E67}" srcOrd="0" destOrd="0" presId="urn:microsoft.com/office/officeart/2005/8/layout/hProcess9"/>
    <dgm:cxn modelId="{D9AE5732-9FF0-4110-AACD-467B7E6167F0}" type="presOf" srcId="{2E7A1840-EE51-4B91-BAD6-BC1F741A67BF}" destId="{F3D9000C-B9A7-4282-A755-A38C2F941E4B}" srcOrd="0" destOrd="0" presId="urn:microsoft.com/office/officeart/2005/8/layout/hProcess9"/>
    <dgm:cxn modelId="{4BE34F83-BAB8-49E2-BFF4-406D5C6B1B1C}" srcId="{2E7A1840-EE51-4B91-BAD6-BC1F741A67BF}" destId="{A9E972F4-3095-474E-971C-3A80DA75486D}" srcOrd="0" destOrd="0" parTransId="{2D0B6B88-9D73-452A-BF1D-7AB0E8E79E11}" sibTransId="{601F67BE-460A-4DFB-B703-7FBC13CB9468}"/>
    <dgm:cxn modelId="{E19B84B2-85EB-49AF-8E48-3379D939877F}" type="presOf" srcId="{F2586D4E-0623-4DE1-BCC0-20D637675C52}" destId="{90A1BC08-1BA6-476A-9147-AFC7A6412CD8}" srcOrd="0" destOrd="0" presId="urn:microsoft.com/office/officeart/2005/8/layout/hProcess9"/>
    <dgm:cxn modelId="{8034E1B9-6CBE-417D-A10E-CE7E78E69996}" type="presOf" srcId="{A9E972F4-3095-474E-971C-3A80DA75486D}" destId="{835198F5-7D98-49DF-BC00-8CA878A6A493}" srcOrd="0" destOrd="0" presId="urn:microsoft.com/office/officeart/2005/8/layout/hProcess9"/>
    <dgm:cxn modelId="{AFE258DC-CFCF-4B05-A9F1-6D2DC7D7E73C}" srcId="{2E7A1840-EE51-4B91-BAD6-BC1F741A67BF}" destId="{F2586D4E-0623-4DE1-BCC0-20D637675C52}" srcOrd="2" destOrd="0" parTransId="{8C240675-8025-4243-AF74-0ABF77F5B55A}" sibTransId="{571E80A5-2F94-455C-A74A-D7C75BB8A3B6}"/>
    <dgm:cxn modelId="{F69FAC24-7A55-4E97-84D4-6E322C95856E}" type="presParOf" srcId="{F3D9000C-B9A7-4282-A755-A38C2F941E4B}" destId="{D0217257-D94E-42C7-8155-8B4916589369}" srcOrd="0" destOrd="0" presId="urn:microsoft.com/office/officeart/2005/8/layout/hProcess9"/>
    <dgm:cxn modelId="{F57EC4ED-BE46-4811-B9EF-25A40102C4AF}" type="presParOf" srcId="{F3D9000C-B9A7-4282-A755-A38C2F941E4B}" destId="{83B80C1D-2C8E-4091-A40B-16DC004E7AEC}" srcOrd="1" destOrd="0" presId="urn:microsoft.com/office/officeart/2005/8/layout/hProcess9"/>
    <dgm:cxn modelId="{CD2A213C-F353-4B0B-A17E-C54A70EAEAC9}" type="presParOf" srcId="{83B80C1D-2C8E-4091-A40B-16DC004E7AEC}" destId="{835198F5-7D98-49DF-BC00-8CA878A6A493}" srcOrd="0" destOrd="0" presId="urn:microsoft.com/office/officeart/2005/8/layout/hProcess9"/>
    <dgm:cxn modelId="{3DC6CCE4-7B90-48AB-9315-0709A62BC9B3}" type="presParOf" srcId="{83B80C1D-2C8E-4091-A40B-16DC004E7AEC}" destId="{CD9E3687-0B55-486B-A632-89B42284CEB7}" srcOrd="1" destOrd="0" presId="urn:microsoft.com/office/officeart/2005/8/layout/hProcess9"/>
    <dgm:cxn modelId="{D18E1707-7D5C-4E13-B856-A364FDDE8414}" type="presParOf" srcId="{83B80C1D-2C8E-4091-A40B-16DC004E7AEC}" destId="{D1F7E95C-CC2C-4338-837E-A5ED2A269E67}" srcOrd="2" destOrd="0" presId="urn:microsoft.com/office/officeart/2005/8/layout/hProcess9"/>
    <dgm:cxn modelId="{AB921DB9-AEE6-45C4-90A4-18F4E6ABF756}" type="presParOf" srcId="{83B80C1D-2C8E-4091-A40B-16DC004E7AEC}" destId="{3052D054-5118-476C-948E-F64DC94EAE1E}" srcOrd="3" destOrd="0" presId="urn:microsoft.com/office/officeart/2005/8/layout/hProcess9"/>
    <dgm:cxn modelId="{1F360A49-07A8-479E-A5EF-D8ADEC5F7AB4}" type="presParOf" srcId="{83B80C1D-2C8E-4091-A40B-16DC004E7AEC}" destId="{90A1BC08-1BA6-476A-9147-AFC7A6412CD8}"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A1840-EE51-4B91-BAD6-BC1F741A67BF}" type="doc">
      <dgm:prSet loTypeId="urn:microsoft.com/office/officeart/2005/8/layout/hProcess9" loCatId="process" qsTypeId="urn:microsoft.com/office/officeart/2005/8/quickstyle/simple1" qsCatId="simple" csTypeId="urn:microsoft.com/office/officeart/2005/8/colors/colorful5" csCatId="colorful" phldr="1"/>
      <dgm:spPr/>
    </dgm:pt>
    <dgm:pt modelId="{A9E972F4-3095-474E-971C-3A80DA75486D}">
      <dgm:prSet phldrT="[Text]"/>
      <dgm:spPr/>
      <dgm:t>
        <a:bodyPr/>
        <a:lstStyle/>
        <a:p>
          <a:r>
            <a:rPr lang="es-CO" b="1" dirty="0" err="1"/>
            <a:t>Formulação</a:t>
          </a:r>
          <a:r>
            <a:rPr lang="es-CO" b="1" dirty="0"/>
            <a:t> de problemas / </a:t>
          </a:r>
          <a:r>
            <a:rPr lang="es-CO" b="1" dirty="0" err="1"/>
            <a:t>Questionamento</a:t>
          </a:r>
          <a:r>
            <a:rPr lang="es-CO" b="1" dirty="0"/>
            <a:t> de políticas energéticas</a:t>
          </a:r>
        </a:p>
      </dgm:t>
    </dgm:pt>
    <dgm:pt modelId="{2D0B6B88-9D73-452A-BF1D-7AB0E8E79E11}" type="parTrans" cxnId="{4BE34F83-BAB8-49E2-BFF4-406D5C6B1B1C}">
      <dgm:prSet/>
      <dgm:spPr/>
      <dgm:t>
        <a:bodyPr/>
        <a:lstStyle/>
        <a:p>
          <a:endParaRPr lang="es-CO" b="1"/>
        </a:p>
      </dgm:t>
    </dgm:pt>
    <dgm:pt modelId="{601F67BE-460A-4DFB-B703-7FBC13CB9468}" type="sibTrans" cxnId="{4BE34F83-BAB8-49E2-BFF4-406D5C6B1B1C}">
      <dgm:prSet/>
      <dgm:spPr/>
      <dgm:t>
        <a:bodyPr/>
        <a:lstStyle/>
        <a:p>
          <a:endParaRPr lang="es-CO" b="1"/>
        </a:p>
      </dgm:t>
    </dgm:pt>
    <dgm:pt modelId="{7B170B35-7286-4AD9-A5F2-9223025537B0}">
      <dgm:prSet phldrT="[Text]"/>
      <dgm:spPr>
        <a:solidFill>
          <a:srgbClr val="D129B5"/>
        </a:solidFill>
      </dgm:spPr>
      <dgm:t>
        <a:bodyPr/>
        <a:lstStyle/>
        <a:p>
          <a:r>
            <a:rPr lang="es-CO" b="1" dirty="0" err="1"/>
            <a:t>Definição do enredo </a:t>
          </a:r>
          <a:r>
            <a:rPr lang="es-CO" b="1" dirty="0"/>
            <a:t>- </a:t>
          </a:r>
          <a:r>
            <a:rPr lang="es-CO" b="1" dirty="0" err="1"/>
            <a:t>Descrição das premissas </a:t>
          </a:r>
          <a:r>
            <a:rPr lang="es-CO" b="1" dirty="0"/>
            <a:t>gerais </a:t>
          </a:r>
          <a:r>
            <a:rPr lang="es-CO" b="1" dirty="0" err="1"/>
            <a:t>do cenário</a:t>
          </a:r>
          <a:endParaRPr lang="es-CO" b="1" dirty="0"/>
        </a:p>
      </dgm:t>
    </dgm:pt>
    <dgm:pt modelId="{915EFB91-8C38-48F1-800F-EDFE3CCEE3AF}" type="parTrans" cxnId="{A4CAB710-804B-4C0A-9E64-EB07D679ECB8}">
      <dgm:prSet/>
      <dgm:spPr/>
      <dgm:t>
        <a:bodyPr/>
        <a:lstStyle/>
        <a:p>
          <a:endParaRPr lang="es-CO" b="1"/>
        </a:p>
      </dgm:t>
    </dgm:pt>
    <dgm:pt modelId="{98F6EAA9-74BB-4CC6-ABB9-812C565D3327}" type="sibTrans" cxnId="{A4CAB710-804B-4C0A-9E64-EB07D679ECB8}">
      <dgm:prSet/>
      <dgm:spPr/>
      <dgm:t>
        <a:bodyPr/>
        <a:lstStyle/>
        <a:p>
          <a:endParaRPr lang="es-CO" b="1"/>
        </a:p>
      </dgm:t>
    </dgm:pt>
    <dgm:pt modelId="{F2586D4E-0623-4DE1-BCC0-20D637675C52}">
      <dgm:prSet phldrT="[Text]"/>
      <dgm:spPr/>
      <dgm:t>
        <a:bodyPr/>
        <a:lstStyle/>
        <a:p>
          <a:r>
            <a:rPr lang="es-CO" b="1" dirty="0" err="1"/>
            <a:t>Quantificação de parâmetros específicos para modelagem</a:t>
          </a:r>
          <a:endParaRPr lang="es-CO" b="1" dirty="0"/>
        </a:p>
      </dgm:t>
    </dgm:pt>
    <dgm:pt modelId="{8C240675-8025-4243-AF74-0ABF77F5B55A}" type="parTrans" cxnId="{AFE258DC-CFCF-4B05-A9F1-6D2DC7D7E73C}">
      <dgm:prSet/>
      <dgm:spPr/>
      <dgm:t>
        <a:bodyPr/>
        <a:lstStyle/>
        <a:p>
          <a:endParaRPr lang="es-CO" b="1"/>
        </a:p>
      </dgm:t>
    </dgm:pt>
    <dgm:pt modelId="{571E80A5-2F94-455C-A74A-D7C75BB8A3B6}" type="sibTrans" cxnId="{AFE258DC-CFCF-4B05-A9F1-6D2DC7D7E73C}">
      <dgm:prSet/>
      <dgm:spPr/>
      <dgm:t>
        <a:bodyPr/>
        <a:lstStyle/>
        <a:p>
          <a:endParaRPr lang="es-CO" b="1"/>
        </a:p>
      </dgm:t>
    </dgm:pt>
    <dgm:pt modelId="{F3D9000C-B9A7-4282-A755-A38C2F941E4B}" type="pres">
      <dgm:prSet presAssocID="{2E7A1840-EE51-4B91-BAD6-BC1F741A67BF}" presName="CompostProcess" presStyleCnt="0">
        <dgm:presLayoutVars>
          <dgm:dir/>
          <dgm:resizeHandles val="exact"/>
        </dgm:presLayoutVars>
      </dgm:prSet>
      <dgm:spPr/>
    </dgm:pt>
    <dgm:pt modelId="{D0217257-D94E-42C7-8155-8B4916589369}" type="pres">
      <dgm:prSet presAssocID="{2E7A1840-EE51-4B91-BAD6-BC1F741A67BF}" presName="arrow" presStyleLbl="bgShp" presStyleIdx="0" presStyleCnt="1"/>
      <dgm:spPr/>
    </dgm:pt>
    <dgm:pt modelId="{83B80C1D-2C8E-4091-A40B-16DC004E7AEC}" type="pres">
      <dgm:prSet presAssocID="{2E7A1840-EE51-4B91-BAD6-BC1F741A67BF}" presName="linearProcess" presStyleCnt="0"/>
      <dgm:spPr/>
    </dgm:pt>
    <dgm:pt modelId="{835198F5-7D98-49DF-BC00-8CA878A6A493}" type="pres">
      <dgm:prSet presAssocID="{A9E972F4-3095-474E-971C-3A80DA75486D}" presName="textNode" presStyleLbl="node1" presStyleIdx="0" presStyleCnt="3">
        <dgm:presLayoutVars>
          <dgm:bulletEnabled val="1"/>
        </dgm:presLayoutVars>
      </dgm:prSet>
      <dgm:spPr/>
    </dgm:pt>
    <dgm:pt modelId="{CD9E3687-0B55-486B-A632-89B42284CEB7}" type="pres">
      <dgm:prSet presAssocID="{601F67BE-460A-4DFB-B703-7FBC13CB9468}" presName="sibTrans" presStyleCnt="0"/>
      <dgm:spPr/>
    </dgm:pt>
    <dgm:pt modelId="{D1F7E95C-CC2C-4338-837E-A5ED2A269E67}" type="pres">
      <dgm:prSet presAssocID="{7B170B35-7286-4AD9-A5F2-9223025537B0}" presName="textNode" presStyleLbl="node1" presStyleIdx="1" presStyleCnt="3">
        <dgm:presLayoutVars>
          <dgm:bulletEnabled val="1"/>
        </dgm:presLayoutVars>
      </dgm:prSet>
      <dgm:spPr/>
    </dgm:pt>
    <dgm:pt modelId="{3052D054-5118-476C-948E-F64DC94EAE1E}" type="pres">
      <dgm:prSet presAssocID="{98F6EAA9-74BB-4CC6-ABB9-812C565D3327}" presName="sibTrans" presStyleCnt="0"/>
      <dgm:spPr/>
    </dgm:pt>
    <dgm:pt modelId="{90A1BC08-1BA6-476A-9147-AFC7A6412CD8}" type="pres">
      <dgm:prSet presAssocID="{F2586D4E-0623-4DE1-BCC0-20D637675C52}" presName="textNode" presStyleLbl="node1" presStyleIdx="2" presStyleCnt="3">
        <dgm:presLayoutVars>
          <dgm:bulletEnabled val="1"/>
        </dgm:presLayoutVars>
      </dgm:prSet>
      <dgm:spPr/>
    </dgm:pt>
  </dgm:ptLst>
  <dgm:cxnLst>
    <dgm:cxn modelId="{A4CAB710-804B-4C0A-9E64-EB07D679ECB8}" srcId="{2E7A1840-EE51-4B91-BAD6-BC1F741A67BF}" destId="{7B170B35-7286-4AD9-A5F2-9223025537B0}" srcOrd="1" destOrd="0" parTransId="{915EFB91-8C38-48F1-800F-EDFE3CCEE3AF}" sibTransId="{98F6EAA9-74BB-4CC6-ABB9-812C565D3327}"/>
    <dgm:cxn modelId="{7DA55126-53D1-4529-97A3-23C4CE6CC770}" type="presOf" srcId="{7B170B35-7286-4AD9-A5F2-9223025537B0}" destId="{D1F7E95C-CC2C-4338-837E-A5ED2A269E67}" srcOrd="0" destOrd="0" presId="urn:microsoft.com/office/officeart/2005/8/layout/hProcess9"/>
    <dgm:cxn modelId="{D9AE5732-9FF0-4110-AACD-467B7E6167F0}" type="presOf" srcId="{2E7A1840-EE51-4B91-BAD6-BC1F741A67BF}" destId="{F3D9000C-B9A7-4282-A755-A38C2F941E4B}" srcOrd="0" destOrd="0" presId="urn:microsoft.com/office/officeart/2005/8/layout/hProcess9"/>
    <dgm:cxn modelId="{4BE34F83-BAB8-49E2-BFF4-406D5C6B1B1C}" srcId="{2E7A1840-EE51-4B91-BAD6-BC1F741A67BF}" destId="{A9E972F4-3095-474E-971C-3A80DA75486D}" srcOrd="0" destOrd="0" parTransId="{2D0B6B88-9D73-452A-BF1D-7AB0E8E79E11}" sibTransId="{601F67BE-460A-4DFB-B703-7FBC13CB9468}"/>
    <dgm:cxn modelId="{E19B84B2-85EB-49AF-8E48-3379D939877F}" type="presOf" srcId="{F2586D4E-0623-4DE1-BCC0-20D637675C52}" destId="{90A1BC08-1BA6-476A-9147-AFC7A6412CD8}" srcOrd="0" destOrd="0" presId="urn:microsoft.com/office/officeart/2005/8/layout/hProcess9"/>
    <dgm:cxn modelId="{8034E1B9-6CBE-417D-A10E-CE7E78E69996}" type="presOf" srcId="{A9E972F4-3095-474E-971C-3A80DA75486D}" destId="{835198F5-7D98-49DF-BC00-8CA878A6A493}" srcOrd="0" destOrd="0" presId="urn:microsoft.com/office/officeart/2005/8/layout/hProcess9"/>
    <dgm:cxn modelId="{AFE258DC-CFCF-4B05-A9F1-6D2DC7D7E73C}" srcId="{2E7A1840-EE51-4B91-BAD6-BC1F741A67BF}" destId="{F2586D4E-0623-4DE1-BCC0-20D637675C52}" srcOrd="2" destOrd="0" parTransId="{8C240675-8025-4243-AF74-0ABF77F5B55A}" sibTransId="{571E80A5-2F94-455C-A74A-D7C75BB8A3B6}"/>
    <dgm:cxn modelId="{F69FAC24-7A55-4E97-84D4-6E322C95856E}" type="presParOf" srcId="{F3D9000C-B9A7-4282-A755-A38C2F941E4B}" destId="{D0217257-D94E-42C7-8155-8B4916589369}" srcOrd="0" destOrd="0" presId="urn:microsoft.com/office/officeart/2005/8/layout/hProcess9"/>
    <dgm:cxn modelId="{F57EC4ED-BE46-4811-B9EF-25A40102C4AF}" type="presParOf" srcId="{F3D9000C-B9A7-4282-A755-A38C2F941E4B}" destId="{83B80C1D-2C8E-4091-A40B-16DC004E7AEC}" srcOrd="1" destOrd="0" presId="urn:microsoft.com/office/officeart/2005/8/layout/hProcess9"/>
    <dgm:cxn modelId="{CD2A213C-F353-4B0B-A17E-C54A70EAEAC9}" type="presParOf" srcId="{83B80C1D-2C8E-4091-A40B-16DC004E7AEC}" destId="{835198F5-7D98-49DF-BC00-8CA878A6A493}" srcOrd="0" destOrd="0" presId="urn:microsoft.com/office/officeart/2005/8/layout/hProcess9"/>
    <dgm:cxn modelId="{3DC6CCE4-7B90-48AB-9315-0709A62BC9B3}" type="presParOf" srcId="{83B80C1D-2C8E-4091-A40B-16DC004E7AEC}" destId="{CD9E3687-0B55-486B-A632-89B42284CEB7}" srcOrd="1" destOrd="0" presId="urn:microsoft.com/office/officeart/2005/8/layout/hProcess9"/>
    <dgm:cxn modelId="{D18E1707-7D5C-4E13-B856-A364FDDE8414}" type="presParOf" srcId="{83B80C1D-2C8E-4091-A40B-16DC004E7AEC}" destId="{D1F7E95C-CC2C-4338-837E-A5ED2A269E67}" srcOrd="2" destOrd="0" presId="urn:microsoft.com/office/officeart/2005/8/layout/hProcess9"/>
    <dgm:cxn modelId="{AB921DB9-AEE6-45C4-90A4-18F4E6ABF756}" type="presParOf" srcId="{83B80C1D-2C8E-4091-A40B-16DC004E7AEC}" destId="{3052D054-5118-476C-948E-F64DC94EAE1E}" srcOrd="3" destOrd="0" presId="urn:microsoft.com/office/officeart/2005/8/layout/hProcess9"/>
    <dgm:cxn modelId="{1F360A49-07A8-479E-A5EF-D8ADEC5F7AB4}" type="presParOf" srcId="{83B80C1D-2C8E-4091-A40B-16DC004E7AEC}" destId="{90A1BC08-1BA6-476A-9147-AFC7A6412CD8}"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17257-D94E-42C7-8155-8B4916589369}">
      <dsp:nvSpPr>
        <dsp:cNvPr id="0" name=""/>
        <dsp:cNvSpPr/>
      </dsp:nvSpPr>
      <dsp:spPr>
        <a:xfrm>
          <a:off x="795758" y="0"/>
          <a:ext cx="9018595" cy="322897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198F5-7D98-49DF-BC00-8CA878A6A493}">
      <dsp:nvSpPr>
        <dsp:cNvPr id="0" name=""/>
        <dsp:cNvSpPr/>
      </dsp:nvSpPr>
      <dsp:spPr>
        <a:xfrm>
          <a:off x="359541" y="968692"/>
          <a:ext cx="3183033" cy="12915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err="1"/>
            <a:t>Formulação</a:t>
          </a:r>
          <a:r>
            <a:rPr lang="es-CO" sz="1900" b="1" kern="1200" dirty="0"/>
            <a:t> de problemas / </a:t>
          </a:r>
          <a:r>
            <a:rPr lang="es-CO" sz="1900" b="1" kern="1200" dirty="0" err="1"/>
            <a:t>Questionamento</a:t>
          </a:r>
          <a:r>
            <a:rPr lang="es-CO" sz="1900" b="1" kern="1200" dirty="0"/>
            <a:t> de políticas energéticas</a:t>
          </a:r>
        </a:p>
      </dsp:txBody>
      <dsp:txXfrm>
        <a:off x="422591" y="1031742"/>
        <a:ext cx="3056933" cy="1165490"/>
      </dsp:txXfrm>
    </dsp:sp>
    <dsp:sp modelId="{D1F7E95C-CC2C-4338-837E-A5ED2A269E67}">
      <dsp:nvSpPr>
        <dsp:cNvPr id="0" name=""/>
        <dsp:cNvSpPr/>
      </dsp:nvSpPr>
      <dsp:spPr>
        <a:xfrm>
          <a:off x="3713539" y="968692"/>
          <a:ext cx="3183033" cy="1291590"/>
        </a:xfrm>
        <a:prstGeom prst="roundRect">
          <a:avLst/>
        </a:prstGeom>
        <a:solidFill>
          <a:schemeClr val="accent5">
            <a:hueOff val="3839247"/>
            <a:satOff val="-6823"/>
            <a:lumOff val="-10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err="1"/>
            <a:t>Definição do enredo </a:t>
          </a:r>
          <a:r>
            <a:rPr lang="es-CO" sz="1900" b="1" kern="1200" dirty="0"/>
            <a:t>- </a:t>
          </a:r>
          <a:r>
            <a:rPr lang="es-CO" sz="1900" b="1" kern="1200" dirty="0" err="1"/>
            <a:t>Descrição das premissas </a:t>
          </a:r>
          <a:r>
            <a:rPr lang="es-CO" sz="1900" b="1" kern="1200" dirty="0"/>
            <a:t>gerais </a:t>
          </a:r>
          <a:r>
            <a:rPr lang="es-CO" sz="1900" b="1" kern="1200" dirty="0" err="1"/>
            <a:t>do cenário</a:t>
          </a:r>
          <a:endParaRPr lang="es-CO" sz="1900" b="1" kern="1200" dirty="0"/>
        </a:p>
      </dsp:txBody>
      <dsp:txXfrm>
        <a:off x="3776589" y="1031742"/>
        <a:ext cx="3056933" cy="1165490"/>
      </dsp:txXfrm>
    </dsp:sp>
    <dsp:sp modelId="{90A1BC08-1BA6-476A-9147-AFC7A6412CD8}">
      <dsp:nvSpPr>
        <dsp:cNvPr id="0" name=""/>
        <dsp:cNvSpPr/>
      </dsp:nvSpPr>
      <dsp:spPr>
        <a:xfrm>
          <a:off x="7067536" y="968692"/>
          <a:ext cx="3183033" cy="1291590"/>
        </a:xfrm>
        <a:prstGeom prst="roundRect">
          <a:avLst/>
        </a:prstGeom>
        <a:solidFill>
          <a:schemeClr val="accent5">
            <a:hueOff val="7678495"/>
            <a:satOff val="-13646"/>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err="1"/>
            <a:t>Quantificação de parâmetros específicos para modelagem</a:t>
          </a:r>
          <a:endParaRPr lang="es-CO" sz="1900" b="1" kern="1200" dirty="0"/>
        </a:p>
      </dsp:txBody>
      <dsp:txXfrm>
        <a:off x="7130586" y="1031742"/>
        <a:ext cx="3056933" cy="1165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17257-D94E-42C7-8155-8B4916589369}">
      <dsp:nvSpPr>
        <dsp:cNvPr id="0" name=""/>
        <dsp:cNvSpPr/>
      </dsp:nvSpPr>
      <dsp:spPr>
        <a:xfrm>
          <a:off x="869211" y="0"/>
          <a:ext cx="9851064" cy="244569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198F5-7D98-49DF-BC00-8CA878A6A493}">
      <dsp:nvSpPr>
        <dsp:cNvPr id="0" name=""/>
        <dsp:cNvSpPr/>
      </dsp:nvSpPr>
      <dsp:spPr>
        <a:xfrm>
          <a:off x="392729" y="733709"/>
          <a:ext cx="3476846" cy="9782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err="1"/>
            <a:t>Formulação</a:t>
          </a:r>
          <a:r>
            <a:rPr lang="es-CO" sz="1800" b="1" kern="1200" dirty="0"/>
            <a:t> de problemas / </a:t>
          </a:r>
          <a:r>
            <a:rPr lang="es-CO" sz="1800" b="1" kern="1200" dirty="0" err="1"/>
            <a:t>Questionamento</a:t>
          </a:r>
          <a:r>
            <a:rPr lang="es-CO" sz="1800" b="1" kern="1200" dirty="0"/>
            <a:t> de políticas energéticas</a:t>
          </a:r>
        </a:p>
      </dsp:txBody>
      <dsp:txXfrm>
        <a:off x="440485" y="781465"/>
        <a:ext cx="3381334" cy="882767"/>
      </dsp:txXfrm>
    </dsp:sp>
    <dsp:sp modelId="{D1F7E95C-CC2C-4338-837E-A5ED2A269E67}">
      <dsp:nvSpPr>
        <dsp:cNvPr id="0" name=""/>
        <dsp:cNvSpPr/>
      </dsp:nvSpPr>
      <dsp:spPr>
        <a:xfrm>
          <a:off x="4056320" y="733709"/>
          <a:ext cx="3476846" cy="978279"/>
        </a:xfrm>
        <a:prstGeom prst="roundRect">
          <a:avLst/>
        </a:prstGeom>
        <a:solidFill>
          <a:srgbClr val="D129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err="1"/>
            <a:t>Definição do enredo </a:t>
          </a:r>
          <a:r>
            <a:rPr lang="es-CO" sz="1800" b="1" kern="1200" dirty="0"/>
            <a:t>- </a:t>
          </a:r>
          <a:r>
            <a:rPr lang="es-CO" sz="1800" b="1" kern="1200" dirty="0" err="1"/>
            <a:t>Descrição das premissas </a:t>
          </a:r>
          <a:r>
            <a:rPr lang="es-CO" sz="1800" b="1" kern="1200" dirty="0"/>
            <a:t>gerais </a:t>
          </a:r>
          <a:r>
            <a:rPr lang="es-CO" sz="1800" b="1" kern="1200" dirty="0" err="1"/>
            <a:t>do cenário</a:t>
          </a:r>
          <a:endParaRPr lang="es-CO" sz="1800" b="1" kern="1200" dirty="0"/>
        </a:p>
      </dsp:txBody>
      <dsp:txXfrm>
        <a:off x="4104076" y="781465"/>
        <a:ext cx="3381334" cy="882767"/>
      </dsp:txXfrm>
    </dsp:sp>
    <dsp:sp modelId="{90A1BC08-1BA6-476A-9147-AFC7A6412CD8}">
      <dsp:nvSpPr>
        <dsp:cNvPr id="0" name=""/>
        <dsp:cNvSpPr/>
      </dsp:nvSpPr>
      <dsp:spPr>
        <a:xfrm>
          <a:off x="7719911" y="733709"/>
          <a:ext cx="3476846" cy="978279"/>
        </a:xfrm>
        <a:prstGeom prst="roundRect">
          <a:avLst/>
        </a:prstGeom>
        <a:solidFill>
          <a:schemeClr val="accent5">
            <a:hueOff val="7678495"/>
            <a:satOff val="-13646"/>
            <a:lumOff val="-2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1" kern="1200" dirty="0" err="1"/>
            <a:t>Quantificação de parâmetros específicos para modelagem</a:t>
          </a:r>
          <a:endParaRPr lang="es-CO" sz="1800" b="1" kern="1200" dirty="0"/>
        </a:p>
      </dsp:txBody>
      <dsp:txXfrm>
        <a:off x="7767667" y="781465"/>
        <a:ext cx="3381334" cy="8827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73E962D-9E9E-C375-0100-7CECF97B05CC}"/>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536A9A0-12D4-AC4A-23DD-97DD7BB1CB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B972E3F3-8121-7693-8093-7CB31F3589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de Meta Renovável </a:t>
            </a:r>
            <a:r>
              <a:rPr lang="en-US" dirty="0"/>
              <a:t>explora caminhos para atingir metas específicas de implantação de energia renovável em um </a:t>
            </a:r>
            <a:r>
              <a:rPr lang="en-US" dirty="0" err="1"/>
              <a:t>sistema</a:t>
            </a:r>
            <a:r>
              <a:rPr lang="en-US" dirty="0"/>
              <a:t> </a:t>
            </a:r>
            <a:r>
              <a:rPr lang="en-US" dirty="0" err="1"/>
              <a:t>energético</a:t>
            </a:r>
            <a:r>
              <a:rPr lang="en-US" dirty="0"/>
              <a:t>. Esse cenário pressupõe a implementação de políticas, incentivos ou mandatos para aumentar a participação de energias renováveis - como solar, eólica, hidrelétrica ou biomassa - no mix de energia. Normalmente, o cenário modela os investimentos, os avanços tecnológicos e as mudanças na infraestrutura necessários para atingir metas predefinidas, como a geração de 50% da eletricidade a partir de fontes renováveis até um determinado ano. Ao examinar a viabilidade e os impactos do cumprimento das metas de energia renovável, esse cenário ajuda os formuladores de políticas e as partes interessadas a avaliar as medidas necessárias para a transição para um </a:t>
            </a:r>
            <a:r>
              <a:rPr lang="en-US" dirty="0" err="1"/>
              <a:t>sistema</a:t>
            </a:r>
            <a:r>
              <a:rPr lang="en-US" dirty="0"/>
              <a:t> </a:t>
            </a:r>
            <a:r>
              <a:rPr lang="en-US" dirty="0" err="1"/>
              <a:t>energético</a:t>
            </a:r>
            <a:r>
              <a:rPr lang="en-US" dirty="0"/>
              <a:t> mais limpo e sustentável.</a:t>
            </a:r>
          </a:p>
          <a:p>
            <a:r>
              <a:rPr lang="en-US" dirty="0"/>
              <a:t>Nesse cenário, representamos as metas usando uma Restrição Definida pelo Usuário (UDC), conforme discutido na Aula 10. Supondo que </a:t>
            </a:r>
            <a:r>
              <a:rPr lang="en-US" b="1" dirty="0"/>
              <a:t>X% </a:t>
            </a:r>
            <a:r>
              <a:rPr lang="en-US" dirty="0"/>
              <a:t>da produção de eletricidade deve ser fornecida por fontes renováveis, podemos formular a equação mostrada no slide. Observe que a atividade de transmissão é convertida em eletricidade de usinas de energia multiplicando-a pela taxa de atividade de entrada. No exemplo, incluímos três usinas de energia renovável, com a meta definida em 40%.</a:t>
            </a:r>
          </a:p>
        </p:txBody>
      </p:sp>
      <p:sp>
        <p:nvSpPr>
          <p:cNvPr id="165" name="Google Shape;165;p13:notes">
            <a:extLst>
              <a:ext uri="{FF2B5EF4-FFF2-40B4-BE49-F238E27FC236}">
                <a16:creationId xmlns:a16="http://schemas.microsoft.com/office/drawing/2014/main" id="{A83DC68A-D704-602C-2BA9-6DD3C586B73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204054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16EF8A7-3A2D-ABC5-4CC1-F9547A66D52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1C737C1-8650-1F1D-2D98-82147E58BE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BD7CBAF-2F2F-FB39-C9C2-086D116FF4F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de Limite de Emissão </a:t>
            </a:r>
            <a:r>
              <a:rPr lang="en-US" dirty="0"/>
              <a:t>modela o desenvolvimento de um sistema energético sob a restrição de um limite específico de emissões de gases de efeito estufa (GEE). Esse cenário explora como o mix de energia e as escolhas tecnológicas devem se ajustar para cumprir uma meta definida de redução de emissões, que pode se basear em metas climáticas nacionais, acordos internacionais (por exemplo, o Acordo de Paris) ou políticas específicas do setor. O limite de emissões atua como uma restrição obrigatória dentro do modelo, forçando a seleção de tecnologias de baixo carbono, medidas de eficiência energética e combustíveis mais limpos, mesmo que não sejam as opções mais econômicas na ausência de tais restrições.</a:t>
            </a:r>
          </a:p>
          <a:p>
            <a:r>
              <a:rPr lang="en-US" dirty="0"/>
              <a:t>Nesse cenário, definimos o limite de emissão usando o parâmetro </a:t>
            </a:r>
            <a:r>
              <a:rPr lang="en-US" b="1" dirty="0"/>
              <a:t>Limite de Emissão Anual</a:t>
            </a:r>
            <a:r>
              <a:rPr lang="en-US" dirty="0"/>
              <a:t>. Isso pode ser aplicado a um ano específico ou a vários anos, replicando efetivamente o conceito de um orçamento de carbono. Além disso, essa abordagem é útil para representar </a:t>
            </a:r>
            <a:r>
              <a:rPr lang="en-US" b="1" dirty="0"/>
              <a:t>cenários Net Zero</a:t>
            </a:r>
            <a:r>
              <a:rPr lang="en-US" dirty="0"/>
              <a:t>, definindo o limite como zero para um determinado ano ou série de anos.</a:t>
            </a:r>
          </a:p>
        </p:txBody>
      </p:sp>
      <p:sp>
        <p:nvSpPr>
          <p:cNvPr id="165" name="Google Shape;165;p13:notes">
            <a:extLst>
              <a:ext uri="{FF2B5EF4-FFF2-40B4-BE49-F238E27FC236}">
                <a16:creationId xmlns:a16="http://schemas.microsoft.com/office/drawing/2014/main" id="{E6E78B75-1E80-706F-5E3A-1DC16FBACD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49719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0315758-A2FE-AE18-35B5-77B22B903462}"/>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76F36A5E-1FB2-8FFF-F84A-1F4AF1088E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1A6B4A2-88A8-B62E-03CC-76D1DD1470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de imposto sobre o carbono </a:t>
            </a:r>
            <a:r>
              <a:rPr lang="en-US" dirty="0"/>
              <a:t>modela o impacto da fixação de um preço sobre as emissões de gases de efeito estufa (GEE), incentivando efetivamente uma mudança para fontes e tecnologias de energia mais limpas. Nesse cenário, um imposto sobre o carbono é aplicado a cada unidade de emissões, geralmente medido em termos monetários por tonelada de CO₂ equivalente. Esse imposto aumenta os custos de tecnologias e processos baseados em combustíveis fósseis, incentivando a adoção de alternativas de baixo carbono, como energias renováveis, medidas de eficiência energética e eletrificação.</a:t>
            </a:r>
          </a:p>
          <a:p>
            <a:r>
              <a:rPr lang="en-US" dirty="0"/>
              <a:t>Para incorporar esse elemento em nosso cenário, podemos usar o parâmetro Emission Penalty (penalidade de emissão). Esse parâmetro reflete o efeito de um preço ou imposto sobre o carbono, atribuindo um custo por unidade de emissões por ano.</a:t>
            </a:r>
          </a:p>
        </p:txBody>
      </p:sp>
      <p:sp>
        <p:nvSpPr>
          <p:cNvPr id="165" name="Google Shape;165;p13:notes">
            <a:extLst>
              <a:ext uri="{FF2B5EF4-FFF2-40B4-BE49-F238E27FC236}">
                <a16:creationId xmlns:a16="http://schemas.microsoft.com/office/drawing/2014/main" id="{AEF34729-CD2D-B87E-38EC-D23C90FA967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28817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2749C7E-A0F6-CC06-0762-8912EF16A94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674760E5-95CB-C4A3-2C62-8D6C6A35D3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31EA1D9-52C4-43FC-63F9-9C66D36796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de eficiência energética </a:t>
            </a:r>
            <a:r>
              <a:rPr lang="en-US" dirty="0"/>
              <a:t>refere-se a um caminho modelado que descreve como as medidas ou melhorias de eficiência energética serão implementadas e seu impacto no consumo de energia, nos custos e nos resultados ambientais relacionados ao longo do tempo. Normalmente, é usado no planejamento energético e na elaboração de políticas para avaliar como as tecnologias, os comportamentos ou as políticas de economia de energia podem reduzir a demanda geral de energia.</a:t>
            </a:r>
          </a:p>
          <a:p>
            <a:r>
              <a:rPr lang="en-US" dirty="0"/>
              <a:t>No </a:t>
            </a:r>
            <a:r>
              <a:rPr lang="en-US" dirty="0" err="1"/>
              <a:t>OSeMOSYS</a:t>
            </a:r>
            <a:r>
              <a:rPr lang="en-US" dirty="0"/>
              <a:t>, as medidas de energia podem ser representadas de várias maneiras. Uma das principais abordagens é criar tecnologias adicionais que atendam à demanda de energia usando menos combustível de entrada. Por exemplo, para atender à demanda de eletricidade, podemos introduzir tecnologias virtuais que representem melhorias de eficiência modificando o </a:t>
            </a:r>
            <a:r>
              <a:rPr lang="en-US" b="1" dirty="0"/>
              <a:t>Input Activity Ratio (IAR)</a:t>
            </a:r>
            <a:r>
              <a:rPr lang="en-US" dirty="0"/>
              <a:t>. Isso poderia envolver uma tecnologia com eficiência padrão (ou seja, IAR = 1) e outra com eficiência aprimorada (ou seja, IAR = 0,95, representando um ganho de eficiência de aproximadamente 5%). É importante definir um custo de capital para essa melhoria de eficiência. Além disso, isso pode ser desagregado para levar em conta demandas específicas de energia, como refrigeradores ou ar condicionado, em que a eficiência desempenha um papel fundamental.</a:t>
            </a:r>
          </a:p>
        </p:txBody>
      </p:sp>
      <p:sp>
        <p:nvSpPr>
          <p:cNvPr id="165" name="Google Shape;165;p13:notes">
            <a:extLst>
              <a:ext uri="{FF2B5EF4-FFF2-40B4-BE49-F238E27FC236}">
                <a16:creationId xmlns:a16="http://schemas.microsoft.com/office/drawing/2014/main" id="{97FC4FEB-47B4-077E-8184-48D9861A1E5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339665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EF5B93C-FD4C-9C02-D499-9B69DE76509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2CFC3D1-E457-A42A-6A0E-B822EBA607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3A26F1E5-B9C7-389D-F848-9807EB3B169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de meta de eletrificação </a:t>
            </a:r>
            <a:r>
              <a:rPr lang="en-US" dirty="0"/>
              <a:t>explora caminhos que descrevem a transição de fontes de energia baseadas em combustíveis fósseis para a eletricidade como a principal fonte de energia em vários setores da economia, como transporte, aquecimento e indústria. Normalmente, esse cenário define metas específicas para a quantidade de energia atualmente fornecida por fontes não elétricas (por exemplo, gás natural, petróleo, carvão) a ser substituída por eletricidade em um determinado período. Essa abordagem também pode ser aplicada às metas de cozimento limpo.</a:t>
            </a:r>
          </a:p>
          <a:p>
            <a:r>
              <a:rPr lang="en-US" dirty="0"/>
              <a:t>De forma semelhante ao cenário Business-as-Usual (BAU), podemos usar o parâmetro Total Technology Annual Activity Lower Limit. Com base na demanda final de energia e na meta a ser atingida, podemos calcular a atividade esperada da tecnologia elétrica para anos específicos. Esse nível de atividade desejado será então definido como o limite inferior para a tecnologia relevante. Por exemplo, se a baixa demanda de calor for de 85 PJ em 2030 e a meta for eletrificar esse serviço em 20% até 2030, podemos estabelecer que 85 × 0,2 = 17 PJ. Portanto, 17 PJ seria o limite inferior de atividade anual da tecnologia total para a tecnologia de caldeira elétrica em 2030.</a:t>
            </a:r>
          </a:p>
        </p:txBody>
      </p:sp>
      <p:sp>
        <p:nvSpPr>
          <p:cNvPr id="165" name="Google Shape;165;p13:notes">
            <a:extLst>
              <a:ext uri="{FF2B5EF4-FFF2-40B4-BE49-F238E27FC236}">
                <a16:creationId xmlns:a16="http://schemas.microsoft.com/office/drawing/2014/main" id="{08C0C9EA-246E-D123-22C0-B179564A8D2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327737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Cenários de energia são representações possíveis usadas para explorar futuros potenciais para </a:t>
            </a:r>
            <a:r>
              <a:rPr lang="en-US" dirty="0" err="1"/>
              <a:t>sistemas</a:t>
            </a:r>
            <a:r>
              <a:rPr lang="en-US" dirty="0"/>
              <a:t> </a:t>
            </a:r>
            <a:r>
              <a:rPr lang="en-US" dirty="0" err="1"/>
              <a:t>energéticos</a:t>
            </a:r>
            <a:r>
              <a:rPr lang="en-US" dirty="0"/>
              <a:t>. Eles fornecem representações de como as decisões técnicas, organizacionais e políticas poderiam moldar o cenário energético ao longo do tempo. Os cenários ajudam os formuladores de políticas, pesquisadores e partes interessadas do setor a entender as consequências de diferentes decisões, como a adoção de novas tecnologias ou a implementação de políticas específicas. Como explicam </a:t>
            </a:r>
            <a:r>
              <a:rPr lang="en-US" dirty="0" err="1"/>
              <a:t>Grundwald </a:t>
            </a:r>
            <a:r>
              <a:rPr lang="en-US" dirty="0"/>
              <a:t>et al. (2016), os cenários não são previsões, mas explorações estruturadas de possíveis caminhos, o que os torna cruciais para o planejamento estratégico em transições de energia.</a:t>
            </a:r>
          </a:p>
          <a:p>
            <a:r>
              <a:rPr lang="en-US" dirty="0"/>
              <a:t>No contexto do </a:t>
            </a:r>
            <a:r>
              <a:rPr lang="en-US" dirty="0" err="1"/>
              <a:t>OSeMOSYS</a:t>
            </a:r>
            <a:r>
              <a:rPr lang="en-US" dirty="0"/>
              <a:t>, um cenário de energia é uma execução de como um </a:t>
            </a:r>
            <a:r>
              <a:rPr lang="en-US" dirty="0" err="1"/>
              <a:t>sistema</a:t>
            </a:r>
            <a:r>
              <a:rPr lang="en-US" dirty="0"/>
              <a:t> </a:t>
            </a:r>
            <a:r>
              <a:rPr lang="en-US" dirty="0" err="1"/>
              <a:t>energético</a:t>
            </a:r>
            <a:r>
              <a:rPr lang="en-US" dirty="0"/>
              <a:t> de menor custo poderia evoluir sob condições específicas. Sem restrições adicionais, </a:t>
            </a:r>
            <a:r>
              <a:rPr lang="en-US" dirty="0" err="1"/>
              <a:t>o OSeMOSYS </a:t>
            </a:r>
            <a:r>
              <a:rPr lang="en-US" dirty="0"/>
              <a:t>otimiza o sistema para minimizar os custos, fornecendo um cenário de "linha de base" do desenvolvimento mais econômico. No entanto, ao impor restrições - como metas de emissões, limites tecnológicos ou objetivos políticos - você pode criar cenários alternativos para estudar como diferentes decisões afetam os custos, as escolhas tecnológicas e os resultados ambientais. Essa flexibilidade faz do </a:t>
            </a:r>
            <a:r>
              <a:rPr lang="en-US" dirty="0" err="1"/>
              <a:t>OSeMOSYS </a:t>
            </a:r>
            <a:r>
              <a:rPr lang="en-US" dirty="0"/>
              <a:t>uma ferramenta poderosa para explorar diversos futuros energéticos.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152442-5A4E-6441-F998-2B9604FB555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496509E-AE3E-B70C-152A-92DD7F5B5D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345F52B-560C-C07D-3A36-DC84339D4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Este slide ilustra o papel dos cenários energéticos na compreensão das possíveis transições no mix energético global, com base no </a:t>
            </a:r>
            <a:r>
              <a:rPr lang="en-US" b="1" dirty="0"/>
              <a:t>World Energy Outlook 2023 </a:t>
            </a:r>
            <a:r>
              <a:rPr lang="en-US" dirty="0"/>
              <a:t>da Agência Internacional de Energia (AIE). Ele apresenta três cenários - STEPS </a:t>
            </a:r>
            <a:r>
              <a:rPr lang="en-US" b="1" dirty="0"/>
              <a:t>(Cenário de Políticas Declaradas)</a:t>
            </a:r>
            <a:r>
              <a:rPr lang="en-US" dirty="0"/>
              <a:t>, </a:t>
            </a:r>
            <a:r>
              <a:rPr lang="en-US" b="1" dirty="0"/>
              <a:t>APS (Cenário de Compromissos Anunciados) </a:t>
            </a:r>
            <a:r>
              <a:rPr lang="en-US" dirty="0"/>
              <a:t>e </a:t>
            </a:r>
            <a:r>
              <a:rPr lang="en-US" b="1" dirty="0"/>
              <a:t>NZE (Cenário de Emissões Zero Líquidas até 2050</a:t>
            </a:r>
            <a:r>
              <a:rPr lang="en-US" dirty="0"/>
              <a:t>) - que refletem diferentes trajetórias de oferta e demanda de energia com base em diferentes compromissos políticos e metas climáticas. Cada cenário mostra as participações projetadas das principais fontes de energia de 2022 a 2050, enfatizando as mudanças no cenário energético global sob diferentes suposições sobre ações governamentais e avanços tecnológicos.</a:t>
            </a:r>
          </a:p>
          <a:p>
            <a:r>
              <a:rPr lang="en-US" dirty="0"/>
              <a:t>O cenário </a:t>
            </a:r>
            <a:r>
              <a:rPr lang="en-US" b="1" dirty="0"/>
              <a:t>STEPS </a:t>
            </a:r>
            <a:r>
              <a:rPr lang="en-US" dirty="0"/>
              <a:t>pressupõe que as políticas e os compromissos atuais permanecem inalterados, levando a um declínio gradual no uso de carvão e petróleo, enquanto o gás natural, a eletricidade e as energias renováveis modernas crescem modestamente. O cenário </a:t>
            </a:r>
            <a:r>
              <a:rPr lang="en-US" b="1" dirty="0"/>
              <a:t>APS </a:t>
            </a:r>
            <a:r>
              <a:rPr lang="en-US" dirty="0"/>
              <a:t>pressupõe a implementação de todas as promessas anunciadas, resultando em um declínio mais acentuado do carvão e do petróleo, juntamente com um crescimento mais significativo da eletricidade e das energias renováveis modernas. Por fim, o cenário </a:t>
            </a:r>
            <a:r>
              <a:rPr lang="en-US" b="1" dirty="0"/>
              <a:t>NZE </a:t>
            </a:r>
            <a:r>
              <a:rPr lang="en-US" dirty="0"/>
              <a:t>demonstra um caminho agressivo para atingir emissões líquidas zero até 2050, mostrando um aumento drástico nas energias renováveis modernas e nos combustíveis à base de hidrogênio, juntamente com uma redução acentuada nos combustíveis fósseis (petróleo, carvão e gás natural). Essa abordagem comparativa ajuda os formuladores de políticas e planejadores a avaliar as implicações de diferentes níveis de ambição na transição para um futuro energético sustentável.</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622DB32-13C2-691E-0053-CD84BAFBC1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83587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8E99937-4A62-3CB6-6614-DDF18C1040CA}"/>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3E56B2B-A124-2B33-4585-2102C6249B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43EC327-B6CA-8BFD-101D-6506074C4E4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O processo de criação de cenários energéticos é uma estrutura estruturada que integra vários elementos para desenvolver cenários significativos e acionáveis para o planejamento energético. Ele começa com a </a:t>
            </a:r>
            <a:r>
              <a:rPr lang="en-US" b="1" dirty="0"/>
              <a:t>formulação do problema ou </a:t>
            </a:r>
            <a:r>
              <a:rPr lang="en-US" dirty="0"/>
              <a:t>com </a:t>
            </a:r>
            <a:r>
              <a:rPr lang="en-US" b="1" dirty="0"/>
              <a:t>questões de política</a:t>
            </a:r>
            <a:r>
              <a:rPr lang="en-US" dirty="0"/>
              <a:t>, em que os principais desafios ou objetivos que impulsionam o cenário são claramente identificados. Essa etapa é fundamental, pois define o foco do cenário, como a redução de emissões, a melhoria da segurança energética ou a obtenção de metas políticas específicas. Em seguida, ocorre a </a:t>
            </a:r>
            <a:r>
              <a:rPr lang="en-US" b="1" dirty="0"/>
              <a:t>definição do enredo</a:t>
            </a:r>
            <a:r>
              <a:rPr lang="en-US" dirty="0"/>
              <a:t>, em que são estabelecidas as suposições gerais sobre as tendências socioeconômicas, os compromissos políticos, os desenvolvimentos tecnológicos e outros fatores importantes. Essa narrativa fornece a base para o cenário, oferecendo uma visão coerente de como o futuro pode se desenvolver sob determinadas condições.</a:t>
            </a:r>
          </a:p>
          <a:p>
            <a:r>
              <a:rPr lang="en-US" dirty="0"/>
              <a:t>O próximo estágio envolve a </a:t>
            </a:r>
            <a:r>
              <a:rPr lang="en-US" b="1" dirty="0"/>
              <a:t>quantificação de parâmetros específicos para modelagem</a:t>
            </a:r>
            <a:r>
              <a:rPr lang="en-US" dirty="0"/>
              <a:t>, em que as suposições do enredo são traduzidas em entradas concretas para modelos de </a:t>
            </a:r>
            <a:r>
              <a:rPr lang="en-US" dirty="0" err="1"/>
              <a:t>sistemas</a:t>
            </a:r>
            <a:r>
              <a:rPr lang="en-US" dirty="0"/>
              <a:t> </a:t>
            </a:r>
            <a:r>
              <a:rPr lang="en-US" dirty="0" err="1"/>
              <a:t>energéticos</a:t>
            </a:r>
            <a:r>
              <a:rPr lang="en-US" dirty="0"/>
              <a:t>. Esses parâmetros incluem variáveis como demanda de energia, custos de tecnologia e disponibilidade de recursos, que são inseridos em ferramentas computacionais para produzir resultados quantitativos. Durante todo o processo, </a:t>
            </a:r>
            <a:r>
              <a:rPr lang="en-US" b="1" dirty="0"/>
              <a:t>o envolvimento com os tomadores de decisão e as partes interessadas </a:t>
            </a:r>
            <a:r>
              <a:rPr lang="en-US" dirty="0"/>
              <a:t>garante que os cenários sejam relevantes, confiáveis e alinhados com as necessidades do mundo real. Além disso, </a:t>
            </a:r>
            <a:r>
              <a:rPr lang="en-US" b="1" dirty="0"/>
              <a:t>feedback iterativo e </a:t>
            </a:r>
            <a:r>
              <a:rPr lang="en-US" dirty="0"/>
              <a:t>ciclos </a:t>
            </a:r>
            <a:r>
              <a:rPr lang="en-US" b="1" dirty="0"/>
              <a:t>de validação </a:t>
            </a:r>
            <a:r>
              <a:rPr lang="en-US" dirty="0"/>
              <a:t>são essenciais, permitindo o refinamento e os ajustes à medida que surgem novos dados, percepções ou feedback. Essa abordagem abrangente garante que os cenários sejam robustos e úteis para orientar as decisões políticas e estratégicas.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2C65934-4D22-7032-07E7-3D1B1C9FDA2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42686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6DB236A-8E8D-C1A1-D702-B5266A814DD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C97312D-039C-25C9-DF17-5D52917503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B922473-BC8D-E552-7749-2AC6751A61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Este slide ilustra um exemplo básico de como o processo de elaboração de cenários energéticos pode ser aplicado para tratar de uma questão política específica. A </a:t>
            </a:r>
            <a:r>
              <a:rPr lang="en-US" b="1" dirty="0"/>
              <a:t>formulação do problema </a:t>
            </a:r>
            <a:r>
              <a:rPr lang="en-US" dirty="0"/>
              <a:t>se concentra nos riscos associados ao declínio do fornecimento doméstico de gás natural, que atualmente atende a 85% da população urbana para cozinhar. Com as importações se tornando menos acessíveis, a questão central é: </a:t>
            </a:r>
            <a:r>
              <a:rPr lang="en-US" i="1" dirty="0"/>
              <a:t>quais alternativas estão disponíveis para garantir o acesso contínuo à energia para cozinhar e aquecer?</a:t>
            </a:r>
            <a:r>
              <a:rPr lang="en-US" dirty="0"/>
              <a:t> Esta etapa estabelece o contexto e identifica a questão principal que orienta a análise do cenário.</a:t>
            </a:r>
          </a:p>
          <a:p>
            <a:r>
              <a:rPr lang="en-US" dirty="0"/>
              <a:t>A </a:t>
            </a:r>
            <a:r>
              <a:rPr lang="en-US" b="1" dirty="0"/>
              <a:t>definição do enredo </a:t>
            </a:r>
            <a:r>
              <a:rPr lang="en-US" dirty="0"/>
              <a:t>pressupõe um esgotamento constante das reservas de gás natural, exigindo que a demanda residencial urbana para cozinhar mude para combustíveis alternativos. Esse cenário explora três opções potenciais - gás natural importado, gás liquefeito de petróleo (GLP) e eletricidade - como soluções concorrentes para o fornecimento de energia para cozinhar nos próximos 25 anos. Em seguida, é realizada </a:t>
            </a:r>
            <a:r>
              <a:rPr lang="en-US" b="1" dirty="0"/>
              <a:t>a quantificação de parâmetros específicos</a:t>
            </a:r>
            <a:r>
              <a:rPr lang="en-US" dirty="0"/>
              <a:t>, com dados específicos para modelagem: as reservas de gás natural são definidas em 750 PJ, o suprimento anual de GLP é de 54 PJ e as importações sem restrições têm preço de US$ 15,6/GJ. Os preços do mercado doméstico para fogões também são incluídos para avaliar a acessibilidade. É importante observar que este exemplo foi criado para fins didáticos e não incorpora dois aspectos essenciais da criação de cenários no mundo real: </a:t>
            </a:r>
            <a:r>
              <a:rPr lang="en-US" b="1" dirty="0"/>
              <a:t>o envolvimento das partes interessadas </a:t>
            </a:r>
            <a:r>
              <a:rPr lang="en-US" dirty="0"/>
              <a:t>para garantir a relevância e </a:t>
            </a:r>
            <a:r>
              <a:rPr lang="en-US" b="1" dirty="0"/>
              <a:t>o feedback iterativo </a:t>
            </a:r>
            <a:r>
              <a:rPr lang="en-US" dirty="0"/>
              <a:t>para refinar as suposições e validar os resultados.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3BE990B9-7A0A-B775-ED58-8E3A9373A91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386320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98CFC60-E694-DB09-3893-DAE43D1E110D}"/>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473772F-5513-576D-F0C8-9ADC3C284A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986DA2B-72AA-4FEC-65C9-311A7DC09BD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err="1"/>
              <a:t>O OSeMOSYS </a:t>
            </a:r>
            <a:r>
              <a:rPr lang="en-US" dirty="0"/>
              <a:t>é muito flexível na concepção de uma variedade de cenários energéticos. Dependendo do escopo e da resolução do modelo - seja temporal, geográfico ou tecnológico -, podem ser criados diferentes cenários para atender a questões específicas de políticas e necessidades de planejamento. </a:t>
            </a:r>
          </a:p>
          <a:p>
            <a:r>
              <a:rPr lang="en-US" dirty="0"/>
              <a:t>Alguns dos cenários mais comuns modelados com o </a:t>
            </a:r>
            <a:r>
              <a:rPr lang="en-US" dirty="0" err="1"/>
              <a:t>OSeMOSYS</a:t>
            </a:r>
            <a:r>
              <a:rPr lang="en-US" dirty="0"/>
              <a:t> incluem o </a:t>
            </a:r>
            <a:r>
              <a:rPr lang="en-US" b="1" dirty="0"/>
              <a:t>Cenário de Menor Custo</a:t>
            </a:r>
            <a:r>
              <a:rPr lang="en-US" dirty="0"/>
              <a:t>, que identifica a maneira mais econômica de atender à demanda de energia; o </a:t>
            </a:r>
            <a:r>
              <a:rPr lang="en-US" b="1" dirty="0"/>
              <a:t>Cenário Business-as-Usual</a:t>
            </a:r>
            <a:r>
              <a:rPr lang="en-US" dirty="0"/>
              <a:t>, que </a:t>
            </a:r>
            <a:r>
              <a:rPr lang="en-US" dirty="0" err="1"/>
              <a:t>projeta</a:t>
            </a:r>
            <a:r>
              <a:rPr lang="en-US" dirty="0"/>
              <a:t> </a:t>
            </a:r>
            <a:r>
              <a:rPr lang="en-US" dirty="0" err="1"/>
              <a:t>sistemas</a:t>
            </a:r>
            <a:r>
              <a:rPr lang="en-US" dirty="0"/>
              <a:t> </a:t>
            </a:r>
            <a:r>
              <a:rPr lang="en-US" dirty="0" err="1"/>
              <a:t>energéticos</a:t>
            </a:r>
            <a:r>
              <a:rPr lang="en-US" dirty="0"/>
              <a:t> futuros com base nas políticas e tendências atuais; e o </a:t>
            </a:r>
            <a:r>
              <a:rPr lang="en-US" b="1" dirty="0"/>
              <a:t>Cenário de Metas Renováveis</a:t>
            </a:r>
            <a:r>
              <a:rPr lang="en-US" dirty="0"/>
              <a:t>, que simula caminhos para atingir metas específicas de implantação de energia renovável. Outros exemplos incluem o </a:t>
            </a:r>
            <a:r>
              <a:rPr lang="en-US" b="1" dirty="0"/>
              <a:t>Cenário de Limite de Emissão</a:t>
            </a:r>
            <a:r>
              <a:rPr lang="en-US" dirty="0"/>
              <a:t>, que restringe as emissões de gases de efeito estufa, e o </a:t>
            </a:r>
            <a:r>
              <a:rPr lang="en-US" b="1" dirty="0"/>
              <a:t>Cenário de Imposto sobre Carbono</a:t>
            </a:r>
            <a:r>
              <a:rPr lang="en-US" dirty="0"/>
              <a:t>, que incorpora o impacto do preço do carbono. Cenários como o Cenário </a:t>
            </a:r>
            <a:r>
              <a:rPr lang="en-US" b="1" dirty="0"/>
              <a:t>de Eficiência Energética </a:t>
            </a:r>
            <a:r>
              <a:rPr lang="en-US" dirty="0"/>
              <a:t>e o </a:t>
            </a:r>
            <a:r>
              <a:rPr lang="en-US" b="1" dirty="0"/>
              <a:t>Cenário de Metas de Eletrificação </a:t>
            </a:r>
            <a:r>
              <a:rPr lang="en-US" dirty="0"/>
              <a:t>exploram os efeitos da melhoria da eficiência energética e da aceleração da eletrificação, respectivamente. Esses cenários permitem que os tomadores de decisão avaliem os trade-offs, comparem os resultados e criem estratégias que se alinhem às metas energéticas nacionais ou globais. Na próxima seção, exploraremos as principais premissas para modelar esses cenários.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08464662-906C-4CE3-D7BA-9C15C8F60EE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12321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4CB377A-8F4B-AB82-851C-48B54D7D284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398EF5E-2A38-E1A6-3F47-3AF6D66560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B633640-ADEF-DB4D-2B24-504DBE50949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de Menor Custo </a:t>
            </a:r>
            <a:r>
              <a:rPr lang="en-US" dirty="0"/>
              <a:t>representa o desenvolvimento ideal do </a:t>
            </a:r>
            <a:r>
              <a:rPr lang="en-US" dirty="0" err="1"/>
              <a:t>sistema</a:t>
            </a:r>
            <a:r>
              <a:rPr lang="en-US" dirty="0"/>
              <a:t> </a:t>
            </a:r>
            <a:r>
              <a:rPr lang="en-US" dirty="0" err="1"/>
              <a:t>energético</a:t>
            </a:r>
            <a:r>
              <a:rPr lang="en-US" dirty="0"/>
              <a:t> de uma perspectiva puramente econômica, identificando a maneira mais barata de atender às demandas de energia em um horizonte de tempo específico. Após calibrar o modelo com dados de linha de base e garantir que todos os parâmetros sejam precisos, esse cenário é executado sem a imposição de restrições adicionais, como limites de emissão, metas de energia renovável ou preferências de políticas. Todas as tecnologias disponíveis competem livremente com base em seus custos, incluindo capital, operação, manutenção e custos de combustível. O modelo seleciona a combinação mais econômica de tecnologias e recursos para atender às demandas de energia, considerando fatores como a eficiência do sistema e os custos do ciclo de vida. Embora esse cenário forneça insights sobre o caminho mais econômico, ele não leva em conta as externalidades, como impactos ambientais, considerações sociais ou objetivos de políticas. Como resultado, ele geralmente serve como referência para comparação com cenários mais restritos ou orientados por políticas, destacando as compensações entre custo e outras prioridades, como sustentabilidade ou segurança energética.</a:t>
            </a:r>
          </a:p>
          <a:p>
            <a:r>
              <a:rPr lang="en-US" sz="1200" dirty="0">
                <a:solidFill>
                  <a:srgbClr val="404040"/>
                </a:solidFill>
                <a:latin typeface="Open Sans" panose="020B0606030504020204" pitchFamily="34" charset="0"/>
                <a:ea typeface="Open Sans" panose="020B0606030504020204" pitchFamily="34" charset="0"/>
                <a:cs typeface="Open Sans" panose="020B0606030504020204" pitchFamily="34" charset="0"/>
              </a:rPr>
              <a:t>Não foram feitas suposições adicionais na modelagem desse cenário.</a:t>
            </a:r>
            <a:endParaRPr lang="es-CO"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5" name="Google Shape;165;p13:notes">
            <a:extLst>
              <a:ext uri="{FF2B5EF4-FFF2-40B4-BE49-F238E27FC236}">
                <a16:creationId xmlns:a16="http://schemas.microsoft.com/office/drawing/2014/main" id="{A2213EED-6484-3E86-A4D7-DCB0D474F5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17927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6BBC7A8-3929-09A8-597D-488F266E7F1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5E91708-8965-9252-A317-F5EC57BCAA4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5D305F2E-F23D-7315-1B2E-8BA0597627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Um </a:t>
            </a:r>
            <a:r>
              <a:rPr lang="en-US" b="1" dirty="0"/>
              <a:t>cenário Business-as-Usual (BAU) </a:t>
            </a:r>
            <a:r>
              <a:rPr lang="en-US" dirty="0"/>
              <a:t>representa um caminho do </a:t>
            </a:r>
            <a:r>
              <a:rPr lang="en-US" dirty="0" err="1"/>
              <a:t>futuro</a:t>
            </a:r>
            <a:r>
              <a:rPr lang="en-US" dirty="0"/>
              <a:t> </a:t>
            </a:r>
            <a:r>
              <a:rPr lang="en-US" dirty="0" err="1"/>
              <a:t>sistema</a:t>
            </a:r>
            <a:r>
              <a:rPr lang="en-US" dirty="0"/>
              <a:t> </a:t>
            </a:r>
            <a:r>
              <a:rPr lang="en-US" dirty="0" err="1"/>
              <a:t>energético</a:t>
            </a:r>
            <a:r>
              <a:rPr lang="en-US" dirty="0"/>
              <a:t> com base nas tendências, políticas e tecnologias atuais, sem pressupor intervenções ou mudanças adicionais além daquelas já existentes. Ele serve como um cenário de referência que reflete o que provavelmente aconteceria se não fossem introduzidas novas políticas, avanços tecnológicos ou mudanças de comportamento para enfrentar os desafios emergentes, como as mudanças climáticas ou a segurança energética. O cenário BAU é útil para identificar possíveis lacunas ou problemas na realização de metas de longo prazo, pois destaca as consequências da manutenção do status quo. Esse cenário geralmente é usado como cenário de linha de base. Ao comparar o cenário BAU com cenários alternativos, como os que visam à redução de emissões ou ao aumento da implantação de energia renovável, os formuladores de políticas podem entender melhor a escala e a urgência das ações necessárias para alcançar os resultados desejados. </a:t>
            </a:r>
          </a:p>
          <a:p>
            <a:r>
              <a:rPr lang="en-US" dirty="0"/>
              <a:t>Nesse cenário, a principal premissa é que as participações atuais das principais tecnologias sejam mantidas durante todo o horizonte de modelagem. Por exemplo, se as usinas hidrelétricas fornecerem cerca de 75% da produção de eletricidade nos anos de calibração, podemos impor um limite de atividade mais baixo para a tecnologia hidrelétrica para garantir que ela produza pelo menos 75% da eletricidade nos anos subsequentes. Da mesma forma, podem ser adicionados limites de atividade mais baixos para as tecnologias mais relevantes em cada setor.</a:t>
            </a:r>
          </a:p>
        </p:txBody>
      </p:sp>
      <p:sp>
        <p:nvSpPr>
          <p:cNvPr id="165" name="Google Shape;165;p13:notes">
            <a:extLst>
              <a:ext uri="{FF2B5EF4-FFF2-40B4-BE49-F238E27FC236}">
                <a16:creationId xmlns:a16="http://schemas.microsoft.com/office/drawing/2014/main" id="{00E19AE1-0490-1A56-0791-E2DE02B2881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335189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Clique para editar o estilo do título mestre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Clique para editar os estilos de texto mestre</a:t>
            </a:r>
          </a:p>
          <a:p>
            <a:pPr lvl="1"/>
            <a:r>
              <a:rPr lang="en-GB" dirty="0"/>
              <a:t>Segundo nível</a:t>
            </a:r>
          </a:p>
          <a:p>
            <a:pPr lvl="2"/>
            <a:r>
              <a:rPr lang="en-GB" dirty="0"/>
              <a:t>Terceiro nível</a:t>
            </a:r>
          </a:p>
          <a:p>
            <a:pPr lvl="3"/>
            <a:r>
              <a:rPr lang="en-GB" dirty="0"/>
              <a:t>Quarto nível</a:t>
            </a:r>
          </a:p>
          <a:p>
            <a:pPr lvl="4"/>
            <a:r>
              <a:rPr lang="en-GB" dirty="0"/>
              <a:t>Quinto nível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60.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s://osemosys.readthedocs.io/en/latest/index.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4.xml"/><Relationship Id="rId7" Type="http://schemas.openxmlformats.org/officeDocument/2006/relationships/diagramQuickStyle" Target="../diagrams/quickStyle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s://www.iea.org/reports/world-energy-outlook-202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doi.org/10.1016/j.jclepro.2019.118414"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642122"/>
            <a:ext cx="3093912" cy="523220"/>
          </a:xfrm>
          <a:prstGeom prst="rect">
            <a:avLst/>
          </a:prstGeom>
          <a:noFill/>
        </p:spPr>
        <p:txBody>
          <a:bodyPr wrap="square" lIns="91440" tIns="45720" rIns="91440" bIns="45720" rtlCol="0" anchor="b">
            <a:spAutoFit/>
          </a:bodyPr>
          <a:lstStyle/>
          <a:p>
            <a:r>
              <a:rPr lang="en-ZA" b="1" dirty="0" err="1">
                <a:latin typeface="Open Sans ExtraBold"/>
                <a:ea typeface="Open Sans ExtraBold" panose="020B0606030504020204" pitchFamily="34" charset="0"/>
                <a:cs typeface="Open Sans ExtraBold" panose="020B0606030504020204" pitchFamily="34" charset="0"/>
              </a:rPr>
              <a:t>Modelagem</a:t>
            </a:r>
            <a:r>
              <a:rPr lang="en-ZA" b="1" dirty="0">
                <a:latin typeface="Open Sans ExtraBold"/>
                <a:ea typeface="Open Sans ExtraBold" panose="020B0606030504020204" pitchFamily="34" charset="0"/>
                <a:cs typeface="Open Sans ExtraBold" panose="020B0606030504020204" pitchFamily="34" charset="0"/>
              </a:rPr>
              <a:t> De Sistemas </a:t>
            </a:r>
            <a:r>
              <a:rPr lang="en-ZA" b="1" dirty="0" err="1">
                <a:latin typeface="Open Sans ExtraBold"/>
                <a:ea typeface="Open Sans ExtraBold" panose="020B0606030504020204" pitchFamily="34" charset="0"/>
                <a:cs typeface="Open Sans ExtraBold" panose="020B0606030504020204" pitchFamily="34" charset="0"/>
              </a:rPr>
              <a:t>Energéticos</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Usando</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Osemosys</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4165342"/>
            <a:ext cx="4990642"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AULA 15 </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FORMULAÇÃO DE CENÁRIOS</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F9ADFF0-CF4D-8719-657F-B479F4476893}"/>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E5AA03F-249A-12B3-0A04-8F63E3CEA08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10</a:t>
            </a:fld>
            <a:endParaRPr lang="sv-SE" sz="1000" b="1" dirty="0">
              <a:solidFill>
                <a:schemeClr val="bg1"/>
              </a:solidFill>
            </a:endParaRPr>
          </a:p>
        </p:txBody>
      </p:sp>
      <p:sp>
        <p:nvSpPr>
          <p:cNvPr id="7" name="Rectangle 6">
            <a:extLst>
              <a:ext uri="{FF2B5EF4-FFF2-40B4-BE49-F238E27FC236}">
                <a16:creationId xmlns:a16="http://schemas.microsoft.com/office/drawing/2014/main" id="{ECC72468-4EB0-A9B0-050F-5913E4B639EF}"/>
              </a:ext>
            </a:extLst>
          </p:cNvPr>
          <p:cNvSpPr/>
          <p:nvPr/>
        </p:nvSpPr>
        <p:spPr>
          <a:xfrm>
            <a:off x="343846" y="995986"/>
            <a:ext cx="925735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15.2.2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de negócios como de costume, ‘business-as-usual’ (BAU)</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57500BE-6EE6-5EC6-AC14-BE9E6FCF3A1F}"/>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EF079640-B1B1-C29B-A2AE-FF49D80780C8}"/>
              </a:ext>
            </a:extLst>
          </p:cNvPr>
          <p:cNvSpPr txBox="1"/>
          <p:nvPr/>
        </p:nvSpPr>
        <p:spPr>
          <a:xfrm>
            <a:off x="201427" y="1463317"/>
            <a:ext cx="11428598" cy="2123658"/>
          </a:xfrm>
          <a:prstGeom prst="rect">
            <a:avLst/>
          </a:prstGeom>
          <a:noFill/>
        </p:spPr>
        <p:txBody>
          <a:bodyPr wrap="square">
            <a:spAutoFit/>
          </a:bodyPr>
          <a:lstStyle/>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Um cenário BAU representa o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futuro</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com base nas tendências, políticas e tecnologias existentes, sem intervenções adicionais.  </a:t>
            </a:r>
          </a:p>
          <a:p>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 principal premissa é que as participações atuais das principais tecnologias sejam mantidas durante todo o horizonte de modelagem. O parâmetro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usado</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é</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limite inferior de atividade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anual</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total da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tecnologia</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(Total Technology Annual Activity Lower Limit)</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EC16C5D-61BD-D95F-FF9C-0F1420E38CB6}"/>
              </a:ext>
            </a:extLst>
          </p:cNvPr>
          <p:cNvSpPr txBox="1"/>
          <p:nvPr/>
        </p:nvSpPr>
        <p:spPr>
          <a:xfrm>
            <a:off x="201427" y="3824582"/>
            <a:ext cx="11596873" cy="1107996"/>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Exemplo: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Vamos supor que a biomassa forneça 60% do serviço de cozimento em 2021 como o ano de calibração. Definiremos o limite inferior de atividade anual da tecnologia total como 60% da demanda de cozimento para cada ano de 2022 até o final do horizonte de modelagem.</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B34403B1-26E7-0376-B8DE-FB0B3F9085F3}"/>
              </a:ext>
            </a:extLst>
          </p:cNvPr>
          <p:cNvGraphicFramePr>
            <a:graphicFrameLocks noGrp="1"/>
          </p:cNvGraphicFramePr>
          <p:nvPr>
            <p:extLst>
              <p:ext uri="{D42A27DB-BD31-4B8C-83A1-F6EECF244321}">
                <p14:modId xmlns:p14="http://schemas.microsoft.com/office/powerpoint/2010/main" val="4028776031"/>
              </p:ext>
            </p:extLst>
          </p:nvPr>
        </p:nvGraphicFramePr>
        <p:xfrm>
          <a:off x="285563" y="5170185"/>
          <a:ext cx="11428600" cy="1360170"/>
        </p:xfrm>
        <a:graphic>
          <a:graphicData uri="http://schemas.openxmlformats.org/drawingml/2006/table">
            <a:tbl>
              <a:tblPr/>
              <a:tblGrid>
                <a:gridCol w="3341873">
                  <a:extLst>
                    <a:ext uri="{9D8B030D-6E8A-4147-A177-3AD203B41FA5}">
                      <a16:colId xmlns:a16="http://schemas.microsoft.com/office/drawing/2014/main" val="1277739102"/>
                    </a:ext>
                  </a:extLst>
                </a:gridCol>
                <a:gridCol w="758462">
                  <a:extLst>
                    <a:ext uri="{9D8B030D-6E8A-4147-A177-3AD203B41FA5}">
                      <a16:colId xmlns:a16="http://schemas.microsoft.com/office/drawing/2014/main" val="3721846013"/>
                    </a:ext>
                  </a:extLst>
                </a:gridCol>
                <a:gridCol w="1046895">
                  <a:extLst>
                    <a:ext uri="{9D8B030D-6E8A-4147-A177-3AD203B41FA5}">
                      <a16:colId xmlns:a16="http://schemas.microsoft.com/office/drawing/2014/main" val="239825903"/>
                    </a:ext>
                  </a:extLst>
                </a:gridCol>
                <a:gridCol w="1046895">
                  <a:extLst>
                    <a:ext uri="{9D8B030D-6E8A-4147-A177-3AD203B41FA5}">
                      <a16:colId xmlns:a16="http://schemas.microsoft.com/office/drawing/2014/main" val="1614269143"/>
                    </a:ext>
                  </a:extLst>
                </a:gridCol>
                <a:gridCol w="1046895">
                  <a:extLst>
                    <a:ext uri="{9D8B030D-6E8A-4147-A177-3AD203B41FA5}">
                      <a16:colId xmlns:a16="http://schemas.microsoft.com/office/drawing/2014/main" val="1565758244"/>
                    </a:ext>
                  </a:extLst>
                </a:gridCol>
                <a:gridCol w="1046895">
                  <a:extLst>
                    <a:ext uri="{9D8B030D-6E8A-4147-A177-3AD203B41FA5}">
                      <a16:colId xmlns:a16="http://schemas.microsoft.com/office/drawing/2014/main" val="1021151882"/>
                    </a:ext>
                  </a:extLst>
                </a:gridCol>
                <a:gridCol w="1046895">
                  <a:extLst>
                    <a:ext uri="{9D8B030D-6E8A-4147-A177-3AD203B41FA5}">
                      <a16:colId xmlns:a16="http://schemas.microsoft.com/office/drawing/2014/main" val="1974662747"/>
                    </a:ext>
                  </a:extLst>
                </a:gridCol>
                <a:gridCol w="1046895">
                  <a:extLst>
                    <a:ext uri="{9D8B030D-6E8A-4147-A177-3AD203B41FA5}">
                      <a16:colId xmlns:a16="http://schemas.microsoft.com/office/drawing/2014/main" val="1135599736"/>
                    </a:ext>
                  </a:extLst>
                </a:gridCol>
                <a:gridCol w="1046895">
                  <a:extLst>
                    <a:ext uri="{9D8B030D-6E8A-4147-A177-3AD203B41FA5}">
                      <a16:colId xmlns:a16="http://schemas.microsoft.com/office/drawing/2014/main" val="4130775246"/>
                    </a:ext>
                  </a:extLst>
                </a:gridCol>
              </a:tblGrid>
              <a:tr h="184150">
                <a:tc>
                  <a:txBody>
                    <a:bodyPr/>
                    <a:lstStyle/>
                    <a:p>
                      <a:pPr algn="l" fontAlgn="b"/>
                      <a:r>
                        <a:rPr lang="es-CO" sz="2200" b="0" i="0" u="none" strike="noStrike">
                          <a:solidFill>
                            <a:srgbClr val="000000"/>
                          </a:solidFill>
                          <a:effectLst/>
                          <a:latin typeface="Aptos Narrow" panose="020B00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2200" b="1" i="0" u="none" strike="noStrike">
                          <a:solidFill>
                            <a:srgbClr val="000000"/>
                          </a:solidFill>
                          <a:effectLst/>
                          <a:latin typeface="Aptos Narrow" panose="020B0004020202020204" pitchFamily="34" charset="0"/>
                        </a:rPr>
                        <a:t>2021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r" fontAlgn="b"/>
                      <a:r>
                        <a:rPr lang="es-CO" sz="2200" b="1" i="0" u="none" strike="noStrike">
                          <a:solidFill>
                            <a:srgbClr val="000000"/>
                          </a:solidFill>
                          <a:effectLst/>
                          <a:latin typeface="Aptos Narrow" panose="020B0004020202020204" pitchFamily="34" charset="0"/>
                        </a:rPr>
                        <a:t>2028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813415674"/>
                  </a:ext>
                </a:extLst>
              </a:tr>
              <a:tr h="184150">
                <a:tc>
                  <a:txBody>
                    <a:bodyPr/>
                    <a:lstStyle/>
                    <a:p>
                      <a:pPr algn="l" fontAlgn="b"/>
                      <a:r>
                        <a:rPr lang="es-CO" sz="2200" b="1" i="0" u="none" strike="noStrike" dirty="0" err="1">
                          <a:solidFill>
                            <a:srgbClr val="000000"/>
                          </a:solidFill>
                          <a:effectLst/>
                          <a:latin typeface="Aptos Narrow" panose="020B0004020202020204" pitchFamily="34" charset="0"/>
                        </a:rPr>
                        <a:t>Limite inferior </a:t>
                      </a:r>
                      <a:r>
                        <a:rPr lang="es-CO" sz="2200" b="1" i="0" u="none" strike="noStrike" dirty="0">
                          <a:solidFill>
                            <a:srgbClr val="000000"/>
                          </a:solidFill>
                          <a:effectLst/>
                          <a:latin typeface="Aptos Narrow" panose="020B0004020202020204" pitchFamily="34" charset="0"/>
                        </a:rPr>
                        <a:t>- </a:t>
                      </a:r>
                      <a:r>
                        <a:rPr lang="es-CO" sz="2200" b="1" i="0" u="none" strike="noStrike" dirty="0" err="1">
                          <a:solidFill>
                            <a:srgbClr val="000000"/>
                          </a:solidFill>
                          <a:effectLst/>
                          <a:latin typeface="Aptos Narrow" panose="020B0004020202020204" pitchFamily="34" charset="0"/>
                        </a:rPr>
                        <a:t>Fogão a biomassa</a:t>
                      </a:r>
                      <a:endParaRPr lang="es-CO" sz="2200" b="1" i="0" u="none" strike="noStrike" dirty="0">
                        <a:solidFill>
                          <a:srgbClr val="000000"/>
                        </a:solidFill>
                        <a:effectLst/>
                        <a:latin typeface="Aptos Narrow" panose="020B00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s-CO" sz="2200" b="0" i="0" u="none" strike="noStrike">
                          <a:solidFill>
                            <a:srgbClr val="000000"/>
                          </a:solidFill>
                          <a:effectLst/>
                          <a:latin typeface="Aptos Narrow" panose="020B0004020202020204" pitchFamily="34" charset="0"/>
                        </a:rPr>
                        <a:t>102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1570611966"/>
                  </a:ext>
                </a:extLst>
              </a:tr>
              <a:tr h="184150">
                <a:tc>
                  <a:txBody>
                    <a:bodyPr/>
                    <a:lstStyle/>
                    <a:p>
                      <a:pPr algn="l" fontAlgn="b"/>
                      <a:r>
                        <a:rPr lang="es-CO" sz="2200" b="1" i="0" u="none" strike="noStrike" dirty="0" err="1">
                          <a:solidFill>
                            <a:srgbClr val="000000"/>
                          </a:solidFill>
                          <a:effectLst/>
                          <a:latin typeface="Aptos Narrow" panose="020B0004020202020204" pitchFamily="34" charset="0"/>
                        </a:rPr>
                        <a:t>Demanda de cozimento</a:t>
                      </a:r>
                      <a:endParaRPr lang="es-CO" sz="2200" b="1" i="0" u="none" strike="noStrike" dirty="0">
                        <a:solidFill>
                          <a:srgbClr val="000000"/>
                        </a:solidFill>
                        <a:effectLst/>
                        <a:latin typeface="Aptos Narrow" panose="020B00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a:solidFill>
                            <a:srgbClr val="000000"/>
                          </a:solidFill>
                          <a:effectLst/>
                          <a:latin typeface="Aptos Narrow" panose="020B0004020202020204" pitchFamily="34" charset="0"/>
                        </a:rPr>
                        <a:t>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s-CO" sz="2200" b="0" i="0" u="none" strike="noStrike" dirty="0">
                          <a:solidFill>
                            <a:srgbClr val="000000"/>
                          </a:solidFill>
                          <a:effectLst/>
                          <a:latin typeface="Aptos Narrow" panose="020B0004020202020204" pitchFamily="34" charset="0"/>
                        </a:rPr>
                        <a:t>170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23646936"/>
                  </a:ext>
                </a:extLst>
              </a:tr>
            </a:tbl>
          </a:graphicData>
        </a:graphic>
      </p:graphicFrame>
      <p:pic>
        <p:nvPicPr>
          <p:cNvPr id="6" name="synthesize (64)">
            <a:hlinkClick r:id="" action="ppaction://media"/>
            <a:extLst>
              <a:ext uri="{FF2B5EF4-FFF2-40B4-BE49-F238E27FC236}">
                <a16:creationId xmlns:a16="http://schemas.microsoft.com/office/drawing/2014/main" id="{FD433BA7-3A2B-8D43-73DE-C5B572D9F2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117149"/>
            <a:ext cx="1091551" cy="1091551"/>
          </a:xfrm>
          <a:prstGeom prst="rect">
            <a:avLst/>
          </a:prstGeom>
        </p:spPr>
      </p:pic>
    </p:spTree>
    <p:extLst>
      <p:ext uri="{BB962C8B-B14F-4D97-AF65-F5344CB8AC3E}">
        <p14:creationId xmlns:p14="http://schemas.microsoft.com/office/powerpoint/2010/main" val="13686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D182D53-6B60-26DA-6BF8-85A028A049D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3F2768A-7FD5-6CF8-9D46-DF9E444B78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11</a:t>
            </a:fld>
            <a:endParaRPr lang="sv-SE" sz="1000" b="1" dirty="0">
              <a:solidFill>
                <a:schemeClr val="bg1"/>
              </a:solidFill>
            </a:endParaRPr>
          </a:p>
        </p:txBody>
      </p:sp>
      <p:sp>
        <p:nvSpPr>
          <p:cNvPr id="7" name="Rectangle 6">
            <a:extLst>
              <a:ext uri="{FF2B5EF4-FFF2-40B4-BE49-F238E27FC236}">
                <a16:creationId xmlns:a16="http://schemas.microsoft.com/office/drawing/2014/main" id="{3DEB8C62-AB44-736C-F310-A7E98717D9A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15.2.3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de metas renováveis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361AEC93-B30C-6C09-964F-A4AB4F27A86A}"/>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4" name="TextBox 3">
            <a:extLst>
              <a:ext uri="{FF2B5EF4-FFF2-40B4-BE49-F238E27FC236}">
                <a16:creationId xmlns:a16="http://schemas.microsoft.com/office/drawing/2014/main" id="{9EA76918-664E-98EB-F188-377AA7FD5D38}"/>
              </a:ext>
            </a:extLst>
          </p:cNvPr>
          <p:cNvSpPr txBox="1"/>
          <p:nvPr/>
        </p:nvSpPr>
        <p:spPr>
          <a:xfrm>
            <a:off x="201427" y="1463317"/>
            <a:ext cx="11428598" cy="1785104"/>
          </a:xfrm>
          <a:prstGeom prst="rect">
            <a:avLst/>
          </a:prstGeom>
          <a:noFill/>
        </p:spPr>
        <p:txBody>
          <a:bodyPr wrap="square">
            <a:spAutoFit/>
          </a:bodyPr>
          <a:lstStyle/>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Esse cenário explora caminhos para atingir metas específicas de implantação de energia renovável em um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endPar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Para estabelecer metas para a produção de energia renovável, usamos uma Restrição Definida pelo Usuário (UDC). A equação geral é a seguinte:</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FF979DC-B02C-C849-FD93-F6437D1A6EC8}"/>
                  </a:ext>
                </a:extLst>
              </p:cNvPr>
              <p:cNvSpPr txBox="1"/>
              <p:nvPr/>
            </p:nvSpPr>
            <p:spPr>
              <a:xfrm>
                <a:off x="580046" y="3529013"/>
                <a:ext cx="10671360" cy="13689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𝐼𝑛𝑝𝑢𝑡</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 </m:t>
                      </m:r>
                      <m:r>
                        <a:rPr lang="es-CO" sz="2400" b="0" i="1" smtClean="0">
                          <a:latin typeface="Cambria Math" panose="02040503050406030204" pitchFamily="18" charset="0"/>
                        </a:rPr>
                        <m:t>𝑅𝑎𝑡𝑖𝑜</m:t>
                      </m:r>
                      <m:r>
                        <a:rPr lang="es-CO" sz="2400" b="0" i="1" smtClean="0">
                          <a:latin typeface="Cambria Math" panose="02040503050406030204" pitchFamily="18" charset="0"/>
                        </a:rPr>
                        <m:t> </m:t>
                      </m:r>
                      <m:r>
                        <a:rPr lang="es-CO" sz="2400" b="0" i="1" smtClean="0">
                          <a:latin typeface="Cambria Math" panose="02040503050406030204" pitchFamily="18" charset="0"/>
                        </a:rPr>
                        <m:t>𝑜𝑓</m:t>
                      </m:r>
                      <m:r>
                        <a:rPr lang="es-CO" sz="2400" b="0" i="1" smtClean="0">
                          <a:latin typeface="Cambria Math" panose="02040503050406030204" pitchFamily="18" charset="0"/>
                        </a:rPr>
                        <m:t> </m:t>
                      </m:r>
                      <m:r>
                        <a:rPr lang="es-CO" sz="2400" b="0" i="1" smtClean="0">
                          <a:latin typeface="Cambria Math" panose="02040503050406030204" pitchFamily="18" charset="0"/>
                        </a:rPr>
                        <m:t>𝑇𝑟𝑎𝑛𝑠𝑚𝑖𝑠𝑠𝑖𝑜𝑛</m:t>
                      </m:r>
                      <m:r>
                        <a:rPr lang="es-CO" sz="2400" b="0" i="1" smtClean="0">
                          <a:latin typeface="Cambria Math" panose="02040503050406030204" pitchFamily="18" charset="0"/>
                        </a:rPr>
                        <m:t>∗</m:t>
                      </m:r>
                      <m:r>
                        <a:rPr lang="es-CO" sz="2400" b="0" i="1" smtClean="0">
                          <a:latin typeface="Cambria Math" panose="02040503050406030204" pitchFamily="18" charset="0"/>
                        </a:rPr>
                        <m:t>𝑃𝑒𝑟𝑐𝑒𝑛𝑡𝑎𝑔𝑒</m:t>
                      </m:r>
                      <m:r>
                        <a:rPr lang="es-CO" sz="2400" b="0" i="1" smtClean="0">
                          <a:latin typeface="Cambria Math" panose="02040503050406030204" pitchFamily="18" charset="0"/>
                        </a:rPr>
                        <m:t> </m:t>
                      </m:r>
                      <m:r>
                        <a:rPr lang="es-CO" sz="2400" b="0" i="1" smtClean="0">
                          <a:latin typeface="Cambria Math" panose="02040503050406030204" pitchFamily="18" charset="0"/>
                        </a:rPr>
                        <m:t>𝑇𝑎𝑟𝑔𝑒𝑡</m:t>
                      </m:r>
                      <m:r>
                        <a:rPr lang="es-CO" sz="2400" b="0" i="1" smtClean="0">
                          <a:latin typeface="Cambria Math" panose="02040503050406030204" pitchFamily="18" charset="0"/>
                        </a:rPr>
                        <m:t>∗</m:t>
                      </m:r>
                      <m:r>
                        <a:rPr lang="es-CO" sz="2400" b="0" i="1" smtClean="0">
                          <a:latin typeface="Cambria Math" panose="02040503050406030204" pitchFamily="18" charset="0"/>
                        </a:rPr>
                        <m:t>𝑇𝑟𝑎𝑛𝑠𝑚𝑖𝑠𝑠𝑖𝑜𝑛</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m:t>
                      </m:r>
                      <m:nary>
                        <m:naryPr>
                          <m:chr m:val="∑"/>
                          <m:ctrlPr>
                            <a:rPr lang="es-CO" sz="2400" i="1" smtClean="0">
                              <a:latin typeface="Cambria Math" panose="02040503050406030204" pitchFamily="18" charset="0"/>
                            </a:rPr>
                          </m:ctrlPr>
                        </m:naryPr>
                        <m:sub>
                          <m:r>
                            <m:rPr>
                              <m:brk m:alnAt="23"/>
                            </m:rPr>
                            <a:rPr lang="es-CO" sz="2400" b="0" i="1" smtClean="0">
                              <a:latin typeface="Cambria Math" panose="02040503050406030204" pitchFamily="18" charset="0"/>
                            </a:rPr>
                            <m:t>𝑡</m:t>
                          </m:r>
                          <m:r>
                            <a:rPr lang="es-CO" sz="2400" b="0" i="1" smtClean="0">
                              <a:latin typeface="Cambria Math" panose="02040503050406030204" pitchFamily="18" charset="0"/>
                            </a:rPr>
                            <m:t>=1</m:t>
                          </m:r>
                        </m:sub>
                        <m:sup>
                          <m:r>
                            <a:rPr lang="es-CO" sz="2400" b="0" i="1" smtClean="0">
                              <a:latin typeface="Cambria Math" panose="02040503050406030204" pitchFamily="18" charset="0"/>
                            </a:rPr>
                            <m:t>𝑛</m:t>
                          </m:r>
                        </m:sup>
                        <m:e>
                          <m:sSub>
                            <m:sSubPr>
                              <m:ctrlPr>
                                <a:rPr lang="es-CO" sz="2400" b="0" i="1" smtClean="0">
                                  <a:latin typeface="Cambria Math" panose="02040503050406030204" pitchFamily="18" charset="0"/>
                                </a:rPr>
                              </m:ctrlPr>
                            </m:sSubPr>
                            <m:e>
                              <m:r>
                                <a:rPr lang="es-CO" sz="2400" b="0" i="1" smtClean="0">
                                  <a:latin typeface="Cambria Math" panose="02040503050406030204" pitchFamily="18" charset="0"/>
                                </a:rPr>
                                <m:t>𝑅𝑒𝑛𝑒𝑤𝑎𝑏𝑙𝑒</m:t>
                              </m:r>
                              <m:r>
                                <a:rPr lang="es-CO" sz="2400" b="0" i="1" smtClean="0">
                                  <a:latin typeface="Cambria Math" panose="02040503050406030204" pitchFamily="18" charset="0"/>
                                </a:rPr>
                                <m:t> </m:t>
                              </m:r>
                              <m:r>
                                <a:rPr lang="es-CO" sz="2400" b="0" i="1" smtClean="0">
                                  <a:latin typeface="Cambria Math" panose="02040503050406030204" pitchFamily="18" charset="0"/>
                                </a:rPr>
                                <m:t>𝑇𝑒𝑐h𝑛𝑜𝑙𝑜𝑔𝑦</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e>
                            <m:sub>
                              <m:r>
                                <a:rPr lang="es-CO" sz="2400" b="0" i="1" smtClean="0">
                                  <a:latin typeface="Cambria Math" panose="02040503050406030204" pitchFamily="18" charset="0"/>
                                </a:rPr>
                                <m:t>𝑡</m:t>
                              </m:r>
                            </m:sub>
                          </m:sSub>
                          <m:r>
                            <a:rPr lang="es-CO" sz="2400" b="0" i="1" smtClean="0">
                              <a:latin typeface="Cambria Math" panose="02040503050406030204" pitchFamily="18" charset="0"/>
                              <a:ea typeface="Cambria Math" panose="02040503050406030204" pitchFamily="18" charset="0"/>
                            </a:rPr>
                            <m:t>&lt;0</m:t>
                          </m:r>
                        </m:e>
                      </m:nary>
                    </m:oMath>
                  </m:oMathPara>
                </a14:m>
                <a:endParaRPr lang="es-CO" sz="2400" dirty="0"/>
              </a:p>
            </p:txBody>
          </p:sp>
        </mc:Choice>
        <mc:Fallback>
          <p:sp>
            <p:nvSpPr>
              <p:cNvPr id="5" name="TextBox 4">
                <a:extLst>
                  <a:ext uri="{FF2B5EF4-FFF2-40B4-BE49-F238E27FC236}">
                    <a16:creationId xmlns:a16="http://schemas.microsoft.com/office/drawing/2014/main" id="{6FF979DC-B02C-C849-FD93-F6437D1A6EC8}"/>
                  </a:ext>
                </a:extLst>
              </p:cNvPr>
              <p:cNvSpPr txBox="1">
                <a:spLocks noRot="1" noChangeAspect="1" noMove="1" noResize="1" noEditPoints="1" noAdjustHandles="1" noChangeArrowheads="1" noChangeShapeType="1" noTextEdit="1"/>
              </p:cNvSpPr>
              <p:nvPr/>
            </p:nvSpPr>
            <p:spPr>
              <a:xfrm>
                <a:off x="580046" y="3529013"/>
                <a:ext cx="10671360" cy="1368965"/>
              </a:xfrm>
              <a:prstGeom prst="rect">
                <a:avLst/>
              </a:prstGeom>
              <a:blipFill>
                <a:blip r:embed="rId5"/>
                <a:stretch>
                  <a:fillRect t="-63303" b="-133028"/>
                </a:stretch>
              </a:blipFill>
            </p:spPr>
            <p:txBody>
              <a:bodyPr/>
              <a:lstStyle/>
              <a:p>
                <a:r>
                  <a:rPr lang="en-BR">
                    <a:noFill/>
                  </a:rPr>
                  <a:t> </a:t>
                </a:r>
              </a:p>
            </p:txBody>
          </p:sp>
        </mc:Fallback>
      </mc:AlternateContent>
      <p:sp>
        <p:nvSpPr>
          <p:cNvPr id="6" name="TextBox 5">
            <a:extLst>
              <a:ext uri="{FF2B5EF4-FFF2-40B4-BE49-F238E27FC236}">
                <a16:creationId xmlns:a16="http://schemas.microsoft.com/office/drawing/2014/main" id="{251EB8E0-6E8A-012E-AF0D-F62237BC9013}"/>
              </a:ext>
            </a:extLst>
          </p:cNvPr>
          <p:cNvSpPr txBox="1"/>
          <p:nvPr/>
        </p:nvSpPr>
        <p:spPr>
          <a:xfrm>
            <a:off x="117289" y="4855117"/>
            <a:ext cx="11596873" cy="430887"/>
          </a:xfrm>
          <a:prstGeom prst="rect">
            <a:avLst/>
          </a:prstGeom>
          <a:noFill/>
        </p:spPr>
        <p:txBody>
          <a:bodyPr wrap="square">
            <a:spAutoFit/>
          </a:bodyPr>
          <a:lstStyle/>
          <a:p>
            <a:r>
              <a:rPr lang="en-US" sz="2200" b="1" dirty="0">
                <a:solidFill>
                  <a:srgbClr val="404040"/>
                </a:solidFill>
                <a:latin typeface="Open Sans" panose="020B0606030504020204" pitchFamily="34" charset="0"/>
                <a:ea typeface="Open Sans" panose="020B0606030504020204" pitchFamily="34" charset="0"/>
                <a:cs typeface="Open Sans" panose="020B0606030504020204" pitchFamily="34" charset="0"/>
              </a:rPr>
              <a:t>Exemplo: </a:t>
            </a:r>
            <a:endParaRPr lang="es-CO" sz="2200" dirty="0">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269C1A-D70C-9906-77DF-AED9513D1772}"/>
                  </a:ext>
                </a:extLst>
              </p:cNvPr>
              <p:cNvSpPr txBox="1"/>
              <p:nvPr/>
            </p:nvSpPr>
            <p:spPr>
              <a:xfrm>
                <a:off x="580046" y="5496946"/>
                <a:ext cx="10671360" cy="7301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O" sz="2400" b="0" i="1" smtClean="0">
                          <a:latin typeface="Cambria Math" panose="02040503050406030204" pitchFamily="18" charset="0"/>
                        </a:rPr>
                        <m:t>1.11∗0.4∗</m:t>
                      </m:r>
                      <m:r>
                        <a:rPr lang="es-CO" sz="2400" b="0" i="1" smtClean="0">
                          <a:latin typeface="Cambria Math" panose="02040503050406030204" pitchFamily="18" charset="0"/>
                        </a:rPr>
                        <m:t>𝑇𝑟𝑎𝑛𝑠𝑚𝑖𝑠𝑠𝑖𝑜𝑛</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m:t>
                      </m:r>
                      <m:d>
                        <m:dPr>
                          <m:ctrlPr>
                            <a:rPr lang="es-CO" sz="2400" b="0" i="1" smtClean="0">
                              <a:latin typeface="Cambria Math" panose="02040503050406030204" pitchFamily="18" charset="0"/>
                            </a:rPr>
                          </m:ctrlPr>
                        </m:dPr>
                        <m:e>
                          <m:r>
                            <a:rPr lang="es-CO" sz="2400" b="0" i="1" smtClean="0">
                              <a:latin typeface="Cambria Math" panose="02040503050406030204" pitchFamily="18" charset="0"/>
                            </a:rPr>
                            <m:t>𝑆𝑜𝑙𝑎𝑟</m:t>
                          </m:r>
                          <m:r>
                            <a:rPr lang="es-CO" sz="2400" b="0" i="1" smtClean="0">
                              <a:latin typeface="Cambria Math" panose="02040503050406030204" pitchFamily="18" charset="0"/>
                            </a:rPr>
                            <m:t> </m:t>
                          </m:r>
                          <m:r>
                            <a:rPr lang="es-CO" sz="2400" b="0" i="1" smtClean="0">
                              <a:latin typeface="Cambria Math" panose="02040503050406030204" pitchFamily="18" charset="0"/>
                            </a:rPr>
                            <m:t>𝑃𝑃</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𝐴𝑐𝑡𝑖𝑣𝑡𝑦</m:t>
                          </m:r>
                          <m:r>
                            <a:rPr lang="es-CO" sz="2400" b="0" i="1" smtClean="0">
                              <a:latin typeface="Cambria Math" panose="02040503050406030204" pitchFamily="18" charset="0"/>
                            </a:rPr>
                            <m:t>+</m:t>
                          </m:r>
                          <m:r>
                            <a:rPr lang="es-CO" sz="2400" b="0" i="1" smtClean="0">
                              <a:latin typeface="Cambria Math" panose="02040503050406030204" pitchFamily="18" charset="0"/>
                            </a:rPr>
                            <m:t>𝑊𝑖𝑛𝑑</m:t>
                          </m:r>
                          <m:r>
                            <a:rPr lang="es-CO" sz="2400" b="0" i="1" smtClean="0">
                              <a:latin typeface="Cambria Math" panose="02040503050406030204" pitchFamily="18" charset="0"/>
                            </a:rPr>
                            <m:t> </m:t>
                          </m:r>
                          <m:r>
                            <a:rPr lang="es-CO" sz="2400" b="0" i="1" smtClean="0">
                              <a:latin typeface="Cambria Math" panose="02040503050406030204" pitchFamily="18" charset="0"/>
                            </a:rPr>
                            <m:t>𝑃𝑃</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r>
                            <a:rPr lang="es-CO" sz="2400" b="0" i="1" smtClean="0">
                              <a:latin typeface="Cambria Math" panose="02040503050406030204" pitchFamily="18" charset="0"/>
                            </a:rPr>
                            <m:t>+</m:t>
                          </m:r>
                          <m:r>
                            <a:rPr lang="es-CO" sz="2400" b="0" i="1" smtClean="0">
                              <a:latin typeface="Cambria Math" panose="02040503050406030204" pitchFamily="18" charset="0"/>
                            </a:rPr>
                            <m:t>𝐻𝑦𝑑𝑟𝑜</m:t>
                          </m:r>
                          <m:r>
                            <a:rPr lang="es-CO" sz="2400" b="0" i="1" smtClean="0">
                              <a:latin typeface="Cambria Math" panose="02040503050406030204" pitchFamily="18" charset="0"/>
                            </a:rPr>
                            <m:t> </m:t>
                          </m:r>
                          <m:r>
                            <a:rPr lang="es-CO" sz="2400" b="0" i="1" smtClean="0">
                              <a:latin typeface="Cambria Math" panose="02040503050406030204" pitchFamily="18" charset="0"/>
                            </a:rPr>
                            <m:t>𝑃𝑃</m:t>
                          </m:r>
                          <m:r>
                            <a:rPr lang="es-CO" sz="2400" b="0" i="1" smtClean="0">
                              <a:latin typeface="Cambria Math" panose="02040503050406030204" pitchFamily="18" charset="0"/>
                            </a:rPr>
                            <m:t> </m:t>
                          </m:r>
                          <m:r>
                            <a:rPr lang="es-CO" sz="2400" b="0" i="1" smtClean="0">
                              <a:latin typeface="Cambria Math" panose="02040503050406030204" pitchFamily="18" charset="0"/>
                            </a:rPr>
                            <m:t>𝐴𝑐𝑡𝑖𝑣𝑖𝑡𝑦</m:t>
                          </m:r>
                        </m:e>
                      </m:d>
                      <m:r>
                        <a:rPr lang="es-CO" sz="2400" b="0" i="1" smtClean="0">
                          <a:latin typeface="Cambria Math" panose="02040503050406030204" pitchFamily="18" charset="0"/>
                        </a:rPr>
                        <m:t>&lt;0</m:t>
                      </m:r>
                    </m:oMath>
                  </m:oMathPara>
                </a14:m>
                <a:endParaRPr lang="es-CO" sz="2400" dirty="0"/>
              </a:p>
            </p:txBody>
          </p:sp>
        </mc:Choice>
        <mc:Fallback xmlns:p14="http://schemas.microsoft.com/office/powerpoint/2010/main" xmlns:a16="http://schemas.microsoft.com/office/drawing/2014/main" xmlns="">
          <p:sp>
            <p:nvSpPr>
              <p:cNvPr id="9" name="TextBox 8">
                <a:extLst>
                  <a:ext uri="{FF2B5EF4-FFF2-40B4-BE49-F238E27FC236}">
                    <a16:creationId xmlns:a16="http://schemas.microsoft.com/office/drawing/2014/main" id="{21269C1A-D70C-9906-77DF-AED9513D1772}"/>
                  </a:ext>
                </a:extLst>
              </p:cNvPr>
              <p:cNvSpPr txBox="1">
                <a:spLocks noRot="1" noChangeAspect="1" noMove="1" noResize="1" noEditPoints="1" noAdjustHandles="1" noChangeArrowheads="1" noChangeShapeType="1" noTextEdit="1"/>
              </p:cNvSpPr>
              <p:nvPr/>
            </p:nvSpPr>
            <p:spPr>
              <a:xfrm>
                <a:off x="580046" y="5496946"/>
                <a:ext cx="10671360" cy="730136"/>
              </a:xfrm>
              <a:prstGeom prst="rect">
                <a:avLst/>
              </a:prstGeom>
              <a:blipFill>
                <a:blip r:embed="rId6"/>
                <a:stretch>
                  <a:fillRect b="-17500"/>
                </a:stretch>
              </a:blipFill>
            </p:spPr>
            <p:txBody>
              <a:bodyPr/>
              <a:lstStyle/>
              <a:p>
                <a:r>
                  <a:rPr lang="es-CO">
                    <a:noFill/>
                  </a:rPr>
                  <a:t> </a:t>
                </a:r>
              </a:p>
            </p:txBody>
          </p:sp>
        </mc:Fallback>
      </mc:AlternateContent>
      <p:pic>
        <p:nvPicPr>
          <p:cNvPr id="2" name="synthesize (65)">
            <a:hlinkClick r:id="" action="ppaction://media"/>
            <a:extLst>
              <a:ext uri="{FF2B5EF4-FFF2-40B4-BE49-F238E27FC236}">
                <a16:creationId xmlns:a16="http://schemas.microsoft.com/office/drawing/2014/main" id="{FBEEAACB-9F9F-13BA-0BC4-692B882BB13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45782" y="288937"/>
            <a:ext cx="846782" cy="846782"/>
          </a:xfrm>
          <a:prstGeom prst="rect">
            <a:avLst/>
          </a:prstGeom>
        </p:spPr>
      </p:pic>
    </p:spTree>
    <p:extLst>
      <p:ext uri="{BB962C8B-B14F-4D97-AF65-F5344CB8AC3E}">
        <p14:creationId xmlns:p14="http://schemas.microsoft.com/office/powerpoint/2010/main" val="7964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4CB98E-132C-F1BF-C682-DD675F31414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12E630-9484-E0D9-F215-983E7012FAF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12</a:t>
            </a:fld>
            <a:endParaRPr lang="sv-SE" sz="1000" b="1" dirty="0">
              <a:solidFill>
                <a:schemeClr val="bg1"/>
              </a:solidFill>
            </a:endParaRPr>
          </a:p>
        </p:txBody>
      </p:sp>
      <p:sp>
        <p:nvSpPr>
          <p:cNvPr id="7" name="Rectangle 6">
            <a:extLst>
              <a:ext uri="{FF2B5EF4-FFF2-40B4-BE49-F238E27FC236}">
                <a16:creationId xmlns:a16="http://schemas.microsoft.com/office/drawing/2014/main" id="{BE5437A9-C758-1468-2E1C-A911772FF2BA}"/>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de limite de emissão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847854BA-034F-E2A3-C8C5-689A3816F61C}"/>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A8274F77-D5B4-49ED-6D7F-0901A4C25318}"/>
              </a:ext>
            </a:extLst>
          </p:cNvPr>
          <p:cNvSpPr txBox="1"/>
          <p:nvPr/>
        </p:nvSpPr>
        <p:spPr>
          <a:xfrm>
            <a:off x="201427" y="1563333"/>
            <a:ext cx="11428598" cy="1938992"/>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Esse cenário avalia os caminhos para que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os</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sistemas</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energéticos</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atendam a limites específicos de emissão de GEE.</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O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parâmetro</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limite</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anual</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de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emissão</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(Annual Emission Limit)</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é usado para definir os níveis de emissão desejados para um único ano ou para vários anos.</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6F0213A-3F7F-A1E9-AABA-74B1E9690806}"/>
              </a:ext>
            </a:extLst>
          </p:cNvPr>
          <p:cNvSpPr txBox="1"/>
          <p:nvPr/>
        </p:nvSpPr>
        <p:spPr>
          <a:xfrm>
            <a:off x="201427" y="3824582"/>
            <a:ext cx="11596873" cy="1446550"/>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Exemplo: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Vamos supor que a meta seja atingir a neutralidade de carbono até 2040, com um orçamento de carbono gradualmente decrescente a partir de 2030. O parâmetro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Limite</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Anual</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de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Emissão</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AnnualEmissionLimit</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seria definido da seguinte forma:</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4F820DB9-22A4-C321-7146-05BABB118379}"/>
              </a:ext>
            </a:extLst>
          </p:cNvPr>
          <p:cNvGraphicFramePr>
            <a:graphicFrameLocks noGrp="1"/>
          </p:cNvGraphicFramePr>
          <p:nvPr>
            <p:extLst>
              <p:ext uri="{D42A27DB-BD31-4B8C-83A1-F6EECF244321}">
                <p14:modId xmlns:p14="http://schemas.microsoft.com/office/powerpoint/2010/main" val="374984372"/>
              </p:ext>
            </p:extLst>
          </p:nvPr>
        </p:nvGraphicFramePr>
        <p:xfrm>
          <a:off x="57152" y="5116304"/>
          <a:ext cx="11765137" cy="966549"/>
        </p:xfrm>
        <a:graphic>
          <a:graphicData uri="http://schemas.openxmlformats.org/drawingml/2006/table">
            <a:tbl>
              <a:tblPr/>
              <a:tblGrid>
                <a:gridCol w="1450497">
                  <a:extLst>
                    <a:ext uri="{9D8B030D-6E8A-4147-A177-3AD203B41FA5}">
                      <a16:colId xmlns:a16="http://schemas.microsoft.com/office/drawing/2014/main" val="785887703"/>
                    </a:ext>
                  </a:extLst>
                </a:gridCol>
                <a:gridCol w="644665">
                  <a:extLst>
                    <a:ext uri="{9D8B030D-6E8A-4147-A177-3AD203B41FA5}">
                      <a16:colId xmlns:a16="http://schemas.microsoft.com/office/drawing/2014/main" val="1001446333"/>
                    </a:ext>
                  </a:extLst>
                </a:gridCol>
                <a:gridCol w="644665">
                  <a:extLst>
                    <a:ext uri="{9D8B030D-6E8A-4147-A177-3AD203B41FA5}">
                      <a16:colId xmlns:a16="http://schemas.microsoft.com/office/drawing/2014/main" val="434633472"/>
                    </a:ext>
                  </a:extLst>
                </a:gridCol>
                <a:gridCol w="644665">
                  <a:extLst>
                    <a:ext uri="{9D8B030D-6E8A-4147-A177-3AD203B41FA5}">
                      <a16:colId xmlns:a16="http://schemas.microsoft.com/office/drawing/2014/main" val="2114932877"/>
                    </a:ext>
                  </a:extLst>
                </a:gridCol>
                <a:gridCol w="644665">
                  <a:extLst>
                    <a:ext uri="{9D8B030D-6E8A-4147-A177-3AD203B41FA5}">
                      <a16:colId xmlns:a16="http://schemas.microsoft.com/office/drawing/2014/main" val="2305213897"/>
                    </a:ext>
                  </a:extLst>
                </a:gridCol>
                <a:gridCol w="644665">
                  <a:extLst>
                    <a:ext uri="{9D8B030D-6E8A-4147-A177-3AD203B41FA5}">
                      <a16:colId xmlns:a16="http://schemas.microsoft.com/office/drawing/2014/main" val="3262426871"/>
                    </a:ext>
                  </a:extLst>
                </a:gridCol>
                <a:gridCol w="644665">
                  <a:extLst>
                    <a:ext uri="{9D8B030D-6E8A-4147-A177-3AD203B41FA5}">
                      <a16:colId xmlns:a16="http://schemas.microsoft.com/office/drawing/2014/main" val="590106610"/>
                    </a:ext>
                  </a:extLst>
                </a:gridCol>
                <a:gridCol w="644665">
                  <a:extLst>
                    <a:ext uri="{9D8B030D-6E8A-4147-A177-3AD203B41FA5}">
                      <a16:colId xmlns:a16="http://schemas.microsoft.com/office/drawing/2014/main" val="1610478349"/>
                    </a:ext>
                  </a:extLst>
                </a:gridCol>
                <a:gridCol w="644665">
                  <a:extLst>
                    <a:ext uri="{9D8B030D-6E8A-4147-A177-3AD203B41FA5}">
                      <a16:colId xmlns:a16="http://schemas.microsoft.com/office/drawing/2014/main" val="1351595512"/>
                    </a:ext>
                  </a:extLst>
                </a:gridCol>
                <a:gridCol w="644665">
                  <a:extLst>
                    <a:ext uri="{9D8B030D-6E8A-4147-A177-3AD203B41FA5}">
                      <a16:colId xmlns:a16="http://schemas.microsoft.com/office/drawing/2014/main" val="1987726984"/>
                    </a:ext>
                  </a:extLst>
                </a:gridCol>
                <a:gridCol w="644665">
                  <a:extLst>
                    <a:ext uri="{9D8B030D-6E8A-4147-A177-3AD203B41FA5}">
                      <a16:colId xmlns:a16="http://schemas.microsoft.com/office/drawing/2014/main" val="893086793"/>
                    </a:ext>
                  </a:extLst>
                </a:gridCol>
                <a:gridCol w="644665">
                  <a:extLst>
                    <a:ext uri="{9D8B030D-6E8A-4147-A177-3AD203B41FA5}">
                      <a16:colId xmlns:a16="http://schemas.microsoft.com/office/drawing/2014/main" val="1926811487"/>
                    </a:ext>
                  </a:extLst>
                </a:gridCol>
                <a:gridCol w="644665">
                  <a:extLst>
                    <a:ext uri="{9D8B030D-6E8A-4147-A177-3AD203B41FA5}">
                      <a16:colId xmlns:a16="http://schemas.microsoft.com/office/drawing/2014/main" val="2489607839"/>
                    </a:ext>
                  </a:extLst>
                </a:gridCol>
                <a:gridCol w="644665">
                  <a:extLst>
                    <a:ext uri="{9D8B030D-6E8A-4147-A177-3AD203B41FA5}">
                      <a16:colId xmlns:a16="http://schemas.microsoft.com/office/drawing/2014/main" val="2985755842"/>
                    </a:ext>
                  </a:extLst>
                </a:gridCol>
                <a:gridCol w="644665">
                  <a:extLst>
                    <a:ext uri="{9D8B030D-6E8A-4147-A177-3AD203B41FA5}">
                      <a16:colId xmlns:a16="http://schemas.microsoft.com/office/drawing/2014/main" val="1723973081"/>
                    </a:ext>
                  </a:extLst>
                </a:gridCol>
                <a:gridCol w="644665">
                  <a:extLst>
                    <a:ext uri="{9D8B030D-6E8A-4147-A177-3AD203B41FA5}">
                      <a16:colId xmlns:a16="http://schemas.microsoft.com/office/drawing/2014/main" val="1164603854"/>
                    </a:ext>
                  </a:extLst>
                </a:gridCol>
                <a:gridCol w="644665">
                  <a:extLst>
                    <a:ext uri="{9D8B030D-6E8A-4147-A177-3AD203B41FA5}">
                      <a16:colId xmlns:a16="http://schemas.microsoft.com/office/drawing/2014/main" val="1458202964"/>
                    </a:ext>
                  </a:extLst>
                </a:gridCol>
              </a:tblGrid>
              <a:tr h="472867">
                <a:tc>
                  <a:txBody>
                    <a:bodyPr/>
                    <a:lstStyle/>
                    <a:p>
                      <a:pPr algn="ctr" fontAlgn="b"/>
                      <a:r>
                        <a:rPr lang="es-CO" sz="1600" b="0" i="0" u="none" strike="noStrike">
                          <a:solidFill>
                            <a:srgbClr val="000000"/>
                          </a:solidFill>
                          <a:effectLst/>
                          <a:latin typeface="Aptos Narrow" panose="020B0004020202020204" pitchFamily="34" charset="0"/>
                        </a:rPr>
                        <a:t> </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600" b="1" i="0" u="none" strike="noStrike">
                          <a:solidFill>
                            <a:srgbClr val="000000"/>
                          </a:solidFill>
                          <a:effectLst/>
                          <a:latin typeface="Aptos Narrow" panose="020B0004020202020204" pitchFamily="34" charset="0"/>
                        </a:rPr>
                        <a:t>2025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2029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2033</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2034</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2036</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2037</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2039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1" i="0" u="none" strike="noStrike">
                          <a:solidFill>
                            <a:srgbClr val="000000"/>
                          </a:solidFill>
                          <a:effectLst/>
                          <a:latin typeface="Aptos Narrow" panose="020B0004020202020204" pitchFamily="34" charset="0"/>
                        </a:rPr>
                        <a:t>2040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2150415764"/>
                  </a:ext>
                </a:extLst>
              </a:tr>
              <a:tr h="472867">
                <a:tc>
                  <a:txBody>
                    <a:bodyPr/>
                    <a:lstStyle/>
                    <a:p>
                      <a:pPr algn="ctr" fontAlgn="b"/>
                      <a:r>
                        <a:rPr lang="es-CO" sz="1600" b="1" i="0" u="none" strike="noStrike">
                          <a:solidFill>
                            <a:srgbClr val="000000"/>
                          </a:solidFill>
                          <a:effectLst/>
                          <a:latin typeface="Aptos Narrow" panose="020B0004020202020204" pitchFamily="34" charset="0"/>
                        </a:rPr>
                        <a:t>Limite de emissão anual</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999999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170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168</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152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125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110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92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79</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55</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32</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21</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dirty="0">
                          <a:solidFill>
                            <a:srgbClr val="000000"/>
                          </a:solidFill>
                          <a:effectLst/>
                          <a:latin typeface="Aptos Narrow" panose="020B0004020202020204" pitchFamily="34" charset="0"/>
                        </a:rPr>
                        <a:t>0</a:t>
                      </a:r>
                    </a:p>
                  </a:txBody>
                  <a:tcPr marL="6002" marR="6002" marT="6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988753460"/>
                  </a:ext>
                </a:extLst>
              </a:tr>
            </a:tbl>
          </a:graphicData>
        </a:graphic>
      </p:graphicFrame>
      <p:pic>
        <p:nvPicPr>
          <p:cNvPr id="6" name="synthesize (66)">
            <a:hlinkClick r:id="" action="ppaction://media"/>
            <a:extLst>
              <a:ext uri="{FF2B5EF4-FFF2-40B4-BE49-F238E27FC236}">
                <a16:creationId xmlns:a16="http://schemas.microsoft.com/office/drawing/2014/main" id="{45603E55-2236-ABA4-D17C-803B1D8E5D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175382"/>
            <a:ext cx="1131132" cy="1131132"/>
          </a:xfrm>
          <a:prstGeom prst="rect">
            <a:avLst/>
          </a:prstGeom>
        </p:spPr>
      </p:pic>
    </p:spTree>
    <p:extLst>
      <p:ext uri="{BB962C8B-B14F-4D97-AF65-F5344CB8AC3E}">
        <p14:creationId xmlns:p14="http://schemas.microsoft.com/office/powerpoint/2010/main" val="35364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308C271F-F36B-4002-903C-74DA4EDB408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7CF7E0C-AEB9-962B-9DA0-7481D5E2AB8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13</a:t>
            </a:fld>
            <a:endParaRPr lang="sv-SE" sz="1000" b="1" dirty="0">
              <a:solidFill>
                <a:schemeClr val="bg1"/>
              </a:solidFill>
            </a:endParaRPr>
          </a:p>
        </p:txBody>
      </p:sp>
      <p:sp>
        <p:nvSpPr>
          <p:cNvPr id="7" name="Rectangle 6">
            <a:extLst>
              <a:ext uri="{FF2B5EF4-FFF2-40B4-BE49-F238E27FC236}">
                <a16:creationId xmlns:a16="http://schemas.microsoft.com/office/drawing/2014/main" id="{C4EF7FB2-A809-A5B5-8B50-619E2459FBF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15.2.5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do imposto sobre o carbono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F945E89A-E592-17A3-76CA-54E5433910BA}"/>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C4B74263-A02E-85A1-275A-914CA092CDCC}"/>
              </a:ext>
            </a:extLst>
          </p:cNvPr>
          <p:cNvSpPr txBox="1"/>
          <p:nvPr/>
        </p:nvSpPr>
        <p:spPr>
          <a:xfrm>
            <a:off x="201427" y="1563333"/>
            <a:ext cx="11428598" cy="1938992"/>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Esse cenário examina os caminhos para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sistemas</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energéticos</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limitados por impostos sobre o carbono. </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O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parâmetro</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penalidade</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de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emissão</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(Emission Penalty)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é</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usado para definir o imposto ou o preço do carbono, aplicável a um único ano ou a vários anos.</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6619E961-3DAC-5F5F-E04A-572BC395B6FA}"/>
              </a:ext>
            </a:extLst>
          </p:cNvPr>
          <p:cNvSpPr txBox="1"/>
          <p:nvPr/>
        </p:nvSpPr>
        <p:spPr>
          <a:xfrm>
            <a:off x="201427" y="3824582"/>
            <a:ext cx="11596873" cy="1107996"/>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Exemplo: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Vamos supor um crescimento linear no imposto sobre o carbono de US$ 12 por tCO2 em 2021 para US$ 30 por tCO2 em 2030. O parâmetro de penalidade de </a:t>
            </a:r>
            <a:r>
              <a:rPr lang="en-US" sz="2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emissão</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(Emission Penalty) seria definido da seguinte forma:</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E77C2042-9F3D-AA75-4109-BF9E1CA5EC39}"/>
              </a:ext>
            </a:extLst>
          </p:cNvPr>
          <p:cNvGraphicFramePr>
            <a:graphicFrameLocks noGrp="1"/>
          </p:cNvGraphicFramePr>
          <p:nvPr>
            <p:extLst>
              <p:ext uri="{D42A27DB-BD31-4B8C-83A1-F6EECF244321}">
                <p14:modId xmlns:p14="http://schemas.microsoft.com/office/powerpoint/2010/main" val="3554627158"/>
              </p:ext>
            </p:extLst>
          </p:nvPr>
        </p:nvGraphicFramePr>
        <p:xfrm>
          <a:off x="519113" y="5027510"/>
          <a:ext cx="11110910" cy="1159720"/>
        </p:xfrm>
        <a:graphic>
          <a:graphicData uri="http://schemas.openxmlformats.org/drawingml/2006/table">
            <a:tbl>
              <a:tblPr/>
              <a:tblGrid>
                <a:gridCol w="2040780">
                  <a:extLst>
                    <a:ext uri="{9D8B030D-6E8A-4147-A177-3AD203B41FA5}">
                      <a16:colId xmlns:a16="http://schemas.microsoft.com/office/drawing/2014/main" val="740775273"/>
                    </a:ext>
                  </a:extLst>
                </a:gridCol>
                <a:gridCol w="907013">
                  <a:extLst>
                    <a:ext uri="{9D8B030D-6E8A-4147-A177-3AD203B41FA5}">
                      <a16:colId xmlns:a16="http://schemas.microsoft.com/office/drawing/2014/main" val="3498476558"/>
                    </a:ext>
                  </a:extLst>
                </a:gridCol>
                <a:gridCol w="907013">
                  <a:extLst>
                    <a:ext uri="{9D8B030D-6E8A-4147-A177-3AD203B41FA5}">
                      <a16:colId xmlns:a16="http://schemas.microsoft.com/office/drawing/2014/main" val="908526697"/>
                    </a:ext>
                  </a:extLst>
                </a:gridCol>
                <a:gridCol w="907013">
                  <a:extLst>
                    <a:ext uri="{9D8B030D-6E8A-4147-A177-3AD203B41FA5}">
                      <a16:colId xmlns:a16="http://schemas.microsoft.com/office/drawing/2014/main" val="2412496743"/>
                    </a:ext>
                  </a:extLst>
                </a:gridCol>
                <a:gridCol w="907013">
                  <a:extLst>
                    <a:ext uri="{9D8B030D-6E8A-4147-A177-3AD203B41FA5}">
                      <a16:colId xmlns:a16="http://schemas.microsoft.com/office/drawing/2014/main" val="3224325932"/>
                    </a:ext>
                  </a:extLst>
                </a:gridCol>
                <a:gridCol w="907013">
                  <a:extLst>
                    <a:ext uri="{9D8B030D-6E8A-4147-A177-3AD203B41FA5}">
                      <a16:colId xmlns:a16="http://schemas.microsoft.com/office/drawing/2014/main" val="2798531498"/>
                    </a:ext>
                  </a:extLst>
                </a:gridCol>
                <a:gridCol w="907013">
                  <a:extLst>
                    <a:ext uri="{9D8B030D-6E8A-4147-A177-3AD203B41FA5}">
                      <a16:colId xmlns:a16="http://schemas.microsoft.com/office/drawing/2014/main" val="900617591"/>
                    </a:ext>
                  </a:extLst>
                </a:gridCol>
                <a:gridCol w="907013">
                  <a:extLst>
                    <a:ext uri="{9D8B030D-6E8A-4147-A177-3AD203B41FA5}">
                      <a16:colId xmlns:a16="http://schemas.microsoft.com/office/drawing/2014/main" val="4192129230"/>
                    </a:ext>
                  </a:extLst>
                </a:gridCol>
                <a:gridCol w="907013">
                  <a:extLst>
                    <a:ext uri="{9D8B030D-6E8A-4147-A177-3AD203B41FA5}">
                      <a16:colId xmlns:a16="http://schemas.microsoft.com/office/drawing/2014/main" val="1850671745"/>
                    </a:ext>
                  </a:extLst>
                </a:gridCol>
                <a:gridCol w="907013">
                  <a:extLst>
                    <a:ext uri="{9D8B030D-6E8A-4147-A177-3AD203B41FA5}">
                      <a16:colId xmlns:a16="http://schemas.microsoft.com/office/drawing/2014/main" val="1016379074"/>
                    </a:ext>
                  </a:extLst>
                </a:gridCol>
                <a:gridCol w="907013">
                  <a:extLst>
                    <a:ext uri="{9D8B030D-6E8A-4147-A177-3AD203B41FA5}">
                      <a16:colId xmlns:a16="http://schemas.microsoft.com/office/drawing/2014/main" val="2268621377"/>
                    </a:ext>
                  </a:extLst>
                </a:gridCol>
              </a:tblGrid>
              <a:tr h="543770">
                <a:tc>
                  <a:txBody>
                    <a:bodyPr/>
                    <a:lstStyle/>
                    <a:p>
                      <a:pPr algn="ctr" fontAlgn="b"/>
                      <a:r>
                        <a:rPr lang="es-CO" sz="2000" b="0" i="0" u="none" strike="noStrike">
                          <a:solidFill>
                            <a:srgbClr val="000000"/>
                          </a:solidFill>
                          <a:effectLst/>
                          <a:latin typeface="Aptos Narrow" panose="020B00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2000" b="1" i="0" u="none" strike="noStrike">
                          <a:solidFill>
                            <a:srgbClr val="000000"/>
                          </a:solidFill>
                          <a:effectLst/>
                          <a:latin typeface="Aptos Narrow" panose="020B000402020202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2000" b="1" i="0" u="none" strike="noStrike">
                          <a:solidFill>
                            <a:srgbClr val="000000"/>
                          </a:solidFill>
                          <a:effectLst/>
                          <a:latin typeface="Aptos Narrow" panose="020B0004020202020204" pitchFamily="34" charset="0"/>
                        </a:rPr>
                        <a:t>2030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4117199528"/>
                  </a:ext>
                </a:extLst>
              </a:tr>
              <a:tr h="543770">
                <a:tc>
                  <a:txBody>
                    <a:bodyPr/>
                    <a:lstStyle/>
                    <a:p>
                      <a:pPr algn="ctr" fontAlgn="b"/>
                      <a:r>
                        <a:rPr lang="es-CO" sz="2000" b="1" i="0" u="none" strike="noStrike">
                          <a:solidFill>
                            <a:srgbClr val="000000"/>
                          </a:solidFill>
                          <a:effectLst/>
                          <a:latin typeface="Aptos Narrow" panose="020B0004020202020204" pitchFamily="34" charset="0"/>
                        </a:rPr>
                        <a:t>Penalidade de emissão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a:solidFill>
                            <a:srgbClr val="000000"/>
                          </a:solidFill>
                          <a:effectLst/>
                          <a:latin typeface="Aptos Narrow" panose="020B000402020202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2000" b="0" i="0" u="none" strike="noStrike" dirty="0">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732170481"/>
                  </a:ext>
                </a:extLst>
              </a:tr>
            </a:tbl>
          </a:graphicData>
        </a:graphic>
      </p:graphicFrame>
      <p:pic>
        <p:nvPicPr>
          <p:cNvPr id="6" name="synthesize (67)">
            <a:hlinkClick r:id="" action="ppaction://media"/>
            <a:extLst>
              <a:ext uri="{FF2B5EF4-FFF2-40B4-BE49-F238E27FC236}">
                <a16:creationId xmlns:a16="http://schemas.microsoft.com/office/drawing/2014/main" id="{26D402B2-44CD-A2C1-441B-3E73A422CD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18072" y="177084"/>
            <a:ext cx="1020296" cy="1020296"/>
          </a:xfrm>
          <a:prstGeom prst="rect">
            <a:avLst/>
          </a:prstGeom>
        </p:spPr>
      </p:pic>
    </p:spTree>
    <p:extLst>
      <p:ext uri="{BB962C8B-B14F-4D97-AF65-F5344CB8AC3E}">
        <p14:creationId xmlns:p14="http://schemas.microsoft.com/office/powerpoint/2010/main" val="36602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ED6C704-5CAC-FD21-EA4D-2E7BD25B9BD2}"/>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832E53F9-2C5C-7415-5046-ADA5D0DA2C01}"/>
              </a:ext>
            </a:extLst>
          </p:cNvPr>
          <p:cNvSpPr txBox="1"/>
          <p:nvPr/>
        </p:nvSpPr>
        <p:spPr>
          <a:xfrm>
            <a:off x="9656663" y="5122710"/>
            <a:ext cx="1976596" cy="646331"/>
          </a:xfrm>
          <a:prstGeom prst="rect">
            <a:avLst/>
          </a:prstGeom>
          <a:noFill/>
        </p:spPr>
        <p:txBody>
          <a:bodyPr wrap="square" rtlCol="0">
            <a:spAutoFit/>
          </a:bodyPr>
          <a:lstStyle/>
          <a:p>
            <a:pPr algn="r"/>
            <a:r>
              <a:rPr lang="es-CO" sz="1800" dirty="0"/>
              <a:t>Uso final </a:t>
            </a:r>
            <a:r>
              <a:rPr lang="es-CO" sz="1800" dirty="0" err="1"/>
              <a:t>de eletricidade</a:t>
            </a:r>
          </a:p>
        </p:txBody>
      </p:sp>
      <p:sp>
        <p:nvSpPr>
          <p:cNvPr id="18" name="TextBox 17">
            <a:extLst>
              <a:ext uri="{FF2B5EF4-FFF2-40B4-BE49-F238E27FC236}">
                <a16:creationId xmlns:a16="http://schemas.microsoft.com/office/drawing/2014/main" id="{75D6A6CF-E316-66E0-D21B-6677946C194F}"/>
              </a:ext>
            </a:extLst>
          </p:cNvPr>
          <p:cNvSpPr txBox="1"/>
          <p:nvPr/>
        </p:nvSpPr>
        <p:spPr>
          <a:xfrm>
            <a:off x="4683923" y="5164864"/>
            <a:ext cx="1976596" cy="923330"/>
          </a:xfrm>
          <a:prstGeom prst="rect">
            <a:avLst/>
          </a:prstGeom>
          <a:noFill/>
        </p:spPr>
        <p:txBody>
          <a:bodyPr wrap="square" rtlCol="0">
            <a:spAutoFit/>
          </a:bodyPr>
          <a:lstStyle/>
          <a:p>
            <a:r>
              <a:rPr lang="es-CO" sz="1800" dirty="0" err="1"/>
              <a:t>Eletricidade </a:t>
            </a:r>
            <a:r>
              <a:rPr lang="es-CO" sz="1800" dirty="0"/>
              <a:t>após a </a:t>
            </a:r>
            <a:r>
              <a:rPr lang="es-CO" sz="1800" dirty="0" err="1"/>
              <a:t>distribuição </a:t>
            </a:r>
            <a:r>
              <a:rPr lang="es-CO" sz="1800" dirty="0"/>
              <a:t>(ELC003)</a:t>
            </a:r>
          </a:p>
        </p:txBody>
      </p:sp>
      <p:sp>
        <p:nvSpPr>
          <p:cNvPr id="11" name="TextBox 10">
            <a:extLst>
              <a:ext uri="{FF2B5EF4-FFF2-40B4-BE49-F238E27FC236}">
                <a16:creationId xmlns:a16="http://schemas.microsoft.com/office/drawing/2014/main" id="{D2836AA5-E6E0-82A4-7302-529FA8800557}"/>
              </a:ext>
            </a:extLst>
          </p:cNvPr>
          <p:cNvSpPr txBox="1"/>
          <p:nvPr/>
        </p:nvSpPr>
        <p:spPr>
          <a:xfrm>
            <a:off x="9731386" y="3631675"/>
            <a:ext cx="1976596" cy="646331"/>
          </a:xfrm>
          <a:prstGeom prst="rect">
            <a:avLst/>
          </a:prstGeom>
          <a:noFill/>
        </p:spPr>
        <p:txBody>
          <a:bodyPr wrap="square" rtlCol="0">
            <a:spAutoFit/>
          </a:bodyPr>
          <a:lstStyle/>
          <a:p>
            <a:pPr algn="r"/>
            <a:r>
              <a:rPr lang="es-CO" sz="1800" dirty="0"/>
              <a:t>Uso final </a:t>
            </a:r>
            <a:r>
              <a:rPr lang="es-CO" sz="1800" dirty="0" err="1"/>
              <a:t>de eletricidade</a:t>
            </a:r>
          </a:p>
        </p:txBody>
      </p:sp>
      <p:sp>
        <p:nvSpPr>
          <p:cNvPr id="3" name="Slide Number Placeholder 1">
            <a:extLst>
              <a:ext uri="{FF2B5EF4-FFF2-40B4-BE49-F238E27FC236}">
                <a16:creationId xmlns:a16="http://schemas.microsoft.com/office/drawing/2014/main" id="{A8BED49C-6C6E-685B-AC5B-22A3979CD16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14</a:t>
            </a:fld>
            <a:endParaRPr lang="sv-SE" sz="1000" b="1" dirty="0">
              <a:solidFill>
                <a:schemeClr val="bg1"/>
              </a:solidFill>
            </a:endParaRPr>
          </a:p>
        </p:txBody>
      </p:sp>
      <p:sp>
        <p:nvSpPr>
          <p:cNvPr id="7" name="Rectangle 6">
            <a:extLst>
              <a:ext uri="{FF2B5EF4-FFF2-40B4-BE49-F238E27FC236}">
                <a16:creationId xmlns:a16="http://schemas.microsoft.com/office/drawing/2014/main" id="{D7981F2E-A386-2839-EF9F-3A3EEAC8CBE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15.2.6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de eficiência energética</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FD3812BE-8970-243D-725D-DE1F11CFC192}"/>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73354DAB-B4E3-D626-A8E9-248DD6801F49}"/>
              </a:ext>
            </a:extLst>
          </p:cNvPr>
          <p:cNvSpPr txBox="1"/>
          <p:nvPr/>
        </p:nvSpPr>
        <p:spPr>
          <a:xfrm>
            <a:off x="201427" y="1463318"/>
            <a:ext cx="11428598" cy="2308324"/>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Esse cenário avalia a evolução do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com a implementação de medidas de eficiência energética.</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 estratégia envolve a criação de novas tecnologias que representam melhorias de eficiência por meio de melhores índices de atividade de insumos, mas com custos de capital mais altos.</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8680F715-8E22-F804-151E-3C4E4A875E45}"/>
              </a:ext>
            </a:extLst>
          </p:cNvPr>
          <p:cNvSpPr txBox="1"/>
          <p:nvPr/>
        </p:nvSpPr>
        <p:spPr>
          <a:xfrm>
            <a:off x="201428" y="3669562"/>
            <a:ext cx="4004779" cy="2462213"/>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Exemplo: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Uma tecnologia com eficiência padrão consumirá a quantidade esperada de eletricidade, mas a segunda tecnologia com maior eficiência consumirá menos eletricidade. </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1BF4F57E-B31E-90EC-1F41-3C79A1A1980F}"/>
              </a:ext>
            </a:extLst>
          </p:cNvPr>
          <p:cNvSpPr/>
          <p:nvPr/>
        </p:nvSpPr>
        <p:spPr>
          <a:xfrm>
            <a:off x="6869276" y="3880065"/>
            <a:ext cx="3031811" cy="88798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dirty="0" err="1">
                <a:solidFill>
                  <a:sysClr val="windowText" lastClr="000000"/>
                </a:solidFill>
              </a:rPr>
              <a:t>Aparelhos de eficiência </a:t>
            </a:r>
            <a:r>
              <a:rPr lang="es-CO" sz="1600" dirty="0">
                <a:solidFill>
                  <a:sysClr val="windowText" lastClr="000000"/>
                </a:solidFill>
              </a:rPr>
              <a:t>padrão</a:t>
            </a:r>
          </a:p>
          <a:p>
            <a:pPr algn="ctr"/>
            <a:r>
              <a:rPr lang="es-CO" sz="1600" dirty="0">
                <a:solidFill>
                  <a:sysClr val="windowText" lastClr="000000"/>
                </a:solidFill>
              </a:rPr>
              <a:t>IAR: 1 | </a:t>
            </a:r>
            <a:r>
              <a:rPr lang="es-CO" sz="1600" dirty="0" err="1">
                <a:solidFill>
                  <a:sysClr val="windowText" lastClr="000000"/>
                </a:solidFill>
              </a:rPr>
              <a:t>Custo</a:t>
            </a:r>
            <a:r>
              <a:rPr lang="es-CO" sz="1600" dirty="0">
                <a:solidFill>
                  <a:sysClr val="windowText" lastClr="000000"/>
                </a:solidFill>
              </a:rPr>
              <a:t>: 100 USD/kW</a:t>
            </a:r>
          </a:p>
        </p:txBody>
      </p:sp>
      <p:cxnSp>
        <p:nvCxnSpPr>
          <p:cNvPr id="6" name="Straight Arrow Connector 5">
            <a:extLst>
              <a:ext uri="{FF2B5EF4-FFF2-40B4-BE49-F238E27FC236}">
                <a16:creationId xmlns:a16="http://schemas.microsoft.com/office/drawing/2014/main" id="{BD0A809E-AD9C-C77B-B1F6-DA226AED8DFB}"/>
              </a:ext>
            </a:extLst>
          </p:cNvPr>
          <p:cNvCxnSpPr>
            <a:cxnSpLocks/>
            <a:stCxn id="5" idx="3"/>
          </p:cNvCxnSpPr>
          <p:nvPr/>
        </p:nvCxnSpPr>
        <p:spPr>
          <a:xfrm>
            <a:off x="9901087" y="4324055"/>
            <a:ext cx="860552"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13E330-48F1-49A5-7BE7-847C133DD891}"/>
              </a:ext>
            </a:extLst>
          </p:cNvPr>
          <p:cNvSpPr/>
          <p:nvPr/>
        </p:nvSpPr>
        <p:spPr>
          <a:xfrm>
            <a:off x="6869276" y="5343809"/>
            <a:ext cx="3031811" cy="887980"/>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dirty="0" err="1">
                <a:solidFill>
                  <a:sysClr val="windowText" lastClr="000000"/>
                </a:solidFill>
              </a:rPr>
              <a:t>Aparelhos de eficiência </a:t>
            </a:r>
            <a:r>
              <a:rPr lang="es-CO" sz="1600" dirty="0">
                <a:solidFill>
                  <a:sysClr val="windowText" lastClr="000000"/>
                </a:solidFill>
              </a:rPr>
              <a:t>padrão</a:t>
            </a:r>
          </a:p>
          <a:p>
            <a:pPr algn="ctr"/>
            <a:r>
              <a:rPr lang="es-CO" sz="1600" dirty="0">
                <a:solidFill>
                  <a:sysClr val="windowText" lastClr="000000"/>
                </a:solidFill>
              </a:rPr>
              <a:t>IAR: 0,95 | </a:t>
            </a:r>
            <a:r>
              <a:rPr lang="es-CO" sz="1600" dirty="0" err="1">
                <a:solidFill>
                  <a:sysClr val="windowText" lastClr="000000"/>
                </a:solidFill>
              </a:rPr>
              <a:t>Custo</a:t>
            </a:r>
            <a:r>
              <a:rPr lang="es-CO" sz="1600" dirty="0">
                <a:solidFill>
                  <a:sysClr val="windowText" lastClr="000000"/>
                </a:solidFill>
              </a:rPr>
              <a:t>: 150 USD/kW</a:t>
            </a:r>
          </a:p>
        </p:txBody>
      </p:sp>
      <p:cxnSp>
        <p:nvCxnSpPr>
          <p:cNvPr id="10" name="Straight Arrow Connector 9">
            <a:extLst>
              <a:ext uri="{FF2B5EF4-FFF2-40B4-BE49-F238E27FC236}">
                <a16:creationId xmlns:a16="http://schemas.microsoft.com/office/drawing/2014/main" id="{07AF57FE-E4C2-B5B1-0090-80EB356DF328}"/>
              </a:ext>
            </a:extLst>
          </p:cNvPr>
          <p:cNvCxnSpPr>
            <a:cxnSpLocks/>
            <a:stCxn id="9" idx="3"/>
          </p:cNvCxnSpPr>
          <p:nvPr/>
        </p:nvCxnSpPr>
        <p:spPr>
          <a:xfrm>
            <a:off x="9901087" y="5787799"/>
            <a:ext cx="860552"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666B2B-A9EF-7F70-9551-745CB3333CDD}"/>
              </a:ext>
            </a:extLst>
          </p:cNvPr>
          <p:cNvCxnSpPr>
            <a:cxnSpLocks/>
          </p:cNvCxnSpPr>
          <p:nvPr/>
        </p:nvCxnSpPr>
        <p:spPr>
          <a:xfrm>
            <a:off x="5999655" y="4309602"/>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6642A1E-4903-0687-B193-9E0A2C193A39}"/>
              </a:ext>
            </a:extLst>
          </p:cNvPr>
          <p:cNvCxnSpPr>
            <a:cxnSpLocks/>
          </p:cNvCxnSpPr>
          <p:nvPr/>
        </p:nvCxnSpPr>
        <p:spPr>
          <a:xfrm>
            <a:off x="5985368" y="5769041"/>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A4D2FF-D395-30DC-D469-AB2F3AE08054}"/>
              </a:ext>
            </a:extLst>
          </p:cNvPr>
          <p:cNvSpPr txBox="1"/>
          <p:nvPr/>
        </p:nvSpPr>
        <p:spPr>
          <a:xfrm>
            <a:off x="4676152" y="3680005"/>
            <a:ext cx="2189321" cy="923330"/>
          </a:xfrm>
          <a:prstGeom prst="rect">
            <a:avLst/>
          </a:prstGeom>
          <a:noFill/>
        </p:spPr>
        <p:txBody>
          <a:bodyPr wrap="square" rtlCol="0">
            <a:spAutoFit/>
          </a:bodyPr>
          <a:lstStyle/>
          <a:p>
            <a:r>
              <a:rPr lang="es-CO" sz="1800" dirty="0" err="1"/>
              <a:t>Eletricidade </a:t>
            </a:r>
            <a:r>
              <a:rPr lang="es-CO" sz="1800" dirty="0"/>
              <a:t>após a </a:t>
            </a:r>
            <a:r>
              <a:rPr lang="es-CO" sz="1800" dirty="0" err="1"/>
              <a:t>distribuição </a:t>
            </a:r>
            <a:r>
              <a:rPr lang="es-CO" sz="1800" dirty="0"/>
              <a:t>(ELC003)</a:t>
            </a:r>
          </a:p>
        </p:txBody>
      </p:sp>
      <p:sp>
        <p:nvSpPr>
          <p:cNvPr id="20" name="TextBox 19">
            <a:extLst>
              <a:ext uri="{FF2B5EF4-FFF2-40B4-BE49-F238E27FC236}">
                <a16:creationId xmlns:a16="http://schemas.microsoft.com/office/drawing/2014/main" id="{330EDBF2-57C4-45FC-FF9D-81973B26E3E3}"/>
              </a:ext>
            </a:extLst>
          </p:cNvPr>
          <p:cNvSpPr txBox="1"/>
          <p:nvPr/>
        </p:nvSpPr>
        <p:spPr>
          <a:xfrm>
            <a:off x="10209247" y="4507255"/>
            <a:ext cx="1281054" cy="369332"/>
          </a:xfrm>
          <a:prstGeom prst="rect">
            <a:avLst/>
          </a:prstGeom>
          <a:noFill/>
        </p:spPr>
        <p:txBody>
          <a:bodyPr wrap="square" rtlCol="0">
            <a:spAutoFit/>
          </a:bodyPr>
          <a:lstStyle/>
          <a:p>
            <a:pPr algn="ctr"/>
            <a:r>
              <a:rPr lang="es-CO" sz="1800" b="1" dirty="0"/>
              <a:t>100 PJ</a:t>
            </a:r>
          </a:p>
        </p:txBody>
      </p:sp>
      <p:sp>
        <p:nvSpPr>
          <p:cNvPr id="21" name="TextBox 20">
            <a:extLst>
              <a:ext uri="{FF2B5EF4-FFF2-40B4-BE49-F238E27FC236}">
                <a16:creationId xmlns:a16="http://schemas.microsoft.com/office/drawing/2014/main" id="{D991D7AC-754E-A9BB-B3C4-6D4C54F90834}"/>
              </a:ext>
            </a:extLst>
          </p:cNvPr>
          <p:cNvSpPr txBox="1"/>
          <p:nvPr/>
        </p:nvSpPr>
        <p:spPr>
          <a:xfrm>
            <a:off x="4854747" y="4546183"/>
            <a:ext cx="1281054" cy="369332"/>
          </a:xfrm>
          <a:prstGeom prst="rect">
            <a:avLst/>
          </a:prstGeom>
          <a:noFill/>
        </p:spPr>
        <p:txBody>
          <a:bodyPr wrap="square" rtlCol="0">
            <a:spAutoFit/>
          </a:bodyPr>
          <a:lstStyle/>
          <a:p>
            <a:pPr algn="ctr"/>
            <a:r>
              <a:rPr lang="es-CO" sz="1800" b="1" dirty="0"/>
              <a:t>100 PJ</a:t>
            </a:r>
          </a:p>
        </p:txBody>
      </p:sp>
      <p:sp>
        <p:nvSpPr>
          <p:cNvPr id="34" name="TextBox 33">
            <a:extLst>
              <a:ext uri="{FF2B5EF4-FFF2-40B4-BE49-F238E27FC236}">
                <a16:creationId xmlns:a16="http://schemas.microsoft.com/office/drawing/2014/main" id="{FA5D4461-8C74-4E2D-65D4-41D7C3CC5662}"/>
              </a:ext>
            </a:extLst>
          </p:cNvPr>
          <p:cNvSpPr txBox="1"/>
          <p:nvPr/>
        </p:nvSpPr>
        <p:spPr>
          <a:xfrm>
            <a:off x="4854747" y="6063461"/>
            <a:ext cx="1281054" cy="369332"/>
          </a:xfrm>
          <a:prstGeom prst="rect">
            <a:avLst/>
          </a:prstGeom>
          <a:noFill/>
        </p:spPr>
        <p:txBody>
          <a:bodyPr wrap="square" rtlCol="0">
            <a:spAutoFit/>
          </a:bodyPr>
          <a:lstStyle/>
          <a:p>
            <a:pPr algn="ctr"/>
            <a:r>
              <a:rPr lang="es-CO" sz="1800" b="1" dirty="0"/>
              <a:t>95 PJ</a:t>
            </a:r>
          </a:p>
        </p:txBody>
      </p:sp>
      <p:sp>
        <p:nvSpPr>
          <p:cNvPr id="35" name="TextBox 34">
            <a:extLst>
              <a:ext uri="{FF2B5EF4-FFF2-40B4-BE49-F238E27FC236}">
                <a16:creationId xmlns:a16="http://schemas.microsoft.com/office/drawing/2014/main" id="{10E2A64C-D6CF-D7A3-644A-75F91E59EABF}"/>
              </a:ext>
            </a:extLst>
          </p:cNvPr>
          <p:cNvSpPr txBox="1"/>
          <p:nvPr/>
        </p:nvSpPr>
        <p:spPr>
          <a:xfrm>
            <a:off x="10209247" y="5954668"/>
            <a:ext cx="1281054" cy="369332"/>
          </a:xfrm>
          <a:prstGeom prst="rect">
            <a:avLst/>
          </a:prstGeom>
          <a:noFill/>
        </p:spPr>
        <p:txBody>
          <a:bodyPr wrap="square" rtlCol="0">
            <a:spAutoFit/>
          </a:bodyPr>
          <a:lstStyle/>
          <a:p>
            <a:pPr algn="ctr"/>
            <a:r>
              <a:rPr lang="es-CO" sz="1800" b="1" dirty="0"/>
              <a:t>100 PJ</a:t>
            </a:r>
          </a:p>
        </p:txBody>
      </p:sp>
      <p:pic>
        <p:nvPicPr>
          <p:cNvPr id="15" name="synthesize (68)">
            <a:hlinkClick r:id="" action="ppaction://media"/>
            <a:extLst>
              <a:ext uri="{FF2B5EF4-FFF2-40B4-BE49-F238E27FC236}">
                <a16:creationId xmlns:a16="http://schemas.microsoft.com/office/drawing/2014/main" id="{F587F177-2EEA-F6F3-1A86-2F3A9EE6F3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6663" y="160461"/>
            <a:ext cx="1104976" cy="1104976"/>
          </a:xfrm>
          <a:prstGeom prst="rect">
            <a:avLst/>
          </a:prstGeom>
        </p:spPr>
      </p:pic>
    </p:spTree>
    <p:extLst>
      <p:ext uri="{BB962C8B-B14F-4D97-AF65-F5344CB8AC3E}">
        <p14:creationId xmlns:p14="http://schemas.microsoft.com/office/powerpoint/2010/main" val="182853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97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E48E4393-ACD3-8DD4-DC46-287A8923690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26AD650-926B-7D5D-3534-66506F669D4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15</a:t>
            </a:fld>
            <a:endParaRPr lang="sv-SE" sz="1000" b="1" dirty="0">
              <a:solidFill>
                <a:schemeClr val="bg1"/>
              </a:solidFill>
            </a:endParaRPr>
          </a:p>
        </p:txBody>
      </p:sp>
      <p:sp>
        <p:nvSpPr>
          <p:cNvPr id="7" name="Rectangle 6">
            <a:extLst>
              <a:ext uri="{FF2B5EF4-FFF2-40B4-BE49-F238E27FC236}">
                <a16:creationId xmlns:a16="http://schemas.microsoft.com/office/drawing/2014/main" id="{4DD9F488-7FE4-7EA8-FC8D-2EFF26B1D22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15.2.7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de metas de eletrificação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49713744-336F-F3A9-81D2-C1CDFA834EF5}"/>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AD0D3E4D-E222-041D-325A-82645A584728}"/>
              </a:ext>
            </a:extLst>
          </p:cNvPr>
          <p:cNvSpPr txBox="1"/>
          <p:nvPr/>
        </p:nvSpPr>
        <p:spPr>
          <a:xfrm>
            <a:off x="201427" y="1420456"/>
            <a:ext cx="11428598" cy="2308324"/>
          </a:xfrm>
          <a:prstGeom prst="rect">
            <a:avLst/>
          </a:prstGeom>
          <a:noFill/>
        </p:spPr>
        <p:txBody>
          <a:bodyPr wrap="square">
            <a:spAutoFit/>
          </a:bodyPr>
          <a:lstStyle/>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Esse cenário explora caminhos para atingir metas específicas de eletrificação em um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Para definir as metas de eletrificação das demandas de energia, usamos o parâmetro de limite inferior de atividade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anual</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total da </a:t>
            </a:r>
            <a:r>
              <a:rPr lang="en-US" sz="2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tecnologia</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(Total Technology Annual Activity Lower Limit)</a:t>
            </a: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s-CO"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787960B-0A97-B044-E045-1878AA06C1B2}"/>
              </a:ext>
            </a:extLst>
          </p:cNvPr>
          <p:cNvSpPr txBox="1"/>
          <p:nvPr/>
        </p:nvSpPr>
        <p:spPr>
          <a:xfrm>
            <a:off x="201427" y="3583834"/>
            <a:ext cx="11596873" cy="1446550"/>
          </a:xfrm>
          <a:prstGeom prst="rect">
            <a:avLst/>
          </a:prstGeom>
          <a:noFill/>
        </p:spPr>
        <p:txBody>
          <a:bodyPr wrap="square">
            <a:spAutoFit/>
          </a:bodyPr>
          <a:lstStyle/>
          <a:p>
            <a:r>
              <a:rPr lang="en-US"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Exemplo: </a:t>
            </a:r>
            <a:r>
              <a:rPr lang="en-US"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Vamos supor que a meta seja atingir uma eletrificação de 5% da demanda de transporte de automóveis até 2030. Como a demanda final de transporte é conhecida, aplicaremos uma porcentagem progressiva de eletrificação ao serviço a partir de 2021. Os dados seriam os seguintes:</a:t>
            </a:r>
            <a:endParaRPr lang="es-CO"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a:extLst>
              <a:ext uri="{FF2B5EF4-FFF2-40B4-BE49-F238E27FC236}">
                <a16:creationId xmlns:a16="http://schemas.microsoft.com/office/drawing/2014/main" id="{D73D5E23-5D65-9044-9A0B-5EDE80812577}"/>
              </a:ext>
            </a:extLst>
          </p:cNvPr>
          <p:cNvGraphicFramePr>
            <a:graphicFrameLocks noGrp="1"/>
          </p:cNvGraphicFramePr>
          <p:nvPr>
            <p:extLst>
              <p:ext uri="{D42A27DB-BD31-4B8C-83A1-F6EECF244321}">
                <p14:modId xmlns:p14="http://schemas.microsoft.com/office/powerpoint/2010/main" val="4236928585"/>
              </p:ext>
            </p:extLst>
          </p:nvPr>
        </p:nvGraphicFramePr>
        <p:xfrm>
          <a:off x="144275" y="5082549"/>
          <a:ext cx="11596870" cy="1590034"/>
        </p:xfrm>
        <a:graphic>
          <a:graphicData uri="http://schemas.openxmlformats.org/drawingml/2006/table">
            <a:tbl>
              <a:tblPr/>
              <a:tblGrid>
                <a:gridCol w="2993320">
                  <a:extLst>
                    <a:ext uri="{9D8B030D-6E8A-4147-A177-3AD203B41FA5}">
                      <a16:colId xmlns:a16="http://schemas.microsoft.com/office/drawing/2014/main" val="2079398308"/>
                    </a:ext>
                  </a:extLst>
                </a:gridCol>
                <a:gridCol w="860355">
                  <a:extLst>
                    <a:ext uri="{9D8B030D-6E8A-4147-A177-3AD203B41FA5}">
                      <a16:colId xmlns:a16="http://schemas.microsoft.com/office/drawing/2014/main" val="2781868259"/>
                    </a:ext>
                  </a:extLst>
                </a:gridCol>
                <a:gridCol w="860355">
                  <a:extLst>
                    <a:ext uri="{9D8B030D-6E8A-4147-A177-3AD203B41FA5}">
                      <a16:colId xmlns:a16="http://schemas.microsoft.com/office/drawing/2014/main" val="4155749449"/>
                    </a:ext>
                  </a:extLst>
                </a:gridCol>
                <a:gridCol w="860355">
                  <a:extLst>
                    <a:ext uri="{9D8B030D-6E8A-4147-A177-3AD203B41FA5}">
                      <a16:colId xmlns:a16="http://schemas.microsoft.com/office/drawing/2014/main" val="262189944"/>
                    </a:ext>
                  </a:extLst>
                </a:gridCol>
                <a:gridCol w="860355">
                  <a:extLst>
                    <a:ext uri="{9D8B030D-6E8A-4147-A177-3AD203B41FA5}">
                      <a16:colId xmlns:a16="http://schemas.microsoft.com/office/drawing/2014/main" val="778617876"/>
                    </a:ext>
                  </a:extLst>
                </a:gridCol>
                <a:gridCol w="860355">
                  <a:extLst>
                    <a:ext uri="{9D8B030D-6E8A-4147-A177-3AD203B41FA5}">
                      <a16:colId xmlns:a16="http://schemas.microsoft.com/office/drawing/2014/main" val="586095670"/>
                    </a:ext>
                  </a:extLst>
                </a:gridCol>
                <a:gridCol w="860355">
                  <a:extLst>
                    <a:ext uri="{9D8B030D-6E8A-4147-A177-3AD203B41FA5}">
                      <a16:colId xmlns:a16="http://schemas.microsoft.com/office/drawing/2014/main" val="3630848818"/>
                    </a:ext>
                  </a:extLst>
                </a:gridCol>
                <a:gridCol w="860355">
                  <a:extLst>
                    <a:ext uri="{9D8B030D-6E8A-4147-A177-3AD203B41FA5}">
                      <a16:colId xmlns:a16="http://schemas.microsoft.com/office/drawing/2014/main" val="696947026"/>
                    </a:ext>
                  </a:extLst>
                </a:gridCol>
                <a:gridCol w="860355">
                  <a:extLst>
                    <a:ext uri="{9D8B030D-6E8A-4147-A177-3AD203B41FA5}">
                      <a16:colId xmlns:a16="http://schemas.microsoft.com/office/drawing/2014/main" val="1643026020"/>
                    </a:ext>
                  </a:extLst>
                </a:gridCol>
                <a:gridCol w="860355">
                  <a:extLst>
                    <a:ext uri="{9D8B030D-6E8A-4147-A177-3AD203B41FA5}">
                      <a16:colId xmlns:a16="http://schemas.microsoft.com/office/drawing/2014/main" val="2573374318"/>
                    </a:ext>
                  </a:extLst>
                </a:gridCol>
                <a:gridCol w="860355">
                  <a:extLst>
                    <a:ext uri="{9D8B030D-6E8A-4147-A177-3AD203B41FA5}">
                      <a16:colId xmlns:a16="http://schemas.microsoft.com/office/drawing/2014/main" val="240301374"/>
                    </a:ext>
                  </a:extLst>
                </a:gridCol>
              </a:tblGrid>
              <a:tr h="300987">
                <a:tc>
                  <a:txBody>
                    <a:bodyPr/>
                    <a:lstStyle/>
                    <a:p>
                      <a:pPr algn="ctr" fontAlgn="b"/>
                      <a:r>
                        <a:rPr lang="es-CO" sz="1600" b="0" i="0" u="none" strike="noStrike">
                          <a:solidFill>
                            <a:srgbClr val="000000"/>
                          </a:solidFill>
                          <a:effectLst/>
                          <a:latin typeface="Aptos Narrow" panose="020B00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1600" b="1" i="0" u="none" strike="noStrike">
                          <a:solidFill>
                            <a:srgbClr val="000000"/>
                          </a:solidFill>
                          <a:effectLst/>
                          <a:latin typeface="Aptos Narrow" panose="020B000402020202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s-CO" sz="1600" b="1" i="0" u="none" strike="noStrike">
                          <a:solidFill>
                            <a:srgbClr val="000000"/>
                          </a:solidFill>
                          <a:effectLst/>
                          <a:latin typeface="Aptos Narrow" panose="020B0004020202020204" pitchFamily="34" charset="0"/>
                        </a:rPr>
                        <a:t>2030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1441621633"/>
                  </a:ext>
                </a:extLst>
              </a:tr>
              <a:tr h="300987">
                <a:tc>
                  <a:txBody>
                    <a:bodyPr/>
                    <a:lstStyle/>
                    <a:p>
                      <a:pPr algn="ctr" fontAlgn="b"/>
                      <a:r>
                        <a:rPr lang="en-US" sz="1600" b="1" i="0" u="none" strike="noStrike">
                          <a:solidFill>
                            <a:srgbClr val="000000"/>
                          </a:solidFill>
                          <a:effectLst/>
                          <a:latin typeface="Aptos Narrow" panose="020B0004020202020204" pitchFamily="34" charset="0"/>
                        </a:rPr>
                        <a:t>Limite inferior - carros elétricos (Gpkm)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0.205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0.705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0.98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1.74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2.135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3.15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b"/>
                      <a:r>
                        <a:rPr lang="es-CO" sz="1600" b="0" i="0" u="none" strike="noStrike">
                          <a:solidFill>
                            <a:srgbClr val="000000"/>
                          </a:solidFill>
                          <a:effectLst/>
                          <a:latin typeface="Aptos Narrow" panose="020B0004020202020204" pitchFamily="34" charset="0"/>
                        </a:rPr>
                        <a:t>3.65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extLst>
                  <a:ext uri="{0D108BD9-81ED-4DB2-BD59-A6C34878D82A}">
                    <a16:rowId xmlns:a16="http://schemas.microsoft.com/office/drawing/2014/main" val="1839230279"/>
                  </a:ext>
                </a:extLst>
              </a:tr>
              <a:tr h="300987">
                <a:tc>
                  <a:txBody>
                    <a:bodyPr/>
                    <a:lstStyle/>
                    <a:p>
                      <a:pPr algn="ctr" fontAlgn="b"/>
                      <a:r>
                        <a:rPr lang="es-CO" sz="1600" b="1" i="0" u="none" strike="noStrike">
                          <a:solidFill>
                            <a:srgbClr val="000000"/>
                          </a:solidFill>
                          <a:effectLst/>
                          <a:latin typeface="Aptos Narrow" panose="020B0004020202020204" pitchFamily="34" charset="0"/>
                        </a:rPr>
                        <a:t>Demanda total de transporte de automóveis (Gpkm)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s-CO" sz="1600" b="0" i="0" u="none" strike="noStrike">
                          <a:solidFill>
                            <a:srgbClr val="000000"/>
                          </a:solidFill>
                          <a:effectLst/>
                          <a:latin typeface="Aptos Narrow" panose="020B0004020202020204" pitchFamily="34" charset="0"/>
                        </a:rPr>
                        <a:t>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3646436060"/>
                  </a:ext>
                </a:extLst>
              </a:tr>
              <a:tr h="300987">
                <a:tc>
                  <a:txBody>
                    <a:bodyPr/>
                    <a:lstStyle/>
                    <a:p>
                      <a:pPr algn="ctr" fontAlgn="b"/>
                      <a:r>
                        <a:rPr lang="es-CO" sz="1600" b="1" i="0" u="none" strike="noStrike">
                          <a:solidFill>
                            <a:srgbClr val="000000"/>
                          </a:solidFill>
                          <a:effectLst/>
                          <a:latin typeface="Aptos Narrow" panose="020B0004020202020204" pitchFamily="34" charset="0"/>
                        </a:rPr>
                        <a:t>Percentual de eletrificação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a:solidFill>
                            <a:srgbClr val="000000"/>
                          </a:solidFill>
                          <a:effectLst/>
                          <a:latin typeface="Aptos Narrow" panose="020B000402020202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tc>
                  <a:txBody>
                    <a:bodyPr/>
                    <a:lstStyle/>
                    <a:p>
                      <a:pPr algn="ctr" fontAlgn="b"/>
                      <a:r>
                        <a:rPr lang="es-CO" sz="1600" b="0" i="0" u="none" strike="noStrike" dirty="0">
                          <a:solidFill>
                            <a:srgbClr val="000000"/>
                          </a:solidFill>
                          <a:effectLst/>
                          <a:latin typeface="Aptos Narrow" panose="020B000402020202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7AC"/>
                    </a:solidFill>
                  </a:tcPr>
                </a:tc>
                <a:extLst>
                  <a:ext uri="{0D108BD9-81ED-4DB2-BD59-A6C34878D82A}">
                    <a16:rowId xmlns:a16="http://schemas.microsoft.com/office/drawing/2014/main" val="2350737275"/>
                  </a:ext>
                </a:extLst>
              </a:tr>
            </a:tbl>
          </a:graphicData>
        </a:graphic>
      </p:graphicFrame>
      <p:pic>
        <p:nvPicPr>
          <p:cNvPr id="6" name="synthesize (69)">
            <a:hlinkClick r:id="" action="ppaction://media"/>
            <a:extLst>
              <a:ext uri="{FF2B5EF4-FFF2-40B4-BE49-F238E27FC236}">
                <a16:creationId xmlns:a16="http://schemas.microsoft.com/office/drawing/2014/main" id="{D2C40352-5E57-941C-87B8-D51192BB70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2764" y="126323"/>
            <a:ext cx="1241968" cy="1241968"/>
          </a:xfrm>
          <a:prstGeom prst="rect">
            <a:avLst/>
          </a:prstGeom>
        </p:spPr>
      </p:pic>
    </p:spTree>
    <p:extLst>
      <p:ext uri="{BB962C8B-B14F-4D97-AF65-F5344CB8AC3E}">
        <p14:creationId xmlns:p14="http://schemas.microsoft.com/office/powerpoint/2010/main" val="27859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16</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15.2 Referências</a:t>
            </a:r>
          </a:p>
        </p:txBody>
      </p:sp>
      <p:sp>
        <p:nvSpPr>
          <p:cNvPr id="4" name="TextBox 3">
            <a:extLst>
              <a:ext uri="{FF2B5EF4-FFF2-40B4-BE49-F238E27FC236}">
                <a16:creationId xmlns:a16="http://schemas.microsoft.com/office/drawing/2014/main" id="{9DD4BC32-7FB0-2C04-D5CE-3B367F473FC0}"/>
              </a:ext>
            </a:extLst>
          </p:cNvPr>
          <p:cNvSpPr txBox="1"/>
          <p:nvPr/>
        </p:nvSpPr>
        <p:spPr>
          <a:xfrm>
            <a:off x="678657" y="1757244"/>
            <a:ext cx="10622756" cy="863378"/>
          </a:xfrm>
          <a:prstGeom prst="rect">
            <a:avLst/>
          </a:prstGeom>
          <a:noFill/>
        </p:spPr>
        <p:txBody>
          <a:bodyPr wrap="square">
            <a:spAutoFit/>
          </a:bodyPr>
          <a:lstStyle/>
          <a:p>
            <a:pPr indent="-304800">
              <a:lnSpc>
                <a:spcPct val="107000"/>
              </a:lnSpc>
              <a:spcAft>
                <a:spcPts val="800"/>
              </a:spcAft>
            </a:pP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KTH. (2018). </a:t>
            </a:r>
            <a:r>
              <a:rPr lang="es-CO" sz="2400" i="1"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Documentação do OSeMOSYS. </a:t>
            </a:r>
            <a:r>
              <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hlinkClick r:id="rId3"/>
              </a:rPr>
              <a:t>https://osemosys.readthedocs.io/en/latest/index.html#</a:t>
            </a:r>
            <a:endParaRPr lang="es-CO" sz="24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err="1"/>
              <a:t>Obrigado</a:t>
            </a: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8" y="622300"/>
            <a:ext cx="8435571" cy="78574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Resultados</a:t>
            </a:r>
            <a:r>
              <a:rPr lang="en-GB" sz="4400" dirty="0">
                <a:latin typeface="Open Sans"/>
              </a:rPr>
              <a:t> de </a:t>
            </a:r>
            <a:r>
              <a:rPr lang="en-GB" sz="4400" dirty="0" err="1">
                <a:latin typeface="Open Sans"/>
              </a:rPr>
              <a:t>aprendizagem</a:t>
            </a:r>
            <a:endParaRPr lang="en-GB" sz="4400" dirty="0">
              <a:latin typeface="Open Sans"/>
            </a:endParaRP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637435" cy="391420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Ao final </a:t>
            </a:r>
            <a:r>
              <a:rPr lang="en-GB" sz="2400" b="1" dirty="0" err="1">
                <a:solidFill>
                  <a:schemeClr val="accent5">
                    <a:lumMod val="60000"/>
                    <a:lumOff val="40000"/>
                  </a:schemeClr>
                </a:solidFill>
                <a:latin typeface="Open Sans"/>
                <a:ea typeface="+mn-lt"/>
                <a:cs typeface="+mn-lt"/>
              </a:rPr>
              <a:t>desta</a:t>
            </a:r>
            <a:r>
              <a:rPr lang="en-GB" sz="2400" b="1" dirty="0">
                <a:solidFill>
                  <a:schemeClr val="accent5">
                    <a:lumMod val="60000"/>
                    <a:lumOff val="40000"/>
                  </a:schemeClr>
                </a:solidFill>
                <a:latin typeface="Open Sans"/>
                <a:ea typeface="+mn-lt"/>
                <a:cs typeface="+mn-lt"/>
              </a:rPr>
              <a:t> aula, você será capaz de:</a:t>
            </a:r>
          </a:p>
          <a:p>
            <a:pPr algn="l">
              <a:lnSpc>
                <a:spcPct val="100000"/>
              </a:lnSpc>
              <a:spcBef>
                <a:spcPts val="1000"/>
              </a:spcBef>
            </a:pPr>
            <a:endParaRPr lang="en-US" sz="2400" b="1" dirty="0">
              <a:solidFill>
                <a:schemeClr val="accent5">
                  <a:lumMod val="60000"/>
                  <a:lumOff val="40000"/>
                </a:schemeClr>
              </a:solidFill>
              <a:latin typeface="Open Sans"/>
              <a:cs typeface="Calibri" panose="020F0502020204030204"/>
            </a:endParaRPr>
          </a:p>
          <a:p>
            <a:pPr>
              <a:spcBef>
                <a:spcPts val="1000"/>
              </a:spcBef>
            </a:pPr>
            <a:r>
              <a:rPr lang="en-US" sz="2400" dirty="0">
                <a:latin typeface="Open Sans"/>
                <a:ea typeface="+mn-lt"/>
                <a:cs typeface="+mn-lt"/>
              </a:rPr>
              <a:t>ILO1: Compreender o conceito de cenário energético.</a:t>
            </a:r>
          </a:p>
          <a:p>
            <a:pPr>
              <a:spcBef>
                <a:spcPts val="1000"/>
              </a:spcBef>
            </a:pPr>
            <a:r>
              <a:rPr lang="en-US" sz="2400" dirty="0">
                <a:latin typeface="Open Sans"/>
                <a:ea typeface="+mn-lt"/>
                <a:cs typeface="+mn-lt"/>
              </a:rPr>
              <a:t>ILO2: Aprender as etapas básicas para projetar cenários de energia.</a:t>
            </a:r>
          </a:p>
          <a:p>
            <a:pPr>
              <a:spcBef>
                <a:spcPts val="1000"/>
              </a:spcBef>
            </a:pPr>
            <a:r>
              <a:rPr lang="en-US" sz="2400" dirty="0">
                <a:latin typeface="Open Sans"/>
                <a:ea typeface="+mn-lt"/>
                <a:cs typeface="+mn-lt"/>
              </a:rPr>
              <a:t>ILO3: Aprender a modelar diferentes cenários de energia usando o </a:t>
            </a:r>
            <a:r>
              <a:rPr lang="en-US" sz="2400" dirty="0" err="1">
                <a:latin typeface="Open Sans"/>
                <a:ea typeface="+mn-lt"/>
                <a:cs typeface="+mn-lt"/>
              </a:rPr>
              <a:t>OSeMOSYS</a:t>
            </a:r>
            <a:r>
              <a:rPr lang="en-US" sz="2400" dirty="0">
                <a:latin typeface="Open Sans"/>
                <a:ea typeface="+mn-lt"/>
                <a:cs typeface="+mn-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Introdução aos cenários de energia</a:t>
            </a:r>
            <a:endParaRPr lang="en-US" dirty="0">
              <a:cs typeface="Calibri Light" panose="020F0302020204030204"/>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14.1.1 O que é um cenário energético?</a:t>
            </a:r>
          </a:p>
        </p:txBody>
      </p:sp>
      <p:sp>
        <p:nvSpPr>
          <p:cNvPr id="2" name="TextBox 1">
            <a:extLst>
              <a:ext uri="{FF2B5EF4-FFF2-40B4-BE49-F238E27FC236}">
                <a16:creationId xmlns:a16="http://schemas.microsoft.com/office/drawing/2014/main" id="{F41B7778-F11C-C52A-3101-2CB1C6D2815B}"/>
              </a:ext>
            </a:extLst>
          </p:cNvPr>
          <p:cNvSpPr txBox="1"/>
          <p:nvPr/>
        </p:nvSpPr>
        <p:spPr>
          <a:xfrm>
            <a:off x="343847" y="1713414"/>
            <a:ext cx="10957566" cy="4031873"/>
          </a:xfrm>
          <a:prstGeom prst="rect">
            <a:avLst/>
          </a:prstGeom>
          <a:noFill/>
        </p:spPr>
        <p:txBody>
          <a:bodyPr wrap="square">
            <a:spAutoFit/>
          </a:bodyPr>
          <a:lstStyle/>
          <a:p>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Os cenários de energia descrevem </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possíveis representações ou desenvolvimentos </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a:t>
            </a:r>
            <a:r>
              <a:rPr lang="en-US" sz="3200"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futuro</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3200"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sistema</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3200" b="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energético</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em termos de </a:t>
            </a:r>
            <a:r>
              <a:rPr lang="en-US" sz="3200" b="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opções técnicas e organizacionais </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3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Grundwal</a:t>
            </a:r>
            <a:r>
              <a:rPr lang="en-US" sz="3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et al., 2016)</a:t>
            </a:r>
          </a:p>
          <a:p>
            <a:endParaRPr lang="en-US" sz="3200" dirty="0">
              <a:latin typeface="Open Sans" panose="020B0606030504020204" pitchFamily="34" charset="0"/>
              <a:ea typeface="Open Sans" panose="020B0606030504020204" pitchFamily="34" charset="0"/>
              <a:cs typeface="Open Sans" panose="020B0606030504020204" pitchFamily="34" charset="0"/>
            </a:endParaRPr>
          </a:p>
          <a:p>
            <a:r>
              <a:rPr lang="en-US" sz="3200" dirty="0">
                <a:latin typeface="Open Sans" panose="020B0606030504020204" pitchFamily="34" charset="0"/>
                <a:ea typeface="Open Sans" panose="020B0606030504020204" pitchFamily="34" charset="0"/>
                <a:cs typeface="Open Sans" panose="020B0606030504020204" pitchFamily="34" charset="0"/>
              </a:rPr>
              <a:t>No caso do </a:t>
            </a:r>
            <a:r>
              <a:rPr lang="en-US" sz="3200" dirty="0" err="1">
                <a:latin typeface="Open Sans" panose="020B0606030504020204" pitchFamily="34" charset="0"/>
                <a:ea typeface="Open Sans" panose="020B0606030504020204" pitchFamily="34" charset="0"/>
                <a:cs typeface="Open Sans" panose="020B0606030504020204" pitchFamily="34" charset="0"/>
              </a:rPr>
              <a:t>OSeMOSYS</a:t>
            </a:r>
            <a:r>
              <a:rPr lang="en-US" sz="3200" dirty="0">
                <a:latin typeface="Open Sans" panose="020B0606030504020204" pitchFamily="34" charset="0"/>
                <a:ea typeface="Open Sans" panose="020B0606030504020204" pitchFamily="34" charset="0"/>
                <a:cs typeface="Open Sans" panose="020B0606030504020204" pitchFamily="34" charset="0"/>
              </a:rPr>
              <a:t>, sem restrições impostas, cada execução representa um cenário de linha de base do desenvolvimento de menor custo do sistema.</a:t>
            </a:r>
            <a:endParaRPr lang="es-CO"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synthesize (58)">
            <a:hlinkClick r:id="" action="ppaction://media"/>
            <a:extLst>
              <a:ext uri="{FF2B5EF4-FFF2-40B4-BE49-F238E27FC236}">
                <a16:creationId xmlns:a16="http://schemas.microsoft.com/office/drawing/2014/main" id="{692A771E-EA8B-838E-B8FC-A9A50F9356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3983" y="314302"/>
            <a:ext cx="807430" cy="807430"/>
          </a:xfrm>
          <a:prstGeom prst="rect">
            <a:avLst/>
          </a:prstGeom>
        </p:spPr>
      </p:pic>
    </p:spTree>
    <p:extLst>
      <p:ext uri="{BB962C8B-B14F-4D97-AF65-F5344CB8AC3E}">
        <p14:creationId xmlns:p14="http://schemas.microsoft.com/office/powerpoint/2010/main" val="19728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5F53876-F053-6FBA-BFF1-E740742E986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5C41F9C-121F-C373-BC16-A14B38964DE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4</a:t>
            </a:fld>
            <a:endParaRPr lang="sv-SE" sz="1000" b="1" dirty="0">
              <a:solidFill>
                <a:schemeClr val="bg1"/>
              </a:solidFill>
            </a:endParaRPr>
          </a:p>
        </p:txBody>
      </p:sp>
      <p:sp>
        <p:nvSpPr>
          <p:cNvPr id="7" name="Rectangle 6">
            <a:extLst>
              <a:ext uri="{FF2B5EF4-FFF2-40B4-BE49-F238E27FC236}">
                <a16:creationId xmlns:a16="http://schemas.microsoft.com/office/drawing/2014/main" id="{BBA0CB7D-F8FD-31E3-8F2A-18A5F4D7EFB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15.1.2 Exemplo de cenários de energia</a:t>
            </a:r>
          </a:p>
        </p:txBody>
      </p:sp>
      <p:sp>
        <p:nvSpPr>
          <p:cNvPr id="8" name="Title 10">
            <a:extLst>
              <a:ext uri="{FF2B5EF4-FFF2-40B4-BE49-F238E27FC236}">
                <a16:creationId xmlns:a16="http://schemas.microsoft.com/office/drawing/2014/main" id="{C28BFCDD-2AFA-BCA8-27A9-7834905E2E6E}"/>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Introdução aos cenários de energia</a:t>
            </a:r>
            <a:endParaRPr lang="en-US" dirty="0">
              <a:cs typeface="Calibri Light" panose="020F0302020204030204"/>
            </a:endParaRPr>
          </a:p>
        </p:txBody>
      </p:sp>
      <p:pic>
        <p:nvPicPr>
          <p:cNvPr id="2" name="Picture 1">
            <a:extLst>
              <a:ext uri="{FF2B5EF4-FFF2-40B4-BE49-F238E27FC236}">
                <a16:creationId xmlns:a16="http://schemas.microsoft.com/office/drawing/2014/main" id="{1B532B36-1955-7C8D-192E-EBB7CD3B4D99}"/>
              </a:ext>
            </a:extLst>
          </p:cNvPr>
          <p:cNvPicPr>
            <a:picLocks noChangeAspect="1"/>
          </p:cNvPicPr>
          <p:nvPr/>
        </p:nvPicPr>
        <p:blipFill>
          <a:blip r:embed="rId5"/>
          <a:stretch>
            <a:fillRect/>
          </a:stretch>
        </p:blipFill>
        <p:spPr>
          <a:xfrm>
            <a:off x="1224076" y="1428753"/>
            <a:ext cx="9671241" cy="4722386"/>
          </a:xfrm>
          <a:prstGeom prst="rect">
            <a:avLst/>
          </a:prstGeom>
        </p:spPr>
      </p:pic>
      <p:sp>
        <p:nvSpPr>
          <p:cNvPr id="13" name="TextBox 12">
            <a:extLst>
              <a:ext uri="{FF2B5EF4-FFF2-40B4-BE49-F238E27FC236}">
                <a16:creationId xmlns:a16="http://schemas.microsoft.com/office/drawing/2014/main" id="{E5799569-702E-4945-17D4-1AD2D126C33B}"/>
              </a:ext>
            </a:extLst>
          </p:cNvPr>
          <p:cNvSpPr txBox="1"/>
          <p:nvPr/>
        </p:nvSpPr>
        <p:spPr>
          <a:xfrm>
            <a:off x="9826255" y="6233207"/>
            <a:ext cx="2365745" cy="307777"/>
          </a:xfrm>
          <a:prstGeom prst="rect">
            <a:avLst/>
          </a:prstGeom>
          <a:noFill/>
        </p:spPr>
        <p:txBody>
          <a:bodyPr wrap="square">
            <a:spAutoFit/>
          </a:bodyPr>
          <a:lstStyle/>
          <a:p>
            <a:r>
              <a:rPr lang="en-US" sz="14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Fonte: IEA, 2023</a:t>
            </a:r>
            <a:endParaRPr lang="es-CO" dirty="0"/>
          </a:p>
        </p:txBody>
      </p:sp>
      <p:sp>
        <p:nvSpPr>
          <p:cNvPr id="14" name="TextBox 13">
            <a:extLst>
              <a:ext uri="{FF2B5EF4-FFF2-40B4-BE49-F238E27FC236}">
                <a16:creationId xmlns:a16="http://schemas.microsoft.com/office/drawing/2014/main" id="{FC754877-0FFD-5D0A-EC05-6FA74C795CCC}"/>
              </a:ext>
            </a:extLst>
          </p:cNvPr>
          <p:cNvSpPr txBox="1"/>
          <p:nvPr/>
        </p:nvSpPr>
        <p:spPr>
          <a:xfrm>
            <a:off x="903769" y="5863875"/>
            <a:ext cx="6267892" cy="738664"/>
          </a:xfrm>
          <a:prstGeom prst="rect">
            <a:avLst/>
          </a:prstGeom>
          <a:noFill/>
        </p:spPr>
        <p:txBody>
          <a:bodyPr wrap="square">
            <a:spAutoFit/>
          </a:bodyPr>
          <a:lstStyle/>
          <a:p>
            <a:r>
              <a:rPr lang="en-US" sz="1400" b="1" dirty="0">
                <a:latin typeface="Segoe UI" panose="020B0502040204020203" pitchFamily="34" charset="0"/>
                <a:cs typeface="Segoe UI" panose="020B0502040204020203" pitchFamily="34" charset="0"/>
              </a:rPr>
              <a:t>ETAPAS</a:t>
            </a:r>
            <a:r>
              <a:rPr lang="en-US" sz="1400" dirty="0">
                <a:latin typeface="Segoe UI" panose="020B0502040204020203" pitchFamily="34" charset="0"/>
                <a:cs typeface="Segoe UI" panose="020B0502040204020203" pitchFamily="34" charset="0"/>
              </a:rPr>
              <a:t>: Cenário de políticas declaradas</a:t>
            </a:r>
          </a:p>
          <a:p>
            <a:r>
              <a:rPr lang="en-US" b="1" dirty="0">
                <a:latin typeface="Segoe UI" panose="020B0502040204020203" pitchFamily="34" charset="0"/>
                <a:cs typeface="Segoe UI" panose="020B0502040204020203" pitchFamily="34" charset="0"/>
              </a:rPr>
              <a:t>APS: </a:t>
            </a:r>
            <a:r>
              <a:rPr lang="en-US" dirty="0">
                <a:latin typeface="Segoe UI" panose="020B0502040204020203" pitchFamily="34" charset="0"/>
                <a:cs typeface="Segoe UI" panose="020B0502040204020203" pitchFamily="34" charset="0"/>
              </a:rPr>
              <a:t>Cenário de promessas anunciadas</a:t>
            </a:r>
          </a:p>
          <a:p>
            <a:r>
              <a:rPr lang="en-US" b="1" dirty="0">
                <a:latin typeface="Segoe UI" panose="020B0502040204020203" pitchFamily="34" charset="0"/>
                <a:cs typeface="Segoe UI" panose="020B0502040204020203" pitchFamily="34" charset="0"/>
              </a:rPr>
              <a:t>NZE</a:t>
            </a:r>
            <a:r>
              <a:rPr lang="en-US" dirty="0">
                <a:latin typeface="Segoe UI" panose="020B0502040204020203" pitchFamily="34" charset="0"/>
                <a:cs typeface="Segoe UI" panose="020B0502040204020203" pitchFamily="34" charset="0"/>
              </a:rPr>
              <a:t>: cenário de emissões zero até 2050</a:t>
            </a:r>
            <a:endParaRPr lang="es-CO" dirty="0"/>
          </a:p>
        </p:txBody>
      </p:sp>
      <p:pic>
        <p:nvPicPr>
          <p:cNvPr id="4" name="synthesize (59)">
            <a:hlinkClick r:id="" action="ppaction://media"/>
            <a:extLst>
              <a:ext uri="{FF2B5EF4-FFF2-40B4-BE49-F238E27FC236}">
                <a16:creationId xmlns:a16="http://schemas.microsoft.com/office/drawing/2014/main" id="{AF5A6321-197D-71FD-91D4-4872CDD869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67622" y="208509"/>
            <a:ext cx="855390" cy="855390"/>
          </a:xfrm>
          <a:prstGeom prst="rect">
            <a:avLst/>
          </a:prstGeom>
        </p:spPr>
      </p:pic>
    </p:spTree>
    <p:extLst>
      <p:ext uri="{BB962C8B-B14F-4D97-AF65-F5344CB8AC3E}">
        <p14:creationId xmlns:p14="http://schemas.microsoft.com/office/powerpoint/2010/main" val="38781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FEE26D5-65BA-B88D-E3E1-1D404630300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AFCFCF-7904-CB6D-FCDC-A2674FD1DDC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5</a:t>
            </a:fld>
            <a:endParaRPr lang="sv-SE" sz="1000" b="1" dirty="0">
              <a:solidFill>
                <a:schemeClr val="bg1"/>
              </a:solidFill>
            </a:endParaRPr>
          </a:p>
        </p:txBody>
      </p:sp>
      <p:sp>
        <p:nvSpPr>
          <p:cNvPr id="7" name="Rectangle 6">
            <a:extLst>
              <a:ext uri="{FF2B5EF4-FFF2-40B4-BE49-F238E27FC236}">
                <a16:creationId xmlns:a16="http://schemas.microsoft.com/office/drawing/2014/main" id="{C5939AEC-49FE-D9F3-3330-76FC1287AF8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15.1.3 Processo de criação de cenários</a:t>
            </a:r>
          </a:p>
        </p:txBody>
      </p:sp>
      <p:sp>
        <p:nvSpPr>
          <p:cNvPr id="8" name="Title 10">
            <a:extLst>
              <a:ext uri="{FF2B5EF4-FFF2-40B4-BE49-F238E27FC236}">
                <a16:creationId xmlns:a16="http://schemas.microsoft.com/office/drawing/2014/main" id="{D5F54970-12B8-60EA-E683-47F718490330}"/>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Introdução aos cenários de energia</a:t>
            </a:r>
            <a:endParaRPr lang="en-US" dirty="0">
              <a:cs typeface="Calibri Light" panose="020F0302020204030204"/>
            </a:endParaRPr>
          </a:p>
        </p:txBody>
      </p:sp>
      <p:graphicFrame>
        <p:nvGraphicFramePr>
          <p:cNvPr id="4" name="Diagram 3">
            <a:extLst>
              <a:ext uri="{FF2B5EF4-FFF2-40B4-BE49-F238E27FC236}">
                <a16:creationId xmlns:a16="http://schemas.microsoft.com/office/drawing/2014/main" id="{8F86C01E-C3AB-0A7A-705F-1D9D87DFE08A}"/>
              </a:ext>
            </a:extLst>
          </p:cNvPr>
          <p:cNvGraphicFramePr/>
          <p:nvPr>
            <p:extLst>
              <p:ext uri="{D42A27DB-BD31-4B8C-83A1-F6EECF244321}">
                <p14:modId xmlns:p14="http://schemas.microsoft.com/office/powerpoint/2010/main" val="757839615"/>
              </p:ext>
            </p:extLst>
          </p:nvPr>
        </p:nvGraphicFramePr>
        <p:xfrm>
          <a:off x="500912" y="2185988"/>
          <a:ext cx="10610112" cy="3228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B0B45AE5-60D3-5BD4-9CE7-98D559E8D10F}"/>
              </a:ext>
            </a:extLst>
          </p:cNvPr>
          <p:cNvSpPr txBox="1"/>
          <p:nvPr/>
        </p:nvSpPr>
        <p:spPr>
          <a:xfrm>
            <a:off x="8357191" y="6159502"/>
            <a:ext cx="3359889" cy="307777"/>
          </a:xfrm>
          <a:prstGeom prst="rect">
            <a:avLst/>
          </a:prstGeom>
          <a:noFill/>
        </p:spPr>
        <p:txBody>
          <a:bodyPr wrap="square">
            <a:spAutoFit/>
          </a:bodyPr>
          <a:lstStyle/>
          <a:p>
            <a:r>
              <a:rPr lang="en-US" sz="14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Fonte: Adaptado de Witt et al. (2020)</a:t>
            </a:r>
            <a:endParaRPr lang="es-CO" dirty="0"/>
          </a:p>
        </p:txBody>
      </p:sp>
      <p:sp>
        <p:nvSpPr>
          <p:cNvPr id="9" name="Arrow: Left-Right 8">
            <a:extLst>
              <a:ext uri="{FF2B5EF4-FFF2-40B4-BE49-F238E27FC236}">
                <a16:creationId xmlns:a16="http://schemas.microsoft.com/office/drawing/2014/main" id="{A2ADA860-CAB6-204A-8639-8A477E3FF01F}"/>
              </a:ext>
            </a:extLst>
          </p:cNvPr>
          <p:cNvSpPr/>
          <p:nvPr/>
        </p:nvSpPr>
        <p:spPr>
          <a:xfrm>
            <a:off x="857250" y="1441449"/>
            <a:ext cx="9815513" cy="892243"/>
          </a:xfrm>
          <a:prstGeom prst="leftRigh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900" b="1" dirty="0" err="1"/>
              <a:t>Engajamento de tomadores de decisão </a:t>
            </a:r>
            <a:r>
              <a:rPr lang="es-CO" sz="1900" b="1" dirty="0"/>
              <a:t>e </a:t>
            </a:r>
            <a:r>
              <a:rPr lang="es-CO" sz="1900" b="1" dirty="0" err="1"/>
              <a:t>partes interessadas</a:t>
            </a:r>
            <a:endParaRPr lang="es-CO" sz="1900" b="1" dirty="0"/>
          </a:p>
        </p:txBody>
      </p:sp>
      <p:sp>
        <p:nvSpPr>
          <p:cNvPr id="10" name="Arrow: Left-Right 9">
            <a:extLst>
              <a:ext uri="{FF2B5EF4-FFF2-40B4-BE49-F238E27FC236}">
                <a16:creationId xmlns:a16="http://schemas.microsoft.com/office/drawing/2014/main" id="{BDC403F7-AB1E-3368-B768-FB02A105C77E}"/>
              </a:ext>
            </a:extLst>
          </p:cNvPr>
          <p:cNvSpPr/>
          <p:nvPr/>
        </p:nvSpPr>
        <p:spPr>
          <a:xfrm>
            <a:off x="857250" y="5238684"/>
            <a:ext cx="9815513" cy="892243"/>
          </a:xfrm>
          <a:prstGeom prst="leftRight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900" b="1" dirty="0" err="1"/>
              <a:t>Feedback </a:t>
            </a:r>
            <a:r>
              <a:rPr lang="es-CO" sz="1900" b="1" dirty="0"/>
              <a:t>e </a:t>
            </a:r>
            <a:r>
              <a:rPr lang="es-CO" sz="1900" b="1" dirty="0" err="1"/>
              <a:t>validação </a:t>
            </a:r>
            <a:r>
              <a:rPr lang="es-CO" sz="1900" b="1" dirty="0"/>
              <a:t>iterativos</a:t>
            </a:r>
          </a:p>
        </p:txBody>
      </p:sp>
      <p:pic>
        <p:nvPicPr>
          <p:cNvPr id="2" name="synthesize (60)">
            <a:hlinkClick r:id="" action="ppaction://media"/>
            <a:extLst>
              <a:ext uri="{FF2B5EF4-FFF2-40B4-BE49-F238E27FC236}">
                <a16:creationId xmlns:a16="http://schemas.microsoft.com/office/drawing/2014/main" id="{514DC6C8-58AE-C3D9-5A02-0B7D2081037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15600" y="190419"/>
            <a:ext cx="937168" cy="937168"/>
          </a:xfrm>
          <a:prstGeom prst="rect">
            <a:avLst/>
          </a:prstGeom>
        </p:spPr>
      </p:pic>
    </p:spTree>
    <p:extLst>
      <p:ext uri="{BB962C8B-B14F-4D97-AF65-F5344CB8AC3E}">
        <p14:creationId xmlns:p14="http://schemas.microsoft.com/office/powerpoint/2010/main" val="33490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7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C6C51CC-F42D-22D3-B45F-635B433E1531}"/>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01C4B3A-DD68-5EE6-8706-705158DA14F1}"/>
              </a:ext>
            </a:extLst>
          </p:cNvPr>
          <p:cNvGraphicFramePr/>
          <p:nvPr>
            <p:extLst>
              <p:ext uri="{D42A27DB-BD31-4B8C-83A1-F6EECF244321}">
                <p14:modId xmlns:p14="http://schemas.microsoft.com/office/powerpoint/2010/main" val="1391753333"/>
              </p:ext>
            </p:extLst>
          </p:nvPr>
        </p:nvGraphicFramePr>
        <p:xfrm>
          <a:off x="178876" y="969596"/>
          <a:ext cx="11589488" cy="24456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1">
            <a:extLst>
              <a:ext uri="{FF2B5EF4-FFF2-40B4-BE49-F238E27FC236}">
                <a16:creationId xmlns:a16="http://schemas.microsoft.com/office/drawing/2014/main" id="{F3E39C56-53AC-FFC7-D231-DD40B5DBC562}"/>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6</a:t>
            </a:fld>
            <a:endParaRPr lang="sv-SE" sz="1000" b="1" dirty="0">
              <a:solidFill>
                <a:schemeClr val="bg1"/>
              </a:solidFill>
            </a:endParaRPr>
          </a:p>
        </p:txBody>
      </p:sp>
      <p:sp>
        <p:nvSpPr>
          <p:cNvPr id="7" name="Rectangle 6">
            <a:extLst>
              <a:ext uri="{FF2B5EF4-FFF2-40B4-BE49-F238E27FC236}">
                <a16:creationId xmlns:a16="http://schemas.microsoft.com/office/drawing/2014/main" id="{F2513593-E5D0-DF37-A358-5AB8EAAEF914}"/>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15.1.4 Exemplo de projeto de cenário </a:t>
            </a:r>
          </a:p>
        </p:txBody>
      </p:sp>
      <p:sp>
        <p:nvSpPr>
          <p:cNvPr id="8" name="Title 10">
            <a:extLst>
              <a:ext uri="{FF2B5EF4-FFF2-40B4-BE49-F238E27FC236}">
                <a16:creationId xmlns:a16="http://schemas.microsoft.com/office/drawing/2014/main" id="{97867A15-48D6-F2B4-1C96-B18AD2EEC33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Introdução aos cenários de energia</a:t>
            </a:r>
            <a:endParaRPr lang="en-US" dirty="0">
              <a:cs typeface="Calibri Light" panose="020F0302020204030204"/>
            </a:endParaRPr>
          </a:p>
        </p:txBody>
      </p:sp>
      <p:sp>
        <p:nvSpPr>
          <p:cNvPr id="4" name="Rectangle: Rounded Corners 3">
            <a:extLst>
              <a:ext uri="{FF2B5EF4-FFF2-40B4-BE49-F238E27FC236}">
                <a16:creationId xmlns:a16="http://schemas.microsoft.com/office/drawing/2014/main" id="{687D2E99-0854-E39E-CDFD-33BF4467BDC3}"/>
              </a:ext>
            </a:extLst>
          </p:cNvPr>
          <p:cNvSpPr/>
          <p:nvPr/>
        </p:nvSpPr>
        <p:spPr>
          <a:xfrm>
            <a:off x="490763" y="3443295"/>
            <a:ext cx="3508744" cy="305154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Oitenta e cinco por cento da população urbana tem acesso ao gás natural para cozinhar. A produção doméstica de gás natural está diminuindo rapidamente, e as importações ameaçam a acessibilidade econômica para a maioria da população. Que alternativas são possíveis para lidar com o risco de perder o acesso à energia para cozinhar e aquecer?</a:t>
            </a:r>
            <a:endParaRPr lang="es-CO" sz="1600" b="1" dirty="0"/>
          </a:p>
        </p:txBody>
      </p:sp>
      <p:sp>
        <p:nvSpPr>
          <p:cNvPr id="5" name="Rectangle: Rounded Corners 4">
            <a:extLst>
              <a:ext uri="{FF2B5EF4-FFF2-40B4-BE49-F238E27FC236}">
                <a16:creationId xmlns:a16="http://schemas.microsoft.com/office/drawing/2014/main" id="{8063F375-A1A0-C7B0-7601-F561AD9CC664}"/>
              </a:ext>
            </a:extLst>
          </p:cNvPr>
          <p:cNvSpPr/>
          <p:nvPr/>
        </p:nvSpPr>
        <p:spPr>
          <a:xfrm>
            <a:off x="4254688" y="3443294"/>
            <a:ext cx="3508744" cy="3051545"/>
          </a:xfrm>
          <a:prstGeom prst="roundRect">
            <a:avLst/>
          </a:prstGeom>
          <a:solidFill>
            <a:srgbClr val="D129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Com o esgotamento constante das reservas de gás natural, a demanda de cozimento residencial urbano deve migrar progressivamente para combustíveis alternativos. Esse cenário analisa a concorrência entre três opções: gás natural importado, GLP e eletricidade, para suprir a demanda de cozimento nos próximos 25 anos.</a:t>
            </a:r>
            <a:endParaRPr lang="es-CO" sz="1600" b="1" dirty="0"/>
          </a:p>
        </p:txBody>
      </p:sp>
      <p:sp>
        <p:nvSpPr>
          <p:cNvPr id="6" name="Rectangle: Rounded Corners 5">
            <a:extLst>
              <a:ext uri="{FF2B5EF4-FFF2-40B4-BE49-F238E27FC236}">
                <a16:creationId xmlns:a16="http://schemas.microsoft.com/office/drawing/2014/main" id="{73591B2A-DF72-BDCD-BA40-E2C133CB811E}"/>
              </a:ext>
            </a:extLst>
          </p:cNvPr>
          <p:cNvSpPr/>
          <p:nvPr/>
        </p:nvSpPr>
        <p:spPr>
          <a:xfrm>
            <a:off x="7976083" y="3443294"/>
            <a:ext cx="3508744" cy="3051545"/>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Reservas de gás natural: 750 PJ</a:t>
            </a:r>
          </a:p>
          <a:p>
            <a:pPr algn="ctr"/>
            <a:endParaRPr lang="en-US" sz="1600" b="1" dirty="0"/>
          </a:p>
          <a:p>
            <a:pPr algn="ctr"/>
            <a:r>
              <a:rPr lang="en-US" sz="1600" b="1" dirty="0"/>
              <a:t>Fornecimento anual de GLP: 54 PJ</a:t>
            </a:r>
          </a:p>
          <a:p>
            <a:pPr algn="ctr"/>
            <a:endParaRPr lang="en-US" sz="1600" b="1" dirty="0"/>
          </a:p>
          <a:p>
            <a:pPr algn="ctr"/>
            <a:r>
              <a:rPr lang="en-US" sz="1600" b="1" dirty="0"/>
              <a:t>Importações de gás natural sem restrições (preço de 15,6 USD/GJ)</a:t>
            </a:r>
          </a:p>
          <a:p>
            <a:pPr algn="ctr"/>
            <a:endParaRPr lang="en-US" sz="1600" b="1" dirty="0"/>
          </a:p>
          <a:p>
            <a:pPr algn="ctr"/>
            <a:r>
              <a:rPr lang="en-US" sz="1600" b="1" dirty="0"/>
              <a:t>Preços de fogões no mercado interno</a:t>
            </a:r>
            <a:endParaRPr lang="es-CO" sz="1600" b="1" dirty="0"/>
          </a:p>
        </p:txBody>
      </p:sp>
      <p:pic>
        <p:nvPicPr>
          <p:cNvPr id="9" name="synthesize (61)">
            <a:hlinkClick r:id="" action="ppaction://media"/>
            <a:extLst>
              <a:ext uri="{FF2B5EF4-FFF2-40B4-BE49-F238E27FC236}">
                <a16:creationId xmlns:a16="http://schemas.microsoft.com/office/drawing/2014/main" id="{874DC197-0A39-2123-D78F-10C6128856D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40291" y="254100"/>
            <a:ext cx="715496" cy="715496"/>
          </a:xfrm>
          <a:prstGeom prst="rect">
            <a:avLst/>
          </a:prstGeom>
        </p:spPr>
      </p:pic>
    </p:spTree>
    <p:extLst>
      <p:ext uri="{BB962C8B-B14F-4D97-AF65-F5344CB8AC3E}">
        <p14:creationId xmlns:p14="http://schemas.microsoft.com/office/powerpoint/2010/main" val="15105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6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3D694752-607A-2000-AA74-AC0591C6FF2C}"/>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15CBA4B4-C4FB-705A-8F1B-B6859F0FC34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7</a:t>
            </a:fld>
            <a:endParaRPr lang="sv-SE" sz="1000" b="1" dirty="0">
              <a:solidFill>
                <a:schemeClr val="bg1"/>
              </a:solidFill>
            </a:endParaRPr>
          </a:p>
        </p:txBody>
      </p:sp>
      <p:sp>
        <p:nvSpPr>
          <p:cNvPr id="7" name="Rectangle 6">
            <a:extLst>
              <a:ext uri="{FF2B5EF4-FFF2-40B4-BE49-F238E27FC236}">
                <a16:creationId xmlns:a16="http://schemas.microsoft.com/office/drawing/2014/main" id="{9531538B-6FE6-F586-00D9-47A7DC01D617}"/>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15.1.5 Cenários de modelagem com o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FF6E56D-DABA-E44E-97A2-35600CD7883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15.1 Introdução aos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F8E4867C-8632-4A8E-A677-2485D45A10E0}"/>
              </a:ext>
            </a:extLst>
          </p:cNvPr>
          <p:cNvSpPr txBox="1"/>
          <p:nvPr/>
        </p:nvSpPr>
        <p:spPr>
          <a:xfrm>
            <a:off x="343846" y="1550861"/>
            <a:ext cx="11619553" cy="4401205"/>
          </a:xfrm>
          <a:prstGeom prst="rect">
            <a:avLst/>
          </a:prstGeom>
          <a:noFill/>
        </p:spPr>
        <p:txBody>
          <a:bodyPr wrap="square">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Dependendo do escopo do modelo </a:t>
            </a:r>
            <a:r>
              <a:rPr lang="en-US" sz="2800" dirty="0" err="1">
                <a:latin typeface="Open Sans" panose="020B0606030504020204" pitchFamily="34" charset="0"/>
                <a:ea typeface="Open Sans" panose="020B0606030504020204" pitchFamily="34" charset="0"/>
                <a:cs typeface="Open Sans" panose="020B0606030504020204" pitchFamily="34" charset="0"/>
              </a:rPr>
              <a:t>OSeMOSYS</a:t>
            </a:r>
            <a:r>
              <a:rPr lang="en-US" sz="2800" dirty="0">
                <a:latin typeface="Open Sans" panose="020B0606030504020204" pitchFamily="34" charset="0"/>
                <a:ea typeface="Open Sans" panose="020B0606030504020204" pitchFamily="34" charset="0"/>
                <a:cs typeface="Open Sans" panose="020B0606030504020204" pitchFamily="34" charset="0"/>
              </a:rPr>
              <a:t>, vários cenários podem ser projetados. Os cenários mais comuns incluem:</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de </a:t>
            </a:r>
            <a:r>
              <a:rPr lang="en-US" sz="2800" dirty="0" err="1">
                <a:latin typeface="Open Sans" panose="020B0606030504020204" pitchFamily="34" charset="0"/>
                <a:ea typeface="Open Sans" panose="020B0606030504020204" pitchFamily="34" charset="0"/>
                <a:cs typeface="Open Sans" panose="020B0606030504020204" pitchFamily="34" charset="0"/>
              </a:rPr>
              <a:t>menor</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custo</a:t>
            </a:r>
            <a:r>
              <a:rPr lang="en-US" sz="2800" dirty="0">
                <a:latin typeface="Open Sans" panose="020B0606030504020204" pitchFamily="34" charset="0"/>
                <a:ea typeface="Open Sans" panose="020B0606030504020204" pitchFamily="34" charset="0"/>
                <a:cs typeface="Open Sans" panose="020B0606030504020204" pitchFamily="34" charset="0"/>
              </a:rPr>
              <a:t> (Least Cost - LC)</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de negócios como de costume (Business As Usual - BAU)</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de </a:t>
            </a:r>
            <a:r>
              <a:rPr lang="en-US" sz="2800" dirty="0" err="1">
                <a:latin typeface="Open Sans" panose="020B0606030504020204" pitchFamily="34" charset="0"/>
                <a:ea typeface="Open Sans" panose="020B0606030504020204" pitchFamily="34" charset="0"/>
                <a:cs typeface="Open Sans" panose="020B0606030504020204" pitchFamily="34" charset="0"/>
              </a:rPr>
              <a:t>metas</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renováveis</a:t>
            </a:r>
            <a:r>
              <a:rPr lang="en-US" sz="2800" dirty="0">
                <a:latin typeface="Open Sans" panose="020B0606030504020204" pitchFamily="34" charset="0"/>
                <a:ea typeface="Open Sans" panose="020B0606030504020204" pitchFamily="34" charset="0"/>
                <a:cs typeface="Open Sans" panose="020B0606030504020204" pitchFamily="34" charset="0"/>
              </a:rPr>
              <a:t> (Renewable Target - RT)</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de limite de </a:t>
            </a:r>
            <a:r>
              <a:rPr lang="en-US" sz="2800" dirty="0" err="1">
                <a:latin typeface="Open Sans" panose="020B0606030504020204" pitchFamily="34" charset="0"/>
                <a:ea typeface="Open Sans" panose="020B0606030504020204" pitchFamily="34" charset="0"/>
                <a:cs typeface="Open Sans" panose="020B0606030504020204" pitchFamily="34" charset="0"/>
              </a:rPr>
              <a:t>emissão</a:t>
            </a:r>
            <a:r>
              <a:rPr lang="en-US" sz="2800" dirty="0">
                <a:latin typeface="Open Sans" panose="020B0606030504020204" pitchFamily="34" charset="0"/>
                <a:ea typeface="Open Sans" panose="020B0606030504020204" pitchFamily="34" charset="0"/>
                <a:cs typeface="Open Sans" panose="020B0606030504020204" pitchFamily="34" charset="0"/>
              </a:rPr>
              <a:t> (Emission Limit - EL)</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do imposto sobre o </a:t>
            </a:r>
            <a:r>
              <a:rPr lang="en-US" sz="2800" dirty="0" err="1">
                <a:latin typeface="Open Sans" panose="020B0606030504020204" pitchFamily="34" charset="0"/>
                <a:ea typeface="Open Sans" panose="020B0606030504020204" pitchFamily="34" charset="0"/>
                <a:cs typeface="Open Sans" panose="020B0606030504020204" pitchFamily="34" charset="0"/>
              </a:rPr>
              <a:t>carbono</a:t>
            </a:r>
            <a:r>
              <a:rPr lang="en-US" sz="2800" dirty="0">
                <a:latin typeface="Open Sans" panose="020B0606030504020204" pitchFamily="34" charset="0"/>
                <a:ea typeface="Open Sans" panose="020B0606030504020204" pitchFamily="34" charset="0"/>
                <a:cs typeface="Open Sans" panose="020B0606030504020204" pitchFamily="34" charset="0"/>
              </a:rPr>
              <a:t> (Carbon Tax - CT)</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de </a:t>
            </a:r>
            <a:r>
              <a:rPr lang="en-US" sz="2800" dirty="0" err="1">
                <a:latin typeface="Open Sans" panose="020B0606030504020204" pitchFamily="34" charset="0"/>
                <a:ea typeface="Open Sans" panose="020B0606030504020204" pitchFamily="34" charset="0"/>
                <a:cs typeface="Open Sans" panose="020B0606030504020204" pitchFamily="34" charset="0"/>
              </a:rPr>
              <a:t>eficiência</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energética</a:t>
            </a:r>
            <a:r>
              <a:rPr lang="en-US" sz="2800" dirty="0">
                <a:latin typeface="Open Sans" panose="020B0606030504020204" pitchFamily="34" charset="0"/>
                <a:ea typeface="Open Sans" panose="020B0606030504020204" pitchFamily="34" charset="0"/>
                <a:cs typeface="Open Sans" panose="020B0606030504020204" pitchFamily="34" charset="0"/>
              </a:rPr>
              <a:t> (Energy Efficiency - EEF)</a:t>
            </a:r>
          </a:p>
          <a:p>
            <a:pPr marL="457200" indent="-457200">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Cenário de meta de </a:t>
            </a:r>
            <a:r>
              <a:rPr lang="en-US" sz="2800" dirty="0" err="1">
                <a:latin typeface="Open Sans" panose="020B0606030504020204" pitchFamily="34" charset="0"/>
                <a:ea typeface="Open Sans" panose="020B0606030504020204" pitchFamily="34" charset="0"/>
                <a:cs typeface="Open Sans" panose="020B0606030504020204" pitchFamily="34" charset="0"/>
              </a:rPr>
              <a:t>eletrificação</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Eletrification</a:t>
            </a:r>
            <a:r>
              <a:rPr lang="en-US" sz="2800" dirty="0">
                <a:latin typeface="Open Sans" panose="020B0606030504020204" pitchFamily="34" charset="0"/>
                <a:ea typeface="Open Sans" panose="020B0606030504020204" pitchFamily="34" charset="0"/>
                <a:cs typeface="Open Sans" panose="020B0606030504020204" pitchFamily="34" charset="0"/>
              </a:rPr>
              <a:t> Target - ET)</a:t>
            </a:r>
            <a:endParaRPr lang="es-CO"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synthesize (62)">
            <a:hlinkClick r:id="" action="ppaction://media"/>
            <a:extLst>
              <a:ext uri="{FF2B5EF4-FFF2-40B4-BE49-F238E27FC236}">
                <a16:creationId xmlns:a16="http://schemas.microsoft.com/office/drawing/2014/main" id="{77E86044-A517-CDBF-624E-708936750E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43309" y="267818"/>
            <a:ext cx="919595" cy="919595"/>
          </a:xfrm>
          <a:prstGeom prst="rect">
            <a:avLst/>
          </a:prstGeom>
        </p:spPr>
      </p:pic>
    </p:spTree>
    <p:extLst>
      <p:ext uri="{BB962C8B-B14F-4D97-AF65-F5344CB8AC3E}">
        <p14:creationId xmlns:p14="http://schemas.microsoft.com/office/powerpoint/2010/main" val="15730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8</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Aula 15.1 Referências</a:t>
            </a:r>
          </a:p>
        </p:txBody>
      </p:sp>
      <p:sp>
        <p:nvSpPr>
          <p:cNvPr id="4" name="Rectangle 3">
            <a:extLst>
              <a:ext uri="{FF2B5EF4-FFF2-40B4-BE49-F238E27FC236}">
                <a16:creationId xmlns:a16="http://schemas.microsoft.com/office/drawing/2014/main" id="{F499D464-CED4-C1D5-6357-9B9759B5AB24}"/>
              </a:ext>
            </a:extLst>
          </p:cNvPr>
          <p:cNvSpPr>
            <a:spLocks noChangeArrowheads="1"/>
          </p:cNvSpPr>
          <p:nvPr/>
        </p:nvSpPr>
        <p:spPr bwMode="auto">
          <a:xfrm>
            <a:off x="381178" y="1634997"/>
            <a:ext cx="1120581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Grunwald, A.,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Dieckhoff</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Fischedick</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Hoffler</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F., Mayer, C., Weimer-Jehle, W. (2016). Consultoria com cenários de energia: Requirements for scientific policy advice. Monograph Series on Science-based Policy Advice.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acatech </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Deutsche Akademie der </a:t>
            </a:r>
            <a:r>
              <a:rPr kumimoji="0" lang="en-GB" altLang="es-CO" sz="2000" b="0" i="0" u="none" strike="noStrike" cap="none" normalizeH="0" baseline="0" dirty="0" err="1">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Technikwissenschaften </a:t>
            </a:r>
            <a:r>
              <a:rPr kumimoji="0" lang="en-GB" altLang="es-CO" sz="2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 V., München.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IEA. (2023). </a:t>
            </a:r>
            <a:r>
              <a:rPr kumimoji="0" lang="en-GB"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World Energy Outlook 2023. </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https://www.iea.org/reports/world-energy-outlook-2023</a:t>
            </a:r>
            <a:endPar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Witt, T., </a:t>
            </a:r>
            <a:r>
              <a:rPr kumimoji="0" lang="en-GB" altLang="es-CO" sz="2000" b="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Dumeier</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 &amp; </a:t>
            </a:r>
            <a:r>
              <a:rPr kumimoji="0" lang="en-GB" altLang="es-CO" sz="2000" b="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Geldermann</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J. (2020). Combinando planejamento de cenários, análise de </a:t>
            </a:r>
            <a:r>
              <a:rPr kumimoji="0" lang="en-GB" altLang="es-CO" sz="2000" b="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sistemas</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n-GB" altLang="es-CO" sz="2000" b="0" i="0"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energéticos</a:t>
            </a:r>
            <a:r>
              <a:rPr kumimoji="0" lang="en-GB"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e análise multicritério para desenvolver e avaliar cenários de energia. </a:t>
            </a:r>
            <a:r>
              <a:rPr kumimoji="0" lang="es-CO" altLang="es-CO" sz="2000" b="0" i="1" u="none" strike="noStrike" cap="none" normalizeH="0" baseline="0" dirty="0" err="1">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Journal of Cleaner Production</a:t>
            </a:r>
            <a:r>
              <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kumimoji="0" lang="es-CO" altLang="es-CO" sz="2000" b="0" i="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242. </a:t>
            </a:r>
            <a:r>
              <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https://doi.org/10.1016/j.jclepro.2019.118414</a:t>
            </a: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5F9874C7-273E-1542-4939-A63E16504F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9AC55E5-4E3B-216B-6464-74712F83C343}"/>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t>9</a:t>
            </a:fld>
            <a:endParaRPr lang="sv-SE" sz="1000" b="1" dirty="0">
              <a:solidFill>
                <a:schemeClr val="bg1"/>
              </a:solidFill>
            </a:endParaRPr>
          </a:p>
        </p:txBody>
      </p:sp>
      <p:sp>
        <p:nvSpPr>
          <p:cNvPr id="7" name="Rectangle 6">
            <a:extLst>
              <a:ext uri="{FF2B5EF4-FFF2-40B4-BE49-F238E27FC236}">
                <a16:creationId xmlns:a16="http://schemas.microsoft.com/office/drawing/2014/main" id="{4A1E37C0-E7F9-83AF-3C47-9B19D2AB9DA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15.2.1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Cenário de menor custo</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8" name="Title 10">
            <a:extLst>
              <a:ext uri="{FF2B5EF4-FFF2-40B4-BE49-F238E27FC236}">
                <a16:creationId xmlns:a16="http://schemas.microsoft.com/office/drawing/2014/main" id="{C0B32FB1-5127-9982-C918-67704DB48D2F}"/>
              </a:ext>
            </a:extLst>
          </p:cNvPr>
          <p:cNvSpPr txBox="1">
            <a:spLocks/>
          </p:cNvSpPr>
          <p:nvPr/>
        </p:nvSpPr>
        <p:spPr>
          <a:xfrm>
            <a:off x="343847" y="150594"/>
            <a:ext cx="10767176" cy="7620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15.2 Desenvolvimento de cenários de energia</a:t>
            </a:r>
            <a:endParaRPr lang="en-US" dirty="0">
              <a:cs typeface="Calibri Light" panose="020F0302020204030204"/>
            </a:endParaRPr>
          </a:p>
        </p:txBody>
      </p:sp>
      <p:sp>
        <p:nvSpPr>
          <p:cNvPr id="2" name="TextBox 1">
            <a:extLst>
              <a:ext uri="{FF2B5EF4-FFF2-40B4-BE49-F238E27FC236}">
                <a16:creationId xmlns:a16="http://schemas.microsoft.com/office/drawing/2014/main" id="{4F144A92-C6BB-39FA-772E-79378BC14036}"/>
              </a:ext>
            </a:extLst>
          </p:cNvPr>
          <p:cNvSpPr txBox="1"/>
          <p:nvPr/>
        </p:nvSpPr>
        <p:spPr>
          <a:xfrm>
            <a:off x="343847" y="1677633"/>
            <a:ext cx="10571348" cy="3323987"/>
          </a:xfrm>
          <a:prstGeom prst="rect">
            <a:avLst/>
          </a:prstGeom>
          <a:noFill/>
        </p:spPr>
        <p:txBody>
          <a:bodyPr wrap="square">
            <a:spAutoFit/>
          </a:bodyPr>
          <a:lstStyle/>
          <a:p>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Esse é o cenário que </a:t>
            </a:r>
            <a:r>
              <a:rPr lang="en-US" sz="3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podemos executar imediatamente após a calibração </a:t>
            </a: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do modelo. Ele representa o caminho de menor custo para o desenvolvimento do </a:t>
            </a:r>
            <a:r>
              <a:rPr lang="en-US" sz="3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sistema</a:t>
            </a: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energético</a:t>
            </a: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endPar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3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Não foram feitas suposições adicionais </a:t>
            </a:r>
            <a:r>
              <a:rPr lang="en-US" sz="3000" dirty="0">
                <a:solidFill>
                  <a:schemeClr val="tx1"/>
                </a:solidFill>
                <a:latin typeface="Open Sans" panose="020B0606030504020204" pitchFamily="34" charset="0"/>
                <a:ea typeface="Open Sans" panose="020B0606030504020204" pitchFamily="34" charset="0"/>
                <a:cs typeface="Open Sans" panose="020B0606030504020204" pitchFamily="34" charset="0"/>
              </a:rPr>
              <a:t>na modelagem desse cenário.</a:t>
            </a:r>
            <a:endParaRPr lang="es-CO" sz="3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synthesize (63)">
            <a:hlinkClick r:id="" action="ppaction://media"/>
            <a:extLst>
              <a:ext uri="{FF2B5EF4-FFF2-40B4-BE49-F238E27FC236}">
                <a16:creationId xmlns:a16="http://schemas.microsoft.com/office/drawing/2014/main" id="{ECA8CDE2-EC06-D111-12D0-9981F584AC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2764" y="204273"/>
            <a:ext cx="1061516" cy="1061516"/>
          </a:xfrm>
          <a:prstGeom prst="rect">
            <a:avLst/>
          </a:prstGeom>
        </p:spPr>
      </p:pic>
    </p:spTree>
    <p:extLst>
      <p:ext uri="{BB962C8B-B14F-4D97-AF65-F5344CB8AC3E}">
        <p14:creationId xmlns:p14="http://schemas.microsoft.com/office/powerpoint/2010/main" val="18350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BA1CE-A8CE-4765-9D46-F89B4756C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customXml/itemProps3.xml><?xml version="1.0" encoding="utf-8"?>
<ds:datastoreItem xmlns:ds="http://schemas.openxmlformats.org/officeDocument/2006/customXml" ds:itemID="{D05F7E04-0F8F-4ECA-9525-3F0638DC6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7078</TotalTime>
  <Words>4324</Words>
  <Application>Microsoft Macintosh PowerPoint</Application>
  <PresentationFormat>Widescreen</PresentationFormat>
  <Paragraphs>299</Paragraphs>
  <Slides>17</Slides>
  <Notes>15</Notes>
  <HiddenSlides>0</HiddenSlides>
  <MMClips>12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 Narrow</vt:lpstr>
      <vt:lpstr>Arial</vt:lpstr>
      <vt:lpstr>Calibri</vt:lpstr>
      <vt:lpstr>Calibri Light</vt:lpstr>
      <vt:lpstr>Cambria Math</vt:lpstr>
      <vt:lpstr>Helvetica Neue</vt:lpstr>
      <vt:lpstr>Open Sans</vt:lpstr>
      <vt:lpstr>Open Sans ExtraBold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keywords>, docId:439169A64E8AD01E6239D85EFD2890D7</cp:keywords>
  <cp:lastModifiedBy>Pedro Peters</cp:lastModifiedBy>
  <cp:revision>160</cp:revision>
  <dcterms:created xsi:type="dcterms:W3CDTF">2019-06-09T10:25:43Z</dcterms:created>
  <dcterms:modified xsi:type="dcterms:W3CDTF">2025-03-04T08:33:51Z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