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7"/>
  </p:notesMasterIdLst>
  <p:sldIdLst>
    <p:sldId id="256" r:id="rId2"/>
    <p:sldId id="280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26F51-724B-424E-ACCE-B9F608F540D2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D363F-31A5-4FCC-9A71-0A3791AAEA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4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78FE1-2044-4670-9976-05E3E52E91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41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98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00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5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37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97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0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79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59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25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70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2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B7255-21F6-4FE4-9D4A-CBB7F18C8B83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E82B-6A1C-4CE3-BF2B-953CA50B70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31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youtube.com/watch?v=qkivJzjyHoA" TargetMode="External"/><Relationship Id="rId5" Type="http://schemas.openxmlformats.org/officeDocument/2006/relationships/hyperlink" Target="https://www.youtube.com/watch?v=u1cc1r_Y7M0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science of happiness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7503" y="3081559"/>
            <a:ext cx="9144000" cy="165576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Investigating Subjective Well-being </a:t>
            </a:r>
            <a:r>
              <a:rPr lang="en-GB" sz="3200" dirty="0" smtClean="0"/>
              <a:t>and </a:t>
            </a:r>
            <a:r>
              <a:rPr lang="en-GB" sz="3200" smtClean="0"/>
              <a:t>the environment</a:t>
            </a:r>
            <a:endParaRPr lang="en-GB" sz="3200" dirty="0"/>
          </a:p>
        </p:txBody>
      </p:sp>
      <p:pic>
        <p:nvPicPr>
          <p:cNvPr id="18436" name="Picture 4" descr="Tired of 'Liking' Things on Facebook? Here Are Six New Emoji Reacti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4" b="32764"/>
          <a:stretch/>
        </p:blipFill>
        <p:spPr bwMode="auto">
          <a:xfrm>
            <a:off x="1610498" y="4399005"/>
            <a:ext cx="9144000" cy="16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2"/>
    </mc:Choice>
    <mc:Fallback xmlns="">
      <p:transition spd="slow" advTm="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55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Rail access increases wellbeing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Pininfarina's Goldenpass Express Wonder Train Is Perfect Fo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98" y="1690688"/>
            <a:ext cx="6716948" cy="416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1601" y="5988734"/>
            <a:ext cx="779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Wu, W., 2015. Rail access and subjective well-being: Evidence from quality of life surveys. Journal of Comparative Economics, 43(2), pp.456-470.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8"/>
    </mc:Choice>
    <mc:Fallback xmlns="">
      <p:transition spd="slow" advTm="1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People were found to experience higher wellbeing in natural than urban environments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Forest power – why being in the New Forest is so good for you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27" y="1618342"/>
            <a:ext cx="7248907" cy="44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9382" y="6176963"/>
            <a:ext cx="732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Mackerron</a:t>
            </a:r>
            <a:r>
              <a:rPr lang="en-GB" dirty="0"/>
              <a:t> and </a:t>
            </a:r>
            <a:r>
              <a:rPr lang="en-GB" dirty="0" err="1"/>
              <a:t>Mourato</a:t>
            </a:r>
            <a:r>
              <a:rPr lang="en-GB" dirty="0"/>
              <a:t> 2013 Happiness is greater in natural environments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3"/>
    </mc:Choice>
    <mc:Fallback xmlns="">
      <p:transition spd="slow" advTm="14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How about Myanmar?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3" t="46503" r="29070" b="20641"/>
          <a:stretch/>
        </p:blipFill>
        <p:spPr bwMode="auto">
          <a:xfrm>
            <a:off x="729674" y="1477818"/>
            <a:ext cx="8091054" cy="4904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5"/>
          <a:srcRect l="42703" t="41469" r="29012" b="50802"/>
          <a:stretch/>
        </p:blipFill>
        <p:spPr bwMode="auto">
          <a:xfrm>
            <a:off x="6631710" y="5006110"/>
            <a:ext cx="5153890" cy="1376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91491" y="3768436"/>
            <a:ext cx="1773382" cy="2216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52345" y="1376218"/>
            <a:ext cx="240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Heliwell</a:t>
            </a:r>
            <a:r>
              <a:rPr lang="en-GB" dirty="0"/>
              <a:t> et al, 2019 World Happiness Report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19"/>
    </mc:Choice>
    <mc:Fallback xmlns="">
      <p:transition spd="slow" advTm="7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the method work?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288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Response variable: the ratings from the question </a:t>
            </a:r>
            <a:r>
              <a:rPr lang="en-GB" b="1" dirty="0" smtClean="0"/>
              <a:t>“</a:t>
            </a:r>
            <a:r>
              <a:rPr lang="en-GB" b="1" dirty="0"/>
              <a:t>Overall, how satisfied are you with your life nowadays? (please </a:t>
            </a:r>
            <a:r>
              <a:rPr lang="en-GB" b="1" dirty="0" smtClean="0"/>
              <a:t>consider </a:t>
            </a:r>
            <a:r>
              <a:rPr lang="en-GB" b="1" dirty="0"/>
              <a:t>all aspects of your life: health, work, finance,  family life and so on</a:t>
            </a:r>
            <a:r>
              <a:rPr lang="en-GB" b="1" dirty="0" smtClean="0"/>
              <a:t>)”</a:t>
            </a:r>
          </a:p>
          <a:p>
            <a:endParaRPr lang="en-GB" b="1" dirty="0" smtClean="0"/>
          </a:p>
          <a:p>
            <a:r>
              <a:rPr lang="en-GB" dirty="0" smtClean="0"/>
              <a:t>Explanatory variables:</a:t>
            </a:r>
          </a:p>
          <a:p>
            <a:pPr marL="0" indent="0">
              <a:buNone/>
            </a:pPr>
            <a:r>
              <a:rPr lang="en-GB" dirty="0" smtClean="0"/>
              <a:t>	- marital status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age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income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health </a:t>
            </a:r>
            <a:endParaRPr lang="en-GB" dirty="0"/>
          </a:p>
          <a:p>
            <a:r>
              <a:rPr lang="en-GB" dirty="0" smtClean="0"/>
              <a:t> But how do we know how big the influence of each is?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7"/>
    </mc:Choice>
    <mc:Fallback xmlns="">
      <p:transition spd="slow" advTm="49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Answer: regression models!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Here is a simplified version to illustrate:</a:t>
            </a:r>
            <a:endParaRPr lang="en-GB" b="1" dirty="0"/>
          </a:p>
          <a:p>
            <a:endParaRPr lang="en-GB" b="1" dirty="0"/>
          </a:p>
          <a:p>
            <a:pPr marL="0" indent="0">
              <a:buNone/>
            </a:pPr>
            <a:r>
              <a:rPr lang="en-GB" dirty="0" smtClean="0"/>
              <a:t>        Life </a:t>
            </a:r>
            <a:r>
              <a:rPr lang="en-GB" dirty="0"/>
              <a:t>satisfaction ~ age + income + martial status + health</a:t>
            </a:r>
            <a:endParaRPr lang="en-GB" b="1" dirty="0"/>
          </a:p>
        </p:txBody>
      </p:sp>
      <p:pic>
        <p:nvPicPr>
          <p:cNvPr id="17410" name="Picture 2" descr="woman in black long sleeve shi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b="45433"/>
          <a:stretch/>
        </p:blipFill>
        <p:spPr bwMode="auto">
          <a:xfrm>
            <a:off x="0" y="4151870"/>
            <a:ext cx="12195363" cy="27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9"/>
    </mc:Choice>
    <mc:Fallback xmlns="">
      <p:transition spd="slow" advTm="7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effect of access to clean water on wellbeing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73" y="1825625"/>
            <a:ext cx="1143461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Here is a simplified version to illustrate: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 smtClean="0"/>
              <a:t>Life </a:t>
            </a:r>
            <a:r>
              <a:rPr lang="en-GB" dirty="0"/>
              <a:t>satisfaction ~ age + income + martial status + </a:t>
            </a:r>
            <a:r>
              <a:rPr lang="en-GB" dirty="0" smtClean="0"/>
              <a:t>health + </a:t>
            </a:r>
            <a:r>
              <a:rPr lang="en-GB" dirty="0"/>
              <a:t>clean water (litres) 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4098" name="Picture 2" descr="Water flowing clipart 7 » Clipart S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4" b="8669"/>
          <a:stretch/>
        </p:blipFill>
        <p:spPr bwMode="auto">
          <a:xfrm>
            <a:off x="0" y="4936836"/>
            <a:ext cx="12192000" cy="19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7"/>
    </mc:Choice>
    <mc:Fallback xmlns="">
      <p:transition spd="slow" advTm="3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effect of access to clean water on wellbeing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73" y="1825625"/>
            <a:ext cx="1143461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Here is a simplified version to illustrate: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 smtClean="0"/>
              <a:t>Life </a:t>
            </a:r>
            <a:r>
              <a:rPr lang="en-GB" dirty="0"/>
              <a:t>satisfaction ~ age + income + martial status + </a:t>
            </a:r>
            <a:r>
              <a:rPr lang="en-GB" dirty="0" smtClean="0"/>
              <a:t>health + </a:t>
            </a:r>
            <a:r>
              <a:rPr lang="en-GB" dirty="0"/>
              <a:t>clean water (litres) </a:t>
            </a:r>
            <a:endParaRPr lang="en-GB" b="1" dirty="0"/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+ </a:t>
            </a:r>
            <a:r>
              <a:rPr lang="en-GB" dirty="0">
                <a:solidFill>
                  <a:srgbClr val="FF0000"/>
                </a:solidFill>
              </a:rPr>
              <a:t> social </a:t>
            </a:r>
            <a:r>
              <a:rPr lang="en-GB" dirty="0" smtClean="0">
                <a:solidFill>
                  <a:srgbClr val="FF0000"/>
                </a:solidFill>
              </a:rPr>
              <a:t>support, safety </a:t>
            </a:r>
            <a:r>
              <a:rPr lang="en-GB" dirty="0">
                <a:solidFill>
                  <a:srgbClr val="FF0000"/>
                </a:solidFill>
              </a:rPr>
              <a:t>(from crime, natural disasters or other threats</a:t>
            </a:r>
            <a:r>
              <a:rPr lang="en-GB" dirty="0" smtClean="0">
                <a:solidFill>
                  <a:srgbClr val="FF0000"/>
                </a:solidFill>
              </a:rPr>
              <a:t>),      education + more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098" name="Picture 2" descr="Water flowing clipart 7 » Clipart S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4" b="8669"/>
          <a:stretch/>
        </p:blipFill>
        <p:spPr bwMode="auto">
          <a:xfrm>
            <a:off x="0" y="4936836"/>
            <a:ext cx="12192000" cy="19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9"/>
    </mc:Choice>
    <mc:Fallback xmlns="">
      <p:transition spd="slow" advTm="3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talk about statistical models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Ordinary least squares regression (OLS)</a:t>
            </a:r>
          </a:p>
          <a:p>
            <a:r>
              <a:rPr lang="en-GB" dirty="0" smtClean="0"/>
              <a:t>Ordinal logistic regression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logit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</a:t>
            </a:r>
            <a:r>
              <a:rPr lang="en-GB" dirty="0" err="1" smtClean="0"/>
              <a:t>probit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17156" y="4165174"/>
            <a:ext cx="10393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“Overall, how satisfied are you with your life nowadays? (please </a:t>
            </a:r>
            <a:r>
              <a:rPr lang="en-GB" sz="2400" dirty="0" smtClean="0"/>
              <a:t>consider </a:t>
            </a:r>
            <a:r>
              <a:rPr lang="en-GB" sz="2400" dirty="0"/>
              <a:t>all aspects of your life: health, work, finance,  family life and so on)”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787598"/>
              </p:ext>
            </p:extLst>
          </p:nvPr>
        </p:nvGraphicFramePr>
        <p:xfrm>
          <a:off x="725052" y="5169771"/>
          <a:ext cx="10741895" cy="1180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23">
                  <a:extLst>
                    <a:ext uri="{9D8B030D-6E8A-4147-A177-3AD203B41FA5}">
                      <a16:colId xmlns:a16="http://schemas.microsoft.com/office/drawing/2014/main" val="3201887133"/>
                    </a:ext>
                  </a:extLst>
                </a:gridCol>
                <a:gridCol w="868218">
                  <a:extLst>
                    <a:ext uri="{9D8B030D-6E8A-4147-A177-3AD203B41FA5}">
                      <a16:colId xmlns:a16="http://schemas.microsoft.com/office/drawing/2014/main" val="2679649331"/>
                    </a:ext>
                  </a:extLst>
                </a:gridCol>
                <a:gridCol w="764096">
                  <a:extLst>
                    <a:ext uri="{9D8B030D-6E8A-4147-A177-3AD203B41FA5}">
                      <a16:colId xmlns:a16="http://schemas.microsoft.com/office/drawing/2014/main" val="2635381116"/>
                    </a:ext>
                  </a:extLst>
                </a:gridCol>
                <a:gridCol w="968979">
                  <a:extLst>
                    <a:ext uri="{9D8B030D-6E8A-4147-A177-3AD203B41FA5}">
                      <a16:colId xmlns:a16="http://schemas.microsoft.com/office/drawing/2014/main" val="2517761363"/>
                    </a:ext>
                  </a:extLst>
                </a:gridCol>
                <a:gridCol w="816162">
                  <a:extLst>
                    <a:ext uri="{9D8B030D-6E8A-4147-A177-3AD203B41FA5}">
                      <a16:colId xmlns:a16="http://schemas.microsoft.com/office/drawing/2014/main" val="4267137007"/>
                    </a:ext>
                  </a:extLst>
                </a:gridCol>
                <a:gridCol w="932872">
                  <a:extLst>
                    <a:ext uri="{9D8B030D-6E8A-4147-A177-3AD203B41FA5}">
                      <a16:colId xmlns:a16="http://schemas.microsoft.com/office/drawing/2014/main" val="2183892982"/>
                    </a:ext>
                  </a:extLst>
                </a:gridCol>
                <a:gridCol w="895928">
                  <a:extLst>
                    <a:ext uri="{9D8B030D-6E8A-4147-A177-3AD203B41FA5}">
                      <a16:colId xmlns:a16="http://schemas.microsoft.com/office/drawing/2014/main" val="4130196865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2558096813"/>
                    </a:ext>
                  </a:extLst>
                </a:gridCol>
                <a:gridCol w="1006763">
                  <a:extLst>
                    <a:ext uri="{9D8B030D-6E8A-4147-A177-3AD203B41FA5}">
                      <a16:colId xmlns:a16="http://schemas.microsoft.com/office/drawing/2014/main" val="3422548890"/>
                    </a:ext>
                  </a:extLst>
                </a:gridCol>
                <a:gridCol w="905164">
                  <a:extLst>
                    <a:ext uri="{9D8B030D-6E8A-4147-A177-3AD203B41FA5}">
                      <a16:colId xmlns:a16="http://schemas.microsoft.com/office/drawing/2014/main" val="3012021097"/>
                    </a:ext>
                  </a:extLst>
                </a:gridCol>
                <a:gridCol w="1320799">
                  <a:extLst>
                    <a:ext uri="{9D8B030D-6E8A-4147-A177-3AD203B41FA5}">
                      <a16:colId xmlns:a16="http://schemas.microsoft.com/office/drawing/2014/main" val="1252373701"/>
                    </a:ext>
                  </a:extLst>
                </a:gridCol>
              </a:tblGrid>
              <a:tr h="540712">
                <a:tc>
                  <a:txBody>
                    <a:bodyPr/>
                    <a:lstStyle/>
                    <a:p>
                      <a:r>
                        <a:rPr lang="en-GB" dirty="0" smtClean="0"/>
                        <a:t>Completely</a:t>
                      </a:r>
                      <a:r>
                        <a:rPr lang="en-GB" baseline="0" dirty="0" smtClean="0"/>
                        <a:t> dissatisfied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Completely</a:t>
                      </a:r>
                      <a:r>
                        <a:rPr lang="en-GB" baseline="0" dirty="0" smtClean="0"/>
                        <a:t> satisfied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631618"/>
                  </a:ext>
                </a:extLst>
              </a:tr>
              <a:tr h="540712"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29280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4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52"/>
    </mc:Choice>
    <mc:Fallback xmlns="">
      <p:transition spd="slow" advTm="17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Statistical software 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910" t="15084" r="40627" b="11304"/>
          <a:stretch/>
        </p:blipFill>
        <p:spPr bwMode="auto">
          <a:xfrm>
            <a:off x="6594763" y="365125"/>
            <a:ext cx="5357091" cy="4557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R (I use the package called “ordinal” in R)</a:t>
            </a:r>
          </a:p>
          <a:p>
            <a:r>
              <a:rPr lang="en-GB" dirty="0" smtClean="0"/>
              <a:t>STATA</a:t>
            </a:r>
          </a:p>
          <a:p>
            <a:r>
              <a:rPr lang="en-GB" dirty="0" smtClean="0"/>
              <a:t>SPPS</a:t>
            </a:r>
          </a:p>
          <a:p>
            <a:r>
              <a:rPr lang="en-GB" dirty="0" smtClean="0"/>
              <a:t>Many others! </a:t>
            </a:r>
          </a:p>
          <a:p>
            <a:endParaRPr lang="en-GB" dirty="0" smtClean="0"/>
          </a:p>
          <a:p>
            <a:r>
              <a:rPr lang="en-GB" dirty="0" smtClean="0"/>
              <a:t>Many helpful tutorials on youtube.com </a:t>
            </a:r>
          </a:p>
          <a:p>
            <a:r>
              <a:rPr lang="en-GB" dirty="0" smtClean="0"/>
              <a:t>Ordinary least square regression: </a:t>
            </a:r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www.youtube.com/watch?v=u1cc1r_Y7M0</a:t>
            </a:r>
            <a:endParaRPr lang="en-GB" dirty="0" smtClean="0"/>
          </a:p>
          <a:p>
            <a:r>
              <a:rPr lang="en-GB" dirty="0" smtClean="0"/>
              <a:t>Ordinal logistic regression: </a:t>
            </a:r>
            <a:r>
              <a:rPr lang="en-GB" dirty="0">
                <a:hlinkClick r:id="rId6"/>
              </a:rPr>
              <a:t>https://www.youtube.com/watch?v=qkivJzjyHoA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5"/>
    </mc:Choice>
    <mc:Fallback xmlns="">
      <p:transition spd="slow" advTm="4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results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961810"/>
              </p:ext>
            </p:extLst>
          </p:nvPr>
        </p:nvGraphicFramePr>
        <p:xfrm>
          <a:off x="1089890" y="2244434"/>
          <a:ext cx="9642764" cy="302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3898">
                  <a:extLst>
                    <a:ext uri="{9D8B030D-6E8A-4147-A177-3AD203B41FA5}">
                      <a16:colId xmlns:a16="http://schemas.microsoft.com/office/drawing/2014/main" val="3421655348"/>
                    </a:ext>
                  </a:extLst>
                </a:gridCol>
                <a:gridCol w="3213898">
                  <a:extLst>
                    <a:ext uri="{9D8B030D-6E8A-4147-A177-3AD203B41FA5}">
                      <a16:colId xmlns:a16="http://schemas.microsoft.com/office/drawing/2014/main" val="1764767944"/>
                    </a:ext>
                  </a:extLst>
                </a:gridCol>
                <a:gridCol w="3214968">
                  <a:extLst>
                    <a:ext uri="{9D8B030D-6E8A-4147-A177-3AD203B41FA5}">
                      <a16:colId xmlns:a16="http://schemas.microsoft.com/office/drawing/2014/main" val="3210686147"/>
                    </a:ext>
                  </a:extLst>
                </a:gridCol>
              </a:tblGrid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Variable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Coefficient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p-value  (cut-off: 0.05)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581595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Age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0.03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0.45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38185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Income (USD)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0.005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22673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Marital status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0.04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026747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Health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0.4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0.000009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50800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Clean water access (litres)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0.1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0.03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961053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47491" y="5273966"/>
            <a:ext cx="6871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Note: this is a simplified example I invented for demonstration purposes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07083" y="6056309"/>
            <a:ext cx="796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Note! These are all in different units (years, dollars/kyat </a:t>
            </a:r>
            <a:r>
              <a:rPr lang="en-GB" dirty="0" err="1" smtClean="0">
                <a:solidFill>
                  <a:srgbClr val="FF0000"/>
                </a:solidFill>
              </a:rPr>
              <a:t>etc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92"/>
    </mc:Choice>
    <mc:Fallback xmlns="">
      <p:transition spd="slow" advTm="11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About 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5754"/>
            <a:ext cx="10515600" cy="54622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Name: Kim S. Jacobsen </a:t>
            </a:r>
          </a:p>
          <a:p>
            <a:pPr marL="0" indent="0">
              <a:buNone/>
            </a:pPr>
            <a:r>
              <a:rPr lang="en-GB" dirty="0" smtClean="0"/>
              <a:t>Affiliation: University of Oxford and London School of Economics </a:t>
            </a:r>
          </a:p>
          <a:p>
            <a:pPr marL="0" indent="0">
              <a:buNone/>
            </a:pPr>
            <a:r>
              <a:rPr lang="en-GB" dirty="0" smtClean="0"/>
              <a:t>Field work: Zimbabwe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Research:</a:t>
            </a:r>
          </a:p>
          <a:p>
            <a:pPr marL="514350" indent="-514350">
              <a:buAutoNum type="arabicPeriod"/>
            </a:pPr>
            <a:r>
              <a:rPr lang="en-GB" dirty="0" smtClean="0"/>
              <a:t>Investigating what variables determine attitude to co-</a:t>
            </a:r>
            <a:r>
              <a:rPr lang="en-GB" dirty="0" err="1" smtClean="0"/>
              <a:t>exisiting</a:t>
            </a:r>
            <a:r>
              <a:rPr lang="en-GB" dirty="0" smtClean="0"/>
              <a:t> with lions </a:t>
            </a:r>
          </a:p>
          <a:p>
            <a:pPr marL="0" indent="0">
              <a:buNone/>
            </a:pPr>
            <a:r>
              <a:rPr lang="en-GB" dirty="0" smtClean="0"/>
              <a:t>2. Happiness economics</a:t>
            </a:r>
          </a:p>
          <a:p>
            <a:pPr>
              <a:buFontTx/>
              <a:buChar char="-"/>
            </a:pPr>
            <a:r>
              <a:rPr lang="en-GB" dirty="0" smtClean="0"/>
              <a:t>Estimating the impact of quantitative variables on subjective wellbeing</a:t>
            </a:r>
          </a:p>
          <a:p>
            <a:pPr marL="0" indent="0">
              <a:buNone/>
            </a:pPr>
            <a:r>
              <a:rPr lang="en-GB" dirty="0" smtClean="0"/>
              <a:t>3. Economic valuation of lion presence </a:t>
            </a:r>
          </a:p>
          <a:p>
            <a:pPr marL="0" indent="0">
              <a:buNone/>
            </a:pPr>
            <a:r>
              <a:rPr lang="en-GB" dirty="0" smtClean="0"/>
              <a:t>- Using choice experiments and discrete choice modelling </a:t>
            </a:r>
          </a:p>
        </p:txBody>
      </p:sp>
      <p:pic>
        <p:nvPicPr>
          <p:cNvPr id="4" name="Picture 8" descr="http://firstclasshonours.com/ekmps/shops/sensebdl/resources/Design/lse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66" y="-1"/>
            <a:ext cx="2832410" cy="141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university of oxford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36" y="173702"/>
            <a:ext cx="1030630" cy="10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5"/>
    </mc:Choice>
    <mc:Fallback xmlns="">
      <p:transition spd="slow" advTm="3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Economic valuation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Monetary estimate of the value of something that does not have a market value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- Can value both good (positive value) or bad things (negative value)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16" y="3900199"/>
            <a:ext cx="5399904" cy="27331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8"/>
    </mc:Choice>
    <mc:Fallback xmlns="">
      <p:transition spd="slow" advTm="3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 neat trick: economic valuation!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077730"/>
              </p:ext>
            </p:extLst>
          </p:nvPr>
        </p:nvGraphicFramePr>
        <p:xfrm>
          <a:off x="1089890" y="2244434"/>
          <a:ext cx="9642764" cy="3029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3898">
                  <a:extLst>
                    <a:ext uri="{9D8B030D-6E8A-4147-A177-3AD203B41FA5}">
                      <a16:colId xmlns:a16="http://schemas.microsoft.com/office/drawing/2014/main" val="3421655348"/>
                    </a:ext>
                  </a:extLst>
                </a:gridCol>
                <a:gridCol w="3213898">
                  <a:extLst>
                    <a:ext uri="{9D8B030D-6E8A-4147-A177-3AD203B41FA5}">
                      <a16:colId xmlns:a16="http://schemas.microsoft.com/office/drawing/2014/main" val="1764767944"/>
                    </a:ext>
                  </a:extLst>
                </a:gridCol>
                <a:gridCol w="3214968">
                  <a:extLst>
                    <a:ext uri="{9D8B030D-6E8A-4147-A177-3AD203B41FA5}">
                      <a16:colId xmlns:a16="http://schemas.microsoft.com/office/drawing/2014/main" val="3210686147"/>
                    </a:ext>
                  </a:extLst>
                </a:gridCol>
              </a:tblGrid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Variable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Coefficient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p-value  (cut-off: 0.05)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581595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Age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0.03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0.45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38185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Income (USD)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0.005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22673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Marital status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0.2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0.04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026747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Health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0.4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0.000009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508005"/>
                  </a:ext>
                </a:extLst>
              </a:tr>
              <a:tr h="50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Clean water access (litres) 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0.1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0.03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961053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48509" y="5495636"/>
            <a:ext cx="9504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Coefficient of the variable we want to value / coefficient of the income variable = economic value</a:t>
            </a:r>
          </a:p>
          <a:p>
            <a:endParaRPr lang="en-GB" dirty="0"/>
          </a:p>
          <a:p>
            <a:pPr algn="ctr"/>
            <a:r>
              <a:rPr lang="en-GB" sz="2800" dirty="0"/>
              <a:t>0.1/0.02 = </a:t>
            </a:r>
            <a:r>
              <a:rPr lang="en-GB" sz="2800" dirty="0" smtClean="0">
                <a:solidFill>
                  <a:srgbClr val="FF0000"/>
                </a:solidFill>
              </a:rPr>
              <a:t>$5 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71"/>
    </mc:Choice>
    <mc:Fallback xmlns="">
      <p:transition spd="slow" advTm="109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 economic valuation?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Convenient scale for comparisons </a:t>
            </a:r>
          </a:p>
          <a:p>
            <a:r>
              <a:rPr lang="en-GB" dirty="0" smtClean="0"/>
              <a:t>Cost-benefit analyses and policymaking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en-GB" sz="2000" dirty="0" smtClean="0"/>
              <a:t>In the UK, the government is required </a:t>
            </a:r>
          </a:p>
          <a:p>
            <a:pPr marL="0" indent="0">
              <a:buNone/>
            </a:pPr>
            <a:r>
              <a:rPr lang="en-GB" sz="2000" dirty="0" smtClean="0"/>
              <a:t>by law to undertake cost-benefit analysis </a:t>
            </a:r>
          </a:p>
          <a:p>
            <a:pPr marL="0" indent="0">
              <a:buNone/>
            </a:pPr>
            <a:r>
              <a:rPr lang="en-GB" sz="2000" dirty="0" smtClean="0"/>
              <a:t>before carrying out many types of investment </a:t>
            </a:r>
            <a:endParaRPr lang="en-GB" sz="2000" dirty="0"/>
          </a:p>
        </p:txBody>
      </p:sp>
      <p:pic>
        <p:nvPicPr>
          <p:cNvPr id="7170" name="Picture 2" descr="Factor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22" y="1570183"/>
            <a:ext cx="4654378" cy="52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47"/>
    </mc:Choice>
    <mc:Fallback xmlns="">
      <p:transition spd="slow" advTm="149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019"/>
            <a:ext cx="10515600" cy="1325563"/>
          </a:xfrm>
        </p:spPr>
        <p:txBody>
          <a:bodyPr/>
          <a:lstStyle/>
          <a:p>
            <a:r>
              <a:rPr lang="en-GB" dirty="0" smtClean="0"/>
              <a:t>Real life example: the cost of unemployment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64564" cy="4351338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52945" y="1188227"/>
            <a:ext cx="989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Luttmer</a:t>
            </a:r>
            <a:r>
              <a:rPr lang="en-GB" dirty="0"/>
              <a:t>, E.F.P., 2005. </a:t>
            </a:r>
            <a:r>
              <a:rPr lang="en-GB" dirty="0" err="1"/>
              <a:t>Neighbors</a:t>
            </a:r>
            <a:r>
              <a:rPr lang="en-GB" dirty="0"/>
              <a:t> as Negatives: Relative Earnings and Well-Being. Quarterly Journal of Economics 120, 963-1002</a:t>
            </a:r>
            <a:endParaRPr lang="en-GB" b="1" dirty="0"/>
          </a:p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4"/>
          <a:srcRect l="24248" t="23157" r="38076" b="26575"/>
          <a:stretch/>
        </p:blipFill>
        <p:spPr bwMode="auto">
          <a:xfrm>
            <a:off x="2881746" y="1793528"/>
            <a:ext cx="5929746" cy="4967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7197" y="4826675"/>
            <a:ext cx="3897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(for illustrative purposes, only a sub-selection of the variables included in the regression are displayed here). The variables marked with ** are statistically significant at the 0.05 threshold.</a:t>
            </a:r>
            <a:endParaRPr lang="en-GB" b="1" dirty="0"/>
          </a:p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189916" y="3599228"/>
            <a:ext cx="5313406" cy="259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139007" y="2820020"/>
            <a:ext cx="5313406" cy="259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92"/>
    </mc:Choice>
    <mc:Fallback xmlns="">
      <p:transition spd="slow" advTm="14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= Cost of unemployment </a:t>
            </a:r>
            <a:r>
              <a:rPr lang="en-GB" b="1" dirty="0"/>
              <a:t>$30,000 per </a:t>
            </a:r>
            <a:r>
              <a:rPr lang="en-GB" b="1" dirty="0" smtClean="0"/>
              <a:t>year!</a:t>
            </a:r>
          </a:p>
          <a:p>
            <a:pPr marL="0" indent="0" algn="ctr">
              <a:buNone/>
            </a:pPr>
            <a:r>
              <a:rPr lang="en-GB" dirty="0" smtClean="0"/>
              <a:t>(this is </a:t>
            </a:r>
            <a:r>
              <a:rPr lang="en-GB" i="1" dirty="0" smtClean="0"/>
              <a:t>additional to</a:t>
            </a:r>
            <a:r>
              <a:rPr lang="en-GB" dirty="0" smtClean="0"/>
              <a:t> lost wages)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23353" t="47751" r="25818" b="39492"/>
          <a:stretch/>
        </p:blipFill>
        <p:spPr bwMode="auto">
          <a:xfrm>
            <a:off x="2370437" y="1581665"/>
            <a:ext cx="8983363" cy="2931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08"/>
    </mc:Choice>
    <mc:Fallback xmlns="">
      <p:transition spd="slow" advTm="8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70" y="1027906"/>
            <a:ext cx="7469659" cy="504219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761"/>
          </a:xfrm>
        </p:spPr>
        <p:txBody>
          <a:bodyPr/>
          <a:lstStyle/>
          <a:p>
            <a:r>
              <a:rPr lang="en-GB" dirty="0"/>
              <a:t>Example from my </a:t>
            </a:r>
            <a:r>
              <a:rPr lang="en-GB" dirty="0" smtClean="0"/>
              <a:t>work: Lions in Zimbabwe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8238744" y="1911096"/>
            <a:ext cx="731520" cy="704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505200" y="6119336"/>
            <a:ext cx="868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Loveridge</a:t>
            </a:r>
            <a:r>
              <a:rPr lang="en-GB" sz="1400" dirty="0"/>
              <a:t>, A.J., Kuiper, T., Parry, R.H., </a:t>
            </a:r>
            <a:r>
              <a:rPr lang="en-GB" sz="1400" dirty="0" err="1"/>
              <a:t>Sibanda</a:t>
            </a:r>
            <a:r>
              <a:rPr lang="en-GB" sz="1400" dirty="0"/>
              <a:t>, L., Hunt, J.H., </a:t>
            </a:r>
            <a:r>
              <a:rPr lang="en-GB" sz="1400" dirty="0" err="1"/>
              <a:t>Stapelkamp</a:t>
            </a:r>
            <a:r>
              <a:rPr lang="en-GB" sz="1400" dirty="0"/>
              <a:t>, B., </a:t>
            </a:r>
            <a:r>
              <a:rPr lang="en-GB" sz="1400" dirty="0" err="1"/>
              <a:t>Sebele</a:t>
            </a:r>
            <a:r>
              <a:rPr lang="en-GB" sz="1400" dirty="0"/>
              <a:t>, L. and Macdonald, D.W., 2017. Bells, </a:t>
            </a:r>
            <a:r>
              <a:rPr lang="en-GB" sz="1400" dirty="0" err="1"/>
              <a:t>bomas</a:t>
            </a:r>
            <a:r>
              <a:rPr lang="en-GB" sz="1400" dirty="0"/>
              <a:t> and beefsteak: complex patterns of human-predator conflict at the wildlife-</a:t>
            </a:r>
            <a:r>
              <a:rPr lang="en-GB" sz="1400" dirty="0" err="1"/>
              <a:t>agropastoral</a:t>
            </a:r>
            <a:r>
              <a:rPr lang="en-GB" sz="1400" dirty="0"/>
              <a:t> interface in Zimbabwe. </a:t>
            </a:r>
            <a:r>
              <a:rPr lang="en-GB" sz="1400" i="1" dirty="0" err="1"/>
              <a:t>PeerJ</a:t>
            </a:r>
            <a:r>
              <a:rPr lang="en-GB" sz="1400" dirty="0"/>
              <a:t>, </a:t>
            </a:r>
            <a:r>
              <a:rPr lang="en-GB" sz="1400" i="1" dirty="0"/>
              <a:t>5</a:t>
            </a:r>
            <a:r>
              <a:rPr lang="en-GB" sz="1400" dirty="0"/>
              <a:t>, p.e2898.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" y="0"/>
            <a:ext cx="12671522" cy="71037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258" y="4183812"/>
            <a:ext cx="2901691" cy="2176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1"/>
    </mc:Choice>
    <mc:Fallback xmlns="">
      <p:transition spd="slow" advTm="1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s://s-media-cache-ak0.pinimg.com/236x/09/3d/ae/093daea543d6dc9d4d5a77b4ace6d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07" y="2193797"/>
            <a:ext cx="22479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s.abduzeedo.com/files/articles/marvelous-giraffe-photography/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7" y="365125"/>
            <a:ext cx="5010102" cy="334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faritalk.net/uploads/gallery/album_403/gallery_1_403_13209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456" y="1299340"/>
            <a:ext cx="2857190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wallpaperhdc.com/wp-content/uploads/2017/05/elephant-photography-wallpaper-full-h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80" y="4001294"/>
            <a:ext cx="4246971" cy="26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8"/>
    </mc:Choice>
    <mc:Fallback xmlns="">
      <p:transition spd="slow" advTm="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esultat for lion predate c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941100"/>
            <a:ext cx="7061200" cy="49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16932"/>
            <a:ext cx="4614647" cy="337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/>
          <a:stretch/>
        </p:blipFill>
        <p:spPr>
          <a:xfrm>
            <a:off x="9745447" y="9288"/>
            <a:ext cx="3451213" cy="338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134" y="872066"/>
            <a:ext cx="6841067" cy="51308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4"/>
    </mc:Choice>
    <mc:Fallback xmlns="">
      <p:transition spd="slow" advTm="2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12192000" cy="686943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0"/>
    </mc:Choice>
    <mc:Fallback xmlns="">
      <p:transition spd="slow" advTm="4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wellbeing?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033951" cy="4351338"/>
          </a:xfrm>
        </p:spPr>
        <p:txBody>
          <a:bodyPr/>
          <a:lstStyle/>
          <a:p>
            <a:r>
              <a:rPr lang="en-GB" dirty="0" smtClean="0"/>
              <a:t>Often called “happiness” in everyday speech</a:t>
            </a:r>
          </a:p>
          <a:p>
            <a:r>
              <a:rPr lang="en-GB" dirty="0" smtClean="0"/>
              <a:t>Many ways of looking at and defining wellbeing (depends on the academic field and the intended use) </a:t>
            </a:r>
          </a:p>
          <a:p>
            <a:r>
              <a:rPr lang="en-GB" dirty="0" smtClean="0"/>
              <a:t>Here are some examples: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Objective lists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The capability approach (Amartya Sen)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Subjective wellbeing </a:t>
            </a:r>
            <a:endParaRPr lang="en-GB" dirty="0"/>
          </a:p>
        </p:txBody>
      </p:sp>
      <p:pic>
        <p:nvPicPr>
          <p:cNvPr id="13314" name="Picture 2" descr="man holding brown stick smil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17643" r="15514"/>
          <a:stretch/>
        </p:blipFill>
        <p:spPr bwMode="auto">
          <a:xfrm>
            <a:off x="8408585" y="12956"/>
            <a:ext cx="3783415" cy="68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72"/>
    </mc:Choice>
    <mc:Fallback xmlns="">
      <p:transition spd="slow" advTm="9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Average value of lost livestock: $3.5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Bilderesultat for lion predate c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1825625"/>
            <a:ext cx="6779491" cy="47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5"/>
    </mc:Choice>
    <mc:Fallback xmlns="">
      <p:transition spd="slow" advTm="6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034322"/>
              </p:ext>
            </p:extLst>
          </p:nvPr>
        </p:nvGraphicFramePr>
        <p:xfrm>
          <a:off x="61634" y="0"/>
          <a:ext cx="5648960" cy="6669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2414">
                  <a:extLst>
                    <a:ext uri="{9D8B030D-6E8A-4147-A177-3AD203B41FA5}">
                      <a16:colId xmlns:a16="http://schemas.microsoft.com/office/drawing/2014/main" val="3308772427"/>
                    </a:ext>
                  </a:extLst>
                </a:gridCol>
                <a:gridCol w="704247">
                  <a:extLst>
                    <a:ext uri="{9D8B030D-6E8A-4147-A177-3AD203B41FA5}">
                      <a16:colId xmlns:a16="http://schemas.microsoft.com/office/drawing/2014/main" val="219406576"/>
                    </a:ext>
                  </a:extLst>
                </a:gridCol>
                <a:gridCol w="748449">
                  <a:extLst>
                    <a:ext uri="{9D8B030D-6E8A-4147-A177-3AD203B41FA5}">
                      <a16:colId xmlns:a16="http://schemas.microsoft.com/office/drawing/2014/main" val="88237062"/>
                    </a:ext>
                  </a:extLst>
                </a:gridCol>
                <a:gridCol w="373850">
                  <a:extLst>
                    <a:ext uri="{9D8B030D-6E8A-4147-A177-3AD203B41FA5}">
                      <a16:colId xmlns:a16="http://schemas.microsoft.com/office/drawing/2014/main" val="319175275"/>
                    </a:ext>
                  </a:extLst>
                </a:gridCol>
              </a:tblGrid>
              <a:tr h="210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Variable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Estimate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P-value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 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/>
                </a:tc>
                <a:extLst>
                  <a:ext uri="{0D108BD9-81ED-4DB2-BD59-A6C34878D82A}">
                    <a16:rowId xmlns:a16="http://schemas.microsoft.com/office/drawing/2014/main" val="1638948858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Age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-0.02531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1.28E-08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157930226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Gender Female (reference level: “male”)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0.116617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0.303346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76692407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Ethnicity Nambya (reference level: “Ndebele”)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-0.32201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0.043356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840562765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Ethnicity Tonga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0.473547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0.001956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558663118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Ethnicity other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0.08445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0.683788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708361322"/>
                  </a:ext>
                </a:extLst>
              </a:tr>
              <a:tr h="210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Education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-0.48016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0.014725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167172727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Married (reference level: single)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-0.08479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0.53195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31535682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Widowed (reference level: single)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0.189786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0.402403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316580276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Divorced (reference level: single)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-0.21592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0.421553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267138636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Proportion of life spent in Hwange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-0.0149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0.919918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520846123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Physical condition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0.635437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0.000879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358942700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Total wealth  (log)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0.012476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0.003143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910806143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Perceived wealth relative to rest of community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0.895459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2.68E-07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4282106923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No ownership of wealth (reference level:  “full ownership of wealth)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-0.06034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0.672255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99151766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Shared ownership of wealth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0.241389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0.064446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661907539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Proportion of non-animal wealth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-0.20492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0.285652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69575802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776122"/>
              </p:ext>
            </p:extLst>
          </p:nvPr>
        </p:nvGraphicFramePr>
        <p:xfrm>
          <a:off x="5923279" y="0"/>
          <a:ext cx="6075682" cy="6669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6607">
                  <a:extLst>
                    <a:ext uri="{9D8B030D-6E8A-4147-A177-3AD203B41FA5}">
                      <a16:colId xmlns:a16="http://schemas.microsoft.com/office/drawing/2014/main" val="2166215949"/>
                    </a:ext>
                  </a:extLst>
                </a:gridCol>
                <a:gridCol w="755503">
                  <a:extLst>
                    <a:ext uri="{9D8B030D-6E8A-4147-A177-3AD203B41FA5}">
                      <a16:colId xmlns:a16="http://schemas.microsoft.com/office/drawing/2014/main" val="815916647"/>
                    </a:ext>
                  </a:extLst>
                </a:gridCol>
                <a:gridCol w="800741">
                  <a:extLst>
                    <a:ext uri="{9D8B030D-6E8A-4147-A177-3AD203B41FA5}">
                      <a16:colId xmlns:a16="http://schemas.microsoft.com/office/drawing/2014/main" val="3037387323"/>
                    </a:ext>
                  </a:extLst>
                </a:gridCol>
                <a:gridCol w="392831">
                  <a:extLst>
                    <a:ext uri="{9D8B030D-6E8A-4147-A177-3AD203B41FA5}">
                      <a16:colId xmlns:a16="http://schemas.microsoft.com/office/drawing/2014/main" val="2502718730"/>
                    </a:ext>
                  </a:extLst>
                </a:gridCol>
              </a:tblGrid>
              <a:tr h="252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Variable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Estimate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P-value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 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/>
                </a:tc>
                <a:extLst>
                  <a:ext uri="{0D108BD9-81ED-4DB2-BD59-A6C34878D82A}">
                    <a16:rowId xmlns:a16="http://schemas.microsoft.com/office/drawing/2014/main" val="1703488069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Does not own livestock (reference level:  “owns livestock”)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0.891295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4.22E-06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16655953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Whether have ever lost livestock to lions (reference level: “Yes”)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-0.26037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0.033644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*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772591354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Number of livestock lost to lions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0.019026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0.115879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519344259"/>
                  </a:ext>
                </a:extLst>
              </a:tr>
              <a:tr h="741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Nobody is responsible for losses to lions (reference level:  “someone else is responsible for losses to lions”)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0.134182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0.206846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315978221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Conflict level in village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-2.26E-05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0.987132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44509203"/>
                  </a:ext>
                </a:extLst>
              </a:tr>
              <a:tr h="741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Do not personally know someone who has been attacked by lion (reference level: “personally know someone”)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-0.04395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0.675861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610465442"/>
                  </a:ext>
                </a:extLst>
              </a:tr>
              <a:tr h="252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Perceived frequency of lions entering village lands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-0.02244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0.906356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42856413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Fear of lions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-0.20829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0.0953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0876842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Experienced other wildlife-related harm (reference level:  “not experienced other wildlife-related harm)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-0.11135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0.292281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794000504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Perceived household benefits from national park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0.504315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0.00187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822983616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Frequency of social interactions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-0.89776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2.66E-10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67944512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Support within the community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0.094238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0.472148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545855854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Worry of crime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0.122338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0.221604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488310081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worry_crime.Q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0.288839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0.010843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26428612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Frequency of participation in local organisations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-0.00293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0.694441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372437807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Religiousness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-0.10395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0.453941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33996142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4663440"/>
            <a:ext cx="2194560" cy="396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772228" y="782320"/>
            <a:ext cx="4174411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98"/>
    </mc:Choice>
    <mc:Fallback xmlns="">
      <p:transition spd="slow" advTm="23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634" y="0"/>
          <a:ext cx="5648960" cy="6669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2414">
                  <a:extLst>
                    <a:ext uri="{9D8B030D-6E8A-4147-A177-3AD203B41FA5}">
                      <a16:colId xmlns:a16="http://schemas.microsoft.com/office/drawing/2014/main" val="3308772427"/>
                    </a:ext>
                  </a:extLst>
                </a:gridCol>
                <a:gridCol w="704247">
                  <a:extLst>
                    <a:ext uri="{9D8B030D-6E8A-4147-A177-3AD203B41FA5}">
                      <a16:colId xmlns:a16="http://schemas.microsoft.com/office/drawing/2014/main" val="219406576"/>
                    </a:ext>
                  </a:extLst>
                </a:gridCol>
                <a:gridCol w="748449">
                  <a:extLst>
                    <a:ext uri="{9D8B030D-6E8A-4147-A177-3AD203B41FA5}">
                      <a16:colId xmlns:a16="http://schemas.microsoft.com/office/drawing/2014/main" val="88237062"/>
                    </a:ext>
                  </a:extLst>
                </a:gridCol>
                <a:gridCol w="373850">
                  <a:extLst>
                    <a:ext uri="{9D8B030D-6E8A-4147-A177-3AD203B41FA5}">
                      <a16:colId xmlns:a16="http://schemas.microsoft.com/office/drawing/2014/main" val="319175275"/>
                    </a:ext>
                  </a:extLst>
                </a:gridCol>
              </a:tblGrid>
              <a:tr h="210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Variable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Estimate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P-value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 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/>
                </a:tc>
                <a:extLst>
                  <a:ext uri="{0D108BD9-81ED-4DB2-BD59-A6C34878D82A}">
                    <a16:rowId xmlns:a16="http://schemas.microsoft.com/office/drawing/2014/main" val="1638948858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Age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-0.02531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1.28E-08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157930226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Gender Female (reference level: “male”)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0.116617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0.303346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76692407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Ethnicity Nambya (reference level: “Ndebele”)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-0.32201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0.043356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840562765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Ethnicity Tonga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0.473547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0.001956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558663118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Ethnicity other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0.08445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0.683788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708361322"/>
                  </a:ext>
                </a:extLst>
              </a:tr>
              <a:tr h="210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Education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-0.48016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0.014725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167172727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Married (reference level: single)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-0.08479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0.53195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31535682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Widowed (reference level: single)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0.189786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0.402403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316580276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Divorced (reference level: single)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-0.21592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0.421553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267138636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Proportion of life spent in Hwange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-0.0149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0.919918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520846123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Physical condition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0.635437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0.000879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3358942700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Total wealth  (log)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0.012476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0.003143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910806143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Perceived wealth relative to rest of community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0.895459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2.68E-07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4282106923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No ownership of wealth (reference level:  “full ownership of wealth)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-0.06034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0.672255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1999151766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Shared ownership of wealth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0.241389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0.064446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2661907539"/>
                  </a:ext>
                </a:extLst>
              </a:tr>
              <a:tr h="410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Proportion of non-animal wealth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-0.20492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0.285652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1" marR="8061" marT="4667" marB="0" anchor="b"/>
                </a:tc>
                <a:extLst>
                  <a:ext uri="{0D108BD9-81ED-4DB2-BD59-A6C34878D82A}">
                    <a16:rowId xmlns:a16="http://schemas.microsoft.com/office/drawing/2014/main" val="69575802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820467"/>
              </p:ext>
            </p:extLst>
          </p:nvPr>
        </p:nvGraphicFramePr>
        <p:xfrm>
          <a:off x="5772228" y="10160"/>
          <a:ext cx="6075682" cy="6669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6607">
                  <a:extLst>
                    <a:ext uri="{9D8B030D-6E8A-4147-A177-3AD203B41FA5}">
                      <a16:colId xmlns:a16="http://schemas.microsoft.com/office/drawing/2014/main" val="2166215949"/>
                    </a:ext>
                  </a:extLst>
                </a:gridCol>
                <a:gridCol w="755503">
                  <a:extLst>
                    <a:ext uri="{9D8B030D-6E8A-4147-A177-3AD203B41FA5}">
                      <a16:colId xmlns:a16="http://schemas.microsoft.com/office/drawing/2014/main" val="815916647"/>
                    </a:ext>
                  </a:extLst>
                </a:gridCol>
                <a:gridCol w="800741">
                  <a:extLst>
                    <a:ext uri="{9D8B030D-6E8A-4147-A177-3AD203B41FA5}">
                      <a16:colId xmlns:a16="http://schemas.microsoft.com/office/drawing/2014/main" val="3037387323"/>
                    </a:ext>
                  </a:extLst>
                </a:gridCol>
                <a:gridCol w="392831">
                  <a:extLst>
                    <a:ext uri="{9D8B030D-6E8A-4147-A177-3AD203B41FA5}">
                      <a16:colId xmlns:a16="http://schemas.microsoft.com/office/drawing/2014/main" val="2502718730"/>
                    </a:ext>
                  </a:extLst>
                </a:gridCol>
              </a:tblGrid>
              <a:tr h="252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Variable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Estimate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P-value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 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/>
                </a:tc>
                <a:extLst>
                  <a:ext uri="{0D108BD9-81ED-4DB2-BD59-A6C34878D82A}">
                    <a16:rowId xmlns:a16="http://schemas.microsoft.com/office/drawing/2014/main" val="1703488069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Does not own livestock (reference level:  “owns livestock”)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0.891295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4.22E-06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166559536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Whether have ever lost livestock to lions (reference level: “Yes”)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-0.26037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0.033644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*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772591354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Number of livestock lost to lions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0.019026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0.115879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519344259"/>
                  </a:ext>
                </a:extLst>
              </a:tr>
              <a:tr h="741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Nobody is responsible for losses to lions (reference level:  “someone else is responsible for losses to lions”)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0.134182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0.206846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315978221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Conflict level in village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-2.26E-05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0.987132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44509203"/>
                  </a:ext>
                </a:extLst>
              </a:tr>
              <a:tr h="741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Do not personally know someone who has been attacked by lion (reference level: “personally know someone”)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-0.04395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0.675861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610465442"/>
                  </a:ext>
                </a:extLst>
              </a:tr>
              <a:tr h="2522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Perceived frequency of lions entering village lands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-0.02244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0.906356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42856413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Fear of lions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-0.20829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0.0953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.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4087684232"/>
                  </a:ext>
                </a:extLst>
              </a:tr>
              <a:tr h="4967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Experienced other wildlife-related harm (reference level:  “not experienced other wildlife-related harm)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-0.11135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0.292281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794000504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Perceived household benefits from national park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0.504315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0.00187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822983616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Frequency of social interactions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-0.89776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2.66E-10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***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67944512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Support within the community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0.094238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0.472148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545855854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Worry of crime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0.122338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0.221604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488310081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worry_crime.Q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0.288839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0.010843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*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326428612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Frequency of participation in local organisations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-0.00293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0.694441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2372437807"/>
                  </a:ext>
                </a:extLst>
              </a:tr>
              <a:tr h="319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Religiousness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-0.10395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0.453941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35" marR="7635" marT="4242" marB="0" anchor="b"/>
                </a:tc>
                <a:extLst>
                  <a:ext uri="{0D108BD9-81ED-4DB2-BD59-A6C34878D82A}">
                    <a16:rowId xmlns:a16="http://schemas.microsoft.com/office/drawing/2014/main" val="133996142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4663440"/>
            <a:ext cx="2194560" cy="396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772228" y="782320"/>
            <a:ext cx="4174411" cy="48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942840" y="1915160"/>
            <a:ext cx="6654799" cy="3144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35600" y="2306796"/>
            <a:ext cx="6075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-0.260 / 0.012 = </a:t>
            </a:r>
            <a:r>
              <a:rPr lang="en-GB" sz="2400" dirty="0"/>
              <a:t>-</a:t>
            </a:r>
            <a:r>
              <a:rPr lang="en-GB" sz="2400" dirty="0" smtClean="0"/>
              <a:t>20.867</a:t>
            </a:r>
          </a:p>
          <a:p>
            <a:endParaRPr lang="en-GB" sz="2400" dirty="0"/>
          </a:p>
          <a:p>
            <a:r>
              <a:rPr lang="en-GB" sz="2400" dirty="0" smtClean="0">
                <a:solidFill>
                  <a:srgbClr val="FF0000"/>
                </a:solidFill>
              </a:rPr>
              <a:t>Cost of experiencing livestock loss = - $21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5" name="Picture 43" descr="https://i1.wp.com/indicatorwarehouse.com/wp-content/uploads/2013/10/Lion-Money12.jpg?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65" y="3624502"/>
            <a:ext cx="2585217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56"/>
    </mc:Choice>
    <mc:Fallback xmlns="">
      <p:transition spd="slow" advTm="7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areas for use in Myanmar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75205" cy="4351338"/>
          </a:xfrm>
        </p:spPr>
        <p:txBody>
          <a:bodyPr/>
          <a:lstStyle/>
          <a:p>
            <a:r>
              <a:rPr lang="en-GB" dirty="0"/>
              <a:t>R</a:t>
            </a:r>
            <a:r>
              <a:rPr lang="en-GB" dirty="0" smtClean="0"/>
              <a:t>oads </a:t>
            </a:r>
            <a:r>
              <a:rPr lang="en-GB" dirty="0"/>
              <a:t>and train </a:t>
            </a:r>
            <a:r>
              <a:rPr lang="en-GB" dirty="0" smtClean="0"/>
              <a:t>lines</a:t>
            </a:r>
          </a:p>
          <a:p>
            <a:r>
              <a:rPr lang="en-GB" dirty="0" smtClean="0"/>
              <a:t>Hydropower dams</a:t>
            </a:r>
          </a:p>
          <a:p>
            <a:r>
              <a:rPr lang="en-GB" dirty="0" smtClean="0"/>
              <a:t>Prioritising health care investment </a:t>
            </a:r>
            <a:endParaRPr lang="en-GB" dirty="0"/>
          </a:p>
        </p:txBody>
      </p:sp>
      <p:pic>
        <p:nvPicPr>
          <p:cNvPr id="12292" name="Picture 4" descr="Trouble for Belt and Road in Myanmar | China Dialog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53" y="1690688"/>
            <a:ext cx="6725497" cy="403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88953" y="5807631"/>
            <a:ext cx="688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One belt one road in Myanmar</a:t>
            </a:r>
            <a:r>
              <a:rPr lang="en-GB" dirty="0" smtClean="0">
                <a:solidFill>
                  <a:schemeClr val="accent3"/>
                </a:solidFill>
              </a:rPr>
              <a:t>. Image: chinadialogue.net </a:t>
            </a: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12294" name="Picture 6" descr="Immunization programme to include rotavirus and fourth diphtheri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6" y="3867665"/>
            <a:ext cx="4210124" cy="2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76910" y="6392552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Immunisation program</a:t>
            </a:r>
            <a:r>
              <a:rPr lang="en-GB" dirty="0" smtClean="0">
                <a:solidFill>
                  <a:schemeClr val="accent3"/>
                </a:solidFill>
              </a:rPr>
              <a:t>.  Image: reliefweb.int</a:t>
            </a: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4"/>
    </mc:Choice>
    <mc:Fallback xmlns="">
      <p:transition spd="slow" advTm="5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and good luck with your work!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If you have any questions, please don’t hesitate to get in touch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Kim Solve Jacobsen</a:t>
            </a:r>
          </a:p>
          <a:p>
            <a:pPr marL="0" indent="0">
              <a:buNone/>
            </a:pPr>
            <a:r>
              <a:rPr lang="en-GB" dirty="0" smtClean="0"/>
              <a:t>kimsjacobsen@gmail.com</a:t>
            </a:r>
            <a:endParaRPr lang="en-GB" dirty="0"/>
          </a:p>
        </p:txBody>
      </p:sp>
      <p:pic>
        <p:nvPicPr>
          <p:cNvPr id="4" name="Picture 2" descr="Image result for university of oxfor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75" y="5634582"/>
            <a:ext cx="1030630" cy="10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firstclasshonours.com/ekmps/shops/sensebdl/resources/Design/lse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312" y="5441795"/>
            <a:ext cx="2832410" cy="141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9"/>
    </mc:Choice>
    <mc:Fallback xmlns="">
      <p:transition spd="slow" advTm="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Recommended reading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George, M., 2012. Happiness Economics from 35,000 Feet. </a:t>
            </a:r>
            <a:r>
              <a:rPr lang="en-US" i="1" dirty="0"/>
              <a:t>Journal of Economic Surveys</a:t>
            </a:r>
            <a:r>
              <a:rPr lang="en-US" dirty="0"/>
              <a:t>, (26), p.4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Fujiwara 2013, A General Method for Valuing Non-Market Goods Using wellbeing </a:t>
            </a:r>
            <a:r>
              <a:rPr lang="en-GB" dirty="0" smtClean="0"/>
              <a:t>data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Agarwala</a:t>
            </a:r>
            <a:r>
              <a:rPr lang="en-GB" dirty="0"/>
              <a:t> et al. 2016 Assessing the Relationship Between Human Well-being and ecosystem </a:t>
            </a:r>
            <a:r>
              <a:rPr lang="en-GB" dirty="0" smtClean="0"/>
              <a:t>services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Dolan et al. 2011 Measuring Subjective wellbeing for public policy</a:t>
            </a:r>
          </a:p>
        </p:txBody>
      </p:sp>
    </p:spTree>
    <p:extLst>
      <p:ext uri="{BB962C8B-B14F-4D97-AF65-F5344CB8AC3E}">
        <p14:creationId xmlns:p14="http://schemas.microsoft.com/office/powerpoint/2010/main" val="92296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wellbeing?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8095735" cy="5032375"/>
          </a:xfrm>
        </p:spPr>
        <p:txBody>
          <a:bodyPr/>
          <a:lstStyle/>
          <a:p>
            <a:r>
              <a:rPr lang="en-GB" dirty="0" smtClean="0"/>
              <a:t>Often called “happiness” in everyday speech</a:t>
            </a:r>
          </a:p>
          <a:p>
            <a:r>
              <a:rPr lang="en-GB" dirty="0" smtClean="0"/>
              <a:t>Many ways of looking at and defining wellbeing (depends on the academic field and the intended use) </a:t>
            </a:r>
          </a:p>
          <a:p>
            <a:endParaRPr lang="en-GB" dirty="0" smtClean="0"/>
          </a:p>
          <a:p>
            <a:r>
              <a:rPr lang="en-GB" dirty="0" smtClean="0"/>
              <a:t>Here are some examples: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Objective lists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- The capability approach (Amartya Sen)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b="1" dirty="0" smtClean="0"/>
              <a:t>- Subjective wellbeing </a:t>
            </a:r>
            <a:endParaRPr lang="en-GB" b="1" dirty="0"/>
          </a:p>
        </p:txBody>
      </p:sp>
      <p:pic>
        <p:nvPicPr>
          <p:cNvPr id="4" name="Picture 2" descr="man holding brown stick smil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17643" r="15514"/>
          <a:stretch/>
        </p:blipFill>
        <p:spPr bwMode="auto">
          <a:xfrm>
            <a:off x="8408585" y="12956"/>
            <a:ext cx="3783415" cy="68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8"/>
    </mc:Choice>
    <mc:Fallback xmlns="">
      <p:transition spd="slow" advTm="1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assess subjective wellbeing?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“Overall, how satisfied are you with your life nowadays? (please consider </a:t>
            </a:r>
            <a:r>
              <a:rPr lang="en-GB" dirty="0" smtClean="0"/>
              <a:t>all </a:t>
            </a:r>
            <a:r>
              <a:rPr lang="en-GB" dirty="0"/>
              <a:t>aspects of your life: health, work, finance,  family life and so on</a:t>
            </a:r>
            <a:r>
              <a:rPr lang="en-GB" dirty="0" smtClean="0"/>
              <a:t>)”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56051"/>
              </p:ext>
            </p:extLst>
          </p:nvPr>
        </p:nvGraphicFramePr>
        <p:xfrm>
          <a:off x="591123" y="4001294"/>
          <a:ext cx="10741895" cy="1180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23">
                  <a:extLst>
                    <a:ext uri="{9D8B030D-6E8A-4147-A177-3AD203B41FA5}">
                      <a16:colId xmlns:a16="http://schemas.microsoft.com/office/drawing/2014/main" val="3201887133"/>
                    </a:ext>
                  </a:extLst>
                </a:gridCol>
                <a:gridCol w="868218">
                  <a:extLst>
                    <a:ext uri="{9D8B030D-6E8A-4147-A177-3AD203B41FA5}">
                      <a16:colId xmlns:a16="http://schemas.microsoft.com/office/drawing/2014/main" val="2679649331"/>
                    </a:ext>
                  </a:extLst>
                </a:gridCol>
                <a:gridCol w="764096">
                  <a:extLst>
                    <a:ext uri="{9D8B030D-6E8A-4147-A177-3AD203B41FA5}">
                      <a16:colId xmlns:a16="http://schemas.microsoft.com/office/drawing/2014/main" val="2635381116"/>
                    </a:ext>
                  </a:extLst>
                </a:gridCol>
                <a:gridCol w="968979">
                  <a:extLst>
                    <a:ext uri="{9D8B030D-6E8A-4147-A177-3AD203B41FA5}">
                      <a16:colId xmlns:a16="http://schemas.microsoft.com/office/drawing/2014/main" val="2517761363"/>
                    </a:ext>
                  </a:extLst>
                </a:gridCol>
                <a:gridCol w="816162">
                  <a:extLst>
                    <a:ext uri="{9D8B030D-6E8A-4147-A177-3AD203B41FA5}">
                      <a16:colId xmlns:a16="http://schemas.microsoft.com/office/drawing/2014/main" val="4267137007"/>
                    </a:ext>
                  </a:extLst>
                </a:gridCol>
                <a:gridCol w="932872">
                  <a:extLst>
                    <a:ext uri="{9D8B030D-6E8A-4147-A177-3AD203B41FA5}">
                      <a16:colId xmlns:a16="http://schemas.microsoft.com/office/drawing/2014/main" val="2183892982"/>
                    </a:ext>
                  </a:extLst>
                </a:gridCol>
                <a:gridCol w="895928">
                  <a:extLst>
                    <a:ext uri="{9D8B030D-6E8A-4147-A177-3AD203B41FA5}">
                      <a16:colId xmlns:a16="http://schemas.microsoft.com/office/drawing/2014/main" val="4130196865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2558096813"/>
                    </a:ext>
                  </a:extLst>
                </a:gridCol>
                <a:gridCol w="1006763">
                  <a:extLst>
                    <a:ext uri="{9D8B030D-6E8A-4147-A177-3AD203B41FA5}">
                      <a16:colId xmlns:a16="http://schemas.microsoft.com/office/drawing/2014/main" val="3422548890"/>
                    </a:ext>
                  </a:extLst>
                </a:gridCol>
                <a:gridCol w="905164">
                  <a:extLst>
                    <a:ext uri="{9D8B030D-6E8A-4147-A177-3AD203B41FA5}">
                      <a16:colId xmlns:a16="http://schemas.microsoft.com/office/drawing/2014/main" val="3012021097"/>
                    </a:ext>
                  </a:extLst>
                </a:gridCol>
                <a:gridCol w="1320799">
                  <a:extLst>
                    <a:ext uri="{9D8B030D-6E8A-4147-A177-3AD203B41FA5}">
                      <a16:colId xmlns:a16="http://schemas.microsoft.com/office/drawing/2014/main" val="1252373701"/>
                    </a:ext>
                  </a:extLst>
                </a:gridCol>
              </a:tblGrid>
              <a:tr h="540712">
                <a:tc>
                  <a:txBody>
                    <a:bodyPr/>
                    <a:lstStyle/>
                    <a:p>
                      <a:r>
                        <a:rPr lang="en-GB" dirty="0" smtClean="0"/>
                        <a:t>Completely</a:t>
                      </a:r>
                      <a:r>
                        <a:rPr lang="en-GB" baseline="0" dirty="0" smtClean="0"/>
                        <a:t> dissatisfied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Completely</a:t>
                      </a:r>
                      <a:r>
                        <a:rPr lang="en-GB" baseline="0" dirty="0" smtClean="0"/>
                        <a:t> satisfied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631618"/>
                  </a:ext>
                </a:extLst>
              </a:tr>
              <a:tr h="540712"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29280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1"/>
    </mc:Choice>
    <mc:Fallback xmlns="">
      <p:transition spd="slow" advTm="3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subjective wellbeing be used for?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Academic research </a:t>
            </a:r>
          </a:p>
          <a:p>
            <a:r>
              <a:rPr lang="en-GB" dirty="0" smtClean="0"/>
              <a:t>Policy (by governments and NGOs)</a:t>
            </a:r>
          </a:p>
          <a:p>
            <a:r>
              <a:rPr lang="en-GB" dirty="0" smtClean="0"/>
              <a:t>Track progress (nationally and internationally)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e.g. the World Happiness Report </a:t>
            </a:r>
          </a:p>
          <a:p>
            <a:r>
              <a:rPr lang="en-GB" dirty="0" smtClean="0"/>
              <a:t>Economic valuation 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32224" t="16337" r="32122" b="8436"/>
          <a:stretch/>
        </p:blipFill>
        <p:spPr bwMode="auto">
          <a:xfrm>
            <a:off x="8183419" y="1597891"/>
            <a:ext cx="3879272" cy="4579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82"/>
    </mc:Choice>
    <mc:Fallback xmlns="">
      <p:transition spd="slow" advTm="5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UK Government’s </a:t>
            </a:r>
            <a:r>
              <a:rPr lang="en-GB" dirty="0"/>
              <a:t>Budget 2010 Report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545" y="2512291"/>
            <a:ext cx="10864273" cy="3212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/>
              <a:t>“the </a:t>
            </a:r>
            <a:r>
              <a:rPr lang="en-GB" sz="4000" dirty="0"/>
              <a:t>Government is committed to developing broader indicators of well-being and </a:t>
            </a:r>
            <a:r>
              <a:rPr lang="en-GB" sz="4000" dirty="0" smtClean="0"/>
              <a:t>sustainability”</a:t>
            </a:r>
            <a:endParaRPr lang="en-GB" sz="4000" dirty="0"/>
          </a:p>
        </p:txBody>
      </p:sp>
      <p:pic>
        <p:nvPicPr>
          <p:cNvPr id="14338" name="Picture 2" descr="https://images.unsplash.com/photo-1579494461566-a872892683e7?ixlib=rb-1.2.1&amp;ixid=eyJhcHBfaWQiOjEyMDd9&amp;auto=format&amp;fit=crop&amp;w=1000&amp;q=8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1" b="10517"/>
          <a:stretch/>
        </p:blipFill>
        <p:spPr bwMode="auto">
          <a:xfrm>
            <a:off x="1" y="3991232"/>
            <a:ext cx="12192000" cy="28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5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1"/>
    </mc:Choice>
    <mc:Fallback xmlns="">
      <p:transition spd="slow" advTm="2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Bhutan’s </a:t>
            </a:r>
            <a:r>
              <a:rPr lang="en-GB" dirty="0"/>
              <a:t>Gross National </a:t>
            </a:r>
            <a:r>
              <a:rPr lang="en-GB" dirty="0" smtClean="0"/>
              <a:t>Happiness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“His </a:t>
            </a:r>
            <a:r>
              <a:rPr lang="en-GB" dirty="0"/>
              <a:t>Majesty capsuled the idea of GNH in the expression “Gross National Happiness is more important than Gross National Product.” </a:t>
            </a:r>
          </a:p>
        </p:txBody>
      </p:sp>
      <p:pic>
        <p:nvPicPr>
          <p:cNvPr id="1026" name="Picture 2" descr="File:Flag of Bhutan alternate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" y="3158836"/>
            <a:ext cx="4729596" cy="31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hutan's Remarkable Recipe for Happin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22" y="3167132"/>
            <a:ext cx="5975351" cy="314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75"/>
    </mc:Choice>
    <mc:Fallback xmlns="">
      <p:transition spd="slow" advTm="6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Subjective wellbeing has been applied in a wide range of fields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Infrastructure</a:t>
            </a:r>
          </a:p>
          <a:p>
            <a:r>
              <a:rPr lang="en-GB" dirty="0" smtClean="0"/>
              <a:t>Health </a:t>
            </a:r>
          </a:p>
          <a:p>
            <a:r>
              <a:rPr lang="en-GB" dirty="0" smtClean="0"/>
              <a:t>Environment</a:t>
            </a:r>
          </a:p>
          <a:p>
            <a:r>
              <a:rPr lang="en-GB" dirty="0" smtClean="0"/>
              <a:t>Development </a:t>
            </a:r>
          </a:p>
          <a:p>
            <a:r>
              <a:rPr lang="en-GB" dirty="0" smtClean="0"/>
              <a:t>Crime </a:t>
            </a:r>
            <a:endParaRPr lang="en-GB" dirty="0"/>
          </a:p>
        </p:txBody>
      </p:sp>
      <p:pic>
        <p:nvPicPr>
          <p:cNvPr id="16386" name="Picture 2" descr="water dam under white and blue sk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95" y="1690689"/>
            <a:ext cx="6900305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"/>
    </mc:Choice>
    <mc:Fallback xmlns="">
      <p:transition spd="slow" advTm="1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DC2A0D-6EC8-43E7-82D4-47BB3E3DABF3}"/>
</file>

<file path=customXml/itemProps2.xml><?xml version="1.0" encoding="utf-8"?>
<ds:datastoreItem xmlns:ds="http://schemas.openxmlformats.org/officeDocument/2006/customXml" ds:itemID="{2BD6254D-0935-45B8-8945-93ECC8876D8C}"/>
</file>

<file path=customXml/itemProps3.xml><?xml version="1.0" encoding="utf-8"?>
<ds:datastoreItem xmlns:ds="http://schemas.openxmlformats.org/officeDocument/2006/customXml" ds:itemID="{95F76143-921E-493E-9DB1-5308851C60D8}"/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1849</Words>
  <Application>Microsoft Office PowerPoint</Application>
  <PresentationFormat>Widescreen</PresentationFormat>
  <Paragraphs>486</Paragraphs>
  <Slides>35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The science of happiness  </vt:lpstr>
      <vt:lpstr>About me</vt:lpstr>
      <vt:lpstr>What is wellbeing? </vt:lpstr>
      <vt:lpstr>What is wellbeing? </vt:lpstr>
      <vt:lpstr>How do we assess subjective wellbeing? </vt:lpstr>
      <vt:lpstr>What can subjective wellbeing be used for? </vt:lpstr>
      <vt:lpstr>UK Government’s Budget 2010 Report </vt:lpstr>
      <vt:lpstr>Bhutan’s Gross National Happiness </vt:lpstr>
      <vt:lpstr>Subjective wellbeing has been applied in a wide range of fields </vt:lpstr>
      <vt:lpstr>Rail access increases wellbeing </vt:lpstr>
      <vt:lpstr>People were found to experience higher wellbeing in natural than urban environments </vt:lpstr>
      <vt:lpstr>How about Myanmar? </vt:lpstr>
      <vt:lpstr>How does the method work? </vt:lpstr>
      <vt:lpstr>Answer: regression models! </vt:lpstr>
      <vt:lpstr>The effect of access to clean water on wellbeing </vt:lpstr>
      <vt:lpstr>The effect of access to clean water on wellbeing </vt:lpstr>
      <vt:lpstr>Let’s talk about statistical models </vt:lpstr>
      <vt:lpstr>Statistical software </vt:lpstr>
      <vt:lpstr>Example results </vt:lpstr>
      <vt:lpstr>Economic valuation</vt:lpstr>
      <vt:lpstr>A neat trick: economic valuation!</vt:lpstr>
      <vt:lpstr>Why do economic valuation? </vt:lpstr>
      <vt:lpstr>Real life example: the cost of unemployment </vt:lpstr>
      <vt:lpstr>PowerPoint Presentation</vt:lpstr>
      <vt:lpstr>Example from my work: Lions in Zimbabwe</vt:lpstr>
      <vt:lpstr>PowerPoint Presentation</vt:lpstr>
      <vt:lpstr>PowerPoint Presentation</vt:lpstr>
      <vt:lpstr>PowerPoint Presentation</vt:lpstr>
      <vt:lpstr>PowerPoint Presentation</vt:lpstr>
      <vt:lpstr>Average value of lost livestock: $3.5</vt:lpstr>
      <vt:lpstr>PowerPoint Presentation</vt:lpstr>
      <vt:lpstr>PowerPoint Presentation</vt:lpstr>
      <vt:lpstr>Potential areas for use in Myanmar </vt:lpstr>
      <vt:lpstr>Thank you and good luck with your work!</vt:lpstr>
      <vt:lpstr>Recommended reading </vt:lpstr>
    </vt:vector>
  </TitlesOfParts>
  <Company>Department of Zoology, 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happiness  </dc:title>
  <dc:creator>Kim</dc:creator>
  <cp:lastModifiedBy>Kim</cp:lastModifiedBy>
  <cp:revision>70</cp:revision>
  <dcterms:created xsi:type="dcterms:W3CDTF">2020-03-28T17:13:36Z</dcterms:created>
  <dcterms:modified xsi:type="dcterms:W3CDTF">2020-08-20T13:01:18Z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  <property fmtid="{D5CDD505-2E9C-101B-9397-08002B2CF9AE}" pid="3" name="Order">
    <vt:r8>204600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