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spreadsheetml.sheet" PartName="/ppt/embeddings/Microsoft_Excel_Sheet1.xlsx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Open Sans ExtraBold"/>
      <p:bold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iRYOXD24QyRYRQr4QwmkgvKIqs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penSansExtraBold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ExtraBold-bold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4" name="Google Shape;92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0" name="Google Shape;99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7" name="Google Shape;99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ebsite&#10;&#10;Description automatically generated" id="17" name="Google Shape;1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2"/>
          <p:cNvSpPr txBox="1"/>
          <p:nvPr>
            <p:ph type="ctrTitle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 i="0" sz="4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subTitle"/>
          </p:nvPr>
        </p:nvSpPr>
        <p:spPr>
          <a:xfrm>
            <a:off x="688931" y="3374796"/>
            <a:ext cx="2846121" cy="954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2"/>
          <p:cNvSpPr txBox="1"/>
          <p:nvPr>
            <p:ph idx="2" type="body"/>
          </p:nvPr>
        </p:nvSpPr>
        <p:spPr>
          <a:xfrm>
            <a:off x="8453438" y="6106160"/>
            <a:ext cx="3738562" cy="335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" name="Google Shape;33;p34"/>
          <p:cNvSpPr txBox="1"/>
          <p:nvPr/>
        </p:nvSpPr>
        <p:spPr>
          <a:xfrm>
            <a:off x="11593903" y="6356351"/>
            <a:ext cx="598098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0" name="Google Shape;10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1.vml"/><Relationship Id="rId4" Type="http://schemas.openxmlformats.org/officeDocument/2006/relationships/package" Target="../embeddings/Microsoft_Excel_Sheet1.xlsx"/><Relationship Id="rId9" Type="http://schemas.openxmlformats.org/officeDocument/2006/relationships/image" Target="../media/image29.png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37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Relationship Id="rId7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46.png"/><Relationship Id="rId13" Type="http://schemas.openxmlformats.org/officeDocument/2006/relationships/image" Target="../media/image52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5" Type="http://schemas.openxmlformats.org/officeDocument/2006/relationships/image" Target="../media/image47.png"/><Relationship Id="rId6" Type="http://schemas.openxmlformats.org/officeDocument/2006/relationships/image" Target="../media/image43.png"/><Relationship Id="rId7" Type="http://schemas.openxmlformats.org/officeDocument/2006/relationships/image" Target="../media/image51.png"/><Relationship Id="rId8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56.png"/><Relationship Id="rId5" Type="http://schemas.openxmlformats.org/officeDocument/2006/relationships/image" Target="../media/image54.png"/><Relationship Id="rId6" Type="http://schemas.openxmlformats.org/officeDocument/2006/relationships/image" Target="../media/image45.png"/><Relationship Id="rId7" Type="http://schemas.openxmlformats.org/officeDocument/2006/relationships/image" Target="../media/image55.png"/><Relationship Id="rId8" Type="http://schemas.openxmlformats.org/officeDocument/2006/relationships/image" Target="../media/image6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Relationship Id="rId4" Type="http://schemas.openxmlformats.org/officeDocument/2006/relationships/image" Target="../media/image67.png"/><Relationship Id="rId5" Type="http://schemas.openxmlformats.org/officeDocument/2006/relationships/image" Target="../media/image57.png"/><Relationship Id="rId6" Type="http://schemas.openxmlformats.org/officeDocument/2006/relationships/image" Target="../media/image62.png"/><Relationship Id="rId7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png"/><Relationship Id="rId4" Type="http://schemas.openxmlformats.org/officeDocument/2006/relationships/image" Target="../media/image66.png"/><Relationship Id="rId5" Type="http://schemas.openxmlformats.org/officeDocument/2006/relationships/image" Target="../media/image63.png"/><Relationship Id="rId6" Type="http://schemas.openxmlformats.org/officeDocument/2006/relationships/image" Target="../media/image7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0.png"/><Relationship Id="rId4" Type="http://schemas.openxmlformats.org/officeDocument/2006/relationships/image" Target="../media/image68.png"/><Relationship Id="rId5" Type="http://schemas.openxmlformats.org/officeDocument/2006/relationships/image" Target="../media/image74.png"/><Relationship Id="rId6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281/zenodo.8308515" TargetMode="Externa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image" Target="../media/image79.png"/><Relationship Id="rId22" Type="http://schemas.openxmlformats.org/officeDocument/2006/relationships/image" Target="../media/image88.png"/><Relationship Id="rId21" Type="http://schemas.openxmlformats.org/officeDocument/2006/relationships/image" Target="../media/image94.png"/><Relationship Id="rId24" Type="http://schemas.openxmlformats.org/officeDocument/2006/relationships/image" Target="../media/image96.png"/><Relationship Id="rId23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Relationship Id="rId25" Type="http://schemas.openxmlformats.org/officeDocument/2006/relationships/image" Target="../media/image99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6.png"/><Relationship Id="rId11" Type="http://schemas.openxmlformats.org/officeDocument/2006/relationships/image" Target="../media/image75.png"/><Relationship Id="rId10" Type="http://schemas.openxmlformats.org/officeDocument/2006/relationships/image" Target="../media/image87.png"/><Relationship Id="rId13" Type="http://schemas.openxmlformats.org/officeDocument/2006/relationships/image" Target="../media/image86.png"/><Relationship Id="rId12" Type="http://schemas.openxmlformats.org/officeDocument/2006/relationships/image" Target="../media/image100.png"/><Relationship Id="rId15" Type="http://schemas.openxmlformats.org/officeDocument/2006/relationships/image" Target="../media/image93.png"/><Relationship Id="rId14" Type="http://schemas.openxmlformats.org/officeDocument/2006/relationships/image" Target="../media/image85.png"/><Relationship Id="rId17" Type="http://schemas.openxmlformats.org/officeDocument/2006/relationships/image" Target="../media/image83.png"/><Relationship Id="rId16" Type="http://schemas.openxmlformats.org/officeDocument/2006/relationships/image" Target="../media/image90.png"/><Relationship Id="rId19" Type="http://schemas.openxmlformats.org/officeDocument/2006/relationships/image" Target="../media/image78.png"/><Relationship Id="rId18" Type="http://schemas.openxmlformats.org/officeDocument/2006/relationships/image" Target="../media/image8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2.png"/><Relationship Id="rId4" Type="http://schemas.openxmlformats.org/officeDocument/2006/relationships/image" Target="../media/image102.png"/><Relationship Id="rId9" Type="http://schemas.openxmlformats.org/officeDocument/2006/relationships/image" Target="../media/image101.png"/><Relationship Id="rId5" Type="http://schemas.openxmlformats.org/officeDocument/2006/relationships/image" Target="../media/image109.png"/><Relationship Id="rId6" Type="http://schemas.openxmlformats.org/officeDocument/2006/relationships/image" Target="../media/image95.png"/><Relationship Id="rId7" Type="http://schemas.openxmlformats.org/officeDocument/2006/relationships/image" Target="../media/image98.png"/><Relationship Id="rId8" Type="http://schemas.openxmlformats.org/officeDocument/2006/relationships/image" Target="../media/image91.png"/><Relationship Id="rId10" Type="http://schemas.openxmlformats.org/officeDocument/2006/relationships/image" Target="../media/image10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105.png"/><Relationship Id="rId5" Type="http://schemas.openxmlformats.org/officeDocument/2006/relationships/image" Target="../media/image104.png"/><Relationship Id="rId6" Type="http://schemas.openxmlformats.org/officeDocument/2006/relationships/image" Target="../media/image108.png"/><Relationship Id="rId7" Type="http://schemas.openxmlformats.org/officeDocument/2006/relationships/image" Target="../media/image106.png"/><Relationship Id="rId8" Type="http://schemas.openxmlformats.org/officeDocument/2006/relationships/image" Target="../media/image126.png"/><Relationship Id="rId11" Type="http://schemas.openxmlformats.org/officeDocument/2006/relationships/image" Target="../media/image107.png"/><Relationship Id="rId10" Type="http://schemas.openxmlformats.org/officeDocument/2006/relationships/image" Target="../media/image114.png"/><Relationship Id="rId13" Type="http://schemas.openxmlformats.org/officeDocument/2006/relationships/image" Target="../media/image117.png"/><Relationship Id="rId12" Type="http://schemas.openxmlformats.org/officeDocument/2006/relationships/image" Target="../media/image113.png"/><Relationship Id="rId15" Type="http://schemas.openxmlformats.org/officeDocument/2006/relationships/image" Target="../media/image123.png"/><Relationship Id="rId14" Type="http://schemas.openxmlformats.org/officeDocument/2006/relationships/image" Target="../media/image116.png"/><Relationship Id="rId17" Type="http://schemas.openxmlformats.org/officeDocument/2006/relationships/image" Target="../media/image115.png"/><Relationship Id="rId16" Type="http://schemas.openxmlformats.org/officeDocument/2006/relationships/image" Target="../media/image111.png"/><Relationship Id="rId19" Type="http://schemas.openxmlformats.org/officeDocument/2006/relationships/image" Target="../media/image121.png"/><Relationship Id="rId18" Type="http://schemas.openxmlformats.org/officeDocument/2006/relationships/image" Target="../media/image1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5.png"/><Relationship Id="rId4" Type="http://schemas.openxmlformats.org/officeDocument/2006/relationships/image" Target="../media/image112.png"/><Relationship Id="rId9" Type="http://schemas.openxmlformats.org/officeDocument/2006/relationships/image" Target="../media/image133.png"/><Relationship Id="rId5" Type="http://schemas.openxmlformats.org/officeDocument/2006/relationships/image" Target="../media/image124.png"/><Relationship Id="rId6" Type="http://schemas.openxmlformats.org/officeDocument/2006/relationships/image" Target="../media/image120.png"/><Relationship Id="rId7" Type="http://schemas.openxmlformats.org/officeDocument/2006/relationships/image" Target="../media/image119.png"/><Relationship Id="rId8" Type="http://schemas.openxmlformats.org/officeDocument/2006/relationships/image" Target="../media/image131.png"/><Relationship Id="rId11" Type="http://schemas.openxmlformats.org/officeDocument/2006/relationships/image" Target="../media/image122.png"/><Relationship Id="rId10" Type="http://schemas.openxmlformats.org/officeDocument/2006/relationships/image" Target="../media/image127.png"/><Relationship Id="rId13" Type="http://schemas.openxmlformats.org/officeDocument/2006/relationships/image" Target="../media/image137.png"/><Relationship Id="rId12" Type="http://schemas.openxmlformats.org/officeDocument/2006/relationships/image" Target="../media/image1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0.png"/><Relationship Id="rId4" Type="http://schemas.openxmlformats.org/officeDocument/2006/relationships/image" Target="../media/image138.png"/><Relationship Id="rId5" Type="http://schemas.openxmlformats.org/officeDocument/2006/relationships/image" Target="../media/image190.png"/><Relationship Id="rId6" Type="http://schemas.openxmlformats.org/officeDocument/2006/relationships/image" Target="../media/image129.png"/><Relationship Id="rId7" Type="http://schemas.openxmlformats.org/officeDocument/2006/relationships/image" Target="../media/image135.png"/><Relationship Id="rId8" Type="http://schemas.openxmlformats.org/officeDocument/2006/relationships/image" Target="../media/image1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4.png"/><Relationship Id="rId4" Type="http://schemas.openxmlformats.org/officeDocument/2006/relationships/image" Target="../media/image139.png"/><Relationship Id="rId9" Type="http://schemas.openxmlformats.org/officeDocument/2006/relationships/image" Target="../media/image142.png"/><Relationship Id="rId5" Type="http://schemas.openxmlformats.org/officeDocument/2006/relationships/image" Target="../media/image140.png"/><Relationship Id="rId6" Type="http://schemas.openxmlformats.org/officeDocument/2006/relationships/image" Target="../media/image136.png"/><Relationship Id="rId7" Type="http://schemas.openxmlformats.org/officeDocument/2006/relationships/image" Target="../media/image141.png"/><Relationship Id="rId8" Type="http://schemas.openxmlformats.org/officeDocument/2006/relationships/image" Target="../media/image146.png"/><Relationship Id="rId11" Type="http://schemas.openxmlformats.org/officeDocument/2006/relationships/image" Target="../media/image144.png"/><Relationship Id="rId10" Type="http://schemas.openxmlformats.org/officeDocument/2006/relationships/image" Target="../media/image149.png"/><Relationship Id="rId12" Type="http://schemas.openxmlformats.org/officeDocument/2006/relationships/image" Target="../media/image145.png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7.png"/><Relationship Id="rId22" Type="http://schemas.openxmlformats.org/officeDocument/2006/relationships/image" Target="../media/image176.png"/><Relationship Id="rId21" Type="http://schemas.openxmlformats.org/officeDocument/2006/relationships/image" Target="../media/image163.png"/><Relationship Id="rId24" Type="http://schemas.openxmlformats.org/officeDocument/2006/relationships/image" Target="../media/image166.png"/><Relationship Id="rId23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5" Type="http://schemas.openxmlformats.org/officeDocument/2006/relationships/image" Target="../media/image159.png"/><Relationship Id="rId6" Type="http://schemas.openxmlformats.org/officeDocument/2006/relationships/image" Target="../media/image156.png"/><Relationship Id="rId7" Type="http://schemas.openxmlformats.org/officeDocument/2006/relationships/image" Target="../media/image152.png"/><Relationship Id="rId8" Type="http://schemas.openxmlformats.org/officeDocument/2006/relationships/image" Target="../media/image151.png"/><Relationship Id="rId11" Type="http://schemas.openxmlformats.org/officeDocument/2006/relationships/image" Target="../media/image161.png"/><Relationship Id="rId10" Type="http://schemas.openxmlformats.org/officeDocument/2006/relationships/image" Target="../media/image150.png"/><Relationship Id="rId13" Type="http://schemas.openxmlformats.org/officeDocument/2006/relationships/image" Target="../media/image164.png"/><Relationship Id="rId12" Type="http://schemas.openxmlformats.org/officeDocument/2006/relationships/image" Target="../media/image154.png"/><Relationship Id="rId15" Type="http://schemas.openxmlformats.org/officeDocument/2006/relationships/image" Target="../media/image153.png"/><Relationship Id="rId14" Type="http://schemas.openxmlformats.org/officeDocument/2006/relationships/image" Target="../media/image155.png"/><Relationship Id="rId17" Type="http://schemas.openxmlformats.org/officeDocument/2006/relationships/image" Target="../media/image160.png"/><Relationship Id="rId16" Type="http://schemas.openxmlformats.org/officeDocument/2006/relationships/image" Target="../media/image158.png"/><Relationship Id="rId19" Type="http://schemas.openxmlformats.org/officeDocument/2006/relationships/image" Target="../media/image167.png"/><Relationship Id="rId18" Type="http://schemas.openxmlformats.org/officeDocument/2006/relationships/image" Target="../media/image162.png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9.png"/><Relationship Id="rId22" Type="http://schemas.openxmlformats.org/officeDocument/2006/relationships/image" Target="../media/image184.png"/><Relationship Id="rId21" Type="http://schemas.openxmlformats.org/officeDocument/2006/relationships/image" Target="../media/image187.png"/><Relationship Id="rId24" Type="http://schemas.openxmlformats.org/officeDocument/2006/relationships/image" Target="../media/image192.png"/><Relationship Id="rId23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7.png"/><Relationship Id="rId4" Type="http://schemas.openxmlformats.org/officeDocument/2006/relationships/image" Target="../media/image152.png"/><Relationship Id="rId9" Type="http://schemas.openxmlformats.org/officeDocument/2006/relationships/image" Target="../media/image154.png"/><Relationship Id="rId5" Type="http://schemas.openxmlformats.org/officeDocument/2006/relationships/image" Target="../media/image151.png"/><Relationship Id="rId6" Type="http://schemas.openxmlformats.org/officeDocument/2006/relationships/image" Target="../media/image169.png"/><Relationship Id="rId7" Type="http://schemas.openxmlformats.org/officeDocument/2006/relationships/image" Target="../media/image150.png"/><Relationship Id="rId8" Type="http://schemas.openxmlformats.org/officeDocument/2006/relationships/image" Target="../media/image174.png"/><Relationship Id="rId11" Type="http://schemas.openxmlformats.org/officeDocument/2006/relationships/image" Target="../media/image158.png"/><Relationship Id="rId10" Type="http://schemas.openxmlformats.org/officeDocument/2006/relationships/image" Target="../media/image181.png"/><Relationship Id="rId13" Type="http://schemas.openxmlformats.org/officeDocument/2006/relationships/image" Target="../media/image179.png"/><Relationship Id="rId12" Type="http://schemas.openxmlformats.org/officeDocument/2006/relationships/image" Target="../media/image180.png"/><Relationship Id="rId15" Type="http://schemas.openxmlformats.org/officeDocument/2006/relationships/image" Target="../media/image172.png"/><Relationship Id="rId14" Type="http://schemas.openxmlformats.org/officeDocument/2006/relationships/image" Target="../media/image157.png"/><Relationship Id="rId17" Type="http://schemas.openxmlformats.org/officeDocument/2006/relationships/image" Target="../media/image175.png"/><Relationship Id="rId16" Type="http://schemas.openxmlformats.org/officeDocument/2006/relationships/image" Target="../media/image182.png"/><Relationship Id="rId19" Type="http://schemas.openxmlformats.org/officeDocument/2006/relationships/image" Target="../media/image185.png"/><Relationship Id="rId18" Type="http://schemas.openxmlformats.org/officeDocument/2006/relationships/image" Target="../media/image18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3.jpg"/><Relationship Id="rId4" Type="http://schemas.openxmlformats.org/officeDocument/2006/relationships/image" Target="../media/image19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5" Type="http://schemas.openxmlformats.org/officeDocument/2006/relationships/image" Target="../media/image3.png"/><Relationship Id="rId1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b="1" lang="en-US" sz="4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4 </a:t>
            </a:r>
            <a:br>
              <a:rPr b="1" lang="en-US" sz="4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b="1" lang="en-US" sz="4400" cap="none">
                <a:latin typeface="Open Sans ExtraBold"/>
                <a:ea typeface="Open Sans ExtraBold"/>
                <a:cs typeface="Open Sans ExtraBold"/>
                <a:sym typeface="Open Sans ExtraBold"/>
              </a:rPr>
              <a:t>THE SUPPLY AND USE FRAMEWORK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688931" y="3374796"/>
            <a:ext cx="2846121" cy="954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Input-Output analysis and modelling with MARIO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Lorenzo Rinaldi, Nicolò Golinucci, Matteo Vincenzo Rocco and Emanuela Colombo</a:t>
            </a:r>
            <a:endParaRPr b="0" sz="140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3687" y="3072608"/>
            <a:ext cx="4912510" cy="293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0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393" name="Google Shape;393;p10"/>
          <p:cNvSpPr txBox="1"/>
          <p:nvPr/>
        </p:nvSpPr>
        <p:spPr>
          <a:xfrm>
            <a:off x="402400" y="1439735"/>
            <a:ext cx="8077199" cy="146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accounting relationships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a hypothetical national productive system composed by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two activities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two commodities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Transactions collected in a defined time frame (say,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one year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in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monetary value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(M€)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transactions are defined in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hybrid units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(CO2 emissions in kton, value added in M€)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is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closed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respect to trades (no imports and exports)</a:t>
            </a:r>
            <a:endParaRPr/>
          </a:p>
        </p:txBody>
      </p:sp>
      <p:sp>
        <p:nvSpPr>
          <p:cNvPr id="394" name="Google Shape;394;p10"/>
          <p:cNvSpPr/>
          <p:nvPr/>
        </p:nvSpPr>
        <p:spPr>
          <a:xfrm>
            <a:off x="7929880" y="4421504"/>
            <a:ext cx="661670" cy="449581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0"/>
          <p:cNvSpPr txBox="1"/>
          <p:nvPr/>
        </p:nvSpPr>
        <p:spPr>
          <a:xfrm>
            <a:off x="7611926" y="4033415"/>
            <a:ext cx="12065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Make matrix</a:t>
            </a:r>
            <a:endParaRPr/>
          </a:p>
        </p:txBody>
      </p:sp>
      <p:cxnSp>
        <p:nvCxnSpPr>
          <p:cNvPr id="396" name="Google Shape;396;p10"/>
          <p:cNvCxnSpPr/>
          <p:nvPr/>
        </p:nvCxnSpPr>
        <p:spPr>
          <a:xfrm flipH="1" rot="10800000">
            <a:off x="9607287" y="3205643"/>
            <a:ext cx="341245" cy="78973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397" name="Google Shape;397;p10"/>
          <p:cNvSpPr txBox="1"/>
          <p:nvPr/>
        </p:nvSpPr>
        <p:spPr>
          <a:xfrm>
            <a:off x="9345282" y="2955155"/>
            <a:ext cx="12065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matrix</a:t>
            </a:r>
            <a:endParaRPr/>
          </a:p>
        </p:txBody>
      </p:sp>
      <p:cxnSp>
        <p:nvCxnSpPr>
          <p:cNvPr id="398" name="Google Shape;398;p10"/>
          <p:cNvCxnSpPr>
            <a:stCxn id="399" idx="3"/>
          </p:cNvCxnSpPr>
          <p:nvPr/>
        </p:nvCxnSpPr>
        <p:spPr>
          <a:xfrm flipH="1" rot="10800000">
            <a:off x="10157460" y="3501907"/>
            <a:ext cx="583500" cy="4773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400" name="Google Shape;400;p10"/>
          <p:cNvSpPr txBox="1"/>
          <p:nvPr/>
        </p:nvSpPr>
        <p:spPr>
          <a:xfrm>
            <a:off x="10745999" y="3277803"/>
            <a:ext cx="12065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Final demand vector</a:t>
            </a:r>
            <a:endParaRPr/>
          </a:p>
        </p:txBody>
      </p:sp>
      <p:sp>
        <p:nvSpPr>
          <p:cNvPr id="401" name="Google Shape;401;p10"/>
          <p:cNvSpPr/>
          <p:nvPr/>
        </p:nvSpPr>
        <p:spPr>
          <a:xfrm>
            <a:off x="2178734" y="3995379"/>
            <a:ext cx="867139" cy="7465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Goods sector</a:t>
            </a:r>
            <a:endParaRPr/>
          </a:p>
        </p:txBody>
      </p:sp>
      <p:sp>
        <p:nvSpPr>
          <p:cNvPr id="402" name="Google Shape;402;p10"/>
          <p:cNvSpPr/>
          <p:nvPr/>
        </p:nvSpPr>
        <p:spPr>
          <a:xfrm>
            <a:off x="1236160" y="3077376"/>
            <a:ext cx="3338115" cy="326256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10"/>
          <p:cNvCxnSpPr/>
          <p:nvPr/>
        </p:nvCxnSpPr>
        <p:spPr>
          <a:xfrm>
            <a:off x="1484117" y="4132559"/>
            <a:ext cx="694616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4" name="Google Shape;404;p10"/>
          <p:cNvCxnSpPr/>
          <p:nvPr/>
        </p:nvCxnSpPr>
        <p:spPr>
          <a:xfrm>
            <a:off x="3045872" y="4172840"/>
            <a:ext cx="666994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5" name="Google Shape;405;p10"/>
          <p:cNvCxnSpPr/>
          <p:nvPr/>
        </p:nvCxnSpPr>
        <p:spPr>
          <a:xfrm>
            <a:off x="3712866" y="3345374"/>
            <a:ext cx="0" cy="199238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406" name="Google Shape;406;p10"/>
          <p:cNvCxnSpPr/>
          <p:nvPr/>
        </p:nvCxnSpPr>
        <p:spPr>
          <a:xfrm>
            <a:off x="1484117" y="3345374"/>
            <a:ext cx="0" cy="199238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7" name="Google Shape;407;p10"/>
          <p:cNvSpPr/>
          <p:nvPr/>
        </p:nvSpPr>
        <p:spPr>
          <a:xfrm>
            <a:off x="2178733" y="5072370"/>
            <a:ext cx="867139" cy="7465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sector</a:t>
            </a:r>
            <a:endParaRPr/>
          </a:p>
        </p:txBody>
      </p:sp>
      <p:cxnSp>
        <p:nvCxnSpPr>
          <p:cNvPr id="408" name="Google Shape;408;p10"/>
          <p:cNvCxnSpPr/>
          <p:nvPr/>
        </p:nvCxnSpPr>
        <p:spPr>
          <a:xfrm rot="10800000">
            <a:off x="1484117" y="3559501"/>
            <a:ext cx="222874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9" name="Google Shape;409;p10"/>
          <p:cNvCxnSpPr/>
          <p:nvPr/>
        </p:nvCxnSpPr>
        <p:spPr>
          <a:xfrm>
            <a:off x="1484117" y="5193651"/>
            <a:ext cx="694616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0" name="Google Shape;410;p10"/>
          <p:cNvCxnSpPr/>
          <p:nvPr/>
        </p:nvCxnSpPr>
        <p:spPr>
          <a:xfrm>
            <a:off x="3045872" y="5210027"/>
            <a:ext cx="666994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1" name="Google Shape;411;p10"/>
          <p:cNvCxnSpPr/>
          <p:nvPr/>
        </p:nvCxnSpPr>
        <p:spPr>
          <a:xfrm>
            <a:off x="3045872" y="5638200"/>
            <a:ext cx="1007493" cy="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2" name="Google Shape;412;p10"/>
          <p:cNvCxnSpPr/>
          <p:nvPr/>
        </p:nvCxnSpPr>
        <p:spPr>
          <a:xfrm>
            <a:off x="4053365" y="4586300"/>
            <a:ext cx="0" cy="1670416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413" name="Google Shape;413;p10"/>
          <p:cNvSpPr txBox="1"/>
          <p:nvPr/>
        </p:nvSpPr>
        <p:spPr>
          <a:xfrm>
            <a:off x="3766431" y="3091910"/>
            <a:ext cx="7007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c1 Goods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0"/>
          <p:cNvSpPr txBox="1"/>
          <p:nvPr/>
        </p:nvSpPr>
        <p:spPr>
          <a:xfrm>
            <a:off x="3798118" y="3979852"/>
            <a:ext cx="916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c2 Services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5" name="Google Shape;415;p10"/>
          <p:cNvCxnSpPr/>
          <p:nvPr/>
        </p:nvCxnSpPr>
        <p:spPr>
          <a:xfrm>
            <a:off x="1700017" y="4387046"/>
            <a:ext cx="0" cy="1866913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"/>
          <p:cNvCxnSpPr/>
          <p:nvPr/>
        </p:nvCxnSpPr>
        <p:spPr>
          <a:xfrm>
            <a:off x="1700017" y="4520575"/>
            <a:ext cx="478716" cy="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7" name="Google Shape;417;p10"/>
          <p:cNvCxnSpPr/>
          <p:nvPr/>
        </p:nvCxnSpPr>
        <p:spPr>
          <a:xfrm rot="10800000">
            <a:off x="1700017" y="6096722"/>
            <a:ext cx="2353348" cy="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8" name="Google Shape;418;p10"/>
          <p:cNvCxnSpPr/>
          <p:nvPr/>
        </p:nvCxnSpPr>
        <p:spPr>
          <a:xfrm>
            <a:off x="1700017" y="5638200"/>
            <a:ext cx="478716" cy="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9" name="Google Shape;419;p10"/>
          <p:cNvCxnSpPr/>
          <p:nvPr/>
        </p:nvCxnSpPr>
        <p:spPr>
          <a:xfrm>
            <a:off x="4053365" y="4808972"/>
            <a:ext cx="775271" cy="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20" name="Google Shape;420;p10"/>
          <p:cNvCxnSpPr/>
          <p:nvPr/>
        </p:nvCxnSpPr>
        <p:spPr>
          <a:xfrm>
            <a:off x="3719868" y="3798121"/>
            <a:ext cx="1108768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21" name="Google Shape;421;p10"/>
          <p:cNvCxnSpPr/>
          <p:nvPr/>
        </p:nvCxnSpPr>
        <p:spPr>
          <a:xfrm>
            <a:off x="907106" y="4313537"/>
            <a:ext cx="127039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med" w="med" type="stealth"/>
            <a:tailEnd len="med" w="med" type="stealth"/>
          </a:ln>
        </p:spPr>
      </p:cxnSp>
      <p:cxnSp>
        <p:nvCxnSpPr>
          <p:cNvPr id="422" name="Google Shape;422;p10"/>
          <p:cNvCxnSpPr/>
          <p:nvPr/>
        </p:nvCxnSpPr>
        <p:spPr>
          <a:xfrm>
            <a:off x="907106" y="5456938"/>
            <a:ext cx="127039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med" w="med" type="stealth"/>
            <a:tailEnd len="med" w="med" type="stealth"/>
          </a:ln>
        </p:spPr>
      </p:cxnSp>
      <p:cxnSp>
        <p:nvCxnSpPr>
          <p:cNvPr id="423" name="Google Shape;423;p10"/>
          <p:cNvCxnSpPr/>
          <p:nvPr/>
        </p:nvCxnSpPr>
        <p:spPr>
          <a:xfrm rot="10800000">
            <a:off x="907106" y="4117350"/>
            <a:ext cx="0" cy="15208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med" w="med" type="oval"/>
            <a:tailEnd len="sm" w="sm" type="none"/>
          </a:ln>
        </p:spPr>
      </p:cxnSp>
      <p:sp>
        <p:nvSpPr>
          <p:cNvPr id="424" name="Google Shape;424;p10"/>
          <p:cNvSpPr txBox="1"/>
          <p:nvPr/>
        </p:nvSpPr>
        <p:spPr>
          <a:xfrm>
            <a:off x="170356" y="5675156"/>
            <a:ext cx="8418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 VA,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k1 CO2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8968740" y="3736341"/>
            <a:ext cx="638547" cy="467360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8968739" y="5104718"/>
            <a:ext cx="638547" cy="444547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0"/>
          <p:cNvSpPr txBox="1"/>
          <p:nvPr/>
        </p:nvSpPr>
        <p:spPr>
          <a:xfrm>
            <a:off x="9988814" y="5042885"/>
            <a:ext cx="12065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Environmental transactions matrix</a:t>
            </a:r>
            <a:endParaRPr/>
          </a:p>
        </p:txBody>
      </p:sp>
      <p:cxnSp>
        <p:nvCxnSpPr>
          <p:cNvPr id="428" name="Google Shape;428;p10"/>
          <p:cNvCxnSpPr/>
          <p:nvPr/>
        </p:nvCxnSpPr>
        <p:spPr>
          <a:xfrm>
            <a:off x="9607286" y="5302000"/>
            <a:ext cx="381528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399" name="Google Shape;399;p10"/>
          <p:cNvSpPr/>
          <p:nvPr/>
        </p:nvSpPr>
        <p:spPr>
          <a:xfrm>
            <a:off x="9898926" y="3754862"/>
            <a:ext cx="258534" cy="448689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Google Shape;429;p10"/>
          <p:cNvCxnSpPr/>
          <p:nvPr/>
        </p:nvCxnSpPr>
        <p:spPr>
          <a:xfrm rot="10800000">
            <a:off x="8179914" y="4287331"/>
            <a:ext cx="47266" cy="11745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30" y="2439966"/>
            <a:ext cx="5873122" cy="351998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1"/>
          <p:cNvSpPr/>
          <p:nvPr/>
        </p:nvSpPr>
        <p:spPr>
          <a:xfrm>
            <a:off x="2318714" y="3842514"/>
            <a:ext cx="3061006" cy="47567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438" name="Google Shape;438;p11"/>
          <p:cNvSpPr txBox="1"/>
          <p:nvPr/>
        </p:nvSpPr>
        <p:spPr>
          <a:xfrm>
            <a:off x="402400" y="1378093"/>
            <a:ext cx="1058931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accounting relationships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 SUT is defined (monetary, physical or hybrid units), the following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fundamental balances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defined</a:t>
            </a:r>
            <a:endParaRPr/>
          </a:p>
        </p:txBody>
      </p:sp>
      <p:sp>
        <p:nvSpPr>
          <p:cNvPr id="439" name="Google Shape;439;p11"/>
          <p:cNvSpPr txBox="1"/>
          <p:nvPr/>
        </p:nvSpPr>
        <p:spPr>
          <a:xfrm>
            <a:off x="4446127" y="4573383"/>
            <a:ext cx="89168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Value Added</a:t>
            </a:r>
            <a:endParaRPr/>
          </a:p>
        </p:txBody>
      </p:sp>
      <p:sp>
        <p:nvSpPr>
          <p:cNvPr id="440" name="Google Shape;440;p11"/>
          <p:cNvSpPr txBox="1"/>
          <p:nvPr/>
        </p:nvSpPr>
        <p:spPr>
          <a:xfrm>
            <a:off x="5663421" y="2162967"/>
            <a:ext cx="19257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commodity demand</a:t>
            </a:r>
            <a:endParaRPr/>
          </a:p>
        </p:txBody>
      </p:sp>
      <p:sp>
        <p:nvSpPr>
          <p:cNvPr id="441" name="Google Shape;441;p11"/>
          <p:cNvSpPr txBox="1"/>
          <p:nvPr/>
        </p:nvSpPr>
        <p:spPr>
          <a:xfrm>
            <a:off x="6123795" y="5752369"/>
            <a:ext cx="3382144" cy="2569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903" l="-21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2" name="Google Shape;442;p11"/>
          <p:cNvSpPr txBox="1"/>
          <p:nvPr/>
        </p:nvSpPr>
        <p:spPr>
          <a:xfrm>
            <a:off x="6126373" y="2483963"/>
            <a:ext cx="4191276" cy="2569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301" l="-17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3" name="Google Shape;443;p11"/>
          <p:cNvSpPr txBox="1"/>
          <p:nvPr/>
        </p:nvSpPr>
        <p:spPr>
          <a:xfrm>
            <a:off x="5663421" y="3074869"/>
            <a:ext cx="17393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commodity supply</a:t>
            </a:r>
            <a:endParaRPr/>
          </a:p>
        </p:txBody>
      </p:sp>
      <p:sp>
        <p:nvSpPr>
          <p:cNvPr id="444" name="Google Shape;444;p11"/>
          <p:cNvSpPr txBox="1"/>
          <p:nvPr/>
        </p:nvSpPr>
        <p:spPr>
          <a:xfrm>
            <a:off x="6126373" y="3411105"/>
            <a:ext cx="3423309" cy="2602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903" l="-213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5" name="Google Shape;445;p11"/>
          <p:cNvSpPr/>
          <p:nvPr/>
        </p:nvSpPr>
        <p:spPr>
          <a:xfrm>
            <a:off x="10190462" y="2506059"/>
            <a:ext cx="168616" cy="116203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1"/>
          <p:cNvSpPr txBox="1"/>
          <p:nvPr/>
        </p:nvSpPr>
        <p:spPr>
          <a:xfrm>
            <a:off x="10457895" y="2754984"/>
            <a:ext cx="1314871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6602" l="0" r="0" t="-9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7" name="Google Shape;447;p11"/>
          <p:cNvSpPr txBox="1"/>
          <p:nvPr/>
        </p:nvSpPr>
        <p:spPr>
          <a:xfrm>
            <a:off x="5663421" y="5223471"/>
            <a:ext cx="40406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activity output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(only for homogeneous outputs)</a:t>
            </a:r>
            <a:endParaRPr/>
          </a:p>
        </p:txBody>
      </p:sp>
      <p:sp>
        <p:nvSpPr>
          <p:cNvPr id="448" name="Google Shape;448;p11"/>
          <p:cNvSpPr txBox="1"/>
          <p:nvPr/>
        </p:nvSpPr>
        <p:spPr>
          <a:xfrm>
            <a:off x="6123795" y="4648851"/>
            <a:ext cx="4252767" cy="26026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903" l="-17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9" name="Google Shape;449;p11"/>
          <p:cNvSpPr txBox="1"/>
          <p:nvPr/>
        </p:nvSpPr>
        <p:spPr>
          <a:xfrm>
            <a:off x="5663420" y="4146145"/>
            <a:ext cx="40547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activity input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(only for homogeneous inputs)</a:t>
            </a:r>
            <a:endParaRPr/>
          </a:p>
        </p:txBody>
      </p:sp>
      <p:sp>
        <p:nvSpPr>
          <p:cNvPr id="450" name="Google Shape;450;p11"/>
          <p:cNvSpPr/>
          <p:nvPr/>
        </p:nvSpPr>
        <p:spPr>
          <a:xfrm>
            <a:off x="10190462" y="4347862"/>
            <a:ext cx="168616" cy="167054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1"/>
          <p:cNvSpPr txBox="1"/>
          <p:nvPr/>
        </p:nvSpPr>
        <p:spPr>
          <a:xfrm>
            <a:off x="10406503" y="4153949"/>
            <a:ext cx="1235077" cy="209288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61" l="0" r="-98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2" name="Google Shape;452;p11"/>
          <p:cNvSpPr txBox="1"/>
          <p:nvPr/>
        </p:nvSpPr>
        <p:spPr>
          <a:xfrm>
            <a:off x="4299075" y="5605734"/>
            <a:ext cx="12065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Other environmental transactions</a:t>
            </a:r>
            <a:endParaRPr/>
          </a:p>
        </p:txBody>
      </p:sp>
      <p:sp>
        <p:nvSpPr>
          <p:cNvPr id="453" name="Google Shape;453;p11"/>
          <p:cNvSpPr/>
          <p:nvPr/>
        </p:nvSpPr>
        <p:spPr>
          <a:xfrm>
            <a:off x="3425316" y="4538262"/>
            <a:ext cx="679650" cy="254214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1"/>
          <p:cNvSpPr/>
          <p:nvPr/>
        </p:nvSpPr>
        <p:spPr>
          <a:xfrm>
            <a:off x="3425626" y="5483942"/>
            <a:ext cx="679649" cy="236821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2322234" y="5023486"/>
            <a:ext cx="714058" cy="23116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3425315" y="5000634"/>
            <a:ext cx="679650" cy="2558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5022641" y="3151507"/>
            <a:ext cx="368588" cy="460934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1"/>
          <p:cNvSpPr/>
          <p:nvPr/>
        </p:nvSpPr>
        <p:spPr>
          <a:xfrm>
            <a:off x="5029542" y="3835306"/>
            <a:ext cx="357743" cy="482882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11"/>
          <p:cNvCxnSpPr/>
          <p:nvPr/>
        </p:nvCxnSpPr>
        <p:spPr>
          <a:xfrm>
            <a:off x="4104965" y="4675520"/>
            <a:ext cx="375882" cy="36871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cxnSp>
        <p:nvCxnSpPr>
          <p:cNvPr id="460" name="Google Shape;460;p11"/>
          <p:cNvCxnSpPr>
            <a:endCxn id="452" idx="1"/>
          </p:cNvCxnSpPr>
          <p:nvPr/>
        </p:nvCxnSpPr>
        <p:spPr>
          <a:xfrm>
            <a:off x="4120875" y="5602375"/>
            <a:ext cx="178200" cy="291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461" name="Google Shape;461;p11"/>
          <p:cNvSpPr/>
          <p:nvPr/>
        </p:nvSpPr>
        <p:spPr>
          <a:xfrm>
            <a:off x="3425315" y="3145835"/>
            <a:ext cx="1961970" cy="47381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1"/>
          <p:cNvSpPr/>
          <p:nvPr/>
        </p:nvSpPr>
        <p:spPr>
          <a:xfrm>
            <a:off x="2322317" y="3844291"/>
            <a:ext cx="705176" cy="141036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3428425" y="3145835"/>
            <a:ext cx="676540" cy="164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pic>
        <p:nvPicPr>
          <p:cNvPr id="470" name="Google Shape;4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0435" y="2279413"/>
            <a:ext cx="5752789" cy="310538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2"/>
          <p:cNvSpPr txBox="1"/>
          <p:nvPr/>
        </p:nvSpPr>
        <p:spPr>
          <a:xfrm>
            <a:off x="402400" y="1610963"/>
            <a:ext cx="5127008" cy="2385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 models based on national SUTs</a:t>
            </a:r>
            <a:endParaRPr/>
          </a:p>
          <a:p>
            <a:pPr indent="-177799" lvl="1" marL="446088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SUTs are “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 post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representation of goods and services demand and production balances for all sectors.</a:t>
            </a:r>
            <a:endParaRPr/>
          </a:p>
          <a:p>
            <a:pPr indent="-177799" lvl="1" marL="44608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accounting identities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 causal relations among products demand and supply of economic agents are defined.</a:t>
            </a:r>
            <a:endParaRPr/>
          </a:p>
          <a:p>
            <a:pPr indent="-177799" lvl="1" marL="44608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SUTs based models defined by establishing causal relationships between consumption and production of goods and services by each agent (“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 ante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representation of the system).</a:t>
            </a:r>
            <a:endParaRPr/>
          </a:p>
          <a:p>
            <a:pPr indent="-177799" lvl="1" marL="44608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causal relationships are defined by tables in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coefficients form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72" name="Google Shape;472;p12"/>
          <p:cNvSpPr txBox="1"/>
          <p:nvPr/>
        </p:nvSpPr>
        <p:spPr>
          <a:xfrm>
            <a:off x="402400" y="4217633"/>
            <a:ext cx="51270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Bottom-up models based on process data</a:t>
            </a:r>
            <a:endParaRPr/>
          </a:p>
          <a:p>
            <a:pPr indent="-177799" lvl="1" marL="446088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SUTs are directly defined in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coefficients form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process-specific data</a:t>
            </a:r>
            <a:endParaRPr/>
          </a:p>
          <a:p>
            <a:pPr indent="-177799" lvl="1" marL="44608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Causal relationships among products demand and activity supply are identified.</a:t>
            </a:r>
            <a:endParaRPr/>
          </a:p>
          <a:p>
            <a:pPr indent="-177799" lvl="1" marL="44608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model is defined, SUTs in total values are derived.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graphicFrame>
        <p:nvGraphicFramePr>
          <p:cNvPr id="479" name="Google Shape;479;p13"/>
          <p:cNvGraphicFramePr/>
          <p:nvPr/>
        </p:nvGraphicFramePr>
        <p:xfrm>
          <a:off x="681037" y="4245978"/>
          <a:ext cx="5727700" cy="1762758"/>
        </p:xfrm>
        <a:graphic>
          <a:graphicData uri="http://schemas.openxmlformats.org/presentationml/2006/ole">
            <mc:AlternateContent>
              <mc:Choice Requires="v">
                <p:oleObj r:id="rId4" imgH="1762758" imgW="5727700" progId="Excel.Sheet.12" spid="_x0000_s1">
                  <p:embed/>
                </p:oleObj>
              </mc:Choice>
              <mc:Fallback>
                <p:oleObj r:id="rId5" imgH="1762758" imgW="5727700" progId="Excel.Sheet.12">
                  <p:embed/>
                  <p:pic>
                    <p:nvPicPr>
                      <p:cNvPr id="479" name="Google Shape;479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81037" y="4245978"/>
                        <a:ext cx="5727700" cy="1762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" name="Google Shape;480;p13"/>
          <p:cNvSpPr txBox="1"/>
          <p:nvPr/>
        </p:nvSpPr>
        <p:spPr>
          <a:xfrm>
            <a:off x="203200" y="1445868"/>
            <a:ext cx="11506200" cy="21698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83" l="-264" r="0" t="-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81" name="Google Shape;481;p13"/>
          <p:cNvCxnSpPr/>
          <p:nvPr/>
        </p:nvCxnSpPr>
        <p:spPr>
          <a:xfrm rot="10800000">
            <a:off x="5252948" y="4581755"/>
            <a:ext cx="216027" cy="23509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482" name="Google Shape;482;p13"/>
          <p:cNvSpPr txBox="1"/>
          <p:nvPr/>
        </p:nvSpPr>
        <p:spPr>
          <a:xfrm>
            <a:off x="4562178" y="4019155"/>
            <a:ext cx="12065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Technical coefficients matrix</a:t>
            </a:r>
            <a:endParaRPr/>
          </a:p>
        </p:txBody>
      </p:sp>
      <p:cxnSp>
        <p:nvCxnSpPr>
          <p:cNvPr id="483" name="Google Shape;483;p13"/>
          <p:cNvCxnSpPr/>
          <p:nvPr/>
        </p:nvCxnSpPr>
        <p:spPr>
          <a:xfrm flipH="1">
            <a:off x="5090150" y="6009695"/>
            <a:ext cx="378825" cy="81007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484" name="Google Shape;484;p13"/>
          <p:cNvSpPr txBox="1"/>
          <p:nvPr/>
        </p:nvSpPr>
        <p:spPr>
          <a:xfrm>
            <a:off x="7220444" y="3820302"/>
            <a:ext cx="3317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coefficients matrix</a:t>
            </a:r>
            <a:endParaRPr/>
          </a:p>
        </p:txBody>
      </p:sp>
      <p:sp>
        <p:nvSpPr>
          <p:cNvPr id="485" name="Google Shape;485;p13"/>
          <p:cNvSpPr txBox="1"/>
          <p:nvPr/>
        </p:nvSpPr>
        <p:spPr>
          <a:xfrm>
            <a:off x="7652916" y="4213497"/>
            <a:ext cx="2702402" cy="2869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7657" l="-1800" r="-6756" t="-12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13"/>
          <p:cNvSpPr txBox="1"/>
          <p:nvPr/>
        </p:nvSpPr>
        <p:spPr>
          <a:xfrm>
            <a:off x="7220444" y="5020578"/>
            <a:ext cx="39403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coefficients matrix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(it may collect multiple environmental transactions and value added)</a:t>
            </a:r>
            <a:endParaRPr/>
          </a:p>
        </p:txBody>
      </p:sp>
      <p:sp>
        <p:nvSpPr>
          <p:cNvPr id="487" name="Google Shape;487;p13"/>
          <p:cNvSpPr txBox="1"/>
          <p:nvPr/>
        </p:nvSpPr>
        <p:spPr>
          <a:xfrm>
            <a:off x="7652916" y="5849255"/>
            <a:ext cx="2702402" cy="2869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5530" l="-1801" r="-4278" t="-148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8" name="Google Shape;488;p13"/>
          <p:cNvSpPr txBox="1"/>
          <p:nvPr/>
        </p:nvSpPr>
        <p:spPr>
          <a:xfrm>
            <a:off x="1092358" y="2387664"/>
            <a:ext cx="1869206" cy="246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499" l="-45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13"/>
          <p:cNvSpPr/>
          <p:nvPr/>
        </p:nvSpPr>
        <p:spPr>
          <a:xfrm flipH="1" rot="10800000">
            <a:off x="5827908" y="4342951"/>
            <a:ext cx="284079" cy="168451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3"/>
          <p:cNvSpPr txBox="1"/>
          <p:nvPr/>
        </p:nvSpPr>
        <p:spPr>
          <a:xfrm>
            <a:off x="6043437" y="3672033"/>
            <a:ext cx="91589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unit process of t.2</a:t>
            </a:r>
            <a:endParaRPr/>
          </a:p>
        </p:txBody>
      </p:sp>
      <p:cxnSp>
        <p:nvCxnSpPr>
          <p:cNvPr id="491" name="Google Shape;491;p13"/>
          <p:cNvCxnSpPr/>
          <p:nvPr/>
        </p:nvCxnSpPr>
        <p:spPr>
          <a:xfrm flipH="1" rot="10800000">
            <a:off x="5969947" y="4087531"/>
            <a:ext cx="154037" cy="25541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492" name="Google Shape;492;p13"/>
          <p:cNvSpPr/>
          <p:nvPr/>
        </p:nvSpPr>
        <p:spPr>
          <a:xfrm>
            <a:off x="5472602" y="4823085"/>
            <a:ext cx="625221" cy="297885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5472602" y="5720271"/>
            <a:ext cx="625221" cy="297885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3"/>
          <p:cNvSpPr txBox="1"/>
          <p:nvPr/>
        </p:nvSpPr>
        <p:spPr>
          <a:xfrm>
            <a:off x="4046448" y="5802161"/>
            <a:ext cx="12065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Environmental coefficients matrix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917" y="3967941"/>
            <a:ext cx="5600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4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502" name="Google Shape;502;p14"/>
          <p:cNvSpPr txBox="1"/>
          <p:nvPr/>
        </p:nvSpPr>
        <p:spPr>
          <a:xfrm>
            <a:off x="203200" y="1445868"/>
            <a:ext cx="11506200" cy="21698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83" l="-264" r="0" t="-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03" name="Google Shape;503;p14"/>
          <p:cNvCxnSpPr/>
          <p:nvPr/>
        </p:nvCxnSpPr>
        <p:spPr>
          <a:xfrm rot="10800000">
            <a:off x="5126680" y="4427100"/>
            <a:ext cx="291536" cy="28206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504" name="Google Shape;504;p14"/>
          <p:cNvSpPr txBox="1"/>
          <p:nvPr/>
        </p:nvSpPr>
        <p:spPr>
          <a:xfrm>
            <a:off x="4386045" y="4049475"/>
            <a:ext cx="12065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Technical coefficients matrix</a:t>
            </a:r>
            <a:endParaRPr/>
          </a:p>
        </p:txBody>
      </p:sp>
      <p:cxnSp>
        <p:nvCxnSpPr>
          <p:cNvPr id="505" name="Google Shape;505;p14"/>
          <p:cNvCxnSpPr/>
          <p:nvPr/>
        </p:nvCxnSpPr>
        <p:spPr>
          <a:xfrm flipH="1">
            <a:off x="5126680" y="5808642"/>
            <a:ext cx="291536" cy="17650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506" name="Google Shape;506;p14"/>
          <p:cNvSpPr txBox="1"/>
          <p:nvPr/>
        </p:nvSpPr>
        <p:spPr>
          <a:xfrm>
            <a:off x="7220444" y="3820302"/>
            <a:ext cx="3317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coefficients matrix</a:t>
            </a:r>
            <a:endParaRPr/>
          </a:p>
        </p:txBody>
      </p:sp>
      <p:sp>
        <p:nvSpPr>
          <p:cNvPr id="507" name="Google Shape;507;p14"/>
          <p:cNvSpPr txBox="1"/>
          <p:nvPr/>
        </p:nvSpPr>
        <p:spPr>
          <a:xfrm>
            <a:off x="7580373" y="4261248"/>
            <a:ext cx="3051548" cy="25289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904" l="-1596" r="0" t="-1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8" name="Google Shape;508;p14"/>
          <p:cNvSpPr txBox="1"/>
          <p:nvPr/>
        </p:nvSpPr>
        <p:spPr>
          <a:xfrm>
            <a:off x="7220444" y="5020578"/>
            <a:ext cx="39403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coefficients matrix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(it may collect multiple environmental transactions and value added)</a:t>
            </a:r>
            <a:endParaRPr/>
          </a:p>
        </p:txBody>
      </p:sp>
      <p:sp>
        <p:nvSpPr>
          <p:cNvPr id="509" name="Google Shape;509;p14"/>
          <p:cNvSpPr txBox="1"/>
          <p:nvPr/>
        </p:nvSpPr>
        <p:spPr>
          <a:xfrm>
            <a:off x="7580373" y="5757752"/>
            <a:ext cx="3771406" cy="2782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664" l="-1291" r="0" t="-1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0" name="Google Shape;510;p14"/>
          <p:cNvSpPr txBox="1"/>
          <p:nvPr/>
        </p:nvSpPr>
        <p:spPr>
          <a:xfrm>
            <a:off x="1092358" y="2387664"/>
            <a:ext cx="2954090" cy="2462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2499" l="-22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1" name="Google Shape;511;p14"/>
          <p:cNvSpPr/>
          <p:nvPr/>
        </p:nvSpPr>
        <p:spPr>
          <a:xfrm flipH="1" rot="10800000">
            <a:off x="5737860" y="4514138"/>
            <a:ext cx="305577" cy="146375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4"/>
          <p:cNvSpPr txBox="1"/>
          <p:nvPr/>
        </p:nvSpPr>
        <p:spPr>
          <a:xfrm>
            <a:off x="6043437" y="3672033"/>
            <a:ext cx="91589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unit process of a2</a:t>
            </a:r>
            <a:endParaRPr/>
          </a:p>
        </p:txBody>
      </p:sp>
      <p:cxnSp>
        <p:nvCxnSpPr>
          <p:cNvPr id="513" name="Google Shape;513;p14"/>
          <p:cNvCxnSpPr/>
          <p:nvPr/>
        </p:nvCxnSpPr>
        <p:spPr>
          <a:xfrm flipH="1" rot="10800000">
            <a:off x="5969947" y="4087531"/>
            <a:ext cx="154037" cy="25541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514" name="Google Shape;514;p14"/>
          <p:cNvSpPr/>
          <p:nvPr/>
        </p:nvSpPr>
        <p:spPr>
          <a:xfrm>
            <a:off x="5418216" y="4514139"/>
            <a:ext cx="625221" cy="378005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4"/>
          <p:cNvSpPr/>
          <p:nvPr/>
        </p:nvSpPr>
        <p:spPr>
          <a:xfrm>
            <a:off x="5418216" y="5608043"/>
            <a:ext cx="625221" cy="369847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4"/>
          <p:cNvSpPr txBox="1"/>
          <p:nvPr/>
        </p:nvSpPr>
        <p:spPr>
          <a:xfrm>
            <a:off x="4046448" y="5802161"/>
            <a:ext cx="12065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Environmental coefficients matrix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5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523" name="Google Shape;523;p15"/>
          <p:cNvSpPr txBox="1"/>
          <p:nvPr/>
        </p:nvSpPr>
        <p:spPr>
          <a:xfrm>
            <a:off x="269794" y="1500730"/>
            <a:ext cx="11506200" cy="22467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83" l="-264" r="0" t="-8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4" name="Google Shape;524;p15"/>
          <p:cNvSpPr txBox="1"/>
          <p:nvPr/>
        </p:nvSpPr>
        <p:spPr>
          <a:xfrm>
            <a:off x="1172818" y="2307169"/>
            <a:ext cx="3964932" cy="3007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999" l="0" r="-3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5" name="Google Shape;525;p15"/>
          <p:cNvSpPr/>
          <p:nvPr/>
        </p:nvSpPr>
        <p:spPr>
          <a:xfrm>
            <a:off x="6907747" y="2325111"/>
            <a:ext cx="140164" cy="7241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5"/>
          <p:cNvSpPr txBox="1"/>
          <p:nvPr/>
        </p:nvSpPr>
        <p:spPr>
          <a:xfrm>
            <a:off x="5281214" y="2307168"/>
            <a:ext cx="935820" cy="2526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904" l="-7142" r="-51296" t="-1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7" name="Google Shape;527;p15"/>
          <p:cNvSpPr txBox="1"/>
          <p:nvPr/>
        </p:nvSpPr>
        <p:spPr>
          <a:xfrm>
            <a:off x="7175884" y="2545800"/>
            <a:ext cx="2067507" cy="26911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362" l="-294" r="0" t="-159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8" name="Google Shape;528;p15"/>
          <p:cNvSpPr txBox="1"/>
          <p:nvPr/>
        </p:nvSpPr>
        <p:spPr>
          <a:xfrm>
            <a:off x="5281213" y="2758107"/>
            <a:ext cx="1498561" cy="2569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301" l="-44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9" name="Google Shape;529;p15"/>
          <p:cNvSpPr txBox="1"/>
          <p:nvPr/>
        </p:nvSpPr>
        <p:spPr>
          <a:xfrm>
            <a:off x="3743902" y="4321864"/>
            <a:ext cx="1284439" cy="2462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5000" l="-56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0" name="Google Shape;530;p15"/>
          <p:cNvSpPr/>
          <p:nvPr/>
        </p:nvSpPr>
        <p:spPr>
          <a:xfrm>
            <a:off x="9373226" y="2491636"/>
            <a:ext cx="1384970" cy="348183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5"/>
          <p:cNvSpPr/>
          <p:nvPr/>
        </p:nvSpPr>
        <p:spPr>
          <a:xfrm rot="10800000">
            <a:off x="3325296" y="3768672"/>
            <a:ext cx="175840" cy="98181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5"/>
          <p:cNvSpPr txBox="1"/>
          <p:nvPr/>
        </p:nvSpPr>
        <p:spPr>
          <a:xfrm>
            <a:off x="9441888" y="2541934"/>
            <a:ext cx="1316308" cy="2462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9998" l="-555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3" name="Google Shape;533;p15"/>
          <p:cNvSpPr txBox="1"/>
          <p:nvPr/>
        </p:nvSpPr>
        <p:spPr>
          <a:xfrm>
            <a:off x="3741678" y="3839526"/>
            <a:ext cx="1903748" cy="246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9998" l="-38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4" name="Google Shape;534;p15"/>
          <p:cNvSpPr txBox="1"/>
          <p:nvPr/>
        </p:nvSpPr>
        <p:spPr>
          <a:xfrm>
            <a:off x="269794" y="4936228"/>
            <a:ext cx="6456680" cy="132343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763" l="0" r="-376" t="-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5" name="Google Shape;535;p15"/>
          <p:cNvSpPr/>
          <p:nvPr/>
        </p:nvSpPr>
        <p:spPr>
          <a:xfrm>
            <a:off x="3669346" y="4284905"/>
            <a:ext cx="1358995" cy="348183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5"/>
          <p:cNvSpPr txBox="1"/>
          <p:nvPr/>
        </p:nvSpPr>
        <p:spPr>
          <a:xfrm>
            <a:off x="5028341" y="4312417"/>
            <a:ext cx="11634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be defined</a:t>
            </a:r>
            <a:endParaRPr/>
          </a:p>
        </p:txBody>
      </p:sp>
      <p:sp>
        <p:nvSpPr>
          <p:cNvPr id="537" name="Google Shape;537;p15"/>
          <p:cNvSpPr txBox="1"/>
          <p:nvPr/>
        </p:nvSpPr>
        <p:spPr>
          <a:xfrm>
            <a:off x="1500809" y="4117931"/>
            <a:ext cx="1744853" cy="2462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2499" l="-38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38" name="Google Shape;538;p15"/>
          <p:cNvPicPr preferRelativeResize="0"/>
          <p:nvPr/>
        </p:nvPicPr>
        <p:blipFill rotWithShape="1">
          <a:blip r:embed="rId13">
            <a:alphaModFix/>
          </a:blip>
          <a:srcRect b="0" l="0" r="3121" t="0"/>
          <a:stretch/>
        </p:blipFill>
        <p:spPr>
          <a:xfrm>
            <a:off x="7190096" y="3831328"/>
            <a:ext cx="422996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6"/>
          <p:cNvPicPr preferRelativeResize="0"/>
          <p:nvPr/>
        </p:nvPicPr>
        <p:blipFill rotWithShape="1">
          <a:blip r:embed="rId3">
            <a:alphaModFix/>
          </a:blip>
          <a:srcRect b="0" l="0" r="2265" t="0"/>
          <a:stretch/>
        </p:blipFill>
        <p:spPr>
          <a:xfrm>
            <a:off x="745094" y="2352322"/>
            <a:ext cx="4557759" cy="348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6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546" name="Google Shape;546;p16"/>
          <p:cNvSpPr txBox="1"/>
          <p:nvPr/>
        </p:nvSpPr>
        <p:spPr>
          <a:xfrm>
            <a:off x="248517" y="1373714"/>
            <a:ext cx="11506200" cy="6340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729" l="-317" r="0" t="-67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47" name="Google Shape;547;p16"/>
          <p:cNvCxnSpPr>
            <a:stCxn id="548" idx="2"/>
          </p:cNvCxnSpPr>
          <p:nvPr/>
        </p:nvCxnSpPr>
        <p:spPr>
          <a:xfrm>
            <a:off x="3712846" y="5104852"/>
            <a:ext cx="356100" cy="2676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549" name="Google Shape;549;p16"/>
          <p:cNvSpPr txBox="1"/>
          <p:nvPr/>
        </p:nvSpPr>
        <p:spPr>
          <a:xfrm>
            <a:off x="3918055" y="5332336"/>
            <a:ext cx="1015805" cy="383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Product mix matrix</a:t>
            </a:r>
            <a:endParaRPr/>
          </a:p>
        </p:txBody>
      </p:sp>
      <p:cxnSp>
        <p:nvCxnSpPr>
          <p:cNvPr id="550" name="Google Shape;550;p16"/>
          <p:cNvCxnSpPr/>
          <p:nvPr/>
        </p:nvCxnSpPr>
        <p:spPr>
          <a:xfrm>
            <a:off x="3079231" y="5484286"/>
            <a:ext cx="186813" cy="44341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oval"/>
            <a:tailEnd len="sm" w="sm" type="none"/>
          </a:ln>
        </p:spPr>
      </p:cxnSp>
      <p:sp>
        <p:nvSpPr>
          <p:cNvPr id="551" name="Google Shape;551;p16"/>
          <p:cNvSpPr txBox="1"/>
          <p:nvPr/>
        </p:nvSpPr>
        <p:spPr>
          <a:xfrm>
            <a:off x="2875256" y="5936761"/>
            <a:ext cx="1072021" cy="383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Market share matrix</a:t>
            </a:r>
            <a:endParaRPr/>
          </a:p>
        </p:txBody>
      </p:sp>
      <p:sp>
        <p:nvSpPr>
          <p:cNvPr id="552" name="Google Shape;552;p16"/>
          <p:cNvSpPr txBox="1"/>
          <p:nvPr/>
        </p:nvSpPr>
        <p:spPr>
          <a:xfrm>
            <a:off x="6044608" y="2106849"/>
            <a:ext cx="5550676" cy="19337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630" l="-109" r="0" t="-12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16"/>
          <p:cNvSpPr txBox="1"/>
          <p:nvPr/>
        </p:nvSpPr>
        <p:spPr>
          <a:xfrm>
            <a:off x="6581014" y="2618039"/>
            <a:ext cx="4272515" cy="35862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94" l="-12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16"/>
          <p:cNvSpPr/>
          <p:nvPr/>
        </p:nvSpPr>
        <p:spPr>
          <a:xfrm>
            <a:off x="2329815" y="5290185"/>
            <a:ext cx="749416" cy="361621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 txBox="1"/>
          <p:nvPr/>
        </p:nvSpPr>
        <p:spPr>
          <a:xfrm>
            <a:off x="6044608" y="4229625"/>
            <a:ext cx="5550676" cy="213904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09" r="0" t="-11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6" name="Google Shape;556;p16"/>
          <p:cNvSpPr txBox="1"/>
          <p:nvPr/>
        </p:nvSpPr>
        <p:spPr>
          <a:xfrm>
            <a:off x="6581014" y="4745732"/>
            <a:ext cx="4709838" cy="35041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2068" l="-11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3396616" y="4735830"/>
            <a:ext cx="632460" cy="369022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563" name="Google Shape;563;p17"/>
          <p:cNvSpPr txBox="1"/>
          <p:nvPr/>
        </p:nvSpPr>
        <p:spPr>
          <a:xfrm>
            <a:off x="342900" y="1419500"/>
            <a:ext cx="11506200" cy="634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Defining Technology assumptions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us consider a simplified example in hybrid units:</a:t>
            </a: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1413248" y="2451857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plant</a:t>
            </a:r>
            <a:endParaRPr/>
          </a:p>
        </p:txBody>
      </p:sp>
      <p:cxnSp>
        <p:nvCxnSpPr>
          <p:cNvPr id="565" name="Google Shape;565;p17"/>
          <p:cNvCxnSpPr/>
          <p:nvPr/>
        </p:nvCxnSpPr>
        <p:spPr>
          <a:xfrm>
            <a:off x="2740534" y="2325903"/>
            <a:ext cx="0" cy="12640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7"/>
          <p:cNvCxnSpPr/>
          <p:nvPr/>
        </p:nvCxnSpPr>
        <p:spPr>
          <a:xfrm>
            <a:off x="2122802" y="3499788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67" name="Google Shape;567;p17"/>
          <p:cNvSpPr/>
          <p:nvPr/>
        </p:nvSpPr>
        <p:spPr>
          <a:xfrm>
            <a:off x="1413248" y="3393733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plant</a:t>
            </a:r>
            <a:endParaRPr/>
          </a:p>
        </p:txBody>
      </p:sp>
      <p:sp>
        <p:nvSpPr>
          <p:cNvPr id="568" name="Google Shape;568;p17"/>
          <p:cNvSpPr txBox="1"/>
          <p:nvPr/>
        </p:nvSpPr>
        <p:spPr>
          <a:xfrm>
            <a:off x="2455817" y="2063841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/>
          </a:p>
        </p:txBody>
      </p:sp>
      <p:cxnSp>
        <p:nvCxnSpPr>
          <p:cNvPr id="569" name="Google Shape;569;p17"/>
          <p:cNvCxnSpPr/>
          <p:nvPr/>
        </p:nvCxnSpPr>
        <p:spPr>
          <a:xfrm>
            <a:off x="2122802" y="2706034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0" name="Google Shape;570;p17"/>
          <p:cNvCxnSpPr/>
          <p:nvPr/>
        </p:nvCxnSpPr>
        <p:spPr>
          <a:xfrm>
            <a:off x="2122802" y="3757435"/>
            <a:ext cx="90775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1" name="Google Shape;571;p17"/>
          <p:cNvCxnSpPr/>
          <p:nvPr/>
        </p:nvCxnSpPr>
        <p:spPr>
          <a:xfrm>
            <a:off x="3030556" y="3499788"/>
            <a:ext cx="0" cy="39213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2" name="Google Shape;572;p17"/>
          <p:cNvSpPr txBox="1"/>
          <p:nvPr/>
        </p:nvSpPr>
        <p:spPr>
          <a:xfrm>
            <a:off x="2917786" y="3207541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</a:t>
            </a:r>
            <a:endParaRPr/>
          </a:p>
        </p:txBody>
      </p:sp>
      <p:sp>
        <p:nvSpPr>
          <p:cNvPr id="573" name="Google Shape;573;p17"/>
          <p:cNvSpPr/>
          <p:nvPr/>
        </p:nvSpPr>
        <p:spPr>
          <a:xfrm>
            <a:off x="1299822" y="2340023"/>
            <a:ext cx="934134" cy="165776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7"/>
          <p:cNvSpPr txBox="1"/>
          <p:nvPr/>
        </p:nvSpPr>
        <p:spPr>
          <a:xfrm>
            <a:off x="2190670" y="2283522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 MWh</a:t>
            </a:r>
            <a:endParaRPr/>
          </a:p>
        </p:txBody>
      </p:sp>
      <p:sp>
        <p:nvSpPr>
          <p:cNvPr id="575" name="Google Shape;575;p17"/>
          <p:cNvSpPr txBox="1"/>
          <p:nvPr/>
        </p:nvSpPr>
        <p:spPr>
          <a:xfrm>
            <a:off x="2190670" y="3098748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 MWh</a:t>
            </a:r>
            <a:endParaRPr/>
          </a:p>
        </p:txBody>
      </p:sp>
      <p:sp>
        <p:nvSpPr>
          <p:cNvPr id="576" name="Google Shape;576;p17"/>
          <p:cNvSpPr txBox="1"/>
          <p:nvPr/>
        </p:nvSpPr>
        <p:spPr>
          <a:xfrm>
            <a:off x="2987968" y="3580074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ton</a:t>
            </a:r>
            <a:endParaRPr/>
          </a:p>
        </p:txBody>
      </p:sp>
      <p:sp>
        <p:nvSpPr>
          <p:cNvPr id="577" name="Google Shape;577;p17"/>
          <p:cNvSpPr txBox="1"/>
          <p:nvPr/>
        </p:nvSpPr>
        <p:spPr>
          <a:xfrm>
            <a:off x="6235699" y="5382676"/>
            <a:ext cx="3784600" cy="93217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8" name="Google Shape;578;p17"/>
          <p:cNvSpPr txBox="1"/>
          <p:nvPr/>
        </p:nvSpPr>
        <p:spPr>
          <a:xfrm>
            <a:off x="1489488" y="4491297"/>
            <a:ext cx="2611936" cy="4154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645" l="-2563" r="0" t="-14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9" name="Google Shape;579;p17"/>
          <p:cNvSpPr txBox="1"/>
          <p:nvPr/>
        </p:nvSpPr>
        <p:spPr>
          <a:xfrm>
            <a:off x="1299291" y="4107021"/>
            <a:ext cx="1469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matrix</a:t>
            </a:r>
            <a:endParaRPr/>
          </a:p>
        </p:txBody>
      </p:sp>
      <p:sp>
        <p:nvSpPr>
          <p:cNvPr id="580" name="Google Shape;580;p17"/>
          <p:cNvSpPr txBox="1"/>
          <p:nvPr/>
        </p:nvSpPr>
        <p:spPr>
          <a:xfrm>
            <a:off x="5273151" y="3977933"/>
            <a:ext cx="2665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Market share matrix</a:t>
            </a:r>
            <a:endParaRPr/>
          </a:p>
        </p:txBody>
      </p:sp>
      <p:sp>
        <p:nvSpPr>
          <p:cNvPr id="581" name="Google Shape;581;p17"/>
          <p:cNvSpPr txBox="1"/>
          <p:nvPr/>
        </p:nvSpPr>
        <p:spPr>
          <a:xfrm>
            <a:off x="6235699" y="4134265"/>
            <a:ext cx="3921761" cy="9356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2" name="Google Shape;582;p17"/>
          <p:cNvSpPr txBox="1"/>
          <p:nvPr/>
        </p:nvSpPr>
        <p:spPr>
          <a:xfrm>
            <a:off x="1294319" y="5242851"/>
            <a:ext cx="26119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 supply, activity output</a:t>
            </a:r>
            <a:endParaRPr/>
          </a:p>
        </p:txBody>
      </p:sp>
      <p:sp>
        <p:nvSpPr>
          <p:cNvPr id="583" name="Google Shape;583;p17"/>
          <p:cNvSpPr txBox="1"/>
          <p:nvPr/>
        </p:nvSpPr>
        <p:spPr>
          <a:xfrm>
            <a:off x="1547810" y="5582745"/>
            <a:ext cx="3111365" cy="2569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903" l="-23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4" name="Google Shape;584;p17"/>
          <p:cNvSpPr txBox="1"/>
          <p:nvPr/>
        </p:nvSpPr>
        <p:spPr>
          <a:xfrm>
            <a:off x="1547810" y="5935272"/>
            <a:ext cx="2643190" cy="4154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7646" l="-2764" r="0" t="-29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5" name="Google Shape;585;p17"/>
          <p:cNvSpPr txBox="1"/>
          <p:nvPr/>
        </p:nvSpPr>
        <p:spPr>
          <a:xfrm>
            <a:off x="5302320" y="5275130"/>
            <a:ext cx="2665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 mix matrix</a:t>
            </a:r>
            <a:endParaRPr/>
          </a:p>
        </p:txBody>
      </p:sp>
      <p:cxnSp>
        <p:nvCxnSpPr>
          <p:cNvPr id="586" name="Google Shape;586;p17"/>
          <p:cNvCxnSpPr>
            <a:stCxn id="578" idx="3"/>
            <a:endCxn id="580" idx="1"/>
          </p:cNvCxnSpPr>
          <p:nvPr/>
        </p:nvCxnSpPr>
        <p:spPr>
          <a:xfrm flipH="1" rot="10800000">
            <a:off x="4101424" y="4116446"/>
            <a:ext cx="1171800" cy="582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oval"/>
            <a:tailEnd len="med" w="med" type="stealth"/>
          </a:ln>
        </p:spPr>
      </p:cxnSp>
      <p:cxnSp>
        <p:nvCxnSpPr>
          <p:cNvPr id="587" name="Google Shape;587;p17"/>
          <p:cNvCxnSpPr>
            <a:stCxn id="578" idx="3"/>
            <a:endCxn id="585" idx="1"/>
          </p:cNvCxnSpPr>
          <p:nvPr/>
        </p:nvCxnSpPr>
        <p:spPr>
          <a:xfrm>
            <a:off x="4101424" y="4699046"/>
            <a:ext cx="1200900" cy="714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oval"/>
            <a:tailEnd len="med" w="med" type="stealth"/>
          </a:ln>
        </p:spPr>
      </p:cxn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8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594" name="Google Shape;594;p18"/>
          <p:cNvSpPr txBox="1"/>
          <p:nvPr/>
        </p:nvSpPr>
        <p:spPr>
          <a:xfrm>
            <a:off x="342900" y="1419500"/>
            <a:ext cx="11506200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Defining Technology assumptions</a:t>
            </a:r>
            <a:endParaRPr/>
          </a:p>
        </p:txBody>
      </p:sp>
      <p:sp>
        <p:nvSpPr>
          <p:cNvPr id="595" name="Google Shape;595;p18"/>
          <p:cNvSpPr txBox="1"/>
          <p:nvPr/>
        </p:nvSpPr>
        <p:spPr>
          <a:xfrm>
            <a:off x="700777" y="4402662"/>
            <a:ext cx="5471473" cy="14742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18" l="-667" r="0" t="-28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6" name="Google Shape;596;p18"/>
          <p:cNvSpPr txBox="1"/>
          <p:nvPr/>
        </p:nvSpPr>
        <p:spPr>
          <a:xfrm>
            <a:off x="700777" y="1993708"/>
            <a:ext cx="5471473" cy="16681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918" l="-667" r="0" t="-2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7" name="Google Shape;597;p18"/>
          <p:cNvSpPr txBox="1"/>
          <p:nvPr/>
        </p:nvSpPr>
        <p:spPr>
          <a:xfrm>
            <a:off x="6720950" y="2360588"/>
            <a:ext cx="3528001" cy="11732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8" name="Google Shape;598;p18"/>
          <p:cNvSpPr txBox="1"/>
          <p:nvPr/>
        </p:nvSpPr>
        <p:spPr>
          <a:xfrm>
            <a:off x="6720950" y="4621014"/>
            <a:ext cx="3883601" cy="110895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605" name="Google Shape;605;p19"/>
          <p:cNvSpPr txBox="1"/>
          <p:nvPr/>
        </p:nvSpPr>
        <p:spPr>
          <a:xfrm>
            <a:off x="7472619" y="1333025"/>
            <a:ext cx="3987816" cy="543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Product-based technology</a:t>
            </a:r>
            <a:endParaRPr/>
          </a:p>
          <a:p>
            <a:pPr indent="-171450" lvl="4" marL="3587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activity supplies a fixed mix of products</a:t>
            </a:r>
            <a:endParaRPr/>
          </a:p>
        </p:txBody>
      </p:sp>
      <p:sp>
        <p:nvSpPr>
          <p:cNvPr id="606" name="Google Shape;606;p19"/>
          <p:cNvSpPr txBox="1"/>
          <p:nvPr/>
        </p:nvSpPr>
        <p:spPr>
          <a:xfrm>
            <a:off x="3208642" y="1373715"/>
            <a:ext cx="4373200" cy="543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Industry-based technology</a:t>
            </a:r>
            <a:endParaRPr/>
          </a:p>
          <a:p>
            <a:pPr indent="-171450" lvl="4" marL="3587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product is supplied by a constant mix of technologies </a:t>
            </a:r>
            <a:endParaRPr/>
          </a:p>
        </p:txBody>
      </p:sp>
      <p:sp>
        <p:nvSpPr>
          <p:cNvPr id="607" name="Google Shape;607;p19"/>
          <p:cNvSpPr/>
          <p:nvPr/>
        </p:nvSpPr>
        <p:spPr>
          <a:xfrm>
            <a:off x="4277521" y="2736132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plant</a:t>
            </a:r>
            <a:endParaRPr/>
          </a:p>
        </p:txBody>
      </p:sp>
      <p:cxnSp>
        <p:nvCxnSpPr>
          <p:cNvPr id="608" name="Google Shape;608;p19"/>
          <p:cNvCxnSpPr/>
          <p:nvPr/>
        </p:nvCxnSpPr>
        <p:spPr>
          <a:xfrm>
            <a:off x="5604807" y="2610178"/>
            <a:ext cx="0" cy="12640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19"/>
          <p:cNvCxnSpPr/>
          <p:nvPr/>
        </p:nvCxnSpPr>
        <p:spPr>
          <a:xfrm>
            <a:off x="4987075" y="3784063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10" name="Google Shape;610;p19"/>
          <p:cNvSpPr/>
          <p:nvPr/>
        </p:nvSpPr>
        <p:spPr>
          <a:xfrm>
            <a:off x="4277521" y="3678008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plant</a:t>
            </a:r>
            <a:endParaRPr/>
          </a:p>
        </p:txBody>
      </p:sp>
      <p:sp>
        <p:nvSpPr>
          <p:cNvPr id="611" name="Google Shape;611;p19"/>
          <p:cNvSpPr txBox="1"/>
          <p:nvPr/>
        </p:nvSpPr>
        <p:spPr>
          <a:xfrm>
            <a:off x="5320090" y="2348116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/>
          </a:p>
        </p:txBody>
      </p:sp>
      <p:cxnSp>
        <p:nvCxnSpPr>
          <p:cNvPr id="612" name="Google Shape;612;p19"/>
          <p:cNvCxnSpPr/>
          <p:nvPr/>
        </p:nvCxnSpPr>
        <p:spPr>
          <a:xfrm>
            <a:off x="4987075" y="2990309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3" name="Google Shape;613;p19"/>
          <p:cNvCxnSpPr/>
          <p:nvPr/>
        </p:nvCxnSpPr>
        <p:spPr>
          <a:xfrm>
            <a:off x="4987075" y="4041710"/>
            <a:ext cx="90775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4" name="Google Shape;614;p19"/>
          <p:cNvCxnSpPr/>
          <p:nvPr/>
        </p:nvCxnSpPr>
        <p:spPr>
          <a:xfrm>
            <a:off x="5894829" y="3784063"/>
            <a:ext cx="0" cy="39213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5" name="Google Shape;615;p19"/>
          <p:cNvSpPr txBox="1"/>
          <p:nvPr/>
        </p:nvSpPr>
        <p:spPr>
          <a:xfrm>
            <a:off x="5782059" y="3491816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</a:t>
            </a:r>
            <a:endParaRPr/>
          </a:p>
        </p:txBody>
      </p:sp>
      <p:sp>
        <p:nvSpPr>
          <p:cNvPr id="616" name="Google Shape;616;p19"/>
          <p:cNvSpPr/>
          <p:nvPr/>
        </p:nvSpPr>
        <p:spPr>
          <a:xfrm>
            <a:off x="4164095" y="2624298"/>
            <a:ext cx="934134" cy="165776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9"/>
          <p:cNvSpPr txBox="1"/>
          <p:nvPr/>
        </p:nvSpPr>
        <p:spPr>
          <a:xfrm>
            <a:off x="5054943" y="2567797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75 MWh</a:t>
            </a:r>
            <a:endParaRPr/>
          </a:p>
        </p:txBody>
      </p:sp>
      <p:sp>
        <p:nvSpPr>
          <p:cNvPr id="618" name="Google Shape;618;p19"/>
          <p:cNvSpPr txBox="1"/>
          <p:nvPr/>
        </p:nvSpPr>
        <p:spPr>
          <a:xfrm>
            <a:off x="5054943" y="3383023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 MWh</a:t>
            </a:r>
            <a:endParaRPr/>
          </a:p>
        </p:txBody>
      </p:sp>
      <p:sp>
        <p:nvSpPr>
          <p:cNvPr id="619" name="Google Shape;619;p19"/>
          <p:cNvSpPr txBox="1"/>
          <p:nvPr/>
        </p:nvSpPr>
        <p:spPr>
          <a:xfrm>
            <a:off x="3632735" y="1955572"/>
            <a:ext cx="3525013" cy="35137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052" l="-1210" r="0" t="-35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0" name="Google Shape;620;p19"/>
          <p:cNvSpPr txBox="1"/>
          <p:nvPr/>
        </p:nvSpPr>
        <p:spPr>
          <a:xfrm>
            <a:off x="957377" y="3098887"/>
            <a:ext cx="1947562" cy="6075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1" name="Google Shape;621;p19"/>
          <p:cNvSpPr txBox="1"/>
          <p:nvPr/>
        </p:nvSpPr>
        <p:spPr>
          <a:xfrm>
            <a:off x="957377" y="5337482"/>
            <a:ext cx="1947562" cy="5359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2" name="Google Shape;622;p19"/>
          <p:cNvSpPr/>
          <p:nvPr/>
        </p:nvSpPr>
        <p:spPr>
          <a:xfrm>
            <a:off x="8967932" y="2736132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plant</a:t>
            </a:r>
            <a:endParaRPr/>
          </a:p>
        </p:txBody>
      </p:sp>
      <p:cxnSp>
        <p:nvCxnSpPr>
          <p:cNvPr id="623" name="Google Shape;623;p19"/>
          <p:cNvCxnSpPr/>
          <p:nvPr/>
        </p:nvCxnSpPr>
        <p:spPr>
          <a:xfrm>
            <a:off x="10295218" y="2610178"/>
            <a:ext cx="0" cy="12640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19"/>
          <p:cNvCxnSpPr/>
          <p:nvPr/>
        </p:nvCxnSpPr>
        <p:spPr>
          <a:xfrm>
            <a:off x="9677486" y="3784063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25" name="Google Shape;625;p19"/>
          <p:cNvSpPr/>
          <p:nvPr/>
        </p:nvSpPr>
        <p:spPr>
          <a:xfrm>
            <a:off x="8967932" y="3678008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plant</a:t>
            </a:r>
            <a:endParaRPr/>
          </a:p>
        </p:txBody>
      </p:sp>
      <p:sp>
        <p:nvSpPr>
          <p:cNvPr id="626" name="Google Shape;626;p19"/>
          <p:cNvSpPr txBox="1"/>
          <p:nvPr/>
        </p:nvSpPr>
        <p:spPr>
          <a:xfrm>
            <a:off x="9548987" y="2307427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/>
          </a:p>
        </p:txBody>
      </p:sp>
      <p:cxnSp>
        <p:nvCxnSpPr>
          <p:cNvPr id="627" name="Google Shape;627;p19"/>
          <p:cNvCxnSpPr/>
          <p:nvPr/>
        </p:nvCxnSpPr>
        <p:spPr>
          <a:xfrm>
            <a:off x="9677486" y="2990309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28" name="Google Shape;628;p19"/>
          <p:cNvCxnSpPr/>
          <p:nvPr/>
        </p:nvCxnSpPr>
        <p:spPr>
          <a:xfrm>
            <a:off x="9677486" y="4041710"/>
            <a:ext cx="90775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29" name="Google Shape;629;p19"/>
          <p:cNvCxnSpPr/>
          <p:nvPr/>
        </p:nvCxnSpPr>
        <p:spPr>
          <a:xfrm>
            <a:off x="10585240" y="3784063"/>
            <a:ext cx="0" cy="39213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0" name="Google Shape;630;p19"/>
          <p:cNvSpPr txBox="1"/>
          <p:nvPr/>
        </p:nvSpPr>
        <p:spPr>
          <a:xfrm>
            <a:off x="10472470" y="3491816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</a:t>
            </a:r>
            <a:endParaRPr/>
          </a:p>
        </p:txBody>
      </p:sp>
      <p:sp>
        <p:nvSpPr>
          <p:cNvPr id="631" name="Google Shape;631;p19"/>
          <p:cNvSpPr/>
          <p:nvPr/>
        </p:nvSpPr>
        <p:spPr>
          <a:xfrm>
            <a:off x="8854506" y="2624298"/>
            <a:ext cx="934134" cy="165776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9"/>
          <p:cNvSpPr txBox="1"/>
          <p:nvPr/>
        </p:nvSpPr>
        <p:spPr>
          <a:xfrm>
            <a:off x="9745354" y="2567797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 MWh</a:t>
            </a:r>
            <a:endParaRPr/>
          </a:p>
        </p:txBody>
      </p:sp>
      <p:sp>
        <p:nvSpPr>
          <p:cNvPr id="633" name="Google Shape;633;p19"/>
          <p:cNvSpPr txBox="1"/>
          <p:nvPr/>
        </p:nvSpPr>
        <p:spPr>
          <a:xfrm>
            <a:off x="5864615" y="3793486"/>
            <a:ext cx="47462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t</a:t>
            </a:r>
            <a:endParaRPr/>
          </a:p>
        </p:txBody>
      </p:sp>
      <p:sp>
        <p:nvSpPr>
          <p:cNvPr id="634" name="Google Shape;634;p19"/>
          <p:cNvSpPr txBox="1"/>
          <p:nvPr/>
        </p:nvSpPr>
        <p:spPr>
          <a:xfrm>
            <a:off x="10546099" y="3793486"/>
            <a:ext cx="47462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t</a:t>
            </a:r>
            <a:endParaRPr/>
          </a:p>
        </p:txBody>
      </p:sp>
      <p:sp>
        <p:nvSpPr>
          <p:cNvPr id="635" name="Google Shape;635;p19"/>
          <p:cNvSpPr txBox="1"/>
          <p:nvPr/>
        </p:nvSpPr>
        <p:spPr>
          <a:xfrm>
            <a:off x="9752420" y="3376074"/>
            <a:ext cx="53068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MWh</a:t>
            </a:r>
            <a:endParaRPr/>
          </a:p>
        </p:txBody>
      </p:sp>
      <p:sp>
        <p:nvSpPr>
          <p:cNvPr id="636" name="Google Shape;636;p19"/>
          <p:cNvSpPr/>
          <p:nvPr/>
        </p:nvSpPr>
        <p:spPr>
          <a:xfrm>
            <a:off x="4277521" y="4777253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plant</a:t>
            </a:r>
            <a:endParaRPr/>
          </a:p>
        </p:txBody>
      </p:sp>
      <p:cxnSp>
        <p:nvCxnSpPr>
          <p:cNvPr id="637" name="Google Shape;637;p19"/>
          <p:cNvCxnSpPr/>
          <p:nvPr/>
        </p:nvCxnSpPr>
        <p:spPr>
          <a:xfrm>
            <a:off x="5604807" y="4651299"/>
            <a:ext cx="0" cy="12640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19"/>
          <p:cNvCxnSpPr/>
          <p:nvPr/>
        </p:nvCxnSpPr>
        <p:spPr>
          <a:xfrm>
            <a:off x="4987075" y="5825184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39" name="Google Shape;639;p19"/>
          <p:cNvSpPr/>
          <p:nvPr/>
        </p:nvSpPr>
        <p:spPr>
          <a:xfrm>
            <a:off x="4277521" y="5719129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plant</a:t>
            </a:r>
            <a:endParaRPr/>
          </a:p>
        </p:txBody>
      </p:sp>
      <p:sp>
        <p:nvSpPr>
          <p:cNvPr id="640" name="Google Shape;640;p19"/>
          <p:cNvSpPr txBox="1"/>
          <p:nvPr/>
        </p:nvSpPr>
        <p:spPr>
          <a:xfrm>
            <a:off x="5320090" y="4389237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/>
          </a:p>
        </p:txBody>
      </p:sp>
      <p:cxnSp>
        <p:nvCxnSpPr>
          <p:cNvPr id="641" name="Google Shape;641;p19"/>
          <p:cNvCxnSpPr/>
          <p:nvPr/>
        </p:nvCxnSpPr>
        <p:spPr>
          <a:xfrm>
            <a:off x="4987075" y="5031430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42" name="Google Shape;642;p19"/>
          <p:cNvCxnSpPr/>
          <p:nvPr/>
        </p:nvCxnSpPr>
        <p:spPr>
          <a:xfrm>
            <a:off x="4987075" y="6082831"/>
            <a:ext cx="90775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43" name="Google Shape;643;p19"/>
          <p:cNvCxnSpPr/>
          <p:nvPr/>
        </p:nvCxnSpPr>
        <p:spPr>
          <a:xfrm>
            <a:off x="5894829" y="5825184"/>
            <a:ext cx="0" cy="39213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4" name="Google Shape;644;p19"/>
          <p:cNvSpPr txBox="1"/>
          <p:nvPr/>
        </p:nvSpPr>
        <p:spPr>
          <a:xfrm>
            <a:off x="5782059" y="5532937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</a:t>
            </a:r>
            <a:endParaRPr/>
          </a:p>
        </p:txBody>
      </p:sp>
      <p:sp>
        <p:nvSpPr>
          <p:cNvPr id="645" name="Google Shape;645;p19"/>
          <p:cNvSpPr/>
          <p:nvPr/>
        </p:nvSpPr>
        <p:spPr>
          <a:xfrm>
            <a:off x="4164095" y="4665419"/>
            <a:ext cx="934134" cy="165776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9"/>
          <p:cNvSpPr txBox="1"/>
          <p:nvPr/>
        </p:nvSpPr>
        <p:spPr>
          <a:xfrm>
            <a:off x="5054943" y="4608918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MWh</a:t>
            </a:r>
            <a:endParaRPr/>
          </a:p>
        </p:txBody>
      </p:sp>
      <p:sp>
        <p:nvSpPr>
          <p:cNvPr id="647" name="Google Shape;647;p19"/>
          <p:cNvSpPr txBox="1"/>
          <p:nvPr/>
        </p:nvSpPr>
        <p:spPr>
          <a:xfrm>
            <a:off x="5054943" y="5424144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MWh</a:t>
            </a:r>
            <a:endParaRPr/>
          </a:p>
        </p:txBody>
      </p:sp>
      <p:sp>
        <p:nvSpPr>
          <p:cNvPr id="648" name="Google Shape;648;p19"/>
          <p:cNvSpPr/>
          <p:nvPr/>
        </p:nvSpPr>
        <p:spPr>
          <a:xfrm>
            <a:off x="8967932" y="4777253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plant</a:t>
            </a:r>
            <a:endParaRPr/>
          </a:p>
        </p:txBody>
      </p:sp>
      <p:cxnSp>
        <p:nvCxnSpPr>
          <p:cNvPr id="649" name="Google Shape;649;p19"/>
          <p:cNvCxnSpPr/>
          <p:nvPr/>
        </p:nvCxnSpPr>
        <p:spPr>
          <a:xfrm>
            <a:off x="10295218" y="4651299"/>
            <a:ext cx="0" cy="12640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19"/>
          <p:cNvCxnSpPr/>
          <p:nvPr/>
        </p:nvCxnSpPr>
        <p:spPr>
          <a:xfrm>
            <a:off x="9677486" y="5825184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51" name="Google Shape;651;p19"/>
          <p:cNvSpPr/>
          <p:nvPr/>
        </p:nvSpPr>
        <p:spPr>
          <a:xfrm>
            <a:off x="8967932" y="5719129"/>
            <a:ext cx="709554" cy="49818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 plant</a:t>
            </a:r>
            <a:endParaRPr/>
          </a:p>
        </p:txBody>
      </p:sp>
      <p:sp>
        <p:nvSpPr>
          <p:cNvPr id="652" name="Google Shape;652;p19"/>
          <p:cNvSpPr txBox="1"/>
          <p:nvPr/>
        </p:nvSpPr>
        <p:spPr>
          <a:xfrm>
            <a:off x="10010501" y="4389237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/>
          </a:p>
        </p:txBody>
      </p:sp>
      <p:cxnSp>
        <p:nvCxnSpPr>
          <p:cNvPr id="653" name="Google Shape;653;p19"/>
          <p:cNvCxnSpPr/>
          <p:nvPr/>
        </p:nvCxnSpPr>
        <p:spPr>
          <a:xfrm>
            <a:off x="9677486" y="5031430"/>
            <a:ext cx="6177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4" name="Google Shape;654;p19"/>
          <p:cNvCxnSpPr/>
          <p:nvPr/>
        </p:nvCxnSpPr>
        <p:spPr>
          <a:xfrm>
            <a:off x="9677486" y="6082831"/>
            <a:ext cx="90775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5" name="Google Shape;655;p19"/>
          <p:cNvCxnSpPr/>
          <p:nvPr/>
        </p:nvCxnSpPr>
        <p:spPr>
          <a:xfrm>
            <a:off x="10585240" y="5825184"/>
            <a:ext cx="0" cy="39213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6" name="Google Shape;656;p19"/>
          <p:cNvSpPr txBox="1"/>
          <p:nvPr/>
        </p:nvSpPr>
        <p:spPr>
          <a:xfrm>
            <a:off x="10472470" y="5532937"/>
            <a:ext cx="5747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</a:t>
            </a:r>
            <a:endParaRPr/>
          </a:p>
        </p:txBody>
      </p:sp>
      <p:sp>
        <p:nvSpPr>
          <p:cNvPr id="657" name="Google Shape;657;p19"/>
          <p:cNvSpPr/>
          <p:nvPr/>
        </p:nvSpPr>
        <p:spPr>
          <a:xfrm>
            <a:off x="8854506" y="4665419"/>
            <a:ext cx="934134" cy="165776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9"/>
          <p:cNvSpPr txBox="1"/>
          <p:nvPr/>
        </p:nvSpPr>
        <p:spPr>
          <a:xfrm>
            <a:off x="9745354" y="4608918"/>
            <a:ext cx="5747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-200 MWh</a:t>
            </a:r>
            <a:endParaRPr/>
          </a:p>
        </p:txBody>
      </p:sp>
      <p:sp>
        <p:nvSpPr>
          <p:cNvPr id="659" name="Google Shape;659;p19"/>
          <p:cNvSpPr txBox="1"/>
          <p:nvPr/>
        </p:nvSpPr>
        <p:spPr>
          <a:xfrm>
            <a:off x="5864615" y="5928770"/>
            <a:ext cx="5747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 t</a:t>
            </a:r>
            <a:endParaRPr/>
          </a:p>
        </p:txBody>
      </p:sp>
      <p:sp>
        <p:nvSpPr>
          <p:cNvPr id="660" name="Google Shape;660;p19"/>
          <p:cNvSpPr txBox="1"/>
          <p:nvPr/>
        </p:nvSpPr>
        <p:spPr>
          <a:xfrm>
            <a:off x="10546098" y="5834607"/>
            <a:ext cx="57473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 t</a:t>
            </a:r>
            <a:endParaRPr/>
          </a:p>
        </p:txBody>
      </p:sp>
      <p:sp>
        <p:nvSpPr>
          <p:cNvPr id="661" name="Google Shape;661;p19"/>
          <p:cNvSpPr txBox="1"/>
          <p:nvPr/>
        </p:nvSpPr>
        <p:spPr>
          <a:xfrm>
            <a:off x="9752420" y="5417195"/>
            <a:ext cx="53068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200 MWh</a:t>
            </a:r>
            <a:endParaRPr/>
          </a:p>
        </p:txBody>
      </p:sp>
      <p:sp>
        <p:nvSpPr>
          <p:cNvPr id="662" name="Google Shape;662;p19"/>
          <p:cNvSpPr txBox="1"/>
          <p:nvPr/>
        </p:nvSpPr>
        <p:spPr>
          <a:xfrm>
            <a:off x="7846989" y="1922407"/>
            <a:ext cx="3776921" cy="3513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8963" l="-967" r="0" t="-34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402400" y="1825625"/>
            <a:ext cx="10523747" cy="29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2000"/>
              <a:buNone/>
            </a:pPr>
            <a:r>
              <a:rPr b="1" lang="en-US" sz="2000">
                <a:solidFill>
                  <a:srgbClr val="B3C6E7"/>
                </a:solidFill>
                <a:latin typeface="Open Sans"/>
                <a:ea typeface="Open Sans"/>
                <a:cs typeface="Open Sans"/>
                <a:sym typeface="Open Sans"/>
              </a:rPr>
              <a:t>By the end of this lecture, you will: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Understand the basic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Supply and Use model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Translate a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Reference Production System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 (RPS) in a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Supply and Use Table 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(SUT)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Using SUT to perform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impact assessment and LCA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Understanding assumptions for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converting SUTs into IOTs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Learning Outcomes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be aware you find supporting files for this lecture on Zenodo at the following link: </a:t>
            </a:r>
            <a:r>
              <a:rPr lang="en-US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https://doi.org/10.5281/zenodo.8308515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0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669" name="Google Shape;669;p20"/>
          <p:cNvSpPr txBox="1"/>
          <p:nvPr/>
        </p:nvSpPr>
        <p:spPr>
          <a:xfrm>
            <a:off x="342900" y="1419500"/>
            <a:ext cx="11506200" cy="11417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02" l="-264" r="0" t="-37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0" name="Google Shape;670;p20"/>
          <p:cNvSpPr txBox="1"/>
          <p:nvPr/>
        </p:nvSpPr>
        <p:spPr>
          <a:xfrm>
            <a:off x="2586037" y="3249999"/>
            <a:ext cx="1479087" cy="325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51" l="-3703" r="-1604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1" name="Google Shape;671;p20"/>
          <p:cNvSpPr txBox="1"/>
          <p:nvPr/>
        </p:nvSpPr>
        <p:spPr>
          <a:xfrm>
            <a:off x="2581691" y="4871048"/>
            <a:ext cx="1409807" cy="2773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346" l="-3895" r="0" t="-130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2" name="Google Shape;672;p20"/>
          <p:cNvSpPr txBox="1"/>
          <p:nvPr/>
        </p:nvSpPr>
        <p:spPr>
          <a:xfrm>
            <a:off x="6274519" y="3734805"/>
            <a:ext cx="1044710" cy="2569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903" l="-63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3" name="Google Shape;673;p20"/>
          <p:cNvSpPr txBox="1"/>
          <p:nvPr/>
        </p:nvSpPr>
        <p:spPr>
          <a:xfrm>
            <a:off x="4785273" y="5392226"/>
            <a:ext cx="1100301" cy="26026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903" l="-6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4" name="Google Shape;674;p20"/>
          <p:cNvSpPr txBox="1"/>
          <p:nvPr/>
        </p:nvSpPr>
        <p:spPr>
          <a:xfrm>
            <a:off x="875798" y="3246026"/>
            <a:ext cx="17102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matrix</a:t>
            </a:r>
            <a:endParaRPr/>
          </a:p>
        </p:txBody>
      </p:sp>
      <p:sp>
        <p:nvSpPr>
          <p:cNvPr id="675" name="Google Shape;675;p20"/>
          <p:cNvSpPr/>
          <p:nvPr/>
        </p:nvSpPr>
        <p:spPr>
          <a:xfrm>
            <a:off x="7377266" y="3324476"/>
            <a:ext cx="133650" cy="60814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0"/>
          <p:cNvSpPr txBox="1"/>
          <p:nvPr/>
        </p:nvSpPr>
        <p:spPr>
          <a:xfrm>
            <a:off x="4414278" y="3249999"/>
            <a:ext cx="924227" cy="2526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904" l="-5920" r="-15131" t="-1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7" name="Google Shape;677;p20"/>
          <p:cNvSpPr txBox="1"/>
          <p:nvPr/>
        </p:nvSpPr>
        <p:spPr>
          <a:xfrm>
            <a:off x="4143432" y="3246026"/>
            <a:ext cx="402379" cy="2462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363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8" name="Google Shape;678;p20"/>
          <p:cNvSpPr txBox="1"/>
          <p:nvPr/>
        </p:nvSpPr>
        <p:spPr>
          <a:xfrm>
            <a:off x="5720155" y="3249999"/>
            <a:ext cx="1710292" cy="2789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6520" l="-3202" r="0" t="-130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9" name="Google Shape;679;p20"/>
          <p:cNvSpPr txBox="1"/>
          <p:nvPr/>
        </p:nvSpPr>
        <p:spPr>
          <a:xfrm>
            <a:off x="5338505" y="3246026"/>
            <a:ext cx="402379" cy="24622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1363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0" name="Google Shape;680;p20"/>
          <p:cNvSpPr txBox="1"/>
          <p:nvPr/>
        </p:nvSpPr>
        <p:spPr>
          <a:xfrm>
            <a:off x="4223268" y="3742152"/>
            <a:ext cx="18727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activity output</a:t>
            </a:r>
            <a:endParaRPr/>
          </a:p>
        </p:txBody>
      </p:sp>
      <p:sp>
        <p:nvSpPr>
          <p:cNvPr id="681" name="Google Shape;681;p20"/>
          <p:cNvSpPr txBox="1"/>
          <p:nvPr/>
        </p:nvSpPr>
        <p:spPr>
          <a:xfrm>
            <a:off x="9025836" y="3474754"/>
            <a:ext cx="1880191" cy="2462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749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2" name="Google Shape;682;p20"/>
          <p:cNvSpPr txBox="1"/>
          <p:nvPr/>
        </p:nvSpPr>
        <p:spPr>
          <a:xfrm>
            <a:off x="7718121" y="3474754"/>
            <a:ext cx="997428" cy="24622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2498" l="-182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3" name="Google Shape;683;p20"/>
          <p:cNvSpPr/>
          <p:nvPr/>
        </p:nvSpPr>
        <p:spPr>
          <a:xfrm>
            <a:off x="7731627" y="3428907"/>
            <a:ext cx="983921" cy="348183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0"/>
          <p:cNvSpPr txBox="1"/>
          <p:nvPr/>
        </p:nvSpPr>
        <p:spPr>
          <a:xfrm>
            <a:off x="875798" y="4867076"/>
            <a:ext cx="17102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mix matrix</a:t>
            </a:r>
            <a:endParaRPr/>
          </a:p>
        </p:txBody>
      </p:sp>
      <p:sp>
        <p:nvSpPr>
          <p:cNvPr id="685" name="Google Shape;685;p20"/>
          <p:cNvSpPr/>
          <p:nvPr/>
        </p:nvSpPr>
        <p:spPr>
          <a:xfrm>
            <a:off x="7371743" y="4944598"/>
            <a:ext cx="133650" cy="60814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0"/>
          <p:cNvSpPr txBox="1"/>
          <p:nvPr/>
        </p:nvSpPr>
        <p:spPr>
          <a:xfrm>
            <a:off x="4414278" y="4871049"/>
            <a:ext cx="924227" cy="25269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1904" l="-5262" r="-6577" t="-1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7" name="Google Shape;687;p20"/>
          <p:cNvSpPr txBox="1"/>
          <p:nvPr/>
        </p:nvSpPr>
        <p:spPr>
          <a:xfrm>
            <a:off x="4143432" y="4867076"/>
            <a:ext cx="402379" cy="24622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-1363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8" name="Google Shape;688;p20"/>
          <p:cNvSpPr txBox="1"/>
          <p:nvPr/>
        </p:nvSpPr>
        <p:spPr>
          <a:xfrm>
            <a:off x="5720155" y="4871049"/>
            <a:ext cx="1710292" cy="26911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11362" l="-2846" r="0" t="-136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9" name="Google Shape;689;p20"/>
          <p:cNvSpPr txBox="1"/>
          <p:nvPr/>
        </p:nvSpPr>
        <p:spPr>
          <a:xfrm>
            <a:off x="5338505" y="4867076"/>
            <a:ext cx="402379" cy="24622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-1363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0" name="Google Shape;690;p20"/>
          <p:cNvSpPr txBox="1"/>
          <p:nvPr/>
        </p:nvSpPr>
        <p:spPr>
          <a:xfrm>
            <a:off x="2965807" y="5397116"/>
            <a:ext cx="17185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product demand</a:t>
            </a:r>
            <a:endParaRPr/>
          </a:p>
        </p:txBody>
      </p:sp>
      <p:sp>
        <p:nvSpPr>
          <p:cNvPr id="691" name="Google Shape;691;p20"/>
          <p:cNvSpPr txBox="1"/>
          <p:nvPr/>
        </p:nvSpPr>
        <p:spPr>
          <a:xfrm>
            <a:off x="9049637" y="5127726"/>
            <a:ext cx="1880191" cy="24622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487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2" name="Google Shape;692;p20"/>
          <p:cNvSpPr txBox="1"/>
          <p:nvPr/>
        </p:nvSpPr>
        <p:spPr>
          <a:xfrm>
            <a:off x="7835898" y="5127727"/>
            <a:ext cx="997428" cy="24622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-975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3" name="Google Shape;693;p20"/>
          <p:cNvSpPr txBox="1"/>
          <p:nvPr/>
        </p:nvSpPr>
        <p:spPr>
          <a:xfrm>
            <a:off x="5791000" y="5403075"/>
            <a:ext cx="402379" cy="24622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-1363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4" name="Google Shape;694;p20"/>
          <p:cNvSpPr txBox="1"/>
          <p:nvPr/>
        </p:nvSpPr>
        <p:spPr>
          <a:xfrm>
            <a:off x="6115982" y="5392225"/>
            <a:ext cx="931409" cy="256993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-11903" l="-4573" r="-13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5" name="Google Shape;695;p20"/>
          <p:cNvSpPr txBox="1"/>
          <p:nvPr/>
        </p:nvSpPr>
        <p:spPr>
          <a:xfrm>
            <a:off x="7779230" y="5918051"/>
            <a:ext cx="1054096" cy="24622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9998" l="-4623" r="-11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6" name="Google Shape;696;p20"/>
          <p:cNvSpPr txBox="1"/>
          <p:nvPr/>
        </p:nvSpPr>
        <p:spPr>
          <a:xfrm>
            <a:off x="875798" y="2714642"/>
            <a:ext cx="2860040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Industry-based technology</a:t>
            </a:r>
            <a:endParaRPr/>
          </a:p>
        </p:txBody>
      </p:sp>
      <p:sp>
        <p:nvSpPr>
          <p:cNvPr id="697" name="Google Shape;697;p20"/>
          <p:cNvSpPr txBox="1"/>
          <p:nvPr/>
        </p:nvSpPr>
        <p:spPr>
          <a:xfrm>
            <a:off x="875798" y="4372625"/>
            <a:ext cx="2860040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Product-based technology</a:t>
            </a:r>
            <a:endParaRPr/>
          </a:p>
        </p:txBody>
      </p:sp>
      <p:sp>
        <p:nvSpPr>
          <p:cNvPr id="698" name="Google Shape;698;p20"/>
          <p:cNvSpPr txBox="1"/>
          <p:nvPr/>
        </p:nvSpPr>
        <p:spPr>
          <a:xfrm>
            <a:off x="5338505" y="5910955"/>
            <a:ext cx="2296898" cy="276999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17776" l="-264" r="0" t="-22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9" name="Google Shape;699;p20"/>
          <p:cNvSpPr/>
          <p:nvPr/>
        </p:nvSpPr>
        <p:spPr>
          <a:xfrm>
            <a:off x="7718120" y="5867069"/>
            <a:ext cx="1174419" cy="348183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0"/>
          <p:cNvSpPr txBox="1"/>
          <p:nvPr/>
        </p:nvSpPr>
        <p:spPr>
          <a:xfrm>
            <a:off x="9049637" y="5918051"/>
            <a:ext cx="1880191" cy="24622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4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1" name="Google Shape;701;p20"/>
          <p:cNvSpPr txBox="1"/>
          <p:nvPr/>
        </p:nvSpPr>
        <p:spPr>
          <a:xfrm>
            <a:off x="800626" y="5394276"/>
            <a:ext cx="1409807" cy="252890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-7315" l="0" r="0" t="-2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08" name="Google Shape;708;p21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709" name="Google Shape;709;p21"/>
          <p:cNvSpPr txBox="1"/>
          <p:nvPr/>
        </p:nvSpPr>
        <p:spPr>
          <a:xfrm>
            <a:off x="3895708" y="2875744"/>
            <a:ext cx="4177259" cy="11732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0" name="Google Shape;710;p21"/>
          <p:cNvSpPr txBox="1"/>
          <p:nvPr/>
        </p:nvSpPr>
        <p:spPr>
          <a:xfrm>
            <a:off x="1478792" y="4635400"/>
            <a:ext cx="1485536" cy="2984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121" l="-4937" r="-4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1" name="Google Shape;711;p21"/>
          <p:cNvSpPr txBox="1"/>
          <p:nvPr/>
        </p:nvSpPr>
        <p:spPr>
          <a:xfrm>
            <a:off x="1478792" y="5171920"/>
            <a:ext cx="4460575" cy="11359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2" name="Google Shape;712;p21"/>
          <p:cNvSpPr txBox="1"/>
          <p:nvPr/>
        </p:nvSpPr>
        <p:spPr>
          <a:xfrm>
            <a:off x="6647330" y="4635400"/>
            <a:ext cx="1485536" cy="3028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999" l="-3277" r="-12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3" name="Google Shape;713;p21"/>
          <p:cNvSpPr txBox="1"/>
          <p:nvPr/>
        </p:nvSpPr>
        <p:spPr>
          <a:xfrm>
            <a:off x="6699868" y="5118316"/>
            <a:ext cx="4745372" cy="11895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4" name="Google Shape;714;p21"/>
          <p:cNvSpPr txBox="1"/>
          <p:nvPr/>
        </p:nvSpPr>
        <p:spPr>
          <a:xfrm>
            <a:off x="1424940" y="3279253"/>
            <a:ext cx="1630828" cy="29020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8332" l="-449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15" name="Google Shape;715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06972" y="2557965"/>
            <a:ext cx="2200847" cy="196308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21"/>
          <p:cNvSpPr txBox="1"/>
          <p:nvPr/>
        </p:nvSpPr>
        <p:spPr>
          <a:xfrm>
            <a:off x="342900" y="1419500"/>
            <a:ext cx="11506200" cy="112030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60" l="-264" r="0" t="-3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7" name="Google Shape;717;p21"/>
          <p:cNvSpPr txBox="1"/>
          <p:nvPr/>
        </p:nvSpPr>
        <p:spPr>
          <a:xfrm>
            <a:off x="875798" y="2714642"/>
            <a:ext cx="2860040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Industry-based technology</a:t>
            </a:r>
            <a:endParaRPr/>
          </a:p>
        </p:txBody>
      </p:sp>
      <p:sp>
        <p:nvSpPr>
          <p:cNvPr id="718" name="Google Shape;718;p21"/>
          <p:cNvSpPr txBox="1"/>
          <p:nvPr/>
        </p:nvSpPr>
        <p:spPr>
          <a:xfrm>
            <a:off x="875798" y="4372625"/>
            <a:ext cx="2860040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Product-based technology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2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725" name="Google Shape;725;p22"/>
          <p:cNvSpPr txBox="1"/>
          <p:nvPr/>
        </p:nvSpPr>
        <p:spPr>
          <a:xfrm>
            <a:off x="248517" y="1373714"/>
            <a:ext cx="11506200" cy="13787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79" l="-158" r="0" t="-4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6" name="Google Shape;726;p22"/>
          <p:cNvSpPr txBox="1"/>
          <p:nvPr/>
        </p:nvSpPr>
        <p:spPr>
          <a:xfrm>
            <a:off x="502517" y="3080649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Industry-based technology</a:t>
            </a:r>
            <a:endParaRPr/>
          </a:p>
        </p:txBody>
      </p:sp>
      <p:sp>
        <p:nvSpPr>
          <p:cNvPr id="727" name="Google Shape;727;p22"/>
          <p:cNvSpPr/>
          <p:nvPr/>
        </p:nvSpPr>
        <p:spPr>
          <a:xfrm>
            <a:off x="3983282" y="3566730"/>
            <a:ext cx="202302" cy="65031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2"/>
          <p:cNvSpPr txBox="1"/>
          <p:nvPr/>
        </p:nvSpPr>
        <p:spPr>
          <a:xfrm>
            <a:off x="2486435" y="3566730"/>
            <a:ext cx="1315474" cy="2462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498" l="-555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9" name="Google Shape;729;p22"/>
          <p:cNvSpPr txBox="1"/>
          <p:nvPr/>
        </p:nvSpPr>
        <p:spPr>
          <a:xfrm>
            <a:off x="2447226" y="3939541"/>
            <a:ext cx="997428" cy="24622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755" l="-182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22"/>
          <p:cNvSpPr txBox="1"/>
          <p:nvPr/>
        </p:nvSpPr>
        <p:spPr>
          <a:xfrm>
            <a:off x="645452" y="3551342"/>
            <a:ext cx="17611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products demand</a:t>
            </a:r>
            <a:endParaRPr/>
          </a:p>
        </p:txBody>
      </p:sp>
      <p:sp>
        <p:nvSpPr>
          <p:cNvPr id="731" name="Google Shape;731;p22"/>
          <p:cNvSpPr txBox="1"/>
          <p:nvPr/>
        </p:nvSpPr>
        <p:spPr>
          <a:xfrm>
            <a:off x="645452" y="3917116"/>
            <a:ext cx="18868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activity output</a:t>
            </a:r>
            <a:endParaRPr/>
          </a:p>
        </p:txBody>
      </p:sp>
      <p:sp>
        <p:nvSpPr>
          <p:cNvPr id="732" name="Google Shape;732;p22"/>
          <p:cNvSpPr txBox="1"/>
          <p:nvPr/>
        </p:nvSpPr>
        <p:spPr>
          <a:xfrm>
            <a:off x="4523288" y="3737298"/>
            <a:ext cx="1618030" cy="2462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498" l="-415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3" name="Google Shape;733;p22"/>
          <p:cNvSpPr txBox="1"/>
          <p:nvPr/>
        </p:nvSpPr>
        <p:spPr>
          <a:xfrm>
            <a:off x="4513107" y="4111512"/>
            <a:ext cx="1786550" cy="2462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75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4" name="Google Shape;734;p22"/>
          <p:cNvSpPr txBox="1"/>
          <p:nvPr/>
        </p:nvSpPr>
        <p:spPr>
          <a:xfrm>
            <a:off x="6851796" y="3852405"/>
            <a:ext cx="1965647" cy="2462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9998" l="-372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5" name="Google Shape;735;p22"/>
          <p:cNvSpPr txBox="1"/>
          <p:nvPr/>
        </p:nvSpPr>
        <p:spPr>
          <a:xfrm>
            <a:off x="6766958" y="4274313"/>
            <a:ext cx="997428" cy="2462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975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6" name="Google Shape;736;p22"/>
          <p:cNvSpPr/>
          <p:nvPr/>
        </p:nvSpPr>
        <p:spPr>
          <a:xfrm>
            <a:off x="6400363" y="3747111"/>
            <a:ext cx="202302" cy="65031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2"/>
          <p:cNvSpPr txBox="1"/>
          <p:nvPr/>
        </p:nvSpPr>
        <p:spPr>
          <a:xfrm>
            <a:off x="9655085" y="3351720"/>
            <a:ext cx="18868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Endogenous transactions</a:t>
            </a:r>
            <a:endParaRPr/>
          </a:p>
        </p:txBody>
      </p:sp>
      <p:sp>
        <p:nvSpPr>
          <p:cNvPr id="738" name="Google Shape;738;p22"/>
          <p:cNvSpPr txBox="1"/>
          <p:nvPr/>
        </p:nvSpPr>
        <p:spPr>
          <a:xfrm>
            <a:off x="9746127" y="3877502"/>
            <a:ext cx="997428" cy="2526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1904" l="-7361" r="-42329" t="-1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9" name="Google Shape;739;p22"/>
          <p:cNvSpPr/>
          <p:nvPr/>
        </p:nvSpPr>
        <p:spPr>
          <a:xfrm>
            <a:off x="6703371" y="3752406"/>
            <a:ext cx="2371084" cy="91452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2"/>
          <p:cNvSpPr txBox="1"/>
          <p:nvPr/>
        </p:nvSpPr>
        <p:spPr>
          <a:xfrm>
            <a:off x="502517" y="4815342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Product-based technology</a:t>
            </a:r>
            <a:endParaRPr/>
          </a:p>
        </p:txBody>
      </p:sp>
      <p:sp>
        <p:nvSpPr>
          <p:cNvPr id="741" name="Google Shape;741;p22"/>
          <p:cNvSpPr/>
          <p:nvPr/>
        </p:nvSpPr>
        <p:spPr>
          <a:xfrm>
            <a:off x="3983282" y="5244955"/>
            <a:ext cx="202302" cy="65031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2"/>
          <p:cNvSpPr txBox="1"/>
          <p:nvPr/>
        </p:nvSpPr>
        <p:spPr>
          <a:xfrm>
            <a:off x="645452" y="5229567"/>
            <a:ext cx="17611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products demand</a:t>
            </a:r>
            <a:endParaRPr/>
          </a:p>
        </p:txBody>
      </p:sp>
      <p:sp>
        <p:nvSpPr>
          <p:cNvPr id="743" name="Google Shape;743;p22"/>
          <p:cNvSpPr txBox="1"/>
          <p:nvPr/>
        </p:nvSpPr>
        <p:spPr>
          <a:xfrm>
            <a:off x="645452" y="5595341"/>
            <a:ext cx="18868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activity output</a:t>
            </a:r>
            <a:endParaRPr/>
          </a:p>
        </p:txBody>
      </p:sp>
      <p:sp>
        <p:nvSpPr>
          <p:cNvPr id="744" name="Google Shape;744;p22"/>
          <p:cNvSpPr txBox="1"/>
          <p:nvPr/>
        </p:nvSpPr>
        <p:spPr>
          <a:xfrm>
            <a:off x="4523288" y="5415523"/>
            <a:ext cx="1618030" cy="24622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9755" l="-415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5" name="Google Shape;745;p22"/>
          <p:cNvSpPr txBox="1"/>
          <p:nvPr/>
        </p:nvSpPr>
        <p:spPr>
          <a:xfrm>
            <a:off x="4513106" y="5789737"/>
            <a:ext cx="1852561" cy="2462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999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6" name="Google Shape;746;p22"/>
          <p:cNvSpPr txBox="1"/>
          <p:nvPr/>
        </p:nvSpPr>
        <p:spPr>
          <a:xfrm>
            <a:off x="6851797" y="5530630"/>
            <a:ext cx="2222658" cy="24622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9755" l="-328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7" name="Google Shape;747;p22"/>
          <p:cNvSpPr/>
          <p:nvPr/>
        </p:nvSpPr>
        <p:spPr>
          <a:xfrm>
            <a:off x="6400363" y="5425336"/>
            <a:ext cx="202302" cy="65031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2"/>
          <p:cNvSpPr txBox="1"/>
          <p:nvPr/>
        </p:nvSpPr>
        <p:spPr>
          <a:xfrm>
            <a:off x="2394261" y="5595341"/>
            <a:ext cx="1188673" cy="24622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999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9" name="Google Shape;749;p22"/>
          <p:cNvSpPr/>
          <p:nvPr/>
        </p:nvSpPr>
        <p:spPr>
          <a:xfrm>
            <a:off x="6703371" y="5425336"/>
            <a:ext cx="2371084" cy="91452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2"/>
          <p:cNvSpPr txBox="1"/>
          <p:nvPr/>
        </p:nvSpPr>
        <p:spPr>
          <a:xfrm>
            <a:off x="9154284" y="3665765"/>
            <a:ext cx="427550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aseline="-2500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2"/>
          <p:cNvSpPr txBox="1"/>
          <p:nvPr/>
        </p:nvSpPr>
        <p:spPr>
          <a:xfrm>
            <a:off x="6766958" y="5976006"/>
            <a:ext cx="1217783" cy="24622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975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2" name="Google Shape;752;p22"/>
          <p:cNvSpPr txBox="1"/>
          <p:nvPr/>
        </p:nvSpPr>
        <p:spPr>
          <a:xfrm>
            <a:off x="9746127" y="4163337"/>
            <a:ext cx="997428" cy="25430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9523" l="-7361" r="-50916" t="-190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3" name="Google Shape;753;p22"/>
          <p:cNvSpPr txBox="1"/>
          <p:nvPr/>
        </p:nvSpPr>
        <p:spPr>
          <a:xfrm>
            <a:off x="9746127" y="5503902"/>
            <a:ext cx="997428" cy="2543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9523" l="-7361" r="-42329" t="-190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4" name="Google Shape;754;p22"/>
          <p:cNvSpPr txBox="1"/>
          <p:nvPr/>
        </p:nvSpPr>
        <p:spPr>
          <a:xfrm>
            <a:off x="9746127" y="5789737"/>
            <a:ext cx="1795786" cy="30938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3921" l="-4080" r="-20747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5" name="Google Shape;755;p22"/>
          <p:cNvSpPr txBox="1"/>
          <p:nvPr/>
        </p:nvSpPr>
        <p:spPr>
          <a:xfrm>
            <a:off x="2486435" y="5225347"/>
            <a:ext cx="1315474" cy="24622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-9755" l="-555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6" name="Google Shape;756;p22"/>
          <p:cNvSpPr txBox="1"/>
          <p:nvPr/>
        </p:nvSpPr>
        <p:spPr>
          <a:xfrm>
            <a:off x="9154284" y="5288680"/>
            <a:ext cx="427550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aseline="-2500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3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763" name="Google Shape;763;p23"/>
          <p:cNvSpPr txBox="1"/>
          <p:nvPr/>
        </p:nvSpPr>
        <p:spPr>
          <a:xfrm>
            <a:off x="581752" y="3159140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Industry-based technology</a:t>
            </a:r>
            <a:endParaRPr/>
          </a:p>
        </p:txBody>
      </p:sp>
      <p:sp>
        <p:nvSpPr>
          <p:cNvPr id="764" name="Google Shape;764;p23"/>
          <p:cNvSpPr txBox="1"/>
          <p:nvPr/>
        </p:nvSpPr>
        <p:spPr>
          <a:xfrm>
            <a:off x="3588216" y="4933758"/>
            <a:ext cx="1322641" cy="2528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142" l="-5529" r="-17511" t="-166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5" name="Google Shape;765;p23"/>
          <p:cNvSpPr txBox="1"/>
          <p:nvPr/>
        </p:nvSpPr>
        <p:spPr>
          <a:xfrm>
            <a:off x="892181" y="3512276"/>
            <a:ext cx="2031321" cy="2462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755" l="-32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6" name="Google Shape;766;p23"/>
          <p:cNvSpPr txBox="1"/>
          <p:nvPr/>
        </p:nvSpPr>
        <p:spPr>
          <a:xfrm>
            <a:off x="892182" y="4080381"/>
            <a:ext cx="997428" cy="24622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755" l="-42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7" name="Google Shape;767;p23"/>
          <p:cNvSpPr txBox="1"/>
          <p:nvPr/>
        </p:nvSpPr>
        <p:spPr>
          <a:xfrm>
            <a:off x="3549205" y="2418290"/>
            <a:ext cx="3393464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Production-based accounting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(Impact assessment)</a:t>
            </a:r>
            <a:endParaRPr/>
          </a:p>
        </p:txBody>
      </p:sp>
      <p:sp>
        <p:nvSpPr>
          <p:cNvPr id="768" name="Google Shape;768;p23"/>
          <p:cNvSpPr txBox="1"/>
          <p:nvPr/>
        </p:nvSpPr>
        <p:spPr>
          <a:xfrm>
            <a:off x="581752" y="5005489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Product-based technology</a:t>
            </a:r>
            <a:endParaRPr/>
          </a:p>
        </p:txBody>
      </p:sp>
      <p:sp>
        <p:nvSpPr>
          <p:cNvPr id="769" name="Google Shape;769;p23"/>
          <p:cNvSpPr txBox="1"/>
          <p:nvPr/>
        </p:nvSpPr>
        <p:spPr>
          <a:xfrm>
            <a:off x="892182" y="5410114"/>
            <a:ext cx="2222658" cy="2462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755" l="-301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0" name="Google Shape;770;p23"/>
          <p:cNvSpPr txBox="1"/>
          <p:nvPr/>
        </p:nvSpPr>
        <p:spPr>
          <a:xfrm>
            <a:off x="841789" y="5971413"/>
            <a:ext cx="1098213" cy="2462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997" l="-2777" r="0" t="-24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1" name="Google Shape;771;p23"/>
          <p:cNvSpPr txBox="1"/>
          <p:nvPr/>
        </p:nvSpPr>
        <p:spPr>
          <a:xfrm>
            <a:off x="7193478" y="2396745"/>
            <a:ext cx="33559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Consumption-based accounting</a:t>
            </a:r>
            <a:b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(Product footprinting – satellite accounts)</a:t>
            </a:r>
            <a:endParaRPr/>
          </a:p>
        </p:txBody>
      </p:sp>
      <p:sp>
        <p:nvSpPr>
          <p:cNvPr id="772" name="Google Shape;772;p23"/>
          <p:cNvSpPr txBox="1"/>
          <p:nvPr/>
        </p:nvSpPr>
        <p:spPr>
          <a:xfrm>
            <a:off x="7335273" y="4077047"/>
            <a:ext cx="1623279" cy="25289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826" l="-4118" r="0" t="-195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3" name="Google Shape;773;p23"/>
          <p:cNvSpPr txBox="1"/>
          <p:nvPr/>
        </p:nvSpPr>
        <p:spPr>
          <a:xfrm>
            <a:off x="7335273" y="5253645"/>
            <a:ext cx="2803180" cy="2462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5000" l="-26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4" name="Google Shape;774;p23"/>
          <p:cNvSpPr txBox="1"/>
          <p:nvPr/>
        </p:nvSpPr>
        <p:spPr>
          <a:xfrm>
            <a:off x="3588217" y="4408066"/>
            <a:ext cx="747238" cy="246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7497" l="-737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5" name="Google Shape;775;p23"/>
          <p:cNvSpPr txBox="1"/>
          <p:nvPr/>
        </p:nvSpPr>
        <p:spPr>
          <a:xfrm>
            <a:off x="4910857" y="4300345"/>
            <a:ext cx="20318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Exogenous transaction per unit of activity output</a:t>
            </a:r>
            <a:endParaRPr/>
          </a:p>
        </p:txBody>
      </p:sp>
      <p:sp>
        <p:nvSpPr>
          <p:cNvPr id="776" name="Google Shape;776;p23"/>
          <p:cNvSpPr txBox="1"/>
          <p:nvPr/>
        </p:nvSpPr>
        <p:spPr>
          <a:xfrm>
            <a:off x="4910857" y="4841424"/>
            <a:ext cx="20318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exogenous transaction by activity</a:t>
            </a:r>
            <a:endParaRPr/>
          </a:p>
        </p:txBody>
      </p:sp>
      <p:sp>
        <p:nvSpPr>
          <p:cNvPr id="777" name="Google Shape;777;p23"/>
          <p:cNvSpPr txBox="1"/>
          <p:nvPr/>
        </p:nvSpPr>
        <p:spPr>
          <a:xfrm>
            <a:off x="7335274" y="3486002"/>
            <a:ext cx="2432340" cy="24622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5000" l="-300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8" name="Google Shape;778;p23"/>
          <p:cNvSpPr txBox="1"/>
          <p:nvPr/>
        </p:nvSpPr>
        <p:spPr>
          <a:xfrm>
            <a:off x="402400" y="1501851"/>
            <a:ext cx="11506200" cy="6278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6794" l="-158" r="0" t="-9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9" name="Google Shape;779;p23"/>
          <p:cNvSpPr txBox="1"/>
          <p:nvPr/>
        </p:nvSpPr>
        <p:spPr>
          <a:xfrm>
            <a:off x="9888408" y="3450301"/>
            <a:ext cx="13446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footprint of products</a:t>
            </a:r>
            <a:endParaRPr/>
          </a:p>
        </p:txBody>
      </p:sp>
      <p:sp>
        <p:nvSpPr>
          <p:cNvPr id="780" name="Google Shape;780;p23"/>
          <p:cNvSpPr txBox="1"/>
          <p:nvPr/>
        </p:nvSpPr>
        <p:spPr>
          <a:xfrm>
            <a:off x="9888408" y="3977008"/>
            <a:ext cx="13446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products footprint</a:t>
            </a:r>
            <a:endParaRPr/>
          </a:p>
        </p:txBody>
      </p:sp>
      <p:cxnSp>
        <p:nvCxnSpPr>
          <p:cNvPr id="781" name="Google Shape;781;p23"/>
          <p:cNvCxnSpPr/>
          <p:nvPr/>
        </p:nvCxnSpPr>
        <p:spPr>
          <a:xfrm>
            <a:off x="3463497" y="2396745"/>
            <a:ext cx="0" cy="39200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23"/>
          <p:cNvCxnSpPr/>
          <p:nvPr/>
        </p:nvCxnSpPr>
        <p:spPr>
          <a:xfrm>
            <a:off x="7001776" y="2396745"/>
            <a:ext cx="9330" cy="393873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23"/>
          <p:cNvCxnSpPr/>
          <p:nvPr/>
        </p:nvCxnSpPr>
        <p:spPr>
          <a:xfrm>
            <a:off x="528442" y="3037598"/>
            <a:ext cx="1106852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23"/>
          <p:cNvCxnSpPr/>
          <p:nvPr/>
        </p:nvCxnSpPr>
        <p:spPr>
          <a:xfrm>
            <a:off x="7011106" y="4841424"/>
            <a:ext cx="458585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23"/>
          <p:cNvCxnSpPr/>
          <p:nvPr/>
        </p:nvCxnSpPr>
        <p:spPr>
          <a:xfrm>
            <a:off x="581752" y="4841424"/>
            <a:ext cx="288174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6" name="Google Shape;786;p23"/>
          <p:cNvSpPr txBox="1"/>
          <p:nvPr/>
        </p:nvSpPr>
        <p:spPr>
          <a:xfrm>
            <a:off x="7335273" y="5775231"/>
            <a:ext cx="1683437" cy="25289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3809" l="-3985" r="0" t="-166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4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4.3 Supply and Use framework</a:t>
            </a:r>
            <a:endParaRPr/>
          </a:p>
        </p:txBody>
      </p:sp>
      <p:sp>
        <p:nvSpPr>
          <p:cNvPr id="793" name="Google Shape;793;p24"/>
          <p:cNvSpPr txBox="1"/>
          <p:nvPr/>
        </p:nvSpPr>
        <p:spPr>
          <a:xfrm>
            <a:off x="402400" y="1517091"/>
            <a:ext cx="11348720" cy="6278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794" l="-159" r="0" t="-19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4" name="Google Shape;794;p24"/>
          <p:cNvSpPr txBox="1"/>
          <p:nvPr/>
        </p:nvSpPr>
        <p:spPr>
          <a:xfrm>
            <a:off x="1768200" y="3029301"/>
            <a:ext cx="2688040" cy="3559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896" l="-249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5" name="Google Shape;795;p24"/>
          <p:cNvSpPr txBox="1"/>
          <p:nvPr/>
        </p:nvSpPr>
        <p:spPr>
          <a:xfrm>
            <a:off x="1768200" y="5408953"/>
            <a:ext cx="3124920" cy="3641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1" l="-21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6" name="Google Shape;796;p24"/>
          <p:cNvSpPr txBox="1"/>
          <p:nvPr/>
        </p:nvSpPr>
        <p:spPr>
          <a:xfrm>
            <a:off x="1768200" y="3544833"/>
            <a:ext cx="1754172" cy="2902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636" l="-38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7" name="Google Shape;797;p24"/>
          <p:cNvSpPr txBox="1"/>
          <p:nvPr/>
        </p:nvSpPr>
        <p:spPr>
          <a:xfrm>
            <a:off x="1301560" y="2395345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Industry-based technology</a:t>
            </a:r>
            <a:endParaRPr/>
          </a:p>
        </p:txBody>
      </p:sp>
      <p:sp>
        <p:nvSpPr>
          <p:cNvPr id="798" name="Google Shape;798;p24"/>
          <p:cNvSpPr txBox="1"/>
          <p:nvPr/>
        </p:nvSpPr>
        <p:spPr>
          <a:xfrm>
            <a:off x="1609014" y="2716102"/>
            <a:ext cx="52094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applied, since it does not imply inversion of non-square matrix;</a:t>
            </a:r>
            <a:endParaRPr/>
          </a:p>
        </p:txBody>
      </p:sp>
      <p:sp>
        <p:nvSpPr>
          <p:cNvPr id="799" name="Google Shape;799;p24"/>
          <p:cNvSpPr txBox="1"/>
          <p:nvPr/>
        </p:nvSpPr>
        <p:spPr>
          <a:xfrm>
            <a:off x="1301560" y="4187054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2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Product-based technology</a:t>
            </a:r>
            <a:endParaRPr/>
          </a:p>
        </p:txBody>
      </p:sp>
      <p:sp>
        <p:nvSpPr>
          <p:cNvPr id="800" name="Google Shape;800;p24"/>
          <p:cNvSpPr txBox="1"/>
          <p:nvPr/>
        </p:nvSpPr>
        <p:spPr>
          <a:xfrm>
            <a:off x="1609014" y="4517142"/>
            <a:ext cx="9149182" cy="8002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341" l="-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24"/>
          <p:cNvSpPr txBox="1"/>
          <p:nvPr/>
        </p:nvSpPr>
        <p:spPr>
          <a:xfrm>
            <a:off x="1768200" y="5987583"/>
            <a:ext cx="1468840" cy="30284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999" l="-4563" r="-12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5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4.4 From SUTs to IOTs</a:t>
            </a:r>
            <a:endParaRPr/>
          </a:p>
        </p:txBody>
      </p:sp>
      <p:sp>
        <p:nvSpPr>
          <p:cNvPr id="808" name="Google Shape;808;p25"/>
          <p:cNvSpPr txBox="1"/>
          <p:nvPr/>
        </p:nvSpPr>
        <p:spPr>
          <a:xfrm>
            <a:off x="402400" y="1616410"/>
            <a:ext cx="8321040" cy="102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Input-Output tables are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special cases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Supply and Use Tables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IOTs embed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technology assumptions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blurring differences among products and activity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IOTs can be defined as symmetric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Commodity-by-Commodity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(aka Product-by-Product) or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Activity-by-Activity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(aka Industry-by-Industry) matrices</a:t>
            </a:r>
            <a:endParaRPr/>
          </a:p>
        </p:txBody>
      </p:sp>
      <p:sp>
        <p:nvSpPr>
          <p:cNvPr id="809" name="Google Shape;809;p25"/>
          <p:cNvSpPr/>
          <p:nvPr/>
        </p:nvSpPr>
        <p:spPr>
          <a:xfrm>
            <a:off x="1045380" y="4153227"/>
            <a:ext cx="697548" cy="6975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0" name="Google Shape;810;p25"/>
          <p:cNvSpPr/>
          <p:nvPr/>
        </p:nvSpPr>
        <p:spPr>
          <a:xfrm>
            <a:off x="1742928" y="3455679"/>
            <a:ext cx="697548" cy="697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1" name="Google Shape;811;p25"/>
          <p:cNvSpPr/>
          <p:nvPr/>
        </p:nvSpPr>
        <p:spPr>
          <a:xfrm>
            <a:off x="2440476" y="3455679"/>
            <a:ext cx="697548" cy="69754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6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2" name="Google Shape;812;p25"/>
          <p:cNvSpPr/>
          <p:nvPr/>
        </p:nvSpPr>
        <p:spPr>
          <a:xfrm>
            <a:off x="1742928" y="4850775"/>
            <a:ext cx="697548" cy="4692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0384" l="-15787" r="-44734" t="-714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13" name="Google Shape;813;p25"/>
          <p:cNvCxnSpPr/>
          <p:nvPr/>
        </p:nvCxnSpPr>
        <p:spPr>
          <a:xfrm>
            <a:off x="782295" y="3455679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25"/>
          <p:cNvCxnSpPr/>
          <p:nvPr/>
        </p:nvCxnSpPr>
        <p:spPr>
          <a:xfrm>
            <a:off x="782295" y="4153227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25"/>
          <p:cNvCxnSpPr/>
          <p:nvPr/>
        </p:nvCxnSpPr>
        <p:spPr>
          <a:xfrm>
            <a:off x="782295" y="4850775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25"/>
          <p:cNvCxnSpPr/>
          <p:nvPr/>
        </p:nvCxnSpPr>
        <p:spPr>
          <a:xfrm rot="10800000">
            <a:off x="1045380" y="3138748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7" name="Google Shape;817;p25"/>
          <p:cNvSpPr txBox="1"/>
          <p:nvPr/>
        </p:nvSpPr>
        <p:spPr>
          <a:xfrm>
            <a:off x="1198292" y="3138748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5"/>
          <p:cNvSpPr txBox="1"/>
          <p:nvPr/>
        </p:nvSpPr>
        <p:spPr>
          <a:xfrm>
            <a:off x="1895840" y="3138748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5"/>
          <p:cNvSpPr txBox="1"/>
          <p:nvPr/>
        </p:nvSpPr>
        <p:spPr>
          <a:xfrm>
            <a:off x="2607736" y="3138748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5"/>
          <p:cNvSpPr txBox="1"/>
          <p:nvPr/>
        </p:nvSpPr>
        <p:spPr>
          <a:xfrm>
            <a:off x="594070" y="3673648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5"/>
          <p:cNvSpPr txBox="1"/>
          <p:nvPr/>
        </p:nvSpPr>
        <p:spPr>
          <a:xfrm>
            <a:off x="594070" y="4371195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5"/>
          <p:cNvSpPr txBox="1"/>
          <p:nvPr/>
        </p:nvSpPr>
        <p:spPr>
          <a:xfrm>
            <a:off x="594070" y="5004566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25"/>
          <p:cNvCxnSpPr/>
          <p:nvPr/>
        </p:nvCxnSpPr>
        <p:spPr>
          <a:xfrm rot="10800000">
            <a:off x="1742928" y="3138748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25"/>
          <p:cNvCxnSpPr/>
          <p:nvPr/>
        </p:nvCxnSpPr>
        <p:spPr>
          <a:xfrm rot="10800000">
            <a:off x="2440989" y="3138748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25" name="Google Shape;825;p25"/>
          <p:cNvSpPr/>
          <p:nvPr/>
        </p:nvSpPr>
        <p:spPr>
          <a:xfrm>
            <a:off x="3570719" y="3429000"/>
            <a:ext cx="336609" cy="183717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5"/>
          <p:cNvSpPr txBox="1"/>
          <p:nvPr/>
        </p:nvSpPr>
        <p:spPr>
          <a:xfrm>
            <a:off x="6641740" y="2786354"/>
            <a:ext cx="2537712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Commodity-by-Commodity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5"/>
          <p:cNvSpPr txBox="1"/>
          <p:nvPr/>
        </p:nvSpPr>
        <p:spPr>
          <a:xfrm>
            <a:off x="6641740" y="3804453"/>
            <a:ext cx="2032974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Activity-by-Activity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5"/>
          <p:cNvSpPr/>
          <p:nvPr/>
        </p:nvSpPr>
        <p:spPr>
          <a:xfrm>
            <a:off x="9547698" y="2650074"/>
            <a:ext cx="991688" cy="9916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29" name="Google Shape;829;p25"/>
          <p:cNvSpPr/>
          <p:nvPr/>
        </p:nvSpPr>
        <p:spPr>
          <a:xfrm>
            <a:off x="9545275" y="3641758"/>
            <a:ext cx="991687" cy="4692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0" name="Google Shape;830;p25"/>
          <p:cNvSpPr/>
          <p:nvPr/>
        </p:nvSpPr>
        <p:spPr>
          <a:xfrm>
            <a:off x="10530136" y="2650073"/>
            <a:ext cx="697548" cy="99168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7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31" name="Google Shape;831;p25"/>
          <p:cNvCxnSpPr/>
          <p:nvPr/>
        </p:nvCxnSpPr>
        <p:spPr>
          <a:xfrm>
            <a:off x="9194390" y="2650074"/>
            <a:ext cx="204707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25"/>
          <p:cNvCxnSpPr/>
          <p:nvPr/>
        </p:nvCxnSpPr>
        <p:spPr>
          <a:xfrm flipH="1" rot="10800000">
            <a:off x="9545275" y="2361942"/>
            <a:ext cx="6428" cy="17490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25"/>
          <p:cNvCxnSpPr/>
          <p:nvPr/>
        </p:nvCxnSpPr>
        <p:spPr>
          <a:xfrm>
            <a:off x="9194390" y="3641758"/>
            <a:ext cx="203329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25"/>
          <p:cNvCxnSpPr/>
          <p:nvPr/>
        </p:nvCxnSpPr>
        <p:spPr>
          <a:xfrm rot="10800000">
            <a:off x="10534369" y="2361942"/>
            <a:ext cx="0" cy="172860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35" name="Google Shape;835;p25"/>
          <p:cNvSpPr txBox="1"/>
          <p:nvPr/>
        </p:nvSpPr>
        <p:spPr>
          <a:xfrm>
            <a:off x="10692057" y="2305258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5"/>
          <p:cNvSpPr txBox="1"/>
          <p:nvPr/>
        </p:nvSpPr>
        <p:spPr>
          <a:xfrm>
            <a:off x="9849683" y="2295187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5"/>
          <p:cNvSpPr txBox="1"/>
          <p:nvPr/>
        </p:nvSpPr>
        <p:spPr>
          <a:xfrm>
            <a:off x="9159002" y="2988989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25"/>
          <p:cNvSpPr txBox="1"/>
          <p:nvPr/>
        </p:nvSpPr>
        <p:spPr>
          <a:xfrm>
            <a:off x="9040537" y="3757574"/>
            <a:ext cx="4997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5"/>
          <p:cNvSpPr/>
          <p:nvPr/>
        </p:nvSpPr>
        <p:spPr>
          <a:xfrm>
            <a:off x="9547698" y="4770333"/>
            <a:ext cx="991688" cy="99168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0" name="Google Shape;840;p25"/>
          <p:cNvSpPr/>
          <p:nvPr/>
        </p:nvSpPr>
        <p:spPr>
          <a:xfrm>
            <a:off x="9545275" y="5762017"/>
            <a:ext cx="991687" cy="46926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1" name="Google Shape;841;p25"/>
          <p:cNvSpPr/>
          <p:nvPr/>
        </p:nvSpPr>
        <p:spPr>
          <a:xfrm>
            <a:off x="10530136" y="4770332"/>
            <a:ext cx="697548" cy="99168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26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42" name="Google Shape;842;p25"/>
          <p:cNvCxnSpPr/>
          <p:nvPr/>
        </p:nvCxnSpPr>
        <p:spPr>
          <a:xfrm>
            <a:off x="9194390" y="4770333"/>
            <a:ext cx="204707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25"/>
          <p:cNvCxnSpPr/>
          <p:nvPr/>
        </p:nvCxnSpPr>
        <p:spPr>
          <a:xfrm flipH="1" rot="10800000">
            <a:off x="9545275" y="4482201"/>
            <a:ext cx="6428" cy="17490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25"/>
          <p:cNvCxnSpPr/>
          <p:nvPr/>
        </p:nvCxnSpPr>
        <p:spPr>
          <a:xfrm>
            <a:off x="9194390" y="5762017"/>
            <a:ext cx="203329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25"/>
          <p:cNvCxnSpPr/>
          <p:nvPr/>
        </p:nvCxnSpPr>
        <p:spPr>
          <a:xfrm rot="10800000">
            <a:off x="10534369" y="4482201"/>
            <a:ext cx="0" cy="172860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46" name="Google Shape;846;p25"/>
          <p:cNvSpPr txBox="1"/>
          <p:nvPr/>
        </p:nvSpPr>
        <p:spPr>
          <a:xfrm>
            <a:off x="10692057" y="4425517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5"/>
          <p:cNvSpPr txBox="1"/>
          <p:nvPr/>
        </p:nvSpPr>
        <p:spPr>
          <a:xfrm>
            <a:off x="9849683" y="4415446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5"/>
          <p:cNvSpPr txBox="1"/>
          <p:nvPr/>
        </p:nvSpPr>
        <p:spPr>
          <a:xfrm>
            <a:off x="9159002" y="5109248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5"/>
          <p:cNvSpPr txBox="1"/>
          <p:nvPr/>
        </p:nvSpPr>
        <p:spPr>
          <a:xfrm>
            <a:off x="9040537" y="5877833"/>
            <a:ext cx="4997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5"/>
          <p:cNvSpPr txBox="1"/>
          <p:nvPr/>
        </p:nvSpPr>
        <p:spPr>
          <a:xfrm>
            <a:off x="4107601" y="3272034"/>
            <a:ext cx="2353592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 technology</a:t>
            </a:r>
            <a:endParaRPr/>
          </a:p>
        </p:txBody>
      </p:sp>
      <p:sp>
        <p:nvSpPr>
          <p:cNvPr id="851" name="Google Shape;851;p25"/>
          <p:cNvSpPr txBox="1"/>
          <p:nvPr/>
        </p:nvSpPr>
        <p:spPr>
          <a:xfrm>
            <a:off x="4103116" y="5119949"/>
            <a:ext cx="2353592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 technology</a:t>
            </a:r>
            <a:endParaRPr/>
          </a:p>
        </p:txBody>
      </p:sp>
      <p:sp>
        <p:nvSpPr>
          <p:cNvPr id="852" name="Google Shape;852;p25"/>
          <p:cNvSpPr/>
          <p:nvPr/>
        </p:nvSpPr>
        <p:spPr>
          <a:xfrm>
            <a:off x="6290194" y="2954186"/>
            <a:ext cx="336609" cy="98316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5"/>
          <p:cNvSpPr txBox="1"/>
          <p:nvPr/>
        </p:nvSpPr>
        <p:spPr>
          <a:xfrm>
            <a:off x="6641740" y="4733294"/>
            <a:ext cx="2537712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Commodity-by-Commodity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5"/>
          <p:cNvSpPr txBox="1"/>
          <p:nvPr/>
        </p:nvSpPr>
        <p:spPr>
          <a:xfrm>
            <a:off x="6690466" y="5682724"/>
            <a:ext cx="1984248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Activity-by-Activity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5"/>
          <p:cNvSpPr/>
          <p:nvPr/>
        </p:nvSpPr>
        <p:spPr>
          <a:xfrm>
            <a:off x="6290194" y="4832457"/>
            <a:ext cx="336609" cy="98316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6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4.4 From SUTs to IOTs</a:t>
            </a:r>
            <a:endParaRPr/>
          </a:p>
        </p:txBody>
      </p:sp>
      <p:sp>
        <p:nvSpPr>
          <p:cNvPr id="862" name="Google Shape;862;p26"/>
          <p:cNvSpPr/>
          <p:nvPr/>
        </p:nvSpPr>
        <p:spPr>
          <a:xfrm>
            <a:off x="853710" y="3871851"/>
            <a:ext cx="697548" cy="6975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3" name="Google Shape;863;p26"/>
          <p:cNvSpPr/>
          <p:nvPr/>
        </p:nvSpPr>
        <p:spPr>
          <a:xfrm>
            <a:off x="1551258" y="3174303"/>
            <a:ext cx="697548" cy="697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4" name="Google Shape;864;p26"/>
          <p:cNvSpPr/>
          <p:nvPr/>
        </p:nvSpPr>
        <p:spPr>
          <a:xfrm>
            <a:off x="2248806" y="3174303"/>
            <a:ext cx="697548" cy="69754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7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5" name="Google Shape;865;p26"/>
          <p:cNvSpPr/>
          <p:nvPr/>
        </p:nvSpPr>
        <p:spPr>
          <a:xfrm>
            <a:off x="1551258" y="4569399"/>
            <a:ext cx="697548" cy="4692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3759" l="-24344" r="-56520" t="-896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66" name="Google Shape;866;p26"/>
          <p:cNvCxnSpPr/>
          <p:nvPr/>
        </p:nvCxnSpPr>
        <p:spPr>
          <a:xfrm>
            <a:off x="590625" y="3174303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7" name="Google Shape;867;p26"/>
          <p:cNvCxnSpPr/>
          <p:nvPr/>
        </p:nvCxnSpPr>
        <p:spPr>
          <a:xfrm>
            <a:off x="590625" y="3871851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26"/>
          <p:cNvCxnSpPr/>
          <p:nvPr/>
        </p:nvCxnSpPr>
        <p:spPr>
          <a:xfrm>
            <a:off x="590625" y="4569399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26"/>
          <p:cNvCxnSpPr/>
          <p:nvPr/>
        </p:nvCxnSpPr>
        <p:spPr>
          <a:xfrm rot="10800000">
            <a:off x="853710" y="2857372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0" name="Google Shape;870;p26"/>
          <p:cNvSpPr txBox="1"/>
          <p:nvPr/>
        </p:nvSpPr>
        <p:spPr>
          <a:xfrm>
            <a:off x="1006622" y="2857372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6"/>
          <p:cNvSpPr txBox="1"/>
          <p:nvPr/>
        </p:nvSpPr>
        <p:spPr>
          <a:xfrm>
            <a:off x="1704170" y="2857372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6"/>
          <p:cNvSpPr txBox="1"/>
          <p:nvPr/>
        </p:nvSpPr>
        <p:spPr>
          <a:xfrm>
            <a:off x="2416066" y="2857372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6"/>
          <p:cNvSpPr txBox="1"/>
          <p:nvPr/>
        </p:nvSpPr>
        <p:spPr>
          <a:xfrm>
            <a:off x="402400" y="3392272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6"/>
          <p:cNvSpPr txBox="1"/>
          <p:nvPr/>
        </p:nvSpPr>
        <p:spPr>
          <a:xfrm>
            <a:off x="402400" y="4089819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6"/>
          <p:cNvSpPr txBox="1"/>
          <p:nvPr/>
        </p:nvSpPr>
        <p:spPr>
          <a:xfrm>
            <a:off x="402400" y="4723190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6" name="Google Shape;876;p26"/>
          <p:cNvCxnSpPr/>
          <p:nvPr/>
        </p:nvCxnSpPr>
        <p:spPr>
          <a:xfrm rot="10800000">
            <a:off x="1551258" y="2857372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26"/>
          <p:cNvCxnSpPr/>
          <p:nvPr/>
        </p:nvCxnSpPr>
        <p:spPr>
          <a:xfrm rot="10800000">
            <a:off x="2249319" y="2857372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78" name="Google Shape;878;p26"/>
          <p:cNvSpPr txBox="1"/>
          <p:nvPr/>
        </p:nvSpPr>
        <p:spPr>
          <a:xfrm>
            <a:off x="4289142" y="3001035"/>
            <a:ext cx="7550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input structure (columns of z) are weighted averages of commodity inputs to each industry that produce the column commodity.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heat is produced both as primary from heat plants, and as secondary from steel factories.</a:t>
            </a: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9940120" y="1140940"/>
            <a:ext cx="991688" cy="9916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9937697" y="2263256"/>
            <a:ext cx="991687" cy="4692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10922558" y="1140939"/>
            <a:ext cx="697548" cy="99168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7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82" name="Google Shape;882;p26"/>
          <p:cNvCxnSpPr/>
          <p:nvPr/>
        </p:nvCxnSpPr>
        <p:spPr>
          <a:xfrm>
            <a:off x="9586812" y="1140940"/>
            <a:ext cx="204707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26"/>
          <p:cNvCxnSpPr/>
          <p:nvPr/>
        </p:nvCxnSpPr>
        <p:spPr>
          <a:xfrm flipH="1" rot="10800000">
            <a:off x="9937697" y="852808"/>
            <a:ext cx="6428" cy="17490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26"/>
          <p:cNvCxnSpPr/>
          <p:nvPr/>
        </p:nvCxnSpPr>
        <p:spPr>
          <a:xfrm>
            <a:off x="9586812" y="2263256"/>
            <a:ext cx="203329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26"/>
          <p:cNvCxnSpPr/>
          <p:nvPr/>
        </p:nvCxnSpPr>
        <p:spPr>
          <a:xfrm rot="10800000">
            <a:off x="10926791" y="852808"/>
            <a:ext cx="0" cy="172860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86" name="Google Shape;886;p26"/>
          <p:cNvSpPr txBox="1"/>
          <p:nvPr/>
        </p:nvSpPr>
        <p:spPr>
          <a:xfrm>
            <a:off x="11084479" y="796124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10242105" y="786053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9551424" y="1479855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26"/>
          <p:cNvSpPr txBox="1"/>
          <p:nvPr/>
        </p:nvSpPr>
        <p:spPr>
          <a:xfrm>
            <a:off x="9478427" y="2379072"/>
            <a:ext cx="454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26"/>
          <p:cNvSpPr/>
          <p:nvPr/>
        </p:nvSpPr>
        <p:spPr>
          <a:xfrm>
            <a:off x="9949370" y="4196112"/>
            <a:ext cx="991688" cy="99168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1" name="Google Shape;891;p26"/>
          <p:cNvSpPr/>
          <p:nvPr/>
        </p:nvSpPr>
        <p:spPr>
          <a:xfrm>
            <a:off x="9946947" y="5187796"/>
            <a:ext cx="991687" cy="46926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2" name="Google Shape;892;p26"/>
          <p:cNvSpPr/>
          <p:nvPr/>
        </p:nvSpPr>
        <p:spPr>
          <a:xfrm>
            <a:off x="10931808" y="4196111"/>
            <a:ext cx="697548" cy="99168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26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93" name="Google Shape;893;p26"/>
          <p:cNvCxnSpPr/>
          <p:nvPr/>
        </p:nvCxnSpPr>
        <p:spPr>
          <a:xfrm>
            <a:off x="9596062" y="4196112"/>
            <a:ext cx="204707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26"/>
          <p:cNvCxnSpPr/>
          <p:nvPr/>
        </p:nvCxnSpPr>
        <p:spPr>
          <a:xfrm flipH="1" rot="10800000">
            <a:off x="9946947" y="3907980"/>
            <a:ext cx="6428" cy="17490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26"/>
          <p:cNvCxnSpPr/>
          <p:nvPr/>
        </p:nvCxnSpPr>
        <p:spPr>
          <a:xfrm>
            <a:off x="9596062" y="5187796"/>
            <a:ext cx="203329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26"/>
          <p:cNvCxnSpPr/>
          <p:nvPr/>
        </p:nvCxnSpPr>
        <p:spPr>
          <a:xfrm rot="10800000">
            <a:off x="10936041" y="3907980"/>
            <a:ext cx="0" cy="172860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97" name="Google Shape;897;p26"/>
          <p:cNvSpPr txBox="1"/>
          <p:nvPr/>
        </p:nvSpPr>
        <p:spPr>
          <a:xfrm>
            <a:off x="11093729" y="3851296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6"/>
          <p:cNvSpPr txBox="1"/>
          <p:nvPr/>
        </p:nvSpPr>
        <p:spPr>
          <a:xfrm>
            <a:off x="10251355" y="3841225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6"/>
          <p:cNvSpPr txBox="1"/>
          <p:nvPr/>
        </p:nvSpPr>
        <p:spPr>
          <a:xfrm>
            <a:off x="9560674" y="4535027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6"/>
          <p:cNvSpPr txBox="1"/>
          <p:nvPr/>
        </p:nvSpPr>
        <p:spPr>
          <a:xfrm>
            <a:off x="9503427" y="5303612"/>
            <a:ext cx="4385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6"/>
          <p:cNvSpPr txBox="1"/>
          <p:nvPr/>
        </p:nvSpPr>
        <p:spPr>
          <a:xfrm>
            <a:off x="645420" y="5355592"/>
            <a:ext cx="2691875" cy="35593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6896" l="-272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2" name="Google Shape;902;p26"/>
          <p:cNvSpPr txBox="1"/>
          <p:nvPr/>
        </p:nvSpPr>
        <p:spPr>
          <a:xfrm>
            <a:off x="4486717" y="2250842"/>
            <a:ext cx="1373196" cy="2702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4441" l="-8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3" name="Google Shape;903;p26"/>
          <p:cNvSpPr txBox="1"/>
          <p:nvPr/>
        </p:nvSpPr>
        <p:spPr>
          <a:xfrm>
            <a:off x="669469" y="5835733"/>
            <a:ext cx="1643405" cy="29841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6121" l="-44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4" name="Google Shape;904;p26"/>
          <p:cNvSpPr txBox="1"/>
          <p:nvPr/>
        </p:nvSpPr>
        <p:spPr>
          <a:xfrm>
            <a:off x="443416" y="1861037"/>
            <a:ext cx="286863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Supply and Use Table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Industry-based technology</a:t>
            </a:r>
            <a:endParaRPr/>
          </a:p>
        </p:txBody>
      </p:sp>
      <p:sp>
        <p:nvSpPr>
          <p:cNvPr id="905" name="Google Shape;905;p26"/>
          <p:cNvSpPr txBox="1"/>
          <p:nvPr/>
        </p:nvSpPr>
        <p:spPr>
          <a:xfrm>
            <a:off x="4165168" y="1420020"/>
            <a:ext cx="2619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Product-by-Product IOT</a:t>
            </a:r>
            <a:endParaRPr/>
          </a:p>
        </p:txBody>
      </p:sp>
      <p:sp>
        <p:nvSpPr>
          <p:cNvPr id="906" name="Google Shape;906;p26"/>
          <p:cNvSpPr txBox="1"/>
          <p:nvPr/>
        </p:nvSpPr>
        <p:spPr>
          <a:xfrm>
            <a:off x="4165168" y="3793988"/>
            <a:ext cx="2619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Industry-by-Industry IOT</a:t>
            </a:r>
            <a:endParaRPr/>
          </a:p>
        </p:txBody>
      </p:sp>
      <p:sp>
        <p:nvSpPr>
          <p:cNvPr id="907" name="Google Shape;907;p26"/>
          <p:cNvSpPr txBox="1"/>
          <p:nvPr/>
        </p:nvSpPr>
        <p:spPr>
          <a:xfrm>
            <a:off x="6035587" y="2261069"/>
            <a:ext cx="2579298" cy="276999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17776" l="0" r="0" t="-22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8" name="Google Shape;908;p26"/>
          <p:cNvSpPr/>
          <p:nvPr/>
        </p:nvSpPr>
        <p:spPr>
          <a:xfrm>
            <a:off x="3577246" y="1479369"/>
            <a:ext cx="454254" cy="489255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6"/>
          <p:cNvSpPr txBox="1"/>
          <p:nvPr/>
        </p:nvSpPr>
        <p:spPr>
          <a:xfrm>
            <a:off x="4500552" y="5126267"/>
            <a:ext cx="1362616" cy="270267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4544" l="-13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0" name="Google Shape;910;p26"/>
          <p:cNvSpPr txBox="1"/>
          <p:nvPr/>
        </p:nvSpPr>
        <p:spPr>
          <a:xfrm>
            <a:off x="4524811" y="4174139"/>
            <a:ext cx="5299992" cy="33336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9257" l="-1263" r="0" t="-5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1" name="Google Shape;911;p26"/>
          <p:cNvSpPr txBox="1"/>
          <p:nvPr/>
        </p:nvSpPr>
        <p:spPr>
          <a:xfrm>
            <a:off x="4524812" y="4654864"/>
            <a:ext cx="3807830" cy="35593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-6896" l="-17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2" name="Google Shape;912;p26"/>
          <p:cNvSpPr txBox="1"/>
          <p:nvPr/>
        </p:nvSpPr>
        <p:spPr>
          <a:xfrm>
            <a:off x="4524812" y="4458072"/>
            <a:ext cx="391724" cy="24622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-307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3" name="Google Shape;913;p26"/>
          <p:cNvSpPr txBox="1"/>
          <p:nvPr/>
        </p:nvSpPr>
        <p:spPr>
          <a:xfrm>
            <a:off x="4486717" y="2635074"/>
            <a:ext cx="1722073" cy="286360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-25531" l="-105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4" name="Google Shape;914;p26"/>
          <p:cNvSpPr txBox="1"/>
          <p:nvPr/>
        </p:nvSpPr>
        <p:spPr>
          <a:xfrm>
            <a:off x="6273391" y="2629224"/>
            <a:ext cx="2822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transactions by product</a:t>
            </a:r>
            <a:endParaRPr/>
          </a:p>
        </p:txBody>
      </p:sp>
      <p:sp>
        <p:nvSpPr>
          <p:cNvPr id="915" name="Google Shape;915;p26"/>
          <p:cNvSpPr txBox="1"/>
          <p:nvPr/>
        </p:nvSpPr>
        <p:spPr>
          <a:xfrm>
            <a:off x="4524812" y="1770766"/>
            <a:ext cx="3131712" cy="364139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13332" l="-21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6" name="Google Shape;916;p26"/>
          <p:cNvSpPr txBox="1"/>
          <p:nvPr/>
        </p:nvSpPr>
        <p:spPr>
          <a:xfrm>
            <a:off x="4500552" y="5515763"/>
            <a:ext cx="1320682" cy="28636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25531" l="-18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7" name="Google Shape;917;p26"/>
          <p:cNvSpPr txBox="1"/>
          <p:nvPr/>
        </p:nvSpPr>
        <p:spPr>
          <a:xfrm>
            <a:off x="6103118" y="5147825"/>
            <a:ext cx="2579298" cy="276999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1521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8" name="Google Shape;918;p26"/>
          <p:cNvSpPr txBox="1"/>
          <p:nvPr/>
        </p:nvSpPr>
        <p:spPr>
          <a:xfrm>
            <a:off x="6103118" y="5521830"/>
            <a:ext cx="2822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transactions by tech</a:t>
            </a:r>
            <a:endParaRPr/>
          </a:p>
        </p:txBody>
      </p:sp>
      <p:sp>
        <p:nvSpPr>
          <p:cNvPr id="919" name="Google Shape;919;p26"/>
          <p:cNvSpPr txBox="1"/>
          <p:nvPr/>
        </p:nvSpPr>
        <p:spPr>
          <a:xfrm>
            <a:off x="4278414" y="5942455"/>
            <a:ext cx="7745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input structure (columns of z) are weighted averages of activity input structures that produce the same output. 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heat plants output is the weighted average of heat plant and steel plant activity structures).</a:t>
            </a:r>
            <a:endParaRPr/>
          </a:p>
        </p:txBody>
      </p:sp>
      <p:sp>
        <p:nvSpPr>
          <p:cNvPr id="920" name="Google Shape;920;p26"/>
          <p:cNvSpPr txBox="1"/>
          <p:nvPr/>
        </p:nvSpPr>
        <p:spPr>
          <a:xfrm>
            <a:off x="7627388" y="1827623"/>
            <a:ext cx="20899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Leontief quantity model</a:t>
            </a:r>
            <a:endParaRPr/>
          </a:p>
        </p:txBody>
      </p:sp>
      <p:sp>
        <p:nvSpPr>
          <p:cNvPr id="921" name="Google Shape;921;p26"/>
          <p:cNvSpPr txBox="1"/>
          <p:nvPr/>
        </p:nvSpPr>
        <p:spPr>
          <a:xfrm>
            <a:off x="8036756" y="4729002"/>
            <a:ext cx="16805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Leontief quantity model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7"/>
          <p:cNvSpPr txBox="1"/>
          <p:nvPr/>
        </p:nvSpPr>
        <p:spPr>
          <a:xfrm>
            <a:off x="4524812" y="4174139"/>
            <a:ext cx="4928568" cy="3641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83" l="-13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28" name="Google Shape;928;p27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4.4 From SUTs to IOTs</a:t>
            </a:r>
            <a:endParaRPr/>
          </a:p>
        </p:txBody>
      </p:sp>
      <p:sp>
        <p:nvSpPr>
          <p:cNvPr id="929" name="Google Shape;929;p27"/>
          <p:cNvSpPr txBox="1"/>
          <p:nvPr/>
        </p:nvSpPr>
        <p:spPr>
          <a:xfrm>
            <a:off x="4289142" y="3001035"/>
            <a:ext cx="7550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input structures (columns of z) are the same of the activity that produce them as primary products.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heat is always produced with a set of inputs of heat plants. Steel plant produces heat as secondary product, that results in a negative production of heat plants.</a:t>
            </a:r>
            <a:endParaRPr/>
          </a:p>
        </p:txBody>
      </p:sp>
      <p:sp>
        <p:nvSpPr>
          <p:cNvPr id="930" name="Google Shape;930;p27"/>
          <p:cNvSpPr/>
          <p:nvPr/>
        </p:nvSpPr>
        <p:spPr>
          <a:xfrm>
            <a:off x="9940120" y="1140940"/>
            <a:ext cx="991688" cy="9916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1" name="Google Shape;931;p27"/>
          <p:cNvSpPr/>
          <p:nvPr/>
        </p:nvSpPr>
        <p:spPr>
          <a:xfrm>
            <a:off x="9937697" y="2263256"/>
            <a:ext cx="991687" cy="4692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2" name="Google Shape;932;p27"/>
          <p:cNvSpPr/>
          <p:nvPr/>
        </p:nvSpPr>
        <p:spPr>
          <a:xfrm>
            <a:off x="10922558" y="1140939"/>
            <a:ext cx="697548" cy="9916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35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33" name="Google Shape;933;p27"/>
          <p:cNvCxnSpPr/>
          <p:nvPr/>
        </p:nvCxnSpPr>
        <p:spPr>
          <a:xfrm>
            <a:off x="9586812" y="1140940"/>
            <a:ext cx="204707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27"/>
          <p:cNvCxnSpPr/>
          <p:nvPr/>
        </p:nvCxnSpPr>
        <p:spPr>
          <a:xfrm flipH="1" rot="10800000">
            <a:off x="9937697" y="852808"/>
            <a:ext cx="6428" cy="17490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27"/>
          <p:cNvCxnSpPr/>
          <p:nvPr/>
        </p:nvCxnSpPr>
        <p:spPr>
          <a:xfrm>
            <a:off x="9586812" y="2263256"/>
            <a:ext cx="203329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27"/>
          <p:cNvCxnSpPr/>
          <p:nvPr/>
        </p:nvCxnSpPr>
        <p:spPr>
          <a:xfrm rot="10800000">
            <a:off x="10926791" y="852808"/>
            <a:ext cx="0" cy="172860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37" name="Google Shape;937;p27"/>
          <p:cNvSpPr txBox="1"/>
          <p:nvPr/>
        </p:nvSpPr>
        <p:spPr>
          <a:xfrm>
            <a:off x="11084479" y="796124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27"/>
          <p:cNvSpPr txBox="1"/>
          <p:nvPr/>
        </p:nvSpPr>
        <p:spPr>
          <a:xfrm>
            <a:off x="10242105" y="786053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27"/>
          <p:cNvSpPr txBox="1"/>
          <p:nvPr/>
        </p:nvSpPr>
        <p:spPr>
          <a:xfrm>
            <a:off x="9551424" y="1479855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7"/>
          <p:cNvSpPr txBox="1"/>
          <p:nvPr/>
        </p:nvSpPr>
        <p:spPr>
          <a:xfrm>
            <a:off x="9453380" y="2379072"/>
            <a:ext cx="4793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7"/>
          <p:cNvSpPr/>
          <p:nvPr/>
        </p:nvSpPr>
        <p:spPr>
          <a:xfrm>
            <a:off x="9949370" y="4196112"/>
            <a:ext cx="991688" cy="9916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2" name="Google Shape;942;p27"/>
          <p:cNvSpPr/>
          <p:nvPr/>
        </p:nvSpPr>
        <p:spPr>
          <a:xfrm>
            <a:off x="9946947" y="5187796"/>
            <a:ext cx="991687" cy="4692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3" name="Google Shape;943;p27"/>
          <p:cNvSpPr/>
          <p:nvPr/>
        </p:nvSpPr>
        <p:spPr>
          <a:xfrm>
            <a:off x="10931808" y="4196111"/>
            <a:ext cx="697548" cy="99168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6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44" name="Google Shape;944;p27"/>
          <p:cNvCxnSpPr/>
          <p:nvPr/>
        </p:nvCxnSpPr>
        <p:spPr>
          <a:xfrm>
            <a:off x="9596062" y="4196112"/>
            <a:ext cx="204707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27"/>
          <p:cNvCxnSpPr/>
          <p:nvPr/>
        </p:nvCxnSpPr>
        <p:spPr>
          <a:xfrm flipH="1" rot="10800000">
            <a:off x="9946947" y="3907980"/>
            <a:ext cx="6428" cy="17490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27"/>
          <p:cNvCxnSpPr/>
          <p:nvPr/>
        </p:nvCxnSpPr>
        <p:spPr>
          <a:xfrm>
            <a:off x="9596062" y="5187796"/>
            <a:ext cx="203329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27"/>
          <p:cNvCxnSpPr/>
          <p:nvPr/>
        </p:nvCxnSpPr>
        <p:spPr>
          <a:xfrm rot="10800000">
            <a:off x="10936041" y="3907980"/>
            <a:ext cx="0" cy="172860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48" name="Google Shape;948;p27"/>
          <p:cNvSpPr txBox="1"/>
          <p:nvPr/>
        </p:nvSpPr>
        <p:spPr>
          <a:xfrm>
            <a:off x="11093729" y="3851296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7"/>
          <p:cNvSpPr txBox="1"/>
          <p:nvPr/>
        </p:nvSpPr>
        <p:spPr>
          <a:xfrm>
            <a:off x="10251355" y="3841225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27"/>
          <p:cNvSpPr txBox="1"/>
          <p:nvPr/>
        </p:nvSpPr>
        <p:spPr>
          <a:xfrm>
            <a:off x="9560674" y="4535027"/>
            <a:ext cx="391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27"/>
          <p:cNvSpPr txBox="1"/>
          <p:nvPr/>
        </p:nvSpPr>
        <p:spPr>
          <a:xfrm>
            <a:off x="9487676" y="5303612"/>
            <a:ext cx="4542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27"/>
          <p:cNvSpPr txBox="1"/>
          <p:nvPr/>
        </p:nvSpPr>
        <p:spPr>
          <a:xfrm>
            <a:off x="4486717" y="2250842"/>
            <a:ext cx="1285032" cy="2702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4441" l="-94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3" name="Google Shape;953;p27"/>
          <p:cNvSpPr txBox="1"/>
          <p:nvPr/>
        </p:nvSpPr>
        <p:spPr>
          <a:xfrm>
            <a:off x="443416" y="1861037"/>
            <a:ext cx="286863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Supply and Use Table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Product-based technology</a:t>
            </a:r>
            <a:endParaRPr/>
          </a:p>
        </p:txBody>
      </p:sp>
      <p:sp>
        <p:nvSpPr>
          <p:cNvPr id="954" name="Google Shape;954;p27"/>
          <p:cNvSpPr txBox="1"/>
          <p:nvPr/>
        </p:nvSpPr>
        <p:spPr>
          <a:xfrm>
            <a:off x="4165168" y="1420020"/>
            <a:ext cx="2619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Product-by-Product IOT</a:t>
            </a:r>
            <a:endParaRPr/>
          </a:p>
        </p:txBody>
      </p:sp>
      <p:sp>
        <p:nvSpPr>
          <p:cNvPr id="955" name="Google Shape;955;p27"/>
          <p:cNvSpPr txBox="1"/>
          <p:nvPr/>
        </p:nvSpPr>
        <p:spPr>
          <a:xfrm>
            <a:off x="4165168" y="3793988"/>
            <a:ext cx="2619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Industry-by-Industry IOT</a:t>
            </a:r>
            <a:endParaRPr/>
          </a:p>
        </p:txBody>
      </p:sp>
      <p:sp>
        <p:nvSpPr>
          <p:cNvPr id="956" name="Google Shape;956;p27"/>
          <p:cNvSpPr txBox="1"/>
          <p:nvPr/>
        </p:nvSpPr>
        <p:spPr>
          <a:xfrm>
            <a:off x="6103118" y="2254292"/>
            <a:ext cx="2579298" cy="27699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7776" l="0" r="0" t="-22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7" name="Google Shape;957;p27"/>
          <p:cNvSpPr/>
          <p:nvPr/>
        </p:nvSpPr>
        <p:spPr>
          <a:xfrm>
            <a:off x="3577246" y="1479369"/>
            <a:ext cx="454254" cy="489255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27"/>
          <p:cNvSpPr txBox="1"/>
          <p:nvPr/>
        </p:nvSpPr>
        <p:spPr>
          <a:xfrm>
            <a:off x="4500552" y="5126267"/>
            <a:ext cx="1307537" cy="2702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4544" l="-139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9" name="Google Shape;959;p27"/>
          <p:cNvSpPr txBox="1"/>
          <p:nvPr/>
        </p:nvSpPr>
        <p:spPr>
          <a:xfrm>
            <a:off x="4524812" y="4654864"/>
            <a:ext cx="3635690" cy="33329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5554" l="-18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0" name="Google Shape;960;p27"/>
          <p:cNvSpPr txBox="1"/>
          <p:nvPr/>
        </p:nvSpPr>
        <p:spPr>
          <a:xfrm>
            <a:off x="4524812" y="4458072"/>
            <a:ext cx="391724" cy="24622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-307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1" name="Google Shape;961;p27"/>
          <p:cNvSpPr txBox="1"/>
          <p:nvPr/>
        </p:nvSpPr>
        <p:spPr>
          <a:xfrm>
            <a:off x="4486717" y="2635074"/>
            <a:ext cx="1633909" cy="28636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25531" l="-11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2" name="Google Shape;962;p27"/>
          <p:cNvSpPr txBox="1"/>
          <p:nvPr/>
        </p:nvSpPr>
        <p:spPr>
          <a:xfrm>
            <a:off x="6103118" y="2628297"/>
            <a:ext cx="2822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transactions by product</a:t>
            </a:r>
            <a:endParaRPr/>
          </a:p>
        </p:txBody>
      </p:sp>
      <p:sp>
        <p:nvSpPr>
          <p:cNvPr id="963" name="Google Shape;963;p27"/>
          <p:cNvSpPr txBox="1"/>
          <p:nvPr/>
        </p:nvSpPr>
        <p:spPr>
          <a:xfrm>
            <a:off x="4524812" y="1770766"/>
            <a:ext cx="3107606" cy="35593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5083" l="-215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4" name="Google Shape;964;p27"/>
          <p:cNvSpPr txBox="1"/>
          <p:nvPr/>
        </p:nvSpPr>
        <p:spPr>
          <a:xfrm>
            <a:off x="4500552" y="5515763"/>
            <a:ext cx="1320682" cy="28636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25531" l="-18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5" name="Google Shape;965;p27"/>
          <p:cNvSpPr txBox="1"/>
          <p:nvPr/>
        </p:nvSpPr>
        <p:spPr>
          <a:xfrm>
            <a:off x="6103118" y="5147825"/>
            <a:ext cx="2579298" cy="276999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521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6" name="Google Shape;966;p27"/>
          <p:cNvSpPr txBox="1"/>
          <p:nvPr/>
        </p:nvSpPr>
        <p:spPr>
          <a:xfrm>
            <a:off x="6103118" y="5521830"/>
            <a:ext cx="2822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transactions by tech</a:t>
            </a:r>
            <a:endParaRPr/>
          </a:p>
        </p:txBody>
      </p:sp>
      <p:sp>
        <p:nvSpPr>
          <p:cNvPr id="967" name="Google Shape;967;p27"/>
          <p:cNvSpPr txBox="1"/>
          <p:nvPr/>
        </p:nvSpPr>
        <p:spPr>
          <a:xfrm>
            <a:off x="4278414" y="5942455"/>
            <a:ext cx="7561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sales structure is fixed. 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steel plant produces steel and heat in fixed proportions, and heat substitutes the one produced by heat plants. </a:t>
            </a:r>
            <a:endParaRPr/>
          </a:p>
        </p:txBody>
      </p:sp>
      <p:sp>
        <p:nvSpPr>
          <p:cNvPr id="968" name="Google Shape;968;p27"/>
          <p:cNvSpPr txBox="1"/>
          <p:nvPr/>
        </p:nvSpPr>
        <p:spPr>
          <a:xfrm>
            <a:off x="7637434" y="1834594"/>
            <a:ext cx="20899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Leontief quantity model</a:t>
            </a:r>
            <a:endParaRPr/>
          </a:p>
        </p:txBody>
      </p:sp>
      <p:sp>
        <p:nvSpPr>
          <p:cNvPr id="969" name="Google Shape;969;p27"/>
          <p:cNvSpPr txBox="1"/>
          <p:nvPr/>
        </p:nvSpPr>
        <p:spPr>
          <a:xfrm>
            <a:off x="7721625" y="4695547"/>
            <a:ext cx="20899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Leontief quantity model</a:t>
            </a:r>
            <a:endParaRPr/>
          </a:p>
        </p:txBody>
      </p:sp>
      <p:sp>
        <p:nvSpPr>
          <p:cNvPr id="970" name="Google Shape;970;p27"/>
          <p:cNvSpPr/>
          <p:nvPr/>
        </p:nvSpPr>
        <p:spPr>
          <a:xfrm>
            <a:off x="852747" y="3675526"/>
            <a:ext cx="697548" cy="69754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1" name="Google Shape;971;p27"/>
          <p:cNvSpPr/>
          <p:nvPr/>
        </p:nvSpPr>
        <p:spPr>
          <a:xfrm>
            <a:off x="1550295" y="2977978"/>
            <a:ext cx="697548" cy="69754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2" name="Google Shape;972;p27"/>
          <p:cNvSpPr/>
          <p:nvPr/>
        </p:nvSpPr>
        <p:spPr>
          <a:xfrm>
            <a:off x="2247843" y="2977978"/>
            <a:ext cx="697548" cy="697548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-17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3" name="Google Shape;973;p27"/>
          <p:cNvSpPr/>
          <p:nvPr/>
        </p:nvSpPr>
        <p:spPr>
          <a:xfrm>
            <a:off x="1550295" y="4373074"/>
            <a:ext cx="697548" cy="469262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135063" l="-24344" r="-56520" t="-883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74" name="Google Shape;974;p27"/>
          <p:cNvCxnSpPr/>
          <p:nvPr/>
        </p:nvCxnSpPr>
        <p:spPr>
          <a:xfrm>
            <a:off x="589662" y="2977978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27"/>
          <p:cNvCxnSpPr/>
          <p:nvPr/>
        </p:nvCxnSpPr>
        <p:spPr>
          <a:xfrm>
            <a:off x="589662" y="3675526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27"/>
          <p:cNvCxnSpPr/>
          <p:nvPr/>
        </p:nvCxnSpPr>
        <p:spPr>
          <a:xfrm>
            <a:off x="589662" y="4373074"/>
            <a:ext cx="23557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27"/>
          <p:cNvCxnSpPr/>
          <p:nvPr/>
        </p:nvCxnSpPr>
        <p:spPr>
          <a:xfrm rot="10800000">
            <a:off x="852747" y="2661047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8" name="Google Shape;978;p27"/>
          <p:cNvSpPr txBox="1"/>
          <p:nvPr/>
        </p:nvSpPr>
        <p:spPr>
          <a:xfrm>
            <a:off x="1005659" y="2661047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27"/>
          <p:cNvSpPr txBox="1"/>
          <p:nvPr/>
        </p:nvSpPr>
        <p:spPr>
          <a:xfrm>
            <a:off x="1703207" y="2661047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27"/>
          <p:cNvSpPr txBox="1"/>
          <p:nvPr/>
        </p:nvSpPr>
        <p:spPr>
          <a:xfrm>
            <a:off x="2415103" y="2661047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27"/>
          <p:cNvSpPr txBox="1"/>
          <p:nvPr/>
        </p:nvSpPr>
        <p:spPr>
          <a:xfrm>
            <a:off x="401437" y="3195947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27"/>
          <p:cNvSpPr txBox="1"/>
          <p:nvPr/>
        </p:nvSpPr>
        <p:spPr>
          <a:xfrm>
            <a:off x="401437" y="3893494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27"/>
          <p:cNvSpPr txBox="1"/>
          <p:nvPr/>
        </p:nvSpPr>
        <p:spPr>
          <a:xfrm>
            <a:off x="401437" y="4526865"/>
            <a:ext cx="391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f+k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4" name="Google Shape;984;p27"/>
          <p:cNvCxnSpPr/>
          <p:nvPr/>
        </p:nvCxnSpPr>
        <p:spPr>
          <a:xfrm rot="10800000">
            <a:off x="1550295" y="2661047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27"/>
          <p:cNvCxnSpPr/>
          <p:nvPr/>
        </p:nvCxnSpPr>
        <p:spPr>
          <a:xfrm rot="10800000">
            <a:off x="2248356" y="2661047"/>
            <a:ext cx="0" cy="21812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86" name="Google Shape;986;p27"/>
          <p:cNvSpPr txBox="1"/>
          <p:nvPr/>
        </p:nvSpPr>
        <p:spPr>
          <a:xfrm>
            <a:off x="722732" y="5303983"/>
            <a:ext cx="2588356" cy="35593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6896" l="-28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7" name="Google Shape;987;p27"/>
          <p:cNvSpPr txBox="1"/>
          <p:nvPr/>
        </p:nvSpPr>
        <p:spPr>
          <a:xfrm>
            <a:off x="722733" y="5770211"/>
            <a:ext cx="1756450" cy="294632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8332" l="-41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8"/>
          <p:cNvSpPr txBox="1"/>
          <p:nvPr/>
        </p:nvSpPr>
        <p:spPr>
          <a:xfrm>
            <a:off x="402400" y="4640"/>
            <a:ext cx="11092914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Fundamental literature</a:t>
            </a:r>
            <a:endParaRPr/>
          </a:p>
        </p:txBody>
      </p:sp>
      <p:sp>
        <p:nvSpPr>
          <p:cNvPr id="994" name="Google Shape;994;p28"/>
          <p:cNvSpPr txBox="1"/>
          <p:nvPr/>
        </p:nvSpPr>
        <p:spPr>
          <a:xfrm>
            <a:off x="402400" y="1872520"/>
            <a:ext cx="5191370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Miller R E, Blair P D. (2009).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Commodity-by-Industry Approach in Input-Output Analysis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Input-output analysis: foundations and extensions. Cambridge university press. 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Suh S, Weidema B, Schmidt J H, Heijungs R (2010).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Generalized Make and Use Framework for Allocation in Life Cycle Assessment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Journal of Industrial Ecology.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Rueda-Cantuche J, Raa T T (2009).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choice of model in the construction of industry coefficients matrices.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Systems Research.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Rueda-Cantuche J (2011).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choice of type of input-output table revisited: moving towards the use of supply-use tables in impact analysis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Statistics and Operations Research Transactions.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Lenzen, Rueda-Cantuche (2012).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note on the use of supply-use tables in impact analyses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Statistics and Operations Research Transactions.</a:t>
            </a:r>
            <a:endParaRPr/>
          </a:p>
          <a:p>
            <a:pPr indent="-15875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0" name="Google Shape;1000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01" name="Google Shape;10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29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Golinucci N., Rocco M. V., Colombo E., 2023.</a:t>
            </a:r>
            <a:b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4: Input-Output analysis and modelling with MARIO. Release Version 1.0</a:t>
            </a:r>
            <a:b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Politecnico di Milano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3" name="Google Shape;1003;p29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US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US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i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4" name="Google Shape;100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29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29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Nicolò Golinucci, Matteo Vincenzo Rocco and Emanuela Colombo from Politecnico di Milano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4.1 Introduction to SUTs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403173" y="1467304"/>
            <a:ext cx="6257706" cy="45858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98" l="-486" r="0" t="-3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7420780" y="1430467"/>
            <a:ext cx="1144517" cy="56312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i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9059747" y="1342695"/>
            <a:ext cx="15060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activity output [kg, J, €]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8565297" y="1739950"/>
            <a:ext cx="41934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18" name="Google Shape;118;p3"/>
          <p:cNvSpPr/>
          <p:nvPr/>
        </p:nvSpPr>
        <p:spPr>
          <a:xfrm>
            <a:off x="8555144" y="2316124"/>
            <a:ext cx="1144517" cy="56312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i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0194111" y="2317491"/>
            <a:ext cx="15060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1 [kg]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3"/>
          <p:cNvCxnSpPr/>
          <p:nvPr/>
        </p:nvCxnSpPr>
        <p:spPr>
          <a:xfrm>
            <a:off x="9699661" y="2484580"/>
            <a:ext cx="41934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21" name="Google Shape;121;p3"/>
          <p:cNvSpPr txBox="1"/>
          <p:nvPr/>
        </p:nvSpPr>
        <p:spPr>
          <a:xfrm>
            <a:off x="10194111" y="2612398"/>
            <a:ext cx="15060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n [J]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>
            <a:off x="9699661" y="2779487"/>
            <a:ext cx="41934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23" name="Google Shape;123;p3"/>
          <p:cNvSpPr/>
          <p:nvPr/>
        </p:nvSpPr>
        <p:spPr>
          <a:xfrm>
            <a:off x="7858455" y="3663346"/>
            <a:ext cx="1144517" cy="56312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 1</a:t>
            </a:r>
            <a:endParaRPr i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9537130" y="3663346"/>
            <a:ext cx="1144517" cy="56312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 2</a:t>
            </a:r>
            <a:endParaRPr i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9002972" y="4081384"/>
            <a:ext cx="534158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6" name="Google Shape;126;p3"/>
          <p:cNvCxnSpPr/>
          <p:nvPr/>
        </p:nvCxnSpPr>
        <p:spPr>
          <a:xfrm>
            <a:off x="9002972" y="3844823"/>
            <a:ext cx="534158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27" name="Google Shape;127;p3"/>
          <p:cNvSpPr txBox="1"/>
          <p:nvPr/>
        </p:nvSpPr>
        <p:spPr>
          <a:xfrm>
            <a:off x="8896332" y="3314638"/>
            <a:ext cx="747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Trades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10044173" y="4769016"/>
            <a:ext cx="1144517" cy="56312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 (t=m)</a:t>
            </a:r>
            <a:endParaRPr i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9142467" y="5151959"/>
            <a:ext cx="1144517" cy="56312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 (t=2)</a:t>
            </a:r>
            <a:endParaRPr i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8255534" y="5547517"/>
            <a:ext cx="1144517" cy="56312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 (t=1)</a:t>
            </a:r>
            <a:endParaRPr i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3"/>
          <p:cNvCxnSpPr/>
          <p:nvPr/>
        </p:nvCxnSpPr>
        <p:spPr>
          <a:xfrm flipH="1">
            <a:off x="7851422" y="5272577"/>
            <a:ext cx="389339" cy="42484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2" name="Google Shape;132;p3"/>
          <p:cNvCxnSpPr/>
          <p:nvPr/>
        </p:nvCxnSpPr>
        <p:spPr>
          <a:xfrm>
            <a:off x="11188690" y="5100618"/>
            <a:ext cx="534158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3" name="Google Shape;133;p3"/>
          <p:cNvCxnSpPr/>
          <p:nvPr/>
        </p:nvCxnSpPr>
        <p:spPr>
          <a:xfrm>
            <a:off x="10300160" y="5547517"/>
            <a:ext cx="534158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4" name="Google Shape;134;p3"/>
          <p:cNvCxnSpPr/>
          <p:nvPr/>
        </p:nvCxnSpPr>
        <p:spPr>
          <a:xfrm>
            <a:off x="9400051" y="5959867"/>
            <a:ext cx="534158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35" name="Google Shape;135;p3"/>
          <p:cNvSpPr txBox="1"/>
          <p:nvPr/>
        </p:nvSpPr>
        <p:spPr>
          <a:xfrm>
            <a:off x="7867042" y="4920910"/>
            <a:ext cx="747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" id="1011" name="Google Shape;10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30"/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document was updated on 11.10.2025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4.1 Introduction to SUTs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7574578" y="4639699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7302803" y="4199234"/>
            <a:ext cx="1872715" cy="19774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7356502" y="4206774"/>
            <a:ext cx="9047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5961695" y="4781808"/>
            <a:ext cx="10821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to A</a:t>
            </a:r>
            <a:endParaRPr/>
          </a:p>
        </p:txBody>
      </p:sp>
      <p:cxnSp>
        <p:nvCxnSpPr>
          <p:cNvPr id="146" name="Google Shape;146;p4"/>
          <p:cNvCxnSpPr/>
          <p:nvPr/>
        </p:nvCxnSpPr>
        <p:spPr>
          <a:xfrm>
            <a:off x="7138427" y="4945011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147" name="Google Shape;147;p4"/>
          <p:cNvSpPr txBox="1"/>
          <p:nvPr/>
        </p:nvSpPr>
        <p:spPr>
          <a:xfrm>
            <a:off x="402400" y="1517286"/>
            <a:ext cx="11220450" cy="15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Supply and Use approach in Input-Output models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IO models: transactions represent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average activity output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commodities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real systems, activities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use commodities to make commodities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they may produce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more than one commodity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and commodities are distinguished in the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Supply and Use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Input-Output Tables (IOTs) are derived as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special cases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Supply and Use Tables (SUTs), based on different assumptions</a:t>
            </a:r>
            <a:endParaRPr/>
          </a:p>
        </p:txBody>
      </p:sp>
      <p:cxnSp>
        <p:nvCxnSpPr>
          <p:cNvPr id="148" name="Google Shape;148;p4"/>
          <p:cNvCxnSpPr/>
          <p:nvPr/>
        </p:nvCxnSpPr>
        <p:spPr>
          <a:xfrm>
            <a:off x="8833927" y="5015317"/>
            <a:ext cx="0" cy="80405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4"/>
          <p:cNvCxnSpPr/>
          <p:nvPr/>
        </p:nvCxnSpPr>
        <p:spPr>
          <a:xfrm>
            <a:off x="8397776" y="4780962"/>
            <a:ext cx="101650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0" name="Google Shape;150;p4"/>
          <p:cNvSpPr txBox="1"/>
          <p:nvPr/>
        </p:nvSpPr>
        <p:spPr>
          <a:xfrm>
            <a:off x="9457576" y="4627919"/>
            <a:ext cx="12490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1</a:t>
            </a:r>
            <a:endParaRPr/>
          </a:p>
        </p:txBody>
      </p:sp>
      <p:cxnSp>
        <p:nvCxnSpPr>
          <p:cNvPr id="151" name="Google Shape;151;p4"/>
          <p:cNvCxnSpPr/>
          <p:nvPr/>
        </p:nvCxnSpPr>
        <p:spPr>
          <a:xfrm>
            <a:off x="8397776" y="5106680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2" name="Google Shape;152;p4"/>
          <p:cNvCxnSpPr/>
          <p:nvPr/>
        </p:nvCxnSpPr>
        <p:spPr>
          <a:xfrm>
            <a:off x="8397776" y="5681851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3" name="Google Shape;153;p4"/>
          <p:cNvSpPr/>
          <p:nvPr/>
        </p:nvSpPr>
        <p:spPr>
          <a:xfrm>
            <a:off x="7574578" y="5370582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B</a:t>
            </a:r>
            <a:endParaRPr/>
          </a:p>
        </p:txBody>
      </p:sp>
      <p:cxnSp>
        <p:nvCxnSpPr>
          <p:cNvPr id="154" name="Google Shape;154;p4"/>
          <p:cNvCxnSpPr/>
          <p:nvPr/>
        </p:nvCxnSpPr>
        <p:spPr>
          <a:xfrm>
            <a:off x="8833927" y="5427905"/>
            <a:ext cx="5803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5" name="Google Shape;155;p4"/>
          <p:cNvSpPr txBox="1"/>
          <p:nvPr/>
        </p:nvSpPr>
        <p:spPr>
          <a:xfrm>
            <a:off x="9457577" y="5278202"/>
            <a:ext cx="12490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2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5961695" y="5483911"/>
            <a:ext cx="10821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to B</a:t>
            </a:r>
            <a:endParaRPr/>
          </a:p>
        </p:txBody>
      </p:sp>
      <p:cxnSp>
        <p:nvCxnSpPr>
          <p:cNvPr id="157" name="Google Shape;157;p4"/>
          <p:cNvCxnSpPr/>
          <p:nvPr/>
        </p:nvCxnSpPr>
        <p:spPr>
          <a:xfrm>
            <a:off x="7138427" y="5647114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158" name="Google Shape;158;p4"/>
          <p:cNvSpPr/>
          <p:nvPr/>
        </p:nvSpPr>
        <p:spPr>
          <a:xfrm>
            <a:off x="2662466" y="4639699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2390692" y="4199234"/>
            <a:ext cx="1455414" cy="19774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444390" y="4206774"/>
            <a:ext cx="9047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1049583" y="4781808"/>
            <a:ext cx="10821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to A</a:t>
            </a:r>
            <a:endParaRPr/>
          </a:p>
        </p:txBody>
      </p:sp>
      <p:cxnSp>
        <p:nvCxnSpPr>
          <p:cNvPr id="162" name="Google Shape;162;p4"/>
          <p:cNvCxnSpPr/>
          <p:nvPr/>
        </p:nvCxnSpPr>
        <p:spPr>
          <a:xfrm>
            <a:off x="2226315" y="4945011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63" name="Google Shape;163;p4"/>
          <p:cNvCxnSpPr/>
          <p:nvPr/>
        </p:nvCxnSpPr>
        <p:spPr>
          <a:xfrm>
            <a:off x="3485664" y="4935500"/>
            <a:ext cx="77700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4" name="Google Shape;164;p4"/>
          <p:cNvSpPr txBox="1"/>
          <p:nvPr/>
        </p:nvSpPr>
        <p:spPr>
          <a:xfrm>
            <a:off x="4257210" y="4670486"/>
            <a:ext cx="11154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output of A</a:t>
            </a: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2662466" y="5370582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B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1049583" y="5483911"/>
            <a:ext cx="10821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to B</a:t>
            </a:r>
            <a:endParaRPr/>
          </a:p>
        </p:txBody>
      </p:sp>
      <p:cxnSp>
        <p:nvCxnSpPr>
          <p:cNvPr id="167" name="Google Shape;167;p4"/>
          <p:cNvCxnSpPr/>
          <p:nvPr/>
        </p:nvCxnSpPr>
        <p:spPr>
          <a:xfrm>
            <a:off x="2226315" y="5647114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68" name="Google Shape;168;p4"/>
          <p:cNvCxnSpPr/>
          <p:nvPr/>
        </p:nvCxnSpPr>
        <p:spPr>
          <a:xfrm>
            <a:off x="3485664" y="5681831"/>
            <a:ext cx="77700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9" name="Google Shape;169;p4"/>
          <p:cNvSpPr txBox="1"/>
          <p:nvPr/>
        </p:nvSpPr>
        <p:spPr>
          <a:xfrm>
            <a:off x="4257210" y="5416817"/>
            <a:ext cx="11154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output of B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6739056" y="3567985"/>
            <a:ext cx="31655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presented by a SUT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1783789" y="3567986"/>
            <a:ext cx="30021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represented by an IOT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4.1 Introduction to SUTs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402400" y="3583299"/>
            <a:ext cx="130768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 of multi-product activity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2208327" y="3016640"/>
            <a:ext cx="156352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Primary product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output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2208327" y="4869927"/>
            <a:ext cx="1231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Secondary products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4449732" y="3838678"/>
            <a:ext cx="177125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Independent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primary production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4449732" y="5120769"/>
            <a:ext cx="191262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Dependent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primary production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7135711" y="4265786"/>
            <a:ext cx="4841633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By products</a:t>
            </a:r>
            <a:endParaRPr/>
          </a:p>
          <a:p>
            <a:pPr indent="0" lvl="0" marL="358775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activity makes these as primary products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ethylene generated during petroleum refining, produced as primary by natural gas industry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7135711" y="5479420"/>
            <a:ext cx="4916011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Joint products</a:t>
            </a:r>
            <a:endParaRPr/>
          </a:p>
          <a:p>
            <a:pPr indent="0" lvl="0" marL="358775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activity makes these as primary products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ash generated by coal burning in power plants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7135712" y="2515990"/>
            <a:ext cx="4841632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Subsidiary products</a:t>
            </a:r>
            <a:endParaRPr/>
          </a:p>
          <a:p>
            <a:pPr indent="0" lvl="0" marL="358775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lines fully separable, outputs yields can be independently varied.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distinct processes can be defined if data are sufficiently disaggregated.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firm producing motorbikes and music instruments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440800" y="1593147"/>
            <a:ext cx="6256653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technologies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Single-product activity provides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one unique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commodity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Multi-product activity provides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useful commodities</a:t>
            </a: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8901785" y="1464324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Multi-product</a:t>
            </a:r>
            <a:endParaRPr/>
          </a:p>
        </p:txBody>
      </p:sp>
      <p:cxnSp>
        <p:nvCxnSpPr>
          <p:cNvPr id="188" name="Google Shape;188;p5"/>
          <p:cNvCxnSpPr/>
          <p:nvPr/>
        </p:nvCxnSpPr>
        <p:spPr>
          <a:xfrm>
            <a:off x="9724983" y="1605587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9" name="Google Shape;189;p5"/>
          <p:cNvSpPr txBox="1"/>
          <p:nvPr/>
        </p:nvSpPr>
        <p:spPr>
          <a:xfrm>
            <a:off x="10161134" y="1433961"/>
            <a:ext cx="12800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1</a:t>
            </a:r>
            <a:endParaRPr/>
          </a:p>
        </p:txBody>
      </p:sp>
      <p:cxnSp>
        <p:nvCxnSpPr>
          <p:cNvPr id="190" name="Google Shape;190;p5"/>
          <p:cNvCxnSpPr/>
          <p:nvPr/>
        </p:nvCxnSpPr>
        <p:spPr>
          <a:xfrm>
            <a:off x="9724983" y="1931305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1" name="Google Shape;191;p5"/>
          <p:cNvSpPr txBox="1"/>
          <p:nvPr/>
        </p:nvSpPr>
        <p:spPr>
          <a:xfrm>
            <a:off x="10161134" y="1783441"/>
            <a:ext cx="12800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2</a:t>
            </a:r>
            <a:endParaRPr/>
          </a:p>
        </p:txBody>
      </p:sp>
      <p:cxnSp>
        <p:nvCxnSpPr>
          <p:cNvPr id="192" name="Google Shape;192;p5"/>
          <p:cNvCxnSpPr>
            <a:stCxn id="178" idx="3"/>
            <a:endCxn id="179" idx="1"/>
          </p:cNvCxnSpPr>
          <p:nvPr/>
        </p:nvCxnSpPr>
        <p:spPr>
          <a:xfrm flipH="1" rot="10800000">
            <a:off x="1710084" y="3332231"/>
            <a:ext cx="498300" cy="62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3" name="Google Shape;193;p5"/>
          <p:cNvCxnSpPr>
            <a:stCxn id="178" idx="3"/>
            <a:endCxn id="180" idx="1"/>
          </p:cNvCxnSpPr>
          <p:nvPr/>
        </p:nvCxnSpPr>
        <p:spPr>
          <a:xfrm>
            <a:off x="1710084" y="3952631"/>
            <a:ext cx="498300" cy="120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4" name="Google Shape;194;p5"/>
          <p:cNvCxnSpPr>
            <a:stCxn id="180" idx="3"/>
            <a:endCxn id="181" idx="1"/>
          </p:cNvCxnSpPr>
          <p:nvPr/>
        </p:nvCxnSpPr>
        <p:spPr>
          <a:xfrm flipH="1" rot="10800000">
            <a:off x="3439753" y="4115615"/>
            <a:ext cx="1010100" cy="1046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5" name="Google Shape;195;p5"/>
          <p:cNvCxnSpPr>
            <a:stCxn id="180" idx="3"/>
            <a:endCxn id="182" idx="1"/>
          </p:cNvCxnSpPr>
          <p:nvPr/>
        </p:nvCxnSpPr>
        <p:spPr>
          <a:xfrm>
            <a:off x="3439753" y="5162315"/>
            <a:ext cx="1010100" cy="235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6" name="Google Shape;196;p5"/>
          <p:cNvCxnSpPr>
            <a:stCxn id="181" idx="3"/>
            <a:endCxn id="185" idx="1"/>
          </p:cNvCxnSpPr>
          <p:nvPr/>
        </p:nvCxnSpPr>
        <p:spPr>
          <a:xfrm flipH="1" rot="10800000">
            <a:off x="6220989" y="3370177"/>
            <a:ext cx="914700" cy="745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7" name="Google Shape;197;p5"/>
          <p:cNvCxnSpPr>
            <a:stCxn id="182" idx="3"/>
            <a:endCxn id="183" idx="1"/>
          </p:cNvCxnSpPr>
          <p:nvPr/>
        </p:nvCxnSpPr>
        <p:spPr>
          <a:xfrm flipH="1" rot="10800000">
            <a:off x="6362352" y="4796568"/>
            <a:ext cx="773400" cy="601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8" name="Google Shape;198;p5"/>
          <p:cNvCxnSpPr>
            <a:stCxn id="182" idx="3"/>
            <a:endCxn id="184" idx="1"/>
          </p:cNvCxnSpPr>
          <p:nvPr/>
        </p:nvCxnSpPr>
        <p:spPr>
          <a:xfrm>
            <a:off x="6362352" y="5397768"/>
            <a:ext cx="773400" cy="504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9" name="Google Shape;199;p5"/>
          <p:cNvSpPr/>
          <p:nvPr/>
        </p:nvSpPr>
        <p:spPr>
          <a:xfrm>
            <a:off x="6362352" y="1464324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Single-product</a:t>
            </a:r>
            <a:endParaRPr/>
          </a:p>
        </p:txBody>
      </p:sp>
      <p:cxnSp>
        <p:nvCxnSpPr>
          <p:cNvPr id="200" name="Google Shape;200;p5"/>
          <p:cNvCxnSpPr/>
          <p:nvPr/>
        </p:nvCxnSpPr>
        <p:spPr>
          <a:xfrm>
            <a:off x="7185550" y="1777213"/>
            <a:ext cx="43615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01" name="Google Shape;201;p5"/>
          <p:cNvSpPr txBox="1"/>
          <p:nvPr/>
        </p:nvSpPr>
        <p:spPr>
          <a:xfrm>
            <a:off x="7621700" y="1605587"/>
            <a:ext cx="12029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1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4.2 Reference Production Systems 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402400" y="1373714"/>
            <a:ext cx="53721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object</a:t>
            </a:r>
            <a:endParaRPr/>
          </a:p>
          <a:p>
            <a:pPr indent="-285750" lvl="0" marL="46513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structure used in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graph theory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model pairwise relations between objects</a:t>
            </a:r>
            <a:endParaRPr/>
          </a:p>
          <a:p>
            <a:pPr indent="-285750" lvl="0" marL="465137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by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(vertices, or points) connected by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edges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(links, or lines)</a:t>
            </a:r>
            <a:endParaRPr/>
          </a:p>
          <a:p>
            <a:pPr indent="-285750" lvl="0" marL="465137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undirected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(edges link two vertices symmetrically) or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directed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(edges link two vertices asymmetrically)</a:t>
            </a:r>
            <a:endParaRPr/>
          </a:p>
        </p:txBody>
      </p:sp>
      <p:sp>
        <p:nvSpPr>
          <p:cNvPr id="209" name="Google Shape;209;p6"/>
          <p:cNvSpPr txBox="1"/>
          <p:nvPr/>
        </p:nvSpPr>
        <p:spPr>
          <a:xfrm>
            <a:off x="1305725" y="5302707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10" name="Google Shape;210;p6"/>
          <p:cNvSpPr txBox="1"/>
          <p:nvPr/>
        </p:nvSpPr>
        <p:spPr>
          <a:xfrm>
            <a:off x="8297811" y="4060601"/>
            <a:ext cx="37796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A,B,C 	activities (endogenous)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E,D 	environment (nature, demand agents)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a,b,c,d,e  	commodities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a,b,c 	intermediate demand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b,c 	final demand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d,e 	environmental transactions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816013" y="5106246"/>
            <a:ext cx="409567" cy="392923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cxnSp>
        <p:nvCxnSpPr>
          <p:cNvPr id="212" name="Google Shape;212;p6"/>
          <p:cNvCxnSpPr/>
          <p:nvPr/>
        </p:nvCxnSpPr>
        <p:spPr>
          <a:xfrm>
            <a:off x="1209966" y="5386229"/>
            <a:ext cx="401837" cy="3719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3" name="Google Shape;213;p6"/>
          <p:cNvCxnSpPr/>
          <p:nvPr/>
        </p:nvCxnSpPr>
        <p:spPr>
          <a:xfrm flipH="1" rot="10800000">
            <a:off x="1230706" y="5098055"/>
            <a:ext cx="766520" cy="14984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14" name="Google Shape;214;p6"/>
          <p:cNvSpPr/>
          <p:nvPr/>
        </p:nvSpPr>
        <p:spPr>
          <a:xfrm>
            <a:off x="1990797" y="4868007"/>
            <a:ext cx="409567" cy="392923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1515355" y="5739065"/>
            <a:ext cx="409567" cy="392923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16" name="Google Shape;216;p6"/>
          <p:cNvCxnSpPr/>
          <p:nvPr/>
        </p:nvCxnSpPr>
        <p:spPr>
          <a:xfrm rot="10800000">
            <a:off x="1108836" y="5485639"/>
            <a:ext cx="409694" cy="3791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7" name="Google Shape;217;p6"/>
          <p:cNvCxnSpPr/>
          <p:nvPr/>
        </p:nvCxnSpPr>
        <p:spPr>
          <a:xfrm flipH="1">
            <a:off x="1098795" y="4380272"/>
            <a:ext cx="266700" cy="73360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218" name="Google Shape;218;p6"/>
          <p:cNvSpPr/>
          <p:nvPr/>
        </p:nvSpPr>
        <p:spPr>
          <a:xfrm>
            <a:off x="1293748" y="4005855"/>
            <a:ext cx="409567" cy="392923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1328217" y="4896661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1108836" y="5673069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1030242" y="4394386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cxnSp>
        <p:nvCxnSpPr>
          <p:cNvPr id="222" name="Google Shape;222;p6"/>
          <p:cNvCxnSpPr/>
          <p:nvPr/>
        </p:nvCxnSpPr>
        <p:spPr>
          <a:xfrm flipH="1" rot="10800000">
            <a:off x="1936995" y="5656622"/>
            <a:ext cx="869950" cy="2598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3" name="Google Shape;223;p6"/>
          <p:cNvCxnSpPr/>
          <p:nvPr/>
        </p:nvCxnSpPr>
        <p:spPr>
          <a:xfrm>
            <a:off x="2319084" y="5204438"/>
            <a:ext cx="513261" cy="28708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4" name="Google Shape;224;p6"/>
          <p:cNvSpPr/>
          <p:nvPr/>
        </p:nvSpPr>
        <p:spPr>
          <a:xfrm>
            <a:off x="2805610" y="5397920"/>
            <a:ext cx="409567" cy="392923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2619652" y="5090143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1990489" y="5565180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27" name="Google Shape;227;p6"/>
          <p:cNvCxnSpPr/>
          <p:nvPr/>
        </p:nvCxnSpPr>
        <p:spPr>
          <a:xfrm rot="10800000">
            <a:off x="1689345" y="4310422"/>
            <a:ext cx="394886" cy="5754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228" name="Google Shape;228;p6"/>
          <p:cNvCxnSpPr/>
          <p:nvPr/>
        </p:nvCxnSpPr>
        <p:spPr>
          <a:xfrm rot="10800000">
            <a:off x="1562345" y="4380272"/>
            <a:ext cx="159773" cy="132297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229" name="Google Shape;229;p6"/>
          <p:cNvSpPr txBox="1"/>
          <p:nvPr/>
        </p:nvSpPr>
        <p:spPr>
          <a:xfrm>
            <a:off x="1688131" y="5316908"/>
            <a:ext cx="3661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829492" y="4302212"/>
            <a:ext cx="3661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4671856" y="4445704"/>
            <a:ext cx="590355" cy="42230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cxnSp>
        <p:nvCxnSpPr>
          <p:cNvPr id="232" name="Google Shape;232;p6"/>
          <p:cNvCxnSpPr/>
          <p:nvPr/>
        </p:nvCxnSpPr>
        <p:spPr>
          <a:xfrm>
            <a:off x="3860480" y="4577034"/>
            <a:ext cx="800356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233" name="Google Shape;233;p6"/>
          <p:cNvSpPr txBox="1"/>
          <p:nvPr/>
        </p:nvSpPr>
        <p:spPr>
          <a:xfrm>
            <a:off x="3579736" y="4414739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cxnSp>
        <p:nvCxnSpPr>
          <p:cNvPr id="234" name="Google Shape;234;p6"/>
          <p:cNvCxnSpPr/>
          <p:nvPr/>
        </p:nvCxnSpPr>
        <p:spPr>
          <a:xfrm>
            <a:off x="5262211" y="4668137"/>
            <a:ext cx="44470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35" name="Google Shape;235;p6"/>
          <p:cNvSpPr txBox="1"/>
          <p:nvPr/>
        </p:nvSpPr>
        <p:spPr>
          <a:xfrm>
            <a:off x="5577195" y="4099968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cxnSp>
        <p:nvCxnSpPr>
          <p:cNvPr id="236" name="Google Shape;236;p6"/>
          <p:cNvCxnSpPr/>
          <p:nvPr/>
        </p:nvCxnSpPr>
        <p:spPr>
          <a:xfrm>
            <a:off x="5717503" y="4467312"/>
            <a:ext cx="0" cy="110487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6"/>
          <p:cNvCxnSpPr/>
          <p:nvPr/>
        </p:nvCxnSpPr>
        <p:spPr>
          <a:xfrm>
            <a:off x="5717503" y="4920808"/>
            <a:ext cx="44470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38" name="Google Shape;238;p6"/>
          <p:cNvCxnSpPr/>
          <p:nvPr/>
        </p:nvCxnSpPr>
        <p:spPr>
          <a:xfrm>
            <a:off x="5706916" y="5431753"/>
            <a:ext cx="44470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39" name="Google Shape;239;p6"/>
          <p:cNvSpPr/>
          <p:nvPr/>
        </p:nvSpPr>
        <p:spPr>
          <a:xfrm>
            <a:off x="6165775" y="4694722"/>
            <a:ext cx="590355" cy="42230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6165775" y="5224886"/>
            <a:ext cx="590355" cy="42230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41" name="Google Shape;241;p6"/>
          <p:cNvCxnSpPr/>
          <p:nvPr/>
        </p:nvCxnSpPr>
        <p:spPr>
          <a:xfrm>
            <a:off x="6766717" y="4989324"/>
            <a:ext cx="87882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2" name="Google Shape;242;p6"/>
          <p:cNvCxnSpPr/>
          <p:nvPr/>
        </p:nvCxnSpPr>
        <p:spPr>
          <a:xfrm>
            <a:off x="6756130" y="5536174"/>
            <a:ext cx="44470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43" name="Google Shape;243;p6"/>
          <p:cNvSpPr txBox="1"/>
          <p:nvPr/>
        </p:nvSpPr>
        <p:spPr>
          <a:xfrm>
            <a:off x="7643890" y="4813240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44" name="Google Shape;244;p6"/>
          <p:cNvCxnSpPr/>
          <p:nvPr/>
        </p:nvCxnSpPr>
        <p:spPr>
          <a:xfrm>
            <a:off x="7211422" y="5386229"/>
            <a:ext cx="0" cy="54929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Google Shape;245;p6"/>
          <p:cNvSpPr txBox="1"/>
          <p:nvPr/>
        </p:nvSpPr>
        <p:spPr>
          <a:xfrm>
            <a:off x="4056151" y="5923980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46" name="Google Shape;246;p6"/>
          <p:cNvCxnSpPr/>
          <p:nvPr/>
        </p:nvCxnSpPr>
        <p:spPr>
          <a:xfrm rot="10800000">
            <a:off x="4222094" y="5826957"/>
            <a:ext cx="297874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7" name="Google Shape;247;p6"/>
          <p:cNvCxnSpPr/>
          <p:nvPr/>
        </p:nvCxnSpPr>
        <p:spPr>
          <a:xfrm>
            <a:off x="4222094" y="4668137"/>
            <a:ext cx="0" cy="126738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6"/>
          <p:cNvCxnSpPr/>
          <p:nvPr/>
        </p:nvCxnSpPr>
        <p:spPr>
          <a:xfrm>
            <a:off x="4216131" y="4775089"/>
            <a:ext cx="44470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49" name="Google Shape;249;p6"/>
          <p:cNvSpPr txBox="1"/>
          <p:nvPr/>
        </p:nvSpPr>
        <p:spPr>
          <a:xfrm>
            <a:off x="7071113" y="5916521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50" name="Google Shape;250;p6"/>
          <p:cNvCxnSpPr/>
          <p:nvPr/>
        </p:nvCxnSpPr>
        <p:spPr>
          <a:xfrm>
            <a:off x="7200834" y="5660877"/>
            <a:ext cx="44470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51" name="Google Shape;251;p6"/>
          <p:cNvSpPr txBox="1"/>
          <p:nvPr/>
        </p:nvSpPr>
        <p:spPr>
          <a:xfrm>
            <a:off x="7643890" y="5485639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52" name="Google Shape;252;p6"/>
          <p:cNvCxnSpPr/>
          <p:nvPr/>
        </p:nvCxnSpPr>
        <p:spPr>
          <a:xfrm>
            <a:off x="6766717" y="4775868"/>
            <a:ext cx="304396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253" name="Google Shape;253;p6"/>
          <p:cNvCxnSpPr/>
          <p:nvPr/>
        </p:nvCxnSpPr>
        <p:spPr>
          <a:xfrm>
            <a:off x="6766717" y="5316908"/>
            <a:ext cx="304396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254" name="Google Shape;254;p6"/>
          <p:cNvCxnSpPr/>
          <p:nvPr/>
        </p:nvCxnSpPr>
        <p:spPr>
          <a:xfrm>
            <a:off x="7071113" y="4467312"/>
            <a:ext cx="0" cy="93060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6"/>
          <p:cNvSpPr txBox="1"/>
          <p:nvPr/>
        </p:nvSpPr>
        <p:spPr>
          <a:xfrm>
            <a:off x="6937503" y="4099968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56" name="Google Shape;256;p6"/>
          <p:cNvCxnSpPr/>
          <p:nvPr/>
        </p:nvCxnSpPr>
        <p:spPr>
          <a:xfrm>
            <a:off x="7092496" y="4577034"/>
            <a:ext cx="551394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257" name="Google Shape;257;p6"/>
          <p:cNvSpPr txBox="1"/>
          <p:nvPr/>
        </p:nvSpPr>
        <p:spPr>
          <a:xfrm>
            <a:off x="7654541" y="4424014"/>
            <a:ext cx="25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4018645" y="4075106"/>
            <a:ext cx="3386664" cy="218213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697149" y="4768374"/>
            <a:ext cx="1865348" cy="148887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 txBox="1"/>
          <p:nvPr/>
        </p:nvSpPr>
        <p:spPr>
          <a:xfrm>
            <a:off x="2641267" y="6158324"/>
            <a:ext cx="11751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endParaRPr/>
          </a:p>
        </p:txBody>
      </p:sp>
      <p:cxnSp>
        <p:nvCxnSpPr>
          <p:cNvPr id="261" name="Google Shape;261;p6"/>
          <p:cNvCxnSpPr/>
          <p:nvPr/>
        </p:nvCxnSpPr>
        <p:spPr>
          <a:xfrm>
            <a:off x="2970598" y="5793416"/>
            <a:ext cx="191674" cy="495341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62" name="Google Shape;262;p6"/>
          <p:cNvCxnSpPr/>
          <p:nvPr/>
        </p:nvCxnSpPr>
        <p:spPr>
          <a:xfrm flipH="1">
            <a:off x="3429311" y="4885917"/>
            <a:ext cx="1403767" cy="140148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63" name="Google Shape;263;p6"/>
          <p:cNvCxnSpPr/>
          <p:nvPr/>
        </p:nvCxnSpPr>
        <p:spPr>
          <a:xfrm flipH="1" rot="10800000">
            <a:off x="2461613" y="4180904"/>
            <a:ext cx="573635" cy="109488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64" name="Google Shape;264;p6"/>
          <p:cNvCxnSpPr/>
          <p:nvPr/>
        </p:nvCxnSpPr>
        <p:spPr>
          <a:xfrm rot="10800000">
            <a:off x="3190643" y="4202316"/>
            <a:ext cx="1074421" cy="366082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65" name="Google Shape;265;p6"/>
          <p:cNvSpPr txBox="1"/>
          <p:nvPr/>
        </p:nvSpPr>
        <p:spPr>
          <a:xfrm>
            <a:off x="2548822" y="3874245"/>
            <a:ext cx="11751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edges</a:t>
            </a:r>
            <a:endParaRPr/>
          </a:p>
        </p:txBody>
      </p:sp>
      <p:sp>
        <p:nvSpPr>
          <p:cNvPr id="266" name="Google Shape;266;p6"/>
          <p:cNvSpPr txBox="1"/>
          <p:nvPr/>
        </p:nvSpPr>
        <p:spPr>
          <a:xfrm>
            <a:off x="6034383" y="1373714"/>
            <a:ext cx="58039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Production System</a:t>
            </a:r>
            <a:endParaRPr/>
          </a:p>
          <a:p>
            <a:pPr indent="-285750" lvl="0" marL="46513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Coherent representation of how processes are arranged, exchange products among them and with the environment</a:t>
            </a:r>
            <a:endParaRPr/>
          </a:p>
          <a:p>
            <a:pPr indent="-285750" lvl="0" marL="465137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graphs, or </a:t>
            </a:r>
            <a:r>
              <a:rPr b="1"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digraphs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(same concept as the Reference Energy System!)</a:t>
            </a:r>
            <a:endParaRPr/>
          </a:p>
          <a:p>
            <a:pPr indent="-285750" lvl="0" marL="465137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productive system can be represented as a digraph (from small-scale engineering processes up to large-scale economies)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4.2 Reference Production Systems </a:t>
            </a:r>
            <a:endParaRPr/>
          </a:p>
        </p:txBody>
      </p:sp>
      <p:sp>
        <p:nvSpPr>
          <p:cNvPr id="273" name="Google Shape;273;p7"/>
          <p:cNvSpPr txBox="1"/>
          <p:nvPr/>
        </p:nvSpPr>
        <p:spPr>
          <a:xfrm>
            <a:off x="402400" y="1373714"/>
            <a:ext cx="11445849" cy="49398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8" l="-265" r="0" t="-3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4.2 Reference Production Systems </a:t>
            </a:r>
            <a:endParaRPr/>
          </a:p>
        </p:txBody>
      </p:sp>
      <p:sp>
        <p:nvSpPr>
          <p:cNvPr id="280" name="Google Shape;280;p8"/>
          <p:cNvSpPr txBox="1"/>
          <p:nvPr/>
        </p:nvSpPr>
        <p:spPr>
          <a:xfrm>
            <a:off x="592167" y="1793319"/>
            <a:ext cx="6058324" cy="9098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1" r="0" t="-13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8"/>
          <p:cNvSpPr/>
          <p:nvPr/>
        </p:nvSpPr>
        <p:spPr>
          <a:xfrm>
            <a:off x="9442102" y="2436973"/>
            <a:ext cx="1080000" cy="10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7036790" y="2693136"/>
            <a:ext cx="12065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Commodities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(intermediate / final demands)</a:t>
            </a:r>
            <a:endParaRPr/>
          </a:p>
        </p:txBody>
      </p:sp>
      <p:sp>
        <p:nvSpPr>
          <p:cNvPr id="283" name="Google Shape;283;p8"/>
          <p:cNvSpPr/>
          <p:nvPr/>
        </p:nvSpPr>
        <p:spPr>
          <a:xfrm>
            <a:off x="8362102" y="3516973"/>
            <a:ext cx="1080000" cy="1080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4" name="Google Shape;284;p8"/>
          <p:cNvSpPr txBox="1"/>
          <p:nvPr/>
        </p:nvSpPr>
        <p:spPr>
          <a:xfrm>
            <a:off x="7163290" y="3913857"/>
            <a:ext cx="1080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(producers)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8437245" y="1884646"/>
            <a:ext cx="97204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(output)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9442103" y="1876737"/>
            <a:ext cx="107999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(consumers)</a:t>
            </a:r>
            <a:endParaRPr/>
          </a:p>
        </p:txBody>
      </p:sp>
      <p:sp>
        <p:nvSpPr>
          <p:cNvPr id="287" name="Google Shape;287;p8"/>
          <p:cNvSpPr/>
          <p:nvPr/>
        </p:nvSpPr>
        <p:spPr>
          <a:xfrm>
            <a:off x="10521024" y="2436973"/>
            <a:ext cx="838278" cy="1080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10480038" y="1800008"/>
            <a:ext cx="92025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demand agents</a:t>
            </a:r>
            <a:endParaRPr/>
          </a:p>
        </p:txBody>
      </p:sp>
      <p:sp>
        <p:nvSpPr>
          <p:cNvPr id="289" name="Google Shape;289;p8"/>
          <p:cNvSpPr txBox="1"/>
          <p:nvPr/>
        </p:nvSpPr>
        <p:spPr>
          <a:xfrm>
            <a:off x="7163290" y="4703090"/>
            <a:ext cx="1080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of production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(environment)</a:t>
            </a:r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9442102" y="4596973"/>
            <a:ext cx="1080000" cy="63696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91" name="Google Shape;291;p8"/>
          <p:cNvCxnSpPr/>
          <p:nvPr/>
        </p:nvCxnSpPr>
        <p:spPr>
          <a:xfrm>
            <a:off x="7163290" y="3516973"/>
            <a:ext cx="41960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8"/>
          <p:cNvCxnSpPr/>
          <p:nvPr/>
        </p:nvCxnSpPr>
        <p:spPr>
          <a:xfrm rot="10800000">
            <a:off x="9428988" y="1930114"/>
            <a:ext cx="12556" cy="390064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93" name="Google Shape;293;p8"/>
          <p:cNvSpPr txBox="1"/>
          <p:nvPr/>
        </p:nvSpPr>
        <p:spPr>
          <a:xfrm>
            <a:off x="586372" y="2788889"/>
            <a:ext cx="6255489" cy="136960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220" l="-291" r="0" t="-4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577592" y="4296279"/>
            <a:ext cx="6058322" cy="8771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4165" l="-301" r="0" t="-13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592169" y="5311226"/>
            <a:ext cx="6058322" cy="101566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992" l="-301" r="0" t="-5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96" name="Google Shape;296;p8"/>
          <p:cNvCxnSpPr/>
          <p:nvPr/>
        </p:nvCxnSpPr>
        <p:spPr>
          <a:xfrm>
            <a:off x="7163290" y="4599129"/>
            <a:ext cx="41960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8"/>
          <p:cNvCxnSpPr/>
          <p:nvPr/>
        </p:nvCxnSpPr>
        <p:spPr>
          <a:xfrm rot="10800000">
            <a:off x="8362102" y="1930114"/>
            <a:ext cx="0" cy="395288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8"/>
          <p:cNvCxnSpPr/>
          <p:nvPr/>
        </p:nvCxnSpPr>
        <p:spPr>
          <a:xfrm>
            <a:off x="7163290" y="2434817"/>
            <a:ext cx="41960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8"/>
          <p:cNvCxnSpPr/>
          <p:nvPr/>
        </p:nvCxnSpPr>
        <p:spPr>
          <a:xfrm rot="10800000">
            <a:off x="10522101" y="1930114"/>
            <a:ext cx="12556" cy="390064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00" name="Google Shape;300;p8"/>
          <p:cNvSpPr txBox="1"/>
          <p:nvPr/>
        </p:nvSpPr>
        <p:spPr>
          <a:xfrm>
            <a:off x="402400" y="1373714"/>
            <a:ext cx="53721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structure of a Supply and Use Table (SUT)</a:t>
            </a:r>
            <a:endParaRPr/>
          </a:p>
        </p:txBody>
      </p:sp>
      <p:sp>
        <p:nvSpPr>
          <p:cNvPr id="301" name="Google Shape;301;p8"/>
          <p:cNvSpPr txBox="1"/>
          <p:nvPr/>
        </p:nvSpPr>
        <p:spPr>
          <a:xfrm>
            <a:off x="8634652" y="2790151"/>
            <a:ext cx="553450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2" name="Google Shape;302;p8"/>
          <p:cNvSpPr txBox="1"/>
          <p:nvPr/>
        </p:nvSpPr>
        <p:spPr>
          <a:xfrm>
            <a:off x="9739763" y="3871230"/>
            <a:ext cx="553450" cy="3693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3" name="Google Shape;303;p8"/>
          <p:cNvSpPr txBox="1"/>
          <p:nvPr/>
        </p:nvSpPr>
        <p:spPr>
          <a:xfrm>
            <a:off x="8634652" y="4734837"/>
            <a:ext cx="553450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4" name="Google Shape;304;p8"/>
          <p:cNvSpPr txBox="1"/>
          <p:nvPr/>
        </p:nvSpPr>
        <p:spPr>
          <a:xfrm>
            <a:off x="10677177" y="3871230"/>
            <a:ext cx="553450" cy="36933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9454657" y="5230592"/>
            <a:ext cx="1080000" cy="60016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6" name="Google Shape;306;p8"/>
          <p:cNvSpPr txBox="1"/>
          <p:nvPr/>
        </p:nvSpPr>
        <p:spPr>
          <a:xfrm>
            <a:off x="7213404" y="5282830"/>
            <a:ext cx="1080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accounts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(environment)</a:t>
            </a:r>
            <a:endParaRPr/>
          </a:p>
        </p:txBody>
      </p:sp>
      <p:cxnSp>
        <p:nvCxnSpPr>
          <p:cNvPr id="307" name="Google Shape;307;p8"/>
          <p:cNvCxnSpPr/>
          <p:nvPr/>
        </p:nvCxnSpPr>
        <p:spPr>
          <a:xfrm>
            <a:off x="7204276" y="5244244"/>
            <a:ext cx="41960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08" name="Google Shape;308;p8"/>
          <p:cNvSpPr/>
          <p:nvPr/>
        </p:nvSpPr>
        <p:spPr>
          <a:xfrm>
            <a:off x="10605053" y="4596972"/>
            <a:ext cx="103448" cy="1270015"/>
          </a:xfrm>
          <a:prstGeom prst="rightBrace">
            <a:avLst>
              <a:gd fmla="val 79332" name="adj1"/>
              <a:gd fmla="val 3872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10535734" y="4892038"/>
            <a:ext cx="1411871" cy="33855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89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 txBox="1"/>
          <p:nvPr/>
        </p:nvSpPr>
        <p:spPr>
          <a:xfrm>
            <a:off x="402400" y="4640"/>
            <a:ext cx="1035579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4.2 Reference Production Systems </a:t>
            </a:r>
            <a:endParaRPr/>
          </a:p>
        </p:txBody>
      </p:sp>
      <p:sp>
        <p:nvSpPr>
          <p:cNvPr id="316" name="Google Shape;316;p9"/>
          <p:cNvSpPr/>
          <p:nvPr/>
        </p:nvSpPr>
        <p:spPr>
          <a:xfrm>
            <a:off x="1443259" y="4309043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refinery</a:t>
            </a:r>
            <a:endParaRPr/>
          </a:p>
        </p:txBody>
      </p:sp>
      <p:cxnSp>
        <p:nvCxnSpPr>
          <p:cNvPr id="317" name="Google Shape;317;p9"/>
          <p:cNvCxnSpPr/>
          <p:nvPr/>
        </p:nvCxnSpPr>
        <p:spPr>
          <a:xfrm>
            <a:off x="2266457" y="4445817"/>
            <a:ext cx="70852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18" name="Google Shape;318;p9"/>
          <p:cNvSpPr/>
          <p:nvPr/>
        </p:nvSpPr>
        <p:spPr>
          <a:xfrm>
            <a:off x="799965" y="3122980"/>
            <a:ext cx="4390395" cy="260095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 txBox="1"/>
          <p:nvPr/>
        </p:nvSpPr>
        <p:spPr>
          <a:xfrm>
            <a:off x="504436" y="1623899"/>
            <a:ext cx="6256653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RPS to a Supply and Use Table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RPS can be defined by means of a SUT (and vice-versa)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Considering the system below in a defined time frame…</a:t>
            </a:r>
            <a:endParaRPr/>
          </a:p>
        </p:txBody>
      </p:sp>
      <p:sp>
        <p:nvSpPr>
          <p:cNvPr id="320" name="Google Shape;320;p9"/>
          <p:cNvSpPr/>
          <p:nvPr/>
        </p:nvSpPr>
        <p:spPr>
          <a:xfrm>
            <a:off x="9658944" y="3071131"/>
            <a:ext cx="1080000" cy="108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9"/>
          <p:cNvSpPr txBox="1"/>
          <p:nvPr/>
        </p:nvSpPr>
        <p:spPr>
          <a:xfrm>
            <a:off x="6382850" y="3327294"/>
            <a:ext cx="12065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Commodities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(intermediate / final demands)</a:t>
            </a:r>
            <a:endParaRPr/>
          </a:p>
        </p:txBody>
      </p:sp>
      <p:sp>
        <p:nvSpPr>
          <p:cNvPr id="322" name="Google Shape;322;p9"/>
          <p:cNvSpPr/>
          <p:nvPr/>
        </p:nvSpPr>
        <p:spPr>
          <a:xfrm>
            <a:off x="8578944" y="4151131"/>
            <a:ext cx="1080000" cy="108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 txBox="1"/>
          <p:nvPr/>
        </p:nvSpPr>
        <p:spPr>
          <a:xfrm>
            <a:off x="6507832" y="4548015"/>
            <a:ext cx="1080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(producers)</a:t>
            </a:r>
            <a:endParaRPr/>
          </a:p>
        </p:txBody>
      </p:sp>
      <p:sp>
        <p:nvSpPr>
          <p:cNvPr id="324" name="Google Shape;324;p9"/>
          <p:cNvSpPr txBox="1"/>
          <p:nvPr/>
        </p:nvSpPr>
        <p:spPr>
          <a:xfrm>
            <a:off x="8574473" y="1742219"/>
            <a:ext cx="9800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Commodities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(produced)</a:t>
            </a:r>
            <a:endParaRPr/>
          </a:p>
        </p:txBody>
      </p:sp>
      <p:sp>
        <p:nvSpPr>
          <p:cNvPr id="325" name="Google Shape;325;p9"/>
          <p:cNvSpPr txBox="1"/>
          <p:nvPr/>
        </p:nvSpPr>
        <p:spPr>
          <a:xfrm>
            <a:off x="9658945" y="1736150"/>
            <a:ext cx="107999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(consumers)</a:t>
            </a:r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10737866" y="3071131"/>
            <a:ext cx="838278" cy="108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10696880" y="2404791"/>
            <a:ext cx="92025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demand agents</a:t>
            </a:r>
            <a:endParaRPr/>
          </a:p>
        </p:txBody>
      </p:sp>
      <p:sp>
        <p:nvSpPr>
          <p:cNvPr id="328" name="Google Shape;328;p9"/>
          <p:cNvSpPr txBox="1"/>
          <p:nvPr/>
        </p:nvSpPr>
        <p:spPr>
          <a:xfrm>
            <a:off x="6507832" y="5337248"/>
            <a:ext cx="1080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accounts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(environment)</a:t>
            </a:r>
            <a:endParaRPr/>
          </a:p>
        </p:txBody>
      </p:sp>
      <p:sp>
        <p:nvSpPr>
          <p:cNvPr id="329" name="Google Shape;329;p9"/>
          <p:cNvSpPr/>
          <p:nvPr/>
        </p:nvSpPr>
        <p:spPr>
          <a:xfrm>
            <a:off x="9658944" y="5231131"/>
            <a:ext cx="1080000" cy="63696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9"/>
          <p:cNvCxnSpPr/>
          <p:nvPr/>
        </p:nvCxnSpPr>
        <p:spPr>
          <a:xfrm>
            <a:off x="7380132" y="4151131"/>
            <a:ext cx="41960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9"/>
          <p:cNvCxnSpPr/>
          <p:nvPr/>
        </p:nvCxnSpPr>
        <p:spPr>
          <a:xfrm rot="10800000">
            <a:off x="9655769" y="2564272"/>
            <a:ext cx="0" cy="33038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9"/>
          <p:cNvCxnSpPr/>
          <p:nvPr/>
        </p:nvCxnSpPr>
        <p:spPr>
          <a:xfrm>
            <a:off x="7380132" y="5233287"/>
            <a:ext cx="335773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9"/>
          <p:cNvCxnSpPr/>
          <p:nvPr/>
        </p:nvCxnSpPr>
        <p:spPr>
          <a:xfrm rot="10800000">
            <a:off x="8578944" y="2564272"/>
            <a:ext cx="0" cy="33038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9"/>
          <p:cNvCxnSpPr/>
          <p:nvPr/>
        </p:nvCxnSpPr>
        <p:spPr>
          <a:xfrm>
            <a:off x="7380132" y="3068975"/>
            <a:ext cx="41960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9"/>
          <p:cNvCxnSpPr/>
          <p:nvPr/>
        </p:nvCxnSpPr>
        <p:spPr>
          <a:xfrm rot="10800000">
            <a:off x="10738943" y="2564272"/>
            <a:ext cx="0" cy="33038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9"/>
          <p:cNvCxnSpPr/>
          <p:nvPr/>
        </p:nvCxnSpPr>
        <p:spPr>
          <a:xfrm>
            <a:off x="2266457" y="4773364"/>
            <a:ext cx="44470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7" name="Google Shape;337;p9"/>
          <p:cNvCxnSpPr/>
          <p:nvPr/>
        </p:nvCxnSpPr>
        <p:spPr>
          <a:xfrm>
            <a:off x="2974980" y="3969189"/>
            <a:ext cx="0" cy="70399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338" name="Google Shape;338;p9"/>
          <p:cNvCxnSpPr>
            <a:endCxn id="339" idx="1"/>
          </p:cNvCxnSpPr>
          <p:nvPr/>
        </p:nvCxnSpPr>
        <p:spPr>
          <a:xfrm>
            <a:off x="2975064" y="4159214"/>
            <a:ext cx="471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39" name="Google Shape;339;p9"/>
          <p:cNvSpPr/>
          <p:nvPr/>
        </p:nvSpPr>
        <p:spPr>
          <a:xfrm>
            <a:off x="3446664" y="3863216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CHP engine</a:t>
            </a:r>
            <a:endParaRPr/>
          </a:p>
        </p:txBody>
      </p:sp>
      <p:cxnSp>
        <p:nvCxnSpPr>
          <p:cNvPr id="340" name="Google Shape;340;p9"/>
          <p:cNvCxnSpPr/>
          <p:nvPr/>
        </p:nvCxnSpPr>
        <p:spPr>
          <a:xfrm>
            <a:off x="2711162" y="4673183"/>
            <a:ext cx="0" cy="70399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41" name="Google Shape;341;p9"/>
          <p:cNvCxnSpPr>
            <a:endCxn id="342" idx="1"/>
          </p:cNvCxnSpPr>
          <p:nvPr/>
        </p:nvCxnSpPr>
        <p:spPr>
          <a:xfrm>
            <a:off x="2711064" y="5126917"/>
            <a:ext cx="735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42" name="Google Shape;342;p9"/>
          <p:cNvSpPr/>
          <p:nvPr/>
        </p:nvSpPr>
        <p:spPr>
          <a:xfrm>
            <a:off x="3446664" y="4830919"/>
            <a:ext cx="823198" cy="5919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Boiler</a:t>
            </a:r>
            <a:endParaRPr/>
          </a:p>
        </p:txBody>
      </p:sp>
      <p:cxnSp>
        <p:nvCxnSpPr>
          <p:cNvPr id="343" name="Google Shape;343;p9"/>
          <p:cNvCxnSpPr/>
          <p:nvPr/>
        </p:nvCxnSpPr>
        <p:spPr>
          <a:xfrm>
            <a:off x="4269862" y="5218357"/>
            <a:ext cx="46747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4" name="Google Shape;344;p9"/>
          <p:cNvCxnSpPr/>
          <p:nvPr/>
        </p:nvCxnSpPr>
        <p:spPr>
          <a:xfrm>
            <a:off x="4280350" y="3994153"/>
            <a:ext cx="633068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5" name="Google Shape;345;p9"/>
          <p:cNvCxnSpPr/>
          <p:nvPr/>
        </p:nvCxnSpPr>
        <p:spPr>
          <a:xfrm>
            <a:off x="4280350" y="4321186"/>
            <a:ext cx="44470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6" name="Google Shape;346;p9"/>
          <p:cNvCxnSpPr/>
          <p:nvPr/>
        </p:nvCxnSpPr>
        <p:spPr>
          <a:xfrm>
            <a:off x="4913418" y="3446025"/>
            <a:ext cx="0" cy="66323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347" name="Google Shape;347;p9"/>
          <p:cNvCxnSpPr/>
          <p:nvPr/>
        </p:nvCxnSpPr>
        <p:spPr>
          <a:xfrm>
            <a:off x="4913418" y="3720684"/>
            <a:ext cx="86395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8" name="Google Shape;348;p9"/>
          <p:cNvCxnSpPr/>
          <p:nvPr/>
        </p:nvCxnSpPr>
        <p:spPr>
          <a:xfrm>
            <a:off x="4737339" y="4230627"/>
            <a:ext cx="0" cy="11465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49" name="Google Shape;349;p9"/>
          <p:cNvCxnSpPr/>
          <p:nvPr/>
        </p:nvCxnSpPr>
        <p:spPr>
          <a:xfrm>
            <a:off x="4737339" y="4763366"/>
            <a:ext cx="104003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0" name="Google Shape;350;p9"/>
          <p:cNvCxnSpPr/>
          <p:nvPr/>
        </p:nvCxnSpPr>
        <p:spPr>
          <a:xfrm>
            <a:off x="998554" y="4455212"/>
            <a:ext cx="44470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1" name="Google Shape;351;p9"/>
          <p:cNvCxnSpPr/>
          <p:nvPr/>
        </p:nvCxnSpPr>
        <p:spPr>
          <a:xfrm>
            <a:off x="998554" y="3446025"/>
            <a:ext cx="0" cy="113659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9"/>
          <p:cNvCxnSpPr/>
          <p:nvPr/>
        </p:nvCxnSpPr>
        <p:spPr>
          <a:xfrm rot="10800000">
            <a:off x="998554" y="3584207"/>
            <a:ext cx="391486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3" name="Google Shape;353;p9"/>
          <p:cNvCxnSpPr/>
          <p:nvPr/>
        </p:nvCxnSpPr>
        <p:spPr>
          <a:xfrm>
            <a:off x="609368" y="4748971"/>
            <a:ext cx="83389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354" name="Google Shape;354;p9"/>
          <p:cNvCxnSpPr/>
          <p:nvPr/>
        </p:nvCxnSpPr>
        <p:spPr>
          <a:xfrm>
            <a:off x="609368" y="4546944"/>
            <a:ext cx="0" cy="39831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9"/>
          <p:cNvCxnSpPr/>
          <p:nvPr/>
        </p:nvCxnSpPr>
        <p:spPr>
          <a:xfrm>
            <a:off x="4280350" y="4159214"/>
            <a:ext cx="127039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356" name="Google Shape;356;p9"/>
          <p:cNvCxnSpPr/>
          <p:nvPr/>
        </p:nvCxnSpPr>
        <p:spPr>
          <a:xfrm rot="10800000">
            <a:off x="5545667" y="4014324"/>
            <a:ext cx="0" cy="12204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med" w="med" type="oval"/>
            <a:tailEnd len="sm" w="sm" type="none"/>
          </a:ln>
        </p:spPr>
      </p:cxnSp>
      <p:sp>
        <p:nvSpPr>
          <p:cNvPr id="357" name="Google Shape;357;p9"/>
          <p:cNvSpPr txBox="1"/>
          <p:nvPr/>
        </p:nvSpPr>
        <p:spPr>
          <a:xfrm>
            <a:off x="5335212" y="5286001"/>
            <a:ext cx="9713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CO2 emissions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 txBox="1"/>
          <p:nvPr/>
        </p:nvSpPr>
        <p:spPr>
          <a:xfrm>
            <a:off x="4147640" y="3163420"/>
            <a:ext cx="9713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 txBox="1"/>
          <p:nvPr/>
        </p:nvSpPr>
        <p:spPr>
          <a:xfrm>
            <a:off x="4497284" y="5386179"/>
            <a:ext cx="6207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 txBox="1"/>
          <p:nvPr/>
        </p:nvSpPr>
        <p:spPr>
          <a:xfrm>
            <a:off x="2437678" y="5385907"/>
            <a:ext cx="7147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B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 txBox="1"/>
          <p:nvPr/>
        </p:nvSpPr>
        <p:spPr>
          <a:xfrm>
            <a:off x="2331424" y="3816991"/>
            <a:ext cx="6220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A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 txBox="1"/>
          <p:nvPr/>
        </p:nvSpPr>
        <p:spPr>
          <a:xfrm>
            <a:off x="120367" y="4515269"/>
            <a:ext cx="4644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fuel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9"/>
          <p:cNvCxnSpPr/>
          <p:nvPr/>
        </p:nvCxnSpPr>
        <p:spPr>
          <a:xfrm>
            <a:off x="4280350" y="4965493"/>
            <a:ext cx="127039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364" name="Google Shape;364;p9"/>
          <p:cNvCxnSpPr/>
          <p:nvPr/>
        </p:nvCxnSpPr>
        <p:spPr>
          <a:xfrm>
            <a:off x="5780123" y="3495979"/>
            <a:ext cx="0" cy="140313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365" name="Google Shape;365;p9"/>
          <p:cNvSpPr txBox="1"/>
          <p:nvPr/>
        </p:nvSpPr>
        <p:spPr>
          <a:xfrm>
            <a:off x="5424816" y="3000749"/>
            <a:ext cx="9713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demand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 txBox="1"/>
          <p:nvPr/>
        </p:nvSpPr>
        <p:spPr>
          <a:xfrm>
            <a:off x="7928121" y="3128918"/>
            <a:ext cx="6220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A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 txBox="1"/>
          <p:nvPr/>
        </p:nvSpPr>
        <p:spPr>
          <a:xfrm>
            <a:off x="7928121" y="3351320"/>
            <a:ext cx="6220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B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 txBox="1"/>
          <p:nvPr/>
        </p:nvSpPr>
        <p:spPr>
          <a:xfrm>
            <a:off x="7648822" y="3578670"/>
            <a:ext cx="9157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 txBox="1"/>
          <p:nvPr/>
        </p:nvSpPr>
        <p:spPr>
          <a:xfrm>
            <a:off x="7928121" y="3821129"/>
            <a:ext cx="6364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 txBox="1"/>
          <p:nvPr/>
        </p:nvSpPr>
        <p:spPr>
          <a:xfrm>
            <a:off x="7470219" y="4250138"/>
            <a:ext cx="108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refinery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 txBox="1"/>
          <p:nvPr/>
        </p:nvSpPr>
        <p:spPr>
          <a:xfrm>
            <a:off x="7470219" y="4533290"/>
            <a:ext cx="108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CHP engine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 txBox="1"/>
          <p:nvPr/>
        </p:nvSpPr>
        <p:spPr>
          <a:xfrm>
            <a:off x="7470219" y="4829095"/>
            <a:ext cx="108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Boiler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 txBox="1"/>
          <p:nvPr/>
        </p:nvSpPr>
        <p:spPr>
          <a:xfrm>
            <a:off x="7648822" y="5286001"/>
            <a:ext cx="9013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fuels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 txBox="1"/>
          <p:nvPr/>
        </p:nvSpPr>
        <p:spPr>
          <a:xfrm>
            <a:off x="7648822" y="5558928"/>
            <a:ext cx="9013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CO2 emiss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 txBox="1"/>
          <p:nvPr/>
        </p:nvSpPr>
        <p:spPr>
          <a:xfrm>
            <a:off x="9781468" y="4123503"/>
            <a:ext cx="888881" cy="311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6" name="Google Shape;376;p9"/>
          <p:cNvSpPr txBox="1"/>
          <p:nvPr/>
        </p:nvSpPr>
        <p:spPr>
          <a:xfrm>
            <a:off x="8742033" y="5213184"/>
            <a:ext cx="790456" cy="3114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7" name="Google Shape;377;p9"/>
          <p:cNvSpPr txBox="1"/>
          <p:nvPr/>
        </p:nvSpPr>
        <p:spPr>
          <a:xfrm>
            <a:off x="10732594" y="4128702"/>
            <a:ext cx="888881" cy="3114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8" name="Google Shape;378;p9"/>
          <p:cNvSpPr txBox="1"/>
          <p:nvPr/>
        </p:nvSpPr>
        <p:spPr>
          <a:xfrm>
            <a:off x="9781468" y="5868097"/>
            <a:ext cx="888881" cy="3114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9" name="Google Shape;379;p9"/>
          <p:cNvSpPr txBox="1"/>
          <p:nvPr/>
        </p:nvSpPr>
        <p:spPr>
          <a:xfrm rot="-5400000">
            <a:off x="8481360" y="2582186"/>
            <a:ext cx="6220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A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 txBox="1"/>
          <p:nvPr/>
        </p:nvSpPr>
        <p:spPr>
          <a:xfrm rot="-5400000">
            <a:off x="8717241" y="2585742"/>
            <a:ext cx="6220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B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 txBox="1"/>
          <p:nvPr/>
        </p:nvSpPr>
        <p:spPr>
          <a:xfrm rot="-5400000">
            <a:off x="8784324" y="2444281"/>
            <a:ext cx="9157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 txBox="1"/>
          <p:nvPr/>
        </p:nvSpPr>
        <p:spPr>
          <a:xfrm rot="-5400000">
            <a:off x="9146590" y="2585743"/>
            <a:ext cx="6364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 txBox="1"/>
          <p:nvPr/>
        </p:nvSpPr>
        <p:spPr>
          <a:xfrm rot="-5400000">
            <a:off x="9357686" y="2387523"/>
            <a:ext cx="108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refinery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 txBox="1"/>
          <p:nvPr/>
        </p:nvSpPr>
        <p:spPr>
          <a:xfrm rot="-5400000">
            <a:off x="9691802" y="2395607"/>
            <a:ext cx="108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CHP engine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 txBox="1"/>
          <p:nvPr/>
        </p:nvSpPr>
        <p:spPr>
          <a:xfrm rot="-5400000">
            <a:off x="10185530" y="2607571"/>
            <a:ext cx="667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Boiler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2021-02-10T16:48:02Z</dcterms:created>
  <dc:creator>Sarel Greyling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