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80" r:id="rId5"/>
    <p:sldId id="681" r:id="rId6"/>
    <p:sldId id="682" r:id="rId7"/>
    <p:sldId id="683" r:id="rId8"/>
    <p:sldId id="684" r:id="rId9"/>
    <p:sldId id="685" r:id="rId10"/>
    <p:sldId id="686" r:id="rId11"/>
    <p:sldId id="687" r:id="rId12"/>
    <p:sldId id="688" r:id="rId13"/>
    <p:sldId id="689" r:id="rId14"/>
    <p:sldId id="690" r:id="rId15"/>
    <p:sldId id="691" r:id="rId16"/>
    <p:sldId id="692" r:id="rId17"/>
    <p:sldId id="693" r:id="rId18"/>
    <p:sldId id="694" r:id="rId19"/>
    <p:sldId id="695" r:id="rId20"/>
    <p:sldId id="696" r:id="rId21"/>
    <p:sldId id="697" r:id="rId22"/>
    <p:sldId id="698" r:id="rId23"/>
    <p:sldId id="699" r:id="rId24"/>
    <p:sldId id="700" r:id="rId25"/>
    <p:sldId id="701" r:id="rId26"/>
    <p:sldId id="702" r:id="rId27"/>
    <p:sldId id="703" r:id="rId28"/>
    <p:sldId id="704" r:id="rId29"/>
    <p:sldId id="705" r:id="rId30"/>
    <p:sldId id="706" r:id="rId31"/>
    <p:sldId id="707"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54DE1-8680-7209-2FBF-CB7242272A54}" v="5" dt="2026-02-09T14:31:10.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77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FBF54DE1-8680-7209-2FBF-CB7242272A54}"/>
    <pc:docChg chg="modSld">
      <pc:chgData name="Alexander Deliukov" userId="S::alexander_think-e.be#ext#@flux50.onmicrosoft.com::bee075c1-faac-4166-8fcb-7b2057bad6f6" providerId="AD" clId="Web-{FBF54DE1-8680-7209-2FBF-CB7242272A54}" dt="2026-02-09T14:31:10.041" v="3" actId="14100"/>
      <pc:docMkLst>
        <pc:docMk/>
      </pc:docMkLst>
      <pc:sldChg chg="addSp modSp">
        <pc:chgData name="Alexander Deliukov" userId="S::alexander_think-e.be#ext#@flux50.onmicrosoft.com::bee075c1-faac-4166-8fcb-7b2057bad6f6" providerId="AD" clId="Web-{FBF54DE1-8680-7209-2FBF-CB7242272A54}" dt="2026-02-09T14:31:10.041" v="3" actId="14100"/>
        <pc:sldMkLst>
          <pc:docMk/>
          <pc:sldMk cId="396191999" sldId="680"/>
        </pc:sldMkLst>
        <pc:picChg chg="add mod">
          <ac:chgData name="Alexander Deliukov" userId="S::alexander_think-e.be#ext#@flux50.onmicrosoft.com::bee075c1-faac-4166-8fcb-7b2057bad6f6" providerId="AD" clId="Web-{FBF54DE1-8680-7209-2FBF-CB7242272A54}" dt="2026-02-09T14:31:10.041" v="3" actId="14100"/>
          <ac:picMkLst>
            <pc:docMk/>
            <pc:sldMk cId="396191999" sldId="680"/>
            <ac:picMk id="4" creationId="{837FA26B-293D-CA6E-9952-CEEDCD8BDC71}"/>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1:24:00.735" v="73" actId="404"/>
      <pc:docMkLst>
        <pc:docMk/>
      </pc:docMkLst>
      <pc:sldChg chg="modSp mod modNotes">
        <pc:chgData name="Alexander Deliukov" userId="d5fda0f2-1d08-4016-b7e9-bb882f168707" providerId="ADAL" clId="{FE9DFF45-01DC-45CC-A80A-B50597210401}" dt="2026-01-28T11:06:22.239" v="24" actId="6549"/>
        <pc:sldMkLst>
          <pc:docMk/>
          <pc:sldMk cId="396191999" sldId="680"/>
        </pc:sldMkLst>
        <pc:spChg chg="mod">
          <ac:chgData name="Alexander Deliukov" userId="d5fda0f2-1d08-4016-b7e9-bb882f168707" providerId="ADAL" clId="{FE9DFF45-01DC-45CC-A80A-B50597210401}" dt="2026-01-28T11:06:22.239" v="24" actId="6549"/>
          <ac:spMkLst>
            <pc:docMk/>
            <pc:sldMk cId="396191999" sldId="680"/>
            <ac:spMk id="2" creationId="{2CB092E2-1A2A-9EE6-F777-B7C9EC86D0F3}"/>
          </ac:spMkLst>
        </pc:spChg>
      </pc:sldChg>
      <pc:sldChg chg="modSp modNotes">
        <pc:chgData name="Alexander Deliukov" userId="d5fda0f2-1d08-4016-b7e9-bb882f168707" providerId="ADAL" clId="{FE9DFF45-01DC-45CC-A80A-B50597210401}" dt="2026-01-28T11:05:13.013" v="20"/>
        <pc:sldMkLst>
          <pc:docMk/>
          <pc:sldMk cId="4152331486" sldId="683"/>
        </pc:sldMkLst>
        <pc:spChg chg="mod">
          <ac:chgData name="Alexander Deliukov" userId="d5fda0f2-1d08-4016-b7e9-bb882f168707" providerId="ADAL" clId="{FE9DFF45-01DC-45CC-A80A-B50597210401}" dt="2026-01-28T11:05:13.013" v="20"/>
          <ac:spMkLst>
            <pc:docMk/>
            <pc:sldMk cId="4152331486" sldId="683"/>
            <ac:spMk id="2" creationId="{1013318B-F51A-DE9B-4143-B6140E6B757E}"/>
          </ac:spMkLst>
        </pc:spChg>
      </pc:sldChg>
      <pc:sldChg chg="modSp modNotes">
        <pc:chgData name="Alexander Deliukov" userId="d5fda0f2-1d08-4016-b7e9-bb882f168707" providerId="ADAL" clId="{FE9DFF45-01DC-45CC-A80A-B50597210401}" dt="2026-01-28T11:05:13.013" v="20"/>
        <pc:sldMkLst>
          <pc:docMk/>
          <pc:sldMk cId="3409120475" sldId="684"/>
        </pc:sldMkLst>
        <pc:spChg chg="mod">
          <ac:chgData name="Alexander Deliukov" userId="d5fda0f2-1d08-4016-b7e9-bb882f168707" providerId="ADAL" clId="{FE9DFF45-01DC-45CC-A80A-B50597210401}" dt="2026-01-28T11:05:13.013" v="20"/>
          <ac:spMkLst>
            <pc:docMk/>
            <pc:sldMk cId="3409120475" sldId="684"/>
            <ac:spMk id="2" creationId="{7554FB96-1212-A54D-1C3D-0A4FD2673A27}"/>
          </ac:spMkLst>
        </pc:spChg>
        <pc:spChg chg="mod">
          <ac:chgData name="Alexander Deliukov" userId="d5fda0f2-1d08-4016-b7e9-bb882f168707" providerId="ADAL" clId="{FE9DFF45-01DC-45CC-A80A-B50597210401}" dt="2026-01-28T11:05:13.013" v="20"/>
          <ac:spMkLst>
            <pc:docMk/>
            <pc:sldMk cId="3409120475" sldId="684"/>
            <ac:spMk id="4" creationId="{3ECF41D1-D927-3D59-52A9-A0E9BBB94037}"/>
          </ac:spMkLst>
        </pc:spChg>
      </pc:sldChg>
      <pc:sldChg chg="modSp mod modAnim modNotes">
        <pc:chgData name="Alexander Deliukov" userId="d5fda0f2-1d08-4016-b7e9-bb882f168707" providerId="ADAL" clId="{FE9DFF45-01DC-45CC-A80A-B50597210401}" dt="2026-01-28T11:13:39.126" v="46" actId="6549"/>
        <pc:sldMkLst>
          <pc:docMk/>
          <pc:sldMk cId="1281590358" sldId="685"/>
        </pc:sldMkLst>
        <pc:spChg chg="mod">
          <ac:chgData name="Alexander Deliukov" userId="d5fda0f2-1d08-4016-b7e9-bb882f168707" providerId="ADAL" clId="{FE9DFF45-01DC-45CC-A80A-B50597210401}" dt="2026-01-28T11:13:39.126" v="46" actId="6549"/>
          <ac:spMkLst>
            <pc:docMk/>
            <pc:sldMk cId="1281590358" sldId="685"/>
            <ac:spMk id="3" creationId="{D0AF436A-F8FD-90A8-9480-CEDE0958B44B}"/>
          </ac:spMkLst>
        </pc:spChg>
        <pc:spChg chg="mod">
          <ac:chgData name="Alexander Deliukov" userId="d5fda0f2-1d08-4016-b7e9-bb882f168707" providerId="ADAL" clId="{FE9DFF45-01DC-45CC-A80A-B50597210401}" dt="2026-01-28T11:06:21.174" v="23"/>
          <ac:spMkLst>
            <pc:docMk/>
            <pc:sldMk cId="1281590358" sldId="685"/>
            <ac:spMk id="4" creationId="{CB33C395-3CC3-4B54-6421-D833B99114A3}"/>
          </ac:spMkLst>
        </pc:spChg>
      </pc:sldChg>
      <pc:sldChg chg="modSp mod modAnim modNotes">
        <pc:chgData name="Alexander Deliukov" userId="d5fda0f2-1d08-4016-b7e9-bb882f168707" providerId="ADAL" clId="{FE9DFF45-01DC-45CC-A80A-B50597210401}" dt="2026-01-28T11:22:34.087" v="49" actId="5793"/>
        <pc:sldMkLst>
          <pc:docMk/>
          <pc:sldMk cId="1546428495" sldId="686"/>
        </pc:sldMkLst>
        <pc:spChg chg="mod">
          <ac:chgData name="Alexander Deliukov" userId="d5fda0f2-1d08-4016-b7e9-bb882f168707" providerId="ADAL" clId="{FE9DFF45-01DC-45CC-A80A-B50597210401}" dt="2026-01-28T11:13:42.805" v="47" actId="6549"/>
          <ac:spMkLst>
            <pc:docMk/>
            <pc:sldMk cId="1546428495" sldId="686"/>
            <ac:spMk id="2" creationId="{D9E65D04-7611-CCEC-C1DF-2BE83FB8C3B9}"/>
          </ac:spMkLst>
        </pc:spChg>
        <pc:spChg chg="mod">
          <ac:chgData name="Alexander Deliukov" userId="d5fda0f2-1d08-4016-b7e9-bb882f168707" providerId="ADAL" clId="{FE9DFF45-01DC-45CC-A80A-B50597210401}" dt="2026-01-28T11:22:34.087" v="49" actId="5793"/>
          <ac:spMkLst>
            <pc:docMk/>
            <pc:sldMk cId="1546428495" sldId="686"/>
            <ac:spMk id="4" creationId="{C3B0539B-57A9-C3C8-B593-2F231507816A}"/>
          </ac:spMkLst>
        </pc:spChg>
      </pc:sldChg>
      <pc:sldChg chg="modSp mod modNotes">
        <pc:chgData name="Alexander Deliukov" userId="d5fda0f2-1d08-4016-b7e9-bb882f168707" providerId="ADAL" clId="{FE9DFF45-01DC-45CC-A80A-B50597210401}" dt="2026-01-28T11:22:40.100" v="50" actId="948"/>
        <pc:sldMkLst>
          <pc:docMk/>
          <pc:sldMk cId="3784412792" sldId="687"/>
        </pc:sldMkLst>
        <pc:spChg chg="mod">
          <ac:chgData name="Alexander Deliukov" userId="d5fda0f2-1d08-4016-b7e9-bb882f168707" providerId="ADAL" clId="{FE9DFF45-01DC-45CC-A80A-B50597210401}" dt="2026-01-28T11:22:40.100" v="50" actId="948"/>
          <ac:spMkLst>
            <pc:docMk/>
            <pc:sldMk cId="3784412792" sldId="687"/>
            <ac:spMk id="3" creationId="{7CD8E7AF-C56F-5EE8-0B9B-321E906062A9}"/>
          </ac:spMkLst>
        </pc:spChg>
        <pc:spChg chg="mod">
          <ac:chgData name="Alexander Deliukov" userId="d5fda0f2-1d08-4016-b7e9-bb882f168707" providerId="ADAL" clId="{FE9DFF45-01DC-45CC-A80A-B50597210401}" dt="2026-01-28T11:06:21.174" v="23"/>
          <ac:spMkLst>
            <pc:docMk/>
            <pc:sldMk cId="3784412792" sldId="687"/>
            <ac:spMk id="4" creationId="{B190F597-7B51-9EB6-1253-74AAF241D190}"/>
          </ac:spMkLst>
        </pc:spChg>
      </pc:sldChg>
      <pc:sldChg chg="modSp modNotes modNotesTx">
        <pc:chgData name="Alexander Deliukov" userId="d5fda0f2-1d08-4016-b7e9-bb882f168707" providerId="ADAL" clId="{FE9DFF45-01DC-45CC-A80A-B50597210401}" dt="2026-01-28T11:12:16.764" v="28" actId="20577"/>
        <pc:sldMkLst>
          <pc:docMk/>
          <pc:sldMk cId="3281840278" sldId="688"/>
        </pc:sldMkLst>
        <pc:spChg chg="mod">
          <ac:chgData name="Alexander Deliukov" userId="d5fda0f2-1d08-4016-b7e9-bb882f168707" providerId="ADAL" clId="{FE9DFF45-01DC-45CC-A80A-B50597210401}" dt="2026-01-28T11:05:13.013" v="20"/>
          <ac:spMkLst>
            <pc:docMk/>
            <pc:sldMk cId="3281840278" sldId="688"/>
            <ac:spMk id="3" creationId="{E6A25029-9170-CE05-89C0-3167A1411914}"/>
          </ac:spMkLst>
        </pc:spChg>
        <pc:spChg chg="mod">
          <ac:chgData name="Alexander Deliukov" userId="d5fda0f2-1d08-4016-b7e9-bb882f168707" providerId="ADAL" clId="{FE9DFF45-01DC-45CC-A80A-B50597210401}" dt="2026-01-28T11:12:09.414" v="26" actId="20577"/>
          <ac:spMkLst>
            <pc:docMk/>
            <pc:sldMk cId="3281840278" sldId="688"/>
            <ac:spMk id="4" creationId="{12E9D6D4-ADBC-D7EB-E231-9A2E3FFD7EF4}"/>
          </ac:spMkLst>
        </pc:spChg>
      </pc:sldChg>
      <pc:sldChg chg="modSp modNotes">
        <pc:chgData name="Alexander Deliukov" userId="d5fda0f2-1d08-4016-b7e9-bb882f168707" providerId="ADAL" clId="{FE9DFF45-01DC-45CC-A80A-B50597210401}" dt="2026-01-28T11:05:13.013" v="20"/>
        <pc:sldMkLst>
          <pc:docMk/>
          <pc:sldMk cId="2999173695" sldId="689"/>
        </pc:sldMkLst>
        <pc:spChg chg="mod">
          <ac:chgData name="Alexander Deliukov" userId="d5fda0f2-1d08-4016-b7e9-bb882f168707" providerId="ADAL" clId="{FE9DFF45-01DC-45CC-A80A-B50597210401}" dt="2026-01-28T11:05:13.013" v="20"/>
          <ac:spMkLst>
            <pc:docMk/>
            <pc:sldMk cId="2999173695" sldId="689"/>
            <ac:spMk id="2" creationId="{F3D7B66C-1DD6-E51A-BFA0-68FD14A99FC2}"/>
          </ac:spMkLst>
        </pc:spChg>
        <pc:spChg chg="mod">
          <ac:chgData name="Alexander Deliukov" userId="d5fda0f2-1d08-4016-b7e9-bb882f168707" providerId="ADAL" clId="{FE9DFF45-01DC-45CC-A80A-B50597210401}" dt="2026-01-28T11:05:13.013" v="20"/>
          <ac:spMkLst>
            <pc:docMk/>
            <pc:sldMk cId="2999173695" sldId="689"/>
            <ac:spMk id="4" creationId="{3578E889-170D-661A-C4C9-37B6BB6336A3}"/>
          </ac:spMkLst>
        </pc:spChg>
      </pc:sldChg>
      <pc:sldChg chg="modSp mod modAnim modNotes">
        <pc:chgData name="Alexander Deliukov" userId="d5fda0f2-1d08-4016-b7e9-bb882f168707" providerId="ADAL" clId="{FE9DFF45-01DC-45CC-A80A-B50597210401}" dt="2026-01-28T11:22:46.429" v="51" actId="1076"/>
        <pc:sldMkLst>
          <pc:docMk/>
          <pc:sldMk cId="2027727213" sldId="690"/>
        </pc:sldMkLst>
        <pc:spChg chg="mod">
          <ac:chgData name="Alexander Deliukov" userId="d5fda0f2-1d08-4016-b7e9-bb882f168707" providerId="ADAL" clId="{FE9DFF45-01DC-45CC-A80A-B50597210401}" dt="2026-01-28T11:05:13.013" v="20"/>
          <ac:spMkLst>
            <pc:docMk/>
            <pc:sldMk cId="2027727213" sldId="690"/>
            <ac:spMk id="3" creationId="{93CF6284-8BB3-547A-45B1-1F04A85CF410}"/>
          </ac:spMkLst>
        </pc:spChg>
        <pc:spChg chg="mod">
          <ac:chgData name="Alexander Deliukov" userId="d5fda0f2-1d08-4016-b7e9-bb882f168707" providerId="ADAL" clId="{FE9DFF45-01DC-45CC-A80A-B50597210401}" dt="2026-01-28T11:22:46.429" v="51" actId="1076"/>
          <ac:spMkLst>
            <pc:docMk/>
            <pc:sldMk cId="2027727213" sldId="690"/>
            <ac:spMk id="4" creationId="{92FE9A94-DCC1-E1C5-4D79-C962BC490CDE}"/>
          </ac:spMkLst>
        </pc:spChg>
      </pc:sldChg>
      <pc:sldChg chg="modSp mod modNotes">
        <pc:chgData name="Alexander Deliukov" userId="d5fda0f2-1d08-4016-b7e9-bb882f168707" providerId="ADAL" clId="{FE9DFF45-01DC-45CC-A80A-B50597210401}" dt="2026-01-28T11:22:52.469" v="52" actId="14100"/>
        <pc:sldMkLst>
          <pc:docMk/>
          <pc:sldMk cId="31722645" sldId="691"/>
        </pc:sldMkLst>
        <pc:spChg chg="mod">
          <ac:chgData name="Alexander Deliukov" userId="d5fda0f2-1d08-4016-b7e9-bb882f168707" providerId="ADAL" clId="{FE9DFF45-01DC-45CC-A80A-B50597210401}" dt="2026-01-28T11:22:52.469" v="52" actId="14100"/>
          <ac:spMkLst>
            <pc:docMk/>
            <pc:sldMk cId="31722645" sldId="691"/>
            <ac:spMk id="2" creationId="{216B77A4-E21F-44F8-B284-2CD9FE549DE2}"/>
          </ac:spMkLst>
        </pc:spChg>
      </pc:sldChg>
      <pc:sldChg chg="modSp mod modNotes">
        <pc:chgData name="Alexander Deliukov" userId="d5fda0f2-1d08-4016-b7e9-bb882f168707" providerId="ADAL" clId="{FE9DFF45-01DC-45CC-A80A-B50597210401}" dt="2026-01-28T11:22:55.599" v="53" actId="1076"/>
        <pc:sldMkLst>
          <pc:docMk/>
          <pc:sldMk cId="1109055549" sldId="692"/>
        </pc:sldMkLst>
        <pc:spChg chg="mod">
          <ac:chgData name="Alexander Deliukov" userId="d5fda0f2-1d08-4016-b7e9-bb882f168707" providerId="ADAL" clId="{FE9DFF45-01DC-45CC-A80A-B50597210401}" dt="2026-01-28T11:12:45.016" v="34" actId="20577"/>
          <ac:spMkLst>
            <pc:docMk/>
            <pc:sldMk cId="1109055549" sldId="692"/>
            <ac:spMk id="2" creationId="{D7AFBB5B-33C8-185E-AEBB-165BBB8E98D9}"/>
          </ac:spMkLst>
        </pc:spChg>
        <pc:spChg chg="mod">
          <ac:chgData name="Alexander Deliukov" userId="d5fda0f2-1d08-4016-b7e9-bb882f168707" providerId="ADAL" clId="{FE9DFF45-01DC-45CC-A80A-B50597210401}" dt="2026-01-28T11:22:55.599" v="53" actId="1076"/>
          <ac:spMkLst>
            <pc:docMk/>
            <pc:sldMk cId="1109055549" sldId="692"/>
            <ac:spMk id="4" creationId="{B86F7BA3-B558-E7EE-49BC-1EDCDFCA81CE}"/>
          </ac:spMkLst>
        </pc:spChg>
      </pc:sldChg>
      <pc:sldChg chg="modSp modNotes">
        <pc:chgData name="Alexander Deliukov" userId="d5fda0f2-1d08-4016-b7e9-bb882f168707" providerId="ADAL" clId="{FE9DFF45-01DC-45CC-A80A-B50597210401}" dt="2026-01-28T11:06:21.174" v="23"/>
        <pc:sldMkLst>
          <pc:docMk/>
          <pc:sldMk cId="975733419" sldId="693"/>
        </pc:sldMkLst>
        <pc:spChg chg="mod">
          <ac:chgData name="Alexander Deliukov" userId="d5fda0f2-1d08-4016-b7e9-bb882f168707" providerId="ADAL" clId="{FE9DFF45-01DC-45CC-A80A-B50597210401}" dt="2026-01-28T11:05:13.013" v="20"/>
          <ac:spMkLst>
            <pc:docMk/>
            <pc:sldMk cId="975733419" sldId="693"/>
            <ac:spMk id="3" creationId="{EE48A3D5-C5A4-1A8A-D223-4BBCFF008BDA}"/>
          </ac:spMkLst>
        </pc:spChg>
        <pc:spChg chg="mod">
          <ac:chgData name="Alexander Deliukov" userId="d5fda0f2-1d08-4016-b7e9-bb882f168707" providerId="ADAL" clId="{FE9DFF45-01DC-45CC-A80A-B50597210401}" dt="2026-01-28T11:06:21.174" v="23"/>
          <ac:spMkLst>
            <pc:docMk/>
            <pc:sldMk cId="975733419" sldId="693"/>
            <ac:spMk id="4" creationId="{4377BFF2-33C6-968B-4039-27829257A520}"/>
          </ac:spMkLst>
        </pc:spChg>
      </pc:sldChg>
      <pc:sldChg chg="modSp modAnim modNotes">
        <pc:chgData name="Alexander Deliukov" userId="d5fda0f2-1d08-4016-b7e9-bb882f168707" providerId="ADAL" clId="{FE9DFF45-01DC-45CC-A80A-B50597210401}" dt="2026-01-28T11:23:00.316" v="54" actId="404"/>
        <pc:sldMkLst>
          <pc:docMk/>
          <pc:sldMk cId="343872259" sldId="694"/>
        </pc:sldMkLst>
        <pc:spChg chg="mod">
          <ac:chgData name="Alexander Deliukov" userId="d5fda0f2-1d08-4016-b7e9-bb882f168707" providerId="ADAL" clId="{FE9DFF45-01DC-45CC-A80A-B50597210401}" dt="2026-01-28T11:05:13.013" v="20"/>
          <ac:spMkLst>
            <pc:docMk/>
            <pc:sldMk cId="343872259" sldId="694"/>
            <ac:spMk id="2" creationId="{89E520AD-FF2D-3896-5F9E-947FACFEDEA6}"/>
          </ac:spMkLst>
        </pc:spChg>
        <pc:spChg chg="mod">
          <ac:chgData name="Alexander Deliukov" userId="d5fda0f2-1d08-4016-b7e9-bb882f168707" providerId="ADAL" clId="{FE9DFF45-01DC-45CC-A80A-B50597210401}" dt="2026-01-28T11:23:00.316" v="54" actId="404"/>
          <ac:spMkLst>
            <pc:docMk/>
            <pc:sldMk cId="343872259" sldId="694"/>
            <ac:spMk id="4" creationId="{C48B4B3E-49EA-5666-7C14-9015697F413B}"/>
          </ac:spMkLst>
        </pc:spChg>
      </pc:sldChg>
      <pc:sldChg chg="modSp mod modNotes">
        <pc:chgData name="Alexander Deliukov" userId="d5fda0f2-1d08-4016-b7e9-bb882f168707" providerId="ADAL" clId="{FE9DFF45-01DC-45CC-A80A-B50597210401}" dt="2026-01-28T11:23:03.969" v="55" actId="14100"/>
        <pc:sldMkLst>
          <pc:docMk/>
          <pc:sldMk cId="2549826543" sldId="695"/>
        </pc:sldMkLst>
        <pc:spChg chg="mod">
          <ac:chgData name="Alexander Deliukov" userId="d5fda0f2-1d08-4016-b7e9-bb882f168707" providerId="ADAL" clId="{FE9DFF45-01DC-45CC-A80A-B50597210401}" dt="2026-01-28T11:23:03.969" v="55" actId="14100"/>
          <ac:spMkLst>
            <pc:docMk/>
            <pc:sldMk cId="2549826543" sldId="695"/>
            <ac:spMk id="2" creationId="{36783DA8-FCA3-4165-4727-5FF30387C1D9}"/>
          </ac:spMkLst>
        </pc:spChg>
      </pc:sldChg>
      <pc:sldChg chg="modSp mod modAnim modNotes">
        <pc:chgData name="Alexander Deliukov" userId="d5fda0f2-1d08-4016-b7e9-bb882f168707" providerId="ADAL" clId="{FE9DFF45-01DC-45CC-A80A-B50597210401}" dt="2026-01-28T11:23:08.285" v="56" actId="404"/>
        <pc:sldMkLst>
          <pc:docMk/>
          <pc:sldMk cId="1623071358" sldId="696"/>
        </pc:sldMkLst>
        <pc:spChg chg="mod">
          <ac:chgData name="Alexander Deliukov" userId="d5fda0f2-1d08-4016-b7e9-bb882f168707" providerId="ADAL" clId="{FE9DFF45-01DC-45CC-A80A-B50597210401}" dt="2026-01-28T11:12:59.261" v="38" actId="20577"/>
          <ac:spMkLst>
            <pc:docMk/>
            <pc:sldMk cId="1623071358" sldId="696"/>
            <ac:spMk id="2" creationId="{7FAF6892-8B06-979D-0860-9079ACA9142C}"/>
          </ac:spMkLst>
        </pc:spChg>
        <pc:spChg chg="mod">
          <ac:chgData name="Alexander Deliukov" userId="d5fda0f2-1d08-4016-b7e9-bb882f168707" providerId="ADAL" clId="{FE9DFF45-01DC-45CC-A80A-B50597210401}" dt="2026-01-28T11:23:08.285" v="56" actId="404"/>
          <ac:spMkLst>
            <pc:docMk/>
            <pc:sldMk cId="1623071358" sldId="696"/>
            <ac:spMk id="4" creationId="{B8F24D65-3C3C-DDDB-79E7-E2DA63900FA9}"/>
          </ac:spMkLst>
        </pc:spChg>
      </pc:sldChg>
      <pc:sldChg chg="modSp mod modNotes">
        <pc:chgData name="Alexander Deliukov" userId="d5fda0f2-1d08-4016-b7e9-bb882f168707" providerId="ADAL" clId="{FE9DFF45-01DC-45CC-A80A-B50597210401}" dt="2026-01-28T11:23:13.289" v="57" actId="14100"/>
        <pc:sldMkLst>
          <pc:docMk/>
          <pc:sldMk cId="792456891" sldId="697"/>
        </pc:sldMkLst>
        <pc:spChg chg="mod">
          <ac:chgData name="Alexander Deliukov" userId="d5fda0f2-1d08-4016-b7e9-bb882f168707" providerId="ADAL" clId="{FE9DFF45-01DC-45CC-A80A-B50597210401}" dt="2026-01-28T11:23:13.289" v="57" actId="14100"/>
          <ac:spMkLst>
            <pc:docMk/>
            <pc:sldMk cId="792456891" sldId="697"/>
            <ac:spMk id="2" creationId="{81601604-3A94-9624-E485-640AE0B9C5FC}"/>
          </ac:spMkLst>
        </pc:spChg>
      </pc:sldChg>
      <pc:sldChg chg="modSp modNotes">
        <pc:chgData name="Alexander Deliukov" userId="d5fda0f2-1d08-4016-b7e9-bb882f168707" providerId="ADAL" clId="{FE9DFF45-01DC-45CC-A80A-B50597210401}" dt="2026-01-28T11:23:16.455" v="58" actId="404"/>
        <pc:sldMkLst>
          <pc:docMk/>
          <pc:sldMk cId="1694752254" sldId="698"/>
        </pc:sldMkLst>
        <pc:spChg chg="mod">
          <ac:chgData name="Alexander Deliukov" userId="d5fda0f2-1d08-4016-b7e9-bb882f168707" providerId="ADAL" clId="{FE9DFF45-01DC-45CC-A80A-B50597210401}" dt="2026-01-28T11:05:13.013" v="20"/>
          <ac:spMkLst>
            <pc:docMk/>
            <pc:sldMk cId="1694752254" sldId="698"/>
            <ac:spMk id="2" creationId="{30EB12DB-F7AD-69D0-60C2-90FDFA4B9E36}"/>
          </ac:spMkLst>
        </pc:spChg>
        <pc:spChg chg="mod">
          <ac:chgData name="Alexander Deliukov" userId="d5fda0f2-1d08-4016-b7e9-bb882f168707" providerId="ADAL" clId="{FE9DFF45-01DC-45CC-A80A-B50597210401}" dt="2026-01-28T11:23:16.455" v="58" actId="404"/>
          <ac:spMkLst>
            <pc:docMk/>
            <pc:sldMk cId="1694752254" sldId="698"/>
            <ac:spMk id="4" creationId="{5B37293F-24F8-0380-1F80-AE575BD0E6B4}"/>
          </ac:spMkLst>
        </pc:spChg>
      </pc:sldChg>
      <pc:sldChg chg="modSp modNotes">
        <pc:chgData name="Alexander Deliukov" userId="d5fda0f2-1d08-4016-b7e9-bb882f168707" providerId="ADAL" clId="{FE9DFF45-01DC-45CC-A80A-B50597210401}" dt="2026-01-28T11:05:13.013" v="20"/>
        <pc:sldMkLst>
          <pc:docMk/>
          <pc:sldMk cId="1816637951" sldId="699"/>
        </pc:sldMkLst>
        <pc:spChg chg="mod">
          <ac:chgData name="Alexander Deliukov" userId="d5fda0f2-1d08-4016-b7e9-bb882f168707" providerId="ADAL" clId="{FE9DFF45-01DC-45CC-A80A-B50597210401}" dt="2026-01-28T11:05:13.013" v="20"/>
          <ac:spMkLst>
            <pc:docMk/>
            <pc:sldMk cId="1816637951" sldId="699"/>
            <ac:spMk id="5" creationId="{ABEF2CC0-197A-7BE8-7327-20E1B5DA08E1}"/>
          </ac:spMkLst>
        </pc:spChg>
      </pc:sldChg>
      <pc:sldChg chg="modSp modNotes">
        <pc:chgData name="Alexander Deliukov" userId="d5fda0f2-1d08-4016-b7e9-bb882f168707" providerId="ADAL" clId="{FE9DFF45-01DC-45CC-A80A-B50597210401}" dt="2026-01-28T11:05:13.013" v="20"/>
        <pc:sldMkLst>
          <pc:docMk/>
          <pc:sldMk cId="2442328902" sldId="700"/>
        </pc:sldMkLst>
        <pc:spChg chg="mod">
          <ac:chgData name="Alexander Deliukov" userId="d5fda0f2-1d08-4016-b7e9-bb882f168707" providerId="ADAL" clId="{FE9DFF45-01DC-45CC-A80A-B50597210401}" dt="2026-01-28T11:05:13.013" v="20"/>
          <ac:spMkLst>
            <pc:docMk/>
            <pc:sldMk cId="2442328902" sldId="700"/>
            <ac:spMk id="2" creationId="{25525260-EEC3-07D7-E3B8-F6F0FFDD0403}"/>
          </ac:spMkLst>
        </pc:spChg>
      </pc:sldChg>
      <pc:sldChg chg="modSp mod modAnim modNotes">
        <pc:chgData name="Alexander Deliukov" userId="d5fda0f2-1d08-4016-b7e9-bb882f168707" providerId="ADAL" clId="{FE9DFF45-01DC-45CC-A80A-B50597210401}" dt="2026-01-28T11:23:26.998" v="60" actId="1076"/>
        <pc:sldMkLst>
          <pc:docMk/>
          <pc:sldMk cId="1299647673" sldId="701"/>
        </pc:sldMkLst>
        <pc:spChg chg="mod">
          <ac:chgData name="Alexander Deliukov" userId="d5fda0f2-1d08-4016-b7e9-bb882f168707" providerId="ADAL" clId="{FE9DFF45-01DC-45CC-A80A-B50597210401}" dt="2026-01-28T11:05:13.013" v="20"/>
          <ac:spMkLst>
            <pc:docMk/>
            <pc:sldMk cId="1299647673" sldId="701"/>
            <ac:spMk id="3" creationId="{9B0849EE-0AE7-CC1B-B7F5-C80FDA2798D1}"/>
          </ac:spMkLst>
        </pc:spChg>
        <pc:spChg chg="mod">
          <ac:chgData name="Alexander Deliukov" userId="d5fda0f2-1d08-4016-b7e9-bb882f168707" providerId="ADAL" clId="{FE9DFF45-01DC-45CC-A80A-B50597210401}" dt="2026-01-28T11:23:26.998" v="60" actId="1076"/>
          <ac:spMkLst>
            <pc:docMk/>
            <pc:sldMk cId="1299647673" sldId="701"/>
            <ac:spMk id="4" creationId="{4E507AF0-D257-E3D0-87DD-E138B5C70D1C}"/>
          </ac:spMkLst>
        </pc:spChg>
      </pc:sldChg>
      <pc:sldChg chg="modSp modNotes">
        <pc:chgData name="Alexander Deliukov" userId="d5fda0f2-1d08-4016-b7e9-bb882f168707" providerId="ADAL" clId="{FE9DFF45-01DC-45CC-A80A-B50597210401}" dt="2026-01-28T11:23:30.117" v="61" actId="404"/>
        <pc:sldMkLst>
          <pc:docMk/>
          <pc:sldMk cId="1475728331" sldId="702"/>
        </pc:sldMkLst>
        <pc:spChg chg="mod">
          <ac:chgData name="Alexander Deliukov" userId="d5fda0f2-1d08-4016-b7e9-bb882f168707" providerId="ADAL" clId="{FE9DFF45-01DC-45CC-A80A-B50597210401}" dt="2026-01-28T11:23:30.117" v="61" actId="404"/>
          <ac:spMkLst>
            <pc:docMk/>
            <pc:sldMk cId="1475728331" sldId="702"/>
            <ac:spMk id="4" creationId="{D2DFE19F-BC61-4815-CDCD-FC1E3CEC799D}"/>
          </ac:spMkLst>
        </pc:spChg>
      </pc:sldChg>
      <pc:sldChg chg="modSp mod modNotes">
        <pc:chgData name="Alexander Deliukov" userId="d5fda0f2-1d08-4016-b7e9-bb882f168707" providerId="ADAL" clId="{FE9DFF45-01DC-45CC-A80A-B50597210401}" dt="2026-01-28T11:23:46.630" v="68" actId="404"/>
        <pc:sldMkLst>
          <pc:docMk/>
          <pc:sldMk cId="3052686012" sldId="703"/>
        </pc:sldMkLst>
        <pc:spChg chg="mod">
          <ac:chgData name="Alexander Deliukov" userId="d5fda0f2-1d08-4016-b7e9-bb882f168707" providerId="ADAL" clId="{FE9DFF45-01DC-45CC-A80A-B50597210401}" dt="2026-01-28T11:23:43.835" v="66" actId="1076"/>
          <ac:spMkLst>
            <pc:docMk/>
            <pc:sldMk cId="3052686012" sldId="703"/>
            <ac:spMk id="4" creationId="{070F12FB-7F14-7FF3-449C-2811541DD8D2}"/>
          </ac:spMkLst>
        </pc:spChg>
        <pc:spChg chg="mod">
          <ac:chgData name="Alexander Deliukov" userId="d5fda0f2-1d08-4016-b7e9-bb882f168707" providerId="ADAL" clId="{FE9DFF45-01DC-45CC-A80A-B50597210401}" dt="2026-01-28T11:23:34.444" v="62" actId="1076"/>
          <ac:spMkLst>
            <pc:docMk/>
            <pc:sldMk cId="3052686012" sldId="703"/>
            <ac:spMk id="29" creationId="{4ECDE187-04E2-45C2-AB71-3163282F7484}"/>
          </ac:spMkLst>
        </pc:spChg>
        <pc:spChg chg="mod">
          <ac:chgData name="Alexander Deliukov" userId="d5fda0f2-1d08-4016-b7e9-bb882f168707" providerId="ADAL" clId="{FE9DFF45-01DC-45CC-A80A-B50597210401}" dt="2026-01-28T11:23:42.005" v="65" actId="1076"/>
          <ac:spMkLst>
            <pc:docMk/>
            <pc:sldMk cId="3052686012" sldId="703"/>
            <ac:spMk id="41" creationId="{D9C87595-16A2-4A0F-9DBB-4AF40FA3BA2C}"/>
          </ac:spMkLst>
        </pc:spChg>
        <pc:spChg chg="mod">
          <ac:chgData name="Alexander Deliukov" userId="d5fda0f2-1d08-4016-b7e9-bb882f168707" providerId="ADAL" clId="{FE9DFF45-01DC-45CC-A80A-B50597210401}" dt="2026-01-28T11:23:46.630" v="68" actId="404"/>
          <ac:spMkLst>
            <pc:docMk/>
            <pc:sldMk cId="3052686012" sldId="703"/>
            <ac:spMk id="60" creationId="{DB6D982A-54DA-4FCC-9383-F91FC1E1D9CE}"/>
          </ac:spMkLst>
        </pc:spChg>
      </pc:sldChg>
      <pc:sldChg chg="modSp mod modNotes">
        <pc:chgData name="Alexander Deliukov" userId="d5fda0f2-1d08-4016-b7e9-bb882f168707" providerId="ADAL" clId="{FE9DFF45-01DC-45CC-A80A-B50597210401}" dt="2026-01-28T11:23:57.266" v="72" actId="1076"/>
        <pc:sldMkLst>
          <pc:docMk/>
          <pc:sldMk cId="3350335299" sldId="704"/>
        </pc:sldMkLst>
        <pc:spChg chg="mod">
          <ac:chgData name="Alexander Deliukov" userId="d5fda0f2-1d08-4016-b7e9-bb882f168707" providerId="ADAL" clId="{FE9DFF45-01DC-45CC-A80A-B50597210401}" dt="2026-01-28T11:05:13.013" v="20"/>
          <ac:spMkLst>
            <pc:docMk/>
            <pc:sldMk cId="3350335299" sldId="704"/>
            <ac:spMk id="3" creationId="{4A9B85D5-6648-6351-B9BC-437B1478940E}"/>
          </ac:spMkLst>
        </pc:spChg>
        <pc:spChg chg="mod">
          <ac:chgData name="Alexander Deliukov" userId="d5fda0f2-1d08-4016-b7e9-bb882f168707" providerId="ADAL" clId="{FE9DFF45-01DC-45CC-A80A-B50597210401}" dt="2026-01-28T11:23:57.266" v="72" actId="1076"/>
          <ac:spMkLst>
            <pc:docMk/>
            <pc:sldMk cId="3350335299" sldId="704"/>
            <ac:spMk id="4" creationId="{8C3DE06E-3BC0-3D03-DD67-6053C9DC5EE0}"/>
          </ac:spMkLst>
        </pc:spChg>
        <pc:spChg chg="mod">
          <ac:chgData name="Alexander Deliukov" userId="d5fda0f2-1d08-4016-b7e9-bb882f168707" providerId="ADAL" clId="{FE9DFF45-01DC-45CC-A80A-B50597210401}" dt="2026-01-28T11:23:52.685" v="70" actId="1076"/>
          <ac:spMkLst>
            <pc:docMk/>
            <pc:sldMk cId="3350335299" sldId="704"/>
            <ac:spMk id="29" creationId="{6B73D3C3-E637-3F00-3A95-BADA91A3F4D5}"/>
          </ac:spMkLst>
        </pc:spChg>
        <pc:spChg chg="mod">
          <ac:chgData name="Alexander Deliukov" userId="d5fda0f2-1d08-4016-b7e9-bb882f168707" providerId="ADAL" clId="{FE9DFF45-01DC-45CC-A80A-B50597210401}" dt="2026-01-28T11:23:54.861" v="71" actId="1076"/>
          <ac:spMkLst>
            <pc:docMk/>
            <pc:sldMk cId="3350335299" sldId="704"/>
            <ac:spMk id="41" creationId="{55AA21B9-2EBE-A254-CB04-9CA3132F9779}"/>
          </ac:spMkLst>
        </pc:spChg>
      </pc:sldChg>
      <pc:sldChg chg="modSp mod modNotes">
        <pc:chgData name="Alexander Deliukov" userId="d5fda0f2-1d08-4016-b7e9-bb882f168707" providerId="ADAL" clId="{FE9DFF45-01DC-45CC-A80A-B50597210401}" dt="2026-01-28T11:24:00.735" v="73" actId="404"/>
        <pc:sldMkLst>
          <pc:docMk/>
          <pc:sldMk cId="3400119781" sldId="705"/>
        </pc:sldMkLst>
        <pc:spChg chg="mod">
          <ac:chgData name="Alexander Deliukov" userId="d5fda0f2-1d08-4016-b7e9-bb882f168707" providerId="ADAL" clId="{FE9DFF45-01DC-45CC-A80A-B50597210401}" dt="2026-01-28T11:24:00.735" v="73" actId="404"/>
          <ac:spMkLst>
            <pc:docMk/>
            <pc:sldMk cId="3400119781" sldId="705"/>
            <ac:spMk id="4" creationId="{B6E2F0C4-3708-062E-837B-49F21B8E51C4}"/>
          </ac:spMkLst>
        </pc:spChg>
      </pc:sldChg>
      <pc:sldChg chg="modSp modNotes">
        <pc:chgData name="Alexander Deliukov" userId="d5fda0f2-1d08-4016-b7e9-bb882f168707" providerId="ADAL" clId="{FE9DFF45-01DC-45CC-A80A-B50597210401}" dt="2026-01-28T11:06:21.174" v="23"/>
        <pc:sldMkLst>
          <pc:docMk/>
          <pc:sldMk cId="2809345754" sldId="706"/>
        </pc:sldMkLst>
        <pc:spChg chg="mod">
          <ac:chgData name="Alexander Deliukov" userId="d5fda0f2-1d08-4016-b7e9-bb882f168707" providerId="ADAL" clId="{FE9DFF45-01DC-45CC-A80A-B50597210401}" dt="2026-01-28T11:06:21.174" v="23"/>
          <ac:spMkLst>
            <pc:docMk/>
            <pc:sldMk cId="2809345754" sldId="706"/>
            <ac:spMk id="4" creationId="{0DF31CA2-E734-7798-CE66-D89BA1985CE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Edytowanie stylu tekstu głównego</a:t>
            </a:r>
          </a:p>
          <a:p>
            <a:pPr lvl="1"/>
            <a:r>
              <a:rPr lang="ko-KR" altLang="en-US"/>
              <a:t>Drugi poziom</a:t>
            </a:r>
          </a:p>
          <a:p>
            <a:pPr lvl="2"/>
            <a:r>
              <a:rPr lang="ko-KR" altLang="en-US"/>
              <a:t>Trzeci poziom</a:t>
            </a:r>
          </a:p>
          <a:p>
            <a:pPr lvl="3"/>
            <a:r>
              <a:rPr lang="ko-KR" altLang="en-US"/>
              <a:t>Czwarty poziom</a:t>
            </a:r>
          </a:p>
          <a:p>
            <a:pPr lvl="4"/>
            <a:r>
              <a:rPr lang="ko-KR" altLang="en-US"/>
              <a:t>Piąty poziom</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ergy.ec.europa.eu/topics/renewable-energy/enabling-framework-renewables_en#renewable-energy-communit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Pomocne wskazówki, triki i narzędzia…</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Wsparcie w </a:t>
            </a:r>
            <a:r>
              <a:rPr lang="en-US" altLang="ko-KR" sz="1200" dirty="0" err="1">
                <a:solidFill>
                  <a:schemeClr val="tx2"/>
                </a:solidFill>
                <a:cs typeface="Arial" panose="020B0604020202020204" pitchFamily="34" charset="0"/>
              </a:rPr>
              <a:t>tworzeniu</a:t>
            </a:r>
            <a:r>
              <a:rPr lang="en-US" altLang="ko-KR" sz="1200" dirty="0">
                <a:solidFill>
                  <a:schemeClr val="tx2"/>
                </a:solidFill>
                <a:cs typeface="Arial" panose="020B0604020202020204" pitchFamily="34" charset="0"/>
              </a:rPr>
              <a:t> </a:t>
            </a:r>
            <a:r>
              <a:rPr lang="en-US" altLang="ko-KR" sz="1200" dirty="0" err="1">
                <a:solidFill>
                  <a:schemeClr val="tx2"/>
                </a:solidFill>
                <a:cs typeface="Arial" panose="020B0604020202020204" pitchFamily="34" charset="0"/>
              </a:rPr>
              <a:t>wspólnoty</a:t>
            </a:r>
            <a:r>
              <a:rPr lang="en-US" altLang="ko-KR" sz="1200" dirty="0">
                <a:solidFill>
                  <a:schemeClr val="tx2"/>
                </a:solidFill>
                <a:cs typeface="Arial" panose="020B0604020202020204" pitchFamily="34" charset="0"/>
              </a:rPr>
              <a:t> </a:t>
            </a:r>
            <a:r>
              <a:rPr lang="en-US" altLang="ko-KR" sz="1200" dirty="0" err="1">
                <a:solidFill>
                  <a:schemeClr val="tx2"/>
                </a:solidFill>
                <a:cs typeface="Arial" panose="020B0604020202020204" pitchFamily="34" charset="0"/>
              </a:rPr>
              <a:t>energetycznej</a:t>
            </a:r>
            <a:r>
              <a:rPr lang="en-US" altLang="ko-KR" sz="1200" dirty="0">
                <a:solidFill>
                  <a:schemeClr val="tx2"/>
                </a:solidFill>
                <a:cs typeface="Arial" panose="020B0604020202020204" pitchFamily="34" charset="0"/>
              </a:rPr>
              <a:t>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Projekt ten otrzymał dofinansowanie z programu Unii Europejskiej „Horyzont” na rzecz badań naukowych i innowacji (2021–2027) na podstawie umowy o dotację nr 101075596. Odpowiedzialność za treść niniejszego materiału spoczywa wyłącznie na projekcie Every1 i niekoniecznie odzwierciedla opinię Unii Europejskiej. Prezentacja jest objęta licencją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chyba że zaznaczono inaczej.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642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err="1">
                <a:solidFill>
                  <a:schemeClr val="bg1"/>
                </a:solidFill>
                <a:latin typeface="+mn-lt"/>
                <a:ea typeface="Public Sans"/>
                <a:cs typeface="Public Sans"/>
                <a:sym typeface="Public Sans"/>
              </a:rPr>
              <a:t>Zakładanie</a:t>
            </a:r>
            <a:r>
              <a:rPr lang="en-GB" sz="1200" b="1" kern="1200" noProof="0">
                <a:solidFill>
                  <a:schemeClr val="bg1"/>
                </a:solidFill>
                <a:latin typeface="+mn-lt"/>
                <a:ea typeface="Public Sans"/>
                <a:cs typeface="Public Sans"/>
                <a:sym typeface="Public Sans"/>
              </a:rPr>
              <a:t> wspólnoty </a:t>
            </a:r>
            <a:r>
              <a:rPr lang="en-GB" sz="1200" b="1" kern="1200" noProof="0" dirty="0">
                <a:solidFill>
                  <a:schemeClr val="bg1"/>
                </a:solidFill>
                <a:latin typeface="+mn-lt"/>
                <a:ea typeface="Public Sans"/>
                <a:cs typeface="Public Sans"/>
                <a:sym typeface="Public Sans"/>
              </a:rPr>
              <a:t>energetycznej: formalna </a:t>
            </a:r>
            <a:r>
              <a:rPr lang="en-GB" sz="1200" b="1" kern="1200" noProof="0" dirty="0" err="1">
                <a:solidFill>
                  <a:schemeClr val="bg1"/>
                </a:solidFill>
                <a:latin typeface="+mn-lt"/>
                <a:ea typeface="Public Sans"/>
                <a:cs typeface="Public Sans"/>
                <a:sym typeface="Public Sans"/>
              </a:rPr>
              <a:t>organizacja</a:t>
            </a:r>
            <a:endParaRPr lang="en-GB" sz="1200" b="1" kern="1200" noProof="0" dirty="0">
              <a:solidFill>
                <a:schemeClr val="bg1"/>
              </a:solidFill>
              <a:latin typeface="+mn-lt"/>
              <a:ea typeface="Public Sans"/>
              <a:cs typeface="Public Sans"/>
              <a:sym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Jakie są formalności związane z </a:t>
            </a:r>
            <a:r>
              <a:rPr lang="en-US" sz="1200" i="1" err="1">
                <a:solidFill>
                  <a:schemeClr val="accent5"/>
                </a:solidFill>
              </a:rPr>
              <a:t>utworzeniem</a:t>
            </a:r>
            <a:r>
              <a:rPr lang="en-US" sz="1200" i="1">
                <a:solidFill>
                  <a:schemeClr val="accent5"/>
                </a:solidFill>
              </a:rPr>
              <a:t> wspólnoty </a:t>
            </a:r>
            <a:r>
              <a:rPr lang="en-US" sz="1200" i="1" dirty="0">
                <a:solidFill>
                  <a:schemeClr val="accent5"/>
                </a:solidFill>
              </a:rPr>
              <a:t>energetycznej?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1320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err="1">
                <a:solidFill>
                  <a:schemeClr val="bg1"/>
                </a:solidFill>
                <a:ea typeface="Public Sans"/>
                <a:cs typeface="Public Sans"/>
                <a:sym typeface="Public Sans"/>
              </a:rPr>
              <a:t>Zakładanie</a:t>
            </a:r>
            <a:r>
              <a:rPr lang="en-GB" sz="1200" b="1">
                <a:solidFill>
                  <a:schemeClr val="bg1"/>
                </a:solidFill>
                <a:ea typeface="Public Sans"/>
                <a:cs typeface="Public Sans"/>
                <a:sym typeface="Public Sans"/>
              </a:rPr>
              <a:t> wspólnoty </a:t>
            </a:r>
            <a:r>
              <a:rPr lang="en-GB" sz="1200" b="1" dirty="0">
                <a:solidFill>
                  <a:schemeClr val="bg1"/>
                </a:solidFill>
                <a:ea typeface="Public Sans"/>
                <a:cs typeface="Public Sans"/>
                <a:sym typeface="Public Sans"/>
              </a:rPr>
              <a:t>energetycznej: formalna organizacja</a:t>
            </a:r>
          </a:p>
          <a:p>
            <a:pPr marL="457200" indent="-457200" latinLnBrk="0">
              <a:buFont typeface="Arial,Sans-Serif"/>
              <a:buChar char="•"/>
            </a:pPr>
            <a:r>
              <a:rPr lang="en-US" sz="1200" dirty="0">
                <a:solidFill>
                  <a:srgbClr val="2B2C30"/>
                </a:solidFill>
                <a:ea typeface="Public Sans"/>
                <a:cs typeface="Public Sans"/>
              </a:rPr>
              <a:t>Opracuj szczegółowy </a:t>
            </a:r>
            <a:r>
              <a:rPr lang="en-US" sz="1200" b="1" dirty="0">
                <a:solidFill>
                  <a:srgbClr val="2B2C30"/>
                </a:solidFill>
                <a:ea typeface="Public Sans"/>
                <a:cs typeface="Public Sans"/>
              </a:rPr>
              <a:t>zarys projektu</a:t>
            </a:r>
            <a:r>
              <a:rPr lang="en-US" sz="1200" dirty="0">
                <a:solidFill>
                  <a:srgbClr val="2B2C30"/>
                </a:solidFill>
                <a:ea typeface="Public Sans"/>
                <a:cs typeface="Public Sans"/>
              </a:rPr>
              <a:t>, zawierający wszystkie dostępne informacje i harmonogramy.</a:t>
            </a:r>
            <a:endParaRPr lang="en-US" sz="1200" dirty="0">
              <a:solidFill>
                <a:srgbClr val="2B2C30"/>
              </a:solidFill>
              <a:ea typeface="Public Sans"/>
            </a:endParaRPr>
          </a:p>
          <a:p>
            <a:pPr marL="457200" indent="-457200" latinLnBrk="0">
              <a:buFont typeface="Arial"/>
              <a:buChar char="•"/>
            </a:pPr>
            <a:r>
              <a:rPr lang="en-US" sz="1200" dirty="0">
                <a:solidFill>
                  <a:srgbClr val="2B2C30"/>
                </a:solidFill>
                <a:ea typeface="Public Sans"/>
                <a:cs typeface="Public Sans"/>
              </a:rPr>
              <a:t>Upewnij się, że wszystko jest zgodne z prawem, sprawdzając </a:t>
            </a:r>
            <a:r>
              <a:rPr lang="en-US" sz="1200" b="1" dirty="0">
                <a:solidFill>
                  <a:srgbClr val="2B2C30"/>
                </a:solidFill>
                <a:ea typeface="Public Sans"/>
                <a:cs typeface="Public Sans"/>
              </a:rPr>
              <a:t>wymagania prawne, </a:t>
            </a:r>
            <a:r>
              <a:rPr lang="en-US" sz="1200" dirty="0">
                <a:solidFill>
                  <a:srgbClr val="2B2C30"/>
                </a:solidFill>
                <a:ea typeface="Public Sans"/>
                <a:cs typeface="Public Sans"/>
              </a:rPr>
              <a:t>które dotyczą Twojego </a:t>
            </a:r>
            <a:r>
              <a:rPr lang="en-US" sz="1200" err="1">
                <a:solidFill>
                  <a:srgbClr val="2B2C30"/>
                </a:solidFill>
                <a:ea typeface="Public Sans"/>
                <a:cs typeface="Public Sans"/>
              </a:rPr>
              <a:t>typu</a:t>
            </a:r>
            <a:r>
              <a:rPr lang="en-US" sz="1200">
                <a:solidFill>
                  <a:srgbClr val="2B2C30"/>
                </a:solidFill>
                <a:ea typeface="Public Sans"/>
                <a:cs typeface="Public Sans"/>
              </a:rPr>
              <a:t> wspólnoty </a:t>
            </a:r>
            <a:r>
              <a:rPr lang="en-US" sz="1200" dirty="0">
                <a:solidFill>
                  <a:srgbClr val="2B2C30"/>
                </a:solidFill>
                <a:ea typeface="Public Sans"/>
                <a:cs typeface="Public Sans"/>
              </a:rPr>
              <a:t>energetycznej. Sprawdź wszystkie obowiązujące przepisy – mogą to być przepisy krajowe, regionalne, lokalne lub gminne.</a:t>
            </a:r>
            <a:endParaRPr lang="en-US" sz="1200" dirty="0">
              <a:ea typeface="Public Sans"/>
            </a:endParaRPr>
          </a:p>
          <a:p>
            <a:pPr marL="457200" indent="-457200" latinLnBrk="0">
              <a:buFont typeface="Arial"/>
              <a:buChar char="•"/>
            </a:pPr>
            <a:r>
              <a:rPr lang="en-US" sz="1200" dirty="0">
                <a:solidFill>
                  <a:srgbClr val="2B2C30"/>
                </a:solidFill>
                <a:ea typeface="Public Sans"/>
                <a:cs typeface="Public Sans"/>
              </a:rPr>
              <a:t>Sprawdź, czy musisz </a:t>
            </a:r>
            <a:r>
              <a:rPr lang="en-US" sz="1200" b="1" dirty="0">
                <a:solidFill>
                  <a:srgbClr val="2B2C30"/>
                </a:solidFill>
                <a:ea typeface="Public Sans"/>
                <a:cs typeface="Public Sans"/>
              </a:rPr>
              <a:t>formalnie zarejestrować </a:t>
            </a:r>
            <a:r>
              <a:rPr lang="en-US" sz="1200" err="1">
                <a:solidFill>
                  <a:srgbClr val="2B2C30"/>
                </a:solidFill>
                <a:ea typeface="Public Sans"/>
                <a:cs typeface="Public Sans"/>
              </a:rPr>
              <a:t>swoją</a:t>
            </a:r>
            <a:r>
              <a:rPr lang="en-US" sz="1200">
                <a:solidFill>
                  <a:srgbClr val="2B2C30"/>
                </a:solidFill>
                <a:ea typeface="Public Sans"/>
                <a:cs typeface="Public Sans"/>
              </a:rPr>
              <a:t> wspólnotę </a:t>
            </a:r>
            <a:r>
              <a:rPr lang="en-US" sz="1200" dirty="0">
                <a:solidFill>
                  <a:srgbClr val="2B2C30"/>
                </a:solidFill>
                <a:ea typeface="Public Sans"/>
                <a:cs typeface="Public Sans"/>
              </a:rPr>
              <a:t>energetyczną.</a:t>
            </a:r>
            <a:endParaRPr lang="en-US" sz="1200" dirty="0"/>
          </a:p>
          <a:p>
            <a:pPr marL="457200" indent="-457200" latinLnBrk="0">
              <a:buFont typeface="Arial"/>
              <a:buChar char="•"/>
            </a:pPr>
            <a:r>
              <a:rPr lang="en-US" sz="1200" dirty="0">
                <a:solidFill>
                  <a:srgbClr val="2B2C30"/>
                </a:solidFill>
                <a:ea typeface="Public Sans"/>
              </a:rPr>
              <a:t>Wyjaśnij procedurę i wymagania dotyczące </a:t>
            </a:r>
            <a:r>
              <a:rPr lang="en" sz="1200" dirty="0">
                <a:solidFill>
                  <a:srgbClr val="2B2C30"/>
                </a:solidFill>
                <a:ea typeface="Public Sans"/>
              </a:rPr>
              <a:t>rejestracji u </a:t>
            </a:r>
            <a:r>
              <a:rPr lang="en" sz="1200" b="1" dirty="0">
                <a:solidFill>
                  <a:srgbClr val="2B2C30"/>
                </a:solidFill>
                <a:ea typeface="Public Sans"/>
              </a:rPr>
              <a:t>operatora sieci</a:t>
            </a:r>
            <a:r>
              <a:rPr lang="en" sz="1200" dirty="0">
                <a:solidFill>
                  <a:srgbClr val="2B2C30"/>
                </a:solidFill>
                <a:ea typeface="Public Sans"/>
              </a:rPr>
              <a:t>.</a:t>
            </a:r>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59927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latin typeface="Calibri"/>
                <a:ea typeface="Public Sans"/>
                <a:cs typeface="Public Sans"/>
                <a:sym typeface="Public Sans"/>
              </a:rPr>
              <a:t>Zakładanie</a:t>
            </a:r>
            <a:r>
              <a:rPr lang="en-US" sz="1200" b="1">
                <a:solidFill>
                  <a:schemeClr val="bg1"/>
                </a:solidFill>
                <a:latin typeface="Calibri"/>
                <a:ea typeface="Public Sans"/>
                <a:cs typeface="Public Sans"/>
                <a:sym typeface="Public Sans"/>
              </a:rPr>
              <a:t> wspólnoty </a:t>
            </a:r>
            <a:r>
              <a:rPr lang="en-US" sz="1200" b="1" dirty="0">
                <a:solidFill>
                  <a:schemeClr val="bg1"/>
                </a:solidFill>
                <a:latin typeface="Calibri"/>
                <a:ea typeface="Public Sans"/>
                <a:cs typeface="Public Sans"/>
                <a:sym typeface="Public Sans"/>
              </a:rPr>
              <a:t>energetycznej: Przywództwo</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Jak skutecznie </a:t>
            </a:r>
            <a:r>
              <a:rPr lang="en-US" sz="1200" i="1" err="1">
                <a:solidFill>
                  <a:schemeClr val="accent2"/>
                </a:solidFill>
              </a:rPr>
              <a:t>kierować</a:t>
            </a:r>
            <a:r>
              <a:rPr lang="en-US" sz="1200" i="1">
                <a:solidFill>
                  <a:schemeClr val="accent2"/>
                </a:solidFill>
              </a:rPr>
              <a:t> wspólnotą </a:t>
            </a:r>
            <a:r>
              <a:rPr lang="en-US" sz="1200" i="1" dirty="0">
                <a:solidFill>
                  <a:schemeClr val="accent2"/>
                </a:solidFill>
              </a:rPr>
              <a:t>energetyczną?</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15170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ea typeface="Public Sans"/>
                <a:cs typeface="Public Sans"/>
                <a:sym typeface="Public Sans"/>
              </a:rPr>
              <a:t>Zakładanie</a:t>
            </a:r>
            <a:r>
              <a:rPr lang="en-US" sz="1200" b="1">
                <a:solidFill>
                  <a:schemeClr val="bg1"/>
                </a:solidFill>
                <a:ea typeface="Public Sans"/>
                <a:cs typeface="Public Sans"/>
                <a:sym typeface="Public Sans"/>
              </a:rPr>
              <a:t> wspólnoty </a:t>
            </a:r>
            <a:r>
              <a:rPr lang="en-US" sz="1200" b="1" dirty="0">
                <a:solidFill>
                  <a:schemeClr val="bg1"/>
                </a:solidFill>
                <a:ea typeface="Public Sans"/>
                <a:cs typeface="Public Sans"/>
                <a:sym typeface="Public Sans"/>
              </a:rPr>
              <a:t>energetycznej: Przywództwo</a:t>
            </a:r>
            <a:endParaRPr lang="en-US" sz="1050" dirty="0">
              <a:solidFill>
                <a:schemeClr val="bg1"/>
              </a:solidFill>
              <a:ea typeface="Calibri"/>
              <a:cs typeface="Calibri"/>
            </a:endParaRPr>
          </a:p>
          <a:p>
            <a:pPr marL="457200" indent="-457200" latinLnBrk="0">
              <a:buChar char="•"/>
            </a:pPr>
            <a:r>
              <a:rPr lang="en-US" sz="1200" dirty="0">
                <a:solidFill>
                  <a:srgbClr val="2B2C30"/>
                </a:solidFill>
                <a:latin typeface="Calibri"/>
                <a:ea typeface="Public Sans"/>
                <a:cs typeface="Public Sans"/>
              </a:rPr>
              <a:t>Stwórz </a:t>
            </a:r>
            <a:r>
              <a:rPr lang="en-US" sz="1200" b="1" dirty="0">
                <a:solidFill>
                  <a:srgbClr val="2B2C30"/>
                </a:solidFill>
                <a:latin typeface="Calibri"/>
                <a:ea typeface="Public Sans"/>
                <a:cs typeface="Public Sans"/>
              </a:rPr>
              <a:t>zespół podstawowy</a:t>
            </a:r>
            <a:r>
              <a:rPr lang="en-US" sz="1200" dirty="0">
                <a:solidFill>
                  <a:srgbClr val="2B2C30"/>
                </a:solidFill>
                <a:latin typeface="Calibri"/>
                <a:ea typeface="Public Sans"/>
                <a:cs typeface="Public Sans"/>
              </a:rPr>
              <a:t>: ta grupa powinna być niezawodna, aktywna i niezbyt duża.</a:t>
            </a:r>
            <a:endParaRPr lang="en-US" sz="1200" b="1" dirty="0">
              <a:solidFill>
                <a:srgbClr val="2B2C30"/>
              </a:solidFill>
              <a:latin typeface="Calibri"/>
              <a:ea typeface="Public Sans"/>
              <a:cs typeface="Public Sans"/>
            </a:endParaRPr>
          </a:p>
          <a:p>
            <a:pPr marL="457200" indent="-457200" latinLnBrk="0">
              <a:buChar char="•"/>
            </a:pPr>
            <a:r>
              <a:rPr lang="en-US" sz="1200" dirty="0">
                <a:solidFill>
                  <a:srgbClr val="2B2C30"/>
                </a:solidFill>
                <a:latin typeface="Calibri"/>
                <a:ea typeface="Public Sans"/>
                <a:cs typeface="Public Sans"/>
              </a:rPr>
              <a:t>Podział </a:t>
            </a:r>
            <a:r>
              <a:rPr lang="en-US" sz="1200" dirty="0">
                <a:solidFill>
                  <a:srgbClr val="2B2C30"/>
                </a:solidFill>
                <a:latin typeface="Calibri"/>
                <a:ea typeface="Calibri"/>
                <a:cs typeface="Calibri"/>
              </a:rPr>
              <a:t>zadań: Należy jasno określić, kto kieruje poszczególnymi zadaniami. Na przykład rozliczeniami, monitorowaniem lub komunikacją. </a:t>
            </a:r>
            <a:r>
              <a:rPr lang="en-US" sz="1200" b="1" dirty="0">
                <a:solidFill>
                  <a:srgbClr val="2B2C30"/>
                </a:solidFill>
                <a:latin typeface="Calibri"/>
                <a:ea typeface="Calibri"/>
                <a:cs typeface="Calibri"/>
              </a:rPr>
              <a:t>Wyjaśnienie zadań i obowiązków </a:t>
            </a:r>
            <a:r>
              <a:rPr lang="en-US" sz="1200" dirty="0">
                <a:solidFill>
                  <a:srgbClr val="2B2C30"/>
                </a:solidFill>
                <a:latin typeface="Calibri"/>
                <a:ea typeface="Calibri"/>
                <a:cs typeface="Calibri"/>
              </a:rPr>
              <a:t>na wczesnym etapie pomaga uniknąć nieporozumień!</a:t>
            </a:r>
          </a:p>
          <a:p>
            <a:pPr marL="457200" indent="-457200" latinLnBrk="0">
              <a:buChar char="•"/>
            </a:pPr>
            <a:r>
              <a:rPr lang="en-US" sz="1200" dirty="0">
                <a:solidFill>
                  <a:srgbClr val="2B2C30"/>
                </a:solidFill>
                <a:latin typeface="Calibri"/>
                <a:ea typeface="Calibri"/>
                <a:cs typeface="Calibri"/>
              </a:rPr>
              <a:t>Realistycznie oszacuj </a:t>
            </a:r>
            <a:r>
              <a:rPr lang="en-US" sz="1200" b="1" dirty="0">
                <a:solidFill>
                  <a:srgbClr val="2B2C30"/>
                </a:solidFill>
                <a:latin typeface="Calibri"/>
                <a:ea typeface="Calibri"/>
                <a:cs typeface="Calibri"/>
              </a:rPr>
              <a:t>dostępny czas</a:t>
            </a:r>
            <a:r>
              <a:rPr lang="en-US" sz="1200" dirty="0">
                <a:solidFill>
                  <a:srgbClr val="2B2C30"/>
                </a:solidFill>
                <a:latin typeface="Calibri"/>
                <a:ea typeface="Calibri"/>
                <a:cs typeface="Calibri"/>
              </a:rPr>
              <a:t>: czy wystarczy on na zaplanowane działania? Rozważ uwzględnienie rezerwy na nieprzewidziane zadania lub opóźnienia.</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5898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latin typeface="Calibri"/>
                <a:ea typeface="Public Sans"/>
                <a:cs typeface="Public Sans"/>
                <a:sym typeface="Public Sans"/>
              </a:rPr>
              <a:t>Zakładanie</a:t>
            </a:r>
            <a:r>
              <a:rPr lang="en-US" sz="1200" b="1">
                <a:solidFill>
                  <a:schemeClr val="bg1"/>
                </a:solidFill>
                <a:latin typeface="Calibri"/>
                <a:ea typeface="Public Sans"/>
                <a:cs typeface="Public Sans"/>
                <a:sym typeface="Public Sans"/>
              </a:rPr>
              <a:t> wspólnoty </a:t>
            </a:r>
            <a:r>
              <a:rPr lang="en-US" sz="1200" b="1" dirty="0">
                <a:solidFill>
                  <a:schemeClr val="bg1"/>
                </a:solidFill>
                <a:latin typeface="Calibri"/>
                <a:ea typeface="Public Sans"/>
                <a:cs typeface="Public Sans"/>
                <a:sym typeface="Public Sans"/>
              </a:rPr>
              <a:t>energetycznej: zasoby </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Jakie wyposażenie jest potrzebne do </a:t>
            </a:r>
            <a:r>
              <a:rPr lang="en-US" sz="1200" i="1" err="1">
                <a:solidFill>
                  <a:schemeClr val="accent2"/>
                </a:solidFill>
              </a:rPr>
              <a:t>utworzenia</a:t>
            </a:r>
            <a:r>
              <a:rPr lang="en-US" sz="1200" i="1">
                <a:solidFill>
                  <a:schemeClr val="accent2"/>
                </a:solidFill>
              </a:rPr>
              <a:t> wspólnoty </a:t>
            </a:r>
            <a:r>
              <a:rPr lang="en-US" sz="1200" i="1" dirty="0">
                <a:solidFill>
                  <a:schemeClr val="accent2"/>
                </a:solidFill>
              </a:rPr>
              <a:t>energetycznej?</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0752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latin typeface="Calibri"/>
                <a:ea typeface="Public Sans"/>
                <a:cs typeface="Public Sans"/>
                <a:sym typeface="Public Sans"/>
              </a:rPr>
              <a:t>Tworzenie</a:t>
            </a:r>
            <a:r>
              <a:rPr lang="en-US" sz="1200" b="1">
                <a:solidFill>
                  <a:schemeClr val="bg1"/>
                </a:solidFill>
                <a:latin typeface="Calibri"/>
                <a:ea typeface="Public Sans"/>
                <a:cs typeface="Public Sans"/>
                <a:sym typeface="Public Sans"/>
              </a:rPr>
              <a:t> wspólnoty </a:t>
            </a:r>
            <a:r>
              <a:rPr lang="en-US" sz="1200" b="1" dirty="0">
                <a:solidFill>
                  <a:schemeClr val="bg1"/>
                </a:solidFill>
                <a:latin typeface="Calibri"/>
                <a:ea typeface="Public Sans"/>
                <a:cs typeface="Public Sans"/>
                <a:sym typeface="Public Sans"/>
              </a:rPr>
              <a:t>energetycznej: zasoby </a:t>
            </a:r>
            <a:endParaRPr lang="en-US" sz="1050" dirty="0">
              <a:solidFill>
                <a:schemeClr val="bg1"/>
              </a:solidFill>
              <a:latin typeface="Calibri"/>
              <a:ea typeface="Calibri"/>
              <a:cs typeface="Calibri"/>
            </a:endParaRPr>
          </a:p>
          <a:p>
            <a:pPr latinLnBrk="0"/>
            <a:r>
              <a:rPr lang="en-US" sz="1200" err="1">
                <a:solidFill>
                  <a:srgbClr val="2B2C30"/>
                </a:solidFill>
              </a:rPr>
              <a:t>Utworzenie</a:t>
            </a:r>
            <a:r>
              <a:rPr lang="en-US" sz="1200">
                <a:solidFill>
                  <a:srgbClr val="2B2C30"/>
                </a:solidFill>
              </a:rPr>
              <a:t> wspólnoty energetycznej wymaga </a:t>
            </a:r>
            <a:r>
              <a:rPr lang="en-US" sz="1200" dirty="0">
                <a:solidFill>
                  <a:srgbClr val="2B2C30"/>
                </a:solidFill>
              </a:rPr>
              <a:t>wdrożenia i utrzymania  sprzętu umożliwiającego wytwarzanie, magazynowanie, zarządzanie i dystrybucję energii wśród </a:t>
            </a:r>
            <a:r>
              <a:rPr lang="en-US" sz="1200" err="1">
                <a:solidFill>
                  <a:srgbClr val="2B2C30"/>
                </a:solidFill>
              </a:rPr>
              <a:t>członków</a:t>
            </a:r>
            <a:r>
              <a:rPr lang="en-US" sz="1200">
                <a:solidFill>
                  <a:srgbClr val="2B2C30"/>
                </a:solidFill>
              </a:rPr>
              <a:t> wspólnoty</a:t>
            </a:r>
            <a:r>
              <a:rPr lang="en-US" sz="1200" dirty="0">
                <a:solidFill>
                  <a:srgbClr val="2B2C30"/>
                </a:solidFill>
              </a:rPr>
              <a:t>. Na przykład: </a:t>
            </a:r>
          </a:p>
          <a:p>
            <a:pPr latinLnBrk="0"/>
            <a:endParaRPr lang="en-US" sz="1200" dirty="0"/>
          </a:p>
          <a:p>
            <a:pPr marL="457200" indent="-457200" latinLnBrk="0">
              <a:buFont typeface="Arial"/>
              <a:buChar char="•"/>
            </a:pPr>
            <a:r>
              <a:rPr lang="en-US" sz="1200" dirty="0">
                <a:solidFill>
                  <a:srgbClr val="2B2C30"/>
                </a:solidFill>
                <a:sym typeface="Public Sans"/>
              </a:rPr>
              <a:t>Wytwarzanie energii odnawialnej: panele fotowoltaiczne, turbiny wiatrowe, mikroelektrownie wodne.</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Magazynowanie energii: systemy akumulatorowe, magazynowanie energii cieplnej.</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Zarządzanie energią i monitorowanie: </a:t>
            </a:r>
            <a:r>
              <a:rPr lang="en-US" sz="1200" dirty="0">
                <a:solidFill>
                  <a:srgbClr val="2B2C30"/>
                </a:solidFill>
              </a:rPr>
              <a:t>inteligentne liczniki; systemy zarządzania energią (EMS).</a:t>
            </a:r>
          </a:p>
          <a:p>
            <a:pPr marL="457200" indent="-457200" latinLnBrk="0">
              <a:buFont typeface="Arial"/>
              <a:buChar char="•"/>
            </a:pPr>
            <a:r>
              <a:rPr lang="en-US" sz="1200" dirty="0">
                <a:solidFill>
                  <a:srgbClr val="2B2C30"/>
                </a:solidFill>
              </a:rPr>
              <a:t>Integracja z siecią i bezpieczeństwo: falowniki; urządzenia zabezpieczające.</a:t>
            </a:r>
          </a:p>
          <a:p>
            <a:pPr marL="457200" indent="-457200" latinLnBrk="0">
              <a:buFont typeface="Arial"/>
              <a:buChar char="•"/>
            </a:pPr>
            <a:r>
              <a:rPr lang="en-US" sz="1200" dirty="0">
                <a:solidFill>
                  <a:srgbClr val="2B2C30"/>
                </a:solidFill>
              </a:rPr>
              <a:t>Komunikacja i kontrola: systemy SCADA, czujniki IoT; technologia inteligentnych sieci.</a:t>
            </a:r>
          </a:p>
          <a:p>
            <a:pPr marL="457200" indent="-457200" latinLnBrk="0">
              <a:buFont typeface="Arial"/>
              <a:buChar char="•"/>
            </a:pPr>
            <a:r>
              <a:rPr lang="en-US" sz="1200" dirty="0">
                <a:solidFill>
                  <a:srgbClr val="2B2C30"/>
                </a:solidFill>
              </a:rPr>
              <a:t>Integracja pojazdów elektrycznych: stacje ładowania; systemy Vehicle-to-grid (V2G).</a:t>
            </a:r>
          </a:p>
          <a:p>
            <a:pPr marL="457200" indent="-457200" latinLnBrk="0">
              <a:buFont typeface="Arial"/>
              <a:buChar char="•"/>
            </a:pPr>
            <a:endParaRPr lang="en-US" sz="1200" dirty="0">
              <a:solidFill>
                <a:srgbClr val="2B2C30"/>
              </a:solidFill>
            </a:endParaRPr>
          </a:p>
          <a:p>
            <a:pPr latinLnBrk="0"/>
            <a:r>
              <a:rPr lang="en-US" sz="1200" b="1" dirty="0">
                <a:solidFill>
                  <a:srgbClr val="2B2C30"/>
                </a:solidFill>
              </a:rPr>
              <a:t>Wdrożenie i wykorzystanie zależy od ram prawnych obowiązujących w danym kraju</a:t>
            </a:r>
            <a:r>
              <a:rPr lang="en-US" sz="1200" dirty="0">
                <a:solidFill>
                  <a:srgbClr val="2B2C30"/>
                </a:solidFill>
              </a:rPr>
              <a:t>.</a:t>
            </a:r>
          </a:p>
          <a:p>
            <a:pPr latinLnBrk="0"/>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65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ea typeface="Public Sans"/>
                <a:cs typeface="Public Sans"/>
                <a:sym typeface="Public Sans"/>
              </a:rPr>
              <a:t>Zakładanie</a:t>
            </a:r>
            <a:r>
              <a:rPr lang="en-US" sz="1200" b="1">
                <a:solidFill>
                  <a:schemeClr val="bg1"/>
                </a:solidFill>
                <a:ea typeface="Public Sans"/>
                <a:cs typeface="Public Sans"/>
                <a:sym typeface="Public Sans"/>
              </a:rPr>
              <a:t> wspólnoty </a:t>
            </a:r>
            <a:r>
              <a:rPr lang="en-US" sz="1200" b="1" dirty="0">
                <a:solidFill>
                  <a:schemeClr val="bg1"/>
                </a:solidFill>
                <a:ea typeface="Public Sans"/>
                <a:cs typeface="Public Sans"/>
                <a:sym typeface="Public Sans"/>
              </a:rPr>
              <a:t>energetycznej: Twoi członkowie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Jak wygląda członkostwo w społeczności energetycznej?</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08321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ea typeface="Public Sans"/>
                <a:cs typeface="Public Sans"/>
                <a:sym typeface="Public Sans"/>
              </a:rPr>
              <a:t>Zakładanie</a:t>
            </a:r>
            <a:r>
              <a:rPr lang="en-US" sz="1200" b="1">
                <a:solidFill>
                  <a:schemeClr val="bg1"/>
                </a:solidFill>
                <a:ea typeface="Public Sans"/>
                <a:cs typeface="Public Sans"/>
                <a:sym typeface="Public Sans"/>
              </a:rPr>
              <a:t> wspólnoty </a:t>
            </a:r>
            <a:r>
              <a:rPr lang="en-US" sz="1200" b="1" dirty="0">
                <a:solidFill>
                  <a:schemeClr val="bg1"/>
                </a:solidFill>
                <a:ea typeface="Public Sans"/>
                <a:cs typeface="Public Sans"/>
                <a:sym typeface="Public Sans"/>
              </a:rPr>
              <a:t>energetycznej: członkowie </a:t>
            </a:r>
            <a:endParaRPr lang="en-US" sz="1050" dirty="0">
              <a:solidFill>
                <a:schemeClr val="bg1"/>
              </a:solidFill>
            </a:endParaRPr>
          </a:p>
          <a:p>
            <a:pPr latinLnBrk="0"/>
            <a:r>
              <a:rPr lang="en-US" sz="1200" dirty="0">
                <a:solidFill>
                  <a:srgbClr val="2B2C30"/>
                </a:solidFill>
              </a:rPr>
              <a:t>Rozważając warunki członkostwa w społeczności energetycznej, należy: </a:t>
            </a:r>
          </a:p>
          <a:p>
            <a:pPr latinLnBrk="0"/>
            <a:endParaRPr lang="en-US" sz="1200" b="1" dirty="0">
              <a:solidFill>
                <a:srgbClr val="2B2C30"/>
              </a:solidFill>
            </a:endParaRPr>
          </a:p>
          <a:p>
            <a:pPr marL="342900" indent="-342900" latinLnBrk="0">
              <a:buFont typeface="Arial" panose="020B0604020202020204" pitchFamily="34" charset="0"/>
              <a:buChar char="•"/>
            </a:pPr>
            <a:r>
              <a:rPr lang="en-US" sz="1200" dirty="0">
                <a:solidFill>
                  <a:srgbClr val="2B2C30"/>
                </a:solidFill>
              </a:rPr>
              <a:t>Rozważyć </a:t>
            </a:r>
            <a:r>
              <a:rPr lang="en-US" sz="1200" b="1" dirty="0">
                <a:solidFill>
                  <a:srgbClr val="2B2C30"/>
                </a:solidFill>
              </a:rPr>
              <a:t>opłaty członkowskie </a:t>
            </a:r>
            <a:r>
              <a:rPr lang="en-US" sz="1200" dirty="0">
                <a:solidFill>
                  <a:srgbClr val="2B2C30"/>
                </a:solidFill>
              </a:rPr>
              <a:t>– w stosownych przypadkach – w celu pokrycia kosztów administracyjnych.</a:t>
            </a:r>
          </a:p>
          <a:p>
            <a:pPr marL="342900" indent="-342900" latinLnBrk="0">
              <a:buFont typeface="Arial" panose="020B0604020202020204" pitchFamily="34" charset="0"/>
              <a:buChar char="•"/>
            </a:pPr>
            <a:r>
              <a:rPr lang="en-US" sz="1200" dirty="0">
                <a:solidFill>
                  <a:srgbClr val="2B2C30"/>
                </a:solidFill>
              </a:rPr>
              <a:t>Określić </a:t>
            </a:r>
            <a:r>
              <a:rPr lang="en-US" sz="1200" b="1" dirty="0">
                <a:solidFill>
                  <a:srgbClr val="2B2C30"/>
                </a:solidFill>
              </a:rPr>
              <a:t>zasady podziału energii </a:t>
            </a:r>
            <a:r>
              <a:rPr lang="en-US" sz="1200" dirty="0">
                <a:solidFill>
                  <a:srgbClr val="2B2C30"/>
                </a:solidFill>
              </a:rPr>
              <a:t>między członków (kto otrzymuje ile energii o której godzinie w ciągu dnia).</a:t>
            </a:r>
          </a:p>
          <a:p>
            <a:pPr marL="342900" indent="-342900" latinLnBrk="0">
              <a:buFont typeface="Arial" panose="020B0604020202020204" pitchFamily="34" charset="0"/>
              <a:buChar char="•"/>
            </a:pPr>
            <a:r>
              <a:rPr lang="en" sz="1200" dirty="0">
                <a:solidFill>
                  <a:srgbClr val="2B2C30"/>
                </a:solidFill>
              </a:rPr>
              <a:t>Określić </a:t>
            </a:r>
            <a:r>
              <a:rPr lang="en" sz="1200" b="1" dirty="0">
                <a:solidFill>
                  <a:srgbClr val="2B2C30"/>
                </a:solidFill>
              </a:rPr>
              <a:t>stopień elastyczności </a:t>
            </a:r>
            <a:r>
              <a:rPr lang="en" sz="1200" dirty="0">
                <a:solidFill>
                  <a:srgbClr val="2B2C30"/>
                </a:solidFill>
              </a:rPr>
              <a:t>dla członków (warunki przystąpienia i wystąpienia).</a:t>
            </a:r>
            <a:endParaRPr lang="en-US" sz="1200" dirty="0">
              <a:solidFill>
                <a:srgbClr val="2B2C30"/>
              </a:solidFill>
            </a:endParaRPr>
          </a:p>
          <a:p>
            <a:pPr marL="342900" indent="-342900" latinLnBrk="0">
              <a:buFont typeface="Arial" panose="020B0604020202020204" pitchFamily="34" charset="0"/>
              <a:buChar char="•"/>
            </a:pPr>
            <a:r>
              <a:rPr lang="en-US" sz="1200" dirty="0">
                <a:solidFill>
                  <a:srgbClr val="2B2C30"/>
                </a:solidFill>
              </a:rPr>
              <a:t>Ustanowić </a:t>
            </a:r>
            <a:r>
              <a:rPr lang="en-US" sz="1200" b="1" dirty="0">
                <a:solidFill>
                  <a:srgbClr val="2B2C30"/>
                </a:solidFill>
              </a:rPr>
              <a:t>kanały komunikacji </a:t>
            </a:r>
            <a:r>
              <a:rPr lang="en-US" sz="1200" dirty="0">
                <a:solidFill>
                  <a:srgbClr val="2B2C30"/>
                </a:solidFill>
              </a:rPr>
              <a:t>dla członków (np. biuletyny, regularne spotkania).</a:t>
            </a:r>
            <a:endParaRPr lang="en-US" sz="1200" dirty="0"/>
          </a:p>
          <a:p>
            <a:pPr marL="342900" indent="-342900" latinLnBrk="0">
              <a:buFont typeface="Arial" panose="020B0604020202020204" pitchFamily="34" charset="0"/>
              <a:buChar char="•"/>
            </a:pPr>
            <a:r>
              <a:rPr lang="en-US" sz="1200" dirty="0">
                <a:solidFill>
                  <a:srgbClr val="2B2C30"/>
                </a:solidFill>
              </a:rPr>
              <a:t>Zapewnić </a:t>
            </a:r>
            <a:r>
              <a:rPr lang="en-US" sz="1200" b="1" dirty="0">
                <a:solidFill>
                  <a:srgbClr val="2B2C30"/>
                </a:solidFill>
              </a:rPr>
              <a:t>przejrzystość </a:t>
            </a:r>
            <a:r>
              <a:rPr lang="en-US" sz="1200" dirty="0">
                <a:solidFill>
                  <a:srgbClr val="2B2C30"/>
                </a:solidFill>
              </a:rPr>
              <a:t>i na bieżąco informować </a:t>
            </a:r>
            <a:r>
              <a:rPr lang="en-US" sz="1200" err="1">
                <a:solidFill>
                  <a:srgbClr val="2B2C30"/>
                </a:solidFill>
              </a:rPr>
              <a:t>członków</a:t>
            </a:r>
            <a:r>
              <a:rPr lang="en-US" sz="1200">
                <a:solidFill>
                  <a:srgbClr val="2B2C30"/>
                </a:solidFill>
              </a:rPr>
              <a:t> wspólnoty </a:t>
            </a:r>
            <a:r>
              <a:rPr lang="en-US" sz="1200" dirty="0">
                <a:solidFill>
                  <a:srgbClr val="2B2C30"/>
                </a:solidFill>
              </a:rPr>
              <a:t>energetycznej. </a:t>
            </a:r>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758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err="1">
                <a:solidFill>
                  <a:schemeClr val="bg1"/>
                </a:solidFill>
                <a:latin typeface="+mn-lt"/>
                <a:ea typeface="Public Sans"/>
                <a:cs typeface="Public Sans"/>
                <a:sym typeface="Public Sans"/>
              </a:rPr>
              <a:t>Zakładanie</a:t>
            </a:r>
            <a:r>
              <a:rPr lang="en-US" sz="1200" b="1" kern="1200">
                <a:solidFill>
                  <a:schemeClr val="bg1"/>
                </a:solidFill>
                <a:latin typeface="+mn-lt"/>
                <a:ea typeface="Public Sans"/>
                <a:cs typeface="Public Sans"/>
                <a:sym typeface="Public Sans"/>
              </a:rPr>
              <a:t> wspólnoty </a:t>
            </a:r>
            <a:r>
              <a:rPr lang="en-US" sz="1200" b="1" kern="1200" dirty="0">
                <a:solidFill>
                  <a:schemeClr val="bg1"/>
                </a:solidFill>
                <a:latin typeface="+mn-lt"/>
                <a:ea typeface="Public Sans"/>
                <a:cs typeface="Public Sans"/>
                <a:sym typeface="Public Sans"/>
              </a:rPr>
              <a:t>energetycznej: finansowanie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Jakie fundusze są dostępne na </a:t>
            </a:r>
            <a:r>
              <a:rPr lang="en-US" sz="1200" i="1" err="1">
                <a:solidFill>
                  <a:schemeClr val="accent2"/>
                </a:solidFill>
              </a:rPr>
              <a:t>wsparcie</a:t>
            </a:r>
            <a:r>
              <a:rPr lang="en-US" sz="1200" i="1">
                <a:solidFill>
                  <a:schemeClr val="accent2"/>
                </a:solidFill>
              </a:rPr>
              <a:t> wspólnot </a:t>
            </a:r>
            <a:r>
              <a:rPr lang="en-US" sz="1200" i="1" dirty="0">
                <a:solidFill>
                  <a:schemeClr val="accent2"/>
                </a:solidFill>
              </a:rPr>
              <a:t>energetycznych?</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518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ea typeface="Public Sans"/>
                <a:cs typeface="Public Sans"/>
                <a:sym typeface="Public Sans"/>
              </a:rPr>
              <a:t>Zakładanie</a:t>
            </a:r>
            <a:r>
              <a:rPr lang="en-US" sz="1200" b="1">
                <a:solidFill>
                  <a:schemeClr val="bg1"/>
                </a:solidFill>
                <a:ea typeface="Public Sans"/>
                <a:cs typeface="Public Sans"/>
                <a:sym typeface="Public Sans"/>
              </a:rPr>
              <a:t> wspólnoty </a:t>
            </a:r>
            <a:r>
              <a:rPr lang="en-US" sz="1200" b="1" dirty="0">
                <a:solidFill>
                  <a:schemeClr val="bg1"/>
                </a:solidFill>
                <a:ea typeface="Public Sans"/>
                <a:cs typeface="Public Sans"/>
                <a:sym typeface="Public Sans"/>
              </a:rPr>
              <a:t>energetycznej: Finansowanie </a:t>
            </a:r>
            <a:endParaRPr lang="en-US" sz="1050" dirty="0">
              <a:solidFill>
                <a:schemeClr val="bg1"/>
              </a:solidFill>
            </a:endParaRPr>
          </a:p>
          <a:p>
            <a:pPr algn="just" latinLnBrk="0"/>
            <a:r>
              <a:rPr lang="en-US" sz="1200" dirty="0">
                <a:solidFill>
                  <a:srgbClr val="2B2C30"/>
                </a:solidFill>
              </a:rPr>
              <a:t>Zapewnienie odpowiedniego finansowania i źródeł przychodów ma zasadnicze znaczenie dla długoterminowej </a:t>
            </a:r>
            <a:r>
              <a:rPr lang="en-US" sz="1200" err="1">
                <a:solidFill>
                  <a:srgbClr val="2B2C30"/>
                </a:solidFill>
              </a:rPr>
              <a:t>rentowności</a:t>
            </a:r>
            <a:r>
              <a:rPr lang="en-US" sz="1200">
                <a:solidFill>
                  <a:srgbClr val="2B2C30"/>
                </a:solidFill>
              </a:rPr>
              <a:t> wspólnoty </a:t>
            </a:r>
            <a:r>
              <a:rPr lang="en-US" sz="1200" dirty="0">
                <a:solidFill>
                  <a:srgbClr val="2B2C30"/>
                </a:solidFill>
              </a:rPr>
              <a:t>energetycznej. Kilka pytań, które należy rozważyć: </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Jaka jest wymagana początkowa inwestycja kapitałowa?</a:t>
            </a:r>
          </a:p>
          <a:p>
            <a:pPr marL="800100" indent="-342900" algn="just" latinLnBrk="0">
              <a:buFont typeface="Arial" panose="020B0604020202020204" pitchFamily="34" charset="0"/>
              <a:buChar char="•"/>
            </a:pPr>
            <a:r>
              <a:rPr lang="en-US" sz="1200" dirty="0">
                <a:solidFill>
                  <a:srgbClr val="2B2C30"/>
                </a:solidFill>
              </a:rPr>
              <a:t>Czy dostępne są dotacje, subsydia lub ulgi podatkowe?</a:t>
            </a:r>
          </a:p>
          <a:p>
            <a:pPr marL="800100" indent="-342900" algn="just" latinLnBrk="0">
              <a:buFont typeface="Arial" panose="020B0604020202020204" pitchFamily="34" charset="0"/>
              <a:buChar char="•"/>
            </a:pPr>
            <a:r>
              <a:rPr lang="en-US" sz="1200" dirty="0">
                <a:solidFill>
                  <a:srgbClr val="2B2C30"/>
                </a:solidFill>
              </a:rPr>
              <a:t>W jaki sposób członkowie będą wnosić wkład finansowy (opłaty jednorazowe, miesięczne abonamenty, opłaty za rzeczywiste zużycie)?</a:t>
            </a:r>
          </a:p>
          <a:p>
            <a:pPr marL="800100" indent="-342900" algn="just" latinLnBrk="0">
              <a:buFont typeface="Arial" panose="020B0604020202020204" pitchFamily="34" charset="0"/>
              <a:buChar char="•"/>
            </a:pPr>
            <a:r>
              <a:rPr lang="en-US" sz="1200" dirty="0">
                <a:solidFill>
                  <a:srgbClr val="2B2C30"/>
                </a:solidFill>
              </a:rPr>
              <a:t>Jaki jest oczekiwany zwrot z inwestycji (ROI)?</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00573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Tworzenie i kierowanie społecznością energetyczną to ekscytujące zadanie. Jednak jeśli pracujesz głównie samodzielnie, może to być trudne. Jakie są najważniejsze kwestie, które należy wziąć pod uwagę? Gdzie można uzyskać wsparcie? Jak najlepiej wykorzystać ograniczony czas i zasoby?</a:t>
            </a:r>
          </a:p>
          <a:p>
            <a:pPr latinLnBrk="0"/>
            <a:endParaRPr lang="en-GB" sz="1200" dirty="0"/>
          </a:p>
          <a:p>
            <a:pPr latinLnBrk="0"/>
            <a:r>
              <a:rPr lang="en-GB" sz="1200" dirty="0"/>
              <a:t>W tej krótkiej prezentacji omówimy: </a:t>
            </a:r>
          </a:p>
          <a:p>
            <a:pPr latinLnBrk="0"/>
            <a:endParaRPr lang="en-GB" sz="1200" dirty="0"/>
          </a:p>
          <a:p>
            <a:pPr marL="457200" indent="-457200" latinLnBrk="0">
              <a:buChar char="•"/>
            </a:pPr>
            <a:r>
              <a:rPr lang="en-GB" sz="1200" dirty="0"/>
              <a:t>Kluczowe kwestie, które należy wziąć pod uwagę podczas tworzenia i/lub kierowania społecznością energetyczną. </a:t>
            </a:r>
          </a:p>
          <a:p>
            <a:pPr marL="457200" indent="-457200" latinLnBrk="0">
              <a:buChar char="•"/>
            </a:pPr>
            <a:r>
              <a:rPr lang="en-GB" sz="1200" dirty="0"/>
              <a:t>Jak skutecznie współpracować ze swoją społecznością i innymi interesariuszami.</a:t>
            </a:r>
          </a:p>
          <a:p>
            <a:pPr marL="457200" indent="-457200" latinLnBrk="0">
              <a:buChar char="•"/>
            </a:pPr>
            <a:r>
              <a:rPr lang="en-GB" sz="1200" dirty="0"/>
              <a:t>Gdzie szukać wsparcia.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69733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ea typeface="Public Sans"/>
                <a:cs typeface="Public Sans"/>
                <a:sym typeface="Public Sans"/>
              </a:rPr>
              <a:t>Zakładanie</a:t>
            </a:r>
            <a:r>
              <a:rPr lang="en-US" sz="1200" b="1">
                <a:solidFill>
                  <a:schemeClr val="bg1"/>
                </a:solidFill>
                <a:ea typeface="Public Sans"/>
                <a:cs typeface="Public Sans"/>
                <a:sym typeface="Public Sans"/>
              </a:rPr>
              <a:t> wspólnoty </a:t>
            </a:r>
            <a:r>
              <a:rPr lang="en-US" sz="1200" b="1" dirty="0">
                <a:solidFill>
                  <a:schemeClr val="bg1"/>
                </a:solidFill>
                <a:ea typeface="Public Sans"/>
                <a:cs typeface="Public Sans"/>
                <a:sym typeface="Public Sans"/>
              </a:rPr>
              <a:t>energetycznej: Finansowanie </a:t>
            </a:r>
            <a:endParaRPr lang="en-US" sz="1050" dirty="0">
              <a:solidFill>
                <a:schemeClr val="bg1"/>
              </a:solidFill>
            </a:endParaRPr>
          </a:p>
          <a:p>
            <a:pPr marL="457200" algn="just" latinLnBrk="0"/>
            <a:endParaRPr lang="en-US" sz="1200" dirty="0">
              <a:solidFill>
                <a:srgbClr val="2B2C30"/>
              </a:solidFill>
            </a:endParaRPr>
          </a:p>
          <a:p>
            <a:pPr algn="just" latinLnBrk="0"/>
            <a:r>
              <a:rPr lang="en-US" sz="1200" dirty="0">
                <a:solidFill>
                  <a:srgbClr val="2B2C30"/>
                </a:solidFill>
              </a:rPr>
              <a:t>Opcje finansowania obejmują:</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Dotacje unijne i rządowe (np. program „Horyzont Europa”).</a:t>
            </a:r>
          </a:p>
          <a:p>
            <a:pPr marL="800100" indent="-342900" algn="just" latinLnBrk="0">
              <a:buFont typeface="Arial" panose="020B0604020202020204" pitchFamily="34" charset="0"/>
              <a:buChar char="•"/>
            </a:pPr>
            <a:r>
              <a:rPr lang="en-US" sz="1200" dirty="0">
                <a:solidFill>
                  <a:srgbClr val="2B2C30"/>
                </a:solidFill>
              </a:rPr>
              <a:t>Finansowanie społecznościowe i inwestycje społecznościowe.</a:t>
            </a:r>
          </a:p>
          <a:p>
            <a:pPr marL="800100" indent="-342900" algn="just" latinLnBrk="0">
              <a:buFont typeface="Arial" panose="020B0604020202020204" pitchFamily="34" charset="0"/>
              <a:buChar char="•"/>
            </a:pPr>
            <a:r>
              <a:rPr lang="en-US" sz="1200" dirty="0">
                <a:solidFill>
                  <a:srgbClr val="2B2C30"/>
                </a:solidFill>
              </a:rPr>
              <a:t>Kredyty bankowe i zielone obligacje.</a:t>
            </a:r>
          </a:p>
          <a:p>
            <a:pPr marL="800100" indent="-342900" algn="just" latinLnBrk="0">
              <a:buFont typeface="Arial" panose="020B0604020202020204" pitchFamily="34" charset="0"/>
              <a:buChar char="•"/>
            </a:pPr>
            <a:r>
              <a:rPr lang="en-US" sz="1200" dirty="0">
                <a:solidFill>
                  <a:srgbClr val="2B2C30"/>
                </a:solidFill>
              </a:rPr>
              <a:t>Partnerstwa publiczno-prywatne (PPP).</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674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Zakładanie</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wspólnoty</a:t>
            </a:r>
            <a:r>
              <a:rPr lang="en-US" sz="1200" b="1" dirty="0">
                <a:solidFill>
                  <a:schemeClr val="bg1"/>
                </a:solidFill>
                <a:ea typeface="Public Sans"/>
                <a:cs typeface="Public Sans"/>
                <a:sym typeface="Public Sans"/>
              </a:rPr>
              <a:t> energetycznej: zaangażowanie społeczności i interesariuszy</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Jak skutecznie zaangażować szerszą społeczność i nasze zainteresowane strony?</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61121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Tworzenie</a:t>
            </a:r>
            <a:r>
              <a:rPr lang="en-US" sz="1200" b="1" dirty="0">
                <a:solidFill>
                  <a:schemeClr val="bg1"/>
                </a:solidFill>
                <a:ea typeface="Public Sans"/>
                <a:cs typeface="Public Sans"/>
                <a:sym typeface="Public Sans"/>
              </a:rPr>
              <a:t> </a:t>
            </a:r>
            <a:r>
              <a:rPr lang="en-US" sz="1200" b="1" dirty="0" err="1">
                <a:solidFill>
                  <a:schemeClr val="bg1"/>
                </a:solidFill>
                <a:ea typeface="Public Sans"/>
                <a:cs typeface="Public Sans"/>
                <a:sym typeface="Public Sans"/>
              </a:rPr>
              <a:t>wspólnoty</a:t>
            </a:r>
            <a:r>
              <a:rPr lang="en-US" sz="1200" b="1" dirty="0">
                <a:solidFill>
                  <a:schemeClr val="bg1"/>
                </a:solidFill>
                <a:ea typeface="Public Sans"/>
                <a:cs typeface="Public Sans"/>
                <a:sym typeface="Public Sans"/>
              </a:rPr>
              <a:t> energetycznej: zaangażowanie społeczności i interesariuszy</a:t>
            </a:r>
            <a:endParaRPr lang="en-US" sz="1050" dirty="0">
              <a:solidFill>
                <a:schemeClr val="bg1"/>
              </a:solidFill>
            </a:endParaRPr>
          </a:p>
          <a:p>
            <a:pPr latinLnBrk="0"/>
            <a:r>
              <a:rPr lang="en-GB" sz="1200" noProof="0" dirty="0" err="1">
                <a:solidFill>
                  <a:srgbClr val="2B2C30"/>
                </a:solidFill>
                <a:sym typeface="Public Sans"/>
              </a:rPr>
              <a:t>Skuteczna</a:t>
            </a:r>
            <a:r>
              <a:rPr lang="en-GB" sz="1200" noProof="0" dirty="0">
                <a:solidFill>
                  <a:srgbClr val="2B2C30"/>
                </a:solidFill>
                <a:sym typeface="Public Sans"/>
              </a:rPr>
              <a:t> </a:t>
            </a:r>
            <a:r>
              <a:rPr lang="en-GB" sz="1200" noProof="0" dirty="0" err="1">
                <a:solidFill>
                  <a:srgbClr val="2B2C30"/>
                </a:solidFill>
                <a:sym typeface="Public Sans"/>
              </a:rPr>
              <a:t>wspólnota</a:t>
            </a:r>
            <a:r>
              <a:rPr lang="en-GB" sz="1200" noProof="0" dirty="0">
                <a:solidFill>
                  <a:srgbClr val="2B2C30"/>
                </a:solidFill>
                <a:sym typeface="Public Sans"/>
              </a:rPr>
              <a:t> energetyczna opiera się na aktywnym udziale i zaufaniu interesariuszy. Kluczowe pytania, które należy rozważyć: </a:t>
            </a:r>
            <a:endParaRPr lang="en-GB" sz="1200" dirty="0">
              <a:solidFill>
                <a:srgbClr val="2B2C30"/>
              </a:solidFill>
              <a:sym typeface="Public Sans"/>
            </a:endParaRPr>
          </a:p>
          <a:p>
            <a:pPr latinLnBrk="0"/>
            <a:endParaRPr lang="en-GB" sz="1200" noProof="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Kim są główni interesariusze (mieszkańcy, przedsiębiorstwa, gminy, organizacje pozarządowe (NGO))?</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W jaki sposób zaangażujesz społeczność i poinformujesz ją o swojej wspólnocie energetycznej?</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Jaka struktura zarządzania zostanie wprowadzona w celu podejmowania decyzji i rozwiązywania sporów?</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rPr>
              <a:t>Jakie są role i obowiązki członków?</a:t>
            </a:r>
          </a:p>
          <a:p>
            <a:pPr marL="342900" indent="-342900" latinLnBrk="0">
              <a:buFont typeface="Arial" panose="020B0604020202020204" pitchFamily="34" charset="0"/>
              <a:buChar char="•"/>
            </a:pPr>
            <a:r>
              <a:rPr lang="en-GB" sz="1200" noProof="0" dirty="0">
                <a:solidFill>
                  <a:srgbClr val="2B2C30"/>
                </a:solidFill>
              </a:rPr>
              <a:t>Czy nowi członkowie mogą łatwo dołączyć do społeczności i czerpać z niej korzyści?</a:t>
            </a:r>
            <a:endParaRPr lang="en-GB" sz="1200" b="1" noProof="0"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4255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err="1">
                <a:solidFill>
                  <a:schemeClr val="bg1"/>
                </a:solidFill>
                <a:ea typeface="Public Sans"/>
                <a:cs typeface="Public Sans"/>
                <a:sym typeface="Public Sans"/>
              </a:rPr>
              <a:t>Tworzenie</a:t>
            </a:r>
            <a:r>
              <a:rPr lang="en-US" sz="1200" b="1">
                <a:solidFill>
                  <a:schemeClr val="bg1"/>
                </a:solidFill>
                <a:ea typeface="Public Sans"/>
                <a:cs typeface="Public Sans"/>
                <a:sym typeface="Public Sans"/>
              </a:rPr>
              <a:t> wspólnoty </a:t>
            </a:r>
            <a:r>
              <a:rPr lang="en-US" sz="1200" b="1" dirty="0">
                <a:solidFill>
                  <a:schemeClr val="bg1"/>
                </a:solidFill>
                <a:ea typeface="Public Sans"/>
                <a:cs typeface="Public Sans"/>
                <a:sym typeface="Public Sans"/>
              </a:rPr>
              <a:t>energetycznej: zaangażowanie społeczności i interesariuszy</a:t>
            </a:r>
            <a:endParaRPr lang="en-US" sz="1050" dirty="0">
              <a:solidFill>
                <a:schemeClr val="bg1"/>
              </a:solidFill>
            </a:endParaRPr>
          </a:p>
          <a:p>
            <a:pPr latinLnBrk="0"/>
            <a:r>
              <a:rPr lang="en-US" sz="1200" dirty="0">
                <a:solidFill>
                  <a:srgbClr val="2B2C30"/>
                </a:solidFill>
                <a:sym typeface="Public Sans"/>
              </a:rPr>
              <a:t>Dobre praktyki obejmują:</a:t>
            </a:r>
          </a:p>
          <a:p>
            <a:pPr latinLnBrk="0"/>
            <a:endParaRPr lang="en-US" sz="1200" dirty="0">
              <a:solidFill>
                <a:srgbClr val="2B2C30"/>
              </a:solidFill>
              <a:sym typeface="Public Sans"/>
            </a:endParaRPr>
          </a:p>
          <a:p>
            <a:pPr marL="342900" indent="-342900" latinLnBrk="0">
              <a:buFont typeface="Arial" panose="020B0604020202020204" pitchFamily="34" charset="0"/>
              <a:buChar char="•"/>
            </a:pPr>
            <a:r>
              <a:rPr lang="en-US" sz="1200" dirty="0">
                <a:solidFill>
                  <a:srgbClr val="2B2C30"/>
                </a:solidFill>
              </a:rPr>
              <a:t>Organizowanie spotkań społeczności w celu oceny zainteresowania i uzyskania poparcia.</a:t>
            </a:r>
          </a:p>
          <a:p>
            <a:pPr marL="342900" indent="-342900" latinLnBrk="0">
              <a:buFont typeface="Arial" panose="020B0604020202020204" pitchFamily="34" charset="0"/>
              <a:buChar char="•"/>
            </a:pPr>
            <a:r>
              <a:rPr lang="en-US" sz="1200" dirty="0">
                <a:solidFill>
                  <a:srgbClr val="2B2C30"/>
                </a:solidFill>
              </a:rPr>
              <a:t>Ustanowienie jasnego modelu członkostwa (np. spółdzielnia, stowarzyszenie, spółka).</a:t>
            </a:r>
            <a:endParaRPr lang="en-US" sz="1200" dirty="0"/>
          </a:p>
          <a:p>
            <a:pPr marL="342900" indent="-342900" latinLnBrk="0">
              <a:buFont typeface="Arial" panose="020B0604020202020204" pitchFamily="34" charset="0"/>
              <a:buChar char="•"/>
            </a:pPr>
            <a:r>
              <a:rPr lang="en-US" sz="1200" dirty="0">
                <a:solidFill>
                  <a:srgbClr val="2B2C30"/>
                </a:solidFill>
              </a:rPr>
              <a:t>Oferowanie zachęt finansowych lub korzyści w celu zachęcenia do udziału.</a:t>
            </a:r>
          </a:p>
          <a:p>
            <a:pPr marL="342900" indent="-342900" latinLnBrk="0">
              <a:buFont typeface="Arial" panose="020B0604020202020204" pitchFamily="34" charset="0"/>
              <a:buChar char="•"/>
            </a:pPr>
            <a:r>
              <a:rPr lang="en-US" sz="1200" dirty="0">
                <a:solidFill>
                  <a:srgbClr val="2B2C30"/>
                </a:solidFill>
              </a:rPr>
              <a:t>Rozpoczęcie od niewielkich projektów pilotażowych, a następnie rozszerzenie działalności w zależności od popytu.</a:t>
            </a:r>
            <a:endParaRPr lang="en-US" sz="1200" dirty="0"/>
          </a:p>
          <a:p>
            <a:pPr marL="342900" indent="-342900" latinLnBrk="0">
              <a:buFont typeface="Arial" panose="020B0604020202020204" pitchFamily="34" charset="0"/>
              <a:buChar char="•"/>
            </a:pPr>
            <a:r>
              <a:rPr lang="en-US" sz="1200" dirty="0">
                <a:solidFill>
                  <a:srgbClr val="2B2C30"/>
                </a:solidFill>
              </a:rPr>
              <a:t>Nawiązanie współpracy z lokalnymi przedsiębiorstwami i gminami w celu wdrożenia na większą skalę.</a:t>
            </a:r>
            <a:endParaRPr lang="en-US" sz="1200" b="1"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93686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Kolejne kroki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Jeśli chcesz dowiedzieć się więcej na temat tworzenia społeczności energetycznej, przydatne mogą okazać się następujące zasoby: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Zapoznaj się z prezentacją Every1 na </a:t>
            </a:r>
            <a:r>
              <a:rPr lang="en-US" altLang="ko-KR" sz="1200" err="1">
                <a:solidFill>
                  <a:srgbClr val="373737"/>
                </a:solidFill>
                <a:ea typeface="맑은 고딕"/>
              </a:rPr>
              <a:t>temat</a:t>
            </a:r>
            <a:r>
              <a:rPr lang="en-US" altLang="ko-KR" sz="1200">
                <a:solidFill>
                  <a:srgbClr val="373737"/>
                </a:solidFill>
                <a:ea typeface="맑은 고딕"/>
              </a:rPr>
              <a:t> </a:t>
            </a:r>
            <a:r>
              <a:rPr lang="en-US" altLang="ko-KR" sz="1200" i="1">
                <a:solidFill>
                  <a:srgbClr val="373737"/>
                </a:solidFill>
                <a:ea typeface="맑은 고딕"/>
                <a:hlinkClick r:id="rId3"/>
              </a:rPr>
              <a:t>wspólnot </a:t>
            </a:r>
            <a:r>
              <a:rPr lang="en-US" altLang="ko-KR" sz="1200" i="1" dirty="0">
                <a:solidFill>
                  <a:srgbClr val="373737"/>
                </a:solidFill>
                <a:ea typeface="맑은 고딕"/>
                <a:hlinkClick r:id="rId3"/>
              </a:rPr>
              <a:t>energetycznych: Podstawy IT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Zapoznaj się z niektórymi narzędziami: </a:t>
            </a:r>
            <a:r>
              <a:rPr lang="en-US" altLang="ko-KR" sz="1200" dirty="0">
                <a:solidFill>
                  <a:srgbClr val="373737"/>
                </a:solidFill>
                <a:hlinkClick r:id="rId4"/>
              </a:rPr>
              <a:t>System informacji geograficznej dotyczący fotowoltaiki (PVGIS) </a:t>
            </a:r>
            <a:r>
              <a:rPr lang="en-US" altLang="ko-KR" sz="1200" dirty="0">
                <a:solidFill>
                  <a:srgbClr val="373737"/>
                </a:solidFill>
              </a:rPr>
              <a:t>szacuje potencjał energii słonecznej na całym świecie.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Zapoznaj się z niektórymi narzędziami: </a:t>
            </a:r>
            <a:r>
              <a:rPr lang="en-US" altLang="ko-KR" sz="1200" dirty="0">
                <a:solidFill>
                  <a:srgbClr val="373737"/>
                </a:solidFill>
                <a:hlinkClick r:id="rId5"/>
              </a:rPr>
              <a:t>Globalny Atlas Wiatru </a:t>
            </a:r>
            <a:r>
              <a:rPr lang="en-US" altLang="ko-KR" sz="1200" dirty="0">
                <a:solidFill>
                  <a:srgbClr val="373737"/>
                </a:solidFill>
              </a:rPr>
              <a:t>mapuje zasoby wiatrowe na potrzeby studiów wykonalności.</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Zapoznaj się z niektórymi narzędziami: </a:t>
            </a:r>
            <a:r>
              <a:rPr lang="en-US" altLang="ko-KR" sz="1200" dirty="0">
                <a:solidFill>
                  <a:srgbClr val="373737"/>
                </a:solidFill>
                <a:hlinkClick r:id="rId6"/>
              </a:rPr>
              <a:t>Model doradczy NREL </a:t>
            </a:r>
            <a:r>
              <a:rPr lang="en-US" altLang="ko-KR" sz="1200" dirty="0">
                <a:solidFill>
                  <a:srgbClr val="373737"/>
                </a:solidFill>
              </a:rPr>
              <a:t>(SAM) zapewnia analizę finansową i techniczną dla energii słonecznej, wiatrowej i magazynowania energii.</a:t>
            </a:r>
            <a:endParaRPr lang="ko-KR" altLang="en-US" sz="1200" dirty="0">
              <a:solidFill>
                <a:srgbClr val="373737"/>
              </a:solidFill>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49947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7F34-17EC-B3D2-0EF6-4277C94AC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3B3F-67E3-846D-336E-191664F60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B939-00B7-B970-46AA-7C1354FABDA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Kolejne kroki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Jeśli chcesz dowiedzieć się więcej na temat </a:t>
            </a:r>
            <a:r>
              <a:rPr lang="en-GB" sz="1200" err="1"/>
              <a:t>tworzenia</a:t>
            </a:r>
            <a:r>
              <a:rPr lang="en-GB" sz="1200"/>
              <a:t> wspólnoty </a:t>
            </a:r>
            <a:r>
              <a:rPr lang="en-GB" sz="1200" dirty="0"/>
              <a:t>energetycznej, pomocne mogą okazać się następujące zasoby: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Przeczytaj </a:t>
            </a:r>
            <a:r>
              <a:rPr lang="en-US" altLang="ko-KR" sz="1200" dirty="0">
                <a:solidFill>
                  <a:srgbClr val="373737"/>
                </a:solidFill>
                <a:ea typeface="맑은 고딕"/>
                <a:hlinkClick r:id="rId3"/>
              </a:rPr>
              <a:t>internetowy przewodnik dotyczący </a:t>
            </a:r>
            <a:r>
              <a:rPr lang="en-US" altLang="ko-KR" sz="1200" err="1">
                <a:solidFill>
                  <a:srgbClr val="373737"/>
                </a:solidFill>
                <a:ea typeface="맑은 고딕"/>
                <a:hlinkClick r:id="rId3"/>
              </a:rPr>
              <a:t>zakładania</a:t>
            </a:r>
            <a:r>
              <a:rPr lang="en-US" altLang="ko-KR" sz="1200">
                <a:solidFill>
                  <a:srgbClr val="373737"/>
                </a:solidFill>
                <a:ea typeface="맑은 고딕"/>
                <a:hlinkClick r:id="rId3"/>
              </a:rPr>
              <a:t> wspólnoty energetycznej </a:t>
            </a:r>
            <a:r>
              <a:rPr lang="en-US" altLang="ko-KR" sz="1200">
                <a:solidFill>
                  <a:srgbClr val="373737"/>
                </a:solidFill>
                <a:ea typeface="맑은 고딕"/>
              </a:rPr>
              <a:t>(</a:t>
            </a:r>
            <a:r>
              <a:rPr lang="en-US" altLang="ko-KR" sz="1200" dirty="0">
                <a:solidFill>
                  <a:srgbClr val="373737"/>
                </a:solidFill>
                <a:ea typeface="맑은 고딕"/>
              </a:rPr>
              <a:t>w języku niemieckim)</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Zapoznaj się </a:t>
            </a:r>
            <a:r>
              <a:rPr lang="en-US" altLang="ko-KR" sz="1200" i="1" dirty="0">
                <a:solidFill>
                  <a:srgbClr val="373737"/>
                </a:solidFill>
                <a:hlinkClick r:id="rId4"/>
              </a:rPr>
              <a:t>z 7 </a:t>
            </a:r>
            <a:r>
              <a:rPr lang="en-US" altLang="ko-KR" sz="1200" i="1" err="1">
                <a:solidFill>
                  <a:srgbClr val="373737"/>
                </a:solidFill>
                <a:hlinkClick r:id="rId4"/>
              </a:rPr>
              <a:t>rodzajami</a:t>
            </a:r>
            <a:r>
              <a:rPr lang="en-US" altLang="ko-KR" sz="1200" i="1">
                <a:solidFill>
                  <a:srgbClr val="373737"/>
                </a:solidFill>
                <a:hlinkClick r:id="rId4"/>
              </a:rPr>
              <a:t> wspólnot </a:t>
            </a:r>
            <a:r>
              <a:rPr lang="en-US" altLang="ko-KR" sz="1200" i="1" dirty="0">
                <a:solidFill>
                  <a:srgbClr val="373737"/>
                </a:solidFill>
                <a:hlinkClick r:id="rId4"/>
              </a:rPr>
              <a:t>energetycznych i zbiorowymi działaniami </a:t>
            </a:r>
            <a:r>
              <a:rPr lang="en-US" altLang="ko-KR" sz="1200" dirty="0">
                <a:solidFill>
                  <a:srgbClr val="373737"/>
                </a:solidFill>
              </a:rPr>
              <a:t>w tym zasobie projektu DECIDE.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Zapoznaj się z projektem ENCLUDE </a:t>
            </a:r>
            <a:r>
              <a:rPr lang="en-US" altLang="ko-KR" sz="1200" i="1" dirty="0">
                <a:solidFill>
                  <a:srgbClr val="373737"/>
                </a:solidFill>
                <a:hlinkClick r:id="rId5"/>
              </a:rPr>
              <a:t>„To może Cię zaskoczyć: czego nauczyliśmy się, rozmawiając o energii z 68 inicjatywami</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Przeczytaj broszurę „Smart Cities Marketplace 2020 </a:t>
            </a:r>
            <a:r>
              <a:rPr lang="en-US" altLang="ko-KR" sz="1200" i="1" dirty="0">
                <a:solidFill>
                  <a:srgbClr val="373737"/>
                </a:solidFill>
                <a:hlinkClick r:id="rId6"/>
              </a:rPr>
              <a:t>Energy Communities: Solution Booklet</a:t>
            </a:r>
            <a:r>
              <a:rPr lang="en-US" altLang="ko-KR" sz="1200" i="1" dirty="0">
                <a:solidFill>
                  <a:srgbClr val="373737"/>
                </a:solidFill>
              </a:rPr>
              <a:t>”.</a:t>
            </a:r>
            <a:endParaRPr lang="ko-KR" altLang="en-US" sz="1200" dirty="0">
              <a:solidFill>
                <a:srgbClr val="373737"/>
              </a:solidFill>
            </a:endParaRPr>
          </a:p>
          <a:p>
            <a:endParaRPr lang="en-GB" dirty="0"/>
          </a:p>
        </p:txBody>
      </p:sp>
      <p:sp>
        <p:nvSpPr>
          <p:cNvPr id="4" name="Slide Number Placeholder 3">
            <a:extLst>
              <a:ext uri="{FF2B5EF4-FFF2-40B4-BE49-F238E27FC236}">
                <a16:creationId xmlns:a16="http://schemas.microsoft.com/office/drawing/2014/main" id="{5A6D265A-E206-FE5F-D200-1461B1EA733C}"/>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80054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Podziękowania</a:t>
            </a:r>
          </a:p>
          <a:p>
            <a:pPr latinLnBrk="0"/>
            <a:r>
              <a:rPr lang="en-GB" noProof="0" dirty="0"/>
              <a:t>Niniejszy zestaw slajdów </a:t>
            </a:r>
            <a:r>
              <a:rPr lang="en-GB" i="1" noProof="0" dirty="0"/>
              <a:t>„Pomocne </a:t>
            </a:r>
            <a:r>
              <a:rPr lang="en-GB" i="1" dirty="0"/>
              <a:t>wskazówki</a:t>
            </a:r>
            <a:r>
              <a:rPr lang="en-GB" i="1" noProof="0" dirty="0"/>
              <a:t>, triki </a:t>
            </a:r>
            <a:r>
              <a:rPr lang="en-GB" i="1" dirty="0"/>
              <a:t>i narzędzia wspierające tworzenie </a:t>
            </a:r>
            <a:r>
              <a:rPr lang="en-GB" i="1" err="1"/>
              <a:t>lokalnej</a:t>
            </a:r>
            <a:r>
              <a:rPr lang="en-GB" i="1"/>
              <a:t> wspólnoty </a:t>
            </a:r>
            <a:r>
              <a:rPr lang="en-GB" i="1" dirty="0"/>
              <a:t>energetycznej” </a:t>
            </a:r>
            <a:r>
              <a:rPr lang="en-GB" noProof="0" dirty="0"/>
              <a:t>został opracowany w ramach projektu Every1 i jest objęty licencją </a:t>
            </a:r>
            <a:r>
              <a:rPr lang="en-GB" noProof="0" dirty="0">
                <a:hlinkClick r:id="rId3"/>
              </a:rPr>
              <a:t>CC BY-SA 4.0</a:t>
            </a:r>
            <a:r>
              <a:rPr lang="en-GB" noProof="0" dirty="0"/>
              <a:t>, o ile nie zaznaczono inaczej. </a:t>
            </a:r>
          </a:p>
          <a:p>
            <a:pPr latinLnBrk="0"/>
            <a:endParaRPr lang="en-GB" noProof="0" dirty="0"/>
          </a:p>
          <a:p>
            <a:pPr latinLnBrk="0"/>
            <a:r>
              <a:rPr lang="en-GB" noProof="0" dirty="0"/>
              <a:t>W prezentacji wykorzystano następujące zdjęcia: </a:t>
            </a:r>
          </a:p>
          <a:p>
            <a:pPr latinLnBrk="0"/>
            <a:endParaRPr lang="en-GB" noProof="0" dirty="0"/>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Zdjęcie na okładce: </a:t>
            </a:r>
            <a:r>
              <a:rPr lang="en-GB" noProof="0" dirty="0">
                <a:solidFill>
                  <a:schemeClr val="dk1"/>
                </a:solidFill>
                <a:ea typeface="Public Sans"/>
                <a:cs typeface="Public Sans"/>
                <a:sym typeface="Public Sans"/>
                <a:hlinkClick r:id="rId4"/>
              </a:rPr>
              <a:t>Moss Community Energy Launch (warsztaty z samodzielnego montażu paneli słonecznych) </a:t>
            </a:r>
            <a:r>
              <a:rPr lang="en-GB" noProof="0" dirty="0">
                <a:solidFill>
                  <a:schemeClr val="dk1"/>
                </a:solidFill>
                <a:ea typeface="Public Sans"/>
                <a:cs typeface="Public Sans"/>
                <a:sym typeface="Public Sans"/>
              </a:rPr>
              <a:t>autorstwa 10 10 na licencji </a:t>
            </a:r>
            <a:r>
              <a:rPr lang="en-GB" noProof="0" dirty="0">
                <a:solidFill>
                  <a:schemeClr val="dk1"/>
                </a:solidFill>
                <a:ea typeface="Public Sans"/>
                <a:cs typeface="Public Sans"/>
                <a:sym typeface="Public Sans"/>
                <a:hlinkClick r:id="rId5"/>
              </a:rPr>
              <a:t>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Zdjęcie w tekście wprowadzenia: </a:t>
            </a:r>
            <a:r>
              <a:rPr lang="en-GB" noProof="0" err="1">
                <a:solidFill>
                  <a:schemeClr val="dk1"/>
                </a:solidFill>
                <a:ea typeface="Public Sans"/>
                <a:cs typeface="Public Sans"/>
                <a:sym typeface="Public Sans"/>
              </a:rPr>
              <a:t>Tworzenie</a:t>
            </a:r>
            <a:r>
              <a:rPr lang="en-GB" noProof="0">
                <a:solidFill>
                  <a:schemeClr val="dk1"/>
                </a:solidFill>
                <a:ea typeface="Public Sans"/>
                <a:cs typeface="Public Sans"/>
                <a:sym typeface="Public Sans"/>
              </a:rPr>
              <a:t> wspólnoty </a:t>
            </a:r>
            <a:r>
              <a:rPr lang="en-GB" noProof="0" dirty="0">
                <a:solidFill>
                  <a:schemeClr val="dk1"/>
                </a:solidFill>
                <a:ea typeface="Public Sans"/>
                <a:cs typeface="Public Sans"/>
                <a:sym typeface="Public Sans"/>
              </a:rPr>
              <a:t>energetycznej: dalsze rozważania: </a:t>
            </a:r>
            <a:r>
              <a:rPr lang="en-GB" noProof="0" dirty="0">
                <a:solidFill>
                  <a:schemeClr val="dk1"/>
                </a:solidFill>
                <a:ea typeface="Public Sans"/>
                <a:cs typeface="Public Sans"/>
                <a:sym typeface="Public Sans"/>
                <a:hlinkClick r:id="rId6"/>
              </a:rPr>
              <a:t>Fundusz czystej energii rzuca światło na odnawialne źródła energii </a:t>
            </a:r>
            <a:r>
              <a:rPr lang="en-GB" noProof="0" dirty="0">
                <a:solidFill>
                  <a:schemeClr val="dk1"/>
                </a:solidFill>
                <a:ea typeface="Public Sans"/>
                <a:cs typeface="Public Sans"/>
                <a:sym typeface="Public Sans"/>
              </a:rPr>
              <a:t>autorstwa Province of British Columbia jest objęte licencją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Zakładanie społeczności energetycznej: pierwsze kroki i kwestie do rozważenia: </a:t>
            </a:r>
            <a:r>
              <a:rPr lang="en-GB" noProof="0" dirty="0">
                <a:solidFill>
                  <a:schemeClr val="dk1"/>
                </a:solidFill>
                <a:ea typeface="Public Sans"/>
                <a:cs typeface="Public Sans"/>
                <a:sym typeface="Public Sans"/>
                <a:hlinkClick r:id="rId8"/>
              </a:rPr>
              <a:t>wiedza, doświadczenie, narracja, współpraca </a:t>
            </a:r>
            <a:r>
              <a:rPr lang="en-GB" noProof="0" dirty="0">
                <a:solidFill>
                  <a:schemeClr val="dk1"/>
                </a:solidFill>
                <a:ea typeface="Public Sans"/>
                <a:cs typeface="Public Sans"/>
                <a:sym typeface="Public Sans"/>
              </a:rPr>
              <a:t>autorstwa Howard Lake na licencji </a:t>
            </a:r>
            <a:r>
              <a:rPr lang="en-GB" noProof="0" dirty="0">
                <a:solidFill>
                  <a:schemeClr val="dk1"/>
                </a:solidFill>
                <a:ea typeface="Public Sans"/>
                <a:cs typeface="Public Sans"/>
                <a:sym typeface="Public Sans"/>
                <a:hlinkClick r:id="rId9"/>
              </a:rPr>
              <a:t>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Tworzenie społeczności energetycznej: dalsze rozważania: </a:t>
            </a:r>
            <a:r>
              <a:rPr lang="en-GB" noProof="0" dirty="0">
                <a:solidFill>
                  <a:schemeClr val="dk1"/>
                </a:solidFill>
                <a:ea typeface="Public Sans"/>
                <a:cs typeface="Public Sans"/>
                <a:sym typeface="Public Sans"/>
                <a:hlinkClick r:id="rId6"/>
              </a:rPr>
              <a:t>Fundusz czystej energii rzuca światło na odnawialne źródła energii </a:t>
            </a:r>
            <a:r>
              <a:rPr lang="en-GB" noProof="0" dirty="0">
                <a:solidFill>
                  <a:schemeClr val="dk1"/>
                </a:solidFill>
                <a:ea typeface="Public Sans"/>
                <a:cs typeface="Public Sans"/>
                <a:sym typeface="Public Sans"/>
              </a:rPr>
              <a:t>autorstwa Province of British Columbia jest objęty licencją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Tworzenie społeczności energetycznej: formalna organizacja: </a:t>
            </a:r>
            <a:r>
              <a:rPr lang="en-GB" noProof="0" dirty="0" err="1">
                <a:solidFill>
                  <a:schemeClr val="dk1"/>
                </a:solidFill>
                <a:ea typeface="Public Sans"/>
                <a:cs typeface="Public Sans"/>
                <a:sym typeface="Public Sans"/>
                <a:hlinkClick r:id="rId10"/>
              </a:rPr>
              <a:t>Afternoon_Planning </a:t>
            </a:r>
            <a:r>
              <a:rPr lang="en-GB" noProof="0" dirty="0">
                <a:solidFill>
                  <a:schemeClr val="dk1"/>
                </a:solidFill>
                <a:ea typeface="Public Sans"/>
                <a:cs typeface="Public Sans"/>
                <a:sym typeface="Public Sans"/>
              </a:rPr>
              <a:t>autorstwa Green Mamba :)--&lt; jest objęte licencją </a:t>
            </a:r>
            <a:r>
              <a:rPr lang="en-GB" noProof="0" dirty="0">
                <a:solidFill>
                  <a:schemeClr val="dk1"/>
                </a:solidFill>
                <a:ea typeface="Public Sans"/>
                <a:cs typeface="Public Sans"/>
                <a:sym typeface="Public Sans"/>
                <a:hlinkClick r:id="rId11"/>
              </a:rPr>
              <a:t>CC BY-ND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Tworzenie społeczności energetycznej: Przywództwo: </a:t>
            </a:r>
            <a:r>
              <a:rPr lang="en-GB" noProof="0" dirty="0">
                <a:solidFill>
                  <a:schemeClr val="dk1"/>
                </a:solidFill>
                <a:ea typeface="Public Sans"/>
                <a:cs typeface="Public Sans"/>
                <a:sym typeface="Public Sans"/>
                <a:hlinkClick r:id="rId12"/>
              </a:rPr>
              <a:t>Przywództwo </a:t>
            </a:r>
            <a:r>
              <a:rPr lang="en-GB" noProof="0" dirty="0">
                <a:solidFill>
                  <a:schemeClr val="dk1"/>
                </a:solidFill>
                <a:ea typeface="Public Sans"/>
                <a:cs typeface="Public Sans"/>
                <a:sym typeface="Public Sans"/>
              </a:rPr>
              <a:t>autorstwa Luigi </a:t>
            </a:r>
            <a:r>
              <a:rPr lang="en-GB" noProof="0" dirty="0" err="1">
                <a:solidFill>
                  <a:schemeClr val="dk1"/>
                </a:solidFill>
                <a:ea typeface="Public Sans"/>
                <a:cs typeface="Public Sans"/>
                <a:sym typeface="Public Sans"/>
              </a:rPr>
              <a:t>Mengato </a:t>
            </a:r>
            <a:r>
              <a:rPr lang="en-GB" noProof="0" dirty="0">
                <a:solidFill>
                  <a:schemeClr val="dk1"/>
                </a:solidFill>
                <a:ea typeface="Public Sans"/>
                <a:cs typeface="Public Sans"/>
                <a:sym typeface="Public Sans"/>
              </a:rPr>
              <a:t>jest objęte licencją </a:t>
            </a:r>
            <a:r>
              <a:rPr lang="en-GB" noProof="0" dirty="0">
                <a:solidFill>
                  <a:schemeClr val="dk1"/>
                </a:solidFill>
                <a:ea typeface="Public Sans"/>
                <a:cs typeface="Public Sans"/>
                <a:sym typeface="Public Sans"/>
                <a:hlinkClick r:id="rId9"/>
              </a:rPr>
              <a:t>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err="1">
                <a:solidFill>
                  <a:schemeClr val="dk1"/>
                </a:solidFill>
                <a:ea typeface="Public Sans"/>
                <a:cs typeface="Public Sans"/>
                <a:sym typeface="Public Sans"/>
              </a:rPr>
              <a:t>Tworzenie</a:t>
            </a:r>
            <a:r>
              <a:rPr lang="en-GB">
                <a:solidFill>
                  <a:schemeClr val="dk1"/>
                </a:solidFill>
                <a:ea typeface="Public Sans"/>
                <a:cs typeface="Public Sans"/>
                <a:sym typeface="Public Sans"/>
              </a:rPr>
              <a:t> wspólnoty </a:t>
            </a:r>
            <a:r>
              <a:rPr lang="en-GB" dirty="0">
                <a:solidFill>
                  <a:schemeClr val="dk1"/>
                </a:solidFill>
                <a:ea typeface="Public Sans"/>
                <a:cs typeface="Public Sans"/>
                <a:sym typeface="Public Sans"/>
              </a:rPr>
              <a:t>energetycznej: zasoby: </a:t>
            </a:r>
            <a:r>
              <a:rPr lang="en-GB" b="0" i="0" dirty="0" err="1">
                <a:solidFill>
                  <a:srgbClr val="242424"/>
                </a:solidFill>
                <a:effectLst/>
                <a:hlinkClick r:id="rId13"/>
              </a:rPr>
              <a:t>Vorarlberger</a:t>
            </a:r>
            <a:r>
              <a:rPr lang="en-GB" b="0" i="0" dirty="0">
                <a:solidFill>
                  <a:srgbClr val="242424"/>
                </a:solidFill>
                <a:effectLst/>
                <a:hlinkClick r:id="rId13"/>
              </a:rPr>
              <a:t> Kraftwerke-Energy meter (electro)-smart meter-02ASD </a:t>
            </a:r>
            <a:r>
              <a:rPr lang="en-GB" b="0" i="0" dirty="0">
                <a:solidFill>
                  <a:srgbClr val="242424"/>
                </a:solidFill>
                <a:effectLst/>
              </a:rPr>
              <a:t>autorstwa </a:t>
            </a:r>
            <a:r>
              <a:rPr lang="en-GB" b="0" i="0" dirty="0" err="1">
                <a:solidFill>
                  <a:srgbClr val="242424"/>
                </a:solidFill>
                <a:effectLst/>
              </a:rPr>
              <a:t>Asurnipal</a:t>
            </a:r>
            <a:r>
              <a:rPr lang="en-GB" b="0" i="0" dirty="0">
                <a:solidFill>
                  <a:srgbClr val="242424"/>
                </a:solidFill>
                <a:effectLst/>
              </a:rPr>
              <a:t> jest objęty licencją </a:t>
            </a:r>
            <a:r>
              <a:rPr lang="en-GB" b="0" i="0" dirty="0">
                <a:solidFill>
                  <a:srgbClr val="242424"/>
                </a:solidFill>
                <a:effectLst/>
                <a:hlinkClick r:id="rId3"/>
              </a:rPr>
              <a:t>CC BY-SA 4.0</a:t>
            </a:r>
            <a:r>
              <a:rPr lang="en-GB" b="0" i="0" dirty="0">
                <a:solidFill>
                  <a:srgbClr val="242424"/>
                </a:solidFill>
                <a:effectLst/>
              </a:rPr>
              <a:t>.</a:t>
            </a:r>
          </a:p>
          <a:p>
            <a:pPr latinLnBrk="0"/>
            <a:endParaRPr lang="en-GB" noProof="0"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39D8-6392-CFDE-A218-892CC91CC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EEF26-1033-A449-F64C-2561A37FF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651B-FE2F-9CF6-0D77-55F29B4AD61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Podziękowania</a:t>
            </a:r>
          </a:p>
          <a:p>
            <a:pPr marL="285750" indent="-285750" latinLnBrk="0">
              <a:buFont typeface="Arial" panose="020B0604020202020204" pitchFamily="34" charset="0"/>
              <a:buChar char="•"/>
            </a:pPr>
            <a:r>
              <a:rPr lang="en-GB" err="1">
                <a:solidFill>
                  <a:srgbClr val="242424"/>
                </a:solidFill>
              </a:rPr>
              <a:t>Zakładanie</a:t>
            </a:r>
            <a:r>
              <a:rPr lang="en-GB">
                <a:solidFill>
                  <a:srgbClr val="242424"/>
                </a:solidFill>
              </a:rPr>
              <a:t> wspólnoty </a:t>
            </a:r>
            <a:r>
              <a:rPr lang="en-GB" dirty="0">
                <a:solidFill>
                  <a:srgbClr val="242424"/>
                </a:solidFill>
              </a:rPr>
              <a:t>energetycznej: Twoi członkowie: „Realizacja potencjału” autorstwa Becka Pitta jest objęte licencją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200" err="1">
                <a:solidFill>
                  <a:srgbClr val="242424"/>
                </a:solidFill>
                <a:ea typeface="Public Sans"/>
                <a:cs typeface="Public Sans"/>
                <a:sym typeface="Public Sans"/>
              </a:rPr>
              <a:t>Zakładanie</a:t>
            </a:r>
            <a:r>
              <a:rPr lang="en-GB" sz="1200">
                <a:solidFill>
                  <a:srgbClr val="242424"/>
                </a:solidFill>
                <a:ea typeface="Public Sans"/>
                <a:cs typeface="Public Sans"/>
                <a:sym typeface="Public Sans"/>
              </a:rPr>
              <a:t> wspólnoty </a:t>
            </a:r>
            <a:r>
              <a:rPr lang="en-GB" sz="1200" dirty="0">
                <a:solidFill>
                  <a:srgbClr val="242424"/>
                </a:solidFill>
                <a:ea typeface="Public Sans"/>
                <a:cs typeface="Public Sans"/>
                <a:sym typeface="Public Sans"/>
              </a:rPr>
              <a:t>energetycznej: Finansowanie: </a:t>
            </a:r>
            <a:r>
              <a:rPr lang="en-GB" sz="1200" dirty="0">
                <a:solidFill>
                  <a:srgbClr val="242424"/>
                </a:solidFill>
                <a:ea typeface="Public Sans"/>
                <a:cs typeface="Public Sans"/>
                <a:sym typeface="Public Sans"/>
                <a:hlinkClick r:id="rId4"/>
              </a:rPr>
              <a:t>Rachunki za energię elektryczną z żarówką i kalkulatorem </a:t>
            </a:r>
            <a:r>
              <a:rPr lang="en-GB" sz="1200" dirty="0">
                <a:solidFill>
                  <a:srgbClr val="242424"/>
                </a:solidFill>
                <a:ea typeface="Public Sans"/>
                <a:cs typeface="Public Sans"/>
                <a:sym typeface="Public Sans"/>
              </a:rPr>
              <a:t>autorstwa Uswitch.com Images jest </a:t>
            </a:r>
            <a:r>
              <a:rPr lang="en-GB" dirty="0">
                <a:solidFill>
                  <a:srgbClr val="242424"/>
                </a:solidFill>
              </a:rPr>
              <a:t>objęte licencją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err="1">
                <a:solidFill>
                  <a:srgbClr val="242424"/>
                </a:solidFill>
              </a:rPr>
              <a:t>Tworzenie</a:t>
            </a:r>
            <a:r>
              <a:rPr lang="en-GB">
                <a:solidFill>
                  <a:srgbClr val="242424"/>
                </a:solidFill>
              </a:rPr>
              <a:t> wspólnoty </a:t>
            </a:r>
            <a:r>
              <a:rPr lang="en-GB" dirty="0">
                <a:solidFill>
                  <a:srgbClr val="242424"/>
                </a:solidFill>
              </a:rPr>
              <a:t>energetycznej: zaangażowanie społeczności i interesariuszy: </a:t>
            </a:r>
            <a:r>
              <a:rPr lang="en-GB" noProof="0" dirty="0">
                <a:solidFill>
                  <a:schemeClr val="dk1"/>
                </a:solidFill>
                <a:ea typeface="Public Sans"/>
                <a:cs typeface="Public Sans"/>
                <a:sym typeface="Public Sans"/>
                <a:hlinkClick r:id="rId5"/>
              </a:rPr>
              <a:t>Moss Community Energy Launch (warsztaty z samodzielnego montażu paneli słonecznych) </a:t>
            </a:r>
            <a:r>
              <a:rPr lang="en-GB" noProof="0" dirty="0">
                <a:solidFill>
                  <a:schemeClr val="dk1"/>
                </a:solidFill>
                <a:ea typeface="Public Sans"/>
                <a:cs typeface="Public Sans"/>
                <a:sym typeface="Public Sans"/>
              </a:rPr>
              <a:t>autorstwa 10 10 na licencji </a:t>
            </a:r>
            <a:r>
              <a:rPr lang="en-GB" noProof="0" dirty="0">
                <a:solidFill>
                  <a:schemeClr val="dk1"/>
                </a:solidFill>
                <a:ea typeface="Public Sans"/>
                <a:cs typeface="Public Sans"/>
                <a:sym typeface="Public Sans"/>
                <a:hlinkClick r:id="rId3"/>
              </a:rPr>
              <a:t>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200" noProof="0" dirty="0">
              <a:solidFill>
                <a:schemeClr val="dk1"/>
              </a:solidFill>
              <a:ea typeface="Public Sans"/>
              <a:cs typeface="Public Sans"/>
            </a:endParaRPr>
          </a:p>
          <a:p>
            <a:pPr latinLnBrk="0"/>
            <a:endParaRPr lang="en-GB" sz="12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2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2000" noProof="0" dirty="0">
              <a:solidFill>
                <a:schemeClr val="dk1"/>
              </a:solidFill>
              <a:ea typeface="Calibri"/>
              <a:cs typeface="Calibri"/>
              <a:sym typeface="Calibri"/>
            </a:endParaRPr>
          </a:p>
          <a:p>
            <a:pPr latinLnBrk="0"/>
            <a:endParaRPr lang="en-GB" noProof="0" dirty="0"/>
          </a:p>
          <a:p>
            <a:endParaRPr lang="en-BE" dirty="0"/>
          </a:p>
        </p:txBody>
      </p:sp>
      <p:sp>
        <p:nvSpPr>
          <p:cNvPr id="4" name="Slide Number Placeholder 3">
            <a:extLst>
              <a:ext uri="{FF2B5EF4-FFF2-40B4-BE49-F238E27FC236}">
                <a16:creationId xmlns:a16="http://schemas.microsoft.com/office/drawing/2014/main" id="{91C297F8-F54B-CDCE-28DF-70A97B624ABD}"/>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34786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Dziękuję!</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350503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Każdą sekcję rozpoczynamy od pytania do refleksji. Poświęć chwilę na rozważenie każdego pytania, zanim przejdziesz do następnego slajdu. </a:t>
            </a:r>
          </a:p>
          <a:p>
            <a:pPr latinLnBrk="0"/>
            <a:endParaRPr lang="en-GB" sz="1200" dirty="0">
              <a:solidFill>
                <a:srgbClr val="2B2C30"/>
              </a:solidFill>
              <a:sym typeface="Public Sans"/>
            </a:endParaRPr>
          </a:p>
          <a:p>
            <a:pPr latinLnBrk="0"/>
            <a:r>
              <a:rPr lang="en-GB" sz="1200" dirty="0">
                <a:solidFill>
                  <a:srgbClr val="2B2C30"/>
                </a:solidFill>
                <a:sym typeface="Public Sans"/>
              </a:rPr>
              <a:t>Możesz odpowiedzieć na każde pytanie po kolei. </a:t>
            </a:r>
          </a:p>
          <a:p>
            <a:pPr latinLnBrk="0"/>
            <a:r>
              <a:rPr lang="en-GB" sz="1200" dirty="0">
                <a:solidFill>
                  <a:srgbClr val="2B2C30"/>
                </a:solidFill>
                <a:sym typeface="Public Sans"/>
              </a:rPr>
              <a:t>Możesz też wybrać konkretne pytanie, które chcesz omówić w pierwszej kolejności, korzystając z menu. </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41735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Zacznij już dziś! </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Co muszę wziąć pod uwagę, chcąc </a:t>
            </a:r>
            <a:r>
              <a:rPr lang="en-US" sz="1200" dirty="0" err="1">
                <a:ea typeface="Public Sans"/>
                <a:cs typeface="Public Sans"/>
                <a:sym typeface="Public Sans"/>
              </a:rPr>
              <a:t>założyć</a:t>
            </a:r>
            <a:r>
              <a:rPr lang="en-US" sz="1200" dirty="0">
                <a:ea typeface="Public Sans"/>
                <a:cs typeface="Public Sans"/>
                <a:sym typeface="Public Sans"/>
              </a:rPr>
              <a:t> </a:t>
            </a:r>
            <a:r>
              <a:rPr lang="en-US" sz="1200" dirty="0" err="1">
                <a:ea typeface="Public Sans"/>
                <a:cs typeface="Public Sans"/>
                <a:sym typeface="Public Sans"/>
              </a:rPr>
              <a:t>wspólnotę</a:t>
            </a:r>
            <a:r>
              <a:rPr lang="en-US" sz="1200" dirty="0">
                <a:ea typeface="Public Sans"/>
                <a:cs typeface="Public Sans"/>
                <a:sym typeface="Public Sans"/>
              </a:rPr>
              <a:t> energetyczną?</a:t>
            </a:r>
          </a:p>
          <a:p>
            <a:pPr marL="342900" indent="-342900" latinLnBrk="0">
              <a:buFont typeface="+mj-lt"/>
              <a:buAutoNum type="arabicPeriod"/>
            </a:pPr>
            <a:r>
              <a:rPr lang="en-US" sz="1200" dirty="0">
                <a:ea typeface="Public Sans"/>
                <a:cs typeface="Public Sans"/>
                <a:sym typeface="Public Sans"/>
              </a:rPr>
              <a:t>O czym jeszcze należy pamiętać, </a:t>
            </a:r>
            <a:r>
              <a:rPr lang="en-US" sz="1200" dirty="0" err="1">
                <a:ea typeface="Public Sans"/>
                <a:cs typeface="Public Sans"/>
                <a:sym typeface="Public Sans"/>
              </a:rPr>
              <a:t>zakładając</a:t>
            </a:r>
            <a:r>
              <a:rPr lang="en-US" sz="1200" dirty="0">
                <a:ea typeface="Public Sans"/>
                <a:cs typeface="Public Sans"/>
                <a:sym typeface="Public Sans"/>
              </a:rPr>
              <a:t> </a:t>
            </a:r>
            <a:r>
              <a:rPr lang="en-US" sz="1200" dirty="0" err="1">
                <a:ea typeface="Public Sans"/>
                <a:cs typeface="Public Sans"/>
                <a:sym typeface="Public Sans"/>
              </a:rPr>
              <a:t>wspólnotę</a:t>
            </a:r>
            <a:r>
              <a:rPr lang="en-US" sz="1200" dirty="0">
                <a:ea typeface="Public Sans"/>
                <a:cs typeface="Public Sans"/>
                <a:sym typeface="Public Sans"/>
              </a:rPr>
              <a:t> energetyczną?</a:t>
            </a:r>
          </a:p>
          <a:p>
            <a:pPr marL="342900" indent="-342900" latinLnBrk="0">
              <a:buFont typeface="+mj-lt"/>
              <a:buAutoNum type="arabicPeriod"/>
            </a:pPr>
            <a:r>
              <a:rPr lang="en-US" sz="1200" dirty="0">
                <a:ea typeface="Public Sans"/>
                <a:cs typeface="Public Sans"/>
                <a:sym typeface="Public Sans"/>
              </a:rPr>
              <a:t>Jakie są kluczowe formalności związane z </a:t>
            </a:r>
            <a:r>
              <a:rPr lang="en-US" sz="1200" dirty="0" err="1">
                <a:ea typeface="Public Sans"/>
                <a:cs typeface="Public Sans"/>
                <a:sym typeface="Public Sans"/>
              </a:rPr>
              <a:t>utworzeniem</a:t>
            </a:r>
            <a:r>
              <a:rPr lang="en-US" sz="1200" dirty="0">
                <a:ea typeface="Public Sans"/>
                <a:cs typeface="Public Sans"/>
                <a:sym typeface="Public Sans"/>
              </a:rPr>
              <a:t> </a:t>
            </a:r>
            <a:r>
              <a:rPr lang="en-US" sz="1200" dirty="0" err="1">
                <a:ea typeface="Public Sans"/>
                <a:cs typeface="Public Sans"/>
                <a:sym typeface="Public Sans"/>
              </a:rPr>
              <a:t>wspólnoty</a:t>
            </a:r>
            <a:r>
              <a:rPr lang="en-US" sz="1200" dirty="0">
                <a:ea typeface="Public Sans"/>
                <a:cs typeface="Public Sans"/>
                <a:sym typeface="Public Sans"/>
              </a:rPr>
              <a:t> energetycznej?</a:t>
            </a:r>
          </a:p>
          <a:p>
            <a:pPr marL="342900" indent="-342900" latinLnBrk="0">
              <a:buFont typeface="+mj-lt"/>
              <a:buAutoNum type="arabicPeriod"/>
            </a:pPr>
            <a:r>
              <a:rPr lang="en-US" sz="1200" dirty="0">
                <a:ea typeface="Public Sans"/>
                <a:cs typeface="Public Sans"/>
                <a:sym typeface="Public Sans"/>
              </a:rPr>
              <a:t>Jak skutecznie </a:t>
            </a:r>
            <a:r>
              <a:rPr lang="en-US" sz="1200" dirty="0" err="1">
                <a:ea typeface="Public Sans"/>
                <a:cs typeface="Public Sans"/>
                <a:sym typeface="Public Sans"/>
              </a:rPr>
              <a:t>kierować</a:t>
            </a:r>
            <a:r>
              <a:rPr lang="en-US" sz="1200" dirty="0">
                <a:ea typeface="Public Sans"/>
                <a:cs typeface="Public Sans"/>
                <a:sym typeface="Public Sans"/>
              </a:rPr>
              <a:t> </a:t>
            </a:r>
            <a:r>
              <a:rPr lang="en-US" sz="1200" dirty="0" err="1">
                <a:ea typeface="Public Sans"/>
                <a:cs typeface="Public Sans"/>
                <a:sym typeface="Public Sans"/>
              </a:rPr>
              <a:t>wspólnotą</a:t>
            </a:r>
            <a:r>
              <a:rPr lang="en-US" sz="1200" dirty="0">
                <a:ea typeface="Public Sans"/>
                <a:cs typeface="Public Sans"/>
                <a:sym typeface="Public Sans"/>
              </a:rPr>
              <a:t> energetyczną?</a:t>
            </a:r>
          </a:p>
          <a:p>
            <a:pPr marL="342900" indent="-342900" latinLnBrk="0">
              <a:buFont typeface="+mj-lt"/>
              <a:buAutoNum type="arabicPeriod"/>
            </a:pPr>
            <a:r>
              <a:rPr lang="en-US" sz="1200" dirty="0">
                <a:ea typeface="Public Sans"/>
                <a:cs typeface="Public Sans"/>
                <a:sym typeface="Public Sans"/>
              </a:rPr>
              <a:t>Jakiego sprzętu potrzebuję, aby </a:t>
            </a:r>
            <a:r>
              <a:rPr lang="en-US" sz="1200" dirty="0" err="1">
                <a:ea typeface="Public Sans"/>
                <a:cs typeface="Public Sans"/>
                <a:sym typeface="Public Sans"/>
              </a:rPr>
              <a:t>założyć</a:t>
            </a:r>
            <a:r>
              <a:rPr lang="en-US" sz="1200" dirty="0">
                <a:ea typeface="Public Sans"/>
                <a:cs typeface="Public Sans"/>
                <a:sym typeface="Public Sans"/>
              </a:rPr>
              <a:t> </a:t>
            </a:r>
            <a:r>
              <a:rPr lang="en-US" sz="1200" dirty="0" err="1">
                <a:ea typeface="Public Sans"/>
                <a:cs typeface="Public Sans"/>
                <a:sym typeface="Public Sans"/>
              </a:rPr>
              <a:t>wspólnotę</a:t>
            </a:r>
            <a:r>
              <a:rPr lang="en-US" sz="1200" dirty="0">
                <a:ea typeface="Public Sans"/>
                <a:cs typeface="Public Sans"/>
                <a:sym typeface="Public Sans"/>
              </a:rPr>
              <a:t> energetyczną?</a:t>
            </a:r>
          </a:p>
          <a:p>
            <a:pPr marL="342900" indent="-342900" latinLnBrk="0">
              <a:buFont typeface="+mj-lt"/>
              <a:buAutoNum type="arabicPeriod"/>
            </a:pPr>
            <a:r>
              <a:rPr lang="en-US" sz="1200" dirty="0">
                <a:ea typeface="Public Sans"/>
                <a:cs typeface="Public Sans"/>
                <a:sym typeface="Public Sans"/>
              </a:rPr>
              <a:t>Jak wygląda członkostwo w społeczności energetycznej? </a:t>
            </a:r>
          </a:p>
          <a:p>
            <a:pPr marL="342900" indent="-342900" latinLnBrk="0">
              <a:buFont typeface="+mj-lt"/>
              <a:buAutoNum type="arabicPeriod"/>
            </a:pPr>
            <a:r>
              <a:rPr lang="en-US" sz="1200" dirty="0">
                <a:ea typeface="Public Sans"/>
                <a:cs typeface="Public Sans"/>
                <a:sym typeface="Public Sans"/>
              </a:rPr>
              <a:t>Jakie fundusze mogą być dostępne na wsparcie </a:t>
            </a:r>
            <a:r>
              <a:rPr lang="en-US" sz="1200" dirty="0" err="1">
                <a:ea typeface="Public Sans"/>
                <a:cs typeface="Public Sans"/>
                <a:sym typeface="Public Sans"/>
              </a:rPr>
              <a:t>mojej</a:t>
            </a:r>
            <a:r>
              <a:rPr lang="en-US" sz="1200" dirty="0">
                <a:ea typeface="Public Sans"/>
                <a:cs typeface="Public Sans"/>
                <a:sym typeface="Public Sans"/>
              </a:rPr>
              <a:t> </a:t>
            </a:r>
            <a:r>
              <a:rPr lang="en-US" sz="1200" dirty="0" err="1">
                <a:ea typeface="Public Sans"/>
                <a:cs typeface="Public Sans"/>
                <a:sym typeface="Public Sans"/>
              </a:rPr>
              <a:t>wspólnoty</a:t>
            </a:r>
            <a:r>
              <a:rPr lang="en-US" sz="1200" dirty="0">
                <a:ea typeface="Public Sans"/>
                <a:cs typeface="Public Sans"/>
                <a:sym typeface="Public Sans"/>
              </a:rPr>
              <a:t> energetycznej?</a:t>
            </a:r>
          </a:p>
          <a:p>
            <a:pPr marL="342900" indent="-342900" latinLnBrk="0">
              <a:buFont typeface="+mj-lt"/>
              <a:buAutoNum type="arabicPeriod"/>
            </a:pPr>
            <a:r>
              <a:rPr lang="en-US" sz="1200" dirty="0">
                <a:ea typeface="Public Sans"/>
                <a:cs typeface="Public Sans"/>
                <a:sym typeface="Public Sans"/>
              </a:rPr>
              <a:t>Jak skutecznie współpracować z szerszą społecznością i naszymi interesariuszami?</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367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err="1">
                <a:solidFill>
                  <a:schemeClr val="bg1"/>
                </a:solidFill>
                <a:latin typeface="+mn-lt"/>
                <a:ea typeface="+mn-ea"/>
                <a:cs typeface="+mn-cs"/>
                <a:sym typeface="Public Sans"/>
              </a:rPr>
              <a:t>Zakładanie</a:t>
            </a:r>
            <a:r>
              <a:rPr lang="en-US" sz="1200" b="1" kern="1200" dirty="0">
                <a:solidFill>
                  <a:schemeClr val="bg1"/>
                </a:solidFill>
                <a:latin typeface="+mn-lt"/>
                <a:ea typeface="+mn-ea"/>
                <a:cs typeface="+mn-cs"/>
                <a:sym typeface="Public Sans"/>
              </a:rPr>
              <a:t> </a:t>
            </a:r>
            <a:r>
              <a:rPr lang="en-US" sz="1200" b="1" kern="1200" dirty="0" err="1">
                <a:solidFill>
                  <a:schemeClr val="bg1"/>
                </a:solidFill>
                <a:latin typeface="+mn-lt"/>
                <a:ea typeface="+mn-ea"/>
                <a:cs typeface="+mn-cs"/>
                <a:sym typeface="Public Sans"/>
              </a:rPr>
              <a:t>wspólnoty</a:t>
            </a:r>
            <a:r>
              <a:rPr lang="en-US" sz="1200" b="1" kern="1200" dirty="0">
                <a:solidFill>
                  <a:schemeClr val="bg1"/>
                </a:solidFill>
                <a:latin typeface="+mn-lt"/>
                <a:ea typeface="+mn-ea"/>
                <a:cs typeface="+mn-cs"/>
                <a:sym typeface="Public Sans"/>
              </a:rPr>
              <a:t> energetycznej: pierwsze kroki i kwestie do rozważenia</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 należy wziąć pod uwagę, chcąc </a:t>
            </a:r>
            <a:r>
              <a:rPr lang="en-US" sz="1200" i="1" dirty="0" err="1">
                <a:solidFill>
                  <a:schemeClr val="accent5"/>
                </a:solidFill>
              </a:rPr>
              <a:t>założyć</a:t>
            </a:r>
            <a:r>
              <a:rPr lang="en-US" sz="1200" i="1" dirty="0">
                <a:solidFill>
                  <a:schemeClr val="accent5"/>
                </a:solidFill>
              </a:rPr>
              <a:t> </a:t>
            </a:r>
            <a:r>
              <a:rPr lang="en-US" sz="1200" i="1" dirty="0" err="1">
                <a:solidFill>
                  <a:schemeClr val="accent5"/>
                </a:solidFill>
              </a:rPr>
              <a:t>wspólnotę</a:t>
            </a:r>
            <a:r>
              <a:rPr lang="en-US" sz="1200" i="1" dirty="0">
                <a:solidFill>
                  <a:schemeClr val="accent5"/>
                </a:solidFill>
              </a:rPr>
              <a:t> energetyczną?</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090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sym typeface="Public Sans"/>
              </a:rPr>
              <a:t>Zakładanie</a:t>
            </a:r>
            <a:r>
              <a:rPr lang="en-US" sz="1200" b="1" dirty="0">
                <a:solidFill>
                  <a:schemeClr val="bg1"/>
                </a:solidFill>
                <a:sym typeface="Public Sans"/>
              </a:rPr>
              <a:t> </a:t>
            </a:r>
            <a:r>
              <a:rPr lang="en-US" sz="1200" b="1" dirty="0" err="1">
                <a:solidFill>
                  <a:schemeClr val="bg1"/>
                </a:solidFill>
                <a:sym typeface="Public Sans"/>
              </a:rPr>
              <a:t>wspólnoty</a:t>
            </a:r>
            <a:r>
              <a:rPr lang="en-US" sz="1200" b="1" dirty="0">
                <a:solidFill>
                  <a:schemeClr val="bg1"/>
                </a:solidFill>
                <a:sym typeface="Public Sans"/>
              </a:rPr>
              <a:t> energetycznej: pierwsze kroki i kwestie do rozważenia</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Zastanów się, jaki </a:t>
            </a:r>
            <a:r>
              <a:rPr lang="en-GB" sz="2200" dirty="0" err="1">
                <a:solidFill>
                  <a:srgbClr val="2B2C30"/>
                </a:solidFill>
                <a:ea typeface="Public Sans"/>
                <a:cs typeface="Public Sans"/>
              </a:rPr>
              <a:t>rodzaj</a:t>
            </a:r>
            <a:r>
              <a:rPr lang="en-GB" sz="2200" dirty="0">
                <a:solidFill>
                  <a:srgbClr val="2B2C30"/>
                </a:solidFill>
                <a:ea typeface="Public Sans"/>
                <a:cs typeface="Public Sans"/>
              </a:rPr>
              <a:t> </a:t>
            </a:r>
            <a:r>
              <a:rPr lang="en-GB" sz="2200" dirty="0" err="1">
                <a:solidFill>
                  <a:srgbClr val="2B2C30"/>
                </a:solidFill>
                <a:ea typeface="Public Sans"/>
                <a:cs typeface="Public Sans"/>
              </a:rPr>
              <a:t>wspólnoty</a:t>
            </a:r>
            <a:r>
              <a:rPr lang="en-GB" sz="2200" dirty="0">
                <a:solidFill>
                  <a:srgbClr val="2B2C30"/>
                </a:solidFill>
                <a:ea typeface="Public Sans"/>
                <a:cs typeface="Public Sans"/>
              </a:rPr>
              <a:t> </a:t>
            </a:r>
            <a:r>
              <a:rPr lang="en-GB" sz="2200" dirty="0" err="1">
                <a:solidFill>
                  <a:srgbClr val="2B2C30"/>
                </a:solidFill>
                <a:ea typeface="Public Sans"/>
                <a:cs typeface="Public Sans"/>
              </a:rPr>
              <a:t>energetycznej</a:t>
            </a:r>
            <a:r>
              <a:rPr lang="en-GB" sz="2200" dirty="0">
                <a:solidFill>
                  <a:srgbClr val="2B2C30"/>
                </a:solidFill>
                <a:ea typeface="Public Sans"/>
                <a:cs typeface="Public Sans"/>
              </a:rPr>
              <a:t> </a:t>
            </a:r>
            <a:r>
              <a:rPr lang="en-GB" sz="2200" dirty="0" err="1">
                <a:solidFill>
                  <a:srgbClr val="2B2C30"/>
                </a:solidFill>
                <a:ea typeface="Public Sans"/>
                <a:cs typeface="Public Sans"/>
              </a:rPr>
              <a:t>chcesz</a:t>
            </a:r>
            <a:r>
              <a:rPr lang="en-GB" sz="2200" dirty="0">
                <a:solidFill>
                  <a:srgbClr val="2B2C30"/>
                </a:solidFill>
                <a:ea typeface="Public Sans"/>
                <a:cs typeface="Public Sans"/>
              </a:rPr>
              <a:t> utworzyć. Kto będzie w niej uczestniczył? Jaka jest motywacja do </a:t>
            </a:r>
            <a:r>
              <a:rPr lang="en-GB" sz="2200" dirty="0" err="1">
                <a:solidFill>
                  <a:srgbClr val="2B2C30"/>
                </a:solidFill>
                <a:ea typeface="Public Sans"/>
                <a:cs typeface="Public Sans"/>
              </a:rPr>
              <a:t>utworzenia</a:t>
            </a:r>
            <a:r>
              <a:rPr lang="en-GB" sz="2200" dirty="0">
                <a:solidFill>
                  <a:srgbClr val="2B2C30"/>
                </a:solidFill>
                <a:ea typeface="Public Sans"/>
                <a:cs typeface="Public Sans"/>
              </a:rPr>
              <a:t> </a:t>
            </a:r>
            <a:r>
              <a:rPr lang="en-GB" sz="2200" dirty="0" err="1">
                <a:solidFill>
                  <a:srgbClr val="2B2C30"/>
                </a:solidFill>
                <a:ea typeface="Public Sans"/>
                <a:cs typeface="Public Sans"/>
              </a:rPr>
              <a:t>wspólnoty</a:t>
            </a:r>
            <a:r>
              <a:rPr lang="en-GB" sz="2200" dirty="0">
                <a:solidFill>
                  <a:srgbClr val="2B2C30"/>
                </a:solidFill>
                <a:ea typeface="Public Sans"/>
                <a:cs typeface="Public Sans"/>
              </a:rPr>
              <a:t> energetycznej?</a:t>
            </a:r>
          </a:p>
          <a:p>
            <a:pPr marL="342900" indent="-342900" latinLnBrk="0">
              <a:buFont typeface="Arial" panose="020B0604020202020204" pitchFamily="34" charset="0"/>
              <a:buChar char="•"/>
            </a:pPr>
            <a:r>
              <a:rPr lang="en-GB" sz="2200" dirty="0">
                <a:solidFill>
                  <a:srgbClr val="2B2C30"/>
                </a:solidFill>
                <a:ea typeface="Public Sans"/>
                <a:cs typeface="Public Sans"/>
              </a:rPr>
              <a:t>Dowiedz się więcej o różnych </a:t>
            </a:r>
            <a:r>
              <a:rPr lang="en-GB" sz="2200" dirty="0" err="1">
                <a:solidFill>
                  <a:srgbClr val="2B2C30"/>
                </a:solidFill>
                <a:ea typeface="Public Sans"/>
                <a:cs typeface="Public Sans"/>
              </a:rPr>
              <a:t>rodzajach</a:t>
            </a:r>
            <a:r>
              <a:rPr lang="en-GB" sz="2200" dirty="0">
                <a:solidFill>
                  <a:srgbClr val="2B2C30"/>
                </a:solidFill>
                <a:ea typeface="Public Sans"/>
                <a:cs typeface="Public Sans"/>
              </a:rPr>
              <a:t> </a:t>
            </a:r>
            <a:r>
              <a:rPr lang="en-GB" sz="2200" dirty="0" err="1">
                <a:solidFill>
                  <a:srgbClr val="2B2C30"/>
                </a:solidFill>
                <a:ea typeface="Public Sans"/>
                <a:cs typeface="Public Sans"/>
              </a:rPr>
              <a:t>wspólnot</a:t>
            </a:r>
            <a:r>
              <a:rPr lang="en-GB" sz="2200" dirty="0">
                <a:solidFill>
                  <a:srgbClr val="2B2C30"/>
                </a:solidFill>
                <a:ea typeface="Public Sans"/>
                <a:cs typeface="Public Sans"/>
              </a:rPr>
              <a:t> energetycznych, w tym o </a:t>
            </a:r>
            <a:r>
              <a:rPr lang="en-GB" sz="2200" dirty="0" err="1">
                <a:solidFill>
                  <a:srgbClr val="2B2C30"/>
                </a:solidFill>
                <a:ea typeface="Public Sans"/>
                <a:cs typeface="Public Sans"/>
                <a:hlinkClick r:id="rId3"/>
              </a:rPr>
              <a:t>wspólnotach</a:t>
            </a:r>
            <a:r>
              <a:rPr lang="en-GB" sz="2200" dirty="0">
                <a:solidFill>
                  <a:srgbClr val="2B2C30"/>
                </a:solidFill>
                <a:ea typeface="Public Sans"/>
                <a:cs typeface="Public Sans"/>
                <a:hlinkClick r:id="rId3"/>
              </a:rPr>
              <a:t> energetycznych kierowanych przez obywateli </a:t>
            </a:r>
            <a:r>
              <a:rPr lang="en-GB" sz="2200" dirty="0" err="1">
                <a:solidFill>
                  <a:srgbClr val="2B2C30"/>
                </a:solidFill>
                <a:ea typeface="Public Sans"/>
                <a:cs typeface="Public Sans"/>
              </a:rPr>
              <a:t>i</a:t>
            </a:r>
            <a:r>
              <a:rPr lang="en-GB" sz="2200" dirty="0">
                <a:solidFill>
                  <a:srgbClr val="2B2C30"/>
                </a:solidFill>
                <a:ea typeface="Public Sans"/>
                <a:cs typeface="Public Sans"/>
              </a:rPr>
              <a:t> </a:t>
            </a:r>
            <a:r>
              <a:rPr lang="en-GB" sz="2200" dirty="0" err="1">
                <a:solidFill>
                  <a:srgbClr val="2B2C30"/>
                </a:solidFill>
                <a:ea typeface="Public Sans"/>
                <a:cs typeface="Public Sans"/>
                <a:hlinkClick r:id="rId4"/>
              </a:rPr>
              <a:t>wspólnotach</a:t>
            </a:r>
            <a:r>
              <a:rPr lang="en-GB" sz="2200" dirty="0">
                <a:solidFill>
                  <a:srgbClr val="2B2C30"/>
                </a:solidFill>
                <a:ea typeface="Public Sans"/>
                <a:cs typeface="Public Sans"/>
                <a:hlinkClick r:id="rId4"/>
              </a:rPr>
              <a:t> energii odnawialnej</a:t>
            </a:r>
            <a:r>
              <a:rPr lang="en-GB" sz="2200" dirty="0">
                <a:solidFill>
                  <a:srgbClr val="2B2C30"/>
                </a:solidFill>
                <a:ea typeface="Public Sans"/>
                <a:cs typeface="Public Sans"/>
              </a:rPr>
              <a:t>.</a:t>
            </a:r>
          </a:p>
          <a:p>
            <a:pPr marL="342900" indent="-342900" latinLnBrk="0">
              <a:buFont typeface="Arial" panose="020B0604020202020204" pitchFamily="34" charset="0"/>
              <a:buChar char="•"/>
            </a:pPr>
            <a:r>
              <a:rPr lang="en-GB" sz="2200" dirty="0">
                <a:solidFill>
                  <a:srgbClr val="2B2C30"/>
                </a:solidFill>
              </a:rPr>
              <a:t>Jakie technologie są już wdrożone lub planowane?</a:t>
            </a:r>
          </a:p>
          <a:p>
            <a:pPr marL="800100" lvl="1" indent="-342900" latinLnBrk="0">
              <a:buFont typeface="Arial" panose="020B0604020202020204" pitchFamily="34" charset="0"/>
              <a:buChar char="•"/>
            </a:pPr>
            <a:r>
              <a:rPr lang="en-GB" sz="2200" dirty="0">
                <a:solidFill>
                  <a:srgbClr val="2B2C30"/>
                </a:solidFill>
              </a:rPr>
              <a:t>Rozważ fotowoltaikę (PV) lub panele słoneczne, magazynowanie energii, inteligentne liczniki.</a:t>
            </a:r>
          </a:p>
          <a:p>
            <a:endParaRPr lang="en-GB" dirty="0"/>
          </a:p>
          <a:p>
            <a:endParaRPr lang="en-GB" dirty="0"/>
          </a:p>
          <a:p>
            <a:r>
              <a:rPr lang="en-GB" dirty="0"/>
              <a:t>https://energy.ec.europa.eu/topics/markets-and-consumers/energy-consumers-and-prosumers/energy-communities_en</a:t>
            </a:r>
          </a:p>
          <a:p>
            <a:r>
              <a:rPr lang="en-GB" dirty="0" err="1"/>
              <a:t>https://energy.ec.europa.eu/topics/renewable-energy/enabling-framework-renewables_en#renewable-energy-communities</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02033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2BD5-666E-10B2-59DD-B436353D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6B13-C6BC-710A-AA70-7989105F1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89BE6-3B5F-61F6-EF58-E2F8033B7F6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sym typeface="Public Sans"/>
              </a:rPr>
              <a:t>Zakładanie</a:t>
            </a:r>
            <a:r>
              <a:rPr lang="en-US" sz="1200" b="1" dirty="0">
                <a:solidFill>
                  <a:schemeClr val="bg1"/>
                </a:solidFill>
                <a:sym typeface="Public Sans"/>
              </a:rPr>
              <a:t> </a:t>
            </a:r>
            <a:r>
              <a:rPr lang="en-US" sz="1200" b="1" dirty="0" err="1">
                <a:solidFill>
                  <a:schemeClr val="bg1"/>
                </a:solidFill>
                <a:sym typeface="Public Sans"/>
              </a:rPr>
              <a:t>wspólnoty</a:t>
            </a:r>
            <a:r>
              <a:rPr lang="en-US" sz="1200" b="1" dirty="0">
                <a:solidFill>
                  <a:schemeClr val="bg1"/>
                </a:solidFill>
                <a:sym typeface="Public Sans"/>
              </a:rPr>
              <a:t> energetycznej: pierwsze kroki i kwestie do rozważenia</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Kto będzie </a:t>
            </a:r>
            <a:r>
              <a:rPr lang="en-GB" sz="2200" dirty="0" err="1">
                <a:solidFill>
                  <a:srgbClr val="2B2C30"/>
                </a:solidFill>
                <a:ea typeface="Public Sans"/>
                <a:cs typeface="Public Sans"/>
              </a:rPr>
              <a:t>zarządzał</a:t>
            </a:r>
            <a:r>
              <a:rPr lang="en-GB" sz="2200" dirty="0">
                <a:solidFill>
                  <a:srgbClr val="2B2C30"/>
                </a:solidFill>
                <a:ea typeface="Public Sans"/>
                <a:cs typeface="Public Sans"/>
              </a:rPr>
              <a:t> </a:t>
            </a:r>
            <a:r>
              <a:rPr lang="en-GB" sz="2200" dirty="0" err="1">
                <a:solidFill>
                  <a:srgbClr val="2B2C30"/>
                </a:solidFill>
                <a:ea typeface="Public Sans"/>
                <a:cs typeface="Public Sans"/>
              </a:rPr>
              <a:t>wspólnotą</a:t>
            </a:r>
            <a:r>
              <a:rPr lang="en-GB" sz="2200" dirty="0">
                <a:solidFill>
                  <a:srgbClr val="2B2C30"/>
                </a:solidFill>
                <a:ea typeface="Public Sans"/>
                <a:cs typeface="Public Sans"/>
              </a:rPr>
              <a:t> energetyczną? </a:t>
            </a:r>
          </a:p>
          <a:p>
            <a:pPr marL="800100" lvl="1" indent="-342900" latinLnBrk="0">
              <a:buFont typeface="Arial" panose="020B0604020202020204" pitchFamily="34" charset="0"/>
              <a:buChar char="•"/>
            </a:pPr>
            <a:r>
              <a:rPr lang="en-GB" sz="2200" dirty="0">
                <a:solidFill>
                  <a:srgbClr val="2B2C30"/>
                </a:solidFill>
              </a:rPr>
              <a:t>Czy będziesz zarządzać nią samodzielnie, czy wolisz skorzystać z usług zewnętrznego wykonawcy?</a:t>
            </a:r>
          </a:p>
          <a:p>
            <a:pPr marL="342900" indent="-342900" latinLnBrk="0">
              <a:buFont typeface="Arial" panose="020B0604020202020204" pitchFamily="34" charset="0"/>
              <a:buChar char="•"/>
            </a:pPr>
            <a:r>
              <a:rPr lang="en-GB" sz="2200" dirty="0">
                <a:solidFill>
                  <a:srgbClr val="2B2C30"/>
                </a:solidFill>
                <a:ea typeface="Public Sans"/>
                <a:cs typeface="Public Sans"/>
              </a:rPr>
              <a:t>Kto może Ci pomóc?</a:t>
            </a:r>
            <a:endParaRPr lang="en-GB" sz="2200" dirty="0"/>
          </a:p>
          <a:p>
            <a:pPr marL="800100" lvl="1" indent="-342900" latinLnBrk="0">
              <a:buFont typeface="Arial" panose="020B0604020202020204" pitchFamily="34" charset="0"/>
              <a:buChar char="•"/>
            </a:pPr>
            <a:r>
              <a:rPr lang="en-GB" sz="2200" dirty="0">
                <a:solidFill>
                  <a:srgbClr val="2B2C30"/>
                </a:solidFill>
              </a:rPr>
              <a:t>Istnieją regionalne lub krajowe agencje energetyczne lub finansujące oraz przykłady najlepszych praktyk, które mogą stanowić inspirację i/lub wsparcie. </a:t>
            </a:r>
          </a:p>
          <a:p>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054FFF8-46CF-ADEC-8334-5F4EF772CC72}"/>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6240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err="1">
                <a:solidFill>
                  <a:schemeClr val="bg1"/>
                </a:solidFill>
                <a:latin typeface="+mn-lt"/>
                <a:ea typeface="+mn-ea"/>
                <a:cs typeface="+mn-cs"/>
                <a:sym typeface="Public Sans"/>
              </a:rPr>
              <a:t>Zakładanie</a:t>
            </a:r>
            <a:r>
              <a:rPr lang="en-US" sz="1200" b="1" kern="1200" dirty="0">
                <a:solidFill>
                  <a:schemeClr val="bg1"/>
                </a:solidFill>
                <a:latin typeface="+mn-lt"/>
                <a:ea typeface="+mn-ea"/>
                <a:cs typeface="+mn-cs"/>
                <a:sym typeface="Public Sans"/>
              </a:rPr>
              <a:t> </a:t>
            </a:r>
            <a:r>
              <a:rPr lang="en-US" sz="1200" b="1" kern="1200" dirty="0" err="1">
                <a:solidFill>
                  <a:schemeClr val="bg1"/>
                </a:solidFill>
                <a:latin typeface="+mn-lt"/>
                <a:ea typeface="+mn-ea"/>
                <a:cs typeface="+mn-cs"/>
                <a:sym typeface="Public Sans"/>
              </a:rPr>
              <a:t>wspólnoty</a:t>
            </a:r>
            <a:r>
              <a:rPr lang="en-US" sz="1200" b="1" kern="1200" dirty="0">
                <a:solidFill>
                  <a:schemeClr val="bg1"/>
                </a:solidFill>
                <a:latin typeface="+mn-lt"/>
                <a:ea typeface="+mn-ea"/>
                <a:cs typeface="+mn-cs"/>
                <a:sym typeface="Public Sans"/>
              </a:rPr>
              <a:t> energetycznej: dalsze kwestie do rozważenia</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 jeszcze należy wziąć pod uwagę przy </a:t>
            </a:r>
            <a:r>
              <a:rPr lang="en-US" sz="1200" i="1" dirty="0" err="1">
                <a:solidFill>
                  <a:schemeClr val="accent2"/>
                </a:solidFill>
              </a:rPr>
              <a:t>zakładaniu</a:t>
            </a:r>
            <a:r>
              <a:rPr lang="en-US" sz="1200" i="1" dirty="0">
                <a:solidFill>
                  <a:schemeClr val="accent2"/>
                </a:solidFill>
              </a:rPr>
              <a:t> </a:t>
            </a:r>
            <a:r>
              <a:rPr lang="en-US" sz="1200" i="1" dirty="0" err="1">
                <a:solidFill>
                  <a:schemeClr val="accent2"/>
                </a:solidFill>
              </a:rPr>
              <a:t>wspólnoty</a:t>
            </a:r>
            <a:r>
              <a:rPr lang="en-US" sz="1200" i="1" dirty="0">
                <a:solidFill>
                  <a:schemeClr val="accent2"/>
                </a:solidFill>
              </a:rPr>
              <a:t> energetycznej?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7271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sym typeface="Public Sans"/>
              </a:rPr>
              <a:t>Zakładanie</a:t>
            </a:r>
            <a:r>
              <a:rPr lang="en-US" sz="1200" b="1" dirty="0">
                <a:solidFill>
                  <a:schemeClr val="bg1"/>
                </a:solidFill>
                <a:sym typeface="Public Sans"/>
              </a:rPr>
              <a:t> </a:t>
            </a:r>
            <a:r>
              <a:rPr lang="en-US" sz="1200" b="1" dirty="0" err="1">
                <a:solidFill>
                  <a:schemeClr val="bg1"/>
                </a:solidFill>
                <a:sym typeface="Public Sans"/>
              </a:rPr>
              <a:t>wspólnoty</a:t>
            </a:r>
            <a:r>
              <a:rPr lang="en-US" sz="1200" b="1" dirty="0">
                <a:solidFill>
                  <a:schemeClr val="bg1"/>
                </a:solidFill>
                <a:sym typeface="Public Sans"/>
              </a:rPr>
              <a:t> energetycznej: dalsze kwestie do rozważenia</a:t>
            </a:r>
            <a:endParaRPr lang="en-US" sz="1050" dirty="0">
              <a:solidFill>
                <a:schemeClr val="bg1"/>
              </a:solidFill>
            </a:endParaRPr>
          </a:p>
          <a:p>
            <a:pPr latinLnBrk="0"/>
            <a:r>
              <a:rPr lang="en-GB" sz="1200" dirty="0">
                <a:ea typeface="Public Sans"/>
                <a:cs typeface="Public Sans"/>
                <a:sym typeface="Public Sans"/>
              </a:rPr>
              <a:t>Kluczowe znaczenie ma rozważenie sposobu </a:t>
            </a:r>
            <a:r>
              <a:rPr lang="en-GB" sz="1200" dirty="0" err="1">
                <a:ea typeface="Public Sans"/>
                <a:cs typeface="Public Sans"/>
                <a:sym typeface="Public Sans"/>
              </a:rPr>
              <a:t>zarządzania</a:t>
            </a:r>
            <a:r>
              <a:rPr lang="en-GB" sz="1200" dirty="0">
                <a:ea typeface="Public Sans"/>
                <a:cs typeface="Public Sans"/>
                <a:sym typeface="Public Sans"/>
              </a:rPr>
              <a:t> </a:t>
            </a:r>
            <a:r>
              <a:rPr lang="en-GB" sz="1200" dirty="0" err="1">
                <a:ea typeface="Public Sans"/>
                <a:cs typeface="Public Sans"/>
                <a:sym typeface="Public Sans"/>
              </a:rPr>
              <a:t>wspólnotą</a:t>
            </a:r>
            <a:r>
              <a:rPr lang="en-GB" sz="1200" dirty="0">
                <a:ea typeface="Public Sans"/>
                <a:cs typeface="Public Sans"/>
                <a:sym typeface="Public Sans"/>
              </a:rPr>
              <a:t> energetyczną. Należy pamiętać o następujących kluczowych obszarach:</a:t>
            </a:r>
          </a:p>
          <a:p>
            <a:pPr latinLnBrk="0"/>
            <a:endParaRPr lang="en-GB" sz="1200" dirty="0">
              <a:ea typeface="Public Sans"/>
              <a:cs typeface="Public Sans"/>
            </a:endParaRPr>
          </a:p>
          <a:p>
            <a:pPr marL="342900" indent="-342900" latinLnBrk="0">
              <a:buFont typeface="Arial" panose="020B0604020202020204" pitchFamily="34" charset="0"/>
              <a:buChar char="•"/>
            </a:pPr>
            <a:r>
              <a:rPr lang="en-GB" sz="1200" dirty="0"/>
              <a:t>Solidne i jasne ramy.</a:t>
            </a:r>
          </a:p>
          <a:p>
            <a:pPr marL="342900" indent="-342900" latinLnBrk="0">
              <a:buFont typeface="Arial" panose="020B0604020202020204" pitchFamily="34" charset="0"/>
              <a:buChar char="•"/>
            </a:pPr>
            <a:r>
              <a:rPr lang="en-GB" sz="1200" dirty="0"/>
              <a:t>Aktywa finansowe.</a:t>
            </a:r>
          </a:p>
          <a:p>
            <a:pPr marL="342900" indent="-342900" latinLnBrk="0">
              <a:buFont typeface="Arial" panose="020B0604020202020204" pitchFamily="34" charset="0"/>
              <a:buChar char="•"/>
            </a:pPr>
            <a:r>
              <a:rPr lang="en-GB" sz="1200" dirty="0"/>
              <a:t>Zaangażowanie społeczności i udział interesariuszy.</a:t>
            </a:r>
          </a:p>
          <a:p>
            <a:pPr marL="342900" indent="-342900" latinLnBrk="0">
              <a:buFont typeface="Arial" panose="020B0604020202020204" pitchFamily="34" charset="0"/>
              <a:buChar char="•"/>
            </a:pPr>
            <a:r>
              <a:rPr lang="en-GB" sz="1200" dirty="0" err="1"/>
              <a:t>Zarządzanie</a:t>
            </a:r>
            <a:r>
              <a:rPr lang="en-GB" sz="1200" dirty="0"/>
              <a:t> </a:t>
            </a:r>
            <a:r>
              <a:rPr lang="en-GB" sz="1200" dirty="0" err="1"/>
              <a:t>operacyjne</a:t>
            </a:r>
            <a:r>
              <a:rPr lang="en-GB" sz="1200" dirty="0"/>
              <a:t>.</a:t>
            </a:r>
          </a:p>
          <a:p>
            <a:pPr marL="342900" indent="-342900" latinLnBrk="0">
              <a:buFont typeface="Arial" panose="020B0604020202020204" pitchFamily="34" charset="0"/>
              <a:buChar char="•"/>
            </a:pPr>
            <a:r>
              <a:rPr lang="en-GB" sz="1200" dirty="0"/>
              <a:t>Skalowalność i przyszły rozwój.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64776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47853D45-CD6C-2764-128F-E5588AC93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1" y="6177688"/>
            <a:ext cx="2438400" cy="511111"/>
          </a:xfrm>
          <a:prstGeom prst="rect">
            <a:avLst/>
          </a:prstGeom>
        </p:spPr>
      </p:pic>
      <p:sp>
        <p:nvSpPr>
          <p:cNvPr id="6" name="TextBox 5">
            <a:extLst>
              <a:ext uri="{FF2B5EF4-FFF2-40B4-BE49-F238E27FC236}">
                <a16:creationId xmlns:a16="http://schemas.microsoft.com/office/drawing/2014/main" id="{E83C5779-1A1A-1961-0B24-401B308D6500}"/>
              </a:ext>
            </a:extLst>
          </p:cNvPr>
          <p:cNvSpPr txBox="1"/>
          <p:nvPr userDrawn="1"/>
        </p:nvSpPr>
        <p:spPr>
          <a:xfrm>
            <a:off x="2555631" y="5992142"/>
            <a:ext cx="5029200" cy="861774"/>
          </a:xfrm>
          <a:prstGeom prst="rect">
            <a:avLst/>
          </a:prstGeom>
          <a:noFill/>
        </p:spPr>
        <p:txBody>
          <a:bodyPr wrap="square" rtlCol="0">
            <a:spAutoFit/>
          </a:bodyPr>
          <a:lstStyle/>
          <a:p>
            <a:pPr latinLnBrk="0" hangingPunct="0"/>
            <a:r>
              <a:rPr lang="pl-PL" sz="1000" b="0" i="0" kern="1200" noProof="1">
                <a:solidFill>
                  <a:schemeClr val="tx1"/>
                </a:solidFill>
                <a:effectLst/>
                <a:latin typeface="+mn-lt"/>
                <a:ea typeface="+mn-ea"/>
                <a:cs typeface="+mn-cs"/>
              </a:rPr>
              <a:t>Projekt ten otrzymał dofinansowanie z programu Unii Europejskiej „Horyzont” na rzecz badań naukowych i innowacji (2021–2027) na podstawie umowy o dotację nr 101075596. Odpowiedzialność za treść niniejszego materiału spoczywa wyłącznie na projekcie Every1 i niekoniecznie odzwierciedla opinię Unii Europejskiej. Prezentacja jest objęta licencją </a:t>
            </a:r>
            <a:r>
              <a:rPr lang="pl-PL"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pl-PL" sz="1000" b="0" i="0" kern="1200" noProof="1">
                <a:solidFill>
                  <a:schemeClr val="tx1"/>
                </a:solidFill>
                <a:effectLst/>
                <a:latin typeface="+mn-lt"/>
                <a:ea typeface="+mn-ea"/>
                <a:cs typeface="+mn-cs"/>
              </a:rPr>
              <a:t>chyba że zaznaczono inaczej. </a:t>
            </a:r>
            <a:endParaRPr lang="pl-PL"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energy.ec.europa.eu/topics/renewable-energy/enabling-framework-renewables_en#renewable-energy-communi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118E81CD-AD80-81A8-462B-7E8DD186C9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93014"/>
            <a:ext cx="4501019" cy="3375765"/>
          </a:xfrm>
          <a:prstGeom prst="rect">
            <a:avLst/>
          </a:prstGeom>
        </p:spPr>
      </p:pic>
      <p:sp>
        <p:nvSpPr>
          <p:cNvPr id="2" name="Title 1">
            <a:extLst>
              <a:ext uri="{FF2B5EF4-FFF2-40B4-BE49-F238E27FC236}">
                <a16:creationId xmlns:a16="http://schemas.microsoft.com/office/drawing/2014/main" id="{2CB092E2-1A2A-9EE6-F777-B7C9EC86D0F3}"/>
              </a:ext>
            </a:extLst>
          </p:cNvPr>
          <p:cNvSpPr>
            <a:spLocks noGrp="1"/>
          </p:cNvSpPr>
          <p:nvPr>
            <p:ph type="title" idx="4294967295"/>
          </p:nvPr>
        </p:nvSpPr>
        <p:spPr>
          <a:xfrm>
            <a:off x="427995" y="567451"/>
            <a:ext cx="6861079" cy="5284709"/>
          </a:xfrm>
          <a:prstGeom prst="rect">
            <a:avLst/>
          </a:prstGeom>
        </p:spPr>
        <p:txBody>
          <a:bodyPr/>
          <a:lstStyle/>
          <a:p>
            <a:pPr lvl="0" latinLnBrk="0">
              <a:defRPr/>
            </a:pPr>
            <a:r>
              <a:rPr lang="pl-PL" sz="5400" noProof="1"/>
              <a:t>Pomocne wskazówki, triki i narzędzia do konfiguracji społeczności  energetycznej</a:t>
            </a:r>
            <a:endParaRPr lang="pl-PL" sz="5400" noProof="1">
              <a:effectLst/>
            </a:endParaRPr>
          </a:p>
        </p:txBody>
      </p:sp>
    </p:spTree>
    <p:extLst>
      <p:ext uri="{BB962C8B-B14F-4D97-AF65-F5344CB8AC3E}">
        <p14:creationId xmlns:p14="http://schemas.microsoft.com/office/powerpoint/2010/main" val="39619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7B66C-1DD6-E51A-BFA0-68FD14A99FC2}"/>
              </a:ext>
            </a:extLst>
          </p:cNvPr>
          <p:cNvSpPr>
            <a:spLocks noGrp="1"/>
          </p:cNvSpPr>
          <p:nvPr>
            <p:ph type="title" idx="4294967295"/>
          </p:nvPr>
        </p:nvSpPr>
        <p:spPr>
          <a:xfrm>
            <a:off x="511629" y="73088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formalna organizacja – Wprowadzenie</a:t>
            </a:r>
            <a:endParaRPr lang="pl-PL" noProof="1">
              <a:effectLst/>
            </a:endParaRPr>
          </a:p>
          <a:p>
            <a:endParaRPr lang="pl-P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194137"/>
            <a:ext cx="10421655" cy="1446550"/>
          </a:xfrm>
          <a:prstGeom prst="rect">
            <a:avLst/>
          </a:prstGeom>
          <a:noFill/>
        </p:spPr>
        <p:txBody>
          <a:bodyPr wrap="square" rtlCol="0">
            <a:spAutoFit/>
          </a:bodyPr>
          <a:lstStyle/>
          <a:p>
            <a:pPr algn="ctr" latinLnBrk="0"/>
            <a:r>
              <a:rPr lang="en-US" sz="4400" i="1" dirty="0">
                <a:solidFill>
                  <a:schemeClr val="accent5"/>
                </a:solidFill>
              </a:rPr>
              <a:t>Jakie są formalności związane z </a:t>
            </a:r>
            <a:r>
              <a:rPr lang="en-US" sz="4400" i="1" err="1">
                <a:solidFill>
                  <a:schemeClr val="accent5"/>
                </a:solidFill>
              </a:rPr>
              <a:t>utworzeniem</a:t>
            </a:r>
            <a:r>
              <a:rPr lang="en-US" sz="4400" i="1">
                <a:solidFill>
                  <a:schemeClr val="accent5"/>
                </a:solidFill>
              </a:rPr>
              <a:t> wspólnoty </a:t>
            </a:r>
            <a:r>
              <a:rPr lang="en-US" sz="4400" i="1" dirty="0">
                <a:solidFill>
                  <a:schemeClr val="accent5"/>
                </a:solidFill>
              </a:rPr>
              <a:t>energetycznej?</a:t>
            </a:r>
          </a:p>
        </p:txBody>
      </p:sp>
    </p:spTree>
    <p:extLst>
      <p:ext uri="{BB962C8B-B14F-4D97-AF65-F5344CB8AC3E}">
        <p14:creationId xmlns:p14="http://schemas.microsoft.com/office/powerpoint/2010/main" val="29991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F6284-8BB3-547A-45B1-1F04A85CF410}"/>
              </a:ext>
            </a:extLst>
          </p:cNvPr>
          <p:cNvSpPr>
            <a:spLocks noGrp="1"/>
          </p:cNvSpPr>
          <p:nvPr>
            <p:ph type="title" idx="4294967295"/>
          </p:nvPr>
        </p:nvSpPr>
        <p:spPr>
          <a:xfrm>
            <a:off x="576942" y="73088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Rozpoczęcie działalności wspólnoty energetycznej: formalna organizacja</a:t>
            </a:r>
            <a:endParaRPr lang="pl-PL" noProof="1">
              <a:effectLst/>
            </a:endParaRPr>
          </a:p>
          <a:p>
            <a:endParaRPr lang="pl-P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323562" y="1972131"/>
            <a:ext cx="6640971" cy="4154984"/>
          </a:xfrm>
          <a:prstGeom prst="rect">
            <a:avLst/>
          </a:prstGeom>
          <a:noFill/>
        </p:spPr>
        <p:txBody>
          <a:bodyPr wrap="square" lIns="91440" tIns="45720" rIns="91440" bIns="45720" rtlCol="0" anchor="t">
            <a:spAutoFit/>
          </a:bodyPr>
          <a:lstStyle/>
          <a:p>
            <a:pPr marL="457200" indent="-457200" latinLnBrk="0">
              <a:buFont typeface="Arial,Sans-Serif"/>
              <a:buChar char="•"/>
            </a:pPr>
            <a:r>
              <a:rPr lang="en-US" sz="2400" dirty="0">
                <a:solidFill>
                  <a:srgbClr val="2B2C30"/>
                </a:solidFill>
                <a:ea typeface="Public Sans"/>
                <a:cs typeface="Public Sans"/>
              </a:rPr>
              <a:t>Opracuj szczegółowy </a:t>
            </a:r>
            <a:r>
              <a:rPr lang="en-US" sz="2400" b="1" dirty="0">
                <a:solidFill>
                  <a:srgbClr val="2B2C30"/>
                </a:solidFill>
                <a:ea typeface="Public Sans"/>
                <a:cs typeface="Public Sans"/>
              </a:rPr>
              <a:t>zarys projektu</a:t>
            </a:r>
            <a:r>
              <a:rPr lang="en-US" sz="2400" dirty="0">
                <a:solidFill>
                  <a:srgbClr val="2B2C30"/>
                </a:solidFill>
                <a:ea typeface="Public Sans"/>
                <a:cs typeface="Public Sans"/>
              </a:rPr>
              <a:t>, uwzględniając wszystkie dostępne informacje i harmonogramy.</a:t>
            </a:r>
            <a:endParaRPr lang="en-US" sz="2400" dirty="0">
              <a:solidFill>
                <a:srgbClr val="2B2C30"/>
              </a:solidFill>
              <a:ea typeface="Public Sans"/>
            </a:endParaRPr>
          </a:p>
          <a:p>
            <a:pPr marL="457200" indent="-457200" latinLnBrk="0">
              <a:buFont typeface="Arial"/>
              <a:buChar char="•"/>
            </a:pPr>
            <a:r>
              <a:rPr lang="en-US" sz="2400" dirty="0">
                <a:solidFill>
                  <a:srgbClr val="2B2C30"/>
                </a:solidFill>
                <a:ea typeface="Public Sans"/>
                <a:cs typeface="Public Sans"/>
              </a:rPr>
              <a:t>Upewnij się, że projekt jest zgodny z prawem, sprawdzając </a:t>
            </a:r>
            <a:r>
              <a:rPr lang="en-US" sz="2400" b="1" dirty="0">
                <a:solidFill>
                  <a:srgbClr val="2B2C30"/>
                </a:solidFill>
                <a:ea typeface="Public Sans"/>
                <a:cs typeface="Public Sans"/>
              </a:rPr>
              <a:t>wymogi prawne </a:t>
            </a:r>
            <a:r>
              <a:rPr lang="en-US" sz="2400" dirty="0">
                <a:solidFill>
                  <a:srgbClr val="2B2C30"/>
                </a:solidFill>
                <a:ea typeface="Public Sans"/>
                <a:cs typeface="Public Sans"/>
              </a:rPr>
              <a:t>mające zastosowanie do danego </a:t>
            </a:r>
            <a:r>
              <a:rPr lang="en-US" sz="2400" err="1">
                <a:solidFill>
                  <a:srgbClr val="2B2C30"/>
                </a:solidFill>
                <a:ea typeface="Public Sans"/>
                <a:cs typeface="Public Sans"/>
              </a:rPr>
              <a:t>rodzaju</a:t>
            </a:r>
            <a:r>
              <a:rPr lang="en-US" sz="2400">
                <a:solidFill>
                  <a:srgbClr val="2B2C30"/>
                </a:solidFill>
                <a:ea typeface="Public Sans"/>
                <a:cs typeface="Public Sans"/>
              </a:rPr>
              <a:t> wspólnoty </a:t>
            </a:r>
            <a:r>
              <a:rPr lang="en-US" sz="2400" dirty="0">
                <a:solidFill>
                  <a:srgbClr val="2B2C30"/>
                </a:solidFill>
                <a:ea typeface="Public Sans"/>
                <a:cs typeface="Public Sans"/>
              </a:rPr>
              <a:t>energetycznej. Sprawdź wszystkie obowiązujące przepisy – mogą to być przepisy krajowe, regionalne, lokalne lub gminne.</a:t>
            </a:r>
            <a:endParaRPr lang="en-US" sz="2400" dirty="0">
              <a:ea typeface="Public Sans"/>
            </a:endParaRPr>
          </a:p>
          <a:p>
            <a:pPr marL="457200" indent="-457200" latinLnBrk="0">
              <a:buFont typeface="Arial"/>
              <a:buChar char="•"/>
            </a:pPr>
            <a:r>
              <a:rPr lang="en-US" sz="2400" dirty="0">
                <a:solidFill>
                  <a:srgbClr val="2B2C30"/>
                </a:solidFill>
                <a:ea typeface="Public Sans"/>
                <a:cs typeface="Public Sans"/>
              </a:rPr>
              <a:t>Sprawdź, czy musisz </a:t>
            </a:r>
            <a:r>
              <a:rPr lang="en-US" sz="2400" b="1" dirty="0">
                <a:solidFill>
                  <a:srgbClr val="2B2C30"/>
                </a:solidFill>
                <a:ea typeface="Public Sans"/>
                <a:cs typeface="Public Sans"/>
              </a:rPr>
              <a:t>formalnie zarejestrować </a:t>
            </a:r>
            <a:r>
              <a:rPr lang="en-US" sz="2400" err="1">
                <a:solidFill>
                  <a:srgbClr val="2B2C30"/>
                </a:solidFill>
                <a:ea typeface="Public Sans"/>
                <a:cs typeface="Public Sans"/>
              </a:rPr>
              <a:t>swoją</a:t>
            </a:r>
            <a:r>
              <a:rPr lang="en-US" sz="2400">
                <a:solidFill>
                  <a:srgbClr val="2B2C30"/>
                </a:solidFill>
                <a:ea typeface="Public Sans"/>
                <a:cs typeface="Public Sans"/>
              </a:rPr>
              <a:t> wspólnotę </a:t>
            </a:r>
            <a:r>
              <a:rPr lang="en-US" sz="2400" dirty="0">
                <a:solidFill>
                  <a:srgbClr val="2B2C30"/>
                </a:solidFill>
                <a:ea typeface="Public Sans"/>
                <a:cs typeface="Public Sans"/>
              </a:rPr>
              <a:t>energetyczną.</a:t>
            </a:r>
            <a:endParaRPr lang="en-US" sz="2400" dirty="0"/>
          </a:p>
          <a:p>
            <a:pPr marL="457200" indent="-457200" latinLnBrk="0">
              <a:buFont typeface="Arial"/>
              <a:buChar char="•"/>
            </a:pPr>
            <a:r>
              <a:rPr lang="en-US" sz="2400" dirty="0">
                <a:solidFill>
                  <a:srgbClr val="2B2C30"/>
                </a:solidFill>
                <a:ea typeface="Public Sans"/>
              </a:rPr>
              <a:t>Wyjaśnij procedurę i wymagania dotyczące </a:t>
            </a:r>
            <a:r>
              <a:rPr lang="en" sz="2400" dirty="0">
                <a:solidFill>
                  <a:srgbClr val="2B2C30"/>
                </a:solidFill>
                <a:ea typeface="Public Sans"/>
              </a:rPr>
              <a:t>rejestracji u </a:t>
            </a:r>
            <a:r>
              <a:rPr lang="en" sz="2400" b="1" dirty="0">
                <a:solidFill>
                  <a:srgbClr val="2B2C30"/>
                </a:solidFill>
                <a:ea typeface="Public Sans"/>
              </a:rPr>
              <a:t>operatora sieci</a:t>
            </a:r>
            <a:r>
              <a:rPr lang="en" sz="2400" dirty="0">
                <a:solidFill>
                  <a:srgbClr val="2B2C30"/>
                </a:solidFill>
                <a:ea typeface="Public Sans"/>
              </a:rPr>
              <a:t>.</a:t>
            </a:r>
            <a:endParaRPr lang="en-US" sz="2400" dirty="0">
              <a:solidFill>
                <a:srgbClr val="2B2C30"/>
              </a:solidFill>
            </a:endParaRPr>
          </a:p>
        </p:txBody>
      </p:sp>
      <p:pic>
        <p:nvPicPr>
          <p:cNvPr id="7" name="Picture 6">
            <a:extLst>
              <a:ext uri="{FF2B5EF4-FFF2-40B4-BE49-F238E27FC236}">
                <a16:creationId xmlns:a16="http://schemas.microsoft.com/office/drawing/2014/main" id="{A3CE70EB-6BB7-60DE-6A16-DBC3B8219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7" y="2730674"/>
            <a:ext cx="4881515" cy="3255668"/>
          </a:xfrm>
          <a:prstGeom prst="rect">
            <a:avLst/>
          </a:prstGeom>
        </p:spPr>
      </p:pic>
    </p:spTree>
    <p:extLst>
      <p:ext uri="{BB962C8B-B14F-4D97-AF65-F5344CB8AC3E}">
        <p14:creationId xmlns:p14="http://schemas.microsoft.com/office/powerpoint/2010/main" val="20277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B77A4-E21F-44F8-B284-2CD9FE549DE2}"/>
              </a:ext>
            </a:extLst>
          </p:cNvPr>
          <p:cNvSpPr>
            <a:spLocks noGrp="1"/>
          </p:cNvSpPr>
          <p:nvPr>
            <p:ph type="title" idx="4294967295"/>
          </p:nvPr>
        </p:nvSpPr>
        <p:spPr>
          <a:xfrm>
            <a:off x="569933" y="743948"/>
            <a:ext cx="10737095"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społeczności energetycznej: przywództwo –  wprowadzenie</a:t>
            </a:r>
            <a:endParaRPr lang="pl-PL" noProof="1">
              <a:effectLst/>
            </a:endParaRPr>
          </a:p>
          <a:p>
            <a:endParaRPr lang="pl-P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Jak skutecznie kierować społecznością energetyczną?</a:t>
            </a:r>
            <a:endParaRPr lang="en-US" sz="4000" i="1" dirty="0">
              <a:solidFill>
                <a:schemeClr val="accent2"/>
              </a:solidFill>
            </a:endParaRPr>
          </a:p>
        </p:txBody>
      </p:sp>
    </p:spTree>
    <p:extLst>
      <p:ext uri="{BB962C8B-B14F-4D97-AF65-F5344CB8AC3E}">
        <p14:creationId xmlns:p14="http://schemas.microsoft.com/office/powerpoint/2010/main" val="3172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FBB5B-33C8-185E-AEBB-165BBB8E98D9}"/>
              </a:ext>
            </a:extLst>
          </p:cNvPr>
          <p:cNvSpPr>
            <a:spLocks noGrp="1"/>
          </p:cNvSpPr>
          <p:nvPr>
            <p:ph type="title" idx="4294967295"/>
          </p:nvPr>
        </p:nvSpPr>
        <p:spPr>
          <a:xfrm>
            <a:off x="550817" y="809262"/>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przywództwo</a:t>
            </a:r>
            <a:endParaRPr lang="pl-PL" noProof="1">
              <a:effectLst/>
            </a:endParaRPr>
          </a:p>
          <a:p>
            <a:endParaRPr lang="pl-PL" noProof="1"/>
          </a:p>
        </p:txBody>
      </p:sp>
      <p:pic>
        <p:nvPicPr>
          <p:cNvPr id="7" name="Picture 6">
            <a:extLst>
              <a:ext uri="{FF2B5EF4-FFF2-40B4-BE49-F238E27FC236}">
                <a16:creationId xmlns:a16="http://schemas.microsoft.com/office/drawing/2014/main" id="{511FBD15-B2C1-AC0C-EA32-5D94F17B18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7940"/>
            <a:ext cx="5386939" cy="3593470"/>
          </a:xfrm>
          <a:prstGeom prst="rect">
            <a:avLst/>
          </a:prstGeom>
        </p:spPr>
      </p:pic>
      <p:sp>
        <p:nvSpPr>
          <p:cNvPr id="4" name="TextBox 3">
            <a:extLst>
              <a:ext uri="{FF2B5EF4-FFF2-40B4-BE49-F238E27FC236}">
                <a16:creationId xmlns:a16="http://schemas.microsoft.com/office/drawing/2014/main" id="{B86F7BA3-B558-E7EE-49BC-1EDCDFCA81CE}"/>
              </a:ext>
            </a:extLst>
          </p:cNvPr>
          <p:cNvSpPr txBox="1"/>
          <p:nvPr/>
        </p:nvSpPr>
        <p:spPr>
          <a:xfrm>
            <a:off x="4960479" y="2388785"/>
            <a:ext cx="6879262" cy="3785652"/>
          </a:xfrm>
          <a:prstGeom prst="rect">
            <a:avLst/>
          </a:prstGeom>
          <a:noFill/>
        </p:spPr>
        <p:txBody>
          <a:bodyPr wrap="square" lIns="91440" tIns="45720" rIns="91440" bIns="45720" rtlCol="0" anchor="t">
            <a:spAutoFit/>
          </a:bodyPr>
          <a:lstStyle/>
          <a:p>
            <a:pPr marL="457200" indent="-457200" latinLnBrk="0">
              <a:buChar char="•"/>
            </a:pPr>
            <a:r>
              <a:rPr lang="en-US" sz="2400" dirty="0">
                <a:solidFill>
                  <a:srgbClr val="2B2C30"/>
                </a:solidFill>
                <a:latin typeface="Calibri"/>
                <a:ea typeface="Public Sans"/>
                <a:cs typeface="Public Sans"/>
              </a:rPr>
              <a:t>Stwórz </a:t>
            </a:r>
            <a:r>
              <a:rPr lang="en-US" sz="2400" b="1" dirty="0">
                <a:solidFill>
                  <a:srgbClr val="2B2C30"/>
                </a:solidFill>
                <a:latin typeface="Calibri"/>
                <a:ea typeface="Public Sans"/>
                <a:cs typeface="Public Sans"/>
              </a:rPr>
              <a:t>zespół podstawowy</a:t>
            </a:r>
            <a:r>
              <a:rPr lang="en-US" sz="2400" dirty="0">
                <a:solidFill>
                  <a:srgbClr val="2B2C30"/>
                </a:solidFill>
                <a:latin typeface="Calibri"/>
                <a:ea typeface="Public Sans"/>
                <a:cs typeface="Public Sans"/>
              </a:rPr>
              <a:t>: ta grupa powinna być niezawodna, aktywna i niezbyt duża.</a:t>
            </a:r>
            <a:endParaRPr lang="en-US" sz="2400" b="1" dirty="0">
              <a:solidFill>
                <a:srgbClr val="2B2C30"/>
              </a:solidFill>
              <a:latin typeface="Calibri"/>
              <a:ea typeface="Public Sans"/>
              <a:cs typeface="Public Sans"/>
            </a:endParaRPr>
          </a:p>
          <a:p>
            <a:pPr marL="457200" indent="-457200" latinLnBrk="0">
              <a:buChar char="•"/>
            </a:pPr>
            <a:r>
              <a:rPr lang="en-US" sz="2400" dirty="0">
                <a:solidFill>
                  <a:srgbClr val="2B2C30"/>
                </a:solidFill>
                <a:latin typeface="Calibri"/>
                <a:ea typeface="Public Sans"/>
                <a:cs typeface="Public Sans"/>
              </a:rPr>
              <a:t>Podziel </a:t>
            </a:r>
            <a:r>
              <a:rPr lang="en-US" sz="2400" dirty="0">
                <a:solidFill>
                  <a:srgbClr val="2B2C30"/>
                </a:solidFill>
                <a:latin typeface="Calibri"/>
                <a:ea typeface="Calibri"/>
                <a:cs typeface="Calibri"/>
              </a:rPr>
              <a:t>zadania: jasno określ, kto jest odpowiedzialny za poszczególne zadania, np. rozliczenia, monitorowanie lub komunikację. </a:t>
            </a:r>
            <a:r>
              <a:rPr lang="en-US" sz="2400" b="1" dirty="0">
                <a:solidFill>
                  <a:srgbClr val="2B2C30"/>
                </a:solidFill>
                <a:latin typeface="Calibri"/>
                <a:ea typeface="Calibri"/>
                <a:cs typeface="Calibri"/>
              </a:rPr>
              <a:t>Wyjaśnienie zadań i obowiązków </a:t>
            </a:r>
            <a:r>
              <a:rPr lang="en-US" sz="2400" dirty="0">
                <a:solidFill>
                  <a:srgbClr val="2B2C30"/>
                </a:solidFill>
                <a:latin typeface="Calibri"/>
                <a:ea typeface="Calibri"/>
                <a:cs typeface="Calibri"/>
              </a:rPr>
              <a:t>na wczesnym etapie pomaga uniknąć nieporozumień!</a:t>
            </a:r>
          </a:p>
          <a:p>
            <a:pPr marL="457200" indent="-457200" latinLnBrk="0">
              <a:buChar char="•"/>
            </a:pPr>
            <a:r>
              <a:rPr lang="en-US" sz="2400" dirty="0">
                <a:solidFill>
                  <a:srgbClr val="2B2C30"/>
                </a:solidFill>
                <a:latin typeface="Calibri"/>
                <a:ea typeface="Calibri"/>
                <a:cs typeface="Calibri"/>
              </a:rPr>
              <a:t>Realistycznie oszacuj </a:t>
            </a:r>
            <a:r>
              <a:rPr lang="en-US" sz="2400" b="1" dirty="0">
                <a:solidFill>
                  <a:srgbClr val="2B2C30"/>
                </a:solidFill>
                <a:latin typeface="Calibri"/>
                <a:ea typeface="Calibri"/>
                <a:cs typeface="Calibri"/>
              </a:rPr>
              <a:t>dostępny czas</a:t>
            </a:r>
            <a:r>
              <a:rPr lang="en-US" sz="2400" dirty="0">
                <a:solidFill>
                  <a:srgbClr val="2B2C30"/>
                </a:solidFill>
                <a:latin typeface="Calibri"/>
                <a:ea typeface="Calibri"/>
                <a:cs typeface="Calibri"/>
              </a:rPr>
              <a:t>: czy wystarczy on na zaplanowane działania? Rozważ uwzględnienie rezerwy na nieprzewidziane zadania lub opóźnienia.</a:t>
            </a:r>
          </a:p>
        </p:txBody>
      </p:sp>
    </p:spTree>
    <p:extLst>
      <p:ext uri="{BB962C8B-B14F-4D97-AF65-F5344CB8AC3E}">
        <p14:creationId xmlns:p14="http://schemas.microsoft.com/office/powerpoint/2010/main" val="1109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8A3D5-C5A4-1A8A-D223-4BBCFF008BDA}"/>
              </a:ext>
            </a:extLst>
          </p:cNvPr>
          <p:cNvSpPr>
            <a:spLocks noGrp="1"/>
          </p:cNvSpPr>
          <p:nvPr>
            <p:ph type="title" idx="4294967295"/>
          </p:nvPr>
        </p:nvSpPr>
        <p:spPr>
          <a:xfrm>
            <a:off x="569934" y="704759"/>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zasoby – wprowadzenie</a:t>
            </a:r>
            <a:endParaRPr lang="pl-PL" noProof="1">
              <a:effectLst/>
            </a:endParaRPr>
          </a:p>
          <a:p>
            <a:endParaRPr lang="pl-P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Jakie wyposażenie jest potrzebne do </a:t>
            </a:r>
            <a:r>
              <a:rPr lang="en-US" sz="4800" i="1" err="1">
                <a:solidFill>
                  <a:schemeClr val="accent2"/>
                </a:solidFill>
              </a:rPr>
              <a:t>utworzenia</a:t>
            </a:r>
            <a:r>
              <a:rPr lang="en-US" sz="4800" i="1">
                <a:solidFill>
                  <a:schemeClr val="accent2"/>
                </a:solidFill>
              </a:rPr>
              <a:t> wspólnoty </a:t>
            </a:r>
            <a:r>
              <a:rPr lang="en-US" sz="4800" i="1" dirty="0">
                <a:solidFill>
                  <a:schemeClr val="accent2"/>
                </a:solidFill>
              </a:rPr>
              <a:t>energetycznej?</a:t>
            </a:r>
            <a:endParaRPr lang="en-US" sz="4000" i="1" dirty="0">
              <a:solidFill>
                <a:schemeClr val="accent2"/>
              </a:solidFill>
            </a:endParaRPr>
          </a:p>
        </p:txBody>
      </p:sp>
    </p:spTree>
    <p:extLst>
      <p:ext uri="{BB962C8B-B14F-4D97-AF65-F5344CB8AC3E}">
        <p14:creationId xmlns:p14="http://schemas.microsoft.com/office/powerpoint/2010/main" val="97573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520AD-FF2D-3896-5F9E-947FACFEDEA6}"/>
              </a:ext>
            </a:extLst>
          </p:cNvPr>
          <p:cNvSpPr>
            <a:spLocks noGrp="1"/>
          </p:cNvSpPr>
          <p:nvPr>
            <p:ph type="title" idx="4294967295"/>
          </p:nvPr>
        </p:nvSpPr>
        <p:spPr>
          <a:xfrm>
            <a:off x="498566" y="668804"/>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zasoby </a:t>
            </a:r>
            <a:endParaRPr lang="pl-PL" noProof="1">
              <a:effectLst/>
            </a:endParaRPr>
          </a:p>
          <a:p>
            <a:endParaRPr lang="pl-PL"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2646716" y="1994367"/>
            <a:ext cx="9448828" cy="4401205"/>
          </a:xfrm>
          <a:prstGeom prst="rect">
            <a:avLst/>
          </a:prstGeom>
          <a:noFill/>
        </p:spPr>
        <p:txBody>
          <a:bodyPr wrap="square" rtlCol="0">
            <a:spAutoFit/>
          </a:bodyPr>
          <a:lstStyle/>
          <a:p>
            <a:pPr latinLnBrk="0"/>
            <a:r>
              <a:rPr lang="en-US" sz="2000" dirty="0" err="1">
                <a:solidFill>
                  <a:srgbClr val="2B2C30"/>
                </a:solidFill>
              </a:rPr>
              <a:t>Utworzenie</a:t>
            </a:r>
            <a:r>
              <a:rPr lang="en-US" sz="2000" dirty="0">
                <a:solidFill>
                  <a:srgbClr val="2B2C30"/>
                </a:solidFill>
              </a:rPr>
              <a:t> </a:t>
            </a:r>
            <a:r>
              <a:rPr lang="en-US" sz="2000" dirty="0" err="1">
                <a:solidFill>
                  <a:srgbClr val="2B2C30"/>
                </a:solidFill>
              </a:rPr>
              <a:t>wspólnoty</a:t>
            </a:r>
            <a:r>
              <a:rPr lang="en-US" sz="2000" dirty="0">
                <a:solidFill>
                  <a:srgbClr val="2B2C30"/>
                </a:solidFill>
              </a:rPr>
              <a:t> </a:t>
            </a:r>
            <a:r>
              <a:rPr lang="en-US" sz="2000" dirty="0" err="1">
                <a:solidFill>
                  <a:srgbClr val="2B2C30"/>
                </a:solidFill>
              </a:rPr>
              <a:t>energetycznej</a:t>
            </a:r>
            <a:r>
              <a:rPr lang="en-US" sz="2000" dirty="0">
                <a:solidFill>
                  <a:srgbClr val="2B2C30"/>
                </a:solidFill>
              </a:rPr>
              <a:t> </a:t>
            </a:r>
            <a:r>
              <a:rPr lang="en-US" sz="2000" dirty="0" err="1">
                <a:solidFill>
                  <a:srgbClr val="2B2C30"/>
                </a:solidFill>
              </a:rPr>
              <a:t>wymaga</a:t>
            </a:r>
            <a:r>
              <a:rPr lang="en-US" sz="2000" dirty="0">
                <a:solidFill>
                  <a:srgbClr val="2B2C30"/>
                </a:solidFill>
              </a:rPr>
              <a:t> wdrożenia i utrzymania  sprzętu umożliwiającego wytwarzanie, magazynowanie, zarządzanie i dystrybucję energii wśród </a:t>
            </a:r>
            <a:r>
              <a:rPr lang="en-US" sz="2000" dirty="0" err="1">
                <a:solidFill>
                  <a:srgbClr val="2B2C30"/>
                </a:solidFill>
              </a:rPr>
              <a:t>członków</a:t>
            </a:r>
            <a:r>
              <a:rPr lang="en-US" sz="2000" dirty="0">
                <a:solidFill>
                  <a:srgbClr val="2B2C30"/>
                </a:solidFill>
              </a:rPr>
              <a:t> </a:t>
            </a:r>
            <a:r>
              <a:rPr lang="en-US" sz="2000" dirty="0" err="1">
                <a:solidFill>
                  <a:srgbClr val="2B2C30"/>
                </a:solidFill>
              </a:rPr>
              <a:t>wspólnoty</a:t>
            </a:r>
            <a:r>
              <a:rPr lang="en-US" sz="2000" dirty="0">
                <a:solidFill>
                  <a:srgbClr val="2B2C30"/>
                </a:solidFill>
              </a:rPr>
              <a:t>. Na przykład: </a:t>
            </a:r>
            <a:endParaRPr lang="en-US" sz="2000" dirty="0"/>
          </a:p>
          <a:p>
            <a:pPr marL="457200" indent="-457200" latinLnBrk="0">
              <a:buFont typeface="Arial"/>
              <a:buChar char="•"/>
            </a:pPr>
            <a:r>
              <a:rPr lang="en-US" sz="2000" dirty="0">
                <a:solidFill>
                  <a:srgbClr val="2B2C30"/>
                </a:solidFill>
                <a:sym typeface="Public Sans"/>
              </a:rPr>
              <a:t>Wytwarzanie energii odnawialnej: panele fotowoltaiczne, turbiny wiatrowe, mikroelektrownie wodne.</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Magazynowanie energii: systemy akumulatorowe, magazynowanie energii cieplnej.</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Zarządzanie energią i monitorowanie: </a:t>
            </a:r>
            <a:r>
              <a:rPr lang="en-US" sz="2000" dirty="0">
                <a:solidFill>
                  <a:srgbClr val="2B2C30"/>
                </a:solidFill>
              </a:rPr>
              <a:t>inteligentne liczniki; systemy zarządzania energią (EMS).</a:t>
            </a:r>
          </a:p>
          <a:p>
            <a:pPr marL="457200" indent="-457200" latinLnBrk="0">
              <a:buFont typeface="Arial"/>
              <a:buChar char="•"/>
            </a:pPr>
            <a:r>
              <a:rPr lang="en-US" sz="2000" dirty="0">
                <a:solidFill>
                  <a:srgbClr val="2B2C30"/>
                </a:solidFill>
              </a:rPr>
              <a:t>Integracja sieci i bezpieczeństwo: falowniki; urządzenia zabezpieczające.</a:t>
            </a:r>
          </a:p>
          <a:p>
            <a:pPr marL="457200" indent="-457200" latinLnBrk="0">
              <a:buFont typeface="Arial"/>
              <a:buChar char="•"/>
            </a:pPr>
            <a:r>
              <a:rPr lang="en-US" sz="2000" dirty="0">
                <a:solidFill>
                  <a:srgbClr val="2B2C30"/>
                </a:solidFill>
              </a:rPr>
              <a:t>Komunikacja i sterowanie: systemy SCADA, czujniki IoT; technologia inteligentnych sieci.</a:t>
            </a:r>
          </a:p>
          <a:p>
            <a:pPr marL="457200" indent="-457200" latinLnBrk="0">
              <a:buFont typeface="Arial"/>
              <a:buChar char="•"/>
            </a:pPr>
            <a:r>
              <a:rPr lang="en-US" sz="2000" dirty="0">
                <a:solidFill>
                  <a:srgbClr val="2B2C30"/>
                </a:solidFill>
              </a:rPr>
              <a:t>Integracja pojazdów elektrycznych: stacje ładowania; systemy Vehicle-to-grid (V2G).</a:t>
            </a:r>
          </a:p>
          <a:p>
            <a:pPr latinLnBrk="0"/>
            <a:r>
              <a:rPr lang="en-US" sz="2000" b="1" dirty="0">
                <a:solidFill>
                  <a:srgbClr val="2B2C30"/>
                </a:solidFill>
              </a:rPr>
              <a:t>Wdrożenie i wykorzystanie zależy od ram prawnych obowiązujących w danym kraju</a:t>
            </a:r>
            <a:r>
              <a:rPr lang="en-US" sz="2000" dirty="0">
                <a:solidFill>
                  <a:srgbClr val="2B2C30"/>
                </a:solidFill>
              </a:rPr>
              <a:t>.</a:t>
            </a:r>
          </a:p>
          <a:p>
            <a:pPr latinLnBrk="0"/>
            <a:endParaRPr lang="en-US" sz="2000" dirty="0">
              <a:solidFill>
                <a:srgbClr val="2B2C30"/>
              </a:solidFill>
            </a:endParaRPr>
          </a:p>
        </p:txBody>
      </p:sp>
      <p:pic>
        <p:nvPicPr>
          <p:cNvPr id="7" name="Picture 6">
            <a:extLst>
              <a:ext uri="{FF2B5EF4-FFF2-40B4-BE49-F238E27FC236}">
                <a16:creationId xmlns:a16="http://schemas.microsoft.com/office/drawing/2014/main" id="{06953836-0F13-3611-FC8F-B2C49940B2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3" y="2518083"/>
            <a:ext cx="2273398" cy="3693327"/>
          </a:xfrm>
          <a:prstGeom prst="rect">
            <a:avLst/>
          </a:prstGeom>
        </p:spPr>
      </p:pic>
    </p:spTree>
    <p:extLst>
      <p:ext uri="{BB962C8B-B14F-4D97-AF65-F5344CB8AC3E}">
        <p14:creationId xmlns:p14="http://schemas.microsoft.com/office/powerpoint/2010/main" val="343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3DA8-FCA3-4165-4727-5FF30387C1D9}"/>
              </a:ext>
            </a:extLst>
          </p:cNvPr>
          <p:cNvSpPr>
            <a:spLocks noGrp="1"/>
          </p:cNvSpPr>
          <p:nvPr>
            <p:ph type="title" idx="4294967295"/>
          </p:nvPr>
        </p:nvSpPr>
        <p:spPr>
          <a:xfrm>
            <a:off x="446314" y="861514"/>
            <a:ext cx="10822878"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twoi członkowie – wprowadzenie </a:t>
            </a:r>
            <a:endParaRPr lang="pl-PL" noProof="1">
              <a:effectLst/>
            </a:endParaRPr>
          </a:p>
          <a:p>
            <a:endParaRPr lang="pl-P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Jak wygląda członkostwo w społeczności energetycznej?</a:t>
            </a:r>
            <a:endParaRPr lang="en-US" sz="4000" i="1" dirty="0">
              <a:solidFill>
                <a:schemeClr val="accent2"/>
              </a:solidFill>
            </a:endParaRPr>
          </a:p>
        </p:txBody>
      </p:sp>
    </p:spTree>
    <p:extLst>
      <p:ext uri="{BB962C8B-B14F-4D97-AF65-F5344CB8AC3E}">
        <p14:creationId xmlns:p14="http://schemas.microsoft.com/office/powerpoint/2010/main" val="254982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6892-8B06-979D-0860-9079ACA9142C}"/>
              </a:ext>
            </a:extLst>
          </p:cNvPr>
          <p:cNvSpPr>
            <a:spLocks noGrp="1"/>
          </p:cNvSpPr>
          <p:nvPr>
            <p:ph type="title" idx="4294967295"/>
          </p:nvPr>
        </p:nvSpPr>
        <p:spPr>
          <a:xfrm>
            <a:off x="498566" y="80731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twoi członkowie </a:t>
            </a:r>
            <a:endParaRPr lang="pl-PL" noProof="1">
              <a:effectLst/>
            </a:endParaRPr>
          </a:p>
          <a:p>
            <a:endParaRPr lang="pl-PL"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4822521" y="2132878"/>
            <a:ext cx="7198290" cy="4093428"/>
          </a:xfrm>
          <a:prstGeom prst="rect">
            <a:avLst/>
          </a:prstGeom>
          <a:noFill/>
        </p:spPr>
        <p:txBody>
          <a:bodyPr wrap="square" rtlCol="0">
            <a:spAutoFit/>
          </a:bodyPr>
          <a:lstStyle/>
          <a:p>
            <a:pPr latinLnBrk="0"/>
            <a:r>
              <a:rPr lang="en-US" sz="2000" dirty="0">
                <a:solidFill>
                  <a:srgbClr val="2B2C30"/>
                </a:solidFill>
              </a:rPr>
              <a:t>Rozważając warunki członkostwa w społeczności energetycznej, należy: </a:t>
            </a:r>
            <a:endParaRPr lang="en-US" sz="2000" b="1" dirty="0">
              <a:solidFill>
                <a:srgbClr val="2B2C30"/>
              </a:solidFill>
            </a:endParaRPr>
          </a:p>
          <a:p>
            <a:pPr marL="342900" indent="-342900" latinLnBrk="0">
              <a:buFont typeface="Arial" panose="020B0604020202020204" pitchFamily="34" charset="0"/>
              <a:buChar char="•"/>
            </a:pPr>
            <a:r>
              <a:rPr lang="en-US" sz="2000" dirty="0">
                <a:solidFill>
                  <a:srgbClr val="2B2C30"/>
                </a:solidFill>
              </a:rPr>
              <a:t>Rozważyć </a:t>
            </a:r>
            <a:r>
              <a:rPr lang="en-US" sz="2000" b="1" dirty="0">
                <a:solidFill>
                  <a:srgbClr val="2B2C30"/>
                </a:solidFill>
              </a:rPr>
              <a:t>opłaty członkowskie </a:t>
            </a:r>
            <a:r>
              <a:rPr lang="en-US" sz="2000" dirty="0">
                <a:solidFill>
                  <a:srgbClr val="2B2C30"/>
                </a:solidFill>
              </a:rPr>
              <a:t>– w stosownych przypadkach – w celu pokrycia kosztów zadań administracyjnych.</a:t>
            </a:r>
          </a:p>
          <a:p>
            <a:pPr marL="342900" indent="-342900" latinLnBrk="0">
              <a:buFont typeface="Arial" panose="020B0604020202020204" pitchFamily="34" charset="0"/>
              <a:buChar char="•"/>
            </a:pPr>
            <a:r>
              <a:rPr lang="en-US" sz="2000" dirty="0">
                <a:solidFill>
                  <a:srgbClr val="2B2C30"/>
                </a:solidFill>
              </a:rPr>
              <a:t>Określić </a:t>
            </a:r>
            <a:r>
              <a:rPr lang="en-US" sz="2000" b="1" dirty="0">
                <a:solidFill>
                  <a:srgbClr val="2B2C30"/>
                </a:solidFill>
              </a:rPr>
              <a:t>klucze podziału energii </a:t>
            </a:r>
            <a:r>
              <a:rPr lang="en-US" sz="2000" dirty="0">
                <a:solidFill>
                  <a:srgbClr val="2B2C30"/>
                </a:solidFill>
              </a:rPr>
              <a:t>między członków (kto otrzymuje ile energii o której godzinie w ciągu dnia).</a:t>
            </a:r>
          </a:p>
          <a:p>
            <a:pPr marL="342900" indent="-342900" latinLnBrk="0">
              <a:buFont typeface="Arial" panose="020B0604020202020204" pitchFamily="34" charset="0"/>
              <a:buChar char="•"/>
            </a:pPr>
            <a:r>
              <a:rPr lang="en" sz="2000" dirty="0">
                <a:solidFill>
                  <a:srgbClr val="2B2C30"/>
                </a:solidFill>
              </a:rPr>
              <a:t>Określić </a:t>
            </a:r>
            <a:r>
              <a:rPr lang="en" sz="2000" b="1" dirty="0">
                <a:solidFill>
                  <a:srgbClr val="2B2C30"/>
                </a:solidFill>
              </a:rPr>
              <a:t>stopień elastyczności </a:t>
            </a:r>
            <a:r>
              <a:rPr lang="en" sz="2000" dirty="0">
                <a:solidFill>
                  <a:srgbClr val="2B2C30"/>
                </a:solidFill>
              </a:rPr>
              <a:t>dla członków (warunki przystąpienia i wystąpienia).</a:t>
            </a:r>
            <a:endParaRPr lang="en-US" sz="2000" dirty="0">
              <a:solidFill>
                <a:srgbClr val="2B2C30"/>
              </a:solidFill>
            </a:endParaRPr>
          </a:p>
          <a:p>
            <a:pPr marL="342900" indent="-342900" latinLnBrk="0">
              <a:buFont typeface="Arial" panose="020B0604020202020204" pitchFamily="34" charset="0"/>
              <a:buChar char="•"/>
            </a:pPr>
            <a:r>
              <a:rPr lang="en-US" sz="2000" dirty="0">
                <a:solidFill>
                  <a:srgbClr val="2B2C30"/>
                </a:solidFill>
              </a:rPr>
              <a:t>Ustanowić </a:t>
            </a:r>
            <a:r>
              <a:rPr lang="en-US" sz="2000" b="1" dirty="0">
                <a:solidFill>
                  <a:srgbClr val="2B2C30"/>
                </a:solidFill>
              </a:rPr>
              <a:t>kanały komunikacji </a:t>
            </a:r>
            <a:r>
              <a:rPr lang="en-US" sz="2000" dirty="0">
                <a:solidFill>
                  <a:srgbClr val="2B2C30"/>
                </a:solidFill>
              </a:rPr>
              <a:t>dla członków (np. biuletyny, regularne spotkania).</a:t>
            </a:r>
            <a:endParaRPr lang="en-US" sz="2000" dirty="0"/>
          </a:p>
          <a:p>
            <a:pPr marL="342900" indent="-342900" latinLnBrk="0">
              <a:buFont typeface="Arial" panose="020B0604020202020204" pitchFamily="34" charset="0"/>
              <a:buChar char="•"/>
            </a:pPr>
            <a:r>
              <a:rPr lang="en-US" sz="2000" dirty="0">
                <a:solidFill>
                  <a:srgbClr val="2B2C30"/>
                </a:solidFill>
              </a:rPr>
              <a:t>Zapewnić </a:t>
            </a:r>
            <a:r>
              <a:rPr lang="en-US" sz="2000" b="1" dirty="0">
                <a:solidFill>
                  <a:srgbClr val="2B2C30"/>
                </a:solidFill>
              </a:rPr>
              <a:t>przejrzystość </a:t>
            </a:r>
            <a:r>
              <a:rPr lang="en-US" sz="2000" dirty="0">
                <a:solidFill>
                  <a:srgbClr val="2B2C30"/>
                </a:solidFill>
              </a:rPr>
              <a:t>i na bieżąco informować </a:t>
            </a:r>
            <a:r>
              <a:rPr lang="en-US" sz="2000" dirty="0" err="1">
                <a:solidFill>
                  <a:srgbClr val="2B2C30"/>
                </a:solidFill>
              </a:rPr>
              <a:t>członków</a:t>
            </a:r>
            <a:r>
              <a:rPr lang="en-US" sz="2000" dirty="0">
                <a:solidFill>
                  <a:srgbClr val="2B2C30"/>
                </a:solidFill>
              </a:rPr>
              <a:t> </a:t>
            </a:r>
            <a:r>
              <a:rPr lang="en-US" sz="2000" dirty="0" err="1">
                <a:solidFill>
                  <a:srgbClr val="2B2C30"/>
                </a:solidFill>
              </a:rPr>
              <a:t>wspólnoty</a:t>
            </a:r>
            <a:r>
              <a:rPr lang="en-US" sz="2000" dirty="0">
                <a:solidFill>
                  <a:srgbClr val="2B2C30"/>
                </a:solidFill>
              </a:rPr>
              <a:t> energetycznej. </a:t>
            </a:r>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D06E88D3-C166-85E1-26CC-8BD7F6108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9" y="2597584"/>
            <a:ext cx="4325655" cy="3244241"/>
          </a:xfrm>
          <a:prstGeom prst="rect">
            <a:avLst/>
          </a:prstGeom>
        </p:spPr>
      </p:pic>
    </p:spTree>
    <p:extLst>
      <p:ext uri="{BB962C8B-B14F-4D97-AF65-F5344CB8AC3E}">
        <p14:creationId xmlns:p14="http://schemas.microsoft.com/office/powerpoint/2010/main" val="16230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01604-3A94-9624-E485-640AE0B9C5FC}"/>
              </a:ext>
            </a:extLst>
          </p:cNvPr>
          <p:cNvSpPr>
            <a:spLocks noGrp="1"/>
          </p:cNvSpPr>
          <p:nvPr>
            <p:ph type="title" idx="4294967295"/>
          </p:nvPr>
        </p:nvSpPr>
        <p:spPr>
          <a:xfrm>
            <a:off x="569934" y="743948"/>
            <a:ext cx="1102718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społeczności energetycznej: finansowanie – wprowadzenie</a:t>
            </a:r>
            <a:endParaRPr lang="pl-PL" noProof="1">
              <a:effectLst/>
            </a:endParaRPr>
          </a:p>
          <a:p>
            <a:endParaRPr lang="pl-P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Jakie fundusze są dostępne na wsparcie społeczności energetycznych?</a:t>
            </a:r>
            <a:endParaRPr lang="en-US" sz="4000" i="1" dirty="0">
              <a:solidFill>
                <a:schemeClr val="accent2"/>
              </a:solidFill>
            </a:endParaRPr>
          </a:p>
        </p:txBody>
      </p:sp>
    </p:spTree>
    <p:extLst>
      <p:ext uri="{BB962C8B-B14F-4D97-AF65-F5344CB8AC3E}">
        <p14:creationId xmlns:p14="http://schemas.microsoft.com/office/powerpoint/2010/main" val="79245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B12DB-F7AD-69D0-60C2-90FDFA4B9E36}"/>
              </a:ext>
            </a:extLst>
          </p:cNvPr>
          <p:cNvSpPr>
            <a:spLocks noGrp="1"/>
          </p:cNvSpPr>
          <p:nvPr>
            <p:ph type="title" idx="4294967295"/>
          </p:nvPr>
        </p:nvSpPr>
        <p:spPr>
          <a:xfrm>
            <a:off x="485503" y="691696"/>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Finansowanie — pytania</a:t>
            </a:r>
            <a:endParaRPr lang="pl-PL" noProof="1">
              <a:effectLst/>
            </a:endParaRPr>
          </a:p>
          <a:p>
            <a:endParaRPr lang="pl-PL"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596714" y="2532535"/>
            <a:ext cx="7006281" cy="3170099"/>
          </a:xfrm>
          <a:prstGeom prst="rect">
            <a:avLst/>
          </a:prstGeom>
          <a:noFill/>
        </p:spPr>
        <p:txBody>
          <a:bodyPr wrap="square" rtlCol="0">
            <a:spAutoFit/>
          </a:bodyPr>
          <a:lstStyle/>
          <a:p>
            <a:pPr latinLnBrk="0"/>
            <a:r>
              <a:rPr lang="en-US" sz="2000" dirty="0">
                <a:solidFill>
                  <a:srgbClr val="2B2C30"/>
                </a:solidFill>
              </a:rPr>
              <a:t>Zapewnienie odpowiedniego finansowania i źródeł przychodów ma zasadnicze znaczenie dla długoterminowej rentowności społeczności energetycznej. Kilka pytań, które należy rozważyć: </a:t>
            </a:r>
          </a:p>
          <a:p>
            <a:pPr algn="just" latinLnBrk="0"/>
            <a:endParaRPr lang="en-US" sz="2000" b="1" dirty="0">
              <a:solidFill>
                <a:srgbClr val="2B2C30"/>
              </a:solidFill>
            </a:endParaRPr>
          </a:p>
          <a:p>
            <a:pPr marL="800100" indent="-342900" algn="just" latinLnBrk="0">
              <a:buFont typeface="Arial" panose="020B0604020202020204" pitchFamily="34" charset="0"/>
              <a:buChar char="•"/>
            </a:pPr>
            <a:r>
              <a:rPr lang="en-US" sz="2000" dirty="0">
                <a:solidFill>
                  <a:srgbClr val="2B2C30"/>
                </a:solidFill>
              </a:rPr>
              <a:t>Jaka jest wymagana początkowa inwestycja kapitałowa?</a:t>
            </a:r>
          </a:p>
          <a:p>
            <a:pPr marL="800100" indent="-342900" algn="just" latinLnBrk="0">
              <a:buFont typeface="Arial" panose="020B0604020202020204" pitchFamily="34" charset="0"/>
              <a:buChar char="•"/>
            </a:pPr>
            <a:r>
              <a:rPr lang="en-US" sz="2000" dirty="0">
                <a:solidFill>
                  <a:srgbClr val="2B2C30"/>
                </a:solidFill>
              </a:rPr>
              <a:t>Czy dostępne są dotacje, subsydia lub ulgi podatkowe?</a:t>
            </a:r>
          </a:p>
          <a:p>
            <a:pPr marL="800100" indent="-342900" algn="just" latinLnBrk="0">
              <a:buFont typeface="Arial" panose="020B0604020202020204" pitchFamily="34" charset="0"/>
              <a:buChar char="•"/>
            </a:pPr>
            <a:r>
              <a:rPr lang="en-US" sz="2000" dirty="0">
                <a:solidFill>
                  <a:srgbClr val="2B2C30"/>
                </a:solidFill>
              </a:rPr>
              <a:t>W jaki sposób członkowie będą wnosić wkład finansowy (opłaty jednorazowe, miesięczne abonamenty, opłaty za rzeczywiste zużycie)?</a:t>
            </a:r>
          </a:p>
          <a:p>
            <a:pPr marL="800100" indent="-342900" latinLnBrk="0">
              <a:buFont typeface="Arial" panose="020B0604020202020204" pitchFamily="34" charset="0"/>
              <a:buChar char="•"/>
            </a:pPr>
            <a:r>
              <a:rPr lang="en-US" sz="2000" dirty="0">
                <a:solidFill>
                  <a:srgbClr val="2B2C30"/>
                </a:solidFill>
              </a:rPr>
              <a:t>Jaki jest oczekiwany zwrot z inwestycji (ROI)?</a:t>
            </a:r>
            <a:endParaRPr lang="en-US" sz="2000" b="1" i="1" dirty="0">
              <a:solidFill>
                <a:srgbClr val="2B2C30"/>
              </a:solidFill>
              <a:ea typeface="Public Sans"/>
              <a:cs typeface="Public Sans"/>
            </a:endParaRPr>
          </a:p>
        </p:txBody>
      </p:sp>
      <p:pic>
        <p:nvPicPr>
          <p:cNvPr id="8" name="Picture 7">
            <a:extLst>
              <a:ext uri="{FF2B5EF4-FFF2-40B4-BE49-F238E27FC236}">
                <a16:creationId xmlns:a16="http://schemas.microsoft.com/office/drawing/2014/main" id="{24063084-F625-6ACE-25D3-D1E7346DC1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6947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3D20B-2801-6B4E-D109-BC11B582C021}"/>
              </a:ext>
            </a:extLst>
          </p:cNvPr>
          <p:cNvSpPr>
            <a:spLocks noGrp="1"/>
          </p:cNvSpPr>
          <p:nvPr>
            <p:ph type="title" idx="4294967295"/>
          </p:nvPr>
        </p:nvSpPr>
        <p:spPr>
          <a:xfrm>
            <a:off x="838200" y="741561"/>
            <a:ext cx="10515600" cy="1325563"/>
          </a:xfrm>
          <a:prstGeom prst="rect">
            <a:avLst/>
          </a:prstGeom>
        </p:spPr>
        <p:txBody>
          <a:bodyPr/>
          <a:lstStyle/>
          <a:p>
            <a:r>
              <a:rPr lang="pl-PL" sz="2800" b="1" noProof="1">
                <a:solidFill>
                  <a:schemeClr val="bg1"/>
                </a:solidFill>
              </a:rPr>
              <a:t>Wprowadzenie</a:t>
            </a:r>
          </a:p>
        </p:txBody>
      </p:sp>
      <p:sp>
        <p:nvSpPr>
          <p:cNvPr id="2" name="TextBox 1">
            <a:extLst>
              <a:ext uri="{FF2B5EF4-FFF2-40B4-BE49-F238E27FC236}">
                <a16:creationId xmlns:a16="http://schemas.microsoft.com/office/drawing/2014/main" id="{0FE65402-2D24-4C0B-3A9B-70B199ADCEA8}"/>
              </a:ext>
            </a:extLst>
          </p:cNvPr>
          <p:cNvSpPr txBox="1"/>
          <p:nvPr/>
        </p:nvSpPr>
        <p:spPr>
          <a:xfrm>
            <a:off x="4514398" y="982176"/>
            <a:ext cx="7288445" cy="4893647"/>
          </a:xfrm>
          <a:prstGeom prst="rect">
            <a:avLst/>
          </a:prstGeom>
          <a:noFill/>
        </p:spPr>
        <p:txBody>
          <a:bodyPr wrap="square" rtlCol="0">
            <a:spAutoFit/>
          </a:bodyPr>
          <a:lstStyle/>
          <a:p>
            <a:pPr latinLnBrk="0"/>
            <a:r>
              <a:rPr lang="en-GB" sz="2400" dirty="0"/>
              <a:t>Tworzenie i kierowanie społecznością energetyczną to ekscytujące zadanie. Jednak jeśli pracujesz głównie samodzielnie, może to być trudne. Jakie są najważniejsze kwestie, które należy wziąć pod uwagę? Gdzie można uzyskać wsparcie? Jak najlepiej wykorzystać ograniczony czas i zasoby?</a:t>
            </a:r>
          </a:p>
          <a:p>
            <a:pPr latinLnBrk="0"/>
            <a:endParaRPr lang="en-GB" sz="2400" dirty="0"/>
          </a:p>
          <a:p>
            <a:pPr latinLnBrk="0"/>
            <a:r>
              <a:rPr lang="en-GB" sz="2400" dirty="0"/>
              <a:t>W tej krótkiej prezentacji omówimy: </a:t>
            </a:r>
          </a:p>
          <a:p>
            <a:pPr latinLnBrk="0"/>
            <a:endParaRPr lang="en-GB" sz="2400" dirty="0"/>
          </a:p>
          <a:p>
            <a:pPr marL="457200" indent="-457200" latinLnBrk="0">
              <a:buChar char="•"/>
            </a:pPr>
            <a:r>
              <a:rPr lang="en-GB" sz="2400" dirty="0"/>
              <a:t>Kluczowe kwestie, które należy wziąć pod uwagę podczas tworzenia i/lub kierowania społecznością energetyczną. </a:t>
            </a:r>
          </a:p>
          <a:p>
            <a:pPr marL="457200" indent="-457200" latinLnBrk="0">
              <a:buChar char="•"/>
            </a:pPr>
            <a:r>
              <a:rPr lang="en-GB" sz="2400" dirty="0"/>
              <a:t>Jak skutecznie współpracować ze swoją społecznością i innymi interesariuszami.</a:t>
            </a:r>
          </a:p>
          <a:p>
            <a:pPr marL="457200" indent="-457200" latinLnBrk="0">
              <a:buChar char="•"/>
            </a:pPr>
            <a:r>
              <a:rPr lang="en-GB" sz="2400" dirty="0"/>
              <a:t>Gdzie szukać wsparcia. </a:t>
            </a:r>
          </a:p>
        </p:txBody>
      </p:sp>
      <p:pic>
        <p:nvPicPr>
          <p:cNvPr id="5" name="Picture 4">
            <a:extLst>
              <a:ext uri="{FF2B5EF4-FFF2-40B4-BE49-F238E27FC236}">
                <a16:creationId xmlns:a16="http://schemas.microsoft.com/office/drawing/2014/main" id="{343FFEE2-4F0D-9405-EE0D-F00F756193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801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256F-61EB-5450-6FB6-810C1C1680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EF2CC0-197A-7BE8-7327-20E1B5DA08E1}"/>
              </a:ext>
            </a:extLst>
          </p:cNvPr>
          <p:cNvSpPr>
            <a:spLocks noGrp="1"/>
          </p:cNvSpPr>
          <p:nvPr>
            <p:ph type="title" idx="4294967295"/>
          </p:nvPr>
        </p:nvSpPr>
        <p:spPr>
          <a:xfrm>
            <a:off x="550817" y="678633"/>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finansowanie – opcje</a:t>
            </a:r>
            <a:endParaRPr lang="pl-PL" noProof="1">
              <a:effectLst/>
            </a:endParaRPr>
          </a:p>
          <a:p>
            <a:endParaRPr lang="pl-PL" noProof="1"/>
          </a:p>
        </p:txBody>
      </p:sp>
      <p:sp>
        <p:nvSpPr>
          <p:cNvPr id="4" name="TextBox 3">
            <a:extLst>
              <a:ext uri="{FF2B5EF4-FFF2-40B4-BE49-F238E27FC236}">
                <a16:creationId xmlns:a16="http://schemas.microsoft.com/office/drawing/2014/main" id="{1ECEFC4C-0B69-0558-9888-BD4D20B48878}"/>
              </a:ext>
            </a:extLst>
          </p:cNvPr>
          <p:cNvSpPr txBox="1"/>
          <p:nvPr/>
        </p:nvSpPr>
        <p:spPr>
          <a:xfrm>
            <a:off x="4852818" y="3164355"/>
            <a:ext cx="6715187" cy="2677656"/>
          </a:xfrm>
          <a:prstGeom prst="rect">
            <a:avLst/>
          </a:prstGeom>
          <a:noFill/>
        </p:spPr>
        <p:txBody>
          <a:bodyPr wrap="square" rtlCol="0">
            <a:spAutoFit/>
          </a:bodyPr>
          <a:lstStyle/>
          <a:p>
            <a:pPr algn="just" latinLnBrk="0"/>
            <a:r>
              <a:rPr lang="en-US" sz="2400" dirty="0">
                <a:solidFill>
                  <a:srgbClr val="2B2C30"/>
                </a:solidFill>
              </a:rPr>
              <a:t>Opcje finansowania obejmują:</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Dotacje unijne i rządowe (np. program „Horyzont Europa”).</a:t>
            </a:r>
          </a:p>
          <a:p>
            <a:pPr marL="800100" indent="-342900" algn="just" latinLnBrk="0">
              <a:buFont typeface="Arial" panose="020B0604020202020204" pitchFamily="34" charset="0"/>
              <a:buChar char="•"/>
            </a:pPr>
            <a:r>
              <a:rPr lang="en-US" sz="2400" dirty="0">
                <a:solidFill>
                  <a:srgbClr val="2B2C30"/>
                </a:solidFill>
              </a:rPr>
              <a:t>Finansowanie społecznościowe i inwestycje społecznościowe.</a:t>
            </a:r>
          </a:p>
          <a:p>
            <a:pPr marL="800100" indent="-342900" algn="just" latinLnBrk="0">
              <a:buFont typeface="Arial" panose="020B0604020202020204" pitchFamily="34" charset="0"/>
              <a:buChar char="•"/>
            </a:pPr>
            <a:r>
              <a:rPr lang="en-US" sz="2400" dirty="0">
                <a:solidFill>
                  <a:srgbClr val="2B2C30"/>
                </a:solidFill>
              </a:rPr>
              <a:t>Kredyty bankowe i zielone obligacje.</a:t>
            </a:r>
          </a:p>
          <a:p>
            <a:pPr marL="800100" indent="-342900" algn="just" latinLnBrk="0">
              <a:buFont typeface="Arial" panose="020B0604020202020204" pitchFamily="34" charset="0"/>
              <a:buChar char="•"/>
            </a:pPr>
            <a:r>
              <a:rPr lang="en-US" sz="2400" dirty="0">
                <a:solidFill>
                  <a:srgbClr val="2B2C30"/>
                </a:solidFill>
              </a:rPr>
              <a:t>Partnerstwa publiczno-prywatne (PPP).</a:t>
            </a:r>
            <a:endParaRPr lang="en-US" sz="2400" b="1" i="1" dirty="0">
              <a:solidFill>
                <a:srgbClr val="2B2C30"/>
              </a:solidFill>
              <a:ea typeface="Public Sans"/>
              <a:cs typeface="Public Sans"/>
            </a:endParaRPr>
          </a:p>
        </p:txBody>
      </p:sp>
      <p:pic>
        <p:nvPicPr>
          <p:cNvPr id="2" name="Picture 1">
            <a:extLst>
              <a:ext uri="{FF2B5EF4-FFF2-40B4-BE49-F238E27FC236}">
                <a16:creationId xmlns:a16="http://schemas.microsoft.com/office/drawing/2014/main" id="{40619C0D-64EF-5C51-0ECB-B2170F4F3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8166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B4EA-E88A-A59B-B141-AFF8A33D6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5260-EEC3-07D7-E3B8-F6F0FFDD0403}"/>
              </a:ext>
            </a:extLst>
          </p:cNvPr>
          <p:cNvSpPr>
            <a:spLocks noGrp="1"/>
          </p:cNvSpPr>
          <p:nvPr>
            <p:ph type="title" idx="4294967295"/>
          </p:nvPr>
        </p:nvSpPr>
        <p:spPr>
          <a:xfrm>
            <a:off x="563879" y="600256"/>
            <a:ext cx="11062063"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Tworzenie wspólnoty energetycznej: zaangażowanie społeczności i interesariuszy – wprowadzenie</a:t>
            </a:r>
            <a:endParaRPr lang="pl-PL" noProof="1">
              <a:effectLst/>
            </a:endParaRPr>
          </a:p>
          <a:p>
            <a:endParaRPr lang="pl-PL" noProof="1"/>
          </a:p>
        </p:txBody>
      </p:sp>
      <p:sp>
        <p:nvSpPr>
          <p:cNvPr id="4" name="TextBox 3">
            <a:extLst>
              <a:ext uri="{FF2B5EF4-FFF2-40B4-BE49-F238E27FC236}">
                <a16:creationId xmlns:a16="http://schemas.microsoft.com/office/drawing/2014/main" id="{E64583EB-9E5A-D9E5-5E25-30CE3A95CE9A}"/>
              </a:ext>
            </a:extLst>
          </p:cNvPr>
          <p:cNvSpPr txBox="1"/>
          <p:nvPr/>
        </p:nvSpPr>
        <p:spPr>
          <a:xfrm>
            <a:off x="742950" y="3429000"/>
            <a:ext cx="10605631" cy="1569660"/>
          </a:xfrm>
          <a:prstGeom prst="rect">
            <a:avLst/>
          </a:prstGeom>
          <a:noFill/>
        </p:spPr>
        <p:txBody>
          <a:bodyPr wrap="square" rtlCol="0">
            <a:spAutoFit/>
          </a:bodyPr>
          <a:lstStyle/>
          <a:p>
            <a:pPr algn="ctr" latinLnBrk="0"/>
            <a:r>
              <a:rPr lang="en-US" sz="4800" i="1" dirty="0">
                <a:solidFill>
                  <a:schemeClr val="accent2"/>
                </a:solidFill>
              </a:rPr>
              <a:t>Jak skutecznie nawiązać współpracę z szerszą społecznością i naszymi interesariuszami?</a:t>
            </a:r>
            <a:endParaRPr lang="en-US" sz="4000" i="1" dirty="0">
              <a:solidFill>
                <a:schemeClr val="accent2"/>
              </a:solidFill>
            </a:endParaRPr>
          </a:p>
        </p:txBody>
      </p:sp>
    </p:spTree>
    <p:extLst>
      <p:ext uri="{BB962C8B-B14F-4D97-AF65-F5344CB8AC3E}">
        <p14:creationId xmlns:p14="http://schemas.microsoft.com/office/powerpoint/2010/main" val="244232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CCC5-E2C2-A7BE-4F88-95CB17D53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0849EE-0AE7-CC1B-B7F5-C80FDA2798D1}"/>
              </a:ext>
            </a:extLst>
          </p:cNvPr>
          <p:cNvSpPr>
            <a:spLocks noGrp="1"/>
          </p:cNvSpPr>
          <p:nvPr>
            <p:ph type="title" idx="4294967295"/>
          </p:nvPr>
        </p:nvSpPr>
        <p:spPr>
          <a:xfrm>
            <a:off x="629193" y="636786"/>
            <a:ext cx="11022875"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Zakładanie wspólnoty energetycznej: zaangażowanie społeczności i interesariuszy – pytania</a:t>
            </a:r>
            <a:endParaRPr lang="pl-PL" noProof="1">
              <a:effectLst/>
            </a:endParaRPr>
          </a:p>
          <a:p>
            <a:endParaRPr lang="pl-PL" noProof="1"/>
          </a:p>
        </p:txBody>
      </p:sp>
      <p:sp>
        <p:nvSpPr>
          <p:cNvPr id="4" name="TextBox 3">
            <a:extLst>
              <a:ext uri="{FF2B5EF4-FFF2-40B4-BE49-F238E27FC236}">
                <a16:creationId xmlns:a16="http://schemas.microsoft.com/office/drawing/2014/main" id="{4E507AF0-D257-E3D0-87DD-E138B5C70D1C}"/>
              </a:ext>
            </a:extLst>
          </p:cNvPr>
          <p:cNvSpPr txBox="1"/>
          <p:nvPr/>
        </p:nvSpPr>
        <p:spPr>
          <a:xfrm>
            <a:off x="4634630" y="2321803"/>
            <a:ext cx="7398707" cy="3785652"/>
          </a:xfrm>
          <a:prstGeom prst="rect">
            <a:avLst/>
          </a:prstGeom>
          <a:noFill/>
        </p:spPr>
        <p:txBody>
          <a:bodyPr wrap="square" rtlCol="0">
            <a:spAutoFit/>
          </a:bodyPr>
          <a:lstStyle/>
          <a:p>
            <a:pPr latinLnBrk="0"/>
            <a:r>
              <a:rPr lang="en-GB" sz="2000" noProof="0" dirty="0" err="1">
                <a:solidFill>
                  <a:srgbClr val="2B2C30"/>
                </a:solidFill>
                <a:sym typeface="Public Sans"/>
              </a:rPr>
              <a:t>Skuteczna</a:t>
            </a:r>
            <a:r>
              <a:rPr lang="en-GB" sz="2000" noProof="0" dirty="0">
                <a:solidFill>
                  <a:srgbClr val="2B2C30"/>
                </a:solidFill>
                <a:sym typeface="Public Sans"/>
              </a:rPr>
              <a:t> </a:t>
            </a:r>
            <a:r>
              <a:rPr lang="en-GB" sz="2000" noProof="0" dirty="0" err="1">
                <a:solidFill>
                  <a:srgbClr val="2B2C30"/>
                </a:solidFill>
                <a:sym typeface="Public Sans"/>
              </a:rPr>
              <a:t>wspólnota</a:t>
            </a:r>
            <a:r>
              <a:rPr lang="en-GB" sz="2000" noProof="0" dirty="0">
                <a:solidFill>
                  <a:srgbClr val="2B2C30"/>
                </a:solidFill>
                <a:sym typeface="Public Sans"/>
              </a:rPr>
              <a:t> energetyczna opiera się na aktywnym udziale i zaufaniu zainteresowanych stron. Kluczowe pytania, które należy rozważyć: </a:t>
            </a:r>
          </a:p>
          <a:p>
            <a:pPr marL="342900" indent="-342900" latinLnBrk="0">
              <a:buFont typeface="Arial" panose="020B0604020202020204" pitchFamily="34" charset="0"/>
              <a:buChar char="•"/>
            </a:pPr>
            <a:r>
              <a:rPr lang="en-GB" sz="2000" noProof="0" dirty="0">
                <a:solidFill>
                  <a:srgbClr val="2B2C30"/>
                </a:solidFill>
                <a:sym typeface="Public Sans"/>
              </a:rPr>
              <a:t>Kim są główni interesariusze (mieszkańcy, przedsiębiorstwa, gminy, organizacje pozarządowe (NGO))?</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W jaki sposób zamierzasz zaangażować społeczność i edukować ją na temat swojej społeczności energetycznej?</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Jaka struktura zarządzania zostanie wprowadzona w celu podejmowania decyzji i rozwiązywania sporów?</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rPr>
              <a:t>Jakie są role i obowiązki członków?</a:t>
            </a:r>
          </a:p>
          <a:p>
            <a:pPr marL="342900" indent="-342900" latinLnBrk="0">
              <a:buFont typeface="Arial" panose="020B0604020202020204" pitchFamily="34" charset="0"/>
              <a:buChar char="•"/>
            </a:pPr>
            <a:r>
              <a:rPr lang="en-GB" sz="2000" noProof="0" dirty="0">
                <a:solidFill>
                  <a:srgbClr val="2B2C30"/>
                </a:solidFill>
              </a:rPr>
              <a:t>Czy nowi członkowie mogą łatwo dołączyć do społeczności i czerpać z niej korzyści?</a:t>
            </a:r>
            <a:endParaRPr lang="en-GB" sz="2000" b="1" noProof="0" dirty="0">
              <a:solidFill>
                <a:srgbClr val="000066"/>
              </a:solidFill>
              <a:ea typeface="Public Sans"/>
              <a:cs typeface="Public Sans"/>
            </a:endParaRPr>
          </a:p>
        </p:txBody>
      </p:sp>
      <p:pic>
        <p:nvPicPr>
          <p:cNvPr id="6" name="Picture 5">
            <a:extLst>
              <a:ext uri="{FF2B5EF4-FFF2-40B4-BE49-F238E27FC236}">
                <a16:creationId xmlns:a16="http://schemas.microsoft.com/office/drawing/2014/main" id="{03D9F45F-55D4-D1E1-DB5A-53095F92A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2996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2476-9825-C616-B10F-FF5C273FCF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FD7E0-A44A-5E2E-A0A7-583378729300}"/>
              </a:ext>
            </a:extLst>
          </p:cNvPr>
          <p:cNvSpPr>
            <a:spLocks noGrp="1"/>
          </p:cNvSpPr>
          <p:nvPr>
            <p:ph type="title" idx="4294967295"/>
          </p:nvPr>
        </p:nvSpPr>
        <p:spPr>
          <a:xfrm>
            <a:off x="590005" y="665571"/>
            <a:ext cx="11035938"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Rozpoczęcie działalności społeczności energetycznej: zaangażowanie społeczności i interesariuszy – dobre praktyki</a:t>
            </a:r>
            <a:endParaRPr lang="pl-PL" noProof="1">
              <a:effectLst/>
            </a:endParaRPr>
          </a:p>
          <a:p>
            <a:endParaRPr lang="pl-PL" noProof="1"/>
          </a:p>
        </p:txBody>
      </p:sp>
      <p:sp>
        <p:nvSpPr>
          <p:cNvPr id="4" name="TextBox 3">
            <a:extLst>
              <a:ext uri="{FF2B5EF4-FFF2-40B4-BE49-F238E27FC236}">
                <a16:creationId xmlns:a16="http://schemas.microsoft.com/office/drawing/2014/main" id="{D2DFE19F-BC61-4815-CDCD-FC1E3CEC799D}"/>
              </a:ext>
            </a:extLst>
          </p:cNvPr>
          <p:cNvSpPr txBox="1"/>
          <p:nvPr/>
        </p:nvSpPr>
        <p:spPr>
          <a:xfrm>
            <a:off x="4493034" y="2331681"/>
            <a:ext cx="7321484" cy="3477875"/>
          </a:xfrm>
          <a:prstGeom prst="rect">
            <a:avLst/>
          </a:prstGeom>
          <a:noFill/>
        </p:spPr>
        <p:txBody>
          <a:bodyPr wrap="square" rtlCol="0">
            <a:spAutoFit/>
          </a:bodyPr>
          <a:lstStyle/>
          <a:p>
            <a:pPr latinLnBrk="0"/>
            <a:r>
              <a:rPr lang="en-US" sz="2000" dirty="0">
                <a:solidFill>
                  <a:srgbClr val="2B2C30"/>
                </a:solidFill>
                <a:sym typeface="Public Sans"/>
              </a:rPr>
              <a:t>Dobre praktyki obejmują:</a:t>
            </a:r>
          </a:p>
          <a:p>
            <a:pPr marL="342900" indent="-342900" latinLnBrk="0">
              <a:buFont typeface="Arial" panose="020B0604020202020204" pitchFamily="34" charset="0"/>
              <a:buChar char="•"/>
            </a:pPr>
            <a:r>
              <a:rPr lang="en-US" sz="2000" dirty="0">
                <a:solidFill>
                  <a:srgbClr val="2B2C30"/>
                </a:solidFill>
              </a:rPr>
              <a:t>Organizowanie spotkań społeczności w celu oceny zainteresowania i uzyskania poparcia.</a:t>
            </a:r>
          </a:p>
          <a:p>
            <a:pPr marL="342900" indent="-342900" latinLnBrk="0">
              <a:buFont typeface="Arial" panose="020B0604020202020204" pitchFamily="34" charset="0"/>
              <a:buChar char="•"/>
            </a:pPr>
            <a:r>
              <a:rPr lang="en-US" sz="2000" dirty="0">
                <a:solidFill>
                  <a:srgbClr val="2B2C30"/>
                </a:solidFill>
              </a:rPr>
              <a:t>Ustanowienie jasnego modelu członkostwa (np. spółdzielnia, stowarzyszenie, spółka).</a:t>
            </a:r>
            <a:endParaRPr lang="en-US" sz="2000" dirty="0"/>
          </a:p>
          <a:p>
            <a:pPr marL="342900" indent="-342900" latinLnBrk="0">
              <a:buFont typeface="Arial" panose="020B0604020202020204" pitchFamily="34" charset="0"/>
              <a:buChar char="•"/>
            </a:pPr>
            <a:r>
              <a:rPr lang="en-US" sz="2000" dirty="0">
                <a:solidFill>
                  <a:srgbClr val="2B2C30"/>
                </a:solidFill>
              </a:rPr>
              <a:t>Oferowanie zachęt finansowych lub korzyści w celu zachęcenia do udziału.</a:t>
            </a:r>
          </a:p>
          <a:p>
            <a:pPr marL="342900" indent="-342900" latinLnBrk="0">
              <a:buFont typeface="Arial" panose="020B0604020202020204" pitchFamily="34" charset="0"/>
              <a:buChar char="•"/>
            </a:pPr>
            <a:r>
              <a:rPr lang="en-US" sz="2000" dirty="0">
                <a:solidFill>
                  <a:srgbClr val="2B2C30"/>
                </a:solidFill>
              </a:rPr>
              <a:t>Rozpoczęcie od niewielkich projektów pilotażowych, a następnie rozszerzenie działalności w zależności od popytu.</a:t>
            </a:r>
            <a:endParaRPr lang="en-US" sz="2000" dirty="0"/>
          </a:p>
          <a:p>
            <a:pPr marL="342900" indent="-342900" latinLnBrk="0">
              <a:buFont typeface="Arial" panose="020B0604020202020204" pitchFamily="34" charset="0"/>
              <a:buChar char="•"/>
            </a:pPr>
            <a:r>
              <a:rPr lang="en-US" sz="2000" dirty="0">
                <a:solidFill>
                  <a:srgbClr val="2B2C30"/>
                </a:solidFill>
              </a:rPr>
              <a:t>Nawiązanie współpracy z lokalnymi przedsiębiorstwami i gminami w celu wdrożenia na większą skalę.</a:t>
            </a:r>
            <a:endParaRPr lang="en-US" sz="2000" b="1" dirty="0">
              <a:solidFill>
                <a:srgbClr val="000066"/>
              </a:solidFill>
              <a:ea typeface="Public Sans"/>
              <a:cs typeface="Public Sans"/>
            </a:endParaRPr>
          </a:p>
        </p:txBody>
      </p:sp>
      <p:pic>
        <p:nvPicPr>
          <p:cNvPr id="5" name="Picture 4">
            <a:extLst>
              <a:ext uri="{FF2B5EF4-FFF2-40B4-BE49-F238E27FC236}">
                <a16:creationId xmlns:a16="http://schemas.microsoft.com/office/drawing/2014/main" id="{368EF0DD-7DF1-CB20-C3C0-EDE5A0EAD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4757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603ACAD-D302-3A56-2494-7FE959907361}"/>
              </a:ext>
            </a:extLst>
          </p:cNvPr>
          <p:cNvSpPr>
            <a:spLocks noGrp="1"/>
          </p:cNvSpPr>
          <p:nvPr>
            <p:ph type="title" idx="4294967295"/>
          </p:nvPr>
        </p:nvSpPr>
        <p:spPr>
          <a:xfrm>
            <a:off x="746139" y="547611"/>
            <a:ext cx="10515600" cy="1325563"/>
          </a:xfrm>
          <a:prstGeom prst="rect">
            <a:avLst/>
          </a:prstGeom>
        </p:spPr>
        <p:txBody>
          <a:bodyPr/>
          <a:lstStyle/>
          <a:p>
            <a:pPr rtl="0" eaLnBrk="1" latinLnBrk="1" hangingPunct="1"/>
            <a:r>
              <a:rPr lang="pl-P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Kolejne kroki 1</a:t>
            </a:r>
            <a:endParaRPr lang="pl-PL" noProof="1">
              <a:effectLst/>
            </a:endParaRPr>
          </a:p>
          <a:p>
            <a:endParaRPr lang="pl-PL"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Jeśli chcesz dowiedzieć się więcej na temat tworzenia społeczności energetycznej, przydatne mogą okazać się następujące zasoby: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49909" y="3240661"/>
            <a:ext cx="2175491"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Zapoznaj się z prezentacją Every1 na temat </a:t>
            </a:r>
            <a:r>
              <a:rPr lang="en-US" altLang="ko-KR" sz="2200" i="1" dirty="0">
                <a:solidFill>
                  <a:srgbClr val="373737"/>
                </a:solidFill>
                <a:ea typeface="맑은 고딕"/>
                <a:hlinkClick r:id="rId3"/>
              </a:rPr>
              <a:t>społeczności energetycznych: Podstawy informatyki</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446264" y="3252544"/>
            <a:ext cx="2654307" cy="2554545"/>
          </a:xfrm>
          <a:prstGeom prst="rect">
            <a:avLst/>
          </a:prstGeom>
          <a:noFill/>
        </p:spPr>
        <p:txBody>
          <a:bodyPr wrap="square" rtlCol="0" anchor="t" anchorCtr="0">
            <a:spAutoFit/>
          </a:bodyPr>
          <a:lstStyle/>
          <a:p>
            <a:pPr algn="ctr"/>
            <a:r>
              <a:rPr lang="en-US" altLang="ko-KR" sz="2000" dirty="0">
                <a:solidFill>
                  <a:srgbClr val="373737"/>
                </a:solidFill>
              </a:rPr>
              <a:t>Poznaj niektóre narzędzia: </a:t>
            </a:r>
            <a:r>
              <a:rPr lang="en-US" altLang="ko-KR" sz="2000" dirty="0">
                <a:solidFill>
                  <a:srgbClr val="373737"/>
                </a:solidFill>
                <a:hlinkClick r:id="rId4"/>
              </a:rPr>
              <a:t>System informacji geograficznej dotyczący fotowoltaiki (PVGIS) </a:t>
            </a:r>
            <a:r>
              <a:rPr lang="en-US" altLang="ko-KR" sz="2000" dirty="0">
                <a:solidFill>
                  <a:srgbClr val="373737"/>
                </a:solidFill>
              </a:rPr>
              <a:t>szacuje potencjał energii słonecznej na całym świecie.</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070F12FB-7F14-7FF3-449C-2811541DD8D2}"/>
              </a:ext>
            </a:extLst>
          </p:cNvPr>
          <p:cNvSpPr txBox="1"/>
          <p:nvPr/>
        </p:nvSpPr>
        <p:spPr>
          <a:xfrm>
            <a:off x="6232004" y="3362408"/>
            <a:ext cx="2498463" cy="1785104"/>
          </a:xfrm>
          <a:prstGeom prst="rect">
            <a:avLst/>
          </a:prstGeom>
          <a:noFill/>
        </p:spPr>
        <p:txBody>
          <a:bodyPr wrap="square" rtlCol="0" anchor="t" anchorCtr="0">
            <a:spAutoFit/>
          </a:bodyPr>
          <a:lstStyle/>
          <a:p>
            <a:pPr algn="ctr"/>
            <a:r>
              <a:rPr lang="en-US" altLang="ko-KR" sz="2200" dirty="0">
                <a:solidFill>
                  <a:srgbClr val="373737"/>
                </a:solidFill>
              </a:rPr>
              <a:t>Zapoznaj się z niektórymi narzędziami: </a:t>
            </a:r>
            <a:r>
              <a:rPr lang="en-US" altLang="ko-KR" sz="2200" dirty="0">
                <a:solidFill>
                  <a:srgbClr val="373737"/>
                </a:solidFill>
                <a:hlinkClick r:id="rId5"/>
              </a:rPr>
              <a:t>Global Wind Atlas </a:t>
            </a:r>
            <a:r>
              <a:rPr lang="en-US" altLang="ko-KR" sz="2200" dirty="0">
                <a:solidFill>
                  <a:srgbClr val="373737"/>
                </a:solidFill>
              </a:rPr>
              <a:t>mapuje zasoby wiatrowe na potrzeby studiów wykonalności.</a:t>
            </a:r>
            <a:endParaRPr lang="ko-KR" altLang="en-US" sz="2200" dirty="0">
              <a:solidFill>
                <a:srgbClr val="373737"/>
              </a:solidFill>
            </a:endParaRPr>
          </a:p>
        </p:txBody>
      </p:sp>
      <p:sp>
        <p:nvSpPr>
          <p:cNvPr id="60" name="TextBox 59">
            <a:extLst>
              <a:ext uri="{FF2B5EF4-FFF2-40B4-BE49-F238E27FC236}">
                <a16:creationId xmlns:a16="http://schemas.microsoft.com/office/drawing/2014/main" id="{DB6D982A-54DA-4FCC-9383-F91FC1E1D9CE}"/>
              </a:ext>
            </a:extLst>
          </p:cNvPr>
          <p:cNvSpPr txBox="1"/>
          <p:nvPr/>
        </p:nvSpPr>
        <p:spPr>
          <a:xfrm>
            <a:off x="8866219" y="3240661"/>
            <a:ext cx="2559233" cy="2308324"/>
          </a:xfrm>
          <a:prstGeom prst="rect">
            <a:avLst/>
          </a:prstGeom>
          <a:noFill/>
        </p:spPr>
        <p:txBody>
          <a:bodyPr wrap="square" rtlCol="0" anchor="t" anchorCtr="0">
            <a:spAutoFit/>
          </a:bodyPr>
          <a:lstStyle/>
          <a:p>
            <a:pPr algn="ctr"/>
            <a:r>
              <a:rPr lang="en-US" altLang="ko-KR" dirty="0">
                <a:solidFill>
                  <a:srgbClr val="373737"/>
                </a:solidFill>
              </a:rPr>
              <a:t>Zapoznaj się z niektórymi narzędziami: </a:t>
            </a:r>
            <a:r>
              <a:rPr lang="en-US" altLang="ko-KR" dirty="0">
                <a:solidFill>
                  <a:srgbClr val="373737"/>
                </a:solidFill>
                <a:hlinkClick r:id="rId6"/>
              </a:rPr>
              <a:t>Model doradczy NREL </a:t>
            </a:r>
            <a:r>
              <a:rPr lang="en-US" altLang="ko-KR" dirty="0">
                <a:solidFill>
                  <a:srgbClr val="373737"/>
                </a:solidFill>
              </a:rPr>
              <a:t>(SAM) zapewnia analizę finansową i techniczną dla energii słonecznej, wiatrowej i magazynowania energii.</a:t>
            </a:r>
            <a:endParaRPr lang="ko-KR" altLang="en-US" dirty="0">
              <a:solidFill>
                <a:srgbClr val="373737"/>
              </a:solidFill>
            </a:endParaRPr>
          </a:p>
        </p:txBody>
      </p:sp>
    </p:spTree>
    <p:extLst>
      <p:ext uri="{BB962C8B-B14F-4D97-AF65-F5344CB8AC3E}">
        <p14:creationId xmlns:p14="http://schemas.microsoft.com/office/powerpoint/2010/main" val="305268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6C11-A302-F826-7ED3-77B5271C748B}"/>
            </a:ext>
          </a:extLst>
        </p:cNvPr>
        <p:cNvGrpSpPr/>
        <p:nvPr/>
      </p:nvGrpSpPr>
      <p:grpSpPr>
        <a:xfrm>
          <a:off x="0" y="0"/>
          <a:ext cx="0" cy="0"/>
          <a:chOff x="0" y="0"/>
          <a:chExt cx="0" cy="0"/>
        </a:xfrm>
      </p:grpSpPr>
      <p:sp>
        <p:nvSpPr>
          <p:cNvPr id="43" name="직사각형 42">
            <a:extLst>
              <a:ext uri="{FF2B5EF4-FFF2-40B4-BE49-F238E27FC236}">
                <a16:creationId xmlns:a16="http://schemas.microsoft.com/office/drawing/2014/main" id="{91892399-B628-5725-B089-EA64E9C5C23C}"/>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B1DD0A8C-3121-9796-BB5E-FE6249047D4B}"/>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5" name="Title 4">
            <a:extLst>
              <a:ext uri="{FF2B5EF4-FFF2-40B4-BE49-F238E27FC236}">
                <a16:creationId xmlns:a16="http://schemas.microsoft.com/office/drawing/2014/main" id="{9081C46F-6E5D-9B36-3F68-74ADA10808B0}"/>
              </a:ext>
            </a:extLst>
          </p:cNvPr>
          <p:cNvSpPr>
            <a:spLocks noGrp="1"/>
          </p:cNvSpPr>
          <p:nvPr>
            <p:ph type="title" idx="4294967295"/>
          </p:nvPr>
        </p:nvSpPr>
        <p:spPr>
          <a:xfrm>
            <a:off x="746139" y="586566"/>
            <a:ext cx="10515600" cy="1325563"/>
          </a:xfrm>
          <a:prstGeom prst="rect">
            <a:avLst/>
          </a:prstGeom>
        </p:spPr>
        <p:txBody>
          <a:bodyPr/>
          <a:lstStyle/>
          <a:p>
            <a:pPr rtl="0" eaLnBrk="1" latinLnBrk="1" hangingPunct="1"/>
            <a:r>
              <a:rPr lang="pl-P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Kolejne kroki 2</a:t>
            </a:r>
            <a:endParaRPr lang="pl-PL" noProof="1">
              <a:effectLst/>
            </a:endParaRPr>
          </a:p>
          <a:p>
            <a:endParaRPr lang="pl-PL" noProof="1"/>
          </a:p>
        </p:txBody>
      </p:sp>
      <p:sp>
        <p:nvSpPr>
          <p:cNvPr id="3" name="TextBox 2">
            <a:extLst>
              <a:ext uri="{FF2B5EF4-FFF2-40B4-BE49-F238E27FC236}">
                <a16:creationId xmlns:a16="http://schemas.microsoft.com/office/drawing/2014/main" id="{4A9B85D5-6648-6351-B9BC-437B1478940E}"/>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Jeśli chcesz dowiedzieć się więcej o </a:t>
            </a:r>
            <a:r>
              <a:rPr lang="en-GB" sz="2400" err="1"/>
              <a:t>tworzeniu</a:t>
            </a:r>
            <a:r>
              <a:rPr lang="en-GB" sz="2400"/>
              <a:t> wspólnoty </a:t>
            </a:r>
            <a:r>
              <a:rPr lang="en-GB" sz="2400" dirty="0"/>
              <a:t>energetycznej, przydatne mogą okazać się następujące zasoby: </a:t>
            </a:r>
          </a:p>
        </p:txBody>
      </p:sp>
      <p:sp>
        <p:nvSpPr>
          <p:cNvPr id="19" name="직사각형 18">
            <a:extLst>
              <a:ext uri="{FF2B5EF4-FFF2-40B4-BE49-F238E27FC236}">
                <a16:creationId xmlns:a16="http://schemas.microsoft.com/office/drawing/2014/main" id="{C757F972-1DE2-6FDC-1478-601E045532A2}"/>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ECD1871A-3CAA-5A0C-835E-2981C15C8B28}"/>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5CD263B0-7B54-57B2-15F1-395895FA99E0}"/>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E3CF78EB-2B19-6E9F-7EC5-04B9C8805F8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B0AA3EF9-B14B-E4C0-72D0-A574352DBD04}"/>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28CCC17E-D26E-13EA-CDA4-33B54AB7A5BD}"/>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72C91BA3-140D-731D-E520-4F98A0C91607}"/>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4867FC8D-A317-4FB5-3257-5F80A846E28C}"/>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97EDECC7-B413-35F7-63CC-9A80E567E7A2}"/>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4B6114D-563C-9506-D4F3-4F3288B8FDF7}"/>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6B73D3C3-E637-3F00-3A95-BADA91A3F4D5}"/>
              </a:ext>
            </a:extLst>
          </p:cNvPr>
          <p:cNvSpPr txBox="1"/>
          <p:nvPr/>
        </p:nvSpPr>
        <p:spPr>
          <a:xfrm>
            <a:off x="746497" y="3554214"/>
            <a:ext cx="2709832" cy="2123658"/>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Przeczytaj </a:t>
            </a:r>
            <a:r>
              <a:rPr lang="en-US" altLang="ko-KR" sz="2200" dirty="0">
                <a:solidFill>
                  <a:srgbClr val="373737"/>
                </a:solidFill>
                <a:ea typeface="맑은 고딕"/>
                <a:hlinkClick r:id="rId3"/>
              </a:rPr>
              <a:t>internetowy przewodnik dotyczący </a:t>
            </a:r>
            <a:r>
              <a:rPr lang="en-US" altLang="ko-KR" sz="2200" dirty="0" err="1">
                <a:solidFill>
                  <a:srgbClr val="373737"/>
                </a:solidFill>
                <a:ea typeface="맑은 고딕"/>
                <a:hlinkClick r:id="rId3"/>
              </a:rPr>
              <a:t>zakładania</a:t>
            </a:r>
            <a:r>
              <a:rPr lang="en-US" altLang="ko-KR" sz="2200" dirty="0">
                <a:solidFill>
                  <a:srgbClr val="373737"/>
                </a:solidFill>
                <a:ea typeface="맑은 고딕"/>
                <a:hlinkClick r:id="rId3"/>
              </a:rPr>
              <a:t> </a:t>
            </a:r>
            <a:r>
              <a:rPr lang="en-US" altLang="ko-KR" sz="2200" dirty="0" err="1">
                <a:solidFill>
                  <a:srgbClr val="373737"/>
                </a:solidFill>
                <a:ea typeface="맑은 고딕"/>
                <a:hlinkClick r:id="rId3"/>
              </a:rPr>
              <a:t>wspólnoty</a:t>
            </a:r>
            <a:r>
              <a:rPr lang="en-US" altLang="ko-KR" sz="2200" dirty="0">
                <a:solidFill>
                  <a:srgbClr val="373737"/>
                </a:solidFill>
                <a:ea typeface="맑은 고딕"/>
                <a:hlinkClick r:id="rId3"/>
              </a:rPr>
              <a:t> </a:t>
            </a:r>
            <a:r>
              <a:rPr lang="en-US" altLang="ko-KR" sz="2200" dirty="0" err="1">
                <a:solidFill>
                  <a:srgbClr val="373737"/>
                </a:solidFill>
                <a:ea typeface="맑은 고딕"/>
                <a:hlinkClick r:id="rId3"/>
              </a:rPr>
              <a:t>energetycznej</a:t>
            </a:r>
            <a:r>
              <a:rPr lang="en-US" altLang="ko-KR" sz="2200" dirty="0">
                <a:solidFill>
                  <a:srgbClr val="373737"/>
                </a:solidFill>
                <a:ea typeface="맑은 고딕"/>
                <a:hlinkClick r:id="rId3"/>
              </a:rPr>
              <a:t> </a:t>
            </a:r>
            <a:r>
              <a:rPr lang="en-US" altLang="ko-KR" sz="2200" dirty="0">
                <a:solidFill>
                  <a:srgbClr val="373737"/>
                </a:solidFill>
                <a:ea typeface="맑은 고딕"/>
              </a:rPr>
              <a:t>(w języku niemieckim)</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FB73CFA9-DA76-659A-2E08-DACFDABB71EA}"/>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2DF5295F-FA7B-041B-4B65-BD2CBFE9D2EB}"/>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696ECED6-997C-FD9F-5B9E-2BBD3490F3B7}"/>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C3AD1BE5-ABB3-125B-DBC8-5B826E347DFE}"/>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EC6748BC-5BEC-F61C-F7EE-E58453BD39AA}"/>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B5A710BB-FA3D-C2C3-3F12-B0BD2C63556F}"/>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6C627640-B942-7D7A-99A8-7F15B72B8EB4}"/>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32EF29BF-6B8C-D11B-7F1E-C1AB8C525011}"/>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C0F42510-4F31-57AC-36F3-6D6097541638}"/>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55AA21B9-2EBE-A254-CB04-9CA3132F9779}"/>
              </a:ext>
            </a:extLst>
          </p:cNvPr>
          <p:cNvSpPr txBox="1"/>
          <p:nvPr/>
        </p:nvSpPr>
        <p:spPr>
          <a:xfrm>
            <a:off x="3511286" y="3429000"/>
            <a:ext cx="2498463" cy="2123658"/>
          </a:xfrm>
          <a:prstGeom prst="rect">
            <a:avLst/>
          </a:prstGeom>
          <a:noFill/>
        </p:spPr>
        <p:txBody>
          <a:bodyPr wrap="square" rtlCol="0" anchor="t" anchorCtr="0">
            <a:spAutoFit/>
          </a:bodyPr>
          <a:lstStyle/>
          <a:p>
            <a:pPr algn="ctr"/>
            <a:r>
              <a:rPr lang="en-US" altLang="ko-KR" sz="2200" dirty="0">
                <a:solidFill>
                  <a:srgbClr val="373737"/>
                </a:solidFill>
              </a:rPr>
              <a:t>Zapoznaj się </a:t>
            </a:r>
            <a:r>
              <a:rPr lang="en-US" altLang="ko-KR" sz="2200" i="1" dirty="0">
                <a:solidFill>
                  <a:srgbClr val="373737"/>
                </a:solidFill>
                <a:hlinkClick r:id="rId4"/>
              </a:rPr>
              <a:t>z 7 </a:t>
            </a:r>
            <a:r>
              <a:rPr lang="en-US" altLang="ko-KR" sz="2200" i="1" dirty="0" err="1">
                <a:solidFill>
                  <a:srgbClr val="373737"/>
                </a:solidFill>
                <a:hlinkClick r:id="rId4"/>
              </a:rPr>
              <a:t>rodzajami</a:t>
            </a:r>
            <a:r>
              <a:rPr lang="en-US" altLang="ko-KR" sz="2200" i="1" dirty="0">
                <a:solidFill>
                  <a:srgbClr val="373737"/>
                </a:solidFill>
                <a:hlinkClick r:id="rId4"/>
              </a:rPr>
              <a:t> </a:t>
            </a:r>
            <a:r>
              <a:rPr lang="en-US" altLang="ko-KR" sz="2200" i="1" dirty="0" err="1">
                <a:solidFill>
                  <a:srgbClr val="373737"/>
                </a:solidFill>
                <a:hlinkClick r:id="rId4"/>
              </a:rPr>
              <a:t>wspólnot</a:t>
            </a:r>
            <a:r>
              <a:rPr lang="en-US" altLang="ko-KR" sz="2200" i="1" dirty="0">
                <a:solidFill>
                  <a:srgbClr val="373737"/>
                </a:solidFill>
                <a:hlinkClick r:id="rId4"/>
              </a:rPr>
              <a:t> energetycznych i zbiorowymi działaniami </a:t>
            </a:r>
            <a:r>
              <a:rPr lang="en-US" altLang="ko-KR" sz="2200" dirty="0">
                <a:solidFill>
                  <a:srgbClr val="373737"/>
                </a:solidFill>
              </a:rPr>
              <a:t>w tym zasobie projektu DECIDE.</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57F23B4A-303B-4875-C524-4AFF1EA10101}"/>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7A6DA5DE-A93D-A825-E218-4CF0B081221C}"/>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7C6AB8E3-1B78-F66A-82A7-473FFAADB6F7}"/>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5FD5C716-C84A-0DE8-A52F-B0165FF05A02}"/>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2E77EB08-1A07-5815-25F2-083E33B13171}"/>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D6E42073-9D5B-D6B7-292A-71C0178D71E7}"/>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E9641799-1F54-76E5-7BAF-FBC78E2A6AB5}"/>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4E9BF988-2C0D-1833-C8AC-3CA8EC60859E}"/>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5B5817B3-C383-AD2B-6FAF-D8F099FDD66F}"/>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F502D670-5175-35D8-6543-56183160A0F4}"/>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9260FDE1-DD8A-27AA-5841-F0208C6C0A84}"/>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D71FF631-6866-79E1-48C8-4B575D31D90B}"/>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C50AA1B-779B-F287-B97D-F87A908B96AC}"/>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6AF45D02-B38E-E14B-6536-9454EA64DF10}"/>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8C3DE06E-3BC0-3D03-DD67-6053C9DC5EE0}"/>
              </a:ext>
            </a:extLst>
          </p:cNvPr>
          <p:cNvSpPr txBox="1"/>
          <p:nvPr/>
        </p:nvSpPr>
        <p:spPr>
          <a:xfrm>
            <a:off x="6211306" y="3018686"/>
            <a:ext cx="2498463" cy="2462213"/>
          </a:xfrm>
          <a:prstGeom prst="rect">
            <a:avLst/>
          </a:prstGeom>
          <a:noFill/>
        </p:spPr>
        <p:txBody>
          <a:bodyPr wrap="square" rtlCol="0" anchor="t" anchorCtr="0">
            <a:spAutoFit/>
          </a:bodyPr>
          <a:lstStyle/>
          <a:p>
            <a:pPr algn="ctr"/>
            <a:r>
              <a:rPr lang="en-US" altLang="ko-KR" sz="2200" dirty="0">
                <a:solidFill>
                  <a:srgbClr val="373737"/>
                </a:solidFill>
              </a:rPr>
              <a:t>Zapoznaj się z projektem ENCLUDE </a:t>
            </a:r>
            <a:r>
              <a:rPr lang="en-US" altLang="ko-KR" sz="2200" i="1" dirty="0">
                <a:solidFill>
                  <a:srgbClr val="373737"/>
                </a:solidFill>
                <a:hlinkClick r:id="rId5"/>
              </a:rPr>
              <a:t>„To może Cię zaskoczyć: czego nauczyliśmy się, rozmawiając o energii z 68 inicjatywami</a:t>
            </a:r>
            <a:r>
              <a:rPr lang="en-US" altLang="ko-KR" sz="2200" i="1" dirty="0">
                <a:solidFill>
                  <a:srgbClr val="373737"/>
                </a:solidFill>
              </a:rPr>
              <a:t>”.</a:t>
            </a:r>
            <a:endParaRPr lang="ko-KR" altLang="en-US" sz="2200" dirty="0">
              <a:solidFill>
                <a:srgbClr val="373737"/>
              </a:solidFill>
            </a:endParaRPr>
          </a:p>
        </p:txBody>
      </p:sp>
      <p:sp>
        <p:nvSpPr>
          <p:cNvPr id="60" name="TextBox 59">
            <a:extLst>
              <a:ext uri="{FF2B5EF4-FFF2-40B4-BE49-F238E27FC236}">
                <a16:creationId xmlns:a16="http://schemas.microsoft.com/office/drawing/2014/main" id="{7AF9A874-71FF-E153-A712-CB58ABED3B1C}"/>
              </a:ext>
            </a:extLst>
          </p:cNvPr>
          <p:cNvSpPr txBox="1"/>
          <p:nvPr/>
        </p:nvSpPr>
        <p:spPr>
          <a:xfrm>
            <a:off x="8875361" y="3800196"/>
            <a:ext cx="2559233" cy="1785104"/>
          </a:xfrm>
          <a:prstGeom prst="rect">
            <a:avLst/>
          </a:prstGeom>
          <a:noFill/>
        </p:spPr>
        <p:txBody>
          <a:bodyPr wrap="square" rtlCol="0" anchor="t" anchorCtr="0">
            <a:spAutoFit/>
          </a:bodyPr>
          <a:lstStyle/>
          <a:p>
            <a:pPr algn="ctr"/>
            <a:r>
              <a:rPr lang="en-US" altLang="ko-KR" sz="2200" dirty="0">
                <a:solidFill>
                  <a:srgbClr val="373737"/>
                </a:solidFill>
              </a:rPr>
              <a:t>Przeczytaj broszurę „Smart Cities Marketplace 2020 </a:t>
            </a:r>
            <a:r>
              <a:rPr lang="en-US" altLang="ko-KR" sz="2200" i="1" dirty="0">
                <a:solidFill>
                  <a:srgbClr val="373737"/>
                </a:solidFill>
                <a:hlinkClick r:id="rId6"/>
              </a:rPr>
              <a:t>Energy Communities: Solution Booklet</a:t>
            </a:r>
            <a:r>
              <a:rPr lang="en-US" altLang="ko-KR" sz="2200" i="1" dirty="0">
                <a:solidFill>
                  <a:srgbClr val="373737"/>
                </a:solidFill>
              </a:rPr>
              <a:t>”.</a:t>
            </a:r>
            <a:endParaRPr lang="ko-KR" altLang="en-US" sz="2200" dirty="0">
              <a:solidFill>
                <a:srgbClr val="373737"/>
              </a:solidFill>
            </a:endParaRPr>
          </a:p>
        </p:txBody>
      </p:sp>
    </p:spTree>
    <p:extLst>
      <p:ext uri="{BB962C8B-B14F-4D97-AF65-F5344CB8AC3E}">
        <p14:creationId xmlns:p14="http://schemas.microsoft.com/office/powerpoint/2010/main" val="335033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36316-BA79-732F-93B8-AF6255D08F81}"/>
              </a:ext>
            </a:extLst>
          </p:cNvPr>
          <p:cNvSpPr>
            <a:spLocks noGrp="1"/>
          </p:cNvSpPr>
          <p:nvPr>
            <p:ph type="title" idx="4294967295"/>
          </p:nvPr>
        </p:nvSpPr>
        <p:spPr>
          <a:xfrm>
            <a:off x="304801" y="926828"/>
            <a:ext cx="10515600" cy="1325563"/>
          </a:xfrm>
          <a:prstGeom prst="rect">
            <a:avLst/>
          </a:prstGeom>
        </p:spPr>
        <p:txBody>
          <a:bodyPr/>
          <a:lstStyle/>
          <a:p>
            <a:pPr rtl="0" eaLnBrk="1" latinLnBrk="1" hangingPunct="1"/>
            <a:r>
              <a:rPr lang="pl-P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Podziękowania 1</a:t>
            </a:r>
            <a:endParaRPr lang="pl-PL" noProof="1">
              <a:effectLst/>
            </a:endParaRPr>
          </a:p>
          <a:p>
            <a:endParaRPr lang="pl-PL"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258284"/>
            <a:ext cx="7628351" cy="6032421"/>
          </a:xfrm>
          <a:prstGeom prst="rect">
            <a:avLst/>
          </a:prstGeom>
          <a:noFill/>
        </p:spPr>
        <p:txBody>
          <a:bodyPr wrap="square" lIns="91440" tIns="45720" rIns="91440" bIns="45720" rtlCol="0" anchor="t">
            <a:spAutoFit/>
          </a:bodyPr>
          <a:lstStyle/>
          <a:p>
            <a:pPr latinLnBrk="0"/>
            <a:r>
              <a:rPr lang="en-GB" sz="1600" noProof="0" dirty="0"/>
              <a:t>Niniejszy zestaw </a:t>
            </a:r>
            <a:r>
              <a:rPr lang="en-GB" sz="1600" noProof="0" dirty="0" err="1"/>
              <a:t>slajdów</a:t>
            </a:r>
            <a:r>
              <a:rPr lang="en-GB" sz="1600" noProof="0" dirty="0"/>
              <a:t> </a:t>
            </a:r>
            <a:r>
              <a:rPr lang="en-GB" sz="1600" i="1" noProof="0" dirty="0"/>
              <a:t>„</a:t>
            </a:r>
            <a:r>
              <a:rPr lang="pl-PL" sz="1600" dirty="0"/>
              <a:t> Pomocne wskazówki, triki i narzędzia wspierające tworzenie lokalnej społeczności energetycznej</a:t>
            </a:r>
            <a:r>
              <a:rPr lang="en-GB" sz="1600" i="1" dirty="0"/>
              <a:t>” </a:t>
            </a:r>
            <a:r>
              <a:rPr lang="en-GB" sz="1600" noProof="0" dirty="0"/>
              <a:t>został opracowany w ramach projektu Every1 i jest objęty licencją </a:t>
            </a:r>
            <a:r>
              <a:rPr lang="en-GB" sz="1600" noProof="0" dirty="0">
                <a:hlinkClick r:id="rId3"/>
              </a:rPr>
              <a:t>CC BY-SA 4.0</a:t>
            </a:r>
            <a:r>
              <a:rPr lang="en-GB" sz="1600" noProof="0" dirty="0"/>
              <a:t>, o ile nie zaznaczono inaczej. </a:t>
            </a:r>
          </a:p>
          <a:p>
            <a:pPr latinLnBrk="0"/>
            <a:endParaRPr lang="en-GB" sz="1600" noProof="0" dirty="0"/>
          </a:p>
          <a:p>
            <a:pPr latinLnBrk="0"/>
            <a:r>
              <a:rPr lang="en-GB" sz="1600" noProof="0" dirty="0"/>
              <a:t>W prezentacji wykorzystano następujące zdjęcia: </a:t>
            </a:r>
          </a:p>
          <a:p>
            <a:pPr latinLnBrk="0"/>
            <a:endParaRPr lang="en-GB" sz="1600" noProof="0" dirty="0"/>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Zdjęcie na okładce: </a:t>
            </a:r>
            <a:r>
              <a:rPr lang="en-GB" sz="1600" noProof="0" dirty="0">
                <a:solidFill>
                  <a:schemeClr val="dk1"/>
                </a:solidFill>
                <a:ea typeface="Public Sans"/>
                <a:cs typeface="Public Sans"/>
                <a:sym typeface="Public Sans"/>
                <a:hlinkClick r:id="rId4"/>
              </a:rPr>
              <a:t>Moss Community Energy Launch (warsztaty z samodzielnego montażu paneli słonecznych) </a:t>
            </a:r>
            <a:r>
              <a:rPr lang="en-GB" sz="1600" noProof="0" dirty="0">
                <a:solidFill>
                  <a:schemeClr val="dk1"/>
                </a:solidFill>
                <a:ea typeface="Public Sans"/>
                <a:cs typeface="Public Sans"/>
                <a:sym typeface="Public Sans"/>
              </a:rPr>
              <a:t>autorstwa 10 10 na licencji </a:t>
            </a:r>
            <a:r>
              <a:rPr lang="en-GB" sz="1600" noProof="0" dirty="0">
                <a:solidFill>
                  <a:schemeClr val="dk1"/>
                </a:solidFill>
                <a:ea typeface="Public Sans"/>
                <a:cs typeface="Public Sans"/>
                <a:sym typeface="Public Sans"/>
                <a:hlinkClick r:id="rId5"/>
              </a:rPr>
              <a:t>CC BY 2.0</a:t>
            </a:r>
            <a:r>
              <a:rPr lang="en-GB" sz="1600" noProof="0" dirty="0">
                <a:solidFill>
                  <a:schemeClr val="dk1"/>
                </a:solidFill>
                <a:ea typeface="Public Sans"/>
                <a:cs typeface="Public Sans"/>
                <a:sym typeface="Public Sans"/>
              </a:rPr>
              <a:t>. </a:t>
            </a:r>
            <a:endParaRPr lang="en-GB" sz="16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Zdjęcie w tekście wprowadzenia: Tworzenie społeczności energetycznej: dalsze rozważania: </a:t>
            </a:r>
            <a:r>
              <a:rPr lang="en-GB" sz="1600" noProof="0" dirty="0">
                <a:solidFill>
                  <a:schemeClr val="dk1"/>
                </a:solidFill>
                <a:ea typeface="Public Sans"/>
                <a:cs typeface="Public Sans"/>
                <a:sym typeface="Public Sans"/>
                <a:hlinkClick r:id="rId6"/>
              </a:rPr>
              <a:t>Fundusz czystej energii rzuca światło na odnawialne źródła energii </a:t>
            </a:r>
            <a:r>
              <a:rPr lang="en-GB" sz="1600" noProof="0" dirty="0">
                <a:solidFill>
                  <a:schemeClr val="dk1"/>
                </a:solidFill>
                <a:ea typeface="Public Sans"/>
                <a:cs typeface="Public Sans"/>
                <a:sym typeface="Public Sans"/>
              </a:rPr>
              <a:t>autorstwa Province of British Columbia jest objęte licencją </a:t>
            </a:r>
            <a:r>
              <a:rPr lang="en-GB" sz="1600" noProof="0" dirty="0">
                <a:solidFill>
                  <a:schemeClr val="dk1"/>
                </a:solidFill>
                <a:ea typeface="Public Sans"/>
                <a:cs typeface="Public Sans"/>
                <a:sym typeface="Public Sans"/>
                <a:hlinkClick r:id="rId7"/>
              </a:rPr>
              <a:t>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Zakładanie społeczności energetycznej: pierwsze kroki i kwestie do rozważenia: </a:t>
            </a:r>
            <a:r>
              <a:rPr lang="en-GB" sz="1600" noProof="0" dirty="0">
                <a:solidFill>
                  <a:schemeClr val="dk1"/>
                </a:solidFill>
                <a:ea typeface="Public Sans"/>
                <a:cs typeface="Public Sans"/>
                <a:sym typeface="Public Sans"/>
                <a:hlinkClick r:id="rId8"/>
              </a:rPr>
              <a:t>wiedza, doświadczenie, narracja, współpraca </a:t>
            </a:r>
            <a:r>
              <a:rPr lang="en-GB" sz="1600" noProof="0" dirty="0">
                <a:solidFill>
                  <a:schemeClr val="dk1"/>
                </a:solidFill>
                <a:ea typeface="Public Sans"/>
                <a:cs typeface="Public Sans"/>
                <a:sym typeface="Public Sans"/>
              </a:rPr>
              <a:t>autorstwa Howard Lake na licencji </a:t>
            </a:r>
            <a:r>
              <a:rPr lang="en-GB" sz="1600" noProof="0" dirty="0">
                <a:solidFill>
                  <a:schemeClr val="dk1"/>
                </a:solidFill>
                <a:ea typeface="Public Sans"/>
                <a:cs typeface="Public Sans"/>
                <a:sym typeface="Public Sans"/>
                <a:hlinkClick r:id="rId9"/>
              </a:rPr>
              <a:t>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Tworzenie społeczności energetycznej: dalsze rozważania: </a:t>
            </a:r>
            <a:r>
              <a:rPr lang="en-GB" sz="1600" noProof="0" dirty="0">
                <a:solidFill>
                  <a:schemeClr val="dk1"/>
                </a:solidFill>
                <a:ea typeface="Public Sans"/>
                <a:cs typeface="Public Sans"/>
                <a:sym typeface="Public Sans"/>
                <a:hlinkClick r:id="rId6"/>
              </a:rPr>
              <a:t>Fundusz czystej energii rzuca światło na odnawialne źródła energii </a:t>
            </a:r>
            <a:r>
              <a:rPr lang="en-GB" sz="1600" noProof="0" dirty="0">
                <a:solidFill>
                  <a:schemeClr val="dk1"/>
                </a:solidFill>
                <a:ea typeface="Public Sans"/>
                <a:cs typeface="Public Sans"/>
                <a:sym typeface="Public Sans"/>
              </a:rPr>
              <a:t>autorstwa Province of British Columbia jest objęty licencją </a:t>
            </a:r>
            <a:r>
              <a:rPr lang="en-GB" sz="1600" noProof="0" dirty="0">
                <a:solidFill>
                  <a:schemeClr val="dk1"/>
                </a:solidFill>
                <a:ea typeface="Public Sans"/>
                <a:cs typeface="Public Sans"/>
                <a:sym typeface="Public Sans"/>
                <a:hlinkClick r:id="rId7"/>
              </a:rPr>
              <a:t>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Tworzenie społeczności energetycznej: formalna organizacja: </a:t>
            </a:r>
            <a:r>
              <a:rPr lang="en-GB" sz="1600" noProof="0" dirty="0">
                <a:solidFill>
                  <a:schemeClr val="dk1"/>
                </a:solidFill>
                <a:ea typeface="Public Sans"/>
                <a:cs typeface="Public Sans"/>
                <a:sym typeface="Public Sans"/>
                <a:hlinkClick r:id="rId10"/>
              </a:rPr>
              <a:t>Afternoon_Planning </a:t>
            </a:r>
            <a:r>
              <a:rPr lang="en-GB" sz="1600" noProof="0" dirty="0">
                <a:solidFill>
                  <a:schemeClr val="dk1"/>
                </a:solidFill>
                <a:ea typeface="Public Sans"/>
                <a:cs typeface="Public Sans"/>
                <a:sym typeface="Public Sans"/>
              </a:rPr>
              <a:t>autorstwa Green Mamba :)--&lt; jest objęte licencją </a:t>
            </a:r>
            <a:r>
              <a:rPr lang="en-GB" sz="1600" noProof="0" dirty="0">
                <a:solidFill>
                  <a:schemeClr val="dk1"/>
                </a:solidFill>
                <a:ea typeface="Public Sans"/>
                <a:cs typeface="Public Sans"/>
                <a:sym typeface="Public Sans"/>
                <a:hlinkClick r:id="rId11"/>
              </a:rPr>
              <a:t>CC BY-ND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Tworzenie społeczności energetycznej: Przywództwo: </a:t>
            </a:r>
            <a:r>
              <a:rPr lang="en-GB" sz="1600" noProof="0" dirty="0">
                <a:solidFill>
                  <a:schemeClr val="dk1"/>
                </a:solidFill>
                <a:ea typeface="Public Sans"/>
                <a:cs typeface="Public Sans"/>
                <a:sym typeface="Public Sans"/>
                <a:hlinkClick r:id="rId12"/>
              </a:rPr>
              <a:t>Przywództwo </a:t>
            </a:r>
            <a:r>
              <a:rPr lang="en-GB" sz="1600" noProof="0" dirty="0">
                <a:solidFill>
                  <a:schemeClr val="dk1"/>
                </a:solidFill>
                <a:ea typeface="Public Sans"/>
                <a:cs typeface="Public Sans"/>
                <a:sym typeface="Public Sans"/>
              </a:rPr>
              <a:t>autorstwa Luigi </a:t>
            </a:r>
            <a:r>
              <a:rPr lang="en-GB" sz="1600" noProof="0" dirty="0" err="1">
                <a:solidFill>
                  <a:schemeClr val="dk1"/>
                </a:solidFill>
                <a:ea typeface="Public Sans"/>
                <a:cs typeface="Public Sans"/>
                <a:sym typeface="Public Sans"/>
              </a:rPr>
              <a:t>Mengato </a:t>
            </a:r>
            <a:r>
              <a:rPr lang="en-GB" sz="1600" noProof="0" dirty="0">
                <a:solidFill>
                  <a:schemeClr val="dk1"/>
                </a:solidFill>
                <a:ea typeface="Public Sans"/>
                <a:cs typeface="Public Sans"/>
                <a:sym typeface="Public Sans"/>
              </a:rPr>
              <a:t>jest objęte licencją </a:t>
            </a:r>
            <a:r>
              <a:rPr lang="en-GB" sz="1600" noProof="0" dirty="0">
                <a:solidFill>
                  <a:schemeClr val="dk1"/>
                </a:solidFill>
                <a:ea typeface="Public Sans"/>
                <a:cs typeface="Public Sans"/>
                <a:sym typeface="Public Sans"/>
                <a:hlinkClick r:id="rId9"/>
              </a:rPr>
              <a:t>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dirty="0" err="1">
                <a:solidFill>
                  <a:schemeClr val="dk1"/>
                </a:solidFill>
                <a:ea typeface="Public Sans"/>
                <a:cs typeface="Public Sans"/>
                <a:sym typeface="Public Sans"/>
              </a:rPr>
              <a:t>Tworzenie</a:t>
            </a:r>
            <a:r>
              <a:rPr lang="en-GB" sz="1600" dirty="0">
                <a:solidFill>
                  <a:schemeClr val="dk1"/>
                </a:solidFill>
                <a:ea typeface="Public Sans"/>
                <a:cs typeface="Public Sans"/>
                <a:sym typeface="Public Sans"/>
              </a:rPr>
              <a:t> </a:t>
            </a:r>
            <a:r>
              <a:rPr lang="en-GB" sz="1600" dirty="0" err="1">
                <a:solidFill>
                  <a:schemeClr val="dk1"/>
                </a:solidFill>
                <a:ea typeface="Public Sans"/>
                <a:cs typeface="Public Sans"/>
                <a:sym typeface="Public Sans"/>
              </a:rPr>
              <a:t>wspólnoty</a:t>
            </a:r>
            <a:r>
              <a:rPr lang="en-GB" sz="1600" dirty="0">
                <a:solidFill>
                  <a:schemeClr val="dk1"/>
                </a:solidFill>
                <a:ea typeface="Public Sans"/>
                <a:cs typeface="Public Sans"/>
                <a:sym typeface="Public Sans"/>
              </a:rPr>
              <a:t> energetycznej: zasoby: </a:t>
            </a:r>
            <a:r>
              <a:rPr lang="en-GB" sz="1600" b="0" i="0" dirty="0">
                <a:solidFill>
                  <a:srgbClr val="242424"/>
                </a:solidFill>
                <a:effectLst/>
                <a:hlinkClick r:id="rId13"/>
              </a:rPr>
              <a:t>Vorarlberger Kraftwerke-Energy meter (electro)-smart meter-02ASD </a:t>
            </a:r>
            <a:r>
              <a:rPr lang="en-GB" sz="1600" b="0" i="0" dirty="0">
                <a:solidFill>
                  <a:srgbClr val="242424"/>
                </a:solidFill>
                <a:effectLst/>
              </a:rPr>
              <a:t>autorstwa </a:t>
            </a:r>
            <a:r>
              <a:rPr lang="en-GB" sz="1600" b="0" i="0" dirty="0" err="1">
                <a:solidFill>
                  <a:srgbClr val="242424"/>
                </a:solidFill>
                <a:effectLst/>
              </a:rPr>
              <a:t>Asurnipal</a:t>
            </a:r>
            <a:r>
              <a:rPr lang="en-GB" sz="1600" b="0" i="0" dirty="0">
                <a:solidFill>
                  <a:srgbClr val="242424"/>
                </a:solidFill>
                <a:effectLst/>
              </a:rPr>
              <a:t> jest objęty licencją </a:t>
            </a:r>
            <a:r>
              <a:rPr lang="en-GB" sz="1600" b="0" i="0" dirty="0">
                <a:solidFill>
                  <a:srgbClr val="242424"/>
                </a:solidFill>
                <a:effectLst/>
                <a:hlinkClick r:id="rId3"/>
              </a:rPr>
              <a:t>CC BY-SA 4.0</a:t>
            </a:r>
            <a:r>
              <a:rPr lang="en-GB" sz="1600" b="0" i="0" dirty="0">
                <a:solidFill>
                  <a:srgbClr val="242424"/>
                </a:solidFill>
                <a:effectLst/>
              </a:rPr>
              <a:t>.</a:t>
            </a:r>
          </a:p>
          <a:p>
            <a:pPr latinLnBrk="0"/>
            <a:endParaRPr lang="en-GB" sz="1600" noProof="0" dirty="0"/>
          </a:p>
        </p:txBody>
      </p:sp>
    </p:spTree>
    <p:extLst>
      <p:ext uri="{BB962C8B-B14F-4D97-AF65-F5344CB8AC3E}">
        <p14:creationId xmlns:p14="http://schemas.microsoft.com/office/powerpoint/2010/main" val="340011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0CC6-6EAF-2A2C-4ECA-D722635FC3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7673F-4D55-416E-9E02-2CB4DF979A94}"/>
              </a:ext>
            </a:extLst>
          </p:cNvPr>
          <p:cNvSpPr>
            <a:spLocks noGrp="1"/>
          </p:cNvSpPr>
          <p:nvPr>
            <p:ph type="title" idx="4294967295"/>
          </p:nvPr>
        </p:nvSpPr>
        <p:spPr>
          <a:xfrm>
            <a:off x="317327" y="874577"/>
            <a:ext cx="10515600" cy="1325563"/>
          </a:xfrm>
          <a:prstGeom prst="rect">
            <a:avLst/>
          </a:prstGeom>
        </p:spPr>
        <p:txBody>
          <a:bodyPr/>
          <a:lstStyle/>
          <a:p>
            <a:pPr rtl="0" eaLnBrk="1" latinLnBrk="1" hangingPunct="1"/>
            <a:r>
              <a:rPr lang="pl-P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Podziękowania 2</a:t>
            </a:r>
            <a:endParaRPr lang="pl-PL" noProof="1">
              <a:effectLst/>
            </a:endParaRPr>
          </a:p>
          <a:p>
            <a:endParaRPr lang="pl-PL" noProof="1"/>
          </a:p>
        </p:txBody>
      </p:sp>
      <p:sp>
        <p:nvSpPr>
          <p:cNvPr id="4" name="TextBox 3">
            <a:extLst>
              <a:ext uri="{FF2B5EF4-FFF2-40B4-BE49-F238E27FC236}">
                <a16:creationId xmlns:a16="http://schemas.microsoft.com/office/drawing/2014/main" id="{0DF31CA2-E734-7798-CE66-D89BA1985CE3}"/>
              </a:ext>
            </a:extLst>
          </p:cNvPr>
          <p:cNvSpPr txBox="1"/>
          <p:nvPr/>
        </p:nvSpPr>
        <p:spPr>
          <a:xfrm>
            <a:off x="4246322" y="383544"/>
            <a:ext cx="7628351" cy="4739759"/>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err="1">
                <a:solidFill>
                  <a:srgbClr val="242424"/>
                </a:solidFill>
              </a:rPr>
              <a:t>Zakładanie</a:t>
            </a:r>
            <a:r>
              <a:rPr lang="en-GB">
                <a:solidFill>
                  <a:srgbClr val="242424"/>
                </a:solidFill>
              </a:rPr>
              <a:t> wspólnoty </a:t>
            </a:r>
            <a:r>
              <a:rPr lang="en-GB" dirty="0">
                <a:solidFill>
                  <a:srgbClr val="242424"/>
                </a:solidFill>
              </a:rPr>
              <a:t>energetycznej: Twoi członkowie: „Realizacja potencjału” autorstwa Becka Pitta jest objęte licencją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800" dirty="0">
                <a:solidFill>
                  <a:srgbClr val="242424"/>
                </a:solidFill>
                <a:ea typeface="Public Sans"/>
                <a:cs typeface="Public Sans"/>
                <a:sym typeface="Public Sans"/>
              </a:rPr>
              <a:t>Tworzenie społeczności energetycznej: Finansowanie: </a:t>
            </a:r>
            <a:r>
              <a:rPr lang="en-GB" sz="1800" dirty="0">
                <a:solidFill>
                  <a:srgbClr val="242424"/>
                </a:solidFill>
                <a:ea typeface="Public Sans"/>
                <a:cs typeface="Public Sans"/>
                <a:sym typeface="Public Sans"/>
                <a:hlinkClick r:id="rId4"/>
              </a:rPr>
              <a:t>Rachunki za energię elektryczną z żarówką i kalkulatorem </a:t>
            </a:r>
            <a:r>
              <a:rPr lang="en-GB" sz="1800" dirty="0">
                <a:solidFill>
                  <a:srgbClr val="242424"/>
                </a:solidFill>
                <a:ea typeface="Public Sans"/>
                <a:cs typeface="Public Sans"/>
                <a:sym typeface="Public Sans"/>
              </a:rPr>
              <a:t>autorstwa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jest </a:t>
            </a:r>
            <a:r>
              <a:rPr lang="en-GB" dirty="0">
                <a:solidFill>
                  <a:srgbClr val="242424"/>
                </a:solidFill>
              </a:rPr>
              <a:t>objęte licencją </a:t>
            </a:r>
            <a:r>
              <a:rPr lang="en-GB" noProof="0" dirty="0">
                <a:solidFill>
                  <a:schemeClr val="dk1"/>
                </a:solidFill>
                <a:ea typeface="Public Sans"/>
                <a:cs typeface="Public Sans"/>
                <a:sym typeface="Public Sans"/>
                <a:hlinkClick r:id="rId3"/>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err="1">
                <a:solidFill>
                  <a:srgbClr val="242424"/>
                </a:solidFill>
              </a:rPr>
              <a:t>Tworzenie</a:t>
            </a:r>
            <a:r>
              <a:rPr lang="en-GB">
                <a:solidFill>
                  <a:srgbClr val="242424"/>
                </a:solidFill>
              </a:rPr>
              <a:t> wspólnoty </a:t>
            </a:r>
            <a:r>
              <a:rPr lang="en-GB" dirty="0">
                <a:solidFill>
                  <a:srgbClr val="242424"/>
                </a:solidFill>
              </a:rPr>
              <a:t>energetycznej: Zaangażowanie społeczności i interesariuszy: </a:t>
            </a:r>
            <a:r>
              <a:rPr lang="en-GB" noProof="0" dirty="0">
                <a:solidFill>
                  <a:schemeClr val="dk1"/>
                </a:solidFill>
                <a:ea typeface="Public Sans"/>
                <a:cs typeface="Public Sans"/>
                <a:sym typeface="Public Sans"/>
                <a:hlinkClick r:id="rId5"/>
              </a:rPr>
              <a:t>Moss Community Energy Launch (warsztaty z samodzielnego montażu paneli słonecznych) </a:t>
            </a:r>
            <a:r>
              <a:rPr lang="en-GB" noProof="0" dirty="0">
                <a:solidFill>
                  <a:schemeClr val="dk1"/>
                </a:solidFill>
                <a:ea typeface="Public Sans"/>
                <a:cs typeface="Public Sans"/>
                <a:sym typeface="Public Sans"/>
              </a:rPr>
              <a:t>autorstwa 10 10 jest objęte licencją </a:t>
            </a:r>
            <a:r>
              <a:rPr lang="en-GB" noProof="0" dirty="0">
                <a:solidFill>
                  <a:schemeClr val="dk1"/>
                </a:solidFill>
                <a:ea typeface="Public Sans"/>
                <a:cs typeface="Public Sans"/>
                <a:sym typeface="Public Sans"/>
                <a:hlinkClick r:id="rId3"/>
              </a:rPr>
              <a:t>CC BY 2.0</a:t>
            </a:r>
            <a:r>
              <a:rPr lang="en-GB" noProof="0" dirty="0">
                <a:solidFill>
                  <a:schemeClr val="dk1"/>
                </a:solidFill>
                <a:ea typeface="Public Sans"/>
                <a:cs typeface="Public Sans"/>
                <a:sym typeface="Public Sans"/>
              </a:rPr>
              <a:t>. </a:t>
            </a:r>
            <a:endParaRPr lang="en-GB" sz="18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800" noProof="0" dirty="0">
              <a:solidFill>
                <a:schemeClr val="dk1"/>
              </a:solidFill>
              <a:ea typeface="Public Sans"/>
              <a:cs typeface="Public Sans"/>
            </a:endParaRPr>
          </a:p>
          <a:p>
            <a:pPr latinLnBrk="0"/>
            <a:endParaRPr lang="en-GB" sz="18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8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3200" noProof="0" dirty="0">
              <a:solidFill>
                <a:schemeClr val="dk1"/>
              </a:solidFill>
              <a:ea typeface="Calibri"/>
              <a:cs typeface="Calibri"/>
              <a:sym typeface="Calibri"/>
            </a:endParaRPr>
          </a:p>
          <a:p>
            <a:pPr latinLnBrk="0"/>
            <a:endParaRPr lang="en-GB" noProof="0" dirty="0"/>
          </a:p>
        </p:txBody>
      </p:sp>
    </p:spTree>
    <p:extLst>
      <p:ext uri="{BB962C8B-B14F-4D97-AF65-F5344CB8AC3E}">
        <p14:creationId xmlns:p14="http://schemas.microsoft.com/office/powerpoint/2010/main" val="280934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E577-F9E8-E772-0082-6AD59B81C637}"/>
              </a:ext>
            </a:extLst>
          </p:cNvPr>
          <p:cNvSpPr>
            <a:spLocks noGrp="1"/>
          </p:cNvSpPr>
          <p:nvPr>
            <p:ph type="title" idx="4294967295"/>
          </p:nvPr>
        </p:nvSpPr>
        <p:spPr>
          <a:xfrm>
            <a:off x="3868782" y="2951570"/>
            <a:ext cx="4112623" cy="1325563"/>
          </a:xfrm>
          <a:prstGeom prst="rect">
            <a:avLst/>
          </a:prstGeom>
        </p:spPr>
        <p:txBody>
          <a:bodyPr/>
          <a:lstStyle/>
          <a:p>
            <a:pPr rtl="0" eaLnBrk="1" latinLnBrk="1" hangingPunct="1"/>
            <a:r>
              <a:rPr lang="pl-PL" sz="6000" b="0" kern="1200" noProof="1">
                <a:solidFill>
                  <a:srgbClr val="FFFFFF"/>
                </a:solidFill>
                <a:effectLst/>
                <a:latin typeface="Calibri" panose="020F0502020204030204" pitchFamily="34" charset="0"/>
                <a:ea typeface="맑은 고딕" panose="020B0503020000020004" pitchFamily="34" charset="-127"/>
                <a:cs typeface="+mn-cs"/>
              </a:rPr>
              <a:t>Dziękuję!</a:t>
            </a:r>
            <a:endParaRPr lang="pl-PL" noProof="1">
              <a:effectLst/>
            </a:endParaRPr>
          </a:p>
          <a:p>
            <a:endParaRPr lang="pl-PL" noProof="1"/>
          </a:p>
        </p:txBody>
      </p:sp>
    </p:spTree>
    <p:extLst>
      <p:ext uri="{BB962C8B-B14F-4D97-AF65-F5344CB8AC3E}">
        <p14:creationId xmlns:p14="http://schemas.microsoft.com/office/powerpoint/2010/main" val="310441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3787-681C-24F1-E899-7691B8461E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2B176-6AED-274A-27BF-46ABE6A8E2DD}"/>
              </a:ext>
            </a:extLst>
          </p:cNvPr>
          <p:cNvSpPr>
            <a:spLocks noGrp="1"/>
          </p:cNvSpPr>
          <p:nvPr>
            <p:ph type="title" idx="4294967295"/>
          </p:nvPr>
        </p:nvSpPr>
        <p:spPr>
          <a:xfrm>
            <a:off x="537755" y="741561"/>
            <a:ext cx="10515600" cy="1325563"/>
          </a:xfrm>
          <a:prstGeom prst="rect">
            <a:avLst/>
          </a:prstGeom>
        </p:spPr>
        <p:txBody>
          <a:bodyPr/>
          <a:lstStyle/>
          <a:p>
            <a:r>
              <a:rPr lang="pl-PL" sz="2800" b="1" noProof="1">
                <a:solidFill>
                  <a:schemeClr val="bg1"/>
                </a:solidFill>
              </a:rPr>
              <a:t>Ta prezentacja</a:t>
            </a:r>
          </a:p>
        </p:txBody>
      </p:sp>
      <p:sp>
        <p:nvSpPr>
          <p:cNvPr id="2" name="TextBox 1">
            <a:extLst>
              <a:ext uri="{FF2B5EF4-FFF2-40B4-BE49-F238E27FC236}">
                <a16:creationId xmlns:a16="http://schemas.microsoft.com/office/drawing/2014/main" id="{1AD5EAF7-D0A5-E4F6-3484-8E0122B30E82}"/>
              </a:ext>
            </a:extLst>
          </p:cNvPr>
          <p:cNvSpPr txBox="1"/>
          <p:nvPr/>
        </p:nvSpPr>
        <p:spPr>
          <a:xfrm>
            <a:off x="4514398" y="2067124"/>
            <a:ext cx="7288445"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Każdą sekcję rozpoczynamy od pytania do refleksji. Poświęć chwilę na przemyślenie każdego pytania, zanim przejdziesz do następnego slajdu. </a:t>
            </a:r>
          </a:p>
          <a:p>
            <a:pPr latinLnBrk="0"/>
            <a:endParaRPr lang="en-GB" sz="2400" dirty="0">
              <a:solidFill>
                <a:srgbClr val="2B2C30"/>
              </a:solidFill>
              <a:sym typeface="Public Sans"/>
            </a:endParaRPr>
          </a:p>
          <a:p>
            <a:pPr latinLnBrk="0"/>
            <a:r>
              <a:rPr lang="en-GB" sz="2400" dirty="0">
                <a:solidFill>
                  <a:srgbClr val="2B2C30"/>
                </a:solidFill>
                <a:sym typeface="Public Sans"/>
              </a:rPr>
              <a:t>Możesz odpowiedzieć na każde pytanie po kolei. </a:t>
            </a:r>
          </a:p>
          <a:p>
            <a:pPr latinLnBrk="0"/>
            <a:r>
              <a:rPr lang="en-GB" sz="2400" dirty="0">
                <a:solidFill>
                  <a:srgbClr val="2B2C30"/>
                </a:solidFill>
                <a:sym typeface="Public Sans"/>
              </a:rPr>
              <a:t>Możesz też wybrać konkretne pytanie, które chcesz omówić w pierwszej kolejności, korzystając z menu. </a:t>
            </a:r>
            <a:endParaRPr lang="en-GB" sz="2400" dirty="0"/>
          </a:p>
        </p:txBody>
      </p:sp>
      <p:pic>
        <p:nvPicPr>
          <p:cNvPr id="5" name="Picture 4">
            <a:extLst>
              <a:ext uri="{FF2B5EF4-FFF2-40B4-BE49-F238E27FC236}">
                <a16:creationId xmlns:a16="http://schemas.microsoft.com/office/drawing/2014/main" id="{A4C256F3-09EF-4B3F-5D37-3C8766B7D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1395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157F1-9A51-28D8-852E-7C7C9DFA5F31}"/>
              </a:ext>
            </a:extLst>
          </p:cNvPr>
          <p:cNvSpPr>
            <a:spLocks noGrp="1"/>
          </p:cNvSpPr>
          <p:nvPr>
            <p:ph type="title" idx="4294967295"/>
          </p:nvPr>
        </p:nvSpPr>
        <p:spPr>
          <a:xfrm>
            <a:off x="563880" y="730885"/>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Zacznij już dziś! </a:t>
            </a:r>
            <a:endParaRPr lang="pl-PL" noProof="1">
              <a:effectLst/>
            </a:endParaRPr>
          </a:p>
          <a:p>
            <a:endParaRPr lang="pl-P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25758"/>
            <a:ext cx="11423738" cy="3416320"/>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Co muszę wziąć pod uwagę, jeśli chcę </a:t>
            </a:r>
            <a:r>
              <a:rPr lang="en-US" sz="2400" dirty="0" err="1">
                <a:ea typeface="Public Sans"/>
                <a:cs typeface="Public Sans"/>
                <a:sym typeface="Public Sans"/>
              </a:rPr>
              <a:t>założyć</a:t>
            </a:r>
            <a:r>
              <a:rPr lang="en-US" sz="2400" dirty="0">
                <a:ea typeface="Public Sans"/>
                <a:cs typeface="Public Sans"/>
                <a:sym typeface="Public Sans"/>
              </a:rPr>
              <a:t> </a:t>
            </a:r>
            <a:r>
              <a:rPr lang="en-US" sz="2400" dirty="0" err="1">
                <a:ea typeface="Public Sans"/>
                <a:cs typeface="Public Sans"/>
                <a:sym typeface="Public Sans"/>
              </a:rPr>
              <a:t>wspólnotę</a:t>
            </a:r>
            <a:r>
              <a:rPr lang="en-US" sz="2400" dirty="0">
                <a:ea typeface="Public Sans"/>
                <a:cs typeface="Public Sans"/>
                <a:sym typeface="Public Sans"/>
              </a:rPr>
              <a:t> energetyczną?</a:t>
            </a:r>
          </a:p>
          <a:p>
            <a:pPr marL="342900" indent="-342900" latinLnBrk="0">
              <a:buFont typeface="+mj-lt"/>
              <a:buAutoNum type="arabicPeriod"/>
            </a:pPr>
            <a:r>
              <a:rPr lang="en-US" sz="2400" dirty="0">
                <a:ea typeface="Public Sans"/>
                <a:cs typeface="Public Sans"/>
                <a:sym typeface="Public Sans"/>
              </a:rPr>
              <a:t>O czym jeszcze należy pamiętać, </a:t>
            </a:r>
            <a:r>
              <a:rPr lang="en-US" sz="2400" dirty="0" err="1">
                <a:ea typeface="Public Sans"/>
                <a:cs typeface="Public Sans"/>
                <a:sym typeface="Public Sans"/>
              </a:rPr>
              <a:t>zakładając</a:t>
            </a:r>
            <a:r>
              <a:rPr lang="en-US" sz="2400" dirty="0">
                <a:ea typeface="Public Sans"/>
                <a:cs typeface="Public Sans"/>
                <a:sym typeface="Public Sans"/>
              </a:rPr>
              <a:t> </a:t>
            </a:r>
            <a:r>
              <a:rPr lang="en-US" sz="2400" dirty="0" err="1">
                <a:ea typeface="Public Sans"/>
                <a:cs typeface="Public Sans"/>
                <a:sym typeface="Public Sans"/>
              </a:rPr>
              <a:t>wspólnotę</a:t>
            </a:r>
            <a:r>
              <a:rPr lang="en-US" sz="2400" dirty="0">
                <a:ea typeface="Public Sans"/>
                <a:cs typeface="Public Sans"/>
                <a:sym typeface="Public Sans"/>
              </a:rPr>
              <a:t> energetyczną?</a:t>
            </a:r>
          </a:p>
          <a:p>
            <a:pPr marL="342900" indent="-342900" latinLnBrk="0">
              <a:buFont typeface="+mj-lt"/>
              <a:buAutoNum type="arabicPeriod"/>
            </a:pPr>
            <a:r>
              <a:rPr lang="en-US" sz="2400" dirty="0">
                <a:ea typeface="Public Sans"/>
                <a:cs typeface="Public Sans"/>
                <a:sym typeface="Public Sans"/>
              </a:rPr>
              <a:t>Jakie są kluczowe formalności związane z </a:t>
            </a:r>
            <a:r>
              <a:rPr lang="en-US" sz="2400" dirty="0" err="1">
                <a:ea typeface="Public Sans"/>
                <a:cs typeface="Public Sans"/>
                <a:sym typeface="Public Sans"/>
              </a:rPr>
              <a:t>utworzeniem</a:t>
            </a:r>
            <a:r>
              <a:rPr lang="en-US" sz="2400" dirty="0">
                <a:ea typeface="Public Sans"/>
                <a:cs typeface="Public Sans"/>
                <a:sym typeface="Public Sans"/>
              </a:rPr>
              <a:t> </a:t>
            </a:r>
            <a:r>
              <a:rPr lang="en-US" sz="2400" dirty="0" err="1">
                <a:ea typeface="Public Sans"/>
                <a:cs typeface="Public Sans"/>
                <a:sym typeface="Public Sans"/>
              </a:rPr>
              <a:t>wspólnoty</a:t>
            </a:r>
            <a:r>
              <a:rPr lang="en-US" sz="2400" dirty="0">
                <a:ea typeface="Public Sans"/>
                <a:cs typeface="Public Sans"/>
                <a:sym typeface="Public Sans"/>
              </a:rPr>
              <a:t> energetycznej?</a:t>
            </a:r>
          </a:p>
          <a:p>
            <a:pPr marL="342900" indent="-342900" latinLnBrk="0">
              <a:buFont typeface="+mj-lt"/>
              <a:buAutoNum type="arabicPeriod"/>
            </a:pPr>
            <a:r>
              <a:rPr lang="en-US" sz="2400" dirty="0">
                <a:ea typeface="Public Sans"/>
                <a:cs typeface="Public Sans"/>
                <a:sym typeface="Public Sans"/>
              </a:rPr>
              <a:t>Jak skutecznie </a:t>
            </a:r>
            <a:r>
              <a:rPr lang="en-US" sz="2400" dirty="0" err="1">
                <a:ea typeface="Public Sans"/>
                <a:cs typeface="Public Sans"/>
                <a:sym typeface="Public Sans"/>
              </a:rPr>
              <a:t>kierować</a:t>
            </a:r>
            <a:r>
              <a:rPr lang="en-US" sz="2400" dirty="0">
                <a:ea typeface="Public Sans"/>
                <a:cs typeface="Public Sans"/>
                <a:sym typeface="Public Sans"/>
              </a:rPr>
              <a:t> </a:t>
            </a:r>
            <a:r>
              <a:rPr lang="en-US" sz="2400" dirty="0" err="1">
                <a:ea typeface="Public Sans"/>
                <a:cs typeface="Public Sans"/>
                <a:sym typeface="Public Sans"/>
              </a:rPr>
              <a:t>wspólnotą</a:t>
            </a:r>
            <a:r>
              <a:rPr lang="en-US" sz="2400" dirty="0">
                <a:ea typeface="Public Sans"/>
                <a:cs typeface="Public Sans"/>
                <a:sym typeface="Public Sans"/>
              </a:rPr>
              <a:t> energetyczną?</a:t>
            </a:r>
          </a:p>
          <a:p>
            <a:pPr marL="342900" indent="-342900" latinLnBrk="0">
              <a:buFont typeface="+mj-lt"/>
              <a:buAutoNum type="arabicPeriod"/>
            </a:pPr>
            <a:r>
              <a:rPr lang="en-US" sz="2400" dirty="0">
                <a:ea typeface="Public Sans"/>
                <a:cs typeface="Public Sans"/>
                <a:sym typeface="Public Sans"/>
              </a:rPr>
              <a:t>Jakie wyposażenie jest potrzebne do </a:t>
            </a:r>
            <a:r>
              <a:rPr lang="en-US" sz="2400" dirty="0" err="1">
                <a:ea typeface="Public Sans"/>
                <a:cs typeface="Public Sans"/>
                <a:sym typeface="Public Sans"/>
              </a:rPr>
              <a:t>utworzenia</a:t>
            </a:r>
            <a:r>
              <a:rPr lang="en-US" sz="2400" dirty="0">
                <a:ea typeface="Public Sans"/>
                <a:cs typeface="Public Sans"/>
                <a:sym typeface="Public Sans"/>
              </a:rPr>
              <a:t> </a:t>
            </a:r>
            <a:r>
              <a:rPr lang="en-US" sz="2400" dirty="0" err="1">
                <a:ea typeface="Public Sans"/>
                <a:cs typeface="Public Sans"/>
                <a:sym typeface="Public Sans"/>
              </a:rPr>
              <a:t>wspólnoty</a:t>
            </a:r>
            <a:r>
              <a:rPr lang="en-US" sz="2400" dirty="0">
                <a:ea typeface="Public Sans"/>
                <a:cs typeface="Public Sans"/>
                <a:sym typeface="Public Sans"/>
              </a:rPr>
              <a:t> energetycznej?</a:t>
            </a:r>
          </a:p>
          <a:p>
            <a:pPr marL="342900" indent="-342900" latinLnBrk="0">
              <a:buFont typeface="+mj-lt"/>
              <a:buAutoNum type="arabicPeriod"/>
            </a:pPr>
            <a:r>
              <a:rPr lang="en-US" sz="2400" dirty="0">
                <a:ea typeface="Public Sans"/>
                <a:cs typeface="Public Sans"/>
                <a:sym typeface="Public Sans"/>
              </a:rPr>
              <a:t>Jak wygląda członkostwo w społeczności energetycznej? </a:t>
            </a:r>
          </a:p>
          <a:p>
            <a:pPr marL="342900" indent="-342900" latinLnBrk="0">
              <a:buFont typeface="+mj-lt"/>
              <a:buAutoNum type="arabicPeriod"/>
            </a:pPr>
            <a:r>
              <a:rPr lang="en-US" sz="2400" dirty="0">
                <a:ea typeface="Public Sans"/>
                <a:cs typeface="Public Sans"/>
                <a:sym typeface="Public Sans"/>
              </a:rPr>
              <a:t>Jakie fundusze mogą być dostępne na wsparcie </a:t>
            </a:r>
            <a:r>
              <a:rPr lang="en-US" sz="2400" dirty="0" err="1">
                <a:ea typeface="Public Sans"/>
                <a:cs typeface="Public Sans"/>
                <a:sym typeface="Public Sans"/>
              </a:rPr>
              <a:t>mojej</a:t>
            </a:r>
            <a:r>
              <a:rPr lang="en-US" sz="2400" dirty="0">
                <a:ea typeface="Public Sans"/>
                <a:cs typeface="Public Sans"/>
                <a:sym typeface="Public Sans"/>
              </a:rPr>
              <a:t> </a:t>
            </a:r>
            <a:r>
              <a:rPr lang="en-US" sz="2400" dirty="0" err="1">
                <a:ea typeface="Public Sans"/>
                <a:cs typeface="Public Sans"/>
                <a:sym typeface="Public Sans"/>
              </a:rPr>
              <a:t>wspólnoty</a:t>
            </a:r>
            <a:r>
              <a:rPr lang="en-US" sz="2400" dirty="0">
                <a:ea typeface="Public Sans"/>
                <a:cs typeface="Public Sans"/>
                <a:sym typeface="Public Sans"/>
              </a:rPr>
              <a:t> energetycznej?</a:t>
            </a:r>
          </a:p>
          <a:p>
            <a:pPr marL="342900" indent="-342900" latinLnBrk="0">
              <a:buFont typeface="+mj-lt"/>
              <a:buAutoNum type="arabicPeriod"/>
            </a:pPr>
            <a:r>
              <a:rPr lang="en-US" sz="2400" dirty="0">
                <a:ea typeface="Public Sans"/>
                <a:cs typeface="Public Sans"/>
                <a:sym typeface="Public Sans"/>
              </a:rPr>
              <a:t>Jak skutecznie współpracować z szerszą społecznością i naszymi interesariuszami?</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41523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B96-1212-A54D-1C3D-0A4FD2673A27}"/>
              </a:ext>
            </a:extLst>
          </p:cNvPr>
          <p:cNvSpPr>
            <a:spLocks noGrp="1"/>
          </p:cNvSpPr>
          <p:nvPr>
            <p:ph type="title" idx="4294967295"/>
          </p:nvPr>
        </p:nvSpPr>
        <p:spPr>
          <a:xfrm>
            <a:off x="472440" y="691696"/>
            <a:ext cx="1171956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Zakładanie wspólnoty energetycznej: pierwsze kroki i kwestie do rozważenia – wprowadzenie</a:t>
            </a:r>
            <a:endParaRPr lang="pl-PL" noProof="1">
              <a:effectLst/>
            </a:endParaRPr>
          </a:p>
          <a:p>
            <a:endParaRPr lang="pl-P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51771" y="3256767"/>
            <a:ext cx="10233764" cy="1569660"/>
          </a:xfrm>
          <a:prstGeom prst="rect">
            <a:avLst/>
          </a:prstGeom>
          <a:noFill/>
        </p:spPr>
        <p:txBody>
          <a:bodyPr wrap="square" rtlCol="0">
            <a:spAutoFit/>
          </a:bodyPr>
          <a:lstStyle/>
          <a:p>
            <a:pPr algn="ctr" latinLnBrk="0"/>
            <a:r>
              <a:rPr lang="en-US" sz="4800" i="1" dirty="0">
                <a:solidFill>
                  <a:schemeClr val="accent5"/>
                </a:solidFill>
              </a:rPr>
              <a:t>Co muszę wziąć pod uwagę, jeśli chcę </a:t>
            </a:r>
            <a:r>
              <a:rPr lang="en-US" sz="4800" i="1" dirty="0" err="1">
                <a:solidFill>
                  <a:schemeClr val="accent5"/>
                </a:solidFill>
              </a:rPr>
              <a:t>założyć</a:t>
            </a:r>
            <a:r>
              <a:rPr lang="en-US" sz="4800" i="1" dirty="0">
                <a:solidFill>
                  <a:schemeClr val="accent5"/>
                </a:solidFill>
              </a:rPr>
              <a:t> </a:t>
            </a:r>
            <a:r>
              <a:rPr lang="en-US" sz="4800" i="1" dirty="0" err="1">
                <a:solidFill>
                  <a:schemeClr val="accent5"/>
                </a:solidFill>
              </a:rPr>
              <a:t>wspólnotę</a:t>
            </a:r>
            <a:r>
              <a:rPr lang="en-US" sz="4800" i="1" dirty="0">
                <a:solidFill>
                  <a:schemeClr val="accent5"/>
                </a:solidFill>
              </a:rPr>
              <a:t> energetyczną?</a:t>
            </a:r>
          </a:p>
        </p:txBody>
      </p:sp>
    </p:spTree>
    <p:extLst>
      <p:ext uri="{BB962C8B-B14F-4D97-AF65-F5344CB8AC3E}">
        <p14:creationId xmlns:p14="http://schemas.microsoft.com/office/powerpoint/2010/main" val="340912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AF436A-F8FD-90A8-9480-CEDE0958B44B}"/>
              </a:ext>
            </a:extLst>
          </p:cNvPr>
          <p:cNvSpPr>
            <a:spLocks noGrp="1"/>
          </p:cNvSpPr>
          <p:nvPr>
            <p:ph type="title" idx="4294967295"/>
          </p:nvPr>
        </p:nvSpPr>
        <p:spPr>
          <a:xfrm>
            <a:off x="381000" y="616350"/>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Zakładanie wspólnoty energetycznej: pierwsze kroki i kwestie do rozważenia – Pytania wstępne</a:t>
            </a:r>
            <a:endParaRPr lang="pl-PL" noProof="1">
              <a:effectLst/>
            </a:endParaRPr>
          </a:p>
          <a:p>
            <a:endParaRPr lang="pl-P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188942" y="2825330"/>
            <a:ext cx="7625576" cy="3416320"/>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Zastanów się, jaki </a:t>
            </a:r>
            <a:r>
              <a:rPr lang="en-GB" sz="2400" dirty="0" err="1">
                <a:solidFill>
                  <a:srgbClr val="2B2C30"/>
                </a:solidFill>
                <a:ea typeface="Public Sans"/>
                <a:cs typeface="Public Sans"/>
              </a:rPr>
              <a:t>rodzaj</a:t>
            </a:r>
            <a:r>
              <a:rPr lang="en-GB" sz="2400" dirty="0">
                <a:solidFill>
                  <a:srgbClr val="2B2C30"/>
                </a:solidFill>
                <a:ea typeface="Public Sans"/>
                <a:cs typeface="Public Sans"/>
              </a:rPr>
              <a:t> </a:t>
            </a:r>
            <a:r>
              <a:rPr lang="en-GB" sz="2400" dirty="0" err="1">
                <a:solidFill>
                  <a:srgbClr val="2B2C30"/>
                </a:solidFill>
                <a:ea typeface="Public Sans"/>
                <a:cs typeface="Public Sans"/>
              </a:rPr>
              <a:t>wspólnoty</a:t>
            </a:r>
            <a:r>
              <a:rPr lang="en-GB" sz="2400" dirty="0">
                <a:solidFill>
                  <a:srgbClr val="2B2C30"/>
                </a:solidFill>
                <a:ea typeface="Public Sans"/>
                <a:cs typeface="Public Sans"/>
              </a:rPr>
              <a:t> </a:t>
            </a:r>
            <a:r>
              <a:rPr lang="en-GB" sz="2400" dirty="0" err="1">
                <a:solidFill>
                  <a:srgbClr val="2B2C30"/>
                </a:solidFill>
                <a:ea typeface="Public Sans"/>
                <a:cs typeface="Public Sans"/>
              </a:rPr>
              <a:t>energetycznej</a:t>
            </a:r>
            <a:r>
              <a:rPr lang="en-GB" sz="2400" dirty="0">
                <a:solidFill>
                  <a:srgbClr val="2B2C30"/>
                </a:solidFill>
                <a:ea typeface="Public Sans"/>
                <a:cs typeface="Public Sans"/>
              </a:rPr>
              <a:t> </a:t>
            </a:r>
            <a:r>
              <a:rPr lang="en-GB" sz="2400" dirty="0" err="1">
                <a:solidFill>
                  <a:srgbClr val="2B2C30"/>
                </a:solidFill>
                <a:ea typeface="Public Sans"/>
                <a:cs typeface="Public Sans"/>
              </a:rPr>
              <a:t>chcesz</a:t>
            </a:r>
            <a:r>
              <a:rPr lang="en-GB" sz="2400" dirty="0">
                <a:solidFill>
                  <a:srgbClr val="2B2C30"/>
                </a:solidFill>
                <a:ea typeface="Public Sans"/>
                <a:cs typeface="Public Sans"/>
              </a:rPr>
              <a:t> stworzyć. Kto będzie w niej uczestniczył? Jaka jest motywacja dla </a:t>
            </a:r>
            <a:r>
              <a:rPr lang="en-GB" sz="2400" dirty="0" err="1">
                <a:solidFill>
                  <a:srgbClr val="2B2C30"/>
                </a:solidFill>
                <a:ea typeface="Public Sans"/>
                <a:cs typeface="Public Sans"/>
              </a:rPr>
              <a:t>powstania</a:t>
            </a:r>
            <a:r>
              <a:rPr lang="en-GB" sz="2400" dirty="0">
                <a:solidFill>
                  <a:srgbClr val="2B2C30"/>
                </a:solidFill>
                <a:ea typeface="Public Sans"/>
                <a:cs typeface="Public Sans"/>
              </a:rPr>
              <a:t> </a:t>
            </a:r>
            <a:r>
              <a:rPr lang="en-GB" sz="2400" dirty="0" err="1">
                <a:solidFill>
                  <a:srgbClr val="2B2C30"/>
                </a:solidFill>
                <a:ea typeface="Public Sans"/>
                <a:cs typeface="Public Sans"/>
              </a:rPr>
              <a:t>wspólnoty</a:t>
            </a:r>
            <a:r>
              <a:rPr lang="en-GB" sz="2400" dirty="0">
                <a:solidFill>
                  <a:srgbClr val="2B2C30"/>
                </a:solidFill>
                <a:ea typeface="Public Sans"/>
                <a:cs typeface="Public Sans"/>
              </a:rPr>
              <a:t> energetycznej?</a:t>
            </a:r>
          </a:p>
          <a:p>
            <a:pPr marL="342900" indent="-342900" latinLnBrk="0">
              <a:buFont typeface="Arial" panose="020B0604020202020204" pitchFamily="34" charset="0"/>
              <a:buChar char="•"/>
            </a:pPr>
            <a:r>
              <a:rPr lang="en-GB" sz="2400" dirty="0">
                <a:solidFill>
                  <a:srgbClr val="2B2C30"/>
                </a:solidFill>
                <a:ea typeface="Public Sans"/>
                <a:cs typeface="Public Sans"/>
              </a:rPr>
              <a:t>Dowiedz się więcej o różnych </a:t>
            </a:r>
            <a:r>
              <a:rPr lang="en-GB" sz="2400" dirty="0" err="1">
                <a:solidFill>
                  <a:srgbClr val="2B2C30"/>
                </a:solidFill>
                <a:ea typeface="Public Sans"/>
                <a:cs typeface="Public Sans"/>
              </a:rPr>
              <a:t>rodzajach</a:t>
            </a:r>
            <a:r>
              <a:rPr lang="en-GB" sz="2400" dirty="0">
                <a:solidFill>
                  <a:srgbClr val="2B2C30"/>
                </a:solidFill>
                <a:ea typeface="Public Sans"/>
                <a:cs typeface="Public Sans"/>
              </a:rPr>
              <a:t> </a:t>
            </a:r>
            <a:r>
              <a:rPr lang="en-GB" sz="2400" dirty="0" err="1">
                <a:solidFill>
                  <a:srgbClr val="2B2C30"/>
                </a:solidFill>
                <a:ea typeface="Public Sans"/>
                <a:cs typeface="Public Sans"/>
              </a:rPr>
              <a:t>wspólnot</a:t>
            </a:r>
            <a:r>
              <a:rPr lang="en-GB" sz="2400" dirty="0">
                <a:solidFill>
                  <a:srgbClr val="2B2C30"/>
                </a:solidFill>
                <a:ea typeface="Public Sans"/>
                <a:cs typeface="Public Sans"/>
              </a:rPr>
              <a:t> energetycznych, w tym o </a:t>
            </a:r>
            <a:r>
              <a:rPr lang="en-GB" sz="2400" dirty="0" err="1">
                <a:solidFill>
                  <a:srgbClr val="2B2C30"/>
                </a:solidFill>
                <a:ea typeface="Public Sans"/>
                <a:cs typeface="Public Sans"/>
                <a:hlinkClick r:id="rId3"/>
              </a:rPr>
              <a:t>wspólnotach</a:t>
            </a:r>
            <a:r>
              <a:rPr lang="en-GB" sz="2400" dirty="0">
                <a:solidFill>
                  <a:srgbClr val="2B2C30"/>
                </a:solidFill>
                <a:ea typeface="Public Sans"/>
                <a:cs typeface="Public Sans"/>
                <a:hlinkClick r:id="rId3"/>
              </a:rPr>
              <a:t> energetycznych kierowanych przez obywateli </a:t>
            </a:r>
            <a:r>
              <a:rPr lang="en-GB" sz="2400" dirty="0" err="1">
                <a:solidFill>
                  <a:srgbClr val="2B2C30"/>
                </a:solidFill>
                <a:ea typeface="Public Sans"/>
                <a:cs typeface="Public Sans"/>
              </a:rPr>
              <a:t>i</a:t>
            </a:r>
            <a:r>
              <a:rPr lang="en-GB" sz="2400" dirty="0">
                <a:solidFill>
                  <a:srgbClr val="2B2C30"/>
                </a:solidFill>
                <a:ea typeface="Public Sans"/>
                <a:cs typeface="Public Sans"/>
              </a:rPr>
              <a:t> </a:t>
            </a:r>
            <a:r>
              <a:rPr lang="en-GB" sz="2400" dirty="0" err="1">
                <a:solidFill>
                  <a:srgbClr val="2B2C30"/>
                </a:solidFill>
                <a:ea typeface="Public Sans"/>
                <a:cs typeface="Public Sans"/>
                <a:hlinkClick r:id="rId4"/>
              </a:rPr>
              <a:t>wspólnotach</a:t>
            </a:r>
            <a:r>
              <a:rPr lang="en-GB" sz="2400" dirty="0">
                <a:solidFill>
                  <a:srgbClr val="2B2C30"/>
                </a:solidFill>
                <a:ea typeface="Public Sans"/>
                <a:cs typeface="Public Sans"/>
                <a:hlinkClick r:id="rId4"/>
              </a:rPr>
              <a:t> energii odnawialnej</a:t>
            </a:r>
            <a:r>
              <a:rPr lang="en-GB" sz="2400" dirty="0">
                <a:solidFill>
                  <a:srgbClr val="2B2C30"/>
                </a:solidFill>
                <a:ea typeface="Public Sans"/>
                <a:cs typeface="Public Sans"/>
              </a:rPr>
              <a:t>.</a:t>
            </a:r>
          </a:p>
          <a:p>
            <a:pPr marL="342900" indent="-342900" latinLnBrk="0">
              <a:buFont typeface="Arial" panose="020B0604020202020204" pitchFamily="34" charset="0"/>
              <a:buChar char="•"/>
            </a:pPr>
            <a:r>
              <a:rPr lang="en-GB" sz="2400" dirty="0">
                <a:solidFill>
                  <a:srgbClr val="2B2C30"/>
                </a:solidFill>
              </a:rPr>
              <a:t>Jakie technologie są już wdrożone lub planowane?</a:t>
            </a:r>
          </a:p>
          <a:p>
            <a:pPr marL="800100" lvl="1" indent="-342900" latinLnBrk="0">
              <a:buFont typeface="Arial" panose="020B0604020202020204" pitchFamily="34" charset="0"/>
              <a:buChar char="•"/>
            </a:pPr>
            <a:r>
              <a:rPr lang="en-GB" sz="2400" dirty="0">
                <a:solidFill>
                  <a:srgbClr val="2B2C30"/>
                </a:solidFill>
              </a:rPr>
              <a:t>Rozważ fotowoltaikę (PV) lub panele słoneczne, magazynowanie energii, inteligentne liczniki.</a:t>
            </a:r>
          </a:p>
        </p:txBody>
      </p:sp>
      <p:pic>
        <p:nvPicPr>
          <p:cNvPr id="2" name="Picture 1">
            <a:extLst>
              <a:ext uri="{FF2B5EF4-FFF2-40B4-BE49-F238E27FC236}">
                <a16:creationId xmlns:a16="http://schemas.microsoft.com/office/drawing/2014/main" id="{24149038-5011-C8F0-F47D-7E5C1A506B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2815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809D-C8A6-2A87-0BA9-524CFB1CC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65D04-7611-CCEC-C1DF-2BE83FB8C3B9}"/>
              </a:ext>
            </a:extLst>
          </p:cNvPr>
          <p:cNvSpPr>
            <a:spLocks noGrp="1"/>
          </p:cNvSpPr>
          <p:nvPr>
            <p:ph type="title" idx="4294967295"/>
          </p:nvPr>
        </p:nvSpPr>
        <p:spPr>
          <a:xfrm>
            <a:off x="446314" y="605402"/>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Zakładanie wspólnoty energetycznej: pierwsze kroki i kwestie do rozważenia – Więcej pytań</a:t>
            </a:r>
            <a:endParaRPr lang="pl-PL" noProof="1">
              <a:effectLst/>
            </a:endParaRPr>
          </a:p>
          <a:p>
            <a:endParaRPr lang="pl-PL" noProof="1"/>
          </a:p>
        </p:txBody>
      </p:sp>
      <p:sp>
        <p:nvSpPr>
          <p:cNvPr id="4" name="TextBox 3">
            <a:extLst>
              <a:ext uri="{FF2B5EF4-FFF2-40B4-BE49-F238E27FC236}">
                <a16:creationId xmlns:a16="http://schemas.microsoft.com/office/drawing/2014/main" id="{C3B0539B-57A9-C3C8-B593-2F231507816A}"/>
              </a:ext>
            </a:extLst>
          </p:cNvPr>
          <p:cNvSpPr txBox="1"/>
          <p:nvPr/>
        </p:nvSpPr>
        <p:spPr>
          <a:xfrm>
            <a:off x="4040658" y="3164663"/>
            <a:ext cx="7773859" cy="3046988"/>
          </a:xfrm>
          <a:prstGeom prst="rect">
            <a:avLst/>
          </a:prstGeom>
          <a:noFill/>
        </p:spPr>
        <p:txBody>
          <a:bodyPr wrap="square" rtlCol="0">
            <a:spAutoFit/>
          </a:bodyPr>
          <a:lstStyle/>
          <a:p>
            <a:pPr latinLnBrk="0"/>
            <a:r>
              <a:rPr lang="en-GB" sz="2400" dirty="0">
                <a:solidFill>
                  <a:srgbClr val="2B2C30"/>
                </a:solidFill>
                <a:ea typeface="Public Sans"/>
                <a:cs typeface="Public Sans"/>
              </a:rPr>
              <a:t>Kto będzie </a:t>
            </a:r>
            <a:r>
              <a:rPr lang="en-GB" sz="2400" dirty="0" err="1">
                <a:solidFill>
                  <a:srgbClr val="2B2C30"/>
                </a:solidFill>
                <a:ea typeface="Public Sans"/>
                <a:cs typeface="Public Sans"/>
              </a:rPr>
              <a:t>zarządzał</a:t>
            </a:r>
            <a:r>
              <a:rPr lang="en-GB" sz="2400" dirty="0">
                <a:solidFill>
                  <a:srgbClr val="2B2C30"/>
                </a:solidFill>
                <a:ea typeface="Public Sans"/>
                <a:cs typeface="Public Sans"/>
              </a:rPr>
              <a:t> </a:t>
            </a:r>
            <a:r>
              <a:rPr lang="en-GB" sz="2400" dirty="0" err="1">
                <a:solidFill>
                  <a:srgbClr val="2B2C30"/>
                </a:solidFill>
                <a:ea typeface="Public Sans"/>
                <a:cs typeface="Public Sans"/>
              </a:rPr>
              <a:t>wspólnotą</a:t>
            </a:r>
            <a:r>
              <a:rPr lang="en-GB" sz="2400" dirty="0">
                <a:solidFill>
                  <a:srgbClr val="2B2C30"/>
                </a:solidFill>
                <a:ea typeface="Public Sans"/>
                <a:cs typeface="Public Sans"/>
              </a:rPr>
              <a:t> energetyczną? </a:t>
            </a:r>
          </a:p>
          <a:p>
            <a:pPr marL="800100" lvl="1" indent="-342900" latinLnBrk="0">
              <a:buFont typeface="Arial" panose="020B0604020202020204" pitchFamily="34" charset="0"/>
              <a:buChar char="•"/>
            </a:pPr>
            <a:r>
              <a:rPr lang="en-GB" sz="2400" dirty="0">
                <a:solidFill>
                  <a:srgbClr val="2B2C30"/>
                </a:solidFill>
              </a:rPr>
              <a:t>Czy będziesz zarządzać nią samodzielnie, czy wolisz skorzystać z usług zewnętrznego wykonawcy?</a:t>
            </a:r>
          </a:p>
          <a:p>
            <a:pPr latinLnBrk="0"/>
            <a:r>
              <a:rPr lang="en-GB" sz="2400" dirty="0">
                <a:solidFill>
                  <a:srgbClr val="2B2C30"/>
                </a:solidFill>
                <a:ea typeface="Public Sans"/>
                <a:cs typeface="Public Sans"/>
              </a:rPr>
              <a:t>Kto może Ci pomóc?</a:t>
            </a:r>
            <a:endParaRPr lang="en-GB" sz="2400" dirty="0"/>
          </a:p>
          <a:p>
            <a:pPr marL="800100" lvl="1" indent="-342900" latinLnBrk="0">
              <a:buFont typeface="Arial" panose="020B0604020202020204" pitchFamily="34" charset="0"/>
              <a:buChar char="•"/>
            </a:pPr>
            <a:r>
              <a:rPr lang="en-GB" sz="2400" dirty="0">
                <a:solidFill>
                  <a:srgbClr val="2B2C30"/>
                </a:solidFill>
              </a:rPr>
              <a:t>Istnieją regionalne lub krajowe agencje energetyczne lub finansowe oraz przykłady najlepszych praktyk, które mogą stanowić dla Ciebie inspirację i/lub wsparcie. </a:t>
            </a:r>
          </a:p>
        </p:txBody>
      </p:sp>
      <p:pic>
        <p:nvPicPr>
          <p:cNvPr id="7" name="Picture 6">
            <a:extLst>
              <a:ext uri="{FF2B5EF4-FFF2-40B4-BE49-F238E27FC236}">
                <a16:creationId xmlns:a16="http://schemas.microsoft.com/office/drawing/2014/main" id="{5B741DAB-D366-E8FD-C3A8-F8E35D0507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5464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D8E7AF-C56F-5EE8-0B9B-321E906062A9}"/>
              </a:ext>
            </a:extLst>
          </p:cNvPr>
          <p:cNvSpPr>
            <a:spLocks noGrp="1"/>
          </p:cNvSpPr>
          <p:nvPr>
            <p:ph type="title" idx="4294967295"/>
          </p:nvPr>
        </p:nvSpPr>
        <p:spPr>
          <a:xfrm>
            <a:off x="569934" y="757011"/>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mn-ea"/>
                <a:cs typeface="+mn-cs"/>
              </a:rPr>
              <a:t>Zakładanie wspólnoty energetycznej: dodatkowe kwestie do rozważenia – Wprowadzenie</a:t>
            </a:r>
            <a:endParaRPr lang="pl-PL" noProof="1">
              <a:effectLst/>
            </a:endParaRPr>
          </a:p>
          <a:p>
            <a:endParaRPr lang="pl-P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Co jeszcze należy wziąć pod uwagę przy </a:t>
            </a:r>
            <a:r>
              <a:rPr lang="en-US" sz="4800" i="1" dirty="0" err="1">
                <a:solidFill>
                  <a:schemeClr val="accent2"/>
                </a:solidFill>
              </a:rPr>
              <a:t>zakładaniu</a:t>
            </a:r>
            <a:r>
              <a:rPr lang="en-US" sz="4800" i="1" dirty="0">
                <a:solidFill>
                  <a:schemeClr val="accent2"/>
                </a:solidFill>
              </a:rPr>
              <a:t> </a:t>
            </a:r>
            <a:r>
              <a:rPr lang="en-US" sz="4800" i="1" dirty="0" err="1">
                <a:solidFill>
                  <a:schemeClr val="accent2"/>
                </a:solidFill>
              </a:rPr>
              <a:t>wspólnoty</a:t>
            </a:r>
            <a:r>
              <a:rPr lang="en-US" sz="4800" i="1" dirty="0">
                <a:solidFill>
                  <a:schemeClr val="accent2"/>
                </a:solidFill>
              </a:rPr>
              <a:t> energetycznej?</a:t>
            </a:r>
          </a:p>
        </p:txBody>
      </p:sp>
    </p:spTree>
    <p:extLst>
      <p:ext uri="{BB962C8B-B14F-4D97-AF65-F5344CB8AC3E}">
        <p14:creationId xmlns:p14="http://schemas.microsoft.com/office/powerpoint/2010/main" val="37844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25029-9170-CE05-89C0-3167A1411914}"/>
              </a:ext>
            </a:extLst>
          </p:cNvPr>
          <p:cNvSpPr>
            <a:spLocks noGrp="1"/>
          </p:cNvSpPr>
          <p:nvPr>
            <p:ph type="title" idx="4294967295"/>
          </p:nvPr>
        </p:nvSpPr>
        <p:spPr>
          <a:xfrm>
            <a:off x="508345" y="743948"/>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Zakładanie wspólnoty energetycznej: dalsze rozważania</a:t>
            </a:r>
            <a:endParaRPr lang="pl-PL" noProof="1">
              <a:effectLst/>
            </a:endParaRPr>
          </a:p>
          <a:p>
            <a:endParaRPr lang="pl-P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6237962" y="2481016"/>
            <a:ext cx="5576555" cy="4154984"/>
          </a:xfrm>
          <a:prstGeom prst="rect">
            <a:avLst/>
          </a:prstGeom>
          <a:noFill/>
        </p:spPr>
        <p:txBody>
          <a:bodyPr wrap="square" rtlCol="0">
            <a:spAutoFit/>
          </a:bodyPr>
          <a:lstStyle/>
          <a:p>
            <a:pPr latinLnBrk="0"/>
            <a:r>
              <a:rPr lang="en-GB" sz="2400" dirty="0">
                <a:ea typeface="Public Sans"/>
                <a:cs typeface="Public Sans"/>
                <a:sym typeface="Public Sans"/>
              </a:rPr>
              <a:t>Ważne jest, aby zastanowić się, w jaki sposób będziesz zarządzać swoją społecznością energetyczną. Pamiętaj o następujących kluczowych obszarach:</a:t>
            </a:r>
          </a:p>
          <a:p>
            <a:pPr latinLnBrk="0"/>
            <a:endParaRPr lang="en-GB" sz="2400" dirty="0">
              <a:ea typeface="Public Sans"/>
              <a:cs typeface="Public Sans"/>
            </a:endParaRPr>
          </a:p>
          <a:p>
            <a:pPr marL="342900" indent="-342900" latinLnBrk="0">
              <a:buFont typeface="Arial" panose="020B0604020202020204" pitchFamily="34" charset="0"/>
              <a:buChar char="•"/>
            </a:pPr>
            <a:r>
              <a:rPr lang="en-GB" sz="2400" dirty="0"/>
              <a:t>Solidne i jasne ramy.</a:t>
            </a:r>
          </a:p>
          <a:p>
            <a:pPr marL="342900" indent="-342900" latinLnBrk="0">
              <a:buFont typeface="Arial" panose="020B0604020202020204" pitchFamily="34" charset="0"/>
              <a:buChar char="•"/>
            </a:pPr>
            <a:r>
              <a:rPr lang="en-GB" sz="2400" dirty="0"/>
              <a:t>Aktywa finansowe.</a:t>
            </a:r>
          </a:p>
          <a:p>
            <a:pPr marL="342900" indent="-342900" latinLnBrk="0">
              <a:buFont typeface="Arial" panose="020B0604020202020204" pitchFamily="34" charset="0"/>
              <a:buChar char="•"/>
            </a:pPr>
            <a:r>
              <a:rPr lang="en-GB" sz="2400" dirty="0"/>
              <a:t>Zaangażowanie społeczności i udział interesariuszy.</a:t>
            </a:r>
          </a:p>
          <a:p>
            <a:pPr marL="342900" indent="-342900" latinLnBrk="0">
              <a:buFont typeface="Arial" panose="020B0604020202020204" pitchFamily="34" charset="0"/>
              <a:buChar char="•"/>
            </a:pPr>
            <a:r>
              <a:rPr lang="en-GB" sz="2400" dirty="0" err="1"/>
              <a:t>Zarządzanie</a:t>
            </a:r>
            <a:r>
              <a:rPr lang="en-GB" sz="2400" dirty="0"/>
              <a:t> </a:t>
            </a:r>
            <a:r>
              <a:rPr lang="en-GB" sz="2400" dirty="0" err="1"/>
              <a:t>operacyjne</a:t>
            </a:r>
            <a:r>
              <a:rPr lang="en-GB" sz="2400" dirty="0"/>
              <a:t>.</a:t>
            </a:r>
          </a:p>
          <a:p>
            <a:pPr marL="342900" indent="-342900" latinLnBrk="0">
              <a:buFont typeface="Arial" panose="020B0604020202020204" pitchFamily="34" charset="0"/>
              <a:buChar char="•"/>
            </a:pPr>
            <a:r>
              <a:rPr lang="en-GB" sz="2400" dirty="0"/>
              <a:t>Skalowalność i przyszły rozwój.</a:t>
            </a:r>
          </a:p>
        </p:txBody>
      </p:sp>
      <p:pic>
        <p:nvPicPr>
          <p:cNvPr id="7" name="Picture 6">
            <a:extLst>
              <a:ext uri="{FF2B5EF4-FFF2-40B4-BE49-F238E27FC236}">
                <a16:creationId xmlns:a16="http://schemas.microsoft.com/office/drawing/2014/main" id="{9AAB25C1-AB87-5A13-0B39-9DD224FE80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1" y="2397999"/>
            <a:ext cx="5388664" cy="3951687"/>
          </a:xfrm>
          <a:prstGeom prst="rect">
            <a:avLst/>
          </a:prstGeom>
        </p:spPr>
      </p:pic>
    </p:spTree>
    <p:extLst>
      <p:ext uri="{BB962C8B-B14F-4D97-AF65-F5344CB8AC3E}">
        <p14:creationId xmlns:p14="http://schemas.microsoft.com/office/powerpoint/2010/main" val="32818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2A6DFF79-D13A-4AC3-A23B-7508E4B6A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TotalTime>
  <Words>3439</Words>
  <Application>Microsoft Macintosh PowerPoint</Application>
  <PresentationFormat>Widescreen</PresentationFormat>
  <Paragraphs>334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Arial,Sans-Serif</vt:lpstr>
      <vt:lpstr>Calibri</vt:lpstr>
      <vt:lpstr>Public Sans</vt:lpstr>
      <vt:lpstr>Every1 slide master</vt:lpstr>
      <vt:lpstr>Pomocne wskazówki, triki i narzędzia do konfiguracji społeczności  energetycznej</vt:lpstr>
      <vt:lpstr>Wprowadzenie</vt:lpstr>
      <vt:lpstr>Ta prezentacja</vt:lpstr>
      <vt:lpstr>Zacznij już dziś!  </vt:lpstr>
      <vt:lpstr>Zakładanie wspólnoty energetycznej: pierwsze kroki i kwestie do rozważenia – wprowadzenie </vt:lpstr>
      <vt:lpstr>Zakładanie wspólnoty energetycznej: pierwsze kroki i kwestie do rozważenia – Pytania wstępne </vt:lpstr>
      <vt:lpstr>Zakładanie wspólnoty energetycznej: pierwsze kroki i kwestie do rozważenia – Więcej pytań </vt:lpstr>
      <vt:lpstr>Zakładanie wspólnoty energetycznej: dodatkowe kwestie do rozważenia – Wprowadzenie </vt:lpstr>
      <vt:lpstr>Zakładanie wspólnoty energetycznej: dalsze rozważania </vt:lpstr>
      <vt:lpstr>Zakładanie wspólnoty energetycznej: formalna organizacja – Wprowadzenie </vt:lpstr>
      <vt:lpstr>Rozpoczęcie działalności wspólnoty energetycznej: formalna organizacja </vt:lpstr>
      <vt:lpstr>Zakładanie społeczności energetycznej: przywództwo –  wprowadzenie </vt:lpstr>
      <vt:lpstr>Zakładanie wspólnoty energetycznej: przywództwo </vt:lpstr>
      <vt:lpstr>Zakładanie wspólnoty energetycznej: zasoby – wprowadzenie </vt:lpstr>
      <vt:lpstr>Zakładanie wspólnoty energetycznej: zasoby  </vt:lpstr>
      <vt:lpstr>Zakładanie wspólnoty energetycznej: twoi członkowie – wprowadzenie  </vt:lpstr>
      <vt:lpstr>Zakładanie wspólnoty energetycznej: twoi członkowie  </vt:lpstr>
      <vt:lpstr>Zakładanie społeczności energetycznej: finansowanie – wprowadzenie </vt:lpstr>
      <vt:lpstr>Zakładanie wspólnoty energetycznej: Finansowanie — pytania </vt:lpstr>
      <vt:lpstr>Zakładanie wspólnoty energetycznej: finansowanie – opcje </vt:lpstr>
      <vt:lpstr>Tworzenie wspólnoty energetycznej: zaangażowanie społeczności i interesariuszy – wprowadzenie </vt:lpstr>
      <vt:lpstr>Zakładanie wspólnoty energetycznej: zaangażowanie społeczności i interesariuszy – pytania </vt:lpstr>
      <vt:lpstr>Rozpoczęcie działalności społeczności energetycznej: zaangażowanie społeczności i interesariuszy – dobre praktyki </vt:lpstr>
      <vt:lpstr>Kolejne kroki 1 </vt:lpstr>
      <vt:lpstr>Kolejne kroki 2 </vt:lpstr>
      <vt:lpstr>Podziękowania 1 </vt:lpstr>
      <vt:lpstr>Podziękowania 2 </vt:lpstr>
      <vt:lpstr>Dziękuję!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2026-03-17T08:08:28Z</dcterms:modified>
  <cp:category/>
</cp:coreProperties>
</file>