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411" r:id="rId5"/>
    <p:sldId id="412" r:id="rId6"/>
    <p:sldId id="440" r:id="rId7"/>
    <p:sldId id="441" r:id="rId8"/>
    <p:sldId id="414" r:id="rId9"/>
    <p:sldId id="304" r:id="rId10"/>
    <p:sldId id="415" r:id="rId11"/>
    <p:sldId id="416" r:id="rId12"/>
    <p:sldId id="435" r:id="rId13"/>
    <p:sldId id="418" r:id="rId14"/>
    <p:sldId id="419" r:id="rId15"/>
    <p:sldId id="437" r:id="rId16"/>
    <p:sldId id="450" r:id="rId17"/>
    <p:sldId id="422" r:id="rId18"/>
    <p:sldId id="420" r:id="rId19"/>
    <p:sldId id="404" r:id="rId20"/>
    <p:sldId id="403" r:id="rId21"/>
    <p:sldId id="448" r:id="rId22"/>
    <p:sldId id="426" r:id="rId23"/>
    <p:sldId id="428" r:id="rId24"/>
    <p:sldId id="429" r:id="rId25"/>
    <p:sldId id="4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496" userDrawn="1">
          <p15:clr>
            <a:srgbClr val="A4A3A4"/>
          </p15:clr>
        </p15:guide>
        <p15:guide id="4" orient="horz" pos="7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CBAE24-9F04-A9B6-F298-85B7DE077BE9}" name="Janina Fuchs" initials="JF" userId="S::ucbqjlf@ucl.ac.uk::33f3e2f3-3cdd-4318-9c16-d94beac69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69"/>
    <a:srgbClr val="D4DDF6"/>
    <a:srgbClr val="AFC7FE"/>
    <a:srgbClr val="9FBBFE"/>
    <a:srgbClr val="D9732F"/>
    <a:srgbClr val="FFBA48"/>
    <a:srgbClr val="CBD52F"/>
    <a:srgbClr val="009193"/>
    <a:srgbClr val="A5D65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6" autoAdjust="0"/>
    <p:restoredTop sz="82883" autoAdjust="0"/>
  </p:normalViewPr>
  <p:slideViewPr>
    <p:cSldViewPr snapToGrid="0">
      <p:cViewPr varScale="1">
        <p:scale>
          <a:sx n="90" d="100"/>
          <a:sy n="90" d="100"/>
        </p:scale>
        <p:origin x="1712" y="192"/>
      </p:cViewPr>
      <p:guideLst>
        <p:guide pos="3840"/>
        <p:guide pos="5496"/>
        <p:guide orient="horz" pos="7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itchFamily="2" charset="0"/>
                <a:ea typeface="Open Sans" pitchFamily="2" charset="0"/>
                <a:cs typeface="Open Sans" pitchFamily="2" charset="0"/>
              </a:rPr>
              <a:t>By the end of this lecture, you will be able to:</a:t>
            </a:r>
            <a:r>
              <a:rPr lang="en-US" dirty="0">
                <a:latin typeface="Open Sans" pitchFamily="2" charset="0"/>
                <a:ea typeface="Open Sans" pitchFamily="2" charset="0"/>
                <a:cs typeface="Open Sans" pitchFamily="2" charset="0"/>
              </a:rPr>
              <a:t> Explain the relationship between systems modelling and policymaking; Describe the relationship between science-policy interface, evidence-based policymaking, and systems modelling; Discuss the different ways systems modelling could inform and influence policy decisions; Understand the different ways and how the politics of policymaking can influence the modelling process.</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17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Calibri Light" panose="020F0302020204030204" pitchFamily="34" charset="0"/>
                <a:cs typeface="Calibri Light" panose="020F0302020204030204" pitchFamily="34" charset="0"/>
              </a:rPr>
              <a:t>Within the science and policy interface, increasing interest in an interactive and collaborative process where knowledge is co-produced in the context of deeper engagement and interaction between researchers and policymakers. </a:t>
            </a:r>
          </a:p>
          <a:p>
            <a:pPr marL="0" indent="0">
              <a:buNone/>
            </a:pPr>
            <a:r>
              <a:rPr lang="en-GB" sz="1200" dirty="0">
                <a:latin typeface="Calibri Light" panose="020F0302020204030204" pitchFamily="34" charset="0"/>
                <a:cs typeface="Calibri Light" panose="020F0302020204030204" pitchFamily="34" charset="0"/>
              </a:rPr>
              <a:t>Co-production refers to a participatory approach and deliberate effort to create knowledge in close partnership with policymakers and other actors. Collaborative exchanges often aim to ensure modelling output are “usable” and policy-relevant and offer robust solutions to complex societal problems.</a:t>
            </a:r>
          </a:p>
          <a:p>
            <a:pPr marL="0" indent="0">
              <a:buNone/>
            </a:pPr>
            <a:r>
              <a:rPr lang="en-GB" sz="1200" dirty="0">
                <a:latin typeface="Calibri Light" panose="020F0302020204030204" pitchFamily="34" charset="0"/>
                <a:cs typeface="Calibri Light" panose="020F0302020204030204" pitchFamily="34" charset="0"/>
              </a:rPr>
              <a:t>Co-production is a more interactive and iterative process where knowledge is generated through mutual learning, including greater openness to a wider range of data sources.  It entails ongoing partnerships, relationships, and collaboration between researchers and decision makers, as well as other stakeholders. A true co-production entails open to broad discussions, soliciting and accepting feedback from one another.</a:t>
            </a:r>
          </a:p>
          <a:p>
            <a:pPr marL="0" indent="0">
              <a:buNone/>
            </a:pPr>
            <a:endParaRPr lang="en-GB"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collaborative model, co-production means relevant actors working together to develop the agenda, design and interpret.</a:t>
            </a:r>
            <a:endParaRPr lang="en-GB" sz="1200" dirty="0"/>
          </a:p>
          <a:p>
            <a:pPr marL="0" indent="0">
              <a:buNone/>
            </a:pPr>
            <a:r>
              <a:rPr lang="en-GB" sz="1200" dirty="0"/>
              <a:t>Strategies for successful co-production include </a:t>
            </a:r>
          </a:p>
          <a:p>
            <a:pPr marL="342900" indent="-342900">
              <a:buFont typeface="Arial" panose="020B0604020202020204" pitchFamily="34" charset="0"/>
              <a:buChar char="•"/>
            </a:pPr>
            <a:r>
              <a:rPr lang="en-GB" sz="1200" dirty="0"/>
              <a:t>early engagement, </a:t>
            </a:r>
          </a:p>
          <a:p>
            <a:pPr marL="342900" indent="-342900">
              <a:buFont typeface="Arial" panose="020B0604020202020204" pitchFamily="34" charset="0"/>
              <a:buChar char="•"/>
            </a:pPr>
            <a:r>
              <a:rPr lang="en-GB" sz="1200" dirty="0"/>
              <a:t>clear expectations surrounding roles, </a:t>
            </a:r>
          </a:p>
          <a:p>
            <a:pPr marL="342900" indent="-342900">
              <a:buFont typeface="Arial" panose="020B0604020202020204" pitchFamily="34" charset="0"/>
              <a:buChar char="•"/>
            </a:pPr>
            <a:r>
              <a:rPr lang="en-GB" sz="1200" dirty="0"/>
              <a:t>information sharing, </a:t>
            </a:r>
          </a:p>
          <a:p>
            <a:pPr marL="342900" indent="-342900">
              <a:buFont typeface="Arial" panose="020B0604020202020204" pitchFamily="34" charset="0"/>
              <a:buChar char="•"/>
            </a:pPr>
            <a:r>
              <a:rPr lang="en-GB" sz="1200" dirty="0"/>
              <a:t>frequent interactions at all stages of the modelling process.</a:t>
            </a:r>
          </a:p>
          <a:p>
            <a:pPr marL="0" indent="0">
              <a:buNone/>
            </a:pPr>
            <a:endParaRPr lang="en-GB" sz="1200" dirty="0">
              <a:latin typeface="Calibri Light" panose="020F0302020204030204" pitchFamily="34" charset="0"/>
              <a:cs typeface="Calibri Light" panose="020F0302020204030204" pitchFamily="34" charset="0"/>
            </a:endParaRPr>
          </a:p>
          <a:p>
            <a:pPr marL="0" indent="0">
              <a:buNone/>
            </a:pPr>
            <a:endParaRPr lang="en-GB" sz="1200" dirty="0">
              <a:latin typeface="Calibri Light" panose="020F0302020204030204" pitchFamily="34" charset="0"/>
              <a:cs typeface="Calibri Light" panose="020F0302020204030204" pitchFamily="34" charset="0"/>
            </a:endParaRPr>
          </a:p>
          <a:p>
            <a:pPr marL="0" indent="0">
              <a:buNone/>
            </a:pP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84874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a:t>
            </a:r>
            <a:r>
              <a:rPr lang="en-GB" sz="1200" dirty="0"/>
              <a:t>o-production is not straightforward and requires additional resources and time than traditional research. </a:t>
            </a:r>
          </a:p>
          <a:p>
            <a:pPr marL="342900" indent="-342900">
              <a:buFont typeface="Arial" panose="020B0604020202020204" pitchFamily="34" charset="0"/>
              <a:buChar char="•"/>
            </a:pPr>
            <a:r>
              <a:rPr lang="en-GB" dirty="0"/>
              <a:t>It is highly context dependent. What works well in one situation and at one time may be impossible in another. Whether and how co-production can occur will be determined by systemic issues, including the culture and development of the policy system, the wider culture, and the drivers of the research sector;</a:t>
            </a:r>
          </a:p>
          <a:p>
            <a:pPr marL="342900" indent="-342900">
              <a:buFont typeface="Arial" panose="020B0604020202020204" pitchFamily="34" charset="0"/>
              <a:buChar char="•"/>
            </a:pPr>
            <a:r>
              <a:rPr lang="en-GB" dirty="0"/>
              <a:t>It requires trust, genuine power sharing, and respect for the different expertise brought by stakeholders. Trust also relies on effective communication and honest discussions about what can and cannot be done;</a:t>
            </a:r>
          </a:p>
          <a:p>
            <a:pPr marL="342900" indent="-342900">
              <a:buFont typeface="Arial" panose="020B0604020202020204" pitchFamily="34" charset="0"/>
              <a:buChar char="•"/>
            </a:pPr>
            <a:r>
              <a:rPr lang="en-GB" dirty="0"/>
              <a:t>Involved actors need to have the skills, systems, and incentives for co-production. For example, policy agencies need to have skills and systems to increase the use of research and modellers’ need to build their skills and confidence in their ability to build relationships and communicate their research findings.</a:t>
            </a:r>
            <a:endParaRPr lang="en-GB" sz="1200" dirty="0"/>
          </a:p>
          <a:p>
            <a:pPr marL="0" indent="0">
              <a:buNone/>
            </a:pP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290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Energy systems are highly complex and interconnected, and it can be challenging to capture all of the relevant variables and interactions in a model especially if data is not always available or reliable. The accuracy of the model is highly dependent on the quality of data and assumptions used in constructing the model.</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Energy policymaking often involves making decisions based on predictions of future trends, such as energy demand and technological innovation. These predictions can be highly uncertain and subject to a range of possible outcomes, which can make it challenging to make policy decisions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Energy policymaking is often highly politicized, with competing interests and priorities among different stakeholders. Modelling results may not always align with the interests of powerful stakeholders, which can make it difficult to use the results to inform policy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Policymakers may have preconceived notions or biases that influence their interpretation of the modelling results, or they may prioritise political or ideological goals over evidence-based decision-making.</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73521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Open Sans" pitchFamily="2" charset="0"/>
                <a:ea typeface="Open Sans" pitchFamily="2" charset="0"/>
                <a:cs typeface="Open Sans" pitchFamily="2" charset="0"/>
              </a:rPr>
              <a:t>Other factors that </a:t>
            </a:r>
            <a:r>
              <a:rPr lang="en-GB" sz="1200" dirty="0">
                <a:solidFill>
                  <a:schemeClr val="tx1"/>
                </a:solidFill>
                <a:latin typeface="Open Sans" pitchFamily="2" charset="0"/>
                <a:ea typeface="Open Sans" pitchFamily="2" charset="0"/>
                <a:cs typeface="Open Sans" pitchFamily="2" charset="0"/>
              </a:rPr>
              <a:t>may prevent the effective utilisation of modelling results </a:t>
            </a:r>
            <a:r>
              <a:rPr lang="en-GB" sz="1200" dirty="0">
                <a:latin typeface="Open Sans" pitchFamily="2" charset="0"/>
                <a:ea typeface="Open Sans" pitchFamily="2" charset="0"/>
                <a:cs typeface="Open Sans" pitchFamily="2" charset="0"/>
              </a:rPr>
              <a:t>to inform energy policy decisions include: </a:t>
            </a:r>
            <a:r>
              <a:rPr lang="en-GB" sz="1200" dirty="0">
                <a:latin typeface="Calibri Light" panose="020F0302020204030204" pitchFamily="34" charset="0"/>
                <a:ea typeface="Open Sans" panose="020B0606030504020204" pitchFamily="34" charset="0"/>
                <a:cs typeface="Calibri Light" panose="020F0302020204030204" pitchFamily="34" charset="0"/>
              </a:rPr>
              <a:t> </a:t>
            </a:r>
          </a:p>
          <a:p>
            <a:pPr marL="171450" indent="-171450">
              <a:buFont typeface="Arial" panose="020B0604020202020204" pitchFamily="34" charset="0"/>
              <a:buChar char="•"/>
            </a:pPr>
            <a:r>
              <a:rPr lang="en-GB" sz="1200" dirty="0">
                <a:latin typeface="Calibri Light" panose="020F0302020204030204" pitchFamily="34" charset="0"/>
                <a:ea typeface="Open Sans" panose="020B0606030504020204" pitchFamily="34" charset="0"/>
                <a:cs typeface="Calibri Light" panose="020F0302020204030204" pitchFamily="34" charset="0"/>
              </a:rPr>
              <a:t>Researchers and modellers lack understanding of the policy process and the political context that</a:t>
            </a:r>
            <a:r>
              <a:rPr lang="en-GB" sz="1200" dirty="0">
                <a:latin typeface="Calibri Light" panose="020F0302020204030204" pitchFamily="34" charset="0"/>
                <a:cs typeface="Calibri Light" panose="020F0302020204030204" pitchFamily="34" charset="0"/>
              </a:rPr>
              <a:t> influence how research and evidence are used (or not) in policymaking. </a:t>
            </a:r>
          </a:p>
          <a:p>
            <a:pPr marL="171450" indent="-171450">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Multiplicity of actors with divergent viewpoints. Where stakeholders with different experiences lack consensus over priorities could be a major hinderance</a:t>
            </a:r>
            <a:r>
              <a:rPr lang="en-GB" sz="1200" dirty="0">
                <a:latin typeface="Calibri Light" panose="020F0302020204030204" pitchFamily="34" charset="0"/>
                <a:ea typeface="Open Sans" panose="020B0606030504020204" pitchFamily="34" charset="0"/>
                <a:cs typeface="Calibri Light" panose="020F0302020204030204" pitchFamily="34" charset="0"/>
              </a:rPr>
              <a:t>.</a:t>
            </a:r>
          </a:p>
          <a:p>
            <a:pPr marL="171450" indent="-171450">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Stakeholders may not trust the sources of data or methods of analysis. Question the credibility of the modelling results, assumptions and inputs. Especially where there is a significant degree of opacity and no supplementing information is provided.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pitchFamily="2" charset="0"/>
                <a:ea typeface="Open Sans" pitchFamily="2" charset="0"/>
                <a:cs typeface="Open Sans" pitchFamily="2" charset="0"/>
              </a:rPr>
              <a:t>Stakeholders may question where the model results are open to different interpretations and if they perceive scenarios and assumptions are not reflective of the real world as they experience it.</a:t>
            </a:r>
            <a:endParaRPr lang="en-GB" sz="1200" b="0" i="0" u="none" strike="noStrike" kern="1200" dirty="0">
              <a:solidFill>
                <a:schemeClr val="tx1"/>
              </a:solidFill>
              <a:effectLst/>
              <a:latin typeface="+mn-lt"/>
              <a:ea typeface="+mn-ea"/>
              <a:cs typeface="+mn-cs"/>
            </a:endParaRPr>
          </a:p>
          <a:p>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33248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outputs are becoming an important foundation for energy planning and policy decision-making. </a:t>
            </a:r>
          </a:p>
          <a:p>
            <a:r>
              <a:rPr lang="en-GB" dirty="0"/>
              <a:t>However, as the relevance of these tools and methods grows, modelling is also increasingly under scrutiny. </a:t>
            </a:r>
          </a:p>
          <a:p>
            <a:r>
              <a:rPr lang="en-GB" dirty="0"/>
              <a:t>Given this growing relevance, building policy actors and public confidence is critical to ensure knowledge produced is relevant, usable and socially robust.</a:t>
            </a:r>
          </a:p>
          <a:p>
            <a:r>
              <a:rPr lang="en-GB" dirty="0"/>
              <a:t>This can be achieved by attending to these four aspects: quality, credibility, relevance and practicality.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80084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Quality</a:t>
            </a:r>
            <a:r>
              <a:rPr lang="en-US" dirty="0">
                <a:cs typeface="Calibri"/>
              </a:rPr>
              <a:t> is about ensuring that the definition of the problem and key variables, the model construct, methodological criteria, and data used is appropriate. [For example, inaccurate assumptions can be made because of the poor quality or lack of understanding of the context]</a:t>
            </a:r>
          </a:p>
          <a:p>
            <a:pPr marL="0" indent="0">
              <a:buNone/>
            </a:pPr>
            <a:r>
              <a:rPr lang="en-GB" sz="1200" dirty="0">
                <a:latin typeface="Calibri Light" panose="020F0302020204030204" pitchFamily="34" charset="0"/>
                <a:cs typeface="Calibri Light" panose="020F0302020204030204" pitchFamily="34" charset="0"/>
              </a:rPr>
              <a:t>Relevance refers to applicability and whether the model addresses the policy concerns at stake, is tailored to the specific problem, it is cross-cutting enough, timely, and sensitive to the context. </a:t>
            </a:r>
          </a:p>
          <a:p>
            <a:pPr marL="0" indent="0">
              <a:buNone/>
            </a:pPr>
            <a:r>
              <a:rPr lang="en-GB" sz="1200" dirty="0">
                <a:latin typeface="Calibri Light" panose="020F0302020204030204" pitchFamily="34" charset="0"/>
                <a:cs typeface="Calibri Light" panose="020F0302020204030204" pitchFamily="34" charset="0"/>
              </a:rPr>
              <a:t>Practicality refers to the extent to which the modelling results is accessible to policymakers and other stakeholders; it is in a useful form and can be incorporated and translated into different decision making contexts (e.g. policy, finance). </a:t>
            </a:r>
            <a:endParaRPr lang="en-GB" sz="1200" dirty="0">
              <a:highlight>
                <a:srgbClr val="FFFF00"/>
              </a:highlight>
              <a:latin typeface="Calibri Light" panose="020F0302020204030204" pitchFamily="34" charset="0"/>
              <a:cs typeface="Calibri Light" panose="020F03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53596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Credibility refers to models and the modelling team’s ability to demonstrate how the model is adequate for its intended purpose and transparent. This would be relevant where there is low confidence in modelling and where involved actors are new to systems modelling. One way to build credibility is thus to include all relevant information consistently. Another is to be have transparent and open discussion of </a:t>
            </a:r>
            <a:r>
              <a:rPr lang="en-GB" sz="1200" dirty="0">
                <a:latin typeface="Calibri Light" panose="020F0302020204030204" pitchFamily="34" charset="0"/>
                <a:cs typeface="Calibri Light" panose="020F0302020204030204" pitchFamily="34" charset="0"/>
              </a:rPr>
              <a:t>uncertainties as well as the problem of  comprehensibility.  Achieving credibility thus requires one’s capability to demonstrate how the model is adequate for its intended use when diverse stakeholders will have different expectations of what is required of the model. In this instance, one could also observe that lack of transparency in data compilation and analysis could compromise credibility).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indent="0">
              <a:buNone/>
            </a:pPr>
            <a:r>
              <a:rPr lang="en-GB" sz="1200" dirty="0">
                <a:latin typeface="Calibri Light" panose="020F0302020204030204" pitchFamily="34" charset="0"/>
                <a:cs typeface="Calibri Light" panose="020F0302020204030204" pitchFamily="34" charset="0"/>
              </a:rPr>
              <a:t>Practicality refers to the extent to which the modelling outputs are accessible to policymakers and other stakeholders; whether the results are shared in a useful form and its analysis can be incorporated and translated into different decision making contexts as intended (e.g. policy, finance). </a:t>
            </a:r>
            <a:endParaRPr lang="en-GB" sz="1200" dirty="0">
              <a:highlight>
                <a:srgbClr val="FFFF00"/>
              </a:highlight>
              <a:latin typeface="Calibri Light" panose="020F0302020204030204" pitchFamily="34" charset="0"/>
              <a:cs typeface="Calibri Light" panose="020F03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5626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Political institutional context refers to the political and governmental structures, processes, and norms that shape how political decisions are made and implemented within a given society or country. It includes the formal institutions of government, such as the legislative, executive, and judicial branches, as well as informal institutions such as political parties, interest groups, and civil society organizations.</a:t>
            </a:r>
          </a:p>
          <a:p>
            <a:r>
              <a:rPr lang="en-GB" sz="1200" b="0" i="0" u="none" strike="noStrike" kern="1200" dirty="0">
                <a:solidFill>
                  <a:schemeClr val="tx1"/>
                </a:solidFill>
                <a:effectLst/>
                <a:latin typeface="+mn-lt"/>
                <a:ea typeface="+mn-ea"/>
                <a:cs typeface="+mn-cs"/>
              </a:rPr>
              <a:t>The political institutional context can vary significantly between different countries and societies, and can have a significant impact on political and economic outcomes. For example, a country with strong democratic institutions and a robust rule of law may be more stable and predictable, and may attract greater foreign investment, than a country with weak institutions and high levels of corruption.</a:t>
            </a:r>
          </a:p>
          <a:p>
            <a:r>
              <a:rPr lang="en-GB" sz="1200" b="0" i="0" u="none" strike="noStrike" kern="1200" dirty="0">
                <a:solidFill>
                  <a:schemeClr val="tx1"/>
                </a:solidFill>
                <a:effectLst/>
                <a:latin typeface="+mn-lt"/>
                <a:ea typeface="+mn-ea"/>
                <a:cs typeface="+mn-cs"/>
              </a:rPr>
              <a:t>The political institutional context can also shape the policy choices that are available to policymakers, and can influence the implementation and effectiveness of those policies. For example, a government that is constrained by strong constitutional protections for individual rights may face greater challenges in implementing policies that infringe on those rights.</a:t>
            </a:r>
          </a:p>
          <a:p>
            <a:r>
              <a:rPr lang="en-GB" dirty="0"/>
              <a:t>Moreover political institutional context can have a significant impact on policymaking, as it can shape the goals and objectives of policy, the strategies used to achieve those goals, and the way in which policies are implemented. </a:t>
            </a:r>
          </a:p>
          <a:p>
            <a:r>
              <a:rPr lang="en-GB" dirty="0"/>
              <a:t>Different political contexts can lead to different policy decisions, even when the same evidence is used. </a:t>
            </a: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41445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H</a:t>
            </a:r>
            <a:r>
              <a:rPr lang="en-GB" sz="1200" dirty="0"/>
              <a:t>ow modelling results and other research based evidence is used depends on the political institutional context.</a:t>
            </a:r>
          </a:p>
          <a:p>
            <a:r>
              <a:rPr lang="en-GB" sz="1200" dirty="0">
                <a:latin typeface="Calibri Light" panose="020F0302020204030204" pitchFamily="34" charset="0"/>
                <a:cs typeface="Calibri Light" panose="020F0302020204030204" pitchFamily="34" charset="0"/>
              </a:rPr>
              <a:t>Each country or context has a unique type of governance that has evolved from its political, economic and cultural history. The type of governance or how governing institutions operate also shapes laws around access and use of information and culture of using evidence (and modelling) to inform policy.. </a:t>
            </a:r>
          </a:p>
          <a:p>
            <a:pPr marL="0" indent="0">
              <a:buNone/>
            </a:pPr>
            <a:r>
              <a:rPr lang="en-GB" kern="1200" dirty="0"/>
              <a:t>For example, in a given context, laws and value systems shape the degree and nature of overarching commitment to tackling climate change, which subsequently shape policymakers attitude towards scientific research and modelling results. </a:t>
            </a:r>
            <a:endParaRPr lang="en-GB"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different institutions are organised also shapes if there is the capability, resource and incentive to seek modelling informed evidence.  </a:t>
            </a:r>
          </a:p>
          <a:p>
            <a:pPr marL="0" indent="0">
              <a:buNone/>
            </a:pPr>
            <a:r>
              <a:rPr lang="en-GB" sz="1200" b="0" i="0" u="none" strike="noStrike" kern="1200" dirty="0">
                <a:solidFill>
                  <a:schemeClr val="tx1"/>
                </a:solidFill>
                <a:effectLst/>
                <a:latin typeface="+mn-lt"/>
                <a:ea typeface="+mn-ea"/>
                <a:cs typeface="+mn-cs"/>
              </a:rPr>
              <a:t>For example some studies suggest that centralised political systems are likely to be less open to the uptake of research findings than decentralised systems. This is because the argument goes that concentration of power was found to prevent pluralistic debate and thus less need for evidence to support competing views. By contrast, it was argued that in countries with decentralised systems in which policy is made at the provincial level, there is a need for more research to justify policy decisions and defend against the criticism of opponents.</a:t>
            </a:r>
          </a:p>
          <a:p>
            <a:pPr marL="0" indent="0">
              <a:buNone/>
            </a:pPr>
            <a:endParaRPr lang="en-GB" sz="1200" dirty="0"/>
          </a:p>
          <a:p>
            <a:pPr marL="0" indent="0">
              <a:buNone/>
            </a:pPr>
            <a:r>
              <a:rPr lang="en-GB" sz="1200" dirty="0"/>
              <a:t>Awareness of the political context and the opportunities and limitations of evidence use in decision making could enable modellers to take the necessary steps to produce and provide operationally relevant advice, and </a:t>
            </a:r>
            <a:r>
              <a:rPr lang="en-GB" sz="1200" dirty="0">
                <a:ea typeface="Calibri" panose="020F0502020204030204" pitchFamily="34" charset="0"/>
              </a:rPr>
              <a:t>support decision-making by seeking to develop policy options that take stakeholders need into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Moreover, beyond the immediate utilisation of modelling results, there are also broader issues, such as equity, unintended uses, negative consequences, modellers may wish to consider. In this regard such understanding could enable modellers to take a balanced view of the issues and seek to develop options that have socially and politically acceptable outcomes.</a:t>
            </a:r>
          </a:p>
          <a:p>
            <a:pPr marL="0" indent="0">
              <a:buNone/>
            </a:pPr>
            <a:endParaRPr lang="en-GB" sz="1200" dirty="0">
              <a:ea typeface="Calibri" panose="020F0502020204030204" pitchFamily="34"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3922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dirty="0"/>
              <a:t>Modellers that seek to enhance the relevance and credibility of their work and influence policy decisions would need to:</a:t>
            </a:r>
          </a:p>
          <a:p>
            <a:pPr marL="171450" indent="-171450">
              <a:lnSpc>
                <a:spcPct val="100000"/>
              </a:lnSpc>
              <a:buFont typeface="Arial" panose="020B0604020202020204" pitchFamily="34" charset="0"/>
              <a:buChar char="•"/>
            </a:pPr>
            <a:r>
              <a:rPr lang="en-GB" dirty="0"/>
              <a:t>Deepen awareness of the policy and political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modelling is conducted in a way that is respectful of the needs and interests of the community, and involve people with lived experience in the process.  </a:t>
            </a:r>
          </a:p>
          <a:p>
            <a:pPr marL="171450" indent="-171450">
              <a:lnSpc>
                <a:spcPct val="100000"/>
              </a:lnSpc>
              <a:buFont typeface="Arial" panose="020B0604020202020204" pitchFamily="34" charset="0"/>
              <a:buChar char="•"/>
            </a:pPr>
            <a:r>
              <a:rPr lang="en-GB" dirty="0"/>
              <a:t>Communicate assumptions, inputs and results effectively and be open to feedback and collaborative partnership with diverse stakeholders. </a:t>
            </a:r>
          </a:p>
          <a:p>
            <a:pPr marL="171450" indent="-171450">
              <a:lnSpc>
                <a:spcPct val="100000"/>
              </a:lnSpc>
              <a:buFont typeface="Arial" panose="020B0604020202020204" pitchFamily="34" charset="0"/>
              <a:buChar char="•"/>
            </a:pPr>
            <a:endParaRPr lang="en-GB" dirty="0"/>
          </a:p>
          <a:p>
            <a:pPr marL="0" indent="0">
              <a:buNone/>
            </a:pPr>
            <a:r>
              <a:rPr lang="en-GB" sz="1200" dirty="0">
                <a:latin typeface="Calibri Light" panose="020F0302020204030204" pitchFamily="34" charset="0"/>
                <a:cs typeface="Calibri Light" panose="020F0302020204030204" pitchFamily="34" charset="0"/>
              </a:rPr>
              <a:t>One way to establish deeper understanding of the political and policy context is for modellers to establish </a:t>
            </a:r>
            <a:r>
              <a:rPr lang="en-GB" sz="1200" dirty="0">
                <a:latin typeface="Calibri Light" panose="020F0302020204030204" pitchFamily="34" charset="0"/>
                <a:ea typeface="Open Sans" panose="020B0606030504020204" pitchFamily="34" charset="0"/>
                <a:cs typeface="Calibri Light" panose="020F0302020204030204" pitchFamily="34" charset="0"/>
              </a:rPr>
              <a:t>effective partnerships with context experts and other stakeholders that can fill the knowledge gaps and assure the proper interpretation of results. </a:t>
            </a:r>
          </a:p>
          <a:p>
            <a:pPr marL="0" indent="0">
              <a:buNone/>
            </a:pPr>
            <a:r>
              <a:rPr lang="en-GB" sz="1200" dirty="0">
                <a:latin typeface="Calibri Light" panose="020F0302020204030204" pitchFamily="34" charset="0"/>
                <a:ea typeface="Open Sans" panose="020B0606030504020204" pitchFamily="34" charset="0"/>
                <a:cs typeface="Calibri Light" panose="020F0302020204030204" pitchFamily="34" charset="0"/>
              </a:rPr>
              <a:t>Consultation with diverse set of stakeholders could</a:t>
            </a:r>
            <a:r>
              <a:rPr lang="en-GB" sz="1200" dirty="0">
                <a:latin typeface="Calibri Light" panose="020F0302020204030204" pitchFamily="34" charset="0"/>
                <a:cs typeface="Calibri Light" panose="020F0302020204030204" pitchFamily="34" charset="0"/>
              </a:rPr>
              <a:t> enhance the modeller’s understanding of the problem, allow a balanced view of the issues to be incorporated in the model; and, thus, improve adoption of results. Co-production that involves different stakeholders during different stages of the modelling process is one way of achieving this. A sustained and regular interactions between modellers and stakeholders and a flow of information between disciplines could enhance the usefulness, relevance and utilisation of modelling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p>
          <a:p>
            <a:pPr marL="0" indent="0">
              <a:buNone/>
            </a:pP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40038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science-policy interface (SPI) is the interaction between scientific research and policymaking, where evidence from scientific studies is used to inform policy decisions. </a:t>
            </a:r>
          </a:p>
          <a:p>
            <a:r>
              <a:rPr lang="en-GB" sz="1200" b="0" i="0" u="none" strike="noStrike" kern="1200" dirty="0">
                <a:solidFill>
                  <a:schemeClr val="tx1"/>
                </a:solidFill>
                <a:effectLst/>
                <a:latin typeface="+mn-lt"/>
                <a:ea typeface="+mn-ea"/>
                <a:cs typeface="+mn-cs"/>
              </a:rPr>
              <a:t>The purpose of the science-policy interface is to</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bridge the gap between scientific research and policy making. It enables policy makers to access the latest scientific evidence, which can be used to inform their decision-making.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facilitates the transfer of knowledge from the scientific community to the policy makers, helping to ensure that policies are based on the best available evidence.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provides a platform for dialogue between scientists and policy makers, allowing for the exchange of ideas and the development of solutions to complex problems. </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7329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Evidence-based policymaking is an approach to policy making that involves the use evidence from a range of sources to identify and design effective policies. Evidence-based policymaking draws on a variety of sources, such as research and data, the opinions of stakeholders, and expert analysis. It also involves using quantitative and qualitative methods to assess the likely impact of different policy options.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Evidence-based policy making and the science-policy interface are closely connected. The science-policy interface is the interaction between scientific research and policy making, where evidence from scientific studies is used to inform policy decisions.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science-policy interface is an essential part of this process, as it provides the platform where the evidence is used to inform policy decisions.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An example of evidence-based energy policymaking could be the development of renewable energy policies. Policymakers could gather data and evidence on the potential benefits and drawbacks of different renewable energy sources and use this information to develop policies that promote the use of these sources.</a:t>
            </a:r>
          </a:p>
          <a:p>
            <a:r>
              <a:rPr lang="en-GB" sz="1200" b="0" i="0" u="none" strike="noStrike" kern="1200" dirty="0">
                <a:solidFill>
                  <a:schemeClr val="tx1"/>
                </a:solidFill>
                <a:effectLst/>
                <a:latin typeface="+mn-lt"/>
                <a:ea typeface="+mn-ea"/>
                <a:cs typeface="+mn-cs"/>
              </a:rPr>
              <a:t>For example, policymakers could also analyse the potential economic benefits of renewable energy, such as job creation and increased energy security. Based on this, policymakers could develop policies that promote the use of renewable energy sources, such as tax incentives for businesses and regulations that require utilities to use a certain percentage of renewable energy in their energy mix.</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Evidence-based policy making and systems modelling are complementary approaches to policymaking. Systems modelling one aspect of the the many evidences used to identify the most effective policy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quantitative approach is used to understanding complex systems and how they are affected by various inputs and outputs; and to identify the most effective policy interventions, by testing different scenarios and evaluating their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18591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chemeClr val="tx1"/>
                </a:solidFill>
              </a:rPr>
              <a:t>﻿</a:t>
            </a:r>
            <a:r>
              <a:rPr lang="en-GB" dirty="0">
                <a:solidFill>
                  <a:schemeClr val="tx1"/>
                </a:solidFill>
              </a:rPr>
              <a:t>There are several ways to conceptualise how evidence or research is utilised in policymaking:</a:t>
            </a:r>
          </a:p>
          <a:p>
            <a:r>
              <a:rPr lang="en-GB" dirty="0">
                <a:solidFill>
                  <a:schemeClr val="accent5"/>
                </a:solidFill>
              </a:rPr>
              <a:t>Knowledge-driven</a:t>
            </a:r>
            <a:r>
              <a:rPr lang="en-GB" dirty="0">
                <a:solidFill>
                  <a:schemeClr val="tx1"/>
                </a:solidFill>
              </a:rPr>
              <a:t> research is type of research that informs and drives new policy development (e.g. identify problems to be solved). (relevant during problem identification and agenda setting). </a:t>
            </a:r>
          </a:p>
          <a:p>
            <a:r>
              <a:rPr lang="en-GB" dirty="0">
                <a:solidFill>
                  <a:schemeClr val="accent5"/>
                </a:solidFill>
              </a:rPr>
              <a:t>Problem-solving</a:t>
            </a:r>
            <a:r>
              <a:rPr lang="en-GB" dirty="0">
                <a:solidFill>
                  <a:schemeClr val="tx1"/>
                </a:solidFill>
              </a:rPr>
              <a:t>: knowledge is sought, and research is commissioned with the intent to inform a policy direction or a pending decision. (relevant during policy formulation).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5"/>
                </a:solidFill>
              </a:rPr>
              <a:t>Interactive research</a:t>
            </a:r>
            <a:r>
              <a:rPr lang="en-GB" dirty="0">
                <a:solidFill>
                  <a:schemeClr val="tx1"/>
                </a:solidFill>
              </a:rPr>
              <a:t> is a type research that is collaborative and iterative process of learning between policymakers and researchers. </a:t>
            </a:r>
            <a:r>
              <a:rPr lang="en-GB" sz="1200" dirty="0">
                <a:latin typeface="Calibri Light" panose="020F0302020204030204" pitchFamily="34" charset="0"/>
                <a:cs typeface="Calibri Light" panose="020F0302020204030204" pitchFamily="34" charset="0"/>
              </a:rPr>
              <a:t>﻿</a:t>
            </a:r>
            <a:r>
              <a:rPr lang="en-GB" sz="1200" b="0" i="0" u="none" strike="noStrike" kern="1200" dirty="0">
                <a:solidFill>
                  <a:schemeClr val="tx1"/>
                </a:solidFill>
                <a:effectLst/>
                <a:latin typeface="+mn-lt"/>
                <a:ea typeface="+mn-ea"/>
                <a:cs typeface="+mn-cs"/>
              </a:rPr>
              <a:t>It ensures they are exposed to each other's worlds and needs.</a:t>
            </a:r>
            <a:endParaRPr lang="en-GB" sz="1200" dirty="0">
              <a:latin typeface="Calibri Light" panose="020F0302020204030204" pitchFamily="34" charset="0"/>
              <a:cs typeface="Calibri Light" panose="020F0302020204030204" pitchFamily="34" charset="0"/>
            </a:endParaRPr>
          </a:p>
          <a:p>
            <a:pPr marL="0" indent="0">
              <a:buNone/>
            </a:pPr>
            <a:r>
              <a:rPr lang="en-GB" sz="1200" dirty="0">
                <a:latin typeface="Calibri Light" panose="020F0302020204030204" pitchFamily="34" charset="0"/>
                <a:cs typeface="Calibri Light" panose="020F0302020204030204" pitchFamily="34" charset="0"/>
              </a:rPr>
              <a:t>While these categories are useful, worth to note that the use of research and evidence is fluid and that various types will interact, overlap and build upon each other. For example, one could find that ‘knowledge driven’ and problem solving approach to research could overlap with interactive research. </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43547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cap="none" dirty="0">
                <a:solidFill>
                  <a:schemeClr val="dk1"/>
                </a:solidFill>
                <a:latin typeface="Calibri"/>
                <a:ea typeface="Open Sans" panose="020B0606030504020204" pitchFamily="34" charset="0"/>
                <a:cs typeface="Calibri Light" panose="020F0302020204030204" pitchFamily="34" charset="0"/>
                <a:sym typeface="Calibri"/>
              </a:rPr>
              <a:t>Systems modelling is an important approach to understanding complex systems and inform policy decisions.</a:t>
            </a:r>
          </a:p>
          <a:p>
            <a:r>
              <a:rPr lang="en-GB" sz="900" b="0" i="0" u="none" strike="noStrike" cap="none" dirty="0">
                <a:solidFill>
                  <a:schemeClr val="dk1"/>
                </a:solidFill>
                <a:latin typeface="Calibri"/>
                <a:ea typeface="Open Sans" panose="020B0606030504020204" pitchFamily="34" charset="0"/>
                <a:cs typeface="Calibri Light" panose="020F0302020204030204" pitchFamily="34" charset="0"/>
                <a:sym typeface="Calibri"/>
              </a:rPr>
              <a:t>Models can be used to understand policy problems and identify pathways to policy solutions.</a:t>
            </a:r>
          </a:p>
          <a:p>
            <a:r>
              <a:rPr lang="en-GB" dirty="0"/>
              <a:t>Given the complex and political nature of policymaking, </a:t>
            </a:r>
            <a:r>
              <a:rPr lang="en-GB" dirty="0">
                <a:ea typeface="Open Sans" panose="020B0606030504020204" pitchFamily="34" charset="0"/>
                <a:cs typeface="Calibri Light" panose="020F0302020204030204" pitchFamily="34" charset="0"/>
              </a:rPr>
              <a:t>modellers that seek to inform policy decisions need to understand the complex political, economic and social factors that shape the policymaking process.</a:t>
            </a:r>
          </a:p>
          <a:p>
            <a:r>
              <a:rPr lang="en-GB" dirty="0"/>
              <a:t>To influence a policy decision,</a:t>
            </a:r>
            <a:r>
              <a:rPr lang="en-GB" dirty="0">
                <a:ea typeface="Open Sans" panose="020B0606030504020204" pitchFamily="34" charset="0"/>
                <a:cs typeface="Calibri Light" panose="020F0302020204030204" pitchFamily="34" charset="0"/>
              </a:rPr>
              <a:t> modellers must </a:t>
            </a:r>
            <a:r>
              <a:rPr lang="en-GB" dirty="0"/>
              <a:t>be able to seize windows of opportunities as they arise from changing economic, social, and political realities.</a:t>
            </a:r>
            <a:endParaRPr lang="en-GB" sz="900" b="0" i="0" u="none" strike="noStrike" cap="none" dirty="0">
              <a:solidFill>
                <a:schemeClr val="dk1"/>
              </a:solidFill>
              <a:latin typeface="Calibri"/>
              <a:ea typeface="Open Sans" panose="020B0606030504020204" pitchFamily="34" charset="0"/>
              <a:cs typeface="Calibri Light" panose="020F0302020204030204" pitchFamily="34" charset="0"/>
              <a:sym typeface="Calibri"/>
            </a:endParaRPr>
          </a:p>
          <a:p>
            <a:pPr marL="0" indent="0" algn="just">
              <a:buNone/>
            </a:pPr>
            <a:endParaRPr lang="en-US" dirty="0">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019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Calibri Light" panose="020F0302020204030204" pitchFamily="34" charset="0"/>
                <a:cs typeface="Calibri Light" panose="020F0302020204030204" pitchFamily="34" charset="0"/>
              </a:rPr>
              <a:t>Three possible types of relationships between modelling and policy: </a:t>
            </a:r>
          </a:p>
          <a:p>
            <a:pPr marL="0" indent="0">
              <a:buNone/>
            </a:pPr>
            <a:r>
              <a:rPr lang="en-GB" sz="1200" dirty="0">
                <a:latin typeface="Calibri Light" panose="020F0302020204030204" pitchFamily="34" charset="0"/>
                <a:cs typeface="Calibri Light" panose="020F0302020204030204" pitchFamily="34" charset="0"/>
              </a:rPr>
              <a:t>Modelling results inform and contribute to policy decisions: </a:t>
            </a:r>
          </a:p>
          <a:p>
            <a:pPr marL="0" indent="0">
              <a:buNone/>
            </a:pPr>
            <a:r>
              <a:rPr lang="en-GB" sz="1200" dirty="0">
                <a:latin typeface="Calibri Light" panose="020F0302020204030204" pitchFamily="34" charset="0"/>
                <a:cs typeface="Calibri Light" panose="020F0302020204030204" pitchFamily="34" charset="0"/>
              </a:rPr>
              <a:t>Policy preferences inform modelling results: meaning modellers may orient their models in a way that fits existing policy position and political agenda. </a:t>
            </a:r>
          </a:p>
          <a:p>
            <a:pPr marL="0" indent="0">
              <a:buNone/>
            </a:pPr>
            <a:r>
              <a:rPr lang="en-GB" sz="1200" dirty="0">
                <a:latin typeface="Calibri Light" panose="020F0302020204030204" pitchFamily="34" charset="0"/>
                <a:cs typeface="Calibri Light" panose="020F0302020204030204" pitchFamily="34" charset="0"/>
              </a:rPr>
              <a:t>Co-production refers to a strategic and deliberate efforts to create knowledge in close partnership with policymakers and other actors. In modelling knowledge is co-produced through an ongoing process of mutual constitution to ensure modelling is policy-relevant. This also refers to a more interactive and iterative process of knowledge generation.</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47935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modelling plays a vital role in helping decision-makers understand complex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Models can make three types of contributions to policy and public discourse:</a:t>
            </a:r>
            <a:r>
              <a:rPr lang="en-US" dirty="0"/>
              <a:t>:</a:t>
            </a:r>
          </a:p>
          <a:p>
            <a:r>
              <a:rPr lang="en-US" dirty="0"/>
              <a:t>Analytical input: communicate the scale and severity of a problem by delineating, describing and analyzing complex systems.</a:t>
            </a:r>
          </a:p>
          <a:p>
            <a:r>
              <a:rPr lang="en-US" dirty="0"/>
              <a:t>Advisory input: investigate action and its impacts within a system boundary to articulate and recommend new policy options or modification  </a:t>
            </a:r>
          </a:p>
          <a:p>
            <a:r>
              <a:rPr lang="en-US" dirty="0"/>
              <a:t>Mediation input: serve as a medium of negotiation and consensus building among stakeholders with diverging interests and views. </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36989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Open Sans" panose="020B0606030504020204" pitchFamily="34" charset="0"/>
              </a:rPr>
              <a:t>The analytical insights from energy models and modelling can influence policy decisions at various stages of the policy cycle:</a:t>
            </a:r>
          </a:p>
          <a:p>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During problem identification and agenda setting: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models can help to identify and articulate problems, for example, capture the magnitude of a problem so that the relevant decision makers are informed; to establish the size of the problem in order to exhort an appropriate response to a problem (explore).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During policy formulation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provide the evidence policymakers may rely on to make informed decisions about how tackle the problem, including the different courses of action policy might take and assess the relative merits of alternative prescriptions in meeting the policy objectives.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15291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Policymakers also influence the modelling process at different stages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Funding and commissioning studies: Politicians may commission studies or provide funding to researchers to examine specific energy policy questions. By doing so, they can influence the research questions and assumptions used in the modelling.</a:t>
            </a:r>
          </a:p>
          <a:p>
            <a:pPr marL="0" indent="0">
              <a:buNone/>
            </a:pPr>
            <a:r>
              <a:rPr lang="en-GB" b="1" dirty="0">
                <a:solidFill>
                  <a:schemeClr val="accent2">
                    <a:lumMod val="75000"/>
                  </a:schemeClr>
                </a:solidFill>
              </a:rPr>
              <a:t>During problem articulation politicians and policymakers can </a:t>
            </a:r>
            <a:r>
              <a:rPr lang="en-GB" dirty="0"/>
              <a:t>influence the characterisation of the problem, for example, by declaring a goal to be achieved and a technology to be used ahead of the modelling process</a:t>
            </a:r>
          </a:p>
          <a:p>
            <a:pPr marL="0" indent="0">
              <a:buNone/>
            </a:pPr>
            <a:r>
              <a:rPr lang="en-GB" b="1" dirty="0">
                <a:solidFill>
                  <a:schemeClr val="accent2">
                    <a:lumMod val="75000"/>
                  </a:schemeClr>
                </a:solidFill>
              </a:rPr>
              <a:t>During model construct policymakers can influence the process by outlining </a:t>
            </a:r>
            <a:r>
              <a:rPr lang="en-GB" dirty="0"/>
              <a:t>the scope and parameters (e.g. to ensure result supports policy position) and giving direction on what can be ignored and what is essential. </a:t>
            </a:r>
            <a:r>
              <a:rPr lang="en-GB" sz="1200" b="0" i="0" u="none" strike="noStrike" kern="1200" dirty="0">
                <a:solidFill>
                  <a:schemeClr val="tx1"/>
                </a:solidFill>
                <a:effectLst/>
                <a:latin typeface="+mn-lt"/>
                <a:ea typeface="+mn-ea"/>
                <a:cs typeface="+mn-cs"/>
              </a:rPr>
              <a:t>Politicians may influence energy modelling by choosing the assumptions used in the model. For example, they may assume a certain level of economic growth that will affect energy demand. They may also select certain technologies or energy sources to be included or excluded from the model.</a:t>
            </a:r>
            <a:endParaRPr lang="en-GB" dirty="0"/>
          </a:p>
          <a:p>
            <a:pPr marL="0" indent="0">
              <a:buNone/>
            </a:pPr>
            <a:r>
              <a:rPr lang="en-GB" b="1" dirty="0">
                <a:solidFill>
                  <a:schemeClr val="accent2">
                    <a:lumMod val="75000"/>
                  </a:schemeClr>
                </a:solidFill>
              </a:rPr>
              <a:t>During analysis policymakers can</a:t>
            </a:r>
            <a:r>
              <a:rPr lang="en-GB" b="1" dirty="0"/>
              <a:t> </a:t>
            </a:r>
            <a:r>
              <a:rPr lang="en-GB" dirty="0"/>
              <a:t>prescribe the data source, the stakeholders to be consulted; influence the calibration and validation of the model;</a:t>
            </a:r>
          </a:p>
          <a:p>
            <a:r>
              <a:rPr lang="en-GB" b="1" dirty="0">
                <a:solidFill>
                  <a:schemeClr val="accent2">
                    <a:lumMod val="75000"/>
                  </a:schemeClr>
                </a:solidFill>
              </a:rPr>
              <a:t>During results interpretation and communication policymakers and politicians can also </a:t>
            </a:r>
            <a:r>
              <a:rPr lang="en-GB" dirty="0"/>
              <a:t>control the narratives around the results and how results are used, framed, whom they are shared with and how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Politicians may use their public statements and messaging to influence energy modelling by emphasizing certain policy priorities or advocating for particular policy options. This can influence public opinion and the political climate, which can in turn affect energy policy decisions and the direction of energy modelling.</a:t>
            </a:r>
            <a:endParaRPr lang="en-GB" dirty="0"/>
          </a:p>
          <a:p>
            <a:endParaRPr lang="en-GB" dirty="0"/>
          </a:p>
          <a:p>
            <a:pPr marL="0" indent="0">
              <a:buNone/>
            </a:pPr>
            <a:endParaRPr lang="en-GB" dirty="0"/>
          </a:p>
          <a:p>
            <a:pPr marL="0" indent="0">
              <a:buNone/>
            </a:pPr>
            <a:endParaRPr lang="en-GB" sz="1200"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072711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all"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Tree>
    <p:extLst>
      <p:ext uri="{BB962C8B-B14F-4D97-AF65-F5344CB8AC3E}">
        <p14:creationId xmlns:p14="http://schemas.microsoft.com/office/powerpoint/2010/main" val="294496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26078"/>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31215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C1E6-50FD-D1F4-B6AE-3CB391AEF37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73625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6008F99-8FE5-9E00-7B0F-AF9D96438CE0}"/>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4178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3/15/23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84635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a:blip r:embed="rId3"/>
          <a:srcRect/>
          <a:stretch/>
        </p:blipFill>
        <p:spPr>
          <a:xfrm>
            <a:off x="0" y="0"/>
            <a:ext cx="12192000" cy="6858000"/>
          </a:xfrm>
          <a:prstGeom prst="rect">
            <a:avLst/>
          </a:prstGeom>
        </p:spPr>
      </p:pic>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60272562"/>
      </p:ext>
    </p:extLst>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dirty="0"/>
              <a:t>Click to edit Master text styles</a:t>
            </a:r>
          </a:p>
        </p:txBody>
      </p:sp>
    </p:spTree>
    <p:extLst>
      <p:ext uri="{BB962C8B-B14F-4D97-AF65-F5344CB8AC3E}">
        <p14:creationId xmlns:p14="http://schemas.microsoft.com/office/powerpoint/2010/main" val="3901192534"/>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8A808F52-2EFE-5A38-4C09-1059549A0840}"/>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5" name="Google Shape;55;p21"/>
          <p:cNvSpPr txBox="1">
            <a:spLocks noGrp="1"/>
          </p:cNvSpPr>
          <p:nvPr>
            <p:ph type="body" idx="2"/>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360000" lvl="0" indent="-360000" algn="l">
              <a:lnSpc>
                <a:spcPct val="90000"/>
              </a:lnSpc>
              <a:spcBef>
                <a:spcPts val="1000"/>
              </a:spcBef>
              <a:spcAft>
                <a:spcPts val="0"/>
              </a:spcAft>
              <a:buClr>
                <a:schemeClr val="dk1"/>
              </a:buClr>
              <a:buSzPts val="2400"/>
              <a:buFont typeface="Arial" panose="020B0604020202020204" pitchFamily="34" charset="0"/>
              <a:buChar char="•"/>
              <a:defRPr sz="2000" baseline="0">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230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01415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349A7A53-15B1-F326-7739-9D4844E5EFB7}"/>
              </a:ext>
            </a:extLst>
          </p:cNvPr>
          <p:cNvPicPr>
            <a:picLocks noChangeAspect="1"/>
          </p:cNvPicPr>
          <p:nvPr/>
        </p:nvPicPr>
        <p:blipFill>
          <a:blip r:embed="rId2"/>
          <a:srcRect/>
          <a:stretch/>
        </p:blipFill>
        <p:spPr>
          <a:xfrm>
            <a:off x="0" y="0"/>
            <a:ext cx="12192000" cy="6858000"/>
          </a:xfrm>
          <a:prstGeom prst="rect">
            <a:avLst/>
          </a:prstGeom>
        </p:spPr>
      </p:pic>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78503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07590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7136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Tree>
    <p:extLst>
      <p:ext uri="{BB962C8B-B14F-4D97-AF65-F5344CB8AC3E}">
        <p14:creationId xmlns:p14="http://schemas.microsoft.com/office/powerpoint/2010/main" val="233042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15"/>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9F12B3B0-2BE9-CC4D-B1FD-EFE2D6A22EBD}" type="slidenum">
              <a:rPr lang="en-US" smtClean="0"/>
              <a:t>‹#›</a:t>
            </a:fld>
            <a:endParaRPr lang="en-US"/>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4433079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baseline="0">
          <a:solidFill>
            <a:schemeClr val="tx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google.com/" TargetMode="External"/><Relationship Id="rId3" Type="http://schemas.openxmlformats.org/officeDocument/2006/relationships/hyperlink" Target="https://www.facebook.com/ResearchCCG/" TargetMode="External"/><Relationship Id="rId7" Type="http://schemas.openxmlformats.org/officeDocument/2006/relationships/hyperlink" Target="mailto:ccg@lboro.ac.uk" TargetMode="External"/><Relationship Id="rId12" Type="http://schemas.openxmlformats.org/officeDocument/2006/relationships/image" Target="../media/image28.png"/><Relationship Id="rId2" Type="http://schemas.openxmlformats.org/officeDocument/2006/relationships/hyperlink" Target="https://twitter.com/researchccg" TargetMode="External"/><Relationship Id="rId16" Type="http://schemas.openxmlformats.org/officeDocument/2006/relationships/hyperlink" Target="http://www.climatecompatiblegrowth.com/" TargetMode="External"/><Relationship Id="rId1" Type="http://schemas.openxmlformats.org/officeDocument/2006/relationships/slideLayout" Target="../slideLayouts/slideLayout12.xml"/><Relationship Id="rId6" Type="http://schemas.openxmlformats.org/officeDocument/2006/relationships/hyperlink" Target="https://www.youtube.com/channel/UCnrr4preO57lHgt_6W2FyoA" TargetMode="External"/><Relationship Id="rId11" Type="http://schemas.openxmlformats.org/officeDocument/2006/relationships/image" Target="../media/image27.png"/><Relationship Id="rId5" Type="http://schemas.openxmlformats.org/officeDocument/2006/relationships/hyperlink" Target="https://www.linkedin.com/company/climate-compatible-growth-ccg" TargetMode="External"/><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hyperlink" Target="https://www.instagram.com/research_ccg/" TargetMode="External"/><Relationship Id="rId9" Type="http://schemas.openxmlformats.org/officeDocument/2006/relationships/image" Target="../media/image25.png"/><Relationship Id="rId14" Type="http://schemas.openxmlformats.org/officeDocument/2006/relationships/hyperlink" Target="https://www.open.edu/openlearncreate/mod/quiz/view.php?id=17472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AEBF04-2088-3E6C-BDC9-6C45D86D3125}"/>
              </a:ext>
            </a:extLst>
          </p:cNvPr>
          <p:cNvSpPr txBox="1">
            <a:spLocks/>
          </p:cNvSpPr>
          <p:nvPr/>
        </p:nvSpPr>
        <p:spPr>
          <a:xfrm>
            <a:off x="1004760" y="3278187"/>
            <a:ext cx="8050696" cy="2608263"/>
          </a:xfrm>
          <a:prstGeom prst="rect">
            <a:avLst/>
          </a:prstGeom>
          <a:noFill/>
          <a:ln>
            <a:noFill/>
          </a:ln>
        </p:spPr>
        <p:txBody>
          <a:bodyPr spcFirstLastPara="1" vert="horz" wrap="square" lIns="91425" tIns="45700" rIns="91425" bIns="45700" rtlCol="0" anchor="t"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dk1"/>
              </a:buClr>
              <a:buSzPts val="4800"/>
              <a:buFont typeface="Helvetica Neue"/>
              <a:buNone/>
              <a:defRPr sz="4400" b="1" i="0" u="none" strike="noStrike" cap="all" baseline="0">
                <a:solidFill>
                  <a:schemeClr val="bg1"/>
                </a:solidFill>
                <a:latin typeface="Arial" panose="020B0604020202020204" pitchFamily="34" charset="0"/>
                <a:ea typeface="Helvetica Neue"/>
                <a:cs typeface="Arial" panose="020B0604020202020204" pitchFamily="34" charset="0"/>
                <a:sym typeface="Helvetica Neue"/>
              </a:defRPr>
            </a:lvl1pPr>
            <a:lvl2pPr marR="0" lvl="1"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r>
              <a:rPr lang="en-ZA" sz="4400" b="1" dirty="0">
                <a:solidFill>
                  <a:schemeClr val="tx1"/>
                </a:solidFill>
                <a:ea typeface="Open Sans ExtraBold" panose="020B0606030504020204" pitchFamily="34" charset="0"/>
              </a:rPr>
              <a:t>LECTURE 3 </a:t>
            </a:r>
            <a:br>
              <a:rPr lang="en-US" sz="4400" b="1" dirty="0">
                <a:solidFill>
                  <a:schemeClr val="bg1"/>
                </a:solidFill>
                <a:ea typeface="Open Sans ExtraBold" panose="020B0606030504020204" pitchFamily="34" charset="0"/>
              </a:rPr>
            </a:br>
            <a:r>
              <a:rPr lang="en-GB" sz="4400" b="1" cap="all" dirty="0">
                <a:ea typeface="Open Sans ExtraBold" panose="020B0606030504020204" pitchFamily="34" charset="0"/>
              </a:rPr>
              <a:t>Energy systems modelling </a:t>
            </a:r>
            <a:r>
              <a:rPr lang="en-GB" dirty="0">
                <a:ea typeface="Open Sans ExtraBold" panose="020B0606030504020204" pitchFamily="34" charset="0"/>
              </a:rPr>
              <a:t>&amp;</a:t>
            </a:r>
            <a:r>
              <a:rPr lang="en-GB" sz="4400" b="1" cap="all" dirty="0">
                <a:ea typeface="Open Sans ExtraBold" panose="020B0606030504020204" pitchFamily="34" charset="0"/>
              </a:rPr>
              <a:t> policymaking</a:t>
            </a:r>
            <a:endParaRPr lang="en-US" kern="0" dirty="0">
              <a:latin typeface="Open Sans ExtraBold"/>
              <a:ea typeface="Open Sans ExtraBold" panose="020B0606030504020204" pitchFamily="34" charset="0"/>
              <a:cs typeface="Open Sans ExtraBold" panose="020B0606030504020204" pitchFamily="34" charset="0"/>
            </a:endParaRPr>
          </a:p>
        </p:txBody>
      </p:sp>
      <p:sp>
        <p:nvSpPr>
          <p:cNvPr id="7" name="TextBox 1">
            <a:extLst>
              <a:ext uri="{FF2B5EF4-FFF2-40B4-BE49-F238E27FC236}">
                <a16:creationId xmlns:a16="http://schemas.microsoft.com/office/drawing/2014/main" id="{3A6D1A17-34D8-9BBC-25AF-331E9FED1A50}"/>
              </a:ext>
            </a:extLst>
          </p:cNvPr>
          <p:cNvSpPr txBox="1"/>
          <p:nvPr/>
        </p:nvSpPr>
        <p:spPr>
          <a:xfrm>
            <a:off x="9332842" y="6157376"/>
            <a:ext cx="25790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4" name="TextBox 3">
            <a:extLst>
              <a:ext uri="{FF2B5EF4-FFF2-40B4-BE49-F238E27FC236}">
                <a16:creationId xmlns:a16="http://schemas.microsoft.com/office/drawing/2014/main" id="{0AF14792-05C4-5244-A1BC-E86AF9CCB4C4}"/>
              </a:ext>
            </a:extLst>
          </p:cNvPr>
          <p:cNvSpPr txBox="1"/>
          <p:nvPr/>
        </p:nvSpPr>
        <p:spPr>
          <a:xfrm>
            <a:off x="976183" y="2556013"/>
            <a:ext cx="8050696" cy="707886"/>
          </a:xfrm>
          <a:prstGeom prst="rect">
            <a:avLst/>
          </a:prstGeom>
          <a:noFill/>
        </p:spPr>
        <p:txBody>
          <a:bodyPr wrap="square" lIns="91440" tIns="45720" rIns="91440" bIns="45720" rtlCol="0" anchor="b">
            <a:spAutoFit/>
          </a:bodyPr>
          <a:lstStyle/>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Modelling, policy </a:t>
            </a:r>
          </a:p>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and political economy</a:t>
            </a:r>
            <a:endParaRPr lang="en-US"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18459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92DE5-E8B2-7B02-14D7-C2277A3A9350}"/>
              </a:ext>
            </a:extLst>
          </p:cNvPr>
          <p:cNvSpPr>
            <a:spLocks noGrp="1"/>
          </p:cNvSpPr>
          <p:nvPr>
            <p:ph type="body" idx="12"/>
          </p:nvPr>
        </p:nvSpPr>
        <p:spPr>
          <a:xfrm>
            <a:off x="807859" y="1591037"/>
            <a:ext cx="8043368" cy="4639469"/>
          </a:xfrm>
        </p:spPr>
        <p:txBody>
          <a:bodyPr/>
          <a:lstStyle/>
          <a:p>
            <a:r>
              <a:rPr lang="en-GB" dirty="0">
                <a:ea typeface="Open Sans" pitchFamily="2" charset="0"/>
              </a:rPr>
              <a:t>Policymakers can influence the energy modelling in several ways:  </a:t>
            </a:r>
          </a:p>
          <a:p>
            <a:r>
              <a:rPr lang="en-GB" dirty="0">
                <a:solidFill>
                  <a:schemeClr val="accent5"/>
                </a:solidFill>
                <a:ea typeface="Open Sans" pitchFamily="2" charset="0"/>
              </a:rPr>
              <a:t>Commissioning research </a:t>
            </a:r>
            <a:r>
              <a:rPr lang="en-GB" dirty="0">
                <a:ea typeface="Open Sans" pitchFamily="2" charset="0"/>
              </a:rPr>
              <a:t>to examine specific policy questions (influence the research questions.)</a:t>
            </a:r>
          </a:p>
          <a:p>
            <a:r>
              <a:rPr lang="en-GB" dirty="0">
                <a:solidFill>
                  <a:schemeClr val="accent5"/>
                </a:solidFill>
                <a:ea typeface="Open Sans" pitchFamily="2" charset="0"/>
              </a:rPr>
              <a:t>During problem articulation </a:t>
            </a:r>
            <a:r>
              <a:rPr lang="en-GB" dirty="0">
                <a:ea typeface="Open Sans" pitchFamily="2" charset="0"/>
              </a:rPr>
              <a:t>influence the characterisation of the problem.</a:t>
            </a:r>
          </a:p>
          <a:p>
            <a:r>
              <a:rPr lang="en-GB" dirty="0">
                <a:solidFill>
                  <a:schemeClr val="accent5"/>
                </a:solidFill>
                <a:ea typeface="Open Sans" pitchFamily="2" charset="0"/>
              </a:rPr>
              <a:t>During model construct </a:t>
            </a:r>
            <a:r>
              <a:rPr lang="en-GB" dirty="0">
                <a:ea typeface="Open Sans" pitchFamily="2" charset="0"/>
              </a:rPr>
              <a:t>give directions on what can be ignored, what is essential. </a:t>
            </a:r>
          </a:p>
          <a:p>
            <a:r>
              <a:rPr lang="en-GB" dirty="0">
                <a:solidFill>
                  <a:schemeClr val="accent5"/>
                </a:solidFill>
                <a:ea typeface="Open Sans" pitchFamily="2" charset="0"/>
              </a:rPr>
              <a:t>During analysis </a:t>
            </a:r>
            <a:r>
              <a:rPr lang="en-GB" dirty="0">
                <a:solidFill>
                  <a:schemeClr val="tx1"/>
                </a:solidFill>
                <a:ea typeface="Open Sans" pitchFamily="2" charset="0"/>
              </a:rPr>
              <a:t>influence by </a:t>
            </a:r>
            <a:r>
              <a:rPr lang="en-GB" dirty="0">
                <a:ea typeface="Open Sans" pitchFamily="2" charset="0"/>
              </a:rPr>
              <a:t>prescribing the data sources and the stakeholders to be consulted</a:t>
            </a:r>
          </a:p>
          <a:p>
            <a:r>
              <a:rPr lang="en-GB" dirty="0">
                <a:solidFill>
                  <a:schemeClr val="accent5"/>
                </a:solidFill>
                <a:ea typeface="Open Sans" pitchFamily="2" charset="0"/>
              </a:rPr>
              <a:t>During results communication </a:t>
            </a:r>
            <a:r>
              <a:rPr lang="en-GB" dirty="0">
                <a:ea typeface="Open Sans" pitchFamily="2" charset="0"/>
              </a:rPr>
              <a:t>control how results are used and shared and overall accessibility and transparency. </a:t>
            </a:r>
          </a:p>
        </p:txBody>
      </p:sp>
      <p:sp>
        <p:nvSpPr>
          <p:cNvPr id="3" name="Text Placeholder 2">
            <a:extLst>
              <a:ext uri="{FF2B5EF4-FFF2-40B4-BE49-F238E27FC236}">
                <a16:creationId xmlns:a16="http://schemas.microsoft.com/office/drawing/2014/main" id="{CCD4236B-68AC-C476-CBDE-67F47D00C51C}"/>
              </a:ext>
            </a:extLst>
          </p:cNvPr>
          <p:cNvSpPr>
            <a:spLocks noGrp="1"/>
          </p:cNvSpPr>
          <p:nvPr>
            <p:ph type="body" idx="13"/>
          </p:nvPr>
        </p:nvSpPr>
        <p:spPr>
          <a:xfrm>
            <a:off x="834081" y="790258"/>
            <a:ext cx="7542476" cy="604836"/>
          </a:xfrm>
        </p:spPr>
        <p:txBody>
          <a:bodyPr/>
          <a:lstStyle/>
          <a:p>
            <a:pPr>
              <a:spcAft>
                <a:spcPts val="1200"/>
              </a:spcAft>
            </a:pPr>
            <a:r>
              <a:rPr lang="en-GB" sz="2400" b="0" dirty="0">
                <a:latin typeface="Open Sans" pitchFamily="2" charset="0"/>
                <a:ea typeface="Open Sans" pitchFamily="2" charset="0"/>
                <a:cs typeface="Open Sans" pitchFamily="2" charset="0"/>
              </a:rPr>
              <a:t>3.2.2 Politics of policymaking influences modelling</a:t>
            </a:r>
            <a:endParaRPr lang="en-ZA" sz="2400" b="0" dirty="0">
              <a:latin typeface="Open Sans" pitchFamily="2" charset="0"/>
              <a:ea typeface="Open Sans" pitchFamily="2" charset="0"/>
              <a:cs typeface="Open Sans" pitchFamily="2" charset="0"/>
            </a:endParaRPr>
          </a:p>
        </p:txBody>
      </p:sp>
      <p:sp>
        <p:nvSpPr>
          <p:cNvPr id="48" name="Text Placeholder 1">
            <a:extLst>
              <a:ext uri="{FF2B5EF4-FFF2-40B4-BE49-F238E27FC236}">
                <a16:creationId xmlns:a16="http://schemas.microsoft.com/office/drawing/2014/main" id="{1877867D-0154-692D-0907-867C889E1954}"/>
              </a:ext>
            </a:extLst>
          </p:cNvPr>
          <p:cNvSpPr txBox="1">
            <a:spLocks/>
          </p:cNvSpPr>
          <p:nvPr/>
        </p:nvSpPr>
        <p:spPr>
          <a:xfrm>
            <a:off x="6110933" y="5298126"/>
            <a:ext cx="5242868" cy="1267774"/>
          </a:xfrm>
          <a:prstGeom prst="rect">
            <a:avLst/>
          </a:prstGeom>
        </p:spPr>
        <p:txBody>
          <a:bodyPr lIns="90000" tIns="36000" bIns="90000"/>
          <a:lstStyle>
            <a:defPPr marR="0" lvl="0" algn="l" rtl="0">
              <a:lnSpc>
                <a:spcPct val="100000"/>
              </a:lnSpc>
              <a:spcBef>
                <a:spcPts val="0"/>
              </a:spcBef>
              <a:spcAft>
                <a:spcPts val="0"/>
              </a:spcAft>
            </a:defPPr>
            <a:lvl1pPr marL="0" marR="0" lvl="0" algn="l" rtl="0" eaLnBrk="1" hangingPunct="1">
              <a:lnSpc>
                <a:spcPct val="90000"/>
              </a:lnSpc>
              <a:spcBef>
                <a:spcPts val="100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GB" dirty="0"/>
          </a:p>
        </p:txBody>
      </p:sp>
      <p:sp>
        <p:nvSpPr>
          <p:cNvPr id="49" name="Slide Number Placeholder 1">
            <a:extLst>
              <a:ext uri="{FF2B5EF4-FFF2-40B4-BE49-F238E27FC236}">
                <a16:creationId xmlns:a16="http://schemas.microsoft.com/office/drawing/2014/main" id="{D50EF899-103F-848B-F9CF-DF4AC831A26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10</a:t>
            </a:fld>
            <a:endParaRPr lang="sv-SE" sz="1400" dirty="0"/>
          </a:p>
        </p:txBody>
      </p:sp>
      <p:grpSp>
        <p:nvGrpSpPr>
          <p:cNvPr id="5" name="Group 4">
            <a:extLst>
              <a:ext uri="{FF2B5EF4-FFF2-40B4-BE49-F238E27FC236}">
                <a16:creationId xmlns:a16="http://schemas.microsoft.com/office/drawing/2014/main" id="{74E18444-85F7-B140-81BB-A38E42CA64F1}"/>
              </a:ext>
            </a:extLst>
          </p:cNvPr>
          <p:cNvGrpSpPr/>
          <p:nvPr/>
        </p:nvGrpSpPr>
        <p:grpSpPr>
          <a:xfrm>
            <a:off x="8705088" y="1395094"/>
            <a:ext cx="3093211" cy="3707085"/>
            <a:chOff x="8113766" y="903097"/>
            <a:chExt cx="3848572" cy="4395029"/>
          </a:xfrm>
        </p:grpSpPr>
        <p:sp>
          <p:nvSpPr>
            <p:cNvPr id="4" name="Oval 3">
              <a:extLst>
                <a:ext uri="{FF2B5EF4-FFF2-40B4-BE49-F238E27FC236}">
                  <a16:creationId xmlns:a16="http://schemas.microsoft.com/office/drawing/2014/main" id="{6E6A8C1D-D3BF-FD40-B7F2-57D2018F0BD3}"/>
                </a:ext>
              </a:extLst>
            </p:cNvPr>
            <p:cNvSpPr/>
            <p:nvPr/>
          </p:nvSpPr>
          <p:spPr>
            <a:xfrm>
              <a:off x="8113766" y="1504015"/>
              <a:ext cx="3848572" cy="3628784"/>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oogle Shape;10053;p63">
              <a:extLst>
                <a:ext uri="{FF2B5EF4-FFF2-40B4-BE49-F238E27FC236}">
                  <a16:creationId xmlns:a16="http://schemas.microsoft.com/office/drawing/2014/main" id="{41C07CCB-2A22-B245-8A9A-92AA9F6751A3}"/>
                </a:ext>
              </a:extLst>
            </p:cNvPr>
            <p:cNvGrpSpPr/>
            <p:nvPr/>
          </p:nvGrpSpPr>
          <p:grpSpPr>
            <a:xfrm>
              <a:off x="8784771" y="903097"/>
              <a:ext cx="2569030" cy="4395029"/>
              <a:chOff x="5782845" y="2876790"/>
              <a:chExt cx="301661" cy="400744"/>
            </a:xfrm>
            <a:solidFill>
              <a:schemeClr val="bg1"/>
            </a:solidFill>
          </p:grpSpPr>
          <p:sp>
            <p:nvSpPr>
              <p:cNvPr id="9" name="Google Shape;10054;p63">
                <a:extLst>
                  <a:ext uri="{FF2B5EF4-FFF2-40B4-BE49-F238E27FC236}">
                    <a16:creationId xmlns:a16="http://schemas.microsoft.com/office/drawing/2014/main" id="{EFB1F8EA-3FC6-6346-A70B-78BD94D0A6AF}"/>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solidFill>
                <a:schemeClr val="accent4"/>
              </a:solidFill>
              <a:ln w="28575">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55;p63">
                <a:extLst>
                  <a:ext uri="{FF2B5EF4-FFF2-40B4-BE49-F238E27FC236}">
                    <a16:creationId xmlns:a16="http://schemas.microsoft.com/office/drawing/2014/main" id="{89D0364B-39C1-F445-AFED-7478E9B7344A}"/>
                  </a:ext>
                </a:extLst>
              </p:cNvPr>
              <p:cNvSpPr/>
              <p:nvPr/>
            </p:nvSpPr>
            <p:spPr>
              <a:xfrm>
                <a:off x="5868111" y="2876790"/>
                <a:ext cx="129427" cy="202554"/>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solidFill>
                <a:schemeClr val="accent2">
                  <a:lumMod val="40000"/>
                  <a:lumOff val="60000"/>
                </a:schemeClr>
              </a:solidFill>
              <a:ln w="28575">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56;p63">
                <a:extLst>
                  <a:ext uri="{FF2B5EF4-FFF2-40B4-BE49-F238E27FC236}">
                    <a16:creationId xmlns:a16="http://schemas.microsoft.com/office/drawing/2014/main" id="{CAA99DF0-B0DB-3A4B-91C0-7BB6F5FCBB94}"/>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w="28575">
                <a:solidFill>
                  <a:srgbClr val="0120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085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568341"/>
            <a:ext cx="7556292" cy="4174091"/>
          </a:xfrm>
        </p:spPr>
        <p:txBody>
          <a:bodyPr/>
          <a:lstStyle/>
          <a:p>
            <a:r>
              <a:rPr lang="en-GB" dirty="0">
                <a:ea typeface="Open Sans" pitchFamily="2" charset="0"/>
              </a:rPr>
              <a:t>Co-production refers to a participatory approach and effort to create knowledge in close partnership with those with direct experience of the issues</a:t>
            </a:r>
          </a:p>
          <a:p>
            <a:r>
              <a:rPr lang="en-GB" dirty="0">
                <a:ea typeface="Open Sans" pitchFamily="2" charset="0"/>
              </a:rPr>
              <a:t>In practice, it is an iterative process of mutual learning.</a:t>
            </a:r>
          </a:p>
          <a:p>
            <a:r>
              <a:rPr lang="en-GB" dirty="0">
                <a:ea typeface="Open Sans" pitchFamily="2" charset="0"/>
              </a:rPr>
              <a:t>Collaborative exchanges aim to ensure output are usable and and offer robust solutions</a:t>
            </a:r>
          </a:p>
          <a:p>
            <a:r>
              <a:rPr lang="en-GB" dirty="0">
                <a:ea typeface="Open Sans" pitchFamily="2" charset="0"/>
              </a:rPr>
              <a:t>Strategies for successful co-production include: </a:t>
            </a:r>
          </a:p>
          <a:p>
            <a:pPr marL="342900" indent="-342900">
              <a:buFont typeface="Arial" panose="020B0604020202020204" pitchFamily="34" charset="0"/>
              <a:buChar char="•"/>
            </a:pPr>
            <a:r>
              <a:rPr lang="en-GB" dirty="0">
                <a:ea typeface="Open Sans" pitchFamily="2" charset="0"/>
              </a:rPr>
              <a:t>early engagement </a:t>
            </a:r>
          </a:p>
          <a:p>
            <a:pPr marL="342900" indent="-342900">
              <a:buFont typeface="Arial" panose="020B0604020202020204" pitchFamily="34" charset="0"/>
              <a:buChar char="•"/>
            </a:pPr>
            <a:r>
              <a:rPr lang="en-GB" dirty="0">
                <a:ea typeface="Open Sans" pitchFamily="2" charset="0"/>
              </a:rPr>
              <a:t>clear expectations surrounding roles </a:t>
            </a:r>
          </a:p>
          <a:p>
            <a:pPr marL="342900" indent="-342900">
              <a:buFont typeface="Arial" panose="020B0604020202020204" pitchFamily="34" charset="0"/>
              <a:buChar char="•"/>
            </a:pPr>
            <a:r>
              <a:rPr lang="en-GB" dirty="0">
                <a:ea typeface="Open Sans" pitchFamily="2" charset="0"/>
              </a:rPr>
              <a:t>information sharing</a:t>
            </a:r>
          </a:p>
          <a:p>
            <a:pPr marL="342900" indent="-342900">
              <a:buFont typeface="Arial" panose="020B0604020202020204" pitchFamily="34" charset="0"/>
              <a:buChar char="•"/>
            </a:pPr>
            <a:r>
              <a:rPr lang="en-GB" dirty="0">
                <a:ea typeface="Open Sans" pitchFamily="2" charset="0"/>
              </a:rPr>
              <a:t>frequent interactions at all stages of the research process</a:t>
            </a:r>
          </a:p>
          <a:p>
            <a:endParaRPr lang="en-GB" dirty="0"/>
          </a:p>
          <a:p>
            <a:endParaRPr lang="en-GB" sz="2000" dirty="0"/>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3"/>
            <a:ext cx="8160018" cy="604836"/>
          </a:xfrm>
        </p:spPr>
        <p:txBody>
          <a:bodyPr/>
          <a:lstStyle/>
          <a:p>
            <a:pPr>
              <a:spcAft>
                <a:spcPts val="1200"/>
              </a:spcAft>
            </a:pPr>
            <a:r>
              <a:rPr lang="en-GB" sz="2400" b="0" dirty="0">
                <a:latin typeface="Open Sans" pitchFamily="2" charset="0"/>
                <a:ea typeface="Open Sans" pitchFamily="2" charset="0"/>
                <a:cs typeface="Open Sans" pitchFamily="2" charset="0"/>
              </a:rPr>
              <a:t>3.2.3 Modelling and policy process: co-production</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11</a:t>
            </a:fld>
            <a:endParaRPr lang="sv-SE" sz="1400" dirty="0"/>
          </a:p>
        </p:txBody>
      </p:sp>
      <p:pic>
        <p:nvPicPr>
          <p:cNvPr id="9" name="Picture 8">
            <a:extLst>
              <a:ext uri="{FF2B5EF4-FFF2-40B4-BE49-F238E27FC236}">
                <a16:creationId xmlns:a16="http://schemas.microsoft.com/office/drawing/2014/main" id="{25DB0362-3100-ED40-97C8-9927463160DA}"/>
              </a:ext>
            </a:extLst>
          </p:cNvPr>
          <p:cNvPicPr>
            <a:picLocks noChangeAspect="1"/>
          </p:cNvPicPr>
          <p:nvPr/>
        </p:nvPicPr>
        <p:blipFill>
          <a:blip r:embed="rId3"/>
          <a:srcRect/>
          <a:stretch/>
        </p:blipFill>
        <p:spPr>
          <a:xfrm>
            <a:off x="8304867" y="1908669"/>
            <a:ext cx="3493433" cy="3493433"/>
          </a:xfrm>
          <a:prstGeom prst="rect">
            <a:avLst/>
          </a:prstGeom>
        </p:spPr>
      </p:pic>
    </p:spTree>
    <p:extLst>
      <p:ext uri="{BB962C8B-B14F-4D97-AF65-F5344CB8AC3E}">
        <p14:creationId xmlns:p14="http://schemas.microsoft.com/office/powerpoint/2010/main" val="120475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678983"/>
            <a:ext cx="7781144" cy="2985755"/>
          </a:xfrm>
        </p:spPr>
        <p:txBody>
          <a:bodyPr/>
          <a:lstStyle/>
          <a:p>
            <a:pPr marL="0" indent="0">
              <a:buNone/>
            </a:pPr>
            <a:r>
              <a:rPr lang="en-GB" dirty="0">
                <a:ea typeface="Open Sans" pitchFamily="2" charset="0"/>
              </a:rPr>
              <a:t>C</a:t>
            </a:r>
            <a:r>
              <a:rPr lang="en-GB" sz="2000" dirty="0">
                <a:ea typeface="Open Sans" pitchFamily="2" charset="0"/>
              </a:rPr>
              <a:t>o-production requires additional resources and time than traditional modelling. It is also: </a:t>
            </a:r>
          </a:p>
          <a:p>
            <a:pPr marL="342900" indent="-342900">
              <a:buFont typeface="Arial" panose="020B0604020202020204" pitchFamily="34" charset="0"/>
              <a:buChar char="•"/>
            </a:pPr>
            <a:r>
              <a:rPr lang="en-GB" dirty="0">
                <a:ea typeface="Open Sans" pitchFamily="2" charset="0"/>
              </a:rPr>
              <a:t>highly context dependent. What works well in one situation and at one time may be impossible in another. </a:t>
            </a:r>
          </a:p>
          <a:p>
            <a:pPr marL="342900" indent="-342900">
              <a:buFont typeface="Arial" panose="020B0604020202020204" pitchFamily="34" charset="0"/>
              <a:buChar char="•"/>
            </a:pPr>
            <a:r>
              <a:rPr lang="en-GB" dirty="0">
                <a:ea typeface="Open Sans" pitchFamily="2" charset="0"/>
              </a:rPr>
              <a:t>requires trust, genuine power sharing, and respect for the different expertise brought by stakeholders. </a:t>
            </a:r>
          </a:p>
          <a:p>
            <a:pPr marL="342900" indent="-342900">
              <a:buFont typeface="Arial" panose="020B0604020202020204" pitchFamily="34" charset="0"/>
              <a:buChar char="•"/>
            </a:pPr>
            <a:r>
              <a:rPr lang="en-GB" dirty="0">
                <a:ea typeface="Open Sans" pitchFamily="2" charset="0"/>
              </a:rPr>
              <a:t>Involved actors need to have the skills, infrastructure, and incentives for co-production. </a:t>
            </a:r>
            <a:endParaRPr lang="en-GB" sz="2000" dirty="0">
              <a:ea typeface="Open Sans" pitchFamily="2" charset="0"/>
            </a:endParaRPr>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3"/>
            <a:ext cx="8342577" cy="604836"/>
          </a:xfrm>
        </p:spPr>
        <p:txBody>
          <a:bodyPr/>
          <a:lstStyle/>
          <a:p>
            <a:pPr>
              <a:spcAft>
                <a:spcPts val="1200"/>
              </a:spcAft>
            </a:pPr>
            <a:r>
              <a:rPr lang="en-GB" sz="2400" b="0" dirty="0">
                <a:latin typeface="Open Sans" pitchFamily="2" charset="0"/>
                <a:ea typeface="Open Sans" pitchFamily="2" charset="0"/>
                <a:cs typeface="Open Sans" pitchFamily="2" charset="0"/>
              </a:rPr>
              <a:t>3.2.3 Modelling and policy process: co-production</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12</a:t>
            </a:fld>
            <a:endParaRPr lang="sv-SE" sz="1400" dirty="0"/>
          </a:p>
        </p:txBody>
      </p:sp>
      <p:pic>
        <p:nvPicPr>
          <p:cNvPr id="6" name="Picture 5">
            <a:extLst>
              <a:ext uri="{FF2B5EF4-FFF2-40B4-BE49-F238E27FC236}">
                <a16:creationId xmlns:a16="http://schemas.microsoft.com/office/drawing/2014/main" id="{AE26C2B7-7D2C-0547-8E33-B802E266CD6E}"/>
              </a:ext>
            </a:extLst>
          </p:cNvPr>
          <p:cNvPicPr>
            <a:picLocks noChangeAspect="1"/>
          </p:cNvPicPr>
          <p:nvPr/>
        </p:nvPicPr>
        <p:blipFill>
          <a:blip r:embed="rId3"/>
          <a:srcRect/>
          <a:stretch/>
        </p:blipFill>
        <p:spPr>
          <a:xfrm>
            <a:off x="8615224" y="1678984"/>
            <a:ext cx="2985755" cy="2985755"/>
          </a:xfrm>
          <a:prstGeom prst="rect">
            <a:avLst/>
          </a:prstGeom>
        </p:spPr>
      </p:pic>
    </p:spTree>
    <p:extLst>
      <p:ext uri="{BB962C8B-B14F-4D97-AF65-F5344CB8AC3E}">
        <p14:creationId xmlns:p14="http://schemas.microsoft.com/office/powerpoint/2010/main" val="204835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CA779-4E69-B239-E7EB-2F14EA81D9A8}"/>
              </a:ext>
            </a:extLst>
          </p:cNvPr>
          <p:cNvSpPr>
            <a:spLocks noGrp="1"/>
          </p:cNvSpPr>
          <p:nvPr>
            <p:ph type="body" idx="12"/>
          </p:nvPr>
        </p:nvSpPr>
        <p:spPr>
          <a:xfrm>
            <a:off x="834081" y="1655042"/>
            <a:ext cx="6517695" cy="4178830"/>
          </a:xfrm>
        </p:spPr>
        <p:txBody>
          <a:bodyPr/>
          <a:lstStyle/>
          <a:p>
            <a:r>
              <a:rPr lang="en-GB" sz="2000" b="0" dirty="0">
                <a:solidFill>
                  <a:schemeClr val="tx1"/>
                </a:solidFill>
              </a:rPr>
              <a:t>﻿</a:t>
            </a:r>
            <a:r>
              <a:rPr lang="en-GB" dirty="0">
                <a:solidFill>
                  <a:schemeClr val="tx1"/>
                </a:solidFill>
                <a:ea typeface="Open Sans" pitchFamily="2" charset="0"/>
              </a:rPr>
              <a:t>There are several challenges to using systems modelling to inform energy policymaking:</a:t>
            </a:r>
          </a:p>
          <a:p>
            <a:pPr marL="342900" indent="-342900">
              <a:buFont typeface="Arial" panose="020B0604020202020204" pitchFamily="34" charset="0"/>
              <a:buChar char="•"/>
            </a:pPr>
            <a:r>
              <a:rPr lang="en-GB" dirty="0">
                <a:solidFill>
                  <a:schemeClr val="tx1"/>
                </a:solidFill>
                <a:ea typeface="Open Sans" pitchFamily="2" charset="0"/>
              </a:rPr>
              <a:t>Limited access to high-quality data.</a:t>
            </a:r>
            <a:r>
              <a:rPr lang="en-GB" kern="1200" dirty="0">
                <a:solidFill>
                  <a:schemeClr val="tx1"/>
                </a:solidFill>
                <a:ea typeface="Open Sans" pitchFamily="2" charset="0"/>
              </a:rPr>
              <a:t> The accuracy of the model depends on the quality of data and assumptions used.</a:t>
            </a:r>
            <a:endParaRPr lang="en-GB" dirty="0">
              <a:solidFill>
                <a:schemeClr val="tx1"/>
              </a:solidFill>
              <a:ea typeface="Open Sans" pitchFamily="2" charset="0"/>
            </a:endParaRPr>
          </a:p>
          <a:p>
            <a:pPr marL="342900" indent="-342900">
              <a:buFont typeface="Arial" panose="020B0604020202020204" pitchFamily="34" charset="0"/>
              <a:buChar char="•"/>
            </a:pPr>
            <a:r>
              <a:rPr lang="en-GB" kern="1200" dirty="0">
                <a:solidFill>
                  <a:schemeClr val="tx1"/>
                </a:solidFill>
                <a:ea typeface="Open Sans" pitchFamily="2" charset="0"/>
              </a:rPr>
              <a:t>Political considerations. Modelling results may not always align with the interests of powerful stakeholders.</a:t>
            </a:r>
          </a:p>
          <a:p>
            <a:pPr marL="342900" indent="-342900">
              <a:buFont typeface="Arial" panose="020B0604020202020204" pitchFamily="34" charset="0"/>
              <a:buChar char="•"/>
            </a:pPr>
            <a:r>
              <a:rPr lang="en-GB" kern="1200" dirty="0">
                <a:solidFill>
                  <a:schemeClr val="tx1"/>
                </a:solidFill>
                <a:ea typeface="Open Sans" pitchFamily="2" charset="0"/>
              </a:rPr>
              <a:t>Policymakers may have biases that influence their interpretation of the results.</a:t>
            </a:r>
          </a:p>
          <a:p>
            <a:pPr marL="342900" indent="-342900">
              <a:buFont typeface="Arial" panose="020B0604020202020204" pitchFamily="34" charset="0"/>
              <a:buChar char="•"/>
            </a:pPr>
            <a:endParaRPr lang="en-GB" dirty="0">
              <a:solidFill>
                <a:schemeClr val="tx1"/>
              </a:solidFill>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9798D2F7-D1C5-59C5-D509-9A120D3F29CA}"/>
              </a:ext>
            </a:extLst>
          </p:cNvPr>
          <p:cNvSpPr>
            <a:spLocks noGrp="1"/>
          </p:cNvSpPr>
          <p:nvPr>
            <p:ph type="body" idx="13"/>
          </p:nvPr>
        </p:nvSpPr>
        <p:spPr>
          <a:xfrm>
            <a:off x="834080" y="788822"/>
            <a:ext cx="10303312" cy="604836"/>
          </a:xfrm>
        </p:spPr>
        <p:txBody>
          <a:bodyPr/>
          <a:lstStyle/>
          <a:p>
            <a:r>
              <a:rPr lang="en-GB" sz="2400" b="0" dirty="0">
                <a:latin typeface="Open Sans" pitchFamily="2" charset="0"/>
                <a:ea typeface="Open Sans" pitchFamily="2" charset="0"/>
                <a:cs typeface="Open Sans" pitchFamily="2" charset="0"/>
              </a:rPr>
              <a:t>3.3  Challenges to the utilisation of modelling research in policymaking</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0AD13B64-E350-B751-73C4-3D7CA7943526}"/>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13</a:t>
            </a:fld>
            <a:endParaRPr lang="sv-SE" sz="1400" dirty="0"/>
          </a:p>
        </p:txBody>
      </p:sp>
      <p:pic>
        <p:nvPicPr>
          <p:cNvPr id="7" name="Picture 6">
            <a:extLst>
              <a:ext uri="{FF2B5EF4-FFF2-40B4-BE49-F238E27FC236}">
                <a16:creationId xmlns:a16="http://schemas.microsoft.com/office/drawing/2014/main" id="{B57A284B-FD3B-A641-82AD-75643CAAB101}"/>
              </a:ext>
            </a:extLst>
          </p:cNvPr>
          <p:cNvPicPr>
            <a:picLocks noChangeAspect="1"/>
          </p:cNvPicPr>
          <p:nvPr/>
        </p:nvPicPr>
        <p:blipFill>
          <a:blip r:embed="rId3"/>
          <a:srcRect/>
          <a:stretch/>
        </p:blipFill>
        <p:spPr>
          <a:xfrm>
            <a:off x="7601182" y="1655042"/>
            <a:ext cx="3904510" cy="3904510"/>
          </a:xfrm>
          <a:prstGeom prst="rect">
            <a:avLst/>
          </a:prstGeom>
        </p:spPr>
      </p:pic>
    </p:spTree>
    <p:extLst>
      <p:ext uri="{BB962C8B-B14F-4D97-AF65-F5344CB8AC3E}">
        <p14:creationId xmlns:p14="http://schemas.microsoft.com/office/powerpoint/2010/main" val="120831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684558"/>
            <a:ext cx="7382819" cy="4259042"/>
          </a:xfrm>
        </p:spPr>
        <p:txBody>
          <a:bodyPr/>
          <a:lstStyle/>
          <a:p>
            <a:pPr marL="0" indent="0">
              <a:buNone/>
            </a:pPr>
            <a:r>
              <a:rPr lang="en-GB" sz="2000" dirty="0">
                <a:ea typeface="Open Sans" pitchFamily="2" charset="0"/>
              </a:rPr>
              <a:t>Other factors that </a:t>
            </a:r>
            <a:r>
              <a:rPr lang="en-GB" sz="2000" dirty="0">
                <a:solidFill>
                  <a:schemeClr val="tx1"/>
                </a:solidFill>
                <a:ea typeface="Open Sans" pitchFamily="2" charset="0"/>
              </a:rPr>
              <a:t>may prevent the effective utilisation of modelling results </a:t>
            </a:r>
            <a:r>
              <a:rPr lang="en-GB" sz="2000" dirty="0">
                <a:ea typeface="Open Sans" pitchFamily="2" charset="0"/>
              </a:rPr>
              <a:t>to inform energy policy decisions include: </a:t>
            </a:r>
          </a:p>
          <a:p>
            <a:pPr marL="342900" indent="-342900">
              <a:buFont typeface="Arial" panose="020B0604020202020204" pitchFamily="34" charset="0"/>
              <a:buChar char="•"/>
            </a:pPr>
            <a:r>
              <a:rPr lang="en-GB" sz="2000" dirty="0">
                <a:ea typeface="Open Sans" pitchFamily="2" charset="0"/>
              </a:rPr>
              <a:t>modellers lack an understanding</a:t>
            </a:r>
            <a:br>
              <a:rPr lang="en-GB" sz="2000" dirty="0">
                <a:ea typeface="Open Sans" pitchFamily="2" charset="0"/>
              </a:rPr>
            </a:br>
            <a:r>
              <a:rPr lang="en-GB" sz="2000" dirty="0">
                <a:ea typeface="Open Sans" pitchFamily="2" charset="0"/>
              </a:rPr>
              <a:t>of the policy process and the political context. </a:t>
            </a:r>
          </a:p>
          <a:p>
            <a:pPr marL="342900" indent="-342900">
              <a:buFont typeface="Arial" panose="020B0604020202020204" pitchFamily="34" charset="0"/>
              <a:buChar char="•"/>
            </a:pPr>
            <a:r>
              <a:rPr lang="en-GB" sz="2000" dirty="0">
                <a:ea typeface="Open Sans" pitchFamily="2" charset="0"/>
              </a:rPr>
              <a:t>The multiplicity of actors with divergent viewpoints can make it difficult to build </a:t>
            </a:r>
            <a:r>
              <a:rPr lang="en-GB" dirty="0">
                <a:ea typeface="Open Sans" pitchFamily="2" charset="0"/>
              </a:rPr>
              <a:t>a common understanding</a:t>
            </a:r>
            <a:r>
              <a:rPr lang="en-GB" sz="2000" dirty="0">
                <a:ea typeface="Open Sans" pitchFamily="2" charset="0"/>
              </a:rPr>
              <a:t>.</a:t>
            </a:r>
            <a:endParaRPr lang="en-GB" dirty="0">
              <a:ea typeface="Open Sans" pitchFamily="2" charset="0"/>
            </a:endParaRPr>
          </a:p>
          <a:p>
            <a:pPr marL="342900" indent="-342900">
              <a:buFont typeface="Arial" panose="020B0604020202020204" pitchFamily="34" charset="0"/>
              <a:buChar char="•"/>
            </a:pPr>
            <a:r>
              <a:rPr lang="en-GB" sz="2000" dirty="0">
                <a:ea typeface="Open Sans" pitchFamily="2" charset="0"/>
              </a:rPr>
              <a:t>Stakeholders </a:t>
            </a:r>
            <a:r>
              <a:rPr lang="en-GB" dirty="0">
                <a:ea typeface="Open Sans" pitchFamily="2" charset="0"/>
              </a:rPr>
              <a:t>may not trust the sources of data or methods of research; q</a:t>
            </a:r>
            <a:r>
              <a:rPr lang="en-GB" sz="2000" dirty="0">
                <a:ea typeface="Open Sans" pitchFamily="2" charset="0"/>
              </a:rPr>
              <a:t>uestion the credibility of the assumptions and inputs. </a:t>
            </a:r>
          </a:p>
          <a:p>
            <a:pPr marL="342900" indent="-342900">
              <a:buFont typeface="Arial" panose="020B0604020202020204" pitchFamily="34" charset="0"/>
              <a:buChar char="•"/>
            </a:pPr>
            <a:r>
              <a:rPr lang="en-GB" dirty="0">
                <a:ea typeface="Open Sans" pitchFamily="2" charset="0"/>
              </a:rPr>
              <a:t>Stakeholders may question if results are open to different interpretations and if they perceive scenarios and assumptions are not reflective of their experience.</a:t>
            </a:r>
            <a:endParaRPr lang="en-GB" kern="1200" dirty="0">
              <a:solidFill>
                <a:schemeClr val="tx1"/>
              </a:solidFill>
            </a:endParaRPr>
          </a:p>
          <a:p>
            <a:pPr marL="342900" indent="-342900">
              <a:buFont typeface="Arial" panose="020B0604020202020204" pitchFamily="34" charset="0"/>
              <a:buChar char="•"/>
            </a:pPr>
            <a:endParaRPr lang="en-GB" sz="2000" dirty="0">
              <a:latin typeface="Open Sans" pitchFamily="2" charset="0"/>
              <a:ea typeface="Open Sans" pitchFamily="2" charset="0"/>
              <a:cs typeface="Open Sans" pitchFamily="2" charset="0"/>
            </a:endParaRPr>
          </a:p>
          <a:p>
            <a:pPr marL="342900" indent="-342900">
              <a:buFont typeface="Arial" panose="020B0604020202020204" pitchFamily="34" charset="0"/>
              <a:buChar char="•"/>
            </a:pPr>
            <a:endParaRPr lang="en-GB" sz="2000" dirty="0">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7814"/>
            <a:ext cx="10577632" cy="604836"/>
          </a:xfrm>
        </p:spPr>
        <p:txBody>
          <a:bodyPr/>
          <a:lstStyle/>
          <a:p>
            <a:pPr>
              <a:spcAft>
                <a:spcPts val="1200"/>
              </a:spcAft>
            </a:pPr>
            <a:r>
              <a:rPr lang="en-GB" b="0" dirty="0">
                <a:latin typeface="Open Sans" pitchFamily="2" charset="0"/>
                <a:ea typeface="Open Sans" pitchFamily="2" charset="0"/>
                <a:cs typeface="Open Sans" pitchFamily="2" charset="0"/>
              </a:rPr>
              <a:t>3.3  Challenges to the utilisation of modelling research in policymaking</a:t>
            </a:r>
            <a:endParaRPr lang="en-ZA" b="0" dirty="0">
              <a:latin typeface="Open Sans" pitchFamily="2" charset="0"/>
              <a:ea typeface="Open Sans" pitchFamily="2" charset="0"/>
              <a:cs typeface="Open Sans" pitchFamily="2" charset="0"/>
            </a:endParaRPr>
          </a:p>
          <a:p>
            <a:pPr>
              <a:spcAft>
                <a:spcPts val="1200"/>
              </a:spcAft>
            </a:pP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14</a:t>
            </a:fld>
            <a:endParaRPr lang="sv-SE" sz="1400" dirty="0"/>
          </a:p>
        </p:txBody>
      </p:sp>
      <p:pic>
        <p:nvPicPr>
          <p:cNvPr id="7" name="Graphic 6" descr="Worried face with no fill">
            <a:extLst>
              <a:ext uri="{FF2B5EF4-FFF2-40B4-BE49-F238E27FC236}">
                <a16:creationId xmlns:a16="http://schemas.microsoft.com/office/drawing/2014/main" id="{64FEF625-1BCF-0F4E-98C6-22E9E4FC51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8883" y="1904714"/>
            <a:ext cx="3522250" cy="3522250"/>
          </a:xfrm>
          <a:prstGeom prst="rect">
            <a:avLst/>
          </a:prstGeom>
        </p:spPr>
      </p:pic>
    </p:spTree>
    <p:extLst>
      <p:ext uri="{BB962C8B-B14F-4D97-AF65-F5344CB8AC3E}">
        <p14:creationId xmlns:p14="http://schemas.microsoft.com/office/powerpoint/2010/main" val="332342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8200" y="590691"/>
            <a:ext cx="10008091" cy="604836"/>
          </a:xfrm>
        </p:spPr>
        <p:txBody>
          <a:bodyPr/>
          <a:lstStyle/>
          <a:p>
            <a:pPr>
              <a:spcAft>
                <a:spcPts val="1200"/>
              </a:spcAft>
            </a:pPr>
            <a:r>
              <a:rPr lang="en-GB" sz="2400" b="0" dirty="0">
                <a:latin typeface="Open Sans" pitchFamily="2" charset="0"/>
                <a:ea typeface="Open Sans" pitchFamily="2" charset="0"/>
                <a:cs typeface="Open Sans" pitchFamily="2" charset="0"/>
              </a:rPr>
              <a:t>3.4 Steps to enhance the usability of modelling results in policy</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15</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46770" y="1528120"/>
            <a:ext cx="6875244" cy="4166213"/>
          </a:xfrm>
        </p:spPr>
        <p:txBody>
          <a:bodyPr/>
          <a:lstStyle/>
          <a:p>
            <a:r>
              <a:rPr lang="en-GB" dirty="0">
                <a:ea typeface="Open Sans" pitchFamily="2" charset="0"/>
              </a:rPr>
              <a:t>Modelling outputs are becoming an important foundation for energy planning and policy decisions. </a:t>
            </a:r>
          </a:p>
          <a:p>
            <a:r>
              <a:rPr lang="en-GB" dirty="0">
                <a:ea typeface="Open Sans" pitchFamily="2" charset="0"/>
              </a:rPr>
              <a:t>However, as its relevance grows, modelling is also increasingly under scrutiny. </a:t>
            </a:r>
          </a:p>
          <a:p>
            <a:r>
              <a:rPr lang="en-GB" dirty="0">
                <a:ea typeface="Open Sans" pitchFamily="2" charset="0"/>
              </a:rPr>
              <a:t>Therefore, building policy actors' and public confidence is key to ensuring the knowledge produced is usable, and socially robust. </a:t>
            </a:r>
          </a:p>
          <a:p>
            <a:r>
              <a:rPr lang="en-GB" dirty="0">
                <a:ea typeface="Open Sans" pitchFamily="2" charset="0"/>
              </a:rPr>
              <a:t>This can be achieved by attending to these four aspects: </a:t>
            </a:r>
            <a:r>
              <a:rPr lang="en-GB" b="1" dirty="0">
                <a:solidFill>
                  <a:schemeClr val="accent5">
                    <a:lumMod val="75000"/>
                  </a:schemeClr>
                </a:solidFill>
                <a:ea typeface="Open Sans" pitchFamily="2" charset="0"/>
              </a:rPr>
              <a:t>quality, credibility, relevance, </a:t>
            </a:r>
            <a:r>
              <a:rPr lang="en-GB" dirty="0">
                <a:solidFill>
                  <a:schemeClr val="tx1"/>
                </a:solidFill>
                <a:ea typeface="Open Sans" pitchFamily="2" charset="0"/>
              </a:rPr>
              <a:t>and</a:t>
            </a:r>
            <a:r>
              <a:rPr lang="en-GB" b="1" dirty="0">
                <a:solidFill>
                  <a:schemeClr val="accent5">
                    <a:lumMod val="75000"/>
                  </a:schemeClr>
                </a:solidFill>
                <a:ea typeface="Open Sans" pitchFamily="2" charset="0"/>
              </a:rPr>
              <a:t> practicality</a:t>
            </a:r>
            <a:r>
              <a:rPr lang="en-GB" dirty="0">
                <a:ea typeface="Open Sans" pitchFamily="2" charset="0"/>
              </a:rPr>
              <a:t>.</a:t>
            </a:r>
          </a:p>
        </p:txBody>
      </p:sp>
      <p:grpSp>
        <p:nvGrpSpPr>
          <p:cNvPr id="34" name="Group 33">
            <a:extLst>
              <a:ext uri="{FF2B5EF4-FFF2-40B4-BE49-F238E27FC236}">
                <a16:creationId xmlns:a16="http://schemas.microsoft.com/office/drawing/2014/main" id="{C34ECB72-1280-DD0C-1F22-24325DE8B63D}"/>
              </a:ext>
            </a:extLst>
          </p:cNvPr>
          <p:cNvGrpSpPr/>
          <p:nvPr/>
        </p:nvGrpSpPr>
        <p:grpSpPr>
          <a:xfrm>
            <a:off x="7722014" y="1336294"/>
            <a:ext cx="3936586" cy="4374258"/>
            <a:chOff x="6924900" y="1383094"/>
            <a:chExt cx="3600000" cy="3884913"/>
          </a:xfrm>
        </p:grpSpPr>
        <p:sp>
          <p:nvSpPr>
            <p:cNvPr id="21" name="TextBox 20">
              <a:extLst>
                <a:ext uri="{FF2B5EF4-FFF2-40B4-BE49-F238E27FC236}">
                  <a16:creationId xmlns:a16="http://schemas.microsoft.com/office/drawing/2014/main" id="{5E0214FF-9E4E-33B2-7706-A23C60A817EA}"/>
                </a:ext>
              </a:extLst>
            </p:cNvPr>
            <p:cNvSpPr txBox="1"/>
            <p:nvPr/>
          </p:nvSpPr>
          <p:spPr>
            <a:xfrm>
              <a:off x="7196545" y="2911448"/>
              <a:ext cx="1352005" cy="387739"/>
            </a:xfrm>
            <a:prstGeom prst="rect">
              <a:avLst/>
            </a:prstGeom>
            <a:noFill/>
          </p:spPr>
          <p:txBody>
            <a:bodyPr wrap="square">
              <a:spAutoFit/>
            </a:bodyPr>
            <a:lstStyle/>
            <a:p>
              <a:pPr algn="ctr"/>
              <a:r>
                <a:rPr lang="en-US" sz="2000" kern="1200" dirty="0">
                  <a:solidFill>
                    <a:schemeClr val="accent6">
                      <a:lumMod val="75000"/>
                    </a:schemeClr>
                  </a:solidFill>
                  <a:latin typeface="Open Sans" pitchFamily="2" charset="0"/>
                  <a:ea typeface="Open Sans" pitchFamily="2" charset="0"/>
                  <a:cs typeface="Open Sans" pitchFamily="2" charset="0"/>
                </a:rPr>
                <a:t>Quality</a:t>
              </a:r>
              <a:endParaRPr lang="en-US" sz="2000" dirty="0">
                <a:solidFill>
                  <a:schemeClr val="accent6">
                    <a:lumMod val="75000"/>
                  </a:schemeClr>
                </a:solidFill>
                <a:latin typeface="Open Sans" pitchFamily="2" charset="0"/>
                <a:ea typeface="Open Sans" pitchFamily="2" charset="0"/>
                <a:cs typeface="Open Sans" pitchFamily="2" charset="0"/>
              </a:endParaRPr>
            </a:p>
          </p:txBody>
        </p:sp>
        <p:sp>
          <p:nvSpPr>
            <p:cNvPr id="22" name="TextBox 21">
              <a:extLst>
                <a:ext uri="{FF2B5EF4-FFF2-40B4-BE49-F238E27FC236}">
                  <a16:creationId xmlns:a16="http://schemas.microsoft.com/office/drawing/2014/main" id="{6A3CE5DA-E48B-C693-48D8-1E3D26CEC9CA}"/>
                </a:ext>
              </a:extLst>
            </p:cNvPr>
            <p:cNvSpPr txBox="1"/>
            <p:nvPr/>
          </p:nvSpPr>
          <p:spPr>
            <a:xfrm>
              <a:off x="8934994" y="2919075"/>
              <a:ext cx="1352005" cy="387739"/>
            </a:xfrm>
            <a:prstGeom prst="rect">
              <a:avLst/>
            </a:prstGeom>
            <a:noFill/>
          </p:spPr>
          <p:txBody>
            <a:bodyPr wrap="square">
              <a:spAutoFit/>
            </a:bodyPr>
            <a:lstStyle/>
            <a:p>
              <a:pPr algn="ctr"/>
              <a:r>
                <a:rPr lang="en-US" sz="2000" dirty="0">
                  <a:solidFill>
                    <a:schemeClr val="accent6">
                      <a:lumMod val="75000"/>
                    </a:schemeClr>
                  </a:solidFill>
                  <a:latin typeface="Open Sans" pitchFamily="2" charset="0"/>
                  <a:ea typeface="Open Sans" pitchFamily="2" charset="0"/>
                  <a:cs typeface="Open Sans" pitchFamily="2" charset="0"/>
                </a:rPr>
                <a:t>Credibility</a:t>
              </a:r>
              <a:endParaRPr lang="en-GB" sz="2000" dirty="0">
                <a:solidFill>
                  <a:schemeClr val="accent6">
                    <a:lumMod val="75000"/>
                  </a:schemeClr>
                </a:solidFill>
                <a:latin typeface="Open Sans" pitchFamily="2" charset="0"/>
                <a:ea typeface="Open Sans" pitchFamily="2" charset="0"/>
                <a:cs typeface="Open Sans" pitchFamily="2" charset="0"/>
              </a:endParaRPr>
            </a:p>
          </p:txBody>
        </p:sp>
        <p:sp>
          <p:nvSpPr>
            <p:cNvPr id="23" name="TextBox 22">
              <a:extLst>
                <a:ext uri="{FF2B5EF4-FFF2-40B4-BE49-F238E27FC236}">
                  <a16:creationId xmlns:a16="http://schemas.microsoft.com/office/drawing/2014/main" id="{A02D8DFB-43C3-A3C9-5FDE-23F33B63950F}"/>
                </a:ext>
              </a:extLst>
            </p:cNvPr>
            <p:cNvSpPr txBox="1"/>
            <p:nvPr/>
          </p:nvSpPr>
          <p:spPr>
            <a:xfrm>
              <a:off x="7148897" y="4869508"/>
              <a:ext cx="1352005" cy="387739"/>
            </a:xfrm>
            <a:prstGeom prst="rect">
              <a:avLst/>
            </a:prstGeom>
            <a:noFill/>
          </p:spPr>
          <p:txBody>
            <a:bodyPr wrap="square">
              <a:spAutoFit/>
            </a:bodyPr>
            <a:lstStyle/>
            <a:p>
              <a:pPr lvl="0" algn="ctr"/>
              <a:r>
                <a:rPr lang="en-US" sz="2000" dirty="0">
                  <a:solidFill>
                    <a:schemeClr val="accent6">
                      <a:lumMod val="75000"/>
                    </a:schemeClr>
                  </a:solidFill>
                  <a:latin typeface="Open Sans" pitchFamily="2" charset="0"/>
                  <a:ea typeface="Open Sans" pitchFamily="2" charset="0"/>
                  <a:cs typeface="Open Sans" pitchFamily="2" charset="0"/>
                </a:rPr>
                <a:t>Relevance</a:t>
              </a:r>
            </a:p>
          </p:txBody>
        </p:sp>
        <p:sp>
          <p:nvSpPr>
            <p:cNvPr id="24" name="TextBox 23">
              <a:extLst>
                <a:ext uri="{FF2B5EF4-FFF2-40B4-BE49-F238E27FC236}">
                  <a16:creationId xmlns:a16="http://schemas.microsoft.com/office/drawing/2014/main" id="{D79D076C-9D5E-B42B-B3E5-6541AC7FA6C7}"/>
                </a:ext>
              </a:extLst>
            </p:cNvPr>
            <p:cNvSpPr txBox="1"/>
            <p:nvPr/>
          </p:nvSpPr>
          <p:spPr>
            <a:xfrm>
              <a:off x="8934994" y="4880268"/>
              <a:ext cx="1440178" cy="387739"/>
            </a:xfrm>
            <a:prstGeom prst="rect">
              <a:avLst/>
            </a:prstGeom>
            <a:noFill/>
          </p:spPr>
          <p:txBody>
            <a:bodyPr wrap="square">
              <a:spAutoFit/>
            </a:bodyPr>
            <a:lstStyle/>
            <a:p>
              <a:pPr lvl="0" algn="ctr"/>
              <a:r>
                <a:rPr lang="en-US" sz="2000" dirty="0">
                  <a:solidFill>
                    <a:schemeClr val="accent6">
                      <a:lumMod val="75000"/>
                    </a:schemeClr>
                  </a:solidFill>
                  <a:latin typeface="Open Sans" pitchFamily="2" charset="0"/>
                  <a:ea typeface="Open Sans" pitchFamily="2" charset="0"/>
                  <a:cs typeface="Open Sans" pitchFamily="2" charset="0"/>
                </a:rPr>
                <a:t>Practicality</a:t>
              </a:r>
              <a:r>
                <a:rPr lang="en-US" sz="1400" dirty="0">
                  <a:latin typeface="Open Sans" pitchFamily="2" charset="0"/>
                  <a:ea typeface="Open Sans" pitchFamily="2" charset="0"/>
                  <a:cs typeface="Open Sans" pitchFamily="2" charset="0"/>
                </a:rPr>
                <a:t> </a:t>
              </a:r>
            </a:p>
          </p:txBody>
        </p:sp>
        <p:cxnSp>
          <p:nvCxnSpPr>
            <p:cNvPr id="26" name="Straight Arrow Connector 25">
              <a:extLst>
                <a:ext uri="{FF2B5EF4-FFF2-40B4-BE49-F238E27FC236}">
                  <a16:creationId xmlns:a16="http://schemas.microsoft.com/office/drawing/2014/main" id="{D2739802-A360-3E1B-09D6-9E1443D1AAFD}"/>
                </a:ext>
              </a:extLst>
            </p:cNvPr>
            <p:cNvCxnSpPr>
              <a:cxnSpLocks/>
            </p:cNvCxnSpPr>
            <p:nvPr/>
          </p:nvCxnSpPr>
          <p:spPr>
            <a:xfrm>
              <a:off x="8724900" y="1463040"/>
              <a:ext cx="0" cy="3600000"/>
            </a:xfrm>
            <a:prstGeom prst="straightConnector1">
              <a:avLst/>
            </a:prstGeom>
            <a:ln w="38100">
              <a:solidFill>
                <a:schemeClr val="accent5">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3C3FBF3F-02FF-C7F4-9683-D579E4533185}"/>
                </a:ext>
              </a:extLst>
            </p:cNvPr>
            <p:cNvPicPr>
              <a:picLocks noChangeAspect="1"/>
            </p:cNvPicPr>
            <p:nvPr/>
          </p:nvPicPr>
          <p:blipFill>
            <a:blip r:embed="rId3"/>
            <a:srcRect/>
            <a:stretch/>
          </p:blipFill>
          <p:spPr>
            <a:xfrm>
              <a:off x="8846817" y="1383094"/>
              <a:ext cx="1528355" cy="1528355"/>
            </a:xfrm>
            <a:prstGeom prst="rect">
              <a:avLst/>
            </a:prstGeom>
          </p:spPr>
        </p:pic>
        <p:pic>
          <p:nvPicPr>
            <p:cNvPr id="28" name="Picture 27">
              <a:extLst>
                <a:ext uri="{FF2B5EF4-FFF2-40B4-BE49-F238E27FC236}">
                  <a16:creationId xmlns:a16="http://schemas.microsoft.com/office/drawing/2014/main" id="{4BF25A09-0006-7E35-73CA-EFA30A7B69B3}"/>
                </a:ext>
              </a:extLst>
            </p:cNvPr>
            <p:cNvPicPr>
              <a:picLocks noChangeAspect="1"/>
            </p:cNvPicPr>
            <p:nvPr/>
          </p:nvPicPr>
          <p:blipFill>
            <a:blip r:embed="rId4"/>
            <a:srcRect/>
            <a:stretch/>
          </p:blipFill>
          <p:spPr>
            <a:xfrm>
              <a:off x="7108370" y="1405915"/>
              <a:ext cx="1528355" cy="1528355"/>
            </a:xfrm>
            <a:prstGeom prst="rect">
              <a:avLst/>
            </a:prstGeom>
          </p:spPr>
        </p:pic>
        <p:pic>
          <p:nvPicPr>
            <p:cNvPr id="29" name="Picture 28">
              <a:extLst>
                <a:ext uri="{FF2B5EF4-FFF2-40B4-BE49-F238E27FC236}">
                  <a16:creationId xmlns:a16="http://schemas.microsoft.com/office/drawing/2014/main" id="{888779C5-E1FF-6DCF-D264-5B148ADE3E38}"/>
                </a:ext>
              </a:extLst>
            </p:cNvPr>
            <p:cNvPicPr>
              <a:picLocks noChangeAspect="1"/>
            </p:cNvPicPr>
            <p:nvPr/>
          </p:nvPicPr>
          <p:blipFill>
            <a:blip r:embed="rId5"/>
            <a:srcRect/>
            <a:stretch/>
          </p:blipFill>
          <p:spPr>
            <a:xfrm>
              <a:off x="8934994" y="3362674"/>
              <a:ext cx="1528355" cy="1528355"/>
            </a:xfrm>
            <a:prstGeom prst="rect">
              <a:avLst/>
            </a:prstGeom>
          </p:spPr>
        </p:pic>
        <p:pic>
          <p:nvPicPr>
            <p:cNvPr id="30" name="Picture 29">
              <a:extLst>
                <a:ext uri="{FF2B5EF4-FFF2-40B4-BE49-F238E27FC236}">
                  <a16:creationId xmlns:a16="http://schemas.microsoft.com/office/drawing/2014/main" id="{F4CC7483-0014-18CE-7246-3B75714BC2F2}"/>
                </a:ext>
              </a:extLst>
            </p:cNvPr>
            <p:cNvPicPr>
              <a:picLocks noChangeAspect="1"/>
            </p:cNvPicPr>
            <p:nvPr/>
          </p:nvPicPr>
          <p:blipFill>
            <a:blip r:embed="rId6"/>
            <a:srcRect/>
            <a:stretch/>
          </p:blipFill>
          <p:spPr>
            <a:xfrm>
              <a:off x="7108370" y="3362674"/>
              <a:ext cx="1528355" cy="1528355"/>
            </a:xfrm>
            <a:prstGeom prst="rect">
              <a:avLst/>
            </a:prstGeom>
          </p:spPr>
        </p:pic>
        <p:cxnSp>
          <p:nvCxnSpPr>
            <p:cNvPr id="31" name="Straight Arrow Connector 30">
              <a:extLst>
                <a:ext uri="{FF2B5EF4-FFF2-40B4-BE49-F238E27FC236}">
                  <a16:creationId xmlns:a16="http://schemas.microsoft.com/office/drawing/2014/main" id="{9D06487E-EC5D-AD6C-F75E-D6D1B7C0C60A}"/>
                </a:ext>
              </a:extLst>
            </p:cNvPr>
            <p:cNvCxnSpPr>
              <a:cxnSpLocks/>
            </p:cNvCxnSpPr>
            <p:nvPr/>
          </p:nvCxnSpPr>
          <p:spPr>
            <a:xfrm flipH="1">
              <a:off x="6924900" y="3263040"/>
              <a:ext cx="3600000" cy="0"/>
            </a:xfrm>
            <a:prstGeom prst="straightConnector1">
              <a:avLst/>
            </a:prstGeom>
            <a:ln w="38100">
              <a:solidFill>
                <a:schemeClr val="accent5">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97F2444-5323-A73B-9E21-1AEA2F83B09F}"/>
              </a:ext>
            </a:extLst>
          </p:cNvPr>
          <p:cNvSpPr txBox="1"/>
          <p:nvPr/>
        </p:nvSpPr>
        <p:spPr>
          <a:xfrm>
            <a:off x="8446946" y="6179745"/>
            <a:ext cx="3394363" cy="307777"/>
          </a:xfrm>
          <a:prstGeom prst="rect">
            <a:avLst/>
          </a:prstGeom>
          <a:noFill/>
        </p:spPr>
        <p:txBody>
          <a:bodyPr wrap="square" rtlCol="0">
            <a:spAutoFit/>
          </a:bodyPr>
          <a:lstStyle/>
          <a:p>
            <a:pPr marL="0" indent="0" algn="r">
              <a:buNone/>
            </a:pPr>
            <a:r>
              <a:rPr lang="en-GB" sz="1400" kern="1200" dirty="0">
                <a:solidFill>
                  <a:schemeClr val="tx1"/>
                </a:solidFill>
                <a:ea typeface="+mn-ea"/>
              </a:rPr>
              <a:t>ODI, 2015</a:t>
            </a:r>
          </a:p>
        </p:txBody>
      </p:sp>
    </p:spTree>
    <p:extLst>
      <p:ext uri="{BB962C8B-B14F-4D97-AF65-F5344CB8AC3E}">
        <p14:creationId xmlns:p14="http://schemas.microsoft.com/office/powerpoint/2010/main" val="370605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6">
            <a:extLst>
              <a:ext uri="{FF2B5EF4-FFF2-40B4-BE49-F238E27FC236}">
                <a16:creationId xmlns:a16="http://schemas.microsoft.com/office/drawing/2014/main" id="{613BA9B5-27E0-DE42-9F61-2FB6ECFB2773}"/>
              </a:ext>
            </a:extLst>
          </p:cNvPr>
          <p:cNvSpPr txBox="1"/>
          <p:nvPr/>
        </p:nvSpPr>
        <p:spPr>
          <a:xfrm>
            <a:off x="6488877" y="3713721"/>
            <a:ext cx="2174472" cy="100767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endParaRPr lang="en-GB" sz="1400" b="1" dirty="0">
              <a:solidFill>
                <a:schemeClr val="accent5"/>
              </a:solidFill>
              <a:latin typeface="Arial" panose="020B0604020202020204" pitchFamily="34" charset="0"/>
              <a:cs typeface="Arial" panose="020B0604020202020204" pitchFamily="34" charset="0"/>
            </a:endParaRPr>
          </a:p>
          <a:p>
            <a:pPr algn="ctr" defTabSz="666750">
              <a:lnSpc>
                <a:spcPct val="90000"/>
              </a:lnSpc>
              <a:spcBef>
                <a:spcPct val="0"/>
              </a:spcBef>
              <a:spcAft>
                <a:spcPct val="35000"/>
              </a:spcAft>
            </a:pPr>
            <a:r>
              <a:rPr lang="en-GB" sz="3200" b="1" dirty="0">
                <a:solidFill>
                  <a:schemeClr val="accent5"/>
                </a:solidFill>
                <a:latin typeface="Arial" panose="020B0604020202020204" pitchFamily="34" charset="0"/>
                <a:cs typeface="Arial" panose="020B0604020202020204" pitchFamily="34" charset="0"/>
              </a:rPr>
              <a:t>Relevance</a:t>
            </a:r>
            <a:endParaRPr lang="en-US" sz="3200" kern="1200" dirty="0">
              <a:solidFill>
                <a:schemeClr val="accent5"/>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9D9BA6B8-3984-0A7B-5C48-CA44D540D0F2}"/>
              </a:ext>
            </a:extLst>
          </p:cNvPr>
          <p:cNvCxnSpPr>
            <a:cxnSpLocks/>
          </p:cNvCxnSpPr>
          <p:nvPr/>
        </p:nvCxnSpPr>
        <p:spPr>
          <a:xfrm>
            <a:off x="8724900"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0553D3-616E-91F4-7285-E8A42AEDB767}"/>
              </a:ext>
            </a:extLst>
          </p:cNvPr>
          <p:cNvPicPr>
            <a:picLocks noChangeAspect="1"/>
          </p:cNvPicPr>
          <p:nvPr/>
        </p:nvPicPr>
        <p:blipFill>
          <a:blip r:embed="rId3"/>
          <a:srcRect/>
          <a:stretch/>
        </p:blipFill>
        <p:spPr>
          <a:xfrm>
            <a:off x="8934994" y="1371599"/>
            <a:ext cx="1693737" cy="1693737"/>
          </a:xfrm>
          <a:prstGeom prst="rect">
            <a:avLst/>
          </a:prstGeom>
        </p:spPr>
      </p:pic>
      <p:pic>
        <p:nvPicPr>
          <p:cNvPr id="15" name="Picture 14">
            <a:extLst>
              <a:ext uri="{FF2B5EF4-FFF2-40B4-BE49-F238E27FC236}">
                <a16:creationId xmlns:a16="http://schemas.microsoft.com/office/drawing/2014/main" id="{A6393321-69C4-BFAF-66B9-5102C7E77E7F}"/>
              </a:ext>
            </a:extLst>
          </p:cNvPr>
          <p:cNvPicPr>
            <a:picLocks noChangeAspect="1"/>
          </p:cNvPicPr>
          <p:nvPr/>
        </p:nvPicPr>
        <p:blipFill>
          <a:blip r:embed="rId4"/>
          <a:srcRect/>
          <a:stretch/>
        </p:blipFill>
        <p:spPr>
          <a:xfrm>
            <a:off x="6885713" y="1419754"/>
            <a:ext cx="1693737" cy="1693737"/>
          </a:xfrm>
          <a:prstGeom prst="rect">
            <a:avLst/>
          </a:prstGeom>
        </p:spPr>
      </p:pic>
      <p:pic>
        <p:nvPicPr>
          <p:cNvPr id="36" name="Picture 35">
            <a:extLst>
              <a:ext uri="{FF2B5EF4-FFF2-40B4-BE49-F238E27FC236}">
                <a16:creationId xmlns:a16="http://schemas.microsoft.com/office/drawing/2014/main" id="{C7952543-3863-DD8E-6712-454DAEA47B12}"/>
              </a:ext>
            </a:extLst>
          </p:cNvPr>
          <p:cNvPicPr>
            <a:picLocks noChangeAspect="1"/>
          </p:cNvPicPr>
          <p:nvPr/>
        </p:nvPicPr>
        <p:blipFill>
          <a:blip r:embed="rId5"/>
          <a:srcRect/>
          <a:stretch/>
        </p:blipFill>
        <p:spPr>
          <a:xfrm>
            <a:off x="8934994" y="3422469"/>
            <a:ext cx="1774564" cy="1774564"/>
          </a:xfrm>
          <a:prstGeom prst="rect">
            <a:avLst/>
          </a:prstGeom>
        </p:spPr>
      </p:pic>
      <p:cxnSp>
        <p:nvCxnSpPr>
          <p:cNvPr id="38" name="Straight Arrow Connector 37">
            <a:extLst>
              <a:ext uri="{FF2B5EF4-FFF2-40B4-BE49-F238E27FC236}">
                <a16:creationId xmlns:a16="http://schemas.microsoft.com/office/drawing/2014/main" id="{E394A25C-E4D4-2260-8924-75E361653E98}"/>
              </a:ext>
            </a:extLst>
          </p:cNvPr>
          <p:cNvCxnSpPr>
            <a:cxnSpLocks/>
          </p:cNvCxnSpPr>
          <p:nvPr/>
        </p:nvCxnSpPr>
        <p:spPr>
          <a:xfrm flipH="1">
            <a:off x="6924900"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CF4037D-0262-7957-8346-0A2B04741EDE}"/>
              </a:ext>
            </a:extLst>
          </p:cNvPr>
          <p:cNvCxnSpPr>
            <a:cxnSpLocks/>
          </p:cNvCxnSpPr>
          <p:nvPr/>
        </p:nvCxnSpPr>
        <p:spPr>
          <a:xfrm>
            <a:off x="3467101"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0467E5F9-040C-C9D0-52C7-4C6A858EC28D}"/>
              </a:ext>
            </a:extLst>
          </p:cNvPr>
          <p:cNvPicPr>
            <a:picLocks noChangeAspect="1"/>
          </p:cNvPicPr>
          <p:nvPr/>
        </p:nvPicPr>
        <p:blipFill>
          <a:blip r:embed="rId3"/>
          <a:srcRect/>
          <a:stretch/>
        </p:blipFill>
        <p:spPr>
          <a:xfrm>
            <a:off x="3677195" y="1371599"/>
            <a:ext cx="1732013" cy="1732013"/>
          </a:xfrm>
          <a:prstGeom prst="rect">
            <a:avLst/>
          </a:prstGeom>
        </p:spPr>
      </p:pic>
      <p:pic>
        <p:nvPicPr>
          <p:cNvPr id="50" name="Picture 49">
            <a:extLst>
              <a:ext uri="{FF2B5EF4-FFF2-40B4-BE49-F238E27FC236}">
                <a16:creationId xmlns:a16="http://schemas.microsoft.com/office/drawing/2014/main" id="{70C5187A-0A3E-FCFF-B8CC-41ACAEBDEA9F}"/>
              </a:ext>
            </a:extLst>
          </p:cNvPr>
          <p:cNvPicPr>
            <a:picLocks noChangeAspect="1"/>
          </p:cNvPicPr>
          <p:nvPr/>
        </p:nvPicPr>
        <p:blipFill>
          <a:blip r:embed="rId5"/>
          <a:srcRect/>
          <a:stretch/>
        </p:blipFill>
        <p:spPr>
          <a:xfrm>
            <a:off x="3677195" y="3422469"/>
            <a:ext cx="1640571" cy="1640571"/>
          </a:xfrm>
          <a:prstGeom prst="rect">
            <a:avLst/>
          </a:prstGeom>
        </p:spPr>
      </p:pic>
      <p:pic>
        <p:nvPicPr>
          <p:cNvPr id="51" name="Picture 50">
            <a:extLst>
              <a:ext uri="{FF2B5EF4-FFF2-40B4-BE49-F238E27FC236}">
                <a16:creationId xmlns:a16="http://schemas.microsoft.com/office/drawing/2014/main" id="{06BF5786-53BE-D019-8354-A1FACC11FE0D}"/>
              </a:ext>
            </a:extLst>
          </p:cNvPr>
          <p:cNvPicPr>
            <a:picLocks noChangeAspect="1"/>
          </p:cNvPicPr>
          <p:nvPr/>
        </p:nvPicPr>
        <p:blipFill>
          <a:blip r:embed="rId6"/>
          <a:srcRect/>
          <a:stretch/>
        </p:blipFill>
        <p:spPr>
          <a:xfrm>
            <a:off x="1574075" y="3422469"/>
            <a:ext cx="1640571" cy="1640571"/>
          </a:xfrm>
          <a:prstGeom prst="rect">
            <a:avLst/>
          </a:prstGeom>
        </p:spPr>
      </p:pic>
      <p:cxnSp>
        <p:nvCxnSpPr>
          <p:cNvPr id="52" name="Straight Arrow Connector 51">
            <a:extLst>
              <a:ext uri="{FF2B5EF4-FFF2-40B4-BE49-F238E27FC236}">
                <a16:creationId xmlns:a16="http://schemas.microsoft.com/office/drawing/2014/main" id="{F7572495-2CF9-D8DD-3907-A9951FE27F80}"/>
              </a:ext>
            </a:extLst>
          </p:cNvPr>
          <p:cNvCxnSpPr>
            <a:cxnSpLocks/>
          </p:cNvCxnSpPr>
          <p:nvPr/>
        </p:nvCxnSpPr>
        <p:spPr>
          <a:xfrm flipH="1">
            <a:off x="1667101"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ounded Rectangle 6">
            <a:extLst>
              <a:ext uri="{FF2B5EF4-FFF2-40B4-BE49-F238E27FC236}">
                <a16:creationId xmlns:a16="http://schemas.microsoft.com/office/drawing/2014/main" id="{602033CB-97F6-C537-9594-8075524E7DFC}"/>
              </a:ext>
            </a:extLst>
          </p:cNvPr>
          <p:cNvSpPr txBox="1"/>
          <p:nvPr/>
        </p:nvSpPr>
        <p:spPr>
          <a:xfrm>
            <a:off x="1419755" y="1843790"/>
            <a:ext cx="2008159" cy="122154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3200" b="1" dirty="0">
                <a:solidFill>
                  <a:schemeClr val="accent5"/>
                </a:solidFill>
                <a:latin typeface="Arial" panose="020B0604020202020204" pitchFamily="34" charset="0"/>
                <a:cs typeface="Arial" panose="020B0604020202020204" pitchFamily="34" charset="0"/>
              </a:rPr>
              <a:t>Quality </a:t>
            </a:r>
            <a:r>
              <a:rPr lang="en-GB" sz="3200" dirty="0">
                <a:solidFill>
                  <a:schemeClr val="bg1"/>
                </a:solidFill>
                <a:latin typeface="Arial" panose="020B0604020202020204" pitchFamily="34" charset="0"/>
                <a:cs typeface="Arial" panose="020B0604020202020204" pitchFamily="34" charset="0"/>
              </a:rPr>
              <a:t>.</a:t>
            </a:r>
            <a:endParaRPr lang="en-US" sz="3200" b="1" kern="1200" dirty="0">
              <a:solidFill>
                <a:schemeClr val="bg1"/>
              </a:solidFill>
              <a:latin typeface="Arial" panose="020B0604020202020204" pitchFamily="34" charset="0"/>
              <a:cs typeface="Arial" panose="020B0604020202020204" pitchFamily="34" charset="0"/>
            </a:endParaRPr>
          </a:p>
        </p:txBody>
      </p:sp>
      <p:sp>
        <p:nvSpPr>
          <p:cNvPr id="54" name="Slide Number Placeholder 1">
            <a:extLst>
              <a:ext uri="{FF2B5EF4-FFF2-40B4-BE49-F238E27FC236}">
                <a16:creationId xmlns:a16="http://schemas.microsoft.com/office/drawing/2014/main" id="{9E23CD25-487F-F5ED-5F91-F652D61B9908}"/>
              </a:ext>
            </a:extLst>
          </p:cNvPr>
          <p:cNvSpPr txBox="1">
            <a:spLocks/>
          </p:cNvSpPr>
          <p:nvPr/>
        </p:nvSpPr>
        <p:spPr>
          <a:xfrm>
            <a:off x="11798300" y="6565900"/>
            <a:ext cx="393700" cy="2921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16</a:t>
            </a:fld>
            <a:endParaRPr lang="sv-SE" sz="1400" b="1" dirty="0">
              <a:solidFill>
                <a:schemeClr val="bg1"/>
              </a:solidFill>
            </a:endParaRPr>
          </a:p>
        </p:txBody>
      </p:sp>
      <p:sp>
        <p:nvSpPr>
          <p:cNvPr id="55" name="TextBox 54">
            <a:extLst>
              <a:ext uri="{FF2B5EF4-FFF2-40B4-BE49-F238E27FC236}">
                <a16:creationId xmlns:a16="http://schemas.microsoft.com/office/drawing/2014/main" id="{3AD06399-E76B-BB68-5791-2700256FFC40}"/>
              </a:ext>
            </a:extLst>
          </p:cNvPr>
          <p:cNvSpPr txBox="1"/>
          <p:nvPr/>
        </p:nvSpPr>
        <p:spPr>
          <a:xfrm>
            <a:off x="8446946" y="6179745"/>
            <a:ext cx="3394363" cy="307777"/>
          </a:xfrm>
          <a:prstGeom prst="rect">
            <a:avLst/>
          </a:prstGeom>
          <a:noFill/>
        </p:spPr>
        <p:txBody>
          <a:bodyPr wrap="square" rtlCol="0">
            <a:spAutoFit/>
          </a:bodyPr>
          <a:lstStyle/>
          <a:p>
            <a:pPr marL="0" indent="0" algn="r">
              <a:buNone/>
            </a:pPr>
            <a:r>
              <a:rPr lang="en-GB" sz="1400" kern="1200" dirty="0">
                <a:solidFill>
                  <a:schemeClr val="tx1"/>
                </a:solidFill>
                <a:ea typeface="+mn-ea"/>
              </a:rPr>
              <a:t>ODI, 2015</a:t>
            </a:r>
          </a:p>
        </p:txBody>
      </p:sp>
    </p:spTree>
    <p:extLst>
      <p:ext uri="{BB962C8B-B14F-4D97-AF65-F5344CB8AC3E}">
        <p14:creationId xmlns:p14="http://schemas.microsoft.com/office/powerpoint/2010/main" val="214151909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153D1D5C-FDE6-4EA6-8BC1-96B1FBBA843A}"/>
              </a:ext>
            </a:extLst>
          </p:cNvPr>
          <p:cNvCxnSpPr>
            <a:cxnSpLocks/>
          </p:cNvCxnSpPr>
          <p:nvPr/>
        </p:nvCxnSpPr>
        <p:spPr>
          <a:xfrm>
            <a:off x="8724900"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C79000F-304D-1A11-E6ED-90C9BE2C2DAA}"/>
              </a:ext>
            </a:extLst>
          </p:cNvPr>
          <p:cNvPicPr>
            <a:picLocks noChangeAspect="1"/>
          </p:cNvPicPr>
          <p:nvPr/>
        </p:nvPicPr>
        <p:blipFill>
          <a:blip r:embed="rId3"/>
          <a:srcRect/>
          <a:stretch/>
        </p:blipFill>
        <p:spPr>
          <a:xfrm>
            <a:off x="8934994" y="1371599"/>
            <a:ext cx="1682933" cy="1682933"/>
          </a:xfrm>
          <a:prstGeom prst="rect">
            <a:avLst/>
          </a:prstGeom>
        </p:spPr>
      </p:pic>
      <p:pic>
        <p:nvPicPr>
          <p:cNvPr id="39" name="Picture 38">
            <a:extLst>
              <a:ext uri="{FF2B5EF4-FFF2-40B4-BE49-F238E27FC236}">
                <a16:creationId xmlns:a16="http://schemas.microsoft.com/office/drawing/2014/main" id="{7D5AF709-A459-4804-23EA-071D4D321D4D}"/>
              </a:ext>
            </a:extLst>
          </p:cNvPr>
          <p:cNvPicPr>
            <a:picLocks noChangeAspect="1"/>
          </p:cNvPicPr>
          <p:nvPr/>
        </p:nvPicPr>
        <p:blipFill>
          <a:blip r:embed="rId4"/>
          <a:srcRect/>
          <a:stretch/>
        </p:blipFill>
        <p:spPr>
          <a:xfrm>
            <a:off x="6831874" y="1371599"/>
            <a:ext cx="1682933" cy="1682933"/>
          </a:xfrm>
          <a:prstGeom prst="rect">
            <a:avLst/>
          </a:prstGeom>
        </p:spPr>
      </p:pic>
      <p:pic>
        <p:nvPicPr>
          <p:cNvPr id="41" name="Picture 40">
            <a:extLst>
              <a:ext uri="{FF2B5EF4-FFF2-40B4-BE49-F238E27FC236}">
                <a16:creationId xmlns:a16="http://schemas.microsoft.com/office/drawing/2014/main" id="{31C9FD6F-B587-07EB-20FD-DAE33CF0C971}"/>
              </a:ext>
            </a:extLst>
          </p:cNvPr>
          <p:cNvPicPr>
            <a:picLocks noChangeAspect="1"/>
          </p:cNvPicPr>
          <p:nvPr/>
        </p:nvPicPr>
        <p:blipFill>
          <a:blip r:embed="rId5"/>
          <a:srcRect/>
          <a:stretch/>
        </p:blipFill>
        <p:spPr>
          <a:xfrm>
            <a:off x="6831874" y="3422469"/>
            <a:ext cx="1682933" cy="1682933"/>
          </a:xfrm>
          <a:prstGeom prst="rect">
            <a:avLst/>
          </a:prstGeom>
        </p:spPr>
      </p:pic>
      <p:cxnSp>
        <p:nvCxnSpPr>
          <p:cNvPr id="42" name="Straight Arrow Connector 41">
            <a:extLst>
              <a:ext uri="{FF2B5EF4-FFF2-40B4-BE49-F238E27FC236}">
                <a16:creationId xmlns:a16="http://schemas.microsoft.com/office/drawing/2014/main" id="{3A25750B-73D0-CBC4-8373-AA1D3BE7200C}"/>
              </a:ext>
            </a:extLst>
          </p:cNvPr>
          <p:cNvCxnSpPr>
            <a:cxnSpLocks/>
          </p:cNvCxnSpPr>
          <p:nvPr/>
        </p:nvCxnSpPr>
        <p:spPr>
          <a:xfrm flipH="1">
            <a:off x="6924900"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86E7D41-58FC-ADED-6560-105FE9AB0808}"/>
              </a:ext>
            </a:extLst>
          </p:cNvPr>
          <p:cNvCxnSpPr>
            <a:cxnSpLocks/>
          </p:cNvCxnSpPr>
          <p:nvPr/>
        </p:nvCxnSpPr>
        <p:spPr>
          <a:xfrm>
            <a:off x="3467101"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F2A6A986-DC32-24EA-FA01-8A2F94CB776A}"/>
              </a:ext>
            </a:extLst>
          </p:cNvPr>
          <p:cNvPicPr>
            <a:picLocks noChangeAspect="1"/>
          </p:cNvPicPr>
          <p:nvPr/>
        </p:nvPicPr>
        <p:blipFill>
          <a:blip r:embed="rId4"/>
          <a:srcRect/>
          <a:stretch/>
        </p:blipFill>
        <p:spPr>
          <a:xfrm>
            <a:off x="1574075" y="1371599"/>
            <a:ext cx="1682933" cy="1682933"/>
          </a:xfrm>
          <a:prstGeom prst="rect">
            <a:avLst/>
          </a:prstGeom>
        </p:spPr>
      </p:pic>
      <p:pic>
        <p:nvPicPr>
          <p:cNvPr id="51" name="Picture 50">
            <a:extLst>
              <a:ext uri="{FF2B5EF4-FFF2-40B4-BE49-F238E27FC236}">
                <a16:creationId xmlns:a16="http://schemas.microsoft.com/office/drawing/2014/main" id="{9C3DC219-E376-AEA4-ACB9-695DF9A9F2D4}"/>
              </a:ext>
            </a:extLst>
          </p:cNvPr>
          <p:cNvPicPr>
            <a:picLocks noChangeAspect="1"/>
          </p:cNvPicPr>
          <p:nvPr/>
        </p:nvPicPr>
        <p:blipFill>
          <a:blip r:embed="rId6"/>
          <a:srcRect/>
          <a:stretch/>
        </p:blipFill>
        <p:spPr>
          <a:xfrm>
            <a:off x="3677195" y="3422469"/>
            <a:ext cx="1682933" cy="1682933"/>
          </a:xfrm>
          <a:prstGeom prst="rect">
            <a:avLst/>
          </a:prstGeom>
        </p:spPr>
      </p:pic>
      <p:pic>
        <p:nvPicPr>
          <p:cNvPr id="52" name="Picture 51">
            <a:extLst>
              <a:ext uri="{FF2B5EF4-FFF2-40B4-BE49-F238E27FC236}">
                <a16:creationId xmlns:a16="http://schemas.microsoft.com/office/drawing/2014/main" id="{AD058491-E125-9B84-CECC-459654E34C6B}"/>
              </a:ext>
            </a:extLst>
          </p:cNvPr>
          <p:cNvPicPr>
            <a:picLocks noChangeAspect="1"/>
          </p:cNvPicPr>
          <p:nvPr/>
        </p:nvPicPr>
        <p:blipFill>
          <a:blip r:embed="rId5"/>
          <a:srcRect/>
          <a:stretch/>
        </p:blipFill>
        <p:spPr>
          <a:xfrm>
            <a:off x="1574075" y="3422469"/>
            <a:ext cx="1682933" cy="1682933"/>
          </a:xfrm>
          <a:prstGeom prst="rect">
            <a:avLst/>
          </a:prstGeom>
        </p:spPr>
      </p:pic>
      <p:cxnSp>
        <p:nvCxnSpPr>
          <p:cNvPr id="53" name="Straight Arrow Connector 52">
            <a:extLst>
              <a:ext uri="{FF2B5EF4-FFF2-40B4-BE49-F238E27FC236}">
                <a16:creationId xmlns:a16="http://schemas.microsoft.com/office/drawing/2014/main" id="{7382B5F8-245E-BD6D-8DDC-35C7B36EDDB4}"/>
              </a:ext>
            </a:extLst>
          </p:cNvPr>
          <p:cNvCxnSpPr>
            <a:cxnSpLocks/>
          </p:cNvCxnSpPr>
          <p:nvPr/>
        </p:nvCxnSpPr>
        <p:spPr>
          <a:xfrm flipH="1">
            <a:off x="1667101"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D84DC11-1A47-3780-1E8B-D8F31B0A884D}"/>
              </a:ext>
            </a:extLst>
          </p:cNvPr>
          <p:cNvSpPr txBox="1"/>
          <p:nvPr/>
        </p:nvSpPr>
        <p:spPr>
          <a:xfrm>
            <a:off x="3467101" y="2095275"/>
            <a:ext cx="2252800" cy="535531"/>
          </a:xfrm>
          <a:prstGeom prst="rect">
            <a:avLst/>
          </a:prstGeom>
          <a:noFill/>
        </p:spPr>
        <p:txBody>
          <a:bodyPr wrap="square">
            <a:spAutoFit/>
          </a:bodyPr>
          <a:lstStyle/>
          <a:p>
            <a:pPr marL="0" lvl="0" indent="0" algn="ctr" defTabSz="666750">
              <a:lnSpc>
                <a:spcPct val="90000"/>
              </a:lnSpc>
              <a:spcBef>
                <a:spcPct val="0"/>
              </a:spcBef>
              <a:spcAft>
                <a:spcPct val="35000"/>
              </a:spcAft>
              <a:buNone/>
            </a:pPr>
            <a:r>
              <a:rPr lang="en-GB" sz="3200" b="1" dirty="0">
                <a:solidFill>
                  <a:schemeClr val="accent5"/>
                </a:solidFill>
                <a:latin typeface="Arial" panose="020B0604020202020204" pitchFamily="34" charset="0"/>
                <a:cs typeface="Arial" panose="020B0604020202020204" pitchFamily="34" charset="0"/>
              </a:rPr>
              <a:t>C</a:t>
            </a:r>
            <a:r>
              <a:rPr lang="en-GB" sz="3200" b="1" kern="1200" dirty="0">
                <a:solidFill>
                  <a:schemeClr val="accent5"/>
                </a:solidFill>
                <a:latin typeface="Arial" panose="020B0604020202020204" pitchFamily="34" charset="0"/>
                <a:cs typeface="Arial" panose="020B0604020202020204" pitchFamily="34" charset="0"/>
              </a:rPr>
              <a:t>redibility</a:t>
            </a:r>
            <a:endParaRPr lang="en-US" sz="3200" kern="1200" dirty="0">
              <a:solidFill>
                <a:schemeClr val="accent5"/>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C7DA28D-DB65-89F1-8041-5F672580585B}"/>
              </a:ext>
            </a:extLst>
          </p:cNvPr>
          <p:cNvSpPr txBox="1"/>
          <p:nvPr/>
        </p:nvSpPr>
        <p:spPr>
          <a:xfrm>
            <a:off x="8813075" y="3884996"/>
            <a:ext cx="2433611" cy="535531"/>
          </a:xfrm>
          <a:prstGeom prst="rect">
            <a:avLst/>
          </a:prstGeom>
          <a:noFill/>
        </p:spPr>
        <p:txBody>
          <a:bodyPr wrap="square">
            <a:spAutoFit/>
          </a:bodyPr>
          <a:lstStyle/>
          <a:p>
            <a:pPr algn="ctr" defTabSz="666750">
              <a:lnSpc>
                <a:spcPct val="90000"/>
              </a:lnSpc>
              <a:spcBef>
                <a:spcPct val="0"/>
              </a:spcBef>
              <a:spcAft>
                <a:spcPct val="35000"/>
              </a:spcAft>
            </a:pPr>
            <a:r>
              <a:rPr lang="en-GB" sz="3200" b="1" dirty="0">
                <a:solidFill>
                  <a:schemeClr val="accent5"/>
                </a:solidFill>
                <a:latin typeface="Arial" panose="020B0604020202020204" pitchFamily="34" charset="0"/>
                <a:cs typeface="Arial" panose="020B0604020202020204" pitchFamily="34" charset="0"/>
              </a:rPr>
              <a:t>Practicality</a:t>
            </a:r>
            <a:endParaRPr lang="en-US" sz="3200" kern="1200" dirty="0">
              <a:solidFill>
                <a:schemeClr val="accent5"/>
              </a:solidFill>
              <a:latin typeface="Arial" panose="020B0604020202020204" pitchFamily="34" charset="0"/>
              <a:cs typeface="Arial" panose="020B0604020202020204" pitchFamily="34" charset="0"/>
            </a:endParaRPr>
          </a:p>
        </p:txBody>
      </p:sp>
      <p:sp>
        <p:nvSpPr>
          <p:cNvPr id="69" name="Slide Number Placeholder 1">
            <a:extLst>
              <a:ext uri="{FF2B5EF4-FFF2-40B4-BE49-F238E27FC236}">
                <a16:creationId xmlns:a16="http://schemas.microsoft.com/office/drawing/2014/main" id="{4EA61358-4CFB-57BD-E07A-EA88C5DE8C2E}"/>
              </a:ext>
            </a:extLst>
          </p:cNvPr>
          <p:cNvSpPr txBox="1">
            <a:spLocks/>
          </p:cNvSpPr>
          <p:nvPr/>
        </p:nvSpPr>
        <p:spPr>
          <a:xfrm>
            <a:off x="11798300" y="6565900"/>
            <a:ext cx="393700" cy="2921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17</a:t>
            </a:fld>
            <a:endParaRPr lang="sv-SE" sz="1400" b="1" dirty="0">
              <a:solidFill>
                <a:schemeClr val="bg1"/>
              </a:solidFill>
            </a:endParaRPr>
          </a:p>
        </p:txBody>
      </p:sp>
      <p:sp>
        <p:nvSpPr>
          <p:cNvPr id="70" name="TextBox 69">
            <a:extLst>
              <a:ext uri="{FF2B5EF4-FFF2-40B4-BE49-F238E27FC236}">
                <a16:creationId xmlns:a16="http://schemas.microsoft.com/office/drawing/2014/main" id="{E998ACF7-FE13-3F1D-4DEE-418519590BE4}"/>
              </a:ext>
            </a:extLst>
          </p:cNvPr>
          <p:cNvSpPr txBox="1"/>
          <p:nvPr/>
        </p:nvSpPr>
        <p:spPr>
          <a:xfrm>
            <a:off x="8446946" y="6179745"/>
            <a:ext cx="3394363" cy="307777"/>
          </a:xfrm>
          <a:prstGeom prst="rect">
            <a:avLst/>
          </a:prstGeom>
          <a:noFill/>
        </p:spPr>
        <p:txBody>
          <a:bodyPr wrap="square" rtlCol="0">
            <a:spAutoFit/>
          </a:bodyPr>
          <a:lstStyle/>
          <a:p>
            <a:pPr marL="0" indent="0" algn="r">
              <a:buNone/>
            </a:pPr>
            <a:r>
              <a:rPr lang="en-GB" sz="1400" kern="1200" dirty="0">
                <a:solidFill>
                  <a:schemeClr val="tx1"/>
                </a:solidFill>
                <a:ea typeface="+mn-ea"/>
              </a:rPr>
              <a:t>ODI, 2015</a:t>
            </a:r>
          </a:p>
        </p:txBody>
      </p:sp>
    </p:spTree>
    <p:extLst>
      <p:ext uri="{BB962C8B-B14F-4D97-AF65-F5344CB8AC3E}">
        <p14:creationId xmlns:p14="http://schemas.microsoft.com/office/powerpoint/2010/main" val="192187285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79" y="789332"/>
            <a:ext cx="9093691" cy="604836"/>
          </a:xfrm>
        </p:spPr>
        <p:txBody>
          <a:bodyPr/>
          <a:lstStyle/>
          <a:p>
            <a:pPr>
              <a:spcAft>
                <a:spcPts val="1200"/>
              </a:spcAft>
            </a:pPr>
            <a:r>
              <a:rPr lang="en-GB" sz="2400" b="0" dirty="0">
                <a:latin typeface="Open Sans" pitchFamily="2" charset="0"/>
                <a:ea typeface="Open Sans" pitchFamily="2" charset="0"/>
                <a:cs typeface="Open Sans" pitchFamily="2" charset="0"/>
              </a:rPr>
              <a:t>3.5 Modelling and policy process:</a:t>
            </a:r>
            <a:r>
              <a:rPr lang="en-ZA" sz="2400" b="0" dirty="0">
                <a:latin typeface="Open Sans" pitchFamily="2" charset="0"/>
                <a:ea typeface="Open Sans" pitchFamily="2" charset="0"/>
                <a:cs typeface="Open Sans" pitchFamily="2" charset="0"/>
              </a:rPr>
              <a:t> </a:t>
            </a:r>
            <a:r>
              <a:rPr lang="en-GB" sz="2400" b="0" dirty="0">
                <a:latin typeface="Open Sans" pitchFamily="2" charset="0"/>
                <a:ea typeface="Open Sans" pitchFamily="2" charset="0"/>
                <a:cs typeface="Open Sans" pitchFamily="2" charset="0"/>
              </a:rPr>
              <a:t>political institutional context</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18</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34079" y="1577382"/>
            <a:ext cx="7563376" cy="4300904"/>
          </a:xfrm>
        </p:spPr>
        <p:txBody>
          <a:bodyPr/>
          <a:lstStyle/>
          <a:p>
            <a:r>
              <a:rPr lang="en-GB" dirty="0">
                <a:ea typeface="Open Sans" pitchFamily="2" charset="0"/>
              </a:rPr>
              <a:t>Political institutional context refers to the governmental structures, processes, and norms that shape how decisions are made and implemented. </a:t>
            </a:r>
          </a:p>
          <a:p>
            <a:r>
              <a:rPr lang="en-GB" dirty="0">
                <a:ea typeface="Open Sans" pitchFamily="2" charset="0"/>
              </a:rPr>
              <a:t>This includes the different branches of government as well as political parties, interest groups, and civil society.</a:t>
            </a:r>
          </a:p>
          <a:p>
            <a:r>
              <a:rPr lang="en-GB" dirty="0">
                <a:ea typeface="Open Sans" pitchFamily="2" charset="0"/>
              </a:rPr>
              <a:t>The political institutional context can shape </a:t>
            </a:r>
          </a:p>
          <a:p>
            <a:pPr marL="342900" indent="-342900">
              <a:buFont typeface="Arial" panose="020B0604020202020204" pitchFamily="34" charset="0"/>
              <a:buChar char="•"/>
            </a:pPr>
            <a:r>
              <a:rPr lang="en-GB" dirty="0">
                <a:ea typeface="Open Sans" pitchFamily="2" charset="0"/>
              </a:rPr>
              <a:t>the policy choices that are available to policymakers;</a:t>
            </a:r>
          </a:p>
          <a:p>
            <a:pPr marL="342900" indent="-342900">
              <a:buFont typeface="Arial" panose="020B0604020202020204" pitchFamily="34" charset="0"/>
              <a:buChar char="•"/>
            </a:pPr>
            <a:r>
              <a:rPr lang="en-GB" dirty="0">
                <a:ea typeface="Open Sans" pitchFamily="2" charset="0"/>
              </a:rPr>
              <a:t>what goals and objectives are pursued, and </a:t>
            </a:r>
          </a:p>
          <a:p>
            <a:pPr marL="342900" indent="-342900">
              <a:buFont typeface="Arial" panose="020B0604020202020204" pitchFamily="34" charset="0"/>
              <a:buChar char="•"/>
            </a:pPr>
            <a:r>
              <a:rPr lang="en-GB" dirty="0">
                <a:ea typeface="Open Sans" pitchFamily="2" charset="0"/>
              </a:rPr>
              <a:t>the strategies used to achieve those goals. </a:t>
            </a:r>
          </a:p>
          <a:p>
            <a:endParaRPr lang="en-GB" dirty="0">
              <a:latin typeface="Open Sans" pitchFamily="2" charset="0"/>
              <a:ea typeface="Open Sans" pitchFamily="2" charset="0"/>
              <a:cs typeface="Open Sans" pitchFamily="2" charset="0"/>
            </a:endParaRPr>
          </a:p>
          <a:p>
            <a:endParaRPr lang="en-GB" sz="2000" dirty="0">
              <a:latin typeface="Open Sans" pitchFamily="2" charset="0"/>
              <a:ea typeface="Open Sans" pitchFamily="2" charset="0"/>
              <a:cs typeface="Open Sans" pitchFamily="2" charset="0"/>
            </a:endParaRPr>
          </a:p>
        </p:txBody>
      </p:sp>
      <p:sp>
        <p:nvSpPr>
          <p:cNvPr id="2" name="Text Placeholder 6">
            <a:extLst>
              <a:ext uri="{FF2B5EF4-FFF2-40B4-BE49-F238E27FC236}">
                <a16:creationId xmlns:a16="http://schemas.microsoft.com/office/drawing/2014/main" id="{50B92F58-8C85-750F-31A8-26391A5071C0}"/>
              </a:ext>
            </a:extLst>
          </p:cNvPr>
          <p:cNvSpPr txBox="1">
            <a:spLocks/>
          </p:cNvSpPr>
          <p:nvPr/>
        </p:nvSpPr>
        <p:spPr>
          <a:xfrm>
            <a:off x="6102531" y="1394168"/>
            <a:ext cx="4883332" cy="4639469"/>
          </a:xfrm>
          <a:prstGeom prst="rect">
            <a:avLst/>
          </a:prstGeom>
        </p:spPr>
        <p:txBody>
          <a:bodyPr lIns="90000" tIns="36000" bIns="90000"/>
          <a:lstStyle>
            <a:defPPr marR="0" lvl="0" algn="l" rtl="0">
              <a:lnSpc>
                <a:spcPct val="100000"/>
              </a:lnSpc>
              <a:spcBef>
                <a:spcPts val="0"/>
              </a:spcBef>
              <a:spcAft>
                <a:spcPts val="0"/>
              </a:spcAft>
            </a:defPPr>
            <a:lvl1pPr marL="0" marR="0" lvl="0" algn="l" rtl="0" eaLnBrk="1" hangingPunct="1">
              <a:lnSpc>
                <a:spcPct val="90000"/>
              </a:lnSpc>
              <a:spcBef>
                <a:spcPts val="100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GB" dirty="0"/>
          </a:p>
        </p:txBody>
      </p:sp>
      <p:grpSp>
        <p:nvGrpSpPr>
          <p:cNvPr id="4" name="Group 3">
            <a:extLst>
              <a:ext uri="{FF2B5EF4-FFF2-40B4-BE49-F238E27FC236}">
                <a16:creationId xmlns:a16="http://schemas.microsoft.com/office/drawing/2014/main" id="{4917DC84-82EB-204E-86A5-00F6666062BA}"/>
              </a:ext>
            </a:extLst>
          </p:cNvPr>
          <p:cNvGrpSpPr/>
          <p:nvPr/>
        </p:nvGrpSpPr>
        <p:grpSpPr>
          <a:xfrm>
            <a:off x="8324484" y="1422031"/>
            <a:ext cx="3670666" cy="3842627"/>
            <a:chOff x="7955277" y="1394168"/>
            <a:chExt cx="3670666" cy="3842627"/>
          </a:xfrm>
        </p:grpSpPr>
        <p:sp>
          <p:nvSpPr>
            <p:cNvPr id="8" name="Google Shape;249;p35">
              <a:extLst>
                <a:ext uri="{FF2B5EF4-FFF2-40B4-BE49-F238E27FC236}">
                  <a16:creationId xmlns:a16="http://schemas.microsoft.com/office/drawing/2014/main" id="{75D07D77-13F7-AD48-BE3A-C4A5ED81864C}"/>
                </a:ext>
              </a:extLst>
            </p:cNvPr>
            <p:cNvSpPr/>
            <p:nvPr/>
          </p:nvSpPr>
          <p:spPr>
            <a:xfrm flipH="1">
              <a:off x="7955277" y="1999004"/>
              <a:ext cx="3327815" cy="3237791"/>
            </a:xfrm>
            <a:prstGeom prst="ellipse">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9;p63">
              <a:extLst>
                <a:ext uri="{FF2B5EF4-FFF2-40B4-BE49-F238E27FC236}">
                  <a16:creationId xmlns:a16="http://schemas.microsoft.com/office/drawing/2014/main" id="{BE1F1092-C328-4F47-B59E-074BAFFCA8E2}"/>
                </a:ext>
              </a:extLst>
            </p:cNvPr>
            <p:cNvSpPr/>
            <p:nvPr/>
          </p:nvSpPr>
          <p:spPr>
            <a:xfrm>
              <a:off x="9037535" y="1394168"/>
              <a:ext cx="2588408" cy="2653176"/>
            </a:xfrm>
            <a:custGeom>
              <a:avLst/>
              <a:gdLst/>
              <a:ahLst/>
              <a:cxnLst/>
              <a:rect l="l" t="t" r="r" b="b"/>
              <a:pathLst>
                <a:path w="9574" h="9553" extrusionOk="0">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chemeClr val="accent1"/>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038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2"/>
            <a:ext cx="7382819" cy="604836"/>
          </a:xfrm>
        </p:spPr>
        <p:txBody>
          <a:bodyPr/>
          <a:lstStyle/>
          <a:p>
            <a:pPr>
              <a:spcAft>
                <a:spcPts val="1200"/>
              </a:spcAft>
            </a:pPr>
            <a:r>
              <a:rPr lang="en-GB" sz="2400" b="1" dirty="0">
                <a:latin typeface="Open Sans"/>
                <a:ea typeface="Open Sans" panose="020B0606030504020204" pitchFamily="34" charset="0"/>
                <a:cs typeface="Open Sans" panose="020B0606030504020204" pitchFamily="34" charset="0"/>
              </a:rPr>
              <a:t>3.5 Modelling and policy process</a:t>
            </a:r>
            <a:endParaRPr lang="en-ZA" sz="2400" b="1" dirty="0">
              <a:highlight>
                <a:srgbClr val="FFFF00"/>
              </a:highlight>
              <a:latin typeface="Open Sans"/>
              <a:ea typeface="Open Sans" panose="020B0606030504020204" pitchFamily="34" charset="0"/>
              <a:cs typeface="Open Sans" panose="020B0606030504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19</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20526" y="1585216"/>
            <a:ext cx="7133999" cy="3160955"/>
          </a:xfrm>
        </p:spPr>
        <p:txBody>
          <a:bodyPr/>
          <a:lstStyle/>
          <a:p>
            <a:r>
              <a:rPr lang="en-GB" dirty="0">
                <a:ea typeface="Open Sans" pitchFamily="2" charset="0"/>
              </a:rPr>
              <a:t>How modelling results are used also shaped by the political institutional context.</a:t>
            </a:r>
          </a:p>
          <a:p>
            <a:r>
              <a:rPr lang="en-GB" sz="2000" dirty="0">
                <a:ea typeface="Open Sans" pitchFamily="2" charset="0"/>
              </a:rPr>
              <a:t>Awareness of the political context </a:t>
            </a:r>
            <a:r>
              <a:rPr lang="en-GB" dirty="0">
                <a:ea typeface="Open Sans" pitchFamily="2" charset="0"/>
              </a:rPr>
              <a:t>and how it may affect the modelling process and utilisation modelling results is important.</a:t>
            </a:r>
          </a:p>
          <a:p>
            <a:r>
              <a:rPr lang="en-GB" dirty="0">
                <a:ea typeface="Open Sans" pitchFamily="2" charset="0"/>
              </a:rPr>
              <a:t>Doing so would enable modellers to:</a:t>
            </a:r>
          </a:p>
          <a:p>
            <a:pPr marL="342900" indent="-342900">
              <a:buFont typeface="Arial" panose="020B0604020202020204" pitchFamily="34" charset="0"/>
              <a:buChar char="•"/>
            </a:pPr>
            <a:r>
              <a:rPr lang="en-GB" sz="2000" dirty="0">
                <a:ea typeface="Open Sans" pitchFamily="2" charset="0"/>
              </a:rPr>
              <a:t>provide operationally relevant advice that takes diverse stakeholders concerns into consideration.</a:t>
            </a:r>
          </a:p>
          <a:p>
            <a:pPr marL="342900" indent="-342900">
              <a:buFont typeface="Arial" panose="020B0604020202020204" pitchFamily="34" charset="0"/>
              <a:buChar char="•"/>
            </a:pPr>
            <a:r>
              <a:rPr lang="en-GB" dirty="0">
                <a:ea typeface="Open Sans" pitchFamily="2" charset="0"/>
              </a:rPr>
              <a:t>take a balanced view of the broader issues, such as equity, unintended uses, negative consequences into account  so as to develop policy options that have socially and politically acceptable outcomes.</a:t>
            </a:r>
          </a:p>
          <a:p>
            <a:pPr marL="0" indent="0">
              <a:buNone/>
            </a:pPr>
            <a:endParaRPr lang="en-GB" sz="2000" dirty="0">
              <a:ea typeface="Calibri" panose="020F0502020204030204" pitchFamily="34" charset="0"/>
            </a:endParaRPr>
          </a:p>
        </p:txBody>
      </p:sp>
      <p:grpSp>
        <p:nvGrpSpPr>
          <p:cNvPr id="28" name="Group 27">
            <a:extLst>
              <a:ext uri="{FF2B5EF4-FFF2-40B4-BE49-F238E27FC236}">
                <a16:creationId xmlns:a16="http://schemas.microsoft.com/office/drawing/2014/main" id="{A9420F12-0CFD-334F-9387-0BF65A214995}"/>
              </a:ext>
            </a:extLst>
          </p:cNvPr>
          <p:cNvGrpSpPr/>
          <p:nvPr/>
        </p:nvGrpSpPr>
        <p:grpSpPr>
          <a:xfrm>
            <a:off x="8047669" y="950831"/>
            <a:ext cx="3607303" cy="3896941"/>
            <a:chOff x="8117491" y="973750"/>
            <a:chExt cx="3751824" cy="3888537"/>
          </a:xfrm>
        </p:grpSpPr>
        <p:sp>
          <p:nvSpPr>
            <p:cNvPr id="4" name="Oval 3">
              <a:extLst>
                <a:ext uri="{FF2B5EF4-FFF2-40B4-BE49-F238E27FC236}">
                  <a16:creationId xmlns:a16="http://schemas.microsoft.com/office/drawing/2014/main" id="{BE79F275-DB5B-7344-882A-47D54F5E4EF8}"/>
                </a:ext>
              </a:extLst>
            </p:cNvPr>
            <p:cNvSpPr/>
            <p:nvPr/>
          </p:nvSpPr>
          <p:spPr>
            <a:xfrm>
              <a:off x="8661941" y="1585217"/>
              <a:ext cx="3207374" cy="3277070"/>
            </a:xfrm>
            <a:prstGeom prst="ellipse">
              <a:avLst/>
            </a:prstGeom>
            <a:solidFill>
              <a:srgbClr val="AFC7F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oogle Shape;10070;p63">
              <a:extLst>
                <a:ext uri="{FF2B5EF4-FFF2-40B4-BE49-F238E27FC236}">
                  <a16:creationId xmlns:a16="http://schemas.microsoft.com/office/drawing/2014/main" id="{126F8C4C-3B59-564B-A264-A66383D07A52}"/>
                </a:ext>
              </a:extLst>
            </p:cNvPr>
            <p:cNvGrpSpPr/>
            <p:nvPr/>
          </p:nvGrpSpPr>
          <p:grpSpPr>
            <a:xfrm>
              <a:off x="9952878" y="2828979"/>
              <a:ext cx="1616399" cy="1795640"/>
              <a:chOff x="4891198" y="2925108"/>
              <a:chExt cx="334634" cy="334634"/>
            </a:xfrm>
            <a:solidFill>
              <a:schemeClr val="bg2">
                <a:lumMod val="75000"/>
              </a:schemeClr>
            </a:solidFill>
          </p:grpSpPr>
          <p:sp>
            <p:nvSpPr>
              <p:cNvPr id="9" name="Google Shape;10071;p63">
                <a:extLst>
                  <a:ext uri="{FF2B5EF4-FFF2-40B4-BE49-F238E27FC236}">
                    <a16:creationId xmlns:a16="http://schemas.microsoft.com/office/drawing/2014/main" id="{E0894740-1780-8448-A189-838CCA0866AB}"/>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72;p63">
                <a:extLst>
                  <a:ext uri="{FF2B5EF4-FFF2-40B4-BE49-F238E27FC236}">
                    <a16:creationId xmlns:a16="http://schemas.microsoft.com/office/drawing/2014/main" id="{CF4F1F53-5939-694F-BBEB-44671E71CA91}"/>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73;p63">
                <a:extLst>
                  <a:ext uri="{FF2B5EF4-FFF2-40B4-BE49-F238E27FC236}">
                    <a16:creationId xmlns:a16="http://schemas.microsoft.com/office/drawing/2014/main" id="{B248FEF6-6FDC-1440-92B1-A0C84052C52C}"/>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074;p63">
                <a:extLst>
                  <a:ext uri="{FF2B5EF4-FFF2-40B4-BE49-F238E27FC236}">
                    <a16:creationId xmlns:a16="http://schemas.microsoft.com/office/drawing/2014/main" id="{5C102BE6-8184-664E-8EC3-675003C6683A}"/>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075;p63">
                <a:extLst>
                  <a:ext uri="{FF2B5EF4-FFF2-40B4-BE49-F238E27FC236}">
                    <a16:creationId xmlns:a16="http://schemas.microsoft.com/office/drawing/2014/main" id="{CA9FF130-F909-E54E-86AC-6B599E34B321}"/>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76;p63">
                <a:extLst>
                  <a:ext uri="{FF2B5EF4-FFF2-40B4-BE49-F238E27FC236}">
                    <a16:creationId xmlns:a16="http://schemas.microsoft.com/office/drawing/2014/main" id="{ED395C69-4CC6-C641-9F27-A7F52F379456}"/>
                  </a:ext>
                </a:extLst>
              </p:cNvPr>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7;p63">
                <a:extLst>
                  <a:ext uri="{FF2B5EF4-FFF2-40B4-BE49-F238E27FC236}">
                    <a16:creationId xmlns:a16="http://schemas.microsoft.com/office/drawing/2014/main" id="{00D94CE8-88DB-3C41-A6EA-E64ACD44B583}"/>
                  </a:ext>
                </a:extLst>
              </p:cNvPr>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78;p63">
                <a:extLst>
                  <a:ext uri="{FF2B5EF4-FFF2-40B4-BE49-F238E27FC236}">
                    <a16:creationId xmlns:a16="http://schemas.microsoft.com/office/drawing/2014/main" id="{45A5B38D-8293-A64C-A0A6-8C71635D9ED6}"/>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0252;p63">
              <a:extLst>
                <a:ext uri="{FF2B5EF4-FFF2-40B4-BE49-F238E27FC236}">
                  <a16:creationId xmlns:a16="http://schemas.microsoft.com/office/drawing/2014/main" id="{D1836AFF-44FF-8945-A330-D772826088DA}"/>
                </a:ext>
              </a:extLst>
            </p:cNvPr>
            <p:cNvGrpSpPr/>
            <p:nvPr/>
          </p:nvGrpSpPr>
          <p:grpSpPr>
            <a:xfrm>
              <a:off x="8117491" y="2967798"/>
              <a:ext cx="1700842" cy="1801245"/>
              <a:chOff x="6631894" y="4325831"/>
              <a:chExt cx="426315" cy="332826"/>
            </a:xfrm>
            <a:solidFill>
              <a:schemeClr val="bg2">
                <a:lumMod val="75000"/>
              </a:schemeClr>
            </a:solidFill>
          </p:grpSpPr>
          <p:sp>
            <p:nvSpPr>
              <p:cNvPr id="18" name="Google Shape;10253;p63">
                <a:extLst>
                  <a:ext uri="{FF2B5EF4-FFF2-40B4-BE49-F238E27FC236}">
                    <a16:creationId xmlns:a16="http://schemas.microsoft.com/office/drawing/2014/main" id="{C9F54311-D5BC-964D-9988-050FF534A846}"/>
                  </a:ext>
                </a:extLst>
              </p:cNvPr>
              <p:cNvSpPr/>
              <p:nvPr/>
            </p:nvSpPr>
            <p:spPr>
              <a:xfrm>
                <a:off x="6631894" y="4325831"/>
                <a:ext cx="426315" cy="332826"/>
              </a:xfrm>
              <a:custGeom>
                <a:avLst/>
                <a:gdLst/>
                <a:ahLst/>
                <a:cxnLst/>
                <a:rect l="l" t="t" r="r" b="b"/>
                <a:pathLst>
                  <a:path w="10967" h="8562" extrusionOk="0">
                    <a:moveTo>
                      <a:pt x="10585" y="382"/>
                    </a:moveTo>
                    <a:lnTo>
                      <a:pt x="10609" y="727"/>
                    </a:lnTo>
                    <a:lnTo>
                      <a:pt x="9335" y="727"/>
                    </a:lnTo>
                    <a:cubicBezTo>
                      <a:pt x="9252" y="727"/>
                      <a:pt x="9156" y="799"/>
                      <a:pt x="9156" y="906"/>
                    </a:cubicBezTo>
                    <a:cubicBezTo>
                      <a:pt x="9156" y="989"/>
                      <a:pt x="9240" y="1084"/>
                      <a:pt x="9335" y="1084"/>
                    </a:cubicBezTo>
                    <a:lnTo>
                      <a:pt x="10323" y="1084"/>
                    </a:lnTo>
                    <a:lnTo>
                      <a:pt x="10323" y="6168"/>
                    </a:lnTo>
                    <a:lnTo>
                      <a:pt x="4442" y="6168"/>
                    </a:lnTo>
                    <a:lnTo>
                      <a:pt x="4442" y="6002"/>
                    </a:lnTo>
                    <a:cubicBezTo>
                      <a:pt x="4442" y="5918"/>
                      <a:pt x="4370" y="5823"/>
                      <a:pt x="4263" y="5823"/>
                    </a:cubicBezTo>
                    <a:lnTo>
                      <a:pt x="3977" y="5823"/>
                    </a:lnTo>
                    <a:cubicBezTo>
                      <a:pt x="3953" y="5728"/>
                      <a:pt x="3906" y="5621"/>
                      <a:pt x="3846" y="5513"/>
                    </a:cubicBezTo>
                    <a:lnTo>
                      <a:pt x="4037" y="5323"/>
                    </a:lnTo>
                    <a:cubicBezTo>
                      <a:pt x="4108" y="5252"/>
                      <a:pt x="4108" y="5144"/>
                      <a:pt x="4037" y="5085"/>
                    </a:cubicBezTo>
                    <a:lnTo>
                      <a:pt x="3513" y="4561"/>
                    </a:lnTo>
                    <a:cubicBezTo>
                      <a:pt x="3489" y="4537"/>
                      <a:pt x="3441" y="4513"/>
                      <a:pt x="3394" y="4513"/>
                    </a:cubicBezTo>
                    <a:cubicBezTo>
                      <a:pt x="3358" y="4513"/>
                      <a:pt x="3311" y="4537"/>
                      <a:pt x="3275" y="4561"/>
                    </a:cubicBezTo>
                    <a:lnTo>
                      <a:pt x="3084" y="4751"/>
                    </a:lnTo>
                    <a:cubicBezTo>
                      <a:pt x="2977" y="4692"/>
                      <a:pt x="2882" y="4668"/>
                      <a:pt x="2775" y="4621"/>
                    </a:cubicBezTo>
                    <a:lnTo>
                      <a:pt x="2775" y="4335"/>
                    </a:lnTo>
                    <a:cubicBezTo>
                      <a:pt x="2775" y="4251"/>
                      <a:pt x="2703" y="4156"/>
                      <a:pt x="2596" y="4156"/>
                    </a:cubicBezTo>
                    <a:lnTo>
                      <a:pt x="2168" y="4156"/>
                    </a:lnTo>
                    <a:lnTo>
                      <a:pt x="2168" y="1084"/>
                    </a:lnTo>
                    <a:lnTo>
                      <a:pt x="8728" y="1084"/>
                    </a:lnTo>
                    <a:cubicBezTo>
                      <a:pt x="8811" y="1084"/>
                      <a:pt x="8906" y="1001"/>
                      <a:pt x="8906" y="894"/>
                    </a:cubicBezTo>
                    <a:cubicBezTo>
                      <a:pt x="8906" y="799"/>
                      <a:pt x="8835" y="715"/>
                      <a:pt x="8728" y="715"/>
                    </a:cubicBezTo>
                    <a:lnTo>
                      <a:pt x="1882" y="715"/>
                    </a:lnTo>
                    <a:lnTo>
                      <a:pt x="1882" y="382"/>
                    </a:lnTo>
                    <a:close/>
                    <a:moveTo>
                      <a:pt x="10609" y="6502"/>
                    </a:moveTo>
                    <a:lnTo>
                      <a:pt x="10609" y="6835"/>
                    </a:lnTo>
                    <a:lnTo>
                      <a:pt x="4394" y="6835"/>
                    </a:lnTo>
                    <a:cubicBezTo>
                      <a:pt x="4430" y="6811"/>
                      <a:pt x="4442" y="6764"/>
                      <a:pt x="4442" y="6716"/>
                    </a:cubicBezTo>
                    <a:lnTo>
                      <a:pt x="4442" y="6526"/>
                    </a:lnTo>
                    <a:lnTo>
                      <a:pt x="10490" y="6526"/>
                    </a:lnTo>
                    <a:cubicBezTo>
                      <a:pt x="10526" y="6526"/>
                      <a:pt x="10561" y="6514"/>
                      <a:pt x="10585" y="6502"/>
                    </a:cubicBezTo>
                    <a:close/>
                    <a:moveTo>
                      <a:pt x="2453" y="4501"/>
                    </a:moveTo>
                    <a:lnTo>
                      <a:pt x="2453" y="4740"/>
                    </a:lnTo>
                    <a:cubicBezTo>
                      <a:pt x="2453" y="4811"/>
                      <a:pt x="2513" y="4894"/>
                      <a:pt x="2584" y="4906"/>
                    </a:cubicBezTo>
                    <a:cubicBezTo>
                      <a:pt x="2751" y="4930"/>
                      <a:pt x="2894" y="5013"/>
                      <a:pt x="3049" y="5097"/>
                    </a:cubicBezTo>
                    <a:cubicBezTo>
                      <a:pt x="3078" y="5117"/>
                      <a:pt x="3110" y="5126"/>
                      <a:pt x="3141" y="5126"/>
                    </a:cubicBezTo>
                    <a:cubicBezTo>
                      <a:pt x="3183" y="5126"/>
                      <a:pt x="3223" y="5108"/>
                      <a:pt x="3251" y="5073"/>
                    </a:cubicBezTo>
                    <a:lnTo>
                      <a:pt x="3430" y="4894"/>
                    </a:lnTo>
                    <a:lnTo>
                      <a:pt x="3715" y="5168"/>
                    </a:lnTo>
                    <a:lnTo>
                      <a:pt x="3537" y="5347"/>
                    </a:lnTo>
                    <a:cubicBezTo>
                      <a:pt x="3477" y="5406"/>
                      <a:pt x="3477" y="5502"/>
                      <a:pt x="3501" y="5561"/>
                    </a:cubicBezTo>
                    <a:cubicBezTo>
                      <a:pt x="3596" y="5704"/>
                      <a:pt x="3656" y="5859"/>
                      <a:pt x="3703" y="6025"/>
                    </a:cubicBezTo>
                    <a:cubicBezTo>
                      <a:pt x="3715" y="6097"/>
                      <a:pt x="3787" y="6156"/>
                      <a:pt x="3858" y="6156"/>
                    </a:cubicBezTo>
                    <a:lnTo>
                      <a:pt x="4096" y="6156"/>
                    </a:lnTo>
                    <a:lnTo>
                      <a:pt x="4096" y="6561"/>
                    </a:lnTo>
                    <a:lnTo>
                      <a:pt x="3858" y="6561"/>
                    </a:lnTo>
                    <a:cubicBezTo>
                      <a:pt x="3787" y="6561"/>
                      <a:pt x="3715" y="6621"/>
                      <a:pt x="3703" y="6692"/>
                    </a:cubicBezTo>
                    <a:cubicBezTo>
                      <a:pt x="3656" y="6859"/>
                      <a:pt x="3596" y="7002"/>
                      <a:pt x="3501" y="7157"/>
                    </a:cubicBezTo>
                    <a:cubicBezTo>
                      <a:pt x="3465" y="7228"/>
                      <a:pt x="3477" y="7311"/>
                      <a:pt x="3537" y="7359"/>
                    </a:cubicBezTo>
                    <a:lnTo>
                      <a:pt x="3715" y="7538"/>
                    </a:lnTo>
                    <a:lnTo>
                      <a:pt x="3430" y="7823"/>
                    </a:lnTo>
                    <a:lnTo>
                      <a:pt x="3251" y="7645"/>
                    </a:lnTo>
                    <a:cubicBezTo>
                      <a:pt x="3215" y="7608"/>
                      <a:pt x="3169" y="7594"/>
                      <a:pt x="3126" y="7594"/>
                    </a:cubicBezTo>
                    <a:cubicBezTo>
                      <a:pt x="3098" y="7594"/>
                      <a:pt x="3072" y="7600"/>
                      <a:pt x="3049" y="7609"/>
                    </a:cubicBezTo>
                    <a:cubicBezTo>
                      <a:pt x="2894" y="7704"/>
                      <a:pt x="2751" y="7764"/>
                      <a:pt x="2584" y="7799"/>
                    </a:cubicBezTo>
                    <a:cubicBezTo>
                      <a:pt x="2513" y="7823"/>
                      <a:pt x="2453" y="7895"/>
                      <a:pt x="2453" y="7966"/>
                    </a:cubicBezTo>
                    <a:lnTo>
                      <a:pt x="2453" y="8204"/>
                    </a:lnTo>
                    <a:lnTo>
                      <a:pt x="2048" y="8204"/>
                    </a:lnTo>
                    <a:lnTo>
                      <a:pt x="2048" y="7966"/>
                    </a:lnTo>
                    <a:cubicBezTo>
                      <a:pt x="2048" y="7895"/>
                      <a:pt x="1989" y="7823"/>
                      <a:pt x="1917" y="7799"/>
                    </a:cubicBezTo>
                    <a:cubicBezTo>
                      <a:pt x="1751" y="7764"/>
                      <a:pt x="1596" y="7704"/>
                      <a:pt x="1453" y="7609"/>
                    </a:cubicBezTo>
                    <a:cubicBezTo>
                      <a:pt x="1426" y="7596"/>
                      <a:pt x="1396" y="7589"/>
                      <a:pt x="1366" y="7589"/>
                    </a:cubicBezTo>
                    <a:cubicBezTo>
                      <a:pt x="1317" y="7589"/>
                      <a:pt x="1269" y="7607"/>
                      <a:pt x="1239" y="7645"/>
                    </a:cubicBezTo>
                    <a:lnTo>
                      <a:pt x="1060" y="7823"/>
                    </a:lnTo>
                    <a:lnTo>
                      <a:pt x="786" y="7538"/>
                    </a:lnTo>
                    <a:lnTo>
                      <a:pt x="965" y="7359"/>
                    </a:lnTo>
                    <a:cubicBezTo>
                      <a:pt x="1025" y="7299"/>
                      <a:pt x="1025" y="7216"/>
                      <a:pt x="989" y="7157"/>
                    </a:cubicBezTo>
                    <a:cubicBezTo>
                      <a:pt x="905" y="7002"/>
                      <a:pt x="846" y="6859"/>
                      <a:pt x="798" y="6692"/>
                    </a:cubicBezTo>
                    <a:cubicBezTo>
                      <a:pt x="786" y="6621"/>
                      <a:pt x="703" y="6561"/>
                      <a:pt x="632" y="6561"/>
                    </a:cubicBezTo>
                    <a:lnTo>
                      <a:pt x="393" y="6561"/>
                    </a:lnTo>
                    <a:lnTo>
                      <a:pt x="393" y="6156"/>
                    </a:lnTo>
                    <a:lnTo>
                      <a:pt x="632" y="6156"/>
                    </a:lnTo>
                    <a:cubicBezTo>
                      <a:pt x="703" y="6156"/>
                      <a:pt x="786" y="6097"/>
                      <a:pt x="798" y="6025"/>
                    </a:cubicBezTo>
                    <a:cubicBezTo>
                      <a:pt x="822" y="5859"/>
                      <a:pt x="905" y="5704"/>
                      <a:pt x="989" y="5561"/>
                    </a:cubicBezTo>
                    <a:cubicBezTo>
                      <a:pt x="1036" y="5490"/>
                      <a:pt x="1025" y="5394"/>
                      <a:pt x="965" y="5347"/>
                    </a:cubicBezTo>
                    <a:lnTo>
                      <a:pt x="786" y="5168"/>
                    </a:lnTo>
                    <a:lnTo>
                      <a:pt x="1060" y="4894"/>
                    </a:lnTo>
                    <a:lnTo>
                      <a:pt x="1239" y="5073"/>
                    </a:lnTo>
                    <a:cubicBezTo>
                      <a:pt x="1272" y="5106"/>
                      <a:pt x="1317" y="5121"/>
                      <a:pt x="1361" y="5121"/>
                    </a:cubicBezTo>
                    <a:cubicBezTo>
                      <a:pt x="1394" y="5121"/>
                      <a:pt x="1427" y="5112"/>
                      <a:pt x="1453" y="5097"/>
                    </a:cubicBezTo>
                    <a:cubicBezTo>
                      <a:pt x="1596" y="5013"/>
                      <a:pt x="1751" y="4954"/>
                      <a:pt x="1917" y="4906"/>
                    </a:cubicBezTo>
                    <a:cubicBezTo>
                      <a:pt x="1989" y="4894"/>
                      <a:pt x="2048" y="4811"/>
                      <a:pt x="2048" y="4740"/>
                    </a:cubicBezTo>
                    <a:lnTo>
                      <a:pt x="2048" y="4501"/>
                    </a:lnTo>
                    <a:close/>
                    <a:moveTo>
                      <a:pt x="1715" y="1"/>
                    </a:moveTo>
                    <a:cubicBezTo>
                      <a:pt x="1632" y="1"/>
                      <a:pt x="1536" y="84"/>
                      <a:pt x="1536" y="191"/>
                    </a:cubicBezTo>
                    <a:lnTo>
                      <a:pt x="1536" y="882"/>
                    </a:lnTo>
                    <a:cubicBezTo>
                      <a:pt x="1536" y="977"/>
                      <a:pt x="1608" y="1061"/>
                      <a:pt x="1715" y="1061"/>
                    </a:cubicBezTo>
                    <a:lnTo>
                      <a:pt x="1822" y="1061"/>
                    </a:lnTo>
                    <a:lnTo>
                      <a:pt x="1822" y="4144"/>
                    </a:lnTo>
                    <a:cubicBezTo>
                      <a:pt x="1751" y="4156"/>
                      <a:pt x="1679" y="4240"/>
                      <a:pt x="1679" y="4311"/>
                    </a:cubicBezTo>
                    <a:lnTo>
                      <a:pt x="1679" y="4597"/>
                    </a:lnTo>
                    <a:cubicBezTo>
                      <a:pt x="1572" y="4621"/>
                      <a:pt x="1465" y="4668"/>
                      <a:pt x="1358" y="4728"/>
                    </a:cubicBezTo>
                    <a:lnTo>
                      <a:pt x="1167" y="4537"/>
                    </a:lnTo>
                    <a:cubicBezTo>
                      <a:pt x="1144" y="4501"/>
                      <a:pt x="1096" y="4490"/>
                      <a:pt x="1048" y="4490"/>
                    </a:cubicBezTo>
                    <a:cubicBezTo>
                      <a:pt x="1001" y="4490"/>
                      <a:pt x="965" y="4501"/>
                      <a:pt x="929" y="4537"/>
                    </a:cubicBezTo>
                    <a:lnTo>
                      <a:pt x="405" y="5049"/>
                    </a:lnTo>
                    <a:cubicBezTo>
                      <a:pt x="334" y="5132"/>
                      <a:pt x="334" y="5228"/>
                      <a:pt x="405" y="5287"/>
                    </a:cubicBezTo>
                    <a:lnTo>
                      <a:pt x="608" y="5490"/>
                    </a:lnTo>
                    <a:cubicBezTo>
                      <a:pt x="548" y="5585"/>
                      <a:pt x="513" y="5692"/>
                      <a:pt x="465" y="5799"/>
                    </a:cubicBezTo>
                    <a:lnTo>
                      <a:pt x="191" y="5799"/>
                    </a:lnTo>
                    <a:cubicBezTo>
                      <a:pt x="96" y="5799"/>
                      <a:pt x="1" y="5871"/>
                      <a:pt x="1" y="5978"/>
                    </a:cubicBezTo>
                    <a:lnTo>
                      <a:pt x="1" y="6716"/>
                    </a:lnTo>
                    <a:cubicBezTo>
                      <a:pt x="1" y="6811"/>
                      <a:pt x="84" y="6895"/>
                      <a:pt x="191" y="6895"/>
                    </a:cubicBezTo>
                    <a:lnTo>
                      <a:pt x="465" y="6895"/>
                    </a:lnTo>
                    <a:cubicBezTo>
                      <a:pt x="501" y="7002"/>
                      <a:pt x="548" y="7109"/>
                      <a:pt x="608" y="7216"/>
                    </a:cubicBezTo>
                    <a:lnTo>
                      <a:pt x="405" y="7407"/>
                    </a:lnTo>
                    <a:cubicBezTo>
                      <a:pt x="334" y="7478"/>
                      <a:pt x="334" y="7585"/>
                      <a:pt x="405" y="7645"/>
                    </a:cubicBezTo>
                    <a:lnTo>
                      <a:pt x="929" y="8169"/>
                    </a:lnTo>
                    <a:cubicBezTo>
                      <a:pt x="965" y="8204"/>
                      <a:pt x="1010" y="8222"/>
                      <a:pt x="1053" y="8222"/>
                    </a:cubicBezTo>
                    <a:cubicBezTo>
                      <a:pt x="1096" y="8222"/>
                      <a:pt x="1138" y="8204"/>
                      <a:pt x="1167" y="8169"/>
                    </a:cubicBezTo>
                    <a:lnTo>
                      <a:pt x="1358" y="7966"/>
                    </a:lnTo>
                    <a:cubicBezTo>
                      <a:pt x="1465" y="8026"/>
                      <a:pt x="1572" y="8061"/>
                      <a:pt x="1679" y="8109"/>
                    </a:cubicBezTo>
                    <a:lnTo>
                      <a:pt x="1679" y="8383"/>
                    </a:lnTo>
                    <a:cubicBezTo>
                      <a:pt x="1679" y="8478"/>
                      <a:pt x="1751" y="8561"/>
                      <a:pt x="1858" y="8561"/>
                    </a:cubicBezTo>
                    <a:lnTo>
                      <a:pt x="2596" y="8561"/>
                    </a:lnTo>
                    <a:cubicBezTo>
                      <a:pt x="2679" y="8561"/>
                      <a:pt x="2775" y="8490"/>
                      <a:pt x="2775" y="8383"/>
                    </a:cubicBezTo>
                    <a:lnTo>
                      <a:pt x="2775" y="8109"/>
                    </a:lnTo>
                    <a:cubicBezTo>
                      <a:pt x="2882" y="8073"/>
                      <a:pt x="2989" y="8026"/>
                      <a:pt x="3084" y="7966"/>
                    </a:cubicBezTo>
                    <a:lnTo>
                      <a:pt x="3275" y="8169"/>
                    </a:lnTo>
                    <a:cubicBezTo>
                      <a:pt x="3316" y="8204"/>
                      <a:pt x="3364" y="8222"/>
                      <a:pt x="3407" y="8222"/>
                    </a:cubicBezTo>
                    <a:cubicBezTo>
                      <a:pt x="3450" y="8222"/>
                      <a:pt x="3489" y="8204"/>
                      <a:pt x="3513" y="8169"/>
                    </a:cubicBezTo>
                    <a:lnTo>
                      <a:pt x="4037" y="7645"/>
                    </a:lnTo>
                    <a:cubicBezTo>
                      <a:pt x="4108" y="7573"/>
                      <a:pt x="4108" y="7466"/>
                      <a:pt x="4037" y="7407"/>
                    </a:cubicBezTo>
                    <a:lnTo>
                      <a:pt x="3846" y="7216"/>
                    </a:lnTo>
                    <a:cubicBezTo>
                      <a:pt x="3846" y="7192"/>
                      <a:pt x="3858" y="7192"/>
                      <a:pt x="3858" y="7180"/>
                    </a:cubicBezTo>
                    <a:lnTo>
                      <a:pt x="10764" y="7180"/>
                    </a:lnTo>
                    <a:cubicBezTo>
                      <a:pt x="10859" y="7180"/>
                      <a:pt x="10942" y="7109"/>
                      <a:pt x="10942" y="7002"/>
                    </a:cubicBezTo>
                    <a:lnTo>
                      <a:pt x="10942" y="6299"/>
                    </a:lnTo>
                    <a:cubicBezTo>
                      <a:pt x="10942" y="6216"/>
                      <a:pt x="10871" y="6121"/>
                      <a:pt x="10764" y="6121"/>
                    </a:cubicBezTo>
                    <a:lnTo>
                      <a:pt x="10657" y="6121"/>
                    </a:lnTo>
                    <a:lnTo>
                      <a:pt x="10657" y="1037"/>
                    </a:lnTo>
                    <a:lnTo>
                      <a:pt x="10788" y="1037"/>
                    </a:lnTo>
                    <a:lnTo>
                      <a:pt x="10788" y="1061"/>
                    </a:lnTo>
                    <a:cubicBezTo>
                      <a:pt x="10871" y="1061"/>
                      <a:pt x="10966" y="989"/>
                      <a:pt x="10966" y="882"/>
                    </a:cubicBezTo>
                    <a:lnTo>
                      <a:pt x="10966" y="191"/>
                    </a:lnTo>
                    <a:cubicBezTo>
                      <a:pt x="10966" y="96"/>
                      <a:pt x="10883" y="1"/>
                      <a:pt x="10788"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54;p63">
                <a:extLst>
                  <a:ext uri="{FF2B5EF4-FFF2-40B4-BE49-F238E27FC236}">
                    <a16:creationId xmlns:a16="http://schemas.microsoft.com/office/drawing/2014/main" id="{BC935321-108F-5043-AB20-40E36ED7B487}"/>
                  </a:ext>
                </a:extLst>
              </p:cNvPr>
              <p:cNvSpPr/>
              <p:nvPr/>
            </p:nvSpPr>
            <p:spPr>
              <a:xfrm>
                <a:off x="6830793" y="4458937"/>
                <a:ext cx="41244" cy="85675"/>
              </a:xfrm>
              <a:custGeom>
                <a:avLst/>
                <a:gdLst/>
                <a:ahLst/>
                <a:cxnLst/>
                <a:rect l="l" t="t" r="r" b="b"/>
                <a:pathLst>
                  <a:path w="1061" h="2204" extrusionOk="0">
                    <a:moveTo>
                      <a:pt x="715" y="358"/>
                    </a:moveTo>
                    <a:lnTo>
                      <a:pt x="715" y="1858"/>
                    </a:lnTo>
                    <a:lnTo>
                      <a:pt x="370" y="1858"/>
                    </a:lnTo>
                    <a:lnTo>
                      <a:pt x="370" y="358"/>
                    </a:lnTo>
                    <a:close/>
                    <a:moveTo>
                      <a:pt x="179" y="1"/>
                    </a:moveTo>
                    <a:cubicBezTo>
                      <a:pt x="96" y="1"/>
                      <a:pt x="1" y="72"/>
                      <a:pt x="1" y="179"/>
                    </a:cubicBezTo>
                    <a:lnTo>
                      <a:pt x="1" y="2025"/>
                    </a:lnTo>
                    <a:cubicBezTo>
                      <a:pt x="1" y="2108"/>
                      <a:pt x="72" y="2203"/>
                      <a:pt x="179" y="2203"/>
                    </a:cubicBezTo>
                    <a:lnTo>
                      <a:pt x="882" y="2203"/>
                    </a:lnTo>
                    <a:cubicBezTo>
                      <a:pt x="965" y="2203"/>
                      <a:pt x="1061" y="2132"/>
                      <a:pt x="1061" y="2025"/>
                    </a:cubicBezTo>
                    <a:lnTo>
                      <a:pt x="1061" y="179"/>
                    </a:lnTo>
                    <a:cubicBezTo>
                      <a:pt x="1061" y="84"/>
                      <a:pt x="989" y="1"/>
                      <a:pt x="882"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55;p63">
                <a:extLst>
                  <a:ext uri="{FF2B5EF4-FFF2-40B4-BE49-F238E27FC236}">
                    <a16:creationId xmlns:a16="http://schemas.microsoft.com/office/drawing/2014/main" id="{42B8EDBA-925F-7F41-9F99-8311204DDF17}"/>
                  </a:ext>
                </a:extLst>
              </p:cNvPr>
              <p:cNvSpPr/>
              <p:nvPr/>
            </p:nvSpPr>
            <p:spPr>
              <a:xfrm>
                <a:off x="6879423" y="4426556"/>
                <a:ext cx="41205" cy="118522"/>
              </a:xfrm>
              <a:custGeom>
                <a:avLst/>
                <a:gdLst/>
                <a:ahLst/>
                <a:cxnLst/>
                <a:rect l="l" t="t" r="r" b="b"/>
                <a:pathLst>
                  <a:path w="1060" h="3049" extrusionOk="0">
                    <a:moveTo>
                      <a:pt x="702" y="345"/>
                    </a:moveTo>
                    <a:lnTo>
                      <a:pt x="702" y="2691"/>
                    </a:lnTo>
                    <a:lnTo>
                      <a:pt x="357" y="2691"/>
                    </a:lnTo>
                    <a:lnTo>
                      <a:pt x="357" y="345"/>
                    </a:lnTo>
                    <a:close/>
                    <a:moveTo>
                      <a:pt x="179" y="0"/>
                    </a:moveTo>
                    <a:cubicBezTo>
                      <a:pt x="95" y="0"/>
                      <a:pt x="0" y="72"/>
                      <a:pt x="0" y="179"/>
                    </a:cubicBezTo>
                    <a:lnTo>
                      <a:pt x="0" y="2869"/>
                    </a:lnTo>
                    <a:cubicBezTo>
                      <a:pt x="0" y="2965"/>
                      <a:pt x="71" y="3048"/>
                      <a:pt x="179" y="3048"/>
                    </a:cubicBezTo>
                    <a:lnTo>
                      <a:pt x="881" y="3048"/>
                    </a:lnTo>
                    <a:cubicBezTo>
                      <a:pt x="964" y="3048"/>
                      <a:pt x="1060" y="2977"/>
                      <a:pt x="1060" y="2869"/>
                    </a:cubicBezTo>
                    <a:lnTo>
                      <a:pt x="1060" y="179"/>
                    </a:lnTo>
                    <a:cubicBezTo>
                      <a:pt x="1048" y="72"/>
                      <a:pt x="964" y="0"/>
                      <a:pt x="881"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56;p63">
                <a:extLst>
                  <a:ext uri="{FF2B5EF4-FFF2-40B4-BE49-F238E27FC236}">
                    <a16:creationId xmlns:a16="http://schemas.microsoft.com/office/drawing/2014/main" id="{2FD51778-F0A8-2446-AA22-A248B8A3C63F}"/>
                  </a:ext>
                </a:extLst>
              </p:cNvPr>
              <p:cNvSpPr/>
              <p:nvPr/>
            </p:nvSpPr>
            <p:spPr>
              <a:xfrm>
                <a:off x="6927549" y="4443194"/>
                <a:ext cx="41205" cy="101418"/>
              </a:xfrm>
              <a:custGeom>
                <a:avLst/>
                <a:gdLst/>
                <a:ahLst/>
                <a:cxnLst/>
                <a:rect l="l" t="t" r="r" b="b"/>
                <a:pathLst>
                  <a:path w="1060" h="2609" extrusionOk="0">
                    <a:moveTo>
                      <a:pt x="715" y="358"/>
                    </a:moveTo>
                    <a:lnTo>
                      <a:pt x="715" y="2263"/>
                    </a:lnTo>
                    <a:lnTo>
                      <a:pt x="369" y="2263"/>
                    </a:lnTo>
                    <a:lnTo>
                      <a:pt x="369" y="358"/>
                    </a:lnTo>
                    <a:close/>
                    <a:moveTo>
                      <a:pt x="179" y="1"/>
                    </a:moveTo>
                    <a:cubicBezTo>
                      <a:pt x="84" y="1"/>
                      <a:pt x="0" y="72"/>
                      <a:pt x="0" y="179"/>
                    </a:cubicBezTo>
                    <a:lnTo>
                      <a:pt x="0" y="2430"/>
                    </a:lnTo>
                    <a:cubicBezTo>
                      <a:pt x="0" y="2513"/>
                      <a:pt x="72" y="2608"/>
                      <a:pt x="179" y="2608"/>
                    </a:cubicBezTo>
                    <a:lnTo>
                      <a:pt x="881" y="2608"/>
                    </a:lnTo>
                    <a:cubicBezTo>
                      <a:pt x="965" y="2608"/>
                      <a:pt x="1060" y="2537"/>
                      <a:pt x="1060" y="2430"/>
                    </a:cubicBezTo>
                    <a:lnTo>
                      <a:pt x="1060" y="179"/>
                    </a:lnTo>
                    <a:cubicBezTo>
                      <a:pt x="1060" y="72"/>
                      <a:pt x="977" y="1"/>
                      <a:pt x="881"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57;p63">
                <a:extLst>
                  <a:ext uri="{FF2B5EF4-FFF2-40B4-BE49-F238E27FC236}">
                    <a16:creationId xmlns:a16="http://schemas.microsoft.com/office/drawing/2014/main" id="{354197C7-2176-EA47-AE1A-4E31046BABE0}"/>
                  </a:ext>
                </a:extLst>
              </p:cNvPr>
              <p:cNvSpPr/>
              <p:nvPr/>
            </p:nvSpPr>
            <p:spPr>
              <a:xfrm>
                <a:off x="6976141" y="4387645"/>
                <a:ext cx="41244" cy="156967"/>
              </a:xfrm>
              <a:custGeom>
                <a:avLst/>
                <a:gdLst/>
                <a:ahLst/>
                <a:cxnLst/>
                <a:rect l="l" t="t" r="r" b="b"/>
                <a:pathLst>
                  <a:path w="1061" h="4038" extrusionOk="0">
                    <a:moveTo>
                      <a:pt x="679" y="358"/>
                    </a:moveTo>
                    <a:lnTo>
                      <a:pt x="679" y="3692"/>
                    </a:lnTo>
                    <a:lnTo>
                      <a:pt x="346" y="3692"/>
                    </a:lnTo>
                    <a:lnTo>
                      <a:pt x="346" y="358"/>
                    </a:lnTo>
                    <a:close/>
                    <a:moveTo>
                      <a:pt x="179" y="1"/>
                    </a:moveTo>
                    <a:cubicBezTo>
                      <a:pt x="72" y="1"/>
                      <a:pt x="0" y="96"/>
                      <a:pt x="0" y="180"/>
                    </a:cubicBezTo>
                    <a:lnTo>
                      <a:pt x="0" y="3859"/>
                    </a:lnTo>
                    <a:cubicBezTo>
                      <a:pt x="0" y="3942"/>
                      <a:pt x="72" y="4037"/>
                      <a:pt x="179" y="4037"/>
                    </a:cubicBezTo>
                    <a:lnTo>
                      <a:pt x="881" y="4037"/>
                    </a:lnTo>
                    <a:cubicBezTo>
                      <a:pt x="965" y="4037"/>
                      <a:pt x="1060" y="3966"/>
                      <a:pt x="1060" y="3859"/>
                    </a:cubicBezTo>
                    <a:lnTo>
                      <a:pt x="1060" y="180"/>
                    </a:lnTo>
                    <a:cubicBezTo>
                      <a:pt x="1060" y="96"/>
                      <a:pt x="977" y="1"/>
                      <a:pt x="881"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258;p63">
                <a:extLst>
                  <a:ext uri="{FF2B5EF4-FFF2-40B4-BE49-F238E27FC236}">
                    <a16:creationId xmlns:a16="http://schemas.microsoft.com/office/drawing/2014/main" id="{72209118-A5DB-734E-92E8-5A1B0A9F87ED}"/>
                  </a:ext>
                </a:extLst>
              </p:cNvPr>
              <p:cNvSpPr/>
              <p:nvPr/>
            </p:nvSpPr>
            <p:spPr>
              <a:xfrm>
                <a:off x="6745193" y="4404321"/>
                <a:ext cx="50029" cy="13916"/>
              </a:xfrm>
              <a:custGeom>
                <a:avLst/>
                <a:gdLst/>
                <a:ahLst/>
                <a:cxnLst/>
                <a:rect l="l" t="t" r="r" b="b"/>
                <a:pathLst>
                  <a:path w="1287" h="358" extrusionOk="0">
                    <a:moveTo>
                      <a:pt x="179" y="1"/>
                    </a:moveTo>
                    <a:cubicBezTo>
                      <a:pt x="95" y="1"/>
                      <a:pt x="0" y="72"/>
                      <a:pt x="0" y="179"/>
                    </a:cubicBezTo>
                    <a:cubicBezTo>
                      <a:pt x="12" y="274"/>
                      <a:pt x="95" y="358"/>
                      <a:pt x="179" y="358"/>
                    </a:cubicBezTo>
                    <a:lnTo>
                      <a:pt x="1107" y="358"/>
                    </a:lnTo>
                    <a:cubicBezTo>
                      <a:pt x="1191" y="358"/>
                      <a:pt x="1286" y="286"/>
                      <a:pt x="1286" y="179"/>
                    </a:cubicBezTo>
                    <a:cubicBezTo>
                      <a:pt x="1286" y="96"/>
                      <a:pt x="1203" y="1"/>
                      <a:pt x="1107"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59;p63">
                <a:extLst>
                  <a:ext uri="{FF2B5EF4-FFF2-40B4-BE49-F238E27FC236}">
                    <a16:creationId xmlns:a16="http://schemas.microsoft.com/office/drawing/2014/main" id="{14682791-728C-7D4E-81D0-74408EAED779}"/>
                  </a:ext>
                </a:extLst>
              </p:cNvPr>
              <p:cNvSpPr/>
              <p:nvPr/>
            </p:nvSpPr>
            <p:spPr>
              <a:xfrm>
                <a:off x="6745193" y="4426090"/>
                <a:ext cx="69465" cy="13916"/>
              </a:xfrm>
              <a:custGeom>
                <a:avLst/>
                <a:gdLst/>
                <a:ahLst/>
                <a:cxnLst/>
                <a:rect l="l" t="t" r="r" b="b"/>
                <a:pathLst>
                  <a:path w="1787" h="358" extrusionOk="0">
                    <a:moveTo>
                      <a:pt x="179" y="0"/>
                    </a:moveTo>
                    <a:cubicBezTo>
                      <a:pt x="95" y="0"/>
                      <a:pt x="0" y="72"/>
                      <a:pt x="0" y="179"/>
                    </a:cubicBezTo>
                    <a:cubicBezTo>
                      <a:pt x="0" y="274"/>
                      <a:pt x="72" y="357"/>
                      <a:pt x="179" y="357"/>
                    </a:cubicBezTo>
                    <a:lnTo>
                      <a:pt x="1608" y="357"/>
                    </a:lnTo>
                    <a:cubicBezTo>
                      <a:pt x="1703" y="357"/>
                      <a:pt x="1786" y="274"/>
                      <a:pt x="1786" y="179"/>
                    </a:cubicBezTo>
                    <a:cubicBezTo>
                      <a:pt x="1786" y="72"/>
                      <a:pt x="1703" y="0"/>
                      <a:pt x="1608"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60;p63">
                <a:extLst>
                  <a:ext uri="{FF2B5EF4-FFF2-40B4-BE49-F238E27FC236}">
                    <a16:creationId xmlns:a16="http://schemas.microsoft.com/office/drawing/2014/main" id="{5B940C31-795A-DD4F-94A3-AC704432A778}"/>
                  </a:ext>
                </a:extLst>
              </p:cNvPr>
              <p:cNvSpPr/>
              <p:nvPr/>
            </p:nvSpPr>
            <p:spPr>
              <a:xfrm>
                <a:off x="6745193" y="4447353"/>
                <a:ext cx="69465" cy="13955"/>
              </a:xfrm>
              <a:custGeom>
                <a:avLst/>
                <a:gdLst/>
                <a:ahLst/>
                <a:cxnLst/>
                <a:rect l="l" t="t" r="r" b="b"/>
                <a:pathLst>
                  <a:path w="1787" h="359" extrusionOk="0">
                    <a:moveTo>
                      <a:pt x="179" y="1"/>
                    </a:moveTo>
                    <a:cubicBezTo>
                      <a:pt x="95" y="1"/>
                      <a:pt x="0" y="72"/>
                      <a:pt x="0" y="179"/>
                    </a:cubicBezTo>
                    <a:cubicBezTo>
                      <a:pt x="0" y="287"/>
                      <a:pt x="72" y="358"/>
                      <a:pt x="179" y="358"/>
                    </a:cubicBezTo>
                    <a:lnTo>
                      <a:pt x="1608" y="358"/>
                    </a:lnTo>
                    <a:cubicBezTo>
                      <a:pt x="1703" y="358"/>
                      <a:pt x="1786" y="287"/>
                      <a:pt x="1786" y="179"/>
                    </a:cubicBezTo>
                    <a:cubicBezTo>
                      <a:pt x="1774" y="72"/>
                      <a:pt x="1703" y="1"/>
                      <a:pt x="1608"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61;p63">
                <a:extLst>
                  <a:ext uri="{FF2B5EF4-FFF2-40B4-BE49-F238E27FC236}">
                    <a16:creationId xmlns:a16="http://schemas.microsoft.com/office/drawing/2014/main" id="{AA0C88EA-39C1-6945-9485-5B70DA91CF94}"/>
                  </a:ext>
                </a:extLst>
              </p:cNvPr>
              <p:cNvSpPr/>
              <p:nvPr/>
            </p:nvSpPr>
            <p:spPr>
              <a:xfrm>
                <a:off x="6745193" y="4468189"/>
                <a:ext cx="69465" cy="13916"/>
              </a:xfrm>
              <a:custGeom>
                <a:avLst/>
                <a:gdLst/>
                <a:ahLst/>
                <a:cxnLst/>
                <a:rect l="l" t="t" r="r" b="b"/>
                <a:pathLst>
                  <a:path w="1787" h="358" extrusionOk="0">
                    <a:moveTo>
                      <a:pt x="179" y="1"/>
                    </a:moveTo>
                    <a:cubicBezTo>
                      <a:pt x="95" y="1"/>
                      <a:pt x="0" y="72"/>
                      <a:pt x="0" y="179"/>
                    </a:cubicBezTo>
                    <a:cubicBezTo>
                      <a:pt x="0" y="263"/>
                      <a:pt x="72" y="358"/>
                      <a:pt x="179" y="358"/>
                    </a:cubicBezTo>
                    <a:lnTo>
                      <a:pt x="1608" y="358"/>
                    </a:lnTo>
                    <a:cubicBezTo>
                      <a:pt x="1703" y="358"/>
                      <a:pt x="1786" y="286"/>
                      <a:pt x="1786" y="179"/>
                    </a:cubicBezTo>
                    <a:cubicBezTo>
                      <a:pt x="1774" y="72"/>
                      <a:pt x="1703" y="1"/>
                      <a:pt x="1608"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62;p63">
                <a:extLst>
                  <a:ext uri="{FF2B5EF4-FFF2-40B4-BE49-F238E27FC236}">
                    <a16:creationId xmlns:a16="http://schemas.microsoft.com/office/drawing/2014/main" id="{03F03DB3-2F44-4646-95F1-382F70DAE1BD}"/>
                  </a:ext>
                </a:extLst>
              </p:cNvPr>
              <p:cNvSpPr/>
              <p:nvPr/>
            </p:nvSpPr>
            <p:spPr>
              <a:xfrm>
                <a:off x="6684551" y="4528830"/>
                <a:ext cx="83809" cy="83809"/>
              </a:xfrm>
              <a:custGeom>
                <a:avLst/>
                <a:gdLst/>
                <a:ahLst/>
                <a:cxnLst/>
                <a:rect l="l" t="t" r="r" b="b"/>
                <a:pathLst>
                  <a:path w="2156" h="2156" extrusionOk="0">
                    <a:moveTo>
                      <a:pt x="1084" y="0"/>
                    </a:moveTo>
                    <a:cubicBezTo>
                      <a:pt x="489" y="0"/>
                      <a:pt x="0" y="489"/>
                      <a:pt x="0" y="1084"/>
                    </a:cubicBezTo>
                    <a:cubicBezTo>
                      <a:pt x="0" y="1322"/>
                      <a:pt x="72" y="1548"/>
                      <a:pt x="227" y="1739"/>
                    </a:cubicBezTo>
                    <a:cubicBezTo>
                      <a:pt x="263" y="1782"/>
                      <a:pt x="313" y="1808"/>
                      <a:pt x="365" y="1808"/>
                    </a:cubicBezTo>
                    <a:cubicBezTo>
                      <a:pt x="398" y="1808"/>
                      <a:pt x="432" y="1798"/>
                      <a:pt x="465" y="1774"/>
                    </a:cubicBezTo>
                    <a:cubicBezTo>
                      <a:pt x="536" y="1715"/>
                      <a:pt x="548" y="1608"/>
                      <a:pt x="489" y="1536"/>
                    </a:cubicBezTo>
                    <a:cubicBezTo>
                      <a:pt x="381" y="1405"/>
                      <a:pt x="346" y="1251"/>
                      <a:pt x="346" y="1084"/>
                    </a:cubicBezTo>
                    <a:cubicBezTo>
                      <a:pt x="346" y="679"/>
                      <a:pt x="667" y="358"/>
                      <a:pt x="1072" y="358"/>
                    </a:cubicBezTo>
                    <a:cubicBezTo>
                      <a:pt x="1477" y="358"/>
                      <a:pt x="1798" y="691"/>
                      <a:pt x="1798" y="1084"/>
                    </a:cubicBezTo>
                    <a:cubicBezTo>
                      <a:pt x="1798" y="1322"/>
                      <a:pt x="1679" y="1560"/>
                      <a:pt x="1477" y="1703"/>
                    </a:cubicBezTo>
                    <a:cubicBezTo>
                      <a:pt x="1453" y="1703"/>
                      <a:pt x="1453" y="1715"/>
                      <a:pt x="1441" y="1715"/>
                    </a:cubicBezTo>
                    <a:lnTo>
                      <a:pt x="1429" y="1715"/>
                    </a:lnTo>
                    <a:lnTo>
                      <a:pt x="1417" y="1727"/>
                    </a:lnTo>
                    <a:lnTo>
                      <a:pt x="1394" y="1727"/>
                    </a:lnTo>
                    <a:cubicBezTo>
                      <a:pt x="1382" y="1727"/>
                      <a:pt x="1382" y="1739"/>
                      <a:pt x="1370" y="1739"/>
                    </a:cubicBezTo>
                    <a:cubicBezTo>
                      <a:pt x="1358" y="1739"/>
                      <a:pt x="1358" y="1762"/>
                      <a:pt x="1334" y="1762"/>
                    </a:cubicBezTo>
                    <a:lnTo>
                      <a:pt x="1322" y="1762"/>
                    </a:lnTo>
                    <a:cubicBezTo>
                      <a:pt x="1322" y="1762"/>
                      <a:pt x="1310" y="1762"/>
                      <a:pt x="1310" y="1774"/>
                    </a:cubicBezTo>
                    <a:lnTo>
                      <a:pt x="1298" y="1774"/>
                    </a:lnTo>
                    <a:cubicBezTo>
                      <a:pt x="1274" y="1774"/>
                      <a:pt x="1274" y="1774"/>
                      <a:pt x="1263" y="1786"/>
                    </a:cubicBezTo>
                    <a:cubicBezTo>
                      <a:pt x="1251" y="1786"/>
                      <a:pt x="1251" y="1786"/>
                      <a:pt x="1239" y="1798"/>
                    </a:cubicBezTo>
                    <a:lnTo>
                      <a:pt x="798" y="1798"/>
                    </a:lnTo>
                    <a:cubicBezTo>
                      <a:pt x="786" y="1798"/>
                      <a:pt x="786" y="1798"/>
                      <a:pt x="774" y="1786"/>
                    </a:cubicBezTo>
                    <a:cubicBezTo>
                      <a:pt x="762" y="1786"/>
                      <a:pt x="762" y="1786"/>
                      <a:pt x="739" y="1774"/>
                    </a:cubicBezTo>
                    <a:lnTo>
                      <a:pt x="727" y="1774"/>
                    </a:lnTo>
                    <a:cubicBezTo>
                      <a:pt x="708" y="1766"/>
                      <a:pt x="688" y="1763"/>
                      <a:pt x="668" y="1763"/>
                    </a:cubicBezTo>
                    <a:cubicBezTo>
                      <a:pt x="599" y="1763"/>
                      <a:pt x="528" y="1808"/>
                      <a:pt x="501" y="1882"/>
                    </a:cubicBezTo>
                    <a:cubicBezTo>
                      <a:pt x="477" y="1965"/>
                      <a:pt x="524" y="2072"/>
                      <a:pt x="608" y="2096"/>
                    </a:cubicBezTo>
                    <a:lnTo>
                      <a:pt x="620" y="2096"/>
                    </a:lnTo>
                    <a:cubicBezTo>
                      <a:pt x="643" y="2096"/>
                      <a:pt x="655" y="2120"/>
                      <a:pt x="667" y="2120"/>
                    </a:cubicBezTo>
                    <a:cubicBezTo>
                      <a:pt x="679" y="2120"/>
                      <a:pt x="703" y="2132"/>
                      <a:pt x="715" y="2132"/>
                    </a:cubicBezTo>
                    <a:lnTo>
                      <a:pt x="727" y="2132"/>
                    </a:lnTo>
                    <a:cubicBezTo>
                      <a:pt x="739" y="2132"/>
                      <a:pt x="762" y="2132"/>
                      <a:pt x="762" y="2143"/>
                    </a:cubicBezTo>
                    <a:lnTo>
                      <a:pt x="774" y="2143"/>
                    </a:lnTo>
                    <a:cubicBezTo>
                      <a:pt x="786" y="2143"/>
                      <a:pt x="798" y="2143"/>
                      <a:pt x="822" y="2155"/>
                    </a:cubicBezTo>
                    <a:lnTo>
                      <a:pt x="1132" y="2155"/>
                    </a:lnTo>
                    <a:cubicBezTo>
                      <a:pt x="1143" y="2155"/>
                      <a:pt x="1155" y="2155"/>
                      <a:pt x="1179" y="2143"/>
                    </a:cubicBezTo>
                    <a:lnTo>
                      <a:pt x="1191" y="2143"/>
                    </a:lnTo>
                    <a:cubicBezTo>
                      <a:pt x="1203" y="2143"/>
                      <a:pt x="1215" y="2143"/>
                      <a:pt x="1215" y="2132"/>
                    </a:cubicBezTo>
                    <a:lnTo>
                      <a:pt x="1227" y="2132"/>
                    </a:lnTo>
                    <a:cubicBezTo>
                      <a:pt x="1251" y="2132"/>
                      <a:pt x="1263" y="2120"/>
                      <a:pt x="1274" y="2120"/>
                    </a:cubicBezTo>
                    <a:cubicBezTo>
                      <a:pt x="1286" y="2120"/>
                      <a:pt x="1310" y="2096"/>
                      <a:pt x="1322" y="2096"/>
                    </a:cubicBezTo>
                    <a:lnTo>
                      <a:pt x="1334" y="2096"/>
                    </a:lnTo>
                    <a:cubicBezTo>
                      <a:pt x="1346" y="2096"/>
                      <a:pt x="1346" y="2084"/>
                      <a:pt x="1370" y="2084"/>
                    </a:cubicBezTo>
                    <a:lnTo>
                      <a:pt x="1382" y="2084"/>
                    </a:lnTo>
                    <a:cubicBezTo>
                      <a:pt x="1394" y="2084"/>
                      <a:pt x="1405" y="2072"/>
                      <a:pt x="1429" y="2072"/>
                    </a:cubicBezTo>
                    <a:cubicBezTo>
                      <a:pt x="1441" y="2072"/>
                      <a:pt x="1453" y="2060"/>
                      <a:pt x="1465" y="2060"/>
                    </a:cubicBezTo>
                    <a:lnTo>
                      <a:pt x="1489" y="2060"/>
                    </a:lnTo>
                    <a:cubicBezTo>
                      <a:pt x="1501" y="2060"/>
                      <a:pt x="1501" y="2036"/>
                      <a:pt x="1513" y="2036"/>
                    </a:cubicBezTo>
                    <a:lnTo>
                      <a:pt x="1524" y="2036"/>
                    </a:lnTo>
                    <a:cubicBezTo>
                      <a:pt x="1548" y="2024"/>
                      <a:pt x="1560" y="2024"/>
                      <a:pt x="1572" y="2013"/>
                    </a:cubicBezTo>
                    <a:cubicBezTo>
                      <a:pt x="1870" y="1798"/>
                      <a:pt x="2048" y="1477"/>
                      <a:pt x="2048" y="1120"/>
                    </a:cubicBezTo>
                    <a:cubicBezTo>
                      <a:pt x="2156" y="477"/>
                      <a:pt x="1679" y="0"/>
                      <a:pt x="1084"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797;p63">
              <a:extLst>
                <a:ext uri="{FF2B5EF4-FFF2-40B4-BE49-F238E27FC236}">
                  <a16:creationId xmlns:a16="http://schemas.microsoft.com/office/drawing/2014/main" id="{C41A9E53-257D-534A-BB04-D88788FCB190}"/>
                </a:ext>
              </a:extLst>
            </p:cNvPr>
            <p:cNvSpPr/>
            <p:nvPr/>
          </p:nvSpPr>
          <p:spPr>
            <a:xfrm>
              <a:off x="9453959" y="973750"/>
              <a:ext cx="1689137" cy="1727583"/>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bg2">
                <a:lumMod val="75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173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EE00-C663-A102-8281-656826F630C4}"/>
              </a:ext>
            </a:extLst>
          </p:cNvPr>
          <p:cNvSpPr>
            <a:spLocks noGrp="1"/>
          </p:cNvSpPr>
          <p:nvPr>
            <p:ph type="title"/>
          </p:nvPr>
        </p:nvSpPr>
        <p:spPr/>
        <p:txBody>
          <a:bodyPr>
            <a:normAutofit/>
          </a:bodyPr>
          <a:lstStyle/>
          <a:p>
            <a:r>
              <a:rPr lang="en-GB" sz="3600" dirty="0">
                <a:latin typeface="Open Sans" pitchFamily="2" charset="0"/>
                <a:ea typeface="Open Sans" pitchFamily="2" charset="0"/>
                <a:cs typeface="Open Sans" pitchFamily="2" charset="0"/>
              </a:rPr>
              <a:t>Lecture 3: Learning Outcomes</a:t>
            </a:r>
            <a:endParaRPr lang="en-US" sz="3600" dirty="0">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5869E277-F500-8EC9-C408-EC8A5CFAEA64}"/>
              </a:ext>
            </a:extLst>
          </p:cNvPr>
          <p:cNvSpPr>
            <a:spLocks noGrp="1"/>
          </p:cNvSpPr>
          <p:nvPr>
            <p:ph type="body" idx="12"/>
          </p:nvPr>
        </p:nvSpPr>
        <p:spPr>
          <a:xfrm>
            <a:off x="834079" y="2028031"/>
            <a:ext cx="8048663" cy="3572669"/>
          </a:xfrm>
        </p:spPr>
        <p:txBody>
          <a:bodyPr/>
          <a:lstStyle/>
          <a:p>
            <a:r>
              <a:rPr lang="en-US" dirty="0">
                <a:ea typeface="Open Sans" pitchFamily="2" charset="0"/>
              </a:rPr>
              <a:t>ILO1. Describe the relationship between science-policy interface, evidence-based policymaking, and systems modelling.</a:t>
            </a:r>
          </a:p>
          <a:p>
            <a:r>
              <a:rPr lang="en-US" dirty="0">
                <a:ea typeface="Open Sans" pitchFamily="2" charset="0"/>
              </a:rPr>
              <a:t>ILO2. Understand the contributions models can make to policy and public discourse. </a:t>
            </a:r>
          </a:p>
          <a:p>
            <a:r>
              <a:rPr lang="en-GB" dirty="0">
                <a:ea typeface="Open Sans" pitchFamily="2" charset="0"/>
              </a:rPr>
              <a:t>ILO3. Understand barriers to the utilisation of modelling results to inform policy.</a:t>
            </a:r>
            <a:endParaRPr lang="en-US" dirty="0">
              <a:ea typeface="Open Sans" pitchFamily="2" charset="0"/>
            </a:endParaRPr>
          </a:p>
          <a:p>
            <a:r>
              <a:rPr lang="en-US" dirty="0">
                <a:ea typeface="Open Sans" pitchFamily="2" charset="0"/>
              </a:rPr>
              <a:t>ILO4. Explain what steps can be taken to </a:t>
            </a:r>
            <a:r>
              <a:rPr lang="en-GB" dirty="0">
                <a:ea typeface="Open Sans" pitchFamily="2" charset="0"/>
              </a:rPr>
              <a:t>ensure knowledge produced is relevant, usable and socially robust.</a:t>
            </a:r>
          </a:p>
          <a:p>
            <a:r>
              <a:rPr lang="en-US" dirty="0">
                <a:ea typeface="Open Sans" pitchFamily="2" charset="0"/>
              </a:rPr>
              <a:t>ILO5. Understand the different ways and how the politics of policymaking can influence the modelling process.</a:t>
            </a:r>
          </a:p>
        </p:txBody>
      </p:sp>
      <p:sp>
        <p:nvSpPr>
          <p:cNvPr id="4" name="Text Placeholder 3">
            <a:extLst>
              <a:ext uri="{FF2B5EF4-FFF2-40B4-BE49-F238E27FC236}">
                <a16:creationId xmlns:a16="http://schemas.microsoft.com/office/drawing/2014/main" id="{56C85F75-D22F-9391-66DF-060BADF259FB}"/>
              </a:ext>
            </a:extLst>
          </p:cNvPr>
          <p:cNvSpPr>
            <a:spLocks noGrp="1"/>
          </p:cNvSpPr>
          <p:nvPr>
            <p:ph type="body" idx="13"/>
          </p:nvPr>
        </p:nvSpPr>
        <p:spPr>
          <a:xfrm>
            <a:off x="834080" y="1321595"/>
            <a:ext cx="6902033" cy="604836"/>
          </a:xfrm>
        </p:spPr>
        <p:txBody>
          <a:bodyPr/>
          <a:lstStyle/>
          <a:p>
            <a:r>
              <a:rPr lang="en-US" sz="2000" b="0" dirty="0">
                <a:latin typeface="Open Sans" pitchFamily="2" charset="0"/>
                <a:ea typeface="Open Sans" pitchFamily="2" charset="0"/>
                <a:cs typeface="Open Sans" pitchFamily="2" charset="0"/>
              </a:rPr>
              <a:t>By the end of this lecture, you will be able to:</a:t>
            </a:r>
          </a:p>
        </p:txBody>
      </p:sp>
      <p:sp>
        <p:nvSpPr>
          <p:cNvPr id="5" name="Slide Number Placeholder 1">
            <a:extLst>
              <a:ext uri="{FF2B5EF4-FFF2-40B4-BE49-F238E27FC236}">
                <a16:creationId xmlns:a16="http://schemas.microsoft.com/office/drawing/2014/main" id="{BF9F548F-D53B-E68C-F60B-763C94C587EF}"/>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a:t>
            </a:fld>
            <a:endParaRPr lang="sv-SE" sz="1400" dirty="0"/>
          </a:p>
        </p:txBody>
      </p:sp>
    </p:spTree>
    <p:extLst>
      <p:ext uri="{BB962C8B-B14F-4D97-AF65-F5344CB8AC3E}">
        <p14:creationId xmlns:p14="http://schemas.microsoft.com/office/powerpoint/2010/main" val="5092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2"/>
            <a:ext cx="7382819" cy="604836"/>
          </a:xfrm>
        </p:spPr>
        <p:txBody>
          <a:bodyPr/>
          <a:lstStyle/>
          <a:p>
            <a:pPr>
              <a:spcAft>
                <a:spcPts val="1200"/>
              </a:spcAft>
            </a:pPr>
            <a:r>
              <a:rPr lang="en-GB" dirty="0">
                <a:latin typeface="Open Sans"/>
                <a:ea typeface="Open Sans" panose="020B0606030504020204" pitchFamily="34" charset="0"/>
                <a:cs typeface="Open Sans" panose="020B0606030504020204" pitchFamily="34" charset="0"/>
              </a:rPr>
              <a:t>3.5 Modelling and policy process</a:t>
            </a:r>
            <a:endParaRPr lang="en-ZA" dirty="0">
              <a:highlight>
                <a:srgbClr val="FFFF00"/>
              </a:highlight>
              <a:latin typeface="Open Sans"/>
              <a:ea typeface="Open Sans" panose="020B0606030504020204" pitchFamily="34" charset="0"/>
              <a:cs typeface="Open Sans" panose="020B0606030504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20</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34080" y="1553825"/>
            <a:ext cx="8326249" cy="4639469"/>
          </a:xfrm>
        </p:spPr>
        <p:txBody>
          <a:bodyPr/>
          <a:lstStyle/>
          <a:p>
            <a:pPr>
              <a:lnSpc>
                <a:spcPct val="100000"/>
              </a:lnSpc>
            </a:pPr>
            <a:r>
              <a:rPr lang="en-GB" dirty="0">
                <a:ea typeface="Open Sans" pitchFamily="2" charset="0"/>
              </a:rPr>
              <a:t>Modellers that seek to influence policy decisions would need to:</a:t>
            </a:r>
          </a:p>
          <a:p>
            <a:pPr marL="171450" indent="-171450">
              <a:lnSpc>
                <a:spcPct val="100000"/>
              </a:lnSpc>
              <a:buFont typeface="Arial" panose="020B0604020202020204" pitchFamily="34" charset="0"/>
              <a:buChar char="•"/>
            </a:pPr>
            <a:r>
              <a:rPr lang="en-GB" dirty="0">
                <a:ea typeface="Open Sans" pitchFamily="2" charset="0"/>
              </a:rPr>
              <a:t>Deepen awareness of the policy and political context</a:t>
            </a:r>
          </a:p>
          <a:p>
            <a:pPr marL="171450" lvl="0" indent="-171450">
              <a:lnSpc>
                <a:spcPct val="100000"/>
              </a:lnSpc>
              <a:spcBef>
                <a:spcPts val="0"/>
              </a:spcBef>
              <a:buClrTx/>
              <a:buFont typeface="Arial" panose="020B0604020202020204" pitchFamily="34" charset="0"/>
              <a:buChar char="•"/>
              <a:defRPr/>
            </a:pPr>
            <a:r>
              <a:rPr lang="en-GB" dirty="0">
                <a:ea typeface="Open Sans" pitchFamily="2" charset="0"/>
              </a:rPr>
              <a:t>Ensure modelling is respectful of the needs and interests of those it impacts.</a:t>
            </a:r>
          </a:p>
          <a:p>
            <a:pPr marL="171450" lvl="0" indent="-171450">
              <a:lnSpc>
                <a:spcPct val="100000"/>
              </a:lnSpc>
              <a:spcBef>
                <a:spcPts val="0"/>
              </a:spcBef>
              <a:buClrTx/>
              <a:buFont typeface="Arial" panose="020B0604020202020204" pitchFamily="34" charset="0"/>
              <a:buChar char="•"/>
              <a:defRPr/>
            </a:pPr>
            <a:r>
              <a:rPr lang="en-GB" dirty="0">
                <a:ea typeface="Open Sans" pitchFamily="2" charset="0"/>
              </a:rPr>
              <a:t>Communicate assumptions, inputs and results effectively. </a:t>
            </a:r>
          </a:p>
          <a:p>
            <a:r>
              <a:rPr lang="en-GB" dirty="0">
                <a:ea typeface="Open Sans" pitchFamily="2" charset="0"/>
              </a:rPr>
              <a:t>One way to achieve this is to establish effective partnerships with stakeholders. </a:t>
            </a:r>
          </a:p>
          <a:p>
            <a:r>
              <a:rPr lang="en-GB" dirty="0">
                <a:ea typeface="Open Sans" pitchFamily="2" charset="0"/>
              </a:rPr>
              <a:t>Co-production is one way to enhance modellers understanding of the complex and multifaceted issues. </a:t>
            </a:r>
          </a:p>
          <a:p>
            <a:r>
              <a:rPr lang="en-GB" dirty="0">
                <a:ea typeface="Open Sans" pitchFamily="2" charset="0"/>
              </a:rPr>
              <a:t>A sustained and regular interactions between modellers and stakeholders and a flow of information between disciplines could enhance the usefulness, relevance and utilisation of modelling results.</a:t>
            </a:r>
          </a:p>
          <a:p>
            <a:endParaRPr lang="en-GB" dirty="0">
              <a:latin typeface="Open Sans" pitchFamily="2" charset="0"/>
              <a:ea typeface="Open Sans" pitchFamily="2" charset="0"/>
              <a:cs typeface="Open Sans" pitchFamily="2" charset="0"/>
            </a:endParaRPr>
          </a:p>
          <a:p>
            <a:pPr lvl="0">
              <a:lnSpc>
                <a:spcPct val="100000"/>
              </a:lnSpc>
              <a:spcBef>
                <a:spcPts val="0"/>
              </a:spcBef>
              <a:buClrTx/>
              <a:defRPr/>
            </a:pPr>
            <a:endParaRPr lang="en-GB" dirty="0">
              <a:latin typeface="Open Sans" pitchFamily="2" charset="0"/>
              <a:ea typeface="Open Sans" pitchFamily="2" charset="0"/>
              <a:cs typeface="Open Sans" pitchFamily="2" charset="0"/>
            </a:endParaRPr>
          </a:p>
        </p:txBody>
      </p:sp>
      <p:pic>
        <p:nvPicPr>
          <p:cNvPr id="6" name="Picture 5">
            <a:extLst>
              <a:ext uri="{FF2B5EF4-FFF2-40B4-BE49-F238E27FC236}">
                <a16:creationId xmlns:a16="http://schemas.microsoft.com/office/drawing/2014/main" id="{A2FC280D-DB2D-0742-A579-F233D90E9C59}"/>
              </a:ext>
            </a:extLst>
          </p:cNvPr>
          <p:cNvPicPr>
            <a:picLocks noChangeAspect="1"/>
          </p:cNvPicPr>
          <p:nvPr/>
        </p:nvPicPr>
        <p:blipFill>
          <a:blip r:embed="rId3">
            <a:alphaModFix amt="20000"/>
          </a:blip>
          <a:srcRect/>
          <a:stretch/>
        </p:blipFill>
        <p:spPr>
          <a:xfrm>
            <a:off x="7196024" y="1091750"/>
            <a:ext cx="4799126" cy="4799126"/>
          </a:xfrm>
          <a:prstGeom prst="rect">
            <a:avLst/>
          </a:prstGeom>
        </p:spPr>
      </p:pic>
    </p:spTree>
    <p:extLst>
      <p:ext uri="{BB962C8B-B14F-4D97-AF65-F5344CB8AC3E}">
        <p14:creationId xmlns:p14="http://schemas.microsoft.com/office/powerpoint/2010/main" val="92577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5447-FE4C-C492-497C-4AEEFB135876}"/>
              </a:ext>
            </a:extLst>
          </p:cNvPr>
          <p:cNvSpPr>
            <a:spLocks noGrp="1"/>
          </p:cNvSpPr>
          <p:nvPr>
            <p:ph type="title"/>
          </p:nvPr>
        </p:nvSpPr>
        <p:spPr/>
        <p:txBody>
          <a:bodyPr>
            <a:normAutofit/>
          </a:bodyPr>
          <a:lstStyle/>
          <a:p>
            <a:r>
              <a:rPr lang="en-US" sz="3600" b="0" dirty="0">
                <a:latin typeface="Open Sans" pitchFamily="2" charset="0"/>
                <a:ea typeface="Open Sans" pitchFamily="2" charset="0"/>
                <a:cs typeface="Open Sans" pitchFamily="2" charset="0"/>
              </a:rPr>
              <a:t>Lecture 3: References</a:t>
            </a:r>
          </a:p>
        </p:txBody>
      </p:sp>
      <p:sp>
        <p:nvSpPr>
          <p:cNvPr id="3" name="Text Placeholder 2">
            <a:extLst>
              <a:ext uri="{FF2B5EF4-FFF2-40B4-BE49-F238E27FC236}">
                <a16:creationId xmlns:a16="http://schemas.microsoft.com/office/drawing/2014/main" id="{BB7BDDD0-48E2-33A2-B4FA-65D22255FF03}"/>
              </a:ext>
            </a:extLst>
          </p:cNvPr>
          <p:cNvSpPr>
            <a:spLocks noGrp="1"/>
          </p:cNvSpPr>
          <p:nvPr>
            <p:ph type="body" idx="2"/>
          </p:nvPr>
        </p:nvSpPr>
        <p:spPr>
          <a:xfrm>
            <a:off x="839788" y="1346931"/>
            <a:ext cx="8907716" cy="3718846"/>
          </a:xfrm>
        </p:spPr>
        <p:txBody>
          <a:bodyPr>
            <a:normAutofit/>
          </a:bodyPr>
          <a:lstStyle/>
          <a:p>
            <a:pPr marL="304800" indent="-304800">
              <a:buFont typeface="Arial" panose="020B0604020202020204" pitchFamily="34" charset="0"/>
              <a:buChar char="•"/>
            </a:pPr>
            <a:r>
              <a:rPr lang="en-GB" sz="1800" dirty="0" err="1">
                <a:latin typeface="Open Sans" pitchFamily="2" charset="0"/>
                <a:ea typeface="Open Sans" pitchFamily="2" charset="0"/>
                <a:cs typeface="Open Sans" pitchFamily="2" charset="0"/>
              </a:rPr>
              <a:t>Klauer</a:t>
            </a:r>
            <a:r>
              <a:rPr lang="en-GB" sz="1800" dirty="0">
                <a:latin typeface="Open Sans" pitchFamily="2" charset="0"/>
                <a:ea typeface="Open Sans" pitchFamily="2" charset="0"/>
                <a:cs typeface="Open Sans" pitchFamily="2" charset="0"/>
              </a:rPr>
              <a:t>, B. J.D. Brown, J.D (2004) Conceptualising imperfect knowledge in public decision making:  Environ Res </a:t>
            </a:r>
            <a:r>
              <a:rPr lang="en-GB" sz="1800" dirty="0" err="1">
                <a:latin typeface="Open Sans" pitchFamily="2" charset="0"/>
                <a:ea typeface="Open Sans" pitchFamily="2" charset="0"/>
                <a:cs typeface="Open Sans" pitchFamily="2" charset="0"/>
              </a:rPr>
              <a:t>Eng</a:t>
            </a:r>
            <a:r>
              <a:rPr lang="en-GB" sz="1800" dirty="0">
                <a:latin typeface="Open Sans" pitchFamily="2" charset="0"/>
                <a:ea typeface="Open Sans" pitchFamily="2" charset="0"/>
                <a:cs typeface="Open Sans" pitchFamily="2" charset="0"/>
              </a:rPr>
              <a:t> </a:t>
            </a:r>
            <a:r>
              <a:rPr lang="en-GB" sz="1800" dirty="0" err="1">
                <a:latin typeface="Open Sans" pitchFamily="2" charset="0"/>
                <a:ea typeface="Open Sans" pitchFamily="2" charset="0"/>
                <a:cs typeface="Open Sans" pitchFamily="2" charset="0"/>
              </a:rPr>
              <a:t>Manag</a:t>
            </a:r>
            <a:r>
              <a:rPr lang="en-GB" sz="1800" dirty="0">
                <a:latin typeface="Open Sans" pitchFamily="2" charset="0"/>
                <a:ea typeface="Open Sans" pitchFamily="2" charset="0"/>
                <a:cs typeface="Open Sans" pitchFamily="2" charset="0"/>
              </a:rPr>
              <a:t>, 27 , 124-128</a:t>
            </a:r>
          </a:p>
          <a:p>
            <a:pPr marL="304800" indent="-304800">
              <a:buFont typeface="Arial" panose="020B0604020202020204" pitchFamily="34" charset="0"/>
              <a:buChar char="•"/>
            </a:pPr>
            <a:r>
              <a:rPr lang="en-GB" sz="1800" dirty="0" err="1">
                <a:latin typeface="Open Sans" pitchFamily="2" charset="0"/>
                <a:ea typeface="Open Sans" pitchFamily="2" charset="0"/>
                <a:cs typeface="Open Sans" pitchFamily="2" charset="0"/>
              </a:rPr>
              <a:t>Saltelli</a:t>
            </a:r>
            <a:r>
              <a:rPr lang="en-GB" sz="1800" dirty="0">
                <a:latin typeface="Open Sans" pitchFamily="2" charset="0"/>
                <a:ea typeface="Open Sans" pitchFamily="2" charset="0"/>
                <a:cs typeface="Open Sans" pitchFamily="2" charset="0"/>
              </a:rPr>
              <a:t>, Andrea &amp; </a:t>
            </a:r>
            <a:r>
              <a:rPr lang="en-GB" sz="1800" dirty="0" err="1">
                <a:latin typeface="Open Sans" pitchFamily="2" charset="0"/>
                <a:ea typeface="Open Sans" pitchFamily="2" charset="0"/>
                <a:cs typeface="Open Sans" pitchFamily="2" charset="0"/>
              </a:rPr>
              <a:t>Ors</a:t>
            </a:r>
            <a:r>
              <a:rPr lang="en-GB" sz="1800" dirty="0">
                <a:latin typeface="Open Sans" pitchFamily="2" charset="0"/>
                <a:ea typeface="Open Sans" pitchFamily="2" charset="0"/>
                <a:cs typeface="Open Sans" pitchFamily="2" charset="0"/>
              </a:rPr>
              <a:t> (2020) ‘Five Ways to Ensure that Models Serve Society: A Manifesto’ 582 Nature 482–484. </a:t>
            </a:r>
          </a:p>
          <a:p>
            <a:pPr marL="304800" indent="-304800"/>
            <a:r>
              <a:rPr lang="en-GB" sz="1800" dirty="0">
                <a:latin typeface="Open Sans" pitchFamily="2" charset="0"/>
                <a:ea typeface="Open Sans" pitchFamily="2" charset="0"/>
                <a:cs typeface="Open Sans" pitchFamily="2" charset="0"/>
              </a:rPr>
              <a:t>Overseas Development Institute (ODI) (2015). Evidence-Based Policymaking: What is it? How does it work? What relevance for developing countries? Sophie Sutcliffe and Julius Court</a:t>
            </a:r>
          </a:p>
          <a:p>
            <a:pPr marL="304800" indent="-304800"/>
            <a:r>
              <a:rPr lang="en-GB" sz="1800" dirty="0">
                <a:latin typeface="Open Sans" pitchFamily="2" charset="0"/>
                <a:ea typeface="Open Sans" pitchFamily="2" charset="0"/>
                <a:cs typeface="Open Sans" pitchFamily="2" charset="0"/>
              </a:rPr>
              <a:t>Weiss, C.H. (1979). The Many Meanings of Research Utilization. Public Administration Review 39 (5): 426–31. </a:t>
            </a:r>
          </a:p>
          <a:p>
            <a:pPr marL="304800" indent="-304800"/>
            <a:r>
              <a:rPr lang="en-US" sz="1800" dirty="0" err="1">
                <a:latin typeface="Open Sans" pitchFamily="2" charset="0"/>
                <a:ea typeface="Open Sans" pitchFamily="2" charset="0"/>
                <a:cs typeface="Open Sans" pitchFamily="2" charset="0"/>
              </a:rPr>
              <a:t>Yücel</a:t>
            </a:r>
            <a:r>
              <a:rPr lang="en-US" sz="1800" dirty="0">
                <a:latin typeface="Open Sans" pitchFamily="2" charset="0"/>
                <a:ea typeface="Open Sans" pitchFamily="2" charset="0"/>
                <a:cs typeface="Open Sans" pitchFamily="2" charset="0"/>
              </a:rPr>
              <a:t>, G., &amp; van </a:t>
            </a:r>
            <a:r>
              <a:rPr lang="en-US" sz="1800" dirty="0" err="1">
                <a:latin typeface="Open Sans" pitchFamily="2" charset="0"/>
                <a:ea typeface="Open Sans" pitchFamily="2" charset="0"/>
                <a:cs typeface="Open Sans" pitchFamily="2" charset="0"/>
              </a:rPr>
              <a:t>Daalen</a:t>
            </a:r>
            <a:r>
              <a:rPr lang="en-US" sz="1800" dirty="0">
                <a:latin typeface="Open Sans" pitchFamily="2" charset="0"/>
                <a:ea typeface="Open Sans" pitchFamily="2" charset="0"/>
                <a:cs typeface="Open Sans" pitchFamily="2" charset="0"/>
              </a:rPr>
              <a:t>, E. (2009). An objective-based perspective on assessment of model-supported policy processes. </a:t>
            </a:r>
            <a:r>
              <a:rPr lang="en-US" sz="1800" dirty="0" err="1">
                <a:latin typeface="Open Sans" pitchFamily="2" charset="0"/>
                <a:ea typeface="Open Sans" pitchFamily="2" charset="0"/>
                <a:cs typeface="Open Sans" pitchFamily="2" charset="0"/>
              </a:rPr>
              <a:t>Jasss</a:t>
            </a:r>
            <a:r>
              <a:rPr lang="en-US" sz="1800" dirty="0">
                <a:latin typeface="Open Sans" pitchFamily="2" charset="0"/>
                <a:ea typeface="Open Sans" pitchFamily="2" charset="0"/>
                <a:cs typeface="Open Sans" pitchFamily="2" charset="0"/>
              </a:rPr>
              <a:t>, 12(4).</a:t>
            </a:r>
          </a:p>
          <a:p>
            <a:pPr marL="304800" indent="-304800"/>
            <a:endParaRPr lang="en-GB" dirty="0">
              <a:latin typeface="Calibri Light" panose="020F0302020204030204" pitchFamily="34" charset="0"/>
              <a:cs typeface="Calibri Light" panose="020F0302020204030204" pitchFamily="34" charset="0"/>
            </a:endParaRPr>
          </a:p>
          <a:p>
            <a:pPr marL="304800" indent="-304800"/>
            <a:endParaRPr lang="en-GB" dirty="0">
              <a:latin typeface="Calibri Light" panose="020F0302020204030204" pitchFamily="34" charset="0"/>
              <a:cs typeface="Calibri Light" panose="020F0302020204030204" pitchFamily="34" charset="0"/>
            </a:endParaRPr>
          </a:p>
        </p:txBody>
      </p:sp>
      <p:sp>
        <p:nvSpPr>
          <p:cNvPr id="5" name="Slide Number Placeholder 1">
            <a:extLst>
              <a:ext uri="{FF2B5EF4-FFF2-40B4-BE49-F238E27FC236}">
                <a16:creationId xmlns:a16="http://schemas.microsoft.com/office/drawing/2014/main" id="{8095D692-9DC8-1E33-28A6-A89C4DB8A5BB}"/>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sv-SE" sz="1400" b="1" smtClean="0">
                <a:solidFill>
                  <a:schemeClr val="bg1"/>
                </a:solidFill>
              </a:rPr>
              <a:pPr/>
              <a:t>21</a:t>
            </a:fld>
            <a:endParaRPr lang="sv-SE" sz="1400" b="1" dirty="0">
              <a:solidFill>
                <a:schemeClr val="bg1"/>
              </a:solidFill>
            </a:endParaRPr>
          </a:p>
        </p:txBody>
      </p:sp>
    </p:spTree>
    <p:extLst>
      <p:ext uri="{BB962C8B-B14F-4D97-AF65-F5344CB8AC3E}">
        <p14:creationId xmlns:p14="http://schemas.microsoft.com/office/powerpoint/2010/main" val="301453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619B2A-98DA-D058-D366-0A1E77C17EC9}"/>
              </a:ext>
            </a:extLst>
          </p:cNvPr>
          <p:cNvSpPr txBox="1"/>
          <p:nvPr/>
        </p:nvSpPr>
        <p:spPr>
          <a:xfrm>
            <a:off x="4232564" y="810018"/>
            <a:ext cx="3727269"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a:ea typeface="Open Sans"/>
                <a:cs typeface="Open Sans"/>
              </a:rPr>
            </a:br>
            <a:r>
              <a:rPr lang="en-GB" sz="1400" b="1"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@ResearchCcg</a:t>
            </a:r>
            <a:endParaRPr lang="en-GB" sz="1400" b="1" dirty="0">
              <a:solidFill>
                <a:schemeClr val="bg1"/>
              </a:solidFill>
              <a:latin typeface="Open Sans"/>
              <a:ea typeface="Open Sans"/>
              <a:cs typeface="Open Sans"/>
            </a:endParaRPr>
          </a:p>
          <a:p>
            <a:pPr algn="ctr"/>
            <a:endParaRPr lang="en-GB" sz="1400" b="1" dirty="0">
              <a:solidFill>
                <a:schemeClr val="bg1"/>
              </a:solidFill>
              <a:latin typeface="Open Sans"/>
              <a:ea typeface="Open Sans"/>
              <a:cs typeface="Open Sans"/>
            </a:endParaRPr>
          </a:p>
          <a:p>
            <a:pPr algn="ctr"/>
            <a:br>
              <a:rPr lang="en-GB" sz="1400" b="1" dirty="0">
                <a:latin typeface="Open Sans"/>
                <a:ea typeface="Open Sans"/>
                <a:cs typeface="Open Sans"/>
              </a:rPr>
            </a:br>
            <a:r>
              <a:rPr lang="en-GB" sz="1400" b="1" dirty="0">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@ResearchCCG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@research_ccg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5">
                  <a:extLst>
                    <a:ext uri="{A12FA001-AC4F-418D-AE19-62706E023703}">
                      <ahyp:hlinkClr xmlns:ahyp="http://schemas.microsoft.com/office/drawing/2018/hyperlinkcolor" val="tx"/>
                    </a:ext>
                  </a:extLst>
                </a:hlinkClick>
              </a:rPr>
              <a:t>Climate Compatible Growth CCG</a:t>
            </a: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algn="ctr"/>
            <a:br>
              <a:rPr lang="en-GB" sz="1400" dirty="0">
                <a:ea typeface="+mn-lt"/>
                <a:cs typeface="+mn-lt"/>
              </a:rPr>
            </a:br>
            <a:r>
              <a:rPr lang="en-GB" sz="1400" b="1" dirty="0">
                <a:solidFill>
                  <a:schemeClr val="bg1"/>
                </a:solidFill>
                <a:latin typeface="Open Sans"/>
                <a:ea typeface="Open Sans"/>
                <a:cs typeface="Open Sans"/>
                <a:hlinkClick r:id="rId6">
                  <a:extLst>
                    <a:ext uri="{A12FA001-AC4F-418D-AE19-62706E023703}">
                      <ahyp:hlinkClr xmlns:ahyp="http://schemas.microsoft.com/office/drawing/2018/hyperlinkcolor" val="tx"/>
                    </a:ext>
                  </a:extLst>
                </a:hlinkClick>
              </a:rPr>
              <a:t>#CCG – Climate Compatible Growth</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r>
              <a:rPr lang="en-ZA" sz="1400" b="1" dirty="0">
                <a:solidFill>
                  <a:schemeClr val="bg1"/>
                </a:solidFill>
                <a:latin typeface="Open Sans"/>
                <a:ea typeface="Open Sans"/>
                <a:cs typeface="Open Sans"/>
                <a:hlinkClick r:id="rId7">
                  <a:extLst>
                    <a:ext uri="{A12FA001-AC4F-418D-AE19-62706E023703}">
                      <ahyp:hlinkClr xmlns:ahyp="http://schemas.microsoft.com/office/drawing/2018/hyperlinkcolor" val="tx"/>
                    </a:ext>
                  </a:extLst>
                </a:hlinkClick>
              </a:rPr>
              <a:t>ccg@lboro.ac.uk</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endParaRPr lang="en-GB" sz="1400" b="1" dirty="0">
              <a:solidFill>
                <a:schemeClr val="bg1"/>
              </a:solidFill>
              <a:latin typeface="Open Sans"/>
              <a:ea typeface="Open Sans"/>
              <a:cs typeface="Open Sans"/>
            </a:endParaRPr>
          </a:p>
        </p:txBody>
      </p:sp>
      <p:pic>
        <p:nvPicPr>
          <p:cNvPr id="3" name="Picture 2" descr="Icon&#10;&#10;Description automatically generated">
            <a:extLst>
              <a:ext uri="{FF2B5EF4-FFF2-40B4-BE49-F238E27FC236}">
                <a16:creationId xmlns:a16="http://schemas.microsoft.com/office/drawing/2014/main" id="{704EDFB0-F985-357A-A718-67C88A152536}"/>
              </a:ext>
            </a:extLst>
          </p:cNvPr>
          <p:cNvPicPr>
            <a:picLocks noChangeAspect="1"/>
          </p:cNvPicPr>
          <p:nvPr/>
        </p:nvPicPr>
        <p:blipFill>
          <a:blip r:embed="rId8"/>
          <a:stretch>
            <a:fillRect/>
          </a:stretch>
        </p:blipFill>
        <p:spPr>
          <a:xfrm>
            <a:off x="5779655" y="3184544"/>
            <a:ext cx="632873" cy="632873"/>
          </a:xfrm>
          <a:prstGeom prst="rect">
            <a:avLst/>
          </a:prstGeom>
        </p:spPr>
      </p:pic>
      <p:pic>
        <p:nvPicPr>
          <p:cNvPr id="4" name="Picture 3" descr="Icon&#10;&#10;Description automatically generated">
            <a:extLst>
              <a:ext uri="{FF2B5EF4-FFF2-40B4-BE49-F238E27FC236}">
                <a16:creationId xmlns:a16="http://schemas.microsoft.com/office/drawing/2014/main" id="{BF2B272F-D76D-0919-9D6C-723D73CA4AE1}"/>
              </a:ext>
            </a:extLst>
          </p:cNvPr>
          <p:cNvPicPr>
            <a:picLocks noChangeAspect="1"/>
          </p:cNvPicPr>
          <p:nvPr/>
        </p:nvPicPr>
        <p:blipFill>
          <a:blip r:embed="rId9"/>
          <a:stretch>
            <a:fillRect/>
          </a:stretch>
        </p:blipFill>
        <p:spPr>
          <a:xfrm>
            <a:off x="5779655" y="1263681"/>
            <a:ext cx="632873" cy="632873"/>
          </a:xfrm>
          <a:prstGeom prst="rect">
            <a:avLst/>
          </a:prstGeom>
        </p:spPr>
      </p:pic>
      <p:pic>
        <p:nvPicPr>
          <p:cNvPr id="5" name="Picture 4" descr="Icon&#10;&#10;Description automatically generated">
            <a:extLst>
              <a:ext uri="{FF2B5EF4-FFF2-40B4-BE49-F238E27FC236}">
                <a16:creationId xmlns:a16="http://schemas.microsoft.com/office/drawing/2014/main" id="{C1CF0A48-DED5-1EEC-F840-3D9BE7F2A806}"/>
              </a:ext>
            </a:extLst>
          </p:cNvPr>
          <p:cNvPicPr>
            <a:picLocks noChangeAspect="1"/>
          </p:cNvPicPr>
          <p:nvPr/>
        </p:nvPicPr>
        <p:blipFill>
          <a:blip r:embed="rId10"/>
          <a:stretch>
            <a:fillRect/>
          </a:stretch>
        </p:blipFill>
        <p:spPr>
          <a:xfrm>
            <a:off x="5779655" y="2542332"/>
            <a:ext cx="632873" cy="632873"/>
          </a:xfrm>
          <a:prstGeom prst="rect">
            <a:avLst/>
          </a:prstGeom>
        </p:spPr>
      </p:pic>
      <p:pic>
        <p:nvPicPr>
          <p:cNvPr id="6" name="Picture 5" descr="Icon&#10;&#10;Description automatically generated">
            <a:extLst>
              <a:ext uri="{FF2B5EF4-FFF2-40B4-BE49-F238E27FC236}">
                <a16:creationId xmlns:a16="http://schemas.microsoft.com/office/drawing/2014/main" id="{E17E960A-854B-893B-9663-CB6093773D7A}"/>
              </a:ext>
            </a:extLst>
          </p:cNvPr>
          <p:cNvPicPr>
            <a:picLocks noChangeAspect="1"/>
          </p:cNvPicPr>
          <p:nvPr/>
        </p:nvPicPr>
        <p:blipFill>
          <a:blip r:embed="rId11"/>
          <a:stretch>
            <a:fillRect/>
          </a:stretch>
        </p:blipFill>
        <p:spPr>
          <a:xfrm>
            <a:off x="5779655" y="1900120"/>
            <a:ext cx="632873" cy="632873"/>
          </a:xfrm>
          <a:prstGeom prst="rect">
            <a:avLst/>
          </a:prstGeom>
        </p:spPr>
      </p:pic>
      <p:pic>
        <p:nvPicPr>
          <p:cNvPr id="7" name="Picture 12" descr="Icon&#10;&#10;Description automatically generated">
            <a:extLst>
              <a:ext uri="{FF2B5EF4-FFF2-40B4-BE49-F238E27FC236}">
                <a16:creationId xmlns:a16="http://schemas.microsoft.com/office/drawing/2014/main" id="{6273CA5A-8D4F-9C1A-ACE6-A17E1213809C}"/>
              </a:ext>
            </a:extLst>
          </p:cNvPr>
          <p:cNvPicPr>
            <a:picLocks noChangeAspect="1"/>
          </p:cNvPicPr>
          <p:nvPr/>
        </p:nvPicPr>
        <p:blipFill>
          <a:blip r:embed="rId12"/>
          <a:stretch>
            <a:fillRect/>
          </a:stretch>
        </p:blipFill>
        <p:spPr>
          <a:xfrm>
            <a:off x="5779655" y="3826756"/>
            <a:ext cx="638175" cy="638175"/>
          </a:xfrm>
          <a:prstGeom prst="rect">
            <a:avLst/>
          </a:prstGeom>
        </p:spPr>
      </p:pic>
      <p:grpSp>
        <p:nvGrpSpPr>
          <p:cNvPr id="8" name="Group 7">
            <a:extLst>
              <a:ext uri="{FF2B5EF4-FFF2-40B4-BE49-F238E27FC236}">
                <a16:creationId xmlns:a16="http://schemas.microsoft.com/office/drawing/2014/main" id="{1949B56E-ACDB-C41E-BFDD-51039329A916}"/>
              </a:ext>
            </a:extLst>
          </p:cNvPr>
          <p:cNvGrpSpPr/>
          <p:nvPr/>
        </p:nvGrpSpPr>
        <p:grpSpPr>
          <a:xfrm>
            <a:off x="9506924" y="4559900"/>
            <a:ext cx="1877504" cy="558800"/>
            <a:chOff x="929196" y="5461000"/>
            <a:chExt cx="1877504" cy="558800"/>
          </a:xfrm>
        </p:grpSpPr>
        <p:sp>
          <p:nvSpPr>
            <p:cNvPr id="9" name="Rounded Rectangle 8">
              <a:hlinkClick r:id="rId13"/>
              <a:extLst>
                <a:ext uri="{FF2B5EF4-FFF2-40B4-BE49-F238E27FC236}">
                  <a16:creationId xmlns:a16="http://schemas.microsoft.com/office/drawing/2014/main" id="{1DA62981-7514-BD64-8CD8-ECFB30F3A294}"/>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71AC25-8210-23E4-EC60-E50BD01102D5}"/>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11" name="Rounded Rectangle 10">
              <a:hlinkClick r:id="rId14"/>
              <a:extLst>
                <a:ext uri="{FF2B5EF4-FFF2-40B4-BE49-F238E27FC236}">
                  <a16:creationId xmlns:a16="http://schemas.microsoft.com/office/drawing/2014/main" id="{7818BE7F-99D2-626D-47E6-5674384C1BEA}"/>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395FFA58-B1EC-B2B5-C2EF-9FD66AC75868}"/>
              </a:ext>
            </a:extLst>
          </p:cNvPr>
          <p:cNvPicPr>
            <a:picLocks noChangeAspect="1"/>
          </p:cNvPicPr>
          <p:nvPr/>
        </p:nvPicPr>
        <p:blipFill>
          <a:blip r:embed="rId15"/>
          <a:srcRect/>
          <a:stretch/>
        </p:blipFill>
        <p:spPr>
          <a:xfrm>
            <a:off x="5779655" y="4432931"/>
            <a:ext cx="638175" cy="638175"/>
          </a:xfrm>
          <a:prstGeom prst="rect">
            <a:avLst/>
          </a:prstGeom>
        </p:spPr>
      </p:pic>
      <p:sp>
        <p:nvSpPr>
          <p:cNvPr id="13" name="TextBox 12">
            <a:extLst>
              <a:ext uri="{FF2B5EF4-FFF2-40B4-BE49-F238E27FC236}">
                <a16:creationId xmlns:a16="http://schemas.microsoft.com/office/drawing/2014/main" id="{93766318-0E5F-31A3-72A7-0B4CA0FF298E}"/>
              </a:ext>
            </a:extLst>
          </p:cNvPr>
          <p:cNvSpPr txBox="1"/>
          <p:nvPr/>
        </p:nvSpPr>
        <p:spPr>
          <a:xfrm>
            <a:off x="0" y="5702011"/>
            <a:ext cx="1191837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latin typeface="Open Sans"/>
                <a:ea typeface="Open Sans"/>
                <a:cs typeface="Open Sans"/>
                <a:hlinkClick r:id="rId16">
                  <a:extLst>
                    <a:ext uri="{A12FA001-AC4F-418D-AE19-62706E023703}">
                      <ahyp:hlinkClr xmlns:ahyp="http://schemas.microsoft.com/office/drawing/2018/hyperlinkcolor" val="tx"/>
                    </a:ext>
                  </a:extLst>
                </a:hlinkClick>
              </a:rPr>
              <a:t>www.climatecompatiblegrowth.com</a:t>
            </a:r>
            <a:endParaRPr lang="en-US" sz="2400" b="1" dirty="0">
              <a:solidFill>
                <a:schemeClr val="bg1"/>
              </a:solidFill>
              <a:latin typeface="Open Sans"/>
              <a:ea typeface="Open Sans"/>
              <a:cs typeface="Open Sans"/>
            </a:endParaRPr>
          </a:p>
        </p:txBody>
      </p:sp>
      <p:sp>
        <p:nvSpPr>
          <p:cNvPr id="14" name="Slide Number Placeholder 1">
            <a:extLst>
              <a:ext uri="{FF2B5EF4-FFF2-40B4-BE49-F238E27FC236}">
                <a16:creationId xmlns:a16="http://schemas.microsoft.com/office/drawing/2014/main" id="{4AEB4FCE-E445-36F9-4E3D-794FA6600989}"/>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sv-SE" sz="1400" b="1" smtClean="0">
                <a:solidFill>
                  <a:schemeClr val="bg1"/>
                </a:solidFill>
              </a:rPr>
              <a:pPr/>
              <a:t>22</a:t>
            </a:fld>
            <a:endParaRPr lang="sv-SE" sz="1400" b="1" dirty="0">
              <a:solidFill>
                <a:schemeClr val="bg1"/>
              </a:solidFill>
            </a:endParaRPr>
          </a:p>
        </p:txBody>
      </p:sp>
    </p:spTree>
    <p:extLst>
      <p:ext uri="{BB962C8B-B14F-4D97-AF65-F5344CB8AC3E}">
        <p14:creationId xmlns:p14="http://schemas.microsoft.com/office/powerpoint/2010/main" val="397372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606735"/>
            <a:ext cx="6945577" cy="3552710"/>
          </a:xfrm>
        </p:spPr>
        <p:txBody>
          <a:bodyPr/>
          <a:lstStyle/>
          <a:p>
            <a:r>
              <a:rPr lang="en-GB" dirty="0">
                <a:ea typeface="Open Sans" pitchFamily="2" charset="0"/>
              </a:rPr>
              <a:t>The science-policy interface (SPI) refers to the interaction between scientific research and policymaking. </a:t>
            </a:r>
          </a:p>
          <a:p>
            <a:r>
              <a:rPr lang="en-GB" dirty="0">
                <a:ea typeface="Open Sans" pitchFamily="2" charset="0"/>
              </a:rPr>
              <a:t>The purpose of the SPI is to:</a:t>
            </a:r>
          </a:p>
          <a:p>
            <a:pPr marL="342900" indent="-342900">
              <a:buFont typeface="Arial" panose="020B0604020202020204" pitchFamily="34" charset="0"/>
              <a:buChar char="•"/>
            </a:pPr>
            <a:r>
              <a:rPr lang="en-GB" dirty="0">
                <a:ea typeface="Open Sans" pitchFamily="2" charset="0"/>
              </a:rPr>
              <a:t>bridge the gap between research and policymaking. </a:t>
            </a:r>
          </a:p>
          <a:p>
            <a:pPr marL="342900" indent="-342900">
              <a:buFont typeface="Arial" panose="020B0604020202020204" pitchFamily="34" charset="0"/>
              <a:buChar char="•"/>
            </a:pPr>
            <a:r>
              <a:rPr lang="en-GB" dirty="0">
                <a:ea typeface="Open Sans" pitchFamily="2" charset="0"/>
              </a:rPr>
              <a:t>facilitate the transfer of knowledge to ensure policies are based on the best available evidence. </a:t>
            </a:r>
          </a:p>
          <a:p>
            <a:pPr marL="342900" indent="-342900">
              <a:buFont typeface="Arial" panose="020B0604020202020204" pitchFamily="34" charset="0"/>
              <a:buChar char="•"/>
            </a:pPr>
            <a:r>
              <a:rPr lang="en-GB" dirty="0">
                <a:ea typeface="Open Sans" pitchFamily="2" charset="0"/>
              </a:rPr>
              <a:t>provides a platform for dialogue and exchange of ideas to develop solutions to complex problems. </a:t>
            </a:r>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7814"/>
            <a:ext cx="7382819" cy="604836"/>
          </a:xfrm>
        </p:spPr>
        <p:txBody>
          <a:bodyPr/>
          <a:lstStyle/>
          <a:p>
            <a:r>
              <a:rPr lang="en-GB" sz="2400" b="0" dirty="0">
                <a:latin typeface="Open Sans" pitchFamily="2" charset="0"/>
                <a:ea typeface="Open Sans" pitchFamily="2" charset="0"/>
                <a:cs typeface="Open Sans" pitchFamily="2" charset="0"/>
              </a:rPr>
              <a:t>3.1 The science – policy interface (SPI)</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3</a:t>
            </a:fld>
            <a:endParaRPr lang="sv-SE" sz="1400" dirty="0"/>
          </a:p>
        </p:txBody>
      </p:sp>
      <p:pic>
        <p:nvPicPr>
          <p:cNvPr id="6" name="Picture 5">
            <a:extLst>
              <a:ext uri="{FF2B5EF4-FFF2-40B4-BE49-F238E27FC236}">
                <a16:creationId xmlns:a16="http://schemas.microsoft.com/office/drawing/2014/main" id="{251F7D4F-58BC-DBC1-E7A0-31AD495BC025}"/>
              </a:ext>
            </a:extLst>
          </p:cNvPr>
          <p:cNvPicPr>
            <a:picLocks noChangeAspect="1"/>
          </p:cNvPicPr>
          <p:nvPr/>
        </p:nvPicPr>
        <p:blipFill>
          <a:blip r:embed="rId3"/>
          <a:srcRect/>
          <a:stretch/>
        </p:blipFill>
        <p:spPr>
          <a:xfrm>
            <a:off x="8029736" y="1783788"/>
            <a:ext cx="3198604" cy="3198604"/>
          </a:xfrm>
          <a:prstGeom prst="rect">
            <a:avLst/>
          </a:prstGeom>
        </p:spPr>
      </p:pic>
    </p:spTree>
    <p:extLst>
      <p:ext uri="{BB962C8B-B14F-4D97-AF65-F5344CB8AC3E}">
        <p14:creationId xmlns:p14="http://schemas.microsoft.com/office/powerpoint/2010/main" val="245527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523438"/>
            <a:ext cx="7382819" cy="3591487"/>
          </a:xfrm>
        </p:spPr>
        <p:txBody>
          <a:bodyPr/>
          <a:lstStyle/>
          <a:p>
            <a:r>
              <a:rPr lang="en-GB" dirty="0">
                <a:ea typeface="Open Sans" pitchFamily="2" charset="0"/>
              </a:rPr>
              <a:t>Evidence-based policymaking involves the use of research to inform policy decisions. </a:t>
            </a:r>
          </a:p>
          <a:p>
            <a:r>
              <a:rPr lang="en-GB" dirty="0">
                <a:ea typeface="Open Sans" pitchFamily="2" charset="0"/>
              </a:rPr>
              <a:t>The idea is that policy should be based on the best available evidence than ideology, politics, or personal beliefs.</a:t>
            </a:r>
          </a:p>
          <a:p>
            <a:r>
              <a:rPr lang="en-GB" kern="1200" dirty="0">
                <a:solidFill>
                  <a:schemeClr val="tx1"/>
                </a:solidFill>
                <a:ea typeface="Open Sans" pitchFamily="2" charset="0"/>
              </a:rPr>
              <a:t>The SPI is an essential part of this, as it provides the platform where evidence is used to inform decisions. </a:t>
            </a:r>
          </a:p>
          <a:p>
            <a:r>
              <a:rPr lang="en-GB" kern="1200" dirty="0">
                <a:solidFill>
                  <a:schemeClr val="tx1"/>
                </a:solidFill>
                <a:ea typeface="Open Sans" pitchFamily="2" charset="0"/>
              </a:rPr>
              <a:t>Evidence-based policymaking and systems modelling are complementary approaches.  </a:t>
            </a:r>
          </a:p>
          <a:p>
            <a:r>
              <a:rPr lang="en-GB" kern="1200" dirty="0">
                <a:solidFill>
                  <a:schemeClr val="tx1"/>
                </a:solidFill>
                <a:ea typeface="Open Sans" pitchFamily="2" charset="0"/>
              </a:rPr>
              <a:t>Systems modelling is one aspect the many evidences used to identify the most effective policy interventions. </a:t>
            </a:r>
            <a:endParaRPr lang="en-GB" dirty="0">
              <a:ea typeface="Open Sans" pitchFamily="2" charset="0"/>
            </a:endParaRPr>
          </a:p>
          <a:p>
            <a:endParaRPr lang="en-GB" dirty="0">
              <a:latin typeface="Open Sans" pitchFamily="2" charset="0"/>
              <a:ea typeface="Open Sans" pitchFamily="2" charset="0"/>
              <a:cs typeface="Open Sans" pitchFamily="2" charset="0"/>
            </a:endParaRPr>
          </a:p>
          <a:p>
            <a:endParaRPr lang="en-GB" dirty="0"/>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7814"/>
            <a:ext cx="7382819" cy="604836"/>
          </a:xfrm>
        </p:spPr>
        <p:txBody>
          <a:bodyPr/>
          <a:lstStyle/>
          <a:p>
            <a:r>
              <a:rPr lang="en-GB" sz="2400" b="0" dirty="0">
                <a:latin typeface="Open Sans" pitchFamily="2" charset="0"/>
                <a:ea typeface="Open Sans" pitchFamily="2" charset="0"/>
                <a:cs typeface="Open Sans" pitchFamily="2" charset="0"/>
              </a:rPr>
              <a:t>3.1 Evidence-based policymaking</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4</a:t>
            </a:fld>
            <a:endParaRPr lang="sv-SE" sz="1400" dirty="0"/>
          </a:p>
        </p:txBody>
      </p:sp>
      <p:pic>
        <p:nvPicPr>
          <p:cNvPr id="4" name="Picture 3">
            <a:extLst>
              <a:ext uri="{FF2B5EF4-FFF2-40B4-BE49-F238E27FC236}">
                <a16:creationId xmlns:a16="http://schemas.microsoft.com/office/drawing/2014/main" id="{94248867-6E39-9D4F-9D27-F6FD668CAB7B}"/>
              </a:ext>
            </a:extLst>
          </p:cNvPr>
          <p:cNvPicPr>
            <a:picLocks noChangeAspect="1"/>
          </p:cNvPicPr>
          <p:nvPr/>
        </p:nvPicPr>
        <p:blipFill>
          <a:blip r:embed="rId3"/>
          <a:stretch>
            <a:fillRect/>
          </a:stretch>
        </p:blipFill>
        <p:spPr>
          <a:xfrm>
            <a:off x="8516602" y="1392650"/>
            <a:ext cx="3281698" cy="3281698"/>
          </a:xfrm>
          <a:prstGeom prst="rect">
            <a:avLst/>
          </a:prstGeom>
        </p:spPr>
      </p:pic>
    </p:spTree>
    <p:extLst>
      <p:ext uri="{BB962C8B-B14F-4D97-AF65-F5344CB8AC3E}">
        <p14:creationId xmlns:p14="http://schemas.microsoft.com/office/powerpoint/2010/main" val="65458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CA779-4E69-B239-E7EB-2F14EA81D9A8}"/>
              </a:ext>
            </a:extLst>
          </p:cNvPr>
          <p:cNvSpPr>
            <a:spLocks noGrp="1"/>
          </p:cNvSpPr>
          <p:nvPr>
            <p:ph type="body" idx="12"/>
          </p:nvPr>
        </p:nvSpPr>
        <p:spPr>
          <a:xfrm>
            <a:off x="834081" y="1655042"/>
            <a:ext cx="8427484" cy="3411633"/>
          </a:xfrm>
        </p:spPr>
        <p:txBody>
          <a:bodyPr/>
          <a:lstStyle/>
          <a:p>
            <a:r>
              <a:rPr lang="en-GB" sz="2000" b="0" dirty="0">
                <a:solidFill>
                  <a:schemeClr val="tx1"/>
                </a:solidFill>
              </a:rPr>
              <a:t>﻿</a:t>
            </a:r>
            <a:r>
              <a:rPr lang="en-GB" dirty="0">
                <a:solidFill>
                  <a:schemeClr val="tx1"/>
                </a:solidFill>
                <a:ea typeface="Open Sans" pitchFamily="2" charset="0"/>
              </a:rPr>
              <a:t>There are several ways to conceptualise how research is utilised in policymaking:</a:t>
            </a:r>
          </a:p>
          <a:p>
            <a:r>
              <a:rPr lang="en-GB" dirty="0">
                <a:solidFill>
                  <a:schemeClr val="accent5"/>
                </a:solidFill>
                <a:ea typeface="Open Sans" pitchFamily="2" charset="0"/>
              </a:rPr>
              <a:t>Knowledge-driven</a:t>
            </a:r>
            <a:r>
              <a:rPr lang="en-GB" dirty="0">
                <a:solidFill>
                  <a:schemeClr val="tx1"/>
                </a:solidFill>
                <a:ea typeface="Open Sans" pitchFamily="2" charset="0"/>
              </a:rPr>
              <a:t> </a:t>
            </a:r>
            <a:r>
              <a:rPr lang="en-GB" dirty="0">
                <a:solidFill>
                  <a:schemeClr val="accent5"/>
                </a:solidFill>
                <a:ea typeface="Open Sans" pitchFamily="2" charset="0"/>
              </a:rPr>
              <a:t>research</a:t>
            </a:r>
            <a:r>
              <a:rPr lang="en-GB" dirty="0">
                <a:solidFill>
                  <a:schemeClr val="tx1"/>
                </a:solidFill>
                <a:ea typeface="Open Sans" pitchFamily="2" charset="0"/>
              </a:rPr>
              <a:t>: research informs and drives new policy development. </a:t>
            </a:r>
          </a:p>
          <a:p>
            <a:r>
              <a:rPr lang="en-GB" dirty="0">
                <a:solidFill>
                  <a:schemeClr val="accent5"/>
                </a:solidFill>
                <a:ea typeface="Open Sans" pitchFamily="2" charset="0"/>
              </a:rPr>
              <a:t>Problem-solving</a:t>
            </a:r>
            <a:r>
              <a:rPr lang="en-GB" dirty="0">
                <a:solidFill>
                  <a:schemeClr val="tx1"/>
                </a:solidFill>
                <a:ea typeface="Open Sans" pitchFamily="2" charset="0"/>
              </a:rPr>
              <a:t> </a:t>
            </a:r>
            <a:r>
              <a:rPr lang="en-GB" dirty="0">
                <a:solidFill>
                  <a:schemeClr val="accent5"/>
                </a:solidFill>
                <a:ea typeface="Open Sans" pitchFamily="2" charset="0"/>
              </a:rPr>
              <a:t>research:</a:t>
            </a:r>
            <a:r>
              <a:rPr lang="en-GB" dirty="0">
                <a:solidFill>
                  <a:schemeClr val="tx1"/>
                </a:solidFill>
                <a:ea typeface="Open Sans" pitchFamily="2" charset="0"/>
              </a:rPr>
              <a:t> research is commissioned by policy decision makers to inform a policy direction</a:t>
            </a:r>
          </a:p>
          <a:p>
            <a:r>
              <a:rPr lang="en-GB" dirty="0">
                <a:solidFill>
                  <a:schemeClr val="accent5"/>
                </a:solidFill>
                <a:ea typeface="Open Sans" pitchFamily="2" charset="0"/>
              </a:rPr>
              <a:t>Interactive research</a:t>
            </a:r>
            <a:r>
              <a:rPr lang="en-GB" dirty="0">
                <a:solidFill>
                  <a:schemeClr val="tx1"/>
                </a:solidFill>
                <a:ea typeface="Open Sans" pitchFamily="2" charset="0"/>
              </a:rPr>
              <a:t> is collaborative and iterative process of learning between policymakers and researchers. </a:t>
            </a:r>
          </a:p>
        </p:txBody>
      </p:sp>
      <p:sp>
        <p:nvSpPr>
          <p:cNvPr id="3" name="Text Placeholder 2">
            <a:extLst>
              <a:ext uri="{FF2B5EF4-FFF2-40B4-BE49-F238E27FC236}">
                <a16:creationId xmlns:a16="http://schemas.microsoft.com/office/drawing/2014/main" id="{9798D2F7-D1C5-59C5-D509-9A120D3F29CA}"/>
              </a:ext>
            </a:extLst>
          </p:cNvPr>
          <p:cNvSpPr>
            <a:spLocks noGrp="1"/>
          </p:cNvSpPr>
          <p:nvPr>
            <p:ph type="body" idx="13"/>
          </p:nvPr>
        </p:nvSpPr>
        <p:spPr>
          <a:xfrm>
            <a:off x="834080" y="788822"/>
            <a:ext cx="8427485" cy="604836"/>
          </a:xfrm>
        </p:spPr>
        <p:txBody>
          <a:bodyPr/>
          <a:lstStyle/>
          <a:p>
            <a:r>
              <a:rPr lang="en-GB" sz="2400" b="0" dirty="0">
                <a:latin typeface="Open Sans" pitchFamily="2" charset="0"/>
                <a:ea typeface="Open Sans" pitchFamily="2" charset="0"/>
                <a:cs typeface="Open Sans" pitchFamily="2" charset="0"/>
              </a:rPr>
              <a:t>3.1 Evidence-based policymaking</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53E1116-A3A9-597F-722B-7838A15A13BC}"/>
              </a:ext>
            </a:extLst>
          </p:cNvPr>
          <p:cNvSpPr txBox="1"/>
          <p:nvPr/>
        </p:nvSpPr>
        <p:spPr>
          <a:xfrm>
            <a:off x="8446946" y="6179745"/>
            <a:ext cx="339436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Carol Weiss, 1979</a:t>
            </a:r>
            <a:r>
              <a:rPr lang="en-US" sz="1400" dirty="0">
                <a:latin typeface="Arial" panose="020B0604020202020204" pitchFamily="34" charset="0"/>
                <a:ea typeface="Open Sans" panose="020B0606030504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0AD13B64-E350-B751-73C4-3D7CA7943526}"/>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5</a:t>
            </a:fld>
            <a:endParaRPr lang="sv-SE" sz="1400" dirty="0"/>
          </a:p>
        </p:txBody>
      </p:sp>
      <p:grpSp>
        <p:nvGrpSpPr>
          <p:cNvPr id="8" name="Google Shape;10200;p63">
            <a:extLst>
              <a:ext uri="{FF2B5EF4-FFF2-40B4-BE49-F238E27FC236}">
                <a16:creationId xmlns:a16="http://schemas.microsoft.com/office/drawing/2014/main" id="{66429D27-0D6C-4B48-897C-471B9080AFE9}"/>
              </a:ext>
            </a:extLst>
          </p:cNvPr>
          <p:cNvGrpSpPr/>
          <p:nvPr/>
        </p:nvGrpSpPr>
        <p:grpSpPr>
          <a:xfrm>
            <a:off x="9143999" y="1872343"/>
            <a:ext cx="2697309" cy="2569029"/>
            <a:chOff x="2179081" y="4285511"/>
            <a:chExt cx="397525" cy="348670"/>
          </a:xfrm>
          <a:solidFill>
            <a:schemeClr val="accent6"/>
          </a:solidFill>
        </p:grpSpPr>
        <p:sp>
          <p:nvSpPr>
            <p:cNvPr id="9" name="Google Shape;10201;p63">
              <a:extLst>
                <a:ext uri="{FF2B5EF4-FFF2-40B4-BE49-F238E27FC236}">
                  <a16:creationId xmlns:a16="http://schemas.microsoft.com/office/drawing/2014/main" id="{6858BF79-8D90-B24F-BCD6-B179F0F32C70}"/>
                </a:ext>
              </a:extLst>
            </p:cNvPr>
            <p:cNvSpPr/>
            <p:nvPr/>
          </p:nvSpPr>
          <p:spPr>
            <a:xfrm>
              <a:off x="2262437" y="4354322"/>
              <a:ext cx="230813" cy="210507"/>
            </a:xfrm>
            <a:custGeom>
              <a:avLst/>
              <a:gdLst/>
              <a:ahLst/>
              <a:cxnLst/>
              <a:rect l="l" t="t" r="r" b="b"/>
              <a:pathLst>
                <a:path w="7252" h="6614" extrusionOk="0">
                  <a:moveTo>
                    <a:pt x="3627" y="376"/>
                  </a:moveTo>
                  <a:cubicBezTo>
                    <a:pt x="4070" y="376"/>
                    <a:pt x="4516" y="477"/>
                    <a:pt x="4930" y="684"/>
                  </a:cubicBezTo>
                  <a:lnTo>
                    <a:pt x="4132" y="2065"/>
                  </a:lnTo>
                  <a:cubicBezTo>
                    <a:pt x="3965" y="2006"/>
                    <a:pt x="3799" y="1958"/>
                    <a:pt x="3620" y="1958"/>
                  </a:cubicBezTo>
                  <a:cubicBezTo>
                    <a:pt x="3441" y="1958"/>
                    <a:pt x="3263" y="1994"/>
                    <a:pt x="3120" y="2065"/>
                  </a:cubicBezTo>
                  <a:lnTo>
                    <a:pt x="2322" y="684"/>
                  </a:lnTo>
                  <a:cubicBezTo>
                    <a:pt x="2730" y="480"/>
                    <a:pt x="3177" y="376"/>
                    <a:pt x="3627" y="376"/>
                  </a:cubicBezTo>
                  <a:close/>
                  <a:moveTo>
                    <a:pt x="1989" y="863"/>
                  </a:moveTo>
                  <a:lnTo>
                    <a:pt x="2787" y="2244"/>
                  </a:lnTo>
                  <a:cubicBezTo>
                    <a:pt x="2513" y="2458"/>
                    <a:pt x="2322" y="2768"/>
                    <a:pt x="2286" y="3137"/>
                  </a:cubicBezTo>
                  <a:lnTo>
                    <a:pt x="691" y="3137"/>
                  </a:lnTo>
                  <a:lnTo>
                    <a:pt x="691" y="3125"/>
                  </a:lnTo>
                  <a:cubicBezTo>
                    <a:pt x="739" y="2422"/>
                    <a:pt x="1013" y="1756"/>
                    <a:pt x="1536" y="1232"/>
                  </a:cubicBezTo>
                  <a:cubicBezTo>
                    <a:pt x="1667" y="1101"/>
                    <a:pt x="1834" y="970"/>
                    <a:pt x="1989" y="863"/>
                  </a:cubicBezTo>
                  <a:close/>
                  <a:moveTo>
                    <a:pt x="3620" y="2339"/>
                  </a:moveTo>
                  <a:cubicBezTo>
                    <a:pt x="4156" y="2339"/>
                    <a:pt x="4608" y="2779"/>
                    <a:pt x="4608" y="3315"/>
                  </a:cubicBezTo>
                  <a:cubicBezTo>
                    <a:pt x="4608" y="3851"/>
                    <a:pt x="4156" y="4303"/>
                    <a:pt x="3620" y="4303"/>
                  </a:cubicBezTo>
                  <a:cubicBezTo>
                    <a:pt x="3072" y="4303"/>
                    <a:pt x="2644" y="3851"/>
                    <a:pt x="2644" y="3315"/>
                  </a:cubicBezTo>
                  <a:cubicBezTo>
                    <a:pt x="2644" y="2768"/>
                    <a:pt x="3084" y="2339"/>
                    <a:pt x="3620" y="2339"/>
                  </a:cubicBezTo>
                  <a:close/>
                  <a:moveTo>
                    <a:pt x="6549" y="3482"/>
                  </a:moveTo>
                  <a:cubicBezTo>
                    <a:pt x="6513" y="4184"/>
                    <a:pt x="6227" y="4863"/>
                    <a:pt x="5704" y="5387"/>
                  </a:cubicBezTo>
                  <a:cubicBezTo>
                    <a:pt x="5573" y="5518"/>
                    <a:pt x="5406" y="5661"/>
                    <a:pt x="5263" y="5756"/>
                  </a:cubicBezTo>
                  <a:lnTo>
                    <a:pt x="4453" y="4375"/>
                  </a:lnTo>
                  <a:cubicBezTo>
                    <a:pt x="4727" y="4172"/>
                    <a:pt x="4918" y="3851"/>
                    <a:pt x="4965" y="3482"/>
                  </a:cubicBezTo>
                  <a:close/>
                  <a:moveTo>
                    <a:pt x="4120" y="4553"/>
                  </a:moveTo>
                  <a:lnTo>
                    <a:pt x="4918" y="5935"/>
                  </a:lnTo>
                  <a:cubicBezTo>
                    <a:pt x="4510" y="6138"/>
                    <a:pt x="4063" y="6243"/>
                    <a:pt x="3613" y="6243"/>
                  </a:cubicBezTo>
                  <a:cubicBezTo>
                    <a:pt x="3170" y="6243"/>
                    <a:pt x="2724" y="6141"/>
                    <a:pt x="2310" y="5935"/>
                  </a:cubicBezTo>
                  <a:lnTo>
                    <a:pt x="3120" y="4553"/>
                  </a:lnTo>
                  <a:cubicBezTo>
                    <a:pt x="3275" y="4613"/>
                    <a:pt x="3441" y="4661"/>
                    <a:pt x="3620" y="4661"/>
                  </a:cubicBezTo>
                  <a:cubicBezTo>
                    <a:pt x="3799" y="4661"/>
                    <a:pt x="3977" y="4625"/>
                    <a:pt x="4120" y="4553"/>
                  </a:cubicBezTo>
                  <a:close/>
                  <a:moveTo>
                    <a:pt x="3636" y="0"/>
                  </a:moveTo>
                  <a:cubicBezTo>
                    <a:pt x="2787" y="0"/>
                    <a:pt x="1940" y="328"/>
                    <a:pt x="1298" y="970"/>
                  </a:cubicBezTo>
                  <a:cubicBezTo>
                    <a:pt x="120" y="2137"/>
                    <a:pt x="0" y="4018"/>
                    <a:pt x="1036" y="5327"/>
                  </a:cubicBezTo>
                  <a:cubicBezTo>
                    <a:pt x="1060" y="5375"/>
                    <a:pt x="1120" y="5399"/>
                    <a:pt x="1179" y="5399"/>
                  </a:cubicBezTo>
                  <a:cubicBezTo>
                    <a:pt x="1227" y="5399"/>
                    <a:pt x="1251" y="5387"/>
                    <a:pt x="1298" y="5351"/>
                  </a:cubicBezTo>
                  <a:cubicBezTo>
                    <a:pt x="1370" y="5292"/>
                    <a:pt x="1394" y="5173"/>
                    <a:pt x="1334" y="5101"/>
                  </a:cubicBezTo>
                  <a:cubicBezTo>
                    <a:pt x="953" y="4625"/>
                    <a:pt x="751" y="4065"/>
                    <a:pt x="715" y="3482"/>
                  </a:cubicBezTo>
                  <a:lnTo>
                    <a:pt x="2310" y="3482"/>
                  </a:lnTo>
                  <a:cubicBezTo>
                    <a:pt x="2358" y="3839"/>
                    <a:pt x="2548" y="4149"/>
                    <a:pt x="2810" y="4375"/>
                  </a:cubicBezTo>
                  <a:lnTo>
                    <a:pt x="2013" y="5756"/>
                  </a:lnTo>
                  <a:lnTo>
                    <a:pt x="1834" y="5625"/>
                  </a:lnTo>
                  <a:cubicBezTo>
                    <a:pt x="1803" y="5599"/>
                    <a:pt x="1763" y="5587"/>
                    <a:pt x="1723" y="5587"/>
                  </a:cubicBezTo>
                  <a:cubicBezTo>
                    <a:pt x="1671" y="5587"/>
                    <a:pt x="1618" y="5608"/>
                    <a:pt x="1584" y="5649"/>
                  </a:cubicBezTo>
                  <a:cubicBezTo>
                    <a:pt x="1524" y="5732"/>
                    <a:pt x="1536" y="5851"/>
                    <a:pt x="1608" y="5911"/>
                  </a:cubicBezTo>
                  <a:cubicBezTo>
                    <a:pt x="2203" y="6375"/>
                    <a:pt x="2918" y="6613"/>
                    <a:pt x="3632" y="6613"/>
                  </a:cubicBezTo>
                  <a:cubicBezTo>
                    <a:pt x="4489" y="6613"/>
                    <a:pt x="5334" y="6280"/>
                    <a:pt x="5977" y="5637"/>
                  </a:cubicBezTo>
                  <a:cubicBezTo>
                    <a:pt x="7132" y="4470"/>
                    <a:pt x="7251" y="2589"/>
                    <a:pt x="6227" y="1279"/>
                  </a:cubicBezTo>
                  <a:cubicBezTo>
                    <a:pt x="6194" y="1239"/>
                    <a:pt x="6141" y="1217"/>
                    <a:pt x="6088" y="1217"/>
                  </a:cubicBezTo>
                  <a:cubicBezTo>
                    <a:pt x="6048" y="1217"/>
                    <a:pt x="6008" y="1230"/>
                    <a:pt x="5977" y="1255"/>
                  </a:cubicBezTo>
                  <a:cubicBezTo>
                    <a:pt x="5894" y="1315"/>
                    <a:pt x="5882" y="1434"/>
                    <a:pt x="5942" y="1505"/>
                  </a:cubicBezTo>
                  <a:cubicBezTo>
                    <a:pt x="6311" y="1982"/>
                    <a:pt x="6525" y="2541"/>
                    <a:pt x="6549" y="3125"/>
                  </a:cubicBezTo>
                  <a:lnTo>
                    <a:pt x="4965" y="3125"/>
                  </a:lnTo>
                  <a:cubicBezTo>
                    <a:pt x="4918" y="2768"/>
                    <a:pt x="4727" y="2458"/>
                    <a:pt x="4453" y="2232"/>
                  </a:cubicBezTo>
                  <a:lnTo>
                    <a:pt x="5263" y="851"/>
                  </a:lnTo>
                  <a:lnTo>
                    <a:pt x="5442" y="982"/>
                  </a:lnTo>
                  <a:cubicBezTo>
                    <a:pt x="5473" y="1007"/>
                    <a:pt x="5512" y="1020"/>
                    <a:pt x="5552" y="1020"/>
                  </a:cubicBezTo>
                  <a:cubicBezTo>
                    <a:pt x="5605" y="1020"/>
                    <a:pt x="5658" y="998"/>
                    <a:pt x="5692" y="958"/>
                  </a:cubicBezTo>
                  <a:cubicBezTo>
                    <a:pt x="5751" y="874"/>
                    <a:pt x="5739" y="755"/>
                    <a:pt x="5656" y="696"/>
                  </a:cubicBezTo>
                  <a:cubicBezTo>
                    <a:pt x="5059" y="229"/>
                    <a:pt x="4347" y="0"/>
                    <a:pt x="3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02;p63">
              <a:extLst>
                <a:ext uri="{FF2B5EF4-FFF2-40B4-BE49-F238E27FC236}">
                  <a16:creationId xmlns:a16="http://schemas.microsoft.com/office/drawing/2014/main" id="{BE752E1E-D1BA-1240-BF14-39EC54AB2C22}"/>
                </a:ext>
              </a:extLst>
            </p:cNvPr>
            <p:cNvSpPr/>
            <p:nvPr/>
          </p:nvSpPr>
          <p:spPr>
            <a:xfrm>
              <a:off x="2179081" y="4285511"/>
              <a:ext cx="397525" cy="348670"/>
            </a:xfrm>
            <a:custGeom>
              <a:avLst/>
              <a:gdLst/>
              <a:ahLst/>
              <a:cxnLst/>
              <a:rect l="l" t="t" r="r" b="b"/>
              <a:pathLst>
                <a:path w="12490" h="10955" extrusionOk="0">
                  <a:moveTo>
                    <a:pt x="3493" y="346"/>
                  </a:moveTo>
                  <a:cubicBezTo>
                    <a:pt x="3526" y="346"/>
                    <a:pt x="3560" y="350"/>
                    <a:pt x="3596" y="358"/>
                  </a:cubicBezTo>
                  <a:cubicBezTo>
                    <a:pt x="3679" y="393"/>
                    <a:pt x="3751" y="465"/>
                    <a:pt x="3798" y="548"/>
                  </a:cubicBezTo>
                  <a:lnTo>
                    <a:pt x="4310" y="1655"/>
                  </a:lnTo>
                  <a:cubicBezTo>
                    <a:pt x="4167" y="1727"/>
                    <a:pt x="4036" y="1798"/>
                    <a:pt x="3917" y="1882"/>
                  </a:cubicBezTo>
                  <a:lnTo>
                    <a:pt x="3203" y="893"/>
                  </a:lnTo>
                  <a:cubicBezTo>
                    <a:pt x="3143" y="822"/>
                    <a:pt x="3131" y="715"/>
                    <a:pt x="3143" y="619"/>
                  </a:cubicBezTo>
                  <a:cubicBezTo>
                    <a:pt x="3155" y="512"/>
                    <a:pt x="3215" y="441"/>
                    <a:pt x="3310" y="393"/>
                  </a:cubicBezTo>
                  <a:cubicBezTo>
                    <a:pt x="3366" y="362"/>
                    <a:pt x="3426" y="346"/>
                    <a:pt x="3493" y="346"/>
                  </a:cubicBezTo>
                  <a:close/>
                  <a:moveTo>
                    <a:pt x="8984" y="346"/>
                  </a:moveTo>
                  <a:cubicBezTo>
                    <a:pt x="9046" y="346"/>
                    <a:pt x="9112" y="362"/>
                    <a:pt x="9168" y="393"/>
                  </a:cubicBezTo>
                  <a:cubicBezTo>
                    <a:pt x="9263" y="441"/>
                    <a:pt x="9323" y="524"/>
                    <a:pt x="9335" y="619"/>
                  </a:cubicBezTo>
                  <a:cubicBezTo>
                    <a:pt x="9347" y="715"/>
                    <a:pt x="9335" y="810"/>
                    <a:pt x="9275" y="893"/>
                  </a:cubicBezTo>
                  <a:lnTo>
                    <a:pt x="8561" y="1882"/>
                  </a:lnTo>
                  <a:cubicBezTo>
                    <a:pt x="8442" y="1810"/>
                    <a:pt x="8311" y="1715"/>
                    <a:pt x="8180" y="1655"/>
                  </a:cubicBezTo>
                  <a:lnTo>
                    <a:pt x="8680" y="560"/>
                  </a:lnTo>
                  <a:cubicBezTo>
                    <a:pt x="8727" y="465"/>
                    <a:pt x="8799" y="393"/>
                    <a:pt x="8894" y="358"/>
                  </a:cubicBezTo>
                  <a:cubicBezTo>
                    <a:pt x="8922" y="350"/>
                    <a:pt x="8952" y="346"/>
                    <a:pt x="8984" y="346"/>
                  </a:cubicBezTo>
                  <a:close/>
                  <a:moveTo>
                    <a:pt x="11780" y="5137"/>
                  </a:moveTo>
                  <a:cubicBezTo>
                    <a:pt x="11858" y="5137"/>
                    <a:pt x="11924" y="5171"/>
                    <a:pt x="11990" y="5227"/>
                  </a:cubicBezTo>
                  <a:cubicBezTo>
                    <a:pt x="12061" y="5287"/>
                    <a:pt x="12097" y="5394"/>
                    <a:pt x="12097" y="5477"/>
                  </a:cubicBezTo>
                  <a:cubicBezTo>
                    <a:pt x="12097" y="5572"/>
                    <a:pt x="12061" y="5656"/>
                    <a:pt x="11990" y="5739"/>
                  </a:cubicBezTo>
                  <a:cubicBezTo>
                    <a:pt x="11917" y="5791"/>
                    <a:pt x="11845" y="5825"/>
                    <a:pt x="11756" y="5825"/>
                  </a:cubicBezTo>
                  <a:cubicBezTo>
                    <a:pt x="11743" y="5825"/>
                    <a:pt x="11730" y="5824"/>
                    <a:pt x="11716" y="5823"/>
                  </a:cubicBezTo>
                  <a:lnTo>
                    <a:pt x="10513" y="5703"/>
                  </a:lnTo>
                  <a:lnTo>
                    <a:pt x="10513" y="5477"/>
                  </a:lnTo>
                  <a:lnTo>
                    <a:pt x="10513" y="5263"/>
                  </a:lnTo>
                  <a:lnTo>
                    <a:pt x="11716" y="5144"/>
                  </a:lnTo>
                  <a:cubicBezTo>
                    <a:pt x="11738" y="5139"/>
                    <a:pt x="11760" y="5137"/>
                    <a:pt x="11780" y="5137"/>
                  </a:cubicBezTo>
                  <a:close/>
                  <a:moveTo>
                    <a:pt x="729" y="5130"/>
                  </a:moveTo>
                  <a:cubicBezTo>
                    <a:pt x="740" y="5130"/>
                    <a:pt x="751" y="5131"/>
                    <a:pt x="762" y="5132"/>
                  </a:cubicBezTo>
                  <a:lnTo>
                    <a:pt x="1965" y="5251"/>
                  </a:lnTo>
                  <a:lnTo>
                    <a:pt x="1965" y="5477"/>
                  </a:lnTo>
                  <a:lnTo>
                    <a:pt x="1965" y="5703"/>
                  </a:lnTo>
                  <a:lnTo>
                    <a:pt x="762" y="5823"/>
                  </a:lnTo>
                  <a:cubicBezTo>
                    <a:pt x="745" y="5824"/>
                    <a:pt x="728" y="5825"/>
                    <a:pt x="712" y="5825"/>
                  </a:cubicBezTo>
                  <a:cubicBezTo>
                    <a:pt x="628" y="5825"/>
                    <a:pt x="558" y="5799"/>
                    <a:pt x="488" y="5739"/>
                  </a:cubicBezTo>
                  <a:cubicBezTo>
                    <a:pt x="417" y="5680"/>
                    <a:pt x="369" y="5572"/>
                    <a:pt x="369" y="5477"/>
                  </a:cubicBezTo>
                  <a:cubicBezTo>
                    <a:pt x="369" y="5370"/>
                    <a:pt x="417" y="5287"/>
                    <a:pt x="488" y="5227"/>
                  </a:cubicBezTo>
                  <a:cubicBezTo>
                    <a:pt x="563" y="5174"/>
                    <a:pt x="638" y="5130"/>
                    <a:pt x="729" y="5130"/>
                  </a:cubicBezTo>
                  <a:close/>
                  <a:moveTo>
                    <a:pt x="6239" y="1548"/>
                  </a:moveTo>
                  <a:cubicBezTo>
                    <a:pt x="8394" y="1548"/>
                    <a:pt x="10156" y="3310"/>
                    <a:pt x="10156" y="5465"/>
                  </a:cubicBezTo>
                  <a:cubicBezTo>
                    <a:pt x="10156" y="7620"/>
                    <a:pt x="8394" y="9382"/>
                    <a:pt x="6239" y="9382"/>
                  </a:cubicBezTo>
                  <a:cubicBezTo>
                    <a:pt x="4084" y="9382"/>
                    <a:pt x="2322" y="7620"/>
                    <a:pt x="2322" y="5465"/>
                  </a:cubicBezTo>
                  <a:cubicBezTo>
                    <a:pt x="2322" y="3310"/>
                    <a:pt x="4084" y="1548"/>
                    <a:pt x="6239" y="1548"/>
                  </a:cubicBezTo>
                  <a:close/>
                  <a:moveTo>
                    <a:pt x="3917" y="9073"/>
                  </a:moveTo>
                  <a:cubicBezTo>
                    <a:pt x="4036" y="9144"/>
                    <a:pt x="4167" y="9228"/>
                    <a:pt x="4310" y="9287"/>
                  </a:cubicBezTo>
                  <a:lnTo>
                    <a:pt x="3798" y="10395"/>
                  </a:lnTo>
                  <a:cubicBezTo>
                    <a:pt x="3751" y="10478"/>
                    <a:pt x="3679" y="10561"/>
                    <a:pt x="3596" y="10585"/>
                  </a:cubicBezTo>
                  <a:cubicBezTo>
                    <a:pt x="3563" y="10597"/>
                    <a:pt x="3528" y="10603"/>
                    <a:pt x="3493" y="10603"/>
                  </a:cubicBezTo>
                  <a:cubicBezTo>
                    <a:pt x="3429" y="10603"/>
                    <a:pt x="3364" y="10584"/>
                    <a:pt x="3310" y="10561"/>
                  </a:cubicBezTo>
                  <a:cubicBezTo>
                    <a:pt x="3215" y="10514"/>
                    <a:pt x="3155" y="10418"/>
                    <a:pt x="3143" y="10335"/>
                  </a:cubicBezTo>
                  <a:cubicBezTo>
                    <a:pt x="3131" y="10228"/>
                    <a:pt x="3143" y="10144"/>
                    <a:pt x="3203" y="10049"/>
                  </a:cubicBezTo>
                  <a:lnTo>
                    <a:pt x="3917" y="9073"/>
                  </a:lnTo>
                  <a:close/>
                  <a:moveTo>
                    <a:pt x="8561" y="9073"/>
                  </a:moveTo>
                  <a:lnTo>
                    <a:pt x="9275" y="10049"/>
                  </a:lnTo>
                  <a:cubicBezTo>
                    <a:pt x="9335" y="10121"/>
                    <a:pt x="9347" y="10228"/>
                    <a:pt x="9335" y="10335"/>
                  </a:cubicBezTo>
                  <a:cubicBezTo>
                    <a:pt x="9323" y="10442"/>
                    <a:pt x="9263" y="10514"/>
                    <a:pt x="9168" y="10561"/>
                  </a:cubicBezTo>
                  <a:cubicBezTo>
                    <a:pt x="9114" y="10584"/>
                    <a:pt x="9054" y="10603"/>
                    <a:pt x="8990" y="10603"/>
                  </a:cubicBezTo>
                  <a:cubicBezTo>
                    <a:pt x="8955" y="10603"/>
                    <a:pt x="8920" y="10597"/>
                    <a:pt x="8882" y="10585"/>
                  </a:cubicBezTo>
                  <a:cubicBezTo>
                    <a:pt x="8799" y="10561"/>
                    <a:pt x="8727" y="10478"/>
                    <a:pt x="8680" y="10395"/>
                  </a:cubicBezTo>
                  <a:lnTo>
                    <a:pt x="8180" y="9287"/>
                  </a:lnTo>
                  <a:cubicBezTo>
                    <a:pt x="8311" y="9216"/>
                    <a:pt x="8442" y="9144"/>
                    <a:pt x="8561" y="9073"/>
                  </a:cubicBezTo>
                  <a:close/>
                  <a:moveTo>
                    <a:pt x="3464" y="0"/>
                  </a:moveTo>
                  <a:cubicBezTo>
                    <a:pt x="3346" y="0"/>
                    <a:pt x="3228" y="30"/>
                    <a:pt x="3120" y="96"/>
                  </a:cubicBezTo>
                  <a:cubicBezTo>
                    <a:pt x="2941" y="203"/>
                    <a:pt x="2822" y="358"/>
                    <a:pt x="2774" y="548"/>
                  </a:cubicBezTo>
                  <a:cubicBezTo>
                    <a:pt x="2727" y="750"/>
                    <a:pt x="2774" y="953"/>
                    <a:pt x="2893" y="1120"/>
                  </a:cubicBezTo>
                  <a:lnTo>
                    <a:pt x="3608" y="2096"/>
                  </a:lnTo>
                  <a:cubicBezTo>
                    <a:pt x="2739" y="2775"/>
                    <a:pt x="2143" y="3751"/>
                    <a:pt x="2000" y="4882"/>
                  </a:cubicBezTo>
                  <a:lnTo>
                    <a:pt x="798" y="4763"/>
                  </a:lnTo>
                  <a:cubicBezTo>
                    <a:pt x="781" y="4762"/>
                    <a:pt x="764" y="4761"/>
                    <a:pt x="747" y="4761"/>
                  </a:cubicBezTo>
                  <a:cubicBezTo>
                    <a:pt x="562" y="4761"/>
                    <a:pt x="380" y="4821"/>
                    <a:pt x="238" y="4941"/>
                  </a:cubicBezTo>
                  <a:cubicBezTo>
                    <a:pt x="95" y="5084"/>
                    <a:pt x="0" y="5275"/>
                    <a:pt x="0" y="5465"/>
                  </a:cubicBezTo>
                  <a:cubicBezTo>
                    <a:pt x="0" y="5656"/>
                    <a:pt x="95" y="5858"/>
                    <a:pt x="238" y="5989"/>
                  </a:cubicBezTo>
                  <a:cubicBezTo>
                    <a:pt x="381" y="6108"/>
                    <a:pt x="536" y="6168"/>
                    <a:pt x="714" y="6168"/>
                  </a:cubicBezTo>
                  <a:lnTo>
                    <a:pt x="798" y="6168"/>
                  </a:lnTo>
                  <a:lnTo>
                    <a:pt x="2000" y="6049"/>
                  </a:lnTo>
                  <a:cubicBezTo>
                    <a:pt x="2143" y="7180"/>
                    <a:pt x="2762" y="8156"/>
                    <a:pt x="3608" y="8835"/>
                  </a:cubicBezTo>
                  <a:lnTo>
                    <a:pt x="2905" y="9847"/>
                  </a:lnTo>
                  <a:cubicBezTo>
                    <a:pt x="2786" y="10002"/>
                    <a:pt x="2739" y="10216"/>
                    <a:pt x="2786" y="10406"/>
                  </a:cubicBezTo>
                  <a:cubicBezTo>
                    <a:pt x="2834" y="10597"/>
                    <a:pt x="2953" y="10776"/>
                    <a:pt x="3131" y="10871"/>
                  </a:cubicBezTo>
                  <a:cubicBezTo>
                    <a:pt x="3239" y="10930"/>
                    <a:pt x="3370" y="10954"/>
                    <a:pt x="3489" y="10954"/>
                  </a:cubicBezTo>
                  <a:cubicBezTo>
                    <a:pt x="3560" y="10954"/>
                    <a:pt x="3632" y="10942"/>
                    <a:pt x="3715" y="10930"/>
                  </a:cubicBezTo>
                  <a:cubicBezTo>
                    <a:pt x="3905" y="10871"/>
                    <a:pt x="4048" y="10716"/>
                    <a:pt x="4143" y="10537"/>
                  </a:cubicBezTo>
                  <a:lnTo>
                    <a:pt x="4644" y="9442"/>
                  </a:lnTo>
                  <a:cubicBezTo>
                    <a:pt x="5132" y="9644"/>
                    <a:pt x="5691" y="9752"/>
                    <a:pt x="6251" y="9752"/>
                  </a:cubicBezTo>
                  <a:cubicBezTo>
                    <a:pt x="6822" y="9752"/>
                    <a:pt x="7370" y="9633"/>
                    <a:pt x="7858" y="9442"/>
                  </a:cubicBezTo>
                  <a:lnTo>
                    <a:pt x="8370" y="10537"/>
                  </a:lnTo>
                  <a:cubicBezTo>
                    <a:pt x="8454" y="10716"/>
                    <a:pt x="8608" y="10871"/>
                    <a:pt x="8799" y="10930"/>
                  </a:cubicBezTo>
                  <a:cubicBezTo>
                    <a:pt x="8870" y="10954"/>
                    <a:pt x="8942" y="10954"/>
                    <a:pt x="9025" y="10954"/>
                  </a:cubicBezTo>
                  <a:cubicBezTo>
                    <a:pt x="9144" y="10954"/>
                    <a:pt x="9275" y="10930"/>
                    <a:pt x="9382" y="10871"/>
                  </a:cubicBezTo>
                  <a:cubicBezTo>
                    <a:pt x="9561" y="10764"/>
                    <a:pt x="9680" y="10597"/>
                    <a:pt x="9716" y="10406"/>
                  </a:cubicBezTo>
                  <a:cubicBezTo>
                    <a:pt x="9763" y="10216"/>
                    <a:pt x="9716" y="10002"/>
                    <a:pt x="9597" y="9847"/>
                  </a:cubicBezTo>
                  <a:lnTo>
                    <a:pt x="8882" y="8859"/>
                  </a:lnTo>
                  <a:cubicBezTo>
                    <a:pt x="9751" y="8192"/>
                    <a:pt x="10347" y="7204"/>
                    <a:pt x="10490" y="6073"/>
                  </a:cubicBezTo>
                  <a:lnTo>
                    <a:pt x="11704" y="6192"/>
                  </a:lnTo>
                  <a:lnTo>
                    <a:pt x="11775" y="6192"/>
                  </a:lnTo>
                  <a:cubicBezTo>
                    <a:pt x="11954" y="6192"/>
                    <a:pt x="12121" y="6132"/>
                    <a:pt x="12252" y="6013"/>
                  </a:cubicBezTo>
                  <a:cubicBezTo>
                    <a:pt x="12395" y="5882"/>
                    <a:pt x="12490" y="5692"/>
                    <a:pt x="12490" y="5489"/>
                  </a:cubicBezTo>
                  <a:cubicBezTo>
                    <a:pt x="12490" y="5299"/>
                    <a:pt x="12383" y="5084"/>
                    <a:pt x="12240" y="4941"/>
                  </a:cubicBezTo>
                  <a:cubicBezTo>
                    <a:pt x="12098" y="4821"/>
                    <a:pt x="11926" y="4761"/>
                    <a:pt x="11742" y="4761"/>
                  </a:cubicBezTo>
                  <a:cubicBezTo>
                    <a:pt x="11726" y="4761"/>
                    <a:pt x="11709" y="4762"/>
                    <a:pt x="11692" y="4763"/>
                  </a:cubicBezTo>
                  <a:lnTo>
                    <a:pt x="10478" y="4882"/>
                  </a:lnTo>
                  <a:cubicBezTo>
                    <a:pt x="10335" y="3751"/>
                    <a:pt x="9716" y="2775"/>
                    <a:pt x="8870" y="2096"/>
                  </a:cubicBezTo>
                  <a:lnTo>
                    <a:pt x="9585" y="1120"/>
                  </a:lnTo>
                  <a:cubicBezTo>
                    <a:pt x="9704" y="953"/>
                    <a:pt x="9751" y="750"/>
                    <a:pt x="9704" y="548"/>
                  </a:cubicBezTo>
                  <a:cubicBezTo>
                    <a:pt x="9668" y="358"/>
                    <a:pt x="9537" y="179"/>
                    <a:pt x="9370" y="96"/>
                  </a:cubicBezTo>
                  <a:cubicBezTo>
                    <a:pt x="9254" y="30"/>
                    <a:pt x="9134" y="0"/>
                    <a:pt x="9015" y="0"/>
                  </a:cubicBezTo>
                  <a:cubicBezTo>
                    <a:pt x="8938" y="0"/>
                    <a:pt x="8861" y="13"/>
                    <a:pt x="8787" y="36"/>
                  </a:cubicBezTo>
                  <a:cubicBezTo>
                    <a:pt x="8596" y="96"/>
                    <a:pt x="8442" y="238"/>
                    <a:pt x="8358" y="417"/>
                  </a:cubicBezTo>
                  <a:lnTo>
                    <a:pt x="7846" y="1524"/>
                  </a:lnTo>
                  <a:cubicBezTo>
                    <a:pt x="7358" y="1310"/>
                    <a:pt x="6810" y="1203"/>
                    <a:pt x="6239" y="1203"/>
                  </a:cubicBezTo>
                  <a:cubicBezTo>
                    <a:pt x="5679" y="1203"/>
                    <a:pt x="5120" y="1322"/>
                    <a:pt x="4632" y="1524"/>
                  </a:cubicBezTo>
                  <a:lnTo>
                    <a:pt x="4132" y="417"/>
                  </a:lnTo>
                  <a:cubicBezTo>
                    <a:pt x="4036" y="238"/>
                    <a:pt x="3893" y="96"/>
                    <a:pt x="3691" y="36"/>
                  </a:cubicBezTo>
                  <a:cubicBezTo>
                    <a:pt x="3617" y="13"/>
                    <a:pt x="3540" y="0"/>
                    <a:pt x="3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675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4BE08-1DC9-B2BA-A3F7-0A9883EEE056}"/>
              </a:ext>
            </a:extLst>
          </p:cNvPr>
          <p:cNvSpPr>
            <a:spLocks noGrp="1"/>
          </p:cNvSpPr>
          <p:nvPr>
            <p:ph type="body" idx="12"/>
          </p:nvPr>
        </p:nvSpPr>
        <p:spPr>
          <a:xfrm>
            <a:off x="850650" y="1542288"/>
            <a:ext cx="7683750" cy="3956811"/>
          </a:xfrm>
        </p:spPr>
        <p:txBody>
          <a:bodyPr/>
          <a:lstStyle/>
          <a:p>
            <a:r>
              <a:rPr lang="en-GB" dirty="0">
                <a:ea typeface="Open Sans" pitchFamily="2" charset="0"/>
              </a:rPr>
              <a:t>Systems modelling is an important approach to understanding complex systems.</a:t>
            </a:r>
          </a:p>
          <a:p>
            <a:r>
              <a:rPr lang="en-GB" dirty="0">
                <a:ea typeface="Open Sans" pitchFamily="2" charset="0"/>
              </a:rPr>
              <a:t>Models can be used to understand policy problems and identify pathways to policy solutions.</a:t>
            </a:r>
          </a:p>
          <a:p>
            <a:r>
              <a:rPr lang="en-GB" dirty="0">
                <a:ea typeface="Open Sans" pitchFamily="2" charset="0"/>
              </a:rPr>
              <a:t>Modellers that seek to inform policy decisions need to:</a:t>
            </a:r>
          </a:p>
          <a:p>
            <a:pPr marL="342900" indent="-342900">
              <a:buFont typeface="Arial" panose="020B0604020202020204" pitchFamily="34" charset="0"/>
              <a:buChar char="•"/>
            </a:pPr>
            <a:r>
              <a:rPr lang="en-GB" dirty="0">
                <a:ea typeface="Open Sans" pitchFamily="2" charset="0"/>
              </a:rPr>
              <a:t>understand the complex political, economic and social factors that shape the policymaking process, and</a:t>
            </a:r>
          </a:p>
          <a:p>
            <a:pPr marL="342900" indent="-342900">
              <a:buFont typeface="Arial" panose="020B0604020202020204" pitchFamily="34" charset="0"/>
              <a:buChar char="•"/>
            </a:pPr>
            <a:r>
              <a:rPr lang="en-GB" dirty="0">
                <a:ea typeface="Open Sans" pitchFamily="2" charset="0"/>
              </a:rPr>
              <a:t>be able to seize windows of opportunities as they arise from changing economic, social, and political realities.</a:t>
            </a:r>
          </a:p>
        </p:txBody>
      </p:sp>
      <p:sp>
        <p:nvSpPr>
          <p:cNvPr id="4" name="Slide Number Placeholder 1">
            <a:extLst>
              <a:ext uri="{FF2B5EF4-FFF2-40B4-BE49-F238E27FC236}">
                <a16:creationId xmlns:a16="http://schemas.microsoft.com/office/drawing/2014/main" id="{46994D6F-3E70-0DFB-264F-08FB41CFC61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6</a:t>
            </a:fld>
            <a:endParaRPr lang="sv-SE" sz="1400" dirty="0"/>
          </a:p>
        </p:txBody>
      </p:sp>
      <p:sp>
        <p:nvSpPr>
          <p:cNvPr id="7" name="Text Placeholder 6">
            <a:extLst>
              <a:ext uri="{FF2B5EF4-FFF2-40B4-BE49-F238E27FC236}">
                <a16:creationId xmlns:a16="http://schemas.microsoft.com/office/drawing/2014/main" id="{3B86C851-E4F4-C062-3825-6A3AA8FBD7F7}"/>
              </a:ext>
            </a:extLst>
          </p:cNvPr>
          <p:cNvSpPr>
            <a:spLocks noGrp="1"/>
          </p:cNvSpPr>
          <p:nvPr>
            <p:ph type="body" idx="13"/>
          </p:nvPr>
        </p:nvSpPr>
        <p:spPr>
          <a:xfrm>
            <a:off x="838200" y="717996"/>
            <a:ext cx="8628574" cy="604836"/>
          </a:xfrm>
        </p:spPr>
        <p:txBody>
          <a:bodyPr/>
          <a:lstStyle/>
          <a:p>
            <a:pPr>
              <a:spcAft>
                <a:spcPts val="1200"/>
              </a:spcAft>
            </a:pPr>
            <a:r>
              <a:rPr lang="en-US" b="0" dirty="0">
                <a:latin typeface="Open Sans"/>
                <a:ea typeface="Open Sans" panose="020B0606030504020204" pitchFamily="34" charset="0"/>
                <a:cs typeface="Open Sans" panose="020B0606030504020204" pitchFamily="34" charset="0"/>
              </a:rPr>
              <a:t>3.1 </a:t>
            </a:r>
            <a:r>
              <a:rPr lang="en-US" sz="2400" b="0" dirty="0">
                <a:latin typeface="Open Sans"/>
                <a:ea typeface="Open Sans" panose="020B0606030504020204" pitchFamily="34" charset="0"/>
                <a:cs typeface="Open Sans" panose="020B0606030504020204" pitchFamily="34" charset="0"/>
              </a:rPr>
              <a:t>Systems modelling and policymaking</a:t>
            </a:r>
            <a:endParaRPr lang="en-ZA" sz="2400" b="0" dirty="0">
              <a:latin typeface="Open Sans"/>
              <a:ea typeface="Open Sans" panose="020B0606030504020204" pitchFamily="34" charset="0"/>
              <a:cs typeface="Open Sans" panose="020B0606030504020204" pitchFamily="34" charset="0"/>
            </a:endParaRPr>
          </a:p>
        </p:txBody>
      </p:sp>
      <p:sp>
        <p:nvSpPr>
          <p:cNvPr id="6" name="Google Shape;9843;p63">
            <a:extLst>
              <a:ext uri="{FF2B5EF4-FFF2-40B4-BE49-F238E27FC236}">
                <a16:creationId xmlns:a16="http://schemas.microsoft.com/office/drawing/2014/main" id="{F4F9A0D9-0490-F245-ABDD-379ABE50E49D}"/>
              </a:ext>
            </a:extLst>
          </p:cNvPr>
          <p:cNvSpPr/>
          <p:nvPr/>
        </p:nvSpPr>
        <p:spPr>
          <a:xfrm>
            <a:off x="8534400" y="1542288"/>
            <a:ext cx="3098800" cy="3182112"/>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486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3B731CA-FD54-1D81-D629-F7690B86847E}"/>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7</a:t>
            </a:fld>
            <a:endParaRPr lang="sv-SE" sz="1400" dirty="0"/>
          </a:p>
        </p:txBody>
      </p:sp>
      <p:sp>
        <p:nvSpPr>
          <p:cNvPr id="5" name="TextBox 4">
            <a:extLst>
              <a:ext uri="{FF2B5EF4-FFF2-40B4-BE49-F238E27FC236}">
                <a16:creationId xmlns:a16="http://schemas.microsoft.com/office/drawing/2014/main" id="{A6661ECC-2748-6569-185C-BEBE91356318}"/>
              </a:ext>
            </a:extLst>
          </p:cNvPr>
          <p:cNvSpPr txBox="1"/>
          <p:nvPr/>
        </p:nvSpPr>
        <p:spPr>
          <a:xfrm>
            <a:off x="8446946" y="6179745"/>
            <a:ext cx="3394363"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See</a:t>
            </a:r>
            <a:r>
              <a:rPr lang="en-US" sz="1400" dirty="0">
                <a:latin typeface="Arial" panose="020B0604020202020204" pitchFamily="34" charset="0"/>
                <a:ea typeface="Open Sans" panose="020B0606030504020204" pitchFamily="34" charset="0"/>
                <a:cs typeface="Arial" panose="020B0604020202020204" pitchFamily="34" charset="0"/>
              </a:rPr>
              <a:t> Boswell and Smith (2017) </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3BDDB2-66ED-2FA7-B2DC-5417F559A3D9}"/>
              </a:ext>
            </a:extLst>
          </p:cNvPr>
          <p:cNvSpPr txBox="1"/>
          <p:nvPr/>
        </p:nvSpPr>
        <p:spPr>
          <a:xfrm>
            <a:off x="1468615" y="4030367"/>
            <a:ext cx="2511157" cy="1015663"/>
          </a:xfrm>
          <a:prstGeom prst="rect">
            <a:avLst/>
          </a:prstGeom>
          <a:noFill/>
        </p:spPr>
        <p:txBody>
          <a:bodyPr wrap="square">
            <a:spAutoFit/>
          </a:bodyPr>
          <a:lstStyle/>
          <a:p>
            <a:pPr algn="ctr"/>
            <a:r>
              <a:rPr lang="en-US" sz="2000" dirty="0">
                <a:solidFill>
                  <a:schemeClr val="accent2">
                    <a:lumMod val="25000"/>
                  </a:schemeClr>
                </a:solidFill>
                <a:latin typeface="Open Sans" pitchFamily="2" charset="0"/>
                <a:ea typeface="Open Sans" pitchFamily="2" charset="0"/>
                <a:cs typeface="Open Sans" pitchFamily="2" charset="0"/>
              </a:rPr>
              <a:t>3.3.1 Modelling results can inform policy options</a:t>
            </a:r>
          </a:p>
        </p:txBody>
      </p:sp>
      <p:sp>
        <p:nvSpPr>
          <p:cNvPr id="7" name="TextBox 6">
            <a:extLst>
              <a:ext uri="{FF2B5EF4-FFF2-40B4-BE49-F238E27FC236}">
                <a16:creationId xmlns:a16="http://schemas.microsoft.com/office/drawing/2014/main" id="{7E0EF7E0-43EE-FA13-F16D-F14890BC9904}"/>
              </a:ext>
            </a:extLst>
          </p:cNvPr>
          <p:cNvSpPr txBox="1"/>
          <p:nvPr/>
        </p:nvSpPr>
        <p:spPr>
          <a:xfrm>
            <a:off x="4417155" y="4030367"/>
            <a:ext cx="2800073" cy="1323439"/>
          </a:xfrm>
          <a:prstGeom prst="rect">
            <a:avLst/>
          </a:prstGeom>
          <a:noFill/>
        </p:spPr>
        <p:txBody>
          <a:bodyPr wrap="square">
            <a:spAutoFit/>
          </a:bodyPr>
          <a:lstStyle/>
          <a:p>
            <a:pPr algn="ctr"/>
            <a:r>
              <a:rPr lang="en-US" sz="2000" dirty="0">
                <a:solidFill>
                  <a:schemeClr val="accent2">
                    <a:lumMod val="25000"/>
                  </a:schemeClr>
                </a:solidFill>
                <a:latin typeface="Open Sans" pitchFamily="2" charset="0"/>
                <a:ea typeface="Open Sans" pitchFamily="2" charset="0"/>
                <a:cs typeface="Open Sans" pitchFamily="2" charset="0"/>
              </a:rPr>
              <a:t>3.3.2 Policy &amp; political preferences can influence modelling process</a:t>
            </a:r>
          </a:p>
        </p:txBody>
      </p:sp>
      <p:sp>
        <p:nvSpPr>
          <p:cNvPr id="8" name="TextBox 7">
            <a:extLst>
              <a:ext uri="{FF2B5EF4-FFF2-40B4-BE49-F238E27FC236}">
                <a16:creationId xmlns:a16="http://schemas.microsoft.com/office/drawing/2014/main" id="{B6DA9921-4AE7-E101-AFC0-8AF9001C6291}"/>
              </a:ext>
            </a:extLst>
          </p:cNvPr>
          <p:cNvSpPr txBox="1"/>
          <p:nvPr/>
        </p:nvSpPr>
        <p:spPr>
          <a:xfrm>
            <a:off x="7523983" y="3988150"/>
            <a:ext cx="3187560" cy="1323439"/>
          </a:xfrm>
          <a:prstGeom prst="rect">
            <a:avLst/>
          </a:prstGeom>
          <a:noFill/>
        </p:spPr>
        <p:txBody>
          <a:bodyPr wrap="square">
            <a:spAutoFit/>
          </a:bodyPr>
          <a:lstStyle/>
          <a:p>
            <a:pPr algn="ctr"/>
            <a:r>
              <a:rPr lang="en-US" sz="2000" dirty="0">
                <a:solidFill>
                  <a:schemeClr val="accent2">
                    <a:lumMod val="25000"/>
                  </a:schemeClr>
                </a:solidFill>
                <a:latin typeface="Open Sans" pitchFamily="2" charset="0"/>
                <a:ea typeface="Open Sans" pitchFamily="2" charset="0"/>
                <a:cs typeface="Open Sans" pitchFamily="2" charset="0"/>
              </a:rPr>
              <a:t>3.3.3 Co-production and interactive can enhance the usability of modelling results</a:t>
            </a:r>
          </a:p>
        </p:txBody>
      </p:sp>
      <p:pic>
        <p:nvPicPr>
          <p:cNvPr id="9" name="Picture 8">
            <a:extLst>
              <a:ext uri="{FF2B5EF4-FFF2-40B4-BE49-F238E27FC236}">
                <a16:creationId xmlns:a16="http://schemas.microsoft.com/office/drawing/2014/main" id="{54678A19-12D4-552D-9851-111F758AC185}"/>
              </a:ext>
            </a:extLst>
          </p:cNvPr>
          <p:cNvPicPr>
            <a:picLocks noChangeAspect="1"/>
          </p:cNvPicPr>
          <p:nvPr/>
        </p:nvPicPr>
        <p:blipFill>
          <a:blip r:embed="rId3"/>
          <a:srcRect/>
          <a:stretch/>
        </p:blipFill>
        <p:spPr>
          <a:xfrm>
            <a:off x="1573272" y="1925159"/>
            <a:ext cx="1898772" cy="1898772"/>
          </a:xfrm>
          <a:prstGeom prst="rect">
            <a:avLst/>
          </a:prstGeom>
        </p:spPr>
      </p:pic>
      <p:pic>
        <p:nvPicPr>
          <p:cNvPr id="10" name="Picture 9">
            <a:extLst>
              <a:ext uri="{FF2B5EF4-FFF2-40B4-BE49-F238E27FC236}">
                <a16:creationId xmlns:a16="http://schemas.microsoft.com/office/drawing/2014/main" id="{D8996CE9-B3F2-6E83-EB4F-20DE419FA579}"/>
              </a:ext>
            </a:extLst>
          </p:cNvPr>
          <p:cNvPicPr>
            <a:picLocks noChangeAspect="1"/>
          </p:cNvPicPr>
          <p:nvPr/>
        </p:nvPicPr>
        <p:blipFill>
          <a:blip r:embed="rId4"/>
          <a:srcRect/>
          <a:stretch/>
        </p:blipFill>
        <p:spPr>
          <a:xfrm>
            <a:off x="4675296" y="1925159"/>
            <a:ext cx="1898772" cy="1898772"/>
          </a:xfrm>
          <a:prstGeom prst="rect">
            <a:avLst/>
          </a:prstGeom>
        </p:spPr>
      </p:pic>
      <p:pic>
        <p:nvPicPr>
          <p:cNvPr id="11" name="Picture 10">
            <a:extLst>
              <a:ext uri="{FF2B5EF4-FFF2-40B4-BE49-F238E27FC236}">
                <a16:creationId xmlns:a16="http://schemas.microsoft.com/office/drawing/2014/main" id="{B56793B4-E303-9387-E604-355C0474AD4C}"/>
              </a:ext>
            </a:extLst>
          </p:cNvPr>
          <p:cNvPicPr>
            <a:picLocks noChangeAspect="1"/>
          </p:cNvPicPr>
          <p:nvPr/>
        </p:nvPicPr>
        <p:blipFill>
          <a:blip r:embed="rId5"/>
          <a:srcRect/>
          <a:stretch/>
        </p:blipFill>
        <p:spPr>
          <a:xfrm>
            <a:off x="8156129" y="2029152"/>
            <a:ext cx="1794779" cy="1794779"/>
          </a:xfrm>
          <a:prstGeom prst="rect">
            <a:avLst/>
          </a:prstGeom>
        </p:spPr>
      </p:pic>
      <p:sp>
        <p:nvSpPr>
          <p:cNvPr id="14" name="Text Placeholder 2">
            <a:extLst>
              <a:ext uri="{FF2B5EF4-FFF2-40B4-BE49-F238E27FC236}">
                <a16:creationId xmlns:a16="http://schemas.microsoft.com/office/drawing/2014/main" id="{D9BA9F34-4EC0-A8DD-15EE-2E5AF33F0E38}"/>
              </a:ext>
            </a:extLst>
          </p:cNvPr>
          <p:cNvSpPr txBox="1">
            <a:spLocks/>
          </p:cNvSpPr>
          <p:nvPr/>
        </p:nvSpPr>
        <p:spPr>
          <a:xfrm>
            <a:off x="834080" y="788822"/>
            <a:ext cx="9436591" cy="604836"/>
          </a:xfrm>
          <a:prstGeom prst="rect">
            <a:avLst/>
          </a:prstGeom>
          <a:noFill/>
          <a:ln>
            <a:noFill/>
          </a:ln>
        </p:spPr>
        <p:txBody>
          <a:bodyPr spcFirstLastPara="1" wrap="square" lIns="91425" tIns="36000" rIns="91425" bIns="90000" anchor="t" anchorCtr="0">
            <a:noAutofit/>
          </a:bodyPr>
          <a:lstStyle>
            <a:defPPr marR="0" lvl="0" algn="l" rtl="0">
              <a:lnSpc>
                <a:spcPct val="100000"/>
              </a:lnSpc>
              <a:spcBef>
                <a:spcPts val="0"/>
              </a:spcBef>
              <a:spcAft>
                <a:spcPts val="0"/>
              </a:spcAft>
            </a:defPPr>
            <a:lvl1pPr marL="0" marR="0" lvl="0" indent="-228600" algn="l" rtl="0" eaLnBrk="1" hangingPunct="1">
              <a:lnSpc>
                <a:spcPct val="90000"/>
              </a:lnSpc>
              <a:spcBef>
                <a:spcPts val="1000"/>
              </a:spcBef>
              <a:spcAft>
                <a:spcPts val="0"/>
              </a:spcAft>
              <a:buClr>
                <a:schemeClr val="dk1"/>
              </a:buClr>
              <a:buSzPts val="2400"/>
              <a:buFont typeface="Arial"/>
              <a:buNone/>
              <a:defRPr sz="2400" b="1" i="0" u="none" strike="noStrike" cap="none" baseline="0">
                <a:solidFill>
                  <a:schemeClr val="accent5"/>
                </a:solidFill>
                <a:latin typeface="+mn-lt"/>
                <a:ea typeface="Helvetica Neue"/>
                <a:cs typeface="Helvetica Neue"/>
                <a:sym typeface="Helvetica Neue"/>
              </a:defRPr>
            </a:lvl1pPr>
            <a:lvl2pPr marL="914400" marR="0" lvl="1" indent="-228600" algn="l" rtl="0" eaLnBrk="1" hangingPunct="1">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eaLnBrk="1" hangingPunct="1">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r>
              <a:rPr lang="en-GB" b="0" kern="0" dirty="0">
                <a:latin typeface="Open Sans" pitchFamily="2" charset="0"/>
                <a:ea typeface="Open Sans" pitchFamily="2" charset="0"/>
                <a:cs typeface="Open Sans" pitchFamily="2" charset="0"/>
              </a:rPr>
              <a:t>3.2 Systems modelling to inform and influence policy</a:t>
            </a:r>
            <a:endParaRPr lang="en-ZA" b="0" kern="0" dirty="0">
              <a:latin typeface="Open Sans" pitchFamily="2" charset="0"/>
              <a:ea typeface="Open Sans" pitchFamily="2" charset="0"/>
              <a:cs typeface="Open Sans" pitchFamily="2" charset="0"/>
            </a:endParaRPr>
          </a:p>
          <a:p>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30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8CFDF-F52C-3839-440E-F723B51E7275}"/>
              </a:ext>
            </a:extLst>
          </p:cNvPr>
          <p:cNvSpPr>
            <a:spLocks noGrp="1"/>
          </p:cNvSpPr>
          <p:nvPr>
            <p:ph type="body" idx="12"/>
          </p:nvPr>
        </p:nvSpPr>
        <p:spPr>
          <a:xfrm>
            <a:off x="834080" y="1663908"/>
            <a:ext cx="7768742" cy="3380171"/>
          </a:xfrm>
        </p:spPr>
        <p:txBody>
          <a:bodyPr/>
          <a:lstStyle/>
          <a:p>
            <a:r>
              <a:rPr lang="en-GB" dirty="0">
                <a:ea typeface="Open Sans" pitchFamily="2" charset="0"/>
              </a:rPr>
              <a:t>Models can make three types of contributions to policy debates:</a:t>
            </a:r>
          </a:p>
          <a:p>
            <a:pPr marL="342900" indent="-342900">
              <a:buFont typeface="Arial" panose="020B0604020202020204" pitchFamily="34" charset="0"/>
              <a:buChar char="•"/>
            </a:pPr>
            <a:r>
              <a:rPr lang="en-GB" dirty="0">
                <a:solidFill>
                  <a:schemeClr val="accent5"/>
                </a:solidFill>
                <a:ea typeface="Open Sans" pitchFamily="2" charset="0"/>
              </a:rPr>
              <a:t>Analytical input:</a:t>
            </a:r>
            <a:r>
              <a:rPr lang="en-GB" dirty="0">
                <a:ea typeface="Open Sans" pitchFamily="2" charset="0"/>
              </a:rPr>
              <a:t> communicate the scale and severity of a problem by delineating and analysing complex systems.</a:t>
            </a:r>
          </a:p>
          <a:p>
            <a:pPr marL="342900" indent="-342900">
              <a:buFont typeface="Arial" panose="020B0604020202020204" pitchFamily="34" charset="0"/>
              <a:buChar char="•"/>
            </a:pPr>
            <a:r>
              <a:rPr lang="en-GB" dirty="0">
                <a:solidFill>
                  <a:schemeClr val="accent5"/>
                </a:solidFill>
                <a:ea typeface="Open Sans" pitchFamily="2" charset="0"/>
              </a:rPr>
              <a:t>Advisory input</a:t>
            </a:r>
            <a:r>
              <a:rPr lang="en-GB" dirty="0">
                <a:ea typeface="Open Sans" pitchFamily="2" charset="0"/>
              </a:rPr>
              <a:t>: investigate an action and its impacts within a system boundary to articulate new options or modification  </a:t>
            </a:r>
          </a:p>
          <a:p>
            <a:pPr marL="342900" indent="-342900">
              <a:buFont typeface="Arial" panose="020B0604020202020204" pitchFamily="34" charset="0"/>
              <a:buChar char="•"/>
            </a:pPr>
            <a:r>
              <a:rPr lang="en-GB" dirty="0">
                <a:solidFill>
                  <a:schemeClr val="accent5"/>
                </a:solidFill>
                <a:ea typeface="Open Sans" pitchFamily="2" charset="0"/>
              </a:rPr>
              <a:t>Mediation input</a:t>
            </a:r>
            <a:r>
              <a:rPr lang="en-GB" dirty="0">
                <a:ea typeface="Open Sans" pitchFamily="2" charset="0"/>
              </a:rPr>
              <a:t>: serve as a medium of consensus building among stakeholders with diverging views and interests. </a:t>
            </a:r>
            <a:endParaRPr lang="en-GB" sz="2000" dirty="0">
              <a:ea typeface="Open Sans" pitchFamily="2" charset="0"/>
            </a:endParaRPr>
          </a:p>
          <a:p>
            <a:endParaRPr lang="en-US" dirty="0"/>
          </a:p>
        </p:txBody>
      </p:sp>
      <p:sp>
        <p:nvSpPr>
          <p:cNvPr id="3" name="Text Placeholder 2">
            <a:extLst>
              <a:ext uri="{FF2B5EF4-FFF2-40B4-BE49-F238E27FC236}">
                <a16:creationId xmlns:a16="http://schemas.microsoft.com/office/drawing/2014/main" id="{625AA897-3825-87D5-B246-6BBFE45C9517}"/>
              </a:ext>
            </a:extLst>
          </p:cNvPr>
          <p:cNvSpPr>
            <a:spLocks noGrp="1"/>
          </p:cNvSpPr>
          <p:nvPr>
            <p:ph type="body" idx="13"/>
          </p:nvPr>
        </p:nvSpPr>
        <p:spPr>
          <a:xfrm>
            <a:off x="834080" y="789332"/>
            <a:ext cx="6637873" cy="604836"/>
          </a:xfrm>
        </p:spPr>
        <p:txBody>
          <a:bodyPr/>
          <a:lstStyle/>
          <a:p>
            <a:r>
              <a:rPr lang="en-GB" sz="2400" b="0" dirty="0">
                <a:latin typeface="Open Sans" pitchFamily="2" charset="0"/>
                <a:ea typeface="Open Sans" pitchFamily="2" charset="0"/>
                <a:cs typeface="Open Sans" pitchFamily="2" charset="0"/>
              </a:rPr>
              <a:t>3.2.1  Systems modelling informs policy</a:t>
            </a:r>
            <a:endParaRPr lang="en-ZA" sz="2400" b="0" dirty="0">
              <a:latin typeface="Open Sans" pitchFamily="2" charset="0"/>
              <a:ea typeface="Open Sans" pitchFamily="2" charset="0"/>
              <a:cs typeface="Open Sans" pitchFamily="2" charset="0"/>
            </a:endParaRPr>
          </a:p>
        </p:txBody>
      </p:sp>
      <p:sp>
        <p:nvSpPr>
          <p:cNvPr id="4" name="Slide Number Placeholder 1">
            <a:extLst>
              <a:ext uri="{FF2B5EF4-FFF2-40B4-BE49-F238E27FC236}">
                <a16:creationId xmlns:a16="http://schemas.microsoft.com/office/drawing/2014/main" id="{CBBE2CD2-69A1-24B5-5B81-35FD040C497B}"/>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8</a:t>
            </a:fld>
            <a:endParaRPr lang="sv-SE" sz="1400" dirty="0"/>
          </a:p>
        </p:txBody>
      </p:sp>
      <p:pic>
        <p:nvPicPr>
          <p:cNvPr id="8" name="Picture 7">
            <a:extLst>
              <a:ext uri="{FF2B5EF4-FFF2-40B4-BE49-F238E27FC236}">
                <a16:creationId xmlns:a16="http://schemas.microsoft.com/office/drawing/2014/main" id="{36F8377B-0FEC-1D4F-90E3-9EF9DD315D96}"/>
              </a:ext>
            </a:extLst>
          </p:cNvPr>
          <p:cNvPicPr>
            <a:picLocks noChangeAspect="1"/>
          </p:cNvPicPr>
          <p:nvPr/>
        </p:nvPicPr>
        <p:blipFill>
          <a:blip r:embed="rId3"/>
          <a:srcRect/>
          <a:stretch/>
        </p:blipFill>
        <p:spPr>
          <a:xfrm>
            <a:off x="8602821" y="1394168"/>
            <a:ext cx="3406431" cy="3406431"/>
          </a:xfrm>
          <a:prstGeom prst="rect">
            <a:avLst/>
          </a:prstGeom>
        </p:spPr>
      </p:pic>
    </p:spTree>
    <p:extLst>
      <p:ext uri="{BB962C8B-B14F-4D97-AF65-F5344CB8AC3E}">
        <p14:creationId xmlns:p14="http://schemas.microsoft.com/office/powerpoint/2010/main" val="205883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F4374-FB62-2D13-9AAF-CD195FBADD94}"/>
              </a:ext>
            </a:extLst>
          </p:cNvPr>
          <p:cNvSpPr>
            <a:spLocks noGrp="1"/>
          </p:cNvSpPr>
          <p:nvPr>
            <p:ph type="body" idx="12"/>
          </p:nvPr>
        </p:nvSpPr>
        <p:spPr>
          <a:xfrm>
            <a:off x="834080" y="1544691"/>
            <a:ext cx="8220774" cy="4153980"/>
          </a:xfrm>
        </p:spPr>
        <p:txBody>
          <a:bodyPr/>
          <a:lstStyle/>
          <a:p>
            <a:r>
              <a:rPr lang="en-GB" dirty="0">
                <a:ea typeface="Open Sans" pitchFamily="2" charset="0"/>
              </a:rPr>
              <a:t>Insights from energy systems modelling can influence policy decisions at various stages of the policy cycle:</a:t>
            </a:r>
            <a:endParaRPr lang="en-GB" b="1" dirty="0">
              <a:solidFill>
                <a:schemeClr val="accent5">
                  <a:lumMod val="60000"/>
                  <a:lumOff val="40000"/>
                </a:schemeClr>
              </a:solidFill>
              <a:ea typeface="Open Sans" pitchFamily="2" charset="0"/>
            </a:endParaRPr>
          </a:p>
          <a:p>
            <a:pPr marL="342900" indent="-342900">
              <a:buFont typeface="Arial" panose="020B0604020202020204" pitchFamily="34" charset="0"/>
              <a:buChar char="•"/>
            </a:pPr>
            <a:r>
              <a:rPr lang="en-GB" dirty="0">
                <a:solidFill>
                  <a:schemeClr val="accent5">
                    <a:lumMod val="60000"/>
                    <a:lumOff val="40000"/>
                  </a:schemeClr>
                </a:solidFill>
                <a:ea typeface="Open Sans" pitchFamily="2" charset="0"/>
              </a:rPr>
              <a:t>During problem identification and agenda-setting:</a:t>
            </a:r>
          </a:p>
          <a:p>
            <a:r>
              <a:rPr lang="en-GB" dirty="0">
                <a:ea typeface="Open Sans" pitchFamily="2" charset="0"/>
              </a:rPr>
              <a:t>Energy system models to articulate the scale of a problem and potential the risks and costs of not attending to the problem. </a:t>
            </a:r>
          </a:p>
          <a:p>
            <a:pPr marL="342900" indent="-342900">
              <a:buFont typeface="Arial" panose="020B0604020202020204" pitchFamily="34" charset="0"/>
              <a:buChar char="•"/>
            </a:pPr>
            <a:r>
              <a:rPr lang="en-GB" dirty="0">
                <a:solidFill>
                  <a:schemeClr val="accent5">
                    <a:lumMod val="60000"/>
                    <a:lumOff val="40000"/>
                  </a:schemeClr>
                </a:solidFill>
                <a:ea typeface="Open Sans" pitchFamily="2" charset="0"/>
              </a:rPr>
              <a:t>At the policy formulation phase: </a:t>
            </a:r>
          </a:p>
          <a:p>
            <a:r>
              <a:rPr lang="en-GB" dirty="0">
                <a:solidFill>
                  <a:schemeClr val="tx1"/>
                </a:solidFill>
                <a:ea typeface="Open Sans" pitchFamily="2" charset="0"/>
              </a:rPr>
              <a:t>Models can be used to explore policy options for tackling the problem and provide strategic advisory input to policy decisions. </a:t>
            </a:r>
            <a:endParaRPr lang="en-GB" dirty="0">
              <a:ea typeface="Open Sans" pitchFamily="2" charset="0"/>
            </a:endParaRPr>
          </a:p>
          <a:p>
            <a:endParaRPr lang="en-US" dirty="0"/>
          </a:p>
        </p:txBody>
      </p:sp>
      <p:sp>
        <p:nvSpPr>
          <p:cNvPr id="3" name="Text Placeholder 2">
            <a:extLst>
              <a:ext uri="{FF2B5EF4-FFF2-40B4-BE49-F238E27FC236}">
                <a16:creationId xmlns:a16="http://schemas.microsoft.com/office/drawing/2014/main" id="{5150B52A-4D59-448A-DC26-7D98EBF5987B}"/>
              </a:ext>
            </a:extLst>
          </p:cNvPr>
          <p:cNvSpPr>
            <a:spLocks noGrp="1"/>
          </p:cNvSpPr>
          <p:nvPr>
            <p:ph type="body" idx="13"/>
          </p:nvPr>
        </p:nvSpPr>
        <p:spPr>
          <a:xfrm>
            <a:off x="834080" y="789953"/>
            <a:ext cx="6324365" cy="604836"/>
          </a:xfrm>
        </p:spPr>
        <p:txBody>
          <a:bodyPr/>
          <a:lstStyle/>
          <a:p>
            <a:pPr>
              <a:spcAft>
                <a:spcPts val="1200"/>
              </a:spcAft>
            </a:pPr>
            <a:r>
              <a:rPr lang="en-GB" sz="2400" b="0" dirty="0">
                <a:latin typeface="Open Sans" pitchFamily="2" charset="0"/>
                <a:ea typeface="Open Sans" pitchFamily="2" charset="0"/>
                <a:cs typeface="Open Sans" pitchFamily="2" charset="0"/>
              </a:rPr>
              <a:t>3.2.1  Systems modelling informs policy</a:t>
            </a:r>
            <a:endParaRPr lang="en-ZA" sz="2400" b="0" dirty="0">
              <a:latin typeface="Open Sans" pitchFamily="2" charset="0"/>
              <a:ea typeface="Open Sans" pitchFamily="2" charset="0"/>
              <a:cs typeface="Open Sans" pitchFamily="2" charset="0"/>
            </a:endParaRPr>
          </a:p>
        </p:txBody>
      </p:sp>
      <p:sp>
        <p:nvSpPr>
          <p:cNvPr id="17" name="Slide Number Placeholder 1">
            <a:extLst>
              <a:ext uri="{FF2B5EF4-FFF2-40B4-BE49-F238E27FC236}">
                <a16:creationId xmlns:a16="http://schemas.microsoft.com/office/drawing/2014/main" id="{B1AD60AD-514E-204C-8AD3-1DA74D787218}"/>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9</a:t>
            </a:fld>
            <a:endParaRPr lang="sv-SE" sz="1400" dirty="0"/>
          </a:p>
        </p:txBody>
      </p:sp>
      <p:sp>
        <p:nvSpPr>
          <p:cNvPr id="11" name="Freeform 1164">
            <a:extLst>
              <a:ext uri="{FF2B5EF4-FFF2-40B4-BE49-F238E27FC236}">
                <a16:creationId xmlns:a16="http://schemas.microsoft.com/office/drawing/2014/main" id="{FBCF7907-CD05-D146-ADD2-D6EAABCF8A2C}"/>
              </a:ext>
            </a:extLst>
          </p:cNvPr>
          <p:cNvSpPr>
            <a:spLocks/>
          </p:cNvSpPr>
          <p:nvPr/>
        </p:nvSpPr>
        <p:spPr bwMode="auto">
          <a:xfrm>
            <a:off x="9357759" y="470005"/>
            <a:ext cx="1965387" cy="2180482"/>
          </a:xfrm>
          <a:custGeom>
            <a:avLst/>
            <a:gdLst>
              <a:gd name="T0" fmla="*/ 0 w 1572"/>
              <a:gd name="T1" fmla="*/ 1099 h 1511"/>
              <a:gd name="T2" fmla="*/ 50 w 1572"/>
              <a:gd name="T3" fmla="*/ 1106 h 1511"/>
              <a:gd name="T4" fmla="*/ 146 w 1572"/>
              <a:gd name="T5" fmla="*/ 1129 h 1511"/>
              <a:gd name="T6" fmla="*/ 238 w 1572"/>
              <a:gd name="T7" fmla="*/ 1164 h 1511"/>
              <a:gd name="T8" fmla="*/ 325 w 1572"/>
              <a:gd name="T9" fmla="*/ 1208 h 1511"/>
              <a:gd name="T10" fmla="*/ 406 w 1572"/>
              <a:gd name="T11" fmla="*/ 1261 h 1511"/>
              <a:gd name="T12" fmla="*/ 478 w 1572"/>
              <a:gd name="T13" fmla="*/ 1324 h 1511"/>
              <a:gd name="T14" fmla="*/ 544 w 1572"/>
              <a:gd name="T15" fmla="*/ 1394 h 1511"/>
              <a:gd name="T16" fmla="*/ 603 w 1572"/>
              <a:gd name="T17" fmla="*/ 1470 h 1511"/>
              <a:gd name="T18" fmla="*/ 628 w 1572"/>
              <a:gd name="T19" fmla="*/ 1511 h 1511"/>
              <a:gd name="T20" fmla="*/ 1245 w 1572"/>
              <a:gd name="T21" fmla="*/ 1495 h 1511"/>
              <a:gd name="T22" fmla="*/ 1572 w 1572"/>
              <a:gd name="T23" fmla="*/ 958 h 1511"/>
              <a:gd name="T24" fmla="*/ 1542 w 1572"/>
              <a:gd name="T25" fmla="*/ 906 h 1511"/>
              <a:gd name="T26" fmla="*/ 1476 w 1572"/>
              <a:gd name="T27" fmla="*/ 809 h 1511"/>
              <a:gd name="T28" fmla="*/ 1404 w 1572"/>
              <a:gd name="T29" fmla="*/ 716 h 1511"/>
              <a:gd name="T30" fmla="*/ 1327 w 1572"/>
              <a:gd name="T31" fmla="*/ 626 h 1511"/>
              <a:gd name="T32" fmla="*/ 1245 w 1572"/>
              <a:gd name="T33" fmla="*/ 542 h 1511"/>
              <a:gd name="T34" fmla="*/ 1157 w 1572"/>
              <a:gd name="T35" fmla="*/ 463 h 1511"/>
              <a:gd name="T36" fmla="*/ 1065 w 1572"/>
              <a:gd name="T37" fmla="*/ 389 h 1511"/>
              <a:gd name="T38" fmla="*/ 969 w 1572"/>
              <a:gd name="T39" fmla="*/ 320 h 1511"/>
              <a:gd name="T40" fmla="*/ 870 w 1572"/>
              <a:gd name="T41" fmla="*/ 258 h 1511"/>
              <a:gd name="T42" fmla="*/ 765 w 1572"/>
              <a:gd name="T43" fmla="*/ 202 h 1511"/>
              <a:gd name="T44" fmla="*/ 657 w 1572"/>
              <a:gd name="T45" fmla="*/ 152 h 1511"/>
              <a:gd name="T46" fmla="*/ 544 w 1572"/>
              <a:gd name="T47" fmla="*/ 109 h 1511"/>
              <a:gd name="T48" fmla="*/ 430 w 1572"/>
              <a:gd name="T49" fmla="*/ 71 h 1511"/>
              <a:gd name="T50" fmla="*/ 312 w 1572"/>
              <a:gd name="T51" fmla="*/ 42 h 1511"/>
              <a:gd name="T52" fmla="*/ 192 w 1572"/>
              <a:gd name="T53" fmla="*/ 20 h 1511"/>
              <a:gd name="T54" fmla="*/ 69 w 1572"/>
              <a:gd name="T55" fmla="*/ 5 h 1511"/>
              <a:gd name="T56" fmla="*/ 6 w 1572"/>
              <a:gd name="T57" fmla="*/ 0 h 1511"/>
              <a:gd name="T58" fmla="*/ 303 w 1572"/>
              <a:gd name="T59" fmla="*/ 541 h 1511"/>
              <a:gd name="T60" fmla="*/ 0 w 1572"/>
              <a:gd name="T61" fmla="*/ 1099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2" h="1511">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vert="horz" wrap="square" lIns="548640" tIns="45720" rIns="91440" bIns="45720" numCol="1" anchor="ctr" anchorCtr="0" compatLnSpc="1">
            <a:prstTxWarp prst="textNoShape">
              <a:avLst/>
            </a:prstTxWarp>
          </a:bodyPr>
          <a:lstStyle/>
          <a:p>
            <a:endParaRPr lang="en-US" dirty="0">
              <a:solidFill>
                <a:schemeClr val="bg1"/>
              </a:solidFill>
            </a:endParaRPr>
          </a:p>
        </p:txBody>
      </p:sp>
      <p:sp>
        <p:nvSpPr>
          <p:cNvPr id="12" name="Freeform 1165">
            <a:extLst>
              <a:ext uri="{FF2B5EF4-FFF2-40B4-BE49-F238E27FC236}">
                <a16:creationId xmlns:a16="http://schemas.microsoft.com/office/drawing/2014/main" id="{1A95FAAB-CAD9-8143-867F-D0E1DAE305A3}"/>
              </a:ext>
            </a:extLst>
          </p:cNvPr>
          <p:cNvSpPr>
            <a:spLocks/>
          </p:cNvSpPr>
          <p:nvPr/>
        </p:nvSpPr>
        <p:spPr bwMode="auto">
          <a:xfrm>
            <a:off x="10110752" y="1951566"/>
            <a:ext cx="1515299" cy="2666320"/>
          </a:xfrm>
          <a:custGeom>
            <a:avLst/>
            <a:gdLst>
              <a:gd name="T0" fmla="*/ 52 w 1209"/>
              <a:gd name="T1" fmla="*/ 551 h 1842"/>
              <a:gd name="T2" fmla="*/ 66 w 1209"/>
              <a:gd name="T3" fmla="*/ 588 h 1842"/>
              <a:gd name="T4" fmla="*/ 89 w 1209"/>
              <a:gd name="T5" fmla="*/ 667 h 1842"/>
              <a:gd name="T6" fmla="*/ 106 w 1209"/>
              <a:gd name="T7" fmla="*/ 748 h 1842"/>
              <a:gd name="T8" fmla="*/ 114 w 1209"/>
              <a:gd name="T9" fmla="*/ 832 h 1842"/>
              <a:gd name="T10" fmla="*/ 115 w 1209"/>
              <a:gd name="T11" fmla="*/ 875 h 1842"/>
              <a:gd name="T12" fmla="*/ 114 w 1209"/>
              <a:gd name="T13" fmla="*/ 933 h 1842"/>
              <a:gd name="T14" fmla="*/ 98 w 1209"/>
              <a:gd name="T15" fmla="*/ 1046 h 1842"/>
              <a:gd name="T16" fmla="*/ 70 w 1209"/>
              <a:gd name="T17" fmla="*/ 1152 h 1842"/>
              <a:gd name="T18" fmla="*/ 27 w 1209"/>
              <a:gd name="T19" fmla="*/ 1255 h 1842"/>
              <a:gd name="T20" fmla="*/ 0 w 1209"/>
              <a:gd name="T21" fmla="*/ 1301 h 1842"/>
              <a:gd name="T22" fmla="*/ 324 w 1209"/>
              <a:gd name="T23" fmla="*/ 1829 h 1842"/>
              <a:gd name="T24" fmla="*/ 952 w 1209"/>
              <a:gd name="T25" fmla="*/ 1842 h 1842"/>
              <a:gd name="T26" fmla="*/ 982 w 1209"/>
              <a:gd name="T27" fmla="*/ 1789 h 1842"/>
              <a:gd name="T28" fmla="*/ 1037 w 1209"/>
              <a:gd name="T29" fmla="*/ 1677 h 1842"/>
              <a:gd name="T30" fmla="*/ 1085 w 1209"/>
              <a:gd name="T31" fmla="*/ 1563 h 1842"/>
              <a:gd name="T32" fmla="*/ 1125 w 1209"/>
              <a:gd name="T33" fmla="*/ 1444 h 1842"/>
              <a:gd name="T34" fmla="*/ 1158 w 1209"/>
              <a:gd name="T35" fmla="*/ 1323 h 1842"/>
              <a:gd name="T36" fmla="*/ 1183 w 1209"/>
              <a:gd name="T37" fmla="*/ 1198 h 1842"/>
              <a:gd name="T38" fmla="*/ 1200 w 1209"/>
              <a:gd name="T39" fmla="*/ 1070 h 1842"/>
              <a:gd name="T40" fmla="*/ 1209 w 1209"/>
              <a:gd name="T41" fmla="*/ 941 h 1842"/>
              <a:gd name="T42" fmla="*/ 1209 w 1209"/>
              <a:gd name="T43" fmla="*/ 875 h 1842"/>
              <a:gd name="T44" fmla="*/ 1209 w 1209"/>
              <a:gd name="T45" fmla="*/ 816 h 1842"/>
              <a:gd name="T46" fmla="*/ 1203 w 1209"/>
              <a:gd name="T47" fmla="*/ 700 h 1842"/>
              <a:gd name="T48" fmla="*/ 1188 w 1209"/>
              <a:gd name="T49" fmla="*/ 586 h 1842"/>
              <a:gd name="T50" fmla="*/ 1169 w 1209"/>
              <a:gd name="T51" fmla="*/ 473 h 1842"/>
              <a:gd name="T52" fmla="*/ 1142 w 1209"/>
              <a:gd name="T53" fmla="*/ 363 h 1842"/>
              <a:gd name="T54" fmla="*/ 1109 w 1209"/>
              <a:gd name="T55" fmla="*/ 257 h 1842"/>
              <a:gd name="T56" fmla="*/ 1070 w 1209"/>
              <a:gd name="T57" fmla="*/ 152 h 1842"/>
              <a:gd name="T58" fmla="*/ 1026 w 1209"/>
              <a:gd name="T59" fmla="*/ 49 h 1842"/>
              <a:gd name="T60" fmla="*/ 1002 w 1209"/>
              <a:gd name="T61" fmla="*/ 0 h 1842"/>
              <a:gd name="T62" fmla="*/ 678 w 1209"/>
              <a:gd name="T63" fmla="*/ 534 h 1842"/>
              <a:gd name="T64" fmla="*/ 52 w 1209"/>
              <a:gd name="T65" fmla="*/ 551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9" h="1842">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5098"/>
            </a:srgbClr>
          </a:solidFill>
          <a:ln>
            <a:noFill/>
          </a:ln>
        </p:spPr>
        <p:txBody>
          <a:bodyPr vert="horz" wrap="square" lIns="91440" tIns="274320" rIns="91440" bIns="45720" numCol="1" anchor="ctr" anchorCtr="0" compatLnSpc="1">
            <a:prstTxWarp prst="textNoShape">
              <a:avLst/>
            </a:prstTxWarp>
          </a:bodyPr>
          <a:lstStyle/>
          <a:p>
            <a:pPr algn="ctr"/>
            <a:endParaRPr lang="en-US" sz="2400" b="1" dirty="0">
              <a:solidFill>
                <a:schemeClr val="bg1"/>
              </a:solidFill>
            </a:endParaRPr>
          </a:p>
        </p:txBody>
      </p:sp>
      <p:sp>
        <p:nvSpPr>
          <p:cNvPr id="14" name="Freeform 1169">
            <a:extLst>
              <a:ext uri="{FF2B5EF4-FFF2-40B4-BE49-F238E27FC236}">
                <a16:creationId xmlns:a16="http://schemas.microsoft.com/office/drawing/2014/main" id="{961ED22C-9015-9343-A6F0-BFAD68D62409}"/>
              </a:ext>
            </a:extLst>
          </p:cNvPr>
          <p:cNvSpPr>
            <a:spLocks/>
          </p:cNvSpPr>
          <p:nvPr/>
        </p:nvSpPr>
        <p:spPr bwMode="auto">
          <a:xfrm>
            <a:off x="8806194" y="3916870"/>
            <a:ext cx="2405473" cy="2053240"/>
          </a:xfrm>
          <a:custGeom>
            <a:avLst/>
            <a:gdLst>
              <a:gd name="T0" fmla="*/ 970 w 1922"/>
              <a:gd name="T1" fmla="*/ 0 h 1419"/>
              <a:gd name="T2" fmla="*/ 940 w 1922"/>
              <a:gd name="T3" fmla="*/ 36 h 1419"/>
              <a:gd name="T4" fmla="*/ 874 w 1922"/>
              <a:gd name="T5" fmla="*/ 103 h 1419"/>
              <a:gd name="T6" fmla="*/ 800 w 1922"/>
              <a:gd name="T7" fmla="*/ 163 h 1419"/>
              <a:gd name="T8" fmla="*/ 721 w 1922"/>
              <a:gd name="T9" fmla="*/ 214 h 1419"/>
              <a:gd name="T10" fmla="*/ 635 w 1922"/>
              <a:gd name="T11" fmla="*/ 256 h 1419"/>
              <a:gd name="T12" fmla="*/ 546 w 1922"/>
              <a:gd name="T13" fmla="*/ 289 h 1419"/>
              <a:gd name="T14" fmla="*/ 451 w 1922"/>
              <a:gd name="T15" fmla="*/ 312 h 1419"/>
              <a:gd name="T16" fmla="*/ 353 w 1922"/>
              <a:gd name="T17" fmla="*/ 324 h 1419"/>
              <a:gd name="T18" fmla="*/ 301 w 1922"/>
              <a:gd name="T19" fmla="*/ 325 h 1419"/>
              <a:gd name="T20" fmla="*/ 298 w 1922"/>
              <a:gd name="T21" fmla="*/ 324 h 1419"/>
              <a:gd name="T22" fmla="*/ 0 w 1922"/>
              <a:gd name="T23" fmla="*/ 875 h 1419"/>
              <a:gd name="T24" fmla="*/ 298 w 1922"/>
              <a:gd name="T25" fmla="*/ 1419 h 1419"/>
              <a:gd name="T26" fmla="*/ 301 w 1922"/>
              <a:gd name="T27" fmla="*/ 1419 h 1419"/>
              <a:gd name="T28" fmla="*/ 364 w 1922"/>
              <a:gd name="T29" fmla="*/ 1418 h 1419"/>
              <a:gd name="T30" fmla="*/ 490 w 1922"/>
              <a:gd name="T31" fmla="*/ 1410 h 1419"/>
              <a:gd name="T32" fmla="*/ 612 w 1922"/>
              <a:gd name="T33" fmla="*/ 1394 h 1419"/>
              <a:gd name="T34" fmla="*/ 732 w 1922"/>
              <a:gd name="T35" fmla="*/ 1371 h 1419"/>
              <a:gd name="T36" fmla="*/ 849 w 1922"/>
              <a:gd name="T37" fmla="*/ 1341 h 1419"/>
              <a:gd name="T38" fmla="*/ 964 w 1922"/>
              <a:gd name="T39" fmla="*/ 1304 h 1419"/>
              <a:gd name="T40" fmla="*/ 1075 w 1922"/>
              <a:gd name="T41" fmla="*/ 1260 h 1419"/>
              <a:gd name="T42" fmla="*/ 1182 w 1922"/>
              <a:gd name="T43" fmla="*/ 1209 h 1419"/>
              <a:gd name="T44" fmla="*/ 1287 w 1922"/>
              <a:gd name="T45" fmla="*/ 1152 h 1419"/>
              <a:gd name="T46" fmla="*/ 1387 w 1922"/>
              <a:gd name="T47" fmla="*/ 1088 h 1419"/>
              <a:gd name="T48" fmla="*/ 1482 w 1922"/>
              <a:gd name="T49" fmla="*/ 1020 h 1419"/>
              <a:gd name="T50" fmla="*/ 1574 w 1922"/>
              <a:gd name="T51" fmla="*/ 946 h 1419"/>
              <a:gd name="T52" fmla="*/ 1660 w 1922"/>
              <a:gd name="T53" fmla="*/ 866 h 1419"/>
              <a:gd name="T54" fmla="*/ 1742 w 1922"/>
              <a:gd name="T55" fmla="*/ 781 h 1419"/>
              <a:gd name="T56" fmla="*/ 1819 w 1922"/>
              <a:gd name="T57" fmla="*/ 692 h 1419"/>
              <a:gd name="T58" fmla="*/ 1889 w 1922"/>
              <a:gd name="T59" fmla="*/ 597 h 1419"/>
              <a:gd name="T60" fmla="*/ 1922 w 1922"/>
              <a:gd name="T61" fmla="*/ 549 h 1419"/>
              <a:gd name="T62" fmla="*/ 1298 w 1922"/>
              <a:gd name="T63" fmla="*/ 535 h 1419"/>
              <a:gd name="T64" fmla="*/ 970 w 1922"/>
              <a:gd name="T6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2" h="1419">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vert="horz" wrap="square" lIns="91440" tIns="274320" rIns="91440" bIns="45720" numCol="1" anchor="ctr" anchorCtr="0" compatLnSpc="1">
            <a:prstTxWarp prst="textNoShape">
              <a:avLst/>
            </a:prstTxWarp>
          </a:bodyPr>
          <a:lstStyle/>
          <a:p>
            <a:endParaRPr lang="en-US" dirty="0">
              <a:solidFill>
                <a:schemeClr val="bg1"/>
              </a:solidFill>
            </a:endParaRPr>
          </a:p>
        </p:txBody>
      </p:sp>
      <p:sp>
        <p:nvSpPr>
          <p:cNvPr id="15" name="Freeform 1166">
            <a:extLst>
              <a:ext uri="{FF2B5EF4-FFF2-40B4-BE49-F238E27FC236}">
                <a16:creationId xmlns:a16="http://schemas.microsoft.com/office/drawing/2014/main" id="{447F87E4-AFCB-8C4F-A35A-880A42E865E5}"/>
              </a:ext>
            </a:extLst>
          </p:cNvPr>
          <p:cNvSpPr>
            <a:spLocks/>
          </p:cNvSpPr>
          <p:nvPr/>
        </p:nvSpPr>
        <p:spPr bwMode="auto">
          <a:xfrm>
            <a:off x="7158445" y="454450"/>
            <a:ext cx="2476935" cy="2180482"/>
          </a:xfrm>
          <a:custGeom>
            <a:avLst/>
            <a:gdLst>
              <a:gd name="T0" fmla="*/ 943 w 1905"/>
              <a:gd name="T1" fmla="*/ 1432 h 1432"/>
              <a:gd name="T2" fmla="*/ 972 w 1905"/>
              <a:gd name="T3" fmla="*/ 1394 h 1432"/>
              <a:gd name="T4" fmla="*/ 1037 w 1905"/>
              <a:gd name="T5" fmla="*/ 1326 h 1432"/>
              <a:gd name="T6" fmla="*/ 1109 w 1905"/>
              <a:gd name="T7" fmla="*/ 1265 h 1432"/>
              <a:gd name="T8" fmla="*/ 1188 w 1905"/>
              <a:gd name="T9" fmla="*/ 1211 h 1432"/>
              <a:gd name="T10" fmla="*/ 1272 w 1905"/>
              <a:gd name="T11" fmla="*/ 1167 h 1432"/>
              <a:gd name="T12" fmla="*/ 1362 w 1905"/>
              <a:gd name="T13" fmla="*/ 1134 h 1432"/>
              <a:gd name="T14" fmla="*/ 1457 w 1905"/>
              <a:gd name="T15" fmla="*/ 1109 h 1432"/>
              <a:gd name="T16" fmla="*/ 1555 w 1905"/>
              <a:gd name="T17" fmla="*/ 1096 h 1432"/>
              <a:gd name="T18" fmla="*/ 1606 w 1905"/>
              <a:gd name="T19" fmla="*/ 1095 h 1432"/>
              <a:gd name="T20" fmla="*/ 1905 w 1905"/>
              <a:gd name="T21" fmla="*/ 544 h 1432"/>
              <a:gd name="T22" fmla="*/ 1607 w 1905"/>
              <a:gd name="T23" fmla="*/ 0 h 1432"/>
              <a:gd name="T24" fmla="*/ 1543 w 1905"/>
              <a:gd name="T25" fmla="*/ 1 h 1432"/>
              <a:gd name="T26" fmla="*/ 1420 w 1905"/>
              <a:gd name="T27" fmla="*/ 10 h 1432"/>
              <a:gd name="T28" fmla="*/ 1298 w 1905"/>
              <a:gd name="T29" fmla="*/ 26 h 1432"/>
              <a:gd name="T30" fmla="*/ 1179 w 1905"/>
              <a:gd name="T31" fmla="*/ 50 h 1432"/>
              <a:gd name="T32" fmla="*/ 1062 w 1905"/>
              <a:gd name="T33" fmla="*/ 80 h 1432"/>
              <a:gd name="T34" fmla="*/ 950 w 1905"/>
              <a:gd name="T35" fmla="*/ 119 h 1432"/>
              <a:gd name="T36" fmla="*/ 840 w 1905"/>
              <a:gd name="T37" fmla="*/ 163 h 1432"/>
              <a:gd name="T38" fmla="*/ 733 w 1905"/>
              <a:gd name="T39" fmla="*/ 213 h 1432"/>
              <a:gd name="T40" fmla="*/ 630 w 1905"/>
              <a:gd name="T41" fmla="*/ 270 h 1432"/>
              <a:gd name="T42" fmla="*/ 531 w 1905"/>
              <a:gd name="T43" fmla="*/ 333 h 1432"/>
              <a:gd name="T44" fmla="*/ 436 w 1905"/>
              <a:gd name="T45" fmla="*/ 401 h 1432"/>
              <a:gd name="T46" fmla="*/ 346 w 1905"/>
              <a:gd name="T47" fmla="*/ 475 h 1432"/>
              <a:gd name="T48" fmla="*/ 260 w 1905"/>
              <a:gd name="T49" fmla="*/ 556 h 1432"/>
              <a:gd name="T50" fmla="*/ 179 w 1905"/>
              <a:gd name="T51" fmla="*/ 639 h 1432"/>
              <a:gd name="T52" fmla="*/ 103 w 1905"/>
              <a:gd name="T53" fmla="*/ 728 h 1432"/>
              <a:gd name="T54" fmla="*/ 32 w 1905"/>
              <a:gd name="T55" fmla="*/ 821 h 1432"/>
              <a:gd name="T56" fmla="*/ 0 w 1905"/>
              <a:gd name="T57" fmla="*/ 871 h 1432"/>
              <a:gd name="T58" fmla="*/ 606 w 1905"/>
              <a:gd name="T59" fmla="*/ 884 h 1432"/>
              <a:gd name="T60" fmla="*/ 943 w 1905"/>
              <a:gd name="T61"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5" h="1432">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10196"/>
            </a:srgbClr>
          </a:solidFill>
          <a:ln>
            <a:noFill/>
          </a:ln>
        </p:spPr>
        <p:txBody>
          <a:bodyPr vert="horz" wrap="square" lIns="548640" tIns="45720" rIns="91440" bIns="45720" numCol="1" anchor="ctr" anchorCtr="0" compatLnSpc="1">
            <a:prstTxWarp prst="textNoShape">
              <a:avLst/>
            </a:prstTxWarp>
          </a:bodyPr>
          <a:lstStyle/>
          <a:p>
            <a:pPr algn="ctr"/>
            <a:endParaRPr lang="en-US" sz="2400" b="1" dirty="0"/>
          </a:p>
        </p:txBody>
      </p:sp>
      <p:sp>
        <p:nvSpPr>
          <p:cNvPr id="16" name="Freeform 1167">
            <a:extLst>
              <a:ext uri="{FF2B5EF4-FFF2-40B4-BE49-F238E27FC236}">
                <a16:creationId xmlns:a16="http://schemas.microsoft.com/office/drawing/2014/main" id="{64366161-D55D-E94C-8C55-7C8F37ADEA4B}"/>
              </a:ext>
            </a:extLst>
          </p:cNvPr>
          <p:cNvSpPr>
            <a:spLocks/>
          </p:cNvSpPr>
          <p:nvPr/>
        </p:nvSpPr>
        <p:spPr bwMode="auto">
          <a:xfrm>
            <a:off x="6743228" y="1865935"/>
            <a:ext cx="1551476" cy="2574233"/>
          </a:xfrm>
          <a:custGeom>
            <a:avLst/>
            <a:gdLst>
              <a:gd name="T0" fmla="*/ 1158 w 1201"/>
              <a:gd name="T1" fmla="*/ 1290 h 1826"/>
              <a:gd name="T2" fmla="*/ 1144 w 1201"/>
              <a:gd name="T3" fmla="*/ 1252 h 1826"/>
              <a:gd name="T4" fmla="*/ 1119 w 1201"/>
              <a:gd name="T5" fmla="*/ 1174 h 1826"/>
              <a:gd name="T6" fmla="*/ 1104 w 1201"/>
              <a:gd name="T7" fmla="*/ 1093 h 1826"/>
              <a:gd name="T8" fmla="*/ 1095 w 1201"/>
              <a:gd name="T9" fmla="*/ 1010 h 1826"/>
              <a:gd name="T10" fmla="*/ 1095 w 1201"/>
              <a:gd name="T11" fmla="*/ 967 h 1826"/>
              <a:gd name="T12" fmla="*/ 1096 w 1201"/>
              <a:gd name="T13" fmla="*/ 911 h 1826"/>
              <a:gd name="T14" fmla="*/ 1110 w 1201"/>
              <a:gd name="T15" fmla="*/ 802 h 1826"/>
              <a:gd name="T16" fmla="*/ 1138 w 1201"/>
              <a:gd name="T17" fmla="*/ 698 h 1826"/>
              <a:gd name="T18" fmla="*/ 1177 w 1201"/>
              <a:gd name="T19" fmla="*/ 601 h 1826"/>
              <a:gd name="T20" fmla="*/ 1201 w 1201"/>
              <a:gd name="T21" fmla="*/ 555 h 1826"/>
              <a:gd name="T22" fmla="*/ 869 w 1201"/>
              <a:gd name="T23" fmla="*/ 13 h 1826"/>
              <a:gd name="T24" fmla="*/ 258 w 1201"/>
              <a:gd name="T25" fmla="*/ 0 h 1826"/>
              <a:gd name="T26" fmla="*/ 228 w 1201"/>
              <a:gd name="T27" fmla="*/ 53 h 1826"/>
              <a:gd name="T28" fmla="*/ 173 w 1201"/>
              <a:gd name="T29" fmla="*/ 164 h 1826"/>
              <a:gd name="T30" fmla="*/ 125 w 1201"/>
              <a:gd name="T31" fmla="*/ 279 h 1826"/>
              <a:gd name="T32" fmla="*/ 85 w 1201"/>
              <a:gd name="T33" fmla="*/ 398 h 1826"/>
              <a:gd name="T34" fmla="*/ 51 w 1201"/>
              <a:gd name="T35" fmla="*/ 520 h 1826"/>
              <a:gd name="T36" fmla="*/ 27 w 1201"/>
              <a:gd name="T37" fmla="*/ 644 h 1826"/>
              <a:gd name="T38" fmla="*/ 10 w 1201"/>
              <a:gd name="T39" fmla="*/ 771 h 1826"/>
              <a:gd name="T40" fmla="*/ 1 w 1201"/>
              <a:gd name="T41" fmla="*/ 901 h 1826"/>
              <a:gd name="T42" fmla="*/ 0 w 1201"/>
              <a:gd name="T43" fmla="*/ 967 h 1826"/>
              <a:gd name="T44" fmla="*/ 1 w 1201"/>
              <a:gd name="T45" fmla="*/ 1024 h 1826"/>
              <a:gd name="T46" fmla="*/ 7 w 1201"/>
              <a:gd name="T47" fmla="*/ 1138 h 1826"/>
              <a:gd name="T48" fmla="*/ 20 w 1201"/>
              <a:gd name="T49" fmla="*/ 1251 h 1826"/>
              <a:gd name="T50" fmla="*/ 40 w 1201"/>
              <a:gd name="T51" fmla="*/ 1361 h 1826"/>
              <a:gd name="T52" fmla="*/ 66 w 1201"/>
              <a:gd name="T53" fmla="*/ 1468 h 1826"/>
              <a:gd name="T54" fmla="*/ 97 w 1201"/>
              <a:gd name="T55" fmla="*/ 1573 h 1826"/>
              <a:gd name="T56" fmla="*/ 134 w 1201"/>
              <a:gd name="T57" fmla="*/ 1677 h 1826"/>
              <a:gd name="T58" fmla="*/ 176 w 1201"/>
              <a:gd name="T59" fmla="*/ 1777 h 1826"/>
              <a:gd name="T60" fmla="*/ 201 w 1201"/>
              <a:gd name="T61" fmla="*/ 1826 h 1826"/>
              <a:gd name="T62" fmla="*/ 514 w 1201"/>
              <a:gd name="T63" fmla="*/ 1306 h 1826"/>
              <a:gd name="T64" fmla="*/ 1158 w 1201"/>
              <a:gd name="T65" fmla="*/ 129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1" h="1826">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4"/>
            </a:srgbClr>
          </a:solidFill>
          <a:ln>
            <a:noFill/>
          </a:ln>
        </p:spPr>
        <p:txBody>
          <a:bodyPr vert="horz" wrap="square" lIns="91440" tIns="45720" rIns="91440" bIns="45720" numCol="1" anchor="ctr" anchorCtr="0" compatLnSpc="1">
            <a:prstTxWarp prst="textNoShape">
              <a:avLst/>
            </a:prstTxWarp>
          </a:bodyPr>
          <a:lstStyle/>
          <a:p>
            <a:pPr algn="ctr"/>
            <a:endParaRPr lang="en-US" sz="2400" b="1" dirty="0">
              <a:solidFill>
                <a:schemeClr val="bg1"/>
              </a:solidFill>
            </a:endParaRPr>
          </a:p>
        </p:txBody>
      </p:sp>
      <p:sp>
        <p:nvSpPr>
          <p:cNvPr id="18" name="Freeform 1168">
            <a:extLst>
              <a:ext uri="{FF2B5EF4-FFF2-40B4-BE49-F238E27FC236}">
                <a16:creationId xmlns:a16="http://schemas.microsoft.com/office/drawing/2014/main" id="{F1F7BB0F-EF04-A248-B26E-179100F6DF7C}"/>
              </a:ext>
            </a:extLst>
          </p:cNvPr>
          <p:cNvSpPr>
            <a:spLocks/>
          </p:cNvSpPr>
          <p:nvPr/>
        </p:nvSpPr>
        <p:spPr bwMode="auto">
          <a:xfrm>
            <a:off x="7057323" y="3842258"/>
            <a:ext cx="2032256" cy="2202464"/>
          </a:xfrm>
          <a:custGeom>
            <a:avLst/>
            <a:gdLst>
              <a:gd name="T0" fmla="*/ 1564 w 1564"/>
              <a:gd name="T1" fmla="*/ 411 h 1510"/>
              <a:gd name="T2" fmla="*/ 1516 w 1564"/>
              <a:gd name="T3" fmla="*/ 403 h 1510"/>
              <a:gd name="T4" fmla="*/ 1422 w 1564"/>
              <a:gd name="T5" fmla="*/ 379 h 1510"/>
              <a:gd name="T6" fmla="*/ 1332 w 1564"/>
              <a:gd name="T7" fmla="*/ 344 h 1510"/>
              <a:gd name="T8" fmla="*/ 1248 w 1564"/>
              <a:gd name="T9" fmla="*/ 298 h 1510"/>
              <a:gd name="T10" fmla="*/ 1170 w 1564"/>
              <a:gd name="T11" fmla="*/ 245 h 1510"/>
              <a:gd name="T12" fmla="*/ 1099 w 1564"/>
              <a:gd name="T13" fmla="*/ 184 h 1510"/>
              <a:gd name="T14" fmla="*/ 1034 w 1564"/>
              <a:gd name="T15" fmla="*/ 115 h 1510"/>
              <a:gd name="T16" fmla="*/ 977 w 1564"/>
              <a:gd name="T17" fmla="*/ 40 h 1510"/>
              <a:gd name="T18" fmla="*/ 953 w 1564"/>
              <a:gd name="T19" fmla="*/ 0 h 1510"/>
              <a:gd name="T20" fmla="*/ 317 w 1564"/>
              <a:gd name="T21" fmla="*/ 17 h 1510"/>
              <a:gd name="T22" fmla="*/ 0 w 1564"/>
              <a:gd name="T23" fmla="*/ 539 h 1510"/>
              <a:gd name="T24" fmla="*/ 30 w 1564"/>
              <a:gd name="T25" fmla="*/ 591 h 1510"/>
              <a:gd name="T26" fmla="*/ 96 w 1564"/>
              <a:gd name="T27" fmla="*/ 690 h 1510"/>
              <a:gd name="T28" fmla="*/ 166 w 1564"/>
              <a:gd name="T29" fmla="*/ 783 h 1510"/>
              <a:gd name="T30" fmla="*/ 242 w 1564"/>
              <a:gd name="T31" fmla="*/ 874 h 1510"/>
              <a:gd name="T32" fmla="*/ 324 w 1564"/>
              <a:gd name="T33" fmla="*/ 958 h 1510"/>
              <a:gd name="T34" fmla="*/ 411 w 1564"/>
              <a:gd name="T35" fmla="*/ 1038 h 1510"/>
              <a:gd name="T36" fmla="*/ 501 w 1564"/>
              <a:gd name="T37" fmla="*/ 1112 h 1510"/>
              <a:gd name="T38" fmla="*/ 597 w 1564"/>
              <a:gd name="T39" fmla="*/ 1181 h 1510"/>
              <a:gd name="T40" fmla="*/ 697 w 1564"/>
              <a:gd name="T41" fmla="*/ 1244 h 1510"/>
              <a:gd name="T42" fmla="*/ 801 w 1564"/>
              <a:gd name="T43" fmla="*/ 1301 h 1510"/>
              <a:gd name="T44" fmla="*/ 908 w 1564"/>
              <a:gd name="T45" fmla="*/ 1353 h 1510"/>
              <a:gd name="T46" fmla="*/ 1020 w 1564"/>
              <a:gd name="T47" fmla="*/ 1397 h 1510"/>
              <a:gd name="T48" fmla="*/ 1134 w 1564"/>
              <a:gd name="T49" fmla="*/ 1435 h 1510"/>
              <a:gd name="T50" fmla="*/ 1252 w 1564"/>
              <a:gd name="T51" fmla="*/ 1466 h 1510"/>
              <a:gd name="T52" fmla="*/ 1371 w 1564"/>
              <a:gd name="T53" fmla="*/ 1489 h 1510"/>
              <a:gd name="T54" fmla="*/ 1494 w 1564"/>
              <a:gd name="T55" fmla="*/ 1505 h 1510"/>
              <a:gd name="T56" fmla="*/ 1557 w 1564"/>
              <a:gd name="T57" fmla="*/ 1510 h 1510"/>
              <a:gd name="T58" fmla="*/ 1261 w 1564"/>
              <a:gd name="T59" fmla="*/ 971 h 1510"/>
              <a:gd name="T60" fmla="*/ 1564 w 1564"/>
              <a:gd name="T61" fmla="*/ 411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4" h="151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4"/>
            </a:srgbClr>
          </a:solidFill>
          <a:ln>
            <a:noFill/>
          </a:ln>
        </p:spPr>
        <p:txBody>
          <a:bodyPr vert="horz" wrap="square" lIns="91440" tIns="45720" rIns="91440" bIns="45720" numCol="1" anchor="ctr" anchorCtr="0" compatLnSpc="1">
            <a:prstTxWarp prst="textNoShape">
              <a:avLst/>
            </a:prstTxWarp>
          </a:bodyPr>
          <a:lstStyle/>
          <a:p>
            <a:pPr algn="ctr"/>
            <a:endParaRPr lang="en-US" sz="2400" b="1" dirty="0">
              <a:solidFill>
                <a:schemeClr val="bg1"/>
              </a:solidFill>
            </a:endParaRPr>
          </a:p>
        </p:txBody>
      </p:sp>
    </p:spTree>
    <p:extLst>
      <p:ext uri="{BB962C8B-B14F-4D97-AF65-F5344CB8AC3E}">
        <p14:creationId xmlns:p14="http://schemas.microsoft.com/office/powerpoint/2010/main" val="4291537238"/>
      </p:ext>
    </p:extLst>
  </p:cSld>
  <p:clrMapOvr>
    <a:masterClrMapping/>
  </p:clrMapOvr>
</p:sld>
</file>

<file path=ppt/theme/theme1.xml><?xml version="1.0" encoding="utf-8"?>
<a:theme xmlns:a="http://schemas.openxmlformats.org/drawingml/2006/main" name="CCG Lectur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G Lecture theme" id="{0F656C2D-E1CD-0849-AEFA-782DB2D17D9A}" vid="{E279BDDD-1989-354C-B772-D410CEB200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ppt/theme/themeOverride2.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0b696a8a-ab1a-459b-a09e-44df7cbe9330"/>
    <ds:schemaRef ds:uri="http://schemas.microsoft.com/office/2006/documentManagement/types"/>
    <ds:schemaRef ds:uri="http://purl.org/dc/terms/"/>
    <ds:schemaRef ds:uri="http://purl.org/dc/dcmitype/"/>
    <ds:schemaRef ds:uri="35b8b66e-5759-43c1-a138-f967a8bf5a20"/>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105331</TotalTime>
  <Words>4031</Words>
  <Application>Microsoft Macintosh PowerPoint</Application>
  <PresentationFormat>Widescreen</PresentationFormat>
  <Paragraphs>286</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Helvetica Neue</vt:lpstr>
      <vt:lpstr>Open Sans</vt:lpstr>
      <vt:lpstr>Open Sans ExtraBold</vt:lpstr>
      <vt:lpstr>Times New Roman</vt:lpstr>
      <vt:lpstr>CCG Lecture theme</vt:lpstr>
      <vt:lpstr>PowerPoint Presentation</vt:lpstr>
      <vt:lpstr>Lecture 3: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3: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Tesfamichael, Meron</cp:lastModifiedBy>
  <cp:revision>642</cp:revision>
  <cp:lastPrinted>2023-03-15T16:30:50Z</cp:lastPrinted>
  <dcterms:created xsi:type="dcterms:W3CDTF">2021-02-10T16:48:02Z</dcterms:created>
  <dcterms:modified xsi:type="dcterms:W3CDTF">2023-03-15T17:02:55Z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