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12192000" cy="6858000"/>
  <p:notesSz cx="6858000" cy="9144000"/>
  <p:embeddedFontLst>
    <p:embeddedFont>
      <p:font typeface="Montserrat" panose="00000500000000000000" pitchFamily="2" charset="0"/>
      <p:regular r:id="rId30"/>
      <p:bold r:id="rId31"/>
      <p:italic r:id="rId32"/>
      <p:boldItalic r:id="rId33"/>
    </p:embeddedFont>
    <p:embeddedFont>
      <p:font typeface="Open Sans" panose="020B0606030504020204" pitchFamily="34" charset="0"/>
      <p:regular r:id="rId34"/>
      <p:bold r:id="rId35"/>
      <p:italic r:id="rId36"/>
      <p:boldItalic r:id="rId37"/>
    </p:embeddedFont>
    <p:embeddedFont>
      <p:font typeface="Open Sans ExtraBold" panose="020B0906030804020204" pitchFamily="34" charset="0"/>
      <p:bold r:id="rId38"/>
      <p:italic r:id="rId39"/>
      <p:boldItalic r:id="rId40"/>
    </p:embeddedFont>
    <p:embeddedFont>
      <p:font typeface="Open Sans SemiBold" panose="020B0706030804020204" pitchFamily="34" charset="0"/>
      <p:regular r:id="rId41"/>
      <p:bold r:id="rId42"/>
      <p:italic r:id="rId43"/>
      <p:boldItalic r:id="rId44"/>
    </p:embeddedFont>
    <p:embeddedFont>
      <p:font typeface="Quattrocento Sans" panose="020B0502050000020003"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jH3A8VoUfOLE+7yexLhayQ==" hashData="q2y/bpvdChKkdvrn1Mf07brlhok6v3UiAF43a2xBTJI41BAgHeIER/3GYx5QrvjKGujbgqeUnejc/Fei789sNw=="/>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iXtRVp6u0Ta73jkMEX8SSAdQ4ig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0D445E-4EEE-414E-9E04-1A1E983DE5FB}">
  <a:tblStyle styleId="{F00D445E-4EEE-414E-9E04-1A1E983DE5F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A"/>
          </a:solidFill>
        </a:fill>
      </a:tcStyle>
    </a:wholeTbl>
    <a:band1H>
      <a:tcTxStyle/>
      <a:tcStyle>
        <a:tcBdr/>
        <a:fill>
          <a:solidFill>
            <a:srgbClr val="CACBD3"/>
          </a:solidFill>
        </a:fill>
      </a:tcStyle>
    </a:band1H>
    <a:band2H>
      <a:tcTxStyle/>
      <a:tcStyle>
        <a:tcBdr/>
      </a:tcStyle>
    </a:band2H>
    <a:band1V>
      <a:tcTxStyle/>
      <a:tcStyle>
        <a:tcBdr/>
        <a:fill>
          <a:solidFill>
            <a:srgbClr val="CACBD3"/>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83454"/>
  </p:normalViewPr>
  <p:slideViewPr>
    <p:cSldViewPr snapToGrid="0">
      <p:cViewPr varScale="1">
        <p:scale>
          <a:sx n="92" d="100"/>
          <a:sy n="92" d="100"/>
        </p:scale>
        <p:origin x="127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font" Target="fonts/font1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6.xml"/><Relationship Id="rId51"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r>
              <a:rPr lang="sv-SE" baseline="0" err="1"/>
              <a:t>Demanda </a:t>
            </a:r>
            <a:r>
              <a:rPr lang="sv-SE" err="1"/>
              <a:t>por hora </a:t>
            </a:r>
            <a:r>
              <a:rPr lang="sv-SE" baseline="0"/>
              <a:t>(TJ)</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sv-SE"/>
        </a:p>
      </c:txPr>
    </c:title>
    <c:autoTitleDeleted val="0"/>
    <c:plotArea>
      <c:layout/>
      <c:lineChart>
        <c:grouping val="standard"/>
        <c:varyColors val="0"/>
        <c:ser>
          <c:idx val="0"/>
          <c:order val="0"/>
          <c:tx>
            <c:strRef>
              <c:f>Sheet1!$B$11</c:f>
              <c:strCache>
                <c:ptCount val="1"/>
                <c:pt idx="0">
                  <c:v>Verão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Sheet1!$C$11:$Z$11</c:f>
              <c:numCache>
                <c:formatCode>0</c:formatCode>
                <c:ptCount val="24"/>
                <c:pt idx="0">
                  <c:v>4.0983606557377055</c:v>
                </c:pt>
                <c:pt idx="1">
                  <c:v>4.0983606557377055</c:v>
                </c:pt>
                <c:pt idx="2">
                  <c:v>4.0983606557377055</c:v>
                </c:pt>
                <c:pt idx="3">
                  <c:v>4.0983606557377055</c:v>
                </c:pt>
                <c:pt idx="4">
                  <c:v>4.0983606557377055</c:v>
                </c:pt>
                <c:pt idx="5">
                  <c:v>4.0983606557377055</c:v>
                </c:pt>
                <c:pt idx="6">
                  <c:v>8.1967213114754109</c:v>
                </c:pt>
                <c:pt idx="7">
                  <c:v>8.1967213114754109</c:v>
                </c:pt>
                <c:pt idx="8">
                  <c:v>8.1967213114754109</c:v>
                </c:pt>
                <c:pt idx="9">
                  <c:v>8.1967213114754109</c:v>
                </c:pt>
                <c:pt idx="10">
                  <c:v>8.1967213114754109</c:v>
                </c:pt>
                <c:pt idx="11">
                  <c:v>8.1967213114754109</c:v>
                </c:pt>
                <c:pt idx="12">
                  <c:v>8.1967213114754109</c:v>
                </c:pt>
                <c:pt idx="13">
                  <c:v>8.1967213114754109</c:v>
                </c:pt>
                <c:pt idx="14">
                  <c:v>8.1967213114754109</c:v>
                </c:pt>
                <c:pt idx="15">
                  <c:v>8.1967213114754109</c:v>
                </c:pt>
                <c:pt idx="16">
                  <c:v>8.1967213114754109</c:v>
                </c:pt>
                <c:pt idx="17">
                  <c:v>8.1967213114754109</c:v>
                </c:pt>
                <c:pt idx="18">
                  <c:v>8.1967213114754109</c:v>
                </c:pt>
                <c:pt idx="19">
                  <c:v>8.1967213114754109</c:v>
                </c:pt>
                <c:pt idx="20">
                  <c:v>8.1967213114754109</c:v>
                </c:pt>
                <c:pt idx="21">
                  <c:v>8.1967213114754109</c:v>
                </c:pt>
                <c:pt idx="22">
                  <c:v>4.0983606557377055</c:v>
                </c:pt>
                <c:pt idx="23">
                  <c:v>4.0983606557377055</c:v>
                </c:pt>
              </c:numCache>
            </c:numRef>
          </c:val>
          <c:smooth val="0"/>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0-C189-4357-A9E0-20ED878B1CF8}"/>
            </c:ext>
          </c:extLst>
        </c:ser>
        <c:ser>
          <c:idx val="1"/>
          <c:order val="1"/>
          <c:tx>
            <c:strRef>
              <c:f>Sheet1!$B$12</c:f>
              <c:strCache>
                <c:ptCount val="1"/>
                <c:pt idx="0">
                  <c:v>Inverno</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Sheet1!$C$12:$Z$12</c:f>
              <c:numCache>
                <c:formatCode>0</c:formatCode>
                <c:ptCount val="24"/>
                <c:pt idx="0">
                  <c:v>28.925619834710744</c:v>
                </c:pt>
                <c:pt idx="1">
                  <c:v>28.925619834710744</c:v>
                </c:pt>
                <c:pt idx="2">
                  <c:v>28.925619834710744</c:v>
                </c:pt>
                <c:pt idx="3">
                  <c:v>28.925619834710744</c:v>
                </c:pt>
                <c:pt idx="4">
                  <c:v>28.925619834710744</c:v>
                </c:pt>
                <c:pt idx="5">
                  <c:v>28.925619834710744</c:v>
                </c:pt>
                <c:pt idx="6">
                  <c:v>28.925619834710744</c:v>
                </c:pt>
                <c:pt idx="7">
                  <c:v>12.396694214876034</c:v>
                </c:pt>
                <c:pt idx="8">
                  <c:v>12.396694214876034</c:v>
                </c:pt>
                <c:pt idx="9">
                  <c:v>12.396694214876034</c:v>
                </c:pt>
                <c:pt idx="10">
                  <c:v>12.396694214876034</c:v>
                </c:pt>
                <c:pt idx="11">
                  <c:v>12.396694214876034</c:v>
                </c:pt>
                <c:pt idx="12">
                  <c:v>12.396694214876034</c:v>
                </c:pt>
                <c:pt idx="13">
                  <c:v>12.396694214876034</c:v>
                </c:pt>
                <c:pt idx="14">
                  <c:v>12.396694214876034</c:v>
                </c:pt>
                <c:pt idx="15">
                  <c:v>12.396694214876034</c:v>
                </c:pt>
                <c:pt idx="16">
                  <c:v>12.396694214876034</c:v>
                </c:pt>
                <c:pt idx="17">
                  <c:v>12.396694214876034</c:v>
                </c:pt>
                <c:pt idx="18">
                  <c:v>12.396694214876034</c:v>
                </c:pt>
                <c:pt idx="19">
                  <c:v>28.925619834710744</c:v>
                </c:pt>
                <c:pt idx="20">
                  <c:v>28.925619834710744</c:v>
                </c:pt>
                <c:pt idx="21">
                  <c:v>28.925619834710744</c:v>
                </c:pt>
                <c:pt idx="22">
                  <c:v>28.925619834710744</c:v>
                </c:pt>
                <c:pt idx="23">
                  <c:v>28.925619834710744</c:v>
                </c:pt>
              </c:numCache>
            </c:numRef>
          </c:val>
          <c:smooth val="0"/>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1-C189-4357-A9E0-20ED878B1CF8}"/>
            </c:ext>
          </c:extLst>
        </c:ser>
        <c:dLbls>
          <c:showLegendKey val="0"/>
          <c:showVal val="0"/>
          <c:showCatName val="0"/>
          <c:showSerName val="0"/>
          <c:showPercent val="0"/>
          <c:showBubbleSize val="0"/>
        </c:dLbls>
        <c:marker val="1"/>
        <c:smooth val="0"/>
        <c:axId val="518616080"/>
        <c:axId val="518617392"/>
      </c:lineChart>
      <c:catAx>
        <c:axId val="51861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7392"/>
        <c:crosses val="autoZero"/>
        <c:auto val="1"/>
        <c:lblAlgn val="ctr"/>
        <c:lblOffset val="100"/>
        <c:noMultiLvlLbl val="0"/>
      </c:catAx>
      <c:valAx>
        <c:axId val="51861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r>
              <a:rPr lang="sv-SE" baseline="0" err="1"/>
              <a:t>Demanda </a:t>
            </a:r>
            <a:r>
              <a:rPr lang="sv-SE" err="1"/>
              <a:t>por hora </a:t>
            </a:r>
            <a:r>
              <a:rPr lang="sv-SE" baseline="0"/>
              <a:t>(TJ)</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sv-SE"/>
        </a:p>
      </c:txPr>
    </c:title>
    <c:autoTitleDeleted val="0"/>
    <c:plotArea>
      <c:layout/>
      <c:lineChart>
        <c:grouping val="standard"/>
        <c:varyColors val="0"/>
        <c:ser>
          <c:idx val="0"/>
          <c:order val="0"/>
          <c:tx>
            <c:strRef>
              <c:f>Sheet1!$B$11</c:f>
              <c:strCache>
                <c:ptCount val="1"/>
                <c:pt idx="0">
                  <c:v>Verão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Sheet1!$C$11:$Z$11</c:f>
              <c:numCache>
                <c:formatCode>0</c:formatCode>
                <c:ptCount val="24"/>
                <c:pt idx="0">
                  <c:v>4.0983606557377055</c:v>
                </c:pt>
                <c:pt idx="1">
                  <c:v>4.0983606557377055</c:v>
                </c:pt>
                <c:pt idx="2">
                  <c:v>4.0983606557377055</c:v>
                </c:pt>
                <c:pt idx="3">
                  <c:v>4.0983606557377055</c:v>
                </c:pt>
                <c:pt idx="4">
                  <c:v>4.0983606557377055</c:v>
                </c:pt>
                <c:pt idx="5">
                  <c:v>4.0983606557377055</c:v>
                </c:pt>
                <c:pt idx="6">
                  <c:v>8.1967213114754109</c:v>
                </c:pt>
                <c:pt idx="7">
                  <c:v>8.1967213114754109</c:v>
                </c:pt>
                <c:pt idx="8">
                  <c:v>8.1967213114754109</c:v>
                </c:pt>
                <c:pt idx="9">
                  <c:v>8.1967213114754109</c:v>
                </c:pt>
                <c:pt idx="10">
                  <c:v>8.1967213114754109</c:v>
                </c:pt>
                <c:pt idx="11">
                  <c:v>8.1967213114754109</c:v>
                </c:pt>
                <c:pt idx="12">
                  <c:v>8.1967213114754109</c:v>
                </c:pt>
                <c:pt idx="13">
                  <c:v>8.1967213114754109</c:v>
                </c:pt>
                <c:pt idx="14">
                  <c:v>8.1967213114754109</c:v>
                </c:pt>
                <c:pt idx="15">
                  <c:v>8.1967213114754109</c:v>
                </c:pt>
                <c:pt idx="16">
                  <c:v>8.1967213114754109</c:v>
                </c:pt>
                <c:pt idx="17">
                  <c:v>8.1967213114754109</c:v>
                </c:pt>
                <c:pt idx="18">
                  <c:v>8.1967213114754109</c:v>
                </c:pt>
                <c:pt idx="19">
                  <c:v>8.1967213114754109</c:v>
                </c:pt>
                <c:pt idx="20">
                  <c:v>8.1967213114754109</c:v>
                </c:pt>
                <c:pt idx="21">
                  <c:v>8.1967213114754109</c:v>
                </c:pt>
                <c:pt idx="22">
                  <c:v>4.0983606557377055</c:v>
                </c:pt>
                <c:pt idx="23">
                  <c:v>4.0983606557377055</c:v>
                </c:pt>
              </c:numCache>
            </c:numRef>
          </c:val>
          <c:smooth val="0"/>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0-CB1B-435C-9899-5A34A94267D0}"/>
            </c:ext>
          </c:extLst>
        </c:ser>
        <c:ser>
          <c:idx val="1"/>
          <c:order val="1"/>
          <c:tx>
            <c:strRef>
              <c:f>Sheet1!$B$12</c:f>
              <c:strCache>
                <c:ptCount val="1"/>
                <c:pt idx="0">
                  <c:v>Inverno</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numRef>
              <c:f>Sheet1!$C$10:$Z$10</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cat>
          <c:val>
            <c:numRef>
              <c:f>Sheet1!$C$12:$Z$12</c:f>
              <c:numCache>
                <c:formatCode>0</c:formatCode>
                <c:ptCount val="24"/>
                <c:pt idx="0">
                  <c:v>28.925619834710744</c:v>
                </c:pt>
                <c:pt idx="1">
                  <c:v>28.925619834710744</c:v>
                </c:pt>
                <c:pt idx="2">
                  <c:v>28.925619834710744</c:v>
                </c:pt>
                <c:pt idx="3">
                  <c:v>28.925619834710744</c:v>
                </c:pt>
                <c:pt idx="4">
                  <c:v>28.925619834710744</c:v>
                </c:pt>
                <c:pt idx="5">
                  <c:v>28.925619834710744</c:v>
                </c:pt>
                <c:pt idx="6">
                  <c:v>28.925619834710744</c:v>
                </c:pt>
                <c:pt idx="7">
                  <c:v>12.396694214876034</c:v>
                </c:pt>
                <c:pt idx="8">
                  <c:v>12.396694214876034</c:v>
                </c:pt>
                <c:pt idx="9">
                  <c:v>12.396694214876034</c:v>
                </c:pt>
                <c:pt idx="10">
                  <c:v>12.396694214876034</c:v>
                </c:pt>
                <c:pt idx="11">
                  <c:v>12.396694214876034</c:v>
                </c:pt>
                <c:pt idx="12">
                  <c:v>12.396694214876034</c:v>
                </c:pt>
                <c:pt idx="13">
                  <c:v>12.396694214876034</c:v>
                </c:pt>
                <c:pt idx="14">
                  <c:v>12.396694214876034</c:v>
                </c:pt>
                <c:pt idx="15">
                  <c:v>12.396694214876034</c:v>
                </c:pt>
                <c:pt idx="16">
                  <c:v>12.396694214876034</c:v>
                </c:pt>
                <c:pt idx="17">
                  <c:v>12.396694214876034</c:v>
                </c:pt>
                <c:pt idx="18">
                  <c:v>12.396694214876034</c:v>
                </c:pt>
                <c:pt idx="19">
                  <c:v>28.925619834710744</c:v>
                </c:pt>
                <c:pt idx="20">
                  <c:v>28.925619834710744</c:v>
                </c:pt>
                <c:pt idx="21">
                  <c:v>28.925619834710744</c:v>
                </c:pt>
                <c:pt idx="22">
                  <c:v>28.925619834710744</c:v>
                </c:pt>
                <c:pt idx="23">
                  <c:v>28.925619834710744</c:v>
                </c:pt>
              </c:numCache>
            </c:numRef>
          </c:val>
          <c:smooth val="0"/>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1-CB1B-435C-9899-5A34A94267D0}"/>
            </c:ext>
          </c:extLst>
        </c:ser>
        <c:dLbls>
          <c:showLegendKey val="0"/>
          <c:showVal val="0"/>
          <c:showCatName val="0"/>
          <c:showSerName val="0"/>
          <c:showPercent val="0"/>
          <c:showBubbleSize val="0"/>
        </c:dLbls>
        <c:marker val="1"/>
        <c:smooth val="0"/>
        <c:axId val="518616080"/>
        <c:axId val="518617392"/>
      </c:lineChart>
      <c:catAx>
        <c:axId val="51861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7392"/>
        <c:crosses val="autoZero"/>
        <c:auto val="1"/>
        <c:lblAlgn val="ctr"/>
        <c:lblOffset val="100"/>
        <c:noMultiLvlLbl val="0"/>
      </c:catAx>
      <c:valAx>
        <c:axId val="518617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1861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9" name="Google Shape;26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Uma das causas das mudanças nos padrões de fornecimento de energia ao longo de segundos, horas, dias e estações é o fornecimento de eletricidade a partir de tecnologias renováveis variáveis. Isso é cada vez mais importante, pois as energias renováveis variáveis, como a solar fotovoltaica ou a eólica, são responsáveis por parcelas cada vez maiores do fornecimento de eletricidade em todo o mundo, e espera-se que elas forneçam a maior parcela em algumas décadas. A figura à esquerda mostra como a eletricidade fornecida por um painel solar fotovoltaico em um determinado local pode mudar durante um dia e entre dias. À noite, a produção de eletricidade é normalmente zero porque o sol não brilha. Na parte central do dia, a saída é mais alta. No entanto, ela pode mudar significativamente entre os dias e ser mais alta em um dia de verão com céu claro - veja a linha azul -, mais baixa em um dia de inverno com céu claro ou altamente inconstante em um dia de primavera com clima instável. Também deve ser levado em conta que o potencial de fornecimento de eletricidade de um painel fotovoltaico e o perfil de fornecimento de eletricidade também mudam dependendo da localização em uma região e dentro de um país. A figura à direita mostra a alta variabilidade do potencial de fornecimento de eletricidade solar em todo o mundo.</a:t>
            </a:r>
            <a:endParaRPr/>
          </a:p>
        </p:txBody>
      </p:sp>
      <p:sp>
        <p:nvSpPr>
          <p:cNvPr id="366" name="Google Shape;36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Este slide </a:t>
            </a:r>
            <a:r>
              <a:rPr lang="en-GB" dirty="0" err="1"/>
              <a:t>mostra</a:t>
            </a:r>
            <a:r>
              <a:rPr lang="en-GB" dirty="0"/>
              <a:t> outro </a:t>
            </a:r>
            <a:r>
              <a:rPr lang="en-GB" dirty="0" err="1"/>
              <a:t>exemplo</a:t>
            </a:r>
            <a:r>
              <a:rPr lang="en-GB" dirty="0"/>
              <a:t> da </a:t>
            </a:r>
            <a:r>
              <a:rPr lang="en-GB" dirty="0" err="1"/>
              <a:t>variabilidade</a:t>
            </a:r>
            <a:r>
              <a:rPr lang="en-GB" dirty="0"/>
              <a:t> do </a:t>
            </a:r>
            <a:r>
              <a:rPr lang="en-GB" dirty="0" err="1"/>
              <a:t>fornecimento</a:t>
            </a:r>
            <a:r>
              <a:rPr lang="en-GB" dirty="0"/>
              <a:t> de </a:t>
            </a:r>
            <a:r>
              <a:rPr lang="en-GB" dirty="0" err="1"/>
              <a:t>eletricidade</a:t>
            </a:r>
            <a:r>
              <a:rPr lang="en-GB" dirty="0"/>
              <a:t>, </a:t>
            </a:r>
            <a:r>
              <a:rPr lang="en-GB" dirty="0" err="1"/>
              <a:t>relacionado</a:t>
            </a:r>
            <a:r>
              <a:rPr lang="en-GB" dirty="0"/>
              <a:t> </a:t>
            </a:r>
            <a:r>
              <a:rPr lang="en-GB" dirty="0" err="1"/>
              <a:t>ao</a:t>
            </a:r>
            <a:r>
              <a:rPr lang="en-GB" dirty="0"/>
              <a:t> </a:t>
            </a:r>
            <a:r>
              <a:rPr lang="en-GB" dirty="0" err="1"/>
              <a:t>vento</a:t>
            </a:r>
            <a:r>
              <a:rPr lang="en-GB" dirty="0"/>
              <a:t>. A </a:t>
            </a:r>
            <a:r>
              <a:rPr lang="en-GB" dirty="0" err="1"/>
              <a:t>produção</a:t>
            </a:r>
            <a:r>
              <a:rPr lang="en-GB" dirty="0"/>
              <a:t> de </a:t>
            </a:r>
            <a:r>
              <a:rPr lang="en-GB" dirty="0" err="1"/>
              <a:t>eletricidade</a:t>
            </a:r>
            <a:r>
              <a:rPr lang="en-GB" dirty="0"/>
              <a:t> das </a:t>
            </a:r>
            <a:r>
              <a:rPr lang="en-GB" dirty="0" err="1"/>
              <a:t>turbinas</a:t>
            </a:r>
            <a:r>
              <a:rPr lang="en-GB" dirty="0"/>
              <a:t> </a:t>
            </a:r>
            <a:r>
              <a:rPr lang="en-GB" dirty="0" err="1"/>
              <a:t>eólicas</a:t>
            </a:r>
            <a:r>
              <a:rPr lang="en-GB" dirty="0"/>
              <a:t> </a:t>
            </a:r>
            <a:r>
              <a:rPr lang="en-GB" dirty="0" err="1"/>
              <a:t>depende</a:t>
            </a:r>
            <a:r>
              <a:rPr lang="en-GB" dirty="0"/>
              <a:t> de </a:t>
            </a:r>
            <a:r>
              <a:rPr lang="en-GB" dirty="0" err="1"/>
              <a:t>suas</a:t>
            </a:r>
            <a:r>
              <a:rPr lang="en-GB" dirty="0"/>
              <a:t> </a:t>
            </a:r>
            <a:r>
              <a:rPr lang="en-GB" dirty="0" err="1"/>
              <a:t>características</a:t>
            </a:r>
            <a:r>
              <a:rPr lang="en-GB" dirty="0"/>
              <a:t>, mas </a:t>
            </a:r>
            <a:r>
              <a:rPr lang="en-GB" dirty="0" err="1"/>
              <a:t>também</a:t>
            </a:r>
            <a:r>
              <a:rPr lang="en-GB" dirty="0"/>
              <a:t> da </a:t>
            </a:r>
            <a:r>
              <a:rPr lang="en-GB" dirty="0" err="1"/>
              <a:t>disponibilidade</a:t>
            </a:r>
            <a:r>
              <a:rPr lang="en-GB" dirty="0"/>
              <a:t> e da </a:t>
            </a:r>
            <a:r>
              <a:rPr lang="en-GB" dirty="0" err="1"/>
              <a:t>intensidade</a:t>
            </a:r>
            <a:r>
              <a:rPr lang="en-GB" dirty="0"/>
              <a:t> do </a:t>
            </a:r>
            <a:r>
              <a:rPr lang="en-GB" dirty="0" err="1"/>
              <a:t>vento</a:t>
            </a:r>
            <a:r>
              <a:rPr lang="en-GB" dirty="0"/>
              <a:t>. Como </a:t>
            </a:r>
            <a:r>
              <a:rPr lang="en-GB" dirty="0" err="1"/>
              <a:t>vemos</a:t>
            </a:r>
            <a:r>
              <a:rPr lang="en-GB" dirty="0"/>
              <a:t> </a:t>
            </a:r>
            <a:r>
              <a:rPr lang="en-GB" dirty="0" err="1"/>
              <a:t>todos</a:t>
            </a:r>
            <a:r>
              <a:rPr lang="en-GB" dirty="0"/>
              <a:t> </a:t>
            </a:r>
            <a:r>
              <a:rPr lang="en-GB" dirty="0" err="1"/>
              <a:t>os</a:t>
            </a:r>
            <a:r>
              <a:rPr lang="en-GB" dirty="0"/>
              <a:t> </a:t>
            </a:r>
            <a:r>
              <a:rPr lang="en-GB" dirty="0" err="1"/>
              <a:t>dias</a:t>
            </a:r>
            <a:r>
              <a:rPr lang="en-GB" dirty="0"/>
              <a:t>, a </a:t>
            </a:r>
            <a:r>
              <a:rPr lang="en-GB" dirty="0" err="1"/>
              <a:t>disponibilidade</a:t>
            </a:r>
            <a:r>
              <a:rPr lang="en-GB" dirty="0"/>
              <a:t> e a </a:t>
            </a:r>
            <a:r>
              <a:rPr lang="en-GB" dirty="0" err="1"/>
              <a:t>intensidade</a:t>
            </a:r>
            <a:r>
              <a:rPr lang="en-GB" dirty="0"/>
              <a:t> do </a:t>
            </a:r>
            <a:r>
              <a:rPr lang="en-GB" dirty="0" err="1"/>
              <a:t>vento</a:t>
            </a:r>
            <a:r>
              <a:rPr lang="en-GB" dirty="0"/>
              <a:t> </a:t>
            </a:r>
            <a:r>
              <a:rPr lang="en-GB" dirty="0" err="1"/>
              <a:t>podem</a:t>
            </a:r>
            <a:r>
              <a:rPr lang="en-GB" dirty="0"/>
              <a:t> mudar </a:t>
            </a:r>
            <a:r>
              <a:rPr lang="en-GB" dirty="0" err="1"/>
              <a:t>significativamente</a:t>
            </a:r>
            <a:r>
              <a:rPr lang="en-GB" dirty="0"/>
              <a:t> no tempo e no </a:t>
            </a:r>
            <a:r>
              <a:rPr lang="en-GB" dirty="0" err="1"/>
              <a:t>espaço</a:t>
            </a:r>
            <a:r>
              <a:rPr lang="en-GB" dirty="0"/>
              <a:t>. </a:t>
            </a:r>
            <a:r>
              <a:rPr lang="en-GB" dirty="0" err="1"/>
              <a:t>Essas</a:t>
            </a:r>
            <a:r>
              <a:rPr lang="en-GB" dirty="0"/>
              <a:t> </a:t>
            </a:r>
            <a:r>
              <a:rPr lang="en-GB" dirty="0" err="1"/>
              <a:t>figuras</a:t>
            </a:r>
            <a:r>
              <a:rPr lang="en-GB" dirty="0"/>
              <a:t> </a:t>
            </a:r>
            <a:r>
              <a:rPr lang="en-GB" dirty="0" err="1"/>
              <a:t>mostram</a:t>
            </a:r>
            <a:r>
              <a:rPr lang="en-GB" dirty="0"/>
              <a:t> </a:t>
            </a:r>
            <a:r>
              <a:rPr lang="en-GB" dirty="0" err="1"/>
              <a:t>uma</a:t>
            </a:r>
            <a:r>
              <a:rPr lang="en-GB" dirty="0"/>
              <a:t> </a:t>
            </a:r>
            <a:r>
              <a:rPr lang="en-GB" dirty="0" err="1"/>
              <a:t>série</a:t>
            </a:r>
            <a:r>
              <a:rPr lang="en-GB" dirty="0"/>
              <a:t> de </a:t>
            </a:r>
            <a:r>
              <a:rPr lang="en-GB" dirty="0" err="1"/>
              <a:t>valores</a:t>
            </a:r>
            <a:r>
              <a:rPr lang="en-GB" dirty="0"/>
              <a:t> </a:t>
            </a:r>
            <a:r>
              <a:rPr lang="en-GB" dirty="0" err="1"/>
              <a:t>registrados</a:t>
            </a:r>
            <a:r>
              <a:rPr lang="en-GB" dirty="0"/>
              <a:t> de </a:t>
            </a:r>
            <a:r>
              <a:rPr lang="en-GB" dirty="0" err="1"/>
              <a:t>fornecimento</a:t>
            </a:r>
            <a:r>
              <a:rPr lang="en-GB" dirty="0"/>
              <a:t> de </a:t>
            </a:r>
            <a:r>
              <a:rPr lang="en-GB" dirty="0" err="1"/>
              <a:t>eletricidade</a:t>
            </a:r>
            <a:r>
              <a:rPr lang="en-GB" dirty="0"/>
              <a:t> </a:t>
            </a:r>
            <a:r>
              <a:rPr lang="en-GB" dirty="0" err="1"/>
              <a:t>por</a:t>
            </a:r>
            <a:r>
              <a:rPr lang="en-GB" dirty="0"/>
              <a:t> </a:t>
            </a:r>
            <a:r>
              <a:rPr lang="en-GB" dirty="0" err="1"/>
              <a:t>várias</a:t>
            </a:r>
            <a:r>
              <a:rPr lang="en-GB" dirty="0"/>
              <a:t> </a:t>
            </a:r>
            <a:r>
              <a:rPr lang="en-GB" dirty="0" err="1"/>
              <a:t>turbinas</a:t>
            </a:r>
            <a:r>
              <a:rPr lang="en-GB" dirty="0"/>
              <a:t> </a:t>
            </a:r>
            <a:r>
              <a:rPr lang="en-GB" dirty="0" err="1"/>
              <a:t>em</a:t>
            </a:r>
            <a:r>
              <a:rPr lang="en-GB" dirty="0"/>
              <a:t> </a:t>
            </a:r>
            <a:r>
              <a:rPr lang="en-GB" dirty="0" err="1"/>
              <a:t>uma</a:t>
            </a:r>
            <a:r>
              <a:rPr lang="en-GB" dirty="0"/>
              <a:t> </a:t>
            </a:r>
            <a:r>
              <a:rPr lang="en-GB" dirty="0" err="1"/>
              <a:t>região</a:t>
            </a:r>
            <a:r>
              <a:rPr lang="en-GB" dirty="0"/>
              <a:t>. A </a:t>
            </a:r>
            <a:r>
              <a:rPr lang="en-GB" dirty="0" err="1"/>
              <a:t>figura</a:t>
            </a:r>
            <a:r>
              <a:rPr lang="en-GB" dirty="0"/>
              <a:t> à </a:t>
            </a:r>
            <a:r>
              <a:rPr lang="en-GB" dirty="0" err="1"/>
              <a:t>esquerda</a:t>
            </a:r>
            <a:r>
              <a:rPr lang="en-GB" dirty="0"/>
              <a:t> </a:t>
            </a:r>
            <a:r>
              <a:rPr lang="en-GB" dirty="0" err="1"/>
              <a:t>mostra</a:t>
            </a:r>
            <a:r>
              <a:rPr lang="en-GB" dirty="0"/>
              <a:t> dados </a:t>
            </a:r>
            <a:r>
              <a:rPr lang="en-GB" dirty="0" err="1"/>
              <a:t>brutos</a:t>
            </a:r>
            <a:r>
              <a:rPr lang="en-GB" dirty="0"/>
              <a:t>, que </a:t>
            </a:r>
            <a:r>
              <a:rPr lang="en-GB" dirty="0" err="1"/>
              <a:t>normalmente</a:t>
            </a:r>
            <a:r>
              <a:rPr lang="en-GB" dirty="0"/>
              <a:t> </a:t>
            </a:r>
            <a:r>
              <a:rPr lang="en-GB" dirty="0" err="1"/>
              <a:t>abrangem</a:t>
            </a:r>
            <a:r>
              <a:rPr lang="en-GB" dirty="0"/>
              <a:t> um </a:t>
            </a:r>
            <a:r>
              <a:rPr lang="en-GB" dirty="0" err="1"/>
              <a:t>intervalo</a:t>
            </a:r>
            <a:r>
              <a:rPr lang="en-GB" dirty="0"/>
              <a:t>, mas </a:t>
            </a:r>
            <a:r>
              <a:rPr lang="en-GB" dirty="0" err="1"/>
              <a:t>têm</a:t>
            </a:r>
            <a:r>
              <a:rPr lang="en-GB" dirty="0"/>
              <a:t> </a:t>
            </a:r>
            <a:r>
              <a:rPr lang="en-GB" dirty="0" err="1"/>
              <a:t>uma</a:t>
            </a:r>
            <a:r>
              <a:rPr lang="en-GB" dirty="0"/>
              <a:t> </a:t>
            </a:r>
            <a:r>
              <a:rPr lang="en-GB" dirty="0" err="1"/>
              <a:t>distribuição</a:t>
            </a:r>
            <a:r>
              <a:rPr lang="en-GB" dirty="0"/>
              <a:t> </a:t>
            </a:r>
            <a:r>
              <a:rPr lang="en-GB" dirty="0" err="1"/>
              <a:t>estatística</a:t>
            </a:r>
            <a:r>
              <a:rPr lang="en-GB" dirty="0"/>
              <a:t>. As </a:t>
            </a:r>
            <a:r>
              <a:rPr lang="en-GB" dirty="0" err="1"/>
              <a:t>figuras</a:t>
            </a:r>
            <a:r>
              <a:rPr lang="en-GB" dirty="0"/>
              <a:t> no </a:t>
            </a:r>
            <a:r>
              <a:rPr lang="en-GB" dirty="0" err="1"/>
              <a:t>centro</a:t>
            </a:r>
            <a:r>
              <a:rPr lang="en-GB" dirty="0"/>
              <a:t> e à </a:t>
            </a:r>
            <a:r>
              <a:rPr lang="en-GB" dirty="0" err="1"/>
              <a:t>esquerda</a:t>
            </a:r>
            <a:r>
              <a:rPr lang="en-GB" dirty="0"/>
              <a:t> </a:t>
            </a:r>
            <a:r>
              <a:rPr lang="en-GB" dirty="0" err="1"/>
              <a:t>mostram</a:t>
            </a:r>
            <a:r>
              <a:rPr lang="en-GB" dirty="0"/>
              <a:t> </a:t>
            </a:r>
            <a:r>
              <a:rPr lang="en-GB" dirty="0" err="1"/>
              <a:t>valores</a:t>
            </a:r>
            <a:r>
              <a:rPr lang="en-GB" dirty="0"/>
              <a:t> </a:t>
            </a:r>
            <a:r>
              <a:rPr lang="en-GB" dirty="0" err="1"/>
              <a:t>médios</a:t>
            </a:r>
            <a:r>
              <a:rPr lang="en-GB" dirty="0"/>
              <a:t> </a:t>
            </a:r>
            <a:r>
              <a:rPr lang="en-GB" dirty="0" err="1"/>
              <a:t>mensais</a:t>
            </a:r>
            <a:r>
              <a:rPr lang="en-GB" dirty="0"/>
              <a:t> e </a:t>
            </a:r>
            <a:r>
              <a:rPr lang="en-GB" dirty="0" err="1"/>
              <a:t>horários</a:t>
            </a:r>
            <a:r>
              <a:rPr lang="en-GB" dirty="0"/>
              <a:t>, com </a:t>
            </a:r>
            <a:r>
              <a:rPr lang="en-GB" dirty="0" err="1"/>
              <a:t>faixas</a:t>
            </a:r>
            <a:r>
              <a:rPr lang="en-GB" dirty="0"/>
              <a:t> de </a:t>
            </a:r>
            <a:r>
              <a:rPr lang="en-GB" dirty="0" err="1"/>
              <a:t>erro</a:t>
            </a:r>
            <a:r>
              <a:rPr lang="en-GB" dirty="0"/>
              <a:t>. </a:t>
            </a:r>
            <a:r>
              <a:rPr lang="en-GB" dirty="0" err="1"/>
              <a:t>Surgem</a:t>
            </a:r>
            <a:r>
              <a:rPr lang="en-GB" dirty="0"/>
              <a:t> </a:t>
            </a:r>
            <a:r>
              <a:rPr lang="en-GB" dirty="0" err="1"/>
              <a:t>diferentes</a:t>
            </a:r>
            <a:r>
              <a:rPr lang="en-GB" dirty="0"/>
              <a:t> </a:t>
            </a:r>
            <a:r>
              <a:rPr lang="en-GB" dirty="0" err="1"/>
              <a:t>tipos</a:t>
            </a:r>
            <a:r>
              <a:rPr lang="en-GB" dirty="0"/>
              <a:t> de </a:t>
            </a:r>
            <a:r>
              <a:rPr lang="en-GB" dirty="0" err="1"/>
              <a:t>variações</a:t>
            </a:r>
            <a:r>
              <a:rPr lang="en-GB" dirty="0"/>
              <a:t> no </a:t>
            </a:r>
            <a:r>
              <a:rPr lang="en-GB" dirty="0" err="1"/>
              <a:t>fornecimento</a:t>
            </a:r>
            <a:r>
              <a:rPr lang="en-GB" dirty="0"/>
              <a:t>. </a:t>
            </a:r>
            <a:r>
              <a:rPr lang="en-GB" dirty="0" err="1"/>
              <a:t>Há</a:t>
            </a:r>
            <a:r>
              <a:rPr lang="en-GB" dirty="0"/>
              <a:t> </a:t>
            </a:r>
            <a:r>
              <a:rPr lang="en-GB" dirty="0" err="1"/>
              <a:t>tendências</a:t>
            </a:r>
            <a:r>
              <a:rPr lang="en-GB" dirty="0"/>
              <a:t> de </a:t>
            </a:r>
            <a:r>
              <a:rPr lang="en-GB" dirty="0" err="1"/>
              <a:t>longo</a:t>
            </a:r>
            <a:r>
              <a:rPr lang="en-GB" dirty="0"/>
              <a:t> </a:t>
            </a:r>
            <a:r>
              <a:rPr lang="en-GB" dirty="0" err="1"/>
              <a:t>prazo</a:t>
            </a:r>
            <a:r>
              <a:rPr lang="en-GB" dirty="0"/>
              <a:t> e </a:t>
            </a:r>
            <a:r>
              <a:rPr lang="en-GB" dirty="0" err="1"/>
              <a:t>oscilações</a:t>
            </a:r>
            <a:r>
              <a:rPr lang="en-GB" dirty="0"/>
              <a:t> de </a:t>
            </a:r>
            <a:r>
              <a:rPr lang="en-GB" dirty="0" err="1"/>
              <a:t>curto</a:t>
            </a:r>
            <a:r>
              <a:rPr lang="en-GB" dirty="0"/>
              <a:t> </a:t>
            </a:r>
            <a:r>
              <a:rPr lang="en-GB" dirty="0" err="1"/>
              <a:t>prazo</a:t>
            </a:r>
            <a:r>
              <a:rPr lang="en-GB" dirty="0"/>
              <a:t>. As </a:t>
            </a:r>
            <a:r>
              <a:rPr lang="en-GB" dirty="0" err="1"/>
              <a:t>tendências</a:t>
            </a:r>
            <a:r>
              <a:rPr lang="en-GB" dirty="0"/>
              <a:t> de </a:t>
            </a:r>
            <a:r>
              <a:rPr lang="en-GB" dirty="0" err="1"/>
              <a:t>longo</a:t>
            </a:r>
            <a:r>
              <a:rPr lang="en-GB" dirty="0"/>
              <a:t> </a:t>
            </a:r>
            <a:r>
              <a:rPr lang="en-GB" dirty="0" err="1"/>
              <a:t>prazo</a:t>
            </a:r>
            <a:r>
              <a:rPr lang="en-GB" dirty="0"/>
              <a:t> </a:t>
            </a:r>
            <a:r>
              <a:rPr lang="en-GB" dirty="0" err="1"/>
              <a:t>são</a:t>
            </a:r>
            <a:r>
              <a:rPr lang="en-GB" dirty="0"/>
              <a:t>, </a:t>
            </a:r>
            <a:r>
              <a:rPr lang="en-GB" dirty="0" err="1"/>
              <a:t>por</a:t>
            </a:r>
            <a:r>
              <a:rPr lang="en-GB" dirty="0"/>
              <a:t> </a:t>
            </a:r>
            <a:r>
              <a:rPr lang="en-GB" dirty="0" err="1"/>
              <a:t>exemplo</a:t>
            </a:r>
            <a:r>
              <a:rPr lang="en-GB" dirty="0"/>
              <a:t>, </a:t>
            </a:r>
            <a:r>
              <a:rPr lang="en-GB" dirty="0" err="1"/>
              <a:t>variações</a:t>
            </a:r>
            <a:r>
              <a:rPr lang="en-GB" dirty="0"/>
              <a:t> </a:t>
            </a:r>
            <a:r>
              <a:rPr lang="en-GB" dirty="0" err="1"/>
              <a:t>mensais</a:t>
            </a:r>
            <a:r>
              <a:rPr lang="en-GB" dirty="0"/>
              <a:t>, </a:t>
            </a:r>
            <a:r>
              <a:rPr lang="en-GB" dirty="0" err="1"/>
              <a:t>em</a:t>
            </a:r>
            <a:r>
              <a:rPr lang="en-GB" dirty="0"/>
              <a:t> que o </a:t>
            </a:r>
            <a:r>
              <a:rPr lang="en-GB" dirty="0" err="1"/>
              <a:t>fornecimento</a:t>
            </a:r>
            <a:r>
              <a:rPr lang="en-GB" dirty="0"/>
              <a:t> </a:t>
            </a:r>
            <a:r>
              <a:rPr lang="en-GB" dirty="0" err="1"/>
              <a:t>é</a:t>
            </a:r>
            <a:r>
              <a:rPr lang="en-GB" dirty="0"/>
              <a:t> </a:t>
            </a:r>
            <a:r>
              <a:rPr lang="en-GB" dirty="0" err="1"/>
              <a:t>significativamente</a:t>
            </a:r>
            <a:r>
              <a:rPr lang="en-GB" dirty="0"/>
              <a:t> </a:t>
            </a:r>
            <a:r>
              <a:rPr lang="en-GB" dirty="0" err="1"/>
              <a:t>maior</a:t>
            </a:r>
            <a:r>
              <a:rPr lang="en-GB" dirty="0"/>
              <a:t> </a:t>
            </a:r>
            <a:r>
              <a:rPr lang="en-GB" dirty="0" err="1"/>
              <a:t>em</a:t>
            </a:r>
            <a:r>
              <a:rPr lang="en-GB" dirty="0"/>
              <a:t> </a:t>
            </a:r>
            <a:r>
              <a:rPr lang="en-GB" dirty="0" err="1"/>
              <a:t>alguns</a:t>
            </a:r>
            <a:r>
              <a:rPr lang="en-GB" dirty="0"/>
              <a:t> meses, </a:t>
            </a:r>
            <a:r>
              <a:rPr lang="en-GB" dirty="0" err="1"/>
              <a:t>devido</a:t>
            </a:r>
            <a:r>
              <a:rPr lang="en-GB" dirty="0"/>
              <a:t> a </a:t>
            </a:r>
            <a:r>
              <a:rPr lang="en-GB" dirty="0" err="1"/>
              <a:t>velocidades</a:t>
            </a:r>
            <a:r>
              <a:rPr lang="en-GB" dirty="0"/>
              <a:t> de </a:t>
            </a:r>
            <a:r>
              <a:rPr lang="en-GB" dirty="0" err="1"/>
              <a:t>vento</a:t>
            </a:r>
            <a:r>
              <a:rPr lang="en-GB" dirty="0"/>
              <a:t> </a:t>
            </a:r>
            <a:r>
              <a:rPr lang="en-GB" dirty="0" err="1"/>
              <a:t>mais</a:t>
            </a:r>
            <a:r>
              <a:rPr lang="en-GB" dirty="0"/>
              <a:t> </a:t>
            </a:r>
            <a:r>
              <a:rPr lang="en-GB" dirty="0" err="1"/>
              <a:t>altas</a:t>
            </a:r>
            <a:r>
              <a:rPr lang="en-GB" dirty="0"/>
              <a:t>. As </a:t>
            </a:r>
            <a:r>
              <a:rPr lang="en-GB" dirty="0" err="1"/>
              <a:t>variações</a:t>
            </a:r>
            <a:r>
              <a:rPr lang="en-GB" dirty="0"/>
              <a:t> de </a:t>
            </a:r>
            <a:r>
              <a:rPr lang="en-GB" dirty="0" err="1"/>
              <a:t>curto</a:t>
            </a:r>
            <a:r>
              <a:rPr lang="en-GB" dirty="0"/>
              <a:t> </a:t>
            </a:r>
            <a:r>
              <a:rPr lang="en-GB" dirty="0" err="1"/>
              <a:t>prazo</a:t>
            </a:r>
            <a:r>
              <a:rPr lang="en-GB" dirty="0"/>
              <a:t> </a:t>
            </a:r>
            <a:r>
              <a:rPr lang="en-GB" dirty="0" err="1"/>
              <a:t>podem</a:t>
            </a:r>
            <a:r>
              <a:rPr lang="en-GB" dirty="0"/>
              <a:t> </a:t>
            </a:r>
            <a:r>
              <a:rPr lang="en-GB" dirty="0" err="1"/>
              <a:t>ocorrer</a:t>
            </a:r>
            <a:r>
              <a:rPr lang="en-GB" dirty="0"/>
              <a:t> de hora </a:t>
            </a:r>
            <a:r>
              <a:rPr lang="en-GB" dirty="0" err="1"/>
              <a:t>em</a:t>
            </a:r>
            <a:r>
              <a:rPr lang="en-GB" dirty="0"/>
              <a:t> hora, mas </a:t>
            </a:r>
            <a:r>
              <a:rPr lang="en-GB" dirty="0" err="1"/>
              <a:t>também</a:t>
            </a:r>
            <a:r>
              <a:rPr lang="en-GB" dirty="0"/>
              <a:t> </a:t>
            </a:r>
            <a:r>
              <a:rPr lang="en-GB" dirty="0" err="1"/>
              <a:t>em</a:t>
            </a:r>
            <a:r>
              <a:rPr lang="en-GB" dirty="0"/>
              <a:t> </a:t>
            </a:r>
            <a:r>
              <a:rPr lang="en-GB" dirty="0" err="1"/>
              <a:t>apenas</a:t>
            </a:r>
            <a:r>
              <a:rPr lang="en-GB" dirty="0"/>
              <a:t> </a:t>
            </a:r>
            <a:r>
              <a:rPr lang="en-GB" dirty="0" err="1"/>
              <a:t>alguns</a:t>
            </a:r>
            <a:r>
              <a:rPr lang="en-GB" dirty="0"/>
              <a:t> </a:t>
            </a:r>
            <a:r>
              <a:rPr lang="en-GB" dirty="0" err="1"/>
              <a:t>minutos</a:t>
            </a:r>
            <a:r>
              <a:rPr lang="en-GB" dirty="0"/>
              <a:t>. </a:t>
            </a:r>
            <a:r>
              <a:rPr lang="en-GB" dirty="0" err="1"/>
              <a:t>Elas</a:t>
            </a:r>
            <a:r>
              <a:rPr lang="en-GB" dirty="0"/>
              <a:t> </a:t>
            </a:r>
            <a:r>
              <a:rPr lang="en-GB" dirty="0" err="1"/>
              <a:t>são</a:t>
            </a:r>
            <a:r>
              <a:rPr lang="en-GB" dirty="0"/>
              <a:t> </a:t>
            </a:r>
            <a:r>
              <a:rPr lang="en-GB" dirty="0" err="1"/>
              <a:t>menos</a:t>
            </a:r>
            <a:r>
              <a:rPr lang="en-GB" dirty="0"/>
              <a:t> </a:t>
            </a:r>
            <a:r>
              <a:rPr lang="en-GB" dirty="0" err="1"/>
              <a:t>previsíveis</a:t>
            </a:r>
            <a:r>
              <a:rPr lang="en-GB" dirty="0"/>
              <a:t>.</a:t>
            </a:r>
            <a:br>
              <a:rPr lang="en-GB" dirty="0"/>
            </a:br>
            <a:r>
              <a:rPr lang="en-GB" dirty="0"/>
              <a:t>As </a:t>
            </a:r>
            <a:r>
              <a:rPr lang="en-GB" dirty="0" err="1"/>
              <a:t>energias</a:t>
            </a:r>
            <a:r>
              <a:rPr lang="en-GB" dirty="0"/>
              <a:t> solar e </a:t>
            </a:r>
            <a:r>
              <a:rPr lang="en-GB" dirty="0" err="1"/>
              <a:t>eólica</a:t>
            </a:r>
            <a:r>
              <a:rPr lang="en-GB" dirty="0"/>
              <a:t> </a:t>
            </a:r>
            <a:r>
              <a:rPr lang="en-GB" dirty="0" err="1"/>
              <a:t>não</a:t>
            </a:r>
            <a:r>
              <a:rPr lang="en-GB" dirty="0"/>
              <a:t> </a:t>
            </a:r>
            <a:r>
              <a:rPr lang="en-GB" dirty="0" err="1"/>
              <a:t>são</a:t>
            </a:r>
            <a:r>
              <a:rPr lang="en-GB" dirty="0"/>
              <a:t> as </a:t>
            </a:r>
            <a:r>
              <a:rPr lang="en-GB" dirty="0" err="1"/>
              <a:t>únicas</a:t>
            </a:r>
            <a:r>
              <a:rPr lang="en-GB" dirty="0"/>
              <a:t> </a:t>
            </a:r>
            <a:r>
              <a:rPr lang="en-GB" dirty="0" err="1"/>
              <a:t>opções</a:t>
            </a:r>
            <a:r>
              <a:rPr lang="en-GB" dirty="0"/>
              <a:t> de </a:t>
            </a:r>
            <a:r>
              <a:rPr lang="en-GB" dirty="0" err="1"/>
              <a:t>fornecimento</a:t>
            </a:r>
            <a:r>
              <a:rPr lang="en-GB" dirty="0"/>
              <a:t> de </a:t>
            </a:r>
            <a:r>
              <a:rPr lang="en-GB" dirty="0" err="1"/>
              <a:t>energia</a:t>
            </a:r>
            <a:r>
              <a:rPr lang="en-GB" dirty="0"/>
              <a:t> que </a:t>
            </a:r>
            <a:r>
              <a:rPr lang="en-GB" dirty="0" err="1"/>
              <a:t>dependem</a:t>
            </a:r>
            <a:r>
              <a:rPr lang="en-GB" dirty="0"/>
              <a:t> do tempo. </a:t>
            </a:r>
            <a:r>
              <a:rPr lang="en-GB" dirty="0" err="1"/>
              <a:t>Outras</a:t>
            </a:r>
            <a:r>
              <a:rPr lang="en-GB" dirty="0"/>
              <a:t> </a:t>
            </a:r>
            <a:r>
              <a:rPr lang="en-GB" dirty="0" err="1"/>
              <a:t>opções</a:t>
            </a:r>
            <a:r>
              <a:rPr lang="en-GB" dirty="0"/>
              <a:t> de </a:t>
            </a:r>
            <a:r>
              <a:rPr lang="en-GB" dirty="0" err="1"/>
              <a:t>fornecimento</a:t>
            </a:r>
            <a:r>
              <a:rPr lang="en-GB" dirty="0"/>
              <a:t> de </a:t>
            </a:r>
            <a:r>
              <a:rPr lang="en-GB" dirty="0" err="1"/>
              <a:t>energia</a:t>
            </a:r>
            <a:r>
              <a:rPr lang="en-GB" dirty="0"/>
              <a:t> </a:t>
            </a:r>
            <a:r>
              <a:rPr lang="en-GB" dirty="0" err="1"/>
              <a:t>renovável</a:t>
            </a:r>
            <a:r>
              <a:rPr lang="en-GB" dirty="0"/>
              <a:t> </a:t>
            </a:r>
            <a:r>
              <a:rPr lang="en-GB" dirty="0" err="1"/>
              <a:t>normalmente</a:t>
            </a:r>
            <a:r>
              <a:rPr lang="en-GB" dirty="0"/>
              <a:t> </a:t>
            </a:r>
            <a:r>
              <a:rPr lang="en-GB" dirty="0" err="1"/>
              <a:t>estão</a:t>
            </a:r>
            <a:r>
              <a:rPr lang="en-GB" dirty="0"/>
              <a:t> </a:t>
            </a:r>
            <a:r>
              <a:rPr lang="en-GB" dirty="0" err="1"/>
              <a:t>sujeitas</a:t>
            </a:r>
            <a:r>
              <a:rPr lang="en-GB" dirty="0"/>
              <a:t> a </a:t>
            </a:r>
            <a:r>
              <a:rPr lang="en-GB" dirty="0" err="1"/>
              <a:t>variações</a:t>
            </a:r>
            <a:r>
              <a:rPr lang="en-GB" dirty="0"/>
              <a:t>, </a:t>
            </a:r>
            <a:r>
              <a:rPr lang="en-GB" dirty="0" err="1"/>
              <a:t>como</a:t>
            </a:r>
            <a:r>
              <a:rPr lang="en-GB" dirty="0"/>
              <a:t> a </a:t>
            </a:r>
            <a:r>
              <a:rPr lang="en-GB" dirty="0" err="1"/>
              <a:t>energia</a:t>
            </a:r>
            <a:r>
              <a:rPr lang="en-GB" dirty="0"/>
              <a:t> </a:t>
            </a:r>
            <a:r>
              <a:rPr lang="en-GB" dirty="0" err="1"/>
              <a:t>hidrelétrica</a:t>
            </a:r>
            <a:r>
              <a:rPr lang="en-GB" dirty="0"/>
              <a:t> </a:t>
            </a:r>
            <a:r>
              <a:rPr lang="en-GB" dirty="0" err="1"/>
              <a:t>ou</a:t>
            </a:r>
            <a:r>
              <a:rPr lang="en-GB" dirty="0"/>
              <a:t> </a:t>
            </a:r>
            <a:r>
              <a:rPr lang="en-GB" dirty="0" err="1"/>
              <a:t>geotérmica</a:t>
            </a:r>
            <a:r>
              <a:rPr lang="en-GB" dirty="0"/>
              <a:t>. O </a:t>
            </a:r>
            <a:r>
              <a:rPr lang="en-GB" dirty="0" err="1"/>
              <a:t>fornecimento</a:t>
            </a:r>
            <a:r>
              <a:rPr lang="en-GB" dirty="0"/>
              <a:t> de </a:t>
            </a:r>
            <a:r>
              <a:rPr lang="en-GB" dirty="0" err="1"/>
              <a:t>eletricidade</a:t>
            </a:r>
            <a:r>
              <a:rPr lang="en-GB" dirty="0"/>
              <a:t> </a:t>
            </a:r>
            <a:r>
              <a:rPr lang="en-GB" dirty="0" err="1"/>
              <a:t>por</a:t>
            </a:r>
            <a:r>
              <a:rPr lang="en-GB" dirty="0"/>
              <a:t> </a:t>
            </a:r>
            <a:r>
              <a:rPr lang="en-GB" dirty="0" err="1"/>
              <a:t>usinas</a:t>
            </a:r>
            <a:r>
              <a:rPr lang="en-GB" dirty="0"/>
              <a:t> de </a:t>
            </a:r>
            <a:r>
              <a:rPr lang="en-GB" dirty="0" err="1"/>
              <a:t>biomassa</a:t>
            </a:r>
            <a:r>
              <a:rPr lang="en-GB" dirty="0"/>
              <a:t> </a:t>
            </a:r>
            <a:r>
              <a:rPr lang="en-GB" dirty="0" err="1"/>
              <a:t>ou</a:t>
            </a:r>
            <a:r>
              <a:rPr lang="en-GB" dirty="0"/>
              <a:t> </a:t>
            </a:r>
            <a:r>
              <a:rPr lang="en-GB" dirty="0" err="1"/>
              <a:t>usinas</a:t>
            </a:r>
            <a:r>
              <a:rPr lang="en-GB" dirty="0"/>
              <a:t> de </a:t>
            </a:r>
            <a:r>
              <a:rPr lang="en-GB" dirty="0" err="1"/>
              <a:t>combustível</a:t>
            </a:r>
            <a:r>
              <a:rPr lang="en-GB" dirty="0"/>
              <a:t> </a:t>
            </a:r>
            <a:r>
              <a:rPr lang="en-GB" dirty="0" err="1"/>
              <a:t>fóssil</a:t>
            </a:r>
            <a:r>
              <a:rPr lang="en-GB" dirty="0"/>
              <a:t> </a:t>
            </a:r>
            <a:r>
              <a:rPr lang="en-GB" dirty="0" err="1"/>
              <a:t>geralmente</a:t>
            </a:r>
            <a:r>
              <a:rPr lang="en-GB" dirty="0"/>
              <a:t> </a:t>
            </a:r>
            <a:r>
              <a:rPr lang="en-GB" dirty="0" err="1"/>
              <a:t>é</a:t>
            </a:r>
            <a:r>
              <a:rPr lang="en-GB" dirty="0"/>
              <a:t> </a:t>
            </a:r>
            <a:r>
              <a:rPr lang="en-GB" dirty="0" err="1"/>
              <a:t>mais</a:t>
            </a:r>
            <a:r>
              <a:rPr lang="en-GB" dirty="0"/>
              <a:t> </a:t>
            </a:r>
            <a:r>
              <a:rPr lang="en-GB" dirty="0" err="1"/>
              <a:t>controlável</a:t>
            </a:r>
            <a:r>
              <a:rPr lang="en-GB" dirty="0"/>
              <a:t>. </a:t>
            </a:r>
            <a:r>
              <a:rPr lang="en-GB" dirty="0" err="1"/>
              <a:t>Entretanto</a:t>
            </a:r>
            <a:r>
              <a:rPr lang="en-GB" dirty="0"/>
              <a:t>, </a:t>
            </a:r>
            <a:r>
              <a:rPr lang="en-GB" dirty="0" err="1"/>
              <a:t>ele</a:t>
            </a:r>
            <a:r>
              <a:rPr lang="en-GB" dirty="0"/>
              <a:t> </a:t>
            </a:r>
            <a:r>
              <a:rPr lang="en-GB" dirty="0" err="1"/>
              <a:t>pode</a:t>
            </a:r>
            <a:r>
              <a:rPr lang="en-GB" dirty="0"/>
              <a:t> </a:t>
            </a:r>
            <a:r>
              <a:rPr lang="en-GB" dirty="0" err="1"/>
              <a:t>variar</a:t>
            </a:r>
            <a:r>
              <a:rPr lang="en-GB" dirty="0"/>
              <a:t> </a:t>
            </a:r>
            <a:r>
              <a:rPr lang="en-GB" dirty="0" err="1"/>
              <a:t>por</a:t>
            </a:r>
            <a:r>
              <a:rPr lang="en-GB" dirty="0"/>
              <a:t> </a:t>
            </a:r>
            <a:r>
              <a:rPr lang="en-GB" dirty="0" err="1"/>
              <a:t>motivos</a:t>
            </a:r>
            <a:r>
              <a:rPr lang="en-GB" dirty="0"/>
              <a:t> </a:t>
            </a:r>
            <a:r>
              <a:rPr lang="en-GB" dirty="0" err="1"/>
              <a:t>diferentes</a:t>
            </a:r>
            <a:r>
              <a:rPr lang="en-GB" dirty="0"/>
              <a:t> da </a:t>
            </a:r>
            <a:r>
              <a:rPr lang="en-GB" dirty="0" err="1"/>
              <a:t>disponibilidade</a:t>
            </a:r>
            <a:r>
              <a:rPr lang="en-GB" dirty="0"/>
              <a:t> de </a:t>
            </a:r>
            <a:r>
              <a:rPr lang="en-GB" dirty="0" err="1"/>
              <a:t>insumos</a:t>
            </a:r>
            <a:r>
              <a:rPr lang="en-GB" dirty="0"/>
              <a:t>. Ele </a:t>
            </a:r>
            <a:r>
              <a:rPr lang="en-GB" dirty="0" err="1"/>
              <a:t>pode</a:t>
            </a:r>
            <a:r>
              <a:rPr lang="en-GB" dirty="0"/>
              <a:t> </a:t>
            </a:r>
            <a:r>
              <a:rPr lang="en-GB" dirty="0" err="1"/>
              <a:t>variar</a:t>
            </a:r>
            <a:r>
              <a:rPr lang="en-GB" dirty="0"/>
              <a:t> </a:t>
            </a:r>
            <a:r>
              <a:rPr lang="en-GB" dirty="0" err="1"/>
              <a:t>devido</a:t>
            </a:r>
            <a:r>
              <a:rPr lang="en-GB" dirty="0"/>
              <a:t> à </a:t>
            </a:r>
            <a:r>
              <a:rPr lang="en-GB" dirty="0" err="1"/>
              <a:t>dinâmica</a:t>
            </a:r>
            <a:r>
              <a:rPr lang="en-GB" dirty="0"/>
              <a:t> do mercado </a:t>
            </a:r>
            <a:r>
              <a:rPr lang="en-GB" dirty="0" err="1"/>
              <a:t>ou</a:t>
            </a:r>
            <a:r>
              <a:rPr lang="en-GB" dirty="0"/>
              <a:t> </a:t>
            </a:r>
            <a:r>
              <a:rPr lang="en-GB" dirty="0" err="1"/>
              <a:t>devido</a:t>
            </a:r>
            <a:r>
              <a:rPr lang="en-GB" dirty="0"/>
              <a:t> a </a:t>
            </a:r>
            <a:r>
              <a:rPr lang="en-GB" dirty="0" err="1"/>
              <a:t>interrupções</a:t>
            </a:r>
            <a:r>
              <a:rPr lang="en-GB" dirty="0"/>
              <a:t> e </a:t>
            </a:r>
            <a:r>
              <a:rPr lang="en-GB" dirty="0" err="1"/>
              <a:t>manutenção</a:t>
            </a:r>
            <a:r>
              <a:rPr lang="en-GB" dirty="0"/>
              <a:t>. O </a:t>
            </a:r>
            <a:r>
              <a:rPr lang="en-GB" dirty="0" err="1"/>
              <a:t>mesmo</a:t>
            </a:r>
            <a:r>
              <a:rPr lang="en-GB" dirty="0"/>
              <a:t> </a:t>
            </a:r>
            <a:r>
              <a:rPr lang="en-GB" dirty="0" err="1"/>
              <a:t>pode</a:t>
            </a:r>
            <a:r>
              <a:rPr lang="en-GB" dirty="0"/>
              <a:t> ser </a:t>
            </a:r>
            <a:r>
              <a:rPr lang="en-GB" dirty="0" err="1"/>
              <a:t>dito</a:t>
            </a:r>
            <a:r>
              <a:rPr lang="en-GB" dirty="0"/>
              <a:t> </a:t>
            </a:r>
            <a:r>
              <a:rPr lang="en-GB" dirty="0" err="1"/>
              <a:t>sobre</a:t>
            </a:r>
            <a:r>
              <a:rPr lang="en-GB" dirty="0"/>
              <a:t> o </a:t>
            </a:r>
            <a:r>
              <a:rPr lang="en-GB" dirty="0" err="1"/>
              <a:t>fornecimento</a:t>
            </a:r>
            <a:r>
              <a:rPr lang="en-GB" dirty="0"/>
              <a:t> de </a:t>
            </a:r>
            <a:r>
              <a:rPr lang="en-GB" dirty="0" err="1"/>
              <a:t>energia</a:t>
            </a:r>
            <a:r>
              <a:rPr lang="en-GB" dirty="0"/>
              <a:t> </a:t>
            </a:r>
            <a:r>
              <a:rPr lang="en-GB" dirty="0" err="1"/>
              <a:t>por</a:t>
            </a:r>
            <a:r>
              <a:rPr lang="en-GB" dirty="0"/>
              <a:t> </a:t>
            </a:r>
            <a:r>
              <a:rPr lang="en-GB" dirty="0" err="1"/>
              <a:t>meio</a:t>
            </a:r>
            <a:r>
              <a:rPr lang="en-GB" dirty="0"/>
              <a:t> de commodities </a:t>
            </a:r>
            <a:r>
              <a:rPr lang="en-GB" dirty="0" err="1"/>
              <a:t>armazenáveis</a:t>
            </a:r>
            <a:r>
              <a:rPr lang="en-GB" dirty="0"/>
              <a:t> (</a:t>
            </a:r>
            <a:r>
              <a:rPr lang="en-GB" dirty="0" err="1"/>
              <a:t>como</a:t>
            </a:r>
            <a:r>
              <a:rPr lang="en-GB" dirty="0"/>
              <a:t> </a:t>
            </a:r>
            <a:r>
              <a:rPr lang="en-GB" dirty="0" err="1"/>
              <a:t>combustíveis</a:t>
            </a:r>
            <a:r>
              <a:rPr lang="en-GB" dirty="0"/>
              <a:t> para </a:t>
            </a:r>
            <a:r>
              <a:rPr lang="en-GB" dirty="0" err="1"/>
              <a:t>transporte</a:t>
            </a:r>
            <a:r>
              <a:rPr lang="en-GB" dirty="0"/>
              <a:t> </a:t>
            </a:r>
            <a:r>
              <a:rPr lang="en-GB" dirty="0" err="1"/>
              <a:t>ou</a:t>
            </a:r>
            <a:r>
              <a:rPr lang="en-GB" dirty="0"/>
              <a:t> </a:t>
            </a:r>
            <a:r>
              <a:rPr lang="en-GB" dirty="0" err="1"/>
              <a:t>gás</a:t>
            </a:r>
            <a:r>
              <a:rPr lang="en-GB" dirty="0"/>
              <a:t> para </a:t>
            </a:r>
            <a:r>
              <a:rPr lang="en-GB" dirty="0" err="1"/>
              <a:t>aquecimento</a:t>
            </a:r>
            <a:r>
              <a:rPr lang="en-GB" dirty="0"/>
              <a:t>). </a:t>
            </a:r>
            <a:r>
              <a:rPr lang="en-GB" dirty="0" err="1"/>
              <a:t>Isso</a:t>
            </a:r>
            <a:r>
              <a:rPr lang="en-GB" dirty="0"/>
              <a:t> </a:t>
            </a:r>
            <a:r>
              <a:rPr lang="en-GB" dirty="0" err="1"/>
              <a:t>é</a:t>
            </a:r>
            <a:r>
              <a:rPr lang="en-GB" dirty="0"/>
              <a:t> </a:t>
            </a:r>
            <a:r>
              <a:rPr lang="en-GB" dirty="0" err="1"/>
              <a:t>controlável</a:t>
            </a:r>
            <a:r>
              <a:rPr lang="en-GB" dirty="0"/>
              <a:t>, mas </a:t>
            </a:r>
            <a:r>
              <a:rPr lang="en-GB" dirty="0" err="1"/>
              <a:t>pode</a:t>
            </a:r>
            <a:r>
              <a:rPr lang="en-GB" dirty="0"/>
              <a:t> </a:t>
            </a:r>
            <a:r>
              <a:rPr lang="en-GB" dirty="0" err="1"/>
              <a:t>variar</a:t>
            </a:r>
            <a:r>
              <a:rPr lang="en-GB" dirty="0"/>
              <a:t> </a:t>
            </a:r>
            <a:r>
              <a:rPr lang="en-GB" dirty="0" err="1"/>
              <a:t>devido</a:t>
            </a:r>
            <a:r>
              <a:rPr lang="en-GB" dirty="0"/>
              <a:t> a </a:t>
            </a:r>
            <a:r>
              <a:rPr lang="en-GB" dirty="0" err="1"/>
              <a:t>vários</a:t>
            </a:r>
            <a:r>
              <a:rPr lang="en-GB" dirty="0"/>
              <a:t> </a:t>
            </a:r>
            <a:r>
              <a:rPr lang="en-GB" dirty="0" err="1"/>
              <a:t>motivos</a:t>
            </a:r>
            <a:r>
              <a:rPr lang="en-GB" dirty="0"/>
              <a:t>.</a:t>
            </a:r>
            <a:endParaRPr dirty="0"/>
          </a:p>
        </p:txBody>
      </p:sp>
      <p:sp>
        <p:nvSpPr>
          <p:cNvPr id="377" name="Google Shape;37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Assim como a demanda de energia, o fornecimento de energia por todos os ativos em uma cidade, região ou país também pode ser somado. </a:t>
            </a:r>
            <a:r>
              <a:rPr lang="en-GB" b="0"/>
              <a:t>A soma do fornecimento por todos os ativos em um país e as importações líquidas constituem o fornecimento de energia do país. </a:t>
            </a:r>
            <a:r>
              <a:rPr lang="en-GB"/>
              <a:t>Como o fornecimento de energia pelos ativos individuais é variável, o fornecimento geral de energia na região ou no país considerado também pode variar nas mesmas escalas de tempo, de segundos a anos. As figuras mostram, por exemplo, o fornecimento geral de eletricidade por diferentes fontes nos Estados Unidos, em dois anos de amostragem. Observando os diferentes meses, é possível identificar tendências sazonais claras no fornecimento de energia eólica - na figura superior esquerda - e de energia hidrelétrica - na figura superior direita -. Por outro lado, o fornecimento de usinas geotérmicas e de biomassa - nas figuras inferiores esquerda e direita, respectivamente - parece mais insensível às mudanças sazonais. Se formos analisar as variações ao longo dos dias ou anos, surgirão outras tendências. </a:t>
            </a:r>
            <a:r>
              <a:rPr lang="en-GB" b="0"/>
              <a:t>Em um período de poucos </a:t>
            </a:r>
            <a:r>
              <a:rPr lang="en-GB"/>
              <a:t>dias, provavelmente surgiriam variações devido à disponibilidade diária de energias renováveis. Ao longo dos anos, provavelmente surgiriam variações devido a novas políticas, desenvolvimentos tecnológicos e mudanças nos preços dos combustíveis.</a:t>
            </a:r>
            <a:endParaRPr/>
          </a:p>
        </p:txBody>
      </p:sp>
      <p:sp>
        <p:nvSpPr>
          <p:cNvPr id="388" name="Google Shape;38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Já</a:t>
            </a:r>
            <a:r>
              <a:rPr lang="en-GB" dirty="0"/>
              <a:t> </a:t>
            </a:r>
            <a:r>
              <a:rPr lang="en-GB" dirty="0" err="1"/>
              <a:t>foi</a:t>
            </a:r>
            <a:r>
              <a:rPr lang="en-GB" dirty="0"/>
              <a:t> </a:t>
            </a:r>
            <a:r>
              <a:rPr lang="en-GB" dirty="0" err="1"/>
              <a:t>estabelecido</a:t>
            </a:r>
            <a:r>
              <a:rPr lang="en-GB" dirty="0"/>
              <a:t> que tanto a </a:t>
            </a:r>
            <a:r>
              <a:rPr lang="en-GB" dirty="0" err="1"/>
              <a:t>demanda</a:t>
            </a:r>
            <a:r>
              <a:rPr lang="en-GB" dirty="0"/>
              <a:t> </a:t>
            </a:r>
            <a:r>
              <a:rPr lang="en-GB" dirty="0" err="1"/>
              <a:t>quanto</a:t>
            </a:r>
            <a:r>
              <a:rPr lang="en-GB" dirty="0"/>
              <a:t> a </a:t>
            </a:r>
            <a:r>
              <a:rPr lang="en-GB" dirty="0" err="1"/>
              <a:t>oferta</a:t>
            </a:r>
            <a:r>
              <a:rPr lang="en-GB" dirty="0"/>
              <a:t> de </a:t>
            </a:r>
            <a:r>
              <a:rPr lang="en-GB" dirty="0" err="1"/>
              <a:t>energia</a:t>
            </a:r>
            <a:r>
              <a:rPr lang="en-GB" dirty="0"/>
              <a:t> </a:t>
            </a:r>
            <a:r>
              <a:rPr lang="en-GB" dirty="0" err="1"/>
              <a:t>mudam</a:t>
            </a:r>
            <a:r>
              <a:rPr lang="en-GB" dirty="0"/>
              <a:t> com o tempo. Mas </a:t>
            </a:r>
            <a:r>
              <a:rPr lang="en-GB" dirty="0" err="1"/>
              <a:t>por</a:t>
            </a:r>
            <a:r>
              <a:rPr lang="en-GB" dirty="0"/>
              <a:t> que </a:t>
            </a:r>
            <a:r>
              <a:rPr lang="en-GB" dirty="0" err="1"/>
              <a:t>essas</a:t>
            </a:r>
            <a:r>
              <a:rPr lang="en-GB" dirty="0"/>
              <a:t> </a:t>
            </a:r>
            <a:r>
              <a:rPr lang="en-GB" dirty="0" err="1"/>
              <a:t>mudanças</a:t>
            </a:r>
            <a:r>
              <a:rPr lang="en-GB" dirty="0"/>
              <a:t> </a:t>
            </a:r>
            <a:r>
              <a:rPr lang="en-GB" dirty="0" err="1"/>
              <a:t>são</a:t>
            </a:r>
            <a:r>
              <a:rPr lang="en-GB" dirty="0"/>
              <a:t> </a:t>
            </a:r>
            <a:r>
              <a:rPr lang="en-GB" dirty="0" err="1"/>
              <a:t>importantes</a:t>
            </a:r>
            <a:r>
              <a:rPr lang="en-GB" dirty="0"/>
              <a:t>? E </a:t>
            </a:r>
            <a:r>
              <a:rPr lang="en-GB" dirty="0" err="1"/>
              <a:t>por</a:t>
            </a:r>
            <a:r>
              <a:rPr lang="en-GB" dirty="0"/>
              <a:t> que </a:t>
            </a:r>
            <a:r>
              <a:rPr lang="en-GB" dirty="0" err="1"/>
              <a:t>elas</a:t>
            </a:r>
            <a:r>
              <a:rPr lang="en-GB" dirty="0"/>
              <a:t> </a:t>
            </a:r>
            <a:r>
              <a:rPr lang="en-GB" dirty="0" err="1"/>
              <a:t>devem</a:t>
            </a:r>
            <a:r>
              <a:rPr lang="en-GB" dirty="0"/>
              <a:t> ser </a:t>
            </a:r>
            <a:r>
              <a:rPr lang="en-GB" dirty="0" err="1"/>
              <a:t>levadas</a:t>
            </a:r>
            <a:r>
              <a:rPr lang="en-GB" dirty="0"/>
              <a:t> </a:t>
            </a:r>
            <a:r>
              <a:rPr lang="en-GB" dirty="0" err="1"/>
              <a:t>em</a:t>
            </a:r>
            <a:r>
              <a:rPr lang="en-GB" dirty="0"/>
              <a:t> </a:t>
            </a:r>
            <a:r>
              <a:rPr lang="en-GB" dirty="0" err="1"/>
              <a:t>conta</a:t>
            </a:r>
            <a:r>
              <a:rPr lang="en-GB" dirty="0"/>
              <a:t> </a:t>
            </a:r>
            <a:r>
              <a:rPr lang="en-GB" dirty="0" err="1"/>
              <a:t>ao</a:t>
            </a:r>
            <a:r>
              <a:rPr lang="en-GB" dirty="0"/>
              <a:t> </a:t>
            </a:r>
            <a:r>
              <a:rPr lang="en-GB" dirty="0" err="1"/>
              <a:t>modelar</a:t>
            </a:r>
            <a:r>
              <a:rPr lang="en-GB" dirty="0"/>
              <a:t> o </a:t>
            </a:r>
            <a:r>
              <a:rPr lang="en-GB" dirty="0" err="1"/>
              <a:t>sistema</a:t>
            </a:r>
            <a:r>
              <a:rPr lang="en-GB" dirty="0"/>
              <a:t> </a:t>
            </a:r>
            <a:r>
              <a:rPr lang="en-GB" dirty="0" err="1"/>
              <a:t>energético</a:t>
            </a:r>
            <a:r>
              <a:rPr lang="en-GB" dirty="0"/>
              <a:t>? Como </a:t>
            </a:r>
            <a:r>
              <a:rPr lang="en-GB" dirty="0" err="1"/>
              <a:t>vimos</a:t>
            </a:r>
            <a:r>
              <a:rPr lang="en-GB" dirty="0"/>
              <a:t> </a:t>
            </a:r>
            <a:r>
              <a:rPr lang="en-GB" dirty="0" err="1"/>
              <a:t>nos</a:t>
            </a:r>
            <a:r>
              <a:rPr lang="en-GB" dirty="0"/>
              <a:t> slides </a:t>
            </a:r>
            <a:r>
              <a:rPr lang="en-GB" dirty="0" err="1"/>
              <a:t>anteriores</a:t>
            </a:r>
            <a:r>
              <a:rPr lang="en-GB" dirty="0"/>
              <a:t>, a </a:t>
            </a:r>
            <a:r>
              <a:rPr lang="en-GB" dirty="0" err="1"/>
              <a:t>energia</a:t>
            </a:r>
            <a:r>
              <a:rPr lang="en-GB" dirty="0"/>
              <a:t> </a:t>
            </a:r>
            <a:r>
              <a:rPr lang="en-GB" dirty="0" err="1"/>
              <a:t>é</a:t>
            </a:r>
            <a:r>
              <a:rPr lang="en-GB" dirty="0"/>
              <a:t> </a:t>
            </a:r>
            <a:r>
              <a:rPr lang="en-GB" dirty="0" err="1"/>
              <a:t>usada</a:t>
            </a:r>
            <a:r>
              <a:rPr lang="en-GB" dirty="0"/>
              <a:t> para </a:t>
            </a:r>
            <a:r>
              <a:rPr lang="en-GB" dirty="0" err="1"/>
              <a:t>fornecer</a:t>
            </a:r>
            <a:r>
              <a:rPr lang="en-GB" dirty="0"/>
              <a:t> </a:t>
            </a:r>
            <a:r>
              <a:rPr lang="en-GB" dirty="0" err="1"/>
              <a:t>serviços</a:t>
            </a:r>
            <a:r>
              <a:rPr lang="en-GB" dirty="0"/>
              <a:t> </a:t>
            </a:r>
            <a:r>
              <a:rPr lang="en-GB" dirty="0" err="1"/>
              <a:t>em</a:t>
            </a:r>
            <a:r>
              <a:rPr lang="en-GB" dirty="0"/>
              <a:t> </a:t>
            </a:r>
            <a:r>
              <a:rPr lang="en-GB" dirty="0" err="1"/>
              <a:t>diferentes</a:t>
            </a:r>
            <a:r>
              <a:rPr lang="en-GB" dirty="0"/>
              <a:t> </a:t>
            </a:r>
            <a:r>
              <a:rPr lang="en-GB" dirty="0" err="1"/>
              <a:t>setores</a:t>
            </a:r>
            <a:r>
              <a:rPr lang="en-GB" dirty="0"/>
              <a:t> da </a:t>
            </a:r>
            <a:r>
              <a:rPr lang="en-GB" dirty="0" err="1"/>
              <a:t>economia</a:t>
            </a:r>
            <a:r>
              <a:rPr lang="en-GB" dirty="0"/>
              <a:t>. </a:t>
            </a:r>
            <a:r>
              <a:rPr lang="en-GB" dirty="0" err="1"/>
              <a:t>Portanto</a:t>
            </a:r>
            <a:r>
              <a:rPr lang="en-GB" dirty="0"/>
              <a:t>, a </a:t>
            </a:r>
            <a:r>
              <a:rPr lang="en-GB" dirty="0" err="1"/>
              <a:t>demanda</a:t>
            </a:r>
            <a:r>
              <a:rPr lang="en-GB" dirty="0"/>
              <a:t> </a:t>
            </a:r>
            <a:r>
              <a:rPr lang="en-GB" dirty="0" err="1"/>
              <a:t>por</a:t>
            </a:r>
            <a:r>
              <a:rPr lang="en-GB" dirty="0"/>
              <a:t> </a:t>
            </a:r>
            <a:r>
              <a:rPr lang="en-GB" dirty="0" err="1"/>
              <a:t>energia</a:t>
            </a:r>
            <a:r>
              <a:rPr lang="en-GB" dirty="0"/>
              <a:t> </a:t>
            </a:r>
            <a:r>
              <a:rPr lang="en-GB" dirty="0" err="1"/>
              <a:t>deve</a:t>
            </a:r>
            <a:r>
              <a:rPr lang="en-GB" dirty="0"/>
              <a:t> ser </a:t>
            </a:r>
            <a:r>
              <a:rPr lang="en-GB" dirty="0" err="1"/>
              <a:t>atendida</a:t>
            </a:r>
            <a:r>
              <a:rPr lang="en-GB" dirty="0"/>
              <a:t> </a:t>
            </a:r>
            <a:r>
              <a:rPr lang="en-GB" dirty="0" err="1"/>
              <a:t>exatamente</a:t>
            </a:r>
            <a:r>
              <a:rPr lang="en-GB" dirty="0"/>
              <a:t> </a:t>
            </a:r>
            <a:r>
              <a:rPr lang="en-GB" dirty="0" err="1"/>
              <a:t>quando</a:t>
            </a:r>
            <a:r>
              <a:rPr lang="en-GB" dirty="0"/>
              <a:t> </a:t>
            </a:r>
            <a:r>
              <a:rPr lang="en-GB" dirty="0" err="1"/>
              <a:t>houver</a:t>
            </a:r>
            <a:r>
              <a:rPr lang="en-GB" dirty="0"/>
              <a:t> </a:t>
            </a:r>
            <a:r>
              <a:rPr lang="en-GB" dirty="0" err="1"/>
              <a:t>necessidade</a:t>
            </a:r>
            <a:r>
              <a:rPr lang="en-GB" dirty="0"/>
              <a:t>. Por </a:t>
            </a:r>
            <a:r>
              <a:rPr lang="en-GB" dirty="0" err="1"/>
              <a:t>exemplo</a:t>
            </a:r>
            <a:r>
              <a:rPr lang="en-GB" dirty="0"/>
              <a:t>, </a:t>
            </a:r>
            <a:r>
              <a:rPr lang="en-GB" dirty="0" err="1"/>
              <a:t>toda</a:t>
            </a:r>
            <a:r>
              <a:rPr lang="en-GB" dirty="0"/>
              <a:t> </a:t>
            </a:r>
            <a:r>
              <a:rPr lang="en-GB" dirty="0" err="1"/>
              <a:t>vez</a:t>
            </a:r>
            <a:r>
              <a:rPr lang="en-GB" dirty="0"/>
              <a:t> que </a:t>
            </a:r>
            <a:r>
              <a:rPr lang="en-GB" dirty="0" err="1"/>
              <a:t>apertamos</a:t>
            </a:r>
            <a:r>
              <a:rPr lang="en-GB" dirty="0"/>
              <a:t> o </a:t>
            </a:r>
            <a:r>
              <a:rPr lang="en-GB" dirty="0" err="1"/>
              <a:t>interruptor</a:t>
            </a:r>
            <a:r>
              <a:rPr lang="en-GB" dirty="0"/>
              <a:t> para </a:t>
            </a:r>
            <a:r>
              <a:rPr lang="en-GB" dirty="0" err="1"/>
              <a:t>acender</a:t>
            </a:r>
            <a:r>
              <a:rPr lang="en-GB" dirty="0"/>
              <a:t> as </a:t>
            </a:r>
            <a:r>
              <a:rPr lang="en-GB" dirty="0" err="1"/>
              <a:t>luzes</a:t>
            </a:r>
            <a:r>
              <a:rPr lang="en-GB" dirty="0"/>
              <a:t>, </a:t>
            </a:r>
            <a:r>
              <a:rPr lang="en-GB" dirty="0" err="1"/>
              <a:t>esperamos</a:t>
            </a:r>
            <a:r>
              <a:rPr lang="en-GB" dirty="0"/>
              <a:t> e </a:t>
            </a:r>
            <a:r>
              <a:rPr lang="en-GB" dirty="0" err="1"/>
              <a:t>precisamos</a:t>
            </a:r>
            <a:r>
              <a:rPr lang="en-GB" dirty="0"/>
              <a:t> que as </a:t>
            </a:r>
            <a:r>
              <a:rPr lang="en-GB" dirty="0" err="1"/>
              <a:t>luzes</a:t>
            </a:r>
            <a:r>
              <a:rPr lang="en-GB" dirty="0"/>
              <a:t> </a:t>
            </a:r>
            <a:r>
              <a:rPr lang="en-GB" dirty="0" err="1"/>
              <a:t>realmente</a:t>
            </a:r>
            <a:r>
              <a:rPr lang="en-GB" dirty="0"/>
              <a:t> se </a:t>
            </a:r>
            <a:r>
              <a:rPr lang="en-GB" dirty="0" err="1"/>
              <a:t>acendam</a:t>
            </a:r>
            <a:r>
              <a:rPr lang="en-GB" dirty="0"/>
              <a:t>. </a:t>
            </a:r>
            <a:r>
              <a:rPr lang="en-GB" dirty="0" err="1"/>
              <a:t>Certamente</a:t>
            </a:r>
            <a:r>
              <a:rPr lang="en-GB" dirty="0"/>
              <a:t> </a:t>
            </a:r>
            <a:r>
              <a:rPr lang="en-GB" dirty="0" err="1"/>
              <a:t>não</a:t>
            </a:r>
            <a:r>
              <a:rPr lang="en-GB" dirty="0"/>
              <a:t> </a:t>
            </a:r>
            <a:r>
              <a:rPr lang="en-GB" dirty="0" err="1"/>
              <a:t>esperamos</a:t>
            </a:r>
            <a:r>
              <a:rPr lang="en-GB" dirty="0"/>
              <a:t> que </a:t>
            </a:r>
            <a:r>
              <a:rPr lang="en-GB" dirty="0" err="1"/>
              <a:t>elas</a:t>
            </a:r>
            <a:r>
              <a:rPr lang="en-GB" dirty="0"/>
              <a:t> se </a:t>
            </a:r>
            <a:r>
              <a:rPr lang="en-GB" dirty="0" err="1"/>
              <a:t>acendam</a:t>
            </a:r>
            <a:r>
              <a:rPr lang="en-GB" dirty="0"/>
              <a:t> </a:t>
            </a:r>
            <a:r>
              <a:rPr lang="en-GB" dirty="0" err="1"/>
              <a:t>uma</a:t>
            </a:r>
            <a:r>
              <a:rPr lang="en-GB" dirty="0"/>
              <a:t> hora </a:t>
            </a:r>
            <a:r>
              <a:rPr lang="en-GB" dirty="0" err="1"/>
              <a:t>depois</a:t>
            </a:r>
            <a:r>
              <a:rPr lang="en-GB" dirty="0"/>
              <a:t>. </a:t>
            </a:r>
            <a:r>
              <a:rPr lang="en-GB" dirty="0" err="1"/>
              <a:t>Entretanto</a:t>
            </a:r>
            <a:r>
              <a:rPr lang="en-GB" dirty="0"/>
              <a:t>, </a:t>
            </a:r>
            <a:r>
              <a:rPr lang="en-GB" dirty="0" err="1"/>
              <a:t>os</a:t>
            </a:r>
            <a:r>
              <a:rPr lang="en-GB" dirty="0"/>
              <a:t> </a:t>
            </a:r>
            <a:r>
              <a:rPr lang="en-GB" dirty="0" err="1"/>
              <a:t>recursos</a:t>
            </a:r>
            <a:r>
              <a:rPr lang="en-GB" dirty="0"/>
              <a:t> </a:t>
            </a:r>
            <a:r>
              <a:rPr lang="en-GB" dirty="0" err="1"/>
              <a:t>energéticos</a:t>
            </a:r>
            <a:r>
              <a:rPr lang="en-GB" dirty="0"/>
              <a:t> </a:t>
            </a:r>
            <a:r>
              <a:rPr lang="en-GB" dirty="0" err="1"/>
              <a:t>nem</a:t>
            </a:r>
            <a:r>
              <a:rPr lang="en-GB" dirty="0"/>
              <a:t> sempre </a:t>
            </a:r>
            <a:r>
              <a:rPr lang="en-GB" dirty="0" err="1"/>
              <a:t>estão</a:t>
            </a:r>
            <a:r>
              <a:rPr lang="en-GB" dirty="0"/>
              <a:t> </a:t>
            </a:r>
            <a:r>
              <a:rPr lang="en-GB" dirty="0" err="1"/>
              <a:t>disponíveis</a:t>
            </a:r>
            <a:r>
              <a:rPr lang="en-GB" dirty="0"/>
              <a:t> </a:t>
            </a:r>
            <a:r>
              <a:rPr lang="en-GB" dirty="0" err="1"/>
              <a:t>exatamente</a:t>
            </a:r>
            <a:r>
              <a:rPr lang="en-GB" dirty="0"/>
              <a:t> </a:t>
            </a:r>
            <a:r>
              <a:rPr lang="en-GB" dirty="0" err="1"/>
              <a:t>na</a:t>
            </a:r>
            <a:r>
              <a:rPr lang="en-GB" dirty="0"/>
              <a:t> </a:t>
            </a:r>
            <a:r>
              <a:rPr lang="en-GB" dirty="0" err="1"/>
              <a:t>medida</a:t>
            </a:r>
            <a:r>
              <a:rPr lang="en-GB" dirty="0"/>
              <a:t> </a:t>
            </a:r>
            <a:r>
              <a:rPr lang="en-GB" dirty="0" err="1"/>
              <a:t>em</a:t>
            </a:r>
            <a:r>
              <a:rPr lang="en-GB" dirty="0"/>
              <a:t> que </a:t>
            </a:r>
            <a:r>
              <a:rPr lang="en-GB" dirty="0" err="1"/>
              <a:t>são</a:t>
            </a:r>
            <a:r>
              <a:rPr lang="en-GB" dirty="0"/>
              <a:t> </a:t>
            </a:r>
            <a:r>
              <a:rPr lang="en-GB" dirty="0" err="1"/>
              <a:t>necessários</a:t>
            </a:r>
            <a:r>
              <a:rPr lang="en-GB" dirty="0"/>
              <a:t>. Por </a:t>
            </a:r>
            <a:r>
              <a:rPr lang="en-GB" dirty="0" err="1"/>
              <a:t>exemplo</a:t>
            </a:r>
            <a:r>
              <a:rPr lang="en-GB" dirty="0"/>
              <a:t>, a </a:t>
            </a:r>
            <a:r>
              <a:rPr lang="en-GB" dirty="0" err="1"/>
              <a:t>figura</a:t>
            </a:r>
            <a:r>
              <a:rPr lang="en-GB" dirty="0"/>
              <a:t> </a:t>
            </a:r>
            <a:r>
              <a:rPr lang="en-GB" dirty="0" err="1"/>
              <a:t>mostra</a:t>
            </a:r>
            <a:r>
              <a:rPr lang="en-GB" dirty="0"/>
              <a:t> </a:t>
            </a:r>
            <a:r>
              <a:rPr lang="en-GB" dirty="0" err="1"/>
              <a:t>uma</a:t>
            </a:r>
            <a:r>
              <a:rPr lang="en-GB" dirty="0"/>
              <a:t> </a:t>
            </a:r>
            <a:r>
              <a:rPr lang="en-GB" dirty="0" err="1"/>
              <a:t>incompatibilidade</a:t>
            </a:r>
            <a:r>
              <a:rPr lang="en-GB" dirty="0"/>
              <a:t> </a:t>
            </a:r>
            <a:r>
              <a:rPr lang="en-GB" dirty="0" err="1"/>
              <a:t>nos</a:t>
            </a:r>
            <a:r>
              <a:rPr lang="en-GB" dirty="0"/>
              <a:t> </a:t>
            </a:r>
            <a:r>
              <a:rPr lang="en-GB" dirty="0" err="1"/>
              <a:t>perfis</a:t>
            </a:r>
            <a:r>
              <a:rPr lang="en-GB" dirty="0"/>
              <a:t> </a:t>
            </a:r>
            <a:r>
              <a:rPr lang="en-GB" dirty="0" err="1"/>
              <a:t>sazonais</a:t>
            </a:r>
            <a:r>
              <a:rPr lang="en-GB" dirty="0"/>
              <a:t> de </a:t>
            </a:r>
            <a:r>
              <a:rPr lang="en-GB" dirty="0" err="1"/>
              <a:t>disponibilidade</a:t>
            </a:r>
            <a:r>
              <a:rPr lang="en-GB" dirty="0"/>
              <a:t> de </a:t>
            </a:r>
            <a:r>
              <a:rPr lang="en-GB" dirty="0" err="1"/>
              <a:t>água</a:t>
            </a:r>
            <a:r>
              <a:rPr lang="en-GB" dirty="0"/>
              <a:t> para </a:t>
            </a:r>
            <a:r>
              <a:rPr lang="en-GB" dirty="0" err="1"/>
              <a:t>geração</a:t>
            </a:r>
            <a:r>
              <a:rPr lang="en-GB" dirty="0"/>
              <a:t> de </a:t>
            </a:r>
            <a:r>
              <a:rPr lang="en-GB" dirty="0" err="1"/>
              <a:t>energia</a:t>
            </a:r>
            <a:r>
              <a:rPr lang="en-GB" dirty="0"/>
              <a:t> </a:t>
            </a:r>
            <a:r>
              <a:rPr lang="en-GB" dirty="0" err="1"/>
              <a:t>hidrelétrica</a:t>
            </a:r>
            <a:r>
              <a:rPr lang="en-GB" dirty="0"/>
              <a:t> e </a:t>
            </a:r>
            <a:r>
              <a:rPr lang="en-GB" dirty="0" err="1"/>
              <a:t>demanda</a:t>
            </a:r>
            <a:r>
              <a:rPr lang="en-GB" dirty="0"/>
              <a:t> de </a:t>
            </a:r>
            <a:r>
              <a:rPr lang="en-GB" dirty="0" err="1"/>
              <a:t>eletricidade</a:t>
            </a:r>
            <a:r>
              <a:rPr lang="en-GB" dirty="0"/>
              <a:t>. Se a </a:t>
            </a:r>
            <a:r>
              <a:rPr lang="en-GB" dirty="0" err="1"/>
              <a:t>demanda</a:t>
            </a:r>
            <a:r>
              <a:rPr lang="en-GB" dirty="0"/>
              <a:t> de </a:t>
            </a:r>
            <a:r>
              <a:rPr lang="en-GB" dirty="0" err="1"/>
              <a:t>eletricidade</a:t>
            </a:r>
            <a:r>
              <a:rPr lang="en-GB" dirty="0"/>
              <a:t>, </a:t>
            </a:r>
            <a:r>
              <a:rPr lang="en-GB" dirty="0" err="1"/>
              <a:t>nesse</a:t>
            </a:r>
            <a:r>
              <a:rPr lang="en-GB" dirty="0"/>
              <a:t> </a:t>
            </a:r>
            <a:r>
              <a:rPr lang="en-GB" dirty="0" err="1"/>
              <a:t>caso</a:t>
            </a:r>
            <a:r>
              <a:rPr lang="en-GB" dirty="0"/>
              <a:t>, fosse </a:t>
            </a:r>
            <a:r>
              <a:rPr lang="en-GB" dirty="0" err="1"/>
              <a:t>atendida</a:t>
            </a:r>
            <a:r>
              <a:rPr lang="en-GB" dirty="0"/>
              <a:t> </a:t>
            </a:r>
            <a:r>
              <a:rPr lang="en-GB" dirty="0" err="1"/>
              <a:t>somente</a:t>
            </a:r>
            <a:r>
              <a:rPr lang="en-GB" dirty="0"/>
              <a:t> </a:t>
            </a:r>
            <a:r>
              <a:rPr lang="en-GB" dirty="0" err="1"/>
              <a:t>por</a:t>
            </a:r>
            <a:r>
              <a:rPr lang="en-GB" dirty="0"/>
              <a:t> </a:t>
            </a:r>
            <a:r>
              <a:rPr lang="en-GB" dirty="0" err="1"/>
              <a:t>meio</a:t>
            </a:r>
            <a:r>
              <a:rPr lang="en-GB" dirty="0"/>
              <a:t> da </a:t>
            </a:r>
            <a:r>
              <a:rPr lang="en-GB" dirty="0" err="1"/>
              <a:t>energia</a:t>
            </a:r>
            <a:r>
              <a:rPr lang="en-GB" dirty="0"/>
              <a:t> </a:t>
            </a:r>
            <a:r>
              <a:rPr lang="en-GB" dirty="0" err="1"/>
              <a:t>hidrelétrica</a:t>
            </a:r>
            <a:r>
              <a:rPr lang="en-GB" dirty="0"/>
              <a:t>, </a:t>
            </a:r>
            <a:r>
              <a:rPr lang="en-GB" dirty="0" err="1"/>
              <a:t>surgiriam</a:t>
            </a:r>
            <a:r>
              <a:rPr lang="en-GB" dirty="0"/>
              <a:t> </a:t>
            </a:r>
            <a:r>
              <a:rPr lang="en-GB" dirty="0" err="1"/>
              <a:t>problemas</a:t>
            </a:r>
            <a:r>
              <a:rPr lang="en-GB" dirty="0"/>
              <a:t>. Para que as </a:t>
            </a:r>
            <a:r>
              <a:rPr lang="en-GB" dirty="0" err="1"/>
              <a:t>demandas</a:t>
            </a:r>
            <a:r>
              <a:rPr lang="en-GB" dirty="0"/>
              <a:t> de </a:t>
            </a:r>
            <a:r>
              <a:rPr lang="en-GB" dirty="0" err="1"/>
              <a:t>energia</a:t>
            </a:r>
            <a:r>
              <a:rPr lang="en-GB" dirty="0"/>
              <a:t> </a:t>
            </a:r>
            <a:r>
              <a:rPr lang="en-GB" dirty="0" err="1"/>
              <a:t>sejam</a:t>
            </a:r>
            <a:r>
              <a:rPr lang="en-GB" dirty="0"/>
              <a:t> </a:t>
            </a:r>
            <a:r>
              <a:rPr lang="en-GB" dirty="0" err="1"/>
              <a:t>atendidas</a:t>
            </a:r>
            <a:r>
              <a:rPr lang="en-GB" dirty="0"/>
              <a:t> </a:t>
            </a:r>
            <a:r>
              <a:rPr lang="en-GB" dirty="0" err="1"/>
              <a:t>exatamente</a:t>
            </a:r>
            <a:r>
              <a:rPr lang="en-GB" dirty="0"/>
              <a:t> </a:t>
            </a:r>
            <a:r>
              <a:rPr lang="en-GB" dirty="0" err="1"/>
              <a:t>quando</a:t>
            </a:r>
            <a:r>
              <a:rPr lang="en-GB" dirty="0"/>
              <a:t> </a:t>
            </a:r>
            <a:r>
              <a:rPr lang="en-GB" dirty="0" err="1"/>
              <a:t>surgirem</a:t>
            </a:r>
            <a:r>
              <a:rPr lang="en-GB" dirty="0"/>
              <a:t>, o </a:t>
            </a:r>
            <a:r>
              <a:rPr lang="en-GB" dirty="0" err="1"/>
              <a:t>fornecimento</a:t>
            </a:r>
            <a:r>
              <a:rPr lang="en-GB" dirty="0"/>
              <a:t> de </a:t>
            </a:r>
            <a:r>
              <a:rPr lang="en-GB" dirty="0" err="1"/>
              <a:t>energia</a:t>
            </a:r>
            <a:r>
              <a:rPr lang="en-GB" dirty="0"/>
              <a:t> </a:t>
            </a:r>
            <a:r>
              <a:rPr lang="en-GB" dirty="0" err="1"/>
              <a:t>precisa</a:t>
            </a:r>
            <a:r>
              <a:rPr lang="en-GB" dirty="0"/>
              <a:t> ser </a:t>
            </a:r>
            <a:r>
              <a:rPr lang="en-GB" dirty="0" err="1"/>
              <a:t>planejado</a:t>
            </a:r>
            <a:r>
              <a:rPr lang="en-GB" dirty="0"/>
              <a:t> </a:t>
            </a:r>
            <a:r>
              <a:rPr lang="en-GB" dirty="0" err="1"/>
              <a:t>cuidadosamente</a:t>
            </a:r>
            <a:r>
              <a:rPr lang="en-GB" dirty="0"/>
              <a:t>, tanto no </a:t>
            </a:r>
            <a:r>
              <a:rPr lang="en-GB" dirty="0" err="1"/>
              <a:t>curto</a:t>
            </a:r>
            <a:r>
              <a:rPr lang="en-GB" dirty="0"/>
              <a:t> </a:t>
            </a:r>
            <a:r>
              <a:rPr lang="en-GB" dirty="0" err="1"/>
              <a:t>quanto</a:t>
            </a:r>
            <a:r>
              <a:rPr lang="en-GB" dirty="0"/>
              <a:t> no </a:t>
            </a:r>
            <a:r>
              <a:rPr lang="en-GB" dirty="0" err="1"/>
              <a:t>longo</a:t>
            </a:r>
            <a:r>
              <a:rPr lang="en-GB" dirty="0"/>
              <a:t> </a:t>
            </a:r>
            <a:r>
              <a:rPr lang="en-GB" dirty="0" err="1"/>
              <a:t>prazo</a:t>
            </a:r>
            <a:r>
              <a:rPr lang="en-GB" dirty="0"/>
              <a:t>. No </a:t>
            </a:r>
            <a:r>
              <a:rPr lang="en-GB" dirty="0" err="1"/>
              <a:t>curto</a:t>
            </a:r>
            <a:r>
              <a:rPr lang="en-GB" dirty="0"/>
              <a:t> </a:t>
            </a:r>
            <a:r>
              <a:rPr lang="en-GB" dirty="0" err="1"/>
              <a:t>prazo</a:t>
            </a:r>
            <a:r>
              <a:rPr lang="en-GB" dirty="0"/>
              <a:t>, </a:t>
            </a:r>
            <a:r>
              <a:rPr lang="en-GB" dirty="0" err="1"/>
              <a:t>os</a:t>
            </a:r>
            <a:r>
              <a:rPr lang="en-GB" dirty="0"/>
              <a:t> </a:t>
            </a:r>
            <a:r>
              <a:rPr lang="en-GB" dirty="0" err="1"/>
              <a:t>planejadores</a:t>
            </a:r>
            <a:r>
              <a:rPr lang="en-GB" dirty="0"/>
              <a:t> </a:t>
            </a:r>
            <a:r>
              <a:rPr lang="en-GB" dirty="0" err="1"/>
              <a:t>precisam</a:t>
            </a:r>
            <a:r>
              <a:rPr lang="en-GB" dirty="0"/>
              <a:t> </a:t>
            </a:r>
            <a:r>
              <a:rPr lang="en-GB" dirty="0" err="1"/>
              <a:t>garantir</a:t>
            </a:r>
            <a:r>
              <a:rPr lang="en-GB" dirty="0"/>
              <a:t> que a </a:t>
            </a:r>
            <a:r>
              <a:rPr lang="en-GB" dirty="0" err="1"/>
              <a:t>infraestrutura</a:t>
            </a:r>
            <a:r>
              <a:rPr lang="en-GB" dirty="0"/>
              <a:t> </a:t>
            </a:r>
            <a:r>
              <a:rPr lang="en-GB" dirty="0" err="1"/>
              <a:t>existente</a:t>
            </a:r>
            <a:r>
              <a:rPr lang="en-GB" dirty="0"/>
              <a:t> </a:t>
            </a:r>
            <a:r>
              <a:rPr lang="en-GB" dirty="0" err="1"/>
              <a:t>esteja</a:t>
            </a:r>
            <a:r>
              <a:rPr lang="en-GB" dirty="0"/>
              <a:t> </a:t>
            </a:r>
            <a:r>
              <a:rPr lang="en-GB" dirty="0" err="1"/>
              <a:t>funcionando</a:t>
            </a:r>
            <a:r>
              <a:rPr lang="en-GB" dirty="0"/>
              <a:t>. A </a:t>
            </a:r>
            <a:r>
              <a:rPr lang="en-GB" dirty="0" err="1"/>
              <a:t>longo</a:t>
            </a:r>
            <a:r>
              <a:rPr lang="en-GB" dirty="0"/>
              <a:t> </a:t>
            </a:r>
            <a:r>
              <a:rPr lang="en-GB" dirty="0" err="1"/>
              <a:t>prazo</a:t>
            </a:r>
            <a:r>
              <a:rPr lang="en-GB" dirty="0"/>
              <a:t>, </a:t>
            </a:r>
            <a:r>
              <a:rPr lang="en-GB" dirty="0" err="1"/>
              <a:t>os</a:t>
            </a:r>
            <a:r>
              <a:rPr lang="en-GB" dirty="0"/>
              <a:t> </a:t>
            </a:r>
            <a:r>
              <a:rPr lang="en-GB" dirty="0" err="1"/>
              <a:t>planejadores</a:t>
            </a:r>
            <a:r>
              <a:rPr lang="en-GB" dirty="0"/>
              <a:t> </a:t>
            </a:r>
            <a:r>
              <a:rPr lang="en-GB" dirty="0" err="1"/>
              <a:t>precisam</a:t>
            </a:r>
            <a:r>
              <a:rPr lang="en-GB" dirty="0"/>
              <a:t> </a:t>
            </a:r>
            <a:r>
              <a:rPr lang="en-GB" dirty="0" err="1"/>
              <a:t>garantir</a:t>
            </a:r>
            <a:r>
              <a:rPr lang="en-GB" dirty="0"/>
              <a:t> que </a:t>
            </a:r>
            <a:r>
              <a:rPr lang="en-GB" dirty="0" err="1"/>
              <a:t>novos</a:t>
            </a:r>
            <a:r>
              <a:rPr lang="en-GB" dirty="0"/>
              <a:t> </a:t>
            </a:r>
            <a:r>
              <a:rPr lang="en-GB" dirty="0" err="1"/>
              <a:t>investimentos</a:t>
            </a:r>
            <a:r>
              <a:rPr lang="en-GB" dirty="0"/>
              <a:t> </a:t>
            </a:r>
            <a:r>
              <a:rPr lang="en-GB" dirty="0" err="1"/>
              <a:t>em</a:t>
            </a:r>
            <a:r>
              <a:rPr lang="en-GB" dirty="0"/>
              <a:t> </a:t>
            </a:r>
            <a:r>
              <a:rPr lang="en-GB" dirty="0" err="1"/>
              <a:t>infraestrutura</a:t>
            </a:r>
            <a:r>
              <a:rPr lang="en-GB" dirty="0"/>
              <a:t> </a:t>
            </a:r>
            <a:r>
              <a:rPr lang="en-GB" dirty="0" err="1"/>
              <a:t>sejam</a:t>
            </a:r>
            <a:r>
              <a:rPr lang="en-GB" dirty="0"/>
              <a:t> </a:t>
            </a:r>
            <a:r>
              <a:rPr lang="en-GB" dirty="0" err="1"/>
              <a:t>feitos</a:t>
            </a:r>
            <a:r>
              <a:rPr lang="en-GB" dirty="0"/>
              <a:t> para </a:t>
            </a:r>
            <a:r>
              <a:rPr lang="en-GB" dirty="0" err="1"/>
              <a:t>atender</a:t>
            </a:r>
            <a:r>
              <a:rPr lang="en-GB" dirty="0"/>
              <a:t> </a:t>
            </a:r>
            <a:r>
              <a:rPr lang="en-GB" dirty="0" err="1"/>
              <a:t>às</a:t>
            </a:r>
            <a:r>
              <a:rPr lang="en-GB" dirty="0"/>
              <a:t> </a:t>
            </a:r>
            <a:r>
              <a:rPr lang="en-GB" dirty="0" err="1"/>
              <a:t>demandas</a:t>
            </a:r>
            <a:r>
              <a:rPr lang="en-GB" dirty="0"/>
              <a:t> </a:t>
            </a:r>
            <a:r>
              <a:rPr lang="en-GB" dirty="0" err="1"/>
              <a:t>futuras</a:t>
            </a:r>
            <a:r>
              <a:rPr lang="en-GB" dirty="0"/>
              <a:t> (</a:t>
            </a:r>
            <a:r>
              <a:rPr lang="en-GB" dirty="0" err="1"/>
              <a:t>potencialmente</a:t>
            </a:r>
            <a:r>
              <a:rPr lang="en-GB" dirty="0"/>
              <a:t> </a:t>
            </a:r>
            <a:r>
              <a:rPr lang="en-GB" dirty="0" err="1"/>
              <a:t>crescentes</a:t>
            </a:r>
            <a:r>
              <a:rPr lang="en-GB" dirty="0"/>
              <a:t>) de </a:t>
            </a:r>
            <a:r>
              <a:rPr lang="en-GB" dirty="0" err="1"/>
              <a:t>energia</a:t>
            </a:r>
            <a:r>
              <a:rPr lang="en-GB" dirty="0"/>
              <a:t>. </a:t>
            </a:r>
            <a:r>
              <a:rPr lang="en-GB" dirty="0" err="1"/>
              <a:t>Os</a:t>
            </a:r>
            <a:r>
              <a:rPr lang="en-GB" dirty="0"/>
              <a:t> </a:t>
            </a:r>
            <a:r>
              <a:rPr lang="en-GB" dirty="0" err="1"/>
              <a:t>modeladores</a:t>
            </a:r>
            <a:r>
              <a:rPr lang="en-GB" dirty="0"/>
              <a:t> </a:t>
            </a:r>
            <a:r>
              <a:rPr lang="en-GB" dirty="0" err="1"/>
              <a:t>podem</a:t>
            </a:r>
            <a:r>
              <a:rPr lang="en-GB" dirty="0"/>
              <a:t> </a:t>
            </a:r>
            <a:r>
              <a:rPr lang="en-GB" dirty="0" err="1"/>
              <a:t>criar</a:t>
            </a:r>
            <a:r>
              <a:rPr lang="en-GB" dirty="0"/>
              <a:t> </a:t>
            </a:r>
            <a:r>
              <a:rPr lang="en-GB" dirty="0" err="1"/>
              <a:t>modelos</a:t>
            </a:r>
            <a:r>
              <a:rPr lang="en-GB" dirty="0"/>
              <a:t> de </a:t>
            </a:r>
            <a:r>
              <a:rPr lang="en-GB" dirty="0" err="1"/>
              <a:t>sistemas</a:t>
            </a:r>
            <a:r>
              <a:rPr lang="en-GB" dirty="0"/>
              <a:t> </a:t>
            </a:r>
            <a:r>
              <a:rPr lang="en-GB" dirty="0" err="1"/>
              <a:t>energéticos</a:t>
            </a:r>
            <a:r>
              <a:rPr lang="en-GB" dirty="0"/>
              <a:t> que </a:t>
            </a:r>
            <a:r>
              <a:rPr lang="en-GB" dirty="0" err="1"/>
              <a:t>calculam</a:t>
            </a:r>
            <a:r>
              <a:rPr lang="en-GB" dirty="0"/>
              <a:t> </a:t>
            </a:r>
            <a:r>
              <a:rPr lang="en-GB" dirty="0" err="1"/>
              <a:t>como</a:t>
            </a:r>
            <a:r>
              <a:rPr lang="en-GB" dirty="0"/>
              <a:t> </a:t>
            </a:r>
            <a:r>
              <a:rPr lang="en-GB" dirty="0" err="1"/>
              <a:t>é</a:t>
            </a:r>
            <a:r>
              <a:rPr lang="en-GB" dirty="0"/>
              <a:t> </a:t>
            </a:r>
            <a:r>
              <a:rPr lang="en-GB" dirty="0" err="1"/>
              <a:t>possível</a:t>
            </a:r>
            <a:r>
              <a:rPr lang="en-GB" dirty="0"/>
              <a:t> </a:t>
            </a:r>
            <a:r>
              <a:rPr lang="en-GB" dirty="0" err="1"/>
              <a:t>combinar</a:t>
            </a:r>
            <a:r>
              <a:rPr lang="en-GB" dirty="0"/>
              <a:t> as </a:t>
            </a:r>
            <a:r>
              <a:rPr lang="en-GB" dirty="0" err="1"/>
              <a:t>demandas</a:t>
            </a:r>
            <a:r>
              <a:rPr lang="en-GB" dirty="0"/>
              <a:t> com as </a:t>
            </a:r>
            <a:r>
              <a:rPr lang="en-GB" dirty="0" err="1"/>
              <a:t>opções</a:t>
            </a:r>
            <a:r>
              <a:rPr lang="en-GB" dirty="0"/>
              <a:t> de </a:t>
            </a:r>
            <a:r>
              <a:rPr lang="en-GB" dirty="0" err="1"/>
              <a:t>fornecimento</a:t>
            </a:r>
            <a:r>
              <a:rPr lang="en-GB" dirty="0"/>
              <a:t> </a:t>
            </a:r>
            <a:r>
              <a:rPr lang="en-GB" dirty="0" err="1"/>
              <a:t>em</a:t>
            </a:r>
            <a:r>
              <a:rPr lang="en-GB" dirty="0"/>
              <a:t> </a:t>
            </a:r>
            <a:r>
              <a:rPr lang="en-GB" dirty="0" err="1"/>
              <a:t>todas</a:t>
            </a:r>
            <a:r>
              <a:rPr lang="en-GB" dirty="0"/>
              <a:t> as </a:t>
            </a:r>
            <a:r>
              <a:rPr lang="en-GB" dirty="0" err="1"/>
              <a:t>escalas</a:t>
            </a:r>
            <a:r>
              <a:rPr lang="en-GB" dirty="0"/>
              <a:t> de tempo.</a:t>
            </a:r>
            <a:endParaRPr dirty="0"/>
          </a:p>
        </p:txBody>
      </p:sp>
      <p:sp>
        <p:nvSpPr>
          <p:cNvPr id="401" name="Google Shape;40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Esta aula </a:t>
            </a:r>
            <a:r>
              <a:rPr lang="en-GB" dirty="0" err="1"/>
              <a:t>descreve</a:t>
            </a:r>
            <a:r>
              <a:rPr lang="en-GB" dirty="0"/>
              <a:t> </a:t>
            </a:r>
            <a:r>
              <a:rPr lang="en-GB" dirty="0" err="1"/>
              <a:t>como</a:t>
            </a:r>
            <a:r>
              <a:rPr lang="en-GB" dirty="0"/>
              <a:t> </a:t>
            </a:r>
            <a:r>
              <a:rPr lang="en-GB" dirty="0" err="1"/>
              <a:t>os</a:t>
            </a:r>
            <a:r>
              <a:rPr lang="en-GB" dirty="0"/>
              <a:t> </a:t>
            </a:r>
            <a:r>
              <a:rPr lang="en-GB" dirty="0" err="1"/>
              <a:t>modelos</a:t>
            </a:r>
            <a:r>
              <a:rPr lang="en-GB" dirty="0"/>
              <a:t> de </a:t>
            </a:r>
            <a:r>
              <a:rPr lang="en-GB" dirty="0" err="1"/>
              <a:t>sistemas</a:t>
            </a:r>
            <a:r>
              <a:rPr lang="en-GB" dirty="0"/>
              <a:t> </a:t>
            </a:r>
            <a:r>
              <a:rPr lang="en-GB" dirty="0" err="1"/>
              <a:t>energéticos</a:t>
            </a:r>
            <a:r>
              <a:rPr lang="en-GB" dirty="0"/>
              <a:t> </a:t>
            </a:r>
            <a:r>
              <a:rPr lang="en-GB" dirty="0" err="1"/>
              <a:t>podem</a:t>
            </a:r>
            <a:r>
              <a:rPr lang="en-GB" dirty="0"/>
              <a:t> ser </a:t>
            </a:r>
            <a:r>
              <a:rPr lang="en-GB" dirty="0" err="1"/>
              <a:t>estruturados</a:t>
            </a:r>
            <a:r>
              <a:rPr lang="en-GB" dirty="0"/>
              <a:t> para que as </a:t>
            </a:r>
            <a:r>
              <a:rPr lang="en-GB" dirty="0" err="1"/>
              <a:t>mudanças</a:t>
            </a:r>
            <a:r>
              <a:rPr lang="en-GB" dirty="0"/>
              <a:t> </a:t>
            </a:r>
            <a:r>
              <a:rPr lang="en-GB" dirty="0" err="1"/>
              <a:t>na</a:t>
            </a:r>
            <a:r>
              <a:rPr lang="en-GB" dirty="0"/>
              <a:t> </a:t>
            </a:r>
            <a:r>
              <a:rPr lang="en-GB" dirty="0" err="1"/>
              <a:t>demanda</a:t>
            </a:r>
            <a:r>
              <a:rPr lang="en-GB" dirty="0"/>
              <a:t> e no </a:t>
            </a:r>
            <a:r>
              <a:rPr lang="en-GB" dirty="0" err="1"/>
              <a:t>fornecimento</a:t>
            </a:r>
            <a:r>
              <a:rPr lang="en-GB" dirty="0"/>
              <a:t> de </a:t>
            </a:r>
            <a:r>
              <a:rPr lang="en-GB" dirty="0" err="1"/>
              <a:t>energia</a:t>
            </a:r>
            <a:r>
              <a:rPr lang="en-GB" dirty="0"/>
              <a:t> </a:t>
            </a:r>
            <a:r>
              <a:rPr lang="en-GB" dirty="0" err="1"/>
              <a:t>ao</a:t>
            </a:r>
            <a:r>
              <a:rPr lang="en-GB" dirty="0"/>
              <a:t> </a:t>
            </a:r>
            <a:r>
              <a:rPr lang="en-GB" dirty="0" err="1"/>
              <a:t>longo</a:t>
            </a:r>
            <a:r>
              <a:rPr lang="en-GB" dirty="0"/>
              <a:t> do tempo </a:t>
            </a:r>
            <a:r>
              <a:rPr lang="en-GB" dirty="0" err="1"/>
              <a:t>possam</a:t>
            </a:r>
            <a:r>
              <a:rPr lang="en-GB" dirty="0"/>
              <a:t> ser </a:t>
            </a:r>
            <a:r>
              <a:rPr lang="en-GB" dirty="0" err="1"/>
              <a:t>representadas</a:t>
            </a:r>
            <a:r>
              <a:rPr lang="en-GB" dirty="0"/>
              <a:t>. </a:t>
            </a:r>
            <a:r>
              <a:rPr lang="en-GB" dirty="0" err="1"/>
              <a:t>Diferentes</a:t>
            </a:r>
            <a:r>
              <a:rPr lang="en-GB" dirty="0"/>
              <a:t> ferramentas de </a:t>
            </a:r>
            <a:r>
              <a:rPr lang="en-GB" dirty="0" err="1"/>
              <a:t>modelagem</a:t>
            </a:r>
            <a:r>
              <a:rPr lang="en-GB" dirty="0"/>
              <a:t> de </a:t>
            </a:r>
            <a:r>
              <a:rPr lang="en-GB" dirty="0" err="1"/>
              <a:t>sistemas</a:t>
            </a:r>
            <a:r>
              <a:rPr lang="en-GB" dirty="0"/>
              <a:t> </a:t>
            </a:r>
            <a:r>
              <a:rPr lang="en-GB" dirty="0" err="1"/>
              <a:t>energéticos</a:t>
            </a:r>
            <a:r>
              <a:rPr lang="en-GB" dirty="0"/>
              <a:t> </a:t>
            </a:r>
            <a:r>
              <a:rPr lang="en-GB" dirty="0" err="1"/>
              <a:t>podem</a:t>
            </a:r>
            <a:r>
              <a:rPr lang="en-GB" dirty="0"/>
              <a:t> </a:t>
            </a:r>
            <a:r>
              <a:rPr lang="en-GB" dirty="0" err="1"/>
              <a:t>analisar</a:t>
            </a:r>
            <a:r>
              <a:rPr lang="en-GB" dirty="0"/>
              <a:t> </a:t>
            </a:r>
            <a:r>
              <a:rPr lang="en-GB" dirty="0" err="1"/>
              <a:t>diferentes</a:t>
            </a:r>
            <a:r>
              <a:rPr lang="en-GB" dirty="0"/>
              <a:t> </a:t>
            </a:r>
            <a:r>
              <a:rPr lang="en-GB" dirty="0" err="1"/>
              <a:t>escalas</a:t>
            </a:r>
            <a:r>
              <a:rPr lang="en-GB" dirty="0"/>
              <a:t> de tempo. Nesse </a:t>
            </a:r>
            <a:r>
              <a:rPr lang="en-GB" dirty="0" err="1"/>
              <a:t>caso</a:t>
            </a:r>
            <a:r>
              <a:rPr lang="en-GB" dirty="0"/>
              <a:t>, </a:t>
            </a:r>
            <a:r>
              <a:rPr lang="en-GB" dirty="0" err="1"/>
              <a:t>serão</a:t>
            </a:r>
            <a:r>
              <a:rPr lang="en-GB" dirty="0"/>
              <a:t> </a:t>
            </a:r>
            <a:r>
              <a:rPr lang="en-GB" dirty="0" err="1"/>
              <a:t>abordadas</a:t>
            </a:r>
            <a:r>
              <a:rPr lang="en-GB" dirty="0"/>
              <a:t> as </a:t>
            </a:r>
            <a:r>
              <a:rPr lang="en-GB" dirty="0" err="1"/>
              <a:t>escalas</a:t>
            </a:r>
            <a:r>
              <a:rPr lang="en-GB" dirty="0"/>
              <a:t> de tempo </a:t>
            </a:r>
            <a:r>
              <a:rPr lang="en-GB" dirty="0" err="1"/>
              <a:t>relevantes</a:t>
            </a:r>
            <a:r>
              <a:rPr lang="en-GB" dirty="0"/>
              <a:t> para o </a:t>
            </a:r>
            <a:r>
              <a:rPr lang="en-GB" dirty="0" err="1"/>
              <a:t>OSeMOSYS</a:t>
            </a:r>
            <a:r>
              <a:rPr lang="en-GB" dirty="0"/>
              <a:t> </a:t>
            </a:r>
            <a:r>
              <a:rPr lang="en-GB" dirty="0" err="1"/>
              <a:t>ou</a:t>
            </a:r>
            <a:r>
              <a:rPr lang="en-GB" dirty="0"/>
              <a:t> ferramentas </a:t>
            </a:r>
            <a:r>
              <a:rPr lang="en-GB" dirty="0" err="1"/>
              <a:t>semelhantes</a:t>
            </a:r>
            <a:r>
              <a:rPr lang="en-GB" dirty="0"/>
              <a:t>. Ou </a:t>
            </a:r>
            <a:r>
              <a:rPr lang="en-GB" dirty="0" err="1"/>
              <a:t>seja</a:t>
            </a:r>
            <a:r>
              <a:rPr lang="en-GB" dirty="0"/>
              <a:t>, </a:t>
            </a:r>
            <a:r>
              <a:rPr lang="en-GB" dirty="0" err="1"/>
              <a:t>escalas</a:t>
            </a:r>
            <a:r>
              <a:rPr lang="en-GB" dirty="0"/>
              <a:t> de tempo que </a:t>
            </a:r>
            <a:r>
              <a:rPr lang="en-GB" dirty="0" err="1"/>
              <a:t>são</a:t>
            </a:r>
            <a:r>
              <a:rPr lang="en-GB" dirty="0"/>
              <a:t> </a:t>
            </a:r>
            <a:r>
              <a:rPr lang="en-GB" dirty="0" err="1"/>
              <a:t>relevantes</a:t>
            </a:r>
            <a:r>
              <a:rPr lang="en-GB" dirty="0"/>
              <a:t> para o </a:t>
            </a:r>
            <a:r>
              <a:rPr lang="en-GB" dirty="0" err="1"/>
              <a:t>planejamento</a:t>
            </a:r>
            <a:r>
              <a:rPr lang="en-GB" dirty="0"/>
              <a:t>. </a:t>
            </a:r>
            <a:r>
              <a:rPr lang="en-GB" dirty="0" err="1"/>
              <a:t>Portanto</a:t>
            </a:r>
            <a:r>
              <a:rPr lang="en-GB" dirty="0"/>
              <a:t>, as </a:t>
            </a:r>
            <a:r>
              <a:rPr lang="en-GB" dirty="0" err="1"/>
              <a:t>mudanças</a:t>
            </a:r>
            <a:r>
              <a:rPr lang="en-GB" dirty="0"/>
              <a:t> no </a:t>
            </a:r>
            <a:r>
              <a:rPr lang="en-GB" dirty="0" err="1"/>
              <a:t>sistema</a:t>
            </a:r>
            <a:r>
              <a:rPr lang="en-GB" dirty="0"/>
              <a:t> </a:t>
            </a:r>
            <a:r>
              <a:rPr lang="en-GB" dirty="0" err="1"/>
              <a:t>energético</a:t>
            </a:r>
            <a:r>
              <a:rPr lang="en-GB" dirty="0"/>
              <a:t> que </a:t>
            </a:r>
            <a:r>
              <a:rPr lang="en-GB" dirty="0" err="1"/>
              <a:t>ocorrem</a:t>
            </a:r>
            <a:r>
              <a:rPr lang="en-GB" dirty="0"/>
              <a:t> </a:t>
            </a:r>
            <a:r>
              <a:rPr lang="en-GB" dirty="0" err="1"/>
              <a:t>ao</a:t>
            </a:r>
            <a:r>
              <a:rPr lang="en-GB" dirty="0"/>
              <a:t> </a:t>
            </a:r>
            <a:r>
              <a:rPr lang="en-GB" dirty="0" err="1"/>
              <a:t>longo</a:t>
            </a:r>
            <a:r>
              <a:rPr lang="en-GB" dirty="0"/>
              <a:t> de </a:t>
            </a:r>
            <a:r>
              <a:rPr lang="en-GB" dirty="0" err="1"/>
              <a:t>vários</a:t>
            </a:r>
            <a:r>
              <a:rPr lang="en-GB" dirty="0"/>
              <a:t> </a:t>
            </a:r>
            <a:r>
              <a:rPr lang="en-GB" dirty="0" err="1"/>
              <a:t>anos</a:t>
            </a:r>
            <a:r>
              <a:rPr lang="en-GB" dirty="0"/>
              <a:t>, </a:t>
            </a:r>
            <a:r>
              <a:rPr lang="en-GB" dirty="0" err="1"/>
              <a:t>bem</a:t>
            </a:r>
            <a:r>
              <a:rPr lang="en-GB" dirty="0"/>
              <a:t> </a:t>
            </a:r>
            <a:r>
              <a:rPr lang="en-GB" dirty="0" err="1"/>
              <a:t>como</a:t>
            </a:r>
            <a:r>
              <a:rPr lang="en-GB" dirty="0"/>
              <a:t> </a:t>
            </a:r>
            <a:r>
              <a:rPr lang="en-GB" dirty="0" err="1"/>
              <a:t>dentro</a:t>
            </a:r>
            <a:r>
              <a:rPr lang="en-GB" dirty="0"/>
              <a:t> de </a:t>
            </a:r>
            <a:r>
              <a:rPr lang="en-GB" dirty="0" err="1"/>
              <a:t>cada</a:t>
            </a:r>
            <a:r>
              <a:rPr lang="en-GB" dirty="0"/>
              <a:t> </a:t>
            </a:r>
            <a:r>
              <a:rPr lang="en-GB" dirty="0" err="1"/>
              <a:t>ano</a:t>
            </a:r>
            <a:r>
              <a:rPr lang="en-GB" dirty="0"/>
              <a:t>, </a:t>
            </a:r>
            <a:r>
              <a:rPr lang="en-GB" dirty="0" err="1"/>
              <a:t>precisam</a:t>
            </a:r>
            <a:r>
              <a:rPr lang="en-GB" dirty="0"/>
              <a:t> ser </a:t>
            </a:r>
            <a:r>
              <a:rPr lang="en-GB" dirty="0" err="1"/>
              <a:t>representadas</a:t>
            </a:r>
            <a:r>
              <a:rPr lang="en-GB" dirty="0"/>
              <a:t>. O </a:t>
            </a:r>
            <a:r>
              <a:rPr lang="en-GB" dirty="0" err="1"/>
              <a:t>primeiro</a:t>
            </a:r>
            <a:r>
              <a:rPr lang="en-GB" dirty="0"/>
              <a:t> item que o </a:t>
            </a:r>
            <a:r>
              <a:rPr lang="en-GB" dirty="0" err="1"/>
              <a:t>usuário</a:t>
            </a:r>
            <a:r>
              <a:rPr lang="en-GB" dirty="0"/>
              <a:t> </a:t>
            </a:r>
            <a:r>
              <a:rPr lang="en-GB" dirty="0" err="1"/>
              <a:t>deve</a:t>
            </a:r>
            <a:r>
              <a:rPr lang="en-GB" dirty="0"/>
              <a:t> </a:t>
            </a:r>
            <a:r>
              <a:rPr lang="en-GB" dirty="0" err="1"/>
              <a:t>decidir</a:t>
            </a:r>
            <a:r>
              <a:rPr lang="en-GB" dirty="0"/>
              <a:t> </a:t>
            </a:r>
            <a:r>
              <a:rPr lang="en-GB" dirty="0" err="1"/>
              <a:t>é</a:t>
            </a:r>
            <a:r>
              <a:rPr lang="en-GB" dirty="0"/>
              <a:t> o </a:t>
            </a:r>
            <a:r>
              <a:rPr lang="en-GB" dirty="0" err="1"/>
              <a:t>horizonte</a:t>
            </a:r>
            <a:r>
              <a:rPr lang="en-GB" dirty="0"/>
              <a:t> do </a:t>
            </a:r>
            <a:r>
              <a:rPr lang="en-GB" dirty="0" err="1"/>
              <a:t>modelo</a:t>
            </a:r>
            <a:r>
              <a:rPr lang="en-GB" dirty="0"/>
              <a:t>. Ou </a:t>
            </a:r>
            <a:r>
              <a:rPr lang="en-GB" dirty="0" err="1"/>
              <a:t>seja</a:t>
            </a:r>
            <a:r>
              <a:rPr lang="en-GB" dirty="0"/>
              <a:t>, o </a:t>
            </a:r>
            <a:r>
              <a:rPr lang="en-GB" dirty="0" err="1"/>
              <a:t>ano</a:t>
            </a:r>
            <a:r>
              <a:rPr lang="en-GB" dirty="0"/>
              <a:t> </a:t>
            </a:r>
            <a:r>
              <a:rPr lang="en-GB" dirty="0" err="1"/>
              <a:t>inicial</a:t>
            </a:r>
            <a:r>
              <a:rPr lang="en-GB" dirty="0"/>
              <a:t> e final do </a:t>
            </a:r>
            <a:r>
              <a:rPr lang="en-GB" dirty="0" err="1"/>
              <a:t>período</a:t>
            </a:r>
            <a:r>
              <a:rPr lang="en-GB" dirty="0"/>
              <a:t> para o qual a </a:t>
            </a:r>
            <a:r>
              <a:rPr lang="en-GB" dirty="0" err="1"/>
              <a:t>evolução</a:t>
            </a:r>
            <a:r>
              <a:rPr lang="en-GB" dirty="0"/>
              <a:t> do </a:t>
            </a:r>
            <a:r>
              <a:rPr lang="en-GB" dirty="0" err="1"/>
              <a:t>sistema</a:t>
            </a:r>
            <a:r>
              <a:rPr lang="en-GB" dirty="0"/>
              <a:t> </a:t>
            </a:r>
            <a:r>
              <a:rPr lang="en-GB" dirty="0" err="1"/>
              <a:t>energético</a:t>
            </a:r>
            <a:r>
              <a:rPr lang="en-GB" dirty="0"/>
              <a:t> </a:t>
            </a:r>
            <a:r>
              <a:rPr lang="en-GB" dirty="0" err="1"/>
              <a:t>deve</a:t>
            </a:r>
            <a:r>
              <a:rPr lang="en-GB" dirty="0"/>
              <a:t> ser </a:t>
            </a:r>
            <a:r>
              <a:rPr lang="en-GB" dirty="0" err="1"/>
              <a:t>analisada</a:t>
            </a:r>
            <a:r>
              <a:rPr lang="en-GB" dirty="0"/>
              <a:t>. </a:t>
            </a:r>
            <a:r>
              <a:rPr lang="en-GB" dirty="0" err="1"/>
              <a:t>Dentro</a:t>
            </a:r>
            <a:r>
              <a:rPr lang="en-GB" dirty="0"/>
              <a:t> </a:t>
            </a:r>
            <a:r>
              <a:rPr lang="en-GB" dirty="0" err="1"/>
              <a:t>desse</a:t>
            </a:r>
            <a:r>
              <a:rPr lang="en-GB" dirty="0"/>
              <a:t> </a:t>
            </a:r>
            <a:r>
              <a:rPr lang="en-GB" dirty="0" err="1"/>
              <a:t>horizonte</a:t>
            </a:r>
            <a:r>
              <a:rPr lang="en-GB" dirty="0"/>
              <a:t> de </a:t>
            </a:r>
            <a:r>
              <a:rPr lang="en-GB" dirty="0" err="1"/>
              <a:t>modelo</a:t>
            </a:r>
            <a:r>
              <a:rPr lang="en-GB" dirty="0"/>
              <a:t>, as </a:t>
            </a:r>
            <a:r>
              <a:rPr lang="en-GB" dirty="0" err="1"/>
              <a:t>mudanças</a:t>
            </a:r>
            <a:r>
              <a:rPr lang="en-GB" dirty="0"/>
              <a:t> no </a:t>
            </a:r>
            <a:r>
              <a:rPr lang="en-GB" dirty="0" err="1"/>
              <a:t>sistema</a:t>
            </a:r>
            <a:r>
              <a:rPr lang="en-GB" dirty="0"/>
              <a:t> </a:t>
            </a:r>
            <a:r>
              <a:rPr lang="en-GB" dirty="0" err="1"/>
              <a:t>energético</a:t>
            </a:r>
            <a:r>
              <a:rPr lang="en-GB" dirty="0"/>
              <a:t> </a:t>
            </a:r>
            <a:r>
              <a:rPr lang="en-GB" dirty="0" err="1"/>
              <a:t>serão</a:t>
            </a:r>
            <a:r>
              <a:rPr lang="en-GB" dirty="0"/>
              <a:t> </a:t>
            </a:r>
            <a:r>
              <a:rPr lang="en-GB" dirty="0" err="1"/>
              <a:t>modeladas</a:t>
            </a:r>
            <a:r>
              <a:rPr lang="en-GB" dirty="0"/>
              <a:t> para </a:t>
            </a:r>
            <a:r>
              <a:rPr lang="en-GB" dirty="0" err="1"/>
              <a:t>cada</a:t>
            </a:r>
            <a:r>
              <a:rPr lang="en-GB" dirty="0"/>
              <a:t> </a:t>
            </a:r>
            <a:r>
              <a:rPr lang="en-GB" dirty="0" err="1"/>
              <a:t>ano</a:t>
            </a:r>
            <a:r>
              <a:rPr lang="en-GB" dirty="0"/>
              <a:t> </a:t>
            </a:r>
            <a:r>
              <a:rPr lang="en-GB" dirty="0" err="1"/>
              <a:t>separadamente</a:t>
            </a:r>
            <a:r>
              <a:rPr lang="en-GB" dirty="0"/>
              <a:t>. Esse </a:t>
            </a:r>
            <a:r>
              <a:rPr lang="en-GB" dirty="0" err="1"/>
              <a:t>tipo</a:t>
            </a:r>
            <a:r>
              <a:rPr lang="en-GB" dirty="0"/>
              <a:t> de </a:t>
            </a:r>
            <a:r>
              <a:rPr lang="en-GB" dirty="0" err="1"/>
              <a:t>representação</a:t>
            </a:r>
            <a:r>
              <a:rPr lang="en-GB" dirty="0"/>
              <a:t> que </a:t>
            </a:r>
            <a:r>
              <a:rPr lang="en-GB" dirty="0" err="1"/>
              <a:t>analisa</a:t>
            </a:r>
            <a:r>
              <a:rPr lang="en-GB" dirty="0"/>
              <a:t> </a:t>
            </a:r>
            <a:r>
              <a:rPr lang="en-GB" dirty="0" err="1"/>
              <a:t>anos</a:t>
            </a:r>
            <a:r>
              <a:rPr lang="en-GB" dirty="0"/>
              <a:t> </a:t>
            </a:r>
            <a:r>
              <a:rPr lang="en-GB" dirty="0" err="1"/>
              <a:t>consecutivos</a:t>
            </a:r>
            <a:r>
              <a:rPr lang="en-GB" dirty="0"/>
              <a:t> </a:t>
            </a:r>
            <a:r>
              <a:rPr lang="en-GB" dirty="0" err="1"/>
              <a:t>é</a:t>
            </a:r>
            <a:r>
              <a:rPr lang="en-GB" dirty="0"/>
              <a:t> </a:t>
            </a:r>
            <a:r>
              <a:rPr lang="en-GB" dirty="0" err="1"/>
              <a:t>chamado</a:t>
            </a:r>
            <a:r>
              <a:rPr lang="en-GB" dirty="0"/>
              <a:t> de </a:t>
            </a:r>
            <a:r>
              <a:rPr lang="en-GB" dirty="0" err="1"/>
              <a:t>dinâmico</a:t>
            </a:r>
            <a:r>
              <a:rPr lang="en-GB" dirty="0"/>
              <a:t>. O </a:t>
            </a:r>
            <a:r>
              <a:rPr lang="en-GB" dirty="0" err="1"/>
              <a:t>usuário</a:t>
            </a:r>
            <a:r>
              <a:rPr lang="en-GB" dirty="0"/>
              <a:t> </a:t>
            </a:r>
            <a:r>
              <a:rPr lang="en-GB" dirty="0" err="1"/>
              <a:t>pode</a:t>
            </a:r>
            <a:r>
              <a:rPr lang="en-GB" dirty="0"/>
              <a:t> </a:t>
            </a:r>
            <a:r>
              <a:rPr lang="en-GB" dirty="0" err="1"/>
              <a:t>decidir</a:t>
            </a:r>
            <a:r>
              <a:rPr lang="en-GB" dirty="0"/>
              <a:t> </a:t>
            </a:r>
            <a:r>
              <a:rPr lang="en-GB" dirty="0" err="1"/>
              <a:t>dividir</a:t>
            </a:r>
            <a:r>
              <a:rPr lang="en-GB" dirty="0"/>
              <a:t> </a:t>
            </a:r>
            <a:r>
              <a:rPr lang="en-GB" dirty="0" err="1"/>
              <a:t>ainda</a:t>
            </a:r>
            <a:r>
              <a:rPr lang="en-GB" dirty="0"/>
              <a:t> </a:t>
            </a:r>
            <a:r>
              <a:rPr lang="en-GB" dirty="0" err="1"/>
              <a:t>mais</a:t>
            </a:r>
            <a:r>
              <a:rPr lang="en-GB" dirty="0"/>
              <a:t> </a:t>
            </a:r>
            <a:r>
              <a:rPr lang="en-GB" dirty="0" err="1"/>
              <a:t>cada</a:t>
            </a:r>
            <a:r>
              <a:rPr lang="en-GB" dirty="0"/>
              <a:t> </a:t>
            </a:r>
            <a:r>
              <a:rPr lang="en-GB" dirty="0" err="1"/>
              <a:t>ano</a:t>
            </a:r>
            <a:r>
              <a:rPr lang="en-GB" dirty="0"/>
              <a:t> </a:t>
            </a:r>
            <a:r>
              <a:rPr lang="en-GB" dirty="0" err="1"/>
              <a:t>em</a:t>
            </a:r>
            <a:r>
              <a:rPr lang="en-GB" dirty="0"/>
              <a:t> </a:t>
            </a:r>
            <a:r>
              <a:rPr lang="en-GB" dirty="0" err="1"/>
              <a:t>várias</a:t>
            </a:r>
            <a:r>
              <a:rPr lang="en-GB" dirty="0"/>
              <a:t> </a:t>
            </a:r>
            <a:r>
              <a:rPr lang="en-GB" dirty="0" err="1"/>
              <a:t>estações</a:t>
            </a:r>
            <a:r>
              <a:rPr lang="en-GB" dirty="0"/>
              <a:t>. </a:t>
            </a:r>
            <a:r>
              <a:rPr lang="en-GB" dirty="0" err="1"/>
              <a:t>Isso</a:t>
            </a:r>
            <a:r>
              <a:rPr lang="en-GB" dirty="0"/>
              <a:t> </a:t>
            </a:r>
            <a:r>
              <a:rPr lang="en-GB" dirty="0" err="1"/>
              <a:t>é</a:t>
            </a:r>
            <a:r>
              <a:rPr lang="en-GB" dirty="0"/>
              <a:t> </a:t>
            </a:r>
            <a:r>
              <a:rPr lang="en-GB" dirty="0" err="1"/>
              <a:t>útil</a:t>
            </a:r>
            <a:r>
              <a:rPr lang="en-GB" dirty="0"/>
              <a:t> para </a:t>
            </a:r>
            <a:r>
              <a:rPr lang="en-GB" dirty="0" err="1"/>
              <a:t>capturar</a:t>
            </a:r>
            <a:r>
              <a:rPr lang="en-GB" dirty="0"/>
              <a:t> </a:t>
            </a:r>
            <a:r>
              <a:rPr lang="en-GB" dirty="0" err="1"/>
              <a:t>mudanças</a:t>
            </a:r>
            <a:r>
              <a:rPr lang="en-GB" dirty="0"/>
              <a:t> </a:t>
            </a:r>
            <a:r>
              <a:rPr lang="en-GB" dirty="0" err="1"/>
              <a:t>sazonais</a:t>
            </a:r>
            <a:r>
              <a:rPr lang="en-GB" dirty="0"/>
              <a:t> </a:t>
            </a:r>
            <a:r>
              <a:rPr lang="en-GB" dirty="0" err="1"/>
              <a:t>na</a:t>
            </a:r>
            <a:r>
              <a:rPr lang="en-GB" dirty="0"/>
              <a:t> </a:t>
            </a:r>
            <a:r>
              <a:rPr lang="en-GB" dirty="0" err="1"/>
              <a:t>demanda</a:t>
            </a:r>
            <a:r>
              <a:rPr lang="en-GB" dirty="0"/>
              <a:t> e </a:t>
            </a:r>
            <a:r>
              <a:rPr lang="en-GB" dirty="0" err="1"/>
              <a:t>na</a:t>
            </a:r>
            <a:r>
              <a:rPr lang="en-GB" dirty="0"/>
              <a:t> </a:t>
            </a:r>
            <a:r>
              <a:rPr lang="en-GB" dirty="0" err="1"/>
              <a:t>oferta</a:t>
            </a:r>
            <a:r>
              <a:rPr lang="en-GB" dirty="0"/>
              <a:t>. O </a:t>
            </a:r>
            <a:r>
              <a:rPr lang="en-GB" dirty="0" err="1"/>
              <a:t>exemplo</a:t>
            </a:r>
            <a:r>
              <a:rPr lang="en-GB" dirty="0"/>
              <a:t> </a:t>
            </a:r>
            <a:r>
              <a:rPr lang="en-GB" dirty="0" err="1"/>
              <a:t>mostra</a:t>
            </a:r>
            <a:r>
              <a:rPr lang="en-GB" dirty="0"/>
              <a:t> </a:t>
            </a:r>
            <a:r>
              <a:rPr lang="en-GB" dirty="0" err="1"/>
              <a:t>uma</a:t>
            </a:r>
            <a:r>
              <a:rPr lang="en-GB" dirty="0"/>
              <a:t> </a:t>
            </a:r>
            <a:r>
              <a:rPr lang="en-GB" dirty="0" err="1"/>
              <a:t>separação</a:t>
            </a:r>
            <a:r>
              <a:rPr lang="en-GB" dirty="0"/>
              <a:t> entre </a:t>
            </a:r>
            <a:r>
              <a:rPr lang="en-GB" dirty="0" err="1"/>
              <a:t>verão</a:t>
            </a:r>
            <a:r>
              <a:rPr lang="en-GB" dirty="0"/>
              <a:t> e </a:t>
            </a:r>
            <a:r>
              <a:rPr lang="en-GB" dirty="0" err="1"/>
              <a:t>inverno</a:t>
            </a:r>
            <a:r>
              <a:rPr lang="en-GB" dirty="0"/>
              <a:t>. </a:t>
            </a:r>
            <a:r>
              <a:rPr lang="en-GB" dirty="0" err="1"/>
              <a:t>Isso</a:t>
            </a:r>
            <a:r>
              <a:rPr lang="en-GB" dirty="0"/>
              <a:t> </a:t>
            </a:r>
            <a:r>
              <a:rPr lang="en-GB" dirty="0" err="1"/>
              <a:t>permitirá</a:t>
            </a:r>
            <a:r>
              <a:rPr lang="en-GB" dirty="0"/>
              <a:t>, </a:t>
            </a:r>
            <a:r>
              <a:rPr lang="en-GB" dirty="0" err="1"/>
              <a:t>por</a:t>
            </a:r>
            <a:r>
              <a:rPr lang="en-GB" dirty="0"/>
              <a:t> </a:t>
            </a:r>
            <a:r>
              <a:rPr lang="en-GB" dirty="0" err="1"/>
              <a:t>exemplo</a:t>
            </a:r>
            <a:r>
              <a:rPr lang="en-GB" dirty="0"/>
              <a:t>, </a:t>
            </a:r>
            <a:r>
              <a:rPr lang="en-GB" dirty="0" err="1"/>
              <a:t>representar</a:t>
            </a:r>
            <a:r>
              <a:rPr lang="en-GB" dirty="0"/>
              <a:t> a </a:t>
            </a:r>
            <a:r>
              <a:rPr lang="en-GB" dirty="0" err="1"/>
              <a:t>maior</a:t>
            </a:r>
            <a:r>
              <a:rPr lang="en-GB" dirty="0"/>
              <a:t> </a:t>
            </a:r>
            <a:r>
              <a:rPr lang="en-GB" dirty="0" err="1"/>
              <a:t>demanda</a:t>
            </a:r>
            <a:r>
              <a:rPr lang="en-GB" dirty="0"/>
              <a:t> </a:t>
            </a:r>
            <a:r>
              <a:rPr lang="en-GB" dirty="0" err="1"/>
              <a:t>por</a:t>
            </a:r>
            <a:r>
              <a:rPr lang="en-GB" dirty="0"/>
              <a:t> </a:t>
            </a:r>
            <a:r>
              <a:rPr lang="en-GB" dirty="0" err="1"/>
              <a:t>resfriamento</a:t>
            </a:r>
            <a:r>
              <a:rPr lang="en-GB" dirty="0"/>
              <a:t> </a:t>
            </a:r>
            <a:r>
              <a:rPr lang="en-GB" dirty="0" err="1"/>
              <a:t>durante</a:t>
            </a:r>
            <a:r>
              <a:rPr lang="en-GB" dirty="0"/>
              <a:t> o </a:t>
            </a:r>
            <a:r>
              <a:rPr lang="en-GB" dirty="0" err="1"/>
              <a:t>verão</a:t>
            </a:r>
            <a:r>
              <a:rPr lang="en-GB" dirty="0"/>
              <a:t> e a </a:t>
            </a:r>
            <a:r>
              <a:rPr lang="en-GB" dirty="0" err="1"/>
              <a:t>maior</a:t>
            </a:r>
            <a:r>
              <a:rPr lang="en-GB" dirty="0"/>
              <a:t> </a:t>
            </a:r>
            <a:r>
              <a:rPr lang="en-GB" dirty="0" err="1"/>
              <a:t>demanda</a:t>
            </a:r>
            <a:r>
              <a:rPr lang="en-GB" dirty="0"/>
              <a:t> </a:t>
            </a:r>
            <a:r>
              <a:rPr lang="en-GB" dirty="0" err="1"/>
              <a:t>por</a:t>
            </a:r>
            <a:r>
              <a:rPr lang="en-GB" dirty="0"/>
              <a:t> </a:t>
            </a:r>
            <a:r>
              <a:rPr lang="en-GB" dirty="0" err="1"/>
              <a:t>aquecimento</a:t>
            </a:r>
            <a:r>
              <a:rPr lang="en-GB" dirty="0"/>
              <a:t> </a:t>
            </a:r>
            <a:r>
              <a:rPr lang="en-GB" dirty="0" err="1"/>
              <a:t>durante</a:t>
            </a:r>
            <a:r>
              <a:rPr lang="en-GB" dirty="0"/>
              <a:t> o </a:t>
            </a:r>
            <a:r>
              <a:rPr lang="en-GB" dirty="0" err="1"/>
              <a:t>inverno</a:t>
            </a:r>
            <a:r>
              <a:rPr lang="en-GB" dirty="0"/>
              <a:t>. O </a:t>
            </a:r>
            <a:r>
              <a:rPr lang="en-GB" dirty="0" err="1"/>
              <a:t>usuário</a:t>
            </a:r>
            <a:r>
              <a:rPr lang="en-GB" dirty="0"/>
              <a:t> </a:t>
            </a:r>
            <a:r>
              <a:rPr lang="en-GB" dirty="0" err="1"/>
              <a:t>também</a:t>
            </a:r>
            <a:r>
              <a:rPr lang="en-GB" dirty="0"/>
              <a:t> </a:t>
            </a:r>
            <a:r>
              <a:rPr lang="en-GB" dirty="0" err="1"/>
              <a:t>pode</a:t>
            </a:r>
            <a:r>
              <a:rPr lang="en-GB" dirty="0"/>
              <a:t> </a:t>
            </a:r>
            <a:r>
              <a:rPr lang="en-GB" dirty="0" err="1"/>
              <a:t>decidir</a:t>
            </a:r>
            <a:r>
              <a:rPr lang="en-GB" dirty="0"/>
              <a:t> </a:t>
            </a:r>
            <a:r>
              <a:rPr lang="en-GB" dirty="0" err="1"/>
              <a:t>dividir</a:t>
            </a:r>
            <a:r>
              <a:rPr lang="en-GB" dirty="0"/>
              <a:t> </a:t>
            </a:r>
            <a:r>
              <a:rPr lang="en-GB" dirty="0" err="1"/>
              <a:t>cada</a:t>
            </a:r>
            <a:r>
              <a:rPr lang="en-GB" dirty="0"/>
              <a:t> </a:t>
            </a:r>
            <a:r>
              <a:rPr lang="en-GB" dirty="0" err="1"/>
              <a:t>estação</a:t>
            </a:r>
            <a:r>
              <a:rPr lang="en-GB" dirty="0"/>
              <a:t> </a:t>
            </a:r>
            <a:r>
              <a:rPr lang="en-GB" dirty="0" err="1"/>
              <a:t>em</a:t>
            </a:r>
            <a:r>
              <a:rPr lang="en-GB" dirty="0"/>
              <a:t> um </a:t>
            </a:r>
            <a:r>
              <a:rPr lang="en-GB" dirty="0" err="1"/>
              <a:t>dia</a:t>
            </a:r>
            <a:r>
              <a:rPr lang="en-GB" dirty="0"/>
              <a:t> </a:t>
            </a:r>
            <a:r>
              <a:rPr lang="en-GB" dirty="0" err="1"/>
              <a:t>típico</a:t>
            </a:r>
            <a:r>
              <a:rPr lang="en-GB" dirty="0"/>
              <a:t>, </a:t>
            </a:r>
            <a:r>
              <a:rPr lang="en-GB" dirty="0" err="1"/>
              <a:t>dividido</a:t>
            </a:r>
            <a:r>
              <a:rPr lang="en-GB" dirty="0"/>
              <a:t> </a:t>
            </a:r>
            <a:r>
              <a:rPr lang="en-GB" dirty="0" err="1"/>
              <a:t>em</a:t>
            </a:r>
            <a:r>
              <a:rPr lang="en-GB" dirty="0"/>
              <a:t> </a:t>
            </a:r>
            <a:r>
              <a:rPr lang="en-GB" dirty="0" err="1"/>
              <a:t>diurno</a:t>
            </a:r>
            <a:r>
              <a:rPr lang="en-GB" dirty="0"/>
              <a:t> e </a:t>
            </a:r>
            <a:r>
              <a:rPr lang="en-GB" dirty="0" err="1"/>
              <a:t>noturno</a:t>
            </a:r>
            <a:r>
              <a:rPr lang="en-GB" dirty="0"/>
              <a:t>. Essa </a:t>
            </a:r>
            <a:r>
              <a:rPr lang="en-GB" dirty="0" err="1"/>
              <a:t>divisão</a:t>
            </a:r>
            <a:r>
              <a:rPr lang="en-GB" dirty="0"/>
              <a:t> </a:t>
            </a:r>
            <a:r>
              <a:rPr lang="en-GB" dirty="0" err="1"/>
              <a:t>pode</a:t>
            </a:r>
            <a:r>
              <a:rPr lang="en-GB" dirty="0"/>
              <a:t> </a:t>
            </a:r>
            <a:r>
              <a:rPr lang="en-GB" dirty="0" err="1"/>
              <a:t>permitir</a:t>
            </a:r>
            <a:r>
              <a:rPr lang="en-GB" dirty="0"/>
              <a:t> que o </a:t>
            </a:r>
            <a:r>
              <a:rPr lang="en-GB" dirty="0" err="1"/>
              <a:t>usuário</a:t>
            </a:r>
            <a:r>
              <a:rPr lang="en-GB" dirty="0"/>
              <a:t>, </a:t>
            </a:r>
            <a:r>
              <a:rPr lang="en-GB" dirty="0" err="1"/>
              <a:t>por</a:t>
            </a:r>
            <a:r>
              <a:rPr lang="en-GB" dirty="0"/>
              <a:t> </a:t>
            </a:r>
            <a:r>
              <a:rPr lang="en-GB" dirty="0" err="1"/>
              <a:t>exemplo</a:t>
            </a:r>
            <a:r>
              <a:rPr lang="en-GB" dirty="0"/>
              <a:t>, </a:t>
            </a:r>
            <a:r>
              <a:rPr lang="en-GB" dirty="0" err="1"/>
              <a:t>represente</a:t>
            </a:r>
            <a:r>
              <a:rPr lang="en-GB" dirty="0"/>
              <a:t> a </a:t>
            </a:r>
            <a:r>
              <a:rPr lang="en-GB" dirty="0" err="1"/>
              <a:t>indisponibilidade</a:t>
            </a:r>
            <a:r>
              <a:rPr lang="en-GB" dirty="0"/>
              <a:t> total do </a:t>
            </a:r>
            <a:r>
              <a:rPr lang="en-GB" dirty="0" err="1"/>
              <a:t>recurso</a:t>
            </a:r>
            <a:r>
              <a:rPr lang="en-GB" dirty="0"/>
              <a:t> solar </a:t>
            </a:r>
            <a:r>
              <a:rPr lang="en-GB" dirty="0" err="1"/>
              <a:t>durante</a:t>
            </a:r>
            <a:r>
              <a:rPr lang="en-GB" dirty="0"/>
              <a:t> a </a:t>
            </a:r>
            <a:r>
              <a:rPr lang="en-GB" dirty="0" err="1"/>
              <a:t>noite</a:t>
            </a:r>
            <a:r>
              <a:rPr lang="en-GB" dirty="0"/>
              <a:t>. </a:t>
            </a:r>
            <a:endParaRPr dirty="0"/>
          </a:p>
        </p:txBody>
      </p:sp>
      <p:sp>
        <p:nvSpPr>
          <p:cNvPr id="419" name="Google Shape;41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Normalmente</a:t>
            </a:r>
            <a:r>
              <a:rPr lang="en-GB" dirty="0"/>
              <a:t>, </a:t>
            </a:r>
            <a:r>
              <a:rPr lang="en-GB" dirty="0" err="1"/>
              <a:t>nos</a:t>
            </a:r>
            <a:r>
              <a:rPr lang="en-GB" dirty="0"/>
              <a:t> </a:t>
            </a:r>
            <a:r>
              <a:rPr lang="en-GB" dirty="0" err="1"/>
              <a:t>modelos</a:t>
            </a:r>
            <a:r>
              <a:rPr lang="en-GB" dirty="0"/>
              <a:t> de </a:t>
            </a:r>
            <a:r>
              <a:rPr lang="en-GB" dirty="0" err="1"/>
              <a:t>sistemas</a:t>
            </a:r>
            <a:r>
              <a:rPr lang="en-GB" dirty="0"/>
              <a:t> </a:t>
            </a:r>
            <a:r>
              <a:rPr lang="en-GB" dirty="0" err="1"/>
              <a:t>energéticos</a:t>
            </a:r>
            <a:r>
              <a:rPr lang="en-GB" dirty="0"/>
              <a:t>, o </a:t>
            </a:r>
            <a:r>
              <a:rPr lang="en-GB" dirty="0" err="1"/>
              <a:t>domínio</a:t>
            </a:r>
            <a:r>
              <a:rPr lang="en-GB" dirty="0"/>
              <a:t> de tempo do </a:t>
            </a:r>
            <a:r>
              <a:rPr lang="en-GB" dirty="0" err="1"/>
              <a:t>modelo</a:t>
            </a:r>
            <a:r>
              <a:rPr lang="en-GB" dirty="0"/>
              <a:t> (</a:t>
            </a:r>
            <a:r>
              <a:rPr lang="en-GB" dirty="0" err="1"/>
              <a:t>ou</a:t>
            </a:r>
            <a:r>
              <a:rPr lang="en-GB" dirty="0"/>
              <a:t> </a:t>
            </a:r>
            <a:r>
              <a:rPr lang="en-GB" dirty="0" err="1"/>
              <a:t>seja</a:t>
            </a:r>
            <a:r>
              <a:rPr lang="en-GB" dirty="0"/>
              <a:t>, o </a:t>
            </a:r>
            <a:r>
              <a:rPr lang="en-GB" dirty="0" err="1"/>
              <a:t>número</a:t>
            </a:r>
            <a:r>
              <a:rPr lang="en-GB" dirty="0"/>
              <a:t> de </a:t>
            </a:r>
            <a:r>
              <a:rPr lang="en-GB" dirty="0" err="1"/>
              <a:t>anos</a:t>
            </a:r>
            <a:r>
              <a:rPr lang="en-GB" dirty="0"/>
              <a:t>) e a </a:t>
            </a:r>
            <a:r>
              <a:rPr lang="en-GB" dirty="0" err="1"/>
              <a:t>resolução</a:t>
            </a:r>
            <a:r>
              <a:rPr lang="en-GB" dirty="0"/>
              <a:t> do </a:t>
            </a:r>
            <a:r>
              <a:rPr lang="en-GB" dirty="0" err="1"/>
              <a:t>modelo</a:t>
            </a:r>
            <a:r>
              <a:rPr lang="en-GB" dirty="0"/>
              <a:t> (</a:t>
            </a:r>
            <a:r>
              <a:rPr lang="en-GB" dirty="0" err="1"/>
              <a:t>ou</a:t>
            </a:r>
            <a:r>
              <a:rPr lang="en-GB" dirty="0"/>
              <a:t> </a:t>
            </a:r>
            <a:r>
              <a:rPr lang="en-GB" dirty="0" err="1"/>
              <a:t>seja</a:t>
            </a:r>
            <a:r>
              <a:rPr lang="en-GB" dirty="0"/>
              <a:t>, as </a:t>
            </a:r>
            <a:r>
              <a:rPr lang="en-GB" dirty="0" err="1"/>
              <a:t>fatias</a:t>
            </a:r>
            <a:r>
              <a:rPr lang="en-GB" dirty="0"/>
              <a:t> de tempo intra-</a:t>
            </a:r>
            <a:r>
              <a:rPr lang="en-GB" dirty="0" err="1"/>
              <a:t>anuais</a:t>
            </a:r>
            <a:r>
              <a:rPr lang="en-GB" dirty="0"/>
              <a:t> </a:t>
            </a:r>
            <a:r>
              <a:rPr lang="en-GB" dirty="0" err="1"/>
              <a:t>ou</a:t>
            </a:r>
            <a:r>
              <a:rPr lang="en-GB" dirty="0"/>
              <a:t> </a:t>
            </a:r>
            <a:r>
              <a:rPr lang="en-GB" dirty="0" err="1"/>
              <a:t>etapas</a:t>
            </a:r>
            <a:r>
              <a:rPr lang="en-GB" dirty="0"/>
              <a:t> de tempo) </a:t>
            </a:r>
            <a:r>
              <a:rPr lang="en-GB" dirty="0" err="1"/>
              <a:t>fazem</a:t>
            </a:r>
            <a:r>
              <a:rPr lang="en-GB" dirty="0"/>
              <a:t> </a:t>
            </a:r>
            <a:r>
              <a:rPr lang="en-GB" dirty="0" err="1"/>
              <a:t>parte</a:t>
            </a:r>
            <a:r>
              <a:rPr lang="en-GB" dirty="0"/>
              <a:t> da </a:t>
            </a:r>
            <a:r>
              <a:rPr lang="en-GB" dirty="0" err="1"/>
              <a:t>estrutura</a:t>
            </a:r>
            <a:r>
              <a:rPr lang="en-GB" dirty="0"/>
              <a:t> do </a:t>
            </a:r>
            <a:r>
              <a:rPr lang="en-GB" dirty="0" err="1"/>
              <a:t>modelo</a:t>
            </a:r>
            <a:r>
              <a:rPr lang="en-GB" dirty="0"/>
              <a:t>. </a:t>
            </a:r>
            <a:r>
              <a:rPr lang="en-GB" dirty="0" err="1"/>
              <a:t>Isso</a:t>
            </a:r>
            <a:r>
              <a:rPr lang="en-GB" dirty="0"/>
              <a:t> </a:t>
            </a:r>
            <a:r>
              <a:rPr lang="en-GB" dirty="0" err="1"/>
              <a:t>significa</a:t>
            </a:r>
            <a:r>
              <a:rPr lang="en-GB" dirty="0"/>
              <a:t> que </a:t>
            </a:r>
            <a:r>
              <a:rPr lang="en-GB" dirty="0" err="1"/>
              <a:t>essas</a:t>
            </a:r>
            <a:r>
              <a:rPr lang="en-GB" dirty="0"/>
              <a:t> </a:t>
            </a:r>
            <a:r>
              <a:rPr lang="en-GB" dirty="0" err="1"/>
              <a:t>são</a:t>
            </a:r>
            <a:r>
              <a:rPr lang="en-GB" dirty="0"/>
              <a:t> </a:t>
            </a:r>
            <a:r>
              <a:rPr lang="en-GB" dirty="0" err="1"/>
              <a:t>uma</a:t>
            </a:r>
            <a:r>
              <a:rPr lang="en-GB" dirty="0"/>
              <a:t> das </a:t>
            </a:r>
            <a:r>
              <a:rPr lang="en-GB" dirty="0" err="1"/>
              <a:t>primeiras</a:t>
            </a:r>
            <a:r>
              <a:rPr lang="en-GB" dirty="0"/>
              <a:t> </a:t>
            </a:r>
            <a:r>
              <a:rPr lang="en-GB" dirty="0" err="1"/>
              <a:t>características</a:t>
            </a:r>
            <a:r>
              <a:rPr lang="en-GB" dirty="0"/>
              <a:t> </a:t>
            </a:r>
            <a:r>
              <a:rPr lang="en-GB" dirty="0" err="1"/>
              <a:t>decididas</a:t>
            </a:r>
            <a:r>
              <a:rPr lang="en-GB" dirty="0"/>
              <a:t> </a:t>
            </a:r>
            <a:r>
              <a:rPr lang="en-GB" dirty="0" err="1"/>
              <a:t>pelo</a:t>
            </a:r>
            <a:r>
              <a:rPr lang="en-GB" dirty="0"/>
              <a:t> </a:t>
            </a:r>
            <a:r>
              <a:rPr lang="en-GB" dirty="0" err="1"/>
              <a:t>modelador</a:t>
            </a:r>
            <a:r>
              <a:rPr lang="en-GB" dirty="0"/>
              <a:t> e </a:t>
            </a:r>
            <a:r>
              <a:rPr lang="en-GB" dirty="0" err="1"/>
              <a:t>são</a:t>
            </a:r>
            <a:r>
              <a:rPr lang="en-GB" dirty="0"/>
              <a:t> </a:t>
            </a:r>
            <a:r>
              <a:rPr lang="en-GB" dirty="0" err="1"/>
              <a:t>fixas</a:t>
            </a:r>
            <a:r>
              <a:rPr lang="en-GB" dirty="0"/>
              <a:t> para um </a:t>
            </a:r>
            <a:r>
              <a:rPr lang="en-GB" dirty="0" err="1"/>
              <a:t>determinado</a:t>
            </a:r>
            <a:r>
              <a:rPr lang="en-GB" dirty="0"/>
              <a:t> </a:t>
            </a:r>
            <a:r>
              <a:rPr lang="en-GB" dirty="0" err="1"/>
              <a:t>modelo</a:t>
            </a:r>
            <a:r>
              <a:rPr lang="en-GB" dirty="0"/>
              <a:t>. </a:t>
            </a:r>
            <a:r>
              <a:rPr lang="en-GB" dirty="0" err="1"/>
              <a:t>Diferentes</a:t>
            </a:r>
            <a:r>
              <a:rPr lang="en-GB" dirty="0"/>
              <a:t> </a:t>
            </a:r>
            <a:r>
              <a:rPr lang="en-GB" dirty="0" err="1"/>
              <a:t>cenários</a:t>
            </a:r>
            <a:r>
              <a:rPr lang="en-GB" dirty="0"/>
              <a:t> </a:t>
            </a:r>
            <a:r>
              <a:rPr lang="en-GB" dirty="0" err="1"/>
              <a:t>podem</a:t>
            </a:r>
            <a:r>
              <a:rPr lang="en-GB" dirty="0"/>
              <a:t> ser </a:t>
            </a:r>
            <a:r>
              <a:rPr lang="en-GB" dirty="0" err="1"/>
              <a:t>produzidos</a:t>
            </a:r>
            <a:r>
              <a:rPr lang="en-GB" dirty="0"/>
              <a:t> com o </a:t>
            </a:r>
            <a:r>
              <a:rPr lang="en-GB" dirty="0" err="1"/>
              <a:t>mesmo</a:t>
            </a:r>
            <a:r>
              <a:rPr lang="en-GB" dirty="0"/>
              <a:t> </a:t>
            </a:r>
            <a:r>
              <a:rPr lang="en-GB" dirty="0" err="1"/>
              <a:t>modelo</a:t>
            </a:r>
            <a:r>
              <a:rPr lang="en-GB" dirty="0"/>
              <a:t>, </a:t>
            </a:r>
            <a:r>
              <a:rPr lang="en-GB" dirty="0" err="1"/>
              <a:t>usando</a:t>
            </a:r>
            <a:r>
              <a:rPr lang="en-GB" dirty="0"/>
              <a:t> </a:t>
            </a:r>
            <a:r>
              <a:rPr lang="en-GB" dirty="0" err="1"/>
              <a:t>diferentes</a:t>
            </a:r>
            <a:r>
              <a:rPr lang="en-GB" dirty="0"/>
              <a:t> entradas </a:t>
            </a:r>
            <a:r>
              <a:rPr lang="en-GB" dirty="0" err="1"/>
              <a:t>numéricas</a:t>
            </a:r>
            <a:r>
              <a:rPr lang="en-GB" dirty="0"/>
              <a:t>, mas </a:t>
            </a:r>
            <a:r>
              <a:rPr lang="en-GB" dirty="0" err="1"/>
              <a:t>os</a:t>
            </a:r>
            <a:r>
              <a:rPr lang="en-GB" dirty="0"/>
              <a:t> </a:t>
            </a:r>
            <a:r>
              <a:rPr lang="en-GB" dirty="0" err="1"/>
              <a:t>anos</a:t>
            </a:r>
            <a:r>
              <a:rPr lang="en-GB" dirty="0"/>
              <a:t> e as </a:t>
            </a:r>
            <a:r>
              <a:rPr lang="en-GB" dirty="0" err="1"/>
              <a:t>fatias</a:t>
            </a:r>
            <a:r>
              <a:rPr lang="en-GB" dirty="0"/>
              <a:t> de tempo do </a:t>
            </a:r>
            <a:r>
              <a:rPr lang="en-GB" dirty="0" err="1"/>
              <a:t>modelo</a:t>
            </a:r>
            <a:r>
              <a:rPr lang="en-GB" dirty="0"/>
              <a:t> </a:t>
            </a:r>
            <a:r>
              <a:rPr lang="en-GB" dirty="0" err="1"/>
              <a:t>permanecem</a:t>
            </a:r>
            <a:r>
              <a:rPr lang="en-GB" dirty="0"/>
              <a:t> </a:t>
            </a:r>
            <a:r>
              <a:rPr lang="en-GB" dirty="0" err="1"/>
              <a:t>os</a:t>
            </a:r>
            <a:r>
              <a:rPr lang="en-GB" dirty="0"/>
              <a:t> </a:t>
            </a:r>
            <a:r>
              <a:rPr lang="en-GB" dirty="0" err="1"/>
              <a:t>mesmos</a:t>
            </a:r>
            <a:r>
              <a:rPr lang="en-GB" dirty="0"/>
              <a:t>. No </a:t>
            </a:r>
            <a:r>
              <a:rPr lang="en-GB" dirty="0" err="1"/>
              <a:t>OSeMOSYS</a:t>
            </a:r>
            <a:r>
              <a:rPr lang="en-GB" dirty="0"/>
              <a:t>, </a:t>
            </a:r>
            <a:r>
              <a:rPr lang="en-GB" dirty="0" err="1"/>
              <a:t>essas</a:t>
            </a:r>
            <a:r>
              <a:rPr lang="en-GB" dirty="0"/>
              <a:t> </a:t>
            </a:r>
            <a:r>
              <a:rPr lang="en-GB" dirty="0" err="1"/>
              <a:t>características</a:t>
            </a:r>
            <a:r>
              <a:rPr lang="en-GB" dirty="0"/>
              <a:t> </a:t>
            </a:r>
            <a:r>
              <a:rPr lang="en-GB" dirty="0" err="1"/>
              <a:t>estruturais</a:t>
            </a:r>
            <a:r>
              <a:rPr lang="en-GB" dirty="0"/>
              <a:t> e </a:t>
            </a:r>
            <a:r>
              <a:rPr lang="en-GB" dirty="0" err="1"/>
              <a:t>imutáveis</a:t>
            </a:r>
            <a:r>
              <a:rPr lang="en-GB" dirty="0"/>
              <a:t> de um </a:t>
            </a:r>
            <a:r>
              <a:rPr lang="en-GB" dirty="0" err="1"/>
              <a:t>modelo</a:t>
            </a:r>
            <a:r>
              <a:rPr lang="en-GB" dirty="0"/>
              <a:t> </a:t>
            </a:r>
            <a:r>
              <a:rPr lang="en-GB" dirty="0" err="1"/>
              <a:t>são</a:t>
            </a:r>
            <a:r>
              <a:rPr lang="en-GB" dirty="0"/>
              <a:t> </a:t>
            </a:r>
            <a:r>
              <a:rPr lang="en-GB" dirty="0" err="1"/>
              <a:t>fornecidas</a:t>
            </a:r>
            <a:r>
              <a:rPr lang="en-GB" dirty="0"/>
              <a:t> </a:t>
            </a:r>
            <a:r>
              <a:rPr lang="en-GB" dirty="0" err="1"/>
              <a:t>como</a:t>
            </a:r>
            <a:r>
              <a:rPr lang="en-GB" dirty="0"/>
              <a:t> conjuntos. Para </a:t>
            </a:r>
            <a:r>
              <a:rPr lang="en-GB" dirty="0" err="1"/>
              <a:t>relembrar</a:t>
            </a:r>
            <a:r>
              <a:rPr lang="en-GB" dirty="0"/>
              <a:t> o </a:t>
            </a:r>
            <a:r>
              <a:rPr lang="en-GB" dirty="0" err="1"/>
              <a:t>conceito</a:t>
            </a:r>
            <a:r>
              <a:rPr lang="en-GB" dirty="0"/>
              <a:t> de conjuntos, </a:t>
            </a:r>
            <a:r>
              <a:rPr lang="en-GB" dirty="0" err="1"/>
              <a:t>consulte</a:t>
            </a:r>
            <a:r>
              <a:rPr lang="en-GB" dirty="0"/>
              <a:t> a aula 3. O </a:t>
            </a:r>
            <a:r>
              <a:rPr lang="en-GB" dirty="0" err="1"/>
              <a:t>modelador</a:t>
            </a:r>
            <a:r>
              <a:rPr lang="en-GB" dirty="0"/>
              <a:t> </a:t>
            </a:r>
            <a:r>
              <a:rPr lang="en-GB" dirty="0" err="1"/>
              <a:t>precisa</a:t>
            </a:r>
            <a:r>
              <a:rPr lang="en-GB" dirty="0"/>
              <a:t> </a:t>
            </a:r>
            <a:r>
              <a:rPr lang="en-GB" dirty="0" err="1"/>
              <a:t>fornecer</a:t>
            </a:r>
            <a:r>
              <a:rPr lang="en-GB" dirty="0"/>
              <a:t> a </a:t>
            </a:r>
            <a:r>
              <a:rPr lang="en-GB" dirty="0" err="1"/>
              <a:t>lista</a:t>
            </a:r>
            <a:r>
              <a:rPr lang="en-GB" dirty="0"/>
              <a:t> de </a:t>
            </a:r>
            <a:r>
              <a:rPr lang="en-GB" dirty="0" err="1"/>
              <a:t>todos</a:t>
            </a:r>
            <a:r>
              <a:rPr lang="en-GB" dirty="0"/>
              <a:t> </a:t>
            </a:r>
            <a:r>
              <a:rPr lang="en-GB" dirty="0" err="1"/>
              <a:t>os</a:t>
            </a:r>
            <a:r>
              <a:rPr lang="en-GB" dirty="0"/>
              <a:t> </a:t>
            </a:r>
            <a:r>
              <a:rPr lang="en-GB" dirty="0" err="1"/>
              <a:t>anos</a:t>
            </a:r>
            <a:r>
              <a:rPr lang="en-GB" dirty="0"/>
              <a:t> a </a:t>
            </a:r>
            <a:r>
              <a:rPr lang="en-GB" dirty="0" err="1"/>
              <a:t>serem</a:t>
            </a:r>
            <a:r>
              <a:rPr lang="en-GB" dirty="0"/>
              <a:t> </a:t>
            </a:r>
            <a:r>
              <a:rPr lang="en-GB" dirty="0" err="1"/>
              <a:t>modelados</a:t>
            </a:r>
            <a:r>
              <a:rPr lang="en-GB" dirty="0"/>
              <a:t> no conjunto </a:t>
            </a:r>
            <a:r>
              <a:rPr lang="en-GB" dirty="0" err="1"/>
              <a:t>chamado</a:t>
            </a:r>
            <a:r>
              <a:rPr lang="en-GB" dirty="0"/>
              <a:t> 'year'. A </a:t>
            </a:r>
            <a:r>
              <a:rPr lang="en-GB" dirty="0" err="1"/>
              <a:t>decisão</a:t>
            </a:r>
            <a:r>
              <a:rPr lang="en-GB" dirty="0"/>
              <a:t> de quais </a:t>
            </a:r>
            <a:r>
              <a:rPr lang="en-GB" dirty="0" err="1"/>
              <a:t>anos</a:t>
            </a:r>
            <a:r>
              <a:rPr lang="en-GB" dirty="0"/>
              <a:t> e </a:t>
            </a:r>
            <a:r>
              <a:rPr lang="en-GB" dirty="0" err="1"/>
              <a:t>fatias</a:t>
            </a:r>
            <a:r>
              <a:rPr lang="en-GB" dirty="0"/>
              <a:t> de tempo </a:t>
            </a:r>
            <a:r>
              <a:rPr lang="en-GB" dirty="0" err="1"/>
              <a:t>serão</a:t>
            </a:r>
            <a:r>
              <a:rPr lang="en-GB" dirty="0"/>
              <a:t> </a:t>
            </a:r>
            <a:r>
              <a:rPr lang="en-GB" dirty="0" err="1"/>
              <a:t>modelados</a:t>
            </a:r>
            <a:r>
              <a:rPr lang="en-GB" dirty="0"/>
              <a:t> </a:t>
            </a:r>
            <a:r>
              <a:rPr lang="en-GB" dirty="0" err="1"/>
              <a:t>influencia</a:t>
            </a:r>
            <a:r>
              <a:rPr lang="en-GB" dirty="0"/>
              <a:t> </a:t>
            </a:r>
            <a:r>
              <a:rPr lang="en-GB" dirty="0" err="1"/>
              <a:t>todas</a:t>
            </a:r>
            <a:r>
              <a:rPr lang="en-GB" dirty="0"/>
              <a:t> as </a:t>
            </a:r>
            <a:r>
              <a:rPr lang="en-GB" dirty="0" err="1"/>
              <a:t>etapas</a:t>
            </a:r>
            <a:r>
              <a:rPr lang="en-GB" dirty="0"/>
              <a:t> </a:t>
            </a:r>
            <a:r>
              <a:rPr lang="en-GB" dirty="0" err="1"/>
              <a:t>seguintes</a:t>
            </a:r>
            <a:r>
              <a:rPr lang="en-GB" dirty="0"/>
              <a:t> </a:t>
            </a:r>
            <a:r>
              <a:rPr lang="en-GB" dirty="0" err="1"/>
              <a:t>relacionadas</a:t>
            </a:r>
            <a:r>
              <a:rPr lang="en-GB" dirty="0"/>
              <a:t> à </a:t>
            </a:r>
            <a:r>
              <a:rPr lang="en-GB" dirty="0" err="1"/>
              <a:t>pesquisa</a:t>
            </a:r>
            <a:r>
              <a:rPr lang="en-GB" dirty="0"/>
              <a:t> de entradas do </a:t>
            </a:r>
            <a:r>
              <a:rPr lang="en-GB" dirty="0" err="1"/>
              <a:t>modelo</a:t>
            </a:r>
            <a:r>
              <a:rPr lang="en-GB" dirty="0"/>
              <a:t>. Por </a:t>
            </a:r>
            <a:r>
              <a:rPr lang="en-GB" dirty="0" err="1"/>
              <a:t>exemplo</a:t>
            </a:r>
            <a:r>
              <a:rPr lang="en-GB" dirty="0"/>
              <a:t>, o </a:t>
            </a:r>
            <a:r>
              <a:rPr lang="en-GB" dirty="0" err="1"/>
              <a:t>modelador</a:t>
            </a:r>
            <a:r>
              <a:rPr lang="en-GB" dirty="0"/>
              <a:t> </a:t>
            </a:r>
            <a:r>
              <a:rPr lang="en-GB" dirty="0" err="1"/>
              <a:t>pode</a:t>
            </a:r>
            <a:r>
              <a:rPr lang="en-GB" dirty="0"/>
              <a:t> </a:t>
            </a:r>
            <a:r>
              <a:rPr lang="en-GB" dirty="0" err="1"/>
              <a:t>decidir</a:t>
            </a:r>
            <a:r>
              <a:rPr lang="en-GB" dirty="0"/>
              <a:t> </a:t>
            </a:r>
            <a:r>
              <a:rPr lang="en-GB" dirty="0" err="1"/>
              <a:t>modelar</a:t>
            </a:r>
            <a:r>
              <a:rPr lang="en-GB" dirty="0"/>
              <a:t> a </a:t>
            </a:r>
            <a:r>
              <a:rPr lang="en-GB" dirty="0" err="1"/>
              <a:t>evolução</a:t>
            </a:r>
            <a:r>
              <a:rPr lang="en-GB" dirty="0"/>
              <a:t> do </a:t>
            </a:r>
            <a:r>
              <a:rPr lang="en-GB" dirty="0" err="1"/>
              <a:t>sistema</a:t>
            </a:r>
            <a:r>
              <a:rPr lang="en-GB" dirty="0"/>
              <a:t> </a:t>
            </a:r>
            <a:r>
              <a:rPr lang="en-GB" dirty="0" err="1"/>
              <a:t>energético</a:t>
            </a:r>
            <a:r>
              <a:rPr lang="en-GB" dirty="0"/>
              <a:t> de 2019 a 2022. </a:t>
            </a:r>
            <a:r>
              <a:rPr lang="en-GB" dirty="0" err="1"/>
              <a:t>Isso</a:t>
            </a:r>
            <a:r>
              <a:rPr lang="en-GB" dirty="0"/>
              <a:t> </a:t>
            </a:r>
            <a:r>
              <a:rPr lang="en-GB" dirty="0" err="1"/>
              <a:t>implica</a:t>
            </a:r>
            <a:r>
              <a:rPr lang="en-GB" dirty="0"/>
              <a:t> que o </a:t>
            </a:r>
            <a:r>
              <a:rPr lang="en-GB" dirty="0" err="1"/>
              <a:t>modelador</a:t>
            </a:r>
            <a:r>
              <a:rPr lang="en-GB" dirty="0"/>
              <a:t> </a:t>
            </a:r>
            <a:r>
              <a:rPr lang="en-GB" dirty="0" err="1"/>
              <a:t>terá</a:t>
            </a:r>
            <a:r>
              <a:rPr lang="en-GB" dirty="0"/>
              <a:t> de </a:t>
            </a:r>
            <a:r>
              <a:rPr lang="en-GB" dirty="0" err="1"/>
              <a:t>procurar</a:t>
            </a:r>
            <a:r>
              <a:rPr lang="en-GB" dirty="0"/>
              <a:t> dados </a:t>
            </a:r>
            <a:r>
              <a:rPr lang="en-GB" dirty="0" err="1"/>
              <a:t>numéricos</a:t>
            </a:r>
            <a:r>
              <a:rPr lang="en-GB" dirty="0"/>
              <a:t> </a:t>
            </a:r>
            <a:r>
              <a:rPr lang="en-GB" dirty="0" err="1"/>
              <a:t>relativos</a:t>
            </a:r>
            <a:r>
              <a:rPr lang="en-GB" dirty="0"/>
              <a:t> à </a:t>
            </a:r>
            <a:r>
              <a:rPr lang="en-GB" dirty="0" err="1"/>
              <a:t>demanda</a:t>
            </a:r>
            <a:r>
              <a:rPr lang="en-GB" dirty="0"/>
              <a:t> e </a:t>
            </a:r>
            <a:r>
              <a:rPr lang="en-GB" dirty="0" err="1"/>
              <a:t>ao</a:t>
            </a:r>
            <a:r>
              <a:rPr lang="en-GB" dirty="0"/>
              <a:t> </a:t>
            </a:r>
            <a:r>
              <a:rPr lang="en-GB" dirty="0" err="1"/>
              <a:t>fornecimento</a:t>
            </a:r>
            <a:r>
              <a:rPr lang="en-GB" dirty="0"/>
              <a:t> de </a:t>
            </a:r>
            <a:r>
              <a:rPr lang="en-GB" dirty="0" err="1"/>
              <a:t>energia</a:t>
            </a:r>
            <a:r>
              <a:rPr lang="en-GB" dirty="0"/>
              <a:t> para </a:t>
            </a:r>
            <a:r>
              <a:rPr lang="en-GB" dirty="0" err="1"/>
              <a:t>cada</a:t>
            </a:r>
            <a:r>
              <a:rPr lang="en-GB" dirty="0"/>
              <a:t> um dos </a:t>
            </a:r>
            <a:r>
              <a:rPr lang="en-GB" dirty="0" err="1"/>
              <a:t>quatro</a:t>
            </a:r>
            <a:r>
              <a:rPr lang="en-GB" dirty="0"/>
              <a:t> </a:t>
            </a:r>
            <a:r>
              <a:rPr lang="en-GB" dirty="0" err="1"/>
              <a:t>anos</a:t>
            </a:r>
            <a:r>
              <a:rPr lang="en-GB" dirty="0"/>
              <a:t>, </a:t>
            </a:r>
            <a:r>
              <a:rPr lang="en-GB" dirty="0" err="1"/>
              <a:t>começando</a:t>
            </a:r>
            <a:r>
              <a:rPr lang="en-GB" dirty="0"/>
              <a:t> </a:t>
            </a:r>
            <a:r>
              <a:rPr lang="en-GB" dirty="0" err="1"/>
              <a:t>em</a:t>
            </a:r>
            <a:r>
              <a:rPr lang="en-GB" dirty="0"/>
              <a:t> </a:t>
            </a:r>
            <a:r>
              <a:rPr lang="en-GB" dirty="0" err="1"/>
              <a:t>algum</a:t>
            </a:r>
            <a:r>
              <a:rPr lang="en-GB" dirty="0"/>
              <a:t> </a:t>
            </a:r>
            <a:r>
              <a:rPr lang="en-GB" dirty="0" err="1"/>
              <a:t>momento</a:t>
            </a:r>
            <a:r>
              <a:rPr lang="en-GB" dirty="0"/>
              <a:t> no passado, </a:t>
            </a:r>
            <a:r>
              <a:rPr lang="en-GB" dirty="0" err="1"/>
              <a:t>neste</a:t>
            </a:r>
            <a:r>
              <a:rPr lang="en-GB" dirty="0"/>
              <a:t> </a:t>
            </a:r>
            <a:r>
              <a:rPr lang="en-GB" dirty="0" err="1"/>
              <a:t>caso</a:t>
            </a:r>
            <a:r>
              <a:rPr lang="en-GB" dirty="0"/>
              <a:t> 2019, e </a:t>
            </a:r>
            <a:r>
              <a:rPr lang="en-GB" dirty="0" err="1"/>
              <a:t>criando</a:t>
            </a:r>
            <a:r>
              <a:rPr lang="en-GB" dirty="0"/>
              <a:t> </a:t>
            </a:r>
            <a:r>
              <a:rPr lang="en-GB" dirty="0" err="1"/>
              <a:t>uma</a:t>
            </a:r>
            <a:r>
              <a:rPr lang="en-GB" dirty="0"/>
              <a:t> </a:t>
            </a:r>
            <a:r>
              <a:rPr lang="en-GB" dirty="0" err="1"/>
              <a:t>projeção</a:t>
            </a:r>
            <a:r>
              <a:rPr lang="en-GB" dirty="0"/>
              <a:t> </a:t>
            </a:r>
            <a:r>
              <a:rPr lang="en-GB" dirty="0" err="1"/>
              <a:t>até</a:t>
            </a:r>
            <a:r>
              <a:rPr lang="en-GB" dirty="0"/>
              <a:t> 2022.</a:t>
            </a:r>
            <a:endParaRPr dirty="0"/>
          </a:p>
        </p:txBody>
      </p:sp>
      <p:sp>
        <p:nvSpPr>
          <p:cNvPr id="462" name="Google Shape;46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Assim</a:t>
            </a:r>
            <a:r>
              <a:rPr lang="en-GB" dirty="0"/>
              <a:t> </a:t>
            </a:r>
            <a:r>
              <a:rPr lang="en-GB" dirty="0" err="1"/>
              <a:t>como</a:t>
            </a:r>
            <a:r>
              <a:rPr lang="en-GB" dirty="0"/>
              <a:t> </a:t>
            </a:r>
            <a:r>
              <a:rPr lang="en-GB" dirty="0" err="1"/>
              <a:t>os</a:t>
            </a:r>
            <a:r>
              <a:rPr lang="en-GB" dirty="0"/>
              <a:t> </a:t>
            </a:r>
            <a:r>
              <a:rPr lang="en-GB" dirty="0" err="1"/>
              <a:t>anos</a:t>
            </a:r>
            <a:r>
              <a:rPr lang="en-GB" dirty="0"/>
              <a:t> </a:t>
            </a:r>
            <a:r>
              <a:rPr lang="en-GB" dirty="0" err="1"/>
              <a:t>modelados</a:t>
            </a:r>
            <a:r>
              <a:rPr lang="en-GB" dirty="0"/>
              <a:t>, as </a:t>
            </a:r>
            <a:r>
              <a:rPr lang="en-GB" dirty="0" err="1"/>
              <a:t>fatias</a:t>
            </a:r>
            <a:r>
              <a:rPr lang="en-GB" dirty="0"/>
              <a:t> de tempo intra-</a:t>
            </a:r>
            <a:r>
              <a:rPr lang="en-GB" dirty="0" err="1"/>
              <a:t>anuais</a:t>
            </a:r>
            <a:r>
              <a:rPr lang="en-GB" dirty="0"/>
              <a:t> (</a:t>
            </a:r>
            <a:r>
              <a:rPr lang="en-GB" dirty="0" err="1"/>
              <a:t>ou</a:t>
            </a:r>
            <a:r>
              <a:rPr lang="en-GB" dirty="0"/>
              <a:t> </a:t>
            </a:r>
            <a:r>
              <a:rPr lang="en-GB" dirty="0" err="1"/>
              <a:t>etapas</a:t>
            </a:r>
            <a:r>
              <a:rPr lang="en-GB" dirty="0"/>
              <a:t> de tempo) </a:t>
            </a:r>
            <a:r>
              <a:rPr lang="en-GB" dirty="0" err="1"/>
              <a:t>também</a:t>
            </a:r>
            <a:r>
              <a:rPr lang="en-GB" dirty="0"/>
              <a:t> </a:t>
            </a:r>
            <a:r>
              <a:rPr lang="en-GB" dirty="0" err="1"/>
              <a:t>são</a:t>
            </a:r>
            <a:r>
              <a:rPr lang="en-GB" dirty="0"/>
              <a:t> </a:t>
            </a:r>
            <a:r>
              <a:rPr lang="en-GB" dirty="0" err="1"/>
              <a:t>decididas</a:t>
            </a:r>
            <a:r>
              <a:rPr lang="en-GB" dirty="0"/>
              <a:t> logo no </a:t>
            </a:r>
            <a:r>
              <a:rPr lang="en-GB" dirty="0" err="1"/>
              <a:t>início</a:t>
            </a:r>
            <a:r>
              <a:rPr lang="en-GB" dirty="0"/>
              <a:t> do </a:t>
            </a:r>
            <a:r>
              <a:rPr lang="en-GB" dirty="0" err="1"/>
              <a:t>processo</a:t>
            </a:r>
            <a:r>
              <a:rPr lang="en-GB" dirty="0"/>
              <a:t> de </a:t>
            </a:r>
            <a:r>
              <a:rPr lang="en-GB" dirty="0" err="1"/>
              <a:t>modelagem</a:t>
            </a:r>
            <a:r>
              <a:rPr lang="en-GB" dirty="0"/>
              <a:t> e se </a:t>
            </a:r>
            <a:r>
              <a:rPr lang="en-GB" dirty="0" err="1"/>
              <a:t>tornam</a:t>
            </a:r>
            <a:r>
              <a:rPr lang="en-GB" dirty="0"/>
              <a:t> </a:t>
            </a:r>
            <a:r>
              <a:rPr lang="en-GB" dirty="0" err="1"/>
              <a:t>parte</a:t>
            </a:r>
            <a:r>
              <a:rPr lang="en-GB" dirty="0"/>
              <a:t> da </a:t>
            </a:r>
            <a:r>
              <a:rPr lang="en-GB" dirty="0" err="1"/>
              <a:t>estrutura</a:t>
            </a:r>
            <a:r>
              <a:rPr lang="en-GB" dirty="0"/>
              <a:t> </a:t>
            </a:r>
            <a:r>
              <a:rPr lang="en-GB" dirty="0" err="1"/>
              <a:t>imutável</a:t>
            </a:r>
            <a:r>
              <a:rPr lang="en-GB" dirty="0"/>
              <a:t> do </a:t>
            </a:r>
            <a:r>
              <a:rPr lang="en-GB" dirty="0" err="1"/>
              <a:t>modelo</a:t>
            </a:r>
            <a:r>
              <a:rPr lang="en-GB" dirty="0"/>
              <a:t>. </a:t>
            </a:r>
            <a:r>
              <a:rPr lang="en-GB" dirty="0" err="1"/>
              <a:t>Os</a:t>
            </a:r>
            <a:r>
              <a:rPr lang="en-GB" dirty="0"/>
              <a:t> inputs e outputs do </a:t>
            </a:r>
            <a:r>
              <a:rPr lang="en-GB" dirty="0" err="1"/>
              <a:t>modelo</a:t>
            </a:r>
            <a:r>
              <a:rPr lang="en-GB" dirty="0"/>
              <a:t> </a:t>
            </a:r>
            <a:r>
              <a:rPr lang="en-GB" dirty="0" err="1"/>
              <a:t>serão</a:t>
            </a:r>
            <a:r>
              <a:rPr lang="en-GB" dirty="0"/>
              <a:t> </a:t>
            </a:r>
            <a:r>
              <a:rPr lang="en-GB" dirty="0" err="1"/>
              <a:t>específicos</a:t>
            </a:r>
            <a:r>
              <a:rPr lang="en-GB" dirty="0"/>
              <a:t> para </a:t>
            </a:r>
            <a:r>
              <a:rPr lang="en-GB" dirty="0" err="1"/>
              <a:t>cada</a:t>
            </a:r>
            <a:r>
              <a:rPr lang="en-GB" dirty="0"/>
              <a:t> </a:t>
            </a:r>
            <a:r>
              <a:rPr lang="en-GB" dirty="0" err="1"/>
              <a:t>intervalo</a:t>
            </a:r>
            <a:r>
              <a:rPr lang="en-GB" dirty="0"/>
              <a:t> de tempo. No </a:t>
            </a:r>
            <a:r>
              <a:rPr lang="en-GB" dirty="0" err="1"/>
              <a:t>OSeMOSYS</a:t>
            </a:r>
            <a:r>
              <a:rPr lang="en-GB" dirty="0"/>
              <a:t>, o </a:t>
            </a:r>
            <a:r>
              <a:rPr lang="en-GB" dirty="0" err="1"/>
              <a:t>modelador</a:t>
            </a:r>
            <a:r>
              <a:rPr lang="en-GB" dirty="0"/>
              <a:t> </a:t>
            </a:r>
            <a:r>
              <a:rPr lang="en-GB" dirty="0" err="1"/>
              <a:t>precisa</a:t>
            </a:r>
            <a:r>
              <a:rPr lang="en-GB" dirty="0"/>
              <a:t> </a:t>
            </a:r>
            <a:r>
              <a:rPr lang="en-GB" dirty="0" err="1"/>
              <a:t>incluir</a:t>
            </a:r>
            <a:r>
              <a:rPr lang="en-GB" dirty="0"/>
              <a:t> a </a:t>
            </a:r>
            <a:r>
              <a:rPr lang="en-GB" dirty="0" err="1"/>
              <a:t>lista</a:t>
            </a:r>
            <a:r>
              <a:rPr lang="en-GB" dirty="0"/>
              <a:t> de </a:t>
            </a:r>
            <a:r>
              <a:rPr lang="en-GB" dirty="0" err="1"/>
              <a:t>todos</a:t>
            </a:r>
            <a:r>
              <a:rPr lang="en-GB" dirty="0"/>
              <a:t> </a:t>
            </a:r>
            <a:r>
              <a:rPr lang="en-GB" dirty="0" err="1"/>
              <a:t>os</a:t>
            </a:r>
            <a:r>
              <a:rPr lang="en-GB" dirty="0"/>
              <a:t> </a:t>
            </a:r>
            <a:r>
              <a:rPr lang="en-GB" dirty="0" err="1"/>
              <a:t>intervalos</a:t>
            </a:r>
            <a:r>
              <a:rPr lang="en-GB" dirty="0"/>
              <a:t> de tempo </a:t>
            </a:r>
            <a:r>
              <a:rPr lang="en-GB" dirty="0" err="1"/>
              <a:t>desejados</a:t>
            </a:r>
            <a:r>
              <a:rPr lang="en-GB" dirty="0"/>
              <a:t> no conjunto </a:t>
            </a:r>
            <a:r>
              <a:rPr lang="en-GB" dirty="0" err="1"/>
              <a:t>chamado</a:t>
            </a:r>
            <a:r>
              <a:rPr lang="en-GB" dirty="0"/>
              <a:t> </a:t>
            </a:r>
            <a:r>
              <a:rPr lang="en-GB" dirty="0" err="1"/>
              <a:t>TimeSlice</a:t>
            </a:r>
            <a:r>
              <a:rPr lang="en-GB" dirty="0"/>
              <a:t>. </a:t>
            </a:r>
            <a:r>
              <a:rPr lang="en-GB" dirty="0" err="1"/>
              <a:t>Referindo</a:t>
            </a:r>
            <a:r>
              <a:rPr lang="en-GB" dirty="0"/>
              <a:t>-se </a:t>
            </a:r>
            <a:r>
              <a:rPr lang="en-GB" dirty="0" err="1"/>
              <a:t>ao</a:t>
            </a:r>
            <a:r>
              <a:rPr lang="en-GB" dirty="0"/>
              <a:t> </a:t>
            </a:r>
            <a:r>
              <a:rPr lang="en-GB" dirty="0" err="1"/>
              <a:t>caso</a:t>
            </a:r>
            <a:r>
              <a:rPr lang="en-GB" dirty="0"/>
              <a:t> da </a:t>
            </a:r>
            <a:r>
              <a:rPr lang="en-GB" dirty="0" err="1"/>
              <a:t>figura</a:t>
            </a:r>
            <a:r>
              <a:rPr lang="en-GB" dirty="0"/>
              <a:t>, o </a:t>
            </a:r>
            <a:r>
              <a:rPr lang="en-GB" dirty="0" err="1"/>
              <a:t>modelador</a:t>
            </a:r>
            <a:r>
              <a:rPr lang="en-GB" dirty="0"/>
              <a:t> </a:t>
            </a:r>
            <a:r>
              <a:rPr lang="en-GB" dirty="0" err="1"/>
              <a:t>está</a:t>
            </a:r>
            <a:r>
              <a:rPr lang="en-GB" dirty="0"/>
              <a:t> </a:t>
            </a:r>
            <a:r>
              <a:rPr lang="en-GB" dirty="0" err="1"/>
              <a:t>dividindo</a:t>
            </a:r>
            <a:r>
              <a:rPr lang="en-GB" dirty="0"/>
              <a:t> </a:t>
            </a:r>
            <a:r>
              <a:rPr lang="en-GB" dirty="0" err="1"/>
              <a:t>cada</a:t>
            </a:r>
            <a:r>
              <a:rPr lang="en-GB" dirty="0"/>
              <a:t> </a:t>
            </a:r>
            <a:r>
              <a:rPr lang="en-GB" dirty="0" err="1"/>
              <a:t>ano</a:t>
            </a:r>
            <a:r>
              <a:rPr lang="en-GB" dirty="0"/>
              <a:t> </a:t>
            </a:r>
            <a:r>
              <a:rPr lang="en-GB" dirty="0" err="1"/>
              <a:t>em</a:t>
            </a:r>
            <a:r>
              <a:rPr lang="en-GB" dirty="0"/>
              <a:t> </a:t>
            </a:r>
            <a:r>
              <a:rPr lang="en-GB" dirty="0" err="1"/>
              <a:t>quatro</a:t>
            </a:r>
            <a:r>
              <a:rPr lang="en-GB" dirty="0"/>
              <a:t> </a:t>
            </a:r>
            <a:r>
              <a:rPr lang="en-GB" dirty="0" err="1"/>
              <a:t>fatias</a:t>
            </a:r>
            <a:r>
              <a:rPr lang="en-GB" dirty="0"/>
              <a:t> de tempo: </a:t>
            </a:r>
            <a:r>
              <a:rPr lang="en-GB" dirty="0" err="1"/>
              <a:t>uma</a:t>
            </a:r>
            <a:r>
              <a:rPr lang="en-GB" dirty="0"/>
              <a:t> que </a:t>
            </a:r>
            <a:r>
              <a:rPr lang="en-GB" dirty="0" err="1"/>
              <a:t>representa</a:t>
            </a:r>
            <a:r>
              <a:rPr lang="en-GB" dirty="0"/>
              <a:t> um </a:t>
            </a:r>
            <a:r>
              <a:rPr lang="en-GB" dirty="0" err="1"/>
              <a:t>dia</a:t>
            </a:r>
            <a:r>
              <a:rPr lang="en-GB" dirty="0"/>
              <a:t> </a:t>
            </a:r>
            <a:r>
              <a:rPr lang="en-GB" dirty="0" err="1"/>
              <a:t>típico</a:t>
            </a:r>
            <a:r>
              <a:rPr lang="en-GB" dirty="0"/>
              <a:t> de </a:t>
            </a:r>
            <a:r>
              <a:rPr lang="en-GB" dirty="0" err="1"/>
              <a:t>verão</a:t>
            </a:r>
            <a:r>
              <a:rPr lang="en-GB" dirty="0"/>
              <a:t>, </a:t>
            </a:r>
            <a:r>
              <a:rPr lang="en-GB" dirty="0" err="1"/>
              <a:t>uma</a:t>
            </a:r>
            <a:r>
              <a:rPr lang="en-GB" dirty="0"/>
              <a:t> que </a:t>
            </a:r>
            <a:r>
              <a:rPr lang="en-GB" dirty="0" err="1"/>
              <a:t>representa</a:t>
            </a:r>
            <a:r>
              <a:rPr lang="en-GB" dirty="0"/>
              <a:t> </a:t>
            </a:r>
            <a:r>
              <a:rPr lang="en-GB" dirty="0" err="1"/>
              <a:t>uma</a:t>
            </a:r>
            <a:r>
              <a:rPr lang="en-GB" dirty="0"/>
              <a:t> </a:t>
            </a:r>
            <a:r>
              <a:rPr lang="en-GB" dirty="0" err="1"/>
              <a:t>noite</a:t>
            </a:r>
            <a:r>
              <a:rPr lang="en-GB" dirty="0"/>
              <a:t> </a:t>
            </a:r>
            <a:r>
              <a:rPr lang="en-GB" dirty="0" err="1"/>
              <a:t>típica</a:t>
            </a:r>
            <a:r>
              <a:rPr lang="en-GB" dirty="0"/>
              <a:t> de </a:t>
            </a:r>
            <a:r>
              <a:rPr lang="en-GB" dirty="0" err="1"/>
              <a:t>verão</a:t>
            </a:r>
            <a:r>
              <a:rPr lang="en-GB" dirty="0"/>
              <a:t>, </a:t>
            </a:r>
            <a:r>
              <a:rPr lang="en-GB" dirty="0" err="1"/>
              <a:t>uma</a:t>
            </a:r>
            <a:r>
              <a:rPr lang="en-GB" dirty="0"/>
              <a:t> para um </a:t>
            </a:r>
            <a:r>
              <a:rPr lang="en-GB" dirty="0" err="1"/>
              <a:t>dia</a:t>
            </a:r>
            <a:r>
              <a:rPr lang="en-GB" dirty="0"/>
              <a:t> de </a:t>
            </a:r>
            <a:r>
              <a:rPr lang="en-GB" dirty="0" err="1"/>
              <a:t>inverno</a:t>
            </a:r>
            <a:r>
              <a:rPr lang="en-GB" dirty="0"/>
              <a:t> e </a:t>
            </a:r>
            <a:r>
              <a:rPr lang="en-GB" dirty="0" err="1"/>
              <a:t>uma</a:t>
            </a:r>
            <a:r>
              <a:rPr lang="en-GB" dirty="0"/>
              <a:t> para </a:t>
            </a:r>
            <a:r>
              <a:rPr lang="en-GB" dirty="0" err="1"/>
              <a:t>uma</a:t>
            </a:r>
            <a:r>
              <a:rPr lang="en-GB" dirty="0"/>
              <a:t> </a:t>
            </a:r>
            <a:r>
              <a:rPr lang="en-GB" dirty="0" err="1"/>
              <a:t>noite</a:t>
            </a:r>
            <a:r>
              <a:rPr lang="en-GB" dirty="0"/>
              <a:t> de </a:t>
            </a:r>
            <a:r>
              <a:rPr lang="en-GB" dirty="0" err="1"/>
              <a:t>inverno</a:t>
            </a:r>
            <a:r>
              <a:rPr lang="en-GB" dirty="0"/>
              <a:t>. Aqui </a:t>
            </a:r>
            <a:r>
              <a:rPr lang="en-GB" dirty="0" err="1"/>
              <a:t>entra</a:t>
            </a:r>
            <a:r>
              <a:rPr lang="en-GB" dirty="0"/>
              <a:t> um dos </a:t>
            </a:r>
            <a:r>
              <a:rPr lang="en-GB" dirty="0" err="1"/>
              <a:t>conceitos</a:t>
            </a:r>
            <a:r>
              <a:rPr lang="en-GB" dirty="0"/>
              <a:t> </a:t>
            </a:r>
            <a:r>
              <a:rPr lang="en-GB" dirty="0" err="1"/>
              <a:t>mais</a:t>
            </a:r>
            <a:r>
              <a:rPr lang="en-GB" dirty="0"/>
              <a:t> </a:t>
            </a:r>
            <a:r>
              <a:rPr lang="en-GB" dirty="0" err="1"/>
              <a:t>complicados</a:t>
            </a:r>
            <a:r>
              <a:rPr lang="en-GB" dirty="0"/>
              <a:t> da </a:t>
            </a:r>
            <a:r>
              <a:rPr lang="en-GB" dirty="0" err="1"/>
              <a:t>modelagem</a:t>
            </a:r>
            <a:r>
              <a:rPr lang="en-GB" dirty="0"/>
              <a:t> de </a:t>
            </a:r>
            <a:r>
              <a:rPr lang="en-GB" dirty="0" err="1"/>
              <a:t>sistemas</a:t>
            </a:r>
            <a:r>
              <a:rPr lang="en-GB" dirty="0"/>
              <a:t> </a:t>
            </a:r>
            <a:r>
              <a:rPr lang="en-GB" dirty="0" err="1"/>
              <a:t>energéticos</a:t>
            </a:r>
            <a:r>
              <a:rPr lang="en-GB" dirty="0"/>
              <a:t>. Esse </a:t>
            </a:r>
            <a:r>
              <a:rPr lang="en-GB" dirty="0" err="1"/>
              <a:t>tipo</a:t>
            </a:r>
            <a:r>
              <a:rPr lang="en-GB" dirty="0"/>
              <a:t> de </a:t>
            </a:r>
            <a:r>
              <a:rPr lang="en-GB" dirty="0" err="1"/>
              <a:t>representação</a:t>
            </a:r>
            <a:r>
              <a:rPr lang="en-GB" dirty="0"/>
              <a:t> do tempo </a:t>
            </a:r>
            <a:r>
              <a:rPr lang="en-GB" dirty="0" err="1"/>
              <a:t>não</a:t>
            </a:r>
            <a:r>
              <a:rPr lang="en-GB" dirty="0"/>
              <a:t> </a:t>
            </a:r>
            <a:r>
              <a:rPr lang="en-GB" dirty="0" err="1"/>
              <a:t>é</a:t>
            </a:r>
            <a:r>
              <a:rPr lang="en-GB" dirty="0"/>
              <a:t> </a:t>
            </a:r>
            <a:r>
              <a:rPr lang="en-GB" dirty="0" err="1"/>
              <a:t>sequencial</a:t>
            </a:r>
            <a:r>
              <a:rPr lang="en-GB" dirty="0"/>
              <a:t>. Ou </a:t>
            </a:r>
            <a:r>
              <a:rPr lang="en-GB" dirty="0" err="1"/>
              <a:t>seja</a:t>
            </a:r>
            <a:r>
              <a:rPr lang="en-GB" dirty="0"/>
              <a:t>, </a:t>
            </a:r>
            <a:r>
              <a:rPr lang="en-GB" dirty="0" err="1"/>
              <a:t>ele</a:t>
            </a:r>
            <a:r>
              <a:rPr lang="en-GB" dirty="0"/>
              <a:t> </a:t>
            </a:r>
            <a:r>
              <a:rPr lang="en-GB" dirty="0" err="1"/>
              <a:t>não</a:t>
            </a:r>
            <a:r>
              <a:rPr lang="en-GB" dirty="0"/>
              <a:t> </a:t>
            </a:r>
            <a:r>
              <a:rPr lang="en-GB" dirty="0" err="1"/>
              <a:t>representa</a:t>
            </a:r>
            <a:r>
              <a:rPr lang="en-GB" dirty="0"/>
              <a:t> </a:t>
            </a:r>
            <a:r>
              <a:rPr lang="en-GB" dirty="0" err="1"/>
              <a:t>momentos</a:t>
            </a:r>
            <a:r>
              <a:rPr lang="en-GB" dirty="0"/>
              <a:t> </a:t>
            </a:r>
            <a:r>
              <a:rPr lang="en-GB" dirty="0" err="1"/>
              <a:t>em</a:t>
            </a:r>
            <a:r>
              <a:rPr lang="en-GB" dirty="0"/>
              <a:t> um </a:t>
            </a:r>
            <a:r>
              <a:rPr lang="en-GB" dirty="0" err="1"/>
              <a:t>ano</a:t>
            </a:r>
            <a:r>
              <a:rPr lang="en-GB" dirty="0"/>
              <a:t> que se </a:t>
            </a:r>
            <a:r>
              <a:rPr lang="en-GB" dirty="0" err="1"/>
              <a:t>sucedem</a:t>
            </a:r>
            <a:r>
              <a:rPr lang="en-GB" dirty="0"/>
              <a:t>. Ele </a:t>
            </a:r>
            <a:r>
              <a:rPr lang="en-GB" dirty="0" err="1"/>
              <a:t>representa</a:t>
            </a:r>
            <a:r>
              <a:rPr lang="en-GB" dirty="0"/>
              <a:t> partes do tempo de um </a:t>
            </a:r>
            <a:r>
              <a:rPr lang="en-GB" dirty="0" err="1"/>
              <a:t>ano</a:t>
            </a:r>
            <a:r>
              <a:rPr lang="en-GB" dirty="0"/>
              <a:t> com </a:t>
            </a:r>
            <a:r>
              <a:rPr lang="en-GB" dirty="0" err="1"/>
              <a:t>características</a:t>
            </a:r>
            <a:r>
              <a:rPr lang="en-GB" dirty="0"/>
              <a:t> </a:t>
            </a:r>
            <a:r>
              <a:rPr lang="en-GB" dirty="0" err="1"/>
              <a:t>semelhantes</a:t>
            </a:r>
            <a:r>
              <a:rPr lang="en-GB" dirty="0"/>
              <a:t> de </a:t>
            </a:r>
            <a:r>
              <a:rPr lang="en-GB" dirty="0" err="1"/>
              <a:t>demanda</a:t>
            </a:r>
            <a:r>
              <a:rPr lang="en-GB" dirty="0"/>
              <a:t> e/</a:t>
            </a:r>
            <a:r>
              <a:rPr lang="en-GB" dirty="0" err="1"/>
              <a:t>ou</a:t>
            </a:r>
            <a:r>
              <a:rPr lang="en-GB" dirty="0"/>
              <a:t> </a:t>
            </a:r>
            <a:r>
              <a:rPr lang="en-GB" dirty="0" err="1"/>
              <a:t>oferta</a:t>
            </a:r>
            <a:r>
              <a:rPr lang="en-GB" dirty="0"/>
              <a:t>. Por </a:t>
            </a:r>
            <a:r>
              <a:rPr lang="en-GB" dirty="0" err="1"/>
              <a:t>exemplo</a:t>
            </a:r>
            <a:r>
              <a:rPr lang="en-GB" dirty="0"/>
              <a:t>, a </a:t>
            </a:r>
            <a:r>
              <a:rPr lang="en-GB" dirty="0" err="1"/>
              <a:t>fatia</a:t>
            </a:r>
            <a:r>
              <a:rPr lang="en-GB" dirty="0"/>
              <a:t> de tempo que </a:t>
            </a:r>
            <a:r>
              <a:rPr lang="en-GB" dirty="0" err="1"/>
              <a:t>representa</a:t>
            </a:r>
            <a:r>
              <a:rPr lang="en-GB" dirty="0"/>
              <a:t> </a:t>
            </a:r>
            <a:r>
              <a:rPr lang="en-GB" dirty="0" err="1"/>
              <a:t>os</a:t>
            </a:r>
            <a:r>
              <a:rPr lang="en-GB" dirty="0"/>
              <a:t> </a:t>
            </a:r>
            <a:r>
              <a:rPr lang="en-GB" dirty="0" err="1"/>
              <a:t>dias</a:t>
            </a:r>
            <a:r>
              <a:rPr lang="en-GB" dirty="0"/>
              <a:t> de </a:t>
            </a:r>
            <a:r>
              <a:rPr lang="en-GB" dirty="0" err="1"/>
              <a:t>verão</a:t>
            </a:r>
            <a:r>
              <a:rPr lang="en-GB" dirty="0"/>
              <a:t> </a:t>
            </a:r>
            <a:r>
              <a:rPr lang="en-GB" dirty="0" err="1"/>
              <a:t>agrega</a:t>
            </a:r>
            <a:r>
              <a:rPr lang="en-GB" dirty="0"/>
              <a:t> </a:t>
            </a:r>
            <a:r>
              <a:rPr lang="en-GB" dirty="0" err="1"/>
              <a:t>todas</a:t>
            </a:r>
            <a:r>
              <a:rPr lang="en-GB" dirty="0"/>
              <a:t> as horas </a:t>
            </a:r>
            <a:r>
              <a:rPr lang="en-GB" dirty="0" err="1"/>
              <a:t>diurnas</a:t>
            </a:r>
            <a:r>
              <a:rPr lang="en-GB" dirty="0"/>
              <a:t> de </a:t>
            </a:r>
            <a:r>
              <a:rPr lang="en-GB" dirty="0" err="1"/>
              <a:t>todos</a:t>
            </a:r>
            <a:r>
              <a:rPr lang="en-GB" dirty="0"/>
              <a:t> </a:t>
            </a:r>
            <a:r>
              <a:rPr lang="en-GB" dirty="0" err="1"/>
              <a:t>os</a:t>
            </a:r>
            <a:r>
              <a:rPr lang="en-GB" dirty="0"/>
              <a:t> </a:t>
            </a:r>
            <a:r>
              <a:rPr lang="en-GB" dirty="0" err="1"/>
              <a:t>dias</a:t>
            </a:r>
            <a:r>
              <a:rPr lang="en-GB" dirty="0"/>
              <a:t> de </a:t>
            </a:r>
            <a:r>
              <a:rPr lang="en-GB" dirty="0" err="1"/>
              <a:t>verão</a:t>
            </a:r>
            <a:r>
              <a:rPr lang="en-GB" dirty="0"/>
              <a:t>, </a:t>
            </a:r>
            <a:r>
              <a:rPr lang="en-GB" dirty="0" err="1"/>
              <a:t>porque</a:t>
            </a:r>
            <a:r>
              <a:rPr lang="en-GB" dirty="0"/>
              <a:t> </a:t>
            </a:r>
            <a:r>
              <a:rPr lang="en-GB" dirty="0" err="1"/>
              <a:t>elas</a:t>
            </a:r>
            <a:r>
              <a:rPr lang="en-GB" dirty="0"/>
              <a:t> </a:t>
            </a:r>
            <a:r>
              <a:rPr lang="en-GB" dirty="0" err="1"/>
              <a:t>têm</a:t>
            </a:r>
            <a:r>
              <a:rPr lang="en-GB" dirty="0"/>
              <a:t> </a:t>
            </a:r>
            <a:r>
              <a:rPr lang="en-GB" dirty="0" err="1"/>
              <a:t>características</a:t>
            </a:r>
            <a:r>
              <a:rPr lang="en-GB" dirty="0"/>
              <a:t> </a:t>
            </a:r>
            <a:r>
              <a:rPr lang="en-GB" dirty="0" err="1"/>
              <a:t>semelhantes</a:t>
            </a:r>
            <a:r>
              <a:rPr lang="en-GB" dirty="0"/>
              <a:t> de </a:t>
            </a:r>
            <a:r>
              <a:rPr lang="en-GB" dirty="0" err="1"/>
              <a:t>demanda</a:t>
            </a:r>
            <a:r>
              <a:rPr lang="en-GB" dirty="0"/>
              <a:t> e </a:t>
            </a:r>
            <a:r>
              <a:rPr lang="en-GB" dirty="0" err="1"/>
              <a:t>oferta</a:t>
            </a:r>
            <a:r>
              <a:rPr lang="en-GB" dirty="0"/>
              <a:t>. Esse </a:t>
            </a:r>
            <a:r>
              <a:rPr lang="en-GB" dirty="0" err="1"/>
              <a:t>agregado</a:t>
            </a:r>
            <a:r>
              <a:rPr lang="en-GB" dirty="0"/>
              <a:t> de horas </a:t>
            </a:r>
            <a:r>
              <a:rPr lang="en-GB" dirty="0" err="1"/>
              <a:t>tem</a:t>
            </a:r>
            <a:r>
              <a:rPr lang="en-GB" dirty="0"/>
              <a:t> a </a:t>
            </a:r>
            <a:r>
              <a:rPr lang="en-GB" dirty="0" err="1"/>
              <a:t>duração</a:t>
            </a:r>
            <a:r>
              <a:rPr lang="en-GB" dirty="0"/>
              <a:t> de </a:t>
            </a:r>
            <a:r>
              <a:rPr lang="en-GB" dirty="0" err="1"/>
              <a:t>aproximadamente</a:t>
            </a:r>
            <a:r>
              <a:rPr lang="en-GB" dirty="0"/>
              <a:t> um quarto de um </a:t>
            </a:r>
            <a:r>
              <a:rPr lang="en-GB" dirty="0" err="1"/>
              <a:t>ano</a:t>
            </a:r>
            <a:r>
              <a:rPr lang="en-GB" dirty="0"/>
              <a:t>. </a:t>
            </a:r>
            <a:endParaRPr dirty="0"/>
          </a:p>
        </p:txBody>
      </p:sp>
      <p:sp>
        <p:nvSpPr>
          <p:cNvPr id="507" name="Google Shape;50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O conceito de TimeSlice pode se tornar mais claro por meio de um exemplo. Você será guiado por todos esses cálculos no material prático e adquirirá mais familiaridade com eles. Vamos imaginar que queremos criar um modelo que capte as variações sazonais médias da demanda de eletricidade em um país. A demanda varia conforme o diagrama. Durante o verão, ela é maior durante o dia devido à necessidade de ar-condicionado. No inverno, é maior durante a noite devido à necessidade de eletricidade. Observando o gráfico, notamos que podemos capturar essas variações dividindo cada ano do domínio de tempo do modelo em quatro TimeSlices: um TimeSlice de Inverno-Noite que vai das 20h às 8h; um TimeSlice de Inverno-Dia que vai das 8h às 20h; um TimeSlice de Verão-Noite que vai das 23h às 7h; um TimeSlice de Verão-Dia que vai das 7h às 23h. O próximo slide descreve como a duração desses TimeSlices pode ser calculada.</a:t>
            </a:r>
            <a:endParaRPr/>
          </a:p>
        </p:txBody>
      </p:sp>
      <p:sp>
        <p:nvSpPr>
          <p:cNvPr id="552" name="Google Shape;55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A </a:t>
            </a:r>
            <a:r>
              <a:rPr lang="en-GB" dirty="0" err="1"/>
              <a:t>duração</a:t>
            </a:r>
            <a:r>
              <a:rPr lang="en-GB" dirty="0"/>
              <a:t> de </a:t>
            </a:r>
            <a:r>
              <a:rPr lang="en-GB" dirty="0" err="1"/>
              <a:t>cada</a:t>
            </a:r>
            <a:r>
              <a:rPr lang="en-GB" dirty="0"/>
              <a:t> </a:t>
            </a:r>
            <a:r>
              <a:rPr lang="en-GB" dirty="0" err="1"/>
              <a:t>TimeSlice</a:t>
            </a:r>
            <a:r>
              <a:rPr lang="en-GB" dirty="0"/>
              <a:t> </a:t>
            </a:r>
            <a:r>
              <a:rPr lang="en-GB" dirty="0" err="1"/>
              <a:t>pode</a:t>
            </a:r>
            <a:r>
              <a:rPr lang="en-GB" dirty="0"/>
              <a:t> ser </a:t>
            </a:r>
            <a:r>
              <a:rPr lang="en-GB" dirty="0" err="1"/>
              <a:t>calculada</a:t>
            </a:r>
            <a:r>
              <a:rPr lang="en-GB" dirty="0"/>
              <a:t> </a:t>
            </a:r>
            <a:r>
              <a:rPr lang="en-GB" dirty="0" err="1"/>
              <a:t>como</a:t>
            </a:r>
            <a:r>
              <a:rPr lang="en-GB" dirty="0"/>
              <a:t> </a:t>
            </a:r>
            <a:r>
              <a:rPr lang="en-GB" dirty="0" err="1"/>
              <a:t>uma</a:t>
            </a:r>
            <a:r>
              <a:rPr lang="en-GB" dirty="0"/>
              <a:t> </a:t>
            </a:r>
            <a:r>
              <a:rPr lang="en-GB" dirty="0" err="1"/>
              <a:t>proporção</a:t>
            </a:r>
            <a:r>
              <a:rPr lang="en-GB" dirty="0"/>
              <a:t> da </a:t>
            </a:r>
            <a:r>
              <a:rPr lang="en-GB" dirty="0" err="1"/>
              <a:t>duração</a:t>
            </a:r>
            <a:r>
              <a:rPr lang="en-GB" dirty="0"/>
              <a:t> total de um </a:t>
            </a:r>
            <a:r>
              <a:rPr lang="en-GB" dirty="0" err="1"/>
              <a:t>ano</a:t>
            </a:r>
            <a:r>
              <a:rPr lang="en-GB" dirty="0"/>
              <a:t>. Um </a:t>
            </a:r>
            <a:r>
              <a:rPr lang="en-GB" dirty="0" err="1"/>
              <a:t>ano</a:t>
            </a:r>
            <a:r>
              <a:rPr lang="en-GB" dirty="0"/>
              <a:t> dura 8.760 horas. A </a:t>
            </a:r>
            <a:r>
              <a:rPr lang="en-GB" dirty="0" err="1"/>
              <a:t>partir</a:t>
            </a:r>
            <a:r>
              <a:rPr lang="en-GB" dirty="0"/>
              <a:t> do </a:t>
            </a:r>
            <a:r>
              <a:rPr lang="en-GB" dirty="0" err="1"/>
              <a:t>TimeSlice</a:t>
            </a:r>
            <a:r>
              <a:rPr lang="en-GB" dirty="0"/>
              <a:t> Summer-Day, </a:t>
            </a:r>
            <a:r>
              <a:rPr lang="en-GB" dirty="0" err="1"/>
              <a:t>sabemos</a:t>
            </a:r>
            <a:r>
              <a:rPr lang="en-GB" dirty="0"/>
              <a:t> que, para </a:t>
            </a:r>
            <a:r>
              <a:rPr lang="en-GB" dirty="0" err="1"/>
              <a:t>cada</a:t>
            </a:r>
            <a:r>
              <a:rPr lang="en-GB" dirty="0"/>
              <a:t> </a:t>
            </a:r>
            <a:r>
              <a:rPr lang="en-GB" dirty="0" err="1"/>
              <a:t>dia</a:t>
            </a:r>
            <a:r>
              <a:rPr lang="en-GB" dirty="0"/>
              <a:t>, </a:t>
            </a:r>
            <a:r>
              <a:rPr lang="en-GB" dirty="0" err="1"/>
              <a:t>ele</a:t>
            </a:r>
            <a:r>
              <a:rPr lang="en-GB" dirty="0"/>
              <a:t> dura das 7h </a:t>
            </a:r>
            <a:r>
              <a:rPr lang="en-GB" dirty="0" err="1"/>
              <a:t>às</a:t>
            </a:r>
            <a:r>
              <a:rPr lang="en-GB" dirty="0"/>
              <a:t> 23h. Ou </a:t>
            </a:r>
            <a:r>
              <a:rPr lang="en-GB" dirty="0" err="1"/>
              <a:t>seja</a:t>
            </a:r>
            <a:r>
              <a:rPr lang="en-GB" dirty="0"/>
              <a:t>, dura 16 horas </a:t>
            </a:r>
            <a:r>
              <a:rPr lang="en-GB" dirty="0" err="1"/>
              <a:t>todos</a:t>
            </a:r>
            <a:r>
              <a:rPr lang="en-GB" dirty="0"/>
              <a:t> </a:t>
            </a:r>
            <a:r>
              <a:rPr lang="en-GB" dirty="0" err="1"/>
              <a:t>os</a:t>
            </a:r>
            <a:r>
              <a:rPr lang="en-GB" dirty="0"/>
              <a:t> </a:t>
            </a:r>
            <a:r>
              <a:rPr lang="en-GB" dirty="0" err="1"/>
              <a:t>dias</a:t>
            </a:r>
            <a:r>
              <a:rPr lang="en-GB" dirty="0"/>
              <a:t>. </a:t>
            </a:r>
            <a:r>
              <a:rPr lang="en-GB" dirty="0" err="1"/>
              <a:t>Entretanto</a:t>
            </a:r>
            <a:r>
              <a:rPr lang="en-GB" dirty="0"/>
              <a:t>, o Summer-Day </a:t>
            </a:r>
            <a:r>
              <a:rPr lang="en-GB" dirty="0" err="1"/>
              <a:t>TimeSlice</a:t>
            </a:r>
            <a:r>
              <a:rPr lang="en-GB" dirty="0"/>
              <a:t> </a:t>
            </a:r>
            <a:r>
              <a:rPr lang="en-GB" dirty="0" err="1"/>
              <a:t>precisa</a:t>
            </a:r>
            <a:r>
              <a:rPr lang="en-GB" dirty="0"/>
              <a:t> </a:t>
            </a:r>
            <a:r>
              <a:rPr lang="en-GB" dirty="0" err="1"/>
              <a:t>incluir</a:t>
            </a:r>
            <a:r>
              <a:rPr lang="en-GB" dirty="0"/>
              <a:t> </a:t>
            </a:r>
            <a:r>
              <a:rPr lang="en-GB" dirty="0" err="1"/>
              <a:t>todos</a:t>
            </a:r>
            <a:r>
              <a:rPr lang="en-GB" dirty="0"/>
              <a:t> </a:t>
            </a:r>
            <a:r>
              <a:rPr lang="en-GB" dirty="0" err="1"/>
              <a:t>os</a:t>
            </a:r>
            <a:r>
              <a:rPr lang="en-GB" dirty="0"/>
              <a:t> </a:t>
            </a:r>
            <a:r>
              <a:rPr lang="en-GB" dirty="0" err="1"/>
              <a:t>dias</a:t>
            </a:r>
            <a:r>
              <a:rPr lang="en-GB" dirty="0"/>
              <a:t> de </a:t>
            </a:r>
            <a:r>
              <a:rPr lang="en-GB" dirty="0" err="1"/>
              <a:t>verão</a:t>
            </a:r>
            <a:r>
              <a:rPr lang="en-GB" dirty="0"/>
              <a:t>. </a:t>
            </a:r>
            <a:r>
              <a:rPr lang="en-GB" dirty="0" err="1"/>
              <a:t>Supondo</a:t>
            </a:r>
            <a:r>
              <a:rPr lang="en-GB" dirty="0"/>
              <a:t> que o </a:t>
            </a:r>
            <a:r>
              <a:rPr lang="en-GB" dirty="0" err="1"/>
              <a:t>verão</a:t>
            </a:r>
            <a:r>
              <a:rPr lang="en-GB" dirty="0"/>
              <a:t> dure de </a:t>
            </a:r>
            <a:r>
              <a:rPr lang="en-GB" dirty="0" err="1"/>
              <a:t>abril</a:t>
            </a:r>
            <a:r>
              <a:rPr lang="en-GB" dirty="0"/>
              <a:t> a </a:t>
            </a:r>
            <a:r>
              <a:rPr lang="en-GB" dirty="0" err="1"/>
              <a:t>novembro</a:t>
            </a:r>
            <a:r>
              <a:rPr lang="en-GB" dirty="0"/>
              <a:t> (</a:t>
            </a:r>
            <a:r>
              <a:rPr lang="en-GB" dirty="0" err="1"/>
              <a:t>em</a:t>
            </a:r>
            <a:r>
              <a:rPr lang="en-GB" dirty="0"/>
              <a:t> um </a:t>
            </a:r>
            <a:r>
              <a:rPr lang="en-GB" dirty="0" err="1"/>
              <a:t>país</a:t>
            </a:r>
            <a:r>
              <a:rPr lang="en-GB" dirty="0"/>
              <a:t> </a:t>
            </a:r>
            <a:r>
              <a:rPr lang="en-GB" dirty="0" err="1"/>
              <a:t>muito</a:t>
            </a:r>
            <a:r>
              <a:rPr lang="en-GB" dirty="0"/>
              <a:t> </a:t>
            </a:r>
            <a:r>
              <a:rPr lang="en-GB" dirty="0" err="1"/>
              <a:t>quente</a:t>
            </a:r>
            <a:r>
              <a:rPr lang="en-GB" dirty="0"/>
              <a:t>!), </a:t>
            </a:r>
            <a:r>
              <a:rPr lang="en-GB" dirty="0" err="1"/>
              <a:t>ele</a:t>
            </a:r>
            <a:r>
              <a:rPr lang="en-GB" dirty="0"/>
              <a:t> </a:t>
            </a:r>
            <a:r>
              <a:rPr lang="en-GB" dirty="0" err="1"/>
              <a:t>tem</a:t>
            </a:r>
            <a:r>
              <a:rPr lang="en-GB" dirty="0"/>
              <a:t> 244 </a:t>
            </a:r>
            <a:r>
              <a:rPr lang="en-GB" dirty="0" err="1"/>
              <a:t>dias</a:t>
            </a:r>
            <a:r>
              <a:rPr lang="en-GB" dirty="0"/>
              <a:t> de </a:t>
            </a:r>
            <a:r>
              <a:rPr lang="en-GB" dirty="0" err="1"/>
              <a:t>duração</a:t>
            </a:r>
            <a:r>
              <a:rPr lang="en-GB" dirty="0"/>
              <a:t>. O </a:t>
            </a:r>
            <a:r>
              <a:rPr lang="en-GB" dirty="0" err="1"/>
              <a:t>número</a:t>
            </a:r>
            <a:r>
              <a:rPr lang="en-GB" dirty="0"/>
              <a:t> total de horas </a:t>
            </a:r>
            <a:r>
              <a:rPr lang="en-GB" dirty="0" err="1"/>
              <a:t>agregadas</a:t>
            </a:r>
            <a:r>
              <a:rPr lang="en-GB" dirty="0"/>
              <a:t> no Summer-Day </a:t>
            </a:r>
            <a:r>
              <a:rPr lang="en-GB" dirty="0" err="1"/>
              <a:t>TimeSlice</a:t>
            </a:r>
            <a:r>
              <a:rPr lang="en-GB" dirty="0"/>
              <a:t> </a:t>
            </a:r>
            <a:r>
              <a:rPr lang="en-GB" dirty="0" err="1"/>
              <a:t>é</a:t>
            </a:r>
            <a:r>
              <a:rPr lang="en-GB" dirty="0"/>
              <a:t> </a:t>
            </a:r>
            <a:r>
              <a:rPr lang="en-GB" dirty="0" err="1"/>
              <a:t>calculado</a:t>
            </a:r>
            <a:r>
              <a:rPr lang="en-GB" dirty="0"/>
              <a:t> </a:t>
            </a:r>
            <a:r>
              <a:rPr lang="en-GB" dirty="0" err="1"/>
              <a:t>multiplicando</a:t>
            </a:r>
            <a:r>
              <a:rPr lang="en-GB" dirty="0"/>
              <a:t>-se o </a:t>
            </a:r>
            <a:r>
              <a:rPr lang="en-GB" dirty="0" err="1"/>
              <a:t>número</a:t>
            </a:r>
            <a:r>
              <a:rPr lang="en-GB" dirty="0"/>
              <a:t> de horas </a:t>
            </a:r>
            <a:r>
              <a:rPr lang="en-GB" dirty="0" err="1"/>
              <a:t>diurnas</a:t>
            </a:r>
            <a:r>
              <a:rPr lang="en-GB" dirty="0"/>
              <a:t> </a:t>
            </a:r>
            <a:r>
              <a:rPr lang="en-GB" dirty="0" err="1"/>
              <a:t>por</a:t>
            </a:r>
            <a:r>
              <a:rPr lang="en-GB" dirty="0"/>
              <a:t> </a:t>
            </a:r>
            <a:r>
              <a:rPr lang="en-GB" dirty="0" err="1"/>
              <a:t>dia</a:t>
            </a:r>
            <a:r>
              <a:rPr lang="en-GB" dirty="0"/>
              <a:t> </a:t>
            </a:r>
            <a:r>
              <a:rPr lang="en-GB" dirty="0" err="1"/>
              <a:t>pelo</a:t>
            </a:r>
            <a:r>
              <a:rPr lang="en-GB" dirty="0"/>
              <a:t> </a:t>
            </a:r>
            <a:r>
              <a:rPr lang="en-GB" dirty="0" err="1"/>
              <a:t>número</a:t>
            </a:r>
            <a:r>
              <a:rPr lang="en-GB" dirty="0"/>
              <a:t> de </a:t>
            </a:r>
            <a:r>
              <a:rPr lang="en-GB" dirty="0" err="1"/>
              <a:t>dias</a:t>
            </a:r>
            <a:r>
              <a:rPr lang="en-GB" dirty="0"/>
              <a:t> de </a:t>
            </a:r>
            <a:r>
              <a:rPr lang="en-GB" dirty="0" err="1"/>
              <a:t>verão</a:t>
            </a:r>
            <a:r>
              <a:rPr lang="en-GB" dirty="0"/>
              <a:t>. </a:t>
            </a:r>
            <a:r>
              <a:rPr lang="en-GB" dirty="0" err="1"/>
              <a:t>Isso</a:t>
            </a:r>
            <a:r>
              <a:rPr lang="en-GB" dirty="0"/>
              <a:t> </a:t>
            </a:r>
            <a:r>
              <a:rPr lang="en-GB" dirty="0" err="1"/>
              <a:t>significa</a:t>
            </a:r>
            <a:r>
              <a:rPr lang="en-GB" dirty="0"/>
              <a:t> 16 </a:t>
            </a:r>
            <a:r>
              <a:rPr lang="en-GB" dirty="0" err="1"/>
              <a:t>vezes</a:t>
            </a:r>
            <a:r>
              <a:rPr lang="en-GB" dirty="0"/>
              <a:t> 244. Se o </a:t>
            </a:r>
            <a:r>
              <a:rPr lang="en-GB" dirty="0" err="1"/>
              <a:t>objetivo</a:t>
            </a:r>
            <a:r>
              <a:rPr lang="en-GB" dirty="0"/>
              <a:t> for </a:t>
            </a:r>
            <a:r>
              <a:rPr lang="en-GB" dirty="0" err="1"/>
              <a:t>calcular</a:t>
            </a:r>
            <a:r>
              <a:rPr lang="en-GB" dirty="0"/>
              <a:t> a </a:t>
            </a:r>
            <a:r>
              <a:rPr lang="en-GB" dirty="0" err="1"/>
              <a:t>duração</a:t>
            </a:r>
            <a:r>
              <a:rPr lang="en-GB" dirty="0"/>
              <a:t> do </a:t>
            </a:r>
            <a:r>
              <a:rPr lang="en-GB" dirty="0" err="1"/>
              <a:t>TimeSlice</a:t>
            </a:r>
            <a:r>
              <a:rPr lang="en-GB" dirty="0"/>
              <a:t> </a:t>
            </a:r>
            <a:r>
              <a:rPr lang="en-GB" dirty="0" err="1"/>
              <a:t>como</a:t>
            </a:r>
            <a:r>
              <a:rPr lang="en-GB" dirty="0"/>
              <a:t> </a:t>
            </a:r>
            <a:r>
              <a:rPr lang="en-GB" dirty="0" err="1"/>
              <a:t>uma</a:t>
            </a:r>
            <a:r>
              <a:rPr lang="en-GB" dirty="0"/>
              <a:t> </a:t>
            </a:r>
            <a:r>
              <a:rPr lang="en-GB" dirty="0" err="1"/>
              <a:t>proporção</a:t>
            </a:r>
            <a:r>
              <a:rPr lang="en-GB" dirty="0"/>
              <a:t> da </a:t>
            </a:r>
            <a:r>
              <a:rPr lang="en-GB" dirty="0" err="1"/>
              <a:t>duração</a:t>
            </a:r>
            <a:r>
              <a:rPr lang="en-GB" dirty="0"/>
              <a:t> total de um </a:t>
            </a:r>
            <a:r>
              <a:rPr lang="en-GB" dirty="0" err="1"/>
              <a:t>ano</a:t>
            </a:r>
            <a:r>
              <a:rPr lang="en-GB" dirty="0"/>
              <a:t>, </a:t>
            </a:r>
            <a:r>
              <a:rPr lang="en-GB" dirty="0" err="1"/>
              <a:t>esse</a:t>
            </a:r>
            <a:r>
              <a:rPr lang="en-GB" dirty="0"/>
              <a:t> </a:t>
            </a:r>
            <a:r>
              <a:rPr lang="en-GB" dirty="0" err="1"/>
              <a:t>número</a:t>
            </a:r>
            <a:r>
              <a:rPr lang="en-GB" dirty="0"/>
              <a:t> </a:t>
            </a:r>
            <a:r>
              <a:rPr lang="en-GB" dirty="0" err="1"/>
              <a:t>precisará</a:t>
            </a:r>
            <a:r>
              <a:rPr lang="en-GB" dirty="0"/>
              <a:t> ser </a:t>
            </a:r>
            <a:r>
              <a:rPr lang="en-GB" dirty="0" err="1"/>
              <a:t>dividido</a:t>
            </a:r>
            <a:r>
              <a:rPr lang="en-GB" dirty="0"/>
              <a:t> </a:t>
            </a:r>
            <a:r>
              <a:rPr lang="en-GB" dirty="0" err="1"/>
              <a:t>por</a:t>
            </a:r>
            <a:r>
              <a:rPr lang="en-GB" dirty="0"/>
              <a:t> 8.760 horas. O </a:t>
            </a:r>
            <a:r>
              <a:rPr lang="en-GB" dirty="0" err="1"/>
              <a:t>cálculo</a:t>
            </a:r>
            <a:r>
              <a:rPr lang="en-GB" dirty="0"/>
              <a:t> </a:t>
            </a:r>
            <a:r>
              <a:rPr lang="en-GB" dirty="0" err="1"/>
              <a:t>é</a:t>
            </a:r>
            <a:r>
              <a:rPr lang="en-GB" dirty="0"/>
              <a:t> </a:t>
            </a:r>
            <a:r>
              <a:rPr lang="en-GB" dirty="0" err="1"/>
              <a:t>mostrado</a:t>
            </a:r>
            <a:r>
              <a:rPr lang="en-GB" dirty="0"/>
              <a:t> no canto inferior </a:t>
            </a:r>
            <a:r>
              <a:rPr lang="en-GB" dirty="0" err="1"/>
              <a:t>esquerdo</a:t>
            </a:r>
            <a:r>
              <a:rPr lang="en-GB" dirty="0"/>
              <a:t> da </a:t>
            </a:r>
            <a:r>
              <a:rPr lang="en-GB" dirty="0" err="1"/>
              <a:t>tabela</a:t>
            </a:r>
            <a:r>
              <a:rPr lang="en-GB" dirty="0"/>
              <a:t> e </a:t>
            </a:r>
            <a:r>
              <a:rPr lang="en-GB" dirty="0" err="1"/>
              <a:t>fornece</a:t>
            </a:r>
            <a:r>
              <a:rPr lang="en-GB" dirty="0"/>
              <a:t> 0,4457, </a:t>
            </a:r>
            <a:r>
              <a:rPr lang="en-GB" dirty="0" err="1"/>
              <a:t>ou</a:t>
            </a:r>
            <a:r>
              <a:rPr lang="en-GB" dirty="0"/>
              <a:t> </a:t>
            </a:r>
            <a:r>
              <a:rPr lang="en-GB" dirty="0" err="1"/>
              <a:t>seja</a:t>
            </a:r>
            <a:r>
              <a:rPr lang="en-GB" dirty="0"/>
              <a:t>, 44,57% da </a:t>
            </a:r>
            <a:r>
              <a:rPr lang="en-GB" dirty="0" err="1"/>
              <a:t>duração</a:t>
            </a:r>
            <a:r>
              <a:rPr lang="en-GB" dirty="0"/>
              <a:t> de um </a:t>
            </a:r>
            <a:r>
              <a:rPr lang="en-GB" dirty="0" err="1"/>
              <a:t>ano</a:t>
            </a:r>
            <a:r>
              <a:rPr lang="en-GB" dirty="0"/>
              <a:t>. </a:t>
            </a:r>
            <a:r>
              <a:rPr lang="en-GB" dirty="0" err="1"/>
              <a:t>Você</a:t>
            </a:r>
            <a:r>
              <a:rPr lang="en-GB" dirty="0"/>
              <a:t> </a:t>
            </a:r>
            <a:r>
              <a:rPr lang="en-GB" dirty="0" err="1"/>
              <a:t>pode</a:t>
            </a:r>
            <a:r>
              <a:rPr lang="en-GB" dirty="0"/>
              <a:t> </a:t>
            </a:r>
            <a:r>
              <a:rPr lang="en-GB" dirty="0" err="1"/>
              <a:t>repetir</a:t>
            </a:r>
            <a:r>
              <a:rPr lang="en-GB" dirty="0"/>
              <a:t> o </a:t>
            </a:r>
            <a:r>
              <a:rPr lang="en-GB" dirty="0" err="1"/>
              <a:t>mesmo</a:t>
            </a:r>
            <a:r>
              <a:rPr lang="en-GB" dirty="0"/>
              <a:t> </a:t>
            </a:r>
            <a:r>
              <a:rPr lang="en-GB" dirty="0" err="1"/>
              <a:t>cálculo</a:t>
            </a:r>
            <a:r>
              <a:rPr lang="en-GB" dirty="0"/>
              <a:t> para </a:t>
            </a:r>
            <a:r>
              <a:rPr lang="en-GB" dirty="0" err="1"/>
              <a:t>os</a:t>
            </a:r>
            <a:r>
              <a:rPr lang="en-GB" dirty="0"/>
              <a:t> outros </a:t>
            </a:r>
            <a:r>
              <a:rPr lang="en-GB" dirty="0" err="1"/>
              <a:t>três</a:t>
            </a:r>
            <a:r>
              <a:rPr lang="en-GB" dirty="0"/>
              <a:t> </a:t>
            </a:r>
            <a:r>
              <a:rPr lang="en-GB" dirty="0" err="1"/>
              <a:t>TimeSlices</a:t>
            </a:r>
            <a:r>
              <a:rPr lang="en-GB" dirty="0"/>
              <a:t>. Observe que a soma das </a:t>
            </a:r>
            <a:r>
              <a:rPr lang="en-GB" dirty="0" err="1"/>
              <a:t>quatro</a:t>
            </a:r>
            <a:r>
              <a:rPr lang="en-GB" dirty="0"/>
              <a:t> </a:t>
            </a:r>
            <a:r>
              <a:rPr lang="en-GB" dirty="0" err="1"/>
              <a:t>frações</a:t>
            </a:r>
            <a:r>
              <a:rPr lang="en-GB" dirty="0"/>
              <a:t> </a:t>
            </a:r>
            <a:r>
              <a:rPr lang="en-GB" dirty="0" err="1"/>
              <a:t>calculadas</a:t>
            </a:r>
            <a:r>
              <a:rPr lang="en-GB" dirty="0"/>
              <a:t> </a:t>
            </a:r>
            <a:r>
              <a:rPr lang="en-GB" dirty="0" err="1"/>
              <a:t>é</a:t>
            </a:r>
            <a:r>
              <a:rPr lang="en-GB" dirty="0"/>
              <a:t> 1. Ou </a:t>
            </a:r>
            <a:r>
              <a:rPr lang="en-GB" dirty="0" err="1"/>
              <a:t>seja</a:t>
            </a:r>
            <a:r>
              <a:rPr lang="en-GB" dirty="0"/>
              <a:t>, a soma da </a:t>
            </a:r>
            <a:r>
              <a:rPr lang="en-GB" dirty="0" err="1"/>
              <a:t>duração</a:t>
            </a:r>
            <a:r>
              <a:rPr lang="en-GB" dirty="0"/>
              <a:t> dos </a:t>
            </a:r>
            <a:r>
              <a:rPr lang="en-GB" dirty="0" err="1"/>
              <a:t>quatro</a:t>
            </a:r>
            <a:r>
              <a:rPr lang="en-GB" dirty="0"/>
              <a:t> </a:t>
            </a:r>
            <a:r>
              <a:rPr lang="en-GB" dirty="0" err="1"/>
              <a:t>TimeSlices</a:t>
            </a:r>
            <a:r>
              <a:rPr lang="en-GB" dirty="0"/>
              <a:t> </a:t>
            </a:r>
            <a:r>
              <a:rPr lang="en-GB" dirty="0" err="1"/>
              <a:t>precisa</a:t>
            </a:r>
            <a:r>
              <a:rPr lang="en-GB" dirty="0"/>
              <a:t> ser </a:t>
            </a:r>
            <a:r>
              <a:rPr lang="en-GB" dirty="0" err="1"/>
              <a:t>igual</a:t>
            </a:r>
            <a:r>
              <a:rPr lang="en-GB" dirty="0"/>
              <a:t> a um </a:t>
            </a:r>
            <a:r>
              <a:rPr lang="en-GB" dirty="0" err="1"/>
              <a:t>ano</a:t>
            </a:r>
            <a:r>
              <a:rPr lang="en-GB" dirty="0"/>
              <a:t>.</a:t>
            </a:r>
            <a:endParaRPr dirty="0"/>
          </a:p>
        </p:txBody>
      </p:sp>
      <p:sp>
        <p:nvSpPr>
          <p:cNvPr id="561" name="Google Shape;56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Esta aula </a:t>
            </a:r>
            <a:r>
              <a:rPr lang="en-GB" dirty="0" err="1"/>
              <a:t>descreve</a:t>
            </a:r>
            <a:r>
              <a:rPr lang="en-GB" dirty="0"/>
              <a:t> o </a:t>
            </a:r>
            <a:r>
              <a:rPr lang="en-GB" dirty="0" err="1"/>
              <a:t>papel</a:t>
            </a:r>
            <a:r>
              <a:rPr lang="en-GB" dirty="0"/>
              <a:t> do tempo no </a:t>
            </a:r>
            <a:r>
              <a:rPr lang="en-GB" dirty="0" err="1"/>
              <a:t>planejamento</a:t>
            </a:r>
            <a:r>
              <a:rPr lang="en-GB" dirty="0"/>
              <a:t> de </a:t>
            </a:r>
            <a:r>
              <a:rPr lang="en-GB" dirty="0" err="1"/>
              <a:t>energia</a:t>
            </a:r>
            <a:r>
              <a:rPr lang="en-GB" dirty="0"/>
              <a:t> e </a:t>
            </a:r>
            <a:r>
              <a:rPr lang="en-GB" dirty="0" err="1"/>
              <a:t>como</a:t>
            </a:r>
            <a:r>
              <a:rPr lang="en-GB" dirty="0"/>
              <a:t> o tempo </a:t>
            </a:r>
            <a:r>
              <a:rPr lang="en-GB" dirty="0" err="1"/>
              <a:t>pode</a:t>
            </a:r>
            <a:r>
              <a:rPr lang="en-GB" dirty="0"/>
              <a:t> ser </a:t>
            </a:r>
            <a:r>
              <a:rPr lang="en-GB" dirty="0" err="1"/>
              <a:t>representado</a:t>
            </a:r>
            <a:r>
              <a:rPr lang="en-GB" dirty="0"/>
              <a:t> </a:t>
            </a:r>
            <a:r>
              <a:rPr lang="en-GB" dirty="0" err="1"/>
              <a:t>em</a:t>
            </a:r>
            <a:r>
              <a:rPr lang="en-GB" dirty="0"/>
              <a:t> </a:t>
            </a:r>
            <a:r>
              <a:rPr lang="en-GB" dirty="0" err="1"/>
              <a:t>modelos</a:t>
            </a:r>
            <a:r>
              <a:rPr lang="en-GB" dirty="0"/>
              <a:t> de </a:t>
            </a:r>
            <a:r>
              <a:rPr lang="en-GB" dirty="0" err="1"/>
              <a:t>sistemas</a:t>
            </a:r>
            <a:r>
              <a:rPr lang="en-GB" dirty="0"/>
              <a:t> </a:t>
            </a:r>
            <a:r>
              <a:rPr lang="en-GB" dirty="0" err="1"/>
              <a:t>energéticos</a:t>
            </a:r>
            <a:r>
              <a:rPr lang="en-GB" dirty="0"/>
              <a:t>. </a:t>
            </a:r>
            <a:endParaRPr dirty="0"/>
          </a:p>
          <a:p>
            <a:pPr marL="0" lvl="0" indent="0" algn="l" rtl="0">
              <a:spcBef>
                <a:spcPts val="0"/>
              </a:spcBef>
              <a:spcAft>
                <a:spcPts val="0"/>
              </a:spcAft>
              <a:buNone/>
            </a:pPr>
            <a:r>
              <a:rPr lang="en-GB" dirty="0"/>
              <a:t>Ao final da aula, </a:t>
            </a:r>
            <a:r>
              <a:rPr lang="en-GB" dirty="0" err="1"/>
              <a:t>você</a:t>
            </a:r>
            <a:r>
              <a:rPr lang="en-GB" dirty="0"/>
              <a:t> </a:t>
            </a:r>
            <a:r>
              <a:rPr lang="en-GB" dirty="0" err="1"/>
              <a:t>será</a:t>
            </a:r>
            <a:r>
              <a:rPr lang="en-GB" dirty="0"/>
              <a:t> </a:t>
            </a:r>
            <a:r>
              <a:rPr lang="en-GB" dirty="0" err="1"/>
              <a:t>capaz</a:t>
            </a:r>
            <a:r>
              <a:rPr lang="en-GB" dirty="0"/>
              <a:t> de: </a:t>
            </a:r>
            <a:endParaRPr dirty="0"/>
          </a:p>
          <a:p>
            <a:pPr marL="0" lvl="0" indent="0" algn="l" rtl="0">
              <a:spcBef>
                <a:spcPts val="0"/>
              </a:spcBef>
              <a:spcAft>
                <a:spcPts val="0"/>
              </a:spcAft>
              <a:buNone/>
            </a:pPr>
            <a:r>
              <a:rPr lang="en-GB" dirty="0"/>
              <a:t>1) </a:t>
            </a:r>
            <a:r>
              <a:rPr lang="en-GB" dirty="0" err="1"/>
              <a:t>Refletir</a:t>
            </a:r>
            <a:r>
              <a:rPr lang="en-GB" dirty="0"/>
              <a:t> </a:t>
            </a:r>
            <a:r>
              <a:rPr lang="en-GB" dirty="0" err="1"/>
              <a:t>sobre</a:t>
            </a:r>
            <a:r>
              <a:rPr lang="en-GB" dirty="0"/>
              <a:t> a </a:t>
            </a:r>
            <a:r>
              <a:rPr lang="en-GB" dirty="0" err="1"/>
              <a:t>variabilidade</a:t>
            </a:r>
            <a:r>
              <a:rPr lang="en-GB" dirty="0"/>
              <a:t> das </a:t>
            </a:r>
            <a:r>
              <a:rPr lang="en-GB" dirty="0" err="1"/>
              <a:t>demandas</a:t>
            </a:r>
            <a:r>
              <a:rPr lang="en-GB" dirty="0"/>
              <a:t> de </a:t>
            </a:r>
            <a:r>
              <a:rPr lang="en-GB" dirty="0" err="1"/>
              <a:t>energia</a:t>
            </a:r>
            <a:r>
              <a:rPr lang="en-GB" dirty="0"/>
              <a:t> </a:t>
            </a:r>
            <a:r>
              <a:rPr lang="en-GB" dirty="0" err="1"/>
              <a:t>ao</a:t>
            </a:r>
            <a:r>
              <a:rPr lang="en-GB" dirty="0"/>
              <a:t> </a:t>
            </a:r>
            <a:r>
              <a:rPr lang="en-GB" dirty="0" err="1"/>
              <a:t>longo</a:t>
            </a:r>
            <a:r>
              <a:rPr lang="en-GB" dirty="0"/>
              <a:t> do tempo e </a:t>
            </a:r>
            <a:r>
              <a:rPr lang="en-GB" dirty="0" err="1"/>
              <a:t>seu</a:t>
            </a:r>
            <a:r>
              <a:rPr lang="en-GB" dirty="0"/>
              <a:t> </a:t>
            </a:r>
            <a:r>
              <a:rPr lang="en-GB" dirty="0" err="1"/>
              <a:t>efeito</a:t>
            </a:r>
            <a:r>
              <a:rPr lang="en-GB" dirty="0"/>
              <a:t> </a:t>
            </a:r>
            <a:r>
              <a:rPr lang="en-GB" dirty="0" err="1"/>
              <a:t>sobre</a:t>
            </a:r>
            <a:r>
              <a:rPr lang="en-GB" dirty="0"/>
              <a:t> o </a:t>
            </a:r>
            <a:r>
              <a:rPr lang="en-GB" dirty="0" err="1"/>
              <a:t>planejamento</a:t>
            </a:r>
            <a:r>
              <a:rPr lang="en-GB" dirty="0"/>
              <a:t> da </a:t>
            </a:r>
            <a:r>
              <a:rPr lang="en-GB" dirty="0" err="1"/>
              <a:t>infraestrutura</a:t>
            </a:r>
            <a:r>
              <a:rPr lang="en-GB" dirty="0"/>
              <a:t> de </a:t>
            </a:r>
            <a:r>
              <a:rPr lang="en-GB" dirty="0" err="1"/>
              <a:t>energia</a:t>
            </a:r>
            <a:r>
              <a:rPr lang="en-GB" dirty="0"/>
              <a:t>;</a:t>
            </a:r>
            <a:br>
              <a:rPr lang="en-GB" dirty="0"/>
            </a:br>
            <a:r>
              <a:rPr lang="en-GB" dirty="0"/>
              <a:t>2) </a:t>
            </a:r>
            <a:r>
              <a:rPr lang="en-GB" dirty="0" err="1"/>
              <a:t>Refletir</a:t>
            </a:r>
            <a:r>
              <a:rPr lang="en-GB" dirty="0"/>
              <a:t> </a:t>
            </a:r>
            <a:r>
              <a:rPr lang="en-GB" dirty="0" err="1"/>
              <a:t>sobre</a:t>
            </a:r>
            <a:r>
              <a:rPr lang="en-GB" dirty="0"/>
              <a:t> a </a:t>
            </a:r>
            <a:r>
              <a:rPr lang="en-GB" dirty="0" err="1"/>
              <a:t>variabilidade</a:t>
            </a:r>
            <a:r>
              <a:rPr lang="en-GB" dirty="0"/>
              <a:t> do </a:t>
            </a:r>
            <a:r>
              <a:rPr lang="en-GB" dirty="0" err="1"/>
              <a:t>fornecimento</a:t>
            </a:r>
            <a:r>
              <a:rPr lang="en-GB" dirty="0"/>
              <a:t> de </a:t>
            </a:r>
            <a:r>
              <a:rPr lang="en-GB" dirty="0" err="1"/>
              <a:t>energia</a:t>
            </a:r>
            <a:r>
              <a:rPr lang="en-GB" dirty="0"/>
              <a:t> </a:t>
            </a:r>
            <a:r>
              <a:rPr lang="en-GB" dirty="0" err="1"/>
              <a:t>ao</a:t>
            </a:r>
            <a:r>
              <a:rPr lang="en-GB" dirty="0"/>
              <a:t> </a:t>
            </a:r>
            <a:r>
              <a:rPr lang="en-GB" dirty="0" err="1"/>
              <a:t>longo</a:t>
            </a:r>
            <a:r>
              <a:rPr lang="en-GB" dirty="0"/>
              <a:t> do tempo e </a:t>
            </a:r>
            <a:r>
              <a:rPr lang="en-GB" dirty="0" err="1"/>
              <a:t>seu</a:t>
            </a:r>
            <a:r>
              <a:rPr lang="en-GB" dirty="0"/>
              <a:t> </a:t>
            </a:r>
            <a:r>
              <a:rPr lang="en-GB" dirty="0" err="1"/>
              <a:t>efeito</a:t>
            </a:r>
            <a:r>
              <a:rPr lang="en-GB" dirty="0"/>
              <a:t> </a:t>
            </a:r>
            <a:r>
              <a:rPr lang="en-GB" dirty="0" err="1"/>
              <a:t>sobre</a:t>
            </a:r>
            <a:r>
              <a:rPr lang="en-GB" dirty="0"/>
              <a:t> o </a:t>
            </a:r>
            <a:r>
              <a:rPr lang="en-GB" dirty="0" err="1"/>
              <a:t>planejamento</a:t>
            </a:r>
            <a:r>
              <a:rPr lang="en-GB" dirty="0"/>
              <a:t> da </a:t>
            </a:r>
            <a:r>
              <a:rPr lang="en-GB" dirty="0" err="1"/>
              <a:t>infraestrutura</a:t>
            </a:r>
            <a:r>
              <a:rPr lang="en-GB" dirty="0"/>
              <a:t> de </a:t>
            </a:r>
            <a:r>
              <a:rPr lang="en-GB" dirty="0" err="1"/>
              <a:t>energia</a:t>
            </a:r>
            <a:r>
              <a:rPr lang="en-GB" dirty="0"/>
              <a:t>; </a:t>
            </a:r>
            <a:endParaRPr dirty="0"/>
          </a:p>
          <a:p>
            <a:pPr marL="0" lvl="0" indent="0" algn="l" rtl="0">
              <a:spcBef>
                <a:spcPts val="0"/>
              </a:spcBef>
              <a:spcAft>
                <a:spcPts val="0"/>
              </a:spcAft>
              <a:buNone/>
            </a:pPr>
            <a:r>
              <a:rPr lang="en-GB" dirty="0"/>
              <a:t>3) </a:t>
            </a:r>
            <a:r>
              <a:rPr lang="en-GB" dirty="0" err="1"/>
              <a:t>Descreva</a:t>
            </a:r>
            <a:r>
              <a:rPr lang="en-GB" dirty="0"/>
              <a:t> </a:t>
            </a:r>
            <a:r>
              <a:rPr lang="en-GB" dirty="0" err="1"/>
              <a:t>como</a:t>
            </a:r>
            <a:r>
              <a:rPr lang="en-GB" dirty="0"/>
              <a:t> a </a:t>
            </a:r>
            <a:r>
              <a:rPr lang="en-GB" dirty="0" err="1"/>
              <a:t>variabilidade</a:t>
            </a:r>
            <a:r>
              <a:rPr lang="en-GB" dirty="0"/>
              <a:t> da </a:t>
            </a:r>
            <a:r>
              <a:rPr lang="en-GB" dirty="0" err="1"/>
              <a:t>demanda</a:t>
            </a:r>
            <a:r>
              <a:rPr lang="en-GB" dirty="0"/>
              <a:t> e do </a:t>
            </a:r>
            <a:r>
              <a:rPr lang="en-GB" dirty="0" err="1"/>
              <a:t>fornecimento</a:t>
            </a:r>
            <a:r>
              <a:rPr lang="en-GB" dirty="0"/>
              <a:t> de </a:t>
            </a:r>
            <a:r>
              <a:rPr lang="en-GB" dirty="0" err="1"/>
              <a:t>energia</a:t>
            </a:r>
            <a:r>
              <a:rPr lang="en-GB" dirty="0"/>
              <a:t> </a:t>
            </a:r>
            <a:r>
              <a:rPr lang="en-GB" dirty="0" err="1"/>
              <a:t>pode</a:t>
            </a:r>
            <a:r>
              <a:rPr lang="en-GB" dirty="0"/>
              <a:t> ser </a:t>
            </a:r>
            <a:r>
              <a:rPr lang="en-GB" dirty="0" err="1"/>
              <a:t>capturada</a:t>
            </a:r>
            <a:r>
              <a:rPr lang="en-GB" dirty="0"/>
              <a:t> </a:t>
            </a:r>
            <a:r>
              <a:rPr lang="en-GB" dirty="0" err="1"/>
              <a:t>na</a:t>
            </a:r>
            <a:r>
              <a:rPr lang="en-GB" dirty="0"/>
              <a:t> </a:t>
            </a:r>
            <a:r>
              <a:rPr lang="en-GB" dirty="0" err="1"/>
              <a:t>estrutura</a:t>
            </a:r>
            <a:r>
              <a:rPr lang="en-GB" dirty="0"/>
              <a:t> de um </a:t>
            </a:r>
            <a:r>
              <a:rPr lang="en-GB" dirty="0" err="1"/>
              <a:t>modelo</a:t>
            </a:r>
            <a:r>
              <a:rPr lang="en-GB" dirty="0"/>
              <a:t>;</a:t>
            </a:r>
            <a:endParaRPr dirty="0"/>
          </a:p>
          <a:p>
            <a:pPr marL="0" lvl="0" indent="0" algn="l" rtl="0">
              <a:spcBef>
                <a:spcPts val="0"/>
              </a:spcBef>
              <a:spcAft>
                <a:spcPts val="0"/>
              </a:spcAft>
              <a:buNone/>
            </a:pPr>
            <a:r>
              <a:rPr lang="en-GB" dirty="0"/>
              <a:t>4) </a:t>
            </a:r>
            <a:r>
              <a:rPr lang="en-GB" dirty="0" err="1"/>
              <a:t>Descreva</a:t>
            </a:r>
            <a:r>
              <a:rPr lang="en-GB" dirty="0"/>
              <a:t> </a:t>
            </a:r>
            <a:r>
              <a:rPr lang="en-GB" dirty="0" err="1"/>
              <a:t>os</a:t>
            </a:r>
            <a:r>
              <a:rPr lang="en-GB" dirty="0"/>
              <a:t> </a:t>
            </a:r>
            <a:r>
              <a:rPr lang="en-GB" dirty="0" err="1"/>
              <a:t>principais</a:t>
            </a:r>
            <a:r>
              <a:rPr lang="en-GB" dirty="0"/>
              <a:t> </a:t>
            </a:r>
            <a:r>
              <a:rPr lang="en-GB" dirty="0" err="1"/>
              <a:t>parâmetros</a:t>
            </a:r>
            <a:r>
              <a:rPr lang="en-GB" dirty="0"/>
              <a:t> </a:t>
            </a:r>
            <a:r>
              <a:rPr lang="en-GB" dirty="0" err="1"/>
              <a:t>dependentes</a:t>
            </a:r>
            <a:r>
              <a:rPr lang="en-GB" dirty="0"/>
              <a:t> do tempo no </a:t>
            </a:r>
            <a:r>
              <a:rPr lang="en-GB" dirty="0" err="1"/>
              <a:t>OSeMOSYS</a:t>
            </a:r>
            <a:r>
              <a:rPr lang="en-GB" dirty="0"/>
              <a:t> e </a:t>
            </a:r>
            <a:r>
              <a:rPr lang="en-GB" dirty="0" err="1"/>
              <a:t>seu</a:t>
            </a:r>
            <a:r>
              <a:rPr lang="en-GB" dirty="0"/>
              <a:t> </a:t>
            </a:r>
            <a:r>
              <a:rPr lang="en-GB" dirty="0" err="1"/>
              <a:t>uso</a:t>
            </a:r>
            <a:r>
              <a:rPr lang="en-GB" dirty="0"/>
              <a:t>.</a:t>
            </a:r>
            <a:endParaRPr dirty="0"/>
          </a:p>
        </p:txBody>
      </p:sp>
      <p:sp>
        <p:nvSpPr>
          <p:cNvPr id="277" name="Google Shape;27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Uma </a:t>
            </a:r>
            <a:r>
              <a:rPr lang="en-GB" dirty="0" err="1"/>
              <a:t>vez</a:t>
            </a:r>
            <a:r>
              <a:rPr lang="en-GB" dirty="0"/>
              <a:t> </a:t>
            </a:r>
            <a:r>
              <a:rPr lang="en-GB" dirty="0" err="1"/>
              <a:t>definida</a:t>
            </a:r>
            <a:r>
              <a:rPr lang="en-GB" dirty="0"/>
              <a:t> a </a:t>
            </a:r>
            <a:r>
              <a:rPr lang="en-GB" dirty="0" err="1"/>
              <a:t>estrutura</a:t>
            </a:r>
            <a:r>
              <a:rPr lang="en-GB" dirty="0"/>
              <a:t> do </a:t>
            </a:r>
            <a:r>
              <a:rPr lang="en-GB" dirty="0" err="1"/>
              <a:t>modelo</a:t>
            </a:r>
            <a:r>
              <a:rPr lang="en-GB" dirty="0"/>
              <a:t> e </a:t>
            </a:r>
            <a:r>
              <a:rPr lang="en-GB" dirty="0" err="1"/>
              <a:t>decidido</a:t>
            </a:r>
            <a:r>
              <a:rPr lang="en-GB" dirty="0"/>
              <a:t> o </a:t>
            </a:r>
            <a:r>
              <a:rPr lang="en-GB" dirty="0" err="1"/>
              <a:t>número</a:t>
            </a:r>
            <a:r>
              <a:rPr lang="en-GB" dirty="0"/>
              <a:t> de </a:t>
            </a:r>
            <a:r>
              <a:rPr lang="en-GB" dirty="0" err="1"/>
              <a:t>anos</a:t>
            </a:r>
            <a:r>
              <a:rPr lang="en-GB" dirty="0"/>
              <a:t> e as </a:t>
            </a:r>
            <a:r>
              <a:rPr lang="en-GB" dirty="0" err="1"/>
              <a:t>fatias</a:t>
            </a:r>
            <a:r>
              <a:rPr lang="en-GB" dirty="0"/>
              <a:t> de tempo, o </a:t>
            </a:r>
            <a:r>
              <a:rPr lang="en-GB" dirty="0" err="1"/>
              <a:t>modelador</a:t>
            </a:r>
            <a:r>
              <a:rPr lang="en-GB" dirty="0"/>
              <a:t> </a:t>
            </a:r>
            <a:r>
              <a:rPr lang="en-GB" dirty="0" err="1"/>
              <a:t>pode</a:t>
            </a:r>
            <a:r>
              <a:rPr lang="en-GB" dirty="0"/>
              <a:t> </a:t>
            </a:r>
            <a:r>
              <a:rPr lang="en-GB" dirty="0" err="1"/>
              <a:t>passar</a:t>
            </a:r>
            <a:r>
              <a:rPr lang="en-GB" dirty="0"/>
              <a:t> a </a:t>
            </a:r>
            <a:r>
              <a:rPr lang="en-GB" dirty="0" err="1"/>
              <a:t>preencher</a:t>
            </a:r>
            <a:r>
              <a:rPr lang="en-GB" dirty="0"/>
              <a:t> </a:t>
            </a:r>
            <a:r>
              <a:rPr lang="en-GB" dirty="0" err="1"/>
              <a:t>os</a:t>
            </a:r>
            <a:r>
              <a:rPr lang="en-GB" dirty="0"/>
              <a:t> </a:t>
            </a:r>
            <a:r>
              <a:rPr lang="en-GB" dirty="0" err="1"/>
              <a:t>valores</a:t>
            </a:r>
            <a:r>
              <a:rPr lang="en-GB" dirty="0"/>
              <a:t> de </a:t>
            </a:r>
            <a:r>
              <a:rPr lang="en-GB" dirty="0" err="1"/>
              <a:t>uma</a:t>
            </a:r>
            <a:r>
              <a:rPr lang="en-GB" dirty="0"/>
              <a:t> </a:t>
            </a:r>
            <a:r>
              <a:rPr lang="en-GB" dirty="0" err="1"/>
              <a:t>série</a:t>
            </a:r>
            <a:r>
              <a:rPr lang="en-GB" dirty="0"/>
              <a:t> de </a:t>
            </a:r>
            <a:r>
              <a:rPr lang="en-GB" dirty="0" err="1"/>
              <a:t>parâmetros</a:t>
            </a:r>
            <a:r>
              <a:rPr lang="en-GB" dirty="0"/>
              <a:t> </a:t>
            </a:r>
            <a:r>
              <a:rPr lang="en-GB" dirty="0" err="1"/>
              <a:t>dependentes</a:t>
            </a:r>
            <a:r>
              <a:rPr lang="en-GB" dirty="0"/>
              <a:t> do tempo. </a:t>
            </a:r>
            <a:r>
              <a:rPr lang="en-GB" dirty="0" err="1"/>
              <a:t>Conforme</a:t>
            </a:r>
            <a:r>
              <a:rPr lang="en-GB" dirty="0"/>
              <a:t> visto </a:t>
            </a:r>
            <a:r>
              <a:rPr lang="en-GB" dirty="0" err="1"/>
              <a:t>em</a:t>
            </a:r>
            <a:r>
              <a:rPr lang="en-GB" dirty="0"/>
              <a:t> aulas </a:t>
            </a:r>
            <a:r>
              <a:rPr lang="en-GB" dirty="0" err="1"/>
              <a:t>anteriores</a:t>
            </a:r>
            <a:r>
              <a:rPr lang="en-GB" dirty="0"/>
              <a:t>, </a:t>
            </a:r>
            <a:r>
              <a:rPr lang="en-GB" dirty="0" err="1"/>
              <a:t>os</a:t>
            </a:r>
            <a:r>
              <a:rPr lang="en-GB" dirty="0"/>
              <a:t> </a:t>
            </a:r>
            <a:r>
              <a:rPr lang="en-GB" dirty="0" err="1"/>
              <a:t>parâmetros</a:t>
            </a:r>
            <a:r>
              <a:rPr lang="en-GB" dirty="0"/>
              <a:t> </a:t>
            </a:r>
            <a:r>
              <a:rPr lang="en-GB" dirty="0" err="1"/>
              <a:t>são</a:t>
            </a:r>
            <a:r>
              <a:rPr lang="en-GB" dirty="0"/>
              <a:t> </a:t>
            </a:r>
            <a:r>
              <a:rPr lang="en-GB" dirty="0" err="1"/>
              <a:t>todas</a:t>
            </a:r>
            <a:r>
              <a:rPr lang="en-GB" dirty="0"/>
              <a:t> as </a:t>
            </a:r>
            <a:r>
              <a:rPr lang="en-GB" dirty="0" err="1"/>
              <a:t>características</a:t>
            </a:r>
            <a:r>
              <a:rPr lang="en-GB" dirty="0"/>
              <a:t> para as quais o </a:t>
            </a:r>
            <a:r>
              <a:rPr lang="en-GB" dirty="0" err="1"/>
              <a:t>usuário</a:t>
            </a:r>
            <a:r>
              <a:rPr lang="en-GB" dirty="0"/>
              <a:t> </a:t>
            </a:r>
            <a:r>
              <a:rPr lang="en-GB" dirty="0" err="1"/>
              <a:t>pode</a:t>
            </a:r>
            <a:r>
              <a:rPr lang="en-GB" dirty="0"/>
              <a:t> </a:t>
            </a:r>
            <a:r>
              <a:rPr lang="en-GB" dirty="0" err="1"/>
              <a:t>inserir</a:t>
            </a:r>
            <a:r>
              <a:rPr lang="en-GB" dirty="0"/>
              <a:t> </a:t>
            </a:r>
            <a:r>
              <a:rPr lang="en-GB" dirty="0" err="1"/>
              <a:t>valores</a:t>
            </a:r>
            <a:r>
              <a:rPr lang="en-GB" dirty="0"/>
              <a:t> </a:t>
            </a:r>
            <a:r>
              <a:rPr lang="en-GB" dirty="0" err="1"/>
              <a:t>numéricos</a:t>
            </a:r>
            <a:r>
              <a:rPr lang="en-GB" dirty="0"/>
              <a:t>. </a:t>
            </a:r>
            <a:r>
              <a:rPr lang="en-GB" dirty="0" err="1"/>
              <a:t>Quase</a:t>
            </a:r>
            <a:r>
              <a:rPr lang="en-GB" dirty="0"/>
              <a:t> </a:t>
            </a:r>
            <a:r>
              <a:rPr lang="en-GB" dirty="0" err="1"/>
              <a:t>todos</a:t>
            </a:r>
            <a:r>
              <a:rPr lang="en-GB" dirty="0"/>
              <a:t> </a:t>
            </a:r>
            <a:r>
              <a:rPr lang="en-GB" dirty="0" err="1"/>
              <a:t>os</a:t>
            </a:r>
            <a:r>
              <a:rPr lang="en-GB" dirty="0"/>
              <a:t> </a:t>
            </a:r>
            <a:r>
              <a:rPr lang="en-GB" dirty="0" err="1"/>
              <a:t>parâmetros</a:t>
            </a:r>
            <a:r>
              <a:rPr lang="en-GB" dirty="0"/>
              <a:t> </a:t>
            </a:r>
            <a:r>
              <a:rPr lang="en-GB" dirty="0" err="1"/>
              <a:t>em</a:t>
            </a:r>
            <a:r>
              <a:rPr lang="en-GB" dirty="0"/>
              <a:t> um </a:t>
            </a:r>
            <a:r>
              <a:rPr lang="en-GB" dirty="0" err="1"/>
              <a:t>modelo</a:t>
            </a:r>
            <a:r>
              <a:rPr lang="en-GB" dirty="0"/>
              <a:t> de </a:t>
            </a:r>
            <a:r>
              <a:rPr lang="en-GB" dirty="0" err="1"/>
              <a:t>sistema</a:t>
            </a:r>
            <a:r>
              <a:rPr lang="en-GB" dirty="0"/>
              <a:t> </a:t>
            </a:r>
            <a:r>
              <a:rPr lang="en-GB" dirty="0" err="1"/>
              <a:t>energético</a:t>
            </a:r>
            <a:r>
              <a:rPr lang="en-GB" dirty="0"/>
              <a:t> de </a:t>
            </a:r>
            <a:r>
              <a:rPr lang="en-GB" dirty="0" err="1"/>
              <a:t>longo</a:t>
            </a:r>
            <a:r>
              <a:rPr lang="en-GB" dirty="0"/>
              <a:t> </a:t>
            </a:r>
            <a:r>
              <a:rPr lang="en-GB" dirty="0" err="1"/>
              <a:t>prazo</a:t>
            </a:r>
            <a:r>
              <a:rPr lang="en-GB" dirty="0"/>
              <a:t> </a:t>
            </a:r>
            <a:r>
              <a:rPr lang="en-GB" dirty="0" err="1"/>
              <a:t>dependem</a:t>
            </a:r>
            <a:r>
              <a:rPr lang="en-GB" dirty="0"/>
              <a:t> do tempo, mas </a:t>
            </a:r>
            <a:r>
              <a:rPr lang="en-GB" dirty="0" err="1"/>
              <a:t>aqui</a:t>
            </a:r>
            <a:r>
              <a:rPr lang="en-GB" dirty="0"/>
              <a:t> o </a:t>
            </a:r>
            <a:r>
              <a:rPr lang="en-GB" dirty="0" err="1"/>
              <a:t>foco</a:t>
            </a:r>
            <a:r>
              <a:rPr lang="en-GB" dirty="0"/>
              <a:t> </a:t>
            </a:r>
            <a:r>
              <a:rPr lang="en-GB" dirty="0" err="1"/>
              <a:t>será</a:t>
            </a:r>
            <a:r>
              <a:rPr lang="en-GB" dirty="0"/>
              <a:t> </a:t>
            </a:r>
            <a:r>
              <a:rPr lang="en-GB" dirty="0" err="1"/>
              <a:t>em</a:t>
            </a:r>
            <a:r>
              <a:rPr lang="en-GB" dirty="0"/>
              <a:t> </a:t>
            </a:r>
            <a:r>
              <a:rPr lang="en-GB" dirty="0" err="1"/>
              <a:t>alguns</a:t>
            </a:r>
            <a:r>
              <a:rPr lang="en-GB" dirty="0"/>
              <a:t> deles que </a:t>
            </a:r>
            <a:r>
              <a:rPr lang="en-GB" dirty="0" err="1"/>
              <a:t>precisam</a:t>
            </a:r>
            <a:r>
              <a:rPr lang="en-GB" dirty="0"/>
              <a:t> ser </a:t>
            </a:r>
            <a:r>
              <a:rPr lang="en-GB" dirty="0" err="1"/>
              <a:t>definidos</a:t>
            </a:r>
            <a:r>
              <a:rPr lang="en-GB" dirty="0"/>
              <a:t> logo no </a:t>
            </a:r>
            <a:r>
              <a:rPr lang="en-GB" dirty="0" err="1"/>
              <a:t>início</a:t>
            </a:r>
            <a:r>
              <a:rPr lang="en-GB" dirty="0"/>
              <a:t>. </a:t>
            </a:r>
            <a:r>
              <a:rPr lang="en-GB" dirty="0" err="1"/>
              <a:t>Você</a:t>
            </a:r>
            <a:r>
              <a:rPr lang="en-GB" dirty="0"/>
              <a:t> se </a:t>
            </a:r>
            <a:r>
              <a:rPr lang="en-GB" dirty="0" err="1"/>
              <a:t>familiarizará</a:t>
            </a:r>
            <a:r>
              <a:rPr lang="en-GB" dirty="0"/>
              <a:t> com </a:t>
            </a:r>
            <a:r>
              <a:rPr lang="en-GB" dirty="0" err="1"/>
              <a:t>eles</a:t>
            </a:r>
            <a:r>
              <a:rPr lang="en-GB" dirty="0"/>
              <a:t> </a:t>
            </a:r>
            <a:r>
              <a:rPr lang="en-GB" dirty="0" err="1"/>
              <a:t>nos</a:t>
            </a:r>
            <a:r>
              <a:rPr lang="en-GB" dirty="0"/>
              <a:t> </a:t>
            </a:r>
            <a:r>
              <a:rPr lang="en-GB" dirty="0" err="1"/>
              <a:t>exercícios</a:t>
            </a:r>
            <a:r>
              <a:rPr lang="en-GB" dirty="0"/>
              <a:t> </a:t>
            </a:r>
            <a:r>
              <a:rPr lang="en-GB" dirty="0" err="1"/>
              <a:t>práticos</a:t>
            </a:r>
            <a:r>
              <a:rPr lang="en-GB" dirty="0"/>
              <a:t>. O </a:t>
            </a:r>
            <a:r>
              <a:rPr lang="en-GB" dirty="0" err="1"/>
              <a:t>primeiro</a:t>
            </a:r>
            <a:r>
              <a:rPr lang="en-GB" dirty="0"/>
              <a:t> </a:t>
            </a:r>
            <a:r>
              <a:rPr lang="en-GB" dirty="0" err="1"/>
              <a:t>parâmetro</a:t>
            </a:r>
            <a:r>
              <a:rPr lang="en-GB" dirty="0"/>
              <a:t> </a:t>
            </a:r>
            <a:r>
              <a:rPr lang="en-GB" dirty="0" err="1"/>
              <a:t>é</a:t>
            </a:r>
            <a:r>
              <a:rPr lang="en-GB" dirty="0"/>
              <a:t> a </a:t>
            </a:r>
            <a:r>
              <a:rPr lang="en-GB" dirty="0" err="1"/>
              <a:t>demanda</a:t>
            </a:r>
            <a:r>
              <a:rPr lang="en-GB" dirty="0"/>
              <a:t> </a:t>
            </a:r>
            <a:r>
              <a:rPr lang="en-GB" dirty="0" err="1"/>
              <a:t>anual</a:t>
            </a:r>
            <a:r>
              <a:rPr lang="en-GB" dirty="0"/>
              <a:t>. Ela </a:t>
            </a:r>
            <a:r>
              <a:rPr lang="en-GB" dirty="0" err="1"/>
              <a:t>pode</a:t>
            </a:r>
            <a:r>
              <a:rPr lang="en-GB" dirty="0"/>
              <a:t> ser de </a:t>
            </a:r>
            <a:r>
              <a:rPr lang="en-GB" dirty="0" err="1"/>
              <a:t>dois</a:t>
            </a:r>
            <a:r>
              <a:rPr lang="en-GB" dirty="0"/>
              <a:t> </a:t>
            </a:r>
            <a:r>
              <a:rPr lang="en-GB" dirty="0" err="1"/>
              <a:t>tipos</a:t>
            </a:r>
            <a:r>
              <a:rPr lang="en-GB" dirty="0"/>
              <a:t>: </a:t>
            </a:r>
            <a:r>
              <a:rPr lang="en-GB" dirty="0" err="1"/>
              <a:t>demanda</a:t>
            </a:r>
            <a:r>
              <a:rPr lang="en-GB" dirty="0"/>
              <a:t> </a:t>
            </a:r>
            <a:r>
              <a:rPr lang="en-GB" dirty="0" err="1"/>
              <a:t>acumulada</a:t>
            </a:r>
            <a:r>
              <a:rPr lang="en-GB" dirty="0"/>
              <a:t> </a:t>
            </a:r>
            <a:r>
              <a:rPr lang="en-GB" dirty="0" err="1"/>
              <a:t>ou</a:t>
            </a:r>
            <a:r>
              <a:rPr lang="en-GB" dirty="0"/>
              <a:t> </a:t>
            </a:r>
            <a:r>
              <a:rPr lang="en-GB" dirty="0" err="1"/>
              <a:t>demanda</a:t>
            </a:r>
            <a:r>
              <a:rPr lang="en-GB" dirty="0"/>
              <a:t> </a:t>
            </a:r>
            <a:r>
              <a:rPr lang="en-GB" dirty="0" err="1"/>
              <a:t>especificada</a:t>
            </a:r>
            <a:r>
              <a:rPr lang="en-GB" dirty="0"/>
              <a:t>. A </a:t>
            </a:r>
            <a:r>
              <a:rPr lang="en-GB" dirty="0" err="1"/>
              <a:t>demanda</a:t>
            </a:r>
            <a:r>
              <a:rPr lang="en-GB" dirty="0"/>
              <a:t> </a:t>
            </a:r>
            <a:r>
              <a:rPr lang="en-GB" dirty="0" err="1"/>
              <a:t>acumulada</a:t>
            </a:r>
            <a:r>
              <a:rPr lang="en-GB" dirty="0"/>
              <a:t> </a:t>
            </a:r>
            <a:r>
              <a:rPr lang="en-GB" dirty="0" err="1"/>
              <a:t>é</a:t>
            </a:r>
            <a:r>
              <a:rPr lang="en-GB" dirty="0"/>
              <a:t> </a:t>
            </a:r>
            <a:r>
              <a:rPr lang="en-GB" dirty="0" err="1"/>
              <a:t>definida</a:t>
            </a:r>
            <a:r>
              <a:rPr lang="en-GB" dirty="0"/>
              <a:t> para um </a:t>
            </a:r>
            <a:r>
              <a:rPr lang="en-GB" dirty="0" err="1"/>
              <a:t>ano</a:t>
            </a:r>
            <a:r>
              <a:rPr lang="en-GB" dirty="0"/>
              <a:t> e </a:t>
            </a:r>
            <a:r>
              <a:rPr lang="en-GB" dirty="0" err="1"/>
              <a:t>pode</a:t>
            </a:r>
            <a:r>
              <a:rPr lang="en-GB" dirty="0"/>
              <a:t> ser </a:t>
            </a:r>
            <a:r>
              <a:rPr lang="en-GB" dirty="0" err="1"/>
              <a:t>atendida</a:t>
            </a:r>
            <a:r>
              <a:rPr lang="en-GB" dirty="0"/>
              <a:t> a </a:t>
            </a:r>
            <a:r>
              <a:rPr lang="en-GB" dirty="0" err="1"/>
              <a:t>qualquer</a:t>
            </a:r>
            <a:r>
              <a:rPr lang="en-GB" dirty="0"/>
              <a:t> </a:t>
            </a:r>
            <a:r>
              <a:rPr lang="en-GB" dirty="0" err="1"/>
              <a:t>momento</a:t>
            </a:r>
            <a:r>
              <a:rPr lang="en-GB" dirty="0"/>
              <a:t> </a:t>
            </a:r>
            <a:r>
              <a:rPr lang="en-GB" dirty="0" err="1"/>
              <a:t>durante</a:t>
            </a:r>
            <a:r>
              <a:rPr lang="en-GB" dirty="0"/>
              <a:t> </a:t>
            </a:r>
            <a:r>
              <a:rPr lang="en-GB" dirty="0" err="1"/>
              <a:t>esse</a:t>
            </a:r>
            <a:r>
              <a:rPr lang="en-GB" dirty="0"/>
              <a:t> </a:t>
            </a:r>
            <a:r>
              <a:rPr lang="en-GB" dirty="0" err="1"/>
              <a:t>ano</a:t>
            </a:r>
            <a:r>
              <a:rPr lang="en-GB" dirty="0"/>
              <a:t>. </a:t>
            </a:r>
            <a:r>
              <a:rPr lang="en-GB" dirty="0" err="1"/>
              <a:t>Normalmente</a:t>
            </a:r>
            <a:r>
              <a:rPr lang="en-GB" dirty="0"/>
              <a:t>, </a:t>
            </a:r>
            <a:r>
              <a:rPr lang="en-GB" dirty="0" err="1"/>
              <a:t>ela</a:t>
            </a:r>
            <a:r>
              <a:rPr lang="en-GB" dirty="0"/>
              <a:t> </a:t>
            </a:r>
            <a:r>
              <a:rPr lang="en-GB" dirty="0" err="1"/>
              <a:t>é</a:t>
            </a:r>
            <a:r>
              <a:rPr lang="en-GB" dirty="0"/>
              <a:t> </a:t>
            </a:r>
            <a:r>
              <a:rPr lang="en-GB" dirty="0" err="1"/>
              <a:t>definida</a:t>
            </a:r>
            <a:r>
              <a:rPr lang="en-GB" dirty="0"/>
              <a:t> para commodities que </a:t>
            </a:r>
            <a:r>
              <a:rPr lang="en-GB" dirty="0" err="1"/>
              <a:t>podem</a:t>
            </a:r>
            <a:r>
              <a:rPr lang="en-GB" dirty="0"/>
              <a:t> ser </a:t>
            </a:r>
            <a:r>
              <a:rPr lang="en-GB" dirty="0" err="1"/>
              <a:t>armazenadas</a:t>
            </a:r>
            <a:r>
              <a:rPr lang="en-GB" dirty="0"/>
              <a:t> e </a:t>
            </a:r>
            <a:r>
              <a:rPr lang="en-GB" dirty="0" err="1"/>
              <a:t>não</a:t>
            </a:r>
            <a:r>
              <a:rPr lang="en-GB" dirty="0"/>
              <a:t> </a:t>
            </a:r>
            <a:r>
              <a:rPr lang="en-GB" dirty="0" err="1"/>
              <a:t>precisam</a:t>
            </a:r>
            <a:r>
              <a:rPr lang="en-GB" dirty="0"/>
              <a:t> ser </a:t>
            </a:r>
            <a:r>
              <a:rPr lang="en-GB" dirty="0" err="1"/>
              <a:t>adquiridas</a:t>
            </a:r>
            <a:r>
              <a:rPr lang="en-GB" dirty="0"/>
              <a:t> </a:t>
            </a:r>
            <a:r>
              <a:rPr lang="en-GB" dirty="0" err="1"/>
              <a:t>em</a:t>
            </a:r>
            <a:r>
              <a:rPr lang="en-GB" dirty="0"/>
              <a:t> </a:t>
            </a:r>
            <a:r>
              <a:rPr lang="en-GB" dirty="0" err="1"/>
              <a:t>momentos</a:t>
            </a:r>
            <a:r>
              <a:rPr lang="en-GB" dirty="0"/>
              <a:t> </a:t>
            </a:r>
            <a:r>
              <a:rPr lang="en-GB" dirty="0" err="1"/>
              <a:t>específicos</a:t>
            </a:r>
            <a:r>
              <a:rPr lang="en-GB" dirty="0"/>
              <a:t> </a:t>
            </a:r>
            <a:r>
              <a:rPr lang="en-GB" dirty="0" err="1"/>
              <a:t>durante</a:t>
            </a:r>
            <a:r>
              <a:rPr lang="en-GB" dirty="0"/>
              <a:t> o </a:t>
            </a:r>
            <a:r>
              <a:rPr lang="en-GB" dirty="0" err="1"/>
              <a:t>ano</a:t>
            </a:r>
            <a:r>
              <a:rPr lang="en-GB" dirty="0"/>
              <a:t>. Por </a:t>
            </a:r>
            <a:r>
              <a:rPr lang="en-GB" dirty="0" err="1"/>
              <a:t>exemplo</a:t>
            </a:r>
            <a:r>
              <a:rPr lang="en-GB" dirty="0"/>
              <a:t>, um </a:t>
            </a:r>
            <a:r>
              <a:rPr lang="en-GB" dirty="0" err="1"/>
              <a:t>país</a:t>
            </a:r>
            <a:r>
              <a:rPr lang="en-GB" dirty="0"/>
              <a:t> </a:t>
            </a:r>
            <a:r>
              <a:rPr lang="en-GB" dirty="0" err="1"/>
              <a:t>pode</a:t>
            </a:r>
            <a:r>
              <a:rPr lang="en-GB" dirty="0"/>
              <a:t> </a:t>
            </a:r>
            <a:r>
              <a:rPr lang="en-GB" dirty="0" err="1"/>
              <a:t>ter</a:t>
            </a:r>
            <a:r>
              <a:rPr lang="en-GB" dirty="0"/>
              <a:t> </a:t>
            </a:r>
            <a:r>
              <a:rPr lang="en-GB" dirty="0" err="1"/>
              <a:t>uma</a:t>
            </a:r>
            <a:r>
              <a:rPr lang="en-GB" dirty="0"/>
              <a:t> </a:t>
            </a:r>
            <a:r>
              <a:rPr lang="en-GB" dirty="0" err="1"/>
              <a:t>demanda</a:t>
            </a:r>
            <a:r>
              <a:rPr lang="en-GB" dirty="0"/>
              <a:t> </a:t>
            </a:r>
            <a:r>
              <a:rPr lang="en-GB" dirty="0" err="1"/>
              <a:t>anual</a:t>
            </a:r>
            <a:r>
              <a:rPr lang="en-GB" dirty="0"/>
              <a:t> </a:t>
            </a:r>
            <a:r>
              <a:rPr lang="en-GB" dirty="0" err="1"/>
              <a:t>por</a:t>
            </a:r>
            <a:r>
              <a:rPr lang="en-GB" dirty="0"/>
              <a:t> </a:t>
            </a:r>
            <a:r>
              <a:rPr lang="en-GB" dirty="0" err="1"/>
              <a:t>derivados</a:t>
            </a:r>
            <a:r>
              <a:rPr lang="en-GB" dirty="0"/>
              <a:t> de </a:t>
            </a:r>
            <a:r>
              <a:rPr lang="en-GB" dirty="0" err="1"/>
              <a:t>petróleo</a:t>
            </a:r>
            <a:r>
              <a:rPr lang="en-GB" dirty="0"/>
              <a:t>. </a:t>
            </a:r>
            <a:r>
              <a:rPr lang="en-GB" dirty="0" err="1"/>
              <a:t>Certamente</a:t>
            </a:r>
            <a:r>
              <a:rPr lang="en-GB" dirty="0"/>
              <a:t> </a:t>
            </a:r>
            <a:r>
              <a:rPr lang="en-GB" dirty="0" err="1"/>
              <a:t>haverá</a:t>
            </a:r>
            <a:r>
              <a:rPr lang="en-GB" dirty="0"/>
              <a:t> </a:t>
            </a:r>
            <a:r>
              <a:rPr lang="en-GB" dirty="0" err="1"/>
              <a:t>necessidade</a:t>
            </a:r>
            <a:r>
              <a:rPr lang="en-GB" dirty="0"/>
              <a:t> </a:t>
            </a:r>
            <a:r>
              <a:rPr lang="en-GB" dirty="0" err="1"/>
              <a:t>desses</a:t>
            </a:r>
            <a:r>
              <a:rPr lang="en-GB" dirty="0"/>
              <a:t> </a:t>
            </a:r>
            <a:r>
              <a:rPr lang="en-GB" dirty="0" err="1"/>
              <a:t>derivados</a:t>
            </a:r>
            <a:r>
              <a:rPr lang="en-GB" dirty="0"/>
              <a:t> de </a:t>
            </a:r>
            <a:r>
              <a:rPr lang="en-GB" dirty="0" err="1"/>
              <a:t>petróleo</a:t>
            </a:r>
            <a:r>
              <a:rPr lang="en-GB" dirty="0"/>
              <a:t> </a:t>
            </a:r>
            <a:r>
              <a:rPr lang="en-GB" dirty="0" err="1"/>
              <a:t>em</a:t>
            </a:r>
            <a:r>
              <a:rPr lang="en-GB" dirty="0"/>
              <a:t> </a:t>
            </a:r>
            <a:r>
              <a:rPr lang="en-GB" dirty="0" err="1"/>
              <a:t>diferentes</a:t>
            </a:r>
            <a:r>
              <a:rPr lang="en-GB" dirty="0"/>
              <a:t> </a:t>
            </a:r>
            <a:r>
              <a:rPr lang="en-GB" dirty="0" err="1"/>
              <a:t>quantidades</a:t>
            </a:r>
            <a:r>
              <a:rPr lang="en-GB" dirty="0"/>
              <a:t> </a:t>
            </a:r>
            <a:r>
              <a:rPr lang="en-GB" dirty="0" err="1"/>
              <a:t>durante</a:t>
            </a:r>
            <a:r>
              <a:rPr lang="en-GB" dirty="0"/>
              <a:t> o </a:t>
            </a:r>
            <a:r>
              <a:rPr lang="en-GB" dirty="0" err="1"/>
              <a:t>ano</a:t>
            </a:r>
            <a:r>
              <a:rPr lang="en-GB" dirty="0"/>
              <a:t>. No </a:t>
            </a:r>
            <a:r>
              <a:rPr lang="en-GB" dirty="0" err="1"/>
              <a:t>entanto</a:t>
            </a:r>
            <a:r>
              <a:rPr lang="en-GB" dirty="0"/>
              <a:t>, </a:t>
            </a:r>
            <a:r>
              <a:rPr lang="en-GB" dirty="0" err="1"/>
              <a:t>desde</a:t>
            </a:r>
            <a:r>
              <a:rPr lang="en-GB" dirty="0"/>
              <a:t> que </a:t>
            </a:r>
            <a:r>
              <a:rPr lang="en-GB" dirty="0" err="1"/>
              <a:t>haja</a:t>
            </a:r>
            <a:r>
              <a:rPr lang="en-GB" dirty="0"/>
              <a:t> </a:t>
            </a:r>
            <a:r>
              <a:rPr lang="en-GB" dirty="0" err="1"/>
              <a:t>uma</a:t>
            </a:r>
            <a:r>
              <a:rPr lang="en-GB" dirty="0"/>
              <a:t> </a:t>
            </a:r>
            <a:r>
              <a:rPr lang="en-GB" dirty="0" err="1"/>
              <a:t>quantidade</a:t>
            </a:r>
            <a:r>
              <a:rPr lang="en-GB" dirty="0"/>
              <a:t> </a:t>
            </a:r>
            <a:r>
              <a:rPr lang="en-GB" dirty="0" err="1"/>
              <a:t>suficiente</a:t>
            </a:r>
            <a:r>
              <a:rPr lang="en-GB" dirty="0"/>
              <a:t> deles </a:t>
            </a:r>
            <a:r>
              <a:rPr lang="en-GB" dirty="0" err="1"/>
              <a:t>armazenada</a:t>
            </a:r>
            <a:r>
              <a:rPr lang="en-GB" dirty="0"/>
              <a:t> </a:t>
            </a:r>
            <a:r>
              <a:rPr lang="en-GB" dirty="0" err="1"/>
              <a:t>em</a:t>
            </a:r>
            <a:r>
              <a:rPr lang="en-GB" dirty="0"/>
              <a:t> bunkers, </a:t>
            </a:r>
            <a:r>
              <a:rPr lang="en-GB" dirty="0" err="1"/>
              <a:t>não</a:t>
            </a:r>
            <a:r>
              <a:rPr lang="en-GB" dirty="0"/>
              <a:t> </a:t>
            </a:r>
            <a:r>
              <a:rPr lang="en-GB" dirty="0" err="1"/>
              <a:t>importa</a:t>
            </a:r>
            <a:r>
              <a:rPr lang="en-GB" dirty="0"/>
              <a:t> </a:t>
            </a:r>
            <a:r>
              <a:rPr lang="en-GB" dirty="0" err="1"/>
              <a:t>quando</a:t>
            </a:r>
            <a:r>
              <a:rPr lang="en-GB" dirty="0"/>
              <a:t> </a:t>
            </a:r>
            <a:r>
              <a:rPr lang="en-GB" dirty="0" err="1"/>
              <a:t>serão</a:t>
            </a:r>
            <a:r>
              <a:rPr lang="en-GB" dirty="0"/>
              <a:t> </a:t>
            </a:r>
            <a:r>
              <a:rPr lang="en-GB" dirty="0" err="1"/>
              <a:t>comprados</a:t>
            </a:r>
            <a:r>
              <a:rPr lang="en-GB" dirty="0"/>
              <a:t>. A </a:t>
            </a:r>
            <a:r>
              <a:rPr lang="en-GB" dirty="0" err="1"/>
              <a:t>demanda</a:t>
            </a:r>
            <a:r>
              <a:rPr lang="en-GB" dirty="0"/>
              <a:t> </a:t>
            </a:r>
            <a:r>
              <a:rPr lang="en-GB" dirty="0" err="1"/>
              <a:t>especificada</a:t>
            </a:r>
            <a:r>
              <a:rPr lang="en-GB" dirty="0"/>
              <a:t> </a:t>
            </a:r>
            <a:r>
              <a:rPr lang="en-GB" dirty="0" err="1"/>
              <a:t>é</a:t>
            </a:r>
            <a:r>
              <a:rPr lang="en-GB" dirty="0"/>
              <a:t> </a:t>
            </a:r>
            <a:r>
              <a:rPr lang="en-GB" dirty="0" err="1"/>
              <a:t>definida</a:t>
            </a:r>
            <a:r>
              <a:rPr lang="en-GB" dirty="0"/>
              <a:t> para um </a:t>
            </a:r>
            <a:r>
              <a:rPr lang="en-GB" dirty="0" err="1"/>
              <a:t>ano</a:t>
            </a:r>
            <a:r>
              <a:rPr lang="en-GB" dirty="0"/>
              <a:t> e para </a:t>
            </a:r>
            <a:r>
              <a:rPr lang="en-GB" dirty="0" err="1"/>
              <a:t>cada</a:t>
            </a:r>
            <a:r>
              <a:rPr lang="en-GB" dirty="0"/>
              <a:t> </a:t>
            </a:r>
            <a:r>
              <a:rPr lang="en-GB" dirty="0" err="1"/>
              <a:t>intervalo</a:t>
            </a:r>
            <a:r>
              <a:rPr lang="en-GB" dirty="0"/>
              <a:t> de tempo. </a:t>
            </a:r>
            <a:r>
              <a:rPr lang="en-GB" dirty="0" err="1"/>
              <a:t>Normalmente</a:t>
            </a:r>
            <a:r>
              <a:rPr lang="en-GB" dirty="0"/>
              <a:t>, </a:t>
            </a:r>
            <a:r>
              <a:rPr lang="en-GB" dirty="0" err="1"/>
              <a:t>isso</a:t>
            </a:r>
            <a:r>
              <a:rPr lang="en-GB" dirty="0"/>
              <a:t> </a:t>
            </a:r>
            <a:r>
              <a:rPr lang="en-GB" dirty="0" err="1"/>
              <a:t>é</a:t>
            </a:r>
            <a:r>
              <a:rPr lang="en-GB" dirty="0"/>
              <a:t> </a:t>
            </a:r>
            <a:r>
              <a:rPr lang="en-GB" dirty="0" err="1"/>
              <a:t>definido</a:t>
            </a:r>
            <a:r>
              <a:rPr lang="en-GB" dirty="0"/>
              <a:t> para commodities que </a:t>
            </a:r>
            <a:r>
              <a:rPr lang="en-GB" dirty="0" err="1"/>
              <a:t>não</a:t>
            </a:r>
            <a:r>
              <a:rPr lang="en-GB" dirty="0"/>
              <a:t> </a:t>
            </a:r>
            <a:r>
              <a:rPr lang="en-GB" dirty="0" err="1"/>
              <a:t>podem</a:t>
            </a:r>
            <a:r>
              <a:rPr lang="en-GB" dirty="0"/>
              <a:t> ser </a:t>
            </a:r>
            <a:r>
              <a:rPr lang="en-GB" dirty="0" err="1"/>
              <a:t>armazenadas</a:t>
            </a:r>
            <a:r>
              <a:rPr lang="en-GB" dirty="0"/>
              <a:t> e </a:t>
            </a:r>
            <a:r>
              <a:rPr lang="en-GB" dirty="0" err="1"/>
              <a:t>são</a:t>
            </a:r>
            <a:r>
              <a:rPr lang="en-GB" dirty="0"/>
              <a:t> </a:t>
            </a:r>
            <a:r>
              <a:rPr lang="en-GB" dirty="0" err="1"/>
              <a:t>necessárias</a:t>
            </a:r>
            <a:r>
              <a:rPr lang="en-GB" dirty="0"/>
              <a:t> </a:t>
            </a:r>
            <a:r>
              <a:rPr lang="en-GB" dirty="0" err="1"/>
              <a:t>em</a:t>
            </a:r>
            <a:r>
              <a:rPr lang="en-GB" dirty="0"/>
              <a:t> </a:t>
            </a:r>
            <a:r>
              <a:rPr lang="en-GB" dirty="0" err="1"/>
              <a:t>quantidades</a:t>
            </a:r>
            <a:r>
              <a:rPr lang="en-GB" dirty="0"/>
              <a:t> </a:t>
            </a:r>
            <a:r>
              <a:rPr lang="en-GB" dirty="0" err="1"/>
              <a:t>diferentes</a:t>
            </a:r>
            <a:r>
              <a:rPr lang="en-GB" dirty="0"/>
              <a:t> </a:t>
            </a:r>
            <a:r>
              <a:rPr lang="en-GB" dirty="0" err="1"/>
              <a:t>em</a:t>
            </a:r>
            <a:r>
              <a:rPr lang="en-GB" dirty="0"/>
              <a:t> </a:t>
            </a:r>
            <a:r>
              <a:rPr lang="en-GB" dirty="0" err="1"/>
              <a:t>momentos</a:t>
            </a:r>
            <a:r>
              <a:rPr lang="en-GB" dirty="0"/>
              <a:t> </a:t>
            </a:r>
            <a:r>
              <a:rPr lang="en-GB" dirty="0" err="1"/>
              <a:t>diferentes</a:t>
            </a:r>
            <a:r>
              <a:rPr lang="en-GB" dirty="0"/>
              <a:t> do </a:t>
            </a:r>
            <a:r>
              <a:rPr lang="en-GB" dirty="0" err="1"/>
              <a:t>ano</a:t>
            </a:r>
            <a:r>
              <a:rPr lang="en-GB" dirty="0"/>
              <a:t>. O </a:t>
            </a:r>
            <a:r>
              <a:rPr lang="en-GB" dirty="0" err="1"/>
              <a:t>melhor</a:t>
            </a:r>
            <a:r>
              <a:rPr lang="en-GB" dirty="0"/>
              <a:t> </a:t>
            </a:r>
            <a:r>
              <a:rPr lang="en-GB" dirty="0" err="1"/>
              <a:t>exemplo</a:t>
            </a:r>
            <a:r>
              <a:rPr lang="en-GB" dirty="0"/>
              <a:t> </a:t>
            </a:r>
            <a:r>
              <a:rPr lang="en-GB" dirty="0" err="1"/>
              <a:t>disso</a:t>
            </a:r>
            <a:r>
              <a:rPr lang="en-GB" dirty="0"/>
              <a:t> </a:t>
            </a:r>
            <a:r>
              <a:rPr lang="en-GB" dirty="0" err="1"/>
              <a:t>é</a:t>
            </a:r>
            <a:r>
              <a:rPr lang="en-GB" dirty="0"/>
              <a:t> a </a:t>
            </a:r>
            <a:r>
              <a:rPr lang="en-GB" dirty="0" err="1"/>
              <a:t>eletricidade</a:t>
            </a:r>
            <a:r>
              <a:rPr lang="en-GB" dirty="0"/>
              <a:t>. Como visto </a:t>
            </a:r>
            <a:r>
              <a:rPr lang="en-GB" dirty="0" err="1"/>
              <a:t>anteriormente</a:t>
            </a:r>
            <a:r>
              <a:rPr lang="en-GB" dirty="0"/>
              <a:t>, </a:t>
            </a:r>
            <a:r>
              <a:rPr lang="en-GB" dirty="0" err="1"/>
              <a:t>há</a:t>
            </a:r>
            <a:r>
              <a:rPr lang="en-GB" dirty="0"/>
              <a:t> um </a:t>
            </a:r>
            <a:r>
              <a:rPr lang="en-GB" dirty="0" err="1"/>
              <a:t>perfil</a:t>
            </a:r>
            <a:r>
              <a:rPr lang="en-GB" dirty="0"/>
              <a:t> </a:t>
            </a:r>
            <a:r>
              <a:rPr lang="en-GB" dirty="0" err="1"/>
              <a:t>variável</a:t>
            </a:r>
            <a:r>
              <a:rPr lang="en-GB" dirty="0"/>
              <a:t> no tempo da </a:t>
            </a:r>
            <a:r>
              <a:rPr lang="en-GB" dirty="0" err="1"/>
              <a:t>demanda</a:t>
            </a:r>
            <a:r>
              <a:rPr lang="en-GB" dirty="0"/>
              <a:t> de </a:t>
            </a:r>
            <a:r>
              <a:rPr lang="en-GB" dirty="0" err="1"/>
              <a:t>eletricidade</a:t>
            </a:r>
            <a:r>
              <a:rPr lang="en-GB" dirty="0"/>
              <a:t> que </a:t>
            </a:r>
            <a:r>
              <a:rPr lang="en-GB" dirty="0" err="1"/>
              <a:t>precisa</a:t>
            </a:r>
            <a:r>
              <a:rPr lang="en-GB" dirty="0"/>
              <a:t> ser </a:t>
            </a:r>
            <a:r>
              <a:rPr lang="en-GB" dirty="0" err="1"/>
              <a:t>atendido</a:t>
            </a:r>
            <a:r>
              <a:rPr lang="en-GB" dirty="0"/>
              <a:t> a </a:t>
            </a:r>
            <a:r>
              <a:rPr lang="en-GB" dirty="0" err="1"/>
              <a:t>cada</a:t>
            </a:r>
            <a:r>
              <a:rPr lang="en-GB" dirty="0"/>
              <a:t> </a:t>
            </a:r>
            <a:r>
              <a:rPr lang="en-GB" dirty="0" err="1"/>
              <a:t>momento</a:t>
            </a:r>
            <a:r>
              <a:rPr lang="en-GB" dirty="0"/>
              <a:t>.</a:t>
            </a:r>
            <a:endParaRPr dirty="0"/>
          </a:p>
          <a:p>
            <a:pPr marL="0" lvl="0" indent="0" algn="l" rtl="0">
              <a:spcBef>
                <a:spcPts val="0"/>
              </a:spcBef>
              <a:spcAft>
                <a:spcPts val="0"/>
              </a:spcAft>
              <a:buNone/>
            </a:pPr>
            <a:endParaRPr dirty="0"/>
          </a:p>
        </p:txBody>
      </p:sp>
      <p:sp>
        <p:nvSpPr>
          <p:cNvPr id="578" name="Google Shape;57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O perfil de demanda é definido pelo usuário somente para as commodities para as quais foi definida uma demanda anual específica. Ele é definido como a fração da demanda anual especificada para uma commodity que precisa ser atendida em cada intervalo de tempo. A soma de todas as frações em um ano precisa ser 1. Conforme mencionado no slide anterior, isso se aplica bem à eletricidade. No caso da eletricidade, um modelador precisa definir primeiro um valor de demanda anual especificado, que pode variar ano a ano. A demanda anual precisa ser atendida pelo fornecimento anual de eletricidade. Além disso, o modelador precisa definir também o tamanho da parte da demanda anual de eletricidade que virá em diferentes momentos do ano, por meio do perfil de demanda especificado. Por exemplo, quanta demanda poderia ocorrer durante o dia e a noite no inverno e durante o dia e a noite no verão. Pode acontecer que 50% da demanda anual total de eletricidade se concentre durante o dia no verão, devido à alta demanda por ar condicionado. Esse perfil altamente desigual da demanda deve ser levado em conta, pois afetará significativamente a forma como o fornecimento é planejado. </a:t>
            </a:r>
            <a:endParaRPr/>
          </a:p>
        </p:txBody>
      </p:sp>
      <p:sp>
        <p:nvSpPr>
          <p:cNvPr id="587" name="Google Shape;58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Definir</a:t>
            </a:r>
            <a:r>
              <a:rPr lang="en-GB" dirty="0"/>
              <a:t> o </a:t>
            </a:r>
            <a:r>
              <a:rPr lang="en-GB" dirty="0" err="1"/>
              <a:t>perfil</a:t>
            </a:r>
            <a:r>
              <a:rPr lang="en-GB" dirty="0"/>
              <a:t> da </a:t>
            </a:r>
            <a:r>
              <a:rPr lang="en-GB" dirty="0" err="1"/>
              <a:t>demanda</a:t>
            </a:r>
            <a:r>
              <a:rPr lang="en-GB" dirty="0"/>
              <a:t> de </a:t>
            </a:r>
            <a:r>
              <a:rPr lang="en-GB" dirty="0" err="1"/>
              <a:t>uma</a:t>
            </a:r>
            <a:r>
              <a:rPr lang="en-GB" dirty="0"/>
              <a:t> </a:t>
            </a:r>
            <a:r>
              <a:rPr lang="en-GB" dirty="0" err="1"/>
              <a:t>determinada</a:t>
            </a:r>
            <a:r>
              <a:rPr lang="en-GB" dirty="0"/>
              <a:t> </a:t>
            </a:r>
            <a:r>
              <a:rPr lang="en-GB" dirty="0" err="1"/>
              <a:t>mercadoria</a:t>
            </a:r>
            <a:r>
              <a:rPr lang="en-GB" dirty="0"/>
              <a:t> </a:t>
            </a:r>
            <a:r>
              <a:rPr lang="en-GB" dirty="0" err="1"/>
              <a:t>não</a:t>
            </a:r>
            <a:r>
              <a:rPr lang="en-GB" dirty="0"/>
              <a:t> </a:t>
            </a:r>
            <a:r>
              <a:rPr lang="en-GB" dirty="0" err="1"/>
              <a:t>é</a:t>
            </a:r>
            <a:r>
              <a:rPr lang="en-GB" dirty="0"/>
              <a:t> algo trivial. Em </a:t>
            </a:r>
            <a:r>
              <a:rPr lang="en-GB" dirty="0" err="1"/>
              <a:t>primeiro</a:t>
            </a:r>
            <a:r>
              <a:rPr lang="en-GB" dirty="0"/>
              <a:t> </a:t>
            </a:r>
            <a:r>
              <a:rPr lang="en-GB" dirty="0" err="1"/>
              <a:t>lugar</a:t>
            </a:r>
            <a:r>
              <a:rPr lang="en-GB" dirty="0"/>
              <a:t>, </a:t>
            </a:r>
            <a:r>
              <a:rPr lang="en-GB" dirty="0" err="1"/>
              <a:t>requer</a:t>
            </a:r>
            <a:r>
              <a:rPr lang="en-GB" dirty="0"/>
              <a:t> dados. </a:t>
            </a:r>
            <a:r>
              <a:rPr lang="en-GB" dirty="0" err="1"/>
              <a:t>Geralmente</a:t>
            </a:r>
            <a:r>
              <a:rPr lang="en-GB" dirty="0"/>
              <a:t>, </a:t>
            </a:r>
            <a:r>
              <a:rPr lang="en-GB" dirty="0" err="1"/>
              <a:t>os</a:t>
            </a:r>
            <a:r>
              <a:rPr lang="en-GB" dirty="0"/>
              <a:t> </a:t>
            </a:r>
            <a:r>
              <a:rPr lang="en-GB" dirty="0" err="1"/>
              <a:t>valores</a:t>
            </a:r>
            <a:r>
              <a:rPr lang="en-GB" dirty="0"/>
              <a:t> do </a:t>
            </a:r>
            <a:r>
              <a:rPr lang="en-GB" dirty="0" err="1"/>
              <a:t>consumo</a:t>
            </a:r>
            <a:r>
              <a:rPr lang="en-GB" dirty="0"/>
              <a:t> </a:t>
            </a:r>
            <a:r>
              <a:rPr lang="en-GB" dirty="0" err="1"/>
              <a:t>anual</a:t>
            </a:r>
            <a:r>
              <a:rPr lang="en-GB" dirty="0"/>
              <a:t> </a:t>
            </a:r>
            <a:r>
              <a:rPr lang="en-GB" dirty="0" err="1"/>
              <a:t>geral</a:t>
            </a:r>
            <a:r>
              <a:rPr lang="en-GB" dirty="0"/>
              <a:t> de </a:t>
            </a:r>
            <a:r>
              <a:rPr lang="en-GB" dirty="0" err="1"/>
              <a:t>uma</a:t>
            </a:r>
            <a:r>
              <a:rPr lang="en-GB" dirty="0"/>
              <a:t> commodity </a:t>
            </a:r>
            <a:r>
              <a:rPr lang="en-GB" dirty="0" err="1"/>
              <a:t>estão</a:t>
            </a:r>
            <a:r>
              <a:rPr lang="en-GB" dirty="0"/>
              <a:t> </a:t>
            </a:r>
            <a:r>
              <a:rPr lang="en-GB" dirty="0" err="1"/>
              <a:t>disponíveis</a:t>
            </a:r>
            <a:r>
              <a:rPr lang="en-GB" dirty="0"/>
              <a:t> </a:t>
            </a:r>
            <a:r>
              <a:rPr lang="en-GB" dirty="0" err="1"/>
              <a:t>publicamente</a:t>
            </a:r>
            <a:r>
              <a:rPr lang="en-GB" dirty="0"/>
              <a:t> para </a:t>
            </a:r>
            <a:r>
              <a:rPr lang="en-GB" dirty="0" err="1"/>
              <a:t>alguns</a:t>
            </a:r>
            <a:r>
              <a:rPr lang="en-GB" dirty="0"/>
              <a:t> </a:t>
            </a:r>
            <a:r>
              <a:rPr lang="en-GB" dirty="0" err="1"/>
              <a:t>anos</a:t>
            </a:r>
            <a:r>
              <a:rPr lang="en-GB" dirty="0"/>
              <a:t> no passado, </a:t>
            </a:r>
            <a:r>
              <a:rPr lang="en-GB" dirty="0" err="1"/>
              <a:t>em</a:t>
            </a:r>
            <a:r>
              <a:rPr lang="en-GB" dirty="0"/>
              <a:t> </a:t>
            </a:r>
            <a:r>
              <a:rPr lang="en-GB" dirty="0" err="1"/>
              <a:t>relatórios</a:t>
            </a:r>
            <a:r>
              <a:rPr lang="en-GB" dirty="0"/>
              <a:t> que </a:t>
            </a:r>
            <a:r>
              <a:rPr lang="en-GB" dirty="0" err="1"/>
              <a:t>apresentam</a:t>
            </a:r>
            <a:r>
              <a:rPr lang="en-GB" dirty="0"/>
              <a:t> </a:t>
            </a:r>
            <a:r>
              <a:rPr lang="en-GB" dirty="0" err="1"/>
              <a:t>balanços</a:t>
            </a:r>
            <a:r>
              <a:rPr lang="en-GB" dirty="0"/>
              <a:t> </a:t>
            </a:r>
            <a:r>
              <a:rPr lang="en-GB" dirty="0" err="1"/>
              <a:t>anuais</a:t>
            </a:r>
            <a:r>
              <a:rPr lang="en-GB" dirty="0"/>
              <a:t> de </a:t>
            </a:r>
            <a:r>
              <a:rPr lang="en-GB" dirty="0" err="1"/>
              <a:t>energia</a:t>
            </a:r>
            <a:r>
              <a:rPr lang="en-GB" dirty="0"/>
              <a:t>. No </a:t>
            </a:r>
            <a:r>
              <a:rPr lang="en-GB" dirty="0" err="1"/>
              <a:t>entanto</a:t>
            </a:r>
            <a:r>
              <a:rPr lang="en-GB" dirty="0"/>
              <a:t>, para </a:t>
            </a:r>
            <a:r>
              <a:rPr lang="en-GB" dirty="0" err="1"/>
              <a:t>entender</a:t>
            </a:r>
            <a:r>
              <a:rPr lang="en-GB" dirty="0"/>
              <a:t> </a:t>
            </a:r>
            <a:r>
              <a:rPr lang="en-GB" dirty="0" err="1"/>
              <a:t>quando</a:t>
            </a:r>
            <a:r>
              <a:rPr lang="en-GB" dirty="0"/>
              <a:t> </a:t>
            </a:r>
            <a:r>
              <a:rPr lang="en-GB" dirty="0" err="1"/>
              <a:t>esse</a:t>
            </a:r>
            <a:r>
              <a:rPr lang="en-GB" dirty="0"/>
              <a:t> </a:t>
            </a:r>
            <a:r>
              <a:rPr lang="en-GB" dirty="0" err="1"/>
              <a:t>consumo</a:t>
            </a:r>
            <a:r>
              <a:rPr lang="en-GB" dirty="0"/>
              <a:t> </a:t>
            </a:r>
            <a:r>
              <a:rPr lang="en-GB" dirty="0" err="1"/>
              <a:t>ocorreu</a:t>
            </a:r>
            <a:r>
              <a:rPr lang="en-GB" dirty="0"/>
              <a:t> </a:t>
            </a:r>
            <a:r>
              <a:rPr lang="en-GB" dirty="0" err="1"/>
              <a:t>em</a:t>
            </a:r>
            <a:r>
              <a:rPr lang="en-GB" dirty="0"/>
              <a:t> um </a:t>
            </a:r>
            <a:r>
              <a:rPr lang="en-GB" dirty="0" err="1"/>
              <a:t>ano</a:t>
            </a:r>
            <a:r>
              <a:rPr lang="en-GB" dirty="0"/>
              <a:t>, </a:t>
            </a:r>
            <a:r>
              <a:rPr lang="en-GB" dirty="0" err="1"/>
              <a:t>são</a:t>
            </a:r>
            <a:r>
              <a:rPr lang="en-GB" dirty="0"/>
              <a:t> </a:t>
            </a:r>
            <a:r>
              <a:rPr lang="en-GB" dirty="0" err="1"/>
              <a:t>necessários</a:t>
            </a:r>
            <a:r>
              <a:rPr lang="en-GB" dirty="0"/>
              <a:t> dados </a:t>
            </a:r>
            <a:r>
              <a:rPr lang="en-GB" dirty="0" err="1"/>
              <a:t>muito</a:t>
            </a:r>
            <a:r>
              <a:rPr lang="en-GB" dirty="0"/>
              <a:t> </a:t>
            </a:r>
            <a:r>
              <a:rPr lang="en-GB" dirty="0" err="1"/>
              <a:t>mais</a:t>
            </a:r>
            <a:r>
              <a:rPr lang="en-GB" dirty="0"/>
              <a:t> </a:t>
            </a:r>
            <a:r>
              <a:rPr lang="en-GB" dirty="0" err="1"/>
              <a:t>detalhados</a:t>
            </a:r>
            <a:r>
              <a:rPr lang="en-GB" dirty="0"/>
              <a:t>, </a:t>
            </a:r>
            <a:r>
              <a:rPr lang="en-GB" dirty="0" err="1"/>
              <a:t>geralmente</a:t>
            </a:r>
            <a:r>
              <a:rPr lang="en-GB" dirty="0"/>
              <a:t> </a:t>
            </a:r>
            <a:r>
              <a:rPr lang="en-GB" dirty="0" err="1"/>
              <a:t>disponíveis</a:t>
            </a:r>
            <a:r>
              <a:rPr lang="en-GB" dirty="0"/>
              <a:t> </a:t>
            </a:r>
            <a:r>
              <a:rPr lang="en-GB" dirty="0" err="1"/>
              <a:t>apenas</a:t>
            </a:r>
            <a:r>
              <a:rPr lang="en-GB" dirty="0"/>
              <a:t> para </a:t>
            </a:r>
            <a:r>
              <a:rPr lang="en-GB" dirty="0" err="1"/>
              <a:t>agências</a:t>
            </a:r>
            <a:r>
              <a:rPr lang="en-GB" dirty="0"/>
              <a:t> </a:t>
            </a:r>
            <a:r>
              <a:rPr lang="en-GB" dirty="0" err="1"/>
              <a:t>ou</a:t>
            </a:r>
            <a:r>
              <a:rPr lang="en-GB" dirty="0"/>
              <a:t> </a:t>
            </a:r>
            <a:r>
              <a:rPr lang="en-GB" dirty="0" err="1"/>
              <a:t>serviços</a:t>
            </a:r>
            <a:r>
              <a:rPr lang="en-GB" dirty="0"/>
              <a:t> </a:t>
            </a:r>
            <a:r>
              <a:rPr lang="en-GB" dirty="0" err="1"/>
              <a:t>públicos</a:t>
            </a:r>
            <a:r>
              <a:rPr lang="en-GB" dirty="0"/>
              <a:t> </a:t>
            </a:r>
            <a:r>
              <a:rPr lang="en-GB" dirty="0" err="1"/>
              <a:t>relevantes</a:t>
            </a:r>
            <a:r>
              <a:rPr lang="en-GB" dirty="0"/>
              <a:t>. Em </a:t>
            </a:r>
            <a:r>
              <a:rPr lang="en-GB" dirty="0" err="1"/>
              <a:t>segundo</a:t>
            </a:r>
            <a:r>
              <a:rPr lang="en-GB" dirty="0"/>
              <a:t> </a:t>
            </a:r>
            <a:r>
              <a:rPr lang="en-GB" dirty="0" err="1"/>
              <a:t>lugar</a:t>
            </a:r>
            <a:r>
              <a:rPr lang="en-GB" dirty="0"/>
              <a:t>, o </a:t>
            </a:r>
            <a:r>
              <a:rPr lang="en-GB" dirty="0" err="1"/>
              <a:t>cálculo</a:t>
            </a:r>
            <a:r>
              <a:rPr lang="en-GB" dirty="0"/>
              <a:t> </a:t>
            </a:r>
            <a:r>
              <a:rPr lang="en-GB" dirty="0" err="1"/>
              <a:t>pode</a:t>
            </a:r>
            <a:r>
              <a:rPr lang="en-GB" dirty="0"/>
              <a:t> </a:t>
            </a:r>
            <a:r>
              <a:rPr lang="en-GB" dirty="0" err="1"/>
              <a:t>parecer</a:t>
            </a:r>
            <a:r>
              <a:rPr lang="en-GB" dirty="0"/>
              <a:t> um </a:t>
            </a:r>
            <a:r>
              <a:rPr lang="en-GB" dirty="0" err="1"/>
              <a:t>pouco</a:t>
            </a:r>
            <a:r>
              <a:rPr lang="en-GB" dirty="0"/>
              <a:t> </a:t>
            </a:r>
            <a:r>
              <a:rPr lang="en-GB" dirty="0" err="1"/>
              <a:t>confuso</a:t>
            </a:r>
            <a:r>
              <a:rPr lang="en-GB" dirty="0"/>
              <a:t> para o </a:t>
            </a:r>
            <a:r>
              <a:rPr lang="en-GB" dirty="0" err="1"/>
              <a:t>modelador</a:t>
            </a:r>
            <a:r>
              <a:rPr lang="en-GB" dirty="0"/>
              <a:t>, </a:t>
            </a:r>
            <a:r>
              <a:rPr lang="en-GB" dirty="0" err="1"/>
              <a:t>em</a:t>
            </a:r>
            <a:r>
              <a:rPr lang="en-GB" dirty="0"/>
              <a:t> um </a:t>
            </a:r>
            <a:r>
              <a:rPr lang="en-GB" dirty="0" err="1"/>
              <a:t>primeiro</a:t>
            </a:r>
            <a:r>
              <a:rPr lang="en-GB" dirty="0"/>
              <a:t> </a:t>
            </a:r>
            <a:r>
              <a:rPr lang="en-GB" dirty="0" err="1"/>
              <a:t>momento</a:t>
            </a:r>
            <a:r>
              <a:rPr lang="en-GB" dirty="0"/>
              <a:t>. </a:t>
            </a:r>
            <a:r>
              <a:rPr lang="en-GB" dirty="0" err="1"/>
              <a:t>Vejamos</a:t>
            </a:r>
            <a:r>
              <a:rPr lang="en-GB" dirty="0"/>
              <a:t> o </a:t>
            </a:r>
            <a:r>
              <a:rPr lang="en-GB" dirty="0" err="1"/>
              <a:t>exemplo</a:t>
            </a:r>
            <a:r>
              <a:rPr lang="en-GB" dirty="0"/>
              <a:t> </a:t>
            </a:r>
            <a:r>
              <a:rPr lang="en-GB" dirty="0" err="1"/>
              <a:t>mostrado</a:t>
            </a:r>
            <a:r>
              <a:rPr lang="en-GB" dirty="0"/>
              <a:t> </a:t>
            </a:r>
            <a:r>
              <a:rPr lang="en-GB" dirty="0" err="1"/>
              <a:t>na</a:t>
            </a:r>
            <a:r>
              <a:rPr lang="en-GB" dirty="0"/>
              <a:t> </a:t>
            </a:r>
            <a:r>
              <a:rPr lang="en-GB" dirty="0" err="1"/>
              <a:t>parte</a:t>
            </a:r>
            <a:r>
              <a:rPr lang="en-GB" dirty="0"/>
              <a:t> 5.3 </a:t>
            </a:r>
            <a:r>
              <a:rPr lang="en-GB" dirty="0" err="1"/>
              <a:t>desta</a:t>
            </a:r>
            <a:r>
              <a:rPr lang="en-GB" dirty="0"/>
              <a:t> aula. Lá, a </a:t>
            </a:r>
            <a:r>
              <a:rPr lang="en-GB" dirty="0" err="1"/>
              <a:t>demanda</a:t>
            </a:r>
            <a:r>
              <a:rPr lang="en-GB" dirty="0"/>
              <a:t> </a:t>
            </a:r>
            <a:r>
              <a:rPr lang="en-GB" dirty="0" err="1"/>
              <a:t>por</a:t>
            </a:r>
            <a:r>
              <a:rPr lang="en-GB" dirty="0"/>
              <a:t> </a:t>
            </a:r>
            <a:r>
              <a:rPr lang="en-GB" dirty="0" err="1"/>
              <a:t>uma</a:t>
            </a:r>
            <a:r>
              <a:rPr lang="en-GB" dirty="0"/>
              <a:t> </a:t>
            </a:r>
            <a:r>
              <a:rPr lang="en-GB" dirty="0" err="1"/>
              <a:t>mercadoria</a:t>
            </a:r>
            <a:r>
              <a:rPr lang="en-GB" dirty="0"/>
              <a:t> para </a:t>
            </a:r>
            <a:r>
              <a:rPr lang="en-GB" dirty="0" err="1"/>
              <a:t>cada</a:t>
            </a:r>
            <a:r>
              <a:rPr lang="en-GB" dirty="0"/>
              <a:t> hora de um </a:t>
            </a:r>
            <a:r>
              <a:rPr lang="en-GB" dirty="0" err="1"/>
              <a:t>dia</a:t>
            </a:r>
            <a:r>
              <a:rPr lang="en-GB" dirty="0"/>
              <a:t> </a:t>
            </a:r>
            <a:r>
              <a:rPr lang="en-GB" dirty="0" err="1"/>
              <a:t>típico</a:t>
            </a:r>
            <a:r>
              <a:rPr lang="en-GB" dirty="0"/>
              <a:t> de </a:t>
            </a:r>
            <a:r>
              <a:rPr lang="en-GB" dirty="0" err="1"/>
              <a:t>verão</a:t>
            </a:r>
            <a:r>
              <a:rPr lang="en-GB" dirty="0"/>
              <a:t> e de um </a:t>
            </a:r>
            <a:r>
              <a:rPr lang="en-GB" dirty="0" err="1"/>
              <a:t>dia</a:t>
            </a:r>
            <a:r>
              <a:rPr lang="en-GB" dirty="0"/>
              <a:t> </a:t>
            </a:r>
            <a:r>
              <a:rPr lang="en-GB" dirty="0" err="1"/>
              <a:t>típico</a:t>
            </a:r>
            <a:r>
              <a:rPr lang="en-GB" dirty="0"/>
              <a:t> de </a:t>
            </a:r>
            <a:r>
              <a:rPr lang="en-GB" dirty="0" err="1"/>
              <a:t>inverno</a:t>
            </a:r>
            <a:r>
              <a:rPr lang="en-GB" dirty="0"/>
              <a:t> </a:t>
            </a:r>
            <a:r>
              <a:rPr lang="en-GB" dirty="0" err="1"/>
              <a:t>estava</a:t>
            </a:r>
            <a:r>
              <a:rPr lang="en-GB" dirty="0"/>
              <a:t> </a:t>
            </a:r>
            <a:r>
              <a:rPr lang="en-GB" dirty="0" err="1"/>
              <a:t>disponível</a:t>
            </a:r>
            <a:r>
              <a:rPr lang="en-GB" dirty="0"/>
              <a:t>. </a:t>
            </a:r>
            <a:r>
              <a:rPr lang="en-GB" dirty="0" err="1"/>
              <a:t>Isso</a:t>
            </a:r>
            <a:r>
              <a:rPr lang="en-GB" dirty="0"/>
              <a:t> </a:t>
            </a:r>
            <a:r>
              <a:rPr lang="en-GB" dirty="0" err="1"/>
              <a:t>é</a:t>
            </a:r>
            <a:r>
              <a:rPr lang="en-GB" dirty="0"/>
              <a:t> </a:t>
            </a:r>
            <a:r>
              <a:rPr lang="en-GB" dirty="0" err="1"/>
              <a:t>relatado</a:t>
            </a:r>
            <a:r>
              <a:rPr lang="en-GB" dirty="0"/>
              <a:t> </a:t>
            </a:r>
            <a:r>
              <a:rPr lang="en-GB" dirty="0" err="1"/>
              <a:t>novamente</a:t>
            </a:r>
            <a:r>
              <a:rPr lang="en-GB" dirty="0"/>
              <a:t> no </a:t>
            </a:r>
            <a:r>
              <a:rPr lang="en-GB" dirty="0" err="1"/>
              <a:t>gráfico</a:t>
            </a:r>
            <a:r>
              <a:rPr lang="en-GB" dirty="0"/>
              <a:t> </a:t>
            </a:r>
            <a:r>
              <a:rPr lang="en-GB" dirty="0" err="1"/>
              <a:t>na</a:t>
            </a:r>
            <a:r>
              <a:rPr lang="en-GB" dirty="0"/>
              <a:t> </a:t>
            </a:r>
            <a:r>
              <a:rPr lang="en-GB" dirty="0" err="1"/>
              <a:t>parte</a:t>
            </a:r>
            <a:r>
              <a:rPr lang="en-GB" dirty="0"/>
              <a:t> superior. Com base </a:t>
            </a:r>
            <a:r>
              <a:rPr lang="en-GB" dirty="0" err="1"/>
              <a:t>nesses</a:t>
            </a:r>
            <a:r>
              <a:rPr lang="en-GB" dirty="0"/>
              <a:t> dados, o </a:t>
            </a:r>
            <a:r>
              <a:rPr lang="en-GB" dirty="0" err="1"/>
              <a:t>modelador</a:t>
            </a:r>
            <a:r>
              <a:rPr lang="en-GB" dirty="0"/>
              <a:t> </a:t>
            </a:r>
            <a:r>
              <a:rPr lang="en-GB" dirty="0" err="1"/>
              <a:t>decidiu</a:t>
            </a:r>
            <a:r>
              <a:rPr lang="en-GB" dirty="0"/>
              <a:t> </a:t>
            </a:r>
            <a:r>
              <a:rPr lang="en-GB" dirty="0" err="1"/>
              <a:t>dividir</a:t>
            </a:r>
            <a:r>
              <a:rPr lang="en-GB" dirty="0"/>
              <a:t> </a:t>
            </a:r>
            <a:r>
              <a:rPr lang="en-GB" dirty="0" err="1"/>
              <a:t>cada</a:t>
            </a:r>
            <a:r>
              <a:rPr lang="en-GB" dirty="0"/>
              <a:t> </a:t>
            </a:r>
            <a:r>
              <a:rPr lang="en-GB" dirty="0" err="1"/>
              <a:t>ano</a:t>
            </a:r>
            <a:r>
              <a:rPr lang="en-GB" dirty="0"/>
              <a:t> </a:t>
            </a:r>
            <a:r>
              <a:rPr lang="en-GB" dirty="0" err="1"/>
              <a:t>em</a:t>
            </a:r>
            <a:r>
              <a:rPr lang="en-GB" dirty="0"/>
              <a:t> </a:t>
            </a:r>
            <a:r>
              <a:rPr lang="en-GB" dirty="0" err="1"/>
              <a:t>quatro</a:t>
            </a:r>
            <a:r>
              <a:rPr lang="en-GB" dirty="0"/>
              <a:t> </a:t>
            </a:r>
            <a:r>
              <a:rPr lang="en-GB" dirty="0" err="1"/>
              <a:t>fatias</a:t>
            </a:r>
            <a:r>
              <a:rPr lang="en-GB" dirty="0"/>
              <a:t> de tempo: </a:t>
            </a:r>
            <a:r>
              <a:rPr lang="en-GB" dirty="0" err="1"/>
              <a:t>dia</a:t>
            </a:r>
            <a:r>
              <a:rPr lang="en-GB" dirty="0"/>
              <a:t> de </a:t>
            </a:r>
            <a:r>
              <a:rPr lang="en-GB" dirty="0" err="1"/>
              <a:t>verão</a:t>
            </a:r>
            <a:r>
              <a:rPr lang="en-GB" dirty="0"/>
              <a:t>, </a:t>
            </a:r>
            <a:r>
              <a:rPr lang="en-GB" dirty="0" err="1"/>
              <a:t>noite</a:t>
            </a:r>
            <a:r>
              <a:rPr lang="en-GB" dirty="0"/>
              <a:t> de </a:t>
            </a:r>
            <a:r>
              <a:rPr lang="en-GB" dirty="0" err="1"/>
              <a:t>verão</a:t>
            </a:r>
            <a:r>
              <a:rPr lang="en-GB" dirty="0"/>
              <a:t>, </a:t>
            </a:r>
            <a:r>
              <a:rPr lang="en-GB" dirty="0" err="1"/>
              <a:t>dia</a:t>
            </a:r>
            <a:r>
              <a:rPr lang="en-GB" dirty="0"/>
              <a:t> de </a:t>
            </a:r>
            <a:r>
              <a:rPr lang="en-GB" dirty="0" err="1"/>
              <a:t>inverno</a:t>
            </a:r>
            <a:r>
              <a:rPr lang="en-GB" dirty="0"/>
              <a:t> e </a:t>
            </a:r>
            <a:r>
              <a:rPr lang="en-GB" dirty="0" err="1"/>
              <a:t>noite</a:t>
            </a:r>
            <a:r>
              <a:rPr lang="en-GB" dirty="0"/>
              <a:t> de </a:t>
            </a:r>
            <a:r>
              <a:rPr lang="en-GB" dirty="0" err="1"/>
              <a:t>inverno</a:t>
            </a:r>
            <a:r>
              <a:rPr lang="en-GB" dirty="0"/>
              <a:t>. Na </a:t>
            </a:r>
            <a:r>
              <a:rPr lang="en-GB" dirty="0" err="1"/>
              <a:t>parte</a:t>
            </a:r>
            <a:r>
              <a:rPr lang="en-GB" dirty="0"/>
              <a:t> 5.3, </a:t>
            </a:r>
            <a:r>
              <a:rPr lang="en-GB" dirty="0" err="1"/>
              <a:t>mostramos</a:t>
            </a:r>
            <a:r>
              <a:rPr lang="en-GB" dirty="0"/>
              <a:t> </a:t>
            </a:r>
            <a:r>
              <a:rPr lang="en-GB" dirty="0" err="1"/>
              <a:t>como</a:t>
            </a:r>
            <a:r>
              <a:rPr lang="en-GB" dirty="0"/>
              <a:t> </a:t>
            </a:r>
            <a:r>
              <a:rPr lang="en-GB" dirty="0" err="1"/>
              <a:t>calcular</a:t>
            </a:r>
            <a:r>
              <a:rPr lang="en-GB" dirty="0"/>
              <a:t> a </a:t>
            </a:r>
            <a:r>
              <a:rPr lang="en-GB" dirty="0" err="1"/>
              <a:t>duração</a:t>
            </a:r>
            <a:r>
              <a:rPr lang="en-GB" dirty="0"/>
              <a:t> de </a:t>
            </a:r>
            <a:r>
              <a:rPr lang="en-GB" dirty="0" err="1"/>
              <a:t>cada</a:t>
            </a:r>
            <a:r>
              <a:rPr lang="en-GB" dirty="0"/>
              <a:t> </a:t>
            </a:r>
            <a:r>
              <a:rPr lang="en-GB" dirty="0" err="1"/>
              <a:t>intervalo</a:t>
            </a:r>
            <a:r>
              <a:rPr lang="en-GB" dirty="0"/>
              <a:t> de tempo. </a:t>
            </a:r>
            <a:r>
              <a:rPr lang="en-GB" dirty="0" err="1"/>
              <a:t>Isso</a:t>
            </a:r>
            <a:r>
              <a:rPr lang="en-GB" dirty="0"/>
              <a:t> era </a:t>
            </a:r>
            <a:r>
              <a:rPr lang="en-GB" dirty="0" err="1"/>
              <a:t>independente</a:t>
            </a:r>
            <a:r>
              <a:rPr lang="en-GB" dirty="0"/>
              <a:t> da </a:t>
            </a:r>
            <a:r>
              <a:rPr lang="en-GB" dirty="0" err="1"/>
              <a:t>demanda</a:t>
            </a:r>
            <a:r>
              <a:rPr lang="en-GB" dirty="0"/>
              <a:t>. Agora, </a:t>
            </a:r>
            <a:r>
              <a:rPr lang="en-GB" dirty="0" err="1"/>
              <a:t>mostramos</a:t>
            </a:r>
            <a:r>
              <a:rPr lang="en-GB" dirty="0"/>
              <a:t> </a:t>
            </a:r>
            <a:r>
              <a:rPr lang="en-GB" dirty="0" err="1"/>
              <a:t>como</a:t>
            </a:r>
            <a:r>
              <a:rPr lang="en-GB" dirty="0"/>
              <a:t> </a:t>
            </a:r>
            <a:r>
              <a:rPr lang="en-GB" dirty="0" err="1"/>
              <a:t>calcular</a:t>
            </a:r>
            <a:r>
              <a:rPr lang="en-GB" dirty="0"/>
              <a:t> a </a:t>
            </a:r>
            <a:r>
              <a:rPr lang="en-GB" dirty="0" err="1"/>
              <a:t>proporção</a:t>
            </a:r>
            <a:r>
              <a:rPr lang="en-GB" dirty="0"/>
              <a:t> da </a:t>
            </a:r>
            <a:r>
              <a:rPr lang="en-GB" dirty="0" err="1"/>
              <a:t>demanda</a:t>
            </a:r>
            <a:r>
              <a:rPr lang="en-GB" dirty="0"/>
              <a:t> que </a:t>
            </a:r>
            <a:r>
              <a:rPr lang="en-GB" dirty="0" err="1"/>
              <a:t>ocorre</a:t>
            </a:r>
            <a:r>
              <a:rPr lang="en-GB" dirty="0"/>
              <a:t> </a:t>
            </a:r>
            <a:r>
              <a:rPr lang="en-GB" dirty="0" err="1"/>
              <a:t>em</a:t>
            </a:r>
            <a:r>
              <a:rPr lang="en-GB" dirty="0"/>
              <a:t> </a:t>
            </a:r>
            <a:r>
              <a:rPr lang="en-GB" dirty="0" err="1"/>
              <a:t>cada</a:t>
            </a:r>
            <a:r>
              <a:rPr lang="en-GB" dirty="0"/>
              <a:t> </a:t>
            </a:r>
            <a:r>
              <a:rPr lang="en-GB" dirty="0" err="1"/>
              <a:t>intervalo</a:t>
            </a:r>
            <a:r>
              <a:rPr lang="en-GB" dirty="0"/>
              <a:t> de tempo. </a:t>
            </a:r>
            <a:r>
              <a:rPr lang="en-GB" dirty="0" err="1"/>
              <a:t>Lembre</a:t>
            </a:r>
            <a:r>
              <a:rPr lang="en-GB" dirty="0"/>
              <a:t>-se de que </a:t>
            </a:r>
            <a:r>
              <a:rPr lang="en-GB" dirty="0" err="1"/>
              <a:t>essa</a:t>
            </a:r>
            <a:r>
              <a:rPr lang="en-GB" dirty="0"/>
              <a:t> </a:t>
            </a:r>
            <a:r>
              <a:rPr lang="en-GB" dirty="0" err="1"/>
              <a:t>proporção</a:t>
            </a:r>
            <a:r>
              <a:rPr lang="en-GB" dirty="0"/>
              <a:t> </a:t>
            </a:r>
            <a:r>
              <a:rPr lang="en-GB" dirty="0" err="1"/>
              <a:t>pode</a:t>
            </a:r>
            <a:r>
              <a:rPr lang="en-GB" dirty="0"/>
              <a:t> ser </a:t>
            </a:r>
            <a:r>
              <a:rPr lang="en-GB" dirty="0" err="1"/>
              <a:t>muito</a:t>
            </a:r>
            <a:r>
              <a:rPr lang="en-GB" dirty="0"/>
              <a:t> </a:t>
            </a:r>
            <a:r>
              <a:rPr lang="en-GB" dirty="0" err="1"/>
              <a:t>diferente</a:t>
            </a:r>
            <a:r>
              <a:rPr lang="en-GB" dirty="0"/>
              <a:t> da </a:t>
            </a:r>
            <a:r>
              <a:rPr lang="en-GB" dirty="0" err="1"/>
              <a:t>duração</a:t>
            </a:r>
            <a:r>
              <a:rPr lang="en-GB" dirty="0"/>
              <a:t> da </a:t>
            </a:r>
            <a:r>
              <a:rPr lang="en-GB" dirty="0" err="1"/>
              <a:t>fração</a:t>
            </a:r>
            <a:r>
              <a:rPr lang="en-GB" dirty="0"/>
              <a:t> de tempo. A </a:t>
            </a:r>
            <a:r>
              <a:rPr lang="en-GB" dirty="0" err="1"/>
              <a:t>tabela</a:t>
            </a:r>
            <a:r>
              <a:rPr lang="en-GB" dirty="0"/>
              <a:t> </a:t>
            </a:r>
            <a:r>
              <a:rPr lang="en-GB" dirty="0" err="1"/>
              <a:t>na</a:t>
            </a:r>
            <a:r>
              <a:rPr lang="en-GB" dirty="0"/>
              <a:t> </a:t>
            </a:r>
            <a:r>
              <a:rPr lang="en-GB" dirty="0" err="1"/>
              <a:t>parte</a:t>
            </a:r>
            <a:r>
              <a:rPr lang="en-GB" dirty="0"/>
              <a:t> inferior </a:t>
            </a:r>
            <a:r>
              <a:rPr lang="en-GB" dirty="0" err="1"/>
              <a:t>ajuda</a:t>
            </a:r>
            <a:r>
              <a:rPr lang="en-GB" dirty="0"/>
              <a:t> no </a:t>
            </a:r>
            <a:r>
              <a:rPr lang="en-GB" dirty="0" err="1"/>
              <a:t>cálculo</a:t>
            </a:r>
            <a:r>
              <a:rPr lang="en-GB" dirty="0"/>
              <a:t>. Ela </a:t>
            </a:r>
            <a:r>
              <a:rPr lang="en-GB" dirty="0" err="1"/>
              <a:t>apresenta</a:t>
            </a:r>
            <a:r>
              <a:rPr lang="en-GB" dirty="0"/>
              <a:t> o </a:t>
            </a:r>
            <a:r>
              <a:rPr lang="en-GB" dirty="0" err="1"/>
              <a:t>valor</a:t>
            </a:r>
            <a:r>
              <a:rPr lang="en-GB" dirty="0"/>
              <a:t> </a:t>
            </a:r>
            <a:r>
              <a:rPr lang="en-GB" dirty="0" err="1"/>
              <a:t>numérico</a:t>
            </a:r>
            <a:r>
              <a:rPr lang="en-GB" dirty="0"/>
              <a:t> da </a:t>
            </a:r>
            <a:r>
              <a:rPr lang="en-GB" dirty="0" err="1"/>
              <a:t>demanda</a:t>
            </a:r>
            <a:r>
              <a:rPr lang="en-GB" dirty="0"/>
              <a:t> (</a:t>
            </a:r>
            <a:r>
              <a:rPr lang="en-GB" dirty="0" err="1"/>
              <a:t>em</a:t>
            </a:r>
            <a:r>
              <a:rPr lang="en-GB" dirty="0"/>
              <a:t> </a:t>
            </a:r>
            <a:r>
              <a:rPr lang="en-GB" dirty="0" err="1"/>
              <a:t>unidades</a:t>
            </a:r>
            <a:r>
              <a:rPr lang="en-GB" dirty="0"/>
              <a:t> de </a:t>
            </a:r>
            <a:r>
              <a:rPr lang="en-GB" dirty="0" err="1"/>
              <a:t>energia</a:t>
            </a:r>
            <a:r>
              <a:rPr lang="en-GB" dirty="0"/>
              <a:t>) para </a:t>
            </a:r>
            <a:r>
              <a:rPr lang="en-GB" dirty="0" err="1"/>
              <a:t>cada</a:t>
            </a:r>
            <a:r>
              <a:rPr lang="en-GB" dirty="0"/>
              <a:t> hora de um </a:t>
            </a:r>
            <a:r>
              <a:rPr lang="en-GB" dirty="0" err="1"/>
              <a:t>dia</a:t>
            </a:r>
            <a:r>
              <a:rPr lang="en-GB" dirty="0"/>
              <a:t> </a:t>
            </a:r>
            <a:r>
              <a:rPr lang="en-GB" dirty="0" err="1"/>
              <a:t>típico</a:t>
            </a:r>
            <a:r>
              <a:rPr lang="en-GB" dirty="0"/>
              <a:t> de </a:t>
            </a:r>
            <a:r>
              <a:rPr lang="en-GB" dirty="0" err="1"/>
              <a:t>verão</a:t>
            </a:r>
            <a:r>
              <a:rPr lang="en-GB" dirty="0"/>
              <a:t> e </a:t>
            </a:r>
            <a:r>
              <a:rPr lang="en-GB" dirty="0" err="1"/>
              <a:t>inverno</a:t>
            </a:r>
            <a:r>
              <a:rPr lang="en-GB" dirty="0"/>
              <a:t>. À </a:t>
            </a:r>
            <a:r>
              <a:rPr lang="en-GB" dirty="0" err="1"/>
              <a:t>direita</a:t>
            </a:r>
            <a:r>
              <a:rPr lang="en-GB" dirty="0"/>
              <a:t>, </a:t>
            </a:r>
            <a:r>
              <a:rPr lang="en-GB" dirty="0" err="1"/>
              <a:t>é</a:t>
            </a:r>
            <a:r>
              <a:rPr lang="en-GB" dirty="0"/>
              <a:t> </a:t>
            </a:r>
            <a:r>
              <a:rPr lang="en-GB" dirty="0" err="1"/>
              <a:t>mostrada</a:t>
            </a:r>
            <a:r>
              <a:rPr lang="en-GB" dirty="0"/>
              <a:t> a soma de </a:t>
            </a:r>
            <a:r>
              <a:rPr lang="en-GB" dirty="0" err="1"/>
              <a:t>todos</a:t>
            </a:r>
            <a:r>
              <a:rPr lang="en-GB" dirty="0"/>
              <a:t> esses </a:t>
            </a:r>
            <a:r>
              <a:rPr lang="en-GB" dirty="0" err="1"/>
              <a:t>valores</a:t>
            </a:r>
            <a:r>
              <a:rPr lang="en-GB" dirty="0"/>
              <a:t>. Na </a:t>
            </a:r>
            <a:r>
              <a:rPr lang="en-GB" dirty="0" err="1"/>
              <a:t>parte</a:t>
            </a:r>
            <a:r>
              <a:rPr lang="en-GB" dirty="0"/>
              <a:t> inferior, </a:t>
            </a:r>
            <a:r>
              <a:rPr lang="en-GB" dirty="0" err="1"/>
              <a:t>é</a:t>
            </a:r>
            <a:r>
              <a:rPr lang="en-GB" dirty="0"/>
              <a:t> </a:t>
            </a:r>
            <a:r>
              <a:rPr lang="en-GB" dirty="0" err="1"/>
              <a:t>calculada</a:t>
            </a:r>
            <a:r>
              <a:rPr lang="en-GB" dirty="0"/>
              <a:t> a </a:t>
            </a:r>
            <a:r>
              <a:rPr lang="en-GB" dirty="0" err="1"/>
              <a:t>demanda</a:t>
            </a:r>
            <a:r>
              <a:rPr lang="en-GB" dirty="0"/>
              <a:t> </a:t>
            </a:r>
            <a:r>
              <a:rPr lang="en-GB" dirty="0" err="1"/>
              <a:t>anual</a:t>
            </a:r>
            <a:r>
              <a:rPr lang="en-GB" dirty="0"/>
              <a:t> total </a:t>
            </a:r>
            <a:r>
              <a:rPr lang="en-GB" dirty="0" err="1"/>
              <a:t>em</a:t>
            </a:r>
            <a:r>
              <a:rPr lang="en-GB" dirty="0"/>
              <a:t> petajoules.</a:t>
            </a:r>
            <a:endParaRPr dirty="0"/>
          </a:p>
        </p:txBody>
      </p:sp>
      <p:sp>
        <p:nvSpPr>
          <p:cNvPr id="596" name="Google Shape;59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O perfil da demanda, ou seja, a proporção da demanda que ocorre em cada intervalo de tempo, precisa ser calculado para cada intervalo de tempo. Começando pela fatia de tempo que representa as horas diurnas no verão (denominada SD), primeiro é preciso somar todos os 16 valores em amarelo </a:t>
            </a:r>
            <a:r>
              <a:rPr lang="en-GB" b="0"/>
              <a:t>na tabela. Em seguida, esses valores são multiplicados pelo </a:t>
            </a:r>
            <a:r>
              <a:rPr lang="en-GB"/>
              <a:t>número de dias de verão (244) e divididos pela demanda total. O resultado é 0,32. Ou seja, 32% da demanda total ocorre durante o dia no verão. O mesmo cálculo pode ser repetido para as outras faixas de horário. Lembre-se de que pode haver uma diferença entre a duração da fatia de tempo e a fração da demanda que ocorre nessa fatia de tempo. Por exemplo, nesse caso, conforme calculado na parte 5.3, a faixa horária diurna de verão ocupa cerca de 45% do tempo em um ano. Entretanto, ela é responsável por apenas 32% da demanda naquele ano. Por outro lado, a faixa horária noturna de inverno ocupa cerca de 17% do tempo em um ano, mas é responsável por 42% da demanda. Isso mostra que, por unidade de tempo, pelo menos nesse exemplo, a demanda durante a noite no inverno é muito maior do que a demanda durante o dia no verão. Outros casos muito diferentes podem ocorrer e, mais uma vez, cada um deles pode ter implicações muito diferentes para o planejamento do fornecimento. </a:t>
            </a:r>
            <a:endParaRPr/>
          </a:p>
        </p:txBody>
      </p:sp>
      <p:sp>
        <p:nvSpPr>
          <p:cNvPr id="607" name="Google Shape;60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O </a:t>
            </a:r>
            <a:r>
              <a:rPr lang="en-GB" dirty="0" err="1"/>
              <a:t>último</a:t>
            </a:r>
            <a:r>
              <a:rPr lang="en-GB" dirty="0"/>
              <a:t> </a:t>
            </a:r>
            <a:r>
              <a:rPr lang="en-GB" dirty="0" err="1"/>
              <a:t>parâmetro</a:t>
            </a:r>
            <a:r>
              <a:rPr lang="en-GB" dirty="0"/>
              <a:t> </a:t>
            </a:r>
            <a:r>
              <a:rPr lang="en-GB" dirty="0" err="1"/>
              <a:t>dependente</a:t>
            </a:r>
            <a:r>
              <a:rPr lang="en-GB" dirty="0"/>
              <a:t> do tempo que vale a </a:t>
            </a:r>
            <a:r>
              <a:rPr lang="en-GB" dirty="0" err="1"/>
              <a:t>pena</a:t>
            </a:r>
            <a:r>
              <a:rPr lang="en-GB" dirty="0"/>
              <a:t> </a:t>
            </a:r>
            <a:r>
              <a:rPr lang="en-GB" dirty="0" err="1"/>
              <a:t>mencionar</a:t>
            </a:r>
            <a:r>
              <a:rPr lang="en-GB" dirty="0"/>
              <a:t> </a:t>
            </a:r>
            <a:r>
              <a:rPr lang="en-GB" dirty="0" err="1"/>
              <a:t>nesta</a:t>
            </a:r>
            <a:r>
              <a:rPr lang="en-GB" dirty="0"/>
              <a:t> aula </a:t>
            </a:r>
            <a:r>
              <a:rPr lang="en-GB" dirty="0" err="1"/>
              <a:t>é</a:t>
            </a:r>
            <a:r>
              <a:rPr lang="en-GB" dirty="0"/>
              <a:t> o </a:t>
            </a:r>
            <a:r>
              <a:rPr lang="en-GB" dirty="0" err="1"/>
              <a:t>fator</a:t>
            </a:r>
            <a:r>
              <a:rPr lang="en-GB" dirty="0"/>
              <a:t> de </a:t>
            </a:r>
            <a:r>
              <a:rPr lang="en-GB" dirty="0" err="1"/>
              <a:t>capacidade</a:t>
            </a:r>
            <a:r>
              <a:rPr lang="en-GB" dirty="0"/>
              <a:t>. Ele </a:t>
            </a:r>
            <a:r>
              <a:rPr lang="en-GB" dirty="0" err="1"/>
              <a:t>é</a:t>
            </a:r>
            <a:r>
              <a:rPr lang="en-GB" dirty="0"/>
              <a:t> </a:t>
            </a:r>
            <a:r>
              <a:rPr lang="en-GB" dirty="0" err="1"/>
              <a:t>definido</a:t>
            </a:r>
            <a:r>
              <a:rPr lang="en-GB" dirty="0"/>
              <a:t> </a:t>
            </a:r>
            <a:r>
              <a:rPr lang="en-GB" dirty="0" err="1"/>
              <a:t>como</a:t>
            </a:r>
            <a:r>
              <a:rPr lang="en-GB" dirty="0"/>
              <a:t> a </a:t>
            </a:r>
            <a:r>
              <a:rPr lang="en-GB" dirty="0" err="1"/>
              <a:t>fração</a:t>
            </a:r>
            <a:r>
              <a:rPr lang="en-GB" dirty="0"/>
              <a:t> da </a:t>
            </a:r>
            <a:r>
              <a:rPr lang="en-GB" dirty="0" err="1"/>
              <a:t>capacidade</a:t>
            </a:r>
            <a:r>
              <a:rPr lang="en-GB" dirty="0"/>
              <a:t> de </a:t>
            </a:r>
            <a:r>
              <a:rPr lang="en-GB" dirty="0" err="1"/>
              <a:t>uma</a:t>
            </a:r>
            <a:r>
              <a:rPr lang="en-GB" dirty="0"/>
              <a:t> </a:t>
            </a:r>
            <a:r>
              <a:rPr lang="en-GB" dirty="0" err="1"/>
              <a:t>tecnologia</a:t>
            </a:r>
            <a:r>
              <a:rPr lang="en-GB" dirty="0"/>
              <a:t> que </a:t>
            </a:r>
            <a:r>
              <a:rPr lang="en-GB" dirty="0" err="1"/>
              <a:t>pode</a:t>
            </a:r>
            <a:r>
              <a:rPr lang="en-GB" dirty="0"/>
              <a:t> ser </a:t>
            </a:r>
            <a:r>
              <a:rPr lang="en-GB" dirty="0" err="1"/>
              <a:t>utilizada</a:t>
            </a:r>
            <a:r>
              <a:rPr lang="en-GB" dirty="0"/>
              <a:t> </a:t>
            </a:r>
            <a:r>
              <a:rPr lang="en-GB" dirty="0" err="1"/>
              <a:t>em</a:t>
            </a:r>
            <a:r>
              <a:rPr lang="en-GB" dirty="0"/>
              <a:t> </a:t>
            </a:r>
            <a:r>
              <a:rPr lang="en-GB" dirty="0" err="1"/>
              <a:t>cada</a:t>
            </a:r>
            <a:r>
              <a:rPr lang="en-GB" dirty="0"/>
              <a:t> </a:t>
            </a:r>
            <a:r>
              <a:rPr lang="en-GB" dirty="0" err="1"/>
              <a:t>intervalo</a:t>
            </a:r>
            <a:r>
              <a:rPr lang="en-GB" dirty="0"/>
              <a:t> de tempo. </a:t>
            </a:r>
            <a:r>
              <a:rPr lang="en-GB" dirty="0" err="1"/>
              <a:t>Conforme</a:t>
            </a:r>
            <a:r>
              <a:rPr lang="en-GB" dirty="0"/>
              <a:t> </a:t>
            </a:r>
            <a:r>
              <a:rPr lang="en-GB" dirty="0" err="1"/>
              <a:t>descrito</a:t>
            </a:r>
            <a:r>
              <a:rPr lang="en-GB" dirty="0"/>
              <a:t> </a:t>
            </a:r>
            <a:r>
              <a:rPr lang="en-GB" dirty="0" err="1"/>
              <a:t>na</a:t>
            </a:r>
            <a:r>
              <a:rPr lang="en-GB" dirty="0"/>
              <a:t> aula 4, </a:t>
            </a:r>
            <a:r>
              <a:rPr lang="en-GB" dirty="0" err="1"/>
              <a:t>nem</a:t>
            </a:r>
            <a:r>
              <a:rPr lang="en-GB" dirty="0"/>
              <a:t> </a:t>
            </a:r>
            <a:r>
              <a:rPr lang="en-GB" dirty="0" err="1"/>
              <a:t>toda</a:t>
            </a:r>
            <a:r>
              <a:rPr lang="en-GB" dirty="0"/>
              <a:t> a </a:t>
            </a:r>
            <a:r>
              <a:rPr lang="en-GB" dirty="0" err="1"/>
              <a:t>capacidade</a:t>
            </a:r>
            <a:r>
              <a:rPr lang="en-GB" dirty="0"/>
              <a:t> </a:t>
            </a:r>
            <a:r>
              <a:rPr lang="en-GB" dirty="0" err="1"/>
              <a:t>existente</a:t>
            </a:r>
            <a:r>
              <a:rPr lang="en-GB" dirty="0"/>
              <a:t> de </a:t>
            </a:r>
            <a:r>
              <a:rPr lang="en-GB" dirty="0" err="1"/>
              <a:t>uma</a:t>
            </a:r>
            <a:r>
              <a:rPr lang="en-GB" dirty="0"/>
              <a:t> </a:t>
            </a:r>
            <a:r>
              <a:rPr lang="en-GB" dirty="0" err="1"/>
              <a:t>tecnologia</a:t>
            </a:r>
            <a:r>
              <a:rPr lang="en-GB" dirty="0"/>
              <a:t> </a:t>
            </a:r>
            <a:r>
              <a:rPr lang="en-GB" dirty="0" err="1"/>
              <a:t>pode</a:t>
            </a:r>
            <a:r>
              <a:rPr lang="en-GB" dirty="0"/>
              <a:t> ser </a:t>
            </a:r>
            <a:r>
              <a:rPr lang="en-GB" dirty="0" err="1"/>
              <a:t>usada</a:t>
            </a:r>
            <a:r>
              <a:rPr lang="en-GB" dirty="0"/>
              <a:t> </a:t>
            </a:r>
            <a:r>
              <a:rPr lang="en-GB" dirty="0" err="1"/>
              <a:t>em</a:t>
            </a:r>
            <a:r>
              <a:rPr lang="en-GB" dirty="0"/>
              <a:t> </a:t>
            </a:r>
            <a:r>
              <a:rPr lang="en-GB" dirty="0" err="1"/>
              <a:t>cada</a:t>
            </a:r>
            <a:r>
              <a:rPr lang="en-GB" dirty="0"/>
              <a:t> </a:t>
            </a:r>
            <a:r>
              <a:rPr lang="en-GB" dirty="0" err="1"/>
              <a:t>momento</a:t>
            </a:r>
            <a:r>
              <a:rPr lang="en-GB" dirty="0"/>
              <a:t>, </a:t>
            </a:r>
            <a:r>
              <a:rPr lang="en-GB" dirty="0" err="1"/>
              <a:t>devido</a:t>
            </a:r>
            <a:r>
              <a:rPr lang="en-GB" dirty="0"/>
              <a:t> a </a:t>
            </a:r>
            <a:r>
              <a:rPr lang="en-GB" dirty="0" err="1"/>
              <a:t>uma</a:t>
            </a:r>
            <a:r>
              <a:rPr lang="en-GB" dirty="0"/>
              <a:t> </a:t>
            </a:r>
            <a:r>
              <a:rPr lang="en-GB" dirty="0" err="1"/>
              <a:t>certa</a:t>
            </a:r>
            <a:r>
              <a:rPr lang="en-GB" dirty="0"/>
              <a:t> </a:t>
            </a:r>
            <a:r>
              <a:rPr lang="en-GB" dirty="0" err="1"/>
              <a:t>frequência</a:t>
            </a:r>
            <a:r>
              <a:rPr lang="en-GB" dirty="0"/>
              <a:t> de </a:t>
            </a:r>
            <a:r>
              <a:rPr lang="en-GB" dirty="0" err="1"/>
              <a:t>interrupções</a:t>
            </a:r>
            <a:r>
              <a:rPr lang="en-GB" dirty="0"/>
              <a:t> </a:t>
            </a:r>
            <a:r>
              <a:rPr lang="en-GB" dirty="0" err="1"/>
              <a:t>não</a:t>
            </a:r>
            <a:r>
              <a:rPr lang="en-GB" dirty="0"/>
              <a:t> </a:t>
            </a:r>
            <a:r>
              <a:rPr lang="en-GB" dirty="0" err="1"/>
              <a:t>planejadas</a:t>
            </a:r>
            <a:r>
              <a:rPr lang="en-GB" dirty="0"/>
              <a:t>. Se </a:t>
            </a:r>
            <a:r>
              <a:rPr lang="en-GB" dirty="0" err="1"/>
              <a:t>houver</a:t>
            </a:r>
            <a:r>
              <a:rPr lang="en-GB" dirty="0"/>
              <a:t> 5 gigawatts de </a:t>
            </a:r>
            <a:r>
              <a:rPr lang="en-GB" dirty="0" err="1"/>
              <a:t>usinas</a:t>
            </a:r>
            <a:r>
              <a:rPr lang="en-GB" dirty="0"/>
              <a:t> de </a:t>
            </a:r>
            <a:r>
              <a:rPr lang="en-GB" dirty="0" err="1"/>
              <a:t>energia</a:t>
            </a:r>
            <a:r>
              <a:rPr lang="en-GB" dirty="0"/>
              <a:t> a </a:t>
            </a:r>
            <a:r>
              <a:rPr lang="en-GB" dirty="0" err="1"/>
              <a:t>gás</a:t>
            </a:r>
            <a:r>
              <a:rPr lang="en-GB" dirty="0"/>
              <a:t> </a:t>
            </a:r>
            <a:r>
              <a:rPr lang="en-GB" dirty="0" err="1"/>
              <a:t>em</a:t>
            </a:r>
            <a:r>
              <a:rPr lang="en-GB" dirty="0"/>
              <a:t> um </a:t>
            </a:r>
            <a:r>
              <a:rPr lang="en-GB" dirty="0" err="1"/>
              <a:t>país</a:t>
            </a:r>
            <a:r>
              <a:rPr lang="en-GB" dirty="0"/>
              <a:t>, </a:t>
            </a:r>
            <a:r>
              <a:rPr lang="en-GB" dirty="0" err="1"/>
              <a:t>pode</a:t>
            </a:r>
            <a:r>
              <a:rPr lang="en-GB" dirty="0"/>
              <a:t> </a:t>
            </a:r>
            <a:r>
              <a:rPr lang="en-GB" dirty="0" err="1"/>
              <a:t>acontecer</a:t>
            </a:r>
            <a:r>
              <a:rPr lang="en-GB" dirty="0"/>
              <a:t> que, </a:t>
            </a:r>
            <a:r>
              <a:rPr lang="en-GB" dirty="0" err="1"/>
              <a:t>em</a:t>
            </a:r>
            <a:r>
              <a:rPr lang="en-GB" dirty="0"/>
              <a:t> </a:t>
            </a:r>
            <a:r>
              <a:rPr lang="en-GB" dirty="0" err="1"/>
              <a:t>média</a:t>
            </a:r>
            <a:r>
              <a:rPr lang="en-GB" dirty="0"/>
              <a:t>, </a:t>
            </a:r>
            <a:r>
              <a:rPr lang="en-GB" dirty="0" err="1"/>
              <a:t>durante</a:t>
            </a:r>
            <a:r>
              <a:rPr lang="en-GB" dirty="0"/>
              <a:t> o </a:t>
            </a:r>
            <a:r>
              <a:rPr lang="en-GB" dirty="0" err="1"/>
              <a:t>mês</a:t>
            </a:r>
            <a:r>
              <a:rPr lang="en-GB" dirty="0"/>
              <a:t> de </a:t>
            </a:r>
            <a:r>
              <a:rPr lang="en-GB" dirty="0" err="1"/>
              <a:t>janeiro</a:t>
            </a:r>
            <a:r>
              <a:rPr lang="en-GB" dirty="0"/>
              <a:t>, </a:t>
            </a:r>
            <a:r>
              <a:rPr lang="en-GB" dirty="0" err="1"/>
              <a:t>apenas</a:t>
            </a:r>
            <a:r>
              <a:rPr lang="en-GB" dirty="0"/>
              <a:t> 4,8 gigawatts </a:t>
            </a:r>
            <a:r>
              <a:rPr lang="en-GB" dirty="0" err="1"/>
              <a:t>possam</a:t>
            </a:r>
            <a:r>
              <a:rPr lang="en-GB" dirty="0"/>
              <a:t> ser </a:t>
            </a:r>
            <a:r>
              <a:rPr lang="en-GB" dirty="0" err="1"/>
              <a:t>usados</a:t>
            </a:r>
            <a:r>
              <a:rPr lang="en-GB" dirty="0"/>
              <a:t>, </a:t>
            </a:r>
            <a:r>
              <a:rPr lang="en-GB" dirty="0" err="1"/>
              <a:t>porque</a:t>
            </a:r>
            <a:r>
              <a:rPr lang="en-GB" dirty="0"/>
              <a:t> 0,2 gigawatt </a:t>
            </a:r>
            <a:r>
              <a:rPr lang="en-GB" dirty="0" err="1"/>
              <a:t>aqui</a:t>
            </a:r>
            <a:r>
              <a:rPr lang="en-GB" dirty="0"/>
              <a:t> e </a:t>
            </a:r>
            <a:r>
              <a:rPr lang="en-GB" dirty="0" err="1"/>
              <a:t>ali</a:t>
            </a:r>
            <a:r>
              <a:rPr lang="en-GB" dirty="0"/>
              <a:t> </a:t>
            </a:r>
            <a:r>
              <a:rPr lang="en-GB" dirty="0" err="1"/>
              <a:t>sofrem</a:t>
            </a:r>
            <a:r>
              <a:rPr lang="en-GB" dirty="0"/>
              <a:t> </a:t>
            </a:r>
            <a:r>
              <a:rPr lang="en-GB" dirty="0" err="1"/>
              <a:t>algumas</a:t>
            </a:r>
            <a:r>
              <a:rPr lang="en-GB" dirty="0"/>
              <a:t> </a:t>
            </a:r>
            <a:r>
              <a:rPr lang="en-GB" dirty="0" err="1"/>
              <a:t>interrupções</a:t>
            </a:r>
            <a:r>
              <a:rPr lang="en-GB" dirty="0"/>
              <a:t> </a:t>
            </a:r>
            <a:r>
              <a:rPr lang="en-GB" dirty="0" err="1"/>
              <a:t>durante</a:t>
            </a:r>
            <a:r>
              <a:rPr lang="en-GB" dirty="0"/>
              <a:t> o </a:t>
            </a:r>
            <a:r>
              <a:rPr lang="en-GB" dirty="0" err="1"/>
              <a:t>mesmo</a:t>
            </a:r>
            <a:r>
              <a:rPr lang="en-GB" dirty="0"/>
              <a:t> </a:t>
            </a:r>
            <a:r>
              <a:rPr lang="en-GB" dirty="0" err="1"/>
              <a:t>mês</a:t>
            </a:r>
            <a:r>
              <a:rPr lang="en-GB" dirty="0"/>
              <a:t>. </a:t>
            </a:r>
            <a:r>
              <a:rPr lang="en-GB" dirty="0" err="1"/>
              <a:t>Isso</a:t>
            </a:r>
            <a:r>
              <a:rPr lang="en-GB" dirty="0"/>
              <a:t> </a:t>
            </a:r>
            <a:r>
              <a:rPr lang="en-GB" dirty="0" err="1"/>
              <a:t>significa</a:t>
            </a:r>
            <a:r>
              <a:rPr lang="en-GB" dirty="0"/>
              <a:t> que, </a:t>
            </a:r>
            <a:r>
              <a:rPr lang="en-GB" dirty="0" err="1"/>
              <a:t>em</a:t>
            </a:r>
            <a:r>
              <a:rPr lang="en-GB" dirty="0"/>
              <a:t> </a:t>
            </a:r>
            <a:r>
              <a:rPr lang="en-GB" dirty="0" err="1"/>
              <a:t>média</a:t>
            </a:r>
            <a:r>
              <a:rPr lang="en-GB" dirty="0"/>
              <a:t>, </a:t>
            </a:r>
            <a:r>
              <a:rPr lang="en-GB" dirty="0" err="1"/>
              <a:t>durante</a:t>
            </a:r>
            <a:r>
              <a:rPr lang="en-GB" dirty="0"/>
              <a:t> o </a:t>
            </a:r>
            <a:r>
              <a:rPr lang="en-GB" dirty="0" err="1"/>
              <a:t>mês</a:t>
            </a:r>
            <a:r>
              <a:rPr lang="en-GB" dirty="0"/>
              <a:t> de </a:t>
            </a:r>
            <a:r>
              <a:rPr lang="en-GB" dirty="0" err="1"/>
              <a:t>janeiro</a:t>
            </a:r>
            <a:r>
              <a:rPr lang="en-GB" dirty="0"/>
              <a:t>, no </a:t>
            </a:r>
            <a:r>
              <a:rPr lang="en-GB" dirty="0" err="1"/>
              <a:t>máximo</a:t>
            </a:r>
            <a:r>
              <a:rPr lang="en-GB" dirty="0"/>
              <a:t> 96% da </a:t>
            </a:r>
            <a:r>
              <a:rPr lang="en-GB" dirty="0" err="1"/>
              <a:t>capacidade</a:t>
            </a:r>
            <a:r>
              <a:rPr lang="en-GB" dirty="0"/>
              <a:t> </a:t>
            </a:r>
            <a:r>
              <a:rPr lang="en-GB" dirty="0" err="1"/>
              <a:t>instalada</a:t>
            </a:r>
            <a:r>
              <a:rPr lang="en-GB" dirty="0"/>
              <a:t> de </a:t>
            </a:r>
            <a:r>
              <a:rPr lang="en-GB" dirty="0" err="1"/>
              <a:t>gás</a:t>
            </a:r>
            <a:r>
              <a:rPr lang="en-GB" dirty="0"/>
              <a:t> </a:t>
            </a:r>
            <a:r>
              <a:rPr lang="en-GB" dirty="0" err="1"/>
              <a:t>pode</a:t>
            </a:r>
            <a:r>
              <a:rPr lang="en-GB" dirty="0"/>
              <a:t> ser </a:t>
            </a:r>
            <a:r>
              <a:rPr lang="en-GB" dirty="0" err="1"/>
              <a:t>usada</a:t>
            </a:r>
            <a:r>
              <a:rPr lang="en-GB" dirty="0"/>
              <a:t>. </a:t>
            </a:r>
            <a:r>
              <a:rPr lang="en-GB" dirty="0" err="1"/>
              <a:t>Pode</a:t>
            </a:r>
            <a:r>
              <a:rPr lang="en-GB" dirty="0"/>
              <a:t> ser </a:t>
            </a:r>
            <a:r>
              <a:rPr lang="en-GB" dirty="0" err="1"/>
              <a:t>usado</a:t>
            </a:r>
            <a:r>
              <a:rPr lang="en-GB" dirty="0"/>
              <a:t> </a:t>
            </a:r>
            <a:r>
              <a:rPr lang="en-GB" dirty="0" err="1"/>
              <a:t>menos</a:t>
            </a:r>
            <a:r>
              <a:rPr lang="en-GB" dirty="0"/>
              <a:t>, mas </a:t>
            </a:r>
            <a:r>
              <a:rPr lang="en-GB" dirty="0" err="1"/>
              <a:t>não</a:t>
            </a:r>
            <a:r>
              <a:rPr lang="en-GB" dirty="0"/>
              <a:t> </a:t>
            </a:r>
            <a:r>
              <a:rPr lang="en-GB" dirty="0" err="1"/>
              <a:t>mais</a:t>
            </a:r>
            <a:r>
              <a:rPr lang="en-GB" dirty="0"/>
              <a:t>. </a:t>
            </a:r>
            <a:r>
              <a:rPr lang="en-GB" dirty="0" err="1"/>
              <a:t>Isso</a:t>
            </a:r>
            <a:r>
              <a:rPr lang="en-GB" dirty="0"/>
              <a:t> </a:t>
            </a:r>
            <a:r>
              <a:rPr lang="en-GB" dirty="0" err="1"/>
              <a:t>é</a:t>
            </a:r>
            <a:r>
              <a:rPr lang="en-GB" dirty="0"/>
              <a:t> expresso </a:t>
            </a:r>
            <a:r>
              <a:rPr lang="en-GB" dirty="0" err="1"/>
              <a:t>pelo</a:t>
            </a:r>
            <a:r>
              <a:rPr lang="en-GB" dirty="0"/>
              <a:t> </a:t>
            </a:r>
            <a:r>
              <a:rPr lang="en-GB" dirty="0" err="1"/>
              <a:t>parâmetro</a:t>
            </a:r>
            <a:r>
              <a:rPr lang="en-GB" dirty="0"/>
              <a:t> </a:t>
            </a:r>
            <a:r>
              <a:rPr lang="en-GB" dirty="0" err="1"/>
              <a:t>fator</a:t>
            </a:r>
            <a:r>
              <a:rPr lang="en-GB" dirty="0"/>
              <a:t> de </a:t>
            </a:r>
            <a:r>
              <a:rPr lang="en-GB" dirty="0" err="1"/>
              <a:t>capacidade</a:t>
            </a:r>
            <a:r>
              <a:rPr lang="en-GB" dirty="0"/>
              <a:t>, que </a:t>
            </a:r>
            <a:r>
              <a:rPr lang="en-GB" dirty="0" err="1"/>
              <a:t>pode</a:t>
            </a:r>
            <a:r>
              <a:rPr lang="en-GB" dirty="0"/>
              <a:t> ser </a:t>
            </a:r>
            <a:r>
              <a:rPr lang="en-GB" dirty="0" err="1"/>
              <a:t>definido</a:t>
            </a:r>
            <a:r>
              <a:rPr lang="en-GB" dirty="0"/>
              <a:t> para </a:t>
            </a:r>
            <a:r>
              <a:rPr lang="en-GB" dirty="0" err="1"/>
              <a:t>todas</a:t>
            </a:r>
            <a:r>
              <a:rPr lang="en-GB" dirty="0"/>
              <a:t> as </a:t>
            </a:r>
            <a:r>
              <a:rPr lang="en-GB" dirty="0" err="1"/>
              <a:t>tecnologias</a:t>
            </a:r>
            <a:r>
              <a:rPr lang="en-GB" dirty="0"/>
              <a:t> </a:t>
            </a:r>
            <a:r>
              <a:rPr lang="en-GB" dirty="0" err="1"/>
              <a:t>em</a:t>
            </a:r>
            <a:r>
              <a:rPr lang="en-GB" dirty="0"/>
              <a:t> um </a:t>
            </a:r>
            <a:r>
              <a:rPr lang="en-GB" dirty="0" err="1"/>
              <a:t>modelo</a:t>
            </a:r>
            <a:r>
              <a:rPr lang="en-GB" dirty="0"/>
              <a:t>. O </a:t>
            </a:r>
            <a:r>
              <a:rPr lang="en-GB" dirty="0" err="1"/>
              <a:t>fator</a:t>
            </a:r>
            <a:r>
              <a:rPr lang="en-GB" dirty="0"/>
              <a:t> de </a:t>
            </a:r>
            <a:r>
              <a:rPr lang="en-GB" dirty="0" err="1"/>
              <a:t>capacidade</a:t>
            </a:r>
            <a:r>
              <a:rPr lang="en-GB" dirty="0"/>
              <a:t> </a:t>
            </a:r>
            <a:r>
              <a:rPr lang="en-GB" dirty="0" err="1"/>
              <a:t>é</a:t>
            </a:r>
            <a:r>
              <a:rPr lang="en-GB" dirty="0"/>
              <a:t> </a:t>
            </a:r>
            <a:r>
              <a:rPr lang="en-GB" dirty="0" err="1"/>
              <a:t>particularmente</a:t>
            </a:r>
            <a:r>
              <a:rPr lang="en-GB" dirty="0"/>
              <a:t> </a:t>
            </a:r>
            <a:r>
              <a:rPr lang="en-GB" dirty="0" err="1"/>
              <a:t>importante</a:t>
            </a:r>
            <a:r>
              <a:rPr lang="en-GB" dirty="0"/>
              <a:t> para as </a:t>
            </a:r>
            <a:r>
              <a:rPr lang="en-GB" dirty="0" err="1"/>
              <a:t>tecnologias</a:t>
            </a:r>
            <a:r>
              <a:rPr lang="en-GB" dirty="0"/>
              <a:t> </a:t>
            </a:r>
            <a:r>
              <a:rPr lang="en-GB" dirty="0" err="1"/>
              <a:t>renováveis</a:t>
            </a:r>
            <a:r>
              <a:rPr lang="en-GB" dirty="0"/>
              <a:t>, mas, </a:t>
            </a:r>
            <a:r>
              <a:rPr lang="en-GB" dirty="0" err="1"/>
              <a:t>nesse</a:t>
            </a:r>
            <a:r>
              <a:rPr lang="en-GB" dirty="0"/>
              <a:t> </a:t>
            </a:r>
            <a:r>
              <a:rPr lang="en-GB" dirty="0" err="1"/>
              <a:t>caso</a:t>
            </a:r>
            <a:r>
              <a:rPr lang="en-GB" dirty="0"/>
              <a:t>, </a:t>
            </a:r>
            <a:r>
              <a:rPr lang="en-GB" dirty="0" err="1"/>
              <a:t>ele</a:t>
            </a:r>
            <a:r>
              <a:rPr lang="en-GB" dirty="0"/>
              <a:t> </a:t>
            </a:r>
            <a:r>
              <a:rPr lang="en-GB" dirty="0" err="1"/>
              <a:t>é</a:t>
            </a:r>
            <a:r>
              <a:rPr lang="en-GB" dirty="0"/>
              <a:t> </a:t>
            </a:r>
            <a:r>
              <a:rPr lang="en-GB" dirty="0" err="1"/>
              <a:t>usado</a:t>
            </a:r>
            <a:r>
              <a:rPr lang="en-GB" dirty="0"/>
              <a:t> de </a:t>
            </a:r>
            <a:r>
              <a:rPr lang="en-GB" dirty="0" err="1"/>
              <a:t>uma</a:t>
            </a:r>
            <a:r>
              <a:rPr lang="en-GB" dirty="0"/>
              <a:t> </a:t>
            </a:r>
            <a:r>
              <a:rPr lang="en-GB" dirty="0" err="1"/>
              <a:t>maneira</a:t>
            </a:r>
            <a:r>
              <a:rPr lang="en-GB" dirty="0"/>
              <a:t> </a:t>
            </a:r>
            <a:r>
              <a:rPr lang="en-GB" dirty="0" err="1"/>
              <a:t>ligeiramente</a:t>
            </a:r>
            <a:r>
              <a:rPr lang="en-GB" dirty="0"/>
              <a:t> </a:t>
            </a:r>
            <a:r>
              <a:rPr lang="en-GB" dirty="0" err="1"/>
              <a:t>diferente</a:t>
            </a:r>
            <a:r>
              <a:rPr lang="en-GB" dirty="0"/>
              <a:t>. Ele </a:t>
            </a:r>
            <a:r>
              <a:rPr lang="en-GB" dirty="0" err="1"/>
              <a:t>não</a:t>
            </a:r>
            <a:r>
              <a:rPr lang="en-GB" dirty="0"/>
              <a:t> </a:t>
            </a:r>
            <a:r>
              <a:rPr lang="en-GB" dirty="0" err="1"/>
              <a:t>expressa</a:t>
            </a:r>
            <a:r>
              <a:rPr lang="en-GB" dirty="0"/>
              <a:t> </a:t>
            </a:r>
            <a:r>
              <a:rPr lang="en-GB" dirty="0" err="1"/>
              <a:t>necessariamente</a:t>
            </a:r>
            <a:r>
              <a:rPr lang="en-GB" dirty="0"/>
              <a:t> </a:t>
            </a:r>
            <a:r>
              <a:rPr lang="en-GB" dirty="0" err="1"/>
              <a:t>quando</a:t>
            </a:r>
            <a:r>
              <a:rPr lang="en-GB" dirty="0"/>
              <a:t> as </a:t>
            </a:r>
            <a:r>
              <a:rPr lang="en-GB" dirty="0" err="1"/>
              <a:t>tecnologias</a:t>
            </a:r>
            <a:r>
              <a:rPr lang="en-GB" dirty="0"/>
              <a:t> </a:t>
            </a:r>
            <a:r>
              <a:rPr lang="en-GB" dirty="0" err="1"/>
              <a:t>não</a:t>
            </a:r>
            <a:r>
              <a:rPr lang="en-GB" dirty="0"/>
              <a:t> </a:t>
            </a:r>
            <a:r>
              <a:rPr lang="en-GB" dirty="0" err="1"/>
              <a:t>estão</a:t>
            </a:r>
            <a:r>
              <a:rPr lang="en-GB" dirty="0"/>
              <a:t> </a:t>
            </a:r>
            <a:r>
              <a:rPr lang="en-GB" dirty="0" err="1"/>
              <a:t>disponíveis</a:t>
            </a:r>
            <a:r>
              <a:rPr lang="en-GB" dirty="0"/>
              <a:t> </a:t>
            </a:r>
            <a:r>
              <a:rPr lang="en-GB" dirty="0" err="1"/>
              <a:t>devido</a:t>
            </a:r>
            <a:r>
              <a:rPr lang="en-GB" dirty="0"/>
              <a:t> a </a:t>
            </a:r>
            <a:r>
              <a:rPr lang="en-GB" dirty="0" err="1"/>
              <a:t>interrupções</a:t>
            </a:r>
            <a:r>
              <a:rPr lang="en-GB" dirty="0"/>
              <a:t>, mas sim </a:t>
            </a:r>
            <a:r>
              <a:rPr lang="en-GB" dirty="0" err="1"/>
              <a:t>quando</a:t>
            </a:r>
            <a:r>
              <a:rPr lang="en-GB" dirty="0"/>
              <a:t> </a:t>
            </a:r>
            <a:r>
              <a:rPr lang="en-GB" dirty="0" err="1"/>
              <a:t>elas</a:t>
            </a:r>
            <a:r>
              <a:rPr lang="en-GB" dirty="0"/>
              <a:t> </a:t>
            </a:r>
            <a:r>
              <a:rPr lang="en-GB" dirty="0" err="1"/>
              <a:t>não</a:t>
            </a:r>
            <a:r>
              <a:rPr lang="en-GB" dirty="0"/>
              <a:t> </a:t>
            </a:r>
            <a:r>
              <a:rPr lang="en-GB" dirty="0" err="1"/>
              <a:t>estão</a:t>
            </a:r>
            <a:r>
              <a:rPr lang="en-GB" dirty="0"/>
              <a:t> </a:t>
            </a:r>
            <a:r>
              <a:rPr lang="en-GB" dirty="0" err="1"/>
              <a:t>disponíveis</a:t>
            </a:r>
            <a:r>
              <a:rPr lang="en-GB" dirty="0"/>
              <a:t> </a:t>
            </a:r>
            <a:r>
              <a:rPr lang="en-GB" dirty="0" err="1"/>
              <a:t>porque</a:t>
            </a:r>
            <a:r>
              <a:rPr lang="en-GB" dirty="0"/>
              <a:t> o </a:t>
            </a:r>
            <a:r>
              <a:rPr lang="en-GB" dirty="0" err="1"/>
              <a:t>recurso</a:t>
            </a:r>
            <a:r>
              <a:rPr lang="en-GB" dirty="0"/>
              <a:t> </a:t>
            </a:r>
            <a:r>
              <a:rPr lang="en-GB" dirty="0" err="1"/>
              <a:t>não</a:t>
            </a:r>
            <a:r>
              <a:rPr lang="en-GB" dirty="0"/>
              <a:t> </a:t>
            </a:r>
            <a:r>
              <a:rPr lang="en-GB" dirty="0" err="1"/>
              <a:t>está</a:t>
            </a:r>
            <a:r>
              <a:rPr lang="en-GB" dirty="0"/>
              <a:t> </a:t>
            </a:r>
            <a:r>
              <a:rPr lang="en-GB" dirty="0" err="1"/>
              <a:t>disponível</a:t>
            </a:r>
            <a:r>
              <a:rPr lang="en-GB" dirty="0"/>
              <a:t>. Por </a:t>
            </a:r>
            <a:r>
              <a:rPr lang="en-GB" dirty="0" err="1"/>
              <a:t>exemplo</a:t>
            </a:r>
            <a:r>
              <a:rPr lang="en-GB" dirty="0"/>
              <a:t>, se o </a:t>
            </a:r>
            <a:r>
              <a:rPr lang="en-GB" dirty="0" err="1"/>
              <a:t>modelador</a:t>
            </a:r>
            <a:r>
              <a:rPr lang="en-GB" dirty="0"/>
              <a:t> </a:t>
            </a:r>
            <a:r>
              <a:rPr lang="en-GB" dirty="0" err="1"/>
              <a:t>pretende</a:t>
            </a:r>
            <a:r>
              <a:rPr lang="en-GB" dirty="0"/>
              <a:t> </a:t>
            </a:r>
            <a:r>
              <a:rPr lang="en-GB" dirty="0" err="1"/>
              <a:t>modelar</a:t>
            </a:r>
            <a:r>
              <a:rPr lang="en-GB" dirty="0"/>
              <a:t> </a:t>
            </a:r>
            <a:r>
              <a:rPr lang="en-GB" dirty="0" err="1"/>
              <a:t>uma</a:t>
            </a:r>
            <a:r>
              <a:rPr lang="en-GB" dirty="0"/>
              <a:t> </a:t>
            </a:r>
            <a:r>
              <a:rPr lang="en-GB" dirty="0" err="1"/>
              <a:t>usina</a:t>
            </a:r>
            <a:r>
              <a:rPr lang="en-GB" dirty="0"/>
              <a:t> solar </a:t>
            </a:r>
            <a:r>
              <a:rPr lang="en-GB" dirty="0" err="1"/>
              <a:t>fotovoltaica</a:t>
            </a:r>
            <a:r>
              <a:rPr lang="en-GB" dirty="0"/>
              <a:t>, </a:t>
            </a:r>
            <a:r>
              <a:rPr lang="en-GB" sz="1200" dirty="0" err="1">
                <a:solidFill>
                  <a:schemeClr val="dk1"/>
                </a:solidFill>
                <a:latin typeface="Calibri"/>
                <a:ea typeface="Calibri"/>
                <a:cs typeface="Calibri"/>
                <a:sym typeface="Calibri"/>
              </a:rPr>
              <a:t>ele</a:t>
            </a:r>
            <a:r>
              <a:rPr lang="en-GB" sz="1200" dirty="0">
                <a:solidFill>
                  <a:schemeClr val="dk1"/>
                </a:solidFill>
                <a:latin typeface="Calibri"/>
                <a:ea typeface="Calibri"/>
                <a:cs typeface="Calibri"/>
                <a:sym typeface="Calibri"/>
              </a:rPr>
              <a:t> sabe que o </a:t>
            </a:r>
            <a:r>
              <a:rPr lang="en-GB" sz="1200" dirty="0" err="1">
                <a:solidFill>
                  <a:schemeClr val="dk1"/>
                </a:solidFill>
                <a:latin typeface="Calibri"/>
                <a:ea typeface="Calibri"/>
                <a:cs typeface="Calibri"/>
                <a:sym typeface="Calibri"/>
              </a:rPr>
              <a:t>perfil</a:t>
            </a:r>
            <a:r>
              <a:rPr lang="en-GB" sz="1200" dirty="0">
                <a:solidFill>
                  <a:schemeClr val="dk1"/>
                </a:solidFill>
                <a:latin typeface="Calibri"/>
                <a:ea typeface="Calibri"/>
                <a:cs typeface="Calibri"/>
                <a:sym typeface="Calibri"/>
              </a:rPr>
              <a:t> de </a:t>
            </a:r>
            <a:r>
              <a:rPr lang="en-GB" sz="1200" dirty="0" err="1">
                <a:solidFill>
                  <a:schemeClr val="dk1"/>
                </a:solidFill>
                <a:latin typeface="Calibri"/>
                <a:ea typeface="Calibri"/>
                <a:cs typeface="Calibri"/>
                <a:sym typeface="Calibri"/>
              </a:rPr>
              <a:t>fornecimento</a:t>
            </a:r>
            <a:r>
              <a:rPr lang="en-GB" sz="1200" dirty="0">
                <a:solidFill>
                  <a:schemeClr val="dk1"/>
                </a:solidFill>
                <a:latin typeface="Calibri"/>
                <a:ea typeface="Calibri"/>
                <a:cs typeface="Calibri"/>
                <a:sym typeface="Calibri"/>
              </a:rPr>
              <a:t> da </a:t>
            </a:r>
            <a:r>
              <a:rPr lang="en-GB" sz="1200" dirty="0" err="1">
                <a:solidFill>
                  <a:schemeClr val="dk1"/>
                </a:solidFill>
                <a:latin typeface="Calibri"/>
                <a:ea typeface="Calibri"/>
                <a:cs typeface="Calibri"/>
                <a:sym typeface="Calibri"/>
              </a:rPr>
              <a:t>usina</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será</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semelhante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ao</a:t>
            </a:r>
            <a:r>
              <a:rPr lang="en-GB" sz="1200" dirty="0">
                <a:solidFill>
                  <a:schemeClr val="dk1"/>
                </a:solidFill>
                <a:latin typeface="Calibri"/>
                <a:ea typeface="Calibri"/>
                <a:cs typeface="Calibri"/>
                <a:sym typeface="Calibri"/>
              </a:rPr>
              <a:t> da </a:t>
            </a:r>
            <a:r>
              <a:rPr lang="en-GB" sz="1200" dirty="0" err="1">
                <a:solidFill>
                  <a:schemeClr val="dk1"/>
                </a:solidFill>
                <a:latin typeface="Calibri"/>
                <a:ea typeface="Calibri"/>
                <a:cs typeface="Calibri"/>
                <a:sym typeface="Calibri"/>
              </a:rPr>
              <a:t>figura</a:t>
            </a:r>
            <a:r>
              <a:rPr lang="en-GB" sz="1200" dirty="0">
                <a:solidFill>
                  <a:schemeClr val="dk1"/>
                </a:solidFill>
                <a:latin typeface="Calibri"/>
                <a:ea typeface="Calibri"/>
                <a:cs typeface="Calibri"/>
                <a:sym typeface="Calibri"/>
              </a:rPr>
              <a:t>, que </a:t>
            </a:r>
            <a:r>
              <a:rPr lang="en-GB" sz="1200" dirty="0" err="1">
                <a:solidFill>
                  <a:schemeClr val="dk1"/>
                </a:solidFill>
                <a:latin typeface="Calibri"/>
                <a:ea typeface="Calibri"/>
                <a:cs typeface="Calibri"/>
                <a:sym typeface="Calibri"/>
              </a:rPr>
              <a:t>mostra</a:t>
            </a:r>
            <a:r>
              <a:rPr lang="en-GB" sz="1200" dirty="0">
                <a:solidFill>
                  <a:schemeClr val="dk1"/>
                </a:solidFill>
                <a:latin typeface="Calibri"/>
                <a:ea typeface="Calibri"/>
                <a:cs typeface="Calibri"/>
                <a:sym typeface="Calibri"/>
              </a:rPr>
              <a:t> o </a:t>
            </a:r>
            <a:r>
              <a:rPr lang="en-GB" sz="1200" dirty="0" err="1">
                <a:solidFill>
                  <a:schemeClr val="dk1"/>
                </a:solidFill>
                <a:latin typeface="Calibri"/>
                <a:ea typeface="Calibri"/>
                <a:cs typeface="Calibri"/>
                <a:sym typeface="Calibri"/>
              </a:rPr>
              <a:t>perfil</a:t>
            </a:r>
            <a:r>
              <a:rPr lang="en-GB" sz="1200" dirty="0">
                <a:solidFill>
                  <a:schemeClr val="dk1"/>
                </a:solidFill>
                <a:latin typeface="Calibri"/>
                <a:ea typeface="Calibri"/>
                <a:cs typeface="Calibri"/>
                <a:sym typeface="Calibri"/>
              </a:rPr>
              <a:t> de </a:t>
            </a:r>
            <a:r>
              <a:rPr lang="en-GB" sz="1200" dirty="0" err="1">
                <a:solidFill>
                  <a:schemeClr val="dk1"/>
                </a:solidFill>
                <a:latin typeface="Calibri"/>
                <a:ea typeface="Calibri"/>
                <a:cs typeface="Calibri"/>
                <a:sym typeface="Calibri"/>
              </a:rPr>
              <a:t>fornecimento</a:t>
            </a:r>
            <a:r>
              <a:rPr lang="en-GB" sz="1200" dirty="0">
                <a:solidFill>
                  <a:schemeClr val="dk1"/>
                </a:solidFill>
                <a:latin typeface="Calibri"/>
                <a:ea typeface="Calibri"/>
                <a:cs typeface="Calibri"/>
                <a:sym typeface="Calibri"/>
              </a:rPr>
              <a:t> solar do local. </a:t>
            </a:r>
            <a:r>
              <a:rPr lang="en-GB" sz="1200" dirty="0" err="1">
                <a:solidFill>
                  <a:schemeClr val="dk1"/>
                </a:solidFill>
                <a:latin typeface="Calibri"/>
                <a:ea typeface="Calibri"/>
                <a:cs typeface="Calibri"/>
                <a:sym typeface="Calibri"/>
              </a:rPr>
              <a:t>Portanto</a:t>
            </a:r>
            <a:r>
              <a:rPr lang="en-GB" sz="1200" dirty="0">
                <a:solidFill>
                  <a:schemeClr val="dk1"/>
                </a:solidFill>
                <a:latin typeface="Calibri"/>
                <a:ea typeface="Calibri"/>
                <a:cs typeface="Calibri"/>
                <a:sym typeface="Calibri"/>
              </a:rPr>
              <a:t>, a </a:t>
            </a:r>
            <a:r>
              <a:rPr lang="en-GB" sz="1200" dirty="0" err="1">
                <a:solidFill>
                  <a:schemeClr val="dk1"/>
                </a:solidFill>
                <a:latin typeface="Calibri"/>
                <a:ea typeface="Calibri"/>
                <a:cs typeface="Calibri"/>
                <a:sym typeface="Calibri"/>
              </a:rPr>
              <a:t>usina</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não</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produzirá</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durante</a:t>
            </a:r>
            <a:r>
              <a:rPr lang="en-GB" sz="1200" dirty="0">
                <a:solidFill>
                  <a:schemeClr val="dk1"/>
                </a:solidFill>
                <a:latin typeface="Calibri"/>
                <a:ea typeface="Calibri"/>
                <a:cs typeface="Calibri"/>
                <a:sym typeface="Calibri"/>
              </a:rPr>
              <a:t> a </a:t>
            </a:r>
            <a:r>
              <a:rPr lang="en-GB" sz="1200" dirty="0" err="1">
                <a:solidFill>
                  <a:schemeClr val="dk1"/>
                </a:solidFill>
                <a:latin typeface="Calibri"/>
                <a:ea typeface="Calibri"/>
                <a:cs typeface="Calibri"/>
                <a:sym typeface="Calibri"/>
              </a:rPr>
              <a:t>noite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porque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não</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há</a:t>
            </a:r>
            <a:r>
              <a:rPr lang="en-GB" sz="1200" dirty="0">
                <a:solidFill>
                  <a:schemeClr val="dk1"/>
                </a:solidFill>
                <a:latin typeface="Calibri"/>
                <a:ea typeface="Calibri"/>
                <a:cs typeface="Calibri"/>
                <a:sym typeface="Calibri"/>
              </a:rPr>
              <a:t> sol.</a:t>
            </a:r>
            <a:r>
              <a:rPr lang="en-GB" dirty="0"/>
              <a:t> </a:t>
            </a:r>
            <a:r>
              <a:rPr lang="en-GB" dirty="0" err="1"/>
              <a:t>Portanto</a:t>
            </a:r>
            <a:r>
              <a:rPr lang="en-GB" dirty="0"/>
              <a:t>, para as </a:t>
            </a:r>
            <a:r>
              <a:rPr lang="en-GB" dirty="0" err="1"/>
              <a:t>fatias</a:t>
            </a:r>
            <a:r>
              <a:rPr lang="en-GB" dirty="0"/>
              <a:t> de tempo que </a:t>
            </a:r>
            <a:r>
              <a:rPr lang="en-GB" dirty="0" err="1"/>
              <a:t>representam</a:t>
            </a:r>
            <a:r>
              <a:rPr lang="en-GB" dirty="0"/>
              <a:t> o </a:t>
            </a:r>
            <a:r>
              <a:rPr lang="en-GB" dirty="0" err="1"/>
              <a:t>período</a:t>
            </a:r>
            <a:r>
              <a:rPr lang="en-GB" dirty="0"/>
              <a:t> </a:t>
            </a:r>
            <a:r>
              <a:rPr lang="en-GB" dirty="0" err="1"/>
              <a:t>noturno</a:t>
            </a:r>
            <a:r>
              <a:rPr lang="en-GB" dirty="0"/>
              <a:t>, o </a:t>
            </a:r>
            <a:r>
              <a:rPr lang="en-GB" dirty="0" err="1"/>
              <a:t>usuário</a:t>
            </a:r>
            <a:r>
              <a:rPr lang="en-GB" dirty="0"/>
              <a:t> </a:t>
            </a:r>
            <a:r>
              <a:rPr lang="en-GB" dirty="0" err="1"/>
              <a:t>pode</a:t>
            </a:r>
            <a:r>
              <a:rPr lang="en-GB" dirty="0"/>
              <a:t> </a:t>
            </a:r>
            <a:r>
              <a:rPr lang="en-GB" dirty="0" err="1"/>
              <a:t>definir</a:t>
            </a:r>
            <a:r>
              <a:rPr lang="en-GB" dirty="0"/>
              <a:t> o </a:t>
            </a:r>
            <a:r>
              <a:rPr lang="en-GB" dirty="0" err="1"/>
              <a:t>fator</a:t>
            </a:r>
            <a:r>
              <a:rPr lang="en-GB" dirty="0"/>
              <a:t> de </a:t>
            </a:r>
            <a:r>
              <a:rPr lang="en-GB" dirty="0" err="1"/>
              <a:t>capacidade</a:t>
            </a:r>
            <a:r>
              <a:rPr lang="en-GB" dirty="0"/>
              <a:t> da </a:t>
            </a:r>
            <a:r>
              <a:rPr lang="en-GB" dirty="0" err="1"/>
              <a:t>tecnologia</a:t>
            </a:r>
            <a:r>
              <a:rPr lang="en-GB" dirty="0"/>
              <a:t> solar </a:t>
            </a:r>
            <a:r>
              <a:rPr lang="en-GB" dirty="0" err="1"/>
              <a:t>como</a:t>
            </a:r>
            <a:r>
              <a:rPr lang="en-GB" dirty="0"/>
              <a:t> 0. O </a:t>
            </a:r>
            <a:r>
              <a:rPr lang="en-GB" dirty="0" err="1"/>
              <a:t>cálculo</a:t>
            </a:r>
            <a:r>
              <a:rPr lang="en-GB" dirty="0"/>
              <a:t> do </a:t>
            </a:r>
            <a:r>
              <a:rPr lang="en-GB" dirty="0" err="1"/>
              <a:t>fator</a:t>
            </a:r>
            <a:r>
              <a:rPr lang="en-GB" dirty="0"/>
              <a:t> de </a:t>
            </a:r>
            <a:r>
              <a:rPr lang="en-GB" dirty="0" err="1"/>
              <a:t>capacidade</a:t>
            </a:r>
            <a:r>
              <a:rPr lang="en-GB" dirty="0"/>
              <a:t> </a:t>
            </a:r>
            <a:r>
              <a:rPr lang="en-GB" dirty="0" err="1"/>
              <a:t>não</a:t>
            </a:r>
            <a:r>
              <a:rPr lang="en-GB" dirty="0"/>
              <a:t> </a:t>
            </a:r>
            <a:r>
              <a:rPr lang="en-GB" dirty="0" err="1"/>
              <a:t>é</a:t>
            </a:r>
            <a:r>
              <a:rPr lang="en-GB" dirty="0"/>
              <a:t> trivial, </a:t>
            </a:r>
            <a:r>
              <a:rPr lang="en-GB" dirty="0" err="1"/>
              <a:t>especialmente</a:t>
            </a:r>
            <a:r>
              <a:rPr lang="en-GB" dirty="0"/>
              <a:t> para </a:t>
            </a:r>
            <a:r>
              <a:rPr lang="en-GB" dirty="0" err="1"/>
              <a:t>energias</a:t>
            </a:r>
            <a:r>
              <a:rPr lang="en-GB" dirty="0"/>
              <a:t> </a:t>
            </a:r>
            <a:r>
              <a:rPr lang="en-GB" dirty="0" err="1"/>
              <a:t>renováveis</a:t>
            </a:r>
            <a:r>
              <a:rPr lang="en-GB" dirty="0"/>
              <a:t>. </a:t>
            </a:r>
            <a:r>
              <a:rPr lang="en-GB" dirty="0" err="1"/>
              <a:t>Você</a:t>
            </a:r>
            <a:r>
              <a:rPr lang="en-GB" dirty="0"/>
              <a:t> se </a:t>
            </a:r>
            <a:r>
              <a:rPr lang="en-GB" dirty="0" err="1"/>
              <a:t>familiarizará</a:t>
            </a:r>
            <a:r>
              <a:rPr lang="en-GB" dirty="0"/>
              <a:t> com </a:t>
            </a:r>
            <a:r>
              <a:rPr lang="en-GB" dirty="0" err="1"/>
              <a:t>isso</a:t>
            </a:r>
            <a:r>
              <a:rPr lang="en-GB" dirty="0"/>
              <a:t> </a:t>
            </a:r>
            <a:r>
              <a:rPr lang="en-GB" dirty="0" err="1"/>
              <a:t>nos</a:t>
            </a:r>
            <a:r>
              <a:rPr lang="en-GB" dirty="0"/>
              <a:t> </a:t>
            </a:r>
            <a:r>
              <a:rPr lang="en-GB" sz="1200" dirty="0" err="1">
                <a:solidFill>
                  <a:schemeClr val="dk1"/>
                </a:solidFill>
                <a:latin typeface="Calibri"/>
                <a:ea typeface="Calibri"/>
                <a:cs typeface="Calibri"/>
                <a:sym typeface="Calibri"/>
              </a:rPr>
              <a:t>exercícios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práticos</a:t>
            </a:r>
            <a:r>
              <a:rPr lang="en-GB" dirty="0"/>
              <a:t>. </a:t>
            </a:r>
            <a:r>
              <a:rPr lang="en-GB" dirty="0" err="1"/>
              <a:t>Isso</a:t>
            </a:r>
            <a:r>
              <a:rPr lang="en-GB" dirty="0"/>
              <a:t> </a:t>
            </a:r>
            <a:r>
              <a:rPr lang="en-GB" dirty="0" err="1"/>
              <a:t>conclui</a:t>
            </a:r>
            <a:r>
              <a:rPr lang="en-GB" dirty="0"/>
              <a:t> a </a:t>
            </a:r>
            <a:r>
              <a:rPr lang="en-GB" dirty="0" err="1"/>
              <a:t>parte</a:t>
            </a:r>
            <a:r>
              <a:rPr lang="en-GB" dirty="0"/>
              <a:t> do </a:t>
            </a:r>
            <a:r>
              <a:rPr lang="en-GB" dirty="0" err="1"/>
              <a:t>curso</a:t>
            </a:r>
            <a:r>
              <a:rPr lang="en-GB" dirty="0"/>
              <a:t> </a:t>
            </a:r>
            <a:r>
              <a:rPr lang="en-GB" dirty="0" err="1"/>
              <a:t>sobre</a:t>
            </a:r>
            <a:r>
              <a:rPr lang="en-GB" dirty="0"/>
              <a:t> o </a:t>
            </a:r>
            <a:r>
              <a:rPr lang="en-GB" dirty="0" err="1"/>
              <a:t>sistema</a:t>
            </a:r>
            <a:r>
              <a:rPr lang="en-GB" dirty="0"/>
              <a:t> </a:t>
            </a:r>
            <a:r>
              <a:rPr lang="en-GB" dirty="0" err="1"/>
              <a:t>energético</a:t>
            </a:r>
            <a:r>
              <a:rPr lang="en-GB" dirty="0"/>
              <a:t>. Na </a:t>
            </a:r>
            <a:r>
              <a:rPr lang="en-GB" dirty="0" err="1"/>
              <a:t>próxima</a:t>
            </a:r>
            <a:r>
              <a:rPr lang="en-GB" dirty="0"/>
              <a:t> aula, </a:t>
            </a:r>
            <a:r>
              <a:rPr lang="en-GB" dirty="0" err="1"/>
              <a:t>você</a:t>
            </a:r>
            <a:r>
              <a:rPr lang="en-GB" dirty="0"/>
              <a:t> </a:t>
            </a:r>
            <a:r>
              <a:rPr lang="en-GB" dirty="0" err="1"/>
              <a:t>será</a:t>
            </a:r>
            <a:r>
              <a:rPr lang="en-GB" dirty="0"/>
              <a:t> </a:t>
            </a:r>
            <a:r>
              <a:rPr lang="en-GB" dirty="0" err="1"/>
              <a:t>apresentado</a:t>
            </a:r>
            <a:r>
              <a:rPr lang="en-GB" dirty="0"/>
              <a:t> </a:t>
            </a:r>
            <a:r>
              <a:rPr lang="en-GB" dirty="0" err="1"/>
              <a:t>ao</a:t>
            </a:r>
            <a:r>
              <a:rPr lang="en-GB" dirty="0"/>
              <a:t> </a:t>
            </a:r>
            <a:r>
              <a:rPr lang="en-GB" dirty="0" err="1"/>
              <a:t>sistema</a:t>
            </a:r>
            <a:r>
              <a:rPr lang="en-GB" dirty="0"/>
              <a:t> </a:t>
            </a:r>
            <a:r>
              <a:rPr lang="en-GB" dirty="0" err="1"/>
              <a:t>terrestre</a:t>
            </a:r>
            <a:r>
              <a:rPr lang="en-GB" dirty="0"/>
              <a:t>.</a:t>
            </a:r>
            <a:endParaRPr dirty="0"/>
          </a:p>
        </p:txBody>
      </p:sp>
      <p:sp>
        <p:nvSpPr>
          <p:cNvPr id="618" name="Google Shape;6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solidFill>
                  <a:srgbClr val="000000"/>
                </a:solidFill>
              </a:rPr>
              <a:t>As aulas </a:t>
            </a:r>
            <a:r>
              <a:rPr lang="en-GB" dirty="0" err="1">
                <a:solidFill>
                  <a:srgbClr val="000000"/>
                </a:solidFill>
              </a:rPr>
              <a:t>anteriores</a:t>
            </a:r>
            <a:r>
              <a:rPr lang="en-GB" dirty="0">
                <a:solidFill>
                  <a:srgbClr val="000000"/>
                </a:solidFill>
              </a:rPr>
              <a:t> </a:t>
            </a:r>
            <a:r>
              <a:rPr lang="en-GB" b="0" dirty="0" err="1">
                <a:solidFill>
                  <a:srgbClr val="000000"/>
                </a:solidFill>
              </a:rPr>
              <a:t>explicaram</a:t>
            </a:r>
            <a:r>
              <a:rPr lang="en-GB" b="0" dirty="0">
                <a:solidFill>
                  <a:srgbClr val="000000"/>
                </a:solidFill>
              </a:rPr>
              <a:t> </a:t>
            </a:r>
            <a:r>
              <a:rPr lang="en-GB" dirty="0">
                <a:solidFill>
                  <a:srgbClr val="000000"/>
                </a:solidFill>
              </a:rPr>
              <a:t>o que </a:t>
            </a:r>
            <a:r>
              <a:rPr lang="en-GB" dirty="0" err="1">
                <a:solidFill>
                  <a:srgbClr val="000000"/>
                </a:solidFill>
              </a:rPr>
              <a:t>queremos</a:t>
            </a:r>
            <a:r>
              <a:rPr lang="en-GB" dirty="0">
                <a:solidFill>
                  <a:srgbClr val="000000"/>
                </a:solidFill>
              </a:rPr>
              <a:t> </a:t>
            </a:r>
            <a:r>
              <a:rPr lang="en-GB" dirty="0" err="1">
                <a:solidFill>
                  <a:srgbClr val="000000"/>
                </a:solidFill>
              </a:rPr>
              <a:t>dizer</a:t>
            </a:r>
            <a:r>
              <a:rPr lang="en-GB" dirty="0">
                <a:solidFill>
                  <a:srgbClr val="000000"/>
                </a:solidFill>
              </a:rPr>
              <a:t> com </a:t>
            </a:r>
            <a:r>
              <a:rPr lang="en-GB" dirty="0" err="1">
                <a:solidFill>
                  <a:srgbClr val="000000"/>
                </a:solidFill>
              </a:rPr>
              <a:t>sistema</a:t>
            </a:r>
            <a:r>
              <a:rPr lang="en-GB" dirty="0">
                <a:solidFill>
                  <a:srgbClr val="000000"/>
                </a:solidFill>
              </a:rPr>
              <a:t> </a:t>
            </a:r>
            <a:r>
              <a:rPr lang="en-GB" dirty="0" err="1">
                <a:solidFill>
                  <a:srgbClr val="000000"/>
                </a:solidFill>
              </a:rPr>
              <a:t>energético</a:t>
            </a:r>
            <a:r>
              <a:rPr lang="en-GB" dirty="0">
                <a:solidFill>
                  <a:srgbClr val="000000"/>
                </a:solidFill>
              </a:rPr>
              <a:t> e a </a:t>
            </a:r>
            <a:r>
              <a:rPr lang="en-GB" dirty="0" err="1">
                <a:solidFill>
                  <a:srgbClr val="000000"/>
                </a:solidFill>
              </a:rPr>
              <a:t>descrição</a:t>
            </a:r>
            <a:r>
              <a:rPr lang="en-GB" dirty="0">
                <a:solidFill>
                  <a:srgbClr val="000000"/>
                </a:solidFill>
              </a:rPr>
              <a:t> das </a:t>
            </a:r>
            <a:r>
              <a:rPr lang="en-GB" dirty="0" err="1">
                <a:solidFill>
                  <a:srgbClr val="000000"/>
                </a:solidFill>
              </a:rPr>
              <a:t>cadeias</a:t>
            </a:r>
            <a:r>
              <a:rPr lang="en-GB" dirty="0">
                <a:solidFill>
                  <a:srgbClr val="000000"/>
                </a:solidFill>
              </a:rPr>
              <a:t> de </a:t>
            </a:r>
            <a:r>
              <a:rPr lang="en-GB" dirty="0" err="1">
                <a:solidFill>
                  <a:srgbClr val="000000"/>
                </a:solidFill>
              </a:rPr>
              <a:t>suprimento</a:t>
            </a:r>
            <a:r>
              <a:rPr lang="en-GB" dirty="0">
                <a:solidFill>
                  <a:srgbClr val="000000"/>
                </a:solidFill>
              </a:rPr>
              <a:t> de </a:t>
            </a:r>
            <a:r>
              <a:rPr lang="en-GB" dirty="0" err="1">
                <a:solidFill>
                  <a:srgbClr val="000000"/>
                </a:solidFill>
              </a:rPr>
              <a:t>energia</a:t>
            </a:r>
            <a:r>
              <a:rPr lang="en-GB" dirty="0">
                <a:solidFill>
                  <a:srgbClr val="000000"/>
                </a:solidFill>
              </a:rPr>
              <a:t>. Dessa forma, </a:t>
            </a:r>
            <a:r>
              <a:rPr lang="en-GB" dirty="0" err="1">
                <a:solidFill>
                  <a:srgbClr val="000000"/>
                </a:solidFill>
              </a:rPr>
              <a:t>elas</a:t>
            </a:r>
            <a:r>
              <a:rPr lang="en-GB" dirty="0">
                <a:solidFill>
                  <a:srgbClr val="000000"/>
                </a:solidFill>
              </a:rPr>
              <a:t> </a:t>
            </a:r>
            <a:r>
              <a:rPr lang="en-GB" dirty="0" err="1">
                <a:solidFill>
                  <a:srgbClr val="000000"/>
                </a:solidFill>
              </a:rPr>
              <a:t>apresentaram</a:t>
            </a:r>
            <a:r>
              <a:rPr lang="en-GB" dirty="0">
                <a:solidFill>
                  <a:srgbClr val="000000"/>
                </a:solidFill>
              </a:rPr>
              <a:t>, </a:t>
            </a:r>
            <a:r>
              <a:rPr lang="en-GB" dirty="0" err="1">
                <a:solidFill>
                  <a:srgbClr val="000000"/>
                </a:solidFill>
              </a:rPr>
              <a:t>em</a:t>
            </a:r>
            <a:r>
              <a:rPr lang="en-GB" dirty="0">
                <a:solidFill>
                  <a:srgbClr val="000000"/>
                </a:solidFill>
              </a:rPr>
              <a:t> </a:t>
            </a:r>
            <a:r>
              <a:rPr lang="en-GB" dirty="0" err="1">
                <a:solidFill>
                  <a:srgbClr val="000000"/>
                </a:solidFill>
              </a:rPr>
              <a:t>sua</a:t>
            </a:r>
            <a:r>
              <a:rPr lang="en-GB" dirty="0">
                <a:solidFill>
                  <a:srgbClr val="000000"/>
                </a:solidFill>
              </a:rPr>
              <a:t> </a:t>
            </a:r>
            <a:r>
              <a:rPr lang="en-GB" dirty="0" err="1">
                <a:solidFill>
                  <a:srgbClr val="000000"/>
                </a:solidFill>
              </a:rPr>
              <a:t>maioria</a:t>
            </a:r>
            <a:r>
              <a:rPr lang="en-GB" dirty="0">
                <a:solidFill>
                  <a:srgbClr val="000000"/>
                </a:solidFill>
              </a:rPr>
              <a:t>, imagens </a:t>
            </a:r>
            <a:r>
              <a:rPr lang="en-GB" dirty="0" err="1">
                <a:solidFill>
                  <a:srgbClr val="000000"/>
                </a:solidFill>
              </a:rPr>
              <a:t>estáticas</a:t>
            </a:r>
            <a:r>
              <a:rPr lang="en-GB" dirty="0">
                <a:solidFill>
                  <a:srgbClr val="000000"/>
                </a:solidFill>
              </a:rPr>
              <a:t> de </a:t>
            </a:r>
            <a:r>
              <a:rPr lang="en-GB" dirty="0" err="1">
                <a:solidFill>
                  <a:srgbClr val="000000"/>
                </a:solidFill>
              </a:rPr>
              <a:t>como</a:t>
            </a:r>
            <a:r>
              <a:rPr lang="en-GB" dirty="0">
                <a:solidFill>
                  <a:srgbClr val="000000"/>
                </a:solidFill>
              </a:rPr>
              <a:t> </a:t>
            </a:r>
            <a:r>
              <a:rPr lang="en-GB" dirty="0" err="1">
                <a:solidFill>
                  <a:srgbClr val="000000"/>
                </a:solidFill>
              </a:rPr>
              <a:t>são</a:t>
            </a:r>
            <a:r>
              <a:rPr lang="en-GB" dirty="0">
                <a:solidFill>
                  <a:srgbClr val="000000"/>
                </a:solidFill>
              </a:rPr>
              <a:t> </a:t>
            </a:r>
            <a:r>
              <a:rPr lang="en-GB" dirty="0" err="1">
                <a:solidFill>
                  <a:srgbClr val="000000"/>
                </a:solidFill>
              </a:rPr>
              <a:t>os</a:t>
            </a:r>
            <a:r>
              <a:rPr lang="en-GB" dirty="0">
                <a:solidFill>
                  <a:srgbClr val="000000"/>
                </a:solidFill>
              </a:rPr>
              <a:t> </a:t>
            </a:r>
            <a:r>
              <a:rPr lang="en-GB" dirty="0" err="1">
                <a:solidFill>
                  <a:srgbClr val="000000"/>
                </a:solidFill>
              </a:rPr>
              <a:t>sistemas</a:t>
            </a:r>
            <a:r>
              <a:rPr lang="en-GB" dirty="0">
                <a:solidFill>
                  <a:srgbClr val="000000"/>
                </a:solidFill>
              </a:rPr>
              <a:t> </a:t>
            </a:r>
            <a:r>
              <a:rPr lang="en-GB" dirty="0" err="1">
                <a:solidFill>
                  <a:srgbClr val="000000"/>
                </a:solidFill>
              </a:rPr>
              <a:t>energéticos</a:t>
            </a:r>
            <a:r>
              <a:rPr lang="en-GB" dirty="0">
                <a:solidFill>
                  <a:srgbClr val="000000"/>
                </a:solidFill>
              </a:rPr>
              <a:t> </a:t>
            </a:r>
            <a:r>
              <a:rPr lang="en-GB" dirty="0" err="1">
                <a:solidFill>
                  <a:srgbClr val="000000"/>
                </a:solidFill>
              </a:rPr>
              <a:t>em</a:t>
            </a:r>
            <a:r>
              <a:rPr lang="en-GB" dirty="0">
                <a:solidFill>
                  <a:srgbClr val="000000"/>
                </a:solidFill>
              </a:rPr>
              <a:t> </a:t>
            </a:r>
            <a:r>
              <a:rPr lang="en-GB" dirty="0" err="1">
                <a:solidFill>
                  <a:srgbClr val="000000"/>
                </a:solidFill>
              </a:rPr>
              <a:t>momentos</a:t>
            </a:r>
            <a:r>
              <a:rPr lang="en-GB" dirty="0">
                <a:solidFill>
                  <a:srgbClr val="000000"/>
                </a:solidFill>
              </a:rPr>
              <a:t> </a:t>
            </a:r>
            <a:r>
              <a:rPr lang="en-GB" dirty="0" err="1">
                <a:solidFill>
                  <a:srgbClr val="000000"/>
                </a:solidFill>
              </a:rPr>
              <a:t>específicos</a:t>
            </a:r>
            <a:r>
              <a:rPr lang="en-GB" dirty="0">
                <a:solidFill>
                  <a:srgbClr val="000000"/>
                </a:solidFill>
              </a:rPr>
              <a:t>. </a:t>
            </a:r>
            <a:r>
              <a:rPr lang="en-GB" dirty="0" err="1">
                <a:solidFill>
                  <a:srgbClr val="000000"/>
                </a:solidFill>
              </a:rPr>
              <a:t>Entretanto</a:t>
            </a:r>
            <a:r>
              <a:rPr lang="en-GB" dirty="0">
                <a:solidFill>
                  <a:srgbClr val="000000"/>
                </a:solidFill>
              </a:rPr>
              <a:t>, o </a:t>
            </a:r>
            <a:r>
              <a:rPr lang="en-GB" dirty="0" err="1">
                <a:solidFill>
                  <a:srgbClr val="000000"/>
                </a:solidFill>
              </a:rPr>
              <a:t>sistema</a:t>
            </a:r>
            <a:r>
              <a:rPr lang="en-GB" dirty="0">
                <a:solidFill>
                  <a:srgbClr val="000000"/>
                </a:solidFill>
              </a:rPr>
              <a:t> </a:t>
            </a:r>
            <a:r>
              <a:rPr lang="en-GB" dirty="0" err="1">
                <a:solidFill>
                  <a:srgbClr val="000000"/>
                </a:solidFill>
              </a:rPr>
              <a:t>energético</a:t>
            </a:r>
            <a:r>
              <a:rPr lang="en-GB" dirty="0">
                <a:solidFill>
                  <a:srgbClr val="000000"/>
                </a:solidFill>
              </a:rPr>
              <a:t> </a:t>
            </a:r>
            <a:r>
              <a:rPr lang="en-GB" dirty="0" err="1">
                <a:solidFill>
                  <a:srgbClr val="000000"/>
                </a:solidFill>
              </a:rPr>
              <a:t>evolui</a:t>
            </a:r>
            <a:r>
              <a:rPr lang="en-GB" dirty="0">
                <a:solidFill>
                  <a:srgbClr val="000000"/>
                </a:solidFill>
              </a:rPr>
              <a:t> </a:t>
            </a:r>
            <a:r>
              <a:rPr lang="en-GB" dirty="0" err="1">
                <a:solidFill>
                  <a:srgbClr val="000000"/>
                </a:solidFill>
              </a:rPr>
              <a:t>continuamente</a:t>
            </a:r>
            <a:r>
              <a:rPr lang="en-GB" dirty="0">
                <a:solidFill>
                  <a:srgbClr val="000000"/>
                </a:solidFill>
              </a:rPr>
              <a:t>. </a:t>
            </a:r>
            <a:r>
              <a:rPr lang="en-GB" dirty="0" err="1">
                <a:solidFill>
                  <a:srgbClr val="000000"/>
                </a:solidFill>
              </a:rPr>
              <a:t>Há</a:t>
            </a:r>
            <a:r>
              <a:rPr lang="en-GB" dirty="0">
                <a:solidFill>
                  <a:srgbClr val="000000"/>
                </a:solidFill>
              </a:rPr>
              <a:t> </a:t>
            </a:r>
            <a:r>
              <a:rPr lang="en-GB" dirty="0" err="1">
                <a:solidFill>
                  <a:srgbClr val="000000"/>
                </a:solidFill>
              </a:rPr>
              <a:t>mudanças</a:t>
            </a:r>
            <a:r>
              <a:rPr lang="en-GB" dirty="0">
                <a:solidFill>
                  <a:srgbClr val="000000"/>
                </a:solidFill>
              </a:rPr>
              <a:t> </a:t>
            </a:r>
            <a:r>
              <a:rPr lang="en-GB" dirty="0" err="1">
                <a:solidFill>
                  <a:srgbClr val="000000"/>
                </a:solidFill>
              </a:rPr>
              <a:t>ocorrendo</a:t>
            </a:r>
            <a:r>
              <a:rPr lang="en-GB" dirty="0">
                <a:solidFill>
                  <a:srgbClr val="000000"/>
                </a:solidFill>
              </a:rPr>
              <a:t> tanto no </a:t>
            </a:r>
            <a:r>
              <a:rPr lang="en-GB" dirty="0" err="1">
                <a:solidFill>
                  <a:srgbClr val="000000"/>
                </a:solidFill>
              </a:rPr>
              <a:t>lado</a:t>
            </a:r>
            <a:r>
              <a:rPr lang="en-GB" dirty="0">
                <a:solidFill>
                  <a:srgbClr val="000000"/>
                </a:solidFill>
              </a:rPr>
              <a:t> da </a:t>
            </a:r>
            <a:r>
              <a:rPr lang="en-GB" dirty="0" err="1">
                <a:solidFill>
                  <a:srgbClr val="000000"/>
                </a:solidFill>
              </a:rPr>
              <a:t>oferta</a:t>
            </a:r>
            <a:r>
              <a:rPr lang="en-GB" dirty="0">
                <a:solidFill>
                  <a:srgbClr val="000000"/>
                </a:solidFill>
              </a:rPr>
              <a:t> </a:t>
            </a:r>
            <a:r>
              <a:rPr lang="en-GB" dirty="0" err="1">
                <a:solidFill>
                  <a:srgbClr val="000000"/>
                </a:solidFill>
              </a:rPr>
              <a:t>quanto</a:t>
            </a:r>
            <a:r>
              <a:rPr lang="en-GB" dirty="0">
                <a:solidFill>
                  <a:srgbClr val="000000"/>
                </a:solidFill>
              </a:rPr>
              <a:t> no </a:t>
            </a:r>
            <a:r>
              <a:rPr lang="en-GB" dirty="0" err="1">
                <a:solidFill>
                  <a:srgbClr val="000000"/>
                </a:solidFill>
              </a:rPr>
              <a:t>lado</a:t>
            </a:r>
            <a:r>
              <a:rPr lang="en-GB" dirty="0">
                <a:solidFill>
                  <a:srgbClr val="000000"/>
                </a:solidFill>
              </a:rPr>
              <a:t> da </a:t>
            </a:r>
            <a:r>
              <a:rPr lang="en-GB" dirty="0" err="1">
                <a:solidFill>
                  <a:srgbClr val="000000"/>
                </a:solidFill>
              </a:rPr>
              <a:t>demanda</a:t>
            </a:r>
            <a:r>
              <a:rPr lang="en-GB" dirty="0">
                <a:solidFill>
                  <a:srgbClr val="000000"/>
                </a:solidFill>
              </a:rPr>
              <a:t>. Este </a:t>
            </a:r>
            <a:r>
              <a:rPr lang="en-GB" dirty="0" err="1">
                <a:solidFill>
                  <a:srgbClr val="000000"/>
                </a:solidFill>
              </a:rPr>
              <a:t>módulo</a:t>
            </a:r>
            <a:r>
              <a:rPr lang="en-GB" dirty="0">
                <a:solidFill>
                  <a:srgbClr val="000000"/>
                </a:solidFill>
              </a:rPr>
              <a:t> se </a:t>
            </a:r>
            <a:r>
              <a:rPr lang="en-GB" dirty="0" err="1">
                <a:solidFill>
                  <a:srgbClr val="000000"/>
                </a:solidFill>
              </a:rPr>
              <a:t>concentra</a:t>
            </a:r>
            <a:r>
              <a:rPr lang="en-GB" dirty="0">
                <a:solidFill>
                  <a:srgbClr val="000000"/>
                </a:solidFill>
              </a:rPr>
              <a:t> no </a:t>
            </a:r>
            <a:r>
              <a:rPr lang="en-GB" dirty="0" err="1">
                <a:solidFill>
                  <a:srgbClr val="000000"/>
                </a:solidFill>
              </a:rPr>
              <a:t>último</a:t>
            </a:r>
            <a:r>
              <a:rPr lang="en-GB" dirty="0">
                <a:solidFill>
                  <a:srgbClr val="000000"/>
                </a:solidFill>
              </a:rPr>
              <a:t>. As </a:t>
            </a:r>
            <a:r>
              <a:rPr lang="en-GB" dirty="0" err="1">
                <a:solidFill>
                  <a:srgbClr val="000000"/>
                </a:solidFill>
              </a:rPr>
              <a:t>mudanças</a:t>
            </a:r>
            <a:r>
              <a:rPr lang="en-GB" dirty="0">
                <a:solidFill>
                  <a:srgbClr val="000000"/>
                </a:solidFill>
              </a:rPr>
              <a:t> no </a:t>
            </a:r>
            <a:r>
              <a:rPr lang="en-GB" dirty="0" err="1">
                <a:solidFill>
                  <a:srgbClr val="000000"/>
                </a:solidFill>
              </a:rPr>
              <a:t>lado</a:t>
            </a:r>
            <a:r>
              <a:rPr lang="en-GB" dirty="0">
                <a:solidFill>
                  <a:srgbClr val="000000"/>
                </a:solidFill>
              </a:rPr>
              <a:t> da </a:t>
            </a:r>
            <a:r>
              <a:rPr lang="en-GB" dirty="0" err="1">
                <a:solidFill>
                  <a:srgbClr val="000000"/>
                </a:solidFill>
              </a:rPr>
              <a:t>demanda</a:t>
            </a:r>
            <a:r>
              <a:rPr lang="en-GB" dirty="0">
                <a:solidFill>
                  <a:srgbClr val="000000"/>
                </a:solidFill>
              </a:rPr>
              <a:t> </a:t>
            </a:r>
            <a:r>
              <a:rPr lang="en-GB" dirty="0" err="1">
                <a:solidFill>
                  <a:srgbClr val="000000"/>
                </a:solidFill>
              </a:rPr>
              <a:t>ocorrem</a:t>
            </a:r>
            <a:r>
              <a:rPr lang="en-GB" dirty="0">
                <a:solidFill>
                  <a:srgbClr val="000000"/>
                </a:solidFill>
              </a:rPr>
              <a:t> </a:t>
            </a:r>
            <a:r>
              <a:rPr lang="en-GB" dirty="0" err="1">
                <a:solidFill>
                  <a:srgbClr val="000000"/>
                </a:solidFill>
              </a:rPr>
              <a:t>em</a:t>
            </a:r>
            <a:r>
              <a:rPr lang="en-GB" dirty="0">
                <a:solidFill>
                  <a:srgbClr val="000000"/>
                </a:solidFill>
              </a:rPr>
              <a:t> </a:t>
            </a:r>
            <a:r>
              <a:rPr lang="en-GB" dirty="0" err="1">
                <a:solidFill>
                  <a:srgbClr val="000000"/>
                </a:solidFill>
              </a:rPr>
              <a:t>várias</a:t>
            </a:r>
            <a:r>
              <a:rPr lang="en-GB" dirty="0">
                <a:solidFill>
                  <a:srgbClr val="000000"/>
                </a:solidFill>
              </a:rPr>
              <a:t> </a:t>
            </a:r>
            <a:r>
              <a:rPr lang="en-GB" dirty="0" err="1">
                <a:solidFill>
                  <a:srgbClr val="000000"/>
                </a:solidFill>
              </a:rPr>
              <a:t>escalas</a:t>
            </a:r>
            <a:r>
              <a:rPr lang="en-GB" dirty="0">
                <a:solidFill>
                  <a:srgbClr val="000000"/>
                </a:solidFill>
              </a:rPr>
              <a:t> de tempo, </a:t>
            </a:r>
            <a:r>
              <a:rPr lang="en-GB" dirty="0" err="1">
                <a:solidFill>
                  <a:srgbClr val="000000"/>
                </a:solidFill>
              </a:rPr>
              <a:t>em</a:t>
            </a:r>
            <a:r>
              <a:rPr lang="en-GB" dirty="0">
                <a:solidFill>
                  <a:srgbClr val="000000"/>
                </a:solidFill>
              </a:rPr>
              <a:t> </a:t>
            </a:r>
            <a:r>
              <a:rPr lang="en-GB" dirty="0" err="1">
                <a:solidFill>
                  <a:srgbClr val="000000"/>
                </a:solidFill>
              </a:rPr>
              <a:t>minutos</a:t>
            </a:r>
            <a:r>
              <a:rPr lang="en-GB" dirty="0">
                <a:solidFill>
                  <a:srgbClr val="000000"/>
                </a:solidFill>
              </a:rPr>
              <a:t>, </a:t>
            </a:r>
            <a:r>
              <a:rPr lang="en-GB" dirty="0" err="1">
                <a:solidFill>
                  <a:srgbClr val="000000"/>
                </a:solidFill>
              </a:rPr>
              <a:t>dias</a:t>
            </a:r>
            <a:r>
              <a:rPr lang="en-GB" dirty="0">
                <a:solidFill>
                  <a:srgbClr val="000000"/>
                </a:solidFill>
              </a:rPr>
              <a:t>, </a:t>
            </a:r>
            <a:r>
              <a:rPr lang="en-GB" dirty="0" err="1">
                <a:solidFill>
                  <a:srgbClr val="000000"/>
                </a:solidFill>
              </a:rPr>
              <a:t>estações</a:t>
            </a:r>
            <a:r>
              <a:rPr lang="en-GB" dirty="0">
                <a:solidFill>
                  <a:srgbClr val="000000"/>
                </a:solidFill>
              </a:rPr>
              <a:t> e </a:t>
            </a:r>
            <a:r>
              <a:rPr lang="en-GB" dirty="0" err="1">
                <a:solidFill>
                  <a:srgbClr val="000000"/>
                </a:solidFill>
              </a:rPr>
              <a:t>anos</a:t>
            </a:r>
            <a:r>
              <a:rPr lang="en-GB" dirty="0">
                <a:solidFill>
                  <a:srgbClr val="000000"/>
                </a:solidFill>
              </a:rPr>
              <a:t>. Um </a:t>
            </a:r>
            <a:r>
              <a:rPr lang="en-GB" dirty="0" err="1">
                <a:solidFill>
                  <a:srgbClr val="000000"/>
                </a:solidFill>
              </a:rPr>
              <a:t>exemplo</a:t>
            </a:r>
            <a:r>
              <a:rPr lang="en-GB" dirty="0">
                <a:solidFill>
                  <a:srgbClr val="000000"/>
                </a:solidFill>
              </a:rPr>
              <a:t> de </a:t>
            </a:r>
            <a:r>
              <a:rPr lang="en-GB" dirty="0" err="1">
                <a:solidFill>
                  <a:srgbClr val="000000"/>
                </a:solidFill>
              </a:rPr>
              <a:t>mudanças</a:t>
            </a:r>
            <a:r>
              <a:rPr lang="en-GB" dirty="0">
                <a:solidFill>
                  <a:srgbClr val="000000"/>
                </a:solidFill>
              </a:rPr>
              <a:t> </a:t>
            </a:r>
            <a:r>
              <a:rPr lang="en-GB" dirty="0" err="1">
                <a:solidFill>
                  <a:srgbClr val="000000"/>
                </a:solidFill>
              </a:rPr>
              <a:t>em</a:t>
            </a:r>
            <a:r>
              <a:rPr lang="en-GB" dirty="0">
                <a:solidFill>
                  <a:srgbClr val="000000"/>
                </a:solidFill>
              </a:rPr>
              <a:t> </a:t>
            </a:r>
            <a:r>
              <a:rPr lang="en-GB" dirty="0" err="1">
                <a:solidFill>
                  <a:srgbClr val="000000"/>
                </a:solidFill>
              </a:rPr>
              <a:t>minutos</a:t>
            </a:r>
            <a:r>
              <a:rPr lang="en-GB" dirty="0">
                <a:solidFill>
                  <a:srgbClr val="000000"/>
                </a:solidFill>
              </a:rPr>
              <a:t> </a:t>
            </a:r>
            <a:r>
              <a:rPr lang="en-GB" dirty="0" err="1">
                <a:solidFill>
                  <a:srgbClr val="000000"/>
                </a:solidFill>
              </a:rPr>
              <a:t>ou</a:t>
            </a:r>
            <a:r>
              <a:rPr lang="en-GB" dirty="0">
                <a:solidFill>
                  <a:srgbClr val="000000"/>
                </a:solidFill>
              </a:rPr>
              <a:t> horas </a:t>
            </a:r>
            <a:r>
              <a:rPr lang="en-GB" dirty="0" err="1">
                <a:solidFill>
                  <a:srgbClr val="000000"/>
                </a:solidFill>
              </a:rPr>
              <a:t>é</a:t>
            </a:r>
            <a:r>
              <a:rPr lang="en-GB" dirty="0">
                <a:solidFill>
                  <a:srgbClr val="000000"/>
                </a:solidFill>
              </a:rPr>
              <a:t> </a:t>
            </a:r>
            <a:r>
              <a:rPr lang="en-GB" dirty="0" err="1">
                <a:solidFill>
                  <a:srgbClr val="000000"/>
                </a:solidFill>
              </a:rPr>
              <a:t>quando</a:t>
            </a:r>
            <a:r>
              <a:rPr lang="en-GB" dirty="0">
                <a:solidFill>
                  <a:srgbClr val="000000"/>
                </a:solidFill>
              </a:rPr>
              <a:t> um </a:t>
            </a:r>
            <a:r>
              <a:rPr lang="en-GB" dirty="0" err="1">
                <a:solidFill>
                  <a:srgbClr val="000000"/>
                </a:solidFill>
              </a:rPr>
              <a:t>grande</a:t>
            </a:r>
            <a:r>
              <a:rPr lang="en-GB" dirty="0">
                <a:solidFill>
                  <a:srgbClr val="000000"/>
                </a:solidFill>
              </a:rPr>
              <a:t> </a:t>
            </a:r>
            <a:r>
              <a:rPr lang="en-GB" dirty="0" err="1">
                <a:solidFill>
                  <a:srgbClr val="000000"/>
                </a:solidFill>
              </a:rPr>
              <a:t>número</a:t>
            </a:r>
            <a:r>
              <a:rPr lang="en-GB" dirty="0">
                <a:solidFill>
                  <a:srgbClr val="000000"/>
                </a:solidFill>
              </a:rPr>
              <a:t> de </a:t>
            </a:r>
            <a:r>
              <a:rPr lang="en-GB" dirty="0" err="1">
                <a:solidFill>
                  <a:srgbClr val="000000"/>
                </a:solidFill>
              </a:rPr>
              <a:t>pessoas</a:t>
            </a:r>
            <a:r>
              <a:rPr lang="en-GB" dirty="0">
                <a:solidFill>
                  <a:srgbClr val="000000"/>
                </a:solidFill>
              </a:rPr>
              <a:t> volta para casa </a:t>
            </a:r>
            <a:r>
              <a:rPr lang="en-GB" dirty="0" err="1">
                <a:solidFill>
                  <a:srgbClr val="000000"/>
                </a:solidFill>
              </a:rPr>
              <a:t>depois</a:t>
            </a:r>
            <a:r>
              <a:rPr lang="en-GB" dirty="0">
                <a:solidFill>
                  <a:srgbClr val="000000"/>
                </a:solidFill>
              </a:rPr>
              <a:t> do </a:t>
            </a:r>
            <a:r>
              <a:rPr lang="en-GB" dirty="0" err="1">
                <a:solidFill>
                  <a:srgbClr val="000000"/>
                </a:solidFill>
              </a:rPr>
              <a:t>trabalho</a:t>
            </a:r>
            <a:r>
              <a:rPr lang="en-GB" dirty="0">
                <a:solidFill>
                  <a:srgbClr val="000000"/>
                </a:solidFill>
              </a:rPr>
              <a:t> </a:t>
            </a:r>
            <a:r>
              <a:rPr lang="en-GB" dirty="0" err="1">
                <a:solidFill>
                  <a:srgbClr val="000000"/>
                </a:solidFill>
              </a:rPr>
              <a:t>todos</a:t>
            </a:r>
            <a:r>
              <a:rPr lang="en-GB" dirty="0">
                <a:solidFill>
                  <a:srgbClr val="000000"/>
                </a:solidFill>
              </a:rPr>
              <a:t> </a:t>
            </a:r>
            <a:r>
              <a:rPr lang="en-GB" dirty="0" err="1">
                <a:solidFill>
                  <a:srgbClr val="000000"/>
                </a:solidFill>
              </a:rPr>
              <a:t>os</a:t>
            </a:r>
            <a:r>
              <a:rPr lang="en-GB" dirty="0">
                <a:solidFill>
                  <a:srgbClr val="000000"/>
                </a:solidFill>
              </a:rPr>
              <a:t> </a:t>
            </a:r>
            <a:r>
              <a:rPr lang="en-GB" dirty="0" err="1">
                <a:solidFill>
                  <a:srgbClr val="000000"/>
                </a:solidFill>
              </a:rPr>
              <a:t>dias</a:t>
            </a:r>
            <a:r>
              <a:rPr lang="en-GB" dirty="0">
                <a:solidFill>
                  <a:srgbClr val="000000"/>
                </a:solidFill>
              </a:rPr>
              <a:t> e </a:t>
            </a:r>
            <a:r>
              <a:rPr lang="en-GB" dirty="0" err="1">
                <a:solidFill>
                  <a:srgbClr val="000000"/>
                </a:solidFill>
              </a:rPr>
              <a:t>começa</a:t>
            </a:r>
            <a:r>
              <a:rPr lang="en-GB" dirty="0">
                <a:solidFill>
                  <a:srgbClr val="000000"/>
                </a:solidFill>
              </a:rPr>
              <a:t>, </a:t>
            </a:r>
            <a:r>
              <a:rPr lang="en-GB" dirty="0" err="1">
                <a:solidFill>
                  <a:srgbClr val="000000"/>
                </a:solidFill>
              </a:rPr>
              <a:t>em</a:t>
            </a:r>
            <a:r>
              <a:rPr lang="en-GB" dirty="0">
                <a:solidFill>
                  <a:srgbClr val="000000"/>
                </a:solidFill>
              </a:rPr>
              <a:t> </a:t>
            </a:r>
            <a:r>
              <a:rPr lang="en-GB" dirty="0" err="1">
                <a:solidFill>
                  <a:srgbClr val="000000"/>
                </a:solidFill>
              </a:rPr>
              <a:t>horários</a:t>
            </a:r>
            <a:r>
              <a:rPr lang="en-GB" dirty="0">
                <a:solidFill>
                  <a:srgbClr val="000000"/>
                </a:solidFill>
              </a:rPr>
              <a:t> </a:t>
            </a:r>
            <a:r>
              <a:rPr lang="en-GB" dirty="0" err="1">
                <a:solidFill>
                  <a:srgbClr val="000000"/>
                </a:solidFill>
              </a:rPr>
              <a:t>semelhantes</a:t>
            </a:r>
            <a:r>
              <a:rPr lang="en-GB" dirty="0">
                <a:solidFill>
                  <a:srgbClr val="000000"/>
                </a:solidFill>
              </a:rPr>
              <a:t>, a </a:t>
            </a:r>
            <a:r>
              <a:rPr lang="en-GB" dirty="0" err="1">
                <a:solidFill>
                  <a:srgbClr val="000000"/>
                </a:solidFill>
              </a:rPr>
              <a:t>acender</a:t>
            </a:r>
            <a:r>
              <a:rPr lang="en-GB" dirty="0">
                <a:solidFill>
                  <a:srgbClr val="000000"/>
                </a:solidFill>
              </a:rPr>
              <a:t> as </a:t>
            </a:r>
            <a:r>
              <a:rPr lang="en-GB" dirty="0" err="1">
                <a:solidFill>
                  <a:srgbClr val="000000"/>
                </a:solidFill>
              </a:rPr>
              <a:t>luzes</a:t>
            </a:r>
            <a:r>
              <a:rPr lang="en-GB" dirty="0">
                <a:solidFill>
                  <a:srgbClr val="000000"/>
                </a:solidFill>
              </a:rPr>
              <a:t>, </a:t>
            </a:r>
            <a:r>
              <a:rPr lang="en-GB" dirty="0" err="1">
                <a:solidFill>
                  <a:srgbClr val="000000"/>
                </a:solidFill>
              </a:rPr>
              <a:t>aquecer</a:t>
            </a:r>
            <a:r>
              <a:rPr lang="en-GB" dirty="0">
                <a:solidFill>
                  <a:srgbClr val="000000"/>
                </a:solidFill>
              </a:rPr>
              <a:t> </a:t>
            </a:r>
            <a:r>
              <a:rPr lang="en-GB" dirty="0" err="1">
                <a:solidFill>
                  <a:srgbClr val="000000"/>
                </a:solidFill>
              </a:rPr>
              <a:t>ou</a:t>
            </a:r>
            <a:r>
              <a:rPr lang="en-GB" dirty="0">
                <a:solidFill>
                  <a:srgbClr val="000000"/>
                </a:solidFill>
              </a:rPr>
              <a:t> </a:t>
            </a:r>
            <a:r>
              <a:rPr lang="en-GB" dirty="0" err="1">
                <a:solidFill>
                  <a:srgbClr val="000000"/>
                </a:solidFill>
              </a:rPr>
              <a:t>resfriar</a:t>
            </a:r>
            <a:r>
              <a:rPr lang="en-GB" dirty="0">
                <a:solidFill>
                  <a:srgbClr val="000000"/>
                </a:solidFill>
              </a:rPr>
              <a:t>, </a:t>
            </a:r>
            <a:r>
              <a:rPr lang="en-GB" dirty="0" err="1">
                <a:solidFill>
                  <a:srgbClr val="000000"/>
                </a:solidFill>
              </a:rPr>
              <a:t>acender</a:t>
            </a:r>
            <a:r>
              <a:rPr lang="en-GB" dirty="0">
                <a:solidFill>
                  <a:srgbClr val="000000"/>
                </a:solidFill>
              </a:rPr>
              <a:t> </a:t>
            </a:r>
            <a:r>
              <a:rPr lang="en-GB" dirty="0" err="1">
                <a:solidFill>
                  <a:srgbClr val="000000"/>
                </a:solidFill>
              </a:rPr>
              <a:t>fogões</a:t>
            </a:r>
            <a:r>
              <a:rPr lang="en-GB" dirty="0">
                <a:solidFill>
                  <a:srgbClr val="000000"/>
                </a:solidFill>
              </a:rPr>
              <a:t>, etc. Em </a:t>
            </a:r>
            <a:r>
              <a:rPr lang="en-GB" dirty="0" err="1">
                <a:solidFill>
                  <a:srgbClr val="000000"/>
                </a:solidFill>
              </a:rPr>
              <a:t>questão</a:t>
            </a:r>
            <a:r>
              <a:rPr lang="en-GB" dirty="0">
                <a:solidFill>
                  <a:srgbClr val="000000"/>
                </a:solidFill>
              </a:rPr>
              <a:t> de </a:t>
            </a:r>
            <a:r>
              <a:rPr lang="en-GB" dirty="0" err="1">
                <a:solidFill>
                  <a:srgbClr val="000000"/>
                </a:solidFill>
              </a:rPr>
              <a:t>minutos</a:t>
            </a:r>
            <a:r>
              <a:rPr lang="en-GB" dirty="0">
                <a:solidFill>
                  <a:srgbClr val="000000"/>
                </a:solidFill>
              </a:rPr>
              <a:t>, a </a:t>
            </a:r>
            <a:r>
              <a:rPr lang="en-GB" dirty="0" err="1">
                <a:solidFill>
                  <a:srgbClr val="000000"/>
                </a:solidFill>
              </a:rPr>
              <a:t>demanda</a:t>
            </a:r>
            <a:r>
              <a:rPr lang="en-GB" dirty="0">
                <a:solidFill>
                  <a:srgbClr val="000000"/>
                </a:solidFill>
              </a:rPr>
              <a:t> </a:t>
            </a:r>
            <a:r>
              <a:rPr lang="en-GB" dirty="0" err="1">
                <a:solidFill>
                  <a:srgbClr val="000000"/>
                </a:solidFill>
              </a:rPr>
              <a:t>por</a:t>
            </a:r>
            <a:r>
              <a:rPr lang="en-GB" dirty="0">
                <a:solidFill>
                  <a:srgbClr val="000000"/>
                </a:solidFill>
              </a:rPr>
              <a:t> </a:t>
            </a:r>
            <a:r>
              <a:rPr lang="en-GB" dirty="0" err="1">
                <a:solidFill>
                  <a:srgbClr val="000000"/>
                </a:solidFill>
              </a:rPr>
              <a:t>energia</a:t>
            </a:r>
            <a:r>
              <a:rPr lang="en-GB" dirty="0">
                <a:solidFill>
                  <a:srgbClr val="000000"/>
                </a:solidFill>
              </a:rPr>
              <a:t> </a:t>
            </a:r>
            <a:r>
              <a:rPr lang="en-GB" dirty="0" err="1">
                <a:solidFill>
                  <a:srgbClr val="000000"/>
                </a:solidFill>
              </a:rPr>
              <a:t>em</a:t>
            </a:r>
            <a:r>
              <a:rPr lang="en-GB" dirty="0">
                <a:solidFill>
                  <a:srgbClr val="000000"/>
                </a:solidFill>
              </a:rPr>
              <a:t> </a:t>
            </a:r>
            <a:r>
              <a:rPr lang="en-GB" dirty="0" err="1">
                <a:solidFill>
                  <a:srgbClr val="000000"/>
                </a:solidFill>
              </a:rPr>
              <a:t>uma</a:t>
            </a:r>
            <a:r>
              <a:rPr lang="en-GB" dirty="0">
                <a:solidFill>
                  <a:srgbClr val="000000"/>
                </a:solidFill>
              </a:rPr>
              <a:t> </a:t>
            </a:r>
            <a:r>
              <a:rPr lang="en-GB" dirty="0" err="1">
                <a:solidFill>
                  <a:srgbClr val="000000"/>
                </a:solidFill>
              </a:rPr>
              <a:t>cidade</a:t>
            </a:r>
            <a:r>
              <a:rPr lang="en-GB" dirty="0">
                <a:solidFill>
                  <a:srgbClr val="000000"/>
                </a:solidFill>
              </a:rPr>
              <a:t> </a:t>
            </a:r>
            <a:r>
              <a:rPr lang="en-GB" dirty="0" err="1">
                <a:solidFill>
                  <a:srgbClr val="000000"/>
                </a:solidFill>
              </a:rPr>
              <a:t>ou</a:t>
            </a:r>
            <a:r>
              <a:rPr lang="en-GB" dirty="0">
                <a:solidFill>
                  <a:srgbClr val="000000"/>
                </a:solidFill>
              </a:rPr>
              <a:t> </a:t>
            </a:r>
            <a:r>
              <a:rPr lang="en-GB" dirty="0" err="1">
                <a:solidFill>
                  <a:srgbClr val="000000"/>
                </a:solidFill>
              </a:rPr>
              <a:t>até</a:t>
            </a:r>
            <a:r>
              <a:rPr lang="en-GB" dirty="0">
                <a:solidFill>
                  <a:srgbClr val="000000"/>
                </a:solidFill>
              </a:rPr>
              <a:t> </a:t>
            </a:r>
            <a:r>
              <a:rPr lang="en-GB" dirty="0" err="1">
                <a:solidFill>
                  <a:srgbClr val="000000"/>
                </a:solidFill>
              </a:rPr>
              <a:t>mesmo</a:t>
            </a:r>
            <a:r>
              <a:rPr lang="en-GB" dirty="0">
                <a:solidFill>
                  <a:srgbClr val="000000"/>
                </a:solidFill>
              </a:rPr>
              <a:t> </a:t>
            </a:r>
            <a:r>
              <a:rPr lang="en-GB" dirty="0" err="1">
                <a:solidFill>
                  <a:srgbClr val="000000"/>
                </a:solidFill>
              </a:rPr>
              <a:t>em</a:t>
            </a:r>
            <a:r>
              <a:rPr lang="en-GB" dirty="0">
                <a:solidFill>
                  <a:srgbClr val="000000"/>
                </a:solidFill>
              </a:rPr>
              <a:t> um </a:t>
            </a:r>
            <a:r>
              <a:rPr lang="en-GB" dirty="0" err="1">
                <a:solidFill>
                  <a:srgbClr val="000000"/>
                </a:solidFill>
              </a:rPr>
              <a:t>país</a:t>
            </a:r>
            <a:r>
              <a:rPr lang="en-GB" dirty="0">
                <a:solidFill>
                  <a:srgbClr val="000000"/>
                </a:solidFill>
              </a:rPr>
              <a:t> </a:t>
            </a:r>
            <a:r>
              <a:rPr lang="en-GB" dirty="0" err="1">
                <a:solidFill>
                  <a:srgbClr val="000000"/>
                </a:solidFill>
              </a:rPr>
              <a:t>pode</a:t>
            </a:r>
            <a:r>
              <a:rPr lang="en-GB" dirty="0">
                <a:solidFill>
                  <a:srgbClr val="000000"/>
                </a:solidFill>
              </a:rPr>
              <a:t> mudar </a:t>
            </a:r>
            <a:r>
              <a:rPr lang="en-GB" dirty="0" err="1">
                <a:solidFill>
                  <a:srgbClr val="000000"/>
                </a:solidFill>
              </a:rPr>
              <a:t>significativamente</a:t>
            </a:r>
            <a:r>
              <a:rPr lang="en-GB" dirty="0">
                <a:solidFill>
                  <a:srgbClr val="000000"/>
                </a:solidFill>
              </a:rPr>
              <a:t>. Um </a:t>
            </a:r>
            <a:r>
              <a:rPr lang="en-GB" dirty="0" err="1">
                <a:solidFill>
                  <a:srgbClr val="000000"/>
                </a:solidFill>
              </a:rPr>
              <a:t>exemplo</a:t>
            </a:r>
            <a:r>
              <a:rPr lang="en-GB" dirty="0">
                <a:solidFill>
                  <a:srgbClr val="000000"/>
                </a:solidFill>
              </a:rPr>
              <a:t> </a:t>
            </a:r>
            <a:r>
              <a:rPr lang="en-GB" dirty="0" err="1">
                <a:solidFill>
                  <a:srgbClr val="000000"/>
                </a:solidFill>
              </a:rPr>
              <a:t>na</a:t>
            </a:r>
            <a:r>
              <a:rPr lang="en-GB" dirty="0">
                <a:solidFill>
                  <a:srgbClr val="000000"/>
                </a:solidFill>
              </a:rPr>
              <a:t> </a:t>
            </a:r>
            <a:r>
              <a:rPr lang="en-GB" dirty="0" err="1">
                <a:solidFill>
                  <a:srgbClr val="000000"/>
                </a:solidFill>
              </a:rPr>
              <a:t>escala</a:t>
            </a:r>
            <a:r>
              <a:rPr lang="en-GB" dirty="0">
                <a:solidFill>
                  <a:srgbClr val="000000"/>
                </a:solidFill>
              </a:rPr>
              <a:t> de </a:t>
            </a:r>
            <a:r>
              <a:rPr lang="en-GB" dirty="0" err="1">
                <a:solidFill>
                  <a:srgbClr val="000000"/>
                </a:solidFill>
              </a:rPr>
              <a:t>dias</a:t>
            </a:r>
            <a:r>
              <a:rPr lang="en-GB" dirty="0">
                <a:solidFill>
                  <a:srgbClr val="000000"/>
                </a:solidFill>
              </a:rPr>
              <a:t> </a:t>
            </a:r>
            <a:r>
              <a:rPr lang="en-GB" dirty="0" err="1">
                <a:solidFill>
                  <a:srgbClr val="000000"/>
                </a:solidFill>
              </a:rPr>
              <a:t>pode</a:t>
            </a:r>
            <a:r>
              <a:rPr lang="en-GB" dirty="0">
                <a:solidFill>
                  <a:srgbClr val="000000"/>
                </a:solidFill>
              </a:rPr>
              <a:t> ser o </a:t>
            </a:r>
            <a:r>
              <a:rPr lang="en-GB" dirty="0" err="1">
                <a:solidFill>
                  <a:srgbClr val="000000"/>
                </a:solidFill>
              </a:rPr>
              <a:t>fato</a:t>
            </a:r>
            <a:r>
              <a:rPr lang="en-GB" dirty="0">
                <a:solidFill>
                  <a:srgbClr val="000000"/>
                </a:solidFill>
              </a:rPr>
              <a:t> de que, </a:t>
            </a:r>
            <a:r>
              <a:rPr lang="en-GB" dirty="0" err="1">
                <a:solidFill>
                  <a:srgbClr val="000000"/>
                </a:solidFill>
              </a:rPr>
              <a:t>nos</a:t>
            </a:r>
            <a:r>
              <a:rPr lang="en-GB" dirty="0">
                <a:solidFill>
                  <a:srgbClr val="000000"/>
                </a:solidFill>
              </a:rPr>
              <a:t> fins de </a:t>
            </a:r>
            <a:r>
              <a:rPr lang="en-GB" dirty="0" err="1">
                <a:solidFill>
                  <a:srgbClr val="000000"/>
                </a:solidFill>
              </a:rPr>
              <a:t>semana</a:t>
            </a:r>
            <a:r>
              <a:rPr lang="en-GB" dirty="0">
                <a:solidFill>
                  <a:srgbClr val="000000"/>
                </a:solidFill>
              </a:rPr>
              <a:t>, as </a:t>
            </a:r>
            <a:r>
              <a:rPr lang="en-GB" dirty="0" err="1">
                <a:solidFill>
                  <a:srgbClr val="000000"/>
                </a:solidFill>
              </a:rPr>
              <a:t>pessoas</a:t>
            </a:r>
            <a:r>
              <a:rPr lang="en-GB" dirty="0">
                <a:solidFill>
                  <a:srgbClr val="000000"/>
                </a:solidFill>
              </a:rPr>
              <a:t> </a:t>
            </a:r>
            <a:r>
              <a:rPr lang="en-GB" dirty="0" err="1">
                <a:solidFill>
                  <a:srgbClr val="000000"/>
                </a:solidFill>
              </a:rPr>
              <a:t>ficam</a:t>
            </a:r>
            <a:r>
              <a:rPr lang="en-GB" dirty="0">
                <a:solidFill>
                  <a:srgbClr val="000000"/>
                </a:solidFill>
              </a:rPr>
              <a:t> </a:t>
            </a:r>
            <a:r>
              <a:rPr lang="en-GB" dirty="0" err="1">
                <a:solidFill>
                  <a:srgbClr val="000000"/>
                </a:solidFill>
              </a:rPr>
              <a:t>em</a:t>
            </a:r>
            <a:r>
              <a:rPr lang="en-GB" dirty="0">
                <a:solidFill>
                  <a:srgbClr val="000000"/>
                </a:solidFill>
              </a:rPr>
              <a:t> casa e </a:t>
            </a:r>
            <a:r>
              <a:rPr lang="en-GB" dirty="0" err="1">
                <a:solidFill>
                  <a:srgbClr val="000000"/>
                </a:solidFill>
              </a:rPr>
              <a:t>não</a:t>
            </a:r>
            <a:r>
              <a:rPr lang="en-GB" dirty="0">
                <a:solidFill>
                  <a:srgbClr val="000000"/>
                </a:solidFill>
              </a:rPr>
              <a:t> </a:t>
            </a:r>
            <a:r>
              <a:rPr lang="en-GB" dirty="0" err="1">
                <a:solidFill>
                  <a:srgbClr val="000000"/>
                </a:solidFill>
              </a:rPr>
              <a:t>usam</a:t>
            </a:r>
            <a:r>
              <a:rPr lang="en-GB" dirty="0">
                <a:solidFill>
                  <a:srgbClr val="000000"/>
                </a:solidFill>
              </a:rPr>
              <a:t> </a:t>
            </a:r>
            <a:r>
              <a:rPr lang="en-GB" dirty="0" err="1">
                <a:solidFill>
                  <a:srgbClr val="000000"/>
                </a:solidFill>
              </a:rPr>
              <a:t>aparelhos</a:t>
            </a:r>
            <a:r>
              <a:rPr lang="en-GB" dirty="0">
                <a:solidFill>
                  <a:srgbClr val="000000"/>
                </a:solidFill>
              </a:rPr>
              <a:t> que </a:t>
            </a:r>
            <a:r>
              <a:rPr lang="en-GB" dirty="0" err="1">
                <a:solidFill>
                  <a:srgbClr val="000000"/>
                </a:solidFill>
              </a:rPr>
              <a:t>consomem</a:t>
            </a:r>
            <a:r>
              <a:rPr lang="en-GB" dirty="0">
                <a:solidFill>
                  <a:srgbClr val="000000"/>
                </a:solidFill>
              </a:rPr>
              <a:t> </a:t>
            </a:r>
            <a:r>
              <a:rPr lang="en-GB" dirty="0" err="1">
                <a:solidFill>
                  <a:srgbClr val="000000"/>
                </a:solidFill>
              </a:rPr>
              <a:t>energia</a:t>
            </a:r>
            <a:r>
              <a:rPr lang="en-GB" dirty="0">
                <a:solidFill>
                  <a:srgbClr val="000000"/>
                </a:solidFill>
              </a:rPr>
              <a:t> </a:t>
            </a:r>
            <a:r>
              <a:rPr lang="en-GB" dirty="0" err="1">
                <a:solidFill>
                  <a:srgbClr val="000000"/>
                </a:solidFill>
              </a:rPr>
              <a:t>nos</a:t>
            </a:r>
            <a:r>
              <a:rPr lang="en-GB" dirty="0">
                <a:solidFill>
                  <a:srgbClr val="000000"/>
                </a:solidFill>
              </a:rPr>
              <a:t> </a:t>
            </a:r>
            <a:r>
              <a:rPr lang="en-GB" dirty="0" err="1">
                <a:solidFill>
                  <a:srgbClr val="000000"/>
                </a:solidFill>
              </a:rPr>
              <a:t>escritórios</a:t>
            </a:r>
            <a:r>
              <a:rPr lang="en-GB" dirty="0">
                <a:solidFill>
                  <a:srgbClr val="000000"/>
                </a:solidFill>
              </a:rPr>
              <a:t>. </a:t>
            </a:r>
            <a:r>
              <a:rPr lang="en-GB" dirty="0" err="1">
                <a:solidFill>
                  <a:srgbClr val="000000"/>
                </a:solidFill>
              </a:rPr>
              <a:t>Portanto</a:t>
            </a:r>
            <a:r>
              <a:rPr lang="en-GB" dirty="0">
                <a:solidFill>
                  <a:srgbClr val="000000"/>
                </a:solidFill>
              </a:rPr>
              <a:t>, a </a:t>
            </a:r>
            <a:r>
              <a:rPr lang="en-GB" dirty="0" err="1">
                <a:solidFill>
                  <a:srgbClr val="000000"/>
                </a:solidFill>
              </a:rPr>
              <a:t>natureza</a:t>
            </a:r>
            <a:r>
              <a:rPr lang="en-GB" dirty="0">
                <a:solidFill>
                  <a:srgbClr val="000000"/>
                </a:solidFill>
              </a:rPr>
              <a:t> da </a:t>
            </a:r>
            <a:r>
              <a:rPr lang="en-GB" dirty="0" err="1">
                <a:solidFill>
                  <a:srgbClr val="000000"/>
                </a:solidFill>
              </a:rPr>
              <a:t>demanda</a:t>
            </a:r>
            <a:r>
              <a:rPr lang="en-GB" dirty="0">
                <a:solidFill>
                  <a:srgbClr val="000000"/>
                </a:solidFill>
              </a:rPr>
              <a:t> de </a:t>
            </a:r>
            <a:r>
              <a:rPr lang="en-GB" dirty="0" err="1">
                <a:solidFill>
                  <a:srgbClr val="000000"/>
                </a:solidFill>
              </a:rPr>
              <a:t>energia</a:t>
            </a:r>
            <a:r>
              <a:rPr lang="en-GB" dirty="0">
                <a:solidFill>
                  <a:srgbClr val="000000"/>
                </a:solidFill>
              </a:rPr>
              <a:t> </a:t>
            </a:r>
            <a:r>
              <a:rPr lang="en-GB" dirty="0" err="1">
                <a:solidFill>
                  <a:srgbClr val="000000"/>
                </a:solidFill>
              </a:rPr>
              <a:t>durante</a:t>
            </a:r>
            <a:r>
              <a:rPr lang="en-GB" dirty="0">
                <a:solidFill>
                  <a:srgbClr val="000000"/>
                </a:solidFill>
              </a:rPr>
              <a:t> </a:t>
            </a:r>
            <a:r>
              <a:rPr lang="en-GB" dirty="0" err="1">
                <a:solidFill>
                  <a:srgbClr val="000000"/>
                </a:solidFill>
              </a:rPr>
              <a:t>os</a:t>
            </a:r>
            <a:r>
              <a:rPr lang="en-GB" dirty="0">
                <a:solidFill>
                  <a:srgbClr val="000000"/>
                </a:solidFill>
              </a:rPr>
              <a:t> </a:t>
            </a:r>
            <a:r>
              <a:rPr lang="en-GB" dirty="0" err="1">
                <a:solidFill>
                  <a:srgbClr val="000000"/>
                </a:solidFill>
              </a:rPr>
              <a:t>dias</a:t>
            </a:r>
            <a:r>
              <a:rPr lang="en-GB" dirty="0">
                <a:solidFill>
                  <a:srgbClr val="000000"/>
                </a:solidFill>
              </a:rPr>
              <a:t> de </a:t>
            </a:r>
            <a:r>
              <a:rPr lang="en-GB" dirty="0" err="1">
                <a:solidFill>
                  <a:srgbClr val="000000"/>
                </a:solidFill>
              </a:rPr>
              <a:t>semana</a:t>
            </a:r>
            <a:r>
              <a:rPr lang="en-GB" dirty="0">
                <a:solidFill>
                  <a:srgbClr val="000000"/>
                </a:solidFill>
              </a:rPr>
              <a:t> </a:t>
            </a:r>
            <a:r>
              <a:rPr lang="en-GB" dirty="0" err="1">
                <a:solidFill>
                  <a:srgbClr val="000000"/>
                </a:solidFill>
              </a:rPr>
              <a:t>ou</a:t>
            </a:r>
            <a:r>
              <a:rPr lang="en-GB" dirty="0">
                <a:solidFill>
                  <a:srgbClr val="000000"/>
                </a:solidFill>
              </a:rPr>
              <a:t> </a:t>
            </a:r>
            <a:r>
              <a:rPr lang="en-GB" dirty="0" err="1">
                <a:solidFill>
                  <a:srgbClr val="000000"/>
                </a:solidFill>
              </a:rPr>
              <a:t>nos</a:t>
            </a:r>
            <a:r>
              <a:rPr lang="en-GB" dirty="0">
                <a:solidFill>
                  <a:srgbClr val="000000"/>
                </a:solidFill>
              </a:rPr>
              <a:t> </a:t>
            </a:r>
            <a:r>
              <a:rPr lang="en-GB" dirty="0" err="1">
                <a:solidFill>
                  <a:srgbClr val="000000"/>
                </a:solidFill>
              </a:rPr>
              <a:t>finais</a:t>
            </a:r>
            <a:r>
              <a:rPr lang="en-GB" dirty="0">
                <a:solidFill>
                  <a:srgbClr val="000000"/>
                </a:solidFill>
              </a:rPr>
              <a:t> de </a:t>
            </a:r>
            <a:r>
              <a:rPr lang="en-GB" dirty="0" err="1">
                <a:solidFill>
                  <a:srgbClr val="000000"/>
                </a:solidFill>
              </a:rPr>
              <a:t>semana</a:t>
            </a:r>
            <a:r>
              <a:rPr lang="en-GB" dirty="0">
                <a:solidFill>
                  <a:srgbClr val="000000"/>
                </a:solidFill>
              </a:rPr>
              <a:t> </a:t>
            </a:r>
            <a:r>
              <a:rPr lang="en-GB" dirty="0" err="1">
                <a:solidFill>
                  <a:srgbClr val="000000"/>
                </a:solidFill>
              </a:rPr>
              <a:t>é</a:t>
            </a:r>
            <a:r>
              <a:rPr lang="en-GB" dirty="0">
                <a:solidFill>
                  <a:srgbClr val="000000"/>
                </a:solidFill>
              </a:rPr>
              <a:t> </a:t>
            </a:r>
            <a:r>
              <a:rPr lang="en-GB" dirty="0" err="1">
                <a:solidFill>
                  <a:srgbClr val="000000"/>
                </a:solidFill>
              </a:rPr>
              <a:t>diferente</a:t>
            </a:r>
            <a:r>
              <a:rPr lang="en-GB" dirty="0">
                <a:solidFill>
                  <a:srgbClr val="000000"/>
                </a:solidFill>
              </a:rPr>
              <a:t>. E um </a:t>
            </a:r>
            <a:r>
              <a:rPr lang="en-GB" dirty="0" err="1">
                <a:solidFill>
                  <a:srgbClr val="000000"/>
                </a:solidFill>
              </a:rPr>
              <a:t>exemplo</a:t>
            </a:r>
            <a:r>
              <a:rPr lang="en-GB" dirty="0">
                <a:solidFill>
                  <a:srgbClr val="000000"/>
                </a:solidFill>
              </a:rPr>
              <a:t> </a:t>
            </a:r>
            <a:r>
              <a:rPr lang="en-GB" dirty="0" err="1">
                <a:solidFill>
                  <a:srgbClr val="000000"/>
                </a:solidFill>
              </a:rPr>
              <a:t>na</a:t>
            </a:r>
            <a:r>
              <a:rPr lang="en-GB" dirty="0">
                <a:solidFill>
                  <a:srgbClr val="000000"/>
                </a:solidFill>
              </a:rPr>
              <a:t> </a:t>
            </a:r>
            <a:r>
              <a:rPr lang="en-GB" dirty="0" err="1">
                <a:solidFill>
                  <a:srgbClr val="000000"/>
                </a:solidFill>
              </a:rPr>
              <a:t>escala</a:t>
            </a:r>
            <a:r>
              <a:rPr lang="en-GB" dirty="0">
                <a:solidFill>
                  <a:srgbClr val="000000"/>
                </a:solidFill>
              </a:rPr>
              <a:t> de </a:t>
            </a:r>
            <a:r>
              <a:rPr lang="en-GB" dirty="0" err="1">
                <a:solidFill>
                  <a:srgbClr val="000000"/>
                </a:solidFill>
              </a:rPr>
              <a:t>estações</a:t>
            </a:r>
            <a:r>
              <a:rPr lang="en-GB" dirty="0">
                <a:solidFill>
                  <a:srgbClr val="000000"/>
                </a:solidFill>
              </a:rPr>
              <a:t> </a:t>
            </a:r>
            <a:r>
              <a:rPr lang="en-GB" dirty="0" err="1">
                <a:solidFill>
                  <a:srgbClr val="000000"/>
                </a:solidFill>
              </a:rPr>
              <a:t>é</a:t>
            </a:r>
            <a:r>
              <a:rPr lang="en-GB" dirty="0">
                <a:solidFill>
                  <a:srgbClr val="000000"/>
                </a:solidFill>
              </a:rPr>
              <a:t> o </a:t>
            </a:r>
            <a:r>
              <a:rPr lang="en-GB" dirty="0" err="1">
                <a:solidFill>
                  <a:srgbClr val="000000"/>
                </a:solidFill>
              </a:rPr>
              <a:t>uso</a:t>
            </a:r>
            <a:r>
              <a:rPr lang="en-GB" dirty="0">
                <a:solidFill>
                  <a:srgbClr val="000000"/>
                </a:solidFill>
              </a:rPr>
              <a:t> de </a:t>
            </a:r>
            <a:r>
              <a:rPr lang="en-GB" dirty="0" err="1">
                <a:solidFill>
                  <a:srgbClr val="000000"/>
                </a:solidFill>
              </a:rPr>
              <a:t>ar</a:t>
            </a:r>
            <a:r>
              <a:rPr lang="en-GB" dirty="0">
                <a:solidFill>
                  <a:srgbClr val="000000"/>
                </a:solidFill>
              </a:rPr>
              <a:t> </a:t>
            </a:r>
            <a:r>
              <a:rPr lang="en-GB" dirty="0" err="1">
                <a:solidFill>
                  <a:srgbClr val="000000"/>
                </a:solidFill>
              </a:rPr>
              <a:t>condicionado</a:t>
            </a:r>
            <a:r>
              <a:rPr lang="en-GB" dirty="0">
                <a:solidFill>
                  <a:srgbClr val="000000"/>
                </a:solidFill>
              </a:rPr>
              <a:t> </a:t>
            </a:r>
            <a:r>
              <a:rPr lang="en-GB" dirty="0" err="1">
                <a:solidFill>
                  <a:srgbClr val="000000"/>
                </a:solidFill>
              </a:rPr>
              <a:t>quando</a:t>
            </a:r>
            <a:r>
              <a:rPr lang="en-GB" dirty="0">
                <a:solidFill>
                  <a:srgbClr val="000000"/>
                </a:solidFill>
              </a:rPr>
              <a:t> </a:t>
            </a:r>
            <a:r>
              <a:rPr lang="en-GB" dirty="0" err="1">
                <a:solidFill>
                  <a:srgbClr val="000000"/>
                </a:solidFill>
              </a:rPr>
              <a:t>chega</a:t>
            </a:r>
            <a:r>
              <a:rPr lang="en-GB" dirty="0">
                <a:solidFill>
                  <a:srgbClr val="000000"/>
                </a:solidFill>
              </a:rPr>
              <a:t> a </a:t>
            </a:r>
            <a:r>
              <a:rPr lang="en-GB" dirty="0" err="1">
                <a:solidFill>
                  <a:srgbClr val="000000"/>
                </a:solidFill>
              </a:rPr>
              <a:t>estação</a:t>
            </a:r>
            <a:r>
              <a:rPr lang="en-GB" dirty="0">
                <a:solidFill>
                  <a:srgbClr val="000000"/>
                </a:solidFill>
              </a:rPr>
              <a:t> </a:t>
            </a:r>
            <a:r>
              <a:rPr lang="en-GB" dirty="0" err="1">
                <a:solidFill>
                  <a:srgbClr val="000000"/>
                </a:solidFill>
              </a:rPr>
              <a:t>quente</a:t>
            </a:r>
            <a:r>
              <a:rPr lang="en-GB" dirty="0">
                <a:solidFill>
                  <a:srgbClr val="000000"/>
                </a:solidFill>
              </a:rPr>
              <a:t>. </a:t>
            </a:r>
            <a:r>
              <a:rPr lang="en-GB" dirty="0" err="1">
                <a:solidFill>
                  <a:srgbClr val="000000"/>
                </a:solidFill>
              </a:rPr>
              <a:t>Isso</a:t>
            </a:r>
            <a:r>
              <a:rPr lang="en-GB" dirty="0">
                <a:solidFill>
                  <a:srgbClr val="000000"/>
                </a:solidFill>
              </a:rPr>
              <a:t> </a:t>
            </a:r>
            <a:r>
              <a:rPr lang="en-GB" dirty="0" err="1">
                <a:solidFill>
                  <a:srgbClr val="000000"/>
                </a:solidFill>
              </a:rPr>
              <a:t>pode</a:t>
            </a:r>
            <a:r>
              <a:rPr lang="en-GB" dirty="0">
                <a:solidFill>
                  <a:srgbClr val="000000"/>
                </a:solidFill>
              </a:rPr>
              <a:t> </a:t>
            </a:r>
            <a:r>
              <a:rPr lang="en-GB" dirty="0" err="1">
                <a:solidFill>
                  <a:srgbClr val="000000"/>
                </a:solidFill>
              </a:rPr>
              <a:t>aumentar</a:t>
            </a:r>
            <a:r>
              <a:rPr lang="en-GB" dirty="0">
                <a:solidFill>
                  <a:srgbClr val="000000"/>
                </a:solidFill>
              </a:rPr>
              <a:t> </a:t>
            </a:r>
            <a:r>
              <a:rPr lang="en-GB" dirty="0" err="1">
                <a:solidFill>
                  <a:srgbClr val="000000"/>
                </a:solidFill>
              </a:rPr>
              <a:t>significativamente</a:t>
            </a:r>
            <a:r>
              <a:rPr lang="en-GB" dirty="0">
                <a:solidFill>
                  <a:srgbClr val="000000"/>
                </a:solidFill>
              </a:rPr>
              <a:t> a </a:t>
            </a:r>
            <a:r>
              <a:rPr lang="en-GB" dirty="0" err="1">
                <a:solidFill>
                  <a:srgbClr val="000000"/>
                </a:solidFill>
              </a:rPr>
              <a:t>demanda</a:t>
            </a:r>
            <a:r>
              <a:rPr lang="en-GB" dirty="0">
                <a:solidFill>
                  <a:srgbClr val="000000"/>
                </a:solidFill>
              </a:rPr>
              <a:t> </a:t>
            </a:r>
            <a:r>
              <a:rPr lang="en-GB" dirty="0" err="1">
                <a:solidFill>
                  <a:srgbClr val="000000"/>
                </a:solidFill>
              </a:rPr>
              <a:t>por</a:t>
            </a:r>
            <a:r>
              <a:rPr lang="en-GB" dirty="0">
                <a:solidFill>
                  <a:srgbClr val="000000"/>
                </a:solidFill>
              </a:rPr>
              <a:t> </a:t>
            </a:r>
            <a:r>
              <a:rPr lang="en-GB" dirty="0" err="1">
                <a:solidFill>
                  <a:srgbClr val="000000"/>
                </a:solidFill>
              </a:rPr>
              <a:t>eletricidade</a:t>
            </a:r>
            <a:r>
              <a:rPr lang="en-GB" dirty="0">
                <a:solidFill>
                  <a:srgbClr val="000000"/>
                </a:solidFill>
              </a:rPr>
              <a:t>. Por </a:t>
            </a:r>
            <a:r>
              <a:rPr lang="en-GB" dirty="0" err="1">
                <a:solidFill>
                  <a:srgbClr val="000000"/>
                </a:solidFill>
              </a:rPr>
              <a:t>fim</a:t>
            </a:r>
            <a:r>
              <a:rPr lang="en-GB" dirty="0">
                <a:solidFill>
                  <a:srgbClr val="000000"/>
                </a:solidFill>
              </a:rPr>
              <a:t>, um </a:t>
            </a:r>
            <a:r>
              <a:rPr lang="en-GB" dirty="0" err="1">
                <a:solidFill>
                  <a:srgbClr val="000000"/>
                </a:solidFill>
              </a:rPr>
              <a:t>exemplo</a:t>
            </a:r>
            <a:r>
              <a:rPr lang="en-GB" dirty="0">
                <a:solidFill>
                  <a:srgbClr val="000000"/>
                </a:solidFill>
              </a:rPr>
              <a:t> </a:t>
            </a:r>
            <a:r>
              <a:rPr lang="en-GB" dirty="0" err="1">
                <a:solidFill>
                  <a:srgbClr val="000000"/>
                </a:solidFill>
              </a:rPr>
              <a:t>na</a:t>
            </a:r>
            <a:r>
              <a:rPr lang="en-GB" dirty="0">
                <a:solidFill>
                  <a:srgbClr val="000000"/>
                </a:solidFill>
              </a:rPr>
              <a:t> </a:t>
            </a:r>
            <a:r>
              <a:rPr lang="en-GB" dirty="0" err="1">
                <a:solidFill>
                  <a:srgbClr val="000000"/>
                </a:solidFill>
              </a:rPr>
              <a:t>escala</a:t>
            </a:r>
            <a:r>
              <a:rPr lang="en-GB" dirty="0">
                <a:solidFill>
                  <a:srgbClr val="000000"/>
                </a:solidFill>
              </a:rPr>
              <a:t> de </a:t>
            </a:r>
            <a:r>
              <a:rPr lang="en-GB" dirty="0" err="1">
                <a:solidFill>
                  <a:srgbClr val="000000"/>
                </a:solidFill>
              </a:rPr>
              <a:t>anos</a:t>
            </a:r>
            <a:r>
              <a:rPr lang="en-GB" dirty="0">
                <a:solidFill>
                  <a:srgbClr val="000000"/>
                </a:solidFill>
              </a:rPr>
              <a:t> </a:t>
            </a:r>
            <a:r>
              <a:rPr lang="en-GB" dirty="0" err="1">
                <a:solidFill>
                  <a:srgbClr val="000000"/>
                </a:solidFill>
              </a:rPr>
              <a:t>é</a:t>
            </a:r>
            <a:r>
              <a:rPr lang="en-GB" dirty="0">
                <a:solidFill>
                  <a:srgbClr val="000000"/>
                </a:solidFill>
              </a:rPr>
              <a:t> a </a:t>
            </a:r>
            <a:r>
              <a:rPr lang="en-GB" dirty="0" err="1">
                <a:solidFill>
                  <a:srgbClr val="000000"/>
                </a:solidFill>
              </a:rPr>
              <a:t>mudança</a:t>
            </a:r>
            <a:r>
              <a:rPr lang="en-GB" dirty="0">
                <a:solidFill>
                  <a:srgbClr val="000000"/>
                </a:solidFill>
              </a:rPr>
              <a:t> </a:t>
            </a:r>
            <a:r>
              <a:rPr lang="en-GB" dirty="0" err="1">
                <a:solidFill>
                  <a:srgbClr val="000000"/>
                </a:solidFill>
              </a:rPr>
              <a:t>na</a:t>
            </a:r>
            <a:r>
              <a:rPr lang="en-GB" dirty="0">
                <a:solidFill>
                  <a:srgbClr val="000000"/>
                </a:solidFill>
              </a:rPr>
              <a:t> </a:t>
            </a:r>
            <a:r>
              <a:rPr lang="en-GB" dirty="0" err="1">
                <a:solidFill>
                  <a:srgbClr val="000000"/>
                </a:solidFill>
              </a:rPr>
              <a:t>demanda</a:t>
            </a:r>
            <a:r>
              <a:rPr lang="en-GB" dirty="0">
                <a:solidFill>
                  <a:srgbClr val="000000"/>
                </a:solidFill>
              </a:rPr>
              <a:t> </a:t>
            </a:r>
            <a:r>
              <a:rPr lang="en-GB" dirty="0" err="1">
                <a:solidFill>
                  <a:srgbClr val="000000"/>
                </a:solidFill>
              </a:rPr>
              <a:t>geral</a:t>
            </a:r>
            <a:r>
              <a:rPr lang="en-GB" dirty="0">
                <a:solidFill>
                  <a:srgbClr val="000000"/>
                </a:solidFill>
              </a:rPr>
              <a:t> de </a:t>
            </a:r>
            <a:r>
              <a:rPr lang="en-GB" dirty="0" err="1">
                <a:solidFill>
                  <a:srgbClr val="000000"/>
                </a:solidFill>
              </a:rPr>
              <a:t>eletricidade</a:t>
            </a:r>
            <a:r>
              <a:rPr lang="en-GB" dirty="0">
                <a:solidFill>
                  <a:srgbClr val="000000"/>
                </a:solidFill>
              </a:rPr>
              <a:t> </a:t>
            </a:r>
            <a:r>
              <a:rPr lang="en-GB" dirty="0" err="1">
                <a:solidFill>
                  <a:srgbClr val="000000"/>
                </a:solidFill>
              </a:rPr>
              <a:t>devido</a:t>
            </a:r>
            <a:r>
              <a:rPr lang="en-GB" dirty="0">
                <a:solidFill>
                  <a:srgbClr val="000000"/>
                </a:solidFill>
              </a:rPr>
              <a:t> </a:t>
            </a:r>
            <a:r>
              <a:rPr lang="en-GB" dirty="0" err="1">
                <a:solidFill>
                  <a:srgbClr val="000000"/>
                </a:solidFill>
              </a:rPr>
              <a:t>ao</a:t>
            </a:r>
            <a:r>
              <a:rPr lang="en-GB" dirty="0">
                <a:solidFill>
                  <a:srgbClr val="000000"/>
                </a:solidFill>
              </a:rPr>
              <a:t> </a:t>
            </a:r>
            <a:r>
              <a:rPr lang="en-GB" dirty="0" err="1">
                <a:solidFill>
                  <a:srgbClr val="000000"/>
                </a:solidFill>
              </a:rPr>
              <a:t>crescimento</a:t>
            </a:r>
            <a:r>
              <a:rPr lang="en-GB" dirty="0">
                <a:solidFill>
                  <a:srgbClr val="000000"/>
                </a:solidFill>
              </a:rPr>
              <a:t> lento da </a:t>
            </a:r>
            <a:r>
              <a:rPr lang="en-GB" dirty="0" err="1">
                <a:solidFill>
                  <a:srgbClr val="000000"/>
                </a:solidFill>
              </a:rPr>
              <a:t>população</a:t>
            </a:r>
            <a:r>
              <a:rPr lang="en-GB" dirty="0">
                <a:solidFill>
                  <a:srgbClr val="000000"/>
                </a:solidFill>
              </a:rPr>
              <a:t> e </a:t>
            </a:r>
            <a:r>
              <a:rPr lang="en-GB" dirty="0" err="1">
                <a:solidFill>
                  <a:srgbClr val="000000"/>
                </a:solidFill>
              </a:rPr>
              <a:t>ao</a:t>
            </a:r>
            <a:r>
              <a:rPr lang="en-GB" dirty="0">
                <a:solidFill>
                  <a:srgbClr val="000000"/>
                </a:solidFill>
              </a:rPr>
              <a:t> </a:t>
            </a:r>
            <a:r>
              <a:rPr lang="en-GB" dirty="0" err="1">
                <a:solidFill>
                  <a:srgbClr val="000000"/>
                </a:solidFill>
              </a:rPr>
              <a:t>tamanho</a:t>
            </a:r>
            <a:r>
              <a:rPr lang="en-GB" dirty="0">
                <a:solidFill>
                  <a:srgbClr val="000000"/>
                </a:solidFill>
              </a:rPr>
              <a:t> da </a:t>
            </a:r>
            <a:r>
              <a:rPr lang="en-GB" dirty="0" err="1">
                <a:solidFill>
                  <a:srgbClr val="000000"/>
                </a:solidFill>
              </a:rPr>
              <a:t>economia</a:t>
            </a:r>
            <a:r>
              <a:rPr lang="en-GB" dirty="0">
                <a:solidFill>
                  <a:srgbClr val="000000"/>
                </a:solidFill>
              </a:rPr>
              <a:t>.</a:t>
            </a:r>
            <a:endParaRPr dirty="0"/>
          </a:p>
        </p:txBody>
      </p:sp>
      <p:sp>
        <p:nvSpPr>
          <p:cNvPr id="286" name="Google Shape;28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A </a:t>
            </a:r>
            <a:r>
              <a:rPr lang="en-GB" dirty="0" err="1"/>
              <a:t>melhor</a:t>
            </a:r>
            <a:r>
              <a:rPr lang="en-GB" dirty="0"/>
              <a:t> </a:t>
            </a:r>
            <a:r>
              <a:rPr lang="en-GB" dirty="0" err="1"/>
              <a:t>maneira</a:t>
            </a:r>
            <a:r>
              <a:rPr lang="en-GB" dirty="0"/>
              <a:t> de </a:t>
            </a:r>
            <a:r>
              <a:rPr lang="en-GB" dirty="0" err="1"/>
              <a:t>ilustrar</a:t>
            </a:r>
            <a:r>
              <a:rPr lang="en-GB" dirty="0"/>
              <a:t> o </a:t>
            </a:r>
            <a:r>
              <a:rPr lang="en-GB" dirty="0" err="1"/>
              <a:t>conceito</a:t>
            </a:r>
            <a:r>
              <a:rPr lang="en-GB" dirty="0"/>
              <a:t> de </a:t>
            </a:r>
            <a:r>
              <a:rPr lang="en-GB" dirty="0" err="1"/>
              <a:t>variação</a:t>
            </a:r>
            <a:r>
              <a:rPr lang="en-GB" dirty="0"/>
              <a:t> da </a:t>
            </a:r>
            <a:r>
              <a:rPr lang="en-GB" dirty="0" err="1"/>
              <a:t>demanda</a:t>
            </a:r>
            <a:r>
              <a:rPr lang="en-GB" dirty="0"/>
              <a:t> de </a:t>
            </a:r>
            <a:r>
              <a:rPr lang="en-GB" dirty="0" err="1"/>
              <a:t>energia</a:t>
            </a:r>
            <a:r>
              <a:rPr lang="en-GB" dirty="0"/>
              <a:t> </a:t>
            </a:r>
            <a:r>
              <a:rPr lang="en-GB" dirty="0" err="1"/>
              <a:t>em</a:t>
            </a:r>
            <a:r>
              <a:rPr lang="en-GB" dirty="0"/>
              <a:t> um </a:t>
            </a:r>
            <a:r>
              <a:rPr lang="en-GB" dirty="0" err="1"/>
              <a:t>sistema</a:t>
            </a:r>
            <a:r>
              <a:rPr lang="en-GB" dirty="0"/>
              <a:t> </a:t>
            </a:r>
            <a:r>
              <a:rPr lang="en-GB" dirty="0" err="1"/>
              <a:t>energético</a:t>
            </a:r>
            <a:r>
              <a:rPr lang="en-GB" dirty="0"/>
              <a:t> </a:t>
            </a:r>
            <a:r>
              <a:rPr lang="en-GB" dirty="0" err="1"/>
              <a:t>é</a:t>
            </a:r>
            <a:r>
              <a:rPr lang="en-GB" dirty="0"/>
              <a:t> </a:t>
            </a:r>
            <a:r>
              <a:rPr lang="en-GB" dirty="0" err="1"/>
              <a:t>começar</a:t>
            </a:r>
            <a:r>
              <a:rPr lang="en-GB" dirty="0"/>
              <a:t> pela </a:t>
            </a:r>
            <a:r>
              <a:rPr lang="en-GB" dirty="0" err="1"/>
              <a:t>menor</a:t>
            </a:r>
            <a:r>
              <a:rPr lang="en-GB" dirty="0"/>
              <a:t> </a:t>
            </a:r>
            <a:r>
              <a:rPr lang="en-GB" dirty="0" err="1"/>
              <a:t>escala</a:t>
            </a:r>
            <a:r>
              <a:rPr lang="en-GB" dirty="0"/>
              <a:t> e a </a:t>
            </a:r>
            <a:r>
              <a:rPr lang="en-GB" dirty="0" err="1"/>
              <a:t>mais</a:t>
            </a:r>
            <a:r>
              <a:rPr lang="en-GB" dirty="0"/>
              <a:t> </a:t>
            </a:r>
            <a:r>
              <a:rPr lang="en-GB" dirty="0" err="1"/>
              <a:t>próxima</a:t>
            </a:r>
            <a:r>
              <a:rPr lang="en-GB" dirty="0"/>
              <a:t> de </a:t>
            </a:r>
            <a:r>
              <a:rPr lang="en-GB" dirty="0" err="1"/>
              <a:t>nós</a:t>
            </a:r>
            <a:r>
              <a:rPr lang="en-GB" dirty="0"/>
              <a:t>: o </a:t>
            </a:r>
            <a:r>
              <a:rPr lang="en-GB" dirty="0" err="1"/>
              <a:t>uso</a:t>
            </a:r>
            <a:r>
              <a:rPr lang="en-GB" dirty="0"/>
              <a:t> de </a:t>
            </a:r>
            <a:r>
              <a:rPr lang="en-GB" dirty="0" err="1"/>
              <a:t>energia</a:t>
            </a:r>
            <a:r>
              <a:rPr lang="en-GB" dirty="0"/>
              <a:t> </a:t>
            </a:r>
            <a:r>
              <a:rPr lang="en-GB" dirty="0" err="1"/>
              <a:t>em</a:t>
            </a:r>
            <a:r>
              <a:rPr lang="en-GB" dirty="0"/>
              <a:t> </a:t>
            </a:r>
            <a:r>
              <a:rPr lang="en-GB" dirty="0" err="1"/>
              <a:t>residências</a:t>
            </a:r>
            <a:r>
              <a:rPr lang="en-GB" dirty="0"/>
              <a:t>. Para as </a:t>
            </a:r>
            <a:r>
              <a:rPr lang="en-GB" dirty="0" err="1"/>
              <a:t>atividades</a:t>
            </a:r>
            <a:r>
              <a:rPr lang="en-GB" dirty="0"/>
              <a:t> </a:t>
            </a:r>
            <a:r>
              <a:rPr lang="en-GB" dirty="0" err="1"/>
              <a:t>cotidianas</a:t>
            </a:r>
            <a:r>
              <a:rPr lang="en-GB" dirty="0"/>
              <a:t> </a:t>
            </a:r>
            <a:r>
              <a:rPr lang="en-GB" dirty="0" err="1"/>
              <a:t>nas</a:t>
            </a:r>
            <a:r>
              <a:rPr lang="en-GB" dirty="0"/>
              <a:t> </a:t>
            </a:r>
            <a:r>
              <a:rPr lang="en-GB" dirty="0" err="1"/>
              <a:t>residências</a:t>
            </a:r>
            <a:r>
              <a:rPr lang="en-GB" dirty="0"/>
              <a:t>, a </a:t>
            </a:r>
            <a:r>
              <a:rPr lang="en-GB" dirty="0" err="1"/>
              <a:t>energia</a:t>
            </a:r>
            <a:r>
              <a:rPr lang="en-GB" dirty="0"/>
              <a:t> </a:t>
            </a:r>
            <a:r>
              <a:rPr lang="en-GB" dirty="0" err="1"/>
              <a:t>é</a:t>
            </a:r>
            <a:r>
              <a:rPr lang="en-GB" dirty="0"/>
              <a:t> </a:t>
            </a:r>
            <a:r>
              <a:rPr lang="en-GB" dirty="0" err="1"/>
              <a:t>frequentemente</a:t>
            </a:r>
            <a:r>
              <a:rPr lang="en-GB" dirty="0"/>
              <a:t> </a:t>
            </a:r>
            <a:r>
              <a:rPr lang="en-GB" dirty="0" err="1"/>
              <a:t>necessária</a:t>
            </a:r>
            <a:r>
              <a:rPr lang="en-GB" dirty="0"/>
              <a:t>. </a:t>
            </a:r>
            <a:r>
              <a:rPr lang="en-GB" dirty="0" err="1"/>
              <a:t>Não</a:t>
            </a:r>
            <a:r>
              <a:rPr lang="en-GB" dirty="0"/>
              <a:t> </a:t>
            </a:r>
            <a:r>
              <a:rPr lang="en-GB" dirty="0" err="1"/>
              <a:t>há</a:t>
            </a:r>
            <a:r>
              <a:rPr lang="en-GB" dirty="0"/>
              <a:t> um </a:t>
            </a:r>
            <a:r>
              <a:rPr lang="en-GB" dirty="0" err="1"/>
              <a:t>nível</a:t>
            </a:r>
            <a:r>
              <a:rPr lang="en-GB" dirty="0"/>
              <a:t> </a:t>
            </a:r>
            <a:r>
              <a:rPr lang="en-GB" dirty="0" err="1"/>
              <a:t>constante</a:t>
            </a:r>
            <a:r>
              <a:rPr lang="en-GB" dirty="0"/>
              <a:t> de </a:t>
            </a:r>
            <a:r>
              <a:rPr lang="en-GB" dirty="0" err="1"/>
              <a:t>uso</a:t>
            </a:r>
            <a:r>
              <a:rPr lang="en-GB" dirty="0"/>
              <a:t> de </a:t>
            </a:r>
            <a:r>
              <a:rPr lang="en-GB" dirty="0" err="1"/>
              <a:t>energia</a:t>
            </a:r>
            <a:r>
              <a:rPr lang="en-GB" dirty="0"/>
              <a:t>. Ele </a:t>
            </a:r>
            <a:r>
              <a:rPr lang="en-GB" dirty="0" err="1"/>
              <a:t>depende</a:t>
            </a:r>
            <a:r>
              <a:rPr lang="en-GB" dirty="0"/>
              <a:t> de quais </a:t>
            </a:r>
            <a:r>
              <a:rPr lang="en-GB" dirty="0" err="1"/>
              <a:t>atividades</a:t>
            </a:r>
            <a:r>
              <a:rPr lang="en-GB" dirty="0"/>
              <a:t> </a:t>
            </a:r>
            <a:r>
              <a:rPr lang="en-GB" dirty="0" err="1"/>
              <a:t>são</a:t>
            </a:r>
            <a:r>
              <a:rPr lang="en-GB" dirty="0"/>
              <a:t> </a:t>
            </a:r>
            <a:r>
              <a:rPr lang="en-GB" dirty="0" err="1"/>
              <a:t>realizadas</a:t>
            </a:r>
            <a:r>
              <a:rPr lang="en-GB" dirty="0"/>
              <a:t>, </a:t>
            </a:r>
            <a:r>
              <a:rPr lang="en-GB" dirty="0" err="1"/>
              <a:t>quando</a:t>
            </a:r>
            <a:r>
              <a:rPr lang="en-GB" dirty="0"/>
              <a:t> e </a:t>
            </a:r>
            <a:r>
              <a:rPr lang="en-GB" dirty="0" err="1"/>
              <a:t>por</a:t>
            </a:r>
            <a:r>
              <a:rPr lang="en-GB" dirty="0"/>
              <a:t> </a:t>
            </a:r>
            <a:r>
              <a:rPr lang="en-GB" dirty="0" err="1"/>
              <a:t>quanto</a:t>
            </a:r>
            <a:r>
              <a:rPr lang="en-GB" dirty="0"/>
              <a:t> tempo. Por </a:t>
            </a:r>
            <a:r>
              <a:rPr lang="en-GB" dirty="0" err="1"/>
              <a:t>exemplo</a:t>
            </a:r>
            <a:r>
              <a:rPr lang="en-GB" dirty="0"/>
              <a:t>, </a:t>
            </a:r>
            <a:r>
              <a:rPr lang="en-GB" dirty="0" err="1"/>
              <a:t>em</a:t>
            </a:r>
            <a:r>
              <a:rPr lang="en-GB" dirty="0"/>
              <a:t> </a:t>
            </a:r>
            <a:r>
              <a:rPr lang="en-GB" dirty="0" err="1"/>
              <a:t>alguns</a:t>
            </a:r>
            <a:r>
              <a:rPr lang="en-GB" dirty="0"/>
              <a:t> </a:t>
            </a:r>
            <a:r>
              <a:rPr lang="en-GB" dirty="0" err="1"/>
              <a:t>momentos</a:t>
            </a:r>
            <a:r>
              <a:rPr lang="en-GB" dirty="0"/>
              <a:t> do </a:t>
            </a:r>
            <a:r>
              <a:rPr lang="en-GB" dirty="0" err="1"/>
              <a:t>dia</a:t>
            </a:r>
            <a:r>
              <a:rPr lang="en-GB" dirty="0"/>
              <a:t>, a </a:t>
            </a:r>
            <a:r>
              <a:rPr lang="en-GB" dirty="0" err="1"/>
              <a:t>energia</a:t>
            </a:r>
            <a:r>
              <a:rPr lang="en-GB" dirty="0"/>
              <a:t> </a:t>
            </a:r>
            <a:r>
              <a:rPr lang="en-GB" dirty="0" err="1"/>
              <a:t>é</a:t>
            </a:r>
            <a:r>
              <a:rPr lang="en-GB" dirty="0"/>
              <a:t> </a:t>
            </a:r>
            <a:r>
              <a:rPr lang="en-GB" dirty="0" err="1"/>
              <a:t>necessária</a:t>
            </a:r>
            <a:r>
              <a:rPr lang="en-GB" dirty="0"/>
              <a:t> para </a:t>
            </a:r>
            <a:r>
              <a:rPr lang="en-GB" dirty="0" err="1"/>
              <a:t>cozinhar</a:t>
            </a:r>
            <a:r>
              <a:rPr lang="en-GB" dirty="0"/>
              <a:t>; </a:t>
            </a:r>
            <a:r>
              <a:rPr lang="en-GB" dirty="0" err="1"/>
              <a:t>em</a:t>
            </a:r>
            <a:r>
              <a:rPr lang="en-GB" dirty="0"/>
              <a:t> outros </a:t>
            </a:r>
            <a:r>
              <a:rPr lang="en-GB" dirty="0" err="1"/>
              <a:t>momentos</a:t>
            </a:r>
            <a:r>
              <a:rPr lang="en-GB" dirty="0"/>
              <a:t>, a </a:t>
            </a:r>
            <a:r>
              <a:rPr lang="en-GB" dirty="0" err="1"/>
              <a:t>energia</a:t>
            </a:r>
            <a:r>
              <a:rPr lang="en-GB" dirty="0"/>
              <a:t> </a:t>
            </a:r>
            <a:r>
              <a:rPr lang="en-GB" dirty="0" err="1"/>
              <a:t>é</a:t>
            </a:r>
            <a:r>
              <a:rPr lang="en-GB" dirty="0"/>
              <a:t> </a:t>
            </a:r>
            <a:r>
              <a:rPr lang="en-GB" dirty="0" err="1"/>
              <a:t>necessária</a:t>
            </a:r>
            <a:r>
              <a:rPr lang="en-GB" dirty="0"/>
              <a:t> para </a:t>
            </a:r>
            <a:r>
              <a:rPr lang="en-GB" dirty="0" err="1"/>
              <a:t>produzir</a:t>
            </a:r>
            <a:r>
              <a:rPr lang="en-GB" dirty="0"/>
              <a:t> </a:t>
            </a:r>
            <a:r>
              <a:rPr lang="en-GB" dirty="0" err="1"/>
              <a:t>água</a:t>
            </a:r>
            <a:r>
              <a:rPr lang="en-GB" dirty="0"/>
              <a:t> </a:t>
            </a:r>
            <a:r>
              <a:rPr lang="en-GB" dirty="0" err="1"/>
              <a:t>quente</a:t>
            </a:r>
            <a:r>
              <a:rPr lang="en-GB" dirty="0"/>
              <a:t>; </a:t>
            </a:r>
            <a:r>
              <a:rPr lang="en-GB" dirty="0" err="1"/>
              <a:t>em</a:t>
            </a:r>
            <a:r>
              <a:rPr lang="en-GB" dirty="0"/>
              <a:t> outros </a:t>
            </a:r>
            <a:r>
              <a:rPr lang="en-GB" dirty="0" err="1"/>
              <a:t>momentos</a:t>
            </a:r>
            <a:r>
              <a:rPr lang="en-GB" dirty="0"/>
              <a:t>, </a:t>
            </a:r>
            <a:r>
              <a:rPr lang="en-GB" dirty="0" err="1"/>
              <a:t>é</a:t>
            </a:r>
            <a:r>
              <a:rPr lang="en-GB" dirty="0"/>
              <a:t> </a:t>
            </a:r>
            <a:r>
              <a:rPr lang="en-GB" dirty="0" err="1"/>
              <a:t>necessária</a:t>
            </a:r>
            <a:r>
              <a:rPr lang="en-GB" dirty="0"/>
              <a:t> para </a:t>
            </a:r>
            <a:r>
              <a:rPr lang="en-GB" dirty="0" err="1"/>
              <a:t>carregar</a:t>
            </a:r>
            <a:r>
              <a:rPr lang="en-GB" dirty="0"/>
              <a:t> </a:t>
            </a:r>
            <a:r>
              <a:rPr lang="en-GB" dirty="0" err="1"/>
              <a:t>telefones</a:t>
            </a:r>
            <a:r>
              <a:rPr lang="en-GB" dirty="0"/>
              <a:t> </a:t>
            </a:r>
            <a:r>
              <a:rPr lang="en-GB" dirty="0" err="1"/>
              <a:t>ou</a:t>
            </a:r>
            <a:r>
              <a:rPr lang="en-GB" dirty="0"/>
              <a:t> para </a:t>
            </a:r>
            <a:r>
              <a:rPr lang="en-GB" dirty="0" err="1"/>
              <a:t>atividades</a:t>
            </a:r>
            <a:r>
              <a:rPr lang="en-GB" dirty="0"/>
              <a:t> </a:t>
            </a:r>
            <a:r>
              <a:rPr lang="en-GB" dirty="0" err="1"/>
              <a:t>recreativas</a:t>
            </a:r>
            <a:r>
              <a:rPr lang="en-GB" dirty="0"/>
              <a:t>. Para </a:t>
            </a:r>
            <a:r>
              <a:rPr lang="en-GB" dirty="0" err="1"/>
              <a:t>manter</a:t>
            </a:r>
            <a:r>
              <a:rPr lang="en-GB" dirty="0"/>
              <a:t> um </a:t>
            </a:r>
            <a:r>
              <a:rPr lang="en-GB" dirty="0" err="1"/>
              <a:t>espaço</a:t>
            </a:r>
            <a:r>
              <a:rPr lang="en-GB" dirty="0"/>
              <a:t> </a:t>
            </a:r>
            <a:r>
              <a:rPr lang="en-GB" dirty="0" err="1"/>
              <a:t>aquecido</a:t>
            </a:r>
            <a:r>
              <a:rPr lang="en-GB" dirty="0"/>
              <a:t> </a:t>
            </a:r>
            <a:r>
              <a:rPr lang="en-GB" dirty="0" err="1"/>
              <a:t>durante</a:t>
            </a:r>
            <a:r>
              <a:rPr lang="en-GB" dirty="0"/>
              <a:t> </a:t>
            </a:r>
            <a:r>
              <a:rPr lang="en-GB" dirty="0" err="1"/>
              <a:t>os</a:t>
            </a:r>
            <a:r>
              <a:rPr lang="en-GB" dirty="0"/>
              <a:t> </a:t>
            </a:r>
            <a:r>
              <a:rPr lang="en-GB" dirty="0" err="1"/>
              <a:t>invernos</a:t>
            </a:r>
            <a:r>
              <a:rPr lang="en-GB" dirty="0"/>
              <a:t> </a:t>
            </a:r>
            <a:r>
              <a:rPr lang="en-GB" dirty="0" err="1"/>
              <a:t>frios</a:t>
            </a:r>
            <a:r>
              <a:rPr lang="en-GB" dirty="0"/>
              <a:t> </a:t>
            </a:r>
            <a:r>
              <a:rPr lang="en-GB" dirty="0" err="1"/>
              <a:t>ou</a:t>
            </a:r>
            <a:r>
              <a:rPr lang="en-GB" dirty="0"/>
              <a:t> um </a:t>
            </a:r>
            <a:r>
              <a:rPr lang="en-GB" dirty="0" err="1"/>
              <a:t>espaço</a:t>
            </a:r>
            <a:r>
              <a:rPr lang="en-GB" dirty="0"/>
              <a:t> fresco </a:t>
            </a:r>
            <a:r>
              <a:rPr lang="en-GB" dirty="0" err="1"/>
              <a:t>durante</a:t>
            </a:r>
            <a:r>
              <a:rPr lang="en-GB" dirty="0"/>
              <a:t> </a:t>
            </a:r>
            <a:r>
              <a:rPr lang="en-GB" dirty="0" err="1"/>
              <a:t>os</a:t>
            </a:r>
            <a:r>
              <a:rPr lang="en-GB" dirty="0"/>
              <a:t> </a:t>
            </a:r>
            <a:r>
              <a:rPr lang="en-GB" dirty="0" err="1"/>
              <a:t>verões</a:t>
            </a:r>
            <a:r>
              <a:rPr lang="en-GB" dirty="0"/>
              <a:t> </a:t>
            </a:r>
            <a:r>
              <a:rPr lang="en-GB" dirty="0" err="1"/>
              <a:t>quentes</a:t>
            </a:r>
            <a:r>
              <a:rPr lang="en-GB" dirty="0"/>
              <a:t>, a </a:t>
            </a:r>
            <a:r>
              <a:rPr lang="en-GB" dirty="0" err="1"/>
              <a:t>energia</a:t>
            </a:r>
            <a:r>
              <a:rPr lang="en-GB" dirty="0"/>
              <a:t> </a:t>
            </a:r>
            <a:r>
              <a:rPr lang="en-GB" dirty="0" err="1"/>
              <a:t>será</a:t>
            </a:r>
            <a:r>
              <a:rPr lang="en-GB" dirty="0"/>
              <a:t> </a:t>
            </a:r>
            <a:r>
              <a:rPr lang="en-GB" dirty="0" err="1"/>
              <a:t>necessária</a:t>
            </a:r>
            <a:r>
              <a:rPr lang="en-GB" dirty="0"/>
              <a:t> de forma </a:t>
            </a:r>
            <a:r>
              <a:rPr lang="en-GB" dirty="0" err="1"/>
              <a:t>constante</a:t>
            </a:r>
            <a:r>
              <a:rPr lang="en-GB" dirty="0"/>
              <a:t> </a:t>
            </a:r>
            <a:r>
              <a:rPr lang="en-GB" dirty="0" err="1"/>
              <a:t>ao</a:t>
            </a:r>
            <a:r>
              <a:rPr lang="en-GB" dirty="0"/>
              <a:t> </a:t>
            </a:r>
            <a:r>
              <a:rPr lang="en-GB" dirty="0" err="1"/>
              <a:t>longo</a:t>
            </a:r>
            <a:r>
              <a:rPr lang="en-GB" dirty="0"/>
              <a:t> do dia. Em </a:t>
            </a:r>
            <a:r>
              <a:rPr lang="en-GB" dirty="0" err="1"/>
              <a:t>outras</a:t>
            </a:r>
            <a:r>
              <a:rPr lang="en-GB" dirty="0"/>
              <a:t> </a:t>
            </a:r>
            <a:r>
              <a:rPr lang="en-GB" dirty="0" err="1"/>
              <a:t>palavras</a:t>
            </a:r>
            <a:r>
              <a:rPr lang="en-GB" dirty="0"/>
              <a:t>, </a:t>
            </a:r>
            <a:r>
              <a:rPr lang="en-GB" dirty="0" err="1"/>
              <a:t>cada</a:t>
            </a:r>
            <a:r>
              <a:rPr lang="en-GB" dirty="0"/>
              <a:t> </a:t>
            </a:r>
            <a:r>
              <a:rPr lang="en-GB" dirty="0" err="1"/>
              <a:t>aparelho</a:t>
            </a:r>
            <a:r>
              <a:rPr lang="en-GB" dirty="0"/>
              <a:t> </a:t>
            </a:r>
            <a:r>
              <a:rPr lang="en-GB" dirty="0" err="1"/>
              <a:t>ou</a:t>
            </a:r>
            <a:r>
              <a:rPr lang="en-GB" dirty="0"/>
              <a:t> </a:t>
            </a:r>
            <a:r>
              <a:rPr lang="en-GB" dirty="0" err="1"/>
              <a:t>serviço</a:t>
            </a:r>
            <a:r>
              <a:rPr lang="en-GB" dirty="0"/>
              <a:t> </a:t>
            </a:r>
            <a:r>
              <a:rPr lang="en-GB" dirty="0" err="1"/>
              <a:t>em</a:t>
            </a:r>
            <a:r>
              <a:rPr lang="en-GB" dirty="0"/>
              <a:t> </a:t>
            </a:r>
            <a:r>
              <a:rPr lang="en-GB" dirty="0" err="1"/>
              <a:t>uma</a:t>
            </a:r>
            <a:r>
              <a:rPr lang="en-GB" dirty="0"/>
              <a:t> </a:t>
            </a:r>
            <a:r>
              <a:rPr lang="en-GB" dirty="0" err="1"/>
              <a:t>residência</a:t>
            </a:r>
            <a:r>
              <a:rPr lang="en-GB" dirty="0"/>
              <a:t> </a:t>
            </a:r>
            <a:r>
              <a:rPr lang="en-GB" dirty="0" err="1"/>
              <a:t>usa</a:t>
            </a:r>
            <a:r>
              <a:rPr lang="en-GB" dirty="0"/>
              <a:t> </a:t>
            </a:r>
            <a:r>
              <a:rPr lang="en-GB" dirty="0" err="1"/>
              <a:t>energia</a:t>
            </a:r>
            <a:r>
              <a:rPr lang="en-GB" dirty="0"/>
              <a:t> com um </a:t>
            </a:r>
            <a:r>
              <a:rPr lang="en-GB" dirty="0" err="1"/>
              <a:t>determinado</a:t>
            </a:r>
            <a:r>
              <a:rPr lang="en-GB" dirty="0"/>
              <a:t> </a:t>
            </a:r>
            <a:r>
              <a:rPr lang="en-GB" dirty="0" err="1"/>
              <a:t>perfil</a:t>
            </a:r>
            <a:r>
              <a:rPr lang="en-GB" dirty="0"/>
              <a:t> que </a:t>
            </a:r>
            <a:r>
              <a:rPr lang="en-GB" dirty="0" err="1"/>
              <a:t>muda</a:t>
            </a:r>
            <a:r>
              <a:rPr lang="en-GB" dirty="0"/>
              <a:t> com o tempo. </a:t>
            </a:r>
            <a:r>
              <a:rPr lang="en-GB" dirty="0" err="1"/>
              <a:t>Às</a:t>
            </a:r>
            <a:r>
              <a:rPr lang="en-GB" dirty="0"/>
              <a:t> </a:t>
            </a:r>
            <a:r>
              <a:rPr lang="en-GB" dirty="0" err="1"/>
              <a:t>vezes</a:t>
            </a:r>
            <a:r>
              <a:rPr lang="en-GB" dirty="0"/>
              <a:t>, um </a:t>
            </a:r>
            <a:r>
              <a:rPr lang="en-GB" dirty="0" err="1"/>
              <a:t>aparelho</a:t>
            </a:r>
            <a:r>
              <a:rPr lang="en-GB" dirty="0"/>
              <a:t> </a:t>
            </a:r>
            <a:r>
              <a:rPr lang="en-GB" dirty="0" err="1"/>
              <a:t>não</a:t>
            </a:r>
            <a:r>
              <a:rPr lang="en-GB" dirty="0"/>
              <a:t> </a:t>
            </a:r>
            <a:r>
              <a:rPr lang="en-GB" dirty="0" err="1"/>
              <a:t>está</a:t>
            </a:r>
            <a:r>
              <a:rPr lang="en-GB" dirty="0"/>
              <a:t> </a:t>
            </a:r>
            <a:r>
              <a:rPr lang="en-GB" dirty="0" err="1"/>
              <a:t>funcionando</a:t>
            </a:r>
            <a:r>
              <a:rPr lang="en-GB" dirty="0"/>
              <a:t> e, </a:t>
            </a:r>
            <a:r>
              <a:rPr lang="en-GB" dirty="0" err="1"/>
              <a:t>portanto</a:t>
            </a:r>
            <a:r>
              <a:rPr lang="en-GB" dirty="0"/>
              <a:t>, </a:t>
            </a:r>
            <a:r>
              <a:rPr lang="en-GB" dirty="0" err="1"/>
              <a:t>não</a:t>
            </a:r>
            <a:r>
              <a:rPr lang="en-GB" dirty="0"/>
              <a:t> </a:t>
            </a:r>
            <a:r>
              <a:rPr lang="en-GB" dirty="0" err="1"/>
              <a:t>usa</a:t>
            </a:r>
            <a:r>
              <a:rPr lang="en-GB" dirty="0"/>
              <a:t> </a:t>
            </a:r>
            <a:r>
              <a:rPr lang="en-GB" dirty="0" err="1"/>
              <a:t>energia</a:t>
            </a:r>
            <a:r>
              <a:rPr lang="en-GB" dirty="0"/>
              <a:t>, </a:t>
            </a:r>
            <a:r>
              <a:rPr lang="en-GB" dirty="0" err="1"/>
              <a:t>às</a:t>
            </a:r>
            <a:r>
              <a:rPr lang="en-GB" dirty="0"/>
              <a:t> </a:t>
            </a:r>
            <a:r>
              <a:rPr lang="en-GB" dirty="0" err="1"/>
              <a:t>vezes</a:t>
            </a:r>
            <a:r>
              <a:rPr lang="en-GB" dirty="0"/>
              <a:t> </a:t>
            </a:r>
            <a:r>
              <a:rPr lang="en-GB" dirty="0" err="1"/>
              <a:t>usa</a:t>
            </a:r>
            <a:r>
              <a:rPr lang="en-GB" dirty="0"/>
              <a:t> </a:t>
            </a:r>
            <a:r>
              <a:rPr lang="en-GB" dirty="0" err="1"/>
              <a:t>pouca</a:t>
            </a:r>
            <a:r>
              <a:rPr lang="en-GB" dirty="0"/>
              <a:t> </a:t>
            </a:r>
            <a:r>
              <a:rPr lang="en-GB" dirty="0" err="1"/>
              <a:t>energia</a:t>
            </a:r>
            <a:r>
              <a:rPr lang="en-GB" dirty="0"/>
              <a:t> e, </a:t>
            </a:r>
            <a:r>
              <a:rPr lang="en-GB" dirty="0" err="1"/>
              <a:t>às</a:t>
            </a:r>
            <a:r>
              <a:rPr lang="en-GB" dirty="0"/>
              <a:t> </a:t>
            </a:r>
            <a:r>
              <a:rPr lang="en-GB" dirty="0" err="1"/>
              <a:t>vezes</a:t>
            </a:r>
            <a:r>
              <a:rPr lang="en-GB" dirty="0"/>
              <a:t>, </a:t>
            </a:r>
            <a:r>
              <a:rPr lang="en-GB" dirty="0" err="1"/>
              <a:t>usa</a:t>
            </a:r>
            <a:r>
              <a:rPr lang="en-GB" dirty="0"/>
              <a:t> </a:t>
            </a:r>
            <a:r>
              <a:rPr lang="en-GB" dirty="0" err="1"/>
              <a:t>uma</a:t>
            </a:r>
            <a:r>
              <a:rPr lang="en-GB" dirty="0"/>
              <a:t> </a:t>
            </a:r>
            <a:r>
              <a:rPr lang="en-GB" dirty="0" err="1"/>
              <a:t>quantidade</a:t>
            </a:r>
            <a:r>
              <a:rPr lang="en-GB" dirty="0"/>
              <a:t> </a:t>
            </a:r>
            <a:r>
              <a:rPr lang="en-GB" dirty="0" err="1"/>
              <a:t>significativa</a:t>
            </a:r>
            <a:r>
              <a:rPr lang="en-GB" dirty="0"/>
              <a:t> de </a:t>
            </a:r>
            <a:r>
              <a:rPr lang="en-GB" dirty="0" err="1"/>
              <a:t>energia</a:t>
            </a:r>
            <a:r>
              <a:rPr lang="en-GB" dirty="0"/>
              <a:t>.  </a:t>
            </a:r>
            <a:endParaRPr dirty="0"/>
          </a:p>
        </p:txBody>
      </p:sp>
      <p:sp>
        <p:nvSpPr>
          <p:cNvPr id="300" name="Google Shape;30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Aqui são apresentados alguns exemplos de como o uso de energia em uma residência pode mudar durante um dia típico, de acordo com a ativação de diferentes aparelhos. Os perfis de uso mostrados na figura são fictícios, mas representativos da realidade. Na parte superior, é mostrado o uso típico de eletricidade por uma geladeira. Há sempre um certo uso de eletricidade, devido ao fato de que a geladeira precisa estar sempre ativa. O uso é praticamente constante ao longo do dia, com exceção dos momentos em que a geladeira precisa executar processos de descongelamento. No centro, é mostrado o uso de energia por uma máquina de lavar, supondo que ela seja ativada ao voltar do trabalho para casa à noite. O ciclo de uma máquina de lavar dura algumas horas, mas há momentos em que é necessária uma grande quantidade de energia para aquecer a água. Na parte inferior, é mostrado o perfil de uso de energia de uma chaleira, supondo que ela seja ativada pela manhã e depois do jantar para preparar chá. O tempo de uso é muito curto, da ordem de minutos, mas novamente o aquecimento da água pode exigir uma grande quantidade de energia nesses minutos.</a:t>
            </a:r>
            <a:endParaRPr/>
          </a:p>
        </p:txBody>
      </p:sp>
      <p:sp>
        <p:nvSpPr>
          <p:cNvPr id="314" name="Google Shape;31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Padrões de uso de aparelhos e serviços como os mostrados no slide anterior ocorrem em muitas residências em vilarejos, cidades, regiões e países inteiros. A soma dos usos de energia em todas as residências de um país constitui a demanda de energia residencial do país. Como os perfis de uso de energia nas residências variam com o tempo, a demanda total de energia residencial também varia com o tempo. O lado esquerdo da figura mostra um perfil típico de demanda diária de energia no setor residencial, para quatro regiões hipotéticas em um país. Os números são baseados na realidade, mas são fictícios. O perfil mostra o que seria de se esperar considerando as atividades médias em uma residência. Durante a noite, quando a maioria das pessoas está dormindo, o uso de energia é mínimo. Durante o dia, o uso de energia se estabelece em um nível intermediário, com um pequeno pico pela manhã. Por fim, o uso de energia é mais alto à noite, quando a maioria das pessoas volta do trabalho. Da mesma forma, os perfis de uso de energia podem ser construídos para os setores comercial e industrial somando todos os usos comerciais e industriais, respectivamente. Exemplos de perfis são mostrados no centro e no lado direito da figura. O perfil de uso de energia para o setor comercial mostra, por exemplo, que a maior parte da energia é usada durante o dia, quando a maioria das atividades comerciais está aberta.</a:t>
            </a:r>
            <a:endParaRPr/>
          </a:p>
        </p:txBody>
      </p:sp>
      <p:sp>
        <p:nvSpPr>
          <p:cNvPr id="325" name="Google Shape;32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Conforme mencionado no início deste módulo, a demanda de energia varia não apenas na escala de tempo de minutos ou horas. Ela também varia ao longo das estações e dos anos. A figura mostra um exemplo, novamente com base em números realistas, mas fictícios. Na figura, as demandas de energia para os setores residencial, comercial e industrial são mostradas novamente, mas, desta vez, ao longo de vários anos. Escolhendo, por exemplo, a linha na parte superior, que representa o setor residencial, é possível observar dois tipos principais de variações. Uma é sazonal, em que a demanda de energia parece ser maior durante o inverno e menor durante o verão, em média. Isso provavelmente se deve à necessidade de energia para aquecimento durante os invernos e à menor necessidade de resfriamento durante os verões. O segundo tipo de variação é uma tendência de aumento acentuado ao longo dos anos. Isso pode ser devido ao aumento da população e da atividade econômica. Tendências semelhantes são observadas nos setores industrial e comercial, embora nesses casos a variabilidade sazonal não seja clara. A variabilidade da demanda ao longo do tempo, tanto a curto quanto a longo prazo, é muito importante para fins de planejamento. O motivo ficará claro nos próximos módulos.</a:t>
            </a:r>
            <a:endParaRPr/>
          </a:p>
        </p:txBody>
      </p:sp>
      <p:sp>
        <p:nvSpPr>
          <p:cNvPr id="335" name="Google Shape;33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4" name="Google Shape;3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Este </a:t>
            </a:r>
            <a:r>
              <a:rPr lang="en-GB" dirty="0" err="1"/>
              <a:t>módulo</a:t>
            </a:r>
            <a:r>
              <a:rPr lang="en-GB" dirty="0"/>
              <a:t> continua a </a:t>
            </a:r>
            <a:r>
              <a:rPr lang="en-GB" dirty="0" err="1"/>
              <a:t>discussão</a:t>
            </a:r>
            <a:r>
              <a:rPr lang="en-GB" dirty="0"/>
              <a:t> </a:t>
            </a:r>
            <a:r>
              <a:rPr lang="en-GB" dirty="0" err="1"/>
              <a:t>sobre</a:t>
            </a:r>
            <a:r>
              <a:rPr lang="en-GB" dirty="0"/>
              <a:t> a </a:t>
            </a:r>
            <a:r>
              <a:rPr lang="en-GB" dirty="0" err="1"/>
              <a:t>evolução</a:t>
            </a:r>
            <a:r>
              <a:rPr lang="en-GB" dirty="0"/>
              <a:t> do </a:t>
            </a:r>
            <a:r>
              <a:rPr lang="en-GB" dirty="0" err="1"/>
              <a:t>sistema</a:t>
            </a:r>
            <a:r>
              <a:rPr lang="en-GB" dirty="0"/>
              <a:t> </a:t>
            </a:r>
            <a:r>
              <a:rPr lang="en-GB" dirty="0" err="1"/>
              <a:t>energético</a:t>
            </a:r>
            <a:r>
              <a:rPr lang="en-GB" dirty="0"/>
              <a:t> </a:t>
            </a:r>
            <a:r>
              <a:rPr lang="en-GB" dirty="0" err="1"/>
              <a:t>ao</a:t>
            </a:r>
            <a:r>
              <a:rPr lang="en-GB" dirty="0"/>
              <a:t> </a:t>
            </a:r>
            <a:r>
              <a:rPr lang="en-GB" dirty="0" err="1"/>
              <a:t>longo</a:t>
            </a:r>
            <a:r>
              <a:rPr lang="en-GB" dirty="0"/>
              <a:t> do tempo e se </a:t>
            </a:r>
            <a:r>
              <a:rPr lang="en-GB" dirty="0" err="1"/>
              <a:t>concentra</a:t>
            </a:r>
            <a:r>
              <a:rPr lang="en-GB" dirty="0"/>
              <a:t> </a:t>
            </a:r>
            <a:r>
              <a:rPr lang="en-GB" dirty="0" err="1"/>
              <a:t>nas</a:t>
            </a:r>
            <a:r>
              <a:rPr lang="en-GB" dirty="0"/>
              <a:t> </a:t>
            </a:r>
            <a:r>
              <a:rPr lang="en-GB" dirty="0" err="1"/>
              <a:t>mudanças</a:t>
            </a:r>
            <a:r>
              <a:rPr lang="en-GB" dirty="0"/>
              <a:t> no </a:t>
            </a:r>
            <a:r>
              <a:rPr lang="en-GB" dirty="0" err="1"/>
              <a:t>lado</a:t>
            </a:r>
            <a:r>
              <a:rPr lang="en-GB" dirty="0"/>
              <a:t> da </a:t>
            </a:r>
            <a:r>
              <a:rPr lang="en-GB" dirty="0" err="1"/>
              <a:t>oferta</a:t>
            </a:r>
            <a:r>
              <a:rPr lang="en-GB" dirty="0"/>
              <a:t> de </a:t>
            </a:r>
            <a:r>
              <a:rPr lang="en-GB" dirty="0" err="1"/>
              <a:t>energia</a:t>
            </a:r>
            <a:r>
              <a:rPr lang="en-GB" dirty="0"/>
              <a:t>. </a:t>
            </a:r>
            <a:r>
              <a:rPr lang="en-GB" dirty="0" err="1"/>
              <a:t>Assim</a:t>
            </a:r>
            <a:r>
              <a:rPr lang="en-GB" dirty="0"/>
              <a:t> </a:t>
            </a:r>
            <a:r>
              <a:rPr lang="en-GB" dirty="0" err="1"/>
              <a:t>como</a:t>
            </a:r>
            <a:r>
              <a:rPr lang="en-GB" dirty="0"/>
              <a:t> no </a:t>
            </a:r>
            <a:r>
              <a:rPr lang="en-GB" dirty="0" err="1"/>
              <a:t>caso</a:t>
            </a:r>
            <a:r>
              <a:rPr lang="en-GB" dirty="0"/>
              <a:t> da </a:t>
            </a:r>
            <a:r>
              <a:rPr lang="en-GB" dirty="0" err="1"/>
              <a:t>demanda</a:t>
            </a:r>
            <a:r>
              <a:rPr lang="en-GB" dirty="0"/>
              <a:t>, as </a:t>
            </a:r>
            <a:r>
              <a:rPr lang="en-GB" dirty="0" err="1"/>
              <a:t>mudanças</a:t>
            </a:r>
            <a:r>
              <a:rPr lang="en-GB" dirty="0"/>
              <a:t> no </a:t>
            </a:r>
            <a:r>
              <a:rPr lang="en-GB" dirty="0" err="1"/>
              <a:t>lado</a:t>
            </a:r>
            <a:r>
              <a:rPr lang="en-GB" dirty="0"/>
              <a:t> da </a:t>
            </a:r>
            <a:r>
              <a:rPr lang="en-GB" dirty="0" err="1"/>
              <a:t>oferta</a:t>
            </a:r>
            <a:r>
              <a:rPr lang="en-GB" dirty="0"/>
              <a:t> </a:t>
            </a:r>
            <a:r>
              <a:rPr lang="en-GB" dirty="0" err="1"/>
              <a:t>ocorrem</a:t>
            </a:r>
            <a:r>
              <a:rPr lang="en-GB" dirty="0"/>
              <a:t> </a:t>
            </a:r>
            <a:r>
              <a:rPr lang="en-GB" dirty="0" err="1"/>
              <a:t>em</a:t>
            </a:r>
            <a:r>
              <a:rPr lang="en-GB" dirty="0"/>
              <a:t> </a:t>
            </a:r>
            <a:r>
              <a:rPr lang="en-GB" dirty="0" err="1"/>
              <a:t>diferentes</a:t>
            </a:r>
            <a:r>
              <a:rPr lang="en-GB" dirty="0"/>
              <a:t> </a:t>
            </a:r>
            <a:r>
              <a:rPr lang="en-GB" dirty="0" err="1"/>
              <a:t>escalas</a:t>
            </a:r>
            <a:r>
              <a:rPr lang="en-GB" dirty="0"/>
              <a:t> de tempo, de </a:t>
            </a:r>
            <a:r>
              <a:rPr lang="en-GB" dirty="0" err="1"/>
              <a:t>segundos</a:t>
            </a:r>
            <a:r>
              <a:rPr lang="en-GB" dirty="0"/>
              <a:t> a </a:t>
            </a:r>
            <a:r>
              <a:rPr lang="en-GB" dirty="0" err="1"/>
              <a:t>minutos</a:t>
            </a:r>
            <a:r>
              <a:rPr lang="en-GB" dirty="0"/>
              <a:t>, </a:t>
            </a:r>
            <a:r>
              <a:rPr lang="en-GB" dirty="0" err="1"/>
              <a:t>dias</a:t>
            </a:r>
            <a:r>
              <a:rPr lang="en-GB" dirty="0"/>
              <a:t>, </a:t>
            </a:r>
            <a:r>
              <a:rPr lang="en-GB" dirty="0" err="1"/>
              <a:t>estações</a:t>
            </a:r>
            <a:r>
              <a:rPr lang="en-GB" dirty="0"/>
              <a:t> e </a:t>
            </a:r>
            <a:r>
              <a:rPr lang="en-GB" dirty="0" err="1"/>
              <a:t>anos</a:t>
            </a:r>
            <a:r>
              <a:rPr lang="en-GB" dirty="0"/>
              <a:t>. As </a:t>
            </a:r>
            <a:r>
              <a:rPr lang="en-GB" dirty="0" err="1"/>
              <a:t>mudanças</a:t>
            </a:r>
            <a:r>
              <a:rPr lang="en-GB" dirty="0"/>
              <a:t> que </a:t>
            </a:r>
            <a:r>
              <a:rPr lang="en-GB" dirty="0" err="1"/>
              <a:t>ocorrem</a:t>
            </a:r>
            <a:r>
              <a:rPr lang="en-GB" dirty="0"/>
              <a:t> </a:t>
            </a:r>
            <a:r>
              <a:rPr lang="en-GB" dirty="0" err="1"/>
              <a:t>em</a:t>
            </a:r>
            <a:r>
              <a:rPr lang="en-GB" dirty="0"/>
              <a:t> </a:t>
            </a:r>
            <a:r>
              <a:rPr lang="en-GB" dirty="0" err="1"/>
              <a:t>segundos</a:t>
            </a:r>
            <a:r>
              <a:rPr lang="en-GB" dirty="0"/>
              <a:t> e </a:t>
            </a:r>
            <a:r>
              <a:rPr lang="en-GB" dirty="0" err="1"/>
              <a:t>minutos</a:t>
            </a:r>
            <a:r>
              <a:rPr lang="en-GB" dirty="0"/>
              <a:t> </a:t>
            </a:r>
            <a:r>
              <a:rPr lang="en-GB" dirty="0" err="1"/>
              <a:t>podem</a:t>
            </a:r>
            <a:r>
              <a:rPr lang="en-GB" dirty="0"/>
              <a:t> </a:t>
            </a:r>
            <a:r>
              <a:rPr lang="en-GB" dirty="0" err="1"/>
              <a:t>incluir</a:t>
            </a:r>
            <a:r>
              <a:rPr lang="en-GB" dirty="0"/>
              <a:t> </a:t>
            </a:r>
            <a:r>
              <a:rPr lang="en-GB" dirty="0" err="1"/>
              <a:t>desequilíbrios</a:t>
            </a:r>
            <a:r>
              <a:rPr lang="en-GB" dirty="0"/>
              <a:t> entre </a:t>
            </a:r>
            <a:r>
              <a:rPr lang="en-GB" dirty="0" err="1"/>
              <a:t>oferta</a:t>
            </a:r>
            <a:r>
              <a:rPr lang="en-GB" dirty="0"/>
              <a:t> e </a:t>
            </a:r>
            <a:r>
              <a:rPr lang="en-GB" dirty="0" err="1"/>
              <a:t>demanda</a:t>
            </a:r>
            <a:r>
              <a:rPr lang="en-GB" dirty="0"/>
              <a:t> que </a:t>
            </a:r>
            <a:r>
              <a:rPr lang="en-GB" dirty="0" err="1"/>
              <a:t>ocorrem</a:t>
            </a:r>
            <a:r>
              <a:rPr lang="en-GB" dirty="0"/>
              <a:t> </a:t>
            </a:r>
            <a:r>
              <a:rPr lang="en-GB" dirty="0" err="1"/>
              <a:t>nas</a:t>
            </a:r>
            <a:r>
              <a:rPr lang="en-GB" dirty="0"/>
              <a:t> redes de </a:t>
            </a:r>
            <a:r>
              <a:rPr lang="en-GB" dirty="0" err="1"/>
              <a:t>transmissão</a:t>
            </a:r>
            <a:r>
              <a:rPr lang="en-GB" dirty="0"/>
              <a:t> e </a:t>
            </a:r>
            <a:r>
              <a:rPr lang="en-GB" dirty="0" err="1"/>
              <a:t>distribuição</a:t>
            </a:r>
            <a:r>
              <a:rPr lang="en-GB" dirty="0"/>
              <a:t> de </a:t>
            </a:r>
            <a:r>
              <a:rPr lang="en-GB" dirty="0" err="1"/>
              <a:t>eletricidade</a:t>
            </a:r>
            <a:r>
              <a:rPr lang="en-GB" dirty="0"/>
              <a:t>, que </a:t>
            </a:r>
            <a:r>
              <a:rPr lang="en-GB" dirty="0" err="1"/>
              <a:t>precisam</a:t>
            </a:r>
            <a:r>
              <a:rPr lang="en-GB" dirty="0"/>
              <a:t> ser </a:t>
            </a:r>
            <a:r>
              <a:rPr lang="en-GB" dirty="0" err="1"/>
              <a:t>corrigidas</a:t>
            </a:r>
            <a:r>
              <a:rPr lang="en-GB" dirty="0"/>
              <a:t> </a:t>
            </a:r>
            <a:r>
              <a:rPr lang="en-GB" dirty="0" err="1"/>
              <a:t>rapidamente</a:t>
            </a:r>
            <a:r>
              <a:rPr lang="en-GB" dirty="0"/>
              <a:t>. As </a:t>
            </a:r>
            <a:r>
              <a:rPr lang="en-GB" dirty="0" err="1"/>
              <a:t>mudanças</a:t>
            </a:r>
            <a:r>
              <a:rPr lang="en-GB" dirty="0"/>
              <a:t> que </a:t>
            </a:r>
            <a:r>
              <a:rPr lang="en-GB" dirty="0" err="1"/>
              <a:t>ocorrem</a:t>
            </a:r>
            <a:r>
              <a:rPr lang="en-GB" dirty="0"/>
              <a:t> </a:t>
            </a:r>
            <a:r>
              <a:rPr lang="en-GB" dirty="0" err="1"/>
              <a:t>em</a:t>
            </a:r>
            <a:r>
              <a:rPr lang="en-GB" dirty="0"/>
              <a:t> horas e </a:t>
            </a:r>
            <a:r>
              <a:rPr lang="en-GB" dirty="0" err="1"/>
              <a:t>dias</a:t>
            </a:r>
            <a:r>
              <a:rPr lang="en-GB" dirty="0"/>
              <a:t> </a:t>
            </a:r>
            <a:r>
              <a:rPr lang="en-GB" dirty="0" err="1"/>
              <a:t>podem</a:t>
            </a:r>
            <a:r>
              <a:rPr lang="en-GB" dirty="0"/>
              <a:t> </a:t>
            </a:r>
            <a:r>
              <a:rPr lang="en-GB" dirty="0" err="1"/>
              <a:t>estar</a:t>
            </a:r>
            <a:r>
              <a:rPr lang="en-GB" dirty="0"/>
              <a:t> </a:t>
            </a:r>
            <a:r>
              <a:rPr lang="en-GB" dirty="0" err="1"/>
              <a:t>relacionadas</a:t>
            </a:r>
            <a:r>
              <a:rPr lang="en-GB" dirty="0"/>
              <a:t> a </a:t>
            </a:r>
            <a:r>
              <a:rPr lang="en-GB" dirty="0" err="1"/>
              <a:t>intervenções</a:t>
            </a:r>
            <a:r>
              <a:rPr lang="en-GB" dirty="0"/>
              <a:t> de </a:t>
            </a:r>
            <a:r>
              <a:rPr lang="en-GB" dirty="0" err="1"/>
              <a:t>manutenção</a:t>
            </a:r>
            <a:r>
              <a:rPr lang="en-GB" dirty="0"/>
              <a:t> </a:t>
            </a:r>
            <a:r>
              <a:rPr lang="en-GB" dirty="0" err="1"/>
              <a:t>em</a:t>
            </a:r>
            <a:r>
              <a:rPr lang="en-GB" dirty="0"/>
              <a:t> </a:t>
            </a:r>
            <a:r>
              <a:rPr lang="en-GB" dirty="0" err="1"/>
              <a:t>usinas</a:t>
            </a:r>
            <a:r>
              <a:rPr lang="en-GB" dirty="0"/>
              <a:t> de </a:t>
            </a:r>
            <a:r>
              <a:rPr lang="en-GB" dirty="0" err="1"/>
              <a:t>energia</a:t>
            </a:r>
            <a:r>
              <a:rPr lang="en-GB" dirty="0"/>
              <a:t>, que </a:t>
            </a:r>
            <a:r>
              <a:rPr lang="en-GB" dirty="0" err="1"/>
              <a:t>obrigam</a:t>
            </a:r>
            <a:r>
              <a:rPr lang="en-GB" dirty="0"/>
              <a:t> as </a:t>
            </a:r>
            <a:r>
              <a:rPr lang="en-GB" dirty="0" err="1"/>
              <a:t>usinas</a:t>
            </a:r>
            <a:r>
              <a:rPr lang="en-GB" dirty="0"/>
              <a:t> a </a:t>
            </a:r>
            <a:r>
              <a:rPr lang="en-GB" dirty="0" err="1"/>
              <a:t>ficarem</a:t>
            </a:r>
            <a:r>
              <a:rPr lang="en-GB" dirty="0"/>
              <a:t> </a:t>
            </a:r>
            <a:r>
              <a:rPr lang="en-GB" dirty="0" err="1"/>
              <a:t>desligadas</a:t>
            </a:r>
            <a:r>
              <a:rPr lang="en-GB" dirty="0"/>
              <a:t> </a:t>
            </a:r>
            <a:r>
              <a:rPr lang="en-GB" dirty="0" err="1"/>
              <a:t>por</a:t>
            </a:r>
            <a:r>
              <a:rPr lang="en-GB" dirty="0"/>
              <a:t> </a:t>
            </a:r>
            <a:r>
              <a:rPr lang="en-GB" dirty="0" err="1"/>
              <a:t>algum</a:t>
            </a:r>
            <a:r>
              <a:rPr lang="en-GB" dirty="0"/>
              <a:t> tempo. </a:t>
            </a:r>
            <a:r>
              <a:rPr lang="en-GB" b="0" dirty="0"/>
              <a:t>Uma </a:t>
            </a:r>
            <a:r>
              <a:rPr lang="en-GB" b="0" dirty="0" err="1"/>
              <a:t>mudança</a:t>
            </a:r>
            <a:r>
              <a:rPr lang="en-GB" b="0" dirty="0"/>
              <a:t> que </a:t>
            </a:r>
            <a:r>
              <a:rPr lang="en-GB" b="0" dirty="0" err="1"/>
              <a:t>ocorre</a:t>
            </a:r>
            <a:r>
              <a:rPr lang="en-GB" b="0" dirty="0"/>
              <a:t> </a:t>
            </a:r>
            <a:r>
              <a:rPr lang="en-GB" b="0" dirty="0" err="1"/>
              <a:t>ao</a:t>
            </a:r>
            <a:r>
              <a:rPr lang="en-GB" b="0" dirty="0"/>
              <a:t> </a:t>
            </a:r>
            <a:r>
              <a:rPr lang="en-GB" b="0" dirty="0" err="1"/>
              <a:t>longo</a:t>
            </a:r>
            <a:r>
              <a:rPr lang="en-GB" b="0" dirty="0"/>
              <a:t> das </a:t>
            </a:r>
            <a:r>
              <a:rPr lang="en-GB" b="0" dirty="0" err="1"/>
              <a:t>estações</a:t>
            </a:r>
            <a:r>
              <a:rPr lang="en-GB" b="0" dirty="0"/>
              <a:t> </a:t>
            </a:r>
            <a:r>
              <a:rPr lang="en-GB" b="0" dirty="0" err="1"/>
              <a:t>pode</a:t>
            </a:r>
            <a:r>
              <a:rPr lang="en-GB" b="0" dirty="0"/>
              <a:t> ser, </a:t>
            </a:r>
            <a:r>
              <a:rPr lang="en-GB" b="0" dirty="0" err="1"/>
              <a:t>por</a:t>
            </a:r>
            <a:r>
              <a:rPr lang="en-GB" b="0" dirty="0"/>
              <a:t> </a:t>
            </a:r>
            <a:r>
              <a:rPr lang="en-GB" b="0" dirty="0" err="1"/>
              <a:t>exemplo</a:t>
            </a:r>
            <a:r>
              <a:rPr lang="en-GB" b="0" dirty="0"/>
              <a:t>, a </a:t>
            </a:r>
            <a:r>
              <a:rPr lang="en-GB" b="0" dirty="0" err="1"/>
              <a:t>variação</a:t>
            </a:r>
            <a:r>
              <a:rPr lang="en-GB" b="0" dirty="0"/>
              <a:t> da </a:t>
            </a:r>
            <a:r>
              <a:rPr lang="en-GB" b="0" dirty="0" err="1"/>
              <a:t>produção</a:t>
            </a:r>
            <a:r>
              <a:rPr lang="en-GB" b="0" dirty="0"/>
              <a:t> de </a:t>
            </a:r>
            <a:r>
              <a:rPr lang="en-GB" b="0" dirty="0" err="1"/>
              <a:t>eletricidade</a:t>
            </a:r>
            <a:r>
              <a:rPr lang="en-GB" b="0" dirty="0"/>
              <a:t> </a:t>
            </a:r>
            <a:r>
              <a:rPr lang="en-GB" b="0" dirty="0" err="1"/>
              <a:t>hidrelétrica</a:t>
            </a:r>
            <a:r>
              <a:rPr lang="en-GB" b="0" dirty="0"/>
              <a:t> </a:t>
            </a:r>
            <a:r>
              <a:rPr lang="en-GB" b="0" dirty="0" err="1"/>
              <a:t>devido</a:t>
            </a:r>
            <a:r>
              <a:rPr lang="en-GB" b="0" dirty="0"/>
              <a:t> à </a:t>
            </a:r>
            <a:r>
              <a:rPr lang="en-GB" b="0" dirty="0" err="1"/>
              <a:t>menor</a:t>
            </a:r>
            <a:r>
              <a:rPr lang="en-GB" b="0" dirty="0"/>
              <a:t> </a:t>
            </a:r>
            <a:r>
              <a:rPr lang="en-GB" b="0" dirty="0" err="1"/>
              <a:t>ou</a:t>
            </a:r>
            <a:r>
              <a:rPr lang="en-GB" b="0" dirty="0"/>
              <a:t> </a:t>
            </a:r>
            <a:r>
              <a:rPr lang="en-GB" b="0" dirty="0" err="1"/>
              <a:t>maior</a:t>
            </a:r>
            <a:r>
              <a:rPr lang="en-GB" b="0" dirty="0"/>
              <a:t> </a:t>
            </a:r>
            <a:r>
              <a:rPr lang="en-GB" b="0" dirty="0" err="1"/>
              <a:t>disponibilidade</a:t>
            </a:r>
            <a:r>
              <a:rPr lang="en-GB" b="0" dirty="0"/>
              <a:t> de </a:t>
            </a:r>
            <a:r>
              <a:rPr lang="en-GB" b="0" dirty="0" err="1"/>
              <a:t>água</a:t>
            </a:r>
            <a:r>
              <a:rPr lang="en-GB" b="0" dirty="0"/>
              <a:t> </a:t>
            </a:r>
            <a:r>
              <a:rPr lang="en-GB" b="0" dirty="0" err="1"/>
              <a:t>durante</a:t>
            </a:r>
            <a:r>
              <a:rPr lang="en-GB" b="0" dirty="0"/>
              <a:t> o </a:t>
            </a:r>
            <a:r>
              <a:rPr lang="en-GB" b="0" dirty="0" err="1"/>
              <a:t>verão</a:t>
            </a:r>
            <a:r>
              <a:rPr lang="en-GB" b="0" dirty="0"/>
              <a:t>. Por </a:t>
            </a:r>
            <a:r>
              <a:rPr lang="en-GB" b="0" dirty="0" err="1"/>
              <a:t>fim</a:t>
            </a:r>
            <a:r>
              <a:rPr lang="en-GB" b="0" dirty="0"/>
              <a:t>, um </a:t>
            </a:r>
            <a:r>
              <a:rPr lang="en-GB" b="0" dirty="0" err="1"/>
              <a:t>exemplo</a:t>
            </a:r>
            <a:r>
              <a:rPr lang="en-GB" b="0" dirty="0"/>
              <a:t> de </a:t>
            </a:r>
            <a:r>
              <a:rPr lang="en-GB" b="0" dirty="0" err="1"/>
              <a:t>mudanças</a:t>
            </a:r>
            <a:r>
              <a:rPr lang="en-GB" b="0" dirty="0"/>
              <a:t> que </a:t>
            </a:r>
            <a:r>
              <a:rPr lang="en-GB" b="0" dirty="0" err="1"/>
              <a:t>ocorrem</a:t>
            </a:r>
            <a:r>
              <a:rPr lang="en-GB" b="0" dirty="0"/>
              <a:t> </a:t>
            </a:r>
            <a:r>
              <a:rPr lang="en-GB" b="0" dirty="0" err="1"/>
              <a:t>ao</a:t>
            </a:r>
            <a:r>
              <a:rPr lang="en-GB" b="0" dirty="0"/>
              <a:t> </a:t>
            </a:r>
            <a:r>
              <a:rPr lang="en-GB" b="0" dirty="0" err="1"/>
              <a:t>longo</a:t>
            </a:r>
            <a:r>
              <a:rPr lang="en-GB" b="0" dirty="0"/>
              <a:t> dos </a:t>
            </a:r>
            <a:r>
              <a:rPr lang="en-GB" b="0" dirty="0" err="1"/>
              <a:t>anos</a:t>
            </a:r>
            <a:r>
              <a:rPr lang="en-GB" b="0" dirty="0"/>
              <a:t> </a:t>
            </a:r>
            <a:r>
              <a:rPr lang="en-GB" b="0" dirty="0" err="1"/>
              <a:t>pode</a:t>
            </a:r>
            <a:r>
              <a:rPr lang="en-GB" b="0" dirty="0"/>
              <a:t> ser o </a:t>
            </a:r>
            <a:r>
              <a:rPr lang="en-GB" b="0" dirty="0" err="1"/>
              <a:t>descomissionamento</a:t>
            </a:r>
            <a:r>
              <a:rPr lang="en-GB" b="0" dirty="0"/>
              <a:t> de </a:t>
            </a:r>
            <a:r>
              <a:rPr lang="en-GB" b="0" dirty="0" err="1"/>
              <a:t>usinas</a:t>
            </a:r>
            <a:r>
              <a:rPr lang="en-GB" b="0" dirty="0"/>
              <a:t> </a:t>
            </a:r>
            <a:r>
              <a:rPr lang="en-GB" b="0" dirty="0" err="1"/>
              <a:t>antigas</a:t>
            </a:r>
            <a:r>
              <a:rPr lang="en-GB" b="0" dirty="0"/>
              <a:t> </a:t>
            </a:r>
            <a:r>
              <a:rPr lang="en-GB" b="0" dirty="0" err="1"/>
              <a:t>ou</a:t>
            </a:r>
            <a:r>
              <a:rPr lang="en-GB" b="0" dirty="0"/>
              <a:t> a </a:t>
            </a:r>
            <a:r>
              <a:rPr lang="en-GB" b="0" dirty="0" err="1"/>
              <a:t>construção</a:t>
            </a:r>
            <a:r>
              <a:rPr lang="en-GB" b="0" dirty="0"/>
              <a:t> de </a:t>
            </a:r>
            <a:r>
              <a:rPr lang="en-GB" b="0" dirty="0" err="1"/>
              <a:t>novas</a:t>
            </a:r>
            <a:r>
              <a:rPr lang="en-GB" b="0" dirty="0"/>
              <a:t> </a:t>
            </a:r>
            <a:r>
              <a:rPr lang="en-GB" b="0" dirty="0" err="1"/>
              <a:t>usinas</a:t>
            </a:r>
            <a:r>
              <a:rPr lang="en-GB" b="0" dirty="0"/>
              <a:t>. </a:t>
            </a:r>
            <a:r>
              <a:rPr lang="en-GB" b="0" dirty="0" err="1"/>
              <a:t>Há</a:t>
            </a:r>
            <a:r>
              <a:rPr lang="en-GB" b="0" dirty="0"/>
              <a:t> </a:t>
            </a:r>
            <a:r>
              <a:rPr lang="en-GB" b="0" dirty="0" err="1"/>
              <a:t>até</a:t>
            </a:r>
            <a:r>
              <a:rPr lang="en-GB" b="0" dirty="0"/>
              <a:t> </a:t>
            </a:r>
            <a:r>
              <a:rPr lang="en-GB" b="0" dirty="0" err="1"/>
              <a:t>mesmo</a:t>
            </a:r>
            <a:r>
              <a:rPr lang="en-GB" b="0" dirty="0"/>
              <a:t> </a:t>
            </a:r>
            <a:r>
              <a:rPr lang="en-GB" b="0" dirty="0" err="1"/>
              <a:t>mudanças</a:t>
            </a:r>
            <a:r>
              <a:rPr lang="en-GB" b="0" dirty="0"/>
              <a:t> </a:t>
            </a:r>
            <a:r>
              <a:rPr lang="en-GB" b="0" dirty="0" err="1"/>
              <a:t>na</a:t>
            </a:r>
            <a:r>
              <a:rPr lang="en-GB" b="0" dirty="0"/>
              <a:t> </a:t>
            </a:r>
            <a:r>
              <a:rPr lang="en-GB" b="0" dirty="0" err="1"/>
              <a:t>escala</a:t>
            </a:r>
            <a:r>
              <a:rPr lang="en-GB" b="0" dirty="0"/>
              <a:t> de tempo de </a:t>
            </a:r>
            <a:r>
              <a:rPr lang="en-GB" b="0" dirty="0" err="1"/>
              <a:t>décadas</a:t>
            </a:r>
            <a:r>
              <a:rPr lang="en-GB" b="0" dirty="0"/>
              <a:t>, </a:t>
            </a:r>
            <a:r>
              <a:rPr lang="en-GB" b="0" dirty="0" err="1"/>
              <a:t>como</a:t>
            </a:r>
            <a:r>
              <a:rPr lang="en-GB" b="0" dirty="0"/>
              <a:t> o </a:t>
            </a:r>
            <a:r>
              <a:rPr lang="en-GB" b="0" dirty="0" err="1"/>
              <a:t>esgotamento</a:t>
            </a:r>
            <a:r>
              <a:rPr lang="en-GB" b="0" dirty="0"/>
              <a:t> de </a:t>
            </a:r>
            <a:r>
              <a:rPr lang="en-GB" b="0" dirty="0" err="1"/>
              <a:t>recursos</a:t>
            </a:r>
            <a:r>
              <a:rPr lang="en-GB" b="0" dirty="0"/>
              <a:t> de </a:t>
            </a:r>
            <a:r>
              <a:rPr lang="en-GB" b="0" dirty="0" err="1"/>
              <a:t>combustíveis</a:t>
            </a:r>
            <a:r>
              <a:rPr lang="en-GB" b="0" dirty="0"/>
              <a:t> </a:t>
            </a:r>
            <a:r>
              <a:rPr lang="en-GB" b="0" dirty="0" err="1"/>
              <a:t>fósseis</a:t>
            </a:r>
            <a:r>
              <a:rPr lang="en-GB" b="0" dirty="0"/>
              <a:t> </a:t>
            </a:r>
            <a:r>
              <a:rPr lang="en-GB" b="0" dirty="0" err="1"/>
              <a:t>ou</a:t>
            </a:r>
            <a:r>
              <a:rPr lang="en-GB" b="0" dirty="0"/>
              <a:t> a </a:t>
            </a:r>
            <a:r>
              <a:rPr lang="en-GB" b="0" dirty="0" err="1"/>
              <a:t>integração</a:t>
            </a:r>
            <a:r>
              <a:rPr lang="en-GB" b="0" dirty="0"/>
              <a:t> de </a:t>
            </a:r>
            <a:r>
              <a:rPr lang="en-GB" b="0" dirty="0" err="1"/>
              <a:t>sistemas</a:t>
            </a:r>
            <a:r>
              <a:rPr lang="en-GB" b="0" dirty="0"/>
              <a:t> </a:t>
            </a:r>
            <a:r>
              <a:rPr lang="en-GB" b="0" dirty="0" err="1"/>
              <a:t>energéticos</a:t>
            </a:r>
            <a:r>
              <a:rPr lang="en-GB" b="0" dirty="0"/>
              <a:t> </a:t>
            </a:r>
            <a:r>
              <a:rPr lang="en-GB" b="0" dirty="0" err="1"/>
              <a:t>em</a:t>
            </a:r>
            <a:r>
              <a:rPr lang="en-GB" b="0" dirty="0"/>
              <a:t> </a:t>
            </a:r>
            <a:r>
              <a:rPr lang="en-GB" b="0" dirty="0" err="1"/>
              <a:t>nível</a:t>
            </a:r>
            <a:r>
              <a:rPr lang="en-GB" b="0" dirty="0"/>
              <a:t> continental.</a:t>
            </a:r>
            <a:endParaRPr dirty="0"/>
          </a:p>
        </p:txBody>
      </p:sp>
      <p:sp>
        <p:nvSpPr>
          <p:cNvPr id="352" name="Google Shape;3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5"/>
        <p:cNvGrpSpPr/>
        <p:nvPr/>
      </p:nvGrpSpPr>
      <p:grpSpPr>
        <a:xfrm>
          <a:off x="0" y="0"/>
          <a:ext cx="0" cy="0"/>
          <a:chOff x="0" y="0"/>
          <a:chExt cx="0" cy="0"/>
        </a:xfrm>
      </p:grpSpPr>
      <p:pic>
        <p:nvPicPr>
          <p:cNvPr id="16" name="Google Shape;16;p28"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28"/>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8"/>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8"/>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 name="Google Shape;20;p28"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76"/>
        <p:cNvGrpSpPr/>
        <p:nvPr/>
      </p:nvGrpSpPr>
      <p:grpSpPr>
        <a:xfrm>
          <a:off x="0" y="0"/>
          <a:ext cx="0" cy="0"/>
          <a:chOff x="0" y="0"/>
          <a:chExt cx="0" cy="0"/>
        </a:xfrm>
      </p:grpSpPr>
      <p:pic>
        <p:nvPicPr>
          <p:cNvPr id="77" name="Google Shape;77;p3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8" name="Google Shape;78;p39"/>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9" name="Google Shape;79;p3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80"/>
        <p:cNvGrpSpPr/>
        <p:nvPr/>
      </p:nvGrpSpPr>
      <p:grpSpPr>
        <a:xfrm>
          <a:off x="0" y="0"/>
          <a:ext cx="0" cy="0"/>
          <a:chOff x="0" y="0"/>
          <a:chExt cx="0" cy="0"/>
        </a:xfrm>
      </p:grpSpPr>
      <p:pic>
        <p:nvPicPr>
          <p:cNvPr id="81" name="Google Shape;81;p40"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2" name="Google Shape;82;p40"/>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0"/>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4" name="Google Shape;84;p40"/>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5"/>
        <p:cNvGrpSpPr/>
        <p:nvPr/>
      </p:nvGrpSpPr>
      <p:grpSpPr>
        <a:xfrm>
          <a:off x="0" y="0"/>
          <a:ext cx="0" cy="0"/>
          <a:chOff x="0" y="0"/>
          <a:chExt cx="0" cy="0"/>
        </a:xfrm>
      </p:grpSpPr>
      <p:sp>
        <p:nvSpPr>
          <p:cNvPr id="86" name="Google Shape;86;p41"/>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41"/>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4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
        <p:nvSpPr>
          <p:cNvPr id="89" name="Google Shape;89;p41"/>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1"/>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1"/>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spTree>
      <p:nvGrpSpPr>
        <p:cNvPr id="1" name="Shape 92"/>
        <p:cNvGrpSpPr/>
        <p:nvPr/>
      </p:nvGrpSpPr>
      <p:grpSpPr>
        <a:xfrm>
          <a:off x="0" y="0"/>
          <a:ext cx="0" cy="0"/>
          <a:chOff x="0" y="0"/>
          <a:chExt cx="0" cy="0"/>
        </a:xfrm>
      </p:grpSpPr>
      <p:pic>
        <p:nvPicPr>
          <p:cNvPr id="93" name="Google Shape;93;p42"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4" name="Google Shape;94;p42"/>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4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3_Section Header">
  <p:cSld name="3_Section Header">
    <p:spTree>
      <p:nvGrpSpPr>
        <p:cNvPr id="1" name="Shape 96"/>
        <p:cNvGrpSpPr/>
        <p:nvPr/>
      </p:nvGrpSpPr>
      <p:grpSpPr>
        <a:xfrm>
          <a:off x="0" y="0"/>
          <a:ext cx="0" cy="0"/>
          <a:chOff x="0" y="0"/>
          <a:chExt cx="0" cy="0"/>
        </a:xfrm>
      </p:grpSpPr>
      <p:pic>
        <p:nvPicPr>
          <p:cNvPr id="97" name="Google Shape;97;p43"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43"/>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4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0" name="Google Shape;100;p43"/>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1"/>
        <p:cNvGrpSpPr/>
        <p:nvPr/>
      </p:nvGrpSpPr>
      <p:grpSpPr>
        <a:xfrm>
          <a:off x="0" y="0"/>
          <a:ext cx="0" cy="0"/>
          <a:chOff x="0" y="0"/>
          <a:chExt cx="0" cy="0"/>
        </a:xfrm>
      </p:grpSpPr>
      <p:sp>
        <p:nvSpPr>
          <p:cNvPr id="102" name="Google Shape;102;p44"/>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4"/>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05" name="Google Shape;105;p44"/>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44"/>
          <p:cNvSpPr txBox="1">
            <a:spLocks noGrp="1"/>
          </p:cNvSpPr>
          <p:nvPr>
            <p:ph type="body" idx="3"/>
          </p:nvPr>
        </p:nvSpPr>
        <p:spPr>
          <a:xfrm>
            <a:off x="8171727" y="5750351"/>
            <a:ext cx="3556364"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44"/>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08"/>
        <p:cNvGrpSpPr/>
        <p:nvPr/>
      </p:nvGrpSpPr>
      <p:grpSpPr>
        <a:xfrm>
          <a:off x="0" y="0"/>
          <a:ext cx="0" cy="0"/>
          <a:chOff x="0" y="0"/>
          <a:chExt cx="0" cy="0"/>
        </a:xfrm>
      </p:grpSpPr>
      <p:sp>
        <p:nvSpPr>
          <p:cNvPr id="109" name="Google Shape;109;p45"/>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45"/>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1" name="Google Shape;111;p45"/>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45"/>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3" name="Google Shape;113;p45"/>
          <p:cNvSpPr txBox="1">
            <a:spLocks noGrp="1"/>
          </p:cNvSpPr>
          <p:nvPr>
            <p:ph type="body" idx="4"/>
          </p:nvPr>
        </p:nvSpPr>
        <p:spPr>
          <a:xfrm>
            <a:off x="6172200" y="2910428"/>
            <a:ext cx="5183188"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a:solidFill>
                  <a:srgbClr val="2F5395"/>
                </a:solidFill>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45"/>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5"/>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5"/>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18"/>
        <p:cNvGrpSpPr/>
        <p:nvPr/>
      </p:nvGrpSpPr>
      <p:grpSpPr>
        <a:xfrm>
          <a:off x="0" y="0"/>
          <a:ext cx="0" cy="0"/>
          <a:chOff x="0" y="0"/>
          <a:chExt cx="0" cy="0"/>
        </a:xfrm>
      </p:grpSpPr>
      <p:pic>
        <p:nvPicPr>
          <p:cNvPr id="119" name="Google Shape;119;p46"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46"/>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4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22" name="Google Shape;122;p46"/>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23"/>
        <p:cNvGrpSpPr/>
        <p:nvPr/>
      </p:nvGrpSpPr>
      <p:grpSpPr>
        <a:xfrm>
          <a:off x="0" y="0"/>
          <a:ext cx="0" cy="0"/>
          <a:chOff x="0" y="0"/>
          <a:chExt cx="0" cy="0"/>
        </a:xfrm>
      </p:grpSpPr>
      <p:pic>
        <p:nvPicPr>
          <p:cNvPr id="124" name="Google Shape;124;p4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5" name="Google Shape;125;p4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126"/>
        <p:cNvGrpSpPr/>
        <p:nvPr/>
      </p:nvGrpSpPr>
      <p:grpSpPr>
        <a:xfrm>
          <a:off x="0" y="0"/>
          <a:ext cx="0" cy="0"/>
          <a:chOff x="0" y="0"/>
          <a:chExt cx="0" cy="0"/>
        </a:xfrm>
      </p:grpSpPr>
      <p:pic>
        <p:nvPicPr>
          <p:cNvPr id="127" name="Google Shape;127;p4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28" name="Google Shape;128;p4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9" name="Google Shape;129;p4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130" name="Google Shape;130;p48"/>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48"/>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132" name="Google Shape;132;p48"/>
          <p:cNvSpPr>
            <a:spLocks noGrp="1"/>
          </p:cNvSpPr>
          <p:nvPr>
            <p:ph type="pic" idx="3"/>
          </p:nvPr>
        </p:nvSpPr>
        <p:spPr>
          <a:xfrm>
            <a:off x="9899650" y="2865438"/>
            <a:ext cx="931863" cy="820737"/>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lvl="1" indent="0" algn="r">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lvl="2" indent="0" algn="r">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lvl="3" indent="0" algn="r">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lvl="4" indent="0" algn="r">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lvl="5" indent="0" algn="r">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lvl="6" indent="0" algn="r">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lvl="7" indent="0" algn="r">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lvl="8" indent="0" algn="r">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
        <p:nvSpPr>
          <p:cNvPr id="25" name="Google Shape;25;p29"/>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9"/>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9"/>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133"/>
        <p:cNvGrpSpPr/>
        <p:nvPr/>
      </p:nvGrpSpPr>
      <p:grpSpPr>
        <a:xfrm>
          <a:off x="0" y="0"/>
          <a:ext cx="0" cy="0"/>
          <a:chOff x="0" y="0"/>
          <a:chExt cx="0" cy="0"/>
        </a:xfrm>
      </p:grpSpPr>
      <p:pic>
        <p:nvPicPr>
          <p:cNvPr id="134" name="Google Shape;134;p4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 name="Google Shape;135;p49"/>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2"/>
        <p:cNvGrpSpPr/>
        <p:nvPr/>
      </p:nvGrpSpPr>
      <p:grpSpPr>
        <a:xfrm>
          <a:off x="0" y="0"/>
          <a:ext cx="0" cy="0"/>
          <a:chOff x="0" y="0"/>
          <a:chExt cx="0" cy="0"/>
        </a:xfrm>
      </p:grpSpPr>
      <p:sp>
        <p:nvSpPr>
          <p:cNvPr id="143" name="Google Shape;143;p3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44" name="Google Shape;144;p32" descr="A screenshot of a computer&#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5" name="Google Shape;145;p32" descr="A screenshot of a computer&#10;&#10;Description automatically generated with low confidenc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6"/>
        <p:cNvGrpSpPr/>
        <p:nvPr/>
      </p:nvGrpSpPr>
      <p:grpSpPr>
        <a:xfrm>
          <a:off x="0" y="0"/>
          <a:ext cx="0" cy="0"/>
          <a:chOff x="0" y="0"/>
          <a:chExt cx="0" cy="0"/>
        </a:xfrm>
      </p:grpSpPr>
      <p:pic>
        <p:nvPicPr>
          <p:cNvPr id="147" name="Google Shape;147;p50"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8" name="Google Shape;148;p50"/>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50"/>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0" name="Google Shape;150;p50"/>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1" name="Google Shape;151;p50"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2"/>
        <p:cNvGrpSpPr/>
        <p:nvPr/>
      </p:nvGrpSpPr>
      <p:grpSpPr>
        <a:xfrm>
          <a:off x="0" y="0"/>
          <a:ext cx="0" cy="0"/>
          <a:chOff x="0" y="0"/>
          <a:chExt cx="0" cy="0"/>
        </a:xfrm>
      </p:grpSpPr>
      <p:sp>
        <p:nvSpPr>
          <p:cNvPr id="153" name="Google Shape;153;p51"/>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51"/>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5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
        <p:nvSpPr>
          <p:cNvPr id="156" name="Google Shape;156;p51"/>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51"/>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51"/>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59"/>
        <p:cNvGrpSpPr/>
        <p:nvPr/>
      </p:nvGrpSpPr>
      <p:grpSpPr>
        <a:xfrm>
          <a:off x="0" y="0"/>
          <a:ext cx="0" cy="0"/>
          <a:chOff x="0" y="0"/>
          <a:chExt cx="0" cy="0"/>
        </a:xfrm>
      </p:grpSpPr>
      <p:pic>
        <p:nvPicPr>
          <p:cNvPr id="160" name="Google Shape;160;p52"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1" name="Google Shape;161;p52"/>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5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63" name="Google Shape;163;p52"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164"/>
        <p:cNvGrpSpPr/>
        <p:nvPr/>
      </p:nvGrpSpPr>
      <p:grpSpPr>
        <a:xfrm>
          <a:off x="0" y="0"/>
          <a:ext cx="0" cy="0"/>
          <a:chOff x="0" y="0"/>
          <a:chExt cx="0" cy="0"/>
        </a:xfrm>
      </p:grpSpPr>
      <p:pic>
        <p:nvPicPr>
          <p:cNvPr id="165" name="Google Shape;165;p53"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6" name="Google Shape;166;p53"/>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5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68" name="Google Shape;168;p53"/>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9" name="Google Shape;169;p53"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70"/>
        <p:cNvGrpSpPr/>
        <p:nvPr/>
      </p:nvGrpSpPr>
      <p:grpSpPr>
        <a:xfrm>
          <a:off x="0" y="0"/>
          <a:ext cx="0" cy="0"/>
          <a:chOff x="0" y="0"/>
          <a:chExt cx="0" cy="0"/>
        </a:xfrm>
      </p:grpSpPr>
      <p:sp>
        <p:nvSpPr>
          <p:cNvPr id="171" name="Google Shape;171;p54"/>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54"/>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5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74" name="Google Shape;174;p54"/>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54"/>
          <p:cNvSpPr txBox="1">
            <a:spLocks noGrp="1"/>
          </p:cNvSpPr>
          <p:nvPr>
            <p:ph type="body" idx="3"/>
          </p:nvPr>
        </p:nvSpPr>
        <p:spPr>
          <a:xfrm>
            <a:off x="8219441" y="5750351"/>
            <a:ext cx="3508650"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54"/>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77"/>
        <p:cNvGrpSpPr/>
        <p:nvPr/>
      </p:nvGrpSpPr>
      <p:grpSpPr>
        <a:xfrm>
          <a:off x="0" y="0"/>
          <a:ext cx="0" cy="0"/>
          <a:chOff x="0" y="0"/>
          <a:chExt cx="0" cy="0"/>
        </a:xfrm>
      </p:grpSpPr>
      <p:sp>
        <p:nvSpPr>
          <p:cNvPr id="178" name="Google Shape;178;p55"/>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55"/>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0" name="Google Shape;180;p55"/>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55"/>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2" name="Google Shape;182;p55"/>
          <p:cNvSpPr txBox="1">
            <a:spLocks noGrp="1"/>
          </p:cNvSpPr>
          <p:nvPr>
            <p:ph type="body" idx="4"/>
          </p:nvPr>
        </p:nvSpPr>
        <p:spPr>
          <a:xfrm>
            <a:off x="6172200" y="2910428"/>
            <a:ext cx="5183188"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a:solidFill>
                  <a:srgbClr val="2F5395"/>
                </a:solidFill>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5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84" name="Google Shape;184;p55"/>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55"/>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55"/>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7"/>
        <p:cNvGrpSpPr/>
        <p:nvPr/>
      </p:nvGrpSpPr>
      <p:grpSpPr>
        <a:xfrm>
          <a:off x="0" y="0"/>
          <a:ext cx="0" cy="0"/>
          <a:chOff x="0" y="0"/>
          <a:chExt cx="0" cy="0"/>
        </a:xfrm>
      </p:grpSpPr>
      <p:pic>
        <p:nvPicPr>
          <p:cNvPr id="188" name="Google Shape;188;p56"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9" name="Google Shape;189;p56"/>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5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91" name="Google Shape;191;p56"/>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2" name="Google Shape;192;p56"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93"/>
        <p:cNvGrpSpPr/>
        <p:nvPr/>
      </p:nvGrpSpPr>
      <p:grpSpPr>
        <a:xfrm>
          <a:off x="0" y="0"/>
          <a:ext cx="0" cy="0"/>
          <a:chOff x="0" y="0"/>
          <a:chExt cx="0" cy="0"/>
        </a:xfrm>
      </p:grpSpPr>
      <p:pic>
        <p:nvPicPr>
          <p:cNvPr id="194" name="Google Shape;194;p5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5" name="Google Shape;195;p5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96" name="Google Shape;196;p5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8"/>
        <p:cNvGrpSpPr/>
        <p:nvPr/>
      </p:nvGrpSpPr>
      <p:grpSpPr>
        <a:xfrm>
          <a:off x="0" y="0"/>
          <a:ext cx="0" cy="0"/>
          <a:chOff x="0" y="0"/>
          <a:chExt cx="0" cy="0"/>
        </a:xfrm>
      </p:grpSpPr>
      <p:pic>
        <p:nvPicPr>
          <p:cNvPr id="29" name="Google Shape;29;p30"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30"/>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30"/>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30"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97"/>
        <p:cNvGrpSpPr/>
        <p:nvPr/>
      </p:nvGrpSpPr>
      <p:grpSpPr>
        <a:xfrm>
          <a:off x="0" y="0"/>
          <a:ext cx="0" cy="0"/>
          <a:chOff x="0" y="0"/>
          <a:chExt cx="0" cy="0"/>
        </a:xfrm>
      </p:grpSpPr>
      <p:pic>
        <p:nvPicPr>
          <p:cNvPr id="198" name="Google Shape;198;p5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99" name="Google Shape;199;p5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0" name="Google Shape;200;p5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201" name="Google Shape;201;p58"/>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58"/>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203" name="Google Shape;203;p58"/>
          <p:cNvSpPr>
            <a:spLocks noGrp="1"/>
          </p:cNvSpPr>
          <p:nvPr>
            <p:ph type="pic" idx="3"/>
          </p:nvPr>
        </p:nvSpPr>
        <p:spPr>
          <a:xfrm>
            <a:off x="9899650" y="2865438"/>
            <a:ext cx="931863" cy="820737"/>
          </a:xfrm>
          <a:prstGeom prst="rect">
            <a:avLst/>
          </a:prstGeom>
          <a:noFill/>
          <a:ln>
            <a:noFill/>
          </a:ln>
        </p:spPr>
      </p:sp>
      <p:pic>
        <p:nvPicPr>
          <p:cNvPr id="204" name="Google Shape;204;p5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05" name="Google Shape;205;p5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6" name="Google Shape;206;p5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207"/>
        <p:cNvGrpSpPr/>
        <p:nvPr/>
      </p:nvGrpSpPr>
      <p:grpSpPr>
        <a:xfrm>
          <a:off x="0" y="0"/>
          <a:ext cx="0" cy="0"/>
          <a:chOff x="0" y="0"/>
          <a:chExt cx="0" cy="0"/>
        </a:xfrm>
      </p:grpSpPr>
      <p:pic>
        <p:nvPicPr>
          <p:cNvPr id="208" name="Google Shape;208;p5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9" name="Google Shape;209;p59"/>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0" name="Google Shape;210;p5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211"/>
        <p:cNvGrpSpPr/>
        <p:nvPr/>
      </p:nvGrpSpPr>
      <p:grpSpPr>
        <a:xfrm>
          <a:off x="0" y="0"/>
          <a:ext cx="0" cy="0"/>
          <a:chOff x="0" y="0"/>
          <a:chExt cx="0" cy="0"/>
        </a:xfrm>
      </p:grpSpPr>
      <p:pic>
        <p:nvPicPr>
          <p:cNvPr id="212" name="Google Shape;212;p60"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3" name="Google Shape;213;p60"/>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60"/>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5" name="Google Shape;215;p60"/>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16"/>
        <p:cNvGrpSpPr/>
        <p:nvPr/>
      </p:nvGrpSpPr>
      <p:grpSpPr>
        <a:xfrm>
          <a:off x="0" y="0"/>
          <a:ext cx="0" cy="0"/>
          <a:chOff x="0" y="0"/>
          <a:chExt cx="0" cy="0"/>
        </a:xfrm>
      </p:grpSpPr>
      <p:sp>
        <p:nvSpPr>
          <p:cNvPr id="217" name="Google Shape;217;p61"/>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61"/>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6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sp>
        <p:nvSpPr>
          <p:cNvPr id="220" name="Google Shape;220;p61"/>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61"/>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61"/>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spTree>
      <p:nvGrpSpPr>
        <p:cNvPr id="1" name="Shape 223"/>
        <p:cNvGrpSpPr/>
        <p:nvPr/>
      </p:nvGrpSpPr>
      <p:grpSpPr>
        <a:xfrm>
          <a:off x="0" y="0"/>
          <a:ext cx="0" cy="0"/>
          <a:chOff x="0" y="0"/>
          <a:chExt cx="0" cy="0"/>
        </a:xfrm>
      </p:grpSpPr>
      <p:pic>
        <p:nvPicPr>
          <p:cNvPr id="224" name="Google Shape;224;p62"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5" name="Google Shape;225;p62"/>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6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3_Section Header">
  <p:cSld name="3_Section Header">
    <p:spTree>
      <p:nvGrpSpPr>
        <p:cNvPr id="1" name="Shape 227"/>
        <p:cNvGrpSpPr/>
        <p:nvPr/>
      </p:nvGrpSpPr>
      <p:grpSpPr>
        <a:xfrm>
          <a:off x="0" y="0"/>
          <a:ext cx="0" cy="0"/>
          <a:chOff x="0" y="0"/>
          <a:chExt cx="0" cy="0"/>
        </a:xfrm>
      </p:grpSpPr>
      <p:pic>
        <p:nvPicPr>
          <p:cNvPr id="228" name="Google Shape;228;p63"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9" name="Google Shape;229;p63"/>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6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31" name="Google Shape;231;p63"/>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32"/>
        <p:cNvGrpSpPr/>
        <p:nvPr/>
      </p:nvGrpSpPr>
      <p:grpSpPr>
        <a:xfrm>
          <a:off x="0" y="0"/>
          <a:ext cx="0" cy="0"/>
          <a:chOff x="0" y="0"/>
          <a:chExt cx="0" cy="0"/>
        </a:xfrm>
      </p:grpSpPr>
      <p:sp>
        <p:nvSpPr>
          <p:cNvPr id="233" name="Google Shape;233;p64"/>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64"/>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6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36" name="Google Shape;236;p64"/>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64"/>
          <p:cNvSpPr txBox="1">
            <a:spLocks noGrp="1"/>
          </p:cNvSpPr>
          <p:nvPr>
            <p:ph type="body" idx="3"/>
          </p:nvPr>
        </p:nvSpPr>
        <p:spPr>
          <a:xfrm>
            <a:off x="8171727" y="5750351"/>
            <a:ext cx="3556364"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64"/>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239"/>
        <p:cNvGrpSpPr/>
        <p:nvPr/>
      </p:nvGrpSpPr>
      <p:grpSpPr>
        <a:xfrm>
          <a:off x="0" y="0"/>
          <a:ext cx="0" cy="0"/>
          <a:chOff x="0" y="0"/>
          <a:chExt cx="0" cy="0"/>
        </a:xfrm>
      </p:grpSpPr>
      <p:sp>
        <p:nvSpPr>
          <p:cNvPr id="240" name="Google Shape;240;p65"/>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65"/>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2" name="Google Shape;242;p65"/>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65"/>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4" name="Google Shape;244;p65"/>
          <p:cNvSpPr txBox="1">
            <a:spLocks noGrp="1"/>
          </p:cNvSpPr>
          <p:nvPr>
            <p:ph type="body" idx="4"/>
          </p:nvPr>
        </p:nvSpPr>
        <p:spPr>
          <a:xfrm>
            <a:off x="6172200" y="2910428"/>
            <a:ext cx="5183188"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a:solidFill>
                  <a:srgbClr val="2F5395"/>
                </a:solidFill>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6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46" name="Google Shape;246;p65"/>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65"/>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65"/>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9"/>
        <p:cNvGrpSpPr/>
        <p:nvPr/>
      </p:nvGrpSpPr>
      <p:grpSpPr>
        <a:xfrm>
          <a:off x="0" y="0"/>
          <a:ext cx="0" cy="0"/>
          <a:chOff x="0" y="0"/>
          <a:chExt cx="0" cy="0"/>
        </a:xfrm>
      </p:grpSpPr>
      <p:pic>
        <p:nvPicPr>
          <p:cNvPr id="250" name="Google Shape;250;p66"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1" name="Google Shape;251;p66"/>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 name="Google Shape;252;p6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53" name="Google Shape;253;p66"/>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254"/>
        <p:cNvGrpSpPr/>
        <p:nvPr/>
      </p:nvGrpSpPr>
      <p:grpSpPr>
        <a:xfrm>
          <a:off x="0" y="0"/>
          <a:ext cx="0" cy="0"/>
          <a:chOff x="0" y="0"/>
          <a:chExt cx="0" cy="0"/>
        </a:xfrm>
      </p:grpSpPr>
      <p:pic>
        <p:nvPicPr>
          <p:cNvPr id="255" name="Google Shape;255;p6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56" name="Google Shape;256;p6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34"/>
        <p:cNvGrpSpPr/>
        <p:nvPr/>
      </p:nvGrpSpPr>
      <p:grpSpPr>
        <a:xfrm>
          <a:off x="0" y="0"/>
          <a:ext cx="0" cy="0"/>
          <a:chOff x="0" y="0"/>
          <a:chExt cx="0" cy="0"/>
        </a:xfrm>
      </p:grpSpPr>
      <p:pic>
        <p:nvPicPr>
          <p:cNvPr id="35" name="Google Shape;35;p33"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6" name="Google Shape;36;p33"/>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38" name="Google Shape;38;p33"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257"/>
        <p:cNvGrpSpPr/>
        <p:nvPr/>
      </p:nvGrpSpPr>
      <p:grpSpPr>
        <a:xfrm>
          <a:off x="0" y="0"/>
          <a:ext cx="0" cy="0"/>
          <a:chOff x="0" y="0"/>
          <a:chExt cx="0" cy="0"/>
        </a:xfrm>
      </p:grpSpPr>
      <p:pic>
        <p:nvPicPr>
          <p:cNvPr id="258" name="Google Shape;258;p6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59" name="Google Shape;259;p6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0" name="Google Shape;260;p6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261" name="Google Shape;261;p68"/>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68"/>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263" name="Google Shape;263;p68"/>
          <p:cNvSpPr>
            <a:spLocks noGrp="1"/>
          </p:cNvSpPr>
          <p:nvPr>
            <p:ph type="pic" idx="3"/>
          </p:nvPr>
        </p:nvSpPr>
        <p:spPr>
          <a:xfrm>
            <a:off x="9899650" y="2865438"/>
            <a:ext cx="931863" cy="820737"/>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264"/>
        <p:cNvGrpSpPr/>
        <p:nvPr/>
      </p:nvGrpSpPr>
      <p:grpSpPr>
        <a:xfrm>
          <a:off x="0" y="0"/>
          <a:ext cx="0" cy="0"/>
          <a:chOff x="0" y="0"/>
          <a:chExt cx="0" cy="0"/>
        </a:xfrm>
      </p:grpSpPr>
      <p:pic>
        <p:nvPicPr>
          <p:cNvPr id="265" name="Google Shape;265;p6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66" name="Google Shape;266;p69"/>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39"/>
        <p:cNvGrpSpPr/>
        <p:nvPr/>
      </p:nvGrpSpPr>
      <p:grpSpPr>
        <a:xfrm>
          <a:off x="0" y="0"/>
          <a:ext cx="0" cy="0"/>
          <a:chOff x="0" y="0"/>
          <a:chExt cx="0" cy="0"/>
        </a:xfrm>
      </p:grpSpPr>
      <p:pic>
        <p:nvPicPr>
          <p:cNvPr id="40" name="Google Shape;40;p34"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1" name="Google Shape;41;p34"/>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3" name="Google Shape;43;p34"/>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 name="Google Shape;44;p34"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5"/>
        <p:cNvGrpSpPr/>
        <p:nvPr/>
      </p:nvGrpSpPr>
      <p:grpSpPr>
        <a:xfrm>
          <a:off x="0" y="0"/>
          <a:ext cx="0" cy="0"/>
          <a:chOff x="0" y="0"/>
          <a:chExt cx="0" cy="0"/>
        </a:xfrm>
      </p:grpSpPr>
      <p:sp>
        <p:nvSpPr>
          <p:cNvPr id="46" name="Google Shape;46;p35"/>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5"/>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9" name="Google Shape;49;p35"/>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5"/>
          <p:cNvSpPr txBox="1">
            <a:spLocks noGrp="1"/>
          </p:cNvSpPr>
          <p:nvPr>
            <p:ph type="body" idx="3"/>
          </p:nvPr>
        </p:nvSpPr>
        <p:spPr>
          <a:xfrm>
            <a:off x="8219441" y="5750351"/>
            <a:ext cx="3508650"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5"/>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2"/>
        <p:cNvGrpSpPr/>
        <p:nvPr/>
      </p:nvGrpSpPr>
      <p:grpSpPr>
        <a:xfrm>
          <a:off x="0" y="0"/>
          <a:ext cx="0" cy="0"/>
          <a:chOff x="0" y="0"/>
          <a:chExt cx="0" cy="0"/>
        </a:xfrm>
      </p:grpSpPr>
      <p:sp>
        <p:nvSpPr>
          <p:cNvPr id="53" name="Google Shape;53;p36"/>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6"/>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36"/>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6"/>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36"/>
          <p:cNvSpPr txBox="1">
            <a:spLocks noGrp="1"/>
          </p:cNvSpPr>
          <p:nvPr>
            <p:ph type="body" idx="4"/>
          </p:nvPr>
        </p:nvSpPr>
        <p:spPr>
          <a:xfrm>
            <a:off x="6172200" y="2910428"/>
            <a:ext cx="5183188"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a:solidFill>
                  <a:srgbClr val="2F5395"/>
                </a:solidFill>
              </a:defRPr>
            </a:lvl1pPr>
            <a:lvl2pPr marL="914400" lvl="1" indent="-355600" algn="l">
              <a:lnSpc>
                <a:spcPct val="90000"/>
              </a:lnSpc>
              <a:spcBef>
                <a:spcPts val="500"/>
              </a:spcBef>
              <a:spcAft>
                <a:spcPts val="0"/>
              </a:spcAft>
              <a:buClr>
                <a:schemeClr val="dk1"/>
              </a:buClr>
              <a:buSzPts val="2000"/>
              <a:buChar char="•"/>
              <a:defRPr i="1"/>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59" name="Google Shape;59;p36"/>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6"/>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6"/>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62"/>
        <p:cNvGrpSpPr/>
        <p:nvPr/>
      </p:nvGrpSpPr>
      <p:grpSpPr>
        <a:xfrm>
          <a:off x="0" y="0"/>
          <a:ext cx="0" cy="0"/>
          <a:chOff x="0" y="0"/>
          <a:chExt cx="0" cy="0"/>
        </a:xfrm>
      </p:grpSpPr>
      <p:pic>
        <p:nvPicPr>
          <p:cNvPr id="63" name="Google Shape;63;p3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4" name="Google Shape;64;p3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65" name="Google Shape;65;p3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6"/>
        <p:cNvGrpSpPr/>
        <p:nvPr/>
      </p:nvGrpSpPr>
      <p:grpSpPr>
        <a:xfrm>
          <a:off x="0" y="0"/>
          <a:ext cx="0" cy="0"/>
          <a:chOff x="0" y="0"/>
          <a:chExt cx="0" cy="0"/>
        </a:xfrm>
      </p:grpSpPr>
      <p:pic>
        <p:nvPicPr>
          <p:cNvPr id="67" name="Google Shape;67;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8" name="Google Shape;68;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9" name="Google Shape;69;p3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70" name="Google Shape;70;p38"/>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8"/>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72" name="Google Shape;72;p38"/>
          <p:cNvSpPr>
            <a:spLocks noGrp="1"/>
          </p:cNvSpPr>
          <p:nvPr>
            <p:ph type="pic" idx="3"/>
          </p:nvPr>
        </p:nvSpPr>
        <p:spPr>
          <a:xfrm>
            <a:off x="9899650" y="2865438"/>
            <a:ext cx="931863" cy="820737"/>
          </a:xfrm>
          <a:prstGeom prst="rect">
            <a:avLst/>
          </a:prstGeom>
          <a:noFill/>
          <a:ln>
            <a:noFill/>
          </a:ln>
        </p:spPr>
      </p:sp>
      <p:pic>
        <p:nvPicPr>
          <p:cNvPr id="73" name="Google Shape;73;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4" name="Google Shape;74;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5" name="Google Shape;75;p3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jp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7" descr="Graphical user interface, text&#10;&#10;Description automatically generated"/>
          <p:cNvPicPr preferRelativeResize="0"/>
          <p:nvPr/>
        </p:nvPicPr>
        <p:blipFill rotWithShape="1">
          <a:blip r:embed="rId22">
            <a:alphaModFix/>
          </a:blip>
          <a:srcRect/>
          <a:stretch/>
        </p:blipFill>
        <p:spPr>
          <a:xfrm>
            <a:off x="0" y="0"/>
            <a:ext cx="12192000" cy="6858000"/>
          </a:xfrm>
          <a:prstGeom prst="rect">
            <a:avLst/>
          </a:prstGeom>
          <a:noFill/>
          <a:ln>
            <a:noFill/>
          </a:ln>
        </p:spPr>
      </p:pic>
      <p:sp>
        <p:nvSpPr>
          <p:cNvPr id="11" name="Google Shape;11;p27"/>
          <p:cNvSpPr txBox="1">
            <a:spLocks noGrp="1"/>
          </p:cNvSpPr>
          <p:nvPr>
            <p:ph type="title"/>
          </p:nvPr>
        </p:nvSpPr>
        <p:spPr>
          <a:xfrm>
            <a:off x="663880" y="681037"/>
            <a:ext cx="1068992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7"/>
          <p:cNvSpPr txBox="1">
            <a:spLocks noGrp="1"/>
          </p:cNvSpPr>
          <p:nvPr>
            <p:ph type="body" idx="1"/>
          </p:nvPr>
        </p:nvSpPr>
        <p:spPr>
          <a:xfrm>
            <a:off x="663880" y="2558970"/>
            <a:ext cx="10689920" cy="372168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000"/>
              <a:buFont typeface="Open Sans SemiBold"/>
              <a:buNone/>
              <a:defRPr sz="2000" b="1" i="0" u="none" strike="noStrike" cap="none">
                <a:solidFill>
                  <a:schemeClr val="dk1"/>
                </a:solidFill>
                <a:latin typeface="Open Sans SemiBold"/>
                <a:ea typeface="Open Sans SemiBold"/>
                <a:cs typeface="Open Sans SemiBold"/>
                <a:sym typeface="Open Sans SemiBold"/>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marR="0" lvl="1"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marR="0" lvl="2"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marR="0" lvl="3"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marR="0" lvl="4"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marR="0" lvl="5"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marR="0" lvl="6"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marR="0" lvl="7"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marR="0" lvl="8"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pic>
        <p:nvPicPr>
          <p:cNvPr id="14" name="Google Shape;14;p27" descr="Graphical user interface, text&#10;&#10;Description automatically generated"/>
          <p:cNvPicPr preferRelativeResize="0"/>
          <p:nvPr/>
        </p:nvPicPr>
        <p:blipFill rotWithShape="1">
          <a:blip r:embed="rId22">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pic>
        <p:nvPicPr>
          <p:cNvPr id="137" name="Google Shape;137;p31" descr="Graphical user interface, text&#10;&#10;Description automatically generated"/>
          <p:cNvPicPr preferRelativeResize="0"/>
          <p:nvPr/>
        </p:nvPicPr>
        <p:blipFill rotWithShape="1">
          <a:blip r:embed="rId23">
            <a:alphaModFix/>
          </a:blip>
          <a:srcRect/>
          <a:stretch/>
        </p:blipFill>
        <p:spPr>
          <a:xfrm>
            <a:off x="0" y="0"/>
            <a:ext cx="12192000" cy="6858000"/>
          </a:xfrm>
          <a:prstGeom prst="rect">
            <a:avLst/>
          </a:prstGeom>
          <a:noFill/>
          <a:ln>
            <a:noFill/>
          </a:ln>
        </p:spPr>
      </p:pic>
      <p:sp>
        <p:nvSpPr>
          <p:cNvPr id="138" name="Google Shape;138;p31"/>
          <p:cNvSpPr txBox="1">
            <a:spLocks noGrp="1"/>
          </p:cNvSpPr>
          <p:nvPr>
            <p:ph type="title"/>
          </p:nvPr>
        </p:nvSpPr>
        <p:spPr>
          <a:xfrm>
            <a:off x="663880" y="681037"/>
            <a:ext cx="1068992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 name="Google Shape;139;p31"/>
          <p:cNvSpPr txBox="1">
            <a:spLocks noGrp="1"/>
          </p:cNvSpPr>
          <p:nvPr>
            <p:ph type="body" idx="1"/>
          </p:nvPr>
        </p:nvSpPr>
        <p:spPr>
          <a:xfrm>
            <a:off x="663880" y="2558970"/>
            <a:ext cx="10689920" cy="372168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000"/>
              <a:buFont typeface="Open Sans SemiBold"/>
              <a:buNone/>
              <a:defRPr sz="2000" b="1" i="0" u="none" strike="noStrike" cap="none">
                <a:solidFill>
                  <a:schemeClr val="dk1"/>
                </a:solidFill>
                <a:latin typeface="Open Sans SemiBold"/>
                <a:ea typeface="Open Sans SemiBold"/>
                <a:cs typeface="Open Sans SemiBold"/>
                <a:sym typeface="Open Sans SemiBold"/>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a:solidFill>
                  <a:schemeClr val="lt1"/>
                </a:solidFill>
                <a:latin typeface="Quattrocento Sans"/>
                <a:ea typeface="Quattrocento Sans"/>
                <a:cs typeface="Quattrocento Sans"/>
                <a:sym typeface="Quattrocento Sans"/>
              </a:defRPr>
            </a:lvl1pPr>
            <a:lvl2pPr marL="0" marR="0" lvl="1" indent="0" algn="r" rtl="0">
              <a:spcBef>
                <a:spcPts val="0"/>
              </a:spcBef>
              <a:buNone/>
              <a:defRPr sz="1400" b="1" i="0">
                <a:solidFill>
                  <a:schemeClr val="lt1"/>
                </a:solidFill>
                <a:latin typeface="Quattrocento Sans"/>
                <a:ea typeface="Quattrocento Sans"/>
                <a:cs typeface="Quattrocento Sans"/>
                <a:sym typeface="Quattrocento Sans"/>
              </a:defRPr>
            </a:lvl2pPr>
            <a:lvl3pPr marL="0" marR="0" lvl="2" indent="0" algn="r" rtl="0">
              <a:spcBef>
                <a:spcPts val="0"/>
              </a:spcBef>
              <a:buNone/>
              <a:defRPr sz="1400" b="1" i="0">
                <a:solidFill>
                  <a:schemeClr val="lt1"/>
                </a:solidFill>
                <a:latin typeface="Quattrocento Sans"/>
                <a:ea typeface="Quattrocento Sans"/>
                <a:cs typeface="Quattrocento Sans"/>
                <a:sym typeface="Quattrocento Sans"/>
              </a:defRPr>
            </a:lvl3pPr>
            <a:lvl4pPr marL="0" marR="0" lvl="3" indent="0" algn="r" rtl="0">
              <a:spcBef>
                <a:spcPts val="0"/>
              </a:spcBef>
              <a:buNone/>
              <a:defRPr sz="1400" b="1" i="0">
                <a:solidFill>
                  <a:schemeClr val="lt1"/>
                </a:solidFill>
                <a:latin typeface="Quattrocento Sans"/>
                <a:ea typeface="Quattrocento Sans"/>
                <a:cs typeface="Quattrocento Sans"/>
                <a:sym typeface="Quattrocento Sans"/>
              </a:defRPr>
            </a:lvl4pPr>
            <a:lvl5pPr marL="0" marR="0" lvl="4" indent="0" algn="r" rtl="0">
              <a:spcBef>
                <a:spcPts val="0"/>
              </a:spcBef>
              <a:buNone/>
              <a:defRPr sz="1400" b="1" i="0">
                <a:solidFill>
                  <a:schemeClr val="lt1"/>
                </a:solidFill>
                <a:latin typeface="Quattrocento Sans"/>
                <a:ea typeface="Quattrocento Sans"/>
                <a:cs typeface="Quattrocento Sans"/>
                <a:sym typeface="Quattrocento Sans"/>
              </a:defRPr>
            </a:lvl5pPr>
            <a:lvl6pPr marL="0" marR="0" lvl="5" indent="0" algn="r" rtl="0">
              <a:spcBef>
                <a:spcPts val="0"/>
              </a:spcBef>
              <a:buNone/>
              <a:defRPr sz="1400" b="1" i="0">
                <a:solidFill>
                  <a:schemeClr val="lt1"/>
                </a:solidFill>
                <a:latin typeface="Quattrocento Sans"/>
                <a:ea typeface="Quattrocento Sans"/>
                <a:cs typeface="Quattrocento Sans"/>
                <a:sym typeface="Quattrocento Sans"/>
              </a:defRPr>
            </a:lvl6pPr>
            <a:lvl7pPr marL="0" marR="0" lvl="6" indent="0" algn="r" rtl="0">
              <a:spcBef>
                <a:spcPts val="0"/>
              </a:spcBef>
              <a:buNone/>
              <a:defRPr sz="1400" b="1" i="0">
                <a:solidFill>
                  <a:schemeClr val="lt1"/>
                </a:solidFill>
                <a:latin typeface="Quattrocento Sans"/>
                <a:ea typeface="Quattrocento Sans"/>
                <a:cs typeface="Quattrocento Sans"/>
                <a:sym typeface="Quattrocento Sans"/>
              </a:defRPr>
            </a:lvl7pPr>
            <a:lvl8pPr marL="0" marR="0" lvl="7" indent="0" algn="r" rtl="0">
              <a:spcBef>
                <a:spcPts val="0"/>
              </a:spcBef>
              <a:buNone/>
              <a:defRPr sz="1400" b="1" i="0">
                <a:solidFill>
                  <a:schemeClr val="lt1"/>
                </a:solidFill>
                <a:latin typeface="Quattrocento Sans"/>
                <a:ea typeface="Quattrocento Sans"/>
                <a:cs typeface="Quattrocento Sans"/>
                <a:sym typeface="Quattrocento Sans"/>
              </a:defRPr>
            </a:lvl8pPr>
            <a:lvl9pPr marL="0" marR="0" lvl="8" indent="0" algn="r" rtl="0">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GB"/>
              <a:t>‹#›</a:t>
            </a:fld>
            <a:endParaRPr/>
          </a:p>
        </p:txBody>
      </p:sp>
      <p:pic>
        <p:nvPicPr>
          <p:cNvPr id="141" name="Google Shape;141;p31" descr="Graphical user interface, text&#10;&#10;Description automatically generated"/>
          <p:cNvPicPr preferRelativeResize="0"/>
          <p:nvPr/>
        </p:nvPicPr>
        <p:blipFill rotWithShape="1">
          <a:blip r:embed="rId23">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4.0/deed.en" TargetMode="External"/><Relationship Id="rId3" Type="http://schemas.openxmlformats.org/officeDocument/2006/relationships/image" Target="../media/image19.png"/><Relationship Id="rId7" Type="http://schemas.openxmlformats.org/officeDocument/2006/relationships/hyperlink" Target="https://upload.wikimedia.org/wikipedia/commons/e/e7/World_PVOUT_Solar-resource-map_GlobalSolarAtlas_World-Bank-Esmap-Solargis.pn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reativecommons.org/publicdomain/zero/1.0/deed.en" TargetMode="External"/><Relationship Id="rId5" Type="http://schemas.openxmlformats.org/officeDocument/2006/relationships/hyperlink" Target="https://commons.wikimedia.org/wiki/File:Barstow_solar_array_output.png" TargetMode="Externa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creativecommons.org/licenses/by/4.0/deed.en" TargetMode="External"/><Relationship Id="rId4" Type="http://schemas.openxmlformats.org/officeDocument/2006/relationships/hyperlink" Target="https://commons.wikimedia.org/wiki/File:Wind_Power_Generation.jpg"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search.creativecommons.org/photos/a183d1a1-fe03-4ba3-9890-cbf1c1608a44" TargetMode="External"/><Relationship Id="rId3" Type="http://schemas.openxmlformats.org/officeDocument/2006/relationships/image" Target="../media/image22.jpg"/><Relationship Id="rId7" Type="http://schemas.openxmlformats.org/officeDocument/2006/relationships/hyperlink" Target="https://search.creativecommons.org/photos/3f5bfb1c-f219-4c23-b2fd-aff71370e874"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hyperlink" Target="https://creativecommons.org/licenses/by-sa/4.0/" TargetMode="External"/><Relationship Id="rId5" Type="http://schemas.openxmlformats.org/officeDocument/2006/relationships/image" Target="../media/image24.jpg"/><Relationship Id="rId10" Type="http://schemas.openxmlformats.org/officeDocument/2006/relationships/hyperlink" Target="https://search.creativecommons.org/photos/52dabc65-1033-41ee-842e-8b6a5f92d2ae" TargetMode="External"/><Relationship Id="rId4" Type="http://schemas.openxmlformats.org/officeDocument/2006/relationships/image" Target="../media/image23.jpg"/><Relationship Id="rId9" Type="http://schemas.openxmlformats.org/officeDocument/2006/relationships/hyperlink" Target="https://search.creativecommons.org/photos/c7716bb5-be78-4036-a00f-389a0735ce2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reativecommons.org/licenses/by/4.0/deed.en" TargetMode="External"/><Relationship Id="rId4" Type="http://schemas.openxmlformats.org/officeDocument/2006/relationships/hyperlink" Target="https://commons.wikimedia.org/wiki/File:Seasonal_Demand_and_Resource_Mismatch.jp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95"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95"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search.creativecommons.org/photos/4e1cfcc6-2aea-4e3b-8dc5-c0f9f353aa35" TargetMode="Externa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hyperlink" Target="https://creativecommons.org/licenses/by/3.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hyperlink" Target="https://creativecommons.org/publicdomain/zero/1.0/" TargetMode="External"/><Relationship Id="rId5" Type="http://schemas.openxmlformats.org/officeDocument/2006/relationships/image" Target="../media/image11.png"/><Relationship Id="rId10" Type="http://schemas.openxmlformats.org/officeDocument/2006/relationships/hyperlink" Target="https://search.creativecommons.org/photos/ebec30c6-a727-49c9-9809-7c0a3113fb16" TargetMode="External"/><Relationship Id="rId4" Type="http://schemas.openxmlformats.org/officeDocument/2006/relationships/image" Target="../media/image10.png"/><Relationship Id="rId9" Type="http://schemas.openxmlformats.org/officeDocument/2006/relationships/hyperlink" Target="https://search.creativecommons.org/photos/0fb6ee3c-fc83-41cb-9287-206de0b0628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reativecommons.org/licenses/by/4.0/deed.en" TargetMode="External"/><Relationship Id="rId4" Type="http://schemas.openxmlformats.org/officeDocument/2006/relationships/hyperlink" Target="https://commons.wikimedia.org/wiki/File:Load_profiles.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reativecommons.org/licenses/by/4.0/deed.en" TargetMode="External"/><Relationship Id="rId4" Type="http://schemas.openxmlformats.org/officeDocument/2006/relationships/hyperlink" Target="https://commons.wikimedia.org/wiki/File:Load_profiles.jp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9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
          <p:cNvSpPr txBox="1">
            <a:spLocks noGrp="1"/>
          </p:cNvSpPr>
          <p:nvPr>
            <p:ph type="ctrTitle"/>
          </p:nvPr>
        </p:nvSpPr>
        <p:spPr>
          <a:xfrm>
            <a:off x="651352" y="4301318"/>
            <a:ext cx="7260748" cy="194875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Open Sans ExtraBold"/>
              <a:buNone/>
            </a:pPr>
            <a:r>
              <a:rPr lang="en-GB" dirty="0">
                <a:solidFill>
                  <a:schemeClr val="lt1"/>
                </a:solidFill>
              </a:rPr>
              <a:t>AULA 5</a:t>
            </a:r>
            <a:br>
              <a:rPr lang="en-GB" dirty="0"/>
            </a:br>
            <a:r>
              <a:rPr lang="en-GB" dirty="0"/>
              <a:t>TEMPO EM MODELOS DE SISTEMAS ENERGÉTICOS</a:t>
            </a:r>
            <a:endParaRPr dirty="0"/>
          </a:p>
        </p:txBody>
      </p:sp>
      <p:sp>
        <p:nvSpPr>
          <p:cNvPr id="272" name="Google Shape;272;p1"/>
          <p:cNvSpPr txBox="1">
            <a:spLocks noGrp="1"/>
          </p:cNvSpPr>
          <p:nvPr>
            <p:ph type="subTitle" idx="1"/>
          </p:nvPr>
        </p:nvSpPr>
        <p:spPr>
          <a:xfrm>
            <a:off x="688931" y="3938969"/>
            <a:ext cx="2846121" cy="42726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800"/>
              <a:buFont typeface="Open Sans ExtraBold"/>
              <a:buNone/>
            </a:pPr>
            <a:r>
              <a:rPr lang="en-GB" dirty="0" err="1"/>
              <a:t>Introdução</a:t>
            </a:r>
            <a:r>
              <a:rPr lang="en-GB" dirty="0"/>
              <a:t> </a:t>
            </a:r>
            <a:r>
              <a:rPr lang="en-GB" dirty="0" err="1"/>
              <a:t>ao</a:t>
            </a:r>
            <a:r>
              <a:rPr lang="en-GB" dirty="0"/>
              <a:t> CLEWs</a:t>
            </a:r>
            <a:endParaRPr dirty="0"/>
          </a:p>
        </p:txBody>
      </p:sp>
      <p:sp>
        <p:nvSpPr>
          <p:cNvPr id="273" name="Google Shape;273;p1"/>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1600"/>
              <a:buFont typeface="Open Sans SemiBold"/>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0"/>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5.2 Fornecimento dependente do tempo</a:t>
            </a:r>
            <a:endParaRPr/>
          </a:p>
        </p:txBody>
      </p:sp>
      <p:sp>
        <p:nvSpPr>
          <p:cNvPr id="369" name="Google Shape;369;p1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10</a:t>
            </a:fld>
            <a:endParaRPr/>
          </a:p>
        </p:txBody>
      </p:sp>
      <p:sp>
        <p:nvSpPr>
          <p:cNvPr id="370" name="Google Shape;370;p10"/>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Exemplo: energia solar fotovoltaica</a:t>
            </a:r>
            <a:endParaRPr/>
          </a:p>
        </p:txBody>
      </p:sp>
      <p:pic>
        <p:nvPicPr>
          <p:cNvPr id="371" name="Google Shape;371;p10" descr="Map&#10;&#10;Description automatically generated"/>
          <p:cNvPicPr preferRelativeResize="0"/>
          <p:nvPr/>
        </p:nvPicPr>
        <p:blipFill rotWithShape="1">
          <a:blip r:embed="rId3">
            <a:alphaModFix/>
          </a:blip>
          <a:srcRect/>
          <a:stretch/>
        </p:blipFill>
        <p:spPr>
          <a:xfrm>
            <a:off x="5392455" y="2847748"/>
            <a:ext cx="4929303" cy="2925938"/>
          </a:xfrm>
          <a:prstGeom prst="rect">
            <a:avLst/>
          </a:prstGeom>
          <a:noFill/>
          <a:ln>
            <a:noFill/>
          </a:ln>
        </p:spPr>
      </p:pic>
      <p:pic>
        <p:nvPicPr>
          <p:cNvPr id="372" name="Google Shape;372;p10" descr="Chart, line chart&#10;&#10;Description automatically generated"/>
          <p:cNvPicPr preferRelativeResize="0"/>
          <p:nvPr/>
        </p:nvPicPr>
        <p:blipFill rotWithShape="1">
          <a:blip r:embed="rId4">
            <a:alphaModFix/>
          </a:blip>
          <a:srcRect/>
          <a:stretch/>
        </p:blipFill>
        <p:spPr>
          <a:xfrm>
            <a:off x="663575" y="3362901"/>
            <a:ext cx="4510823" cy="1953997"/>
          </a:xfrm>
          <a:prstGeom prst="rect">
            <a:avLst/>
          </a:prstGeom>
          <a:noFill/>
          <a:ln>
            <a:noFill/>
          </a:ln>
        </p:spPr>
      </p:pic>
      <p:sp>
        <p:nvSpPr>
          <p:cNvPr id="373" name="Google Shape;373;p10"/>
          <p:cNvSpPr txBox="1">
            <a:spLocks noGrp="1"/>
          </p:cNvSpPr>
          <p:nvPr>
            <p:ph type="body" idx="4"/>
          </p:nvPr>
        </p:nvSpPr>
        <p:spPr>
          <a:xfrm>
            <a:off x="663575" y="6086167"/>
            <a:ext cx="6140348" cy="32486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Fonte da imagem</a:t>
            </a:r>
            <a:r>
              <a:rPr lang="en-GB"/>
              <a:t>: Delphi234, </a:t>
            </a:r>
            <a:r>
              <a:rPr lang="en-GB" u="sng">
                <a:solidFill>
                  <a:schemeClr val="hlink"/>
                </a:solidFill>
                <a:hlinkClick r:id="rId5"/>
              </a:rPr>
              <a:t>foto</a:t>
            </a:r>
            <a:r>
              <a:rPr lang="en-GB"/>
              <a:t>, licenciada sob </a:t>
            </a:r>
            <a:r>
              <a:rPr lang="en-GB" u="sng">
                <a:solidFill>
                  <a:schemeClr val="hlink"/>
                </a:solidFill>
                <a:hlinkClick r:id="rId6"/>
              </a:rPr>
              <a:t>CC 0 1.0</a:t>
            </a:r>
            <a:r>
              <a:rPr lang="en-GB"/>
              <a:t>, Solargis, </a:t>
            </a:r>
            <a:r>
              <a:rPr lang="en-GB" u="sng">
                <a:solidFill>
                  <a:schemeClr val="hlink"/>
                </a:solidFill>
                <a:hlinkClick r:id="rId7"/>
              </a:rPr>
              <a:t>foto</a:t>
            </a:r>
            <a:r>
              <a:rPr lang="en-GB"/>
              <a:t>, licenciada sob </a:t>
            </a:r>
            <a:r>
              <a:rPr lang="en-GB" u="sng">
                <a:solidFill>
                  <a:schemeClr val="hlink"/>
                </a:solidFill>
                <a:hlinkClick r:id="rId8"/>
              </a:rPr>
              <a:t>CC BY 4.0</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1"/>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5.2 Fornecimento dependente do tempo</a:t>
            </a:r>
            <a:endParaRPr/>
          </a:p>
        </p:txBody>
      </p:sp>
      <p:sp>
        <p:nvSpPr>
          <p:cNvPr id="380" name="Google Shape;380;p1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11</a:t>
            </a:fld>
            <a:endParaRPr/>
          </a:p>
        </p:txBody>
      </p:sp>
      <p:sp>
        <p:nvSpPr>
          <p:cNvPr id="381" name="Google Shape;381;p11"/>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Exemplo: vento</a:t>
            </a:r>
            <a:endParaRPr/>
          </a:p>
        </p:txBody>
      </p:sp>
      <p:pic>
        <p:nvPicPr>
          <p:cNvPr id="382" name="Google Shape;382;p11" descr="Chart&#10;&#10;Description automatically generated"/>
          <p:cNvPicPr preferRelativeResize="0"/>
          <p:nvPr/>
        </p:nvPicPr>
        <p:blipFill rotWithShape="1">
          <a:blip r:embed="rId3">
            <a:alphaModFix/>
          </a:blip>
          <a:srcRect/>
          <a:stretch/>
        </p:blipFill>
        <p:spPr>
          <a:xfrm>
            <a:off x="1725190" y="2555719"/>
            <a:ext cx="7878416" cy="3274390"/>
          </a:xfrm>
          <a:prstGeom prst="rect">
            <a:avLst/>
          </a:prstGeom>
          <a:noFill/>
          <a:ln>
            <a:noFill/>
          </a:ln>
        </p:spPr>
      </p:pic>
      <p:sp>
        <p:nvSpPr>
          <p:cNvPr id="383" name="Google Shape;383;p11"/>
          <p:cNvSpPr txBox="1">
            <a:spLocks noGrp="1"/>
          </p:cNvSpPr>
          <p:nvPr>
            <p:ph type="body" idx="4"/>
          </p:nvPr>
        </p:nvSpPr>
        <p:spPr>
          <a:xfrm>
            <a:off x="663575" y="6084515"/>
            <a:ext cx="5181599" cy="31669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Fonte da imagem</a:t>
            </a:r>
            <a:r>
              <a:rPr lang="en-GB"/>
              <a:t>: Roberto Heredia, </a:t>
            </a:r>
            <a:r>
              <a:rPr lang="en-GB" u="sng">
                <a:solidFill>
                  <a:schemeClr val="hlink"/>
                </a:solidFill>
                <a:hlinkClick r:id="rId4"/>
              </a:rPr>
              <a:t>imagem</a:t>
            </a:r>
            <a:r>
              <a:rPr lang="en-GB"/>
              <a:t>, licenciada sob </a:t>
            </a:r>
            <a:r>
              <a:rPr lang="en-GB" u="sng">
                <a:solidFill>
                  <a:schemeClr val="hlink"/>
                </a:solidFill>
                <a:hlinkClick r:id="rId5"/>
              </a:rPr>
              <a:t>CC BY 4.0</a:t>
            </a:r>
            <a:endParaRPr/>
          </a:p>
        </p:txBody>
      </p:sp>
      <p:sp>
        <p:nvSpPr>
          <p:cNvPr id="384" name="Google Shape;384;p11"/>
          <p:cNvSpPr txBox="1">
            <a:spLocks noGrp="1"/>
          </p:cNvSpPr>
          <p:nvPr>
            <p:ph type="body" idx="4294967295"/>
          </p:nvPr>
        </p:nvSpPr>
        <p:spPr>
          <a:xfrm>
            <a:off x="7531511" y="5750351"/>
            <a:ext cx="4196580" cy="641022"/>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dk1"/>
              </a:buClr>
              <a:buSzPts val="1400"/>
              <a:buFont typeface="Open Sans"/>
              <a:buNone/>
            </a:pPr>
            <a:r>
              <a:rPr lang="en-GB" sz="1400" b="0" i="1">
                <a:latin typeface="Open Sans"/>
                <a:ea typeface="Open Sans"/>
                <a:cs typeface="Open Sans"/>
                <a:sym typeface="Open Sans"/>
              </a:rPr>
              <a:t>Referências: Staffell, I., Pfenninger, S., Using bias-corrected reanalysis to simulate current and future wind power output, Energy, 2016, pp. 1224-1239   </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5.2 Fornecimento dependente do tempo</a:t>
            </a:r>
            <a:endParaRPr/>
          </a:p>
        </p:txBody>
      </p:sp>
      <p:sp>
        <p:nvSpPr>
          <p:cNvPr id="391" name="Google Shape;391;p1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392" name="Google Shape;392;p12"/>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Agregação ao nível do sistema</a:t>
            </a:r>
            <a:endParaRPr/>
          </a:p>
        </p:txBody>
      </p:sp>
      <p:pic>
        <p:nvPicPr>
          <p:cNvPr id="393" name="Google Shape;393;p12"/>
          <p:cNvPicPr preferRelativeResize="0"/>
          <p:nvPr/>
        </p:nvPicPr>
        <p:blipFill rotWithShape="1">
          <a:blip r:embed="rId3">
            <a:alphaModFix/>
          </a:blip>
          <a:srcRect/>
          <a:stretch/>
        </p:blipFill>
        <p:spPr>
          <a:xfrm>
            <a:off x="2962403" y="2663619"/>
            <a:ext cx="2672659" cy="1595865"/>
          </a:xfrm>
          <a:prstGeom prst="rect">
            <a:avLst/>
          </a:prstGeom>
          <a:noFill/>
          <a:ln>
            <a:noFill/>
          </a:ln>
        </p:spPr>
      </p:pic>
      <p:pic>
        <p:nvPicPr>
          <p:cNvPr id="394" name="Google Shape;394;p12"/>
          <p:cNvPicPr preferRelativeResize="0"/>
          <p:nvPr/>
        </p:nvPicPr>
        <p:blipFill rotWithShape="1">
          <a:blip r:embed="rId4">
            <a:alphaModFix/>
          </a:blip>
          <a:srcRect/>
          <a:stretch/>
        </p:blipFill>
        <p:spPr>
          <a:xfrm>
            <a:off x="5712104" y="2670212"/>
            <a:ext cx="2661618" cy="1589272"/>
          </a:xfrm>
          <a:prstGeom prst="rect">
            <a:avLst/>
          </a:prstGeom>
          <a:noFill/>
          <a:ln>
            <a:noFill/>
          </a:ln>
        </p:spPr>
      </p:pic>
      <p:pic>
        <p:nvPicPr>
          <p:cNvPr id="395" name="Google Shape;395;p12"/>
          <p:cNvPicPr preferRelativeResize="0"/>
          <p:nvPr/>
        </p:nvPicPr>
        <p:blipFill rotWithShape="1">
          <a:blip r:embed="rId5">
            <a:alphaModFix/>
          </a:blip>
          <a:srcRect/>
          <a:stretch/>
        </p:blipFill>
        <p:spPr>
          <a:xfrm>
            <a:off x="2967924" y="4304843"/>
            <a:ext cx="2661618" cy="1589272"/>
          </a:xfrm>
          <a:prstGeom prst="rect">
            <a:avLst/>
          </a:prstGeom>
          <a:noFill/>
          <a:ln>
            <a:noFill/>
          </a:ln>
        </p:spPr>
      </p:pic>
      <p:pic>
        <p:nvPicPr>
          <p:cNvPr id="396" name="Google Shape;396;p12"/>
          <p:cNvPicPr preferRelativeResize="0"/>
          <p:nvPr/>
        </p:nvPicPr>
        <p:blipFill rotWithShape="1">
          <a:blip r:embed="rId6">
            <a:alphaModFix/>
          </a:blip>
          <a:srcRect/>
          <a:stretch/>
        </p:blipFill>
        <p:spPr>
          <a:xfrm>
            <a:off x="5712104" y="4304843"/>
            <a:ext cx="2661618" cy="1589272"/>
          </a:xfrm>
          <a:prstGeom prst="rect">
            <a:avLst/>
          </a:prstGeom>
          <a:noFill/>
          <a:ln>
            <a:noFill/>
          </a:ln>
        </p:spPr>
      </p:pic>
      <p:sp>
        <p:nvSpPr>
          <p:cNvPr id="397" name="Google Shape;397;p12"/>
          <p:cNvSpPr txBox="1">
            <a:spLocks noGrp="1"/>
          </p:cNvSpPr>
          <p:nvPr>
            <p:ph type="body" idx="4"/>
          </p:nvPr>
        </p:nvSpPr>
        <p:spPr>
          <a:xfrm>
            <a:off x="663575" y="6064851"/>
            <a:ext cx="5181599" cy="3560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Fonte da imagem</a:t>
            </a:r>
            <a:r>
              <a:rPr lang="en-GB"/>
              <a:t>: Queenwe, </a:t>
            </a:r>
            <a:r>
              <a:rPr lang="en-GB" u="sng">
                <a:solidFill>
                  <a:schemeClr val="hlink"/>
                </a:solidFill>
                <a:hlinkClick r:id="rId7"/>
              </a:rPr>
              <a:t>imagem</a:t>
            </a:r>
            <a:r>
              <a:rPr lang="en-GB"/>
              <a:t>, </a:t>
            </a:r>
            <a:r>
              <a:rPr lang="en-GB" u="sng">
                <a:solidFill>
                  <a:schemeClr val="hlink"/>
                </a:solidFill>
                <a:hlinkClick r:id="rId8"/>
              </a:rPr>
              <a:t>imagem</a:t>
            </a:r>
            <a:r>
              <a:rPr lang="en-GB"/>
              <a:t>, </a:t>
            </a:r>
            <a:r>
              <a:rPr lang="en-GB" u="sng">
                <a:solidFill>
                  <a:schemeClr val="hlink"/>
                </a:solidFill>
                <a:hlinkClick r:id="rId9"/>
              </a:rPr>
              <a:t>imagem</a:t>
            </a:r>
            <a:r>
              <a:rPr lang="en-GB"/>
              <a:t>, </a:t>
            </a:r>
            <a:r>
              <a:rPr lang="en-GB" u="sng">
                <a:solidFill>
                  <a:schemeClr val="hlink"/>
                </a:solidFill>
                <a:hlinkClick r:id="rId10"/>
              </a:rPr>
              <a:t>imagem</a:t>
            </a:r>
            <a:r>
              <a:rPr lang="en-GB"/>
              <a:t>, licenciado sob </a:t>
            </a:r>
            <a:r>
              <a:rPr lang="en-GB" u="sng">
                <a:solidFill>
                  <a:schemeClr val="hlink"/>
                </a:solidFill>
                <a:hlinkClick r:id="rId11"/>
              </a:rPr>
              <a:t>CC BY-SA 4.0</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3"/>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5.2 Fornecimento dependente do tempo</a:t>
            </a:r>
            <a:endParaRPr/>
          </a:p>
        </p:txBody>
      </p:sp>
      <p:sp>
        <p:nvSpPr>
          <p:cNvPr id="404" name="Google Shape;404;p1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a:t>
            </a:fld>
            <a:endParaRPr/>
          </a:p>
        </p:txBody>
      </p:sp>
      <p:sp>
        <p:nvSpPr>
          <p:cNvPr id="405" name="Google Shape;405;p13"/>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latin typeface="Open Sans SemiBold"/>
                <a:ea typeface="Open Sans SemiBold"/>
                <a:cs typeface="Open Sans SemiBold"/>
                <a:sym typeface="Open Sans SemiBold"/>
              </a:rPr>
              <a:t>Adequação entre oferta e demanda</a:t>
            </a:r>
            <a:endParaRPr/>
          </a:p>
        </p:txBody>
      </p:sp>
      <p:sp>
        <p:nvSpPr>
          <p:cNvPr id="406" name="Google Shape;406;p13"/>
          <p:cNvSpPr txBox="1"/>
          <p:nvPr/>
        </p:nvSpPr>
        <p:spPr>
          <a:xfrm>
            <a:off x="3632809" y="5512402"/>
            <a:ext cx="471668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Incompatibilidade sazonal entre recursos e demanda</a:t>
            </a:r>
            <a:endParaRPr/>
          </a:p>
        </p:txBody>
      </p:sp>
      <p:pic>
        <p:nvPicPr>
          <p:cNvPr id="407" name="Google Shape;407;p13"/>
          <p:cNvPicPr preferRelativeResize="0"/>
          <p:nvPr/>
        </p:nvPicPr>
        <p:blipFill rotWithShape="1">
          <a:blip r:embed="rId3">
            <a:alphaModFix/>
          </a:blip>
          <a:srcRect/>
          <a:stretch/>
        </p:blipFill>
        <p:spPr>
          <a:xfrm>
            <a:off x="3897713" y="2628133"/>
            <a:ext cx="4127883" cy="2751922"/>
          </a:xfrm>
          <a:prstGeom prst="rect">
            <a:avLst/>
          </a:prstGeom>
          <a:noFill/>
          <a:ln>
            <a:noFill/>
          </a:ln>
        </p:spPr>
      </p:pic>
      <p:sp>
        <p:nvSpPr>
          <p:cNvPr id="408" name="Google Shape;408;p13"/>
          <p:cNvSpPr txBox="1">
            <a:spLocks noGrp="1"/>
          </p:cNvSpPr>
          <p:nvPr>
            <p:ph type="body" idx="4"/>
          </p:nvPr>
        </p:nvSpPr>
        <p:spPr>
          <a:xfrm>
            <a:off x="663575" y="6055019"/>
            <a:ext cx="5181599" cy="3560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Fonte da imagem</a:t>
            </a:r>
            <a:r>
              <a:rPr lang="en-GB"/>
              <a:t>: Roberto Heredia, </a:t>
            </a:r>
            <a:r>
              <a:rPr lang="en-GB" u="sng">
                <a:solidFill>
                  <a:schemeClr val="hlink"/>
                </a:solidFill>
                <a:hlinkClick r:id="rId4"/>
              </a:rPr>
              <a:t>imagem</a:t>
            </a:r>
            <a:r>
              <a:rPr lang="en-GB"/>
              <a:t>, licenciada sob </a:t>
            </a:r>
            <a:r>
              <a:rPr lang="en-GB" u="sng">
                <a:solidFill>
                  <a:schemeClr val="hlink"/>
                </a:solidFill>
                <a:hlinkClick r:id="rId5"/>
              </a:rPr>
              <a:t>CC BY 4.0</a:t>
            </a: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14"/>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Aula 5.2 Referências</a:t>
            </a:r>
            <a:endParaRPr/>
          </a:p>
        </p:txBody>
      </p:sp>
      <p:sp>
        <p:nvSpPr>
          <p:cNvPr id="414" name="Google Shape;414;p1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14</a:t>
            </a:fld>
            <a:endParaRPr/>
          </a:p>
        </p:txBody>
      </p:sp>
      <p:sp>
        <p:nvSpPr>
          <p:cNvPr id="415" name="Google Shape;415;p14"/>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1600"/>
              <a:buAutoNum type="arabicPeriod"/>
            </a:pPr>
            <a:r>
              <a:rPr lang="en-GB"/>
              <a:t>Taliotis, C., et al., Representação do tempo no OSeMOSYS, 2018. Zenodo. </a:t>
            </a:r>
            <a:r>
              <a:rPr lang="en-GB" u="sng">
                <a:solidFill>
                  <a:schemeClr val="hlink"/>
                </a:solidFill>
                <a:hlinkClick r:id="rId3"/>
              </a:rPr>
              <a:t>http://doi.org/10.5281/zenodo.4585695</a:t>
            </a:r>
            <a:endParaRPr/>
          </a:p>
          <a:p>
            <a:pPr marL="342900" lvl="0" indent="-342900" algn="l" rtl="0">
              <a:lnSpc>
                <a:spcPct val="100000"/>
              </a:lnSpc>
              <a:spcBef>
                <a:spcPts val="1000"/>
              </a:spcBef>
              <a:spcAft>
                <a:spcPts val="0"/>
              </a:spcAft>
              <a:buClr>
                <a:schemeClr val="dk1"/>
              </a:buClr>
              <a:buSzPts val="1600"/>
              <a:buAutoNum type="arabicPeriod"/>
            </a:pPr>
            <a:r>
              <a:rPr lang="en-GB"/>
              <a:t>Staffell, I., Pfenninger, S., Using bias-corrected reanalysis to simulate current and future wind power output, Energy, 2016, pp. 1224-1239, https://doi.org/10.1016/j.energy.2016.08.068 </a:t>
            </a:r>
            <a:endParaRPr/>
          </a:p>
          <a:p>
            <a:pPr marL="342900" lvl="0" indent="-241300" algn="l" rtl="0">
              <a:lnSpc>
                <a:spcPct val="100000"/>
              </a:lnSpc>
              <a:spcBef>
                <a:spcPts val="1000"/>
              </a:spcBef>
              <a:spcAft>
                <a:spcPts val="0"/>
              </a:spcAft>
              <a:buClr>
                <a:schemeClr val="dk1"/>
              </a:buClr>
              <a:buSzPts val="1600"/>
              <a:buNone/>
            </a:pP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5"/>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5.3 Representação de todas as escalas de tempo</a:t>
            </a:r>
            <a:endParaRPr/>
          </a:p>
        </p:txBody>
      </p:sp>
      <p:sp>
        <p:nvSpPr>
          <p:cNvPr id="422" name="Google Shape;422;p1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15</a:t>
            </a:fld>
            <a:endParaRPr/>
          </a:p>
        </p:txBody>
      </p:sp>
      <p:sp>
        <p:nvSpPr>
          <p:cNvPr id="423" name="Google Shape;423;p15"/>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Visão geral</a:t>
            </a:r>
            <a:endParaRPr/>
          </a:p>
        </p:txBody>
      </p:sp>
      <p:grpSp>
        <p:nvGrpSpPr>
          <p:cNvPr id="424" name="Google Shape;424;p15"/>
          <p:cNvGrpSpPr/>
          <p:nvPr/>
        </p:nvGrpSpPr>
        <p:grpSpPr>
          <a:xfrm>
            <a:off x="2813657" y="2378621"/>
            <a:ext cx="6131442" cy="1600332"/>
            <a:chOff x="2768393" y="1961429"/>
            <a:chExt cx="6131442" cy="1600332"/>
          </a:xfrm>
        </p:grpSpPr>
        <p:cxnSp>
          <p:nvCxnSpPr>
            <p:cNvPr id="425" name="Google Shape;425;p15"/>
            <p:cNvCxnSpPr/>
            <p:nvPr/>
          </p:nvCxnSpPr>
          <p:spPr>
            <a:xfrm>
              <a:off x="4080046" y="2797940"/>
              <a:ext cx="0" cy="426540"/>
            </a:xfrm>
            <a:prstGeom prst="straightConnector1">
              <a:avLst/>
            </a:prstGeom>
            <a:noFill/>
            <a:ln w="19050" cap="flat" cmpd="sng">
              <a:solidFill>
                <a:schemeClr val="dk1"/>
              </a:solidFill>
              <a:prstDash val="solid"/>
              <a:miter lim="800000"/>
              <a:headEnd type="none" w="sm" len="sm"/>
              <a:tailEnd type="none" w="sm" len="sm"/>
            </a:ln>
          </p:spPr>
        </p:cxnSp>
        <p:grpSp>
          <p:nvGrpSpPr>
            <p:cNvPr id="426" name="Google Shape;426;p15"/>
            <p:cNvGrpSpPr/>
            <p:nvPr/>
          </p:nvGrpSpPr>
          <p:grpSpPr>
            <a:xfrm>
              <a:off x="2768393" y="1961429"/>
              <a:ext cx="6131442" cy="1600332"/>
              <a:chOff x="2755693" y="1969757"/>
              <a:chExt cx="6131442" cy="1600332"/>
            </a:xfrm>
          </p:grpSpPr>
          <p:sp>
            <p:nvSpPr>
              <p:cNvPr id="427" name="Google Shape;427;p15"/>
              <p:cNvSpPr/>
              <p:nvPr/>
            </p:nvSpPr>
            <p:spPr>
              <a:xfrm>
                <a:off x="5066135"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grpSp>
            <p:nvGrpSpPr>
              <p:cNvPr id="428" name="Google Shape;428;p15"/>
              <p:cNvGrpSpPr/>
              <p:nvPr/>
            </p:nvGrpSpPr>
            <p:grpSpPr>
              <a:xfrm>
                <a:off x="2755693" y="1969757"/>
                <a:ext cx="6131442" cy="1600332"/>
                <a:chOff x="2755693" y="1969757"/>
                <a:chExt cx="6131442" cy="1600332"/>
              </a:xfrm>
            </p:grpSpPr>
            <p:cxnSp>
              <p:nvCxnSpPr>
                <p:cNvPr id="429" name="Google Shape;429;p15"/>
                <p:cNvCxnSpPr/>
                <p:nvPr/>
              </p:nvCxnSpPr>
              <p:spPr>
                <a:xfrm rot="10800000" flipH="1">
                  <a:off x="3813878" y="3127633"/>
                  <a:ext cx="1774475" cy="3861"/>
                </a:xfrm>
                <a:prstGeom prst="straightConnector1">
                  <a:avLst/>
                </a:prstGeom>
                <a:noFill/>
                <a:ln w="12700" cap="flat" cmpd="sng">
                  <a:solidFill>
                    <a:schemeClr val="dk1"/>
                  </a:solidFill>
                  <a:prstDash val="solid"/>
                  <a:miter lim="800000"/>
                  <a:headEnd type="none" w="sm" len="sm"/>
                  <a:tailEnd type="triangle" w="med" len="med"/>
                </a:ln>
              </p:spPr>
            </p:cxnSp>
            <p:sp>
              <p:nvSpPr>
                <p:cNvPr id="430" name="Google Shape;430;p15"/>
                <p:cNvSpPr txBox="1"/>
                <p:nvPr/>
              </p:nvSpPr>
              <p:spPr>
                <a:xfrm>
                  <a:off x="3768474" y="3256157"/>
                  <a:ext cx="713053" cy="3139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1600" b="1">
                      <a:solidFill>
                        <a:schemeClr val="dk1"/>
                      </a:solidFill>
                      <a:latin typeface="Open Sans"/>
                      <a:ea typeface="Open Sans"/>
                      <a:cs typeface="Open Sans"/>
                      <a:sym typeface="Open Sans"/>
                    </a:rPr>
                    <a:t>2019</a:t>
                  </a:r>
                  <a:endParaRPr/>
                </a:p>
              </p:txBody>
            </p:sp>
            <p:sp>
              <p:nvSpPr>
                <p:cNvPr id="431" name="Google Shape;431;p15"/>
                <p:cNvSpPr txBox="1"/>
                <p:nvPr/>
              </p:nvSpPr>
              <p:spPr>
                <a:xfrm>
                  <a:off x="5112157" y="3243457"/>
                  <a:ext cx="948579" cy="3139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1600" b="1">
                      <a:solidFill>
                        <a:schemeClr val="dk1"/>
                      </a:solidFill>
                      <a:latin typeface="Open Sans"/>
                      <a:ea typeface="Open Sans"/>
                      <a:cs typeface="Open Sans"/>
                      <a:sym typeface="Open Sans"/>
                    </a:rPr>
                    <a:t>2022</a:t>
                  </a:r>
                  <a:endParaRPr/>
                </a:p>
              </p:txBody>
            </p:sp>
            <p:sp>
              <p:nvSpPr>
                <p:cNvPr id="432" name="Google Shape;432;p15"/>
                <p:cNvSpPr/>
                <p:nvPr/>
              </p:nvSpPr>
              <p:spPr>
                <a:xfrm>
                  <a:off x="4080046" y="2819016"/>
                  <a:ext cx="330655" cy="31544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sp>
              <p:nvSpPr>
                <p:cNvPr id="433" name="Google Shape;433;p15"/>
                <p:cNvSpPr/>
                <p:nvPr/>
              </p:nvSpPr>
              <p:spPr>
                <a:xfrm>
                  <a:off x="4408939"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sp>
              <p:nvSpPr>
                <p:cNvPr id="434" name="Google Shape;434;p15"/>
                <p:cNvSpPr/>
                <p:nvPr/>
              </p:nvSpPr>
              <p:spPr>
                <a:xfrm>
                  <a:off x="4737831"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cxnSp>
              <p:nvCxnSpPr>
                <p:cNvPr id="435" name="Google Shape;435;p15"/>
                <p:cNvCxnSpPr/>
                <p:nvPr/>
              </p:nvCxnSpPr>
              <p:spPr>
                <a:xfrm>
                  <a:off x="5396790" y="2814773"/>
                  <a:ext cx="0" cy="426540"/>
                </a:xfrm>
                <a:prstGeom prst="straightConnector1">
                  <a:avLst/>
                </a:prstGeom>
                <a:noFill/>
                <a:ln w="19050" cap="flat" cmpd="sng">
                  <a:solidFill>
                    <a:schemeClr val="dk1"/>
                  </a:solidFill>
                  <a:prstDash val="solid"/>
                  <a:miter lim="800000"/>
                  <a:headEnd type="none" w="sm" len="sm"/>
                  <a:tailEnd type="none" w="sm" len="sm"/>
                </a:ln>
              </p:spPr>
            </p:cxnSp>
            <p:sp>
              <p:nvSpPr>
                <p:cNvPr id="436" name="Google Shape;436;p15"/>
                <p:cNvSpPr/>
                <p:nvPr/>
              </p:nvSpPr>
              <p:spPr>
                <a:xfrm rot="-5400000">
                  <a:off x="4523259" y="1671444"/>
                  <a:ext cx="432197" cy="1735979"/>
                </a:xfrm>
                <a:prstGeom prst="rightBrace">
                  <a:avLst>
                    <a:gd name="adj1" fmla="val 8333"/>
                    <a:gd name="adj2" fmla="val 50000"/>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437" name="Google Shape;437;p15"/>
                <p:cNvSpPr txBox="1"/>
                <p:nvPr/>
              </p:nvSpPr>
              <p:spPr>
                <a:xfrm>
                  <a:off x="2755693" y="1969757"/>
                  <a:ext cx="39642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chemeClr val="dk1"/>
                      </a:solidFill>
                      <a:latin typeface="Open Sans"/>
                      <a:ea typeface="Open Sans"/>
                      <a:cs typeface="Open Sans"/>
                      <a:sym typeface="Open Sans"/>
                    </a:rPr>
                    <a:t>Horizonte do modelo</a:t>
                  </a:r>
                  <a:endParaRPr/>
                </a:p>
              </p:txBody>
            </p:sp>
            <p:sp>
              <p:nvSpPr>
                <p:cNvPr id="438" name="Google Shape;438;p15"/>
                <p:cNvSpPr txBox="1"/>
                <p:nvPr/>
              </p:nvSpPr>
              <p:spPr>
                <a:xfrm>
                  <a:off x="7495064" y="2823325"/>
                  <a:ext cx="1392071"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Anual</a:t>
                  </a:r>
                  <a:endParaRPr/>
                </a:p>
              </p:txBody>
            </p:sp>
          </p:grpSp>
        </p:grpSp>
      </p:grpSp>
      <p:grpSp>
        <p:nvGrpSpPr>
          <p:cNvPr id="439" name="Google Shape;439;p15"/>
          <p:cNvGrpSpPr/>
          <p:nvPr/>
        </p:nvGrpSpPr>
        <p:grpSpPr>
          <a:xfrm>
            <a:off x="2752928" y="3549234"/>
            <a:ext cx="6185821" cy="1542499"/>
            <a:chOff x="2689428" y="3142834"/>
            <a:chExt cx="6185821" cy="1542499"/>
          </a:xfrm>
        </p:grpSpPr>
        <p:sp>
          <p:nvSpPr>
            <p:cNvPr id="440" name="Google Shape;440;p15"/>
            <p:cNvSpPr txBox="1"/>
            <p:nvPr/>
          </p:nvSpPr>
          <p:spPr>
            <a:xfrm>
              <a:off x="7483178" y="4182650"/>
              <a:ext cx="1392071"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Sazonal</a:t>
              </a:r>
              <a:endParaRPr/>
            </a:p>
          </p:txBody>
        </p:sp>
        <p:grpSp>
          <p:nvGrpSpPr>
            <p:cNvPr id="441" name="Google Shape;441;p15"/>
            <p:cNvGrpSpPr/>
            <p:nvPr/>
          </p:nvGrpSpPr>
          <p:grpSpPr>
            <a:xfrm>
              <a:off x="2689428" y="3142834"/>
              <a:ext cx="3878876" cy="1542499"/>
              <a:chOff x="2689428" y="3142834"/>
              <a:chExt cx="3878876" cy="1542499"/>
            </a:xfrm>
          </p:grpSpPr>
          <p:grpSp>
            <p:nvGrpSpPr>
              <p:cNvPr id="442" name="Google Shape;442;p15"/>
              <p:cNvGrpSpPr/>
              <p:nvPr/>
            </p:nvGrpSpPr>
            <p:grpSpPr>
              <a:xfrm>
                <a:off x="3648047" y="3142834"/>
                <a:ext cx="2119038" cy="1225107"/>
                <a:chOff x="3871368" y="3261729"/>
                <a:chExt cx="2119038" cy="1225107"/>
              </a:xfrm>
            </p:grpSpPr>
            <p:cxnSp>
              <p:nvCxnSpPr>
                <p:cNvPr id="443" name="Google Shape;443;p15"/>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444" name="Google Shape;444;p15"/>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sp>
            <p:nvSpPr>
              <p:cNvPr id="445" name="Google Shape;445;p15"/>
              <p:cNvSpPr/>
              <p:nvPr/>
            </p:nvSpPr>
            <p:spPr>
              <a:xfrm>
                <a:off x="2689428" y="4107375"/>
                <a:ext cx="1555945" cy="57795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Verão</a:t>
                </a:r>
                <a:endParaRPr/>
              </a:p>
            </p:txBody>
          </p:sp>
          <p:sp>
            <p:nvSpPr>
              <p:cNvPr id="446" name="Google Shape;446;p15"/>
              <p:cNvSpPr/>
              <p:nvPr/>
            </p:nvSpPr>
            <p:spPr>
              <a:xfrm>
                <a:off x="5473100" y="4115881"/>
                <a:ext cx="1095204" cy="56945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Inverno</a:t>
                </a:r>
                <a:endParaRPr/>
              </a:p>
            </p:txBody>
          </p:sp>
        </p:grpSp>
      </p:grpSp>
      <p:grpSp>
        <p:nvGrpSpPr>
          <p:cNvPr id="447" name="Google Shape;447;p15"/>
          <p:cNvGrpSpPr/>
          <p:nvPr/>
        </p:nvGrpSpPr>
        <p:grpSpPr>
          <a:xfrm>
            <a:off x="2341603" y="5091732"/>
            <a:ext cx="6751597" cy="1164036"/>
            <a:chOff x="2284453" y="4685332"/>
            <a:chExt cx="6751597" cy="1164036"/>
          </a:xfrm>
        </p:grpSpPr>
        <p:sp>
          <p:nvSpPr>
            <p:cNvPr id="448" name="Google Shape;448;p15"/>
            <p:cNvSpPr txBox="1"/>
            <p:nvPr/>
          </p:nvSpPr>
          <p:spPr>
            <a:xfrm>
              <a:off x="7489529" y="5456285"/>
              <a:ext cx="1546521"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dirty="0" err="1">
                  <a:solidFill>
                    <a:schemeClr val="dk1"/>
                  </a:solidFill>
                  <a:latin typeface="Open Sans"/>
                  <a:ea typeface="Open Sans"/>
                  <a:cs typeface="Open Sans"/>
                  <a:sym typeface="Open Sans"/>
                </a:rPr>
                <a:t>Diário</a:t>
              </a:r>
              <a:endParaRPr dirty="0"/>
            </a:p>
          </p:txBody>
        </p:sp>
        <p:grpSp>
          <p:nvGrpSpPr>
            <p:cNvPr id="449" name="Google Shape;449;p15"/>
            <p:cNvGrpSpPr/>
            <p:nvPr/>
          </p:nvGrpSpPr>
          <p:grpSpPr>
            <a:xfrm>
              <a:off x="2671653" y="4685332"/>
              <a:ext cx="1456452" cy="700198"/>
              <a:chOff x="3871368" y="3261729"/>
              <a:chExt cx="2119038" cy="1225107"/>
            </a:xfrm>
          </p:grpSpPr>
          <p:cxnSp>
            <p:nvCxnSpPr>
              <p:cNvPr id="450" name="Google Shape;450;p15"/>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451" name="Google Shape;451;p15"/>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grpSp>
          <p:nvGrpSpPr>
            <p:cNvPr id="452" name="Google Shape;452;p15"/>
            <p:cNvGrpSpPr/>
            <p:nvPr/>
          </p:nvGrpSpPr>
          <p:grpSpPr>
            <a:xfrm>
              <a:off x="5385607" y="4685332"/>
              <a:ext cx="1456452" cy="700198"/>
              <a:chOff x="3871368" y="3261729"/>
              <a:chExt cx="2119038" cy="1225107"/>
            </a:xfrm>
          </p:grpSpPr>
          <p:cxnSp>
            <p:nvCxnSpPr>
              <p:cNvPr id="453" name="Google Shape;453;p15"/>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454" name="Google Shape;454;p15"/>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sp>
          <p:nvSpPr>
            <p:cNvPr id="455" name="Google Shape;455;p15"/>
            <p:cNvSpPr/>
            <p:nvPr/>
          </p:nvSpPr>
          <p:spPr>
            <a:xfrm>
              <a:off x="2284453" y="5416006"/>
              <a:ext cx="865716" cy="43336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Dia</a:t>
              </a:r>
              <a:endParaRPr/>
            </a:p>
          </p:txBody>
        </p:sp>
        <p:sp>
          <p:nvSpPr>
            <p:cNvPr id="456" name="Google Shape;456;p15"/>
            <p:cNvSpPr/>
            <p:nvPr/>
          </p:nvSpPr>
          <p:spPr>
            <a:xfrm>
              <a:off x="3648047" y="5421042"/>
              <a:ext cx="993807" cy="428325"/>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Noite</a:t>
              </a:r>
              <a:endParaRPr/>
            </a:p>
          </p:txBody>
        </p:sp>
        <p:sp>
          <p:nvSpPr>
            <p:cNvPr id="457" name="Google Shape;457;p15"/>
            <p:cNvSpPr/>
            <p:nvPr/>
          </p:nvSpPr>
          <p:spPr>
            <a:xfrm>
              <a:off x="4963932" y="5421043"/>
              <a:ext cx="865716" cy="428324"/>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Dia</a:t>
              </a:r>
              <a:endParaRPr/>
            </a:p>
          </p:txBody>
        </p:sp>
        <p:sp>
          <p:nvSpPr>
            <p:cNvPr id="458" name="Google Shape;458;p15"/>
            <p:cNvSpPr/>
            <p:nvPr/>
          </p:nvSpPr>
          <p:spPr>
            <a:xfrm>
              <a:off x="6375061" y="5426079"/>
              <a:ext cx="946272" cy="423287"/>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Noite</a:t>
              </a:r>
              <a:endParaRPr/>
            </a:p>
          </p:txBody>
        </p:sp>
      </p:gr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5.3 Representação de todas as escalas de tempo</a:t>
            </a:r>
            <a:endParaRPr/>
          </a:p>
        </p:txBody>
      </p:sp>
      <p:sp>
        <p:nvSpPr>
          <p:cNvPr id="465" name="Google Shape;465;p1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16</a:t>
            </a:fld>
            <a:endParaRPr/>
          </a:p>
        </p:txBody>
      </p:sp>
      <p:sp>
        <p:nvSpPr>
          <p:cNvPr id="466" name="Google Shape;466;p16"/>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Anos</a:t>
            </a:r>
            <a:endParaRPr/>
          </a:p>
        </p:txBody>
      </p:sp>
      <p:grpSp>
        <p:nvGrpSpPr>
          <p:cNvPr id="467" name="Google Shape;467;p16"/>
          <p:cNvGrpSpPr/>
          <p:nvPr/>
        </p:nvGrpSpPr>
        <p:grpSpPr>
          <a:xfrm>
            <a:off x="5150457" y="2378621"/>
            <a:ext cx="6131442" cy="1600332"/>
            <a:chOff x="2768393" y="1961429"/>
            <a:chExt cx="6131442" cy="1600332"/>
          </a:xfrm>
        </p:grpSpPr>
        <p:cxnSp>
          <p:nvCxnSpPr>
            <p:cNvPr id="468" name="Google Shape;468;p16"/>
            <p:cNvCxnSpPr/>
            <p:nvPr/>
          </p:nvCxnSpPr>
          <p:spPr>
            <a:xfrm>
              <a:off x="4080046" y="2797940"/>
              <a:ext cx="0" cy="426540"/>
            </a:xfrm>
            <a:prstGeom prst="straightConnector1">
              <a:avLst/>
            </a:prstGeom>
            <a:noFill/>
            <a:ln w="19050" cap="flat" cmpd="sng">
              <a:solidFill>
                <a:schemeClr val="dk1"/>
              </a:solidFill>
              <a:prstDash val="solid"/>
              <a:miter lim="800000"/>
              <a:headEnd type="none" w="sm" len="sm"/>
              <a:tailEnd type="none" w="sm" len="sm"/>
            </a:ln>
          </p:spPr>
        </p:cxnSp>
        <p:grpSp>
          <p:nvGrpSpPr>
            <p:cNvPr id="469" name="Google Shape;469;p16"/>
            <p:cNvGrpSpPr/>
            <p:nvPr/>
          </p:nvGrpSpPr>
          <p:grpSpPr>
            <a:xfrm>
              <a:off x="2768393" y="1961429"/>
              <a:ext cx="6131442" cy="1600332"/>
              <a:chOff x="2755693" y="1969757"/>
              <a:chExt cx="6131442" cy="1600332"/>
            </a:xfrm>
          </p:grpSpPr>
          <p:sp>
            <p:nvSpPr>
              <p:cNvPr id="470" name="Google Shape;470;p16"/>
              <p:cNvSpPr/>
              <p:nvPr/>
            </p:nvSpPr>
            <p:spPr>
              <a:xfrm>
                <a:off x="5066135"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grpSp>
            <p:nvGrpSpPr>
              <p:cNvPr id="471" name="Google Shape;471;p16"/>
              <p:cNvGrpSpPr/>
              <p:nvPr/>
            </p:nvGrpSpPr>
            <p:grpSpPr>
              <a:xfrm>
                <a:off x="2755693" y="1969757"/>
                <a:ext cx="6131442" cy="1600332"/>
                <a:chOff x="2755693" y="1969757"/>
                <a:chExt cx="6131442" cy="1600332"/>
              </a:xfrm>
            </p:grpSpPr>
            <p:cxnSp>
              <p:nvCxnSpPr>
                <p:cNvPr id="472" name="Google Shape;472;p16"/>
                <p:cNvCxnSpPr/>
                <p:nvPr/>
              </p:nvCxnSpPr>
              <p:spPr>
                <a:xfrm rot="10800000" flipH="1">
                  <a:off x="3813878" y="3127633"/>
                  <a:ext cx="1774475" cy="3861"/>
                </a:xfrm>
                <a:prstGeom prst="straightConnector1">
                  <a:avLst/>
                </a:prstGeom>
                <a:noFill/>
                <a:ln w="12700" cap="flat" cmpd="sng">
                  <a:solidFill>
                    <a:schemeClr val="dk1"/>
                  </a:solidFill>
                  <a:prstDash val="solid"/>
                  <a:miter lim="800000"/>
                  <a:headEnd type="none" w="sm" len="sm"/>
                  <a:tailEnd type="triangle" w="med" len="med"/>
                </a:ln>
              </p:spPr>
            </p:cxnSp>
            <p:sp>
              <p:nvSpPr>
                <p:cNvPr id="473" name="Google Shape;473;p16"/>
                <p:cNvSpPr txBox="1"/>
                <p:nvPr/>
              </p:nvSpPr>
              <p:spPr>
                <a:xfrm>
                  <a:off x="3768474" y="3256157"/>
                  <a:ext cx="713053" cy="3139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1600" b="1">
                      <a:solidFill>
                        <a:schemeClr val="dk1"/>
                      </a:solidFill>
                      <a:latin typeface="Open Sans"/>
                      <a:ea typeface="Open Sans"/>
                      <a:cs typeface="Open Sans"/>
                      <a:sym typeface="Open Sans"/>
                    </a:rPr>
                    <a:t>2019</a:t>
                  </a:r>
                  <a:endParaRPr/>
                </a:p>
              </p:txBody>
            </p:sp>
            <p:sp>
              <p:nvSpPr>
                <p:cNvPr id="474" name="Google Shape;474;p16"/>
                <p:cNvSpPr txBox="1"/>
                <p:nvPr/>
              </p:nvSpPr>
              <p:spPr>
                <a:xfrm>
                  <a:off x="5112157" y="3243457"/>
                  <a:ext cx="948579" cy="3139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1600" b="1">
                      <a:solidFill>
                        <a:schemeClr val="dk1"/>
                      </a:solidFill>
                      <a:latin typeface="Open Sans"/>
                      <a:ea typeface="Open Sans"/>
                      <a:cs typeface="Open Sans"/>
                      <a:sym typeface="Open Sans"/>
                    </a:rPr>
                    <a:t>2022</a:t>
                  </a:r>
                  <a:endParaRPr/>
                </a:p>
              </p:txBody>
            </p:sp>
            <p:sp>
              <p:nvSpPr>
                <p:cNvPr id="475" name="Google Shape;475;p16"/>
                <p:cNvSpPr/>
                <p:nvPr/>
              </p:nvSpPr>
              <p:spPr>
                <a:xfrm>
                  <a:off x="4080046" y="2819016"/>
                  <a:ext cx="330655" cy="31544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sp>
              <p:nvSpPr>
                <p:cNvPr id="476" name="Google Shape;476;p16"/>
                <p:cNvSpPr/>
                <p:nvPr/>
              </p:nvSpPr>
              <p:spPr>
                <a:xfrm>
                  <a:off x="4408939"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sp>
              <p:nvSpPr>
                <p:cNvPr id="477" name="Google Shape;477;p16"/>
                <p:cNvSpPr/>
                <p:nvPr/>
              </p:nvSpPr>
              <p:spPr>
                <a:xfrm>
                  <a:off x="4737831"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cxnSp>
              <p:nvCxnSpPr>
                <p:cNvPr id="478" name="Google Shape;478;p16"/>
                <p:cNvCxnSpPr/>
                <p:nvPr/>
              </p:nvCxnSpPr>
              <p:spPr>
                <a:xfrm>
                  <a:off x="5396790" y="2814773"/>
                  <a:ext cx="0" cy="426540"/>
                </a:xfrm>
                <a:prstGeom prst="straightConnector1">
                  <a:avLst/>
                </a:prstGeom>
                <a:noFill/>
                <a:ln w="19050" cap="flat" cmpd="sng">
                  <a:solidFill>
                    <a:schemeClr val="dk1"/>
                  </a:solidFill>
                  <a:prstDash val="solid"/>
                  <a:miter lim="800000"/>
                  <a:headEnd type="none" w="sm" len="sm"/>
                  <a:tailEnd type="none" w="sm" len="sm"/>
                </a:ln>
              </p:spPr>
            </p:cxnSp>
            <p:sp>
              <p:nvSpPr>
                <p:cNvPr id="479" name="Google Shape;479;p16"/>
                <p:cNvSpPr/>
                <p:nvPr/>
              </p:nvSpPr>
              <p:spPr>
                <a:xfrm rot="-5400000">
                  <a:off x="4523259" y="1671444"/>
                  <a:ext cx="432197" cy="1735979"/>
                </a:xfrm>
                <a:prstGeom prst="rightBrace">
                  <a:avLst>
                    <a:gd name="adj1" fmla="val 8333"/>
                    <a:gd name="adj2" fmla="val 50000"/>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480" name="Google Shape;480;p16"/>
                <p:cNvSpPr txBox="1"/>
                <p:nvPr/>
              </p:nvSpPr>
              <p:spPr>
                <a:xfrm>
                  <a:off x="2755693" y="1969757"/>
                  <a:ext cx="39642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chemeClr val="dk1"/>
                      </a:solidFill>
                      <a:latin typeface="Open Sans"/>
                      <a:ea typeface="Open Sans"/>
                      <a:cs typeface="Open Sans"/>
                      <a:sym typeface="Open Sans"/>
                    </a:rPr>
                    <a:t>Horizonte do modelo</a:t>
                  </a:r>
                  <a:endParaRPr/>
                </a:p>
              </p:txBody>
            </p:sp>
            <p:sp>
              <p:nvSpPr>
                <p:cNvPr id="481" name="Google Shape;481;p16"/>
                <p:cNvSpPr txBox="1"/>
                <p:nvPr/>
              </p:nvSpPr>
              <p:spPr>
                <a:xfrm>
                  <a:off x="7495064" y="2823325"/>
                  <a:ext cx="1392071"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Anual</a:t>
                  </a:r>
                  <a:endParaRPr/>
                </a:p>
              </p:txBody>
            </p:sp>
          </p:grpSp>
        </p:grpSp>
      </p:grpSp>
      <p:grpSp>
        <p:nvGrpSpPr>
          <p:cNvPr id="482" name="Google Shape;482;p16"/>
          <p:cNvGrpSpPr/>
          <p:nvPr/>
        </p:nvGrpSpPr>
        <p:grpSpPr>
          <a:xfrm>
            <a:off x="5089728" y="3549234"/>
            <a:ext cx="6185821" cy="1542499"/>
            <a:chOff x="2689428" y="3142834"/>
            <a:chExt cx="6185821" cy="1542499"/>
          </a:xfrm>
        </p:grpSpPr>
        <p:sp>
          <p:nvSpPr>
            <p:cNvPr id="483" name="Google Shape;483;p16"/>
            <p:cNvSpPr txBox="1"/>
            <p:nvPr/>
          </p:nvSpPr>
          <p:spPr>
            <a:xfrm>
              <a:off x="7483178" y="4182650"/>
              <a:ext cx="1392071"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Sazonal</a:t>
              </a:r>
              <a:endParaRPr/>
            </a:p>
          </p:txBody>
        </p:sp>
        <p:grpSp>
          <p:nvGrpSpPr>
            <p:cNvPr id="484" name="Google Shape;484;p16"/>
            <p:cNvGrpSpPr/>
            <p:nvPr/>
          </p:nvGrpSpPr>
          <p:grpSpPr>
            <a:xfrm>
              <a:off x="2689428" y="3142834"/>
              <a:ext cx="3878876" cy="1542499"/>
              <a:chOff x="2689428" y="3142834"/>
              <a:chExt cx="3878876" cy="1542499"/>
            </a:xfrm>
          </p:grpSpPr>
          <p:grpSp>
            <p:nvGrpSpPr>
              <p:cNvPr id="485" name="Google Shape;485;p16"/>
              <p:cNvGrpSpPr/>
              <p:nvPr/>
            </p:nvGrpSpPr>
            <p:grpSpPr>
              <a:xfrm>
                <a:off x="3648047" y="3142834"/>
                <a:ext cx="2119038" cy="1225107"/>
                <a:chOff x="3871368" y="3261729"/>
                <a:chExt cx="2119038" cy="1225107"/>
              </a:xfrm>
            </p:grpSpPr>
            <p:cxnSp>
              <p:nvCxnSpPr>
                <p:cNvPr id="486" name="Google Shape;486;p16"/>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487" name="Google Shape;487;p16"/>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sp>
            <p:nvSpPr>
              <p:cNvPr id="488" name="Google Shape;488;p16"/>
              <p:cNvSpPr/>
              <p:nvPr/>
            </p:nvSpPr>
            <p:spPr>
              <a:xfrm>
                <a:off x="2689428" y="4107375"/>
                <a:ext cx="1555945" cy="57795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Verão</a:t>
                </a:r>
                <a:endParaRPr/>
              </a:p>
            </p:txBody>
          </p:sp>
          <p:sp>
            <p:nvSpPr>
              <p:cNvPr id="489" name="Google Shape;489;p16"/>
              <p:cNvSpPr/>
              <p:nvPr/>
            </p:nvSpPr>
            <p:spPr>
              <a:xfrm>
                <a:off x="5473100" y="4115881"/>
                <a:ext cx="1095204" cy="56945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Inverno</a:t>
                </a:r>
                <a:endParaRPr/>
              </a:p>
            </p:txBody>
          </p:sp>
        </p:grpSp>
      </p:grpSp>
      <p:grpSp>
        <p:nvGrpSpPr>
          <p:cNvPr id="490" name="Google Shape;490;p16"/>
          <p:cNvGrpSpPr/>
          <p:nvPr/>
        </p:nvGrpSpPr>
        <p:grpSpPr>
          <a:xfrm>
            <a:off x="4678403" y="5091732"/>
            <a:ext cx="6597147" cy="1164036"/>
            <a:chOff x="2284453" y="4685332"/>
            <a:chExt cx="6597147" cy="1164036"/>
          </a:xfrm>
        </p:grpSpPr>
        <p:sp>
          <p:nvSpPr>
            <p:cNvPr id="491" name="Google Shape;491;p16"/>
            <p:cNvSpPr txBox="1"/>
            <p:nvPr/>
          </p:nvSpPr>
          <p:spPr>
            <a:xfrm>
              <a:off x="7489529" y="5456285"/>
              <a:ext cx="1392071"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dirty="0" err="1">
                  <a:solidFill>
                    <a:schemeClr val="dk1"/>
                  </a:solidFill>
                  <a:latin typeface="Open Sans"/>
                  <a:ea typeface="Open Sans"/>
                  <a:cs typeface="Open Sans"/>
                  <a:sym typeface="Open Sans"/>
                </a:rPr>
                <a:t>Diário</a:t>
              </a:r>
              <a:endParaRPr dirty="0"/>
            </a:p>
          </p:txBody>
        </p:sp>
        <p:grpSp>
          <p:nvGrpSpPr>
            <p:cNvPr id="492" name="Google Shape;492;p16"/>
            <p:cNvGrpSpPr/>
            <p:nvPr/>
          </p:nvGrpSpPr>
          <p:grpSpPr>
            <a:xfrm>
              <a:off x="2671653" y="4685332"/>
              <a:ext cx="1456452" cy="700198"/>
              <a:chOff x="3871368" y="3261729"/>
              <a:chExt cx="2119038" cy="1225107"/>
            </a:xfrm>
          </p:grpSpPr>
          <p:cxnSp>
            <p:nvCxnSpPr>
              <p:cNvPr id="493" name="Google Shape;493;p16"/>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494" name="Google Shape;494;p16"/>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grpSp>
          <p:nvGrpSpPr>
            <p:cNvPr id="495" name="Google Shape;495;p16"/>
            <p:cNvGrpSpPr/>
            <p:nvPr/>
          </p:nvGrpSpPr>
          <p:grpSpPr>
            <a:xfrm>
              <a:off x="5385607" y="4685332"/>
              <a:ext cx="1456452" cy="700198"/>
              <a:chOff x="3871368" y="3261729"/>
              <a:chExt cx="2119038" cy="1225107"/>
            </a:xfrm>
          </p:grpSpPr>
          <p:cxnSp>
            <p:nvCxnSpPr>
              <p:cNvPr id="496" name="Google Shape;496;p16"/>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497" name="Google Shape;497;p16"/>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sp>
          <p:nvSpPr>
            <p:cNvPr id="498" name="Google Shape;498;p16"/>
            <p:cNvSpPr/>
            <p:nvPr/>
          </p:nvSpPr>
          <p:spPr>
            <a:xfrm>
              <a:off x="2284453" y="5416006"/>
              <a:ext cx="865716" cy="43336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Dia</a:t>
              </a:r>
              <a:endParaRPr/>
            </a:p>
          </p:txBody>
        </p:sp>
        <p:sp>
          <p:nvSpPr>
            <p:cNvPr id="499" name="Google Shape;499;p16"/>
            <p:cNvSpPr/>
            <p:nvPr/>
          </p:nvSpPr>
          <p:spPr>
            <a:xfrm>
              <a:off x="3648047" y="5421042"/>
              <a:ext cx="993807" cy="428325"/>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Noite</a:t>
              </a:r>
              <a:endParaRPr/>
            </a:p>
          </p:txBody>
        </p:sp>
        <p:sp>
          <p:nvSpPr>
            <p:cNvPr id="500" name="Google Shape;500;p16"/>
            <p:cNvSpPr/>
            <p:nvPr/>
          </p:nvSpPr>
          <p:spPr>
            <a:xfrm>
              <a:off x="4963932" y="5421043"/>
              <a:ext cx="865716" cy="428324"/>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Dia</a:t>
              </a:r>
              <a:endParaRPr/>
            </a:p>
          </p:txBody>
        </p:sp>
        <p:sp>
          <p:nvSpPr>
            <p:cNvPr id="501" name="Google Shape;501;p16"/>
            <p:cNvSpPr/>
            <p:nvPr/>
          </p:nvSpPr>
          <p:spPr>
            <a:xfrm>
              <a:off x="6375061" y="5426079"/>
              <a:ext cx="946272" cy="423287"/>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Noite</a:t>
              </a:r>
              <a:endParaRPr/>
            </a:p>
          </p:txBody>
        </p:sp>
      </p:grpSp>
      <p:sp>
        <p:nvSpPr>
          <p:cNvPr id="502" name="Google Shape;502;p16"/>
          <p:cNvSpPr txBox="1"/>
          <p:nvPr/>
        </p:nvSpPr>
        <p:spPr>
          <a:xfrm>
            <a:off x="663576" y="2572940"/>
            <a:ext cx="3500792"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Open Sans"/>
                <a:ea typeface="Open Sans"/>
                <a:cs typeface="Open Sans"/>
                <a:sym typeface="Open Sans"/>
              </a:rPr>
              <a:t>SETs:</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rgbClr val="C00000"/>
              </a:buClr>
              <a:buSzPts val="1800"/>
              <a:buFont typeface="Arial"/>
              <a:buChar char="•"/>
            </a:pPr>
            <a:r>
              <a:rPr lang="en-GB" sz="1800" b="1">
                <a:solidFill>
                  <a:srgbClr val="C00000"/>
                </a:solidFill>
                <a:latin typeface="Open Sans"/>
                <a:ea typeface="Open Sans"/>
                <a:cs typeface="Open Sans"/>
                <a:sym typeface="Open Sans"/>
              </a:rPr>
              <a:t>Ano: </a:t>
            </a:r>
            <a:r>
              <a:rPr lang="en-GB" sz="1800">
                <a:solidFill>
                  <a:schemeClr val="dk1"/>
                </a:solidFill>
                <a:latin typeface="Open Sans"/>
                <a:ea typeface="Open Sans"/>
                <a:cs typeface="Open Sans"/>
                <a:sym typeface="Open Sans"/>
              </a:rPr>
              <a:t>Anos incluídos no domínio de tempo do modelo</a:t>
            </a:r>
            <a:endParaRPr sz="1800" b="1">
              <a:solidFill>
                <a:schemeClr val="dk1"/>
              </a:solidFill>
              <a:latin typeface="Open Sans"/>
              <a:ea typeface="Open Sans"/>
              <a:cs typeface="Open Sans"/>
              <a:sym typeface="Open Sans"/>
            </a:endParaRPr>
          </a:p>
          <a:p>
            <a:pPr marL="285750" marR="0" lvl="0" indent="-171450" algn="l" rtl="0">
              <a:spcBef>
                <a:spcPts val="0"/>
              </a:spcBef>
              <a:spcAft>
                <a:spcPts val="0"/>
              </a:spcAft>
              <a:buClr>
                <a:schemeClr val="dk1"/>
              </a:buClr>
              <a:buSzPts val="1800"/>
              <a:buFont typeface="Arial"/>
              <a:buNone/>
            </a:pPr>
            <a:endParaRPr sz="1800" b="1">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Open Sans"/>
                <a:ea typeface="Open Sans"/>
                <a:cs typeface="Open Sans"/>
                <a:sym typeface="Open Sans"/>
              </a:rPr>
              <a:t>TimeSlice</a:t>
            </a:r>
            <a:r>
              <a:rPr lang="en-GB" sz="1800">
                <a:solidFill>
                  <a:schemeClr val="dk1"/>
                </a:solidFill>
                <a:latin typeface="Open Sans"/>
                <a:ea typeface="Open Sans"/>
                <a:cs typeface="Open Sans"/>
                <a:sym typeface="Open Sans"/>
              </a:rPr>
              <a:t>: Períodos de tempo representativos em que cada ano é dividido</a:t>
            </a:r>
            <a:endParaRPr/>
          </a:p>
        </p:txBody>
      </p:sp>
      <p:sp>
        <p:nvSpPr>
          <p:cNvPr id="503" name="Google Shape;503;p16"/>
          <p:cNvSpPr/>
          <p:nvPr/>
        </p:nvSpPr>
        <p:spPr>
          <a:xfrm>
            <a:off x="6073036" y="2321471"/>
            <a:ext cx="2205619" cy="1665759"/>
          </a:xfrm>
          <a:prstGeom prst="roundRect">
            <a:avLst>
              <a:gd name="adj" fmla="val 16667"/>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17"/>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5.3 Representação de todas as escalas de tempo</a:t>
            </a:r>
            <a:endParaRPr/>
          </a:p>
        </p:txBody>
      </p:sp>
      <p:sp>
        <p:nvSpPr>
          <p:cNvPr id="510" name="Google Shape;510;p1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17</a:t>
            </a:fld>
            <a:endParaRPr/>
          </a:p>
        </p:txBody>
      </p:sp>
      <p:sp>
        <p:nvSpPr>
          <p:cNvPr id="511" name="Google Shape;511;p17"/>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Anos</a:t>
            </a:r>
            <a:endParaRPr/>
          </a:p>
        </p:txBody>
      </p:sp>
      <p:grpSp>
        <p:nvGrpSpPr>
          <p:cNvPr id="512" name="Google Shape;512;p17"/>
          <p:cNvGrpSpPr/>
          <p:nvPr/>
        </p:nvGrpSpPr>
        <p:grpSpPr>
          <a:xfrm>
            <a:off x="5150457" y="2378621"/>
            <a:ext cx="6131442" cy="1600332"/>
            <a:chOff x="2768393" y="1961429"/>
            <a:chExt cx="6131442" cy="1600332"/>
          </a:xfrm>
        </p:grpSpPr>
        <p:cxnSp>
          <p:nvCxnSpPr>
            <p:cNvPr id="513" name="Google Shape;513;p17"/>
            <p:cNvCxnSpPr/>
            <p:nvPr/>
          </p:nvCxnSpPr>
          <p:spPr>
            <a:xfrm>
              <a:off x="4080046" y="2797940"/>
              <a:ext cx="0" cy="426540"/>
            </a:xfrm>
            <a:prstGeom prst="straightConnector1">
              <a:avLst/>
            </a:prstGeom>
            <a:noFill/>
            <a:ln w="19050" cap="flat" cmpd="sng">
              <a:solidFill>
                <a:schemeClr val="dk1"/>
              </a:solidFill>
              <a:prstDash val="solid"/>
              <a:miter lim="800000"/>
              <a:headEnd type="none" w="sm" len="sm"/>
              <a:tailEnd type="none" w="sm" len="sm"/>
            </a:ln>
          </p:spPr>
        </p:cxnSp>
        <p:grpSp>
          <p:nvGrpSpPr>
            <p:cNvPr id="514" name="Google Shape;514;p17"/>
            <p:cNvGrpSpPr/>
            <p:nvPr/>
          </p:nvGrpSpPr>
          <p:grpSpPr>
            <a:xfrm>
              <a:off x="2768393" y="1961429"/>
              <a:ext cx="6131442" cy="1600332"/>
              <a:chOff x="2755693" y="1969757"/>
              <a:chExt cx="6131442" cy="1600332"/>
            </a:xfrm>
          </p:grpSpPr>
          <p:sp>
            <p:nvSpPr>
              <p:cNvPr id="515" name="Google Shape;515;p17"/>
              <p:cNvSpPr/>
              <p:nvPr/>
            </p:nvSpPr>
            <p:spPr>
              <a:xfrm>
                <a:off x="5066135"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grpSp>
            <p:nvGrpSpPr>
              <p:cNvPr id="516" name="Google Shape;516;p17"/>
              <p:cNvGrpSpPr/>
              <p:nvPr/>
            </p:nvGrpSpPr>
            <p:grpSpPr>
              <a:xfrm>
                <a:off x="2755693" y="1969757"/>
                <a:ext cx="6131442" cy="1600332"/>
                <a:chOff x="2755693" y="1969757"/>
                <a:chExt cx="6131442" cy="1600332"/>
              </a:xfrm>
            </p:grpSpPr>
            <p:cxnSp>
              <p:nvCxnSpPr>
                <p:cNvPr id="517" name="Google Shape;517;p17"/>
                <p:cNvCxnSpPr/>
                <p:nvPr/>
              </p:nvCxnSpPr>
              <p:spPr>
                <a:xfrm rot="10800000" flipH="1">
                  <a:off x="3813878" y="3127633"/>
                  <a:ext cx="1774475" cy="3861"/>
                </a:xfrm>
                <a:prstGeom prst="straightConnector1">
                  <a:avLst/>
                </a:prstGeom>
                <a:noFill/>
                <a:ln w="12700" cap="flat" cmpd="sng">
                  <a:solidFill>
                    <a:schemeClr val="dk1"/>
                  </a:solidFill>
                  <a:prstDash val="solid"/>
                  <a:miter lim="800000"/>
                  <a:headEnd type="none" w="sm" len="sm"/>
                  <a:tailEnd type="triangle" w="med" len="med"/>
                </a:ln>
              </p:spPr>
            </p:cxnSp>
            <p:sp>
              <p:nvSpPr>
                <p:cNvPr id="518" name="Google Shape;518;p17"/>
                <p:cNvSpPr txBox="1"/>
                <p:nvPr/>
              </p:nvSpPr>
              <p:spPr>
                <a:xfrm>
                  <a:off x="3768474" y="3256157"/>
                  <a:ext cx="713053" cy="3139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1600" b="1">
                      <a:solidFill>
                        <a:schemeClr val="dk1"/>
                      </a:solidFill>
                      <a:latin typeface="Open Sans"/>
                      <a:ea typeface="Open Sans"/>
                      <a:cs typeface="Open Sans"/>
                      <a:sym typeface="Open Sans"/>
                    </a:rPr>
                    <a:t>2019</a:t>
                  </a:r>
                  <a:endParaRPr/>
                </a:p>
              </p:txBody>
            </p:sp>
            <p:sp>
              <p:nvSpPr>
                <p:cNvPr id="519" name="Google Shape;519;p17"/>
                <p:cNvSpPr txBox="1"/>
                <p:nvPr/>
              </p:nvSpPr>
              <p:spPr>
                <a:xfrm>
                  <a:off x="5112157" y="3243457"/>
                  <a:ext cx="948579" cy="3139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GB" sz="1600" b="1">
                      <a:solidFill>
                        <a:schemeClr val="dk1"/>
                      </a:solidFill>
                      <a:latin typeface="Open Sans"/>
                      <a:ea typeface="Open Sans"/>
                      <a:cs typeface="Open Sans"/>
                      <a:sym typeface="Open Sans"/>
                    </a:rPr>
                    <a:t>2022</a:t>
                  </a:r>
                  <a:endParaRPr/>
                </a:p>
              </p:txBody>
            </p:sp>
            <p:sp>
              <p:nvSpPr>
                <p:cNvPr id="520" name="Google Shape;520;p17"/>
                <p:cNvSpPr/>
                <p:nvPr/>
              </p:nvSpPr>
              <p:spPr>
                <a:xfrm>
                  <a:off x="4080046" y="2819016"/>
                  <a:ext cx="330655" cy="31544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sp>
              <p:nvSpPr>
                <p:cNvPr id="521" name="Google Shape;521;p17"/>
                <p:cNvSpPr/>
                <p:nvPr/>
              </p:nvSpPr>
              <p:spPr>
                <a:xfrm>
                  <a:off x="4408939"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sp>
              <p:nvSpPr>
                <p:cNvPr id="522" name="Google Shape;522;p17"/>
                <p:cNvSpPr/>
                <p:nvPr/>
              </p:nvSpPr>
              <p:spPr>
                <a:xfrm>
                  <a:off x="4737831" y="2814773"/>
                  <a:ext cx="330655" cy="31882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Montserrat"/>
                    <a:ea typeface="Montserrat"/>
                    <a:cs typeface="Montserrat"/>
                    <a:sym typeface="Montserrat"/>
                  </a:endParaRPr>
                </a:p>
              </p:txBody>
            </p:sp>
            <p:cxnSp>
              <p:nvCxnSpPr>
                <p:cNvPr id="523" name="Google Shape;523;p17"/>
                <p:cNvCxnSpPr/>
                <p:nvPr/>
              </p:nvCxnSpPr>
              <p:spPr>
                <a:xfrm>
                  <a:off x="5396790" y="2814773"/>
                  <a:ext cx="0" cy="426540"/>
                </a:xfrm>
                <a:prstGeom prst="straightConnector1">
                  <a:avLst/>
                </a:prstGeom>
                <a:noFill/>
                <a:ln w="19050" cap="flat" cmpd="sng">
                  <a:solidFill>
                    <a:schemeClr val="dk1"/>
                  </a:solidFill>
                  <a:prstDash val="solid"/>
                  <a:miter lim="800000"/>
                  <a:headEnd type="none" w="sm" len="sm"/>
                  <a:tailEnd type="none" w="sm" len="sm"/>
                </a:ln>
              </p:spPr>
            </p:cxnSp>
            <p:sp>
              <p:nvSpPr>
                <p:cNvPr id="524" name="Google Shape;524;p17"/>
                <p:cNvSpPr/>
                <p:nvPr/>
              </p:nvSpPr>
              <p:spPr>
                <a:xfrm rot="-5400000">
                  <a:off x="4523259" y="1671444"/>
                  <a:ext cx="432197" cy="1735979"/>
                </a:xfrm>
                <a:prstGeom prst="rightBrace">
                  <a:avLst>
                    <a:gd name="adj1" fmla="val 8333"/>
                    <a:gd name="adj2" fmla="val 50000"/>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525" name="Google Shape;525;p17"/>
                <p:cNvSpPr txBox="1"/>
                <p:nvPr/>
              </p:nvSpPr>
              <p:spPr>
                <a:xfrm>
                  <a:off x="2755693" y="1969757"/>
                  <a:ext cx="39642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chemeClr val="dk1"/>
                      </a:solidFill>
                      <a:latin typeface="Open Sans"/>
                      <a:ea typeface="Open Sans"/>
                      <a:cs typeface="Open Sans"/>
                      <a:sym typeface="Open Sans"/>
                    </a:rPr>
                    <a:t>Horizonte do modelo</a:t>
                  </a:r>
                  <a:endParaRPr/>
                </a:p>
              </p:txBody>
            </p:sp>
            <p:sp>
              <p:nvSpPr>
                <p:cNvPr id="526" name="Google Shape;526;p17"/>
                <p:cNvSpPr txBox="1"/>
                <p:nvPr/>
              </p:nvSpPr>
              <p:spPr>
                <a:xfrm>
                  <a:off x="7495064" y="2823325"/>
                  <a:ext cx="1392071"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Anual</a:t>
                  </a:r>
                  <a:endParaRPr/>
                </a:p>
              </p:txBody>
            </p:sp>
          </p:grpSp>
        </p:grpSp>
      </p:grpSp>
      <p:grpSp>
        <p:nvGrpSpPr>
          <p:cNvPr id="527" name="Google Shape;527;p17"/>
          <p:cNvGrpSpPr/>
          <p:nvPr/>
        </p:nvGrpSpPr>
        <p:grpSpPr>
          <a:xfrm>
            <a:off x="5089728" y="3549234"/>
            <a:ext cx="6185821" cy="1542499"/>
            <a:chOff x="2689428" y="3142834"/>
            <a:chExt cx="6185821" cy="1542499"/>
          </a:xfrm>
        </p:grpSpPr>
        <p:sp>
          <p:nvSpPr>
            <p:cNvPr id="528" name="Google Shape;528;p17"/>
            <p:cNvSpPr txBox="1"/>
            <p:nvPr/>
          </p:nvSpPr>
          <p:spPr>
            <a:xfrm>
              <a:off x="7483178" y="4182650"/>
              <a:ext cx="1392071"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Sazonal</a:t>
              </a:r>
              <a:endParaRPr/>
            </a:p>
          </p:txBody>
        </p:sp>
        <p:grpSp>
          <p:nvGrpSpPr>
            <p:cNvPr id="529" name="Google Shape;529;p17"/>
            <p:cNvGrpSpPr/>
            <p:nvPr/>
          </p:nvGrpSpPr>
          <p:grpSpPr>
            <a:xfrm>
              <a:off x="2689428" y="3142834"/>
              <a:ext cx="3878876" cy="1542499"/>
              <a:chOff x="2689428" y="3142834"/>
              <a:chExt cx="3878876" cy="1542499"/>
            </a:xfrm>
          </p:grpSpPr>
          <p:grpSp>
            <p:nvGrpSpPr>
              <p:cNvPr id="530" name="Google Shape;530;p17"/>
              <p:cNvGrpSpPr/>
              <p:nvPr/>
            </p:nvGrpSpPr>
            <p:grpSpPr>
              <a:xfrm>
                <a:off x="3648047" y="3142834"/>
                <a:ext cx="2119038" cy="1225107"/>
                <a:chOff x="3871368" y="3261729"/>
                <a:chExt cx="2119038" cy="1225107"/>
              </a:xfrm>
            </p:grpSpPr>
            <p:cxnSp>
              <p:nvCxnSpPr>
                <p:cNvPr id="531" name="Google Shape;531;p17"/>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532" name="Google Shape;532;p17"/>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sp>
            <p:nvSpPr>
              <p:cNvPr id="533" name="Google Shape;533;p17"/>
              <p:cNvSpPr/>
              <p:nvPr/>
            </p:nvSpPr>
            <p:spPr>
              <a:xfrm>
                <a:off x="2689428" y="4107375"/>
                <a:ext cx="1555945" cy="577958"/>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Verão</a:t>
                </a:r>
                <a:endParaRPr/>
              </a:p>
            </p:txBody>
          </p:sp>
          <p:sp>
            <p:nvSpPr>
              <p:cNvPr id="534" name="Google Shape;534;p17"/>
              <p:cNvSpPr/>
              <p:nvPr/>
            </p:nvSpPr>
            <p:spPr>
              <a:xfrm>
                <a:off x="5473100" y="4115881"/>
                <a:ext cx="1095204" cy="56945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Inverno</a:t>
                </a:r>
                <a:endParaRPr/>
              </a:p>
            </p:txBody>
          </p:sp>
        </p:grpSp>
      </p:grpSp>
      <p:grpSp>
        <p:nvGrpSpPr>
          <p:cNvPr id="535" name="Google Shape;535;p17"/>
          <p:cNvGrpSpPr/>
          <p:nvPr/>
        </p:nvGrpSpPr>
        <p:grpSpPr>
          <a:xfrm>
            <a:off x="4678403" y="5091732"/>
            <a:ext cx="6597147" cy="1164036"/>
            <a:chOff x="2284453" y="4685332"/>
            <a:chExt cx="6597147" cy="1164036"/>
          </a:xfrm>
        </p:grpSpPr>
        <p:sp>
          <p:nvSpPr>
            <p:cNvPr id="536" name="Google Shape;536;p17"/>
            <p:cNvSpPr txBox="1"/>
            <p:nvPr/>
          </p:nvSpPr>
          <p:spPr>
            <a:xfrm>
              <a:off x="7489529" y="5456285"/>
              <a:ext cx="1392071" cy="369332"/>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a:solidFill>
                    <a:schemeClr val="dk1"/>
                  </a:solidFill>
                  <a:latin typeface="Open Sans"/>
                  <a:ea typeface="Open Sans"/>
                  <a:cs typeface="Open Sans"/>
                  <a:sym typeface="Open Sans"/>
                </a:rPr>
                <a:t>Diariamente</a:t>
              </a:r>
              <a:endParaRPr/>
            </a:p>
          </p:txBody>
        </p:sp>
        <p:grpSp>
          <p:nvGrpSpPr>
            <p:cNvPr id="537" name="Google Shape;537;p17"/>
            <p:cNvGrpSpPr/>
            <p:nvPr/>
          </p:nvGrpSpPr>
          <p:grpSpPr>
            <a:xfrm>
              <a:off x="2671653" y="4685332"/>
              <a:ext cx="1456452" cy="700198"/>
              <a:chOff x="3871368" y="3261729"/>
              <a:chExt cx="2119038" cy="1225107"/>
            </a:xfrm>
          </p:grpSpPr>
          <p:cxnSp>
            <p:nvCxnSpPr>
              <p:cNvPr id="538" name="Google Shape;538;p17"/>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539" name="Google Shape;539;p17"/>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grpSp>
          <p:nvGrpSpPr>
            <p:cNvPr id="540" name="Google Shape;540;p17"/>
            <p:cNvGrpSpPr/>
            <p:nvPr/>
          </p:nvGrpSpPr>
          <p:grpSpPr>
            <a:xfrm>
              <a:off x="5385607" y="4685332"/>
              <a:ext cx="1456452" cy="700198"/>
              <a:chOff x="3871368" y="3261729"/>
              <a:chExt cx="2119038" cy="1225107"/>
            </a:xfrm>
          </p:grpSpPr>
          <p:cxnSp>
            <p:nvCxnSpPr>
              <p:cNvPr id="541" name="Google Shape;541;p17"/>
              <p:cNvCxnSpPr/>
              <p:nvPr/>
            </p:nvCxnSpPr>
            <p:spPr>
              <a:xfrm rot="10800000" flipH="1">
                <a:off x="3871368" y="3261729"/>
                <a:ext cx="1075841" cy="1225107"/>
              </a:xfrm>
              <a:prstGeom prst="straightConnector1">
                <a:avLst/>
              </a:prstGeom>
              <a:noFill/>
              <a:ln w="19050" cap="flat" cmpd="sng">
                <a:solidFill>
                  <a:schemeClr val="dk1"/>
                </a:solidFill>
                <a:prstDash val="solid"/>
                <a:miter lim="800000"/>
                <a:headEnd type="none" w="sm" len="sm"/>
                <a:tailEnd type="none" w="sm" len="sm"/>
              </a:ln>
            </p:spPr>
          </p:cxnSp>
          <p:cxnSp>
            <p:nvCxnSpPr>
              <p:cNvPr id="542" name="Google Shape;542;p17"/>
              <p:cNvCxnSpPr/>
              <p:nvPr/>
            </p:nvCxnSpPr>
            <p:spPr>
              <a:xfrm rot="10800000">
                <a:off x="4947210" y="3261730"/>
                <a:ext cx="1043196" cy="1225106"/>
              </a:xfrm>
              <a:prstGeom prst="straightConnector1">
                <a:avLst/>
              </a:prstGeom>
              <a:noFill/>
              <a:ln w="19050" cap="flat" cmpd="sng">
                <a:solidFill>
                  <a:schemeClr val="dk1"/>
                </a:solidFill>
                <a:prstDash val="solid"/>
                <a:miter lim="800000"/>
                <a:headEnd type="none" w="sm" len="sm"/>
                <a:tailEnd type="none" w="sm" len="sm"/>
              </a:ln>
            </p:spPr>
          </p:cxnSp>
        </p:grpSp>
        <p:sp>
          <p:nvSpPr>
            <p:cNvPr id="543" name="Google Shape;543;p17"/>
            <p:cNvSpPr/>
            <p:nvPr/>
          </p:nvSpPr>
          <p:spPr>
            <a:xfrm>
              <a:off x="2284453" y="5416006"/>
              <a:ext cx="865716" cy="433362"/>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Dia</a:t>
              </a:r>
              <a:endParaRPr/>
            </a:p>
          </p:txBody>
        </p:sp>
        <p:sp>
          <p:nvSpPr>
            <p:cNvPr id="544" name="Google Shape;544;p17"/>
            <p:cNvSpPr/>
            <p:nvPr/>
          </p:nvSpPr>
          <p:spPr>
            <a:xfrm>
              <a:off x="3648047" y="5421042"/>
              <a:ext cx="993807" cy="428325"/>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Noite</a:t>
              </a:r>
              <a:endParaRPr/>
            </a:p>
          </p:txBody>
        </p:sp>
        <p:sp>
          <p:nvSpPr>
            <p:cNvPr id="545" name="Google Shape;545;p17"/>
            <p:cNvSpPr/>
            <p:nvPr/>
          </p:nvSpPr>
          <p:spPr>
            <a:xfrm>
              <a:off x="4963932" y="5421043"/>
              <a:ext cx="865716" cy="428324"/>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Dia</a:t>
              </a:r>
              <a:endParaRPr/>
            </a:p>
          </p:txBody>
        </p:sp>
        <p:sp>
          <p:nvSpPr>
            <p:cNvPr id="546" name="Google Shape;546;p17"/>
            <p:cNvSpPr/>
            <p:nvPr/>
          </p:nvSpPr>
          <p:spPr>
            <a:xfrm>
              <a:off x="6375061" y="5426079"/>
              <a:ext cx="946272" cy="423287"/>
            </a:xfrm>
            <a:prstGeom prst="rect">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Open Sans"/>
                  <a:ea typeface="Open Sans"/>
                  <a:cs typeface="Open Sans"/>
                  <a:sym typeface="Open Sans"/>
                </a:rPr>
                <a:t>Noite</a:t>
              </a:r>
              <a:endParaRPr/>
            </a:p>
          </p:txBody>
        </p:sp>
      </p:grpSp>
      <p:sp>
        <p:nvSpPr>
          <p:cNvPr id="547" name="Google Shape;547;p17"/>
          <p:cNvSpPr txBox="1"/>
          <p:nvPr/>
        </p:nvSpPr>
        <p:spPr>
          <a:xfrm>
            <a:off x="663665" y="2572940"/>
            <a:ext cx="3606444"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Open Sans"/>
                <a:ea typeface="Open Sans"/>
                <a:cs typeface="Open Sans"/>
                <a:sym typeface="Open Sans"/>
              </a:rPr>
              <a:t>SETs:</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285750" marR="0" lvl="0" indent="-285750" algn="l" rtl="0">
              <a:spcBef>
                <a:spcPts val="0"/>
              </a:spcBef>
              <a:spcAft>
                <a:spcPts val="0"/>
              </a:spcAft>
              <a:buClr>
                <a:schemeClr val="dk1"/>
              </a:buClr>
              <a:buSzPts val="1800"/>
              <a:buFont typeface="Arial"/>
              <a:buChar char="•"/>
            </a:pPr>
            <a:r>
              <a:rPr lang="en-GB" sz="1800" b="1">
                <a:solidFill>
                  <a:schemeClr val="dk1"/>
                </a:solidFill>
                <a:latin typeface="Open Sans"/>
                <a:ea typeface="Open Sans"/>
                <a:cs typeface="Open Sans"/>
                <a:sym typeface="Open Sans"/>
              </a:rPr>
              <a:t>Ano: </a:t>
            </a:r>
            <a:r>
              <a:rPr lang="en-GB" sz="1800">
                <a:solidFill>
                  <a:schemeClr val="dk1"/>
                </a:solidFill>
                <a:latin typeface="Open Sans"/>
                <a:ea typeface="Open Sans"/>
                <a:cs typeface="Open Sans"/>
                <a:sym typeface="Open Sans"/>
              </a:rPr>
              <a:t>Anos incluídos no domínio de tempo do modelo</a:t>
            </a:r>
            <a:endParaRPr sz="1800" b="1">
              <a:solidFill>
                <a:schemeClr val="dk1"/>
              </a:solidFill>
              <a:latin typeface="Open Sans"/>
              <a:ea typeface="Open Sans"/>
              <a:cs typeface="Open Sans"/>
              <a:sym typeface="Open Sans"/>
            </a:endParaRPr>
          </a:p>
          <a:p>
            <a:pPr marL="285750" marR="0" lvl="0" indent="-171450" algn="l" rtl="0">
              <a:spcBef>
                <a:spcPts val="0"/>
              </a:spcBef>
              <a:spcAft>
                <a:spcPts val="0"/>
              </a:spcAft>
              <a:buClr>
                <a:schemeClr val="dk1"/>
              </a:buClr>
              <a:buSzPts val="1800"/>
              <a:buFont typeface="Arial"/>
              <a:buNone/>
            </a:pPr>
            <a:endParaRPr sz="1800" b="1">
              <a:solidFill>
                <a:schemeClr val="dk1"/>
              </a:solidFill>
              <a:latin typeface="Open Sans"/>
              <a:ea typeface="Open Sans"/>
              <a:cs typeface="Open Sans"/>
              <a:sym typeface="Open Sans"/>
            </a:endParaRPr>
          </a:p>
          <a:p>
            <a:pPr marL="285750" marR="0" lvl="0" indent="-285750" algn="l" rtl="0">
              <a:spcBef>
                <a:spcPts val="0"/>
              </a:spcBef>
              <a:spcAft>
                <a:spcPts val="0"/>
              </a:spcAft>
              <a:buClr>
                <a:srgbClr val="C00000"/>
              </a:buClr>
              <a:buSzPts val="1800"/>
              <a:buFont typeface="Arial"/>
              <a:buChar char="•"/>
            </a:pPr>
            <a:r>
              <a:rPr lang="en-GB" sz="1800" b="1">
                <a:solidFill>
                  <a:srgbClr val="C00000"/>
                </a:solidFill>
                <a:latin typeface="Open Sans"/>
                <a:ea typeface="Open Sans"/>
                <a:cs typeface="Open Sans"/>
                <a:sym typeface="Open Sans"/>
              </a:rPr>
              <a:t>TimeSlice</a:t>
            </a:r>
            <a:r>
              <a:rPr lang="en-GB" sz="1800">
                <a:solidFill>
                  <a:srgbClr val="C00000"/>
                </a:solidFill>
                <a:latin typeface="Open Sans"/>
                <a:ea typeface="Open Sans"/>
                <a:cs typeface="Open Sans"/>
                <a:sym typeface="Open Sans"/>
              </a:rPr>
              <a:t>: </a:t>
            </a:r>
            <a:r>
              <a:rPr lang="en-GB" sz="1800">
                <a:solidFill>
                  <a:schemeClr val="dk1"/>
                </a:solidFill>
                <a:latin typeface="Open Sans"/>
                <a:ea typeface="Open Sans"/>
                <a:cs typeface="Open Sans"/>
                <a:sym typeface="Open Sans"/>
              </a:rPr>
              <a:t>Períodos de tempo representativos em que cada ano é dividido</a:t>
            </a:r>
            <a:endParaRPr/>
          </a:p>
        </p:txBody>
      </p:sp>
      <p:sp>
        <p:nvSpPr>
          <p:cNvPr id="548" name="Google Shape;548;p17"/>
          <p:cNvSpPr/>
          <p:nvPr/>
        </p:nvSpPr>
        <p:spPr>
          <a:xfrm>
            <a:off x="4470401" y="4330177"/>
            <a:ext cx="5410200" cy="2000773"/>
          </a:xfrm>
          <a:prstGeom prst="roundRect">
            <a:avLst>
              <a:gd name="adj" fmla="val 16667"/>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18"/>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5.3 Representação de todas as escalas de tempo</a:t>
            </a:r>
            <a:endParaRPr/>
          </a:p>
        </p:txBody>
      </p:sp>
      <p:sp>
        <p:nvSpPr>
          <p:cNvPr id="555" name="Google Shape;555;p1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18</a:t>
            </a:fld>
            <a:endParaRPr/>
          </a:p>
        </p:txBody>
      </p:sp>
      <p:sp>
        <p:nvSpPr>
          <p:cNvPr id="556" name="Google Shape;556;p18"/>
          <p:cNvSpPr txBox="1">
            <a:spLocks noGrp="1"/>
          </p:cNvSpPr>
          <p:nvPr>
            <p:ph type="body" idx="2"/>
          </p:nvPr>
        </p:nvSpPr>
        <p:spPr>
          <a:xfrm>
            <a:off x="663575" y="2016025"/>
            <a:ext cx="6708300" cy="43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Cálculo da duração de um intervalo de tempo</a:t>
            </a:r>
            <a:endParaRPr/>
          </a:p>
        </p:txBody>
      </p:sp>
      <p:graphicFrame>
        <p:nvGraphicFramePr>
          <p:cNvPr id="557" name="Google Shape;557;p18"/>
          <p:cNvGraphicFramePr/>
          <p:nvPr/>
        </p:nvGraphicFramePr>
        <p:xfrm>
          <a:off x="1514332" y="3112736"/>
          <a:ext cx="8535333" cy="218442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19"/>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5.3 Representação de todas as escalas de tempo</a:t>
            </a:r>
            <a:endParaRPr/>
          </a:p>
        </p:txBody>
      </p:sp>
      <p:sp>
        <p:nvSpPr>
          <p:cNvPr id="564" name="Google Shape;564;p1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19</a:t>
            </a:fld>
            <a:endParaRPr/>
          </a:p>
        </p:txBody>
      </p:sp>
      <p:sp>
        <p:nvSpPr>
          <p:cNvPr id="565" name="Google Shape;565;p19"/>
          <p:cNvSpPr txBox="1">
            <a:spLocks noGrp="1"/>
          </p:cNvSpPr>
          <p:nvPr>
            <p:ph type="body" idx="2"/>
          </p:nvPr>
        </p:nvSpPr>
        <p:spPr>
          <a:xfrm>
            <a:off x="663574" y="2016027"/>
            <a:ext cx="5210175" cy="439247"/>
          </a:xfrm>
          <a:prstGeom prst="rect">
            <a:avLst/>
          </a:prstGeom>
          <a:noFill/>
          <a:ln>
            <a:noFill/>
          </a:ln>
        </p:spPr>
        <p:txBody>
          <a:bodyPr spcFirstLastPara="1" wrap="square" lIns="91425" tIns="45700" rIns="91425" bIns="45700" anchor="ctr" anchorCtr="0">
            <a:normAutofit fontScale="85000" lnSpcReduction="10000"/>
          </a:bodyPr>
          <a:lstStyle/>
          <a:p>
            <a:pPr marL="0" lvl="0" indent="0" algn="l" rtl="0">
              <a:lnSpc>
                <a:spcPct val="90000"/>
              </a:lnSpc>
              <a:spcBef>
                <a:spcPts val="0"/>
              </a:spcBef>
              <a:spcAft>
                <a:spcPts val="0"/>
              </a:spcAft>
              <a:buClr>
                <a:srgbClr val="8EA9DA"/>
              </a:buClr>
              <a:buSzPts val="2000"/>
              <a:buFont typeface="Open Sans SemiBold"/>
              <a:buNone/>
            </a:pPr>
            <a:r>
              <a:rPr lang="en-GB"/>
              <a:t>Cálculo da duração de um intervalo de tempo</a:t>
            </a:r>
            <a:endParaRPr/>
          </a:p>
        </p:txBody>
      </p:sp>
      <p:graphicFrame>
        <p:nvGraphicFramePr>
          <p:cNvPr id="566" name="Google Shape;566;p19"/>
          <p:cNvGraphicFramePr/>
          <p:nvPr>
            <p:extLst>
              <p:ext uri="{D42A27DB-BD31-4B8C-83A1-F6EECF244321}">
                <p14:modId xmlns:p14="http://schemas.microsoft.com/office/powerpoint/2010/main" val="1775978427"/>
              </p:ext>
            </p:extLst>
          </p:nvPr>
        </p:nvGraphicFramePr>
        <p:xfrm>
          <a:off x="1543049" y="2721480"/>
          <a:ext cx="8661400" cy="3380160"/>
        </p:xfrm>
        <a:graphic>
          <a:graphicData uri="http://schemas.openxmlformats.org/drawingml/2006/table">
            <a:tbl>
              <a:tblPr firstRow="1" bandRow="1">
                <a:noFill/>
                <a:tableStyleId>{F00D445E-4EEE-414E-9E04-1A1E983DE5FB}</a:tableStyleId>
              </a:tblPr>
              <a:tblGrid>
                <a:gridCol w="2165350">
                  <a:extLst>
                    <a:ext uri="{9D8B030D-6E8A-4147-A177-3AD203B41FA5}">
                      <a16:colId xmlns:a16="http://schemas.microsoft.com/office/drawing/2014/main" val="20000"/>
                    </a:ext>
                  </a:extLst>
                </a:gridCol>
                <a:gridCol w="2165350">
                  <a:extLst>
                    <a:ext uri="{9D8B030D-6E8A-4147-A177-3AD203B41FA5}">
                      <a16:colId xmlns:a16="http://schemas.microsoft.com/office/drawing/2014/main" val="20001"/>
                    </a:ext>
                  </a:extLst>
                </a:gridCol>
                <a:gridCol w="2165350">
                  <a:extLst>
                    <a:ext uri="{9D8B030D-6E8A-4147-A177-3AD203B41FA5}">
                      <a16:colId xmlns:a16="http://schemas.microsoft.com/office/drawing/2014/main" val="20002"/>
                    </a:ext>
                  </a:extLst>
                </a:gridCol>
                <a:gridCol w="2165350">
                  <a:extLst>
                    <a:ext uri="{9D8B030D-6E8A-4147-A177-3AD203B41FA5}">
                      <a16:colId xmlns:a16="http://schemas.microsoft.com/office/drawing/2014/main" val="20003"/>
                    </a:ext>
                  </a:extLst>
                </a:gridCol>
              </a:tblGrid>
              <a:tr h="411000">
                <a:tc gridSpan="2">
                  <a:txBody>
                    <a:bodyPr/>
                    <a:lstStyle/>
                    <a:p>
                      <a:pPr marL="0" marR="0" lvl="0" indent="0" algn="ctr" rtl="0">
                        <a:spcBef>
                          <a:spcPts val="0"/>
                        </a:spcBef>
                        <a:spcAft>
                          <a:spcPts val="0"/>
                        </a:spcAft>
                        <a:buNone/>
                      </a:pPr>
                      <a:r>
                        <a:rPr lang="en-GB" sz="1600" b="1" u="none" strike="noStrike" cap="none">
                          <a:latin typeface="Open Sans"/>
                          <a:ea typeface="Open Sans"/>
                          <a:cs typeface="Open Sans"/>
                          <a:sym typeface="Open Sans"/>
                        </a:rPr>
                        <a:t>VERÃO</a:t>
                      </a:r>
                      <a:endParaRPr/>
                    </a:p>
                  </a:txBody>
                  <a:tcPr marL="91450" marR="91450" marT="45725" marB="45725"/>
                </a:tc>
                <a:tc hMerge="1">
                  <a:txBody>
                    <a:bodyPr/>
                    <a:lstStyle/>
                    <a:p>
                      <a:endParaRPr lang="en-BR"/>
                    </a:p>
                  </a:txBody>
                  <a:tcPr/>
                </a:tc>
                <a:tc gridSpan="2">
                  <a:txBody>
                    <a:bodyPr/>
                    <a:lstStyle/>
                    <a:p>
                      <a:pPr marL="0" marR="0" lvl="0" indent="0" algn="ctr" rtl="0">
                        <a:spcBef>
                          <a:spcPts val="0"/>
                        </a:spcBef>
                        <a:spcAft>
                          <a:spcPts val="0"/>
                        </a:spcAft>
                        <a:buNone/>
                      </a:pPr>
                      <a:r>
                        <a:rPr lang="en-GB" sz="1600" b="1" u="none" strike="noStrike" cap="none">
                          <a:latin typeface="Open Sans"/>
                          <a:ea typeface="Open Sans"/>
                          <a:cs typeface="Open Sans"/>
                          <a:sym typeface="Open Sans"/>
                        </a:rPr>
                        <a:t>INVERNO</a:t>
                      </a:r>
                      <a:endParaRPr/>
                    </a:p>
                  </a:txBody>
                  <a:tcPr marL="91450" marR="91450" marT="45725" marB="45725"/>
                </a:tc>
                <a:tc hMerge="1">
                  <a:txBody>
                    <a:bodyPr/>
                    <a:lstStyle/>
                    <a:p>
                      <a:endParaRPr lang="en-BR"/>
                    </a:p>
                  </a:txBody>
                  <a:tcPr/>
                </a:tc>
                <a:extLst>
                  <a:ext uri="{0D108BD9-81ED-4DB2-BD59-A6C34878D82A}">
                    <a16:rowId xmlns:a16="http://schemas.microsoft.com/office/drawing/2014/main" val="10000"/>
                  </a:ext>
                </a:extLst>
              </a:tr>
              <a:tr h="841050">
                <a:tc gridSpan="2">
                  <a:txBody>
                    <a:bodyPr/>
                    <a:lstStyle/>
                    <a:p>
                      <a:pPr marL="0" marR="0" lvl="0" indent="0" algn="ctr" rtl="0">
                        <a:spcBef>
                          <a:spcPts val="0"/>
                        </a:spcBef>
                        <a:spcAft>
                          <a:spcPts val="0"/>
                        </a:spcAft>
                        <a:buNone/>
                      </a:pPr>
                      <a:r>
                        <a:rPr lang="en-GB" sz="1600" b="1" u="none" strike="noStrike" cap="none" dirty="0">
                          <a:latin typeface="Open Sans"/>
                          <a:ea typeface="Open Sans"/>
                          <a:cs typeface="Open Sans"/>
                          <a:sym typeface="Open Sans"/>
                        </a:rPr>
                        <a:t>Abril, Maio, </a:t>
                      </a:r>
                      <a:r>
                        <a:rPr lang="en-GB" sz="1600" b="1" u="none" strike="noStrike" cap="none" dirty="0" err="1">
                          <a:latin typeface="Open Sans"/>
                          <a:ea typeface="Open Sans"/>
                          <a:cs typeface="Open Sans"/>
                          <a:sym typeface="Open Sans"/>
                        </a:rPr>
                        <a:t>Junho</a:t>
                      </a:r>
                      <a:r>
                        <a:rPr lang="en-GB" sz="1600" b="1" u="none" strike="noStrike" cap="none" dirty="0">
                          <a:latin typeface="Open Sans"/>
                          <a:ea typeface="Open Sans"/>
                          <a:cs typeface="Open Sans"/>
                          <a:sym typeface="Open Sans"/>
                        </a:rPr>
                        <a:t>, </a:t>
                      </a:r>
                      <a:r>
                        <a:rPr lang="en-GB" sz="1600" b="1" u="none" strike="noStrike" cap="none" dirty="0" err="1">
                          <a:latin typeface="Open Sans"/>
                          <a:ea typeface="Open Sans"/>
                          <a:cs typeface="Open Sans"/>
                          <a:sym typeface="Open Sans"/>
                        </a:rPr>
                        <a:t>Julho</a:t>
                      </a:r>
                      <a:r>
                        <a:rPr lang="en-GB" sz="1600" b="1" u="none" strike="noStrike" cap="none" dirty="0">
                          <a:latin typeface="Open Sans"/>
                          <a:ea typeface="Open Sans"/>
                          <a:cs typeface="Open Sans"/>
                          <a:sym typeface="Open Sans"/>
                        </a:rPr>
                        <a:t>, Agosto, </a:t>
                      </a:r>
                      <a:r>
                        <a:rPr lang="en-GB" sz="1600" b="1" u="none" strike="noStrike" cap="none" dirty="0" err="1">
                          <a:latin typeface="Open Sans"/>
                          <a:ea typeface="Open Sans"/>
                          <a:cs typeface="Open Sans"/>
                          <a:sym typeface="Open Sans"/>
                        </a:rPr>
                        <a:t>Setembro</a:t>
                      </a:r>
                      <a:r>
                        <a:rPr lang="en-GB" sz="1600" b="1" u="none" strike="noStrike" cap="none" dirty="0">
                          <a:latin typeface="Open Sans"/>
                          <a:ea typeface="Open Sans"/>
                          <a:cs typeface="Open Sans"/>
                          <a:sym typeface="Open Sans"/>
                        </a:rPr>
                        <a:t>, </a:t>
                      </a:r>
                      <a:r>
                        <a:rPr lang="en-GB" sz="1600" b="1" u="none" strike="noStrike" cap="none" dirty="0" err="1">
                          <a:latin typeface="Open Sans"/>
                          <a:ea typeface="Open Sans"/>
                          <a:cs typeface="Open Sans"/>
                          <a:sym typeface="Open Sans"/>
                        </a:rPr>
                        <a:t>Outubro</a:t>
                      </a:r>
                      <a:r>
                        <a:rPr lang="en-GB" sz="1600" b="1" u="none" strike="noStrike" cap="none" dirty="0">
                          <a:latin typeface="Open Sans"/>
                          <a:ea typeface="Open Sans"/>
                          <a:cs typeface="Open Sans"/>
                          <a:sym typeface="Open Sans"/>
                        </a:rPr>
                        <a:t>, </a:t>
                      </a:r>
                      <a:r>
                        <a:rPr lang="en-GB" sz="1600" b="1" u="none" strike="noStrike" cap="none" dirty="0" err="1">
                          <a:latin typeface="Open Sans"/>
                          <a:ea typeface="Open Sans"/>
                          <a:cs typeface="Open Sans"/>
                          <a:sym typeface="Open Sans"/>
                        </a:rPr>
                        <a:t>Novembro</a:t>
                      </a:r>
                      <a:endParaRPr sz="1600" b="1" u="none" strike="noStrike" cap="none" dirty="0">
                        <a:latin typeface="Open Sans"/>
                        <a:ea typeface="Open Sans"/>
                        <a:cs typeface="Open Sans"/>
                        <a:sym typeface="Open Sans"/>
                      </a:endParaRPr>
                    </a:p>
                    <a:p>
                      <a:pPr marL="0" marR="0" lvl="0" indent="0" algn="ctr" rtl="0">
                        <a:spcBef>
                          <a:spcPts val="0"/>
                        </a:spcBef>
                        <a:spcAft>
                          <a:spcPts val="0"/>
                        </a:spcAft>
                        <a:buNone/>
                      </a:pPr>
                      <a:r>
                        <a:rPr lang="en-GB" sz="1600" b="1" u="none" strike="noStrike" cap="none" dirty="0">
                          <a:latin typeface="Open Sans"/>
                          <a:ea typeface="Open Sans"/>
                          <a:cs typeface="Open Sans"/>
                          <a:sym typeface="Open Sans"/>
                        </a:rPr>
                        <a:t>8 meses</a:t>
                      </a:r>
                      <a:endParaRPr dirty="0"/>
                    </a:p>
                    <a:p>
                      <a:pPr marL="0" marR="0" lvl="0" indent="0" algn="ctr" rtl="0">
                        <a:spcBef>
                          <a:spcPts val="0"/>
                        </a:spcBef>
                        <a:spcAft>
                          <a:spcPts val="0"/>
                        </a:spcAft>
                        <a:buNone/>
                      </a:pPr>
                      <a:r>
                        <a:rPr lang="en-GB" sz="1600" b="1" u="none" strike="noStrike" cap="none" dirty="0">
                          <a:latin typeface="Open Sans"/>
                          <a:ea typeface="Open Sans"/>
                          <a:cs typeface="Open Sans"/>
                          <a:sym typeface="Open Sans"/>
                        </a:rPr>
                        <a:t>244 </a:t>
                      </a:r>
                      <a:r>
                        <a:rPr lang="en-GB" sz="1600" b="1" u="none" strike="noStrike" cap="none" dirty="0" err="1">
                          <a:latin typeface="Open Sans"/>
                          <a:ea typeface="Open Sans"/>
                          <a:cs typeface="Open Sans"/>
                          <a:sym typeface="Open Sans"/>
                        </a:rPr>
                        <a:t>dias</a:t>
                      </a:r>
                      <a:endParaRPr dirty="0"/>
                    </a:p>
                  </a:txBody>
                  <a:tcPr marL="91450" marR="91450" marT="45725" marB="45725"/>
                </a:tc>
                <a:tc hMerge="1">
                  <a:txBody>
                    <a:bodyPr/>
                    <a:lstStyle/>
                    <a:p>
                      <a:endParaRPr lang="en-BR"/>
                    </a:p>
                  </a:txBody>
                  <a:tcPr/>
                </a:tc>
                <a:tc gridSpan="2">
                  <a:txBody>
                    <a:bodyPr/>
                    <a:lstStyle/>
                    <a:p>
                      <a:pPr marL="0" marR="0" lvl="0" indent="0" algn="ctr" rtl="0">
                        <a:lnSpc>
                          <a:spcPct val="100000"/>
                        </a:lnSpc>
                        <a:spcBef>
                          <a:spcPts val="0"/>
                        </a:spcBef>
                        <a:spcAft>
                          <a:spcPts val="0"/>
                        </a:spcAft>
                        <a:buClr>
                          <a:schemeClr val="dk1"/>
                        </a:buClr>
                        <a:buSzPts val="1600"/>
                        <a:buFont typeface="Open Sans"/>
                        <a:buNone/>
                      </a:pPr>
                      <a:r>
                        <a:rPr lang="en-GB" sz="1600" b="1" u="none" strike="noStrike" cap="none" dirty="0" err="1">
                          <a:latin typeface="Open Sans"/>
                          <a:ea typeface="Open Sans"/>
                          <a:cs typeface="Open Sans"/>
                          <a:sym typeface="Open Sans"/>
                        </a:rPr>
                        <a:t>Dezembro</a:t>
                      </a:r>
                      <a:r>
                        <a:rPr lang="en-GB" sz="1600" b="1" u="none" strike="noStrike" cap="none" dirty="0">
                          <a:latin typeface="Open Sans"/>
                          <a:ea typeface="Open Sans"/>
                          <a:cs typeface="Open Sans"/>
                          <a:sym typeface="Open Sans"/>
                        </a:rPr>
                        <a:t>, Janeiro, </a:t>
                      </a:r>
                      <a:r>
                        <a:rPr lang="en-GB" sz="1600" b="1" u="none" strike="noStrike" cap="none" dirty="0" err="1">
                          <a:latin typeface="Open Sans"/>
                          <a:ea typeface="Open Sans"/>
                          <a:cs typeface="Open Sans"/>
                          <a:sym typeface="Open Sans"/>
                        </a:rPr>
                        <a:t>Fevereiro</a:t>
                      </a:r>
                      <a:r>
                        <a:rPr lang="en-GB" sz="1600" b="1" u="none" strike="noStrike" cap="none" dirty="0">
                          <a:latin typeface="Open Sans"/>
                          <a:ea typeface="Open Sans"/>
                          <a:cs typeface="Open Sans"/>
                          <a:sym typeface="Open Sans"/>
                        </a:rPr>
                        <a:t>, </a:t>
                      </a:r>
                      <a:r>
                        <a:rPr lang="en-GB" sz="1600" b="1" u="none" strike="noStrike" cap="none" dirty="0" err="1">
                          <a:latin typeface="Open Sans"/>
                          <a:ea typeface="Open Sans"/>
                          <a:cs typeface="Open Sans"/>
                          <a:sym typeface="Open Sans"/>
                        </a:rPr>
                        <a:t>Março</a:t>
                      </a:r>
                      <a:endParaRPr sz="1600" b="1" u="none" strike="noStrike" cap="none" dirty="0">
                        <a:latin typeface="Open Sans"/>
                        <a:ea typeface="Open Sans"/>
                        <a:cs typeface="Open Sans"/>
                        <a:sym typeface="Open Sans"/>
                      </a:endParaRPr>
                    </a:p>
                    <a:p>
                      <a:pPr marL="0" marR="0" lvl="0" indent="0" algn="ctr" rtl="0">
                        <a:spcBef>
                          <a:spcPts val="0"/>
                        </a:spcBef>
                        <a:spcAft>
                          <a:spcPts val="0"/>
                        </a:spcAft>
                        <a:buNone/>
                      </a:pPr>
                      <a:r>
                        <a:rPr lang="en-GB" sz="1600" b="1" u="none" strike="noStrike" cap="none" dirty="0">
                          <a:latin typeface="Open Sans"/>
                          <a:ea typeface="Open Sans"/>
                          <a:cs typeface="Open Sans"/>
                          <a:sym typeface="Open Sans"/>
                        </a:rPr>
                        <a:t>4 meses</a:t>
                      </a:r>
                      <a:endParaRPr dirty="0"/>
                    </a:p>
                    <a:p>
                      <a:pPr marL="0" marR="0" lvl="0" indent="0" algn="ctr" rtl="0">
                        <a:spcBef>
                          <a:spcPts val="0"/>
                        </a:spcBef>
                        <a:spcAft>
                          <a:spcPts val="0"/>
                        </a:spcAft>
                        <a:buNone/>
                      </a:pPr>
                      <a:r>
                        <a:rPr lang="en-GB" sz="1600" b="1" u="none" strike="noStrike" cap="none" dirty="0">
                          <a:latin typeface="Open Sans"/>
                          <a:ea typeface="Open Sans"/>
                          <a:cs typeface="Open Sans"/>
                          <a:sym typeface="Open Sans"/>
                        </a:rPr>
                        <a:t>121 </a:t>
                      </a:r>
                      <a:r>
                        <a:rPr lang="en-GB" sz="1600" b="1" u="none" strike="noStrike" cap="none" dirty="0" err="1">
                          <a:latin typeface="Open Sans"/>
                          <a:ea typeface="Open Sans"/>
                          <a:cs typeface="Open Sans"/>
                          <a:sym typeface="Open Sans"/>
                        </a:rPr>
                        <a:t>dias</a:t>
                      </a:r>
                      <a:endParaRPr sz="1600" b="1" u="none" strike="noStrike" cap="none" dirty="0">
                        <a:latin typeface="Open Sans"/>
                        <a:ea typeface="Open Sans"/>
                        <a:cs typeface="Open Sans"/>
                        <a:sym typeface="Open Sans"/>
                      </a:endParaRPr>
                    </a:p>
                  </a:txBody>
                  <a:tcPr marL="91450" marR="91450" marT="45725" marB="45725"/>
                </a:tc>
                <a:tc hMerge="1">
                  <a:txBody>
                    <a:bodyPr/>
                    <a:lstStyle/>
                    <a:p>
                      <a:endParaRPr lang="en-BR"/>
                    </a:p>
                  </a:txBody>
                  <a:tcPr/>
                </a:tc>
                <a:extLst>
                  <a:ext uri="{0D108BD9-81ED-4DB2-BD59-A6C34878D82A}">
                    <a16:rowId xmlns:a16="http://schemas.microsoft.com/office/drawing/2014/main" val="10001"/>
                  </a:ext>
                </a:extLst>
              </a:tr>
              <a:tr h="951175">
                <a:tc>
                  <a:txBody>
                    <a:bodyPr/>
                    <a:lstStyle/>
                    <a:p>
                      <a:pPr marL="0" marR="0" lvl="0" indent="0" algn="ctr" rtl="0">
                        <a:spcBef>
                          <a:spcPts val="0"/>
                        </a:spcBef>
                        <a:spcAft>
                          <a:spcPts val="0"/>
                        </a:spcAft>
                        <a:buNone/>
                      </a:pPr>
                      <a:r>
                        <a:rPr lang="en-GB" sz="1600" b="1" u="none" strike="noStrike" cap="none">
                          <a:latin typeface="Open Sans"/>
                          <a:ea typeface="Open Sans"/>
                          <a:cs typeface="Open Sans"/>
                          <a:sym typeface="Open Sans"/>
                        </a:rPr>
                        <a:t>Dia:</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7:00 - 23:00 </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16 horas</a:t>
                      </a:r>
                      <a:endParaRPr sz="1600" b="1" u="none" strike="noStrike" cap="none">
                        <a:latin typeface="Open Sans"/>
                        <a:ea typeface="Open Sans"/>
                        <a:cs typeface="Open Sans"/>
                        <a:sym typeface="Open Sans"/>
                      </a:endParaRPr>
                    </a:p>
                  </a:txBody>
                  <a:tcPr marL="91450" marR="91450" marT="45725" marB="45725"/>
                </a:tc>
                <a:tc>
                  <a:txBody>
                    <a:bodyPr/>
                    <a:lstStyle/>
                    <a:p>
                      <a:pPr marL="0" marR="0" lvl="0" indent="0" algn="ctr" rtl="0">
                        <a:spcBef>
                          <a:spcPts val="0"/>
                        </a:spcBef>
                        <a:spcAft>
                          <a:spcPts val="0"/>
                        </a:spcAft>
                        <a:buNone/>
                      </a:pPr>
                      <a:r>
                        <a:rPr lang="en-GB" sz="1600" b="1" u="none" strike="noStrike" cap="none">
                          <a:latin typeface="Open Sans"/>
                          <a:ea typeface="Open Sans"/>
                          <a:cs typeface="Open Sans"/>
                          <a:sym typeface="Open Sans"/>
                        </a:rPr>
                        <a:t>Noite:</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23:00 - 7:00</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8 horas</a:t>
                      </a:r>
                      <a:endParaRPr/>
                    </a:p>
                  </a:txBody>
                  <a:tcPr marL="91450" marR="91450" marT="45725" marB="45725"/>
                </a:tc>
                <a:tc>
                  <a:txBody>
                    <a:bodyPr/>
                    <a:lstStyle/>
                    <a:p>
                      <a:pPr marL="0" marR="0" lvl="0" indent="0" algn="ctr" rtl="0">
                        <a:spcBef>
                          <a:spcPts val="0"/>
                        </a:spcBef>
                        <a:spcAft>
                          <a:spcPts val="0"/>
                        </a:spcAft>
                        <a:buNone/>
                      </a:pPr>
                      <a:r>
                        <a:rPr lang="en-GB" sz="1600" b="1" u="none" strike="noStrike" cap="none">
                          <a:latin typeface="Open Sans"/>
                          <a:ea typeface="Open Sans"/>
                          <a:cs typeface="Open Sans"/>
                          <a:sym typeface="Open Sans"/>
                        </a:rPr>
                        <a:t>Dia:</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8:00 - 20:00</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12 horas</a:t>
                      </a:r>
                      <a:endParaRPr/>
                    </a:p>
                  </a:txBody>
                  <a:tcPr marL="91450" marR="91450" marT="45725" marB="45725"/>
                </a:tc>
                <a:tc>
                  <a:txBody>
                    <a:bodyPr/>
                    <a:lstStyle/>
                    <a:p>
                      <a:pPr marL="0" marR="0" lvl="0" indent="0" algn="ctr" rtl="0">
                        <a:spcBef>
                          <a:spcPts val="0"/>
                        </a:spcBef>
                        <a:spcAft>
                          <a:spcPts val="0"/>
                        </a:spcAft>
                        <a:buNone/>
                      </a:pPr>
                      <a:r>
                        <a:rPr lang="en-GB" sz="1600" b="1" u="none" strike="noStrike" cap="none">
                          <a:latin typeface="Open Sans"/>
                          <a:ea typeface="Open Sans"/>
                          <a:cs typeface="Open Sans"/>
                          <a:sym typeface="Open Sans"/>
                        </a:rPr>
                        <a:t>Noite:</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20:00 - 8:00</a:t>
                      </a:r>
                      <a:endParaRPr/>
                    </a:p>
                    <a:p>
                      <a:pPr marL="0" marR="0" lvl="0" indent="0" algn="ctr" rtl="0">
                        <a:spcBef>
                          <a:spcPts val="0"/>
                        </a:spcBef>
                        <a:spcAft>
                          <a:spcPts val="0"/>
                        </a:spcAft>
                        <a:buNone/>
                      </a:pPr>
                      <a:r>
                        <a:rPr lang="en-GB" sz="1600" b="1" u="none" strike="noStrike" cap="none">
                          <a:latin typeface="Open Sans"/>
                          <a:ea typeface="Open Sans"/>
                          <a:cs typeface="Open Sans"/>
                          <a:sym typeface="Open Sans"/>
                        </a:rPr>
                        <a:t>12 horas</a:t>
                      </a:r>
                      <a:endParaRPr/>
                    </a:p>
                  </a:txBody>
                  <a:tcPr marL="91450" marR="91450" marT="45725" marB="45725"/>
                </a:tc>
                <a:extLst>
                  <a:ext uri="{0D108BD9-81ED-4DB2-BD59-A6C34878D82A}">
                    <a16:rowId xmlns:a16="http://schemas.microsoft.com/office/drawing/2014/main" val="10002"/>
                  </a:ext>
                </a:extLst>
              </a:tr>
              <a:tr h="951175">
                <a:tc>
                  <a:txBody>
                    <a:bodyPr/>
                    <a:lstStyle/>
                    <a:p>
                      <a:pPr marL="0" marR="0" lvl="0" indent="0" algn="ctr" rtl="0">
                        <a:lnSpc>
                          <a:spcPct val="100000"/>
                        </a:lnSpc>
                        <a:spcBef>
                          <a:spcPts val="0"/>
                        </a:spcBef>
                        <a:spcAft>
                          <a:spcPts val="0"/>
                        </a:spcAft>
                        <a:buClr>
                          <a:schemeClr val="dk1"/>
                        </a:buClr>
                        <a:buSzPts val="1600"/>
                        <a:buFont typeface="Open Sans"/>
                        <a:buNone/>
                      </a:pPr>
                      <a:r>
                        <a:rPr lang="en-GB" sz="1600" b="0" u="none" strike="noStrike" cap="none">
                          <a:latin typeface="Open Sans"/>
                          <a:ea typeface="Open Sans"/>
                          <a:cs typeface="Open Sans"/>
                          <a:sym typeface="Open Sans"/>
                        </a:rPr>
                        <a:t>= (16 x 244) / 8760</a:t>
                      </a:r>
                      <a:endParaRPr/>
                    </a:p>
                    <a:p>
                      <a:pPr marL="0" marR="0" lvl="0" indent="0" algn="ctr" rtl="0">
                        <a:spcBef>
                          <a:spcPts val="0"/>
                        </a:spcBef>
                        <a:spcAft>
                          <a:spcPts val="0"/>
                        </a:spcAft>
                        <a:buNone/>
                      </a:pPr>
                      <a:r>
                        <a:rPr lang="en-GB" sz="1600" b="0" u="none" strike="noStrike" cap="none">
                          <a:latin typeface="Open Sans"/>
                          <a:ea typeface="Open Sans"/>
                          <a:cs typeface="Open Sans"/>
                          <a:sym typeface="Open Sans"/>
                        </a:rPr>
                        <a:t> = 0.4457</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600"/>
                        <a:buFont typeface="Open Sans"/>
                        <a:buNone/>
                      </a:pPr>
                      <a:r>
                        <a:rPr lang="en-GB" sz="1600" b="0" u="none" strike="noStrike" cap="none">
                          <a:latin typeface="Open Sans"/>
                          <a:ea typeface="Open Sans"/>
                          <a:cs typeface="Open Sans"/>
                          <a:sym typeface="Open Sans"/>
                        </a:rPr>
                        <a:t>= (8 x 244) / 8760 </a:t>
                      </a:r>
                      <a:endParaRPr/>
                    </a:p>
                    <a:p>
                      <a:pPr marL="0" marR="0" lvl="0" indent="0" algn="ctr" rtl="0">
                        <a:lnSpc>
                          <a:spcPct val="100000"/>
                        </a:lnSpc>
                        <a:spcBef>
                          <a:spcPts val="0"/>
                        </a:spcBef>
                        <a:spcAft>
                          <a:spcPts val="0"/>
                        </a:spcAft>
                        <a:buClr>
                          <a:schemeClr val="dk1"/>
                        </a:buClr>
                        <a:buSzPts val="1600"/>
                        <a:buFont typeface="Open Sans"/>
                        <a:buNone/>
                      </a:pPr>
                      <a:r>
                        <a:rPr lang="en-GB" sz="1600" b="0" u="none" strike="noStrike" cap="none">
                          <a:latin typeface="Open Sans"/>
                          <a:ea typeface="Open Sans"/>
                          <a:cs typeface="Open Sans"/>
                          <a:sym typeface="Open Sans"/>
                        </a:rPr>
                        <a:t>= 0.2228</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600"/>
                        <a:buFont typeface="Open Sans"/>
                        <a:buNone/>
                      </a:pPr>
                      <a:r>
                        <a:rPr lang="en-GB" sz="1600" b="0" u="none" strike="noStrike" cap="none">
                          <a:latin typeface="Open Sans"/>
                          <a:ea typeface="Open Sans"/>
                          <a:cs typeface="Open Sans"/>
                          <a:sym typeface="Open Sans"/>
                        </a:rPr>
                        <a:t>= (12 x 121) / 8760</a:t>
                      </a:r>
                      <a:endParaRPr/>
                    </a:p>
                    <a:p>
                      <a:pPr marL="0" marR="0" lvl="0" indent="0" algn="ctr" rtl="0">
                        <a:lnSpc>
                          <a:spcPct val="100000"/>
                        </a:lnSpc>
                        <a:spcBef>
                          <a:spcPts val="0"/>
                        </a:spcBef>
                        <a:spcAft>
                          <a:spcPts val="0"/>
                        </a:spcAft>
                        <a:buClr>
                          <a:schemeClr val="dk1"/>
                        </a:buClr>
                        <a:buSzPts val="1600"/>
                        <a:buFont typeface="Open Sans"/>
                        <a:buNone/>
                      </a:pPr>
                      <a:r>
                        <a:rPr lang="en-GB" sz="1600" b="0" u="none" strike="noStrike" cap="none">
                          <a:latin typeface="Open Sans"/>
                          <a:ea typeface="Open Sans"/>
                          <a:cs typeface="Open Sans"/>
                          <a:sym typeface="Open Sans"/>
                        </a:rPr>
                        <a:t>= 0.1657</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600"/>
                        <a:buFont typeface="Open Sans"/>
                        <a:buNone/>
                      </a:pPr>
                      <a:r>
                        <a:rPr lang="en-GB" sz="1600" b="0" u="none" strike="noStrike" cap="none" dirty="0">
                          <a:latin typeface="Open Sans"/>
                          <a:ea typeface="Open Sans"/>
                          <a:cs typeface="Open Sans"/>
                          <a:sym typeface="Open Sans"/>
                        </a:rPr>
                        <a:t>= (12 x 121) / 8760</a:t>
                      </a:r>
                      <a:endParaRPr dirty="0"/>
                    </a:p>
                    <a:p>
                      <a:pPr marL="0" marR="0" lvl="0" indent="0" algn="ctr" rtl="0">
                        <a:lnSpc>
                          <a:spcPct val="100000"/>
                        </a:lnSpc>
                        <a:spcBef>
                          <a:spcPts val="0"/>
                        </a:spcBef>
                        <a:spcAft>
                          <a:spcPts val="0"/>
                        </a:spcAft>
                        <a:buClr>
                          <a:schemeClr val="dk1"/>
                        </a:buClr>
                        <a:buSzPts val="1600"/>
                        <a:buFont typeface="Open Sans"/>
                        <a:buNone/>
                      </a:pPr>
                      <a:r>
                        <a:rPr lang="en-GB" sz="1600" b="0" u="none" strike="noStrike" cap="none" dirty="0">
                          <a:latin typeface="Open Sans"/>
                          <a:ea typeface="Open Sans"/>
                          <a:cs typeface="Open Sans"/>
                          <a:sym typeface="Open Sans"/>
                        </a:rPr>
                        <a:t>= 0.1657</a:t>
                      </a:r>
                      <a:endParaRPr dirty="0"/>
                    </a:p>
                  </a:txBody>
                  <a:tcPr marL="91450" marR="91450" marT="45725" marB="45725" anchor="ctr"/>
                </a:tc>
                <a:extLst>
                  <a:ext uri="{0D108BD9-81ED-4DB2-BD59-A6C34878D82A}">
                    <a16:rowId xmlns:a16="http://schemas.microsoft.com/office/drawing/2014/main" val="10003"/>
                  </a:ext>
                </a:extLst>
              </a:tr>
            </a:tbl>
          </a:graphicData>
        </a:graphic>
      </p:graphicFrame>
      <p:sp>
        <p:nvSpPr>
          <p:cNvPr id="567" name="Google Shape;567;p19"/>
          <p:cNvSpPr txBox="1"/>
          <p:nvPr/>
        </p:nvSpPr>
        <p:spPr>
          <a:xfrm>
            <a:off x="3844881" y="6044085"/>
            <a:ext cx="44355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rgbClr val="C00000"/>
                </a:solidFill>
                <a:latin typeface="Open Sans"/>
                <a:ea typeface="Open Sans"/>
                <a:cs typeface="Open Sans"/>
                <a:sym typeface="Open Sans"/>
              </a:rPr>
              <a:t>* </a:t>
            </a:r>
            <a:r>
              <a:rPr lang="en-GB" sz="1800" dirty="0" err="1">
                <a:solidFill>
                  <a:srgbClr val="C00000"/>
                </a:solidFill>
                <a:latin typeface="Open Sans"/>
                <a:ea typeface="Open Sans"/>
                <a:cs typeface="Open Sans"/>
                <a:sym typeface="Open Sans"/>
              </a:rPr>
              <a:t>Número</a:t>
            </a:r>
            <a:r>
              <a:rPr lang="en-GB" sz="1800" dirty="0">
                <a:solidFill>
                  <a:srgbClr val="C00000"/>
                </a:solidFill>
                <a:latin typeface="Open Sans"/>
                <a:ea typeface="Open Sans"/>
                <a:cs typeface="Open Sans"/>
                <a:sym typeface="Open Sans"/>
              </a:rPr>
              <a:t> de horas </a:t>
            </a:r>
            <a:r>
              <a:rPr lang="en-GB" sz="1800" dirty="0" err="1">
                <a:solidFill>
                  <a:srgbClr val="C00000"/>
                </a:solidFill>
                <a:latin typeface="Open Sans"/>
                <a:ea typeface="Open Sans"/>
                <a:cs typeface="Open Sans"/>
                <a:sym typeface="Open Sans"/>
              </a:rPr>
              <a:t>em</a:t>
            </a:r>
            <a:r>
              <a:rPr lang="en-GB" sz="1800" dirty="0">
                <a:solidFill>
                  <a:srgbClr val="C00000"/>
                </a:solidFill>
                <a:latin typeface="Open Sans"/>
                <a:ea typeface="Open Sans"/>
                <a:cs typeface="Open Sans"/>
                <a:sym typeface="Open Sans"/>
              </a:rPr>
              <a:t> um </a:t>
            </a:r>
            <a:r>
              <a:rPr lang="en-GB" sz="1800" dirty="0" err="1">
                <a:solidFill>
                  <a:srgbClr val="C00000"/>
                </a:solidFill>
                <a:latin typeface="Open Sans"/>
                <a:ea typeface="Open Sans"/>
                <a:cs typeface="Open Sans"/>
                <a:sym typeface="Open Sans"/>
              </a:rPr>
              <a:t>ano</a:t>
            </a:r>
            <a:r>
              <a:rPr lang="en-GB" sz="1800" dirty="0">
                <a:solidFill>
                  <a:srgbClr val="C00000"/>
                </a:solidFill>
                <a:latin typeface="Open Sans"/>
                <a:ea typeface="Open Sans"/>
                <a:cs typeface="Open Sans"/>
                <a:sym typeface="Open Sans"/>
              </a:rPr>
              <a:t>: 8760</a:t>
            </a:r>
            <a:endParaRPr dirty="0"/>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dirty="0" err="1"/>
              <a:t>Resultados</a:t>
            </a:r>
            <a:r>
              <a:rPr lang="en-GB" dirty="0"/>
              <a:t> da </a:t>
            </a:r>
            <a:r>
              <a:rPr lang="en-GB" dirty="0" err="1"/>
              <a:t>aprendizagem</a:t>
            </a:r>
            <a:endParaRPr dirty="0"/>
          </a:p>
        </p:txBody>
      </p:sp>
      <p:sp>
        <p:nvSpPr>
          <p:cNvPr id="280" name="Google Shape;280;p2"/>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lnSpcReduction="10000"/>
          </a:bodyPr>
          <a:lstStyle/>
          <a:p>
            <a:pPr marL="713105" lvl="0" indent="-713105" algn="l" rtl="0">
              <a:lnSpc>
                <a:spcPct val="120000"/>
              </a:lnSpc>
              <a:spcBef>
                <a:spcPts val="0"/>
              </a:spcBef>
              <a:spcAft>
                <a:spcPts val="0"/>
              </a:spcAft>
              <a:buClr>
                <a:schemeClr val="dk1"/>
              </a:buClr>
              <a:buSzPts val="2000"/>
              <a:buFont typeface="Open Sans"/>
              <a:buNone/>
            </a:pPr>
            <a:r>
              <a:rPr lang="en-GB" dirty="0">
                <a:latin typeface="Open Sans"/>
                <a:ea typeface="Open Sans"/>
                <a:cs typeface="Open Sans"/>
                <a:sym typeface="Open Sans"/>
              </a:rPr>
              <a:t>ILO1</a:t>
            </a:r>
            <a:r>
              <a:rPr lang="en-GB" b="0" dirty="0">
                <a:latin typeface="Open Sans"/>
                <a:ea typeface="Open Sans"/>
                <a:cs typeface="Open Sans"/>
                <a:sym typeface="Open Sans"/>
              </a:rPr>
              <a:t>: </a:t>
            </a:r>
            <a:r>
              <a:rPr lang="en-GB" b="0" dirty="0" err="1">
                <a:latin typeface="Open Sans"/>
                <a:ea typeface="Open Sans"/>
                <a:cs typeface="Open Sans"/>
                <a:sym typeface="Open Sans"/>
              </a:rPr>
              <a:t>Refletir</a:t>
            </a:r>
            <a:r>
              <a:rPr lang="en-GB" b="0" dirty="0">
                <a:latin typeface="Open Sans"/>
                <a:ea typeface="Open Sans"/>
                <a:cs typeface="Open Sans"/>
                <a:sym typeface="Open Sans"/>
              </a:rPr>
              <a:t> </a:t>
            </a:r>
            <a:r>
              <a:rPr lang="en-GB" b="0" dirty="0" err="1">
                <a:latin typeface="Open Sans"/>
                <a:ea typeface="Open Sans"/>
                <a:cs typeface="Open Sans"/>
                <a:sym typeface="Open Sans"/>
              </a:rPr>
              <a:t>sobre</a:t>
            </a:r>
            <a:r>
              <a:rPr lang="en-GB" b="0" dirty="0">
                <a:latin typeface="Open Sans"/>
                <a:ea typeface="Open Sans"/>
                <a:cs typeface="Open Sans"/>
                <a:sym typeface="Open Sans"/>
              </a:rPr>
              <a:t> a </a:t>
            </a:r>
            <a:r>
              <a:rPr lang="en-GB" b="0" dirty="0" err="1">
                <a:latin typeface="Open Sans"/>
                <a:ea typeface="Open Sans"/>
                <a:cs typeface="Open Sans"/>
                <a:sym typeface="Open Sans"/>
              </a:rPr>
              <a:t>variabilidade</a:t>
            </a:r>
            <a:r>
              <a:rPr lang="en-GB" b="0" dirty="0">
                <a:latin typeface="Open Sans"/>
                <a:ea typeface="Open Sans"/>
                <a:cs typeface="Open Sans"/>
                <a:sym typeface="Open Sans"/>
              </a:rPr>
              <a:t> das </a:t>
            </a:r>
            <a:r>
              <a:rPr lang="en-GB" b="0" dirty="0" err="1">
                <a:latin typeface="Open Sans"/>
                <a:ea typeface="Open Sans"/>
                <a:cs typeface="Open Sans"/>
                <a:sym typeface="Open Sans"/>
              </a:rPr>
              <a:t>demandas</a:t>
            </a:r>
            <a:r>
              <a:rPr lang="en-GB" b="0" dirty="0">
                <a:latin typeface="Open Sans"/>
                <a:ea typeface="Open Sans"/>
                <a:cs typeface="Open Sans"/>
                <a:sym typeface="Open Sans"/>
              </a:rPr>
              <a:t> de </a:t>
            </a:r>
            <a:r>
              <a:rPr lang="en-GB" b="0" dirty="0" err="1">
                <a:latin typeface="Open Sans"/>
                <a:ea typeface="Open Sans"/>
                <a:cs typeface="Open Sans"/>
                <a:sym typeface="Open Sans"/>
              </a:rPr>
              <a:t>energia</a:t>
            </a:r>
            <a:r>
              <a:rPr lang="en-GB" b="0" dirty="0">
                <a:latin typeface="Open Sans"/>
                <a:ea typeface="Open Sans"/>
                <a:cs typeface="Open Sans"/>
                <a:sym typeface="Open Sans"/>
              </a:rPr>
              <a:t> </a:t>
            </a:r>
            <a:r>
              <a:rPr lang="en-GB" b="0" dirty="0" err="1">
                <a:latin typeface="Open Sans"/>
                <a:ea typeface="Open Sans"/>
                <a:cs typeface="Open Sans"/>
                <a:sym typeface="Open Sans"/>
              </a:rPr>
              <a:t>ao</a:t>
            </a:r>
            <a:r>
              <a:rPr lang="en-GB" b="0" dirty="0">
                <a:latin typeface="Open Sans"/>
                <a:ea typeface="Open Sans"/>
                <a:cs typeface="Open Sans"/>
                <a:sym typeface="Open Sans"/>
              </a:rPr>
              <a:t> </a:t>
            </a:r>
            <a:r>
              <a:rPr lang="en-GB" b="0" dirty="0" err="1">
                <a:latin typeface="Open Sans"/>
                <a:ea typeface="Open Sans"/>
                <a:cs typeface="Open Sans"/>
                <a:sym typeface="Open Sans"/>
              </a:rPr>
              <a:t>longo</a:t>
            </a:r>
            <a:r>
              <a:rPr lang="en-GB" b="0" dirty="0">
                <a:latin typeface="Open Sans"/>
                <a:ea typeface="Open Sans"/>
                <a:cs typeface="Open Sans"/>
                <a:sym typeface="Open Sans"/>
              </a:rPr>
              <a:t> do tempo e </a:t>
            </a:r>
            <a:r>
              <a:rPr lang="en-GB" b="0" dirty="0" err="1">
                <a:latin typeface="Open Sans"/>
                <a:ea typeface="Open Sans"/>
                <a:cs typeface="Open Sans"/>
                <a:sym typeface="Open Sans"/>
              </a:rPr>
              <a:t>seu</a:t>
            </a:r>
            <a:r>
              <a:rPr lang="en-GB" b="0" dirty="0">
                <a:latin typeface="Open Sans"/>
                <a:ea typeface="Open Sans"/>
                <a:cs typeface="Open Sans"/>
                <a:sym typeface="Open Sans"/>
              </a:rPr>
              <a:t> </a:t>
            </a:r>
            <a:r>
              <a:rPr lang="en-GB" b="0" dirty="0" err="1">
                <a:latin typeface="Open Sans"/>
                <a:ea typeface="Open Sans"/>
                <a:cs typeface="Open Sans"/>
                <a:sym typeface="Open Sans"/>
              </a:rPr>
              <a:t>efeito</a:t>
            </a:r>
            <a:r>
              <a:rPr lang="en-GB" b="0" dirty="0">
                <a:latin typeface="Open Sans"/>
                <a:ea typeface="Open Sans"/>
                <a:cs typeface="Open Sans"/>
                <a:sym typeface="Open Sans"/>
              </a:rPr>
              <a:t> no </a:t>
            </a:r>
            <a:r>
              <a:rPr lang="en-GB" b="0" dirty="0" err="1">
                <a:latin typeface="Open Sans"/>
                <a:ea typeface="Open Sans"/>
                <a:cs typeface="Open Sans"/>
                <a:sym typeface="Open Sans"/>
              </a:rPr>
              <a:t>planejamento</a:t>
            </a:r>
            <a:r>
              <a:rPr lang="en-GB" b="0" dirty="0">
                <a:latin typeface="Open Sans"/>
                <a:ea typeface="Open Sans"/>
                <a:cs typeface="Open Sans"/>
                <a:sym typeface="Open Sans"/>
              </a:rPr>
              <a:t> da </a:t>
            </a:r>
            <a:r>
              <a:rPr lang="en-GB" b="0" dirty="0" err="1">
                <a:latin typeface="Open Sans"/>
                <a:ea typeface="Open Sans"/>
                <a:cs typeface="Open Sans"/>
                <a:sym typeface="Open Sans"/>
              </a:rPr>
              <a:t>infraestrutura</a:t>
            </a:r>
            <a:r>
              <a:rPr lang="en-GB" b="0" dirty="0">
                <a:latin typeface="Open Sans"/>
                <a:ea typeface="Open Sans"/>
                <a:cs typeface="Open Sans"/>
                <a:sym typeface="Open Sans"/>
              </a:rPr>
              <a:t> de </a:t>
            </a:r>
            <a:r>
              <a:rPr lang="en-GB" b="0" dirty="0" err="1">
                <a:latin typeface="Open Sans"/>
                <a:ea typeface="Open Sans"/>
                <a:cs typeface="Open Sans"/>
                <a:sym typeface="Open Sans"/>
              </a:rPr>
              <a:t>energia</a:t>
            </a:r>
            <a:endParaRPr dirty="0"/>
          </a:p>
          <a:p>
            <a:pPr marL="713105" lvl="0" indent="-713105" algn="l" rtl="0">
              <a:lnSpc>
                <a:spcPct val="120000"/>
              </a:lnSpc>
              <a:spcBef>
                <a:spcPts val="1200"/>
              </a:spcBef>
              <a:spcAft>
                <a:spcPts val="0"/>
              </a:spcAft>
              <a:buClr>
                <a:schemeClr val="dk1"/>
              </a:buClr>
              <a:buSzPts val="2000"/>
              <a:buFont typeface="Open Sans"/>
              <a:buNone/>
            </a:pPr>
            <a:r>
              <a:rPr lang="en-GB" dirty="0">
                <a:latin typeface="Open Sans"/>
                <a:ea typeface="Open Sans"/>
                <a:cs typeface="Open Sans"/>
                <a:sym typeface="Open Sans"/>
              </a:rPr>
              <a:t>ILO2</a:t>
            </a:r>
            <a:r>
              <a:rPr lang="en-GB" b="0" dirty="0">
                <a:latin typeface="Open Sans"/>
                <a:ea typeface="Open Sans"/>
                <a:cs typeface="Open Sans"/>
                <a:sym typeface="Open Sans"/>
              </a:rPr>
              <a:t>: </a:t>
            </a:r>
            <a:r>
              <a:rPr lang="en-GB" b="0" dirty="0" err="1">
                <a:latin typeface="Open Sans"/>
                <a:ea typeface="Open Sans"/>
                <a:cs typeface="Open Sans"/>
                <a:sym typeface="Open Sans"/>
              </a:rPr>
              <a:t>Refletir</a:t>
            </a:r>
            <a:r>
              <a:rPr lang="en-GB" b="0" dirty="0">
                <a:latin typeface="Open Sans"/>
                <a:ea typeface="Open Sans"/>
                <a:cs typeface="Open Sans"/>
                <a:sym typeface="Open Sans"/>
              </a:rPr>
              <a:t> </a:t>
            </a:r>
            <a:r>
              <a:rPr lang="en-GB" b="0" dirty="0" err="1">
                <a:latin typeface="Open Sans"/>
                <a:ea typeface="Open Sans"/>
                <a:cs typeface="Open Sans"/>
                <a:sym typeface="Open Sans"/>
              </a:rPr>
              <a:t>sobre</a:t>
            </a:r>
            <a:r>
              <a:rPr lang="en-GB" b="0" dirty="0">
                <a:latin typeface="Open Sans"/>
                <a:ea typeface="Open Sans"/>
                <a:cs typeface="Open Sans"/>
                <a:sym typeface="Open Sans"/>
              </a:rPr>
              <a:t> a </a:t>
            </a:r>
            <a:r>
              <a:rPr lang="en-GB" b="0" dirty="0" err="1">
                <a:latin typeface="Open Sans"/>
                <a:ea typeface="Open Sans"/>
                <a:cs typeface="Open Sans"/>
                <a:sym typeface="Open Sans"/>
              </a:rPr>
              <a:t>variabilidade</a:t>
            </a:r>
            <a:r>
              <a:rPr lang="en-GB" b="0" dirty="0">
                <a:latin typeface="Open Sans"/>
                <a:ea typeface="Open Sans"/>
                <a:cs typeface="Open Sans"/>
                <a:sym typeface="Open Sans"/>
              </a:rPr>
              <a:t> do </a:t>
            </a:r>
            <a:r>
              <a:rPr lang="en-GB" b="0" dirty="0" err="1">
                <a:latin typeface="Open Sans"/>
                <a:ea typeface="Open Sans"/>
                <a:cs typeface="Open Sans"/>
                <a:sym typeface="Open Sans"/>
              </a:rPr>
              <a:t>fornecimento</a:t>
            </a:r>
            <a:r>
              <a:rPr lang="en-GB" b="0" dirty="0">
                <a:latin typeface="Open Sans"/>
                <a:ea typeface="Open Sans"/>
                <a:cs typeface="Open Sans"/>
                <a:sym typeface="Open Sans"/>
              </a:rPr>
              <a:t> de </a:t>
            </a:r>
            <a:r>
              <a:rPr lang="en-GB" b="0" dirty="0" err="1">
                <a:latin typeface="Open Sans"/>
                <a:ea typeface="Open Sans"/>
                <a:cs typeface="Open Sans"/>
                <a:sym typeface="Open Sans"/>
              </a:rPr>
              <a:t>energia</a:t>
            </a:r>
            <a:r>
              <a:rPr lang="en-GB" b="0" dirty="0">
                <a:latin typeface="Open Sans"/>
                <a:ea typeface="Open Sans"/>
                <a:cs typeface="Open Sans"/>
                <a:sym typeface="Open Sans"/>
              </a:rPr>
              <a:t> </a:t>
            </a:r>
            <a:r>
              <a:rPr lang="en-GB" b="0" dirty="0" err="1">
                <a:latin typeface="Open Sans"/>
                <a:ea typeface="Open Sans"/>
                <a:cs typeface="Open Sans"/>
                <a:sym typeface="Open Sans"/>
              </a:rPr>
              <a:t>ao</a:t>
            </a:r>
            <a:r>
              <a:rPr lang="en-GB" b="0" dirty="0">
                <a:latin typeface="Open Sans"/>
                <a:ea typeface="Open Sans"/>
                <a:cs typeface="Open Sans"/>
                <a:sym typeface="Open Sans"/>
              </a:rPr>
              <a:t> </a:t>
            </a:r>
            <a:r>
              <a:rPr lang="en-GB" b="0" dirty="0" err="1">
                <a:latin typeface="Open Sans"/>
                <a:ea typeface="Open Sans"/>
                <a:cs typeface="Open Sans"/>
                <a:sym typeface="Open Sans"/>
              </a:rPr>
              <a:t>longo</a:t>
            </a:r>
            <a:r>
              <a:rPr lang="en-GB" b="0" dirty="0">
                <a:latin typeface="Open Sans"/>
                <a:ea typeface="Open Sans"/>
                <a:cs typeface="Open Sans"/>
                <a:sym typeface="Open Sans"/>
              </a:rPr>
              <a:t> do tempo e </a:t>
            </a:r>
            <a:r>
              <a:rPr lang="en-GB" b="0" dirty="0" err="1">
                <a:latin typeface="Open Sans"/>
                <a:ea typeface="Open Sans"/>
                <a:cs typeface="Open Sans"/>
                <a:sym typeface="Open Sans"/>
              </a:rPr>
              <a:t>seu</a:t>
            </a:r>
            <a:r>
              <a:rPr lang="en-GB" b="0" dirty="0">
                <a:latin typeface="Open Sans"/>
                <a:ea typeface="Open Sans"/>
                <a:cs typeface="Open Sans"/>
                <a:sym typeface="Open Sans"/>
              </a:rPr>
              <a:t> </a:t>
            </a:r>
            <a:r>
              <a:rPr lang="en-GB" b="0" dirty="0" err="1">
                <a:latin typeface="Open Sans"/>
                <a:ea typeface="Open Sans"/>
                <a:cs typeface="Open Sans"/>
                <a:sym typeface="Open Sans"/>
              </a:rPr>
              <a:t>efeito</a:t>
            </a:r>
            <a:r>
              <a:rPr lang="en-GB" b="0" dirty="0">
                <a:latin typeface="Open Sans"/>
                <a:ea typeface="Open Sans"/>
                <a:cs typeface="Open Sans"/>
                <a:sym typeface="Open Sans"/>
              </a:rPr>
              <a:t> no </a:t>
            </a:r>
            <a:r>
              <a:rPr lang="en-GB" b="0" dirty="0" err="1">
                <a:latin typeface="Open Sans"/>
                <a:ea typeface="Open Sans"/>
                <a:cs typeface="Open Sans"/>
                <a:sym typeface="Open Sans"/>
              </a:rPr>
              <a:t>planejamento</a:t>
            </a:r>
            <a:r>
              <a:rPr lang="en-GB" b="0" dirty="0">
                <a:latin typeface="Open Sans"/>
                <a:ea typeface="Open Sans"/>
                <a:cs typeface="Open Sans"/>
                <a:sym typeface="Open Sans"/>
              </a:rPr>
              <a:t> da </a:t>
            </a:r>
            <a:r>
              <a:rPr lang="en-GB" b="0" dirty="0" err="1">
                <a:latin typeface="Open Sans"/>
                <a:ea typeface="Open Sans"/>
                <a:cs typeface="Open Sans"/>
                <a:sym typeface="Open Sans"/>
              </a:rPr>
              <a:t>infraestrutura</a:t>
            </a:r>
            <a:r>
              <a:rPr lang="en-GB" b="0" dirty="0">
                <a:latin typeface="Open Sans"/>
                <a:ea typeface="Open Sans"/>
                <a:cs typeface="Open Sans"/>
                <a:sym typeface="Open Sans"/>
              </a:rPr>
              <a:t> </a:t>
            </a:r>
            <a:r>
              <a:rPr lang="en-GB" b="0" dirty="0" err="1">
                <a:latin typeface="Open Sans"/>
                <a:ea typeface="Open Sans"/>
                <a:cs typeface="Open Sans"/>
                <a:sym typeface="Open Sans"/>
              </a:rPr>
              <a:t>energética</a:t>
            </a:r>
            <a:endParaRPr dirty="0"/>
          </a:p>
          <a:p>
            <a:pPr marL="713105" lvl="0" indent="-713105" algn="l" rtl="0">
              <a:lnSpc>
                <a:spcPct val="120000"/>
              </a:lnSpc>
              <a:spcBef>
                <a:spcPts val="1200"/>
              </a:spcBef>
              <a:spcAft>
                <a:spcPts val="0"/>
              </a:spcAft>
              <a:buClr>
                <a:schemeClr val="dk1"/>
              </a:buClr>
              <a:buSzPts val="2000"/>
              <a:buFont typeface="Open Sans"/>
              <a:buNone/>
            </a:pPr>
            <a:r>
              <a:rPr lang="en-GB" dirty="0">
                <a:latin typeface="Open Sans"/>
                <a:ea typeface="Open Sans"/>
                <a:cs typeface="Open Sans"/>
                <a:sym typeface="Open Sans"/>
              </a:rPr>
              <a:t>ILO3</a:t>
            </a:r>
            <a:r>
              <a:rPr lang="en-GB" b="0" dirty="0">
                <a:latin typeface="Open Sans"/>
                <a:ea typeface="Open Sans"/>
                <a:cs typeface="Open Sans"/>
                <a:sym typeface="Open Sans"/>
              </a:rPr>
              <a:t>: </a:t>
            </a:r>
            <a:r>
              <a:rPr lang="en-GB" b="0" dirty="0" err="1">
                <a:latin typeface="Open Sans"/>
                <a:ea typeface="Open Sans"/>
                <a:cs typeface="Open Sans"/>
                <a:sym typeface="Open Sans"/>
              </a:rPr>
              <a:t>Descrever</a:t>
            </a:r>
            <a:r>
              <a:rPr lang="en-GB" b="0" dirty="0">
                <a:latin typeface="Open Sans"/>
                <a:ea typeface="Open Sans"/>
                <a:cs typeface="Open Sans"/>
                <a:sym typeface="Open Sans"/>
              </a:rPr>
              <a:t> </a:t>
            </a:r>
            <a:r>
              <a:rPr lang="en-GB" b="0" dirty="0" err="1">
                <a:latin typeface="Open Sans"/>
                <a:ea typeface="Open Sans"/>
                <a:cs typeface="Open Sans"/>
                <a:sym typeface="Open Sans"/>
              </a:rPr>
              <a:t>como</a:t>
            </a:r>
            <a:r>
              <a:rPr lang="en-GB" b="0" dirty="0">
                <a:latin typeface="Open Sans"/>
                <a:ea typeface="Open Sans"/>
                <a:cs typeface="Open Sans"/>
                <a:sym typeface="Open Sans"/>
              </a:rPr>
              <a:t> a </a:t>
            </a:r>
            <a:r>
              <a:rPr lang="en-GB" b="0" dirty="0" err="1">
                <a:latin typeface="Open Sans"/>
                <a:ea typeface="Open Sans"/>
                <a:cs typeface="Open Sans"/>
                <a:sym typeface="Open Sans"/>
              </a:rPr>
              <a:t>variabilidade</a:t>
            </a:r>
            <a:r>
              <a:rPr lang="en-GB" b="0" dirty="0">
                <a:latin typeface="Open Sans"/>
                <a:ea typeface="Open Sans"/>
                <a:cs typeface="Open Sans"/>
                <a:sym typeface="Open Sans"/>
              </a:rPr>
              <a:t> da </a:t>
            </a:r>
            <a:r>
              <a:rPr lang="en-GB" b="0" dirty="0" err="1">
                <a:latin typeface="Open Sans"/>
                <a:ea typeface="Open Sans"/>
                <a:cs typeface="Open Sans"/>
                <a:sym typeface="Open Sans"/>
              </a:rPr>
              <a:t>demanda</a:t>
            </a:r>
            <a:r>
              <a:rPr lang="en-GB" b="0" dirty="0">
                <a:latin typeface="Open Sans"/>
                <a:ea typeface="Open Sans"/>
                <a:cs typeface="Open Sans"/>
                <a:sym typeface="Open Sans"/>
              </a:rPr>
              <a:t> e do </a:t>
            </a:r>
            <a:r>
              <a:rPr lang="en-GB" b="0" dirty="0" err="1">
                <a:latin typeface="Open Sans"/>
                <a:ea typeface="Open Sans"/>
                <a:cs typeface="Open Sans"/>
                <a:sym typeface="Open Sans"/>
              </a:rPr>
              <a:t>fornecimento</a:t>
            </a:r>
            <a:r>
              <a:rPr lang="en-GB" b="0" dirty="0">
                <a:latin typeface="Open Sans"/>
                <a:ea typeface="Open Sans"/>
                <a:cs typeface="Open Sans"/>
                <a:sym typeface="Open Sans"/>
              </a:rPr>
              <a:t> de </a:t>
            </a:r>
            <a:r>
              <a:rPr lang="en-GB" b="0" dirty="0" err="1">
                <a:latin typeface="Open Sans"/>
                <a:ea typeface="Open Sans"/>
                <a:cs typeface="Open Sans"/>
                <a:sym typeface="Open Sans"/>
              </a:rPr>
              <a:t>energia</a:t>
            </a:r>
            <a:r>
              <a:rPr lang="en-GB" b="0" dirty="0">
                <a:latin typeface="Open Sans"/>
                <a:ea typeface="Open Sans"/>
                <a:cs typeface="Open Sans"/>
                <a:sym typeface="Open Sans"/>
              </a:rPr>
              <a:t> </a:t>
            </a:r>
            <a:r>
              <a:rPr lang="en-GB" b="0" dirty="0" err="1">
                <a:latin typeface="Open Sans"/>
                <a:ea typeface="Open Sans"/>
                <a:cs typeface="Open Sans"/>
                <a:sym typeface="Open Sans"/>
              </a:rPr>
              <a:t>pode</a:t>
            </a:r>
            <a:r>
              <a:rPr lang="en-GB" b="0" dirty="0">
                <a:latin typeface="Open Sans"/>
                <a:ea typeface="Open Sans"/>
                <a:cs typeface="Open Sans"/>
                <a:sym typeface="Open Sans"/>
              </a:rPr>
              <a:t> ser </a:t>
            </a:r>
            <a:r>
              <a:rPr lang="en-GB" b="0" dirty="0" err="1">
                <a:latin typeface="Open Sans"/>
                <a:ea typeface="Open Sans"/>
                <a:cs typeface="Open Sans"/>
                <a:sym typeface="Open Sans"/>
              </a:rPr>
              <a:t>capturada</a:t>
            </a:r>
            <a:r>
              <a:rPr lang="en-GB" b="0" dirty="0">
                <a:latin typeface="Open Sans"/>
                <a:ea typeface="Open Sans"/>
                <a:cs typeface="Open Sans"/>
                <a:sym typeface="Open Sans"/>
              </a:rPr>
              <a:t> </a:t>
            </a:r>
            <a:r>
              <a:rPr lang="en-GB" b="0" dirty="0" err="1">
                <a:latin typeface="Open Sans"/>
                <a:ea typeface="Open Sans"/>
                <a:cs typeface="Open Sans"/>
                <a:sym typeface="Open Sans"/>
              </a:rPr>
              <a:t>na</a:t>
            </a:r>
            <a:r>
              <a:rPr lang="en-GB" b="0" dirty="0">
                <a:latin typeface="Open Sans"/>
                <a:ea typeface="Open Sans"/>
                <a:cs typeface="Open Sans"/>
                <a:sym typeface="Open Sans"/>
              </a:rPr>
              <a:t> </a:t>
            </a:r>
            <a:r>
              <a:rPr lang="en-GB" b="0" dirty="0" err="1">
                <a:latin typeface="Open Sans"/>
                <a:ea typeface="Open Sans"/>
                <a:cs typeface="Open Sans"/>
                <a:sym typeface="Open Sans"/>
              </a:rPr>
              <a:t>estrutura</a:t>
            </a:r>
            <a:r>
              <a:rPr lang="en-GB" b="0" dirty="0">
                <a:latin typeface="Open Sans"/>
                <a:ea typeface="Open Sans"/>
                <a:cs typeface="Open Sans"/>
                <a:sym typeface="Open Sans"/>
              </a:rPr>
              <a:t> de um </a:t>
            </a:r>
            <a:r>
              <a:rPr lang="en-GB" b="0" dirty="0" err="1">
                <a:latin typeface="Open Sans"/>
                <a:ea typeface="Open Sans"/>
                <a:cs typeface="Open Sans"/>
                <a:sym typeface="Open Sans"/>
              </a:rPr>
              <a:t>modelo</a:t>
            </a:r>
            <a:endParaRPr dirty="0"/>
          </a:p>
          <a:p>
            <a:pPr marL="713105" lvl="0" indent="-713105" algn="l" rtl="0">
              <a:lnSpc>
                <a:spcPct val="120000"/>
              </a:lnSpc>
              <a:spcBef>
                <a:spcPts val="1200"/>
              </a:spcBef>
              <a:spcAft>
                <a:spcPts val="0"/>
              </a:spcAft>
              <a:buClr>
                <a:schemeClr val="dk1"/>
              </a:buClr>
              <a:buSzPts val="2000"/>
              <a:buFont typeface="Open Sans"/>
              <a:buNone/>
            </a:pPr>
            <a:r>
              <a:rPr lang="en-GB" dirty="0">
                <a:latin typeface="Open Sans"/>
                <a:ea typeface="Open Sans"/>
                <a:cs typeface="Open Sans"/>
                <a:sym typeface="Open Sans"/>
              </a:rPr>
              <a:t>ILO4</a:t>
            </a:r>
            <a:r>
              <a:rPr lang="en-GB" b="0" dirty="0">
                <a:latin typeface="Open Sans"/>
                <a:ea typeface="Open Sans"/>
                <a:cs typeface="Open Sans"/>
                <a:sym typeface="Open Sans"/>
              </a:rPr>
              <a:t>: </a:t>
            </a:r>
            <a:r>
              <a:rPr lang="en-GB" b="0" dirty="0" err="1">
                <a:latin typeface="Open Sans"/>
                <a:ea typeface="Open Sans"/>
                <a:cs typeface="Open Sans"/>
                <a:sym typeface="Open Sans"/>
              </a:rPr>
              <a:t>Descrever</a:t>
            </a:r>
            <a:r>
              <a:rPr lang="en-GB" b="0" dirty="0">
                <a:latin typeface="Open Sans"/>
                <a:ea typeface="Open Sans"/>
                <a:cs typeface="Open Sans"/>
                <a:sym typeface="Open Sans"/>
              </a:rPr>
              <a:t> </a:t>
            </a:r>
            <a:r>
              <a:rPr lang="en-GB" b="0" dirty="0" err="1">
                <a:latin typeface="Open Sans"/>
                <a:ea typeface="Open Sans"/>
                <a:cs typeface="Open Sans"/>
                <a:sym typeface="Open Sans"/>
              </a:rPr>
              <a:t>os</a:t>
            </a:r>
            <a:r>
              <a:rPr lang="en-GB" b="0" dirty="0">
                <a:latin typeface="Open Sans"/>
                <a:ea typeface="Open Sans"/>
                <a:cs typeface="Open Sans"/>
                <a:sym typeface="Open Sans"/>
              </a:rPr>
              <a:t> </a:t>
            </a:r>
            <a:r>
              <a:rPr lang="en-GB" b="0" dirty="0" err="1">
                <a:latin typeface="Open Sans"/>
                <a:ea typeface="Open Sans"/>
                <a:cs typeface="Open Sans"/>
                <a:sym typeface="Open Sans"/>
              </a:rPr>
              <a:t>principais</a:t>
            </a:r>
            <a:r>
              <a:rPr lang="en-GB" b="0" dirty="0">
                <a:latin typeface="Open Sans"/>
                <a:ea typeface="Open Sans"/>
                <a:cs typeface="Open Sans"/>
                <a:sym typeface="Open Sans"/>
              </a:rPr>
              <a:t> </a:t>
            </a:r>
            <a:r>
              <a:rPr lang="en-GB" b="0" dirty="0" err="1">
                <a:latin typeface="Open Sans"/>
                <a:ea typeface="Open Sans"/>
                <a:cs typeface="Open Sans"/>
                <a:sym typeface="Open Sans"/>
              </a:rPr>
              <a:t>parâmetros</a:t>
            </a:r>
            <a:r>
              <a:rPr lang="en-GB" b="0" dirty="0">
                <a:latin typeface="Open Sans"/>
                <a:ea typeface="Open Sans"/>
                <a:cs typeface="Open Sans"/>
                <a:sym typeface="Open Sans"/>
              </a:rPr>
              <a:t> </a:t>
            </a:r>
            <a:r>
              <a:rPr lang="en-GB" b="0" dirty="0" err="1">
                <a:latin typeface="Open Sans"/>
                <a:ea typeface="Open Sans"/>
                <a:cs typeface="Open Sans"/>
                <a:sym typeface="Open Sans"/>
              </a:rPr>
              <a:t>dependentes</a:t>
            </a:r>
            <a:r>
              <a:rPr lang="en-GB" b="0" dirty="0">
                <a:latin typeface="Open Sans"/>
                <a:ea typeface="Open Sans"/>
                <a:cs typeface="Open Sans"/>
                <a:sym typeface="Open Sans"/>
              </a:rPr>
              <a:t> do tempo no </a:t>
            </a:r>
            <a:r>
              <a:rPr lang="en-GB" b="0" dirty="0" err="1">
                <a:latin typeface="Open Sans"/>
                <a:ea typeface="Open Sans"/>
                <a:cs typeface="Open Sans"/>
                <a:sym typeface="Open Sans"/>
              </a:rPr>
              <a:t>OSeMOSYS</a:t>
            </a:r>
            <a:r>
              <a:rPr lang="en-GB" b="0" dirty="0">
                <a:latin typeface="Open Sans"/>
                <a:ea typeface="Open Sans"/>
                <a:cs typeface="Open Sans"/>
                <a:sym typeface="Open Sans"/>
              </a:rPr>
              <a:t> e </a:t>
            </a:r>
            <a:r>
              <a:rPr lang="en-GB" b="0" dirty="0" err="1">
                <a:latin typeface="Open Sans"/>
                <a:ea typeface="Open Sans"/>
                <a:cs typeface="Open Sans"/>
                <a:sym typeface="Open Sans"/>
              </a:rPr>
              <a:t>seu</a:t>
            </a:r>
            <a:r>
              <a:rPr lang="en-GB" b="0" dirty="0">
                <a:latin typeface="Open Sans"/>
                <a:ea typeface="Open Sans"/>
                <a:cs typeface="Open Sans"/>
                <a:sym typeface="Open Sans"/>
              </a:rPr>
              <a:t> </a:t>
            </a:r>
            <a:r>
              <a:rPr lang="en-GB" b="0" dirty="0" err="1">
                <a:latin typeface="Open Sans"/>
                <a:ea typeface="Open Sans"/>
                <a:cs typeface="Open Sans"/>
                <a:sym typeface="Open Sans"/>
              </a:rPr>
              <a:t>uso</a:t>
            </a:r>
            <a:endParaRPr dirty="0"/>
          </a:p>
        </p:txBody>
      </p:sp>
      <p:sp>
        <p:nvSpPr>
          <p:cNvPr id="281" name="Google Shape;281;p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a:t>
            </a:fld>
            <a:endParaRPr/>
          </a:p>
        </p:txBody>
      </p:sp>
      <p:sp>
        <p:nvSpPr>
          <p:cNvPr id="282" name="Google Shape;282;p2"/>
          <p:cNvSpPr txBox="1">
            <a:spLocks noGrp="1"/>
          </p:cNvSpPr>
          <p:nvPr>
            <p:ph type="body" idx="2"/>
          </p:nvPr>
        </p:nvSpPr>
        <p:spPr>
          <a:xfrm>
            <a:off x="663575" y="2016027"/>
            <a:ext cx="6445148" cy="43924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EA9DA"/>
              </a:buClr>
              <a:buSzPts val="2000"/>
              <a:buFont typeface="Open Sans SemiBold"/>
              <a:buNone/>
            </a:pPr>
            <a:r>
              <a:rPr lang="en-GB" dirty="0"/>
              <a:t>Ao final </a:t>
            </a:r>
            <a:r>
              <a:rPr lang="en-GB" dirty="0" err="1"/>
              <a:t>desta</a:t>
            </a:r>
            <a:r>
              <a:rPr lang="en-GB" dirty="0"/>
              <a:t> aula, </a:t>
            </a:r>
            <a:r>
              <a:rPr lang="en-GB" dirty="0" err="1"/>
              <a:t>você</a:t>
            </a:r>
            <a:r>
              <a:rPr lang="en-GB" dirty="0"/>
              <a:t> </a:t>
            </a:r>
            <a:r>
              <a:rPr lang="en-GB" dirty="0" err="1"/>
              <a:t>será</a:t>
            </a:r>
            <a:r>
              <a:rPr lang="en-GB" dirty="0"/>
              <a:t> </a:t>
            </a:r>
            <a:r>
              <a:rPr lang="en-GB" dirty="0" err="1"/>
              <a:t>capaz</a:t>
            </a:r>
            <a:r>
              <a:rPr lang="en-GB" dirty="0"/>
              <a:t> de:</a:t>
            </a:r>
            <a:endParaRPr dirty="0"/>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Aula 5.3 Referências</a:t>
            </a:r>
            <a:endParaRPr/>
          </a:p>
        </p:txBody>
      </p:sp>
      <p:sp>
        <p:nvSpPr>
          <p:cNvPr id="573" name="Google Shape;573;p2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20</a:t>
            </a:fld>
            <a:endParaRPr/>
          </a:p>
        </p:txBody>
      </p:sp>
      <p:sp>
        <p:nvSpPr>
          <p:cNvPr id="574" name="Google Shape;574;p20"/>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1600"/>
              <a:buAutoNum type="arabicPeriod"/>
            </a:pPr>
            <a:r>
              <a:rPr lang="en-GB"/>
              <a:t>Taliotis, C., et al., Representação do tempo no OSeMOSYS, 2018. Zenodo. </a:t>
            </a:r>
            <a:r>
              <a:rPr lang="en-GB" u="sng">
                <a:solidFill>
                  <a:schemeClr val="hlink"/>
                </a:solidFill>
                <a:hlinkClick r:id="rId3"/>
              </a:rPr>
              <a:t>http://doi.org/10.5281/zenodo.4585695</a:t>
            </a:r>
            <a:endParaRPr/>
          </a:p>
          <a:p>
            <a:pPr marL="342900" lvl="0" indent="-241300" algn="l" rtl="0">
              <a:lnSpc>
                <a:spcPct val="100000"/>
              </a:lnSpc>
              <a:spcBef>
                <a:spcPts val="1000"/>
              </a:spcBef>
              <a:spcAft>
                <a:spcPts val="0"/>
              </a:spcAft>
              <a:buClr>
                <a:schemeClr val="dk1"/>
              </a:buClr>
              <a:buSzPts val="1600"/>
              <a:buNone/>
            </a:pPr>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21"/>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5.4 Parâmetros dependentes do tempo</a:t>
            </a:r>
            <a:endParaRPr/>
          </a:p>
        </p:txBody>
      </p:sp>
      <p:sp>
        <p:nvSpPr>
          <p:cNvPr id="581" name="Google Shape;581;p21"/>
          <p:cNvSpPr txBox="1">
            <a:spLocks noGrp="1"/>
          </p:cNvSpPr>
          <p:nvPr>
            <p:ph type="body" idx="1"/>
          </p:nvPr>
        </p:nvSpPr>
        <p:spPr>
          <a:xfrm>
            <a:off x="663880" y="2582945"/>
            <a:ext cx="8467420" cy="2952616"/>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90000"/>
              </a:lnSpc>
              <a:spcBef>
                <a:spcPts val="0"/>
              </a:spcBef>
              <a:spcAft>
                <a:spcPts val="0"/>
              </a:spcAft>
              <a:buClr>
                <a:srgbClr val="C00000"/>
              </a:buClr>
              <a:buSzPts val="2000"/>
              <a:buFont typeface="Arial"/>
              <a:buChar char="•"/>
            </a:pPr>
            <a:r>
              <a:rPr lang="en-GB" b="0" dirty="0" err="1">
                <a:solidFill>
                  <a:srgbClr val="C00000"/>
                </a:solidFill>
              </a:rPr>
              <a:t>Demanda</a:t>
            </a:r>
            <a:r>
              <a:rPr lang="en-GB" b="0" dirty="0">
                <a:solidFill>
                  <a:srgbClr val="C00000"/>
                </a:solidFill>
              </a:rPr>
              <a:t> </a:t>
            </a:r>
            <a:r>
              <a:rPr lang="en-GB" b="0" dirty="0" err="1">
                <a:solidFill>
                  <a:srgbClr val="C00000"/>
                </a:solidFill>
              </a:rPr>
              <a:t>anual</a:t>
            </a:r>
            <a:r>
              <a:rPr lang="en-GB" b="0" dirty="0">
                <a:solidFill>
                  <a:srgbClr val="C00000"/>
                </a:solidFill>
              </a:rPr>
              <a:t> </a:t>
            </a:r>
            <a:r>
              <a:rPr lang="en-GB" b="0" dirty="0" err="1">
                <a:solidFill>
                  <a:srgbClr val="C00000"/>
                </a:solidFill>
              </a:rPr>
              <a:t>acumulada</a:t>
            </a:r>
            <a:r>
              <a:rPr lang="en-GB" b="0" dirty="0">
                <a:solidFill>
                  <a:srgbClr val="C00000"/>
                </a:solidFill>
              </a:rPr>
              <a:t> (</a:t>
            </a:r>
            <a:r>
              <a:rPr lang="en-GB" b="0" dirty="0" err="1">
                <a:solidFill>
                  <a:srgbClr val="C00000"/>
                </a:solidFill>
              </a:rPr>
              <a:t>AccummulatedAnnualDemmand</a:t>
            </a:r>
            <a:r>
              <a:rPr lang="en-GB" b="0" dirty="0">
                <a:solidFill>
                  <a:srgbClr val="C00000"/>
                </a:solidFill>
              </a:rPr>
              <a:t>): </a:t>
            </a:r>
            <a:r>
              <a:rPr lang="en-GB" b="0" dirty="0">
                <a:latin typeface="Open Sans"/>
                <a:ea typeface="Open Sans"/>
                <a:cs typeface="Open Sans"/>
                <a:sym typeface="Open Sans"/>
              </a:rPr>
              <a:t>Um </a:t>
            </a:r>
            <a:r>
              <a:rPr lang="en-GB" b="0" dirty="0" err="1">
                <a:latin typeface="Open Sans"/>
                <a:ea typeface="Open Sans"/>
                <a:cs typeface="Open Sans"/>
                <a:sym typeface="Open Sans"/>
              </a:rPr>
              <a:t>tipo</a:t>
            </a:r>
            <a:r>
              <a:rPr lang="en-GB" b="0" dirty="0">
                <a:latin typeface="Open Sans"/>
                <a:ea typeface="Open Sans"/>
                <a:cs typeface="Open Sans"/>
                <a:sym typeface="Open Sans"/>
              </a:rPr>
              <a:t> de </a:t>
            </a:r>
            <a:r>
              <a:rPr lang="en-GB" b="0" dirty="0" err="1">
                <a:latin typeface="Open Sans"/>
                <a:ea typeface="Open Sans"/>
                <a:cs typeface="Open Sans"/>
                <a:sym typeface="Open Sans"/>
              </a:rPr>
              <a:t>demanda</a:t>
            </a:r>
            <a:r>
              <a:rPr lang="en-GB" b="0" dirty="0">
                <a:latin typeface="Open Sans"/>
                <a:ea typeface="Open Sans"/>
                <a:cs typeface="Open Sans"/>
                <a:sym typeface="Open Sans"/>
              </a:rPr>
              <a:t> que </a:t>
            </a:r>
            <a:r>
              <a:rPr lang="en-GB" b="0" dirty="0" err="1">
                <a:latin typeface="Open Sans"/>
                <a:ea typeface="Open Sans"/>
                <a:cs typeface="Open Sans"/>
                <a:sym typeface="Open Sans"/>
              </a:rPr>
              <a:t>é</a:t>
            </a:r>
            <a:r>
              <a:rPr lang="en-GB" b="0" dirty="0">
                <a:latin typeface="Open Sans"/>
                <a:ea typeface="Open Sans"/>
                <a:cs typeface="Open Sans"/>
                <a:sym typeface="Open Sans"/>
              </a:rPr>
              <a:t> </a:t>
            </a:r>
            <a:r>
              <a:rPr lang="en-GB" b="0" dirty="0" err="1">
                <a:latin typeface="Open Sans"/>
                <a:ea typeface="Open Sans"/>
                <a:cs typeface="Open Sans"/>
                <a:sym typeface="Open Sans"/>
              </a:rPr>
              <a:t>definido</a:t>
            </a:r>
            <a:r>
              <a:rPr lang="en-GB" b="0" dirty="0">
                <a:latin typeface="Open Sans"/>
                <a:ea typeface="Open Sans"/>
                <a:cs typeface="Open Sans"/>
                <a:sym typeface="Open Sans"/>
              </a:rPr>
              <a:t> para </a:t>
            </a:r>
            <a:r>
              <a:rPr lang="en-GB" b="0" dirty="0" err="1">
                <a:latin typeface="Open Sans"/>
                <a:ea typeface="Open Sans"/>
                <a:cs typeface="Open Sans"/>
                <a:sym typeface="Open Sans"/>
              </a:rPr>
              <a:t>cada</a:t>
            </a:r>
            <a:r>
              <a:rPr lang="en-GB" b="0" dirty="0">
                <a:latin typeface="Open Sans"/>
                <a:ea typeface="Open Sans"/>
                <a:cs typeface="Open Sans"/>
                <a:sym typeface="Open Sans"/>
              </a:rPr>
              <a:t> </a:t>
            </a:r>
            <a:r>
              <a:rPr lang="en-GB" b="0" dirty="0" err="1">
                <a:latin typeface="Open Sans"/>
                <a:ea typeface="Open Sans"/>
                <a:cs typeface="Open Sans"/>
                <a:sym typeface="Open Sans"/>
              </a:rPr>
              <a:t>ano</a:t>
            </a:r>
            <a:endParaRPr dirty="0"/>
          </a:p>
          <a:p>
            <a:pPr marL="342900" lvl="0" indent="-342900" algn="l" rtl="0">
              <a:lnSpc>
                <a:spcPct val="90000"/>
              </a:lnSpc>
              <a:spcBef>
                <a:spcPts val="1200"/>
              </a:spcBef>
              <a:spcAft>
                <a:spcPts val="0"/>
              </a:spcAft>
              <a:buClr>
                <a:srgbClr val="C00000"/>
              </a:buClr>
              <a:buSzPts val="2000"/>
              <a:buFont typeface="Arial"/>
              <a:buChar char="•"/>
            </a:pPr>
            <a:r>
              <a:rPr lang="en-GB" b="0" dirty="0" err="1">
                <a:solidFill>
                  <a:srgbClr val="C00000"/>
                </a:solidFill>
              </a:rPr>
              <a:t>Demanda</a:t>
            </a:r>
            <a:r>
              <a:rPr lang="en-GB" b="0" dirty="0">
                <a:solidFill>
                  <a:srgbClr val="C00000"/>
                </a:solidFill>
              </a:rPr>
              <a:t> </a:t>
            </a:r>
            <a:r>
              <a:rPr lang="en-GB" b="0" dirty="0" err="1">
                <a:solidFill>
                  <a:srgbClr val="C00000"/>
                </a:solidFill>
              </a:rPr>
              <a:t>anual</a:t>
            </a:r>
            <a:r>
              <a:rPr lang="en-GB" b="0" dirty="0">
                <a:solidFill>
                  <a:srgbClr val="C00000"/>
                </a:solidFill>
              </a:rPr>
              <a:t> </a:t>
            </a:r>
            <a:r>
              <a:rPr lang="en-GB" b="0" dirty="0" err="1">
                <a:solidFill>
                  <a:srgbClr val="C00000"/>
                </a:solidFill>
              </a:rPr>
              <a:t>especificada</a:t>
            </a:r>
            <a:r>
              <a:rPr lang="en-GB" b="0" dirty="0">
                <a:solidFill>
                  <a:srgbClr val="C00000"/>
                </a:solidFill>
              </a:rPr>
              <a:t> (</a:t>
            </a:r>
            <a:r>
              <a:rPr lang="en-GB" b="0" dirty="0" err="1">
                <a:solidFill>
                  <a:srgbClr val="C00000"/>
                </a:solidFill>
              </a:rPr>
              <a:t>SpecifiedAnnualDemand</a:t>
            </a:r>
            <a:r>
              <a:rPr lang="en-GB" b="0" dirty="0">
                <a:solidFill>
                  <a:srgbClr val="C00000"/>
                </a:solidFill>
              </a:rPr>
              <a:t>): </a:t>
            </a:r>
            <a:r>
              <a:rPr lang="en-GB" sz="2100" b="0" dirty="0">
                <a:latin typeface="Open Sans"/>
                <a:ea typeface="Open Sans"/>
                <a:cs typeface="Open Sans"/>
                <a:sym typeface="Open Sans"/>
              </a:rPr>
              <a:t>Um </a:t>
            </a:r>
            <a:r>
              <a:rPr lang="en-GB" sz="2100" b="0" dirty="0" err="1">
                <a:latin typeface="Open Sans"/>
                <a:ea typeface="Open Sans"/>
                <a:cs typeface="Open Sans"/>
                <a:sym typeface="Open Sans"/>
              </a:rPr>
              <a:t>tipo</a:t>
            </a:r>
            <a:r>
              <a:rPr lang="en-GB" sz="2100" b="0" dirty="0">
                <a:latin typeface="Open Sans"/>
                <a:ea typeface="Open Sans"/>
                <a:cs typeface="Open Sans"/>
                <a:sym typeface="Open Sans"/>
              </a:rPr>
              <a:t> de </a:t>
            </a:r>
            <a:r>
              <a:rPr lang="en-GB" sz="2100" b="0" dirty="0" err="1">
                <a:latin typeface="Open Sans"/>
                <a:ea typeface="Open Sans"/>
                <a:cs typeface="Open Sans"/>
                <a:sym typeface="Open Sans"/>
              </a:rPr>
              <a:t>demanda</a:t>
            </a:r>
            <a:r>
              <a:rPr lang="en-GB" sz="2100" b="0" dirty="0">
                <a:latin typeface="Open Sans"/>
                <a:ea typeface="Open Sans"/>
                <a:cs typeface="Open Sans"/>
                <a:sym typeface="Open Sans"/>
              </a:rPr>
              <a:t> que </a:t>
            </a:r>
            <a:r>
              <a:rPr lang="en-GB" sz="2100" b="0" dirty="0" err="1">
                <a:latin typeface="Open Sans"/>
                <a:ea typeface="Open Sans"/>
                <a:cs typeface="Open Sans"/>
                <a:sym typeface="Open Sans"/>
              </a:rPr>
              <a:t>é</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definido</a:t>
            </a:r>
            <a:r>
              <a:rPr lang="en-GB" sz="2100" b="0" dirty="0">
                <a:latin typeface="Open Sans"/>
                <a:ea typeface="Open Sans"/>
                <a:cs typeface="Open Sans"/>
                <a:sym typeface="Open Sans"/>
              </a:rPr>
              <a:t> para </a:t>
            </a:r>
            <a:r>
              <a:rPr lang="en-GB" sz="2100" b="0" dirty="0" err="1">
                <a:latin typeface="Open Sans"/>
                <a:ea typeface="Open Sans"/>
                <a:cs typeface="Open Sans"/>
                <a:sym typeface="Open Sans"/>
              </a:rPr>
              <a:t>cada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TimeSlice</a:t>
            </a:r>
            <a:endParaRPr sz="2100" b="0" dirty="0">
              <a:latin typeface="Open Sans"/>
              <a:ea typeface="Open Sans"/>
              <a:cs typeface="Open Sans"/>
              <a:sym typeface="Open Sans"/>
            </a:endParaRPr>
          </a:p>
          <a:p>
            <a:pPr marL="342900" lvl="0" indent="-342900" algn="l" rtl="0">
              <a:lnSpc>
                <a:spcPct val="90000"/>
              </a:lnSpc>
              <a:spcBef>
                <a:spcPts val="1200"/>
              </a:spcBef>
              <a:spcAft>
                <a:spcPts val="0"/>
              </a:spcAft>
              <a:buClr>
                <a:schemeClr val="dk1"/>
              </a:buClr>
              <a:buSzPts val="2000"/>
              <a:buFont typeface="Arial"/>
              <a:buChar char="•"/>
            </a:pPr>
            <a:r>
              <a:rPr lang="en-GB" b="0" dirty="0" err="1"/>
              <a:t>Perfil</a:t>
            </a:r>
            <a:r>
              <a:rPr lang="en-GB" b="0" dirty="0"/>
              <a:t> de </a:t>
            </a:r>
            <a:r>
              <a:rPr lang="en-GB" b="0" dirty="0" err="1"/>
              <a:t>demanda</a:t>
            </a:r>
            <a:r>
              <a:rPr lang="en-GB" b="0" dirty="0"/>
              <a:t> </a:t>
            </a:r>
            <a:r>
              <a:rPr lang="en-GB" b="0" dirty="0" err="1"/>
              <a:t>especificada</a:t>
            </a:r>
            <a:r>
              <a:rPr lang="en-GB" b="0" dirty="0"/>
              <a:t> (</a:t>
            </a:r>
            <a:r>
              <a:rPr lang="en-GB" b="0" dirty="0" err="1"/>
              <a:t>SpecifiedDemandProfile</a:t>
            </a:r>
            <a:r>
              <a:rPr lang="en-GB" b="0" dirty="0"/>
              <a:t>): </a:t>
            </a:r>
            <a:r>
              <a:rPr lang="en-GB" sz="2100" b="0" dirty="0" err="1">
                <a:latin typeface="Open Sans"/>
                <a:ea typeface="Open Sans"/>
                <a:cs typeface="Open Sans"/>
                <a:sym typeface="Open Sans"/>
              </a:rPr>
              <a:t>Fração</a:t>
            </a:r>
            <a:r>
              <a:rPr lang="en-GB" sz="2100" b="0" dirty="0">
                <a:latin typeface="Open Sans"/>
                <a:ea typeface="Open Sans"/>
                <a:cs typeface="Open Sans"/>
                <a:sym typeface="Open Sans"/>
              </a:rPr>
              <a:t> da </a:t>
            </a:r>
            <a:r>
              <a:rPr lang="en-GB" sz="2100" b="0" dirty="0" err="1">
                <a:latin typeface="Open Sans"/>
                <a:ea typeface="Open Sans"/>
                <a:cs typeface="Open Sans"/>
                <a:sym typeface="Open Sans"/>
              </a:rPr>
              <a:t>demanda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anual</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especificada</a:t>
            </a:r>
            <a:r>
              <a:rPr lang="en-GB" sz="2100" b="0" dirty="0">
                <a:latin typeface="Open Sans"/>
                <a:ea typeface="Open Sans"/>
                <a:cs typeface="Open Sans"/>
                <a:sym typeface="Open Sans"/>
              </a:rPr>
              <a:t> de </a:t>
            </a:r>
            <a:r>
              <a:rPr lang="en-GB" sz="2100" b="0" dirty="0" err="1">
                <a:latin typeface="Open Sans"/>
                <a:ea typeface="Open Sans"/>
                <a:cs typeface="Open Sans"/>
                <a:sym typeface="Open Sans"/>
              </a:rPr>
              <a:t>uma</a:t>
            </a:r>
            <a:r>
              <a:rPr lang="en-GB" sz="2100" b="0" dirty="0">
                <a:latin typeface="Open Sans"/>
                <a:ea typeface="Open Sans"/>
                <a:cs typeface="Open Sans"/>
                <a:sym typeface="Open Sans"/>
              </a:rPr>
              <a:t> commodity </a:t>
            </a:r>
            <a:r>
              <a:rPr lang="en-GB" sz="2100" b="0" dirty="0" err="1">
                <a:latin typeface="Open Sans"/>
                <a:ea typeface="Open Sans"/>
                <a:cs typeface="Open Sans"/>
                <a:sym typeface="Open Sans"/>
              </a:rPr>
              <a:t>em</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cada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TimeSlice</a:t>
            </a:r>
            <a:endParaRPr sz="2100" b="0" dirty="0">
              <a:latin typeface="Open Sans"/>
              <a:ea typeface="Open Sans"/>
              <a:cs typeface="Open Sans"/>
              <a:sym typeface="Open Sans"/>
            </a:endParaRPr>
          </a:p>
          <a:p>
            <a:pPr marL="342900" lvl="0" indent="-342900" algn="l" rtl="0">
              <a:lnSpc>
                <a:spcPct val="90000"/>
              </a:lnSpc>
              <a:spcBef>
                <a:spcPts val="1200"/>
              </a:spcBef>
              <a:spcAft>
                <a:spcPts val="0"/>
              </a:spcAft>
              <a:buClr>
                <a:schemeClr val="dk1"/>
              </a:buClr>
              <a:buSzPts val="2000"/>
              <a:buFont typeface="Arial"/>
              <a:buChar char="•"/>
            </a:pPr>
            <a:r>
              <a:rPr lang="en-GB" b="0" dirty="0" err="1"/>
              <a:t>Fator</a:t>
            </a:r>
            <a:r>
              <a:rPr lang="en-GB" b="0" dirty="0"/>
              <a:t> de </a:t>
            </a:r>
            <a:r>
              <a:rPr lang="en-GB" b="0" dirty="0" err="1"/>
              <a:t>capacidade</a:t>
            </a:r>
            <a:r>
              <a:rPr lang="en-GB" b="0" dirty="0"/>
              <a:t> (</a:t>
            </a:r>
            <a:r>
              <a:rPr lang="en-GB" b="0" dirty="0" err="1"/>
              <a:t>CapacityFactor</a:t>
            </a:r>
            <a:r>
              <a:rPr lang="en-GB" b="0" dirty="0"/>
              <a:t>): </a:t>
            </a:r>
            <a:r>
              <a:rPr lang="en-GB" sz="2100" b="0" dirty="0" err="1">
                <a:latin typeface="Open Sans"/>
                <a:ea typeface="Open Sans"/>
                <a:cs typeface="Open Sans"/>
                <a:sym typeface="Open Sans"/>
              </a:rPr>
              <a:t>Fração</a:t>
            </a:r>
            <a:r>
              <a:rPr lang="en-GB" sz="2100" b="0" dirty="0">
                <a:latin typeface="Open Sans"/>
                <a:ea typeface="Open Sans"/>
                <a:cs typeface="Open Sans"/>
                <a:sym typeface="Open Sans"/>
              </a:rPr>
              <a:t> da </a:t>
            </a:r>
            <a:r>
              <a:rPr lang="en-GB" sz="2100" b="0" dirty="0" err="1">
                <a:latin typeface="Open Sans"/>
                <a:ea typeface="Open Sans"/>
                <a:cs typeface="Open Sans"/>
                <a:sym typeface="Open Sans"/>
              </a:rPr>
              <a:t>capacidade</a:t>
            </a:r>
            <a:r>
              <a:rPr lang="en-GB" sz="2100" b="0" dirty="0">
                <a:latin typeface="Open Sans"/>
                <a:ea typeface="Open Sans"/>
                <a:cs typeface="Open Sans"/>
                <a:sym typeface="Open Sans"/>
              </a:rPr>
              <a:t> de </a:t>
            </a:r>
            <a:r>
              <a:rPr lang="en-GB" sz="2100" b="0" dirty="0" err="1">
                <a:latin typeface="Open Sans"/>
                <a:ea typeface="Open Sans"/>
                <a:cs typeface="Open Sans"/>
                <a:sym typeface="Open Sans"/>
              </a:rPr>
              <a:t>uma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tecnologia</a:t>
            </a:r>
            <a:r>
              <a:rPr lang="en-GB" sz="2100" b="0" dirty="0">
                <a:latin typeface="Open Sans"/>
                <a:ea typeface="Open Sans"/>
                <a:cs typeface="Open Sans"/>
                <a:sym typeface="Open Sans"/>
              </a:rPr>
              <a:t> que </a:t>
            </a:r>
            <a:r>
              <a:rPr lang="en-GB" sz="2100" b="0" dirty="0" err="1">
                <a:latin typeface="Open Sans"/>
                <a:ea typeface="Open Sans"/>
                <a:cs typeface="Open Sans"/>
                <a:sym typeface="Open Sans"/>
              </a:rPr>
              <a:t>pode</a:t>
            </a:r>
            <a:r>
              <a:rPr lang="en-GB" sz="2100" b="0" dirty="0">
                <a:latin typeface="Open Sans"/>
                <a:ea typeface="Open Sans"/>
                <a:cs typeface="Open Sans"/>
                <a:sym typeface="Open Sans"/>
              </a:rPr>
              <a:t> ser </a:t>
            </a:r>
            <a:r>
              <a:rPr lang="en-GB" sz="2100" b="0" dirty="0" err="1">
                <a:latin typeface="Open Sans"/>
                <a:ea typeface="Open Sans"/>
                <a:cs typeface="Open Sans"/>
                <a:sym typeface="Open Sans"/>
              </a:rPr>
              <a:t>utilizada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em</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cada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TimeSlice</a:t>
            </a:r>
            <a:endParaRPr sz="2100" b="0" dirty="0">
              <a:latin typeface="Open Sans"/>
              <a:ea typeface="Open Sans"/>
              <a:cs typeface="Open Sans"/>
              <a:sym typeface="Open Sans"/>
            </a:endParaRPr>
          </a:p>
        </p:txBody>
      </p:sp>
      <p:sp>
        <p:nvSpPr>
          <p:cNvPr id="582" name="Google Shape;582;p2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21</a:t>
            </a:fld>
            <a:endParaRPr/>
          </a:p>
        </p:txBody>
      </p:sp>
      <p:sp>
        <p:nvSpPr>
          <p:cNvPr id="583" name="Google Shape;583;p21"/>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Demanda anual</a:t>
            </a:r>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2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5.4 Parâmetros dependentes do tempo</a:t>
            </a:r>
            <a:endParaRPr/>
          </a:p>
        </p:txBody>
      </p:sp>
      <p:sp>
        <p:nvSpPr>
          <p:cNvPr id="590" name="Google Shape;590;p22"/>
          <p:cNvSpPr txBox="1">
            <a:spLocks noGrp="1"/>
          </p:cNvSpPr>
          <p:nvPr>
            <p:ph type="body" idx="1"/>
          </p:nvPr>
        </p:nvSpPr>
        <p:spPr>
          <a:xfrm>
            <a:off x="663879" y="2582945"/>
            <a:ext cx="8200721" cy="2913287"/>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000"/>
              <a:buFont typeface="Arial"/>
              <a:buChar char="•"/>
            </a:pPr>
            <a:r>
              <a:rPr lang="en-GB" b="0" dirty="0" err="1"/>
              <a:t>Demanda</a:t>
            </a:r>
            <a:r>
              <a:rPr lang="en-GB" b="0" dirty="0"/>
              <a:t> </a:t>
            </a:r>
            <a:r>
              <a:rPr lang="en-GB" b="0" dirty="0" err="1"/>
              <a:t>anual</a:t>
            </a:r>
            <a:r>
              <a:rPr lang="en-GB" b="0" dirty="0"/>
              <a:t> </a:t>
            </a:r>
            <a:r>
              <a:rPr lang="en-GB" b="0" dirty="0" err="1"/>
              <a:t>acumulada</a:t>
            </a:r>
            <a:r>
              <a:rPr lang="en-GB" b="0" dirty="0"/>
              <a:t> (</a:t>
            </a:r>
            <a:r>
              <a:rPr lang="en-GB" b="0" dirty="0" err="1"/>
              <a:t>AccummulatedAnnualDemand</a:t>
            </a:r>
            <a:r>
              <a:rPr lang="en-GB" b="0" dirty="0"/>
              <a:t>): </a:t>
            </a:r>
            <a:r>
              <a:rPr lang="en-GB" b="0" dirty="0">
                <a:latin typeface="Open Sans"/>
                <a:ea typeface="Open Sans"/>
                <a:cs typeface="Open Sans"/>
                <a:sym typeface="Open Sans"/>
              </a:rPr>
              <a:t>Um </a:t>
            </a:r>
            <a:r>
              <a:rPr lang="en-GB" b="0" dirty="0" err="1">
                <a:latin typeface="Open Sans"/>
                <a:ea typeface="Open Sans"/>
                <a:cs typeface="Open Sans"/>
                <a:sym typeface="Open Sans"/>
              </a:rPr>
              <a:t>tipo</a:t>
            </a:r>
            <a:r>
              <a:rPr lang="en-GB" b="0" dirty="0">
                <a:latin typeface="Open Sans"/>
                <a:ea typeface="Open Sans"/>
                <a:cs typeface="Open Sans"/>
                <a:sym typeface="Open Sans"/>
              </a:rPr>
              <a:t> de </a:t>
            </a:r>
            <a:r>
              <a:rPr lang="en-GB" b="0" dirty="0" err="1">
                <a:latin typeface="Open Sans"/>
                <a:ea typeface="Open Sans"/>
                <a:cs typeface="Open Sans"/>
                <a:sym typeface="Open Sans"/>
              </a:rPr>
              <a:t>demanda</a:t>
            </a:r>
            <a:r>
              <a:rPr lang="en-GB" b="0" dirty="0">
                <a:latin typeface="Open Sans"/>
                <a:ea typeface="Open Sans"/>
                <a:cs typeface="Open Sans"/>
                <a:sym typeface="Open Sans"/>
              </a:rPr>
              <a:t> que </a:t>
            </a:r>
            <a:r>
              <a:rPr lang="en-GB" b="0" dirty="0" err="1">
                <a:latin typeface="Open Sans"/>
                <a:ea typeface="Open Sans"/>
                <a:cs typeface="Open Sans"/>
                <a:sym typeface="Open Sans"/>
              </a:rPr>
              <a:t>é</a:t>
            </a:r>
            <a:r>
              <a:rPr lang="en-GB" b="0" dirty="0">
                <a:latin typeface="Open Sans"/>
                <a:ea typeface="Open Sans"/>
                <a:cs typeface="Open Sans"/>
                <a:sym typeface="Open Sans"/>
              </a:rPr>
              <a:t> </a:t>
            </a:r>
            <a:r>
              <a:rPr lang="en-GB" b="0" dirty="0" err="1">
                <a:latin typeface="Open Sans"/>
                <a:ea typeface="Open Sans"/>
                <a:cs typeface="Open Sans"/>
                <a:sym typeface="Open Sans"/>
              </a:rPr>
              <a:t>definido</a:t>
            </a:r>
            <a:r>
              <a:rPr lang="en-GB" b="0" dirty="0">
                <a:latin typeface="Open Sans"/>
                <a:ea typeface="Open Sans"/>
                <a:cs typeface="Open Sans"/>
                <a:sym typeface="Open Sans"/>
              </a:rPr>
              <a:t> para </a:t>
            </a:r>
            <a:r>
              <a:rPr lang="en-GB" b="0" dirty="0" err="1">
                <a:latin typeface="Open Sans"/>
                <a:ea typeface="Open Sans"/>
                <a:cs typeface="Open Sans"/>
                <a:sym typeface="Open Sans"/>
              </a:rPr>
              <a:t>cada</a:t>
            </a:r>
            <a:r>
              <a:rPr lang="en-GB" b="0" dirty="0">
                <a:latin typeface="Open Sans"/>
                <a:ea typeface="Open Sans"/>
                <a:cs typeface="Open Sans"/>
                <a:sym typeface="Open Sans"/>
              </a:rPr>
              <a:t> </a:t>
            </a:r>
            <a:r>
              <a:rPr lang="en-GB" b="0" dirty="0" err="1">
                <a:latin typeface="Open Sans"/>
                <a:ea typeface="Open Sans"/>
                <a:cs typeface="Open Sans"/>
                <a:sym typeface="Open Sans"/>
              </a:rPr>
              <a:t>ano</a:t>
            </a:r>
            <a:endParaRPr dirty="0"/>
          </a:p>
          <a:p>
            <a:pPr marL="342900" lvl="0" indent="-342900" algn="l" rtl="0">
              <a:lnSpc>
                <a:spcPct val="90000"/>
              </a:lnSpc>
              <a:spcBef>
                <a:spcPts val="1200"/>
              </a:spcBef>
              <a:spcAft>
                <a:spcPts val="0"/>
              </a:spcAft>
              <a:buClr>
                <a:schemeClr val="dk1"/>
              </a:buClr>
              <a:buSzPts val="2000"/>
              <a:buFont typeface="Arial"/>
              <a:buChar char="•"/>
            </a:pPr>
            <a:r>
              <a:rPr lang="en-GB" b="0" dirty="0" err="1"/>
              <a:t>Demanda</a:t>
            </a:r>
            <a:r>
              <a:rPr lang="en-GB" b="0" dirty="0"/>
              <a:t> </a:t>
            </a:r>
            <a:r>
              <a:rPr lang="en-GB" b="0" dirty="0" err="1"/>
              <a:t>anual</a:t>
            </a:r>
            <a:r>
              <a:rPr lang="en-GB" b="0" dirty="0"/>
              <a:t> </a:t>
            </a:r>
            <a:r>
              <a:rPr lang="en-GB" b="0" dirty="0" err="1"/>
              <a:t>especificada</a:t>
            </a:r>
            <a:r>
              <a:rPr lang="en-GB" b="0" dirty="0"/>
              <a:t> (</a:t>
            </a:r>
            <a:r>
              <a:rPr lang="en-GB" b="0" dirty="0" err="1"/>
              <a:t>SpecifiedAnnualDemand</a:t>
            </a:r>
            <a:r>
              <a:rPr lang="en-GB" b="0" dirty="0"/>
              <a:t>): </a:t>
            </a:r>
            <a:r>
              <a:rPr lang="en-GB" sz="2100" b="0" dirty="0">
                <a:latin typeface="Open Sans"/>
                <a:ea typeface="Open Sans"/>
                <a:cs typeface="Open Sans"/>
                <a:sym typeface="Open Sans"/>
              </a:rPr>
              <a:t>Um </a:t>
            </a:r>
            <a:r>
              <a:rPr lang="en-GB" sz="2100" b="0" dirty="0" err="1">
                <a:latin typeface="Open Sans"/>
                <a:ea typeface="Open Sans"/>
                <a:cs typeface="Open Sans"/>
                <a:sym typeface="Open Sans"/>
              </a:rPr>
              <a:t>tipo</a:t>
            </a:r>
            <a:r>
              <a:rPr lang="en-GB" sz="2100" b="0" dirty="0">
                <a:latin typeface="Open Sans"/>
                <a:ea typeface="Open Sans"/>
                <a:cs typeface="Open Sans"/>
                <a:sym typeface="Open Sans"/>
              </a:rPr>
              <a:t> de </a:t>
            </a:r>
            <a:r>
              <a:rPr lang="en-GB" sz="2100" b="0" dirty="0" err="1">
                <a:latin typeface="Open Sans"/>
                <a:ea typeface="Open Sans"/>
                <a:cs typeface="Open Sans"/>
                <a:sym typeface="Open Sans"/>
              </a:rPr>
              <a:t>demanda</a:t>
            </a:r>
            <a:r>
              <a:rPr lang="en-GB" sz="2100" b="0" dirty="0">
                <a:latin typeface="Open Sans"/>
                <a:ea typeface="Open Sans"/>
                <a:cs typeface="Open Sans"/>
                <a:sym typeface="Open Sans"/>
              </a:rPr>
              <a:t> que </a:t>
            </a:r>
            <a:r>
              <a:rPr lang="en-GB" sz="2100" b="0" dirty="0" err="1">
                <a:latin typeface="Open Sans"/>
                <a:ea typeface="Open Sans"/>
                <a:cs typeface="Open Sans"/>
                <a:sym typeface="Open Sans"/>
              </a:rPr>
              <a:t>é</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definido</a:t>
            </a:r>
            <a:r>
              <a:rPr lang="en-GB" sz="2100" b="0" dirty="0">
                <a:latin typeface="Open Sans"/>
                <a:ea typeface="Open Sans"/>
                <a:cs typeface="Open Sans"/>
                <a:sym typeface="Open Sans"/>
              </a:rPr>
              <a:t> para </a:t>
            </a:r>
            <a:r>
              <a:rPr lang="en-GB" sz="2100" b="0" dirty="0" err="1">
                <a:latin typeface="Open Sans"/>
                <a:ea typeface="Open Sans"/>
                <a:cs typeface="Open Sans"/>
                <a:sym typeface="Open Sans"/>
              </a:rPr>
              <a:t>cada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TimeSlice</a:t>
            </a:r>
            <a:endParaRPr sz="2100" b="0" dirty="0">
              <a:latin typeface="Open Sans"/>
              <a:ea typeface="Open Sans"/>
              <a:cs typeface="Open Sans"/>
              <a:sym typeface="Open Sans"/>
            </a:endParaRPr>
          </a:p>
          <a:p>
            <a:pPr marL="342900" lvl="0" indent="-342900" algn="l" rtl="0">
              <a:lnSpc>
                <a:spcPct val="90000"/>
              </a:lnSpc>
              <a:spcBef>
                <a:spcPts val="1200"/>
              </a:spcBef>
              <a:spcAft>
                <a:spcPts val="0"/>
              </a:spcAft>
              <a:buClr>
                <a:srgbClr val="C00000"/>
              </a:buClr>
              <a:buSzPts val="2000"/>
              <a:buFont typeface="Arial"/>
              <a:buChar char="•"/>
            </a:pPr>
            <a:r>
              <a:rPr lang="en-GB" b="0" dirty="0" err="1">
                <a:solidFill>
                  <a:srgbClr val="C00000"/>
                </a:solidFill>
              </a:rPr>
              <a:t>Perfil</a:t>
            </a:r>
            <a:r>
              <a:rPr lang="en-GB" b="0" dirty="0">
                <a:solidFill>
                  <a:srgbClr val="C00000"/>
                </a:solidFill>
              </a:rPr>
              <a:t> de </a:t>
            </a:r>
            <a:r>
              <a:rPr lang="en-GB" b="0" dirty="0" err="1">
                <a:solidFill>
                  <a:srgbClr val="C00000"/>
                </a:solidFill>
              </a:rPr>
              <a:t>demanda</a:t>
            </a:r>
            <a:r>
              <a:rPr lang="en-GB" b="0" dirty="0">
                <a:solidFill>
                  <a:srgbClr val="C00000"/>
                </a:solidFill>
              </a:rPr>
              <a:t> </a:t>
            </a:r>
            <a:r>
              <a:rPr lang="en-GB" b="0" dirty="0" err="1">
                <a:solidFill>
                  <a:srgbClr val="C00000"/>
                </a:solidFill>
              </a:rPr>
              <a:t>especificada</a:t>
            </a:r>
            <a:r>
              <a:rPr lang="en-GB" b="0" dirty="0">
                <a:solidFill>
                  <a:srgbClr val="C00000"/>
                </a:solidFill>
              </a:rPr>
              <a:t> (</a:t>
            </a:r>
            <a:r>
              <a:rPr lang="en-GB" b="0" dirty="0" err="1">
                <a:solidFill>
                  <a:srgbClr val="C00000"/>
                </a:solidFill>
              </a:rPr>
              <a:t>SpecifiedDemandProfile</a:t>
            </a:r>
            <a:r>
              <a:rPr lang="en-GB" b="0" dirty="0">
                <a:solidFill>
                  <a:srgbClr val="C00000"/>
                </a:solidFill>
              </a:rPr>
              <a:t>): </a:t>
            </a:r>
            <a:r>
              <a:rPr lang="en-GB" sz="2100" b="0" dirty="0" err="1">
                <a:latin typeface="Open Sans"/>
                <a:ea typeface="Open Sans"/>
                <a:cs typeface="Open Sans"/>
                <a:sym typeface="Open Sans"/>
              </a:rPr>
              <a:t>Fração</a:t>
            </a:r>
            <a:r>
              <a:rPr lang="en-GB" sz="2100" b="0" dirty="0">
                <a:latin typeface="Open Sans"/>
                <a:ea typeface="Open Sans"/>
                <a:cs typeface="Open Sans"/>
                <a:sym typeface="Open Sans"/>
              </a:rPr>
              <a:t> da </a:t>
            </a:r>
            <a:r>
              <a:rPr lang="en-GB" sz="2100" b="0" dirty="0" err="1">
                <a:latin typeface="Open Sans"/>
                <a:ea typeface="Open Sans"/>
                <a:cs typeface="Open Sans"/>
                <a:sym typeface="Open Sans"/>
              </a:rPr>
              <a:t>demanda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anual</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especificada</a:t>
            </a:r>
            <a:r>
              <a:rPr lang="en-GB" sz="2100" b="0" dirty="0">
                <a:latin typeface="Open Sans"/>
                <a:ea typeface="Open Sans"/>
                <a:cs typeface="Open Sans"/>
                <a:sym typeface="Open Sans"/>
              </a:rPr>
              <a:t> de </a:t>
            </a:r>
            <a:r>
              <a:rPr lang="en-GB" sz="2100" b="0" dirty="0" err="1">
                <a:latin typeface="Open Sans"/>
                <a:ea typeface="Open Sans"/>
                <a:cs typeface="Open Sans"/>
                <a:sym typeface="Open Sans"/>
              </a:rPr>
              <a:t>uma</a:t>
            </a:r>
            <a:r>
              <a:rPr lang="en-GB" sz="2100" b="0" dirty="0">
                <a:latin typeface="Open Sans"/>
                <a:ea typeface="Open Sans"/>
                <a:cs typeface="Open Sans"/>
                <a:sym typeface="Open Sans"/>
              </a:rPr>
              <a:t> commodity </a:t>
            </a:r>
            <a:r>
              <a:rPr lang="en-GB" sz="2100" b="0" dirty="0" err="1">
                <a:latin typeface="Open Sans"/>
                <a:ea typeface="Open Sans"/>
                <a:cs typeface="Open Sans"/>
                <a:sym typeface="Open Sans"/>
              </a:rPr>
              <a:t>em</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cada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TimeSlice</a:t>
            </a:r>
            <a:endParaRPr sz="2100" b="0" dirty="0">
              <a:latin typeface="Open Sans"/>
              <a:ea typeface="Open Sans"/>
              <a:cs typeface="Open Sans"/>
              <a:sym typeface="Open Sans"/>
            </a:endParaRPr>
          </a:p>
          <a:p>
            <a:pPr marL="342900" lvl="0" indent="-342900" algn="l" rtl="0">
              <a:lnSpc>
                <a:spcPct val="90000"/>
              </a:lnSpc>
              <a:spcBef>
                <a:spcPts val="1200"/>
              </a:spcBef>
              <a:spcAft>
                <a:spcPts val="0"/>
              </a:spcAft>
              <a:buClr>
                <a:schemeClr val="dk1"/>
              </a:buClr>
              <a:buSzPts val="2000"/>
              <a:buFont typeface="Arial"/>
              <a:buChar char="•"/>
            </a:pPr>
            <a:r>
              <a:rPr lang="en-GB" b="0" dirty="0" err="1"/>
              <a:t>Fator</a:t>
            </a:r>
            <a:r>
              <a:rPr lang="en-GB" b="0" dirty="0"/>
              <a:t> de </a:t>
            </a:r>
            <a:r>
              <a:rPr lang="en-GB" b="0" dirty="0" err="1"/>
              <a:t>capacidade</a:t>
            </a:r>
            <a:r>
              <a:rPr lang="en-GB" b="0" dirty="0"/>
              <a:t> (</a:t>
            </a:r>
            <a:r>
              <a:rPr lang="en-GB" b="0" dirty="0" err="1"/>
              <a:t>CapacityFactor</a:t>
            </a:r>
            <a:r>
              <a:rPr lang="en-GB" b="0" dirty="0"/>
              <a:t>): </a:t>
            </a:r>
            <a:r>
              <a:rPr lang="en-GB" sz="2100" b="0" dirty="0" err="1">
                <a:latin typeface="Open Sans"/>
                <a:ea typeface="Open Sans"/>
                <a:cs typeface="Open Sans"/>
                <a:sym typeface="Open Sans"/>
              </a:rPr>
              <a:t>Fração</a:t>
            </a:r>
            <a:r>
              <a:rPr lang="en-GB" sz="2100" b="0" dirty="0">
                <a:latin typeface="Open Sans"/>
                <a:ea typeface="Open Sans"/>
                <a:cs typeface="Open Sans"/>
                <a:sym typeface="Open Sans"/>
              </a:rPr>
              <a:t> da </a:t>
            </a:r>
            <a:r>
              <a:rPr lang="en-GB" sz="2100" b="0" dirty="0" err="1">
                <a:latin typeface="Open Sans"/>
                <a:ea typeface="Open Sans"/>
                <a:cs typeface="Open Sans"/>
                <a:sym typeface="Open Sans"/>
              </a:rPr>
              <a:t>capacidade</a:t>
            </a:r>
            <a:r>
              <a:rPr lang="en-GB" sz="2100" b="0" dirty="0">
                <a:latin typeface="Open Sans"/>
                <a:ea typeface="Open Sans"/>
                <a:cs typeface="Open Sans"/>
                <a:sym typeface="Open Sans"/>
              </a:rPr>
              <a:t> de </a:t>
            </a:r>
            <a:r>
              <a:rPr lang="en-GB" sz="2100" b="0" dirty="0" err="1">
                <a:latin typeface="Open Sans"/>
                <a:ea typeface="Open Sans"/>
                <a:cs typeface="Open Sans"/>
                <a:sym typeface="Open Sans"/>
              </a:rPr>
              <a:t>uma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tecnologia</a:t>
            </a:r>
            <a:r>
              <a:rPr lang="en-GB" sz="2100" b="0" dirty="0">
                <a:latin typeface="Open Sans"/>
                <a:ea typeface="Open Sans"/>
                <a:cs typeface="Open Sans"/>
                <a:sym typeface="Open Sans"/>
              </a:rPr>
              <a:t> que </a:t>
            </a:r>
            <a:r>
              <a:rPr lang="en-GB" sz="2100" b="0" dirty="0" err="1">
                <a:latin typeface="Open Sans"/>
                <a:ea typeface="Open Sans"/>
                <a:cs typeface="Open Sans"/>
                <a:sym typeface="Open Sans"/>
              </a:rPr>
              <a:t>pode</a:t>
            </a:r>
            <a:r>
              <a:rPr lang="en-GB" sz="2100" b="0" dirty="0">
                <a:latin typeface="Open Sans"/>
                <a:ea typeface="Open Sans"/>
                <a:cs typeface="Open Sans"/>
                <a:sym typeface="Open Sans"/>
              </a:rPr>
              <a:t> ser </a:t>
            </a:r>
            <a:r>
              <a:rPr lang="en-GB" sz="2100" b="0" dirty="0" err="1">
                <a:latin typeface="Open Sans"/>
                <a:ea typeface="Open Sans"/>
                <a:cs typeface="Open Sans"/>
                <a:sym typeface="Open Sans"/>
              </a:rPr>
              <a:t>utilizada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em</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cada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TimeSlice</a:t>
            </a:r>
            <a:endParaRPr sz="2100" b="0" dirty="0">
              <a:latin typeface="Open Sans"/>
              <a:ea typeface="Open Sans"/>
              <a:cs typeface="Open Sans"/>
              <a:sym typeface="Open Sans"/>
            </a:endParaRPr>
          </a:p>
        </p:txBody>
      </p:sp>
      <p:sp>
        <p:nvSpPr>
          <p:cNvPr id="591" name="Google Shape;591;p2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22</a:t>
            </a:fld>
            <a:endParaRPr/>
          </a:p>
        </p:txBody>
      </p:sp>
      <p:sp>
        <p:nvSpPr>
          <p:cNvPr id="592" name="Google Shape;592;p22"/>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Perfil da demanda</a:t>
            </a:r>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23"/>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5.4 Parâmetros dependentes do tempo</a:t>
            </a:r>
            <a:endParaRPr/>
          </a:p>
        </p:txBody>
      </p:sp>
      <p:sp>
        <p:nvSpPr>
          <p:cNvPr id="599" name="Google Shape;599;p2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23</a:t>
            </a:fld>
            <a:endParaRPr/>
          </a:p>
        </p:txBody>
      </p:sp>
      <p:sp>
        <p:nvSpPr>
          <p:cNvPr id="600" name="Google Shape;600;p23"/>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Perfil da demanda</a:t>
            </a:r>
            <a:endParaRPr/>
          </a:p>
        </p:txBody>
      </p:sp>
      <p:sp>
        <p:nvSpPr>
          <p:cNvPr id="601" name="Google Shape;601;p23"/>
          <p:cNvSpPr txBox="1"/>
          <p:nvPr/>
        </p:nvSpPr>
        <p:spPr>
          <a:xfrm>
            <a:off x="1491317" y="5690626"/>
            <a:ext cx="842103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a:solidFill>
                  <a:schemeClr val="dk1"/>
                </a:solidFill>
                <a:latin typeface="Open Sans"/>
                <a:ea typeface="Open Sans"/>
                <a:cs typeface="Open Sans"/>
                <a:sym typeface="Open Sans"/>
              </a:rPr>
              <a:t>Demanda anual total (TJ) = 164 * N dias de verão + 496 * N dias de inverno = </a:t>
            </a:r>
            <a:r>
              <a:rPr lang="en-GB" sz="1400" b="1">
                <a:solidFill>
                  <a:srgbClr val="C8102E"/>
                </a:solidFill>
                <a:latin typeface="Open Sans"/>
                <a:ea typeface="Open Sans"/>
                <a:cs typeface="Open Sans"/>
                <a:sym typeface="Open Sans"/>
              </a:rPr>
              <a:t>100.000 TJ</a:t>
            </a:r>
            <a:endParaRPr/>
          </a:p>
          <a:p>
            <a:pPr marL="0" marR="0" lvl="0" indent="0" algn="ctr" rtl="0">
              <a:spcBef>
                <a:spcPts val="0"/>
              </a:spcBef>
              <a:spcAft>
                <a:spcPts val="0"/>
              </a:spcAft>
              <a:buNone/>
            </a:pPr>
            <a:r>
              <a:rPr lang="en-GB" sz="1100" b="1" i="1">
                <a:solidFill>
                  <a:schemeClr val="dk1"/>
                </a:solidFill>
                <a:latin typeface="Open Sans"/>
                <a:ea typeface="Open Sans"/>
                <a:cs typeface="Open Sans"/>
                <a:sym typeface="Open Sans"/>
              </a:rPr>
              <a:t>*Observe que os decimais na tabela não são mostrados, portanto os valores são </a:t>
            </a:r>
            <a:r>
              <a:rPr lang="en-GB" sz="1400" b="1">
                <a:solidFill>
                  <a:srgbClr val="C8102E"/>
                </a:solidFill>
                <a:latin typeface="Open Sans"/>
                <a:ea typeface="Open Sans"/>
                <a:cs typeface="Open Sans"/>
                <a:sym typeface="Open Sans"/>
              </a:rPr>
              <a:t>aproximados</a:t>
            </a:r>
            <a:r>
              <a:rPr lang="en-GB" sz="1100" b="1" i="1">
                <a:solidFill>
                  <a:schemeClr val="dk1"/>
                </a:solidFill>
                <a:latin typeface="Open Sans"/>
                <a:ea typeface="Open Sans"/>
                <a:cs typeface="Open Sans"/>
                <a:sym typeface="Open Sans"/>
              </a:rPr>
              <a:t>. </a:t>
            </a:r>
            <a:endParaRPr sz="1400">
              <a:solidFill>
                <a:srgbClr val="C8102E"/>
              </a:solidFill>
              <a:latin typeface="Open Sans"/>
              <a:ea typeface="Open Sans"/>
              <a:cs typeface="Open Sans"/>
              <a:sym typeface="Open Sans"/>
            </a:endParaRPr>
          </a:p>
        </p:txBody>
      </p:sp>
      <p:graphicFrame>
        <p:nvGraphicFramePr>
          <p:cNvPr id="602" name="Google Shape;602;p23"/>
          <p:cNvGraphicFramePr/>
          <p:nvPr/>
        </p:nvGraphicFramePr>
        <p:xfrm>
          <a:off x="1491317" y="2531489"/>
          <a:ext cx="8535333" cy="2184423"/>
        </p:xfrm>
        <a:graphic>
          <a:graphicData uri="http://schemas.openxmlformats.org/drawingml/2006/chart">
            <c:chart xmlns:c="http://schemas.openxmlformats.org/drawingml/2006/chart" xmlns:r="http://schemas.openxmlformats.org/officeDocument/2006/relationships" r:id="rId3"/>
          </a:graphicData>
        </a:graphic>
      </p:graphicFrame>
      <p:pic>
        <p:nvPicPr>
          <p:cNvPr id="603" name="Google Shape;603;p23"/>
          <p:cNvPicPr preferRelativeResize="0"/>
          <p:nvPr/>
        </p:nvPicPr>
        <p:blipFill rotWithShape="1">
          <a:blip r:embed="rId4">
            <a:alphaModFix/>
          </a:blip>
          <a:srcRect/>
          <a:stretch/>
        </p:blipFill>
        <p:spPr>
          <a:xfrm>
            <a:off x="513122" y="4912562"/>
            <a:ext cx="10632646" cy="656477"/>
          </a:xfrm>
          <a:prstGeom prst="rect">
            <a:avLst/>
          </a:prstGeom>
          <a:noFill/>
          <a:ln>
            <a:noFill/>
          </a:ln>
        </p:spPr>
      </p:pic>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24"/>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5.4 Parâmetros dependentes do tempo</a:t>
            </a:r>
            <a:endParaRPr/>
          </a:p>
        </p:txBody>
      </p:sp>
      <p:sp>
        <p:nvSpPr>
          <p:cNvPr id="610" name="Google Shape;610;p2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24</a:t>
            </a:fld>
            <a:endParaRPr/>
          </a:p>
        </p:txBody>
      </p:sp>
      <p:sp>
        <p:nvSpPr>
          <p:cNvPr id="611" name="Google Shape;611;p24"/>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Perfil da demanda</a:t>
            </a:r>
            <a:endParaRPr/>
          </a:p>
        </p:txBody>
      </p:sp>
      <p:graphicFrame>
        <p:nvGraphicFramePr>
          <p:cNvPr id="612" name="Google Shape;612;p24"/>
          <p:cNvGraphicFramePr/>
          <p:nvPr/>
        </p:nvGraphicFramePr>
        <p:xfrm>
          <a:off x="1984957" y="2793992"/>
          <a:ext cx="7433750" cy="1714500"/>
        </p:xfrm>
        <a:graphic>
          <a:graphicData uri="http://schemas.openxmlformats.org/drawingml/2006/table">
            <a:tbl>
              <a:tblPr firstRow="1" bandRow="1">
                <a:noFill/>
                <a:tableStyleId>{F00D445E-4EEE-414E-9E04-1A1E983DE5FB}</a:tableStyleId>
              </a:tblPr>
              <a:tblGrid>
                <a:gridCol w="1367750">
                  <a:extLst>
                    <a:ext uri="{9D8B030D-6E8A-4147-A177-3AD203B41FA5}">
                      <a16:colId xmlns:a16="http://schemas.microsoft.com/office/drawing/2014/main" val="20000"/>
                    </a:ext>
                  </a:extLst>
                </a:gridCol>
                <a:gridCol w="6066000">
                  <a:extLst>
                    <a:ext uri="{9D8B030D-6E8A-4147-A177-3AD203B41FA5}">
                      <a16:colId xmlns:a16="http://schemas.microsoft.com/office/drawing/2014/main" val="20001"/>
                    </a:ext>
                  </a:extLst>
                </a:gridCol>
              </a:tblGrid>
              <a:tr h="342900">
                <a:tc>
                  <a:txBody>
                    <a:bodyPr/>
                    <a:lstStyle/>
                    <a:p>
                      <a:pPr marL="0" marR="0" lvl="0" indent="0" algn="l" rtl="0">
                        <a:spcBef>
                          <a:spcPts val="0"/>
                        </a:spcBef>
                        <a:spcAft>
                          <a:spcPts val="0"/>
                        </a:spcAft>
                        <a:buNone/>
                      </a:pPr>
                      <a:r>
                        <a:rPr lang="en-GB" sz="1400" u="none" strike="noStrike" cap="none">
                          <a:latin typeface="Open Sans"/>
                          <a:ea typeface="Open Sans"/>
                          <a:cs typeface="Open Sans"/>
                          <a:sym typeface="Open Sans"/>
                        </a:rPr>
                        <a:t>TimeSlice</a:t>
                      </a:r>
                      <a:endParaRPr sz="1400">
                        <a:latin typeface="Open Sans"/>
                        <a:ea typeface="Open Sans"/>
                        <a:cs typeface="Open Sans"/>
                        <a:sym typeface="Open Sans"/>
                      </a:endParaRPr>
                    </a:p>
                  </a:txBody>
                  <a:tcPr marL="91450" marR="91450" marT="45725" marB="45725"/>
                </a:tc>
                <a:tc>
                  <a:txBody>
                    <a:bodyPr/>
                    <a:lstStyle/>
                    <a:p>
                      <a:pPr marL="0" marR="0" lvl="0" indent="0" algn="ctr" rtl="0">
                        <a:spcBef>
                          <a:spcPts val="0"/>
                        </a:spcBef>
                        <a:spcAft>
                          <a:spcPts val="0"/>
                        </a:spcAft>
                        <a:buNone/>
                      </a:pPr>
                      <a:r>
                        <a:rPr lang="en-GB" sz="1400">
                          <a:latin typeface="Open Sans"/>
                          <a:ea typeface="Open Sans"/>
                          <a:cs typeface="Open Sans"/>
                          <a:sym typeface="Open Sans"/>
                        </a:rPr>
                        <a:t>Cálculo do valor</a:t>
                      </a:r>
                      <a:endParaRPr/>
                    </a:p>
                  </a:txBody>
                  <a:tcPr marL="91450" marR="91450" marT="45725" marB="45725"/>
                </a:tc>
                <a:extLst>
                  <a:ext uri="{0D108BD9-81ED-4DB2-BD59-A6C34878D82A}">
                    <a16:rowId xmlns:a16="http://schemas.microsoft.com/office/drawing/2014/main" val="10000"/>
                  </a:ext>
                </a:extLst>
              </a:tr>
              <a:tr h="342900">
                <a:tc>
                  <a:txBody>
                    <a:bodyPr/>
                    <a:lstStyle/>
                    <a:p>
                      <a:pPr marL="0" marR="0" lvl="0" indent="0" algn="l" rtl="0">
                        <a:spcBef>
                          <a:spcPts val="0"/>
                        </a:spcBef>
                        <a:spcAft>
                          <a:spcPts val="0"/>
                        </a:spcAft>
                        <a:buNone/>
                      </a:pPr>
                      <a:r>
                        <a:rPr lang="en-GB" sz="1400">
                          <a:latin typeface="Open Sans"/>
                          <a:ea typeface="Open Sans"/>
                          <a:cs typeface="Open Sans"/>
                          <a:sym typeface="Open Sans"/>
                        </a:rPr>
                        <a:t>SD</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Open Sans"/>
                        <a:buNone/>
                      </a:pPr>
                      <a:r>
                        <a:rPr lang="en-GB" sz="1400" b="1">
                          <a:latin typeface="Open Sans"/>
                          <a:ea typeface="Open Sans"/>
                          <a:cs typeface="Open Sans"/>
                          <a:sym typeface="Open Sans"/>
                        </a:rPr>
                        <a:t>= (16 * 8,2) * 244 / 100.000 TJ ~ </a:t>
                      </a:r>
                      <a:r>
                        <a:rPr lang="en-GB" sz="1400" b="1">
                          <a:solidFill>
                            <a:srgbClr val="C8102E"/>
                          </a:solidFill>
                          <a:latin typeface="Open Sans"/>
                          <a:ea typeface="Open Sans"/>
                          <a:cs typeface="Open Sans"/>
                          <a:sym typeface="Open Sans"/>
                        </a:rPr>
                        <a:t>0,32</a:t>
                      </a:r>
                      <a:endParaRPr/>
                    </a:p>
                  </a:txBody>
                  <a:tcPr marL="91450" marR="91450" marT="45725" marB="45725"/>
                </a:tc>
                <a:extLst>
                  <a:ext uri="{0D108BD9-81ED-4DB2-BD59-A6C34878D82A}">
                    <a16:rowId xmlns:a16="http://schemas.microsoft.com/office/drawing/2014/main" val="10001"/>
                  </a:ext>
                </a:extLst>
              </a:tr>
              <a:tr h="342900">
                <a:tc>
                  <a:txBody>
                    <a:bodyPr/>
                    <a:lstStyle/>
                    <a:p>
                      <a:pPr marL="0" marR="0" lvl="0" indent="0" algn="l" rtl="0">
                        <a:spcBef>
                          <a:spcPts val="0"/>
                        </a:spcBef>
                        <a:spcAft>
                          <a:spcPts val="0"/>
                        </a:spcAft>
                        <a:buNone/>
                      </a:pPr>
                      <a:r>
                        <a:rPr lang="en-GB" sz="1400">
                          <a:latin typeface="Open Sans"/>
                          <a:ea typeface="Open Sans"/>
                          <a:cs typeface="Open Sans"/>
                          <a:sym typeface="Open Sans"/>
                        </a:rPr>
                        <a:t>SN</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Open Sans"/>
                        <a:buNone/>
                      </a:pPr>
                      <a:r>
                        <a:rPr lang="en-GB" sz="1400" b="1">
                          <a:latin typeface="Open Sans"/>
                          <a:ea typeface="Open Sans"/>
                          <a:cs typeface="Open Sans"/>
                          <a:sym typeface="Open Sans"/>
                        </a:rPr>
                        <a:t>= (8 x 4,1) * 244 / 100.000 TJ ~ </a:t>
                      </a:r>
                      <a:r>
                        <a:rPr lang="en-GB" sz="1400" b="1">
                          <a:solidFill>
                            <a:srgbClr val="C8102E"/>
                          </a:solidFill>
                          <a:latin typeface="Open Sans"/>
                          <a:ea typeface="Open Sans"/>
                          <a:cs typeface="Open Sans"/>
                          <a:sym typeface="Open Sans"/>
                        </a:rPr>
                        <a:t>0,08</a:t>
                      </a:r>
                      <a:endParaRPr/>
                    </a:p>
                  </a:txBody>
                  <a:tcPr marL="91450" marR="91450" marT="45725" marB="45725"/>
                </a:tc>
                <a:extLst>
                  <a:ext uri="{0D108BD9-81ED-4DB2-BD59-A6C34878D82A}">
                    <a16:rowId xmlns:a16="http://schemas.microsoft.com/office/drawing/2014/main" val="10002"/>
                  </a:ext>
                </a:extLst>
              </a:tr>
              <a:tr h="342900">
                <a:tc>
                  <a:txBody>
                    <a:bodyPr/>
                    <a:lstStyle/>
                    <a:p>
                      <a:pPr marL="0" marR="0" lvl="0" indent="0" algn="l" rtl="0">
                        <a:spcBef>
                          <a:spcPts val="0"/>
                        </a:spcBef>
                        <a:spcAft>
                          <a:spcPts val="0"/>
                        </a:spcAft>
                        <a:buNone/>
                      </a:pPr>
                      <a:r>
                        <a:rPr lang="en-GB" sz="1400">
                          <a:latin typeface="Open Sans"/>
                          <a:ea typeface="Open Sans"/>
                          <a:cs typeface="Open Sans"/>
                          <a:sym typeface="Open Sans"/>
                        </a:rPr>
                        <a:t>WD</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Open Sans"/>
                        <a:buNone/>
                      </a:pPr>
                      <a:r>
                        <a:rPr lang="en-GB" sz="1400" b="1">
                          <a:latin typeface="Open Sans"/>
                          <a:ea typeface="Open Sans"/>
                          <a:cs typeface="Open Sans"/>
                          <a:sym typeface="Open Sans"/>
                        </a:rPr>
                        <a:t>= (12 x 12,4) * 121 / 100.000 TJ ~ </a:t>
                      </a:r>
                      <a:r>
                        <a:rPr lang="en-GB" sz="1400" b="1">
                          <a:solidFill>
                            <a:srgbClr val="C8102E"/>
                          </a:solidFill>
                          <a:latin typeface="Open Sans"/>
                          <a:ea typeface="Open Sans"/>
                          <a:cs typeface="Open Sans"/>
                          <a:sym typeface="Open Sans"/>
                        </a:rPr>
                        <a:t>0,18</a:t>
                      </a:r>
                      <a:endParaRPr/>
                    </a:p>
                  </a:txBody>
                  <a:tcPr marL="91450" marR="91450" marT="45725" marB="45725"/>
                </a:tc>
                <a:extLst>
                  <a:ext uri="{0D108BD9-81ED-4DB2-BD59-A6C34878D82A}">
                    <a16:rowId xmlns:a16="http://schemas.microsoft.com/office/drawing/2014/main" val="10003"/>
                  </a:ext>
                </a:extLst>
              </a:tr>
              <a:tr h="342900">
                <a:tc>
                  <a:txBody>
                    <a:bodyPr/>
                    <a:lstStyle/>
                    <a:p>
                      <a:pPr marL="0" marR="0" lvl="0" indent="0" algn="l" rtl="0">
                        <a:spcBef>
                          <a:spcPts val="0"/>
                        </a:spcBef>
                        <a:spcAft>
                          <a:spcPts val="0"/>
                        </a:spcAft>
                        <a:buNone/>
                      </a:pPr>
                      <a:r>
                        <a:rPr lang="en-GB" sz="1400">
                          <a:latin typeface="Open Sans"/>
                          <a:ea typeface="Open Sans"/>
                          <a:cs typeface="Open Sans"/>
                          <a:sym typeface="Open Sans"/>
                        </a:rPr>
                        <a:t>WN</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Open Sans"/>
                        <a:buNone/>
                      </a:pPr>
                      <a:r>
                        <a:rPr lang="en-GB" sz="1400" b="1">
                          <a:latin typeface="Open Sans"/>
                          <a:ea typeface="Open Sans"/>
                          <a:cs typeface="Open Sans"/>
                          <a:sym typeface="Open Sans"/>
                        </a:rPr>
                        <a:t>= (12 x 28,9) * 121 / 100.000 TJ ~ </a:t>
                      </a:r>
                      <a:r>
                        <a:rPr lang="en-GB" sz="1400" b="1">
                          <a:solidFill>
                            <a:srgbClr val="C8102E"/>
                          </a:solidFill>
                          <a:latin typeface="Open Sans"/>
                          <a:ea typeface="Open Sans"/>
                          <a:cs typeface="Open Sans"/>
                          <a:sym typeface="Open Sans"/>
                        </a:rPr>
                        <a:t>0,42</a:t>
                      </a:r>
                      <a:endParaRPr/>
                    </a:p>
                  </a:txBody>
                  <a:tcPr marL="91450" marR="91450" marT="45725" marB="45725"/>
                </a:tc>
                <a:extLst>
                  <a:ext uri="{0D108BD9-81ED-4DB2-BD59-A6C34878D82A}">
                    <a16:rowId xmlns:a16="http://schemas.microsoft.com/office/drawing/2014/main" val="10004"/>
                  </a:ext>
                </a:extLst>
              </a:tr>
            </a:tbl>
          </a:graphicData>
        </a:graphic>
      </p:graphicFrame>
      <p:pic>
        <p:nvPicPr>
          <p:cNvPr id="613" name="Google Shape;613;p24"/>
          <p:cNvPicPr preferRelativeResize="0"/>
          <p:nvPr/>
        </p:nvPicPr>
        <p:blipFill rotWithShape="1">
          <a:blip r:embed="rId3">
            <a:alphaModFix/>
          </a:blip>
          <a:srcRect/>
          <a:stretch/>
        </p:blipFill>
        <p:spPr>
          <a:xfrm>
            <a:off x="513122" y="4912562"/>
            <a:ext cx="10632646" cy="656477"/>
          </a:xfrm>
          <a:prstGeom prst="rect">
            <a:avLst/>
          </a:prstGeom>
          <a:noFill/>
          <a:ln>
            <a:noFill/>
          </a:ln>
        </p:spPr>
      </p:pic>
      <p:sp>
        <p:nvSpPr>
          <p:cNvPr id="614" name="Google Shape;614;p24"/>
          <p:cNvSpPr txBox="1"/>
          <p:nvPr/>
        </p:nvSpPr>
        <p:spPr>
          <a:xfrm>
            <a:off x="1491317" y="5690626"/>
            <a:ext cx="842103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b="1">
                <a:solidFill>
                  <a:schemeClr val="dk1"/>
                </a:solidFill>
                <a:latin typeface="Open Sans"/>
                <a:ea typeface="Open Sans"/>
                <a:cs typeface="Open Sans"/>
                <a:sym typeface="Open Sans"/>
              </a:rPr>
              <a:t>Demanda anual total (TJ) = 164 * N dias de verão + 496 * N dias de inverno = </a:t>
            </a:r>
            <a:r>
              <a:rPr lang="en-GB" sz="1400" b="1">
                <a:solidFill>
                  <a:srgbClr val="C8102E"/>
                </a:solidFill>
                <a:latin typeface="Open Sans"/>
                <a:ea typeface="Open Sans"/>
                <a:cs typeface="Open Sans"/>
                <a:sym typeface="Open Sans"/>
              </a:rPr>
              <a:t>100.000 TJ</a:t>
            </a:r>
            <a:endParaRPr/>
          </a:p>
          <a:p>
            <a:pPr marL="0" marR="0" lvl="0" indent="0" algn="ctr" rtl="0">
              <a:spcBef>
                <a:spcPts val="0"/>
              </a:spcBef>
              <a:spcAft>
                <a:spcPts val="0"/>
              </a:spcAft>
              <a:buNone/>
            </a:pPr>
            <a:r>
              <a:rPr lang="en-GB" sz="1100" b="1" i="1">
                <a:solidFill>
                  <a:schemeClr val="dk1"/>
                </a:solidFill>
                <a:latin typeface="Open Sans"/>
                <a:ea typeface="Open Sans"/>
                <a:cs typeface="Open Sans"/>
                <a:sym typeface="Open Sans"/>
              </a:rPr>
              <a:t>*Observe que os decimais na tabela não são mostrados, portanto, os valores são </a:t>
            </a:r>
            <a:r>
              <a:rPr lang="en-GB" sz="1400" b="1">
                <a:solidFill>
                  <a:srgbClr val="C8102E"/>
                </a:solidFill>
                <a:latin typeface="Open Sans"/>
                <a:ea typeface="Open Sans"/>
                <a:cs typeface="Open Sans"/>
                <a:sym typeface="Open Sans"/>
              </a:rPr>
              <a:t>aproximados</a:t>
            </a:r>
            <a:r>
              <a:rPr lang="en-GB" sz="1100" b="1" i="1">
                <a:solidFill>
                  <a:schemeClr val="dk1"/>
                </a:solidFill>
                <a:latin typeface="Open Sans"/>
                <a:ea typeface="Open Sans"/>
                <a:cs typeface="Open Sans"/>
                <a:sym typeface="Open Sans"/>
              </a:rPr>
              <a:t>. </a:t>
            </a:r>
            <a:endParaRPr sz="1400">
              <a:solidFill>
                <a:srgbClr val="C8102E"/>
              </a:solidFill>
              <a:latin typeface="Open Sans"/>
              <a:ea typeface="Open Sans"/>
              <a:cs typeface="Open Sans"/>
              <a:sym typeface="Open Sans"/>
            </a:endParaRP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5.4 Parâmetros dependentes do tempo</a:t>
            </a:r>
            <a:endParaRPr/>
          </a:p>
        </p:txBody>
      </p:sp>
      <p:sp>
        <p:nvSpPr>
          <p:cNvPr id="621" name="Google Shape;621;p25"/>
          <p:cNvSpPr txBox="1">
            <a:spLocks noGrp="1"/>
          </p:cNvSpPr>
          <p:nvPr>
            <p:ph type="body" idx="1"/>
          </p:nvPr>
        </p:nvSpPr>
        <p:spPr>
          <a:xfrm>
            <a:off x="663880" y="2582945"/>
            <a:ext cx="6054420" cy="342193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000"/>
              <a:buFont typeface="Arial"/>
              <a:buChar char="•"/>
            </a:pPr>
            <a:r>
              <a:rPr lang="en-GB" b="0" dirty="0" err="1"/>
              <a:t>Demanda</a:t>
            </a:r>
            <a:r>
              <a:rPr lang="en-GB" b="0" dirty="0"/>
              <a:t> </a:t>
            </a:r>
            <a:r>
              <a:rPr lang="en-GB" b="0" dirty="0" err="1"/>
              <a:t>anual</a:t>
            </a:r>
            <a:r>
              <a:rPr lang="en-GB" b="0" dirty="0"/>
              <a:t> </a:t>
            </a:r>
            <a:r>
              <a:rPr lang="en-GB" b="0" dirty="0" err="1"/>
              <a:t>acumulada</a:t>
            </a:r>
            <a:r>
              <a:rPr lang="en-GB" b="0" dirty="0"/>
              <a:t>: </a:t>
            </a:r>
            <a:r>
              <a:rPr lang="en-GB" b="0" dirty="0">
                <a:latin typeface="Open Sans"/>
                <a:ea typeface="Open Sans"/>
                <a:cs typeface="Open Sans"/>
                <a:sym typeface="Open Sans"/>
              </a:rPr>
              <a:t>Um </a:t>
            </a:r>
            <a:r>
              <a:rPr lang="en-GB" b="0" dirty="0" err="1">
                <a:latin typeface="Open Sans"/>
                <a:ea typeface="Open Sans"/>
                <a:cs typeface="Open Sans"/>
                <a:sym typeface="Open Sans"/>
              </a:rPr>
              <a:t>tipo</a:t>
            </a:r>
            <a:r>
              <a:rPr lang="en-GB" b="0" dirty="0">
                <a:latin typeface="Open Sans"/>
                <a:ea typeface="Open Sans"/>
                <a:cs typeface="Open Sans"/>
                <a:sym typeface="Open Sans"/>
              </a:rPr>
              <a:t> de </a:t>
            </a:r>
            <a:r>
              <a:rPr lang="en-GB" b="0" dirty="0" err="1">
                <a:latin typeface="Open Sans"/>
                <a:ea typeface="Open Sans"/>
                <a:cs typeface="Open Sans"/>
                <a:sym typeface="Open Sans"/>
              </a:rPr>
              <a:t>demanda</a:t>
            </a:r>
            <a:r>
              <a:rPr lang="en-GB" b="0" dirty="0">
                <a:latin typeface="Open Sans"/>
                <a:ea typeface="Open Sans"/>
                <a:cs typeface="Open Sans"/>
                <a:sym typeface="Open Sans"/>
              </a:rPr>
              <a:t> que </a:t>
            </a:r>
            <a:r>
              <a:rPr lang="en-GB" b="0" dirty="0" err="1">
                <a:latin typeface="Open Sans"/>
                <a:ea typeface="Open Sans"/>
                <a:cs typeface="Open Sans"/>
                <a:sym typeface="Open Sans"/>
              </a:rPr>
              <a:t>é</a:t>
            </a:r>
            <a:r>
              <a:rPr lang="en-GB" b="0" dirty="0">
                <a:latin typeface="Open Sans"/>
                <a:ea typeface="Open Sans"/>
                <a:cs typeface="Open Sans"/>
                <a:sym typeface="Open Sans"/>
              </a:rPr>
              <a:t> </a:t>
            </a:r>
            <a:r>
              <a:rPr lang="en-GB" b="0" dirty="0" err="1">
                <a:latin typeface="Open Sans"/>
                <a:ea typeface="Open Sans"/>
                <a:cs typeface="Open Sans"/>
                <a:sym typeface="Open Sans"/>
              </a:rPr>
              <a:t>definido</a:t>
            </a:r>
            <a:r>
              <a:rPr lang="en-GB" b="0" dirty="0">
                <a:latin typeface="Open Sans"/>
                <a:ea typeface="Open Sans"/>
                <a:cs typeface="Open Sans"/>
                <a:sym typeface="Open Sans"/>
              </a:rPr>
              <a:t> para </a:t>
            </a:r>
            <a:r>
              <a:rPr lang="en-GB" b="0" dirty="0" err="1">
                <a:latin typeface="Open Sans"/>
                <a:ea typeface="Open Sans"/>
                <a:cs typeface="Open Sans"/>
                <a:sym typeface="Open Sans"/>
              </a:rPr>
              <a:t>cada</a:t>
            </a:r>
            <a:r>
              <a:rPr lang="en-GB" b="0" dirty="0">
                <a:latin typeface="Open Sans"/>
                <a:ea typeface="Open Sans"/>
                <a:cs typeface="Open Sans"/>
                <a:sym typeface="Open Sans"/>
              </a:rPr>
              <a:t> </a:t>
            </a:r>
            <a:r>
              <a:rPr lang="en-GB" b="0" dirty="0" err="1">
                <a:latin typeface="Open Sans"/>
                <a:ea typeface="Open Sans"/>
                <a:cs typeface="Open Sans"/>
                <a:sym typeface="Open Sans"/>
              </a:rPr>
              <a:t>ano</a:t>
            </a:r>
            <a:endParaRPr dirty="0"/>
          </a:p>
          <a:p>
            <a:pPr marL="342900" lvl="0" indent="-342900" algn="l" rtl="0">
              <a:lnSpc>
                <a:spcPct val="90000"/>
              </a:lnSpc>
              <a:spcBef>
                <a:spcPts val="1200"/>
              </a:spcBef>
              <a:spcAft>
                <a:spcPts val="0"/>
              </a:spcAft>
              <a:buClr>
                <a:schemeClr val="dk1"/>
              </a:buClr>
              <a:buSzPts val="2000"/>
              <a:buFont typeface="Arial"/>
              <a:buChar char="•"/>
            </a:pPr>
            <a:r>
              <a:rPr lang="en-GB" b="0" dirty="0" err="1"/>
              <a:t>Demanda</a:t>
            </a:r>
            <a:r>
              <a:rPr lang="en-GB" b="0" dirty="0"/>
              <a:t> </a:t>
            </a:r>
            <a:r>
              <a:rPr lang="en-GB" b="0" dirty="0" err="1"/>
              <a:t>anual</a:t>
            </a:r>
            <a:r>
              <a:rPr lang="en-GB" b="0" dirty="0"/>
              <a:t> </a:t>
            </a:r>
            <a:r>
              <a:rPr lang="en-GB" b="0" dirty="0" err="1"/>
              <a:t>especificada</a:t>
            </a:r>
            <a:r>
              <a:rPr lang="en-GB" b="0" dirty="0"/>
              <a:t>: </a:t>
            </a:r>
            <a:r>
              <a:rPr lang="en-GB" sz="2100" b="0" dirty="0">
                <a:latin typeface="Open Sans"/>
                <a:ea typeface="Open Sans"/>
                <a:cs typeface="Open Sans"/>
                <a:sym typeface="Open Sans"/>
              </a:rPr>
              <a:t>Um </a:t>
            </a:r>
            <a:r>
              <a:rPr lang="en-GB" sz="2100" b="0" dirty="0" err="1">
                <a:latin typeface="Open Sans"/>
                <a:ea typeface="Open Sans"/>
                <a:cs typeface="Open Sans"/>
                <a:sym typeface="Open Sans"/>
              </a:rPr>
              <a:t>tipo</a:t>
            </a:r>
            <a:r>
              <a:rPr lang="en-GB" sz="2100" b="0" dirty="0">
                <a:latin typeface="Open Sans"/>
                <a:ea typeface="Open Sans"/>
                <a:cs typeface="Open Sans"/>
                <a:sym typeface="Open Sans"/>
              </a:rPr>
              <a:t> de </a:t>
            </a:r>
            <a:r>
              <a:rPr lang="en-GB" sz="2100" b="0" dirty="0" err="1">
                <a:latin typeface="Open Sans"/>
                <a:ea typeface="Open Sans"/>
                <a:cs typeface="Open Sans"/>
                <a:sym typeface="Open Sans"/>
              </a:rPr>
              <a:t>demanda</a:t>
            </a:r>
            <a:r>
              <a:rPr lang="en-GB" sz="2100" b="0" dirty="0">
                <a:latin typeface="Open Sans"/>
                <a:ea typeface="Open Sans"/>
                <a:cs typeface="Open Sans"/>
                <a:sym typeface="Open Sans"/>
              </a:rPr>
              <a:t> </a:t>
            </a:r>
            <a:br>
              <a:rPr lang="en-GB" sz="2100" b="0" dirty="0">
                <a:latin typeface="Open Sans"/>
                <a:ea typeface="Open Sans"/>
                <a:cs typeface="Open Sans"/>
                <a:sym typeface="Open Sans"/>
              </a:rPr>
            </a:br>
            <a:r>
              <a:rPr lang="en-GB" sz="2100" b="0" dirty="0">
                <a:latin typeface="Open Sans"/>
                <a:ea typeface="Open Sans"/>
                <a:cs typeface="Open Sans"/>
                <a:sym typeface="Open Sans"/>
              </a:rPr>
              <a:t>de </a:t>
            </a:r>
            <a:r>
              <a:rPr lang="en-GB" sz="2100" b="0" dirty="0" err="1">
                <a:latin typeface="Open Sans"/>
                <a:ea typeface="Open Sans"/>
                <a:cs typeface="Open Sans"/>
                <a:sym typeface="Open Sans"/>
              </a:rPr>
              <a:t>demanda</a:t>
            </a:r>
            <a:r>
              <a:rPr lang="en-GB" sz="2100" b="0" dirty="0">
                <a:latin typeface="Open Sans"/>
                <a:ea typeface="Open Sans"/>
                <a:cs typeface="Open Sans"/>
                <a:sym typeface="Open Sans"/>
              </a:rPr>
              <a:t> que </a:t>
            </a:r>
            <a:r>
              <a:rPr lang="en-GB" sz="2100" b="0" dirty="0" err="1">
                <a:latin typeface="Open Sans"/>
                <a:ea typeface="Open Sans"/>
                <a:cs typeface="Open Sans"/>
                <a:sym typeface="Open Sans"/>
              </a:rPr>
              <a:t>é</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definido</a:t>
            </a:r>
            <a:r>
              <a:rPr lang="en-GB" sz="2100" b="0" dirty="0">
                <a:latin typeface="Open Sans"/>
                <a:ea typeface="Open Sans"/>
                <a:cs typeface="Open Sans"/>
                <a:sym typeface="Open Sans"/>
              </a:rPr>
              <a:t> para </a:t>
            </a:r>
            <a:r>
              <a:rPr lang="en-GB" sz="2100" b="0" dirty="0" err="1">
                <a:latin typeface="Open Sans"/>
                <a:ea typeface="Open Sans"/>
                <a:cs typeface="Open Sans"/>
                <a:sym typeface="Open Sans"/>
              </a:rPr>
              <a:t>cada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TimeSlice</a:t>
            </a:r>
            <a:endParaRPr sz="2100" b="0" dirty="0">
              <a:latin typeface="Open Sans"/>
              <a:ea typeface="Open Sans"/>
              <a:cs typeface="Open Sans"/>
              <a:sym typeface="Open Sans"/>
            </a:endParaRPr>
          </a:p>
          <a:p>
            <a:pPr marL="342900" lvl="0" indent="-342900" algn="l" rtl="0">
              <a:lnSpc>
                <a:spcPct val="90000"/>
              </a:lnSpc>
              <a:spcBef>
                <a:spcPts val="1200"/>
              </a:spcBef>
              <a:spcAft>
                <a:spcPts val="0"/>
              </a:spcAft>
              <a:buClr>
                <a:schemeClr val="dk1"/>
              </a:buClr>
              <a:buSzPts val="2000"/>
              <a:buFont typeface="Arial"/>
              <a:buChar char="•"/>
            </a:pPr>
            <a:r>
              <a:rPr lang="en-GB" b="0" dirty="0" err="1"/>
              <a:t>Perfil</a:t>
            </a:r>
            <a:r>
              <a:rPr lang="en-GB" b="0" dirty="0"/>
              <a:t> de </a:t>
            </a:r>
            <a:r>
              <a:rPr lang="en-GB" b="0" dirty="0" err="1"/>
              <a:t>demanda</a:t>
            </a:r>
            <a:r>
              <a:rPr lang="en-GB" b="0" dirty="0"/>
              <a:t> </a:t>
            </a:r>
            <a:r>
              <a:rPr lang="en-GB" b="0" dirty="0" err="1"/>
              <a:t>especificada</a:t>
            </a:r>
            <a:r>
              <a:rPr lang="en-GB" b="0" dirty="0"/>
              <a:t>: </a:t>
            </a:r>
            <a:r>
              <a:rPr lang="en-GB" sz="2100" b="0" dirty="0" err="1">
                <a:latin typeface="Open Sans"/>
                <a:ea typeface="Open Sans"/>
                <a:cs typeface="Open Sans"/>
                <a:sym typeface="Open Sans"/>
              </a:rPr>
              <a:t>Fração</a:t>
            </a:r>
            <a:r>
              <a:rPr lang="en-GB" sz="2100" b="0" dirty="0">
                <a:latin typeface="Open Sans"/>
                <a:ea typeface="Open Sans"/>
                <a:cs typeface="Open Sans"/>
                <a:sym typeface="Open Sans"/>
              </a:rPr>
              <a:t> da </a:t>
            </a:r>
            <a:r>
              <a:rPr lang="en-GB" sz="2100" b="0" dirty="0" err="1">
                <a:latin typeface="Open Sans"/>
                <a:ea typeface="Open Sans"/>
                <a:cs typeface="Open Sans"/>
                <a:sym typeface="Open Sans"/>
              </a:rPr>
              <a:t>demanda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anual</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especificada</a:t>
            </a:r>
            <a:r>
              <a:rPr lang="en-GB" sz="2100" b="0" dirty="0">
                <a:latin typeface="Open Sans"/>
                <a:ea typeface="Open Sans"/>
                <a:cs typeface="Open Sans"/>
                <a:sym typeface="Open Sans"/>
              </a:rPr>
              <a:t> de </a:t>
            </a:r>
            <a:r>
              <a:rPr lang="en-GB" sz="2100" b="0" dirty="0" err="1">
                <a:latin typeface="Open Sans"/>
                <a:ea typeface="Open Sans"/>
                <a:cs typeface="Open Sans"/>
                <a:sym typeface="Open Sans"/>
              </a:rPr>
              <a:t>uma</a:t>
            </a:r>
            <a:r>
              <a:rPr lang="en-GB" sz="2100" b="0" dirty="0">
                <a:latin typeface="Open Sans"/>
                <a:ea typeface="Open Sans"/>
                <a:cs typeface="Open Sans"/>
                <a:sym typeface="Open Sans"/>
              </a:rPr>
              <a:t> commodity </a:t>
            </a:r>
            <a:r>
              <a:rPr lang="en-GB" sz="2100" b="0" dirty="0" err="1">
                <a:latin typeface="Open Sans"/>
                <a:ea typeface="Open Sans"/>
                <a:cs typeface="Open Sans"/>
                <a:sym typeface="Open Sans"/>
              </a:rPr>
              <a:t>em</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cada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TimeSlice</a:t>
            </a:r>
            <a:endParaRPr sz="2100" b="0" dirty="0">
              <a:latin typeface="Open Sans"/>
              <a:ea typeface="Open Sans"/>
              <a:cs typeface="Open Sans"/>
              <a:sym typeface="Open Sans"/>
            </a:endParaRPr>
          </a:p>
          <a:p>
            <a:pPr marL="342900" lvl="0" indent="-342900" algn="l" rtl="0">
              <a:lnSpc>
                <a:spcPct val="90000"/>
              </a:lnSpc>
              <a:spcBef>
                <a:spcPts val="1200"/>
              </a:spcBef>
              <a:spcAft>
                <a:spcPts val="0"/>
              </a:spcAft>
              <a:buClr>
                <a:srgbClr val="C8102E"/>
              </a:buClr>
              <a:buSzPts val="2000"/>
              <a:buFont typeface="Arial"/>
              <a:buChar char="•"/>
            </a:pPr>
            <a:r>
              <a:rPr lang="en-GB" b="0" dirty="0" err="1">
                <a:solidFill>
                  <a:srgbClr val="C8102E"/>
                </a:solidFill>
              </a:rPr>
              <a:t>Fator</a:t>
            </a:r>
            <a:r>
              <a:rPr lang="en-GB" b="0" dirty="0">
                <a:solidFill>
                  <a:srgbClr val="C8102E"/>
                </a:solidFill>
              </a:rPr>
              <a:t> de </a:t>
            </a:r>
            <a:r>
              <a:rPr lang="en-GB" b="0" dirty="0" err="1">
                <a:solidFill>
                  <a:srgbClr val="C8102E"/>
                </a:solidFill>
              </a:rPr>
              <a:t>capacidade</a:t>
            </a:r>
            <a:r>
              <a:rPr lang="en-GB" b="0" dirty="0">
                <a:solidFill>
                  <a:srgbClr val="C8102E"/>
                </a:solidFill>
              </a:rPr>
              <a:t>: </a:t>
            </a:r>
            <a:r>
              <a:rPr lang="en-GB" sz="2100" b="0" dirty="0" err="1">
                <a:latin typeface="Open Sans"/>
                <a:ea typeface="Open Sans"/>
                <a:cs typeface="Open Sans"/>
                <a:sym typeface="Open Sans"/>
              </a:rPr>
              <a:t>Fração</a:t>
            </a:r>
            <a:r>
              <a:rPr lang="en-GB" sz="2100" b="0" dirty="0">
                <a:latin typeface="Open Sans"/>
                <a:ea typeface="Open Sans"/>
                <a:cs typeface="Open Sans"/>
                <a:sym typeface="Open Sans"/>
              </a:rPr>
              <a:t> da </a:t>
            </a:r>
            <a:r>
              <a:rPr lang="en-GB" sz="2100" b="0" dirty="0" err="1">
                <a:latin typeface="Open Sans"/>
                <a:ea typeface="Open Sans"/>
                <a:cs typeface="Open Sans"/>
                <a:sym typeface="Open Sans"/>
              </a:rPr>
              <a:t>capacidade</a:t>
            </a:r>
            <a:r>
              <a:rPr lang="en-GB" sz="2100" b="0" dirty="0">
                <a:latin typeface="Open Sans"/>
                <a:ea typeface="Open Sans"/>
                <a:cs typeface="Open Sans"/>
                <a:sym typeface="Open Sans"/>
              </a:rPr>
              <a:t> de </a:t>
            </a:r>
            <a:r>
              <a:rPr lang="en-GB" sz="2100" b="0" dirty="0" err="1">
                <a:latin typeface="Open Sans"/>
                <a:ea typeface="Open Sans"/>
                <a:cs typeface="Open Sans"/>
                <a:sym typeface="Open Sans"/>
              </a:rPr>
              <a:t>uma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tecnologia</a:t>
            </a:r>
            <a:r>
              <a:rPr lang="en-GB" sz="2100" b="0" dirty="0">
                <a:latin typeface="Open Sans"/>
                <a:ea typeface="Open Sans"/>
                <a:cs typeface="Open Sans"/>
                <a:sym typeface="Open Sans"/>
              </a:rPr>
              <a:t> que </a:t>
            </a:r>
            <a:r>
              <a:rPr lang="en-GB" sz="2100" b="0" dirty="0" err="1">
                <a:latin typeface="Open Sans"/>
                <a:ea typeface="Open Sans"/>
                <a:cs typeface="Open Sans"/>
                <a:sym typeface="Open Sans"/>
              </a:rPr>
              <a:t>pode</a:t>
            </a:r>
            <a:r>
              <a:rPr lang="en-GB" sz="2100" b="0" dirty="0">
                <a:latin typeface="Open Sans"/>
                <a:ea typeface="Open Sans"/>
                <a:cs typeface="Open Sans"/>
                <a:sym typeface="Open Sans"/>
              </a:rPr>
              <a:t> ser </a:t>
            </a:r>
            <a:r>
              <a:rPr lang="en-GB" sz="2100" b="0" dirty="0" err="1">
                <a:latin typeface="Open Sans"/>
                <a:ea typeface="Open Sans"/>
                <a:cs typeface="Open Sans"/>
                <a:sym typeface="Open Sans"/>
              </a:rPr>
              <a:t>utilizada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em</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cada</a:t>
            </a:r>
            <a:r>
              <a:rPr lang="en-GB" sz="2100" b="0" dirty="0">
                <a:latin typeface="Open Sans"/>
                <a:ea typeface="Open Sans"/>
                <a:cs typeface="Open Sans"/>
                <a:sym typeface="Open Sans"/>
              </a:rPr>
              <a:t> </a:t>
            </a:r>
            <a:r>
              <a:rPr lang="en-GB" sz="2100" b="0" dirty="0" err="1">
                <a:latin typeface="Open Sans"/>
                <a:ea typeface="Open Sans"/>
                <a:cs typeface="Open Sans"/>
                <a:sym typeface="Open Sans"/>
              </a:rPr>
              <a:t>TimeSlice</a:t>
            </a:r>
            <a:endParaRPr sz="2100" b="0" dirty="0">
              <a:latin typeface="Open Sans"/>
              <a:ea typeface="Open Sans"/>
              <a:cs typeface="Open Sans"/>
              <a:sym typeface="Open Sans"/>
            </a:endParaRPr>
          </a:p>
        </p:txBody>
      </p:sp>
      <p:sp>
        <p:nvSpPr>
          <p:cNvPr id="622" name="Google Shape;622;p2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25</a:t>
            </a:fld>
            <a:endParaRPr/>
          </a:p>
        </p:txBody>
      </p:sp>
      <p:sp>
        <p:nvSpPr>
          <p:cNvPr id="623" name="Google Shape;623;p25"/>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0"/>
              </a:spcBef>
              <a:spcAft>
                <a:spcPts val="0"/>
              </a:spcAft>
              <a:buClr>
                <a:srgbClr val="8EA9DA"/>
              </a:buClr>
              <a:buSzPts val="2000"/>
              <a:buFont typeface="Open Sans SemiBold"/>
              <a:buNone/>
            </a:pPr>
            <a:r>
              <a:rPr lang="en-GB" dirty="0" err="1"/>
              <a:t>Fator</a:t>
            </a:r>
            <a:r>
              <a:rPr lang="en-GB" dirty="0"/>
              <a:t> de </a:t>
            </a:r>
            <a:r>
              <a:rPr lang="en-GB" dirty="0" err="1"/>
              <a:t>capacidade</a:t>
            </a:r>
            <a:r>
              <a:rPr lang="en-GB" dirty="0"/>
              <a:t> (</a:t>
            </a:r>
            <a:r>
              <a:rPr lang="en-GB" dirty="0" err="1"/>
              <a:t>CapacityFactor</a:t>
            </a:r>
            <a:r>
              <a:rPr lang="en-GB" dirty="0"/>
              <a:t>)</a:t>
            </a:r>
            <a:endParaRPr dirty="0"/>
          </a:p>
        </p:txBody>
      </p:sp>
      <p:grpSp>
        <p:nvGrpSpPr>
          <p:cNvPr id="624" name="Google Shape;624;p25"/>
          <p:cNvGrpSpPr/>
          <p:nvPr/>
        </p:nvGrpSpPr>
        <p:grpSpPr>
          <a:xfrm>
            <a:off x="6557961" y="3331084"/>
            <a:ext cx="5141932" cy="2845879"/>
            <a:chOff x="5152824" y="2099784"/>
            <a:chExt cx="6898007" cy="4240032"/>
          </a:xfrm>
        </p:grpSpPr>
        <p:pic>
          <p:nvPicPr>
            <p:cNvPr id="625" name="Google Shape;625;p25"/>
            <p:cNvPicPr preferRelativeResize="0"/>
            <p:nvPr/>
          </p:nvPicPr>
          <p:blipFill rotWithShape="1">
            <a:blip r:embed="rId3">
              <a:alphaModFix/>
            </a:blip>
            <a:srcRect/>
            <a:stretch/>
          </p:blipFill>
          <p:spPr>
            <a:xfrm>
              <a:off x="5152824" y="2442992"/>
              <a:ext cx="6898007" cy="3896824"/>
            </a:xfrm>
            <a:prstGeom prst="rect">
              <a:avLst/>
            </a:prstGeom>
            <a:noFill/>
            <a:ln>
              <a:noFill/>
            </a:ln>
          </p:spPr>
        </p:pic>
        <p:sp>
          <p:nvSpPr>
            <p:cNvPr id="626" name="Google Shape;626;p25"/>
            <p:cNvSpPr/>
            <p:nvPr/>
          </p:nvSpPr>
          <p:spPr>
            <a:xfrm>
              <a:off x="5732093" y="2099784"/>
              <a:ext cx="5537126" cy="412697"/>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GB" sz="1200" b="1" i="0" u="none" strike="noStrike" cap="none" dirty="0" err="1">
                  <a:solidFill>
                    <a:srgbClr val="000000"/>
                  </a:solidFill>
                  <a:latin typeface="Open Sans"/>
                  <a:ea typeface="Open Sans"/>
                  <a:cs typeface="Open Sans"/>
                  <a:sym typeface="Open Sans"/>
                </a:rPr>
                <a:t>Perfil</a:t>
              </a:r>
              <a:r>
                <a:rPr lang="en-GB" sz="1200" b="1" i="0" u="none" strike="noStrike" cap="none" dirty="0">
                  <a:solidFill>
                    <a:srgbClr val="000000"/>
                  </a:solidFill>
                  <a:latin typeface="Open Sans"/>
                  <a:ea typeface="Open Sans"/>
                  <a:cs typeface="Open Sans"/>
                  <a:sym typeface="Open Sans"/>
                </a:rPr>
                <a:t> solar </a:t>
              </a:r>
              <a:r>
                <a:rPr lang="en-GB" sz="1200" b="1" i="0" u="none" strike="noStrike" cap="none" dirty="0" err="1">
                  <a:solidFill>
                    <a:srgbClr val="000000"/>
                  </a:solidFill>
                  <a:latin typeface="Open Sans"/>
                  <a:ea typeface="Open Sans"/>
                  <a:cs typeface="Open Sans"/>
                  <a:sym typeface="Open Sans"/>
                </a:rPr>
                <a:t>nos</a:t>
              </a:r>
              <a:r>
                <a:rPr lang="en-GB" sz="1200" b="1" i="0" u="none" strike="noStrike" cap="none" dirty="0">
                  <a:solidFill>
                    <a:srgbClr val="000000"/>
                  </a:solidFill>
                  <a:latin typeface="Open Sans"/>
                  <a:ea typeface="Open Sans"/>
                  <a:cs typeface="Open Sans"/>
                  <a:sym typeface="Open Sans"/>
                </a:rPr>
                <a:t> meses de </a:t>
              </a:r>
              <a:r>
                <a:rPr lang="en-GB" sz="1200" b="1" i="0" u="none" strike="noStrike" cap="none" dirty="0" err="1">
                  <a:solidFill>
                    <a:srgbClr val="000000"/>
                  </a:solidFill>
                  <a:latin typeface="Open Sans"/>
                  <a:ea typeface="Open Sans"/>
                  <a:cs typeface="Open Sans"/>
                  <a:sym typeface="Open Sans"/>
                </a:rPr>
                <a:t>inverno</a:t>
              </a:r>
              <a:r>
                <a:rPr lang="en-GB" sz="1200" b="1" i="0" u="none" strike="noStrike" cap="none" dirty="0">
                  <a:solidFill>
                    <a:srgbClr val="000000"/>
                  </a:solidFill>
                  <a:latin typeface="Open Sans"/>
                  <a:ea typeface="Open Sans"/>
                  <a:cs typeface="Open Sans"/>
                  <a:sym typeface="Open Sans"/>
                </a:rPr>
                <a:t> e </a:t>
              </a:r>
              <a:r>
                <a:rPr lang="en-GB" sz="1200" b="1" i="0" u="none" strike="noStrike" cap="none" dirty="0" err="1">
                  <a:solidFill>
                    <a:srgbClr val="000000"/>
                  </a:solidFill>
                  <a:latin typeface="Open Sans"/>
                  <a:ea typeface="Open Sans"/>
                  <a:cs typeface="Open Sans"/>
                  <a:sym typeface="Open Sans"/>
                </a:rPr>
                <a:t>verão</a:t>
              </a:r>
              <a:endParaRPr sz="1200" b="1" i="0" u="none" strike="noStrike" cap="none" dirty="0">
                <a:solidFill>
                  <a:srgbClr val="000000"/>
                </a:solidFill>
                <a:latin typeface="Open Sans"/>
                <a:ea typeface="Open Sans"/>
                <a:cs typeface="Open Sans"/>
                <a:sym typeface="Open Sans"/>
              </a:endParaRPr>
            </a:p>
          </p:txBody>
        </p:sp>
      </p:grpSp>
      <p:sp>
        <p:nvSpPr>
          <p:cNvPr id="627" name="Google Shape;627;p25"/>
          <p:cNvSpPr txBox="1"/>
          <p:nvPr/>
        </p:nvSpPr>
        <p:spPr>
          <a:xfrm>
            <a:off x="6386188" y="2479317"/>
            <a:ext cx="5141932" cy="665567"/>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latin typeface="Calibri"/>
                <a:ea typeface="Calibri"/>
                <a:cs typeface="Calibri"/>
                <a:sym typeface="Calibri"/>
              </a:rPr>
              <a:t> </a:t>
            </a:r>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26"/>
          <p:cNvSpPr txBox="1"/>
          <p:nvPr/>
        </p:nvSpPr>
        <p:spPr>
          <a:xfrm>
            <a:off x="8675942" y="4915538"/>
            <a:ext cx="3318476"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b="0" i="0" u="none" strike="noStrike" cap="none" dirty="0" err="1">
                <a:solidFill>
                  <a:srgbClr val="FFFFFF"/>
                </a:solidFill>
                <a:latin typeface="Open Sans"/>
                <a:ea typeface="Open Sans"/>
                <a:cs typeface="Open Sans"/>
                <a:sym typeface="Open Sans"/>
              </a:rPr>
              <a:t>Gardumi</a:t>
            </a:r>
            <a:r>
              <a:rPr lang="en-GB" sz="800" b="0" i="0" u="none" strike="noStrike" cap="none" dirty="0">
                <a:solidFill>
                  <a:srgbClr val="FFFFFF"/>
                </a:solidFill>
                <a:latin typeface="Open Sans"/>
                <a:ea typeface="Open Sans"/>
                <a:cs typeface="Open Sans"/>
                <a:sym typeface="Open Sans"/>
              </a:rPr>
              <a:t> F. (KTH), </a:t>
            </a:r>
            <a:r>
              <a:rPr lang="en-GB" sz="800" b="0" i="0" u="none" strike="noStrike" cap="none" dirty="0" err="1">
                <a:solidFill>
                  <a:srgbClr val="FFFFFF"/>
                </a:solidFill>
                <a:latin typeface="Open Sans"/>
                <a:ea typeface="Open Sans"/>
                <a:cs typeface="Open Sans"/>
                <a:sym typeface="Open Sans"/>
              </a:rPr>
              <a:t>Shivakumar</a:t>
            </a:r>
            <a:r>
              <a:rPr lang="en-GB" sz="800" b="0" i="0" u="none" strike="noStrike" cap="none" dirty="0">
                <a:solidFill>
                  <a:srgbClr val="FFFFFF"/>
                </a:solidFill>
                <a:latin typeface="Open Sans"/>
                <a:ea typeface="Open Sans"/>
                <a:cs typeface="Open Sans"/>
                <a:sym typeface="Open Sans"/>
              </a:rPr>
              <a:t> A. (UNDESA), </a:t>
            </a:r>
            <a:r>
              <a:rPr lang="en-GB" sz="800" b="0" i="0" u="none" strike="noStrike" cap="none" dirty="0" err="1">
                <a:solidFill>
                  <a:srgbClr val="FFFFFF"/>
                </a:solidFill>
                <a:latin typeface="Open Sans"/>
                <a:ea typeface="Open Sans"/>
                <a:cs typeface="Open Sans"/>
                <a:sym typeface="Open Sans"/>
              </a:rPr>
              <a:t>Niet</a:t>
            </a:r>
            <a:r>
              <a:rPr lang="en-GB" sz="800" b="0" i="0" u="none" strike="noStrike" cap="none" dirty="0">
                <a:solidFill>
                  <a:srgbClr val="FFFFFF"/>
                </a:solidFill>
                <a:latin typeface="Open Sans"/>
                <a:ea typeface="Open Sans"/>
                <a:cs typeface="Open Sans"/>
                <a:sym typeface="Open Sans"/>
              </a:rPr>
              <a:t> T. (SFU), </a:t>
            </a:r>
            <a:r>
              <a:rPr lang="en-GB" sz="800" dirty="0">
                <a:solidFill>
                  <a:srgbClr val="FFFFFF"/>
                </a:solidFill>
                <a:latin typeface="Open Sans"/>
                <a:ea typeface="Open Sans"/>
                <a:cs typeface="Open Sans"/>
                <a:sym typeface="Open Sans"/>
              </a:rPr>
              <a:t>Sridharan V., Ramos </a:t>
            </a:r>
            <a:r>
              <a:rPr lang="en-GB" sz="800" b="0" i="0" u="none" strike="noStrike" cap="none" dirty="0">
                <a:solidFill>
                  <a:srgbClr val="FFFFFF"/>
                </a:solidFill>
                <a:latin typeface="Open Sans"/>
                <a:ea typeface="Open Sans"/>
                <a:cs typeface="Open Sans"/>
                <a:sym typeface="Open Sans"/>
              </a:rPr>
              <a:t>E.P. (KTH), </a:t>
            </a:r>
            <a:r>
              <a:rPr lang="en-GB" sz="800" b="0" i="0" u="none" strike="noStrike" cap="none" dirty="0" err="1">
                <a:solidFill>
                  <a:srgbClr val="FFFFFF"/>
                </a:solidFill>
                <a:latin typeface="Open Sans"/>
                <a:ea typeface="Open Sans"/>
                <a:cs typeface="Open Sans"/>
                <a:sym typeface="Open Sans"/>
              </a:rPr>
              <a:t>Alfstad</a:t>
            </a:r>
            <a:r>
              <a:rPr lang="en-GB" sz="800" b="0" i="0" u="none" strike="noStrike" cap="none" dirty="0">
                <a:solidFill>
                  <a:srgbClr val="FFFFFF"/>
                </a:solidFill>
                <a:latin typeface="Open Sans"/>
                <a:ea typeface="Open Sans"/>
                <a:cs typeface="Open Sans"/>
                <a:sym typeface="Open Sans"/>
              </a:rPr>
              <a:t> T., (UNDESA) 2021. Aula 5: Tempo </a:t>
            </a:r>
            <a:r>
              <a:rPr lang="en-GB" sz="800" b="0" i="0" u="none" strike="noStrike" cap="none" dirty="0" err="1">
                <a:solidFill>
                  <a:srgbClr val="FFFFFF"/>
                </a:solidFill>
                <a:latin typeface="Open Sans"/>
                <a:ea typeface="Open Sans"/>
                <a:cs typeface="Open Sans"/>
                <a:sym typeface="Open Sans"/>
              </a:rPr>
              <a:t>em</a:t>
            </a:r>
            <a:r>
              <a:rPr lang="en-GB" sz="800" b="0" i="0" u="none" strike="noStrike" cap="none" dirty="0">
                <a:solidFill>
                  <a:srgbClr val="FFFFFF"/>
                </a:solidFill>
                <a:latin typeface="Open Sans"/>
                <a:ea typeface="Open Sans"/>
                <a:cs typeface="Open Sans"/>
                <a:sym typeface="Open Sans"/>
              </a:rPr>
              <a:t> </a:t>
            </a:r>
            <a:r>
              <a:rPr lang="en-GB" sz="800" b="0" i="0" u="none" strike="noStrike" cap="none" dirty="0" err="1">
                <a:solidFill>
                  <a:srgbClr val="FFFFFF"/>
                </a:solidFill>
                <a:latin typeface="Open Sans"/>
                <a:ea typeface="Open Sans"/>
                <a:cs typeface="Open Sans"/>
                <a:sym typeface="Open Sans"/>
              </a:rPr>
              <a:t>modelos</a:t>
            </a:r>
            <a:r>
              <a:rPr lang="en-GB" sz="800" b="0" i="0" u="none" strike="noStrike" cap="none" dirty="0">
                <a:solidFill>
                  <a:srgbClr val="FFFFFF"/>
                </a:solidFill>
                <a:latin typeface="Open Sans"/>
                <a:ea typeface="Open Sans"/>
                <a:cs typeface="Open Sans"/>
                <a:sym typeface="Open Sans"/>
              </a:rPr>
              <a:t> de </a:t>
            </a:r>
            <a:r>
              <a:rPr lang="en-GB" sz="800" b="0" i="0" u="none" strike="noStrike" cap="none" dirty="0" err="1">
                <a:solidFill>
                  <a:srgbClr val="FFFFFF"/>
                </a:solidFill>
                <a:latin typeface="Open Sans"/>
                <a:ea typeface="Open Sans"/>
                <a:cs typeface="Open Sans"/>
                <a:sym typeface="Open Sans"/>
              </a:rPr>
              <a:t>sistemas</a:t>
            </a:r>
            <a:r>
              <a:rPr lang="en-GB" sz="800" b="0" i="0" u="none" strike="noStrike" cap="none" dirty="0">
                <a:solidFill>
                  <a:srgbClr val="FFFFFF"/>
                </a:solidFill>
                <a:latin typeface="Open Sans"/>
                <a:ea typeface="Open Sans"/>
                <a:cs typeface="Open Sans"/>
                <a:sym typeface="Open Sans"/>
              </a:rPr>
              <a:t> </a:t>
            </a:r>
            <a:r>
              <a:rPr lang="en-GB" sz="800" b="0" i="0" u="none" strike="noStrike" cap="none" dirty="0" err="1">
                <a:solidFill>
                  <a:srgbClr val="FFFFFF"/>
                </a:solidFill>
                <a:latin typeface="Open Sans"/>
                <a:ea typeface="Open Sans"/>
                <a:cs typeface="Open Sans"/>
                <a:sym typeface="Open Sans"/>
              </a:rPr>
              <a:t>energéticos</a:t>
            </a:r>
            <a:r>
              <a:rPr lang="en-GB" sz="800" b="0" i="0" u="none" strike="noStrike" cap="none" dirty="0">
                <a:solidFill>
                  <a:srgbClr val="FFFFFF"/>
                </a:solidFill>
                <a:latin typeface="Open Sans"/>
                <a:ea typeface="Open Sans"/>
                <a:cs typeface="Open Sans"/>
                <a:sym typeface="Open Sans"/>
              </a:rPr>
              <a:t>. </a:t>
            </a:r>
            <a:r>
              <a:rPr lang="en-GB" sz="800" b="0" i="0" u="none" strike="noStrike" cap="none" dirty="0" err="1">
                <a:solidFill>
                  <a:srgbClr val="FFFFFF"/>
                </a:solidFill>
                <a:latin typeface="Open Sans"/>
                <a:ea typeface="Open Sans"/>
                <a:cs typeface="Open Sans"/>
                <a:sym typeface="Open Sans"/>
              </a:rPr>
              <a:t>Versão</a:t>
            </a:r>
            <a:r>
              <a:rPr lang="en-GB" sz="800" b="0" i="0" u="none" strike="noStrike" cap="none" dirty="0">
                <a:solidFill>
                  <a:srgbClr val="FFFFFF"/>
                </a:solidFill>
                <a:latin typeface="Open Sans"/>
                <a:ea typeface="Open Sans"/>
                <a:cs typeface="Open Sans"/>
                <a:sym typeface="Open Sans"/>
              </a:rPr>
              <a:t> de </a:t>
            </a:r>
            <a:r>
              <a:rPr lang="en-GB" sz="800" b="0" i="0" u="none" strike="noStrike" cap="none" dirty="0" err="1">
                <a:solidFill>
                  <a:srgbClr val="FFFFFF"/>
                </a:solidFill>
                <a:latin typeface="Open Sans"/>
                <a:ea typeface="Open Sans"/>
                <a:cs typeface="Open Sans"/>
                <a:sym typeface="Open Sans"/>
              </a:rPr>
              <a:t>lançamento</a:t>
            </a:r>
            <a:r>
              <a:rPr lang="en-GB" sz="800" b="0" i="0" u="none" strike="noStrike" cap="none" dirty="0">
                <a:solidFill>
                  <a:srgbClr val="FFFFFF"/>
                </a:solidFill>
                <a:latin typeface="Open Sans"/>
                <a:ea typeface="Open Sans"/>
                <a:cs typeface="Open Sans"/>
                <a:sym typeface="Open Sans"/>
              </a:rPr>
              <a:t> 1.0.  [</a:t>
            </a:r>
            <a:r>
              <a:rPr lang="en-GB" sz="800" b="0" i="0" u="none" strike="noStrike" cap="none" dirty="0" err="1">
                <a:solidFill>
                  <a:srgbClr val="FFFFFF"/>
                </a:solidFill>
                <a:latin typeface="Open Sans"/>
                <a:ea typeface="Open Sans"/>
                <a:cs typeface="Open Sans"/>
                <a:sym typeface="Open Sans"/>
              </a:rPr>
              <a:t>apresentação</a:t>
            </a:r>
            <a:r>
              <a:rPr lang="en-GB" sz="800" b="0" i="0" u="none" strike="noStrike" cap="none" dirty="0">
                <a:solidFill>
                  <a:srgbClr val="FFFFFF"/>
                </a:solidFill>
                <a:latin typeface="Open Sans"/>
                <a:ea typeface="Open Sans"/>
                <a:cs typeface="Open Sans"/>
                <a:sym typeface="Open Sans"/>
              </a:rPr>
              <a:t> on-line]. </a:t>
            </a:r>
            <a:r>
              <a:rPr lang="en-GB" sz="800" dirty="0" err="1">
                <a:solidFill>
                  <a:schemeClr val="lt1"/>
                </a:solidFill>
                <a:latin typeface="Open Sans"/>
                <a:ea typeface="Open Sans"/>
                <a:cs typeface="Open Sans"/>
                <a:sym typeface="Open Sans"/>
              </a:rPr>
              <a:t>Programa</a:t>
            </a:r>
            <a:r>
              <a:rPr lang="en-GB" sz="800" dirty="0">
                <a:solidFill>
                  <a:schemeClr val="lt1"/>
                </a:solidFill>
                <a:latin typeface="Open Sans"/>
                <a:ea typeface="Open Sans"/>
                <a:cs typeface="Open Sans"/>
                <a:sym typeface="Open Sans"/>
              </a:rPr>
              <a:t> de </a:t>
            </a:r>
            <a:r>
              <a:rPr lang="en-GB" sz="800" dirty="0" err="1">
                <a:solidFill>
                  <a:schemeClr val="lt1"/>
                </a:solidFill>
                <a:latin typeface="Open Sans"/>
                <a:ea typeface="Open Sans"/>
                <a:cs typeface="Open Sans"/>
                <a:sym typeface="Open Sans"/>
              </a:rPr>
              <a:t>Crescimento</a:t>
            </a:r>
            <a:r>
              <a:rPr lang="en-GB" sz="800" dirty="0">
                <a:solidFill>
                  <a:schemeClr val="lt1"/>
                </a:solidFill>
                <a:latin typeface="Open Sans"/>
                <a:ea typeface="Open Sans"/>
                <a:cs typeface="Open Sans"/>
                <a:sym typeface="Open Sans"/>
              </a:rPr>
              <a:t> </a:t>
            </a:r>
            <a:r>
              <a:rPr lang="en-GB" sz="800" dirty="0" err="1">
                <a:solidFill>
                  <a:schemeClr val="lt1"/>
                </a:solidFill>
                <a:latin typeface="Open Sans"/>
                <a:ea typeface="Open Sans"/>
                <a:cs typeface="Open Sans"/>
                <a:sym typeface="Open Sans"/>
              </a:rPr>
              <a:t>Compatível</a:t>
            </a:r>
            <a:r>
              <a:rPr lang="en-GB" sz="800" dirty="0">
                <a:solidFill>
                  <a:schemeClr val="lt1"/>
                </a:solidFill>
                <a:latin typeface="Open Sans"/>
                <a:ea typeface="Open Sans"/>
                <a:cs typeface="Open Sans"/>
                <a:sym typeface="Open Sans"/>
              </a:rPr>
              <a:t> com o </a:t>
            </a:r>
            <a:r>
              <a:rPr lang="en-GB" sz="800" dirty="0" err="1">
                <a:solidFill>
                  <a:schemeClr val="lt1"/>
                </a:solidFill>
                <a:latin typeface="Open Sans"/>
                <a:ea typeface="Open Sans"/>
                <a:cs typeface="Open Sans"/>
                <a:sym typeface="Open Sans"/>
              </a:rPr>
              <a:t>Clima</a:t>
            </a:r>
            <a:r>
              <a:rPr lang="en-GB" sz="800" dirty="0">
                <a:solidFill>
                  <a:schemeClr val="lt1"/>
                </a:solidFill>
                <a:latin typeface="Open Sans"/>
                <a:ea typeface="Open Sans"/>
                <a:cs typeface="Open Sans"/>
                <a:sym typeface="Open Sans"/>
              </a:rPr>
              <a:t>, </a:t>
            </a:r>
            <a:r>
              <a:rPr lang="en-GB" sz="800" dirty="0" err="1">
                <a:solidFill>
                  <a:schemeClr val="lt1"/>
                </a:solidFill>
                <a:latin typeface="Open Sans"/>
                <a:ea typeface="Open Sans"/>
                <a:cs typeface="Open Sans"/>
                <a:sym typeface="Open Sans"/>
              </a:rPr>
              <a:t>Programa</a:t>
            </a:r>
            <a:r>
              <a:rPr lang="en-GB" sz="800" dirty="0">
                <a:solidFill>
                  <a:schemeClr val="lt1"/>
                </a:solidFill>
                <a:latin typeface="Open Sans"/>
                <a:ea typeface="Open Sans"/>
                <a:cs typeface="Open Sans"/>
                <a:sym typeface="Open Sans"/>
              </a:rPr>
              <a:t> de </a:t>
            </a:r>
            <a:r>
              <a:rPr lang="en-GB" sz="800" dirty="0" err="1">
                <a:solidFill>
                  <a:schemeClr val="lt1"/>
                </a:solidFill>
                <a:latin typeface="Open Sans"/>
                <a:ea typeface="Open Sans"/>
                <a:cs typeface="Open Sans"/>
                <a:sym typeface="Open Sans"/>
              </a:rPr>
              <a:t>Desenvolvimento</a:t>
            </a:r>
            <a:r>
              <a:rPr lang="en-GB" sz="800" dirty="0">
                <a:solidFill>
                  <a:schemeClr val="lt1"/>
                </a:solidFill>
                <a:latin typeface="Open Sans"/>
                <a:ea typeface="Open Sans"/>
                <a:cs typeface="Open Sans"/>
                <a:sym typeface="Open Sans"/>
              </a:rPr>
              <a:t> das </a:t>
            </a:r>
            <a:r>
              <a:rPr lang="en-GB" sz="800" dirty="0" err="1">
                <a:solidFill>
                  <a:schemeClr val="lt1"/>
                </a:solidFill>
                <a:latin typeface="Open Sans"/>
                <a:ea typeface="Open Sans"/>
                <a:cs typeface="Open Sans"/>
                <a:sym typeface="Open Sans"/>
              </a:rPr>
              <a:t>Nações</a:t>
            </a:r>
            <a:r>
              <a:rPr lang="en-GB" sz="800" dirty="0">
                <a:solidFill>
                  <a:schemeClr val="lt1"/>
                </a:solidFill>
                <a:latin typeface="Open Sans"/>
                <a:ea typeface="Open Sans"/>
                <a:cs typeface="Open Sans"/>
                <a:sym typeface="Open Sans"/>
              </a:rPr>
              <a:t> Unidas e Departamento de </a:t>
            </a:r>
            <a:r>
              <a:rPr lang="en-GB" sz="800" dirty="0" err="1">
                <a:solidFill>
                  <a:schemeClr val="lt1"/>
                </a:solidFill>
                <a:latin typeface="Open Sans"/>
                <a:ea typeface="Open Sans"/>
                <a:cs typeface="Open Sans"/>
                <a:sym typeface="Open Sans"/>
              </a:rPr>
              <a:t>Assuntos</a:t>
            </a:r>
            <a:r>
              <a:rPr lang="en-GB" sz="800" dirty="0">
                <a:solidFill>
                  <a:schemeClr val="lt1"/>
                </a:solidFill>
                <a:latin typeface="Open Sans"/>
                <a:ea typeface="Open Sans"/>
                <a:cs typeface="Open Sans"/>
                <a:sym typeface="Open Sans"/>
              </a:rPr>
              <a:t> </a:t>
            </a:r>
            <a:r>
              <a:rPr lang="en-GB" sz="800" dirty="0" err="1">
                <a:solidFill>
                  <a:schemeClr val="lt1"/>
                </a:solidFill>
                <a:latin typeface="Open Sans"/>
                <a:ea typeface="Open Sans"/>
                <a:cs typeface="Open Sans"/>
                <a:sym typeface="Open Sans"/>
              </a:rPr>
              <a:t>Econômicos</a:t>
            </a:r>
            <a:r>
              <a:rPr lang="en-GB" sz="800" dirty="0">
                <a:solidFill>
                  <a:schemeClr val="lt1"/>
                </a:solidFill>
                <a:latin typeface="Open Sans"/>
                <a:ea typeface="Open Sans"/>
                <a:cs typeface="Open Sans"/>
                <a:sym typeface="Open Sans"/>
              </a:rPr>
              <a:t> e </a:t>
            </a:r>
            <a:r>
              <a:rPr lang="en-GB" sz="800" dirty="0" err="1">
                <a:solidFill>
                  <a:schemeClr val="lt1"/>
                </a:solidFill>
                <a:latin typeface="Open Sans"/>
                <a:ea typeface="Open Sans"/>
                <a:cs typeface="Open Sans"/>
                <a:sym typeface="Open Sans"/>
              </a:rPr>
              <a:t>Sociais</a:t>
            </a:r>
            <a:r>
              <a:rPr lang="en-GB" sz="800" dirty="0">
                <a:solidFill>
                  <a:schemeClr val="lt1"/>
                </a:solidFill>
                <a:latin typeface="Open Sans"/>
                <a:ea typeface="Open Sans"/>
                <a:cs typeface="Open Sans"/>
                <a:sym typeface="Open Sans"/>
              </a:rPr>
              <a:t> das </a:t>
            </a:r>
            <a:r>
              <a:rPr lang="en-GB" sz="800" dirty="0" err="1">
                <a:solidFill>
                  <a:schemeClr val="lt1"/>
                </a:solidFill>
                <a:latin typeface="Open Sans"/>
                <a:ea typeface="Open Sans"/>
                <a:cs typeface="Open Sans"/>
                <a:sym typeface="Open Sans"/>
              </a:rPr>
              <a:t>Nações</a:t>
            </a:r>
            <a:r>
              <a:rPr lang="en-GB" sz="800" dirty="0">
                <a:solidFill>
                  <a:schemeClr val="lt1"/>
                </a:solidFill>
                <a:latin typeface="Open Sans"/>
                <a:ea typeface="Open Sans"/>
                <a:cs typeface="Open Sans"/>
                <a:sym typeface="Open Sans"/>
              </a:rPr>
              <a:t> Unidas.</a:t>
            </a:r>
            <a:endParaRPr dirty="0"/>
          </a:p>
        </p:txBody>
      </p:sp>
      <p:sp>
        <p:nvSpPr>
          <p:cNvPr id="634" name="Google Shape;634;p26"/>
          <p:cNvSpPr txBox="1"/>
          <p:nvPr/>
        </p:nvSpPr>
        <p:spPr>
          <a:xfrm>
            <a:off x="9899301" y="5875587"/>
            <a:ext cx="204556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
              <a:buFont typeface="Open Sans"/>
              <a:buNone/>
            </a:pPr>
            <a:r>
              <a:rPr lang="en-GB" sz="800" b="0" i="0" u="none" strike="noStrike" cap="none">
                <a:solidFill>
                  <a:srgbClr val="FFFFFF"/>
                </a:solidFill>
                <a:latin typeface="Open Sans"/>
                <a:ea typeface="Open Sans"/>
                <a:cs typeface="Open Sans"/>
                <a:sym typeface="Open Sans"/>
              </a:rPr>
              <a:t>Cursos do CCG (isso o levará </a:t>
            </a:r>
            <a:br>
              <a:rPr lang="en-GB" sz="800" b="0" i="0" u="none" strike="noStrike" cap="none">
                <a:solidFill>
                  <a:srgbClr val="FFFFFF"/>
                </a:solidFill>
                <a:latin typeface="Open Sans"/>
                <a:ea typeface="Open Sans"/>
                <a:cs typeface="Open Sans"/>
                <a:sym typeface="Open Sans"/>
              </a:rPr>
            </a:br>
            <a:r>
              <a:rPr lang="en-GB" sz="800" b="0" i="0" u="none" strike="noStrike" cap="none">
                <a:solidFill>
                  <a:srgbClr val="FFFFFF"/>
                </a:solidFill>
                <a:latin typeface="Open Sans"/>
                <a:ea typeface="Open Sans"/>
                <a:cs typeface="Open Sans"/>
                <a:sym typeface="Open Sans"/>
              </a:rPr>
              <a:t>para o link do site http://www.ClimateCompatibleGrowth.com/teachingmaterials)</a:t>
            </a:r>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5.1 Demanda dependente do tempo</a:t>
            </a:r>
            <a:endParaRPr/>
          </a:p>
        </p:txBody>
      </p:sp>
      <p:sp>
        <p:nvSpPr>
          <p:cNvPr id="289" name="Google Shape;289;p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a:t>
            </a:fld>
            <a:endParaRPr/>
          </a:p>
        </p:txBody>
      </p:sp>
      <p:sp>
        <p:nvSpPr>
          <p:cNvPr id="290" name="Google Shape;290;p3"/>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Visão geral</a:t>
            </a:r>
            <a:endParaRPr/>
          </a:p>
        </p:txBody>
      </p:sp>
      <p:sp>
        <p:nvSpPr>
          <p:cNvPr id="291" name="Google Shape;291;p3"/>
          <p:cNvSpPr/>
          <p:nvPr/>
        </p:nvSpPr>
        <p:spPr>
          <a:xfrm>
            <a:off x="2558903" y="2820457"/>
            <a:ext cx="5082362" cy="3250465"/>
          </a:xfrm>
          <a:prstGeom prst="rect">
            <a:avLst/>
          </a:prstGeom>
          <a:noFill/>
          <a:ln w="38100" cap="flat" cmpd="sng">
            <a:solidFill>
              <a:srgbClr val="0017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sp>
        <p:nvSpPr>
          <p:cNvPr id="292" name="Google Shape;292;p3"/>
          <p:cNvSpPr/>
          <p:nvPr/>
        </p:nvSpPr>
        <p:spPr>
          <a:xfrm>
            <a:off x="7732787" y="2812034"/>
            <a:ext cx="1694795" cy="3258512"/>
          </a:xfrm>
          <a:prstGeom prst="rect">
            <a:avLst/>
          </a:prstGeom>
          <a:solidFill>
            <a:srgbClr val="9CC2E5">
              <a:alpha val="40000"/>
            </a:srgbClr>
          </a:solidFill>
          <a:ln w="38100" cap="flat" cmpd="sng">
            <a:solidFill>
              <a:srgbClr val="0121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ontserrat"/>
              <a:ea typeface="Montserrat"/>
              <a:cs typeface="Montserrat"/>
              <a:sym typeface="Montserrat"/>
            </a:endParaRPr>
          </a:p>
        </p:txBody>
      </p:sp>
      <p:grpSp>
        <p:nvGrpSpPr>
          <p:cNvPr id="293" name="Google Shape;293;p3"/>
          <p:cNvGrpSpPr/>
          <p:nvPr/>
        </p:nvGrpSpPr>
        <p:grpSpPr>
          <a:xfrm>
            <a:off x="4643385" y="2404189"/>
            <a:ext cx="4710956" cy="369331"/>
            <a:chOff x="4549252" y="1768711"/>
            <a:chExt cx="5481438" cy="386630"/>
          </a:xfrm>
        </p:grpSpPr>
        <p:sp>
          <p:nvSpPr>
            <p:cNvPr id="294" name="Google Shape;294;p3"/>
            <p:cNvSpPr txBox="1"/>
            <p:nvPr/>
          </p:nvSpPr>
          <p:spPr>
            <a:xfrm>
              <a:off x="4549252" y="1768712"/>
              <a:ext cx="2118728" cy="3866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0" u="none" strike="noStrike" cap="none" dirty="0" err="1">
                  <a:solidFill>
                    <a:srgbClr val="C00000"/>
                  </a:solidFill>
                  <a:latin typeface="Open Sans"/>
                  <a:ea typeface="Open Sans"/>
                  <a:cs typeface="Open Sans"/>
                  <a:sym typeface="Open Sans"/>
                </a:rPr>
                <a:t>Fornecimento</a:t>
              </a:r>
              <a:endParaRPr dirty="0"/>
            </a:p>
          </p:txBody>
        </p:sp>
        <p:sp>
          <p:nvSpPr>
            <p:cNvPr id="295" name="Google Shape;295;p3"/>
            <p:cNvSpPr txBox="1"/>
            <p:nvPr/>
          </p:nvSpPr>
          <p:spPr>
            <a:xfrm>
              <a:off x="8417742" y="1768711"/>
              <a:ext cx="1612948" cy="3866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dirty="0" err="1">
                  <a:solidFill>
                    <a:srgbClr val="C00000"/>
                  </a:solidFill>
                  <a:latin typeface="Open Sans"/>
                  <a:ea typeface="Open Sans"/>
                  <a:cs typeface="Open Sans"/>
                  <a:sym typeface="Open Sans"/>
                </a:rPr>
                <a:t>Demanda</a:t>
              </a:r>
              <a:endParaRPr dirty="0"/>
            </a:p>
          </p:txBody>
        </p:sp>
      </p:grpSp>
      <p:pic>
        <p:nvPicPr>
          <p:cNvPr id="296" name="Google Shape;296;p3"/>
          <p:cNvPicPr preferRelativeResize="0"/>
          <p:nvPr/>
        </p:nvPicPr>
        <p:blipFill rotWithShape="1">
          <a:blip r:embed="rId3">
            <a:alphaModFix/>
          </a:blip>
          <a:srcRect/>
          <a:stretch/>
        </p:blipFill>
        <p:spPr>
          <a:xfrm>
            <a:off x="2862909" y="3024457"/>
            <a:ext cx="6491432" cy="2806549"/>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5.1 Demanda dependente do tempo</a:t>
            </a:r>
            <a:endParaRPr/>
          </a:p>
        </p:txBody>
      </p:sp>
      <p:sp>
        <p:nvSpPr>
          <p:cNvPr id="303" name="Google Shape;303;p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a:t>
            </a:fld>
            <a:endParaRPr/>
          </a:p>
        </p:txBody>
      </p:sp>
      <p:sp>
        <p:nvSpPr>
          <p:cNvPr id="304" name="Google Shape;304;p4"/>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Um exemplo da vida cotidiana</a:t>
            </a:r>
            <a:endParaRPr/>
          </a:p>
        </p:txBody>
      </p:sp>
      <p:pic>
        <p:nvPicPr>
          <p:cNvPr id="305" name="Google Shape;305;p4"/>
          <p:cNvPicPr preferRelativeResize="0"/>
          <p:nvPr/>
        </p:nvPicPr>
        <p:blipFill rotWithShape="1">
          <a:blip r:embed="rId3">
            <a:alphaModFix/>
          </a:blip>
          <a:srcRect/>
          <a:stretch/>
        </p:blipFill>
        <p:spPr>
          <a:xfrm>
            <a:off x="4237647" y="3969390"/>
            <a:ext cx="2162122" cy="1938703"/>
          </a:xfrm>
          <a:prstGeom prst="rect">
            <a:avLst/>
          </a:prstGeom>
          <a:noFill/>
          <a:ln>
            <a:noFill/>
          </a:ln>
        </p:spPr>
      </p:pic>
      <p:pic>
        <p:nvPicPr>
          <p:cNvPr id="306" name="Google Shape;306;p4"/>
          <p:cNvPicPr preferRelativeResize="0"/>
          <p:nvPr/>
        </p:nvPicPr>
        <p:blipFill rotWithShape="1">
          <a:blip r:embed="rId4">
            <a:alphaModFix/>
          </a:blip>
          <a:srcRect/>
          <a:stretch/>
        </p:blipFill>
        <p:spPr>
          <a:xfrm flipH="1">
            <a:off x="4083212" y="2602394"/>
            <a:ext cx="776654" cy="1219876"/>
          </a:xfrm>
          <a:prstGeom prst="rect">
            <a:avLst/>
          </a:prstGeom>
          <a:noFill/>
          <a:ln>
            <a:noFill/>
          </a:ln>
        </p:spPr>
      </p:pic>
      <p:pic>
        <p:nvPicPr>
          <p:cNvPr id="307" name="Google Shape;307;p4"/>
          <p:cNvPicPr preferRelativeResize="0"/>
          <p:nvPr/>
        </p:nvPicPr>
        <p:blipFill rotWithShape="1">
          <a:blip r:embed="rId5">
            <a:alphaModFix/>
          </a:blip>
          <a:srcRect/>
          <a:stretch/>
        </p:blipFill>
        <p:spPr>
          <a:xfrm>
            <a:off x="5724669" y="2940502"/>
            <a:ext cx="1144906" cy="734648"/>
          </a:xfrm>
          <a:prstGeom prst="rect">
            <a:avLst/>
          </a:prstGeom>
          <a:noFill/>
          <a:ln>
            <a:noFill/>
          </a:ln>
        </p:spPr>
      </p:pic>
      <p:pic>
        <p:nvPicPr>
          <p:cNvPr id="308" name="Google Shape;308;p4"/>
          <p:cNvPicPr preferRelativeResize="0"/>
          <p:nvPr/>
        </p:nvPicPr>
        <p:blipFill rotWithShape="1">
          <a:blip r:embed="rId6">
            <a:alphaModFix/>
          </a:blip>
          <a:srcRect/>
          <a:stretch/>
        </p:blipFill>
        <p:spPr>
          <a:xfrm>
            <a:off x="7014683" y="3822270"/>
            <a:ext cx="1011456" cy="1011456"/>
          </a:xfrm>
          <a:prstGeom prst="rect">
            <a:avLst/>
          </a:prstGeom>
          <a:noFill/>
          <a:ln>
            <a:noFill/>
          </a:ln>
        </p:spPr>
      </p:pic>
      <p:pic>
        <p:nvPicPr>
          <p:cNvPr id="309" name="Google Shape;309;p4"/>
          <p:cNvPicPr preferRelativeResize="0"/>
          <p:nvPr/>
        </p:nvPicPr>
        <p:blipFill rotWithShape="1">
          <a:blip r:embed="rId7">
            <a:alphaModFix/>
          </a:blip>
          <a:srcRect/>
          <a:stretch/>
        </p:blipFill>
        <p:spPr>
          <a:xfrm>
            <a:off x="2273851" y="3511849"/>
            <a:ext cx="1289974" cy="1482729"/>
          </a:xfrm>
          <a:prstGeom prst="rect">
            <a:avLst/>
          </a:prstGeom>
          <a:noFill/>
          <a:ln>
            <a:noFill/>
          </a:ln>
        </p:spPr>
      </p:pic>
      <p:sp>
        <p:nvSpPr>
          <p:cNvPr id="310" name="Google Shape;310;p4"/>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Fonte da imagem</a:t>
            </a:r>
            <a:r>
              <a:rPr lang="en-GB"/>
              <a:t>: search.creativecommons.org, </a:t>
            </a:r>
            <a:r>
              <a:rPr lang="en-GB" u="sng">
                <a:solidFill>
                  <a:schemeClr val="hlink"/>
                </a:solidFill>
                <a:hlinkClick r:id="rId8"/>
              </a:rPr>
              <a:t>imagem</a:t>
            </a:r>
            <a:r>
              <a:rPr lang="en-GB"/>
              <a:t>, </a:t>
            </a:r>
            <a:r>
              <a:rPr lang="en-GB" u="sng">
                <a:solidFill>
                  <a:schemeClr val="hlink"/>
                </a:solidFill>
                <a:hlinkClick r:id="rId9"/>
              </a:rPr>
              <a:t>imagem</a:t>
            </a:r>
            <a:r>
              <a:rPr lang="en-GB"/>
              <a:t>,</a:t>
            </a:r>
            <a:r>
              <a:rPr lang="en-GB" u="sng">
                <a:solidFill>
                  <a:schemeClr val="hlink"/>
                </a:solidFill>
                <a:hlinkClick r:id="rId9"/>
              </a:rPr>
              <a:t> imagem</a:t>
            </a:r>
            <a:r>
              <a:rPr lang="en-GB"/>
              <a:t>,</a:t>
            </a:r>
            <a:r>
              <a:rPr lang="en-GB" u="sng">
                <a:solidFill>
                  <a:schemeClr val="hlink"/>
                </a:solidFill>
                <a:hlinkClick r:id="rId9"/>
              </a:rPr>
              <a:t> </a:t>
            </a:r>
            <a:r>
              <a:rPr lang="en-GB" u="sng">
                <a:solidFill>
                  <a:schemeClr val="hlink"/>
                </a:solidFill>
                <a:hlinkClick r:id="rId10"/>
              </a:rPr>
              <a:t>imagem</a:t>
            </a:r>
            <a:r>
              <a:rPr lang="en-GB"/>
              <a:t>, licenciada sob </a:t>
            </a:r>
            <a:r>
              <a:rPr lang="en-GB" u="sng">
                <a:solidFill>
                  <a:schemeClr val="hlink"/>
                </a:solidFill>
                <a:hlinkClick r:id="rId11"/>
              </a:rPr>
              <a:t>CC 0 1.0</a:t>
            </a:r>
            <a:r>
              <a:rPr lang="en-GB"/>
              <a:t>; SimpleIcon, imagem, licenciada sob </a:t>
            </a:r>
            <a:r>
              <a:rPr lang="en-GB" u="sng">
                <a:solidFill>
                  <a:schemeClr val="hlink"/>
                </a:solidFill>
                <a:hlinkClick r:id="rId12"/>
              </a:rPr>
              <a:t>CC BY 3.0</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5.1 Demanda dependente do tempo</a:t>
            </a:r>
            <a:endParaRPr/>
          </a:p>
        </p:txBody>
      </p:sp>
      <p:sp>
        <p:nvSpPr>
          <p:cNvPr id="317" name="Google Shape;317;p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a:t>
            </a:fld>
            <a:endParaRPr/>
          </a:p>
        </p:txBody>
      </p:sp>
      <p:sp>
        <p:nvSpPr>
          <p:cNvPr id="318" name="Google Shape;318;p5"/>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Um exemplo da vida cotidiana</a:t>
            </a:r>
            <a:endParaRPr/>
          </a:p>
        </p:txBody>
      </p:sp>
      <p:pic>
        <p:nvPicPr>
          <p:cNvPr id="319" name="Google Shape;319;p5"/>
          <p:cNvPicPr preferRelativeResize="0"/>
          <p:nvPr/>
        </p:nvPicPr>
        <p:blipFill rotWithShape="1">
          <a:blip r:embed="rId3">
            <a:alphaModFix/>
          </a:blip>
          <a:srcRect/>
          <a:stretch/>
        </p:blipFill>
        <p:spPr>
          <a:xfrm>
            <a:off x="3200401" y="2682230"/>
            <a:ext cx="6362888" cy="1191476"/>
          </a:xfrm>
          <a:prstGeom prst="rect">
            <a:avLst/>
          </a:prstGeom>
          <a:noFill/>
          <a:ln>
            <a:noFill/>
          </a:ln>
        </p:spPr>
      </p:pic>
      <p:pic>
        <p:nvPicPr>
          <p:cNvPr id="320" name="Google Shape;320;p5"/>
          <p:cNvPicPr preferRelativeResize="0"/>
          <p:nvPr/>
        </p:nvPicPr>
        <p:blipFill rotWithShape="1">
          <a:blip r:embed="rId4">
            <a:alphaModFix/>
          </a:blip>
          <a:srcRect/>
          <a:stretch/>
        </p:blipFill>
        <p:spPr>
          <a:xfrm>
            <a:off x="3200401" y="3945099"/>
            <a:ext cx="6362888" cy="1091109"/>
          </a:xfrm>
          <a:prstGeom prst="rect">
            <a:avLst/>
          </a:prstGeom>
          <a:noFill/>
          <a:ln>
            <a:noFill/>
          </a:ln>
        </p:spPr>
      </p:pic>
      <p:pic>
        <p:nvPicPr>
          <p:cNvPr id="321" name="Google Shape;321;p5"/>
          <p:cNvPicPr preferRelativeResize="0"/>
          <p:nvPr/>
        </p:nvPicPr>
        <p:blipFill rotWithShape="1">
          <a:blip r:embed="rId5">
            <a:alphaModFix/>
          </a:blip>
          <a:srcRect/>
          <a:stretch/>
        </p:blipFill>
        <p:spPr>
          <a:xfrm>
            <a:off x="3200401" y="5109836"/>
            <a:ext cx="6362888" cy="1162794"/>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6"/>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5.1 Demanda dependente do tempo</a:t>
            </a:r>
            <a:endParaRPr/>
          </a:p>
        </p:txBody>
      </p:sp>
      <p:sp>
        <p:nvSpPr>
          <p:cNvPr id="328" name="Google Shape;328;p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6</a:t>
            </a:fld>
            <a:endParaRPr/>
          </a:p>
        </p:txBody>
      </p:sp>
      <p:sp>
        <p:nvSpPr>
          <p:cNvPr id="329" name="Google Shape;329;p6"/>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Um exemplo da vida cotidiana</a:t>
            </a:r>
            <a:endParaRPr/>
          </a:p>
        </p:txBody>
      </p:sp>
      <p:pic>
        <p:nvPicPr>
          <p:cNvPr id="330" name="Google Shape;330;p6" descr="Chart, line chart&#10;&#10;Description automatically generated"/>
          <p:cNvPicPr preferRelativeResize="0"/>
          <p:nvPr/>
        </p:nvPicPr>
        <p:blipFill rotWithShape="1">
          <a:blip r:embed="rId3">
            <a:alphaModFix/>
          </a:blip>
          <a:srcRect/>
          <a:stretch/>
        </p:blipFill>
        <p:spPr>
          <a:xfrm>
            <a:off x="2508467" y="2531416"/>
            <a:ext cx="7187033" cy="3568443"/>
          </a:xfrm>
          <a:prstGeom prst="rect">
            <a:avLst/>
          </a:prstGeom>
          <a:noFill/>
          <a:ln>
            <a:noFill/>
          </a:ln>
        </p:spPr>
      </p:pic>
      <p:sp>
        <p:nvSpPr>
          <p:cNvPr id="331" name="Google Shape;331;p6"/>
          <p:cNvSpPr txBox="1">
            <a:spLocks noGrp="1"/>
          </p:cNvSpPr>
          <p:nvPr>
            <p:ph type="body" idx="4"/>
          </p:nvPr>
        </p:nvSpPr>
        <p:spPr>
          <a:xfrm>
            <a:off x="663575" y="6099859"/>
            <a:ext cx="5181599" cy="301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000"/>
              <a:buFont typeface="Open Sans"/>
              <a:buNone/>
            </a:pPr>
            <a:r>
              <a:rPr lang="en-GB" b="1"/>
              <a:t>Fonte da imagem</a:t>
            </a:r>
            <a:r>
              <a:rPr lang="en-GB"/>
              <a:t>: Heredia Roberto, </a:t>
            </a:r>
            <a:r>
              <a:rPr lang="en-GB" u="sng">
                <a:solidFill>
                  <a:schemeClr val="hlink"/>
                </a:solidFill>
                <a:hlinkClick r:id="rId4"/>
              </a:rPr>
              <a:t>imagem</a:t>
            </a:r>
            <a:r>
              <a:rPr lang="en-GB"/>
              <a:t>, licenciada sob </a:t>
            </a:r>
            <a:r>
              <a:rPr lang="en-GB" u="sng">
                <a:solidFill>
                  <a:schemeClr val="hlink"/>
                </a:solidFill>
                <a:hlinkClick r:id="rId5"/>
              </a:rPr>
              <a:t>CC BY 4.0</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7"/>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5.1 Demanda dependente do tempo</a:t>
            </a:r>
            <a:endParaRPr/>
          </a:p>
        </p:txBody>
      </p:sp>
      <p:sp>
        <p:nvSpPr>
          <p:cNvPr id="338" name="Google Shape;338;p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7</a:t>
            </a:fld>
            <a:endParaRPr/>
          </a:p>
        </p:txBody>
      </p:sp>
      <p:sp>
        <p:nvSpPr>
          <p:cNvPr id="339" name="Google Shape;339;p7"/>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Em longo prazo</a:t>
            </a:r>
            <a:endParaRPr/>
          </a:p>
        </p:txBody>
      </p:sp>
      <p:pic>
        <p:nvPicPr>
          <p:cNvPr id="340" name="Google Shape;340;p7" descr="Chart, scatter chart&#10;&#10;Description automatically generated"/>
          <p:cNvPicPr preferRelativeResize="0"/>
          <p:nvPr/>
        </p:nvPicPr>
        <p:blipFill rotWithShape="1">
          <a:blip r:embed="rId3">
            <a:alphaModFix/>
          </a:blip>
          <a:srcRect/>
          <a:stretch/>
        </p:blipFill>
        <p:spPr>
          <a:xfrm>
            <a:off x="3356658" y="2535389"/>
            <a:ext cx="5087930" cy="3391953"/>
          </a:xfrm>
          <a:prstGeom prst="rect">
            <a:avLst/>
          </a:prstGeom>
          <a:noFill/>
          <a:ln>
            <a:noFill/>
          </a:ln>
        </p:spPr>
      </p:pic>
      <p:sp>
        <p:nvSpPr>
          <p:cNvPr id="341" name="Google Shape;341;p7"/>
          <p:cNvSpPr txBox="1"/>
          <p:nvPr/>
        </p:nvSpPr>
        <p:spPr>
          <a:xfrm>
            <a:off x="663575" y="6099859"/>
            <a:ext cx="5181599" cy="30134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000"/>
              <a:buFont typeface="Open Sans"/>
              <a:buNone/>
            </a:pPr>
            <a:r>
              <a:rPr lang="en-GB" sz="1000" b="1" i="0">
                <a:solidFill>
                  <a:schemeClr val="dk1"/>
                </a:solidFill>
                <a:latin typeface="Open Sans"/>
                <a:ea typeface="Open Sans"/>
                <a:cs typeface="Open Sans"/>
                <a:sym typeface="Open Sans"/>
              </a:rPr>
              <a:t>Fonte da imagem</a:t>
            </a:r>
            <a:r>
              <a:rPr lang="en-GB" sz="1000" b="0" i="0">
                <a:solidFill>
                  <a:schemeClr val="dk1"/>
                </a:solidFill>
                <a:latin typeface="Open Sans"/>
                <a:ea typeface="Open Sans"/>
                <a:cs typeface="Open Sans"/>
                <a:sym typeface="Open Sans"/>
              </a:rPr>
              <a:t>: Heredia Roberto, </a:t>
            </a:r>
            <a:r>
              <a:rPr lang="en-GB" sz="1000" b="0" i="0"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imagem</a:t>
            </a:r>
            <a:r>
              <a:rPr lang="en-GB" sz="1000" b="0" i="0">
                <a:solidFill>
                  <a:schemeClr val="dk1"/>
                </a:solidFill>
                <a:latin typeface="Open Sans"/>
                <a:ea typeface="Open Sans"/>
                <a:cs typeface="Open Sans"/>
                <a:sym typeface="Open Sans"/>
              </a:rPr>
              <a:t>, licenciada sob </a:t>
            </a:r>
            <a:r>
              <a:rPr lang="en-GB" sz="1000" b="0" i="0"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CC BY 4.0</a:t>
            </a:r>
            <a:endParaRPr sz="1000" b="0" i="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8"/>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dirty="0"/>
              <a:t>Aula 5.1 </a:t>
            </a:r>
            <a:r>
              <a:rPr lang="en-GB" dirty="0" err="1"/>
              <a:t>Referências</a:t>
            </a:r>
            <a:endParaRPr dirty="0"/>
          </a:p>
        </p:txBody>
      </p:sp>
      <p:sp>
        <p:nvSpPr>
          <p:cNvPr id="347" name="Google Shape;347;p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8</a:t>
            </a:fld>
            <a:endParaRPr/>
          </a:p>
        </p:txBody>
      </p:sp>
      <p:sp>
        <p:nvSpPr>
          <p:cNvPr id="348" name="Google Shape;348;p8"/>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1600"/>
              <a:buAutoNum type="arabicPeriod"/>
            </a:pPr>
            <a:r>
              <a:rPr lang="en-GB" dirty="0" err="1"/>
              <a:t>Taliotis</a:t>
            </a:r>
            <a:r>
              <a:rPr lang="en-GB" dirty="0"/>
              <a:t>, C., et al., </a:t>
            </a:r>
            <a:r>
              <a:rPr lang="en-GB" dirty="0" err="1"/>
              <a:t>Representação</a:t>
            </a:r>
            <a:r>
              <a:rPr lang="en-GB" dirty="0"/>
              <a:t> do tempo no </a:t>
            </a:r>
            <a:r>
              <a:rPr lang="en-GB" dirty="0" err="1"/>
              <a:t>OSeMOSYS</a:t>
            </a:r>
            <a:r>
              <a:rPr lang="en-GB" dirty="0"/>
              <a:t>, 2018. </a:t>
            </a:r>
            <a:r>
              <a:rPr lang="en-GB" dirty="0" err="1"/>
              <a:t>Zenodo</a:t>
            </a:r>
            <a:r>
              <a:rPr lang="en-GB" dirty="0"/>
              <a:t>. </a:t>
            </a:r>
            <a:r>
              <a:rPr lang="en-GB" u="sng" dirty="0">
                <a:solidFill>
                  <a:schemeClr val="hlink"/>
                </a:solidFill>
                <a:hlinkClick r:id="rId3"/>
              </a:rPr>
              <a:t>http://</a:t>
            </a:r>
            <a:r>
              <a:rPr lang="en-GB" u="sng" dirty="0" err="1">
                <a:solidFill>
                  <a:schemeClr val="hlink"/>
                </a:solidFill>
                <a:hlinkClick r:id="rId3"/>
              </a:rPr>
              <a:t>doi.</a:t>
            </a:r>
            <a:r>
              <a:rPr lang="en-GB" dirty="0" err="1"/>
              <a:t>org</a:t>
            </a:r>
            <a:r>
              <a:rPr lang="en-GB" dirty="0"/>
              <a:t>/10.5281/zenodo.4585695 </a:t>
            </a:r>
            <a:endParaRPr dirty="0"/>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9"/>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en-GB"/>
              <a:t>5.2 Fornecimento dependente do tempo</a:t>
            </a:r>
            <a:endParaRPr/>
          </a:p>
        </p:txBody>
      </p:sp>
      <p:sp>
        <p:nvSpPr>
          <p:cNvPr id="355" name="Google Shape;355;p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9</a:t>
            </a:fld>
            <a:endParaRPr/>
          </a:p>
        </p:txBody>
      </p:sp>
      <p:sp>
        <p:nvSpPr>
          <p:cNvPr id="356" name="Google Shape;356;p9"/>
          <p:cNvSpPr txBox="1">
            <a:spLocks noGrp="1"/>
          </p:cNvSpPr>
          <p:nvPr>
            <p:ph type="body" idx="2"/>
          </p:nvPr>
        </p:nvSpPr>
        <p:spPr>
          <a:xfrm>
            <a:off x="663575" y="2016027"/>
            <a:ext cx="459557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en-GB"/>
              <a:t>Visão geral</a:t>
            </a:r>
            <a:endParaRPr/>
          </a:p>
        </p:txBody>
      </p:sp>
      <p:sp>
        <p:nvSpPr>
          <p:cNvPr id="357" name="Google Shape;357;p9"/>
          <p:cNvSpPr/>
          <p:nvPr/>
        </p:nvSpPr>
        <p:spPr>
          <a:xfrm>
            <a:off x="2558903" y="2820457"/>
            <a:ext cx="5082362" cy="3250465"/>
          </a:xfrm>
          <a:prstGeom prst="rect">
            <a:avLst/>
          </a:prstGeom>
          <a:solidFill>
            <a:srgbClr val="9CC2E5">
              <a:alpha val="38823"/>
            </a:srgbClr>
          </a:solidFill>
          <a:ln w="38100" cap="flat" cmpd="sng">
            <a:solidFill>
              <a:srgbClr val="01216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358" name="Google Shape;358;p9"/>
          <p:cNvSpPr/>
          <p:nvPr/>
        </p:nvSpPr>
        <p:spPr>
          <a:xfrm>
            <a:off x="7732787" y="2812034"/>
            <a:ext cx="1694795" cy="3258512"/>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grpSp>
        <p:nvGrpSpPr>
          <p:cNvPr id="359" name="Google Shape;359;p9"/>
          <p:cNvGrpSpPr/>
          <p:nvPr/>
        </p:nvGrpSpPr>
        <p:grpSpPr>
          <a:xfrm>
            <a:off x="4643385" y="2416691"/>
            <a:ext cx="4595578" cy="380462"/>
            <a:chOff x="4549253" y="1781793"/>
            <a:chExt cx="5347191" cy="398281"/>
          </a:xfrm>
        </p:grpSpPr>
        <p:sp>
          <p:nvSpPr>
            <p:cNvPr id="360" name="Google Shape;360;p9"/>
            <p:cNvSpPr txBox="1"/>
            <p:nvPr/>
          </p:nvSpPr>
          <p:spPr>
            <a:xfrm>
              <a:off x="4549253" y="1781793"/>
              <a:ext cx="2163059" cy="3865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dirty="0" err="1">
                  <a:solidFill>
                    <a:srgbClr val="C00000"/>
                  </a:solidFill>
                  <a:latin typeface="Open Sans"/>
                  <a:ea typeface="Open Sans"/>
                  <a:cs typeface="Open Sans"/>
                  <a:sym typeface="Open Sans"/>
                </a:rPr>
                <a:t>Fornecimento</a:t>
              </a:r>
              <a:endParaRPr dirty="0"/>
            </a:p>
          </p:txBody>
        </p:sp>
        <p:sp>
          <p:nvSpPr>
            <p:cNvPr id="361" name="Google Shape;361;p9"/>
            <p:cNvSpPr txBox="1"/>
            <p:nvPr/>
          </p:nvSpPr>
          <p:spPr>
            <a:xfrm>
              <a:off x="8378090" y="1793445"/>
              <a:ext cx="1518354" cy="3866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dirty="0" err="1">
                  <a:solidFill>
                    <a:srgbClr val="C00000"/>
                  </a:solidFill>
                  <a:latin typeface="Open Sans"/>
                  <a:ea typeface="Open Sans"/>
                  <a:cs typeface="Open Sans"/>
                  <a:sym typeface="Open Sans"/>
                </a:rPr>
                <a:t>Demanda</a:t>
              </a:r>
              <a:endParaRPr dirty="0"/>
            </a:p>
          </p:txBody>
        </p:sp>
      </p:grpSp>
      <p:pic>
        <p:nvPicPr>
          <p:cNvPr id="362" name="Google Shape;362;p9"/>
          <p:cNvPicPr preferRelativeResize="0"/>
          <p:nvPr/>
        </p:nvPicPr>
        <p:blipFill rotWithShape="1">
          <a:blip r:embed="rId3">
            <a:alphaModFix/>
          </a:blip>
          <a:srcRect/>
          <a:stretch/>
        </p:blipFill>
        <p:spPr>
          <a:xfrm>
            <a:off x="2862909" y="3024457"/>
            <a:ext cx="6491432" cy="2806549"/>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6433</Words>
  <Application>Microsoft Office PowerPoint</Application>
  <PresentationFormat>Widescreen</PresentationFormat>
  <Paragraphs>246</Paragraphs>
  <Slides>26</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Open Sans ExtraBold</vt:lpstr>
      <vt:lpstr>Open Sans SemiBold</vt:lpstr>
      <vt:lpstr>Arial</vt:lpstr>
      <vt:lpstr>Calibri</vt:lpstr>
      <vt:lpstr>Open Sans</vt:lpstr>
      <vt:lpstr>Quattrocento Sans</vt:lpstr>
      <vt:lpstr>Montserrat</vt:lpstr>
      <vt:lpstr>CCG_ppt</vt:lpstr>
      <vt:lpstr>1_CCG_ppt</vt:lpstr>
      <vt:lpstr>AULA 5 TEMPO EM MODELOS DE SISTEMAS ENERGÉTICOS</vt:lpstr>
      <vt:lpstr>Resultados da aprendizagem</vt:lpstr>
      <vt:lpstr>5.1 Demanda dependente do tempo</vt:lpstr>
      <vt:lpstr>5.1 Demanda dependente do tempo</vt:lpstr>
      <vt:lpstr>5.1 Demanda dependente do tempo</vt:lpstr>
      <vt:lpstr>5.1 Demanda dependente do tempo</vt:lpstr>
      <vt:lpstr>5.1 Demanda dependente do tempo</vt:lpstr>
      <vt:lpstr>Aula 5.1 Referências</vt:lpstr>
      <vt:lpstr>5.2 Fornecimento dependente do tempo</vt:lpstr>
      <vt:lpstr>5.2 Fornecimento dependente do tempo</vt:lpstr>
      <vt:lpstr>5.2 Fornecimento dependente do tempo</vt:lpstr>
      <vt:lpstr>5.2 Fornecimento dependente do tempo</vt:lpstr>
      <vt:lpstr>5.2 Fornecimento dependente do tempo</vt:lpstr>
      <vt:lpstr>Aula 5.2 Referências</vt:lpstr>
      <vt:lpstr>5.3 Representação de todas as escalas de tempo</vt:lpstr>
      <vt:lpstr>5.3 Representação de todas as escalas de tempo</vt:lpstr>
      <vt:lpstr>5.3 Representação de todas as escalas de tempo</vt:lpstr>
      <vt:lpstr>5.3 Representação de todas as escalas de tempo</vt:lpstr>
      <vt:lpstr>5.3 Representação de todas as escalas de tempo</vt:lpstr>
      <vt:lpstr>Aula 5.3 Referências</vt:lpstr>
      <vt:lpstr>5.4 Parâmetros dependentes do tempo</vt:lpstr>
      <vt:lpstr>5.4 Parâmetros dependentes do tempo</vt:lpstr>
      <vt:lpstr>5.4 Parâmetros dependentes do tempo</vt:lpstr>
      <vt:lpstr>5.4 Parâmetros dependentes do tempo</vt:lpstr>
      <vt:lpstr>5.4 Parâmetros dependentes do tempo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Francesco Gardumi</dc:creator>
  <cp:keywords>, docId:91C7CE82432ACBC35F9AF0CFD8FB9795</cp:keywords>
  <cp:lastModifiedBy>Ashutosh.Bhagurkar</cp:lastModifiedBy>
  <cp:revision>3</cp:revision>
  <dcterms:created xsi:type="dcterms:W3CDTF">2021-05-20T11:41:38Z</dcterms:created>
  <dcterms:modified xsi:type="dcterms:W3CDTF">2025-08-13T12:12:40Z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