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2"/>
  </p:notesMasterIdLst>
  <p:sldIdLst>
    <p:sldId id="256" r:id="rId5"/>
    <p:sldId id="257" r:id="rId6"/>
    <p:sldId id="263" r:id="rId7"/>
    <p:sldId id="290" r:id="rId8"/>
    <p:sldId id="289" r:id="rId9"/>
    <p:sldId id="291" r:id="rId10"/>
    <p:sldId id="292" r:id="rId11"/>
    <p:sldId id="283" r:id="rId12"/>
    <p:sldId id="272" r:id="rId13"/>
    <p:sldId id="293" r:id="rId14"/>
    <p:sldId id="294" r:id="rId15"/>
    <p:sldId id="295" r:id="rId16"/>
    <p:sldId id="296" r:id="rId17"/>
    <p:sldId id="284" r:id="rId18"/>
    <p:sldId id="277" r:id="rId19"/>
    <p:sldId id="297" r:id="rId20"/>
    <p:sldId id="298" r:id="rId21"/>
    <p:sldId id="299" r:id="rId22"/>
    <p:sldId id="300" r:id="rId23"/>
    <p:sldId id="306" r:id="rId24"/>
    <p:sldId id="282" r:id="rId25"/>
    <p:sldId id="301" r:id="rId26"/>
    <p:sldId id="302" r:id="rId27"/>
    <p:sldId id="303" r:id="rId28"/>
    <p:sldId id="304" r:id="rId29"/>
    <p:sldId id="286" r:id="rId30"/>
    <p:sldId id="305"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ihfdsvFj9NUsYItcz1atKA==" hashData="1BNG2UZV0dxKp9gSpuJn5r8jhh2jOYo+u5fRR7tvFjM5atTUsL1opOi09wYJn80Iq5FQVqM195a91gqgUmXUrw=="/>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lington, Lucy" initials="AL" lastIdx="2" clrIdx="0">
    <p:extLst>
      <p:ext uri="{19B8F6BF-5375-455C-9EA6-DF929625EA0E}">
        <p15:presenceInfo xmlns:p15="http://schemas.microsoft.com/office/powerpoint/2012/main" userId="S::lucy.allington19_imperial.ac.uk#ext#@lunet.onmicrosoft.com::4927d0bd-f935-4b67-a619-3e826b9f9ac1" providerId="AD"/>
      </p:ext>
    </p:extLst>
  </p:cmAuthor>
  <p:cmAuthor id="2" name="carla.cannone2@gmail.com" initials="ca" lastIdx="1" clrIdx="1">
    <p:extLst>
      <p:ext uri="{19B8F6BF-5375-455C-9EA6-DF929625EA0E}">
        <p15:presenceInfo xmlns:p15="http://schemas.microsoft.com/office/powerpoint/2012/main" userId="S::urn:spo:guest#carla.cannone2@gmail.com::"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2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73265"/>
  </p:normalViewPr>
  <p:slideViewPr>
    <p:cSldViewPr snapToGrid="0">
      <p:cViewPr varScale="1">
        <p:scale>
          <a:sx n="82" d="100"/>
          <a:sy n="82" d="100"/>
        </p:scale>
        <p:origin x="1674"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commentAuthors" Target="commentAuthors.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lington, Lucy" userId="0c3dcd08-4988-403f-8eba-f42e59c87b71" providerId="ADAL" clId="{6E2E4532-82B2-4FAE-9F15-C6DF16B011DB}"/>
    <pc:docChg chg="undo custSel modSld">
      <pc:chgData name="Allington, Lucy" userId="0c3dcd08-4988-403f-8eba-f42e59c87b71" providerId="ADAL" clId="{6E2E4532-82B2-4FAE-9F15-C6DF16B011DB}" dt="2021-03-26T10:54:43.286" v="132" actId="14100"/>
      <pc:docMkLst>
        <pc:docMk/>
      </pc:docMkLst>
      <pc:sldChg chg="modSp mod">
        <pc:chgData name="Allington, Lucy" userId="0c3dcd08-4988-403f-8eba-f42e59c87b71" providerId="ADAL" clId="{6E2E4532-82B2-4FAE-9F15-C6DF16B011DB}" dt="2021-03-26T10:51:25.039" v="52" actId="27636"/>
        <pc:sldMkLst>
          <pc:docMk/>
          <pc:sldMk cId="4233018141" sldId="257"/>
        </pc:sldMkLst>
        <pc:spChg chg="mod">
          <ac:chgData name="Allington, Lucy" userId="0c3dcd08-4988-403f-8eba-f42e59c87b71" providerId="ADAL" clId="{6E2E4532-82B2-4FAE-9F15-C6DF16B011DB}" dt="2021-03-26T10:51:25.039" v="52" actId="27636"/>
          <ac:spMkLst>
            <pc:docMk/>
            <pc:sldMk cId="4233018141" sldId="257"/>
            <ac:spMk id="18" creationId="{C955E120-6C4A-409B-B2BB-F331E08FAC4E}"/>
          </ac:spMkLst>
        </pc:spChg>
      </pc:sldChg>
      <pc:sldChg chg="modSp mod">
        <pc:chgData name="Allington, Lucy" userId="0c3dcd08-4988-403f-8eba-f42e59c87b71" providerId="ADAL" clId="{6E2E4532-82B2-4FAE-9F15-C6DF16B011DB}" dt="2021-03-26T10:51:19.476" v="49" actId="1076"/>
        <pc:sldMkLst>
          <pc:docMk/>
          <pc:sldMk cId="348628638" sldId="263"/>
        </pc:sldMkLst>
        <pc:spChg chg="mod">
          <ac:chgData name="Allington, Lucy" userId="0c3dcd08-4988-403f-8eba-f42e59c87b71" providerId="ADAL" clId="{6E2E4532-82B2-4FAE-9F15-C6DF16B011DB}" dt="2021-03-26T10:51:19.476" v="49" actId="1076"/>
          <ac:spMkLst>
            <pc:docMk/>
            <pc:sldMk cId="348628638" sldId="263"/>
            <ac:spMk id="13" creationId="{41A07084-FE6C-4CD8-A183-6AE0D56C1DA5}"/>
          </ac:spMkLst>
        </pc:spChg>
        <pc:spChg chg="mod">
          <ac:chgData name="Allington, Lucy" userId="0c3dcd08-4988-403f-8eba-f42e59c87b71" providerId="ADAL" clId="{6E2E4532-82B2-4FAE-9F15-C6DF16B011DB}" dt="2021-03-26T10:51:09.737" v="48" actId="1076"/>
          <ac:spMkLst>
            <pc:docMk/>
            <pc:sldMk cId="348628638" sldId="263"/>
            <ac:spMk id="14" creationId="{5EF8CA50-F0E0-4A28-A509-27912B0BC70A}"/>
          </ac:spMkLst>
        </pc:spChg>
      </pc:sldChg>
      <pc:sldChg chg="addSp delSp modSp mod">
        <pc:chgData name="Allington, Lucy" userId="0c3dcd08-4988-403f-8eba-f42e59c87b71" providerId="ADAL" clId="{6E2E4532-82B2-4FAE-9F15-C6DF16B011DB}" dt="2021-03-26T10:52:46.663" v="97"/>
        <pc:sldMkLst>
          <pc:docMk/>
          <pc:sldMk cId="1366613964" sldId="277"/>
        </pc:sldMkLst>
        <pc:spChg chg="add mod">
          <ac:chgData name="Allington, Lucy" userId="0c3dcd08-4988-403f-8eba-f42e59c87b71" providerId="ADAL" clId="{6E2E4532-82B2-4FAE-9F15-C6DF16B011DB}" dt="2021-03-26T10:52:46.663" v="97"/>
          <ac:spMkLst>
            <pc:docMk/>
            <pc:sldMk cId="1366613964" sldId="277"/>
            <ac:spMk id="10" creationId="{034C06DC-1EB8-49D5-BF24-2A2A42C0C344}"/>
          </ac:spMkLst>
        </pc:spChg>
        <pc:spChg chg="del">
          <ac:chgData name="Allington, Lucy" userId="0c3dcd08-4988-403f-8eba-f42e59c87b71" providerId="ADAL" clId="{6E2E4532-82B2-4FAE-9F15-C6DF16B011DB}" dt="2021-03-26T10:52:46.007" v="96" actId="478"/>
          <ac:spMkLst>
            <pc:docMk/>
            <pc:sldMk cId="1366613964" sldId="277"/>
            <ac:spMk id="12" creationId="{273982F3-3B02-41C0-97C9-22F3F4D7EB3D}"/>
          </ac:spMkLst>
        </pc:spChg>
      </pc:sldChg>
      <pc:sldChg chg="modSp mod">
        <pc:chgData name="Allington, Lucy" userId="0c3dcd08-4988-403f-8eba-f42e59c87b71" providerId="ADAL" clId="{6E2E4532-82B2-4FAE-9F15-C6DF16B011DB}" dt="2021-03-26T10:53:28.342" v="105" actId="1076"/>
        <pc:sldMkLst>
          <pc:docMk/>
          <pc:sldMk cId="4047703891" sldId="282"/>
        </pc:sldMkLst>
        <pc:spChg chg="mod">
          <ac:chgData name="Allington, Lucy" userId="0c3dcd08-4988-403f-8eba-f42e59c87b71" providerId="ADAL" clId="{6E2E4532-82B2-4FAE-9F15-C6DF16B011DB}" dt="2021-03-26T10:53:28.342" v="105" actId="1076"/>
          <ac:spMkLst>
            <pc:docMk/>
            <pc:sldMk cId="4047703891" sldId="282"/>
            <ac:spMk id="7" creationId="{FF7702F6-7403-A14D-8171-01775B57CC02}"/>
          </ac:spMkLst>
        </pc:spChg>
        <pc:picChg chg="mod">
          <ac:chgData name="Allington, Lucy" userId="0c3dcd08-4988-403f-8eba-f42e59c87b71" providerId="ADAL" clId="{6E2E4532-82B2-4FAE-9F15-C6DF16B011DB}" dt="2021-03-26T10:53:22.187" v="104" actId="1076"/>
          <ac:picMkLst>
            <pc:docMk/>
            <pc:sldMk cId="4047703891" sldId="282"/>
            <ac:picMk id="4" creationId="{B38E94E3-F27D-EC49-9C5B-12C0065C470E}"/>
          </ac:picMkLst>
        </pc:picChg>
      </pc:sldChg>
      <pc:sldChg chg="addSp delSp modSp mod">
        <pc:chgData name="Allington, Lucy" userId="0c3dcd08-4988-403f-8eba-f42e59c87b71" providerId="ADAL" clId="{6E2E4532-82B2-4FAE-9F15-C6DF16B011DB}" dt="2021-03-26T10:51:30.493" v="54"/>
        <pc:sldMkLst>
          <pc:docMk/>
          <pc:sldMk cId="1383884172" sldId="289"/>
        </pc:sldMkLst>
        <pc:spChg chg="del">
          <ac:chgData name="Allington, Lucy" userId="0c3dcd08-4988-403f-8eba-f42e59c87b71" providerId="ADAL" clId="{6E2E4532-82B2-4FAE-9F15-C6DF16B011DB}" dt="2021-03-26T10:51:29.983" v="53" actId="478"/>
          <ac:spMkLst>
            <pc:docMk/>
            <pc:sldMk cId="1383884172" sldId="289"/>
            <ac:spMk id="7" creationId="{21E2C0FC-DC6F-4230-9787-C63F18689D69}"/>
          </ac:spMkLst>
        </pc:spChg>
        <pc:spChg chg="add mod">
          <ac:chgData name="Allington, Lucy" userId="0c3dcd08-4988-403f-8eba-f42e59c87b71" providerId="ADAL" clId="{6E2E4532-82B2-4FAE-9F15-C6DF16B011DB}" dt="2021-03-26T10:51:30.493" v="54"/>
          <ac:spMkLst>
            <pc:docMk/>
            <pc:sldMk cId="1383884172" sldId="289"/>
            <ac:spMk id="12" creationId="{5A7F5039-D41D-4CB1-97F3-1EBB382E6B2D}"/>
          </ac:spMkLst>
        </pc:spChg>
      </pc:sldChg>
      <pc:sldChg chg="addSp delSp modSp mod">
        <pc:chgData name="Allington, Lucy" userId="0c3dcd08-4988-403f-8eba-f42e59c87b71" providerId="ADAL" clId="{6E2E4532-82B2-4FAE-9F15-C6DF16B011DB}" dt="2021-03-26T10:51:24.950" v="51"/>
        <pc:sldMkLst>
          <pc:docMk/>
          <pc:sldMk cId="938861778" sldId="290"/>
        </pc:sldMkLst>
        <pc:spChg chg="del">
          <ac:chgData name="Allington, Lucy" userId="0c3dcd08-4988-403f-8eba-f42e59c87b71" providerId="ADAL" clId="{6E2E4532-82B2-4FAE-9F15-C6DF16B011DB}" dt="2021-03-26T10:51:24.144" v="50" actId="478"/>
          <ac:spMkLst>
            <pc:docMk/>
            <pc:sldMk cId="938861778" sldId="290"/>
            <ac:spMk id="7" creationId="{94F6D1A9-5625-4D35-BD4F-5C3E75F44519}"/>
          </ac:spMkLst>
        </pc:spChg>
        <pc:spChg chg="mod">
          <ac:chgData name="Allington, Lucy" userId="0c3dcd08-4988-403f-8eba-f42e59c87b71" providerId="ADAL" clId="{6E2E4532-82B2-4FAE-9F15-C6DF16B011DB}" dt="2021-03-26T10:50:46.042" v="4" actId="1035"/>
          <ac:spMkLst>
            <pc:docMk/>
            <pc:sldMk cId="938861778" sldId="290"/>
            <ac:spMk id="9" creationId="{3D758AC8-BB54-2740-8C28-E3FED8713FE0}"/>
          </ac:spMkLst>
        </pc:spChg>
        <pc:spChg chg="add mod">
          <ac:chgData name="Allington, Lucy" userId="0c3dcd08-4988-403f-8eba-f42e59c87b71" providerId="ADAL" clId="{6E2E4532-82B2-4FAE-9F15-C6DF16B011DB}" dt="2021-03-26T10:51:24.950" v="51"/>
          <ac:spMkLst>
            <pc:docMk/>
            <pc:sldMk cId="938861778" sldId="290"/>
            <ac:spMk id="12" creationId="{D46A5D80-8A95-4ECD-9A6C-935C2510C481}"/>
          </ac:spMkLst>
        </pc:spChg>
      </pc:sldChg>
      <pc:sldChg chg="addSp delSp modSp mod">
        <pc:chgData name="Allington, Lucy" userId="0c3dcd08-4988-403f-8eba-f42e59c87b71" providerId="ADAL" clId="{6E2E4532-82B2-4FAE-9F15-C6DF16B011DB}" dt="2021-03-26T10:51:42.794" v="57" actId="1076"/>
        <pc:sldMkLst>
          <pc:docMk/>
          <pc:sldMk cId="4168540354" sldId="292"/>
        </pc:sldMkLst>
        <pc:spChg chg="del">
          <ac:chgData name="Allington, Lucy" userId="0c3dcd08-4988-403f-8eba-f42e59c87b71" providerId="ADAL" clId="{6E2E4532-82B2-4FAE-9F15-C6DF16B011DB}" dt="2021-03-26T10:51:37.831" v="55" actId="478"/>
          <ac:spMkLst>
            <pc:docMk/>
            <pc:sldMk cId="4168540354" sldId="292"/>
            <ac:spMk id="4" creationId="{E1887D64-F647-456F-90D1-5DD131A1C2B1}"/>
          </ac:spMkLst>
        </pc:spChg>
        <pc:spChg chg="add mod">
          <ac:chgData name="Allington, Lucy" userId="0c3dcd08-4988-403f-8eba-f42e59c87b71" providerId="ADAL" clId="{6E2E4532-82B2-4FAE-9F15-C6DF16B011DB}" dt="2021-03-26T10:51:42.794" v="57" actId="1076"/>
          <ac:spMkLst>
            <pc:docMk/>
            <pc:sldMk cId="4168540354" sldId="292"/>
            <ac:spMk id="12" creationId="{4CAEE89F-8BEF-4430-8B99-41A38C63721E}"/>
          </ac:spMkLst>
        </pc:spChg>
      </pc:sldChg>
      <pc:sldChg chg="modSp mod">
        <pc:chgData name="Allington, Lucy" userId="0c3dcd08-4988-403f-8eba-f42e59c87b71" providerId="ADAL" clId="{6E2E4532-82B2-4FAE-9F15-C6DF16B011DB}" dt="2021-03-26T10:52:06.992" v="91" actId="1076"/>
        <pc:sldMkLst>
          <pc:docMk/>
          <pc:sldMk cId="1052678561" sldId="293"/>
        </pc:sldMkLst>
        <pc:spChg chg="mod">
          <ac:chgData name="Allington, Lucy" userId="0c3dcd08-4988-403f-8eba-f42e59c87b71" providerId="ADAL" clId="{6E2E4532-82B2-4FAE-9F15-C6DF16B011DB}" dt="2021-03-26T10:52:06.992" v="91" actId="1076"/>
          <ac:spMkLst>
            <pc:docMk/>
            <pc:sldMk cId="1052678561" sldId="293"/>
            <ac:spMk id="2" creationId="{0D56E82F-E008-463E-918B-3F62F1975EF9}"/>
          </ac:spMkLst>
        </pc:spChg>
        <pc:picChg chg="mod">
          <ac:chgData name="Allington, Lucy" userId="0c3dcd08-4988-403f-8eba-f42e59c87b71" providerId="ADAL" clId="{6E2E4532-82B2-4FAE-9F15-C6DF16B011DB}" dt="2021-03-26T10:52:02.021" v="90" actId="1076"/>
          <ac:picMkLst>
            <pc:docMk/>
            <pc:sldMk cId="1052678561" sldId="293"/>
            <ac:picMk id="5" creationId="{67EF8E5A-BA09-1042-8B07-9DE9BF668F29}"/>
          </ac:picMkLst>
        </pc:picChg>
      </pc:sldChg>
      <pc:sldChg chg="addSp delSp modSp mod">
        <pc:chgData name="Allington, Lucy" userId="0c3dcd08-4988-403f-8eba-f42e59c87b71" providerId="ADAL" clId="{6E2E4532-82B2-4FAE-9F15-C6DF16B011DB}" dt="2021-03-26T10:52:20.227" v="93"/>
        <pc:sldMkLst>
          <pc:docMk/>
          <pc:sldMk cId="935756228" sldId="294"/>
        </pc:sldMkLst>
        <pc:spChg chg="del">
          <ac:chgData name="Allington, Lucy" userId="0c3dcd08-4988-403f-8eba-f42e59c87b71" providerId="ADAL" clId="{6E2E4532-82B2-4FAE-9F15-C6DF16B011DB}" dt="2021-03-26T10:52:19.590" v="92" actId="478"/>
          <ac:spMkLst>
            <pc:docMk/>
            <pc:sldMk cId="935756228" sldId="294"/>
            <ac:spMk id="4" creationId="{AB107B98-76CE-47C6-A058-D850E3CA11AD}"/>
          </ac:spMkLst>
        </pc:spChg>
        <pc:spChg chg="add mod">
          <ac:chgData name="Allington, Lucy" userId="0c3dcd08-4988-403f-8eba-f42e59c87b71" providerId="ADAL" clId="{6E2E4532-82B2-4FAE-9F15-C6DF16B011DB}" dt="2021-03-26T10:52:20.227" v="93"/>
          <ac:spMkLst>
            <pc:docMk/>
            <pc:sldMk cId="935756228" sldId="294"/>
            <ac:spMk id="10" creationId="{9F401779-5291-463E-B9E5-00A9336F6919}"/>
          </ac:spMkLst>
        </pc:spChg>
      </pc:sldChg>
      <pc:sldChg chg="addSp delSp modSp mod">
        <pc:chgData name="Allington, Lucy" userId="0c3dcd08-4988-403f-8eba-f42e59c87b71" providerId="ADAL" clId="{6E2E4532-82B2-4FAE-9F15-C6DF16B011DB}" dt="2021-03-26T10:52:28.432" v="95"/>
        <pc:sldMkLst>
          <pc:docMk/>
          <pc:sldMk cId="727622165" sldId="295"/>
        </pc:sldMkLst>
        <pc:spChg chg="del">
          <ac:chgData name="Allington, Lucy" userId="0c3dcd08-4988-403f-8eba-f42e59c87b71" providerId="ADAL" clId="{6E2E4532-82B2-4FAE-9F15-C6DF16B011DB}" dt="2021-03-26T10:52:28.004" v="94" actId="478"/>
          <ac:spMkLst>
            <pc:docMk/>
            <pc:sldMk cId="727622165" sldId="295"/>
            <ac:spMk id="4" creationId="{9EF5F9C6-385F-4A23-8DE2-4E98C77CEDE8}"/>
          </ac:spMkLst>
        </pc:spChg>
        <pc:spChg chg="add mod">
          <ac:chgData name="Allington, Lucy" userId="0c3dcd08-4988-403f-8eba-f42e59c87b71" providerId="ADAL" clId="{6E2E4532-82B2-4FAE-9F15-C6DF16B011DB}" dt="2021-03-26T10:52:28.432" v="95"/>
          <ac:spMkLst>
            <pc:docMk/>
            <pc:sldMk cId="727622165" sldId="295"/>
            <ac:spMk id="10" creationId="{2758AE12-3917-4BE0-992B-6DD031CBB7FC}"/>
          </ac:spMkLst>
        </pc:spChg>
      </pc:sldChg>
      <pc:sldChg chg="addSp delSp modSp mod">
        <pc:chgData name="Allington, Lucy" userId="0c3dcd08-4988-403f-8eba-f42e59c87b71" providerId="ADAL" clId="{6E2E4532-82B2-4FAE-9F15-C6DF16B011DB}" dt="2021-03-26T10:52:55.982" v="99"/>
        <pc:sldMkLst>
          <pc:docMk/>
          <pc:sldMk cId="1143895487" sldId="297"/>
        </pc:sldMkLst>
        <pc:spChg chg="del">
          <ac:chgData name="Allington, Lucy" userId="0c3dcd08-4988-403f-8eba-f42e59c87b71" providerId="ADAL" clId="{6E2E4532-82B2-4FAE-9F15-C6DF16B011DB}" dt="2021-03-26T10:52:55.355" v="98" actId="478"/>
          <ac:spMkLst>
            <pc:docMk/>
            <pc:sldMk cId="1143895487" sldId="297"/>
            <ac:spMk id="7" creationId="{FE61E55B-E82E-44E4-BD14-A2EDA5D5E9FE}"/>
          </ac:spMkLst>
        </pc:spChg>
        <pc:spChg chg="add mod">
          <ac:chgData name="Allington, Lucy" userId="0c3dcd08-4988-403f-8eba-f42e59c87b71" providerId="ADAL" clId="{6E2E4532-82B2-4FAE-9F15-C6DF16B011DB}" dt="2021-03-26T10:52:55.982" v="99"/>
          <ac:spMkLst>
            <pc:docMk/>
            <pc:sldMk cId="1143895487" sldId="297"/>
            <ac:spMk id="10" creationId="{A3506EAE-56D1-4EAC-BE13-7E4252ADE396}"/>
          </ac:spMkLst>
        </pc:spChg>
      </pc:sldChg>
      <pc:sldChg chg="addSp delSp modSp mod">
        <pc:chgData name="Allington, Lucy" userId="0c3dcd08-4988-403f-8eba-f42e59c87b71" providerId="ADAL" clId="{6E2E4532-82B2-4FAE-9F15-C6DF16B011DB}" dt="2021-03-26T10:53:03.291" v="101"/>
        <pc:sldMkLst>
          <pc:docMk/>
          <pc:sldMk cId="3507899250" sldId="298"/>
        </pc:sldMkLst>
        <pc:spChg chg="del">
          <ac:chgData name="Allington, Lucy" userId="0c3dcd08-4988-403f-8eba-f42e59c87b71" providerId="ADAL" clId="{6E2E4532-82B2-4FAE-9F15-C6DF16B011DB}" dt="2021-03-26T10:53:02.644" v="100" actId="478"/>
          <ac:spMkLst>
            <pc:docMk/>
            <pc:sldMk cId="3507899250" sldId="298"/>
            <ac:spMk id="4" creationId="{42709A56-D1ED-43B8-8248-53BA16EA3F0A}"/>
          </ac:spMkLst>
        </pc:spChg>
        <pc:spChg chg="add mod">
          <ac:chgData name="Allington, Lucy" userId="0c3dcd08-4988-403f-8eba-f42e59c87b71" providerId="ADAL" clId="{6E2E4532-82B2-4FAE-9F15-C6DF16B011DB}" dt="2021-03-26T10:53:03.291" v="101"/>
          <ac:spMkLst>
            <pc:docMk/>
            <pc:sldMk cId="3507899250" sldId="298"/>
            <ac:spMk id="15" creationId="{9DF511C7-9CBC-41B1-B486-2CFD571CAC2E}"/>
          </ac:spMkLst>
        </pc:spChg>
      </pc:sldChg>
      <pc:sldChg chg="addSp delSp modSp mod">
        <pc:chgData name="Allington, Lucy" userId="0c3dcd08-4988-403f-8eba-f42e59c87b71" providerId="ADAL" clId="{6E2E4532-82B2-4FAE-9F15-C6DF16B011DB}" dt="2021-03-26T10:53:11.996" v="103"/>
        <pc:sldMkLst>
          <pc:docMk/>
          <pc:sldMk cId="3576196701" sldId="299"/>
        </pc:sldMkLst>
        <pc:spChg chg="del">
          <ac:chgData name="Allington, Lucy" userId="0c3dcd08-4988-403f-8eba-f42e59c87b71" providerId="ADAL" clId="{6E2E4532-82B2-4FAE-9F15-C6DF16B011DB}" dt="2021-03-26T10:53:11.387" v="102" actId="478"/>
          <ac:spMkLst>
            <pc:docMk/>
            <pc:sldMk cId="3576196701" sldId="299"/>
            <ac:spMk id="9" creationId="{D2DEFABE-A0DB-4D05-8C6D-B6046398FAFF}"/>
          </ac:spMkLst>
        </pc:spChg>
        <pc:spChg chg="add mod">
          <ac:chgData name="Allington, Lucy" userId="0c3dcd08-4988-403f-8eba-f42e59c87b71" providerId="ADAL" clId="{6E2E4532-82B2-4FAE-9F15-C6DF16B011DB}" dt="2021-03-26T10:53:11.996" v="103"/>
          <ac:spMkLst>
            <pc:docMk/>
            <pc:sldMk cId="3576196701" sldId="299"/>
            <ac:spMk id="14" creationId="{5C95257C-D686-4680-87C4-5778A86D4472}"/>
          </ac:spMkLst>
        </pc:spChg>
      </pc:sldChg>
      <pc:sldChg chg="modSp mod">
        <pc:chgData name="Allington, Lucy" userId="0c3dcd08-4988-403f-8eba-f42e59c87b71" providerId="ADAL" clId="{6E2E4532-82B2-4FAE-9F15-C6DF16B011DB}" dt="2021-03-26T10:54:23.146" v="131" actId="1076"/>
        <pc:sldMkLst>
          <pc:docMk/>
          <pc:sldMk cId="1387121003" sldId="301"/>
        </pc:sldMkLst>
        <pc:spChg chg="mod">
          <ac:chgData name="Allington, Lucy" userId="0c3dcd08-4988-403f-8eba-f42e59c87b71" providerId="ADAL" clId="{6E2E4532-82B2-4FAE-9F15-C6DF16B011DB}" dt="2021-03-26T10:54:23.146" v="131" actId="1076"/>
          <ac:spMkLst>
            <pc:docMk/>
            <pc:sldMk cId="1387121003" sldId="301"/>
            <ac:spMk id="8" creationId="{516282B5-33A8-4556-BF5D-8CC9152674F0}"/>
          </ac:spMkLst>
        </pc:spChg>
        <pc:picChg chg="mod">
          <ac:chgData name="Allington, Lucy" userId="0c3dcd08-4988-403f-8eba-f42e59c87b71" providerId="ADAL" clId="{6E2E4532-82B2-4FAE-9F15-C6DF16B011DB}" dt="2021-03-26T10:54:18.761" v="130" actId="1076"/>
          <ac:picMkLst>
            <pc:docMk/>
            <pc:sldMk cId="1387121003" sldId="301"/>
            <ac:picMk id="5" creationId="{67EF8E5A-BA09-1042-8B07-9DE9BF668F29}"/>
          </ac:picMkLst>
        </pc:picChg>
      </pc:sldChg>
      <pc:sldChg chg="modSp mod">
        <pc:chgData name="Allington, Lucy" userId="0c3dcd08-4988-403f-8eba-f42e59c87b71" providerId="ADAL" clId="{6E2E4532-82B2-4FAE-9F15-C6DF16B011DB}" dt="2021-03-26T10:54:43.286" v="132" actId="14100"/>
        <pc:sldMkLst>
          <pc:docMk/>
          <pc:sldMk cId="411336734" sldId="304"/>
        </pc:sldMkLst>
        <pc:spChg chg="mod">
          <ac:chgData name="Allington, Lucy" userId="0c3dcd08-4988-403f-8eba-f42e59c87b71" providerId="ADAL" clId="{6E2E4532-82B2-4FAE-9F15-C6DF16B011DB}" dt="2021-03-26T10:54:43.286" v="132" actId="14100"/>
          <ac:spMkLst>
            <pc:docMk/>
            <pc:sldMk cId="411336734" sldId="304"/>
            <ac:spMk id="3" creationId="{CF31A909-63D7-4AE0-89F9-809218C9F44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3/19/2025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Cliquez pour modifier les styles de texte du Master</a:t>
            </a:r>
          </a:p>
          <a:p>
            <a:pPr lvl="1"/>
            <a:r>
              <a:rPr lang="en-GB"/>
              <a:t>Deuxième niveau</a:t>
            </a:r>
          </a:p>
          <a:p>
            <a:pPr lvl="2"/>
            <a:r>
              <a:rPr lang="en-GB"/>
              <a:t>Troisième niveau</a:t>
            </a:r>
          </a:p>
          <a:p>
            <a:pPr lvl="3"/>
            <a:r>
              <a:rPr lang="en-GB"/>
              <a:t>Quatrième niveau</a:t>
            </a:r>
          </a:p>
          <a:p>
            <a:pPr lvl="4"/>
            <a:r>
              <a:rPr lang="en-GB"/>
              <a:t>Cinquième niveau</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a:t>
            </a:fld>
            <a:endParaRPr lang="en-US"/>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1</a:t>
            </a:fld>
            <a:endParaRPr lang="en-US"/>
          </a:p>
        </p:txBody>
      </p:sp>
    </p:spTree>
    <p:extLst>
      <p:ext uri="{BB962C8B-B14F-4D97-AF65-F5344CB8AC3E}">
        <p14:creationId xmlns:p14="http://schemas.microsoft.com/office/powerpoint/2010/main" val="758460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Les émissions dépendantes des combustibles et des technologies sont prises en compte dans </a:t>
            </a:r>
            <a:r>
              <a:rPr lang="en-US" dirty="0" err="1">
                <a:cs typeface="Calibri"/>
              </a:rPr>
              <a:t>OSeMOSYS </a:t>
            </a:r>
            <a:r>
              <a:rPr lang="en-US" dirty="0">
                <a:cs typeface="Calibri"/>
              </a:rPr>
              <a:t>à l'aide des mêmes paramètres, mais dans des parties différentes du système énergétique de référence. Comme le montre </a:t>
            </a:r>
            <a:r>
              <a:rPr lang="en-US" dirty="0" err="1">
                <a:cs typeface="Calibri"/>
              </a:rPr>
              <a:t>cette</a:t>
            </a:r>
            <a:r>
              <a:rPr lang="en-US" dirty="0">
                <a:cs typeface="Calibri"/>
              </a:rPr>
              <a:t> figure, les émissions dépendantes du combustible sont prises en compte au niveau de l'approvisionnement en énergie primaire, les facteurs d'émissions étant attribués aux technologies d'approvisionnement en énergie primaire, telles que l'extraction du charbon. En revanche, les émissions dépendantes de la technologie sont prises en compte dans les technologies concernées. Par exemple, si nous représentons les émissions d'oxydes d'azote des centrales électriques en fonction de la technologie, nous attribuerons des facteurs d'émission à chaque technologie de centrale électrique produisant des oxydes d'azote. Les facteurs d'émission et les paramètres utilisés pour représenter les émissions dans </a:t>
            </a:r>
            <a:r>
              <a:rPr lang="en-US" dirty="0" err="1">
                <a:cs typeface="Calibri"/>
              </a:rPr>
              <a:t>OSeMOSYS</a:t>
            </a:r>
            <a:r>
              <a:rPr lang="en-US" dirty="0">
                <a:cs typeface="Calibri"/>
              </a:rPr>
              <a:t> seront examinés plus en détail par la suite.</a:t>
            </a:r>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a:p>
        </p:txBody>
      </p:sp>
    </p:spTree>
    <p:extLst>
      <p:ext uri="{BB962C8B-B14F-4D97-AF65-F5344CB8AC3E}">
        <p14:creationId xmlns:p14="http://schemas.microsoft.com/office/powerpoint/2010/main" val="31192622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Cette diapositive présente les paramètres utilisés pour la représentation des émissions dans </a:t>
            </a:r>
            <a:r>
              <a:rPr lang="en-US" dirty="0" err="1"/>
              <a:t>OSeMOSYS</a:t>
            </a:r>
            <a:r>
              <a:rPr lang="en-US" dirty="0"/>
              <a:t>. Pour prendre en compte les émissions, nous devons utiliser le </a:t>
            </a:r>
            <a:r>
              <a:rPr lang="en-US" dirty="0" err="1"/>
              <a:t>paramètre</a:t>
            </a:r>
            <a:r>
              <a:rPr lang="en-US" dirty="0"/>
              <a:t> “</a:t>
            </a:r>
            <a:r>
              <a:rPr lang="en-US" dirty="0" err="1"/>
              <a:t>EmissionActivityRatio</a:t>
            </a:r>
            <a:r>
              <a:rPr lang="en-US" dirty="0"/>
              <a:t>”. Ce paramètre définit le taux d'émission d'un polluant par chaque technologie en millions de </a:t>
            </a:r>
            <a:r>
              <a:rPr lang="en-US" dirty="0" err="1"/>
              <a:t>tonnes </a:t>
            </a:r>
            <a:r>
              <a:rPr lang="en-US" dirty="0"/>
              <a:t>par pétajoule ou gigawattheure d'énergie. Si nous considérons une émission dépendant d'un combustible, comme le dioxyde de carbone, le rapport d'activité d'émission sera défini pour les technologies d'approvisionnement en énergie primaire. Par exemple, le rapport d'activité d'émission du dioxyde de carbone pour la technologie d'extraction du charbon serait égal au million de </a:t>
            </a:r>
            <a:r>
              <a:rPr lang="en-US" dirty="0" err="1"/>
              <a:t>tonnes de </a:t>
            </a:r>
            <a:r>
              <a:rPr lang="en-US" dirty="0"/>
              <a:t>dioxyde de carbone libéré par la combustion d'un pétajoule de charbon en fonction de sa teneur en carbone. Par ailleurs, pour les émissions dépendantes de la technologie, le rapport d'activité d'émission est défini pour les technologies utilisant le combustible, telles que les centrales électriques. Nous verrons des exemples d'utilisation de ces paramètres dans des exercices pratiques. D'autres paramètres facultatifs peuvent également s'avérer utiles. Tout d'abord, nous pouvons utiliser le </a:t>
            </a:r>
            <a:r>
              <a:rPr lang="en-US" dirty="0" err="1"/>
              <a:t>parametre</a:t>
            </a:r>
            <a:r>
              <a:rPr lang="en-US" dirty="0"/>
              <a:t> “</a:t>
            </a:r>
            <a:r>
              <a:rPr lang="en-US" dirty="0" err="1"/>
              <a:t>EmissionsPenalty</a:t>
            </a:r>
            <a:r>
              <a:rPr lang="en-US" dirty="0"/>
              <a:t>” pour définir un coût par unité d'émission, par exemple pour évaluer les effets de politiques telles que les taxes sur le carbone. Deuxièmement, nous pouvons utiliser les paramètres d'émissions exogènes annuelles et pour la période du modèle pour définir le niveau d'émissions qui n'est pas pris en compte par le </a:t>
            </a:r>
            <a:r>
              <a:rPr lang="en-US" dirty="0" err="1"/>
              <a:t>système</a:t>
            </a:r>
            <a:r>
              <a:rPr lang="en-US" dirty="0"/>
              <a:t> </a:t>
            </a:r>
            <a:r>
              <a:rPr lang="en-US" dirty="0" err="1"/>
              <a:t>considéré</a:t>
            </a:r>
            <a:r>
              <a:rPr lang="en-US" dirty="0"/>
              <a:t> mais qui doit être pris en compte au cours de l'année et de la durée de la </a:t>
            </a:r>
            <a:r>
              <a:rPr lang="en-US" dirty="0" err="1"/>
              <a:t>période</a:t>
            </a:r>
            <a:r>
              <a:rPr lang="en-US" dirty="0"/>
              <a:t> du modèle, respectivement. Il peut s'agir d'émissions provenant de secteurs non modélisés. Enfin, les limites d'émission annuelles et pour la période du modèle fixent des limites supérieures aux émissions totales d'un polluant au cours de l'année ou de la durée de la période du modèle. Ces limites sont utiles pour créer des scénarios conformes aux objectifs </a:t>
            </a:r>
            <a:r>
              <a:rPr lang="en-US" dirty="0" err="1"/>
              <a:t>climatiques</a:t>
            </a:r>
            <a:r>
              <a:rPr lang="en-US" dirty="0"/>
              <a:t>.</a:t>
            </a:r>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a:p>
        </p:txBody>
      </p:sp>
    </p:spTree>
    <p:extLst>
      <p:ext uri="{BB962C8B-B14F-4D97-AF65-F5344CB8AC3E}">
        <p14:creationId xmlns:p14="http://schemas.microsoft.com/office/powerpoint/2010/main" val="29668894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Cette diapositive présente quelques exemples de facteurs d'émissions de dioxyde de carbone pour différents combustibles fossiles. Il s'agit du type de données que nous utiliserions pour définir le rapport d'activité d'émission dans </a:t>
            </a:r>
            <a:r>
              <a:rPr lang="en-US" dirty="0" err="1"/>
              <a:t>OSeMOSYS</a:t>
            </a:r>
            <a:r>
              <a:rPr lang="en-US" dirty="0"/>
              <a:t>. Dans ce cas, nous utiliserions les facteurs d'émission pour définir le rapport d'activité d'émission de dioxyde de carbone pour les technologies qui produisent les combustibles énumérés, telles que la technologie d'extraction du charbon ou la technologie d'importation du charbon. Si l'on examine les données elles-mêmes, on constate que le charbon présente le facteur d'émission le plus élevé parmi les combustibles répertoriés, le pétrole et les produits pétroliers ayant des valeurs légèrement inférieures et le gaz naturel la valeur la plus basse. C'est l'une des raisons pour lesquelles les </a:t>
            </a:r>
            <a:r>
              <a:rPr lang="en-US" dirty="0" err="1"/>
              <a:t>centrales</a:t>
            </a:r>
            <a:r>
              <a:rPr lang="en-US" dirty="0"/>
              <a:t> </a:t>
            </a:r>
            <a:r>
              <a:rPr lang="en-US" dirty="0" err="1"/>
              <a:t>thermiques</a:t>
            </a:r>
            <a:r>
              <a:rPr lang="en-US" dirty="0"/>
              <a:t> au charbon sont souvent considérées comme les plus </a:t>
            </a:r>
            <a:r>
              <a:rPr lang="en-US" dirty="0" err="1"/>
              <a:t>controversées</a:t>
            </a:r>
            <a:r>
              <a:rPr lang="en-US" dirty="0"/>
              <a:t> </a:t>
            </a:r>
            <a:r>
              <a:rPr lang="en-US" dirty="0" err="1"/>
              <a:t>en</a:t>
            </a:r>
            <a:r>
              <a:rPr lang="en-US" dirty="0"/>
              <a:t> regard des objectifs de lutte contre le </a:t>
            </a:r>
            <a:r>
              <a:rPr lang="en-US" dirty="0" err="1"/>
              <a:t>changement</a:t>
            </a:r>
            <a:r>
              <a:rPr lang="en-US" dirty="0"/>
              <a:t> </a:t>
            </a:r>
            <a:r>
              <a:rPr lang="en-US" dirty="0" err="1"/>
              <a:t>climatique</a:t>
            </a:r>
            <a:r>
              <a:rPr lang="en-US" dirty="0"/>
              <a:t> </a:t>
            </a:r>
            <a:r>
              <a:rPr lang="en-US" dirty="0" err="1"/>
              <a:t>puisque</a:t>
            </a:r>
            <a:r>
              <a:rPr lang="en-US" dirty="0"/>
              <a:t> le charbon a une teneur en carbone très élevée. </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13</a:t>
            </a:fld>
            <a:endParaRPr lang="en-US"/>
          </a:p>
        </p:txBody>
      </p:sp>
    </p:spTree>
    <p:extLst>
      <p:ext uri="{BB962C8B-B14F-4D97-AF65-F5344CB8AC3E}">
        <p14:creationId xmlns:p14="http://schemas.microsoft.com/office/powerpoint/2010/main" val="35146973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Nous allons maintenant examiner le concept de marge de réserve dans les systèmes énergétiques. La marge de réserve est définie comme la capacité d'approvisionnement excédentaire planifiée qui est installée par rapport à la charge de pointe, en unités de capacité telles que les mégawatts ou les gigawatts. L'objectif de la marge de réserve est de garantir qu'une quantité suffisante </a:t>
            </a:r>
            <a:r>
              <a:rPr lang="en-US" dirty="0" err="1">
                <a:cs typeface="Calibri"/>
              </a:rPr>
              <a:t>d'énergie</a:t>
            </a:r>
            <a:r>
              <a:rPr lang="en-US" dirty="0">
                <a:cs typeface="Calibri"/>
              </a:rPr>
              <a:t> </a:t>
            </a:r>
            <a:r>
              <a:rPr lang="en-US" dirty="0" err="1">
                <a:cs typeface="Calibri"/>
              </a:rPr>
              <a:t>peut</a:t>
            </a:r>
            <a:r>
              <a:rPr lang="en-US" dirty="0">
                <a:cs typeface="Calibri"/>
              </a:rPr>
              <a:t> </a:t>
            </a:r>
            <a:r>
              <a:rPr lang="en-US" dirty="0" err="1">
                <a:cs typeface="Calibri"/>
              </a:rPr>
              <a:t>toujours</a:t>
            </a:r>
            <a:r>
              <a:rPr lang="en-US" dirty="0">
                <a:cs typeface="Calibri"/>
              </a:rPr>
              <a:t> </a:t>
            </a:r>
            <a:r>
              <a:rPr lang="en-US" dirty="0" err="1">
                <a:cs typeface="Calibri"/>
              </a:rPr>
              <a:t>être</a:t>
            </a:r>
            <a:r>
              <a:rPr lang="en-US" dirty="0">
                <a:cs typeface="Calibri"/>
              </a:rPr>
              <a:t> </a:t>
            </a:r>
            <a:r>
              <a:rPr lang="en-US" dirty="0" err="1">
                <a:cs typeface="Calibri"/>
              </a:rPr>
              <a:t>fournie</a:t>
            </a:r>
            <a:r>
              <a:rPr lang="en-US" dirty="0">
                <a:cs typeface="Calibri"/>
              </a:rPr>
              <a:t> pour répondre à la </a:t>
            </a:r>
            <a:r>
              <a:rPr lang="en-US" dirty="0" err="1">
                <a:cs typeface="Calibri"/>
              </a:rPr>
              <a:t>demande</a:t>
            </a:r>
            <a:r>
              <a:rPr lang="en-US" dirty="0">
                <a:cs typeface="Calibri"/>
              </a:rPr>
              <a:t>, et </a:t>
            </a:r>
            <a:r>
              <a:rPr lang="en-US" dirty="0" err="1">
                <a:cs typeface="Calibri"/>
              </a:rPr>
              <a:t>ce</a:t>
            </a:r>
            <a:r>
              <a:rPr lang="en-US" dirty="0">
                <a:cs typeface="Calibri"/>
              </a:rPr>
              <a:t> </a:t>
            </a:r>
            <a:r>
              <a:rPr lang="en-US" dirty="0" err="1">
                <a:cs typeface="Calibri"/>
              </a:rPr>
              <a:t>même</a:t>
            </a:r>
            <a:r>
              <a:rPr lang="en-US" dirty="0">
                <a:cs typeface="Calibri"/>
              </a:rPr>
              <a:t> si la demande est élevée de manière inattendue ou si l'offre est faible de manière inattendue. Ces événements peuvent se produire, par exemple, en raison d'un manque soudain de production renouvelable dû aux conditions météorologiques ou d'une panne de centrale électrique. Il est donc important de tenir compte de la marge de réserve dans la planification énergétique à long terme. </a:t>
            </a:r>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a:p>
        </p:txBody>
      </p:sp>
    </p:spTree>
    <p:extLst>
      <p:ext uri="{BB962C8B-B14F-4D97-AF65-F5344CB8AC3E}">
        <p14:creationId xmlns:p14="http://schemas.microsoft.com/office/powerpoint/2010/main" val="4047211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Cette diapositive montre comment la marge de réserve est définie mathématiquement. Nous pouvons calculer la marge de réserve disponible pour un système électrique donné en prenant la capacité de production totale en mégawatts et en soustrayant la demande de pointe prévue en mégawatts. On obtient ainsi la capacité de production supplémentaire disponible par rapport à la demande de pointe prévue. La marge de réserve est souvent déterminée en pourcentage de la demande de pointe prévue, que nous pouvons calculer comme indiqué sur cette diapositive. Nous calculons d'abord la marge de réserve disponible </a:t>
            </a:r>
            <a:r>
              <a:rPr lang="en-US" dirty="0" err="1">
                <a:cs typeface="Calibri"/>
              </a:rPr>
              <a:t>en</a:t>
            </a:r>
            <a:r>
              <a:rPr lang="en-US" dirty="0">
                <a:cs typeface="Calibri"/>
              </a:rPr>
              <a:t> </a:t>
            </a:r>
            <a:r>
              <a:rPr lang="en-US" dirty="0" err="1">
                <a:cs typeface="Calibri"/>
              </a:rPr>
              <a:t>mégawatts</a:t>
            </a:r>
            <a:r>
              <a:rPr lang="en-US" dirty="0">
                <a:cs typeface="Calibri"/>
              </a:rPr>
              <a:t> puis nous la divisons par la demande de pointe prévue en mégawatts et nous la multiplions par cent pour obtenir un pourcentage. Dans la planification à long terme du système énergétique, nous visons souvent à maintenir la marge de réserve à un certain pourcentage de la demande de pointe prévue, la valeur typique étant de 15%. </a:t>
            </a:r>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a:p>
        </p:txBody>
      </p:sp>
    </p:spTree>
    <p:extLst>
      <p:ext uri="{BB962C8B-B14F-4D97-AF65-F5344CB8AC3E}">
        <p14:creationId xmlns:p14="http://schemas.microsoft.com/office/powerpoint/2010/main" val="24438394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La marge de réserve est un élément très important des </a:t>
            </a:r>
            <a:r>
              <a:rPr lang="en-US" dirty="0" err="1">
                <a:cs typeface="Calibri"/>
              </a:rPr>
              <a:t>systèmes</a:t>
            </a:r>
            <a:r>
              <a:rPr lang="en-US" dirty="0">
                <a:cs typeface="Calibri"/>
              </a:rPr>
              <a:t> </a:t>
            </a:r>
            <a:r>
              <a:rPr lang="en-US" dirty="0" err="1">
                <a:cs typeface="Calibri"/>
              </a:rPr>
              <a:t>électriques</a:t>
            </a:r>
            <a:r>
              <a:rPr lang="en-US" dirty="0">
                <a:cs typeface="Calibri"/>
              </a:rPr>
              <a:t> car elle contribue à garantir la fiabilité de l'approvisionnement en électricité. Disposer d'une marge de réserve signifie qu'une quantité suffisante d'électricité peut toujours être fournie aux consommateurs, et </a:t>
            </a:r>
            <a:r>
              <a:rPr lang="en-US" dirty="0" err="1">
                <a:cs typeface="Calibri"/>
              </a:rPr>
              <a:t>ce</a:t>
            </a:r>
            <a:r>
              <a:rPr lang="en-US" dirty="0">
                <a:cs typeface="Calibri"/>
              </a:rPr>
              <a:t> </a:t>
            </a:r>
            <a:r>
              <a:rPr lang="en-US" dirty="0" err="1">
                <a:cs typeface="Calibri"/>
              </a:rPr>
              <a:t>même</a:t>
            </a:r>
            <a:r>
              <a:rPr lang="en-US" dirty="0">
                <a:cs typeface="Calibri"/>
              </a:rPr>
              <a:t> en cas de pénurie inattendue de l'offre. Ceci peut se produire en raison de conditions météorologiques qui font que la production d'énergie renouvelable est plus faible que prévu ou en cas de pointe inattendu de la demande. Il est donc important de tenir compte de la marge de réserve dans la planification à long terme pour garantir la fiabilité de l'approvisionnement des consommateurs et éviter les conséquences négatives des pannes d'électricité. Cependant, la planification et le maintien d'une capacité de marge de réserve suffisante </a:t>
            </a:r>
            <a:r>
              <a:rPr lang="en-US" dirty="0" err="1">
                <a:cs typeface="Calibri"/>
              </a:rPr>
              <a:t>amène</a:t>
            </a:r>
            <a:r>
              <a:rPr lang="en-US" dirty="0">
                <a:cs typeface="Calibri"/>
              </a:rPr>
              <a:t> </a:t>
            </a:r>
            <a:r>
              <a:rPr lang="en-US" dirty="0" err="1">
                <a:cs typeface="Calibri"/>
              </a:rPr>
              <a:t>certains</a:t>
            </a:r>
            <a:r>
              <a:rPr lang="en-US" dirty="0">
                <a:cs typeface="Calibri"/>
              </a:rPr>
              <a:t> </a:t>
            </a:r>
            <a:r>
              <a:rPr lang="en-US" dirty="0" err="1">
                <a:cs typeface="Calibri"/>
              </a:rPr>
              <a:t>défis</a:t>
            </a:r>
            <a:r>
              <a:rPr lang="en-US" dirty="0">
                <a:cs typeface="Calibri"/>
              </a:rPr>
              <a:t>. Tout d'abord, la planification de la marge de réserve future nécessite une estimation de la demande future, ce qui peut être difficile à prévoir car la demande dépend de nombreux facteurs tels que la croissance démographique et l'activité industrielle. Deuxièmement, la mise en service de nouvelles centrales électriques peut prendre plusieurs </a:t>
            </a:r>
            <a:r>
              <a:rPr lang="en-US" dirty="0" err="1">
                <a:cs typeface="Calibri"/>
              </a:rPr>
              <a:t>années</a:t>
            </a:r>
            <a:r>
              <a:rPr lang="en-US" dirty="0">
                <a:cs typeface="Calibri"/>
              </a:rPr>
              <a:t>. Il </a:t>
            </a:r>
            <a:r>
              <a:rPr lang="en-US" dirty="0" err="1">
                <a:cs typeface="Calibri"/>
              </a:rPr>
              <a:t>peut</a:t>
            </a:r>
            <a:r>
              <a:rPr lang="en-US" dirty="0">
                <a:cs typeface="Calibri"/>
              </a:rPr>
              <a:t> y avoir des retards dans ce processus, ce qui signifie que l'offre disponible peut être plus faible que prévu et que la marge de </a:t>
            </a:r>
            <a:r>
              <a:rPr lang="en-US" dirty="0" err="1">
                <a:cs typeface="Calibri"/>
              </a:rPr>
              <a:t>réserve</a:t>
            </a:r>
            <a:r>
              <a:rPr lang="en-US" dirty="0">
                <a:cs typeface="Calibri"/>
              </a:rPr>
              <a:t> </a:t>
            </a:r>
            <a:r>
              <a:rPr lang="en-US" dirty="0" err="1">
                <a:cs typeface="Calibri"/>
              </a:rPr>
              <a:t>peut</a:t>
            </a:r>
            <a:r>
              <a:rPr lang="en-US" dirty="0">
                <a:cs typeface="Calibri"/>
              </a:rPr>
              <a:t> </a:t>
            </a:r>
            <a:r>
              <a:rPr lang="en-US" dirty="0" err="1">
                <a:cs typeface="Calibri"/>
              </a:rPr>
              <a:t>s’avérer</a:t>
            </a:r>
            <a:r>
              <a:rPr lang="en-US" dirty="0">
                <a:cs typeface="Calibri"/>
              </a:rPr>
              <a:t> insuffisante. </a:t>
            </a:r>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a:p>
        </p:txBody>
      </p:sp>
    </p:spTree>
    <p:extLst>
      <p:ext uri="{BB962C8B-B14F-4D97-AF65-F5344CB8AC3E}">
        <p14:creationId xmlns:p14="http://schemas.microsoft.com/office/powerpoint/2010/main" val="39654911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Toutes les technologies ne peuvent pas contribuer de la même manière à la marge de réserve. En effet, les technologies ont des caractéristiques de performance et des niveaux de contrôle différents. Lorsque l'on parle de marge de réserve, il est utile de classer les technologies en deux </a:t>
            </a:r>
            <a:r>
              <a:rPr lang="en-US" dirty="0" err="1">
                <a:cs typeface="Calibri"/>
              </a:rPr>
              <a:t>groupes</a:t>
            </a:r>
            <a:r>
              <a:rPr lang="en-US" dirty="0">
                <a:cs typeface="Calibri"/>
              </a:rPr>
              <a:t>: la production répartissable et la production non répartissable. Les technologies répartissables sont celles qui peuvent être activées ou désactivées et contrôlées pour produire une certaine quantité d'électricité en fonction de la demande et des besoins du réseau électrique. Les </a:t>
            </a:r>
            <a:r>
              <a:rPr lang="en-US" dirty="0" err="1">
                <a:cs typeface="Calibri"/>
              </a:rPr>
              <a:t>centrales</a:t>
            </a:r>
            <a:r>
              <a:rPr lang="en-US" dirty="0">
                <a:cs typeface="Calibri"/>
              </a:rPr>
              <a:t> </a:t>
            </a:r>
            <a:r>
              <a:rPr lang="en-US" dirty="0" err="1">
                <a:cs typeface="Calibri"/>
              </a:rPr>
              <a:t>thermiques</a:t>
            </a:r>
            <a:r>
              <a:rPr lang="en-US" dirty="0">
                <a:cs typeface="Calibri"/>
              </a:rPr>
              <a:t> au gaz et au </a:t>
            </a:r>
            <a:r>
              <a:rPr lang="en-US" dirty="0" err="1">
                <a:cs typeface="Calibri"/>
              </a:rPr>
              <a:t>charbon</a:t>
            </a:r>
            <a:r>
              <a:rPr lang="en-US" dirty="0">
                <a:cs typeface="Calibri"/>
              </a:rPr>
              <a:t> ainsi que les technologies de stockage telles que les batteries sont des exemples de technologies répartissables. Ces technologies peuvent généralement contribuer à la marge de réserve à hauteur de 100% de leur capacité. En revanche, les technologies non répartissables sont celles dont la production dépend de facteurs incontrôlables tels que les conditions météorologiques. Par exemple, la quantité d'électricité pouvant être produite par une éolienne à un moment donné dépend des conditions de vitesse du vent à ce moment-là, et l'éolienne ne peut pas être commandée pour produire plus d'électricité si la vitesse du vent n'est pas suffisante. Les technologies non répartissables peuvent contribuer beaucoup moins à la marge de </a:t>
            </a:r>
            <a:r>
              <a:rPr lang="en-US" dirty="0" err="1">
                <a:cs typeface="Calibri"/>
              </a:rPr>
              <a:t>réserve</a:t>
            </a:r>
            <a:r>
              <a:rPr lang="en-US" dirty="0">
                <a:cs typeface="Calibri"/>
              </a:rPr>
              <a:t>.</a:t>
            </a:r>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a:p>
        </p:txBody>
      </p:sp>
    </p:spTree>
    <p:extLst>
      <p:ext uri="{BB962C8B-B14F-4D97-AF65-F5344CB8AC3E}">
        <p14:creationId xmlns:p14="http://schemas.microsoft.com/office/powerpoint/2010/main" val="2102804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La figure de cette diapositive montre l'électricité produite par les technologies éoliennes et solaires en Allemagne pour chaque mois de l'année 2014. Nous pouvons constater que la quantité d'électricité produite par chaque technologie varie considérablement tout au long de l'année. En outre, comme nous l'avons appris dans les cours précédents, la quantité produite varie également d'un mois à l'autre et d'un jour à l'autre. Toute cette variabilité explique pourquoi les technologies éoliennes et solaires photovoltaïques sont considérées comme non </a:t>
            </a:r>
            <a:r>
              <a:rPr lang="en-US" dirty="0" err="1">
                <a:cs typeface="Calibri"/>
              </a:rPr>
              <a:t>répartissables</a:t>
            </a:r>
            <a:r>
              <a:rPr lang="en-US" dirty="0">
                <a:cs typeface="Calibri"/>
              </a:rPr>
              <a:t> et ne peuvent pas contribuer à la marge de réserve de la même manière que les technologies </a:t>
            </a:r>
            <a:r>
              <a:rPr lang="en-US" dirty="0" err="1">
                <a:cs typeface="Calibri"/>
              </a:rPr>
              <a:t>répartissables</a:t>
            </a:r>
            <a:r>
              <a:rPr lang="en-US" dirty="0">
                <a:cs typeface="Calibri"/>
              </a:rPr>
              <a:t> telles que les </a:t>
            </a:r>
            <a:r>
              <a:rPr lang="en-US" dirty="0" err="1">
                <a:cs typeface="Calibri"/>
              </a:rPr>
              <a:t>centrales</a:t>
            </a:r>
            <a:r>
              <a:rPr lang="en-US" dirty="0">
                <a:cs typeface="Calibri"/>
              </a:rPr>
              <a:t> </a:t>
            </a:r>
            <a:r>
              <a:rPr lang="en-US" dirty="0" err="1">
                <a:cs typeface="Calibri"/>
              </a:rPr>
              <a:t>thermiques</a:t>
            </a:r>
            <a:r>
              <a:rPr lang="en-US" dirty="0">
                <a:cs typeface="Calibri"/>
              </a:rPr>
              <a:t> au charbon. </a:t>
            </a:r>
            <a:r>
              <a:rPr lang="en-US" dirty="0" err="1">
                <a:cs typeface="Calibri"/>
              </a:rPr>
              <a:t>L’ampleur</a:t>
            </a:r>
            <a:r>
              <a:rPr lang="en-US" dirty="0">
                <a:cs typeface="Calibri"/>
              </a:rPr>
              <a:t> dans laquelle une technologie peut contribuer à la marge de réserve est mesurée à l'aide du paramètre de crédit de capacité, qui est le pourcentage de la capacité totale pouvant contribuer à la marge de réserve. Le crédit de capacité pour une technologie répartissable comme </a:t>
            </a:r>
            <a:r>
              <a:rPr lang="en-US" dirty="0" err="1">
                <a:cs typeface="Calibri"/>
              </a:rPr>
              <a:t>une</a:t>
            </a:r>
            <a:r>
              <a:rPr lang="en-US" dirty="0">
                <a:cs typeface="Calibri"/>
              </a:rPr>
              <a:t> centrale </a:t>
            </a:r>
            <a:r>
              <a:rPr lang="en-US" dirty="0" err="1">
                <a:cs typeface="Calibri"/>
              </a:rPr>
              <a:t>thermique</a:t>
            </a:r>
            <a:r>
              <a:rPr lang="en-US" dirty="0">
                <a:cs typeface="Calibri"/>
              </a:rPr>
              <a:t> au charbon peut </a:t>
            </a:r>
            <a:r>
              <a:rPr lang="en-US" dirty="0" err="1">
                <a:cs typeface="Calibri"/>
              </a:rPr>
              <a:t>atteindre</a:t>
            </a:r>
            <a:r>
              <a:rPr lang="en-US" dirty="0">
                <a:cs typeface="Calibri"/>
              </a:rPr>
              <a:t> 100%, alors que pour une technologie non répartissable comme l'énergie éolienne, </a:t>
            </a:r>
            <a:r>
              <a:rPr lang="en-US" dirty="0" err="1">
                <a:cs typeface="Calibri"/>
              </a:rPr>
              <a:t>elle</a:t>
            </a:r>
            <a:r>
              <a:rPr lang="en-US" dirty="0">
                <a:cs typeface="Calibri"/>
              </a:rPr>
              <a:t> peut se situer entre 0 et 20%, en fonction de la disponibilité des ressources et des caractéristiques du pays. </a:t>
            </a:r>
          </a:p>
        </p:txBody>
      </p:sp>
      <p:sp>
        <p:nvSpPr>
          <p:cNvPr id="4" name="Slide Number Placeholder 3"/>
          <p:cNvSpPr>
            <a:spLocks noGrp="1"/>
          </p:cNvSpPr>
          <p:nvPr>
            <p:ph type="sldNum" sz="quarter" idx="5"/>
          </p:nvPr>
        </p:nvSpPr>
        <p:spPr/>
        <p:txBody>
          <a:bodyPr/>
          <a:lstStyle/>
          <a:p>
            <a:fld id="{496A28AF-C390-D94A-86D3-7BD7243CB0E2}" type="slidenum">
              <a:rPr lang="en-US" smtClean="0"/>
              <a:t>19</a:t>
            </a:fld>
            <a:endParaRPr lang="en-US"/>
          </a:p>
        </p:txBody>
      </p:sp>
    </p:spTree>
    <p:extLst>
      <p:ext uri="{BB962C8B-B14F-4D97-AF65-F5344CB8AC3E}">
        <p14:creationId xmlns:p14="http://schemas.microsoft.com/office/powerpoint/2010/main" val="12485609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La marge de réserve est importante pour améliorer la fiabilité de l'approvisionnement en électricité. Il faut </a:t>
            </a:r>
            <a:r>
              <a:rPr lang="en-US" dirty="0" err="1">
                <a:cs typeface="Calibri"/>
              </a:rPr>
              <a:t>tenir</a:t>
            </a:r>
            <a:r>
              <a:rPr lang="en-US" dirty="0">
                <a:cs typeface="Calibri"/>
              </a:rPr>
              <a:t> </a:t>
            </a:r>
            <a:r>
              <a:rPr lang="en-US" dirty="0" err="1">
                <a:cs typeface="Calibri"/>
              </a:rPr>
              <a:t>compte</a:t>
            </a:r>
            <a:r>
              <a:rPr lang="en-US" dirty="0">
                <a:cs typeface="Calibri"/>
              </a:rPr>
              <a:t> de la marge de réserve dans les modèles de systèmes énergétiques tels </a:t>
            </a:r>
            <a:r>
              <a:rPr lang="en-US" dirty="0" err="1">
                <a:cs typeface="Calibri"/>
              </a:rPr>
              <a:t>qu'OSeMOSYS</a:t>
            </a:r>
            <a:r>
              <a:rPr lang="en-US" dirty="0">
                <a:cs typeface="Calibri"/>
              </a:rPr>
              <a:t>. Dans ces modèles, nous utilisons des paramètres spécifiques pour définir la marge de reserve qui est généralement fixée comme un pourcentage de la </a:t>
            </a:r>
            <a:r>
              <a:rPr lang="en-US" dirty="0" err="1">
                <a:cs typeface="Calibri"/>
              </a:rPr>
              <a:t>demande</a:t>
            </a:r>
            <a:r>
              <a:rPr lang="en-US" dirty="0">
                <a:cs typeface="Calibri"/>
              </a:rPr>
              <a:t> </a:t>
            </a:r>
            <a:r>
              <a:rPr lang="en-US" dirty="0" err="1">
                <a:cs typeface="Calibri"/>
              </a:rPr>
              <a:t>annuelle</a:t>
            </a:r>
            <a:r>
              <a:rPr lang="en-US" dirty="0">
                <a:cs typeface="Calibri"/>
              </a:rPr>
              <a:t>. Nous examinerons les paramètres utilisés dans </a:t>
            </a:r>
            <a:r>
              <a:rPr lang="en-US" dirty="0" err="1">
                <a:cs typeface="Calibri"/>
              </a:rPr>
              <a:t>OSeMOSYS </a:t>
            </a:r>
            <a:r>
              <a:rPr lang="en-US" dirty="0">
                <a:cs typeface="Calibri"/>
              </a:rPr>
              <a:t>dans la diapositive suivante. La marge de réserve varie d'un pays à </a:t>
            </a:r>
            <a:r>
              <a:rPr lang="en-US" dirty="0" err="1">
                <a:cs typeface="Calibri"/>
              </a:rPr>
              <a:t>l'autre</a:t>
            </a:r>
            <a:r>
              <a:rPr lang="en-US" dirty="0">
                <a:cs typeface="Calibri"/>
              </a:rPr>
              <a:t> car les gestionnaires de réseaux électriques fixent des objectifs différents en fonction des caractéristiques spécifiques du pays et du système énergétique. Par exemple, si un pays est confronté à de graves problèmes de fiabilité ou s'il </a:t>
            </a:r>
            <a:r>
              <a:rPr lang="en-US" dirty="0" err="1">
                <a:cs typeface="Calibri"/>
              </a:rPr>
              <a:t>est</a:t>
            </a:r>
            <a:r>
              <a:rPr lang="en-US" dirty="0">
                <a:cs typeface="Calibri"/>
              </a:rPr>
              <a:t> </a:t>
            </a:r>
            <a:r>
              <a:rPr lang="en-US" dirty="0" err="1">
                <a:cs typeface="Calibri"/>
              </a:rPr>
              <a:t>fortement</a:t>
            </a:r>
            <a:r>
              <a:rPr lang="en-US" dirty="0">
                <a:cs typeface="Calibri"/>
              </a:rPr>
              <a:t> dépendant de la production d'énergie renouvelable variable telle que l'énergie solaire photovoltaïque, on peut choisir de fixer une marge de réserve plus élevée afin d'accroître la </a:t>
            </a:r>
            <a:r>
              <a:rPr lang="en-US" dirty="0" err="1">
                <a:cs typeface="Calibri"/>
              </a:rPr>
              <a:t>fiabilité</a:t>
            </a:r>
            <a:r>
              <a:rPr lang="en-US" dirty="0">
                <a:cs typeface="Calibri"/>
              </a:rPr>
              <a:t>.</a:t>
            </a:r>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a:p>
        </p:txBody>
      </p:sp>
    </p:spTree>
    <p:extLst>
      <p:ext uri="{BB962C8B-B14F-4D97-AF65-F5344CB8AC3E}">
        <p14:creationId xmlns:p14="http://schemas.microsoft.com/office/powerpoint/2010/main" val="34034400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Cette diapositive montre les trois paramètres utilisés pour représenter la marge de réserve dans </a:t>
            </a:r>
            <a:r>
              <a:rPr lang="en-US" dirty="0" err="1">
                <a:cs typeface="Calibri"/>
              </a:rPr>
              <a:t>OSeMOSYS</a:t>
            </a:r>
            <a:r>
              <a:rPr lang="en-US" dirty="0">
                <a:cs typeface="Calibri"/>
              </a:rPr>
              <a:t>. Ne vous inquiétez pas si ces paramètres vous semblent confus, nous </a:t>
            </a:r>
            <a:r>
              <a:rPr lang="en-US" dirty="0" err="1">
                <a:cs typeface="Calibri"/>
              </a:rPr>
              <a:t>nous entraînerons à </a:t>
            </a:r>
            <a:r>
              <a:rPr lang="en-US" dirty="0">
                <a:cs typeface="Calibri"/>
              </a:rPr>
              <a:t>les utiliser dans les diapositives suivantes. Le premier paramètre utilisé </a:t>
            </a:r>
            <a:r>
              <a:rPr lang="en-US" dirty="0" err="1">
                <a:cs typeface="Calibri"/>
              </a:rPr>
              <a:t>est</a:t>
            </a:r>
            <a:r>
              <a:rPr lang="en-US" dirty="0">
                <a:cs typeface="Calibri"/>
              </a:rPr>
              <a:t> “</a:t>
            </a:r>
            <a:r>
              <a:rPr lang="en-US" dirty="0" err="1">
                <a:cs typeface="Calibri"/>
              </a:rPr>
              <a:t>ReserveMarginTagFuel</a:t>
            </a:r>
            <a:r>
              <a:rPr lang="en-US" dirty="0">
                <a:cs typeface="Calibri"/>
              </a:rPr>
              <a:t>”. Il est utilisé pour identifier les </a:t>
            </a:r>
            <a:r>
              <a:rPr lang="en-US" dirty="0" err="1">
                <a:cs typeface="Calibri"/>
              </a:rPr>
              <a:t>formes</a:t>
            </a:r>
            <a:r>
              <a:rPr lang="en-US" dirty="0">
                <a:cs typeface="Calibri"/>
              </a:rPr>
              <a:t> </a:t>
            </a:r>
            <a:r>
              <a:rPr lang="en-US" dirty="0" err="1">
                <a:cs typeface="Calibri"/>
              </a:rPr>
              <a:t>d’énergie</a:t>
            </a:r>
            <a:r>
              <a:rPr lang="en-US" dirty="0">
                <a:cs typeface="Calibri"/>
              </a:rPr>
              <a:t> qui </a:t>
            </a:r>
            <a:r>
              <a:rPr lang="en-US" dirty="0" err="1">
                <a:cs typeface="Calibri"/>
              </a:rPr>
              <a:t>nécessitent</a:t>
            </a:r>
            <a:r>
              <a:rPr lang="en-US" dirty="0">
                <a:cs typeface="Calibri"/>
              </a:rPr>
              <a:t> </a:t>
            </a:r>
            <a:r>
              <a:rPr lang="en-US" dirty="0" err="1">
                <a:cs typeface="Calibri"/>
              </a:rPr>
              <a:t>une</a:t>
            </a:r>
            <a:r>
              <a:rPr lang="en-US" dirty="0">
                <a:cs typeface="Calibri"/>
              </a:rPr>
              <a:t> marge de réserve s'applique. Si la marge de réserve </a:t>
            </a:r>
            <a:r>
              <a:rPr lang="en-US" dirty="0" err="1">
                <a:cs typeface="Calibri"/>
              </a:rPr>
              <a:t>s'applique</a:t>
            </a:r>
            <a:r>
              <a:rPr lang="en-US" dirty="0">
                <a:cs typeface="Calibri"/>
              </a:rPr>
              <a:t> à </a:t>
            </a:r>
            <a:r>
              <a:rPr lang="en-US" dirty="0" err="1">
                <a:cs typeface="Calibri"/>
              </a:rPr>
              <a:t>une</a:t>
            </a:r>
            <a:r>
              <a:rPr lang="en-US" dirty="0">
                <a:cs typeface="Calibri"/>
              </a:rPr>
              <a:t> </a:t>
            </a:r>
            <a:r>
              <a:rPr lang="en-US" dirty="0" err="1">
                <a:cs typeface="Calibri"/>
              </a:rPr>
              <a:t>forme</a:t>
            </a:r>
            <a:r>
              <a:rPr lang="en-US" dirty="0">
                <a:cs typeface="Calibri"/>
              </a:rPr>
              <a:t> </a:t>
            </a:r>
            <a:r>
              <a:rPr lang="en-US" dirty="0" err="1">
                <a:cs typeface="Calibri"/>
              </a:rPr>
              <a:t>d’énergie</a:t>
            </a:r>
            <a:r>
              <a:rPr lang="en-US" dirty="0">
                <a:cs typeface="Calibri"/>
              </a:rPr>
              <a:t>, ce paramètre a une valeur de 1, sinon il a une valeur de 0. Par exemple, si nous voulions appliquer la marge de réserve à l'électricité mais pas au pétrole, nous mettrions le </a:t>
            </a:r>
            <a:r>
              <a:rPr lang="en-US" dirty="0" err="1">
                <a:cs typeface="Calibri"/>
              </a:rPr>
              <a:t>paramètre</a:t>
            </a:r>
            <a:r>
              <a:rPr lang="en-US" dirty="0">
                <a:cs typeface="Calibri"/>
              </a:rPr>
              <a:t> “</a:t>
            </a:r>
            <a:r>
              <a:rPr lang="en-US" dirty="0" err="1">
                <a:cs typeface="Calibri"/>
              </a:rPr>
              <a:t>ReserveMarginTagFuel</a:t>
            </a:r>
            <a:r>
              <a:rPr lang="en-US" dirty="0">
                <a:cs typeface="Calibri"/>
              </a:rPr>
              <a:t>” à 1 pour l'électricité et à 0 pour le pétrole. De même, nous avons le </a:t>
            </a:r>
            <a:r>
              <a:rPr lang="en-US" dirty="0" err="1">
                <a:cs typeface="Calibri"/>
              </a:rPr>
              <a:t>paramètre</a:t>
            </a:r>
            <a:r>
              <a:rPr lang="en-US" dirty="0">
                <a:cs typeface="Calibri"/>
              </a:rPr>
              <a:t> “</a:t>
            </a:r>
            <a:r>
              <a:rPr lang="en-US" dirty="0" err="1">
                <a:cs typeface="Calibri"/>
              </a:rPr>
              <a:t>ReserveMarginTagTechnology</a:t>
            </a:r>
            <a:r>
              <a:rPr lang="en-US" dirty="0">
                <a:cs typeface="Calibri"/>
              </a:rPr>
              <a:t>” qui </a:t>
            </a:r>
            <a:r>
              <a:rPr lang="en-US" dirty="0" err="1">
                <a:cs typeface="Calibri"/>
              </a:rPr>
              <a:t>est</a:t>
            </a:r>
            <a:r>
              <a:rPr lang="en-US" dirty="0">
                <a:cs typeface="Calibri"/>
              </a:rPr>
              <a:t> utilizer pour identifier les technologies qui </a:t>
            </a:r>
            <a:r>
              <a:rPr lang="en-US" dirty="0" err="1">
                <a:cs typeface="Calibri"/>
              </a:rPr>
              <a:t>sont</a:t>
            </a:r>
            <a:r>
              <a:rPr lang="en-US" dirty="0">
                <a:cs typeface="Calibri"/>
              </a:rPr>
              <a:t> </a:t>
            </a:r>
            <a:r>
              <a:rPr lang="en-US" dirty="0" err="1">
                <a:cs typeface="Calibri"/>
              </a:rPr>
              <a:t>en</a:t>
            </a:r>
            <a:r>
              <a:rPr lang="en-US" dirty="0">
                <a:cs typeface="Calibri"/>
              </a:rPr>
              <a:t> </a:t>
            </a:r>
            <a:r>
              <a:rPr lang="en-US" dirty="0" err="1">
                <a:cs typeface="Calibri"/>
              </a:rPr>
              <a:t>mesure</a:t>
            </a:r>
            <a:r>
              <a:rPr lang="en-US" dirty="0">
                <a:cs typeface="Calibri"/>
              </a:rPr>
              <a:t> de contribuer à la marge de réserve. Par exemple, si une centrale au charbon peut contribuer à la marge de réserve, mais pas une centrale éolienne, nous fixerons le </a:t>
            </a:r>
            <a:r>
              <a:rPr lang="en-US" dirty="0" err="1">
                <a:cs typeface="Calibri"/>
              </a:rPr>
              <a:t>paramètre</a:t>
            </a:r>
            <a:r>
              <a:rPr lang="en-US" dirty="0">
                <a:cs typeface="Calibri"/>
              </a:rPr>
              <a:t> “</a:t>
            </a:r>
            <a:r>
              <a:rPr lang="en-US" dirty="0" err="1">
                <a:cs typeface="Calibri"/>
              </a:rPr>
              <a:t>ReserveMarginTagTechnology</a:t>
            </a:r>
            <a:r>
              <a:rPr lang="en-US" dirty="0">
                <a:cs typeface="Calibri"/>
              </a:rPr>
              <a:t>” à 1 pour la centrale au charbon et à 0 pour la centrale éolienne. Enfin, le </a:t>
            </a:r>
            <a:r>
              <a:rPr lang="en-US" dirty="0" err="1">
                <a:cs typeface="Calibri"/>
              </a:rPr>
              <a:t>paramètre</a:t>
            </a:r>
            <a:r>
              <a:rPr lang="en-US" dirty="0">
                <a:cs typeface="Calibri"/>
              </a:rPr>
              <a:t> “</a:t>
            </a:r>
            <a:r>
              <a:rPr lang="en-US" dirty="0" err="1">
                <a:cs typeface="Calibri"/>
              </a:rPr>
              <a:t>ReserveMargin</a:t>
            </a:r>
            <a:r>
              <a:rPr lang="en-US" dirty="0">
                <a:cs typeface="Calibri"/>
              </a:rPr>
              <a:t>” </a:t>
            </a:r>
            <a:r>
              <a:rPr lang="en-US" dirty="0" err="1">
                <a:cs typeface="Calibri"/>
              </a:rPr>
              <a:t>est</a:t>
            </a:r>
            <a:r>
              <a:rPr lang="en-US" dirty="0">
                <a:cs typeface="Calibri"/>
              </a:rPr>
              <a:t> utilisé pour indiquer le niveau minimum de marge de réserve requis pour </a:t>
            </a:r>
            <a:r>
              <a:rPr lang="en-US" dirty="0" err="1">
                <a:cs typeface="Calibri"/>
              </a:rPr>
              <a:t>chacune</a:t>
            </a:r>
            <a:r>
              <a:rPr lang="en-US" dirty="0">
                <a:cs typeface="Calibri"/>
              </a:rPr>
              <a:t> des </a:t>
            </a:r>
            <a:r>
              <a:rPr lang="en-US" dirty="0" err="1">
                <a:cs typeface="Calibri"/>
              </a:rPr>
              <a:t>formes</a:t>
            </a:r>
            <a:r>
              <a:rPr lang="en-US" dirty="0">
                <a:cs typeface="Calibri"/>
              </a:rPr>
              <a:t> </a:t>
            </a:r>
            <a:r>
              <a:rPr lang="en-US" dirty="0" err="1">
                <a:cs typeface="Calibri"/>
              </a:rPr>
              <a:t>d’énergie</a:t>
            </a:r>
            <a:r>
              <a:rPr lang="en-US" dirty="0">
                <a:cs typeface="Calibri"/>
              </a:rPr>
              <a:t> </a:t>
            </a:r>
            <a:r>
              <a:rPr lang="en-US" dirty="0" err="1">
                <a:cs typeface="Calibri"/>
              </a:rPr>
              <a:t>identifiées</a:t>
            </a:r>
            <a:r>
              <a:rPr lang="en-US" dirty="0">
                <a:cs typeface="Calibri"/>
              </a:rPr>
              <a:t> à l'aide du </a:t>
            </a:r>
            <a:r>
              <a:rPr lang="en-US" dirty="0" err="1">
                <a:cs typeface="Calibri"/>
              </a:rPr>
              <a:t>paramètre</a:t>
            </a:r>
            <a:r>
              <a:rPr lang="en-US" dirty="0">
                <a:cs typeface="Calibri"/>
              </a:rPr>
              <a:t> </a:t>
            </a:r>
            <a:r>
              <a:rPr lang="en-US" dirty="0" err="1">
                <a:cs typeface="Calibri"/>
              </a:rPr>
              <a:t>ReserveMarginTagFuel</a:t>
            </a:r>
            <a:r>
              <a:rPr lang="en-US" dirty="0">
                <a:cs typeface="Calibri"/>
              </a:rPr>
              <a:t>. </a:t>
            </a:r>
          </a:p>
        </p:txBody>
      </p:sp>
      <p:sp>
        <p:nvSpPr>
          <p:cNvPr id="4" name="Slide Number Placeholder 3"/>
          <p:cNvSpPr>
            <a:spLocks noGrp="1"/>
          </p:cNvSpPr>
          <p:nvPr>
            <p:ph type="sldNum" sz="quarter" idx="5"/>
          </p:nvPr>
        </p:nvSpPr>
        <p:spPr/>
        <p:txBody>
          <a:bodyPr/>
          <a:lstStyle/>
          <a:p>
            <a:fld id="{496A28AF-C390-D94A-86D3-7BD7243CB0E2}" type="slidenum">
              <a:rPr lang="en-US" smtClean="0"/>
              <a:t>22</a:t>
            </a:fld>
            <a:endParaRPr lang="en-US"/>
          </a:p>
        </p:txBody>
      </p:sp>
    </p:spTree>
    <p:extLst>
      <p:ext uri="{BB962C8B-B14F-4D97-AF65-F5344CB8AC3E}">
        <p14:creationId xmlns:p14="http://schemas.microsoft.com/office/powerpoint/2010/main" val="7637725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pPr>
            <a:r>
              <a:rPr lang="en-GB" b="1" dirty="0"/>
              <a:t>À la fin de </a:t>
            </a:r>
            <a:r>
              <a:rPr lang="en-GB" b="1" dirty="0" err="1"/>
              <a:t>ce</a:t>
            </a:r>
            <a:r>
              <a:rPr lang="en-GB" b="1" dirty="0"/>
              <a:t> </a:t>
            </a:r>
            <a:r>
              <a:rPr lang="en-GB" b="1" dirty="0" err="1"/>
              <a:t>cours</a:t>
            </a:r>
            <a:r>
              <a:rPr lang="en-GB" b="1" dirty="0"/>
              <a:t>, </a:t>
            </a:r>
            <a:r>
              <a:rPr lang="en-GB" b="1" dirty="0" err="1"/>
              <a:t>vous</a:t>
            </a:r>
            <a:r>
              <a:rPr lang="en-GB" b="1" dirty="0"/>
              <a:t> </a:t>
            </a:r>
            <a:r>
              <a:rPr lang="en-GB" b="1" dirty="0" err="1"/>
              <a:t>devriez</a:t>
            </a:r>
            <a:r>
              <a:rPr lang="en-GB" b="1"/>
              <a:t>:</a:t>
            </a:r>
          </a:p>
          <a:p>
            <a:pPr>
              <a:spcBef>
                <a:spcPts val="1000"/>
              </a:spcBef>
            </a:pPr>
            <a:endParaRPr lang="en-US" dirty="0"/>
          </a:p>
          <a:p>
            <a:pPr marL="171450" indent="-171450">
              <a:spcBef>
                <a:spcPts val="1000"/>
              </a:spcBef>
              <a:buFont typeface="Arial"/>
              <a:buChar char="•"/>
            </a:pPr>
            <a:r>
              <a:rPr lang="en-GB" dirty="0" err="1"/>
              <a:t>Comprendre</a:t>
            </a:r>
            <a:r>
              <a:rPr lang="en-GB" dirty="0"/>
              <a:t> l'importance de la comptabilisation des émissions et la nature anthropique du changement climatique</a:t>
            </a:r>
            <a:endParaRPr lang="en-US" dirty="0"/>
          </a:p>
          <a:p>
            <a:pPr marL="171450" indent="-171450">
              <a:spcBef>
                <a:spcPts val="1000"/>
              </a:spcBef>
              <a:buFont typeface="Arial"/>
              <a:buChar char="•"/>
            </a:pPr>
            <a:r>
              <a:rPr lang="en-US" dirty="0" err="1"/>
              <a:t>Être</a:t>
            </a:r>
            <a:r>
              <a:rPr lang="en-US" dirty="0"/>
              <a:t> </a:t>
            </a:r>
            <a:r>
              <a:rPr lang="en-US" dirty="0" err="1"/>
              <a:t>en</a:t>
            </a:r>
            <a:r>
              <a:rPr lang="en-US" dirty="0"/>
              <a:t> </a:t>
            </a:r>
            <a:r>
              <a:rPr lang="en-US" dirty="0" err="1"/>
              <a:t>mesure</a:t>
            </a:r>
            <a:r>
              <a:rPr lang="en-US" dirty="0"/>
              <a:t> de représenter les émissions et à limiter les niveaux d'émission dans </a:t>
            </a:r>
            <a:r>
              <a:rPr lang="en-US" dirty="0" err="1"/>
              <a:t>OSeMOSYS</a:t>
            </a:r>
            <a:r>
              <a:rPr lang="en-US" dirty="0"/>
              <a:t> </a:t>
            </a:r>
            <a:r>
              <a:rPr lang="en-US" dirty="0" err="1"/>
              <a:t>en</a:t>
            </a:r>
            <a:r>
              <a:rPr lang="en-US" dirty="0"/>
              <a:t> </a:t>
            </a:r>
            <a:r>
              <a:rPr lang="en-US" dirty="0" err="1"/>
              <a:t>fonction</a:t>
            </a:r>
            <a:r>
              <a:rPr lang="en-US" dirty="0"/>
              <a:t> des </a:t>
            </a:r>
            <a:r>
              <a:rPr lang="en-US" dirty="0" err="1"/>
              <a:t>objectifs</a:t>
            </a:r>
            <a:r>
              <a:rPr lang="en-US" dirty="0"/>
              <a:t> </a:t>
            </a:r>
            <a:r>
              <a:rPr lang="en-US" dirty="0" err="1"/>
              <a:t>climatiques</a:t>
            </a:r>
            <a:endParaRPr lang="en-US" dirty="0">
              <a:cs typeface="Calibri"/>
            </a:endParaRPr>
          </a:p>
          <a:p>
            <a:pPr marL="171450" indent="-171450">
              <a:spcBef>
                <a:spcPts val="1000"/>
              </a:spcBef>
              <a:buFont typeface="Arial"/>
              <a:buChar char="•"/>
            </a:pPr>
            <a:r>
              <a:rPr lang="en-US" dirty="0"/>
              <a:t>Comprendre l'importance de la marge de </a:t>
            </a:r>
            <a:r>
              <a:rPr lang="en-US" dirty="0" err="1"/>
              <a:t>réserve</a:t>
            </a:r>
            <a:r>
              <a:rPr lang="en-US" dirty="0"/>
              <a:t> d’un système énergétique</a:t>
            </a:r>
            <a:endParaRPr lang="en-GB" dirty="0"/>
          </a:p>
          <a:p>
            <a:pPr marL="171450" indent="-171450">
              <a:spcBef>
                <a:spcPts val="1000"/>
              </a:spcBef>
              <a:buFont typeface="Arial"/>
              <a:buChar char="•"/>
            </a:pPr>
            <a:r>
              <a:rPr lang="en-US" dirty="0" err="1"/>
              <a:t>Être</a:t>
            </a:r>
            <a:r>
              <a:rPr lang="en-US" dirty="0"/>
              <a:t> </a:t>
            </a:r>
            <a:r>
              <a:rPr lang="en-US" dirty="0" err="1"/>
              <a:t>en</a:t>
            </a:r>
            <a:r>
              <a:rPr lang="en-US" dirty="0"/>
              <a:t> </a:t>
            </a:r>
            <a:r>
              <a:rPr lang="en-US" dirty="0" err="1"/>
              <a:t>mesure</a:t>
            </a:r>
            <a:r>
              <a:rPr lang="en-US" dirty="0"/>
              <a:t> de représenter la marge de réserve dans </a:t>
            </a:r>
            <a:r>
              <a:rPr lang="en-US" dirty="0" err="1"/>
              <a:t>OSeMOSYS</a:t>
            </a: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a:t>
            </a:fld>
            <a:endParaRPr lang="en-US"/>
          </a:p>
        </p:txBody>
      </p:sp>
    </p:spTree>
    <p:extLst>
      <p:ext uri="{BB962C8B-B14F-4D97-AF65-F5344CB8AC3E}">
        <p14:creationId xmlns:p14="http://schemas.microsoft.com/office/powerpoint/2010/main" val="20767366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Prenons un exemple d'utilisation des paramètres de la marge de réserve. La première étape consiste à déterminer le niveau de la marge de réserve nécessaire. Dans </a:t>
            </a:r>
            <a:r>
              <a:rPr lang="en-US" dirty="0" err="1">
                <a:cs typeface="Calibri"/>
              </a:rPr>
              <a:t>cet</a:t>
            </a:r>
            <a:r>
              <a:rPr lang="en-US" dirty="0">
                <a:cs typeface="Calibri"/>
              </a:rPr>
              <a:t> </a:t>
            </a:r>
            <a:r>
              <a:rPr lang="en-US" dirty="0" err="1">
                <a:cs typeface="Calibri"/>
              </a:rPr>
              <a:t>exemple</a:t>
            </a:r>
            <a:r>
              <a:rPr lang="en-US" dirty="0">
                <a:cs typeface="Calibri"/>
              </a:rPr>
              <a:t>, nous </a:t>
            </a:r>
            <a:r>
              <a:rPr lang="en-US" dirty="0" err="1">
                <a:cs typeface="Calibri"/>
              </a:rPr>
              <a:t>supposons</a:t>
            </a:r>
            <a:r>
              <a:rPr lang="en-US" dirty="0">
                <a:cs typeface="Calibri"/>
              </a:rPr>
              <a:t> que la marge de réserve </a:t>
            </a:r>
            <a:r>
              <a:rPr lang="en-US" dirty="0" err="1">
                <a:cs typeface="Calibri"/>
              </a:rPr>
              <a:t>soit</a:t>
            </a:r>
            <a:r>
              <a:rPr lang="en-US" dirty="0">
                <a:cs typeface="Calibri"/>
              </a:rPr>
              <a:t> 20% de la demande pour </a:t>
            </a:r>
            <a:r>
              <a:rPr lang="en-US" dirty="0" err="1">
                <a:cs typeface="Calibri"/>
              </a:rPr>
              <a:t>chacune</a:t>
            </a:r>
            <a:r>
              <a:rPr lang="en-US" dirty="0">
                <a:cs typeface="Calibri"/>
              </a:rPr>
              <a:t> des années modélisées. L'étape suivante consiste à traduire cette décision en paramètre de marge de réserve dans </a:t>
            </a:r>
            <a:r>
              <a:rPr lang="en-US" dirty="0" err="1">
                <a:cs typeface="Calibri"/>
              </a:rPr>
              <a:t>OSeMOSYS</a:t>
            </a:r>
            <a:r>
              <a:rPr lang="en-US" dirty="0">
                <a:cs typeface="Calibri"/>
              </a:rPr>
              <a:t>. Une marge de réserve de 20% est représentée par une valeur de 1,2 pour le </a:t>
            </a:r>
            <a:r>
              <a:rPr lang="en-US" dirty="0" err="1">
                <a:cs typeface="Calibri"/>
              </a:rPr>
              <a:t>paramètre</a:t>
            </a:r>
            <a:r>
              <a:rPr lang="en-US" dirty="0">
                <a:cs typeface="Calibri"/>
              </a:rPr>
              <a:t> “</a:t>
            </a:r>
            <a:r>
              <a:rPr lang="en-US" dirty="0" err="1">
                <a:cs typeface="Calibri"/>
              </a:rPr>
              <a:t>ReserveMargin</a:t>
            </a:r>
            <a:r>
              <a:rPr lang="en-US" dirty="0">
                <a:cs typeface="Calibri"/>
              </a:rPr>
              <a:t>”. Ce </a:t>
            </a:r>
            <a:r>
              <a:rPr lang="en-US" dirty="0" err="1">
                <a:cs typeface="Calibri"/>
              </a:rPr>
              <a:t>paramètre</a:t>
            </a:r>
            <a:r>
              <a:rPr lang="en-US" dirty="0">
                <a:cs typeface="Calibri"/>
              </a:rPr>
              <a:t> a une valeur de 1 si aucune marge de réserve n'est requise. Si, par exemple, nous voulions fixer la marge de réserve à 40% de la demande, le </a:t>
            </a:r>
            <a:r>
              <a:rPr lang="en-US" dirty="0" err="1">
                <a:cs typeface="Calibri"/>
              </a:rPr>
              <a:t>paramètre</a:t>
            </a:r>
            <a:r>
              <a:rPr lang="en-US" dirty="0">
                <a:cs typeface="Calibri"/>
              </a:rPr>
              <a:t> “</a:t>
            </a:r>
            <a:r>
              <a:rPr lang="en-US" dirty="0" err="1">
                <a:cs typeface="Calibri"/>
              </a:rPr>
              <a:t>ReserveMargin</a:t>
            </a:r>
            <a:r>
              <a:rPr lang="en-US" dirty="0">
                <a:cs typeface="Calibri"/>
              </a:rPr>
              <a:t>” aurait une valeur de 1,4. Dans les prochaines diapositives, nous </a:t>
            </a:r>
            <a:r>
              <a:rPr lang="en-US" dirty="0" err="1">
                <a:cs typeface="Calibri"/>
              </a:rPr>
              <a:t>poursuivons</a:t>
            </a:r>
            <a:r>
              <a:rPr lang="en-US" dirty="0">
                <a:cs typeface="Calibri"/>
              </a:rPr>
              <a:t> </a:t>
            </a:r>
            <a:r>
              <a:rPr lang="en-US" dirty="0" err="1">
                <a:cs typeface="Calibri"/>
              </a:rPr>
              <a:t>cet</a:t>
            </a:r>
            <a:r>
              <a:rPr lang="en-US" dirty="0">
                <a:cs typeface="Calibri"/>
              </a:rPr>
              <a:t> </a:t>
            </a:r>
            <a:r>
              <a:rPr lang="en-US" dirty="0" err="1">
                <a:cs typeface="Calibri"/>
              </a:rPr>
              <a:t>exemple</a:t>
            </a:r>
            <a:r>
              <a:rPr lang="en-US" dirty="0">
                <a:cs typeface="Calibri"/>
              </a:rPr>
              <a:t> dans les </a:t>
            </a:r>
            <a:r>
              <a:rPr lang="en-US" dirty="0" err="1">
                <a:cs typeface="Calibri"/>
              </a:rPr>
              <a:t>paramètres</a:t>
            </a:r>
            <a:r>
              <a:rPr lang="en-US" dirty="0">
                <a:cs typeface="Calibri"/>
              </a:rPr>
              <a:t> “</a:t>
            </a:r>
            <a:r>
              <a:rPr lang="en-US" dirty="0" err="1">
                <a:cs typeface="Calibri"/>
              </a:rPr>
              <a:t>ReserveMarginTagFuel</a:t>
            </a:r>
            <a:r>
              <a:rPr lang="en-US" dirty="0">
                <a:cs typeface="Calibri"/>
              </a:rPr>
              <a:t>” et “</a:t>
            </a:r>
            <a:r>
              <a:rPr lang="en-US" dirty="0" err="1">
                <a:cs typeface="Calibri"/>
              </a:rPr>
              <a:t>ReserveMarginTagTechnology</a:t>
            </a:r>
            <a:r>
              <a:rPr lang="en-US" dirty="0">
                <a:cs typeface="Calibri"/>
              </a:rPr>
              <a:t>”. </a:t>
            </a:r>
          </a:p>
        </p:txBody>
      </p:sp>
      <p:sp>
        <p:nvSpPr>
          <p:cNvPr id="4" name="Slide Number Placeholder 3"/>
          <p:cNvSpPr>
            <a:spLocks noGrp="1"/>
          </p:cNvSpPr>
          <p:nvPr>
            <p:ph type="sldNum" sz="quarter" idx="5"/>
          </p:nvPr>
        </p:nvSpPr>
        <p:spPr/>
        <p:txBody>
          <a:bodyPr/>
          <a:lstStyle/>
          <a:p>
            <a:fld id="{496A28AF-C390-D94A-86D3-7BD7243CB0E2}" type="slidenum">
              <a:rPr lang="en-US" smtClean="0"/>
              <a:t>23</a:t>
            </a:fld>
            <a:endParaRPr lang="en-US"/>
          </a:p>
        </p:txBody>
      </p:sp>
    </p:spTree>
    <p:extLst>
      <p:ext uri="{BB962C8B-B14F-4D97-AF65-F5344CB8AC3E}">
        <p14:creationId xmlns:p14="http://schemas.microsoft.com/office/powerpoint/2010/main" val="25851484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L'étape suivante consiste à identifier les </a:t>
            </a:r>
            <a:r>
              <a:rPr lang="en-US" dirty="0" err="1">
                <a:cs typeface="Calibri"/>
              </a:rPr>
              <a:t>formes</a:t>
            </a:r>
            <a:r>
              <a:rPr lang="en-US" dirty="0">
                <a:cs typeface="Calibri"/>
              </a:rPr>
              <a:t> </a:t>
            </a:r>
            <a:r>
              <a:rPr lang="en-US" dirty="0" err="1">
                <a:cs typeface="Calibri"/>
              </a:rPr>
              <a:t>d’énergie</a:t>
            </a:r>
            <a:r>
              <a:rPr lang="en-US" dirty="0">
                <a:cs typeface="Calibri"/>
              </a:rPr>
              <a:t> qui </a:t>
            </a:r>
            <a:r>
              <a:rPr lang="en-US" dirty="0" err="1">
                <a:cs typeface="Calibri"/>
              </a:rPr>
              <a:t>nécessitent</a:t>
            </a:r>
            <a:r>
              <a:rPr lang="en-US" dirty="0">
                <a:cs typeface="Calibri"/>
              </a:rPr>
              <a:t> </a:t>
            </a:r>
            <a:r>
              <a:rPr lang="en-US" dirty="0" err="1">
                <a:cs typeface="Calibri"/>
              </a:rPr>
              <a:t>une</a:t>
            </a:r>
            <a:r>
              <a:rPr lang="en-US" dirty="0">
                <a:cs typeface="Calibri"/>
              </a:rPr>
              <a:t> marge de </a:t>
            </a:r>
            <a:r>
              <a:rPr lang="en-US" dirty="0" err="1">
                <a:cs typeface="Calibri"/>
              </a:rPr>
              <a:t>réserve</a:t>
            </a:r>
            <a:r>
              <a:rPr lang="en-US" dirty="0">
                <a:cs typeface="Calibri"/>
              </a:rPr>
              <a:t> </a:t>
            </a:r>
            <a:r>
              <a:rPr lang="en-US" dirty="0" err="1">
                <a:cs typeface="Calibri"/>
              </a:rPr>
              <a:t>en</a:t>
            </a:r>
            <a:r>
              <a:rPr lang="en-US" dirty="0">
                <a:cs typeface="Calibri"/>
              </a:rPr>
              <a:t> </a:t>
            </a:r>
            <a:r>
              <a:rPr lang="en-US" dirty="0" err="1">
                <a:cs typeface="Calibri"/>
              </a:rPr>
              <a:t>utilisant</a:t>
            </a:r>
            <a:r>
              <a:rPr lang="en-US" dirty="0">
                <a:cs typeface="Calibri"/>
              </a:rPr>
              <a:t> le </a:t>
            </a:r>
            <a:r>
              <a:rPr lang="en-US" dirty="0" err="1">
                <a:cs typeface="Calibri"/>
              </a:rPr>
              <a:t>paramètre</a:t>
            </a:r>
            <a:r>
              <a:rPr lang="en-US" dirty="0">
                <a:cs typeface="Calibri"/>
              </a:rPr>
              <a:t> “</a:t>
            </a:r>
            <a:r>
              <a:rPr lang="en-US" dirty="0" err="1">
                <a:cs typeface="Calibri"/>
              </a:rPr>
              <a:t>ReserveMarginTagFuel</a:t>
            </a:r>
            <a:r>
              <a:rPr lang="en-US" dirty="0">
                <a:cs typeface="Calibri"/>
              </a:rPr>
              <a:t>”. Dans notre exemple, </a:t>
            </a:r>
            <a:r>
              <a:rPr lang="en-US" dirty="0" err="1">
                <a:cs typeface="Calibri"/>
              </a:rPr>
              <a:t>supposons</a:t>
            </a:r>
            <a:r>
              <a:rPr lang="en-US" dirty="0">
                <a:cs typeface="Calibri"/>
              </a:rPr>
              <a:t> que la marge de </a:t>
            </a:r>
            <a:r>
              <a:rPr lang="en-US" dirty="0" err="1">
                <a:cs typeface="Calibri"/>
              </a:rPr>
              <a:t>réserve</a:t>
            </a:r>
            <a:r>
              <a:rPr lang="en-US" dirty="0">
                <a:cs typeface="Calibri"/>
              </a:rPr>
              <a:t> </a:t>
            </a:r>
            <a:r>
              <a:rPr lang="en-US" dirty="0" err="1">
                <a:cs typeface="Calibri"/>
              </a:rPr>
              <a:t>s'appliquera</a:t>
            </a:r>
            <a:r>
              <a:rPr lang="en-US" dirty="0">
                <a:cs typeface="Calibri"/>
              </a:rPr>
              <a:t> </a:t>
            </a:r>
            <a:r>
              <a:rPr lang="en-US" dirty="0" err="1">
                <a:cs typeface="Calibri"/>
              </a:rPr>
              <a:t>uniquement</a:t>
            </a:r>
            <a:r>
              <a:rPr lang="en-US" dirty="0">
                <a:cs typeface="Calibri"/>
              </a:rPr>
              <a:t> à l'électricité après distribution (</a:t>
            </a:r>
            <a:r>
              <a:rPr lang="en-US" dirty="0" err="1">
                <a:cs typeface="Calibri"/>
              </a:rPr>
              <a:t>soit</a:t>
            </a:r>
            <a:r>
              <a:rPr lang="en-US" dirty="0">
                <a:cs typeface="Calibri"/>
              </a:rPr>
              <a:t> ELC003 </a:t>
            </a:r>
            <a:r>
              <a:rPr lang="en-US" dirty="0" err="1">
                <a:cs typeface="Calibri"/>
              </a:rPr>
              <a:t>selon</a:t>
            </a:r>
            <a:r>
              <a:rPr lang="en-US" dirty="0">
                <a:cs typeface="Calibri"/>
              </a:rPr>
              <a:t> la convention de nomenclature générique, comme indiqué sur ce système énergétique de reference). Pour représenter cela dans </a:t>
            </a:r>
            <a:r>
              <a:rPr lang="en-US" dirty="0" err="1">
                <a:cs typeface="Calibri"/>
              </a:rPr>
              <a:t>OSeMOSYS</a:t>
            </a:r>
            <a:r>
              <a:rPr lang="en-US" dirty="0">
                <a:cs typeface="Calibri"/>
              </a:rPr>
              <a:t>, nous donnerions au </a:t>
            </a:r>
            <a:r>
              <a:rPr lang="en-US" dirty="0" err="1">
                <a:cs typeface="Calibri"/>
              </a:rPr>
              <a:t>paramètre</a:t>
            </a:r>
            <a:r>
              <a:rPr lang="en-US" dirty="0">
                <a:cs typeface="Calibri"/>
              </a:rPr>
              <a:t> “</a:t>
            </a:r>
            <a:r>
              <a:rPr lang="en-US" dirty="0" err="1">
                <a:cs typeface="Calibri"/>
              </a:rPr>
              <a:t>ReserveMarginTagFuel</a:t>
            </a:r>
            <a:r>
              <a:rPr lang="en-US" dirty="0">
                <a:cs typeface="Calibri"/>
              </a:rPr>
              <a:t>” une valeur de 1 pour l'électricité après distribution et une valeur de 0 pour tous les autres combustibles, puisque la marge de réserve ne </a:t>
            </a:r>
            <a:r>
              <a:rPr lang="en-US" dirty="0" err="1">
                <a:cs typeface="Calibri"/>
              </a:rPr>
              <a:t>s'appliquerait</a:t>
            </a:r>
            <a:r>
              <a:rPr lang="en-US" dirty="0">
                <a:cs typeface="Calibri"/>
              </a:rPr>
              <a:t> pas à eux. </a:t>
            </a:r>
          </a:p>
        </p:txBody>
      </p:sp>
      <p:sp>
        <p:nvSpPr>
          <p:cNvPr id="4" name="Slide Number Placeholder 3"/>
          <p:cNvSpPr>
            <a:spLocks noGrp="1"/>
          </p:cNvSpPr>
          <p:nvPr>
            <p:ph type="sldNum" sz="quarter" idx="5"/>
          </p:nvPr>
        </p:nvSpPr>
        <p:spPr/>
        <p:txBody>
          <a:bodyPr/>
          <a:lstStyle/>
          <a:p>
            <a:fld id="{496A28AF-C390-D94A-86D3-7BD7243CB0E2}" type="slidenum">
              <a:rPr lang="en-US" smtClean="0"/>
              <a:t>24</a:t>
            </a:fld>
            <a:endParaRPr lang="en-US"/>
          </a:p>
        </p:txBody>
      </p:sp>
    </p:spTree>
    <p:extLst>
      <p:ext uri="{BB962C8B-B14F-4D97-AF65-F5344CB8AC3E}">
        <p14:creationId xmlns:p14="http://schemas.microsoft.com/office/powerpoint/2010/main" val="1111632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Enfin, nous devons définir les technologies qui </a:t>
            </a:r>
            <a:r>
              <a:rPr lang="en-US" dirty="0" err="1">
                <a:cs typeface="Calibri"/>
              </a:rPr>
              <a:t>sont</a:t>
            </a:r>
            <a:r>
              <a:rPr lang="en-US" dirty="0">
                <a:cs typeface="Calibri"/>
              </a:rPr>
              <a:t> </a:t>
            </a:r>
            <a:r>
              <a:rPr lang="en-US" dirty="0" err="1">
                <a:cs typeface="Calibri"/>
              </a:rPr>
              <a:t>en</a:t>
            </a:r>
            <a:r>
              <a:rPr lang="en-US" dirty="0">
                <a:cs typeface="Calibri"/>
              </a:rPr>
              <a:t> </a:t>
            </a:r>
            <a:r>
              <a:rPr lang="en-US" dirty="0" err="1">
                <a:cs typeface="Calibri"/>
              </a:rPr>
              <a:t>mesure</a:t>
            </a:r>
            <a:r>
              <a:rPr lang="en-US" dirty="0">
                <a:cs typeface="Calibri"/>
              </a:rPr>
              <a:t> de contribuer à la marge de reserve pour la </a:t>
            </a:r>
            <a:r>
              <a:rPr lang="en-US" dirty="0" err="1">
                <a:cs typeface="Calibri"/>
              </a:rPr>
              <a:t>forme</a:t>
            </a:r>
            <a:r>
              <a:rPr lang="en-US" dirty="0">
                <a:cs typeface="Calibri"/>
              </a:rPr>
              <a:t> </a:t>
            </a:r>
            <a:r>
              <a:rPr lang="en-US" dirty="0" err="1">
                <a:cs typeface="Calibri"/>
              </a:rPr>
              <a:t>d’énergie</a:t>
            </a:r>
            <a:r>
              <a:rPr lang="en-US" dirty="0">
                <a:cs typeface="Calibri"/>
              </a:rPr>
              <a:t> ELC003 (dans </a:t>
            </a:r>
            <a:r>
              <a:rPr lang="en-US" dirty="0" err="1">
                <a:cs typeface="Calibri"/>
              </a:rPr>
              <a:t>cet</a:t>
            </a:r>
            <a:r>
              <a:rPr lang="en-US" dirty="0">
                <a:cs typeface="Calibri"/>
              </a:rPr>
              <a:t> </a:t>
            </a:r>
            <a:r>
              <a:rPr lang="en-US" dirty="0" err="1">
                <a:cs typeface="Calibri"/>
              </a:rPr>
              <a:t>exemple</a:t>
            </a:r>
            <a:r>
              <a:rPr lang="en-US" dirty="0">
                <a:cs typeface="Calibri"/>
              </a:rPr>
              <a:t>). Pour ce faire, nous utilisons le </a:t>
            </a:r>
            <a:r>
              <a:rPr lang="en-US" dirty="0" err="1">
                <a:cs typeface="Calibri"/>
              </a:rPr>
              <a:t>paramètre</a:t>
            </a:r>
            <a:r>
              <a:rPr lang="en-US" dirty="0">
                <a:cs typeface="Calibri"/>
              </a:rPr>
              <a:t> “</a:t>
            </a:r>
            <a:r>
              <a:rPr lang="en-US" dirty="0" err="1">
                <a:cs typeface="Calibri"/>
              </a:rPr>
              <a:t>ReserveMarginTagTechnology</a:t>
            </a:r>
            <a:r>
              <a:rPr lang="en-US" dirty="0">
                <a:cs typeface="Calibri"/>
              </a:rPr>
              <a:t>”. </a:t>
            </a:r>
            <a:r>
              <a:rPr lang="en-US" dirty="0"/>
              <a:t>Tout d'abord, </a:t>
            </a:r>
            <a:r>
              <a:rPr lang="en-ZA" dirty="0"/>
              <a:t>nous </a:t>
            </a:r>
            <a:r>
              <a:rPr lang="en-ZA" dirty="0" err="1"/>
              <a:t>partageons</a:t>
            </a:r>
            <a:r>
              <a:rPr lang="en-ZA" dirty="0"/>
              <a:t> les technologies du système énergétique de </a:t>
            </a:r>
            <a:r>
              <a:rPr lang="en-ZA" dirty="0" err="1"/>
              <a:t>référence</a:t>
            </a:r>
            <a:r>
              <a:rPr lang="en-ZA" dirty="0"/>
              <a:t> </a:t>
            </a:r>
            <a:r>
              <a:rPr lang="en-ZA" dirty="0" err="1"/>
              <a:t>en</a:t>
            </a:r>
            <a:r>
              <a:rPr lang="en-ZA" dirty="0"/>
              <a:t> deux categories: les technologies </a:t>
            </a:r>
            <a:r>
              <a:rPr lang="en-ZA" dirty="0" err="1"/>
              <a:t>répartissables</a:t>
            </a:r>
            <a:r>
              <a:rPr lang="en-ZA" dirty="0"/>
              <a:t> et non </a:t>
            </a:r>
            <a:r>
              <a:rPr lang="en-ZA" dirty="0" err="1"/>
              <a:t>répartissaables</a:t>
            </a:r>
            <a:r>
              <a:rPr lang="en-ZA" dirty="0"/>
              <a:t>. Nous </a:t>
            </a:r>
            <a:r>
              <a:rPr lang="en-ZA" dirty="0" err="1"/>
              <a:t>supposons</a:t>
            </a:r>
            <a:r>
              <a:rPr lang="en-ZA" dirty="0"/>
              <a:t> ensuite que les technologies </a:t>
            </a:r>
            <a:r>
              <a:rPr lang="en-ZA" dirty="0" err="1"/>
              <a:t>répartissables</a:t>
            </a:r>
            <a:r>
              <a:rPr lang="en-ZA" dirty="0"/>
              <a:t> peuvent contribuer à la marge de </a:t>
            </a:r>
            <a:r>
              <a:rPr lang="en-ZA" dirty="0" err="1"/>
              <a:t>réserve</a:t>
            </a:r>
            <a:r>
              <a:rPr lang="en-ZA" dirty="0"/>
              <a:t> tandis que les technologies non </a:t>
            </a:r>
            <a:r>
              <a:rPr lang="en-ZA" dirty="0" err="1"/>
              <a:t>répartissables</a:t>
            </a:r>
            <a:r>
              <a:rPr lang="en-ZA" dirty="0"/>
              <a:t> ne le peuvent pas. Ceci signifie que le parameter “</a:t>
            </a:r>
            <a:r>
              <a:rPr lang="en-ZA" dirty="0" err="1"/>
              <a:t>ReserveMarginTagTechnology</a:t>
            </a:r>
            <a:r>
              <a:rPr lang="en-ZA" dirty="0"/>
              <a:t>” a une valeur de 1 pour toutes les technologies </a:t>
            </a:r>
            <a:r>
              <a:rPr lang="en-ZA" dirty="0" err="1"/>
              <a:t>répartissables</a:t>
            </a:r>
            <a:r>
              <a:rPr lang="en-ZA" dirty="0"/>
              <a:t> de </a:t>
            </a:r>
            <a:r>
              <a:rPr lang="en-ZA" dirty="0" err="1"/>
              <a:t>notre</a:t>
            </a:r>
            <a:r>
              <a:rPr lang="en-ZA" dirty="0"/>
              <a:t> </a:t>
            </a:r>
            <a:r>
              <a:rPr lang="en-ZA" dirty="0" err="1"/>
              <a:t>système</a:t>
            </a:r>
            <a:r>
              <a:rPr lang="en-ZA" dirty="0"/>
              <a:t> et une valeur de 0 pour toutes les autres technologies. Nous </a:t>
            </a:r>
            <a:r>
              <a:rPr lang="en-ZA" dirty="0" err="1"/>
              <a:t>rassemblons</a:t>
            </a:r>
            <a:r>
              <a:rPr lang="en-ZA" dirty="0"/>
              <a:t> toutes ces étapes pour mettre en œuvre la marge de réserve dans un modèle réel dans le cadre d'exercices pratiques. </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25</a:t>
            </a:fld>
            <a:endParaRPr lang="en-US"/>
          </a:p>
        </p:txBody>
      </p:sp>
    </p:spTree>
    <p:extLst>
      <p:ext uri="{BB962C8B-B14F-4D97-AF65-F5344CB8AC3E}">
        <p14:creationId xmlns:p14="http://schemas.microsoft.com/office/powerpoint/2010/main" val="2248485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Tel </a:t>
            </a:r>
            <a:r>
              <a:rPr lang="en-US" dirty="0" err="1">
                <a:cs typeface="Calibri"/>
              </a:rPr>
              <a:t>qu’illustré</a:t>
            </a:r>
            <a:r>
              <a:rPr lang="en-US" dirty="0">
                <a:cs typeface="Calibri"/>
              </a:rPr>
              <a:t> sur </a:t>
            </a:r>
            <a:r>
              <a:rPr lang="en-US" dirty="0" err="1">
                <a:cs typeface="Calibri"/>
              </a:rPr>
              <a:t>cette</a:t>
            </a:r>
            <a:r>
              <a:rPr lang="en-US" dirty="0">
                <a:cs typeface="Calibri"/>
              </a:rPr>
              <a:t> figure, le changement climatique est le plus souvent considéré comme l'augmentation des températures mondiales depuis le début du </a:t>
            </a:r>
            <a:r>
              <a:rPr lang="en-US" dirty="0" err="1">
                <a:cs typeface="Calibri"/>
              </a:rPr>
              <a:t>XXième</a:t>
            </a:r>
            <a:r>
              <a:rPr lang="en-US" dirty="0">
                <a:cs typeface="Calibri"/>
              </a:rPr>
              <a:t> siècle. Ce réchauffement planétaire a de multiples répercussions qui sont également des éléments du changement climatique, notamment l'élévation du niveau de la mer, la perte de masse glaciaire, l'acidification des océans, les changements dans la vie animale et végétale et les conditions météorologiques extrêmes. Bien que la variabilité naturelle du </a:t>
            </a:r>
            <a:r>
              <a:rPr lang="en-US" dirty="0" err="1">
                <a:cs typeface="Calibri"/>
              </a:rPr>
              <a:t>climat</a:t>
            </a:r>
            <a:r>
              <a:rPr lang="en-US" dirty="0">
                <a:cs typeface="Calibri"/>
              </a:rPr>
              <a:t> </a:t>
            </a:r>
            <a:r>
              <a:rPr lang="en-US" dirty="0" err="1">
                <a:cs typeface="Calibri"/>
              </a:rPr>
              <a:t>ait</a:t>
            </a:r>
            <a:r>
              <a:rPr lang="en-US" dirty="0">
                <a:cs typeface="Calibri"/>
              </a:rPr>
              <a:t> toujours existé, les changements survenus </a:t>
            </a:r>
            <a:r>
              <a:rPr lang="en-US" dirty="0" err="1">
                <a:cs typeface="Calibri"/>
              </a:rPr>
              <a:t>depuis</a:t>
            </a:r>
            <a:r>
              <a:rPr lang="en-US" dirty="0">
                <a:cs typeface="Calibri"/>
              </a:rPr>
              <a:t> le début du XXe siècle </a:t>
            </a:r>
            <a:r>
              <a:rPr lang="en-US" dirty="0" err="1">
                <a:cs typeface="Calibri"/>
              </a:rPr>
              <a:t>sont</a:t>
            </a:r>
            <a:r>
              <a:rPr lang="en-US" dirty="0">
                <a:cs typeface="Calibri"/>
              </a:rPr>
              <a:t> attribués directement ou indirectement aux activités humaines qui ont modifié la composition de l'atmosphère, en plus de la variabilité naturelle du climat. Ces activités humaines sont connues sous le nom de causes anthropogéniques du changement climatique, dont nous parlerons plus loin. </a:t>
            </a:r>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a:p>
        </p:txBody>
      </p:sp>
    </p:spTree>
    <p:extLst>
      <p:ext uri="{BB962C8B-B14F-4D97-AF65-F5344CB8AC3E}">
        <p14:creationId xmlns:p14="http://schemas.microsoft.com/office/powerpoint/2010/main" val="2599110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On pense que les activités humaines sont à l'origine du changement </a:t>
            </a:r>
            <a:r>
              <a:rPr lang="en-US" dirty="0" err="1">
                <a:cs typeface="Calibri"/>
              </a:rPr>
              <a:t>climatique</a:t>
            </a:r>
            <a:r>
              <a:rPr lang="en-US" dirty="0">
                <a:cs typeface="Calibri"/>
              </a:rPr>
              <a:t> </a:t>
            </a:r>
            <a:r>
              <a:rPr lang="en-US" dirty="0" err="1">
                <a:cs typeface="Calibri"/>
              </a:rPr>
              <a:t>en</a:t>
            </a:r>
            <a:r>
              <a:rPr lang="en-US" dirty="0">
                <a:cs typeface="Calibri"/>
              </a:rPr>
              <a:t> raison des </a:t>
            </a:r>
            <a:r>
              <a:rPr lang="en-US" dirty="0" err="1">
                <a:cs typeface="Calibri"/>
              </a:rPr>
              <a:t>émissions</a:t>
            </a:r>
            <a:r>
              <a:rPr lang="en-US" dirty="0">
                <a:cs typeface="Calibri"/>
              </a:rPr>
              <a:t> de </a:t>
            </a:r>
            <a:r>
              <a:rPr lang="en-US" dirty="0" err="1">
                <a:cs typeface="Calibri"/>
              </a:rPr>
              <a:t>gaz</a:t>
            </a:r>
            <a:r>
              <a:rPr lang="en-US" dirty="0">
                <a:cs typeface="Calibri"/>
              </a:rPr>
              <a:t> à </a:t>
            </a:r>
            <a:r>
              <a:rPr lang="en-US" dirty="0" err="1">
                <a:cs typeface="Calibri"/>
              </a:rPr>
              <a:t>effet</a:t>
            </a:r>
            <a:r>
              <a:rPr lang="en-US" dirty="0">
                <a:cs typeface="Calibri"/>
              </a:rPr>
              <a:t> de serre. La chaleur qui rayonne naturellement de la terre est piégée dans l'atmosphère en raison de la présence de gaz à effet de serre. Cette chaleur piégée est à l'origine du réchauffement de la planète et du changement climatique. Les gaz à effet de serre existent à </a:t>
            </a:r>
            <a:r>
              <a:rPr lang="en-US" dirty="0" err="1">
                <a:cs typeface="Calibri"/>
              </a:rPr>
              <a:t>l'état</a:t>
            </a:r>
            <a:r>
              <a:rPr lang="en-US" dirty="0">
                <a:cs typeface="Calibri"/>
              </a:rPr>
              <a:t> naturel mais les activités humaines ont considérablement augmenté leur concentration dans l'atmosphère, amplifiant ainsi l'effet de serre et provoquant le réchauffement de la planète. Les gaz à effet de serre comprennent le dioxyde de carbone, le méthane et les </a:t>
            </a:r>
            <a:r>
              <a:rPr lang="en-US" dirty="0" err="1">
                <a:cs typeface="Calibri"/>
              </a:rPr>
              <a:t>oxydes</a:t>
            </a:r>
            <a:r>
              <a:rPr lang="en-US" dirty="0">
                <a:cs typeface="Calibri"/>
              </a:rPr>
              <a:t> </a:t>
            </a:r>
            <a:r>
              <a:rPr lang="en-US" dirty="0" err="1">
                <a:cs typeface="Calibri"/>
              </a:rPr>
              <a:t>nitreux</a:t>
            </a:r>
            <a:r>
              <a:rPr lang="en-US" dirty="0">
                <a:cs typeface="Calibri"/>
              </a:rPr>
              <a:t>. Les concentrations de tous ces gaz ont augmenté de façon significative depuis l'ère préindustrielle. La capacité d'un gaz à effet de serre ou d'un autre agent à contribuer au changement climatique est mesurée à l'aide du concept de forçage radiatif. Un forçage radiatif positif indique que le gaz ou l'agent </a:t>
            </a:r>
            <a:r>
              <a:rPr lang="en-US" dirty="0" err="1">
                <a:cs typeface="Calibri"/>
              </a:rPr>
              <a:t>entraîne</a:t>
            </a:r>
            <a:r>
              <a:rPr lang="en-US" dirty="0">
                <a:cs typeface="Calibri"/>
              </a:rPr>
              <a:t> </a:t>
            </a:r>
            <a:r>
              <a:rPr lang="en-US" dirty="0" err="1">
                <a:cs typeface="Calibri"/>
              </a:rPr>
              <a:t>en</a:t>
            </a:r>
            <a:r>
              <a:rPr lang="en-US" dirty="0">
                <a:cs typeface="Calibri"/>
              </a:rPr>
              <a:t> bout de </a:t>
            </a:r>
            <a:r>
              <a:rPr lang="en-US" dirty="0" err="1">
                <a:cs typeface="Calibri"/>
              </a:rPr>
              <a:t>piste</a:t>
            </a:r>
            <a:r>
              <a:rPr lang="en-US" dirty="0">
                <a:cs typeface="Calibri"/>
              </a:rPr>
              <a:t> un réchauffement de la planète, les valeurs les plus élevées signifiant un effet plus important. La figure </a:t>
            </a:r>
            <a:r>
              <a:rPr lang="en-US" dirty="0" err="1">
                <a:cs typeface="Calibri"/>
              </a:rPr>
              <a:t>illustre</a:t>
            </a:r>
            <a:r>
              <a:rPr lang="en-US" dirty="0">
                <a:cs typeface="Calibri"/>
              </a:rPr>
              <a:t> que les gaz à effet de serre que nous avons mentionnés ont une valeur de forçage radiatif positive et contribuent donc au changement climatique. Nous </a:t>
            </a:r>
            <a:r>
              <a:rPr lang="en-US" dirty="0" err="1">
                <a:cs typeface="Calibri"/>
              </a:rPr>
              <a:t>examinerons</a:t>
            </a:r>
            <a:r>
              <a:rPr lang="en-US" dirty="0">
                <a:cs typeface="Calibri"/>
              </a:rPr>
              <a:t> les activités humaines qui ont entraîné une augmentation des concentrations de ces gaz à effet de serre. Le dioxyde de carbone a un forçage radiatif important et est le gaz dominant parmi les </a:t>
            </a:r>
            <a:r>
              <a:rPr lang="en-US" dirty="0" err="1">
                <a:cs typeface="Calibri"/>
              </a:rPr>
              <a:t>émissions</a:t>
            </a:r>
            <a:r>
              <a:rPr lang="en-US" dirty="0">
                <a:cs typeface="Calibri"/>
              </a:rPr>
              <a:t> </a:t>
            </a:r>
            <a:r>
              <a:rPr lang="en-US" dirty="0" err="1">
                <a:cs typeface="Calibri"/>
              </a:rPr>
              <a:t>anthropogéniques</a:t>
            </a:r>
            <a:r>
              <a:rPr lang="en-US" dirty="0">
                <a:cs typeface="Calibri"/>
              </a:rPr>
              <a:t>, ce qui </a:t>
            </a:r>
            <a:r>
              <a:rPr lang="en-US" dirty="0" err="1">
                <a:cs typeface="Calibri"/>
              </a:rPr>
              <a:t>signifie</a:t>
            </a:r>
            <a:r>
              <a:rPr lang="en-US" dirty="0">
                <a:cs typeface="Calibri"/>
              </a:rPr>
              <a:t> </a:t>
            </a:r>
            <a:r>
              <a:rPr lang="en-US" dirty="0" err="1">
                <a:cs typeface="Calibri"/>
              </a:rPr>
              <a:t>qu’il</a:t>
            </a:r>
            <a:r>
              <a:rPr lang="en-US" dirty="0">
                <a:cs typeface="Calibri"/>
              </a:rPr>
              <a:t> </a:t>
            </a:r>
            <a:r>
              <a:rPr lang="en-US" dirty="0" err="1">
                <a:cs typeface="Calibri"/>
              </a:rPr>
              <a:t>s’agit</a:t>
            </a:r>
            <a:r>
              <a:rPr lang="en-US" dirty="0">
                <a:cs typeface="Calibri"/>
              </a:rPr>
              <a:t> du gaz à effet de serre sur lequel se concentrent de nombreuses analyses. </a:t>
            </a:r>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a:p>
        </p:txBody>
      </p:sp>
    </p:spTree>
    <p:extLst>
      <p:ext uri="{BB962C8B-B14F-4D97-AF65-F5344CB8AC3E}">
        <p14:creationId xmlns:p14="http://schemas.microsoft.com/office/powerpoint/2010/main" val="4528471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Cette diapositive présente les liens entre les activités humaines, le réchauffement de la planète et les effets du changement climatique. Plusieurs activités humaines, dans de multiples secteurs, sont responsables de l'émission de gaz à effet de serre. La plupart de ces activités sont liées à la combustion de combustibles fossiles, </a:t>
            </a:r>
            <a:r>
              <a:rPr lang="en-US" dirty="0" err="1">
                <a:cs typeface="Calibri"/>
              </a:rPr>
              <a:t>notamment</a:t>
            </a:r>
            <a:r>
              <a:rPr lang="en-US" dirty="0">
                <a:cs typeface="Calibri"/>
              </a:rPr>
              <a:t> pour la production d'électricité et de chaleur, la cuisine et le transport. L'extraction, le traitement et la distribution des combustibles fossiles avant leur utilisation sont également responsables de l'émission de gaz à effet de serre. Les processus industriels, l'agriculture, la sylviculture et le changement d'affectation des sols sont d'autres activités qui génèrent des niveaux significatifs d'émissions de gaz à effet de serre.</a:t>
            </a:r>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a:p>
        </p:txBody>
      </p:sp>
    </p:spTree>
    <p:extLst>
      <p:ext uri="{BB962C8B-B14F-4D97-AF65-F5344CB8AC3E}">
        <p14:creationId xmlns:p14="http://schemas.microsoft.com/office/powerpoint/2010/main" val="16815680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 graphique montre clairement que certains pays émettent plus de dioxyde de carbone que d'autres, les émissions de la Chine, des États-Unis et de l'Union européenne dépassant de loin celles de tous les autres pays. Les pays les plus développés sont responsables de la plupart des émissions, et il s'ensuit qu'ils portent une grande part de responsabilité dans l'atténuation du changement climatique. Bien que de nombreux pays </a:t>
            </a:r>
            <a:r>
              <a:rPr lang="en-US" dirty="0" err="1"/>
              <a:t>en</a:t>
            </a:r>
            <a:r>
              <a:rPr lang="en-US" dirty="0"/>
              <a:t> </a:t>
            </a:r>
            <a:r>
              <a:rPr lang="en-US" dirty="0" err="1"/>
              <a:t>voie</a:t>
            </a:r>
            <a:r>
              <a:rPr lang="en-US" dirty="0"/>
              <a:t> de développement prennent des mesures pour décarboniser leur économie, il est peu probable qu'ils le fassent au rythme requis pour éviter un réchauffement </a:t>
            </a:r>
            <a:r>
              <a:rPr lang="en-US" dirty="0" err="1"/>
              <a:t>planétaire</a:t>
            </a:r>
            <a:r>
              <a:rPr lang="en-US" dirty="0"/>
              <a:t> important. Cependant, le changement climatique est un </a:t>
            </a:r>
            <a:r>
              <a:rPr lang="en-US" dirty="0" err="1"/>
              <a:t>problème</a:t>
            </a:r>
            <a:r>
              <a:rPr lang="en-US" dirty="0"/>
              <a:t> </a:t>
            </a:r>
            <a:r>
              <a:rPr lang="en-US" dirty="0" err="1"/>
              <a:t>internationale</a:t>
            </a:r>
            <a:r>
              <a:rPr lang="en-US" dirty="0"/>
              <a:t> qui a des répercussions mondiales, et tous les pays ont la possibilité de jouer un rôle dans l'atténuation de ce phénomène. On pense souvent que les pays </a:t>
            </a:r>
            <a:r>
              <a:rPr lang="en-US" dirty="0" err="1"/>
              <a:t>en</a:t>
            </a:r>
            <a:r>
              <a:rPr lang="en-US" dirty="0"/>
              <a:t> </a:t>
            </a:r>
            <a:r>
              <a:rPr lang="en-US" dirty="0" err="1"/>
              <a:t>voie</a:t>
            </a:r>
            <a:r>
              <a:rPr lang="en-US" dirty="0"/>
              <a:t> de </a:t>
            </a:r>
            <a:r>
              <a:rPr lang="en-US" dirty="0" err="1"/>
              <a:t>développement</a:t>
            </a:r>
            <a:r>
              <a:rPr lang="en-US" dirty="0"/>
              <a:t> doivent choisir entre le développement économique et la protection de l'environnement, mais ils ont la possibilité d'éviter les erreurs commises par les pays développés et de poursuivre au contraire une croissance économique durable et à faible émission de carbone. Le coût des technologies liées aux énergies renouvelables diminue rapidement, de sorte que les pays </a:t>
            </a:r>
            <a:r>
              <a:rPr lang="en-US" dirty="0" err="1"/>
              <a:t>en</a:t>
            </a:r>
            <a:r>
              <a:rPr lang="en-US" dirty="0"/>
              <a:t> </a:t>
            </a:r>
            <a:r>
              <a:rPr lang="en-US" dirty="0" err="1"/>
              <a:t>voie</a:t>
            </a:r>
            <a:r>
              <a:rPr lang="en-US" dirty="0"/>
              <a:t> de </a:t>
            </a:r>
            <a:r>
              <a:rPr lang="en-US" dirty="0" err="1"/>
              <a:t>développement</a:t>
            </a:r>
            <a:r>
              <a:rPr lang="en-US" dirty="0"/>
              <a:t> pourraient soutenir la croissance grâce à des systèmes énergétiques abordables et à faible émission de carbone. Il est important de noter </a:t>
            </a:r>
            <a:r>
              <a:rPr lang="en-US" dirty="0" err="1"/>
              <a:t>qu'une</a:t>
            </a:r>
            <a:r>
              <a:rPr lang="en-US" dirty="0"/>
              <a:t> </a:t>
            </a:r>
            <a:r>
              <a:rPr lang="en-US" dirty="0" err="1"/>
              <a:t>faible</a:t>
            </a:r>
            <a:r>
              <a:rPr lang="en-US" dirty="0"/>
              <a:t> partie de la production d'énergie fossile pourrait jouer un rôle dans les pays </a:t>
            </a:r>
            <a:r>
              <a:rPr lang="en-US" dirty="0" err="1"/>
              <a:t>en</a:t>
            </a:r>
            <a:r>
              <a:rPr lang="en-US" dirty="0"/>
              <a:t> </a:t>
            </a:r>
            <a:r>
              <a:rPr lang="en-US" dirty="0" err="1"/>
              <a:t>voie</a:t>
            </a:r>
            <a:r>
              <a:rPr lang="en-US" dirty="0"/>
              <a:t> de </a:t>
            </a:r>
            <a:r>
              <a:rPr lang="en-US" dirty="0" err="1"/>
              <a:t>développement</a:t>
            </a:r>
            <a:r>
              <a:rPr lang="en-US" dirty="0"/>
              <a:t> </a:t>
            </a:r>
            <a:r>
              <a:rPr lang="en-US" dirty="0" err="1"/>
              <a:t>afin</a:t>
            </a:r>
            <a:r>
              <a:rPr lang="en-US" dirty="0"/>
              <a:t> de </a:t>
            </a:r>
            <a:r>
              <a:rPr lang="en-US" dirty="0" err="1"/>
              <a:t>favoriser</a:t>
            </a:r>
            <a:r>
              <a:rPr lang="en-US" dirty="0"/>
              <a:t> la stabilization du </a:t>
            </a:r>
            <a:r>
              <a:rPr lang="en-US" dirty="0" err="1"/>
              <a:t>système</a:t>
            </a:r>
            <a:r>
              <a:rPr lang="en-US" dirty="0"/>
              <a:t> et de permettre l'intégration d'énergies renouvelables variables, d'autant plus que les pays </a:t>
            </a:r>
            <a:r>
              <a:rPr lang="en-US" dirty="0" err="1"/>
              <a:t>en</a:t>
            </a:r>
            <a:r>
              <a:rPr lang="en-US" dirty="0"/>
              <a:t> </a:t>
            </a:r>
            <a:r>
              <a:rPr lang="en-US" dirty="0" err="1"/>
              <a:t>voie</a:t>
            </a:r>
            <a:r>
              <a:rPr lang="en-US" dirty="0"/>
              <a:t> de développement ont toujours eu de faibles émissions. On peut considérer qu'il s'agit d'une étape </a:t>
            </a:r>
            <a:r>
              <a:rPr lang="en-US" dirty="0" err="1"/>
              <a:t>intermédiaire</a:t>
            </a:r>
            <a:r>
              <a:rPr lang="en-US" dirty="0"/>
              <a:t> où de </a:t>
            </a:r>
            <a:r>
              <a:rPr lang="en-US" dirty="0" err="1"/>
              <a:t>légères</a:t>
            </a:r>
            <a:r>
              <a:rPr lang="en-US" dirty="0"/>
              <a:t> parts de combustibles fossiles sont utilisées pour soutenir le système tandis que les parts d'énergies renouvelables augmentent, après quoi le système deviendrait </a:t>
            </a:r>
            <a:r>
              <a:rPr lang="en-US" dirty="0" err="1"/>
              <a:t>idéalement</a:t>
            </a:r>
            <a:r>
              <a:rPr lang="en-US" dirty="0"/>
              <a:t> 100% renouvelable pour atteindre les objectifs de lutte contre le changement climatique. </a:t>
            </a:r>
            <a:r>
              <a:rPr lang="en-US" dirty="0" err="1"/>
              <a:t>OSeMOSYS</a:t>
            </a:r>
            <a:r>
              <a:rPr lang="en-US" dirty="0"/>
              <a:t> </a:t>
            </a:r>
            <a:r>
              <a:rPr lang="en-US" dirty="0" err="1"/>
              <a:t>permet</a:t>
            </a:r>
            <a:r>
              <a:rPr lang="en-US" dirty="0"/>
              <a:t> d'évaluer les implications de ces scénarios en termes de coûts et d'émissions afin de soutenir l'élaboration des politiques.</a:t>
            </a:r>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a:p>
        </p:txBody>
      </p:sp>
    </p:spTree>
    <p:extLst>
      <p:ext uri="{BB962C8B-B14F-4D97-AF65-F5344CB8AC3E}">
        <p14:creationId xmlns:p14="http://schemas.microsoft.com/office/powerpoint/2010/main" val="15653561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Cette diapositive présente certaines des conséquences les plus graves associées au changement climatique, qui auront toutes un impact sur la vie humaine, animale et végétale. L'augmentation de la température mondiale et du niveau de la mer devrait rendre certaines zones inhabitables, entraînant le déplacement de communautés et des migrations massives. Les modifications des températures et des océans affectent les espèces animales et végétales, entraînant une réduction de la biodiversité, des extinctions et des changements dans les stratégies de vie. Le changement climatique a également des répercussions sur la santé humaine, par exemple en raison </a:t>
            </a:r>
            <a:r>
              <a:rPr lang="en-US" dirty="0" err="1">
                <a:cs typeface="Calibri"/>
              </a:rPr>
              <a:t>une</a:t>
            </a:r>
            <a:r>
              <a:rPr lang="en-US" dirty="0">
                <a:cs typeface="Calibri"/>
              </a:rPr>
              <a:t> augmentation des températures dans les villes </a:t>
            </a:r>
            <a:r>
              <a:rPr lang="en-US" dirty="0" err="1">
                <a:cs typeface="Calibri"/>
              </a:rPr>
              <a:t>ou</a:t>
            </a:r>
            <a:r>
              <a:rPr lang="en-US" dirty="0">
                <a:cs typeface="Calibri"/>
              </a:rPr>
              <a:t> </a:t>
            </a:r>
            <a:r>
              <a:rPr lang="en-US" dirty="0" err="1">
                <a:cs typeface="Calibri"/>
              </a:rPr>
              <a:t>une</a:t>
            </a:r>
            <a:r>
              <a:rPr lang="en-US" dirty="0">
                <a:cs typeface="Calibri"/>
              </a:rPr>
              <a:t> diminution des rendements agricoles qui </a:t>
            </a:r>
            <a:r>
              <a:rPr lang="en-US" dirty="0" err="1">
                <a:cs typeface="Calibri"/>
              </a:rPr>
              <a:t>menacent</a:t>
            </a:r>
            <a:r>
              <a:rPr lang="en-US" dirty="0">
                <a:cs typeface="Calibri"/>
              </a:rPr>
              <a:t> la </a:t>
            </a:r>
            <a:r>
              <a:rPr lang="en-US" dirty="0" err="1">
                <a:cs typeface="Calibri"/>
              </a:rPr>
              <a:t>sécurit</a:t>
            </a:r>
            <a:r>
              <a:rPr lang="en-US" dirty="0">
                <a:cs typeface="Calibri"/>
              </a:rPr>
              <a:t> de </a:t>
            </a:r>
            <a:r>
              <a:rPr lang="en-US" dirty="0" err="1">
                <a:cs typeface="Calibri"/>
              </a:rPr>
              <a:t>l'approvisionnement</a:t>
            </a:r>
            <a:r>
              <a:rPr lang="en-US" dirty="0">
                <a:cs typeface="Calibri"/>
              </a:rPr>
              <a:t> en nourriture. Les phénomènes météorologiques extrêmes tels que les inondations et les ouragans sont de plus en plus fréquents à mesure que les températures et le niveau des mers augmentent, menaçant les vies et les infrastructures. L'ensemble de ces effets signifie que le changement climatique a des conséquences économiques considérables, en particulier dans les pays du Sud. Par exemple, ce graphique montre que le PIB de l'Afrique, de l'Asie et de l'Amérique du Sud devrait diminuer de 4% dans un scénario de réchauffement de 2 degrés par rapport à un scénario sans réchauffement supplémentaire. Tous ces impacts justifient une action rapide et de grande envergure contre le </a:t>
            </a:r>
            <a:r>
              <a:rPr lang="en-US" dirty="0" err="1">
                <a:cs typeface="Calibri"/>
              </a:rPr>
              <a:t>changement</a:t>
            </a:r>
            <a:r>
              <a:rPr lang="en-US" dirty="0">
                <a:cs typeface="Calibri"/>
              </a:rPr>
              <a:t> </a:t>
            </a:r>
            <a:r>
              <a:rPr lang="en-US" dirty="0" err="1">
                <a:cs typeface="Calibri"/>
              </a:rPr>
              <a:t>climatique</a:t>
            </a:r>
            <a:r>
              <a:rPr lang="en-US" dirty="0">
                <a:cs typeface="Calibri"/>
              </a:rPr>
              <a:t> et la transformation des systèmes énergétiques </a:t>
            </a:r>
            <a:r>
              <a:rPr lang="en-US" dirty="0" err="1">
                <a:cs typeface="Calibri"/>
              </a:rPr>
              <a:t>mondiaux</a:t>
            </a:r>
            <a:r>
              <a:rPr lang="en-US" dirty="0">
                <a:cs typeface="Calibri"/>
              </a:rPr>
              <a:t> </a:t>
            </a:r>
            <a:r>
              <a:rPr lang="en-US" dirty="0" err="1">
                <a:cs typeface="Calibri"/>
              </a:rPr>
              <a:t>constitue</a:t>
            </a:r>
            <a:r>
              <a:rPr lang="en-US" dirty="0">
                <a:cs typeface="Calibri"/>
              </a:rPr>
              <a:t> une étape clé en raison des émissions qu'ils produisent actuellement. </a:t>
            </a:r>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a:p>
        </p:txBody>
      </p:sp>
    </p:spTree>
    <p:extLst>
      <p:ext uri="{BB962C8B-B14F-4D97-AF65-F5344CB8AC3E}">
        <p14:creationId xmlns:p14="http://schemas.microsoft.com/office/powerpoint/2010/main" val="21187710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Pour tenter d'atténuer le changement climatique et de prévenir les graves </a:t>
            </a:r>
            <a:r>
              <a:rPr lang="en-US" dirty="0" err="1">
                <a:cs typeface="Calibri"/>
              </a:rPr>
              <a:t>conséquences</a:t>
            </a:r>
            <a:r>
              <a:rPr lang="en-US" dirty="0">
                <a:cs typeface="Calibri"/>
              </a:rPr>
              <a:t> </a:t>
            </a:r>
            <a:r>
              <a:rPr lang="en-US" dirty="0" err="1">
                <a:cs typeface="Calibri"/>
              </a:rPr>
              <a:t>mentionnées</a:t>
            </a:r>
            <a:r>
              <a:rPr lang="en-US" dirty="0">
                <a:cs typeface="Calibri"/>
              </a:rPr>
              <a:t> </a:t>
            </a:r>
            <a:r>
              <a:rPr lang="en-US" dirty="0" err="1">
                <a:cs typeface="Calibri"/>
              </a:rPr>
              <a:t>précédemment</a:t>
            </a:r>
            <a:r>
              <a:rPr lang="en-US" dirty="0">
                <a:cs typeface="Calibri"/>
              </a:rPr>
              <a:t>, les représentants de 195 nations réunis à Paris dans le cadre de la "COP 21” (Conference of Parties) se sont mis d'accord sur un objectif à long terme consistant à limiter l'augmentation de la température moyenne mondiale à bien moins de 2 degrés Celsius par rapport aux niveaux de l'ère préindustrielle. Pour atteindre cet objectif, il faudra opérer une transition mondiale vers une économie à faibles émissions de carbone. Le secteur de l'énergie jouera un rôle crucial à </a:t>
            </a:r>
            <a:r>
              <a:rPr lang="en-US" dirty="0" err="1">
                <a:cs typeface="Calibri"/>
              </a:rPr>
              <a:t>cet</a:t>
            </a:r>
            <a:r>
              <a:rPr lang="en-US" dirty="0">
                <a:cs typeface="Calibri"/>
              </a:rPr>
              <a:t> </a:t>
            </a:r>
            <a:r>
              <a:rPr lang="en-US" dirty="0" err="1">
                <a:cs typeface="Calibri"/>
              </a:rPr>
              <a:t>égard</a:t>
            </a:r>
            <a:r>
              <a:rPr lang="en-US" dirty="0">
                <a:cs typeface="Calibri"/>
              </a:rPr>
              <a:t> car il est historiquement responsable d'une grande partie des </a:t>
            </a:r>
            <a:r>
              <a:rPr lang="en-US" dirty="0" err="1">
                <a:cs typeface="Calibri"/>
              </a:rPr>
              <a:t>émissions</a:t>
            </a:r>
            <a:r>
              <a:rPr lang="en-US" dirty="0">
                <a:cs typeface="Calibri"/>
              </a:rPr>
              <a:t> </a:t>
            </a:r>
            <a:r>
              <a:rPr lang="en-US" dirty="0" err="1">
                <a:cs typeface="Calibri"/>
              </a:rPr>
              <a:t>anthropogéniques</a:t>
            </a:r>
            <a:r>
              <a:rPr lang="en-US" dirty="0">
                <a:cs typeface="Calibri"/>
              </a:rPr>
              <a:t> des gaz à effet de serre. De plus, il est important de réduire les émissions d'autres polluants tels que les </a:t>
            </a:r>
            <a:r>
              <a:rPr lang="en-US" dirty="0" err="1">
                <a:cs typeface="Calibri"/>
              </a:rPr>
              <a:t>oxydes</a:t>
            </a:r>
            <a:r>
              <a:rPr lang="en-US" dirty="0">
                <a:cs typeface="Calibri"/>
              </a:rPr>
              <a:t> </a:t>
            </a:r>
            <a:r>
              <a:rPr lang="en-US" dirty="0" err="1">
                <a:cs typeface="Calibri"/>
              </a:rPr>
              <a:t>d'azote</a:t>
            </a:r>
            <a:r>
              <a:rPr lang="en-US" dirty="0">
                <a:cs typeface="Calibri"/>
              </a:rPr>
              <a:t> qui ont également des répercussions sur la santé publique et l'environnement. La modélisation des systèmes énergétiques à l'aide d'outils tels qu'</a:t>
            </a:r>
            <a:r>
              <a:rPr lang="en-US" dirty="0" err="1">
                <a:cs typeface="Calibri"/>
              </a:rPr>
              <a:t>OSeMOSYS </a:t>
            </a:r>
            <a:r>
              <a:rPr lang="en-US" dirty="0">
                <a:cs typeface="Calibri"/>
              </a:rPr>
              <a:t>peut soutenir la transformation des systèmes énergétiques en donnant un aperçu des implications des différents scénarios. Pour que nous puissions utiliser la modélisation afin de soutenir l'élaboration de politiques conformes aux objectifs du changement climatique, il est essentiel que nous puissions représenter les émissions dans </a:t>
            </a:r>
            <a:r>
              <a:rPr lang="en-US" dirty="0" err="1">
                <a:cs typeface="Calibri"/>
              </a:rPr>
              <a:t>OSeMOSYS</a:t>
            </a:r>
            <a:r>
              <a:rPr lang="en-US" dirty="0">
                <a:cs typeface="Calibri"/>
              </a:rPr>
              <a:t>.</a:t>
            </a:r>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a:p>
        </p:txBody>
      </p:sp>
    </p:spTree>
    <p:extLst>
      <p:ext uri="{BB962C8B-B14F-4D97-AF65-F5344CB8AC3E}">
        <p14:creationId xmlns:p14="http://schemas.microsoft.com/office/powerpoint/2010/main" val="7371549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Dans les modèles de systèmes énergétiques, les émissions peuvent dépendre du combustible ou de la technologie. Les émissions de dioxyde de carbone sont généralement modélisées comme des émissions dépendantes du combustible, ce qui signifie que les émissions peuvent être estimées de manière assez précise sur la base de la quantité totale de combustibles brûlés et de la teneur moyenne en carbone de ces combustibles. En revanche, pour certains polluants tels que les oxydes d'azote, les émissions rejetées dépendent de la technologie de combustion utilisée et varient en fonction des conditions d'exploitation des différentes installations. Ces émissions dépendent de la technologie utilisée. </a:t>
            </a:r>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a:p>
        </p:txBody>
      </p:sp>
    </p:spTree>
    <p:extLst>
      <p:ext uri="{BB962C8B-B14F-4D97-AF65-F5344CB8AC3E}">
        <p14:creationId xmlns:p14="http://schemas.microsoft.com/office/powerpoint/2010/main" val="34253519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p>
            <a:fld id="{986BB1F3-09E8-2A4B-94FB-2B55395E3B4A}" type="datetimeFigureOut">
              <a:rPr lang="en-US" smtClean="0"/>
              <a:t>3/19/2025</a:t>
            </a:fld>
            <a:endParaRPr lang="en-US"/>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smtClean="0"/>
              <a:pPr/>
              <a:t>‹#›</a:t>
            </a:fld>
            <a:endParaRPr lang="en-US"/>
          </a:p>
        </p:txBody>
      </p:sp>
    </p:spTree>
    <p:extLst>
      <p:ext uri="{BB962C8B-B14F-4D97-AF65-F5344CB8AC3E}">
        <p14:creationId xmlns:p14="http://schemas.microsoft.com/office/powerpoint/2010/main" val="29721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986BB1F3-09E8-2A4B-94FB-2B55395E3B4A}" type="datetimeFigureOut">
              <a:rPr lang="en-US" smtClean="0"/>
              <a:t>3/19/2025</a:t>
            </a:fld>
            <a:endParaRPr lang="en-US"/>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860928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986BB1F3-09E8-2A4B-94FB-2B55395E3B4A}" type="datetimeFigureOut">
              <a:rPr lang="en-US" smtClean="0"/>
              <a:t>3/19/2025</a:t>
            </a:fld>
            <a:endParaRPr lang="en-US"/>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427761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3/19/2025</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959851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986BB1F3-09E8-2A4B-94FB-2B55395E3B4A}" type="datetimeFigureOut">
              <a:rPr lang="en-US" smtClean="0"/>
              <a:t>3/19/2025</a:t>
            </a:fld>
            <a:endParaRPr lang="en-US"/>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135808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986BB1F3-09E8-2A4B-94FB-2B55395E3B4A}" type="datetimeFigureOut">
              <a:rPr lang="en-US" smtClean="0"/>
              <a:t>3/19/2025</a:t>
            </a:fld>
            <a:endParaRPr lang="en-US"/>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287273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986BB1F3-09E8-2A4B-94FB-2B55395E3B4A}" type="datetimeFigureOut">
              <a:rPr lang="en-US" smtClean="0"/>
              <a:t>3/19/2025</a:t>
            </a:fld>
            <a:endParaRPr lang="en-US"/>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503341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986BB1F3-09E8-2A4B-94FB-2B55395E3B4A}" type="datetimeFigureOut">
              <a:rPr lang="en-US" smtClean="0"/>
              <a:t>3/19/2025</a:t>
            </a:fld>
            <a:endParaRPr lang="en-US"/>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009780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986BB1F3-09E8-2A4B-94FB-2B55395E3B4A}" type="datetimeFigureOut">
              <a:rPr lang="en-US" smtClean="0"/>
              <a:t>3/19/2025</a:t>
            </a:fld>
            <a:endParaRPr lang="en-US"/>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617824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986BB1F3-09E8-2A4B-94FB-2B55395E3B4A}" type="datetimeFigureOut">
              <a:rPr lang="en-US" smtClean="0"/>
              <a:t>3/19/2025</a:t>
            </a:fld>
            <a:endParaRPr lang="en-US"/>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819461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986BB1F3-09E8-2A4B-94FB-2B55395E3B4A}" type="datetimeFigureOut">
              <a:rPr lang="en-US" smtClean="0"/>
              <a:t>3/19/2025</a:t>
            </a:fld>
            <a:endParaRPr lang="en-US"/>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91079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Cliquez pour modifier le style du titre principal</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Cliquez pour modifier les styles de texte du Master</a:t>
            </a:r>
          </a:p>
          <a:p>
            <a:pPr lvl="1"/>
            <a:r>
              <a:rPr lang="en-GB"/>
              <a:t>Deuxième niveau</a:t>
            </a:r>
          </a:p>
          <a:p>
            <a:pPr lvl="2"/>
            <a:r>
              <a:rPr lang="en-GB"/>
              <a:t>Troisième niveau</a:t>
            </a:r>
          </a:p>
          <a:p>
            <a:pPr lvl="3"/>
            <a:r>
              <a:rPr lang="en-GB"/>
              <a:t>Quatrième niveau</a:t>
            </a:r>
          </a:p>
          <a:p>
            <a:pPr lvl="4"/>
            <a:r>
              <a:rPr lang="en-GB"/>
              <a:t>Cinquième niveau</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BB1F3-09E8-2A4B-94FB-2B55395E3B4A}" type="datetimeFigureOut">
              <a:rPr lang="en-US" smtClean="0"/>
              <a:t>3/19/2025</a:t>
            </a:fld>
            <a:endParaRPr lang="en-US"/>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a:t>
            </a:fld>
            <a:endParaRPr lang="en-US"/>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doi.org/10.5281/zenodo.4585676"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hyperlink" Target="http://doi.org/10.5281/zenodo.4585676" TargetMode="Externa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doi.org/10.5281/zenodo.4585676"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www.ipcc-nggip.iges.or.jp/EFDB/find_ef.php"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doi.org/10.5281/zenodo.4585676" TargetMode="External"/><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hyperlink" Target="https://www.ipcc-nggip.iges.or.jp/EFDB/find_ef.php"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doi.org/10.5281/zenodo.4585676"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hyperlink" Target="http://doi.org/10.5281/zenodo.4585676" TargetMode="Externa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jpeg"/><Relationship Id="rId7" Type="http://schemas.openxmlformats.org/officeDocument/2006/relationships/image" Target="../media/image19.sv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svg"/><Relationship Id="rId10" Type="http://schemas.openxmlformats.org/officeDocument/2006/relationships/hyperlink" Target="http://doi.org/10.5281/zenodo.4585676" TargetMode="External"/><Relationship Id="rId4" Type="http://schemas.openxmlformats.org/officeDocument/2006/relationships/image" Target="../media/image16.png"/><Relationship Id="rId9" Type="http://schemas.openxmlformats.org/officeDocument/2006/relationships/image" Target="../media/image21.svg"/></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hyperlink" Target="http://doi.org/10.5281/zenodo.4585676"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6.sv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doi.org/10.5281/zenodo.4585673i" TargetMode="External"/><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http://doi.org/10.5281/zenodo.4585673"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hyperlink" Target="http://doi.org/10.5281/zenodo.4585673i" TargetMode="External"/><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hyperlink" Target="http://doi.org/10.5281/zenodo.4585597" TargetMode="External"/><Relationship Id="rId3" Type="http://schemas.openxmlformats.org/officeDocument/2006/relationships/image" Target="../media/image3.jpeg"/><Relationship Id="rId7" Type="http://schemas.openxmlformats.org/officeDocument/2006/relationships/hyperlink" Target="https://creativecommons.org/licenses/by-sa/4.0/"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commons.wikimedia.org/w/index.php?curid=87410053" TargetMode="External"/><Relationship Id="rId5" Type="http://schemas.openxmlformats.org/officeDocument/2006/relationships/image" Target="../media/image5.sv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hyperlink" Target="http://doi.org/10.5281/zenodo.4585597" TargetMode="External"/><Relationship Id="rId3" Type="http://schemas.openxmlformats.org/officeDocument/2006/relationships/image" Target="../media/image3.jpeg"/><Relationship Id="rId7" Type="http://schemas.openxmlformats.org/officeDocument/2006/relationships/hyperlink" Target="https://creativecommons.org/licenses/by-sa/4.0/"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commons.wikimedia.org/w/index.php?curid=81034563" TargetMode="External"/><Relationship Id="rId5" Type="http://schemas.openxmlformats.org/officeDocument/2006/relationships/image" Target="../media/image7.sv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hyperlink" Target="http://doi.org/10.5281/zenodo.4585597"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creativecommons.org/licenses/by-sa/4.0/" TargetMode="External"/><Relationship Id="rId5" Type="http://schemas.openxmlformats.org/officeDocument/2006/relationships/hyperlink" Target="https://commons.wikimedia.org/w/index.php?curid=85514945" TargetMode="Externa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creativecommons.org/licenses/by-sa/4.0/" TargetMode="External"/><Relationship Id="rId5" Type="http://schemas.openxmlformats.org/officeDocument/2006/relationships/hyperlink" Target="https://commons.wikimedia.org/w/index.php?curid=80085343" TargetMode="Externa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hyperlink" Target="http://doi.org/10.5281/zenodo.4585597" TargetMode="External"/><Relationship Id="rId3" Type="http://schemas.openxmlformats.org/officeDocument/2006/relationships/image" Target="../media/image3.jpeg"/><Relationship Id="rId7" Type="http://schemas.openxmlformats.org/officeDocument/2006/relationships/hyperlink" Target="https://creativecommons.org/licenses/by/3.0/"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ourworldindata.org/grapher/econimpact2c" TargetMode="External"/><Relationship Id="rId5" Type="http://schemas.openxmlformats.org/officeDocument/2006/relationships/image" Target="../media/image11.sv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hyperlink" Target="http://doi.org/10.5281/zenodo.4585597" TargetMode="External"/><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hyperlink" Target="https://creativecommons.org/licenses/by/3.0/"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ourworldindata.org/grapher/co-emissions-by-sector" TargetMode="External"/><Relationship Id="rId5" Type="http://schemas.openxmlformats.org/officeDocument/2006/relationships/image" Target="../media/image13.sv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A picture containing website&#10;&#10;Description automatically generated">
            <a:extLst>
              <a:ext uri="{FF2B5EF4-FFF2-40B4-BE49-F238E27FC236}">
                <a16:creationId xmlns:a16="http://schemas.microsoft.com/office/drawing/2014/main" id="{A1FCEACD-99AA-4D4C-8040-36189C74B2F5}"/>
              </a:ext>
            </a:extLst>
          </p:cNvPr>
          <p:cNvPicPr>
            <a:picLocks noChangeAspect="1"/>
          </p:cNvPicPr>
          <p:nvPr/>
        </p:nvPicPr>
        <p:blipFill>
          <a:blip r:embed="rId3"/>
          <a:stretch>
            <a:fillRect/>
          </a:stretch>
        </p:blipFill>
        <p:spPr>
          <a:xfrm>
            <a:off x="0" y="0"/>
            <a:ext cx="12192000" cy="6866890"/>
          </a:xfrm>
          <a:prstGeom prst="rect">
            <a:avLst/>
          </a:prstGeom>
        </p:spPr>
      </p:pic>
      <p:sp>
        <p:nvSpPr>
          <p:cNvPr id="8" name="TextBox 1">
            <a:extLst>
              <a:ext uri="{FF2B5EF4-FFF2-40B4-BE49-F238E27FC236}">
                <a16:creationId xmlns:a16="http://schemas.microsoft.com/office/drawing/2014/main" id="{BA7F8028-BB61-9944-85C6-C819DE12F6D8}"/>
              </a:ext>
            </a:extLst>
          </p:cNvPr>
          <p:cNvSpPr txBox="1"/>
          <p:nvPr/>
        </p:nvSpPr>
        <p:spPr>
          <a:xfrm>
            <a:off x="8832600" y="6161821"/>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a:ea typeface="+mn-lt"/>
                <a:cs typeface="+mn-lt"/>
              </a:rPr>
              <a:t>Version 1.0</a:t>
            </a:r>
            <a:endParaRPr lang="en-US" sz="1050" dirty="0">
              <a:solidFill>
                <a:schemeClr val="bg1"/>
              </a:solidFill>
              <a:latin typeface="Open Sans"/>
              <a:ea typeface="+mn-lt"/>
              <a:cs typeface="+mn-lt"/>
            </a:endParaRPr>
          </a:p>
        </p:txBody>
      </p:sp>
      <p:sp>
        <p:nvSpPr>
          <p:cNvPr id="5" name="TextBox 4">
            <a:extLst>
              <a:ext uri="{FF2B5EF4-FFF2-40B4-BE49-F238E27FC236}">
                <a16:creationId xmlns:a16="http://schemas.microsoft.com/office/drawing/2014/main" id="{7A64E691-7814-FE47-A332-0A7257AB0132}"/>
              </a:ext>
            </a:extLst>
          </p:cNvPr>
          <p:cNvSpPr txBox="1"/>
          <p:nvPr/>
        </p:nvSpPr>
        <p:spPr>
          <a:xfrm>
            <a:off x="562369" y="3429000"/>
            <a:ext cx="3898119" cy="646331"/>
          </a:xfrm>
          <a:prstGeom prst="rect">
            <a:avLst/>
          </a:prstGeom>
          <a:noFill/>
        </p:spPr>
        <p:txBody>
          <a:bodyPr wrap="square" lIns="91440" tIns="45720" rIns="91440" bIns="45720" rtlCol="0" anchor="b">
            <a:spAutoFit/>
          </a:bodyPr>
          <a:lstStyle/>
          <a:p>
            <a:r>
              <a:rPr lang="en-ZA" b="1" dirty="0">
                <a:latin typeface="Open Sans ExtraBold"/>
                <a:ea typeface="Open Sans ExtraBold" panose="020B0606030504020204" pitchFamily="34" charset="0"/>
                <a:cs typeface="Open Sans ExtraBold" panose="020B0606030504020204" pitchFamily="34" charset="0"/>
              </a:rPr>
              <a:t>La </a:t>
            </a:r>
            <a:r>
              <a:rPr lang="en-ZA" b="1" dirty="0" err="1">
                <a:latin typeface="Open Sans ExtraBold"/>
                <a:ea typeface="Open Sans ExtraBold" panose="020B0606030504020204" pitchFamily="34" charset="0"/>
                <a:cs typeface="Open Sans ExtraBold" panose="020B0606030504020204" pitchFamily="34" charset="0"/>
              </a:rPr>
              <a:t>modélisation</a:t>
            </a:r>
            <a:r>
              <a:rPr lang="en-ZA" b="1" dirty="0">
                <a:latin typeface="Open Sans ExtraBold"/>
                <a:ea typeface="Open Sans ExtraBold" panose="020B0606030504020204" pitchFamily="34" charset="0"/>
                <a:cs typeface="Open Sans ExtraBold" panose="020B0606030504020204" pitchFamily="34" charset="0"/>
              </a:rPr>
              <a:t> et la </a:t>
            </a:r>
            <a:r>
              <a:rPr lang="en-ZA" b="1" dirty="0" err="1">
                <a:latin typeface="Open Sans ExtraBold"/>
                <a:ea typeface="Open Sans ExtraBold" panose="020B0606030504020204" pitchFamily="34" charset="0"/>
                <a:cs typeface="Open Sans ExtraBold" panose="020B0606030504020204" pitchFamily="34" charset="0"/>
              </a:rPr>
              <a:t>flexibilité</a:t>
            </a:r>
            <a:r>
              <a:rPr lang="en-ZA" b="1" dirty="0">
                <a:latin typeface="Open Sans ExtraBold"/>
                <a:ea typeface="Open Sans ExtraBold" panose="020B0606030504020204" pitchFamily="34" charset="0"/>
                <a:cs typeface="Open Sans ExtraBold" panose="020B0606030504020204" pitchFamily="34" charset="0"/>
              </a:rPr>
              <a:t> </a:t>
            </a:r>
            <a:br>
              <a:rPr lang="en-ZA" b="1" dirty="0">
                <a:latin typeface="Open Sans ExtraBold"/>
                <a:ea typeface="Open Sans ExtraBold" panose="020B0606030504020204" pitchFamily="34" charset="0"/>
                <a:cs typeface="Open Sans ExtraBold" panose="020B0606030504020204" pitchFamily="34" charset="0"/>
              </a:rPr>
            </a:br>
            <a:r>
              <a:rPr lang="en-ZA" b="1" dirty="0">
                <a:latin typeface="Open Sans ExtraBold"/>
                <a:ea typeface="Open Sans ExtraBold" panose="020B0606030504020204" pitchFamily="34" charset="0"/>
                <a:cs typeface="Open Sans ExtraBold" panose="020B0606030504020204" pitchFamily="34" charset="0"/>
              </a:rPr>
              <a:t>du </a:t>
            </a:r>
            <a:r>
              <a:rPr lang="en-ZA" b="1" dirty="0" err="1">
                <a:latin typeface="Open Sans ExtraBold"/>
                <a:ea typeface="Open Sans ExtraBold" panose="020B0606030504020204" pitchFamily="34" charset="0"/>
                <a:cs typeface="Open Sans ExtraBold" panose="020B0606030504020204" pitchFamily="34" charset="0"/>
              </a:rPr>
              <a:t>secteur</a:t>
            </a:r>
            <a:r>
              <a:rPr lang="en-ZA" b="1" dirty="0">
                <a:latin typeface="Open Sans ExtraBold"/>
                <a:ea typeface="Open Sans ExtraBold" panose="020B0606030504020204" pitchFamily="34" charset="0"/>
                <a:cs typeface="Open Sans ExtraBold" panose="020B0606030504020204" pitchFamily="34" charset="0"/>
              </a:rPr>
              <a:t> </a:t>
            </a:r>
            <a:r>
              <a:rPr lang="en-ZA" b="1" dirty="0" err="1">
                <a:latin typeface="Open Sans ExtraBold"/>
                <a:ea typeface="Open Sans ExtraBold" panose="020B0606030504020204" pitchFamily="34" charset="0"/>
                <a:cs typeface="Open Sans ExtraBold" panose="020B0606030504020204" pitchFamily="34" charset="0"/>
              </a:rPr>
              <a:t>énergétique</a:t>
            </a:r>
            <a:endParaRPr lang="en-US" b="1" dirty="0">
              <a:latin typeface="Open Sans ExtraBold"/>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473656" y="3954778"/>
            <a:ext cx="7075720" cy="2800767"/>
          </a:xfrm>
          <a:prstGeom prst="rect">
            <a:avLst/>
          </a:prstGeom>
          <a:noFill/>
        </p:spPr>
        <p:txBody>
          <a:bodyPr wrap="square" lIns="91440" tIns="45720" rIns="91440" bIns="45720" rtlCol="0" anchor="b">
            <a:spAutoFit/>
          </a:bodyPr>
          <a:lstStyle/>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Cours 9 </a:t>
            </a:r>
            <a:br>
              <a:rPr lang="en-ZA" sz="4400" b="1" dirty="0">
                <a:latin typeface="Open Sans ExtraBold"/>
                <a:ea typeface="Open Sans ExtraBold" panose="020B0606030504020204" pitchFamily="34" charset="0"/>
                <a:cs typeface="Open Sans ExtraBold" panose="020B0606030504020204" pitchFamily="34" charset="0"/>
              </a:rPr>
            </a:br>
            <a:r>
              <a:rPr lang="en-ZA" sz="4400" b="1" dirty="0">
                <a:solidFill>
                  <a:srgbClr val="000000"/>
                </a:solidFill>
                <a:latin typeface="Open Sans ExtraBold"/>
                <a:ea typeface="Open Sans ExtraBold" panose="020B0606030504020204" pitchFamily="34" charset="0"/>
                <a:cs typeface="Open Sans ExtraBold" panose="020B0606030504020204" pitchFamily="34" charset="0"/>
              </a:rPr>
              <a:t>ÉMISSIONS ET REPRÉSENTATION DE LA RÉSERVE DE CAPACITÉ</a:t>
            </a:r>
            <a:endParaRPr lang="en-US" sz="4400" b="1" dirty="0">
              <a:solidFill>
                <a:srgbClr val="000000"/>
              </a:solidFill>
              <a:latin typeface="Open Sans ExtraBold"/>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2559802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4" name="Rectangle 13">
            <a:extLst>
              <a:ext uri="{FF2B5EF4-FFF2-40B4-BE49-F238E27FC236}">
                <a16:creationId xmlns:a16="http://schemas.microsoft.com/office/drawing/2014/main" id="{A58EF622-1AB4-4544-9FE7-2A7013B49AA2}"/>
              </a:ext>
            </a:extLst>
          </p:cNvPr>
          <p:cNvSpPr/>
          <p:nvPr/>
        </p:nvSpPr>
        <p:spPr>
          <a:xfrm>
            <a:off x="901593" y="1091861"/>
            <a:ext cx="7238798" cy="707886"/>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9.2.2 Introduction à la représentation des émissions dans les modèles de systèmes énergétiques  </a:t>
            </a:r>
          </a:p>
        </p:txBody>
      </p:sp>
      <p:sp>
        <p:nvSpPr>
          <p:cNvPr id="16" name="Title 10">
            <a:extLst>
              <a:ext uri="{FF2B5EF4-FFF2-40B4-BE49-F238E27FC236}">
                <a16:creationId xmlns:a16="http://schemas.microsoft.com/office/drawing/2014/main" id="{DD127327-DFED-4F90-BAD9-25607E1245A9}"/>
              </a:ext>
            </a:extLst>
          </p:cNvPr>
          <p:cNvSpPr txBox="1">
            <a:spLocks/>
          </p:cNvSpPr>
          <p:nvPr/>
        </p:nvSpPr>
        <p:spPr>
          <a:xfrm>
            <a:off x="887215" y="-351571"/>
            <a:ext cx="10203382"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9.2 Représentation des émissions</a:t>
            </a:r>
            <a:endParaRPr lang="en-GB" sz="4400" dirty="0">
              <a:latin typeface="Open Sans"/>
              <a:ea typeface="Open Sans" panose="020B0606030504020204" pitchFamily="34" charset="0"/>
              <a:cs typeface="Open Sans" panose="020B0606030504020204" pitchFamily="34" charset="0"/>
            </a:endParaRPr>
          </a:p>
        </p:txBody>
      </p:sp>
      <p:sp>
        <p:nvSpPr>
          <p:cNvPr id="7" name="Rectangle 6">
            <a:extLst>
              <a:ext uri="{FF2B5EF4-FFF2-40B4-BE49-F238E27FC236}">
                <a16:creationId xmlns:a16="http://schemas.microsoft.com/office/drawing/2014/main" id="{1B5F0AC8-15CD-46DB-B247-AD7E53716540}"/>
              </a:ext>
            </a:extLst>
          </p:cNvPr>
          <p:cNvSpPr/>
          <p:nvPr/>
        </p:nvSpPr>
        <p:spPr>
          <a:xfrm>
            <a:off x="901592" y="1928974"/>
            <a:ext cx="9467203" cy="4401205"/>
          </a:xfrm>
          <a:prstGeom prst="rect">
            <a:avLst/>
          </a:prstGeom>
        </p:spPr>
        <p:txBody>
          <a:bodyPr wrap="square" lIns="91440" tIns="45720" rIns="91440" bIns="45720" anchor="t">
            <a:spAutoFit/>
          </a:bodyPr>
          <a:lstStyle/>
          <a:p>
            <a:pPr>
              <a:spcAft>
                <a:spcPts val="1200"/>
              </a:spcAft>
            </a:pPr>
            <a:r>
              <a:rPr lang="en-ZA" sz="2000" b="1" dirty="0">
                <a:latin typeface="Open Sans"/>
                <a:ea typeface="Open Sans" panose="020B0606030504020204" pitchFamily="34" charset="0"/>
                <a:cs typeface="Open Sans" panose="020B0606030504020204" pitchFamily="34" charset="0"/>
              </a:rPr>
              <a:t>Émissions en fonction du carburant :</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Émissions qui peuvent être estimées assez précisément sur la base de la quantité totale de combustibles brûlés et de la teneur moyenne en carbone des combustibles. </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Par </a:t>
            </a:r>
            <a:r>
              <a:rPr lang="en-ZA" sz="2000" dirty="0" err="1">
                <a:solidFill>
                  <a:srgbClr val="000000"/>
                </a:solidFill>
                <a:latin typeface="Open Sans"/>
                <a:ea typeface="Open Sans" panose="020B0606030504020204" pitchFamily="34" charset="0"/>
                <a:cs typeface="Open Sans" panose="020B0606030504020204" pitchFamily="34" charset="0"/>
              </a:rPr>
              <a:t>exemple</a:t>
            </a:r>
            <a:r>
              <a:rPr lang="en-ZA" sz="2000" dirty="0">
                <a:solidFill>
                  <a:srgbClr val="000000"/>
                </a:solidFill>
                <a:latin typeface="Open Sans"/>
                <a:ea typeface="Open Sans" panose="020B0606030504020204" pitchFamily="34" charset="0"/>
                <a:cs typeface="Open Sans" panose="020B0606030504020204" pitchFamily="34" charset="0"/>
              </a:rPr>
              <a:t>: le dioxyde de carbone</a:t>
            </a:r>
          </a:p>
          <a:p>
            <a:pPr marL="342900" indent="-342900">
              <a:spcAft>
                <a:spcPts val="1200"/>
              </a:spcAft>
              <a:buFont typeface="Arial"/>
              <a:buChar char="•"/>
            </a:pPr>
            <a:endParaRPr lang="en-ZA" sz="20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a:spcAft>
                <a:spcPts val="1200"/>
              </a:spcAft>
            </a:pPr>
            <a:r>
              <a:rPr lang="en-ZA" sz="2000" b="1" dirty="0">
                <a:solidFill>
                  <a:srgbClr val="000000"/>
                </a:solidFill>
                <a:latin typeface="Open Sans"/>
                <a:ea typeface="Open Sans" panose="020B0606030504020204" pitchFamily="34" charset="0"/>
                <a:cs typeface="Open Sans" panose="020B0606030504020204" pitchFamily="34" charset="0"/>
              </a:rPr>
              <a:t>Émissions dépendantes de la technologie</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Les émissions dépendent dans une large mesure de la technologie de combustion et des conditions d'exploitation utilisées, telles que le type spécifique de centrale </a:t>
            </a:r>
            <a:r>
              <a:rPr lang="en-ZA" sz="2000" dirty="0" err="1">
                <a:solidFill>
                  <a:srgbClr val="000000"/>
                </a:solidFill>
                <a:latin typeface="Open Sans"/>
                <a:ea typeface="Open Sans" panose="020B0606030504020204" pitchFamily="34" charset="0"/>
                <a:cs typeface="Open Sans" panose="020B0606030504020204" pitchFamily="34" charset="0"/>
              </a:rPr>
              <a:t>électrique</a:t>
            </a:r>
            <a:r>
              <a:rPr lang="en-ZA" sz="2000" dirty="0">
                <a:solidFill>
                  <a:srgbClr val="000000"/>
                </a:solidFill>
                <a:latin typeface="Open Sans"/>
                <a:ea typeface="Open Sans" panose="020B0606030504020204" pitchFamily="34" charset="0"/>
                <a:cs typeface="Open Sans" panose="020B0606030504020204" pitchFamily="34" charset="0"/>
              </a:rPr>
              <a:t>.</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Par </a:t>
            </a:r>
            <a:r>
              <a:rPr lang="en-ZA" sz="2000" dirty="0" err="1">
                <a:solidFill>
                  <a:srgbClr val="000000"/>
                </a:solidFill>
                <a:latin typeface="Open Sans"/>
                <a:ea typeface="Open Sans" panose="020B0606030504020204" pitchFamily="34" charset="0"/>
                <a:cs typeface="Open Sans" panose="020B0606030504020204" pitchFamily="34" charset="0"/>
              </a:rPr>
              <a:t>exemple</a:t>
            </a:r>
            <a:r>
              <a:rPr lang="en-ZA" sz="2000" dirty="0">
                <a:solidFill>
                  <a:srgbClr val="000000"/>
                </a:solidFill>
                <a:latin typeface="Open Sans"/>
                <a:ea typeface="Open Sans" panose="020B0606030504020204" pitchFamily="34" charset="0"/>
                <a:cs typeface="Open Sans" panose="020B0606030504020204" pitchFamily="34" charset="0"/>
              </a:rPr>
              <a:t>: les oxydes d'azote </a:t>
            </a:r>
          </a:p>
        </p:txBody>
      </p:sp>
      <p:sp>
        <p:nvSpPr>
          <p:cNvPr id="2" name="Rectangle 1">
            <a:extLst>
              <a:ext uri="{FF2B5EF4-FFF2-40B4-BE49-F238E27FC236}">
                <a16:creationId xmlns:a16="http://schemas.microsoft.com/office/drawing/2014/main" id="{0D56E82F-E008-463E-918B-3F62F1975EF9}"/>
              </a:ext>
            </a:extLst>
          </p:cNvPr>
          <p:cNvSpPr/>
          <p:nvPr/>
        </p:nvSpPr>
        <p:spPr>
          <a:xfrm>
            <a:off x="9786996" y="6163202"/>
            <a:ext cx="2405004" cy="246221"/>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200"/>
              </a:spcAft>
            </a:pPr>
            <a:r>
              <a:rPr lang="en-ZA" sz="1000" dirty="0">
                <a:latin typeface="Open Sans"/>
                <a:ea typeface="Open Sans" panose="020B0606030504020204" pitchFamily="34" charset="0"/>
                <a:cs typeface="Open Sans" panose="020B0606030504020204" pitchFamily="34" charset="0"/>
              </a:rPr>
              <a:t>(Concepts : </a:t>
            </a:r>
            <a:r>
              <a:rPr lang="en-ZA" sz="1000" dirty="0">
                <a:latin typeface="Open Sans"/>
                <a:ea typeface="Open Sans" panose="020B0606030504020204" pitchFamily="34" charset="0"/>
                <a:cs typeface="Open Sans" panose="020B0606030504020204" pitchFamily="34" charset="0"/>
                <a:hlinkClick r:id="rId4"/>
              </a:rPr>
              <a:t>Taliotis et al. (2018)</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052678561"/>
      </p:ext>
    </p:extLst>
  </p:cSld>
  <p:clrMapOvr>
    <a:masterClrMapping/>
  </p:clrMapOvr>
  <p:transition spd="slow">
    <p:push/>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4" name="Rectangle 13">
            <a:extLst>
              <a:ext uri="{FF2B5EF4-FFF2-40B4-BE49-F238E27FC236}">
                <a16:creationId xmlns:a16="http://schemas.microsoft.com/office/drawing/2014/main" id="{A58EF622-1AB4-4544-9FE7-2A7013B49AA2}"/>
              </a:ext>
            </a:extLst>
          </p:cNvPr>
          <p:cNvSpPr/>
          <p:nvPr/>
        </p:nvSpPr>
        <p:spPr>
          <a:xfrm>
            <a:off x="979812" y="910134"/>
            <a:ext cx="7015612" cy="4057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9.2.3 Représentation des émissions dans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16" name="Title 10">
            <a:extLst>
              <a:ext uri="{FF2B5EF4-FFF2-40B4-BE49-F238E27FC236}">
                <a16:creationId xmlns:a16="http://schemas.microsoft.com/office/drawing/2014/main" id="{DD127327-DFED-4F90-BAD9-25607E1245A9}"/>
              </a:ext>
            </a:extLst>
          </p:cNvPr>
          <p:cNvSpPr txBox="1">
            <a:spLocks/>
          </p:cNvSpPr>
          <p:nvPr/>
        </p:nvSpPr>
        <p:spPr>
          <a:xfrm>
            <a:off x="890561" y="-576362"/>
            <a:ext cx="9821417"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9.2 Représentation des émissions</a:t>
            </a:r>
            <a:endParaRPr lang="en-GB" sz="4400" dirty="0">
              <a:latin typeface="Open Sans"/>
              <a:ea typeface="Open Sans" panose="020B0606030504020204" pitchFamily="34" charset="0"/>
              <a:cs typeface="Open Sans" panose="020B0606030504020204" pitchFamily="34" charset="0"/>
            </a:endParaRPr>
          </a:p>
        </p:txBody>
      </p:sp>
      <p:pic>
        <p:nvPicPr>
          <p:cNvPr id="3" name="Picture 3" descr="Diagram, schematic&#10;&#10;Description automatically generated">
            <a:extLst>
              <a:ext uri="{FF2B5EF4-FFF2-40B4-BE49-F238E27FC236}">
                <a16:creationId xmlns:a16="http://schemas.microsoft.com/office/drawing/2014/main" id="{7589694D-D7EC-4793-9226-3EC73A0FE615}"/>
              </a:ext>
            </a:extLst>
          </p:cNvPr>
          <p:cNvPicPr>
            <a:picLocks noChangeAspect="1"/>
          </p:cNvPicPr>
          <p:nvPr/>
        </p:nvPicPr>
        <p:blipFill rotWithShape="1">
          <a:blip r:embed="rId4"/>
          <a:srcRect t="1997" r="159" b="1917"/>
          <a:stretch/>
        </p:blipFill>
        <p:spPr>
          <a:xfrm>
            <a:off x="1302589" y="1816434"/>
            <a:ext cx="8997363" cy="4335321"/>
          </a:xfrm>
          <a:prstGeom prst="rect">
            <a:avLst/>
          </a:prstGeom>
        </p:spPr>
      </p:pic>
      <p:sp>
        <p:nvSpPr>
          <p:cNvPr id="10" name="Rectangle 9">
            <a:extLst>
              <a:ext uri="{FF2B5EF4-FFF2-40B4-BE49-F238E27FC236}">
                <a16:creationId xmlns:a16="http://schemas.microsoft.com/office/drawing/2014/main" id="{9F401779-5291-463E-B9E5-00A9336F6919}"/>
              </a:ext>
            </a:extLst>
          </p:cNvPr>
          <p:cNvSpPr/>
          <p:nvPr/>
        </p:nvSpPr>
        <p:spPr>
          <a:xfrm>
            <a:off x="9596213" y="6151755"/>
            <a:ext cx="2405004" cy="246221"/>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200"/>
              </a:spcAft>
            </a:pPr>
            <a:r>
              <a:rPr lang="en-ZA" sz="1000" dirty="0">
                <a:latin typeface="Open Sans"/>
                <a:ea typeface="Open Sans" panose="020B0606030504020204" pitchFamily="34" charset="0"/>
                <a:cs typeface="Open Sans" panose="020B0606030504020204" pitchFamily="34" charset="0"/>
              </a:rPr>
              <a:t>(Concepts : </a:t>
            </a:r>
            <a:r>
              <a:rPr lang="en-ZA" sz="1000" dirty="0">
                <a:latin typeface="Open Sans"/>
                <a:ea typeface="Open Sans" panose="020B0606030504020204" pitchFamily="34" charset="0"/>
                <a:cs typeface="Open Sans" panose="020B0606030504020204" pitchFamily="34" charset="0"/>
                <a:hlinkClick r:id="rId5"/>
              </a:rPr>
              <a:t>Taliotis et al. (2018)</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935756228"/>
      </p:ext>
    </p:extLst>
  </p:cSld>
  <p:clrMapOvr>
    <a:masterClrMapping/>
  </p:clrMapOvr>
  <p:transition spd="slow">
    <p:pu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4" name="Rectangle 13">
            <a:extLst>
              <a:ext uri="{FF2B5EF4-FFF2-40B4-BE49-F238E27FC236}">
                <a16:creationId xmlns:a16="http://schemas.microsoft.com/office/drawing/2014/main" id="{A58EF622-1AB4-4544-9FE7-2A7013B49AA2}"/>
              </a:ext>
            </a:extLst>
          </p:cNvPr>
          <p:cNvSpPr/>
          <p:nvPr/>
        </p:nvSpPr>
        <p:spPr>
          <a:xfrm>
            <a:off x="1000913" y="845520"/>
            <a:ext cx="6793790" cy="707886"/>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9.2.4 Paramètres importants pour la représentation des émissions dans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16" name="Title 10">
            <a:extLst>
              <a:ext uri="{FF2B5EF4-FFF2-40B4-BE49-F238E27FC236}">
                <a16:creationId xmlns:a16="http://schemas.microsoft.com/office/drawing/2014/main" id="{DD127327-DFED-4F90-BAD9-25607E1245A9}"/>
              </a:ext>
            </a:extLst>
          </p:cNvPr>
          <p:cNvSpPr txBox="1">
            <a:spLocks/>
          </p:cNvSpPr>
          <p:nvPr/>
        </p:nvSpPr>
        <p:spPr>
          <a:xfrm>
            <a:off x="1000912" y="-576362"/>
            <a:ext cx="9486432"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9.2 Représentation des émissions</a:t>
            </a:r>
            <a:endParaRPr lang="en-GB" sz="4400" dirty="0">
              <a:latin typeface="Open Sans"/>
              <a:ea typeface="Open Sans" panose="020B0606030504020204" pitchFamily="34" charset="0"/>
              <a:cs typeface="Open Sans" panose="020B0606030504020204" pitchFamily="34" charset="0"/>
            </a:endParaRPr>
          </a:p>
        </p:txBody>
      </p:sp>
      <p:sp>
        <p:nvSpPr>
          <p:cNvPr id="2" name="Rectangle 1">
            <a:extLst>
              <a:ext uri="{FF2B5EF4-FFF2-40B4-BE49-F238E27FC236}">
                <a16:creationId xmlns:a16="http://schemas.microsoft.com/office/drawing/2014/main" id="{8E58BCC9-7277-4079-8BBF-505AFEE086EF}"/>
              </a:ext>
            </a:extLst>
          </p:cNvPr>
          <p:cNvSpPr/>
          <p:nvPr/>
        </p:nvSpPr>
        <p:spPr>
          <a:xfrm>
            <a:off x="817805" y="1666807"/>
            <a:ext cx="10171693" cy="4555093"/>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b="1" dirty="0" err="1">
                <a:solidFill>
                  <a:srgbClr val="000000"/>
                </a:solidFill>
                <a:latin typeface="Open Sans"/>
                <a:ea typeface="Open Sans" panose="020B0606030504020204" pitchFamily="34" charset="0"/>
                <a:cs typeface="Open Sans" panose="020B0606030504020204" pitchFamily="34" charset="0"/>
              </a:rPr>
              <a:t>EmissionActivityRatio</a:t>
            </a:r>
            <a:r>
              <a:rPr lang="en-ZA" sz="2000" b="1" dirty="0">
                <a:solidFill>
                  <a:srgbClr val="000000"/>
                </a:solidFill>
                <a:latin typeface="Open Sans"/>
                <a:ea typeface="Open Sans" panose="020B0606030504020204" pitchFamily="34" charset="0"/>
                <a:cs typeface="Open Sans" panose="020B0606030504020204" pitchFamily="34" charset="0"/>
              </a:rPr>
              <a:t> [kg/GJ] : </a:t>
            </a:r>
            <a:r>
              <a:rPr lang="en-ZA" sz="2000" dirty="0">
                <a:solidFill>
                  <a:srgbClr val="000000"/>
                </a:solidFill>
                <a:latin typeface="Open Sans"/>
                <a:ea typeface="Open Sans" panose="020B0606030504020204" pitchFamily="34" charset="0"/>
                <a:cs typeface="Open Sans" panose="020B0606030504020204" pitchFamily="34" charset="0"/>
              </a:rPr>
              <a:t>définit le taux d'émission de </a:t>
            </a:r>
            <a:r>
              <a:rPr lang="en-ZA" sz="2000" dirty="0" err="1">
                <a:solidFill>
                  <a:srgbClr val="000000"/>
                </a:solidFill>
                <a:latin typeface="Open Sans"/>
                <a:ea typeface="Open Sans" panose="020B0606030504020204" pitchFamily="34" charset="0"/>
                <a:cs typeface="Open Sans" panose="020B0606030504020204" pitchFamily="34" charset="0"/>
              </a:rPr>
              <a:t>chaque</a:t>
            </a:r>
            <a:r>
              <a:rPr lang="en-ZA" sz="2000" dirty="0">
                <a:solidFill>
                  <a:srgbClr val="000000"/>
                </a:solidFill>
                <a:latin typeface="Open Sans"/>
                <a:ea typeface="Open Sans" panose="020B0606030504020204" pitchFamily="34" charset="0"/>
                <a:cs typeface="Open Sans" panose="020B0606030504020204" pitchFamily="34" charset="0"/>
              </a:rPr>
              <a:t> </a:t>
            </a:r>
            <a:r>
              <a:rPr lang="en-ZA" sz="2000" dirty="0" err="1">
                <a:solidFill>
                  <a:srgbClr val="000000"/>
                </a:solidFill>
                <a:latin typeface="Open Sans"/>
                <a:ea typeface="Open Sans" panose="020B0606030504020204" pitchFamily="34" charset="0"/>
                <a:cs typeface="Open Sans" panose="020B0606030504020204" pitchFamily="34" charset="0"/>
              </a:rPr>
              <a:t>technologie</a:t>
            </a:r>
            <a:endParaRPr lang="en-ZA" sz="2000" dirty="0">
              <a:solidFill>
                <a:srgbClr val="000000"/>
              </a:solidFill>
              <a:latin typeface="Open Sans"/>
              <a:ea typeface="Open Sans" panose="020B0606030504020204" pitchFamily="34" charset="0"/>
              <a:cs typeface="Open Sans" panose="020B0606030504020204" pitchFamily="34" charset="0"/>
            </a:endParaRPr>
          </a:p>
          <a:p>
            <a:pPr marL="342900" indent="-342900">
              <a:spcAft>
                <a:spcPts val="1200"/>
              </a:spcAft>
              <a:buFont typeface="Arial"/>
              <a:buChar char="•"/>
            </a:pPr>
            <a:r>
              <a:rPr lang="en-ZA" sz="2000" b="1" dirty="0" err="1">
                <a:solidFill>
                  <a:srgbClr val="000000"/>
                </a:solidFill>
                <a:latin typeface="Open Sans"/>
                <a:ea typeface="Open Sans" panose="020B0606030504020204" pitchFamily="34" charset="0"/>
                <a:cs typeface="Open Sans" panose="020B0606030504020204" pitchFamily="34" charset="0"/>
              </a:rPr>
              <a:t>EmissionsPenalty</a:t>
            </a:r>
            <a:r>
              <a:rPr lang="en-ZA" sz="2000" b="1" dirty="0">
                <a:solidFill>
                  <a:srgbClr val="000000"/>
                </a:solidFill>
                <a:latin typeface="Open Sans"/>
                <a:ea typeface="Open Sans" panose="020B0606030504020204" pitchFamily="34" charset="0"/>
                <a:cs typeface="Open Sans" panose="020B0606030504020204" pitchFamily="34" charset="0"/>
              </a:rPr>
              <a:t> [$/kg] : </a:t>
            </a:r>
            <a:r>
              <a:rPr lang="en-ZA" sz="2000" dirty="0">
                <a:solidFill>
                  <a:srgbClr val="000000"/>
                </a:solidFill>
                <a:latin typeface="Open Sans"/>
                <a:ea typeface="Open Sans" panose="020B0606030504020204" pitchFamily="34" charset="0"/>
                <a:cs typeface="Open Sans" panose="020B0606030504020204" pitchFamily="34" charset="0"/>
              </a:rPr>
              <a:t>utilisé pour définir un coût par </a:t>
            </a:r>
            <a:r>
              <a:rPr lang="en-ZA" sz="2000" dirty="0" err="1">
                <a:solidFill>
                  <a:srgbClr val="000000"/>
                </a:solidFill>
                <a:latin typeface="Open Sans"/>
                <a:ea typeface="Open Sans" panose="020B0606030504020204" pitchFamily="34" charset="0"/>
                <a:cs typeface="Open Sans" panose="020B0606030504020204" pitchFamily="34" charset="0"/>
              </a:rPr>
              <a:t>unité</a:t>
            </a:r>
            <a:r>
              <a:rPr lang="en-ZA" sz="2000" dirty="0">
                <a:solidFill>
                  <a:srgbClr val="000000"/>
                </a:solidFill>
                <a:latin typeface="Open Sans"/>
                <a:ea typeface="Open Sans" panose="020B0606030504020204" pitchFamily="34" charset="0"/>
                <a:cs typeface="Open Sans" panose="020B0606030504020204" pitchFamily="34" charset="0"/>
              </a:rPr>
              <a:t> </a:t>
            </a:r>
            <a:r>
              <a:rPr lang="en-ZA" sz="2000" dirty="0" err="1">
                <a:solidFill>
                  <a:srgbClr val="000000"/>
                </a:solidFill>
                <a:latin typeface="Open Sans"/>
                <a:ea typeface="Open Sans" panose="020B0606030504020204" pitchFamily="34" charset="0"/>
                <a:cs typeface="Open Sans" panose="020B0606030504020204" pitchFamily="34" charset="0"/>
              </a:rPr>
              <a:t>d'émission</a:t>
            </a:r>
            <a:endParaRPr lang="en-ZA" sz="2000" dirty="0">
              <a:solidFill>
                <a:srgbClr val="000000"/>
              </a:solidFill>
              <a:latin typeface="Open Sans"/>
              <a:ea typeface="Open Sans" panose="020B0606030504020204" pitchFamily="34" charset="0"/>
              <a:cs typeface="Open Sans" panose="020B0606030504020204" pitchFamily="34" charset="0"/>
            </a:endParaRPr>
          </a:p>
          <a:p>
            <a:pPr marL="342900" indent="-342900">
              <a:spcAft>
                <a:spcPts val="1200"/>
              </a:spcAft>
              <a:buFont typeface="Arial"/>
              <a:buChar char="•"/>
            </a:pPr>
            <a:r>
              <a:rPr lang="en-ZA" sz="2000" b="1" dirty="0" err="1">
                <a:solidFill>
                  <a:srgbClr val="000000"/>
                </a:solidFill>
                <a:latin typeface="Open Sans"/>
                <a:ea typeface="Open Sans" panose="020B0606030504020204" pitchFamily="34" charset="0"/>
                <a:cs typeface="Open Sans" panose="020B0606030504020204" pitchFamily="34" charset="0"/>
              </a:rPr>
              <a:t>AnnualExogenousEmission</a:t>
            </a:r>
            <a:r>
              <a:rPr lang="en-ZA" sz="2000" b="1" dirty="0">
                <a:solidFill>
                  <a:srgbClr val="000000"/>
                </a:solidFill>
                <a:latin typeface="Open Sans"/>
                <a:ea typeface="Open Sans" panose="020B0606030504020204" pitchFamily="34" charset="0"/>
                <a:cs typeface="Open Sans" panose="020B0606030504020204" pitchFamily="34" charset="0"/>
              </a:rPr>
              <a:t> [kg] : </a:t>
            </a:r>
            <a:r>
              <a:rPr lang="en-ZA" sz="2000" dirty="0">
                <a:solidFill>
                  <a:srgbClr val="000000"/>
                </a:solidFill>
                <a:latin typeface="Open Sans"/>
                <a:ea typeface="Open Sans" panose="020B0606030504020204" pitchFamily="34" charset="0"/>
                <a:cs typeface="Open Sans" panose="020B0606030504020204" pitchFamily="34" charset="0"/>
              </a:rPr>
              <a:t>définit le niveau annuel des émissions qui ne sont pas prises en compte par le système modélisé mais qui doivent </a:t>
            </a:r>
            <a:r>
              <a:rPr lang="en-ZA" sz="2000" dirty="0" err="1">
                <a:solidFill>
                  <a:srgbClr val="000000"/>
                </a:solidFill>
                <a:latin typeface="Open Sans"/>
                <a:ea typeface="Open Sans" panose="020B0606030504020204" pitchFamily="34" charset="0"/>
                <a:cs typeface="Open Sans" panose="020B0606030504020204" pitchFamily="34" charset="0"/>
              </a:rPr>
              <a:t>être</a:t>
            </a:r>
            <a:r>
              <a:rPr lang="en-ZA" sz="2000" dirty="0">
                <a:solidFill>
                  <a:srgbClr val="000000"/>
                </a:solidFill>
                <a:latin typeface="Open Sans"/>
                <a:ea typeface="Open Sans" panose="020B0606030504020204" pitchFamily="34" charset="0"/>
                <a:cs typeface="Open Sans" panose="020B0606030504020204" pitchFamily="34" charset="0"/>
              </a:rPr>
              <a:t> </a:t>
            </a:r>
            <a:r>
              <a:rPr lang="en-ZA" sz="2000" dirty="0" err="1">
                <a:solidFill>
                  <a:srgbClr val="000000"/>
                </a:solidFill>
                <a:latin typeface="Open Sans"/>
                <a:ea typeface="Open Sans" panose="020B0606030504020204" pitchFamily="34" charset="0"/>
                <a:cs typeface="Open Sans" panose="020B0606030504020204" pitchFamily="34" charset="0"/>
              </a:rPr>
              <a:t>comptabilisées</a:t>
            </a:r>
            <a:endParaRPr lang="en-ZA" sz="2000" dirty="0">
              <a:solidFill>
                <a:srgbClr val="000000"/>
              </a:solidFill>
              <a:latin typeface="Open Sans"/>
              <a:ea typeface="Open Sans" panose="020B0606030504020204" pitchFamily="34" charset="0"/>
              <a:cs typeface="Open Sans" panose="020B0606030504020204" pitchFamily="34" charset="0"/>
            </a:endParaRPr>
          </a:p>
          <a:p>
            <a:pPr marL="342900" indent="-342900">
              <a:spcAft>
                <a:spcPts val="1200"/>
              </a:spcAft>
              <a:buFont typeface="Arial"/>
              <a:buChar char="•"/>
            </a:pPr>
            <a:r>
              <a:rPr lang="en-ZA" sz="2000" b="1" dirty="0" err="1">
                <a:solidFill>
                  <a:srgbClr val="000000"/>
                </a:solidFill>
                <a:latin typeface="Open Sans"/>
                <a:ea typeface="Open Sans" panose="020B0606030504020204" pitchFamily="34" charset="0"/>
                <a:cs typeface="Open Sans" panose="020B0606030504020204" pitchFamily="34" charset="0"/>
              </a:rPr>
              <a:t>AnnualEmissionLimit</a:t>
            </a:r>
            <a:r>
              <a:rPr lang="en-ZA" sz="2000" b="1" dirty="0">
                <a:solidFill>
                  <a:srgbClr val="000000"/>
                </a:solidFill>
                <a:latin typeface="Open Sans"/>
                <a:ea typeface="Open Sans" panose="020B0606030504020204" pitchFamily="34" charset="0"/>
                <a:cs typeface="Open Sans" panose="020B0606030504020204" pitchFamily="34" charset="0"/>
              </a:rPr>
              <a:t> [kg] : </a:t>
            </a:r>
            <a:r>
              <a:rPr lang="en-ZA" sz="2000" dirty="0">
                <a:solidFill>
                  <a:srgbClr val="000000"/>
                </a:solidFill>
                <a:latin typeface="Open Sans"/>
                <a:ea typeface="Open Sans" panose="020B0606030504020204" pitchFamily="34" charset="0"/>
                <a:cs typeface="Open Sans" panose="020B0606030504020204" pitchFamily="34" charset="0"/>
              </a:rPr>
              <a:t>fixe une limite supérieure annuelle pour les </a:t>
            </a:r>
            <a:r>
              <a:rPr lang="en-ZA" sz="2000" dirty="0" err="1">
                <a:solidFill>
                  <a:srgbClr val="000000"/>
                </a:solidFill>
                <a:latin typeface="Open Sans"/>
                <a:ea typeface="Open Sans" panose="020B0606030504020204" pitchFamily="34" charset="0"/>
                <a:cs typeface="Open Sans" panose="020B0606030504020204" pitchFamily="34" charset="0"/>
              </a:rPr>
              <a:t>émissions</a:t>
            </a:r>
            <a:r>
              <a:rPr lang="en-ZA" sz="2000" dirty="0">
                <a:solidFill>
                  <a:srgbClr val="000000"/>
                </a:solidFill>
                <a:latin typeface="Open Sans"/>
                <a:ea typeface="Open Sans" panose="020B0606030504020204" pitchFamily="34" charset="0"/>
                <a:cs typeface="Open Sans" panose="020B0606030504020204" pitchFamily="34" charset="0"/>
              </a:rPr>
              <a:t> annuelles totales d'un </a:t>
            </a:r>
            <a:r>
              <a:rPr lang="en-ZA" sz="2000" dirty="0" err="1">
                <a:solidFill>
                  <a:srgbClr val="000000"/>
                </a:solidFill>
                <a:latin typeface="Open Sans"/>
                <a:ea typeface="Open Sans" panose="020B0606030504020204" pitchFamily="34" charset="0"/>
                <a:cs typeface="Open Sans" panose="020B0606030504020204" pitchFamily="34" charset="0"/>
              </a:rPr>
              <a:t>polluant</a:t>
            </a:r>
            <a:r>
              <a:rPr lang="en-ZA" sz="2000" dirty="0">
                <a:solidFill>
                  <a:srgbClr val="000000"/>
                </a:solidFill>
                <a:latin typeface="Open Sans"/>
                <a:ea typeface="Open Sans" panose="020B0606030504020204" pitchFamily="34" charset="0"/>
                <a:cs typeface="Open Sans" panose="020B0606030504020204" pitchFamily="34" charset="0"/>
              </a:rPr>
              <a:t> </a:t>
            </a:r>
            <a:r>
              <a:rPr lang="en-ZA" sz="2000" dirty="0" err="1">
                <a:solidFill>
                  <a:srgbClr val="000000"/>
                </a:solidFill>
                <a:latin typeface="Open Sans"/>
                <a:ea typeface="Open Sans" panose="020B0606030504020204" pitchFamily="34" charset="0"/>
                <a:cs typeface="Open Sans" panose="020B0606030504020204" pitchFamily="34" charset="0"/>
              </a:rPr>
              <a:t>donné</a:t>
            </a:r>
            <a:endParaRPr lang="en-ZA" sz="2000" dirty="0">
              <a:solidFill>
                <a:srgbClr val="000000"/>
              </a:solidFill>
              <a:latin typeface="Open Sans"/>
              <a:ea typeface="Open Sans" panose="020B0606030504020204" pitchFamily="34" charset="0"/>
              <a:cs typeface="Open Sans" panose="020B0606030504020204" pitchFamily="34" charset="0"/>
            </a:endParaRPr>
          </a:p>
          <a:p>
            <a:pPr marL="342900" indent="-342900">
              <a:spcAft>
                <a:spcPts val="1200"/>
              </a:spcAft>
              <a:buFont typeface="Arial"/>
              <a:buChar char="•"/>
            </a:pPr>
            <a:r>
              <a:rPr lang="en-ZA" sz="2000" b="1" dirty="0" err="1">
                <a:solidFill>
                  <a:srgbClr val="000000"/>
                </a:solidFill>
                <a:latin typeface="Open Sans"/>
                <a:ea typeface="Open Sans" panose="020B0606030504020204" pitchFamily="34" charset="0"/>
                <a:cs typeface="Open Sans" panose="020B0606030504020204" pitchFamily="34" charset="0"/>
              </a:rPr>
              <a:t>ModelPeriodExogenousEmission</a:t>
            </a:r>
            <a:r>
              <a:rPr lang="en-ZA" sz="2000" b="1" dirty="0">
                <a:solidFill>
                  <a:srgbClr val="000000"/>
                </a:solidFill>
                <a:latin typeface="Open Sans"/>
                <a:ea typeface="Open Sans" panose="020B0606030504020204" pitchFamily="34" charset="0"/>
                <a:cs typeface="Open Sans" panose="020B0606030504020204" pitchFamily="34" charset="0"/>
              </a:rPr>
              <a:t> [kg] : </a:t>
            </a:r>
            <a:r>
              <a:rPr lang="en-ZA" sz="2000" dirty="0">
                <a:solidFill>
                  <a:srgbClr val="000000"/>
                </a:solidFill>
                <a:latin typeface="Open Sans"/>
                <a:ea typeface="Open Sans" panose="020B0606030504020204" pitchFamily="34" charset="0"/>
                <a:cs typeface="Open Sans" panose="020B0606030504020204" pitchFamily="34" charset="0"/>
              </a:rPr>
              <a:t>définit le niveau, pour la durée de la période couverte par le modèle, des émissions qui ne sont pas prises en compte par le système modélisé mais qui </a:t>
            </a:r>
            <a:r>
              <a:rPr lang="en-ZA" sz="2000" dirty="0" err="1">
                <a:solidFill>
                  <a:srgbClr val="000000"/>
                </a:solidFill>
                <a:latin typeface="Open Sans"/>
                <a:ea typeface="Open Sans" panose="020B0606030504020204" pitchFamily="34" charset="0"/>
                <a:cs typeface="Open Sans" panose="020B0606030504020204" pitchFamily="34" charset="0"/>
              </a:rPr>
              <a:t>doivent</a:t>
            </a:r>
            <a:r>
              <a:rPr lang="en-ZA" sz="2000" dirty="0">
                <a:solidFill>
                  <a:srgbClr val="000000"/>
                </a:solidFill>
                <a:latin typeface="Open Sans"/>
                <a:ea typeface="Open Sans" panose="020B0606030504020204" pitchFamily="34" charset="0"/>
                <a:cs typeface="Open Sans" panose="020B0606030504020204" pitchFamily="34" charset="0"/>
              </a:rPr>
              <a:t> </a:t>
            </a:r>
            <a:r>
              <a:rPr lang="en-ZA" sz="2000" dirty="0" err="1">
                <a:solidFill>
                  <a:srgbClr val="000000"/>
                </a:solidFill>
                <a:latin typeface="Open Sans"/>
                <a:ea typeface="Open Sans" panose="020B0606030504020204" pitchFamily="34" charset="0"/>
                <a:cs typeface="Open Sans" panose="020B0606030504020204" pitchFamily="34" charset="0"/>
              </a:rPr>
              <a:t>l'être</a:t>
            </a:r>
            <a:endParaRPr lang="en-ZA" sz="2000" dirty="0">
              <a:solidFill>
                <a:srgbClr val="000000"/>
              </a:solidFill>
              <a:latin typeface="Open Sans"/>
              <a:ea typeface="Open Sans" panose="020B0606030504020204" pitchFamily="34" charset="0"/>
              <a:cs typeface="Open Sans" panose="020B0606030504020204" pitchFamily="34" charset="0"/>
            </a:endParaRPr>
          </a:p>
          <a:p>
            <a:pPr marL="342900" indent="-342900">
              <a:spcAft>
                <a:spcPts val="1200"/>
              </a:spcAft>
              <a:buFont typeface="Arial"/>
              <a:buChar char="•"/>
            </a:pPr>
            <a:r>
              <a:rPr lang="en-ZA" sz="2000" b="1" dirty="0" err="1">
                <a:solidFill>
                  <a:srgbClr val="000000"/>
                </a:solidFill>
                <a:latin typeface="Open Sans"/>
                <a:ea typeface="Open Sans" panose="020B0606030504020204" pitchFamily="34" charset="0"/>
                <a:cs typeface="Open Sans" panose="020B0606030504020204" pitchFamily="34" charset="0"/>
              </a:rPr>
              <a:t>ModelPeriodEmissionLimit</a:t>
            </a:r>
            <a:r>
              <a:rPr lang="en-ZA" sz="2000" b="1" dirty="0">
                <a:solidFill>
                  <a:srgbClr val="000000"/>
                </a:solidFill>
                <a:latin typeface="Open Sans"/>
                <a:ea typeface="Open Sans" panose="020B0606030504020204" pitchFamily="34" charset="0"/>
                <a:cs typeface="Open Sans" panose="020B0606030504020204" pitchFamily="34" charset="0"/>
              </a:rPr>
              <a:t> [kg] : </a:t>
            </a:r>
            <a:r>
              <a:rPr lang="en-ZA" sz="2000" dirty="0">
                <a:solidFill>
                  <a:srgbClr val="000000"/>
                </a:solidFill>
                <a:latin typeface="Open Sans"/>
                <a:ea typeface="Open Sans" panose="020B0606030504020204" pitchFamily="34" charset="0"/>
                <a:cs typeface="Open Sans" panose="020B0606030504020204" pitchFamily="34" charset="0"/>
              </a:rPr>
              <a:t>fixe une limite supérieure pour les émissions totales d'un polluant </a:t>
            </a:r>
            <a:r>
              <a:rPr lang="en-ZA" sz="2000" dirty="0" err="1">
                <a:solidFill>
                  <a:srgbClr val="000000"/>
                </a:solidFill>
                <a:latin typeface="Open Sans"/>
                <a:ea typeface="Open Sans" panose="020B0606030504020204" pitchFamily="34" charset="0"/>
                <a:cs typeface="Open Sans" panose="020B0606030504020204" pitchFamily="34" charset="0"/>
              </a:rPr>
              <a:t>donné</a:t>
            </a:r>
            <a:r>
              <a:rPr lang="en-ZA" sz="2000" dirty="0">
                <a:solidFill>
                  <a:srgbClr val="000000"/>
                </a:solidFill>
                <a:latin typeface="Open Sans"/>
                <a:ea typeface="Open Sans" panose="020B0606030504020204" pitchFamily="34" charset="0"/>
                <a:cs typeface="Open Sans" panose="020B0606030504020204" pitchFamily="34" charset="0"/>
              </a:rPr>
              <a:t> pour la durée de la </a:t>
            </a:r>
            <a:r>
              <a:rPr lang="en-ZA" sz="2000" dirty="0" err="1">
                <a:solidFill>
                  <a:srgbClr val="000000"/>
                </a:solidFill>
                <a:latin typeface="Open Sans"/>
                <a:ea typeface="Open Sans" panose="020B0606030504020204" pitchFamily="34" charset="0"/>
                <a:cs typeface="Open Sans" panose="020B0606030504020204" pitchFamily="34" charset="0"/>
              </a:rPr>
              <a:t>période</a:t>
            </a:r>
            <a:r>
              <a:rPr lang="en-ZA" sz="2000" dirty="0">
                <a:solidFill>
                  <a:srgbClr val="000000"/>
                </a:solidFill>
                <a:latin typeface="Open Sans"/>
                <a:ea typeface="Open Sans" panose="020B0606030504020204" pitchFamily="34" charset="0"/>
                <a:cs typeface="Open Sans" panose="020B0606030504020204" pitchFamily="34" charset="0"/>
              </a:rPr>
              <a:t> couverte par le </a:t>
            </a:r>
            <a:r>
              <a:rPr lang="en-ZA" sz="2000" dirty="0" err="1">
                <a:solidFill>
                  <a:srgbClr val="000000"/>
                </a:solidFill>
                <a:latin typeface="Open Sans"/>
                <a:ea typeface="Open Sans" panose="020B0606030504020204" pitchFamily="34" charset="0"/>
                <a:cs typeface="Open Sans" panose="020B0606030504020204" pitchFamily="34" charset="0"/>
              </a:rPr>
              <a:t>modèle</a:t>
            </a:r>
            <a:endParaRPr lang="en-ZA" sz="2000" dirty="0">
              <a:solidFill>
                <a:srgbClr val="000000"/>
              </a:solidFill>
              <a:latin typeface="Open Sans"/>
              <a:ea typeface="Open Sans" panose="020B0606030504020204" pitchFamily="34" charset="0"/>
              <a:cs typeface="Open Sans" panose="020B0606030504020204" pitchFamily="34" charset="0"/>
            </a:endParaRPr>
          </a:p>
        </p:txBody>
      </p:sp>
      <p:sp>
        <p:nvSpPr>
          <p:cNvPr id="10" name="Rectangle 9">
            <a:extLst>
              <a:ext uri="{FF2B5EF4-FFF2-40B4-BE49-F238E27FC236}">
                <a16:creationId xmlns:a16="http://schemas.microsoft.com/office/drawing/2014/main" id="{2758AE12-3917-4BE0-992B-6DD031CBB7FC}"/>
              </a:ext>
            </a:extLst>
          </p:cNvPr>
          <p:cNvSpPr/>
          <p:nvPr/>
        </p:nvSpPr>
        <p:spPr>
          <a:xfrm>
            <a:off x="9567668" y="6145797"/>
            <a:ext cx="2405004" cy="246221"/>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200"/>
              </a:spcAft>
            </a:pPr>
            <a:r>
              <a:rPr lang="en-ZA" sz="1000" dirty="0">
                <a:latin typeface="Open Sans"/>
                <a:ea typeface="Open Sans" panose="020B0606030504020204" pitchFamily="34" charset="0"/>
                <a:cs typeface="Open Sans" panose="020B0606030504020204" pitchFamily="34" charset="0"/>
              </a:rPr>
              <a:t>(Concepts : </a:t>
            </a:r>
            <a:r>
              <a:rPr lang="en-ZA" sz="1000" dirty="0">
                <a:latin typeface="Open Sans"/>
                <a:ea typeface="Open Sans" panose="020B0606030504020204" pitchFamily="34" charset="0"/>
                <a:cs typeface="Open Sans" panose="020B0606030504020204" pitchFamily="34" charset="0"/>
                <a:hlinkClick r:id="rId4"/>
              </a:rPr>
              <a:t>Taliotis et al. (2018)</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727622165"/>
      </p:ext>
    </p:extLst>
  </p:cSld>
  <p:clrMapOvr>
    <a:masterClrMapping/>
  </p:clrMapOvr>
  <p:transition spd="slow">
    <p:push/>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4" name="Rectangle 13">
            <a:extLst>
              <a:ext uri="{FF2B5EF4-FFF2-40B4-BE49-F238E27FC236}">
                <a16:creationId xmlns:a16="http://schemas.microsoft.com/office/drawing/2014/main" id="{A58EF622-1AB4-4544-9FE7-2A7013B49AA2}"/>
              </a:ext>
            </a:extLst>
          </p:cNvPr>
          <p:cNvSpPr/>
          <p:nvPr/>
        </p:nvSpPr>
        <p:spPr>
          <a:xfrm>
            <a:off x="887215" y="1411390"/>
            <a:ext cx="9064636"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9.2.5 Exemples de facteurs d'émission</a:t>
            </a:r>
          </a:p>
        </p:txBody>
      </p:sp>
      <p:sp>
        <p:nvSpPr>
          <p:cNvPr id="16" name="Title 10">
            <a:extLst>
              <a:ext uri="{FF2B5EF4-FFF2-40B4-BE49-F238E27FC236}">
                <a16:creationId xmlns:a16="http://schemas.microsoft.com/office/drawing/2014/main" id="{DD127327-DFED-4F90-BAD9-25607E1245A9}"/>
              </a:ext>
            </a:extLst>
          </p:cNvPr>
          <p:cNvSpPr txBox="1">
            <a:spLocks/>
          </p:cNvSpPr>
          <p:nvPr/>
        </p:nvSpPr>
        <p:spPr>
          <a:xfrm>
            <a:off x="993704" y="-564787"/>
            <a:ext cx="9670946"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9.2 Représentation des émissions</a:t>
            </a:r>
            <a:endParaRPr lang="en-GB" sz="4400" dirty="0">
              <a:latin typeface="Open Sans"/>
              <a:ea typeface="Open Sans" panose="020B0606030504020204" pitchFamily="34" charset="0"/>
              <a:cs typeface="Open Sans" panose="020B0606030504020204" pitchFamily="34" charset="0"/>
            </a:endParaRPr>
          </a:p>
        </p:txBody>
      </p:sp>
      <p:sp>
        <p:nvSpPr>
          <p:cNvPr id="2" name="Rectangle 1">
            <a:extLst>
              <a:ext uri="{FF2B5EF4-FFF2-40B4-BE49-F238E27FC236}">
                <a16:creationId xmlns:a16="http://schemas.microsoft.com/office/drawing/2014/main" id="{E87FDD81-39D3-4CD1-A8D5-460048096821}"/>
              </a:ext>
            </a:extLst>
          </p:cNvPr>
          <p:cNvSpPr/>
          <p:nvPr/>
        </p:nvSpPr>
        <p:spPr>
          <a:xfrm>
            <a:off x="887215" y="2001895"/>
            <a:ext cx="10171693" cy="2708434"/>
          </a:xfrm>
          <a:prstGeom prst="rect">
            <a:avLst/>
          </a:prstGeom>
        </p:spPr>
        <p:txBody>
          <a:bodyPr wrap="square" lIns="91440" tIns="45720" rIns="91440" bIns="45720" anchor="t">
            <a:spAutoFit/>
          </a:bodyPr>
          <a:lstStyle/>
          <a:p>
            <a:pPr>
              <a:spcAft>
                <a:spcPts val="1200"/>
              </a:spcAft>
            </a:pPr>
            <a:r>
              <a:rPr lang="en-ZA" sz="2000" dirty="0">
                <a:solidFill>
                  <a:srgbClr val="000000"/>
                </a:solidFill>
                <a:latin typeface="Open Sans"/>
                <a:ea typeface="Open Sans" panose="020B0606030504020204" pitchFamily="34" charset="0"/>
                <a:cs typeface="Open Sans" panose="020B0606030504020204" pitchFamily="34" charset="0"/>
              </a:rPr>
              <a:t>Exemple de facteurs d'émission de CO</a:t>
            </a:r>
            <a:r>
              <a:rPr lang="en-ZA" sz="2000" baseline="-25000" dirty="0">
                <a:solidFill>
                  <a:srgbClr val="000000"/>
                </a:solidFill>
                <a:latin typeface="Open Sans"/>
                <a:ea typeface="Open Sans" panose="020B0606030504020204" pitchFamily="34" charset="0"/>
                <a:cs typeface="Open Sans" panose="020B0606030504020204" pitchFamily="34" charset="0"/>
              </a:rPr>
              <a:t>2</a:t>
            </a:r>
            <a:r>
              <a:rPr lang="en-ZA" sz="2000" dirty="0">
                <a:solidFill>
                  <a:srgbClr val="000000"/>
                </a:solidFill>
                <a:latin typeface="Open Sans"/>
                <a:ea typeface="Open Sans" panose="020B0606030504020204" pitchFamily="34" charset="0"/>
                <a:cs typeface="Open Sans" panose="020B0606030504020204" pitchFamily="34" charset="0"/>
              </a:rPr>
              <a:t>:</a:t>
            </a:r>
            <a:endParaRPr lang="en-ZA" sz="2000" baseline="-25000" dirty="0">
              <a:solidFill>
                <a:srgbClr val="000000"/>
              </a:solidFill>
              <a:latin typeface="Open Sans"/>
              <a:ea typeface="Open Sans" panose="020B0606030504020204" pitchFamily="34" charset="0"/>
              <a:cs typeface="Open Sans" panose="020B0606030504020204" pitchFamily="34" charset="0"/>
            </a:endParaRP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Pétrole brut : 73,3 kg/GJ</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Charbon : 94,6 kg/GJ</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Gaz naturel : 56,1 kg/GJ</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Mazout lourd : 77,4 kg/GJ</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Mazout léger : 79,3 kg/GJ</a:t>
            </a:r>
          </a:p>
        </p:txBody>
      </p:sp>
      <p:sp>
        <p:nvSpPr>
          <p:cNvPr id="3" name="Rectangle 2">
            <a:extLst>
              <a:ext uri="{FF2B5EF4-FFF2-40B4-BE49-F238E27FC236}">
                <a16:creationId xmlns:a16="http://schemas.microsoft.com/office/drawing/2014/main" id="{84CAD7A3-E270-DA4A-845E-0AB145D39C11}"/>
              </a:ext>
            </a:extLst>
          </p:cNvPr>
          <p:cNvSpPr/>
          <p:nvPr/>
        </p:nvSpPr>
        <p:spPr>
          <a:xfrm>
            <a:off x="993704" y="6142138"/>
            <a:ext cx="1418978" cy="246221"/>
          </a:xfrm>
          <a:prstGeom prst="rect">
            <a:avLst/>
          </a:prstGeom>
        </p:spPr>
        <p:txBody>
          <a:bodyPr wrap="none">
            <a:spAutoFit/>
          </a:bodyPr>
          <a:lstStyle/>
          <a:p>
            <a:pPr>
              <a:spcAft>
                <a:spcPts val="1200"/>
              </a:spcAft>
            </a:pPr>
            <a:r>
              <a:rPr lang="en-ZA" sz="1000" dirty="0">
                <a:solidFill>
                  <a:srgbClr val="000000"/>
                </a:solidFill>
                <a:latin typeface="Open Sans"/>
                <a:ea typeface="Open Sans" panose="020B0606030504020204" pitchFamily="34" charset="0"/>
                <a:cs typeface="Open Sans" panose="020B0606030504020204" pitchFamily="34" charset="0"/>
              </a:rPr>
              <a:t>(Source : </a:t>
            </a:r>
            <a:r>
              <a:rPr lang="en-ZA" sz="1000" dirty="0">
                <a:solidFill>
                  <a:srgbClr val="000000"/>
                </a:solidFill>
                <a:latin typeface="Open Sans"/>
                <a:ea typeface="Open Sans" panose="020B0606030504020204" pitchFamily="34" charset="0"/>
                <a:cs typeface="Open Sans" panose="020B0606030504020204" pitchFamily="34" charset="0"/>
                <a:hlinkClick r:id="rId4"/>
              </a:rPr>
              <a:t>GIEC (2006)</a:t>
            </a:r>
            <a:r>
              <a:rPr lang="en-ZA" sz="1000" dirty="0">
                <a:solidFill>
                  <a:srgbClr val="000000"/>
                </a:solidFill>
                <a:latin typeface="Open Sans"/>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2957045610"/>
      </p:ext>
    </p:extLst>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Title 10">
            <a:extLst>
              <a:ext uri="{FF2B5EF4-FFF2-40B4-BE49-F238E27FC236}">
                <a16:creationId xmlns:a16="http://schemas.microsoft.com/office/drawing/2014/main" id="{03B02CEE-7EEE-42EE-829E-04AA912D4508}"/>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Cours 9.2 </a:t>
            </a:r>
            <a:r>
              <a:rPr lang="en-GB" sz="4400" dirty="0" err="1">
                <a:latin typeface="Open Sans"/>
              </a:rPr>
              <a:t>Références</a:t>
            </a:r>
            <a:endParaRPr lang="en-GB" sz="4400" dirty="0">
              <a:latin typeface="Open Sans"/>
            </a:endParaRPr>
          </a:p>
        </p:txBody>
      </p:sp>
      <p:sp>
        <p:nvSpPr>
          <p:cNvPr id="14" name="TextBox 13">
            <a:extLst>
              <a:ext uri="{FF2B5EF4-FFF2-40B4-BE49-F238E27FC236}">
                <a16:creationId xmlns:a16="http://schemas.microsoft.com/office/drawing/2014/main" id="{8818C6DB-DCC8-4F77-9788-739B2C5587D2}"/>
              </a:ext>
            </a:extLst>
          </p:cNvPr>
          <p:cNvSpPr txBox="1"/>
          <p:nvPr/>
        </p:nvSpPr>
        <p:spPr>
          <a:xfrm>
            <a:off x="929196" y="1494761"/>
            <a:ext cx="5302928"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dirty="0" err="1">
                <a:latin typeface="Open Sans" panose="020B0606030504020204" pitchFamily="34" charset="0"/>
                <a:ea typeface="Open Sans" panose="020B0606030504020204" pitchFamily="34" charset="0"/>
                <a:cs typeface="Open Sans" panose="020B0606030504020204" pitchFamily="34" charset="0"/>
              </a:rPr>
              <a:t>Taliotis</a:t>
            </a:r>
            <a:r>
              <a:rPr lang="en-GB" dirty="0">
                <a:latin typeface="Open Sans" panose="020B0606030504020204" pitchFamily="34" charset="0"/>
                <a:ea typeface="Open Sans" panose="020B0606030504020204" pitchFamily="34" charset="0"/>
                <a:cs typeface="Open Sans" panose="020B0606030504020204" pitchFamily="34" charset="0"/>
              </a:rPr>
              <a:t>, </a:t>
            </a:r>
            <a:r>
              <a:rPr lang="en-GB" dirty="0" err="1">
                <a:latin typeface="Open Sans" panose="020B0606030504020204" pitchFamily="34" charset="0"/>
                <a:ea typeface="Open Sans" panose="020B0606030504020204" pitchFamily="34" charset="0"/>
                <a:cs typeface="Open Sans" panose="020B0606030504020204" pitchFamily="34" charset="0"/>
              </a:rPr>
              <a:t>Constantinos</a:t>
            </a:r>
            <a:r>
              <a:rPr lang="en-GB" dirty="0">
                <a:latin typeface="Open Sans" panose="020B0606030504020204" pitchFamily="34" charset="0"/>
                <a:ea typeface="Open Sans" panose="020B0606030504020204" pitchFamily="34" charset="0"/>
                <a:cs typeface="Open Sans" panose="020B0606030504020204" pitchFamily="34" charset="0"/>
              </a:rPr>
              <a:t>, </a:t>
            </a:r>
            <a:r>
              <a:rPr lang="en-GB" dirty="0" err="1">
                <a:latin typeface="Open Sans" panose="020B0606030504020204" pitchFamily="34" charset="0"/>
                <a:ea typeface="Open Sans" panose="020B0606030504020204" pitchFamily="34" charset="0"/>
                <a:cs typeface="Open Sans" panose="020B0606030504020204" pitchFamily="34" charset="0"/>
              </a:rPr>
              <a:t>Gardumi</a:t>
            </a:r>
            <a:r>
              <a:rPr lang="en-GB" dirty="0">
                <a:latin typeface="Open Sans" panose="020B0606030504020204" pitchFamily="34" charset="0"/>
                <a:ea typeface="Open Sans" panose="020B0606030504020204" pitchFamily="34" charset="0"/>
                <a:cs typeface="Open Sans" panose="020B0606030504020204" pitchFamily="34" charset="0"/>
              </a:rPr>
              <a:t>, Francesco, </a:t>
            </a:r>
            <a:r>
              <a:rPr lang="en-GB" dirty="0" err="1">
                <a:latin typeface="Open Sans" panose="020B0606030504020204" pitchFamily="34" charset="0"/>
                <a:ea typeface="Open Sans" panose="020B0606030504020204" pitchFamily="34" charset="0"/>
                <a:cs typeface="Open Sans" panose="020B0606030504020204" pitchFamily="34" charset="0"/>
              </a:rPr>
              <a:t>Shivakumar</a:t>
            </a:r>
            <a:r>
              <a:rPr lang="en-GB" dirty="0">
                <a:latin typeface="Open Sans" panose="020B0606030504020204" pitchFamily="34" charset="0"/>
                <a:ea typeface="Open Sans" panose="020B0606030504020204" pitchFamily="34" charset="0"/>
                <a:cs typeface="Open Sans" panose="020B0606030504020204" pitchFamily="34" charset="0"/>
              </a:rPr>
              <a:t>, Abhishek, Sridharan, Vignesh, Ramos, Eunice, </a:t>
            </a:r>
            <a:r>
              <a:rPr lang="en-GB" dirty="0" err="1">
                <a:latin typeface="Open Sans" panose="020B0606030504020204" pitchFamily="34" charset="0"/>
                <a:ea typeface="Open Sans" panose="020B0606030504020204" pitchFamily="34" charset="0"/>
                <a:cs typeface="Open Sans" panose="020B0606030504020204" pitchFamily="34" charset="0"/>
              </a:rPr>
              <a:t>Beltramo</a:t>
            </a:r>
            <a:r>
              <a:rPr lang="en-GB" dirty="0">
                <a:latin typeface="Open Sans" panose="020B0606030504020204" pitchFamily="34" charset="0"/>
                <a:ea typeface="Open Sans" panose="020B0606030504020204" pitchFamily="34" charset="0"/>
                <a:cs typeface="Open Sans" panose="020B0606030504020204" pitchFamily="34" charset="0"/>
              </a:rPr>
              <a:t>, Agnese, ... Howells, Mark. (2018, </a:t>
            </a:r>
            <a:r>
              <a:rPr lang="en-GB" dirty="0" err="1">
                <a:latin typeface="Open Sans" panose="020B0606030504020204" pitchFamily="34" charset="0"/>
                <a:ea typeface="Open Sans" panose="020B0606030504020204" pitchFamily="34" charset="0"/>
                <a:cs typeface="Open Sans" panose="020B0606030504020204" pitchFamily="34" charset="0"/>
              </a:rPr>
              <a:t>décembre</a:t>
            </a:r>
            <a:r>
              <a:rPr lang="en-GB" dirty="0">
                <a:latin typeface="Open Sans" panose="020B0606030504020204" pitchFamily="34" charset="0"/>
                <a:ea typeface="Open Sans" panose="020B0606030504020204" pitchFamily="34" charset="0"/>
                <a:cs typeface="Open Sans" panose="020B0606030504020204" pitchFamily="34" charset="0"/>
              </a:rPr>
              <a:t>). Emissions Representation in </a:t>
            </a:r>
            <a:r>
              <a:rPr lang="en-GB" dirty="0" err="1">
                <a:latin typeface="Open Sans" panose="020B0606030504020204" pitchFamily="34" charset="0"/>
                <a:ea typeface="Open Sans" panose="020B0606030504020204" pitchFamily="34" charset="0"/>
                <a:cs typeface="Open Sans" panose="020B0606030504020204" pitchFamily="34" charset="0"/>
              </a:rPr>
              <a:t>OSeMOSYS</a:t>
            </a:r>
            <a:r>
              <a:rPr lang="en-GB" dirty="0">
                <a:latin typeface="Open Sans" panose="020B0606030504020204" pitchFamily="34" charset="0"/>
                <a:ea typeface="Open Sans" panose="020B0606030504020204" pitchFamily="34" charset="0"/>
                <a:cs typeface="Open Sans" panose="020B0606030504020204" pitchFamily="34" charset="0"/>
              </a:rPr>
              <a:t>. </a:t>
            </a:r>
            <a:r>
              <a:rPr lang="en-GB" dirty="0" err="1">
                <a:latin typeface="Open Sans" panose="020B0606030504020204" pitchFamily="34" charset="0"/>
                <a:ea typeface="Open Sans" panose="020B0606030504020204" pitchFamily="34" charset="0"/>
                <a:cs typeface="Open Sans" panose="020B0606030504020204" pitchFamily="34" charset="0"/>
              </a:rPr>
              <a:t>Zenodo</a:t>
            </a:r>
            <a:r>
              <a:rPr lang="en-GB" dirty="0">
                <a:latin typeface="Open Sans" panose="020B0606030504020204" pitchFamily="34" charset="0"/>
                <a:ea typeface="Open Sans" panose="020B0606030504020204" pitchFamily="34" charset="0"/>
                <a:cs typeface="Open Sans" panose="020B0606030504020204" pitchFamily="34" charset="0"/>
              </a:rPr>
              <a:t>. </a:t>
            </a:r>
            <a:r>
              <a:rPr lang="en-GB" dirty="0">
                <a:latin typeface="Open Sans" panose="020B0606030504020204" pitchFamily="34" charset="0"/>
                <a:ea typeface="Open Sans" panose="020B0606030504020204" pitchFamily="34" charset="0"/>
                <a:cs typeface="Open Sans" panose="020B0606030504020204" pitchFamily="34" charset="0"/>
                <a:hlinkClick r:id="rId3"/>
              </a:rPr>
              <a:t>http://doi.org/10.5281/zenodo.458676</a:t>
            </a:r>
            <a:r>
              <a:rPr lang="en-GB" dirty="0">
                <a:latin typeface="Open Sans" panose="020B0606030504020204" pitchFamily="34" charset="0"/>
                <a:ea typeface="Open Sans" panose="020B0606030504020204" pitchFamily="34" charset="0"/>
                <a:cs typeface="Open Sans" panose="020B0606030504020204" pitchFamily="34" charset="0"/>
              </a:rPr>
              <a:t>. </a:t>
            </a:r>
          </a:p>
          <a:p>
            <a:pPr marL="342900" indent="-342900">
              <a:buAutoNum type="arabicPeriod"/>
            </a:pPr>
            <a:r>
              <a:rPr lang="en-GB" dirty="0">
                <a:latin typeface="Open Sans" panose="020B0606030504020204" pitchFamily="34" charset="0"/>
                <a:ea typeface="Open Sans" panose="020B0606030504020204" pitchFamily="34" charset="0"/>
                <a:cs typeface="Open Sans" panose="020B0606030504020204" pitchFamily="34" charset="0"/>
              </a:rPr>
              <a:t>GIEC (2006) Guidelines for National Greenhouse Gas Inventories, Volume 2: </a:t>
            </a:r>
            <a:r>
              <a:rPr lang="en-GB" dirty="0" err="1">
                <a:latin typeface="Open Sans" panose="020B0606030504020204" pitchFamily="34" charset="0"/>
                <a:ea typeface="Open Sans" panose="020B0606030504020204" pitchFamily="34" charset="0"/>
                <a:cs typeface="Open Sans" panose="020B0606030504020204" pitchFamily="34" charset="0"/>
              </a:rPr>
              <a:t>Energie</a:t>
            </a:r>
            <a:r>
              <a:rPr lang="en-GB" dirty="0">
                <a:latin typeface="Open Sans" panose="020B0606030504020204" pitchFamily="34" charset="0"/>
                <a:ea typeface="Open Sans" panose="020B0606030504020204" pitchFamily="34" charset="0"/>
                <a:cs typeface="Open Sans" panose="020B0606030504020204" pitchFamily="34" charset="0"/>
              </a:rPr>
              <a:t>, Tableau 1.3; disponible à </a:t>
            </a:r>
            <a:r>
              <a:rPr lang="en-GB" dirty="0" err="1">
                <a:latin typeface="Open Sans" panose="020B0606030504020204" pitchFamily="34" charset="0"/>
                <a:ea typeface="Open Sans" panose="020B0606030504020204" pitchFamily="34" charset="0"/>
                <a:cs typeface="Open Sans" panose="020B0606030504020204" pitchFamily="34" charset="0"/>
              </a:rPr>
              <a:t>l'adresse</a:t>
            </a:r>
            <a:r>
              <a:rPr lang="en-GB" dirty="0">
                <a:latin typeface="Open Sans" panose="020B0606030504020204" pitchFamily="34" charset="0"/>
                <a:ea typeface="Open Sans" panose="020B0606030504020204" pitchFamily="34" charset="0"/>
                <a:cs typeface="Open Sans" panose="020B0606030504020204" pitchFamily="34" charset="0"/>
              </a:rPr>
              <a:t>: </a:t>
            </a:r>
            <a:r>
              <a:rPr lang="en-GB" dirty="0">
                <a:latin typeface="Open Sans" panose="020B0606030504020204" pitchFamily="34" charset="0"/>
                <a:ea typeface="Open Sans" panose="020B0606030504020204" pitchFamily="34" charset="0"/>
                <a:cs typeface="Open Sans" panose="020B0606030504020204" pitchFamily="34" charset="0"/>
                <a:hlinkClick r:id="rId4"/>
              </a:rPr>
              <a:t>https:</a:t>
            </a:r>
            <a:r>
              <a:rPr lang="en-US" dirty="0">
                <a:latin typeface="Open Sans" panose="020B0606030504020204" pitchFamily="34" charset="0"/>
                <a:ea typeface="Open Sans" panose="020B0606030504020204" pitchFamily="34" charset="0"/>
                <a:cs typeface="Open Sans" panose="020B0606030504020204" pitchFamily="34" charset="0"/>
                <a:hlinkClick r:id="rId4"/>
              </a:rPr>
              <a:t>//www.ipcc-nggip.iges.or.jp/EFDB/find_ef.php</a:t>
            </a:r>
            <a:endParaRPr lang="en-GB"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91342558"/>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5290789-4A7F-4A16-A49B-ED3E401AA4D0}"/>
              </a:ext>
            </a:extLst>
          </p:cNvPr>
          <p:cNvSpPr/>
          <p:nvPr/>
        </p:nvSpPr>
        <p:spPr>
          <a:xfrm>
            <a:off x="989337" y="1076112"/>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9.3.1 Introduction de la marge de réserve</a:t>
            </a:r>
          </a:p>
        </p:txBody>
      </p:sp>
      <p:sp>
        <p:nvSpPr>
          <p:cNvPr id="3" name="Title 10">
            <a:extLst>
              <a:ext uri="{FF2B5EF4-FFF2-40B4-BE49-F238E27FC236}">
                <a16:creationId xmlns:a16="http://schemas.microsoft.com/office/drawing/2014/main" id="{10D20B26-BC9C-42AC-BE6B-C7F1D0F1B2DE}"/>
              </a:ext>
            </a:extLst>
          </p:cNvPr>
          <p:cNvSpPr txBox="1">
            <a:spLocks/>
          </p:cNvSpPr>
          <p:nvPr/>
        </p:nvSpPr>
        <p:spPr>
          <a:xfrm>
            <a:off x="989337" y="-517952"/>
            <a:ext cx="10481174"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9.3 Importance de la marge de réserve</a:t>
            </a:r>
            <a:endParaRPr lang="en-GB" sz="4400" dirty="0">
              <a:latin typeface="Open Sans"/>
              <a:ea typeface="Open Sans" panose="020B0606030504020204" pitchFamily="34" charset="0"/>
              <a:cs typeface="Open Sans" panose="020B0606030504020204" pitchFamily="34" charset="0"/>
            </a:endParaRPr>
          </a:p>
        </p:txBody>
      </p:sp>
      <p:sp>
        <p:nvSpPr>
          <p:cNvPr id="8" name="Rectangle 7">
            <a:extLst>
              <a:ext uri="{FF2B5EF4-FFF2-40B4-BE49-F238E27FC236}">
                <a16:creationId xmlns:a16="http://schemas.microsoft.com/office/drawing/2014/main" id="{7791EBBC-441E-4A53-8E3A-C48728092D46}"/>
              </a:ext>
            </a:extLst>
          </p:cNvPr>
          <p:cNvSpPr/>
          <p:nvPr/>
        </p:nvSpPr>
        <p:spPr>
          <a:xfrm>
            <a:off x="989337" y="1896574"/>
            <a:ext cx="10171693" cy="1477328"/>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b="1" dirty="0">
                <a:solidFill>
                  <a:srgbClr val="000000"/>
                </a:solidFill>
                <a:latin typeface="Open Sans"/>
                <a:ea typeface="Open Sans" panose="020B0606030504020204" pitchFamily="34" charset="0"/>
                <a:cs typeface="Open Sans" panose="020B0606030504020204" pitchFamily="34" charset="0"/>
              </a:rPr>
              <a:t>Marge de réserve : </a:t>
            </a:r>
            <a:r>
              <a:rPr lang="en-ZA" sz="2000" dirty="0">
                <a:solidFill>
                  <a:srgbClr val="000000"/>
                </a:solidFill>
                <a:latin typeface="Open Sans"/>
                <a:ea typeface="Open Sans" panose="020B0606030504020204" pitchFamily="34" charset="0"/>
                <a:cs typeface="Open Sans" panose="020B0606030504020204" pitchFamily="34" charset="0"/>
              </a:rPr>
              <a:t>capacité d'approvisionnement excédentaire planifiée qui est installée par rapport à la charge de pointe (en MW ou GW)</a:t>
            </a:r>
            <a:endParaRPr lang="en-US" dirty="0"/>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La marge de </a:t>
            </a:r>
            <a:r>
              <a:rPr lang="en-ZA" sz="2000" dirty="0" err="1">
                <a:solidFill>
                  <a:srgbClr val="000000"/>
                </a:solidFill>
                <a:latin typeface="Open Sans"/>
                <a:ea typeface="Open Sans" panose="020B0606030504020204" pitchFamily="34" charset="0"/>
                <a:cs typeface="Open Sans" panose="020B0606030504020204" pitchFamily="34" charset="0"/>
              </a:rPr>
              <a:t>réserve</a:t>
            </a:r>
            <a:r>
              <a:rPr lang="en-ZA" sz="2000" dirty="0">
                <a:solidFill>
                  <a:srgbClr val="000000"/>
                </a:solidFill>
                <a:latin typeface="Open Sans"/>
                <a:ea typeface="Open Sans" panose="020B0606030504020204" pitchFamily="34" charset="0"/>
                <a:cs typeface="Open Sans" panose="020B0606030504020204" pitchFamily="34" charset="0"/>
              </a:rPr>
              <a:t> permet d'éviter les pénuries d'électricité dues à des pointes de </a:t>
            </a:r>
            <a:r>
              <a:rPr lang="en-ZA" sz="2000" dirty="0" err="1">
                <a:solidFill>
                  <a:srgbClr val="000000"/>
                </a:solidFill>
                <a:latin typeface="Open Sans"/>
                <a:ea typeface="Open Sans" panose="020B0606030504020204" pitchFamily="34" charset="0"/>
                <a:cs typeface="Open Sans" panose="020B0606030504020204" pitchFamily="34" charset="0"/>
              </a:rPr>
              <a:t>demande</a:t>
            </a:r>
            <a:r>
              <a:rPr lang="en-ZA" sz="2000" dirty="0">
                <a:solidFill>
                  <a:srgbClr val="000000"/>
                </a:solidFill>
                <a:latin typeface="Open Sans"/>
                <a:ea typeface="Open Sans" panose="020B0606030504020204" pitchFamily="34" charset="0"/>
                <a:cs typeface="Open Sans" panose="020B0606030504020204" pitchFamily="34" charset="0"/>
              </a:rPr>
              <a:t> </a:t>
            </a:r>
            <a:r>
              <a:rPr lang="en-ZA" sz="2000" dirty="0" err="1">
                <a:solidFill>
                  <a:srgbClr val="000000"/>
                </a:solidFill>
                <a:latin typeface="Open Sans"/>
                <a:ea typeface="Open Sans" panose="020B0606030504020204" pitchFamily="34" charset="0"/>
                <a:cs typeface="Open Sans" panose="020B0606030504020204" pitchFamily="34" charset="0"/>
              </a:rPr>
              <a:t>imprévues</a:t>
            </a:r>
            <a:r>
              <a:rPr lang="en-ZA" sz="2000" dirty="0">
                <a:solidFill>
                  <a:srgbClr val="000000"/>
                </a:solidFill>
                <a:latin typeface="Open Sans"/>
                <a:ea typeface="Open Sans" panose="020B0606030504020204" pitchFamily="34" charset="0"/>
                <a:cs typeface="Open Sans" panose="020B0606030504020204" pitchFamily="34" charset="0"/>
              </a:rPr>
              <a:t> ou à un manque soudain d'énergie renouvelable.</a:t>
            </a:r>
          </a:p>
        </p:txBody>
      </p:sp>
      <p:sp>
        <p:nvSpPr>
          <p:cNvPr id="10" name="Rectangle 9">
            <a:extLst>
              <a:ext uri="{FF2B5EF4-FFF2-40B4-BE49-F238E27FC236}">
                <a16:creationId xmlns:a16="http://schemas.microsoft.com/office/drawing/2014/main" id="{034C06DC-1EB8-49D5-BF24-2A2A42C0C344}"/>
              </a:ext>
            </a:extLst>
          </p:cNvPr>
          <p:cNvSpPr/>
          <p:nvPr/>
        </p:nvSpPr>
        <p:spPr>
          <a:xfrm>
            <a:off x="9786996" y="6163202"/>
            <a:ext cx="2405004" cy="246221"/>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200"/>
              </a:spcAft>
            </a:pPr>
            <a:r>
              <a:rPr lang="en-ZA" sz="1000" dirty="0">
                <a:latin typeface="Open Sans"/>
                <a:ea typeface="Open Sans" panose="020B0606030504020204" pitchFamily="34" charset="0"/>
                <a:cs typeface="Open Sans" panose="020B0606030504020204" pitchFamily="34" charset="0"/>
              </a:rPr>
              <a:t>(Concepts : </a:t>
            </a:r>
            <a:r>
              <a:rPr lang="en-ZA" sz="1000" dirty="0">
                <a:latin typeface="Open Sans"/>
                <a:ea typeface="Open Sans" panose="020B0606030504020204" pitchFamily="34" charset="0"/>
                <a:cs typeface="Open Sans" panose="020B0606030504020204" pitchFamily="34" charset="0"/>
                <a:hlinkClick r:id="rId4"/>
              </a:rPr>
              <a:t>Taliotis et al. (2018)</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366613964"/>
      </p:ext>
    </p:extLst>
  </p:cSld>
  <p:clrMapOvr>
    <a:masterClrMapping/>
  </p:clrMapOvr>
  <p:transition spd="slow">
    <p:push/>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5290789-4A7F-4A16-A49B-ED3E401AA4D0}"/>
              </a:ext>
            </a:extLst>
          </p:cNvPr>
          <p:cNvSpPr/>
          <p:nvPr/>
        </p:nvSpPr>
        <p:spPr>
          <a:xfrm>
            <a:off x="887215" y="1397013"/>
            <a:ext cx="8547052"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9.3.2 Définition mathématique de la marge de réserve</a:t>
            </a:r>
          </a:p>
        </p:txBody>
      </p:sp>
      <p:sp>
        <p:nvSpPr>
          <p:cNvPr id="3" name="Title 10">
            <a:extLst>
              <a:ext uri="{FF2B5EF4-FFF2-40B4-BE49-F238E27FC236}">
                <a16:creationId xmlns:a16="http://schemas.microsoft.com/office/drawing/2014/main" id="{10D20B26-BC9C-42AC-BE6B-C7F1D0F1B2DE}"/>
              </a:ext>
            </a:extLst>
          </p:cNvPr>
          <p:cNvSpPr txBox="1">
            <a:spLocks/>
          </p:cNvSpPr>
          <p:nvPr/>
        </p:nvSpPr>
        <p:spPr>
          <a:xfrm>
            <a:off x="746269" y="-536547"/>
            <a:ext cx="10515897"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9.3 Importance de la marge de réserve</a:t>
            </a:r>
            <a:endParaRPr lang="en-GB" sz="4400" dirty="0">
              <a:latin typeface="Open Sans"/>
              <a:ea typeface="Open Sans" panose="020B0606030504020204" pitchFamily="34" charset="0"/>
              <a:cs typeface="Open Sans" panose="020B0606030504020204" pitchFamily="34" charset="0"/>
            </a:endParaRPr>
          </a:p>
        </p:txBody>
      </p:sp>
      <p:pic>
        <p:nvPicPr>
          <p:cNvPr id="4" name="Picture 6" descr="Graphical user interface, text, application&#10;&#10;Description automatically generated">
            <a:extLst>
              <a:ext uri="{FF2B5EF4-FFF2-40B4-BE49-F238E27FC236}">
                <a16:creationId xmlns:a16="http://schemas.microsoft.com/office/drawing/2014/main" id="{849288B3-851B-4397-9C1C-566181D93332}"/>
              </a:ext>
            </a:extLst>
          </p:cNvPr>
          <p:cNvPicPr>
            <a:picLocks noChangeAspect="1"/>
          </p:cNvPicPr>
          <p:nvPr/>
        </p:nvPicPr>
        <p:blipFill>
          <a:blip r:embed="rId4"/>
          <a:stretch>
            <a:fillRect/>
          </a:stretch>
        </p:blipFill>
        <p:spPr>
          <a:xfrm>
            <a:off x="2424023" y="2352660"/>
            <a:ext cx="7358331" cy="3058454"/>
          </a:xfrm>
          <a:prstGeom prst="rect">
            <a:avLst/>
          </a:prstGeom>
        </p:spPr>
      </p:pic>
      <p:sp>
        <p:nvSpPr>
          <p:cNvPr id="10" name="Rectangle 9">
            <a:extLst>
              <a:ext uri="{FF2B5EF4-FFF2-40B4-BE49-F238E27FC236}">
                <a16:creationId xmlns:a16="http://schemas.microsoft.com/office/drawing/2014/main" id="{A3506EAE-56D1-4EAC-BE13-7E4252ADE396}"/>
              </a:ext>
            </a:extLst>
          </p:cNvPr>
          <p:cNvSpPr/>
          <p:nvPr/>
        </p:nvSpPr>
        <p:spPr>
          <a:xfrm>
            <a:off x="9659674" y="6171316"/>
            <a:ext cx="2405004" cy="246221"/>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200"/>
              </a:spcAft>
            </a:pPr>
            <a:r>
              <a:rPr lang="en-ZA" sz="1000" dirty="0">
                <a:latin typeface="Open Sans"/>
                <a:ea typeface="Open Sans" panose="020B0606030504020204" pitchFamily="34" charset="0"/>
                <a:cs typeface="Open Sans" panose="020B0606030504020204" pitchFamily="34" charset="0"/>
              </a:rPr>
              <a:t>(Concepts : </a:t>
            </a:r>
            <a:r>
              <a:rPr lang="en-ZA" sz="1000" dirty="0">
                <a:latin typeface="Open Sans"/>
                <a:ea typeface="Open Sans" panose="020B0606030504020204" pitchFamily="34" charset="0"/>
                <a:cs typeface="Open Sans" panose="020B0606030504020204" pitchFamily="34" charset="0"/>
                <a:hlinkClick r:id="rId5"/>
              </a:rPr>
              <a:t>Taliotis et al. (2018)</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43895487"/>
      </p:ext>
    </p:extLst>
  </p:cSld>
  <p:clrMapOvr>
    <a:masterClrMapping/>
  </p:clrMapOvr>
  <p:transition spd="slow">
    <p:push/>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5290789-4A7F-4A16-A49B-ED3E401AA4D0}"/>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9.3.3 Importance de la marge de réserve</a:t>
            </a:r>
          </a:p>
        </p:txBody>
      </p:sp>
      <p:sp>
        <p:nvSpPr>
          <p:cNvPr id="3" name="Title 10">
            <a:extLst>
              <a:ext uri="{FF2B5EF4-FFF2-40B4-BE49-F238E27FC236}">
                <a16:creationId xmlns:a16="http://schemas.microsoft.com/office/drawing/2014/main" id="{10D20B26-BC9C-42AC-BE6B-C7F1D0F1B2DE}"/>
              </a:ext>
            </a:extLst>
          </p:cNvPr>
          <p:cNvSpPr txBox="1">
            <a:spLocks/>
          </p:cNvSpPr>
          <p:nvPr/>
        </p:nvSpPr>
        <p:spPr>
          <a:xfrm>
            <a:off x="842387" y="-356087"/>
            <a:ext cx="10507225"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9.3 Importance de la marge de réserve</a:t>
            </a:r>
            <a:endParaRPr lang="en-GB" sz="4400" dirty="0">
              <a:latin typeface="Open Sans"/>
              <a:ea typeface="Open Sans" panose="020B0606030504020204" pitchFamily="34" charset="0"/>
              <a:cs typeface="Open Sans" panose="020B0606030504020204" pitchFamily="34" charset="0"/>
            </a:endParaRPr>
          </a:p>
        </p:txBody>
      </p:sp>
      <p:pic>
        <p:nvPicPr>
          <p:cNvPr id="337" name="Graphic 337" descr="Tick with solid fill">
            <a:extLst>
              <a:ext uri="{FF2B5EF4-FFF2-40B4-BE49-F238E27FC236}">
                <a16:creationId xmlns:a16="http://schemas.microsoft.com/office/drawing/2014/main" id="{0AD8F315-FC22-4F7B-97CB-B4572A332C3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94913" y="2051649"/>
            <a:ext cx="914400" cy="914400"/>
          </a:xfrm>
          <a:prstGeom prst="rect">
            <a:avLst/>
          </a:prstGeom>
        </p:spPr>
      </p:pic>
      <p:pic>
        <p:nvPicPr>
          <p:cNvPr id="339" name="Graphic 339" descr="Upward trend with solid fill">
            <a:extLst>
              <a:ext uri="{FF2B5EF4-FFF2-40B4-BE49-F238E27FC236}">
                <a16:creationId xmlns:a16="http://schemas.microsoft.com/office/drawing/2014/main" id="{E2B3EA14-EA32-4873-B39A-5A0078F8D9E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93116" y="4896569"/>
            <a:ext cx="914400" cy="914400"/>
          </a:xfrm>
          <a:prstGeom prst="rect">
            <a:avLst/>
          </a:prstGeom>
        </p:spPr>
      </p:pic>
      <p:pic>
        <p:nvPicPr>
          <p:cNvPr id="340" name="Graphic 340" descr="Cloud with solid fill">
            <a:extLst>
              <a:ext uri="{FF2B5EF4-FFF2-40B4-BE49-F238E27FC236}">
                <a16:creationId xmlns:a16="http://schemas.microsoft.com/office/drawing/2014/main" id="{F2AF4021-7FD3-4A04-9372-1D61E8BBC18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94913" y="3503762"/>
            <a:ext cx="914400" cy="914400"/>
          </a:xfrm>
          <a:prstGeom prst="rect">
            <a:avLst/>
          </a:prstGeom>
        </p:spPr>
      </p:pic>
      <p:sp>
        <p:nvSpPr>
          <p:cNvPr id="342" name="Rectangle 341">
            <a:extLst>
              <a:ext uri="{FF2B5EF4-FFF2-40B4-BE49-F238E27FC236}">
                <a16:creationId xmlns:a16="http://schemas.microsoft.com/office/drawing/2014/main" id="{F9DCB93D-E9A1-4583-94F3-0BB38898C3DD}"/>
              </a:ext>
            </a:extLst>
          </p:cNvPr>
          <p:cNvSpPr/>
          <p:nvPr/>
        </p:nvSpPr>
        <p:spPr>
          <a:xfrm>
            <a:off x="2209932" y="2159011"/>
            <a:ext cx="8690826" cy="707886"/>
          </a:xfrm>
          <a:prstGeom prst="rect">
            <a:avLst/>
          </a:prstGeom>
        </p:spPr>
        <p:txBody>
          <a:bodyPr wrap="square" lIns="91440" tIns="45720" rIns="91440" bIns="45720" anchor="t">
            <a:spAutoFit/>
          </a:bodyPr>
          <a:lstStyle/>
          <a:p>
            <a:pPr>
              <a:spcAft>
                <a:spcPts val="1200"/>
              </a:spcAft>
            </a:pPr>
            <a:r>
              <a:rPr lang="en-ZA" sz="2000" dirty="0">
                <a:solidFill>
                  <a:srgbClr val="000000"/>
                </a:solidFill>
                <a:latin typeface="Open Sans"/>
                <a:ea typeface="Open Sans" panose="020B0606030504020204" pitchFamily="34" charset="0"/>
                <a:cs typeface="Open Sans" panose="020B0606030504020204" pitchFamily="34" charset="0"/>
              </a:rPr>
              <a:t>La marge de réserve est importante car elle permet de garantir la fiabilité en évitant les pénuries d'électricité. </a:t>
            </a:r>
          </a:p>
        </p:txBody>
      </p:sp>
      <p:sp>
        <p:nvSpPr>
          <p:cNvPr id="343" name="Rectangle 342">
            <a:extLst>
              <a:ext uri="{FF2B5EF4-FFF2-40B4-BE49-F238E27FC236}">
                <a16:creationId xmlns:a16="http://schemas.microsoft.com/office/drawing/2014/main" id="{F5FB8B79-B471-4159-9E30-CA981C346E73}"/>
              </a:ext>
            </a:extLst>
          </p:cNvPr>
          <p:cNvSpPr/>
          <p:nvPr/>
        </p:nvSpPr>
        <p:spPr>
          <a:xfrm>
            <a:off x="2209931" y="3510482"/>
            <a:ext cx="9079014" cy="707886"/>
          </a:xfrm>
          <a:prstGeom prst="rect">
            <a:avLst/>
          </a:prstGeom>
        </p:spPr>
        <p:txBody>
          <a:bodyPr wrap="square" lIns="91440" tIns="45720" rIns="91440" bIns="45720" anchor="t">
            <a:spAutoFit/>
          </a:bodyPr>
          <a:lstStyle/>
          <a:p>
            <a:pPr>
              <a:spcAft>
                <a:spcPts val="1200"/>
              </a:spcAft>
            </a:pPr>
            <a:r>
              <a:rPr lang="en-ZA" sz="2000" dirty="0">
                <a:solidFill>
                  <a:srgbClr val="000000"/>
                </a:solidFill>
                <a:latin typeface="Open Sans"/>
                <a:ea typeface="Open Sans" panose="020B0606030504020204" pitchFamily="34" charset="0"/>
                <a:cs typeface="Open Sans" panose="020B0606030504020204" pitchFamily="34" charset="0"/>
              </a:rPr>
              <a:t>La marge de réserve peut protéger contre les problèmes d'approvisionnement causés par l'indisponibilité de la production d'énergie renouvelable, par exemple en raison des conditions </a:t>
            </a:r>
            <a:r>
              <a:rPr lang="en-ZA" sz="2000" dirty="0" err="1">
                <a:solidFill>
                  <a:srgbClr val="000000"/>
                </a:solidFill>
                <a:latin typeface="Open Sans"/>
                <a:ea typeface="Open Sans" panose="020B0606030504020204" pitchFamily="34" charset="0"/>
                <a:cs typeface="Open Sans" panose="020B0606030504020204" pitchFamily="34" charset="0"/>
              </a:rPr>
              <a:t>météorologiques</a:t>
            </a:r>
            <a:r>
              <a:rPr lang="en-ZA" sz="2000" dirty="0">
                <a:solidFill>
                  <a:srgbClr val="000000"/>
                </a:solidFill>
                <a:latin typeface="Open Sans"/>
                <a:ea typeface="Open Sans" panose="020B0606030504020204" pitchFamily="34" charset="0"/>
                <a:cs typeface="Open Sans" panose="020B0606030504020204" pitchFamily="34" charset="0"/>
              </a:rPr>
              <a:t> </a:t>
            </a:r>
            <a:r>
              <a:rPr lang="en-ZA" sz="2000" dirty="0" err="1">
                <a:solidFill>
                  <a:srgbClr val="000000"/>
                </a:solidFill>
                <a:latin typeface="Open Sans"/>
                <a:ea typeface="Open Sans" panose="020B0606030504020204" pitchFamily="34" charset="0"/>
                <a:cs typeface="Open Sans" panose="020B0606030504020204" pitchFamily="34" charset="0"/>
              </a:rPr>
              <a:t>ou</a:t>
            </a:r>
            <a:r>
              <a:rPr lang="en-ZA" sz="2000" dirty="0">
                <a:solidFill>
                  <a:srgbClr val="000000"/>
                </a:solidFill>
                <a:latin typeface="Open Sans"/>
                <a:ea typeface="Open Sans" panose="020B0606030504020204" pitchFamily="34" charset="0"/>
                <a:cs typeface="Open Sans" panose="020B0606030504020204" pitchFamily="34" charset="0"/>
              </a:rPr>
              <a:t> </a:t>
            </a:r>
            <a:r>
              <a:rPr lang="en-ZA" sz="2000" dirty="0" err="1">
                <a:solidFill>
                  <a:srgbClr val="000000"/>
                </a:solidFill>
                <a:latin typeface="Open Sans"/>
                <a:ea typeface="Open Sans" panose="020B0606030504020204" pitchFamily="34" charset="0"/>
                <a:cs typeface="Open Sans" panose="020B0606030504020204" pitchFamily="34" charset="0"/>
              </a:rPr>
              <a:t>d'une</a:t>
            </a:r>
            <a:r>
              <a:rPr lang="en-ZA" sz="2000" dirty="0">
                <a:solidFill>
                  <a:srgbClr val="000000"/>
                </a:solidFill>
                <a:latin typeface="Open Sans"/>
                <a:ea typeface="Open Sans" panose="020B0606030504020204" pitchFamily="34" charset="0"/>
                <a:cs typeface="Open Sans" panose="020B0606030504020204" pitchFamily="34" charset="0"/>
              </a:rPr>
              <a:t> </a:t>
            </a:r>
            <a:r>
              <a:rPr lang="en-ZA" sz="2000" dirty="0" err="1">
                <a:solidFill>
                  <a:srgbClr val="000000"/>
                </a:solidFill>
                <a:latin typeface="Open Sans"/>
                <a:ea typeface="Open Sans" panose="020B0606030504020204" pitchFamily="34" charset="0"/>
                <a:cs typeface="Open Sans" panose="020B0606030504020204" pitchFamily="34" charset="0"/>
              </a:rPr>
              <a:t>hausse</a:t>
            </a:r>
            <a:r>
              <a:rPr lang="en-ZA" sz="2000" dirty="0">
                <a:solidFill>
                  <a:srgbClr val="000000"/>
                </a:solidFill>
                <a:latin typeface="Open Sans"/>
                <a:ea typeface="Open Sans" panose="020B0606030504020204" pitchFamily="34" charset="0"/>
                <a:cs typeface="Open Sans" panose="020B0606030504020204" pitchFamily="34" charset="0"/>
              </a:rPr>
              <a:t> </a:t>
            </a:r>
            <a:r>
              <a:rPr lang="en-ZA" sz="2000" dirty="0" err="1">
                <a:solidFill>
                  <a:srgbClr val="000000"/>
                </a:solidFill>
                <a:latin typeface="Open Sans"/>
                <a:ea typeface="Open Sans" panose="020B0606030504020204" pitchFamily="34" charset="0"/>
                <a:cs typeface="Open Sans" panose="020B0606030504020204" pitchFamily="34" charset="0"/>
              </a:rPr>
              <a:t>inattendue</a:t>
            </a:r>
            <a:r>
              <a:rPr lang="en-ZA" sz="2000" dirty="0">
                <a:solidFill>
                  <a:srgbClr val="000000"/>
                </a:solidFill>
                <a:latin typeface="Open Sans"/>
                <a:ea typeface="Open Sans" panose="020B0606030504020204" pitchFamily="34" charset="0"/>
                <a:cs typeface="Open Sans" panose="020B0606030504020204" pitchFamily="34" charset="0"/>
              </a:rPr>
              <a:t> de la </a:t>
            </a:r>
            <a:r>
              <a:rPr lang="en-ZA" sz="2000" dirty="0" err="1">
                <a:solidFill>
                  <a:srgbClr val="000000"/>
                </a:solidFill>
                <a:latin typeface="Open Sans"/>
                <a:ea typeface="Open Sans" panose="020B0606030504020204" pitchFamily="34" charset="0"/>
                <a:cs typeface="Open Sans" panose="020B0606030504020204" pitchFamily="34" charset="0"/>
              </a:rPr>
              <a:t>demande</a:t>
            </a:r>
            <a:r>
              <a:rPr lang="en-ZA" sz="2000" dirty="0">
                <a:solidFill>
                  <a:srgbClr val="000000"/>
                </a:solidFill>
                <a:latin typeface="Open Sans"/>
                <a:ea typeface="Open Sans" panose="020B0606030504020204" pitchFamily="34" charset="0"/>
                <a:cs typeface="Open Sans" panose="020B0606030504020204" pitchFamily="34" charset="0"/>
              </a:rPr>
              <a:t>.</a:t>
            </a:r>
          </a:p>
        </p:txBody>
      </p:sp>
      <p:sp>
        <p:nvSpPr>
          <p:cNvPr id="344" name="Rectangle 343">
            <a:extLst>
              <a:ext uri="{FF2B5EF4-FFF2-40B4-BE49-F238E27FC236}">
                <a16:creationId xmlns:a16="http://schemas.microsoft.com/office/drawing/2014/main" id="{8823ADDB-08E2-4490-8B2F-776A1A40D051}"/>
              </a:ext>
            </a:extLst>
          </p:cNvPr>
          <p:cNvSpPr/>
          <p:nvPr/>
        </p:nvSpPr>
        <p:spPr>
          <a:xfrm>
            <a:off x="2209932" y="4991350"/>
            <a:ext cx="9194033" cy="1015663"/>
          </a:xfrm>
          <a:prstGeom prst="rect">
            <a:avLst/>
          </a:prstGeom>
        </p:spPr>
        <p:txBody>
          <a:bodyPr wrap="square" lIns="91440" tIns="45720" rIns="91440" bIns="45720" anchor="t">
            <a:spAutoFit/>
          </a:bodyPr>
          <a:lstStyle/>
          <a:p>
            <a:pPr>
              <a:spcAft>
                <a:spcPts val="1200"/>
              </a:spcAft>
            </a:pPr>
            <a:r>
              <a:rPr lang="en-ZA" sz="2000" dirty="0" err="1">
                <a:solidFill>
                  <a:srgbClr val="000000"/>
                </a:solidFill>
                <a:latin typeface="Open Sans"/>
                <a:ea typeface="Open Sans" panose="020B0606030504020204" pitchFamily="34" charset="0"/>
                <a:cs typeface="Open Sans" panose="020B0606030504020204" pitchFamily="34" charset="0"/>
              </a:rPr>
              <a:t>Toutefois</a:t>
            </a:r>
            <a:r>
              <a:rPr lang="en-ZA" sz="2000" dirty="0">
                <a:solidFill>
                  <a:srgbClr val="000000"/>
                </a:solidFill>
                <a:latin typeface="Open Sans"/>
                <a:ea typeface="Open Sans" panose="020B0606030504020204" pitchFamily="34" charset="0"/>
                <a:cs typeface="Open Sans" panose="020B0606030504020204" pitchFamily="34" charset="0"/>
              </a:rPr>
              <a:t>, la </a:t>
            </a:r>
            <a:r>
              <a:rPr lang="en-ZA" sz="2000" dirty="0" err="1">
                <a:solidFill>
                  <a:srgbClr val="000000"/>
                </a:solidFill>
                <a:latin typeface="Open Sans"/>
                <a:ea typeface="Open Sans" panose="020B0606030504020204" pitchFamily="34" charset="0"/>
                <a:cs typeface="Open Sans" panose="020B0606030504020204" pitchFamily="34" charset="0"/>
              </a:rPr>
              <a:t>fiabilité</a:t>
            </a:r>
            <a:r>
              <a:rPr lang="en-ZA" sz="2000" dirty="0">
                <a:solidFill>
                  <a:srgbClr val="000000"/>
                </a:solidFill>
                <a:latin typeface="Open Sans"/>
                <a:ea typeface="Open Sans" panose="020B0606030504020204" pitchFamily="34" charset="0"/>
                <a:cs typeface="Open Sans" panose="020B0606030504020204" pitchFamily="34" charset="0"/>
              </a:rPr>
              <a:t> ne </a:t>
            </a:r>
            <a:r>
              <a:rPr lang="en-ZA" sz="2000" dirty="0" err="1">
                <a:solidFill>
                  <a:srgbClr val="000000"/>
                </a:solidFill>
                <a:latin typeface="Open Sans"/>
                <a:ea typeface="Open Sans" panose="020B0606030504020204" pitchFamily="34" charset="0"/>
                <a:cs typeface="Open Sans" panose="020B0606030504020204" pitchFamily="34" charset="0"/>
              </a:rPr>
              <a:t>peut</a:t>
            </a:r>
            <a:r>
              <a:rPr lang="en-ZA" sz="2000" dirty="0">
                <a:solidFill>
                  <a:srgbClr val="000000"/>
                </a:solidFill>
                <a:latin typeface="Open Sans"/>
                <a:ea typeface="Open Sans" panose="020B0606030504020204" pitchFamily="34" charset="0"/>
                <a:cs typeface="Open Sans" panose="020B0606030504020204" pitchFamily="34" charset="0"/>
              </a:rPr>
              <a:t> pas </a:t>
            </a:r>
            <a:r>
              <a:rPr lang="en-ZA" sz="2000" dirty="0" err="1">
                <a:solidFill>
                  <a:srgbClr val="000000"/>
                </a:solidFill>
                <a:latin typeface="Open Sans"/>
                <a:ea typeface="Open Sans" panose="020B0606030504020204" pitchFamily="34" charset="0"/>
                <a:cs typeface="Open Sans" panose="020B0606030504020204" pitchFamily="34" charset="0"/>
              </a:rPr>
              <a:t>toujours</a:t>
            </a:r>
            <a:r>
              <a:rPr lang="en-ZA" sz="2000" dirty="0">
                <a:solidFill>
                  <a:srgbClr val="000000"/>
                </a:solidFill>
                <a:latin typeface="Open Sans"/>
                <a:ea typeface="Open Sans" panose="020B0606030504020204" pitchFamily="34" charset="0"/>
                <a:cs typeface="Open Sans" panose="020B0606030504020204" pitchFamily="34" charset="0"/>
              </a:rPr>
              <a:t> </a:t>
            </a:r>
            <a:r>
              <a:rPr lang="en-ZA" sz="2000" dirty="0" err="1">
                <a:solidFill>
                  <a:srgbClr val="000000"/>
                </a:solidFill>
                <a:latin typeface="Open Sans"/>
                <a:ea typeface="Open Sans" panose="020B0606030504020204" pitchFamily="34" charset="0"/>
                <a:cs typeface="Open Sans" panose="020B0606030504020204" pitchFamily="34" charset="0"/>
              </a:rPr>
              <a:t>être</a:t>
            </a:r>
            <a:r>
              <a:rPr lang="en-ZA" sz="2000" dirty="0">
                <a:solidFill>
                  <a:srgbClr val="000000"/>
                </a:solidFill>
                <a:latin typeface="Open Sans"/>
                <a:ea typeface="Open Sans" panose="020B0606030504020204" pitchFamily="34" charset="0"/>
                <a:cs typeface="Open Sans" panose="020B0606030504020204" pitchFamily="34" charset="0"/>
              </a:rPr>
              <a:t> </a:t>
            </a:r>
            <a:r>
              <a:rPr lang="en-ZA" sz="2000" dirty="0" err="1">
                <a:solidFill>
                  <a:srgbClr val="000000"/>
                </a:solidFill>
                <a:latin typeface="Open Sans"/>
                <a:ea typeface="Open Sans" panose="020B0606030504020204" pitchFamily="34" charset="0"/>
                <a:cs typeface="Open Sans" panose="020B0606030504020204" pitchFamily="34" charset="0"/>
              </a:rPr>
              <a:t>garantie</a:t>
            </a:r>
            <a:r>
              <a:rPr lang="en-ZA" sz="2000" dirty="0">
                <a:solidFill>
                  <a:srgbClr val="000000"/>
                </a:solidFill>
                <a:latin typeface="Open Sans"/>
                <a:ea typeface="Open Sans" panose="020B0606030504020204" pitchFamily="34" charset="0"/>
                <a:cs typeface="Open Sans" panose="020B0606030504020204" pitchFamily="34" charset="0"/>
              </a:rPr>
              <a:t> car il </a:t>
            </a:r>
            <a:r>
              <a:rPr lang="en-ZA" sz="2000" dirty="0" err="1">
                <a:solidFill>
                  <a:srgbClr val="000000"/>
                </a:solidFill>
                <a:latin typeface="Open Sans"/>
                <a:ea typeface="Open Sans" panose="020B0606030504020204" pitchFamily="34" charset="0"/>
                <a:cs typeface="Open Sans" panose="020B0606030504020204" pitchFamily="34" charset="0"/>
              </a:rPr>
              <a:t>est</a:t>
            </a:r>
            <a:r>
              <a:rPr lang="en-ZA" sz="2000" dirty="0">
                <a:solidFill>
                  <a:srgbClr val="000000"/>
                </a:solidFill>
                <a:latin typeface="Open Sans"/>
                <a:ea typeface="Open Sans" panose="020B0606030504020204" pitchFamily="34" charset="0"/>
                <a:cs typeface="Open Sans" panose="020B0606030504020204" pitchFamily="34" charset="0"/>
              </a:rPr>
              <a:t> difficile de prévoir avec </a:t>
            </a:r>
            <a:r>
              <a:rPr lang="en-ZA" sz="2000" dirty="0" err="1">
                <a:solidFill>
                  <a:srgbClr val="000000"/>
                </a:solidFill>
                <a:latin typeface="Open Sans"/>
                <a:ea typeface="Open Sans" panose="020B0606030504020204" pitchFamily="34" charset="0"/>
                <a:cs typeface="Open Sans" panose="020B0606030504020204" pitchFamily="34" charset="0"/>
              </a:rPr>
              <a:t>précision</a:t>
            </a:r>
            <a:r>
              <a:rPr lang="en-ZA" sz="2000" dirty="0">
                <a:solidFill>
                  <a:srgbClr val="000000"/>
                </a:solidFill>
                <a:latin typeface="Open Sans"/>
                <a:ea typeface="Open Sans" panose="020B0606030504020204" pitchFamily="34" charset="0"/>
                <a:cs typeface="Open Sans" panose="020B0606030504020204" pitchFamily="34" charset="0"/>
              </a:rPr>
              <a:t> la demande future et il peut y avoir des retards dans la construction de nouvelles capacités </a:t>
            </a:r>
          </a:p>
        </p:txBody>
      </p:sp>
      <p:sp>
        <p:nvSpPr>
          <p:cNvPr id="15" name="Rectangle 14">
            <a:extLst>
              <a:ext uri="{FF2B5EF4-FFF2-40B4-BE49-F238E27FC236}">
                <a16:creationId xmlns:a16="http://schemas.microsoft.com/office/drawing/2014/main" id="{9DF511C7-9CBC-41B1-B486-2CFD571CAC2E}"/>
              </a:ext>
            </a:extLst>
          </p:cNvPr>
          <p:cNvSpPr/>
          <p:nvPr/>
        </p:nvSpPr>
        <p:spPr>
          <a:xfrm>
            <a:off x="9786996" y="6163202"/>
            <a:ext cx="2405004" cy="246221"/>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200"/>
              </a:spcAft>
            </a:pPr>
            <a:r>
              <a:rPr lang="en-ZA" sz="1000" dirty="0">
                <a:latin typeface="Open Sans"/>
                <a:ea typeface="Open Sans" panose="020B0606030504020204" pitchFamily="34" charset="0"/>
                <a:cs typeface="Open Sans" panose="020B0606030504020204" pitchFamily="34" charset="0"/>
              </a:rPr>
              <a:t>(Concepts : </a:t>
            </a:r>
            <a:r>
              <a:rPr lang="en-ZA" sz="1000" dirty="0">
                <a:latin typeface="Open Sans"/>
                <a:ea typeface="Open Sans" panose="020B0606030504020204" pitchFamily="34" charset="0"/>
                <a:cs typeface="Open Sans" panose="020B0606030504020204" pitchFamily="34" charset="0"/>
                <a:hlinkClick r:id="rId10"/>
              </a:rPr>
              <a:t>Taliotis et al. (2018)</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507899250"/>
      </p:ext>
    </p:extLst>
  </p:cSld>
  <p:clrMapOvr>
    <a:masterClrMapping/>
  </p:clrMapOvr>
  <p:transition spd="slow">
    <p:push/>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5290789-4A7F-4A16-A49B-ED3E401AA4D0}"/>
              </a:ext>
            </a:extLst>
          </p:cNvPr>
          <p:cNvSpPr/>
          <p:nvPr/>
        </p:nvSpPr>
        <p:spPr>
          <a:xfrm>
            <a:off x="887214" y="1130031"/>
            <a:ext cx="9461118"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9.3.4 Quelles technologies peuvent contribuer à la marge de réserve ?</a:t>
            </a:r>
          </a:p>
        </p:txBody>
      </p:sp>
      <p:sp>
        <p:nvSpPr>
          <p:cNvPr id="3" name="Title 10">
            <a:extLst>
              <a:ext uri="{FF2B5EF4-FFF2-40B4-BE49-F238E27FC236}">
                <a16:creationId xmlns:a16="http://schemas.microsoft.com/office/drawing/2014/main" id="{10D20B26-BC9C-42AC-BE6B-C7F1D0F1B2DE}"/>
              </a:ext>
            </a:extLst>
          </p:cNvPr>
          <p:cNvSpPr txBox="1">
            <a:spLocks/>
          </p:cNvSpPr>
          <p:nvPr/>
        </p:nvSpPr>
        <p:spPr>
          <a:xfrm>
            <a:off x="887214" y="-539468"/>
            <a:ext cx="10423301"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9.3 Importance de la marge de réserve</a:t>
            </a:r>
            <a:endParaRPr lang="en-GB" sz="4400" dirty="0">
              <a:latin typeface="Open Sans"/>
              <a:ea typeface="Open Sans" panose="020B0606030504020204" pitchFamily="34" charset="0"/>
              <a:cs typeface="Open Sans" panose="020B0606030504020204" pitchFamily="34" charset="0"/>
            </a:endParaRPr>
          </a:p>
        </p:txBody>
      </p:sp>
      <p:pic>
        <p:nvPicPr>
          <p:cNvPr id="4" name="Picture 6" descr="A picture containing sky, outdoor, outdoor object, cloudy&#10;&#10;Description automatically generated">
            <a:extLst>
              <a:ext uri="{FF2B5EF4-FFF2-40B4-BE49-F238E27FC236}">
                <a16:creationId xmlns:a16="http://schemas.microsoft.com/office/drawing/2014/main" id="{153AB9C3-D9A8-4A0C-80C8-F084DE4C7780}"/>
              </a:ext>
            </a:extLst>
          </p:cNvPr>
          <p:cNvPicPr>
            <a:picLocks noChangeAspect="1"/>
          </p:cNvPicPr>
          <p:nvPr/>
        </p:nvPicPr>
        <p:blipFill>
          <a:blip r:embed="rId4"/>
          <a:stretch>
            <a:fillRect/>
          </a:stretch>
        </p:blipFill>
        <p:spPr>
          <a:xfrm>
            <a:off x="5126966" y="2989768"/>
            <a:ext cx="2843841" cy="1827371"/>
          </a:xfrm>
          <a:prstGeom prst="rect">
            <a:avLst/>
          </a:prstGeom>
        </p:spPr>
      </p:pic>
      <p:pic>
        <p:nvPicPr>
          <p:cNvPr id="7" name="Picture 7" descr="A picture containing solar cell, outdoor, outdoor object, blue&#10;&#10;Description automatically generated">
            <a:extLst>
              <a:ext uri="{FF2B5EF4-FFF2-40B4-BE49-F238E27FC236}">
                <a16:creationId xmlns:a16="http://schemas.microsoft.com/office/drawing/2014/main" id="{D02F95B1-6265-471E-900C-F065CB638CCE}"/>
              </a:ext>
            </a:extLst>
          </p:cNvPr>
          <p:cNvPicPr>
            <a:picLocks noChangeAspect="1"/>
          </p:cNvPicPr>
          <p:nvPr/>
        </p:nvPicPr>
        <p:blipFill>
          <a:blip r:embed="rId5"/>
          <a:stretch>
            <a:fillRect/>
          </a:stretch>
        </p:blipFill>
        <p:spPr>
          <a:xfrm>
            <a:off x="8088701" y="2987624"/>
            <a:ext cx="2743200" cy="1831657"/>
          </a:xfrm>
          <a:prstGeom prst="rect">
            <a:avLst/>
          </a:prstGeom>
        </p:spPr>
      </p:pic>
      <p:pic>
        <p:nvPicPr>
          <p:cNvPr id="8" name="Picture 8" descr="A picture containing building, outdoor&#10;&#10;Description automatically generated">
            <a:extLst>
              <a:ext uri="{FF2B5EF4-FFF2-40B4-BE49-F238E27FC236}">
                <a16:creationId xmlns:a16="http://schemas.microsoft.com/office/drawing/2014/main" id="{653B043F-90B1-4A5C-B0BA-A68413EBB952}"/>
              </a:ext>
            </a:extLst>
          </p:cNvPr>
          <p:cNvPicPr>
            <a:picLocks noChangeAspect="1"/>
          </p:cNvPicPr>
          <p:nvPr/>
        </p:nvPicPr>
        <p:blipFill>
          <a:blip r:embed="rId6"/>
          <a:stretch>
            <a:fillRect/>
          </a:stretch>
        </p:blipFill>
        <p:spPr>
          <a:xfrm>
            <a:off x="1130061" y="2989767"/>
            <a:ext cx="2743200" cy="1827371"/>
          </a:xfrm>
          <a:prstGeom prst="rect">
            <a:avLst/>
          </a:prstGeom>
        </p:spPr>
      </p:pic>
      <p:sp>
        <p:nvSpPr>
          <p:cNvPr id="10" name="Rectangle 9">
            <a:extLst>
              <a:ext uri="{FF2B5EF4-FFF2-40B4-BE49-F238E27FC236}">
                <a16:creationId xmlns:a16="http://schemas.microsoft.com/office/drawing/2014/main" id="{17A98C8C-D6D6-4920-8DC7-E2BD411488EA}"/>
              </a:ext>
            </a:extLst>
          </p:cNvPr>
          <p:cNvSpPr/>
          <p:nvPr/>
        </p:nvSpPr>
        <p:spPr>
          <a:xfrm>
            <a:off x="887214" y="2504067"/>
            <a:ext cx="3471844" cy="400110"/>
          </a:xfrm>
          <a:prstGeom prst="rect">
            <a:avLst/>
          </a:prstGeom>
        </p:spPr>
        <p:txBody>
          <a:bodyPr wrap="square" lIns="91440" tIns="45720" rIns="91440" bIns="45720" anchor="t">
            <a:spAutoFit/>
          </a:bodyPr>
          <a:lstStyle/>
          <a:p>
            <a:pPr>
              <a:spcAft>
                <a:spcPts val="1200"/>
              </a:spcAft>
            </a:pPr>
            <a:r>
              <a:rPr lang="en-ZA" sz="2000" b="1" dirty="0">
                <a:solidFill>
                  <a:srgbClr val="000000"/>
                </a:solidFill>
                <a:latin typeface="Open Sans"/>
                <a:ea typeface="Open Sans" panose="020B0606030504020204" pitchFamily="34" charset="0"/>
                <a:cs typeface="Open Sans" panose="020B0606030504020204" pitchFamily="34" charset="0"/>
              </a:rPr>
              <a:t>Production </a:t>
            </a:r>
            <a:r>
              <a:rPr lang="en-ZA" sz="2000" b="1" dirty="0" err="1">
                <a:solidFill>
                  <a:srgbClr val="000000"/>
                </a:solidFill>
                <a:latin typeface="Open Sans"/>
                <a:ea typeface="Open Sans" panose="020B0606030504020204" pitchFamily="34" charset="0"/>
                <a:cs typeface="Open Sans" panose="020B0606030504020204" pitchFamily="34" charset="0"/>
              </a:rPr>
              <a:t>répartissable</a:t>
            </a:r>
            <a:endParaRPr lang="en-ZA" sz="2000" b="1" dirty="0">
              <a:solidFill>
                <a:srgbClr val="000000"/>
              </a:solidFill>
              <a:latin typeface="Open Sans"/>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093BD206-E028-424D-ACCC-94011809DEFD}"/>
              </a:ext>
            </a:extLst>
          </p:cNvPr>
          <p:cNvSpPr/>
          <p:nvPr/>
        </p:nvSpPr>
        <p:spPr>
          <a:xfrm>
            <a:off x="6091817" y="2504066"/>
            <a:ext cx="4003806" cy="400110"/>
          </a:xfrm>
          <a:prstGeom prst="rect">
            <a:avLst/>
          </a:prstGeom>
        </p:spPr>
        <p:txBody>
          <a:bodyPr wrap="square" lIns="91440" tIns="45720" rIns="91440" bIns="45720" anchor="t">
            <a:spAutoFit/>
          </a:bodyPr>
          <a:lstStyle/>
          <a:p>
            <a:pPr>
              <a:spcAft>
                <a:spcPts val="1200"/>
              </a:spcAft>
            </a:pPr>
            <a:r>
              <a:rPr lang="en-ZA" sz="2000" b="1" dirty="0">
                <a:solidFill>
                  <a:srgbClr val="000000"/>
                </a:solidFill>
                <a:latin typeface="Open Sans"/>
                <a:ea typeface="Open Sans" panose="020B0606030504020204" pitchFamily="34" charset="0"/>
                <a:cs typeface="Open Sans" panose="020B0606030504020204" pitchFamily="34" charset="0"/>
              </a:rPr>
              <a:t>Production non </a:t>
            </a:r>
            <a:r>
              <a:rPr lang="en-ZA" sz="2000" b="1" dirty="0" err="1">
                <a:solidFill>
                  <a:srgbClr val="000000"/>
                </a:solidFill>
                <a:latin typeface="Open Sans"/>
                <a:ea typeface="Open Sans" panose="020B0606030504020204" pitchFamily="34" charset="0"/>
                <a:cs typeface="Open Sans" panose="020B0606030504020204" pitchFamily="34" charset="0"/>
              </a:rPr>
              <a:t>répartissable</a:t>
            </a:r>
            <a:endParaRPr lang="en-ZA" sz="2000" b="1" dirty="0">
              <a:solidFill>
                <a:srgbClr val="000000"/>
              </a:solidFill>
              <a:latin typeface="Open Sans"/>
              <a:ea typeface="Open Sans" panose="020B0606030504020204" pitchFamily="34" charset="0"/>
              <a:cs typeface="Open Sans" panose="020B0606030504020204" pitchFamily="34" charset="0"/>
            </a:endParaRPr>
          </a:p>
        </p:txBody>
      </p:sp>
      <p:sp>
        <p:nvSpPr>
          <p:cNvPr id="14" name="Rectangle 13">
            <a:extLst>
              <a:ext uri="{FF2B5EF4-FFF2-40B4-BE49-F238E27FC236}">
                <a16:creationId xmlns:a16="http://schemas.microsoft.com/office/drawing/2014/main" id="{5C95257C-D686-4680-87C4-5778A86D4472}"/>
              </a:ext>
            </a:extLst>
          </p:cNvPr>
          <p:cNvSpPr/>
          <p:nvPr/>
        </p:nvSpPr>
        <p:spPr>
          <a:xfrm>
            <a:off x="9786996" y="6163202"/>
            <a:ext cx="2405004" cy="246221"/>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200"/>
              </a:spcAft>
            </a:pPr>
            <a:r>
              <a:rPr lang="en-ZA" sz="1000" dirty="0">
                <a:latin typeface="Open Sans"/>
                <a:ea typeface="Open Sans" panose="020B0606030504020204" pitchFamily="34" charset="0"/>
                <a:cs typeface="Open Sans" panose="020B0606030504020204" pitchFamily="34" charset="0"/>
              </a:rPr>
              <a:t>(Concepts : </a:t>
            </a:r>
            <a:r>
              <a:rPr lang="en-ZA" sz="1000" dirty="0">
                <a:latin typeface="Open Sans"/>
                <a:ea typeface="Open Sans" panose="020B0606030504020204" pitchFamily="34" charset="0"/>
                <a:cs typeface="Open Sans" panose="020B0606030504020204" pitchFamily="34" charset="0"/>
                <a:hlinkClick r:id="rId7"/>
              </a:rPr>
              <a:t>Taliotis et al. (2018)</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576196701"/>
      </p:ext>
    </p:extLst>
  </p:cSld>
  <p:clrMapOvr>
    <a:masterClrMapping/>
  </p:clrMapOvr>
  <p:transition spd="slow">
    <p:push/>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5290789-4A7F-4A16-A49B-ED3E401AA4D0}"/>
              </a:ext>
            </a:extLst>
          </p:cNvPr>
          <p:cNvSpPr/>
          <p:nvPr/>
        </p:nvSpPr>
        <p:spPr>
          <a:xfrm>
            <a:off x="991388" y="1167245"/>
            <a:ext cx="9344804"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9.3.5 Crédits de capacité et énergies renouvelables variables</a:t>
            </a:r>
          </a:p>
        </p:txBody>
      </p:sp>
      <p:sp>
        <p:nvSpPr>
          <p:cNvPr id="3" name="Title 10">
            <a:extLst>
              <a:ext uri="{FF2B5EF4-FFF2-40B4-BE49-F238E27FC236}">
                <a16:creationId xmlns:a16="http://schemas.microsoft.com/office/drawing/2014/main" id="{10D20B26-BC9C-42AC-BE6B-C7F1D0F1B2DE}"/>
              </a:ext>
            </a:extLst>
          </p:cNvPr>
          <p:cNvSpPr txBox="1">
            <a:spLocks/>
          </p:cNvSpPr>
          <p:nvPr/>
        </p:nvSpPr>
        <p:spPr>
          <a:xfrm>
            <a:off x="884350" y="-315056"/>
            <a:ext cx="10423300"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9.3 Importance de la marge de réserve</a:t>
            </a:r>
            <a:endParaRPr lang="en-GB" sz="4400" dirty="0">
              <a:latin typeface="Open Sans"/>
              <a:ea typeface="Open Sans" panose="020B0606030504020204" pitchFamily="34" charset="0"/>
              <a:cs typeface="Open Sans" panose="020B0606030504020204" pitchFamily="34" charset="0"/>
            </a:endParaRPr>
          </a:p>
        </p:txBody>
      </p:sp>
      <p:pic>
        <p:nvPicPr>
          <p:cNvPr id="4" name="Graphic 6">
            <a:extLst>
              <a:ext uri="{FF2B5EF4-FFF2-40B4-BE49-F238E27FC236}">
                <a16:creationId xmlns:a16="http://schemas.microsoft.com/office/drawing/2014/main" id="{0C41F13B-7DAA-4FE9-8565-012A4222A1D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28250" y="2055243"/>
            <a:ext cx="5532405" cy="4156493"/>
          </a:xfrm>
          <a:prstGeom prst="rect">
            <a:avLst/>
          </a:prstGeom>
        </p:spPr>
      </p:pic>
      <p:sp>
        <p:nvSpPr>
          <p:cNvPr id="8" name="Rectangle 7">
            <a:extLst>
              <a:ext uri="{FF2B5EF4-FFF2-40B4-BE49-F238E27FC236}">
                <a16:creationId xmlns:a16="http://schemas.microsoft.com/office/drawing/2014/main" id="{1D53E30E-7EC8-4D90-B56B-903BDF3CC2FF}"/>
              </a:ext>
            </a:extLst>
          </p:cNvPr>
          <p:cNvSpPr/>
          <p:nvPr/>
        </p:nvSpPr>
        <p:spPr>
          <a:xfrm>
            <a:off x="887215" y="2058370"/>
            <a:ext cx="4018184" cy="1323439"/>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b="1" dirty="0">
                <a:solidFill>
                  <a:srgbClr val="000000"/>
                </a:solidFill>
                <a:latin typeface="Open Sans"/>
                <a:ea typeface="Open Sans" panose="020B0606030504020204" pitchFamily="34" charset="0"/>
                <a:cs typeface="Open Sans" panose="020B0606030504020204" pitchFamily="34" charset="0"/>
              </a:rPr>
              <a:t>Crédits de </a:t>
            </a:r>
            <a:r>
              <a:rPr lang="en-ZA" sz="2000" b="1" dirty="0" err="1">
                <a:solidFill>
                  <a:srgbClr val="000000"/>
                </a:solidFill>
                <a:latin typeface="Open Sans"/>
                <a:ea typeface="Open Sans" panose="020B0606030504020204" pitchFamily="34" charset="0"/>
                <a:cs typeface="Open Sans" panose="020B0606030504020204" pitchFamily="34" charset="0"/>
              </a:rPr>
              <a:t>capacité</a:t>
            </a:r>
            <a:r>
              <a:rPr lang="en-ZA" sz="2000" b="1" dirty="0">
                <a:solidFill>
                  <a:srgbClr val="000000"/>
                </a:solidFill>
                <a:latin typeface="Open Sans"/>
                <a:ea typeface="Open Sans" panose="020B0606030504020204" pitchFamily="34" charset="0"/>
                <a:cs typeface="Open Sans" panose="020B0606030504020204" pitchFamily="34" charset="0"/>
              </a:rPr>
              <a:t> :</a:t>
            </a:r>
            <a:r>
              <a:rPr lang="en-ZA" sz="2000" dirty="0">
                <a:solidFill>
                  <a:srgbClr val="000000"/>
                </a:solidFill>
                <a:latin typeface="Open Sans"/>
                <a:ea typeface="Open Sans" panose="020B0606030504020204" pitchFamily="34" charset="0"/>
                <a:cs typeface="Open Sans" panose="020B0606030504020204" pitchFamily="34" charset="0"/>
              </a:rPr>
              <a:t> </a:t>
            </a:r>
            <a:r>
              <a:rPr lang="en-ZA" sz="2000" dirty="0" err="1">
                <a:solidFill>
                  <a:srgbClr val="000000"/>
                </a:solidFill>
                <a:latin typeface="Open Sans"/>
                <a:ea typeface="Open Sans" panose="020B0606030504020204" pitchFamily="34" charset="0"/>
                <a:cs typeface="Open Sans" panose="020B0606030504020204" pitchFamily="34" charset="0"/>
              </a:rPr>
              <a:t>évalue</a:t>
            </a:r>
            <a:r>
              <a:rPr lang="en-ZA" sz="2000" dirty="0">
                <a:solidFill>
                  <a:srgbClr val="000000"/>
                </a:solidFill>
                <a:latin typeface="Open Sans"/>
                <a:ea typeface="Open Sans" panose="020B0606030504020204" pitchFamily="34" charset="0"/>
                <a:cs typeface="Open Sans" panose="020B0606030504020204" pitchFamily="34" charset="0"/>
              </a:rPr>
              <a:t> dans quelle mesure chaque technologie peut contribuer à la marge de réserve.</a:t>
            </a:r>
          </a:p>
        </p:txBody>
      </p:sp>
    </p:spTree>
    <p:extLst>
      <p:ext uri="{BB962C8B-B14F-4D97-AF65-F5344CB8AC3E}">
        <p14:creationId xmlns:p14="http://schemas.microsoft.com/office/powerpoint/2010/main" val="1144462018"/>
      </p:ext>
    </p:extLst>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Nom du cours</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NUMÉRO ET NOM DE LA MINI CONFÉRENCE</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conférence Objectif d'apprentissage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3"/>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a:latin typeface="Open Sans" panose="020B0606030504020204" pitchFamily="34" charset="0"/>
              <a:ea typeface="Open Sans" panose="020B0606030504020204" pitchFamily="34" charset="0"/>
              <a:cs typeface="Open Sans" panose="020B0606030504020204" pitchFamily="34" charset="0"/>
            </a:endParaRPr>
          </a:p>
          <a:p>
            <a:br>
              <a:rPr lang="en-ZA"/>
            </a:br>
            <a:endParaRPr lang="en-US"/>
          </a:p>
        </p:txBody>
      </p:sp>
      <p:sp>
        <p:nvSpPr>
          <p:cNvPr id="8" name="Title 10">
            <a:extLst>
              <a:ext uri="{FF2B5EF4-FFF2-40B4-BE49-F238E27FC236}">
                <a16:creationId xmlns:a16="http://schemas.microsoft.com/office/drawing/2014/main" id="{6557CF9A-6914-444F-AC1E-3F0D640570C2}"/>
              </a:ext>
            </a:extLst>
          </p:cNvPr>
          <p:cNvSpPr txBox="1">
            <a:spLocks/>
          </p:cNvSpPr>
          <p:nvPr/>
        </p:nvSpPr>
        <p:spPr>
          <a:xfrm>
            <a:off x="835429" y="46372"/>
            <a:ext cx="7651304" cy="1361676"/>
          </a:xfrm>
          <a:prstGeom prst="rect">
            <a:avLst/>
          </a:prstGeom>
        </p:spPr>
        <p:txBody>
          <a:bodyPr vert="horz" lIns="91440" tIns="45720" rIns="91440" bIns="45720" rtlCol="0" anchor="b">
            <a:normAutofit lnSpcReduction="1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4400" dirty="0" err="1">
                <a:latin typeface="Open Sans"/>
              </a:rPr>
              <a:t>Résultats</a:t>
            </a:r>
            <a:r>
              <a:rPr lang="en-GB" sz="4400" dirty="0">
                <a:latin typeface="Open Sans"/>
              </a:rPr>
              <a:t> </a:t>
            </a:r>
            <a:r>
              <a:rPr lang="en-GB" sz="4400" dirty="0" err="1">
                <a:latin typeface="Open Sans"/>
              </a:rPr>
              <a:t>attendus</a:t>
            </a:r>
            <a:r>
              <a:rPr lang="en-GB" sz="4400" dirty="0">
                <a:latin typeface="Open Sans"/>
              </a:rPr>
              <a:t> des </a:t>
            </a:r>
            <a:r>
              <a:rPr lang="en-GB" sz="4400" dirty="0" err="1">
                <a:latin typeface="Open Sans"/>
              </a:rPr>
              <a:t>apprentissages</a:t>
            </a:r>
            <a:r>
              <a:rPr lang="en-GB" sz="4400" dirty="0">
                <a:latin typeface="Open Sans"/>
              </a:rPr>
              <a:t> (RAA)</a:t>
            </a:r>
          </a:p>
        </p:txBody>
      </p:sp>
      <p:sp>
        <p:nvSpPr>
          <p:cNvPr id="18" name="Content Placeholder 13">
            <a:extLst>
              <a:ext uri="{FF2B5EF4-FFF2-40B4-BE49-F238E27FC236}">
                <a16:creationId xmlns:a16="http://schemas.microsoft.com/office/drawing/2014/main" id="{C955E120-6C4A-409B-B2BB-F331E08FAC4E}"/>
              </a:ext>
            </a:extLst>
          </p:cNvPr>
          <p:cNvSpPr txBox="1">
            <a:spLocks/>
          </p:cNvSpPr>
          <p:nvPr/>
        </p:nvSpPr>
        <p:spPr>
          <a:xfrm>
            <a:off x="884071" y="1405955"/>
            <a:ext cx="6326907" cy="3795071"/>
          </a:xfrm>
          <a:prstGeom prst="rect">
            <a:avLst/>
          </a:prstGeom>
        </p:spPr>
        <p:txBody>
          <a:bodyPr vert="horz" lIns="91440" tIns="45720" rIns="91440" bIns="45720" rtlCol="0" anchor="t">
            <a:normAutofit lnSpcReduction="1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spcBef>
                <a:spcPts val="1000"/>
              </a:spcBef>
            </a:pPr>
            <a:r>
              <a:rPr lang="en-GB" sz="2000" b="1" dirty="0">
                <a:solidFill>
                  <a:schemeClr val="accent5">
                    <a:lumMod val="60000"/>
                    <a:lumOff val="40000"/>
                  </a:schemeClr>
                </a:solidFill>
                <a:latin typeface="Open Sans"/>
                <a:ea typeface="+mn-lt"/>
                <a:cs typeface="+mn-lt"/>
              </a:rPr>
              <a:t>À la fin du Cours 9, </a:t>
            </a:r>
            <a:r>
              <a:rPr lang="en-GB" sz="2000" b="1" dirty="0" err="1">
                <a:solidFill>
                  <a:schemeClr val="accent5">
                    <a:lumMod val="60000"/>
                    <a:lumOff val="40000"/>
                  </a:schemeClr>
                </a:solidFill>
                <a:latin typeface="Open Sans"/>
                <a:ea typeface="+mn-lt"/>
                <a:cs typeface="+mn-lt"/>
              </a:rPr>
              <a:t>vous</a:t>
            </a:r>
            <a:r>
              <a:rPr lang="en-GB" sz="2000" b="1" dirty="0">
                <a:solidFill>
                  <a:schemeClr val="accent5">
                    <a:lumMod val="60000"/>
                    <a:lumOff val="40000"/>
                  </a:schemeClr>
                </a:solidFill>
                <a:latin typeface="Open Sans"/>
                <a:ea typeface="+mn-lt"/>
                <a:cs typeface="+mn-lt"/>
              </a:rPr>
              <a:t> </a:t>
            </a:r>
            <a:r>
              <a:rPr lang="en-GB" sz="2000" b="1" dirty="0" err="1">
                <a:solidFill>
                  <a:schemeClr val="accent5">
                    <a:lumMod val="60000"/>
                    <a:lumOff val="40000"/>
                  </a:schemeClr>
                </a:solidFill>
                <a:latin typeface="Open Sans"/>
                <a:ea typeface="+mn-lt"/>
                <a:cs typeface="+mn-lt"/>
              </a:rPr>
              <a:t>devriez</a:t>
            </a:r>
            <a:r>
              <a:rPr lang="en-GB" sz="2000" b="1" dirty="0">
                <a:solidFill>
                  <a:schemeClr val="accent5">
                    <a:lumMod val="60000"/>
                    <a:lumOff val="40000"/>
                  </a:schemeClr>
                </a:solidFill>
                <a:latin typeface="Open Sans"/>
                <a:ea typeface="+mn-lt"/>
                <a:cs typeface="+mn-lt"/>
              </a:rPr>
              <a:t>:</a:t>
            </a:r>
            <a:endParaRPr lang="en-US" sz="2000" b="1" dirty="0">
              <a:solidFill>
                <a:schemeClr val="accent5">
                  <a:lumMod val="60000"/>
                  <a:lumOff val="40000"/>
                </a:schemeClr>
              </a:solidFill>
              <a:latin typeface="Open Sans"/>
              <a:cs typeface="Calibri" panose="020F0502020204030204"/>
            </a:endParaRPr>
          </a:p>
          <a:p>
            <a:pPr>
              <a:spcBef>
                <a:spcPts val="1000"/>
              </a:spcBef>
            </a:pPr>
            <a:r>
              <a:rPr lang="en-GB" sz="2000" dirty="0">
                <a:latin typeface="Open Sans"/>
                <a:cs typeface="Calibri"/>
              </a:rPr>
              <a:t>RAA1: </a:t>
            </a:r>
            <a:r>
              <a:rPr lang="en-GB" sz="2000" dirty="0" err="1">
                <a:latin typeface="Open Sans"/>
                <a:cs typeface="Calibri"/>
              </a:rPr>
              <a:t>Comprendre</a:t>
            </a:r>
            <a:r>
              <a:rPr lang="fr-CA" sz="2000" dirty="0">
                <a:latin typeface="Open Sans"/>
                <a:cs typeface="Calibri"/>
              </a:rPr>
              <a:t> </a:t>
            </a:r>
            <a:r>
              <a:rPr lang="en-GB" sz="2000" dirty="0" err="1">
                <a:latin typeface="Open Sans"/>
                <a:cs typeface="Calibri"/>
              </a:rPr>
              <a:t>l'importance</a:t>
            </a:r>
            <a:r>
              <a:rPr lang="en-GB" sz="2000" dirty="0">
                <a:latin typeface="Open Sans"/>
                <a:cs typeface="Calibri"/>
              </a:rPr>
              <a:t> de la comptabilisation des émissions et la nature anthropique du changement climatique</a:t>
            </a:r>
          </a:p>
          <a:p>
            <a:pPr>
              <a:spcBef>
                <a:spcPts val="1000"/>
              </a:spcBef>
            </a:pPr>
            <a:r>
              <a:rPr lang="en-US" sz="2000" dirty="0">
                <a:latin typeface="Open Sans"/>
                <a:cs typeface="Calibri"/>
              </a:rPr>
              <a:t>RAA2: </a:t>
            </a:r>
            <a:r>
              <a:rPr lang="en-US" sz="2000" dirty="0" err="1">
                <a:latin typeface="Open Sans"/>
                <a:cs typeface="Calibri"/>
              </a:rPr>
              <a:t>Être</a:t>
            </a:r>
            <a:r>
              <a:rPr lang="en-US" sz="2000" dirty="0">
                <a:latin typeface="Open Sans"/>
                <a:cs typeface="Calibri"/>
              </a:rPr>
              <a:t> </a:t>
            </a:r>
            <a:r>
              <a:rPr lang="en-US" sz="2000" dirty="0" err="1">
                <a:latin typeface="Open Sans"/>
                <a:cs typeface="Calibri"/>
              </a:rPr>
              <a:t>en</a:t>
            </a:r>
            <a:r>
              <a:rPr lang="en-US" sz="2000" dirty="0">
                <a:latin typeface="Open Sans"/>
                <a:cs typeface="Calibri"/>
              </a:rPr>
              <a:t> </a:t>
            </a:r>
            <a:r>
              <a:rPr lang="en-US" sz="2000" dirty="0" err="1">
                <a:latin typeface="Open Sans"/>
                <a:cs typeface="Calibri"/>
              </a:rPr>
              <a:t>mesure</a:t>
            </a:r>
            <a:r>
              <a:rPr lang="en-US" sz="2000" dirty="0">
                <a:latin typeface="Open Sans"/>
                <a:cs typeface="Calibri"/>
              </a:rPr>
              <a:t> de représenter les émissions et à limiter les niveaux d'émission dans </a:t>
            </a:r>
            <a:r>
              <a:rPr lang="en-US" sz="2000" dirty="0" err="1">
                <a:latin typeface="Open Sans"/>
                <a:cs typeface="Calibri"/>
              </a:rPr>
              <a:t>OSeMOSYS</a:t>
            </a:r>
            <a:r>
              <a:rPr lang="en-US" sz="2000" dirty="0">
                <a:latin typeface="Open Sans"/>
                <a:cs typeface="Calibri"/>
              </a:rPr>
              <a:t> </a:t>
            </a:r>
            <a:r>
              <a:rPr lang="en-US" sz="2000" dirty="0" err="1">
                <a:latin typeface="Open Sans"/>
                <a:cs typeface="Calibri"/>
              </a:rPr>
              <a:t>en</a:t>
            </a:r>
            <a:r>
              <a:rPr lang="en-US" sz="2000" dirty="0">
                <a:latin typeface="Open Sans"/>
                <a:cs typeface="Calibri"/>
              </a:rPr>
              <a:t> </a:t>
            </a:r>
            <a:r>
              <a:rPr lang="en-US" sz="2000" dirty="0" err="1">
                <a:latin typeface="Open Sans"/>
                <a:cs typeface="Calibri"/>
              </a:rPr>
              <a:t>fonction</a:t>
            </a:r>
            <a:r>
              <a:rPr lang="en-US" sz="2000" dirty="0">
                <a:latin typeface="Open Sans"/>
                <a:cs typeface="Calibri"/>
              </a:rPr>
              <a:t> des </a:t>
            </a:r>
            <a:r>
              <a:rPr lang="en-US" sz="2000" dirty="0" err="1">
                <a:latin typeface="Open Sans"/>
                <a:cs typeface="Calibri"/>
              </a:rPr>
              <a:t>objectifs</a:t>
            </a:r>
            <a:r>
              <a:rPr lang="en-US" sz="2000" dirty="0">
                <a:latin typeface="Open Sans"/>
                <a:cs typeface="Calibri"/>
              </a:rPr>
              <a:t> </a:t>
            </a:r>
            <a:r>
              <a:rPr lang="en-US" sz="2000" dirty="0" err="1">
                <a:latin typeface="Open Sans"/>
                <a:cs typeface="Calibri"/>
              </a:rPr>
              <a:t>climatiques</a:t>
            </a:r>
            <a:endParaRPr lang="en-US" sz="2000" dirty="0">
              <a:latin typeface="Open Sans"/>
              <a:cs typeface="Calibri"/>
            </a:endParaRPr>
          </a:p>
          <a:p>
            <a:pPr>
              <a:spcBef>
                <a:spcPts val="1000"/>
              </a:spcBef>
            </a:pPr>
            <a:r>
              <a:rPr lang="en-US" sz="2000" dirty="0">
                <a:latin typeface="Open Sans"/>
                <a:cs typeface="Calibri"/>
              </a:rPr>
              <a:t>RAA3: Comprendre l'importance de la marge de </a:t>
            </a:r>
            <a:r>
              <a:rPr lang="en-US" sz="2000" dirty="0" err="1">
                <a:latin typeface="Open Sans"/>
                <a:cs typeface="Calibri"/>
              </a:rPr>
              <a:t>réserve</a:t>
            </a:r>
            <a:r>
              <a:rPr lang="en-US" sz="2000" dirty="0">
                <a:latin typeface="Open Sans"/>
                <a:cs typeface="Calibri"/>
              </a:rPr>
              <a:t> d’un système énergétique</a:t>
            </a:r>
          </a:p>
          <a:p>
            <a:pPr>
              <a:spcBef>
                <a:spcPts val="1000"/>
              </a:spcBef>
            </a:pPr>
            <a:r>
              <a:rPr lang="en-US" sz="2000" dirty="0">
                <a:latin typeface="Open Sans"/>
                <a:cs typeface="Calibri"/>
              </a:rPr>
              <a:t>RAA4: </a:t>
            </a:r>
            <a:r>
              <a:rPr lang="en-US" sz="2000" dirty="0" err="1">
                <a:latin typeface="Open Sans"/>
                <a:cs typeface="Calibri"/>
              </a:rPr>
              <a:t>Être</a:t>
            </a:r>
            <a:r>
              <a:rPr lang="en-US" sz="2000" dirty="0">
                <a:latin typeface="Open Sans"/>
                <a:cs typeface="Calibri"/>
              </a:rPr>
              <a:t> </a:t>
            </a:r>
            <a:r>
              <a:rPr lang="en-US" sz="2000" dirty="0" err="1">
                <a:latin typeface="Open Sans"/>
                <a:cs typeface="Calibri"/>
              </a:rPr>
              <a:t>en</a:t>
            </a:r>
            <a:r>
              <a:rPr lang="en-US" sz="2000" dirty="0">
                <a:latin typeface="Open Sans"/>
                <a:cs typeface="Calibri"/>
              </a:rPr>
              <a:t> </a:t>
            </a:r>
            <a:r>
              <a:rPr lang="en-US" sz="2000" dirty="0" err="1">
                <a:latin typeface="Open Sans"/>
                <a:cs typeface="Calibri"/>
              </a:rPr>
              <a:t>mesure</a:t>
            </a:r>
            <a:r>
              <a:rPr lang="en-US" sz="2000" dirty="0">
                <a:latin typeface="Open Sans"/>
                <a:cs typeface="Calibri"/>
              </a:rPr>
              <a:t> de </a:t>
            </a:r>
            <a:r>
              <a:rPr lang="en-US" sz="2000" dirty="0" err="1">
                <a:latin typeface="Open Sans"/>
                <a:cs typeface="Calibri"/>
              </a:rPr>
              <a:t>représenter</a:t>
            </a:r>
            <a:r>
              <a:rPr lang="en-US" sz="2000" dirty="0">
                <a:latin typeface="Open Sans"/>
                <a:cs typeface="Calibri"/>
              </a:rPr>
              <a:t> la marge de réserve dans </a:t>
            </a:r>
            <a:r>
              <a:rPr lang="en-US" sz="2000" dirty="0" err="1">
                <a:latin typeface="Open Sans"/>
                <a:cs typeface="Calibri"/>
              </a:rPr>
              <a:t>OSeMOSYS</a:t>
            </a:r>
            <a:endParaRPr lang="en-US" sz="2000" dirty="0">
              <a:latin typeface="Open Sans"/>
              <a:cs typeface="Calibri"/>
            </a:endParaRPr>
          </a:p>
        </p:txBody>
      </p:sp>
    </p:spTree>
    <p:extLst>
      <p:ext uri="{BB962C8B-B14F-4D97-AF65-F5344CB8AC3E}">
        <p14:creationId xmlns:p14="http://schemas.microsoft.com/office/powerpoint/2010/main" val="4233018141"/>
      </p:ext>
    </p:extLst>
  </p:cSld>
  <p:clrMapOvr>
    <a:masterClrMapping/>
  </p:clrMapOvr>
  <p:transition spd="slow">
    <p:push/>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Title 10">
            <a:extLst>
              <a:ext uri="{FF2B5EF4-FFF2-40B4-BE49-F238E27FC236}">
                <a16:creationId xmlns:a16="http://schemas.microsoft.com/office/drawing/2014/main" id="{4681F426-BB8F-4E0B-9EAE-F53969EB0D7A}"/>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Cours 9.3 </a:t>
            </a:r>
            <a:r>
              <a:rPr lang="en-GB" sz="4400" dirty="0" err="1">
                <a:latin typeface="Open Sans"/>
              </a:rPr>
              <a:t>Références</a:t>
            </a:r>
            <a:endParaRPr lang="en-GB" sz="4400" dirty="0">
              <a:latin typeface="Open Sans"/>
            </a:endParaRPr>
          </a:p>
        </p:txBody>
      </p:sp>
      <p:sp>
        <p:nvSpPr>
          <p:cNvPr id="14" name="TextBox 13">
            <a:extLst>
              <a:ext uri="{FF2B5EF4-FFF2-40B4-BE49-F238E27FC236}">
                <a16:creationId xmlns:a16="http://schemas.microsoft.com/office/drawing/2014/main" id="{C69CA143-2BD3-4F7E-B9FC-DD699FDC0A63}"/>
              </a:ext>
            </a:extLst>
          </p:cNvPr>
          <p:cNvSpPr txBox="1"/>
          <p:nvPr/>
        </p:nvSpPr>
        <p:spPr>
          <a:xfrm>
            <a:off x="929196" y="1494761"/>
            <a:ext cx="5302928"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dirty="0" err="1">
                <a:latin typeface="Open Sans" panose="020B0606030504020204" pitchFamily="34" charset="0"/>
                <a:ea typeface="Open Sans" panose="020B0606030504020204" pitchFamily="34" charset="0"/>
                <a:cs typeface="Open Sans" panose="020B0606030504020204" pitchFamily="34" charset="0"/>
              </a:rPr>
              <a:t>Taliotis</a:t>
            </a:r>
            <a:r>
              <a:rPr lang="en-GB" dirty="0">
                <a:latin typeface="Open Sans" panose="020B0606030504020204" pitchFamily="34" charset="0"/>
                <a:ea typeface="Open Sans" panose="020B0606030504020204" pitchFamily="34" charset="0"/>
                <a:cs typeface="Open Sans" panose="020B0606030504020204" pitchFamily="34" charset="0"/>
              </a:rPr>
              <a:t>, Constantinos, </a:t>
            </a:r>
            <a:r>
              <a:rPr lang="en-GB" dirty="0" err="1">
                <a:latin typeface="Open Sans" panose="020B0606030504020204" pitchFamily="34" charset="0"/>
                <a:ea typeface="Open Sans" panose="020B0606030504020204" pitchFamily="34" charset="0"/>
                <a:cs typeface="Open Sans" panose="020B0606030504020204" pitchFamily="34" charset="0"/>
              </a:rPr>
              <a:t>Gardumi</a:t>
            </a:r>
            <a:r>
              <a:rPr lang="en-GB" dirty="0">
                <a:latin typeface="Open Sans" panose="020B0606030504020204" pitchFamily="34" charset="0"/>
                <a:ea typeface="Open Sans" panose="020B0606030504020204" pitchFamily="34" charset="0"/>
                <a:cs typeface="Open Sans" panose="020B0606030504020204" pitchFamily="34" charset="0"/>
              </a:rPr>
              <a:t>, Francesco, Shivakumar, Abhishek, Sridharan, Vignesh, Ramos, Eunice, Beltramo, Agnese, ... Howells, Mark. (2018, décembre). Implementing Capacity Reserve in </a:t>
            </a:r>
            <a:r>
              <a:rPr lang="en-GB" dirty="0" err="1">
                <a:latin typeface="Open Sans" panose="020B0606030504020204" pitchFamily="34" charset="0"/>
                <a:ea typeface="Open Sans" panose="020B0606030504020204" pitchFamily="34" charset="0"/>
                <a:cs typeface="Open Sans" panose="020B0606030504020204" pitchFamily="34" charset="0"/>
              </a:rPr>
              <a:t>OSeMOSYS</a:t>
            </a:r>
            <a:r>
              <a:rPr lang="en-GB" dirty="0">
                <a:latin typeface="Open Sans" panose="020B0606030504020204" pitchFamily="34" charset="0"/>
                <a:ea typeface="Open Sans" panose="020B0606030504020204" pitchFamily="34" charset="0"/>
                <a:cs typeface="Open Sans" panose="020B0606030504020204" pitchFamily="34" charset="0"/>
              </a:rPr>
              <a:t>. </a:t>
            </a:r>
            <a:r>
              <a:rPr lang="en-GB" dirty="0" err="1">
                <a:latin typeface="Open Sans" panose="020B0606030504020204" pitchFamily="34" charset="0"/>
                <a:ea typeface="Open Sans" panose="020B0606030504020204" pitchFamily="34" charset="0"/>
                <a:cs typeface="Open Sans" panose="020B0606030504020204" pitchFamily="34" charset="0"/>
              </a:rPr>
              <a:t>Zenodo</a:t>
            </a:r>
            <a:r>
              <a:rPr lang="en-GB" dirty="0">
                <a:latin typeface="Open Sans" panose="020B0606030504020204" pitchFamily="34" charset="0"/>
                <a:ea typeface="Open Sans" panose="020B0606030504020204" pitchFamily="34" charset="0"/>
                <a:cs typeface="Open Sans" panose="020B0606030504020204" pitchFamily="34" charset="0"/>
              </a:rPr>
              <a:t>. </a:t>
            </a:r>
            <a:r>
              <a:rPr lang="en-GB" dirty="0">
                <a:latin typeface="Open Sans" panose="020B0606030504020204" pitchFamily="34" charset="0"/>
                <a:ea typeface="Open Sans" panose="020B0606030504020204" pitchFamily="34" charset="0"/>
                <a:cs typeface="Open Sans" panose="020B0606030504020204" pitchFamily="34" charset="0"/>
                <a:hlinkClick r:id="rId3"/>
              </a:rPr>
              <a:t>http://doi.org</a:t>
            </a:r>
            <a:r>
              <a:rPr lang="en-US" dirty="0">
                <a:latin typeface="Open Sans" panose="020B0606030504020204" pitchFamily="34" charset="0"/>
                <a:ea typeface="Open Sans" panose="020B0606030504020204" pitchFamily="34" charset="0"/>
                <a:cs typeface="Open Sans" panose="020B0606030504020204" pitchFamily="34" charset="0"/>
                <a:hlinkClick r:id="rId3"/>
              </a:rPr>
              <a:t>/10.5281/zenodo.4585673</a:t>
            </a:r>
            <a:r>
              <a:rPr lang="en-GB" dirty="0" err="1">
                <a:latin typeface="Open Sans" panose="020B0606030504020204" pitchFamily="34" charset="0"/>
                <a:ea typeface="Open Sans" panose="020B0606030504020204" pitchFamily="34" charset="0"/>
                <a:cs typeface="Open Sans" panose="020B0606030504020204" pitchFamily="34" charset="0"/>
                <a:hlinkClick r:id="rId3"/>
              </a:rPr>
              <a:t>i</a:t>
            </a:r>
            <a:r>
              <a:rPr lang="en-GB" dirty="0">
                <a:latin typeface="Open Sans" panose="020B0606030504020204" pitchFamily="34" charset="0"/>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2084011471"/>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8940687F-D932-47B2-AC62-223983333317}"/>
              </a:ext>
            </a:extLst>
          </p:cNvPr>
          <p:cNvSpPr/>
          <p:nvPr/>
        </p:nvSpPr>
        <p:spPr>
          <a:xfrm>
            <a:off x="1046396" y="1080654"/>
            <a:ext cx="9769127"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9.4.1 Définition de la marge de réserve requise</a:t>
            </a:r>
          </a:p>
        </p:txBody>
      </p:sp>
      <p:sp>
        <p:nvSpPr>
          <p:cNvPr id="3" name="Title 10">
            <a:extLst>
              <a:ext uri="{FF2B5EF4-FFF2-40B4-BE49-F238E27FC236}">
                <a16:creationId xmlns:a16="http://schemas.microsoft.com/office/drawing/2014/main" id="{CF31A909-63D7-4AE0-89F9-809218C9F44C}"/>
              </a:ext>
            </a:extLst>
          </p:cNvPr>
          <p:cNvSpPr txBox="1">
            <a:spLocks/>
          </p:cNvSpPr>
          <p:nvPr/>
        </p:nvSpPr>
        <p:spPr>
          <a:xfrm>
            <a:off x="1046396" y="-494491"/>
            <a:ext cx="10099208"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9.4 Marge de réserve d'OSeMOSYS  </a:t>
            </a:r>
          </a:p>
        </p:txBody>
      </p:sp>
      <p:sp>
        <p:nvSpPr>
          <p:cNvPr id="462" name="Rectangle 461">
            <a:extLst>
              <a:ext uri="{FF2B5EF4-FFF2-40B4-BE49-F238E27FC236}">
                <a16:creationId xmlns:a16="http://schemas.microsoft.com/office/drawing/2014/main" id="{8E38A0E1-D0CB-43DB-AEB7-CC5E6963FF03}"/>
              </a:ext>
            </a:extLst>
          </p:cNvPr>
          <p:cNvSpPr/>
          <p:nvPr/>
        </p:nvSpPr>
        <p:spPr>
          <a:xfrm>
            <a:off x="887215" y="1780578"/>
            <a:ext cx="9309051" cy="2554545"/>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Il est important de </a:t>
            </a:r>
            <a:r>
              <a:rPr lang="en-ZA" sz="2000" dirty="0" err="1">
                <a:solidFill>
                  <a:srgbClr val="000000"/>
                </a:solidFill>
                <a:latin typeface="Open Sans"/>
                <a:ea typeface="Open Sans" panose="020B0606030504020204" pitchFamily="34" charset="0"/>
                <a:cs typeface="Open Sans" panose="020B0606030504020204" pitchFamily="34" charset="0"/>
              </a:rPr>
              <a:t>tenir</a:t>
            </a:r>
            <a:r>
              <a:rPr lang="en-ZA" sz="2000" dirty="0">
                <a:solidFill>
                  <a:srgbClr val="000000"/>
                </a:solidFill>
                <a:latin typeface="Open Sans"/>
                <a:ea typeface="Open Sans" panose="020B0606030504020204" pitchFamily="34" charset="0"/>
                <a:cs typeface="Open Sans" panose="020B0606030504020204" pitchFamily="34" charset="0"/>
              </a:rPr>
              <a:t> </a:t>
            </a:r>
            <a:r>
              <a:rPr lang="en-ZA" sz="2000" dirty="0" err="1">
                <a:solidFill>
                  <a:srgbClr val="000000"/>
                </a:solidFill>
                <a:latin typeface="Open Sans"/>
                <a:ea typeface="Open Sans" panose="020B0606030504020204" pitchFamily="34" charset="0"/>
                <a:cs typeface="Open Sans" panose="020B0606030504020204" pitchFamily="34" charset="0"/>
              </a:rPr>
              <a:t>compte</a:t>
            </a:r>
            <a:r>
              <a:rPr lang="en-ZA" sz="2000" dirty="0">
                <a:solidFill>
                  <a:srgbClr val="000000"/>
                </a:solidFill>
                <a:latin typeface="Open Sans"/>
                <a:ea typeface="Open Sans" panose="020B0606030504020204" pitchFamily="34" charset="0"/>
                <a:cs typeface="Open Sans" panose="020B0606030504020204" pitchFamily="34" charset="0"/>
              </a:rPr>
              <a:t> de la marge de réserve dans les modèles de systèmes énergétiques afin de comprendre les investissements qui pourraient être nécessaires pour garantir la fiabilité.</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Dans les modèles, la marge de réserve est généralement fixée en pourcentage de la </a:t>
            </a:r>
            <a:r>
              <a:rPr lang="en-ZA" sz="2000" dirty="0" err="1">
                <a:solidFill>
                  <a:srgbClr val="000000"/>
                </a:solidFill>
                <a:latin typeface="Open Sans"/>
                <a:ea typeface="Open Sans" panose="020B0606030504020204" pitchFamily="34" charset="0"/>
                <a:cs typeface="Open Sans" panose="020B0606030504020204" pitchFamily="34" charset="0"/>
              </a:rPr>
              <a:t>demande</a:t>
            </a:r>
            <a:r>
              <a:rPr lang="en-ZA" sz="2000" dirty="0">
                <a:solidFill>
                  <a:srgbClr val="000000"/>
                </a:solidFill>
                <a:latin typeface="Open Sans"/>
                <a:ea typeface="Open Sans" panose="020B0606030504020204" pitchFamily="34" charset="0"/>
                <a:cs typeface="Open Sans" panose="020B0606030504020204" pitchFamily="34" charset="0"/>
              </a:rPr>
              <a:t> </a:t>
            </a:r>
            <a:r>
              <a:rPr lang="en-ZA" sz="2000" dirty="0" err="1">
                <a:solidFill>
                  <a:srgbClr val="000000"/>
                </a:solidFill>
                <a:latin typeface="Open Sans"/>
                <a:ea typeface="Open Sans" panose="020B0606030504020204" pitchFamily="34" charset="0"/>
                <a:cs typeface="Open Sans" panose="020B0606030504020204" pitchFamily="34" charset="0"/>
              </a:rPr>
              <a:t>annulle</a:t>
            </a:r>
            <a:r>
              <a:rPr lang="en-ZA" sz="2000" dirty="0">
                <a:solidFill>
                  <a:srgbClr val="000000"/>
                </a:solidFill>
                <a:latin typeface="Open Sans"/>
                <a:ea typeface="Open Sans" panose="020B0606030504020204" pitchFamily="34" charset="0"/>
                <a:cs typeface="Open Sans" panose="020B0606030504020204" pitchFamily="34" charset="0"/>
              </a:rPr>
              <a:t>.</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La marge de réserve requise varie d'un pays à l'autre et est influencée par la </a:t>
            </a:r>
            <a:r>
              <a:rPr lang="en-ZA" sz="2000" dirty="0" err="1">
                <a:solidFill>
                  <a:srgbClr val="000000"/>
                </a:solidFill>
                <a:latin typeface="Open Sans"/>
                <a:ea typeface="Open Sans" panose="020B0606030504020204" pitchFamily="34" charset="0"/>
                <a:cs typeface="Open Sans" panose="020B0606030504020204" pitchFamily="34" charset="0"/>
              </a:rPr>
              <a:t>capacité</a:t>
            </a:r>
            <a:r>
              <a:rPr lang="en-ZA" sz="2000" dirty="0">
                <a:solidFill>
                  <a:srgbClr val="000000"/>
                </a:solidFill>
                <a:latin typeface="Open Sans"/>
                <a:ea typeface="Open Sans" panose="020B0606030504020204" pitchFamily="34" charset="0"/>
                <a:cs typeface="Open Sans" panose="020B0606030504020204" pitchFamily="34" charset="0"/>
              </a:rPr>
              <a:t> </a:t>
            </a:r>
            <a:r>
              <a:rPr lang="en-ZA" sz="2000" dirty="0" err="1">
                <a:solidFill>
                  <a:srgbClr val="000000"/>
                </a:solidFill>
                <a:latin typeface="Open Sans"/>
                <a:ea typeface="Open Sans" panose="020B0606030504020204" pitchFamily="34" charset="0"/>
                <a:cs typeface="Open Sans" panose="020B0606030504020204" pitchFamily="34" charset="0"/>
              </a:rPr>
              <a:t>existante</a:t>
            </a:r>
            <a:r>
              <a:rPr lang="en-ZA" sz="2000" dirty="0">
                <a:solidFill>
                  <a:srgbClr val="000000"/>
                </a:solidFill>
                <a:latin typeface="Open Sans"/>
                <a:ea typeface="Open Sans" panose="020B0606030504020204" pitchFamily="34" charset="0"/>
                <a:cs typeface="Open Sans" panose="020B0606030504020204" pitchFamily="34" charset="0"/>
              </a:rPr>
              <a:t> </a:t>
            </a:r>
            <a:r>
              <a:rPr lang="en-ZA" sz="2000" dirty="0" err="1">
                <a:solidFill>
                  <a:srgbClr val="000000"/>
                </a:solidFill>
                <a:latin typeface="Open Sans"/>
                <a:ea typeface="Open Sans" panose="020B0606030504020204" pitchFamily="34" charset="0"/>
                <a:cs typeface="Open Sans" panose="020B0606030504020204" pitchFamily="34" charset="0"/>
              </a:rPr>
              <a:t>d'approvisionnement</a:t>
            </a:r>
            <a:r>
              <a:rPr lang="en-ZA" sz="2000" dirty="0">
                <a:solidFill>
                  <a:srgbClr val="000000"/>
                </a:solidFill>
                <a:latin typeface="Open Sans"/>
                <a:ea typeface="Open Sans" panose="020B0606030504020204" pitchFamily="34" charset="0"/>
                <a:cs typeface="Open Sans" panose="020B0606030504020204" pitchFamily="34" charset="0"/>
              </a:rPr>
              <a:t> </a:t>
            </a:r>
            <a:r>
              <a:rPr lang="en-ZA" sz="2000" dirty="0" err="1">
                <a:solidFill>
                  <a:srgbClr val="000000"/>
                </a:solidFill>
                <a:latin typeface="Open Sans"/>
                <a:ea typeface="Open Sans" panose="020B0606030504020204" pitchFamily="34" charset="0"/>
                <a:cs typeface="Open Sans" panose="020B0606030504020204" pitchFamily="34" charset="0"/>
              </a:rPr>
              <a:t>en</a:t>
            </a:r>
            <a:r>
              <a:rPr lang="en-ZA" sz="2000" dirty="0">
                <a:solidFill>
                  <a:srgbClr val="000000"/>
                </a:solidFill>
                <a:latin typeface="Open Sans"/>
                <a:ea typeface="Open Sans" panose="020B0606030504020204" pitchFamily="34" charset="0"/>
                <a:cs typeface="Open Sans" panose="020B0606030504020204" pitchFamily="34" charset="0"/>
              </a:rPr>
              <a:t> </a:t>
            </a:r>
            <a:r>
              <a:rPr lang="en-ZA" sz="2000" dirty="0" err="1">
                <a:solidFill>
                  <a:srgbClr val="000000"/>
                </a:solidFill>
                <a:latin typeface="Open Sans"/>
                <a:ea typeface="Open Sans" panose="020B0606030504020204" pitchFamily="34" charset="0"/>
                <a:cs typeface="Open Sans" panose="020B0606030504020204" pitchFamily="34" charset="0"/>
              </a:rPr>
              <a:t>électricité</a:t>
            </a:r>
            <a:r>
              <a:rPr lang="en-ZA" sz="2000" dirty="0">
                <a:solidFill>
                  <a:srgbClr val="000000"/>
                </a:solidFill>
                <a:latin typeface="Open Sans"/>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4047703891"/>
      </p:ext>
    </p:extLst>
  </p:cSld>
  <p:clrMapOvr>
    <a:masterClrMapping/>
  </p:clrMapOvr>
  <p:transition spd="slow">
    <p:push/>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8940687F-D932-47B2-AC62-223983333317}"/>
              </a:ext>
            </a:extLst>
          </p:cNvPr>
          <p:cNvSpPr/>
          <p:nvPr/>
        </p:nvSpPr>
        <p:spPr>
          <a:xfrm>
            <a:off x="1011673" y="1107050"/>
            <a:ext cx="6303528" cy="707886"/>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9.4.2 Paramètres utilisés pour la représentation de la marge de réserve dans OSeMOSYS </a:t>
            </a:r>
          </a:p>
        </p:txBody>
      </p:sp>
      <p:sp>
        <p:nvSpPr>
          <p:cNvPr id="3" name="Title 10">
            <a:extLst>
              <a:ext uri="{FF2B5EF4-FFF2-40B4-BE49-F238E27FC236}">
                <a16:creationId xmlns:a16="http://schemas.microsoft.com/office/drawing/2014/main" id="{CF31A909-63D7-4AE0-89F9-809218C9F44C}"/>
              </a:ext>
            </a:extLst>
          </p:cNvPr>
          <p:cNvSpPr txBox="1">
            <a:spLocks/>
          </p:cNvSpPr>
          <p:nvPr/>
        </p:nvSpPr>
        <p:spPr>
          <a:xfrm>
            <a:off x="1011672" y="-441699"/>
            <a:ext cx="10168656"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9.4 Marge de réserve d'OSeMOSYS  </a:t>
            </a:r>
          </a:p>
        </p:txBody>
      </p:sp>
      <p:sp>
        <p:nvSpPr>
          <p:cNvPr id="4" name="Rectangle 3">
            <a:extLst>
              <a:ext uri="{FF2B5EF4-FFF2-40B4-BE49-F238E27FC236}">
                <a16:creationId xmlns:a16="http://schemas.microsoft.com/office/drawing/2014/main" id="{672A6CDD-8C93-4B2C-928B-F1FBB0318756}"/>
              </a:ext>
            </a:extLst>
          </p:cNvPr>
          <p:cNvSpPr/>
          <p:nvPr/>
        </p:nvSpPr>
        <p:spPr>
          <a:xfrm>
            <a:off x="887215" y="2058370"/>
            <a:ext cx="9309051" cy="3170099"/>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b="1" dirty="0" err="1">
                <a:solidFill>
                  <a:srgbClr val="000000"/>
                </a:solidFill>
                <a:latin typeface="Open Sans"/>
              </a:rPr>
              <a:t>ReserveMarginTagFuel</a:t>
            </a:r>
            <a:r>
              <a:rPr lang="en-ZA" sz="2000" b="1" dirty="0">
                <a:solidFill>
                  <a:srgbClr val="000000"/>
                </a:solidFill>
                <a:latin typeface="Open Sans"/>
              </a:rPr>
              <a:t>: </a:t>
            </a:r>
            <a:r>
              <a:rPr lang="en-ZA" sz="2000" dirty="0">
                <a:solidFill>
                  <a:srgbClr val="000000"/>
                </a:solidFill>
                <a:latin typeface="Open Sans"/>
              </a:rPr>
              <a:t>utilisé pour identifier les </a:t>
            </a:r>
            <a:r>
              <a:rPr lang="en-ZA" sz="2000" dirty="0" err="1">
                <a:solidFill>
                  <a:srgbClr val="000000"/>
                </a:solidFill>
                <a:latin typeface="Open Sans"/>
              </a:rPr>
              <a:t>formes</a:t>
            </a:r>
            <a:r>
              <a:rPr lang="en-ZA" sz="2000" dirty="0">
                <a:solidFill>
                  <a:srgbClr val="000000"/>
                </a:solidFill>
                <a:latin typeface="Open Sans"/>
              </a:rPr>
              <a:t> </a:t>
            </a:r>
            <a:r>
              <a:rPr lang="en-ZA" sz="2000" dirty="0" err="1">
                <a:solidFill>
                  <a:srgbClr val="000000"/>
                </a:solidFill>
                <a:latin typeface="Open Sans"/>
              </a:rPr>
              <a:t>d’énergie</a:t>
            </a:r>
            <a:r>
              <a:rPr lang="en-ZA" sz="2000" dirty="0">
                <a:solidFill>
                  <a:srgbClr val="000000"/>
                </a:solidFill>
                <a:latin typeface="Open Sans"/>
              </a:rPr>
              <a:t> qui nécessitent une marge de reserve; il a une valeur de 1 si la marge de </a:t>
            </a:r>
            <a:r>
              <a:rPr lang="en-ZA" sz="2000" dirty="0" err="1">
                <a:solidFill>
                  <a:srgbClr val="000000"/>
                </a:solidFill>
                <a:latin typeface="Open Sans"/>
              </a:rPr>
              <a:t>réserve</a:t>
            </a:r>
            <a:r>
              <a:rPr lang="en-ZA" sz="2000" dirty="0">
                <a:solidFill>
                  <a:srgbClr val="000000"/>
                </a:solidFill>
                <a:latin typeface="Open Sans"/>
              </a:rPr>
              <a:t> </a:t>
            </a:r>
            <a:r>
              <a:rPr lang="en-ZA" sz="2000" dirty="0" err="1">
                <a:solidFill>
                  <a:srgbClr val="000000"/>
                </a:solidFill>
                <a:latin typeface="Open Sans"/>
              </a:rPr>
              <a:t>s'applique</a:t>
            </a:r>
            <a:r>
              <a:rPr lang="en-ZA" sz="2000" dirty="0">
                <a:solidFill>
                  <a:srgbClr val="000000"/>
                </a:solidFill>
                <a:latin typeface="Open Sans"/>
              </a:rPr>
              <a:t> à la </a:t>
            </a:r>
            <a:r>
              <a:rPr lang="en-ZA" sz="2000" dirty="0" err="1">
                <a:solidFill>
                  <a:srgbClr val="000000"/>
                </a:solidFill>
                <a:latin typeface="Open Sans"/>
              </a:rPr>
              <a:t>forme</a:t>
            </a:r>
            <a:r>
              <a:rPr lang="en-ZA" sz="2000" dirty="0">
                <a:solidFill>
                  <a:srgbClr val="000000"/>
                </a:solidFill>
                <a:latin typeface="Open Sans"/>
              </a:rPr>
              <a:t> </a:t>
            </a:r>
            <a:r>
              <a:rPr lang="en-ZA" sz="2000" dirty="0" err="1">
                <a:solidFill>
                  <a:srgbClr val="000000"/>
                </a:solidFill>
                <a:latin typeface="Open Sans"/>
              </a:rPr>
              <a:t>d’énergie</a:t>
            </a:r>
            <a:r>
              <a:rPr lang="en-ZA" sz="2000" dirty="0">
                <a:solidFill>
                  <a:srgbClr val="000000"/>
                </a:solidFill>
                <a:latin typeface="Open Sans"/>
              </a:rPr>
              <a:t> et de 0 dans le cas contraire.</a:t>
            </a:r>
          </a:p>
          <a:p>
            <a:pPr marL="342900" indent="-342900">
              <a:spcAft>
                <a:spcPts val="1200"/>
              </a:spcAft>
              <a:buFont typeface="Arial"/>
              <a:buChar char="•"/>
            </a:pPr>
            <a:r>
              <a:rPr lang="en-ZA" sz="2000" b="1" dirty="0" err="1">
                <a:solidFill>
                  <a:srgbClr val="000000"/>
                </a:solidFill>
                <a:latin typeface="Open Sans"/>
              </a:rPr>
              <a:t>ReserveMarginTagTechnology</a:t>
            </a:r>
            <a:r>
              <a:rPr lang="en-ZA" sz="2000" b="1" dirty="0">
                <a:solidFill>
                  <a:srgbClr val="000000"/>
                </a:solidFill>
                <a:latin typeface="Open Sans"/>
              </a:rPr>
              <a:t>:</a:t>
            </a:r>
            <a:r>
              <a:rPr lang="en-ZA" sz="2000" dirty="0">
                <a:solidFill>
                  <a:srgbClr val="000000"/>
                </a:solidFill>
                <a:latin typeface="Open Sans"/>
              </a:rPr>
              <a:t> utilisé pour identifier les technologies qui </a:t>
            </a:r>
            <a:r>
              <a:rPr lang="en-ZA" sz="2000" dirty="0" err="1">
                <a:solidFill>
                  <a:srgbClr val="000000"/>
                </a:solidFill>
                <a:latin typeface="Open Sans"/>
              </a:rPr>
              <a:t>sont</a:t>
            </a:r>
            <a:r>
              <a:rPr lang="en-ZA" sz="2000" dirty="0">
                <a:solidFill>
                  <a:srgbClr val="000000"/>
                </a:solidFill>
                <a:latin typeface="Open Sans"/>
              </a:rPr>
              <a:t> </a:t>
            </a:r>
            <a:r>
              <a:rPr lang="en-ZA" sz="2000" dirty="0" err="1">
                <a:solidFill>
                  <a:srgbClr val="000000"/>
                </a:solidFill>
                <a:latin typeface="Open Sans"/>
              </a:rPr>
              <a:t>en</a:t>
            </a:r>
            <a:r>
              <a:rPr lang="en-ZA" sz="2000" dirty="0">
                <a:solidFill>
                  <a:srgbClr val="000000"/>
                </a:solidFill>
                <a:latin typeface="Open Sans"/>
              </a:rPr>
              <a:t> </a:t>
            </a:r>
            <a:r>
              <a:rPr lang="en-ZA" sz="2000" dirty="0" err="1">
                <a:solidFill>
                  <a:srgbClr val="000000"/>
                </a:solidFill>
                <a:latin typeface="Open Sans"/>
              </a:rPr>
              <a:t>mesure</a:t>
            </a:r>
            <a:r>
              <a:rPr lang="en-ZA" sz="2000" dirty="0">
                <a:solidFill>
                  <a:srgbClr val="000000"/>
                </a:solidFill>
                <a:latin typeface="Open Sans"/>
              </a:rPr>
              <a:t> de contribuer à la marge de reserve; il a une valeur de 1 si la technologie peut contribuer et de 0 dans le cas contraire.</a:t>
            </a:r>
          </a:p>
          <a:p>
            <a:pPr marL="342900" indent="-342900">
              <a:spcAft>
                <a:spcPts val="1200"/>
              </a:spcAft>
              <a:buFont typeface="Arial"/>
              <a:buChar char="•"/>
            </a:pPr>
            <a:r>
              <a:rPr lang="en-ZA" sz="2000" b="1" dirty="0" err="1">
                <a:solidFill>
                  <a:srgbClr val="000000"/>
                </a:solidFill>
                <a:latin typeface="Open Sans"/>
              </a:rPr>
              <a:t>ReserveMargin</a:t>
            </a:r>
            <a:r>
              <a:rPr lang="en-ZA" sz="2000" b="1" dirty="0">
                <a:solidFill>
                  <a:srgbClr val="000000"/>
                </a:solidFill>
                <a:latin typeface="Open Sans"/>
              </a:rPr>
              <a:t>:</a:t>
            </a:r>
            <a:r>
              <a:rPr lang="en-ZA" sz="2000" dirty="0">
                <a:solidFill>
                  <a:srgbClr val="000000"/>
                </a:solidFill>
                <a:latin typeface="Open Sans"/>
              </a:rPr>
              <a:t> indique le niveau minimum de marge de réserve </a:t>
            </a:r>
            <a:r>
              <a:rPr lang="en-ZA" sz="2000" dirty="0" err="1">
                <a:solidFill>
                  <a:srgbClr val="000000"/>
                </a:solidFill>
                <a:latin typeface="Open Sans"/>
              </a:rPr>
              <a:t>requis</a:t>
            </a:r>
            <a:r>
              <a:rPr lang="en-ZA" sz="2000" dirty="0">
                <a:solidFill>
                  <a:srgbClr val="000000"/>
                </a:solidFill>
                <a:latin typeface="Open Sans"/>
              </a:rPr>
              <a:t> pour </a:t>
            </a:r>
            <a:r>
              <a:rPr lang="en-ZA" sz="2000" dirty="0" err="1">
                <a:solidFill>
                  <a:srgbClr val="000000"/>
                </a:solidFill>
                <a:latin typeface="Open Sans"/>
              </a:rPr>
              <a:t>chacune</a:t>
            </a:r>
            <a:r>
              <a:rPr lang="en-ZA" sz="2000" dirty="0">
                <a:solidFill>
                  <a:srgbClr val="000000"/>
                </a:solidFill>
                <a:latin typeface="Open Sans"/>
              </a:rPr>
              <a:t> des </a:t>
            </a:r>
            <a:r>
              <a:rPr lang="en-ZA" sz="2000" dirty="0" err="1">
                <a:solidFill>
                  <a:srgbClr val="000000"/>
                </a:solidFill>
                <a:latin typeface="Open Sans"/>
              </a:rPr>
              <a:t>formes</a:t>
            </a:r>
            <a:r>
              <a:rPr lang="en-ZA" sz="2000" dirty="0">
                <a:solidFill>
                  <a:srgbClr val="000000"/>
                </a:solidFill>
                <a:latin typeface="Open Sans"/>
              </a:rPr>
              <a:t> </a:t>
            </a:r>
            <a:r>
              <a:rPr lang="en-ZA" sz="2000" dirty="0" err="1">
                <a:solidFill>
                  <a:srgbClr val="000000"/>
                </a:solidFill>
                <a:latin typeface="Open Sans"/>
              </a:rPr>
              <a:t>d’énergie</a:t>
            </a:r>
            <a:r>
              <a:rPr lang="en-ZA" sz="2000" dirty="0">
                <a:solidFill>
                  <a:srgbClr val="000000"/>
                </a:solidFill>
                <a:latin typeface="Open Sans"/>
              </a:rPr>
              <a:t> </a:t>
            </a:r>
            <a:r>
              <a:rPr lang="en-ZA" sz="2000" dirty="0" err="1">
                <a:solidFill>
                  <a:srgbClr val="000000"/>
                </a:solidFill>
                <a:latin typeface="Open Sans"/>
              </a:rPr>
              <a:t>identifiées</a:t>
            </a:r>
            <a:r>
              <a:rPr lang="en-ZA" sz="2000" dirty="0">
                <a:solidFill>
                  <a:srgbClr val="000000"/>
                </a:solidFill>
                <a:latin typeface="Open Sans"/>
              </a:rPr>
              <a:t> à l'aide du paramètre ReserveMarginTagFuel.</a:t>
            </a:r>
          </a:p>
        </p:txBody>
      </p:sp>
      <p:sp>
        <p:nvSpPr>
          <p:cNvPr id="8" name="Rectangle 7">
            <a:extLst>
              <a:ext uri="{FF2B5EF4-FFF2-40B4-BE49-F238E27FC236}">
                <a16:creationId xmlns:a16="http://schemas.microsoft.com/office/drawing/2014/main" id="{516282B5-33A8-4556-BF5D-8CC9152674F0}"/>
              </a:ext>
            </a:extLst>
          </p:cNvPr>
          <p:cNvSpPr/>
          <p:nvPr/>
        </p:nvSpPr>
        <p:spPr>
          <a:xfrm>
            <a:off x="9628386" y="6155927"/>
            <a:ext cx="6217920" cy="261610"/>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200"/>
              </a:spcAft>
            </a:pPr>
            <a:r>
              <a:rPr lang="en-ZA" sz="1100" dirty="0">
                <a:latin typeface="Open Sans"/>
                <a:ea typeface="Open Sans" panose="020B0606030504020204" pitchFamily="34" charset="0"/>
                <a:cs typeface="Open Sans" panose="020B0606030504020204" pitchFamily="34" charset="0"/>
              </a:rPr>
              <a:t>(Concepts : </a:t>
            </a:r>
            <a:r>
              <a:rPr lang="en-ZA" sz="1100" dirty="0">
                <a:latin typeface="Open Sans"/>
                <a:ea typeface="Open Sans" panose="020B0606030504020204" pitchFamily="34" charset="0"/>
                <a:cs typeface="Open Sans" panose="020B0606030504020204" pitchFamily="34" charset="0"/>
                <a:hlinkClick r:id="rId4"/>
              </a:rPr>
              <a:t>Taliotis et al. (2018)</a:t>
            </a:r>
            <a:r>
              <a:rPr lang="en-ZA" sz="1100" dirty="0">
                <a:latin typeface="Open Sans"/>
                <a:ea typeface="Open Sans" panose="020B0606030504020204" pitchFamily="34" charset="0"/>
                <a:cs typeface="Open Sans" panose="020B0606030504020204" pitchFamily="34" charset="0"/>
              </a:rPr>
              <a:t>)</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387121003"/>
      </p:ext>
    </p:extLst>
  </p:cSld>
  <p:clrMapOvr>
    <a:masterClrMapping/>
  </p:clrMapOvr>
  <p:transition spd="slow">
    <p:push/>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8940687F-D932-47B2-AC62-223983333317}"/>
              </a:ext>
            </a:extLst>
          </p:cNvPr>
          <p:cNvSpPr/>
          <p:nvPr/>
        </p:nvSpPr>
        <p:spPr>
          <a:xfrm>
            <a:off x="968238" y="1197594"/>
            <a:ext cx="10131884"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9.4.3 Exemple de représentation de la marge de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réserve</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Partie</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1)</a:t>
            </a:r>
          </a:p>
        </p:txBody>
      </p:sp>
      <p:sp>
        <p:nvSpPr>
          <p:cNvPr id="3" name="Title 10">
            <a:extLst>
              <a:ext uri="{FF2B5EF4-FFF2-40B4-BE49-F238E27FC236}">
                <a16:creationId xmlns:a16="http://schemas.microsoft.com/office/drawing/2014/main" id="{CF31A909-63D7-4AE0-89F9-809218C9F44C}"/>
              </a:ext>
            </a:extLst>
          </p:cNvPr>
          <p:cNvSpPr txBox="1">
            <a:spLocks/>
          </p:cNvSpPr>
          <p:nvPr/>
        </p:nvSpPr>
        <p:spPr>
          <a:xfrm>
            <a:off x="887215" y="-368464"/>
            <a:ext cx="11823837"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9.4 Marge de réserve d'OSeMOSYS  </a:t>
            </a:r>
          </a:p>
        </p:txBody>
      </p:sp>
      <p:sp>
        <p:nvSpPr>
          <p:cNvPr id="4" name="Rectangle 3">
            <a:extLst>
              <a:ext uri="{FF2B5EF4-FFF2-40B4-BE49-F238E27FC236}">
                <a16:creationId xmlns:a16="http://schemas.microsoft.com/office/drawing/2014/main" id="{F84E708D-20E2-491B-89FB-6E2CE5C2BF78}"/>
              </a:ext>
            </a:extLst>
          </p:cNvPr>
          <p:cNvSpPr/>
          <p:nvPr/>
        </p:nvSpPr>
        <p:spPr>
          <a:xfrm>
            <a:off x="887215" y="2058370"/>
            <a:ext cx="9309051" cy="3477875"/>
          </a:xfrm>
          <a:prstGeom prst="rect">
            <a:avLst/>
          </a:prstGeom>
        </p:spPr>
        <p:txBody>
          <a:bodyPr wrap="square" lIns="91440" tIns="45720" rIns="91440" bIns="45720" anchor="t">
            <a:spAutoFit/>
          </a:bodyPr>
          <a:lstStyle/>
          <a:p>
            <a:pPr>
              <a:spcAft>
                <a:spcPts val="1200"/>
              </a:spcAft>
            </a:pPr>
            <a:r>
              <a:rPr lang="en-ZA" sz="2000" b="1" dirty="0">
                <a:solidFill>
                  <a:srgbClr val="C00000"/>
                </a:solidFill>
                <a:latin typeface="Open Sans"/>
              </a:rPr>
              <a:t>Étape 1 : Définir la marge de réserve requise</a:t>
            </a:r>
          </a:p>
          <a:p>
            <a:pPr lvl="1">
              <a:spcAft>
                <a:spcPts val="1200"/>
              </a:spcAft>
            </a:pPr>
            <a:r>
              <a:rPr lang="en-ZA" sz="2000" dirty="0">
                <a:solidFill>
                  <a:srgbClr val="000000"/>
                </a:solidFill>
                <a:latin typeface="Open Sans"/>
              </a:rPr>
              <a:t>Dans notre exemple, nous exigerons que la marge de réserve soit de </a:t>
            </a:r>
            <a:r>
              <a:rPr lang="en-ZA" sz="2000" b="1" dirty="0">
                <a:solidFill>
                  <a:srgbClr val="C00000"/>
                </a:solidFill>
                <a:latin typeface="Open Sans"/>
              </a:rPr>
              <a:t>20% </a:t>
            </a:r>
            <a:r>
              <a:rPr lang="en-ZA" sz="2000" dirty="0">
                <a:solidFill>
                  <a:srgbClr val="000000"/>
                </a:solidFill>
                <a:latin typeface="Open Sans"/>
              </a:rPr>
              <a:t>de la demande pour toutes les </a:t>
            </a:r>
            <a:r>
              <a:rPr lang="en-ZA" sz="2000" dirty="0" err="1">
                <a:solidFill>
                  <a:srgbClr val="000000"/>
                </a:solidFill>
                <a:latin typeface="Open Sans"/>
              </a:rPr>
              <a:t>années</a:t>
            </a:r>
            <a:r>
              <a:rPr lang="en-ZA" sz="2000" dirty="0">
                <a:solidFill>
                  <a:srgbClr val="000000"/>
                </a:solidFill>
                <a:latin typeface="Open Sans"/>
              </a:rPr>
              <a:t> du </a:t>
            </a:r>
            <a:r>
              <a:rPr lang="en-ZA" sz="2000" dirty="0" err="1">
                <a:solidFill>
                  <a:srgbClr val="000000"/>
                </a:solidFill>
                <a:latin typeface="Open Sans"/>
              </a:rPr>
              <a:t>modèle</a:t>
            </a:r>
            <a:r>
              <a:rPr lang="en-ZA" sz="2000" dirty="0">
                <a:solidFill>
                  <a:srgbClr val="000000"/>
                </a:solidFill>
                <a:latin typeface="Open Sans"/>
              </a:rPr>
              <a:t>.</a:t>
            </a:r>
          </a:p>
          <a:p>
            <a:pPr lvl="1">
              <a:spcAft>
                <a:spcPts val="1200"/>
              </a:spcAft>
            </a:pPr>
            <a:endParaRPr lang="en-ZA" sz="2000" dirty="0">
              <a:solidFill>
                <a:srgbClr val="000000"/>
              </a:solidFill>
              <a:latin typeface="Open Sans"/>
            </a:endParaRPr>
          </a:p>
          <a:p>
            <a:pPr>
              <a:spcAft>
                <a:spcPts val="1200"/>
              </a:spcAft>
            </a:pPr>
            <a:r>
              <a:rPr lang="en-ZA" sz="2000" b="1" dirty="0">
                <a:solidFill>
                  <a:srgbClr val="002060"/>
                </a:solidFill>
                <a:latin typeface="Open Sans"/>
              </a:rPr>
              <a:t>Étape 2 : Utiliser le </a:t>
            </a:r>
            <a:r>
              <a:rPr lang="en-ZA" sz="2000" b="1" dirty="0" err="1">
                <a:solidFill>
                  <a:srgbClr val="002060"/>
                </a:solidFill>
                <a:latin typeface="Open Sans"/>
              </a:rPr>
              <a:t>paramètre</a:t>
            </a:r>
            <a:r>
              <a:rPr lang="en-ZA" sz="2000" b="1" dirty="0">
                <a:solidFill>
                  <a:srgbClr val="002060"/>
                </a:solidFill>
                <a:latin typeface="Open Sans"/>
              </a:rPr>
              <a:t> “</a:t>
            </a:r>
            <a:r>
              <a:rPr lang="en-ZA" sz="2000" b="1" dirty="0" err="1">
                <a:solidFill>
                  <a:srgbClr val="002060"/>
                </a:solidFill>
                <a:latin typeface="Open Sans"/>
              </a:rPr>
              <a:t>ReserveMargin</a:t>
            </a:r>
            <a:r>
              <a:rPr lang="en-ZA" sz="2000" b="1" dirty="0">
                <a:solidFill>
                  <a:srgbClr val="002060"/>
                </a:solidFill>
                <a:latin typeface="Open Sans"/>
              </a:rPr>
              <a:t>” pour définir cette marge de </a:t>
            </a:r>
            <a:r>
              <a:rPr lang="en-ZA" sz="2000" b="1" dirty="0" err="1">
                <a:solidFill>
                  <a:srgbClr val="002060"/>
                </a:solidFill>
                <a:latin typeface="Open Sans"/>
              </a:rPr>
              <a:t>réserve</a:t>
            </a:r>
            <a:r>
              <a:rPr lang="en-ZA" sz="2000" b="1" dirty="0">
                <a:solidFill>
                  <a:srgbClr val="002060"/>
                </a:solidFill>
                <a:latin typeface="Open Sans"/>
              </a:rPr>
              <a:t> dans OSeMOSYS</a:t>
            </a:r>
          </a:p>
          <a:p>
            <a:pPr lvl="1">
              <a:spcAft>
                <a:spcPts val="1200"/>
              </a:spcAft>
            </a:pPr>
            <a:r>
              <a:rPr lang="en-ZA" sz="2000" dirty="0">
                <a:solidFill>
                  <a:srgbClr val="002060"/>
                </a:solidFill>
                <a:latin typeface="Open Sans"/>
              </a:rPr>
              <a:t>Si nous voulons que la marge de </a:t>
            </a:r>
            <a:r>
              <a:rPr lang="en-ZA" sz="2000" dirty="0" err="1">
                <a:solidFill>
                  <a:srgbClr val="002060"/>
                </a:solidFill>
                <a:latin typeface="Open Sans"/>
              </a:rPr>
              <a:t>réserve</a:t>
            </a:r>
            <a:r>
              <a:rPr lang="en-ZA" sz="2000" dirty="0">
                <a:solidFill>
                  <a:srgbClr val="002060"/>
                </a:solidFill>
                <a:latin typeface="Open Sans"/>
              </a:rPr>
              <a:t> </a:t>
            </a:r>
            <a:r>
              <a:rPr lang="en-ZA" sz="2000" dirty="0" err="1">
                <a:solidFill>
                  <a:srgbClr val="002060"/>
                </a:solidFill>
                <a:latin typeface="Open Sans"/>
              </a:rPr>
              <a:t>soit</a:t>
            </a:r>
            <a:r>
              <a:rPr lang="en-ZA" sz="2000" dirty="0">
                <a:solidFill>
                  <a:srgbClr val="002060"/>
                </a:solidFill>
                <a:latin typeface="Open Sans"/>
              </a:rPr>
              <a:t> </a:t>
            </a:r>
            <a:r>
              <a:rPr lang="en-ZA" sz="2000" b="1" dirty="0">
                <a:solidFill>
                  <a:srgbClr val="C00000"/>
                </a:solidFill>
                <a:latin typeface="Open Sans"/>
              </a:rPr>
              <a:t>20% </a:t>
            </a:r>
            <a:r>
              <a:rPr lang="en-ZA" sz="2000" dirty="0">
                <a:solidFill>
                  <a:srgbClr val="002060"/>
                </a:solidFill>
                <a:latin typeface="Open Sans"/>
              </a:rPr>
              <a:t>de la </a:t>
            </a:r>
            <a:r>
              <a:rPr lang="en-ZA" sz="2000" dirty="0" err="1">
                <a:solidFill>
                  <a:srgbClr val="002060"/>
                </a:solidFill>
                <a:latin typeface="Open Sans"/>
              </a:rPr>
              <a:t>demande</a:t>
            </a:r>
            <a:r>
              <a:rPr lang="en-ZA" sz="2000" dirty="0">
                <a:solidFill>
                  <a:srgbClr val="002060"/>
                </a:solidFill>
                <a:latin typeface="Open Sans"/>
              </a:rPr>
              <a:t> pour </a:t>
            </a:r>
            <a:r>
              <a:rPr lang="en-ZA" sz="2000" dirty="0" err="1">
                <a:solidFill>
                  <a:srgbClr val="002060"/>
                </a:solidFill>
                <a:latin typeface="Open Sans"/>
              </a:rPr>
              <a:t>toutes</a:t>
            </a:r>
            <a:r>
              <a:rPr lang="en-ZA" sz="2000" dirty="0">
                <a:solidFill>
                  <a:srgbClr val="002060"/>
                </a:solidFill>
                <a:latin typeface="Open Sans"/>
              </a:rPr>
              <a:t> les </a:t>
            </a:r>
            <a:r>
              <a:rPr lang="en-ZA" sz="2000" dirty="0" err="1">
                <a:solidFill>
                  <a:srgbClr val="002060"/>
                </a:solidFill>
                <a:latin typeface="Open Sans"/>
              </a:rPr>
              <a:t>années</a:t>
            </a:r>
            <a:r>
              <a:rPr lang="en-ZA" sz="2000" dirty="0">
                <a:solidFill>
                  <a:srgbClr val="002060"/>
                </a:solidFill>
                <a:latin typeface="Open Sans"/>
              </a:rPr>
              <a:t> du </a:t>
            </a:r>
            <a:r>
              <a:rPr lang="en-ZA" sz="2000" dirty="0" err="1">
                <a:solidFill>
                  <a:srgbClr val="002060"/>
                </a:solidFill>
                <a:latin typeface="Open Sans"/>
              </a:rPr>
              <a:t>modèle</a:t>
            </a:r>
            <a:r>
              <a:rPr lang="en-ZA" sz="2000" dirty="0">
                <a:solidFill>
                  <a:srgbClr val="002060"/>
                </a:solidFill>
                <a:latin typeface="Open Sans"/>
              </a:rPr>
              <a:t>, le </a:t>
            </a:r>
            <a:r>
              <a:rPr lang="en-ZA" sz="2000" dirty="0" err="1">
                <a:solidFill>
                  <a:srgbClr val="002060"/>
                </a:solidFill>
                <a:latin typeface="Open Sans"/>
              </a:rPr>
              <a:t>paramètre</a:t>
            </a:r>
            <a:r>
              <a:rPr lang="en-ZA" sz="2000" dirty="0">
                <a:solidFill>
                  <a:srgbClr val="002060"/>
                </a:solidFill>
                <a:latin typeface="Open Sans"/>
              </a:rPr>
              <a:t> “</a:t>
            </a:r>
            <a:r>
              <a:rPr lang="en-ZA" sz="2000" dirty="0" err="1">
                <a:solidFill>
                  <a:srgbClr val="002060"/>
                </a:solidFill>
                <a:latin typeface="Open Sans"/>
              </a:rPr>
              <a:t>ReserveMargin</a:t>
            </a:r>
            <a:r>
              <a:rPr lang="en-ZA" sz="2000" dirty="0">
                <a:solidFill>
                  <a:srgbClr val="002060"/>
                </a:solidFill>
                <a:latin typeface="Open Sans"/>
              </a:rPr>
              <a:t>” aura une valeur de </a:t>
            </a:r>
            <a:r>
              <a:rPr lang="en-ZA" sz="2000" b="1" dirty="0">
                <a:solidFill>
                  <a:srgbClr val="002060"/>
                </a:solidFill>
                <a:latin typeface="Open Sans"/>
              </a:rPr>
              <a:t>1,2 </a:t>
            </a:r>
            <a:r>
              <a:rPr lang="en-ZA" sz="2000" dirty="0" err="1">
                <a:solidFill>
                  <a:srgbClr val="002060"/>
                </a:solidFill>
                <a:latin typeface="Open Sans"/>
              </a:rPr>
              <a:t>toutes</a:t>
            </a:r>
            <a:r>
              <a:rPr lang="en-ZA" sz="2000" dirty="0">
                <a:solidFill>
                  <a:srgbClr val="002060"/>
                </a:solidFill>
                <a:latin typeface="Open Sans"/>
              </a:rPr>
              <a:t> </a:t>
            </a:r>
            <a:r>
              <a:rPr lang="en-ZA" sz="2000" dirty="0" err="1">
                <a:solidFill>
                  <a:srgbClr val="002060"/>
                </a:solidFill>
                <a:latin typeface="Open Sans"/>
              </a:rPr>
              <a:t>ces</a:t>
            </a:r>
            <a:r>
              <a:rPr lang="en-ZA" sz="2000" dirty="0">
                <a:solidFill>
                  <a:srgbClr val="002060"/>
                </a:solidFill>
                <a:latin typeface="Open Sans"/>
              </a:rPr>
              <a:t> années.</a:t>
            </a:r>
            <a:endParaRPr lang="en-ZA" sz="2000" b="1" dirty="0">
              <a:solidFill>
                <a:srgbClr val="002060"/>
              </a:solidFill>
              <a:latin typeface="Open Sans"/>
            </a:endParaRPr>
          </a:p>
        </p:txBody>
      </p:sp>
    </p:spTree>
    <p:extLst>
      <p:ext uri="{BB962C8B-B14F-4D97-AF65-F5344CB8AC3E}">
        <p14:creationId xmlns:p14="http://schemas.microsoft.com/office/powerpoint/2010/main" val="101714670"/>
      </p:ext>
    </p:extLst>
  </p:cSld>
  <p:clrMapOvr>
    <a:masterClrMapping/>
  </p:clrMapOvr>
  <p:transition spd="slow">
    <p:push/>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8940687F-D932-47B2-AC62-223983333317}"/>
              </a:ext>
            </a:extLst>
          </p:cNvPr>
          <p:cNvSpPr/>
          <p:nvPr/>
        </p:nvSpPr>
        <p:spPr>
          <a:xfrm>
            <a:off x="887215" y="951037"/>
            <a:ext cx="9298507"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9.4.4 Exemple de représentation de la marge de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réserve</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Partie</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2)</a:t>
            </a:r>
          </a:p>
        </p:txBody>
      </p:sp>
      <p:sp>
        <p:nvSpPr>
          <p:cNvPr id="3" name="Title 10">
            <a:extLst>
              <a:ext uri="{FF2B5EF4-FFF2-40B4-BE49-F238E27FC236}">
                <a16:creationId xmlns:a16="http://schemas.microsoft.com/office/drawing/2014/main" id="{CF31A909-63D7-4AE0-89F9-809218C9F44C}"/>
              </a:ext>
            </a:extLst>
          </p:cNvPr>
          <p:cNvSpPr txBox="1">
            <a:spLocks/>
          </p:cNvSpPr>
          <p:nvPr/>
        </p:nvSpPr>
        <p:spPr>
          <a:xfrm>
            <a:off x="887215" y="233073"/>
            <a:ext cx="9381578" cy="71717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9.4 Marge de réserve d'OSeMOSYS  </a:t>
            </a:r>
          </a:p>
        </p:txBody>
      </p:sp>
      <p:sp>
        <p:nvSpPr>
          <p:cNvPr id="4" name="Rectangle 3">
            <a:extLst>
              <a:ext uri="{FF2B5EF4-FFF2-40B4-BE49-F238E27FC236}">
                <a16:creationId xmlns:a16="http://schemas.microsoft.com/office/drawing/2014/main" id="{96EC59CA-2B48-461A-9FB0-D9C2FA09C542}"/>
              </a:ext>
            </a:extLst>
          </p:cNvPr>
          <p:cNvSpPr/>
          <p:nvPr/>
        </p:nvSpPr>
        <p:spPr>
          <a:xfrm>
            <a:off x="872838" y="1405141"/>
            <a:ext cx="9312883" cy="707886"/>
          </a:xfrm>
          <a:prstGeom prst="rect">
            <a:avLst/>
          </a:prstGeom>
        </p:spPr>
        <p:txBody>
          <a:bodyPr wrap="square" lIns="91440" tIns="45720" rIns="91440" bIns="45720" anchor="t">
            <a:spAutoFit/>
          </a:bodyPr>
          <a:lstStyle/>
          <a:p>
            <a:pPr>
              <a:spcAft>
                <a:spcPts val="1200"/>
              </a:spcAft>
            </a:pPr>
            <a:r>
              <a:rPr lang="en-ZA" sz="2000" b="1" dirty="0">
                <a:solidFill>
                  <a:schemeClr val="accent1"/>
                </a:solidFill>
                <a:latin typeface="Open Sans"/>
              </a:rPr>
              <a:t>Étape 3 : Utiliser le </a:t>
            </a:r>
            <a:r>
              <a:rPr lang="en-ZA" sz="2000" b="1" dirty="0" err="1">
                <a:solidFill>
                  <a:schemeClr val="accent1"/>
                </a:solidFill>
                <a:latin typeface="Open Sans"/>
              </a:rPr>
              <a:t>paramètre</a:t>
            </a:r>
            <a:r>
              <a:rPr lang="en-ZA" sz="2000" b="1" dirty="0">
                <a:solidFill>
                  <a:schemeClr val="accent1"/>
                </a:solidFill>
                <a:latin typeface="Open Sans"/>
              </a:rPr>
              <a:t> “</a:t>
            </a:r>
            <a:r>
              <a:rPr lang="en-ZA" sz="2000" b="1" dirty="0" err="1">
                <a:solidFill>
                  <a:schemeClr val="accent1"/>
                </a:solidFill>
                <a:latin typeface="Open Sans"/>
              </a:rPr>
              <a:t>ReserveMarginTagFuel</a:t>
            </a:r>
            <a:r>
              <a:rPr lang="en-ZA" sz="2000" b="1" dirty="0">
                <a:solidFill>
                  <a:schemeClr val="accent1"/>
                </a:solidFill>
                <a:latin typeface="Open Sans"/>
              </a:rPr>
              <a:t>” pour identifier les </a:t>
            </a:r>
            <a:r>
              <a:rPr lang="en-ZA" sz="2000" b="1" dirty="0" err="1">
                <a:solidFill>
                  <a:schemeClr val="accent1"/>
                </a:solidFill>
                <a:latin typeface="Open Sans"/>
              </a:rPr>
              <a:t>formes</a:t>
            </a:r>
            <a:r>
              <a:rPr lang="en-ZA" sz="2000" b="1" dirty="0">
                <a:solidFill>
                  <a:schemeClr val="accent1"/>
                </a:solidFill>
                <a:latin typeface="Open Sans"/>
              </a:rPr>
              <a:t> </a:t>
            </a:r>
            <a:r>
              <a:rPr lang="en-ZA" sz="2000" b="1" dirty="0" err="1">
                <a:solidFill>
                  <a:schemeClr val="accent1"/>
                </a:solidFill>
                <a:latin typeface="Open Sans"/>
              </a:rPr>
              <a:t>d’énergie</a:t>
            </a:r>
            <a:r>
              <a:rPr lang="en-ZA" sz="2000" b="1" dirty="0">
                <a:solidFill>
                  <a:schemeClr val="accent1"/>
                </a:solidFill>
                <a:latin typeface="Open Sans"/>
              </a:rPr>
              <a:t> qui </a:t>
            </a:r>
            <a:r>
              <a:rPr lang="en-ZA" sz="2000" b="1" dirty="0" err="1">
                <a:solidFill>
                  <a:schemeClr val="accent1"/>
                </a:solidFill>
                <a:latin typeface="Open Sans"/>
              </a:rPr>
              <a:t>nécessitent</a:t>
            </a:r>
            <a:r>
              <a:rPr lang="en-ZA" sz="2000" b="1" dirty="0">
                <a:solidFill>
                  <a:schemeClr val="accent1"/>
                </a:solidFill>
                <a:latin typeface="Open Sans"/>
              </a:rPr>
              <a:t> </a:t>
            </a:r>
            <a:r>
              <a:rPr lang="en-ZA" sz="2000" b="1" dirty="0" err="1">
                <a:solidFill>
                  <a:schemeClr val="accent1"/>
                </a:solidFill>
                <a:latin typeface="Open Sans"/>
              </a:rPr>
              <a:t>une</a:t>
            </a:r>
            <a:r>
              <a:rPr lang="en-ZA" sz="2000" b="1" dirty="0">
                <a:solidFill>
                  <a:schemeClr val="accent1"/>
                </a:solidFill>
                <a:latin typeface="Open Sans"/>
              </a:rPr>
              <a:t> marge de </a:t>
            </a:r>
            <a:r>
              <a:rPr lang="en-ZA" sz="2000" b="1" dirty="0" err="1">
                <a:solidFill>
                  <a:schemeClr val="accent1"/>
                </a:solidFill>
                <a:latin typeface="Open Sans"/>
              </a:rPr>
              <a:t>réserve</a:t>
            </a:r>
            <a:endParaRPr lang="en-US" dirty="0">
              <a:solidFill>
                <a:schemeClr val="accent1"/>
              </a:solidFill>
            </a:endParaRPr>
          </a:p>
        </p:txBody>
      </p:sp>
      <p:pic>
        <p:nvPicPr>
          <p:cNvPr id="8" name="Picture 8" descr="Diagram, schematic&#10;&#10;Description automatically generated">
            <a:extLst>
              <a:ext uri="{FF2B5EF4-FFF2-40B4-BE49-F238E27FC236}">
                <a16:creationId xmlns:a16="http://schemas.microsoft.com/office/drawing/2014/main" id="{7CAAB56A-5144-485A-AC46-8F6A99A2666C}"/>
              </a:ext>
            </a:extLst>
          </p:cNvPr>
          <p:cNvPicPr>
            <a:picLocks noChangeAspect="1"/>
          </p:cNvPicPr>
          <p:nvPr/>
        </p:nvPicPr>
        <p:blipFill>
          <a:blip r:embed="rId4"/>
          <a:stretch>
            <a:fillRect/>
          </a:stretch>
        </p:blipFill>
        <p:spPr>
          <a:xfrm>
            <a:off x="2280250" y="2188962"/>
            <a:ext cx="9069236" cy="4176606"/>
          </a:xfrm>
          <a:prstGeom prst="rect">
            <a:avLst/>
          </a:prstGeom>
        </p:spPr>
      </p:pic>
    </p:spTree>
    <p:extLst>
      <p:ext uri="{BB962C8B-B14F-4D97-AF65-F5344CB8AC3E}">
        <p14:creationId xmlns:p14="http://schemas.microsoft.com/office/powerpoint/2010/main" val="4169754820"/>
      </p:ext>
    </p:extLst>
  </p:cSld>
  <p:clrMapOvr>
    <a:masterClrMapping/>
  </p:clrMapOvr>
  <p:transition spd="slow">
    <p:push/>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8940687F-D932-47B2-AC62-223983333317}"/>
              </a:ext>
            </a:extLst>
          </p:cNvPr>
          <p:cNvSpPr/>
          <p:nvPr/>
        </p:nvSpPr>
        <p:spPr>
          <a:xfrm>
            <a:off x="896740" y="1058456"/>
            <a:ext cx="9381579"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9.4.5 Exemple de représentation de la marge de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réserve</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Partie</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3)</a:t>
            </a:r>
          </a:p>
        </p:txBody>
      </p:sp>
      <p:sp>
        <p:nvSpPr>
          <p:cNvPr id="3" name="Title 10">
            <a:extLst>
              <a:ext uri="{FF2B5EF4-FFF2-40B4-BE49-F238E27FC236}">
                <a16:creationId xmlns:a16="http://schemas.microsoft.com/office/drawing/2014/main" id="{CF31A909-63D7-4AE0-89F9-809218C9F44C}"/>
              </a:ext>
            </a:extLst>
          </p:cNvPr>
          <p:cNvSpPr txBox="1">
            <a:spLocks/>
          </p:cNvSpPr>
          <p:nvPr/>
        </p:nvSpPr>
        <p:spPr>
          <a:xfrm>
            <a:off x="896740" y="-511951"/>
            <a:ext cx="11295260"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9.4 Marge de réserve d'OSeMOSYS  </a:t>
            </a:r>
          </a:p>
        </p:txBody>
      </p:sp>
      <p:sp>
        <p:nvSpPr>
          <p:cNvPr id="4" name="Rectangle 3">
            <a:extLst>
              <a:ext uri="{FF2B5EF4-FFF2-40B4-BE49-F238E27FC236}">
                <a16:creationId xmlns:a16="http://schemas.microsoft.com/office/drawing/2014/main" id="{D3266B90-6D81-4E8D-AFD3-BFDF405D0A39}"/>
              </a:ext>
            </a:extLst>
          </p:cNvPr>
          <p:cNvSpPr/>
          <p:nvPr/>
        </p:nvSpPr>
        <p:spPr>
          <a:xfrm>
            <a:off x="872839" y="1914596"/>
            <a:ext cx="9113844" cy="1169551"/>
          </a:xfrm>
          <a:prstGeom prst="rect">
            <a:avLst/>
          </a:prstGeom>
        </p:spPr>
        <p:txBody>
          <a:bodyPr wrap="square" lIns="91440" tIns="45720" rIns="91440" bIns="45720" anchor="t">
            <a:spAutoFit/>
          </a:bodyPr>
          <a:lstStyle/>
          <a:p>
            <a:pPr>
              <a:spcAft>
                <a:spcPts val="1200"/>
              </a:spcAft>
            </a:pPr>
            <a:r>
              <a:rPr lang="en-ZA" sz="2000" b="1" dirty="0">
                <a:solidFill>
                  <a:srgbClr val="7030A0"/>
                </a:solidFill>
                <a:latin typeface="Open Sans"/>
              </a:rPr>
              <a:t>Étape 4 : Utiliser “</a:t>
            </a:r>
            <a:r>
              <a:rPr lang="en-ZA" sz="2000" b="1" dirty="0" err="1">
                <a:solidFill>
                  <a:srgbClr val="7030A0"/>
                </a:solidFill>
                <a:latin typeface="Open Sans"/>
              </a:rPr>
              <a:t>ReserveMarginTagTechnology</a:t>
            </a:r>
            <a:r>
              <a:rPr lang="en-ZA" sz="2000" b="1" dirty="0">
                <a:solidFill>
                  <a:srgbClr val="7030A0"/>
                </a:solidFill>
                <a:latin typeface="Open Sans"/>
              </a:rPr>
              <a:t>” pour identifier les technologies qui </a:t>
            </a:r>
            <a:r>
              <a:rPr lang="en-ZA" sz="2000" b="1" dirty="0" err="1">
                <a:solidFill>
                  <a:srgbClr val="7030A0"/>
                </a:solidFill>
                <a:latin typeface="Open Sans"/>
              </a:rPr>
              <a:t>sont</a:t>
            </a:r>
            <a:r>
              <a:rPr lang="en-ZA" sz="2000" b="1" dirty="0">
                <a:solidFill>
                  <a:srgbClr val="7030A0"/>
                </a:solidFill>
                <a:latin typeface="Open Sans"/>
              </a:rPr>
              <a:t> </a:t>
            </a:r>
            <a:r>
              <a:rPr lang="en-ZA" sz="2000" b="1" dirty="0" err="1">
                <a:solidFill>
                  <a:srgbClr val="7030A0"/>
                </a:solidFill>
                <a:latin typeface="Open Sans"/>
              </a:rPr>
              <a:t>en</a:t>
            </a:r>
            <a:r>
              <a:rPr lang="en-ZA" sz="2000" b="1" dirty="0">
                <a:solidFill>
                  <a:srgbClr val="7030A0"/>
                </a:solidFill>
                <a:latin typeface="Open Sans"/>
              </a:rPr>
              <a:t> </a:t>
            </a:r>
            <a:r>
              <a:rPr lang="en-ZA" sz="2000" b="1" dirty="0" err="1">
                <a:solidFill>
                  <a:srgbClr val="7030A0"/>
                </a:solidFill>
                <a:latin typeface="Open Sans"/>
              </a:rPr>
              <a:t>mesure</a:t>
            </a:r>
            <a:r>
              <a:rPr lang="en-ZA" sz="2000" b="1" dirty="0">
                <a:solidFill>
                  <a:srgbClr val="7030A0"/>
                </a:solidFill>
                <a:latin typeface="Open Sans"/>
              </a:rPr>
              <a:t> de contribuer à la marge de </a:t>
            </a:r>
            <a:r>
              <a:rPr lang="en-ZA" sz="2000" b="1" dirty="0" err="1">
                <a:solidFill>
                  <a:srgbClr val="7030A0"/>
                </a:solidFill>
                <a:latin typeface="Open Sans"/>
              </a:rPr>
              <a:t>réserve</a:t>
            </a:r>
            <a:endParaRPr lang="en-ZA" sz="2000" b="1" dirty="0">
              <a:solidFill>
                <a:srgbClr val="7030A0"/>
              </a:solidFill>
              <a:latin typeface="Open Sans"/>
            </a:endParaRPr>
          </a:p>
          <a:p>
            <a:pPr lvl="1">
              <a:spcAft>
                <a:spcPts val="1200"/>
              </a:spcAft>
            </a:pPr>
            <a:endParaRPr lang="en-ZA" sz="2000" dirty="0">
              <a:solidFill>
                <a:srgbClr val="000000"/>
              </a:solidFill>
              <a:latin typeface="Open Sans"/>
            </a:endParaRPr>
          </a:p>
        </p:txBody>
      </p:sp>
      <p:pic>
        <p:nvPicPr>
          <p:cNvPr id="10" name="Picture 10" descr="Diagram&#10;&#10;Description automatically generated">
            <a:extLst>
              <a:ext uri="{FF2B5EF4-FFF2-40B4-BE49-F238E27FC236}">
                <a16:creationId xmlns:a16="http://schemas.microsoft.com/office/drawing/2014/main" id="{20ED136F-97FA-4A7D-9622-D88E510857EE}"/>
              </a:ext>
            </a:extLst>
          </p:cNvPr>
          <p:cNvPicPr>
            <a:picLocks noChangeAspect="1"/>
          </p:cNvPicPr>
          <p:nvPr/>
        </p:nvPicPr>
        <p:blipFill>
          <a:blip r:embed="rId4"/>
          <a:stretch>
            <a:fillRect/>
          </a:stretch>
        </p:blipFill>
        <p:spPr>
          <a:xfrm>
            <a:off x="1403231" y="2912330"/>
            <a:ext cx="8278482" cy="2916772"/>
          </a:xfrm>
          <a:prstGeom prst="rect">
            <a:avLst/>
          </a:prstGeom>
        </p:spPr>
      </p:pic>
    </p:spTree>
    <p:extLst>
      <p:ext uri="{BB962C8B-B14F-4D97-AF65-F5344CB8AC3E}">
        <p14:creationId xmlns:p14="http://schemas.microsoft.com/office/powerpoint/2010/main" val="411336734"/>
      </p:ext>
    </p:extLst>
  </p:cSld>
  <p:clrMapOvr>
    <a:masterClrMapping/>
  </p:clrMapOvr>
  <p:transition spd="slow">
    <p:push/>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Title 10">
            <a:extLst>
              <a:ext uri="{FF2B5EF4-FFF2-40B4-BE49-F238E27FC236}">
                <a16:creationId xmlns:a16="http://schemas.microsoft.com/office/drawing/2014/main" id="{4681F426-BB8F-4E0B-9EAE-F53969EB0D7A}"/>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Cours 9.4 </a:t>
            </a:r>
            <a:r>
              <a:rPr lang="en-GB" sz="4400" dirty="0" err="1">
                <a:latin typeface="Open Sans"/>
              </a:rPr>
              <a:t>Références</a:t>
            </a:r>
            <a:endParaRPr lang="en-GB" sz="4400" dirty="0">
              <a:latin typeface="Open Sans"/>
            </a:endParaRPr>
          </a:p>
        </p:txBody>
      </p:sp>
      <p:sp>
        <p:nvSpPr>
          <p:cNvPr id="14" name="TextBox 13">
            <a:extLst>
              <a:ext uri="{FF2B5EF4-FFF2-40B4-BE49-F238E27FC236}">
                <a16:creationId xmlns:a16="http://schemas.microsoft.com/office/drawing/2014/main" id="{C69CA143-2BD3-4F7E-B9FC-DD699FDC0A63}"/>
              </a:ext>
            </a:extLst>
          </p:cNvPr>
          <p:cNvSpPr txBox="1"/>
          <p:nvPr/>
        </p:nvSpPr>
        <p:spPr>
          <a:xfrm>
            <a:off x="929196" y="1494761"/>
            <a:ext cx="5302928"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dirty="0" err="1">
                <a:latin typeface="Open Sans" panose="020B0606030504020204" pitchFamily="34" charset="0"/>
                <a:ea typeface="Open Sans" panose="020B0606030504020204" pitchFamily="34" charset="0"/>
                <a:cs typeface="Open Sans" panose="020B0606030504020204" pitchFamily="34" charset="0"/>
              </a:rPr>
              <a:t>Taliotis</a:t>
            </a:r>
            <a:r>
              <a:rPr lang="en-GB" dirty="0">
                <a:latin typeface="Open Sans" panose="020B0606030504020204" pitchFamily="34" charset="0"/>
                <a:ea typeface="Open Sans" panose="020B0606030504020204" pitchFamily="34" charset="0"/>
                <a:cs typeface="Open Sans" panose="020B0606030504020204" pitchFamily="34" charset="0"/>
              </a:rPr>
              <a:t>, Constantinos, </a:t>
            </a:r>
            <a:r>
              <a:rPr lang="en-GB" dirty="0" err="1">
                <a:latin typeface="Open Sans" panose="020B0606030504020204" pitchFamily="34" charset="0"/>
                <a:ea typeface="Open Sans" panose="020B0606030504020204" pitchFamily="34" charset="0"/>
                <a:cs typeface="Open Sans" panose="020B0606030504020204" pitchFamily="34" charset="0"/>
              </a:rPr>
              <a:t>Gardumi</a:t>
            </a:r>
            <a:r>
              <a:rPr lang="en-GB" dirty="0">
                <a:latin typeface="Open Sans" panose="020B0606030504020204" pitchFamily="34" charset="0"/>
                <a:ea typeface="Open Sans" panose="020B0606030504020204" pitchFamily="34" charset="0"/>
                <a:cs typeface="Open Sans" panose="020B0606030504020204" pitchFamily="34" charset="0"/>
              </a:rPr>
              <a:t>, Francesco, Shivakumar, Abhishek, Sridharan, Vignesh, Ramos, Eunice, Beltramo, Agnese, ... Howells, Mark. (2018, décembre). Implementing Capacity Reserve in </a:t>
            </a:r>
            <a:r>
              <a:rPr lang="en-GB" dirty="0" err="1">
                <a:latin typeface="Open Sans" panose="020B0606030504020204" pitchFamily="34" charset="0"/>
                <a:ea typeface="Open Sans" panose="020B0606030504020204" pitchFamily="34" charset="0"/>
                <a:cs typeface="Open Sans" panose="020B0606030504020204" pitchFamily="34" charset="0"/>
              </a:rPr>
              <a:t>OSeMOSYS</a:t>
            </a:r>
            <a:r>
              <a:rPr lang="en-GB" dirty="0">
                <a:latin typeface="Open Sans" panose="020B0606030504020204" pitchFamily="34" charset="0"/>
                <a:ea typeface="Open Sans" panose="020B0606030504020204" pitchFamily="34" charset="0"/>
                <a:cs typeface="Open Sans" panose="020B0606030504020204" pitchFamily="34" charset="0"/>
              </a:rPr>
              <a:t>. </a:t>
            </a:r>
            <a:r>
              <a:rPr lang="en-GB" dirty="0" err="1">
                <a:latin typeface="Open Sans" panose="020B0606030504020204" pitchFamily="34" charset="0"/>
                <a:ea typeface="Open Sans" panose="020B0606030504020204" pitchFamily="34" charset="0"/>
                <a:cs typeface="Open Sans" panose="020B0606030504020204" pitchFamily="34" charset="0"/>
              </a:rPr>
              <a:t>Zenodo</a:t>
            </a:r>
            <a:r>
              <a:rPr lang="en-GB" dirty="0">
                <a:latin typeface="Open Sans" panose="020B0606030504020204" pitchFamily="34" charset="0"/>
                <a:ea typeface="Open Sans" panose="020B0606030504020204" pitchFamily="34" charset="0"/>
                <a:cs typeface="Open Sans" panose="020B0606030504020204" pitchFamily="34" charset="0"/>
              </a:rPr>
              <a:t>. </a:t>
            </a:r>
            <a:r>
              <a:rPr lang="en-GB" dirty="0">
                <a:latin typeface="Open Sans" panose="020B0606030504020204" pitchFamily="34" charset="0"/>
                <a:ea typeface="Open Sans" panose="020B0606030504020204" pitchFamily="34" charset="0"/>
                <a:cs typeface="Open Sans" panose="020B0606030504020204" pitchFamily="34" charset="0"/>
                <a:hlinkClick r:id="rId3"/>
              </a:rPr>
              <a:t>http://doi.org</a:t>
            </a:r>
            <a:r>
              <a:rPr lang="en-US" dirty="0">
                <a:latin typeface="Open Sans" panose="020B0606030504020204" pitchFamily="34" charset="0"/>
                <a:ea typeface="Open Sans" panose="020B0606030504020204" pitchFamily="34" charset="0"/>
                <a:cs typeface="Open Sans" panose="020B0606030504020204" pitchFamily="34" charset="0"/>
                <a:hlinkClick r:id="rId3"/>
              </a:rPr>
              <a:t>/10.5281/zenodo.4585673</a:t>
            </a:r>
            <a:r>
              <a:rPr lang="en-GB" dirty="0" err="1">
                <a:latin typeface="Open Sans" panose="020B0606030504020204" pitchFamily="34" charset="0"/>
                <a:ea typeface="Open Sans" panose="020B0606030504020204" pitchFamily="34" charset="0"/>
                <a:cs typeface="Open Sans" panose="020B0606030504020204" pitchFamily="34" charset="0"/>
                <a:hlinkClick r:id="rId3"/>
              </a:rPr>
              <a:t>i</a:t>
            </a:r>
            <a:r>
              <a:rPr lang="en-GB" dirty="0">
                <a:latin typeface="Open Sans" panose="020B0606030504020204" pitchFamily="34" charset="0"/>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1201676088"/>
      </p:ext>
    </p:extLst>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raphical user interface, website&#10;&#10;Description automatically generated">
            <a:extLst>
              <a:ext uri="{FF2B5EF4-FFF2-40B4-BE49-F238E27FC236}">
                <a16:creationId xmlns:a16="http://schemas.microsoft.com/office/drawing/2014/main" id="{3B722F5B-09AD-D946-8793-5BA1B9F482E3}"/>
              </a:ext>
            </a:extLst>
          </p:cNvPr>
          <p:cNvPicPr>
            <a:picLocks noChangeAspect="1"/>
          </p:cNvPicPr>
          <p:nvPr/>
        </p:nvPicPr>
        <p:blipFill>
          <a:blip r:embed="rId2"/>
          <a:stretch>
            <a:fillRect/>
          </a:stretch>
        </p:blipFill>
        <p:spPr>
          <a:xfrm>
            <a:off x="-5751" y="-2336"/>
            <a:ext cx="12275388" cy="6920182"/>
          </a:xfrm>
          <a:prstGeom prst="rect">
            <a:avLst/>
          </a:prstGeom>
        </p:spPr>
      </p:pic>
      <p:sp>
        <p:nvSpPr>
          <p:cNvPr id="5" name="TextBox 4">
            <a:extLst>
              <a:ext uri="{FF2B5EF4-FFF2-40B4-BE49-F238E27FC236}">
                <a16:creationId xmlns:a16="http://schemas.microsoft.com/office/drawing/2014/main" id="{DF3908B2-5C9F-DE44-B8CC-A5C2FA5A6757}"/>
              </a:ext>
            </a:extLst>
          </p:cNvPr>
          <p:cNvSpPr txBox="1"/>
          <p:nvPr/>
        </p:nvSpPr>
        <p:spPr>
          <a:xfrm>
            <a:off x="8961864" y="4882376"/>
            <a:ext cx="2836126"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800" dirty="0">
                <a:solidFill>
                  <a:schemeClr val="bg1"/>
                </a:solidFill>
                <a:latin typeface="Open Sans"/>
                <a:ea typeface="+mn-lt"/>
                <a:cs typeface="+mn-lt"/>
              </a:rPr>
              <a:t>Veuillez utiliser la citation suivante : Allington L., </a:t>
            </a:r>
            <a:r>
              <a:rPr lang="en-GB" sz="800" dirty="0" err="1">
                <a:solidFill>
                  <a:schemeClr val="bg1"/>
                </a:solidFill>
                <a:latin typeface="Open Sans"/>
                <a:ea typeface="+mn-lt"/>
                <a:cs typeface="+mn-lt"/>
              </a:rPr>
              <a:t>Cannone </a:t>
            </a:r>
            <a:r>
              <a:rPr lang="en-GB" sz="800" dirty="0">
                <a:solidFill>
                  <a:schemeClr val="bg1"/>
                </a:solidFill>
                <a:latin typeface="Open Sans"/>
                <a:ea typeface="+mn-lt"/>
                <a:cs typeface="+mn-lt"/>
              </a:rPr>
              <a:t>C., </a:t>
            </a:r>
            <a:r>
              <a:rPr lang="en-GB" sz="800" dirty="0" err="1">
                <a:solidFill>
                  <a:schemeClr val="bg1"/>
                </a:solidFill>
                <a:latin typeface="Open Sans"/>
                <a:ea typeface="+mn-lt"/>
                <a:cs typeface="+mn-lt"/>
              </a:rPr>
              <a:t>Hoseinpoori </a:t>
            </a:r>
            <a:r>
              <a:rPr lang="en-GB" sz="800" dirty="0">
                <a:solidFill>
                  <a:schemeClr val="bg1"/>
                </a:solidFill>
                <a:latin typeface="Open Sans"/>
                <a:ea typeface="+mn-lt"/>
                <a:cs typeface="+mn-lt"/>
              </a:rPr>
              <a:t>P., Kell A., </a:t>
            </a:r>
            <a:r>
              <a:rPr lang="en-GB" sz="800" dirty="0" err="1">
                <a:solidFill>
                  <a:schemeClr val="bg1"/>
                </a:solidFill>
                <a:latin typeface="Open Sans"/>
                <a:ea typeface="+mn-lt"/>
                <a:cs typeface="+mn-lt"/>
              </a:rPr>
              <a:t>Taibi </a:t>
            </a:r>
            <a:r>
              <a:rPr lang="en-GB" sz="800" dirty="0">
                <a:solidFill>
                  <a:schemeClr val="bg1"/>
                </a:solidFill>
                <a:latin typeface="Open Sans"/>
                <a:ea typeface="+mn-lt"/>
                <a:cs typeface="+mn-lt"/>
              </a:rPr>
              <a:t>E., Fernandez C. </a:t>
            </a:r>
            <a:endParaRPr lang="en-US" sz="800" dirty="0">
              <a:solidFill>
                <a:schemeClr val="bg1"/>
              </a:solidFill>
              <a:latin typeface="Open Sans"/>
              <a:ea typeface="+mn-lt"/>
              <a:cs typeface="+mn-lt"/>
            </a:endParaRPr>
          </a:p>
          <a:p>
            <a:pPr algn="ctr"/>
            <a:r>
              <a:rPr lang="en-GB" sz="800" dirty="0">
                <a:solidFill>
                  <a:schemeClr val="bg1"/>
                </a:solidFill>
                <a:latin typeface="Open Sans"/>
                <a:ea typeface="+mn-lt"/>
                <a:cs typeface="+mn-lt"/>
              </a:rPr>
              <a:t>Hawkes A., Howells M., 2021. Cours 9 : </a:t>
            </a:r>
            <a:r>
              <a:rPr lang="en-ZA" sz="800" dirty="0">
                <a:solidFill>
                  <a:schemeClr val="bg1"/>
                </a:solidFill>
                <a:latin typeface="Open Sans"/>
                <a:ea typeface="+mn-lt"/>
                <a:cs typeface="+mn-lt"/>
              </a:rPr>
              <a:t>Modélisation de l'énergie et de la flexibilité</a:t>
            </a:r>
            <a:r>
              <a:rPr lang="en-GB" sz="800" dirty="0">
                <a:solidFill>
                  <a:schemeClr val="bg1"/>
                </a:solidFill>
                <a:latin typeface="Open Sans"/>
                <a:ea typeface="+mn-lt"/>
                <a:cs typeface="+mn-lt"/>
              </a:rPr>
              <a:t>. Version 1.0. [présentation en ligne]. Programme de croissance compatible avec le climat et Agence internationale pour les énergies renouvelables.</a:t>
            </a:r>
            <a:endParaRPr lang="en-US" sz="800" dirty="0">
              <a:solidFill>
                <a:schemeClr val="bg1"/>
              </a:solidFill>
              <a:latin typeface="Open Sans"/>
              <a:cs typeface="Calibri" panose="020F0502020204030204"/>
            </a:endParaRPr>
          </a:p>
          <a:p>
            <a:pPr algn="ctr"/>
            <a:endParaRPr lang="en-GB" sz="800" dirty="0">
              <a:solidFill>
                <a:schemeClr val="bg1"/>
              </a:solidFill>
              <a:latin typeface="Open Sans"/>
              <a:cs typeface="Calibri"/>
            </a:endParaRPr>
          </a:p>
        </p:txBody>
      </p:sp>
      <p:sp>
        <p:nvSpPr>
          <p:cNvPr id="6" name="TextBox 5">
            <a:extLst>
              <a:ext uri="{FF2B5EF4-FFF2-40B4-BE49-F238E27FC236}">
                <a16:creationId xmlns:a16="http://schemas.microsoft.com/office/drawing/2014/main" id="{6F93B673-8051-9041-93CF-F1B844E9B702}"/>
              </a:ext>
            </a:extLst>
          </p:cNvPr>
          <p:cNvSpPr txBox="1"/>
          <p:nvPr/>
        </p:nvSpPr>
        <p:spPr>
          <a:xfrm>
            <a:off x="9919335" y="5886097"/>
            <a:ext cx="1866900" cy="584775"/>
          </a:xfrm>
          <a:prstGeom prst="rect">
            <a:avLst/>
          </a:prstGeom>
          <a:noFill/>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r>
              <a:rPr lang="en-US" sz="800" dirty="0">
                <a:solidFill>
                  <a:schemeClr val="bg1"/>
                </a:solidFill>
                <a:latin typeface="Open Sans "/>
              </a:rPr>
              <a:t>Cours de la GCC (cela vous amènera </a:t>
            </a:r>
            <a:br>
              <a:rPr lang="en-US" sz="800" dirty="0">
                <a:solidFill>
                  <a:schemeClr val="bg1"/>
                </a:solidFill>
                <a:latin typeface="Open Sans "/>
              </a:rPr>
            </a:br>
            <a:r>
              <a:rPr lang="en-US" sz="800" dirty="0">
                <a:solidFill>
                  <a:schemeClr val="bg1"/>
                </a:solidFill>
                <a:latin typeface="Open Sans "/>
              </a:rPr>
              <a:t>au lien du site web http://www.ClimateCompatibleGrowth.com/teachingmaterials)</a:t>
            </a:r>
            <a:endParaRPr lang="en-GB" sz="800" dirty="0">
              <a:solidFill>
                <a:schemeClr val="bg1"/>
              </a:solidFill>
              <a:latin typeface="Open Sans "/>
              <a:ea typeface="+mn-lt"/>
              <a:cs typeface="+mn-lt"/>
            </a:endParaRPr>
          </a:p>
        </p:txBody>
      </p:sp>
    </p:spTree>
    <p:extLst>
      <p:ext uri="{BB962C8B-B14F-4D97-AF65-F5344CB8AC3E}">
        <p14:creationId xmlns:p14="http://schemas.microsoft.com/office/powerpoint/2010/main" val="1028419857"/>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9.1.1 Qu'est-ce que le changement climatique ?</a:t>
            </a:r>
          </a:p>
        </p:txBody>
      </p:sp>
      <p:sp>
        <p:nvSpPr>
          <p:cNvPr id="10" name="Rectangle 9">
            <a:extLst>
              <a:ext uri="{FF2B5EF4-FFF2-40B4-BE49-F238E27FC236}">
                <a16:creationId xmlns:a16="http://schemas.microsoft.com/office/drawing/2014/main" id="{84295069-A8D7-4F88-B317-2C626D0F4ED4}"/>
              </a:ext>
            </a:extLst>
          </p:cNvPr>
          <p:cNvSpPr/>
          <p:nvPr/>
        </p:nvSpPr>
        <p:spPr>
          <a:xfrm>
            <a:off x="844547" y="168167"/>
            <a:ext cx="7318146" cy="1323439"/>
          </a:xfrm>
          <a:prstGeom prst="rect">
            <a:avLst/>
          </a:prstGeom>
        </p:spPr>
        <p:txBody>
          <a:bodyPr wrap="square" lIns="91440" tIns="45720" rIns="91440" bIns="45720" anchor="t">
            <a:spAutoFit/>
          </a:bodyPr>
          <a:lstStyle/>
          <a:p>
            <a:pPr>
              <a:spcAft>
                <a:spcPts val="1200"/>
              </a:spcAft>
            </a:pPr>
            <a:r>
              <a:rPr lang="en-ZA" sz="4000" dirty="0">
                <a:latin typeface="Open Sans"/>
                <a:ea typeface="Open Sans" panose="020B0606030504020204" pitchFamily="34" charset="0"/>
                <a:cs typeface="Open Sans" panose="020B0606030504020204" pitchFamily="34" charset="0"/>
              </a:rPr>
              <a:t>9.1 Causes </a:t>
            </a:r>
            <a:r>
              <a:rPr lang="en-ZA" sz="4000" dirty="0" err="1">
                <a:latin typeface="Open Sans"/>
                <a:ea typeface="Open Sans" panose="020B0606030504020204" pitchFamily="34" charset="0"/>
                <a:cs typeface="Open Sans" panose="020B0606030504020204" pitchFamily="34" charset="0"/>
              </a:rPr>
              <a:t>anthropogéniques</a:t>
            </a:r>
            <a:r>
              <a:rPr lang="en-ZA" sz="4000" dirty="0">
                <a:latin typeface="Open Sans"/>
                <a:ea typeface="Open Sans" panose="020B0606030504020204" pitchFamily="34" charset="0"/>
                <a:cs typeface="Open Sans" panose="020B0606030504020204" pitchFamily="34" charset="0"/>
              </a:rPr>
              <a:t> du changement climatique</a:t>
            </a:r>
            <a:endParaRPr lang="en-ZA" sz="2000" b="1" dirty="0">
              <a:latin typeface="Open Sans"/>
              <a:ea typeface="Open Sans" panose="020B0606030504020204" pitchFamily="34" charset="0"/>
              <a:cs typeface="Open Sans" panose="020B0606030504020204" pitchFamily="34" charset="0"/>
            </a:endParaRPr>
          </a:p>
        </p:txBody>
      </p:sp>
      <p:pic>
        <p:nvPicPr>
          <p:cNvPr id="11" name="Graphic 11">
            <a:extLst>
              <a:ext uri="{FF2B5EF4-FFF2-40B4-BE49-F238E27FC236}">
                <a16:creationId xmlns:a16="http://schemas.microsoft.com/office/drawing/2014/main" id="{07E0FBC5-86E8-49D4-B01B-66A056EC0FA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257910" y="1810828"/>
            <a:ext cx="5690558" cy="4329022"/>
          </a:xfrm>
          <a:prstGeom prst="rect">
            <a:avLst/>
          </a:prstGeom>
        </p:spPr>
      </p:pic>
      <p:sp>
        <p:nvSpPr>
          <p:cNvPr id="13" name="Rectangle 12">
            <a:extLst>
              <a:ext uri="{FF2B5EF4-FFF2-40B4-BE49-F238E27FC236}">
                <a16:creationId xmlns:a16="http://schemas.microsoft.com/office/drawing/2014/main" id="{41A07084-FE6C-4CD8-A183-6AE0D56C1DA5}"/>
              </a:ext>
            </a:extLst>
          </p:cNvPr>
          <p:cNvSpPr/>
          <p:nvPr/>
        </p:nvSpPr>
        <p:spPr>
          <a:xfrm>
            <a:off x="4142935" y="6155991"/>
            <a:ext cx="2449722" cy="246221"/>
          </a:xfrm>
          <a:prstGeom prst="rect">
            <a:avLst/>
          </a:prstGeom>
        </p:spPr>
        <p:txBody>
          <a:bodyPr wrap="square" lIns="91440" tIns="45720" rIns="91440" bIns="45720" anchor="t">
            <a:spAutoFit/>
          </a:bodyPr>
          <a:lstStyle/>
          <a:p>
            <a:pPr>
              <a:spcAft>
                <a:spcPts val="1200"/>
              </a:spcAft>
            </a:pPr>
            <a:r>
              <a:rPr lang="en-ZA" sz="1000" dirty="0">
                <a:latin typeface="Open Sans"/>
                <a:ea typeface="Open Sans" panose="020B0606030504020204" pitchFamily="34" charset="0"/>
                <a:cs typeface="Open Sans" panose="020B0606030504020204" pitchFamily="34" charset="0"/>
              </a:rPr>
              <a:t>(</a:t>
            </a:r>
            <a:r>
              <a:rPr lang="en-ZA" sz="1000" dirty="0" err="1">
                <a:latin typeface="Open Sans"/>
                <a:ea typeface="Open Sans" panose="020B0606030504020204" pitchFamily="34" charset="0"/>
                <a:cs typeface="Open Sans" panose="020B0606030504020204" pitchFamily="34" charset="0"/>
              </a:rPr>
              <a:t>Efbrazil</a:t>
            </a:r>
            <a:r>
              <a:rPr lang="en-ZA" sz="1000" dirty="0">
                <a:latin typeface="Open Sans"/>
                <a:ea typeface="Open Sans" panose="020B0606030504020204" pitchFamily="34" charset="0"/>
                <a:cs typeface="Open Sans" panose="020B0606030504020204" pitchFamily="34" charset="0"/>
              </a:rPr>
              <a:t>, </a:t>
            </a:r>
            <a:r>
              <a:rPr lang="en-ZA" sz="1000" dirty="0">
                <a:latin typeface="Open Sans"/>
                <a:ea typeface="Open Sans" panose="020B0606030504020204" pitchFamily="34" charset="0"/>
                <a:cs typeface="Open Sans" panose="020B0606030504020204" pitchFamily="34" charset="0"/>
                <a:hlinkClick r:id="rId6"/>
              </a:rPr>
              <a:t>image</a:t>
            </a:r>
            <a:r>
              <a:rPr lang="en-ZA" sz="1000" dirty="0">
                <a:latin typeface="Open Sans"/>
                <a:ea typeface="Open Sans" panose="020B0606030504020204" pitchFamily="34" charset="0"/>
                <a:cs typeface="Open Sans" panose="020B0606030504020204" pitchFamily="34" charset="0"/>
              </a:rPr>
              <a:t>, licence : </a:t>
            </a:r>
            <a:r>
              <a:rPr lang="en-ZA" sz="1000" dirty="0">
                <a:latin typeface="Open Sans"/>
                <a:ea typeface="Open Sans" panose="020B0606030504020204" pitchFamily="34" charset="0"/>
                <a:cs typeface="Open Sans" panose="020B0606030504020204" pitchFamily="34" charset="0"/>
                <a:hlinkClick r:id="rId7"/>
              </a:rPr>
              <a:t>CC BY-SA 4.0</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14" name="Rectangle 13">
            <a:extLst>
              <a:ext uri="{FF2B5EF4-FFF2-40B4-BE49-F238E27FC236}">
                <a16:creationId xmlns:a16="http://schemas.microsoft.com/office/drawing/2014/main" id="{5EF8CA50-F0E0-4A28-A509-27912B0BC70A}"/>
              </a:ext>
            </a:extLst>
          </p:cNvPr>
          <p:cNvSpPr/>
          <p:nvPr/>
        </p:nvSpPr>
        <p:spPr>
          <a:xfrm>
            <a:off x="10007443" y="6139850"/>
            <a:ext cx="2623440" cy="246221"/>
          </a:xfrm>
          <a:prstGeom prst="rect">
            <a:avLst/>
          </a:prstGeom>
        </p:spPr>
        <p:txBody>
          <a:bodyPr wrap="square" lIns="91440" tIns="45720" rIns="91440" bIns="45720" anchor="t">
            <a:spAutoFit/>
          </a:bodyPr>
          <a:lstStyle/>
          <a:p>
            <a:pPr>
              <a:spcAft>
                <a:spcPts val="1200"/>
              </a:spcAft>
            </a:pPr>
            <a:r>
              <a:rPr lang="en-ZA" sz="1000" dirty="0">
                <a:latin typeface="Open Sans"/>
                <a:ea typeface="Open Sans" panose="020B0606030504020204" pitchFamily="34" charset="0"/>
                <a:cs typeface="Open Sans" panose="020B0606030504020204" pitchFamily="34" charset="0"/>
              </a:rPr>
              <a:t>(Concepts : </a:t>
            </a:r>
            <a:r>
              <a:rPr lang="en-ZA" sz="1000" dirty="0">
                <a:latin typeface="Open Sans"/>
                <a:ea typeface="Open Sans" panose="020B0606030504020204" pitchFamily="34" charset="0"/>
                <a:cs typeface="Open Sans" panose="020B0606030504020204" pitchFamily="34" charset="0"/>
                <a:hlinkClick r:id="rId8"/>
              </a:rPr>
              <a:t>Usher, W. (2021)</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48628638"/>
      </p:ext>
    </p:extLst>
  </p:cSld>
  <p:clrMapOvr>
    <a:masterClrMapping/>
  </p:clrMapOvr>
  <p:transition spd="slow">
    <p:pu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7209957"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9.1.2 Réchauffement de la planète et effet de serre </a:t>
            </a:r>
          </a:p>
        </p:txBody>
      </p:sp>
      <p:pic>
        <p:nvPicPr>
          <p:cNvPr id="2" name="Graphic 2">
            <a:extLst>
              <a:ext uri="{FF2B5EF4-FFF2-40B4-BE49-F238E27FC236}">
                <a16:creationId xmlns:a16="http://schemas.microsoft.com/office/drawing/2014/main" id="{F53A302B-FB9C-4871-84FF-F958316612F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531081" y="1815924"/>
            <a:ext cx="5043573" cy="4275698"/>
          </a:xfrm>
          <a:prstGeom prst="rect">
            <a:avLst/>
          </a:prstGeom>
        </p:spPr>
      </p:pic>
      <p:sp>
        <p:nvSpPr>
          <p:cNvPr id="3" name="Rectangle 2">
            <a:extLst>
              <a:ext uri="{FF2B5EF4-FFF2-40B4-BE49-F238E27FC236}">
                <a16:creationId xmlns:a16="http://schemas.microsoft.com/office/drawing/2014/main" id="{522DEF45-AAD8-4241-AAFD-8A76CCDF0ED8}"/>
              </a:ext>
            </a:extLst>
          </p:cNvPr>
          <p:cNvSpPr/>
          <p:nvPr/>
        </p:nvSpPr>
        <p:spPr>
          <a:xfrm>
            <a:off x="4309025" y="6141540"/>
            <a:ext cx="3468630" cy="246221"/>
          </a:xfrm>
          <a:prstGeom prst="rect">
            <a:avLst/>
          </a:prstGeom>
        </p:spPr>
        <p:txBody>
          <a:bodyPr wrap="square" lIns="91440" tIns="45720" rIns="91440" bIns="45720" anchor="t">
            <a:spAutoFit/>
          </a:bodyPr>
          <a:lstStyle/>
          <a:p>
            <a:pPr>
              <a:spcAft>
                <a:spcPts val="1200"/>
              </a:spcAft>
            </a:pPr>
            <a:r>
              <a:rPr lang="en-ZA" sz="1000" dirty="0">
                <a:latin typeface="Open Sans"/>
                <a:ea typeface="Open Sans" panose="020B0606030504020204" pitchFamily="34" charset="0"/>
                <a:cs typeface="Open Sans" panose="020B0606030504020204" pitchFamily="34" charset="0"/>
              </a:rPr>
              <a:t>(Femke </a:t>
            </a:r>
            <a:r>
              <a:rPr lang="en-ZA" sz="1000" dirty="0" err="1">
                <a:latin typeface="Open Sans"/>
                <a:ea typeface="Open Sans" panose="020B0606030504020204" pitchFamily="34" charset="0"/>
                <a:cs typeface="Open Sans" panose="020B0606030504020204" pitchFamily="34" charset="0"/>
              </a:rPr>
              <a:t>Nijsse </a:t>
            </a:r>
            <a:r>
              <a:rPr lang="en-ZA" sz="1000" dirty="0">
                <a:latin typeface="Open Sans"/>
                <a:ea typeface="Open Sans" panose="020B0606030504020204" pitchFamily="34" charset="0"/>
                <a:cs typeface="Open Sans" panose="020B0606030504020204" pitchFamily="34" charset="0"/>
              </a:rPr>
              <a:t>&amp; Eric Fisk, </a:t>
            </a:r>
            <a:r>
              <a:rPr lang="en-ZA" sz="1000" dirty="0">
                <a:latin typeface="Open Sans"/>
                <a:ea typeface="Open Sans" panose="020B0606030504020204" pitchFamily="34" charset="0"/>
                <a:cs typeface="Open Sans" panose="020B0606030504020204" pitchFamily="34" charset="0"/>
                <a:hlinkClick r:id="rId6"/>
              </a:rPr>
              <a:t>image</a:t>
            </a:r>
            <a:r>
              <a:rPr lang="en-ZA" sz="1000" dirty="0">
                <a:latin typeface="Open Sans"/>
                <a:ea typeface="Open Sans" panose="020B0606030504020204" pitchFamily="34" charset="0"/>
                <a:cs typeface="Open Sans" panose="020B0606030504020204" pitchFamily="34" charset="0"/>
              </a:rPr>
              <a:t>, licence : </a:t>
            </a:r>
            <a:r>
              <a:rPr lang="en-ZA" sz="1000" dirty="0">
                <a:latin typeface="Open Sans"/>
                <a:ea typeface="Open Sans" panose="020B0606030504020204" pitchFamily="34" charset="0"/>
                <a:cs typeface="Open Sans" panose="020B0606030504020204" pitchFamily="34" charset="0"/>
                <a:hlinkClick r:id="rId7"/>
              </a:rPr>
              <a:t>CC BY-SA 4.0</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9" name="Rectangle 8">
            <a:extLst>
              <a:ext uri="{FF2B5EF4-FFF2-40B4-BE49-F238E27FC236}">
                <a16:creationId xmlns:a16="http://schemas.microsoft.com/office/drawing/2014/main" id="{3D758AC8-BB54-2740-8C28-E3FED8713FE0}"/>
              </a:ext>
            </a:extLst>
          </p:cNvPr>
          <p:cNvSpPr/>
          <p:nvPr/>
        </p:nvSpPr>
        <p:spPr>
          <a:xfrm>
            <a:off x="844548" y="27710"/>
            <a:ext cx="7418506" cy="1323439"/>
          </a:xfrm>
          <a:prstGeom prst="rect">
            <a:avLst/>
          </a:prstGeom>
        </p:spPr>
        <p:txBody>
          <a:bodyPr wrap="square" lIns="91440" tIns="45720" rIns="91440" bIns="45720" anchor="t">
            <a:spAutoFit/>
          </a:bodyPr>
          <a:lstStyle/>
          <a:p>
            <a:pPr>
              <a:spcAft>
                <a:spcPts val="1200"/>
              </a:spcAft>
            </a:pPr>
            <a:r>
              <a:rPr lang="en-ZA" sz="4000" dirty="0">
                <a:latin typeface="Open Sans"/>
                <a:ea typeface="Open Sans" panose="020B0606030504020204" pitchFamily="34" charset="0"/>
                <a:cs typeface="Open Sans" panose="020B0606030504020204" pitchFamily="34" charset="0"/>
              </a:rPr>
              <a:t>9.1 Causes </a:t>
            </a:r>
            <a:r>
              <a:rPr lang="en-ZA" sz="4000" dirty="0" err="1">
                <a:latin typeface="Open Sans"/>
                <a:ea typeface="Open Sans" panose="020B0606030504020204" pitchFamily="34" charset="0"/>
                <a:cs typeface="Open Sans" panose="020B0606030504020204" pitchFamily="34" charset="0"/>
              </a:rPr>
              <a:t>anthropogéniques</a:t>
            </a:r>
            <a:r>
              <a:rPr lang="en-ZA" sz="4000" dirty="0">
                <a:latin typeface="Open Sans"/>
                <a:ea typeface="Open Sans" panose="020B0606030504020204" pitchFamily="34" charset="0"/>
                <a:cs typeface="Open Sans" panose="020B0606030504020204" pitchFamily="34" charset="0"/>
              </a:rPr>
              <a:t> du changement climatique</a:t>
            </a:r>
            <a:endParaRPr lang="en-ZA" sz="2000" b="1" dirty="0">
              <a:latin typeface="Open Sans"/>
              <a:ea typeface="Open Sans" panose="020B0606030504020204" pitchFamily="34" charset="0"/>
              <a:cs typeface="Open Sans" panose="020B0606030504020204" pitchFamily="34" charset="0"/>
            </a:endParaRPr>
          </a:p>
        </p:txBody>
      </p:sp>
      <p:sp>
        <p:nvSpPr>
          <p:cNvPr id="12" name="Rectangle 11">
            <a:extLst>
              <a:ext uri="{FF2B5EF4-FFF2-40B4-BE49-F238E27FC236}">
                <a16:creationId xmlns:a16="http://schemas.microsoft.com/office/drawing/2014/main" id="{D46A5D80-8A95-4ECD-9A6C-935C2510C481}"/>
              </a:ext>
            </a:extLst>
          </p:cNvPr>
          <p:cNvSpPr/>
          <p:nvPr/>
        </p:nvSpPr>
        <p:spPr>
          <a:xfrm>
            <a:off x="10007443" y="6139850"/>
            <a:ext cx="2623440" cy="246221"/>
          </a:xfrm>
          <a:prstGeom prst="rect">
            <a:avLst/>
          </a:prstGeom>
        </p:spPr>
        <p:txBody>
          <a:bodyPr wrap="square" lIns="91440" tIns="45720" rIns="91440" bIns="45720" anchor="t">
            <a:spAutoFit/>
          </a:bodyPr>
          <a:lstStyle/>
          <a:p>
            <a:pPr>
              <a:spcAft>
                <a:spcPts val="1200"/>
              </a:spcAft>
            </a:pPr>
            <a:r>
              <a:rPr lang="en-ZA" sz="1000" dirty="0">
                <a:latin typeface="Open Sans"/>
                <a:ea typeface="Open Sans" panose="020B0606030504020204" pitchFamily="34" charset="0"/>
                <a:cs typeface="Open Sans" panose="020B0606030504020204" pitchFamily="34" charset="0"/>
              </a:rPr>
              <a:t>(Concepts : </a:t>
            </a:r>
            <a:r>
              <a:rPr lang="en-ZA" sz="1000" dirty="0">
                <a:latin typeface="Open Sans"/>
                <a:ea typeface="Open Sans" panose="020B0606030504020204" pitchFamily="34" charset="0"/>
                <a:cs typeface="Open Sans" panose="020B0606030504020204" pitchFamily="34" charset="0"/>
                <a:hlinkClick r:id="rId8"/>
              </a:rPr>
              <a:t>Usher, W. (2021)</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938861778"/>
      </p:ext>
    </p:extLst>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4" y="1411390"/>
            <a:ext cx="10264005"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9.1.3 Introduction aux causes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anthropogéniques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du changement climatique</a:t>
            </a:r>
          </a:p>
        </p:txBody>
      </p:sp>
      <p:pic>
        <p:nvPicPr>
          <p:cNvPr id="2" name="Picture 2" descr="Diagram&#10;&#10;Description automatically generated">
            <a:extLst>
              <a:ext uri="{FF2B5EF4-FFF2-40B4-BE49-F238E27FC236}">
                <a16:creationId xmlns:a16="http://schemas.microsoft.com/office/drawing/2014/main" id="{228F583A-BD08-4C38-90B5-74AD96B7D626}"/>
              </a:ext>
            </a:extLst>
          </p:cNvPr>
          <p:cNvPicPr>
            <a:picLocks noChangeAspect="1"/>
          </p:cNvPicPr>
          <p:nvPr/>
        </p:nvPicPr>
        <p:blipFill>
          <a:blip r:embed="rId4"/>
          <a:stretch>
            <a:fillRect/>
          </a:stretch>
        </p:blipFill>
        <p:spPr>
          <a:xfrm>
            <a:off x="2740325" y="1816964"/>
            <a:ext cx="6725728" cy="4359884"/>
          </a:xfrm>
          <a:prstGeom prst="rect">
            <a:avLst/>
          </a:prstGeom>
        </p:spPr>
      </p:pic>
      <p:sp>
        <p:nvSpPr>
          <p:cNvPr id="3" name="Rectangle 2">
            <a:extLst>
              <a:ext uri="{FF2B5EF4-FFF2-40B4-BE49-F238E27FC236}">
                <a16:creationId xmlns:a16="http://schemas.microsoft.com/office/drawing/2014/main" id="{23B2208A-E2C2-4AB0-8C2C-F9162D589C9C}"/>
              </a:ext>
            </a:extLst>
          </p:cNvPr>
          <p:cNvSpPr/>
          <p:nvPr/>
        </p:nvSpPr>
        <p:spPr>
          <a:xfrm>
            <a:off x="4682243" y="6141390"/>
            <a:ext cx="2560952" cy="246221"/>
          </a:xfrm>
          <a:prstGeom prst="rect">
            <a:avLst/>
          </a:prstGeom>
        </p:spPr>
        <p:txBody>
          <a:bodyPr wrap="square" lIns="91440" tIns="45720" rIns="91440" bIns="45720" anchor="t">
            <a:spAutoFit/>
          </a:bodyPr>
          <a:lstStyle/>
          <a:p>
            <a:pPr>
              <a:spcAft>
                <a:spcPts val="1200"/>
              </a:spcAft>
            </a:pPr>
            <a:r>
              <a:rPr lang="en-ZA" sz="1000" dirty="0">
                <a:latin typeface="Open Sans"/>
                <a:ea typeface="Open Sans" panose="020B0606030504020204" pitchFamily="34" charset="0"/>
                <a:cs typeface="Open Sans" panose="020B0606030504020204" pitchFamily="34" charset="0"/>
              </a:rPr>
              <a:t>(RCraig09, </a:t>
            </a:r>
            <a:r>
              <a:rPr lang="en-ZA" sz="1000" dirty="0">
                <a:latin typeface="Open Sans"/>
                <a:ea typeface="Open Sans" panose="020B0606030504020204" pitchFamily="34" charset="0"/>
                <a:cs typeface="Open Sans" panose="020B0606030504020204" pitchFamily="34" charset="0"/>
                <a:hlinkClick r:id="rId5"/>
              </a:rPr>
              <a:t>image</a:t>
            </a:r>
            <a:r>
              <a:rPr lang="en-ZA" sz="1000" dirty="0">
                <a:latin typeface="Open Sans"/>
                <a:ea typeface="Open Sans" panose="020B0606030504020204" pitchFamily="34" charset="0"/>
                <a:cs typeface="Open Sans" panose="020B0606030504020204" pitchFamily="34" charset="0"/>
              </a:rPr>
              <a:t>, licence : </a:t>
            </a:r>
            <a:r>
              <a:rPr lang="en-ZA" sz="1000" dirty="0">
                <a:latin typeface="Open Sans"/>
                <a:ea typeface="Open Sans" panose="020B0606030504020204" pitchFamily="34" charset="0"/>
                <a:cs typeface="Open Sans" panose="020B0606030504020204" pitchFamily="34" charset="0"/>
                <a:hlinkClick r:id="rId6"/>
              </a:rPr>
              <a:t>CC BY-SA 4.0</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9" name="Rectangle 8">
            <a:extLst>
              <a:ext uri="{FF2B5EF4-FFF2-40B4-BE49-F238E27FC236}">
                <a16:creationId xmlns:a16="http://schemas.microsoft.com/office/drawing/2014/main" id="{6B48C33C-489E-4641-AE0C-4105BA0E289F}"/>
              </a:ext>
            </a:extLst>
          </p:cNvPr>
          <p:cNvSpPr/>
          <p:nvPr/>
        </p:nvSpPr>
        <p:spPr>
          <a:xfrm>
            <a:off x="844547" y="0"/>
            <a:ext cx="7485414" cy="1323439"/>
          </a:xfrm>
          <a:prstGeom prst="rect">
            <a:avLst/>
          </a:prstGeom>
        </p:spPr>
        <p:txBody>
          <a:bodyPr wrap="square" lIns="91440" tIns="45720" rIns="91440" bIns="45720" anchor="t">
            <a:spAutoFit/>
          </a:bodyPr>
          <a:lstStyle/>
          <a:p>
            <a:pPr>
              <a:spcAft>
                <a:spcPts val="1200"/>
              </a:spcAft>
            </a:pPr>
            <a:r>
              <a:rPr lang="en-ZA" sz="4000" dirty="0">
                <a:latin typeface="Open Sans"/>
                <a:ea typeface="Open Sans" panose="020B0606030504020204" pitchFamily="34" charset="0"/>
                <a:cs typeface="Open Sans" panose="020B0606030504020204" pitchFamily="34" charset="0"/>
              </a:rPr>
              <a:t>9.1 Causes </a:t>
            </a:r>
            <a:r>
              <a:rPr lang="en-ZA" sz="4000" dirty="0" err="1">
                <a:latin typeface="Open Sans"/>
                <a:ea typeface="Open Sans" panose="020B0606030504020204" pitchFamily="34" charset="0"/>
                <a:cs typeface="Open Sans" panose="020B0606030504020204" pitchFamily="34" charset="0"/>
              </a:rPr>
              <a:t>anthropogéniques</a:t>
            </a:r>
            <a:r>
              <a:rPr lang="en-ZA" sz="4000" dirty="0">
                <a:latin typeface="Open Sans"/>
                <a:ea typeface="Open Sans" panose="020B0606030504020204" pitchFamily="34" charset="0"/>
                <a:cs typeface="Open Sans" panose="020B0606030504020204" pitchFamily="34" charset="0"/>
              </a:rPr>
              <a:t> du changement climatique</a:t>
            </a:r>
            <a:endParaRPr lang="en-ZA" sz="2000" b="1" dirty="0">
              <a:latin typeface="Open Sans"/>
              <a:ea typeface="Open Sans" panose="020B0606030504020204" pitchFamily="34" charset="0"/>
              <a:cs typeface="Open Sans" panose="020B0606030504020204" pitchFamily="34" charset="0"/>
            </a:endParaRPr>
          </a:p>
        </p:txBody>
      </p:sp>
      <p:sp>
        <p:nvSpPr>
          <p:cNvPr id="12" name="Rectangle 11">
            <a:extLst>
              <a:ext uri="{FF2B5EF4-FFF2-40B4-BE49-F238E27FC236}">
                <a16:creationId xmlns:a16="http://schemas.microsoft.com/office/drawing/2014/main" id="{5A7F5039-D41D-4CB1-97F3-1EBB382E6B2D}"/>
              </a:ext>
            </a:extLst>
          </p:cNvPr>
          <p:cNvSpPr/>
          <p:nvPr/>
        </p:nvSpPr>
        <p:spPr>
          <a:xfrm>
            <a:off x="10007443" y="6139850"/>
            <a:ext cx="2623440" cy="246221"/>
          </a:xfrm>
          <a:prstGeom prst="rect">
            <a:avLst/>
          </a:prstGeom>
        </p:spPr>
        <p:txBody>
          <a:bodyPr wrap="square" lIns="91440" tIns="45720" rIns="91440" bIns="45720" anchor="t">
            <a:spAutoFit/>
          </a:bodyPr>
          <a:lstStyle/>
          <a:p>
            <a:pPr>
              <a:spcAft>
                <a:spcPts val="1200"/>
              </a:spcAft>
            </a:pPr>
            <a:r>
              <a:rPr lang="en-ZA" sz="1000" dirty="0">
                <a:latin typeface="Open Sans"/>
                <a:ea typeface="Open Sans" panose="020B0606030504020204" pitchFamily="34" charset="0"/>
                <a:cs typeface="Open Sans" panose="020B0606030504020204" pitchFamily="34" charset="0"/>
              </a:rPr>
              <a:t>(Concepts : </a:t>
            </a:r>
            <a:r>
              <a:rPr lang="en-ZA" sz="1000" dirty="0">
                <a:latin typeface="Open Sans"/>
                <a:ea typeface="Open Sans" panose="020B0606030504020204" pitchFamily="34" charset="0"/>
                <a:cs typeface="Open Sans" panose="020B0606030504020204" pitchFamily="34" charset="0"/>
                <a:hlinkClick r:id="rId7"/>
              </a:rPr>
              <a:t>Usher, W. (2021)</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383884172"/>
      </p:ext>
    </p:extLst>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1"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9.1.4 Émissions de dioxyde de carbone par pays</a:t>
            </a:r>
          </a:p>
        </p:txBody>
      </p:sp>
      <p:pic>
        <p:nvPicPr>
          <p:cNvPr id="2" name="Picture 2" descr="Chart, line chart&#10;&#10;Description automatically generated">
            <a:extLst>
              <a:ext uri="{FF2B5EF4-FFF2-40B4-BE49-F238E27FC236}">
                <a16:creationId xmlns:a16="http://schemas.microsoft.com/office/drawing/2014/main" id="{011C8C59-4EA7-4BC9-9AA5-4CFCDAC68C68}"/>
              </a:ext>
            </a:extLst>
          </p:cNvPr>
          <p:cNvPicPr>
            <a:picLocks noChangeAspect="1"/>
          </p:cNvPicPr>
          <p:nvPr/>
        </p:nvPicPr>
        <p:blipFill>
          <a:blip r:embed="rId4"/>
          <a:stretch>
            <a:fillRect/>
          </a:stretch>
        </p:blipFill>
        <p:spPr>
          <a:xfrm>
            <a:off x="2193985" y="1922861"/>
            <a:ext cx="7804028" cy="4119332"/>
          </a:xfrm>
          <a:prstGeom prst="rect">
            <a:avLst/>
          </a:prstGeom>
        </p:spPr>
      </p:pic>
      <p:sp>
        <p:nvSpPr>
          <p:cNvPr id="3" name="Rectangle 2">
            <a:extLst>
              <a:ext uri="{FF2B5EF4-FFF2-40B4-BE49-F238E27FC236}">
                <a16:creationId xmlns:a16="http://schemas.microsoft.com/office/drawing/2014/main" id="{83FFC784-76F2-42CA-B0B0-9FBBDD344429}"/>
              </a:ext>
            </a:extLst>
          </p:cNvPr>
          <p:cNvSpPr/>
          <p:nvPr/>
        </p:nvSpPr>
        <p:spPr>
          <a:xfrm>
            <a:off x="3793039" y="6153554"/>
            <a:ext cx="3950423" cy="246221"/>
          </a:xfrm>
          <a:prstGeom prst="rect">
            <a:avLst/>
          </a:prstGeom>
        </p:spPr>
        <p:txBody>
          <a:bodyPr wrap="square" lIns="91440" tIns="45720" rIns="91440" bIns="45720" anchor="t">
            <a:spAutoFit/>
          </a:bodyPr>
          <a:lstStyle/>
          <a:p>
            <a:pPr>
              <a:spcAft>
                <a:spcPts val="1200"/>
              </a:spcAft>
            </a:pPr>
            <a:r>
              <a:rPr lang="en-ZA" sz="1000" dirty="0">
                <a:latin typeface="Open Sans"/>
                <a:ea typeface="Open Sans" panose="020B0606030504020204" pitchFamily="34" charset="0"/>
                <a:cs typeface="Open Sans" panose="020B0606030504020204" pitchFamily="34" charset="0"/>
              </a:rPr>
              <a:t>(</a:t>
            </a:r>
            <a:r>
              <a:rPr lang="en-ZA" sz="1000" dirty="0" err="1">
                <a:latin typeface="Open Sans"/>
                <a:ea typeface="Open Sans" panose="020B0606030504020204" pitchFamily="34" charset="0"/>
                <a:cs typeface="Open Sans" panose="020B0606030504020204" pitchFamily="34" charset="0"/>
              </a:rPr>
              <a:t>Tomastvivlaren</a:t>
            </a:r>
            <a:r>
              <a:rPr lang="en-ZA" sz="1000" dirty="0">
                <a:latin typeface="Open Sans"/>
                <a:ea typeface="Open Sans" panose="020B0606030504020204" pitchFamily="34" charset="0"/>
                <a:cs typeface="Open Sans" panose="020B0606030504020204" pitchFamily="34" charset="0"/>
              </a:rPr>
              <a:t>, </a:t>
            </a:r>
            <a:r>
              <a:rPr lang="en-ZA" sz="1000" dirty="0">
                <a:latin typeface="Open Sans"/>
                <a:ea typeface="Open Sans" panose="020B0606030504020204" pitchFamily="34" charset="0"/>
                <a:cs typeface="Open Sans" panose="020B0606030504020204" pitchFamily="34" charset="0"/>
                <a:hlinkClick r:id="rId5"/>
              </a:rPr>
              <a:t>image</a:t>
            </a:r>
            <a:r>
              <a:rPr lang="en-ZA" sz="1000" dirty="0">
                <a:latin typeface="Open Sans"/>
                <a:ea typeface="Open Sans" panose="020B0606030504020204" pitchFamily="34" charset="0"/>
                <a:cs typeface="Open Sans" panose="020B0606030504020204" pitchFamily="34" charset="0"/>
              </a:rPr>
              <a:t>, licence : </a:t>
            </a:r>
            <a:r>
              <a:rPr lang="en-ZA" sz="1000" dirty="0">
                <a:latin typeface="Open Sans"/>
                <a:ea typeface="Open Sans" panose="020B0606030504020204" pitchFamily="34" charset="0"/>
                <a:cs typeface="Open Sans" panose="020B0606030504020204" pitchFamily="34" charset="0"/>
                <a:hlinkClick r:id="rId6"/>
              </a:rPr>
              <a:t>CC BY-SA 4.0</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9" name="Rectangle 8">
            <a:extLst>
              <a:ext uri="{FF2B5EF4-FFF2-40B4-BE49-F238E27FC236}">
                <a16:creationId xmlns:a16="http://schemas.microsoft.com/office/drawing/2014/main" id="{25A20E7B-D175-7C43-AA88-F1963B1DD2DA}"/>
              </a:ext>
            </a:extLst>
          </p:cNvPr>
          <p:cNvSpPr/>
          <p:nvPr/>
        </p:nvSpPr>
        <p:spPr>
          <a:xfrm>
            <a:off x="844547" y="0"/>
            <a:ext cx="7396204" cy="1323439"/>
          </a:xfrm>
          <a:prstGeom prst="rect">
            <a:avLst/>
          </a:prstGeom>
        </p:spPr>
        <p:txBody>
          <a:bodyPr wrap="square" lIns="91440" tIns="45720" rIns="91440" bIns="45720" anchor="t">
            <a:spAutoFit/>
          </a:bodyPr>
          <a:lstStyle/>
          <a:p>
            <a:pPr>
              <a:spcAft>
                <a:spcPts val="1200"/>
              </a:spcAft>
            </a:pPr>
            <a:r>
              <a:rPr lang="en-ZA" sz="4000" dirty="0">
                <a:latin typeface="Open Sans"/>
                <a:ea typeface="Open Sans" panose="020B0606030504020204" pitchFamily="34" charset="0"/>
                <a:cs typeface="Open Sans" panose="020B0606030504020204" pitchFamily="34" charset="0"/>
              </a:rPr>
              <a:t>9.1 Causes </a:t>
            </a:r>
            <a:r>
              <a:rPr lang="en-ZA" sz="4000" dirty="0" err="1">
                <a:latin typeface="Open Sans"/>
                <a:ea typeface="Open Sans" panose="020B0606030504020204" pitchFamily="34" charset="0"/>
                <a:cs typeface="Open Sans" panose="020B0606030504020204" pitchFamily="34" charset="0"/>
              </a:rPr>
              <a:t>anthropogéniques</a:t>
            </a:r>
            <a:r>
              <a:rPr lang="en-ZA" sz="4000" dirty="0">
                <a:latin typeface="Open Sans"/>
                <a:ea typeface="Open Sans" panose="020B0606030504020204" pitchFamily="34" charset="0"/>
                <a:cs typeface="Open Sans" panose="020B0606030504020204" pitchFamily="34" charset="0"/>
              </a:rPr>
              <a:t> du changement climatique</a:t>
            </a:r>
            <a:endParaRPr lang="en-ZA" sz="2000" b="1" dirty="0">
              <a:latin typeface="Open Sans"/>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4178410"/>
      </p:ext>
    </p:extLst>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4183"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4" y="126244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9.1.5 Effets du changement climatique </a:t>
            </a:r>
          </a:p>
        </p:txBody>
      </p:sp>
      <p:pic>
        <p:nvPicPr>
          <p:cNvPr id="2" name="Graphic 2">
            <a:extLst>
              <a:ext uri="{FF2B5EF4-FFF2-40B4-BE49-F238E27FC236}">
                <a16:creationId xmlns:a16="http://schemas.microsoft.com/office/drawing/2014/main" id="{691EABF4-A81F-4E7B-B7E6-6DA9A629C5C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72190" y="2384385"/>
            <a:ext cx="5303803" cy="3766449"/>
          </a:xfrm>
          <a:prstGeom prst="rect">
            <a:avLst/>
          </a:prstGeom>
        </p:spPr>
      </p:pic>
      <p:sp>
        <p:nvSpPr>
          <p:cNvPr id="3" name="Rectangle 2">
            <a:extLst>
              <a:ext uri="{FF2B5EF4-FFF2-40B4-BE49-F238E27FC236}">
                <a16:creationId xmlns:a16="http://schemas.microsoft.com/office/drawing/2014/main" id="{4C94441C-CA41-4324-BA7B-F1D075EF4B13}"/>
              </a:ext>
            </a:extLst>
          </p:cNvPr>
          <p:cNvSpPr/>
          <p:nvPr/>
        </p:nvSpPr>
        <p:spPr>
          <a:xfrm>
            <a:off x="8845851" y="6148262"/>
            <a:ext cx="2898612" cy="246221"/>
          </a:xfrm>
          <a:prstGeom prst="rect">
            <a:avLst/>
          </a:prstGeom>
        </p:spPr>
        <p:txBody>
          <a:bodyPr wrap="square" lIns="91440" tIns="45720" rIns="91440" bIns="45720" anchor="t">
            <a:spAutoFit/>
          </a:bodyPr>
          <a:lstStyle/>
          <a:p>
            <a:pPr>
              <a:spcAft>
                <a:spcPts val="1200"/>
              </a:spcAft>
            </a:pPr>
            <a:r>
              <a:rPr lang="en-ZA" sz="1000" dirty="0">
                <a:latin typeface="Open Sans"/>
                <a:ea typeface="Open Sans" panose="020B0606030504020204" pitchFamily="34" charset="0"/>
                <a:cs typeface="Open Sans" panose="020B0606030504020204" pitchFamily="34" charset="0"/>
              </a:rPr>
              <a:t>(Notre monde en données, </a:t>
            </a:r>
            <a:r>
              <a:rPr lang="en-ZA" sz="1000" dirty="0">
                <a:latin typeface="Open Sans"/>
                <a:ea typeface="Open Sans" panose="020B0606030504020204" pitchFamily="34" charset="0"/>
                <a:cs typeface="Open Sans" panose="020B0606030504020204" pitchFamily="34" charset="0"/>
                <a:hlinkClick r:id="rId6"/>
              </a:rPr>
              <a:t>image</a:t>
            </a:r>
            <a:r>
              <a:rPr lang="en-ZA" sz="1000" dirty="0">
                <a:latin typeface="Open Sans"/>
                <a:ea typeface="Open Sans" panose="020B0606030504020204" pitchFamily="34" charset="0"/>
                <a:cs typeface="Open Sans" panose="020B0606030504020204" pitchFamily="34" charset="0"/>
              </a:rPr>
              <a:t>, licence : </a:t>
            </a:r>
            <a:r>
              <a:rPr lang="en-ZA" sz="1000" dirty="0">
                <a:latin typeface="Open Sans"/>
                <a:ea typeface="Open Sans" panose="020B0606030504020204" pitchFamily="34" charset="0"/>
                <a:cs typeface="Open Sans" panose="020B0606030504020204" pitchFamily="34" charset="0"/>
                <a:hlinkClick r:id="rId7"/>
              </a:rPr>
              <a:t>CC BY 3.0</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9" name="Rectangle 8">
            <a:extLst>
              <a:ext uri="{FF2B5EF4-FFF2-40B4-BE49-F238E27FC236}">
                <a16:creationId xmlns:a16="http://schemas.microsoft.com/office/drawing/2014/main" id="{68188715-EA31-4AAD-B39A-84AA4702F130}"/>
              </a:ext>
            </a:extLst>
          </p:cNvPr>
          <p:cNvSpPr/>
          <p:nvPr/>
        </p:nvSpPr>
        <p:spPr>
          <a:xfrm>
            <a:off x="887214" y="2000861"/>
            <a:ext cx="6217920" cy="3631763"/>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Open Sans"/>
                <a:ea typeface="Open Sans" panose="020B0606030504020204" pitchFamily="34" charset="0"/>
                <a:cs typeface="Open Sans" panose="020B0606030504020204" pitchFamily="34" charset="0"/>
              </a:rPr>
              <a:t>Augmentation de la température mondiale</a:t>
            </a:r>
            <a:endParaRPr lang="en-ZA" sz="2000" b="1" dirty="0">
              <a:latin typeface="Open Sans"/>
              <a:ea typeface="Open Sans" panose="020B0606030504020204" pitchFamily="34" charset="0"/>
              <a:cs typeface="Open Sans" panose="020B0606030504020204" pitchFamily="34" charset="0"/>
            </a:endParaRPr>
          </a:p>
          <a:p>
            <a:pPr marL="342900" indent="-342900">
              <a:spcAft>
                <a:spcPts val="1200"/>
              </a:spcAft>
              <a:buFont typeface="Arial"/>
              <a:buChar char="•"/>
            </a:pPr>
            <a:r>
              <a:rPr lang="en-ZA" sz="2000" dirty="0" err="1">
                <a:latin typeface="Open Sans"/>
                <a:ea typeface="Open Sans" panose="020B0606030504020204" pitchFamily="34" charset="0"/>
                <a:cs typeface="Open Sans" panose="020B0606030504020204" pitchFamily="34" charset="0"/>
              </a:rPr>
              <a:t>Élévation</a:t>
            </a:r>
            <a:r>
              <a:rPr lang="en-ZA" sz="2000" dirty="0">
                <a:latin typeface="Open Sans"/>
                <a:ea typeface="Open Sans" panose="020B0606030504020204" pitchFamily="34" charset="0"/>
                <a:cs typeface="Open Sans" panose="020B0606030504020204" pitchFamily="34" charset="0"/>
              </a:rPr>
              <a:t> du niveau de la mer</a:t>
            </a:r>
          </a:p>
          <a:p>
            <a:pPr marL="342900" indent="-342900">
              <a:spcAft>
                <a:spcPts val="1200"/>
              </a:spcAft>
              <a:buFont typeface="Arial"/>
              <a:buChar char="•"/>
            </a:pPr>
            <a:r>
              <a:rPr lang="en-ZA" sz="2000" dirty="0">
                <a:latin typeface="Open Sans"/>
                <a:ea typeface="Open Sans" panose="020B0606030504020204" pitchFamily="34" charset="0"/>
                <a:cs typeface="Open Sans" panose="020B0606030504020204" pitchFamily="34" charset="0"/>
              </a:rPr>
              <a:t>Acidification des océans</a:t>
            </a:r>
          </a:p>
          <a:p>
            <a:pPr marL="342900" indent="-342900">
              <a:spcAft>
                <a:spcPts val="1200"/>
              </a:spcAft>
              <a:buFont typeface="Arial"/>
              <a:buChar char="•"/>
            </a:pPr>
            <a:r>
              <a:rPr lang="en-ZA" sz="2000" dirty="0">
                <a:latin typeface="Open Sans"/>
                <a:ea typeface="Open Sans" panose="020B0606030504020204" pitchFamily="34" charset="0"/>
                <a:cs typeface="Open Sans" panose="020B0606030504020204" pitchFamily="34" charset="0"/>
              </a:rPr>
              <a:t>Événements météorologiques extrêmes</a:t>
            </a:r>
          </a:p>
          <a:p>
            <a:pPr marL="342900" indent="-342900">
              <a:spcAft>
                <a:spcPts val="1200"/>
              </a:spcAft>
              <a:buFont typeface="Arial"/>
              <a:buChar char="•"/>
            </a:pPr>
            <a:r>
              <a:rPr lang="en-ZA" sz="2000" dirty="0">
                <a:latin typeface="Open Sans"/>
                <a:ea typeface="Open Sans" panose="020B0606030504020204" pitchFamily="34" charset="0"/>
                <a:cs typeface="Open Sans" panose="020B0606030504020204" pitchFamily="34" charset="0"/>
              </a:rPr>
              <a:t>Réduction de la biodiversité</a:t>
            </a:r>
          </a:p>
          <a:p>
            <a:pPr marL="342900" indent="-342900">
              <a:spcAft>
                <a:spcPts val="1200"/>
              </a:spcAft>
              <a:buFont typeface="Arial"/>
              <a:buChar char="•"/>
            </a:pPr>
            <a:r>
              <a:rPr lang="en-ZA" sz="2000" dirty="0">
                <a:latin typeface="Open Sans"/>
                <a:ea typeface="Open Sans" panose="020B0606030504020204" pitchFamily="34" charset="0"/>
                <a:cs typeface="Open Sans" panose="020B0606030504020204" pitchFamily="34" charset="0"/>
              </a:rPr>
              <a:t>Impacts sur la santé humaine</a:t>
            </a:r>
          </a:p>
          <a:p>
            <a:pPr marL="342900" indent="-342900">
              <a:spcAft>
                <a:spcPts val="1200"/>
              </a:spcAft>
              <a:buFont typeface="Arial"/>
              <a:buChar char="•"/>
            </a:pPr>
            <a:r>
              <a:rPr lang="en-ZA" sz="2000" dirty="0">
                <a:latin typeface="Open Sans"/>
                <a:ea typeface="Open Sans" panose="020B0606030504020204" pitchFamily="34" charset="0"/>
                <a:cs typeface="Open Sans" panose="020B0606030504020204" pitchFamily="34" charset="0"/>
              </a:rPr>
              <a:t>Réduction des rendements agricoles</a:t>
            </a:r>
          </a:p>
          <a:p>
            <a:pPr marL="342900" indent="-342900">
              <a:spcAft>
                <a:spcPts val="1200"/>
              </a:spcAft>
              <a:buFont typeface="Arial"/>
              <a:buChar char="•"/>
            </a:pPr>
            <a:r>
              <a:rPr lang="en-ZA" sz="2000" dirty="0">
                <a:latin typeface="Open Sans"/>
                <a:ea typeface="Open Sans" panose="020B0606030504020204" pitchFamily="34" charset="0"/>
                <a:cs typeface="Open Sans" panose="020B0606030504020204" pitchFamily="34" charset="0"/>
              </a:rPr>
              <a:t>Conséquences économiques </a:t>
            </a:r>
          </a:p>
        </p:txBody>
      </p:sp>
      <p:sp>
        <p:nvSpPr>
          <p:cNvPr id="11" name="Rectangle 10">
            <a:extLst>
              <a:ext uri="{FF2B5EF4-FFF2-40B4-BE49-F238E27FC236}">
                <a16:creationId xmlns:a16="http://schemas.microsoft.com/office/drawing/2014/main" id="{4BA0555E-023D-9D48-B468-018204D6629E}"/>
              </a:ext>
            </a:extLst>
          </p:cNvPr>
          <p:cNvSpPr/>
          <p:nvPr/>
        </p:nvSpPr>
        <p:spPr>
          <a:xfrm>
            <a:off x="844548" y="0"/>
            <a:ext cx="7585774" cy="1323439"/>
          </a:xfrm>
          <a:prstGeom prst="rect">
            <a:avLst/>
          </a:prstGeom>
        </p:spPr>
        <p:txBody>
          <a:bodyPr wrap="square" lIns="91440" tIns="45720" rIns="91440" bIns="45720" anchor="t">
            <a:spAutoFit/>
          </a:bodyPr>
          <a:lstStyle/>
          <a:p>
            <a:pPr>
              <a:spcAft>
                <a:spcPts val="1200"/>
              </a:spcAft>
            </a:pPr>
            <a:r>
              <a:rPr lang="en-ZA" sz="4000" dirty="0">
                <a:latin typeface="Open Sans"/>
                <a:ea typeface="Open Sans" panose="020B0606030504020204" pitchFamily="34" charset="0"/>
                <a:cs typeface="Open Sans" panose="020B0606030504020204" pitchFamily="34" charset="0"/>
              </a:rPr>
              <a:t>9.1 Causes </a:t>
            </a:r>
            <a:r>
              <a:rPr lang="en-ZA" sz="4000" dirty="0" err="1">
                <a:latin typeface="Open Sans"/>
                <a:ea typeface="Open Sans" panose="020B0606030504020204" pitchFamily="34" charset="0"/>
                <a:cs typeface="Open Sans" panose="020B0606030504020204" pitchFamily="34" charset="0"/>
              </a:rPr>
              <a:t>anthropogéniques</a:t>
            </a:r>
            <a:r>
              <a:rPr lang="en-ZA" sz="4000" dirty="0">
                <a:latin typeface="Open Sans"/>
                <a:ea typeface="Open Sans" panose="020B0606030504020204" pitchFamily="34" charset="0"/>
                <a:cs typeface="Open Sans" panose="020B0606030504020204" pitchFamily="34" charset="0"/>
              </a:rPr>
              <a:t> du changement climatique</a:t>
            </a:r>
            <a:endParaRPr lang="en-ZA" sz="2000" b="1" dirty="0">
              <a:latin typeface="Open Sans"/>
              <a:ea typeface="Open Sans" panose="020B0606030504020204" pitchFamily="34" charset="0"/>
              <a:cs typeface="Open Sans" panose="020B0606030504020204" pitchFamily="34" charset="0"/>
            </a:endParaRPr>
          </a:p>
        </p:txBody>
      </p:sp>
      <p:sp>
        <p:nvSpPr>
          <p:cNvPr id="12" name="Rectangle 11">
            <a:extLst>
              <a:ext uri="{FF2B5EF4-FFF2-40B4-BE49-F238E27FC236}">
                <a16:creationId xmlns:a16="http://schemas.microsoft.com/office/drawing/2014/main" id="{4CAEE89F-8BEF-4430-8B99-41A38C63721E}"/>
              </a:ext>
            </a:extLst>
          </p:cNvPr>
          <p:cNvSpPr/>
          <p:nvPr/>
        </p:nvSpPr>
        <p:spPr>
          <a:xfrm>
            <a:off x="844548" y="6208985"/>
            <a:ext cx="2623440" cy="246221"/>
          </a:xfrm>
          <a:prstGeom prst="rect">
            <a:avLst/>
          </a:prstGeom>
        </p:spPr>
        <p:txBody>
          <a:bodyPr wrap="square" lIns="91440" tIns="45720" rIns="91440" bIns="45720" anchor="t">
            <a:spAutoFit/>
          </a:bodyPr>
          <a:lstStyle/>
          <a:p>
            <a:pPr>
              <a:spcAft>
                <a:spcPts val="1200"/>
              </a:spcAft>
            </a:pPr>
            <a:r>
              <a:rPr lang="en-ZA" sz="1000" dirty="0">
                <a:latin typeface="Open Sans"/>
                <a:ea typeface="Open Sans" panose="020B0606030504020204" pitchFamily="34" charset="0"/>
                <a:cs typeface="Open Sans" panose="020B0606030504020204" pitchFamily="34" charset="0"/>
              </a:rPr>
              <a:t>(Concepts : </a:t>
            </a:r>
            <a:r>
              <a:rPr lang="en-ZA" sz="1000" dirty="0">
                <a:latin typeface="Open Sans"/>
                <a:ea typeface="Open Sans" panose="020B0606030504020204" pitchFamily="34" charset="0"/>
                <a:cs typeface="Open Sans" panose="020B0606030504020204" pitchFamily="34" charset="0"/>
                <a:hlinkClick r:id="rId8"/>
              </a:rPr>
              <a:t>Usher, W. (2021)</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168540354"/>
      </p:ext>
    </p:extLst>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Nom du cours</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NUMÉRO ET NOM DE LA MINI CONFÉRENCE</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conférence Objectif d'apprentissage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Cours 9.1 </a:t>
            </a:r>
            <a:r>
              <a:rPr lang="en-GB" sz="4400" dirty="0" err="1">
                <a:latin typeface="Open Sans"/>
              </a:rPr>
              <a:t>Références</a:t>
            </a:r>
            <a:endParaRPr lang="en-GB" sz="4400" dirty="0">
              <a:latin typeface="Open Sans"/>
            </a:endParaRPr>
          </a:p>
        </p:txBody>
      </p:sp>
      <p:sp>
        <p:nvSpPr>
          <p:cNvPr id="2" name="TextBox 1">
            <a:extLst>
              <a:ext uri="{FF2B5EF4-FFF2-40B4-BE49-F238E27FC236}">
                <a16:creationId xmlns:a16="http://schemas.microsoft.com/office/drawing/2014/main" id="{FAF90D44-5101-4EC2-B9CE-EAF183347C86}"/>
              </a:ext>
            </a:extLst>
          </p:cNvPr>
          <p:cNvSpPr txBox="1"/>
          <p:nvPr/>
        </p:nvSpPr>
        <p:spPr>
          <a:xfrm>
            <a:off x="929196" y="1494761"/>
            <a:ext cx="576153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dirty="0">
                <a:latin typeface="Open Sans" panose="020B0606030504020204" pitchFamily="34" charset="0"/>
                <a:ea typeface="Open Sans" panose="020B0606030504020204" pitchFamily="34" charset="0"/>
                <a:cs typeface="Open Sans" panose="020B0606030504020204" pitchFamily="34" charset="0"/>
              </a:rPr>
              <a:t>Usher, William. (2021, mars). Climate Change: Mitigation - Adaptation (Version 1). </a:t>
            </a:r>
            <a:r>
              <a:rPr lang="en-GB" dirty="0" err="1">
                <a:latin typeface="Open Sans" panose="020B0606030504020204" pitchFamily="34" charset="0"/>
                <a:ea typeface="Open Sans" panose="020B0606030504020204" pitchFamily="34" charset="0"/>
                <a:cs typeface="Open Sans" panose="020B0606030504020204" pitchFamily="34" charset="0"/>
              </a:rPr>
              <a:t>Zenodo</a:t>
            </a:r>
            <a:r>
              <a:rPr lang="en-GB" dirty="0">
                <a:latin typeface="Open Sans" panose="020B0606030504020204" pitchFamily="34" charset="0"/>
                <a:ea typeface="Open Sans" panose="020B0606030504020204" pitchFamily="34" charset="0"/>
                <a:cs typeface="Open Sans" panose="020B0606030504020204" pitchFamily="34" charset="0"/>
              </a:rPr>
              <a:t>. </a:t>
            </a:r>
            <a:r>
              <a:rPr lang="en-GB" dirty="0">
                <a:latin typeface="Open Sans" panose="020B0606030504020204" pitchFamily="34" charset="0"/>
                <a:ea typeface="Open Sans" panose="020B0606030504020204" pitchFamily="34" charset="0"/>
                <a:cs typeface="Open Sans" panose="020B0606030504020204" pitchFamily="34" charset="0"/>
                <a:hlinkClick r:id="rId3"/>
              </a:rPr>
              <a:t>http://doi.org/10.5281/zenodo.4585597</a:t>
            </a:r>
            <a:r>
              <a:rPr lang="en-GB" dirty="0">
                <a:latin typeface="Open Sans" panose="020B0606030504020204" pitchFamily="34" charset="0"/>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1195408070"/>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22650" y="2944"/>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4" name="Rectangle 13">
            <a:extLst>
              <a:ext uri="{FF2B5EF4-FFF2-40B4-BE49-F238E27FC236}">
                <a16:creationId xmlns:a16="http://schemas.microsoft.com/office/drawing/2014/main" id="{A58EF622-1AB4-4544-9FE7-2A7013B49AA2}"/>
              </a:ext>
            </a:extLst>
          </p:cNvPr>
          <p:cNvSpPr/>
          <p:nvPr/>
        </p:nvSpPr>
        <p:spPr>
          <a:xfrm>
            <a:off x="887215" y="993730"/>
            <a:ext cx="6338775" cy="707886"/>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9.2.1 Nécessité de représenter les émissions dans les modèles de systèmes énergétiques</a:t>
            </a:r>
          </a:p>
        </p:txBody>
      </p:sp>
      <p:sp>
        <p:nvSpPr>
          <p:cNvPr id="16" name="Title 10">
            <a:extLst>
              <a:ext uri="{FF2B5EF4-FFF2-40B4-BE49-F238E27FC236}">
                <a16:creationId xmlns:a16="http://schemas.microsoft.com/office/drawing/2014/main" id="{DD127327-DFED-4F90-BAD9-25607E1245A9}"/>
              </a:ext>
            </a:extLst>
          </p:cNvPr>
          <p:cNvSpPr txBox="1">
            <a:spLocks/>
          </p:cNvSpPr>
          <p:nvPr/>
        </p:nvSpPr>
        <p:spPr>
          <a:xfrm>
            <a:off x="887215" y="-439870"/>
            <a:ext cx="9474176"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9.2 Représentation des émissions</a:t>
            </a:r>
            <a:endParaRPr lang="en-GB" sz="4400" dirty="0">
              <a:latin typeface="Open Sans"/>
              <a:ea typeface="Open Sans" panose="020B0606030504020204" pitchFamily="34" charset="0"/>
              <a:cs typeface="Open Sans" panose="020B0606030504020204" pitchFamily="34" charset="0"/>
            </a:endParaRPr>
          </a:p>
        </p:txBody>
      </p:sp>
      <p:pic>
        <p:nvPicPr>
          <p:cNvPr id="8" name="Graphic 9">
            <a:extLst>
              <a:ext uri="{FF2B5EF4-FFF2-40B4-BE49-F238E27FC236}">
                <a16:creationId xmlns:a16="http://schemas.microsoft.com/office/drawing/2014/main" id="{1631E752-49F4-41F6-A0EC-0905CFAF2B8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86261" y="1707389"/>
            <a:ext cx="6193763" cy="4423658"/>
          </a:xfrm>
          <a:prstGeom prst="rect">
            <a:avLst/>
          </a:prstGeom>
        </p:spPr>
      </p:pic>
      <p:sp>
        <p:nvSpPr>
          <p:cNvPr id="10" name="Rectangle 9">
            <a:extLst>
              <a:ext uri="{FF2B5EF4-FFF2-40B4-BE49-F238E27FC236}">
                <a16:creationId xmlns:a16="http://schemas.microsoft.com/office/drawing/2014/main" id="{2DFE2C79-4BF0-4217-A3D3-499AD780A9D5}"/>
              </a:ext>
            </a:extLst>
          </p:cNvPr>
          <p:cNvSpPr/>
          <p:nvPr/>
        </p:nvSpPr>
        <p:spPr>
          <a:xfrm>
            <a:off x="4195631" y="6107866"/>
            <a:ext cx="3709878" cy="255244"/>
          </a:xfrm>
          <a:prstGeom prst="rect">
            <a:avLst/>
          </a:prstGeom>
        </p:spPr>
        <p:txBody>
          <a:bodyPr wrap="square" lIns="91440" tIns="45720" rIns="91440" bIns="45720" anchor="t">
            <a:spAutoFit/>
          </a:bodyPr>
          <a:lstStyle/>
          <a:p>
            <a:pPr>
              <a:spcAft>
                <a:spcPts val="1200"/>
              </a:spcAft>
            </a:pPr>
            <a:r>
              <a:rPr lang="en-ZA" sz="1000" dirty="0">
                <a:latin typeface="Open Sans"/>
                <a:ea typeface="Open Sans" panose="020B0606030504020204" pitchFamily="34" charset="0"/>
                <a:cs typeface="Open Sans" panose="020B0606030504020204" pitchFamily="34" charset="0"/>
              </a:rPr>
              <a:t>(Notre monde en données, </a:t>
            </a:r>
            <a:r>
              <a:rPr lang="en-ZA" sz="1000" dirty="0">
                <a:latin typeface="Open Sans"/>
                <a:ea typeface="Open Sans" panose="020B0606030504020204" pitchFamily="34" charset="0"/>
                <a:cs typeface="Open Sans" panose="020B0606030504020204" pitchFamily="34" charset="0"/>
                <a:hlinkClick r:id="rId6"/>
              </a:rPr>
              <a:t>image</a:t>
            </a:r>
            <a:r>
              <a:rPr lang="en-ZA" sz="1000" dirty="0">
                <a:latin typeface="Open Sans"/>
                <a:ea typeface="Open Sans" panose="020B0606030504020204" pitchFamily="34" charset="0"/>
                <a:cs typeface="Open Sans" panose="020B0606030504020204" pitchFamily="34" charset="0"/>
              </a:rPr>
              <a:t>, licence : </a:t>
            </a:r>
            <a:r>
              <a:rPr lang="en-ZA" sz="1000" dirty="0">
                <a:latin typeface="Open Sans"/>
                <a:ea typeface="Open Sans" panose="020B0606030504020204" pitchFamily="34" charset="0"/>
                <a:cs typeface="Open Sans" panose="020B0606030504020204" pitchFamily="34" charset="0"/>
                <a:hlinkClick r:id="rId7"/>
              </a:rPr>
              <a:t>CC BY 3.0</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512869664"/>
      </p:ext>
    </p:extLst>
  </p:cSld>
  <p:clrMapOvr>
    <a:masterClrMapping/>
  </p:clrMapOvr>
  <p:transition spd="slow">
    <p:push/>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7F587A4-2E70-45EC-BE7D-17F9D27F3F2F}">
  <ds:schemaRefs>
    <ds:schemaRef ds:uri="http://purl.org/dc/elements/1.1/"/>
    <ds:schemaRef ds:uri="http://purl.org/dc/dcmitype/"/>
    <ds:schemaRef ds:uri="0b696a8a-ab1a-459b-a09e-44df7cbe9330"/>
    <ds:schemaRef ds:uri="http://purl.org/dc/terms/"/>
    <ds:schemaRef ds:uri="http://schemas.microsoft.com/office/infopath/2007/PartnerControls"/>
    <ds:schemaRef ds:uri="http://schemas.microsoft.com/office/2006/documentManagement/types"/>
    <ds:schemaRef ds:uri="http://schemas.openxmlformats.org/package/2006/metadata/core-properties"/>
    <ds:schemaRef ds:uri="35b8b66e-5759-43c1-a138-f967a8bf5a20"/>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2EB3F4BA-3ED4-445A-AA25-511F9A78EF61}">
  <ds:schemaRefs>
    <ds:schemaRef ds:uri="http://schemas.microsoft.com/sharepoint/v3/contenttype/forms"/>
  </ds:schemaRefs>
</ds:datastoreItem>
</file>

<file path=customXml/itemProps3.xml><?xml version="1.0" encoding="utf-8"?>
<ds:datastoreItem xmlns:ds="http://schemas.openxmlformats.org/officeDocument/2006/customXml" ds:itemID="{CF080DD0-36FB-4738-81E8-2667F4339BC0}">
  <ds:schemaRefs>
    <ds:schemaRef ds:uri="0b696a8a-ab1a-459b-a09e-44df7cbe9330"/>
    <ds:schemaRef ds:uri="35b8b66e-5759-43c1-a138-f967a8bf5a2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1373</TotalTime>
  <Words>5632</Words>
  <Application>Microsoft Office PowerPoint</Application>
  <PresentationFormat>Widescreen</PresentationFormat>
  <Paragraphs>209</Paragraphs>
  <Slides>27</Slides>
  <Notes>22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Arial</vt:lpstr>
      <vt:lpstr>Calibri</vt:lpstr>
      <vt:lpstr>Calibri Light</vt:lpstr>
      <vt:lpstr>Open Sans</vt:lpstr>
      <vt:lpstr>Open Sans </vt:lpstr>
      <vt:lpstr>Open Sans ExtraBold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keywords>, docId:46D52802593974D6F381CCF5EBEC6E8F</cp:keywords>
  <cp:lastModifiedBy>Ashutosh.Bhagurkar</cp:lastModifiedBy>
  <cp:revision>1657</cp:revision>
  <dcterms:created xsi:type="dcterms:W3CDTF">2021-02-10T16:48:02Z</dcterms:created>
  <dcterms:modified xsi:type="dcterms:W3CDTF">2025-03-19T16:34:07Z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