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3"/>
  </p:notesMasterIdLst>
  <p:sldIdLst>
    <p:sldId id="310" r:id="rId5"/>
    <p:sldId id="264" r:id="rId6"/>
    <p:sldId id="272" r:id="rId7"/>
    <p:sldId id="295" r:id="rId8"/>
    <p:sldId id="296" r:id="rId9"/>
    <p:sldId id="299" r:id="rId10"/>
    <p:sldId id="307" r:id="rId11"/>
    <p:sldId id="306" r:id="rId12"/>
    <p:sldId id="308" r:id="rId13"/>
    <p:sldId id="277" r:id="rId14"/>
    <p:sldId id="300" r:id="rId15"/>
    <p:sldId id="278" r:id="rId16"/>
    <p:sldId id="301" r:id="rId17"/>
    <p:sldId id="302" r:id="rId18"/>
    <p:sldId id="309" r:id="rId19"/>
    <p:sldId id="303" r:id="rId20"/>
    <p:sldId id="285" r:id="rId21"/>
    <p:sldId id="311"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Cq0kEU2VugiQ+ORUCf0guQ==" hashData="ftqVYxl4R5vFTqoJDDJT8qLnY5xIwecMiYtjSQIErykilOig7xJCDjM4gCmOvdUa3J+P1YVuG8MF3t8BcOLeMg=="/>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64566" autoAdjust="0"/>
  </p:normalViewPr>
  <p:slideViewPr>
    <p:cSldViewPr snapToGrid="0">
      <p:cViewPr varScale="1">
        <p:scale>
          <a:sx n="72" d="100"/>
          <a:sy n="72" d="100"/>
        </p:scale>
        <p:origin x="202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27F362C8-AEC8-4EDD-9D5B-282E7828C547}"/>
    <pc:docChg chg="undo custSel addSld delSld modSld">
      <pc:chgData name="Ashutosh.Bhagurkar" userId="e54b5c48-fd92-480c-8e66-acef16c1a8d2" providerId="ADAL" clId="{27F362C8-AEC8-4EDD-9D5B-282E7828C547}" dt="2025-04-05T18:23:05.940" v="40" actId="20577"/>
      <pc:docMkLst>
        <pc:docMk/>
      </pc:docMkLst>
      <pc:sldChg chg="add del">
        <pc:chgData name="Ashutosh.Bhagurkar" userId="e54b5c48-fd92-480c-8e66-acef16c1a8d2" providerId="ADAL" clId="{27F362C8-AEC8-4EDD-9D5B-282E7828C547}" dt="2025-03-15T17:50:00.599" v="33" actId="47"/>
        <pc:sldMkLst>
          <pc:docMk/>
          <pc:sldMk cId="701856915" sldId="266"/>
        </pc:sldMkLst>
      </pc:sldChg>
      <pc:sldChg chg="del">
        <pc:chgData name="Ashutosh.Bhagurkar" userId="e54b5c48-fd92-480c-8e66-acef16c1a8d2" providerId="ADAL" clId="{27F362C8-AEC8-4EDD-9D5B-282E7828C547}" dt="2025-03-15T17:49:38.380" v="31" actId="47"/>
        <pc:sldMkLst>
          <pc:docMk/>
          <pc:sldMk cId="169286684" sldId="269"/>
        </pc:sldMkLst>
      </pc:sldChg>
      <pc:sldChg chg="add del">
        <pc:chgData name="Ashutosh.Bhagurkar" userId="e54b5c48-fd92-480c-8e66-acef16c1a8d2" providerId="ADAL" clId="{27F362C8-AEC8-4EDD-9D5B-282E7828C547}" dt="2025-03-15T17:50:08.612" v="35" actId="47"/>
        <pc:sldMkLst>
          <pc:docMk/>
          <pc:sldMk cId="961311545" sldId="273"/>
        </pc:sldMkLst>
      </pc:sldChg>
      <pc:sldChg chg="modSp mod">
        <pc:chgData name="Ashutosh.Bhagurkar" userId="e54b5c48-fd92-480c-8e66-acef16c1a8d2" providerId="ADAL" clId="{27F362C8-AEC8-4EDD-9D5B-282E7828C547}" dt="2025-04-05T18:21:28.394" v="38" actId="20577"/>
        <pc:sldMkLst>
          <pc:docMk/>
          <pc:sldMk cId="3997063408" sldId="300"/>
        </pc:sldMkLst>
        <pc:spChg chg="mod">
          <ac:chgData name="Ashutosh.Bhagurkar" userId="e54b5c48-fd92-480c-8e66-acef16c1a8d2" providerId="ADAL" clId="{27F362C8-AEC8-4EDD-9D5B-282E7828C547}" dt="2025-04-05T18:21:28.394" v="38" actId="20577"/>
          <ac:spMkLst>
            <pc:docMk/>
            <pc:sldMk cId="3997063408" sldId="300"/>
            <ac:spMk id="2" creationId="{645640BF-A14A-0A07-546B-103B5DA15175}"/>
          </ac:spMkLst>
        </pc:spChg>
      </pc:sldChg>
      <pc:sldChg chg="modSp mod">
        <pc:chgData name="Ashutosh.Bhagurkar" userId="e54b5c48-fd92-480c-8e66-acef16c1a8d2" providerId="ADAL" clId="{27F362C8-AEC8-4EDD-9D5B-282E7828C547}" dt="2025-04-05T18:23:05.940" v="40" actId="20577"/>
        <pc:sldMkLst>
          <pc:docMk/>
          <pc:sldMk cId="2382322086" sldId="303"/>
        </pc:sldMkLst>
        <pc:spChg chg="mod">
          <ac:chgData name="Ashutosh.Bhagurkar" userId="e54b5c48-fd92-480c-8e66-acef16c1a8d2" providerId="ADAL" clId="{27F362C8-AEC8-4EDD-9D5B-282E7828C547}" dt="2025-04-05T18:23:05.940" v="40" actId="20577"/>
          <ac:spMkLst>
            <pc:docMk/>
            <pc:sldMk cId="2382322086" sldId="303"/>
            <ac:spMk id="2" creationId="{00E726F3-56C6-CDB0-8794-87452019BF0F}"/>
          </ac:spMkLst>
        </pc:spChg>
      </pc:sldChg>
      <pc:sldChg chg="modSp mod">
        <pc:chgData name="Ashutosh.Bhagurkar" userId="e54b5c48-fd92-480c-8e66-acef16c1a8d2" providerId="ADAL" clId="{27F362C8-AEC8-4EDD-9D5B-282E7828C547}" dt="2025-04-05T18:22:54.376" v="39" actId="20577"/>
        <pc:sldMkLst>
          <pc:docMk/>
          <pc:sldMk cId="3321376337" sldId="309"/>
        </pc:sldMkLst>
        <pc:spChg chg="mod">
          <ac:chgData name="Ashutosh.Bhagurkar" userId="e54b5c48-fd92-480c-8e66-acef16c1a8d2" providerId="ADAL" clId="{27F362C8-AEC8-4EDD-9D5B-282E7828C547}" dt="2025-04-05T18:22:54.376" v="39" actId="20577"/>
          <ac:spMkLst>
            <pc:docMk/>
            <pc:sldMk cId="3321376337" sldId="309"/>
            <ac:spMk id="2" creationId="{5EE08CE3-AB9E-5BC0-2425-69C9A5F86968}"/>
          </ac:spMkLst>
        </pc:spChg>
      </pc:sldChg>
      <pc:sldChg chg="addSp delSp modSp add mod">
        <pc:chgData name="Ashutosh.Bhagurkar" userId="e54b5c48-fd92-480c-8e66-acef16c1a8d2" providerId="ADAL" clId="{27F362C8-AEC8-4EDD-9D5B-282E7828C547}" dt="2025-03-15T17:48:41.697" v="22" actId="207"/>
        <pc:sldMkLst>
          <pc:docMk/>
          <pc:sldMk cId="977357803" sldId="310"/>
        </pc:sldMkLst>
        <pc:spChg chg="del mod">
          <ac:chgData name="Ashutosh.Bhagurkar" userId="e54b5c48-fd92-480c-8e66-acef16c1a8d2" providerId="ADAL" clId="{27F362C8-AEC8-4EDD-9D5B-282E7828C547}" dt="2025-03-15T17:48:17.717" v="14" actId="478"/>
          <ac:spMkLst>
            <pc:docMk/>
            <pc:sldMk cId="977357803" sldId="310"/>
            <ac:spMk id="2" creationId="{48F41D3A-296D-75FB-88E4-B253A9E88EE1}"/>
          </ac:spMkLst>
        </pc:spChg>
        <pc:spChg chg="add del mod">
          <ac:chgData name="Ashutosh.Bhagurkar" userId="e54b5c48-fd92-480c-8e66-acef16c1a8d2" providerId="ADAL" clId="{27F362C8-AEC8-4EDD-9D5B-282E7828C547}" dt="2025-03-15T17:48:20.291" v="16" actId="478"/>
          <ac:spMkLst>
            <pc:docMk/>
            <pc:sldMk cId="977357803" sldId="310"/>
            <ac:spMk id="4" creationId="{576F6168-E5B4-9727-E69C-A8AFE0BBA695}"/>
          </ac:spMkLst>
        </pc:spChg>
        <pc:spChg chg="add mod">
          <ac:chgData name="Ashutosh.Bhagurkar" userId="e54b5c48-fd92-480c-8e66-acef16c1a8d2" providerId="ADAL" clId="{27F362C8-AEC8-4EDD-9D5B-282E7828C547}" dt="2025-03-15T17:48:33.667" v="20" actId="207"/>
          <ac:spMkLst>
            <pc:docMk/>
            <pc:sldMk cId="977357803" sldId="310"/>
            <ac:spMk id="6" creationId="{F73592F5-7F70-6404-BBF2-1D22D11AA7A1}"/>
          </ac:spMkLst>
        </pc:spChg>
        <pc:spChg chg="add mod">
          <ac:chgData name="Ashutosh.Bhagurkar" userId="e54b5c48-fd92-480c-8e66-acef16c1a8d2" providerId="ADAL" clId="{27F362C8-AEC8-4EDD-9D5B-282E7828C547}" dt="2025-03-15T17:48:41.697" v="22" actId="207"/>
          <ac:spMkLst>
            <pc:docMk/>
            <pc:sldMk cId="977357803" sldId="310"/>
            <ac:spMk id="7" creationId="{980577EC-084C-E0BD-8902-FA53FBE7D60A}"/>
          </ac:spMkLst>
        </pc:spChg>
      </pc:sldChg>
      <pc:sldChg chg="modSp add del mod">
        <pc:chgData name="Ashutosh.Bhagurkar" userId="e54b5c48-fd92-480c-8e66-acef16c1a8d2" providerId="ADAL" clId="{27F362C8-AEC8-4EDD-9D5B-282E7828C547}" dt="2025-03-15T17:50:42.167" v="37"/>
        <pc:sldMkLst>
          <pc:docMk/>
          <pc:sldMk cId="1645726346" sldId="311"/>
        </pc:sldMkLst>
        <pc:spChg chg="mod">
          <ac:chgData name="Ashutosh.Bhagurkar" userId="e54b5c48-fd92-480c-8e66-acef16c1a8d2" providerId="ADAL" clId="{27F362C8-AEC8-4EDD-9D5B-282E7828C547}" dt="2025-03-15T17:48:59.743" v="27" actId="1076"/>
          <ac:spMkLst>
            <pc:docMk/>
            <pc:sldMk cId="1645726346" sldId="311"/>
            <ac:spMk id="5" creationId="{B0347511-99B8-8D76-E3EA-14E34AA6B517}"/>
          </ac:spMkLst>
        </pc:spChg>
        <pc:spChg chg="mod">
          <ac:chgData name="Ashutosh.Bhagurkar" userId="e54b5c48-fd92-480c-8e66-acef16c1a8d2" providerId="ADAL" clId="{27F362C8-AEC8-4EDD-9D5B-282E7828C547}" dt="2025-03-15T17:50:42.167" v="37"/>
          <ac:spMkLst>
            <pc:docMk/>
            <pc:sldMk cId="1645726346" sldId="311"/>
            <ac:spMk id="8" creationId="{8B9A6A08-36D0-8CC1-D88D-857F1E5DDF1A}"/>
          </ac:spMkLst>
        </pc:spChg>
        <pc:picChg chg="mod">
          <ac:chgData name="Ashutosh.Bhagurkar" userId="e54b5c48-fd92-480c-8e66-acef16c1a8d2" providerId="ADAL" clId="{27F362C8-AEC8-4EDD-9D5B-282E7828C547}" dt="2025-03-15T17:48:58.843" v="26" actId="1076"/>
          <ac:picMkLst>
            <pc:docMk/>
            <pc:sldMk cId="1645726346" sldId="311"/>
            <ac:picMk id="7" creationId="{87FB0232-BD94-E007-45E6-C8BADA66E1CF}"/>
          </ac:picMkLst>
        </pc:picChg>
      </pc:sldChg>
      <pc:sldChg chg="add del">
        <pc:chgData name="Ashutosh.Bhagurkar" userId="e54b5c48-fd92-480c-8e66-acef16c1a8d2" providerId="ADAL" clId="{27F362C8-AEC8-4EDD-9D5B-282E7828C547}" dt="2025-03-15T17:47:04.427" v="6" actId="47"/>
        <pc:sldMkLst>
          <pc:docMk/>
          <pc:sldMk cId="3588961653" sldId="312"/>
        </pc:sldMkLst>
      </pc:sldChg>
      <pc:sldMasterChg chg="delSldLayout">
        <pc:chgData name="Ashutosh.Bhagurkar" userId="e54b5c48-fd92-480c-8e66-acef16c1a8d2" providerId="ADAL" clId="{27F362C8-AEC8-4EDD-9D5B-282E7828C547}" dt="2025-03-15T17:49:38.380" v="31" actId="47"/>
        <pc:sldMasterMkLst>
          <pc:docMk/>
          <pc:sldMasterMk cId="0" sldId="2147483648"/>
        </pc:sldMasterMkLst>
        <pc:sldLayoutChg chg="del">
          <pc:chgData name="Ashutosh.Bhagurkar" userId="e54b5c48-fd92-480c-8e66-acef16c1a8d2" providerId="ADAL" clId="{27F362C8-AEC8-4EDD-9D5B-282E7828C547}" dt="2025-03-15T17:49:38.380" v="31"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9698CD-C6A0-4389-B178-E00135789BE6}"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s-CO"/>
        </a:p>
      </dgm:t>
    </dgm:pt>
    <dgm:pt modelId="{140DD52B-09B0-4FE7-BFE4-443BF4257BFC}">
      <dgm:prSet phldrT="[Text]"/>
      <dgm:spPr/>
      <dgm:t>
        <a:bodyPr/>
        <a:lstStyle/>
        <a:p>
          <a:r>
            <a:rPr lang="es-CO" b="1" dirty="0"/>
            <a:t>ESS in </a:t>
          </a:r>
          <a:r>
            <a:rPr lang="es-CO" b="1" dirty="0" err="1"/>
            <a:t>the</a:t>
          </a:r>
          <a:r>
            <a:rPr lang="es-CO" b="1" dirty="0"/>
            <a:t> </a:t>
          </a:r>
          <a:r>
            <a:rPr lang="es-CO" b="1" dirty="0" err="1"/>
            <a:t>energy</a:t>
          </a:r>
          <a:r>
            <a:rPr lang="es-CO" b="1" dirty="0"/>
            <a:t> </a:t>
          </a:r>
          <a:r>
            <a:rPr lang="es-CO" b="1" dirty="0" err="1"/>
            <a:t>transition</a:t>
          </a:r>
          <a:endParaRPr lang="es-CO" b="1" dirty="0"/>
        </a:p>
      </dgm:t>
    </dgm:pt>
    <dgm:pt modelId="{C7A4212D-36C4-4FBA-8AB4-99A47DA6BEF1}" type="parTrans" cxnId="{0823890A-A125-448C-8CB5-789D9993DAB1}">
      <dgm:prSet/>
      <dgm:spPr/>
      <dgm:t>
        <a:bodyPr/>
        <a:lstStyle/>
        <a:p>
          <a:endParaRPr lang="es-CO" b="1"/>
        </a:p>
      </dgm:t>
    </dgm:pt>
    <dgm:pt modelId="{824925ED-B0D7-48F0-89E5-4E68A5D8832E}" type="sibTrans" cxnId="{0823890A-A125-448C-8CB5-789D9993DAB1}">
      <dgm:prSet/>
      <dgm:spPr/>
      <dgm:t>
        <a:bodyPr/>
        <a:lstStyle/>
        <a:p>
          <a:endParaRPr lang="es-CO" b="1"/>
        </a:p>
      </dgm:t>
    </dgm:pt>
    <dgm:pt modelId="{01243E4A-2FCE-43BD-BE54-A96C60CBC78E}">
      <dgm:prSet phldrT="[Text]"/>
      <dgm:spPr/>
      <dgm:t>
        <a:bodyPr/>
        <a:lstStyle/>
        <a:p>
          <a:r>
            <a:rPr lang="es-CO" b="1" dirty="0" err="1"/>
            <a:t>Renewable</a:t>
          </a:r>
          <a:r>
            <a:rPr lang="es-CO" b="1" dirty="0"/>
            <a:t> </a:t>
          </a:r>
          <a:r>
            <a:rPr lang="es-CO" b="1" dirty="0" err="1"/>
            <a:t>integration</a:t>
          </a:r>
          <a:endParaRPr lang="es-CO" b="1" dirty="0"/>
        </a:p>
      </dgm:t>
    </dgm:pt>
    <dgm:pt modelId="{350C1BAC-8012-4374-A42A-AEBE6EA2EDD2}" type="parTrans" cxnId="{7CB552A4-AC63-4F4A-A9BB-6E27A5AB2BDA}">
      <dgm:prSet/>
      <dgm:spPr/>
      <dgm:t>
        <a:bodyPr/>
        <a:lstStyle/>
        <a:p>
          <a:endParaRPr lang="es-CO" b="1"/>
        </a:p>
      </dgm:t>
    </dgm:pt>
    <dgm:pt modelId="{50A416D6-E5B9-4CF7-8703-09271EDB23E9}" type="sibTrans" cxnId="{7CB552A4-AC63-4F4A-A9BB-6E27A5AB2BDA}">
      <dgm:prSet/>
      <dgm:spPr/>
      <dgm:t>
        <a:bodyPr/>
        <a:lstStyle/>
        <a:p>
          <a:endParaRPr lang="es-CO" b="1"/>
        </a:p>
      </dgm:t>
    </dgm:pt>
    <dgm:pt modelId="{30212BB6-FFCE-417D-BC1E-39880B8F1C98}">
      <dgm:prSet phldrT="[Text]"/>
      <dgm:spPr>
        <a:solidFill>
          <a:schemeClr val="accent1">
            <a:lumMod val="40000"/>
            <a:lumOff val="60000"/>
          </a:schemeClr>
        </a:solidFill>
      </dgm:spPr>
      <dgm:t>
        <a:bodyPr/>
        <a:lstStyle/>
        <a:p>
          <a:r>
            <a:rPr lang="es-CO" b="1" dirty="0"/>
            <a:t>Electric </a:t>
          </a:r>
          <a:r>
            <a:rPr lang="es-CO" b="1" dirty="0" err="1"/>
            <a:t>vehicles</a:t>
          </a:r>
          <a:endParaRPr lang="es-CO" b="1" dirty="0"/>
        </a:p>
      </dgm:t>
    </dgm:pt>
    <dgm:pt modelId="{BC9F41F5-F4D9-4044-B7F6-379ED14A0041}" type="parTrans" cxnId="{2C2E41A8-4368-40FA-BE50-A0DD022C4779}">
      <dgm:prSet/>
      <dgm:spPr/>
      <dgm:t>
        <a:bodyPr/>
        <a:lstStyle/>
        <a:p>
          <a:endParaRPr lang="es-CO" b="1"/>
        </a:p>
      </dgm:t>
    </dgm:pt>
    <dgm:pt modelId="{56AAA8C5-3D63-4AD3-AF42-4EF998F58613}" type="sibTrans" cxnId="{2C2E41A8-4368-40FA-BE50-A0DD022C4779}">
      <dgm:prSet/>
      <dgm:spPr/>
      <dgm:t>
        <a:bodyPr/>
        <a:lstStyle/>
        <a:p>
          <a:endParaRPr lang="es-CO" b="1"/>
        </a:p>
      </dgm:t>
    </dgm:pt>
    <dgm:pt modelId="{860F981F-AE9B-437E-A9DC-DA4473A6907F}">
      <dgm:prSet phldrT="[Text]"/>
      <dgm:spPr>
        <a:solidFill>
          <a:schemeClr val="accent4">
            <a:lumMod val="75000"/>
          </a:schemeClr>
        </a:solidFill>
      </dgm:spPr>
      <dgm:t>
        <a:bodyPr/>
        <a:lstStyle/>
        <a:p>
          <a:r>
            <a:rPr lang="es-CO" b="1" dirty="0" err="1"/>
            <a:t>Microgrids</a:t>
          </a:r>
          <a:endParaRPr lang="es-CO" b="1" dirty="0"/>
        </a:p>
      </dgm:t>
    </dgm:pt>
    <dgm:pt modelId="{1BC56D65-F31A-4F2B-A399-F276EFF509EF}" type="parTrans" cxnId="{3E133204-D454-4763-BB6D-FABB5F01997B}">
      <dgm:prSet/>
      <dgm:spPr/>
      <dgm:t>
        <a:bodyPr/>
        <a:lstStyle/>
        <a:p>
          <a:endParaRPr lang="es-CO" b="1"/>
        </a:p>
      </dgm:t>
    </dgm:pt>
    <dgm:pt modelId="{0EC535B6-1F11-465F-8B42-947C18CB2446}" type="sibTrans" cxnId="{3E133204-D454-4763-BB6D-FABB5F01997B}">
      <dgm:prSet/>
      <dgm:spPr/>
      <dgm:t>
        <a:bodyPr/>
        <a:lstStyle/>
        <a:p>
          <a:endParaRPr lang="es-CO" b="1"/>
        </a:p>
      </dgm:t>
    </dgm:pt>
    <dgm:pt modelId="{46CD1E1B-EA80-491B-9983-0F2311751269}">
      <dgm:prSet phldrT="[Text]"/>
      <dgm:spPr>
        <a:solidFill>
          <a:schemeClr val="accent3">
            <a:lumMod val="50000"/>
          </a:schemeClr>
        </a:solidFill>
      </dgm:spPr>
      <dgm:t>
        <a:bodyPr/>
        <a:lstStyle/>
        <a:p>
          <a:r>
            <a:rPr lang="es-CO" b="1" dirty="0" err="1"/>
            <a:t>Distribution</a:t>
          </a:r>
          <a:r>
            <a:rPr lang="es-CO" b="1" dirty="0"/>
            <a:t> </a:t>
          </a:r>
          <a:r>
            <a:rPr lang="es-CO" b="1" dirty="0" err="1"/>
            <a:t>power</a:t>
          </a:r>
          <a:r>
            <a:rPr lang="es-CO" b="1" dirty="0"/>
            <a:t> </a:t>
          </a:r>
          <a:r>
            <a:rPr lang="es-CO" b="1" dirty="0" err="1"/>
            <a:t>quality</a:t>
          </a:r>
          <a:endParaRPr lang="es-CO" b="1" dirty="0"/>
        </a:p>
      </dgm:t>
    </dgm:pt>
    <dgm:pt modelId="{0A011E9E-5A2B-4C83-9D9C-463FABB9D14F}" type="parTrans" cxnId="{537FDB32-6DBC-48FA-B3E0-C951EC0029B8}">
      <dgm:prSet/>
      <dgm:spPr/>
      <dgm:t>
        <a:bodyPr/>
        <a:lstStyle/>
        <a:p>
          <a:endParaRPr lang="es-CO" b="1"/>
        </a:p>
      </dgm:t>
    </dgm:pt>
    <dgm:pt modelId="{2AD15636-D266-4AEC-B2EB-71CB31021905}" type="sibTrans" cxnId="{537FDB32-6DBC-48FA-B3E0-C951EC0029B8}">
      <dgm:prSet/>
      <dgm:spPr/>
      <dgm:t>
        <a:bodyPr/>
        <a:lstStyle/>
        <a:p>
          <a:endParaRPr lang="es-CO" b="1"/>
        </a:p>
      </dgm:t>
    </dgm:pt>
    <dgm:pt modelId="{D66AF0D5-66B9-4D95-BAC7-F1CA17767BA7}">
      <dgm:prSet phldrT="[Text]"/>
      <dgm:spPr/>
      <dgm:t>
        <a:bodyPr/>
        <a:lstStyle/>
        <a:p>
          <a:r>
            <a:rPr lang="es-CO" b="1" dirty="0" err="1"/>
            <a:t>Peak</a:t>
          </a:r>
          <a:r>
            <a:rPr lang="es-CO" b="1" dirty="0"/>
            <a:t> </a:t>
          </a:r>
          <a:r>
            <a:rPr lang="es-CO" b="1" dirty="0" err="1"/>
            <a:t>management</a:t>
          </a:r>
          <a:endParaRPr lang="es-CO" b="1" dirty="0"/>
        </a:p>
      </dgm:t>
    </dgm:pt>
    <dgm:pt modelId="{054651EF-8608-4301-9A8D-562F58CF587D}" type="parTrans" cxnId="{7ED1FECF-524C-4538-A5BB-639C8968E1A6}">
      <dgm:prSet/>
      <dgm:spPr/>
      <dgm:t>
        <a:bodyPr/>
        <a:lstStyle/>
        <a:p>
          <a:endParaRPr lang="es-CO" b="1"/>
        </a:p>
      </dgm:t>
    </dgm:pt>
    <dgm:pt modelId="{22CED082-A93D-41DF-A2DC-254A13672E0D}" type="sibTrans" cxnId="{7ED1FECF-524C-4538-A5BB-639C8968E1A6}">
      <dgm:prSet/>
      <dgm:spPr/>
      <dgm:t>
        <a:bodyPr/>
        <a:lstStyle/>
        <a:p>
          <a:endParaRPr lang="es-CO" b="1"/>
        </a:p>
      </dgm:t>
    </dgm:pt>
    <dgm:pt modelId="{0AA72693-C308-4609-AAC6-7D42BD9F9791}">
      <dgm:prSet phldrT="[Text]"/>
      <dgm:spPr/>
      <dgm:t>
        <a:bodyPr/>
        <a:lstStyle/>
        <a:p>
          <a:r>
            <a:rPr lang="es-CO" b="1" dirty="0" err="1"/>
            <a:t>Frequency</a:t>
          </a:r>
          <a:r>
            <a:rPr lang="es-CO" b="1" dirty="0"/>
            <a:t> </a:t>
          </a:r>
          <a:r>
            <a:rPr lang="es-CO" b="1" dirty="0" err="1"/>
            <a:t>regulation</a:t>
          </a:r>
          <a:endParaRPr lang="es-CO" b="1" dirty="0"/>
        </a:p>
      </dgm:t>
    </dgm:pt>
    <dgm:pt modelId="{666CA587-444B-4160-AF23-A064332EDBA5}" type="parTrans" cxnId="{8097F3E7-C8C8-48C9-AB27-812F775F1AA1}">
      <dgm:prSet/>
      <dgm:spPr/>
      <dgm:t>
        <a:bodyPr/>
        <a:lstStyle/>
        <a:p>
          <a:endParaRPr lang="es-CO" b="1"/>
        </a:p>
      </dgm:t>
    </dgm:pt>
    <dgm:pt modelId="{B7F181C4-BDE0-419E-87A2-69B5626E9BAE}" type="sibTrans" cxnId="{8097F3E7-C8C8-48C9-AB27-812F775F1AA1}">
      <dgm:prSet/>
      <dgm:spPr/>
      <dgm:t>
        <a:bodyPr/>
        <a:lstStyle/>
        <a:p>
          <a:endParaRPr lang="es-CO" b="1"/>
        </a:p>
      </dgm:t>
    </dgm:pt>
    <dgm:pt modelId="{DA2AEB35-2DF6-49BF-8239-B5B7247ED02F}" type="pres">
      <dgm:prSet presAssocID="{439698CD-C6A0-4389-B178-E00135789BE6}" presName="Name0" presStyleCnt="0">
        <dgm:presLayoutVars>
          <dgm:chMax val="1"/>
          <dgm:chPref val="1"/>
          <dgm:dir/>
          <dgm:animOne val="branch"/>
          <dgm:animLvl val="lvl"/>
        </dgm:presLayoutVars>
      </dgm:prSet>
      <dgm:spPr/>
    </dgm:pt>
    <dgm:pt modelId="{E19D6CD5-D8C9-4DFE-8959-5FD6FA7C438C}" type="pres">
      <dgm:prSet presAssocID="{140DD52B-09B0-4FE7-BFE4-443BF4257BFC}" presName="Parent" presStyleLbl="node0" presStyleIdx="0" presStyleCnt="1">
        <dgm:presLayoutVars>
          <dgm:chMax val="6"/>
          <dgm:chPref val="6"/>
        </dgm:presLayoutVars>
      </dgm:prSet>
      <dgm:spPr/>
    </dgm:pt>
    <dgm:pt modelId="{68D951B1-8FE0-48BC-859C-CE842366D6D2}" type="pres">
      <dgm:prSet presAssocID="{01243E4A-2FCE-43BD-BE54-A96C60CBC78E}" presName="Accent1" presStyleCnt="0"/>
      <dgm:spPr/>
    </dgm:pt>
    <dgm:pt modelId="{A5EAABC6-F2A1-459D-9AA3-453F6F9B94DA}" type="pres">
      <dgm:prSet presAssocID="{01243E4A-2FCE-43BD-BE54-A96C60CBC78E}" presName="Accent" presStyleLbl="bgShp" presStyleIdx="0" presStyleCnt="6"/>
      <dgm:spPr/>
    </dgm:pt>
    <dgm:pt modelId="{6BC4B96F-3E2A-4D93-B34C-1E828AB9E0DB}" type="pres">
      <dgm:prSet presAssocID="{01243E4A-2FCE-43BD-BE54-A96C60CBC78E}" presName="Child1" presStyleLbl="node1" presStyleIdx="0" presStyleCnt="6">
        <dgm:presLayoutVars>
          <dgm:chMax val="0"/>
          <dgm:chPref val="0"/>
          <dgm:bulletEnabled val="1"/>
        </dgm:presLayoutVars>
      </dgm:prSet>
      <dgm:spPr/>
    </dgm:pt>
    <dgm:pt modelId="{3BD3FDF7-4A7B-465E-A26A-310DA69E3178}" type="pres">
      <dgm:prSet presAssocID="{30212BB6-FFCE-417D-BC1E-39880B8F1C98}" presName="Accent2" presStyleCnt="0"/>
      <dgm:spPr/>
    </dgm:pt>
    <dgm:pt modelId="{C87BA347-63D0-4E22-B3B6-3BDC7DC22BF8}" type="pres">
      <dgm:prSet presAssocID="{30212BB6-FFCE-417D-BC1E-39880B8F1C98}" presName="Accent" presStyleLbl="bgShp" presStyleIdx="1" presStyleCnt="6" custLinFactNeighborX="-79703" custLinFactNeighborY="-41551"/>
      <dgm:spPr/>
    </dgm:pt>
    <dgm:pt modelId="{15030E38-0ED4-4DFE-9511-317B666E37A7}" type="pres">
      <dgm:prSet presAssocID="{30212BB6-FFCE-417D-BC1E-39880B8F1C98}" presName="Child2" presStyleLbl="node1" presStyleIdx="1" presStyleCnt="6">
        <dgm:presLayoutVars>
          <dgm:chMax val="0"/>
          <dgm:chPref val="0"/>
          <dgm:bulletEnabled val="1"/>
        </dgm:presLayoutVars>
      </dgm:prSet>
      <dgm:spPr/>
    </dgm:pt>
    <dgm:pt modelId="{6A4A3324-7A54-41A5-9F40-B9DECE31DCC6}" type="pres">
      <dgm:prSet presAssocID="{860F981F-AE9B-437E-A9DC-DA4473A6907F}" presName="Accent3" presStyleCnt="0"/>
      <dgm:spPr/>
    </dgm:pt>
    <dgm:pt modelId="{F18DAD32-6DAC-4CC6-8E72-32DC396C1632}" type="pres">
      <dgm:prSet presAssocID="{860F981F-AE9B-437E-A9DC-DA4473A6907F}" presName="Accent" presStyleLbl="bgShp" presStyleIdx="2" presStyleCnt="6" custFlipVert="0" custFlipHor="0" custScaleX="124929" custScaleY="102324" custLinFactNeighborX="-6227" custLinFactNeighborY="-91725"/>
      <dgm:spPr/>
    </dgm:pt>
    <dgm:pt modelId="{0772CC33-5C40-4494-A1A5-FAC0D945237F}" type="pres">
      <dgm:prSet presAssocID="{860F981F-AE9B-437E-A9DC-DA4473A6907F}" presName="Child3" presStyleLbl="node1" presStyleIdx="2" presStyleCnt="6">
        <dgm:presLayoutVars>
          <dgm:chMax val="0"/>
          <dgm:chPref val="0"/>
          <dgm:bulletEnabled val="1"/>
        </dgm:presLayoutVars>
      </dgm:prSet>
      <dgm:spPr/>
    </dgm:pt>
    <dgm:pt modelId="{AB06A009-6609-49C0-9CFF-DBCC15BF5ECD}" type="pres">
      <dgm:prSet presAssocID="{46CD1E1B-EA80-491B-9983-0F2311751269}" presName="Accent4" presStyleCnt="0"/>
      <dgm:spPr/>
    </dgm:pt>
    <dgm:pt modelId="{44794538-FA93-4412-BDC7-15FA50E8BCD5}" type="pres">
      <dgm:prSet presAssocID="{46CD1E1B-EA80-491B-9983-0F2311751269}" presName="Accent" presStyleLbl="bgShp" presStyleIdx="3" presStyleCnt="6" custLinFactNeighborX="83439" custLinFactNeighborY="-56368"/>
      <dgm:spPr/>
    </dgm:pt>
    <dgm:pt modelId="{5F27F36C-9E37-499B-8862-4619325AE3DA}" type="pres">
      <dgm:prSet presAssocID="{46CD1E1B-EA80-491B-9983-0F2311751269}" presName="Child4" presStyleLbl="node1" presStyleIdx="3" presStyleCnt="6">
        <dgm:presLayoutVars>
          <dgm:chMax val="0"/>
          <dgm:chPref val="0"/>
          <dgm:bulletEnabled val="1"/>
        </dgm:presLayoutVars>
      </dgm:prSet>
      <dgm:spPr/>
    </dgm:pt>
    <dgm:pt modelId="{D59E57D0-8701-48DF-B564-9B63566A6F51}" type="pres">
      <dgm:prSet presAssocID="{D66AF0D5-66B9-4D95-BAC7-F1CA17767BA7}" presName="Accent5" presStyleCnt="0"/>
      <dgm:spPr/>
    </dgm:pt>
    <dgm:pt modelId="{82B34381-7569-4925-B75C-F2ED406B1668}" type="pres">
      <dgm:prSet presAssocID="{D66AF0D5-66B9-4D95-BAC7-F1CA17767BA7}" presName="Accent" presStyleLbl="bgShp" presStyleIdx="4" presStyleCnt="6" custLinFactNeighborX="94647" custLinFactNeighborY="52032"/>
      <dgm:spPr/>
    </dgm:pt>
    <dgm:pt modelId="{C915EC35-EFF4-48CB-B4C4-235852098BD0}" type="pres">
      <dgm:prSet presAssocID="{D66AF0D5-66B9-4D95-BAC7-F1CA17767BA7}" presName="Child5" presStyleLbl="node1" presStyleIdx="4" presStyleCnt="6">
        <dgm:presLayoutVars>
          <dgm:chMax val="0"/>
          <dgm:chPref val="0"/>
          <dgm:bulletEnabled val="1"/>
        </dgm:presLayoutVars>
      </dgm:prSet>
      <dgm:spPr/>
    </dgm:pt>
    <dgm:pt modelId="{BD8F2FA6-F6C4-4A9A-8609-6CA2D790FA03}" type="pres">
      <dgm:prSet presAssocID="{0AA72693-C308-4609-AAC6-7D42BD9F9791}" presName="Accent6" presStyleCnt="0"/>
      <dgm:spPr/>
    </dgm:pt>
    <dgm:pt modelId="{9186E325-0565-45CB-A6DD-7E7C82FFD9B0}" type="pres">
      <dgm:prSet presAssocID="{0AA72693-C308-4609-AAC6-7D42BD9F9791}" presName="Accent" presStyleLbl="bgShp" presStyleIdx="5" presStyleCnt="6" custLinFactY="15628" custLinFactNeighborX="-4227" custLinFactNeighborY="100000"/>
      <dgm:spPr/>
    </dgm:pt>
    <dgm:pt modelId="{BAE599C3-F3E2-49E8-AD64-270234B51AE7}" type="pres">
      <dgm:prSet presAssocID="{0AA72693-C308-4609-AAC6-7D42BD9F9791}" presName="Child6" presStyleLbl="node1" presStyleIdx="5" presStyleCnt="6">
        <dgm:presLayoutVars>
          <dgm:chMax val="0"/>
          <dgm:chPref val="0"/>
          <dgm:bulletEnabled val="1"/>
        </dgm:presLayoutVars>
      </dgm:prSet>
      <dgm:spPr/>
    </dgm:pt>
  </dgm:ptLst>
  <dgm:cxnLst>
    <dgm:cxn modelId="{3E133204-D454-4763-BB6D-FABB5F01997B}" srcId="{140DD52B-09B0-4FE7-BFE4-443BF4257BFC}" destId="{860F981F-AE9B-437E-A9DC-DA4473A6907F}" srcOrd="2" destOrd="0" parTransId="{1BC56D65-F31A-4F2B-A399-F276EFF509EF}" sibTransId="{0EC535B6-1F11-465F-8B42-947C18CB2446}"/>
    <dgm:cxn modelId="{0823890A-A125-448C-8CB5-789D9993DAB1}" srcId="{439698CD-C6A0-4389-B178-E00135789BE6}" destId="{140DD52B-09B0-4FE7-BFE4-443BF4257BFC}" srcOrd="0" destOrd="0" parTransId="{C7A4212D-36C4-4FBA-8AB4-99A47DA6BEF1}" sibTransId="{824925ED-B0D7-48F0-89E5-4E68A5D8832E}"/>
    <dgm:cxn modelId="{537FDB32-6DBC-48FA-B3E0-C951EC0029B8}" srcId="{140DD52B-09B0-4FE7-BFE4-443BF4257BFC}" destId="{46CD1E1B-EA80-491B-9983-0F2311751269}" srcOrd="3" destOrd="0" parTransId="{0A011E9E-5A2B-4C83-9D9C-463FABB9D14F}" sibTransId="{2AD15636-D266-4AEC-B2EB-71CB31021905}"/>
    <dgm:cxn modelId="{8DD23037-D752-48E7-A8C3-E6BF8CC72072}" type="presOf" srcId="{D66AF0D5-66B9-4D95-BAC7-F1CA17767BA7}" destId="{C915EC35-EFF4-48CB-B4C4-235852098BD0}" srcOrd="0" destOrd="0" presId="urn:microsoft.com/office/officeart/2011/layout/HexagonRadial"/>
    <dgm:cxn modelId="{1FCAD250-43E9-4D5B-A0C4-29C754F3B265}" type="presOf" srcId="{860F981F-AE9B-437E-A9DC-DA4473A6907F}" destId="{0772CC33-5C40-4494-A1A5-FAC0D945237F}" srcOrd="0" destOrd="0" presId="urn:microsoft.com/office/officeart/2011/layout/HexagonRadial"/>
    <dgm:cxn modelId="{2101F681-FCB8-4087-A207-46374AFF793A}" type="presOf" srcId="{0AA72693-C308-4609-AAC6-7D42BD9F9791}" destId="{BAE599C3-F3E2-49E8-AD64-270234B51AE7}" srcOrd="0" destOrd="0" presId="urn:microsoft.com/office/officeart/2011/layout/HexagonRadial"/>
    <dgm:cxn modelId="{7F389687-7076-4690-A659-DC9768CDC035}" type="presOf" srcId="{30212BB6-FFCE-417D-BC1E-39880B8F1C98}" destId="{15030E38-0ED4-4DFE-9511-317B666E37A7}" srcOrd="0" destOrd="0" presId="urn:microsoft.com/office/officeart/2011/layout/HexagonRadial"/>
    <dgm:cxn modelId="{7CB552A4-AC63-4F4A-A9BB-6E27A5AB2BDA}" srcId="{140DD52B-09B0-4FE7-BFE4-443BF4257BFC}" destId="{01243E4A-2FCE-43BD-BE54-A96C60CBC78E}" srcOrd="0" destOrd="0" parTransId="{350C1BAC-8012-4374-A42A-AEBE6EA2EDD2}" sibTransId="{50A416D6-E5B9-4CF7-8703-09271EDB23E9}"/>
    <dgm:cxn modelId="{2C2E41A8-4368-40FA-BE50-A0DD022C4779}" srcId="{140DD52B-09B0-4FE7-BFE4-443BF4257BFC}" destId="{30212BB6-FFCE-417D-BC1E-39880B8F1C98}" srcOrd="1" destOrd="0" parTransId="{BC9F41F5-F4D9-4044-B7F6-379ED14A0041}" sibTransId="{56AAA8C5-3D63-4AD3-AF42-4EF998F58613}"/>
    <dgm:cxn modelId="{34B086AB-C0EA-469C-9DC0-DE3CDCFD3915}" type="presOf" srcId="{01243E4A-2FCE-43BD-BE54-A96C60CBC78E}" destId="{6BC4B96F-3E2A-4D93-B34C-1E828AB9E0DB}" srcOrd="0" destOrd="0" presId="urn:microsoft.com/office/officeart/2011/layout/HexagonRadial"/>
    <dgm:cxn modelId="{817012B2-3DED-45A9-8054-8E791B21E834}" type="presOf" srcId="{439698CD-C6A0-4389-B178-E00135789BE6}" destId="{DA2AEB35-2DF6-49BF-8239-B5B7247ED02F}" srcOrd="0" destOrd="0" presId="urn:microsoft.com/office/officeart/2011/layout/HexagonRadial"/>
    <dgm:cxn modelId="{599D77C1-D468-4E15-ACD2-9024CA985DC4}" type="presOf" srcId="{140DD52B-09B0-4FE7-BFE4-443BF4257BFC}" destId="{E19D6CD5-D8C9-4DFE-8959-5FD6FA7C438C}" srcOrd="0" destOrd="0" presId="urn:microsoft.com/office/officeart/2011/layout/HexagonRadial"/>
    <dgm:cxn modelId="{7ED1FECF-524C-4538-A5BB-639C8968E1A6}" srcId="{140DD52B-09B0-4FE7-BFE4-443BF4257BFC}" destId="{D66AF0D5-66B9-4D95-BAC7-F1CA17767BA7}" srcOrd="4" destOrd="0" parTransId="{054651EF-8608-4301-9A8D-562F58CF587D}" sibTransId="{22CED082-A93D-41DF-A2DC-254A13672E0D}"/>
    <dgm:cxn modelId="{BBF7F8D0-C06D-4022-84ED-2C67616C2467}" type="presOf" srcId="{46CD1E1B-EA80-491B-9983-0F2311751269}" destId="{5F27F36C-9E37-499B-8862-4619325AE3DA}" srcOrd="0" destOrd="0" presId="urn:microsoft.com/office/officeart/2011/layout/HexagonRadial"/>
    <dgm:cxn modelId="{8097F3E7-C8C8-48C9-AB27-812F775F1AA1}" srcId="{140DD52B-09B0-4FE7-BFE4-443BF4257BFC}" destId="{0AA72693-C308-4609-AAC6-7D42BD9F9791}" srcOrd="5" destOrd="0" parTransId="{666CA587-444B-4160-AF23-A064332EDBA5}" sibTransId="{B7F181C4-BDE0-419E-87A2-69B5626E9BAE}"/>
    <dgm:cxn modelId="{9EB527BA-AEF0-4B8F-9838-ADA1D40298DB}" type="presParOf" srcId="{DA2AEB35-2DF6-49BF-8239-B5B7247ED02F}" destId="{E19D6CD5-D8C9-4DFE-8959-5FD6FA7C438C}" srcOrd="0" destOrd="0" presId="urn:microsoft.com/office/officeart/2011/layout/HexagonRadial"/>
    <dgm:cxn modelId="{B3451EE2-3BA3-4741-992D-210DDDBE99BF}" type="presParOf" srcId="{DA2AEB35-2DF6-49BF-8239-B5B7247ED02F}" destId="{68D951B1-8FE0-48BC-859C-CE842366D6D2}" srcOrd="1" destOrd="0" presId="urn:microsoft.com/office/officeart/2011/layout/HexagonRadial"/>
    <dgm:cxn modelId="{9CDF5335-85F0-4C7B-AF6E-411BC99E6B18}" type="presParOf" srcId="{68D951B1-8FE0-48BC-859C-CE842366D6D2}" destId="{A5EAABC6-F2A1-459D-9AA3-453F6F9B94DA}" srcOrd="0" destOrd="0" presId="urn:microsoft.com/office/officeart/2011/layout/HexagonRadial"/>
    <dgm:cxn modelId="{3D63F461-E41B-4207-9FA1-FEED62F14498}" type="presParOf" srcId="{DA2AEB35-2DF6-49BF-8239-B5B7247ED02F}" destId="{6BC4B96F-3E2A-4D93-B34C-1E828AB9E0DB}" srcOrd="2" destOrd="0" presId="urn:microsoft.com/office/officeart/2011/layout/HexagonRadial"/>
    <dgm:cxn modelId="{0181AE78-C596-49A6-AF69-8A51A0709354}" type="presParOf" srcId="{DA2AEB35-2DF6-49BF-8239-B5B7247ED02F}" destId="{3BD3FDF7-4A7B-465E-A26A-310DA69E3178}" srcOrd="3" destOrd="0" presId="urn:microsoft.com/office/officeart/2011/layout/HexagonRadial"/>
    <dgm:cxn modelId="{E1319B5F-0B5F-40EF-9556-0397339EC9B1}" type="presParOf" srcId="{3BD3FDF7-4A7B-465E-A26A-310DA69E3178}" destId="{C87BA347-63D0-4E22-B3B6-3BDC7DC22BF8}" srcOrd="0" destOrd="0" presId="urn:microsoft.com/office/officeart/2011/layout/HexagonRadial"/>
    <dgm:cxn modelId="{EFB863D7-10C1-4066-8955-CEA44E968ED4}" type="presParOf" srcId="{DA2AEB35-2DF6-49BF-8239-B5B7247ED02F}" destId="{15030E38-0ED4-4DFE-9511-317B666E37A7}" srcOrd="4" destOrd="0" presId="urn:microsoft.com/office/officeart/2011/layout/HexagonRadial"/>
    <dgm:cxn modelId="{32CC8A19-FB07-4C23-9E8E-D3DDF85FB76B}" type="presParOf" srcId="{DA2AEB35-2DF6-49BF-8239-B5B7247ED02F}" destId="{6A4A3324-7A54-41A5-9F40-B9DECE31DCC6}" srcOrd="5" destOrd="0" presId="urn:microsoft.com/office/officeart/2011/layout/HexagonRadial"/>
    <dgm:cxn modelId="{A844137B-E37D-4AAD-83FD-1AE4762966BB}" type="presParOf" srcId="{6A4A3324-7A54-41A5-9F40-B9DECE31DCC6}" destId="{F18DAD32-6DAC-4CC6-8E72-32DC396C1632}" srcOrd="0" destOrd="0" presId="urn:microsoft.com/office/officeart/2011/layout/HexagonRadial"/>
    <dgm:cxn modelId="{1C01D781-3F88-4337-AAA0-2AC8BE3BD5B4}" type="presParOf" srcId="{DA2AEB35-2DF6-49BF-8239-B5B7247ED02F}" destId="{0772CC33-5C40-4494-A1A5-FAC0D945237F}" srcOrd="6" destOrd="0" presId="urn:microsoft.com/office/officeart/2011/layout/HexagonRadial"/>
    <dgm:cxn modelId="{53571610-D7FE-495F-9F6B-19FDC05BB7DD}" type="presParOf" srcId="{DA2AEB35-2DF6-49BF-8239-B5B7247ED02F}" destId="{AB06A009-6609-49C0-9CFF-DBCC15BF5ECD}" srcOrd="7" destOrd="0" presId="urn:microsoft.com/office/officeart/2011/layout/HexagonRadial"/>
    <dgm:cxn modelId="{B2CE5A65-9DFC-49CA-B6A2-50A8F12DE34D}" type="presParOf" srcId="{AB06A009-6609-49C0-9CFF-DBCC15BF5ECD}" destId="{44794538-FA93-4412-BDC7-15FA50E8BCD5}" srcOrd="0" destOrd="0" presId="urn:microsoft.com/office/officeart/2011/layout/HexagonRadial"/>
    <dgm:cxn modelId="{C44ED422-7C8C-46DF-A3A4-21B40BB77789}" type="presParOf" srcId="{DA2AEB35-2DF6-49BF-8239-B5B7247ED02F}" destId="{5F27F36C-9E37-499B-8862-4619325AE3DA}" srcOrd="8" destOrd="0" presId="urn:microsoft.com/office/officeart/2011/layout/HexagonRadial"/>
    <dgm:cxn modelId="{FF7E57DE-52CF-49D5-BD85-0E9D7D58B22F}" type="presParOf" srcId="{DA2AEB35-2DF6-49BF-8239-B5B7247ED02F}" destId="{D59E57D0-8701-48DF-B564-9B63566A6F51}" srcOrd="9" destOrd="0" presId="urn:microsoft.com/office/officeart/2011/layout/HexagonRadial"/>
    <dgm:cxn modelId="{48D74D05-1EC0-4EBD-B54C-33E2E6E52C55}" type="presParOf" srcId="{D59E57D0-8701-48DF-B564-9B63566A6F51}" destId="{82B34381-7569-4925-B75C-F2ED406B1668}" srcOrd="0" destOrd="0" presId="urn:microsoft.com/office/officeart/2011/layout/HexagonRadial"/>
    <dgm:cxn modelId="{16482270-DBE7-4F15-8EBD-644AD85EBD1A}" type="presParOf" srcId="{DA2AEB35-2DF6-49BF-8239-B5B7247ED02F}" destId="{C915EC35-EFF4-48CB-B4C4-235852098BD0}" srcOrd="10" destOrd="0" presId="urn:microsoft.com/office/officeart/2011/layout/HexagonRadial"/>
    <dgm:cxn modelId="{1F3ACE16-9CC6-429E-8B38-29BEF05E77E6}" type="presParOf" srcId="{DA2AEB35-2DF6-49BF-8239-B5B7247ED02F}" destId="{BD8F2FA6-F6C4-4A9A-8609-6CA2D790FA03}" srcOrd="11" destOrd="0" presId="urn:microsoft.com/office/officeart/2011/layout/HexagonRadial"/>
    <dgm:cxn modelId="{46AFA18F-078F-4262-844B-6A6656004A98}" type="presParOf" srcId="{BD8F2FA6-F6C4-4A9A-8609-6CA2D790FA03}" destId="{9186E325-0565-45CB-A6DD-7E7C82FFD9B0}" srcOrd="0" destOrd="0" presId="urn:microsoft.com/office/officeart/2011/layout/HexagonRadial"/>
    <dgm:cxn modelId="{BCD7AF18-BCA2-45E0-911A-12F5A48931EB}" type="presParOf" srcId="{DA2AEB35-2DF6-49BF-8239-B5B7247ED02F}" destId="{BAE599C3-F3E2-49E8-AD64-270234B51AE7}"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89CC3C-6B3F-4341-B395-D177C1A4AA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D1E14FB5-342F-4E46-9F50-2396143DEDC5}">
      <dgm:prSet phldrT="[Text]" custT="1"/>
      <dgm:spPr>
        <a:solidFill>
          <a:schemeClr val="accent4">
            <a:lumMod val="75000"/>
          </a:schemeClr>
        </a:solidFill>
      </dgm:spPr>
      <dgm:t>
        <a:bodyPr/>
        <a:lstStyle/>
        <a:p>
          <a:r>
            <a:rPr lang="es-CO" sz="3000" b="1" dirty="0" err="1"/>
            <a:t>Thermal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Sensible </a:t>
          </a:r>
          <a:r>
            <a:rPr lang="es-CO" sz="2000" dirty="0" err="1"/>
            <a:t>heat</a:t>
          </a:r>
          <a:r>
            <a:rPr lang="es-CO" sz="2000" dirty="0"/>
            <a:t> </a:t>
          </a:r>
          <a:r>
            <a:rPr lang="es-CO" sz="2000" dirty="0" err="1"/>
            <a:t>storage</a:t>
          </a:r>
          <a:r>
            <a:rPr lang="es-CO" sz="2000" dirty="0"/>
            <a:t> </a:t>
          </a:r>
          <a:r>
            <a:rPr lang="es-CO" sz="2000" dirty="0" err="1"/>
            <a:t>using</a:t>
          </a:r>
          <a:r>
            <a:rPr lang="es-CO" sz="2000" dirty="0"/>
            <a:t> </a:t>
          </a:r>
          <a:r>
            <a:rPr lang="es-CO" sz="2000" dirty="0" err="1"/>
            <a:t>molten</a:t>
          </a:r>
          <a:r>
            <a:rPr lang="es-CO" sz="2000" dirty="0"/>
            <a:t> </a:t>
          </a:r>
          <a:r>
            <a:rPr lang="es-CO" sz="2000" dirty="0" err="1"/>
            <a:t>salts</a:t>
          </a:r>
          <a:endParaRPr lang="es-CO" sz="2000" dirty="0"/>
        </a:p>
      </dgm:t>
    </dgm:pt>
    <dgm:pt modelId="{C515EC9B-6AE8-4079-9BD0-5C6A86F3035B}" type="parTrans" cxnId="{852D0C99-FFEE-443A-A054-FB25030D7C84}">
      <dgm:prSet/>
      <dgm:spPr/>
      <dgm:t>
        <a:bodyPr/>
        <a:lstStyle/>
        <a:p>
          <a:endParaRPr lang="es-CO"/>
        </a:p>
      </dgm:t>
    </dgm:pt>
    <dgm:pt modelId="{39837FDE-704A-457D-926C-41F4656909D0}" type="sibTrans" cxnId="{852D0C99-FFEE-443A-A054-FB25030D7C84}">
      <dgm:prSet/>
      <dgm:spPr/>
      <dgm:t>
        <a:bodyPr/>
        <a:lstStyle/>
        <a:p>
          <a:endParaRPr lang="es-CO"/>
        </a:p>
      </dgm:t>
    </dgm:pt>
    <dgm:pt modelId="{F3E39D2F-58CA-46FB-AEEC-F1E3D8301A34}">
      <dgm:prSet phldrT="[Text]" custT="1"/>
      <dgm:spPr>
        <a:solidFill>
          <a:srgbClr val="0070C0"/>
        </a:solidFill>
      </dgm:spPr>
      <dgm:t>
        <a:bodyPr/>
        <a:lstStyle/>
        <a:p>
          <a:r>
            <a:rPr lang="es-CO" sz="3000" b="1" dirty="0" err="1"/>
            <a:t>Mechanical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Pumped</a:t>
          </a:r>
          <a:r>
            <a:rPr lang="es-CO" sz="2000" dirty="0"/>
            <a:t> </a:t>
          </a:r>
          <a:r>
            <a:rPr lang="es-CO" sz="2000" dirty="0" err="1"/>
            <a:t>hydro</a:t>
          </a:r>
          <a:r>
            <a:rPr lang="es-CO" sz="2000" dirty="0"/>
            <a:t> </a:t>
          </a:r>
          <a:r>
            <a:rPr lang="es-CO" sz="2000" dirty="0" err="1"/>
            <a:t>energy</a:t>
          </a:r>
          <a:r>
            <a:rPr lang="es-CO" sz="2000" dirty="0"/>
            <a:t> </a:t>
          </a:r>
          <a:r>
            <a:rPr lang="es-CO" sz="2000" dirty="0" err="1"/>
            <a:t>storage</a:t>
          </a:r>
          <a:endParaRPr lang="es-CO" sz="2000" dirty="0"/>
        </a:p>
      </dgm:t>
    </dgm:pt>
    <dgm:pt modelId="{1B0F295D-6612-44DB-8FCF-F06D8E6FB35A}" type="parTrans" cxnId="{C8426276-DA6F-4AF8-9DC2-058B4DB9EA30}">
      <dgm:prSet/>
      <dgm:spPr/>
      <dgm:t>
        <a:bodyPr/>
        <a:lstStyle/>
        <a:p>
          <a:endParaRPr lang="es-CO"/>
        </a:p>
      </dgm:t>
    </dgm:pt>
    <dgm:pt modelId="{E3711BF4-3150-4318-854E-99208344899C}" type="sibTrans" cxnId="{C8426276-DA6F-4AF8-9DC2-058B4DB9EA30}">
      <dgm:prSet/>
      <dgm:spPr/>
      <dgm:t>
        <a:bodyPr/>
        <a:lstStyle/>
        <a:p>
          <a:endParaRPr lang="es-CO"/>
        </a:p>
      </dgm:t>
    </dgm:pt>
    <dgm:pt modelId="{22589824-4D3D-4CCC-96D1-622839E439AB}">
      <dgm:prSet phldrT="[Text]" custT="1"/>
      <dgm:spPr/>
      <dgm:t>
        <a:bodyPr/>
        <a:lstStyle/>
        <a:p>
          <a:r>
            <a:rPr lang="es-CO" sz="3000" b="1" dirty="0"/>
            <a:t>Chemical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Hydrogen</a:t>
          </a:r>
          <a:r>
            <a:rPr lang="es-CO" sz="2000" dirty="0"/>
            <a:t> </a:t>
          </a:r>
          <a:r>
            <a:rPr lang="es-CO" sz="2000" dirty="0" err="1"/>
            <a:t>energy</a:t>
          </a:r>
          <a:r>
            <a:rPr lang="es-CO" sz="2000" dirty="0"/>
            <a:t> </a:t>
          </a:r>
          <a:r>
            <a:rPr lang="es-CO" sz="2000" dirty="0" err="1"/>
            <a:t>storage</a:t>
          </a:r>
          <a:endParaRPr lang="es-CO" sz="2000" dirty="0"/>
        </a:p>
      </dgm:t>
    </dgm:pt>
    <dgm:pt modelId="{249FA01C-017F-4EBB-BFD9-AF621303A19F}" type="parTrans" cxnId="{3AB96134-A61A-4243-859A-540F102EE20F}">
      <dgm:prSet/>
      <dgm:spPr/>
      <dgm:t>
        <a:bodyPr/>
        <a:lstStyle/>
        <a:p>
          <a:endParaRPr lang="es-CO"/>
        </a:p>
      </dgm:t>
    </dgm:pt>
    <dgm:pt modelId="{C0E47E80-0AE2-4D65-998C-F837EF32F537}" type="sibTrans" cxnId="{3AB96134-A61A-4243-859A-540F102EE20F}">
      <dgm:prSet/>
      <dgm:spPr/>
      <dgm:t>
        <a:bodyPr/>
        <a:lstStyle/>
        <a:p>
          <a:endParaRPr lang="es-CO"/>
        </a:p>
      </dgm:t>
    </dgm:pt>
    <dgm:pt modelId="{61161E54-6D62-4C50-9487-E34297604938}">
      <dgm:prSet phldrT="[Text]" custT="1"/>
      <dgm:spPr>
        <a:solidFill>
          <a:srgbClr val="0070C0"/>
        </a:solidFill>
      </dgm:spPr>
      <dgm:t>
        <a:bodyPr/>
        <a:lstStyle/>
        <a:p>
          <a:r>
            <a:rPr lang="es-CO" sz="3000" b="1" dirty="0" err="1"/>
            <a:t>Electrochemical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Battery</a:t>
          </a:r>
          <a:r>
            <a:rPr lang="es-CO" sz="2000" dirty="0"/>
            <a:t> </a:t>
          </a:r>
          <a:r>
            <a:rPr lang="es-CO" sz="2000" dirty="0" err="1"/>
            <a:t>energy</a:t>
          </a:r>
          <a:r>
            <a:rPr lang="es-CO" sz="2000" dirty="0"/>
            <a:t> </a:t>
          </a:r>
          <a:r>
            <a:rPr lang="es-CO" sz="2000" dirty="0" err="1"/>
            <a:t>storage</a:t>
          </a:r>
          <a:endParaRPr lang="es-CO" sz="2000" dirty="0"/>
        </a:p>
      </dgm:t>
    </dgm:pt>
    <dgm:pt modelId="{4823F3D1-7841-4192-BF22-8A14B5B75C8C}" type="parTrans" cxnId="{BDEAD45A-DF41-43B5-BE25-60EB7A76FA32}">
      <dgm:prSet/>
      <dgm:spPr/>
      <dgm:t>
        <a:bodyPr/>
        <a:lstStyle/>
        <a:p>
          <a:endParaRPr lang="es-CO"/>
        </a:p>
      </dgm:t>
    </dgm:pt>
    <dgm:pt modelId="{9B6D79A0-D24C-4835-852A-B968BA3D0824}" type="sibTrans" cxnId="{BDEAD45A-DF41-43B5-BE25-60EB7A76FA32}">
      <dgm:prSet/>
      <dgm:spPr/>
      <dgm:t>
        <a:bodyPr/>
        <a:lstStyle/>
        <a:p>
          <a:endParaRPr lang="es-CO"/>
        </a:p>
      </dgm:t>
    </dgm:pt>
    <dgm:pt modelId="{668A96CA-3AD7-408A-B9F0-EBB8C98A58B3}">
      <dgm:prSet phldrT="[Text]" custT="1"/>
      <dgm:spPr/>
      <dgm:t>
        <a:bodyPr/>
        <a:lstStyle/>
        <a:p>
          <a:r>
            <a:rPr lang="es-CO" sz="3000" b="1" dirty="0" err="1"/>
            <a:t>Electrical-magnetical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Supercapacitors</a:t>
          </a:r>
          <a:endParaRPr lang="es-CO" sz="2000" dirty="0"/>
        </a:p>
      </dgm:t>
    </dgm:pt>
    <dgm:pt modelId="{6D297E92-F8CB-49E2-93E6-BC4FDE8E3941}" type="parTrans" cxnId="{F90E6D2D-E58C-4FBD-A773-8451ABA4F9F0}">
      <dgm:prSet/>
      <dgm:spPr/>
      <dgm:t>
        <a:bodyPr/>
        <a:lstStyle/>
        <a:p>
          <a:endParaRPr lang="es-CO"/>
        </a:p>
      </dgm:t>
    </dgm:pt>
    <dgm:pt modelId="{DAB06C84-8456-44A3-B3F1-4F875FD38238}" type="sibTrans" cxnId="{F90E6D2D-E58C-4FBD-A773-8451ABA4F9F0}">
      <dgm:prSet/>
      <dgm:spPr/>
      <dgm:t>
        <a:bodyPr/>
        <a:lstStyle/>
        <a:p>
          <a:endParaRPr lang="es-CO"/>
        </a:p>
      </dgm:t>
    </dgm:pt>
    <dgm:pt modelId="{63EC12E7-2E57-4D44-AD9E-E09DB9EB08DB}">
      <dgm:prSet phldrT="[Text]" custT="1"/>
      <dgm:spPr>
        <a:solidFill>
          <a:schemeClr val="accent1">
            <a:lumMod val="60000"/>
            <a:lumOff val="40000"/>
          </a:schemeClr>
        </a:solidFill>
      </dgm:spPr>
      <dgm:t>
        <a:bodyPr/>
        <a:lstStyle/>
        <a:p>
          <a:r>
            <a:rPr lang="es-CO" sz="3000" b="1" dirty="0" err="1"/>
            <a:t>Others</a:t>
          </a:r>
          <a:endParaRPr lang="es-CO" sz="3000" b="1" dirty="0"/>
        </a:p>
        <a:p>
          <a:r>
            <a:rPr lang="es-CO" sz="2000" dirty="0"/>
            <a:t>Ex: </a:t>
          </a:r>
          <a:r>
            <a:rPr lang="es-CO" sz="2000" dirty="0" err="1"/>
            <a:t>Hybrid</a:t>
          </a:r>
          <a:r>
            <a:rPr lang="es-CO" sz="2000" dirty="0"/>
            <a:t> </a:t>
          </a:r>
          <a:r>
            <a:rPr lang="es-CO" sz="2000" dirty="0" err="1"/>
            <a:t>energy</a:t>
          </a:r>
          <a:r>
            <a:rPr lang="es-CO" sz="2000" dirty="0"/>
            <a:t> </a:t>
          </a:r>
          <a:r>
            <a:rPr lang="es-CO" sz="2000" dirty="0" err="1"/>
            <a:t>storage</a:t>
          </a:r>
          <a:endParaRPr lang="es-CO" sz="2000" dirty="0"/>
        </a:p>
      </dgm:t>
    </dgm:pt>
    <dgm:pt modelId="{345B9B40-F29D-4AAC-8425-E35FA9773D0A}" type="parTrans" cxnId="{AD300ACE-F28D-4C6A-A5C3-5D35D752D1A7}">
      <dgm:prSet/>
      <dgm:spPr/>
      <dgm:t>
        <a:bodyPr/>
        <a:lstStyle/>
        <a:p>
          <a:endParaRPr lang="es-CO"/>
        </a:p>
      </dgm:t>
    </dgm:pt>
    <dgm:pt modelId="{F9C50BC9-A8F4-433C-B839-69AD1434180C}" type="sibTrans" cxnId="{AD300ACE-F28D-4C6A-A5C3-5D35D752D1A7}">
      <dgm:prSet/>
      <dgm:spPr/>
      <dgm:t>
        <a:bodyPr/>
        <a:lstStyle/>
        <a:p>
          <a:endParaRPr lang="es-CO"/>
        </a:p>
      </dgm:t>
    </dgm:pt>
    <dgm:pt modelId="{4F847D5E-F255-4422-8C4A-5A5097DA9EA3}" type="pres">
      <dgm:prSet presAssocID="{4E89CC3C-6B3F-4341-B395-D177C1A4AAAC}" presName="diagram" presStyleCnt="0">
        <dgm:presLayoutVars>
          <dgm:dir/>
          <dgm:resizeHandles val="exact"/>
        </dgm:presLayoutVars>
      </dgm:prSet>
      <dgm:spPr/>
    </dgm:pt>
    <dgm:pt modelId="{5F4781C3-9DDE-4BB0-86AF-AE1C4C9FF9C4}" type="pres">
      <dgm:prSet presAssocID="{D1E14FB5-342F-4E46-9F50-2396143DEDC5}" presName="node" presStyleLbl="node1" presStyleIdx="0" presStyleCnt="6">
        <dgm:presLayoutVars>
          <dgm:bulletEnabled val="1"/>
        </dgm:presLayoutVars>
      </dgm:prSet>
      <dgm:spPr/>
    </dgm:pt>
    <dgm:pt modelId="{C3F06862-2FF2-47D1-A11F-63301B387D09}" type="pres">
      <dgm:prSet presAssocID="{39837FDE-704A-457D-926C-41F4656909D0}" presName="sibTrans" presStyleCnt="0"/>
      <dgm:spPr/>
    </dgm:pt>
    <dgm:pt modelId="{D5654DE5-C465-4D55-8C8C-2831876ECF21}" type="pres">
      <dgm:prSet presAssocID="{F3E39D2F-58CA-46FB-AEEC-F1E3D8301A34}" presName="node" presStyleLbl="node1" presStyleIdx="1" presStyleCnt="6">
        <dgm:presLayoutVars>
          <dgm:bulletEnabled val="1"/>
        </dgm:presLayoutVars>
      </dgm:prSet>
      <dgm:spPr/>
    </dgm:pt>
    <dgm:pt modelId="{6544FF74-E775-4521-882A-32DE1BEFB402}" type="pres">
      <dgm:prSet presAssocID="{E3711BF4-3150-4318-854E-99208344899C}" presName="sibTrans" presStyleCnt="0"/>
      <dgm:spPr/>
    </dgm:pt>
    <dgm:pt modelId="{9279FAF7-E467-40C5-A579-01FE1374019D}" type="pres">
      <dgm:prSet presAssocID="{22589824-4D3D-4CCC-96D1-622839E439AB}" presName="node" presStyleLbl="node1" presStyleIdx="2" presStyleCnt="6">
        <dgm:presLayoutVars>
          <dgm:bulletEnabled val="1"/>
        </dgm:presLayoutVars>
      </dgm:prSet>
      <dgm:spPr/>
    </dgm:pt>
    <dgm:pt modelId="{2824D225-F3CE-4251-A74C-B5B5881DEE96}" type="pres">
      <dgm:prSet presAssocID="{C0E47E80-0AE2-4D65-998C-F837EF32F537}" presName="sibTrans" presStyleCnt="0"/>
      <dgm:spPr/>
    </dgm:pt>
    <dgm:pt modelId="{2860062C-5453-4EA1-B2EC-E77A427B0F2E}" type="pres">
      <dgm:prSet presAssocID="{61161E54-6D62-4C50-9487-E34297604938}" presName="node" presStyleLbl="node1" presStyleIdx="3" presStyleCnt="6">
        <dgm:presLayoutVars>
          <dgm:bulletEnabled val="1"/>
        </dgm:presLayoutVars>
      </dgm:prSet>
      <dgm:spPr/>
    </dgm:pt>
    <dgm:pt modelId="{5AC89FB1-3AD0-4D2B-A96F-D69530B5CB6D}" type="pres">
      <dgm:prSet presAssocID="{9B6D79A0-D24C-4835-852A-B968BA3D0824}" presName="sibTrans" presStyleCnt="0"/>
      <dgm:spPr/>
    </dgm:pt>
    <dgm:pt modelId="{61B52C36-7443-4F7C-96F0-A1900DCCA7BB}" type="pres">
      <dgm:prSet presAssocID="{668A96CA-3AD7-408A-B9F0-EBB8C98A58B3}" presName="node" presStyleLbl="node1" presStyleIdx="4" presStyleCnt="6">
        <dgm:presLayoutVars>
          <dgm:bulletEnabled val="1"/>
        </dgm:presLayoutVars>
      </dgm:prSet>
      <dgm:spPr/>
    </dgm:pt>
    <dgm:pt modelId="{94CADA39-1EA7-47FA-A15F-66FB8C28FCD8}" type="pres">
      <dgm:prSet presAssocID="{DAB06C84-8456-44A3-B3F1-4F875FD38238}" presName="sibTrans" presStyleCnt="0"/>
      <dgm:spPr/>
    </dgm:pt>
    <dgm:pt modelId="{B9098056-B5D9-46FE-AC36-E2EA7DF8BBB2}" type="pres">
      <dgm:prSet presAssocID="{63EC12E7-2E57-4D44-AD9E-E09DB9EB08DB}" presName="node" presStyleLbl="node1" presStyleIdx="5" presStyleCnt="6">
        <dgm:presLayoutVars>
          <dgm:bulletEnabled val="1"/>
        </dgm:presLayoutVars>
      </dgm:prSet>
      <dgm:spPr/>
    </dgm:pt>
  </dgm:ptLst>
  <dgm:cxnLst>
    <dgm:cxn modelId="{B7AB220A-AA22-4876-A220-CEBFC47DA17E}" type="presOf" srcId="{22589824-4D3D-4CCC-96D1-622839E439AB}" destId="{9279FAF7-E467-40C5-A579-01FE1374019D}" srcOrd="0" destOrd="0" presId="urn:microsoft.com/office/officeart/2005/8/layout/default"/>
    <dgm:cxn modelId="{6D30BF0C-F58D-4284-BAB8-B5792C096DD5}" type="presOf" srcId="{61161E54-6D62-4C50-9487-E34297604938}" destId="{2860062C-5453-4EA1-B2EC-E77A427B0F2E}" srcOrd="0" destOrd="0" presId="urn:microsoft.com/office/officeart/2005/8/layout/default"/>
    <dgm:cxn modelId="{F90E6D2D-E58C-4FBD-A773-8451ABA4F9F0}" srcId="{4E89CC3C-6B3F-4341-B395-D177C1A4AAAC}" destId="{668A96CA-3AD7-408A-B9F0-EBB8C98A58B3}" srcOrd="4" destOrd="0" parTransId="{6D297E92-F8CB-49E2-93E6-BC4FDE8E3941}" sibTransId="{DAB06C84-8456-44A3-B3F1-4F875FD38238}"/>
    <dgm:cxn modelId="{3AB96134-A61A-4243-859A-540F102EE20F}" srcId="{4E89CC3C-6B3F-4341-B395-D177C1A4AAAC}" destId="{22589824-4D3D-4CCC-96D1-622839E439AB}" srcOrd="2" destOrd="0" parTransId="{249FA01C-017F-4EBB-BFD9-AF621303A19F}" sibTransId="{C0E47E80-0AE2-4D65-998C-F837EF32F537}"/>
    <dgm:cxn modelId="{7EABB83C-EA02-453A-83E9-CD20B7EB7EE4}" type="presOf" srcId="{D1E14FB5-342F-4E46-9F50-2396143DEDC5}" destId="{5F4781C3-9DDE-4BB0-86AF-AE1C4C9FF9C4}" srcOrd="0" destOrd="0" presId="urn:microsoft.com/office/officeart/2005/8/layout/default"/>
    <dgm:cxn modelId="{16758046-B5A3-4D1B-A330-226B5978FF8E}" type="presOf" srcId="{63EC12E7-2E57-4D44-AD9E-E09DB9EB08DB}" destId="{B9098056-B5D9-46FE-AC36-E2EA7DF8BBB2}" srcOrd="0" destOrd="0" presId="urn:microsoft.com/office/officeart/2005/8/layout/default"/>
    <dgm:cxn modelId="{C8426276-DA6F-4AF8-9DC2-058B4DB9EA30}" srcId="{4E89CC3C-6B3F-4341-B395-D177C1A4AAAC}" destId="{F3E39D2F-58CA-46FB-AEEC-F1E3D8301A34}" srcOrd="1" destOrd="0" parTransId="{1B0F295D-6612-44DB-8FCF-F06D8E6FB35A}" sibTransId="{E3711BF4-3150-4318-854E-99208344899C}"/>
    <dgm:cxn modelId="{BDEAD45A-DF41-43B5-BE25-60EB7A76FA32}" srcId="{4E89CC3C-6B3F-4341-B395-D177C1A4AAAC}" destId="{61161E54-6D62-4C50-9487-E34297604938}" srcOrd="3" destOrd="0" parTransId="{4823F3D1-7841-4192-BF22-8A14B5B75C8C}" sibTransId="{9B6D79A0-D24C-4835-852A-B968BA3D0824}"/>
    <dgm:cxn modelId="{47BB0F98-7BF8-465B-A259-87C162AD7993}" type="presOf" srcId="{668A96CA-3AD7-408A-B9F0-EBB8C98A58B3}" destId="{61B52C36-7443-4F7C-96F0-A1900DCCA7BB}" srcOrd="0" destOrd="0" presId="urn:microsoft.com/office/officeart/2005/8/layout/default"/>
    <dgm:cxn modelId="{852D0C99-FFEE-443A-A054-FB25030D7C84}" srcId="{4E89CC3C-6B3F-4341-B395-D177C1A4AAAC}" destId="{D1E14FB5-342F-4E46-9F50-2396143DEDC5}" srcOrd="0" destOrd="0" parTransId="{C515EC9B-6AE8-4079-9BD0-5C6A86F3035B}" sibTransId="{39837FDE-704A-457D-926C-41F4656909D0}"/>
    <dgm:cxn modelId="{6B83089E-EBFA-49F9-96CA-50F6F211CADA}" type="presOf" srcId="{4E89CC3C-6B3F-4341-B395-D177C1A4AAAC}" destId="{4F847D5E-F255-4422-8C4A-5A5097DA9EA3}" srcOrd="0" destOrd="0" presId="urn:microsoft.com/office/officeart/2005/8/layout/default"/>
    <dgm:cxn modelId="{19C1C2C7-586D-48A2-9C2A-745BB88C264F}" type="presOf" srcId="{F3E39D2F-58CA-46FB-AEEC-F1E3D8301A34}" destId="{D5654DE5-C465-4D55-8C8C-2831876ECF21}" srcOrd="0" destOrd="0" presId="urn:microsoft.com/office/officeart/2005/8/layout/default"/>
    <dgm:cxn modelId="{AD300ACE-F28D-4C6A-A5C3-5D35D752D1A7}" srcId="{4E89CC3C-6B3F-4341-B395-D177C1A4AAAC}" destId="{63EC12E7-2E57-4D44-AD9E-E09DB9EB08DB}" srcOrd="5" destOrd="0" parTransId="{345B9B40-F29D-4AAC-8425-E35FA9773D0A}" sibTransId="{F9C50BC9-A8F4-433C-B839-69AD1434180C}"/>
    <dgm:cxn modelId="{0827D650-A5F6-4E4C-8FF1-0682F6F8C0D4}" type="presParOf" srcId="{4F847D5E-F255-4422-8C4A-5A5097DA9EA3}" destId="{5F4781C3-9DDE-4BB0-86AF-AE1C4C9FF9C4}" srcOrd="0" destOrd="0" presId="urn:microsoft.com/office/officeart/2005/8/layout/default"/>
    <dgm:cxn modelId="{988F8162-B344-4178-972E-B9FBE5C9A158}" type="presParOf" srcId="{4F847D5E-F255-4422-8C4A-5A5097DA9EA3}" destId="{C3F06862-2FF2-47D1-A11F-63301B387D09}" srcOrd="1" destOrd="0" presId="urn:microsoft.com/office/officeart/2005/8/layout/default"/>
    <dgm:cxn modelId="{1E627EE2-771F-4C43-B673-82ED45960062}" type="presParOf" srcId="{4F847D5E-F255-4422-8C4A-5A5097DA9EA3}" destId="{D5654DE5-C465-4D55-8C8C-2831876ECF21}" srcOrd="2" destOrd="0" presId="urn:microsoft.com/office/officeart/2005/8/layout/default"/>
    <dgm:cxn modelId="{55251E2B-DE5F-41DE-B002-25E057A21652}" type="presParOf" srcId="{4F847D5E-F255-4422-8C4A-5A5097DA9EA3}" destId="{6544FF74-E775-4521-882A-32DE1BEFB402}" srcOrd="3" destOrd="0" presId="urn:microsoft.com/office/officeart/2005/8/layout/default"/>
    <dgm:cxn modelId="{56B914F7-0318-4473-B03E-8CF12FEE7C31}" type="presParOf" srcId="{4F847D5E-F255-4422-8C4A-5A5097DA9EA3}" destId="{9279FAF7-E467-40C5-A579-01FE1374019D}" srcOrd="4" destOrd="0" presId="urn:microsoft.com/office/officeart/2005/8/layout/default"/>
    <dgm:cxn modelId="{6645762E-5965-4D39-BD0C-23F63B04BAFA}" type="presParOf" srcId="{4F847D5E-F255-4422-8C4A-5A5097DA9EA3}" destId="{2824D225-F3CE-4251-A74C-B5B5881DEE96}" srcOrd="5" destOrd="0" presId="urn:microsoft.com/office/officeart/2005/8/layout/default"/>
    <dgm:cxn modelId="{C0FDA42B-5190-491A-B8E6-7BD05C379C92}" type="presParOf" srcId="{4F847D5E-F255-4422-8C4A-5A5097DA9EA3}" destId="{2860062C-5453-4EA1-B2EC-E77A427B0F2E}" srcOrd="6" destOrd="0" presId="urn:microsoft.com/office/officeart/2005/8/layout/default"/>
    <dgm:cxn modelId="{5CA41D12-283A-4A42-8362-B5EBB9B4F9CA}" type="presParOf" srcId="{4F847D5E-F255-4422-8C4A-5A5097DA9EA3}" destId="{5AC89FB1-3AD0-4D2B-A96F-D69530B5CB6D}" srcOrd="7" destOrd="0" presId="urn:microsoft.com/office/officeart/2005/8/layout/default"/>
    <dgm:cxn modelId="{0F4AE166-A35F-41DB-BF20-98F5EFD455A5}" type="presParOf" srcId="{4F847D5E-F255-4422-8C4A-5A5097DA9EA3}" destId="{61B52C36-7443-4F7C-96F0-A1900DCCA7BB}" srcOrd="8" destOrd="0" presId="urn:microsoft.com/office/officeart/2005/8/layout/default"/>
    <dgm:cxn modelId="{68C3467E-47C2-4E8E-899D-6A9AD14BA206}" type="presParOf" srcId="{4F847D5E-F255-4422-8C4A-5A5097DA9EA3}" destId="{94CADA39-1EA7-47FA-A15F-66FB8C28FCD8}" srcOrd="9" destOrd="0" presId="urn:microsoft.com/office/officeart/2005/8/layout/default"/>
    <dgm:cxn modelId="{D3276065-F2E0-4A85-B2B4-AE2C0AF63BA6}" type="presParOf" srcId="{4F847D5E-F255-4422-8C4A-5A5097DA9EA3}" destId="{B9098056-B5D9-46FE-AC36-E2EA7DF8BBB2}"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791C1B-C29C-4068-8EC5-6A0C47D1E73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D2A62A03-E2AC-44B7-8225-B9CCDA57DB0D}">
      <dgm:prSet phldrT="[Text]"/>
      <dgm:spPr/>
      <dgm:t>
        <a:bodyPr/>
        <a:lstStyle/>
        <a:p>
          <a:r>
            <a:rPr lang="en-US" b="1" i="0" dirty="0"/>
            <a:t>Min Storage Charge</a:t>
          </a:r>
        </a:p>
        <a:p>
          <a:r>
            <a:rPr lang="en-US" b="0" i="0" dirty="0"/>
            <a:t>It sets a lower bound to the amount of energy stored, as a fraction of the maximum</a:t>
          </a:r>
          <a:endParaRPr lang="es-CO" dirty="0"/>
        </a:p>
      </dgm:t>
    </dgm:pt>
    <dgm:pt modelId="{1CDA94DD-46FB-4E02-99E9-DF3DC5B1D219}" type="parTrans" cxnId="{3402A333-0046-424E-B565-015B27AE67F5}">
      <dgm:prSet/>
      <dgm:spPr/>
      <dgm:t>
        <a:bodyPr/>
        <a:lstStyle/>
        <a:p>
          <a:endParaRPr lang="es-CO"/>
        </a:p>
      </dgm:t>
    </dgm:pt>
    <dgm:pt modelId="{5A389A33-7874-4291-BCC0-04504A7A939C}" type="sibTrans" cxnId="{3402A333-0046-424E-B565-015B27AE67F5}">
      <dgm:prSet/>
      <dgm:spPr/>
      <dgm:t>
        <a:bodyPr/>
        <a:lstStyle/>
        <a:p>
          <a:endParaRPr lang="es-CO"/>
        </a:p>
      </dgm:t>
    </dgm:pt>
    <dgm:pt modelId="{FDD31BC6-EDC8-4D7C-B93A-81E114D3E138}">
      <dgm:prSet phldrT="[Text]"/>
      <dgm:spPr>
        <a:solidFill>
          <a:schemeClr val="accent4">
            <a:lumMod val="75000"/>
          </a:schemeClr>
        </a:solidFill>
      </dgm:spPr>
      <dgm:t>
        <a:bodyPr/>
        <a:lstStyle/>
        <a:p>
          <a:r>
            <a:rPr lang="es-CO" b="1" dirty="0" err="1"/>
            <a:t>Operational</a:t>
          </a:r>
          <a:r>
            <a:rPr lang="es-CO" b="1" dirty="0"/>
            <a:t> </a:t>
          </a:r>
          <a:r>
            <a:rPr lang="es-CO" b="1" dirty="0" err="1"/>
            <a:t>Life</a:t>
          </a:r>
          <a:r>
            <a:rPr lang="es-CO" b="1" dirty="0"/>
            <a:t> Storage</a:t>
          </a:r>
        </a:p>
        <a:p>
          <a:r>
            <a:rPr lang="en-US" b="0" i="0" dirty="0"/>
            <a:t>Useful lifetime of the storage facility</a:t>
          </a:r>
          <a:endParaRPr lang="es-CO" dirty="0"/>
        </a:p>
      </dgm:t>
    </dgm:pt>
    <dgm:pt modelId="{402DC144-E189-4420-86D8-CB947F622439}" type="parTrans" cxnId="{3CB5155C-9206-4824-AD94-E6C9A01465A5}">
      <dgm:prSet/>
      <dgm:spPr/>
      <dgm:t>
        <a:bodyPr/>
        <a:lstStyle/>
        <a:p>
          <a:endParaRPr lang="es-CO"/>
        </a:p>
      </dgm:t>
    </dgm:pt>
    <dgm:pt modelId="{7178BD55-6E72-4801-B8CB-061820F9CBE6}" type="sibTrans" cxnId="{3CB5155C-9206-4824-AD94-E6C9A01465A5}">
      <dgm:prSet/>
      <dgm:spPr/>
      <dgm:t>
        <a:bodyPr/>
        <a:lstStyle/>
        <a:p>
          <a:endParaRPr lang="es-CO"/>
        </a:p>
      </dgm:t>
    </dgm:pt>
    <dgm:pt modelId="{D589F55A-F4E1-47D5-B838-87CC4C351E72}">
      <dgm:prSet phldrT="[Text]"/>
      <dgm:spPr>
        <a:solidFill>
          <a:srgbClr val="00B0F0"/>
        </a:solidFill>
      </dgm:spPr>
      <dgm:t>
        <a:bodyPr/>
        <a:lstStyle/>
        <a:p>
          <a:r>
            <a:rPr lang="es-CO" b="1" dirty="0"/>
            <a:t>Capital </a:t>
          </a:r>
          <a:r>
            <a:rPr lang="es-CO" b="1" dirty="0" err="1"/>
            <a:t>Cost</a:t>
          </a:r>
          <a:r>
            <a:rPr lang="es-CO" b="1" dirty="0"/>
            <a:t> Storage</a:t>
          </a:r>
        </a:p>
        <a:p>
          <a:r>
            <a:rPr lang="en-US" b="0" i="0" dirty="0"/>
            <a:t>Investment costs of storage additions, defined per unit of storage capacity</a:t>
          </a:r>
          <a:endParaRPr lang="es-CO" dirty="0"/>
        </a:p>
      </dgm:t>
    </dgm:pt>
    <dgm:pt modelId="{9747D8AE-4089-4F1F-B9A0-CE8538DFE80F}" type="parTrans" cxnId="{0337A14E-6A3D-44AC-89E1-5ED9A44FFB44}">
      <dgm:prSet/>
      <dgm:spPr/>
      <dgm:t>
        <a:bodyPr/>
        <a:lstStyle/>
        <a:p>
          <a:endParaRPr lang="es-CO"/>
        </a:p>
      </dgm:t>
    </dgm:pt>
    <dgm:pt modelId="{74280AFE-6239-429A-AB23-3F96E0CEBD69}" type="sibTrans" cxnId="{0337A14E-6A3D-44AC-89E1-5ED9A44FFB44}">
      <dgm:prSet/>
      <dgm:spPr/>
      <dgm:t>
        <a:bodyPr/>
        <a:lstStyle/>
        <a:p>
          <a:endParaRPr lang="es-CO"/>
        </a:p>
      </dgm:t>
    </dgm:pt>
    <dgm:pt modelId="{177D54FE-ED63-4E6C-890F-C71E4A7D380E}">
      <dgm:prSet phldrT="[Text]"/>
      <dgm:spPr>
        <a:solidFill>
          <a:srgbClr val="0070C0"/>
        </a:solidFill>
      </dgm:spPr>
      <dgm:t>
        <a:bodyPr/>
        <a:lstStyle/>
        <a:p>
          <a:r>
            <a:rPr lang="es-CO" b="1" dirty="0"/>
            <a:t>Residual Storage </a:t>
          </a:r>
          <a:r>
            <a:rPr lang="es-CO" b="1" dirty="0" err="1"/>
            <a:t>Capacity</a:t>
          </a:r>
          <a:endParaRPr lang="es-CO" b="1" dirty="0"/>
        </a:p>
        <a:p>
          <a:r>
            <a:rPr lang="es-CO" b="0" i="0" dirty="0" err="1"/>
            <a:t>Existing</a:t>
          </a:r>
          <a:r>
            <a:rPr lang="es-CO" b="0" i="0" dirty="0"/>
            <a:t> </a:t>
          </a:r>
          <a:r>
            <a:rPr lang="es-CO" b="0" i="0" dirty="0" err="1"/>
            <a:t>defined</a:t>
          </a:r>
          <a:r>
            <a:rPr lang="es-CO" b="0" i="0" dirty="0"/>
            <a:t> </a:t>
          </a:r>
          <a:r>
            <a:rPr lang="es-CO" b="0" i="0" dirty="0" err="1"/>
            <a:t>storage</a:t>
          </a:r>
          <a:r>
            <a:rPr lang="es-CO" b="0" i="0" dirty="0"/>
            <a:t> </a:t>
          </a:r>
          <a:r>
            <a:rPr lang="es-CO" b="0" i="0" dirty="0" err="1"/>
            <a:t>capacities</a:t>
          </a:r>
          <a:endParaRPr lang="es-CO" dirty="0"/>
        </a:p>
      </dgm:t>
    </dgm:pt>
    <dgm:pt modelId="{4AF139B9-3E3A-410B-8778-27DF1C5A2589}" type="parTrans" cxnId="{093B2776-5655-43D5-BD71-D50E458D293C}">
      <dgm:prSet/>
      <dgm:spPr/>
      <dgm:t>
        <a:bodyPr/>
        <a:lstStyle/>
        <a:p>
          <a:endParaRPr lang="es-CO"/>
        </a:p>
      </dgm:t>
    </dgm:pt>
    <dgm:pt modelId="{91EFB551-40A3-411E-84A4-2AE5E27C65C9}" type="sibTrans" cxnId="{093B2776-5655-43D5-BD71-D50E458D293C}">
      <dgm:prSet/>
      <dgm:spPr/>
      <dgm:t>
        <a:bodyPr/>
        <a:lstStyle/>
        <a:p>
          <a:endParaRPr lang="es-CO"/>
        </a:p>
      </dgm:t>
    </dgm:pt>
    <dgm:pt modelId="{595D021B-F311-46FE-81BE-010423DFDBA7}" type="pres">
      <dgm:prSet presAssocID="{D6791C1B-C29C-4068-8EC5-6A0C47D1E731}" presName="diagram" presStyleCnt="0">
        <dgm:presLayoutVars>
          <dgm:dir/>
          <dgm:resizeHandles val="exact"/>
        </dgm:presLayoutVars>
      </dgm:prSet>
      <dgm:spPr/>
    </dgm:pt>
    <dgm:pt modelId="{924D27A4-E747-43B6-93CC-717F0B2D591E}" type="pres">
      <dgm:prSet presAssocID="{D2A62A03-E2AC-44B7-8225-B9CCDA57DB0D}" presName="node" presStyleLbl="node1" presStyleIdx="0" presStyleCnt="4" custScaleX="137013">
        <dgm:presLayoutVars>
          <dgm:bulletEnabled val="1"/>
        </dgm:presLayoutVars>
      </dgm:prSet>
      <dgm:spPr/>
    </dgm:pt>
    <dgm:pt modelId="{00A1C5BE-DB47-422C-B0B5-99EDBF400A8D}" type="pres">
      <dgm:prSet presAssocID="{5A389A33-7874-4291-BCC0-04504A7A939C}" presName="sibTrans" presStyleCnt="0"/>
      <dgm:spPr/>
    </dgm:pt>
    <dgm:pt modelId="{B03459A2-49A1-46A2-AA8B-992431AC399F}" type="pres">
      <dgm:prSet presAssocID="{FDD31BC6-EDC8-4D7C-B93A-81E114D3E138}" presName="node" presStyleLbl="node1" presStyleIdx="1" presStyleCnt="4" custScaleX="137013">
        <dgm:presLayoutVars>
          <dgm:bulletEnabled val="1"/>
        </dgm:presLayoutVars>
      </dgm:prSet>
      <dgm:spPr/>
    </dgm:pt>
    <dgm:pt modelId="{B6D78E0F-FC79-4A47-894F-367C38F28278}" type="pres">
      <dgm:prSet presAssocID="{7178BD55-6E72-4801-B8CB-061820F9CBE6}" presName="sibTrans" presStyleCnt="0"/>
      <dgm:spPr/>
    </dgm:pt>
    <dgm:pt modelId="{EEDC7E22-B789-4D46-8E8E-C49E109B2203}" type="pres">
      <dgm:prSet presAssocID="{D589F55A-F4E1-47D5-B838-87CC4C351E72}" presName="node" presStyleLbl="node1" presStyleIdx="2" presStyleCnt="4" custScaleX="137013">
        <dgm:presLayoutVars>
          <dgm:bulletEnabled val="1"/>
        </dgm:presLayoutVars>
      </dgm:prSet>
      <dgm:spPr/>
    </dgm:pt>
    <dgm:pt modelId="{C377D803-A92C-42E7-BAE4-01600EA9CA4F}" type="pres">
      <dgm:prSet presAssocID="{74280AFE-6239-429A-AB23-3F96E0CEBD69}" presName="sibTrans" presStyleCnt="0"/>
      <dgm:spPr/>
    </dgm:pt>
    <dgm:pt modelId="{05500555-154D-4FB0-ADE8-16E3511E1179}" type="pres">
      <dgm:prSet presAssocID="{177D54FE-ED63-4E6C-890F-C71E4A7D380E}" presName="node" presStyleLbl="node1" presStyleIdx="3" presStyleCnt="4" custScaleX="137013">
        <dgm:presLayoutVars>
          <dgm:bulletEnabled val="1"/>
        </dgm:presLayoutVars>
      </dgm:prSet>
      <dgm:spPr/>
    </dgm:pt>
  </dgm:ptLst>
  <dgm:cxnLst>
    <dgm:cxn modelId="{3402A333-0046-424E-B565-015B27AE67F5}" srcId="{D6791C1B-C29C-4068-8EC5-6A0C47D1E731}" destId="{D2A62A03-E2AC-44B7-8225-B9CCDA57DB0D}" srcOrd="0" destOrd="0" parTransId="{1CDA94DD-46FB-4E02-99E9-DF3DC5B1D219}" sibTransId="{5A389A33-7874-4291-BCC0-04504A7A939C}"/>
    <dgm:cxn modelId="{58523237-3E06-4A04-B3F5-DADDAAA09D67}" type="presOf" srcId="{FDD31BC6-EDC8-4D7C-B93A-81E114D3E138}" destId="{B03459A2-49A1-46A2-AA8B-992431AC399F}" srcOrd="0" destOrd="0" presId="urn:microsoft.com/office/officeart/2005/8/layout/default"/>
    <dgm:cxn modelId="{3CB5155C-9206-4824-AD94-E6C9A01465A5}" srcId="{D6791C1B-C29C-4068-8EC5-6A0C47D1E731}" destId="{FDD31BC6-EDC8-4D7C-B93A-81E114D3E138}" srcOrd="1" destOrd="0" parTransId="{402DC144-E189-4420-86D8-CB947F622439}" sibTransId="{7178BD55-6E72-4801-B8CB-061820F9CBE6}"/>
    <dgm:cxn modelId="{235FC848-1079-437C-9ABA-0516372CD365}" type="presOf" srcId="{D589F55A-F4E1-47D5-B838-87CC4C351E72}" destId="{EEDC7E22-B789-4D46-8E8E-C49E109B2203}" srcOrd="0" destOrd="0" presId="urn:microsoft.com/office/officeart/2005/8/layout/default"/>
    <dgm:cxn modelId="{0337A14E-6A3D-44AC-89E1-5ED9A44FFB44}" srcId="{D6791C1B-C29C-4068-8EC5-6A0C47D1E731}" destId="{D589F55A-F4E1-47D5-B838-87CC4C351E72}" srcOrd="2" destOrd="0" parTransId="{9747D8AE-4089-4F1F-B9A0-CE8538DFE80F}" sibTransId="{74280AFE-6239-429A-AB23-3F96E0CEBD69}"/>
    <dgm:cxn modelId="{093B2776-5655-43D5-BD71-D50E458D293C}" srcId="{D6791C1B-C29C-4068-8EC5-6A0C47D1E731}" destId="{177D54FE-ED63-4E6C-890F-C71E4A7D380E}" srcOrd="3" destOrd="0" parTransId="{4AF139B9-3E3A-410B-8778-27DF1C5A2589}" sibTransId="{91EFB551-40A3-411E-84A4-2AE5E27C65C9}"/>
    <dgm:cxn modelId="{4FBD0486-F883-4BA4-B493-38E76EF8BF66}" type="presOf" srcId="{177D54FE-ED63-4E6C-890F-C71E4A7D380E}" destId="{05500555-154D-4FB0-ADE8-16E3511E1179}" srcOrd="0" destOrd="0" presId="urn:microsoft.com/office/officeart/2005/8/layout/default"/>
    <dgm:cxn modelId="{B2516C88-3DAA-4902-9EAC-264DB8773F50}" type="presOf" srcId="{D6791C1B-C29C-4068-8EC5-6A0C47D1E731}" destId="{595D021B-F311-46FE-81BE-010423DFDBA7}" srcOrd="0" destOrd="0" presId="urn:microsoft.com/office/officeart/2005/8/layout/default"/>
    <dgm:cxn modelId="{7739D195-295C-4E39-B813-5F43C15DDE06}" type="presOf" srcId="{D2A62A03-E2AC-44B7-8225-B9CCDA57DB0D}" destId="{924D27A4-E747-43B6-93CC-717F0B2D591E}" srcOrd="0" destOrd="0" presId="urn:microsoft.com/office/officeart/2005/8/layout/default"/>
    <dgm:cxn modelId="{78084E7F-B527-4DC3-A755-CD92F451E7A9}" type="presParOf" srcId="{595D021B-F311-46FE-81BE-010423DFDBA7}" destId="{924D27A4-E747-43B6-93CC-717F0B2D591E}" srcOrd="0" destOrd="0" presId="urn:microsoft.com/office/officeart/2005/8/layout/default"/>
    <dgm:cxn modelId="{C7D94AFC-2104-40B3-A9AA-B58A4E1F45E4}" type="presParOf" srcId="{595D021B-F311-46FE-81BE-010423DFDBA7}" destId="{00A1C5BE-DB47-422C-B0B5-99EDBF400A8D}" srcOrd="1" destOrd="0" presId="urn:microsoft.com/office/officeart/2005/8/layout/default"/>
    <dgm:cxn modelId="{0280E23D-9479-4B2B-B72C-A6C6DACF6347}" type="presParOf" srcId="{595D021B-F311-46FE-81BE-010423DFDBA7}" destId="{B03459A2-49A1-46A2-AA8B-992431AC399F}" srcOrd="2" destOrd="0" presId="urn:microsoft.com/office/officeart/2005/8/layout/default"/>
    <dgm:cxn modelId="{9C37EB61-5AEB-4CFF-A615-467562084002}" type="presParOf" srcId="{595D021B-F311-46FE-81BE-010423DFDBA7}" destId="{B6D78E0F-FC79-4A47-894F-367C38F28278}" srcOrd="3" destOrd="0" presId="urn:microsoft.com/office/officeart/2005/8/layout/default"/>
    <dgm:cxn modelId="{BEC4DCCE-6776-4501-B670-573331546A39}" type="presParOf" srcId="{595D021B-F311-46FE-81BE-010423DFDBA7}" destId="{EEDC7E22-B789-4D46-8E8E-C49E109B2203}" srcOrd="4" destOrd="0" presId="urn:microsoft.com/office/officeart/2005/8/layout/default"/>
    <dgm:cxn modelId="{3093984A-8B70-44D1-8A7A-814AD8DF4CDF}" type="presParOf" srcId="{595D021B-F311-46FE-81BE-010423DFDBA7}" destId="{C377D803-A92C-42E7-BAE4-01600EA9CA4F}" srcOrd="5" destOrd="0" presId="urn:microsoft.com/office/officeart/2005/8/layout/default"/>
    <dgm:cxn modelId="{1A07A21C-5723-45EF-A3B3-EF5DE22E02D9}" type="presParOf" srcId="{595D021B-F311-46FE-81BE-010423DFDBA7}" destId="{05500555-154D-4FB0-ADE8-16E3511E1179}"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D6CD5-D8C9-4DFE-8959-5FD6FA7C438C}">
      <dsp:nvSpPr>
        <dsp:cNvPr id="0" name=""/>
        <dsp:cNvSpPr/>
      </dsp:nvSpPr>
      <dsp:spPr>
        <a:xfrm>
          <a:off x="2772279" y="2069029"/>
          <a:ext cx="2629826" cy="227490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a:t>ESS in </a:t>
          </a:r>
          <a:r>
            <a:rPr lang="es-CO" sz="1700" b="1" kern="1200" dirty="0" err="1"/>
            <a:t>the</a:t>
          </a:r>
          <a:r>
            <a:rPr lang="es-CO" sz="1700" b="1" kern="1200" dirty="0"/>
            <a:t> </a:t>
          </a:r>
          <a:r>
            <a:rPr lang="es-CO" sz="1700" b="1" kern="1200" dirty="0" err="1"/>
            <a:t>energy</a:t>
          </a:r>
          <a:r>
            <a:rPr lang="es-CO" sz="1700" b="1" kern="1200" dirty="0"/>
            <a:t> </a:t>
          </a:r>
          <a:r>
            <a:rPr lang="es-CO" sz="1700" b="1" kern="1200" dirty="0" err="1"/>
            <a:t>transition</a:t>
          </a:r>
          <a:endParaRPr lang="es-CO" sz="1700" b="1" kern="1200" dirty="0"/>
        </a:p>
      </dsp:txBody>
      <dsp:txXfrm>
        <a:off x="3208078" y="2446013"/>
        <a:ext cx="1758228" cy="1520938"/>
      </dsp:txXfrm>
    </dsp:sp>
    <dsp:sp modelId="{C87BA347-63D0-4E22-B3B6-3BDC7DC22BF8}">
      <dsp:nvSpPr>
        <dsp:cNvPr id="0" name=""/>
        <dsp:cNvSpPr/>
      </dsp:nvSpPr>
      <dsp:spPr>
        <a:xfrm>
          <a:off x="3628222" y="625407"/>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C4B96F-3E2A-4D93-B34C-1E828AB9E0DB}">
      <dsp:nvSpPr>
        <dsp:cNvPr id="0" name=""/>
        <dsp:cNvSpPr/>
      </dsp:nvSpPr>
      <dsp:spPr>
        <a:xfrm>
          <a:off x="3014524" y="0"/>
          <a:ext cx="2155124" cy="1864435"/>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err="1"/>
            <a:t>Renewable</a:t>
          </a:r>
          <a:r>
            <a:rPr lang="es-CO" sz="1700" b="1" kern="1200" dirty="0"/>
            <a:t> </a:t>
          </a:r>
          <a:r>
            <a:rPr lang="es-CO" sz="1700" b="1" kern="1200" dirty="0" err="1"/>
            <a:t>integration</a:t>
          </a:r>
          <a:endParaRPr lang="es-CO" sz="1700" b="1" kern="1200" dirty="0"/>
        </a:p>
      </dsp:txBody>
      <dsp:txXfrm>
        <a:off x="3371674" y="308977"/>
        <a:ext cx="1440824" cy="1246481"/>
      </dsp:txXfrm>
    </dsp:sp>
    <dsp:sp modelId="{F18DAD32-6DAC-4CC6-8E72-32DC396C1632}">
      <dsp:nvSpPr>
        <dsp:cNvPr id="0" name=""/>
        <dsp:cNvSpPr/>
      </dsp:nvSpPr>
      <dsp:spPr>
        <a:xfrm>
          <a:off x="5391599" y="1784789"/>
          <a:ext cx="1239577" cy="874802"/>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030E38-0ED4-4DFE-9511-317B666E37A7}">
      <dsp:nvSpPr>
        <dsp:cNvPr id="0" name=""/>
        <dsp:cNvSpPr/>
      </dsp:nvSpPr>
      <dsp:spPr>
        <a:xfrm>
          <a:off x="4991024" y="1146753"/>
          <a:ext cx="2155124" cy="1864435"/>
        </a:xfrm>
        <a:prstGeom prst="hexagon">
          <a:avLst>
            <a:gd name="adj" fmla="val 28570"/>
            <a:gd name="vf" fmla="val 11547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a:t>Electric </a:t>
          </a:r>
          <a:r>
            <a:rPr lang="es-CO" sz="1700" b="1" kern="1200" dirty="0" err="1"/>
            <a:t>vehicles</a:t>
          </a:r>
          <a:endParaRPr lang="es-CO" sz="1700" b="1" kern="1200" dirty="0"/>
        </a:p>
      </dsp:txBody>
      <dsp:txXfrm>
        <a:off x="5348174" y="1455730"/>
        <a:ext cx="1440824" cy="1246481"/>
      </dsp:txXfrm>
    </dsp:sp>
    <dsp:sp modelId="{44794538-FA93-4412-BDC7-15FA50E8BCD5}">
      <dsp:nvSpPr>
        <dsp:cNvPr id="0" name=""/>
        <dsp:cNvSpPr/>
      </dsp:nvSpPr>
      <dsp:spPr>
        <a:xfrm>
          <a:off x="5600539" y="3901150"/>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2CC33-5C40-4494-A1A5-FAC0D945237F}">
      <dsp:nvSpPr>
        <dsp:cNvPr id="0" name=""/>
        <dsp:cNvSpPr/>
      </dsp:nvSpPr>
      <dsp:spPr>
        <a:xfrm>
          <a:off x="4991024" y="3401136"/>
          <a:ext cx="2155124" cy="1864435"/>
        </a:xfrm>
        <a:prstGeom prst="hexagon">
          <a:avLst>
            <a:gd name="adj" fmla="val 28570"/>
            <a:gd name="vf" fmla="val 11547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err="1"/>
            <a:t>Microgrids</a:t>
          </a:r>
          <a:endParaRPr lang="es-CO" sz="1700" b="1" kern="1200" dirty="0"/>
        </a:p>
      </dsp:txBody>
      <dsp:txXfrm>
        <a:off x="5348174" y="3710113"/>
        <a:ext cx="1440824" cy="1246481"/>
      </dsp:txXfrm>
    </dsp:sp>
    <dsp:sp modelId="{82B34381-7569-4925-B75C-F2ED406B1668}">
      <dsp:nvSpPr>
        <dsp:cNvPr id="0" name=""/>
        <dsp:cNvSpPr/>
      </dsp:nvSpPr>
      <dsp:spPr>
        <a:xfrm>
          <a:off x="3716285" y="5015176"/>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7F36C-9E37-499B-8862-4619325AE3DA}">
      <dsp:nvSpPr>
        <dsp:cNvPr id="0" name=""/>
        <dsp:cNvSpPr/>
      </dsp:nvSpPr>
      <dsp:spPr>
        <a:xfrm>
          <a:off x="3014524" y="4549172"/>
          <a:ext cx="2155124" cy="1864435"/>
        </a:xfrm>
        <a:prstGeom prst="hexagon">
          <a:avLst>
            <a:gd name="adj" fmla="val 28570"/>
            <a:gd name="vf" fmla="val 11547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err="1"/>
            <a:t>Distribution</a:t>
          </a:r>
          <a:r>
            <a:rPr lang="es-CO" sz="1700" b="1" kern="1200" dirty="0"/>
            <a:t> </a:t>
          </a:r>
          <a:r>
            <a:rPr lang="es-CO" sz="1700" b="1" kern="1200" dirty="0" err="1"/>
            <a:t>power</a:t>
          </a:r>
          <a:r>
            <a:rPr lang="es-CO" sz="1700" b="1" kern="1200" dirty="0"/>
            <a:t> </a:t>
          </a:r>
          <a:r>
            <a:rPr lang="es-CO" sz="1700" b="1" kern="1200" dirty="0" err="1"/>
            <a:t>quality</a:t>
          </a:r>
          <a:endParaRPr lang="es-CO" sz="1700" b="1" kern="1200" dirty="0"/>
        </a:p>
      </dsp:txBody>
      <dsp:txXfrm>
        <a:off x="3371674" y="4858149"/>
        <a:ext cx="1440824" cy="1246481"/>
      </dsp:txXfrm>
    </dsp:sp>
    <dsp:sp modelId="{9186E325-0565-45CB-A6DD-7E7C82FFD9B0}">
      <dsp:nvSpPr>
        <dsp:cNvPr id="0" name=""/>
        <dsp:cNvSpPr/>
      </dsp:nvSpPr>
      <dsp:spPr>
        <a:xfrm>
          <a:off x="1558263" y="3961250"/>
          <a:ext cx="992225" cy="85493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15EC35-EFF4-48CB-B4C4-235852098BD0}">
      <dsp:nvSpPr>
        <dsp:cNvPr id="0" name=""/>
        <dsp:cNvSpPr/>
      </dsp:nvSpPr>
      <dsp:spPr>
        <a:xfrm>
          <a:off x="1028849" y="3402419"/>
          <a:ext cx="2155124" cy="1864435"/>
        </a:xfrm>
        <a:prstGeom prst="hexagon">
          <a:avLst>
            <a:gd name="adj" fmla="val 2857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err="1"/>
            <a:t>Peak</a:t>
          </a:r>
          <a:r>
            <a:rPr lang="es-CO" sz="1700" b="1" kern="1200" dirty="0"/>
            <a:t> </a:t>
          </a:r>
          <a:r>
            <a:rPr lang="es-CO" sz="1700" b="1" kern="1200" dirty="0" err="1"/>
            <a:t>management</a:t>
          </a:r>
          <a:endParaRPr lang="es-CO" sz="1700" b="1" kern="1200" dirty="0"/>
        </a:p>
      </dsp:txBody>
      <dsp:txXfrm>
        <a:off x="1385999" y="3711396"/>
        <a:ext cx="1440824" cy="1246481"/>
      </dsp:txXfrm>
    </dsp:sp>
    <dsp:sp modelId="{BAE599C3-F3E2-49E8-AD64-270234B51AE7}">
      <dsp:nvSpPr>
        <dsp:cNvPr id="0" name=""/>
        <dsp:cNvSpPr/>
      </dsp:nvSpPr>
      <dsp:spPr>
        <a:xfrm>
          <a:off x="1028849" y="1144187"/>
          <a:ext cx="2155124" cy="1864435"/>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CO" sz="1700" b="1" kern="1200" dirty="0" err="1"/>
            <a:t>Frequency</a:t>
          </a:r>
          <a:r>
            <a:rPr lang="es-CO" sz="1700" b="1" kern="1200" dirty="0"/>
            <a:t> </a:t>
          </a:r>
          <a:r>
            <a:rPr lang="es-CO" sz="1700" b="1" kern="1200" dirty="0" err="1"/>
            <a:t>regulation</a:t>
          </a:r>
          <a:endParaRPr lang="es-CO" sz="1700" b="1" kern="1200" dirty="0"/>
        </a:p>
      </dsp:txBody>
      <dsp:txXfrm>
        <a:off x="1385999" y="1453164"/>
        <a:ext cx="1440824" cy="12464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781C3-9DDE-4BB0-86AF-AE1C4C9FF9C4}">
      <dsp:nvSpPr>
        <dsp:cNvPr id="0" name=""/>
        <dsp:cNvSpPr/>
      </dsp:nvSpPr>
      <dsp:spPr>
        <a:xfrm>
          <a:off x="0" y="322196"/>
          <a:ext cx="3364742" cy="2018845"/>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Thermal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Sensible </a:t>
          </a:r>
          <a:r>
            <a:rPr lang="es-CO" sz="2000" kern="1200" dirty="0" err="1"/>
            <a:t>heat</a:t>
          </a:r>
          <a:r>
            <a:rPr lang="es-CO" sz="2000" kern="1200" dirty="0"/>
            <a:t> </a:t>
          </a:r>
          <a:r>
            <a:rPr lang="es-CO" sz="2000" kern="1200" dirty="0" err="1"/>
            <a:t>storage</a:t>
          </a:r>
          <a:r>
            <a:rPr lang="es-CO" sz="2000" kern="1200" dirty="0"/>
            <a:t> </a:t>
          </a:r>
          <a:r>
            <a:rPr lang="es-CO" sz="2000" kern="1200" dirty="0" err="1"/>
            <a:t>using</a:t>
          </a:r>
          <a:r>
            <a:rPr lang="es-CO" sz="2000" kern="1200" dirty="0"/>
            <a:t> </a:t>
          </a:r>
          <a:r>
            <a:rPr lang="es-CO" sz="2000" kern="1200" dirty="0" err="1"/>
            <a:t>molten</a:t>
          </a:r>
          <a:r>
            <a:rPr lang="es-CO" sz="2000" kern="1200" dirty="0"/>
            <a:t> </a:t>
          </a:r>
          <a:r>
            <a:rPr lang="es-CO" sz="2000" kern="1200" dirty="0" err="1"/>
            <a:t>salts</a:t>
          </a:r>
          <a:endParaRPr lang="es-CO" sz="2000" kern="1200" dirty="0"/>
        </a:p>
      </dsp:txBody>
      <dsp:txXfrm>
        <a:off x="0" y="322196"/>
        <a:ext cx="3364742" cy="2018845"/>
      </dsp:txXfrm>
    </dsp:sp>
    <dsp:sp modelId="{D5654DE5-C465-4D55-8C8C-2831876ECF21}">
      <dsp:nvSpPr>
        <dsp:cNvPr id="0" name=""/>
        <dsp:cNvSpPr/>
      </dsp:nvSpPr>
      <dsp:spPr>
        <a:xfrm>
          <a:off x="3701216" y="322196"/>
          <a:ext cx="3364742" cy="2018845"/>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Mechanical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Pumped</a:t>
          </a:r>
          <a:r>
            <a:rPr lang="es-CO" sz="2000" kern="1200" dirty="0"/>
            <a:t> </a:t>
          </a:r>
          <a:r>
            <a:rPr lang="es-CO" sz="2000" kern="1200" dirty="0" err="1"/>
            <a:t>hydro</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3701216" y="322196"/>
        <a:ext cx="3364742" cy="2018845"/>
      </dsp:txXfrm>
    </dsp:sp>
    <dsp:sp modelId="{9279FAF7-E467-40C5-A579-01FE1374019D}">
      <dsp:nvSpPr>
        <dsp:cNvPr id="0" name=""/>
        <dsp:cNvSpPr/>
      </dsp:nvSpPr>
      <dsp:spPr>
        <a:xfrm>
          <a:off x="7402432" y="322196"/>
          <a:ext cx="3364742" cy="2018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a:t>Chemical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Hydrogen</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7402432" y="322196"/>
        <a:ext cx="3364742" cy="2018845"/>
      </dsp:txXfrm>
    </dsp:sp>
    <dsp:sp modelId="{2860062C-5453-4EA1-B2EC-E77A427B0F2E}">
      <dsp:nvSpPr>
        <dsp:cNvPr id="0" name=""/>
        <dsp:cNvSpPr/>
      </dsp:nvSpPr>
      <dsp:spPr>
        <a:xfrm>
          <a:off x="0" y="2677515"/>
          <a:ext cx="3364742" cy="2018845"/>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Electrochemical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Battery</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0" y="2677515"/>
        <a:ext cx="3364742" cy="2018845"/>
      </dsp:txXfrm>
    </dsp:sp>
    <dsp:sp modelId="{61B52C36-7443-4F7C-96F0-A1900DCCA7BB}">
      <dsp:nvSpPr>
        <dsp:cNvPr id="0" name=""/>
        <dsp:cNvSpPr/>
      </dsp:nvSpPr>
      <dsp:spPr>
        <a:xfrm>
          <a:off x="3701216" y="2677515"/>
          <a:ext cx="3364742" cy="20188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Electrical-magnetical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Supercapacitors</a:t>
          </a:r>
          <a:endParaRPr lang="es-CO" sz="2000" kern="1200" dirty="0"/>
        </a:p>
      </dsp:txBody>
      <dsp:txXfrm>
        <a:off x="3701216" y="2677515"/>
        <a:ext cx="3364742" cy="2018845"/>
      </dsp:txXfrm>
    </dsp:sp>
    <dsp:sp modelId="{B9098056-B5D9-46FE-AC36-E2EA7DF8BBB2}">
      <dsp:nvSpPr>
        <dsp:cNvPr id="0" name=""/>
        <dsp:cNvSpPr/>
      </dsp:nvSpPr>
      <dsp:spPr>
        <a:xfrm>
          <a:off x="7402432" y="2677515"/>
          <a:ext cx="3364742" cy="2018845"/>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Others</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Hybrid</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7402432" y="2677515"/>
        <a:ext cx="3364742" cy="2018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D27A4-E747-43B6-93CC-717F0B2D591E}">
      <dsp:nvSpPr>
        <dsp:cNvPr id="0" name=""/>
        <dsp:cNvSpPr/>
      </dsp:nvSpPr>
      <dsp:spPr>
        <a:xfrm>
          <a:off x="748822" y="1332"/>
          <a:ext cx="4815834" cy="21089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dirty="0"/>
            <a:t>Min Storage Charge</a:t>
          </a:r>
        </a:p>
        <a:p>
          <a:pPr marL="0" lvl="0" indent="0" algn="ctr" defTabSz="1289050">
            <a:lnSpc>
              <a:spcPct val="90000"/>
            </a:lnSpc>
            <a:spcBef>
              <a:spcPct val="0"/>
            </a:spcBef>
            <a:spcAft>
              <a:spcPct val="35000"/>
            </a:spcAft>
            <a:buNone/>
          </a:pPr>
          <a:r>
            <a:rPr lang="en-US" sz="2900" b="0" i="0" kern="1200" dirty="0"/>
            <a:t>It sets a lower bound to the amount of energy stored, as a fraction of the maximum</a:t>
          </a:r>
          <a:endParaRPr lang="es-CO" sz="2900" kern="1200" dirty="0"/>
        </a:p>
      </dsp:txBody>
      <dsp:txXfrm>
        <a:off x="748822" y="1332"/>
        <a:ext cx="4815834" cy="2108924"/>
      </dsp:txXfrm>
    </dsp:sp>
    <dsp:sp modelId="{B03459A2-49A1-46A2-AA8B-992431AC399F}">
      <dsp:nvSpPr>
        <dsp:cNvPr id="0" name=""/>
        <dsp:cNvSpPr/>
      </dsp:nvSpPr>
      <dsp:spPr>
        <a:xfrm>
          <a:off x="5916143" y="1332"/>
          <a:ext cx="4815834" cy="2108924"/>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O" sz="2900" b="1" kern="1200" dirty="0" err="1"/>
            <a:t>Operational</a:t>
          </a:r>
          <a:r>
            <a:rPr lang="es-CO" sz="2900" b="1" kern="1200" dirty="0"/>
            <a:t> </a:t>
          </a:r>
          <a:r>
            <a:rPr lang="es-CO" sz="2900" b="1" kern="1200" dirty="0" err="1"/>
            <a:t>Life</a:t>
          </a:r>
          <a:r>
            <a:rPr lang="es-CO" sz="2900" b="1" kern="1200" dirty="0"/>
            <a:t> Storage</a:t>
          </a:r>
        </a:p>
        <a:p>
          <a:pPr marL="0" lvl="0" indent="0" algn="ctr" defTabSz="1289050">
            <a:lnSpc>
              <a:spcPct val="90000"/>
            </a:lnSpc>
            <a:spcBef>
              <a:spcPct val="0"/>
            </a:spcBef>
            <a:spcAft>
              <a:spcPct val="35000"/>
            </a:spcAft>
            <a:buNone/>
          </a:pPr>
          <a:r>
            <a:rPr lang="en-US" sz="2900" b="0" i="0" kern="1200" dirty="0"/>
            <a:t>Useful lifetime of the storage facility</a:t>
          </a:r>
          <a:endParaRPr lang="es-CO" sz="2900" kern="1200" dirty="0"/>
        </a:p>
      </dsp:txBody>
      <dsp:txXfrm>
        <a:off x="5916143" y="1332"/>
        <a:ext cx="4815834" cy="2108924"/>
      </dsp:txXfrm>
    </dsp:sp>
    <dsp:sp modelId="{EEDC7E22-B789-4D46-8E8E-C49E109B2203}">
      <dsp:nvSpPr>
        <dsp:cNvPr id="0" name=""/>
        <dsp:cNvSpPr/>
      </dsp:nvSpPr>
      <dsp:spPr>
        <a:xfrm>
          <a:off x="748822" y="2461743"/>
          <a:ext cx="4815834" cy="2108924"/>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O" sz="2900" b="1" kern="1200" dirty="0"/>
            <a:t>Capital </a:t>
          </a:r>
          <a:r>
            <a:rPr lang="es-CO" sz="2900" b="1" kern="1200" dirty="0" err="1"/>
            <a:t>Cost</a:t>
          </a:r>
          <a:r>
            <a:rPr lang="es-CO" sz="2900" b="1" kern="1200" dirty="0"/>
            <a:t> Storage</a:t>
          </a:r>
        </a:p>
        <a:p>
          <a:pPr marL="0" lvl="0" indent="0" algn="ctr" defTabSz="1289050">
            <a:lnSpc>
              <a:spcPct val="90000"/>
            </a:lnSpc>
            <a:spcBef>
              <a:spcPct val="0"/>
            </a:spcBef>
            <a:spcAft>
              <a:spcPct val="35000"/>
            </a:spcAft>
            <a:buNone/>
          </a:pPr>
          <a:r>
            <a:rPr lang="en-US" sz="2900" b="0" i="0" kern="1200" dirty="0"/>
            <a:t>Investment costs of storage additions, defined per unit of storage capacity</a:t>
          </a:r>
          <a:endParaRPr lang="es-CO" sz="2900" kern="1200" dirty="0"/>
        </a:p>
      </dsp:txBody>
      <dsp:txXfrm>
        <a:off x="748822" y="2461743"/>
        <a:ext cx="4815834" cy="2108924"/>
      </dsp:txXfrm>
    </dsp:sp>
    <dsp:sp modelId="{05500555-154D-4FB0-ADE8-16E3511E1179}">
      <dsp:nvSpPr>
        <dsp:cNvPr id="0" name=""/>
        <dsp:cNvSpPr/>
      </dsp:nvSpPr>
      <dsp:spPr>
        <a:xfrm>
          <a:off x="5916143" y="2461743"/>
          <a:ext cx="4815834" cy="2108924"/>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O" sz="2900" b="1" kern="1200" dirty="0"/>
            <a:t>Residual Storage </a:t>
          </a:r>
          <a:r>
            <a:rPr lang="es-CO" sz="2900" b="1" kern="1200" dirty="0" err="1"/>
            <a:t>Capacity</a:t>
          </a:r>
          <a:endParaRPr lang="es-CO" sz="2900" b="1" kern="1200" dirty="0"/>
        </a:p>
        <a:p>
          <a:pPr marL="0" lvl="0" indent="0" algn="ctr" defTabSz="1289050">
            <a:lnSpc>
              <a:spcPct val="90000"/>
            </a:lnSpc>
            <a:spcBef>
              <a:spcPct val="0"/>
            </a:spcBef>
            <a:spcAft>
              <a:spcPct val="35000"/>
            </a:spcAft>
            <a:buNone/>
          </a:pPr>
          <a:r>
            <a:rPr lang="es-CO" sz="2900" b="0" i="0" kern="1200" dirty="0" err="1"/>
            <a:t>Existing</a:t>
          </a:r>
          <a:r>
            <a:rPr lang="es-CO" sz="2900" b="0" i="0" kern="1200" dirty="0"/>
            <a:t> </a:t>
          </a:r>
          <a:r>
            <a:rPr lang="es-CO" sz="2900" b="0" i="0" kern="1200" dirty="0" err="1"/>
            <a:t>defined</a:t>
          </a:r>
          <a:r>
            <a:rPr lang="es-CO" sz="2900" b="0" i="0" kern="1200" dirty="0"/>
            <a:t> </a:t>
          </a:r>
          <a:r>
            <a:rPr lang="es-CO" sz="2900" b="0" i="0" kern="1200" dirty="0" err="1"/>
            <a:t>storage</a:t>
          </a:r>
          <a:r>
            <a:rPr lang="es-CO" sz="2900" b="0" i="0" kern="1200" dirty="0"/>
            <a:t> </a:t>
          </a:r>
          <a:r>
            <a:rPr lang="es-CO" sz="2900" b="0" i="0" kern="1200" dirty="0" err="1"/>
            <a:t>capacities</a:t>
          </a:r>
          <a:endParaRPr lang="es-CO" sz="2900" kern="1200" dirty="0"/>
        </a:p>
      </dsp:txBody>
      <dsp:txXfrm>
        <a:off x="5916143" y="2461743"/>
        <a:ext cx="4815834" cy="210892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By the end of this lecture, you will achieve three key learning objectives. First, you will </a:t>
            </a:r>
            <a:r>
              <a:rPr lang="en-US" b="1" dirty="0"/>
              <a:t>understand some key concepts around energy storage</a:t>
            </a:r>
            <a:r>
              <a:rPr lang="en-US" dirty="0"/>
              <a:t>, exploring different types of storage systems, their mechanisms, and their role in balancing supply and demand, supporting renewable integration, and enhancing grid stability. Next, you will </a:t>
            </a:r>
            <a:r>
              <a:rPr lang="en-US" b="1" dirty="0"/>
              <a:t>learn how to represent storage technologies in </a:t>
            </a:r>
            <a:r>
              <a:rPr lang="en-US" b="1" dirty="0" err="1"/>
              <a:t>OSeMOSYS</a:t>
            </a:r>
            <a:r>
              <a:rPr lang="en-US" dirty="0"/>
              <a:t>. We will guide you through the various components used to represent storage systems, such as power and energy components, and how to define critical parameters like capacity, costs, and efficiency. Finally, you will </a:t>
            </a:r>
            <a:r>
              <a:rPr lang="en-US" b="1" dirty="0"/>
              <a:t>understand different settings for modelling storage technologies</a:t>
            </a:r>
            <a:r>
              <a:rPr lang="en-US" dirty="0"/>
              <a:t>, including how to adjust parameters like charging and discharging efficiencies, minimum charge limits, and costs.</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6D0C44D-9AA2-7B1E-C241-4277AD21DD0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60FD545-5AE7-B27B-DF93-8BBB9EC998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175012E-6EAA-922E-A47C-76C32AF1D5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storage systems (ESS) can always be conceptualized as being composed of at least two key components working together to deliver storage services:</a:t>
            </a:r>
          </a:p>
          <a:p>
            <a:pPr>
              <a:buFont typeface="+mj-lt"/>
              <a:buAutoNum type="arabicPeriod"/>
            </a:pPr>
            <a:r>
              <a:rPr lang="en-US" b="1" dirty="0"/>
              <a:t>Power component</a:t>
            </a:r>
            <a:r>
              <a:rPr lang="en-US" dirty="0"/>
              <a:t>: These manage the flow of electricity by withdrawing it from the grid during the charging phase and delivering it back during the discharging phase. There may be one or two power components in an ESS, depending on the system design.</a:t>
            </a:r>
          </a:p>
          <a:p>
            <a:pPr>
              <a:buFont typeface="+mj-lt"/>
              <a:buAutoNum type="arabicPeriod"/>
            </a:pPr>
            <a:r>
              <a:rPr lang="en-US" b="1" dirty="0"/>
              <a:t>Energy component</a:t>
            </a:r>
            <a:r>
              <a:rPr lang="en-US" dirty="0"/>
              <a:t>: This stores the electricity received from the power components during charging and retains it until it is dispatched back to the grid during discharging.</a:t>
            </a:r>
          </a:p>
          <a:p>
            <a:r>
              <a:rPr lang="en-US" dirty="0"/>
              <a:t>In </a:t>
            </a:r>
            <a:r>
              <a:rPr lang="en-US" b="1" dirty="0" err="1"/>
              <a:t>OSeMOSYS</a:t>
            </a:r>
            <a:r>
              <a:rPr lang="en-US" dirty="0"/>
              <a:t>, power components are modeled as standard technologies, while the energy component is represented using storage-specific parameters, which will be introduced later in this lecture.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A97AF8F-CF00-CE1E-1876-3721C294FB7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87667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slide, we present a practical example of how two different storage technologies can be represented using </a:t>
            </a:r>
            <a:r>
              <a:rPr lang="en-US" dirty="0" err="1"/>
              <a:t>OSeMOSYS</a:t>
            </a:r>
            <a:r>
              <a:rPr lang="en-US" dirty="0"/>
              <a:t>. On the left, we have a utility-scale battery system, and on the right, a hydrogen energy storage system.</a:t>
            </a:r>
          </a:p>
          <a:p>
            <a:r>
              <a:rPr lang="en-US" dirty="0"/>
              <a:t>In the first case, the power component is represented by the inverter, which is bidirectional, meaning it functions in both charging and discharging modes. This is why a single element is used to represent the power component. The energy storage is represented by the battery pack.</a:t>
            </a:r>
          </a:p>
          <a:p>
            <a:r>
              <a:rPr lang="en-US" dirty="0"/>
              <a:t>In the second case, the power component of the hydrogen storage system consists of two elements: the </a:t>
            </a:r>
            <a:r>
              <a:rPr lang="en-US" dirty="0" err="1"/>
              <a:t>electrolyzer</a:t>
            </a:r>
            <a:r>
              <a:rPr lang="en-US" dirty="0"/>
              <a:t>, which converts electricity and water into hydrogen, and the fuel cell, which converts hydrogen back into electricity.</a:t>
            </a:r>
          </a:p>
          <a:p>
            <a:r>
              <a:rPr lang="en-US" dirty="0"/>
              <a:t>These examples can also be extended to other technologies, such as pumped hydro energy storage (PHES) or thermal energy storage systems.</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E5DBCC0-1775-7C78-160D-CA3C4AC8EA5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45C26BB-24D5-2028-3B5E-90A5C8E8AF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6CC9476-700A-2CE8-F86E-F74230E35E5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mentioned earlier, we need to create power technologies in the same way we have created other technologies. However, the energy component should be defined using a separate set called </a:t>
            </a:r>
            <a:r>
              <a:rPr lang="en-US" i="1" dirty="0"/>
              <a:t>STORAGE</a:t>
            </a:r>
            <a:r>
              <a:rPr lang="en-US" dirty="0"/>
              <a:t>. In a reference energy system, this distinction is made by representing the energy component with a circle and the power component with a regular box.</a:t>
            </a:r>
          </a:p>
          <a:p>
            <a:r>
              <a:rPr lang="en-US" dirty="0"/>
              <a:t>In this slide, we present additional examples of how to represent hydro technologies. The first example corresponds to a storage hydropower system, where the hydro resource fills a dam, and then a power plant unit discharges this water resource to generate electricity. The second example is a pumped storage hydropower unit, which was explained earlier. In this system, a pump-turbine unit can charge or discharge the upper reservoir, allowing energy to be stored or produced based on demand.</a:t>
            </a:r>
          </a:p>
        </p:txBody>
      </p:sp>
      <p:sp>
        <p:nvSpPr>
          <p:cNvPr id="165" name="Google Shape;165;p13:notes">
            <a:extLst>
              <a:ext uri="{FF2B5EF4-FFF2-40B4-BE49-F238E27FC236}">
                <a16:creationId xmlns:a16="http://schemas.microsoft.com/office/drawing/2014/main" id="{20E5D9C9-A606-9BD7-9AC8-30AC70741A3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78648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A12496-DA3C-09FE-B10F-81065FFB7D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57FA94B-5610-92D0-0E24-00EB18A92B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7B5CCB6-AE15-27D1-6C28-1A82B7AF3A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Since we have different components to represent a storage system, we need a way to link them in the model. The parameters that link a technology to its storage are </a:t>
            </a:r>
            <a:r>
              <a:rPr lang="en-US" i="1" dirty="0"/>
              <a:t>Technology To Storage</a:t>
            </a:r>
            <a:r>
              <a:rPr lang="en-US" dirty="0"/>
              <a:t> (which tracks the commodity flowing from the technology to the storage for charging) and </a:t>
            </a:r>
            <a:r>
              <a:rPr lang="en-US" i="1" dirty="0"/>
              <a:t>Technology From Storage</a:t>
            </a:r>
            <a:r>
              <a:rPr lang="en-US" dirty="0"/>
              <a:t> (which tracks the commodity discharged from the storage for use by the technology).</a:t>
            </a:r>
          </a:p>
          <a:p>
            <a:r>
              <a:rPr lang="en-US" dirty="0"/>
              <a:t>The definitions are as follows:</a:t>
            </a:r>
          </a:p>
          <a:p>
            <a:pPr>
              <a:buFont typeface="Arial" panose="020B0604020202020204" pitchFamily="34" charset="0"/>
              <a:buChar char="•"/>
            </a:pPr>
            <a:r>
              <a:rPr lang="en-US" b="1" dirty="0"/>
              <a:t>Technology To Storage</a:t>
            </a:r>
            <a:r>
              <a:rPr lang="en-US" dirty="0"/>
              <a:t>: This parameter is 0 if the technology and storage are not linked in a certain mode, or a value &gt; 0 if they are linked (the value depends on the units of activity used for both the technology and the storage).</a:t>
            </a:r>
          </a:p>
          <a:p>
            <a:pPr>
              <a:buFont typeface="Arial" panose="020B0604020202020204" pitchFamily="34" charset="0"/>
              <a:buChar char="•"/>
            </a:pPr>
            <a:r>
              <a:rPr lang="en-US" b="1" dirty="0"/>
              <a:t>Technology From Storage</a:t>
            </a:r>
            <a:r>
              <a:rPr lang="en-US" dirty="0"/>
              <a:t>: This parameter is 0 if the technology and storage are not linked in a certain mode, or a value &gt; 0 if they are linked (the value depends on the units of activity used for both the technology and the storage).</a:t>
            </a:r>
          </a:p>
          <a:p>
            <a:r>
              <a:rPr lang="en-US" dirty="0"/>
              <a:t>In cases where we use a single power technology, two different modes of operation must be created. This is because in </a:t>
            </a:r>
            <a:r>
              <a:rPr lang="en-US" dirty="0" err="1"/>
              <a:t>OSeMOSYS</a:t>
            </a:r>
            <a:r>
              <a:rPr lang="en-US" dirty="0"/>
              <a:t>, a single technology cannot perform two opposite actions in the same mode of operation. We will practice how to work with these </a:t>
            </a:r>
            <a:r>
              <a:rPr lang="en-US" dirty="0" err="1"/>
              <a:t>parmeters</a:t>
            </a:r>
            <a:r>
              <a:rPr lang="en-US" dirty="0"/>
              <a:t> and sets in the hands-on exercise.</a:t>
            </a:r>
          </a:p>
        </p:txBody>
      </p:sp>
      <p:sp>
        <p:nvSpPr>
          <p:cNvPr id="165" name="Google Shape;165;p13:notes">
            <a:extLst>
              <a:ext uri="{FF2B5EF4-FFF2-40B4-BE49-F238E27FC236}">
                <a16:creationId xmlns:a16="http://schemas.microsoft.com/office/drawing/2014/main" id="{2C4A73A6-47C4-CD46-E276-88DE3101433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344029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B9DF908-C624-5534-3D5C-DA07DDB020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9DE9F0-D231-E313-0174-B59726FAEE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F3F3783-CEB5-B6A9-C15F-BD56BD053A2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efficiency of the storage system can be accounted for through the Input and Output Activity Ratios (IAR and OAR) in a similar way to conventional technologies. Let’s use the example of a battery system to explain this concept.</a:t>
            </a:r>
          </a:p>
          <a:p>
            <a:r>
              <a:rPr lang="en-US" dirty="0"/>
              <a:t>For the charging stage, we define the input fuel for the inverter, which would be electricity in operation mode 1. There is no need to define the OAR in mode 1 because it is replaced by the </a:t>
            </a:r>
            <a:r>
              <a:rPr lang="en-US" i="1" dirty="0"/>
              <a:t>Technology to Storage</a:t>
            </a:r>
            <a:r>
              <a:rPr lang="en-US" dirty="0"/>
              <a:t> parameter. If we assume the </a:t>
            </a:r>
            <a:r>
              <a:rPr lang="en-US" i="1" dirty="0"/>
              <a:t>Technology to Storage</a:t>
            </a:r>
            <a:r>
              <a:rPr lang="en-US" dirty="0"/>
              <a:t> parameter is equal to 1, the IAR can be defined as the inverse of the charging efficiency.</a:t>
            </a:r>
          </a:p>
          <a:p>
            <a:r>
              <a:rPr lang="en-US" dirty="0"/>
              <a:t>Similarly, for the discharging stage, we define the output fuel for the inverter, which would also be electricity in operation mode 2. There is no need to define the IAR in mode 2 because it is replaced by the </a:t>
            </a:r>
            <a:r>
              <a:rPr lang="en-US" i="1" dirty="0"/>
              <a:t>Technology from Storage</a:t>
            </a:r>
            <a:r>
              <a:rPr lang="en-US" dirty="0"/>
              <a:t> parameter. If we assume the </a:t>
            </a:r>
            <a:r>
              <a:rPr lang="en-US" i="1" dirty="0"/>
              <a:t>Technology from Storage</a:t>
            </a:r>
            <a:r>
              <a:rPr lang="en-US" dirty="0"/>
              <a:t> parameter is equal to 1, the OAR can be defined as the inverse of the discharging efficiency.</a:t>
            </a:r>
          </a:p>
          <a:p>
            <a:r>
              <a:rPr lang="en-US" dirty="0"/>
              <a:t>It is important to note that energy losses during the storage stage are not considered separately. Therefore, the round-trip efficiency should account for both the charging and discharging efficiencies.</a:t>
            </a:r>
          </a:p>
        </p:txBody>
      </p:sp>
      <p:sp>
        <p:nvSpPr>
          <p:cNvPr id="165" name="Google Shape;165;p13:notes">
            <a:extLst>
              <a:ext uri="{FF2B5EF4-FFF2-40B4-BE49-F238E27FC236}">
                <a16:creationId xmlns:a16="http://schemas.microsoft.com/office/drawing/2014/main" id="{3D5271CC-4F36-3145-FBB3-65F3EA88DA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11643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E0DCF2-ADF4-1EE6-D631-6FA40FF1BD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2DAC50B-63D8-979C-E539-6E737811CD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00B832D-41C5-97E6-7667-9CED22DB90C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storage technologies, new parameters are required to characterize them. First, the </a:t>
            </a:r>
            <a:r>
              <a:rPr lang="en-US" b="1" dirty="0"/>
              <a:t>Min Storage Charge</a:t>
            </a:r>
            <a:r>
              <a:rPr lang="en-US" dirty="0"/>
              <a:t> sets a lower bound on the amount of energy stored, expressed as a fraction of the maximum capacity, with a value ranging between 0 and 1. The storage facility cannot be emptied below this level.</a:t>
            </a:r>
          </a:p>
          <a:p>
            <a:r>
              <a:rPr lang="en-US" dirty="0"/>
              <a:t>Second, the </a:t>
            </a:r>
            <a:r>
              <a:rPr lang="en-US" b="1" dirty="0"/>
              <a:t>Operational Life Storage</a:t>
            </a:r>
            <a:r>
              <a:rPr lang="en-US" dirty="0"/>
              <a:t> represents the useful lifetime of the storage facility.</a:t>
            </a:r>
          </a:p>
          <a:p>
            <a:r>
              <a:rPr lang="en-US" dirty="0"/>
              <a:t>Third, the </a:t>
            </a:r>
            <a:r>
              <a:rPr lang="en-US" b="1" dirty="0"/>
              <a:t>Capital Cost Storage</a:t>
            </a:r>
            <a:r>
              <a:rPr lang="en-US" dirty="0"/>
              <a:t> reflects the specific investment cost of the energy component of the storage system.</a:t>
            </a:r>
          </a:p>
          <a:p>
            <a:r>
              <a:rPr lang="en-US" dirty="0"/>
              <a:t>Fourth, the </a:t>
            </a:r>
            <a:r>
              <a:rPr lang="en-US" b="1" dirty="0"/>
              <a:t>Residual Storage Capacity</a:t>
            </a:r>
            <a:r>
              <a:rPr lang="en-US" dirty="0"/>
              <a:t> represents the existing installed storage capacity.</a:t>
            </a:r>
          </a:p>
          <a:p>
            <a:r>
              <a:rPr lang="en-US" dirty="0"/>
              <a:t>Similarly, for power technologies, we use the same parameters discussed in previous lectures, such as </a:t>
            </a:r>
            <a:r>
              <a:rPr lang="en-US" b="1" dirty="0"/>
              <a:t>Capital Cost</a:t>
            </a:r>
            <a:r>
              <a:rPr lang="en-US" dirty="0"/>
              <a:t>, </a:t>
            </a:r>
            <a:r>
              <a:rPr lang="en-US" b="1" dirty="0"/>
              <a:t>Fixed Cost</a:t>
            </a:r>
            <a:r>
              <a:rPr lang="en-US" dirty="0"/>
              <a:t>, </a:t>
            </a:r>
            <a:r>
              <a:rPr lang="en-US" b="1" dirty="0"/>
              <a:t>Operational Life</a:t>
            </a:r>
            <a:r>
              <a:rPr lang="en-US" dirty="0"/>
              <a:t>, and </a:t>
            </a:r>
            <a:r>
              <a:rPr lang="en-US" b="1" dirty="0"/>
              <a:t>Residual Capacity</a:t>
            </a:r>
            <a:r>
              <a:rPr lang="en-US" dirty="0"/>
              <a:t>.</a:t>
            </a:r>
          </a:p>
        </p:txBody>
      </p:sp>
      <p:sp>
        <p:nvSpPr>
          <p:cNvPr id="165" name="Google Shape;165;p13:notes">
            <a:extLst>
              <a:ext uri="{FF2B5EF4-FFF2-40B4-BE49-F238E27FC236}">
                <a16:creationId xmlns:a16="http://schemas.microsoft.com/office/drawing/2014/main" id="{AF54F7ED-BC56-FD48-6A18-9065EEE4C31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42769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2800" dirty="0"/>
              <a:t>Energy storage systems (ESS) are essential to the energy transition as they address the intermittency of renewable energy sources like solar and wind, enabling their integration into the grid. By storing excess energy during periods of low demand and releasing it during peak times, ESS ensures a consistent and reliable energy supply. These systems also enhance grid stability by providing frequency regulation, voltage support, and black start capabilities, which are critical for maintaining resilience in modern power systems. Additionally, ESS facilitates decentralized energy models, empowering households and businesses to store and use renewable energy while supporting microgrids in remote areas.</a:t>
            </a:r>
          </a:p>
          <a:p>
            <a:r>
              <a:rPr lang="en-US" sz="2800" dirty="0"/>
              <a:t>Beyond grid applications, ESS drives decarbonization by enabling the electrification of sectors such as transportation through batteries for electric vehicles. They also reduce dependence on fossil fuel plants for peak demand and provide economic benefits through energy arbitrage and deferred grid investments. Advanced storage technologies, from lithium-ion batteries to hydrogen-based systems, offer diverse solutions for various scales and needs, making ESS a cornerstone in achieving a sustainable and low-carbon energy future.</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CBD125E-9812-B103-2E47-6B0795F6371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6A5C3E4-401D-92E4-5385-FCF3C0CDA9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8C63B1B-70BA-DAB1-688D-6A05E0BB8E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By 2030, energy storage requirements are expected to triple. This significant increase in demand has driven researchers to innovate and develop more efficient </a:t>
            </a:r>
            <a:r>
              <a:rPr lang="en-US" b="1" dirty="0"/>
              <a:t>Energy Storage System (ESS)</a:t>
            </a:r>
            <a:r>
              <a:rPr lang="en-US" dirty="0"/>
              <a:t> technologies capable of providing consistent and controlled power.</a:t>
            </a:r>
          </a:p>
          <a:p>
            <a:r>
              <a:rPr lang="en-US" dirty="0"/>
              <a:t>ESS technologies can be categorized based on several factors, including the form of energy stored, usage, duration, and efficiency. The figure shows the classification of ESS technologies by the type of energy stored, encompassing thermal, mechanical, chemical, electrochemical, and electrical forms. Hybrid systems, which combine two forms of energy storage, are also gaining importance.</a:t>
            </a:r>
          </a:p>
          <a:p>
            <a:r>
              <a:rPr lang="en-US" dirty="0"/>
              <a:t>We will explore specific examples of these technologies in the following slides.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6D554C2-42AA-80D0-E022-9CEA1DE4BA2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589496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789E775-2791-9B50-68DF-72007496AD5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A0EB910-3955-A71A-4815-65BD15F014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DE59D7B-CC75-A5F0-CC7B-B97F3FC985D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a:t>
            </a:r>
            <a:r>
              <a:rPr lang="en-US" b="0" dirty="0"/>
              <a:t>Energy Storage System (ESS) </a:t>
            </a:r>
            <a:r>
              <a:rPr lang="en-US" dirty="0"/>
              <a:t>design, it is important to distinguish between the energy component and the power component. The energy component refers to the amount of energy that can be stored, while the power component indicates the rate at which the ESS can be charged or discharged.</a:t>
            </a:r>
          </a:p>
          <a:p>
            <a:r>
              <a:rPr lang="en-US" dirty="0"/>
              <a:t>For example, a lithium-ion battery system might have an energy capacity of 10 MWh and a power capacity of 2 MW. The </a:t>
            </a:r>
            <a:r>
              <a:rPr lang="en-US" b="1" dirty="0"/>
              <a:t>energy-to-power ratio (E/P ratio)</a:t>
            </a:r>
            <a:r>
              <a:rPr lang="en-US" dirty="0"/>
              <a:t> is defined as the quotient of energy capacity divided by power capacity. In this case, the E/P ratio is 10 MWh divided by 2 MW which is equal to 5 hours. This means the battery can fully charge or discharge in 5 hours when operating at its maximum power capacity.</a:t>
            </a:r>
          </a:p>
          <a:p>
            <a:r>
              <a:rPr lang="en-US" dirty="0"/>
              <a:t>ESS systems can also operate at lower power or energy levels. For instance, the same battery could charge at a rate of 1.5 MW over 3 hours, resulting in a stored energy of 1.5 MW×3 hours=4.5 MWh. However, the operational conditions of each system depend on specific requirements and should not significantly deviate from their nominal capacities to ensure optimal performance and longevity.</a:t>
            </a:r>
          </a:p>
        </p:txBody>
      </p:sp>
      <p:sp>
        <p:nvSpPr>
          <p:cNvPr id="165" name="Google Shape;165;p13:notes">
            <a:extLst>
              <a:ext uri="{FF2B5EF4-FFF2-40B4-BE49-F238E27FC236}">
                <a16:creationId xmlns:a16="http://schemas.microsoft.com/office/drawing/2014/main" id="{89CC1554-406D-EC80-255A-5FA3437711B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81827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94682E-CFDF-36A9-8691-828C3B5788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5704013-8C43-73E9-72AA-13929E3CDE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FDCE346-2ACB-85D6-E50F-97ECFCA0250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Just as we distinguish between energy and power capacities in technical terms, we also differentiate them in cost terms. </a:t>
            </a:r>
            <a:r>
              <a:rPr lang="en-US" b="1" dirty="0"/>
              <a:t>Specific energy cost</a:t>
            </a:r>
            <a:r>
              <a:rPr lang="en-US" dirty="0"/>
              <a:t> refers to the investment required to install a certain energy capacity, while </a:t>
            </a:r>
            <a:r>
              <a:rPr lang="en-US" b="1" dirty="0"/>
              <a:t>specific power cost</a:t>
            </a:r>
            <a:r>
              <a:rPr lang="en-US" dirty="0"/>
              <a:t> is the investment required to install a certain power capacity.</a:t>
            </a:r>
          </a:p>
          <a:p>
            <a:r>
              <a:rPr lang="en-US" dirty="0"/>
              <a:t>This slide provides an example of a utility-scale lithium-ion battery:</a:t>
            </a:r>
          </a:p>
          <a:p>
            <a:pPr>
              <a:buFont typeface="Arial" panose="020B0604020202020204" pitchFamily="34" charset="0"/>
              <a:buChar char="•"/>
            </a:pPr>
            <a:r>
              <a:rPr lang="en-US" dirty="0"/>
              <a:t>The </a:t>
            </a:r>
            <a:r>
              <a:rPr lang="en-US" b="1" dirty="0"/>
              <a:t>energy component</a:t>
            </a:r>
            <a:r>
              <a:rPr lang="en-US" dirty="0"/>
              <a:t> consists of a 100 kWh battery pack. If the specific energy cost is </a:t>
            </a:r>
            <a:r>
              <a:rPr lang="en-US" b="1" dirty="0"/>
              <a:t>300 USD/kWh</a:t>
            </a:r>
            <a:r>
              <a:rPr lang="en-US" dirty="0"/>
              <a:t>, the total energy cost would be </a:t>
            </a:r>
            <a:r>
              <a:rPr lang="en-US" b="1" dirty="0"/>
              <a:t>30,000 USD</a:t>
            </a:r>
            <a:r>
              <a:rPr lang="en-US" dirty="0"/>
              <a:t>.</a:t>
            </a:r>
          </a:p>
          <a:p>
            <a:pPr>
              <a:buFont typeface="Arial" panose="020B0604020202020204" pitchFamily="34" charset="0"/>
              <a:buChar char="•"/>
            </a:pPr>
            <a:r>
              <a:rPr lang="en-US" dirty="0"/>
              <a:t>The </a:t>
            </a:r>
            <a:r>
              <a:rPr lang="en-US" b="1" dirty="0"/>
              <a:t>power component</a:t>
            </a:r>
            <a:r>
              <a:rPr lang="en-US" dirty="0"/>
              <a:t>, represented by the inverter system, has a specific power cost of </a:t>
            </a:r>
            <a:r>
              <a:rPr lang="en-US" b="1" dirty="0"/>
              <a:t>250 USD/kW</a:t>
            </a:r>
            <a:r>
              <a:rPr lang="en-US" dirty="0"/>
              <a:t>. In this case, the total power cost would be </a:t>
            </a:r>
            <a:r>
              <a:rPr lang="en-US" b="1" dirty="0"/>
              <a:t>2,500 USD</a:t>
            </a:r>
            <a:r>
              <a:rPr lang="en-US" dirty="0"/>
              <a:t>.</a:t>
            </a:r>
          </a:p>
          <a:p>
            <a:r>
              <a:rPr lang="en-US" dirty="0"/>
              <a:t>In our hands-on exercise, we will explore how to incorporate these separate costs into </a:t>
            </a:r>
            <a:r>
              <a:rPr lang="en-US" b="1" dirty="0" err="1"/>
              <a:t>OSeMOSYS</a:t>
            </a:r>
            <a:r>
              <a:rPr lang="en-US" dirty="0"/>
              <a:t> and determine the sizing of the components for optimal system design.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3A07E46-5D7E-8A73-61C7-695F95183B3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5922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EDFB98-D27A-1EF8-D94B-FAE832478F8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CE9335B-A106-B289-0979-6F608110C6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D524EF4-427B-A3C2-0BAA-56FB217304D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Batteries are electrochemical devices that convert chemical energy into electrical energy, as shown in the figure. They consist of several cells, each containing three key components: two electrodes—an anode and a cathode—and an electrolyte. Batteries are generally divided into two categories: primary and secondary. Primary batteries are designed for single use, where the chemical energy is consumed and cannot be recharged. In contrast, secondary batteries are designed to be rechargeable.</a:t>
            </a:r>
          </a:p>
          <a:p>
            <a:r>
              <a:rPr lang="en-US" dirty="0"/>
              <a:t>Secondary batteries are further classified into various types, including lead-acid (LA), lithium-ion, nickel-cadmium (Ni-Cd), sodium-sulfur (</a:t>
            </a:r>
            <a:r>
              <a:rPr lang="en-US" dirty="0" err="1"/>
              <a:t>NaS</a:t>
            </a:r>
            <a:r>
              <a:rPr lang="en-US" dirty="0"/>
              <a:t>), sodium-ion (Na-ion), and metal-air batteries, based on the materials used for the electrodes and electrolyte.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3AF0ADA-F667-17F2-69C9-01D7264A4DF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7341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BB6751-1EFF-D28D-DBFB-3F436BC8671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655B3CE-4B0A-5181-018B-383A1720EE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16EE063-19D6-78CC-FE27-A95E42BEEBD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Pumped Hydro Energy Storage (PHES) is the most diffused energy storage system, </a:t>
            </a:r>
            <a:r>
              <a:rPr lang="en-US" dirty="0" err="1"/>
              <a:t>characterised</a:t>
            </a:r>
            <a:r>
              <a:rPr lang="en-US" dirty="0"/>
              <a:t> by its large energy capacity, long storage duration, and high efficiency. A typical PHES system consists of three main components: (</a:t>
            </a:r>
            <a:r>
              <a:rPr lang="en-US" dirty="0" err="1"/>
              <a:t>i</a:t>
            </a:r>
            <a:r>
              <a:rPr lang="en-US" dirty="0"/>
              <a:t>) two large reservoirs situated at different elevations, (ii) a pump unit that moves water from the lower reservoir to the higher reservoir, and (iii) a turbine that generates electricity as water flows downward from the upper reservoir to the lower one. The latter two are typically combined into a single unit, as depicted in the figure. The water released from the upper reservoir rotates the turbines, which in turn generate electricity through connected generators. By transferring water between the two reservoirs at varying elevations, the system stores and produces energy in the form of potential energy.</a:t>
            </a:r>
          </a:p>
          <a:p>
            <a:r>
              <a:rPr lang="en-US" dirty="0"/>
              <a:t>During off-peak hours (charging process), electrical energy from the power source is converted into mechanical energy, which is then transformed into potential energy by pumping water from the lower reservoir to the higher reservoir. During peak hours (discharging process), the stored water is released from the upper reservoir, flowing down to generate electricity.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CD6E2B7-3FFD-8A9C-342B-5D1AEA6D5D6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170990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EA446AE-903D-697E-EA33-DBC8929AC8F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AF59F97-8C48-EEBA-29D2-622E2A1D81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C49BE58-7240-718E-5CB8-CB225D52952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Hydrogen is considered a flexible energy carrier useful for storing electricity surplus. It can be produced either through the electrolysis of water or directly from sunlight via photocatalytic water splitting. A typical hydrogen energy system consists of three key components, as shown in the figure: (</a:t>
            </a:r>
            <a:r>
              <a:rPr lang="en-US" dirty="0" err="1"/>
              <a:t>i</a:t>
            </a:r>
            <a:r>
              <a:rPr lang="en-US" dirty="0"/>
              <a:t>) a hydrogen generation unit, such as an </a:t>
            </a:r>
            <a:r>
              <a:rPr lang="en-US" dirty="0" err="1"/>
              <a:t>electrolyzer</a:t>
            </a:r>
            <a:r>
              <a:rPr lang="en-US" dirty="0"/>
              <a:t>, which converts electrical energy into hydrogen, (ii) a hydrogen storage system, and (iii) a hydrogen energy conversion unit, like a fuel cell (FC) or regenerative fuel cell, which converts the stored hydrogen’s chemical energy back into electrical energy.</a:t>
            </a:r>
          </a:p>
          <a:p>
            <a:r>
              <a:rPr lang="en-US" dirty="0"/>
              <a:t>The charging process could use excess electricity to generate hydrogen through the water electrolysis process and store it in a tank or in underground caverns. Then, during annual peak demand periods, the discharging cycle could produce electricity from hydrogen through fuel cells.</a:t>
            </a:r>
            <a:endParaRPr dirty="0"/>
          </a:p>
        </p:txBody>
      </p:sp>
      <p:sp>
        <p:nvSpPr>
          <p:cNvPr id="165" name="Google Shape;165;p13:notes">
            <a:extLst>
              <a:ext uri="{FF2B5EF4-FFF2-40B4-BE49-F238E27FC236}">
                <a16:creationId xmlns:a16="http://schemas.microsoft.com/office/drawing/2014/main" id="{54F21F07-491D-1E52-CAA9-F0390FE26DC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043762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714309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25823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52440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16/j.enss.2022.07.002"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60.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0.png"/><Relationship Id="rId5" Type="http://schemas.openxmlformats.org/officeDocument/2006/relationships/image" Target="../media/image18.jpg"/><Relationship Id="rId10" Type="http://schemas.openxmlformats.org/officeDocument/2006/relationships/image" Target="../media/image7.png"/><Relationship Id="rId4" Type="http://schemas.openxmlformats.org/officeDocument/2006/relationships/notesSlide" Target="../notesSlides/notesSlide14.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14.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F73592F5-7F70-6404-BBF2-1D22D11AA7A1}"/>
              </a:ext>
            </a:extLst>
          </p:cNvPr>
          <p:cNvSpPr txBox="1"/>
          <p:nvPr/>
        </p:nvSpPr>
        <p:spPr>
          <a:xfrm>
            <a:off x="150096" y="607039"/>
            <a:ext cx="5018251"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980577EC-084C-E0BD-8902-FA53FBE7D60A}"/>
              </a:ext>
            </a:extLst>
          </p:cNvPr>
          <p:cNvSpPr txBox="1"/>
          <p:nvPr/>
        </p:nvSpPr>
        <p:spPr>
          <a:xfrm>
            <a:off x="150097" y="1020424"/>
            <a:ext cx="7587564"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9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ENERGY STORAGE MODELLING</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77357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9.1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20840"/>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Open Sans"/>
                <a:cs typeface="Calibri"/>
              </a:rPr>
              <a:t>1. </a:t>
            </a:r>
            <a:r>
              <a:rPr lang="en-US" sz="2400" dirty="0">
                <a:latin typeface="Open Sans"/>
                <a:cs typeface="Calibri"/>
              </a:rPr>
              <a:t>Schmidt O and </a:t>
            </a:r>
            <a:r>
              <a:rPr lang="en-US" sz="2400" dirty="0" err="1">
                <a:latin typeface="Open Sans"/>
                <a:cs typeface="Calibri"/>
              </a:rPr>
              <a:t>Staffell</a:t>
            </a:r>
            <a:r>
              <a:rPr lang="en-US" sz="2400" dirty="0">
                <a:latin typeface="Open Sans"/>
                <a:cs typeface="Calibri"/>
              </a:rPr>
              <a:t> I. (2023). Monetizing Energy Storage: A Toolkit to Assess Future Cost and Value. Oxford: Oxford University Press.</a:t>
            </a:r>
          </a:p>
          <a:p>
            <a:endParaRPr lang="en-US" sz="2400" dirty="0">
              <a:latin typeface="Open Sans"/>
              <a:cs typeface="Calibri"/>
            </a:endParaRPr>
          </a:p>
          <a:p>
            <a:r>
              <a:rPr lang="en-US" sz="2400" dirty="0">
                <a:latin typeface="Open Sans"/>
                <a:cs typeface="Calibri"/>
              </a:rPr>
              <a:t>2. Mitali, J., </a:t>
            </a:r>
            <a:r>
              <a:rPr lang="en-US" sz="2400" dirty="0" err="1">
                <a:latin typeface="Open Sans"/>
                <a:cs typeface="Calibri"/>
              </a:rPr>
              <a:t>Dhinakaran</a:t>
            </a:r>
            <a:r>
              <a:rPr lang="en-US" sz="2400" dirty="0">
                <a:latin typeface="Open Sans"/>
                <a:cs typeface="Calibri"/>
              </a:rPr>
              <a:t>, S., &amp; Mohamad, A. A. (2022). Energy storage systems: a review. In Energy Storage and Saving (Vol. 1, Issue 3, pp. 166–216). Elsevier B.V. </a:t>
            </a:r>
            <a:r>
              <a:rPr lang="en-US" sz="2400" dirty="0">
                <a:latin typeface="Open Sans"/>
                <a:cs typeface="Calibri"/>
                <a:hlinkClick r:id="rId3"/>
              </a:rPr>
              <a:t>https://doi.org/10.1016/j.enss.2022.07.002</a:t>
            </a:r>
            <a:endParaRPr lang="en-GB" sz="2400" dirty="0">
              <a:latin typeface="Open Sans"/>
              <a:cs typeface="Calibri" panose="020F0502020204030204"/>
            </a:endParaRPr>
          </a:p>
          <a:p>
            <a:pPr marL="342900" indent="-342900">
              <a:buAutoNum type="arabicPeriod"/>
            </a:pPr>
            <a:endParaRPr lang="en-US" sz="24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532DD75-3BB4-392F-63D2-4E23B4D8025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D511366-5DCB-6215-D10F-477F604597A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645640BF-A14A-0A07-546B-103B5DA15175}"/>
              </a:ext>
            </a:extLst>
          </p:cNvPr>
          <p:cNvSpPr/>
          <p:nvPr/>
        </p:nvSpPr>
        <p:spPr>
          <a:xfrm>
            <a:off x="430011" y="102813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9.2.1 Schemes of modelling part 1</a:t>
            </a:r>
          </a:p>
        </p:txBody>
      </p:sp>
      <p:sp>
        <p:nvSpPr>
          <p:cNvPr id="4" name="Title 10">
            <a:extLst>
              <a:ext uri="{FF2B5EF4-FFF2-40B4-BE49-F238E27FC236}">
                <a16:creationId xmlns:a16="http://schemas.microsoft.com/office/drawing/2014/main" id="{583AC6B1-2BE1-6612-8866-397E2FF67AC8}"/>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Google Shape;168;p13">
            <a:extLst>
              <a:ext uri="{FF2B5EF4-FFF2-40B4-BE49-F238E27FC236}">
                <a16:creationId xmlns:a16="http://schemas.microsoft.com/office/drawing/2014/main" id="{075FE6AB-3CE0-ADE4-6A3B-E9781F3674C3}"/>
              </a:ext>
            </a:extLst>
          </p:cNvPr>
          <p:cNvSpPr txBox="1">
            <a:spLocks/>
          </p:cNvSpPr>
          <p:nvPr/>
        </p:nvSpPr>
        <p:spPr>
          <a:xfrm>
            <a:off x="368286" y="1724167"/>
            <a:ext cx="10515600" cy="77688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200" dirty="0"/>
              <a:t>An ESS in OSeMOSYS can be represented using two fundamental layouts</a:t>
            </a:r>
          </a:p>
          <a:p>
            <a:pPr marL="342900" indent="-342900">
              <a:spcBef>
                <a:spcPts val="0"/>
              </a:spcBef>
              <a:buClr>
                <a:schemeClr val="dk1"/>
              </a:buClr>
              <a:buSzPts val="2800"/>
              <a:buFont typeface="Arial" panose="020B0604020202020204" pitchFamily="34" charset="0"/>
              <a:buChar char="•"/>
            </a:pPr>
            <a:endParaRPr lang="en-GB" sz="2200" dirty="0"/>
          </a:p>
        </p:txBody>
      </p:sp>
      <p:sp>
        <p:nvSpPr>
          <p:cNvPr id="6" name="Rectangle 5">
            <a:extLst>
              <a:ext uri="{FF2B5EF4-FFF2-40B4-BE49-F238E27FC236}">
                <a16:creationId xmlns:a16="http://schemas.microsoft.com/office/drawing/2014/main" id="{ECD80805-C50D-4FB9-6A35-49EF31D48C9B}"/>
              </a:ext>
            </a:extLst>
          </p:cNvPr>
          <p:cNvSpPr/>
          <p:nvPr/>
        </p:nvSpPr>
        <p:spPr>
          <a:xfrm>
            <a:off x="6640127" y="3920873"/>
            <a:ext cx="1169920"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Store</a:t>
            </a:r>
            <a:br>
              <a:rPr lang="en-GB" sz="1800" dirty="0"/>
            </a:br>
            <a:r>
              <a:rPr lang="en-GB" sz="1800" dirty="0"/>
              <a:t>ENERGY</a:t>
            </a:r>
          </a:p>
        </p:txBody>
      </p:sp>
      <p:sp>
        <p:nvSpPr>
          <p:cNvPr id="7" name="Rectangle 6">
            <a:extLst>
              <a:ext uri="{FF2B5EF4-FFF2-40B4-BE49-F238E27FC236}">
                <a16:creationId xmlns:a16="http://schemas.microsoft.com/office/drawing/2014/main" id="{9033CD80-EC6C-01B3-7514-E6ED407A5BA9}"/>
              </a:ext>
            </a:extLst>
          </p:cNvPr>
          <p:cNvSpPr/>
          <p:nvPr/>
        </p:nvSpPr>
        <p:spPr>
          <a:xfrm>
            <a:off x="6232343"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Energy storage system</a:t>
            </a:r>
          </a:p>
        </p:txBody>
      </p:sp>
      <p:sp>
        <p:nvSpPr>
          <p:cNvPr id="8" name="Rectangle 7">
            <a:extLst>
              <a:ext uri="{FF2B5EF4-FFF2-40B4-BE49-F238E27FC236}">
                <a16:creationId xmlns:a16="http://schemas.microsoft.com/office/drawing/2014/main" id="{6AD07C1C-B407-3F9A-1A96-2EDD9A158EBB}"/>
              </a:ext>
            </a:extLst>
          </p:cNvPr>
          <p:cNvSpPr/>
          <p:nvPr/>
        </p:nvSpPr>
        <p:spPr>
          <a:xfrm>
            <a:off x="8385956" y="3920872"/>
            <a:ext cx="1354944"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Consume</a:t>
            </a:r>
            <a:br>
              <a:rPr lang="en-GB" sz="1800" dirty="0"/>
            </a:br>
            <a:r>
              <a:rPr lang="en-GB" sz="1800" dirty="0"/>
              <a:t>POWER</a:t>
            </a:r>
          </a:p>
        </p:txBody>
      </p:sp>
      <p:cxnSp>
        <p:nvCxnSpPr>
          <p:cNvPr id="9" name="Straight Arrow Connector 8">
            <a:extLst>
              <a:ext uri="{FF2B5EF4-FFF2-40B4-BE49-F238E27FC236}">
                <a16:creationId xmlns:a16="http://schemas.microsoft.com/office/drawing/2014/main" id="{DCC7DA9F-0EA8-99FB-B046-A5C83FBA8E8D}"/>
              </a:ext>
            </a:extLst>
          </p:cNvPr>
          <p:cNvCxnSpPr>
            <a:cxnSpLocks/>
            <a:stCxn id="8" idx="1"/>
          </p:cNvCxnSpPr>
          <p:nvPr/>
        </p:nvCxnSpPr>
        <p:spPr>
          <a:xfrm flipH="1">
            <a:off x="7810047" y="4368006"/>
            <a:ext cx="575909"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CAFC1ECD-8668-315A-95E0-51EB615F29F1}"/>
              </a:ext>
            </a:extLst>
          </p:cNvPr>
          <p:cNvCxnSpPr>
            <a:cxnSpLocks/>
            <a:endCxn id="15" idx="1"/>
          </p:cNvCxnSpPr>
          <p:nvPr/>
        </p:nvCxnSpPr>
        <p:spPr>
          <a:xfrm>
            <a:off x="7810047" y="5547257"/>
            <a:ext cx="64635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01FDD67C-95C7-9316-492E-EE68A49B95B7}"/>
              </a:ext>
            </a:extLst>
          </p:cNvPr>
          <p:cNvCxnSpPr>
            <a:cxnSpLocks/>
            <a:endCxn id="8" idx="3"/>
          </p:cNvCxnSpPr>
          <p:nvPr/>
        </p:nvCxnSpPr>
        <p:spPr>
          <a:xfrm flipH="1">
            <a:off x="9740900" y="4368006"/>
            <a:ext cx="812415"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7EE6A268-A416-638A-32DC-0EF174EA7B5A}"/>
              </a:ext>
            </a:extLst>
          </p:cNvPr>
          <p:cNvCxnSpPr>
            <a:cxnSpLocks/>
            <a:stCxn id="15" idx="3"/>
          </p:cNvCxnSpPr>
          <p:nvPr/>
        </p:nvCxnSpPr>
        <p:spPr>
          <a:xfrm flipV="1">
            <a:off x="9740900" y="5547256"/>
            <a:ext cx="812415" cy="1"/>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48B987CC-7566-C8B8-3CF8-73F937186D5F}"/>
              </a:ext>
            </a:extLst>
          </p:cNvPr>
          <p:cNvCxnSpPr>
            <a:cxnSpLocks/>
          </p:cNvCxnSpPr>
          <p:nvPr/>
        </p:nvCxnSpPr>
        <p:spPr>
          <a:xfrm>
            <a:off x="10553315" y="3402805"/>
            <a:ext cx="0" cy="28366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2BBB40-4BE0-B0A9-FF54-E634C7DF76C2}"/>
              </a:ext>
            </a:extLst>
          </p:cNvPr>
          <p:cNvSpPr txBox="1"/>
          <p:nvPr/>
        </p:nvSpPr>
        <p:spPr>
          <a:xfrm>
            <a:off x="10607077" y="3481907"/>
            <a:ext cx="925425"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15" name="Rectangle 14">
            <a:extLst>
              <a:ext uri="{FF2B5EF4-FFF2-40B4-BE49-F238E27FC236}">
                <a16:creationId xmlns:a16="http://schemas.microsoft.com/office/drawing/2014/main" id="{FC604C43-AE63-C785-EDC0-D0F92A9DD193}"/>
              </a:ext>
            </a:extLst>
          </p:cNvPr>
          <p:cNvSpPr/>
          <p:nvPr/>
        </p:nvSpPr>
        <p:spPr>
          <a:xfrm>
            <a:off x="8456400" y="5100123"/>
            <a:ext cx="1284500"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Deliver</a:t>
            </a:r>
            <a:br>
              <a:rPr lang="en-GB" sz="1800" dirty="0"/>
            </a:br>
            <a:r>
              <a:rPr lang="en-GB" sz="1800" dirty="0"/>
              <a:t>POWER</a:t>
            </a:r>
          </a:p>
        </p:txBody>
      </p:sp>
      <p:sp>
        <p:nvSpPr>
          <p:cNvPr id="16" name="Rectangle 15">
            <a:extLst>
              <a:ext uri="{FF2B5EF4-FFF2-40B4-BE49-F238E27FC236}">
                <a16:creationId xmlns:a16="http://schemas.microsoft.com/office/drawing/2014/main" id="{A7D82F7D-2270-F108-118A-EE3ED8987A39}"/>
              </a:ext>
            </a:extLst>
          </p:cNvPr>
          <p:cNvSpPr/>
          <p:nvPr/>
        </p:nvSpPr>
        <p:spPr>
          <a:xfrm>
            <a:off x="898738" y="3915791"/>
            <a:ext cx="1169920"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Store</a:t>
            </a:r>
            <a:br>
              <a:rPr lang="en-GB" sz="1800" dirty="0"/>
            </a:br>
            <a:r>
              <a:rPr lang="en-GB" sz="1800" dirty="0"/>
              <a:t>ENERGY</a:t>
            </a:r>
          </a:p>
        </p:txBody>
      </p:sp>
      <p:sp>
        <p:nvSpPr>
          <p:cNvPr id="17" name="Rectangle 16">
            <a:extLst>
              <a:ext uri="{FF2B5EF4-FFF2-40B4-BE49-F238E27FC236}">
                <a16:creationId xmlns:a16="http://schemas.microsoft.com/office/drawing/2014/main" id="{04A85244-74C4-20F3-6830-4B1DFA136EF3}"/>
              </a:ext>
            </a:extLst>
          </p:cNvPr>
          <p:cNvSpPr/>
          <p:nvPr/>
        </p:nvSpPr>
        <p:spPr>
          <a:xfrm>
            <a:off x="609602"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Battery Energy Storage System</a:t>
            </a:r>
          </a:p>
        </p:txBody>
      </p:sp>
      <p:sp>
        <p:nvSpPr>
          <p:cNvPr id="18" name="Rectangle 17">
            <a:extLst>
              <a:ext uri="{FF2B5EF4-FFF2-40B4-BE49-F238E27FC236}">
                <a16:creationId xmlns:a16="http://schemas.microsoft.com/office/drawing/2014/main" id="{8C8A2649-9AEC-3757-78A9-AE13B5206D07}"/>
              </a:ext>
            </a:extLst>
          </p:cNvPr>
          <p:cNvSpPr/>
          <p:nvPr/>
        </p:nvSpPr>
        <p:spPr>
          <a:xfrm>
            <a:off x="3014219" y="3903080"/>
            <a:ext cx="1169921" cy="20862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Consume / Deliver</a:t>
            </a:r>
            <a:br>
              <a:rPr lang="en-GB" sz="1800" dirty="0"/>
            </a:br>
            <a:r>
              <a:rPr lang="en-GB" sz="1800" dirty="0"/>
              <a:t>POWER</a:t>
            </a:r>
          </a:p>
        </p:txBody>
      </p:sp>
      <p:cxnSp>
        <p:nvCxnSpPr>
          <p:cNvPr id="19" name="Straight Arrow Connector 18">
            <a:extLst>
              <a:ext uri="{FF2B5EF4-FFF2-40B4-BE49-F238E27FC236}">
                <a16:creationId xmlns:a16="http://schemas.microsoft.com/office/drawing/2014/main" id="{2FB02620-6D3B-CBE8-521F-C9607B700635}"/>
              </a:ext>
            </a:extLst>
          </p:cNvPr>
          <p:cNvCxnSpPr>
            <a:cxnSpLocks/>
          </p:cNvCxnSpPr>
          <p:nvPr/>
        </p:nvCxnSpPr>
        <p:spPr>
          <a:xfrm flipH="1">
            <a:off x="2013697" y="4337494"/>
            <a:ext cx="100051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D180207F-ED52-9D4C-86FE-224524C5E6FC}"/>
              </a:ext>
            </a:extLst>
          </p:cNvPr>
          <p:cNvCxnSpPr>
            <a:cxnSpLocks/>
          </p:cNvCxnSpPr>
          <p:nvPr/>
        </p:nvCxnSpPr>
        <p:spPr>
          <a:xfrm>
            <a:off x="2063717" y="5588310"/>
            <a:ext cx="95049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25B733A8-CD38-49CB-19C0-4C13A21EA9DC}"/>
              </a:ext>
            </a:extLst>
          </p:cNvPr>
          <p:cNvCxnSpPr>
            <a:cxnSpLocks/>
          </p:cNvCxnSpPr>
          <p:nvPr/>
        </p:nvCxnSpPr>
        <p:spPr>
          <a:xfrm flipH="1">
            <a:off x="4184140" y="4324794"/>
            <a:ext cx="770624"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64230886-8E45-3DB0-7FF9-48544A4EC15D}"/>
              </a:ext>
            </a:extLst>
          </p:cNvPr>
          <p:cNvCxnSpPr>
            <a:cxnSpLocks/>
          </p:cNvCxnSpPr>
          <p:nvPr/>
        </p:nvCxnSpPr>
        <p:spPr>
          <a:xfrm>
            <a:off x="4162257" y="5588310"/>
            <a:ext cx="79250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7E301A7C-CBFD-1FFB-2903-D39A15EDE8A4}"/>
              </a:ext>
            </a:extLst>
          </p:cNvPr>
          <p:cNvCxnSpPr>
            <a:cxnSpLocks/>
          </p:cNvCxnSpPr>
          <p:nvPr/>
        </p:nvCxnSpPr>
        <p:spPr>
          <a:xfrm flipH="1">
            <a:off x="4954764" y="3414351"/>
            <a:ext cx="5" cy="28250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2D6124C-C1E4-3D16-E8E5-6C1F9AC3FD06}"/>
              </a:ext>
            </a:extLst>
          </p:cNvPr>
          <p:cNvSpPr txBox="1"/>
          <p:nvPr/>
        </p:nvSpPr>
        <p:spPr>
          <a:xfrm>
            <a:off x="5029222" y="3456138"/>
            <a:ext cx="881967"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25" name="TextBox 24">
            <a:extLst>
              <a:ext uri="{FF2B5EF4-FFF2-40B4-BE49-F238E27FC236}">
                <a16:creationId xmlns:a16="http://schemas.microsoft.com/office/drawing/2014/main" id="{B7D39C2F-D880-ABFB-3A84-C2DB65ABC9D8}"/>
              </a:ext>
            </a:extLst>
          </p:cNvPr>
          <p:cNvSpPr txBox="1"/>
          <p:nvPr/>
        </p:nvSpPr>
        <p:spPr>
          <a:xfrm>
            <a:off x="607053" y="2392253"/>
            <a:ext cx="3960000" cy="646331"/>
          </a:xfrm>
          <a:prstGeom prst="rect">
            <a:avLst/>
          </a:prstGeom>
          <a:noFill/>
        </p:spPr>
        <p:txBody>
          <a:bodyPr wrap="square" rtlCol="0">
            <a:spAutoFit/>
          </a:bodyPr>
          <a:lstStyle/>
          <a:p>
            <a:pPr algn="ctr"/>
            <a:r>
              <a:rPr lang="en-GB" sz="1800" b="1" dirty="0"/>
              <a:t>Layout 1 – Same technology to charge and discharge</a:t>
            </a:r>
          </a:p>
        </p:txBody>
      </p:sp>
      <p:sp>
        <p:nvSpPr>
          <p:cNvPr id="26" name="TextBox 25">
            <a:extLst>
              <a:ext uri="{FF2B5EF4-FFF2-40B4-BE49-F238E27FC236}">
                <a16:creationId xmlns:a16="http://schemas.microsoft.com/office/drawing/2014/main" id="{C34AA428-BF2F-A3FC-FFB3-B6E1A363540D}"/>
              </a:ext>
            </a:extLst>
          </p:cNvPr>
          <p:cNvSpPr txBox="1"/>
          <p:nvPr/>
        </p:nvSpPr>
        <p:spPr>
          <a:xfrm>
            <a:off x="6232343" y="2392253"/>
            <a:ext cx="3959999" cy="646331"/>
          </a:xfrm>
          <a:prstGeom prst="rect">
            <a:avLst/>
          </a:prstGeom>
          <a:noFill/>
        </p:spPr>
        <p:txBody>
          <a:bodyPr wrap="square" rtlCol="0">
            <a:spAutoFit/>
          </a:bodyPr>
          <a:lstStyle/>
          <a:p>
            <a:pPr algn="ctr"/>
            <a:r>
              <a:rPr lang="en-GB" sz="1800" b="1" dirty="0"/>
              <a:t>Layout 2 – Distinct technologies to charge and discharge</a:t>
            </a:r>
          </a:p>
        </p:txBody>
      </p:sp>
      <p:pic>
        <p:nvPicPr>
          <p:cNvPr id="27" name="synthesize - 2025-02-13T235312.135">
            <a:hlinkClick r:id="" action="ppaction://media"/>
            <a:extLst>
              <a:ext uri="{FF2B5EF4-FFF2-40B4-BE49-F238E27FC236}">
                <a16:creationId xmlns:a16="http://schemas.microsoft.com/office/drawing/2014/main" id="{C4CD3BCE-B516-C32D-729F-317C4255B8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3315" y="1062327"/>
            <a:ext cx="1169913" cy="1169913"/>
          </a:xfrm>
          <a:prstGeom prst="rect">
            <a:avLst/>
          </a:prstGeom>
        </p:spPr>
      </p:pic>
    </p:spTree>
    <p:extLst>
      <p:ext uri="{BB962C8B-B14F-4D97-AF65-F5344CB8AC3E}">
        <p14:creationId xmlns:p14="http://schemas.microsoft.com/office/powerpoint/2010/main" val="39970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6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339523" y="102901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9.2.2 Schemes of modelling part 2</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Google Shape;168;p13">
            <a:extLst>
              <a:ext uri="{FF2B5EF4-FFF2-40B4-BE49-F238E27FC236}">
                <a16:creationId xmlns:a16="http://schemas.microsoft.com/office/drawing/2014/main" id="{47B2F0D9-7DFB-31AE-A1F7-C415AF46BA92}"/>
              </a:ext>
            </a:extLst>
          </p:cNvPr>
          <p:cNvSpPr txBox="1">
            <a:spLocks/>
          </p:cNvSpPr>
          <p:nvPr/>
        </p:nvSpPr>
        <p:spPr>
          <a:xfrm>
            <a:off x="368285" y="1724167"/>
            <a:ext cx="11061709" cy="77688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200" dirty="0"/>
              <a:t>Different well known storage technologies can be represented using the two layouts.</a:t>
            </a:r>
          </a:p>
          <a:p>
            <a:pPr marL="342900" indent="-342900">
              <a:spcBef>
                <a:spcPts val="0"/>
              </a:spcBef>
              <a:buClr>
                <a:schemeClr val="dk1"/>
              </a:buClr>
              <a:buSzPts val="2800"/>
              <a:buFont typeface="Arial" panose="020B0604020202020204" pitchFamily="34" charset="0"/>
              <a:buChar char="•"/>
            </a:pPr>
            <a:endParaRPr lang="en-GB" sz="2200" dirty="0"/>
          </a:p>
        </p:txBody>
      </p:sp>
      <p:sp>
        <p:nvSpPr>
          <p:cNvPr id="8" name="Rectangle 7">
            <a:extLst>
              <a:ext uri="{FF2B5EF4-FFF2-40B4-BE49-F238E27FC236}">
                <a16:creationId xmlns:a16="http://schemas.microsoft.com/office/drawing/2014/main" id="{65135E31-1898-624B-F9F3-6DE6684B5359}"/>
              </a:ext>
            </a:extLst>
          </p:cNvPr>
          <p:cNvSpPr/>
          <p:nvPr/>
        </p:nvSpPr>
        <p:spPr>
          <a:xfrm>
            <a:off x="6557443" y="3920873"/>
            <a:ext cx="1252604"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Hydrogen tank</a:t>
            </a:r>
          </a:p>
        </p:txBody>
      </p:sp>
      <p:sp>
        <p:nvSpPr>
          <p:cNvPr id="9" name="Rectangle 8">
            <a:extLst>
              <a:ext uri="{FF2B5EF4-FFF2-40B4-BE49-F238E27FC236}">
                <a16:creationId xmlns:a16="http://schemas.microsoft.com/office/drawing/2014/main" id="{6D535104-C32C-6850-D70E-650C247E0A5D}"/>
              </a:ext>
            </a:extLst>
          </p:cNvPr>
          <p:cNvSpPr/>
          <p:nvPr/>
        </p:nvSpPr>
        <p:spPr>
          <a:xfrm>
            <a:off x="6232343"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Hydrogen energy storage system</a:t>
            </a:r>
          </a:p>
        </p:txBody>
      </p:sp>
      <p:sp>
        <p:nvSpPr>
          <p:cNvPr id="10" name="Rectangle 9">
            <a:extLst>
              <a:ext uri="{FF2B5EF4-FFF2-40B4-BE49-F238E27FC236}">
                <a16:creationId xmlns:a16="http://schemas.microsoft.com/office/drawing/2014/main" id="{B59A9B8F-481A-40D2-938E-F1C9F99BAF2D}"/>
              </a:ext>
            </a:extLst>
          </p:cNvPr>
          <p:cNvSpPr/>
          <p:nvPr/>
        </p:nvSpPr>
        <p:spPr>
          <a:xfrm>
            <a:off x="8385956" y="3920872"/>
            <a:ext cx="1354944"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700" dirty="0" err="1"/>
              <a:t>Electrolyzer</a:t>
            </a:r>
            <a:endParaRPr lang="en-GB" sz="1700" dirty="0"/>
          </a:p>
        </p:txBody>
      </p:sp>
      <p:cxnSp>
        <p:nvCxnSpPr>
          <p:cNvPr id="11" name="Straight Arrow Connector 10">
            <a:extLst>
              <a:ext uri="{FF2B5EF4-FFF2-40B4-BE49-F238E27FC236}">
                <a16:creationId xmlns:a16="http://schemas.microsoft.com/office/drawing/2014/main" id="{DC3AAE09-0DE3-86DA-FF5F-6FDCC20641E4}"/>
              </a:ext>
            </a:extLst>
          </p:cNvPr>
          <p:cNvCxnSpPr>
            <a:cxnSpLocks/>
            <a:stCxn id="10" idx="1"/>
          </p:cNvCxnSpPr>
          <p:nvPr/>
        </p:nvCxnSpPr>
        <p:spPr>
          <a:xfrm flipH="1">
            <a:off x="7810047" y="4368006"/>
            <a:ext cx="575909"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B8E5CAD6-1919-C101-35A0-555061546D3D}"/>
              </a:ext>
            </a:extLst>
          </p:cNvPr>
          <p:cNvCxnSpPr>
            <a:cxnSpLocks/>
            <a:endCxn id="17" idx="1"/>
          </p:cNvCxnSpPr>
          <p:nvPr/>
        </p:nvCxnSpPr>
        <p:spPr>
          <a:xfrm>
            <a:off x="7810047" y="5547257"/>
            <a:ext cx="64635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63B4A041-9B0F-87E5-C7EC-DD73D597E3A6}"/>
              </a:ext>
            </a:extLst>
          </p:cNvPr>
          <p:cNvCxnSpPr>
            <a:cxnSpLocks/>
            <a:endCxn id="10" idx="3"/>
          </p:cNvCxnSpPr>
          <p:nvPr/>
        </p:nvCxnSpPr>
        <p:spPr>
          <a:xfrm flipH="1">
            <a:off x="9740900" y="4368006"/>
            <a:ext cx="812415"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879BDAE8-01C3-F516-80CE-20BA19AACF85}"/>
              </a:ext>
            </a:extLst>
          </p:cNvPr>
          <p:cNvCxnSpPr>
            <a:cxnSpLocks/>
            <a:stCxn id="17" idx="3"/>
          </p:cNvCxnSpPr>
          <p:nvPr/>
        </p:nvCxnSpPr>
        <p:spPr>
          <a:xfrm flipV="1">
            <a:off x="9740900" y="5547256"/>
            <a:ext cx="812415" cy="1"/>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006CDE4F-D491-D8B9-CF3E-77B8252DA094}"/>
              </a:ext>
            </a:extLst>
          </p:cNvPr>
          <p:cNvCxnSpPr>
            <a:cxnSpLocks/>
          </p:cNvCxnSpPr>
          <p:nvPr/>
        </p:nvCxnSpPr>
        <p:spPr>
          <a:xfrm>
            <a:off x="10553315" y="3402805"/>
            <a:ext cx="0" cy="28366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3B1E8A2-6699-E9D6-906B-24D980027929}"/>
              </a:ext>
            </a:extLst>
          </p:cNvPr>
          <p:cNvSpPr txBox="1"/>
          <p:nvPr/>
        </p:nvSpPr>
        <p:spPr>
          <a:xfrm>
            <a:off x="10607077" y="3481907"/>
            <a:ext cx="925425"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17" name="Rectangle 16">
            <a:extLst>
              <a:ext uri="{FF2B5EF4-FFF2-40B4-BE49-F238E27FC236}">
                <a16:creationId xmlns:a16="http://schemas.microsoft.com/office/drawing/2014/main" id="{8FAE338B-B686-6264-8C48-49D12B0BE444}"/>
              </a:ext>
            </a:extLst>
          </p:cNvPr>
          <p:cNvSpPr/>
          <p:nvPr/>
        </p:nvSpPr>
        <p:spPr>
          <a:xfrm>
            <a:off x="8456400" y="5100123"/>
            <a:ext cx="1284500"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Fuel cell</a:t>
            </a:r>
          </a:p>
        </p:txBody>
      </p:sp>
      <p:sp>
        <p:nvSpPr>
          <p:cNvPr id="18" name="Rectangle 17">
            <a:extLst>
              <a:ext uri="{FF2B5EF4-FFF2-40B4-BE49-F238E27FC236}">
                <a16:creationId xmlns:a16="http://schemas.microsoft.com/office/drawing/2014/main" id="{D6D89088-9779-9682-E669-6529B41676D3}"/>
              </a:ext>
            </a:extLst>
          </p:cNvPr>
          <p:cNvSpPr/>
          <p:nvPr/>
        </p:nvSpPr>
        <p:spPr>
          <a:xfrm>
            <a:off x="898738" y="3915791"/>
            <a:ext cx="1169920"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Battery Pack</a:t>
            </a:r>
          </a:p>
        </p:txBody>
      </p:sp>
      <p:sp>
        <p:nvSpPr>
          <p:cNvPr id="19" name="Rectangle 18">
            <a:extLst>
              <a:ext uri="{FF2B5EF4-FFF2-40B4-BE49-F238E27FC236}">
                <a16:creationId xmlns:a16="http://schemas.microsoft.com/office/drawing/2014/main" id="{6AC30757-07CC-0D14-B7C1-F5966D8A034B}"/>
              </a:ext>
            </a:extLst>
          </p:cNvPr>
          <p:cNvSpPr/>
          <p:nvPr/>
        </p:nvSpPr>
        <p:spPr>
          <a:xfrm>
            <a:off x="609602"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Battery energy storage system</a:t>
            </a:r>
          </a:p>
        </p:txBody>
      </p:sp>
      <p:sp>
        <p:nvSpPr>
          <p:cNvPr id="20" name="Rectangle 19">
            <a:extLst>
              <a:ext uri="{FF2B5EF4-FFF2-40B4-BE49-F238E27FC236}">
                <a16:creationId xmlns:a16="http://schemas.microsoft.com/office/drawing/2014/main" id="{71B42A3C-CDFA-4F64-33EA-4258B64F853F}"/>
              </a:ext>
            </a:extLst>
          </p:cNvPr>
          <p:cNvSpPr/>
          <p:nvPr/>
        </p:nvSpPr>
        <p:spPr>
          <a:xfrm>
            <a:off x="3014219" y="3903080"/>
            <a:ext cx="1169921" cy="20862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Inverter</a:t>
            </a:r>
          </a:p>
        </p:txBody>
      </p:sp>
      <p:cxnSp>
        <p:nvCxnSpPr>
          <p:cNvPr id="21" name="Straight Arrow Connector 20">
            <a:extLst>
              <a:ext uri="{FF2B5EF4-FFF2-40B4-BE49-F238E27FC236}">
                <a16:creationId xmlns:a16="http://schemas.microsoft.com/office/drawing/2014/main" id="{E79ADA65-CB0B-4151-E2B3-B91582F1D6AD}"/>
              </a:ext>
            </a:extLst>
          </p:cNvPr>
          <p:cNvCxnSpPr>
            <a:cxnSpLocks/>
          </p:cNvCxnSpPr>
          <p:nvPr/>
        </p:nvCxnSpPr>
        <p:spPr>
          <a:xfrm flipH="1">
            <a:off x="2013697" y="4337494"/>
            <a:ext cx="100051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9B91EDF9-2389-D2A7-F4EF-472D4E33C785}"/>
              </a:ext>
            </a:extLst>
          </p:cNvPr>
          <p:cNvCxnSpPr>
            <a:cxnSpLocks/>
          </p:cNvCxnSpPr>
          <p:nvPr/>
        </p:nvCxnSpPr>
        <p:spPr>
          <a:xfrm>
            <a:off x="2063717" y="5588310"/>
            <a:ext cx="95049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3367DC00-120F-5A12-D2AE-DB78173FEE59}"/>
              </a:ext>
            </a:extLst>
          </p:cNvPr>
          <p:cNvCxnSpPr>
            <a:cxnSpLocks/>
          </p:cNvCxnSpPr>
          <p:nvPr/>
        </p:nvCxnSpPr>
        <p:spPr>
          <a:xfrm flipH="1">
            <a:off x="4184140" y="4324794"/>
            <a:ext cx="770624"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04314D0A-A6A0-2618-FDE3-5937FEA95B2E}"/>
              </a:ext>
            </a:extLst>
          </p:cNvPr>
          <p:cNvCxnSpPr>
            <a:cxnSpLocks/>
          </p:cNvCxnSpPr>
          <p:nvPr/>
        </p:nvCxnSpPr>
        <p:spPr>
          <a:xfrm>
            <a:off x="4162257" y="5588310"/>
            <a:ext cx="79250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36F25B26-2634-4B50-CD66-23AC8EB34546}"/>
              </a:ext>
            </a:extLst>
          </p:cNvPr>
          <p:cNvCxnSpPr>
            <a:cxnSpLocks/>
          </p:cNvCxnSpPr>
          <p:nvPr/>
        </p:nvCxnSpPr>
        <p:spPr>
          <a:xfrm flipH="1">
            <a:off x="4954764" y="3414351"/>
            <a:ext cx="5" cy="28250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88DE63E-208D-1069-7A19-B85B5EFE8046}"/>
              </a:ext>
            </a:extLst>
          </p:cNvPr>
          <p:cNvSpPr txBox="1"/>
          <p:nvPr/>
        </p:nvSpPr>
        <p:spPr>
          <a:xfrm>
            <a:off x="5029222" y="3456138"/>
            <a:ext cx="881967"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27" name="TextBox 26">
            <a:extLst>
              <a:ext uri="{FF2B5EF4-FFF2-40B4-BE49-F238E27FC236}">
                <a16:creationId xmlns:a16="http://schemas.microsoft.com/office/drawing/2014/main" id="{05BBA4C8-A97F-F0CE-76B6-D01C2F4D867E}"/>
              </a:ext>
            </a:extLst>
          </p:cNvPr>
          <p:cNvSpPr txBox="1"/>
          <p:nvPr/>
        </p:nvSpPr>
        <p:spPr>
          <a:xfrm>
            <a:off x="607053" y="2392253"/>
            <a:ext cx="3960000" cy="646331"/>
          </a:xfrm>
          <a:prstGeom prst="rect">
            <a:avLst/>
          </a:prstGeom>
          <a:noFill/>
        </p:spPr>
        <p:txBody>
          <a:bodyPr wrap="square" rtlCol="0">
            <a:spAutoFit/>
          </a:bodyPr>
          <a:lstStyle/>
          <a:p>
            <a:pPr algn="ctr"/>
            <a:r>
              <a:rPr lang="en-GB" sz="1800" b="1" dirty="0"/>
              <a:t>Layout 1 – Same technology to charge and discharge</a:t>
            </a:r>
          </a:p>
        </p:txBody>
      </p:sp>
      <p:sp>
        <p:nvSpPr>
          <p:cNvPr id="28" name="TextBox 27">
            <a:extLst>
              <a:ext uri="{FF2B5EF4-FFF2-40B4-BE49-F238E27FC236}">
                <a16:creationId xmlns:a16="http://schemas.microsoft.com/office/drawing/2014/main" id="{00642144-14F9-F977-4FFA-7D5FFB0A4981}"/>
              </a:ext>
            </a:extLst>
          </p:cNvPr>
          <p:cNvSpPr txBox="1"/>
          <p:nvPr/>
        </p:nvSpPr>
        <p:spPr>
          <a:xfrm>
            <a:off x="6232343" y="2392253"/>
            <a:ext cx="3959999" cy="646331"/>
          </a:xfrm>
          <a:prstGeom prst="rect">
            <a:avLst/>
          </a:prstGeom>
          <a:noFill/>
        </p:spPr>
        <p:txBody>
          <a:bodyPr wrap="square" rtlCol="0">
            <a:spAutoFit/>
          </a:bodyPr>
          <a:lstStyle/>
          <a:p>
            <a:pPr algn="ctr"/>
            <a:r>
              <a:rPr lang="en-GB" sz="1800" b="1" dirty="0"/>
              <a:t>Layout 2 – Distinct technologies to charge and discharge</a:t>
            </a:r>
          </a:p>
        </p:txBody>
      </p:sp>
      <p:pic>
        <p:nvPicPr>
          <p:cNvPr id="5" name="synthesize - 2025-02-13T235403.924">
            <a:hlinkClick r:id="" action="ppaction://media"/>
            <a:extLst>
              <a:ext uri="{FF2B5EF4-FFF2-40B4-BE49-F238E27FC236}">
                <a16:creationId xmlns:a16="http://schemas.microsoft.com/office/drawing/2014/main" id="{3B513E87-2A71-B879-D45A-5A6A2E3A6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36458" y="870839"/>
            <a:ext cx="991769" cy="99176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156A487-44A5-9DA5-760F-781314C201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12581A7-CB31-A80A-6B47-D385665570D9}"/>
              </a:ext>
            </a:extLst>
          </p:cNvPr>
          <p:cNvPicPr>
            <a:picLocks noChangeAspect="1"/>
          </p:cNvPicPr>
          <p:nvPr/>
        </p:nvPicPr>
        <p:blipFill>
          <a:blip r:embed="rId5"/>
          <a:stretch>
            <a:fillRect/>
          </a:stretch>
        </p:blipFill>
        <p:spPr>
          <a:xfrm>
            <a:off x="901700" y="1218711"/>
            <a:ext cx="10388600" cy="5306886"/>
          </a:xfrm>
          <a:prstGeom prst="rect">
            <a:avLst/>
          </a:prstGeom>
        </p:spPr>
      </p:pic>
      <p:sp>
        <p:nvSpPr>
          <p:cNvPr id="3" name="Slide Number Placeholder 1">
            <a:extLst>
              <a:ext uri="{FF2B5EF4-FFF2-40B4-BE49-F238E27FC236}">
                <a16:creationId xmlns:a16="http://schemas.microsoft.com/office/drawing/2014/main" id="{C6790C4E-F9B0-6EC7-1B8F-D6BAEF28DEF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7389CE75-2297-C836-431D-69978DB8C70F}"/>
              </a:ext>
            </a:extLst>
          </p:cNvPr>
          <p:cNvSpPr/>
          <p:nvPr/>
        </p:nvSpPr>
        <p:spPr>
          <a:xfrm>
            <a:off x="430011" y="102813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9.2.3 Storage in reference energy systems</a:t>
            </a:r>
          </a:p>
        </p:txBody>
      </p:sp>
      <p:sp>
        <p:nvSpPr>
          <p:cNvPr id="4" name="Title 10">
            <a:extLst>
              <a:ext uri="{FF2B5EF4-FFF2-40B4-BE49-F238E27FC236}">
                <a16:creationId xmlns:a16="http://schemas.microsoft.com/office/drawing/2014/main" id="{FA297142-0F1C-DE75-F505-5F3065F27525}"/>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synthesize - 2025-02-13T235511.871">
            <a:hlinkClick r:id="" action="ppaction://media"/>
            <a:extLst>
              <a:ext uri="{FF2B5EF4-FFF2-40B4-BE49-F238E27FC236}">
                <a16:creationId xmlns:a16="http://schemas.microsoft.com/office/drawing/2014/main" id="{C0209A9B-D38E-3080-B3BC-02EB5E8535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87488" y="933753"/>
            <a:ext cx="875592" cy="875592"/>
          </a:xfrm>
          <a:prstGeom prst="rect">
            <a:avLst/>
          </a:prstGeom>
        </p:spPr>
      </p:pic>
    </p:spTree>
    <p:extLst>
      <p:ext uri="{BB962C8B-B14F-4D97-AF65-F5344CB8AC3E}">
        <p14:creationId xmlns:p14="http://schemas.microsoft.com/office/powerpoint/2010/main" val="138676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95A3F8A-CB52-DB67-87D9-CFB066DAF7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83EEE79-E468-8234-610D-065F98124C1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Rectangle 1">
            <a:extLst>
              <a:ext uri="{FF2B5EF4-FFF2-40B4-BE49-F238E27FC236}">
                <a16:creationId xmlns:a16="http://schemas.microsoft.com/office/drawing/2014/main" id="{D1ACBF66-655A-E3F1-D3B3-FB57DB25550A}"/>
              </a:ext>
            </a:extLst>
          </p:cNvPr>
          <p:cNvSpPr/>
          <p:nvPr/>
        </p:nvSpPr>
        <p:spPr>
          <a:xfrm>
            <a:off x="430010" y="1164318"/>
            <a:ext cx="787578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9.2.4 Defining storage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9446F10-F96A-7E7E-5826-0ECC7F99A89B}"/>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8" name="Picture 7" descr="A diagram of a diagram&#10;&#10;Description automatically generated">
            <a:extLst>
              <a:ext uri="{FF2B5EF4-FFF2-40B4-BE49-F238E27FC236}">
                <a16:creationId xmlns:a16="http://schemas.microsoft.com/office/drawing/2014/main" id="{D009E03B-8FC1-A641-4FF6-129CEC14DD29}"/>
              </a:ext>
            </a:extLst>
          </p:cNvPr>
          <p:cNvPicPr>
            <a:picLocks noChangeAspect="1"/>
          </p:cNvPicPr>
          <p:nvPr/>
        </p:nvPicPr>
        <p:blipFill>
          <a:blip r:embed="rId5"/>
          <a:srcRect r="61072"/>
          <a:stretch/>
        </p:blipFill>
        <p:spPr>
          <a:xfrm>
            <a:off x="377623" y="3018714"/>
            <a:ext cx="4254044" cy="3461136"/>
          </a:xfrm>
          <a:prstGeom prst="rect">
            <a:avLst/>
          </a:prstGeom>
        </p:spPr>
      </p:pic>
      <p:sp>
        <p:nvSpPr>
          <p:cNvPr id="10" name="Google Shape;168;p13">
            <a:extLst>
              <a:ext uri="{FF2B5EF4-FFF2-40B4-BE49-F238E27FC236}">
                <a16:creationId xmlns:a16="http://schemas.microsoft.com/office/drawing/2014/main" id="{0EE1A9B8-55CD-6949-8A97-64C85875A888}"/>
              </a:ext>
            </a:extLst>
          </p:cNvPr>
          <p:cNvSpPr txBox="1">
            <a:spLocks/>
          </p:cNvSpPr>
          <p:nvPr/>
        </p:nvSpPr>
        <p:spPr>
          <a:xfrm>
            <a:off x="545262" y="1700612"/>
            <a:ext cx="11061709" cy="160496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parameters </a:t>
            </a:r>
            <a:r>
              <a:rPr lang="en-US" sz="2000" b="1" i="1" dirty="0">
                <a:latin typeface="Open Sans" panose="020B0606030504020204" pitchFamily="34" charset="0"/>
                <a:ea typeface="Open Sans" panose="020B0606030504020204" pitchFamily="34" charset="0"/>
                <a:cs typeface="Open Sans" panose="020B0606030504020204" pitchFamily="34" charset="0"/>
              </a:rPr>
              <a:t>Technology to Storage</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and </a:t>
            </a:r>
            <a:r>
              <a:rPr lang="en-US" sz="2000" b="1" i="1" dirty="0">
                <a:latin typeface="Open Sans" panose="020B0606030504020204" pitchFamily="34" charset="0"/>
                <a:ea typeface="Open Sans" panose="020B0606030504020204" pitchFamily="34" charset="0"/>
                <a:cs typeface="Open Sans" panose="020B0606030504020204" pitchFamily="34" charset="0"/>
              </a:rPr>
              <a:t>Technology from Storage</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are used to link the power and energy components in their corresponding modes of operation.</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Two modes of operation must be defined to represent the charging and discharging processes when one single power technology is modelled.</a:t>
            </a:r>
          </a:p>
        </p:txBody>
      </p:sp>
      <p:pic>
        <p:nvPicPr>
          <p:cNvPr id="12" name="Picture 11" descr="A diagram of a diagram&#10;&#10;Description automatically generated">
            <a:extLst>
              <a:ext uri="{FF2B5EF4-FFF2-40B4-BE49-F238E27FC236}">
                <a16:creationId xmlns:a16="http://schemas.microsoft.com/office/drawing/2014/main" id="{7B4E512C-E4F7-9456-62CA-F4A472DF2534}"/>
              </a:ext>
            </a:extLst>
          </p:cNvPr>
          <p:cNvPicPr>
            <a:picLocks noChangeAspect="1"/>
          </p:cNvPicPr>
          <p:nvPr/>
        </p:nvPicPr>
        <p:blipFill>
          <a:blip r:embed="rId6"/>
          <a:srcRect l="41617" t="11454"/>
          <a:stretch/>
        </p:blipFill>
        <p:spPr>
          <a:xfrm>
            <a:off x="4902200" y="3285785"/>
            <a:ext cx="6744538" cy="3239807"/>
          </a:xfrm>
          <a:prstGeom prst="rect">
            <a:avLst/>
          </a:prstGeom>
        </p:spPr>
      </p:pic>
      <p:pic>
        <p:nvPicPr>
          <p:cNvPr id="5" name="synthesize - 2025-02-13T235558.580">
            <a:hlinkClick r:id="" action="ppaction://media"/>
            <a:extLst>
              <a:ext uri="{FF2B5EF4-FFF2-40B4-BE49-F238E27FC236}">
                <a16:creationId xmlns:a16="http://schemas.microsoft.com/office/drawing/2014/main" id="{BEE65689-ED83-531A-482A-E141ADF7B4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75227" y="853037"/>
            <a:ext cx="1130572" cy="1130572"/>
          </a:xfrm>
          <a:prstGeom prst="rect">
            <a:avLst/>
          </a:prstGeom>
        </p:spPr>
      </p:pic>
    </p:spTree>
    <p:extLst>
      <p:ext uri="{BB962C8B-B14F-4D97-AF65-F5344CB8AC3E}">
        <p14:creationId xmlns:p14="http://schemas.microsoft.com/office/powerpoint/2010/main" val="364413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58D462E-FBF3-EE47-11ED-065BAF278DEC}"/>
            </a:ext>
          </a:extLst>
        </p:cNvPr>
        <p:cNvGrpSpPr/>
        <p:nvPr/>
      </p:nvGrpSpPr>
      <p:grpSpPr>
        <a:xfrm>
          <a:off x="0" y="0"/>
          <a:ext cx="0" cy="0"/>
          <a:chOff x="0" y="0"/>
          <a:chExt cx="0" cy="0"/>
        </a:xfrm>
      </p:grpSpPr>
      <p:sp>
        <p:nvSpPr>
          <p:cNvPr id="5" name="Google Shape;168;p13">
            <a:extLst>
              <a:ext uri="{FF2B5EF4-FFF2-40B4-BE49-F238E27FC236}">
                <a16:creationId xmlns:a16="http://schemas.microsoft.com/office/drawing/2014/main" id="{EF2713CC-3E97-CA9F-A7A0-3F6F342B6A46}"/>
              </a:ext>
            </a:extLst>
          </p:cNvPr>
          <p:cNvSpPr txBox="1">
            <a:spLocks/>
          </p:cNvSpPr>
          <p:nvPr/>
        </p:nvSpPr>
        <p:spPr>
          <a:xfrm>
            <a:off x="585029" y="2553540"/>
            <a:ext cx="10515600" cy="396629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dirty="0"/>
              <a:t>Input Activity Ratio is the inverse of charging efficiency using Technology to Storage equal to 1.</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Output Activity Ratio is the inverse of discharging efficiency using Technology from Storage equal to 1.</a:t>
            </a:r>
          </a:p>
          <a:p>
            <a:pPr marL="342900" indent="-342900">
              <a:spcBef>
                <a:spcPts val="0"/>
              </a:spcBef>
              <a:buClr>
                <a:schemeClr val="dk1"/>
              </a:buClr>
              <a:buSzPts val="2800"/>
              <a:buFont typeface="Arial" panose="020B0604020202020204" pitchFamily="34" charset="0"/>
              <a:buChar char="•"/>
            </a:pPr>
            <a:endParaRPr lang="en-GB" sz="2000" dirty="0"/>
          </a:p>
        </p:txBody>
      </p:sp>
      <p:pic>
        <p:nvPicPr>
          <p:cNvPr id="17" name="Picture 16" descr="A diagram of a diagram&#10;&#10;Description automatically generated">
            <a:extLst>
              <a:ext uri="{FF2B5EF4-FFF2-40B4-BE49-F238E27FC236}">
                <a16:creationId xmlns:a16="http://schemas.microsoft.com/office/drawing/2014/main" id="{70955D0B-2A98-9C9D-AF53-80E185550626}"/>
              </a:ext>
            </a:extLst>
          </p:cNvPr>
          <p:cNvPicPr>
            <a:picLocks noChangeAspect="1"/>
          </p:cNvPicPr>
          <p:nvPr/>
        </p:nvPicPr>
        <p:blipFill>
          <a:blip r:embed="rId5">
            <a:extLst>
              <a:ext uri="{28A0092B-C50C-407E-A947-70E740481C1C}">
                <a14:useLocalDpi xmlns:a14="http://schemas.microsoft.com/office/drawing/2010/main" val="0"/>
              </a:ext>
            </a:extLst>
          </a:blip>
          <a:srcRect t="74513" r="55170" b="-2377"/>
          <a:stretch/>
        </p:blipFill>
        <p:spPr>
          <a:xfrm>
            <a:off x="5546715" y="3085143"/>
            <a:ext cx="5343380" cy="1414395"/>
          </a:xfrm>
          <a:prstGeom prst="rect">
            <a:avLst/>
          </a:prstGeom>
        </p:spPr>
      </p:pic>
      <p:pic>
        <p:nvPicPr>
          <p:cNvPr id="18" name="Picture 17" descr="A diagram of a diagram&#10;&#10;Description automatically generated">
            <a:extLst>
              <a:ext uri="{FF2B5EF4-FFF2-40B4-BE49-F238E27FC236}">
                <a16:creationId xmlns:a16="http://schemas.microsoft.com/office/drawing/2014/main" id="{9A58672A-6B2F-65B6-9BC9-97D718DCA529}"/>
              </a:ext>
            </a:extLst>
          </p:cNvPr>
          <p:cNvPicPr>
            <a:picLocks noChangeAspect="1"/>
          </p:cNvPicPr>
          <p:nvPr/>
        </p:nvPicPr>
        <p:blipFill>
          <a:blip r:embed="rId5">
            <a:extLst>
              <a:ext uri="{28A0092B-C50C-407E-A947-70E740481C1C}">
                <a14:useLocalDpi xmlns:a14="http://schemas.microsoft.com/office/drawing/2010/main" val="0"/>
              </a:ext>
            </a:extLst>
          </a:blip>
          <a:srcRect l="47025" t="74513" r="9954" b="527"/>
          <a:stretch/>
        </p:blipFill>
        <p:spPr>
          <a:xfrm>
            <a:off x="5972838" y="5196389"/>
            <a:ext cx="5127791" cy="1266958"/>
          </a:xfrm>
          <a:prstGeom prst="rect">
            <a:avLst/>
          </a:prstGeom>
        </p:spPr>
      </p:pic>
      <p:sp>
        <p:nvSpPr>
          <p:cNvPr id="3" name="Slide Number Placeholder 1">
            <a:extLst>
              <a:ext uri="{FF2B5EF4-FFF2-40B4-BE49-F238E27FC236}">
                <a16:creationId xmlns:a16="http://schemas.microsoft.com/office/drawing/2014/main" id="{23955A28-7F03-C9CE-A11A-AD32254E3E1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2" name="Rectangle 1">
            <a:extLst>
              <a:ext uri="{FF2B5EF4-FFF2-40B4-BE49-F238E27FC236}">
                <a16:creationId xmlns:a16="http://schemas.microsoft.com/office/drawing/2014/main" id="{5EE08CE3-AB9E-5BC0-2425-69C9A5F86968}"/>
              </a:ext>
            </a:extLst>
          </p:cNvPr>
          <p:cNvSpPr/>
          <p:nvPr/>
        </p:nvSpPr>
        <p:spPr>
          <a:xfrm>
            <a:off x="430010" y="1028132"/>
            <a:ext cx="787578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9.2.5 Efficiency</a:t>
            </a:r>
          </a:p>
        </p:txBody>
      </p:sp>
      <p:sp>
        <p:nvSpPr>
          <p:cNvPr id="4" name="Title 10">
            <a:extLst>
              <a:ext uri="{FF2B5EF4-FFF2-40B4-BE49-F238E27FC236}">
                <a16:creationId xmlns:a16="http://schemas.microsoft.com/office/drawing/2014/main" id="{33F7B16F-6D23-471B-737D-AAE6CACDE76E}"/>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Google Shape;168;p13">
            <a:extLst>
              <a:ext uri="{FF2B5EF4-FFF2-40B4-BE49-F238E27FC236}">
                <a16:creationId xmlns:a16="http://schemas.microsoft.com/office/drawing/2014/main" id="{0AB73CBF-9BC1-231E-8A99-9A7594D79FE5}"/>
              </a:ext>
            </a:extLst>
          </p:cNvPr>
          <p:cNvSpPr txBox="1">
            <a:spLocks/>
          </p:cNvSpPr>
          <p:nvPr/>
        </p:nvSpPr>
        <p:spPr>
          <a:xfrm>
            <a:off x="519862" y="1377442"/>
            <a:ext cx="10262561" cy="160496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Defining the Input Activity Ratio (IAR) and Output Activity Ratio (OAR) for the power technology(</a:t>
            </a:r>
            <a:r>
              <a:rPr lang="en-US" sz="2000" dirty="0" err="1">
                <a:latin typeface="Open Sans" panose="020B0606030504020204" pitchFamily="34" charset="0"/>
                <a:ea typeface="Open Sans" panose="020B0606030504020204" pitchFamily="34" charset="0"/>
                <a:cs typeface="Open Sans" panose="020B0606030504020204" pitchFamily="34" charset="0"/>
              </a:rPr>
              <a:t>ies</a:t>
            </a:r>
            <a:r>
              <a:rPr lang="en-US" sz="2000" dirty="0">
                <a:latin typeface="Open Sans" panose="020B0606030504020204" pitchFamily="34" charset="0"/>
                <a:ea typeface="Open Sans" panose="020B0606030504020204" pitchFamily="34" charset="0"/>
                <a:cs typeface="Open Sans" panose="020B0606030504020204" pitchFamily="34" charset="0"/>
              </a:rPr>
              <a:t>) follows a similar process to conventional technologies. The main difference lies in the definition of the OAR.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6420C3C-35E3-ECE6-A181-9F483B94CE55}"/>
                  </a:ext>
                </a:extLst>
              </p:cNvPr>
              <p:cNvSpPr txBox="1"/>
              <p:nvPr/>
            </p:nvSpPr>
            <p:spPr>
              <a:xfrm>
                <a:off x="1893821" y="3542975"/>
                <a:ext cx="1695529" cy="665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𝐼𝐴𝑅</m:t>
                      </m:r>
                      <m:r>
                        <a:rPr lang="en-GB" sz="2000" b="0" i="1" smtClean="0">
                          <a:latin typeface="Cambria Math" panose="02040503050406030204" pitchFamily="18" charset="0"/>
                        </a:rPr>
                        <m:t>= </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𝜂</m:t>
                              </m:r>
                            </m:e>
                            <m:sub>
                              <m:r>
                                <a:rPr lang="en-GB" sz="2000" b="0" i="1" smtClean="0">
                                  <a:latin typeface="Cambria Math" panose="02040503050406030204" pitchFamily="18" charset="0"/>
                                </a:rPr>
                                <m:t>𝑐h𝑎𝑟𝑔𝑒</m:t>
                              </m:r>
                            </m:sub>
                          </m:sSub>
                        </m:den>
                      </m:f>
                    </m:oMath>
                  </m:oMathPara>
                </a14:m>
                <a:endParaRPr lang="en-GB" sz="2000" dirty="0"/>
              </a:p>
            </p:txBody>
          </p:sp>
        </mc:Choice>
        <mc:Fallback xmlns="">
          <p:sp>
            <p:nvSpPr>
              <p:cNvPr id="6" name="TextBox 5">
                <a:extLst>
                  <a:ext uri="{FF2B5EF4-FFF2-40B4-BE49-F238E27FC236}">
                    <a16:creationId xmlns:a16="http://schemas.microsoft.com/office/drawing/2014/main" id="{66420C3C-35E3-ECE6-A181-9F483B94CE55}"/>
                  </a:ext>
                </a:extLst>
              </p:cNvPr>
              <p:cNvSpPr txBox="1">
                <a:spLocks noRot="1" noChangeAspect="1" noMove="1" noResize="1" noEditPoints="1" noAdjustHandles="1" noChangeArrowheads="1" noChangeShapeType="1" noTextEdit="1"/>
              </p:cNvSpPr>
              <p:nvPr/>
            </p:nvSpPr>
            <p:spPr>
              <a:xfrm>
                <a:off x="1893821" y="3542975"/>
                <a:ext cx="1695529" cy="665247"/>
              </a:xfrm>
              <a:prstGeom prst="rect">
                <a:avLst/>
              </a:prstGeom>
              <a:blipFill>
                <a:blip r:embed="rId6"/>
                <a:stretch>
                  <a:fillRect b="-917"/>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47F7BB8-89C1-E00C-5E8E-496E7F790BDD}"/>
                  </a:ext>
                </a:extLst>
              </p:cNvPr>
              <p:cNvSpPr txBox="1"/>
              <p:nvPr/>
            </p:nvSpPr>
            <p:spPr>
              <a:xfrm>
                <a:off x="2269700" y="5597549"/>
                <a:ext cx="2048189" cy="665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𝑂𝐴𝑅</m:t>
                      </m:r>
                      <m:r>
                        <a:rPr lang="en-GB" sz="2000" b="0" i="1" smtClean="0">
                          <a:latin typeface="Cambria Math" panose="02040503050406030204" pitchFamily="18" charset="0"/>
                        </a:rPr>
                        <m:t>= </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𝜂</m:t>
                              </m:r>
                            </m:e>
                            <m:sub>
                              <m:r>
                                <a:rPr lang="en-GB" sz="2000" b="0" i="1" smtClean="0">
                                  <a:latin typeface="Cambria Math" panose="02040503050406030204" pitchFamily="18" charset="0"/>
                                </a:rPr>
                                <m:t>𝑑𝑖𝑠𝑐h𝑎𝑟𝑔𝑒</m:t>
                              </m:r>
                            </m:sub>
                          </m:sSub>
                        </m:den>
                      </m:f>
                    </m:oMath>
                  </m:oMathPara>
                </a14:m>
                <a:endParaRPr lang="en-GB" sz="2000" dirty="0"/>
              </a:p>
            </p:txBody>
          </p:sp>
        </mc:Choice>
        <mc:Fallback xmlns="">
          <p:sp>
            <p:nvSpPr>
              <p:cNvPr id="7" name="TextBox 6">
                <a:extLst>
                  <a:ext uri="{FF2B5EF4-FFF2-40B4-BE49-F238E27FC236}">
                    <a16:creationId xmlns:a16="http://schemas.microsoft.com/office/drawing/2014/main" id="{047F7BB8-89C1-E00C-5E8E-496E7F790BDD}"/>
                  </a:ext>
                </a:extLst>
              </p:cNvPr>
              <p:cNvSpPr txBox="1">
                <a:spLocks noRot="1" noChangeAspect="1" noMove="1" noResize="1" noEditPoints="1" noAdjustHandles="1" noChangeArrowheads="1" noChangeShapeType="1" noTextEdit="1"/>
              </p:cNvSpPr>
              <p:nvPr/>
            </p:nvSpPr>
            <p:spPr>
              <a:xfrm>
                <a:off x="2269700" y="5597549"/>
                <a:ext cx="2048189" cy="665247"/>
              </a:xfrm>
              <a:prstGeom prst="rect">
                <a:avLst/>
              </a:prstGeom>
              <a:blipFill>
                <a:blip r:embed="rId7"/>
                <a:stretch>
                  <a:fillRect b="-917"/>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BD600EF-D356-AF02-7249-45C3C425AF77}"/>
                  </a:ext>
                </a:extLst>
              </p:cNvPr>
              <p:cNvSpPr txBox="1"/>
              <p:nvPr/>
            </p:nvSpPr>
            <p:spPr>
              <a:xfrm>
                <a:off x="5336181" y="3341648"/>
                <a:ext cx="1445619" cy="325282"/>
              </a:xfrm>
              <a:prstGeom prst="rect">
                <a:avLst/>
              </a:prstGeom>
              <a:solidFill>
                <a:schemeClr val="bg1"/>
              </a:solidFill>
            </p:spPr>
            <p:txBody>
              <a:bodyPr wrap="square" rtlCol="0">
                <a:spAutoFit/>
              </a:bodyPr>
              <a:lstStyle/>
              <a:p>
                <a:r>
                  <a:rPr lang="en-GB" dirty="0"/>
                  <a:t>IAR = 1/</a:t>
                </a:r>
                <a:r>
                  <a:rPr lang="en-GB" sz="1400" b="0" dirty="0"/>
                  <a:t> </a:t>
                </a:r>
                <a14:m>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𝜂</m:t>
                        </m:r>
                      </m:e>
                      <m:sub>
                        <m:r>
                          <a:rPr lang="en-GB" sz="1400" b="0" i="1" smtClean="0">
                            <a:latin typeface="Cambria Math" panose="02040503050406030204" pitchFamily="18" charset="0"/>
                          </a:rPr>
                          <m:t>𝑐h𝑎𝑟𝑔𝑒</m:t>
                        </m:r>
                      </m:sub>
                    </m:sSub>
                  </m:oMath>
                </a14:m>
                <a:endParaRPr lang="en-GB" dirty="0"/>
              </a:p>
            </p:txBody>
          </p:sp>
        </mc:Choice>
        <mc:Fallback xmlns="">
          <p:sp>
            <p:nvSpPr>
              <p:cNvPr id="14" name="TextBox 13">
                <a:extLst>
                  <a:ext uri="{FF2B5EF4-FFF2-40B4-BE49-F238E27FC236}">
                    <a16:creationId xmlns:a16="http://schemas.microsoft.com/office/drawing/2014/main" id="{1BD600EF-D356-AF02-7249-45C3C425AF77}"/>
                  </a:ext>
                </a:extLst>
              </p:cNvPr>
              <p:cNvSpPr txBox="1">
                <a:spLocks noRot="1" noChangeAspect="1" noMove="1" noResize="1" noEditPoints="1" noAdjustHandles="1" noChangeArrowheads="1" noChangeShapeType="1" noTextEdit="1"/>
              </p:cNvSpPr>
              <p:nvPr/>
            </p:nvSpPr>
            <p:spPr>
              <a:xfrm>
                <a:off x="5336181" y="3341648"/>
                <a:ext cx="1445619" cy="325282"/>
              </a:xfrm>
              <a:prstGeom prst="rect">
                <a:avLst/>
              </a:prstGeom>
              <a:blipFill>
                <a:blip r:embed="rId8"/>
                <a:stretch>
                  <a:fillRect l="-1261" t="-3704" b="-12963"/>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3A83D9E-123E-3715-86E4-D7FD0EC9A71E}"/>
                  </a:ext>
                </a:extLst>
              </p:cNvPr>
              <p:cNvSpPr txBox="1"/>
              <p:nvPr/>
            </p:nvSpPr>
            <p:spPr>
              <a:xfrm>
                <a:off x="4732512" y="5335195"/>
                <a:ext cx="2220634" cy="325282"/>
              </a:xfrm>
              <a:prstGeom prst="rect">
                <a:avLst/>
              </a:prstGeom>
              <a:solidFill>
                <a:schemeClr val="bg1"/>
              </a:solidFill>
            </p:spPr>
            <p:txBody>
              <a:bodyPr wrap="square" rtlCol="0">
                <a:spAutoFit/>
              </a:bodyPr>
              <a:lstStyle/>
              <a:p>
                <a:pPr algn="r"/>
                <a:r>
                  <a:rPr lang="en-GB" dirty="0"/>
                  <a:t>OAR = 1/</a:t>
                </a:r>
                <a:r>
                  <a:rPr lang="en-GB" sz="1400" b="0" dirty="0"/>
                  <a:t> </a:t>
                </a:r>
                <a14:m>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𝜂</m:t>
                        </m:r>
                      </m:e>
                      <m:sub>
                        <m:r>
                          <a:rPr lang="en-GB" sz="1400" b="0" i="1" smtClean="0">
                            <a:latin typeface="Cambria Math" panose="02040503050406030204" pitchFamily="18" charset="0"/>
                            <a:ea typeface="Cambria Math" panose="02040503050406030204" pitchFamily="18" charset="0"/>
                          </a:rPr>
                          <m:t>𝑑𝑖𝑠</m:t>
                        </m:r>
                        <m:r>
                          <a:rPr lang="en-GB" sz="1400" b="0" i="1" smtClean="0">
                            <a:latin typeface="Cambria Math" panose="02040503050406030204" pitchFamily="18" charset="0"/>
                          </a:rPr>
                          <m:t>𝑐h𝑎𝑟𝑔𝑒</m:t>
                        </m:r>
                      </m:sub>
                    </m:sSub>
                  </m:oMath>
                </a14:m>
                <a:endParaRPr lang="en-GB" dirty="0"/>
              </a:p>
            </p:txBody>
          </p:sp>
        </mc:Choice>
        <mc:Fallback xmlns="">
          <p:sp>
            <p:nvSpPr>
              <p:cNvPr id="15" name="TextBox 14">
                <a:extLst>
                  <a:ext uri="{FF2B5EF4-FFF2-40B4-BE49-F238E27FC236}">
                    <a16:creationId xmlns:a16="http://schemas.microsoft.com/office/drawing/2014/main" id="{23A83D9E-123E-3715-86E4-D7FD0EC9A71E}"/>
                  </a:ext>
                </a:extLst>
              </p:cNvPr>
              <p:cNvSpPr txBox="1">
                <a:spLocks noRot="1" noChangeAspect="1" noMove="1" noResize="1" noEditPoints="1" noAdjustHandles="1" noChangeArrowheads="1" noChangeShapeType="1" noTextEdit="1"/>
              </p:cNvSpPr>
              <p:nvPr/>
            </p:nvSpPr>
            <p:spPr>
              <a:xfrm>
                <a:off x="4732512" y="5335195"/>
                <a:ext cx="2220634" cy="325282"/>
              </a:xfrm>
              <a:prstGeom prst="rect">
                <a:avLst/>
              </a:prstGeom>
              <a:blipFill>
                <a:blip r:embed="rId9"/>
                <a:stretch>
                  <a:fillRect t="-3704" b="-12963"/>
                </a:stretch>
              </a:blipFill>
            </p:spPr>
            <p:txBody>
              <a:bodyPr/>
              <a:lstStyle/>
              <a:p>
                <a:r>
                  <a:rPr lang="es-CO">
                    <a:noFill/>
                  </a:rPr>
                  <a:t> </a:t>
                </a:r>
              </a:p>
            </p:txBody>
          </p:sp>
        </mc:Fallback>
      </mc:AlternateContent>
      <p:pic>
        <p:nvPicPr>
          <p:cNvPr id="8" name="synthesize - 2025-02-13T235706.105">
            <a:hlinkClick r:id="" action="ppaction://media"/>
            <a:extLst>
              <a:ext uri="{FF2B5EF4-FFF2-40B4-BE49-F238E27FC236}">
                <a16:creationId xmlns:a16="http://schemas.microsoft.com/office/drawing/2014/main" id="{F6F1F126-4865-D242-2665-01AABC04C0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82423" y="1018196"/>
            <a:ext cx="889000" cy="889000"/>
          </a:xfrm>
          <a:prstGeom prst="rect">
            <a:avLst/>
          </a:prstGeom>
        </p:spPr>
      </p:pic>
    </p:spTree>
    <p:extLst>
      <p:ext uri="{BB962C8B-B14F-4D97-AF65-F5344CB8AC3E}">
        <p14:creationId xmlns:p14="http://schemas.microsoft.com/office/powerpoint/2010/main" val="332137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BD1183D-0B28-F3B2-36C4-70FF456C8A7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15522C1-191E-6D47-3664-0B67761B2E5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00E726F3-56C6-CDB0-8794-87452019BF0F}"/>
              </a:ext>
            </a:extLst>
          </p:cNvPr>
          <p:cNvSpPr/>
          <p:nvPr/>
        </p:nvSpPr>
        <p:spPr>
          <a:xfrm>
            <a:off x="430011" y="114486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9.2.6 Other relevant parameters </a:t>
            </a:r>
          </a:p>
        </p:txBody>
      </p:sp>
      <p:sp>
        <p:nvSpPr>
          <p:cNvPr id="4" name="Title 10">
            <a:extLst>
              <a:ext uri="{FF2B5EF4-FFF2-40B4-BE49-F238E27FC236}">
                <a16:creationId xmlns:a16="http://schemas.microsoft.com/office/drawing/2014/main" id="{2F316319-1AEC-65B2-137D-C282AFA1E329}"/>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6" name="Diagram 5">
            <a:extLst>
              <a:ext uri="{FF2B5EF4-FFF2-40B4-BE49-F238E27FC236}">
                <a16:creationId xmlns:a16="http://schemas.microsoft.com/office/drawing/2014/main" id="{FBA26035-BA0E-3407-9E2A-B238E0EE9AFC}"/>
              </a:ext>
            </a:extLst>
          </p:cNvPr>
          <p:cNvGraphicFramePr/>
          <p:nvPr>
            <p:extLst>
              <p:ext uri="{D42A27DB-BD31-4B8C-83A1-F6EECF244321}">
                <p14:modId xmlns:p14="http://schemas.microsoft.com/office/powerpoint/2010/main" val="2123175918"/>
              </p:ext>
            </p:extLst>
          </p:nvPr>
        </p:nvGraphicFramePr>
        <p:xfrm>
          <a:off x="228600" y="1832852"/>
          <a:ext cx="114808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 2025-02-13T235753.069">
            <a:hlinkClick r:id="" action="ppaction://media"/>
            <a:extLst>
              <a:ext uri="{FF2B5EF4-FFF2-40B4-BE49-F238E27FC236}">
                <a16:creationId xmlns:a16="http://schemas.microsoft.com/office/drawing/2014/main" id="{D6EF6F45-7A54-01CA-8259-6A7158EDEE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32983" y="969767"/>
            <a:ext cx="757149" cy="757149"/>
          </a:xfrm>
          <a:prstGeom prst="rect">
            <a:avLst/>
          </a:prstGeom>
        </p:spPr>
      </p:pic>
    </p:spTree>
    <p:extLst>
      <p:ext uri="{BB962C8B-B14F-4D97-AF65-F5344CB8AC3E}">
        <p14:creationId xmlns:p14="http://schemas.microsoft.com/office/powerpoint/2010/main" val="23823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9.2 References</a:t>
            </a:r>
          </a:p>
        </p:txBody>
      </p:sp>
      <p:sp>
        <p:nvSpPr>
          <p:cNvPr id="6" name="TextBox 5">
            <a:extLst>
              <a:ext uri="{FF2B5EF4-FFF2-40B4-BE49-F238E27FC236}">
                <a16:creationId xmlns:a16="http://schemas.microsoft.com/office/drawing/2014/main" id="{D9AB3D97-C435-D8AE-1CEC-D186EC109091}"/>
              </a:ext>
            </a:extLst>
          </p:cNvPr>
          <p:cNvSpPr txBox="1"/>
          <p:nvPr/>
        </p:nvSpPr>
        <p:spPr>
          <a:xfrm>
            <a:off x="774700" y="1735019"/>
            <a:ext cx="10604500" cy="1361142"/>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 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406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Pietro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Lubello</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165947" cy="394277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a:t>
            </a:r>
            <a:r>
              <a:rPr lang="en-US" sz="2400" dirty="0">
                <a:latin typeface="Open Sans"/>
                <a:ea typeface="+mn-lt"/>
                <a:cs typeface="+mn-lt"/>
              </a:rPr>
              <a:t>Understand some key concepts around energy storage</a:t>
            </a:r>
          </a:p>
          <a:p>
            <a:pPr>
              <a:spcBef>
                <a:spcPts val="1000"/>
              </a:spcBef>
            </a:pPr>
            <a:r>
              <a:rPr lang="en-US" sz="2400" dirty="0">
                <a:latin typeface="Open Sans"/>
                <a:ea typeface="+mn-lt"/>
                <a:cs typeface="+mn-lt"/>
              </a:rPr>
              <a:t>ILO2: Learn how to represent storage technologies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 ILO3: Understand different settings for modelling storage technologies</a:t>
            </a:r>
            <a:endParaRPr lang="en-US" sz="2400" b="1" dirty="0">
              <a:latin typeface="Open Sans"/>
              <a:ea typeface="+mn-lt"/>
              <a:cs typeface="+mn-lt"/>
            </a:endParaRPr>
          </a:p>
        </p:txBody>
      </p:sp>
      <p:pic>
        <p:nvPicPr>
          <p:cNvPr id="2" name="synthesize - 2025-02-13T234400.991">
            <a:hlinkClick r:id="" action="ppaction://media"/>
            <a:extLst>
              <a:ext uri="{FF2B5EF4-FFF2-40B4-BE49-F238E27FC236}">
                <a16:creationId xmlns:a16="http://schemas.microsoft.com/office/drawing/2014/main" id="{AC72843E-4876-0173-7767-6364E8C8B1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4427" y="545102"/>
            <a:ext cx="1167219" cy="1167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29559" y="1566062"/>
            <a:ext cx="5113979"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9.1.1 Energy storage and energy transition</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7528566" cy="124259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graphicFrame>
        <p:nvGraphicFramePr>
          <p:cNvPr id="5" name="Diagram 4">
            <a:extLst>
              <a:ext uri="{FF2B5EF4-FFF2-40B4-BE49-F238E27FC236}">
                <a16:creationId xmlns:a16="http://schemas.microsoft.com/office/drawing/2014/main" id="{18908403-1150-D6DE-9807-0472639169A9}"/>
              </a:ext>
            </a:extLst>
          </p:cNvPr>
          <p:cNvGraphicFramePr/>
          <p:nvPr>
            <p:extLst>
              <p:ext uri="{D42A27DB-BD31-4B8C-83A1-F6EECF244321}">
                <p14:modId xmlns:p14="http://schemas.microsoft.com/office/powerpoint/2010/main" val="2036673145"/>
              </p:ext>
            </p:extLst>
          </p:nvPr>
        </p:nvGraphicFramePr>
        <p:xfrm>
          <a:off x="4712327" y="85725"/>
          <a:ext cx="8174998" cy="6413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A40D1E97-2B26-9514-D734-CEE1F260EACC}"/>
              </a:ext>
            </a:extLst>
          </p:cNvPr>
          <p:cNvSpPr/>
          <p:nvPr/>
        </p:nvSpPr>
        <p:spPr>
          <a:xfrm>
            <a:off x="329559" y="2654701"/>
            <a:ext cx="4599629" cy="3139321"/>
          </a:xfrm>
          <a:prstGeom prst="rect">
            <a:avLst/>
          </a:prstGeom>
        </p:spPr>
        <p:txBody>
          <a:bodyPr wrap="square" lIns="91440" tIns="45720" rIns="91440" bIns="45720" anchor="t">
            <a:spAutoFit/>
          </a:bodyPr>
          <a:lstStyle/>
          <a:p>
            <a:pPr algn="just">
              <a:spcAft>
                <a:spcPts val="1200"/>
              </a:spcAft>
            </a:pPr>
            <a:r>
              <a:rPr lang="en-US" sz="2200" dirty="0">
                <a:solidFill>
                  <a:srgbClr val="000000"/>
                </a:solidFill>
                <a:latin typeface="Open Sans"/>
                <a:ea typeface="Open Sans" panose="020B0606030504020204" pitchFamily="34" charset="0"/>
                <a:cs typeface="Open Sans" panose="020B0606030504020204" pitchFamily="34" charset="0"/>
              </a:rPr>
              <a:t>To combat climate change, a swift and comprehensive shift to net-zero emission energy systems is essential. Renewable energy will be pivotal in this transformation, making energy storage one of the most crucial elements in determining the feasibility and ease of achieving net-zero goals.</a:t>
            </a:r>
            <a:endParaRPr lang="en-ZA" sz="2200" dirty="0">
              <a:solidFill>
                <a:srgbClr val="000000"/>
              </a:solidFill>
              <a:latin typeface="Open Sans"/>
              <a:ea typeface="Open Sans" panose="020B0606030504020204" pitchFamily="34" charset="0"/>
              <a:cs typeface="Open Sans" panose="020B0606030504020204" pitchFamily="34" charset="0"/>
            </a:endParaRPr>
          </a:p>
        </p:txBody>
      </p:sp>
      <p:pic>
        <p:nvPicPr>
          <p:cNvPr id="2" name="synthesize - 2025-02-13T234435.429">
            <a:hlinkClick r:id="" action="ppaction://media"/>
            <a:extLst>
              <a:ext uri="{FF2B5EF4-FFF2-40B4-BE49-F238E27FC236}">
                <a16:creationId xmlns:a16="http://schemas.microsoft.com/office/drawing/2014/main" id="{A3FF5B1C-08B2-3B73-CCAE-AB07A79518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19992" y="139211"/>
            <a:ext cx="1093050" cy="109305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48319E9-06F9-8DFD-D8E5-E4AD390DE79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4C049F6-E039-412B-6844-F75ABF6EC4E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053B73E9-CD79-FA0C-C932-1C54793F744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9.1.2 Classification of energy storage systems</a:t>
            </a:r>
          </a:p>
        </p:txBody>
      </p:sp>
      <p:sp>
        <p:nvSpPr>
          <p:cNvPr id="8" name="Title 10">
            <a:extLst>
              <a:ext uri="{FF2B5EF4-FFF2-40B4-BE49-F238E27FC236}">
                <a16:creationId xmlns:a16="http://schemas.microsoft.com/office/drawing/2014/main" id="{47847924-17E0-F74E-34E6-0B35DA98750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6F2843FC-1574-E827-BCC6-4034D74A2D14}"/>
              </a:ext>
            </a:extLst>
          </p:cNvPr>
          <p:cNvGraphicFramePr/>
          <p:nvPr>
            <p:extLst>
              <p:ext uri="{D42A27DB-BD31-4B8C-83A1-F6EECF244321}">
                <p14:modId xmlns:p14="http://schemas.microsoft.com/office/powerpoint/2010/main" val="3671289137"/>
              </p:ext>
            </p:extLst>
          </p:nvPr>
        </p:nvGraphicFramePr>
        <p:xfrm>
          <a:off x="706965" y="1396096"/>
          <a:ext cx="10767175" cy="50185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3T234843.597">
            <a:hlinkClick r:id="" action="ppaction://media"/>
            <a:extLst>
              <a:ext uri="{FF2B5EF4-FFF2-40B4-BE49-F238E27FC236}">
                <a16:creationId xmlns:a16="http://schemas.microsoft.com/office/drawing/2014/main" id="{AC959EFD-A89F-EC99-0711-ABB572B915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01544" y="261109"/>
            <a:ext cx="1124688" cy="1124688"/>
          </a:xfrm>
          <a:prstGeom prst="rect">
            <a:avLst/>
          </a:prstGeom>
        </p:spPr>
      </p:pic>
    </p:spTree>
    <p:extLst>
      <p:ext uri="{BB962C8B-B14F-4D97-AF65-F5344CB8AC3E}">
        <p14:creationId xmlns:p14="http://schemas.microsoft.com/office/powerpoint/2010/main" val="8070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C53CA4D-E247-ECF2-8E5F-52610D6848B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812F37-2B6E-260A-DBEC-9A003341B17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594EE7C5-179F-DB58-EDA1-F1C5E67C295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9.1.3 Energy and power</a:t>
            </a:r>
          </a:p>
        </p:txBody>
      </p:sp>
      <p:sp>
        <p:nvSpPr>
          <p:cNvPr id="8" name="Title 10">
            <a:extLst>
              <a:ext uri="{FF2B5EF4-FFF2-40B4-BE49-F238E27FC236}">
                <a16:creationId xmlns:a16="http://schemas.microsoft.com/office/drawing/2014/main" id="{CB9B2743-6534-377A-1E16-1F707CFD218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sp>
        <p:nvSpPr>
          <p:cNvPr id="4" name="TextBox 3">
            <a:extLst>
              <a:ext uri="{FF2B5EF4-FFF2-40B4-BE49-F238E27FC236}">
                <a16:creationId xmlns:a16="http://schemas.microsoft.com/office/drawing/2014/main" id="{40EFDCBC-48A8-56D2-740D-D9BBD6CFB790}"/>
              </a:ext>
            </a:extLst>
          </p:cNvPr>
          <p:cNvSpPr txBox="1"/>
          <p:nvPr/>
        </p:nvSpPr>
        <p:spPr>
          <a:xfrm>
            <a:off x="343847" y="1543815"/>
            <a:ext cx="11314753" cy="2800767"/>
          </a:xfrm>
          <a:prstGeom prst="rect">
            <a:avLst/>
          </a:prstGeom>
          <a:noFill/>
        </p:spPr>
        <p:txBody>
          <a:bodyPr wrap="square">
            <a:spAutoFit/>
          </a:bodyPr>
          <a:lstStyle/>
          <a:p>
            <a:pPr algn="just"/>
            <a:r>
              <a:rPr lang="en-US" sz="2200" b="1" dirty="0">
                <a:latin typeface="Open Sans" panose="020B0606030504020204" pitchFamily="34" charset="0"/>
                <a:ea typeface="Open Sans" panose="020B0606030504020204" pitchFamily="34" charset="0"/>
                <a:cs typeface="Open Sans" panose="020B0606030504020204" pitchFamily="34" charset="0"/>
              </a:rPr>
              <a:t>Nominal energy capacity </a:t>
            </a:r>
            <a:r>
              <a:rPr lang="en-US" sz="2200" dirty="0">
                <a:latin typeface="Open Sans" panose="020B0606030504020204" pitchFamily="34" charset="0"/>
                <a:ea typeface="Open Sans" panose="020B0606030504020204" pitchFamily="34" charset="0"/>
                <a:cs typeface="Open Sans" panose="020B0606030504020204" pitchFamily="34" charset="0"/>
              </a:rPr>
              <a:t>and </a:t>
            </a:r>
            <a:r>
              <a:rPr lang="en-US" sz="2200" b="1" dirty="0">
                <a:latin typeface="Open Sans" panose="020B0606030504020204" pitchFamily="34" charset="0"/>
                <a:ea typeface="Open Sans" panose="020B0606030504020204" pitchFamily="34" charset="0"/>
                <a:cs typeface="Open Sans" panose="020B0606030504020204" pitchFamily="34" charset="0"/>
              </a:rPr>
              <a:t>power capacity </a:t>
            </a:r>
            <a:r>
              <a:rPr lang="en-US" sz="2200" dirty="0">
                <a:latin typeface="Open Sans" panose="020B0606030504020204" pitchFamily="34" charset="0"/>
                <a:ea typeface="Open Sans" panose="020B0606030504020204" pitchFamily="34" charset="0"/>
                <a:cs typeface="Open Sans" panose="020B0606030504020204" pitchFamily="34" charset="0"/>
              </a:rPr>
              <a:t>define the size of a storage system, with the former representing the total energy it can store and the latter indicating the rate at which energy can be charged or discharged.</a:t>
            </a:r>
          </a:p>
          <a:p>
            <a:pPr algn="just"/>
            <a:endParaRPr lang="en-US" sz="22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200" dirty="0">
                <a:latin typeface="Open Sans" panose="020B0606030504020204" pitchFamily="34" charset="0"/>
                <a:ea typeface="Open Sans" panose="020B0606030504020204" pitchFamily="34" charset="0"/>
                <a:cs typeface="Open Sans" panose="020B0606030504020204" pitchFamily="34" charset="0"/>
              </a:rPr>
              <a:t>The </a:t>
            </a:r>
            <a:r>
              <a:rPr lang="en-US" sz="2200" b="1" dirty="0">
                <a:latin typeface="Open Sans" panose="020B0606030504020204" pitchFamily="34" charset="0"/>
                <a:ea typeface="Open Sans" panose="020B0606030504020204" pitchFamily="34" charset="0"/>
                <a:cs typeface="Open Sans" panose="020B0606030504020204" pitchFamily="34" charset="0"/>
              </a:rPr>
              <a:t>energy-to-power (E/P) ratio </a:t>
            </a:r>
            <a:r>
              <a:rPr lang="en-US" sz="2200" dirty="0">
                <a:latin typeface="Open Sans" panose="020B0606030504020204" pitchFamily="34" charset="0"/>
                <a:ea typeface="Open Sans" panose="020B0606030504020204" pitchFamily="34" charset="0"/>
                <a:cs typeface="Open Sans" panose="020B0606030504020204" pitchFamily="34" charset="0"/>
              </a:rPr>
              <a:t>is calculated by dividing the nominal energy capacity by the nominal power capacity. This ratio corresponds to the discharge duration, indicating how long a storage system can deliver energy during a single discharge cycle at its nominal power output.</a:t>
            </a:r>
            <a:endParaRPr lang="es-CO" sz="22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CE79F60-996D-C9AE-E985-F8A2B63C6605}"/>
                  </a:ext>
                </a:extLst>
              </p:cNvPr>
              <p:cNvSpPr txBox="1"/>
              <p:nvPr/>
            </p:nvSpPr>
            <p:spPr>
              <a:xfrm>
                <a:off x="2514795" y="4508452"/>
                <a:ext cx="7162409" cy="9631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CO" sz="3000" i="1" smtClean="0">
                              <a:latin typeface="Cambria Math" panose="02040503050406030204" pitchFamily="18" charset="0"/>
                            </a:rPr>
                          </m:ctrlPr>
                        </m:fPr>
                        <m:num>
                          <m:r>
                            <a:rPr lang="es-CO" sz="3000" b="0" i="1" smtClean="0">
                              <a:latin typeface="Cambria Math" panose="02040503050406030204" pitchFamily="18" charset="0"/>
                            </a:rPr>
                            <m:t>𝐸𝑛𝑒𝑟𝑔𝑦</m:t>
                          </m:r>
                          <m:r>
                            <a:rPr lang="es-CO" sz="3000" b="0" i="1" smtClean="0">
                              <a:latin typeface="Cambria Math" panose="02040503050406030204" pitchFamily="18" charset="0"/>
                            </a:rPr>
                            <m:t> [</m:t>
                          </m:r>
                          <m:r>
                            <a:rPr lang="es-CO" sz="3000" b="0" i="1" smtClean="0">
                              <a:latin typeface="Cambria Math" panose="02040503050406030204" pitchFamily="18" charset="0"/>
                            </a:rPr>
                            <m:t>𝑀𝑊h</m:t>
                          </m:r>
                          <m:r>
                            <a:rPr lang="es-CO" sz="3000" b="0" i="1" smtClean="0">
                              <a:latin typeface="Cambria Math" panose="02040503050406030204" pitchFamily="18" charset="0"/>
                            </a:rPr>
                            <m:t>]</m:t>
                          </m:r>
                        </m:num>
                        <m:den>
                          <m:r>
                            <a:rPr lang="es-CO" sz="3000" b="0" i="1" smtClean="0">
                              <a:latin typeface="Cambria Math" panose="02040503050406030204" pitchFamily="18" charset="0"/>
                            </a:rPr>
                            <m:t>𝑃𝑜𝑤𝑒𝑟</m:t>
                          </m:r>
                          <m:r>
                            <a:rPr lang="es-CO" sz="3000" b="0" i="1" smtClean="0">
                              <a:latin typeface="Cambria Math" panose="02040503050406030204" pitchFamily="18" charset="0"/>
                            </a:rPr>
                            <m:t> [</m:t>
                          </m:r>
                          <m:r>
                            <a:rPr lang="es-CO" sz="3000" b="0" i="1" smtClean="0">
                              <a:latin typeface="Cambria Math" panose="02040503050406030204" pitchFamily="18" charset="0"/>
                            </a:rPr>
                            <m:t>𝑀𝑊</m:t>
                          </m:r>
                          <m:r>
                            <a:rPr lang="es-CO" sz="3000" b="0" i="1" smtClean="0">
                              <a:latin typeface="Cambria Math" panose="02040503050406030204" pitchFamily="18" charset="0"/>
                            </a:rPr>
                            <m:t>]</m:t>
                          </m:r>
                        </m:den>
                      </m:f>
                      <m:r>
                        <a:rPr lang="es-CO" sz="3000" b="0" i="1" smtClean="0">
                          <a:latin typeface="Cambria Math" panose="02040503050406030204" pitchFamily="18" charset="0"/>
                        </a:rPr>
                        <m:t>=</m:t>
                      </m:r>
                      <m:r>
                        <a:rPr lang="es-CO" sz="3000" b="0" i="1" smtClean="0">
                          <a:latin typeface="Cambria Math" panose="02040503050406030204" pitchFamily="18" charset="0"/>
                        </a:rPr>
                        <m:t>𝐷𝑖𝑠𝑐h𝑎𝑟𝑔𝑒</m:t>
                      </m:r>
                      <m:r>
                        <a:rPr lang="es-CO" sz="3000" b="0" i="1" smtClean="0">
                          <a:latin typeface="Cambria Math" panose="02040503050406030204" pitchFamily="18" charset="0"/>
                        </a:rPr>
                        <m:t> </m:t>
                      </m:r>
                      <m:r>
                        <a:rPr lang="es-CO" sz="3000" b="0" i="1" smtClean="0">
                          <a:latin typeface="Cambria Math" panose="02040503050406030204" pitchFamily="18" charset="0"/>
                        </a:rPr>
                        <m:t>𝑑𝑢𝑟𝑎𝑡𝑖𝑜𝑛</m:t>
                      </m:r>
                      <m:r>
                        <a:rPr lang="es-CO" sz="3000" b="0" i="1" smtClean="0">
                          <a:latin typeface="Cambria Math" panose="02040503050406030204" pitchFamily="18" charset="0"/>
                        </a:rPr>
                        <m:t> [</m:t>
                      </m:r>
                      <m:r>
                        <a:rPr lang="es-CO" sz="3000" b="0" i="1" smtClean="0">
                          <a:latin typeface="Cambria Math" panose="02040503050406030204" pitchFamily="18" charset="0"/>
                        </a:rPr>
                        <m:t>h</m:t>
                      </m:r>
                      <m:r>
                        <a:rPr lang="es-CO" sz="3000" b="0" i="1" smtClean="0">
                          <a:latin typeface="Cambria Math" panose="02040503050406030204" pitchFamily="18" charset="0"/>
                        </a:rPr>
                        <m:t>]</m:t>
                      </m:r>
                    </m:oMath>
                  </m:oMathPara>
                </a14:m>
                <a:endParaRPr lang="es-CO" sz="3000" dirty="0"/>
              </a:p>
            </p:txBody>
          </p:sp>
        </mc:Choice>
        <mc:Fallback xmlns="">
          <p:sp>
            <p:nvSpPr>
              <p:cNvPr id="5" name="TextBox 4">
                <a:extLst>
                  <a:ext uri="{FF2B5EF4-FFF2-40B4-BE49-F238E27FC236}">
                    <a16:creationId xmlns:a16="http://schemas.microsoft.com/office/drawing/2014/main" id="{BCE79F60-996D-C9AE-E985-F8A2B63C6605}"/>
                  </a:ext>
                </a:extLst>
              </p:cNvPr>
              <p:cNvSpPr txBox="1">
                <a:spLocks noRot="1" noChangeAspect="1" noMove="1" noResize="1" noEditPoints="1" noAdjustHandles="1" noChangeArrowheads="1" noChangeShapeType="1" noTextEdit="1"/>
              </p:cNvSpPr>
              <p:nvPr/>
            </p:nvSpPr>
            <p:spPr>
              <a:xfrm>
                <a:off x="2514795" y="4508452"/>
                <a:ext cx="7162409" cy="963149"/>
              </a:xfrm>
              <a:prstGeom prst="rect">
                <a:avLst/>
              </a:prstGeom>
              <a:blipFill>
                <a:blip r:embed="rId5"/>
                <a:stretch>
                  <a:fillRect/>
                </a:stretch>
              </a:blipFill>
            </p:spPr>
            <p:txBody>
              <a:bodyPr/>
              <a:lstStyle/>
              <a:p>
                <a:r>
                  <a:rPr lang="es-CO">
                    <a:noFill/>
                  </a:rPr>
                  <a:t> </a:t>
                </a:r>
              </a:p>
            </p:txBody>
          </p:sp>
        </mc:Fallback>
      </mc:AlternateContent>
      <p:sp>
        <p:nvSpPr>
          <p:cNvPr id="9" name="TextBox 8">
            <a:extLst>
              <a:ext uri="{FF2B5EF4-FFF2-40B4-BE49-F238E27FC236}">
                <a16:creationId xmlns:a16="http://schemas.microsoft.com/office/drawing/2014/main" id="{C5FA1B04-0EC1-2899-A712-7CD084958113}"/>
              </a:ext>
            </a:extLst>
          </p:cNvPr>
          <p:cNvSpPr txBox="1"/>
          <p:nvPr/>
        </p:nvSpPr>
        <p:spPr>
          <a:xfrm>
            <a:off x="343846" y="5780428"/>
            <a:ext cx="11454453" cy="769441"/>
          </a:xfrm>
          <a:prstGeom prst="rect">
            <a:avLst/>
          </a:prstGeom>
          <a:noFill/>
        </p:spPr>
        <p:txBody>
          <a:bodyPr wrap="square">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Question: </a:t>
            </a:r>
            <a:r>
              <a:rPr lang="en-US" sz="2200" dirty="0">
                <a:latin typeface="Open Sans" panose="020B0606030504020204" pitchFamily="34" charset="0"/>
                <a:ea typeface="Open Sans" panose="020B0606030504020204" pitchFamily="34" charset="0"/>
                <a:cs typeface="Open Sans" panose="020B0606030504020204" pitchFamily="34" charset="0"/>
              </a:rPr>
              <a:t>How long would it take to fully discharge an ESS with a nominal energy capacity of 1000 kWh and a nominal power capacity of 250 kW?</a:t>
            </a:r>
            <a:endParaRPr lang="es-CO" sz="2200" dirty="0"/>
          </a:p>
        </p:txBody>
      </p:sp>
      <p:pic>
        <p:nvPicPr>
          <p:cNvPr id="2" name="synthesize - 2025-02-13T234932.917">
            <a:hlinkClick r:id="" action="ppaction://media"/>
            <a:extLst>
              <a:ext uri="{FF2B5EF4-FFF2-40B4-BE49-F238E27FC236}">
                <a16:creationId xmlns:a16="http://schemas.microsoft.com/office/drawing/2014/main" id="{9D8E2FCF-94DD-169A-12FB-B2EA0A75C3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5846" y="221697"/>
            <a:ext cx="1208391" cy="1208391"/>
          </a:xfrm>
          <a:prstGeom prst="rect">
            <a:avLst/>
          </a:prstGeom>
        </p:spPr>
      </p:pic>
    </p:spTree>
    <p:extLst>
      <p:ext uri="{BB962C8B-B14F-4D97-AF65-F5344CB8AC3E}">
        <p14:creationId xmlns:p14="http://schemas.microsoft.com/office/powerpoint/2010/main" val="280567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409E86F-0D9B-6DFF-C773-7624412FA2E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BF23FBA-86E5-7573-20F5-C3D39CB19B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A56F73B4-7AD3-7FC9-A86F-A1F5D990277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9.1.4 Investment cost</a:t>
            </a:r>
          </a:p>
        </p:txBody>
      </p:sp>
      <p:sp>
        <p:nvSpPr>
          <p:cNvPr id="8" name="Title 10">
            <a:extLst>
              <a:ext uri="{FF2B5EF4-FFF2-40B4-BE49-F238E27FC236}">
                <a16:creationId xmlns:a16="http://schemas.microsoft.com/office/drawing/2014/main" id="{B02D1049-F326-41D1-7F1D-4BDF628F8D7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1028" name="Picture 4" descr="12,087 Battery Storage Icon Royalty-Free Images, Stock Photos &amp; Pictures |  Shutterstock">
            <a:extLst>
              <a:ext uri="{FF2B5EF4-FFF2-40B4-BE49-F238E27FC236}">
                <a16:creationId xmlns:a16="http://schemas.microsoft.com/office/drawing/2014/main" id="{FB27D2DB-8C88-7D1F-D0A6-5A67355AEC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41"/>
          <a:stretch/>
        </p:blipFill>
        <p:spPr bwMode="auto">
          <a:xfrm>
            <a:off x="1646524" y="1644525"/>
            <a:ext cx="3325526" cy="23427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wer Inverter Icon Photos, Images &amp; Pictures | Shutterstock">
            <a:extLst>
              <a:ext uri="{FF2B5EF4-FFF2-40B4-BE49-F238E27FC236}">
                <a16:creationId xmlns:a16="http://schemas.microsoft.com/office/drawing/2014/main" id="{79B0227A-3545-2C76-175B-BEED9535A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352" b="23992"/>
          <a:stretch/>
        </p:blipFill>
        <p:spPr bwMode="auto">
          <a:xfrm>
            <a:off x="6153153" y="1328521"/>
            <a:ext cx="3953054" cy="24970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967D68D-EFE0-6B2F-F42F-789276063F89}"/>
              </a:ext>
            </a:extLst>
          </p:cNvPr>
          <p:cNvSpPr txBox="1"/>
          <p:nvPr/>
        </p:nvSpPr>
        <p:spPr>
          <a:xfrm>
            <a:off x="1952659" y="4084588"/>
            <a:ext cx="2713255" cy="707886"/>
          </a:xfrm>
          <a:prstGeom prst="rect">
            <a:avLst/>
          </a:prstGeom>
          <a:noFill/>
        </p:spPr>
        <p:txBody>
          <a:bodyPr wrap="square">
            <a:spAutoFit/>
          </a:bodyPr>
          <a:lstStyle/>
          <a:p>
            <a:pPr algn="ctr"/>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Battery pack</a:t>
            </a:r>
          </a:p>
          <a:p>
            <a:pPr algn="ctr"/>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Energy: 100 kWh</a:t>
            </a:r>
            <a:endParaRPr lang="es-CO" sz="2000" b="1" dirty="0">
              <a:solidFill>
                <a:schemeClr val="accent1">
                  <a:lumMod val="60000"/>
                  <a:lumOff val="40000"/>
                </a:schemeClr>
              </a:solidFill>
            </a:endParaRPr>
          </a:p>
        </p:txBody>
      </p:sp>
      <p:sp>
        <p:nvSpPr>
          <p:cNvPr id="11" name="TextBox 10">
            <a:extLst>
              <a:ext uri="{FF2B5EF4-FFF2-40B4-BE49-F238E27FC236}">
                <a16:creationId xmlns:a16="http://schemas.microsoft.com/office/drawing/2014/main" id="{3890014D-3DD6-614E-9D49-B74D68CA8FDF}"/>
              </a:ext>
            </a:extLst>
          </p:cNvPr>
          <p:cNvSpPr txBox="1"/>
          <p:nvPr/>
        </p:nvSpPr>
        <p:spPr>
          <a:xfrm>
            <a:off x="6809721" y="4084588"/>
            <a:ext cx="2713255" cy="707886"/>
          </a:xfrm>
          <a:prstGeom prst="rect">
            <a:avLst/>
          </a:prstGeom>
          <a:noFill/>
        </p:spPr>
        <p:txBody>
          <a:bodyPr wrap="square">
            <a:spAutoFit/>
          </a:bodyPr>
          <a:lstStyle/>
          <a:p>
            <a:pPr algn="ctr"/>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Inverter system</a:t>
            </a:r>
          </a:p>
          <a:p>
            <a:pPr algn="ctr"/>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Power: 10 kW</a:t>
            </a:r>
            <a:endParaRPr lang="es-CO" sz="2000" b="1" dirty="0">
              <a:solidFill>
                <a:schemeClr val="accent2">
                  <a:lumMod val="75000"/>
                </a:schemeClr>
              </a:solidFill>
            </a:endParaRPr>
          </a:p>
        </p:txBody>
      </p:sp>
      <p:sp>
        <p:nvSpPr>
          <p:cNvPr id="12" name="TextBox 11">
            <a:extLst>
              <a:ext uri="{FF2B5EF4-FFF2-40B4-BE49-F238E27FC236}">
                <a16:creationId xmlns:a16="http://schemas.microsoft.com/office/drawing/2014/main" id="{6CC3506E-9852-BB11-E5B1-5DEB7F731167}"/>
              </a:ext>
            </a:extLst>
          </p:cNvPr>
          <p:cNvSpPr txBox="1"/>
          <p:nvPr/>
        </p:nvSpPr>
        <p:spPr>
          <a:xfrm>
            <a:off x="957944" y="4932357"/>
            <a:ext cx="4642756" cy="1015663"/>
          </a:xfrm>
          <a:prstGeom prst="rect">
            <a:avLst/>
          </a:prstGeom>
          <a:noFill/>
        </p:spPr>
        <p:txBody>
          <a:bodyPr wrap="square">
            <a:spAutoFit/>
          </a:bodyPr>
          <a:lstStyle/>
          <a:p>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Specific energy cost: Investment cost for energy capacity</a:t>
            </a:r>
          </a:p>
          <a:p>
            <a:endParaRPr lang="es-CO" sz="2000" dirty="0"/>
          </a:p>
        </p:txBody>
      </p:sp>
      <p:sp>
        <p:nvSpPr>
          <p:cNvPr id="13" name="TextBox 12">
            <a:extLst>
              <a:ext uri="{FF2B5EF4-FFF2-40B4-BE49-F238E27FC236}">
                <a16:creationId xmlns:a16="http://schemas.microsoft.com/office/drawing/2014/main" id="{A0DADCFA-4E6D-BDB2-6407-CCBA0821E3DC}"/>
              </a:ext>
            </a:extLst>
          </p:cNvPr>
          <p:cNvSpPr txBox="1"/>
          <p:nvPr/>
        </p:nvSpPr>
        <p:spPr>
          <a:xfrm>
            <a:off x="6240299" y="4903781"/>
            <a:ext cx="4642756" cy="1015663"/>
          </a:xfrm>
          <a:prstGeom prst="rect">
            <a:avLst/>
          </a:prstGeom>
          <a:noFill/>
        </p:spPr>
        <p:txBody>
          <a:bodyPr wrap="square">
            <a:spAutoFit/>
          </a:bodyPr>
          <a:lstStyle/>
          <a:p>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Specific power cost: Investment cost for power capacity</a:t>
            </a:r>
          </a:p>
          <a:p>
            <a:endParaRPr lang="es-CO" sz="20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DFC5763-7EB7-B3C3-3199-6E33301AC00B}"/>
                  </a:ext>
                </a:extLst>
              </p:cNvPr>
              <p:cNvSpPr txBox="1"/>
              <p:nvPr/>
            </p:nvSpPr>
            <p:spPr>
              <a:xfrm>
                <a:off x="2022313" y="5723287"/>
                <a:ext cx="1688475" cy="6939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solidFill>
                            <a:schemeClr val="accent1">
                              <a:lumMod val="60000"/>
                              <a:lumOff val="40000"/>
                            </a:schemeClr>
                          </a:solidFill>
                          <a:latin typeface="Cambria Math" panose="02040503050406030204" pitchFamily="18" charset="0"/>
                        </a:rPr>
                        <m:t>=</m:t>
                      </m:r>
                      <m:r>
                        <a:rPr lang="es-CO" sz="2400" b="1" i="1" smtClean="0">
                          <a:solidFill>
                            <a:schemeClr val="accent1">
                              <a:lumMod val="60000"/>
                              <a:lumOff val="40000"/>
                            </a:schemeClr>
                          </a:solidFill>
                          <a:latin typeface="Cambria Math" panose="02040503050406030204" pitchFamily="18" charset="0"/>
                        </a:rPr>
                        <m:t>𝟑𝟎𝟎</m:t>
                      </m:r>
                      <m:f>
                        <m:fPr>
                          <m:ctrlPr>
                            <a:rPr lang="es-CO" sz="2400" b="1" i="1" smtClean="0">
                              <a:solidFill>
                                <a:schemeClr val="accent1">
                                  <a:lumMod val="60000"/>
                                  <a:lumOff val="40000"/>
                                </a:schemeClr>
                              </a:solidFill>
                              <a:latin typeface="Cambria Math" panose="02040503050406030204" pitchFamily="18" charset="0"/>
                            </a:rPr>
                          </m:ctrlPr>
                        </m:fPr>
                        <m:num>
                          <m:r>
                            <a:rPr lang="es-CO" sz="2400" b="1" i="1" smtClean="0">
                              <a:solidFill>
                                <a:schemeClr val="accent1">
                                  <a:lumMod val="60000"/>
                                  <a:lumOff val="40000"/>
                                </a:schemeClr>
                              </a:solidFill>
                              <a:latin typeface="Cambria Math" panose="02040503050406030204" pitchFamily="18" charset="0"/>
                            </a:rPr>
                            <m:t>𝑼𝑺𝑫</m:t>
                          </m:r>
                        </m:num>
                        <m:den>
                          <m:r>
                            <a:rPr lang="es-CO" sz="2400" b="1" i="1" smtClean="0">
                              <a:solidFill>
                                <a:schemeClr val="accent1">
                                  <a:lumMod val="60000"/>
                                  <a:lumOff val="40000"/>
                                </a:schemeClr>
                              </a:solidFill>
                              <a:latin typeface="Cambria Math" panose="02040503050406030204" pitchFamily="18" charset="0"/>
                            </a:rPr>
                            <m:t>𝒌𝑾𝒉</m:t>
                          </m:r>
                        </m:den>
                      </m:f>
                    </m:oMath>
                  </m:oMathPara>
                </a14:m>
                <a:endParaRPr lang="es-CO" sz="2400" b="1" dirty="0"/>
              </a:p>
            </p:txBody>
          </p:sp>
        </mc:Choice>
        <mc:Fallback xmlns="">
          <p:sp>
            <p:nvSpPr>
              <p:cNvPr id="14" name="TextBox 13">
                <a:extLst>
                  <a:ext uri="{FF2B5EF4-FFF2-40B4-BE49-F238E27FC236}">
                    <a16:creationId xmlns:a16="http://schemas.microsoft.com/office/drawing/2014/main" id="{6DFC5763-7EB7-B3C3-3199-6E33301AC00B}"/>
                  </a:ext>
                </a:extLst>
              </p:cNvPr>
              <p:cNvSpPr txBox="1">
                <a:spLocks noRot="1" noChangeAspect="1" noMove="1" noResize="1" noEditPoints="1" noAdjustHandles="1" noChangeArrowheads="1" noChangeShapeType="1" noTextEdit="1"/>
              </p:cNvSpPr>
              <p:nvPr/>
            </p:nvSpPr>
            <p:spPr>
              <a:xfrm>
                <a:off x="2022313" y="5723287"/>
                <a:ext cx="1688475" cy="693908"/>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EBA521-85AB-3013-A5B5-913F15D7C665}"/>
                  </a:ext>
                </a:extLst>
              </p:cNvPr>
              <p:cNvSpPr txBox="1"/>
              <p:nvPr/>
            </p:nvSpPr>
            <p:spPr>
              <a:xfrm>
                <a:off x="7349363" y="5643962"/>
                <a:ext cx="1633973" cy="6939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solidFill>
                            <a:schemeClr val="accent2">
                              <a:lumMod val="75000"/>
                            </a:schemeClr>
                          </a:solidFill>
                          <a:latin typeface="Cambria Math" panose="02040503050406030204" pitchFamily="18" charset="0"/>
                        </a:rPr>
                        <m:t>=</m:t>
                      </m:r>
                      <m:r>
                        <a:rPr lang="es-CO" sz="2400" b="1" i="1" smtClean="0">
                          <a:solidFill>
                            <a:schemeClr val="accent2">
                              <a:lumMod val="75000"/>
                            </a:schemeClr>
                          </a:solidFill>
                          <a:latin typeface="Cambria Math" panose="02040503050406030204" pitchFamily="18" charset="0"/>
                        </a:rPr>
                        <m:t>𝟐𝟓𝟎</m:t>
                      </m:r>
                      <m:f>
                        <m:fPr>
                          <m:ctrlPr>
                            <a:rPr lang="es-CO" sz="2400" b="1" i="1" smtClean="0">
                              <a:solidFill>
                                <a:schemeClr val="accent2">
                                  <a:lumMod val="75000"/>
                                </a:schemeClr>
                              </a:solidFill>
                              <a:latin typeface="Cambria Math" panose="02040503050406030204" pitchFamily="18" charset="0"/>
                            </a:rPr>
                          </m:ctrlPr>
                        </m:fPr>
                        <m:num>
                          <m:r>
                            <a:rPr lang="es-CO" sz="2400" b="1" i="1" smtClean="0">
                              <a:solidFill>
                                <a:schemeClr val="accent2">
                                  <a:lumMod val="75000"/>
                                </a:schemeClr>
                              </a:solidFill>
                              <a:latin typeface="Cambria Math" panose="02040503050406030204" pitchFamily="18" charset="0"/>
                            </a:rPr>
                            <m:t>𝑼𝑺𝑫</m:t>
                          </m:r>
                        </m:num>
                        <m:den>
                          <m:r>
                            <a:rPr lang="es-CO" sz="2400" b="1" i="1" smtClean="0">
                              <a:solidFill>
                                <a:schemeClr val="accent2">
                                  <a:lumMod val="75000"/>
                                </a:schemeClr>
                              </a:solidFill>
                              <a:latin typeface="Cambria Math" panose="02040503050406030204" pitchFamily="18" charset="0"/>
                            </a:rPr>
                            <m:t>𝒌𝑾</m:t>
                          </m:r>
                        </m:den>
                      </m:f>
                    </m:oMath>
                  </m:oMathPara>
                </a14:m>
                <a:endParaRPr lang="es-CO" sz="2400" b="1" dirty="0">
                  <a:solidFill>
                    <a:schemeClr val="accent2">
                      <a:lumMod val="75000"/>
                    </a:schemeClr>
                  </a:solidFill>
                </a:endParaRPr>
              </a:p>
            </p:txBody>
          </p:sp>
        </mc:Choice>
        <mc:Fallback xmlns="">
          <p:sp>
            <p:nvSpPr>
              <p:cNvPr id="15" name="TextBox 14">
                <a:extLst>
                  <a:ext uri="{FF2B5EF4-FFF2-40B4-BE49-F238E27FC236}">
                    <a16:creationId xmlns:a16="http://schemas.microsoft.com/office/drawing/2014/main" id="{BCEBA521-85AB-3013-A5B5-913F15D7C665}"/>
                  </a:ext>
                </a:extLst>
              </p:cNvPr>
              <p:cNvSpPr txBox="1">
                <a:spLocks noRot="1" noChangeAspect="1" noMove="1" noResize="1" noEditPoints="1" noAdjustHandles="1" noChangeArrowheads="1" noChangeShapeType="1" noTextEdit="1"/>
              </p:cNvSpPr>
              <p:nvPr/>
            </p:nvSpPr>
            <p:spPr>
              <a:xfrm>
                <a:off x="7349363" y="5643962"/>
                <a:ext cx="1633973" cy="693908"/>
              </a:xfrm>
              <a:prstGeom prst="rect">
                <a:avLst/>
              </a:prstGeom>
              <a:blipFill>
                <a:blip r:embed="rId8"/>
                <a:stretch>
                  <a:fillRect/>
                </a:stretch>
              </a:blipFill>
            </p:spPr>
            <p:txBody>
              <a:bodyPr/>
              <a:lstStyle/>
              <a:p>
                <a:r>
                  <a:rPr lang="es-CO">
                    <a:noFill/>
                  </a:rPr>
                  <a:t> </a:t>
                </a:r>
              </a:p>
            </p:txBody>
          </p:sp>
        </mc:Fallback>
      </mc:AlternateContent>
      <p:pic>
        <p:nvPicPr>
          <p:cNvPr id="2" name="synthesize - 2025-02-13T235037.335">
            <a:hlinkClick r:id="" action="ppaction://media"/>
            <a:extLst>
              <a:ext uri="{FF2B5EF4-FFF2-40B4-BE49-F238E27FC236}">
                <a16:creationId xmlns:a16="http://schemas.microsoft.com/office/drawing/2014/main" id="{E850D7F0-1B74-315A-24CC-77A80608EB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42631" y="182054"/>
            <a:ext cx="1327152" cy="1327152"/>
          </a:xfrm>
          <a:prstGeom prst="rect">
            <a:avLst/>
          </a:prstGeom>
        </p:spPr>
      </p:pic>
    </p:spTree>
    <p:extLst>
      <p:ext uri="{BB962C8B-B14F-4D97-AF65-F5344CB8AC3E}">
        <p14:creationId xmlns:p14="http://schemas.microsoft.com/office/powerpoint/2010/main" val="91230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6E46DE2-6040-6EDB-B492-865A2C307FD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EB78A25-CFB8-AFE4-96D2-466626DBC19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77F685D2-8763-6C70-1CD4-FF26C37ACDC0}"/>
              </a:ext>
            </a:extLst>
          </p:cNvPr>
          <p:cNvSpPr/>
          <p:nvPr/>
        </p:nvSpPr>
        <p:spPr>
          <a:xfrm>
            <a:off x="343846" y="995986"/>
            <a:ext cx="84445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9.1.5 Examples of energy storage systems - Batteries</a:t>
            </a:r>
          </a:p>
        </p:txBody>
      </p:sp>
      <p:sp>
        <p:nvSpPr>
          <p:cNvPr id="8" name="Title 10">
            <a:extLst>
              <a:ext uri="{FF2B5EF4-FFF2-40B4-BE49-F238E27FC236}">
                <a16:creationId xmlns:a16="http://schemas.microsoft.com/office/drawing/2014/main" id="{FF052F7F-338A-2324-897F-529AD49C003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6" name="Picture 5" descr="A diagram of a solar panel and wind turbines&#10;&#10;AI-generated content may be incorrect.">
            <a:extLst>
              <a:ext uri="{FF2B5EF4-FFF2-40B4-BE49-F238E27FC236}">
                <a16:creationId xmlns:a16="http://schemas.microsoft.com/office/drawing/2014/main" id="{DB33831C-89AB-68AE-255E-DE6CF34E40E8}"/>
              </a:ext>
            </a:extLst>
          </p:cNvPr>
          <p:cNvPicPr>
            <a:picLocks noChangeAspect="1"/>
          </p:cNvPicPr>
          <p:nvPr/>
        </p:nvPicPr>
        <p:blipFill>
          <a:blip r:embed="rId5"/>
          <a:stretch>
            <a:fillRect/>
          </a:stretch>
        </p:blipFill>
        <p:spPr>
          <a:xfrm>
            <a:off x="2437781" y="1479421"/>
            <a:ext cx="7308386" cy="4897404"/>
          </a:xfrm>
          <a:prstGeom prst="rect">
            <a:avLst/>
          </a:prstGeom>
        </p:spPr>
      </p:pic>
      <p:pic>
        <p:nvPicPr>
          <p:cNvPr id="9" name="synthesize - 2025-02-13T235118.279">
            <a:hlinkClick r:id="" action="ppaction://media"/>
            <a:extLst>
              <a:ext uri="{FF2B5EF4-FFF2-40B4-BE49-F238E27FC236}">
                <a16:creationId xmlns:a16="http://schemas.microsoft.com/office/drawing/2014/main" id="{B433C5C8-188B-1839-DE2B-0EA876EB94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569" y="51517"/>
            <a:ext cx="1344579" cy="1344579"/>
          </a:xfrm>
          <a:prstGeom prst="rect">
            <a:avLst/>
          </a:prstGeom>
        </p:spPr>
      </p:pic>
    </p:spTree>
    <p:extLst>
      <p:ext uri="{BB962C8B-B14F-4D97-AF65-F5344CB8AC3E}">
        <p14:creationId xmlns:p14="http://schemas.microsoft.com/office/powerpoint/2010/main" val="103476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85DAC24-ABDD-533C-A9F6-55060EEFCE2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B80C5A1-F615-9CA5-A727-80A420F8481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7" name="Rectangle 6">
            <a:extLst>
              <a:ext uri="{FF2B5EF4-FFF2-40B4-BE49-F238E27FC236}">
                <a16:creationId xmlns:a16="http://schemas.microsoft.com/office/drawing/2014/main" id="{67600BF5-6732-BD14-03B5-D8D89B3BE9D1}"/>
              </a:ext>
            </a:extLst>
          </p:cNvPr>
          <p:cNvSpPr/>
          <p:nvPr/>
        </p:nvSpPr>
        <p:spPr>
          <a:xfrm>
            <a:off x="343846" y="995986"/>
            <a:ext cx="85842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9.1.6 Examples of energy storage systems – Pumped hydro storage</a:t>
            </a:r>
          </a:p>
        </p:txBody>
      </p:sp>
      <p:sp>
        <p:nvSpPr>
          <p:cNvPr id="8" name="Title 10">
            <a:extLst>
              <a:ext uri="{FF2B5EF4-FFF2-40B4-BE49-F238E27FC236}">
                <a16:creationId xmlns:a16="http://schemas.microsoft.com/office/drawing/2014/main" id="{1521B9E9-E8A9-FA81-8971-EA9344E127F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6" name="Picture 5" descr="Diagram of a power plant&#10;&#10;AI-generated content may be incorrect.">
            <a:extLst>
              <a:ext uri="{FF2B5EF4-FFF2-40B4-BE49-F238E27FC236}">
                <a16:creationId xmlns:a16="http://schemas.microsoft.com/office/drawing/2014/main" id="{25CFA744-AFC1-E62F-B06D-BD49BD7A12CB}"/>
              </a:ext>
            </a:extLst>
          </p:cNvPr>
          <p:cNvPicPr>
            <a:picLocks noChangeAspect="1"/>
          </p:cNvPicPr>
          <p:nvPr/>
        </p:nvPicPr>
        <p:blipFill>
          <a:blip r:embed="rId5"/>
          <a:stretch>
            <a:fillRect/>
          </a:stretch>
        </p:blipFill>
        <p:spPr>
          <a:xfrm>
            <a:off x="2510567" y="1524024"/>
            <a:ext cx="7302501" cy="4893461"/>
          </a:xfrm>
          <a:prstGeom prst="rect">
            <a:avLst/>
          </a:prstGeom>
        </p:spPr>
      </p:pic>
      <p:pic>
        <p:nvPicPr>
          <p:cNvPr id="9" name="synthesize - 2025-02-13T235155.770">
            <a:hlinkClick r:id="" action="ppaction://media"/>
            <a:extLst>
              <a:ext uri="{FF2B5EF4-FFF2-40B4-BE49-F238E27FC236}">
                <a16:creationId xmlns:a16="http://schemas.microsoft.com/office/drawing/2014/main" id="{6D87BD27-664E-5FD4-18B0-DAA9D5254A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3667" y="51517"/>
            <a:ext cx="1344579" cy="1344579"/>
          </a:xfrm>
          <a:prstGeom prst="rect">
            <a:avLst/>
          </a:prstGeom>
        </p:spPr>
      </p:pic>
    </p:spTree>
    <p:extLst>
      <p:ext uri="{BB962C8B-B14F-4D97-AF65-F5344CB8AC3E}">
        <p14:creationId xmlns:p14="http://schemas.microsoft.com/office/powerpoint/2010/main" val="51183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64D0A63-176B-18D1-6E26-199A4F37B58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732F5D1-3851-88A4-87B1-5A67CBA6A8C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7" name="Rectangle 6">
            <a:extLst>
              <a:ext uri="{FF2B5EF4-FFF2-40B4-BE49-F238E27FC236}">
                <a16:creationId xmlns:a16="http://schemas.microsoft.com/office/drawing/2014/main" id="{D35F6E6A-4CAF-3D30-9C89-242D77F6A838}"/>
              </a:ext>
            </a:extLst>
          </p:cNvPr>
          <p:cNvSpPr/>
          <p:nvPr/>
        </p:nvSpPr>
        <p:spPr>
          <a:xfrm>
            <a:off x="343846" y="995986"/>
            <a:ext cx="98923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9.1.7 Examples of energy storage systems – Hydrogen energy storage</a:t>
            </a:r>
          </a:p>
        </p:txBody>
      </p:sp>
      <p:sp>
        <p:nvSpPr>
          <p:cNvPr id="8" name="Title 10">
            <a:extLst>
              <a:ext uri="{FF2B5EF4-FFF2-40B4-BE49-F238E27FC236}">
                <a16:creationId xmlns:a16="http://schemas.microsoft.com/office/drawing/2014/main" id="{FE082F27-1718-8C8E-B739-E652A1E9062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6" name="Picture 5" descr="Diagram of a hydrogen energy storage system&#10;&#10;AI-generated content may be incorrect.">
            <a:extLst>
              <a:ext uri="{FF2B5EF4-FFF2-40B4-BE49-F238E27FC236}">
                <a16:creationId xmlns:a16="http://schemas.microsoft.com/office/drawing/2014/main" id="{6D1D7D36-7B6D-A1F9-B824-99F5B43C6DDF}"/>
              </a:ext>
            </a:extLst>
          </p:cNvPr>
          <p:cNvPicPr>
            <a:picLocks noChangeAspect="1"/>
          </p:cNvPicPr>
          <p:nvPr/>
        </p:nvPicPr>
        <p:blipFill>
          <a:blip r:embed="rId5"/>
          <a:stretch>
            <a:fillRect/>
          </a:stretch>
        </p:blipFill>
        <p:spPr>
          <a:xfrm>
            <a:off x="2535662" y="1463001"/>
            <a:ext cx="7455829" cy="4996207"/>
          </a:xfrm>
          <a:prstGeom prst="rect">
            <a:avLst/>
          </a:prstGeom>
        </p:spPr>
      </p:pic>
      <p:pic>
        <p:nvPicPr>
          <p:cNvPr id="9" name="synthesize - 2025-02-13T235233.899">
            <a:hlinkClick r:id="" action="ppaction://media"/>
            <a:extLst>
              <a:ext uri="{FF2B5EF4-FFF2-40B4-BE49-F238E27FC236}">
                <a16:creationId xmlns:a16="http://schemas.microsoft.com/office/drawing/2014/main" id="{8BCD2D68-FDA0-E71B-4808-5B4F02B937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8112" y="129339"/>
            <a:ext cx="1266757" cy="1266757"/>
          </a:xfrm>
          <a:prstGeom prst="rect">
            <a:avLst/>
          </a:prstGeom>
        </p:spPr>
      </p:pic>
    </p:spTree>
    <p:extLst>
      <p:ext uri="{BB962C8B-B14F-4D97-AF65-F5344CB8AC3E}">
        <p14:creationId xmlns:p14="http://schemas.microsoft.com/office/powerpoint/2010/main" val="170747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3022C96B-7287-418B-B235-22B61475B4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5889</TotalTime>
  <Words>3304</Words>
  <Application>Microsoft Office PowerPoint</Application>
  <PresentationFormat>Widescreen</PresentationFormat>
  <Paragraphs>202</Paragraphs>
  <Slides>18</Slides>
  <Notes>17</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Cambria Math</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115</cp:revision>
  <dcterms:created xsi:type="dcterms:W3CDTF">2019-06-09T10:25:43Z</dcterms:created>
  <dcterms:modified xsi:type="dcterms:W3CDTF">2025-04-05T18:23:07Z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