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4"/>
  </p:sldMasterIdLst>
  <p:notesMasterIdLst>
    <p:notesMasterId r:id="rId24"/>
  </p:notesMasterIdLst>
  <p:sldIdLst>
    <p:sldId id="266" r:id="rId5"/>
    <p:sldId id="264" r:id="rId6"/>
    <p:sldId id="354" r:id="rId7"/>
    <p:sldId id="365" r:id="rId8"/>
    <p:sldId id="277" r:id="rId9"/>
    <p:sldId id="351" r:id="rId10"/>
    <p:sldId id="366" r:id="rId11"/>
    <p:sldId id="367" r:id="rId12"/>
    <p:sldId id="368" r:id="rId13"/>
    <p:sldId id="369" r:id="rId14"/>
    <p:sldId id="285" r:id="rId15"/>
    <p:sldId id="352" r:id="rId16"/>
    <p:sldId id="370" r:id="rId17"/>
    <p:sldId id="371" r:id="rId18"/>
    <p:sldId id="289" r:id="rId19"/>
    <p:sldId id="372" r:id="rId20"/>
    <p:sldId id="353" r:id="rId21"/>
    <p:sldId id="294" r:id="rId22"/>
    <p:sldId id="269"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MIXZqHPA0Dn6Em/JfrNSmw==" hashData="NbyHX5KOv7ottjRxgQxVs7SINXXqUltVhULJas0V8xW3tBki7sOAJUCGYvmmreONUvQFrVLJyZo1HdUl/VK2hA=="/>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C4h9XZJhYFypOKz07yp6KiatC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BF616"/>
    <a:srgbClr val="666604"/>
    <a:srgbClr val="D98B9B"/>
    <a:srgbClr val="A76B76"/>
    <a:srgbClr val="60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CA63DF-F44C-5B45-8D20-799DB2917858}" v="15" dt="2024-09-09T11:27:40.720"/>
  </p1510:revLst>
</p1510:revInfo>
</file>

<file path=ppt/tableStyles.xml><?xml version="1.0" encoding="utf-8"?>
<a:tblStyleLst xmlns:a="http://schemas.openxmlformats.org/drawingml/2006/main" def="{B8DA472E-C0B5-4FAA-A71B-45BBE6C39A2A}">
  <a:tblStyle styleId="{B8DA472E-C0B5-4FAA-A71B-45BBE6C39A2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3" autoAdjust="0"/>
    <p:restoredTop sz="49860" autoAdjust="0"/>
  </p:normalViewPr>
  <p:slideViewPr>
    <p:cSldViewPr snapToGrid="0">
      <p:cViewPr varScale="1">
        <p:scale>
          <a:sx n="56" d="100"/>
          <a:sy n="56" d="100"/>
        </p:scale>
        <p:origin x="856"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el Greyling" userId="f3065607-1f46-45aa-9923-2f70a300922a" providerId="ADAL" clId="{BCCA63DF-F44C-5B45-8D20-799DB2917858}"/>
    <pc:docChg chg="undo custSel modSld modMainMaster">
      <pc:chgData name="Sarel Greyling" userId="f3065607-1f46-45aa-9923-2f70a300922a" providerId="ADAL" clId="{BCCA63DF-F44C-5B45-8D20-799DB2917858}" dt="2024-09-09T11:36:48.675" v="27" actId="20577"/>
      <pc:docMkLst>
        <pc:docMk/>
      </pc:docMkLst>
      <pc:sldChg chg="modSp mod">
        <pc:chgData name="Sarel Greyling" userId="f3065607-1f46-45aa-9923-2f70a300922a" providerId="ADAL" clId="{BCCA63DF-F44C-5B45-8D20-799DB2917858}" dt="2024-09-09T11:36:48.675" v="27" actId="20577"/>
        <pc:sldMkLst>
          <pc:docMk/>
          <pc:sldMk cId="2963399155" sldId="271"/>
        </pc:sldMkLst>
        <pc:spChg chg="mod">
          <ac:chgData name="Sarel Greyling" userId="f3065607-1f46-45aa-9923-2f70a300922a" providerId="ADAL" clId="{BCCA63DF-F44C-5B45-8D20-799DB2917858}" dt="2024-09-09T11:36:48.675" v="27" actId="20577"/>
          <ac:spMkLst>
            <pc:docMk/>
            <pc:sldMk cId="2963399155" sldId="271"/>
            <ac:spMk id="168" creationId="{00000000-0000-0000-0000-000000000000}"/>
          </ac:spMkLst>
        </pc:spChg>
      </pc:sldChg>
      <pc:sldMasterChg chg="modSldLayout">
        <pc:chgData name="Sarel Greyling" userId="f3065607-1f46-45aa-9923-2f70a300922a" providerId="ADAL" clId="{BCCA63DF-F44C-5B45-8D20-799DB2917858}" dt="2024-09-09T11:34:55.295" v="6" actId="20577"/>
        <pc:sldMasterMkLst>
          <pc:docMk/>
          <pc:sldMasterMk cId="0" sldId="2147483648"/>
        </pc:sldMasterMkLst>
        <pc:sldLayoutChg chg="modSp mod">
          <pc:chgData name="Sarel Greyling" userId="f3065607-1f46-45aa-9923-2f70a300922a" providerId="ADAL" clId="{BCCA63DF-F44C-5B45-8D20-799DB2917858}" dt="2024-09-09T11:34:55.295" v="6" actId="20577"/>
          <pc:sldLayoutMkLst>
            <pc:docMk/>
            <pc:sldMasterMk cId="0" sldId="2147483648"/>
            <pc:sldLayoutMk cId="0" sldId="2147483651"/>
          </pc:sldLayoutMkLst>
          <pc:spChg chg="mod">
            <ac:chgData name="Sarel Greyling" userId="f3065607-1f46-45aa-9923-2f70a300922a" providerId="ADAL" clId="{BCCA63DF-F44C-5B45-8D20-799DB2917858}" dt="2024-09-09T11:34:55.295" v="6" actId="20577"/>
            <ac:spMkLst>
              <pc:docMk/>
              <pc:sldMasterMk cId="0" sldId="2147483648"/>
              <pc:sldLayoutMk cId="0" sldId="2147483651"/>
              <ac:spMk id="7" creationId="{381328E2-BBCC-9942-F175-B550123AD18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11</a:t>
            </a:fld>
            <a:endParaRPr/>
          </a:p>
        </p:txBody>
      </p:sp>
    </p:spTree>
    <p:extLst>
      <p:ext uri="{BB962C8B-B14F-4D97-AF65-F5344CB8AC3E}">
        <p14:creationId xmlns:p14="http://schemas.microsoft.com/office/powerpoint/2010/main" val="1597502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96D76ACF-3705-A2EA-C5BB-F31D7DA6B947}"/>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C8A29EA7-BF2C-53C7-B0F9-C115D70B95E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D5DE5732-FDF9-F0D4-7543-1B80B9FA4D9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As was mentioned in previous lectures, different end-use services are modelled as different grids in </a:t>
            </a:r>
            <a:r>
              <a:rPr lang="en-GB" dirty="0" err="1"/>
              <a:t>FlexTool</a:t>
            </a:r>
            <a:r>
              <a:rPr lang="en-GB" dirty="0"/>
              <a:t>. Therefore, in order to model the power to hydrogen flexibility option, first, you need to define a hydrogen grid. Like other power and heat networks, the hydrogen grid consists of hydrogen demand, hydrogen storage technologies, and hydrogen generation units. The demand for hydrogen can originate from different sectors such as industry, mobility, heating demand, aviation, etc. Like electricity, hydrogen is versatile in its production and can be produced from various resources. The interaction between the power grid and hydrogen grid takes place through two key technologies: electrolysers that absorb electricity and convert it to hydrogen; and Fuel Cells that absorb hydrogen and convert it back to electricity. One of the key benefits of hydrogen is that it can be stored at a large scale using cheap gas storage technologies such as underground caverns, which is currently much cheaper than storing power in batteries. Therefore the abundant renewable in the power grid can be converted to hydrogen and stored over a long period.</a:t>
            </a:r>
            <a:endParaRPr lang="en-US"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F7CC64EE-2CCD-16AE-82C1-76A6F472C39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12</a:t>
            </a:fld>
            <a:endParaRPr/>
          </a:p>
        </p:txBody>
      </p:sp>
    </p:spTree>
    <p:extLst>
      <p:ext uri="{BB962C8B-B14F-4D97-AF65-F5344CB8AC3E}">
        <p14:creationId xmlns:p14="http://schemas.microsoft.com/office/powerpoint/2010/main" val="4060347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B11D8F5F-ACD3-BF98-57D2-B38A58BDEC37}"/>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A314435B-B483-70C1-31F7-D5A6B0FCF86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27854A10-1B6F-0C0D-417C-02F071CC6DB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a:t>The first step to model a hydrogen grid in </a:t>
            </a:r>
            <a:r>
              <a:rPr lang="en-GB" sz="1200" dirty="0" err="1"/>
              <a:t>FlexTool</a:t>
            </a:r>
            <a:r>
              <a:rPr lang="en-GB" sz="1200" dirty="0"/>
              <a:t> is to define a hydrogen grid in the “</a:t>
            </a:r>
            <a:r>
              <a:rPr lang="en-GB" sz="1200" dirty="0" err="1"/>
              <a:t>gridNode</a:t>
            </a:r>
            <a:r>
              <a:rPr lang="en-GB" sz="1200" dirty="0"/>
              <a:t>” sheet and specify the total demand and import-export if there is any. If the hydrogen grid is available in different nodes of a region, it should be defined for different nodes. Then a node group for hydrogen should be defined in the “</a:t>
            </a:r>
            <a:r>
              <a:rPr lang="en-GB" sz="1200" dirty="0" err="1"/>
              <a:t>nodeGroup</a:t>
            </a:r>
            <a:r>
              <a:rPr lang="en-GB" sz="1200" dirty="0"/>
              <a:t>” sheet. Finally, the hydrogen demand profile at each node should be added to the “</a:t>
            </a:r>
            <a:r>
              <a:rPr lang="en-GB" sz="1200" dirty="0" err="1"/>
              <a:t>ts_energy</a:t>
            </a:r>
            <a:r>
              <a:rPr lang="en-GB" sz="1200" dirty="0"/>
              <a:t> sheet”. Please note that if the hydrogen grid is available in more than one node, the connection between the nodes should be defined in the “</a:t>
            </a:r>
            <a:r>
              <a:rPr lang="en-GB" sz="1200" dirty="0" err="1"/>
              <a:t>nodeNode</a:t>
            </a:r>
            <a:r>
              <a:rPr lang="en-GB" sz="1200" dirty="0"/>
              <a:t>” sheet.</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774E97A7-8709-727C-12B2-5D1BF009005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13</a:t>
            </a:fld>
            <a:endParaRPr/>
          </a:p>
        </p:txBody>
      </p:sp>
    </p:spTree>
    <p:extLst>
      <p:ext uri="{BB962C8B-B14F-4D97-AF65-F5344CB8AC3E}">
        <p14:creationId xmlns:p14="http://schemas.microsoft.com/office/powerpoint/2010/main" val="121531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7514E0F9-C7A6-D33B-9051-7722ADED7444}"/>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29F1A146-7337-D520-6576-D536195769D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65CA080A-3500-84DD-6FFC-5D12520E248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Modelling hydrogen generation/storage units is the same as power generators. First, the units should be defined in the "</a:t>
            </a:r>
            <a:r>
              <a:rPr lang="en-GB" dirty="0" err="1"/>
              <a:t>unit_type</a:t>
            </a:r>
            <a:r>
              <a:rPr lang="en-GB" dirty="0"/>
              <a:t>" sheet, and their main characteristics, such as efficiency, investment cost, and so on, should be specified. One important point is that, with hydrogen storage, the investment cost per KW should be set to zero, and the "fixed KW over </a:t>
            </a:r>
            <a:r>
              <a:rPr lang="en-GB" dirty="0" err="1"/>
              <a:t>KWh</a:t>
            </a:r>
            <a:r>
              <a:rPr lang="en-GB" dirty="0"/>
              <a:t> ratio" does not need to be specified. All the units should then be added to the "unit" sheet, and their capacity should be defined. The storage capacity should also be specified for hydrogen storage units. For all the hydrogen/storage units, the output grid should be set as the hydrogen grid. For electrolyser, the input network should be set to electricity.</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450FDBE3-9898-EAE0-9844-9506CC6B1CF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14</a:t>
            </a:fld>
            <a:endParaRPr/>
          </a:p>
        </p:txBody>
      </p:sp>
    </p:spTree>
    <p:extLst>
      <p:ext uri="{BB962C8B-B14F-4D97-AF65-F5344CB8AC3E}">
        <p14:creationId xmlns:p14="http://schemas.microsoft.com/office/powerpoint/2010/main" val="2819587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15</a:t>
            </a:fld>
            <a:endParaRPr/>
          </a:p>
        </p:txBody>
      </p:sp>
    </p:spTree>
    <p:extLst>
      <p:ext uri="{BB962C8B-B14F-4D97-AF65-F5344CB8AC3E}">
        <p14:creationId xmlns:p14="http://schemas.microsoft.com/office/powerpoint/2010/main" val="2394722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200E90DE-558C-ECED-7D97-351CBF94E853}"/>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E384E1B2-58FE-E855-D584-50783A31218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F6EBDB69-9843-A06B-1477-97200B3004E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spcBef>
                <a:spcPts val="0"/>
              </a:spcBef>
              <a:spcAft>
                <a:spcPts val="0"/>
              </a:spcAft>
            </a:pPr>
            <a:r>
              <a:rPr lang="en-GB" dirty="0">
                <a:solidFill>
                  <a:srgbClr val="0E101A"/>
                </a:solidFill>
                <a:effectLst/>
              </a:rPr>
              <a:t>The third sector coupling alternative is facilitated through the electrification of transport with electric vehicles. Electric vehicles can have different charging strategies. The simplest one is uncontrolled charging, in which an E.V. will charge at maximum power as soon as they are plugged into the grid, mostly during evening hours. However, uncontrolled charging is not flexible and can pose a challenge to the power system and increase flexibility requirements of the system if the number of connected electric vehicles is high.</a:t>
            </a:r>
          </a:p>
          <a:p>
            <a:pPr>
              <a:spcBef>
                <a:spcPts val="0"/>
              </a:spcBef>
              <a:spcAft>
                <a:spcPts val="0"/>
              </a:spcAft>
            </a:pPr>
            <a:r>
              <a:rPr lang="en-GB" dirty="0">
                <a:solidFill>
                  <a:srgbClr val="0E101A"/>
                </a:solidFill>
                <a:effectLst/>
              </a:rPr>
              <a:t>On the other hand, when charged smartly, electric vehicles can provide demand-side flexibility to the system by optimising the charging process according to distribution and transmission grid constraints and local availability of renewable energy sources. Two of the key smart charging strategies are: </a:t>
            </a:r>
          </a:p>
          <a:p>
            <a:pPr>
              <a:spcBef>
                <a:spcPts val="0"/>
              </a:spcBef>
              <a:spcAft>
                <a:spcPts val="0"/>
              </a:spcAft>
            </a:pPr>
            <a:r>
              <a:rPr lang="en-GB" b="1" dirty="0">
                <a:solidFill>
                  <a:srgbClr val="0E101A"/>
                </a:solidFill>
                <a:effectLst/>
              </a:rPr>
              <a:t>Night controlled </a:t>
            </a:r>
            <a:r>
              <a:rPr lang="en-GB" dirty="0">
                <a:solidFill>
                  <a:srgbClr val="0E101A"/>
                </a:solidFill>
                <a:effectLst/>
              </a:rPr>
              <a:t>charging, in which charge is distributed during the night and coincides with wind availability and low power demand.</a:t>
            </a:r>
          </a:p>
          <a:p>
            <a:pPr>
              <a:spcBef>
                <a:spcPts val="0"/>
              </a:spcBef>
              <a:spcAft>
                <a:spcPts val="0"/>
              </a:spcAft>
            </a:pPr>
            <a:r>
              <a:rPr lang="en-GB" b="1" dirty="0">
                <a:solidFill>
                  <a:srgbClr val="0E101A"/>
                </a:solidFill>
                <a:effectLst/>
              </a:rPr>
              <a:t>Day controlled </a:t>
            </a:r>
            <a:r>
              <a:rPr lang="en-GB" dirty="0">
                <a:solidFill>
                  <a:srgbClr val="0E101A"/>
                </a:solidFill>
                <a:effectLst/>
              </a:rPr>
              <a:t>charging, in which charge coincides with the solar PV profile.</a:t>
            </a:r>
          </a:p>
          <a:p>
            <a:pPr>
              <a:spcBef>
                <a:spcPts val="0"/>
              </a:spcBef>
              <a:spcAft>
                <a:spcPts val="0"/>
              </a:spcAft>
            </a:pPr>
            <a:endParaRPr lang="en-GB" dirty="0">
              <a:solidFill>
                <a:srgbClr val="0E101A"/>
              </a:solidFill>
              <a:effectLst/>
            </a:endParaRPr>
          </a:p>
          <a:p>
            <a:pPr>
              <a:spcBef>
                <a:spcPts val="0"/>
              </a:spcBef>
              <a:spcAft>
                <a:spcPts val="0"/>
              </a:spcAft>
            </a:pPr>
            <a:r>
              <a:rPr lang="en-GB" dirty="0">
                <a:solidFill>
                  <a:srgbClr val="0E101A"/>
                </a:solidFill>
                <a:effectLst/>
              </a:rPr>
              <a:t>The demand for mobility in each strategy should be estimated, and the predefined demand profiles should be added in the “</a:t>
            </a:r>
            <a:r>
              <a:rPr lang="en-GB" dirty="0" err="1">
                <a:solidFill>
                  <a:srgbClr val="0E101A"/>
                </a:solidFill>
                <a:effectLst/>
              </a:rPr>
              <a:t>ts_energy</a:t>
            </a:r>
            <a:r>
              <a:rPr lang="en-GB" dirty="0">
                <a:solidFill>
                  <a:srgbClr val="0E101A"/>
                </a:solidFill>
                <a:effectLst/>
              </a:rPr>
              <a:t>” sheet in </a:t>
            </a:r>
            <a:r>
              <a:rPr lang="en-GB" dirty="0" err="1">
                <a:solidFill>
                  <a:srgbClr val="0E101A"/>
                </a:solidFill>
                <a:effectLst/>
              </a:rPr>
              <a:t>FlexTool</a:t>
            </a:r>
            <a:r>
              <a:rPr lang="en-GB" dirty="0">
                <a:solidFill>
                  <a:srgbClr val="0E101A"/>
                </a:solidFill>
                <a:effectLst/>
              </a:rPr>
              <a:t>. </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EA7DE9F8-2396-F10B-257A-3768E885173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16</a:t>
            </a:fld>
            <a:endParaRPr/>
          </a:p>
        </p:txBody>
      </p:sp>
    </p:spTree>
    <p:extLst>
      <p:ext uri="{BB962C8B-B14F-4D97-AF65-F5344CB8AC3E}">
        <p14:creationId xmlns:p14="http://schemas.microsoft.com/office/powerpoint/2010/main" val="1027380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6F9BD7E5-A705-40E3-0478-B861E9BCE044}"/>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061DE9D6-6188-6EEC-02AD-0233C91C264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171A9913-6D91-FF4A-340A-3143A166B83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Like other end-use services, to define power to E.V. in </a:t>
            </a:r>
            <a:r>
              <a:rPr lang="en-GB" dirty="0" err="1"/>
              <a:t>FlexTool</a:t>
            </a:r>
            <a:r>
              <a:rPr lang="en-GB" dirty="0"/>
              <a:t>, you should first define an Electro-mobility grid. An electro-mobility grid can be a single node or multiple node grid. The next step is to estimate and project demand for mobility and electric vehicles over the planning horizon in different nodes on the grid. You can use other software for this. Then you should define the demand for mobility in the “</a:t>
            </a:r>
            <a:r>
              <a:rPr lang="en-GB" dirty="0" err="1"/>
              <a:t>ts_energy</a:t>
            </a:r>
            <a:r>
              <a:rPr lang="en-GB" dirty="0"/>
              <a:t>” sheet. This demand represents the discharge of the battery for mobility. There are three options for defining electric vehicles in </a:t>
            </a:r>
            <a:r>
              <a:rPr lang="en-GB" dirty="0" err="1"/>
              <a:t>FlexTool</a:t>
            </a:r>
            <a:r>
              <a:rPr lang="en-GB" dirty="0"/>
              <a:t>. Option one is unidirectional charging based directly on demand for mobility. In this option, there is only one direction charge in which the charger converts grid electricity to electric vehicles. Option two is unidirectional charging with a flexible charging schedule. In this option, the charger converts grid electricity to electric vehicles, and the battery provides a temporal shift in the charging schedule. Option three is bidirectional charging with a flexible charging schedule. In this option, one charger converts grid electricity to electric vehicles. The battery provides a temporal shift in the charging schedule. In this case, there is also another charger that converts energy from the Electro-mobility grid (electric vehicles) back to the electricity grid. In the </a:t>
            </a:r>
            <a:r>
              <a:rPr lang="en-GB" dirty="0" err="1"/>
              <a:t>FlexTool</a:t>
            </a:r>
            <a:r>
              <a:rPr lang="en-GB" dirty="0"/>
              <a:t> package, an example case with electric vehicles is included in the input file named </a:t>
            </a:r>
            <a:r>
              <a:rPr lang="en-GB" b="1" dirty="0">
                <a:solidFill>
                  <a:srgbClr val="0E101A"/>
                </a:solidFill>
                <a:effectLst/>
              </a:rPr>
              <a:t>template-EVs. </a:t>
            </a:r>
            <a:r>
              <a:rPr lang="en-GB" dirty="0"/>
              <a:t> The users are encouraged to review how an E.V. grid is implemented in that case study. </a:t>
            </a:r>
            <a:endParaRPr lang="en-US"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8F56990C-7239-ECFA-D016-37F788FC006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17</a:t>
            </a:fld>
            <a:endParaRPr/>
          </a:p>
        </p:txBody>
      </p:sp>
    </p:spTree>
    <p:extLst>
      <p:ext uri="{BB962C8B-B14F-4D97-AF65-F5344CB8AC3E}">
        <p14:creationId xmlns:p14="http://schemas.microsoft.com/office/powerpoint/2010/main" val="3888989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18</a:t>
            </a:fld>
            <a:endParaRPr/>
          </a:p>
        </p:txBody>
      </p:sp>
    </p:spTree>
    <p:extLst>
      <p:ext uri="{BB962C8B-B14F-4D97-AF65-F5344CB8AC3E}">
        <p14:creationId xmlns:p14="http://schemas.microsoft.com/office/powerpoint/2010/main" val="1452818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8F076586-82A1-721D-646C-EC6EB347D4E2}"/>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DD7DC9E3-8DD3-3446-1E4B-73D0BFAA149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C1F84575-38EB-916B-8404-31FBACD63D5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b="0" dirty="0"/>
              <a:t>Demand response (DR) plays a key role in power system flexibility by adjusting electricity consumption patterns in response to grid conditions, market prices, or system needs. Instead of only relying on generation to follow demand, DR allows demand to follow supply, which becomes increasingly important in systems with high shares of variable renewable energy (VRE).</a:t>
            </a:r>
          </a:p>
          <a:p>
            <a:endParaRPr lang="en-US" b="0" dirty="0"/>
          </a:p>
          <a:p>
            <a:r>
              <a:rPr lang="en-US" dirty="0"/>
              <a:t>From a flexibility perspective, DR can:</a:t>
            </a:r>
          </a:p>
          <a:p>
            <a:r>
              <a:rPr lang="en-US" b="1" dirty="0"/>
              <a:t>Reduce peak demand</a:t>
            </a:r>
            <a:r>
              <a:rPr lang="en-US" dirty="0"/>
              <a:t> – Shifting or shedding loads during high-demand periods lowers the need for expensive peaking plants and reduces grid stress.</a:t>
            </a:r>
          </a:p>
          <a:p>
            <a:r>
              <a:rPr lang="en-US" b="1" dirty="0"/>
              <a:t>Absorb surplus generation</a:t>
            </a:r>
            <a:r>
              <a:rPr lang="en-US" dirty="0"/>
              <a:t> – Increasing consumption when renewable output is high (e.g., running industrial processes or charging EVs during sunny/windy periods) prevents curtailment.</a:t>
            </a:r>
          </a:p>
          <a:p>
            <a:r>
              <a:rPr lang="en-US" b="1" dirty="0"/>
              <a:t>Provide fast balancing services</a:t>
            </a:r>
            <a:r>
              <a:rPr lang="en-US" dirty="0"/>
              <a:t> – Certain DR resources can respond within seconds or minutes, offering frequency regulation, spinning reserve, and other ancillary services.</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B5FCCEFA-022C-C670-D426-EBC0318427C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3</a:t>
            </a:fld>
            <a:endParaRPr/>
          </a:p>
        </p:txBody>
      </p:sp>
    </p:spTree>
    <p:extLst>
      <p:ext uri="{BB962C8B-B14F-4D97-AF65-F5344CB8AC3E}">
        <p14:creationId xmlns:p14="http://schemas.microsoft.com/office/powerpoint/2010/main" val="2284195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049EEA54-AC87-6A3A-6B1F-812DB3149E85}"/>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F34A05BB-0C3D-ECE2-9F77-25C99463EBD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2DDDF0AB-0939-6958-708B-188C5C165E8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sz="1200" b="0" i="0" u="none" strike="noStrike" kern="1200" cap="none" dirty="0">
                <a:solidFill>
                  <a:schemeClr val="tx1"/>
                </a:solidFill>
                <a:effectLst/>
                <a:latin typeface="Calibri"/>
                <a:ea typeface="Calibri"/>
                <a:cs typeface="Calibri"/>
                <a:sym typeface="Calibri"/>
              </a:rPr>
              <a:t>In </a:t>
            </a:r>
            <a:r>
              <a:rPr lang="en-GB" sz="1200" b="0" i="0" u="none" strike="noStrike" kern="1200" cap="none" dirty="0" err="1">
                <a:solidFill>
                  <a:schemeClr val="tx1"/>
                </a:solidFill>
                <a:effectLst/>
                <a:latin typeface="Calibri"/>
                <a:ea typeface="Calibri"/>
                <a:cs typeface="Calibri"/>
                <a:sym typeface="Calibri"/>
              </a:rPr>
              <a:t>FlexTool</a:t>
            </a:r>
            <a:r>
              <a:rPr lang="en-GB" sz="1200" b="0" i="0" u="none" strike="noStrike" kern="1200" cap="none" dirty="0">
                <a:solidFill>
                  <a:schemeClr val="tx1"/>
                </a:solidFill>
                <a:effectLst/>
                <a:latin typeface="Calibri"/>
                <a:ea typeface="Calibri"/>
                <a:cs typeface="Calibri"/>
                <a:sym typeface="Calibri"/>
              </a:rPr>
              <a:t>, demand response is defined as a generator. Therefore its characteristic should be defined in the “</a:t>
            </a:r>
            <a:r>
              <a:rPr lang="en-GB" sz="1200" b="0" i="0" u="none" strike="noStrike" kern="1200" cap="none" dirty="0" err="1">
                <a:solidFill>
                  <a:schemeClr val="tx1"/>
                </a:solidFill>
                <a:effectLst/>
                <a:latin typeface="Calibri"/>
                <a:ea typeface="Calibri"/>
                <a:cs typeface="Calibri"/>
                <a:sym typeface="Calibri"/>
              </a:rPr>
              <a:t>unit_type</a:t>
            </a:r>
            <a:r>
              <a:rPr lang="en-GB" sz="1200" b="0" i="0" u="none" strike="noStrike" kern="1200" cap="none" dirty="0">
                <a:solidFill>
                  <a:schemeClr val="tx1"/>
                </a:solidFill>
                <a:effectLst/>
                <a:latin typeface="Calibri"/>
                <a:ea typeface="Calibri"/>
                <a:cs typeface="Calibri"/>
                <a:sym typeface="Calibri"/>
              </a:rPr>
              <a:t>” sheet. Since demand response is modelled as a generator, it is moved to the other side of the demand-supply balance, and reverse signs should be used. Demand response increase is defined as a generator with a negative price, empty discharging efficiency and a charging efficiency. Demand response decrease is defined as a generator with a positive price, discharging efficiency and no charging efficiency. Demand can respond instantaneously to signals from the grid; therefore, the ramp-up and down rates can be set to 1. </a:t>
            </a:r>
          </a:p>
          <a:p>
            <a:endParaRPr lang="en-GB" sz="1200" b="0" i="0" u="none" strike="noStrike" kern="1200" cap="none" dirty="0">
              <a:solidFill>
                <a:schemeClr val="tx1"/>
              </a:solidFill>
              <a:effectLst/>
              <a:latin typeface="Calibri"/>
              <a:ea typeface="Calibri"/>
              <a:cs typeface="Calibri"/>
              <a:sym typeface="Calibri"/>
            </a:endParaRPr>
          </a:p>
          <a:p>
            <a:r>
              <a:rPr lang="en-GB" sz="1200" b="0" i="0" u="none" strike="noStrike" kern="1200" cap="none" dirty="0">
                <a:solidFill>
                  <a:schemeClr val="tx1"/>
                </a:solidFill>
                <a:effectLst/>
                <a:latin typeface="Calibri"/>
                <a:ea typeface="Calibri"/>
                <a:cs typeface="Calibri"/>
                <a:sym typeface="Calibri"/>
              </a:rPr>
              <a:t>Like other generator units, the demand response capacity should be defined in the “units” sheet with a negative value for demand increase and a positive value for demand reduction. </a:t>
            </a:r>
            <a:endParaRPr lang="en-US"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0A6EA86A-C811-99FA-A2C5-2976802C317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4</a:t>
            </a:fld>
            <a:endParaRPr/>
          </a:p>
        </p:txBody>
      </p:sp>
    </p:spTree>
    <p:extLst>
      <p:ext uri="{BB962C8B-B14F-4D97-AF65-F5344CB8AC3E}">
        <p14:creationId xmlns:p14="http://schemas.microsoft.com/office/powerpoint/2010/main" val="202090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5</a:t>
            </a:fld>
            <a:endParaRPr/>
          </a:p>
        </p:txBody>
      </p:sp>
    </p:spTree>
    <p:extLst>
      <p:ext uri="{BB962C8B-B14F-4D97-AF65-F5344CB8AC3E}">
        <p14:creationId xmlns:p14="http://schemas.microsoft.com/office/powerpoint/2010/main" val="3714309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47FE632B-25AC-79E2-F3AF-8283ACA84B6F}"/>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43281E01-F654-537F-F17C-7B38D65C3B6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F08E1F54-4014-7E68-32C5-27C48F359CA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defRPr/>
            </a:pPr>
            <a:r>
              <a:rPr lang="en-GB" sz="1200" b="0" i="0" u="none" strike="noStrike" cap="none" dirty="0">
                <a:solidFill>
                  <a:srgbClr val="000000"/>
                </a:solidFill>
                <a:effectLst/>
                <a:latin typeface="Arial"/>
                <a:ea typeface="Arial"/>
                <a:cs typeface="Arial"/>
                <a:sym typeface="Arial"/>
              </a:rPr>
              <a:t>In lecture two, it was discussed that a heating system composed of a heat pump and thermal storage could provide flexibility to the power system. This is done by generating heating when there is abundant renewable in the system and electricity prices are low. Power can be stored in the thermal storage and used at a later stage to cover heat demand when variable renewable generation is low or electricity prices are high. In this lecture, we discuss how to represent the power to heat flexibility option in </a:t>
            </a:r>
            <a:r>
              <a:rPr lang="en-GB" sz="1200" b="0" i="0" u="none" strike="noStrike" cap="none" dirty="0" err="1">
                <a:solidFill>
                  <a:srgbClr val="000000"/>
                </a:solidFill>
                <a:effectLst/>
                <a:latin typeface="Arial"/>
                <a:ea typeface="Arial"/>
                <a:cs typeface="Arial"/>
                <a:sym typeface="Arial"/>
              </a:rPr>
              <a:t>FlexTool</a:t>
            </a:r>
            <a:r>
              <a:rPr lang="en-GB" sz="1200" b="0" i="0" u="none" strike="noStrike" cap="none" dirty="0">
                <a:solidFill>
                  <a:srgbClr val="000000"/>
                </a:solidFill>
                <a:effectLst/>
                <a:latin typeface="Arial"/>
                <a:ea typeface="Arial"/>
                <a:cs typeface="Arial"/>
                <a:sym typeface="Arial"/>
              </a:rPr>
              <a:t>. In </a:t>
            </a:r>
            <a:r>
              <a:rPr lang="en-GB" sz="1200" b="0" i="0" u="none" strike="noStrike" cap="none" dirty="0" err="1">
                <a:solidFill>
                  <a:srgbClr val="000000"/>
                </a:solidFill>
                <a:effectLst/>
                <a:latin typeface="Arial"/>
                <a:ea typeface="Arial"/>
                <a:cs typeface="Arial"/>
                <a:sym typeface="Arial"/>
              </a:rPr>
              <a:t>FlexTool</a:t>
            </a:r>
            <a:r>
              <a:rPr lang="en-GB" sz="1200" b="0" i="0" u="none" strike="noStrike" cap="none" dirty="0">
                <a:solidFill>
                  <a:srgbClr val="000000"/>
                </a:solidFill>
                <a:effectLst/>
                <a:latin typeface="Arial"/>
                <a:ea typeface="Arial"/>
                <a:cs typeface="Arial"/>
                <a:sym typeface="Arial"/>
              </a:rPr>
              <a:t> every demand service is represented as a grid consisting of demand for that service, the heat generator units and thermal storage units. Therefore the first step in defining the power to heat flexibility option in </a:t>
            </a:r>
            <a:r>
              <a:rPr lang="en-GB" sz="1200" b="0" i="0" u="none" strike="noStrike" cap="none" dirty="0" err="1">
                <a:solidFill>
                  <a:srgbClr val="000000"/>
                </a:solidFill>
                <a:effectLst/>
                <a:latin typeface="Arial"/>
                <a:ea typeface="Arial"/>
                <a:cs typeface="Arial"/>
                <a:sym typeface="Arial"/>
              </a:rPr>
              <a:t>FlexTool</a:t>
            </a:r>
            <a:r>
              <a:rPr lang="en-GB" sz="1200" b="0" i="0" u="none" strike="noStrike" cap="none" dirty="0">
                <a:solidFill>
                  <a:srgbClr val="000000"/>
                </a:solidFill>
                <a:effectLst/>
                <a:latin typeface="Arial"/>
                <a:ea typeface="Arial"/>
                <a:cs typeface="Arial"/>
                <a:sym typeface="Arial"/>
              </a:rPr>
              <a:t> is to define a heat grid. Like the power grid, the heat grid is composed of heat demand, electric and non-electric thermal generating units, and thermal storage units.</a:t>
            </a:r>
          </a:p>
          <a:p>
            <a:pPr>
              <a:defRPr/>
            </a:pPr>
            <a:endParaRPr lang="en-GB" sz="1200" b="0" i="0" u="none" strike="noStrike" cap="none" dirty="0">
              <a:solidFill>
                <a:srgbClr val="000000"/>
              </a:solidFill>
              <a:effectLst/>
              <a:latin typeface="Arial"/>
              <a:ea typeface="Arial"/>
              <a:cs typeface="Arial"/>
              <a:sym typeface="Arial"/>
            </a:endParaRPr>
          </a:p>
          <a:p>
            <a:pPr>
              <a:defRPr/>
            </a:pPr>
            <a:r>
              <a:rPr lang="en-GB" sz="1200" b="0" i="0" u="none" strike="noStrike" cap="none" dirty="0">
                <a:solidFill>
                  <a:srgbClr val="000000"/>
                </a:solidFill>
                <a:effectLst/>
                <a:latin typeface="Arial"/>
                <a:ea typeface="Arial"/>
                <a:cs typeface="Arial"/>
                <a:sym typeface="Arial"/>
              </a:rPr>
              <a:t>First, you should add heat demand and define the heat grid. The power and heat sector coupling then takes place through electric heating units that convert power to heat. Heat generating units are defined in the same way as power generating units. The main difference is that their input grid is the power grid, and their output grid is the heat grid. In </a:t>
            </a:r>
            <a:r>
              <a:rPr lang="en-GB" sz="1200" b="0" i="0" u="none" strike="noStrike" cap="none" dirty="0" err="1">
                <a:solidFill>
                  <a:srgbClr val="000000"/>
                </a:solidFill>
                <a:effectLst/>
                <a:latin typeface="Arial"/>
                <a:ea typeface="Arial"/>
                <a:cs typeface="Arial"/>
                <a:sym typeface="Arial"/>
              </a:rPr>
              <a:t>FlexTool</a:t>
            </a:r>
            <a:r>
              <a:rPr lang="en-GB" sz="1200" b="0" i="0" u="none" strike="noStrike" cap="none" dirty="0">
                <a:solidFill>
                  <a:srgbClr val="000000"/>
                </a:solidFill>
                <a:effectLst/>
                <a:latin typeface="Arial"/>
                <a:ea typeface="Arial"/>
                <a:cs typeface="Arial"/>
                <a:sym typeface="Arial"/>
              </a:rPr>
              <a:t> the output heat is supplied to a heat grid which will either supply heat demand or is stored in thermal storage units. For non-electric heating units, the input grid can be a gas grid or renewable sources (set as fuel).  The thermal storage units are also defined the same way as power storage units, but in this case, so their input and output are to the heat grid. </a:t>
            </a:r>
            <a:endParaRPr lang="en-US"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38D3865A-928B-8642-BC20-77C6C8011DA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6</a:t>
            </a:fld>
            <a:endParaRPr/>
          </a:p>
        </p:txBody>
      </p:sp>
    </p:spTree>
    <p:extLst>
      <p:ext uri="{BB962C8B-B14F-4D97-AF65-F5344CB8AC3E}">
        <p14:creationId xmlns:p14="http://schemas.microsoft.com/office/powerpoint/2010/main" val="550621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0C22FE67-7F7B-3D81-A1CB-5A773855B547}"/>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5EA9E0F1-761B-0358-11EE-4F390196C06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09EDD279-4688-47F9-D62E-5FAEA34025E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To define a heat network: First, you should define a heat grid in the “</a:t>
            </a:r>
            <a:r>
              <a:rPr lang="en-GB" dirty="0" err="1"/>
              <a:t>gridNode</a:t>
            </a:r>
            <a:r>
              <a:rPr lang="en-GB" dirty="0"/>
              <a:t>” sheet. Same as the power grid, the heat grid can be represented by a single node, multiple nodes, or only cover a certain region. Then you should specify the total demand at each node.  As explained in the case of the power grid, if you use more than one node, the transmission link between the nodes should be specified in "</a:t>
            </a:r>
            <a:r>
              <a:rPr lang="en-GB" dirty="0" err="1"/>
              <a:t>nodeNode</a:t>
            </a:r>
            <a:r>
              <a:rPr lang="en-GB" dirty="0"/>
              <a:t>" sheet. You can also define a node group for heating in the “</a:t>
            </a:r>
            <a:r>
              <a:rPr lang="en-GB" dirty="0" err="1"/>
              <a:t>nodeGroup</a:t>
            </a:r>
            <a:r>
              <a:rPr lang="en-GB" dirty="0"/>
              <a:t>” sheet and use it to set parameters for the whole heat grid. Finally, you should add the temporal profile of heating demand in the “</a:t>
            </a:r>
            <a:r>
              <a:rPr lang="en-GB" dirty="0" err="1"/>
              <a:t>ts_energy</a:t>
            </a:r>
            <a:r>
              <a:rPr lang="en-GB" dirty="0"/>
              <a:t>” sheet.</a:t>
            </a:r>
            <a:endParaRPr lang="en-US"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EE2532AE-5E7B-B0E7-5815-0545235DD07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7</a:t>
            </a:fld>
            <a:endParaRPr/>
          </a:p>
        </p:txBody>
      </p:sp>
    </p:spTree>
    <p:extLst>
      <p:ext uri="{BB962C8B-B14F-4D97-AF65-F5344CB8AC3E}">
        <p14:creationId xmlns:p14="http://schemas.microsoft.com/office/powerpoint/2010/main" val="3362848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B1438994-9A70-D464-C9D8-50964526FC53}"/>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33519541-EE42-2E95-38B5-CEC26F7F470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8CF60149-2B27-6C2A-7F71-81E1DB8FEB7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0" i="0" u="none" strike="noStrike" kern="1200" cap="none" dirty="0">
                <a:solidFill>
                  <a:schemeClr val="tx1"/>
                </a:solidFill>
                <a:effectLst/>
                <a:latin typeface="Calibri"/>
                <a:ea typeface="Calibri"/>
                <a:cs typeface="Calibri"/>
                <a:sym typeface="Calibri"/>
              </a:rPr>
              <a:t>Defining heat pumps is the same as power generators, and the input parameters should be defined in both “</a:t>
            </a:r>
            <a:r>
              <a:rPr lang="en-GB" sz="1200" b="0" i="0" u="none" strike="noStrike" kern="1200" cap="none" dirty="0" err="1">
                <a:solidFill>
                  <a:schemeClr val="tx1"/>
                </a:solidFill>
                <a:effectLst/>
                <a:latin typeface="Calibri"/>
                <a:ea typeface="Calibri"/>
                <a:cs typeface="Calibri"/>
                <a:sym typeface="Calibri"/>
              </a:rPr>
              <a:t>unit_type</a:t>
            </a:r>
            <a:r>
              <a:rPr lang="en-GB" sz="1200" b="0" i="0" u="none" strike="noStrike" kern="1200" cap="none" dirty="0">
                <a:solidFill>
                  <a:schemeClr val="tx1"/>
                </a:solidFill>
                <a:effectLst/>
                <a:latin typeface="Calibri"/>
                <a:ea typeface="Calibri"/>
                <a:cs typeface="Calibri"/>
                <a:sym typeface="Calibri"/>
              </a:rPr>
              <a:t>” and “units” sheets. However, in the case of heat pumps, there are some differences. The first difference is that since a heat pump converts electricity to heat, in the “units” sheet, electricity should be set as input grid and heat as the output grid. The other point about a heat pump is that its efficiency varies with the outside temperature. Therefore, there are two ways to define heat pump efficiency. The first option is to use static efficiency. This can be easily defined by setting an average value for heat pump performance to “conversion eff”. The second option is to use dynamic efficiency by activating the option “use efficiency time series” in the “units” sheet and then specify efficiency time series in the “</a:t>
            </a:r>
            <a:r>
              <a:rPr lang="en-GB" sz="1200" b="0" i="0" u="none" strike="noStrike" kern="1200" cap="none" dirty="0" err="1">
                <a:solidFill>
                  <a:schemeClr val="tx1"/>
                </a:solidFill>
                <a:effectLst/>
                <a:latin typeface="Calibri"/>
                <a:ea typeface="Calibri"/>
                <a:cs typeface="Calibri"/>
                <a:sym typeface="Calibri"/>
              </a:rPr>
              <a:t>ts_unit</a:t>
            </a:r>
            <a:r>
              <a:rPr lang="en-GB" sz="1200" b="0" i="0" u="none" strike="noStrike" kern="1200" cap="none" dirty="0">
                <a:solidFill>
                  <a:schemeClr val="tx1"/>
                </a:solidFill>
                <a:effectLst/>
                <a:latin typeface="Calibri"/>
                <a:ea typeface="Calibri"/>
                <a:cs typeface="Calibri"/>
                <a:sym typeface="Calibri"/>
              </a:rPr>
              <a:t>” sheet.</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1BB52B23-8774-AB02-08E2-96911BE7967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8</a:t>
            </a:fld>
            <a:endParaRPr/>
          </a:p>
        </p:txBody>
      </p:sp>
    </p:spTree>
    <p:extLst>
      <p:ext uri="{BB962C8B-B14F-4D97-AF65-F5344CB8AC3E}">
        <p14:creationId xmlns:p14="http://schemas.microsoft.com/office/powerpoint/2010/main" val="648130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2F49212D-BAD6-9558-80CA-5E5749BC1C4B}"/>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BD1B3FB9-B22A-4870-9C2C-4575613F3DA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4613711E-693D-79AA-1D8A-666A8434FA9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0" i="0" u="none" strike="noStrike" kern="1200" cap="none" baseline="0" dirty="0">
                <a:solidFill>
                  <a:schemeClr val="tx1"/>
                </a:solidFill>
                <a:latin typeface="Calibri"/>
                <a:ea typeface="Calibri"/>
                <a:cs typeface="Calibri"/>
                <a:sym typeface="Calibri"/>
              </a:rPr>
              <a:t>A combined heat and power (C.H.P.) unit is a generator that can produce both heat and electricity. Technical characteristics should be defined in the “</a:t>
            </a:r>
            <a:r>
              <a:rPr lang="en-GB" sz="1200" b="0" i="0" u="none" strike="noStrike" kern="1200" cap="none" baseline="0" dirty="0" err="1">
                <a:solidFill>
                  <a:schemeClr val="tx1"/>
                </a:solidFill>
                <a:latin typeface="Calibri"/>
                <a:ea typeface="Calibri"/>
                <a:cs typeface="Calibri"/>
                <a:sym typeface="Calibri"/>
              </a:rPr>
              <a:t>unit_type</a:t>
            </a:r>
            <a:r>
              <a:rPr lang="en-GB" sz="1200" b="0" i="0" u="none" strike="noStrike" kern="1200" cap="none" baseline="0" dirty="0">
                <a:solidFill>
                  <a:schemeClr val="tx1"/>
                </a:solidFill>
                <a:latin typeface="Calibri"/>
                <a:ea typeface="Calibri"/>
                <a:cs typeface="Calibri"/>
                <a:sym typeface="Calibri"/>
              </a:rPr>
              <a:t>” sheet as with any other generator. Then in the “units” sheet, you should define output one as electricity and output two as heat. There is typically a relationship between the heat and electricity output of a C.H.P. unit, as one output will limit the other. The relationship between the two outputs can be defined as equality or inequality constraints. The user-defined coefficients of these equations should be added to the "units" sheet as shown here. </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94768047-E1AD-EEA2-C520-C528989E0AF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9</a:t>
            </a:fld>
            <a:endParaRPr/>
          </a:p>
        </p:txBody>
      </p:sp>
    </p:spTree>
    <p:extLst>
      <p:ext uri="{BB962C8B-B14F-4D97-AF65-F5344CB8AC3E}">
        <p14:creationId xmlns:p14="http://schemas.microsoft.com/office/powerpoint/2010/main" val="2560257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9554621C-5FA4-DE33-FF1B-589C17B0FDF0}"/>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2B71297B-7A78-F241-E1BE-0FB142F2CEC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D653DAA2-E1B6-B498-0F65-1C1ABBF401C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defRPr/>
            </a:pPr>
            <a:r>
              <a:rPr lang="en-GB" sz="1200" dirty="0">
                <a:latin typeface="Calibri"/>
                <a:cs typeface="Calibri"/>
              </a:rPr>
              <a:t>To model concentrated solar power (C.S.P.), the same steps as the heat grid should be followed. The whole C.S.P. units are defined as a single node grid with zero demand in the “</a:t>
            </a:r>
            <a:r>
              <a:rPr lang="en-GB" sz="1200" dirty="0" err="1">
                <a:latin typeface="Calibri"/>
                <a:cs typeface="Calibri"/>
              </a:rPr>
              <a:t>gridNode</a:t>
            </a:r>
            <a:r>
              <a:rPr lang="en-GB" sz="1200" dirty="0">
                <a:latin typeface="Calibri"/>
                <a:cs typeface="Calibri"/>
              </a:rPr>
              <a:t>” sheet. </a:t>
            </a:r>
          </a:p>
          <a:p>
            <a:pPr>
              <a:defRPr/>
            </a:pPr>
            <a:r>
              <a:rPr lang="en-GB" sz="1200" dirty="0">
                <a:latin typeface="Calibri"/>
                <a:cs typeface="Calibri"/>
              </a:rPr>
              <a:t>The C.S.P. grid consists of the following: </a:t>
            </a:r>
          </a:p>
          <a:p>
            <a:pPr marL="171450" indent="-171450">
              <a:buFont typeface="Arial" panose="020B0604020202020204" pitchFamily="34" charset="0"/>
              <a:buChar char="•"/>
              <a:defRPr/>
            </a:pPr>
            <a:r>
              <a:rPr lang="en-GB" sz="1200" dirty="0">
                <a:latin typeface="Calibri"/>
                <a:cs typeface="Calibri"/>
              </a:rPr>
              <a:t>Solar as fuel and its availability which is set in the “</a:t>
            </a:r>
            <a:r>
              <a:rPr lang="en-GB" sz="1200" dirty="0" err="1">
                <a:latin typeface="Calibri"/>
                <a:cs typeface="Calibri"/>
              </a:rPr>
              <a:t>ts_cf</a:t>
            </a:r>
            <a:r>
              <a:rPr lang="en-GB" sz="1200" dirty="0">
                <a:latin typeface="Calibri"/>
                <a:cs typeface="Calibri"/>
              </a:rPr>
              <a:t>” sheet,</a:t>
            </a:r>
          </a:p>
          <a:p>
            <a:pPr marL="171450" indent="-171450">
              <a:buFont typeface="Arial" panose="020B0604020202020204" pitchFamily="34" charset="0"/>
              <a:buChar char="•"/>
              <a:defRPr/>
            </a:pPr>
            <a:r>
              <a:rPr lang="en-GB" sz="1200" dirty="0">
                <a:latin typeface="Calibri"/>
                <a:cs typeface="Calibri"/>
              </a:rPr>
              <a:t> C.S.P. collector as a generator which defined in “unit” and “</a:t>
            </a:r>
            <a:r>
              <a:rPr lang="en-GB" sz="1200" dirty="0" err="1">
                <a:latin typeface="Calibri"/>
                <a:cs typeface="Calibri"/>
              </a:rPr>
              <a:t>unit_type</a:t>
            </a:r>
            <a:r>
              <a:rPr lang="en-GB" sz="1200" dirty="0">
                <a:latin typeface="Calibri"/>
                <a:cs typeface="Calibri"/>
              </a:rPr>
              <a:t>” </a:t>
            </a:r>
            <a:r>
              <a:rPr lang="en-GB" sz="1200" dirty="0" err="1">
                <a:latin typeface="Calibri"/>
                <a:cs typeface="Calibri"/>
              </a:rPr>
              <a:t>sheets.C.S.P</a:t>
            </a:r>
            <a:r>
              <a:rPr lang="en-GB" sz="1200" dirty="0">
                <a:latin typeface="Calibri"/>
                <a:cs typeface="Calibri"/>
              </a:rPr>
              <a:t>. storage which is the same as storage units in power and heat grids and is defined in the “unit” and “</a:t>
            </a:r>
            <a:r>
              <a:rPr lang="en-GB" sz="1200" dirty="0" err="1">
                <a:latin typeface="Calibri"/>
                <a:cs typeface="Calibri"/>
              </a:rPr>
              <a:t>unit_type</a:t>
            </a:r>
            <a:r>
              <a:rPr lang="en-GB" sz="1200" dirty="0">
                <a:latin typeface="Calibri"/>
                <a:cs typeface="Calibri"/>
              </a:rPr>
              <a:t>” sheet</a:t>
            </a:r>
          </a:p>
          <a:p>
            <a:pPr marL="171450" indent="-171450">
              <a:buFont typeface="Arial" panose="020B0604020202020204" pitchFamily="34" charset="0"/>
              <a:buChar char="•"/>
              <a:defRPr/>
            </a:pPr>
            <a:r>
              <a:rPr lang="en-GB" sz="1200" dirty="0">
                <a:latin typeface="Calibri"/>
                <a:cs typeface="Calibri"/>
              </a:rPr>
              <a:t>And finally, C.S.P. generator that is modelled the same as a heat pump, but in this case, heat is converted to electricity; therefore, it is a power generator unit. </a:t>
            </a:r>
            <a:endParaRPr lang="en-US" dirty="0">
              <a:cs typeface="Calibri"/>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F08CCE64-7FCD-E726-9A8B-071FA2CAAE4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10</a:t>
            </a:fld>
            <a:endParaRPr/>
          </a:p>
        </p:txBody>
      </p:sp>
    </p:spTree>
    <p:extLst>
      <p:ext uri="{BB962C8B-B14F-4D97-AF65-F5344CB8AC3E}">
        <p14:creationId xmlns:p14="http://schemas.microsoft.com/office/powerpoint/2010/main" val="628350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1" y="0"/>
            <a:ext cx="12192000" cy="6858000"/>
          </a:xfrm>
          <a:prstGeom prst="rect">
            <a:avLst/>
          </a:prstGeom>
        </p:spPr>
      </p:pic>
      <p:sp>
        <p:nvSpPr>
          <p:cNvPr id="16" name="Google Shape;16;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userDrawn="1"/>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420605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91416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00000000-1234-1234-1234-123412341234}" type="slidenum">
              <a:rPr lang="sv-SE" smtClean="0"/>
              <a:pPr/>
              <a:t>‹#›</a:t>
            </a:fld>
            <a:endParaRPr lang="sv-SE" dirty="0"/>
          </a:p>
        </p:txBody>
      </p:sp>
      <p:pic>
        <p:nvPicPr>
          <p:cNvPr id="4" name="Picture 3">
            <a:extLst>
              <a:ext uri="{FF2B5EF4-FFF2-40B4-BE49-F238E27FC236}">
                <a16:creationId xmlns:a16="http://schemas.microsoft.com/office/drawing/2014/main" id="{23D03772-EAFD-A016-312C-C6F5AB20048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3436692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7"/>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67" r:id="rId2"/>
    <p:sldLayoutId id="2147483660" r:id="rId3"/>
    <p:sldLayoutId id="2147483651" r:id="rId4"/>
    <p:sldLayoutId id="214748366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www.irena.org/-/media/Irena/Files/IRENA-flextool/IRENA_FlexTool_FlexibilityOptions.pdf"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hyperlink" Target="https://www.irena.org/-/media/Irena/Files/IRENA-flextool/IRENA_FlexTool_FlexibilityOptions.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hyperlink" Target="https://www.irena.org/-/media/Irena/Files/IRENA-flextool/IRENA_FlexTool_FlexibilityOptions.pdf"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9.jpeg"/><Relationship Id="rId4" Type="http://schemas.openxmlformats.org/officeDocument/2006/relationships/image" Target="../media/image5.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https://www.irena.org/-/media/Irena/Files/IRENA-flextool/IRENA_FlexTool_FlexibilityOptions.pdf"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329B7D-78A8-CE01-4C50-04D16C6B593A}"/>
              </a:ext>
            </a:extLst>
          </p:cNvPr>
          <p:cNvSpPr txBox="1"/>
          <p:nvPr/>
        </p:nvSpPr>
        <p:spPr>
          <a:xfrm>
            <a:off x="521158" y="3040460"/>
            <a:ext cx="3093912" cy="523220"/>
          </a:xfrm>
          <a:prstGeom prst="rect">
            <a:avLst/>
          </a:prstGeom>
          <a:noFill/>
        </p:spPr>
        <p:txBody>
          <a:bodyPr wrap="square" lIns="91440" tIns="45720" rIns="91440" bIns="45720" rtlCol="0" anchor="b">
            <a:spAutoFit/>
          </a:bodyPr>
          <a:lstStyle/>
          <a:p>
            <a:r>
              <a:rPr lang="en-ZA" b="1" dirty="0">
                <a:latin typeface="Open Sans ExtraBold"/>
                <a:ea typeface="Open Sans ExtraBold" panose="020B0606030504020204" pitchFamily="34" charset="0"/>
                <a:cs typeface="Open Sans ExtraBold" panose="020B0606030504020204" pitchFamily="34" charset="0"/>
              </a:rPr>
              <a:t>Assessing power system flexibility with IRENA </a:t>
            </a:r>
            <a:r>
              <a:rPr lang="en-ZA" b="1" dirty="0" err="1">
                <a:latin typeface="Open Sans ExtraBold"/>
                <a:ea typeface="Open Sans ExtraBold" panose="020B0606030504020204" pitchFamily="34" charset="0"/>
                <a:cs typeface="Open Sans ExtraBold" panose="020B0606030504020204" pitchFamily="34" charset="0"/>
              </a:rPr>
              <a:t>FlexTool</a:t>
            </a:r>
            <a:endParaRPr lang="en-ZA" b="1" dirty="0">
              <a:latin typeface="Open Sans ExtraBold"/>
              <a:ea typeface="Open Sans ExtraBold" panose="020B0606030504020204" pitchFamily="34" charset="0"/>
              <a:cs typeface="Open Sans ExtraBold" panose="020B0606030504020204" pitchFamily="34" charset="0"/>
            </a:endParaRPr>
          </a:p>
        </p:txBody>
      </p:sp>
      <p:sp>
        <p:nvSpPr>
          <p:cNvPr id="9" name="TextBox 8">
            <a:extLst>
              <a:ext uri="{FF2B5EF4-FFF2-40B4-BE49-F238E27FC236}">
                <a16:creationId xmlns:a16="http://schemas.microsoft.com/office/drawing/2014/main" id="{D6E95E1D-DCB2-BFA4-6DB3-D2EC1ACE5A64}"/>
              </a:ext>
            </a:extLst>
          </p:cNvPr>
          <p:cNvSpPr txBox="1"/>
          <p:nvPr/>
        </p:nvSpPr>
        <p:spPr>
          <a:xfrm>
            <a:off x="521158" y="3563680"/>
            <a:ext cx="7639169" cy="2123658"/>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6</a:t>
            </a:r>
            <a:endParaRPr lang="en-US" sz="4400" b="1" dirty="0">
              <a:solidFill>
                <a:schemeClr val="bg1"/>
              </a:solidFill>
              <a:latin typeface="Open Sans ExtraBold"/>
              <a:ea typeface="Open Sans ExtraBold" panose="020B0606030504020204" pitchFamily="34" charset="0"/>
              <a:cs typeface="Open Sans ExtraBold" panose="020B0606030504020204" pitchFamily="34" charset="0"/>
            </a:endParaRPr>
          </a:p>
          <a:p>
            <a:r>
              <a:rPr lang="en-ZA" sz="4400" b="1" dirty="0">
                <a:latin typeface="Open Sans ExtraBold"/>
                <a:ea typeface="Open Sans ExtraBold" panose="020B0606030504020204" pitchFamily="34" charset="0"/>
                <a:cs typeface="Open Sans ExtraBold" panose="020B0606030504020204" pitchFamily="34" charset="0"/>
              </a:rPr>
              <a:t>MODELLING FLEXIBILITY OPTIONS II</a:t>
            </a:r>
            <a:endParaRPr lang="en-US" sz="4400" b="1" dirty="0">
              <a:solidFill>
                <a:srgbClr val="000000"/>
              </a:solidFill>
              <a:latin typeface="Open Sans ExtraBold"/>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70185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B9596220-75F2-B34F-63D3-9C97C6FDF3CF}"/>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664C96D-153F-1FB4-4761-34A3610BD521}"/>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10</a:t>
            </a:fld>
            <a:endParaRPr lang="sv-SE" sz="1000" b="1" dirty="0">
              <a:solidFill>
                <a:schemeClr val="bg1"/>
              </a:solidFill>
            </a:endParaRPr>
          </a:p>
        </p:txBody>
      </p:sp>
      <p:sp>
        <p:nvSpPr>
          <p:cNvPr id="7" name="Rectangle 6">
            <a:extLst>
              <a:ext uri="{FF2B5EF4-FFF2-40B4-BE49-F238E27FC236}">
                <a16:creationId xmlns:a16="http://schemas.microsoft.com/office/drawing/2014/main" id="{6395E4B9-D11F-E88E-7A0F-2808DA860631}"/>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6.2.5 Modelling concentrated solar power</a:t>
            </a:r>
          </a:p>
        </p:txBody>
      </p:sp>
      <p:sp>
        <p:nvSpPr>
          <p:cNvPr id="8" name="Title 10">
            <a:extLst>
              <a:ext uri="{FF2B5EF4-FFF2-40B4-BE49-F238E27FC236}">
                <a16:creationId xmlns:a16="http://schemas.microsoft.com/office/drawing/2014/main" id="{4007DE2B-39D0-C857-C017-CDC3F33FAE31}"/>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6.2 Modelling power to heat</a:t>
            </a:r>
            <a:endParaRPr lang="en-US" dirty="0">
              <a:cs typeface="Calibri Light" panose="020F0302020204030204"/>
            </a:endParaRPr>
          </a:p>
        </p:txBody>
      </p:sp>
      <p:sp>
        <p:nvSpPr>
          <p:cNvPr id="2" name="Rounded Rectangle 45">
            <a:extLst>
              <a:ext uri="{FF2B5EF4-FFF2-40B4-BE49-F238E27FC236}">
                <a16:creationId xmlns:a16="http://schemas.microsoft.com/office/drawing/2014/main" id="{F6B4ADE8-BE3A-40F3-0423-951A0FB3A91F}"/>
              </a:ext>
            </a:extLst>
          </p:cNvPr>
          <p:cNvSpPr/>
          <p:nvPr/>
        </p:nvSpPr>
        <p:spPr>
          <a:xfrm>
            <a:off x="1042187" y="1868488"/>
            <a:ext cx="3839792" cy="4412584"/>
          </a:xfrm>
          <a:prstGeom prst="roundRect">
            <a:avLst>
              <a:gd name="adj" fmla="val 4924"/>
            </a:avLst>
          </a:prstGeom>
          <a:no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E1462E8-2699-AF19-E627-C9D4D32C5C3D}"/>
              </a:ext>
            </a:extLst>
          </p:cNvPr>
          <p:cNvSpPr txBox="1"/>
          <p:nvPr/>
        </p:nvSpPr>
        <p:spPr>
          <a:xfrm>
            <a:off x="3602943" y="1915194"/>
            <a:ext cx="1346334" cy="430887"/>
          </a:xfrm>
          <a:prstGeom prst="rect">
            <a:avLst/>
          </a:prstGeom>
          <a:noFill/>
        </p:spPr>
        <p:txBody>
          <a:bodyPr wrap="square" rtlCol="0">
            <a:spAutoFit/>
          </a:bodyPr>
          <a:lstStyle/>
          <a:p>
            <a:pPr>
              <a:buClrTx/>
              <a:buFontTx/>
              <a:buNone/>
            </a:pPr>
            <a:r>
              <a:rPr lang="en-GB" sz="2200" kern="1200">
                <a:solidFill>
                  <a:prstClr val="black"/>
                </a:solidFill>
                <a:latin typeface="Calibri" panose="020F0502020204030204"/>
                <a:ea typeface="+mn-ea"/>
                <a:cs typeface="+mn-cs"/>
              </a:rPr>
              <a:t>CSP grid </a:t>
            </a:r>
          </a:p>
        </p:txBody>
      </p:sp>
      <p:grpSp>
        <p:nvGrpSpPr>
          <p:cNvPr id="5" name="Group 4">
            <a:extLst>
              <a:ext uri="{FF2B5EF4-FFF2-40B4-BE49-F238E27FC236}">
                <a16:creationId xmlns:a16="http://schemas.microsoft.com/office/drawing/2014/main" id="{1DB56AE7-5654-0F3E-7AA6-88C84A0ADA70}"/>
              </a:ext>
            </a:extLst>
          </p:cNvPr>
          <p:cNvGrpSpPr/>
          <p:nvPr/>
        </p:nvGrpSpPr>
        <p:grpSpPr>
          <a:xfrm>
            <a:off x="1287760" y="2007001"/>
            <a:ext cx="8824589" cy="4025470"/>
            <a:chOff x="490101" y="2192451"/>
            <a:chExt cx="8824589" cy="4025470"/>
          </a:xfrm>
        </p:grpSpPr>
        <p:pic>
          <p:nvPicPr>
            <p:cNvPr id="6" name="Picture 5">
              <a:extLst>
                <a:ext uri="{FF2B5EF4-FFF2-40B4-BE49-F238E27FC236}">
                  <a16:creationId xmlns:a16="http://schemas.microsoft.com/office/drawing/2014/main" id="{02F16BAE-4F45-8186-D826-9DCEDCC9B2D8}"/>
                </a:ext>
              </a:extLst>
            </p:cNvPr>
            <p:cNvPicPr>
              <a:picLocks noChangeAspect="1"/>
            </p:cNvPicPr>
            <p:nvPr/>
          </p:nvPicPr>
          <p:blipFill rotWithShape="1">
            <a:blip r:embed="rId3">
              <a:extLst>
                <a:ext uri="{28A0092B-C50C-407E-A947-70E740481C1C}">
                  <a14:useLocalDpi xmlns:a14="http://schemas.microsoft.com/office/drawing/2010/main" val="0"/>
                </a:ext>
              </a:extLst>
            </a:blip>
            <a:srcRect b="12480"/>
            <a:stretch/>
          </p:blipFill>
          <p:spPr>
            <a:xfrm>
              <a:off x="7641747" y="4497977"/>
              <a:ext cx="1402699" cy="1446776"/>
            </a:xfrm>
            <a:prstGeom prst="rect">
              <a:avLst/>
            </a:prstGeom>
          </p:spPr>
        </p:pic>
        <p:sp>
          <p:nvSpPr>
            <p:cNvPr id="9" name="TextBox 8">
              <a:extLst>
                <a:ext uri="{FF2B5EF4-FFF2-40B4-BE49-F238E27FC236}">
                  <a16:creationId xmlns:a16="http://schemas.microsoft.com/office/drawing/2014/main" id="{E255F26A-CE97-C7CA-5293-A86288D2B76B}"/>
                </a:ext>
              </a:extLst>
            </p:cNvPr>
            <p:cNvSpPr txBox="1"/>
            <p:nvPr/>
          </p:nvSpPr>
          <p:spPr>
            <a:xfrm>
              <a:off x="7641747" y="3850493"/>
              <a:ext cx="167294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Power grid </a:t>
              </a:r>
            </a:p>
          </p:txBody>
        </p:sp>
        <p:sp>
          <p:nvSpPr>
            <p:cNvPr id="10" name="Rounded Rectangle 2">
              <a:extLst>
                <a:ext uri="{FF2B5EF4-FFF2-40B4-BE49-F238E27FC236}">
                  <a16:creationId xmlns:a16="http://schemas.microsoft.com/office/drawing/2014/main" id="{45FC96F0-56EF-CE51-547A-08445E207B21}"/>
                </a:ext>
              </a:extLst>
            </p:cNvPr>
            <p:cNvSpPr/>
            <p:nvPr/>
          </p:nvSpPr>
          <p:spPr>
            <a:xfrm>
              <a:off x="4396534" y="4069998"/>
              <a:ext cx="1932185" cy="1205611"/>
            </a:xfrm>
            <a:prstGeom prst="roundRect">
              <a:avLst>
                <a:gd name="adj" fmla="val 2915"/>
              </a:avLst>
            </a:prstGeom>
            <a:solidFill>
              <a:srgbClr val="ED7D31">
                <a:lumMod val="20000"/>
                <a:lumOff val="80000"/>
              </a:srgbClr>
            </a:solidFill>
            <a:ln w="28575" cap="flat" cmpd="sng" algn="ctr">
              <a:solidFill>
                <a:sysClr val="windowText" lastClr="000000">
                  <a:lumMod val="85000"/>
                  <a:lumOff val="1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CSP generator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(Heat to power)</a:t>
              </a:r>
            </a:p>
          </p:txBody>
        </p:sp>
        <p:sp>
          <p:nvSpPr>
            <p:cNvPr id="11" name="Rounded Rectangle 11">
              <a:extLst>
                <a:ext uri="{FF2B5EF4-FFF2-40B4-BE49-F238E27FC236}">
                  <a16:creationId xmlns:a16="http://schemas.microsoft.com/office/drawing/2014/main" id="{9A3BE339-A4DF-4CC0-9874-A35420A3F648}"/>
                </a:ext>
              </a:extLst>
            </p:cNvPr>
            <p:cNvSpPr/>
            <p:nvPr/>
          </p:nvSpPr>
          <p:spPr>
            <a:xfrm>
              <a:off x="490101" y="3963424"/>
              <a:ext cx="3063239" cy="720606"/>
            </a:xfrm>
            <a:prstGeom prst="roundRect">
              <a:avLst>
                <a:gd name="adj" fmla="val 2915"/>
              </a:avLst>
            </a:prstGeom>
            <a:solidFill>
              <a:srgbClr val="ED7D31">
                <a:lumMod val="20000"/>
                <a:lumOff val="80000"/>
              </a:srgbClr>
            </a:solidFill>
            <a:ln w="28575" cap="flat" cmpd="sng" algn="ctr">
              <a:solidFill>
                <a:sysClr val="windowText" lastClr="000000">
                  <a:lumMod val="85000"/>
                  <a:lumOff val="1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CSP Collector</a:t>
              </a:r>
            </a:p>
          </p:txBody>
        </p:sp>
        <p:sp>
          <p:nvSpPr>
            <p:cNvPr id="12" name="Rounded Rectangle 12">
              <a:extLst>
                <a:ext uri="{FF2B5EF4-FFF2-40B4-BE49-F238E27FC236}">
                  <a16:creationId xmlns:a16="http://schemas.microsoft.com/office/drawing/2014/main" id="{26BFD1A3-06B8-5FB8-DB83-374FC8942E8A}"/>
                </a:ext>
              </a:extLst>
            </p:cNvPr>
            <p:cNvSpPr/>
            <p:nvPr/>
          </p:nvSpPr>
          <p:spPr>
            <a:xfrm>
              <a:off x="520581" y="5278497"/>
              <a:ext cx="3063239" cy="720606"/>
            </a:xfrm>
            <a:prstGeom prst="roundRect">
              <a:avLst>
                <a:gd name="adj" fmla="val 2915"/>
              </a:avLst>
            </a:prstGeom>
            <a:solidFill>
              <a:srgbClr val="ED7D31">
                <a:lumMod val="20000"/>
                <a:lumOff val="80000"/>
              </a:srgbClr>
            </a:solidFill>
            <a:ln w="28575" cap="flat" cmpd="sng" algn="ctr">
              <a:solidFill>
                <a:sysClr val="windowText" lastClr="000000">
                  <a:lumMod val="85000"/>
                  <a:lumOff val="1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CSP Storage</a:t>
              </a:r>
            </a:p>
          </p:txBody>
        </p:sp>
        <p:cxnSp>
          <p:nvCxnSpPr>
            <p:cNvPr id="13" name="Straight Arrow Connector 12">
              <a:extLst>
                <a:ext uri="{FF2B5EF4-FFF2-40B4-BE49-F238E27FC236}">
                  <a16:creationId xmlns:a16="http://schemas.microsoft.com/office/drawing/2014/main" id="{135591B6-CB22-3EC8-6799-2CE792B383F5}"/>
                </a:ext>
              </a:extLst>
            </p:cNvPr>
            <p:cNvCxnSpPr/>
            <p:nvPr/>
          </p:nvCxnSpPr>
          <p:spPr>
            <a:xfrm>
              <a:off x="6328719" y="4843373"/>
              <a:ext cx="1313028" cy="0"/>
            </a:xfrm>
            <a:prstGeom prst="straightConnector1">
              <a:avLst/>
            </a:prstGeom>
            <a:noFill/>
            <a:ln w="38100" cap="flat" cmpd="sng" algn="ctr">
              <a:solidFill>
                <a:sysClr val="windowText" lastClr="000000">
                  <a:lumMod val="85000"/>
                  <a:lumOff val="15000"/>
                </a:sysClr>
              </a:solidFill>
              <a:prstDash val="solid"/>
              <a:miter lim="800000"/>
              <a:tailEnd type="triangle"/>
            </a:ln>
            <a:effectLst/>
          </p:spPr>
        </p:cxnSp>
        <p:cxnSp>
          <p:nvCxnSpPr>
            <p:cNvPr id="14" name="Straight Arrow Connector 13">
              <a:extLst>
                <a:ext uri="{FF2B5EF4-FFF2-40B4-BE49-F238E27FC236}">
                  <a16:creationId xmlns:a16="http://schemas.microsoft.com/office/drawing/2014/main" id="{B4614A27-D0E9-182D-358D-0D529F6B7D1B}"/>
                </a:ext>
              </a:extLst>
            </p:cNvPr>
            <p:cNvCxnSpPr/>
            <p:nvPr/>
          </p:nvCxnSpPr>
          <p:spPr>
            <a:xfrm flipH="1">
              <a:off x="2036961" y="4690863"/>
              <a:ext cx="8746" cy="587634"/>
            </a:xfrm>
            <a:prstGeom prst="straightConnector1">
              <a:avLst/>
            </a:prstGeom>
            <a:noFill/>
            <a:ln w="38100" cap="flat" cmpd="sng" algn="ctr">
              <a:solidFill>
                <a:sysClr val="windowText" lastClr="000000">
                  <a:lumMod val="85000"/>
                  <a:lumOff val="15000"/>
                </a:sysClr>
              </a:solidFill>
              <a:prstDash val="solid"/>
              <a:miter lim="800000"/>
              <a:tailEnd type="triangle"/>
            </a:ln>
            <a:effectLst/>
          </p:spPr>
        </p:cxnSp>
        <p:cxnSp>
          <p:nvCxnSpPr>
            <p:cNvPr id="15" name="Straight Arrow Connector 14">
              <a:extLst>
                <a:ext uri="{FF2B5EF4-FFF2-40B4-BE49-F238E27FC236}">
                  <a16:creationId xmlns:a16="http://schemas.microsoft.com/office/drawing/2014/main" id="{E121B1FD-E16F-BA76-2A2D-8A6A1FC69F40}"/>
                </a:ext>
              </a:extLst>
            </p:cNvPr>
            <p:cNvCxnSpPr/>
            <p:nvPr/>
          </p:nvCxnSpPr>
          <p:spPr>
            <a:xfrm>
              <a:off x="3568580" y="4536063"/>
              <a:ext cx="812714" cy="0"/>
            </a:xfrm>
            <a:prstGeom prst="straightConnector1">
              <a:avLst/>
            </a:prstGeom>
            <a:noFill/>
            <a:ln w="38100" cap="flat" cmpd="sng" algn="ctr">
              <a:solidFill>
                <a:sysClr val="windowText" lastClr="000000">
                  <a:lumMod val="85000"/>
                  <a:lumOff val="15000"/>
                </a:sysClr>
              </a:solidFill>
              <a:prstDash val="solid"/>
              <a:miter lim="800000"/>
              <a:tailEnd type="triangle"/>
            </a:ln>
            <a:effectLst/>
          </p:spPr>
        </p:cxnSp>
        <p:cxnSp>
          <p:nvCxnSpPr>
            <p:cNvPr id="16" name="Straight Connector 15">
              <a:extLst>
                <a:ext uri="{FF2B5EF4-FFF2-40B4-BE49-F238E27FC236}">
                  <a16:creationId xmlns:a16="http://schemas.microsoft.com/office/drawing/2014/main" id="{2BEE2C4F-3EC4-FE2A-23FB-0F55D8949C8D}"/>
                </a:ext>
              </a:extLst>
            </p:cNvPr>
            <p:cNvCxnSpPr/>
            <p:nvPr/>
          </p:nvCxnSpPr>
          <p:spPr>
            <a:xfrm>
              <a:off x="2052200" y="6217920"/>
              <a:ext cx="3310426" cy="0"/>
            </a:xfrm>
            <a:prstGeom prst="line">
              <a:avLst/>
            </a:prstGeom>
            <a:noFill/>
            <a:ln w="38100" cap="flat" cmpd="sng" algn="ctr">
              <a:solidFill>
                <a:sysClr val="windowText" lastClr="000000">
                  <a:lumMod val="85000"/>
                  <a:lumOff val="15000"/>
                </a:sysClr>
              </a:solidFill>
              <a:prstDash val="solid"/>
              <a:miter lim="800000"/>
            </a:ln>
            <a:effectLst/>
          </p:spPr>
        </p:cxnSp>
        <p:cxnSp>
          <p:nvCxnSpPr>
            <p:cNvPr id="17" name="Straight Arrow Connector 16">
              <a:extLst>
                <a:ext uri="{FF2B5EF4-FFF2-40B4-BE49-F238E27FC236}">
                  <a16:creationId xmlns:a16="http://schemas.microsoft.com/office/drawing/2014/main" id="{8D2135AB-3C7F-513F-256D-36FDB14685D9}"/>
                </a:ext>
              </a:extLst>
            </p:cNvPr>
            <p:cNvCxnSpPr/>
            <p:nvPr/>
          </p:nvCxnSpPr>
          <p:spPr>
            <a:xfrm flipH="1" flipV="1">
              <a:off x="5359703" y="5260497"/>
              <a:ext cx="2923" cy="957424"/>
            </a:xfrm>
            <a:prstGeom prst="straightConnector1">
              <a:avLst/>
            </a:prstGeom>
            <a:noFill/>
            <a:ln w="38100" cap="flat" cmpd="sng" algn="ctr">
              <a:solidFill>
                <a:sysClr val="windowText" lastClr="000000">
                  <a:lumMod val="85000"/>
                  <a:lumOff val="15000"/>
                </a:sysClr>
              </a:solidFill>
              <a:prstDash val="solid"/>
              <a:miter lim="800000"/>
              <a:tailEnd type="triangle"/>
            </a:ln>
            <a:effectLst/>
          </p:spPr>
        </p:cxnSp>
        <p:cxnSp>
          <p:nvCxnSpPr>
            <p:cNvPr id="18" name="Straight Connector 17">
              <a:extLst>
                <a:ext uri="{FF2B5EF4-FFF2-40B4-BE49-F238E27FC236}">
                  <a16:creationId xmlns:a16="http://schemas.microsoft.com/office/drawing/2014/main" id="{89FD8E27-BF45-5D1B-5C57-2A3C40EB8478}"/>
                </a:ext>
              </a:extLst>
            </p:cNvPr>
            <p:cNvCxnSpPr>
              <a:endCxn id="12" idx="2"/>
            </p:cNvCxnSpPr>
            <p:nvPr/>
          </p:nvCxnSpPr>
          <p:spPr>
            <a:xfrm flipV="1">
              <a:off x="2052199" y="5999103"/>
              <a:ext cx="2" cy="218817"/>
            </a:xfrm>
            <a:prstGeom prst="line">
              <a:avLst/>
            </a:prstGeom>
            <a:noFill/>
            <a:ln w="38100" cap="flat" cmpd="sng" algn="ctr">
              <a:solidFill>
                <a:sysClr val="windowText" lastClr="000000">
                  <a:lumMod val="85000"/>
                  <a:lumOff val="15000"/>
                </a:sysClr>
              </a:solidFill>
              <a:prstDash val="solid"/>
              <a:miter lim="800000"/>
            </a:ln>
            <a:effectLst/>
          </p:spPr>
        </p:cxnSp>
        <p:pic>
          <p:nvPicPr>
            <p:cNvPr id="19" name="Picture 18">
              <a:extLst>
                <a:ext uri="{FF2B5EF4-FFF2-40B4-BE49-F238E27FC236}">
                  <a16:creationId xmlns:a16="http://schemas.microsoft.com/office/drawing/2014/main" id="{1DAFAF9C-0C12-5F25-A415-2780A0AFA3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17" y="2192451"/>
              <a:ext cx="1200665" cy="1200665"/>
            </a:xfrm>
            <a:prstGeom prst="rect">
              <a:avLst/>
            </a:prstGeom>
          </p:spPr>
        </p:pic>
      </p:grpSp>
      <p:sp>
        <p:nvSpPr>
          <p:cNvPr id="20" name="TextBox 19">
            <a:extLst>
              <a:ext uri="{FF2B5EF4-FFF2-40B4-BE49-F238E27FC236}">
                <a16:creationId xmlns:a16="http://schemas.microsoft.com/office/drawing/2014/main" id="{F1C2ECFA-E4CC-E232-B6E4-A9DF8879B7F7}"/>
              </a:ext>
            </a:extLst>
          </p:cNvPr>
          <p:cNvSpPr txBox="1"/>
          <p:nvPr/>
        </p:nvSpPr>
        <p:spPr>
          <a:xfrm>
            <a:off x="2815241" y="2523802"/>
            <a:ext cx="2186734" cy="523220"/>
          </a:xfrm>
          <a:prstGeom prst="rect">
            <a:avLst/>
          </a:prstGeom>
          <a:noFill/>
        </p:spPr>
        <p:txBody>
          <a:bodyPr wrap="square" rtlCol="0">
            <a:spAutoFit/>
          </a:bodyPr>
          <a:lstStyle/>
          <a:p>
            <a:pPr>
              <a:buClrTx/>
              <a:buFontTx/>
              <a:buNone/>
            </a:pPr>
            <a:r>
              <a:rPr lang="en-GB" kern="1200">
                <a:solidFill>
                  <a:srgbClr val="C00000"/>
                </a:solidFill>
                <a:latin typeface="Calibri" panose="020F0502020204030204"/>
                <a:ea typeface="+mn-ea"/>
                <a:cs typeface="+mn-cs"/>
              </a:rPr>
              <a:t>Solar availability time series in “</a:t>
            </a:r>
            <a:r>
              <a:rPr lang="en-GB" kern="1200" err="1">
                <a:solidFill>
                  <a:srgbClr val="C00000"/>
                </a:solidFill>
                <a:latin typeface="Calibri" panose="020F0502020204030204"/>
                <a:ea typeface="+mn-ea"/>
                <a:cs typeface="+mn-cs"/>
              </a:rPr>
              <a:t>ts_cf</a:t>
            </a:r>
            <a:r>
              <a:rPr lang="en-GB" kern="1200">
                <a:solidFill>
                  <a:srgbClr val="C00000"/>
                </a:solidFill>
                <a:latin typeface="Calibri" panose="020F0502020204030204"/>
                <a:ea typeface="+mn-ea"/>
                <a:cs typeface="+mn-cs"/>
              </a:rPr>
              <a:t>”</a:t>
            </a:r>
          </a:p>
        </p:txBody>
      </p:sp>
      <p:sp>
        <p:nvSpPr>
          <p:cNvPr id="21" name="TextBox 20">
            <a:extLst>
              <a:ext uri="{FF2B5EF4-FFF2-40B4-BE49-F238E27FC236}">
                <a16:creationId xmlns:a16="http://schemas.microsoft.com/office/drawing/2014/main" id="{C83A2080-C034-547E-EA6B-7A3A2AF84F85}"/>
              </a:ext>
            </a:extLst>
          </p:cNvPr>
          <p:cNvSpPr txBox="1"/>
          <p:nvPr/>
        </p:nvSpPr>
        <p:spPr>
          <a:xfrm>
            <a:off x="1231766" y="3261587"/>
            <a:ext cx="2371177" cy="523220"/>
          </a:xfrm>
          <a:prstGeom prst="rect">
            <a:avLst/>
          </a:prstGeom>
          <a:noFill/>
        </p:spPr>
        <p:txBody>
          <a:bodyPr wrap="square" rtlCol="0">
            <a:spAutoFit/>
          </a:bodyPr>
          <a:lstStyle/>
          <a:p>
            <a:pPr>
              <a:buClrTx/>
              <a:buFontTx/>
              <a:buNone/>
            </a:pPr>
            <a:r>
              <a:rPr lang="en-GB" kern="1200">
                <a:solidFill>
                  <a:srgbClr val="C00000"/>
                </a:solidFill>
                <a:latin typeface="Calibri" panose="020F0502020204030204"/>
                <a:ea typeface="+mn-ea"/>
                <a:cs typeface="+mn-cs"/>
              </a:rPr>
              <a:t>Same as solar PV generator but in CSP grid</a:t>
            </a:r>
          </a:p>
        </p:txBody>
      </p:sp>
      <p:sp>
        <p:nvSpPr>
          <p:cNvPr id="22" name="TextBox 21">
            <a:extLst>
              <a:ext uri="{FF2B5EF4-FFF2-40B4-BE49-F238E27FC236}">
                <a16:creationId xmlns:a16="http://schemas.microsoft.com/office/drawing/2014/main" id="{7B05A1C8-34BF-B072-386C-A67DCB3111DA}"/>
              </a:ext>
            </a:extLst>
          </p:cNvPr>
          <p:cNvSpPr txBox="1"/>
          <p:nvPr/>
        </p:nvSpPr>
        <p:spPr>
          <a:xfrm>
            <a:off x="1042187" y="4515759"/>
            <a:ext cx="1943333" cy="523220"/>
          </a:xfrm>
          <a:prstGeom prst="rect">
            <a:avLst/>
          </a:prstGeom>
          <a:noFill/>
        </p:spPr>
        <p:txBody>
          <a:bodyPr wrap="square" rtlCol="0">
            <a:spAutoFit/>
          </a:bodyPr>
          <a:lstStyle/>
          <a:p>
            <a:pPr>
              <a:buClrTx/>
              <a:buFontTx/>
              <a:buNone/>
            </a:pPr>
            <a:r>
              <a:rPr lang="en-GB" kern="1200">
                <a:solidFill>
                  <a:srgbClr val="C00000"/>
                </a:solidFill>
                <a:latin typeface="Calibri" panose="020F0502020204030204"/>
                <a:ea typeface="+mn-ea"/>
                <a:cs typeface="+mn-cs"/>
              </a:rPr>
              <a:t>Same as electricity storage but in CSP grid</a:t>
            </a:r>
          </a:p>
        </p:txBody>
      </p:sp>
      <p:sp>
        <p:nvSpPr>
          <p:cNvPr id="23" name="TextBox 22">
            <a:extLst>
              <a:ext uri="{FF2B5EF4-FFF2-40B4-BE49-F238E27FC236}">
                <a16:creationId xmlns:a16="http://schemas.microsoft.com/office/drawing/2014/main" id="{50C4CB2A-5BC6-4AB4-EA54-0BC3571EA384}"/>
              </a:ext>
            </a:extLst>
          </p:cNvPr>
          <p:cNvSpPr txBox="1"/>
          <p:nvPr/>
        </p:nvSpPr>
        <p:spPr>
          <a:xfrm>
            <a:off x="5127552" y="2874749"/>
            <a:ext cx="2187441" cy="923330"/>
          </a:xfrm>
          <a:prstGeom prst="rect">
            <a:avLst/>
          </a:prstGeom>
          <a:noFill/>
        </p:spPr>
        <p:txBody>
          <a:bodyPr wrap="square" rtlCol="0">
            <a:spAutoFit/>
          </a:bodyPr>
          <a:lstStyle/>
          <a:p>
            <a:pPr>
              <a:buClrTx/>
              <a:buFontTx/>
              <a:buNone/>
            </a:pPr>
            <a:endParaRPr lang="en-GB" sz="1200" kern="1200">
              <a:solidFill>
                <a:srgbClr val="C00000"/>
              </a:solidFill>
              <a:latin typeface="Calibri" panose="020F0502020204030204"/>
              <a:ea typeface="+mn-ea"/>
              <a:cs typeface="+mn-cs"/>
            </a:endParaRPr>
          </a:p>
          <a:p>
            <a:pPr>
              <a:buClrTx/>
              <a:buFontTx/>
              <a:buNone/>
            </a:pPr>
            <a:r>
              <a:rPr lang="en-GB" kern="1200">
                <a:solidFill>
                  <a:srgbClr val="C00000"/>
                </a:solidFill>
                <a:latin typeface="Calibri" panose="020F0502020204030204"/>
                <a:ea typeface="+mn-ea"/>
                <a:cs typeface="+mn-cs"/>
              </a:rPr>
              <a:t>Modelled same as a heat pump but heat is converted to electricity in this case</a:t>
            </a:r>
          </a:p>
        </p:txBody>
      </p:sp>
      <p:sp>
        <p:nvSpPr>
          <p:cNvPr id="25" name="Rounded Rectangle 29">
            <a:extLst>
              <a:ext uri="{FF2B5EF4-FFF2-40B4-BE49-F238E27FC236}">
                <a16:creationId xmlns:a16="http://schemas.microsoft.com/office/drawing/2014/main" id="{D0B078D0-340C-D0C1-E0CC-0378DA295B9A}"/>
              </a:ext>
            </a:extLst>
          </p:cNvPr>
          <p:cNvSpPr/>
          <p:nvPr/>
        </p:nvSpPr>
        <p:spPr>
          <a:xfrm>
            <a:off x="6491449" y="1570173"/>
            <a:ext cx="4708956" cy="1308443"/>
          </a:xfrm>
          <a:prstGeom prst="roundRect">
            <a:avLst>
              <a:gd name="adj" fmla="val 3846"/>
            </a:avLst>
          </a:prstGeom>
          <a:solidFill>
            <a:srgbClr val="E7E6E6">
              <a:lumMod val="90000"/>
            </a:srgbClr>
          </a:solidFill>
          <a:ln w="28575"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6C43BB6-A031-69B9-1963-AA01C93179C1}"/>
              </a:ext>
            </a:extLst>
          </p:cNvPr>
          <p:cNvSpPr/>
          <p:nvPr/>
        </p:nvSpPr>
        <p:spPr>
          <a:xfrm>
            <a:off x="6558747" y="1691759"/>
            <a:ext cx="4656259" cy="1015663"/>
          </a:xfrm>
          <a:prstGeom prst="rect">
            <a:avLst/>
          </a:prstGeom>
          <a:noFill/>
        </p:spPr>
        <p:txBody>
          <a:bodyPr wrap="square">
            <a:spAutoFit/>
          </a:bodyPr>
          <a:lstStyle/>
          <a:p>
            <a:pPr>
              <a:buClrTx/>
              <a:buFontTx/>
              <a:buNone/>
            </a:pPr>
            <a:r>
              <a:rPr lang="en-GB" sz="2000" kern="1200">
                <a:solidFill>
                  <a:prstClr val="black"/>
                </a:solidFill>
                <a:latin typeface="Open Sans" panose="020B0606030504020204" pitchFamily="34" charset="0"/>
                <a:ea typeface="Open Sans" panose="020B0606030504020204" pitchFamily="34" charset="0"/>
                <a:cs typeface="Open Sans" panose="020B0606030504020204" pitchFamily="34" charset="0"/>
              </a:rPr>
              <a:t>Concentrated solar power (CSP) units is defined as a single node grid with zero demand in “</a:t>
            </a:r>
            <a:r>
              <a:rPr lang="en-GB" sz="2000" kern="1200" err="1">
                <a:solidFill>
                  <a:prstClr val="black"/>
                </a:solidFill>
                <a:latin typeface="Open Sans" panose="020B0606030504020204" pitchFamily="34" charset="0"/>
                <a:ea typeface="Open Sans" panose="020B0606030504020204" pitchFamily="34" charset="0"/>
                <a:cs typeface="Open Sans" panose="020B0606030504020204" pitchFamily="34" charset="0"/>
              </a:rPr>
              <a:t>gridNode</a:t>
            </a:r>
            <a:r>
              <a:rPr lang="en-GB" sz="2000" kern="1200">
                <a:solidFill>
                  <a:prstClr val="black"/>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306405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11</a:t>
            </a:fld>
            <a:endParaRPr lang="sv-SE" sz="1000" b="1" dirty="0">
              <a:solidFill>
                <a:schemeClr val="bg1"/>
              </a:solidFill>
            </a:endParaRPr>
          </a:p>
        </p:txBody>
      </p:sp>
      <p:sp>
        <p:nvSpPr>
          <p:cNvPr id="2" name="Slide Number Placeholder 5">
            <a:extLst>
              <a:ext uri="{FF2B5EF4-FFF2-40B4-BE49-F238E27FC236}">
                <a16:creationId xmlns:a16="http://schemas.microsoft.com/office/drawing/2014/main" id="{51BDC163-8BDF-21C1-48C3-1444207E838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276B0536-8E35-8032-529F-574B89B964A7}"/>
              </a:ext>
            </a:extLst>
          </p:cNvPr>
          <p:cNvSpPr txBox="1">
            <a:spLocks/>
          </p:cNvSpPr>
          <p:nvPr/>
        </p:nvSpPr>
        <p:spPr>
          <a:xfrm>
            <a:off x="611167" y="8748"/>
            <a:ext cx="7651304" cy="9541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6.2 References</a:t>
            </a:r>
          </a:p>
        </p:txBody>
      </p:sp>
      <p:sp>
        <p:nvSpPr>
          <p:cNvPr id="7" name="TextBox 6">
            <a:extLst>
              <a:ext uri="{FF2B5EF4-FFF2-40B4-BE49-F238E27FC236}">
                <a16:creationId xmlns:a16="http://schemas.microsoft.com/office/drawing/2014/main" id="{FDB5F1F4-D97A-F898-F52D-CA221E5E94BD}"/>
              </a:ext>
            </a:extLst>
          </p:cNvPr>
          <p:cNvSpPr txBox="1"/>
          <p:nvPr/>
        </p:nvSpPr>
        <p:spPr>
          <a:xfrm>
            <a:off x="611167" y="1288761"/>
            <a:ext cx="10792954" cy="1631216"/>
          </a:xfrm>
          <a:prstGeom prst="rect">
            <a:avLst/>
          </a:prstGeom>
          <a:noFill/>
        </p:spPr>
        <p:txBody>
          <a:bodyPr wrap="square">
            <a:spAutoFit/>
          </a:bodyPr>
          <a:lstStyle/>
          <a:p>
            <a:pPr algn="just"/>
            <a:r>
              <a:rPr lang="en-US" sz="2000" dirty="0">
                <a:latin typeface="Open Sans" panose="020B0606030504020204" pitchFamily="34" charset="0"/>
                <a:ea typeface="Open Sans" panose="020B0606030504020204" pitchFamily="34" charset="0"/>
                <a:cs typeface="Open Sans" panose="020B0606030504020204" pitchFamily="34" charset="0"/>
              </a:rPr>
              <a:t>IRENA. 2019. IRENA </a:t>
            </a:r>
            <a:r>
              <a:rPr lang="en-US" sz="2000" dirty="0" err="1">
                <a:latin typeface="Open Sans" panose="020B0606030504020204" pitchFamily="34" charset="0"/>
                <a:ea typeface="Open Sans" panose="020B0606030504020204" pitchFamily="34" charset="0"/>
                <a:cs typeface="Open Sans" panose="020B0606030504020204" pitchFamily="34" charset="0"/>
              </a:rPr>
              <a:t>FlexTool</a:t>
            </a:r>
            <a:r>
              <a:rPr lang="en-US" sz="2000" dirty="0">
                <a:latin typeface="Open Sans" panose="020B0606030504020204" pitchFamily="34" charset="0"/>
                <a:ea typeface="Open Sans" panose="020B0606030504020204" pitchFamily="34" charset="0"/>
                <a:cs typeface="Open Sans" panose="020B0606030504020204" pitchFamily="34" charset="0"/>
              </a:rPr>
              <a:t> Modelling different flexibility options. International Renewable Energy Agency, Abu Dhabi. </a:t>
            </a:r>
            <a:r>
              <a:rPr lang="en-US" sz="2000" dirty="0">
                <a:latin typeface="Open Sans" panose="020B0606030504020204" pitchFamily="34" charset="0"/>
                <a:ea typeface="Open Sans" panose="020B0606030504020204" pitchFamily="34" charset="0"/>
                <a:cs typeface="Open Sans" panose="020B0606030504020204" pitchFamily="34" charset="0"/>
                <a:hlinkClick r:id="rId3"/>
              </a:rPr>
              <a:t>https://www.irena.org/-/media/Irena/Files/IRENA-flextool/IRENA_FlexTool_FlexibilityOptions.pdf</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just"/>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just"/>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64061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79FB2256-6E77-38C1-340B-87A9855E13F9}"/>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50BB9BC-FA80-7FF6-FDF9-33F29F2888B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12</a:t>
            </a:fld>
            <a:endParaRPr lang="sv-SE" sz="1000" b="1" dirty="0">
              <a:solidFill>
                <a:schemeClr val="bg1"/>
              </a:solidFill>
            </a:endParaRPr>
          </a:p>
        </p:txBody>
      </p:sp>
      <p:sp>
        <p:nvSpPr>
          <p:cNvPr id="7" name="Rectangle 6">
            <a:extLst>
              <a:ext uri="{FF2B5EF4-FFF2-40B4-BE49-F238E27FC236}">
                <a16:creationId xmlns:a16="http://schemas.microsoft.com/office/drawing/2014/main" id="{A0FD054F-EDE6-DD67-63D7-1D39097B2879}"/>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6.3.1 Power to hydrogen</a:t>
            </a:r>
          </a:p>
        </p:txBody>
      </p:sp>
      <p:sp>
        <p:nvSpPr>
          <p:cNvPr id="8" name="Title 10">
            <a:extLst>
              <a:ext uri="{FF2B5EF4-FFF2-40B4-BE49-F238E27FC236}">
                <a16:creationId xmlns:a16="http://schemas.microsoft.com/office/drawing/2014/main" id="{C519FA0A-BE06-BFFA-AB92-D3AF70BE96D8}"/>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6.3 Modelling power to hydrogen</a:t>
            </a:r>
            <a:endParaRPr lang="en-US" dirty="0">
              <a:cs typeface="Calibri Light" panose="020F0302020204030204"/>
            </a:endParaRPr>
          </a:p>
        </p:txBody>
      </p:sp>
      <p:pic>
        <p:nvPicPr>
          <p:cNvPr id="32" name="Picture 31">
            <a:extLst>
              <a:ext uri="{FF2B5EF4-FFF2-40B4-BE49-F238E27FC236}">
                <a16:creationId xmlns:a16="http://schemas.microsoft.com/office/drawing/2014/main" id="{7E956765-304E-0790-6DC6-BE9E59619F56}"/>
              </a:ext>
            </a:extLst>
          </p:cNvPr>
          <p:cNvPicPr>
            <a:picLocks noChangeAspect="1"/>
          </p:cNvPicPr>
          <p:nvPr/>
        </p:nvPicPr>
        <p:blipFill rotWithShape="1">
          <a:blip r:embed="rId3">
            <a:extLst>
              <a:ext uri="{28A0092B-C50C-407E-A947-70E740481C1C}">
                <a14:useLocalDpi xmlns:a14="http://schemas.microsoft.com/office/drawing/2010/main" val="0"/>
              </a:ext>
            </a:extLst>
          </a:blip>
          <a:srcRect b="12480"/>
          <a:stretch/>
        </p:blipFill>
        <p:spPr>
          <a:xfrm>
            <a:off x="9772673" y="2120337"/>
            <a:ext cx="1180070" cy="1217151"/>
          </a:xfrm>
          <a:prstGeom prst="rect">
            <a:avLst/>
          </a:prstGeom>
        </p:spPr>
      </p:pic>
      <p:sp>
        <p:nvSpPr>
          <p:cNvPr id="33" name="Rounded Rectangle 6">
            <a:extLst>
              <a:ext uri="{FF2B5EF4-FFF2-40B4-BE49-F238E27FC236}">
                <a16:creationId xmlns:a16="http://schemas.microsoft.com/office/drawing/2014/main" id="{47CC52FF-C7FB-5BE0-0D87-AC49A459B152}"/>
              </a:ext>
            </a:extLst>
          </p:cNvPr>
          <p:cNvSpPr/>
          <p:nvPr/>
        </p:nvSpPr>
        <p:spPr>
          <a:xfrm>
            <a:off x="614428" y="1781910"/>
            <a:ext cx="8049517" cy="4224021"/>
          </a:xfrm>
          <a:prstGeom prst="roundRect">
            <a:avLst>
              <a:gd name="adj" fmla="val 2596"/>
            </a:avLst>
          </a:prstGeom>
          <a:no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ounded Rectangle 9">
            <a:extLst>
              <a:ext uri="{FF2B5EF4-FFF2-40B4-BE49-F238E27FC236}">
                <a16:creationId xmlns:a16="http://schemas.microsoft.com/office/drawing/2014/main" id="{DA423E02-BD82-2F8B-9CAB-3F547E10D25B}"/>
              </a:ext>
            </a:extLst>
          </p:cNvPr>
          <p:cNvSpPr/>
          <p:nvPr/>
        </p:nvSpPr>
        <p:spPr>
          <a:xfrm>
            <a:off x="816178" y="2567564"/>
            <a:ext cx="4525645" cy="1467544"/>
          </a:xfrm>
          <a:prstGeom prst="roundRect">
            <a:avLst>
              <a:gd name="adj" fmla="val 4187"/>
            </a:avLst>
          </a:prstGeom>
          <a:solidFill>
            <a:srgbClr val="ED7D31">
              <a:lumMod val="20000"/>
              <a:lumOff val="80000"/>
            </a:srgbClr>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ounded Rectangle 10">
            <a:extLst>
              <a:ext uri="{FF2B5EF4-FFF2-40B4-BE49-F238E27FC236}">
                <a16:creationId xmlns:a16="http://schemas.microsoft.com/office/drawing/2014/main" id="{567C0228-8C67-EC3E-E905-3C7ACFF216C6}"/>
              </a:ext>
            </a:extLst>
          </p:cNvPr>
          <p:cNvSpPr/>
          <p:nvPr/>
        </p:nvSpPr>
        <p:spPr>
          <a:xfrm>
            <a:off x="6240903" y="4237673"/>
            <a:ext cx="2206963" cy="1519392"/>
          </a:xfrm>
          <a:prstGeom prst="roundRect">
            <a:avLst>
              <a:gd name="adj" fmla="val 2363"/>
            </a:avLst>
          </a:prstGeom>
          <a:solidFill>
            <a:srgbClr val="ED7D31">
              <a:lumMod val="20000"/>
              <a:lumOff val="80000"/>
            </a:srgbClr>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ounded Rectangle 11">
            <a:extLst>
              <a:ext uri="{FF2B5EF4-FFF2-40B4-BE49-F238E27FC236}">
                <a16:creationId xmlns:a16="http://schemas.microsoft.com/office/drawing/2014/main" id="{402A33F2-7F9B-8894-C240-CEA8C341F465}"/>
              </a:ext>
            </a:extLst>
          </p:cNvPr>
          <p:cNvSpPr/>
          <p:nvPr/>
        </p:nvSpPr>
        <p:spPr>
          <a:xfrm>
            <a:off x="816178" y="4235170"/>
            <a:ext cx="4525644" cy="1577537"/>
          </a:xfrm>
          <a:prstGeom prst="roundRect">
            <a:avLst>
              <a:gd name="adj" fmla="val 3664"/>
            </a:avLst>
          </a:prstGeom>
          <a:solidFill>
            <a:srgbClr val="ED7D31">
              <a:lumMod val="20000"/>
              <a:lumOff val="80000"/>
            </a:srgbClr>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ounded Rectangle 13">
            <a:extLst>
              <a:ext uri="{FF2B5EF4-FFF2-40B4-BE49-F238E27FC236}">
                <a16:creationId xmlns:a16="http://schemas.microsoft.com/office/drawing/2014/main" id="{8EEAC834-8932-2660-A73D-14760BE389F1}"/>
              </a:ext>
            </a:extLst>
          </p:cNvPr>
          <p:cNvSpPr/>
          <p:nvPr/>
        </p:nvSpPr>
        <p:spPr>
          <a:xfrm>
            <a:off x="6235337" y="2567564"/>
            <a:ext cx="2212530" cy="1467544"/>
          </a:xfrm>
          <a:prstGeom prst="roundRect">
            <a:avLst>
              <a:gd name="adj" fmla="val 3664"/>
            </a:avLst>
          </a:prstGeom>
          <a:solidFill>
            <a:srgbClr val="ED7D31">
              <a:lumMod val="20000"/>
              <a:lumOff val="80000"/>
            </a:srgbClr>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64B38749-C44E-F222-7346-CAD6CCA90A90}"/>
              </a:ext>
            </a:extLst>
          </p:cNvPr>
          <p:cNvSpPr txBox="1"/>
          <p:nvPr/>
        </p:nvSpPr>
        <p:spPr>
          <a:xfrm>
            <a:off x="952505" y="1936433"/>
            <a:ext cx="1981200" cy="461665"/>
          </a:xfrm>
          <a:prstGeom prst="rect">
            <a:avLst/>
          </a:prstGeom>
          <a:noFill/>
        </p:spPr>
        <p:txBody>
          <a:bodyPr wrap="square" rtlCol="0">
            <a:spAutoFit/>
          </a:bodyPr>
          <a:lstStyle/>
          <a:p>
            <a:pPr>
              <a:buClrTx/>
              <a:buFontTx/>
              <a:buNone/>
            </a:pPr>
            <a:r>
              <a:rPr lang="en-GB" sz="2400" kern="1200">
                <a:solidFill>
                  <a:prstClr val="black"/>
                </a:solidFill>
                <a:latin typeface="Calibri" panose="020F0502020204030204"/>
                <a:ea typeface="+mn-ea"/>
                <a:cs typeface="+mn-cs"/>
              </a:rPr>
              <a:t>Hydrogen grid</a:t>
            </a:r>
          </a:p>
        </p:txBody>
      </p:sp>
      <p:sp>
        <p:nvSpPr>
          <p:cNvPr id="39" name="Right Arrow 15">
            <a:extLst>
              <a:ext uri="{FF2B5EF4-FFF2-40B4-BE49-F238E27FC236}">
                <a16:creationId xmlns:a16="http://schemas.microsoft.com/office/drawing/2014/main" id="{DDAC9234-A4C8-6FDB-4068-BEDFF43DA8E6}"/>
              </a:ext>
            </a:extLst>
          </p:cNvPr>
          <p:cNvSpPr/>
          <p:nvPr/>
        </p:nvSpPr>
        <p:spPr>
          <a:xfrm rot="10800000">
            <a:off x="8447865" y="2662970"/>
            <a:ext cx="1444771" cy="226800"/>
          </a:xfrm>
          <a:prstGeom prst="rightArrow">
            <a:avLst/>
          </a:prstGeom>
          <a:solidFill>
            <a:srgbClr val="FFC000">
              <a:lumMod val="40000"/>
              <a:lumOff val="60000"/>
            </a:srgbClr>
          </a:solidFill>
          <a:ln w="1905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0" name="Straight Arrow Connector 39">
            <a:extLst>
              <a:ext uri="{FF2B5EF4-FFF2-40B4-BE49-F238E27FC236}">
                <a16:creationId xmlns:a16="http://schemas.microsoft.com/office/drawing/2014/main" id="{CFC5D024-AE34-14DF-A540-B2196DFFAC14}"/>
              </a:ext>
            </a:extLst>
          </p:cNvPr>
          <p:cNvCxnSpPr/>
          <p:nvPr/>
        </p:nvCxnSpPr>
        <p:spPr>
          <a:xfrm flipH="1">
            <a:off x="5341823" y="3164176"/>
            <a:ext cx="893514" cy="0"/>
          </a:xfrm>
          <a:prstGeom prst="straightConnector1">
            <a:avLst/>
          </a:prstGeom>
          <a:noFill/>
          <a:ln w="28575" cap="flat" cmpd="sng" algn="ctr">
            <a:solidFill>
              <a:srgbClr val="E7E6E6">
                <a:lumMod val="50000"/>
              </a:srgbClr>
            </a:solidFill>
            <a:prstDash val="solid"/>
            <a:miter lim="800000"/>
            <a:tailEnd type="triangle"/>
          </a:ln>
          <a:effectLst/>
        </p:spPr>
      </p:cxnSp>
      <p:cxnSp>
        <p:nvCxnSpPr>
          <p:cNvPr id="41" name="Straight Arrow Connector 40">
            <a:extLst>
              <a:ext uri="{FF2B5EF4-FFF2-40B4-BE49-F238E27FC236}">
                <a16:creationId xmlns:a16="http://schemas.microsoft.com/office/drawing/2014/main" id="{5407F473-9AA9-EDF1-9CA6-3F9D5225551C}"/>
              </a:ext>
            </a:extLst>
          </p:cNvPr>
          <p:cNvCxnSpPr>
            <a:stCxn id="35" idx="1"/>
            <a:endCxn id="36" idx="3"/>
          </p:cNvCxnSpPr>
          <p:nvPr/>
        </p:nvCxnSpPr>
        <p:spPr>
          <a:xfrm flipH="1" flipV="1">
            <a:off x="5341822" y="4996118"/>
            <a:ext cx="899081" cy="1251"/>
          </a:xfrm>
          <a:prstGeom prst="straightConnector1">
            <a:avLst/>
          </a:prstGeom>
          <a:noFill/>
          <a:ln w="28575" cap="flat" cmpd="sng" algn="ctr">
            <a:solidFill>
              <a:srgbClr val="E7E6E6">
                <a:lumMod val="50000"/>
              </a:srgbClr>
            </a:solidFill>
            <a:prstDash val="solid"/>
            <a:miter lim="800000"/>
            <a:tailEnd type="triangle"/>
          </a:ln>
          <a:effectLst/>
        </p:spPr>
      </p:cxnSp>
      <p:cxnSp>
        <p:nvCxnSpPr>
          <p:cNvPr id="42" name="Straight Connector 41">
            <a:extLst>
              <a:ext uri="{FF2B5EF4-FFF2-40B4-BE49-F238E27FC236}">
                <a16:creationId xmlns:a16="http://schemas.microsoft.com/office/drawing/2014/main" id="{C3C6DEC6-6EAB-8B6C-0486-21FF7CED4A20}"/>
              </a:ext>
            </a:extLst>
          </p:cNvPr>
          <p:cNvCxnSpPr/>
          <p:nvPr/>
        </p:nvCxnSpPr>
        <p:spPr>
          <a:xfrm flipH="1">
            <a:off x="5783585" y="3164176"/>
            <a:ext cx="4995" cy="1378297"/>
          </a:xfrm>
          <a:prstGeom prst="line">
            <a:avLst/>
          </a:prstGeom>
          <a:noFill/>
          <a:ln w="28575" cap="flat" cmpd="sng" algn="ctr">
            <a:solidFill>
              <a:srgbClr val="E7E6E6">
                <a:lumMod val="50000"/>
              </a:srgbClr>
            </a:solidFill>
            <a:prstDash val="solid"/>
            <a:miter lim="800000"/>
          </a:ln>
          <a:effectLst/>
        </p:spPr>
      </p:cxnSp>
      <p:cxnSp>
        <p:nvCxnSpPr>
          <p:cNvPr id="43" name="Straight Arrow Connector 42">
            <a:extLst>
              <a:ext uri="{FF2B5EF4-FFF2-40B4-BE49-F238E27FC236}">
                <a16:creationId xmlns:a16="http://schemas.microsoft.com/office/drawing/2014/main" id="{DD493770-239B-4182-0929-3687F7E869C3}"/>
              </a:ext>
            </a:extLst>
          </p:cNvPr>
          <p:cNvCxnSpPr/>
          <p:nvPr/>
        </p:nvCxnSpPr>
        <p:spPr>
          <a:xfrm flipH="1">
            <a:off x="5341822" y="4542473"/>
            <a:ext cx="446758" cy="103"/>
          </a:xfrm>
          <a:prstGeom prst="straightConnector1">
            <a:avLst/>
          </a:prstGeom>
          <a:noFill/>
          <a:ln w="28575" cap="flat" cmpd="sng" algn="ctr">
            <a:solidFill>
              <a:srgbClr val="E7E6E6">
                <a:lumMod val="50000"/>
              </a:srgbClr>
            </a:solidFill>
            <a:prstDash val="solid"/>
            <a:miter lim="800000"/>
            <a:tailEnd type="triangle"/>
          </a:ln>
          <a:effectLst/>
        </p:spPr>
      </p:cxnSp>
      <p:cxnSp>
        <p:nvCxnSpPr>
          <p:cNvPr id="44" name="Straight Connector 43">
            <a:extLst>
              <a:ext uri="{FF2B5EF4-FFF2-40B4-BE49-F238E27FC236}">
                <a16:creationId xmlns:a16="http://schemas.microsoft.com/office/drawing/2014/main" id="{47760C9C-3F3A-1F35-551D-C2751FBE7104}"/>
              </a:ext>
            </a:extLst>
          </p:cNvPr>
          <p:cNvCxnSpPr/>
          <p:nvPr/>
        </p:nvCxnSpPr>
        <p:spPr>
          <a:xfrm>
            <a:off x="5951225" y="3627882"/>
            <a:ext cx="0" cy="1356360"/>
          </a:xfrm>
          <a:prstGeom prst="line">
            <a:avLst/>
          </a:prstGeom>
          <a:noFill/>
          <a:ln w="28575" cap="flat" cmpd="sng" algn="ctr">
            <a:solidFill>
              <a:srgbClr val="E7E6E6">
                <a:lumMod val="50000"/>
              </a:srgbClr>
            </a:solidFill>
            <a:prstDash val="solid"/>
            <a:miter lim="800000"/>
          </a:ln>
          <a:effectLst/>
        </p:spPr>
      </p:cxnSp>
      <p:cxnSp>
        <p:nvCxnSpPr>
          <p:cNvPr id="45" name="Straight Arrow Connector 44">
            <a:extLst>
              <a:ext uri="{FF2B5EF4-FFF2-40B4-BE49-F238E27FC236}">
                <a16:creationId xmlns:a16="http://schemas.microsoft.com/office/drawing/2014/main" id="{9F7BE58D-5122-A488-43A9-CE61E8F4344E}"/>
              </a:ext>
            </a:extLst>
          </p:cNvPr>
          <p:cNvCxnSpPr/>
          <p:nvPr/>
        </p:nvCxnSpPr>
        <p:spPr>
          <a:xfrm flipH="1">
            <a:off x="5339325" y="3652337"/>
            <a:ext cx="609404" cy="103"/>
          </a:xfrm>
          <a:prstGeom prst="straightConnector1">
            <a:avLst/>
          </a:prstGeom>
          <a:noFill/>
          <a:ln w="28575" cap="flat" cmpd="sng" algn="ctr">
            <a:solidFill>
              <a:srgbClr val="E7E6E6">
                <a:lumMod val="50000"/>
              </a:srgbClr>
            </a:solidFill>
            <a:prstDash val="solid"/>
            <a:miter lim="800000"/>
            <a:tailEnd type="triangle"/>
          </a:ln>
          <a:effectLst/>
        </p:spPr>
      </p:cxnSp>
      <p:sp>
        <p:nvSpPr>
          <p:cNvPr id="46" name="TextBox 45">
            <a:extLst>
              <a:ext uri="{FF2B5EF4-FFF2-40B4-BE49-F238E27FC236}">
                <a16:creationId xmlns:a16="http://schemas.microsoft.com/office/drawing/2014/main" id="{31F0BC8D-4089-B565-B009-A79244A35296}"/>
              </a:ext>
            </a:extLst>
          </p:cNvPr>
          <p:cNvSpPr txBox="1"/>
          <p:nvPr/>
        </p:nvSpPr>
        <p:spPr>
          <a:xfrm>
            <a:off x="6299146" y="2716560"/>
            <a:ext cx="2148722" cy="1169551"/>
          </a:xfrm>
          <a:prstGeom prst="rect">
            <a:avLst/>
          </a:prstGeom>
          <a:noFill/>
        </p:spPr>
        <p:txBody>
          <a:bodyPr wrap="square" rtlCol="0">
            <a:spAutoFit/>
          </a:bodyPr>
          <a:lstStyle/>
          <a:p>
            <a:pPr>
              <a:buClrTx/>
              <a:buFontTx/>
              <a:buNone/>
            </a:pPr>
            <a:r>
              <a:rPr lang="en-GB" kern="1200">
                <a:solidFill>
                  <a:prstClr val="black"/>
                </a:solidFill>
                <a:latin typeface="Calibri" panose="020F0502020204030204"/>
                <a:ea typeface="+mn-ea"/>
                <a:cs typeface="+mn-cs"/>
              </a:rPr>
              <a:t>Power to hydrogen units, Fuel cell and electrolyser:</a:t>
            </a:r>
          </a:p>
          <a:p>
            <a:pPr>
              <a:buClrTx/>
              <a:buFontTx/>
              <a:buNone/>
            </a:pPr>
            <a:r>
              <a:rPr lang="en-GB" b="1" kern="1200">
                <a:solidFill>
                  <a:prstClr val="black"/>
                </a:solidFill>
                <a:latin typeface="Calibri" panose="020F0502020204030204"/>
                <a:ea typeface="+mn-ea"/>
                <a:cs typeface="+mn-cs"/>
              </a:rPr>
              <a:t>Defined the same as a generator but in hydrogen grid </a:t>
            </a:r>
          </a:p>
        </p:txBody>
      </p:sp>
      <p:sp>
        <p:nvSpPr>
          <p:cNvPr id="47" name="TextBox 46">
            <a:extLst>
              <a:ext uri="{FF2B5EF4-FFF2-40B4-BE49-F238E27FC236}">
                <a16:creationId xmlns:a16="http://schemas.microsoft.com/office/drawing/2014/main" id="{87409DED-5A53-317F-4DFC-0246523D1BB6}"/>
              </a:ext>
            </a:extLst>
          </p:cNvPr>
          <p:cNvSpPr txBox="1"/>
          <p:nvPr/>
        </p:nvSpPr>
        <p:spPr>
          <a:xfrm>
            <a:off x="6291794" y="4431822"/>
            <a:ext cx="2148722" cy="1384995"/>
          </a:xfrm>
          <a:prstGeom prst="rect">
            <a:avLst/>
          </a:prstGeom>
          <a:noFill/>
        </p:spPr>
        <p:txBody>
          <a:bodyPr wrap="square" rtlCol="0">
            <a:spAutoFit/>
          </a:bodyPr>
          <a:lstStyle/>
          <a:p>
            <a:pPr>
              <a:buClrTx/>
              <a:buFontTx/>
              <a:buNone/>
            </a:pPr>
            <a:r>
              <a:rPr lang="en-GB" kern="1200" dirty="0">
                <a:solidFill>
                  <a:prstClr val="black"/>
                </a:solidFill>
                <a:latin typeface="Calibri" panose="020F0502020204030204"/>
                <a:ea typeface="+mn-ea"/>
                <a:cs typeface="+mn-cs"/>
              </a:rPr>
              <a:t>Other hydrogen generating units such as SMR: </a:t>
            </a:r>
          </a:p>
          <a:p>
            <a:pPr>
              <a:buClrTx/>
              <a:buFontTx/>
              <a:buNone/>
            </a:pPr>
            <a:r>
              <a:rPr lang="en-GB" b="1" kern="1200" dirty="0">
                <a:solidFill>
                  <a:prstClr val="black"/>
                </a:solidFill>
                <a:latin typeface="Calibri" panose="020F0502020204030204"/>
                <a:ea typeface="+mn-ea"/>
                <a:cs typeface="+mn-cs"/>
              </a:rPr>
              <a:t>Defined the same as a generator but in hydrogen grid </a:t>
            </a:r>
          </a:p>
          <a:p>
            <a:pPr>
              <a:buClrTx/>
              <a:buFontTx/>
              <a:buNone/>
            </a:pPr>
            <a:endParaRPr lang="en-GB" kern="1200" dirty="0">
              <a:solidFill>
                <a:prstClr val="black"/>
              </a:solidFill>
              <a:latin typeface="Calibri" panose="020F0502020204030204"/>
              <a:ea typeface="+mn-ea"/>
              <a:cs typeface="+mn-cs"/>
            </a:endParaRPr>
          </a:p>
        </p:txBody>
      </p:sp>
      <p:sp>
        <p:nvSpPr>
          <p:cNvPr id="48" name="TextBox 47">
            <a:extLst>
              <a:ext uri="{FF2B5EF4-FFF2-40B4-BE49-F238E27FC236}">
                <a16:creationId xmlns:a16="http://schemas.microsoft.com/office/drawing/2014/main" id="{CCB9002D-265A-9EB6-238D-BCE4CC829882}"/>
              </a:ext>
            </a:extLst>
          </p:cNvPr>
          <p:cNvSpPr txBox="1"/>
          <p:nvPr/>
        </p:nvSpPr>
        <p:spPr>
          <a:xfrm>
            <a:off x="994865" y="2655242"/>
            <a:ext cx="2876645" cy="369332"/>
          </a:xfrm>
          <a:prstGeom prst="rect">
            <a:avLst/>
          </a:prstGeom>
          <a:noFill/>
        </p:spPr>
        <p:txBody>
          <a:bodyPr wrap="square" rtlCol="0">
            <a:spAutoFit/>
          </a:bodyPr>
          <a:lstStyle/>
          <a:p>
            <a:pPr>
              <a:buClrTx/>
              <a:buFontTx/>
              <a:buNone/>
            </a:pPr>
            <a:r>
              <a:rPr lang="en-GB" sz="1800" kern="1200">
                <a:solidFill>
                  <a:prstClr val="black"/>
                </a:solidFill>
                <a:latin typeface="Calibri" panose="020F0502020204030204"/>
                <a:ea typeface="+mn-ea"/>
                <a:cs typeface="+mn-cs"/>
              </a:rPr>
              <a:t>Hydrogen Demand</a:t>
            </a:r>
          </a:p>
        </p:txBody>
      </p:sp>
      <p:sp>
        <p:nvSpPr>
          <p:cNvPr id="49" name="TextBox 48">
            <a:extLst>
              <a:ext uri="{FF2B5EF4-FFF2-40B4-BE49-F238E27FC236}">
                <a16:creationId xmlns:a16="http://schemas.microsoft.com/office/drawing/2014/main" id="{719D4A8E-0270-548F-3CD7-377F415F690B}"/>
              </a:ext>
            </a:extLst>
          </p:cNvPr>
          <p:cNvSpPr txBox="1"/>
          <p:nvPr/>
        </p:nvSpPr>
        <p:spPr>
          <a:xfrm>
            <a:off x="905683" y="4309255"/>
            <a:ext cx="1896479" cy="369332"/>
          </a:xfrm>
          <a:prstGeom prst="rect">
            <a:avLst/>
          </a:prstGeom>
          <a:noFill/>
        </p:spPr>
        <p:txBody>
          <a:bodyPr wrap="square" rtlCol="0">
            <a:spAutoFit/>
          </a:bodyPr>
          <a:lstStyle/>
          <a:p>
            <a:pPr>
              <a:buClrTx/>
              <a:buFontTx/>
              <a:buNone/>
            </a:pPr>
            <a:r>
              <a:rPr lang="en-GB" sz="1800" kern="1200">
                <a:solidFill>
                  <a:prstClr val="black"/>
                </a:solidFill>
                <a:latin typeface="Calibri" panose="020F0502020204030204"/>
                <a:ea typeface="+mn-ea"/>
                <a:cs typeface="+mn-cs"/>
              </a:rPr>
              <a:t>Hydrogen storage</a:t>
            </a:r>
          </a:p>
        </p:txBody>
      </p:sp>
      <p:sp>
        <p:nvSpPr>
          <p:cNvPr id="50" name="TextBox 49">
            <a:extLst>
              <a:ext uri="{FF2B5EF4-FFF2-40B4-BE49-F238E27FC236}">
                <a16:creationId xmlns:a16="http://schemas.microsoft.com/office/drawing/2014/main" id="{C324230A-F97E-7C84-5758-D51BADC7F859}"/>
              </a:ext>
            </a:extLst>
          </p:cNvPr>
          <p:cNvSpPr txBox="1"/>
          <p:nvPr/>
        </p:nvSpPr>
        <p:spPr>
          <a:xfrm>
            <a:off x="963764" y="2993069"/>
            <a:ext cx="4373064" cy="923330"/>
          </a:xfrm>
          <a:prstGeom prst="rect">
            <a:avLst/>
          </a:prstGeom>
          <a:noFill/>
        </p:spPr>
        <p:txBody>
          <a:bodyPr wrap="square" lIns="91440" tIns="45720" rIns="91440" bIns="45720" rtlCol="0" anchor="t">
            <a:spAutoFit/>
          </a:bodyPr>
          <a:lstStyle/>
          <a:p>
            <a:pPr marL="285750" indent="-285750">
              <a:buClrTx/>
              <a:buFont typeface="Arial" panose="020B0604020202020204" pitchFamily="34" charset="0"/>
              <a:buChar char="•"/>
            </a:pPr>
            <a:r>
              <a:rPr lang="en-GB" sz="1800" kern="1200" dirty="0">
                <a:solidFill>
                  <a:prstClr val="black"/>
                </a:solidFill>
                <a:latin typeface="Calibri" panose="020F0502020204030204"/>
                <a:ea typeface="+mn-ea"/>
                <a:cs typeface="+mn-cs"/>
              </a:rPr>
              <a:t>Define the demand profile in the “</a:t>
            </a:r>
            <a:r>
              <a:rPr lang="en-GB" sz="1800" kern="1200" dirty="0" err="1">
                <a:solidFill>
                  <a:prstClr val="black"/>
                </a:solidFill>
                <a:latin typeface="Calibri" panose="020F0502020204030204"/>
                <a:ea typeface="+mn-ea"/>
                <a:cs typeface="+mn-cs"/>
              </a:rPr>
              <a:t>ts_energy</a:t>
            </a:r>
            <a:r>
              <a:rPr lang="en-GB" sz="1800" kern="1200" dirty="0">
                <a:solidFill>
                  <a:prstClr val="black"/>
                </a:solidFill>
                <a:latin typeface="Calibri" panose="020F0502020204030204"/>
                <a:ea typeface="+mn-ea"/>
                <a:cs typeface="+mn-cs"/>
              </a:rPr>
              <a:t>” sheet</a:t>
            </a:r>
          </a:p>
          <a:p>
            <a:pPr marL="285750" indent="-285750">
              <a:buClrTx/>
              <a:buFont typeface="Arial" panose="020B0604020202020204" pitchFamily="34" charset="0"/>
              <a:buChar char="•"/>
            </a:pPr>
            <a:r>
              <a:rPr lang="en-GB" sz="1800" kern="1200" dirty="0">
                <a:solidFill>
                  <a:prstClr val="black"/>
                </a:solidFill>
                <a:latin typeface="Calibri" panose="020F0502020204030204"/>
                <a:ea typeface="+mn-ea"/>
                <a:cs typeface="+mn-cs"/>
              </a:rPr>
              <a:t>It represents hydrogen demand in system</a:t>
            </a:r>
            <a:endParaRPr lang="en-GB" sz="1800" kern="1200" dirty="0">
              <a:solidFill>
                <a:prstClr val="black"/>
              </a:solidFill>
              <a:latin typeface="Calibri" panose="020F0502020204030204"/>
              <a:ea typeface="+mn-ea"/>
              <a:cs typeface="Calibri"/>
            </a:endParaRPr>
          </a:p>
        </p:txBody>
      </p:sp>
      <p:sp>
        <p:nvSpPr>
          <p:cNvPr id="51" name="TextBox 50">
            <a:extLst>
              <a:ext uri="{FF2B5EF4-FFF2-40B4-BE49-F238E27FC236}">
                <a16:creationId xmlns:a16="http://schemas.microsoft.com/office/drawing/2014/main" id="{D7641305-9261-FDCA-E8C3-324BF10BFE7C}"/>
              </a:ext>
            </a:extLst>
          </p:cNvPr>
          <p:cNvSpPr txBox="1"/>
          <p:nvPr/>
        </p:nvSpPr>
        <p:spPr>
          <a:xfrm>
            <a:off x="917821" y="4627767"/>
            <a:ext cx="4373110" cy="1200329"/>
          </a:xfrm>
          <a:prstGeom prst="rect">
            <a:avLst/>
          </a:prstGeom>
          <a:noFill/>
        </p:spPr>
        <p:txBody>
          <a:bodyPr wrap="square" rtlCol="0">
            <a:spAutoFit/>
          </a:bodyPr>
          <a:lstStyle/>
          <a:p>
            <a:pPr marL="285750" indent="-285750">
              <a:buClrTx/>
              <a:buFont typeface="Arial" panose="020B0604020202020204" pitchFamily="34" charset="0"/>
              <a:buChar char="•"/>
            </a:pPr>
            <a:r>
              <a:rPr lang="en-GB" sz="1800" kern="1200">
                <a:solidFill>
                  <a:prstClr val="black"/>
                </a:solidFill>
                <a:latin typeface="Calibri" panose="020F0502020204030204"/>
                <a:ea typeface="+mn-ea"/>
                <a:cs typeface="+mn-cs"/>
              </a:rPr>
              <a:t>Defined the same as electricity storage but in hydrogen grid </a:t>
            </a:r>
          </a:p>
          <a:p>
            <a:pPr marL="285750" indent="-285750">
              <a:buClrTx/>
              <a:buFont typeface="Arial" panose="020B0604020202020204" pitchFamily="34" charset="0"/>
              <a:buChar char="•"/>
            </a:pPr>
            <a:r>
              <a:rPr lang="en-GB" sz="1800" kern="1200">
                <a:solidFill>
                  <a:prstClr val="black"/>
                </a:solidFill>
                <a:latin typeface="Calibri" panose="020F0502020204030204"/>
                <a:ea typeface="+mn-ea"/>
                <a:cs typeface="+mn-cs"/>
              </a:rPr>
              <a:t>In </a:t>
            </a:r>
            <a:r>
              <a:rPr lang="en-GB" sz="1800" kern="1200" err="1">
                <a:solidFill>
                  <a:prstClr val="black"/>
                </a:solidFill>
                <a:latin typeface="Calibri" panose="020F0502020204030204"/>
                <a:ea typeface="+mn-ea"/>
                <a:cs typeface="+mn-cs"/>
              </a:rPr>
              <a:t>FlexTool</a:t>
            </a:r>
            <a:r>
              <a:rPr lang="en-GB" sz="1800" kern="1200">
                <a:solidFill>
                  <a:prstClr val="black"/>
                </a:solidFill>
                <a:latin typeface="Calibri" panose="020F0502020204030204"/>
                <a:ea typeface="+mn-ea"/>
                <a:cs typeface="+mn-cs"/>
              </a:rPr>
              <a:t> a hydrogen network with different nodes could also be modelled</a:t>
            </a:r>
          </a:p>
        </p:txBody>
      </p:sp>
      <p:sp>
        <p:nvSpPr>
          <p:cNvPr id="52" name="TextBox 51">
            <a:extLst>
              <a:ext uri="{FF2B5EF4-FFF2-40B4-BE49-F238E27FC236}">
                <a16:creationId xmlns:a16="http://schemas.microsoft.com/office/drawing/2014/main" id="{C9C25E38-059B-0144-DC21-532F11B39ABA}"/>
              </a:ext>
            </a:extLst>
          </p:cNvPr>
          <p:cNvSpPr txBox="1"/>
          <p:nvPr/>
        </p:nvSpPr>
        <p:spPr>
          <a:xfrm>
            <a:off x="9791957" y="1676457"/>
            <a:ext cx="1557278" cy="369332"/>
          </a:xfrm>
          <a:prstGeom prst="rect">
            <a:avLst/>
          </a:prstGeom>
          <a:noFill/>
        </p:spPr>
        <p:txBody>
          <a:bodyPr wrap="square" rtlCol="0">
            <a:spAutoFit/>
          </a:bodyPr>
          <a:lstStyle/>
          <a:p>
            <a:pPr>
              <a:buClrTx/>
              <a:buFontTx/>
              <a:buNone/>
            </a:pPr>
            <a:r>
              <a:rPr lang="en-GB" sz="1800" kern="1200">
                <a:solidFill>
                  <a:prstClr val="black"/>
                </a:solidFill>
                <a:latin typeface="Calibri" panose="020F0502020204030204"/>
                <a:ea typeface="+mn-ea"/>
                <a:cs typeface="+mn-cs"/>
              </a:rPr>
              <a:t>Power grid </a:t>
            </a:r>
          </a:p>
        </p:txBody>
      </p:sp>
      <p:sp>
        <p:nvSpPr>
          <p:cNvPr id="53" name="Right Arrow 45">
            <a:extLst>
              <a:ext uri="{FF2B5EF4-FFF2-40B4-BE49-F238E27FC236}">
                <a16:creationId xmlns:a16="http://schemas.microsoft.com/office/drawing/2014/main" id="{FFE69E20-2372-996B-0032-EC5B563EB548}"/>
              </a:ext>
            </a:extLst>
          </p:cNvPr>
          <p:cNvSpPr/>
          <p:nvPr/>
        </p:nvSpPr>
        <p:spPr>
          <a:xfrm rot="10800000">
            <a:off x="8435344" y="5011911"/>
            <a:ext cx="1320246" cy="226800"/>
          </a:xfrm>
          <a:prstGeom prst="rightArrow">
            <a:avLst/>
          </a:prstGeom>
          <a:noFill/>
          <a:ln w="28575" cap="flat" cmpd="sng" algn="ctr">
            <a:solidFill>
              <a:srgbClr val="FFC000">
                <a:lumMod val="75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A3957F63-5BE8-D287-744B-E9607E669574}"/>
              </a:ext>
            </a:extLst>
          </p:cNvPr>
          <p:cNvSpPr txBox="1"/>
          <p:nvPr/>
        </p:nvSpPr>
        <p:spPr>
          <a:xfrm>
            <a:off x="9755591" y="4155367"/>
            <a:ext cx="2394303" cy="369332"/>
          </a:xfrm>
          <a:prstGeom prst="rect">
            <a:avLst/>
          </a:prstGeom>
          <a:noFill/>
        </p:spPr>
        <p:txBody>
          <a:bodyPr wrap="square" rtlCol="0">
            <a:spAutoFit/>
          </a:bodyPr>
          <a:lstStyle/>
          <a:p>
            <a:pPr>
              <a:buClrTx/>
              <a:buFontTx/>
              <a:buNone/>
            </a:pPr>
            <a:r>
              <a:rPr lang="en-GB" sz="1800" kern="1200">
                <a:solidFill>
                  <a:prstClr val="black"/>
                </a:solidFill>
                <a:latin typeface="Calibri" panose="020F0502020204030204"/>
                <a:ea typeface="+mn-ea"/>
                <a:cs typeface="+mn-cs"/>
              </a:rPr>
              <a:t>Natural gas</a:t>
            </a:r>
          </a:p>
        </p:txBody>
      </p:sp>
      <p:pic>
        <p:nvPicPr>
          <p:cNvPr id="55" name="Picture 54">
            <a:extLst>
              <a:ext uri="{FF2B5EF4-FFF2-40B4-BE49-F238E27FC236}">
                <a16:creationId xmlns:a16="http://schemas.microsoft.com/office/drawing/2014/main" id="{858CBF5C-07FB-F343-C428-1C2B89855F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8679" y="4574129"/>
            <a:ext cx="899618" cy="899618"/>
          </a:xfrm>
          <a:prstGeom prst="rect">
            <a:avLst/>
          </a:prstGeom>
        </p:spPr>
      </p:pic>
      <p:sp>
        <p:nvSpPr>
          <p:cNvPr id="56" name="Right Arrow 32">
            <a:extLst>
              <a:ext uri="{FF2B5EF4-FFF2-40B4-BE49-F238E27FC236}">
                <a16:creationId xmlns:a16="http://schemas.microsoft.com/office/drawing/2014/main" id="{07DC5F53-F07B-EADC-A34B-46689B3AD4EE}"/>
              </a:ext>
            </a:extLst>
          </p:cNvPr>
          <p:cNvSpPr/>
          <p:nvPr/>
        </p:nvSpPr>
        <p:spPr>
          <a:xfrm rot="10800000" flipH="1">
            <a:off x="8474174" y="2987993"/>
            <a:ext cx="1444771" cy="225923"/>
          </a:xfrm>
          <a:prstGeom prst="rightArrow">
            <a:avLst/>
          </a:prstGeom>
          <a:solidFill>
            <a:srgbClr val="FFC000">
              <a:lumMod val="40000"/>
              <a:lumOff val="60000"/>
            </a:srgbClr>
          </a:solidFill>
          <a:ln w="1905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47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45B0ABF6-EE09-9147-6FCB-F20B04CAC26A}"/>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3CBF6C-BA0F-7D67-6B2C-EFBCCB7B6384}"/>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13</a:t>
            </a:fld>
            <a:endParaRPr lang="sv-SE" sz="1000" b="1" dirty="0">
              <a:solidFill>
                <a:schemeClr val="bg1"/>
              </a:solidFill>
            </a:endParaRPr>
          </a:p>
        </p:txBody>
      </p:sp>
      <p:sp>
        <p:nvSpPr>
          <p:cNvPr id="7" name="Rectangle 6">
            <a:extLst>
              <a:ext uri="{FF2B5EF4-FFF2-40B4-BE49-F238E27FC236}">
                <a16:creationId xmlns:a16="http://schemas.microsoft.com/office/drawing/2014/main" id="{9A299796-F508-C803-EB1E-E9E72548143E}"/>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6.3.2 Modelling hydrogen grid</a:t>
            </a:r>
          </a:p>
        </p:txBody>
      </p:sp>
      <p:sp>
        <p:nvSpPr>
          <p:cNvPr id="8" name="Title 10">
            <a:extLst>
              <a:ext uri="{FF2B5EF4-FFF2-40B4-BE49-F238E27FC236}">
                <a16:creationId xmlns:a16="http://schemas.microsoft.com/office/drawing/2014/main" id="{E9D5576A-E357-8B3B-61DD-9939E7374215}"/>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6.3 Modelling power to hydrogen</a:t>
            </a:r>
            <a:endParaRPr lang="en-US" dirty="0">
              <a:cs typeface="Calibri Light" panose="020F0302020204030204"/>
            </a:endParaRPr>
          </a:p>
        </p:txBody>
      </p:sp>
      <p:pic>
        <p:nvPicPr>
          <p:cNvPr id="2" name="Picture 1">
            <a:extLst>
              <a:ext uri="{FF2B5EF4-FFF2-40B4-BE49-F238E27FC236}">
                <a16:creationId xmlns:a16="http://schemas.microsoft.com/office/drawing/2014/main" id="{1DDC5E3F-70FE-9C69-E6FB-7CE8B04A812B}"/>
              </a:ext>
            </a:extLst>
          </p:cNvPr>
          <p:cNvPicPr>
            <a:picLocks noChangeAspect="1"/>
          </p:cNvPicPr>
          <p:nvPr/>
        </p:nvPicPr>
        <p:blipFill rotWithShape="1">
          <a:blip r:embed="rId3">
            <a:extLst>
              <a:ext uri="{28A0092B-C50C-407E-A947-70E740481C1C}">
                <a14:useLocalDpi xmlns:a14="http://schemas.microsoft.com/office/drawing/2010/main" val="0"/>
              </a:ext>
            </a:extLst>
          </a:blip>
          <a:srcRect l="-1" t="4065" r="554" b="991"/>
          <a:stretch/>
        </p:blipFill>
        <p:spPr>
          <a:xfrm>
            <a:off x="4594950" y="2069510"/>
            <a:ext cx="6755549" cy="1359490"/>
          </a:xfrm>
          <a:prstGeom prst="rect">
            <a:avLst/>
          </a:prstGeom>
        </p:spPr>
      </p:pic>
      <p:pic>
        <p:nvPicPr>
          <p:cNvPr id="4" name="Picture 3">
            <a:extLst>
              <a:ext uri="{FF2B5EF4-FFF2-40B4-BE49-F238E27FC236}">
                <a16:creationId xmlns:a16="http://schemas.microsoft.com/office/drawing/2014/main" id="{EDF1631C-AEFC-DF2E-CF88-903515915D67}"/>
              </a:ext>
            </a:extLst>
          </p:cNvPr>
          <p:cNvPicPr>
            <a:picLocks noChangeAspect="1"/>
          </p:cNvPicPr>
          <p:nvPr/>
        </p:nvPicPr>
        <p:blipFill rotWithShape="1">
          <a:blip r:embed="rId4">
            <a:extLst>
              <a:ext uri="{28A0092B-C50C-407E-A947-70E740481C1C}">
                <a14:useLocalDpi xmlns:a14="http://schemas.microsoft.com/office/drawing/2010/main" val="0"/>
              </a:ext>
            </a:extLst>
          </a:blip>
          <a:srcRect t="3610" r="10878" b="1104"/>
          <a:stretch/>
        </p:blipFill>
        <p:spPr>
          <a:xfrm>
            <a:off x="5270000" y="3961811"/>
            <a:ext cx="3307150" cy="1713744"/>
          </a:xfrm>
          <a:prstGeom prst="rect">
            <a:avLst/>
          </a:prstGeom>
        </p:spPr>
      </p:pic>
      <p:sp>
        <p:nvSpPr>
          <p:cNvPr id="5" name="Rounded Rectangle 10">
            <a:extLst>
              <a:ext uri="{FF2B5EF4-FFF2-40B4-BE49-F238E27FC236}">
                <a16:creationId xmlns:a16="http://schemas.microsoft.com/office/drawing/2014/main" id="{34AE7580-4D91-A939-C542-8896D44FE887}"/>
              </a:ext>
            </a:extLst>
          </p:cNvPr>
          <p:cNvSpPr/>
          <p:nvPr/>
        </p:nvSpPr>
        <p:spPr>
          <a:xfrm>
            <a:off x="620675" y="1927533"/>
            <a:ext cx="3839834" cy="3639786"/>
          </a:xfrm>
          <a:prstGeom prst="roundRect">
            <a:avLst>
              <a:gd name="adj" fmla="val 3846"/>
            </a:avLst>
          </a:prstGeom>
          <a:solidFill>
            <a:srgbClr val="ED7D31">
              <a:lumMod val="40000"/>
              <a:lumOff val="60000"/>
            </a:srgbClr>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A1C2647-8470-0361-B2DE-AA1A93376DCC}"/>
              </a:ext>
            </a:extLst>
          </p:cNvPr>
          <p:cNvSpPr txBox="1"/>
          <p:nvPr/>
        </p:nvSpPr>
        <p:spPr>
          <a:xfrm>
            <a:off x="4600964" y="2223914"/>
            <a:ext cx="690661" cy="461665"/>
          </a:xfrm>
          <a:prstGeom prst="rect">
            <a:avLst/>
          </a:prstGeom>
          <a:noFill/>
        </p:spPr>
        <p:txBody>
          <a:bodyPr wrap="square" rtlCol="0">
            <a:spAutoFit/>
          </a:bodyPr>
          <a:lstStyle/>
          <a:p>
            <a:pPr>
              <a:buClrTx/>
              <a:buFontTx/>
              <a:buNone/>
            </a:pPr>
            <a:r>
              <a:rPr lang="en-GB" sz="2400" b="1" kern="1200">
                <a:solidFill>
                  <a:srgbClr val="FF0000"/>
                </a:solidFill>
                <a:latin typeface="Calibri" panose="020F0502020204030204"/>
                <a:ea typeface="+mn-ea"/>
                <a:cs typeface="+mn-cs"/>
              </a:rPr>
              <a:t>a</a:t>
            </a:r>
          </a:p>
        </p:txBody>
      </p:sp>
      <p:sp>
        <p:nvSpPr>
          <p:cNvPr id="9" name="TextBox 8">
            <a:extLst>
              <a:ext uri="{FF2B5EF4-FFF2-40B4-BE49-F238E27FC236}">
                <a16:creationId xmlns:a16="http://schemas.microsoft.com/office/drawing/2014/main" id="{9A3438D4-22EF-496F-F82D-AB1F745DBF8F}"/>
              </a:ext>
            </a:extLst>
          </p:cNvPr>
          <p:cNvSpPr txBox="1"/>
          <p:nvPr/>
        </p:nvSpPr>
        <p:spPr>
          <a:xfrm>
            <a:off x="5291625" y="3906582"/>
            <a:ext cx="770185" cy="461665"/>
          </a:xfrm>
          <a:prstGeom prst="rect">
            <a:avLst/>
          </a:prstGeom>
          <a:noFill/>
        </p:spPr>
        <p:txBody>
          <a:bodyPr wrap="square" rtlCol="0">
            <a:spAutoFit/>
          </a:bodyPr>
          <a:lstStyle/>
          <a:p>
            <a:pPr>
              <a:buClrTx/>
              <a:buFontTx/>
              <a:buNone/>
            </a:pPr>
            <a:r>
              <a:rPr lang="en-GB" sz="2400" b="1" kern="1200">
                <a:solidFill>
                  <a:srgbClr val="FF0000"/>
                </a:solidFill>
                <a:latin typeface="Calibri" panose="020F0502020204030204"/>
                <a:ea typeface="+mn-ea"/>
                <a:cs typeface="+mn-cs"/>
              </a:rPr>
              <a:t>b</a:t>
            </a:r>
          </a:p>
        </p:txBody>
      </p:sp>
      <p:pic>
        <p:nvPicPr>
          <p:cNvPr id="10" name="Picture 9">
            <a:extLst>
              <a:ext uri="{FF2B5EF4-FFF2-40B4-BE49-F238E27FC236}">
                <a16:creationId xmlns:a16="http://schemas.microsoft.com/office/drawing/2014/main" id="{002C42D4-236F-D533-8BA4-D208B41C8B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3801" y="3861407"/>
            <a:ext cx="1559444" cy="1908705"/>
          </a:xfrm>
          <a:prstGeom prst="rect">
            <a:avLst/>
          </a:prstGeom>
        </p:spPr>
      </p:pic>
      <p:sp>
        <p:nvSpPr>
          <p:cNvPr id="11" name="TextBox 10">
            <a:extLst>
              <a:ext uri="{FF2B5EF4-FFF2-40B4-BE49-F238E27FC236}">
                <a16:creationId xmlns:a16="http://schemas.microsoft.com/office/drawing/2014/main" id="{F9FB14B0-D3D5-37BB-5AA6-F9992B1A57B2}"/>
              </a:ext>
            </a:extLst>
          </p:cNvPr>
          <p:cNvSpPr txBox="1"/>
          <p:nvPr/>
        </p:nvSpPr>
        <p:spPr>
          <a:xfrm>
            <a:off x="9083569" y="3714481"/>
            <a:ext cx="770185" cy="461665"/>
          </a:xfrm>
          <a:prstGeom prst="rect">
            <a:avLst/>
          </a:prstGeom>
          <a:noFill/>
        </p:spPr>
        <p:txBody>
          <a:bodyPr wrap="square" rtlCol="0">
            <a:spAutoFit/>
          </a:bodyPr>
          <a:lstStyle/>
          <a:p>
            <a:pPr>
              <a:buClrTx/>
              <a:buFontTx/>
              <a:buNone/>
            </a:pPr>
            <a:r>
              <a:rPr lang="en-GB" sz="2400" b="1" kern="1200">
                <a:solidFill>
                  <a:srgbClr val="FF0000"/>
                </a:solidFill>
                <a:latin typeface="Calibri" panose="020F0502020204030204"/>
                <a:ea typeface="+mn-ea"/>
                <a:cs typeface="+mn-cs"/>
              </a:rPr>
              <a:t>c</a:t>
            </a:r>
          </a:p>
        </p:txBody>
      </p:sp>
      <p:sp>
        <p:nvSpPr>
          <p:cNvPr id="12" name="TextBox 11">
            <a:extLst>
              <a:ext uri="{FF2B5EF4-FFF2-40B4-BE49-F238E27FC236}">
                <a16:creationId xmlns:a16="http://schemas.microsoft.com/office/drawing/2014/main" id="{9BAE34E0-3ECE-30AD-7270-31F6B73FCD17}"/>
              </a:ext>
            </a:extLst>
          </p:cNvPr>
          <p:cNvSpPr txBox="1"/>
          <p:nvPr/>
        </p:nvSpPr>
        <p:spPr>
          <a:xfrm>
            <a:off x="652044" y="2199774"/>
            <a:ext cx="3828697" cy="3139321"/>
          </a:xfrm>
          <a:prstGeom prst="rect">
            <a:avLst/>
          </a:prstGeom>
          <a:noFill/>
        </p:spPr>
        <p:txBody>
          <a:bodyPr wrap="square" rtlCol="0">
            <a:spAutoFit/>
          </a:bodyPr>
          <a:lstStyle/>
          <a:p>
            <a:pPr>
              <a:buClrTx/>
              <a:buFontTx/>
              <a:buNone/>
            </a:pPr>
            <a:r>
              <a:rPr lang="en-GB" sz="18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To model a hydrogen grid: </a:t>
            </a:r>
          </a:p>
          <a:p>
            <a:pPr>
              <a:buClrTx/>
              <a:buFontTx/>
              <a:buNone/>
            </a:pPr>
            <a:endParaRPr lang="en-GB" sz="1800"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ClrTx/>
              <a:buFontTx/>
              <a:buAutoNum type="alphaLcParenR"/>
            </a:pPr>
            <a:r>
              <a:rPr lang="en-GB" sz="18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Define a grid in the “</a:t>
            </a:r>
            <a:r>
              <a:rPr lang="en-GB" sz="1800" kern="12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gridNode</a:t>
            </a:r>
            <a:r>
              <a:rPr lang="en-GB" sz="18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p>
          <a:p>
            <a:pPr marL="342900" indent="-342900">
              <a:buClrTx/>
              <a:buFontTx/>
              <a:buAutoNum type="alphaLcParenR"/>
            </a:pPr>
            <a:r>
              <a:rPr lang="en-GB" sz="18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Add hydrogen to the “</a:t>
            </a:r>
            <a:r>
              <a:rPr lang="en-GB" sz="1800" kern="12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nodeGroup</a:t>
            </a:r>
            <a:r>
              <a:rPr lang="en-GB" sz="18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p>
          <a:p>
            <a:pPr marL="342900" indent="-342900">
              <a:buClrTx/>
              <a:buFontTx/>
              <a:buAutoNum type="alphaLcParenR"/>
            </a:pPr>
            <a:r>
              <a:rPr lang="en-GB" sz="18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Add hydrogen demand to the “</a:t>
            </a:r>
            <a:r>
              <a:rPr lang="en-GB" sz="1800" kern="12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ts_energy</a:t>
            </a:r>
            <a:r>
              <a:rPr lang="en-GB" sz="18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p>
          <a:p>
            <a:pPr marL="342900" indent="-342900">
              <a:buClrTx/>
              <a:buFontTx/>
              <a:buAutoNum type="alphaLcParenR"/>
            </a:pPr>
            <a:r>
              <a:rPr lang="en-GB" sz="18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To add hydrogen grid in more than one node, the connection between the nodes should be defined in the “</a:t>
            </a:r>
            <a:r>
              <a:rPr lang="en-GB" sz="1800" kern="12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nodeNode</a:t>
            </a:r>
            <a:r>
              <a:rPr lang="en-GB" sz="18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2892573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9F446B85-9073-C7BB-15E5-7A1A15070D28}"/>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C4BE4D9C-1DA5-C67A-6807-DF4931481D6B}"/>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14</a:t>
            </a:fld>
            <a:endParaRPr lang="sv-SE" sz="1000" b="1" dirty="0">
              <a:solidFill>
                <a:schemeClr val="bg1"/>
              </a:solidFill>
            </a:endParaRPr>
          </a:p>
        </p:txBody>
      </p:sp>
      <p:sp>
        <p:nvSpPr>
          <p:cNvPr id="7" name="Rectangle 6">
            <a:extLst>
              <a:ext uri="{FF2B5EF4-FFF2-40B4-BE49-F238E27FC236}">
                <a16:creationId xmlns:a16="http://schemas.microsoft.com/office/drawing/2014/main" id="{465A1A31-2930-BCFE-4885-0E858ABF5E9D}"/>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6.3.3 Hydrogen generation and storage units </a:t>
            </a:r>
          </a:p>
        </p:txBody>
      </p:sp>
      <p:sp>
        <p:nvSpPr>
          <p:cNvPr id="8" name="Title 10">
            <a:extLst>
              <a:ext uri="{FF2B5EF4-FFF2-40B4-BE49-F238E27FC236}">
                <a16:creationId xmlns:a16="http://schemas.microsoft.com/office/drawing/2014/main" id="{4203ACA9-1703-8A4C-28C3-351235CBBE11}"/>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6.3 Modelling power to hydrogen</a:t>
            </a:r>
            <a:endParaRPr lang="en-US" dirty="0">
              <a:cs typeface="Calibri Light" panose="020F0302020204030204"/>
            </a:endParaRPr>
          </a:p>
        </p:txBody>
      </p:sp>
      <p:sp>
        <p:nvSpPr>
          <p:cNvPr id="2" name="Rounded Rectangle 9">
            <a:extLst>
              <a:ext uri="{FF2B5EF4-FFF2-40B4-BE49-F238E27FC236}">
                <a16:creationId xmlns:a16="http://schemas.microsoft.com/office/drawing/2014/main" id="{83947282-11D9-AC91-3E7A-E641DFB88A55}"/>
              </a:ext>
            </a:extLst>
          </p:cNvPr>
          <p:cNvSpPr/>
          <p:nvPr/>
        </p:nvSpPr>
        <p:spPr>
          <a:xfrm>
            <a:off x="447941" y="1936102"/>
            <a:ext cx="4717787" cy="3494326"/>
          </a:xfrm>
          <a:prstGeom prst="roundRect">
            <a:avLst>
              <a:gd name="adj" fmla="val 2620"/>
            </a:avLst>
          </a:prstGeom>
          <a:solidFill>
            <a:srgbClr val="ED7D31">
              <a:lumMod val="40000"/>
              <a:lumOff val="60000"/>
            </a:srgbClr>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CCD88D2-34EA-E0C0-D36C-6EDC15358407}"/>
              </a:ext>
            </a:extLst>
          </p:cNvPr>
          <p:cNvPicPr>
            <a:picLocks noChangeAspect="1"/>
          </p:cNvPicPr>
          <p:nvPr/>
        </p:nvPicPr>
        <p:blipFill rotWithShape="1">
          <a:blip r:embed="rId3">
            <a:extLst>
              <a:ext uri="{28A0092B-C50C-407E-A947-70E740481C1C}">
                <a14:useLocalDpi xmlns:a14="http://schemas.microsoft.com/office/drawing/2010/main" val="0"/>
              </a:ext>
            </a:extLst>
          </a:blip>
          <a:srcRect l="438" t="1410" b="1"/>
          <a:stretch/>
        </p:blipFill>
        <p:spPr>
          <a:xfrm>
            <a:off x="5342972" y="2039648"/>
            <a:ext cx="6274337" cy="1471317"/>
          </a:xfrm>
          <a:prstGeom prst="rect">
            <a:avLst/>
          </a:prstGeom>
        </p:spPr>
      </p:pic>
      <p:pic>
        <p:nvPicPr>
          <p:cNvPr id="5" name="Picture 4">
            <a:extLst>
              <a:ext uri="{FF2B5EF4-FFF2-40B4-BE49-F238E27FC236}">
                <a16:creationId xmlns:a16="http://schemas.microsoft.com/office/drawing/2014/main" id="{B0AB7642-00A2-C1E3-2429-716E072982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2972" y="3891519"/>
            <a:ext cx="6295392" cy="1439950"/>
          </a:xfrm>
          <a:prstGeom prst="rect">
            <a:avLst/>
          </a:prstGeom>
        </p:spPr>
      </p:pic>
      <p:sp>
        <p:nvSpPr>
          <p:cNvPr id="6" name="TextBox 5">
            <a:extLst>
              <a:ext uri="{FF2B5EF4-FFF2-40B4-BE49-F238E27FC236}">
                <a16:creationId xmlns:a16="http://schemas.microsoft.com/office/drawing/2014/main" id="{C90F70D1-CD78-3F12-43C0-4D02DCA78733}"/>
              </a:ext>
            </a:extLst>
          </p:cNvPr>
          <p:cNvSpPr txBox="1"/>
          <p:nvPr/>
        </p:nvSpPr>
        <p:spPr>
          <a:xfrm>
            <a:off x="5462341" y="2194052"/>
            <a:ext cx="770185" cy="461665"/>
          </a:xfrm>
          <a:prstGeom prst="rect">
            <a:avLst/>
          </a:prstGeom>
          <a:noFill/>
        </p:spPr>
        <p:txBody>
          <a:bodyPr wrap="square" rtlCol="0">
            <a:spAutoFit/>
          </a:bodyPr>
          <a:lstStyle/>
          <a:p>
            <a:pPr>
              <a:buClrTx/>
              <a:buFontTx/>
              <a:buNone/>
            </a:pPr>
            <a:r>
              <a:rPr lang="en-GB" sz="2400" b="1" kern="1200">
                <a:solidFill>
                  <a:srgbClr val="FF0000"/>
                </a:solidFill>
                <a:latin typeface="Calibri" panose="020F0502020204030204"/>
                <a:ea typeface="+mn-ea"/>
                <a:cs typeface="+mn-cs"/>
              </a:rPr>
              <a:t>a</a:t>
            </a:r>
          </a:p>
        </p:txBody>
      </p:sp>
      <p:sp>
        <p:nvSpPr>
          <p:cNvPr id="9" name="TextBox 8">
            <a:extLst>
              <a:ext uri="{FF2B5EF4-FFF2-40B4-BE49-F238E27FC236}">
                <a16:creationId xmlns:a16="http://schemas.microsoft.com/office/drawing/2014/main" id="{794BF62D-6437-F53E-F063-7583C0C08864}"/>
              </a:ext>
            </a:extLst>
          </p:cNvPr>
          <p:cNvSpPr txBox="1"/>
          <p:nvPr/>
        </p:nvSpPr>
        <p:spPr>
          <a:xfrm>
            <a:off x="5462342" y="4072421"/>
            <a:ext cx="770185" cy="461665"/>
          </a:xfrm>
          <a:prstGeom prst="rect">
            <a:avLst/>
          </a:prstGeom>
          <a:noFill/>
        </p:spPr>
        <p:txBody>
          <a:bodyPr wrap="square" rtlCol="0">
            <a:spAutoFit/>
          </a:bodyPr>
          <a:lstStyle/>
          <a:p>
            <a:pPr>
              <a:buClrTx/>
              <a:buFontTx/>
              <a:buNone/>
            </a:pPr>
            <a:r>
              <a:rPr lang="en-GB" sz="2400" b="1" kern="1200">
                <a:solidFill>
                  <a:srgbClr val="FF0000"/>
                </a:solidFill>
                <a:latin typeface="Calibri" panose="020F0502020204030204"/>
                <a:ea typeface="+mn-ea"/>
                <a:cs typeface="+mn-cs"/>
              </a:rPr>
              <a:t>b</a:t>
            </a:r>
          </a:p>
        </p:txBody>
      </p:sp>
      <p:sp>
        <p:nvSpPr>
          <p:cNvPr id="10" name="TextBox 9">
            <a:extLst>
              <a:ext uri="{FF2B5EF4-FFF2-40B4-BE49-F238E27FC236}">
                <a16:creationId xmlns:a16="http://schemas.microsoft.com/office/drawing/2014/main" id="{8CCE3589-216E-147E-CF13-1D64F9E83DA9}"/>
              </a:ext>
            </a:extLst>
          </p:cNvPr>
          <p:cNvSpPr txBox="1"/>
          <p:nvPr/>
        </p:nvSpPr>
        <p:spPr>
          <a:xfrm>
            <a:off x="536562" y="1990264"/>
            <a:ext cx="4540543" cy="3354765"/>
          </a:xfrm>
          <a:prstGeom prst="rect">
            <a:avLst/>
          </a:prstGeom>
          <a:noFill/>
        </p:spPr>
        <p:txBody>
          <a:bodyPr wrap="square" rtlCol="0">
            <a:spAutoFit/>
          </a:bodyPr>
          <a:lstStyle/>
          <a:p>
            <a:pPr>
              <a:buClrTx/>
              <a:buFontTx/>
              <a:buNone/>
            </a:pPr>
            <a:endParaRPr lang="en-GB" sz="1800" kern="1200" dirty="0">
              <a:solidFill>
                <a:prstClr val="black"/>
              </a:solidFill>
              <a:latin typeface="Calibri" panose="020F0502020204030204"/>
              <a:ea typeface="+mn-ea"/>
              <a:cs typeface="+mn-cs"/>
            </a:endParaRPr>
          </a:p>
          <a:p>
            <a:pPr marL="342900" indent="-342900">
              <a:buClrTx/>
              <a:buFontTx/>
              <a:buAutoNum type="alphaLcParenR"/>
            </a:pPr>
            <a:r>
              <a:rPr lang="en-GB" sz="18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Add hydrogen generation/storage units in the “</a:t>
            </a:r>
            <a:r>
              <a:rPr lang="en-GB" sz="1800" kern="12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unit_type</a:t>
            </a:r>
            <a:r>
              <a:rPr lang="en-GB" sz="18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 and add the main characteristics. </a:t>
            </a:r>
          </a:p>
          <a:p>
            <a:pPr marL="720725" lvl="1" indent="-263525">
              <a:buClrTx/>
              <a:buFont typeface="+mj-lt"/>
              <a:buAutoNum type="arabicParenR"/>
            </a:pPr>
            <a:r>
              <a:rPr lang="en-GB" sz="16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For hydrogen storage the </a:t>
            </a:r>
            <a:r>
              <a:rPr lang="en-GB" sz="1600" kern="12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inv.cost</a:t>
            </a:r>
            <a:r>
              <a:rPr lang="en-GB" sz="16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 /kW should be set to zero.</a:t>
            </a:r>
          </a:p>
          <a:p>
            <a:pPr marL="342900" indent="-342900">
              <a:buClrTx/>
              <a:buFontTx/>
              <a:buAutoNum type="alphaLcParenR"/>
            </a:pPr>
            <a:r>
              <a:rPr lang="en-GB" sz="18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Add the units to “unit” sheet and define the output grid as hydrogen.</a:t>
            </a:r>
          </a:p>
          <a:p>
            <a:pPr marL="720725" lvl="1" indent="-263525">
              <a:buClrTx/>
              <a:buFont typeface="+mj-lt"/>
              <a:buAutoNum type="arabicParenR"/>
            </a:pPr>
            <a:r>
              <a:rPr lang="en-GB" sz="16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For electrolyser the input network should be set to electricity.</a:t>
            </a:r>
          </a:p>
          <a:p>
            <a:pPr marL="720725" lvl="1" indent="-263525">
              <a:buClrTx/>
              <a:buFont typeface="+mj-lt"/>
              <a:buAutoNum type="arabicParenR"/>
            </a:pPr>
            <a:r>
              <a:rPr lang="en-GB" sz="16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For hydrogen storage the storage capacity should be specified.</a:t>
            </a:r>
          </a:p>
        </p:txBody>
      </p:sp>
      <p:sp>
        <p:nvSpPr>
          <p:cNvPr id="11" name="TextBox 10">
            <a:extLst>
              <a:ext uri="{FF2B5EF4-FFF2-40B4-BE49-F238E27FC236}">
                <a16:creationId xmlns:a16="http://schemas.microsoft.com/office/drawing/2014/main" id="{9D543F73-CB58-915F-A762-4244E1CBF5D7}"/>
              </a:ext>
            </a:extLst>
          </p:cNvPr>
          <p:cNvSpPr txBox="1"/>
          <p:nvPr/>
        </p:nvSpPr>
        <p:spPr>
          <a:xfrm>
            <a:off x="9292590" y="3197721"/>
            <a:ext cx="594360" cy="200055"/>
          </a:xfrm>
          <a:prstGeom prst="rect">
            <a:avLst/>
          </a:prstGeom>
          <a:noFill/>
        </p:spPr>
        <p:txBody>
          <a:bodyPr wrap="square" rtlCol="0">
            <a:spAutoFit/>
          </a:bodyPr>
          <a:lstStyle/>
          <a:p>
            <a:r>
              <a:rPr lang="es-CO" sz="700" dirty="0"/>
              <a:t>0.7</a:t>
            </a:r>
          </a:p>
        </p:txBody>
      </p:sp>
    </p:spTree>
    <p:extLst>
      <p:ext uri="{BB962C8B-B14F-4D97-AF65-F5344CB8AC3E}">
        <p14:creationId xmlns:p14="http://schemas.microsoft.com/office/powerpoint/2010/main" val="4167363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15</a:t>
            </a:fld>
            <a:endParaRPr lang="sv-SE" sz="1000" b="1" dirty="0">
              <a:solidFill>
                <a:schemeClr val="bg1"/>
              </a:solidFill>
            </a:endParaRPr>
          </a:p>
        </p:txBody>
      </p:sp>
      <p:sp>
        <p:nvSpPr>
          <p:cNvPr id="2" name="Title 10">
            <a:extLst>
              <a:ext uri="{FF2B5EF4-FFF2-40B4-BE49-F238E27FC236}">
                <a16:creationId xmlns:a16="http://schemas.microsoft.com/office/drawing/2014/main" id="{F0E1A02E-5026-3ACB-90A5-2EF8E809B503}"/>
              </a:ext>
            </a:extLst>
          </p:cNvPr>
          <p:cNvSpPr txBox="1">
            <a:spLocks/>
          </p:cNvSpPr>
          <p:nvPr/>
        </p:nvSpPr>
        <p:spPr>
          <a:xfrm>
            <a:off x="751283" y="0"/>
            <a:ext cx="7651304" cy="11965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6.3 References</a:t>
            </a:r>
          </a:p>
        </p:txBody>
      </p:sp>
      <p:sp>
        <p:nvSpPr>
          <p:cNvPr id="6" name="TextBox 5">
            <a:extLst>
              <a:ext uri="{FF2B5EF4-FFF2-40B4-BE49-F238E27FC236}">
                <a16:creationId xmlns:a16="http://schemas.microsoft.com/office/drawing/2014/main" id="{C1B9156F-1015-941E-F753-4C36137C0894}"/>
              </a:ext>
            </a:extLst>
          </p:cNvPr>
          <p:cNvSpPr txBox="1"/>
          <p:nvPr/>
        </p:nvSpPr>
        <p:spPr>
          <a:xfrm>
            <a:off x="566680" y="1627669"/>
            <a:ext cx="10689434" cy="1631216"/>
          </a:xfrm>
          <a:prstGeom prst="rect">
            <a:avLst/>
          </a:prstGeom>
          <a:noFill/>
        </p:spPr>
        <p:txBody>
          <a:bodyPr wrap="square">
            <a:spAutoFit/>
          </a:bodyPr>
          <a:lstStyle/>
          <a:p>
            <a:pPr algn="just"/>
            <a:r>
              <a:rPr lang="en-US" sz="2000" dirty="0">
                <a:latin typeface="Open Sans" panose="020B0606030504020204" pitchFamily="34" charset="0"/>
                <a:ea typeface="Open Sans" panose="020B0606030504020204" pitchFamily="34" charset="0"/>
                <a:cs typeface="Open Sans" panose="020B0606030504020204" pitchFamily="34" charset="0"/>
              </a:rPr>
              <a:t>IRENA. 2019. IRENA </a:t>
            </a:r>
            <a:r>
              <a:rPr lang="en-US" sz="2000" dirty="0" err="1">
                <a:latin typeface="Open Sans" panose="020B0606030504020204" pitchFamily="34" charset="0"/>
                <a:ea typeface="Open Sans" panose="020B0606030504020204" pitchFamily="34" charset="0"/>
                <a:cs typeface="Open Sans" panose="020B0606030504020204" pitchFamily="34" charset="0"/>
              </a:rPr>
              <a:t>FlexTool</a:t>
            </a:r>
            <a:r>
              <a:rPr lang="en-US" sz="2000" dirty="0">
                <a:latin typeface="Open Sans" panose="020B0606030504020204" pitchFamily="34" charset="0"/>
                <a:ea typeface="Open Sans" panose="020B0606030504020204" pitchFamily="34" charset="0"/>
                <a:cs typeface="Open Sans" panose="020B0606030504020204" pitchFamily="34" charset="0"/>
              </a:rPr>
              <a:t> Modelling different flexibility options. International Renewable Energy Agency, Abu Dhabi. </a:t>
            </a:r>
            <a:r>
              <a:rPr lang="en-US" sz="2000" dirty="0">
                <a:latin typeface="Open Sans" panose="020B0606030504020204" pitchFamily="34" charset="0"/>
                <a:ea typeface="Open Sans" panose="020B0606030504020204" pitchFamily="34" charset="0"/>
                <a:cs typeface="Open Sans" panose="020B0606030504020204" pitchFamily="34" charset="0"/>
                <a:hlinkClick r:id="rId3"/>
              </a:rPr>
              <a:t>https://www.irena.org/-/media/Irena/Files/IRENA-flextool/IRENA_FlexTool_FlexibilityOptions.pdf</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just"/>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just"/>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84459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1667261C-8955-26AA-0E66-D042525ED54E}"/>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8A5F6F-D093-0848-4C1E-B3EC1E15F448}"/>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16</a:t>
            </a:fld>
            <a:endParaRPr lang="sv-SE" sz="1000" b="1" dirty="0">
              <a:solidFill>
                <a:schemeClr val="bg1"/>
              </a:solidFill>
            </a:endParaRPr>
          </a:p>
        </p:txBody>
      </p:sp>
      <p:sp>
        <p:nvSpPr>
          <p:cNvPr id="7" name="Rectangle 6">
            <a:extLst>
              <a:ext uri="{FF2B5EF4-FFF2-40B4-BE49-F238E27FC236}">
                <a16:creationId xmlns:a16="http://schemas.microsoft.com/office/drawing/2014/main" id="{D8864E88-3C8C-51AF-FD9F-3FC4F095B3CB}"/>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6.4.1 Power to EV  </a:t>
            </a:r>
          </a:p>
        </p:txBody>
      </p:sp>
      <p:sp>
        <p:nvSpPr>
          <p:cNvPr id="8" name="Title 10">
            <a:extLst>
              <a:ext uri="{FF2B5EF4-FFF2-40B4-BE49-F238E27FC236}">
                <a16:creationId xmlns:a16="http://schemas.microsoft.com/office/drawing/2014/main" id="{0573650D-CE5F-B1A5-7EF7-86879FF1E503}"/>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6.4 Modelling power to EV</a:t>
            </a:r>
            <a:endParaRPr lang="en-US" dirty="0">
              <a:cs typeface="Calibri Light" panose="020F0302020204030204"/>
            </a:endParaRPr>
          </a:p>
        </p:txBody>
      </p:sp>
      <p:pic>
        <p:nvPicPr>
          <p:cNvPr id="12" name="Picture 11">
            <a:extLst>
              <a:ext uri="{FF2B5EF4-FFF2-40B4-BE49-F238E27FC236}">
                <a16:creationId xmlns:a16="http://schemas.microsoft.com/office/drawing/2014/main" id="{B0BEB3E4-943C-1C58-B4FC-1093336E86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3205" y="1609528"/>
            <a:ext cx="4144222" cy="4520604"/>
          </a:xfrm>
          <a:prstGeom prst="rect">
            <a:avLst/>
          </a:prstGeom>
        </p:spPr>
      </p:pic>
      <p:sp>
        <p:nvSpPr>
          <p:cNvPr id="13" name="TextBox 12">
            <a:extLst>
              <a:ext uri="{FF2B5EF4-FFF2-40B4-BE49-F238E27FC236}">
                <a16:creationId xmlns:a16="http://schemas.microsoft.com/office/drawing/2014/main" id="{506FD8DF-DA56-CD4F-7909-56790C3F083C}"/>
              </a:ext>
            </a:extLst>
          </p:cNvPr>
          <p:cNvSpPr txBox="1"/>
          <p:nvPr/>
        </p:nvSpPr>
        <p:spPr>
          <a:xfrm>
            <a:off x="343847" y="1812441"/>
            <a:ext cx="6680262" cy="4401205"/>
          </a:xfrm>
          <a:prstGeom prst="rect">
            <a:avLst/>
          </a:prstGeom>
          <a:noFill/>
        </p:spPr>
        <p:txBody>
          <a:bodyPr wrap="square" lIns="91440" tIns="45720" rIns="91440" bIns="45720" rtlCol="0" anchor="t">
            <a:spAutoFit/>
          </a:bodyPr>
          <a:lstStyle/>
          <a:p>
            <a:pPr marL="457200" lvl="1">
              <a:buClrTx/>
              <a:buFontTx/>
              <a:buNone/>
            </a:pPr>
            <a:r>
              <a:rPr lang="en-US" sz="20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EVs as predefined demand profiles that are added on top of the original demand curve.</a:t>
            </a:r>
          </a:p>
          <a:p>
            <a:pPr marL="457200" lvl="1">
              <a:buClrTx/>
              <a:buFontTx/>
              <a:buNone/>
            </a:pPr>
            <a:endParaRPr lang="en-GB" sz="2000"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457200" lvl="1">
              <a:buClrTx/>
              <a:buFontTx/>
              <a:buNone/>
            </a:pPr>
            <a:r>
              <a:rPr lang="en-GB" sz="20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three key EV charging scenarios are: </a:t>
            </a:r>
          </a:p>
          <a:p>
            <a:pPr marL="457200" lvl="1">
              <a:buClrTx/>
              <a:buFontTx/>
              <a:buNone/>
            </a:pPr>
            <a:endParaRPr lang="en-GB" sz="2000"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914400" lvl="1" indent="-457200">
              <a:buClrTx/>
              <a:buFont typeface="+mj-lt"/>
              <a:buAutoNum type="alphaLcParenR"/>
            </a:pPr>
            <a:r>
              <a:rPr lang="en-GB" sz="2000" b="1" kern="1200" dirty="0">
                <a:solidFill>
                  <a:prstClr val="black"/>
                </a:solidFill>
                <a:latin typeface="Open Sans"/>
                <a:ea typeface="Open Sans" panose="020B0606030504020204" pitchFamily="34" charset="0"/>
                <a:cs typeface="Open Sans" panose="020B0606030504020204" pitchFamily="34" charset="0"/>
              </a:rPr>
              <a:t>Evening uncontrolled charging:  </a:t>
            </a:r>
            <a:r>
              <a:rPr lang="en-GB" sz="2000" kern="1200" dirty="0">
                <a:solidFill>
                  <a:prstClr val="black"/>
                </a:solidFill>
                <a:latin typeface="Open Sans"/>
                <a:ea typeface="Open Sans" panose="020B0606030504020204" pitchFamily="34" charset="0"/>
                <a:cs typeface="Open Sans" panose="020B0606030504020204" pitchFamily="34" charset="0"/>
              </a:rPr>
              <a:t>EVs will charge at maximum power as soon as they are plugged into to the grid, mostly during evening hours.</a:t>
            </a:r>
          </a:p>
          <a:p>
            <a:pPr marL="914400" lvl="1" indent="-457200">
              <a:buClrTx/>
              <a:buFont typeface="+mj-lt"/>
              <a:buAutoNum type="alphaLcParenR"/>
            </a:pPr>
            <a:r>
              <a:rPr lang="en-GB" sz="2000" b="1" kern="1200" dirty="0">
                <a:solidFill>
                  <a:prstClr val="black"/>
                </a:solidFill>
                <a:latin typeface="Open Sans"/>
                <a:ea typeface="Open Sans" panose="020B0606030504020204" pitchFamily="34" charset="0"/>
                <a:cs typeface="Open Sans" panose="020B0606030504020204" pitchFamily="34" charset="0"/>
              </a:rPr>
              <a:t>Night controlled charging: </a:t>
            </a:r>
            <a:r>
              <a:rPr lang="en-GB" sz="2000" kern="1200" dirty="0">
                <a:solidFill>
                  <a:prstClr val="black"/>
                </a:solidFill>
                <a:latin typeface="Open Sans"/>
                <a:ea typeface="Open Sans" panose="020B0606030504020204" pitchFamily="34" charset="0"/>
                <a:cs typeface="Open Sans" panose="020B0606030504020204" pitchFamily="34" charset="0"/>
              </a:rPr>
              <a:t>Charge is distributed during the night and coincides with wind availability and low power demand</a:t>
            </a:r>
          </a:p>
          <a:p>
            <a:pPr marL="914400" lvl="1" indent="-457200">
              <a:buClrTx/>
              <a:buFont typeface="+mj-lt"/>
              <a:buAutoNum type="alphaLcParenR"/>
            </a:pPr>
            <a:r>
              <a:rPr lang="en-GB" sz="2000" b="1"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Day controlled charging: </a:t>
            </a:r>
            <a:r>
              <a:rPr lang="en-GB" sz="20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Charge coincides with the solar PV profile</a:t>
            </a:r>
          </a:p>
        </p:txBody>
      </p:sp>
      <p:sp>
        <p:nvSpPr>
          <p:cNvPr id="14" name="TextBox 13">
            <a:extLst>
              <a:ext uri="{FF2B5EF4-FFF2-40B4-BE49-F238E27FC236}">
                <a16:creationId xmlns:a16="http://schemas.microsoft.com/office/drawing/2014/main" id="{4E14B14F-8ECB-A21E-0656-8A812E1F5133}"/>
              </a:ext>
            </a:extLst>
          </p:cNvPr>
          <p:cNvSpPr txBox="1"/>
          <p:nvPr/>
        </p:nvSpPr>
        <p:spPr>
          <a:xfrm>
            <a:off x="7771397" y="1660109"/>
            <a:ext cx="541148" cy="461665"/>
          </a:xfrm>
          <a:prstGeom prst="rect">
            <a:avLst/>
          </a:prstGeom>
          <a:noFill/>
        </p:spPr>
        <p:txBody>
          <a:bodyPr wrap="square" rtlCol="0">
            <a:spAutoFit/>
          </a:bodyPr>
          <a:lstStyle/>
          <a:p>
            <a:pPr>
              <a:buClrTx/>
              <a:buFontTx/>
              <a:buNone/>
            </a:pPr>
            <a:r>
              <a:rPr lang="en-GB" sz="2400" b="1" kern="1200">
                <a:solidFill>
                  <a:srgbClr val="FF0000"/>
                </a:solidFill>
                <a:latin typeface="Calibri" panose="020F0502020204030204"/>
                <a:ea typeface="+mn-ea"/>
                <a:cs typeface="+mn-cs"/>
              </a:rPr>
              <a:t>a</a:t>
            </a:r>
          </a:p>
        </p:txBody>
      </p:sp>
      <p:sp>
        <p:nvSpPr>
          <p:cNvPr id="15" name="TextBox 14">
            <a:extLst>
              <a:ext uri="{FF2B5EF4-FFF2-40B4-BE49-F238E27FC236}">
                <a16:creationId xmlns:a16="http://schemas.microsoft.com/office/drawing/2014/main" id="{466552F5-74B6-51D8-5C9A-5B2B58B93CDF}"/>
              </a:ext>
            </a:extLst>
          </p:cNvPr>
          <p:cNvSpPr txBox="1"/>
          <p:nvPr/>
        </p:nvSpPr>
        <p:spPr>
          <a:xfrm>
            <a:off x="7717459" y="3125437"/>
            <a:ext cx="541148" cy="461665"/>
          </a:xfrm>
          <a:prstGeom prst="rect">
            <a:avLst/>
          </a:prstGeom>
          <a:noFill/>
        </p:spPr>
        <p:txBody>
          <a:bodyPr wrap="square" rtlCol="0">
            <a:spAutoFit/>
          </a:bodyPr>
          <a:lstStyle/>
          <a:p>
            <a:pPr>
              <a:buClrTx/>
              <a:buFontTx/>
              <a:buNone/>
            </a:pPr>
            <a:r>
              <a:rPr lang="en-GB" sz="2400" b="1" kern="1200">
                <a:solidFill>
                  <a:srgbClr val="FF0000"/>
                </a:solidFill>
                <a:latin typeface="Calibri" panose="020F0502020204030204"/>
                <a:ea typeface="+mn-ea"/>
                <a:cs typeface="+mn-cs"/>
              </a:rPr>
              <a:t>b</a:t>
            </a:r>
          </a:p>
        </p:txBody>
      </p:sp>
      <p:sp>
        <p:nvSpPr>
          <p:cNvPr id="16" name="TextBox 15">
            <a:extLst>
              <a:ext uri="{FF2B5EF4-FFF2-40B4-BE49-F238E27FC236}">
                <a16:creationId xmlns:a16="http://schemas.microsoft.com/office/drawing/2014/main" id="{D503CCD7-DC0E-238D-887F-4ABB76D943FD}"/>
              </a:ext>
            </a:extLst>
          </p:cNvPr>
          <p:cNvSpPr txBox="1"/>
          <p:nvPr/>
        </p:nvSpPr>
        <p:spPr>
          <a:xfrm>
            <a:off x="7717459" y="4590765"/>
            <a:ext cx="541148" cy="461665"/>
          </a:xfrm>
          <a:prstGeom prst="rect">
            <a:avLst/>
          </a:prstGeom>
          <a:noFill/>
        </p:spPr>
        <p:txBody>
          <a:bodyPr wrap="square" rtlCol="0">
            <a:spAutoFit/>
          </a:bodyPr>
          <a:lstStyle/>
          <a:p>
            <a:pPr>
              <a:buClrTx/>
              <a:buFontTx/>
              <a:buNone/>
            </a:pPr>
            <a:r>
              <a:rPr lang="en-GB" sz="2400" b="1" kern="1200">
                <a:solidFill>
                  <a:srgbClr val="FF0000"/>
                </a:solidFill>
                <a:latin typeface="Calibri" panose="020F0502020204030204"/>
                <a:ea typeface="+mn-ea"/>
                <a:cs typeface="+mn-cs"/>
              </a:rPr>
              <a:t>c</a:t>
            </a:r>
          </a:p>
        </p:txBody>
      </p:sp>
      <p:sp>
        <p:nvSpPr>
          <p:cNvPr id="18" name="Rounded Rectangle 13">
            <a:extLst>
              <a:ext uri="{FF2B5EF4-FFF2-40B4-BE49-F238E27FC236}">
                <a16:creationId xmlns:a16="http://schemas.microsoft.com/office/drawing/2014/main" id="{9C309C00-A513-66A5-664B-7390C50B9440}"/>
              </a:ext>
            </a:extLst>
          </p:cNvPr>
          <p:cNvSpPr/>
          <p:nvPr/>
        </p:nvSpPr>
        <p:spPr>
          <a:xfrm>
            <a:off x="639336" y="1543268"/>
            <a:ext cx="6439742" cy="4857533"/>
          </a:xfrm>
          <a:prstGeom prst="roundRect">
            <a:avLst>
              <a:gd name="adj" fmla="val 5483"/>
            </a:avLst>
          </a:prstGeom>
          <a:noFill/>
          <a:ln w="28575"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95AA0F3-9689-6735-2151-F2B912F4D781}"/>
              </a:ext>
            </a:extLst>
          </p:cNvPr>
          <p:cNvSpPr txBox="1"/>
          <p:nvPr/>
        </p:nvSpPr>
        <p:spPr>
          <a:xfrm>
            <a:off x="9811657" y="6244361"/>
            <a:ext cx="195761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1" dirty="0">
                <a:solidFill>
                  <a:srgbClr val="1D1C1D"/>
                </a:solidFill>
                <a:latin typeface="Open Sans"/>
              </a:rPr>
              <a:t>Source:</a:t>
            </a:r>
            <a:r>
              <a:rPr lang="en-US" sz="1000" dirty="0">
                <a:solidFill>
                  <a:srgbClr val="1D1C1D"/>
                </a:solidFill>
                <a:latin typeface="Open Sans"/>
              </a:rPr>
              <a:t>  IRENA (2019)</a:t>
            </a:r>
            <a:endParaRPr lang="en-US" sz="1000" dirty="0">
              <a:latin typeface="Open Sans"/>
            </a:endParaRPr>
          </a:p>
        </p:txBody>
      </p:sp>
    </p:spTree>
    <p:extLst>
      <p:ext uri="{BB962C8B-B14F-4D97-AF65-F5344CB8AC3E}">
        <p14:creationId xmlns:p14="http://schemas.microsoft.com/office/powerpoint/2010/main" val="2074621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0B0D3911-8C39-1C6C-F309-77D12CDB0287}"/>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4E0E3D9-0E02-AA29-861E-6538EEBFE02B}"/>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17</a:t>
            </a:fld>
            <a:endParaRPr lang="sv-SE" sz="1000" b="1" dirty="0">
              <a:solidFill>
                <a:schemeClr val="bg1"/>
              </a:solidFill>
            </a:endParaRPr>
          </a:p>
        </p:txBody>
      </p:sp>
      <p:sp>
        <p:nvSpPr>
          <p:cNvPr id="7" name="Rectangle 6">
            <a:extLst>
              <a:ext uri="{FF2B5EF4-FFF2-40B4-BE49-F238E27FC236}">
                <a16:creationId xmlns:a16="http://schemas.microsoft.com/office/drawing/2014/main" id="{6D71F008-6E30-620D-9364-ED0747EA2A06}"/>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6.4.1 Modelling EV</a:t>
            </a:r>
          </a:p>
        </p:txBody>
      </p:sp>
      <p:sp>
        <p:nvSpPr>
          <p:cNvPr id="8" name="Title 10">
            <a:extLst>
              <a:ext uri="{FF2B5EF4-FFF2-40B4-BE49-F238E27FC236}">
                <a16:creationId xmlns:a16="http://schemas.microsoft.com/office/drawing/2014/main" id="{52C11F18-BF75-6F4D-4190-CE18F5176042}"/>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6.4 Modelling power to EV</a:t>
            </a:r>
            <a:endParaRPr lang="en-US" dirty="0">
              <a:cs typeface="Calibri Light" panose="020F0302020204030204"/>
            </a:endParaRPr>
          </a:p>
        </p:txBody>
      </p:sp>
      <p:pic>
        <p:nvPicPr>
          <p:cNvPr id="4" name="Picture 3">
            <a:extLst>
              <a:ext uri="{FF2B5EF4-FFF2-40B4-BE49-F238E27FC236}">
                <a16:creationId xmlns:a16="http://schemas.microsoft.com/office/drawing/2014/main" id="{6BACA079-CD72-DFCB-58A1-314211FFD591}"/>
              </a:ext>
            </a:extLst>
          </p:cNvPr>
          <p:cNvPicPr>
            <a:picLocks noChangeAspect="1"/>
          </p:cNvPicPr>
          <p:nvPr/>
        </p:nvPicPr>
        <p:blipFill rotWithShape="1">
          <a:blip r:embed="rId3">
            <a:extLst>
              <a:ext uri="{28A0092B-C50C-407E-A947-70E740481C1C}">
                <a14:useLocalDpi xmlns:a14="http://schemas.microsoft.com/office/drawing/2010/main" val="0"/>
              </a:ext>
            </a:extLst>
          </a:blip>
          <a:srcRect b="12480"/>
          <a:stretch/>
        </p:blipFill>
        <p:spPr>
          <a:xfrm>
            <a:off x="9999363" y="4237230"/>
            <a:ext cx="1267908" cy="1477540"/>
          </a:xfrm>
          <a:prstGeom prst="rect">
            <a:avLst/>
          </a:prstGeom>
        </p:spPr>
      </p:pic>
      <p:sp>
        <p:nvSpPr>
          <p:cNvPr id="5" name="Rounded Rectangle 6">
            <a:extLst>
              <a:ext uri="{FF2B5EF4-FFF2-40B4-BE49-F238E27FC236}">
                <a16:creationId xmlns:a16="http://schemas.microsoft.com/office/drawing/2014/main" id="{CD1F9C96-5197-014D-311C-7D06A7B1371A}"/>
              </a:ext>
            </a:extLst>
          </p:cNvPr>
          <p:cNvSpPr/>
          <p:nvPr/>
        </p:nvSpPr>
        <p:spPr>
          <a:xfrm>
            <a:off x="957323" y="1692151"/>
            <a:ext cx="4992215" cy="4384392"/>
          </a:xfrm>
          <a:prstGeom prst="roundRect">
            <a:avLst>
              <a:gd name="adj" fmla="val 2596"/>
            </a:avLst>
          </a:prstGeom>
          <a:no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9">
            <a:extLst>
              <a:ext uri="{FF2B5EF4-FFF2-40B4-BE49-F238E27FC236}">
                <a16:creationId xmlns:a16="http://schemas.microsoft.com/office/drawing/2014/main" id="{9F1EAD29-33F8-C266-622F-85730E2CA972}"/>
              </a:ext>
            </a:extLst>
          </p:cNvPr>
          <p:cNvSpPr/>
          <p:nvPr/>
        </p:nvSpPr>
        <p:spPr>
          <a:xfrm>
            <a:off x="1159073" y="2261536"/>
            <a:ext cx="4578706" cy="2098788"/>
          </a:xfrm>
          <a:prstGeom prst="roundRect">
            <a:avLst>
              <a:gd name="adj" fmla="val 4187"/>
            </a:avLst>
          </a:prstGeom>
          <a:solidFill>
            <a:srgbClr val="ED7D31">
              <a:lumMod val="20000"/>
              <a:lumOff val="80000"/>
            </a:srgbClr>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11">
            <a:extLst>
              <a:ext uri="{FF2B5EF4-FFF2-40B4-BE49-F238E27FC236}">
                <a16:creationId xmlns:a16="http://schemas.microsoft.com/office/drawing/2014/main" id="{67AB3781-1141-1C7B-0F9A-5341F99CFBA8}"/>
              </a:ext>
            </a:extLst>
          </p:cNvPr>
          <p:cNvSpPr/>
          <p:nvPr/>
        </p:nvSpPr>
        <p:spPr>
          <a:xfrm>
            <a:off x="1159073" y="4517924"/>
            <a:ext cx="4578706" cy="1389966"/>
          </a:xfrm>
          <a:prstGeom prst="roundRect">
            <a:avLst>
              <a:gd name="adj" fmla="val 3664"/>
            </a:avLst>
          </a:prstGeom>
          <a:solidFill>
            <a:srgbClr val="ED7D31">
              <a:lumMod val="20000"/>
              <a:lumOff val="80000"/>
            </a:srgbClr>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F58FCFD-F932-C7D9-A58C-D9BDFB21D696}"/>
              </a:ext>
            </a:extLst>
          </p:cNvPr>
          <p:cNvSpPr txBox="1"/>
          <p:nvPr/>
        </p:nvSpPr>
        <p:spPr>
          <a:xfrm>
            <a:off x="1159073" y="1682490"/>
            <a:ext cx="2982814" cy="461665"/>
          </a:xfrm>
          <a:prstGeom prst="rect">
            <a:avLst/>
          </a:prstGeom>
          <a:noFill/>
        </p:spPr>
        <p:txBody>
          <a:bodyPr wrap="square" rtlCol="0">
            <a:spAutoFit/>
          </a:bodyPr>
          <a:lstStyle/>
          <a:p>
            <a:pPr>
              <a:buClrTx/>
              <a:buFontTx/>
              <a:buNone/>
            </a:pPr>
            <a:r>
              <a:rPr lang="en-GB" sz="2400" kern="1200">
                <a:solidFill>
                  <a:prstClr val="black"/>
                </a:solidFill>
                <a:latin typeface="Calibri" panose="020F0502020204030204"/>
                <a:ea typeface="+mn-ea"/>
                <a:cs typeface="+mn-cs"/>
              </a:rPr>
              <a:t>Electro-mobility grid</a:t>
            </a:r>
          </a:p>
        </p:txBody>
      </p:sp>
      <p:sp>
        <p:nvSpPr>
          <p:cNvPr id="11" name="Right Arrow 15">
            <a:extLst>
              <a:ext uri="{FF2B5EF4-FFF2-40B4-BE49-F238E27FC236}">
                <a16:creationId xmlns:a16="http://schemas.microsoft.com/office/drawing/2014/main" id="{E9FE2C17-1482-21E0-089A-516CC233100B}"/>
              </a:ext>
            </a:extLst>
          </p:cNvPr>
          <p:cNvSpPr/>
          <p:nvPr/>
        </p:nvSpPr>
        <p:spPr>
          <a:xfrm rot="10800000">
            <a:off x="5968546" y="4259947"/>
            <a:ext cx="3484211" cy="205222"/>
          </a:xfrm>
          <a:prstGeom prst="rightArrow">
            <a:avLst/>
          </a:prstGeom>
          <a:solidFill>
            <a:srgbClr val="FFC000">
              <a:lumMod val="40000"/>
              <a:lumOff val="60000"/>
            </a:srgbClr>
          </a:solidFill>
          <a:ln w="1905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08804FB-5704-BE1F-C9AE-DB5B087D0DEF}"/>
              </a:ext>
            </a:extLst>
          </p:cNvPr>
          <p:cNvSpPr txBox="1"/>
          <p:nvPr/>
        </p:nvSpPr>
        <p:spPr>
          <a:xfrm>
            <a:off x="1313800" y="2276091"/>
            <a:ext cx="2876645" cy="369332"/>
          </a:xfrm>
          <a:prstGeom prst="rect">
            <a:avLst/>
          </a:prstGeom>
          <a:noFill/>
        </p:spPr>
        <p:txBody>
          <a:bodyPr wrap="square" rtlCol="0">
            <a:spAutoFit/>
          </a:bodyPr>
          <a:lstStyle/>
          <a:p>
            <a:pPr>
              <a:buClrTx/>
              <a:buFontTx/>
              <a:buNone/>
            </a:pPr>
            <a:r>
              <a:rPr lang="en-GB" sz="1800" kern="1200">
                <a:solidFill>
                  <a:prstClr val="black"/>
                </a:solidFill>
                <a:latin typeface="Calibri" panose="020F0502020204030204"/>
                <a:ea typeface="+mn-ea"/>
                <a:cs typeface="+mn-cs"/>
              </a:rPr>
              <a:t>Demand</a:t>
            </a:r>
          </a:p>
        </p:txBody>
      </p:sp>
      <p:sp>
        <p:nvSpPr>
          <p:cNvPr id="13" name="TextBox 12">
            <a:extLst>
              <a:ext uri="{FF2B5EF4-FFF2-40B4-BE49-F238E27FC236}">
                <a16:creationId xmlns:a16="http://schemas.microsoft.com/office/drawing/2014/main" id="{CA82B042-D743-5B92-4A71-F3534B6B5768}"/>
              </a:ext>
            </a:extLst>
          </p:cNvPr>
          <p:cNvSpPr txBox="1"/>
          <p:nvPr/>
        </p:nvSpPr>
        <p:spPr>
          <a:xfrm>
            <a:off x="1313800" y="4571043"/>
            <a:ext cx="1896479" cy="369332"/>
          </a:xfrm>
          <a:prstGeom prst="rect">
            <a:avLst/>
          </a:prstGeom>
          <a:noFill/>
        </p:spPr>
        <p:txBody>
          <a:bodyPr wrap="square" rtlCol="0">
            <a:spAutoFit/>
          </a:bodyPr>
          <a:lstStyle/>
          <a:p>
            <a:pPr>
              <a:buClrTx/>
              <a:buFontTx/>
              <a:buNone/>
            </a:pPr>
            <a:r>
              <a:rPr lang="en-GB" sz="1800" kern="1200">
                <a:solidFill>
                  <a:prstClr val="black"/>
                </a:solidFill>
                <a:latin typeface="Calibri" panose="020F0502020204030204"/>
                <a:ea typeface="+mn-ea"/>
                <a:cs typeface="+mn-cs"/>
              </a:rPr>
              <a:t>Reserve</a:t>
            </a:r>
          </a:p>
        </p:txBody>
      </p:sp>
      <p:sp>
        <p:nvSpPr>
          <p:cNvPr id="14" name="TextBox 13">
            <a:extLst>
              <a:ext uri="{FF2B5EF4-FFF2-40B4-BE49-F238E27FC236}">
                <a16:creationId xmlns:a16="http://schemas.microsoft.com/office/drawing/2014/main" id="{5F6D0312-B28A-4706-E0AE-508D26CA8D73}"/>
              </a:ext>
            </a:extLst>
          </p:cNvPr>
          <p:cNvSpPr txBox="1"/>
          <p:nvPr/>
        </p:nvSpPr>
        <p:spPr>
          <a:xfrm>
            <a:off x="1194103" y="2664010"/>
            <a:ext cx="4556580" cy="1569660"/>
          </a:xfrm>
          <a:prstGeom prst="rect">
            <a:avLst/>
          </a:prstGeom>
          <a:noFill/>
        </p:spPr>
        <p:txBody>
          <a:bodyPr wrap="square" lIns="91440" tIns="45720" rIns="91440" bIns="45720" rtlCol="0" anchor="t">
            <a:spAutoFit/>
          </a:bodyPr>
          <a:lstStyle/>
          <a:p>
            <a:pPr marL="285750" indent="-285750">
              <a:buClrTx/>
              <a:buFont typeface="Arial" panose="020B0604020202020204" pitchFamily="34" charset="0"/>
              <a:buChar char="•"/>
            </a:pPr>
            <a:r>
              <a:rPr lang="en-GB" sz="1600" kern="1200" dirty="0">
                <a:solidFill>
                  <a:prstClr val="black"/>
                </a:solidFill>
                <a:latin typeface="Calibri" panose="020F0502020204030204"/>
                <a:ea typeface="+mn-ea"/>
                <a:cs typeface="+mn-cs"/>
              </a:rPr>
              <a:t>Define the demand profile in the “</a:t>
            </a:r>
            <a:r>
              <a:rPr lang="en-GB" sz="1600" b="1" kern="1200" dirty="0" err="1">
                <a:solidFill>
                  <a:prstClr val="black"/>
                </a:solidFill>
                <a:latin typeface="Calibri" panose="020F0502020204030204"/>
                <a:ea typeface="+mn-ea"/>
                <a:cs typeface="+mn-cs"/>
              </a:rPr>
              <a:t>ts_energy</a:t>
            </a:r>
            <a:r>
              <a:rPr lang="en-GB" sz="1600" kern="1200" dirty="0">
                <a:solidFill>
                  <a:prstClr val="black"/>
                </a:solidFill>
                <a:latin typeface="Calibri" panose="020F0502020204030204"/>
                <a:ea typeface="+mn-ea"/>
                <a:cs typeface="+mn-cs"/>
              </a:rPr>
              <a:t>” sheet.</a:t>
            </a:r>
          </a:p>
          <a:p>
            <a:pPr marL="285750" indent="-285750">
              <a:buClrTx/>
              <a:buFont typeface="Arial" panose="020B0604020202020204" pitchFamily="34" charset="0"/>
              <a:buChar char="•"/>
            </a:pPr>
            <a:r>
              <a:rPr lang="en-GB" sz="1600" kern="1200" dirty="0">
                <a:solidFill>
                  <a:prstClr val="black"/>
                </a:solidFill>
                <a:latin typeface="Calibri" panose="020F0502020204030204"/>
                <a:ea typeface="+mn-ea"/>
                <a:cs typeface="+mn-cs"/>
              </a:rPr>
              <a:t>This demand represents discharge of battery for mobility.</a:t>
            </a:r>
          </a:p>
          <a:p>
            <a:pPr marL="285750" indent="-285750">
              <a:buClrTx/>
              <a:buFont typeface="Arial" panose="020B0604020202020204" pitchFamily="34" charset="0"/>
              <a:buChar char="•"/>
            </a:pPr>
            <a:r>
              <a:rPr lang="en-GB" sz="1600" kern="1200" dirty="0">
                <a:solidFill>
                  <a:prstClr val="black"/>
                </a:solidFill>
                <a:latin typeface="Calibri" panose="020F0502020204030204"/>
                <a:ea typeface="+mn-ea"/>
                <a:cs typeface="+mn-cs"/>
              </a:rPr>
              <a:t>This demand is estimated and projected over the planning horizon and should be added as input.</a:t>
            </a:r>
          </a:p>
        </p:txBody>
      </p:sp>
      <p:sp>
        <p:nvSpPr>
          <p:cNvPr id="15" name="TextBox 14">
            <a:extLst>
              <a:ext uri="{FF2B5EF4-FFF2-40B4-BE49-F238E27FC236}">
                <a16:creationId xmlns:a16="http://schemas.microsoft.com/office/drawing/2014/main" id="{CA49404F-2A8F-C54E-687B-2D6C2E923225}"/>
              </a:ext>
            </a:extLst>
          </p:cNvPr>
          <p:cNvSpPr txBox="1"/>
          <p:nvPr/>
        </p:nvSpPr>
        <p:spPr>
          <a:xfrm>
            <a:off x="1241593" y="4867228"/>
            <a:ext cx="4373110" cy="1077218"/>
          </a:xfrm>
          <a:prstGeom prst="rect">
            <a:avLst/>
          </a:prstGeom>
          <a:noFill/>
        </p:spPr>
        <p:txBody>
          <a:bodyPr wrap="square" rtlCol="0">
            <a:spAutoFit/>
          </a:bodyPr>
          <a:lstStyle/>
          <a:p>
            <a:pPr marL="285750" indent="-285750">
              <a:buClrTx/>
              <a:buFont typeface="Arial" panose="020B0604020202020204" pitchFamily="34" charset="0"/>
              <a:buChar char="•"/>
            </a:pPr>
            <a:r>
              <a:rPr lang="en-GB" sz="1600" kern="1200" dirty="0">
                <a:solidFill>
                  <a:prstClr val="black"/>
                </a:solidFill>
                <a:latin typeface="Calibri" panose="020F0502020204030204"/>
                <a:ea typeface="+mn-ea"/>
                <a:cs typeface="+mn-cs"/>
              </a:rPr>
              <a:t>Defined reserve profile in the “</a:t>
            </a:r>
            <a:r>
              <a:rPr lang="en-GB" sz="1600" b="1" kern="1200" dirty="0" err="1">
                <a:solidFill>
                  <a:prstClr val="black"/>
                </a:solidFill>
                <a:latin typeface="Calibri" panose="020F0502020204030204"/>
                <a:ea typeface="+mn-ea"/>
                <a:cs typeface="+mn-cs"/>
              </a:rPr>
              <a:t>ts_reserve</a:t>
            </a:r>
            <a:r>
              <a:rPr lang="en-GB" sz="1600" kern="1200" dirty="0">
                <a:solidFill>
                  <a:prstClr val="black"/>
                </a:solidFill>
                <a:latin typeface="Calibri" panose="020F0502020204030204"/>
                <a:ea typeface="+mn-ea"/>
                <a:cs typeface="+mn-cs"/>
              </a:rPr>
              <a:t>” sheet.</a:t>
            </a:r>
          </a:p>
          <a:p>
            <a:pPr marL="285750" indent="-285750">
              <a:buClrTx/>
              <a:buFont typeface="Arial" panose="020B0604020202020204" pitchFamily="34" charset="0"/>
              <a:buChar char="•"/>
            </a:pPr>
            <a:r>
              <a:rPr lang="en-GB" sz="1600" kern="1200" dirty="0">
                <a:solidFill>
                  <a:prstClr val="black"/>
                </a:solidFill>
                <a:latin typeface="Calibri" panose="020F0502020204030204"/>
                <a:ea typeface="+mn-ea"/>
                <a:cs typeface="+mn-cs"/>
              </a:rPr>
              <a:t>This is used to represent the amount of EVs that are connected to grid in a time period.</a:t>
            </a:r>
          </a:p>
        </p:txBody>
      </p:sp>
      <p:sp>
        <p:nvSpPr>
          <p:cNvPr id="16" name="TextBox 15">
            <a:extLst>
              <a:ext uri="{FF2B5EF4-FFF2-40B4-BE49-F238E27FC236}">
                <a16:creationId xmlns:a16="http://schemas.microsoft.com/office/drawing/2014/main" id="{BCAA04A2-5269-07A3-1199-C62EEC97B19B}"/>
              </a:ext>
            </a:extLst>
          </p:cNvPr>
          <p:cNvSpPr txBox="1"/>
          <p:nvPr/>
        </p:nvSpPr>
        <p:spPr>
          <a:xfrm>
            <a:off x="9834745" y="3633891"/>
            <a:ext cx="1557278" cy="461665"/>
          </a:xfrm>
          <a:prstGeom prst="rect">
            <a:avLst/>
          </a:prstGeom>
          <a:noFill/>
        </p:spPr>
        <p:txBody>
          <a:bodyPr wrap="square" rtlCol="0">
            <a:spAutoFit/>
          </a:bodyPr>
          <a:lstStyle/>
          <a:p>
            <a:pPr>
              <a:buClrTx/>
              <a:buFontTx/>
              <a:buNone/>
            </a:pPr>
            <a:r>
              <a:rPr lang="en-GB" sz="2400" kern="1200">
                <a:solidFill>
                  <a:prstClr val="black"/>
                </a:solidFill>
                <a:latin typeface="Calibri" panose="020F0502020204030204"/>
                <a:ea typeface="+mn-ea"/>
                <a:cs typeface="+mn-cs"/>
              </a:rPr>
              <a:t>Power grid </a:t>
            </a:r>
          </a:p>
        </p:txBody>
      </p:sp>
      <p:sp>
        <p:nvSpPr>
          <p:cNvPr id="17" name="Right Arrow 32">
            <a:extLst>
              <a:ext uri="{FF2B5EF4-FFF2-40B4-BE49-F238E27FC236}">
                <a16:creationId xmlns:a16="http://schemas.microsoft.com/office/drawing/2014/main" id="{4E483667-5D2C-A07C-71DB-FCAEDDAE08FB}"/>
              </a:ext>
            </a:extLst>
          </p:cNvPr>
          <p:cNvSpPr/>
          <p:nvPr/>
        </p:nvSpPr>
        <p:spPr>
          <a:xfrm rot="10800000" flipH="1">
            <a:off x="5973288" y="4840978"/>
            <a:ext cx="3479470" cy="198794"/>
          </a:xfrm>
          <a:prstGeom prst="rightArrow">
            <a:avLst/>
          </a:prstGeom>
          <a:solidFill>
            <a:srgbClr val="FFC000">
              <a:lumMod val="40000"/>
              <a:lumOff val="60000"/>
            </a:srgbClr>
          </a:solidFill>
          <a:ln w="1905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6B71355-C62C-8E7C-A669-E69CB43925E7}"/>
              </a:ext>
            </a:extLst>
          </p:cNvPr>
          <p:cNvSpPr/>
          <p:nvPr/>
        </p:nvSpPr>
        <p:spPr>
          <a:xfrm>
            <a:off x="5961413" y="5397251"/>
            <a:ext cx="748145" cy="106878"/>
          </a:xfrm>
          <a:prstGeom prst="rect">
            <a:avLst/>
          </a:prstGeom>
          <a:solidFill>
            <a:srgbClr val="FFC000">
              <a:lumMod val="40000"/>
              <a:lumOff val="60000"/>
            </a:srgbClr>
          </a:solidFill>
          <a:ln w="1905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ight Arrow 24">
            <a:extLst>
              <a:ext uri="{FF2B5EF4-FFF2-40B4-BE49-F238E27FC236}">
                <a16:creationId xmlns:a16="http://schemas.microsoft.com/office/drawing/2014/main" id="{8C4A86DC-89D8-B65E-904B-55196A39C349}"/>
              </a:ext>
            </a:extLst>
          </p:cNvPr>
          <p:cNvSpPr/>
          <p:nvPr/>
        </p:nvSpPr>
        <p:spPr>
          <a:xfrm rot="10800000" flipH="1">
            <a:off x="8737676" y="5341509"/>
            <a:ext cx="748145" cy="216000"/>
          </a:xfrm>
          <a:prstGeom prst="rightArrow">
            <a:avLst/>
          </a:prstGeom>
          <a:solidFill>
            <a:srgbClr val="FFC000">
              <a:lumMod val="40000"/>
              <a:lumOff val="60000"/>
            </a:srgbClr>
          </a:solidFill>
          <a:ln w="1905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6B93A26B-420A-AC3E-6792-39BB5695171C}"/>
              </a:ext>
            </a:extLst>
          </p:cNvPr>
          <p:cNvSpPr txBox="1"/>
          <p:nvPr/>
        </p:nvSpPr>
        <p:spPr>
          <a:xfrm>
            <a:off x="7010006" y="3874710"/>
            <a:ext cx="1401289" cy="369332"/>
          </a:xfrm>
          <a:prstGeom prst="rect">
            <a:avLst/>
          </a:prstGeom>
          <a:noFill/>
        </p:spPr>
        <p:txBody>
          <a:bodyPr wrap="square" rtlCol="0">
            <a:spAutoFit/>
          </a:bodyPr>
          <a:lstStyle/>
          <a:p>
            <a:pPr>
              <a:buClrTx/>
              <a:buFontTx/>
              <a:buNone/>
            </a:pPr>
            <a:r>
              <a:rPr lang="en-GB" sz="1800" kern="1200">
                <a:solidFill>
                  <a:prstClr val="black"/>
                </a:solidFill>
                <a:latin typeface="Calibri" panose="020F0502020204030204"/>
                <a:ea typeface="+mn-ea"/>
                <a:cs typeface="+mn-cs"/>
              </a:rPr>
              <a:t>Discharge</a:t>
            </a:r>
          </a:p>
        </p:txBody>
      </p:sp>
      <p:sp>
        <p:nvSpPr>
          <p:cNvPr id="21" name="TextBox 20">
            <a:extLst>
              <a:ext uri="{FF2B5EF4-FFF2-40B4-BE49-F238E27FC236}">
                <a16:creationId xmlns:a16="http://schemas.microsoft.com/office/drawing/2014/main" id="{26F39564-153E-C5C5-DA19-77FC7F78FDA0}"/>
              </a:ext>
            </a:extLst>
          </p:cNvPr>
          <p:cNvSpPr txBox="1"/>
          <p:nvPr/>
        </p:nvSpPr>
        <p:spPr>
          <a:xfrm>
            <a:off x="7161683" y="4512416"/>
            <a:ext cx="1401289" cy="369332"/>
          </a:xfrm>
          <a:prstGeom prst="rect">
            <a:avLst/>
          </a:prstGeom>
          <a:noFill/>
        </p:spPr>
        <p:txBody>
          <a:bodyPr wrap="square" rtlCol="0">
            <a:spAutoFit/>
          </a:bodyPr>
          <a:lstStyle/>
          <a:p>
            <a:pPr>
              <a:buClrTx/>
              <a:buFontTx/>
              <a:buNone/>
            </a:pPr>
            <a:r>
              <a:rPr lang="en-GB" sz="1800" kern="1200">
                <a:solidFill>
                  <a:prstClr val="black"/>
                </a:solidFill>
                <a:latin typeface="Calibri" panose="020F0502020204030204"/>
                <a:ea typeface="+mn-ea"/>
                <a:cs typeface="+mn-cs"/>
              </a:rPr>
              <a:t>Charge</a:t>
            </a:r>
          </a:p>
        </p:txBody>
      </p:sp>
      <p:sp>
        <p:nvSpPr>
          <p:cNvPr id="22" name="TextBox 21">
            <a:extLst>
              <a:ext uri="{FF2B5EF4-FFF2-40B4-BE49-F238E27FC236}">
                <a16:creationId xmlns:a16="http://schemas.microsoft.com/office/drawing/2014/main" id="{A971B874-8EC9-EFD3-90AA-662CAB522747}"/>
              </a:ext>
            </a:extLst>
          </p:cNvPr>
          <p:cNvSpPr txBox="1"/>
          <p:nvPr/>
        </p:nvSpPr>
        <p:spPr>
          <a:xfrm>
            <a:off x="6864839" y="5247118"/>
            <a:ext cx="1994978" cy="369332"/>
          </a:xfrm>
          <a:prstGeom prst="rect">
            <a:avLst/>
          </a:prstGeom>
          <a:noFill/>
        </p:spPr>
        <p:txBody>
          <a:bodyPr wrap="square" rtlCol="0">
            <a:spAutoFit/>
          </a:bodyPr>
          <a:lstStyle/>
          <a:p>
            <a:pPr>
              <a:buClrTx/>
              <a:buFontTx/>
              <a:buNone/>
            </a:pPr>
            <a:r>
              <a:rPr lang="en-GB" sz="1800" kern="1200">
                <a:solidFill>
                  <a:prstClr val="black"/>
                </a:solidFill>
                <a:latin typeface="Calibri" panose="020F0502020204030204"/>
                <a:ea typeface="+mn-ea"/>
                <a:cs typeface="+mn-cs"/>
              </a:rPr>
              <a:t>Ancillary services</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F083995-10B6-DC15-A784-79AAE781FAFF}"/>
                  </a:ext>
                </a:extLst>
              </p:cNvPr>
              <p:cNvSpPr txBox="1"/>
              <p:nvPr/>
            </p:nvSpPr>
            <p:spPr>
              <a:xfrm>
                <a:off x="6242464" y="1458123"/>
                <a:ext cx="3129045" cy="837665"/>
              </a:xfrm>
              <a:prstGeom prst="rect">
                <a:avLst/>
              </a:prstGeom>
              <a:noFill/>
            </p:spPr>
            <p:txBody>
              <a:bodyPr wrap="square" rtlCol="0">
                <a:spAutoFit/>
              </a:bodyPr>
              <a:lstStyle/>
              <a:p>
                <a:pPr>
                  <a:buClrTx/>
                  <a:buFontTx/>
                  <a:buNone/>
                </a:pPr>
                <a14:m>
                  <m:oMathPara xmlns:m="http://schemas.openxmlformats.org/officeDocument/2006/math">
                    <m:oMathParaPr>
                      <m:jc m:val="centerGroup"/>
                    </m:oMathParaPr>
                    <m:oMath xmlns:m="http://schemas.openxmlformats.org/officeDocument/2006/math">
                      <m:sSub>
                        <m:sSubPr>
                          <m:ctrlPr>
                            <a:rPr lang="en-GB" sz="2000" i="1" kern="1200" smtClean="0">
                              <a:solidFill>
                                <a:prstClr val="black"/>
                              </a:solidFill>
                              <a:latin typeface="Cambria Math" panose="02040503050406030204" pitchFamily="18" charset="0"/>
                              <a:ea typeface="+mn-ea"/>
                              <a:cs typeface="+mn-cs"/>
                            </a:rPr>
                          </m:ctrlPr>
                        </m:sSubPr>
                        <m:e>
                          <m:r>
                            <a:rPr lang="en-GB" sz="2000" i="1" kern="1200" smtClean="0">
                              <a:solidFill>
                                <a:prstClr val="black"/>
                              </a:solidFill>
                              <a:latin typeface="Cambria Math" panose="02040503050406030204" pitchFamily="18" charset="0"/>
                              <a:ea typeface="+mn-ea"/>
                              <a:cs typeface="+mn-cs"/>
                            </a:rPr>
                            <m:t>𝐸</m:t>
                          </m:r>
                        </m:e>
                        <m:sub>
                          <m:r>
                            <a:rPr lang="en-GB" sz="2000" i="1" kern="1200">
                              <a:solidFill>
                                <a:prstClr val="black"/>
                              </a:solidFill>
                              <a:latin typeface="Cambria Math" panose="02040503050406030204" pitchFamily="18" charset="0"/>
                              <a:ea typeface="+mn-ea"/>
                              <a:cs typeface="+mn-cs"/>
                            </a:rPr>
                            <m:t>𝑡𝑜𝑡</m:t>
                          </m:r>
                        </m:sub>
                      </m:sSub>
                      <m:r>
                        <a:rPr lang="en-GB" sz="2000" i="1" kern="1200" smtClean="0">
                          <a:solidFill>
                            <a:prstClr val="black"/>
                          </a:solidFill>
                          <a:latin typeface="Cambria Math" panose="02040503050406030204" pitchFamily="18" charset="0"/>
                          <a:ea typeface="+mn-ea"/>
                          <a:cs typeface="+mn-cs"/>
                        </a:rPr>
                        <m:t>= </m:t>
                      </m:r>
                      <m:r>
                        <a:rPr lang="en-GB" sz="2000" i="1" kern="1200" smtClean="0">
                          <a:solidFill>
                            <a:prstClr val="black"/>
                          </a:solidFill>
                          <a:latin typeface="Cambria Math" panose="02040503050406030204" pitchFamily="18" charset="0"/>
                          <a:ea typeface="Cambria Math" panose="02040503050406030204" pitchFamily="18" charset="0"/>
                          <a:cs typeface="+mn-cs"/>
                        </a:rPr>
                        <m:t>𝛼</m:t>
                      </m:r>
                      <m:r>
                        <a:rPr lang="en-GB" sz="2000" i="1" kern="1200" smtClean="0">
                          <a:solidFill>
                            <a:prstClr val="black"/>
                          </a:solidFill>
                          <a:latin typeface="Cambria Math" panose="02040503050406030204" pitchFamily="18" charset="0"/>
                          <a:ea typeface="Cambria Math" panose="02040503050406030204" pitchFamily="18" charset="0"/>
                          <a:cs typeface="+mn-cs"/>
                        </a:rPr>
                        <m:t> ∗ </m:t>
                      </m:r>
                      <m:nary>
                        <m:naryPr>
                          <m:chr m:val="∑"/>
                          <m:subHide m:val="on"/>
                          <m:supHide m:val="on"/>
                          <m:ctrlPr>
                            <a:rPr lang="en-GB" sz="2000" i="1" kern="1200" smtClean="0">
                              <a:solidFill>
                                <a:prstClr val="black"/>
                              </a:solidFill>
                              <a:latin typeface="Cambria Math" panose="02040503050406030204" pitchFamily="18" charset="0"/>
                              <a:ea typeface="Cambria Math" panose="02040503050406030204" pitchFamily="18" charset="0"/>
                              <a:cs typeface="+mn-cs"/>
                            </a:rPr>
                          </m:ctrlPr>
                        </m:naryPr>
                        <m:sub/>
                        <m:sup/>
                        <m:e>
                          <m:sSub>
                            <m:sSubPr>
                              <m:ctrlPr>
                                <a:rPr lang="en-GB" sz="2000" i="1" kern="1200">
                                  <a:solidFill>
                                    <a:prstClr val="black"/>
                                  </a:solidFill>
                                  <a:latin typeface="Cambria Math" panose="02040503050406030204" pitchFamily="18" charset="0"/>
                                  <a:ea typeface="Cambria Math" panose="02040503050406030204" pitchFamily="18" charset="0"/>
                                  <a:cs typeface="+mn-cs"/>
                                </a:rPr>
                              </m:ctrlPr>
                            </m:sSubPr>
                            <m:e>
                              <m:r>
                                <a:rPr lang="en-GB" sz="2000" i="1" kern="1200">
                                  <a:solidFill>
                                    <a:prstClr val="black"/>
                                  </a:solidFill>
                                  <a:latin typeface="Cambria Math" panose="02040503050406030204" pitchFamily="18" charset="0"/>
                                  <a:ea typeface="Cambria Math" panose="02040503050406030204" pitchFamily="18" charset="0"/>
                                  <a:cs typeface="+mn-cs"/>
                                </a:rPr>
                                <m:t>𝐸</m:t>
                              </m:r>
                            </m:e>
                            <m:sub>
                              <m:r>
                                <a:rPr lang="en-GB" sz="2000" i="1" kern="1200">
                                  <a:solidFill>
                                    <a:prstClr val="black"/>
                                  </a:solidFill>
                                  <a:latin typeface="Cambria Math" panose="02040503050406030204" pitchFamily="18" charset="0"/>
                                  <a:ea typeface="Cambria Math" panose="02040503050406030204" pitchFamily="18" charset="0"/>
                                  <a:cs typeface="+mn-cs"/>
                                </a:rPr>
                                <m:t>𝑏𝑎𝑡𝑡𝑒𝑟𝑦</m:t>
                              </m:r>
                            </m:sub>
                          </m:sSub>
                        </m:e>
                      </m:nary>
                    </m:oMath>
                  </m:oMathPara>
                </a14:m>
                <a:endParaRPr lang="en-GB" sz="1800" kern="1200" dirty="0">
                  <a:solidFill>
                    <a:prstClr val="black"/>
                  </a:solidFill>
                  <a:latin typeface="Calibri" panose="020F0502020204030204"/>
                  <a:ea typeface="+mn-ea"/>
                  <a:cs typeface="+mn-cs"/>
                </a:endParaRPr>
              </a:p>
            </p:txBody>
          </p:sp>
        </mc:Choice>
        <mc:Fallback xmlns="">
          <p:sp>
            <p:nvSpPr>
              <p:cNvPr id="23" name="TextBox 22">
                <a:extLst>
                  <a:ext uri="{FF2B5EF4-FFF2-40B4-BE49-F238E27FC236}">
                    <a16:creationId xmlns:a16="http://schemas.microsoft.com/office/drawing/2014/main" id="{FF083995-10B6-DC15-A784-79AAE781FAFF}"/>
                  </a:ext>
                </a:extLst>
              </p:cNvPr>
              <p:cNvSpPr txBox="1">
                <a:spLocks noRot="1" noChangeAspect="1" noMove="1" noResize="1" noEditPoints="1" noAdjustHandles="1" noChangeArrowheads="1" noChangeShapeType="1" noTextEdit="1"/>
              </p:cNvSpPr>
              <p:nvPr/>
            </p:nvSpPr>
            <p:spPr>
              <a:xfrm>
                <a:off x="6242464" y="1458123"/>
                <a:ext cx="3129045" cy="837665"/>
              </a:xfrm>
              <a:prstGeom prst="rect">
                <a:avLst/>
              </a:prstGeom>
              <a:blipFill>
                <a:blip r:embed="rId4"/>
                <a:stretch>
                  <a:fillRect/>
                </a:stretch>
              </a:blipFill>
            </p:spPr>
            <p:txBody>
              <a:bodyPr/>
              <a:lstStyle/>
              <a:p>
                <a:r>
                  <a:rPr lang="es-CO">
                    <a:noFill/>
                  </a:rPr>
                  <a:t> </a:t>
                </a:r>
              </a:p>
            </p:txBody>
          </p:sp>
        </mc:Fallback>
      </mc:AlternateContent>
      <p:pic>
        <p:nvPicPr>
          <p:cNvPr id="24" name="Picture 23">
            <a:extLst>
              <a:ext uri="{FF2B5EF4-FFF2-40B4-BE49-F238E27FC236}">
                <a16:creationId xmlns:a16="http://schemas.microsoft.com/office/drawing/2014/main" id="{C663B59D-1E73-6D52-36B6-A9AB4B8F985A}"/>
              </a:ext>
            </a:extLst>
          </p:cNvPr>
          <p:cNvPicPr>
            <a:picLocks noChangeAspect="1"/>
          </p:cNvPicPr>
          <p:nvPr/>
        </p:nvPicPr>
        <p:blipFill rotWithShape="1">
          <a:blip r:embed="rId5">
            <a:extLst>
              <a:ext uri="{28A0092B-C50C-407E-A947-70E740481C1C}">
                <a14:useLocalDpi xmlns:a14="http://schemas.microsoft.com/office/drawing/2010/main" val="0"/>
              </a:ext>
            </a:extLst>
          </a:blip>
          <a:srcRect b="22424"/>
          <a:stretch/>
        </p:blipFill>
        <p:spPr>
          <a:xfrm flipH="1">
            <a:off x="7017545" y="2754662"/>
            <a:ext cx="1337573" cy="1037632"/>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C951640-45AB-E80F-6520-97BE4A84B6AE}"/>
                  </a:ext>
                </a:extLst>
              </p:cNvPr>
              <p:cNvSpPr txBox="1"/>
              <p:nvPr/>
            </p:nvSpPr>
            <p:spPr>
              <a:xfrm>
                <a:off x="6358641" y="2272435"/>
                <a:ext cx="5033382" cy="461665"/>
              </a:xfrm>
              <a:prstGeom prst="rect">
                <a:avLst/>
              </a:prstGeom>
              <a:noFill/>
            </p:spPr>
            <p:txBody>
              <a:bodyPr wrap="square" rtlCol="0">
                <a:spAutoFit/>
              </a:bodyPr>
              <a:lstStyle/>
              <a:p>
                <a:pPr>
                  <a:buClrTx/>
                  <a:buFontTx/>
                  <a:buNone/>
                </a:pPr>
                <a14:m>
                  <m:oMath xmlns:m="http://schemas.openxmlformats.org/officeDocument/2006/math">
                    <m:r>
                      <a:rPr lang="en-GB" sz="1200" i="1" kern="1200" smtClean="0">
                        <a:solidFill>
                          <a:prstClr val="black"/>
                        </a:solidFill>
                        <a:latin typeface="Cambria Math" panose="02040503050406030204" pitchFamily="18" charset="0"/>
                        <a:ea typeface="Cambria Math" panose="02040503050406030204" pitchFamily="18" charset="0"/>
                        <a:cs typeface="+mn-cs"/>
                      </a:rPr>
                      <m:t>𝛼</m:t>
                    </m:r>
                  </m:oMath>
                </a14:m>
                <a:r>
                  <a:rPr lang="en-GB" sz="1200" kern="1200" dirty="0">
                    <a:solidFill>
                      <a:prstClr val="black"/>
                    </a:solidFill>
                    <a:latin typeface="Calibri" panose="020F0502020204030204"/>
                    <a:ea typeface="+mn-ea"/>
                    <a:cs typeface="+mn-cs"/>
                  </a:rPr>
                  <a:t>  Simultaneity factor:</a:t>
                </a:r>
                <a:r>
                  <a:rPr lang="en-US" sz="1200" kern="1200" dirty="0">
                    <a:solidFill>
                      <a:prstClr val="black"/>
                    </a:solidFill>
                    <a:latin typeface="Calibri" panose="020F0502020204030204"/>
                    <a:ea typeface="+mn-ea"/>
                    <a:cs typeface="+mn-cs"/>
                  </a:rPr>
                  <a:t>represents the share of electric vehicles (EVs) that are simultaneously available and active for charging or discharging at a given time</a:t>
                </a:r>
                <a:r>
                  <a:rPr lang="en-GB" sz="1200" kern="1200" dirty="0">
                    <a:solidFill>
                      <a:prstClr val="black"/>
                    </a:solidFill>
                    <a:latin typeface="Calibri" panose="020F0502020204030204"/>
                    <a:ea typeface="+mn-ea"/>
                    <a:cs typeface="+mn-cs"/>
                  </a:rPr>
                  <a:t> </a:t>
                </a:r>
              </a:p>
            </p:txBody>
          </p:sp>
        </mc:Choice>
        <mc:Fallback xmlns="">
          <p:sp>
            <p:nvSpPr>
              <p:cNvPr id="25" name="TextBox 24">
                <a:extLst>
                  <a:ext uri="{FF2B5EF4-FFF2-40B4-BE49-F238E27FC236}">
                    <a16:creationId xmlns:a16="http://schemas.microsoft.com/office/drawing/2014/main" id="{3C951640-45AB-E80F-6520-97BE4A84B6AE}"/>
                  </a:ext>
                </a:extLst>
              </p:cNvPr>
              <p:cNvSpPr txBox="1">
                <a:spLocks noRot="1" noChangeAspect="1" noMove="1" noResize="1" noEditPoints="1" noAdjustHandles="1" noChangeArrowheads="1" noChangeShapeType="1" noTextEdit="1"/>
              </p:cNvSpPr>
              <p:nvPr/>
            </p:nvSpPr>
            <p:spPr>
              <a:xfrm>
                <a:off x="6358641" y="2272435"/>
                <a:ext cx="5033382" cy="461665"/>
              </a:xfrm>
              <a:prstGeom prst="rect">
                <a:avLst/>
              </a:prstGeom>
              <a:blipFill>
                <a:blip r:embed="rId6"/>
                <a:stretch>
                  <a:fillRect t="-1316" b="-9211"/>
                </a:stretch>
              </a:blipFill>
            </p:spPr>
            <p:txBody>
              <a:bodyPr/>
              <a:lstStyle/>
              <a:p>
                <a:r>
                  <a:rPr lang="es-CO">
                    <a:noFill/>
                  </a:rPr>
                  <a:t> </a:t>
                </a:r>
              </a:p>
            </p:txBody>
          </p:sp>
        </mc:Fallback>
      </mc:AlternateContent>
    </p:spTree>
    <p:extLst>
      <p:ext uri="{BB962C8B-B14F-4D97-AF65-F5344CB8AC3E}">
        <p14:creationId xmlns:p14="http://schemas.microsoft.com/office/powerpoint/2010/main" val="3025380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18</a:t>
            </a:fld>
            <a:endParaRPr lang="sv-SE" sz="1000" b="1" dirty="0">
              <a:solidFill>
                <a:schemeClr val="bg1"/>
              </a:solidFill>
            </a:endParaRPr>
          </a:p>
        </p:txBody>
      </p:sp>
      <p:sp>
        <p:nvSpPr>
          <p:cNvPr id="2" name="Title 10">
            <a:extLst>
              <a:ext uri="{FF2B5EF4-FFF2-40B4-BE49-F238E27FC236}">
                <a16:creationId xmlns:a16="http://schemas.microsoft.com/office/drawing/2014/main" id="{75F22BDD-0A4C-358E-365A-D43BE65C9463}"/>
              </a:ext>
            </a:extLst>
          </p:cNvPr>
          <p:cNvSpPr txBox="1">
            <a:spLocks/>
          </p:cNvSpPr>
          <p:nvPr/>
        </p:nvSpPr>
        <p:spPr>
          <a:xfrm>
            <a:off x="887215" y="8748"/>
            <a:ext cx="7651304" cy="10954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6.4 References</a:t>
            </a:r>
          </a:p>
        </p:txBody>
      </p:sp>
      <p:sp>
        <p:nvSpPr>
          <p:cNvPr id="4" name="TextBox 3">
            <a:extLst>
              <a:ext uri="{FF2B5EF4-FFF2-40B4-BE49-F238E27FC236}">
                <a16:creationId xmlns:a16="http://schemas.microsoft.com/office/drawing/2014/main" id="{17AD43E5-AB0E-90F8-06FE-CE5A73D64BD4}"/>
              </a:ext>
            </a:extLst>
          </p:cNvPr>
          <p:cNvSpPr txBox="1"/>
          <p:nvPr/>
        </p:nvSpPr>
        <p:spPr>
          <a:xfrm>
            <a:off x="887215" y="1494761"/>
            <a:ext cx="1017219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000" dirty="0">
                <a:latin typeface="Open Sans" panose="020B0606030504020204" pitchFamily="34" charset="0"/>
                <a:ea typeface="Open Sans" panose="020B0606030504020204" pitchFamily="34" charset="0"/>
                <a:cs typeface="Open Sans" panose="020B0606030504020204" pitchFamily="34" charset="0"/>
              </a:rPr>
              <a:t>IRENA. 2019. IRENA </a:t>
            </a:r>
            <a:r>
              <a:rPr lang="en-US" sz="2000" dirty="0" err="1">
                <a:latin typeface="Open Sans" panose="020B0606030504020204" pitchFamily="34" charset="0"/>
                <a:ea typeface="Open Sans" panose="020B0606030504020204" pitchFamily="34" charset="0"/>
                <a:cs typeface="Open Sans" panose="020B0606030504020204" pitchFamily="34" charset="0"/>
              </a:rPr>
              <a:t>FlexTool</a:t>
            </a:r>
            <a:r>
              <a:rPr lang="en-US" sz="2000" dirty="0">
                <a:latin typeface="Open Sans" panose="020B0606030504020204" pitchFamily="34" charset="0"/>
                <a:ea typeface="Open Sans" panose="020B0606030504020204" pitchFamily="34" charset="0"/>
                <a:cs typeface="Open Sans" panose="020B0606030504020204" pitchFamily="34" charset="0"/>
              </a:rPr>
              <a:t> Modelling different flexibility options. International Renewable Energy Agency, Abu Dhabi. </a:t>
            </a:r>
            <a:r>
              <a:rPr lang="en-US" sz="2000" dirty="0">
                <a:latin typeface="Open Sans" panose="020B0606030504020204" pitchFamily="34" charset="0"/>
                <a:ea typeface="Open Sans" panose="020B0606030504020204" pitchFamily="34" charset="0"/>
                <a:cs typeface="Open Sans" panose="020B0606030504020204" pitchFamily="34" charset="0"/>
                <a:hlinkClick r:id="rId3"/>
              </a:rPr>
              <a:t>https://www.irena.org/-/media/Irena/Files/IRENA-flextool/IRENA_FlexTool_FlexibilityOptions.pdf</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18939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p:txBody>
          <a:bodyPr/>
          <a:lstStyle/>
          <a:p>
            <a:r>
              <a:rPr lang="en-US" dirty="0" err="1"/>
              <a:t>www.climatecompatiblegrowth.com</a:t>
            </a:r>
            <a:endParaRPr lang="en-US" dirty="0"/>
          </a:p>
        </p:txBody>
      </p:sp>
    </p:spTree>
    <p:extLst>
      <p:ext uri="{BB962C8B-B14F-4D97-AF65-F5344CB8AC3E}">
        <p14:creationId xmlns:p14="http://schemas.microsoft.com/office/powerpoint/2010/main" val="169286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a:t>
            </a:fld>
            <a:endParaRPr lang="sv-SE" sz="1000" b="1" dirty="0">
              <a:solidFill>
                <a:schemeClr val="bg1"/>
              </a:solidFill>
            </a:endParaRPr>
          </a:p>
        </p:txBody>
      </p:sp>
      <p:sp>
        <p:nvSpPr>
          <p:cNvPr id="5" name="Title 10">
            <a:extLst>
              <a:ext uri="{FF2B5EF4-FFF2-40B4-BE49-F238E27FC236}">
                <a16:creationId xmlns:a16="http://schemas.microsoft.com/office/drawing/2014/main" id="{B4A765C4-7338-2C9C-C72A-6128B696AC2A}"/>
              </a:ext>
            </a:extLst>
          </p:cNvPr>
          <p:cNvSpPr txBox="1">
            <a:spLocks/>
          </p:cNvSpPr>
          <p:nvPr/>
        </p:nvSpPr>
        <p:spPr>
          <a:xfrm>
            <a:off x="835429" y="46372"/>
            <a:ext cx="7651304" cy="136167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400">
                <a:latin typeface="Open Sans"/>
              </a:rPr>
              <a:t>Learning Outcomes</a:t>
            </a:r>
          </a:p>
        </p:txBody>
      </p:sp>
      <p:sp>
        <p:nvSpPr>
          <p:cNvPr id="6" name="Content Placeholder 13">
            <a:extLst>
              <a:ext uri="{FF2B5EF4-FFF2-40B4-BE49-F238E27FC236}">
                <a16:creationId xmlns:a16="http://schemas.microsoft.com/office/drawing/2014/main" id="{7898B265-18EB-84FA-C945-87B330A9D067}"/>
              </a:ext>
            </a:extLst>
          </p:cNvPr>
          <p:cNvSpPr txBox="1">
            <a:spLocks/>
          </p:cNvSpPr>
          <p:nvPr/>
        </p:nvSpPr>
        <p:spPr>
          <a:xfrm>
            <a:off x="835428" y="1786512"/>
            <a:ext cx="10032441" cy="4389436"/>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1000"/>
              </a:spcBef>
            </a:pPr>
            <a:r>
              <a:rPr lang="en-GB" sz="2000" b="1" dirty="0">
                <a:solidFill>
                  <a:schemeClr val="accent5">
                    <a:lumMod val="60000"/>
                    <a:lumOff val="40000"/>
                  </a:schemeClr>
                </a:solidFill>
                <a:latin typeface="Open Sans"/>
                <a:ea typeface="+mn-lt"/>
                <a:cs typeface="+mn-lt"/>
              </a:rPr>
              <a:t>By the end of this lecture, you will be able to:</a:t>
            </a:r>
          </a:p>
          <a:p>
            <a:pPr algn="l">
              <a:lnSpc>
                <a:spcPct val="100000"/>
              </a:lnSpc>
              <a:spcBef>
                <a:spcPts val="1000"/>
              </a:spcBef>
            </a:pPr>
            <a:endParaRPr lang="en-US" sz="2000" b="1" dirty="0">
              <a:solidFill>
                <a:schemeClr val="accent5">
                  <a:lumMod val="60000"/>
                  <a:lumOff val="40000"/>
                </a:schemeClr>
              </a:solidFill>
              <a:latin typeface="Open Sans"/>
              <a:cs typeface="Calibri" panose="020F0502020204030204"/>
            </a:endParaRPr>
          </a:p>
          <a:p>
            <a:pPr fontAlgn="base">
              <a:lnSpc>
                <a:spcPct val="150000"/>
              </a:lnSpc>
            </a:pPr>
            <a:r>
              <a:rPr lang="en-US" sz="2000" dirty="0">
                <a:latin typeface="Open Sans"/>
                <a:ea typeface="Open Sans" panose="020B0606030504020204" pitchFamily="34" charset="0"/>
                <a:cs typeface="Open Sans" panose="020B0606030504020204" pitchFamily="34" charset="0"/>
              </a:rPr>
              <a:t>ILO1: Understand how to model demand response measures.</a:t>
            </a:r>
          </a:p>
          <a:p>
            <a:pPr fontAlgn="base">
              <a:lnSpc>
                <a:spcPct val="150000"/>
              </a:lnSpc>
            </a:pPr>
            <a:endParaRPr lang="en-US" sz="2000" dirty="0">
              <a:latin typeface="Open Sans"/>
              <a:ea typeface="Open Sans" panose="020B0606030504020204" pitchFamily="34" charset="0"/>
              <a:cs typeface="Open Sans" panose="020B0606030504020204" pitchFamily="34" charset="0"/>
            </a:endParaRPr>
          </a:p>
          <a:p>
            <a:pPr fontAlgn="base">
              <a:lnSpc>
                <a:spcPct val="150000"/>
              </a:lnSpc>
            </a:pPr>
            <a:r>
              <a:rPr lang="en-US" sz="2000" dirty="0">
                <a:latin typeface="Open Sans"/>
                <a:ea typeface="Open Sans" panose="020B0606030504020204" pitchFamily="34" charset="0"/>
                <a:cs typeface="Open Sans" panose="020B0606030504020204" pitchFamily="34" charset="0"/>
              </a:rPr>
              <a:t>ILO2: Understand how to model power to heat and heat network.</a:t>
            </a:r>
          </a:p>
          <a:p>
            <a:pPr fontAlgn="base">
              <a:lnSpc>
                <a:spcPct val="150000"/>
              </a:lnSpc>
            </a:pPr>
            <a:endParaRPr lang="en-US" sz="2000" dirty="0">
              <a:latin typeface="Open Sans"/>
              <a:ea typeface="Open Sans" panose="020B0606030504020204" pitchFamily="34" charset="0"/>
              <a:cs typeface="Open Sans" panose="020B0606030504020204" pitchFamily="34" charset="0"/>
            </a:endParaRPr>
          </a:p>
          <a:p>
            <a:pPr fontAlgn="base">
              <a:lnSpc>
                <a:spcPct val="150000"/>
              </a:lnSpc>
            </a:pPr>
            <a:r>
              <a:rPr lang="en-US" sz="2000" dirty="0">
                <a:latin typeface="Open Sans"/>
                <a:ea typeface="Open Sans" panose="020B0606030504020204" pitchFamily="34" charset="0"/>
                <a:cs typeface="Open Sans" panose="020B0606030504020204" pitchFamily="34" charset="0"/>
              </a:rPr>
              <a:t>ILO3: Understand how to model power to hydrogen and hydrogen network.</a:t>
            </a:r>
          </a:p>
          <a:p>
            <a:pPr fontAlgn="base">
              <a:lnSpc>
                <a:spcPct val="150000"/>
              </a:lnSpc>
            </a:pPr>
            <a:endParaRPr lang="en-US" sz="2000" dirty="0">
              <a:latin typeface="Open Sans"/>
              <a:ea typeface="Open Sans" panose="020B0606030504020204" pitchFamily="34" charset="0"/>
              <a:cs typeface="Open Sans" panose="020B0606030504020204" pitchFamily="34" charset="0"/>
            </a:endParaRPr>
          </a:p>
          <a:p>
            <a:pPr fontAlgn="base">
              <a:lnSpc>
                <a:spcPct val="150000"/>
              </a:lnSpc>
            </a:pPr>
            <a:r>
              <a:rPr lang="en-US" sz="2000" dirty="0">
                <a:latin typeface="Open Sans"/>
                <a:ea typeface="Open Sans" panose="020B0606030504020204" pitchFamily="34" charset="0"/>
                <a:cs typeface="Open Sans" panose="020B0606030504020204" pitchFamily="34" charset="0"/>
              </a:rPr>
              <a:t>ILO4: Understand how to model power to electric vehicles.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A3297197-B53A-9EB0-F3B4-A6B9BE3A034F}"/>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3765E06-57BC-8967-3FC7-099CC524B62B}"/>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3</a:t>
            </a:fld>
            <a:endParaRPr lang="sv-SE" sz="1000" b="1" dirty="0">
              <a:solidFill>
                <a:schemeClr val="bg1"/>
              </a:solidFill>
            </a:endParaRPr>
          </a:p>
        </p:txBody>
      </p:sp>
      <p:sp>
        <p:nvSpPr>
          <p:cNvPr id="7" name="Rectangle 6">
            <a:extLst>
              <a:ext uri="{FF2B5EF4-FFF2-40B4-BE49-F238E27FC236}">
                <a16:creationId xmlns:a16="http://schemas.microsoft.com/office/drawing/2014/main" id="{B66B537F-F941-F7ED-22EF-B1BDBCE534B9}"/>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6.1.1 Understanding demand-side flexibility</a:t>
            </a:r>
          </a:p>
        </p:txBody>
      </p:sp>
      <p:sp>
        <p:nvSpPr>
          <p:cNvPr id="8" name="Title 10">
            <a:extLst>
              <a:ext uri="{FF2B5EF4-FFF2-40B4-BE49-F238E27FC236}">
                <a16:creationId xmlns:a16="http://schemas.microsoft.com/office/drawing/2014/main" id="{A150A7B4-A84E-1EC7-577F-44EFC73A6104}"/>
              </a:ext>
            </a:extLst>
          </p:cNvPr>
          <p:cNvSpPr txBox="1">
            <a:spLocks/>
          </p:cNvSpPr>
          <p:nvPr/>
        </p:nvSpPr>
        <p:spPr>
          <a:xfrm>
            <a:off x="343846" y="150594"/>
            <a:ext cx="11454453"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6.1 Demand response</a:t>
            </a:r>
            <a:endParaRPr lang="en-US" dirty="0">
              <a:cs typeface="Calibri Light" panose="020F0302020204030204"/>
            </a:endParaRPr>
          </a:p>
        </p:txBody>
      </p:sp>
      <p:sp>
        <p:nvSpPr>
          <p:cNvPr id="2" name="TextBox 1">
            <a:extLst>
              <a:ext uri="{FF2B5EF4-FFF2-40B4-BE49-F238E27FC236}">
                <a16:creationId xmlns:a16="http://schemas.microsoft.com/office/drawing/2014/main" id="{309D5F0B-8BD1-BAFE-0EA8-ABC7EB55403F}"/>
              </a:ext>
            </a:extLst>
          </p:cNvPr>
          <p:cNvSpPr txBox="1"/>
          <p:nvPr/>
        </p:nvSpPr>
        <p:spPr>
          <a:xfrm>
            <a:off x="343846" y="1479421"/>
            <a:ext cx="10919792" cy="461665"/>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How demand response works?</a:t>
            </a:r>
            <a:endParaRPr lang="es-CO"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15">
            <a:extLst>
              <a:ext uri="{FF2B5EF4-FFF2-40B4-BE49-F238E27FC236}">
                <a16:creationId xmlns:a16="http://schemas.microsoft.com/office/drawing/2014/main" id="{EC4DC563-26A3-ECCD-9447-6CD46DFC11D0}"/>
              </a:ext>
            </a:extLst>
          </p:cNvPr>
          <p:cNvPicPr>
            <a:picLocks noChangeAspect="1"/>
          </p:cNvPicPr>
          <p:nvPr/>
        </p:nvPicPr>
        <p:blipFill>
          <a:blip r:embed="rId3"/>
          <a:srcRect b="82186"/>
          <a:stretch>
            <a:fillRect/>
          </a:stretch>
        </p:blipFill>
        <p:spPr>
          <a:xfrm>
            <a:off x="139880" y="4003219"/>
            <a:ext cx="11480996" cy="400110"/>
          </a:xfrm>
          <a:prstGeom prst="rect">
            <a:avLst/>
          </a:prstGeom>
        </p:spPr>
      </p:pic>
      <p:grpSp>
        <p:nvGrpSpPr>
          <p:cNvPr id="22" name="Group 21">
            <a:extLst>
              <a:ext uri="{FF2B5EF4-FFF2-40B4-BE49-F238E27FC236}">
                <a16:creationId xmlns:a16="http://schemas.microsoft.com/office/drawing/2014/main" id="{BE3BEA02-6964-368C-32F2-15CDE574C064}"/>
              </a:ext>
            </a:extLst>
          </p:cNvPr>
          <p:cNvGrpSpPr/>
          <p:nvPr/>
        </p:nvGrpSpPr>
        <p:grpSpPr>
          <a:xfrm>
            <a:off x="429568" y="4548209"/>
            <a:ext cx="11229942" cy="1480011"/>
            <a:chOff x="429568" y="4548209"/>
            <a:chExt cx="11229942" cy="1480011"/>
          </a:xfrm>
        </p:grpSpPr>
        <p:sp>
          <p:nvSpPr>
            <p:cNvPr id="17" name="TextBox 16">
              <a:extLst>
                <a:ext uri="{FF2B5EF4-FFF2-40B4-BE49-F238E27FC236}">
                  <a16:creationId xmlns:a16="http://schemas.microsoft.com/office/drawing/2014/main" id="{392A0D48-B513-796C-F418-CED47328844D}"/>
                </a:ext>
              </a:extLst>
            </p:cNvPr>
            <p:cNvSpPr txBox="1"/>
            <p:nvPr/>
          </p:nvSpPr>
          <p:spPr>
            <a:xfrm>
              <a:off x="429568" y="4550892"/>
              <a:ext cx="2044512" cy="1477328"/>
            </a:xfrm>
            <a:prstGeom prst="rect">
              <a:avLst/>
            </a:prstGeom>
            <a:noFill/>
          </p:spPr>
          <p:txBody>
            <a:bodyPr wrap="square" rtlCol="0">
              <a:spAutoFit/>
            </a:bodyPr>
            <a:lstStyle/>
            <a:p>
              <a:r>
                <a:rPr lang="en-US" sz="1500" b="1" dirty="0">
                  <a:latin typeface="Open Sans" panose="020B0606030504020204" pitchFamily="34" charset="0"/>
                  <a:ea typeface="Open Sans" panose="020B0606030504020204" pitchFamily="34" charset="0"/>
                  <a:cs typeface="Open Sans" panose="020B0606030504020204" pitchFamily="34" charset="0"/>
                </a:rPr>
                <a:t>Step 1</a:t>
              </a:r>
            </a:p>
            <a:p>
              <a:r>
                <a:rPr lang="en-US" sz="1500" dirty="0">
                  <a:latin typeface="Open Sans" panose="020B0606030504020204" pitchFamily="34" charset="0"/>
                  <a:ea typeface="Open Sans" panose="020B0606030504020204" pitchFamily="34" charset="0"/>
                  <a:cs typeface="Open Sans" panose="020B0606030504020204" pitchFamily="34" charset="0"/>
                </a:rPr>
                <a:t>Energy user signs up to voluntarily set up reduce energy usage in times of extreme demand.</a:t>
              </a:r>
              <a:endParaRPr lang="es-CO" sz="150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A8D4CEFC-33A3-9295-180C-9DF5500F0BB3}"/>
                </a:ext>
              </a:extLst>
            </p:cNvPr>
            <p:cNvSpPr txBox="1"/>
            <p:nvPr/>
          </p:nvSpPr>
          <p:spPr>
            <a:xfrm>
              <a:off x="2811769" y="4548209"/>
              <a:ext cx="2044512" cy="784830"/>
            </a:xfrm>
            <a:prstGeom prst="rect">
              <a:avLst/>
            </a:prstGeom>
            <a:noFill/>
          </p:spPr>
          <p:txBody>
            <a:bodyPr wrap="square" rtlCol="0">
              <a:spAutoFit/>
            </a:bodyPr>
            <a:lstStyle/>
            <a:p>
              <a:r>
                <a:rPr lang="en-US" sz="1500" b="1" dirty="0">
                  <a:latin typeface="Open Sans" panose="020B0606030504020204" pitchFamily="34" charset="0"/>
                  <a:ea typeface="Open Sans" panose="020B0606030504020204" pitchFamily="34" charset="0"/>
                  <a:cs typeface="Open Sans" panose="020B0606030504020204" pitchFamily="34" charset="0"/>
                </a:rPr>
                <a:t>Step 2</a:t>
              </a:r>
            </a:p>
            <a:p>
              <a:r>
                <a:rPr lang="en-US" sz="1500" dirty="0">
                  <a:latin typeface="Open Sans" panose="020B0606030504020204" pitchFamily="34" charset="0"/>
                  <a:ea typeface="Open Sans" panose="020B0606030504020204" pitchFamily="34" charset="0"/>
                  <a:cs typeface="Open Sans" panose="020B0606030504020204" pitchFamily="34" charset="0"/>
                </a:rPr>
                <a:t>Electricity demand surges.</a:t>
              </a:r>
              <a:endParaRPr lang="es-CO" sz="1500"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16FC2492-A95C-7FE1-5769-00248C694225}"/>
                </a:ext>
              </a:extLst>
            </p:cNvPr>
            <p:cNvSpPr txBox="1"/>
            <p:nvPr/>
          </p:nvSpPr>
          <p:spPr>
            <a:xfrm>
              <a:off x="5056403" y="4550892"/>
              <a:ext cx="2044512" cy="1477328"/>
            </a:xfrm>
            <a:prstGeom prst="rect">
              <a:avLst/>
            </a:prstGeom>
            <a:noFill/>
          </p:spPr>
          <p:txBody>
            <a:bodyPr wrap="square" rtlCol="0">
              <a:spAutoFit/>
            </a:bodyPr>
            <a:lstStyle/>
            <a:p>
              <a:r>
                <a:rPr lang="en-US" sz="1500" b="1" dirty="0">
                  <a:latin typeface="Open Sans" panose="020B0606030504020204" pitchFamily="34" charset="0"/>
                  <a:ea typeface="Open Sans" panose="020B0606030504020204" pitchFamily="34" charset="0"/>
                  <a:cs typeface="Open Sans" panose="020B0606030504020204" pitchFamily="34" charset="0"/>
                </a:rPr>
                <a:t>Step 3</a:t>
              </a:r>
            </a:p>
            <a:p>
              <a:r>
                <a:rPr lang="en-US" sz="1500" dirty="0">
                  <a:latin typeface="Open Sans" panose="020B0606030504020204" pitchFamily="34" charset="0"/>
                  <a:ea typeface="Open Sans" panose="020B0606030504020204" pitchFamily="34" charset="0"/>
                  <a:cs typeface="Open Sans" panose="020B0606030504020204" pitchFamily="34" charset="0"/>
                </a:rPr>
                <a:t>User reduces its energy consumption based on the event received from aggregator.</a:t>
              </a:r>
              <a:endParaRPr lang="es-CO" sz="1500"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D986E4CA-CE72-AF47-F7C7-8CB1B4500A24}"/>
                </a:ext>
              </a:extLst>
            </p:cNvPr>
            <p:cNvSpPr txBox="1"/>
            <p:nvPr/>
          </p:nvSpPr>
          <p:spPr>
            <a:xfrm>
              <a:off x="7370364" y="4548209"/>
              <a:ext cx="2044512" cy="784830"/>
            </a:xfrm>
            <a:prstGeom prst="rect">
              <a:avLst/>
            </a:prstGeom>
            <a:noFill/>
          </p:spPr>
          <p:txBody>
            <a:bodyPr wrap="square" rtlCol="0">
              <a:spAutoFit/>
            </a:bodyPr>
            <a:lstStyle/>
            <a:p>
              <a:r>
                <a:rPr lang="en-US" sz="1500" b="1" dirty="0">
                  <a:latin typeface="Open Sans" panose="020B0606030504020204" pitchFamily="34" charset="0"/>
                  <a:ea typeface="Open Sans" panose="020B0606030504020204" pitchFamily="34" charset="0"/>
                  <a:cs typeface="Open Sans" panose="020B0606030504020204" pitchFamily="34" charset="0"/>
                </a:rPr>
                <a:t>Step 4</a:t>
              </a:r>
            </a:p>
            <a:p>
              <a:r>
                <a:rPr lang="en-US" sz="1500" dirty="0">
                  <a:latin typeface="Open Sans" panose="020B0606030504020204" pitchFamily="34" charset="0"/>
                  <a:ea typeface="Open Sans" panose="020B0606030504020204" pitchFamily="34" charset="0"/>
                  <a:cs typeface="Open Sans" panose="020B0606030504020204" pitchFamily="34" charset="0"/>
                </a:rPr>
                <a:t>Reduced demand helps stabilize grid.</a:t>
              </a:r>
              <a:endParaRPr lang="es-CO" sz="1500"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155A4D89-BB32-CC62-4CEB-43C48F2253CC}"/>
                </a:ext>
              </a:extLst>
            </p:cNvPr>
            <p:cNvSpPr txBox="1"/>
            <p:nvPr/>
          </p:nvSpPr>
          <p:spPr>
            <a:xfrm>
              <a:off x="9614998" y="4548209"/>
              <a:ext cx="2044512" cy="1015663"/>
            </a:xfrm>
            <a:prstGeom prst="rect">
              <a:avLst/>
            </a:prstGeom>
            <a:noFill/>
          </p:spPr>
          <p:txBody>
            <a:bodyPr wrap="square" rtlCol="0">
              <a:spAutoFit/>
            </a:bodyPr>
            <a:lstStyle/>
            <a:p>
              <a:r>
                <a:rPr lang="en-US" sz="1500" b="1" dirty="0">
                  <a:latin typeface="Open Sans" panose="020B0606030504020204" pitchFamily="34" charset="0"/>
                  <a:ea typeface="Open Sans" panose="020B0606030504020204" pitchFamily="34" charset="0"/>
                  <a:cs typeface="Open Sans" panose="020B0606030504020204" pitchFamily="34" charset="0"/>
                </a:rPr>
                <a:t>Step 5</a:t>
              </a:r>
            </a:p>
            <a:p>
              <a:r>
                <a:rPr lang="en-US" sz="1500" dirty="0">
                  <a:latin typeface="Open Sans" panose="020B0606030504020204" pitchFamily="34" charset="0"/>
                  <a:ea typeface="Open Sans" panose="020B0606030504020204" pitchFamily="34" charset="0"/>
                  <a:cs typeface="Open Sans" panose="020B0606030504020204" pitchFamily="34" charset="0"/>
                </a:rPr>
                <a:t>Users are paid incentive for reducing the load.</a:t>
              </a:r>
              <a:endParaRPr lang="es-CO" sz="1500"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23" name="Picture 2" descr="Energy Consumption Icons - Free SVG &amp; PNG Energy Consumption Images - Noun  Project">
            <a:extLst>
              <a:ext uri="{FF2B5EF4-FFF2-40B4-BE49-F238E27FC236}">
                <a16:creationId xmlns:a16="http://schemas.microsoft.com/office/drawing/2014/main" id="{B48441C1-6C32-D6F8-4D52-35D6AE9AA4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6938" y="2527235"/>
            <a:ext cx="1447892" cy="144789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Energy consumption - Free electronics icons">
            <a:extLst>
              <a:ext uri="{FF2B5EF4-FFF2-40B4-BE49-F238E27FC236}">
                <a16:creationId xmlns:a16="http://schemas.microsoft.com/office/drawing/2014/main" id="{C11191C7-F520-7178-6DDA-BFDC84C54614}"/>
              </a:ext>
            </a:extLst>
          </p:cNvPr>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5205486" y="2322517"/>
            <a:ext cx="1691890" cy="169189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Industry Icons Set 938372 Vector Art at Vecteezy">
            <a:extLst>
              <a:ext uri="{FF2B5EF4-FFF2-40B4-BE49-F238E27FC236}">
                <a16:creationId xmlns:a16="http://schemas.microsoft.com/office/drawing/2014/main" id="{7D205EAD-87A0-C8B6-FFDB-3D00FCDB4B94}"/>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50681" y="2359708"/>
            <a:ext cx="1923399" cy="16830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ncentive - Free business and finance icons">
            <a:extLst>
              <a:ext uri="{FF2B5EF4-FFF2-40B4-BE49-F238E27FC236}">
                <a16:creationId xmlns:a16="http://schemas.microsoft.com/office/drawing/2014/main" id="{C93B1499-9D07-1262-B15B-AAA860669B3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964680" y="2420218"/>
            <a:ext cx="1435438" cy="143543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rid Balancing Energy Color Icon Vector Illustration Stock Vector -  Illustration of farm, photovoltaic: 300823459">
            <a:extLst>
              <a:ext uri="{FF2B5EF4-FFF2-40B4-BE49-F238E27FC236}">
                <a16:creationId xmlns:a16="http://schemas.microsoft.com/office/drawing/2014/main" id="{8DB855E5-E85F-1CCD-6E13-1F3578B3B6D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5603" y="2245759"/>
            <a:ext cx="1834682" cy="1834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377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CC7F140B-FB13-BC33-D5D2-45484CFF3D76}"/>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AE8AABBB-22E5-57CA-47DA-6E1D5E7A76F6}"/>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4</a:t>
            </a:fld>
            <a:endParaRPr lang="sv-SE" sz="1000" b="1" dirty="0">
              <a:solidFill>
                <a:schemeClr val="bg1"/>
              </a:solidFill>
            </a:endParaRPr>
          </a:p>
        </p:txBody>
      </p:sp>
      <p:sp>
        <p:nvSpPr>
          <p:cNvPr id="7" name="Rectangle 6">
            <a:extLst>
              <a:ext uri="{FF2B5EF4-FFF2-40B4-BE49-F238E27FC236}">
                <a16:creationId xmlns:a16="http://schemas.microsoft.com/office/drawing/2014/main" id="{636FC800-C8E3-2818-0C46-EA598C4C27A0}"/>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6.1.2 Parameterization</a:t>
            </a:r>
          </a:p>
        </p:txBody>
      </p:sp>
      <p:sp>
        <p:nvSpPr>
          <p:cNvPr id="8" name="Title 10">
            <a:extLst>
              <a:ext uri="{FF2B5EF4-FFF2-40B4-BE49-F238E27FC236}">
                <a16:creationId xmlns:a16="http://schemas.microsoft.com/office/drawing/2014/main" id="{EBFF10EA-C134-B7EE-F56E-2E509F3BCAAB}"/>
              </a:ext>
            </a:extLst>
          </p:cNvPr>
          <p:cNvSpPr txBox="1">
            <a:spLocks/>
          </p:cNvSpPr>
          <p:nvPr/>
        </p:nvSpPr>
        <p:spPr>
          <a:xfrm>
            <a:off x="343846" y="150594"/>
            <a:ext cx="11454453"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6.1 Demand response</a:t>
            </a:r>
            <a:endParaRPr lang="en-US" dirty="0">
              <a:cs typeface="Calibri Light" panose="020F0302020204030204"/>
            </a:endParaRPr>
          </a:p>
        </p:txBody>
      </p:sp>
      <p:pic>
        <p:nvPicPr>
          <p:cNvPr id="4" name="Picture 3">
            <a:extLst>
              <a:ext uri="{FF2B5EF4-FFF2-40B4-BE49-F238E27FC236}">
                <a16:creationId xmlns:a16="http://schemas.microsoft.com/office/drawing/2014/main" id="{122A682A-8CBF-B07D-BA97-F71A84CF98CF}"/>
              </a:ext>
            </a:extLst>
          </p:cNvPr>
          <p:cNvPicPr>
            <a:picLocks noChangeAspect="1"/>
          </p:cNvPicPr>
          <p:nvPr/>
        </p:nvPicPr>
        <p:blipFill rotWithShape="1">
          <a:blip r:embed="rId3">
            <a:extLst>
              <a:ext uri="{28A0092B-C50C-407E-A947-70E740481C1C}">
                <a14:useLocalDpi xmlns:a14="http://schemas.microsoft.com/office/drawing/2010/main" val="0"/>
              </a:ext>
            </a:extLst>
          </a:blip>
          <a:srcRect t="3185" r="23575"/>
          <a:stretch/>
        </p:blipFill>
        <p:spPr>
          <a:xfrm>
            <a:off x="4344011" y="4318092"/>
            <a:ext cx="7242482" cy="1674059"/>
          </a:xfrm>
          <a:prstGeom prst="rect">
            <a:avLst/>
          </a:prstGeom>
        </p:spPr>
      </p:pic>
      <p:pic>
        <p:nvPicPr>
          <p:cNvPr id="5" name="Picture 4">
            <a:extLst>
              <a:ext uri="{FF2B5EF4-FFF2-40B4-BE49-F238E27FC236}">
                <a16:creationId xmlns:a16="http://schemas.microsoft.com/office/drawing/2014/main" id="{D01867CF-EAB2-8705-26B8-CADEC1E749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351" y="2003432"/>
            <a:ext cx="7122032" cy="1836481"/>
          </a:xfrm>
          <a:prstGeom prst="rect">
            <a:avLst/>
          </a:prstGeom>
        </p:spPr>
      </p:pic>
      <p:sp>
        <p:nvSpPr>
          <p:cNvPr id="6" name="Rectangle: Rounded Corners 21">
            <a:extLst>
              <a:ext uri="{FF2B5EF4-FFF2-40B4-BE49-F238E27FC236}">
                <a16:creationId xmlns:a16="http://schemas.microsoft.com/office/drawing/2014/main" id="{358F2AAA-4936-8F11-4910-A5BB15807932}"/>
              </a:ext>
            </a:extLst>
          </p:cNvPr>
          <p:cNvSpPr/>
          <p:nvPr/>
        </p:nvSpPr>
        <p:spPr>
          <a:xfrm>
            <a:off x="7737793" y="1479421"/>
            <a:ext cx="3848699" cy="2614950"/>
          </a:xfrm>
          <a:prstGeom prst="roundRect">
            <a:avLst>
              <a:gd name="adj" fmla="val 2413"/>
            </a:avLst>
          </a:prstGeom>
          <a:solidFill>
            <a:srgbClr val="ED7D31">
              <a:lumMod val="40000"/>
              <a:lumOff val="60000"/>
            </a:srgbClr>
          </a:solidFill>
          <a:ln w="19050"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4002783-F557-0B86-8A17-8596E7D4B088}"/>
              </a:ext>
            </a:extLst>
          </p:cNvPr>
          <p:cNvSpPr txBox="1"/>
          <p:nvPr/>
        </p:nvSpPr>
        <p:spPr>
          <a:xfrm>
            <a:off x="7625834" y="1602280"/>
            <a:ext cx="3871195" cy="2462213"/>
          </a:xfrm>
          <a:prstGeom prst="rect">
            <a:avLst/>
          </a:prstGeom>
          <a:noFill/>
        </p:spPr>
        <p:txBody>
          <a:bodyPr wrap="square" lIns="91440" tIns="45720" rIns="91440" bIns="45720" rtlCol="0" anchor="t">
            <a:spAutoFit/>
          </a:bodyPr>
          <a:lstStyle/>
          <a:p>
            <a:pPr marL="175895">
              <a:buClrTx/>
              <a:buFontTx/>
              <a:buNone/>
              <a:tabLst>
                <a:tab pos="265113" algn="l"/>
              </a:tabLst>
            </a:pPr>
            <a:r>
              <a:rPr lang="en-GB" kern="1200" dirty="0">
                <a:solidFill>
                  <a:prstClr val="black"/>
                </a:solidFill>
                <a:latin typeface="Open Sans"/>
                <a:ea typeface="Open Sans" panose="020B0606030504020204" pitchFamily="34" charset="0"/>
                <a:cs typeface="Open Sans" panose="020B0606030504020204" pitchFamily="34" charset="0"/>
              </a:rPr>
              <a:t>a)  In FlexTool demand response is defined as a generator in the “</a:t>
            </a:r>
            <a:r>
              <a:rPr lang="en-GB" kern="1200" dirty="0" err="1">
                <a:solidFill>
                  <a:prstClr val="black"/>
                </a:solidFill>
                <a:latin typeface="Open Sans"/>
                <a:ea typeface="Open Sans" panose="020B0606030504020204" pitchFamily="34" charset="0"/>
                <a:cs typeface="Open Sans" panose="020B0606030504020204" pitchFamily="34" charset="0"/>
              </a:rPr>
              <a:t>unit_type</a:t>
            </a:r>
            <a:r>
              <a:rPr lang="en-GB" kern="1200" dirty="0">
                <a:solidFill>
                  <a:prstClr val="black"/>
                </a:solidFill>
                <a:latin typeface="Open Sans"/>
                <a:ea typeface="Open Sans" panose="020B0606030504020204" pitchFamily="34" charset="0"/>
                <a:cs typeface="Open Sans" panose="020B0606030504020204" pitchFamily="34" charset="0"/>
              </a:rPr>
              <a:t>” sheet: </a:t>
            </a:r>
            <a:endParaRPr lang="en-US" sz="1800" kern="1200" dirty="0">
              <a:solidFill>
                <a:prstClr val="black"/>
              </a:solidFill>
              <a:latin typeface="Calibri" panose="020F0502020204030204"/>
              <a:ea typeface="+mn-ea"/>
              <a:cs typeface="+mn-cs"/>
            </a:endParaRPr>
          </a:p>
          <a:p>
            <a:pPr marL="445770" indent="-264795">
              <a:buClrTx/>
              <a:buFont typeface="Arial" panose="020B0604020202020204" pitchFamily="34" charset="0"/>
              <a:buChar char="•"/>
            </a:pPr>
            <a:r>
              <a:rPr lang="en-GB" b="1"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Demand response increase: </a:t>
            </a:r>
            <a:r>
              <a:rPr lang="en-GB"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Generator with negative price, empty discharging efficiency and a charging efficiency</a:t>
            </a:r>
          </a:p>
          <a:p>
            <a:pPr marL="445770" indent="-264795">
              <a:buClrTx/>
              <a:buFont typeface="Arial" panose="020B0604020202020204" pitchFamily="34" charset="0"/>
              <a:buChar char="•"/>
            </a:pPr>
            <a:r>
              <a:rPr lang="en-GB" b="1"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Demand response decrease:  </a:t>
            </a:r>
            <a:r>
              <a:rPr lang="en-GB"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Generator with positive price, discharging efficiency and no charging efficiency</a:t>
            </a:r>
          </a:p>
        </p:txBody>
      </p:sp>
      <p:sp>
        <p:nvSpPr>
          <p:cNvPr id="10" name="Rectangle: Rounded Corners 21">
            <a:extLst>
              <a:ext uri="{FF2B5EF4-FFF2-40B4-BE49-F238E27FC236}">
                <a16:creationId xmlns:a16="http://schemas.microsoft.com/office/drawing/2014/main" id="{BEEE2622-66DE-420D-B5E6-C37B28B05E6C}"/>
              </a:ext>
            </a:extLst>
          </p:cNvPr>
          <p:cNvSpPr/>
          <p:nvPr/>
        </p:nvSpPr>
        <p:spPr>
          <a:xfrm>
            <a:off x="412351" y="4300225"/>
            <a:ext cx="3710763" cy="1679611"/>
          </a:xfrm>
          <a:prstGeom prst="roundRect">
            <a:avLst>
              <a:gd name="adj" fmla="val 2413"/>
            </a:avLst>
          </a:prstGeom>
          <a:solidFill>
            <a:srgbClr val="ED7D31">
              <a:lumMod val="40000"/>
              <a:lumOff val="60000"/>
            </a:srgbClr>
          </a:solidFill>
          <a:ln w="19050"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BB45C49C-A578-85AD-D9B5-DF0A754B709C}"/>
              </a:ext>
            </a:extLst>
          </p:cNvPr>
          <p:cNvSpPr txBox="1"/>
          <p:nvPr/>
        </p:nvSpPr>
        <p:spPr>
          <a:xfrm>
            <a:off x="492986" y="4401068"/>
            <a:ext cx="3549491" cy="1508105"/>
          </a:xfrm>
          <a:prstGeom prst="rect">
            <a:avLst/>
          </a:prstGeom>
          <a:noFill/>
        </p:spPr>
        <p:txBody>
          <a:bodyPr wrap="square" rtlCol="0">
            <a:spAutoFit/>
          </a:bodyPr>
          <a:lstStyle/>
          <a:p>
            <a:pPr>
              <a:buClrTx/>
              <a:buFontTx/>
              <a:buNone/>
            </a:pPr>
            <a:r>
              <a:rPr lang="en-GB" sz="1700" kern="1200" dirty="0">
                <a:solidFill>
                  <a:prstClr val="black"/>
                </a:solidFill>
                <a:latin typeface="Calibri" panose="020F0502020204030204"/>
                <a:ea typeface="+mn-ea"/>
                <a:cs typeface="+mn-cs"/>
              </a:rPr>
              <a:t>b)  </a:t>
            </a:r>
            <a:r>
              <a:rPr lang="en-GB" sz="15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Capacity of demand response should be defined in the “units” sheet:</a:t>
            </a:r>
          </a:p>
          <a:p>
            <a:pPr marL="285750" indent="-285750">
              <a:buClrTx/>
              <a:buFont typeface="Arial" panose="020B0604020202020204" pitchFamily="34" charset="0"/>
              <a:buChar char="•"/>
            </a:pPr>
            <a:r>
              <a:rPr lang="en-GB" sz="15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Demand increase: negative capacity </a:t>
            </a:r>
          </a:p>
          <a:p>
            <a:pPr marL="285750" indent="-285750">
              <a:buClrTx/>
              <a:buFont typeface="Arial" panose="020B0604020202020204" pitchFamily="34" charset="0"/>
              <a:buChar char="•"/>
            </a:pPr>
            <a:r>
              <a:rPr lang="en-GB" sz="15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Demand decrease: positive capacity</a:t>
            </a:r>
          </a:p>
        </p:txBody>
      </p:sp>
      <p:sp>
        <p:nvSpPr>
          <p:cNvPr id="12" name="Rectangle 11">
            <a:extLst>
              <a:ext uri="{FF2B5EF4-FFF2-40B4-BE49-F238E27FC236}">
                <a16:creationId xmlns:a16="http://schemas.microsoft.com/office/drawing/2014/main" id="{E2B787DA-FD7D-630F-3584-9327EE772B91}"/>
              </a:ext>
            </a:extLst>
          </p:cNvPr>
          <p:cNvSpPr/>
          <p:nvPr/>
        </p:nvSpPr>
        <p:spPr>
          <a:xfrm>
            <a:off x="9561432" y="4825290"/>
            <a:ext cx="353962" cy="1166861"/>
          </a:xfrm>
          <a:prstGeom prst="rect">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F781CFF-FDE9-10BB-99AF-9114DA3DF771}"/>
              </a:ext>
            </a:extLst>
          </p:cNvPr>
          <p:cNvSpPr/>
          <p:nvPr/>
        </p:nvSpPr>
        <p:spPr>
          <a:xfrm>
            <a:off x="1230561" y="2682987"/>
            <a:ext cx="320811" cy="1158935"/>
          </a:xfrm>
          <a:prstGeom prst="rect">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E854A8C-9B66-0242-56DE-520E0420BBE3}"/>
              </a:ext>
            </a:extLst>
          </p:cNvPr>
          <p:cNvSpPr/>
          <p:nvPr/>
        </p:nvSpPr>
        <p:spPr>
          <a:xfrm>
            <a:off x="2674920" y="2365352"/>
            <a:ext cx="310339" cy="1476570"/>
          </a:xfrm>
          <a:prstGeom prst="rect">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BB04935-B88C-934D-E784-CDD3144B510F}"/>
              </a:ext>
            </a:extLst>
          </p:cNvPr>
          <p:cNvSpPr/>
          <p:nvPr/>
        </p:nvSpPr>
        <p:spPr>
          <a:xfrm>
            <a:off x="5934316" y="2509272"/>
            <a:ext cx="256078" cy="1332650"/>
          </a:xfrm>
          <a:prstGeom prst="rect">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30E53EA-AD9E-F9CF-8A00-DF002FBC8228}"/>
              </a:ext>
            </a:extLst>
          </p:cNvPr>
          <p:cNvSpPr txBox="1"/>
          <p:nvPr/>
        </p:nvSpPr>
        <p:spPr>
          <a:xfrm>
            <a:off x="343846" y="2221322"/>
            <a:ext cx="337990" cy="461665"/>
          </a:xfrm>
          <a:prstGeom prst="rect">
            <a:avLst/>
          </a:prstGeom>
          <a:noFill/>
        </p:spPr>
        <p:txBody>
          <a:bodyPr wrap="square" rtlCol="0">
            <a:spAutoFit/>
          </a:bodyPr>
          <a:lstStyle/>
          <a:p>
            <a:pPr>
              <a:buClrTx/>
              <a:buFontTx/>
              <a:buNone/>
            </a:pPr>
            <a:r>
              <a:rPr lang="en-GB" sz="2400" kern="1200">
                <a:solidFill>
                  <a:srgbClr val="FF0000"/>
                </a:solidFill>
                <a:latin typeface="Calibri" panose="020F0502020204030204"/>
                <a:ea typeface="+mn-ea"/>
                <a:cs typeface="+mn-cs"/>
              </a:rPr>
              <a:t>a</a:t>
            </a:r>
          </a:p>
        </p:txBody>
      </p:sp>
      <p:sp>
        <p:nvSpPr>
          <p:cNvPr id="17" name="TextBox 16">
            <a:extLst>
              <a:ext uri="{FF2B5EF4-FFF2-40B4-BE49-F238E27FC236}">
                <a16:creationId xmlns:a16="http://schemas.microsoft.com/office/drawing/2014/main" id="{EC3F10F1-CB15-BDA8-37D8-6347C7B9F013}"/>
              </a:ext>
            </a:extLst>
          </p:cNvPr>
          <p:cNvSpPr txBox="1"/>
          <p:nvPr/>
        </p:nvSpPr>
        <p:spPr>
          <a:xfrm>
            <a:off x="4377091" y="4544376"/>
            <a:ext cx="337990" cy="461665"/>
          </a:xfrm>
          <a:prstGeom prst="rect">
            <a:avLst/>
          </a:prstGeom>
          <a:noFill/>
        </p:spPr>
        <p:txBody>
          <a:bodyPr wrap="square" rtlCol="0">
            <a:spAutoFit/>
          </a:bodyPr>
          <a:lstStyle/>
          <a:p>
            <a:pPr>
              <a:buClrTx/>
              <a:buFontTx/>
              <a:buNone/>
            </a:pPr>
            <a:r>
              <a:rPr lang="en-GB" sz="2400" kern="1200" dirty="0">
                <a:solidFill>
                  <a:srgbClr val="FF0000"/>
                </a:solidFill>
                <a:latin typeface="Calibri" panose="020F0502020204030204"/>
                <a:ea typeface="+mn-ea"/>
                <a:cs typeface="+mn-cs"/>
              </a:rPr>
              <a:t>b</a:t>
            </a:r>
          </a:p>
        </p:txBody>
      </p:sp>
    </p:spTree>
    <p:extLst>
      <p:ext uri="{BB962C8B-B14F-4D97-AF65-F5344CB8AC3E}">
        <p14:creationId xmlns:p14="http://schemas.microsoft.com/office/powerpoint/2010/main" val="1563422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5</a:t>
            </a:fld>
            <a:endParaRPr lang="sv-SE" sz="1000" b="1" dirty="0">
              <a:solidFill>
                <a:schemeClr val="bg1"/>
              </a:solidFill>
            </a:endParaRPr>
          </a:p>
        </p:txBody>
      </p:sp>
      <p:sp>
        <p:nvSpPr>
          <p:cNvPr id="2" name="Title 10">
            <a:extLst>
              <a:ext uri="{FF2B5EF4-FFF2-40B4-BE49-F238E27FC236}">
                <a16:creationId xmlns:a16="http://schemas.microsoft.com/office/drawing/2014/main" id="{C284E710-7841-D645-8EBC-8BB6B56440F1}"/>
              </a:ext>
            </a:extLst>
          </p:cNvPr>
          <p:cNvSpPr txBox="1">
            <a:spLocks/>
          </p:cNvSpPr>
          <p:nvPr/>
        </p:nvSpPr>
        <p:spPr>
          <a:xfrm>
            <a:off x="645673" y="8748"/>
            <a:ext cx="12171356" cy="11126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6.1 References</a:t>
            </a:r>
          </a:p>
        </p:txBody>
      </p:sp>
      <p:sp>
        <p:nvSpPr>
          <p:cNvPr id="6" name="TextBox 5">
            <a:extLst>
              <a:ext uri="{FF2B5EF4-FFF2-40B4-BE49-F238E27FC236}">
                <a16:creationId xmlns:a16="http://schemas.microsoft.com/office/drawing/2014/main" id="{01E77D6B-D137-02B2-ABC3-63E38FB2A8E5}"/>
              </a:ext>
            </a:extLst>
          </p:cNvPr>
          <p:cNvSpPr txBox="1"/>
          <p:nvPr/>
        </p:nvSpPr>
        <p:spPr>
          <a:xfrm>
            <a:off x="645673" y="1576322"/>
            <a:ext cx="10851723" cy="1631216"/>
          </a:xfrm>
          <a:prstGeom prst="rect">
            <a:avLst/>
          </a:prstGeom>
          <a:noFill/>
        </p:spPr>
        <p:txBody>
          <a:bodyPr wrap="square">
            <a:spAutoFit/>
          </a:bodyPr>
          <a:lstStyle/>
          <a:p>
            <a:pPr algn="just"/>
            <a:r>
              <a:rPr lang="en-US" sz="2000" dirty="0">
                <a:latin typeface="Open Sans" panose="020B0606030504020204" pitchFamily="34" charset="0"/>
                <a:ea typeface="Open Sans" panose="020B0606030504020204" pitchFamily="34" charset="0"/>
                <a:cs typeface="Open Sans" panose="020B0606030504020204" pitchFamily="34" charset="0"/>
              </a:rPr>
              <a:t>IRENA. 2019. IRENA </a:t>
            </a:r>
            <a:r>
              <a:rPr lang="en-US" sz="2000" dirty="0" err="1">
                <a:latin typeface="Open Sans" panose="020B0606030504020204" pitchFamily="34" charset="0"/>
                <a:ea typeface="Open Sans" panose="020B0606030504020204" pitchFamily="34" charset="0"/>
                <a:cs typeface="Open Sans" panose="020B0606030504020204" pitchFamily="34" charset="0"/>
              </a:rPr>
              <a:t>FlexTool</a:t>
            </a:r>
            <a:r>
              <a:rPr lang="en-US" sz="2000" dirty="0">
                <a:latin typeface="Open Sans" panose="020B0606030504020204" pitchFamily="34" charset="0"/>
                <a:ea typeface="Open Sans" panose="020B0606030504020204" pitchFamily="34" charset="0"/>
                <a:cs typeface="Open Sans" panose="020B0606030504020204" pitchFamily="34" charset="0"/>
              </a:rPr>
              <a:t> Modelling different flexibility options. International Renewable Energy Agency, Abu Dhabi. </a:t>
            </a:r>
            <a:r>
              <a:rPr lang="en-US" sz="2000" dirty="0">
                <a:latin typeface="Open Sans" panose="020B0606030504020204" pitchFamily="34" charset="0"/>
                <a:ea typeface="Open Sans" panose="020B0606030504020204" pitchFamily="34" charset="0"/>
                <a:cs typeface="Open Sans" panose="020B0606030504020204" pitchFamily="34" charset="0"/>
                <a:hlinkClick r:id="rId3"/>
              </a:rPr>
              <a:t>https://www.irena.org/-/media/Irena/Files/IRENA-flextool/IRENA_FlexTool_FlexibilityOptions.pdf</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2000" dirty="0">
                <a:latin typeface="Open Sans" panose="020B0606030504020204" pitchFamily="34" charset="0"/>
                <a:ea typeface="Open Sans" panose="020B0606030504020204" pitchFamily="34" charset="0"/>
                <a:cs typeface="Open Sans" panose="020B0606030504020204" pitchFamily="34" charset="0"/>
              </a:rPr>
              <a:t> </a:t>
            </a:r>
            <a:endParaRPr lang="es-CO" sz="2000" dirty="0">
              <a:latin typeface="Open Sans" panose="020B0606030504020204" pitchFamily="34" charset="0"/>
              <a:ea typeface="Open Sans" panose="020B0606030504020204" pitchFamily="34" charset="0"/>
              <a:cs typeface="Open Sans" panose="020B0606030504020204" pitchFamily="34" charset="0"/>
            </a:endParaRPr>
          </a:p>
          <a:p>
            <a:pPr algn="just"/>
            <a:endParaRPr lang="es-CO"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09221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44C379B4-3CF3-2647-EE48-45CA0A9E3A7E}"/>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A7BDAF57-17E0-90DF-5BC4-39BC6ACFA11B}"/>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6</a:t>
            </a:fld>
            <a:endParaRPr lang="sv-SE" sz="1000" b="1" dirty="0">
              <a:solidFill>
                <a:schemeClr val="bg1"/>
              </a:solidFill>
            </a:endParaRPr>
          </a:p>
        </p:txBody>
      </p:sp>
      <p:sp>
        <p:nvSpPr>
          <p:cNvPr id="7" name="Rectangle 6">
            <a:extLst>
              <a:ext uri="{FF2B5EF4-FFF2-40B4-BE49-F238E27FC236}">
                <a16:creationId xmlns:a16="http://schemas.microsoft.com/office/drawing/2014/main" id="{357E073A-6D84-7531-6A0E-902DEFBED8C6}"/>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6.2.1 Power to heat</a:t>
            </a:r>
          </a:p>
        </p:txBody>
      </p:sp>
      <p:sp>
        <p:nvSpPr>
          <p:cNvPr id="8" name="Title 10">
            <a:extLst>
              <a:ext uri="{FF2B5EF4-FFF2-40B4-BE49-F238E27FC236}">
                <a16:creationId xmlns:a16="http://schemas.microsoft.com/office/drawing/2014/main" id="{FAD38BAF-2AAD-D63F-53BD-A25D6EBCD7A4}"/>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6.2 Modelling power to heat</a:t>
            </a:r>
            <a:endParaRPr lang="en-US" dirty="0">
              <a:cs typeface="Calibri Light" panose="020F0302020204030204"/>
            </a:endParaRPr>
          </a:p>
        </p:txBody>
      </p:sp>
      <p:pic>
        <p:nvPicPr>
          <p:cNvPr id="2" name="Picture 1">
            <a:extLst>
              <a:ext uri="{FF2B5EF4-FFF2-40B4-BE49-F238E27FC236}">
                <a16:creationId xmlns:a16="http://schemas.microsoft.com/office/drawing/2014/main" id="{EC100206-E134-A3C2-756B-09B46F17E9B2}"/>
              </a:ext>
            </a:extLst>
          </p:cNvPr>
          <p:cNvPicPr>
            <a:picLocks noChangeAspect="1"/>
          </p:cNvPicPr>
          <p:nvPr/>
        </p:nvPicPr>
        <p:blipFill rotWithShape="1">
          <a:blip r:embed="rId3">
            <a:extLst>
              <a:ext uri="{28A0092B-C50C-407E-A947-70E740481C1C}">
                <a14:useLocalDpi xmlns:a14="http://schemas.microsoft.com/office/drawing/2010/main" val="0"/>
              </a:ext>
            </a:extLst>
          </a:blip>
          <a:srcRect b="12480"/>
          <a:stretch/>
        </p:blipFill>
        <p:spPr>
          <a:xfrm>
            <a:off x="9984936" y="2118290"/>
            <a:ext cx="1180070" cy="1217151"/>
          </a:xfrm>
          <a:prstGeom prst="rect">
            <a:avLst/>
          </a:prstGeom>
        </p:spPr>
      </p:pic>
      <p:sp>
        <p:nvSpPr>
          <p:cNvPr id="4" name="Rounded Rectangle 6">
            <a:extLst>
              <a:ext uri="{FF2B5EF4-FFF2-40B4-BE49-F238E27FC236}">
                <a16:creationId xmlns:a16="http://schemas.microsoft.com/office/drawing/2014/main" id="{8C6B08FA-0A8E-A1A1-A654-511E3A50A29D}"/>
              </a:ext>
            </a:extLst>
          </p:cNvPr>
          <p:cNvSpPr/>
          <p:nvPr/>
        </p:nvSpPr>
        <p:spPr>
          <a:xfrm>
            <a:off x="826691" y="1820534"/>
            <a:ext cx="8049517" cy="4032738"/>
          </a:xfrm>
          <a:prstGeom prst="roundRect">
            <a:avLst>
              <a:gd name="adj" fmla="val 2596"/>
            </a:avLst>
          </a:prstGeom>
          <a:no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ounded Rectangle 9">
            <a:extLst>
              <a:ext uri="{FF2B5EF4-FFF2-40B4-BE49-F238E27FC236}">
                <a16:creationId xmlns:a16="http://schemas.microsoft.com/office/drawing/2014/main" id="{11BEE4EB-51AB-9FBE-87C0-6DA7D572148E}"/>
              </a:ext>
            </a:extLst>
          </p:cNvPr>
          <p:cNvSpPr/>
          <p:nvPr/>
        </p:nvSpPr>
        <p:spPr>
          <a:xfrm>
            <a:off x="1028441" y="2565517"/>
            <a:ext cx="4525645" cy="1467544"/>
          </a:xfrm>
          <a:prstGeom prst="roundRect">
            <a:avLst>
              <a:gd name="adj" fmla="val 4187"/>
            </a:avLst>
          </a:prstGeom>
          <a:solidFill>
            <a:srgbClr val="ED7D31">
              <a:lumMod val="20000"/>
              <a:lumOff val="80000"/>
            </a:srgbClr>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a:extLst>
              <a:ext uri="{FF2B5EF4-FFF2-40B4-BE49-F238E27FC236}">
                <a16:creationId xmlns:a16="http://schemas.microsoft.com/office/drawing/2014/main" id="{C165C392-B77A-EFAD-0497-92857973FF1C}"/>
              </a:ext>
            </a:extLst>
          </p:cNvPr>
          <p:cNvSpPr/>
          <p:nvPr/>
        </p:nvSpPr>
        <p:spPr>
          <a:xfrm>
            <a:off x="6453166" y="4114262"/>
            <a:ext cx="2206963" cy="1640756"/>
          </a:xfrm>
          <a:prstGeom prst="roundRect">
            <a:avLst>
              <a:gd name="adj" fmla="val 2363"/>
            </a:avLst>
          </a:prstGeom>
          <a:solidFill>
            <a:srgbClr val="ED7D31">
              <a:lumMod val="20000"/>
              <a:lumOff val="80000"/>
            </a:srgbClr>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ounded Rectangle 11">
            <a:extLst>
              <a:ext uri="{FF2B5EF4-FFF2-40B4-BE49-F238E27FC236}">
                <a16:creationId xmlns:a16="http://schemas.microsoft.com/office/drawing/2014/main" id="{31951299-0D8F-6FC4-649E-4A8B15020F9B}"/>
              </a:ext>
            </a:extLst>
          </p:cNvPr>
          <p:cNvSpPr/>
          <p:nvPr/>
        </p:nvSpPr>
        <p:spPr>
          <a:xfrm>
            <a:off x="1028441" y="4233123"/>
            <a:ext cx="4525644" cy="1521895"/>
          </a:xfrm>
          <a:prstGeom prst="roundRect">
            <a:avLst>
              <a:gd name="adj" fmla="val 3664"/>
            </a:avLst>
          </a:prstGeom>
          <a:solidFill>
            <a:srgbClr val="ED7D31">
              <a:lumMod val="20000"/>
              <a:lumOff val="80000"/>
            </a:srgbClr>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13">
            <a:extLst>
              <a:ext uri="{FF2B5EF4-FFF2-40B4-BE49-F238E27FC236}">
                <a16:creationId xmlns:a16="http://schemas.microsoft.com/office/drawing/2014/main" id="{1E6E9129-D70C-42CD-4F9D-80DBA9AD561E}"/>
              </a:ext>
            </a:extLst>
          </p:cNvPr>
          <p:cNvSpPr/>
          <p:nvPr/>
        </p:nvSpPr>
        <p:spPr>
          <a:xfrm>
            <a:off x="6447599" y="2355882"/>
            <a:ext cx="2212530" cy="1648497"/>
          </a:xfrm>
          <a:prstGeom prst="roundRect">
            <a:avLst>
              <a:gd name="adj" fmla="val 3664"/>
            </a:avLst>
          </a:prstGeom>
          <a:solidFill>
            <a:srgbClr val="ED7D31">
              <a:lumMod val="20000"/>
              <a:lumOff val="80000"/>
            </a:srgbClr>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DF7B70A-39B3-19B0-EA32-09DADD1B8BA1}"/>
              </a:ext>
            </a:extLst>
          </p:cNvPr>
          <p:cNvSpPr txBox="1"/>
          <p:nvPr/>
        </p:nvSpPr>
        <p:spPr>
          <a:xfrm>
            <a:off x="1164768" y="1934386"/>
            <a:ext cx="1981200" cy="461665"/>
          </a:xfrm>
          <a:prstGeom prst="rect">
            <a:avLst/>
          </a:prstGeom>
          <a:noFill/>
        </p:spPr>
        <p:txBody>
          <a:bodyPr wrap="square" rtlCol="0">
            <a:spAutoFit/>
          </a:bodyPr>
          <a:lstStyle/>
          <a:p>
            <a:pPr>
              <a:buClrTx/>
              <a:buFontTx/>
              <a:buNone/>
            </a:pPr>
            <a:r>
              <a:rPr lang="en-GB" sz="2400" b="1" kern="1200" dirty="0">
                <a:solidFill>
                  <a:prstClr val="black"/>
                </a:solidFill>
                <a:latin typeface="Calibri" panose="020F0502020204030204"/>
                <a:ea typeface="+mn-ea"/>
                <a:cs typeface="+mn-cs"/>
              </a:rPr>
              <a:t>Heat grid</a:t>
            </a:r>
          </a:p>
        </p:txBody>
      </p:sp>
      <p:sp>
        <p:nvSpPr>
          <p:cNvPr id="15" name="Right Arrow 15">
            <a:extLst>
              <a:ext uri="{FF2B5EF4-FFF2-40B4-BE49-F238E27FC236}">
                <a16:creationId xmlns:a16="http://schemas.microsoft.com/office/drawing/2014/main" id="{AB9F14A9-2655-FF23-63F9-BA382F4357A7}"/>
              </a:ext>
            </a:extLst>
          </p:cNvPr>
          <p:cNvSpPr/>
          <p:nvPr/>
        </p:nvSpPr>
        <p:spPr>
          <a:xfrm rot="10800000">
            <a:off x="8660129" y="2726865"/>
            <a:ext cx="1444771" cy="314818"/>
          </a:xfrm>
          <a:prstGeom prst="rightArrow">
            <a:avLst/>
          </a:prstGeom>
          <a:solidFill>
            <a:srgbClr val="FFC000">
              <a:lumMod val="40000"/>
              <a:lumOff val="60000"/>
            </a:srgbClr>
          </a:solidFill>
          <a:ln w="12700" cap="flat" cmpd="sng" algn="ctr">
            <a:solidFill>
              <a:srgbClr val="FFC000">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Arrow Connector 15">
            <a:extLst>
              <a:ext uri="{FF2B5EF4-FFF2-40B4-BE49-F238E27FC236}">
                <a16:creationId xmlns:a16="http://schemas.microsoft.com/office/drawing/2014/main" id="{2CDF25EB-0666-B217-B7EB-AFC0533B2F44}"/>
              </a:ext>
            </a:extLst>
          </p:cNvPr>
          <p:cNvCxnSpPr/>
          <p:nvPr/>
        </p:nvCxnSpPr>
        <p:spPr>
          <a:xfrm flipH="1">
            <a:off x="5554086" y="3183645"/>
            <a:ext cx="893514" cy="0"/>
          </a:xfrm>
          <a:prstGeom prst="straightConnector1">
            <a:avLst/>
          </a:prstGeom>
          <a:noFill/>
          <a:ln w="28575" cap="flat" cmpd="sng" algn="ctr">
            <a:solidFill>
              <a:srgbClr val="E7E6E6">
                <a:lumMod val="50000"/>
              </a:srgbClr>
            </a:solidFill>
            <a:prstDash val="solid"/>
            <a:miter lim="800000"/>
            <a:tailEnd type="triangle"/>
          </a:ln>
          <a:effectLst/>
        </p:spPr>
      </p:cxnSp>
      <p:cxnSp>
        <p:nvCxnSpPr>
          <p:cNvPr id="17" name="Straight Arrow Connector 16">
            <a:extLst>
              <a:ext uri="{FF2B5EF4-FFF2-40B4-BE49-F238E27FC236}">
                <a16:creationId xmlns:a16="http://schemas.microsoft.com/office/drawing/2014/main" id="{03334132-0737-4438-C2E2-109B694B446F}"/>
              </a:ext>
            </a:extLst>
          </p:cNvPr>
          <p:cNvCxnSpPr/>
          <p:nvPr/>
        </p:nvCxnSpPr>
        <p:spPr>
          <a:xfrm flipH="1">
            <a:off x="5551588" y="4992696"/>
            <a:ext cx="901578" cy="2968"/>
          </a:xfrm>
          <a:prstGeom prst="straightConnector1">
            <a:avLst/>
          </a:prstGeom>
          <a:noFill/>
          <a:ln w="28575" cap="flat" cmpd="sng" algn="ctr">
            <a:solidFill>
              <a:srgbClr val="E7E6E6">
                <a:lumMod val="50000"/>
              </a:srgbClr>
            </a:solidFill>
            <a:prstDash val="solid"/>
            <a:miter lim="800000"/>
            <a:tailEnd type="triangle"/>
          </a:ln>
          <a:effectLst/>
        </p:spPr>
      </p:cxnSp>
      <p:cxnSp>
        <p:nvCxnSpPr>
          <p:cNvPr id="18" name="Straight Connector 17">
            <a:extLst>
              <a:ext uri="{FF2B5EF4-FFF2-40B4-BE49-F238E27FC236}">
                <a16:creationId xmlns:a16="http://schemas.microsoft.com/office/drawing/2014/main" id="{AA8A9849-AC5F-057E-F984-659C670B307C}"/>
              </a:ext>
            </a:extLst>
          </p:cNvPr>
          <p:cNvCxnSpPr/>
          <p:nvPr/>
        </p:nvCxnSpPr>
        <p:spPr>
          <a:xfrm>
            <a:off x="5995848" y="3194824"/>
            <a:ext cx="0" cy="1356360"/>
          </a:xfrm>
          <a:prstGeom prst="line">
            <a:avLst/>
          </a:prstGeom>
          <a:noFill/>
          <a:ln w="28575" cap="flat" cmpd="sng" algn="ctr">
            <a:solidFill>
              <a:srgbClr val="E7E6E6">
                <a:lumMod val="50000"/>
              </a:srgbClr>
            </a:solidFill>
            <a:prstDash val="solid"/>
            <a:miter lim="800000"/>
          </a:ln>
          <a:effectLst/>
        </p:spPr>
      </p:cxnSp>
      <p:cxnSp>
        <p:nvCxnSpPr>
          <p:cNvPr id="19" name="Straight Arrow Connector 18">
            <a:extLst>
              <a:ext uri="{FF2B5EF4-FFF2-40B4-BE49-F238E27FC236}">
                <a16:creationId xmlns:a16="http://schemas.microsoft.com/office/drawing/2014/main" id="{84910D94-9D92-6928-E221-C89FEE5823FD}"/>
              </a:ext>
            </a:extLst>
          </p:cNvPr>
          <p:cNvCxnSpPr/>
          <p:nvPr/>
        </p:nvCxnSpPr>
        <p:spPr>
          <a:xfrm flipH="1">
            <a:off x="5554085" y="4540426"/>
            <a:ext cx="446758" cy="103"/>
          </a:xfrm>
          <a:prstGeom prst="straightConnector1">
            <a:avLst/>
          </a:prstGeom>
          <a:noFill/>
          <a:ln w="28575" cap="flat" cmpd="sng" algn="ctr">
            <a:solidFill>
              <a:srgbClr val="E7E6E6">
                <a:lumMod val="50000"/>
              </a:srgbClr>
            </a:solidFill>
            <a:prstDash val="solid"/>
            <a:miter lim="800000"/>
            <a:tailEnd type="triangle"/>
          </a:ln>
          <a:effectLst/>
        </p:spPr>
      </p:cxnSp>
      <p:cxnSp>
        <p:nvCxnSpPr>
          <p:cNvPr id="20" name="Straight Connector 19">
            <a:extLst>
              <a:ext uri="{FF2B5EF4-FFF2-40B4-BE49-F238E27FC236}">
                <a16:creationId xmlns:a16="http://schemas.microsoft.com/office/drawing/2014/main" id="{7F137772-7519-ACB9-7F55-7E1688FFECB7}"/>
              </a:ext>
            </a:extLst>
          </p:cNvPr>
          <p:cNvCxnSpPr/>
          <p:nvPr/>
        </p:nvCxnSpPr>
        <p:spPr>
          <a:xfrm>
            <a:off x="6141972" y="3637710"/>
            <a:ext cx="0" cy="1356360"/>
          </a:xfrm>
          <a:prstGeom prst="line">
            <a:avLst/>
          </a:prstGeom>
          <a:noFill/>
          <a:ln w="28575" cap="flat" cmpd="sng" algn="ctr">
            <a:solidFill>
              <a:srgbClr val="E7E6E6">
                <a:lumMod val="50000"/>
              </a:srgbClr>
            </a:solidFill>
            <a:prstDash val="solid"/>
            <a:miter lim="800000"/>
          </a:ln>
          <a:effectLst/>
        </p:spPr>
      </p:cxnSp>
      <p:cxnSp>
        <p:nvCxnSpPr>
          <p:cNvPr id="21" name="Straight Arrow Connector 20">
            <a:extLst>
              <a:ext uri="{FF2B5EF4-FFF2-40B4-BE49-F238E27FC236}">
                <a16:creationId xmlns:a16="http://schemas.microsoft.com/office/drawing/2014/main" id="{5FBE4054-9A77-206F-6C68-3F140B706304}"/>
              </a:ext>
            </a:extLst>
          </p:cNvPr>
          <p:cNvCxnSpPr/>
          <p:nvPr/>
        </p:nvCxnSpPr>
        <p:spPr>
          <a:xfrm flipH="1">
            <a:off x="5551588" y="3635776"/>
            <a:ext cx="609404" cy="103"/>
          </a:xfrm>
          <a:prstGeom prst="straightConnector1">
            <a:avLst/>
          </a:prstGeom>
          <a:noFill/>
          <a:ln w="28575" cap="flat" cmpd="sng" algn="ctr">
            <a:solidFill>
              <a:srgbClr val="E7E6E6">
                <a:lumMod val="50000"/>
              </a:srgbClr>
            </a:solidFill>
            <a:prstDash val="solid"/>
            <a:miter lim="800000"/>
            <a:tailEnd type="triangle"/>
          </a:ln>
          <a:effectLst/>
        </p:spPr>
      </p:cxnSp>
      <p:sp>
        <p:nvSpPr>
          <p:cNvPr id="22" name="TextBox 21">
            <a:extLst>
              <a:ext uri="{FF2B5EF4-FFF2-40B4-BE49-F238E27FC236}">
                <a16:creationId xmlns:a16="http://schemas.microsoft.com/office/drawing/2014/main" id="{1D86EC0E-A1F6-FF5B-DA8C-EB2A369EA42D}"/>
              </a:ext>
            </a:extLst>
          </p:cNvPr>
          <p:cNvSpPr txBox="1"/>
          <p:nvPr/>
        </p:nvSpPr>
        <p:spPr>
          <a:xfrm>
            <a:off x="6554991" y="2747082"/>
            <a:ext cx="2148722" cy="1169551"/>
          </a:xfrm>
          <a:prstGeom prst="rect">
            <a:avLst/>
          </a:prstGeom>
          <a:noFill/>
        </p:spPr>
        <p:txBody>
          <a:bodyPr wrap="square" lIns="91440" tIns="45720" rIns="91440" bIns="45720" rtlCol="0" anchor="t">
            <a:spAutoFit/>
          </a:bodyPr>
          <a:lstStyle/>
          <a:p>
            <a:pPr>
              <a:buClrTx/>
              <a:buFontTx/>
              <a:buNone/>
            </a:pPr>
            <a:r>
              <a:rPr lang="en-GB" kern="1200" dirty="0">
                <a:solidFill>
                  <a:prstClr val="black"/>
                </a:solidFill>
                <a:latin typeface="Calibri" panose="020F0502020204030204"/>
                <a:ea typeface="+mn-ea"/>
                <a:cs typeface="+mn-cs"/>
              </a:rPr>
              <a:t>Power to heat devices, e.g., Heat pump, electric boiler:</a:t>
            </a:r>
          </a:p>
          <a:p>
            <a:pPr>
              <a:buClrTx/>
              <a:buFontTx/>
              <a:buNone/>
            </a:pPr>
            <a:r>
              <a:rPr lang="en-GB" b="1" kern="1200" dirty="0">
                <a:solidFill>
                  <a:prstClr val="black"/>
                </a:solidFill>
                <a:latin typeface="Calibri" panose="020F0502020204030204"/>
                <a:ea typeface="+mn-ea"/>
                <a:cs typeface="+mn-cs"/>
              </a:rPr>
              <a:t>Defined the same as a generator but in heat grid </a:t>
            </a:r>
          </a:p>
        </p:txBody>
      </p:sp>
      <p:sp>
        <p:nvSpPr>
          <p:cNvPr id="23" name="TextBox 22">
            <a:extLst>
              <a:ext uri="{FF2B5EF4-FFF2-40B4-BE49-F238E27FC236}">
                <a16:creationId xmlns:a16="http://schemas.microsoft.com/office/drawing/2014/main" id="{5EB6D6FA-AEE3-CAB5-14AD-F986465A4295}"/>
              </a:ext>
            </a:extLst>
          </p:cNvPr>
          <p:cNvSpPr txBox="1"/>
          <p:nvPr/>
        </p:nvSpPr>
        <p:spPr>
          <a:xfrm>
            <a:off x="6501560" y="4584701"/>
            <a:ext cx="2148722" cy="1384995"/>
          </a:xfrm>
          <a:prstGeom prst="rect">
            <a:avLst/>
          </a:prstGeom>
          <a:noFill/>
        </p:spPr>
        <p:txBody>
          <a:bodyPr wrap="square" lIns="91440" tIns="45720" rIns="91440" bIns="45720" rtlCol="0" anchor="t">
            <a:spAutoFit/>
          </a:bodyPr>
          <a:lstStyle/>
          <a:p>
            <a:pPr>
              <a:buClrTx/>
              <a:buFontTx/>
              <a:buNone/>
            </a:pPr>
            <a:r>
              <a:rPr lang="en-GB" kern="1200" dirty="0">
                <a:solidFill>
                  <a:prstClr val="black"/>
                </a:solidFill>
                <a:latin typeface="Calibri" panose="020F0502020204030204"/>
                <a:ea typeface="+mn-ea"/>
                <a:cs typeface="+mn-cs"/>
              </a:rPr>
              <a:t>Other heating devices, e.g., gas boiler or solar thermal: </a:t>
            </a:r>
          </a:p>
          <a:p>
            <a:pPr>
              <a:buClrTx/>
              <a:buFontTx/>
              <a:buNone/>
            </a:pPr>
            <a:r>
              <a:rPr lang="en-GB" b="1" kern="1200" dirty="0">
                <a:solidFill>
                  <a:prstClr val="black"/>
                </a:solidFill>
                <a:latin typeface="Calibri" panose="020F0502020204030204"/>
                <a:ea typeface="+mn-ea"/>
                <a:cs typeface="+mn-cs"/>
              </a:rPr>
              <a:t>Defined the same as a generator but in heat grid </a:t>
            </a:r>
          </a:p>
          <a:p>
            <a:pPr>
              <a:buClrTx/>
              <a:buFontTx/>
              <a:buNone/>
            </a:pPr>
            <a:endParaRPr lang="en-GB" kern="1200" dirty="0">
              <a:solidFill>
                <a:prstClr val="black"/>
              </a:solidFill>
              <a:latin typeface="Calibri" panose="020F0502020204030204"/>
              <a:ea typeface="+mn-ea"/>
              <a:cs typeface="+mn-cs"/>
            </a:endParaRPr>
          </a:p>
        </p:txBody>
      </p:sp>
      <p:sp>
        <p:nvSpPr>
          <p:cNvPr id="24" name="TextBox 23">
            <a:extLst>
              <a:ext uri="{FF2B5EF4-FFF2-40B4-BE49-F238E27FC236}">
                <a16:creationId xmlns:a16="http://schemas.microsoft.com/office/drawing/2014/main" id="{127B9FF9-0F75-2C35-1D93-74CC851F8EBC}"/>
              </a:ext>
            </a:extLst>
          </p:cNvPr>
          <p:cNvSpPr txBox="1"/>
          <p:nvPr/>
        </p:nvSpPr>
        <p:spPr>
          <a:xfrm>
            <a:off x="1207128" y="2653195"/>
            <a:ext cx="1896479" cy="369332"/>
          </a:xfrm>
          <a:prstGeom prst="rect">
            <a:avLst/>
          </a:prstGeom>
          <a:noFill/>
        </p:spPr>
        <p:txBody>
          <a:bodyPr wrap="square" rtlCol="0">
            <a:spAutoFit/>
          </a:bodyPr>
          <a:lstStyle/>
          <a:p>
            <a:pPr>
              <a:buClrTx/>
              <a:buFontTx/>
              <a:buNone/>
            </a:pPr>
            <a:r>
              <a:rPr lang="en-GB" sz="1800" kern="1200" dirty="0">
                <a:solidFill>
                  <a:prstClr val="black"/>
                </a:solidFill>
                <a:latin typeface="Calibri" panose="020F0502020204030204"/>
                <a:ea typeface="+mn-ea"/>
                <a:cs typeface="+mn-cs"/>
              </a:rPr>
              <a:t>Heat Demand</a:t>
            </a:r>
          </a:p>
        </p:txBody>
      </p:sp>
      <p:sp>
        <p:nvSpPr>
          <p:cNvPr id="25" name="TextBox 24">
            <a:extLst>
              <a:ext uri="{FF2B5EF4-FFF2-40B4-BE49-F238E27FC236}">
                <a16:creationId xmlns:a16="http://schemas.microsoft.com/office/drawing/2014/main" id="{577DC22B-4300-BD18-D3B9-EFDF3445FBA5}"/>
              </a:ext>
            </a:extLst>
          </p:cNvPr>
          <p:cNvSpPr txBox="1"/>
          <p:nvPr/>
        </p:nvSpPr>
        <p:spPr>
          <a:xfrm>
            <a:off x="1117946" y="4307208"/>
            <a:ext cx="1896479" cy="369332"/>
          </a:xfrm>
          <a:prstGeom prst="rect">
            <a:avLst/>
          </a:prstGeom>
          <a:noFill/>
        </p:spPr>
        <p:txBody>
          <a:bodyPr wrap="square" rtlCol="0">
            <a:spAutoFit/>
          </a:bodyPr>
          <a:lstStyle/>
          <a:p>
            <a:pPr>
              <a:buClrTx/>
              <a:buFontTx/>
              <a:buNone/>
            </a:pPr>
            <a:r>
              <a:rPr lang="en-GB" sz="1800" kern="1200">
                <a:solidFill>
                  <a:prstClr val="black"/>
                </a:solidFill>
                <a:latin typeface="Calibri" panose="020F0502020204030204"/>
                <a:ea typeface="+mn-ea"/>
                <a:cs typeface="+mn-cs"/>
              </a:rPr>
              <a:t>Thermal storage</a:t>
            </a:r>
          </a:p>
        </p:txBody>
      </p:sp>
      <p:sp>
        <p:nvSpPr>
          <p:cNvPr id="26" name="TextBox 25">
            <a:extLst>
              <a:ext uri="{FF2B5EF4-FFF2-40B4-BE49-F238E27FC236}">
                <a16:creationId xmlns:a16="http://schemas.microsoft.com/office/drawing/2014/main" id="{07500E9C-48F0-B9D3-E42C-F64DF4DCABD0}"/>
              </a:ext>
            </a:extLst>
          </p:cNvPr>
          <p:cNvSpPr txBox="1"/>
          <p:nvPr/>
        </p:nvSpPr>
        <p:spPr>
          <a:xfrm>
            <a:off x="1176027" y="2991022"/>
            <a:ext cx="4207922" cy="877163"/>
          </a:xfrm>
          <a:prstGeom prst="rect">
            <a:avLst/>
          </a:prstGeom>
          <a:noFill/>
        </p:spPr>
        <p:txBody>
          <a:bodyPr wrap="square" lIns="91440" tIns="45720" rIns="91440" bIns="45720" rtlCol="0" anchor="t">
            <a:spAutoFit/>
          </a:bodyPr>
          <a:lstStyle/>
          <a:p>
            <a:pPr marL="285750" indent="-285750">
              <a:buClrTx/>
              <a:buFont typeface="Arial" panose="020B0604020202020204" pitchFamily="34" charset="0"/>
              <a:buChar char="•"/>
            </a:pPr>
            <a:r>
              <a:rPr lang="en-GB" sz="1700" kern="1200" dirty="0">
                <a:solidFill>
                  <a:prstClr val="black"/>
                </a:solidFill>
                <a:latin typeface="Calibri" panose="020F0502020204030204"/>
                <a:ea typeface="+mn-ea"/>
                <a:cs typeface="+mn-cs"/>
              </a:rPr>
              <a:t>Define the demand profile in “</a:t>
            </a:r>
            <a:r>
              <a:rPr lang="en-GB" sz="1700" kern="1200" dirty="0" err="1">
                <a:solidFill>
                  <a:prstClr val="black"/>
                </a:solidFill>
                <a:latin typeface="Calibri" panose="020F0502020204030204"/>
                <a:ea typeface="+mn-ea"/>
                <a:cs typeface="+mn-cs"/>
              </a:rPr>
              <a:t>ts_energy</a:t>
            </a:r>
            <a:r>
              <a:rPr lang="en-GB" sz="1700" kern="1200" dirty="0">
                <a:solidFill>
                  <a:prstClr val="black"/>
                </a:solidFill>
                <a:latin typeface="Calibri" panose="020F0502020204030204"/>
                <a:ea typeface="+mn-ea"/>
                <a:cs typeface="+mn-cs"/>
              </a:rPr>
              <a:t>” sheet</a:t>
            </a:r>
          </a:p>
          <a:p>
            <a:pPr marL="285750" indent="-285750">
              <a:buClrTx/>
              <a:buFont typeface="Arial" panose="020B0604020202020204" pitchFamily="34" charset="0"/>
              <a:buChar char="•"/>
            </a:pPr>
            <a:r>
              <a:rPr lang="en-GB" sz="1700" kern="1200" dirty="0">
                <a:solidFill>
                  <a:prstClr val="black"/>
                </a:solidFill>
                <a:latin typeface="Calibri" panose="020F0502020204030204"/>
                <a:ea typeface="+mn-ea"/>
                <a:cs typeface="+mn-cs"/>
              </a:rPr>
              <a:t>It represents heat demand in the system</a:t>
            </a:r>
            <a:endParaRPr lang="en-GB" sz="1700" kern="1200" dirty="0">
              <a:solidFill>
                <a:prstClr val="black"/>
              </a:solidFill>
              <a:latin typeface="Calibri" panose="020F0502020204030204"/>
              <a:ea typeface="+mn-ea"/>
              <a:cs typeface="Calibri"/>
            </a:endParaRPr>
          </a:p>
        </p:txBody>
      </p:sp>
      <p:sp>
        <p:nvSpPr>
          <p:cNvPr id="27" name="TextBox 26">
            <a:extLst>
              <a:ext uri="{FF2B5EF4-FFF2-40B4-BE49-F238E27FC236}">
                <a16:creationId xmlns:a16="http://schemas.microsoft.com/office/drawing/2014/main" id="{180955C3-5BAA-913F-8A29-B165ABD48B58}"/>
              </a:ext>
            </a:extLst>
          </p:cNvPr>
          <p:cNvSpPr txBox="1"/>
          <p:nvPr/>
        </p:nvSpPr>
        <p:spPr>
          <a:xfrm>
            <a:off x="1130084" y="4659007"/>
            <a:ext cx="4373110" cy="1138773"/>
          </a:xfrm>
          <a:prstGeom prst="rect">
            <a:avLst/>
          </a:prstGeom>
          <a:noFill/>
        </p:spPr>
        <p:txBody>
          <a:bodyPr wrap="square" lIns="91440" tIns="45720" rIns="91440" bIns="45720" rtlCol="0" anchor="t">
            <a:spAutoFit/>
          </a:bodyPr>
          <a:lstStyle/>
          <a:p>
            <a:pPr marL="285750" indent="-285750">
              <a:buClrTx/>
              <a:buFont typeface="Arial" panose="020B0604020202020204" pitchFamily="34" charset="0"/>
              <a:buChar char="•"/>
            </a:pPr>
            <a:r>
              <a:rPr lang="en-GB" sz="1700" kern="1200">
                <a:solidFill>
                  <a:prstClr val="black"/>
                </a:solidFill>
                <a:latin typeface="Calibri" panose="020F0502020204030204"/>
                <a:ea typeface="+mn-ea"/>
                <a:cs typeface="+mn-cs"/>
              </a:rPr>
              <a:t>Defined the same as electricity storage but in heat grid </a:t>
            </a:r>
          </a:p>
          <a:p>
            <a:pPr marL="285750" indent="-285750">
              <a:buClrTx/>
              <a:buFont typeface="Arial" panose="020B0604020202020204" pitchFamily="34" charset="0"/>
              <a:buChar char="•"/>
            </a:pPr>
            <a:r>
              <a:rPr lang="en-GB" sz="1700" kern="1200">
                <a:solidFill>
                  <a:prstClr val="black"/>
                </a:solidFill>
                <a:latin typeface="Calibri" panose="020F0502020204030204"/>
                <a:ea typeface="+mn-ea"/>
                <a:cs typeface="+mn-cs"/>
              </a:rPr>
              <a:t>Usually it has the property: “self-discharge loss”</a:t>
            </a:r>
          </a:p>
        </p:txBody>
      </p:sp>
      <p:sp>
        <p:nvSpPr>
          <p:cNvPr id="28" name="TextBox 27">
            <a:extLst>
              <a:ext uri="{FF2B5EF4-FFF2-40B4-BE49-F238E27FC236}">
                <a16:creationId xmlns:a16="http://schemas.microsoft.com/office/drawing/2014/main" id="{AFD57A28-4415-1AF4-A007-8D1372A932E2}"/>
              </a:ext>
            </a:extLst>
          </p:cNvPr>
          <p:cNvSpPr txBox="1"/>
          <p:nvPr/>
        </p:nvSpPr>
        <p:spPr>
          <a:xfrm>
            <a:off x="10004220" y="1674410"/>
            <a:ext cx="1557278" cy="369332"/>
          </a:xfrm>
          <a:prstGeom prst="rect">
            <a:avLst/>
          </a:prstGeom>
          <a:noFill/>
        </p:spPr>
        <p:txBody>
          <a:bodyPr wrap="square" rtlCol="0">
            <a:spAutoFit/>
          </a:bodyPr>
          <a:lstStyle/>
          <a:p>
            <a:pPr>
              <a:buClrTx/>
              <a:buFontTx/>
              <a:buNone/>
            </a:pPr>
            <a:r>
              <a:rPr lang="en-GB" sz="1800" kern="1200">
                <a:solidFill>
                  <a:prstClr val="black"/>
                </a:solidFill>
                <a:latin typeface="Calibri" panose="020F0502020204030204"/>
                <a:ea typeface="+mn-ea"/>
                <a:cs typeface="+mn-cs"/>
              </a:rPr>
              <a:t>Power grid </a:t>
            </a:r>
          </a:p>
        </p:txBody>
      </p:sp>
      <p:sp>
        <p:nvSpPr>
          <p:cNvPr id="29" name="Right Arrow 45">
            <a:extLst>
              <a:ext uri="{FF2B5EF4-FFF2-40B4-BE49-F238E27FC236}">
                <a16:creationId xmlns:a16="http://schemas.microsoft.com/office/drawing/2014/main" id="{EB8B11AE-9613-1F67-F2AA-A6490F11DBFE}"/>
              </a:ext>
            </a:extLst>
          </p:cNvPr>
          <p:cNvSpPr/>
          <p:nvPr/>
        </p:nvSpPr>
        <p:spPr>
          <a:xfrm rot="10800000">
            <a:off x="8647608" y="4967075"/>
            <a:ext cx="1266517" cy="302699"/>
          </a:xfrm>
          <a:prstGeom prst="rightArrow">
            <a:avLst/>
          </a:prstGeom>
          <a:noFill/>
          <a:ln w="28575" cap="flat" cmpd="sng" algn="ctr">
            <a:solidFill>
              <a:srgbClr val="FFC000">
                <a:lumMod val="75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D4CDC69B-1A36-6ECE-461F-EBD77116E4CE}"/>
              </a:ext>
            </a:extLst>
          </p:cNvPr>
          <p:cNvSpPr txBox="1"/>
          <p:nvPr/>
        </p:nvSpPr>
        <p:spPr>
          <a:xfrm>
            <a:off x="9167195" y="3740673"/>
            <a:ext cx="2394303" cy="830997"/>
          </a:xfrm>
          <a:prstGeom prst="rect">
            <a:avLst/>
          </a:prstGeom>
          <a:noFill/>
        </p:spPr>
        <p:txBody>
          <a:bodyPr wrap="square" lIns="91440" tIns="45720" rIns="91440" bIns="45720" rtlCol="0" anchor="t">
            <a:spAutoFit/>
          </a:bodyPr>
          <a:lstStyle/>
          <a:p>
            <a:pPr>
              <a:buClrTx/>
              <a:buFontTx/>
              <a:buNone/>
            </a:pPr>
            <a:r>
              <a:rPr lang="en-GB" sz="1600" kern="1200">
                <a:solidFill>
                  <a:prstClr val="black"/>
                </a:solidFill>
                <a:latin typeface="Calibri" panose="020F0502020204030204"/>
                <a:ea typeface="+mn-ea"/>
                <a:cs typeface="+mn-cs"/>
              </a:rPr>
              <a:t>Natural gas, hydrogen grid, or renewable sources </a:t>
            </a:r>
          </a:p>
        </p:txBody>
      </p:sp>
      <p:pic>
        <p:nvPicPr>
          <p:cNvPr id="31" name="Picture 30">
            <a:extLst>
              <a:ext uri="{FF2B5EF4-FFF2-40B4-BE49-F238E27FC236}">
                <a16:creationId xmlns:a16="http://schemas.microsoft.com/office/drawing/2014/main" id="{E8E419E5-C918-4529-26E3-EAB250A2E7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0141" y="4621129"/>
            <a:ext cx="577086" cy="577086"/>
          </a:xfrm>
          <a:prstGeom prst="rect">
            <a:avLst/>
          </a:prstGeom>
        </p:spPr>
      </p:pic>
      <p:pic>
        <p:nvPicPr>
          <p:cNvPr id="32" name="Picture 31">
            <a:extLst>
              <a:ext uri="{FF2B5EF4-FFF2-40B4-BE49-F238E27FC236}">
                <a16:creationId xmlns:a16="http://schemas.microsoft.com/office/drawing/2014/main" id="{485BA040-A832-E789-EF77-E8E12A7803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9390" y="5239144"/>
            <a:ext cx="648936" cy="648936"/>
          </a:xfrm>
          <a:prstGeom prst="rect">
            <a:avLst/>
          </a:prstGeom>
        </p:spPr>
      </p:pic>
      <p:pic>
        <p:nvPicPr>
          <p:cNvPr id="33" name="Picture 32">
            <a:extLst>
              <a:ext uri="{FF2B5EF4-FFF2-40B4-BE49-F238E27FC236}">
                <a16:creationId xmlns:a16="http://schemas.microsoft.com/office/drawing/2014/main" id="{8D8A1E59-D91A-F96D-0503-14D0F3E081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93392" y="4810947"/>
            <a:ext cx="458827" cy="458827"/>
          </a:xfrm>
          <a:prstGeom prst="rect">
            <a:avLst/>
          </a:prstGeom>
        </p:spPr>
      </p:pic>
      <p:sp>
        <p:nvSpPr>
          <p:cNvPr id="34" name="Oval 33">
            <a:extLst>
              <a:ext uri="{FF2B5EF4-FFF2-40B4-BE49-F238E27FC236}">
                <a16:creationId xmlns:a16="http://schemas.microsoft.com/office/drawing/2014/main" id="{42C8EE1D-B0C5-2EFE-4C25-E6660A238422}"/>
              </a:ext>
            </a:extLst>
          </p:cNvPr>
          <p:cNvSpPr/>
          <p:nvPr/>
        </p:nvSpPr>
        <p:spPr>
          <a:xfrm>
            <a:off x="9914126" y="4399996"/>
            <a:ext cx="1514419" cy="1497208"/>
          </a:xfrm>
          <a:prstGeom prst="ellipse">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C4454A01-DD12-52D4-BF54-B4AACFBAD0FF}"/>
              </a:ext>
            </a:extLst>
          </p:cNvPr>
          <p:cNvSpPr txBox="1"/>
          <p:nvPr/>
        </p:nvSpPr>
        <p:spPr>
          <a:xfrm>
            <a:off x="6519408" y="2412597"/>
            <a:ext cx="2186742" cy="338554"/>
          </a:xfrm>
          <a:prstGeom prst="rect">
            <a:avLst/>
          </a:prstGeom>
          <a:noFill/>
        </p:spPr>
        <p:txBody>
          <a:bodyPr wrap="square" rtlCol="0">
            <a:spAutoFit/>
          </a:bodyPr>
          <a:lstStyle/>
          <a:p>
            <a:pPr>
              <a:buClrTx/>
              <a:buFontTx/>
              <a:buNone/>
            </a:pPr>
            <a:r>
              <a:rPr lang="en-GB" sz="1600" kern="1200" dirty="0">
                <a:solidFill>
                  <a:prstClr val="black"/>
                </a:solidFill>
                <a:latin typeface="Calibri" panose="020F0502020204030204"/>
                <a:ea typeface="+mn-ea"/>
                <a:cs typeface="+mn-cs"/>
              </a:rPr>
              <a:t>Electric heat generator</a:t>
            </a:r>
          </a:p>
        </p:txBody>
      </p:sp>
      <p:sp>
        <p:nvSpPr>
          <p:cNvPr id="37" name="TextBox 36">
            <a:extLst>
              <a:ext uri="{FF2B5EF4-FFF2-40B4-BE49-F238E27FC236}">
                <a16:creationId xmlns:a16="http://schemas.microsoft.com/office/drawing/2014/main" id="{36F30E68-AA42-ECC3-2B8F-1A875DB4D043}"/>
              </a:ext>
            </a:extLst>
          </p:cNvPr>
          <p:cNvSpPr txBox="1"/>
          <p:nvPr/>
        </p:nvSpPr>
        <p:spPr>
          <a:xfrm>
            <a:off x="6494503" y="4085246"/>
            <a:ext cx="2522834" cy="584775"/>
          </a:xfrm>
          <a:prstGeom prst="rect">
            <a:avLst/>
          </a:prstGeom>
          <a:noFill/>
        </p:spPr>
        <p:txBody>
          <a:bodyPr wrap="square" rtlCol="0">
            <a:spAutoFit/>
          </a:bodyPr>
          <a:lstStyle/>
          <a:p>
            <a:pPr>
              <a:buClrTx/>
              <a:buFontTx/>
              <a:buNone/>
            </a:pPr>
            <a:r>
              <a:rPr lang="en-GB" sz="1600" kern="1200" dirty="0">
                <a:solidFill>
                  <a:prstClr val="black"/>
                </a:solidFill>
                <a:latin typeface="Calibri" panose="020F0502020204030204"/>
                <a:ea typeface="+mn-ea"/>
                <a:cs typeface="+mn-cs"/>
              </a:rPr>
              <a:t>Non- Electric heat </a:t>
            </a:r>
          </a:p>
          <a:p>
            <a:pPr>
              <a:buClrTx/>
              <a:buFontTx/>
              <a:buNone/>
            </a:pPr>
            <a:r>
              <a:rPr lang="en-GB" sz="1600" kern="1200" dirty="0">
                <a:solidFill>
                  <a:prstClr val="black"/>
                </a:solidFill>
                <a:latin typeface="Calibri" panose="020F0502020204030204"/>
                <a:ea typeface="+mn-ea"/>
                <a:cs typeface="+mn-cs"/>
              </a:rPr>
              <a:t>generator</a:t>
            </a:r>
          </a:p>
        </p:txBody>
      </p:sp>
    </p:spTree>
    <p:extLst>
      <p:ext uri="{BB962C8B-B14F-4D97-AF65-F5344CB8AC3E}">
        <p14:creationId xmlns:p14="http://schemas.microsoft.com/office/powerpoint/2010/main" val="927623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84906D7C-F2E0-BB83-6A15-A5D5F645B4E8}"/>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8732A891-37A4-6839-DBA6-37C7E4043F6B}"/>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7</a:t>
            </a:fld>
            <a:endParaRPr lang="sv-SE" sz="1000" b="1" dirty="0">
              <a:solidFill>
                <a:schemeClr val="bg1"/>
              </a:solidFill>
            </a:endParaRPr>
          </a:p>
        </p:txBody>
      </p:sp>
      <p:sp>
        <p:nvSpPr>
          <p:cNvPr id="7" name="Rectangle 6">
            <a:extLst>
              <a:ext uri="{FF2B5EF4-FFF2-40B4-BE49-F238E27FC236}">
                <a16:creationId xmlns:a16="http://schemas.microsoft.com/office/drawing/2014/main" id="{69B26B27-2C75-EC5C-D1E5-7A025140BA70}"/>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6.2.2 Modelling heat demand</a:t>
            </a:r>
          </a:p>
        </p:txBody>
      </p:sp>
      <p:sp>
        <p:nvSpPr>
          <p:cNvPr id="8" name="Title 10">
            <a:extLst>
              <a:ext uri="{FF2B5EF4-FFF2-40B4-BE49-F238E27FC236}">
                <a16:creationId xmlns:a16="http://schemas.microsoft.com/office/drawing/2014/main" id="{FCC71DCF-5249-8DE1-B223-D40249533582}"/>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6.2 Modelling power to heat</a:t>
            </a:r>
            <a:endParaRPr lang="en-US" dirty="0">
              <a:cs typeface="Calibri Light" panose="020F0302020204030204"/>
            </a:endParaRPr>
          </a:p>
        </p:txBody>
      </p:sp>
      <p:pic>
        <p:nvPicPr>
          <p:cNvPr id="2" name="Picture 1">
            <a:extLst>
              <a:ext uri="{FF2B5EF4-FFF2-40B4-BE49-F238E27FC236}">
                <a16:creationId xmlns:a16="http://schemas.microsoft.com/office/drawing/2014/main" id="{D5BD6E9B-3CC9-438F-E145-FE2304B40D64}"/>
              </a:ext>
            </a:extLst>
          </p:cNvPr>
          <p:cNvPicPr>
            <a:picLocks noChangeAspect="1"/>
          </p:cNvPicPr>
          <p:nvPr/>
        </p:nvPicPr>
        <p:blipFill rotWithShape="1">
          <a:blip r:embed="rId3">
            <a:extLst>
              <a:ext uri="{28A0092B-C50C-407E-A947-70E740481C1C}">
                <a14:useLocalDpi xmlns:a14="http://schemas.microsoft.com/office/drawing/2010/main" val="0"/>
              </a:ext>
            </a:extLst>
          </a:blip>
          <a:srcRect t="4147"/>
          <a:stretch/>
        </p:blipFill>
        <p:spPr>
          <a:xfrm>
            <a:off x="550861" y="4137564"/>
            <a:ext cx="8407533" cy="1825581"/>
          </a:xfrm>
          <a:prstGeom prst="rect">
            <a:avLst/>
          </a:prstGeom>
        </p:spPr>
      </p:pic>
      <p:pic>
        <p:nvPicPr>
          <p:cNvPr id="4" name="Picture 3">
            <a:extLst>
              <a:ext uri="{FF2B5EF4-FFF2-40B4-BE49-F238E27FC236}">
                <a16:creationId xmlns:a16="http://schemas.microsoft.com/office/drawing/2014/main" id="{B6D00F14-06BF-C012-9479-DC39259FEF7D}"/>
              </a:ext>
            </a:extLst>
          </p:cNvPr>
          <p:cNvPicPr>
            <a:picLocks noChangeAspect="1"/>
          </p:cNvPicPr>
          <p:nvPr/>
        </p:nvPicPr>
        <p:blipFill rotWithShape="1">
          <a:blip r:embed="rId4">
            <a:extLst>
              <a:ext uri="{28A0092B-C50C-407E-A947-70E740481C1C}">
                <a14:useLocalDpi xmlns:a14="http://schemas.microsoft.com/office/drawing/2010/main" val="0"/>
              </a:ext>
            </a:extLst>
          </a:blip>
          <a:srcRect b="12288"/>
          <a:stretch/>
        </p:blipFill>
        <p:spPr>
          <a:xfrm>
            <a:off x="9229244" y="4085281"/>
            <a:ext cx="1562040" cy="1908344"/>
          </a:xfrm>
          <a:prstGeom prst="rect">
            <a:avLst/>
          </a:prstGeom>
        </p:spPr>
      </p:pic>
      <p:sp>
        <p:nvSpPr>
          <p:cNvPr id="5" name="Rounded Rectangle 6">
            <a:extLst>
              <a:ext uri="{FF2B5EF4-FFF2-40B4-BE49-F238E27FC236}">
                <a16:creationId xmlns:a16="http://schemas.microsoft.com/office/drawing/2014/main" id="{E09FFF9E-37F7-7AD7-5627-7FB57273FD4C}"/>
              </a:ext>
            </a:extLst>
          </p:cNvPr>
          <p:cNvSpPr/>
          <p:nvPr/>
        </p:nvSpPr>
        <p:spPr>
          <a:xfrm>
            <a:off x="685801" y="1776138"/>
            <a:ext cx="10307356" cy="2154417"/>
          </a:xfrm>
          <a:prstGeom prst="roundRect">
            <a:avLst>
              <a:gd name="adj" fmla="val 5483"/>
            </a:avLst>
          </a:prstGeom>
          <a:noFill/>
          <a:ln w="28575"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3C08A11-9ED9-023F-1544-226D7B4786B5}"/>
              </a:ext>
            </a:extLst>
          </p:cNvPr>
          <p:cNvSpPr txBox="1"/>
          <p:nvPr/>
        </p:nvSpPr>
        <p:spPr>
          <a:xfrm>
            <a:off x="887216" y="1899833"/>
            <a:ext cx="10105941" cy="1923604"/>
          </a:xfrm>
          <a:prstGeom prst="rect">
            <a:avLst/>
          </a:prstGeom>
          <a:noFill/>
        </p:spPr>
        <p:txBody>
          <a:bodyPr wrap="square" lIns="91440" tIns="45720" rIns="91440" bIns="45720" rtlCol="0" anchor="t">
            <a:spAutoFit/>
          </a:bodyPr>
          <a:lstStyle/>
          <a:p>
            <a:pPr>
              <a:buClrTx/>
              <a:buFontTx/>
              <a:buNone/>
            </a:pPr>
            <a:r>
              <a:rPr lang="en-GB" sz="17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To define a heat network: </a:t>
            </a:r>
          </a:p>
          <a:p>
            <a:pPr marL="342900" indent="-342900">
              <a:buClrTx/>
              <a:buFontTx/>
              <a:buAutoNum type="alphaLcParenR"/>
            </a:pPr>
            <a:r>
              <a:rPr lang="en-GB" sz="17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heat grid should be defined in the “</a:t>
            </a:r>
            <a:r>
              <a:rPr lang="en-GB" sz="1700" kern="12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gridNode</a:t>
            </a:r>
            <a:r>
              <a:rPr lang="en-GB" sz="17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 sheet. Please note that </a:t>
            </a:r>
            <a:r>
              <a:rPr lang="en-GB" sz="1700" kern="1200" dirty="0">
                <a:solidFill>
                  <a:prstClr val="black"/>
                </a:solidFill>
                <a:latin typeface="Open Sans"/>
                <a:ea typeface="Open Sans" panose="020B0606030504020204" pitchFamily="34" charset="0"/>
                <a:cs typeface="Open Sans" panose="020B0606030504020204" pitchFamily="34" charset="0"/>
              </a:rPr>
              <a:t>same as the power grid, the heat grid can be represented by a single node, multiple nodes, or only cover a certain region. </a:t>
            </a:r>
          </a:p>
          <a:p>
            <a:pPr marL="342900" indent="-342900">
              <a:buClrTx/>
              <a:buFontTx/>
              <a:buAutoNum type="alphaLcParenR"/>
            </a:pPr>
            <a:r>
              <a:rPr lang="en-GB" sz="1700" kern="1200" dirty="0">
                <a:solidFill>
                  <a:prstClr val="black"/>
                </a:solidFill>
                <a:latin typeface="Open Sans"/>
                <a:ea typeface="Open Sans" panose="020B0606030504020204" pitchFamily="34" charset="0"/>
                <a:cs typeface="Open Sans" panose="020B0606030504020204" pitchFamily="34" charset="0"/>
              </a:rPr>
              <a:t>The heat node group can be defined in the “</a:t>
            </a:r>
            <a:r>
              <a:rPr lang="en-GB" sz="1700" kern="1200" dirty="0" err="1">
                <a:solidFill>
                  <a:prstClr val="black"/>
                </a:solidFill>
                <a:latin typeface="Open Sans"/>
                <a:ea typeface="Open Sans" panose="020B0606030504020204" pitchFamily="34" charset="0"/>
                <a:cs typeface="Open Sans" panose="020B0606030504020204" pitchFamily="34" charset="0"/>
              </a:rPr>
              <a:t>nodeGroup</a:t>
            </a:r>
            <a:r>
              <a:rPr lang="en-GB" sz="1700" kern="1200" dirty="0">
                <a:solidFill>
                  <a:prstClr val="black"/>
                </a:solidFill>
                <a:latin typeface="Open Sans"/>
                <a:ea typeface="Open Sans" panose="020B0606030504020204" pitchFamily="34" charset="0"/>
                <a:cs typeface="Open Sans" panose="020B0606030504020204" pitchFamily="34" charset="0"/>
              </a:rPr>
              <a:t>” on the heat grid to specify the network characteristics. </a:t>
            </a:r>
          </a:p>
          <a:p>
            <a:pPr marL="342900" indent="-342900">
              <a:buClrTx/>
              <a:buFontTx/>
              <a:buAutoNum type="alphaLcParenR"/>
            </a:pPr>
            <a:r>
              <a:rPr lang="en-GB" sz="17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The temporal profile of heating demand should be added in the “</a:t>
            </a:r>
            <a:r>
              <a:rPr lang="en-GB" sz="1700" kern="12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ts_energy</a:t>
            </a:r>
            <a:r>
              <a:rPr lang="en-GB" sz="17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 sheet. </a:t>
            </a:r>
          </a:p>
        </p:txBody>
      </p:sp>
      <p:sp>
        <p:nvSpPr>
          <p:cNvPr id="9" name="TextBox 8">
            <a:extLst>
              <a:ext uri="{FF2B5EF4-FFF2-40B4-BE49-F238E27FC236}">
                <a16:creationId xmlns:a16="http://schemas.microsoft.com/office/drawing/2014/main" id="{A43D6657-ACA8-8227-00B9-02578CB48768}"/>
              </a:ext>
            </a:extLst>
          </p:cNvPr>
          <p:cNvSpPr txBox="1"/>
          <p:nvPr/>
        </p:nvSpPr>
        <p:spPr>
          <a:xfrm>
            <a:off x="9250175" y="4028897"/>
            <a:ext cx="518160" cy="461665"/>
          </a:xfrm>
          <a:prstGeom prst="rect">
            <a:avLst/>
          </a:prstGeom>
          <a:noFill/>
        </p:spPr>
        <p:txBody>
          <a:bodyPr wrap="square" rtlCol="0">
            <a:spAutoFit/>
          </a:bodyPr>
          <a:lstStyle/>
          <a:p>
            <a:pPr>
              <a:buClrTx/>
              <a:buFontTx/>
              <a:buNone/>
            </a:pPr>
            <a:r>
              <a:rPr lang="en-GB" sz="2400" kern="1200" dirty="0">
                <a:solidFill>
                  <a:srgbClr val="FF0000"/>
                </a:solidFill>
                <a:latin typeface="Calibri" panose="020F0502020204030204"/>
                <a:ea typeface="+mn-ea"/>
                <a:cs typeface="+mn-cs"/>
              </a:rPr>
              <a:t>c</a:t>
            </a:r>
          </a:p>
        </p:txBody>
      </p:sp>
      <p:sp>
        <p:nvSpPr>
          <p:cNvPr id="10" name="TextBox 9">
            <a:extLst>
              <a:ext uri="{FF2B5EF4-FFF2-40B4-BE49-F238E27FC236}">
                <a16:creationId xmlns:a16="http://schemas.microsoft.com/office/drawing/2014/main" id="{5C596AEA-70B4-C7EF-7393-647A5CF690B2}"/>
              </a:ext>
            </a:extLst>
          </p:cNvPr>
          <p:cNvSpPr txBox="1"/>
          <p:nvPr/>
        </p:nvSpPr>
        <p:spPr>
          <a:xfrm>
            <a:off x="685801" y="4472073"/>
            <a:ext cx="518160" cy="461665"/>
          </a:xfrm>
          <a:prstGeom prst="rect">
            <a:avLst/>
          </a:prstGeom>
          <a:noFill/>
        </p:spPr>
        <p:txBody>
          <a:bodyPr wrap="square" rtlCol="0">
            <a:spAutoFit/>
          </a:bodyPr>
          <a:lstStyle/>
          <a:p>
            <a:pPr>
              <a:buClrTx/>
              <a:buFontTx/>
              <a:buNone/>
            </a:pPr>
            <a:r>
              <a:rPr lang="en-GB" sz="2400" kern="1200" dirty="0">
                <a:solidFill>
                  <a:srgbClr val="FF0000"/>
                </a:solidFill>
                <a:latin typeface="Calibri" panose="020F0502020204030204"/>
                <a:ea typeface="+mn-ea"/>
                <a:cs typeface="+mn-cs"/>
              </a:rPr>
              <a:t>a</a:t>
            </a:r>
          </a:p>
        </p:txBody>
      </p:sp>
      <p:sp>
        <p:nvSpPr>
          <p:cNvPr id="11" name="TextBox 10">
            <a:extLst>
              <a:ext uri="{FF2B5EF4-FFF2-40B4-BE49-F238E27FC236}">
                <a16:creationId xmlns:a16="http://schemas.microsoft.com/office/drawing/2014/main" id="{05F059FD-9EFD-0186-DDC7-7AEC1C5C3418}"/>
              </a:ext>
            </a:extLst>
          </p:cNvPr>
          <p:cNvSpPr txBox="1"/>
          <p:nvPr/>
        </p:nvSpPr>
        <p:spPr>
          <a:xfrm>
            <a:off x="2515999" y="4515025"/>
            <a:ext cx="518160" cy="461665"/>
          </a:xfrm>
          <a:prstGeom prst="rect">
            <a:avLst/>
          </a:prstGeom>
          <a:noFill/>
        </p:spPr>
        <p:txBody>
          <a:bodyPr wrap="square" rtlCol="0">
            <a:spAutoFit/>
          </a:bodyPr>
          <a:lstStyle/>
          <a:p>
            <a:pPr>
              <a:buClrTx/>
              <a:buFontTx/>
              <a:buNone/>
            </a:pPr>
            <a:r>
              <a:rPr lang="en-GB" sz="2400" kern="1200" dirty="0">
                <a:solidFill>
                  <a:srgbClr val="FF0000"/>
                </a:solidFill>
                <a:latin typeface="Calibri" panose="020F0502020204030204"/>
                <a:ea typeface="+mn-ea"/>
                <a:cs typeface="+mn-cs"/>
              </a:rPr>
              <a:t>b</a:t>
            </a:r>
          </a:p>
        </p:txBody>
      </p:sp>
    </p:spTree>
    <p:extLst>
      <p:ext uri="{BB962C8B-B14F-4D97-AF65-F5344CB8AC3E}">
        <p14:creationId xmlns:p14="http://schemas.microsoft.com/office/powerpoint/2010/main" val="343491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FEBF85E1-6B86-FCB6-F0D4-29D428A93EE0}"/>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A633EEAA-A317-51BB-EA88-73B1F9F2BAE9}"/>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8</a:t>
            </a:fld>
            <a:endParaRPr lang="sv-SE" sz="1000" b="1" dirty="0">
              <a:solidFill>
                <a:schemeClr val="bg1"/>
              </a:solidFill>
            </a:endParaRPr>
          </a:p>
        </p:txBody>
      </p:sp>
      <p:sp>
        <p:nvSpPr>
          <p:cNvPr id="7" name="Rectangle 6">
            <a:extLst>
              <a:ext uri="{FF2B5EF4-FFF2-40B4-BE49-F238E27FC236}">
                <a16:creationId xmlns:a16="http://schemas.microsoft.com/office/drawing/2014/main" id="{8A94CDAE-47DE-1557-F422-BBC8F00665AF}"/>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6.2.3 Modelling heat pumps </a:t>
            </a:r>
          </a:p>
        </p:txBody>
      </p:sp>
      <p:sp>
        <p:nvSpPr>
          <p:cNvPr id="8" name="Title 10">
            <a:extLst>
              <a:ext uri="{FF2B5EF4-FFF2-40B4-BE49-F238E27FC236}">
                <a16:creationId xmlns:a16="http://schemas.microsoft.com/office/drawing/2014/main" id="{7B49F00B-E120-720B-1F23-445614963DDB}"/>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6.2 Modelling power to heat</a:t>
            </a:r>
            <a:endParaRPr lang="en-US" dirty="0">
              <a:cs typeface="Calibri Light" panose="020F0302020204030204"/>
            </a:endParaRPr>
          </a:p>
        </p:txBody>
      </p:sp>
      <p:pic>
        <p:nvPicPr>
          <p:cNvPr id="2" name="Picture 1">
            <a:extLst>
              <a:ext uri="{FF2B5EF4-FFF2-40B4-BE49-F238E27FC236}">
                <a16:creationId xmlns:a16="http://schemas.microsoft.com/office/drawing/2014/main" id="{13579831-1140-8C38-CD88-6B2CC3CDF7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40" y="4108619"/>
            <a:ext cx="1392638" cy="1875345"/>
          </a:xfrm>
          <a:prstGeom prst="rect">
            <a:avLst/>
          </a:prstGeom>
        </p:spPr>
      </p:pic>
      <p:pic>
        <p:nvPicPr>
          <p:cNvPr id="4" name="Picture 3">
            <a:extLst>
              <a:ext uri="{FF2B5EF4-FFF2-40B4-BE49-F238E27FC236}">
                <a16:creationId xmlns:a16="http://schemas.microsoft.com/office/drawing/2014/main" id="{DF9317C4-FE92-738B-BAC1-5DE14627B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9572" y="4093378"/>
            <a:ext cx="1615187" cy="1875345"/>
          </a:xfrm>
          <a:prstGeom prst="rect">
            <a:avLst/>
          </a:prstGeom>
        </p:spPr>
      </p:pic>
      <p:sp>
        <p:nvSpPr>
          <p:cNvPr id="5" name="Rounded Rectangle 11">
            <a:extLst>
              <a:ext uri="{FF2B5EF4-FFF2-40B4-BE49-F238E27FC236}">
                <a16:creationId xmlns:a16="http://schemas.microsoft.com/office/drawing/2014/main" id="{571310E2-F05D-F7E5-A7AE-A5FFDB519CE0}"/>
              </a:ext>
            </a:extLst>
          </p:cNvPr>
          <p:cNvSpPr/>
          <p:nvPr/>
        </p:nvSpPr>
        <p:spPr>
          <a:xfrm>
            <a:off x="3969572" y="3909571"/>
            <a:ext cx="7551868" cy="2192783"/>
          </a:xfrm>
          <a:prstGeom prst="roundRect">
            <a:avLst>
              <a:gd name="adj" fmla="val 3958"/>
            </a:avLst>
          </a:prstGeom>
          <a:solidFill>
            <a:srgbClr val="ED7D31">
              <a:lumMod val="40000"/>
              <a:lumOff val="60000"/>
            </a:srgbClr>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BE56E44-5219-1046-FD10-ABE9343EB690}"/>
              </a:ext>
            </a:extLst>
          </p:cNvPr>
          <p:cNvSpPr txBox="1"/>
          <p:nvPr/>
        </p:nvSpPr>
        <p:spPr>
          <a:xfrm>
            <a:off x="433774" y="4062969"/>
            <a:ext cx="770185" cy="369332"/>
          </a:xfrm>
          <a:prstGeom prst="rect">
            <a:avLst/>
          </a:prstGeom>
          <a:noFill/>
        </p:spPr>
        <p:txBody>
          <a:bodyPr wrap="square" rtlCol="0">
            <a:spAutoFit/>
          </a:bodyPr>
          <a:lstStyle/>
          <a:p>
            <a:pPr>
              <a:buClrTx/>
              <a:buFontTx/>
              <a:buNone/>
            </a:pPr>
            <a:r>
              <a:rPr lang="en-GB" sz="1800" b="1" kern="1200">
                <a:solidFill>
                  <a:srgbClr val="FF0000"/>
                </a:solidFill>
                <a:latin typeface="Calibri" panose="020F0502020204030204"/>
                <a:ea typeface="+mn-ea"/>
                <a:cs typeface="+mn-cs"/>
              </a:rPr>
              <a:t>b2.1</a:t>
            </a:r>
          </a:p>
        </p:txBody>
      </p:sp>
      <p:sp>
        <p:nvSpPr>
          <p:cNvPr id="9" name="TextBox 8">
            <a:extLst>
              <a:ext uri="{FF2B5EF4-FFF2-40B4-BE49-F238E27FC236}">
                <a16:creationId xmlns:a16="http://schemas.microsoft.com/office/drawing/2014/main" id="{0A0C3A96-7231-180B-FE55-63311B86EE8E}"/>
              </a:ext>
            </a:extLst>
          </p:cNvPr>
          <p:cNvSpPr txBox="1"/>
          <p:nvPr/>
        </p:nvSpPr>
        <p:spPr>
          <a:xfrm>
            <a:off x="2141819" y="4093356"/>
            <a:ext cx="770185" cy="369332"/>
          </a:xfrm>
          <a:prstGeom prst="rect">
            <a:avLst/>
          </a:prstGeom>
          <a:noFill/>
        </p:spPr>
        <p:txBody>
          <a:bodyPr wrap="square" rtlCol="0">
            <a:spAutoFit/>
          </a:bodyPr>
          <a:lstStyle/>
          <a:p>
            <a:pPr>
              <a:buClrTx/>
              <a:buFontTx/>
              <a:buNone/>
            </a:pPr>
            <a:r>
              <a:rPr lang="en-GB" sz="1800" b="1" kern="1200">
                <a:solidFill>
                  <a:srgbClr val="FF0000"/>
                </a:solidFill>
                <a:latin typeface="Calibri" panose="020F0502020204030204"/>
                <a:ea typeface="+mn-ea"/>
                <a:cs typeface="+mn-cs"/>
              </a:rPr>
              <a:t>b2.2</a:t>
            </a:r>
          </a:p>
        </p:txBody>
      </p:sp>
      <p:pic>
        <p:nvPicPr>
          <p:cNvPr id="10" name="Picture 9">
            <a:extLst>
              <a:ext uri="{FF2B5EF4-FFF2-40B4-BE49-F238E27FC236}">
                <a16:creationId xmlns:a16="http://schemas.microsoft.com/office/drawing/2014/main" id="{8733ECBC-EA02-2333-BFC4-1CCAC6F914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0589" y="1825200"/>
            <a:ext cx="8630822" cy="1843171"/>
          </a:xfrm>
          <a:prstGeom prst="rect">
            <a:avLst/>
          </a:prstGeom>
        </p:spPr>
      </p:pic>
      <p:sp>
        <p:nvSpPr>
          <p:cNvPr id="11" name="TextBox 10">
            <a:extLst>
              <a:ext uri="{FF2B5EF4-FFF2-40B4-BE49-F238E27FC236}">
                <a16:creationId xmlns:a16="http://schemas.microsoft.com/office/drawing/2014/main" id="{E803FE58-3E47-8829-AC6C-F23F3517B037}"/>
              </a:ext>
            </a:extLst>
          </p:cNvPr>
          <p:cNvSpPr txBox="1"/>
          <p:nvPr/>
        </p:nvSpPr>
        <p:spPr>
          <a:xfrm>
            <a:off x="7237718" y="1732553"/>
            <a:ext cx="770185" cy="430887"/>
          </a:xfrm>
          <a:prstGeom prst="rect">
            <a:avLst/>
          </a:prstGeom>
          <a:noFill/>
        </p:spPr>
        <p:txBody>
          <a:bodyPr wrap="square" rtlCol="0">
            <a:spAutoFit/>
          </a:bodyPr>
          <a:lstStyle/>
          <a:p>
            <a:pPr>
              <a:buClrTx/>
              <a:buFontTx/>
              <a:buNone/>
            </a:pPr>
            <a:r>
              <a:rPr lang="en-GB" sz="2200" b="1" kern="1200">
                <a:solidFill>
                  <a:srgbClr val="FF0000"/>
                </a:solidFill>
                <a:latin typeface="Calibri" panose="020F0502020204030204"/>
                <a:ea typeface="+mn-ea"/>
                <a:cs typeface="+mn-cs"/>
              </a:rPr>
              <a:t>b1</a:t>
            </a:r>
          </a:p>
        </p:txBody>
      </p:sp>
      <p:sp>
        <p:nvSpPr>
          <p:cNvPr id="12" name="Rectangle 11">
            <a:extLst>
              <a:ext uri="{FF2B5EF4-FFF2-40B4-BE49-F238E27FC236}">
                <a16:creationId xmlns:a16="http://schemas.microsoft.com/office/drawing/2014/main" id="{4EF6B6B5-23AD-2F34-25D0-75F9E0B8F9EF}"/>
              </a:ext>
            </a:extLst>
          </p:cNvPr>
          <p:cNvSpPr/>
          <p:nvPr/>
        </p:nvSpPr>
        <p:spPr>
          <a:xfrm>
            <a:off x="7278662" y="1714507"/>
            <a:ext cx="391380" cy="1950690"/>
          </a:xfrm>
          <a:prstGeom prst="rect">
            <a:avLst/>
          </a:prstGeom>
          <a:noFill/>
          <a:ln w="28575"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34D56F9-F836-85D4-C207-740D83CF27DA}"/>
              </a:ext>
            </a:extLst>
          </p:cNvPr>
          <p:cNvSpPr/>
          <p:nvPr/>
        </p:nvSpPr>
        <p:spPr>
          <a:xfrm>
            <a:off x="433774" y="4015182"/>
            <a:ext cx="576160" cy="2087171"/>
          </a:xfrm>
          <a:prstGeom prst="rect">
            <a:avLst/>
          </a:prstGeom>
          <a:noFill/>
          <a:ln w="28575"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9095A77-FCA2-135B-02A1-BD91E9397D98}"/>
              </a:ext>
            </a:extLst>
          </p:cNvPr>
          <p:cNvSpPr txBox="1"/>
          <p:nvPr/>
        </p:nvSpPr>
        <p:spPr>
          <a:xfrm>
            <a:off x="4044629" y="4103666"/>
            <a:ext cx="7569314" cy="2548390"/>
          </a:xfrm>
          <a:prstGeom prst="rect">
            <a:avLst/>
          </a:prstGeom>
          <a:noFill/>
        </p:spPr>
        <p:txBody>
          <a:bodyPr wrap="square" rtlCol="0">
            <a:spAutoFit/>
          </a:bodyPr>
          <a:lstStyle/>
          <a:p>
            <a:r>
              <a:rPr lang="en-GB" sz="1470" dirty="0">
                <a:latin typeface="Open Sans" panose="020B0606030504020204" pitchFamily="34" charset="0"/>
                <a:ea typeface="Open Sans" panose="020B0606030504020204" pitchFamily="34" charset="0"/>
                <a:cs typeface="Open Sans" panose="020B0606030504020204" pitchFamily="34" charset="0"/>
              </a:rPr>
              <a:t>Defining heat pump is same as power generators with some differences:</a:t>
            </a:r>
          </a:p>
          <a:p>
            <a:r>
              <a:rPr lang="en-GB" sz="1470" dirty="0">
                <a:latin typeface="Open Sans" panose="020B0606030504020204" pitchFamily="34" charset="0"/>
                <a:ea typeface="Open Sans" panose="020B0606030504020204" pitchFamily="34" charset="0"/>
                <a:cs typeface="Open Sans" panose="020B0606030504020204" pitchFamily="34" charset="0"/>
              </a:rPr>
              <a:t>a)  In the “units” sheet  electricity should be set as input grid and heat as output grid </a:t>
            </a:r>
          </a:p>
          <a:p>
            <a:r>
              <a:rPr lang="en-GB" sz="1470" dirty="0">
                <a:latin typeface="Open Sans" panose="020B0606030504020204" pitchFamily="34" charset="0"/>
                <a:ea typeface="Open Sans" panose="020B0606030504020204" pitchFamily="34" charset="0"/>
                <a:cs typeface="Open Sans" panose="020B0606030504020204" pitchFamily="34" charset="0"/>
              </a:rPr>
              <a:t>b)  In the  “</a:t>
            </a:r>
            <a:r>
              <a:rPr lang="en-GB" sz="1470" dirty="0" err="1">
                <a:latin typeface="Open Sans" panose="020B0606030504020204" pitchFamily="34" charset="0"/>
                <a:ea typeface="Open Sans" panose="020B0606030504020204" pitchFamily="34" charset="0"/>
                <a:cs typeface="Open Sans" panose="020B0606030504020204" pitchFamily="34" charset="0"/>
              </a:rPr>
              <a:t>unit_type</a:t>
            </a:r>
            <a:r>
              <a:rPr lang="en-GB" sz="1470" dirty="0">
                <a:latin typeface="Open Sans" panose="020B0606030504020204" pitchFamily="34" charset="0"/>
                <a:ea typeface="Open Sans" panose="020B0606030504020204" pitchFamily="34" charset="0"/>
                <a:cs typeface="Open Sans" panose="020B0606030504020204" pitchFamily="34" charset="0"/>
              </a:rPr>
              <a:t>” sheet there are two ways to define heat pump efficiency: </a:t>
            </a:r>
          </a:p>
          <a:p>
            <a:pPr marL="355600" lvl="1"/>
            <a:r>
              <a:rPr lang="en-GB" sz="1470" dirty="0">
                <a:latin typeface="Open Sans" panose="020B0606030504020204" pitchFamily="34" charset="0"/>
                <a:ea typeface="Open Sans" panose="020B0606030504020204" pitchFamily="34" charset="0"/>
                <a:cs typeface="Open Sans" panose="020B0606030504020204" pitchFamily="34" charset="0"/>
              </a:rPr>
              <a:t> 1.  </a:t>
            </a:r>
            <a:r>
              <a:rPr lang="en-GB" sz="1470" b="1" dirty="0">
                <a:latin typeface="Open Sans" panose="020B0606030504020204" pitchFamily="34" charset="0"/>
                <a:ea typeface="Open Sans" panose="020B0606030504020204" pitchFamily="34" charset="0"/>
                <a:cs typeface="Open Sans" panose="020B0606030504020204" pitchFamily="34" charset="0"/>
              </a:rPr>
              <a:t>Static efficiency </a:t>
            </a:r>
            <a:r>
              <a:rPr lang="en-GB" sz="1470" dirty="0">
                <a:latin typeface="Open Sans" panose="020B0606030504020204" pitchFamily="34" charset="0"/>
                <a:ea typeface="Open Sans" panose="020B0606030504020204" pitchFamily="34" charset="0"/>
                <a:cs typeface="Open Sans" panose="020B0606030504020204" pitchFamily="34" charset="0"/>
              </a:rPr>
              <a:t>: Defined directly as “conversion eff” </a:t>
            </a:r>
          </a:p>
          <a:p>
            <a:pPr marL="355600" lvl="1"/>
            <a:r>
              <a:rPr lang="en-GB" sz="1470" b="1" dirty="0">
                <a:latin typeface="Open Sans" panose="020B0606030504020204" pitchFamily="34" charset="0"/>
                <a:ea typeface="Open Sans" panose="020B0606030504020204" pitchFamily="34" charset="0"/>
                <a:cs typeface="Open Sans" panose="020B0606030504020204" pitchFamily="34" charset="0"/>
              </a:rPr>
              <a:t>Or </a:t>
            </a:r>
          </a:p>
          <a:p>
            <a:pPr marL="627063" lvl="1" indent="-271463"/>
            <a:r>
              <a:rPr lang="en-GB" sz="1470" dirty="0">
                <a:latin typeface="Open Sans" panose="020B0606030504020204" pitchFamily="34" charset="0"/>
                <a:ea typeface="Open Sans" panose="020B0606030504020204" pitchFamily="34" charset="0"/>
                <a:cs typeface="Open Sans" panose="020B0606030504020204" pitchFamily="34" charset="0"/>
              </a:rPr>
              <a:t> 2.  </a:t>
            </a:r>
            <a:r>
              <a:rPr lang="en-GB" sz="1470" b="1" dirty="0">
                <a:latin typeface="Open Sans" panose="020B0606030504020204" pitchFamily="34" charset="0"/>
                <a:ea typeface="Open Sans" panose="020B0606030504020204" pitchFamily="34" charset="0"/>
                <a:cs typeface="Open Sans" panose="020B0606030504020204" pitchFamily="34" charset="0"/>
              </a:rPr>
              <a:t>Dynamic efficiency</a:t>
            </a:r>
            <a:r>
              <a:rPr lang="en-GB" sz="1470" dirty="0">
                <a:latin typeface="Open Sans" panose="020B0606030504020204" pitchFamily="34" charset="0"/>
                <a:ea typeface="Open Sans" panose="020B0606030504020204" pitchFamily="34" charset="0"/>
                <a:cs typeface="Open Sans" panose="020B0606030504020204" pitchFamily="34" charset="0"/>
              </a:rPr>
              <a:t> : </a:t>
            </a:r>
          </a:p>
          <a:p>
            <a:pPr marL="627063" lvl="1" indent="-271463"/>
            <a:r>
              <a:rPr lang="en-GB" sz="1470" dirty="0">
                <a:latin typeface="Open Sans" panose="020B0606030504020204" pitchFamily="34" charset="0"/>
                <a:ea typeface="Open Sans" panose="020B0606030504020204" pitchFamily="34" charset="0"/>
                <a:cs typeface="Open Sans" panose="020B0606030504020204" pitchFamily="34" charset="0"/>
              </a:rPr>
              <a:t>      2.1  Activate option “use efficiency time series”  in the “units” sheet </a:t>
            </a:r>
          </a:p>
          <a:p>
            <a:pPr marL="627063" lvl="1" indent="-271463"/>
            <a:r>
              <a:rPr lang="en-GB" sz="1470" dirty="0">
                <a:latin typeface="Open Sans" panose="020B0606030504020204" pitchFamily="34" charset="0"/>
                <a:ea typeface="Open Sans" panose="020B0606030504020204" pitchFamily="34" charset="0"/>
                <a:cs typeface="Open Sans" panose="020B0606030504020204" pitchFamily="34" charset="0"/>
              </a:rPr>
              <a:t>      2.2 Define efficiency time series in the “</a:t>
            </a:r>
            <a:r>
              <a:rPr lang="en-GB" sz="1470" dirty="0" err="1">
                <a:latin typeface="Open Sans" panose="020B0606030504020204" pitchFamily="34" charset="0"/>
                <a:ea typeface="Open Sans" panose="020B0606030504020204" pitchFamily="34" charset="0"/>
                <a:cs typeface="Open Sans" panose="020B0606030504020204" pitchFamily="34" charset="0"/>
              </a:rPr>
              <a:t>ts_unit</a:t>
            </a:r>
            <a:r>
              <a:rPr lang="en-GB" sz="1470" dirty="0">
                <a:latin typeface="Open Sans" panose="020B0606030504020204" pitchFamily="34" charset="0"/>
                <a:ea typeface="Open Sans" panose="020B0606030504020204" pitchFamily="34" charset="0"/>
                <a:cs typeface="Open Sans" panose="020B0606030504020204" pitchFamily="34" charset="0"/>
              </a:rPr>
              <a:t>” sheet</a:t>
            </a:r>
          </a:p>
          <a:p>
            <a:endParaRPr lang="en-GB" sz="1400" dirty="0"/>
          </a:p>
          <a:p>
            <a:endParaRPr lang="en-GB" sz="1400" dirty="0"/>
          </a:p>
          <a:p>
            <a:endParaRPr lang="en-GB" sz="1400" dirty="0"/>
          </a:p>
        </p:txBody>
      </p:sp>
    </p:spTree>
    <p:extLst>
      <p:ext uri="{BB962C8B-B14F-4D97-AF65-F5344CB8AC3E}">
        <p14:creationId xmlns:p14="http://schemas.microsoft.com/office/powerpoint/2010/main" val="1688725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4F8771BA-D06D-F8E0-9459-17D4A61E9185}"/>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CFB07DE2-F647-46C6-E177-EE08C737BE72}"/>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9</a:t>
            </a:fld>
            <a:endParaRPr lang="sv-SE" sz="1000" b="1" dirty="0">
              <a:solidFill>
                <a:schemeClr val="bg1"/>
              </a:solidFill>
            </a:endParaRPr>
          </a:p>
        </p:txBody>
      </p:sp>
      <p:sp>
        <p:nvSpPr>
          <p:cNvPr id="7" name="Rectangle 6">
            <a:extLst>
              <a:ext uri="{FF2B5EF4-FFF2-40B4-BE49-F238E27FC236}">
                <a16:creationId xmlns:a16="http://schemas.microsoft.com/office/drawing/2014/main" id="{2FA8BE6E-1371-0F76-8586-E590EDB97B1F}"/>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6.2.4 Modelling CHP units</a:t>
            </a:r>
          </a:p>
        </p:txBody>
      </p:sp>
      <p:sp>
        <p:nvSpPr>
          <p:cNvPr id="8" name="Title 10">
            <a:extLst>
              <a:ext uri="{FF2B5EF4-FFF2-40B4-BE49-F238E27FC236}">
                <a16:creationId xmlns:a16="http://schemas.microsoft.com/office/drawing/2014/main" id="{C5673FD5-288A-834D-384A-1B8386AE069D}"/>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6.2 Modelling power to heat</a:t>
            </a:r>
            <a:endParaRPr lang="en-US" dirty="0">
              <a:cs typeface="Calibri Light" panose="020F0302020204030204"/>
            </a:endParaRPr>
          </a:p>
        </p:txBody>
      </p:sp>
      <p:grpSp>
        <p:nvGrpSpPr>
          <p:cNvPr id="2" name="Group 1">
            <a:extLst>
              <a:ext uri="{FF2B5EF4-FFF2-40B4-BE49-F238E27FC236}">
                <a16:creationId xmlns:a16="http://schemas.microsoft.com/office/drawing/2014/main" id="{75EB71CC-9A88-42B6-679D-494DA4231B12}"/>
              </a:ext>
            </a:extLst>
          </p:cNvPr>
          <p:cNvGrpSpPr/>
          <p:nvPr/>
        </p:nvGrpSpPr>
        <p:grpSpPr>
          <a:xfrm>
            <a:off x="545759" y="1983394"/>
            <a:ext cx="4998720" cy="1480185"/>
            <a:chOff x="5562600" y="1920240"/>
            <a:chExt cx="5623560" cy="1891665"/>
          </a:xfrm>
        </p:grpSpPr>
        <p:sp>
          <p:nvSpPr>
            <p:cNvPr id="4" name="Rectangle 3">
              <a:extLst>
                <a:ext uri="{FF2B5EF4-FFF2-40B4-BE49-F238E27FC236}">
                  <a16:creationId xmlns:a16="http://schemas.microsoft.com/office/drawing/2014/main" id="{C1A9592C-9C9C-4BAD-484D-7DB04C7CCC86}"/>
                </a:ext>
              </a:extLst>
            </p:cNvPr>
            <p:cNvSpPr/>
            <p:nvPr/>
          </p:nvSpPr>
          <p:spPr>
            <a:xfrm>
              <a:off x="7498080" y="2545080"/>
              <a:ext cx="1341120" cy="742563"/>
            </a:xfrm>
            <a:prstGeom prst="rect">
              <a:avLst/>
            </a:prstGeom>
            <a:solidFill>
              <a:srgbClr val="4472C4">
                <a:lumMod val="40000"/>
                <a:lumOff val="60000"/>
              </a:srgbClr>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CHP</a:t>
              </a:r>
            </a:p>
          </p:txBody>
        </p:sp>
        <p:cxnSp>
          <p:nvCxnSpPr>
            <p:cNvPr id="5" name="Straight Arrow Connector 4">
              <a:extLst>
                <a:ext uri="{FF2B5EF4-FFF2-40B4-BE49-F238E27FC236}">
                  <a16:creationId xmlns:a16="http://schemas.microsoft.com/office/drawing/2014/main" id="{88C022E9-B51C-F5D3-C623-AD89A6E2B35C}"/>
                </a:ext>
              </a:extLst>
            </p:cNvPr>
            <p:cNvCxnSpPr>
              <a:stCxn id="4" idx="3"/>
            </p:cNvCxnSpPr>
            <p:nvPr/>
          </p:nvCxnSpPr>
          <p:spPr>
            <a:xfrm flipV="1">
              <a:off x="8839200" y="2438400"/>
              <a:ext cx="990600" cy="477962"/>
            </a:xfrm>
            <a:prstGeom prst="straightConnector1">
              <a:avLst/>
            </a:prstGeom>
            <a:noFill/>
            <a:ln w="19050" cap="flat" cmpd="sng" algn="ctr">
              <a:solidFill>
                <a:sysClr val="windowText" lastClr="000000">
                  <a:lumMod val="65000"/>
                  <a:lumOff val="35000"/>
                </a:sysClr>
              </a:solidFill>
              <a:prstDash val="solid"/>
              <a:miter lim="800000"/>
              <a:tailEnd type="triangle" w="lg" len="lg"/>
            </a:ln>
            <a:effectLst/>
          </p:spPr>
        </p:cxnSp>
        <p:cxnSp>
          <p:nvCxnSpPr>
            <p:cNvPr id="6" name="Straight Arrow Connector 5">
              <a:extLst>
                <a:ext uri="{FF2B5EF4-FFF2-40B4-BE49-F238E27FC236}">
                  <a16:creationId xmlns:a16="http://schemas.microsoft.com/office/drawing/2014/main" id="{0F701085-F2B4-5D10-97B2-9592D9485688}"/>
                </a:ext>
              </a:extLst>
            </p:cNvPr>
            <p:cNvCxnSpPr/>
            <p:nvPr/>
          </p:nvCxnSpPr>
          <p:spPr>
            <a:xfrm>
              <a:off x="8839200" y="2933700"/>
              <a:ext cx="990600" cy="495300"/>
            </a:xfrm>
            <a:prstGeom prst="straightConnector1">
              <a:avLst/>
            </a:prstGeom>
            <a:noFill/>
            <a:ln w="19050" cap="flat" cmpd="sng" algn="ctr">
              <a:solidFill>
                <a:sysClr val="windowText" lastClr="000000">
                  <a:lumMod val="65000"/>
                  <a:lumOff val="35000"/>
                </a:sysClr>
              </a:solidFill>
              <a:prstDash val="solid"/>
              <a:miter lim="800000"/>
              <a:tailEnd type="triangle" w="lg" len="lg"/>
            </a:ln>
            <a:effectLst/>
          </p:spPr>
        </p:cxnSp>
        <p:sp>
          <p:nvSpPr>
            <p:cNvPr id="9" name="Rectangle 8">
              <a:extLst>
                <a:ext uri="{FF2B5EF4-FFF2-40B4-BE49-F238E27FC236}">
                  <a16:creationId xmlns:a16="http://schemas.microsoft.com/office/drawing/2014/main" id="{FCF63921-C78B-D089-25E4-960ACE805538}"/>
                </a:ext>
              </a:extLst>
            </p:cNvPr>
            <p:cNvSpPr/>
            <p:nvPr/>
          </p:nvSpPr>
          <p:spPr>
            <a:xfrm>
              <a:off x="9829800" y="1920240"/>
              <a:ext cx="1356360" cy="765810"/>
            </a:xfrm>
            <a:prstGeom prst="rect">
              <a:avLst/>
            </a:prstGeom>
            <a:solidFill>
              <a:srgbClr val="70AD47">
                <a:lumMod val="40000"/>
                <a:lumOff val="60000"/>
              </a:srgbClr>
            </a:solidFill>
            <a:ln w="12700" cap="flat" cmpd="sng" algn="ctr">
              <a:solidFill>
                <a:srgbClr val="E7E6E6">
                  <a:lumMod val="2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Electricity</a:t>
              </a:r>
            </a:p>
          </p:txBody>
        </p:sp>
        <p:sp>
          <p:nvSpPr>
            <p:cNvPr id="10" name="Rectangle 9">
              <a:extLst>
                <a:ext uri="{FF2B5EF4-FFF2-40B4-BE49-F238E27FC236}">
                  <a16:creationId xmlns:a16="http://schemas.microsoft.com/office/drawing/2014/main" id="{2C5C7FC0-F6B8-128A-057F-8A3C8D337914}"/>
                </a:ext>
              </a:extLst>
            </p:cNvPr>
            <p:cNvSpPr/>
            <p:nvPr/>
          </p:nvSpPr>
          <p:spPr>
            <a:xfrm>
              <a:off x="9829800" y="3046095"/>
              <a:ext cx="1356360" cy="765810"/>
            </a:xfrm>
            <a:prstGeom prst="rect">
              <a:avLst/>
            </a:prstGeom>
            <a:solidFill>
              <a:srgbClr val="70AD47">
                <a:lumMod val="40000"/>
                <a:lumOff val="60000"/>
              </a:srgbClr>
            </a:solidFill>
            <a:ln w="12700" cap="flat" cmpd="sng" algn="ctr">
              <a:solidFill>
                <a:srgbClr val="E7E6E6">
                  <a:lumMod val="2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Heat </a:t>
              </a:r>
            </a:p>
          </p:txBody>
        </p:sp>
        <p:sp>
          <p:nvSpPr>
            <p:cNvPr id="11" name="Rectangle 10">
              <a:extLst>
                <a:ext uri="{FF2B5EF4-FFF2-40B4-BE49-F238E27FC236}">
                  <a16:creationId xmlns:a16="http://schemas.microsoft.com/office/drawing/2014/main" id="{91DB4229-B54C-9BE9-2727-8FA0652CC368}"/>
                </a:ext>
              </a:extLst>
            </p:cNvPr>
            <p:cNvSpPr/>
            <p:nvPr/>
          </p:nvSpPr>
          <p:spPr>
            <a:xfrm>
              <a:off x="5562600" y="2556510"/>
              <a:ext cx="1356360" cy="765810"/>
            </a:xfrm>
            <a:prstGeom prst="rect">
              <a:avLst/>
            </a:prstGeom>
            <a:solidFill>
              <a:srgbClr val="A5A5A5">
                <a:lumMod val="40000"/>
                <a:lumOff val="60000"/>
              </a:srgbClr>
            </a:solidFill>
            <a:ln w="12700"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Fuel </a:t>
              </a:r>
            </a:p>
          </p:txBody>
        </p:sp>
        <p:cxnSp>
          <p:nvCxnSpPr>
            <p:cNvPr id="12" name="Straight Arrow Connector 11">
              <a:extLst>
                <a:ext uri="{FF2B5EF4-FFF2-40B4-BE49-F238E27FC236}">
                  <a16:creationId xmlns:a16="http://schemas.microsoft.com/office/drawing/2014/main" id="{48B002FB-CA60-E507-FCA7-7E48D8E83D8F}"/>
                </a:ext>
              </a:extLst>
            </p:cNvPr>
            <p:cNvCxnSpPr>
              <a:stCxn id="11" idx="3"/>
            </p:cNvCxnSpPr>
            <p:nvPr/>
          </p:nvCxnSpPr>
          <p:spPr>
            <a:xfrm flipV="1">
              <a:off x="6918960" y="2933700"/>
              <a:ext cx="563880" cy="5715"/>
            </a:xfrm>
            <a:prstGeom prst="straightConnector1">
              <a:avLst/>
            </a:prstGeom>
            <a:noFill/>
            <a:ln w="19050" cap="flat" cmpd="sng" algn="ctr">
              <a:solidFill>
                <a:sysClr val="windowText" lastClr="000000">
                  <a:lumMod val="65000"/>
                  <a:lumOff val="35000"/>
                </a:sysClr>
              </a:solidFill>
              <a:prstDash val="solid"/>
              <a:miter lim="800000"/>
              <a:headEnd w="lg" len="med"/>
              <a:tailEnd type="triangle" w="lg" len="lg"/>
            </a:ln>
            <a:effectLst/>
          </p:spPr>
        </p:cxnSp>
      </p:grpSp>
      <p:pic>
        <p:nvPicPr>
          <p:cNvPr id="13" name="Picture 12">
            <a:extLst>
              <a:ext uri="{FF2B5EF4-FFF2-40B4-BE49-F238E27FC236}">
                <a16:creationId xmlns:a16="http://schemas.microsoft.com/office/drawing/2014/main" id="{C32E4EB8-4DFB-8BF9-C61D-C52026669193}"/>
              </a:ext>
            </a:extLst>
          </p:cNvPr>
          <p:cNvPicPr>
            <a:picLocks noChangeAspect="1"/>
          </p:cNvPicPr>
          <p:nvPr/>
        </p:nvPicPr>
        <p:blipFill rotWithShape="1">
          <a:blip r:embed="rId3">
            <a:extLst>
              <a:ext uri="{28A0092B-C50C-407E-A947-70E740481C1C}">
                <a14:useLocalDpi xmlns:a14="http://schemas.microsoft.com/office/drawing/2010/main" val="0"/>
              </a:ext>
            </a:extLst>
          </a:blip>
          <a:srcRect t="3584"/>
          <a:stretch/>
        </p:blipFill>
        <p:spPr>
          <a:xfrm>
            <a:off x="1756492" y="4272371"/>
            <a:ext cx="8626437" cy="1788159"/>
          </a:xfrm>
          <a:prstGeom prst="rect">
            <a:avLst/>
          </a:prstGeom>
        </p:spPr>
      </p:pic>
      <p:sp>
        <p:nvSpPr>
          <p:cNvPr id="14" name="Rounded Rectangle 25">
            <a:extLst>
              <a:ext uri="{FF2B5EF4-FFF2-40B4-BE49-F238E27FC236}">
                <a16:creationId xmlns:a16="http://schemas.microsoft.com/office/drawing/2014/main" id="{79590D0E-4CAE-6611-7631-0206CE61735A}"/>
              </a:ext>
            </a:extLst>
          </p:cNvPr>
          <p:cNvSpPr/>
          <p:nvPr/>
        </p:nvSpPr>
        <p:spPr>
          <a:xfrm>
            <a:off x="5953790" y="1377315"/>
            <a:ext cx="5462208" cy="2587795"/>
          </a:xfrm>
          <a:prstGeom prst="roundRect">
            <a:avLst>
              <a:gd name="adj" fmla="val 3958"/>
            </a:avLst>
          </a:prstGeom>
          <a:solidFill>
            <a:srgbClr val="ED7D31">
              <a:lumMod val="40000"/>
              <a:lumOff val="60000"/>
            </a:srgbClr>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3185E60-B184-4B1C-3ECE-4A7C4374F5D8}"/>
                  </a:ext>
                </a:extLst>
              </p:cNvPr>
              <p:cNvSpPr txBox="1"/>
              <p:nvPr/>
            </p:nvSpPr>
            <p:spPr>
              <a:xfrm>
                <a:off x="6096000" y="1216789"/>
                <a:ext cx="5319998" cy="2732864"/>
              </a:xfrm>
              <a:prstGeom prst="rect">
                <a:avLst/>
              </a:prstGeom>
              <a:noFill/>
            </p:spPr>
            <p:txBody>
              <a:bodyPr wrap="square" rtlCol="0">
                <a:spAutoFit/>
              </a:bodyPr>
              <a:lstStyle/>
              <a:p>
                <a:pPr>
                  <a:buClrTx/>
                  <a:buFontTx/>
                  <a:buNone/>
                </a:pPr>
                <a:endParaRPr lang="en-GB" sz="1800" kern="1200" dirty="0">
                  <a:solidFill>
                    <a:prstClr val="black"/>
                  </a:solidFill>
                  <a:latin typeface="Calibri" panose="020F0502020204030204"/>
                  <a:ea typeface="+mn-ea"/>
                  <a:cs typeface="+mn-cs"/>
                </a:endParaRPr>
              </a:p>
              <a:p>
                <a:pPr>
                  <a:buClrTx/>
                  <a:buFontTx/>
                  <a:buNone/>
                </a:pPr>
                <a:r>
                  <a:rPr lang="en-GB" sz="16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There is a relationship between heat (</a:t>
                </a:r>
                <a14:m>
                  <m:oMath xmlns:m="http://schemas.openxmlformats.org/officeDocument/2006/math">
                    <m:sSub>
                      <m:sSubPr>
                        <m:ctrlPr>
                          <a:rPr lang="en-GB" sz="1600" b="1" i="1" kern="1200" dirty="0">
                            <a:solidFill>
                              <a:prstClr val="black"/>
                            </a:solidFill>
                            <a:latin typeface="Cambria Math" panose="02040503050406030204" pitchFamily="18" charset="0"/>
                          </a:rPr>
                        </m:ctrlPr>
                      </m:sSubPr>
                      <m:e>
                        <m:r>
                          <a:rPr lang="en-GB" sz="1600" b="1" i="1" kern="1200" dirty="0">
                            <a:solidFill>
                              <a:prstClr val="black"/>
                            </a:solidFill>
                            <a:latin typeface="Cambria Math" panose="02040503050406030204" pitchFamily="18" charset="0"/>
                          </a:rPr>
                          <m:t>𝑶</m:t>
                        </m:r>
                      </m:e>
                      <m:sub>
                        <m:r>
                          <a:rPr lang="en-GB" sz="1600" b="1" i="1" kern="1200" dirty="0">
                            <a:solidFill>
                              <a:prstClr val="black"/>
                            </a:solidFill>
                            <a:latin typeface="Cambria Math" panose="02040503050406030204" pitchFamily="18" charset="0"/>
                          </a:rPr>
                          <m:t>𝟐</m:t>
                        </m:r>
                      </m:sub>
                    </m:sSub>
                  </m:oMath>
                </a14:m>
                <a:r>
                  <a:rPr lang="en-GB" sz="16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 and electricity (</a:t>
                </a:r>
                <a14:m>
                  <m:oMath xmlns:m="http://schemas.openxmlformats.org/officeDocument/2006/math">
                    <m:sSub>
                      <m:sSubPr>
                        <m:ctrlPr>
                          <a:rPr lang="en-GB" sz="1600" b="1" i="1" kern="1200" dirty="0">
                            <a:solidFill>
                              <a:prstClr val="black"/>
                            </a:solidFill>
                            <a:latin typeface="Cambria Math" panose="02040503050406030204" pitchFamily="18" charset="0"/>
                          </a:rPr>
                        </m:ctrlPr>
                      </m:sSubPr>
                      <m:e>
                        <m:r>
                          <a:rPr lang="en-GB" sz="1600" b="1" i="1" kern="1200" dirty="0">
                            <a:solidFill>
                              <a:prstClr val="black"/>
                            </a:solidFill>
                            <a:latin typeface="Cambria Math" panose="02040503050406030204" pitchFamily="18" charset="0"/>
                          </a:rPr>
                          <m:t>𝑶</m:t>
                        </m:r>
                      </m:e>
                      <m:sub>
                        <m:r>
                          <a:rPr lang="en-GB" sz="1600" b="1" i="1" kern="1200" dirty="0">
                            <a:solidFill>
                              <a:prstClr val="black"/>
                            </a:solidFill>
                            <a:latin typeface="Cambria Math" panose="02040503050406030204" pitchFamily="18" charset="0"/>
                          </a:rPr>
                          <m:t>𝟏</m:t>
                        </m:r>
                      </m:sub>
                    </m:sSub>
                    <m:r>
                      <a:rPr lang="es-CO" sz="1600" b="1" i="1" kern="1200" dirty="0" smtClean="0">
                        <a:solidFill>
                          <a:prstClr val="black"/>
                        </a:solidFill>
                        <a:latin typeface="Cambria Math" panose="02040503050406030204" pitchFamily="18" charset="0"/>
                      </a:rPr>
                      <m:t>)</m:t>
                    </m:r>
                  </m:oMath>
                </a14:m>
                <a:r>
                  <a:rPr lang="en-GB" sz="16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 output of a CHP plants, being one of the outputs limiting the other. The relationship can be defined as:</a:t>
                </a:r>
              </a:p>
              <a:p>
                <a:pPr>
                  <a:buClrTx/>
                  <a:buFontTx/>
                  <a:buNone/>
                </a:pPr>
                <a:endParaRPr lang="en-GB" sz="1800" kern="1200" dirty="0">
                  <a:solidFill>
                    <a:prstClr val="black"/>
                  </a:solidFill>
                  <a:latin typeface="Calibri" panose="020F0502020204030204"/>
                  <a:ea typeface="+mn-ea"/>
                  <a:cs typeface="+mn-cs"/>
                </a:endParaRPr>
              </a:p>
              <a:p>
                <a:pPr marL="285750" indent="-285750">
                  <a:buClrTx/>
                  <a:buFont typeface="Arial" panose="020B0604020202020204" pitchFamily="34" charset="0"/>
                  <a:buChar char="•"/>
                </a:pPr>
                <a:r>
                  <a:rPr lang="en-GB" sz="16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Inequality constraints: </a:t>
                </a:r>
              </a:p>
              <a:p>
                <a:pPr>
                  <a:buClrTx/>
                  <a:buFontTx/>
                  <a:buNone/>
                </a:pPr>
                <a:r>
                  <a:rPr lang="en-GB" sz="1800" b="1" kern="1200" dirty="0">
                    <a:solidFill>
                      <a:prstClr val="black"/>
                    </a:solidFill>
                    <a:latin typeface="Calibri" panose="020F0502020204030204"/>
                    <a:ea typeface="+mn-ea"/>
                    <a:cs typeface="+mn-cs"/>
                  </a:rPr>
                  <a:t>    </a:t>
                </a:r>
                <a14:m>
                  <m:oMath xmlns:m="http://schemas.openxmlformats.org/officeDocument/2006/math">
                    <m:sSub>
                      <m:sSubPr>
                        <m:ctrlPr>
                          <a:rPr lang="en-GB" sz="1800" b="1" i="1" kern="1200" dirty="0" smtClean="0">
                            <a:solidFill>
                              <a:prstClr val="black"/>
                            </a:solidFill>
                            <a:latin typeface="Cambria Math" panose="02040503050406030204" pitchFamily="18" charset="0"/>
                            <a:ea typeface="+mn-ea"/>
                            <a:cs typeface="+mn-cs"/>
                          </a:rPr>
                        </m:ctrlPr>
                      </m:sSubPr>
                      <m:e>
                        <m:r>
                          <a:rPr lang="en-GB" sz="1800" b="1" i="1" kern="1200" dirty="0" smtClean="0">
                            <a:solidFill>
                              <a:prstClr val="black"/>
                            </a:solidFill>
                            <a:latin typeface="Cambria Math" panose="02040503050406030204" pitchFamily="18" charset="0"/>
                            <a:ea typeface="+mn-ea"/>
                            <a:cs typeface="+mn-cs"/>
                          </a:rPr>
                          <m:t>𝑶</m:t>
                        </m:r>
                      </m:e>
                      <m:sub>
                        <m:r>
                          <a:rPr lang="en-GB" sz="1800" b="1" i="1" kern="1200" dirty="0" smtClean="0">
                            <a:solidFill>
                              <a:prstClr val="black"/>
                            </a:solidFill>
                            <a:latin typeface="Cambria Math" panose="02040503050406030204" pitchFamily="18" charset="0"/>
                            <a:ea typeface="+mn-ea"/>
                            <a:cs typeface="+mn-cs"/>
                          </a:rPr>
                          <m:t>𝟐</m:t>
                        </m:r>
                      </m:sub>
                    </m:sSub>
                    <m:r>
                      <a:rPr lang="en-GB" sz="1800" b="1" i="1" kern="1200" dirty="0">
                        <a:solidFill>
                          <a:prstClr val="black"/>
                        </a:solidFill>
                        <a:latin typeface="Cambria Math" panose="02040503050406030204" pitchFamily="18" charset="0"/>
                        <a:ea typeface="+mn-ea"/>
                        <a:cs typeface="+mn-cs"/>
                      </a:rPr>
                      <m:t>≥</m:t>
                    </m:r>
                    <m:sSub>
                      <m:sSubPr>
                        <m:ctrlPr>
                          <a:rPr lang="en-GB" sz="1800" b="1" i="1" kern="1200" dirty="0" smtClean="0">
                            <a:solidFill>
                              <a:srgbClr val="C00000"/>
                            </a:solidFill>
                            <a:latin typeface="Cambria Math" panose="02040503050406030204" pitchFamily="18" charset="0"/>
                            <a:ea typeface="+mn-ea"/>
                            <a:cs typeface="+mn-cs"/>
                          </a:rPr>
                        </m:ctrlPr>
                      </m:sSubPr>
                      <m:e>
                        <m:r>
                          <a:rPr lang="en-GB" sz="1800" b="1" i="1" kern="1200" dirty="0" smtClean="0">
                            <a:solidFill>
                              <a:srgbClr val="C00000"/>
                            </a:solidFill>
                            <a:latin typeface="Cambria Math" panose="02040503050406030204" pitchFamily="18" charset="0"/>
                            <a:ea typeface="+mn-ea"/>
                            <a:cs typeface="+mn-cs"/>
                          </a:rPr>
                          <m:t>𝒂</m:t>
                        </m:r>
                      </m:e>
                      <m:sub>
                        <m:r>
                          <a:rPr lang="en-GB" sz="1800" b="1" i="1" kern="1200" dirty="0" smtClean="0">
                            <a:solidFill>
                              <a:srgbClr val="C00000"/>
                            </a:solidFill>
                            <a:latin typeface="Cambria Math" panose="02040503050406030204" pitchFamily="18" charset="0"/>
                            <a:ea typeface="+mn-ea"/>
                            <a:cs typeface="+mn-cs"/>
                          </a:rPr>
                          <m:t>𝟏</m:t>
                        </m:r>
                      </m:sub>
                    </m:sSub>
                    <m:r>
                      <a:rPr lang="en-GB" sz="1800" b="1" i="1" kern="1200" dirty="0" smtClean="0">
                        <a:solidFill>
                          <a:prstClr val="black"/>
                        </a:solidFill>
                        <a:latin typeface="Cambria Math" panose="02040503050406030204" pitchFamily="18" charset="0"/>
                        <a:ea typeface="+mn-ea"/>
                        <a:cs typeface="+mn-cs"/>
                      </a:rPr>
                      <m:t>∗</m:t>
                    </m:r>
                    <m:sSub>
                      <m:sSubPr>
                        <m:ctrlPr>
                          <a:rPr lang="en-GB" sz="1800" b="1" i="1" kern="1200" dirty="0" smtClean="0">
                            <a:solidFill>
                              <a:prstClr val="black"/>
                            </a:solidFill>
                            <a:latin typeface="Cambria Math" panose="02040503050406030204" pitchFamily="18" charset="0"/>
                            <a:ea typeface="+mn-ea"/>
                            <a:cs typeface="+mn-cs"/>
                          </a:rPr>
                        </m:ctrlPr>
                      </m:sSubPr>
                      <m:e>
                        <m:r>
                          <a:rPr lang="en-GB" sz="1800" b="1" i="1" kern="1200" dirty="0" smtClean="0">
                            <a:solidFill>
                              <a:prstClr val="black"/>
                            </a:solidFill>
                            <a:latin typeface="Cambria Math" panose="02040503050406030204" pitchFamily="18" charset="0"/>
                            <a:ea typeface="+mn-ea"/>
                            <a:cs typeface="+mn-cs"/>
                          </a:rPr>
                          <m:t>𝑶</m:t>
                        </m:r>
                      </m:e>
                      <m:sub>
                        <m:r>
                          <a:rPr lang="en-GB" sz="1800" b="1" i="1" kern="1200" dirty="0" smtClean="0">
                            <a:solidFill>
                              <a:prstClr val="black"/>
                            </a:solidFill>
                            <a:latin typeface="Cambria Math" panose="02040503050406030204" pitchFamily="18" charset="0"/>
                            <a:ea typeface="+mn-ea"/>
                            <a:cs typeface="+mn-cs"/>
                          </a:rPr>
                          <m:t>𝟏</m:t>
                        </m:r>
                      </m:sub>
                    </m:sSub>
                    <m:r>
                      <a:rPr lang="en-GB" sz="1800" b="1" i="1" kern="1200" dirty="0" smtClean="0">
                        <a:solidFill>
                          <a:prstClr val="black"/>
                        </a:solidFill>
                        <a:latin typeface="Cambria Math" panose="02040503050406030204" pitchFamily="18" charset="0"/>
                        <a:ea typeface="+mn-ea"/>
                        <a:cs typeface="+mn-cs"/>
                      </a:rPr>
                      <m:t>+</m:t>
                    </m:r>
                    <m:sSub>
                      <m:sSubPr>
                        <m:ctrlPr>
                          <a:rPr lang="en-GB" sz="1800" b="1" i="1" kern="1200" dirty="0" smtClean="0">
                            <a:solidFill>
                              <a:srgbClr val="C00000"/>
                            </a:solidFill>
                            <a:latin typeface="Cambria Math" panose="02040503050406030204" pitchFamily="18" charset="0"/>
                            <a:ea typeface="+mn-ea"/>
                            <a:cs typeface="+mn-cs"/>
                          </a:rPr>
                        </m:ctrlPr>
                      </m:sSubPr>
                      <m:e>
                        <m:r>
                          <a:rPr lang="en-GB" sz="1800" b="1" i="1" kern="1200" dirty="0" smtClean="0">
                            <a:solidFill>
                              <a:srgbClr val="C00000"/>
                            </a:solidFill>
                            <a:latin typeface="Cambria Math" panose="02040503050406030204" pitchFamily="18" charset="0"/>
                            <a:ea typeface="+mn-ea"/>
                            <a:cs typeface="+mn-cs"/>
                          </a:rPr>
                          <m:t>𝒃</m:t>
                        </m:r>
                      </m:e>
                      <m:sub>
                        <m:r>
                          <a:rPr lang="en-GB" sz="1800" b="1" i="1" kern="1200" dirty="0" smtClean="0">
                            <a:solidFill>
                              <a:srgbClr val="C00000"/>
                            </a:solidFill>
                            <a:latin typeface="Cambria Math" panose="02040503050406030204" pitchFamily="18" charset="0"/>
                            <a:ea typeface="+mn-ea"/>
                            <a:cs typeface="+mn-cs"/>
                          </a:rPr>
                          <m:t>𝟏</m:t>
                        </m:r>
                      </m:sub>
                    </m:sSub>
                    <m:r>
                      <a:rPr lang="en-GB" sz="1800" b="1" i="1" kern="1200" dirty="0" smtClean="0">
                        <a:solidFill>
                          <a:prstClr val="black"/>
                        </a:solidFill>
                        <a:latin typeface="Cambria Math" panose="02040503050406030204" pitchFamily="18" charset="0"/>
                        <a:ea typeface="+mn-ea"/>
                        <a:cs typeface="+mn-cs"/>
                      </a:rPr>
                      <m:t>    </m:t>
                    </m:r>
                  </m:oMath>
                </a14:m>
                <a:r>
                  <a:rPr lang="en-GB" sz="1800" kern="1200" dirty="0">
                    <a:solidFill>
                      <a:prstClr val="black"/>
                    </a:solidFill>
                    <a:latin typeface="Calibri" panose="020F0502020204030204"/>
                    <a:ea typeface="+mn-ea"/>
                    <a:cs typeface="+mn-cs"/>
                  </a:rPr>
                  <a:t>and      </a:t>
                </a:r>
                <a14:m>
                  <m:oMath xmlns:m="http://schemas.openxmlformats.org/officeDocument/2006/math">
                    <m:sSub>
                      <m:sSubPr>
                        <m:ctrlPr>
                          <a:rPr lang="en-GB" sz="1800" b="1" i="1" kern="1200" dirty="0">
                            <a:solidFill>
                              <a:prstClr val="black"/>
                            </a:solidFill>
                            <a:latin typeface="Cambria Math" panose="02040503050406030204" pitchFamily="18" charset="0"/>
                            <a:ea typeface="+mn-ea"/>
                            <a:cs typeface="+mn-cs"/>
                          </a:rPr>
                        </m:ctrlPr>
                      </m:sSubPr>
                      <m:e>
                        <m:r>
                          <a:rPr lang="en-GB" sz="1800" b="1" i="1" kern="1200" dirty="0">
                            <a:solidFill>
                              <a:prstClr val="black"/>
                            </a:solidFill>
                            <a:latin typeface="Cambria Math" panose="02040503050406030204" pitchFamily="18" charset="0"/>
                            <a:ea typeface="+mn-ea"/>
                            <a:cs typeface="+mn-cs"/>
                          </a:rPr>
                          <m:t>𝑶</m:t>
                        </m:r>
                      </m:e>
                      <m:sub>
                        <m:r>
                          <a:rPr lang="en-GB" sz="1800" b="1" i="1" kern="1200" dirty="0">
                            <a:solidFill>
                              <a:prstClr val="black"/>
                            </a:solidFill>
                            <a:latin typeface="Cambria Math" panose="02040503050406030204" pitchFamily="18" charset="0"/>
                            <a:ea typeface="+mn-ea"/>
                            <a:cs typeface="+mn-cs"/>
                          </a:rPr>
                          <m:t>𝟐</m:t>
                        </m:r>
                      </m:sub>
                    </m:sSub>
                    <m:sSub>
                      <m:sSubPr>
                        <m:ctrlPr>
                          <a:rPr lang="en-GB" sz="1800" b="1" i="1" kern="1200" dirty="0" smtClean="0">
                            <a:solidFill>
                              <a:srgbClr val="C00000"/>
                            </a:solidFill>
                            <a:latin typeface="Cambria Math" panose="02040503050406030204" pitchFamily="18" charset="0"/>
                            <a:ea typeface="+mn-ea"/>
                            <a:cs typeface="+mn-cs"/>
                          </a:rPr>
                        </m:ctrlPr>
                      </m:sSubPr>
                      <m:e>
                        <m:r>
                          <a:rPr lang="en-GB" sz="1800" b="1" i="1" kern="1200" dirty="0" smtClean="0">
                            <a:solidFill>
                              <a:prstClr val="black"/>
                            </a:solidFill>
                            <a:latin typeface="Cambria Math" panose="02040503050406030204" pitchFamily="18" charset="0"/>
                            <a:ea typeface="Cambria Math" panose="02040503050406030204" pitchFamily="18" charset="0"/>
                            <a:cs typeface="+mn-cs"/>
                          </a:rPr>
                          <m:t>≤</m:t>
                        </m:r>
                        <m:r>
                          <a:rPr lang="en-GB" sz="1800" b="1" i="1" kern="1200" dirty="0">
                            <a:solidFill>
                              <a:srgbClr val="C00000"/>
                            </a:solidFill>
                            <a:latin typeface="Cambria Math" panose="02040503050406030204" pitchFamily="18" charset="0"/>
                            <a:ea typeface="+mn-ea"/>
                            <a:cs typeface="+mn-cs"/>
                          </a:rPr>
                          <m:t>𝒂</m:t>
                        </m:r>
                      </m:e>
                      <m:sub>
                        <m:r>
                          <a:rPr lang="en-GB" sz="1800" b="1" i="1" kern="1200" dirty="0" smtClean="0">
                            <a:solidFill>
                              <a:srgbClr val="C00000"/>
                            </a:solidFill>
                            <a:latin typeface="Cambria Math" panose="02040503050406030204" pitchFamily="18" charset="0"/>
                            <a:ea typeface="+mn-ea"/>
                            <a:cs typeface="+mn-cs"/>
                          </a:rPr>
                          <m:t>𝟐</m:t>
                        </m:r>
                      </m:sub>
                    </m:sSub>
                    <m:r>
                      <a:rPr lang="en-GB" sz="1800" b="1" i="1" kern="1200" dirty="0">
                        <a:solidFill>
                          <a:prstClr val="black"/>
                        </a:solidFill>
                        <a:latin typeface="Cambria Math" panose="02040503050406030204" pitchFamily="18" charset="0"/>
                        <a:ea typeface="+mn-ea"/>
                        <a:cs typeface="+mn-cs"/>
                      </a:rPr>
                      <m:t>∗</m:t>
                    </m:r>
                    <m:sSub>
                      <m:sSubPr>
                        <m:ctrlPr>
                          <a:rPr lang="en-GB" sz="1800" b="1" i="1" kern="1200" dirty="0">
                            <a:solidFill>
                              <a:prstClr val="black"/>
                            </a:solidFill>
                            <a:latin typeface="Cambria Math" panose="02040503050406030204" pitchFamily="18" charset="0"/>
                            <a:ea typeface="+mn-ea"/>
                            <a:cs typeface="+mn-cs"/>
                          </a:rPr>
                        </m:ctrlPr>
                      </m:sSubPr>
                      <m:e>
                        <m:r>
                          <a:rPr lang="en-GB" sz="1800" b="1" i="1" kern="1200" dirty="0">
                            <a:solidFill>
                              <a:prstClr val="black"/>
                            </a:solidFill>
                            <a:latin typeface="Cambria Math" panose="02040503050406030204" pitchFamily="18" charset="0"/>
                            <a:ea typeface="+mn-ea"/>
                            <a:cs typeface="+mn-cs"/>
                          </a:rPr>
                          <m:t>𝑶</m:t>
                        </m:r>
                      </m:e>
                      <m:sub>
                        <m:r>
                          <a:rPr lang="en-GB" sz="1800" b="1" i="1" kern="1200" dirty="0">
                            <a:solidFill>
                              <a:prstClr val="black"/>
                            </a:solidFill>
                            <a:latin typeface="Cambria Math" panose="02040503050406030204" pitchFamily="18" charset="0"/>
                            <a:ea typeface="+mn-ea"/>
                            <a:cs typeface="+mn-cs"/>
                          </a:rPr>
                          <m:t>𝟏</m:t>
                        </m:r>
                      </m:sub>
                    </m:sSub>
                    <m:r>
                      <a:rPr lang="en-GB" sz="1800" b="1" i="1" kern="1200" dirty="0">
                        <a:solidFill>
                          <a:prstClr val="black"/>
                        </a:solidFill>
                        <a:latin typeface="Cambria Math" panose="02040503050406030204" pitchFamily="18" charset="0"/>
                        <a:ea typeface="+mn-ea"/>
                        <a:cs typeface="+mn-cs"/>
                      </a:rPr>
                      <m:t>+</m:t>
                    </m:r>
                    <m:sSub>
                      <m:sSubPr>
                        <m:ctrlPr>
                          <a:rPr lang="en-GB" sz="1800" b="1" i="1" kern="1200" dirty="0" smtClean="0">
                            <a:solidFill>
                              <a:srgbClr val="C00000"/>
                            </a:solidFill>
                            <a:latin typeface="Cambria Math" panose="02040503050406030204" pitchFamily="18" charset="0"/>
                            <a:ea typeface="+mn-ea"/>
                            <a:cs typeface="+mn-cs"/>
                          </a:rPr>
                        </m:ctrlPr>
                      </m:sSubPr>
                      <m:e>
                        <m:r>
                          <a:rPr lang="en-GB" sz="1800" b="1" i="1" kern="1200" dirty="0">
                            <a:solidFill>
                              <a:srgbClr val="C00000"/>
                            </a:solidFill>
                            <a:latin typeface="Cambria Math" panose="02040503050406030204" pitchFamily="18" charset="0"/>
                            <a:ea typeface="+mn-ea"/>
                            <a:cs typeface="+mn-cs"/>
                          </a:rPr>
                          <m:t>𝒃</m:t>
                        </m:r>
                      </m:e>
                      <m:sub>
                        <m:r>
                          <a:rPr lang="en-GB" sz="1800" b="1" i="1" kern="1200" dirty="0" smtClean="0">
                            <a:solidFill>
                              <a:srgbClr val="C00000"/>
                            </a:solidFill>
                            <a:latin typeface="Cambria Math" panose="02040503050406030204" pitchFamily="18" charset="0"/>
                            <a:ea typeface="+mn-ea"/>
                            <a:cs typeface="+mn-cs"/>
                          </a:rPr>
                          <m:t>𝟐</m:t>
                        </m:r>
                      </m:sub>
                    </m:sSub>
                    <m:r>
                      <a:rPr lang="en-GB" sz="1800" b="1" i="1" kern="1200" dirty="0">
                        <a:solidFill>
                          <a:prstClr val="black"/>
                        </a:solidFill>
                        <a:latin typeface="Cambria Math" panose="02040503050406030204" pitchFamily="18" charset="0"/>
                        <a:ea typeface="+mn-ea"/>
                        <a:cs typeface="+mn-cs"/>
                      </a:rPr>
                      <m:t> </m:t>
                    </m:r>
                  </m:oMath>
                </a14:m>
                <a:endParaRPr lang="en-GB" sz="1800" kern="1200" dirty="0">
                  <a:solidFill>
                    <a:prstClr val="black"/>
                  </a:solidFill>
                  <a:latin typeface="Calibri" panose="020F0502020204030204"/>
                  <a:ea typeface="+mn-ea"/>
                  <a:cs typeface="+mn-cs"/>
                </a:endParaRPr>
              </a:p>
              <a:p>
                <a:pPr marL="285750" indent="-285750">
                  <a:buClrTx/>
                  <a:buFont typeface="Arial" panose="020B0604020202020204" pitchFamily="34" charset="0"/>
                  <a:buChar char="•"/>
                </a:pPr>
                <a:endParaRPr lang="en-GB" sz="1800" kern="1200" dirty="0">
                  <a:solidFill>
                    <a:prstClr val="black"/>
                  </a:solidFill>
                  <a:latin typeface="Calibri" panose="020F0502020204030204"/>
                  <a:ea typeface="+mn-ea"/>
                  <a:cs typeface="+mn-cs"/>
                </a:endParaRPr>
              </a:p>
              <a:p>
                <a:pPr marL="285750" indent="-285750">
                  <a:buClrTx/>
                  <a:buFont typeface="Arial" panose="020B0604020202020204" pitchFamily="34" charset="0"/>
                  <a:buChar char="•"/>
                </a:pPr>
                <a:r>
                  <a:rPr lang="en-GB" sz="1600" kern="1200" dirty="0">
                    <a:solidFill>
                      <a:prstClr val="black"/>
                    </a:solidFill>
                    <a:latin typeface="Open Sans" panose="020B0606030504020204" pitchFamily="34" charset="0"/>
                    <a:ea typeface="Open Sans" panose="020B0606030504020204" pitchFamily="34" charset="0"/>
                    <a:cs typeface="Open Sans" panose="020B0606030504020204" pitchFamily="34" charset="0"/>
                  </a:rPr>
                  <a:t>Equality constraint :               </a:t>
                </a:r>
                <a14:m>
                  <m:oMath xmlns:m="http://schemas.openxmlformats.org/officeDocument/2006/math">
                    <m:sSub>
                      <m:sSubPr>
                        <m:ctrlPr>
                          <a:rPr lang="en-GB" sz="1800" b="1" i="1" kern="1200" dirty="0">
                            <a:solidFill>
                              <a:prstClr val="black"/>
                            </a:solidFill>
                            <a:latin typeface="Cambria Math" panose="02040503050406030204" pitchFamily="18" charset="0"/>
                            <a:ea typeface="+mn-ea"/>
                            <a:cs typeface="+mn-cs"/>
                          </a:rPr>
                        </m:ctrlPr>
                      </m:sSubPr>
                      <m:e>
                        <m:r>
                          <a:rPr lang="en-GB" sz="1800" b="1" i="1" kern="1200" dirty="0">
                            <a:solidFill>
                              <a:prstClr val="black"/>
                            </a:solidFill>
                            <a:latin typeface="Cambria Math" panose="02040503050406030204" pitchFamily="18" charset="0"/>
                            <a:ea typeface="+mn-ea"/>
                            <a:cs typeface="+mn-cs"/>
                          </a:rPr>
                          <m:t>𝑶</m:t>
                        </m:r>
                      </m:e>
                      <m:sub>
                        <m:r>
                          <a:rPr lang="en-GB" sz="1800" b="1" i="1" kern="1200" dirty="0">
                            <a:solidFill>
                              <a:prstClr val="black"/>
                            </a:solidFill>
                            <a:latin typeface="Cambria Math" panose="02040503050406030204" pitchFamily="18" charset="0"/>
                            <a:ea typeface="+mn-ea"/>
                            <a:cs typeface="+mn-cs"/>
                          </a:rPr>
                          <m:t>𝟐</m:t>
                        </m:r>
                      </m:sub>
                    </m:sSub>
                    <m:r>
                      <a:rPr lang="en-GB" sz="1800" b="1" i="1" kern="1200" dirty="0" smtClean="0">
                        <a:solidFill>
                          <a:prstClr val="black"/>
                        </a:solidFill>
                        <a:latin typeface="Cambria Math" panose="02040503050406030204" pitchFamily="18" charset="0"/>
                        <a:ea typeface="+mn-ea"/>
                        <a:cs typeface="+mn-cs"/>
                      </a:rPr>
                      <m:t>=</m:t>
                    </m:r>
                    <m:sSub>
                      <m:sSubPr>
                        <m:ctrlPr>
                          <a:rPr lang="en-GB" sz="1800" b="1" i="1" kern="1200" dirty="0" smtClean="0">
                            <a:solidFill>
                              <a:srgbClr val="C00000"/>
                            </a:solidFill>
                            <a:latin typeface="Cambria Math" panose="02040503050406030204" pitchFamily="18" charset="0"/>
                            <a:ea typeface="+mn-ea"/>
                            <a:cs typeface="+mn-cs"/>
                          </a:rPr>
                        </m:ctrlPr>
                      </m:sSubPr>
                      <m:e>
                        <m:r>
                          <a:rPr lang="en-GB" sz="1800" b="1" i="1" kern="1200" dirty="0">
                            <a:solidFill>
                              <a:srgbClr val="C00000"/>
                            </a:solidFill>
                            <a:latin typeface="Cambria Math" panose="02040503050406030204" pitchFamily="18" charset="0"/>
                            <a:ea typeface="+mn-ea"/>
                            <a:cs typeface="+mn-cs"/>
                          </a:rPr>
                          <m:t>𝒂</m:t>
                        </m:r>
                      </m:e>
                      <m:sub>
                        <m:r>
                          <a:rPr lang="en-GB" sz="1800" b="1" i="1" kern="1200" dirty="0" smtClean="0">
                            <a:solidFill>
                              <a:srgbClr val="C00000"/>
                            </a:solidFill>
                            <a:latin typeface="Cambria Math" panose="02040503050406030204" pitchFamily="18" charset="0"/>
                            <a:ea typeface="+mn-ea"/>
                            <a:cs typeface="+mn-cs"/>
                          </a:rPr>
                          <m:t>𝟑</m:t>
                        </m:r>
                      </m:sub>
                    </m:sSub>
                    <m:r>
                      <a:rPr lang="en-GB" sz="1800" b="1" i="1" kern="1200" dirty="0">
                        <a:solidFill>
                          <a:prstClr val="black"/>
                        </a:solidFill>
                        <a:latin typeface="Cambria Math" panose="02040503050406030204" pitchFamily="18" charset="0"/>
                        <a:ea typeface="+mn-ea"/>
                        <a:cs typeface="+mn-cs"/>
                      </a:rPr>
                      <m:t>∗</m:t>
                    </m:r>
                    <m:sSub>
                      <m:sSubPr>
                        <m:ctrlPr>
                          <a:rPr lang="en-GB" sz="1800" b="1" i="1" kern="1200" dirty="0">
                            <a:solidFill>
                              <a:prstClr val="black"/>
                            </a:solidFill>
                            <a:latin typeface="Cambria Math" panose="02040503050406030204" pitchFamily="18" charset="0"/>
                            <a:ea typeface="+mn-ea"/>
                            <a:cs typeface="+mn-cs"/>
                          </a:rPr>
                        </m:ctrlPr>
                      </m:sSubPr>
                      <m:e>
                        <m:r>
                          <a:rPr lang="en-GB" sz="1800" b="1" i="1" kern="1200" dirty="0">
                            <a:solidFill>
                              <a:prstClr val="black"/>
                            </a:solidFill>
                            <a:latin typeface="Cambria Math" panose="02040503050406030204" pitchFamily="18" charset="0"/>
                            <a:ea typeface="+mn-ea"/>
                            <a:cs typeface="+mn-cs"/>
                          </a:rPr>
                          <m:t>𝑶</m:t>
                        </m:r>
                      </m:e>
                      <m:sub>
                        <m:r>
                          <a:rPr lang="en-GB" sz="1800" b="1" i="1" kern="1200" dirty="0">
                            <a:solidFill>
                              <a:prstClr val="black"/>
                            </a:solidFill>
                            <a:latin typeface="Cambria Math" panose="02040503050406030204" pitchFamily="18" charset="0"/>
                            <a:ea typeface="+mn-ea"/>
                            <a:cs typeface="+mn-cs"/>
                          </a:rPr>
                          <m:t>𝟏</m:t>
                        </m:r>
                      </m:sub>
                    </m:sSub>
                    <m:r>
                      <a:rPr lang="en-GB" sz="1800" b="1" i="1" kern="1200" dirty="0">
                        <a:solidFill>
                          <a:prstClr val="black"/>
                        </a:solidFill>
                        <a:latin typeface="Cambria Math" panose="02040503050406030204" pitchFamily="18" charset="0"/>
                        <a:ea typeface="+mn-ea"/>
                        <a:cs typeface="+mn-cs"/>
                      </a:rPr>
                      <m:t>+</m:t>
                    </m:r>
                    <m:sSub>
                      <m:sSubPr>
                        <m:ctrlPr>
                          <a:rPr lang="en-GB" sz="1800" b="1" i="1" kern="1200" dirty="0" smtClean="0">
                            <a:solidFill>
                              <a:srgbClr val="C00000"/>
                            </a:solidFill>
                            <a:latin typeface="Cambria Math" panose="02040503050406030204" pitchFamily="18" charset="0"/>
                            <a:ea typeface="+mn-ea"/>
                            <a:cs typeface="+mn-cs"/>
                          </a:rPr>
                        </m:ctrlPr>
                      </m:sSubPr>
                      <m:e>
                        <m:r>
                          <a:rPr lang="en-GB" sz="1800" b="1" i="1" kern="1200" dirty="0">
                            <a:solidFill>
                              <a:srgbClr val="C00000"/>
                            </a:solidFill>
                            <a:latin typeface="Cambria Math" panose="02040503050406030204" pitchFamily="18" charset="0"/>
                            <a:ea typeface="+mn-ea"/>
                            <a:cs typeface="+mn-cs"/>
                          </a:rPr>
                          <m:t>𝒃</m:t>
                        </m:r>
                      </m:e>
                      <m:sub>
                        <m:r>
                          <a:rPr lang="en-GB" sz="1800" b="1" i="1" kern="1200" dirty="0" smtClean="0">
                            <a:solidFill>
                              <a:srgbClr val="C00000"/>
                            </a:solidFill>
                            <a:latin typeface="Cambria Math" panose="02040503050406030204" pitchFamily="18" charset="0"/>
                            <a:ea typeface="+mn-ea"/>
                            <a:cs typeface="+mn-cs"/>
                          </a:rPr>
                          <m:t>𝟑</m:t>
                        </m:r>
                      </m:sub>
                    </m:sSub>
                  </m:oMath>
                </a14:m>
                <a:endParaRPr lang="en-GB" sz="1800" kern="1200" dirty="0">
                  <a:solidFill>
                    <a:prstClr val="black"/>
                  </a:solidFill>
                  <a:latin typeface="Calibri" panose="020F0502020204030204"/>
                  <a:ea typeface="+mn-ea"/>
                  <a:cs typeface="+mn-cs"/>
                </a:endParaRPr>
              </a:p>
            </p:txBody>
          </p:sp>
        </mc:Choice>
        <mc:Fallback xmlns="">
          <p:sp>
            <p:nvSpPr>
              <p:cNvPr id="15" name="TextBox 14">
                <a:extLst>
                  <a:ext uri="{FF2B5EF4-FFF2-40B4-BE49-F238E27FC236}">
                    <a16:creationId xmlns:a16="http://schemas.microsoft.com/office/drawing/2014/main" id="{03185E60-B184-4B1C-3ECE-4A7C4374F5D8}"/>
                  </a:ext>
                </a:extLst>
              </p:cNvPr>
              <p:cNvSpPr txBox="1">
                <a:spLocks noRot="1" noChangeAspect="1" noMove="1" noResize="1" noEditPoints="1" noAdjustHandles="1" noChangeArrowheads="1" noChangeShapeType="1" noTextEdit="1"/>
              </p:cNvSpPr>
              <p:nvPr/>
            </p:nvSpPr>
            <p:spPr>
              <a:xfrm>
                <a:off x="6096000" y="1216789"/>
                <a:ext cx="5319998" cy="2732864"/>
              </a:xfrm>
              <a:prstGeom prst="rect">
                <a:avLst/>
              </a:prstGeom>
              <a:blipFill>
                <a:blip r:embed="rId4"/>
                <a:stretch>
                  <a:fillRect l="-573" r="-802" b="-893"/>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BA8D4E0-9CF1-FA5D-0E28-5B9DADB2E299}"/>
                  </a:ext>
                </a:extLst>
              </p:cNvPr>
              <p:cNvSpPr/>
              <p:nvPr/>
            </p:nvSpPr>
            <p:spPr>
              <a:xfrm>
                <a:off x="8188142" y="4568346"/>
                <a:ext cx="490775" cy="369332"/>
              </a:xfrm>
              <a:prstGeom prst="rect">
                <a:avLst/>
              </a:prstGeom>
            </p:spPr>
            <p:txBody>
              <a:bodyPr wrap="none">
                <a:spAutoFit/>
              </a:bodyPr>
              <a:lstStyle/>
              <a:p>
                <a:pPr>
                  <a:buClrTx/>
                  <a:buFontTx/>
                  <a:buNone/>
                </a:pPr>
                <a14:m>
                  <m:oMathPara xmlns:m="http://schemas.openxmlformats.org/officeDocument/2006/math">
                    <m:oMathParaPr>
                      <m:jc m:val="centerGroup"/>
                    </m:oMathParaPr>
                    <m:oMath xmlns:m="http://schemas.openxmlformats.org/officeDocument/2006/math">
                      <m:sSub>
                        <m:sSubPr>
                          <m:ctrlPr>
                            <a:rPr lang="en-GB" sz="1800" b="1" i="1" kern="1200" dirty="0" smtClean="0">
                              <a:solidFill>
                                <a:srgbClr val="FF0000"/>
                              </a:solidFill>
                              <a:latin typeface="Cambria Math" panose="02040503050406030204" pitchFamily="18" charset="0"/>
                              <a:ea typeface="+mn-ea"/>
                              <a:cs typeface="+mn-cs"/>
                            </a:rPr>
                          </m:ctrlPr>
                        </m:sSubPr>
                        <m:e>
                          <m:r>
                            <a:rPr lang="en-GB" sz="1800" b="1" i="1" kern="1200" dirty="0">
                              <a:solidFill>
                                <a:srgbClr val="FF0000"/>
                              </a:solidFill>
                              <a:latin typeface="Cambria Math" panose="02040503050406030204" pitchFamily="18" charset="0"/>
                              <a:ea typeface="+mn-ea"/>
                              <a:cs typeface="+mn-cs"/>
                            </a:rPr>
                            <m:t>𝒂</m:t>
                          </m:r>
                        </m:e>
                        <m:sub>
                          <m:r>
                            <a:rPr lang="en-GB" sz="1800" b="1" i="1" kern="1200" dirty="0">
                              <a:solidFill>
                                <a:srgbClr val="FF0000"/>
                              </a:solidFill>
                              <a:latin typeface="Cambria Math" panose="02040503050406030204" pitchFamily="18" charset="0"/>
                              <a:ea typeface="+mn-ea"/>
                              <a:cs typeface="+mn-cs"/>
                            </a:rPr>
                            <m:t>𝟏</m:t>
                          </m:r>
                        </m:sub>
                      </m:sSub>
                    </m:oMath>
                  </m:oMathPara>
                </a14:m>
                <a:endParaRPr lang="en-GB" sz="1800" kern="1200" dirty="0">
                  <a:solidFill>
                    <a:prstClr val="black"/>
                  </a:solidFill>
                  <a:latin typeface="Calibri" panose="020F0502020204030204"/>
                  <a:ea typeface="+mn-ea"/>
                  <a:cs typeface="+mn-cs"/>
                </a:endParaRPr>
              </a:p>
            </p:txBody>
          </p:sp>
        </mc:Choice>
        <mc:Fallback xmlns="">
          <p:sp>
            <p:nvSpPr>
              <p:cNvPr id="16" name="Rectangle 15">
                <a:extLst>
                  <a:ext uri="{FF2B5EF4-FFF2-40B4-BE49-F238E27FC236}">
                    <a16:creationId xmlns:a16="http://schemas.microsoft.com/office/drawing/2014/main" id="{1BA8D4E0-9CF1-FA5D-0E28-5B9DADB2E299}"/>
                  </a:ext>
                </a:extLst>
              </p:cNvPr>
              <p:cNvSpPr>
                <a:spLocks noRot="1" noChangeAspect="1" noMove="1" noResize="1" noEditPoints="1" noAdjustHandles="1" noChangeArrowheads="1" noChangeShapeType="1" noTextEdit="1"/>
              </p:cNvSpPr>
              <p:nvPr/>
            </p:nvSpPr>
            <p:spPr>
              <a:xfrm>
                <a:off x="8188142" y="4568346"/>
                <a:ext cx="490775" cy="369332"/>
              </a:xfrm>
              <a:prstGeom prst="rect">
                <a:avLst/>
              </a:prstGeom>
              <a:blipFill>
                <a:blip r:embed="rId5"/>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B170857A-392C-E13D-D62A-4B4980885590}"/>
                  </a:ext>
                </a:extLst>
              </p:cNvPr>
              <p:cNvSpPr/>
              <p:nvPr/>
            </p:nvSpPr>
            <p:spPr>
              <a:xfrm>
                <a:off x="8892199" y="4547285"/>
                <a:ext cx="510663" cy="369332"/>
              </a:xfrm>
              <a:prstGeom prst="rect">
                <a:avLst/>
              </a:prstGeom>
            </p:spPr>
            <p:txBody>
              <a:bodyPr wrap="square">
                <a:spAutoFit/>
              </a:bodyPr>
              <a:lstStyle/>
              <a:p>
                <a:pPr>
                  <a:buClrTx/>
                  <a:buFontTx/>
                  <a:buNone/>
                </a:pPr>
                <a14:m>
                  <m:oMathPara xmlns:m="http://schemas.openxmlformats.org/officeDocument/2006/math">
                    <m:oMathParaPr>
                      <m:jc m:val="centerGroup"/>
                    </m:oMathParaPr>
                    <m:oMath xmlns:m="http://schemas.openxmlformats.org/officeDocument/2006/math">
                      <m:sSub>
                        <m:sSubPr>
                          <m:ctrlPr>
                            <a:rPr lang="en-GB" sz="1800" b="1" i="1" kern="1200" dirty="0" smtClean="0">
                              <a:solidFill>
                                <a:srgbClr val="FF0000"/>
                              </a:solidFill>
                              <a:latin typeface="Cambria Math" panose="02040503050406030204" pitchFamily="18" charset="0"/>
                              <a:ea typeface="+mn-ea"/>
                              <a:cs typeface="+mn-cs"/>
                            </a:rPr>
                          </m:ctrlPr>
                        </m:sSubPr>
                        <m:e>
                          <m:r>
                            <a:rPr lang="en-GB" sz="1800" b="1" i="1" kern="1200" dirty="0">
                              <a:solidFill>
                                <a:srgbClr val="FF0000"/>
                              </a:solidFill>
                              <a:latin typeface="Cambria Math" panose="02040503050406030204" pitchFamily="18" charset="0"/>
                              <a:ea typeface="+mn-ea"/>
                              <a:cs typeface="+mn-cs"/>
                            </a:rPr>
                            <m:t>𝒂</m:t>
                          </m:r>
                        </m:e>
                        <m:sub>
                          <m:r>
                            <a:rPr lang="en-GB" sz="1800" b="1" i="1" kern="1200" dirty="0" smtClean="0">
                              <a:solidFill>
                                <a:srgbClr val="FF0000"/>
                              </a:solidFill>
                              <a:latin typeface="Cambria Math" panose="02040503050406030204" pitchFamily="18" charset="0"/>
                              <a:ea typeface="+mn-ea"/>
                              <a:cs typeface="+mn-cs"/>
                            </a:rPr>
                            <m:t>𝟐</m:t>
                          </m:r>
                        </m:sub>
                      </m:sSub>
                    </m:oMath>
                  </m:oMathPara>
                </a14:m>
                <a:endParaRPr lang="en-GB" sz="1800" kern="1200" dirty="0">
                  <a:solidFill>
                    <a:srgbClr val="FF0000"/>
                  </a:solidFill>
                  <a:latin typeface="Calibri" panose="020F0502020204030204"/>
                  <a:ea typeface="+mn-ea"/>
                  <a:cs typeface="+mn-cs"/>
                </a:endParaRPr>
              </a:p>
            </p:txBody>
          </p:sp>
        </mc:Choice>
        <mc:Fallback xmlns="">
          <p:sp>
            <p:nvSpPr>
              <p:cNvPr id="17" name="Rectangle 16">
                <a:extLst>
                  <a:ext uri="{FF2B5EF4-FFF2-40B4-BE49-F238E27FC236}">
                    <a16:creationId xmlns:a16="http://schemas.microsoft.com/office/drawing/2014/main" id="{B170857A-392C-E13D-D62A-4B4980885590}"/>
                  </a:ext>
                </a:extLst>
              </p:cNvPr>
              <p:cNvSpPr>
                <a:spLocks noRot="1" noChangeAspect="1" noMove="1" noResize="1" noEditPoints="1" noAdjustHandles="1" noChangeArrowheads="1" noChangeShapeType="1" noTextEdit="1"/>
              </p:cNvSpPr>
              <p:nvPr/>
            </p:nvSpPr>
            <p:spPr>
              <a:xfrm>
                <a:off x="8892199" y="4547285"/>
                <a:ext cx="510663" cy="369332"/>
              </a:xfrm>
              <a:prstGeom prst="rect">
                <a:avLst/>
              </a:prstGeom>
              <a:blipFill>
                <a:blip r:embed="rId6"/>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ABF3530C-6757-F3A5-23DD-E065292E3C24}"/>
                  </a:ext>
                </a:extLst>
              </p:cNvPr>
              <p:cNvSpPr/>
              <p:nvPr/>
            </p:nvSpPr>
            <p:spPr>
              <a:xfrm>
                <a:off x="7504936" y="4568346"/>
                <a:ext cx="490775" cy="369332"/>
              </a:xfrm>
              <a:prstGeom prst="rect">
                <a:avLst/>
              </a:prstGeom>
            </p:spPr>
            <p:txBody>
              <a:bodyPr wrap="none">
                <a:spAutoFit/>
              </a:bodyPr>
              <a:lstStyle/>
              <a:p>
                <a:pPr>
                  <a:buClrTx/>
                  <a:buFontTx/>
                  <a:buNone/>
                </a:pPr>
                <a14:m>
                  <m:oMathPara xmlns:m="http://schemas.openxmlformats.org/officeDocument/2006/math">
                    <m:oMathParaPr>
                      <m:jc m:val="centerGroup"/>
                    </m:oMathParaPr>
                    <m:oMath xmlns:m="http://schemas.openxmlformats.org/officeDocument/2006/math">
                      <m:sSub>
                        <m:sSubPr>
                          <m:ctrlPr>
                            <a:rPr lang="en-GB" sz="1800" b="1" i="1" kern="1200" dirty="0" smtClean="0">
                              <a:solidFill>
                                <a:srgbClr val="FF0000"/>
                              </a:solidFill>
                              <a:latin typeface="Cambria Math" panose="02040503050406030204" pitchFamily="18" charset="0"/>
                              <a:ea typeface="+mn-ea"/>
                              <a:cs typeface="+mn-cs"/>
                            </a:rPr>
                          </m:ctrlPr>
                        </m:sSubPr>
                        <m:e>
                          <m:r>
                            <a:rPr lang="en-GB" sz="1800" b="1" i="1" kern="1200" dirty="0">
                              <a:solidFill>
                                <a:srgbClr val="FF0000"/>
                              </a:solidFill>
                              <a:latin typeface="Cambria Math" panose="02040503050406030204" pitchFamily="18" charset="0"/>
                              <a:ea typeface="+mn-ea"/>
                              <a:cs typeface="+mn-cs"/>
                            </a:rPr>
                            <m:t>𝒂</m:t>
                          </m:r>
                        </m:e>
                        <m:sub>
                          <m:r>
                            <a:rPr lang="en-GB" sz="1800" b="1" i="1" kern="1200" dirty="0" smtClean="0">
                              <a:solidFill>
                                <a:srgbClr val="FF0000"/>
                              </a:solidFill>
                              <a:latin typeface="Cambria Math" panose="02040503050406030204" pitchFamily="18" charset="0"/>
                              <a:ea typeface="+mn-ea"/>
                              <a:cs typeface="+mn-cs"/>
                            </a:rPr>
                            <m:t>𝟑</m:t>
                          </m:r>
                        </m:sub>
                      </m:sSub>
                    </m:oMath>
                  </m:oMathPara>
                </a14:m>
                <a:endParaRPr lang="en-GB" sz="1800" kern="1200" dirty="0">
                  <a:solidFill>
                    <a:prstClr val="black"/>
                  </a:solidFill>
                  <a:latin typeface="Calibri" panose="020F0502020204030204"/>
                  <a:ea typeface="+mn-ea"/>
                  <a:cs typeface="+mn-cs"/>
                </a:endParaRPr>
              </a:p>
            </p:txBody>
          </p:sp>
        </mc:Choice>
        <mc:Fallback xmlns="">
          <p:sp>
            <p:nvSpPr>
              <p:cNvPr id="18" name="Rectangle 17">
                <a:extLst>
                  <a:ext uri="{FF2B5EF4-FFF2-40B4-BE49-F238E27FC236}">
                    <a16:creationId xmlns:a16="http://schemas.microsoft.com/office/drawing/2014/main" id="{ABF3530C-6757-F3A5-23DD-E065292E3C24}"/>
                  </a:ext>
                </a:extLst>
              </p:cNvPr>
              <p:cNvSpPr>
                <a:spLocks noRot="1" noChangeAspect="1" noMove="1" noResize="1" noEditPoints="1" noAdjustHandles="1" noChangeArrowheads="1" noChangeShapeType="1" noTextEdit="1"/>
              </p:cNvSpPr>
              <p:nvPr/>
            </p:nvSpPr>
            <p:spPr>
              <a:xfrm>
                <a:off x="7504936" y="4568346"/>
                <a:ext cx="490775" cy="369332"/>
              </a:xfrm>
              <a:prstGeom prst="rect">
                <a:avLst/>
              </a:prstGeom>
              <a:blipFill>
                <a:blip r:embed="rId7"/>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19AD960C-1E0D-BB1E-B8F9-C74D670C5CD5}"/>
                  </a:ext>
                </a:extLst>
              </p:cNvPr>
              <p:cNvSpPr/>
              <p:nvPr/>
            </p:nvSpPr>
            <p:spPr>
              <a:xfrm>
                <a:off x="8533051" y="4503476"/>
                <a:ext cx="490775" cy="369332"/>
              </a:xfrm>
              <a:prstGeom prst="rect">
                <a:avLst/>
              </a:prstGeom>
            </p:spPr>
            <p:txBody>
              <a:bodyPr wrap="none">
                <a:spAutoFit/>
              </a:bodyPr>
              <a:lstStyle/>
              <a:p>
                <a:pPr>
                  <a:buClrTx/>
                  <a:buFontTx/>
                  <a:buNone/>
                </a:pPr>
                <a14:m>
                  <m:oMathPara xmlns:m="http://schemas.openxmlformats.org/officeDocument/2006/math">
                    <m:oMathParaPr>
                      <m:jc m:val="centerGroup"/>
                    </m:oMathParaPr>
                    <m:oMath xmlns:m="http://schemas.openxmlformats.org/officeDocument/2006/math">
                      <m:sSub>
                        <m:sSubPr>
                          <m:ctrlPr>
                            <a:rPr lang="en-GB" sz="1800" b="1" i="1" kern="1200" dirty="0" smtClean="0">
                              <a:solidFill>
                                <a:srgbClr val="FF0000"/>
                              </a:solidFill>
                              <a:latin typeface="Cambria Math" panose="02040503050406030204" pitchFamily="18" charset="0"/>
                              <a:ea typeface="+mn-ea"/>
                              <a:cs typeface="+mn-cs"/>
                            </a:rPr>
                          </m:ctrlPr>
                        </m:sSubPr>
                        <m:e>
                          <m:r>
                            <a:rPr lang="en-GB" sz="1800" b="1" i="1" kern="1200" dirty="0" smtClean="0">
                              <a:solidFill>
                                <a:srgbClr val="FF0000"/>
                              </a:solidFill>
                              <a:latin typeface="Cambria Math" panose="02040503050406030204" pitchFamily="18" charset="0"/>
                              <a:ea typeface="+mn-ea"/>
                              <a:cs typeface="+mn-cs"/>
                            </a:rPr>
                            <m:t>𝒃</m:t>
                          </m:r>
                        </m:e>
                        <m:sub>
                          <m:r>
                            <a:rPr lang="en-GB" sz="1800" b="1" i="1" kern="1200" dirty="0">
                              <a:solidFill>
                                <a:srgbClr val="FF0000"/>
                              </a:solidFill>
                              <a:latin typeface="Cambria Math" panose="02040503050406030204" pitchFamily="18" charset="0"/>
                              <a:ea typeface="+mn-ea"/>
                              <a:cs typeface="+mn-cs"/>
                            </a:rPr>
                            <m:t>𝟏</m:t>
                          </m:r>
                        </m:sub>
                      </m:sSub>
                    </m:oMath>
                  </m:oMathPara>
                </a14:m>
                <a:endParaRPr lang="en-GB" sz="1800" kern="1200" dirty="0">
                  <a:solidFill>
                    <a:prstClr val="black"/>
                  </a:solidFill>
                  <a:latin typeface="Calibri" panose="020F0502020204030204"/>
                  <a:ea typeface="+mn-ea"/>
                  <a:cs typeface="+mn-cs"/>
                </a:endParaRPr>
              </a:p>
            </p:txBody>
          </p:sp>
        </mc:Choice>
        <mc:Fallback xmlns="">
          <p:sp>
            <p:nvSpPr>
              <p:cNvPr id="19" name="Rectangle 18">
                <a:extLst>
                  <a:ext uri="{FF2B5EF4-FFF2-40B4-BE49-F238E27FC236}">
                    <a16:creationId xmlns:a16="http://schemas.microsoft.com/office/drawing/2014/main" id="{19AD960C-1E0D-BB1E-B8F9-C74D670C5CD5}"/>
                  </a:ext>
                </a:extLst>
              </p:cNvPr>
              <p:cNvSpPr>
                <a:spLocks noRot="1" noChangeAspect="1" noMove="1" noResize="1" noEditPoints="1" noAdjustHandles="1" noChangeArrowheads="1" noChangeShapeType="1" noTextEdit="1"/>
              </p:cNvSpPr>
              <p:nvPr/>
            </p:nvSpPr>
            <p:spPr>
              <a:xfrm>
                <a:off x="8533051" y="4503476"/>
                <a:ext cx="490775" cy="369332"/>
              </a:xfrm>
              <a:prstGeom prst="rect">
                <a:avLst/>
              </a:prstGeom>
              <a:blipFill>
                <a:blip r:embed="rId8"/>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7FE0A6FC-2E2C-8EA6-0C65-28B3952899CE}"/>
                  </a:ext>
                </a:extLst>
              </p:cNvPr>
              <p:cNvSpPr/>
              <p:nvPr/>
            </p:nvSpPr>
            <p:spPr>
              <a:xfrm>
                <a:off x="9249192" y="4480246"/>
                <a:ext cx="510663" cy="369332"/>
              </a:xfrm>
              <a:prstGeom prst="rect">
                <a:avLst/>
              </a:prstGeom>
            </p:spPr>
            <p:txBody>
              <a:bodyPr wrap="square">
                <a:spAutoFit/>
              </a:bodyPr>
              <a:lstStyle/>
              <a:p>
                <a:pPr>
                  <a:buClrTx/>
                  <a:buFontTx/>
                  <a:buNone/>
                </a:pPr>
                <a14:m>
                  <m:oMathPara xmlns:m="http://schemas.openxmlformats.org/officeDocument/2006/math">
                    <m:oMathParaPr>
                      <m:jc m:val="centerGroup"/>
                    </m:oMathParaPr>
                    <m:oMath xmlns:m="http://schemas.openxmlformats.org/officeDocument/2006/math">
                      <m:sSub>
                        <m:sSubPr>
                          <m:ctrlPr>
                            <a:rPr lang="en-GB" sz="1800" b="1" i="1" kern="1200" dirty="0" smtClean="0">
                              <a:solidFill>
                                <a:srgbClr val="FF0000"/>
                              </a:solidFill>
                              <a:latin typeface="Cambria Math" panose="02040503050406030204" pitchFamily="18" charset="0"/>
                              <a:ea typeface="+mn-ea"/>
                              <a:cs typeface="+mn-cs"/>
                            </a:rPr>
                          </m:ctrlPr>
                        </m:sSubPr>
                        <m:e>
                          <m:r>
                            <a:rPr lang="en-GB" sz="1800" b="1" i="1" kern="1200" dirty="0" smtClean="0">
                              <a:solidFill>
                                <a:srgbClr val="FF0000"/>
                              </a:solidFill>
                              <a:latin typeface="Cambria Math" panose="02040503050406030204" pitchFamily="18" charset="0"/>
                              <a:ea typeface="+mn-ea"/>
                              <a:cs typeface="+mn-cs"/>
                            </a:rPr>
                            <m:t>𝒃</m:t>
                          </m:r>
                        </m:e>
                        <m:sub>
                          <m:r>
                            <a:rPr lang="en-GB" sz="1800" b="1" i="1" kern="1200" dirty="0" smtClean="0">
                              <a:solidFill>
                                <a:srgbClr val="FF0000"/>
                              </a:solidFill>
                              <a:latin typeface="Cambria Math" panose="02040503050406030204" pitchFamily="18" charset="0"/>
                              <a:ea typeface="+mn-ea"/>
                              <a:cs typeface="+mn-cs"/>
                            </a:rPr>
                            <m:t>𝟐</m:t>
                          </m:r>
                        </m:sub>
                      </m:sSub>
                    </m:oMath>
                  </m:oMathPara>
                </a14:m>
                <a:endParaRPr lang="en-GB" sz="1800" kern="1200">
                  <a:solidFill>
                    <a:prstClr val="black"/>
                  </a:solidFill>
                  <a:latin typeface="Calibri" panose="020F0502020204030204"/>
                  <a:ea typeface="+mn-ea"/>
                  <a:cs typeface="+mn-cs"/>
                </a:endParaRPr>
              </a:p>
            </p:txBody>
          </p:sp>
        </mc:Choice>
        <mc:Fallback xmlns="">
          <p:sp>
            <p:nvSpPr>
              <p:cNvPr id="20" name="Rectangle 19">
                <a:extLst>
                  <a:ext uri="{FF2B5EF4-FFF2-40B4-BE49-F238E27FC236}">
                    <a16:creationId xmlns:a16="http://schemas.microsoft.com/office/drawing/2014/main" id="{7FE0A6FC-2E2C-8EA6-0C65-28B3952899CE}"/>
                  </a:ext>
                </a:extLst>
              </p:cNvPr>
              <p:cNvSpPr>
                <a:spLocks noRot="1" noChangeAspect="1" noMove="1" noResize="1" noEditPoints="1" noAdjustHandles="1" noChangeArrowheads="1" noChangeShapeType="1" noTextEdit="1"/>
              </p:cNvSpPr>
              <p:nvPr/>
            </p:nvSpPr>
            <p:spPr>
              <a:xfrm>
                <a:off x="9249192" y="4480246"/>
                <a:ext cx="510663" cy="369332"/>
              </a:xfrm>
              <a:prstGeom prst="rect">
                <a:avLst/>
              </a:prstGeom>
              <a:blipFill>
                <a:blip r:embed="rId9"/>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35E0BE7B-62F3-1D73-7A5D-835BA4038732}"/>
                  </a:ext>
                </a:extLst>
              </p:cNvPr>
              <p:cNvSpPr/>
              <p:nvPr/>
            </p:nvSpPr>
            <p:spPr>
              <a:xfrm>
                <a:off x="7869821" y="4480246"/>
                <a:ext cx="490775" cy="369332"/>
              </a:xfrm>
              <a:prstGeom prst="rect">
                <a:avLst/>
              </a:prstGeom>
            </p:spPr>
            <p:txBody>
              <a:bodyPr wrap="none">
                <a:spAutoFit/>
              </a:bodyPr>
              <a:lstStyle/>
              <a:p>
                <a:pPr>
                  <a:buClrTx/>
                  <a:buFontTx/>
                  <a:buNone/>
                </a:pPr>
                <a14:m>
                  <m:oMathPara xmlns:m="http://schemas.openxmlformats.org/officeDocument/2006/math">
                    <m:oMathParaPr>
                      <m:jc m:val="centerGroup"/>
                    </m:oMathParaPr>
                    <m:oMath xmlns:m="http://schemas.openxmlformats.org/officeDocument/2006/math">
                      <m:sSub>
                        <m:sSubPr>
                          <m:ctrlPr>
                            <a:rPr lang="en-GB" sz="1800" b="1" i="1" kern="1200" dirty="0" smtClean="0">
                              <a:solidFill>
                                <a:srgbClr val="FF0000"/>
                              </a:solidFill>
                              <a:latin typeface="Cambria Math" panose="02040503050406030204" pitchFamily="18" charset="0"/>
                              <a:ea typeface="+mn-ea"/>
                              <a:cs typeface="+mn-cs"/>
                            </a:rPr>
                          </m:ctrlPr>
                        </m:sSubPr>
                        <m:e>
                          <m:r>
                            <a:rPr lang="en-GB" sz="1800" b="1" i="1" kern="1200" dirty="0" smtClean="0">
                              <a:solidFill>
                                <a:srgbClr val="FF0000"/>
                              </a:solidFill>
                              <a:latin typeface="Cambria Math" panose="02040503050406030204" pitchFamily="18" charset="0"/>
                              <a:ea typeface="+mn-ea"/>
                              <a:cs typeface="+mn-cs"/>
                            </a:rPr>
                            <m:t>𝒃</m:t>
                          </m:r>
                        </m:e>
                        <m:sub>
                          <m:r>
                            <a:rPr lang="en-GB" sz="1800" b="1" i="1" kern="1200" dirty="0" smtClean="0">
                              <a:solidFill>
                                <a:srgbClr val="FF0000"/>
                              </a:solidFill>
                              <a:latin typeface="Cambria Math" panose="02040503050406030204" pitchFamily="18" charset="0"/>
                              <a:ea typeface="+mn-ea"/>
                              <a:cs typeface="+mn-cs"/>
                            </a:rPr>
                            <m:t>𝟑</m:t>
                          </m:r>
                        </m:sub>
                      </m:sSub>
                    </m:oMath>
                  </m:oMathPara>
                </a14:m>
                <a:endParaRPr lang="en-GB" sz="1800" kern="1200" dirty="0">
                  <a:solidFill>
                    <a:prstClr val="black"/>
                  </a:solidFill>
                  <a:latin typeface="Calibri" panose="020F0502020204030204"/>
                  <a:ea typeface="+mn-ea"/>
                  <a:cs typeface="+mn-cs"/>
                </a:endParaRPr>
              </a:p>
            </p:txBody>
          </p:sp>
        </mc:Choice>
        <mc:Fallback xmlns="">
          <p:sp>
            <p:nvSpPr>
              <p:cNvPr id="21" name="Rectangle 20">
                <a:extLst>
                  <a:ext uri="{FF2B5EF4-FFF2-40B4-BE49-F238E27FC236}">
                    <a16:creationId xmlns:a16="http://schemas.microsoft.com/office/drawing/2014/main" id="{35E0BE7B-62F3-1D73-7A5D-835BA4038732}"/>
                  </a:ext>
                </a:extLst>
              </p:cNvPr>
              <p:cNvSpPr>
                <a:spLocks noRot="1" noChangeAspect="1" noMove="1" noResize="1" noEditPoints="1" noAdjustHandles="1" noChangeArrowheads="1" noChangeShapeType="1" noTextEdit="1"/>
              </p:cNvSpPr>
              <p:nvPr/>
            </p:nvSpPr>
            <p:spPr>
              <a:xfrm>
                <a:off x="7869821" y="4480246"/>
                <a:ext cx="490775" cy="369332"/>
              </a:xfrm>
              <a:prstGeom prst="rect">
                <a:avLst/>
              </a:prstGeom>
              <a:blipFill>
                <a:blip r:embed="rId10"/>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3271127956"/>
      </p:ext>
    </p:extLst>
  </p:cSld>
  <p:clrMapOvr>
    <a:masterClrMapping/>
  </p:clrMapOvr>
</p:sld>
</file>

<file path=ppt/theme/theme1.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33F727AA7180443A862CD9A25741398" ma:contentTypeVersion="18" ma:contentTypeDescription="Crear nuevo documento." ma:contentTypeScope="" ma:versionID="e95ced547947cc96d9f0ca074ad6ec65">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59f73267aa52fe24a52d6154dfcf08f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Props1.xml><?xml version="1.0" encoding="utf-8"?>
<ds:datastoreItem xmlns:ds="http://schemas.openxmlformats.org/officeDocument/2006/customXml" ds:itemID="{25367596-F5A0-408D-A9BD-61CAEDA9C17F}"/>
</file>

<file path=customXml/itemProps2.xml><?xml version="1.0" encoding="utf-8"?>
<ds:datastoreItem xmlns:ds="http://schemas.openxmlformats.org/officeDocument/2006/customXml" ds:itemID="{D05F7E04-0F8F-4ECA-9525-3F0638DC6B8F}">
  <ds:schemaRefs>
    <ds:schemaRef ds:uri="http://schemas.microsoft.com/sharepoint/v3/contenttype/forms"/>
  </ds:schemaRefs>
</ds:datastoreItem>
</file>

<file path=customXml/itemProps3.xml><?xml version="1.0" encoding="utf-8"?>
<ds:datastoreItem xmlns:ds="http://schemas.openxmlformats.org/officeDocument/2006/customXml" ds:itemID="{AB1DDE83-2ED0-4567-A669-A16A212F164D}">
  <ds:schemaRefs>
    <ds:schemaRef ds:uri="http://schemas.microsoft.com/office/2006/documentManagement/types"/>
    <ds:schemaRef ds:uri="http://schemas.microsoft.com/office/infopath/2007/PartnerControls"/>
    <ds:schemaRef ds:uri="http://www.w3.org/XML/1998/namespace"/>
    <ds:schemaRef ds:uri="0b696a8a-ab1a-459b-a09e-44df7cbe9330"/>
    <ds:schemaRef ds:uri="http://purl.org/dc/elements/1.1/"/>
    <ds:schemaRef ds:uri="http://purl.org/dc/dcmitype/"/>
    <ds:schemaRef ds:uri="http://schemas.microsoft.com/office/2006/metadata/properties"/>
    <ds:schemaRef ds:uri="http://schemas.openxmlformats.org/package/2006/metadata/core-properties"/>
    <ds:schemaRef ds:uri="35b8b66e-5759-43c1-a138-f967a8bf5a20"/>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11496</TotalTime>
  <Words>3619</Words>
  <Application>Microsoft Office PowerPoint</Application>
  <PresentationFormat>Widescreen</PresentationFormat>
  <Paragraphs>252</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Cambria Math</vt:lpstr>
      <vt:lpstr>Helvetica Neue</vt:lpstr>
      <vt:lpstr>Open Sans</vt:lpstr>
      <vt:lpstr>Open Sans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Title]</dc:title>
  <dc:creator>Eunice Ramos</dc:creator>
  <cp:lastModifiedBy>luisa marcela moreno hinestroza</cp:lastModifiedBy>
  <cp:revision>323</cp:revision>
  <dcterms:created xsi:type="dcterms:W3CDTF">2019-06-09T10:25:43Z</dcterms:created>
  <dcterms:modified xsi:type="dcterms:W3CDTF">2025-09-02T20:35:04Z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