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Lato" panose="020F0502020204030203" pitchFamily="34" charset="0"/>
      <p:regular r:id="rId30"/>
      <p:bold r:id="rId31"/>
      <p:italic r:id="rId32"/>
      <p:boldItalic r:id="rId33"/>
    </p:embeddedFont>
    <p:embeddedFont>
      <p:font typeface="Merriweather" pitchFamily="2" charset="77"/>
      <p:regular r:id="rId34"/>
      <p:bold r:id="rId35"/>
      <p:italic r:id="rId36"/>
      <p:boldItalic r:id="rId37"/>
    </p:embeddedFont>
    <p:embeddedFont>
      <p:font typeface="Montserrat"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pen Sans ExtraBold" panose="020B0606030504020204" pitchFamily="34" charset="0"/>
      <p:bold r:id="rId46"/>
      <p:italic r:id="rId47"/>
      <p:boldItalic r:id="rId48"/>
    </p:embeddedFont>
    <p:embeddedFont>
      <p:font typeface="Playfair Display" pitchFamily="2" charset="77"/>
      <p:regular r:id="rId49"/>
      <p:bold r:id="rId50"/>
      <p:italic r:id="rId51"/>
      <p:boldItalic r:id="rId52"/>
    </p:embeddedFont>
    <p:embeddedFont>
      <p:font typeface="Quattrocento Sans" panose="020B0502050000020003"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KjD3xVOeapt+rBu7QKH7g==" hashData="SSlc+f6Xhm/FXz0nxLCgMs4sIuDrLcRJrvm0pYlLzf7O8ZBWR/PteFeJuYMZ8OIPytzwaFCRGPGUgh11OFsqPw=="/>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BFxT3xnZ8IhEto+nKWFMdVIoG7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62D344-C335-4803-9950-85C6FC2D6D09}">
  <a:tblStyle styleId="{0462D344-C335-4803-9950-85C6FC2D6D0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1D3D63"/>
                </a:solidFill>
                <a:latin typeface="Playfair Display"/>
                <a:ea typeface="Playfair Display"/>
                <a:cs typeface="Playfair Display"/>
                <a:sym typeface="Playfair Display"/>
              </a:rPr>
              <a:t>Les émissions mondiales n'ont pas encore atteint leur maximum. </a:t>
            </a:r>
            <a:r>
              <a:rPr lang="en-GB"/>
              <a:t>Environ la moitié des émissions de dioxyde de carbone d'origine anthropique (causées par l'homme) depuis le début de la révolution industrielle en 1750 et 2011 se sont produites au cours des 40 dernières années. </a:t>
            </a:r>
            <a:endParaRPr b="0" i="0">
              <a:solidFill>
                <a:srgbClr val="1D3D63"/>
              </a:solidFill>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Calibri"/>
              <a:buNone/>
            </a:pPr>
            <a:endParaRPr b="0" i="0">
              <a:solidFill>
                <a:srgbClr val="1D3D63"/>
              </a:solidFill>
              <a:latin typeface="Lato"/>
              <a:ea typeface="Lato"/>
              <a:cs typeface="Lato"/>
              <a:sym typeface="Lato"/>
            </a:endParaRPr>
          </a:p>
          <a:p>
            <a:pPr marL="0" lvl="0" indent="0" algn="l" rtl="0">
              <a:spcBef>
                <a:spcPts val="0"/>
              </a:spcBef>
              <a:spcAft>
                <a:spcPts val="0"/>
              </a:spcAft>
              <a:buNone/>
            </a:pPr>
            <a:r>
              <a:rPr lang="en-GB" b="0" i="0">
                <a:solidFill>
                  <a:srgbClr val="1D3D63"/>
                </a:solidFill>
                <a:latin typeface="Lato"/>
                <a:ea typeface="Lato"/>
                <a:cs typeface="Lato"/>
                <a:sym typeface="Lato"/>
              </a:rPr>
              <a:t>Pour stabiliser (voire réduire) les concentrations de </a:t>
            </a:r>
            <a:r>
              <a:rPr lang="en-GB">
                <a:solidFill>
                  <a:srgbClr val="1D3D63"/>
                </a:solidFill>
                <a:latin typeface="Lato"/>
                <a:ea typeface="Lato"/>
                <a:cs typeface="Lato"/>
                <a:sym typeface="Lato"/>
              </a:rPr>
              <a:t>dioxyde de carbone </a:t>
            </a:r>
            <a:r>
              <a:rPr lang="en-GB" b="0" i="0">
                <a:solidFill>
                  <a:srgbClr val="1D3D63"/>
                </a:solidFill>
                <a:latin typeface="Lato"/>
                <a:ea typeface="Lato"/>
                <a:cs typeface="Lato"/>
                <a:sym typeface="Lato"/>
              </a:rPr>
              <a:t>dans l'atmosphère, le monde doit parvenir à des émissions nettes nulles. Cela nécessite des réductions importantes et rapides des émissions. Un argument courant est que les pays qui ont le plus contribué à la formation de </a:t>
            </a:r>
            <a:r>
              <a:rPr lang="en-GB">
                <a:solidFill>
                  <a:srgbClr val="000000"/>
                </a:solidFill>
                <a:latin typeface="Calibri"/>
                <a:ea typeface="Calibri"/>
                <a:cs typeface="Calibri"/>
                <a:sym typeface="Calibri"/>
              </a:rPr>
              <a:t>dioxyde de </a:t>
            </a:r>
            <a:r>
              <a:rPr lang="en-GB"/>
              <a:t>carbone </a:t>
            </a:r>
            <a:r>
              <a:rPr lang="en-GB" b="0" i="0">
                <a:solidFill>
                  <a:srgbClr val="1D3D63"/>
                </a:solidFill>
                <a:latin typeface="Lato"/>
                <a:ea typeface="Lato"/>
                <a:cs typeface="Lato"/>
                <a:sym typeface="Lato"/>
              </a:rPr>
              <a:t>dans l'atmosphère devraient assumer la plus grande responsabilité dans la lutte contre ce phénomène. </a:t>
            </a:r>
            <a:r>
              <a:rPr lang="en-GB">
                <a:solidFill>
                  <a:srgbClr val="1D3D63"/>
                </a:solidFill>
                <a:latin typeface="Lato"/>
                <a:ea typeface="Lato"/>
                <a:cs typeface="Lato"/>
                <a:sym typeface="Lato"/>
              </a:rPr>
              <a:t>Voici quelques </a:t>
            </a:r>
            <a:r>
              <a:rPr lang="en-GB" b="0" i="0">
                <a:solidFill>
                  <a:srgbClr val="1D3D63"/>
                </a:solidFill>
                <a:latin typeface="Lato"/>
                <a:ea typeface="Lato"/>
                <a:cs typeface="Lato"/>
                <a:sym typeface="Lato"/>
              </a:rPr>
              <a:t>points clés de ce point de vue, que l'on peut également voir sur la figure de cette diapositive :</a:t>
            </a:r>
            <a:endParaRPr/>
          </a:p>
          <a:p>
            <a:pPr marL="0" lvl="0" indent="0" algn="l" rtl="0">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Les États-Unis sont </a:t>
            </a:r>
            <a:r>
              <a:rPr lang="en-GB" b="0" i="0">
                <a:solidFill>
                  <a:srgbClr val="1D3D63"/>
                </a:solidFill>
                <a:latin typeface="Lato"/>
                <a:ea typeface="Lato"/>
                <a:cs typeface="Lato"/>
                <a:sym typeface="Lato"/>
              </a:rPr>
              <a:t>responsables de 25 % des émissions historiques, plus que tout autre pays ;</a:t>
            </a:r>
            <a:endParaRPr/>
          </a:p>
          <a:p>
            <a:pPr marL="0" lvl="0" indent="0" algn="l" rtl="0">
              <a:spcBef>
                <a:spcPts val="0"/>
              </a:spcBef>
              <a:spcAft>
                <a:spcPts val="0"/>
              </a:spcAft>
              <a:buNone/>
            </a:pPr>
            <a:r>
              <a:rPr lang="en-GB">
                <a:solidFill>
                  <a:srgbClr val="1D3D63"/>
                </a:solidFill>
                <a:latin typeface="Lato"/>
                <a:ea typeface="Lato"/>
                <a:cs typeface="Lato"/>
                <a:sym typeface="Lato"/>
              </a:rPr>
              <a:t>C'est </a:t>
            </a:r>
            <a:r>
              <a:rPr lang="en-GB" b="0" i="0">
                <a:solidFill>
                  <a:srgbClr val="1D3D63"/>
                </a:solidFill>
                <a:latin typeface="Lato"/>
                <a:ea typeface="Lato"/>
                <a:cs typeface="Lato"/>
                <a:sym typeface="Lato"/>
              </a:rPr>
              <a:t>deux fois </a:t>
            </a:r>
            <a:r>
              <a:rPr lang="en-GB">
                <a:solidFill>
                  <a:srgbClr val="1D3D63"/>
                </a:solidFill>
                <a:latin typeface="Lato"/>
                <a:ea typeface="Lato"/>
                <a:cs typeface="Lato"/>
                <a:sym typeface="Lato"/>
              </a:rPr>
              <a:t>plus que la </a:t>
            </a:r>
            <a:r>
              <a:rPr lang="en-GB" b="0" i="0">
                <a:solidFill>
                  <a:srgbClr val="1D3D63"/>
                </a:solidFill>
                <a:latin typeface="Lato"/>
                <a:ea typeface="Lato"/>
                <a:cs typeface="Lato"/>
                <a:sym typeface="Lato"/>
              </a:rPr>
              <a:t>Chine, deuxième contributeur mondial aux émissions cumulées ; </a:t>
            </a:r>
            <a:endParaRPr/>
          </a:p>
          <a:p>
            <a:pPr marL="0" lvl="0" indent="0" algn="l" rtl="0">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L'</a:t>
            </a:r>
            <a:r>
              <a:rPr lang="en-GB" b="0" i="0">
                <a:solidFill>
                  <a:srgbClr val="1D3D63"/>
                </a:solidFill>
                <a:latin typeface="Lato"/>
                <a:ea typeface="Lato"/>
                <a:cs typeface="Lato"/>
                <a:sym typeface="Lato"/>
              </a:rPr>
              <a:t>Union européenne - qui </a:t>
            </a:r>
            <a:r>
              <a:rPr lang="en-GB">
                <a:solidFill>
                  <a:srgbClr val="1D3D63"/>
                </a:solidFill>
                <a:latin typeface="Lato"/>
                <a:ea typeface="Lato"/>
                <a:cs typeface="Lato"/>
                <a:sym typeface="Lato"/>
              </a:rPr>
              <a:t>comprend </a:t>
            </a:r>
            <a:r>
              <a:rPr lang="en-GB" b="0" i="0">
                <a:solidFill>
                  <a:srgbClr val="1D3D63"/>
                </a:solidFill>
                <a:latin typeface="Lato"/>
                <a:ea typeface="Lato"/>
                <a:cs typeface="Lato"/>
                <a:sym typeface="Lato"/>
              </a:rPr>
              <a:t>28 pays - est également un important contributeur historique, avec 22 % ;</a:t>
            </a:r>
            <a:endParaRPr/>
          </a:p>
          <a:p>
            <a:pPr marL="0" lvl="0" indent="0" algn="l" rtl="0">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Bon nombre </a:t>
            </a:r>
            <a:r>
              <a:rPr lang="en-GB" b="0" i="0">
                <a:solidFill>
                  <a:srgbClr val="1D3D63"/>
                </a:solidFill>
                <a:latin typeface="Lato"/>
                <a:ea typeface="Lato"/>
                <a:cs typeface="Lato"/>
                <a:sym typeface="Lato"/>
              </a:rPr>
              <a:t>des grands émetteurs annuels actuels, tels que l'Inde et le Brésil, ne sont pas de grands contributeurs dans un contexte historique ;</a:t>
            </a:r>
            <a:endParaRPr/>
          </a:p>
          <a:p>
            <a:pPr marL="0" lvl="0" indent="0" algn="l" rtl="0">
              <a:spcBef>
                <a:spcPts val="0"/>
              </a:spcBef>
              <a:spcAft>
                <a:spcPts val="0"/>
              </a:spcAft>
              <a:buClr>
                <a:srgbClr val="1D3D63"/>
              </a:buClr>
              <a:buSzPts val="1200"/>
              <a:buFont typeface="Arial"/>
              <a:buNone/>
            </a:pPr>
            <a:r>
              <a:rPr lang="en-GB" b="0" i="0">
                <a:solidFill>
                  <a:srgbClr val="1D3D63"/>
                </a:solidFill>
                <a:latin typeface="Lato"/>
                <a:ea typeface="Lato"/>
                <a:cs typeface="Lato"/>
                <a:sym typeface="Lato"/>
              </a:rPr>
              <a:t>La contribution régionale de l'Afrique - en particulier par rapport à la taille de sa population - a été très faible. </a:t>
            </a:r>
            <a:endParaRPr b="0" i="0">
              <a:solidFill>
                <a:srgbClr val="1D3D63"/>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65" name="Google Shape;16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b="0">
                <a:latin typeface="Calibri"/>
                <a:ea typeface="Calibri"/>
                <a:cs typeface="Calibri"/>
                <a:sym typeface="Calibri"/>
              </a:rPr>
              <a:t>L'Accord de Paris est un jalon dans le processus multilatéral de lutte contre le changement climatique car, pour la première fois, un accord contraignant réunit toutes les nations autour d'une cause commune pour entreprendre des efforts ambitieux de lutte contre le changement climatique et d'adaptation à ses effets.</a:t>
            </a:r>
            <a:endParaRPr/>
          </a:p>
          <a:p>
            <a:pPr marL="0" lvl="0" indent="0" algn="l" rtl="0">
              <a:lnSpc>
                <a:spcPct val="107000"/>
              </a:lnSpc>
              <a:spcBef>
                <a:spcPts val="800"/>
              </a:spcBef>
              <a:spcAft>
                <a:spcPts val="0"/>
              </a:spcAft>
              <a:buNone/>
            </a:pPr>
            <a:endParaRPr sz="1800" b="0">
              <a:latin typeface="Calibri"/>
              <a:ea typeface="Calibri"/>
              <a:cs typeface="Calibri"/>
              <a:sym typeface="Calibri"/>
            </a:endParaRPr>
          </a:p>
          <a:p>
            <a:pPr marL="0" lvl="0" indent="0" algn="l" rtl="0">
              <a:lnSpc>
                <a:spcPct val="107000"/>
              </a:lnSpc>
              <a:spcBef>
                <a:spcPts val="800"/>
              </a:spcBef>
              <a:spcAft>
                <a:spcPts val="0"/>
              </a:spcAft>
              <a:buNone/>
            </a:pPr>
            <a:r>
              <a:rPr lang="en-GB" sz="1800" b="0">
                <a:latin typeface="Calibri"/>
                <a:ea typeface="Calibri"/>
                <a:cs typeface="Calibri"/>
                <a:sym typeface="Calibri"/>
              </a:rPr>
              <a:t>La mise en œuvre de l'Accord de Paris nécessite une transformation économique et sociale, basée sur les meilleures données scientifiques disponibles. L'Accord de Paris fonctionne sur un cycle de cinq ans d'actions climatiques de plus en plus ambitieuses menées par les pays. Les pays ont soumis leurs plans d'action climatique, connus sous le nom de contributions déterminées au niveau national (CDN).</a:t>
            </a:r>
            <a:endParaRPr/>
          </a:p>
          <a:p>
            <a:pPr marL="0" lvl="0" indent="0" algn="l" rtl="0">
              <a:lnSpc>
                <a:spcPct val="107000"/>
              </a:lnSpc>
              <a:spcBef>
                <a:spcPts val="800"/>
              </a:spcBef>
              <a:spcAft>
                <a:spcPts val="0"/>
              </a:spcAft>
              <a:buNone/>
            </a:pPr>
            <a:endParaRPr sz="1800" b="0">
              <a:latin typeface="Calibri"/>
              <a:ea typeface="Calibri"/>
              <a:cs typeface="Calibri"/>
              <a:sym typeface="Calibri"/>
            </a:endParaRPr>
          </a:p>
          <a:p>
            <a:pPr marL="0" lvl="0" indent="0" algn="l" rtl="0">
              <a:lnSpc>
                <a:spcPct val="107000"/>
              </a:lnSpc>
              <a:spcBef>
                <a:spcPts val="800"/>
              </a:spcBef>
              <a:spcAft>
                <a:spcPts val="0"/>
              </a:spcAft>
              <a:buNone/>
            </a:pPr>
            <a:r>
              <a:rPr lang="en-GB" sz="1800" b="0">
                <a:latin typeface="Calibri"/>
                <a:ea typeface="Calibri"/>
                <a:cs typeface="Calibri"/>
                <a:sym typeface="Calibri"/>
              </a:rPr>
              <a:t>Dans leurs CDN, les pays communiquent les mesures qu'ils prendront pour réduire leurs émissions de gaz à effet de serre afin d'atteindre les objectifs de l'Accord de Paris. Les pays communiquent également dans les CDN les mesures qu'ils prendront pour renforcer la résilience afin de s'adapter aux impacts de la hausse des températures. </a:t>
            </a:r>
            <a:endParaRPr/>
          </a:p>
          <a:p>
            <a:pPr marL="0" lvl="0" indent="0" algn="l" rtl="0">
              <a:lnSpc>
                <a:spcPct val="107000"/>
              </a:lnSpc>
              <a:spcBef>
                <a:spcPts val="800"/>
              </a:spcBef>
              <a:spcAft>
                <a:spcPts val="0"/>
              </a:spcAft>
              <a:buNone/>
            </a:pPr>
            <a:endParaRPr sz="1800" b="0">
              <a:latin typeface="Calibri"/>
              <a:ea typeface="Calibri"/>
              <a:cs typeface="Calibri"/>
              <a:sym typeface="Calibri"/>
            </a:endParaRPr>
          </a:p>
          <a:p>
            <a:pPr marL="0" lvl="0" indent="0" algn="l" rtl="0">
              <a:lnSpc>
                <a:spcPct val="107000"/>
              </a:lnSpc>
              <a:spcBef>
                <a:spcPts val="800"/>
              </a:spcBef>
              <a:spcAft>
                <a:spcPts val="0"/>
              </a:spcAft>
              <a:buNone/>
            </a:pPr>
            <a:r>
              <a:rPr lang="en-GB" sz="1800" b="0">
                <a:solidFill>
                  <a:srgbClr val="333333"/>
                </a:solidFill>
                <a:latin typeface="Merriweather"/>
                <a:ea typeface="Merriweather"/>
                <a:cs typeface="Merriweather"/>
                <a:sym typeface="Merriweather"/>
              </a:rPr>
              <a:t>L'accord de Paris fournit également un cadre pour le </a:t>
            </a:r>
            <a:r>
              <a:rPr lang="en-GB" sz="1800" b="0">
                <a:latin typeface="Merriweather"/>
                <a:ea typeface="Merriweather"/>
                <a:cs typeface="Merriweather"/>
                <a:sym typeface="Merriweather"/>
              </a:rPr>
              <a:t>soutien financier, technique et de renforcement des capacités </a:t>
            </a:r>
            <a:r>
              <a:rPr lang="en-GB" sz="1800" b="0">
                <a:latin typeface="Calibri"/>
                <a:ea typeface="Calibri"/>
                <a:cs typeface="Calibri"/>
                <a:sym typeface="Calibri"/>
              </a:rPr>
              <a:t>aux pays qui en ont besoin. </a:t>
            </a:r>
            <a:endParaRPr/>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Ce graphique montre les trajectoires futures des émissions de gaz à effet de serre selon une série de scénarios : si aucune politique climatique n'est mise en œuvre, un scénario "politiques actuelles", un scénario dans lequel tous les pays atteignent leurs promesses actuelles de réduction des émissions, et des trajectoires qui seraient compatibles avec une limitation du réchauffement à 1,5 degré Celsius ou 2 degrés Celsius au cours de ce siècle.</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Le graphique montre que les politiques climatiques et énergétiques actuellement mises en œuvre permettraient effectivement de réduire le réchauffement par rapport à un monde où aucune mesure de politique climatique n'aurait été prise. </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En outre, si les pays respectaient leurs engagements actuels, cela entraînerait une réduction supplémentaire des émissions. De ce point de vue, le monde progresse.</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Cependant, nous sommes bien loin de notre objectif déclaré de limiter le réchauffement à "nettement moins de 2 degrés Celsius", comme le prévoit l'accord de Paris.</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Cette figure montre que des réductions urgentes et rapides des émissions seraient nécessaires pour limiter le réchauffement à 1,5 ou 2 degrés Celsius au cours de ce siècle. Et plus nous retardons le pic des émissions, plus ces réductions devront être drastiques.</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spcBef>
                <a:spcPts val="800"/>
              </a:spcBef>
              <a:spcAft>
                <a:spcPts val="0"/>
              </a:spcAft>
              <a:buNone/>
            </a:pPr>
            <a:endParaRPr b="0"/>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latin typeface="Calibri"/>
                <a:ea typeface="Calibri"/>
                <a:cs typeface="Calibri"/>
                <a:sym typeface="Calibri"/>
              </a:rPr>
              <a:t>La figure ci-dessous montre les trajectoires de réduction des émissions de carbone nécessaires pour maintenir les températures mondiales en dessous de 2 degrés C. Les différentes trajectoires correspondent aux différentes années où le pic des émissions est atteint. Comme nous l'avons déjà mentionné, il est urgent d'agir pour maintenir le réchauffement de la planète en dessous de 2 degrés Celsius. Et la fenêtre pour une réponse efficace est relativement étroite - les cinq à dix prochaines années selon certaines estimations. L'urgence ne consiste pas seulement à manquer l'occasion de réduire les émissions pendant une seule année ou une courte période. Au contraire, en ne prenant pas de mesures immédiates, le monde pourrait s'enfermer dans des infrastructures à forte intensité de carbone pendant plusieurs décennies. Par exemple, les centrales électriques au charbon ont souvent une durée de vie de 40 à 50 ans, et de nombreuses installations industrielles une durée de vie de 20 à 30 ans. Le report des mesures de réduction des émissions aurait trois conséquences majeures. Premièrement, la réduction potentielle future des émissions pourrait diminuer - d'environ 40 % selon certaines estimations. Deuxièmement, chaque année de retard se traduirait par une perte de réduction des émissions. Enfin, l'immobilisation des infrastructures pourrait persister pendant plusieurs décennies, selon le secteur concerné.</a:t>
            </a:r>
            <a:endParaRPr sz="1800">
              <a:latin typeface="Calibri"/>
              <a:ea typeface="Calibri"/>
              <a:cs typeface="Calibri"/>
              <a:sym typeface="Calibri"/>
            </a:endParaRPr>
          </a:p>
          <a:p>
            <a:pPr marL="0" lvl="0" indent="0" algn="l" rtl="0">
              <a:spcBef>
                <a:spcPts val="0"/>
              </a:spcBef>
              <a:spcAft>
                <a:spcPts val="0"/>
              </a:spcAft>
              <a:buNone/>
            </a:pPr>
            <a:endParaRPr b="0"/>
          </a:p>
        </p:txBody>
      </p:sp>
      <p:sp>
        <p:nvSpPr>
          <p:cNvPr id="199" name="Google Shape;1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Il ressort clairement de cette répartition que toute une série de secteurs et de processus contribuent aux émissions mondiales. Cela signifie qu'il n'existe pas de solution unique ou simple pour lutter contre le changement climatique. Il ne suffit pas de se concentrer sur l'électricité, les transports, l'alimentation ou la déforestation.</a:t>
            </a:r>
            <a:endParaRPr/>
          </a:p>
          <a:p>
            <a:pPr marL="0" lvl="0" indent="0" algn="l" rtl="0">
              <a:lnSpc>
                <a:spcPct val="107000"/>
              </a:lnSpc>
              <a:spcBef>
                <a:spcPts val="800"/>
              </a:spcBef>
              <a:spcAft>
                <a:spcPts val="0"/>
              </a:spcAft>
              <a:buNone/>
            </a:pPr>
            <a:r>
              <a:rPr lang="en-GB" sz="1800">
                <a:latin typeface="Calibri"/>
                <a:ea typeface="Calibri"/>
                <a:cs typeface="Calibri"/>
                <a:sym typeface="Calibri"/>
              </a:rPr>
              <a:t>Même dans le secteur de l'énergie, qui représente près des trois quarts des émissions, il n'y a pas de solution simple. Même si nous pouvions entièrement décarboniser notre approvisionnement en électricité, nous devrions également électrifier l'ensemble de notre chauffage et de nos transports routiers. Et nous devrions encore faire face aux émissions des transports maritimes et aériens, pour lesquels nous ne disposons pas encore de technologies à faible teneur en carbone.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L'agriculture, la sylviculture et l'utilisation des terres sont directement responsables de 18,4 % des émissions de gaz à effet de serre. Le système alimentaire dans son ensemble - y compris la réfrigération, la transformation des aliments, l'emballage et le transport - représente environ un quart des émissions de gaz à effet de serre.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Dans cette conférence, les secteurs de l'énergie et de la production alimentaire seront examinés de plus près.</a:t>
            </a:r>
            <a:endParaRPr/>
          </a:p>
          <a:p>
            <a:pPr marL="0" lvl="0" indent="0" algn="l" rtl="0">
              <a:spcBef>
                <a:spcPts val="800"/>
              </a:spcBef>
              <a:spcAft>
                <a:spcPts val="0"/>
              </a:spcAft>
              <a:buNone/>
            </a:pPr>
            <a:endParaRPr/>
          </a:p>
        </p:txBody>
      </p:sp>
      <p:sp>
        <p:nvSpPr>
          <p:cNvPr id="218" name="Google Shape;21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Examinons tout d'abord le secteur de l'énergie. La combustion de combustibles fossiles - charbon, pétrole et gaz - émet du dioxyde de carbone. Les combustibles fossiles sont la principale source d'émissions de dioxyde de carbone dans le monde.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La figure ci-contre montre la quantité de dioxyde de carbone émise chaque année par les différentes sources de combustibles. Les émissions provenant des combustibles fossiles continuent d'augmenter à mesure que nous brûlons davantage d'énergie chaque année. L'énergie représente aujourd'hui environ trois quarts des émissions totales de gaz à effet de serre.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Pour réduire les émissions mondiales, il est essentiel d'abandonner les combustibles fossiles au profit de sources d'énergie à faible teneur en carbone. L'augmentation de la disponibilité de l'énergie est importante pour améliorer le niveau de vie de nombreuses personnes dans le monde. Mais elle rend également plus difficile la transition vers des systèmes énergétiques à faible teneur en carbone : les ajouts d'énergie propre doivent dépasser cette croissance de la demande et remplacer les combustibles fossiles déjà présents dans le bouquet énergétique. La part d'énergie provenant de sources à faible teneur en carbone augmente. Malheureusement, ces progrès sont lents.</a:t>
            </a:r>
            <a:endParaRPr/>
          </a:p>
          <a:p>
            <a:pPr marL="0" lvl="0" indent="0" algn="l" rtl="0">
              <a:spcBef>
                <a:spcPts val="800"/>
              </a:spcBef>
              <a:spcAft>
                <a:spcPts val="0"/>
              </a:spcAft>
              <a:buNone/>
            </a:pPr>
            <a:endParaRPr b="0"/>
          </a:p>
        </p:txBody>
      </p:sp>
      <p:sp>
        <p:nvSpPr>
          <p:cNvPr id="229" name="Google Shape;22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Étant donné que les trois quarts des gaz à effet de serre proviennent de l'énergie - la combustion du charbon, du pétrole et du gaz - nous devons rapidement passer à des sources d'énergie à faible teneur en carbone.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Alors que nous continuons d'ajouter des énergies renouvelables, la majorité de l'énergie mondiale provient toujours des combustibles fossiles. En 2019, les combustibles fossiles représentaient 84 % de l'approvisionnement énergétique.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C'est ce que montre le graphique qui ventile le bouquet énergétique mondial par source. Les énergies à faible teneur en carbone ne représentent que 16 %. Environ 11 % proviennent des énergies renouvelables et un peu plus de 4 % de l'énergie nucléaire.</a:t>
            </a:r>
            <a:endParaRPr/>
          </a:p>
          <a:p>
            <a:pPr marL="0" lvl="0" indent="0" algn="l" rtl="0">
              <a:spcBef>
                <a:spcPts val="800"/>
              </a:spcBef>
              <a:spcAft>
                <a:spcPts val="0"/>
              </a:spcAft>
              <a:buNone/>
            </a:pPr>
            <a:endParaRPr sz="2800" b="0" i="0">
              <a:solidFill>
                <a:srgbClr val="1D3D63"/>
              </a:solidFill>
              <a:latin typeface="Lato"/>
              <a:ea typeface="Lato"/>
              <a:cs typeface="Lato"/>
              <a:sym typeface="Lato"/>
            </a:endParaRPr>
          </a:p>
          <a:p>
            <a:pPr marL="0" lvl="0" indent="0" algn="l" rtl="0">
              <a:spcBef>
                <a:spcPts val="0"/>
              </a:spcBef>
              <a:spcAft>
                <a:spcPts val="0"/>
              </a:spcAft>
              <a:buNone/>
            </a:pPr>
            <a:r>
              <a:rPr lang="en-GB" sz="2800" b="0" i="0">
                <a:solidFill>
                  <a:srgbClr val="1D3D63"/>
                </a:solidFill>
                <a:latin typeface="Lato"/>
                <a:ea typeface="Lato"/>
                <a:cs typeface="Lato"/>
                <a:sym typeface="Lato"/>
              </a:rPr>
              <a:t>L'une des raisons pour lesquelles le bouquet énergétique est tellement dominé par les combustibles fossiles est que le transport et le chauffage sont souvent plus difficiles à décarboniser </a:t>
            </a:r>
            <a:r>
              <a:rPr lang="en-GB" sz="2800">
                <a:solidFill>
                  <a:srgbClr val="1D3D63"/>
                </a:solidFill>
                <a:latin typeface="Lato"/>
                <a:ea typeface="Lato"/>
                <a:cs typeface="Lato"/>
                <a:sym typeface="Lato"/>
              </a:rPr>
              <a:t>que l'</a:t>
            </a:r>
            <a:r>
              <a:rPr lang="en-GB" sz="2800" b="0" i="0">
                <a:solidFill>
                  <a:srgbClr val="1D3D63"/>
                </a:solidFill>
                <a:latin typeface="Lato"/>
                <a:ea typeface="Lato"/>
                <a:cs typeface="Lato"/>
                <a:sym typeface="Lato"/>
              </a:rPr>
              <a:t>électricité. Les transports dépendent fortement du pétrole et le chauffage du gaz. Il y a moins d'options énergétiques disponibles pour remplacer ces secteurs.</a:t>
            </a:r>
            <a:endParaRPr/>
          </a:p>
          <a:p>
            <a:pPr marL="0" lvl="0" indent="0" algn="l" rtl="0">
              <a:spcBef>
                <a:spcPts val="0"/>
              </a:spcBef>
              <a:spcAft>
                <a:spcPts val="0"/>
              </a:spcAft>
              <a:buNone/>
            </a:pPr>
            <a:r>
              <a:rPr lang="en-GB" sz="2800" b="0" i="0">
                <a:solidFill>
                  <a:srgbClr val="1D3D63"/>
                </a:solidFill>
                <a:latin typeface="Lato"/>
                <a:ea typeface="Lato"/>
                <a:cs typeface="Lato"/>
                <a:sym typeface="Lato"/>
              </a:rPr>
              <a:t>Dans le système électrique, en revanche, les options sont plus nombreuses : énergie nucléaire, hydroélectricité, énergie éolienne et énergie solaire. Cela signifie que le bouquet électrique tend à comporter une part plus importante de sources à faible teneur en carbone.</a:t>
            </a:r>
            <a:endParaRPr/>
          </a:p>
          <a:p>
            <a:pPr marL="0" lvl="0" indent="0" algn="l" rtl="0">
              <a:spcBef>
                <a:spcPts val="0"/>
              </a:spcBef>
              <a:spcAft>
                <a:spcPts val="0"/>
              </a:spcAft>
              <a:buNone/>
            </a:pPr>
            <a:r>
              <a:rPr lang="en-GB" sz="2800" b="0" i="0">
                <a:solidFill>
                  <a:srgbClr val="1D3D63"/>
                </a:solidFill>
                <a:latin typeface="Lato"/>
                <a:ea typeface="Lato"/>
                <a:cs typeface="Lato"/>
                <a:sym typeface="Lato"/>
              </a:rPr>
              <a:t>Cette comparaison est illustrée dans le graphique : en 2019, un peu plus d'un tiers de l'électricité mondiale provenait du nucléaire ou des énergies renouvelables </a:t>
            </a:r>
            <a:r>
              <a:rPr lang="en-GB" sz="2800" b="0" i="1">
                <a:solidFill>
                  <a:srgbClr val="1D3D63"/>
                </a:solidFill>
                <a:latin typeface="Lato"/>
                <a:ea typeface="Lato"/>
                <a:cs typeface="Lato"/>
                <a:sym typeface="Lato"/>
              </a:rPr>
              <a:t>[plus du double de la part du bouquet énergétique total, soit 16 %]</a:t>
            </a:r>
            <a:r>
              <a:rPr lang="en-GB" sz="2800" b="0" i="0">
                <a:solidFill>
                  <a:srgbClr val="1D3D63"/>
                </a:solidFill>
                <a:latin typeface="Lato"/>
                <a:ea typeface="Lato"/>
                <a:cs typeface="Lato"/>
                <a:sym typeface="Lato"/>
              </a:rPr>
              <a:t>.</a:t>
            </a:r>
            <a:endParaRPr/>
          </a:p>
          <a:p>
            <a:pPr marL="0" lvl="0" indent="0" algn="l" rtl="0">
              <a:spcBef>
                <a:spcPts val="0"/>
              </a:spcBef>
              <a:spcAft>
                <a:spcPts val="0"/>
              </a:spcAft>
              <a:buNone/>
            </a:pPr>
            <a:r>
              <a:rPr lang="en-GB" sz="2800" b="0" i="0">
                <a:solidFill>
                  <a:srgbClr val="1D3D63"/>
                </a:solidFill>
                <a:latin typeface="Lato"/>
                <a:ea typeface="Lato"/>
                <a:cs typeface="Lato"/>
                <a:sym typeface="Lato"/>
              </a:rPr>
              <a:t>Il s'agit là d'une voie de progrès importante : si nous parvenons à faire passer certaines activités à l'électricité, nous pourrons constater des progrès plus importants en matière de décarbonisation. Les véhicules électriques en sont un exemple : si nous parvenons à électrifier les transports dépendant du pétrole, nous disposerons de davantage d'options pour les alimenter d'une manière à faible émission de carbone. Cela nécessitera toutefois des augmentations massives de la production nucléaire et renouvelable pour répondre à la demande croissante d'électricité.</a:t>
            </a:r>
            <a:endParaRPr/>
          </a:p>
          <a:p>
            <a:pPr marL="0" lvl="0" indent="0" algn="l" rtl="0">
              <a:lnSpc>
                <a:spcPct val="107000"/>
              </a:lnSpc>
              <a:spcBef>
                <a:spcPts val="0"/>
              </a:spcBef>
              <a:spcAft>
                <a:spcPts val="0"/>
              </a:spcAft>
              <a:buNone/>
            </a:pPr>
            <a:endParaRPr sz="1800">
              <a:latin typeface="Calibri"/>
              <a:ea typeface="Calibri"/>
              <a:cs typeface="Calibri"/>
              <a:sym typeface="Calibri"/>
            </a:endParaRPr>
          </a:p>
          <a:p>
            <a:pPr marL="0" lvl="0" indent="0" algn="l" rtl="0">
              <a:spcBef>
                <a:spcPts val="800"/>
              </a:spcBef>
              <a:spcAft>
                <a:spcPts val="0"/>
              </a:spcAft>
              <a:buNone/>
            </a:pPr>
            <a:endParaRPr b="0"/>
          </a:p>
        </p:txBody>
      </p:sp>
      <p:sp>
        <p:nvSpPr>
          <p:cNvPr id="240" name="Google Shape;2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Le système alimentaire mondial, qui englobe la production et les processus post-agricoles tels que la transformation et la distribution, est l'un des principaux responsables des émissions. Il s'agit d'un problème pour lequel nous ne disposons pas encore de solutions technologiques viables.</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L'alimentation est responsable d'environ 26 % des émissions mondiales de gaz à effet de serre.</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Quatre éléments clés doivent être pris en compte pour quantifier les émissions de gaz à effet de serre liées à l'alimentation. Ils sont présentés par catégorie dans la visualisation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La réduction des émissions liées à la production alimentaire sera l'un de nos plus grands défis dans les décennies à venir. Contrairement à de nombreux aspects de la production d'énergie pour lesquels il existe des possibilités viables d'augmenter la production d'énergie à faible teneur en carbone (énergie renouvelable ou nucléaire), les moyens de décarboniser l'agriculture sont moins clairs. Nous avons besoin d'intrants tels que des engrais pour répondre à la demande alimentaire croissante, et nous ne pouvons pas empêcher le bétail de produire du méthane. Nous aurons besoin d'un ensemble de solutions : modification des régimes alimentaires, réduction des déchets alimentaires, amélioration de l'efficacité de l'agriculture et technologies qui rendent les alternatives alimentaires à faible teneur en carbone évolutives et abordables.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spcBef>
                <a:spcPts val="800"/>
              </a:spcBef>
              <a:spcAft>
                <a:spcPts val="0"/>
              </a:spcAft>
              <a:buNone/>
            </a:pPr>
            <a:endParaRPr b="0"/>
          </a:p>
        </p:txBody>
      </p:sp>
      <p:sp>
        <p:nvSpPr>
          <p:cNvPr id="251" name="Google Shape;25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200">
                <a:latin typeface="Calibri"/>
                <a:ea typeface="Calibri"/>
                <a:cs typeface="Calibri"/>
                <a:sym typeface="Calibri"/>
              </a:rPr>
              <a:t>Cette comparaison montre les émissions totales de gaz à effet de serre par kilogramme de produit alimentaire. L'agriculture est une source importante de méthane et d'oxyde nitreux, en plus du dioxyde de carbone. Le graphique montre qu'il existe de grandes différences entre les émissions de gaz à effet de serre des différents aliments : la production d'un kilogramme de bœuf émet 60 kilogrammes de gaz à effet de serre (</a:t>
            </a:r>
            <a:r>
              <a:rPr lang="en-GB">
                <a:latin typeface="Calibri"/>
                <a:ea typeface="Calibri"/>
                <a:cs typeface="Calibri"/>
                <a:sym typeface="Calibri"/>
              </a:rPr>
              <a:t>équivalents de dioxyde de </a:t>
            </a:r>
            <a:r>
              <a:rPr lang="en-GB" sz="1200">
                <a:latin typeface="Calibri"/>
                <a:ea typeface="Calibri"/>
                <a:cs typeface="Calibri"/>
                <a:sym typeface="Calibri"/>
              </a:rPr>
              <a:t>carbone). Les </a:t>
            </a:r>
            <a:r>
              <a:rPr lang="en-GB">
                <a:latin typeface="Calibri"/>
                <a:ea typeface="Calibri"/>
                <a:cs typeface="Calibri"/>
                <a:sym typeface="Calibri"/>
              </a:rPr>
              <a:t>petits pois </a:t>
            </a:r>
            <a:r>
              <a:rPr lang="en-GB" sz="1200">
                <a:latin typeface="Calibri"/>
                <a:ea typeface="Calibri"/>
                <a:cs typeface="Calibri"/>
                <a:sym typeface="Calibri"/>
              </a:rPr>
              <a:t>n'en émettent qu'un kilogramme.</a:t>
            </a:r>
            <a:endParaRPr/>
          </a:p>
          <a:p>
            <a:pPr marL="0" lvl="0" indent="0" algn="l" rtl="0">
              <a:lnSpc>
                <a:spcPct val="107000"/>
              </a:lnSpc>
              <a:spcBef>
                <a:spcPts val="800"/>
              </a:spcBef>
              <a:spcAft>
                <a:spcPts val="0"/>
              </a:spcAft>
              <a:buNone/>
            </a:pPr>
            <a:r>
              <a:rPr lang="en-GB" sz="1200">
                <a:latin typeface="Calibri"/>
                <a:ea typeface="Calibri"/>
                <a:cs typeface="Calibri"/>
                <a:sym typeface="Calibri"/>
              </a:rPr>
              <a:t>Dans l'ensemble, les aliments d'origine animale ont tendance à avoir une empreinte plus élevée que les aliments d'origine végétale. L'agneau et le fromage émettent tous deux plus de 20 kilogrammes d'équivalents de dioxyde de carbone par kilogramme. L'empreinte de la volaille et du porc est moins importante, mais reste supérieure à celle de la plupart des aliments d'origine végétale, avec respectivement 6 et 7 kilogrammes d'équivalents de dioxyde de carbone.</a:t>
            </a:r>
            <a:endParaRPr/>
          </a:p>
          <a:p>
            <a:pPr marL="0" lvl="0" indent="0" algn="l" rtl="0">
              <a:lnSpc>
                <a:spcPct val="107000"/>
              </a:lnSpc>
              <a:spcBef>
                <a:spcPts val="800"/>
              </a:spcBef>
              <a:spcAft>
                <a:spcPts val="0"/>
              </a:spcAft>
              <a:buNone/>
            </a:pPr>
            <a:r>
              <a:rPr lang="en-GB" sz="1200">
                <a:latin typeface="Calibri"/>
                <a:ea typeface="Calibri"/>
                <a:cs typeface="Calibri"/>
                <a:sym typeface="Calibri"/>
              </a:rPr>
              <a:t>Pour la plupart des aliments - et en particulier pour les plus gros émetteurs - la plupart des émissions de GES résultent du changement d'</a:t>
            </a:r>
            <a:r>
              <a:rPr lang="en-GB">
                <a:latin typeface="Calibri"/>
                <a:ea typeface="Calibri"/>
                <a:cs typeface="Calibri"/>
                <a:sym typeface="Calibri"/>
              </a:rPr>
              <a:t>affectation des terres </a:t>
            </a:r>
            <a:r>
              <a:rPr lang="en-GB" sz="1200">
                <a:latin typeface="Calibri"/>
                <a:ea typeface="Calibri"/>
                <a:cs typeface="Calibri"/>
                <a:sym typeface="Calibri"/>
              </a:rPr>
              <a:t>(en vert </a:t>
            </a:r>
            <a:r>
              <a:rPr lang="en-GB">
                <a:latin typeface="Calibri"/>
                <a:ea typeface="Calibri"/>
                <a:cs typeface="Calibri"/>
                <a:sym typeface="Calibri"/>
              </a:rPr>
              <a:t>sur le graphique</a:t>
            </a:r>
            <a:r>
              <a:rPr lang="en-GB" sz="1200">
                <a:latin typeface="Calibri"/>
                <a:ea typeface="Calibri"/>
                <a:cs typeface="Calibri"/>
                <a:sym typeface="Calibri"/>
              </a:rPr>
              <a:t>) et des processus au stade de l'exploitation agricole (en brun). Les émissions au stade de l'exploitation comprennent des processus tels que l'application d'engrais - </a:t>
            </a:r>
            <a:r>
              <a:rPr lang="en-GB">
                <a:latin typeface="Calibri"/>
                <a:ea typeface="Calibri"/>
                <a:cs typeface="Calibri"/>
                <a:sym typeface="Calibri"/>
              </a:rPr>
              <a:t>synthétiques et organiques (c'est-à-dire la "</a:t>
            </a:r>
            <a:r>
              <a:rPr lang="en-GB" sz="1200">
                <a:latin typeface="Calibri"/>
                <a:ea typeface="Calibri"/>
                <a:cs typeface="Calibri"/>
                <a:sym typeface="Calibri"/>
              </a:rPr>
              <a:t>gestion du fumier</a:t>
            </a:r>
            <a:r>
              <a:rPr lang="en-GB">
                <a:latin typeface="Calibri"/>
                <a:ea typeface="Calibri"/>
                <a:cs typeface="Calibri"/>
                <a:sym typeface="Calibri"/>
              </a:rPr>
              <a:t>"), </a:t>
            </a:r>
            <a:r>
              <a:rPr lang="en-GB" sz="1200">
                <a:latin typeface="Calibri"/>
                <a:ea typeface="Calibri"/>
                <a:cs typeface="Calibri"/>
                <a:sym typeface="Calibri"/>
              </a:rPr>
              <a:t>et la fermentation entérique (</a:t>
            </a:r>
            <a:r>
              <a:rPr lang="en-GB">
                <a:latin typeface="Calibri"/>
                <a:ea typeface="Calibri"/>
                <a:cs typeface="Calibri"/>
                <a:sym typeface="Calibri"/>
              </a:rPr>
              <a:t>qui est la </a:t>
            </a:r>
            <a:r>
              <a:rPr lang="en-GB" sz="1200">
                <a:latin typeface="Calibri"/>
                <a:ea typeface="Calibri"/>
                <a:cs typeface="Calibri"/>
                <a:sym typeface="Calibri"/>
              </a:rPr>
              <a:t>production de méthane dans l'estomac du bétail). Combinées, les émissions liées à l'</a:t>
            </a:r>
            <a:r>
              <a:rPr lang="en-GB">
                <a:latin typeface="Calibri"/>
                <a:ea typeface="Calibri"/>
                <a:cs typeface="Calibri"/>
                <a:sym typeface="Calibri"/>
              </a:rPr>
              <a:t>utilisation des terres </a:t>
            </a:r>
            <a:r>
              <a:rPr lang="en-GB" sz="1200">
                <a:latin typeface="Calibri"/>
                <a:ea typeface="Calibri"/>
                <a:cs typeface="Calibri"/>
                <a:sym typeface="Calibri"/>
              </a:rPr>
              <a:t>et à l'exploitation agricole représentent plus de 80 % de l'empreinte de la plupart des aliments.</a:t>
            </a:r>
            <a:endParaRPr/>
          </a:p>
          <a:p>
            <a:pPr marL="0" lvl="0" indent="0" algn="l" rtl="0">
              <a:spcBef>
                <a:spcPts val="800"/>
              </a:spcBef>
              <a:spcAft>
                <a:spcPts val="0"/>
              </a:spcAft>
              <a:buNone/>
            </a:pPr>
            <a:endParaRPr b="0"/>
          </a:p>
          <a:p>
            <a:pPr marL="0" lvl="0" indent="0" algn="l" rtl="0">
              <a:spcBef>
                <a:spcPts val="0"/>
              </a:spcBef>
              <a:spcAft>
                <a:spcPts val="0"/>
              </a:spcAft>
              <a:buNone/>
            </a:pPr>
            <a:endParaRPr b="0"/>
          </a:p>
        </p:txBody>
      </p:sp>
      <p:sp>
        <p:nvSpPr>
          <p:cNvPr id="262" name="Google Shape;26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 la fin de cette conférence, vous serez en mesure de :</a:t>
            </a:r>
            <a:br>
              <a:rPr lang="en-GB"/>
            </a:br>
            <a:r>
              <a:rPr lang="en-GB"/>
              <a:t>1) comprendre les bases du changement climatique et ses causes </a:t>
            </a:r>
            <a:endParaRPr/>
          </a:p>
          <a:p>
            <a:pPr marL="0" lvl="0" indent="0" algn="l" rtl="0">
              <a:spcBef>
                <a:spcPts val="0"/>
              </a:spcBef>
              <a:spcAft>
                <a:spcPts val="0"/>
              </a:spcAft>
              <a:buNone/>
            </a:pPr>
            <a:r>
              <a:rPr lang="en-GB"/>
              <a:t>2) Comprendre les bases des émissions de gaz à effet de serre </a:t>
            </a:r>
            <a:endParaRPr/>
          </a:p>
          <a:p>
            <a:pPr marL="0" lvl="0" indent="0" algn="l" rtl="0">
              <a:spcBef>
                <a:spcPts val="0"/>
              </a:spcBef>
              <a:spcAft>
                <a:spcPts val="0"/>
              </a:spcAft>
              <a:buNone/>
            </a:pPr>
            <a:r>
              <a:rPr lang="en-GB"/>
              <a:t>3) Connaître les principales sources d'émissions de gaz à effet de serre </a:t>
            </a:r>
            <a:endParaRPr/>
          </a:p>
          <a:p>
            <a:pPr marL="0" lvl="0" indent="0" algn="l" rtl="0">
              <a:spcBef>
                <a:spcPts val="0"/>
              </a:spcBef>
              <a:spcAft>
                <a:spcPts val="0"/>
              </a:spcAft>
              <a:buNone/>
            </a:pPr>
            <a:r>
              <a:rPr lang="en-GB"/>
              <a:t>4) S'informer sur les moyens de réduire les émissions de gaz à effet de serre</a:t>
            </a:r>
            <a:endParaRPr/>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Plusieurs études ont montré que les émissions mondiales de gaz à effet de serre devront être réduites de moitié d'ici à 2030 et qu'elles devront être nulles d'ici à 2050 environ. Un nombre croissant de gouvernements - tant nationaux que locaux - et d'entreprises annoncent qu'ils s'engagent à atteindre un niveau d'émissions nettes nulles dans leur juridiction ou leur entreprise. Cette liste comprend la Chine et les États-Unis, deux des plus grands émetteurs au monde</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b="1">
                <a:latin typeface="Calibri"/>
                <a:ea typeface="Calibri"/>
                <a:cs typeface="Calibri"/>
                <a:sym typeface="Calibri"/>
              </a:rPr>
              <a:t>Mais qu'est-ce qu'un "objectif net-zéro" et qu'est-ce que la science derrière net-zéro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Les émissions nettes zéro seront atteintes lorsque toutes les émissions de gaz à effet de serre libérées par l'homme seront compensées par l'élimination des gaz à effet de serre de l'atmosphère, un processus connu sous le nom d'élimination du carbone.</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Tout d'abord, les émissions d'origine humaine (telles que celles des véhicules et des usines fonctionnant à l'énergie fossile) doivent être réduites à un niveau aussi proche que possible de zéro. Toute émission de gaz à effet de serre restante doit ensuite être compensée par une quantité équivalente d'absorption de carbone, ce qui peut se faire par le biais de mesures telles que la restauration des forêts ou l'utilisation de technologies de capture et de stockage directes de l'air. Parvenir à des émissions nettes nulles peut être assimilé à la "neutralité climatique".</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281" name="Google Shape;28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Le Bhoutan a été le premier pays à se fixer un objectif net zéro en 2015. Aujourd'hui, plus de 50 pays, représentant plus de la moitié des émissions mondiales, se sont fixé un objectif de zéro net. Cependant, tous les objectifs de zéro net n'ont pas la même signification.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Par exemple, les objectifs de zéro net de certains pays reposent sur l'achat de réductions d'émissions, ce qui retarde les réductions à l'intérieur de leurs propres frontières. Cela soulève la question de savoir si les gouvernements pourraient utiliser cette stratégie pour éviter de réduire leurs propres émissions à long terme. Il est possible de répondre à cette préoccupation en fixant des objectifs de réduction des émissions clairs et significatifs qui évitent ou limitent explicitement le recours aux compensations pour atteindre leurs objectifs.</a:t>
            </a:r>
            <a:endParaRPr/>
          </a:p>
          <a:p>
            <a:pPr marL="0" lvl="0" indent="0" algn="l" rtl="0">
              <a:lnSpc>
                <a:spcPct val="107000"/>
              </a:lnSpc>
              <a:spcBef>
                <a:spcPts val="800"/>
              </a:spcBef>
              <a:spcAft>
                <a:spcPts val="0"/>
              </a:spcAft>
              <a:buNone/>
            </a:pPr>
            <a:r>
              <a:rPr lang="en-GB" sz="1800">
                <a:latin typeface="Calibri"/>
                <a:ea typeface="Calibri"/>
                <a:cs typeface="Calibri"/>
                <a:sym typeface="Calibri"/>
              </a:rPr>
              <a:t>Un autre problème est la dépendance excessive potentielle à l'égard de technologies naissantes telles que l'élimination du dioxyde de carbone, qui permet aux gouvernements d'utiliser des objectifs "zéro net" pour éviter des réductions d'émissions à court terme. Ce problème peut être résolu en fixant des objectifs de réduction absolue </a:t>
            </a:r>
            <a:r>
              <a:rPr lang="en-GB"/>
              <a:t>- </a:t>
            </a:r>
            <a:r>
              <a:rPr lang="en-GB" sz="1800">
                <a:latin typeface="Calibri"/>
                <a:ea typeface="Calibri"/>
                <a:cs typeface="Calibri"/>
                <a:sym typeface="Calibri"/>
              </a:rPr>
              <a:t>qui ne dépendent pas de l'absorption </a:t>
            </a:r>
            <a:r>
              <a:rPr lang="en-GB"/>
              <a:t>- ainsi </a:t>
            </a:r>
            <a:r>
              <a:rPr lang="en-GB" sz="1800">
                <a:latin typeface="Calibri"/>
                <a:ea typeface="Calibri"/>
                <a:cs typeface="Calibri"/>
                <a:sym typeface="Calibri"/>
              </a:rPr>
              <a:t>que des objectifs nets zéro à long terme.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Enfin, l'horizon temporel fixé pour atteindre les objectifs de zéro émission nette - souvent 2050 - peut sembler lointain. Toutefois, comme indiqué précédemment, les infrastructures construites aujourd'hui sont susceptibles de durer des décennies et peuvent donc avoir un impact significatif sur la réalisation d'un objectif fixé à environ trois décennies. Toutefois, des étapes intermédiaires peuvent être fixées sur le chemin menant à l'objectif ultime d'émissions nettes nulles.</a:t>
            </a:r>
            <a:endParaRPr/>
          </a:p>
          <a:p>
            <a:pPr marL="0" lvl="0" indent="0" algn="l" rtl="0">
              <a:lnSpc>
                <a:spcPct val="107000"/>
              </a:lnSpc>
              <a:spcBef>
                <a:spcPts val="800"/>
              </a:spcBef>
              <a:spcAft>
                <a:spcPts val="0"/>
              </a:spcAft>
              <a:buNone/>
            </a:pPr>
            <a:r>
              <a:rPr lang="en-GB" sz="1800">
                <a:latin typeface="Calibri"/>
                <a:ea typeface="Calibri"/>
                <a:cs typeface="Calibri"/>
                <a:sym typeface="Calibri"/>
              </a:rPr>
              <a:t>D'une manière générale, les engagements nets zéro doivent être solides et clairement définis afin de faire progresser l'action climatique. Les pays doivent donc prendre des mesures concrètes pour fixer de tels objectifs.</a:t>
            </a:r>
            <a:endParaRPr/>
          </a:p>
          <a:p>
            <a:pPr marL="0" lvl="0" indent="0" algn="l" rtl="0">
              <a:spcBef>
                <a:spcPts val="800"/>
              </a:spcBef>
              <a:spcAft>
                <a:spcPts val="0"/>
              </a:spcAft>
              <a:buNone/>
            </a:pPr>
            <a:endParaRPr b="0"/>
          </a:p>
        </p:txBody>
      </p:sp>
      <p:sp>
        <p:nvSpPr>
          <p:cNvPr id="292" name="Google Shape;2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Pour parvenir à réduire les émissions, il est important d'identifier les facteurs qui déterminent la quantité totale d'émissions de dioxyde de carbone, que ce soit au niveau mondial, régional, national ou local.</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Les émissions totales de dioxyde de carbone sont déterminées par quatre facteurs fondamentaux, décrits dans l'équation bien connue : l'"identité de kayaah". La décomposition de l'équation de l'identité de kayaah est illustrée dans le graphique ci-dessous. Dans les sections ci-dessous, nous examinons le rôle de ces différents facteurs dans l'augmentation des émissions.</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Les émissions totales, dans leur description la plus simple, sont déterminées par les éléments suivants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la population, ou le nombre total de personnes ; et l'impact par habitant, ou les émissions moyennes par personne.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Les émissions par habitant sont déterminées par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le revenu, mesuré par le PIB par habitant, car les personnes plus riches ont tendance à émettre plus de dioxyde de carbone ; et la technologie, ou la quantité de dioxyde de carbone émise par dollar dépensé.</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Le terme "technologie" est déterminé par deux facteurs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L'intensité énergétique, ou la quantité d'énergie consommée par unité de PIB, et l'intensité carbone, ou la quantité de dioxyde de carbone émise par unité d'énergie.</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303" name="Google Shape;30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Une façon courante d'estimer le coût économique de l'atténuation du changement climatique - en considérant différentes options et leurs coûts de réduction de nos émissions de gaz à effet de serre </a:t>
            </a:r>
            <a:r>
              <a:rPr lang="en-GB"/>
              <a:t>- </a:t>
            </a:r>
            <a:r>
              <a:rPr lang="en-GB" sz="1800">
                <a:latin typeface="Calibri"/>
                <a:ea typeface="Calibri"/>
                <a:cs typeface="Calibri"/>
                <a:sym typeface="Calibri"/>
              </a:rPr>
              <a:t>est d'utiliser ce que l'on appelle la "courbe des coûts de réduction", qui est parfois appelée "courbe de réduction marginale". Nous verrons ici ce que sont ces courbes et comment nous les utilisons. Mais avant de poursuivre, il est important de noter que ces courbes peuvent être utilisées à différents niveaux pour évaluer les options les meilleures et les plus économiques dont nous disposons pour réduire les émissions de GES. En particulier, elles peuvent être construites au niveau mondial, régional, national ou municipal. Ici, une courbe de réduction globale développée par McKinsey &amp; Company est présentée.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L'axe des abscisses représente le potentiel de réduction d'une série d'options visant à réduire les émissions de gaz à effet de serre ; ici, chaque barre représente une technologie ou une pratique spécifique. Plus la barre est large, plus son potentiel de réduction des émissions est élevé. L'axe des ordonnées représente le coût de la réduction des émissions. Il mesure le coût de la réduction des émissions de gaz à effet de serre d'une tonne d'ici à 2030 et, dans ce cas, est exprimé en euros par tonne d'équivalents de dioxyde de carbone économisée.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L'utilisation d'une telle approche peut fournir des informations essentielles. Par exemple, si l'on exploite toutes les possibilités de réduction à faible coût actuellement disponibles, le coût économique mondial total serait de 200 à 350 milliards d'euros par an d'ici à 2030, ce qui représente moins d'un pour cent du PIB mondial prévu pour 2030.</a:t>
            </a:r>
            <a:endParaRPr/>
          </a:p>
        </p:txBody>
      </p:sp>
      <p:sp>
        <p:nvSpPr>
          <p:cNvPr id="313" name="Google Shape;31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b="0">
                <a:latin typeface="Calibri"/>
                <a:ea typeface="Calibri"/>
                <a:cs typeface="Calibri"/>
                <a:sym typeface="Calibri"/>
              </a:rPr>
              <a:t>La courbe des coûts de réduction présentée dans la diapositive précédente montre un potentiel total de réduction de 38 milliards de tonnes d'équivalents de dioxyde de carbone par an, avec des options coûtant moins de 60 euros par tonne. Ce potentiel total a été résumé dans le graphique ci-dessous. </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La première ligne de ce graphique correspond à la trajectoire "business-as-usual" (ou B.A.U.). Dans ce scénario, les émissions annuelles devraient s'élever à 70 milliards de tonnes d'équivalents de dioxyde de carbone d'ici à 2030.</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En dessous de cette ligne se trouvent des options de réduction des émissions réparties en cinq catégories. Les trois premières catégories - efficacité énergétique, approvisionnement en énergie à faible teneur en carbone et options terrestres en matière de carbone </a:t>
            </a:r>
            <a:r>
              <a:rPr lang="en-GB" b="0"/>
              <a:t>- </a:t>
            </a:r>
            <a:r>
              <a:rPr lang="en-GB" sz="1800" b="0">
                <a:latin typeface="Calibri"/>
                <a:ea typeface="Calibri"/>
                <a:cs typeface="Calibri"/>
                <a:sym typeface="Calibri"/>
              </a:rPr>
              <a:t>coûtent moins de 60 euros par tonne de dioxyde de carbone réduite. Ensemble, ces trois mesures permettraient d'éviter 38 milliards de tonnes d'émissions.</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Mais deux autres types d'opportunités de réduction des émissions apparaissent également. Le premier type consiste en des possibilités considérées comme des mesures techniques plus coûteuses, de l'ordre de 60 à 100 euros par tonne évitée. Mais ces options ne sont pas irréalisables. Par conséquent, on s'attend à ce que la gamme d'options moins coûteuses soit largement adoptée avant que les technologies plus onéreuses ne le soient. Le deuxième type d'opportunité supplémentaire réside dans les changements sociaux et comportementaux qui influencent la consommation d'énergie et les choix des consommateurs en faveur d'options à plus faible teneur en carbone.</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La prise en compte de ces possibilités supplémentaires aboutit à un potentiel technique maximal de réduction des émissions de 47 milliards de tonnes d'équivalents de dioxyde de carbone par an d'ici à 2030. Le potentiel mondial maximal représente donc une réduction de 65 à 70 % par rapport à la trajectoire actuellement projetée.</a:t>
            </a:r>
            <a:endParaRPr/>
          </a:p>
          <a:p>
            <a:pPr marL="0" lvl="0" indent="0" algn="l" rtl="0">
              <a:spcBef>
                <a:spcPts val="800"/>
              </a:spcBef>
              <a:spcAft>
                <a:spcPts val="0"/>
              </a:spcAft>
              <a:buNone/>
            </a:pPr>
            <a:endParaRPr b="0"/>
          </a:p>
        </p:txBody>
      </p:sp>
      <p:sp>
        <p:nvSpPr>
          <p:cNvPr id="324" name="Google Shape;32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dc2603eb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dc2603eb7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2dc2603eb7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a:t>
            </a:r>
            <a:r>
              <a:rPr lang="en-GB" sz="1200" b="0" i="0" u="none">
                <a:solidFill>
                  <a:schemeClr val="dk1"/>
                </a:solidFill>
                <a:latin typeface="Calibri"/>
                <a:ea typeface="Calibri"/>
                <a:cs typeface="Calibri"/>
                <a:sym typeface="Calibri"/>
              </a:rPr>
              <a:t> cycle du carbone décrit le processus par lequel les atomes de carbone se déplacent continuellement de l'atmosphère vers la Terre, puis retournent dans l'atmosphère. </a:t>
            </a:r>
            <a:endParaRPr sz="1200" b="0" i="0" u="none">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a:solidFill>
                  <a:schemeClr val="dk1"/>
                </a:solidFill>
                <a:latin typeface="Calibri"/>
                <a:ea typeface="Calibri"/>
                <a:cs typeface="Calibri"/>
                <a:sym typeface="Calibri"/>
              </a:rPr>
              <a:t>Comme notre planète et son atmosphère forment un environnement fermé, la quantité de carbone dans ce système ne change pas. L'emplacement du carbone - dans l'atmosphère ou sur la Terre - est en constante évolution.</a:t>
            </a:r>
            <a:endParaRPr sz="1200" b="0" i="0" u="none">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a:solidFill>
                  <a:schemeClr val="dk1"/>
                </a:solidFill>
                <a:latin typeface="Calibri"/>
                <a:ea typeface="Calibri"/>
                <a:cs typeface="Calibri"/>
                <a:sym typeface="Calibri"/>
              </a:rPr>
              <a:t>Avec le cycle de l'azote et le cycle de l'eau, le cycle du carbone comprend une séquence d'événements qui sont essentiels pour </a:t>
            </a:r>
            <a:r>
              <a:rPr lang="en-GB"/>
              <a:t>permettre à la </a:t>
            </a:r>
            <a:r>
              <a:rPr lang="en-GB" sz="1200" b="0" i="0" u="none">
                <a:solidFill>
                  <a:schemeClr val="dk1"/>
                </a:solidFill>
                <a:latin typeface="Calibri"/>
                <a:ea typeface="Calibri"/>
                <a:cs typeface="Calibri"/>
                <a:sym typeface="Calibri"/>
              </a:rPr>
              <a:t>Terre d'abriter la vie</a:t>
            </a:r>
            <a:r>
              <a:rPr lang="en-GB"/>
              <a:t>. </a:t>
            </a:r>
            <a:endParaRPr sz="1200" b="0" i="0" u="non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a:solidFill>
                <a:schemeClr val="dk1"/>
              </a:solidFill>
              <a:latin typeface="Calibri"/>
              <a:ea typeface="Calibri"/>
              <a:cs typeface="Calibri"/>
              <a:sym typeface="Calibri"/>
            </a:endParaRPr>
          </a:p>
          <a:p>
            <a:pPr marL="0" lvl="0" indent="0" algn="l" rtl="0">
              <a:spcBef>
                <a:spcPts val="0"/>
              </a:spcBef>
              <a:spcAft>
                <a:spcPts val="0"/>
              </a:spcAft>
              <a:buNone/>
            </a:pPr>
            <a:r>
              <a:rPr lang="en-GB"/>
              <a:t>Les </a:t>
            </a:r>
            <a:r>
              <a:rPr lang="en-GB" sz="1200" b="0" i="0" u="none">
                <a:solidFill>
                  <a:schemeClr val="dk1"/>
                </a:solidFill>
                <a:latin typeface="Calibri"/>
                <a:ea typeface="Calibri"/>
                <a:cs typeface="Calibri"/>
                <a:sym typeface="Calibri"/>
              </a:rPr>
              <a:t>mouvements de carbone entre la terre, l'atmosphère et l'océan </a:t>
            </a:r>
            <a:r>
              <a:rPr lang="en-GB"/>
              <a:t>comprennent les </a:t>
            </a:r>
            <a:r>
              <a:rPr lang="en-GB" sz="1200" b="0" i="0" u="none">
                <a:solidFill>
                  <a:schemeClr val="dk1"/>
                </a:solidFill>
                <a:latin typeface="Calibri"/>
                <a:ea typeface="Calibri"/>
                <a:cs typeface="Calibri"/>
                <a:sym typeface="Calibri"/>
              </a:rPr>
              <a:t>flux naturels, les contributions humaines et le carbone stocké. Les effets de l'activité volcanique et tectonique ne sont pas pris en compte.</a:t>
            </a:r>
            <a:endParaRPr sz="1200" b="0" i="0" u="none">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a:solidFill>
                  <a:schemeClr val="dk1"/>
                </a:solidFill>
                <a:latin typeface="Calibri"/>
                <a:ea typeface="Calibri"/>
                <a:cs typeface="Calibri"/>
                <a:sym typeface="Calibri"/>
              </a:rPr>
              <a:t>Depuis la révolution industrielle, et plus particulièrement depuis la fin de la Seconde Guerre mondiale, l'activité humaine a considérablement perturbé le cycle mondial du carbone en redistribuant des quantités massives de carbone. L'homme a également continué à modifier la végétation et l'utilisation des sols, ce qui a eu un impact supplémentaire sur le cycle du carbone</a:t>
            </a:r>
            <a:r>
              <a:rPr lang="en-GB"/>
              <a:t>. </a:t>
            </a:r>
            <a:endParaRPr u="none">
              <a:solidFill>
                <a:schemeClr val="dk1"/>
              </a:solidFill>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Les sources de carbone comprennent les processus suivants.</a:t>
            </a:r>
            <a:endParaRPr/>
          </a:p>
          <a:p>
            <a:pPr marL="0" lvl="0" indent="0" algn="l" rtl="0">
              <a:lnSpc>
                <a:spcPct val="107000"/>
              </a:lnSpc>
              <a:spcBef>
                <a:spcPts val="800"/>
              </a:spcBef>
              <a:spcAft>
                <a:spcPts val="0"/>
              </a:spcAft>
              <a:buNone/>
            </a:pPr>
            <a:r>
              <a:rPr lang="en-GB" sz="1800">
                <a:latin typeface="Calibri"/>
                <a:ea typeface="Calibri"/>
                <a:cs typeface="Calibri"/>
                <a:sym typeface="Calibri"/>
              </a:rPr>
              <a:t>1) Tous les organismes vivants rejettent du dioxyde de carbone dans le cadre d'un processus cellulaire appelé respiration. C'est également le cas des plantes. Bien que les plantes utilisent le dioxyde de carbone ainsi que la lumière du soleil et l'eau pour croître, elles rejettent du dioxyde de carbone la nuit, par un processus appelé synthèse.</a:t>
            </a:r>
            <a:endParaRPr/>
          </a:p>
          <a:p>
            <a:pPr marL="0" lvl="0" indent="0" algn="l" rtl="0">
              <a:lnSpc>
                <a:spcPct val="107000"/>
              </a:lnSpc>
              <a:spcBef>
                <a:spcPts val="800"/>
              </a:spcBef>
              <a:spcAft>
                <a:spcPts val="0"/>
              </a:spcAft>
              <a:buClr>
                <a:schemeClr val="dk1"/>
              </a:buClr>
              <a:buSzPts val="1800"/>
              <a:buFont typeface="Calibri"/>
              <a:buNone/>
            </a:pPr>
            <a:r>
              <a:rPr lang="en-GB" sz="1800">
                <a:latin typeface="Calibri"/>
                <a:ea typeface="Calibri"/>
                <a:cs typeface="Calibri"/>
                <a:sym typeface="Calibri"/>
              </a:rPr>
              <a:t>2) La décomposition de la matière organique libère du carbone dans l'atmosphère.</a:t>
            </a:r>
            <a:endParaRPr/>
          </a:p>
          <a:p>
            <a:pPr marL="0" lvl="0" indent="0" algn="l" rtl="0">
              <a:lnSpc>
                <a:spcPct val="107000"/>
              </a:lnSpc>
              <a:spcBef>
                <a:spcPts val="0"/>
              </a:spcBef>
              <a:spcAft>
                <a:spcPts val="0"/>
              </a:spcAft>
              <a:buClr>
                <a:schemeClr val="dk1"/>
              </a:buClr>
              <a:buSzPts val="1800"/>
              <a:buFont typeface="Calibri"/>
              <a:buNone/>
            </a:pPr>
            <a:r>
              <a:rPr lang="en-GB" sz="1800">
                <a:latin typeface="Calibri"/>
                <a:ea typeface="Calibri"/>
                <a:cs typeface="Calibri"/>
                <a:sym typeface="Calibri"/>
              </a:rPr>
              <a:t>3) Les éruptions volcaniques et les mouvements des plaques tectoniques libèrent également du dioxyde de carbone dans l'atmosphère.</a:t>
            </a:r>
            <a:endParaRPr/>
          </a:p>
          <a:p>
            <a:pPr marL="0" lvl="0" indent="0" algn="l" rtl="0">
              <a:lnSpc>
                <a:spcPct val="107000"/>
              </a:lnSpc>
              <a:spcBef>
                <a:spcPts val="0"/>
              </a:spcBef>
              <a:spcAft>
                <a:spcPts val="0"/>
              </a:spcAft>
              <a:buClr>
                <a:schemeClr val="dk1"/>
              </a:buClr>
              <a:buSzPts val="1800"/>
              <a:buFont typeface="Calibri"/>
              <a:buNone/>
            </a:pPr>
            <a:r>
              <a:rPr lang="en-GB" sz="1800">
                <a:latin typeface="Calibri"/>
                <a:ea typeface="Calibri"/>
                <a:cs typeface="Calibri"/>
                <a:sym typeface="Calibri"/>
              </a:rPr>
              <a:t>4) La combustion de combustibles fossiles tels que le charbon, le gaz et le pétrole entraîne la libération du carbone stocké dans la terre et les océans.</a:t>
            </a:r>
            <a:endParaRPr/>
          </a:p>
          <a:p>
            <a:pPr marL="0" lvl="0" indent="0" algn="l" rtl="0">
              <a:spcBef>
                <a:spcPts val="800"/>
              </a:spcBef>
              <a:spcAft>
                <a:spcPts val="0"/>
              </a:spcAft>
              <a:buNone/>
            </a:pPr>
            <a:r>
              <a:rPr lang="en-GB" sz="1800">
                <a:latin typeface="Calibri"/>
                <a:ea typeface="Calibri"/>
                <a:cs typeface="Calibri"/>
                <a:sym typeface="Calibri"/>
              </a:rPr>
              <a:t>5) La conversion des forêts en terres agricoles, par exemple, entraîne des émissions de carbone. Lorsque le sol est cultivé, du dioxyde de carbone est libéré dans l'atmosphère. Ce phénomène résulte principalement de l'oxydation de la matière organique du sol.</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lnSpc>
                <a:spcPct val="107000"/>
              </a:lnSpc>
              <a:spcBef>
                <a:spcPts val="0"/>
              </a:spcBef>
              <a:spcAft>
                <a:spcPts val="0"/>
              </a:spcAft>
              <a:buNone/>
            </a:pPr>
            <a:r>
              <a:rPr lang="en-GB" sz="1800" u="sng">
                <a:latin typeface="Calibri"/>
                <a:ea typeface="Calibri"/>
                <a:cs typeface="Calibri"/>
                <a:sym typeface="Calibri"/>
              </a:rPr>
              <a:t>Les puits de carbone comprennent les éléments suivants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1) Toutes les formes de végétation stockent le carbone. Les forêts de longue durée constituent un puits de carbone important.</a:t>
            </a:r>
            <a:endParaRPr/>
          </a:p>
          <a:p>
            <a:pPr marL="0" lvl="0" indent="0" algn="l" rtl="0">
              <a:lnSpc>
                <a:spcPct val="107000"/>
              </a:lnSpc>
              <a:spcBef>
                <a:spcPts val="800"/>
              </a:spcBef>
              <a:spcAft>
                <a:spcPts val="0"/>
              </a:spcAft>
              <a:buNone/>
            </a:pPr>
            <a:r>
              <a:rPr lang="en-GB" sz="1800">
                <a:latin typeface="Calibri"/>
                <a:ea typeface="Calibri"/>
                <a:cs typeface="Calibri"/>
                <a:sym typeface="Calibri"/>
              </a:rPr>
              <a:t>2) La lithosphère est la partie extérieure rocheuse de la Terre. Elle est constituée de la croûte fragile et de la partie supérieure du manteau supérieur. Le carbone se déplace dans la lithosphère sous deux formes : le carbone inorganique et le carbone organique. Le carbone inorganique est le carbone qui provient d'organismes non vivants, tels que les roches. Le carbone organique, quant à lui, provient d'organismes vivants, tels que les plantes et les animaux.</a:t>
            </a:r>
            <a:endParaRPr/>
          </a:p>
          <a:p>
            <a:pPr marL="0" lvl="0" indent="0" algn="l" rtl="0">
              <a:lnSpc>
                <a:spcPct val="107000"/>
              </a:lnSpc>
              <a:spcBef>
                <a:spcPts val="800"/>
              </a:spcBef>
              <a:spcAft>
                <a:spcPts val="0"/>
              </a:spcAft>
              <a:buNone/>
            </a:pPr>
            <a:r>
              <a:rPr lang="en-GB" sz="1800">
                <a:latin typeface="Calibri"/>
                <a:ea typeface="Calibri"/>
                <a:cs typeface="Calibri"/>
                <a:sym typeface="Calibri"/>
              </a:rPr>
              <a:t>3) Dans le cas de l'océan, le carbone est continuellement échangé entre les eaux de surface de l'océan et l'atmosphère, ou est stocké pendant de longues périodes dans les profondeurs de l'océan. Une partie de ce carbone est finalement transformée en combustibles fossiles.</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4) Le dioxyde de carbone est présent dans l'atmosphère sous forme de gaz.</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Il existe aujourd'hui un consensus scientifique fort sur la correspondance entre la température et la concentration de dioxyde de carbone dans l'atmosphère observée au cours des dernières centaines de milliers d'années. Lorsque la concentration de dioxyde de carbone augmente, la température augmente. Lorsque la concentration de dioxyde de carbone diminue, la température diminue. Une petite partie de la correspondance est due à la relation entre la température et la solubilité du dioxyde de carbone dans l'océan de surface, mais la majorité de la correspondance est cohérente avec une rétroaction entre le dioxyde de carbone et le climat. </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Bien qu'il puisse sembler simple de déterminer la cause et l'effet entre le dioxyde de carbone et le climat en fonction du changement qui se produit en premier, ou d'une autre manière, la détermination de la cause et de l'effet reste extrêmement difficile. En effet, d'autres changements peuvent intervenir, notamment une modification de la végétation, des caractéristiques de la surface terrestre et de l'étendue de la calotte glaciaire. Il est donc clair que les climats tempérés et la concentration de dioxyde de carbone dans l'atmosphère sont étroitement liés, mais le lien de cause à effet entre les deux est complexe à prouver.</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Enfin, les données glaciaires historiques révèlent que le changement climatique n'est pas seulement une question de température. L'évolution du dioxyde de carbone dans le passé a modifié de nombreux autres aspects du climat. Pendant les périodes glaciaires, les lignes de neige étaient plus basses, les continents plus secs et les moussons tropicales plus faibles. Certains de ces changements peuvent être indépendants, d'autres peuvent être étroitement liés à l'évolution du niveau de dioxyde de carbone. Comprendre lesquels de ces changements pourraient se produire à l'avenir, et quelle pourrait être l'ampleur de ces changements, reste un sujet de recherche intense. </a:t>
            </a:r>
            <a:endParaRPr sz="1800">
              <a:latin typeface="Calibri"/>
              <a:ea typeface="Calibri"/>
              <a:cs typeface="Calibri"/>
              <a:sym typeface="Calibri"/>
            </a:endParaRPr>
          </a:p>
        </p:txBody>
      </p:sp>
      <p:sp>
        <p:nvSpPr>
          <p:cNvPr id="111" name="Google Shape;1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Le réchauffement climatique, causé par les gaz à effet de serre, entraîne une augmentation des températures sur l'ensemble de la planète, affectant la quasi-totalité des zones terrestres et océaniques. La carte ci-dessous compare les températures locales en 2019 en fonction de leur écart par rapport aux moyennes historiques, après prise en compte de la variabilité climatique typique de chaque lieu. </a:t>
            </a:r>
            <a:endParaRPr sz="1800">
              <a:latin typeface="Calibri"/>
              <a:ea typeface="Calibri"/>
              <a:cs typeface="Calibri"/>
              <a:sym typeface="Calibri"/>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En 2019, 88 % de la surface de la Terre était sensiblement plus chaude que la température moyenne enregistrée entre 1951 et 1980, 10 % avait une température similaire et seulement 1,5 % était sensiblement plus froide.</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Les scientifiques estiment que 9,9 % de la surface de la Terre a établi un nouveau record local pour la température moyenne annuelle la plus chaude. En revanche, aucun endroit sur Terre n'a connu une moyenne annuelle froide record au cours de la même année 2019.</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Dans un climat stable, seuls 2,5 % de la Terre devraient connaître des températures "très élevées" ou supérieures au cours d'une année donnée. En 2019, 52 % de la planète a connu des moyennes annuelles qualifiées de "très élevées" par rapport au climat historique, y compris une grande partie des tropiques.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Le changement climatique est une modification à long terme des schémas météorologiques moyens qui définissent les climats locaux, régionaux et mondiaux de la Terre. Ces changements ont un large éventail d'effets observés qui sont synonymes du terme. Il s'agit notamment de l'augmentation de la température des terres et des océans, de l'élévation du niveau des mers, de la perte de glace aux pôles et dans les glaciers de montagne, des changements de fréquence et de gravité des phénomènes météorologiques extrêmes tels que les ouragans, les vagues de chaleur, les incendies de forêt, les sécheresses, les inondations et les précipitations, ainsi que des modifications de la couverture nuageuse et végétale, pour n'en citer que quelques-uns.</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Les scientifiques utilisent des observations au sol, dans l'air et dans l'espace, ainsi que des modèles théoriques, pour surveiller et étudier les changements climatiques passés, présents et futurs. Les enregistrements de données climatiques fournissent des preuves des indicateurs clés du changement climatique.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Le réchauffement climatique est le réchauffement à long terme du système climatique de la Terre observé depuis la période préindustrielle (entre 1850 et 1900) en raison des activités humaines, principalement la combustion de combustibles fossiles qui augmente les niveaux de gaz à effet de serre retenant la chaleur dans l'atmosphère de la Terre. Ce terme est souvent utilisé de manière interchangeable avec celui de changement climatique, bien que ce dernier se réfère à la fois au réchauffement d'origine humaine et naturelle et aux effets qu'il a sur notre planète. Le réchauffement climatique est le plus souvent mesuré par l'augmentation moyenne de la température à la surface de la Terre.</a:t>
            </a:r>
            <a:endParaRPr/>
          </a:p>
          <a:p>
            <a:pPr marL="0" lvl="0" indent="0" algn="l" rtl="0">
              <a:lnSpc>
                <a:spcPct val="110000"/>
              </a:lnSpc>
              <a:spcBef>
                <a:spcPts val="800"/>
              </a:spcBef>
              <a:spcAft>
                <a:spcPts val="0"/>
              </a:spcAft>
              <a:buNone/>
            </a:pPr>
            <a:endParaRPr/>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None/>
            </a:pPr>
            <a:r>
              <a:rPr lang="en-GB" sz="1800" b="0">
                <a:latin typeface="Calibri"/>
                <a:ea typeface="Calibri"/>
                <a:cs typeface="Calibri"/>
                <a:sym typeface="Calibri"/>
              </a:rPr>
              <a:t>Il est important de reconnaître qu'il existe d'autres types de gaz à effet de serre que le dioxyde de carbone. Il s'agit du méthane, de l'oxyde nitreux, du H.F.C., du C.F.C. et du S.F.</a:t>
            </a:r>
            <a:r>
              <a:rPr lang="en-GB" sz="1800" b="0" baseline="-25000">
                <a:latin typeface="Calibri"/>
                <a:ea typeface="Calibri"/>
                <a:cs typeface="Calibri"/>
                <a:sym typeface="Calibri"/>
              </a:rPr>
              <a:t>6</a:t>
            </a:r>
            <a:r>
              <a:rPr lang="en-GB" sz="1800" b="0">
                <a:latin typeface="Calibri"/>
                <a:ea typeface="Calibri"/>
                <a:cs typeface="Calibri"/>
                <a:sym typeface="Calibri"/>
              </a:rPr>
              <a:t> . </a:t>
            </a:r>
            <a:endParaRPr sz="1800" b="0">
              <a:latin typeface="Calibri"/>
              <a:ea typeface="Calibri"/>
              <a:cs typeface="Calibri"/>
              <a:sym typeface="Calibri"/>
            </a:endParaRPr>
          </a:p>
          <a:p>
            <a:pPr marL="0" lvl="0" indent="0" algn="just" rtl="0">
              <a:lnSpc>
                <a:spcPct val="107000"/>
              </a:lnSpc>
              <a:spcBef>
                <a:spcPts val="800"/>
              </a:spcBef>
              <a:spcAft>
                <a:spcPts val="0"/>
              </a:spcAft>
              <a:buNone/>
            </a:pPr>
            <a:endParaRPr sz="1800" b="0">
              <a:latin typeface="Calibri"/>
              <a:ea typeface="Calibri"/>
              <a:cs typeface="Calibri"/>
              <a:sym typeface="Calibri"/>
            </a:endParaRPr>
          </a:p>
          <a:p>
            <a:pPr marL="0" lvl="0" indent="0" algn="just" rtl="0">
              <a:lnSpc>
                <a:spcPct val="107000"/>
              </a:lnSpc>
              <a:spcBef>
                <a:spcPts val="800"/>
              </a:spcBef>
              <a:spcAft>
                <a:spcPts val="0"/>
              </a:spcAft>
              <a:buNone/>
            </a:pPr>
            <a:r>
              <a:rPr lang="en-GB" sz="1800" b="0">
                <a:latin typeface="Calibri"/>
                <a:ea typeface="Calibri"/>
                <a:cs typeface="Calibri"/>
                <a:sym typeface="Calibri"/>
              </a:rPr>
              <a:t>Chacun de ces gaz à effet de serre a une contribution relative différente au réchauffement de la planète ; par exemple, une tonne de méthane n'a pas le même impact sur le réchauffement qu'une tonne de dioxyde de carbone.</a:t>
            </a:r>
            <a:endParaRPr/>
          </a:p>
          <a:p>
            <a:pPr marL="0" lvl="0" indent="0" algn="just" rtl="0">
              <a:lnSpc>
                <a:spcPct val="107000"/>
              </a:lnSpc>
              <a:spcBef>
                <a:spcPts val="800"/>
              </a:spcBef>
              <a:spcAft>
                <a:spcPts val="0"/>
              </a:spcAft>
              <a:buNone/>
            </a:pPr>
            <a:endParaRPr sz="1800" b="0">
              <a:latin typeface="Calibri"/>
              <a:ea typeface="Calibri"/>
              <a:cs typeface="Calibri"/>
              <a:sym typeface="Calibri"/>
            </a:endParaRPr>
          </a:p>
          <a:p>
            <a:pPr marL="0" lvl="0" indent="0" algn="just" rtl="0">
              <a:lnSpc>
                <a:spcPct val="107000"/>
              </a:lnSpc>
              <a:spcBef>
                <a:spcPts val="800"/>
              </a:spcBef>
              <a:spcAft>
                <a:spcPts val="0"/>
              </a:spcAft>
              <a:buNone/>
            </a:pPr>
            <a:r>
              <a:rPr lang="en-GB" sz="1800" b="0">
                <a:latin typeface="Calibri"/>
                <a:ea typeface="Calibri"/>
                <a:cs typeface="Calibri"/>
                <a:sym typeface="Calibri"/>
              </a:rPr>
              <a:t>Ces différences sont prises en compte par la mesure du "potentiel de réchauffement planétaire" (ou P.R.P.G.). Le P.C.G. peut être défini sur différentes périodes, mais la plus couramment utilisée est l'échelle de 100 ans (P.C.G.</a:t>
            </a:r>
            <a:r>
              <a:rPr lang="en-GB" sz="1800" b="0" baseline="-25000">
                <a:latin typeface="Calibri"/>
                <a:ea typeface="Calibri"/>
                <a:cs typeface="Calibri"/>
                <a:sym typeface="Calibri"/>
              </a:rPr>
              <a:t>100</a:t>
            </a:r>
            <a:r>
              <a:rPr lang="en-GB" sz="1800" b="0">
                <a:latin typeface="Calibri"/>
                <a:ea typeface="Calibri"/>
                <a:cs typeface="Calibri"/>
                <a:sym typeface="Calibri"/>
              </a:rPr>
              <a:t> ). C'est cette échelle qui a été adoptée par le </a:t>
            </a:r>
            <a:r>
              <a:rPr lang="en-GB" b="0"/>
              <a:t>Groupe d'experts intergouvernemental sur l'évolution du climat (GIEC), un organe clé des Nations unies.</a:t>
            </a:r>
            <a:endParaRPr b="0"/>
          </a:p>
          <a:p>
            <a:pPr marL="0" lvl="0" indent="0" algn="just" rtl="0">
              <a:lnSpc>
                <a:spcPct val="107000"/>
              </a:lnSpc>
              <a:spcBef>
                <a:spcPts val="800"/>
              </a:spcBef>
              <a:spcAft>
                <a:spcPts val="0"/>
              </a:spcAft>
              <a:buNone/>
            </a:pPr>
            <a:endParaRPr sz="1800" b="0">
              <a:latin typeface="Calibri"/>
              <a:ea typeface="Calibri"/>
              <a:cs typeface="Calibri"/>
              <a:sym typeface="Calibri"/>
            </a:endParaRPr>
          </a:p>
          <a:p>
            <a:pPr marL="0" lvl="0" indent="0" algn="just" rtl="0">
              <a:lnSpc>
                <a:spcPct val="107000"/>
              </a:lnSpc>
              <a:spcBef>
                <a:spcPts val="800"/>
              </a:spcBef>
              <a:spcAft>
                <a:spcPts val="0"/>
              </a:spcAft>
              <a:buNone/>
            </a:pPr>
            <a:r>
              <a:rPr lang="en-GB" sz="1800" b="0">
                <a:latin typeface="Calibri"/>
                <a:ea typeface="Calibri"/>
                <a:cs typeface="Calibri"/>
                <a:sym typeface="Calibri"/>
              </a:rPr>
              <a:t>Le tableau indique la valeur du P.M.E.</a:t>
            </a:r>
            <a:r>
              <a:rPr lang="en-GB" sz="1800" b="0" baseline="-25000">
                <a:latin typeface="Calibri"/>
                <a:ea typeface="Calibri"/>
                <a:cs typeface="Calibri"/>
                <a:sym typeface="Calibri"/>
              </a:rPr>
              <a:t>100</a:t>
            </a:r>
            <a:r>
              <a:rPr lang="en-GB" sz="1800" b="0">
                <a:latin typeface="Calibri"/>
                <a:ea typeface="Calibri"/>
                <a:cs typeface="Calibri"/>
                <a:sym typeface="Calibri"/>
              </a:rPr>
              <a:t> des principaux gaz à effet de serre par rapport au dioxyde de carbone. Les valeurs du G.W.P.</a:t>
            </a:r>
            <a:r>
              <a:rPr lang="en-GB" sz="1800" b="0" baseline="-25000">
                <a:latin typeface="Calibri"/>
                <a:ea typeface="Calibri"/>
                <a:cs typeface="Calibri"/>
                <a:sym typeface="Calibri"/>
              </a:rPr>
              <a:t>100</a:t>
            </a:r>
            <a:r>
              <a:rPr lang="en-GB" sz="1800" b="0">
                <a:latin typeface="Calibri"/>
                <a:ea typeface="Calibri"/>
                <a:cs typeface="Calibri"/>
                <a:sym typeface="Calibri"/>
              </a:rPr>
              <a:t> sont utilisées pour combiner les gaz à effet de serre en une seule mesure des émissions appelée équivalents en dioxyde de carbone (ou C.O.</a:t>
            </a:r>
            <a:r>
              <a:rPr lang="en-GB" sz="1800" b="0" baseline="-25000">
                <a:latin typeface="Calibri"/>
                <a:ea typeface="Calibri"/>
                <a:cs typeface="Calibri"/>
                <a:sym typeface="Calibri"/>
              </a:rPr>
              <a:t>2 </a:t>
            </a:r>
            <a:r>
              <a:rPr lang="en-GB" sz="1800" b="0">
                <a:latin typeface="Calibri"/>
                <a:ea typeface="Calibri"/>
                <a:cs typeface="Calibri"/>
                <a:sym typeface="Calibri"/>
              </a:rPr>
              <a:t> e). Les C.O.</a:t>
            </a:r>
            <a:r>
              <a:rPr lang="en-GB" sz="1800" b="0" baseline="-25000">
                <a:latin typeface="Calibri"/>
                <a:ea typeface="Calibri"/>
                <a:cs typeface="Calibri"/>
                <a:sym typeface="Calibri"/>
              </a:rPr>
              <a:t>2 </a:t>
            </a:r>
            <a:r>
              <a:rPr lang="en-GB" sz="1800" b="0">
                <a:latin typeface="Calibri"/>
                <a:ea typeface="Calibri"/>
                <a:cs typeface="Calibri"/>
                <a:sym typeface="Calibri"/>
              </a:rPr>
              <a:t> e sont obtenus en multipliant la masse des émissions d'un gaz à effet de serre spécifique par son facteur G.W.P.</a:t>
            </a:r>
            <a:r>
              <a:rPr lang="en-GB" sz="1800" b="0" baseline="-25000">
                <a:latin typeface="Calibri"/>
                <a:ea typeface="Calibri"/>
                <a:cs typeface="Calibri"/>
                <a:sym typeface="Calibri"/>
              </a:rPr>
              <a:t>100</a:t>
            </a:r>
            <a:r>
              <a:rPr lang="en-GB" sz="1800" b="0">
                <a:latin typeface="Calibri"/>
                <a:ea typeface="Calibri"/>
                <a:cs typeface="Calibri"/>
                <a:sym typeface="Calibri"/>
              </a:rPr>
              <a:t> équivalent. La somme de tous les gaz sous leur forme C.O.</a:t>
            </a:r>
            <a:r>
              <a:rPr lang="en-GB" sz="1800" b="0" baseline="-25000">
                <a:latin typeface="Calibri"/>
                <a:ea typeface="Calibri"/>
                <a:cs typeface="Calibri"/>
                <a:sym typeface="Calibri"/>
              </a:rPr>
              <a:t>2 </a:t>
            </a:r>
            <a:r>
              <a:rPr lang="en-GB" sz="1800" b="0">
                <a:latin typeface="Calibri"/>
                <a:ea typeface="Calibri"/>
                <a:cs typeface="Calibri"/>
                <a:sym typeface="Calibri"/>
              </a:rPr>
              <a:t> e fournit une mesure des émissions totales de gaz à effet de serre.</a:t>
            </a:r>
            <a:endParaRPr/>
          </a:p>
          <a:p>
            <a:pPr marL="0" lvl="0" indent="0" algn="just" rtl="0">
              <a:lnSpc>
                <a:spcPct val="107000"/>
              </a:lnSpc>
              <a:spcBef>
                <a:spcPts val="800"/>
              </a:spcBef>
              <a:spcAft>
                <a:spcPts val="0"/>
              </a:spcAft>
              <a:buNone/>
            </a:pPr>
            <a:endParaRPr sz="1800" b="0">
              <a:latin typeface="Calibri"/>
              <a:ea typeface="Calibri"/>
              <a:cs typeface="Calibri"/>
              <a:sym typeface="Calibri"/>
            </a:endParaRPr>
          </a:p>
          <a:p>
            <a:pPr marL="0" lvl="0" indent="0" algn="just" rtl="0">
              <a:lnSpc>
                <a:spcPct val="107000"/>
              </a:lnSpc>
              <a:spcBef>
                <a:spcPts val="800"/>
              </a:spcBef>
              <a:spcAft>
                <a:spcPts val="0"/>
              </a:spcAft>
              <a:buNone/>
            </a:pPr>
            <a:r>
              <a:rPr lang="en-GB" sz="1800" b="0">
                <a:latin typeface="Calibri"/>
                <a:ea typeface="Calibri"/>
                <a:cs typeface="Calibri"/>
                <a:sym typeface="Calibri"/>
              </a:rPr>
              <a:t>Le graphique montre la répartition des émissions mondiales en 2016, mesurées en équivalents de dioxyde de carbone. Le dioxyde de carbone a été le principal responsable, représentant environ trois quarts (74,4 %) des émissions totales. Le méthane a contribué à hauteur de 17,3 %, l'oxyde nitreux à hauteur de 6,2 % et les autres émissions (H.F.C., C.F.C., S.F.</a:t>
            </a:r>
            <a:r>
              <a:rPr lang="en-GB" sz="1800" b="0" baseline="-25000">
                <a:latin typeface="Calibri"/>
                <a:ea typeface="Calibri"/>
                <a:cs typeface="Calibri"/>
                <a:sym typeface="Calibri"/>
              </a:rPr>
              <a:t>6</a:t>
            </a:r>
            <a:r>
              <a:rPr lang="en-GB" sz="1800" b="0">
                <a:latin typeface="Calibri"/>
                <a:ea typeface="Calibri"/>
                <a:cs typeface="Calibri"/>
                <a:sym typeface="Calibri"/>
              </a:rPr>
              <a:t> ) à hauteur de 2,1 %.</a:t>
            </a:r>
            <a:endParaRPr sz="1800" b="0">
              <a:latin typeface="Calibri"/>
              <a:ea typeface="Calibri"/>
              <a:cs typeface="Calibri"/>
              <a:sym typeface="Calibri"/>
            </a:endParaRPr>
          </a:p>
          <a:p>
            <a:pPr marL="0" lvl="0" indent="0" algn="l" rtl="0">
              <a:spcBef>
                <a:spcPts val="800"/>
              </a:spcBef>
              <a:spcAft>
                <a:spcPts val="0"/>
              </a:spcAft>
              <a:buNone/>
            </a:pPr>
            <a:endParaRPr b="0" u="none"/>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8"/>
          <p:cNvSpPr txBox="1">
            <a:spLocks noGrp="1"/>
          </p:cNvSpPr>
          <p:nvPr>
            <p:ph type="ctrTitle"/>
          </p:nvPr>
        </p:nvSpPr>
        <p:spPr>
          <a:xfrm>
            <a:off x="651352" y="4301318"/>
            <a:ext cx="6663847"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Quattrocento Sans"/>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2400"/>
              <a:buNone/>
              <a:defRPr sz="2400" b="1">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p:nvPr/>
        </p:nvSpPr>
        <p:spPr>
          <a:xfrm>
            <a:off x="8455068" y="6112701"/>
            <a:ext cx="373693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i="0" u="none" strike="noStrike" cap="none">
                <a:solidFill>
                  <a:schemeClr val="lt1"/>
                </a:solidFill>
                <a:latin typeface="Quattrocento Sans"/>
                <a:ea typeface="Quattrocento Sans"/>
                <a:cs typeface="Quattrocento Sans"/>
                <a:sym typeface="Quattrocento Sans"/>
              </a:rPr>
              <a:t>Version 1.0</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200"/>
              </a:spcBef>
              <a:spcAft>
                <a:spcPts val="0"/>
              </a:spcAft>
              <a:buClr>
                <a:schemeClr val="dk1"/>
              </a:buClr>
              <a:buSzPts val="2000"/>
              <a:buChar char="•"/>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29"/>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9CC2E5"/>
              </a:buClr>
              <a:buSzPts val="2000"/>
              <a:buNone/>
              <a:defRPr b="1" i="0">
                <a:solidFill>
                  <a:srgbClr val="9CC2E5"/>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body" idx="3"/>
          </p:nvPr>
        </p:nvSpPr>
        <p:spPr>
          <a:xfrm>
            <a:off x="8455844" y="5788058"/>
            <a:ext cx="3262886"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5"/>
        <p:cNvGrpSpPr/>
        <p:nvPr/>
      </p:nvGrpSpPr>
      <p:grpSpPr>
        <a:xfrm>
          <a:off x="0" y="0"/>
          <a:ext cx="0" cy="0"/>
          <a:chOff x="0" y="0"/>
          <a:chExt cx="0" cy="0"/>
        </a:xfrm>
      </p:grpSpPr>
      <p:pic>
        <p:nvPicPr>
          <p:cNvPr id="26" name="Google Shape;26;p30"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30"/>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Quattrocento Sans"/>
              <a:buNone/>
              <a:defRPr sz="6000" b="0" i="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9"/>
        <p:cNvGrpSpPr/>
        <p:nvPr/>
      </p:nvGrpSpPr>
      <p:grpSpPr>
        <a:xfrm>
          <a:off x="0" y="0"/>
          <a:ext cx="0" cy="0"/>
          <a:chOff x="0" y="0"/>
          <a:chExt cx="0" cy="0"/>
        </a:xfrm>
      </p:grpSpPr>
      <p:sp>
        <p:nvSpPr>
          <p:cNvPr id="30" name="Google Shape;30;p31"/>
          <p:cNvSpPr txBox="1">
            <a:spLocks noGrp="1"/>
          </p:cNvSpPr>
          <p:nvPr>
            <p:ph type="body" idx="1"/>
          </p:nvPr>
        </p:nvSpPr>
        <p:spPr>
          <a:xfrm>
            <a:off x="663574" y="2158738"/>
            <a:ext cx="5181600" cy="39121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1"/>
          <p:cNvSpPr txBox="1">
            <a:spLocks noGrp="1"/>
          </p:cNvSpPr>
          <p:nvPr>
            <p:ph type="body" idx="2"/>
          </p:nvPr>
        </p:nvSpPr>
        <p:spPr>
          <a:xfrm>
            <a:off x="5997574" y="2158738"/>
            <a:ext cx="5181600" cy="39121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31"/>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1"/>
          <p:cNvSpPr txBox="1">
            <a:spLocks noGrp="1"/>
          </p:cNvSpPr>
          <p:nvPr>
            <p:ph type="body" idx="3"/>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
        <p:cNvGrpSpPr/>
        <p:nvPr/>
      </p:nvGrpSpPr>
      <p:grpSpPr>
        <a:xfrm>
          <a:off x="0" y="0"/>
          <a:ext cx="0" cy="0"/>
          <a:chOff x="0" y="0"/>
          <a:chExt cx="0" cy="0"/>
        </a:xfrm>
      </p:grpSpPr>
      <p:sp>
        <p:nvSpPr>
          <p:cNvPr id="36" name="Google Shape;36;p32"/>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2"/>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i="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2"/>
          <p:cNvSpPr txBox="1">
            <a:spLocks noGrp="1"/>
          </p:cNvSpPr>
          <p:nvPr>
            <p:ph type="body" idx="2"/>
          </p:nvPr>
        </p:nvSpPr>
        <p:spPr>
          <a:xfrm>
            <a:off x="663575" y="2910427"/>
            <a:ext cx="5157787"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C00000"/>
              </a:buClr>
              <a:buSzPts val="2000"/>
              <a:buChar char="•"/>
              <a:defRPr sz="2000" b="1" i="0">
                <a:solidFill>
                  <a:srgbClr val="C00000"/>
                </a:solidFill>
                <a:latin typeface="Quattrocento Sans"/>
                <a:ea typeface="Quattrocento Sans"/>
                <a:cs typeface="Quattrocento Sans"/>
                <a:sym typeface="Quattrocento Sans"/>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2"/>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32"/>
          <p:cNvSpPr txBox="1">
            <a:spLocks noGrp="1"/>
          </p:cNvSpPr>
          <p:nvPr>
            <p:ph type="body" idx="4"/>
          </p:nvPr>
        </p:nvSpPr>
        <p:spPr>
          <a:xfrm>
            <a:off x="6172200" y="2910427"/>
            <a:ext cx="5183188"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2E75B5"/>
              </a:buClr>
              <a:buSzPts val="2000"/>
              <a:buChar char="•"/>
              <a:defRPr>
                <a:solidFill>
                  <a:srgbClr val="2E75B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2" name="Google Shape;42;p32"/>
          <p:cNvSpPr txBox="1">
            <a:spLocks noGrp="1"/>
          </p:cNvSpPr>
          <p:nvPr>
            <p:ph type="body" idx="5"/>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2"/>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9CC2E5"/>
              </a:buClr>
              <a:buSzPts val="2000"/>
              <a:buFont typeface="Quattrocento Sans"/>
              <a:buNone/>
              <a:defRPr b="1" i="0">
                <a:solidFill>
                  <a:srgbClr val="9CC2E5"/>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
        <p:cNvGrpSpPr/>
        <p:nvPr/>
      </p:nvGrpSpPr>
      <p:grpSpPr>
        <a:xfrm>
          <a:off x="0" y="0"/>
          <a:ext cx="0" cy="0"/>
          <a:chOff x="0" y="0"/>
          <a:chExt cx="0" cy="0"/>
        </a:xfrm>
      </p:grpSpPr>
      <p:pic>
        <p:nvPicPr>
          <p:cNvPr id="45" name="Google Shape;45;p3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Google Shape;46;p33"/>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8" name="Google Shape;48;p33"/>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Quattrocento Sans"/>
                <a:ea typeface="Quattrocento Sans"/>
                <a:cs typeface="Quattrocento Sans"/>
                <a:sym typeface="Quattrocento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9"/>
        <p:cNvGrpSpPr/>
        <p:nvPr/>
      </p:nvGrpSpPr>
      <p:grpSpPr>
        <a:xfrm>
          <a:off x="0" y="0"/>
          <a:ext cx="0" cy="0"/>
          <a:chOff x="0" y="0"/>
          <a:chExt cx="0" cy="0"/>
        </a:xfrm>
      </p:grpSpPr>
      <p:pic>
        <p:nvPicPr>
          <p:cNvPr id="50" name="Google Shape;50;p34"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grpSp>
        <p:nvGrpSpPr>
          <p:cNvPr id="52" name="Google Shape;52;p34"/>
          <p:cNvGrpSpPr/>
          <p:nvPr/>
        </p:nvGrpSpPr>
        <p:grpSpPr>
          <a:xfrm>
            <a:off x="10464504" y="866053"/>
            <a:ext cx="955530" cy="955530"/>
            <a:chOff x="9022202" y="727174"/>
            <a:chExt cx="955530" cy="955530"/>
          </a:xfrm>
        </p:grpSpPr>
        <p:sp>
          <p:nvSpPr>
            <p:cNvPr id="53" name="Google Shape;53;p34"/>
            <p:cNvSpPr/>
            <p:nvPr/>
          </p:nvSpPr>
          <p:spPr>
            <a:xfrm>
              <a:off x="9022202" y="727174"/>
              <a:ext cx="955530" cy="9555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 name="Google Shape;54;p34" descr="Track5_Lecture1_Slide25.mp3"/>
            <p:cNvPicPr preferRelativeResize="0"/>
            <p:nvPr/>
          </p:nvPicPr>
          <p:blipFill rotWithShape="1">
            <a:blip r:embed="rId3">
              <a:alphaModFix/>
            </a:blip>
            <a:srcRect/>
            <a:stretch/>
          </p:blipFill>
          <p:spPr>
            <a:xfrm>
              <a:off x="9093567" y="798539"/>
              <a:ext cx="812800" cy="8128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5"/>
        <p:cNvGrpSpPr/>
        <p:nvPr/>
      </p:nvGrpSpPr>
      <p:grpSpPr>
        <a:xfrm>
          <a:off x="0" y="0"/>
          <a:ext cx="0" cy="0"/>
          <a:chOff x="0" y="0"/>
          <a:chExt cx="0" cy="0"/>
        </a:xfrm>
      </p:grpSpPr>
      <p:pic>
        <p:nvPicPr>
          <p:cNvPr id="56" name="Google Shape;56;p35"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7" name="Google Shape;57;p35"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5"/>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59" name="Google Shape;59;p35"/>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5"/>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61" name="Google Shape;61;p35"/>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2"/>
        <p:cNvGrpSpPr/>
        <p:nvPr/>
      </p:nvGrpSpPr>
      <p:grpSpPr>
        <a:xfrm>
          <a:off x="0" y="0"/>
          <a:ext cx="0" cy="0"/>
          <a:chOff x="0" y="0"/>
          <a:chExt cx="0" cy="0"/>
        </a:xfrm>
      </p:grpSpPr>
      <p:sp>
        <p:nvSpPr>
          <p:cNvPr id="63" name="Google Shape;63;g2dc2603eb77_0_137"/>
          <p:cNvSpPr txBox="1">
            <a:spLocks noGrp="1"/>
          </p:cNvSpPr>
          <p:nvPr>
            <p:ph type="sldNum" idx="12"/>
          </p:nvPr>
        </p:nvSpPr>
        <p:spPr>
          <a:xfrm>
            <a:off x="11699893" y="6457571"/>
            <a:ext cx="424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64" name="Google Shape;64;g2dc2603eb77_0_137"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5" name="Google Shape;65;g2dc2603eb77_0_137"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descr="Graphical user interface, text&#10;&#10;Description automatically generated"/>
          <p:cNvPicPr preferRelativeResize="0"/>
          <p:nvPr/>
        </p:nvPicPr>
        <p:blipFill rotWithShape="1">
          <a:blip r:embed="rId11">
            <a:alphaModFix/>
          </a:blip>
          <a:srcRect/>
          <a:stretch/>
        </p:blipFill>
        <p:spPr>
          <a:xfrm>
            <a:off x="0" y="0"/>
            <a:ext cx="12192000" cy="6858000"/>
          </a:xfrm>
          <a:prstGeom prst="rect">
            <a:avLst/>
          </a:prstGeom>
          <a:noFill/>
          <a:ln>
            <a:noFill/>
          </a:ln>
        </p:spPr>
      </p:pic>
      <p:sp>
        <p:nvSpPr>
          <p:cNvPr id="11" name="Google Shape;11;p27"/>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bd.int/financial/doc/Pathwaystoalowcarboneconomy.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bd.int/financial/doc/Pathwaystoalowcarboneconomy.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reativecommons.org/licenses/by/4.0/deed.as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limate.nasa.gov/resources/global-warming-vs-climat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ncdc.noaa.gov/global-warming/temperature-chan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651352" y="4301318"/>
            <a:ext cx="7818880" cy="194875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Open Sans ExtraBold"/>
              <a:buNone/>
            </a:pPr>
            <a:r>
              <a:rPr lang="en-GB">
                <a:solidFill>
                  <a:schemeClr val="lt1"/>
                </a:solidFill>
                <a:latin typeface="Open Sans ExtraBold"/>
                <a:ea typeface="Open Sans ExtraBold"/>
                <a:cs typeface="Open Sans ExtraBold"/>
                <a:sym typeface="Open Sans ExtraBold"/>
              </a:rPr>
              <a:t>LECTURE 9</a:t>
            </a:r>
            <a:br>
              <a:rPr lang="en-GB">
                <a:solidFill>
                  <a:schemeClr val="lt1"/>
                </a:solidFill>
                <a:latin typeface="Open Sans ExtraBold"/>
                <a:ea typeface="Open Sans ExtraBold"/>
                <a:cs typeface="Open Sans ExtraBold"/>
                <a:sym typeface="Open Sans ExtraBold"/>
              </a:rPr>
            </a:br>
            <a:r>
              <a:rPr lang="en-GB">
                <a:latin typeface="Open Sans ExtraBold"/>
                <a:ea typeface="Open Sans ExtraBold"/>
                <a:cs typeface="Open Sans ExtraBold"/>
                <a:sym typeface="Open Sans ExtraBold"/>
              </a:rPr>
              <a:t>LE SYSTÈME CLIMATIQUE - Partie I</a:t>
            </a:r>
            <a:endParaRPr/>
          </a:p>
        </p:txBody>
      </p:sp>
      <p:sp>
        <p:nvSpPr>
          <p:cNvPr id="71" name="Google Shape;71;p1"/>
          <p:cNvSpPr txBox="1">
            <a:spLocks noGrp="1"/>
          </p:cNvSpPr>
          <p:nvPr>
            <p:ph type="subTitle" idx="1"/>
          </p:nvPr>
        </p:nvSpPr>
        <p:spPr>
          <a:xfrm>
            <a:off x="679524" y="3486744"/>
            <a:ext cx="3477900" cy="954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GB" sz="1800">
                <a:latin typeface="Open Sans ExtraBold"/>
                <a:ea typeface="Open Sans ExtraBold"/>
                <a:cs typeface="Open Sans ExtraBold"/>
                <a:sym typeface="Open Sans ExtraBold"/>
              </a:rPr>
              <a:t>Introduction aux CLEW</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0"/>
          <p:cNvSpPr txBox="1">
            <a:spLocks noGrp="1"/>
          </p:cNvSpPr>
          <p:nvPr>
            <p:ph type="body" idx="2"/>
          </p:nvPr>
        </p:nvSpPr>
        <p:spPr>
          <a:xfrm>
            <a:off x="663575" y="1534574"/>
            <a:ext cx="4267200" cy="668700"/>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Émissions anthropiques</a:t>
            </a:r>
            <a:endParaRPr/>
          </a:p>
          <a:p>
            <a:pPr marL="0" lvl="0" indent="0" algn="l" rtl="0">
              <a:lnSpc>
                <a:spcPct val="90000"/>
              </a:lnSpc>
              <a:spcBef>
                <a:spcPts val="1000"/>
              </a:spcBef>
              <a:spcAft>
                <a:spcPts val="0"/>
              </a:spcAft>
              <a:buClr>
                <a:srgbClr val="9CC2E5"/>
              </a:buClr>
              <a:buSzPts val="2000"/>
              <a:buNone/>
            </a:pPr>
            <a:endParaRPr>
              <a:latin typeface="Open Sans"/>
              <a:ea typeface="Open Sans"/>
              <a:cs typeface="Open Sans"/>
              <a:sym typeface="Open Sans"/>
            </a:endParaRPr>
          </a:p>
        </p:txBody>
      </p:sp>
      <p:sp>
        <p:nvSpPr>
          <p:cNvPr id="168" name="Google Shape;168;p10"/>
          <p:cNvSpPr txBox="1"/>
          <p:nvPr/>
        </p:nvSpPr>
        <p:spPr>
          <a:xfrm>
            <a:off x="479863" y="1216025"/>
            <a:ext cx="5034000" cy="3586200"/>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Open Sans"/>
              <a:ea typeface="Open Sans"/>
              <a:cs typeface="Open Sans"/>
              <a:sym typeface="Open Sans"/>
            </a:endParaRPr>
          </a:p>
        </p:txBody>
      </p:sp>
      <p:sp>
        <p:nvSpPr>
          <p:cNvPr id="169" name="Google Shape;169;p10"/>
          <p:cNvSpPr txBox="1"/>
          <p:nvPr/>
        </p:nvSpPr>
        <p:spPr>
          <a:xfrm>
            <a:off x="663575" y="111287"/>
            <a:ext cx="97803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9.2. Émissions de gaz à effet de serre</a:t>
            </a:r>
            <a:endParaRPr/>
          </a:p>
        </p:txBody>
      </p:sp>
      <p:sp>
        <p:nvSpPr>
          <p:cNvPr id="170" name="Google Shape;170;p10"/>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10</a:t>
            </a:fld>
            <a:endParaRPr>
              <a:latin typeface="Open Sans"/>
              <a:ea typeface="Open Sans"/>
              <a:cs typeface="Open Sans"/>
              <a:sym typeface="Open Sans"/>
            </a:endParaRPr>
          </a:p>
        </p:txBody>
      </p:sp>
      <p:sp>
        <p:nvSpPr>
          <p:cNvPr id="171" name="Google Shape;171;p10"/>
          <p:cNvSpPr txBox="1"/>
          <p:nvPr/>
        </p:nvSpPr>
        <p:spPr>
          <a:xfrm>
            <a:off x="8559128" y="5722522"/>
            <a:ext cx="3173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OurWorldinData.org :  OurWorldinData.org sur la base des données du Global Carbon Project</a:t>
            </a:r>
            <a:endParaRPr/>
          </a:p>
        </p:txBody>
      </p:sp>
      <p:pic>
        <p:nvPicPr>
          <p:cNvPr id="172" name="Google Shape;172;p10"/>
          <p:cNvPicPr preferRelativeResize="0"/>
          <p:nvPr/>
        </p:nvPicPr>
        <p:blipFill rotWithShape="1">
          <a:blip r:embed="rId3">
            <a:alphaModFix/>
          </a:blip>
          <a:srcRect/>
          <a:stretch/>
        </p:blipFill>
        <p:spPr>
          <a:xfrm>
            <a:off x="663575" y="1789549"/>
            <a:ext cx="5682494" cy="4011173"/>
          </a:xfrm>
          <a:prstGeom prst="rect">
            <a:avLst/>
          </a:prstGeom>
          <a:noFill/>
          <a:ln>
            <a:noFill/>
          </a:ln>
        </p:spPr>
      </p:pic>
      <p:sp>
        <p:nvSpPr>
          <p:cNvPr id="173" name="Google Shape;173;p10"/>
          <p:cNvSpPr txBox="1"/>
          <p:nvPr/>
        </p:nvSpPr>
        <p:spPr>
          <a:xfrm>
            <a:off x="7136291" y="3176044"/>
            <a:ext cx="35127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a:solidFill>
                  <a:srgbClr val="777777"/>
                </a:solidFill>
                <a:latin typeface="Open Sans"/>
                <a:ea typeface="Open Sans"/>
                <a:cs typeface="Open Sans"/>
                <a:sym typeface="Open Sans"/>
              </a:rPr>
              <a:t>Note : Cette mesure concerne uniquement les émissions de CO₂ provenant des combustibles fossiles et de la production de ciment - le changement d'</a:t>
            </a:r>
            <a:r>
              <a:rPr lang="en-GB" sz="1400">
                <a:solidFill>
                  <a:srgbClr val="777777"/>
                </a:solidFill>
                <a:latin typeface="Open Sans"/>
                <a:ea typeface="Open Sans"/>
                <a:cs typeface="Open Sans"/>
                <a:sym typeface="Open Sans"/>
              </a:rPr>
              <a:t>affectation des sols </a:t>
            </a:r>
            <a:r>
              <a:rPr lang="en-GB" sz="1400" b="0" i="0">
                <a:solidFill>
                  <a:srgbClr val="777777"/>
                </a:solidFill>
                <a:latin typeface="Open Sans"/>
                <a:ea typeface="Open Sans"/>
                <a:cs typeface="Open Sans"/>
                <a:sym typeface="Open Sans"/>
              </a:rPr>
              <a:t>n'est pas pris en compte.</a:t>
            </a:r>
            <a:endParaRPr sz="14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txBox="1">
            <a:spLocks noGrp="1"/>
          </p:cNvSpPr>
          <p:nvPr>
            <p:ph type="body" idx="2"/>
          </p:nvPr>
        </p:nvSpPr>
        <p:spPr>
          <a:xfrm>
            <a:off x="663575" y="1500958"/>
            <a:ext cx="32898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Accord de Paris</a:t>
            </a:r>
            <a:endParaRPr/>
          </a:p>
        </p:txBody>
      </p:sp>
      <p:sp>
        <p:nvSpPr>
          <p:cNvPr id="180" name="Google Shape;180;p11"/>
          <p:cNvSpPr txBox="1"/>
          <p:nvPr/>
        </p:nvSpPr>
        <p:spPr>
          <a:xfrm>
            <a:off x="663575" y="263687"/>
            <a:ext cx="97803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9.2. Émissions de gaz à effet de serre</a:t>
            </a:r>
            <a:endParaRPr/>
          </a:p>
        </p:txBody>
      </p:sp>
      <p:sp>
        <p:nvSpPr>
          <p:cNvPr id="181" name="Google Shape;181;p11"/>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11</a:t>
            </a:fld>
            <a:endParaRPr>
              <a:latin typeface="Open Sans"/>
              <a:ea typeface="Open Sans"/>
              <a:cs typeface="Open Sans"/>
              <a:sym typeface="Open Sans"/>
            </a:endParaRPr>
          </a:p>
        </p:txBody>
      </p:sp>
      <p:sp>
        <p:nvSpPr>
          <p:cNvPr id="182" name="Google Shape;182;p11"/>
          <p:cNvSpPr txBox="1"/>
          <p:nvPr/>
        </p:nvSpPr>
        <p:spPr>
          <a:xfrm>
            <a:off x="663575" y="2082447"/>
            <a:ext cx="7141500" cy="41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sng">
                <a:solidFill>
                  <a:srgbClr val="333333"/>
                </a:solidFill>
                <a:latin typeface="Open Sans"/>
                <a:ea typeface="Open Sans"/>
                <a:cs typeface="Open Sans"/>
                <a:sym typeface="Open Sans"/>
              </a:rPr>
              <a:t>De quoi s'agit-il?</a:t>
            </a:r>
            <a:br>
              <a:rPr lang="en-GB" sz="1800" u="sng">
                <a:solidFill>
                  <a:srgbClr val="333333"/>
                </a:solidFill>
                <a:latin typeface="Open Sans"/>
                <a:ea typeface="Open Sans"/>
                <a:cs typeface="Open Sans"/>
                <a:sym typeface="Open Sans"/>
              </a:rPr>
            </a:br>
            <a:r>
              <a:rPr lang="en-GB" sz="1800" b="0" i="0">
                <a:solidFill>
                  <a:srgbClr val="333333"/>
                </a:solidFill>
                <a:latin typeface="Open Sans"/>
                <a:ea typeface="Open Sans"/>
                <a:cs typeface="Open Sans"/>
                <a:sym typeface="Open Sans"/>
              </a:rPr>
              <a:t>Un </a:t>
            </a:r>
            <a:r>
              <a:rPr lang="en-GB" sz="1800" b="1" i="0">
                <a:solidFill>
                  <a:srgbClr val="333333"/>
                </a:solidFill>
                <a:latin typeface="Open Sans"/>
                <a:ea typeface="Open Sans"/>
                <a:cs typeface="Open Sans"/>
                <a:sym typeface="Open Sans"/>
              </a:rPr>
              <a:t>traité international juridiquement contraignant sur le changement climatique</a:t>
            </a:r>
            <a:r>
              <a:rPr lang="en-GB" sz="1800">
                <a:solidFill>
                  <a:srgbClr val="333333"/>
                </a:solidFill>
                <a:latin typeface="Open Sans"/>
                <a:ea typeface="Open Sans"/>
                <a:cs typeface="Open Sans"/>
                <a:sym typeface="Open Sans"/>
              </a:rPr>
              <a:t>. </a:t>
            </a:r>
            <a:endParaRPr sz="1800">
              <a:solidFill>
                <a:srgbClr val="000000"/>
              </a:solidFill>
              <a:latin typeface="Calibri"/>
              <a:ea typeface="Calibri"/>
              <a:cs typeface="Calibri"/>
              <a:sym typeface="Calibri"/>
            </a:endParaRPr>
          </a:p>
          <a:p>
            <a:pPr marL="0" marR="0" lvl="0" indent="0" algn="l" rtl="0">
              <a:spcBef>
                <a:spcPts val="500"/>
              </a:spcBef>
              <a:spcAft>
                <a:spcPts val="0"/>
              </a:spcAft>
              <a:buNone/>
            </a:pPr>
            <a:r>
              <a:rPr lang="en-GB" sz="1800" b="0" i="0" u="sng">
                <a:solidFill>
                  <a:srgbClr val="333333"/>
                </a:solidFill>
                <a:latin typeface="Open Sans"/>
                <a:ea typeface="Open Sans"/>
                <a:cs typeface="Open Sans"/>
                <a:sym typeface="Open Sans"/>
              </a:rPr>
              <a:t>Quel est son objectif?</a:t>
            </a:r>
            <a:br>
              <a:rPr lang="en-GB" sz="1800" u="sng">
                <a:solidFill>
                  <a:srgbClr val="333333"/>
                </a:solidFill>
                <a:latin typeface="Open Sans"/>
                <a:ea typeface="Open Sans"/>
                <a:cs typeface="Open Sans"/>
                <a:sym typeface="Open Sans"/>
              </a:rPr>
            </a:br>
            <a:r>
              <a:rPr lang="en-GB" sz="1800" b="1" i="0">
                <a:solidFill>
                  <a:srgbClr val="333333"/>
                </a:solidFill>
                <a:latin typeface="Open Sans"/>
                <a:ea typeface="Open Sans"/>
                <a:cs typeface="Open Sans"/>
                <a:sym typeface="Open Sans"/>
              </a:rPr>
              <a:t>Limiter le réchauffement de la planète </a:t>
            </a:r>
            <a:r>
              <a:rPr lang="en-GB" sz="1800" b="0" i="0">
                <a:solidFill>
                  <a:srgbClr val="333333"/>
                </a:solidFill>
                <a:latin typeface="Open Sans"/>
                <a:ea typeface="Open Sans"/>
                <a:cs typeface="Open Sans"/>
                <a:sym typeface="Open Sans"/>
              </a:rPr>
              <a:t>à un niveau nettement inférieur à 2, et de </a:t>
            </a:r>
            <a:r>
              <a:rPr lang="en-GB" sz="1800" b="1" i="0">
                <a:solidFill>
                  <a:srgbClr val="333333"/>
                </a:solidFill>
                <a:latin typeface="Open Sans"/>
                <a:ea typeface="Open Sans"/>
                <a:cs typeface="Open Sans"/>
                <a:sym typeface="Open Sans"/>
              </a:rPr>
              <a:t>préférence à 1,5 degré Celsius</a:t>
            </a:r>
            <a:r>
              <a:rPr lang="en-GB" sz="1800" b="0" i="0">
                <a:solidFill>
                  <a:srgbClr val="333333"/>
                </a:solidFill>
                <a:latin typeface="Open Sans"/>
                <a:ea typeface="Open Sans"/>
                <a:cs typeface="Open Sans"/>
                <a:sym typeface="Open Sans"/>
              </a:rPr>
              <a:t>, par rapport aux niveaux de l'ère préindustrielle</a:t>
            </a:r>
            <a:r>
              <a:rPr lang="en-GB" sz="1800">
                <a:solidFill>
                  <a:srgbClr val="333333"/>
                </a:solidFill>
                <a:latin typeface="Open Sans"/>
                <a:ea typeface="Open Sans"/>
                <a:cs typeface="Open Sans"/>
                <a:sym typeface="Open Sans"/>
              </a:rPr>
              <a:t>.</a:t>
            </a:r>
            <a:endParaRPr sz="1800">
              <a:solidFill>
                <a:srgbClr val="333333"/>
              </a:solidFill>
              <a:latin typeface="Open Sans"/>
              <a:ea typeface="Open Sans"/>
              <a:cs typeface="Open Sans"/>
              <a:sym typeface="Open Sans"/>
            </a:endParaRPr>
          </a:p>
          <a:p>
            <a:pPr marL="0" marR="0" lvl="0" indent="0" algn="l" rtl="0">
              <a:spcBef>
                <a:spcPts val="500"/>
              </a:spcBef>
              <a:spcAft>
                <a:spcPts val="0"/>
              </a:spcAft>
              <a:buNone/>
            </a:pPr>
            <a:r>
              <a:rPr lang="en-GB" sz="1800" b="0" i="0" u="sng">
                <a:solidFill>
                  <a:srgbClr val="333333"/>
                </a:solidFill>
                <a:latin typeface="Open Sans"/>
                <a:ea typeface="Open Sans"/>
                <a:cs typeface="Open Sans"/>
                <a:sym typeface="Open Sans"/>
              </a:rPr>
              <a:t>Comment y parvenir?</a:t>
            </a:r>
            <a:br>
              <a:rPr lang="en-GB" sz="1800" u="sng">
                <a:solidFill>
                  <a:srgbClr val="333333"/>
                </a:solidFill>
                <a:latin typeface="Open Sans"/>
                <a:ea typeface="Open Sans"/>
                <a:cs typeface="Open Sans"/>
                <a:sym typeface="Open Sans"/>
              </a:rPr>
            </a:br>
            <a:r>
              <a:rPr lang="en-GB" sz="1800" b="1" i="0">
                <a:solidFill>
                  <a:srgbClr val="333333"/>
                </a:solidFill>
                <a:latin typeface="Open Sans"/>
                <a:ea typeface="Open Sans"/>
                <a:cs typeface="Open Sans"/>
                <a:sym typeface="Open Sans"/>
              </a:rPr>
              <a:t>En atteignant le plus rapidement possible un pic mondial des émissions de gaz à effet de serre </a:t>
            </a:r>
            <a:r>
              <a:rPr lang="en-GB" sz="1800" b="0" i="0">
                <a:solidFill>
                  <a:srgbClr val="333333"/>
                </a:solidFill>
                <a:latin typeface="Open Sans"/>
                <a:ea typeface="Open Sans"/>
                <a:cs typeface="Open Sans"/>
                <a:sym typeface="Open Sans"/>
              </a:rPr>
              <a:t>afin de parvenir à un monde climatiquement neutre d'ici le milieu du siècle.</a:t>
            </a:r>
            <a:endParaRPr/>
          </a:p>
          <a:p>
            <a:pPr marL="0" marR="0" lvl="0" indent="0" algn="l" rtl="0">
              <a:spcBef>
                <a:spcPts val="500"/>
              </a:spcBef>
              <a:spcAft>
                <a:spcPts val="0"/>
              </a:spcAft>
              <a:buNone/>
            </a:pPr>
            <a:r>
              <a:rPr lang="en-GB" sz="1800" b="0" i="0" u="sng">
                <a:solidFill>
                  <a:srgbClr val="333333"/>
                </a:solidFill>
                <a:latin typeface="Open Sans"/>
                <a:ea typeface="Open Sans"/>
                <a:cs typeface="Open Sans"/>
                <a:sym typeface="Open Sans"/>
              </a:rPr>
              <a:t>Qui en fait partie</a:t>
            </a:r>
            <a:r>
              <a:rPr lang="en-GB" sz="1800" u="sng">
                <a:solidFill>
                  <a:srgbClr val="333333"/>
                </a:solidFill>
                <a:latin typeface="Open Sans"/>
                <a:ea typeface="Open Sans"/>
                <a:cs typeface="Open Sans"/>
                <a:sym typeface="Open Sans"/>
              </a:rPr>
              <a:t>? </a:t>
            </a:r>
            <a:br>
              <a:rPr lang="en-GB" sz="1800" u="sng">
                <a:solidFill>
                  <a:srgbClr val="333333"/>
                </a:solidFill>
                <a:latin typeface="Open Sans"/>
                <a:ea typeface="Open Sans"/>
                <a:cs typeface="Open Sans"/>
                <a:sym typeface="Open Sans"/>
              </a:rPr>
            </a:br>
            <a:r>
              <a:rPr lang="en-GB" sz="1800" b="0" i="0">
                <a:solidFill>
                  <a:srgbClr val="333333"/>
                </a:solidFill>
                <a:latin typeface="Open Sans"/>
                <a:ea typeface="Open Sans"/>
                <a:cs typeface="Open Sans"/>
                <a:sym typeface="Open Sans"/>
              </a:rPr>
              <a:t>Il a été adopté par </a:t>
            </a:r>
            <a:r>
              <a:rPr lang="en-GB" sz="1800" b="1" i="0">
                <a:solidFill>
                  <a:srgbClr val="333333"/>
                </a:solidFill>
                <a:latin typeface="Open Sans"/>
                <a:ea typeface="Open Sans"/>
                <a:cs typeface="Open Sans"/>
                <a:sym typeface="Open Sans"/>
              </a:rPr>
              <a:t>196 Parties lors de la COP 21 à Paris, le 12 décembre 2015</a:t>
            </a:r>
            <a:r>
              <a:rPr lang="en-GB" sz="1800" b="0" i="0">
                <a:solidFill>
                  <a:srgbClr val="333333"/>
                </a:solidFill>
                <a:latin typeface="Open Sans"/>
                <a:ea typeface="Open Sans"/>
                <a:cs typeface="Open Sans"/>
                <a:sym typeface="Open Sans"/>
              </a:rPr>
              <a:t>.</a:t>
            </a:r>
            <a:endParaRPr sz="1800">
              <a:solidFill>
                <a:schemeClr val="dk1"/>
              </a:solidFill>
              <a:latin typeface="Open Sans"/>
              <a:ea typeface="Open Sans"/>
              <a:cs typeface="Open Sans"/>
              <a:sym typeface="Open Sans"/>
            </a:endParaRPr>
          </a:p>
        </p:txBody>
      </p:sp>
      <p:pic>
        <p:nvPicPr>
          <p:cNvPr id="183" name="Google Shape;183;p11"/>
          <p:cNvPicPr preferRelativeResize="0"/>
          <p:nvPr/>
        </p:nvPicPr>
        <p:blipFill rotWithShape="1">
          <a:blip r:embed="rId3">
            <a:alphaModFix/>
          </a:blip>
          <a:srcRect/>
          <a:stretch/>
        </p:blipFill>
        <p:spPr>
          <a:xfrm>
            <a:off x="7805113" y="2280003"/>
            <a:ext cx="3723311" cy="2482207"/>
          </a:xfrm>
          <a:prstGeom prst="rect">
            <a:avLst/>
          </a:prstGeom>
          <a:noFill/>
          <a:ln>
            <a:noFill/>
          </a:ln>
        </p:spPr>
      </p:pic>
      <p:sp>
        <p:nvSpPr>
          <p:cNvPr id="184" name="Google Shape;184;p11"/>
          <p:cNvSpPr txBox="1"/>
          <p:nvPr/>
        </p:nvSpPr>
        <p:spPr>
          <a:xfrm>
            <a:off x="4811843" y="6094082"/>
            <a:ext cx="6899391"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a:solidFill>
                  <a:schemeClr val="dk1"/>
                </a:solidFill>
                <a:latin typeface="Calibri"/>
                <a:ea typeface="Calibri"/>
                <a:cs typeface="Calibri"/>
                <a:sym typeface="Calibri"/>
              </a:rPr>
              <a:t>Source des photos : UNclimatechange ; </a:t>
            </a:r>
            <a:r>
              <a:rPr lang="en-GB" sz="1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https://creativecommons.org/licenses/by/2.0/</a:t>
            </a:r>
            <a:br>
              <a:rPr lang="en-GB" sz="1400">
                <a:solidFill>
                  <a:schemeClr val="dk1"/>
                </a:solidFill>
                <a:latin typeface="Calibri"/>
                <a:ea typeface="Calibri"/>
                <a:cs typeface="Calibri"/>
                <a:sym typeface="Calibri"/>
              </a:rPr>
            </a:br>
            <a:endParaRPr sz="1400" i="1">
              <a:solidFill>
                <a:schemeClr val="dk1"/>
              </a:solidFill>
              <a:latin typeface="Calibri"/>
              <a:ea typeface="Calibri"/>
              <a:cs typeface="Calibri"/>
              <a:sym typeface="Calibri"/>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2"/>
          <p:cNvSpPr txBox="1">
            <a:spLocks noGrp="1"/>
          </p:cNvSpPr>
          <p:nvPr>
            <p:ph type="title"/>
          </p:nvPr>
        </p:nvSpPr>
        <p:spPr>
          <a:xfrm>
            <a:off x="663575" y="263687"/>
            <a:ext cx="97803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9.2. Émissions de gaz à effet de serre</a:t>
            </a:r>
            <a:endParaRPr/>
          </a:p>
        </p:txBody>
      </p:sp>
      <p:sp>
        <p:nvSpPr>
          <p:cNvPr id="191" name="Google Shape;191;p12"/>
          <p:cNvSpPr txBox="1">
            <a:spLocks noGrp="1"/>
          </p:cNvSpPr>
          <p:nvPr>
            <p:ph type="body" idx="2"/>
          </p:nvPr>
        </p:nvSpPr>
        <p:spPr>
          <a:xfrm>
            <a:off x="663574" y="1504955"/>
            <a:ext cx="44808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sz="2000" b="1">
                <a:latin typeface="Open Sans"/>
                <a:ea typeface="Open Sans"/>
                <a:cs typeface="Open Sans"/>
                <a:sym typeface="Open Sans"/>
              </a:rPr>
              <a:t>Les voies de la réduction des émissions</a:t>
            </a:r>
            <a:endParaRPr sz="1400">
              <a:latin typeface="Open Sans"/>
              <a:ea typeface="Open Sans"/>
              <a:cs typeface="Open Sans"/>
              <a:sym typeface="Open Sans"/>
            </a:endParaRPr>
          </a:p>
        </p:txBody>
      </p:sp>
      <p:sp>
        <p:nvSpPr>
          <p:cNvPr id="192" name="Google Shape;192;p1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12</a:t>
            </a:fld>
            <a:endParaRPr>
              <a:latin typeface="Open Sans"/>
              <a:ea typeface="Open Sans"/>
              <a:cs typeface="Open Sans"/>
              <a:sym typeface="Open Sans"/>
            </a:endParaRPr>
          </a:p>
        </p:txBody>
      </p:sp>
      <p:sp>
        <p:nvSpPr>
          <p:cNvPr id="193" name="Google Shape;193;p12"/>
          <p:cNvSpPr txBox="1"/>
          <p:nvPr/>
        </p:nvSpPr>
        <p:spPr>
          <a:xfrm>
            <a:off x="663573" y="5795479"/>
            <a:ext cx="3954600" cy="45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OurWorldinData.org :  OurWorldinData.org sur la base des données de Climate Action Tracker</a:t>
            </a:r>
            <a:endParaRPr/>
          </a:p>
        </p:txBody>
      </p:sp>
      <p:pic>
        <p:nvPicPr>
          <p:cNvPr id="194" name="Google Shape;194;p12"/>
          <p:cNvPicPr preferRelativeResize="0"/>
          <p:nvPr/>
        </p:nvPicPr>
        <p:blipFill rotWithShape="1">
          <a:blip r:embed="rId3">
            <a:alphaModFix/>
          </a:blip>
          <a:srcRect t="13704"/>
          <a:stretch/>
        </p:blipFill>
        <p:spPr>
          <a:xfrm>
            <a:off x="4987432" y="1892462"/>
            <a:ext cx="6655322" cy="3960857"/>
          </a:xfrm>
          <a:prstGeom prst="rect">
            <a:avLst/>
          </a:prstGeom>
          <a:noFill/>
          <a:ln>
            <a:noFill/>
          </a:ln>
        </p:spPr>
      </p:pic>
      <p:sp>
        <p:nvSpPr>
          <p:cNvPr id="195" name="Google Shape;195;p12"/>
          <p:cNvSpPr txBox="1"/>
          <p:nvPr/>
        </p:nvSpPr>
        <p:spPr>
          <a:xfrm>
            <a:off x="672980" y="2395562"/>
            <a:ext cx="43239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r>
              <a:rPr lang="en-GB" sz="1800">
                <a:solidFill>
                  <a:schemeClr val="dk1"/>
                </a:solidFill>
                <a:latin typeface="Open Sans"/>
                <a:ea typeface="Open Sans"/>
                <a:cs typeface="Open Sans"/>
                <a:sym typeface="Open Sans"/>
              </a:rPr>
              <a:t>Émissions mondiales de gaz à effet de serre et scénarios de réchauffement. </a:t>
            </a:r>
            <a:endParaRPr/>
          </a:p>
          <a:p>
            <a:pPr marL="285750" marR="0" lvl="0" indent="-285750" algn="l" rtl="0">
              <a:lnSpc>
                <a:spcPct val="100000"/>
              </a:lnSpc>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Chaque voie s'accompagne d'une incertitude, marquée par l'ombrage des émissions, de faible à forte.</a:t>
            </a:r>
            <a:endParaRPr/>
          </a:p>
          <a:p>
            <a:pPr marL="285750" marR="0" lvl="0" indent="-285750" algn="l" rtl="0">
              <a:lnSpc>
                <a:spcPct val="100000"/>
              </a:lnSpc>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Le réchauffement fait référence à la température mondiale attendue d'ici 2100 par rapport aux niveaux préindustriels.</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txBox="1">
            <a:spLocks noGrp="1"/>
          </p:cNvSpPr>
          <p:nvPr>
            <p:ph type="title"/>
          </p:nvPr>
        </p:nvSpPr>
        <p:spPr>
          <a:xfrm>
            <a:off x="663575" y="416087"/>
            <a:ext cx="97803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9.2. Émissions de gaz à effet de serre</a:t>
            </a:r>
            <a:endParaRPr/>
          </a:p>
        </p:txBody>
      </p:sp>
      <p:sp>
        <p:nvSpPr>
          <p:cNvPr id="202" name="Google Shape;202;p13"/>
          <p:cNvSpPr txBox="1">
            <a:spLocks noGrp="1"/>
          </p:cNvSpPr>
          <p:nvPr>
            <p:ph type="body" idx="2"/>
          </p:nvPr>
        </p:nvSpPr>
        <p:spPr>
          <a:xfrm>
            <a:off x="663574" y="1657355"/>
            <a:ext cx="4480800" cy="668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9CC2E5"/>
              </a:buClr>
              <a:buSzPts val="2000"/>
              <a:buFont typeface="Open Sans"/>
              <a:buNone/>
            </a:pPr>
            <a:r>
              <a:rPr lang="en-GB">
                <a:latin typeface="Open Sans"/>
                <a:ea typeface="Open Sans"/>
                <a:cs typeface="Open Sans"/>
                <a:sym typeface="Open Sans"/>
              </a:rPr>
              <a:t>La nécessité d'une action urgente</a:t>
            </a:r>
            <a:endParaRPr/>
          </a:p>
        </p:txBody>
      </p:sp>
      <p:sp>
        <p:nvSpPr>
          <p:cNvPr id="203" name="Google Shape;203;p1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13</a:t>
            </a:fld>
            <a:endParaRPr>
              <a:latin typeface="Open Sans"/>
              <a:ea typeface="Open Sans"/>
              <a:cs typeface="Open Sans"/>
              <a:sym typeface="Open Sans"/>
            </a:endParaRPr>
          </a:p>
        </p:txBody>
      </p:sp>
      <p:pic>
        <p:nvPicPr>
          <p:cNvPr id="204" name="Google Shape;204;p13"/>
          <p:cNvPicPr preferRelativeResize="0"/>
          <p:nvPr/>
        </p:nvPicPr>
        <p:blipFill rotWithShape="1">
          <a:blip r:embed="rId3">
            <a:alphaModFix/>
          </a:blip>
          <a:srcRect/>
          <a:stretch/>
        </p:blipFill>
        <p:spPr>
          <a:xfrm>
            <a:off x="5527255" y="1740979"/>
            <a:ext cx="6032825" cy="4258464"/>
          </a:xfrm>
          <a:prstGeom prst="rect">
            <a:avLst/>
          </a:prstGeom>
          <a:noFill/>
          <a:ln>
            <a:noFill/>
          </a:ln>
        </p:spPr>
      </p:pic>
      <p:sp>
        <p:nvSpPr>
          <p:cNvPr id="205" name="Google Shape;205;p13"/>
          <p:cNvSpPr txBox="1"/>
          <p:nvPr/>
        </p:nvSpPr>
        <p:spPr>
          <a:xfrm>
            <a:off x="663573" y="2547962"/>
            <a:ext cx="4323900" cy="1939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Verrouillage de l'infrastructure</a:t>
            </a:r>
            <a:endParaRPr/>
          </a:p>
          <a:p>
            <a:pPr marL="285750" marR="0" lvl="0" indent="-285750" algn="l" rtl="0">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Réductions d'émissions perdues pour chaque année de retard</a:t>
            </a:r>
            <a:endParaRPr/>
          </a:p>
          <a:p>
            <a:pPr marL="285750" marR="0" lvl="0" indent="-285750" algn="l" rtl="0">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Potentiel de réduction des émissions plus faible à l'avenir en cas d'action différée</a:t>
            </a:r>
            <a:endParaRPr/>
          </a:p>
        </p:txBody>
      </p:sp>
      <p:sp>
        <p:nvSpPr>
          <p:cNvPr id="206" name="Google Shape;206;p13"/>
          <p:cNvSpPr txBox="1"/>
          <p:nvPr/>
        </p:nvSpPr>
        <p:spPr>
          <a:xfrm>
            <a:off x="663573" y="5719279"/>
            <a:ext cx="3954600" cy="45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OurWorldinData.org :  OurWorldinData.org d'après Robbie Andrews, Global Carbon Project, et IPCC SR15</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4"/>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Conférence 9.2. Références</a:t>
            </a:r>
            <a:endParaRPr/>
          </a:p>
        </p:txBody>
      </p:sp>
      <p:sp>
        <p:nvSpPr>
          <p:cNvPr id="213" name="Google Shape;213;p14"/>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14</a:t>
            </a:fld>
            <a:endParaRPr sz="1400" b="1" i="0">
              <a:solidFill>
                <a:schemeClr val="lt1"/>
              </a:solidFill>
              <a:latin typeface="Open Sans"/>
              <a:ea typeface="Open Sans"/>
              <a:cs typeface="Open Sans"/>
              <a:sym typeface="Open Sans"/>
            </a:endParaRPr>
          </a:p>
        </p:txBody>
      </p:sp>
      <p:sp>
        <p:nvSpPr>
          <p:cNvPr id="214" name="Google Shape;214;p14"/>
          <p:cNvSpPr txBox="1"/>
          <p:nvPr/>
        </p:nvSpPr>
        <p:spPr>
          <a:xfrm>
            <a:off x="663879" y="2115680"/>
            <a:ext cx="6812400" cy="47433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UNFCCC, </a:t>
            </a:r>
            <a:r>
              <a:rPr lang="en-GB" sz="1600" u="sng">
                <a:solidFill>
                  <a:srgbClr val="0563C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https://unfccc.int/process-and-meetings/the-paris-agreement/the-paris-agreement</a:t>
            </a:r>
            <a:endParaRPr sz="1600">
              <a:solidFill>
                <a:srgbClr val="000000"/>
              </a:solidFill>
              <a:latin typeface="Open Sans"/>
              <a:ea typeface="Open Sans"/>
              <a:cs typeface="Open Sans"/>
              <a:sym typeface="Open Sans"/>
            </a:endParaRPr>
          </a:p>
          <a:p>
            <a:pPr marL="457200" lvl="0" indent="-457200" algn="l" rtl="0">
              <a:lnSpc>
                <a:spcPct val="90000"/>
              </a:lnSpc>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Ritchie, H. and Roser, M. (2020) - "CO₂ and Greenhouse Gas Emissions". Published online at OurWorldInData.org. Retrieved from: 'https://ourworldindata.org/co2-and-other-greenhouse-gas-emissions' [Online Resource]</a:t>
            </a:r>
            <a:endParaRPr sz="2000" b="1">
              <a:solidFill>
                <a:srgbClr val="000000"/>
              </a:solidFill>
              <a:latin typeface="Quattrocento Sans"/>
              <a:ea typeface="Quattrocento Sans"/>
              <a:cs typeface="Quattrocento Sans"/>
              <a:sym typeface="Quattrocento Sans"/>
            </a:endParaRPr>
          </a:p>
          <a:p>
            <a:pPr marL="457200" lvl="0" indent="-457200" algn="l" rtl="0">
              <a:lnSpc>
                <a:spcPct val="90000"/>
              </a:lnSpc>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McKinsey&amp;Company (2009) – Pathways to a low-carbon economy: Version 2 of the global greenhouse gas abatement cost curve. Available at: </a:t>
            </a:r>
            <a:r>
              <a:rPr lang="en-GB" sz="1600" u="sng">
                <a:solidFill>
                  <a:srgbClr val="2162E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McKinsey&amp;Company</a:t>
            </a:r>
            <a:endParaRPr sz="1600">
              <a:solidFill>
                <a:srgbClr val="000000"/>
              </a:solidFill>
              <a:latin typeface="Open Sans"/>
              <a:ea typeface="Open Sans"/>
              <a:cs typeface="Open Sans"/>
              <a:sym typeface="Open Sans"/>
            </a:endParaRPr>
          </a:p>
          <a:p>
            <a:pPr marL="457200" lvl="0" indent="-355600" algn="l" rtl="0">
              <a:lnSpc>
                <a:spcPct val="90000"/>
              </a:lnSpc>
              <a:spcBef>
                <a:spcPts val="1200"/>
              </a:spcBef>
              <a:spcAft>
                <a:spcPts val="0"/>
              </a:spcAft>
              <a:buNone/>
            </a:pPr>
            <a:endParaRPr sz="1600">
              <a:solidFill>
                <a:srgbClr val="000000"/>
              </a:solidFill>
              <a:latin typeface="Open Sans"/>
              <a:ea typeface="Open Sans"/>
              <a:cs typeface="Open Sans"/>
              <a:sym typeface="Open Sans"/>
            </a:endParaRPr>
          </a:p>
          <a:p>
            <a:pPr marL="457200" lvl="0" indent="-355600" algn="l" rtl="0">
              <a:lnSpc>
                <a:spcPct val="90000"/>
              </a:lnSpc>
              <a:spcBef>
                <a:spcPts val="12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5"/>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15</a:t>
            </a:fld>
            <a:endParaRPr>
              <a:latin typeface="Open Sans"/>
              <a:ea typeface="Open Sans"/>
              <a:cs typeface="Open Sans"/>
              <a:sym typeface="Open Sans"/>
            </a:endParaRPr>
          </a:p>
        </p:txBody>
      </p:sp>
      <p:sp>
        <p:nvSpPr>
          <p:cNvPr id="221" name="Google Shape;221;p15"/>
          <p:cNvSpPr txBox="1">
            <a:spLocks noGrp="1"/>
          </p:cNvSpPr>
          <p:nvPr>
            <p:ph type="body" idx="2"/>
          </p:nvPr>
        </p:nvSpPr>
        <p:spPr>
          <a:xfrm>
            <a:off x="663574" y="1505379"/>
            <a:ext cx="57387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Émissions de gaz à effet de serre (GES) par secteur</a:t>
            </a:r>
            <a:endParaRPr/>
          </a:p>
        </p:txBody>
      </p:sp>
      <p:sp>
        <p:nvSpPr>
          <p:cNvPr id="222" name="Google Shape;222;p15"/>
          <p:cNvSpPr txBox="1"/>
          <p:nvPr/>
        </p:nvSpPr>
        <p:spPr>
          <a:xfrm>
            <a:off x="663574" y="2671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9.3. Sources d'émission de GES</a:t>
            </a:r>
            <a:endParaRPr/>
          </a:p>
        </p:txBody>
      </p:sp>
      <p:pic>
        <p:nvPicPr>
          <p:cNvPr id="223" name="Google Shape;223;p15"/>
          <p:cNvPicPr preferRelativeResize="0"/>
          <p:nvPr/>
        </p:nvPicPr>
        <p:blipFill rotWithShape="1">
          <a:blip r:embed="rId3">
            <a:alphaModFix/>
          </a:blip>
          <a:srcRect/>
          <a:stretch/>
        </p:blipFill>
        <p:spPr>
          <a:xfrm>
            <a:off x="6933797" y="1505379"/>
            <a:ext cx="4594628" cy="4351134"/>
          </a:xfrm>
          <a:prstGeom prst="rect">
            <a:avLst/>
          </a:prstGeom>
          <a:noFill/>
          <a:ln>
            <a:noFill/>
          </a:ln>
        </p:spPr>
      </p:pic>
      <p:sp>
        <p:nvSpPr>
          <p:cNvPr id="224" name="Google Shape;224;p15"/>
          <p:cNvSpPr txBox="1"/>
          <p:nvPr/>
        </p:nvSpPr>
        <p:spPr>
          <a:xfrm>
            <a:off x="672980" y="5719981"/>
            <a:ext cx="4407600" cy="4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OurWorldinData.org : OurWorldinData.org sur la base de données de Climate Watch et du World Resources Institute (2020).</a:t>
            </a:r>
            <a:endParaRPr/>
          </a:p>
        </p:txBody>
      </p:sp>
      <p:sp>
        <p:nvSpPr>
          <p:cNvPr id="225" name="Google Shape;225;p15"/>
          <p:cNvSpPr txBox="1"/>
          <p:nvPr/>
        </p:nvSpPr>
        <p:spPr>
          <a:xfrm>
            <a:off x="663573" y="2631797"/>
            <a:ext cx="5925900" cy="2148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a:solidFill>
                  <a:schemeClr val="dk1"/>
                </a:solidFill>
                <a:latin typeface="Open Sans"/>
                <a:ea typeface="Open Sans"/>
                <a:cs typeface="Open Sans"/>
                <a:sym typeface="Open Sans"/>
              </a:rPr>
              <a:t>Il ressort clairement de cette répartition que toute une série de secteurs et de processus contribuent aux émissions mondiales. Cela signifie qu'il n'existe pas de solution unique ou simple pour lutter contre le changement climatique. Il ne suffit pas de se concentrer sur l'électricité, les transports, l'alimentation ou la déforestation.</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6"/>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16</a:t>
            </a:fld>
            <a:endParaRPr>
              <a:latin typeface="Open Sans"/>
              <a:ea typeface="Open Sans"/>
              <a:cs typeface="Open Sans"/>
              <a:sym typeface="Open Sans"/>
            </a:endParaRPr>
          </a:p>
        </p:txBody>
      </p:sp>
      <p:sp>
        <p:nvSpPr>
          <p:cNvPr id="232" name="Google Shape;232;p16"/>
          <p:cNvSpPr txBox="1">
            <a:spLocks noGrp="1"/>
          </p:cNvSpPr>
          <p:nvPr>
            <p:ph type="body" idx="2"/>
          </p:nvPr>
        </p:nvSpPr>
        <p:spPr>
          <a:xfrm>
            <a:off x="663574" y="17339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Émissions provenant de l'énergie</a:t>
            </a:r>
            <a:endParaRPr/>
          </a:p>
        </p:txBody>
      </p:sp>
      <p:sp>
        <p:nvSpPr>
          <p:cNvPr id="233" name="Google Shape;233;p16"/>
          <p:cNvSpPr txBox="1"/>
          <p:nvPr/>
        </p:nvSpPr>
        <p:spPr>
          <a:xfrm>
            <a:off x="663574" y="4957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9.3. Sources d'émission de GES</a:t>
            </a:r>
            <a:endParaRPr/>
          </a:p>
        </p:txBody>
      </p:sp>
      <p:pic>
        <p:nvPicPr>
          <p:cNvPr id="234" name="Google Shape;234;p16"/>
          <p:cNvPicPr preferRelativeResize="0"/>
          <p:nvPr/>
        </p:nvPicPr>
        <p:blipFill rotWithShape="1">
          <a:blip r:embed="rId3">
            <a:alphaModFix/>
          </a:blip>
          <a:srcRect/>
          <a:stretch/>
        </p:blipFill>
        <p:spPr>
          <a:xfrm>
            <a:off x="5593976" y="1841986"/>
            <a:ext cx="6109156" cy="4312345"/>
          </a:xfrm>
          <a:prstGeom prst="rect">
            <a:avLst/>
          </a:prstGeom>
          <a:noFill/>
          <a:ln>
            <a:noFill/>
          </a:ln>
        </p:spPr>
      </p:pic>
      <p:sp>
        <p:nvSpPr>
          <p:cNvPr id="235" name="Google Shape;235;p16"/>
          <p:cNvSpPr txBox="1"/>
          <p:nvPr/>
        </p:nvSpPr>
        <p:spPr>
          <a:xfrm>
            <a:off x="663574" y="5674245"/>
            <a:ext cx="32559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OurWorldinData.org : OurWorldinData.org sur la base des données du Global Carbon Project</a:t>
            </a:r>
            <a:endParaRPr sz="1400" i="1">
              <a:solidFill>
                <a:schemeClr val="dk1"/>
              </a:solidFill>
              <a:latin typeface="Open Sans"/>
              <a:ea typeface="Open Sans"/>
              <a:cs typeface="Open Sans"/>
              <a:sym typeface="Open Sans"/>
            </a:endParaRPr>
          </a:p>
        </p:txBody>
      </p:sp>
      <p:sp>
        <p:nvSpPr>
          <p:cNvPr id="236" name="Google Shape;236;p16"/>
          <p:cNvSpPr txBox="1"/>
          <p:nvPr/>
        </p:nvSpPr>
        <p:spPr>
          <a:xfrm>
            <a:off x="663574" y="2994569"/>
            <a:ext cx="47649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Les émissions provenant des combustibles fossiles continuent d'augmenter à mesure que nous brûlons davantage chaque année pour produire de l'énergie. L'énergie représente aujourd'hui environ trois quarts des émissions totales de gaz à effet de serre.</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17</a:t>
            </a:fld>
            <a:endParaRPr>
              <a:latin typeface="Open Sans"/>
              <a:ea typeface="Open Sans"/>
              <a:cs typeface="Open Sans"/>
              <a:sym typeface="Open Sans"/>
            </a:endParaRPr>
          </a:p>
        </p:txBody>
      </p:sp>
      <p:sp>
        <p:nvSpPr>
          <p:cNvPr id="243" name="Google Shape;243;p17"/>
          <p:cNvSpPr txBox="1">
            <a:spLocks noGrp="1"/>
          </p:cNvSpPr>
          <p:nvPr>
            <p:ph type="body" idx="2"/>
          </p:nvPr>
        </p:nvSpPr>
        <p:spPr>
          <a:xfrm>
            <a:off x="663574" y="14291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Émissions provenant de l'énergie</a:t>
            </a:r>
            <a:endParaRPr/>
          </a:p>
        </p:txBody>
      </p:sp>
      <p:sp>
        <p:nvSpPr>
          <p:cNvPr id="244" name="Google Shape;244;p17"/>
          <p:cNvSpPr txBox="1"/>
          <p:nvPr/>
        </p:nvSpPr>
        <p:spPr>
          <a:xfrm>
            <a:off x="663574" y="1909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9.3. Sources d'émissions de GES</a:t>
            </a:r>
            <a:endParaRPr/>
          </a:p>
        </p:txBody>
      </p:sp>
      <p:pic>
        <p:nvPicPr>
          <p:cNvPr id="245" name="Google Shape;245;p17"/>
          <p:cNvPicPr preferRelativeResize="0"/>
          <p:nvPr/>
        </p:nvPicPr>
        <p:blipFill rotWithShape="1">
          <a:blip r:embed="rId3">
            <a:alphaModFix/>
          </a:blip>
          <a:srcRect/>
          <a:stretch/>
        </p:blipFill>
        <p:spPr>
          <a:xfrm>
            <a:off x="3930800" y="2050654"/>
            <a:ext cx="7649500" cy="4056061"/>
          </a:xfrm>
          <a:prstGeom prst="rect">
            <a:avLst/>
          </a:prstGeom>
          <a:noFill/>
          <a:ln>
            <a:noFill/>
          </a:ln>
        </p:spPr>
      </p:pic>
      <p:sp>
        <p:nvSpPr>
          <p:cNvPr id="246" name="Google Shape;246;p17"/>
          <p:cNvSpPr txBox="1"/>
          <p:nvPr/>
        </p:nvSpPr>
        <p:spPr>
          <a:xfrm>
            <a:off x="663574" y="5372896"/>
            <a:ext cx="28746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OurWorldinData.org sur la base des données de BP Statistical Review (2020) valeurs en 2019</a:t>
            </a:r>
            <a:endParaRPr sz="1400" i="1">
              <a:solidFill>
                <a:schemeClr val="dk1"/>
              </a:solidFill>
              <a:latin typeface="Open Sans"/>
              <a:ea typeface="Open Sans"/>
              <a:cs typeface="Open Sans"/>
              <a:sym typeface="Open Sans"/>
            </a:endParaRPr>
          </a:p>
        </p:txBody>
      </p:sp>
      <p:sp>
        <p:nvSpPr>
          <p:cNvPr id="247" name="Google Shape;247;p17"/>
          <p:cNvSpPr txBox="1"/>
          <p:nvPr/>
        </p:nvSpPr>
        <p:spPr>
          <a:xfrm>
            <a:off x="739774" y="2331216"/>
            <a:ext cx="2947500" cy="24447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a:solidFill>
                  <a:schemeClr val="dk1"/>
                </a:solidFill>
                <a:latin typeface="Calibri"/>
                <a:ea typeface="Calibri"/>
                <a:cs typeface="Calibri"/>
                <a:sym typeface="Calibri"/>
              </a:rPr>
              <a:t>En 2019, les énergies à faible teneur en carbone ne représentaient que 16 % de l'énergie primaire mondiale - environ 11 % provenant des énergies renouvelables et un peu plus de 4 % de l'énergie nucléaire.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18</a:t>
            </a:fld>
            <a:endParaRPr>
              <a:latin typeface="Open Sans"/>
              <a:ea typeface="Open Sans"/>
              <a:cs typeface="Open Sans"/>
              <a:sym typeface="Open Sans"/>
            </a:endParaRPr>
          </a:p>
        </p:txBody>
      </p:sp>
      <p:sp>
        <p:nvSpPr>
          <p:cNvPr id="254" name="Google Shape;254;p18"/>
          <p:cNvSpPr txBox="1">
            <a:spLocks noGrp="1"/>
          </p:cNvSpPr>
          <p:nvPr>
            <p:ph type="body" idx="2"/>
          </p:nvPr>
        </p:nvSpPr>
        <p:spPr>
          <a:xfrm>
            <a:off x="663574" y="16577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Émissions liées à la production alimentaire</a:t>
            </a:r>
            <a:endParaRPr/>
          </a:p>
        </p:txBody>
      </p:sp>
      <p:sp>
        <p:nvSpPr>
          <p:cNvPr id="255" name="Google Shape;255;p18"/>
          <p:cNvSpPr txBox="1"/>
          <p:nvPr/>
        </p:nvSpPr>
        <p:spPr>
          <a:xfrm>
            <a:off x="663574" y="4195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9.3. Sources d'émission de GES</a:t>
            </a:r>
            <a:endParaRPr/>
          </a:p>
        </p:txBody>
      </p:sp>
      <p:pic>
        <p:nvPicPr>
          <p:cNvPr id="256" name="Google Shape;256;p18"/>
          <p:cNvPicPr preferRelativeResize="0"/>
          <p:nvPr/>
        </p:nvPicPr>
        <p:blipFill rotWithShape="1">
          <a:blip r:embed="rId3">
            <a:alphaModFix/>
          </a:blip>
          <a:srcRect/>
          <a:stretch/>
        </p:blipFill>
        <p:spPr>
          <a:xfrm>
            <a:off x="7408420" y="1745269"/>
            <a:ext cx="4232035" cy="4293061"/>
          </a:xfrm>
          <a:prstGeom prst="rect">
            <a:avLst/>
          </a:prstGeom>
          <a:noFill/>
          <a:ln>
            <a:noFill/>
          </a:ln>
        </p:spPr>
      </p:pic>
      <p:sp>
        <p:nvSpPr>
          <p:cNvPr id="257" name="Google Shape;257;p18"/>
          <p:cNvSpPr txBox="1"/>
          <p:nvPr/>
        </p:nvSpPr>
        <p:spPr>
          <a:xfrm>
            <a:off x="663574" y="6084943"/>
            <a:ext cx="662206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OurWorldinData.org sur la base des données de Poore, J., &amp; Nemecek, T. (2018)</a:t>
            </a:r>
            <a:r>
              <a:rPr lang="en-GB" sz="1400" i="1">
                <a:solidFill>
                  <a:schemeClr val="dk1"/>
                </a:solidFill>
                <a:latin typeface="Open Sans"/>
                <a:ea typeface="Open Sans"/>
                <a:cs typeface="Open Sans"/>
                <a:sym typeface="Open Sans"/>
              </a:rPr>
              <a:t>. </a:t>
            </a:r>
            <a:endParaRPr sz="1400" i="1">
              <a:solidFill>
                <a:schemeClr val="dk1"/>
              </a:solidFill>
              <a:latin typeface="Open Sans"/>
              <a:ea typeface="Open Sans"/>
              <a:cs typeface="Open Sans"/>
              <a:sym typeface="Open Sans"/>
            </a:endParaRPr>
          </a:p>
        </p:txBody>
      </p:sp>
      <p:sp>
        <p:nvSpPr>
          <p:cNvPr id="258" name="Google Shape;258;p18"/>
          <p:cNvSpPr txBox="1"/>
          <p:nvPr/>
        </p:nvSpPr>
        <p:spPr>
          <a:xfrm>
            <a:off x="663573" y="2676607"/>
            <a:ext cx="61872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La réduction des émissions liées à la production alimentaire sera l'un de nos plus grands défis dans les décennies à venir. Contrairement à de nombreux aspects de la production d'énergie pour lesquels il existe des possibilités viables d'augmenter la production d'énergie à faible teneur en carbone (énergie renouvelable ou nucléaire), les moyens de décarboniser l'agriculture sont moins clairs. </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9"/>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19</a:t>
            </a:fld>
            <a:endParaRPr>
              <a:latin typeface="Open Sans"/>
              <a:ea typeface="Open Sans"/>
              <a:cs typeface="Open Sans"/>
              <a:sym typeface="Open Sans"/>
            </a:endParaRPr>
          </a:p>
        </p:txBody>
      </p:sp>
      <p:sp>
        <p:nvSpPr>
          <p:cNvPr id="265" name="Google Shape;265;p19"/>
          <p:cNvSpPr txBox="1">
            <a:spLocks noGrp="1"/>
          </p:cNvSpPr>
          <p:nvPr>
            <p:ph type="body" idx="2"/>
          </p:nvPr>
        </p:nvSpPr>
        <p:spPr>
          <a:xfrm>
            <a:off x="663574" y="17339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Émissions liées à la production alimentaire</a:t>
            </a:r>
            <a:endParaRPr/>
          </a:p>
        </p:txBody>
      </p:sp>
      <p:sp>
        <p:nvSpPr>
          <p:cNvPr id="266" name="Google Shape;266;p19"/>
          <p:cNvSpPr txBox="1"/>
          <p:nvPr/>
        </p:nvSpPr>
        <p:spPr>
          <a:xfrm>
            <a:off x="663574" y="4957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9.3. Sources d'émissions de GES</a:t>
            </a:r>
            <a:endParaRPr/>
          </a:p>
        </p:txBody>
      </p:sp>
      <p:sp>
        <p:nvSpPr>
          <p:cNvPr id="267" name="Google Shape;267;p19"/>
          <p:cNvSpPr txBox="1"/>
          <p:nvPr/>
        </p:nvSpPr>
        <p:spPr>
          <a:xfrm>
            <a:off x="663574" y="5877980"/>
            <a:ext cx="42325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OurWorldinData.org sur la base des données de Poore, J., &amp; Nemecek, T. (2018)</a:t>
            </a:r>
            <a:r>
              <a:rPr lang="en-GB" sz="1400" i="1">
                <a:solidFill>
                  <a:schemeClr val="dk1"/>
                </a:solidFill>
                <a:latin typeface="Open Sans"/>
                <a:ea typeface="Open Sans"/>
                <a:cs typeface="Open Sans"/>
                <a:sym typeface="Open Sans"/>
              </a:rPr>
              <a:t>. </a:t>
            </a:r>
            <a:endParaRPr sz="1400" i="1">
              <a:solidFill>
                <a:schemeClr val="dk1"/>
              </a:solidFill>
              <a:latin typeface="Open Sans"/>
              <a:ea typeface="Open Sans"/>
              <a:cs typeface="Open Sans"/>
              <a:sym typeface="Open Sans"/>
            </a:endParaRPr>
          </a:p>
        </p:txBody>
      </p:sp>
      <p:pic>
        <p:nvPicPr>
          <p:cNvPr id="268" name="Google Shape;268;p19"/>
          <p:cNvPicPr preferRelativeResize="0"/>
          <p:nvPr/>
        </p:nvPicPr>
        <p:blipFill rotWithShape="1">
          <a:blip r:embed="rId3">
            <a:alphaModFix/>
          </a:blip>
          <a:srcRect/>
          <a:stretch/>
        </p:blipFill>
        <p:spPr>
          <a:xfrm>
            <a:off x="6885590" y="1821285"/>
            <a:ext cx="4778781" cy="4293245"/>
          </a:xfrm>
          <a:prstGeom prst="rect">
            <a:avLst/>
          </a:prstGeom>
          <a:noFill/>
          <a:ln>
            <a:noFill/>
          </a:ln>
        </p:spPr>
      </p:pic>
      <p:sp>
        <p:nvSpPr>
          <p:cNvPr id="269" name="Google Shape;269;p19"/>
          <p:cNvSpPr txBox="1"/>
          <p:nvPr/>
        </p:nvSpPr>
        <p:spPr>
          <a:xfrm>
            <a:off x="663574" y="2938563"/>
            <a:ext cx="48543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Manger du bœuf ou de l'agneau local a une empreinte carbone plusieurs fois supérieure à celle de la plupart des autres aliments. Le fait qu'ils soient cultivés localement ou expédiés de l'autre côté du monde semble avoir très peu d'importance pour les émissions totales.</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a:t>
            </a:fld>
            <a:endParaRPr>
              <a:latin typeface="Open Sans"/>
              <a:ea typeface="Open Sans"/>
              <a:cs typeface="Open Sans"/>
              <a:sym typeface="Open Sans"/>
            </a:endParaRPr>
          </a:p>
        </p:txBody>
      </p:sp>
      <p:sp>
        <p:nvSpPr>
          <p:cNvPr id="78" name="Google Shape;78;p2"/>
          <p:cNvSpPr txBox="1"/>
          <p:nvPr/>
        </p:nvSpPr>
        <p:spPr>
          <a:xfrm>
            <a:off x="663575" y="676285"/>
            <a:ext cx="9780414"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Open Sans"/>
              <a:buNone/>
            </a:pPr>
            <a:r>
              <a:rPr lang="en-GB" sz="4000" b="0" i="0" u="none" strike="noStrike" cap="none">
                <a:solidFill>
                  <a:schemeClr val="dk1"/>
                </a:solidFill>
                <a:latin typeface="Open Sans"/>
                <a:ea typeface="Open Sans"/>
                <a:cs typeface="Open Sans"/>
                <a:sym typeface="Open Sans"/>
              </a:rPr>
              <a:t>Résultats de l'apprentissage</a:t>
            </a:r>
            <a:endParaRPr sz="4400" b="0" i="0" u="none" strike="noStrike" cap="none">
              <a:solidFill>
                <a:schemeClr val="dk1"/>
              </a:solidFill>
              <a:latin typeface="Open Sans"/>
              <a:ea typeface="Open Sans"/>
              <a:cs typeface="Open Sans"/>
              <a:sym typeface="Open Sans"/>
            </a:endParaRPr>
          </a:p>
        </p:txBody>
      </p:sp>
      <p:sp>
        <p:nvSpPr>
          <p:cNvPr id="79" name="Google Shape;79;p2"/>
          <p:cNvSpPr txBox="1"/>
          <p:nvPr/>
        </p:nvSpPr>
        <p:spPr>
          <a:xfrm>
            <a:off x="663576" y="1932025"/>
            <a:ext cx="7331400" cy="655800"/>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l" rtl="0">
              <a:lnSpc>
                <a:spcPct val="90000"/>
              </a:lnSpc>
              <a:spcBef>
                <a:spcPts val="0"/>
              </a:spcBef>
              <a:spcAft>
                <a:spcPts val="0"/>
              </a:spcAft>
              <a:buClr>
                <a:srgbClr val="9CC2E5"/>
              </a:buClr>
              <a:buSzPct val="27777"/>
              <a:buFont typeface="Arial"/>
              <a:buNone/>
            </a:pPr>
            <a:endParaRPr sz="7200" b="1" i="0" u="none" strike="noStrike" cap="none">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ct val="30555"/>
              <a:buFont typeface="Arial"/>
              <a:buNone/>
            </a:pPr>
            <a:r>
              <a:rPr lang="en-GB" sz="7200" b="1" i="0" u="none" strike="noStrike" cap="none">
                <a:solidFill>
                  <a:srgbClr val="9CC2E5"/>
                </a:solidFill>
                <a:latin typeface="Open Sans"/>
                <a:ea typeface="Open Sans"/>
                <a:cs typeface="Open Sans"/>
                <a:sym typeface="Open Sans"/>
              </a:rPr>
              <a:t>À la fin de cette conférence, vous serez en mesure de:</a:t>
            </a:r>
            <a:endParaRPr sz="7200"/>
          </a:p>
          <a:p>
            <a:pPr marL="0" marR="0" lvl="0" indent="0" algn="l" rtl="0">
              <a:lnSpc>
                <a:spcPct val="90000"/>
              </a:lnSpc>
              <a:spcBef>
                <a:spcPts val="1000"/>
              </a:spcBef>
              <a:spcAft>
                <a:spcPts val="0"/>
              </a:spcAft>
              <a:buClr>
                <a:srgbClr val="9CC2E5"/>
              </a:buClr>
              <a:buSzPct val="100000"/>
              <a:buFont typeface="Arial"/>
              <a:buNone/>
            </a:pPr>
            <a:endParaRPr sz="2000" b="1" i="0" u="none" strike="noStrike" cap="none">
              <a:solidFill>
                <a:srgbClr val="9CC2E5"/>
              </a:solidFill>
              <a:latin typeface="Open Sans"/>
              <a:ea typeface="Open Sans"/>
              <a:cs typeface="Open Sans"/>
              <a:sym typeface="Open Sans"/>
            </a:endParaRPr>
          </a:p>
        </p:txBody>
      </p:sp>
      <p:sp>
        <p:nvSpPr>
          <p:cNvPr id="80" name="Google Shape;80;p2"/>
          <p:cNvSpPr txBox="1">
            <a:spLocks noGrp="1"/>
          </p:cNvSpPr>
          <p:nvPr>
            <p:ph type="body" idx="1"/>
          </p:nvPr>
        </p:nvSpPr>
        <p:spPr>
          <a:xfrm>
            <a:off x="663879" y="2569155"/>
            <a:ext cx="10528839" cy="2813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b="0">
                <a:latin typeface="Open Sans"/>
                <a:ea typeface="Open Sans"/>
                <a:cs typeface="Open Sans"/>
                <a:sym typeface="Open Sans"/>
              </a:rPr>
              <a:t>OIT1: comprendre les fondements du changement climatique et ses causes</a:t>
            </a:r>
            <a:endParaRPr/>
          </a:p>
          <a:p>
            <a:pPr marL="228600" lvl="0" indent="-228600" algn="l" rtl="0">
              <a:lnSpc>
                <a:spcPct val="90000"/>
              </a:lnSpc>
              <a:spcBef>
                <a:spcPts val="1200"/>
              </a:spcBef>
              <a:spcAft>
                <a:spcPts val="0"/>
              </a:spcAft>
              <a:buClr>
                <a:schemeClr val="dk1"/>
              </a:buClr>
              <a:buSzPts val="2000"/>
              <a:buChar char="•"/>
            </a:pPr>
            <a:r>
              <a:rPr lang="en-GB" b="0">
                <a:latin typeface="Open Sans"/>
                <a:ea typeface="Open Sans"/>
                <a:cs typeface="Open Sans"/>
                <a:sym typeface="Open Sans"/>
              </a:rPr>
              <a:t>OIT2: Comprendre les bases des émissions de gaz à effet de serre</a:t>
            </a:r>
            <a:endParaRPr/>
          </a:p>
          <a:p>
            <a:pPr marL="228600" lvl="0" indent="-228600" algn="l" rtl="0">
              <a:lnSpc>
                <a:spcPct val="90000"/>
              </a:lnSpc>
              <a:spcBef>
                <a:spcPts val="1200"/>
              </a:spcBef>
              <a:spcAft>
                <a:spcPts val="0"/>
              </a:spcAft>
              <a:buClr>
                <a:schemeClr val="dk1"/>
              </a:buClr>
              <a:buSzPts val="2000"/>
              <a:buChar char="•"/>
            </a:pPr>
            <a:r>
              <a:rPr lang="en-GB" b="0">
                <a:latin typeface="Open Sans"/>
                <a:ea typeface="Open Sans"/>
                <a:cs typeface="Open Sans"/>
                <a:sym typeface="Open Sans"/>
              </a:rPr>
              <a:t>OIT3: Connaître les principales sources d'émissions de gaz à effet de serre</a:t>
            </a:r>
            <a:endParaRPr/>
          </a:p>
          <a:p>
            <a:pPr marL="228600" lvl="0" indent="-228600" algn="l" rtl="0">
              <a:lnSpc>
                <a:spcPct val="90000"/>
              </a:lnSpc>
              <a:spcBef>
                <a:spcPts val="1200"/>
              </a:spcBef>
              <a:spcAft>
                <a:spcPts val="0"/>
              </a:spcAft>
              <a:buClr>
                <a:schemeClr val="dk1"/>
              </a:buClr>
              <a:buSzPts val="2000"/>
              <a:buChar char="•"/>
            </a:pPr>
            <a:r>
              <a:rPr lang="en-GB" b="0">
                <a:latin typeface="Open Sans"/>
                <a:ea typeface="Open Sans"/>
                <a:cs typeface="Open Sans"/>
                <a:sym typeface="Open Sans"/>
              </a:rPr>
              <a:t>OIT4: s'informer sur les moyens de réduire les émissions de gaz à effet de serre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Conférence 9.3. Références</a:t>
            </a:r>
            <a:endParaRPr/>
          </a:p>
        </p:txBody>
      </p:sp>
      <p:sp>
        <p:nvSpPr>
          <p:cNvPr id="276" name="Google Shape;276;p20"/>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20</a:t>
            </a:fld>
            <a:endParaRPr sz="1400" b="1" i="0">
              <a:solidFill>
                <a:schemeClr val="lt1"/>
              </a:solidFill>
              <a:latin typeface="Open Sans"/>
              <a:ea typeface="Open Sans"/>
              <a:cs typeface="Open Sans"/>
              <a:sym typeface="Open Sans"/>
            </a:endParaRPr>
          </a:p>
        </p:txBody>
      </p:sp>
      <p:sp>
        <p:nvSpPr>
          <p:cNvPr id="277" name="Google Shape;277;p20"/>
          <p:cNvSpPr txBox="1"/>
          <p:nvPr/>
        </p:nvSpPr>
        <p:spPr>
          <a:xfrm>
            <a:off x="663879" y="2115680"/>
            <a:ext cx="5617500" cy="2156400"/>
          </a:xfrm>
          <a:prstGeom prst="rect">
            <a:avLst/>
          </a:prstGeom>
          <a:noFill/>
          <a:ln>
            <a:noFill/>
          </a:ln>
        </p:spPr>
        <p:txBody>
          <a:bodyPr spcFirstLastPara="1" wrap="square" lIns="91425" tIns="45700" rIns="91425" bIns="45700" anchor="t" anchorCtr="0">
            <a:normAutofit lnSpcReduction="20000"/>
          </a:bodyPr>
          <a:lstStyle/>
          <a:p>
            <a:pPr marL="457200" lvl="0" indent="-457200" algn="l" rtl="0">
              <a:lnSpc>
                <a:spcPct val="90000"/>
              </a:lnSpc>
              <a:spcBef>
                <a:spcPts val="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Poore, J., &amp; Nemecek, T. (2018). Reducing food’s environmental impacts through producers and consumers. Science, 360(6392), 987-992.</a:t>
            </a:r>
            <a:endParaRPr sz="1600">
              <a:solidFill>
                <a:srgbClr val="000000"/>
              </a:solidFill>
              <a:latin typeface="Open Sans"/>
              <a:ea typeface="Open Sans"/>
              <a:cs typeface="Open Sans"/>
              <a:sym typeface="Open Sans"/>
            </a:endParaRPr>
          </a:p>
          <a:p>
            <a:pPr marL="457200" lvl="0" indent="-457200" algn="l" rtl="0">
              <a:lnSpc>
                <a:spcPct val="90000"/>
              </a:lnSpc>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Hannah Ritchie and Max Roser (2020) - "CO₂ and Greenhouse Gas Emissions". Published online at OurWorldInData.org. Retrieved from: 'https://ourworldindata.org/co2-and-other-greenhouse-gas-emissions' [Online Resource]</a:t>
            </a:r>
            <a:endParaRPr sz="2000" b="1">
              <a:solidFill>
                <a:srgbClr val="000000"/>
              </a:solidFill>
              <a:latin typeface="Quattrocento Sans"/>
              <a:ea typeface="Quattrocento Sans"/>
              <a:cs typeface="Quattrocento Sans"/>
              <a:sym typeface="Quattrocento Sans"/>
            </a:endParaRPr>
          </a:p>
          <a:p>
            <a:pPr marL="457200" lvl="0" indent="-355600" algn="l" rtl="0">
              <a:lnSpc>
                <a:spcPct val="90000"/>
              </a:lnSpc>
              <a:spcBef>
                <a:spcPts val="12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txBox="1">
            <a:spLocks noGrp="1"/>
          </p:cNvSpPr>
          <p:nvPr>
            <p:ph type="body" idx="2"/>
          </p:nvPr>
        </p:nvSpPr>
        <p:spPr>
          <a:xfrm>
            <a:off x="663574" y="16577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Que signifie "net zéro" ?</a:t>
            </a:r>
            <a:endParaRPr/>
          </a:p>
        </p:txBody>
      </p:sp>
      <p:sp>
        <p:nvSpPr>
          <p:cNvPr id="284" name="Google Shape;284;p21"/>
          <p:cNvSpPr txBox="1"/>
          <p:nvPr/>
        </p:nvSpPr>
        <p:spPr>
          <a:xfrm>
            <a:off x="663574" y="416087"/>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Atténuation des GES</a:t>
            </a:r>
            <a:endParaRPr/>
          </a:p>
        </p:txBody>
      </p:sp>
      <p:sp>
        <p:nvSpPr>
          <p:cNvPr id="285" name="Google Shape;285;p21"/>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21</a:t>
            </a:fld>
            <a:endParaRPr>
              <a:latin typeface="Open Sans"/>
              <a:ea typeface="Open Sans"/>
              <a:cs typeface="Open Sans"/>
              <a:sym typeface="Open Sans"/>
            </a:endParaRPr>
          </a:p>
        </p:txBody>
      </p:sp>
      <p:pic>
        <p:nvPicPr>
          <p:cNvPr id="286" name="Google Shape;286;p21"/>
          <p:cNvPicPr preferRelativeResize="0"/>
          <p:nvPr/>
        </p:nvPicPr>
        <p:blipFill rotWithShape="1">
          <a:blip r:embed="rId3">
            <a:alphaModFix/>
          </a:blip>
          <a:srcRect/>
          <a:stretch/>
        </p:blipFill>
        <p:spPr>
          <a:xfrm>
            <a:off x="4084327" y="2064681"/>
            <a:ext cx="7594557" cy="3974485"/>
          </a:xfrm>
          <a:prstGeom prst="rect">
            <a:avLst/>
          </a:prstGeom>
          <a:noFill/>
          <a:ln>
            <a:noFill/>
          </a:ln>
        </p:spPr>
      </p:pic>
      <p:sp>
        <p:nvSpPr>
          <p:cNvPr id="287" name="Google Shape;287;p21"/>
          <p:cNvSpPr txBox="1"/>
          <p:nvPr/>
        </p:nvSpPr>
        <p:spPr>
          <a:xfrm>
            <a:off x="663574" y="5832313"/>
            <a:ext cx="3211800" cy="208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World Resources Institute :  Institut des ressources mondiales</a:t>
            </a:r>
            <a:endParaRPr/>
          </a:p>
        </p:txBody>
      </p:sp>
      <p:sp>
        <p:nvSpPr>
          <p:cNvPr id="288" name="Google Shape;288;p21"/>
          <p:cNvSpPr txBox="1"/>
          <p:nvPr/>
        </p:nvSpPr>
        <p:spPr>
          <a:xfrm>
            <a:off x="663574" y="2649474"/>
            <a:ext cx="34209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Les émissions nettes zéro seront atteintes lorsque toutes les émissions de GES libérées par l'homme seront compensées par l'élimination des GES de l'atmosphère. </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22</a:t>
            </a:fld>
            <a:endParaRPr>
              <a:latin typeface="Open Sans"/>
              <a:ea typeface="Open Sans"/>
              <a:cs typeface="Open Sans"/>
              <a:sym typeface="Open Sans"/>
            </a:endParaRPr>
          </a:p>
        </p:txBody>
      </p:sp>
      <p:sp>
        <p:nvSpPr>
          <p:cNvPr id="295" name="Google Shape;295;p22"/>
          <p:cNvSpPr txBox="1">
            <a:spLocks noGrp="1"/>
          </p:cNvSpPr>
          <p:nvPr>
            <p:ph type="body" idx="2"/>
          </p:nvPr>
        </p:nvSpPr>
        <p:spPr>
          <a:xfrm>
            <a:off x="663574" y="15053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Objectifs zéro net</a:t>
            </a:r>
            <a:endParaRPr/>
          </a:p>
        </p:txBody>
      </p:sp>
      <p:sp>
        <p:nvSpPr>
          <p:cNvPr id="296" name="Google Shape;296;p22"/>
          <p:cNvSpPr txBox="1"/>
          <p:nvPr/>
        </p:nvSpPr>
        <p:spPr>
          <a:xfrm>
            <a:off x="663574" y="2671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Atténuation des GES</a:t>
            </a:r>
            <a:endParaRPr/>
          </a:p>
        </p:txBody>
      </p:sp>
      <p:pic>
        <p:nvPicPr>
          <p:cNvPr id="297" name="Google Shape;297;p22"/>
          <p:cNvPicPr preferRelativeResize="0"/>
          <p:nvPr/>
        </p:nvPicPr>
        <p:blipFill rotWithShape="1">
          <a:blip r:embed="rId3">
            <a:alphaModFix/>
          </a:blip>
          <a:srcRect/>
          <a:stretch/>
        </p:blipFill>
        <p:spPr>
          <a:xfrm>
            <a:off x="4082814" y="1707127"/>
            <a:ext cx="7647405" cy="4038971"/>
          </a:xfrm>
          <a:prstGeom prst="rect">
            <a:avLst/>
          </a:prstGeom>
          <a:noFill/>
          <a:ln>
            <a:noFill/>
          </a:ln>
        </p:spPr>
      </p:pic>
      <p:sp>
        <p:nvSpPr>
          <p:cNvPr id="298" name="Google Shape;298;p22"/>
          <p:cNvSpPr txBox="1"/>
          <p:nvPr/>
        </p:nvSpPr>
        <p:spPr>
          <a:xfrm>
            <a:off x="663574" y="5928654"/>
            <a:ext cx="3381074" cy="501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Net-Zero Tracker de Climate Watch, World Resources Institute (2020)</a:t>
            </a:r>
            <a:endParaRPr/>
          </a:p>
        </p:txBody>
      </p:sp>
      <p:sp>
        <p:nvSpPr>
          <p:cNvPr id="299" name="Google Shape;299;p22"/>
          <p:cNvSpPr txBox="1"/>
          <p:nvPr/>
        </p:nvSpPr>
        <p:spPr>
          <a:xfrm>
            <a:off x="663574" y="2033675"/>
            <a:ext cx="3480600" cy="36417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a:solidFill>
                  <a:schemeClr val="dk1"/>
                </a:solidFill>
                <a:latin typeface="Open Sans"/>
                <a:ea typeface="Open Sans"/>
                <a:cs typeface="Open Sans"/>
                <a:sym typeface="Open Sans"/>
              </a:rPr>
              <a:t>Les engagements en faveur du "zéro net" doivent être </a:t>
            </a:r>
            <a:r>
              <a:rPr lang="en-GB" sz="1800" b="1">
                <a:solidFill>
                  <a:schemeClr val="dk1"/>
                </a:solidFill>
                <a:latin typeface="Open Sans"/>
                <a:ea typeface="Open Sans"/>
                <a:cs typeface="Open Sans"/>
                <a:sym typeface="Open Sans"/>
              </a:rPr>
              <a:t>solides et clairement définis </a:t>
            </a:r>
            <a:r>
              <a:rPr lang="en-GB" sz="1800">
                <a:solidFill>
                  <a:schemeClr val="dk1"/>
                </a:solidFill>
                <a:latin typeface="Open Sans"/>
                <a:ea typeface="Open Sans"/>
                <a:cs typeface="Open Sans"/>
                <a:sym typeface="Open Sans"/>
              </a:rPr>
              <a:t>afin de faire progresser l'action climatique.</a:t>
            </a:r>
            <a:endParaRPr/>
          </a:p>
          <a:p>
            <a:pPr marL="285750" marR="0" lvl="0" indent="-285750" algn="l" rtl="0">
              <a:lnSpc>
                <a:spcPct val="107000"/>
              </a:lnSpc>
              <a:spcBef>
                <a:spcPts val="80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Clarté sur les réductions d'émissions à l'intérieur des frontières nationales </a:t>
            </a:r>
            <a:endParaRPr sz="1800">
              <a:solidFill>
                <a:schemeClr val="dk1"/>
              </a:solidFill>
              <a:latin typeface="Open Sans"/>
              <a:ea typeface="Open Sans"/>
              <a:cs typeface="Open Sans"/>
              <a:sym typeface="Open Sans"/>
            </a:endParaRPr>
          </a:p>
          <a:p>
            <a:pPr marL="285750" marR="0" lvl="0" indent="-285750" algn="l" rtl="0">
              <a:lnSpc>
                <a:spcPct val="107000"/>
              </a:lnSpc>
              <a:spcBef>
                <a:spcPts val="80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Objectifs distincts de réduction des émissions </a:t>
            </a:r>
            <a:endParaRPr sz="1800">
              <a:solidFill>
                <a:schemeClr val="dk1"/>
              </a:solidFill>
              <a:latin typeface="Open Sans"/>
              <a:ea typeface="Open Sans"/>
              <a:cs typeface="Open Sans"/>
              <a:sym typeface="Open Sans"/>
            </a:endParaRPr>
          </a:p>
          <a:p>
            <a:pPr marL="285750" marR="0" lvl="0" indent="-285750" algn="l" rtl="0">
              <a:lnSpc>
                <a:spcPct val="107000"/>
              </a:lnSpc>
              <a:spcBef>
                <a:spcPts val="80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Jalons intermédiaires</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23</a:t>
            </a:fld>
            <a:endParaRPr>
              <a:latin typeface="Open Sans"/>
              <a:ea typeface="Open Sans"/>
              <a:cs typeface="Open Sans"/>
              <a:sym typeface="Open Sans"/>
            </a:endParaRPr>
          </a:p>
        </p:txBody>
      </p:sp>
      <p:sp>
        <p:nvSpPr>
          <p:cNvPr id="306" name="Google Shape;306;p23"/>
          <p:cNvSpPr txBox="1">
            <a:spLocks noGrp="1"/>
          </p:cNvSpPr>
          <p:nvPr>
            <p:ph type="body" idx="2"/>
          </p:nvPr>
        </p:nvSpPr>
        <p:spPr>
          <a:xfrm>
            <a:off x="663574" y="1581579"/>
            <a:ext cx="49305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Facteurs d'émission</a:t>
            </a:r>
            <a:endParaRPr/>
          </a:p>
        </p:txBody>
      </p:sp>
      <p:sp>
        <p:nvSpPr>
          <p:cNvPr id="307" name="Google Shape;307;p23"/>
          <p:cNvSpPr txBox="1"/>
          <p:nvPr/>
        </p:nvSpPr>
        <p:spPr>
          <a:xfrm>
            <a:off x="663574" y="3433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Atténuation des GES</a:t>
            </a:r>
            <a:endParaRPr/>
          </a:p>
        </p:txBody>
      </p:sp>
      <p:pic>
        <p:nvPicPr>
          <p:cNvPr id="308" name="Google Shape;308;p23"/>
          <p:cNvPicPr preferRelativeResize="0"/>
          <p:nvPr/>
        </p:nvPicPr>
        <p:blipFill rotWithShape="1">
          <a:blip r:embed="rId3">
            <a:alphaModFix/>
          </a:blip>
          <a:srcRect/>
          <a:stretch/>
        </p:blipFill>
        <p:spPr>
          <a:xfrm>
            <a:off x="4035921" y="1697107"/>
            <a:ext cx="6302677" cy="4230429"/>
          </a:xfrm>
          <a:prstGeom prst="rect">
            <a:avLst/>
          </a:prstGeom>
          <a:noFill/>
          <a:ln>
            <a:noFill/>
          </a:ln>
        </p:spPr>
      </p:pic>
      <p:sp>
        <p:nvSpPr>
          <p:cNvPr id="309" name="Google Shape;309;p23"/>
          <p:cNvSpPr txBox="1"/>
          <p:nvPr/>
        </p:nvSpPr>
        <p:spPr>
          <a:xfrm>
            <a:off x="663574" y="6087982"/>
            <a:ext cx="42132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OurWorldinData.org : OurWorldinData.org</a:t>
            </a:r>
            <a:endParaRPr sz="1400" i="1">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4"/>
          <p:cNvSpPr txBox="1">
            <a:spLocks noGrp="1"/>
          </p:cNvSpPr>
          <p:nvPr>
            <p:ph type="title"/>
          </p:nvPr>
        </p:nvSpPr>
        <p:spPr>
          <a:xfrm>
            <a:off x="663575" y="339887"/>
            <a:ext cx="10119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9.4. Atténuation des GES</a:t>
            </a:r>
            <a:endParaRPr sz="3600">
              <a:latin typeface="Open Sans"/>
              <a:ea typeface="Open Sans"/>
              <a:cs typeface="Open Sans"/>
              <a:sym typeface="Open Sans"/>
            </a:endParaRPr>
          </a:p>
        </p:txBody>
      </p:sp>
      <p:sp>
        <p:nvSpPr>
          <p:cNvPr id="316" name="Google Shape;316;p24"/>
          <p:cNvSpPr txBox="1">
            <a:spLocks noGrp="1"/>
          </p:cNvSpPr>
          <p:nvPr>
            <p:ph type="body" idx="2"/>
          </p:nvPr>
        </p:nvSpPr>
        <p:spPr>
          <a:xfrm>
            <a:off x="662055" y="1783960"/>
            <a:ext cx="3289800" cy="668700"/>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Coût de la réduction</a:t>
            </a:r>
            <a:endParaRPr/>
          </a:p>
          <a:p>
            <a:pPr marL="0" lvl="0" indent="0" algn="l" rtl="0">
              <a:lnSpc>
                <a:spcPct val="90000"/>
              </a:lnSpc>
              <a:spcBef>
                <a:spcPts val="1000"/>
              </a:spcBef>
              <a:spcAft>
                <a:spcPts val="0"/>
              </a:spcAft>
              <a:buClr>
                <a:srgbClr val="9CC2E5"/>
              </a:buClr>
              <a:buSzPts val="2000"/>
              <a:buNone/>
            </a:pPr>
            <a:endParaRPr>
              <a:latin typeface="Open Sans"/>
              <a:ea typeface="Open Sans"/>
              <a:cs typeface="Open Sans"/>
              <a:sym typeface="Open Sans"/>
            </a:endParaRPr>
          </a:p>
        </p:txBody>
      </p:sp>
      <p:sp>
        <p:nvSpPr>
          <p:cNvPr id="317" name="Google Shape;317;p24"/>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24</a:t>
            </a:fld>
            <a:endParaRPr sz="1400" b="1" i="0">
              <a:solidFill>
                <a:schemeClr val="lt1"/>
              </a:solidFill>
              <a:latin typeface="Open Sans"/>
              <a:ea typeface="Open Sans"/>
              <a:cs typeface="Open Sans"/>
              <a:sym typeface="Open Sans"/>
            </a:endParaRPr>
          </a:p>
        </p:txBody>
      </p:sp>
      <p:pic>
        <p:nvPicPr>
          <p:cNvPr id="318" name="Google Shape;318;p24"/>
          <p:cNvPicPr preferRelativeResize="0"/>
          <p:nvPr/>
        </p:nvPicPr>
        <p:blipFill rotWithShape="1">
          <a:blip r:embed="rId3">
            <a:alphaModFix/>
          </a:blip>
          <a:srcRect/>
          <a:stretch/>
        </p:blipFill>
        <p:spPr>
          <a:xfrm>
            <a:off x="5376079" y="1631231"/>
            <a:ext cx="6160886" cy="4235619"/>
          </a:xfrm>
          <a:prstGeom prst="rect">
            <a:avLst/>
          </a:prstGeom>
          <a:noFill/>
          <a:ln>
            <a:noFill/>
          </a:ln>
        </p:spPr>
      </p:pic>
      <p:sp>
        <p:nvSpPr>
          <p:cNvPr id="319" name="Google Shape;319;p24"/>
          <p:cNvSpPr txBox="1"/>
          <p:nvPr/>
        </p:nvSpPr>
        <p:spPr>
          <a:xfrm>
            <a:off x="663574" y="5712150"/>
            <a:ext cx="46470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McKinsey and Company via OurWorldinData.org McKinsey and Company via OurWorldinData.org</a:t>
            </a:r>
            <a:endParaRPr sz="1400" i="1">
              <a:solidFill>
                <a:schemeClr val="dk1"/>
              </a:solidFill>
              <a:latin typeface="Open Sans"/>
              <a:ea typeface="Open Sans"/>
              <a:cs typeface="Open Sans"/>
              <a:sym typeface="Open Sans"/>
            </a:endParaRPr>
          </a:p>
        </p:txBody>
      </p:sp>
      <p:sp>
        <p:nvSpPr>
          <p:cNvPr id="320" name="Google Shape;320;p24"/>
          <p:cNvSpPr txBox="1"/>
          <p:nvPr/>
        </p:nvSpPr>
        <p:spPr>
          <a:xfrm>
            <a:off x="662055" y="2766214"/>
            <a:ext cx="44415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En exploitant toutes les possibilités de réduction à faible coût actuellement disponibles, le coût économique mondial total serait de 200 à 350 milliards d'euros par an d'ici à 2030, ce qui représente moins d'un pour cent du PIB mondial prévu pour 2030.</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p:nvPr/>
        </p:nvSpPr>
        <p:spPr>
          <a:xfrm>
            <a:off x="671811" y="1701364"/>
            <a:ext cx="4739700" cy="668700"/>
          </a:xfrm>
          <a:prstGeom prst="rect">
            <a:avLst/>
          </a:prstGeom>
          <a:noFill/>
          <a:ln>
            <a:noFill/>
          </a:ln>
        </p:spPr>
        <p:txBody>
          <a:bodyPr spcFirstLastPara="1" wrap="square" lIns="91425" tIns="45700" rIns="91425" bIns="45700" anchor="ctr" anchorCtr="0">
            <a:normAutofit lnSpcReduction="20000"/>
          </a:bodyPr>
          <a:lstStyle/>
          <a:p>
            <a:pPr marL="0" marR="0" lvl="0" indent="0" algn="l" rtl="0">
              <a:lnSpc>
                <a:spcPct val="90000"/>
              </a:lnSpc>
              <a:spcBef>
                <a:spcPts val="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Mesures de réduction</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
        <p:nvSpPr>
          <p:cNvPr id="327" name="Google Shape;327;p25"/>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25</a:t>
            </a:fld>
            <a:endParaRPr sz="1400" b="1" i="0">
              <a:solidFill>
                <a:schemeClr val="lt1"/>
              </a:solidFill>
              <a:latin typeface="Open Sans"/>
              <a:ea typeface="Open Sans"/>
              <a:cs typeface="Open Sans"/>
              <a:sym typeface="Open Sans"/>
            </a:endParaRPr>
          </a:p>
        </p:txBody>
      </p:sp>
      <p:pic>
        <p:nvPicPr>
          <p:cNvPr id="328" name="Google Shape;328;p25"/>
          <p:cNvPicPr preferRelativeResize="0"/>
          <p:nvPr/>
        </p:nvPicPr>
        <p:blipFill rotWithShape="1">
          <a:blip r:embed="rId3">
            <a:alphaModFix/>
          </a:blip>
          <a:srcRect/>
          <a:stretch/>
        </p:blipFill>
        <p:spPr>
          <a:xfrm>
            <a:off x="5583321" y="1703150"/>
            <a:ext cx="6034456" cy="4218396"/>
          </a:xfrm>
          <a:prstGeom prst="rect">
            <a:avLst/>
          </a:prstGeom>
          <a:noFill/>
          <a:ln>
            <a:noFill/>
          </a:ln>
        </p:spPr>
      </p:pic>
      <p:sp>
        <p:nvSpPr>
          <p:cNvPr id="329" name="Google Shape;329;p25"/>
          <p:cNvSpPr txBox="1"/>
          <p:nvPr/>
        </p:nvSpPr>
        <p:spPr>
          <a:xfrm>
            <a:off x="663575" y="5644547"/>
            <a:ext cx="45810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Source : McKinsey and Company via OurWorldinData.org McKinsey and Company via OurWorldinData.org</a:t>
            </a:r>
            <a:endParaRPr sz="1400" i="1">
              <a:solidFill>
                <a:schemeClr val="dk1"/>
              </a:solidFill>
              <a:latin typeface="Open Sans"/>
              <a:ea typeface="Open Sans"/>
              <a:cs typeface="Open Sans"/>
              <a:sym typeface="Open Sans"/>
            </a:endParaRPr>
          </a:p>
        </p:txBody>
      </p:sp>
      <p:sp>
        <p:nvSpPr>
          <p:cNvPr id="330" name="Google Shape;330;p25"/>
          <p:cNvSpPr txBox="1"/>
          <p:nvPr/>
        </p:nvSpPr>
        <p:spPr>
          <a:xfrm>
            <a:off x="663575" y="2397390"/>
            <a:ext cx="44187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Seules les options coûtant moins de 60 euros/tonne : </a:t>
            </a:r>
            <a:r>
              <a:rPr lang="en-GB" sz="1800" b="1">
                <a:solidFill>
                  <a:schemeClr val="dk1"/>
                </a:solidFill>
                <a:latin typeface="Open Sans"/>
                <a:ea typeface="Open Sans"/>
                <a:cs typeface="Open Sans"/>
                <a:sym typeface="Open Sans"/>
              </a:rPr>
              <a:t>38 milliards de tonnes de réduction d'ici 2030</a:t>
            </a:r>
            <a:endParaRPr sz="1800" b="1">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Y compris deux options supplémentaires (options techniques coûtant entre 60 et 100 euros/tonne et changement de comportement) : </a:t>
            </a:r>
            <a:r>
              <a:rPr lang="en-GB" sz="1800" b="1">
                <a:solidFill>
                  <a:schemeClr val="dk1"/>
                </a:solidFill>
                <a:latin typeface="Open Sans"/>
                <a:ea typeface="Open Sans"/>
                <a:cs typeface="Open Sans"/>
                <a:sym typeface="Open Sans"/>
              </a:rPr>
              <a:t>47 milliards de tonnes de réduction d'ici à 2030</a:t>
            </a:r>
            <a:endParaRPr/>
          </a:p>
        </p:txBody>
      </p:sp>
      <p:sp>
        <p:nvSpPr>
          <p:cNvPr id="331" name="Google Shape;331;p25"/>
          <p:cNvSpPr txBox="1"/>
          <p:nvPr/>
        </p:nvSpPr>
        <p:spPr>
          <a:xfrm>
            <a:off x="663574" y="267122"/>
            <a:ext cx="99078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Atténuation des GES</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6"/>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Conférence 9.4. Références</a:t>
            </a:r>
            <a:endParaRPr/>
          </a:p>
        </p:txBody>
      </p:sp>
      <p:sp>
        <p:nvSpPr>
          <p:cNvPr id="338" name="Google Shape;338;p26"/>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26</a:t>
            </a:fld>
            <a:endParaRPr sz="1400" b="1" i="0">
              <a:solidFill>
                <a:schemeClr val="lt1"/>
              </a:solidFill>
              <a:latin typeface="Open Sans"/>
              <a:ea typeface="Open Sans"/>
              <a:cs typeface="Open Sans"/>
              <a:sym typeface="Open Sans"/>
            </a:endParaRPr>
          </a:p>
        </p:txBody>
      </p:sp>
      <p:sp>
        <p:nvSpPr>
          <p:cNvPr id="339" name="Google Shape;339;p26"/>
          <p:cNvSpPr txBox="1"/>
          <p:nvPr/>
        </p:nvSpPr>
        <p:spPr>
          <a:xfrm>
            <a:off x="663879" y="2115680"/>
            <a:ext cx="6097200" cy="47433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McKinsey&amp;Company (2009) – Pathways to a low-carbon economy: Version 2 of the global greenhouse gas abatement cost curve. Available at: </a:t>
            </a:r>
            <a:r>
              <a:rPr lang="en-GB" sz="1600" u="sng">
                <a:solidFill>
                  <a:srgbClr val="2162E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McKinsey&amp;Company</a:t>
            </a:r>
            <a:endParaRPr sz="1600">
              <a:solidFill>
                <a:srgbClr val="000000"/>
              </a:solidFill>
              <a:latin typeface="Open Sans"/>
              <a:ea typeface="Open Sans"/>
              <a:cs typeface="Open Sans"/>
              <a:sym typeface="Open Sans"/>
            </a:endParaRPr>
          </a:p>
          <a:p>
            <a:pPr marL="457200" lvl="0" indent="-355600" algn="l" rtl="0">
              <a:lnSpc>
                <a:spcPct val="90000"/>
              </a:lnSpc>
              <a:spcBef>
                <a:spcPts val="1200"/>
              </a:spcBef>
              <a:spcAft>
                <a:spcPts val="0"/>
              </a:spcAft>
              <a:buNone/>
            </a:pPr>
            <a:endParaRPr sz="1600">
              <a:solidFill>
                <a:srgbClr val="000000"/>
              </a:solidFill>
              <a:latin typeface="Open Sans"/>
              <a:ea typeface="Open Sans"/>
              <a:cs typeface="Open Sans"/>
              <a:sym typeface="Open Sans"/>
            </a:endParaRPr>
          </a:p>
          <a:p>
            <a:pPr marL="457200" lvl="0" indent="-355600" algn="l" rtl="0">
              <a:lnSpc>
                <a:spcPct val="90000"/>
              </a:lnSpc>
              <a:spcBef>
                <a:spcPts val="12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dc2603eb77_0_0"/>
          <p:cNvSpPr txBox="1"/>
          <p:nvPr/>
        </p:nvSpPr>
        <p:spPr>
          <a:xfrm>
            <a:off x="8710007" y="4880749"/>
            <a:ext cx="31980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Shivakumar A. (UNDESA), Sridharan </a:t>
            </a:r>
            <a:r>
              <a:rPr lang="en-GB" sz="800" b="0" i="0" u="none" strike="noStrike" cap="none">
                <a:solidFill>
                  <a:srgbClr val="FFFFFF"/>
                </a:solidFill>
                <a:latin typeface="Open Sans"/>
                <a:ea typeface="Open Sans"/>
                <a:cs typeface="Open Sans"/>
                <a:sym typeface="Open Sans"/>
              </a:rPr>
              <a:t>V. (KTH), Niet T. (SFU), Ramos E.P., </a:t>
            </a:r>
            <a:r>
              <a:rPr lang="en-GB" sz="800">
                <a:solidFill>
                  <a:srgbClr val="FFFFFF"/>
                </a:solidFill>
                <a:latin typeface="Open Sans"/>
                <a:ea typeface="Open Sans"/>
                <a:cs typeface="Open Sans"/>
                <a:sym typeface="Open Sans"/>
              </a:rPr>
              <a:t>Gardumi F. (KTH), Alfstad </a:t>
            </a:r>
            <a:r>
              <a:rPr lang="en-GB" sz="800" b="0" i="0" u="none" strike="noStrike" cap="none">
                <a:solidFill>
                  <a:srgbClr val="FFFFFF"/>
                </a:solidFill>
                <a:latin typeface="Open Sans"/>
                <a:ea typeface="Open Sans"/>
                <a:cs typeface="Open Sans"/>
                <a:sym typeface="Open Sans"/>
              </a:rPr>
              <a:t>T., (UNDESA) 2021. Lecture 9: The climate system – Part I. Release Version 1.0.  [online presentation]. </a:t>
            </a:r>
            <a:r>
              <a:rPr lang="en-GB" sz="800">
                <a:solidFill>
                  <a:schemeClr val="lt1"/>
                </a:solidFill>
                <a:latin typeface="Open Sans"/>
                <a:ea typeface="Open Sans"/>
                <a:cs typeface="Open Sans"/>
                <a:sym typeface="Open Sans"/>
              </a:rPr>
              <a:t>Climate Compatible Growth Programme, United Nations Development Program and United Nations Department of Economic and Social Affairs.</a:t>
            </a:r>
            <a:endParaRPr/>
          </a:p>
        </p:txBody>
      </p:sp>
      <p:sp>
        <p:nvSpPr>
          <p:cNvPr id="346" name="Google Shape;346;g2dc2603eb77_0_0"/>
          <p:cNvSpPr txBox="1"/>
          <p:nvPr/>
        </p:nvSpPr>
        <p:spPr>
          <a:xfrm>
            <a:off x="9871079" y="5876861"/>
            <a:ext cx="2045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Open Sans"/>
              <a:buNone/>
            </a:pPr>
            <a:r>
              <a:rPr lang="en-GB" sz="800" b="0" i="0" u="none" strike="noStrike" cap="none">
                <a:solidFill>
                  <a:srgbClr val="FFFFFF"/>
                </a:solidFill>
                <a:latin typeface="Open Sans"/>
                <a:ea typeface="Open Sans"/>
                <a:cs typeface="Open Sans"/>
                <a:sym typeface="Open Sans"/>
              </a:rPr>
              <a:t>CCG courses (this will take </a:t>
            </a:r>
            <a:br>
              <a:rPr lang="en-GB" sz="800" b="0" i="0" u="none" strike="noStrike" cap="none">
                <a:solidFill>
                  <a:srgbClr val="FFFFFF"/>
                </a:solidFill>
                <a:latin typeface="Open Sans"/>
                <a:ea typeface="Open Sans"/>
                <a:cs typeface="Open Sans"/>
                <a:sym typeface="Open Sans"/>
              </a:rPr>
            </a:br>
            <a:r>
              <a:rPr lang="en-GB" sz="800" b="0" i="0" u="none" strike="noStrike" cap="none">
                <a:solidFill>
                  <a:srgbClr val="FFFFFF"/>
                </a:solidFill>
                <a:latin typeface="Open Sans"/>
                <a:ea typeface="Open Sans"/>
                <a:cs typeface="Open Sans"/>
                <a:sym typeface="Open Sans"/>
              </a:rPr>
              <a:t>you to the website link http://www.ClimateCompatibleGrowth.com/teachingmaterials)</a:t>
            </a:r>
            <a:endParaRPr/>
          </a:p>
        </p:txBody>
      </p:sp>
      <p:sp>
        <p:nvSpPr>
          <p:cNvPr id="347" name="Google Shape;347;g2dc2603eb77_0_0"/>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a:solidFill>
                  <a:srgbClr val="000000"/>
                </a:solidFill>
                <a:latin typeface="Open Sans"/>
                <a:ea typeface="Open Sans"/>
                <a:cs typeface="Open Sans"/>
                <a:sym typeface="Open Sans"/>
              </a:rPr>
              <a:t>“This material was translated in French by Pacifique Koshikwinja from the </a:t>
            </a:r>
            <a:r>
              <a:rPr lang="en-GB" sz="900">
                <a:latin typeface="Open Sans"/>
                <a:ea typeface="Open Sans"/>
                <a:cs typeface="Open Sans"/>
                <a:sym typeface="Open Sans"/>
              </a:rPr>
              <a:t>Université Catholique de Bukavu</a:t>
            </a:r>
            <a:r>
              <a:rPr lang="en-GB" sz="900">
                <a:solidFill>
                  <a:srgbClr val="000000"/>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a:solidFill>
                <a:srgbClr val="000000"/>
              </a:solidFill>
              <a:latin typeface="Open Sans"/>
              <a:ea typeface="Open Sans"/>
              <a:cs typeface="Open Sans"/>
              <a:sym typeface="Open Sans"/>
            </a:endParaRPr>
          </a:p>
        </p:txBody>
      </p:sp>
      <p:pic>
        <p:nvPicPr>
          <p:cNvPr id="348" name="Google Shape;348;g2dc2603eb77_0_0"/>
          <p:cNvPicPr preferRelativeResize="0"/>
          <p:nvPr/>
        </p:nvPicPr>
        <p:blipFill>
          <a:blip r:embed="rId3">
            <a:alphaModFix/>
          </a:blip>
          <a:stretch>
            <a:fillRect/>
          </a:stretch>
        </p:blipFill>
        <p:spPr>
          <a:xfrm>
            <a:off x="5376100" y="4273575"/>
            <a:ext cx="1663150" cy="584699"/>
          </a:xfrm>
          <a:prstGeom prst="rect">
            <a:avLst/>
          </a:prstGeom>
          <a:noFill/>
          <a:ln>
            <a:noFill/>
          </a:ln>
        </p:spPr>
      </p:pic>
      <p:pic>
        <p:nvPicPr>
          <p:cNvPr id="349" name="Google Shape;349;g2dc2603eb77_0_0"/>
          <p:cNvPicPr preferRelativeResize="0"/>
          <p:nvPr/>
        </p:nvPicPr>
        <p:blipFill rotWithShape="1">
          <a:blip r:embed="rId4">
            <a:alphaModFix/>
          </a:blip>
          <a:srcRect l="11449" t="7571" r="12476" b="17907"/>
          <a:stretch/>
        </p:blipFill>
        <p:spPr>
          <a:xfrm>
            <a:off x="7201650" y="4322688"/>
            <a:ext cx="754200" cy="486475"/>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u="none" strike="noStrike" cap="none">
                <a:solidFill>
                  <a:schemeClr val="dk1"/>
                </a:solidFill>
                <a:latin typeface="Open Sans"/>
                <a:ea typeface="Open Sans"/>
                <a:cs typeface="Open Sans"/>
                <a:sym typeface="Open Sans"/>
              </a:rPr>
              <a:t>9.1. Notions de base sur le changement climatique</a:t>
            </a:r>
            <a:endParaRPr/>
          </a:p>
        </p:txBody>
      </p:sp>
      <p:sp>
        <p:nvSpPr>
          <p:cNvPr id="87" name="Google Shape;87;p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3</a:t>
            </a:fld>
            <a:endParaRPr>
              <a:latin typeface="Open Sans"/>
              <a:ea typeface="Open Sans"/>
              <a:cs typeface="Open Sans"/>
              <a:sym typeface="Open Sans"/>
            </a:endParaRPr>
          </a:p>
        </p:txBody>
      </p:sp>
      <p:sp>
        <p:nvSpPr>
          <p:cNvPr id="88" name="Google Shape;88;p3"/>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Open Sans"/>
              <a:ea typeface="Open Sans"/>
              <a:cs typeface="Open Sans"/>
              <a:sym typeface="Open Sans"/>
            </a:endParaRPr>
          </a:p>
        </p:txBody>
      </p:sp>
      <p:pic>
        <p:nvPicPr>
          <p:cNvPr id="89" name="Google Shape;89;p3"/>
          <p:cNvPicPr preferRelativeResize="0"/>
          <p:nvPr/>
        </p:nvPicPr>
        <p:blipFill rotWithShape="1">
          <a:blip r:embed="rId3">
            <a:alphaModFix/>
          </a:blip>
          <a:srcRect/>
          <a:stretch/>
        </p:blipFill>
        <p:spPr>
          <a:xfrm>
            <a:off x="5700466" y="2119256"/>
            <a:ext cx="5827959" cy="3965418"/>
          </a:xfrm>
          <a:prstGeom prst="rect">
            <a:avLst/>
          </a:prstGeom>
          <a:noFill/>
          <a:ln>
            <a:noFill/>
          </a:ln>
        </p:spPr>
      </p:pic>
      <p:sp>
        <p:nvSpPr>
          <p:cNvPr id="90" name="Google Shape;90;p3"/>
          <p:cNvSpPr txBox="1"/>
          <p:nvPr/>
        </p:nvSpPr>
        <p:spPr>
          <a:xfrm>
            <a:off x="663573" y="1963722"/>
            <a:ext cx="894905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u="none" strike="noStrike" cap="none">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u="none" strike="noStrike" cap="none">
                <a:solidFill>
                  <a:srgbClr val="9CC2E5"/>
                </a:solidFill>
                <a:latin typeface="Open Sans"/>
                <a:ea typeface="Open Sans"/>
                <a:cs typeface="Open Sans"/>
                <a:sym typeface="Open Sans"/>
              </a:rPr>
              <a:t>Cycle du carbone</a:t>
            </a:r>
            <a:endParaRPr/>
          </a:p>
          <a:p>
            <a:pPr marL="0" marR="0" lvl="0" indent="0" algn="l" rtl="0">
              <a:lnSpc>
                <a:spcPct val="90000"/>
              </a:lnSpc>
              <a:spcBef>
                <a:spcPts val="1000"/>
              </a:spcBef>
              <a:spcAft>
                <a:spcPts val="0"/>
              </a:spcAft>
              <a:buClr>
                <a:srgbClr val="9CC2E5"/>
              </a:buClr>
              <a:buSzPts val="2000"/>
              <a:buFont typeface="Arial"/>
              <a:buNone/>
            </a:pPr>
            <a:endParaRPr sz="2000" b="1" i="0" u="none" strike="noStrike" cap="none">
              <a:solidFill>
                <a:srgbClr val="9CC2E5"/>
              </a:solidFill>
              <a:latin typeface="Open Sans"/>
              <a:ea typeface="Open Sans"/>
              <a:cs typeface="Open Sans"/>
              <a:sym typeface="Open Sans"/>
            </a:endParaRPr>
          </a:p>
        </p:txBody>
      </p:sp>
      <p:sp>
        <p:nvSpPr>
          <p:cNvPr id="91" name="Google Shape;91;p3"/>
          <p:cNvSpPr txBox="1"/>
          <p:nvPr/>
        </p:nvSpPr>
        <p:spPr>
          <a:xfrm>
            <a:off x="662912" y="2897089"/>
            <a:ext cx="453489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a:solidFill>
                  <a:schemeClr val="dk1"/>
                </a:solidFill>
                <a:latin typeface="Open Sans"/>
                <a:ea typeface="Open Sans"/>
                <a:cs typeface="Open Sans"/>
                <a:sym typeface="Open Sans"/>
              </a:rPr>
              <a:t>Les flux naturels de carbone entre l'atmosphère, les océans, les écosystèmes terrestres et les sédiments sont relativement équilibrés, de sorte que les niveaux de carbone seraient à peu près stables </a:t>
            </a:r>
            <a:r>
              <a:rPr lang="en-GB" sz="2000" b="1" i="0" u="none" strike="noStrike" cap="none">
                <a:solidFill>
                  <a:schemeClr val="dk1"/>
                </a:solidFill>
                <a:latin typeface="Open Sans"/>
                <a:ea typeface="Open Sans"/>
                <a:cs typeface="Open Sans"/>
                <a:sym typeface="Open Sans"/>
              </a:rPr>
              <a:t>sans l'influence de l'homme.</a:t>
            </a:r>
            <a:endParaRPr sz="1600" b="1">
              <a:solidFill>
                <a:schemeClr val="dk1"/>
              </a:solidFill>
              <a:latin typeface="Open Sans"/>
              <a:ea typeface="Open Sans"/>
              <a:cs typeface="Open Sans"/>
              <a:sym typeface="Open Sans"/>
            </a:endParaRPr>
          </a:p>
        </p:txBody>
      </p:sp>
      <p:sp>
        <p:nvSpPr>
          <p:cNvPr id="92" name="Google Shape;92;p3"/>
          <p:cNvSpPr txBox="1"/>
          <p:nvPr/>
        </p:nvSpPr>
        <p:spPr>
          <a:xfrm>
            <a:off x="4811843" y="6094082"/>
            <a:ext cx="6899391"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a:solidFill>
                  <a:schemeClr val="dk1"/>
                </a:solidFill>
                <a:latin typeface="Calibri"/>
                <a:ea typeface="Calibri"/>
                <a:cs typeface="Calibri"/>
                <a:sym typeface="Calibri"/>
              </a:rPr>
              <a:t>Source de la photo : Harry C ; </a:t>
            </a:r>
            <a:r>
              <a:rPr lang="en-GB" sz="1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 Attribution 4.0 International - CC BY 4.0</a:t>
            </a:r>
            <a:br>
              <a:rPr lang="en-GB" sz="1400">
                <a:solidFill>
                  <a:schemeClr val="dk1"/>
                </a:solidFill>
                <a:latin typeface="Calibri"/>
                <a:ea typeface="Calibri"/>
                <a:cs typeface="Calibri"/>
                <a:sym typeface="Calibri"/>
              </a:rPr>
            </a:br>
            <a:endParaRPr sz="1400" i="1">
              <a:solidFill>
                <a:schemeClr val="dk1"/>
              </a:solidFill>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p:nvPr/>
        </p:nvSpPr>
        <p:spPr>
          <a:xfrm>
            <a:off x="685876" y="1502358"/>
            <a:ext cx="7497300" cy="66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Sources et puits de carbone</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
        <p:nvSpPr>
          <p:cNvPr id="99" name="Google Shape;99;p4"/>
          <p:cNvSpPr txBox="1"/>
          <p:nvPr/>
        </p:nvSpPr>
        <p:spPr>
          <a:xfrm>
            <a:off x="663575" y="259681"/>
            <a:ext cx="83688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Notions de base sur le changement climatique</a:t>
            </a:r>
            <a:endParaRPr/>
          </a:p>
        </p:txBody>
      </p:sp>
      <p:sp>
        <p:nvSpPr>
          <p:cNvPr id="100" name="Google Shape;100;p4"/>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4</a:t>
            </a:fld>
            <a:endParaRPr>
              <a:latin typeface="Open Sans"/>
              <a:ea typeface="Open Sans"/>
              <a:cs typeface="Open Sans"/>
              <a:sym typeface="Open Sans"/>
            </a:endParaRPr>
          </a:p>
        </p:txBody>
      </p:sp>
      <p:sp>
        <p:nvSpPr>
          <p:cNvPr id="101" name="Google Shape;101;p4"/>
          <p:cNvSpPr txBox="1"/>
          <p:nvPr/>
        </p:nvSpPr>
        <p:spPr>
          <a:xfrm>
            <a:off x="480767" y="12418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102" name="Google Shape;102;p4"/>
          <p:cNvSpPr/>
          <p:nvPr/>
        </p:nvSpPr>
        <p:spPr>
          <a:xfrm>
            <a:off x="1731400" y="2171022"/>
            <a:ext cx="2050500" cy="51450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Open Sans"/>
                <a:ea typeface="Open Sans"/>
                <a:cs typeface="Open Sans"/>
                <a:sym typeface="Open Sans"/>
              </a:rPr>
              <a:t>Sources d'information</a:t>
            </a:r>
            <a:endParaRPr/>
          </a:p>
        </p:txBody>
      </p:sp>
      <p:sp>
        <p:nvSpPr>
          <p:cNvPr id="103" name="Google Shape;103;p4"/>
          <p:cNvSpPr/>
          <p:nvPr/>
        </p:nvSpPr>
        <p:spPr>
          <a:xfrm>
            <a:off x="8698556" y="2171022"/>
            <a:ext cx="2199900" cy="514500"/>
          </a:xfrm>
          <a:prstGeom prst="roundRect">
            <a:avLst>
              <a:gd name="adj" fmla="val 16667"/>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Open Sans"/>
                <a:ea typeface="Open Sans"/>
                <a:cs typeface="Open Sans"/>
                <a:sym typeface="Open Sans"/>
              </a:rPr>
              <a:t>Éviers</a:t>
            </a:r>
            <a:endParaRPr/>
          </a:p>
        </p:txBody>
      </p:sp>
      <p:sp>
        <p:nvSpPr>
          <p:cNvPr id="104" name="Google Shape;104;p4"/>
          <p:cNvSpPr txBox="1"/>
          <p:nvPr/>
        </p:nvSpPr>
        <p:spPr>
          <a:xfrm>
            <a:off x="798815" y="2782843"/>
            <a:ext cx="3915900" cy="349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Respiration </a:t>
            </a: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(à partir d'organismes vivants) </a:t>
            </a: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Décomposition </a:t>
            </a: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(à partir de matières en décomposition)</a:t>
            </a:r>
            <a:endParaRPr sz="1300"/>
          </a:p>
          <a:p>
            <a:pPr marL="0" marR="0" lvl="0" indent="0" algn="ctr" rtl="0">
              <a:spcBef>
                <a:spcPts val="0"/>
              </a:spcBef>
              <a:spcAft>
                <a:spcPts val="0"/>
              </a:spcAft>
              <a:buNone/>
            </a:pP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Processus géologiques</a:t>
            </a:r>
            <a:endParaRPr sz="1300"/>
          </a:p>
          <a:p>
            <a:pPr marL="0" marR="0" lvl="0" indent="0" algn="ctr" rtl="0">
              <a:spcBef>
                <a:spcPts val="0"/>
              </a:spcBef>
              <a:spcAft>
                <a:spcPts val="0"/>
              </a:spcAft>
              <a:buNone/>
            </a:pPr>
            <a:endParaRPr sz="170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Combustion de combustibles fossiles</a:t>
            </a:r>
            <a:endParaRPr sz="1300"/>
          </a:p>
          <a:p>
            <a:pPr marL="0" marR="0" lvl="0" indent="0" algn="ctr" rtl="0">
              <a:spcBef>
                <a:spcPts val="0"/>
              </a:spcBef>
              <a:spcAft>
                <a:spcPts val="0"/>
              </a:spcAft>
              <a:buNone/>
            </a:pPr>
            <a:endParaRPr sz="170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Changement d'affectation des sols</a:t>
            </a:r>
            <a:endParaRPr sz="1300">
              <a:solidFill>
                <a:schemeClr val="dk1"/>
              </a:solidFill>
              <a:latin typeface="Open Sans"/>
              <a:ea typeface="Open Sans"/>
              <a:cs typeface="Open Sans"/>
              <a:sym typeface="Open Sans"/>
            </a:endParaRPr>
          </a:p>
        </p:txBody>
      </p:sp>
      <p:sp>
        <p:nvSpPr>
          <p:cNvPr id="105" name="Google Shape;105;p4"/>
          <p:cNvSpPr txBox="1"/>
          <p:nvPr/>
        </p:nvSpPr>
        <p:spPr>
          <a:xfrm>
            <a:off x="8010725" y="2827921"/>
            <a:ext cx="3575400" cy="2447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Forêts et végétation</a:t>
            </a:r>
            <a:endParaRPr sz="1300"/>
          </a:p>
          <a:p>
            <a:pPr marL="0" marR="0" lvl="0" indent="0" algn="ctr" rtl="0">
              <a:spcBef>
                <a:spcPts val="0"/>
              </a:spcBef>
              <a:spcAft>
                <a:spcPts val="0"/>
              </a:spcAft>
              <a:buNone/>
            </a:pP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Lithosphère </a:t>
            </a:r>
            <a:endParaRPr sz="1300"/>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(couche supérieure du manteau terrestre)</a:t>
            </a:r>
            <a:endParaRPr sz="1300"/>
          </a:p>
          <a:p>
            <a:pPr marL="0" marR="0" lvl="0" indent="0" algn="ctr" rtl="0">
              <a:spcBef>
                <a:spcPts val="0"/>
              </a:spcBef>
              <a:spcAft>
                <a:spcPts val="0"/>
              </a:spcAft>
              <a:buNone/>
            </a:pP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Océans</a:t>
            </a:r>
            <a:endParaRPr sz="1300"/>
          </a:p>
          <a:p>
            <a:pPr marL="0" marR="0" lvl="0" indent="0" algn="ctr" rtl="0">
              <a:spcBef>
                <a:spcPts val="0"/>
              </a:spcBef>
              <a:spcAft>
                <a:spcPts val="0"/>
              </a:spcAft>
              <a:buNone/>
            </a:pPr>
            <a:endParaRPr sz="17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700" b="1">
                <a:solidFill>
                  <a:schemeClr val="dk1"/>
                </a:solidFill>
                <a:latin typeface="Open Sans"/>
                <a:ea typeface="Open Sans"/>
                <a:cs typeface="Open Sans"/>
                <a:sym typeface="Open Sans"/>
              </a:rPr>
              <a:t>Atmosphère</a:t>
            </a:r>
            <a:endParaRPr sz="1300"/>
          </a:p>
        </p:txBody>
      </p:sp>
      <p:sp>
        <p:nvSpPr>
          <p:cNvPr id="106" name="Google Shape;106;p4"/>
          <p:cNvSpPr/>
          <p:nvPr/>
        </p:nvSpPr>
        <p:spPr>
          <a:xfrm flipH="1">
            <a:off x="6604554" y="2879031"/>
            <a:ext cx="1195200" cy="2441400"/>
          </a:xfrm>
          <a:prstGeom prst="curvedRightArrow">
            <a:avLst>
              <a:gd name="adj1" fmla="val 25000"/>
              <a:gd name="adj2" fmla="val 50000"/>
              <a:gd name="adj3" fmla="val 25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Open Sans"/>
              <a:ea typeface="Open Sans"/>
              <a:cs typeface="Open Sans"/>
              <a:sym typeface="Open Sans"/>
            </a:endParaRPr>
          </a:p>
        </p:txBody>
      </p:sp>
      <p:sp>
        <p:nvSpPr>
          <p:cNvPr id="107" name="Google Shape;107;p4"/>
          <p:cNvSpPr/>
          <p:nvPr/>
        </p:nvSpPr>
        <p:spPr>
          <a:xfrm rot="10800000" flipH="1">
            <a:off x="4775509" y="2774886"/>
            <a:ext cx="1193700" cy="2441400"/>
          </a:xfrm>
          <a:prstGeom prst="curvedRightArrow">
            <a:avLst>
              <a:gd name="adj1" fmla="val 25000"/>
              <a:gd name="adj2" fmla="val 50000"/>
              <a:gd name="adj3"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5</a:t>
            </a:fld>
            <a:endParaRPr>
              <a:latin typeface="Open Sans"/>
              <a:ea typeface="Open Sans"/>
              <a:cs typeface="Open Sans"/>
              <a:sym typeface="Open Sans"/>
            </a:endParaRPr>
          </a:p>
        </p:txBody>
      </p:sp>
      <p:sp>
        <p:nvSpPr>
          <p:cNvPr id="114" name="Google Shape;114;p5"/>
          <p:cNvSpPr txBox="1"/>
          <p:nvPr/>
        </p:nvSpPr>
        <p:spPr>
          <a:xfrm>
            <a:off x="480767" y="14704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pic>
        <p:nvPicPr>
          <p:cNvPr id="115" name="Google Shape;115;p5" descr="Temperature Change and Carbon Dioxide Change | National Centers for  Environmental Information (NCEI) formerly known as National Climatic Data  Center (NCDC)"/>
          <p:cNvPicPr preferRelativeResize="0"/>
          <p:nvPr/>
        </p:nvPicPr>
        <p:blipFill rotWithShape="1">
          <a:blip r:embed="rId3">
            <a:alphaModFix/>
          </a:blip>
          <a:srcRect/>
          <a:stretch/>
        </p:blipFill>
        <p:spPr>
          <a:xfrm>
            <a:off x="2195810" y="2134117"/>
            <a:ext cx="7508750" cy="3116119"/>
          </a:xfrm>
          <a:prstGeom prst="rect">
            <a:avLst/>
          </a:prstGeom>
          <a:noFill/>
          <a:ln>
            <a:noFill/>
          </a:ln>
        </p:spPr>
      </p:pic>
      <p:sp>
        <p:nvSpPr>
          <p:cNvPr id="116" name="Google Shape;116;p5"/>
          <p:cNvSpPr txBox="1"/>
          <p:nvPr/>
        </p:nvSpPr>
        <p:spPr>
          <a:xfrm>
            <a:off x="7992029" y="6102017"/>
            <a:ext cx="375942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1">
                <a:solidFill>
                  <a:schemeClr val="dk1"/>
                </a:solidFill>
                <a:latin typeface="Open Sans"/>
                <a:ea typeface="Open Sans"/>
                <a:cs typeface="Open Sans"/>
                <a:sym typeface="Open Sans"/>
              </a:rPr>
              <a:t>Source : Jouzel et al : Jouzel et al. 2007 ; Lüthi et al. 2008</a:t>
            </a:r>
            <a:endParaRPr/>
          </a:p>
        </p:txBody>
      </p:sp>
      <p:sp>
        <p:nvSpPr>
          <p:cNvPr id="117" name="Google Shape;117;p5"/>
          <p:cNvSpPr txBox="1"/>
          <p:nvPr/>
        </p:nvSpPr>
        <p:spPr>
          <a:xfrm>
            <a:off x="668093" y="5353717"/>
            <a:ext cx="7393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Changement de température </a:t>
            </a:r>
            <a:r>
              <a:rPr lang="en-GB" sz="1800">
                <a:solidFill>
                  <a:schemeClr val="dk1"/>
                </a:solidFill>
                <a:latin typeface="Open Sans"/>
                <a:ea typeface="Open Sans"/>
                <a:cs typeface="Open Sans"/>
                <a:sym typeface="Open Sans"/>
              </a:rPr>
              <a:t>(</a:t>
            </a:r>
            <a:r>
              <a:rPr lang="en-GB" sz="1800" b="1">
                <a:solidFill>
                  <a:srgbClr val="05B9D1"/>
                </a:solidFill>
                <a:latin typeface="Open Sans"/>
                <a:ea typeface="Open Sans"/>
                <a:cs typeface="Open Sans"/>
                <a:sym typeface="Open Sans"/>
              </a:rPr>
              <a:t>bleu clair) </a:t>
            </a:r>
            <a:r>
              <a:rPr lang="en-GB" sz="1800">
                <a:solidFill>
                  <a:schemeClr val="dk1"/>
                </a:solidFill>
                <a:latin typeface="Open Sans"/>
                <a:ea typeface="Open Sans"/>
                <a:cs typeface="Open Sans"/>
                <a:sym typeface="Open Sans"/>
              </a:rPr>
              <a:t>et </a:t>
            </a:r>
            <a:r>
              <a:rPr lang="en-GB" sz="1800" b="1">
                <a:solidFill>
                  <a:schemeClr val="dk1"/>
                </a:solidFill>
                <a:latin typeface="Open Sans"/>
                <a:ea typeface="Open Sans"/>
                <a:cs typeface="Open Sans"/>
                <a:sym typeface="Open Sans"/>
              </a:rPr>
              <a:t>changement de dioxyde de carbone </a:t>
            </a:r>
            <a:r>
              <a:rPr lang="en-GB" sz="1800">
                <a:solidFill>
                  <a:schemeClr val="dk1"/>
                </a:solidFill>
                <a:latin typeface="Open Sans"/>
                <a:ea typeface="Open Sans"/>
                <a:cs typeface="Open Sans"/>
                <a:sym typeface="Open Sans"/>
              </a:rPr>
              <a:t>(</a:t>
            </a:r>
            <a:r>
              <a:rPr lang="en-GB" sz="1800" b="1">
                <a:solidFill>
                  <a:srgbClr val="002AFA"/>
                </a:solidFill>
                <a:latin typeface="Open Sans"/>
                <a:ea typeface="Open Sans"/>
                <a:cs typeface="Open Sans"/>
                <a:sym typeface="Open Sans"/>
              </a:rPr>
              <a:t>bleu foncé</a:t>
            </a:r>
            <a:r>
              <a:rPr lang="en-GB" sz="1800">
                <a:solidFill>
                  <a:schemeClr val="dk1"/>
                </a:solidFill>
                <a:latin typeface="Open Sans"/>
                <a:ea typeface="Open Sans"/>
                <a:cs typeface="Open Sans"/>
                <a:sym typeface="Open Sans"/>
              </a:rPr>
              <a:t>) mesurés à partir de la carotte de glace EPICA Dome C en Antarctique</a:t>
            </a:r>
            <a:endParaRPr sz="1800">
              <a:solidFill>
                <a:schemeClr val="dk1"/>
              </a:solidFill>
              <a:latin typeface="Calibri"/>
              <a:ea typeface="Calibri"/>
              <a:cs typeface="Calibri"/>
              <a:sym typeface="Calibri"/>
            </a:endParaRPr>
          </a:p>
        </p:txBody>
      </p:sp>
      <p:sp>
        <p:nvSpPr>
          <p:cNvPr id="118" name="Google Shape;118;p5"/>
          <p:cNvSpPr txBox="1"/>
          <p:nvPr/>
        </p:nvSpPr>
        <p:spPr>
          <a:xfrm>
            <a:off x="663575" y="488281"/>
            <a:ext cx="83688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Notions de base sur le changement climatique</a:t>
            </a:r>
            <a:endParaRPr/>
          </a:p>
        </p:txBody>
      </p:sp>
      <p:sp>
        <p:nvSpPr>
          <p:cNvPr id="119" name="Google Shape;119;p5"/>
          <p:cNvSpPr txBox="1"/>
          <p:nvPr/>
        </p:nvSpPr>
        <p:spPr>
          <a:xfrm>
            <a:off x="663573" y="1735122"/>
            <a:ext cx="8949000" cy="66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Quelles sont les causes du changement climatique ?</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p:nvPr/>
        </p:nvSpPr>
        <p:spPr>
          <a:xfrm>
            <a:off x="685876" y="1730958"/>
            <a:ext cx="8182500" cy="66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Impact de l'augmentation des émissions sur les températures moyennes mondiales</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
        <p:nvSpPr>
          <p:cNvPr id="126" name="Google Shape;126;p6"/>
          <p:cNvSpPr txBox="1"/>
          <p:nvPr/>
        </p:nvSpPr>
        <p:spPr>
          <a:xfrm>
            <a:off x="663575" y="488281"/>
            <a:ext cx="83688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Notions de base sur le changement climatique</a:t>
            </a:r>
            <a:endParaRPr/>
          </a:p>
        </p:txBody>
      </p:sp>
      <p:sp>
        <p:nvSpPr>
          <p:cNvPr id="127" name="Google Shape;127;p6"/>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6</a:t>
            </a:fld>
            <a:endParaRPr>
              <a:latin typeface="Open Sans"/>
              <a:ea typeface="Open Sans"/>
              <a:cs typeface="Open Sans"/>
              <a:sym typeface="Open Sans"/>
            </a:endParaRPr>
          </a:p>
        </p:txBody>
      </p:sp>
      <p:sp>
        <p:nvSpPr>
          <p:cNvPr id="128" name="Google Shape;128;p6"/>
          <p:cNvSpPr txBox="1"/>
          <p:nvPr/>
        </p:nvSpPr>
        <p:spPr>
          <a:xfrm>
            <a:off x="480767" y="14704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pic>
        <p:nvPicPr>
          <p:cNvPr id="129" name="Google Shape;129;p6"/>
          <p:cNvPicPr preferRelativeResize="0"/>
          <p:nvPr/>
        </p:nvPicPr>
        <p:blipFill rotWithShape="1">
          <a:blip r:embed="rId3">
            <a:alphaModFix/>
          </a:blip>
          <a:srcRect/>
          <a:stretch/>
        </p:blipFill>
        <p:spPr>
          <a:xfrm>
            <a:off x="799841" y="2313602"/>
            <a:ext cx="6556170" cy="3659586"/>
          </a:xfrm>
          <a:prstGeom prst="rect">
            <a:avLst/>
          </a:prstGeom>
          <a:noFill/>
          <a:ln>
            <a:noFill/>
          </a:ln>
        </p:spPr>
      </p:pic>
      <p:sp>
        <p:nvSpPr>
          <p:cNvPr id="130" name="Google Shape;130;p6"/>
          <p:cNvSpPr txBox="1"/>
          <p:nvPr/>
        </p:nvSpPr>
        <p:spPr>
          <a:xfrm>
            <a:off x="8490857" y="5647521"/>
            <a:ext cx="3260700" cy="738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1">
                <a:solidFill>
                  <a:schemeClr val="dk1"/>
                </a:solidFill>
                <a:latin typeface="Open Sans"/>
                <a:ea typeface="Open Sans"/>
                <a:cs typeface="Open Sans"/>
                <a:sym typeface="Open Sans"/>
              </a:rPr>
              <a:t>Source : Berkley Earth via OurWorldinData.org Berkley Earth via OurWorldinData.org</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7"/>
          <p:cNvPicPr preferRelativeResize="0"/>
          <p:nvPr/>
        </p:nvPicPr>
        <p:blipFill rotWithShape="1">
          <a:blip r:embed="rId3">
            <a:alphaModFix/>
          </a:blip>
          <a:srcRect/>
          <a:stretch/>
        </p:blipFill>
        <p:spPr>
          <a:xfrm>
            <a:off x="797660" y="2452217"/>
            <a:ext cx="8677569" cy="3805790"/>
          </a:xfrm>
          <a:prstGeom prst="rect">
            <a:avLst/>
          </a:prstGeom>
          <a:noFill/>
          <a:ln>
            <a:noFill/>
          </a:ln>
        </p:spPr>
      </p:pic>
      <p:sp>
        <p:nvSpPr>
          <p:cNvPr id="137" name="Google Shape;137;p7"/>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7</a:t>
            </a:fld>
            <a:endParaRPr sz="1400" b="1" i="0">
              <a:solidFill>
                <a:schemeClr val="lt1"/>
              </a:solidFill>
              <a:latin typeface="Open Sans"/>
              <a:ea typeface="Open Sans"/>
              <a:cs typeface="Open Sans"/>
              <a:sym typeface="Open Sans"/>
            </a:endParaRPr>
          </a:p>
        </p:txBody>
      </p:sp>
      <p:sp>
        <p:nvSpPr>
          <p:cNvPr id="138" name="Google Shape;138;p7"/>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139" name="Google Shape;139;p7"/>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Notions de base sur le changement climatique</a:t>
            </a:r>
            <a:endParaRPr/>
          </a:p>
        </p:txBody>
      </p:sp>
      <p:sp>
        <p:nvSpPr>
          <p:cNvPr id="140" name="Google Shape;140;p7"/>
          <p:cNvSpPr txBox="1"/>
          <p:nvPr/>
        </p:nvSpPr>
        <p:spPr>
          <a:xfrm>
            <a:off x="663573" y="1963722"/>
            <a:ext cx="894905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Définition du changement climatique et de ses manifestations</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
        <p:nvSpPr>
          <p:cNvPr id="141" name="Google Shape;141;p7"/>
          <p:cNvSpPr txBox="1"/>
          <p:nvPr/>
        </p:nvSpPr>
        <p:spPr>
          <a:xfrm>
            <a:off x="8352944" y="5865482"/>
            <a:ext cx="3398400" cy="523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1">
                <a:solidFill>
                  <a:schemeClr val="dk1"/>
                </a:solidFill>
                <a:latin typeface="Open Sans"/>
                <a:ea typeface="Open Sans"/>
                <a:cs typeface="Open Sans"/>
                <a:sym typeface="Open Sans"/>
              </a:rPr>
              <a:t>Source : KVDP via Wikimedia Commons : KVDP via Wikimedia Commons</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Conférence 9.1. Références</a:t>
            </a:r>
            <a:endParaRPr/>
          </a:p>
        </p:txBody>
      </p:sp>
      <p:sp>
        <p:nvSpPr>
          <p:cNvPr id="148" name="Google Shape;148;p8"/>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8</a:t>
            </a:fld>
            <a:endParaRPr sz="1400" b="1" i="0">
              <a:solidFill>
                <a:schemeClr val="lt1"/>
              </a:solidFill>
              <a:latin typeface="Open Sans"/>
              <a:ea typeface="Open Sans"/>
              <a:cs typeface="Open Sans"/>
              <a:sym typeface="Open Sans"/>
            </a:endParaRPr>
          </a:p>
        </p:txBody>
      </p:sp>
      <p:sp>
        <p:nvSpPr>
          <p:cNvPr id="149" name="Google Shape;149;p8"/>
          <p:cNvSpPr txBox="1"/>
          <p:nvPr/>
        </p:nvSpPr>
        <p:spPr>
          <a:xfrm>
            <a:off x="663879" y="2115680"/>
            <a:ext cx="8242200" cy="35673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Jouzel, J., V. Masson-Delmotte, O. Cattani, G. Dreyfus, S. Falourd, G. Hoffmann, B. Minster, J. Nouet, J.M. Barnola, J. Chappellaz, H. Fischer, J.C. Gallet, S. Johnsen, M. Leuenberger, L. Loulergue, D. Luethi, H. Oerter, F. Parrenin, G. Raisbeck, D. Raynaud, A. Schilt, J. Schwander, E. Selmo, R. Souchez, R. Spahni, B. Stauffer, J.P. Steffensen, B. Stenni, T.F. Stocker, J.L. Tison, M. Werner, and E.W. Wolff. 2007. Orbital and Millennial Antarctic Climate Variability over the Past 800,000 Years. Science, Vol. 317, No. 5839, pp.793-797, 10 August 2007.</a:t>
            </a:r>
            <a:endParaRPr sz="2000" b="1">
              <a:solidFill>
                <a:srgbClr val="000000"/>
              </a:solidFill>
              <a:latin typeface="Quattrocento Sans"/>
              <a:ea typeface="Quattrocento Sans"/>
              <a:cs typeface="Quattrocento Sans"/>
              <a:sym typeface="Quattrocento Sans"/>
            </a:endParaRPr>
          </a:p>
          <a:p>
            <a:pPr marL="457200" lvl="0" indent="-457200" algn="l" rtl="0">
              <a:lnSpc>
                <a:spcPct val="90000"/>
              </a:lnSpc>
              <a:spcBef>
                <a:spcPts val="1200"/>
              </a:spcBef>
              <a:spcAft>
                <a:spcPts val="0"/>
              </a:spcAft>
              <a:buClr>
                <a:srgbClr val="444444"/>
              </a:buClr>
              <a:buSzPts val="1600"/>
              <a:buAutoNum type="arabicPeriod"/>
            </a:pPr>
            <a:r>
              <a:rPr lang="en-GB" sz="1600">
                <a:solidFill>
                  <a:srgbClr val="444444"/>
                </a:solidFill>
                <a:latin typeface="Open Sans"/>
                <a:ea typeface="Open Sans"/>
                <a:cs typeface="Open Sans"/>
                <a:sym typeface="Open Sans"/>
              </a:rPr>
              <a:t>Lüthi, D., M. Le Floch, B. Bereiter, T. Blunier, J.-M. Barnola, U. Siegenthaler, D. Raynaud, J. Jouzel, H. Fischer, K. Kawamura, and T.F. Stocker. 2008. High-resolution carbon dioxide concentration record 650,000-800,000 years before present. Nature, Vol. 453, pp. 379-382, 15 May 2008.</a:t>
            </a:r>
            <a:endParaRPr sz="2000" b="1">
              <a:solidFill>
                <a:srgbClr val="000000"/>
              </a:solidFill>
              <a:latin typeface="Quattrocento Sans"/>
              <a:ea typeface="Quattrocento Sans"/>
              <a:cs typeface="Quattrocento Sans"/>
              <a:sym typeface="Quattrocento Sans"/>
            </a:endParaRPr>
          </a:p>
          <a:p>
            <a:pPr marL="457200" lvl="0" indent="-457200" algn="l" rtl="0">
              <a:lnSpc>
                <a:spcPct val="90000"/>
              </a:lnSpc>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NASA, </a:t>
            </a:r>
            <a:r>
              <a:rPr lang="en-GB" sz="1600" u="sng">
                <a:solidFill>
                  <a:srgbClr val="0563C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https://climate.nasa.gov/resources/global-warming-vs-climate-change/</a:t>
            </a:r>
            <a:endParaRPr sz="1600">
              <a:solidFill>
                <a:srgbClr val="444444"/>
              </a:solidFill>
              <a:latin typeface="Open Sans"/>
              <a:ea typeface="Open Sans"/>
              <a:cs typeface="Open Sans"/>
              <a:sym typeface="Open Sans"/>
            </a:endParaRPr>
          </a:p>
          <a:p>
            <a:pPr marL="457200" lvl="0" indent="-457200" algn="l" rtl="0">
              <a:lnSpc>
                <a:spcPct val="90000"/>
              </a:lnSpc>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NOAA-NCDC, </a:t>
            </a:r>
            <a:r>
              <a:rPr lang="en-GB" sz="1600" u="sng">
                <a:solidFill>
                  <a:srgbClr val="0563C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https://www.ncdc.noaa.gov/global-warming/temperature-change</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9"/>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9</a:t>
            </a:fld>
            <a:endParaRPr>
              <a:latin typeface="Open Sans"/>
              <a:ea typeface="Open Sans"/>
              <a:cs typeface="Open Sans"/>
              <a:sym typeface="Open Sans"/>
            </a:endParaRPr>
          </a:p>
        </p:txBody>
      </p:sp>
      <p:graphicFrame>
        <p:nvGraphicFramePr>
          <p:cNvPr id="156" name="Google Shape;156;p9"/>
          <p:cNvGraphicFramePr/>
          <p:nvPr/>
        </p:nvGraphicFramePr>
        <p:xfrm>
          <a:off x="747796" y="2479653"/>
          <a:ext cx="3000000" cy="3000000"/>
        </p:xfrm>
        <a:graphic>
          <a:graphicData uri="http://schemas.openxmlformats.org/drawingml/2006/table">
            <a:tbl>
              <a:tblPr>
                <a:noFill/>
                <a:tableStyleId>{0462D344-C335-4803-9950-85C6FC2D6D09}</a:tableStyleId>
              </a:tblPr>
              <a:tblGrid>
                <a:gridCol w="2575575">
                  <a:extLst>
                    <a:ext uri="{9D8B030D-6E8A-4147-A177-3AD203B41FA5}">
                      <a16:colId xmlns:a16="http://schemas.microsoft.com/office/drawing/2014/main" val="20000"/>
                    </a:ext>
                  </a:extLst>
                </a:gridCol>
                <a:gridCol w="1125250">
                  <a:extLst>
                    <a:ext uri="{9D8B030D-6E8A-4147-A177-3AD203B41FA5}">
                      <a16:colId xmlns:a16="http://schemas.microsoft.com/office/drawing/2014/main" val="20001"/>
                    </a:ext>
                  </a:extLst>
                </a:gridCol>
                <a:gridCol w="865600">
                  <a:extLst>
                    <a:ext uri="{9D8B030D-6E8A-4147-A177-3AD203B41FA5}">
                      <a16:colId xmlns:a16="http://schemas.microsoft.com/office/drawing/2014/main" val="20002"/>
                    </a:ext>
                  </a:extLst>
                </a:gridCol>
                <a:gridCol w="734750">
                  <a:extLst>
                    <a:ext uri="{9D8B030D-6E8A-4147-A177-3AD203B41FA5}">
                      <a16:colId xmlns:a16="http://schemas.microsoft.com/office/drawing/2014/main" val="20003"/>
                    </a:ext>
                  </a:extLst>
                </a:gridCol>
              </a:tblGrid>
              <a:tr h="330875">
                <a:tc rowSpan="2">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Valeurs du PRP et durées de vie</a:t>
                      </a:r>
                      <a:endParaRPr/>
                    </a:p>
                  </a:txBody>
                  <a:tcPr marL="91450" marR="91450" marT="45725" marB="45725" anchor="ctr"/>
                </a:tc>
                <a:tc rowSpan="2">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Durée de vie (années)</a:t>
                      </a:r>
                      <a:endParaRPr/>
                    </a:p>
                  </a:txBody>
                  <a:tcPr marL="91450" marR="91450" marT="45725" marB="45725" anchor="ctr"/>
                </a:tc>
                <a:tc gridSpan="2">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Horizon temporel du PRP</a:t>
                      </a:r>
                      <a:endParaRPr/>
                    </a:p>
                  </a:txBody>
                  <a:tcPr marL="91450" marR="91450" marT="45725" marB="45725" anchor="ctr"/>
                </a:tc>
                <a:tc hMerge="1">
                  <a:txBody>
                    <a:bodyPr/>
                    <a:lstStyle/>
                    <a:p>
                      <a:endParaRPr lang="en-AM"/>
                    </a:p>
                  </a:txBody>
                  <a:tcPr/>
                </a:tc>
                <a:extLst>
                  <a:ext uri="{0D108BD9-81ED-4DB2-BD59-A6C34878D82A}">
                    <a16:rowId xmlns:a16="http://schemas.microsoft.com/office/drawing/2014/main" val="10000"/>
                  </a:ext>
                </a:extLst>
              </a:tr>
              <a:tr h="509475">
                <a:tc vMerge="1">
                  <a:txBody>
                    <a:bodyPr/>
                    <a:lstStyle/>
                    <a:p>
                      <a:endParaRPr lang="en-AM"/>
                    </a:p>
                  </a:txBody>
                  <a:tcPr/>
                </a:tc>
                <a:tc vMerge="1">
                  <a:txBody>
                    <a:bodyPr/>
                    <a:lstStyle/>
                    <a:p>
                      <a:endParaRPr lang="en-AM"/>
                    </a:p>
                  </a:txBody>
                  <a:tcPr/>
                </a:tc>
                <a:tc>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20 ans</a:t>
                      </a:r>
                      <a:endParaRPr/>
                    </a:p>
                  </a:txBody>
                  <a:tcPr marL="91450" marR="91450" marT="45725" marB="45725" anchor="ctr"/>
                </a:tc>
                <a:tc>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100 ans</a:t>
                      </a:r>
                      <a:endParaRPr/>
                    </a:p>
                  </a:txBody>
                  <a:tcPr marL="91450" marR="91450" marT="45725" marB="45725" anchor="ctr"/>
                </a:tc>
                <a:extLst>
                  <a:ext uri="{0D108BD9-81ED-4DB2-BD59-A6C34878D82A}">
                    <a16:rowId xmlns:a16="http://schemas.microsoft.com/office/drawing/2014/main" val="10001"/>
                  </a:ext>
                </a:extLst>
              </a:tr>
              <a:tr h="330875">
                <a:tc>
                  <a:txBody>
                    <a:bodyPr/>
                    <a:lstStyle/>
                    <a:p>
                      <a:pPr marL="0" marR="0" lvl="0" indent="0" algn="ctr" rtl="0">
                        <a:spcBef>
                          <a:spcPts val="0"/>
                        </a:spcBef>
                        <a:spcAft>
                          <a:spcPts val="0"/>
                        </a:spcAft>
                        <a:buNone/>
                      </a:pPr>
                      <a:r>
                        <a:rPr lang="en-GB" sz="1400" b="0" u="none" strike="noStrike" cap="none">
                          <a:solidFill>
                            <a:schemeClr val="dk1"/>
                          </a:solidFill>
                          <a:latin typeface="Open Sans"/>
                          <a:ea typeface="Open Sans"/>
                          <a:cs typeface="Open Sans"/>
                          <a:sym typeface="Open Sans"/>
                        </a:rPr>
                        <a:t>Dioxyde de carbone (CO )</a:t>
                      </a:r>
                      <a:r>
                        <a:rPr lang="en-GB" sz="1400" b="0" u="none" strike="noStrike" cap="none" baseline="-25000">
                          <a:solidFill>
                            <a:schemeClr val="dk1"/>
                          </a:solidFill>
                          <a:latin typeface="Open Sans"/>
                          <a:ea typeface="Open Sans"/>
                          <a:cs typeface="Open Sans"/>
                          <a:sym typeface="Open Sans"/>
                        </a:rPr>
                        <a:t>2</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0" u="none" strike="noStrike" cap="none">
                          <a:latin typeface="Open Sans"/>
                          <a:ea typeface="Open Sans"/>
                          <a:cs typeface="Open Sans"/>
                          <a:sym typeface="Open Sans"/>
                        </a:rPr>
                        <a:t>-</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0" u="none" strike="noStrike" cap="none">
                          <a:latin typeface="Open Sans"/>
                          <a:ea typeface="Open Sans"/>
                          <a:cs typeface="Open Sans"/>
                          <a:sym typeface="Open Sans"/>
                        </a:rPr>
                        <a:t>1</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0" u="none" strike="noStrike" cap="none">
                          <a:latin typeface="Open Sans"/>
                          <a:ea typeface="Open Sans"/>
                          <a:cs typeface="Open Sans"/>
                          <a:sym typeface="Open Sans"/>
                        </a:rPr>
                        <a:t>1</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2"/>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Méthane (CH )</a:t>
                      </a:r>
                      <a:r>
                        <a:rPr lang="en-GB" sz="1400" u="none" strike="noStrike" cap="none" baseline="-25000">
                          <a:latin typeface="Open Sans"/>
                          <a:ea typeface="Open Sans"/>
                          <a:cs typeface="Open Sans"/>
                          <a:sym typeface="Open Sans"/>
                        </a:rPr>
                        <a:t>4</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12.4</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1" u="none" strike="noStrike" cap="none">
                          <a:solidFill>
                            <a:srgbClr val="FF0000"/>
                          </a:solidFill>
                          <a:latin typeface="Open Sans"/>
                          <a:ea typeface="Open Sans"/>
                          <a:cs typeface="Open Sans"/>
                          <a:sym typeface="Open Sans"/>
                        </a:rPr>
                        <a:t>84</a:t>
                      </a:r>
                      <a:endParaRPr/>
                    </a:p>
                  </a:txBody>
                  <a:tcPr marL="91450" marR="91450" marT="45725" marB="45725" anchor="ctr"/>
                </a:tc>
                <a:tc>
                  <a:txBody>
                    <a:bodyPr/>
                    <a:lstStyle/>
                    <a:p>
                      <a:pPr marL="0" marR="0" lvl="0" indent="0" algn="ctr" rtl="0">
                        <a:spcBef>
                          <a:spcPts val="0"/>
                        </a:spcBef>
                        <a:spcAft>
                          <a:spcPts val="0"/>
                        </a:spcAft>
                        <a:buNone/>
                      </a:pPr>
                      <a:r>
                        <a:rPr lang="en-GB" sz="1400" b="1" u="none" strike="noStrike" cap="none">
                          <a:solidFill>
                            <a:srgbClr val="FF0000"/>
                          </a:solidFill>
                          <a:latin typeface="Open Sans"/>
                          <a:ea typeface="Open Sans"/>
                          <a:cs typeface="Open Sans"/>
                          <a:sym typeface="Open Sans"/>
                        </a:rPr>
                        <a:t>28</a:t>
                      </a:r>
                      <a:endParaRPr sz="1400" b="1" u="none" strike="noStrike" cap="none">
                        <a:solidFill>
                          <a:srgbClr val="FF0000"/>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3"/>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Oxyde nitreux (N</a:t>
                      </a:r>
                      <a:r>
                        <a:rPr lang="en-GB" sz="1400" u="none" strike="noStrike" cap="none" baseline="-25000">
                          <a:latin typeface="Open Sans"/>
                          <a:ea typeface="Open Sans"/>
                          <a:cs typeface="Open Sans"/>
                          <a:sym typeface="Open Sans"/>
                        </a:rPr>
                        <a:t>2</a:t>
                      </a:r>
                      <a:r>
                        <a:rPr lang="en-GB" sz="1400" u="none" strike="noStrike" cap="none">
                          <a:latin typeface="Open Sans"/>
                          <a:ea typeface="Open Sans"/>
                          <a:cs typeface="Open Sans"/>
                          <a:sym typeface="Open Sans"/>
                        </a:rPr>
                        <a:t> O)</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121.0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264</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265</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4"/>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Hydrofluorocarbures (HFC - 134a)</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13.4</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3,710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1,300</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5"/>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Chlorofluorocarbone (CFC-11)</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45.0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7,020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5,350</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6"/>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Hexafluorure de soufre (SF )</a:t>
                      </a:r>
                      <a:r>
                        <a:rPr lang="en-GB" sz="1400" u="none" strike="noStrike" cap="none" baseline="-25000">
                          <a:latin typeface="Open Sans"/>
                          <a:ea typeface="Open Sans"/>
                          <a:cs typeface="Open Sans"/>
                          <a:sym typeface="Open Sans"/>
                        </a:rPr>
                        <a:t>6</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3,200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17,500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23,500</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157" name="Google Shape;157;p9"/>
          <p:cNvSpPr txBox="1"/>
          <p:nvPr/>
        </p:nvSpPr>
        <p:spPr>
          <a:xfrm>
            <a:off x="663129" y="1620410"/>
            <a:ext cx="829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Open Sans"/>
              <a:buNone/>
            </a:pPr>
            <a:r>
              <a:rPr lang="en-GB" sz="1600" b="1">
                <a:solidFill>
                  <a:schemeClr val="dk1"/>
                </a:solidFill>
                <a:latin typeface="Open Sans"/>
                <a:ea typeface="Open Sans"/>
                <a:cs typeface="Open Sans"/>
                <a:sym typeface="Open Sans"/>
              </a:rPr>
              <a:t>Potentiel de réchauffement planétaire (PRP): </a:t>
            </a:r>
            <a:r>
              <a:rPr lang="en-GB" sz="1600">
                <a:solidFill>
                  <a:schemeClr val="dk1"/>
                </a:solidFill>
                <a:latin typeface="Open Sans"/>
                <a:ea typeface="Open Sans"/>
                <a:cs typeface="Open Sans"/>
                <a:sym typeface="Open Sans"/>
              </a:rPr>
              <a:t>"impact sur l'effet de serre" relatif ou forçage radiatif sur une période donnée d'une unité de masse de gaz par rapport à un gaz de référence (CO</a:t>
            </a:r>
            <a:r>
              <a:rPr lang="en-GB" sz="1600" baseline="-25000">
                <a:solidFill>
                  <a:schemeClr val="dk1"/>
                </a:solidFill>
                <a:latin typeface="Open Sans"/>
                <a:ea typeface="Open Sans"/>
                <a:cs typeface="Open Sans"/>
                <a:sym typeface="Open Sans"/>
              </a:rPr>
              <a:t>2</a:t>
            </a:r>
            <a:r>
              <a:rPr lang="en-GB" sz="1600">
                <a:solidFill>
                  <a:schemeClr val="dk1"/>
                </a:solidFill>
                <a:latin typeface="Open Sans"/>
                <a:ea typeface="Open Sans"/>
                <a:cs typeface="Open Sans"/>
                <a:sym typeface="Open Sans"/>
              </a:rPr>
              <a:t>).</a:t>
            </a:r>
            <a:endParaRPr/>
          </a:p>
        </p:txBody>
      </p:sp>
      <p:pic>
        <p:nvPicPr>
          <p:cNvPr id="158" name="Google Shape;158;p9" descr="Global ghg emissions by gas"/>
          <p:cNvPicPr preferRelativeResize="0"/>
          <p:nvPr/>
        </p:nvPicPr>
        <p:blipFill rotWithShape="1">
          <a:blip r:embed="rId3">
            <a:alphaModFix/>
          </a:blip>
          <a:srcRect/>
          <a:stretch/>
        </p:blipFill>
        <p:spPr>
          <a:xfrm>
            <a:off x="6197600" y="3171768"/>
            <a:ext cx="5421822" cy="1816308"/>
          </a:xfrm>
          <a:prstGeom prst="rect">
            <a:avLst/>
          </a:prstGeom>
          <a:noFill/>
          <a:ln>
            <a:noFill/>
          </a:ln>
        </p:spPr>
      </p:pic>
      <p:sp>
        <p:nvSpPr>
          <p:cNvPr id="159" name="Google Shape;159;p9"/>
          <p:cNvSpPr txBox="1"/>
          <p:nvPr/>
        </p:nvSpPr>
        <p:spPr>
          <a:xfrm>
            <a:off x="663574" y="1236293"/>
            <a:ext cx="7806600" cy="394800"/>
          </a:xfrm>
          <a:prstGeom prst="rect">
            <a:avLst/>
          </a:prstGeom>
          <a:noFill/>
          <a:ln>
            <a:noFill/>
          </a:ln>
        </p:spPr>
        <p:txBody>
          <a:bodyPr spcFirstLastPara="1" wrap="square" lIns="91425" tIns="45700" rIns="91425" bIns="45700" anchor="ctr" anchorCtr="0">
            <a:normAutofit fontScale="85000"/>
          </a:bodyPr>
          <a:lstStyle/>
          <a:p>
            <a:pPr marL="0" marR="0" lvl="0" indent="0" algn="l" rtl="0">
              <a:lnSpc>
                <a:spcPct val="90000"/>
              </a:lnSpc>
              <a:spcBef>
                <a:spcPts val="0"/>
              </a:spcBef>
              <a:spcAft>
                <a:spcPts val="0"/>
              </a:spcAft>
              <a:buClr>
                <a:srgbClr val="9CC2E5"/>
              </a:buClr>
              <a:buSzPct val="100000"/>
              <a:buFont typeface="Arial"/>
              <a:buNone/>
            </a:pPr>
            <a:r>
              <a:rPr lang="en-GB" sz="2000" b="1" i="0">
                <a:solidFill>
                  <a:srgbClr val="9CC2E5"/>
                </a:solidFill>
                <a:latin typeface="Open Sans"/>
                <a:ea typeface="Open Sans"/>
                <a:cs typeface="Open Sans"/>
                <a:sym typeface="Open Sans"/>
              </a:rPr>
              <a:t>Comparaison des différents types d'émissions de gaz à effet de serre</a:t>
            </a:r>
            <a:endParaRPr/>
          </a:p>
        </p:txBody>
      </p:sp>
      <p:sp>
        <p:nvSpPr>
          <p:cNvPr id="160" name="Google Shape;160;p9"/>
          <p:cNvSpPr txBox="1"/>
          <p:nvPr/>
        </p:nvSpPr>
        <p:spPr>
          <a:xfrm>
            <a:off x="663574" y="-102983"/>
            <a:ext cx="9780300" cy="132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9.2. Émissions de gaz à effet de serre</a:t>
            </a:r>
            <a:endParaRPr/>
          </a:p>
        </p:txBody>
      </p:sp>
      <p:sp>
        <p:nvSpPr>
          <p:cNvPr id="161" name="Google Shape;161;p9"/>
          <p:cNvSpPr txBox="1"/>
          <p:nvPr/>
        </p:nvSpPr>
        <p:spPr>
          <a:xfrm>
            <a:off x="7143283" y="5729379"/>
            <a:ext cx="4608300" cy="4536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Source : OurWorldinData.org : OurWorldinData.org sur la base de données de Climate Watch - World Resources Institute (2020)</a:t>
            </a:r>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7580</Words>
  <Application>Microsoft Macintosh PowerPoint</Application>
  <PresentationFormat>Widescreen</PresentationFormat>
  <Paragraphs>345</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Lato</vt:lpstr>
      <vt:lpstr>Arial</vt:lpstr>
      <vt:lpstr>Quattrocento Sans</vt:lpstr>
      <vt:lpstr>Montserrat</vt:lpstr>
      <vt:lpstr>Open Sans ExtraBold</vt:lpstr>
      <vt:lpstr>Playfair Display</vt:lpstr>
      <vt:lpstr>Calibri</vt:lpstr>
      <vt:lpstr>Open Sans</vt:lpstr>
      <vt:lpstr>Merriweather</vt:lpstr>
      <vt:lpstr>Office Theme</vt:lpstr>
      <vt:lpstr>LECTURE 9 LE SYSTÈME CLIMATIQUE - Partie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 Émissions de gaz à effet de serre</vt:lpstr>
      <vt:lpstr>9.2. Émissions de gaz à effet de serre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9.4. Atténuation des GES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Abhishek Shivakumar</dc:creator>
  <cp:lastModifiedBy>Yeganyan, Rudolf</cp:lastModifiedBy>
  <cp:revision>1</cp:revision>
  <dcterms:created xsi:type="dcterms:W3CDTF">2021-04-28T16:53:04Z</dcterms:created>
  <dcterms:modified xsi:type="dcterms:W3CDTF">2024-06-20T13:35:11Z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