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Open Sans ExtraBold"/>
      <p:bold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QuLW1XkgERQtMJ24aIDSSBXUX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OpenSansExtraBold-boldItalic.fntdata"/><Relationship Id="rId21" Type="http://schemas.openxmlformats.org/officeDocument/2006/relationships/font" Target="fonts/OpenSansExtraBold-bold.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60" name="Google Shape;6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Germany uses a reference yield model to adjust the payments for wind projects based on their location and wind resources. This way, it compensates for the lower wind resources in some regions and the grid congestion between the north and the south. The reference yield model does not affect the supply of wind projects and can lower the grid costs, but it needs careful parameter setting to avoid distortion. The reference yield model also makes the low-carbon energy transition more equitable and inclusive by supporting the participation of communities and regions with lower wind resources. The reference yield model is not for sub-optimal projects, but for facilitating renewable energy development in different regions. </a:t>
            </a:r>
            <a:endParaRPr/>
          </a:p>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Germany used to have a feed-in tariff system that guaranteed a fixed price for renewable energy producers, but it switched to an auction system for large-scale projects above 100 MW in 2015. The auction system aims to improve the control over the installed capacity and to increase the competition among the bidders. Germany has also introduced cross-border auctions, which allow bidders from Denmark and neighbouring countries to participate in the German market. Additionally, Germany has several demand response programs for industrial and commercial customers, who can receive payments or discounts for reducing or increasing their demand when needed. However,  demand response for residential customers is still limited and voluntary and depends on the penetration of smart meters, which is surprisingly low in German households.</a:t>
            </a:r>
            <a:endParaRPr/>
          </a:p>
        </p:txBody>
      </p:sp>
      <p:sp>
        <p:nvSpPr>
          <p:cNvPr id="192" name="Google Shape;19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93" name="Google Shape;193;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Germany uses financing instruments like green bonds and carbon contracts for difference to support its net zero transition. Germany issued its first sovereign green bond in September 2020, raising €6.5 billion ($7.7 billion) for green budget expenditures. Between 2020-2022, €38.5 billion was made available to invest in climate action, environmental protection and nature conservation. Green bonds are not only issued by the federal government but also by other public and private entities. Germany launched a new scheme called carbon contracts for difference in 2023, which will provide €50 billion ($53.45 billion) to businesses facing substantial clean energy costs over the next 15 years. The scheme will pay the difference between the carbon price and a fixed reference price for low-carbon technologies. Over 15 years, the scheme expects to save 350 million tons of carbon emissions.</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GB"/>
              <a:t>To summarize this case study, Germany has ambitious net zero targets that go beyond the energy systems and cover other sectors as well. Germany's efficient systems need regular updates to learn from mistakes and provide opportunities for innovation to throttle the net zero transition. These systems or delivery mechanisms should not only focus on the cheapest price allocation but also include just-transition principles that ensure a fair and inclusive transition. It is also important to acknowledge that these transitions involve financial and societal risks that need to be addressed.</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t/>
            </a:r>
            <a:endParaRPr/>
          </a:p>
        </p:txBody>
      </p:sp>
      <p:sp>
        <p:nvSpPr>
          <p:cNvPr id="203" name="Google Shape;20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04" name="Google Shape;204;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215" name="Google Shape;21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16" name="Google Shape;216;p1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23" name="Google Shape;22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chemeClr val="dk1"/>
              </a:buClr>
              <a:buSzPts val="1200"/>
              <a:buFont typeface="Calibri"/>
              <a:buNone/>
            </a:pPr>
            <a:r>
              <a:rPr lang="en-GB"/>
              <a:t>This block uses the example of Germany to reflect on the three pillars (delivery mechanisms) facilitating net zero transitions in the electricity sector. </a:t>
            </a:r>
            <a:endParaRPr/>
          </a:p>
          <a:p>
            <a:pPr indent="0" lvl="0" marL="10160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Germany is a prominent and influential EU country with a high energy demand. It uses both fossil fuels and renewables to generate electricity and has the fourth largest solar PV capacity in the world. It has stopped nuclear power production entirely in 2023. It aims to be net zero by 2045, which means balancing its emissions with removals. It plans to reduce its emissions by 65% by 2030 and 88% by 2040 compared to 1990 levels. It also focuses on increasing variable renewable energy sources. However, it faces the challenge of natural gas shortages during winter, which may lead it to revive polluting lignite plants. This may present challenges to its net zero goal.</a:t>
            </a:r>
            <a:endParaRPr/>
          </a:p>
        </p:txBody>
      </p:sp>
      <p:sp>
        <p:nvSpPr>
          <p:cNvPr id="70" name="Google Shape;7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Germany aims to achieve 100% clean power by 2035 and climate neutrality by 2045. It has a legal framework that sets sectoral targets for emissions reduction and removals, and a periodic review process by an expert council. It plans to transform the power sector, which accounts for 40% of its emissions, by phasing out coal and nuclear, expanding renewables and grid infrastructure, and increasing efficiency and demand management. </a:t>
            </a:r>
            <a:endParaRPr/>
          </a:p>
          <a:p>
            <a:pPr indent="0" lvl="0" marL="10160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Germany has a fully liberalized and competitive electricity market, which supports the transition to renewable energy sources. It is the largest electricity market in Europe. Germany uses innovative auction mechanisms that allow different technologies to compete for subsidy levels and capacity. Germany also cooperates with other countries to trade and transmit electricity across borders. Germany has robust incentive mechanisms under the Renewable Energy Sources Act (EEG), which guarantees fixed feed-in tariffs or premiums for renewable generators. Germany also includes carbon pricing for the heating and transport sectors, which are not covered by the European Union’s Emission trading System.</a:t>
            </a:r>
            <a:endParaRPr/>
          </a:p>
          <a:p>
            <a:pPr indent="0" lvl="0" marL="101600" marR="0" rtl="0" algn="l">
              <a:lnSpc>
                <a:spcPct val="100000"/>
              </a:lnSpc>
              <a:spcBef>
                <a:spcPts val="0"/>
              </a:spcBef>
              <a:spcAft>
                <a:spcPts val="0"/>
              </a:spcAft>
              <a:buClr>
                <a:schemeClr val="dk1"/>
              </a:buClr>
              <a:buSzPts val="1200"/>
              <a:buFont typeface="Calibri"/>
              <a:buNone/>
            </a:pPr>
            <a:r>
              <a:t/>
            </a:r>
            <a:endParaRPr b="0" i="0">
              <a:solidFill>
                <a:srgbClr val="111111"/>
              </a:solidFill>
              <a:latin typeface="Arial"/>
              <a:ea typeface="Arial"/>
              <a:cs typeface="Arial"/>
              <a:sym typeface="Arial"/>
            </a:endParaRPr>
          </a:p>
          <a:p>
            <a:pPr indent="0" lvl="0" marL="101600" marR="0" rtl="0" algn="l">
              <a:lnSpc>
                <a:spcPct val="100000"/>
              </a:lnSpc>
              <a:spcBef>
                <a:spcPts val="0"/>
              </a:spcBef>
              <a:spcAft>
                <a:spcPts val="0"/>
              </a:spcAft>
              <a:buClr>
                <a:schemeClr val="dk1"/>
              </a:buClr>
              <a:buSzPts val="1200"/>
              <a:buFont typeface="Calibri"/>
              <a:buNone/>
            </a:pPr>
            <a:r>
              <a:t/>
            </a:r>
            <a:endParaRPr/>
          </a:p>
        </p:txBody>
      </p:sp>
      <p:sp>
        <p:nvSpPr>
          <p:cNvPr id="80" name="Google Shape;8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just">
              <a:spcBef>
                <a:spcPts val="0"/>
              </a:spcBef>
              <a:spcAft>
                <a:spcPts val="0"/>
              </a:spcAft>
              <a:buClr>
                <a:schemeClr val="dk1"/>
              </a:buClr>
              <a:buSzPts val="1200"/>
              <a:buFont typeface="Arial"/>
              <a:buChar char="•"/>
            </a:pPr>
            <a:r>
              <a:rPr lang="en-GB"/>
              <a:t>To give a bit of history. Germany’s market liberalisation started in the 1990s. It was one of the first countries to introduce an early form of feed-in tariff in 1990. In 1998, the Electricity Market Act was passed to allow retail competition. The German electricity exchange was created in the year 2000. In the year 200, the Renewable Energy Sources act (EEG) was established with periodic updates. Germany is part of the European Union’s internal energy market. It has four zones maintained by 4four different </a:t>
            </a:r>
            <a:r>
              <a:rPr lang="en-GB" sz="1200"/>
              <a:t>Transmission System Operators (TSOs). They are 50Hertz, Amprion, TenneT, and TransnetBW. And there are over 900 Distribution systems operators (DSOs) that handle the retail market. Federal Network Agency (BNetzA) and the Federal Ministry for Economic Affairs and Climate Action (BMWi), oversee the electricity sector and enforce regulations.</a:t>
            </a:r>
            <a:endParaRPr sz="1050"/>
          </a:p>
          <a:p>
            <a:pPr indent="0" lvl="0" marL="0" marR="0" rtl="0" algn="l">
              <a:lnSpc>
                <a:spcPct val="100000"/>
              </a:lnSpc>
              <a:spcBef>
                <a:spcPts val="0"/>
              </a:spcBef>
              <a:spcAft>
                <a:spcPts val="0"/>
              </a:spcAft>
              <a:buClr>
                <a:schemeClr val="dk1"/>
              </a:buClr>
              <a:buSzPts val="1200"/>
              <a:buFont typeface="Arial"/>
              <a:buNone/>
            </a:pPr>
            <a:r>
              <a:t/>
            </a:r>
            <a:endParaRPr sz="1200"/>
          </a:p>
          <a:p>
            <a:pPr indent="0" lvl="0" marL="0" rtl="0" algn="l">
              <a:spcBef>
                <a:spcPts val="0"/>
              </a:spcBef>
              <a:spcAft>
                <a:spcPts val="0"/>
              </a:spcAft>
              <a:buClr>
                <a:schemeClr val="dk1"/>
              </a:buClr>
              <a:buSzPts val="1200"/>
              <a:buFont typeface="Arial"/>
              <a:buNone/>
            </a:pPr>
            <a:r>
              <a:t/>
            </a:r>
            <a:endParaRPr/>
          </a:p>
        </p:txBody>
      </p:sp>
      <p:sp>
        <p:nvSpPr>
          <p:cNvPr id="87" name="Google Shape;8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88" name="Google Shape;88;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The Renewable Energy Act is a German law that supports the production and use of electricity from renewable sources. It was introduced in 2000 and has been revised several times. It requires grid operators to connect and prioritize renewable energy systems, and to pay them fixed, technology-specific feed-in tariffs for 20 years. The law is funded by a surcharge on electricity consumers. In 2014, the law was updated to introduce an auction system for new renewable energy projects, instead of feed-in tariffs. This law was gradually implemented starting in 2014 in multiple phases for different technology types and capacities.</a:t>
            </a:r>
            <a:endParaRPr/>
          </a:p>
          <a:p>
            <a:pPr indent="0" lvl="3" marL="137160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29" name="Google Shape;129;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To recap, EEG is the German law that supports renewable energy sources by paying them subsidies for 20 years. In 2021, the first renewable energy plants that started in 2000 stopped receiving subsidies and had to sell their electricity on the market or through contracts with buyers. This will affect more and more renewable energy plants in the future. Some may keep operating without subsidies, while others may replace their old equipment with new ones and join the auction system for new subsidies.</a:t>
            </a:r>
            <a:endParaRPr/>
          </a:p>
          <a:p>
            <a:pPr indent="0" lvl="0" marL="0" rtl="0" algn="l">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The EEG had an update in 2021. It increased the amount of solar PV and onshore wind energy that can be built and received subsidies through auctions. It lowered the feed-in tariffs for new solar PV and onshore wind installations. It introduced a market premium model for new renewable energy installations, which means they will receive a variable payment that depends on the market price of electricity. This is supposed to make them more competitive and responsive to market signals. It provided a follow-up regulation for subsidising existing wind turbines that will stop receiving subsidies in 2021. This is intended to prevent them from shutting down or being replaced by new ones. It introduces quotas for the south of Germany to reduce the imbalance in generating capacity between the north and the south. This was meant to address the grid congestion and stability issues caused by the uneven distribution of renewable energy sources.</a:t>
            </a:r>
            <a:endParaRPr/>
          </a:p>
          <a:p>
            <a:pPr indent="0" lvl="0" marL="0" rtl="0" algn="l">
              <a:spcBef>
                <a:spcPts val="0"/>
              </a:spcBef>
              <a:spcAft>
                <a:spcPts val="0"/>
              </a:spcAft>
              <a:buClr>
                <a:schemeClr val="dk1"/>
              </a:buClr>
              <a:buSzPts val="1200"/>
              <a:buFont typeface="Arial"/>
              <a:buNone/>
            </a:pPr>
            <a:r>
              <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40" name="Google Shape;140;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200">
                <a:solidFill>
                  <a:schemeClr val="dk1"/>
                </a:solidFill>
              </a:rPr>
              <a:t>The march towards Net zero with a high share of variable renewables is not always a cakewalk. Here, we discuss a particular case in Germany.  </a:t>
            </a:r>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Germany has a problem of balancing its wind power supply and demand. The north of Germany produces more wind power than it can use, but the transmission infrastructure is not enough to transport it to the industrial centres in the south. This causes grid congestion and stability issues, which require costly interventions and curtailment of wind plants. Sometimes, the electricity has to be routed through neighbouring countries like Poland.</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The north and the south of Germany have different views on how to solve this problem. The south, which is economically prosperous and opposed to wind farms and power lines on its territory, wants to keep a uniform electricity price and bidding zone for the whole country. The north, which has a high share of renewable energy, wants to have different bidding zones to reflect the regional differences in power generation and consumption. This would create price signals for investments in transmission and generation capacity.</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Germany also plans to build new transmission lines and limit the wind capacity in the north. It uses technology-neutral auctions to select wind and solar projects based on their location and impact on the distribution grid. This way, Germany tries to align its renewable energy expansion with its grid development.</a:t>
            </a:r>
            <a:endParaRPr/>
          </a:p>
        </p:txBody>
      </p:sp>
      <p:sp>
        <p:nvSpPr>
          <p:cNvPr id="151" name="Google Shape;1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52" name="Google Shape;152;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Here, we discuss the various, Germany focussed, Renewable energy auctions and incentives and the lessons learned in their implementation.</a:t>
            </a:r>
            <a:endParaRPr/>
          </a:p>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Germany’s preferential rules for citizen wind parks affect their bidding behaviour in renewable energy auctions. Citizen wind parks are granted a price equal to the highest awarded bid, while regular bidders are paid as bid. It creates a risk that they will submit overaggressive bids just to be selected, which may undermine the efficiency and effectiveness of the auction. </a:t>
            </a:r>
            <a:r>
              <a:rPr lang="en-GB" sz="1200">
                <a:solidFill>
                  <a:schemeClr val="dk1"/>
                </a:solidFill>
              </a:rPr>
              <a:t>Germany does not offer any indexing of prices, leaving sellers unprotected against inflation risks while the plant is being built. Neither does it offer any hedge against currency risk. Though the wind energy economy is a well-oiled machine, currency fluctuation could have a stronger effect on Solar PV development.</a:t>
            </a:r>
            <a:endParaRPr/>
          </a:p>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Germany’s wind auctions require projects to obtain permits before bidding. However, the permitting process has become more difficult and time-consuming, and many projects have faced legal disputes and public opposition. As a result, developers have been reluctant to bid, fearing penalties for non-delivery. This has led to undersubscribed auctions, where the bids received were much lower than the volume offered. For example, in May 2019, only 295 MW of bids were received for 650 MW of volume. This shows that compliance rules and permitting issues can have a significant impact on the success of renewable energy auctions.</a:t>
            </a:r>
            <a:endParaRPr sz="1200"/>
          </a:p>
          <a:p>
            <a:pPr indent="0" lvl="0" marL="0" rtl="0" algn="l">
              <a:spcBef>
                <a:spcPts val="0"/>
              </a:spcBef>
              <a:spcAft>
                <a:spcPts val="0"/>
              </a:spcAft>
              <a:buClr>
                <a:schemeClr val="dk1"/>
              </a:buClr>
              <a:buSzPts val="1200"/>
              <a:buFont typeface="Arial"/>
              <a:buNone/>
            </a:pPr>
            <a:r>
              <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69" name="Google Shape;169;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Here we discuss two  features in Germany’s renewable energy auctions regarding compliance rules and community ownership. Germany has strict compliance rules for solar PV projects, which impose penalties for delays in project start. These penalties are proportional to the amount of capacity that is not delivered on time, and they also reduce the contract price for the entire duration of the project. These rules have helped to reduce the delays in project completion, as bidders have to be more careful and realistic about their timelines. The wind energy auctions in 2017 had strong community ownership structures, allowing small-scale actors to participate in energy projects. Community ownership projects have some advantages, such as lower financing costs, higher social acceptance, and more local benefits. However, the community ownership projects have faced challenges obtaining building permits and competing with other bidders. Despite having some relaxation in obtaining building permits, most community projects did not obtain permits beyond their period of relaxation. They lacked the experience of a seasoned project developer.  Developer experience is essential for building large infrastructure, and community ownership projects may need more support and guidance in this regard</a:t>
            </a:r>
            <a:endParaRPr/>
          </a:p>
        </p:txBody>
      </p:sp>
      <p:sp>
        <p:nvSpPr>
          <p:cNvPr id="181" name="Google Shape;18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82" name="Google Shape;182;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16"/>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16"/>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16"/>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1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18"/>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18"/>
          <p:cNvGrpSpPr/>
          <p:nvPr/>
        </p:nvGrpSpPr>
        <p:grpSpPr>
          <a:xfrm>
            <a:off x="9055065" y="266555"/>
            <a:ext cx="1097280" cy="718618"/>
            <a:chOff x="3403969" y="5271776"/>
            <a:chExt cx="1878150" cy="1161732"/>
          </a:xfrm>
        </p:grpSpPr>
        <p:pic>
          <p:nvPicPr>
            <p:cNvPr descr="Logo&#10;&#10;Description automatically generated" id="31" name="Google Shape;31;p18"/>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18"/>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18"/>
          <p:cNvPicPr preferRelativeResize="0"/>
          <p:nvPr/>
        </p:nvPicPr>
        <p:blipFill rotWithShape="1">
          <a:blip r:embed="rId3">
            <a:alphaModFix/>
          </a:blip>
          <a:srcRect b="55139" l="72969" r="1015" t="6111"/>
          <a:stretch/>
        </p:blipFill>
        <p:spPr>
          <a:xfrm>
            <a:off x="10504156" y="118568"/>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19"/>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9"/>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37" name="Google Shape;37;p19"/>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1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44" name="Shape 44"/>
        <p:cNvGrpSpPr/>
        <p:nvPr/>
      </p:nvGrpSpPr>
      <p:grpSpPr>
        <a:xfrm>
          <a:off x="0" y="0"/>
          <a:ext cx="0" cy="0"/>
          <a:chOff x="0" y="0"/>
          <a:chExt cx="0" cy="0"/>
        </a:xfrm>
      </p:grpSpPr>
      <p:sp>
        <p:nvSpPr>
          <p:cNvPr id="45" name="Google Shape;45;p2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47" name="Google Shape;47;p21"/>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A picture containing text&#10;&#10;Description automatically generated" id="48" name="Google Shape;48;p21"/>
          <p:cNvPicPr preferRelativeResize="0"/>
          <p:nvPr/>
        </p:nvPicPr>
        <p:blipFill rotWithShape="1">
          <a:blip r:embed="rId2">
            <a:alphaModFix/>
          </a:blip>
          <a:srcRect b="0" l="0" r="0" t="0"/>
          <a:stretch/>
        </p:blipFill>
        <p:spPr>
          <a:xfrm>
            <a:off x="9236027" y="84497"/>
            <a:ext cx="2394763" cy="821042"/>
          </a:xfrm>
          <a:prstGeom prst="rect">
            <a:avLst/>
          </a:prstGeom>
          <a:noFill/>
          <a:ln>
            <a:noFill/>
          </a:ln>
        </p:spPr>
      </p:pic>
      <p:sp>
        <p:nvSpPr>
          <p:cNvPr id="49" name="Google Shape;49;p21"/>
          <p:cNvSpPr txBox="1"/>
          <p:nvPr/>
        </p:nvSpPr>
        <p:spPr>
          <a:xfrm>
            <a:off x="9123374" y="854366"/>
            <a:ext cx="222556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050">
                <a:solidFill>
                  <a:schemeClr val="dk1"/>
                </a:solidFill>
                <a:latin typeface="Arial"/>
                <a:ea typeface="Arial"/>
                <a:cs typeface="Arial"/>
                <a:sym typeface="Arial"/>
              </a:rPr>
              <a:t>a joint project of CEM and MI</a:t>
            </a:r>
            <a:endParaRPr/>
          </a:p>
        </p:txBody>
      </p:sp>
      <p:pic>
        <p:nvPicPr>
          <p:cNvPr descr="Text&#10;&#10;Description automatically generated" id="50" name="Google Shape;50;p21"/>
          <p:cNvPicPr preferRelativeResize="0"/>
          <p:nvPr/>
        </p:nvPicPr>
        <p:blipFill rotWithShape="1">
          <a:blip r:embed="rId3">
            <a:alphaModFix/>
          </a:blip>
          <a:srcRect b="29315" l="0" r="77004" t="0"/>
          <a:stretch/>
        </p:blipFill>
        <p:spPr>
          <a:xfrm>
            <a:off x="11281465" y="757908"/>
            <a:ext cx="349325" cy="350374"/>
          </a:xfrm>
          <a:prstGeom prst="rect">
            <a:avLst/>
          </a:prstGeom>
          <a:noFill/>
          <a:ln>
            <a:noFill/>
          </a:ln>
        </p:spPr>
      </p:pic>
      <p:pic>
        <p:nvPicPr>
          <p:cNvPr descr="A picture containing text, clock, light&#10;&#10;Description automatically generated" id="51" name="Google Shape;51;p21"/>
          <p:cNvPicPr preferRelativeResize="0"/>
          <p:nvPr/>
        </p:nvPicPr>
        <p:blipFill rotWithShape="1">
          <a:blip r:embed="rId4">
            <a:alphaModFix/>
          </a:blip>
          <a:srcRect b="-2906" l="0" r="75749" t="0"/>
          <a:stretch/>
        </p:blipFill>
        <p:spPr>
          <a:xfrm>
            <a:off x="11029941" y="827033"/>
            <a:ext cx="318995" cy="30858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52" name="Shape 52"/>
        <p:cNvGrpSpPr/>
        <p:nvPr/>
      </p:nvGrpSpPr>
      <p:grpSpPr>
        <a:xfrm>
          <a:off x="0" y="0"/>
          <a:ext cx="0" cy="0"/>
          <a:chOff x="0" y="0"/>
          <a:chExt cx="0" cy="0"/>
        </a:xfrm>
      </p:grpSpPr>
      <p:sp>
        <p:nvSpPr>
          <p:cNvPr id="53" name="Google Shape;53;p22"/>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54" name="Google Shape;54;p22"/>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spcBef>
                <a:spcPts val="0"/>
              </a:spcBef>
              <a:spcAft>
                <a:spcPts val="0"/>
              </a:spcAft>
              <a:buClr>
                <a:schemeClr val="lt1"/>
              </a:buClr>
              <a:buSzPts val="1400"/>
              <a:buFont typeface="Trebuchet MS"/>
              <a:buNone/>
              <a:defRPr sz="1800">
                <a:solidFill>
                  <a:schemeClr val="lt1"/>
                </a:solidFill>
                <a:latin typeface="Trebuchet MS"/>
                <a:ea typeface="Trebuchet MS"/>
                <a:cs typeface="Trebuchet MS"/>
                <a:sym typeface="Trebuchet MS"/>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5" name="Google Shape;55;p22"/>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 name="Google Shape;56;p22"/>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5"/>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1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17"/>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7"/>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17"/>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17"/>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17"/>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25" name="Google Shape;25;p17"/>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sp>
        <p:nvSpPr>
          <p:cNvPr id="41" name="Google Shape;41;p2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2" name="Google Shape;42;p2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3" name="Google Shape;43;p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ffe.de/en/publications/the-smart-meter-rollout-in-germany-and-europ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bdew.de/service/publikationen/jahresbericht-energieversorgung" TargetMode="External"/><Relationship Id="rId4" Type="http://schemas.openxmlformats.org/officeDocument/2006/relationships/hyperlink" Target="https://www.cleanenergywire.org/factsheets/germanys-dependence-imported-fossil-fuels" TargetMode="External"/><Relationship Id="rId9" Type="http://schemas.openxmlformats.org/officeDocument/2006/relationships/hyperlink" Target="https://www.iea.org/policies/17538-carbon-contracts-for-difference-ccfd-program-for-energy-intensive-industries" TargetMode="External"/><Relationship Id="rId5" Type="http://schemas.openxmlformats.org/officeDocument/2006/relationships/hyperlink" Target="https://www.agora-energiewende.de/en/publications/the-liberalisation-of-electricity-markets-in-germany/" TargetMode="External"/><Relationship Id="rId6" Type="http://schemas.openxmlformats.org/officeDocument/2006/relationships/hyperlink" Target="https://www.pv-magazine.com/2022/07/07/germany-raises-feed-in-tariffs-for-solar-up-to-750-kw/" TargetMode="External"/><Relationship Id="rId7" Type="http://schemas.openxmlformats.org/officeDocument/2006/relationships/hyperlink" Target="https://www.gtai.de/en/invest/industries/energy/photovoltaic" TargetMode="External"/><Relationship Id="rId8" Type="http://schemas.openxmlformats.org/officeDocument/2006/relationships/hyperlink" Target="https://www.ffe.de/en/publications/the-smart-meter-rollout-in-germany-and-europ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energytransition.org/2018/03/the-german-electricity-grid-notoriously-swamp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type="ctrTitle"/>
          </p:nvPr>
        </p:nvSpPr>
        <p:spPr>
          <a:xfrm>
            <a:off x="651352" y="4309110"/>
            <a:ext cx="7029608" cy="194875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51851"/>
              <a:buNone/>
            </a:pPr>
            <a:r>
              <a:rPr lang="en-GB" sz="6000">
                <a:solidFill>
                  <a:schemeClr val="lt1"/>
                </a:solidFill>
              </a:rPr>
              <a:t>Lecture 3 </a:t>
            </a:r>
            <a:br>
              <a:rPr lang="en-GB"/>
            </a:br>
            <a:r>
              <a:rPr lang="en-GB"/>
              <a:t>Delivery Mechanisms – Case Study</a:t>
            </a:r>
            <a:endParaRPr/>
          </a:p>
        </p:txBody>
      </p:sp>
      <p:sp>
        <p:nvSpPr>
          <p:cNvPr id="63" name="Google Shape;63;p1"/>
          <p:cNvSpPr txBox="1"/>
          <p:nvPr>
            <p:ph idx="1" type="subTitle"/>
          </p:nvPr>
        </p:nvSpPr>
        <p:spPr>
          <a:xfrm>
            <a:off x="688931" y="3287706"/>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64" name="Google Shape;64;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65" name="Google Shape;65;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66" name="Google Shape;66;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96" name="Google Shape;196;p10"/>
          <p:cNvSpPr txBox="1"/>
          <p:nvPr>
            <p:ph type="title"/>
          </p:nvPr>
        </p:nvSpPr>
        <p:spPr>
          <a:xfrm>
            <a:off x="409332" y="266730"/>
            <a:ext cx="8963268"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Auctions and Incentives: Lessons from Germany</a:t>
            </a:r>
            <a:endParaRPr>
              <a:solidFill>
                <a:srgbClr val="C00000"/>
              </a:solidFill>
            </a:endParaRPr>
          </a:p>
        </p:txBody>
      </p:sp>
      <p:sp>
        <p:nvSpPr>
          <p:cNvPr id="197" name="Google Shape;197;p10"/>
          <p:cNvSpPr txBox="1"/>
          <p:nvPr/>
        </p:nvSpPr>
        <p:spPr>
          <a:xfrm>
            <a:off x="12832521" y="4494695"/>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10"/>
          <p:cNvSpPr txBox="1"/>
          <p:nvPr/>
        </p:nvSpPr>
        <p:spPr>
          <a:xfrm>
            <a:off x="13042347" y="5543826"/>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0"/>
          <p:cNvSpPr txBox="1"/>
          <p:nvPr/>
        </p:nvSpPr>
        <p:spPr>
          <a:xfrm>
            <a:off x="194310" y="1153127"/>
            <a:ext cx="11997690"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70C0"/>
                </a:solidFill>
                <a:latin typeface="Arial"/>
                <a:ea typeface="Arial"/>
                <a:cs typeface="Arial"/>
                <a:sym typeface="Arial"/>
              </a:rPr>
              <a:t>“Reference yield Model”</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Is a way of compensating wind projects in regions with lower wind resources by paying them a higher price than the bid price, and vice versa for regions with higher wind resources.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Aims to level the playing field for different sites and to reduce grid congestion.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Does not limit the supply of wind projects and can potentially lower the grid and congestion costs,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Requires careful setting of parameters to ensure that good projects remain competitive and that location-specific adjustments do not distort the auction outcomes.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Way to encourage marginalised communities and regions with lower resource endowments.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rgbClr val="0070C0"/>
                </a:solidFill>
                <a:latin typeface="Arial"/>
                <a:ea typeface="Arial"/>
                <a:cs typeface="Arial"/>
                <a:sym typeface="Arial"/>
              </a:rPr>
              <a:t>Replacement of Feed-in tariffs by Auctions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Until 2015, the feed-in-tariff (FIT) system gave stability to RE investment</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Since 2015, Germany has shifted to an auctions approach  for installations above 100 MW to:</a:t>
            </a:r>
            <a:endParaRPr/>
          </a:p>
          <a:p>
            <a:pPr indent="-285750" lvl="1" marL="742950" marR="0" rtl="0" algn="l">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Improve control over installed capacity (over capacity was an issue with the FIT)</a:t>
            </a:r>
            <a:endParaRPr/>
          </a:p>
          <a:p>
            <a:pPr indent="-285750" lvl="1" marL="742950" marR="0" rtl="0" algn="l">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Raise competition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Germany also introduced joint cross-border auctions, opening the market to bidders from Denmark and neighbours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rgbClr val="0070C0"/>
                </a:solidFill>
                <a:latin typeface="Arial"/>
                <a:ea typeface="Arial"/>
                <a:cs typeface="Arial"/>
                <a:sym typeface="Arial"/>
              </a:rPr>
              <a:t>Demand Response Programs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Germany has several demand response (DR) programs for industrial and commercial customers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However, DR for residential customers is still limited and voluntary and depends on the availability of smart meters (</a:t>
            </a:r>
            <a:r>
              <a:rPr lang="en-GB" sz="1600" u="sng">
                <a:solidFill>
                  <a:schemeClr val="dk1"/>
                </a:solidFill>
                <a:latin typeface="Arial"/>
                <a:ea typeface="Arial"/>
                <a:cs typeface="Arial"/>
                <a:sym typeface="Arial"/>
                <a:hlinkClick r:id="rId3">
                  <a:extLst>
                    <a:ext uri="{A12FA001-AC4F-418D-AE19-62706E023703}">
                      <ahyp:hlinkClr val="tx"/>
                    </a:ext>
                  </a:extLst>
                </a:hlinkClick>
              </a:rPr>
              <a:t>which is surprisingly low in Germany</a:t>
            </a:r>
            <a:r>
              <a:rPr lang="en-GB" sz="1600">
                <a:solidFill>
                  <a:schemeClr val="dk1"/>
                </a:solidFill>
                <a:latin typeface="Arial"/>
                <a:ea typeface="Arial"/>
                <a:cs typeface="Arial"/>
                <a:sym typeface="Arial"/>
              </a:rPr>
              <a:t>).</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07" name="Google Shape;207;p11"/>
          <p:cNvSpPr txBox="1"/>
          <p:nvPr>
            <p:ph type="title"/>
          </p:nvPr>
        </p:nvSpPr>
        <p:spPr>
          <a:xfrm>
            <a:off x="409332" y="266730"/>
            <a:ext cx="8963268"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Auctions and Incentives: Lessons from Germany</a:t>
            </a:r>
            <a:endParaRPr>
              <a:solidFill>
                <a:srgbClr val="C00000"/>
              </a:solidFill>
            </a:endParaRPr>
          </a:p>
        </p:txBody>
      </p:sp>
      <p:sp>
        <p:nvSpPr>
          <p:cNvPr id="208" name="Google Shape;208;p11"/>
          <p:cNvSpPr txBox="1"/>
          <p:nvPr/>
        </p:nvSpPr>
        <p:spPr>
          <a:xfrm>
            <a:off x="12832521" y="4494695"/>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11"/>
          <p:cNvSpPr txBox="1"/>
          <p:nvPr/>
        </p:nvSpPr>
        <p:spPr>
          <a:xfrm>
            <a:off x="13042347" y="5543826"/>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 name="Google Shape;210;p11"/>
          <p:cNvSpPr txBox="1"/>
          <p:nvPr/>
        </p:nvSpPr>
        <p:spPr>
          <a:xfrm>
            <a:off x="194310" y="1090772"/>
            <a:ext cx="11997690" cy="36009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70C0"/>
                </a:solidFill>
                <a:latin typeface="Arial"/>
                <a:ea typeface="Arial"/>
                <a:cs typeface="Arial"/>
                <a:sym typeface="Arial"/>
              </a:rPr>
              <a:t>Green Bonds</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First sovereign green bond issued in September 2020, raising €6.5 billion ($7.7 billion) for green budget expenditures in areas such as public transport and building renovation.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Between 2020-2022, €38.5 Billion was made available to invest in climate action, environmental protection and nature conservation.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Green bonds are not just issued by the federal government, they can be issued by public and private entities, such as municipalities, banks, corporations, etc.</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rgbClr val="0070C0"/>
                </a:solidFill>
                <a:latin typeface="Arial"/>
                <a:ea typeface="Arial"/>
                <a:cs typeface="Arial"/>
                <a:sym typeface="Arial"/>
              </a:rPr>
              <a:t>Carbon Contracts for Difference (CCFDs)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CCfD scheme will provide €50 billion ($53.45 billion) to businesses facing substantial clean energy costs over the next 15 years, starting in 2023</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The scheme will pay the difference between the carbon price and a fixed reference price for low-carbon technologies, such as hydrogen, carbon capture and storage.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Over 15 years, CCFDs expect to save 350 Million tons of carbon emissions</a:t>
            </a:r>
            <a:endParaRPr/>
          </a:p>
        </p:txBody>
      </p:sp>
      <p:sp>
        <p:nvSpPr>
          <p:cNvPr id="211" name="Google Shape;211;p11"/>
          <p:cNvSpPr txBox="1"/>
          <p:nvPr/>
        </p:nvSpPr>
        <p:spPr>
          <a:xfrm>
            <a:off x="194310" y="4666663"/>
            <a:ext cx="1199769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2800" u="sng">
                <a:solidFill>
                  <a:srgbClr val="0070C0"/>
                </a:solidFill>
                <a:latin typeface="Arial"/>
                <a:ea typeface="Arial"/>
                <a:cs typeface="Arial"/>
                <a:sym typeface="Arial"/>
              </a:rPr>
              <a:t>Summary</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Germany has ambitious Net Zero targets.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It has efficient systems set in place to reach the targets. This goes beyond the energy systems as well.</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However, the systems need regular updates to learn from mistakes and provide opportunities for innovation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These systems or delivery mechanisms must also go beyond the cheapest price allocation ideology and include just transition principles. However, this does not come without its challenges related to financial and societal risks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2"/>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19" name="Google Shape;219;p12"/>
          <p:cNvSpPr txBox="1"/>
          <p:nvPr/>
        </p:nvSpPr>
        <p:spPr>
          <a:xfrm>
            <a:off x="629682" y="1589635"/>
            <a:ext cx="10399392"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Relevant resources include: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3">
                  <a:extLst>
                    <a:ext uri="{A12FA001-AC4F-418D-AE19-62706E023703}">
                      <ahyp:hlinkClr val="tx"/>
                    </a:ext>
                  </a:extLst>
                </a:hlinkClick>
              </a:rPr>
              <a:t>BDEW energy supply report 2022: www.bdew.de/service/publikationen/jahresbericht-energieversorgung</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4">
                  <a:extLst>
                    <a:ext uri="{A12FA001-AC4F-418D-AE19-62706E023703}">
                      <ahyp:hlinkClr val="tx"/>
                    </a:ext>
                  </a:extLst>
                </a:hlinkClick>
              </a:rPr>
              <a:t>https://www.cleanenergywire.org/factsheets/germanys-dependence-imported-fossil-fuels</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5">
                  <a:extLst>
                    <a:ext uri="{A12FA001-AC4F-418D-AE19-62706E023703}">
                      <ahyp:hlinkClr val="tx"/>
                    </a:ext>
                  </a:extLst>
                </a:hlinkClick>
              </a:rPr>
              <a:t>The Liberalisation of Electricity Markets in Germany (2019: Agora Energiewende)</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6">
                  <a:extLst>
                    <a:ext uri="{A12FA001-AC4F-418D-AE19-62706E023703}">
                      <ahyp:hlinkClr val="tx"/>
                    </a:ext>
                  </a:extLst>
                </a:hlinkClick>
              </a:rPr>
              <a:t>https://www.pv-magazine.com/2022/07/07/germany-raises-feed-in-tariffs-for-solar-up-to-750-kw/</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7">
                  <a:extLst>
                    <a:ext uri="{A12FA001-AC4F-418D-AE19-62706E023703}">
                      <ahyp:hlinkClr val="tx"/>
                    </a:ext>
                  </a:extLst>
                </a:hlinkClick>
              </a:rPr>
              <a:t>https://www.gtai.de/en/invest/industries/energy/photovoltaic</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8">
                  <a:extLst>
                    <a:ext uri="{A12FA001-AC4F-418D-AE19-62706E023703}">
                      <ahyp:hlinkClr val="tx"/>
                    </a:ext>
                  </a:extLst>
                </a:hlinkClick>
              </a:rPr>
              <a:t>The Smart Meter Rollout in Germany and Europe – FfE</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9">
                  <a:extLst>
                    <a:ext uri="{A12FA001-AC4F-418D-AE19-62706E023703}">
                      <ahyp:hlinkClr val="tx"/>
                    </a:ext>
                  </a:extLst>
                </a:hlinkClick>
              </a:rPr>
              <a:t>Carbon Contracts for Difference (CCfD) program for energy-intensive industries – Policies – IEA</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 name="Google Shape;220;p1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References and resources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26" name="Google Shape;22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27" name="Google Shape;227;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8" name="Google Shape;228;p13"/>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Sridharan, V.,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3: Delivery Mechanisms – Case Study. </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229" name="Google Shape;229;p13"/>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230" name="Google Shape;230;p13"/>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231" name="Google Shape;231;p13"/>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Vignesh Sridharan from CCG and Green Grids Initiative</a:t>
            </a:r>
            <a:endParaRPr/>
          </a:p>
        </p:txBody>
      </p:sp>
      <p:pic>
        <p:nvPicPr>
          <p:cNvPr id="232" name="Google Shape;232;p13"/>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Graphical user interface, text" id="237" name="Google Shape;237;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8" name="Google Shape;238;p14"/>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a:t>
            </a:r>
            <a:r>
              <a:rPr b="1" lang="en-GB" sz="2400">
                <a:solidFill>
                  <a:schemeClr val="accent2"/>
                </a:solidFill>
              </a:rPr>
              <a:t>0</a:t>
            </a:r>
            <a:r>
              <a:rPr b="1" lang="en-GB" sz="2400">
                <a:solidFill>
                  <a:schemeClr val="accent2"/>
                </a:solidFill>
                <a:latin typeface="Arial"/>
                <a:ea typeface="Arial"/>
                <a:cs typeface="Arial"/>
                <a:sym typeface="Arial"/>
              </a:rPr>
              <a:t>.202</a:t>
            </a:r>
            <a:r>
              <a:rPr b="1" lang="en-GB" sz="2400">
                <a:solidFill>
                  <a:schemeClr val="accent2"/>
                </a:solidFill>
              </a:rPr>
              <a:t>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Case study overview</a:t>
            </a:r>
            <a:endParaRPr/>
          </a:p>
        </p:txBody>
      </p:sp>
      <p:sp>
        <p:nvSpPr>
          <p:cNvPr id="73" name="Google Shape;73;p2"/>
          <p:cNvSpPr txBox="1"/>
          <p:nvPr>
            <p:ph idx="1" type="body"/>
          </p:nvPr>
        </p:nvSpPr>
        <p:spPr>
          <a:xfrm>
            <a:off x="305435" y="1154400"/>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t>This block uses the example of Germany to reflect on the three pillars (delivery mechanisms) facilitating net zero transitions in the electricity sector. </a:t>
            </a:r>
            <a:endParaRPr/>
          </a:p>
          <a:p>
            <a:pPr indent="-330200" lvl="0" marL="558800" rtl="0" algn="l">
              <a:lnSpc>
                <a:spcPct val="110000"/>
              </a:lnSpc>
              <a:spcBef>
                <a:spcPts val="600"/>
              </a:spcBef>
              <a:spcAft>
                <a:spcPts val="300"/>
              </a:spcAft>
              <a:buSzPts val="2000"/>
              <a:buFont typeface="Arial"/>
              <a:buNone/>
            </a:pPr>
            <a:r>
              <a:t/>
            </a:r>
            <a:endParaRPr/>
          </a:p>
        </p:txBody>
      </p:sp>
      <p:sp>
        <p:nvSpPr>
          <p:cNvPr id="74" name="Google Shape;74;p2"/>
          <p:cNvSpPr txBox="1"/>
          <p:nvPr/>
        </p:nvSpPr>
        <p:spPr>
          <a:xfrm>
            <a:off x="335163" y="1964324"/>
            <a:ext cx="6084502" cy="437042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800">
                <a:solidFill>
                  <a:srgbClr val="0070C0"/>
                </a:solidFill>
                <a:latin typeface="Arial"/>
                <a:ea typeface="Arial"/>
                <a:cs typeface="Arial"/>
                <a:sym typeface="Arial"/>
              </a:rPr>
              <a:t>Germany is the most populous European Union (EU) country, with a population of ~84 million</a:t>
            </a:r>
            <a:r>
              <a:rPr lang="en-GB" sz="1800">
                <a:solidFill>
                  <a:srgbClr val="242424"/>
                </a:solidFill>
                <a:latin typeface="Arial"/>
                <a:ea typeface="Arial"/>
                <a:cs typeface="Arial"/>
                <a:sym typeface="Arial"/>
              </a:rPr>
              <a:t>. </a:t>
            </a:r>
            <a:endParaRPr/>
          </a:p>
          <a:p>
            <a:pPr indent="0" lvl="0" marL="0" marR="0" rtl="0" algn="just">
              <a:spcBef>
                <a:spcPts val="0"/>
              </a:spcBef>
              <a:spcAft>
                <a:spcPts val="0"/>
              </a:spcAft>
              <a:buNone/>
            </a:pPr>
            <a:r>
              <a:t/>
            </a:r>
            <a:endParaRPr sz="1800">
              <a:solidFill>
                <a:srgbClr val="242424"/>
              </a:solidFill>
              <a:latin typeface="Arial"/>
              <a:ea typeface="Arial"/>
              <a:cs typeface="Arial"/>
              <a:sym typeface="Arial"/>
            </a:endParaRPr>
          </a:p>
          <a:p>
            <a:pPr indent="-285750" lvl="0" marL="285750" marR="0" rtl="0" algn="just">
              <a:spcBef>
                <a:spcPts val="0"/>
              </a:spcBef>
              <a:spcAft>
                <a:spcPts val="0"/>
              </a:spcAft>
              <a:buClr>
                <a:srgbClr val="242424"/>
              </a:buClr>
              <a:buSzPts val="1600"/>
              <a:buFont typeface="Arial"/>
              <a:buChar char="•"/>
            </a:pPr>
            <a:r>
              <a:rPr lang="en-GB" sz="1600">
                <a:solidFill>
                  <a:srgbClr val="242424"/>
                </a:solidFill>
                <a:latin typeface="Arial"/>
                <a:ea typeface="Arial"/>
                <a:cs typeface="Arial"/>
                <a:sym typeface="Arial"/>
              </a:rPr>
              <a:t>6</a:t>
            </a:r>
            <a:r>
              <a:rPr baseline="30000" lang="en-GB" sz="1600">
                <a:solidFill>
                  <a:srgbClr val="242424"/>
                </a:solidFill>
                <a:latin typeface="Arial"/>
                <a:ea typeface="Arial"/>
                <a:cs typeface="Arial"/>
                <a:sym typeface="Arial"/>
              </a:rPr>
              <a:t>th</a:t>
            </a:r>
            <a:r>
              <a:rPr lang="en-GB" sz="1600">
                <a:solidFill>
                  <a:srgbClr val="242424"/>
                </a:solidFill>
                <a:latin typeface="Arial"/>
                <a:ea typeface="Arial"/>
                <a:cs typeface="Arial"/>
                <a:sym typeface="Arial"/>
              </a:rPr>
              <a:t> largest energy consumer in the world.</a:t>
            </a:r>
            <a:endParaRPr/>
          </a:p>
          <a:p>
            <a:pPr indent="-285750" lvl="0" marL="285750" marR="0" rtl="0" algn="just">
              <a:spcBef>
                <a:spcPts val="0"/>
              </a:spcBef>
              <a:spcAft>
                <a:spcPts val="0"/>
              </a:spcAft>
              <a:buClr>
                <a:srgbClr val="242424"/>
              </a:buClr>
              <a:buSzPts val="1600"/>
              <a:buFont typeface="Arial"/>
              <a:buChar char="•"/>
            </a:pPr>
            <a:r>
              <a:rPr lang="en-GB" sz="1600">
                <a:solidFill>
                  <a:srgbClr val="242424"/>
                </a:solidFill>
                <a:latin typeface="Arial"/>
                <a:ea typeface="Arial"/>
                <a:cs typeface="Arial"/>
                <a:sym typeface="Arial"/>
              </a:rPr>
              <a:t>One of the largest natural gas importers in the world</a:t>
            </a:r>
            <a:endParaRPr/>
          </a:p>
          <a:p>
            <a:pPr indent="-285750" lvl="0" marL="285750" marR="0" rtl="0" algn="just">
              <a:spcBef>
                <a:spcPts val="0"/>
              </a:spcBef>
              <a:spcAft>
                <a:spcPts val="0"/>
              </a:spcAft>
              <a:buClr>
                <a:srgbClr val="242424"/>
              </a:buClr>
              <a:buSzPts val="1600"/>
              <a:buFont typeface="Arial"/>
              <a:buChar char="•"/>
            </a:pPr>
            <a:r>
              <a:rPr lang="en-GB" sz="1600">
                <a:solidFill>
                  <a:srgbClr val="242424"/>
                </a:solidFill>
                <a:latin typeface="Arial"/>
                <a:ea typeface="Arial"/>
                <a:cs typeface="Arial"/>
                <a:sym typeface="Arial"/>
              </a:rPr>
              <a:t>Roughly equal share of electricity comes from fossils and renewables (2022).</a:t>
            </a:r>
            <a:endParaRPr/>
          </a:p>
          <a:p>
            <a:pPr indent="-285750" lvl="0" marL="285750" marR="0" rtl="0" algn="just">
              <a:spcBef>
                <a:spcPts val="0"/>
              </a:spcBef>
              <a:spcAft>
                <a:spcPts val="0"/>
              </a:spcAft>
              <a:buClr>
                <a:srgbClr val="242424"/>
              </a:buClr>
              <a:buSzPts val="1600"/>
              <a:buFont typeface="Arial"/>
              <a:buChar char="•"/>
            </a:pPr>
            <a:r>
              <a:rPr lang="en-GB" sz="1600">
                <a:solidFill>
                  <a:srgbClr val="242424"/>
                </a:solidFill>
                <a:latin typeface="Arial"/>
                <a:ea typeface="Arial"/>
                <a:cs typeface="Arial"/>
                <a:sym typeface="Arial"/>
              </a:rPr>
              <a:t>As of 16</a:t>
            </a:r>
            <a:r>
              <a:rPr baseline="30000" lang="en-GB" sz="1600">
                <a:solidFill>
                  <a:srgbClr val="242424"/>
                </a:solidFill>
                <a:latin typeface="Arial"/>
                <a:ea typeface="Arial"/>
                <a:cs typeface="Arial"/>
                <a:sym typeface="Arial"/>
              </a:rPr>
              <a:t>th</a:t>
            </a:r>
            <a:r>
              <a:rPr lang="en-GB" sz="1600">
                <a:solidFill>
                  <a:srgbClr val="242424"/>
                </a:solidFill>
                <a:latin typeface="Arial"/>
                <a:ea typeface="Arial"/>
                <a:cs typeface="Arial"/>
                <a:sym typeface="Arial"/>
              </a:rPr>
              <a:t> April 2023, Nuclear Power production has been stopped completely.</a:t>
            </a:r>
            <a:endParaRPr/>
          </a:p>
          <a:p>
            <a:pPr indent="-285750" lvl="0" marL="285750" marR="0" rtl="0" algn="just">
              <a:spcBef>
                <a:spcPts val="0"/>
              </a:spcBef>
              <a:spcAft>
                <a:spcPts val="0"/>
              </a:spcAft>
              <a:buClr>
                <a:srgbClr val="242424"/>
              </a:buClr>
              <a:buSzPts val="1600"/>
              <a:buFont typeface="Arial"/>
              <a:buChar char="•"/>
            </a:pPr>
            <a:r>
              <a:rPr lang="en-GB" sz="1600">
                <a:solidFill>
                  <a:srgbClr val="242424"/>
                </a:solidFill>
                <a:latin typeface="Arial"/>
                <a:ea typeface="Arial"/>
                <a:cs typeface="Arial"/>
                <a:sym typeface="Arial"/>
              </a:rPr>
              <a:t>Most of the coal in the country is imported except for the lignite.</a:t>
            </a:r>
            <a:endParaRPr/>
          </a:p>
          <a:p>
            <a:pPr indent="-285750" lvl="0" marL="285750" marR="0" rtl="0" algn="just">
              <a:spcBef>
                <a:spcPts val="0"/>
              </a:spcBef>
              <a:spcAft>
                <a:spcPts val="0"/>
              </a:spcAft>
              <a:buClr>
                <a:srgbClr val="242424"/>
              </a:buClr>
              <a:buSzPts val="1600"/>
              <a:buFont typeface="Arial"/>
              <a:buChar char="•"/>
            </a:pPr>
            <a:r>
              <a:rPr lang="en-GB" sz="1600">
                <a:solidFill>
                  <a:srgbClr val="242424"/>
                </a:solidFill>
                <a:latin typeface="Arial"/>
                <a:ea typeface="Arial"/>
                <a:cs typeface="Arial"/>
                <a:sym typeface="Arial"/>
              </a:rPr>
              <a:t>4</a:t>
            </a:r>
            <a:r>
              <a:rPr baseline="30000" lang="en-GB" sz="1600">
                <a:solidFill>
                  <a:srgbClr val="242424"/>
                </a:solidFill>
                <a:latin typeface="Arial"/>
                <a:ea typeface="Arial"/>
                <a:cs typeface="Arial"/>
                <a:sym typeface="Arial"/>
              </a:rPr>
              <a:t>th</a:t>
            </a:r>
            <a:r>
              <a:rPr lang="en-GB" sz="1600">
                <a:solidFill>
                  <a:srgbClr val="242424"/>
                </a:solidFill>
                <a:latin typeface="Arial"/>
                <a:ea typeface="Arial"/>
                <a:cs typeface="Arial"/>
                <a:sym typeface="Arial"/>
              </a:rPr>
              <a:t> largest installed Solar PV capacity in the world</a:t>
            </a:r>
            <a:endParaRPr/>
          </a:p>
          <a:p>
            <a:pPr indent="-285750" lvl="0" marL="285750" marR="0" rtl="0" algn="just">
              <a:spcBef>
                <a:spcPts val="0"/>
              </a:spcBef>
              <a:spcAft>
                <a:spcPts val="0"/>
              </a:spcAft>
              <a:buClr>
                <a:srgbClr val="242424"/>
              </a:buClr>
              <a:buSzPts val="1600"/>
              <a:buFont typeface="Arial"/>
              <a:buChar char="•"/>
            </a:pPr>
            <a:r>
              <a:rPr lang="en-GB" sz="1600">
                <a:solidFill>
                  <a:srgbClr val="242424"/>
                </a:solidFill>
                <a:latin typeface="Arial"/>
                <a:ea typeface="Arial"/>
                <a:cs typeface="Arial"/>
                <a:sym typeface="Arial"/>
              </a:rPr>
              <a:t>NZ policy: GHG neutral by 2045; emission reductions 65% by 2030 compared to 1990, and 88% by 2040.</a:t>
            </a:r>
            <a:endParaRPr/>
          </a:p>
          <a:p>
            <a:pPr indent="-285750" lvl="0" marL="285750" marR="0" rtl="0" algn="just">
              <a:spcBef>
                <a:spcPts val="0"/>
              </a:spcBef>
              <a:spcAft>
                <a:spcPts val="0"/>
              </a:spcAft>
              <a:buClr>
                <a:srgbClr val="242424"/>
              </a:buClr>
              <a:buSzPts val="1600"/>
              <a:buFont typeface="Arial"/>
              <a:buChar char="•"/>
            </a:pPr>
            <a:r>
              <a:rPr lang="en-GB" sz="1600">
                <a:solidFill>
                  <a:srgbClr val="242424"/>
                </a:solidFill>
                <a:latin typeface="Arial"/>
                <a:ea typeface="Arial"/>
                <a:cs typeface="Arial"/>
                <a:sym typeface="Arial"/>
              </a:rPr>
              <a:t>Aggressive policies focussed on VRE adoption.</a:t>
            </a:r>
            <a:endParaRPr/>
          </a:p>
          <a:p>
            <a:pPr indent="-285750" lvl="0" marL="285750" marR="0" rtl="0" algn="just">
              <a:spcBef>
                <a:spcPts val="0"/>
              </a:spcBef>
              <a:spcAft>
                <a:spcPts val="0"/>
              </a:spcAft>
              <a:buClr>
                <a:srgbClr val="242424"/>
              </a:buClr>
              <a:buSzPts val="1600"/>
              <a:buFont typeface="Arial"/>
              <a:buChar char="•"/>
            </a:pPr>
            <a:r>
              <a:rPr lang="en-GB" sz="1600">
                <a:solidFill>
                  <a:srgbClr val="242424"/>
                </a:solidFill>
                <a:latin typeface="Arial"/>
                <a:ea typeface="Arial"/>
                <a:cs typeface="Arial"/>
                <a:sym typeface="Arial"/>
              </a:rPr>
              <a:t>October 2023 - plans to revive new Lignite plants as a reserve for Natural gas shortages during winter</a:t>
            </a:r>
            <a:endParaRPr/>
          </a:p>
        </p:txBody>
      </p:sp>
      <p:pic>
        <p:nvPicPr>
          <p:cNvPr id="75" name="Google Shape;75;p2"/>
          <p:cNvPicPr preferRelativeResize="0"/>
          <p:nvPr/>
        </p:nvPicPr>
        <p:blipFill rotWithShape="1">
          <a:blip r:embed="rId3">
            <a:alphaModFix/>
          </a:blip>
          <a:srcRect b="0" l="0" r="0" t="0"/>
          <a:stretch/>
        </p:blipFill>
        <p:spPr>
          <a:xfrm>
            <a:off x="6449393" y="2390692"/>
            <a:ext cx="5530755" cy="3671577"/>
          </a:xfrm>
          <a:prstGeom prst="rect">
            <a:avLst/>
          </a:prstGeom>
          <a:noFill/>
          <a:ln>
            <a:noFill/>
          </a:ln>
        </p:spPr>
      </p:pic>
      <p:sp>
        <p:nvSpPr>
          <p:cNvPr id="76" name="Google Shape;76;p2"/>
          <p:cNvSpPr txBox="1"/>
          <p:nvPr/>
        </p:nvSpPr>
        <p:spPr>
          <a:xfrm>
            <a:off x="6320867" y="6111000"/>
            <a:ext cx="57878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Arial"/>
                <a:ea typeface="Arial"/>
                <a:cs typeface="Arial"/>
                <a:sym typeface="Arial"/>
              </a:rPr>
              <a:t>Source: image obtained from https://www.bdew.de/service/publikationen/jahresbericht-energieversorgung/. License CC BY SA 4.0</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Germany’s Net Zero strategy and its delivery</a:t>
            </a:r>
            <a:endParaRPr/>
          </a:p>
        </p:txBody>
      </p:sp>
      <p:sp>
        <p:nvSpPr>
          <p:cNvPr id="83" name="Google Shape;83;p3"/>
          <p:cNvSpPr txBox="1"/>
          <p:nvPr/>
        </p:nvSpPr>
        <p:spPr>
          <a:xfrm>
            <a:off x="167581" y="1175654"/>
            <a:ext cx="11856837" cy="5109091"/>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rgbClr val="0070C0"/>
              </a:buClr>
              <a:buSzPts val="2000"/>
              <a:buFont typeface="Arial"/>
              <a:buNone/>
            </a:pPr>
            <a:r>
              <a:rPr lang="en-GB" sz="2000">
                <a:solidFill>
                  <a:srgbClr val="0070C0"/>
                </a:solidFill>
                <a:latin typeface="Arial"/>
                <a:ea typeface="Arial"/>
                <a:cs typeface="Arial"/>
                <a:sym typeface="Arial"/>
              </a:rPr>
              <a:t>Germany leads Europe with target to reach 100% clean power by 2035</a:t>
            </a:r>
            <a:endParaRPr/>
          </a:p>
          <a:p>
            <a:pPr indent="0" lvl="0" marL="0" marR="0" rtl="0" algn="just">
              <a:spcBef>
                <a:spcPts val="0"/>
              </a:spcBef>
              <a:spcAft>
                <a:spcPts val="0"/>
              </a:spcAft>
              <a:buNone/>
            </a:pPr>
            <a:r>
              <a:t/>
            </a:r>
            <a:endParaRPr sz="1800">
              <a:solidFill>
                <a:srgbClr val="242424"/>
              </a:solidFill>
              <a:latin typeface="Arial"/>
              <a:ea typeface="Arial"/>
              <a:cs typeface="Arial"/>
              <a:sym typeface="Arial"/>
            </a:endParaRPr>
          </a:p>
          <a:p>
            <a:pPr indent="-285750" lvl="0" marL="285750" marR="0" rtl="0" algn="just">
              <a:spcBef>
                <a:spcPts val="0"/>
              </a:spcBef>
              <a:spcAft>
                <a:spcPts val="0"/>
              </a:spcAft>
              <a:buClr>
                <a:srgbClr val="111111"/>
              </a:buClr>
              <a:buSzPts val="1800"/>
              <a:buFont typeface="Arial"/>
              <a:buChar char="•"/>
            </a:pPr>
            <a:r>
              <a:rPr lang="en-GB" sz="1800">
                <a:solidFill>
                  <a:srgbClr val="111111"/>
                </a:solidFill>
                <a:latin typeface="Arial"/>
                <a:ea typeface="Arial"/>
                <a:cs typeface="Arial"/>
                <a:sym typeface="Arial"/>
              </a:rPr>
              <a:t>Contributes to</a:t>
            </a:r>
            <a:r>
              <a:rPr b="0" i="0" lang="en-GB" sz="1800">
                <a:solidFill>
                  <a:srgbClr val="111111"/>
                </a:solidFill>
                <a:latin typeface="Arial"/>
                <a:ea typeface="Arial"/>
                <a:cs typeface="Arial"/>
                <a:sym typeface="Arial"/>
              </a:rPr>
              <a:t> Germany’s broader goal to reach climate neutrality by 2045</a:t>
            </a:r>
            <a:endParaRPr/>
          </a:p>
          <a:p>
            <a:pPr indent="-285750" lvl="0" marL="285750" marR="0" rtl="0" algn="just">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A comprehensive transformation of the power sector, </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Accounts for about 40% of the country’s emissions (2022)</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Phasing out coal by 2038 and nuclear by 2022 (done in 2023), </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Expanding renewable capacity and grid infrastructure</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Increasing energy efficiency and demand management.</a:t>
            </a:r>
            <a:endParaRPr/>
          </a:p>
          <a:p>
            <a:pPr indent="-285750" lvl="0" marL="285750" marR="0" rtl="0" algn="just">
              <a:spcBef>
                <a:spcPts val="0"/>
              </a:spcBef>
              <a:spcAft>
                <a:spcPts val="0"/>
              </a:spcAft>
              <a:buClr>
                <a:srgbClr val="111111"/>
              </a:buClr>
              <a:buSzPts val="1800"/>
              <a:buFont typeface="Arial"/>
              <a:buChar char="•"/>
            </a:pPr>
            <a:r>
              <a:rPr lang="en-GB" sz="1800">
                <a:solidFill>
                  <a:srgbClr val="111111"/>
                </a:solidFill>
                <a:latin typeface="Arial"/>
                <a:ea typeface="Arial"/>
                <a:cs typeface="Arial"/>
                <a:sym typeface="Arial"/>
              </a:rPr>
              <a:t>R</a:t>
            </a:r>
            <a:r>
              <a:rPr b="0" i="0" lang="en-GB" sz="1800">
                <a:solidFill>
                  <a:srgbClr val="111111"/>
                </a:solidFill>
                <a:latin typeface="Arial"/>
                <a:ea typeface="Arial"/>
                <a:cs typeface="Arial"/>
                <a:sym typeface="Arial"/>
              </a:rPr>
              <a:t>eliance on domestic action and innovation and c</a:t>
            </a:r>
            <a:r>
              <a:rPr lang="en-GB" sz="1800">
                <a:solidFill>
                  <a:srgbClr val="242424"/>
                </a:solidFill>
                <a:latin typeface="Arial"/>
                <a:ea typeface="Arial"/>
                <a:cs typeface="Arial"/>
                <a:sym typeface="Arial"/>
              </a:rPr>
              <a:t>ommitment to fairness and social balance</a:t>
            </a:r>
            <a:endParaRPr/>
          </a:p>
          <a:p>
            <a:pPr indent="-285750" lvl="0" marL="285750" marR="0" rtl="0" algn="just">
              <a:spcBef>
                <a:spcPts val="0"/>
              </a:spcBef>
              <a:spcAft>
                <a:spcPts val="0"/>
              </a:spcAft>
              <a:buClr>
                <a:srgbClr val="111111"/>
              </a:buClr>
              <a:buSzPts val="1800"/>
              <a:buFont typeface="Arial"/>
              <a:buChar char="•"/>
            </a:pPr>
            <a:r>
              <a:rPr lang="en-GB" sz="1800">
                <a:solidFill>
                  <a:srgbClr val="111111"/>
                </a:solidFill>
                <a:latin typeface="Arial"/>
                <a:ea typeface="Arial"/>
                <a:cs typeface="Arial"/>
                <a:sym typeface="Arial"/>
              </a:rPr>
              <a:t>Fully liberalised and </a:t>
            </a:r>
            <a:r>
              <a:rPr b="1" lang="en-GB" sz="1800">
                <a:solidFill>
                  <a:srgbClr val="111111"/>
                </a:solidFill>
                <a:latin typeface="Arial"/>
                <a:ea typeface="Arial"/>
                <a:cs typeface="Arial"/>
                <a:sym typeface="Arial"/>
              </a:rPr>
              <a:t>competitive market</a:t>
            </a:r>
            <a:r>
              <a:rPr lang="en-GB" sz="1800">
                <a:solidFill>
                  <a:srgbClr val="111111"/>
                </a:solidFill>
                <a:latin typeface="Arial"/>
                <a:ea typeface="Arial"/>
                <a:cs typeface="Arial"/>
                <a:sym typeface="Arial"/>
              </a:rPr>
              <a:t>, with more than one thousand market participants to support the transition. Largest electricity market in Europe</a:t>
            </a:r>
            <a:endParaRPr/>
          </a:p>
          <a:p>
            <a:pPr indent="-285750" lvl="0" marL="285750" marR="0" rtl="0" algn="just">
              <a:spcBef>
                <a:spcPts val="0"/>
              </a:spcBef>
              <a:spcAft>
                <a:spcPts val="0"/>
              </a:spcAft>
              <a:buClr>
                <a:srgbClr val="111111"/>
              </a:buClr>
              <a:buSzPts val="1800"/>
              <a:buFont typeface="Arial"/>
              <a:buChar char="•"/>
            </a:pPr>
            <a:r>
              <a:rPr lang="en-GB" sz="1800">
                <a:solidFill>
                  <a:srgbClr val="111111"/>
                </a:solidFill>
                <a:latin typeface="Arial"/>
                <a:ea typeface="Arial"/>
                <a:cs typeface="Arial"/>
                <a:sym typeface="Arial"/>
              </a:rPr>
              <a:t>Germany promotes </a:t>
            </a:r>
            <a:r>
              <a:rPr b="1" lang="en-GB" sz="1800">
                <a:solidFill>
                  <a:srgbClr val="111111"/>
                </a:solidFill>
                <a:latin typeface="Arial"/>
                <a:ea typeface="Arial"/>
                <a:cs typeface="Arial"/>
                <a:sym typeface="Arial"/>
              </a:rPr>
              <a:t>innovative auction mechanisms</a:t>
            </a:r>
            <a:r>
              <a:rPr lang="en-GB" sz="1800">
                <a:solidFill>
                  <a:srgbClr val="111111"/>
                </a:solidFill>
                <a:latin typeface="Arial"/>
                <a:ea typeface="Arial"/>
                <a:cs typeface="Arial"/>
                <a:sym typeface="Arial"/>
              </a:rPr>
              <a:t> that promote both technology-specific and neutral alternatives to promote renewables.</a:t>
            </a:r>
            <a:endParaRPr/>
          </a:p>
          <a:p>
            <a:pPr indent="-285750" lvl="0" marL="285750" marR="0" rtl="0" algn="just">
              <a:spcBef>
                <a:spcPts val="0"/>
              </a:spcBef>
              <a:spcAft>
                <a:spcPts val="0"/>
              </a:spcAft>
              <a:buClr>
                <a:srgbClr val="111111"/>
              </a:buClr>
              <a:buSzPts val="1800"/>
              <a:buFont typeface="Arial"/>
              <a:buChar char="•"/>
            </a:pPr>
            <a:r>
              <a:rPr lang="en-GB" sz="1800">
                <a:solidFill>
                  <a:srgbClr val="111111"/>
                </a:solidFill>
                <a:latin typeface="Arial"/>
                <a:ea typeface="Arial"/>
                <a:cs typeface="Arial"/>
                <a:sym typeface="Arial"/>
              </a:rPr>
              <a:t>Innovative cross-border trade to enhance regional integration and optimise resource allocation among countries</a:t>
            </a:r>
            <a:endParaRPr sz="1800">
              <a:solidFill>
                <a:srgbClr val="242424"/>
              </a:solidFill>
              <a:latin typeface="Arial"/>
              <a:ea typeface="Arial"/>
              <a:cs typeface="Arial"/>
              <a:sym typeface="Arial"/>
            </a:endParaRPr>
          </a:p>
          <a:p>
            <a:pPr indent="-285750" lvl="0" marL="285750" marR="0" rtl="0" algn="just">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Robust incentive mechanisms under the Renewable Energy Sources Act (EEG), for expanding renewable energy in the electricity sector. </a:t>
            </a:r>
            <a:endParaRPr/>
          </a:p>
          <a:p>
            <a:pPr indent="-285750" lvl="0" marL="285750" marR="0" rtl="0" algn="just">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Goes beyond the EU-ETS to include carbon pricing for the building and transportation sectors.</a:t>
            </a:r>
            <a:endParaRPr/>
          </a:p>
          <a:p>
            <a:pPr indent="0" lvl="0" marL="0" marR="0" rtl="0" algn="just">
              <a:spcBef>
                <a:spcPts val="0"/>
              </a:spcBef>
              <a:spcAft>
                <a:spcPts val="0"/>
              </a:spcAft>
              <a:buNone/>
            </a:pPr>
            <a:r>
              <a:t/>
            </a:r>
            <a:endParaRPr sz="1800">
              <a:solidFill>
                <a:srgbClr val="11111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type="title"/>
          </p:nvPr>
        </p:nvSpPr>
        <p:spPr>
          <a:xfrm>
            <a:off x="617970" y="41229"/>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Market deregulation and liberalisation in Germany</a:t>
            </a:r>
            <a:endParaRPr/>
          </a:p>
        </p:txBody>
      </p:sp>
      <p:grpSp>
        <p:nvGrpSpPr>
          <p:cNvPr id="91" name="Google Shape;91;p4"/>
          <p:cNvGrpSpPr/>
          <p:nvPr/>
        </p:nvGrpSpPr>
        <p:grpSpPr>
          <a:xfrm>
            <a:off x="341034" y="1057460"/>
            <a:ext cx="7702135" cy="5099763"/>
            <a:chOff x="0" y="1016"/>
            <a:chExt cx="7702135" cy="5099763"/>
          </a:xfrm>
        </p:grpSpPr>
        <p:cxnSp>
          <p:nvCxnSpPr>
            <p:cNvPr id="92" name="Google Shape;92;p4"/>
            <p:cNvCxnSpPr/>
            <p:nvPr/>
          </p:nvCxnSpPr>
          <p:spPr>
            <a:xfrm>
              <a:off x="0" y="2623351"/>
              <a:ext cx="7702135" cy="0"/>
            </a:xfrm>
            <a:prstGeom prst="straightConnector1">
              <a:avLst/>
            </a:prstGeom>
            <a:solidFill>
              <a:schemeClr val="lt1">
                <a:alpha val="89803"/>
              </a:schemeClr>
            </a:solidFill>
            <a:ln cap="flat" cmpd="sng" w="25400">
              <a:solidFill>
                <a:schemeClr val="accent1"/>
              </a:solidFill>
              <a:prstDash val="solid"/>
              <a:round/>
              <a:headEnd len="sm" w="sm" type="none"/>
              <a:tailEnd len="sm" w="sm" type="none"/>
            </a:ln>
          </p:spPr>
        </p:cxnSp>
        <p:sp>
          <p:nvSpPr>
            <p:cNvPr id="93" name="Google Shape;93;p4"/>
            <p:cNvSpPr/>
            <p:nvPr/>
          </p:nvSpPr>
          <p:spPr>
            <a:xfrm>
              <a:off x="17016" y="1626477"/>
              <a:ext cx="1929444" cy="629604"/>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txBox="1"/>
            <p:nvPr/>
          </p:nvSpPr>
          <p:spPr>
            <a:xfrm>
              <a:off x="17016" y="1626477"/>
              <a:ext cx="1929444" cy="62960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Arial"/>
                <a:buNone/>
              </a:pPr>
              <a:r>
                <a:rPr b="0" i="0" lang="en-GB" sz="1400">
                  <a:solidFill>
                    <a:schemeClr val="lt1"/>
                  </a:solidFill>
                  <a:latin typeface="Arial"/>
                  <a:ea typeface="Arial"/>
                  <a:cs typeface="Arial"/>
                  <a:sym typeface="Arial"/>
                </a:rPr>
                <a:t>Monopoly and Regulation (Late 19th Century – 1990’s)</a:t>
              </a:r>
              <a:endParaRPr sz="1400">
                <a:solidFill>
                  <a:schemeClr val="lt1"/>
                </a:solidFill>
                <a:latin typeface="Arial"/>
                <a:ea typeface="Arial"/>
                <a:cs typeface="Arial"/>
                <a:sym typeface="Arial"/>
              </a:endParaRPr>
            </a:p>
          </p:txBody>
        </p:sp>
        <p:sp>
          <p:nvSpPr>
            <p:cNvPr id="95" name="Google Shape;95;p4"/>
            <p:cNvSpPr/>
            <p:nvPr/>
          </p:nvSpPr>
          <p:spPr>
            <a:xfrm>
              <a:off x="17016" y="1016"/>
              <a:ext cx="1929444" cy="1625461"/>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txBox="1"/>
            <p:nvPr/>
          </p:nvSpPr>
          <p:spPr>
            <a:xfrm>
              <a:off x="17016" y="1016"/>
              <a:ext cx="1929444" cy="1625461"/>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dk1"/>
                </a:buClr>
                <a:buSzPts val="1000"/>
                <a:buFont typeface="Arial"/>
                <a:buNone/>
              </a:pPr>
              <a:r>
                <a:rPr b="0" i="0" lang="en-GB" sz="1000">
                  <a:solidFill>
                    <a:schemeClr val="dk1"/>
                  </a:solidFill>
                  <a:latin typeface="Arial"/>
                  <a:ea typeface="Arial"/>
                  <a:cs typeface="Arial"/>
                  <a:sym typeface="Arial"/>
                </a:rPr>
                <a:t>Regional and municipal utilities governed electricity generation, transmission, and distribution. </a:t>
              </a:r>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Government setting prices and controlling market entry.</a:t>
              </a:r>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Regional utilities, known as "Stadtwerke," dominated the market, providing electricity to their regions.</a:t>
              </a:r>
              <a:endParaRPr sz="1200">
                <a:solidFill>
                  <a:schemeClr val="dk1"/>
                </a:solidFill>
                <a:latin typeface="Arial"/>
                <a:ea typeface="Arial"/>
                <a:cs typeface="Arial"/>
                <a:sym typeface="Arial"/>
              </a:endParaRPr>
            </a:p>
          </p:txBody>
        </p:sp>
        <p:cxnSp>
          <p:nvCxnSpPr>
            <p:cNvPr id="97" name="Google Shape;97;p4"/>
            <p:cNvCxnSpPr/>
            <p:nvPr/>
          </p:nvCxnSpPr>
          <p:spPr>
            <a:xfrm>
              <a:off x="981738" y="2256081"/>
              <a:ext cx="0" cy="367269"/>
            </a:xfrm>
            <a:prstGeom prst="straightConnector1">
              <a:avLst/>
            </a:prstGeom>
            <a:noFill/>
            <a:ln cap="flat" cmpd="sng" w="9525">
              <a:solidFill>
                <a:schemeClr val="accent1"/>
              </a:solidFill>
              <a:prstDash val="solid"/>
              <a:round/>
              <a:headEnd len="sm" w="sm" type="none"/>
              <a:tailEnd len="sm" w="sm" type="none"/>
            </a:ln>
          </p:spPr>
        </p:cxnSp>
        <p:sp>
          <p:nvSpPr>
            <p:cNvPr id="98" name="Google Shape;98;p4"/>
            <p:cNvSpPr/>
            <p:nvPr/>
          </p:nvSpPr>
          <p:spPr>
            <a:xfrm>
              <a:off x="0" y="2806177"/>
              <a:ext cx="2257913" cy="629604"/>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txBox="1"/>
            <p:nvPr/>
          </p:nvSpPr>
          <p:spPr>
            <a:xfrm>
              <a:off x="0" y="2806177"/>
              <a:ext cx="2257913" cy="62960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Arial"/>
                <a:buNone/>
              </a:pPr>
              <a:r>
                <a:rPr b="0" i="0" lang="en-GB" sz="1400">
                  <a:solidFill>
                    <a:schemeClr val="lt1"/>
                  </a:solidFill>
                  <a:latin typeface="Arial"/>
                  <a:ea typeface="Arial"/>
                  <a:cs typeface="Arial"/>
                  <a:sym typeface="Arial"/>
                </a:rPr>
                <a:t>Deregulation and Liberalization (</a:t>
              </a:r>
              <a:r>
                <a:rPr b="1" lang="en-GB" sz="1400">
                  <a:solidFill>
                    <a:schemeClr val="lt1"/>
                  </a:solidFill>
                  <a:latin typeface="Arial"/>
                  <a:ea typeface="Arial"/>
                  <a:cs typeface="Arial"/>
                  <a:sym typeface="Arial"/>
                </a:rPr>
                <a:t>1990s)</a:t>
              </a:r>
              <a:endParaRPr/>
            </a:p>
          </p:txBody>
        </p:sp>
        <p:sp>
          <p:nvSpPr>
            <p:cNvPr id="100" name="Google Shape;100;p4"/>
            <p:cNvSpPr/>
            <p:nvPr/>
          </p:nvSpPr>
          <p:spPr>
            <a:xfrm>
              <a:off x="0" y="3523589"/>
              <a:ext cx="2257913" cy="157719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txBox="1"/>
            <p:nvPr/>
          </p:nvSpPr>
          <p:spPr>
            <a:xfrm>
              <a:off x="0" y="3523589"/>
              <a:ext cx="2257913" cy="1577190"/>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dk1"/>
                </a:buClr>
                <a:buSzPts val="1000"/>
                <a:buFont typeface="Arial"/>
                <a:buNone/>
              </a:pPr>
              <a:r>
                <a:t/>
              </a:r>
              <a:endParaRPr b="0" i="0" sz="1000">
                <a:solidFill>
                  <a:schemeClr val="dk1"/>
                </a:solidFill>
                <a:latin typeface="Arial"/>
                <a:ea typeface="Arial"/>
                <a:cs typeface="Arial"/>
                <a:sym typeface="Arial"/>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The 1990s: Germany initiated reforms to liberalise its electricity market following the EU</a:t>
              </a:r>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1998: The Electricity Market Act (StromVG) was introduced, allowing electricity generation and retail competition. </a:t>
              </a:r>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Independent power producers (IPPs) allowed to enter the market. Feed-In Act introduced in 1990.</a:t>
              </a:r>
              <a:endParaRPr b="0" sz="1100">
                <a:solidFill>
                  <a:schemeClr val="dk1"/>
                </a:solidFill>
                <a:latin typeface="Arial"/>
                <a:ea typeface="Arial"/>
                <a:cs typeface="Arial"/>
                <a:sym typeface="Arial"/>
              </a:endParaRPr>
            </a:p>
          </p:txBody>
        </p:sp>
        <p:cxnSp>
          <p:nvCxnSpPr>
            <p:cNvPr id="102" name="Google Shape;102;p4"/>
            <p:cNvCxnSpPr/>
            <p:nvPr/>
          </p:nvCxnSpPr>
          <p:spPr>
            <a:xfrm>
              <a:off x="1128956" y="2438908"/>
              <a:ext cx="0" cy="367269"/>
            </a:xfrm>
            <a:prstGeom prst="straightConnector1">
              <a:avLst/>
            </a:prstGeom>
            <a:noFill/>
            <a:ln cap="flat" cmpd="sng" w="9525">
              <a:solidFill>
                <a:schemeClr val="accent1"/>
              </a:solidFill>
              <a:prstDash val="solid"/>
              <a:round/>
              <a:headEnd len="sm" w="sm" type="none"/>
              <a:tailEnd len="sm" w="sm" type="none"/>
            </a:ln>
          </p:spPr>
        </p:cxnSp>
        <p:sp>
          <p:nvSpPr>
            <p:cNvPr id="103" name="Google Shape;103;p4"/>
            <p:cNvSpPr/>
            <p:nvPr/>
          </p:nvSpPr>
          <p:spPr>
            <a:xfrm rot="2700000">
              <a:off x="940929" y="2582541"/>
              <a:ext cx="81619" cy="81619"/>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rot="2700000">
              <a:off x="1088147" y="2398098"/>
              <a:ext cx="81619" cy="81619"/>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2143888" y="1678942"/>
              <a:ext cx="1929444" cy="629604"/>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txBox="1"/>
            <p:nvPr/>
          </p:nvSpPr>
          <p:spPr>
            <a:xfrm>
              <a:off x="2143888" y="1678942"/>
              <a:ext cx="1929444" cy="62960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Arial"/>
                <a:buNone/>
              </a:pPr>
              <a:r>
                <a:rPr b="0" i="0" lang="en-GB" sz="1400">
                  <a:solidFill>
                    <a:schemeClr val="lt1"/>
                  </a:solidFill>
                  <a:latin typeface="Arial"/>
                  <a:ea typeface="Arial"/>
                  <a:cs typeface="Arial"/>
                  <a:sym typeface="Arial"/>
                </a:rPr>
                <a:t>Wholesale Electricity Market (</a:t>
              </a:r>
              <a:r>
                <a:rPr b="1" lang="en-GB" sz="1400">
                  <a:solidFill>
                    <a:schemeClr val="lt1"/>
                  </a:solidFill>
                  <a:latin typeface="Arial"/>
                  <a:ea typeface="Arial"/>
                  <a:cs typeface="Arial"/>
                  <a:sym typeface="Arial"/>
                </a:rPr>
                <a:t>2000s)</a:t>
              </a:r>
              <a:endParaRPr/>
            </a:p>
          </p:txBody>
        </p:sp>
        <p:sp>
          <p:nvSpPr>
            <p:cNvPr id="107" name="Google Shape;107;p4"/>
            <p:cNvSpPr/>
            <p:nvPr/>
          </p:nvSpPr>
          <p:spPr>
            <a:xfrm>
              <a:off x="2036408" y="273614"/>
              <a:ext cx="2205374" cy="1347943"/>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txBox="1"/>
            <p:nvPr/>
          </p:nvSpPr>
          <p:spPr>
            <a:xfrm>
              <a:off x="2036408" y="273614"/>
              <a:ext cx="2205374" cy="1347943"/>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dk1"/>
                </a:buClr>
                <a:buSzPts val="1000"/>
                <a:buFont typeface="Arial"/>
                <a:buNone/>
              </a:pPr>
              <a:r>
                <a:rPr b="0" i="0" lang="en-GB" sz="1000">
                  <a:solidFill>
                    <a:schemeClr val="dk1"/>
                  </a:solidFill>
                  <a:latin typeface="Arial"/>
                  <a:ea typeface="Arial"/>
                  <a:cs typeface="Arial"/>
                  <a:sym typeface="Arial"/>
                </a:rPr>
                <a:t>German electricity exchange (EEX) created in 2000. </a:t>
              </a:r>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The EEX facilitated the trading of electricity contracts, including spot markets, futures, and options. </a:t>
              </a:r>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The German TSOs divided the country into several market areas for efficient transmission.</a:t>
              </a:r>
              <a:endParaRPr sz="1000">
                <a:solidFill>
                  <a:schemeClr val="dk1"/>
                </a:solidFill>
                <a:latin typeface="Arial"/>
                <a:ea typeface="Arial"/>
                <a:cs typeface="Arial"/>
                <a:sym typeface="Arial"/>
              </a:endParaRPr>
            </a:p>
          </p:txBody>
        </p:sp>
        <p:cxnSp>
          <p:nvCxnSpPr>
            <p:cNvPr id="109" name="Google Shape;109;p4"/>
            <p:cNvCxnSpPr/>
            <p:nvPr/>
          </p:nvCxnSpPr>
          <p:spPr>
            <a:xfrm>
              <a:off x="3108610" y="2308546"/>
              <a:ext cx="0" cy="367269"/>
            </a:xfrm>
            <a:prstGeom prst="straightConnector1">
              <a:avLst/>
            </a:prstGeom>
            <a:noFill/>
            <a:ln cap="flat" cmpd="sng" w="9525">
              <a:solidFill>
                <a:schemeClr val="accent1"/>
              </a:solidFill>
              <a:prstDash val="solid"/>
              <a:round/>
              <a:headEnd len="sm" w="sm" type="none"/>
              <a:tailEnd len="sm" w="sm" type="none"/>
            </a:ln>
          </p:spPr>
        </p:cxnSp>
        <p:sp>
          <p:nvSpPr>
            <p:cNvPr id="110" name="Google Shape;110;p4"/>
            <p:cNvSpPr/>
            <p:nvPr/>
          </p:nvSpPr>
          <p:spPr>
            <a:xfrm>
              <a:off x="2854567" y="2790594"/>
              <a:ext cx="2260267" cy="629604"/>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txBox="1"/>
            <p:nvPr/>
          </p:nvSpPr>
          <p:spPr>
            <a:xfrm>
              <a:off x="2854567" y="2790594"/>
              <a:ext cx="2260267" cy="62960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Arial"/>
                <a:buNone/>
              </a:pPr>
              <a:r>
                <a:rPr b="0" i="0" lang="en-GB" sz="1400">
                  <a:solidFill>
                    <a:schemeClr val="lt1"/>
                  </a:solidFill>
                  <a:latin typeface="Arial"/>
                  <a:ea typeface="Arial"/>
                  <a:cs typeface="Arial"/>
                  <a:sym typeface="Arial"/>
                </a:rPr>
                <a:t>Renewable Energy Expansion and Feed-in Tariffs (2000s-2010s)</a:t>
              </a:r>
              <a:endParaRPr b="0" sz="1400">
                <a:solidFill>
                  <a:schemeClr val="lt1"/>
                </a:solidFill>
                <a:latin typeface="Arial"/>
                <a:ea typeface="Arial"/>
                <a:cs typeface="Arial"/>
                <a:sym typeface="Arial"/>
              </a:endParaRPr>
            </a:p>
          </p:txBody>
        </p:sp>
        <p:sp>
          <p:nvSpPr>
            <p:cNvPr id="112" name="Google Shape;112;p4"/>
            <p:cNvSpPr/>
            <p:nvPr/>
          </p:nvSpPr>
          <p:spPr>
            <a:xfrm>
              <a:off x="2887917" y="3579382"/>
              <a:ext cx="2240297" cy="911844"/>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txBox="1"/>
            <p:nvPr/>
          </p:nvSpPr>
          <p:spPr>
            <a:xfrm>
              <a:off x="2887917" y="3579382"/>
              <a:ext cx="2240297" cy="911844"/>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dk1"/>
                </a:buClr>
                <a:buSzPts val="1000"/>
                <a:buFont typeface="Arial"/>
                <a:buNone/>
              </a:pPr>
              <a:r>
                <a:rPr b="0" i="0" lang="en-GB" sz="1000">
                  <a:solidFill>
                    <a:schemeClr val="dk1"/>
                  </a:solidFill>
                  <a:latin typeface="Arial"/>
                  <a:ea typeface="Arial"/>
                  <a:cs typeface="Arial"/>
                  <a:sym typeface="Arial"/>
                </a:rPr>
                <a:t>Germany established the Renewable Energy Sources Act (EEG) enacted in 2000. </a:t>
              </a:r>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Official feed-in tariff system introduced</a:t>
              </a:r>
              <a:endParaRPr b="0" sz="1000">
                <a:solidFill>
                  <a:schemeClr val="dk1"/>
                </a:solidFill>
                <a:latin typeface="Arial"/>
                <a:ea typeface="Arial"/>
                <a:cs typeface="Arial"/>
                <a:sym typeface="Arial"/>
              </a:endParaRPr>
            </a:p>
          </p:txBody>
        </p:sp>
        <p:cxnSp>
          <p:nvCxnSpPr>
            <p:cNvPr id="114" name="Google Shape;114;p4"/>
            <p:cNvCxnSpPr/>
            <p:nvPr/>
          </p:nvCxnSpPr>
          <p:spPr>
            <a:xfrm>
              <a:off x="3984700" y="2423325"/>
              <a:ext cx="0" cy="367269"/>
            </a:xfrm>
            <a:prstGeom prst="straightConnector1">
              <a:avLst/>
            </a:prstGeom>
            <a:noFill/>
            <a:ln cap="flat" cmpd="sng" w="9525">
              <a:solidFill>
                <a:schemeClr val="accent1"/>
              </a:solidFill>
              <a:prstDash val="solid"/>
              <a:round/>
              <a:headEnd len="sm" w="sm" type="none"/>
              <a:tailEnd len="sm" w="sm" type="none"/>
            </a:ln>
          </p:spPr>
        </p:cxnSp>
        <p:sp>
          <p:nvSpPr>
            <p:cNvPr id="115" name="Google Shape;115;p4"/>
            <p:cNvSpPr/>
            <p:nvPr/>
          </p:nvSpPr>
          <p:spPr>
            <a:xfrm rot="2700000">
              <a:off x="3067801" y="2635006"/>
              <a:ext cx="81619" cy="81619"/>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rot="2700000">
              <a:off x="3943891" y="2382515"/>
              <a:ext cx="81619" cy="81619"/>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4353385" y="1600758"/>
              <a:ext cx="3150243" cy="629604"/>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txBox="1"/>
            <p:nvPr/>
          </p:nvSpPr>
          <p:spPr>
            <a:xfrm>
              <a:off x="4353385" y="1600758"/>
              <a:ext cx="3150243" cy="62960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Arial"/>
                <a:buNone/>
              </a:pPr>
              <a:r>
                <a:rPr b="0" i="0" lang="en-GB" sz="1400">
                  <a:solidFill>
                    <a:schemeClr val="lt1"/>
                  </a:solidFill>
                  <a:latin typeface="Arial"/>
                  <a:ea typeface="Arial"/>
                  <a:cs typeface="Arial"/>
                  <a:sym typeface="Arial"/>
                </a:rPr>
                <a:t>Energy Transition and Energiewende (2010s-present)</a:t>
              </a:r>
              <a:endParaRPr sz="1400">
                <a:solidFill>
                  <a:schemeClr val="lt1"/>
                </a:solidFill>
                <a:latin typeface="Arial"/>
                <a:ea typeface="Arial"/>
                <a:cs typeface="Arial"/>
                <a:sym typeface="Arial"/>
              </a:endParaRPr>
            </a:p>
          </p:txBody>
        </p:sp>
        <p:sp>
          <p:nvSpPr>
            <p:cNvPr id="119" name="Google Shape;119;p4"/>
            <p:cNvSpPr/>
            <p:nvPr/>
          </p:nvSpPr>
          <p:spPr>
            <a:xfrm>
              <a:off x="4344712" y="23563"/>
              <a:ext cx="3167589" cy="157719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txBox="1"/>
            <p:nvPr/>
          </p:nvSpPr>
          <p:spPr>
            <a:xfrm>
              <a:off x="4344712" y="23563"/>
              <a:ext cx="3167589" cy="1577190"/>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dk1"/>
                </a:buClr>
                <a:buSzPts val="1000"/>
                <a:buFont typeface="Arial"/>
                <a:buNone/>
              </a:pPr>
              <a:r>
                <a:rPr b="0" i="0" lang="en-GB" sz="1000">
                  <a:solidFill>
                    <a:schemeClr val="dk1"/>
                  </a:solidFill>
                  <a:latin typeface="Arial"/>
                  <a:ea typeface="Arial"/>
                  <a:cs typeface="Arial"/>
                  <a:sym typeface="Arial"/>
                </a:rPr>
                <a:t>Energiewende, a national energy transition, aimed for a sustainable and low-carbon energy system. </a:t>
              </a:r>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Phase out nuclear power, increase renewable energy share and improve energy efficiency. </a:t>
              </a:r>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Renewable energy auctions introduced to determine technology support levels</a:t>
              </a:r>
              <a:endParaRPr/>
            </a:p>
            <a:p>
              <a:pPr indent="0" lvl="0" marL="0" marR="0" rtl="0" algn="l">
                <a:lnSpc>
                  <a:spcPct val="90000"/>
                </a:lnSpc>
                <a:spcBef>
                  <a:spcPts val="350"/>
                </a:spcBef>
                <a:spcAft>
                  <a:spcPts val="0"/>
                </a:spcAft>
                <a:buClr>
                  <a:schemeClr val="dk1"/>
                </a:buClr>
                <a:buSzPts val="1000"/>
                <a:buFont typeface="Arial"/>
                <a:buNone/>
              </a:pPr>
              <a:r>
                <a:rPr b="0" i="0" lang="en-GB" sz="1000">
                  <a:solidFill>
                    <a:schemeClr val="dk1"/>
                  </a:solidFill>
                  <a:latin typeface="Arial"/>
                  <a:ea typeface="Arial"/>
                  <a:cs typeface="Arial"/>
                  <a:sym typeface="Arial"/>
                </a:rPr>
                <a:t>The integration of intermittent renewable energy sources posed challenges to grid stability, requiring investments in grid infrastructure and smart grid technologies.</a:t>
              </a:r>
              <a:endParaRPr b="0" sz="1000">
                <a:solidFill>
                  <a:schemeClr val="dk1"/>
                </a:solidFill>
                <a:latin typeface="Arial"/>
                <a:ea typeface="Arial"/>
                <a:cs typeface="Arial"/>
                <a:sym typeface="Arial"/>
              </a:endParaRPr>
            </a:p>
          </p:txBody>
        </p:sp>
        <p:cxnSp>
          <p:nvCxnSpPr>
            <p:cNvPr id="121" name="Google Shape;121;p4"/>
            <p:cNvCxnSpPr/>
            <p:nvPr/>
          </p:nvCxnSpPr>
          <p:spPr>
            <a:xfrm>
              <a:off x="5928507" y="2230362"/>
              <a:ext cx="0" cy="367269"/>
            </a:xfrm>
            <a:prstGeom prst="straightConnector1">
              <a:avLst/>
            </a:prstGeom>
            <a:noFill/>
            <a:ln cap="flat" cmpd="sng" w="9525">
              <a:solidFill>
                <a:schemeClr val="accent1"/>
              </a:solidFill>
              <a:prstDash val="solid"/>
              <a:round/>
              <a:headEnd len="sm" w="sm" type="none"/>
              <a:tailEnd len="sm" w="sm" type="none"/>
            </a:ln>
          </p:spPr>
        </p:cxnSp>
        <p:sp>
          <p:nvSpPr>
            <p:cNvPr id="122" name="Google Shape;122;p4"/>
            <p:cNvSpPr/>
            <p:nvPr/>
          </p:nvSpPr>
          <p:spPr>
            <a:xfrm rot="2700000">
              <a:off x="5887697" y="2556821"/>
              <a:ext cx="81619" cy="81619"/>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4"/>
          <p:cNvSpPr txBox="1"/>
          <p:nvPr/>
        </p:nvSpPr>
        <p:spPr>
          <a:xfrm>
            <a:off x="341034" y="6431964"/>
            <a:ext cx="1085520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Arial"/>
                <a:ea typeface="Arial"/>
                <a:cs typeface="Arial"/>
                <a:sym typeface="Arial"/>
              </a:rPr>
              <a:t>Source: Agora Energiewende (2019): The Liberalisation of Electricity Markets in Germany History, Development and Current Status under CC-BY-4.0 license.</a:t>
            </a:r>
            <a:endParaRPr/>
          </a:p>
        </p:txBody>
      </p:sp>
      <p:sp>
        <p:nvSpPr>
          <p:cNvPr id="124" name="Google Shape;124;p4"/>
          <p:cNvSpPr txBox="1"/>
          <p:nvPr/>
        </p:nvSpPr>
        <p:spPr>
          <a:xfrm>
            <a:off x="8043169" y="1499134"/>
            <a:ext cx="3710867" cy="3493264"/>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Germany is part of the EU’s internal energy market</a:t>
            </a:r>
            <a:endParaRPr/>
          </a:p>
          <a:p>
            <a:pPr indent="0" lvl="0" marL="0" marR="0" rtl="0" algn="just">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just">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Has four bidding zones maintained by Transmission System Operators (TSOs): 50Hertz, Amprion, TenneT, and TransnetBW</a:t>
            </a:r>
            <a:endParaRPr/>
          </a:p>
          <a:p>
            <a:pPr indent="0" lvl="0" marL="0" marR="0" rtl="0" algn="just">
              <a:spcBef>
                <a:spcPts val="0"/>
              </a:spcBef>
              <a:spcAft>
                <a:spcPts val="0"/>
              </a:spcAft>
              <a:buNone/>
            </a:pPr>
            <a:r>
              <a:t/>
            </a:r>
            <a:endParaRPr sz="1400">
              <a:solidFill>
                <a:schemeClr val="dk1"/>
              </a:solidFill>
              <a:latin typeface="Arial"/>
              <a:ea typeface="Arial"/>
              <a:cs typeface="Arial"/>
              <a:sym typeface="Arial"/>
            </a:endParaRPr>
          </a:p>
          <a:p>
            <a:pPr indent="-171450" lvl="0" marL="171450" marR="0" rtl="0" algn="just">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Over 900 Distribution systems operators (DSOs) handle the retail market</a:t>
            </a:r>
            <a:endParaRPr/>
          </a:p>
          <a:p>
            <a:pPr indent="-82550" lvl="0" marL="171450" marR="0" rtl="0" algn="just">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171450" lvl="0" marL="171450" marR="0" rtl="0" algn="just">
              <a:spcBef>
                <a:spcPts val="0"/>
              </a:spcBef>
              <a:spcAft>
                <a:spcPts val="0"/>
              </a:spcAft>
              <a:buClr>
                <a:schemeClr val="dk1"/>
              </a:buClr>
              <a:buSzPts val="1400"/>
              <a:buFont typeface="Arial"/>
              <a:buChar char="•"/>
            </a:pPr>
            <a:r>
              <a:rPr lang="en-GB" sz="1400">
                <a:solidFill>
                  <a:schemeClr val="dk1"/>
                </a:solidFill>
                <a:latin typeface="Arial"/>
                <a:ea typeface="Arial"/>
                <a:cs typeface="Arial"/>
                <a:sym typeface="Arial"/>
              </a:rPr>
              <a:t>Federal Network Agency (BNetzA) and the Federal Ministry for Economic Affairs and climate action (BMWi), oversee the electricity sector and enforce regulations</a:t>
            </a:r>
            <a:endParaRPr sz="1100">
              <a:solidFill>
                <a:schemeClr val="dk1"/>
              </a:solidFill>
              <a:latin typeface="Arial"/>
              <a:ea typeface="Arial"/>
              <a:cs typeface="Arial"/>
              <a:sym typeface="Arial"/>
            </a:endParaRPr>
          </a:p>
          <a:p>
            <a:pPr indent="-101600" lvl="0" marL="171450" marR="0" rtl="0" algn="just">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32" name="Google Shape;132;p5"/>
          <p:cNvSpPr txBox="1"/>
          <p:nvPr/>
        </p:nvSpPr>
        <p:spPr>
          <a:xfrm>
            <a:off x="571756" y="1146016"/>
            <a:ext cx="11028032"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800">
                <a:solidFill>
                  <a:schemeClr val="dk1"/>
                </a:solidFill>
                <a:latin typeface="Arial"/>
                <a:ea typeface="Arial"/>
                <a:cs typeface="Arial"/>
                <a:sym typeface="Arial"/>
              </a:rPr>
              <a:t>The Renewable Energy Act</a:t>
            </a:r>
            <a:r>
              <a:rPr lang="en-GB" sz="1800">
                <a:solidFill>
                  <a:schemeClr val="dk1"/>
                </a:solidFill>
                <a:latin typeface="Arial"/>
                <a:ea typeface="Arial"/>
                <a:cs typeface="Arial"/>
                <a:sym typeface="Arial"/>
              </a:rPr>
              <a:t>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Since 2000, the Renewable Energy Act (Erneu-erbare-Energien-Gesetz, EEG) has been the central instrument for the promotion of electricity from renewable sources in Germany.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Amended every third year since its adoption. </a:t>
            </a:r>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Its three main provisions are:</a:t>
            </a:r>
            <a:endParaRPr/>
          </a:p>
          <a:p>
            <a:pPr indent="-285750" lvl="1" marL="742950" marR="0" rtl="0" algn="just">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An obligation for the grid operator (TSO or DSO) to connect renewable energy systems to the grid immediately and as a matter of priority.</a:t>
            </a:r>
            <a:endParaRPr/>
          </a:p>
          <a:p>
            <a:pPr indent="-285750" lvl="1" marL="742950" marR="0" rtl="0" algn="just">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An obligation of the grid operator (TSO or DSO) to prioritise the feed-in, transmission and distribution of renewable electricity.</a:t>
            </a:r>
            <a:endParaRPr/>
          </a:p>
          <a:p>
            <a:pPr indent="-285750" lvl="1" marL="742950" marR="0" rtl="0" algn="just">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The payment of fixed, technology-specific feed-in tariff compensation for 20 years</a:t>
            </a:r>
            <a:endParaRPr/>
          </a:p>
          <a:p>
            <a:pPr indent="-285750" lvl="1" marL="742950" marR="0" rtl="0" algn="just">
              <a:spcBef>
                <a:spcPts val="0"/>
              </a:spcBef>
              <a:spcAft>
                <a:spcPts val="0"/>
              </a:spcAft>
              <a:buClr>
                <a:srgbClr val="202122"/>
              </a:buClr>
              <a:buSzPts val="1800"/>
              <a:buFont typeface="Arial"/>
              <a:buChar char="•"/>
            </a:pPr>
            <a:r>
              <a:rPr b="0" i="0" lang="en-GB" sz="1800" u="none" cap="none" strike="noStrike">
                <a:solidFill>
                  <a:srgbClr val="202122"/>
                </a:solidFill>
                <a:latin typeface="Arial"/>
                <a:ea typeface="Arial"/>
                <a:cs typeface="Arial"/>
                <a:sym typeface="Arial"/>
              </a:rPr>
              <a:t>Funded by a surcharge on electricity consumers</a:t>
            </a:r>
            <a:endParaRPr b="1"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1" sz="1800">
              <a:solidFill>
                <a:schemeClr val="dk1"/>
              </a:solidFill>
              <a:latin typeface="Arial"/>
              <a:ea typeface="Arial"/>
              <a:cs typeface="Arial"/>
              <a:sym typeface="Arial"/>
            </a:endParaRPr>
          </a:p>
          <a:p>
            <a:pPr indent="0" lvl="0" marL="0" marR="0" rtl="0" algn="just">
              <a:spcBef>
                <a:spcPts val="0"/>
              </a:spcBef>
              <a:spcAft>
                <a:spcPts val="0"/>
              </a:spcAft>
              <a:buNone/>
            </a:pPr>
            <a:r>
              <a:rPr b="1" lang="en-GB" sz="1800">
                <a:solidFill>
                  <a:schemeClr val="dk1"/>
                </a:solidFill>
                <a:latin typeface="Arial"/>
                <a:ea typeface="Arial"/>
                <a:cs typeface="Arial"/>
                <a:sym typeface="Arial"/>
              </a:rPr>
              <a:t>EEG update 2014 and onwards</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Transition from a feed-in tariff scheme to an auction system</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 name="Google Shape;133;p5"/>
          <p:cNvSpPr txBox="1"/>
          <p:nvPr>
            <p:ph type="title"/>
          </p:nvPr>
        </p:nvSpPr>
        <p:spPr>
          <a:xfrm>
            <a:off x="629400" y="476496"/>
            <a:ext cx="8469334"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Renewables in the Liberalised Power Market</a:t>
            </a:r>
            <a:endParaRPr/>
          </a:p>
        </p:txBody>
      </p:sp>
      <p:sp>
        <p:nvSpPr>
          <p:cNvPr id="134" name="Google Shape;134;p5"/>
          <p:cNvSpPr txBox="1"/>
          <p:nvPr/>
        </p:nvSpPr>
        <p:spPr>
          <a:xfrm>
            <a:off x="12832521" y="4494695"/>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 name="Google Shape;135;p5"/>
          <p:cNvSpPr txBox="1"/>
          <p:nvPr/>
        </p:nvSpPr>
        <p:spPr>
          <a:xfrm>
            <a:off x="13042347" y="5543826"/>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43" name="Google Shape;143;p6"/>
          <p:cNvSpPr txBox="1"/>
          <p:nvPr>
            <p:ph type="title"/>
          </p:nvPr>
        </p:nvSpPr>
        <p:spPr>
          <a:xfrm>
            <a:off x="629400" y="476496"/>
            <a:ext cx="8469334"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Renewables in the Liberalised Power Market</a:t>
            </a:r>
            <a:endParaRPr/>
          </a:p>
        </p:txBody>
      </p:sp>
      <p:sp>
        <p:nvSpPr>
          <p:cNvPr id="144" name="Google Shape;144;p6"/>
          <p:cNvSpPr txBox="1"/>
          <p:nvPr/>
        </p:nvSpPr>
        <p:spPr>
          <a:xfrm>
            <a:off x="12832521" y="4494695"/>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 name="Google Shape;145;p6"/>
          <p:cNvSpPr txBox="1"/>
          <p:nvPr/>
        </p:nvSpPr>
        <p:spPr>
          <a:xfrm>
            <a:off x="13042347" y="5543826"/>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6"/>
          <p:cNvSpPr txBox="1"/>
          <p:nvPr/>
        </p:nvSpPr>
        <p:spPr>
          <a:xfrm>
            <a:off x="571756" y="1343984"/>
            <a:ext cx="11028032"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800">
                <a:solidFill>
                  <a:schemeClr val="dk1"/>
                </a:solidFill>
                <a:latin typeface="Arial"/>
                <a:ea typeface="Arial"/>
                <a:cs typeface="Arial"/>
                <a:sym typeface="Arial"/>
              </a:rPr>
              <a:t>When the EEG subsidies from 2000s end…..(as of 2019)</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Since the first EEG came into force in 2000, subsidies are paid for 20 years plus the first year of operation</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In 2021, the first old installations will leave the subsidy system and will have to sell their electricity either directly to the market or will need a Power Purchase Agreement (PPA) with a consumer or utility.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In the coming years, ever more renewable capacity will leave the subsidy system.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Some of them might continue running as long as possible, while others might be repowered with new installations, thus allowing participation in the auction process run by the Federal Network Agency.</a:t>
            </a:r>
            <a:endParaRPr/>
          </a:p>
        </p:txBody>
      </p:sp>
      <p:sp>
        <p:nvSpPr>
          <p:cNvPr id="147" name="Google Shape;147;p6"/>
          <p:cNvSpPr txBox="1"/>
          <p:nvPr/>
        </p:nvSpPr>
        <p:spPr>
          <a:xfrm>
            <a:off x="592212" y="3979001"/>
            <a:ext cx="11028032"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800">
                <a:solidFill>
                  <a:schemeClr val="dk1"/>
                </a:solidFill>
                <a:latin typeface="Arial"/>
                <a:ea typeface="Arial"/>
                <a:cs typeface="Arial"/>
                <a:sym typeface="Arial"/>
              </a:rPr>
              <a:t>EEG 2021 (the latest edition)</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An increase in the tender volume for Solar PV and onshore wind energy.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 reduction in the feed-in tariffs for new solar PV installations and new onshore wind installations.</a:t>
            </a:r>
            <a:endParaRPr/>
          </a:p>
          <a:p>
            <a:pPr indent="-114300" lvl="0" marL="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   The introduction of a market premium model for new renewable energy installations.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Subsidization of existing wind turbines that will stop receiving subsidies in 2021.</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Introduces quotas for the south of Germany to reduce the imbalance in generating capacity between the north and the south.</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55" name="Google Shape;155;p7"/>
          <p:cNvSpPr txBox="1"/>
          <p:nvPr>
            <p:ph type="title"/>
          </p:nvPr>
        </p:nvSpPr>
        <p:spPr>
          <a:xfrm>
            <a:off x="592212" y="90448"/>
            <a:ext cx="8469334"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Renewables in the Liberalised Power Market </a:t>
            </a:r>
            <a:r>
              <a:rPr lang="en-GB">
                <a:solidFill>
                  <a:srgbClr val="C00000"/>
                </a:solidFill>
              </a:rPr>
              <a:t>Some challenges</a:t>
            </a:r>
            <a:endParaRPr/>
          </a:p>
        </p:txBody>
      </p:sp>
      <p:sp>
        <p:nvSpPr>
          <p:cNvPr id="156" name="Google Shape;156;p7"/>
          <p:cNvSpPr txBox="1"/>
          <p:nvPr/>
        </p:nvSpPr>
        <p:spPr>
          <a:xfrm>
            <a:off x="12832521" y="4494695"/>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 name="Google Shape;157;p7"/>
          <p:cNvSpPr txBox="1"/>
          <p:nvPr/>
        </p:nvSpPr>
        <p:spPr>
          <a:xfrm>
            <a:off x="13042347" y="5543826"/>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 name="Google Shape;158;p7"/>
          <p:cNvSpPr txBox="1"/>
          <p:nvPr/>
        </p:nvSpPr>
        <p:spPr>
          <a:xfrm>
            <a:off x="299642" y="1136064"/>
            <a:ext cx="8201781" cy="58169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70C0"/>
                </a:solidFill>
                <a:latin typeface="Arial"/>
                <a:ea typeface="Arial"/>
                <a:cs typeface="Arial"/>
                <a:sym typeface="Arial"/>
              </a:rPr>
              <a:t>Germany’s network expansion areas for the distribution and transmission grids</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The north of Germany produces more wind power than it can consume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The transmission infrastructure cannot transport all this power to industrial centres in the south.</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Economically prosperous South (Bavaria etc.) are </a:t>
            </a:r>
            <a:r>
              <a:rPr b="0" i="0" lang="en-GB" sz="1600">
                <a:solidFill>
                  <a:srgbClr val="333333"/>
                </a:solidFill>
                <a:latin typeface="Open Sans"/>
                <a:ea typeface="Open Sans"/>
                <a:cs typeface="Open Sans"/>
                <a:sym typeface="Open Sans"/>
              </a:rPr>
              <a:t>historically opposed to wind farms and high-voltage power lines on their territory</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In 2017, the bottlenecks required grid-stabilisation efforts costing EUR 1.4 billion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Forced grid operators to curtail wind plants during periods of high wind in northern and eastern Germany.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Sometimes, the electricity had to be looped through Poland</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RE projects not evenly distributed within northern or southern districts, creating issues in the distribution grids.</a:t>
            </a:r>
            <a:endParaRPr/>
          </a:p>
          <a:p>
            <a:pPr indent="0" lvl="0" marL="0" marR="0" rtl="0" algn="l">
              <a:spcBef>
                <a:spcPts val="0"/>
              </a:spcBef>
              <a:spcAft>
                <a:spcPts val="0"/>
              </a:spcAft>
              <a:buNone/>
            </a:pPr>
            <a:r>
              <a:rPr lang="en-GB" sz="1800">
                <a:solidFill>
                  <a:srgbClr val="0070C0"/>
                </a:solidFill>
                <a:latin typeface="Arial"/>
                <a:ea typeface="Arial"/>
                <a:cs typeface="Arial"/>
                <a:sym typeface="Arial"/>
              </a:rPr>
              <a:t>Solution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Transmission network expansion areas established for wind projects.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The auctioneer defines a maximum quantity of power to be met by wind projects located in the north, even if the limit means turning away financially attractive projects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 RE auctions have been designed by factoring the location of projects into the selection of winners to limit issues on the distribution grid.</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Districts in which an additional renewable energy plant is likely to require expansion of the distribution grid are determined prior to the auction.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Wind and solar bids for projects located in one of those overloaded districts are penalised by adding a virtual premium to their bid prices. </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grpSp>
        <p:nvGrpSpPr>
          <p:cNvPr id="159" name="Google Shape;159;p7"/>
          <p:cNvGrpSpPr/>
          <p:nvPr/>
        </p:nvGrpSpPr>
        <p:grpSpPr>
          <a:xfrm>
            <a:off x="8629650" y="1143913"/>
            <a:ext cx="3283164" cy="4993997"/>
            <a:chOff x="7424439" y="1099225"/>
            <a:chExt cx="3901739" cy="5517610"/>
          </a:xfrm>
        </p:grpSpPr>
        <p:grpSp>
          <p:nvGrpSpPr>
            <p:cNvPr id="160" name="Google Shape;160;p7"/>
            <p:cNvGrpSpPr/>
            <p:nvPr/>
          </p:nvGrpSpPr>
          <p:grpSpPr>
            <a:xfrm>
              <a:off x="7424439" y="1099225"/>
              <a:ext cx="3901739" cy="5517610"/>
              <a:chOff x="7424439" y="1099225"/>
              <a:chExt cx="3901739" cy="5517610"/>
            </a:xfrm>
          </p:grpSpPr>
          <p:pic>
            <p:nvPicPr>
              <p:cNvPr id="161" name="Google Shape;161;p7"/>
              <p:cNvPicPr preferRelativeResize="0"/>
              <p:nvPr/>
            </p:nvPicPr>
            <p:blipFill rotWithShape="1">
              <a:blip r:embed="rId3">
                <a:alphaModFix/>
              </a:blip>
              <a:srcRect b="0" l="0" r="0" t="0"/>
              <a:stretch/>
            </p:blipFill>
            <p:spPr>
              <a:xfrm>
                <a:off x="7424439" y="1099225"/>
                <a:ext cx="3901739" cy="5517610"/>
              </a:xfrm>
              <a:prstGeom prst="rect">
                <a:avLst/>
              </a:prstGeom>
              <a:noFill/>
              <a:ln>
                <a:noFill/>
              </a:ln>
            </p:spPr>
          </p:pic>
          <p:sp>
            <p:nvSpPr>
              <p:cNvPr id="162" name="Google Shape;162;p7"/>
              <p:cNvSpPr/>
              <p:nvPr/>
            </p:nvSpPr>
            <p:spPr>
              <a:xfrm>
                <a:off x="9523379" y="1274323"/>
                <a:ext cx="1605064" cy="43899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63" name="Google Shape;163;p7"/>
            <p:cNvSpPr/>
            <p:nvPr/>
          </p:nvSpPr>
          <p:spPr>
            <a:xfrm>
              <a:off x="10167639" y="5543826"/>
              <a:ext cx="980259" cy="74997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64" name="Google Shape;164;p7"/>
          <p:cNvSpPr txBox="1"/>
          <p:nvPr/>
        </p:nvSpPr>
        <p:spPr>
          <a:xfrm>
            <a:off x="6539495" y="6469846"/>
            <a:ext cx="482192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Arial"/>
                <a:ea typeface="Arial"/>
                <a:cs typeface="Arial"/>
                <a:sym typeface="Arial"/>
              </a:rPr>
              <a:t>Source: Re-dispatch situation in the German power grid image from </a:t>
            </a:r>
            <a:r>
              <a:rPr lang="en-GB" sz="1000" u="sng">
                <a:solidFill>
                  <a:schemeClr val="dk1"/>
                </a:solidFill>
                <a:latin typeface="Arial"/>
                <a:ea typeface="Arial"/>
                <a:cs typeface="Arial"/>
                <a:sym typeface="Arial"/>
                <a:hlinkClick r:id="rId4">
                  <a:extLst>
                    <a:ext uri="{A12FA001-AC4F-418D-AE19-62706E023703}">
                      <ahyp:hlinkClr val="tx"/>
                    </a:ext>
                  </a:extLst>
                </a:hlinkClick>
              </a:rPr>
              <a:t>Energy transition.org </a:t>
            </a:r>
            <a:r>
              <a:rPr lang="en-GB" sz="1000">
                <a:solidFill>
                  <a:schemeClr val="dk1"/>
                </a:solidFill>
                <a:latin typeface="Arial"/>
                <a:ea typeface="Arial"/>
                <a:cs typeface="Arial"/>
                <a:sym typeface="Arial"/>
              </a:rPr>
              <a:t>obtained under CC-BY SA 4.0</a:t>
            </a:r>
            <a:endParaRPr sz="10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72" name="Google Shape;172;p8"/>
          <p:cNvSpPr txBox="1"/>
          <p:nvPr>
            <p:ph type="title"/>
          </p:nvPr>
        </p:nvSpPr>
        <p:spPr>
          <a:xfrm>
            <a:off x="409332" y="266730"/>
            <a:ext cx="8963268"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Auctions and Incentives: Lessons from Germany</a:t>
            </a:r>
            <a:endParaRPr>
              <a:solidFill>
                <a:srgbClr val="C00000"/>
              </a:solidFill>
            </a:endParaRPr>
          </a:p>
        </p:txBody>
      </p:sp>
      <p:sp>
        <p:nvSpPr>
          <p:cNvPr id="173" name="Google Shape;173;p8"/>
          <p:cNvSpPr txBox="1"/>
          <p:nvPr/>
        </p:nvSpPr>
        <p:spPr>
          <a:xfrm>
            <a:off x="12832521" y="4494695"/>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 name="Google Shape;174;p8"/>
          <p:cNvSpPr txBox="1"/>
          <p:nvPr/>
        </p:nvSpPr>
        <p:spPr>
          <a:xfrm>
            <a:off x="13042347" y="5543826"/>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8"/>
          <p:cNvSpPr txBox="1"/>
          <p:nvPr/>
        </p:nvSpPr>
        <p:spPr>
          <a:xfrm>
            <a:off x="409332" y="1153127"/>
            <a:ext cx="11620244"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70C0"/>
                </a:solidFill>
                <a:latin typeface="Arial"/>
                <a:ea typeface="Arial"/>
                <a:cs typeface="Arial"/>
                <a:sym typeface="Arial"/>
              </a:rPr>
              <a:t>Risk allocation and remuneration of auction participants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Germany adopted marginal pricing for citizen wind parks as part of their preferential rules, whereby winners are granted a price equal to the highest awarded bid while regular bidders are paid as bid.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Germany does not offer any indexing of prices, leaving sellers unprotected against inflation risks while the plant is being built. Neither does it offer any hedge against currency risk. </a:t>
            </a:r>
            <a:endParaRPr/>
          </a:p>
          <a:p>
            <a:pPr indent="0" lvl="0" marL="0" marR="0" rtl="0" algn="l">
              <a:spcBef>
                <a:spcPts val="0"/>
              </a:spcBef>
              <a:spcAft>
                <a:spcPts val="0"/>
              </a:spcAft>
              <a:buNone/>
            </a:pPr>
            <a:r>
              <a:rPr lang="en-GB" sz="1800">
                <a:solidFill>
                  <a:srgbClr val="0070C0"/>
                </a:solidFill>
                <a:latin typeface="Arial"/>
                <a:ea typeface="Arial"/>
                <a:cs typeface="Arial"/>
                <a:sym typeface="Arial"/>
              </a:rPr>
              <a:t>Qualification requirements for auctions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Since 2018, all wind power auctions required all projects to obtain environmental permits before the bidding stage. This led to undersubscriptions in 2018 and an increase in price in the next auction cycle.</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pic>
        <p:nvPicPr>
          <p:cNvPr id="176" name="Google Shape;176;p8"/>
          <p:cNvPicPr preferRelativeResize="0"/>
          <p:nvPr/>
        </p:nvPicPr>
        <p:blipFill rotWithShape="1">
          <a:blip r:embed="rId3">
            <a:alphaModFix/>
          </a:blip>
          <a:srcRect b="0" l="0" r="0" t="0"/>
          <a:stretch/>
        </p:blipFill>
        <p:spPr>
          <a:xfrm>
            <a:off x="1430284" y="3282556"/>
            <a:ext cx="8353854" cy="3185603"/>
          </a:xfrm>
          <a:prstGeom prst="rect">
            <a:avLst/>
          </a:prstGeom>
          <a:noFill/>
          <a:ln>
            <a:noFill/>
          </a:ln>
        </p:spPr>
      </p:pic>
      <p:sp>
        <p:nvSpPr>
          <p:cNvPr id="177" name="Google Shape;177;p8"/>
          <p:cNvSpPr txBox="1"/>
          <p:nvPr/>
        </p:nvSpPr>
        <p:spPr>
          <a:xfrm>
            <a:off x="1430284" y="6468159"/>
            <a:ext cx="1002257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Arial"/>
                <a:ea typeface="Arial"/>
                <a:cs typeface="Arial"/>
                <a:sym typeface="Arial"/>
              </a:rPr>
              <a:t>Source: Image obtained from World Wind Energy Association (WWEA). (2019). Community Wind projects under the Auctions Model: A Critical Appraisal. Under CC BY SA 4.0</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85" name="Google Shape;185;p9"/>
          <p:cNvSpPr txBox="1"/>
          <p:nvPr>
            <p:ph type="title"/>
          </p:nvPr>
        </p:nvSpPr>
        <p:spPr>
          <a:xfrm>
            <a:off x="409332" y="266730"/>
            <a:ext cx="8963268"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Auctions and Incentives: Lessons from Germany</a:t>
            </a:r>
            <a:endParaRPr>
              <a:solidFill>
                <a:srgbClr val="C00000"/>
              </a:solidFill>
            </a:endParaRPr>
          </a:p>
        </p:txBody>
      </p:sp>
      <p:sp>
        <p:nvSpPr>
          <p:cNvPr id="186" name="Google Shape;186;p9"/>
          <p:cNvSpPr txBox="1"/>
          <p:nvPr/>
        </p:nvSpPr>
        <p:spPr>
          <a:xfrm>
            <a:off x="12832521" y="4494695"/>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9"/>
          <p:cNvSpPr txBox="1"/>
          <p:nvPr/>
        </p:nvSpPr>
        <p:spPr>
          <a:xfrm>
            <a:off x="13042347" y="5543826"/>
            <a:ext cx="2743200" cy="457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9"/>
          <p:cNvSpPr txBox="1"/>
          <p:nvPr/>
        </p:nvSpPr>
        <p:spPr>
          <a:xfrm>
            <a:off x="409332" y="1153127"/>
            <a:ext cx="11620244" cy="43704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70C0"/>
                </a:solidFill>
                <a:latin typeface="Arial"/>
                <a:ea typeface="Arial"/>
                <a:cs typeface="Arial"/>
                <a:sym typeface="Arial"/>
              </a:rPr>
              <a:t>Strict compliance rules for delays in project start</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Germany has some of the strictest compliance rules related to delays in Solar PV projects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Failure to meet the target commercial operation date, usually 18 months from the time the project is awarded:</a:t>
            </a:r>
            <a:endParaRPr/>
          </a:p>
          <a:p>
            <a:pPr indent="-285750" lvl="1" marL="742950" marR="0" rtl="0" algn="l">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Penalties are pro-rated to the absent capacity</a:t>
            </a:r>
            <a:endParaRPr/>
          </a:p>
          <a:p>
            <a:pPr indent="-285750" lvl="1" marL="742950" marR="0" rtl="0" algn="l">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Additionally, the contract is reduced by EUR 3/MWh for the entirety of the plant’s useful life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Stricter rules have contributed to fewer delays in project completion in Solar PV projects in Germany</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rgbClr val="0070C0"/>
                </a:solidFill>
                <a:latin typeface="Arial"/>
                <a:ea typeface="Arial"/>
                <a:cs typeface="Arial"/>
                <a:sym typeface="Arial"/>
              </a:rPr>
              <a:t>Inclusivity of small and new players in Auctions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Germany has strong Community ownership (CO) structures that allow small-scale actors such as households, individuals and businesses to unite in investing, developing and operating energy assets.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This creates a level playing field for all participants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CO wind projects had up to two years after winning a bid to obtain a building permit, unlike other bidders.</a:t>
            </a:r>
            <a:endParaRPr sz="1600">
              <a:solidFill>
                <a:schemeClr val="dk1"/>
              </a:solidFill>
              <a:latin typeface="Arial"/>
              <a:ea typeface="Arial"/>
              <a:cs typeface="Arial"/>
              <a:sym typeface="Arial"/>
            </a:endParaRPr>
          </a:p>
          <a:p>
            <a:pPr indent="-285750" lvl="0" marL="285750" marR="0" rtl="0" algn="l">
              <a:spcBef>
                <a:spcPts val="0"/>
              </a:spcBef>
              <a:spcAft>
                <a:spcPts val="0"/>
              </a:spcAft>
              <a:buClr>
                <a:srgbClr val="C00000"/>
              </a:buClr>
              <a:buSzPts val="1600"/>
              <a:buFont typeface="Arial"/>
              <a:buChar char="•"/>
            </a:pPr>
            <a:r>
              <a:rPr lang="en-GB" sz="1600">
                <a:solidFill>
                  <a:srgbClr val="C00000"/>
                </a:solidFill>
                <a:latin typeface="Arial"/>
                <a:ea typeface="Arial"/>
                <a:cs typeface="Arial"/>
                <a:sym typeface="Arial"/>
              </a:rPr>
              <a:t>However</a:t>
            </a:r>
            <a:r>
              <a:rPr lang="en-GB" sz="1600">
                <a:solidFill>
                  <a:schemeClr val="dk1"/>
                </a:solidFill>
                <a:latin typeface="Arial"/>
                <a:ea typeface="Arial"/>
                <a:cs typeface="Arial"/>
                <a:sym typeface="Arial"/>
              </a:rPr>
              <a:t>, </a:t>
            </a:r>
            <a:r>
              <a:rPr lang="en-GB" sz="1600">
                <a:solidFill>
                  <a:srgbClr val="C00000"/>
                </a:solidFill>
                <a:latin typeface="Arial"/>
                <a:ea typeface="Arial"/>
                <a:cs typeface="Arial"/>
                <a:sym typeface="Arial"/>
              </a:rPr>
              <a:t>the CO projects proved challenging in Germany’s wind auctions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Less than 10% of the capacity awarded to CO projects had obtained building permits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The share of CO projects in auctions declined dramatically from more than 90% in 2017 to less than 16% at the end of 2018.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Lessons were learnt on the importance of developer experience in bidding for building large infrastructure</a:t>
            </a:r>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