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549EA-5D0A-AB43-FF78-1FA559D65179}" v="9" dt="2026-02-09T14:47:02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12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A77549EA-5D0A-AB43-FF78-1FA559D65179}"/>
    <pc:docChg chg="modSld">
      <pc:chgData name="Alexander Deliukov" userId="S::alexander_think-e.be#ext#@flux50.onmicrosoft.com::bee075c1-faac-4166-8fcb-7b2057bad6f6" providerId="AD" clId="Web-{A77549EA-5D0A-AB43-FF78-1FA559D65179}" dt="2026-02-09T14:47:02.900" v="6" actId="14100"/>
      <pc:docMkLst>
        <pc:docMk/>
      </pc:docMkLst>
      <pc:sldChg chg="addSp delSp modSp">
        <pc:chgData name="Alexander Deliukov" userId="S::alexander_think-e.be#ext#@flux50.onmicrosoft.com::bee075c1-faac-4166-8fcb-7b2057bad6f6" providerId="AD" clId="Web-{A77549EA-5D0A-AB43-FF78-1FA559D65179}" dt="2026-02-09T14:47:02.900" v="6" actId="14100"/>
        <pc:sldMkLst>
          <pc:docMk/>
          <pc:sldMk cId="2032918154" sldId="568"/>
        </pc:sldMkLst>
        <pc:picChg chg="add del mod">
          <ac:chgData name="Alexander Deliukov" userId="S::alexander_think-e.be#ext#@flux50.onmicrosoft.com::bee075c1-faac-4166-8fcb-7b2057bad6f6" providerId="AD" clId="Web-{A77549EA-5D0A-AB43-FF78-1FA559D65179}" dt="2026-02-09T14:45:20.085" v="3"/>
          <ac:picMkLst>
            <pc:docMk/>
            <pc:sldMk cId="2032918154" sldId="568"/>
            <ac:picMk id="4" creationId="{F6BAFA87-EAEE-1BF0-99EB-AB8D4E09D751}"/>
          </ac:picMkLst>
        </pc:picChg>
        <pc:picChg chg="add mod">
          <ac:chgData name="Alexander Deliukov" userId="S::alexander_think-e.be#ext#@flux50.onmicrosoft.com::bee075c1-faac-4166-8fcb-7b2057bad6f6" providerId="AD" clId="Web-{A77549EA-5D0A-AB43-FF78-1FA559D65179}" dt="2026-02-09T14:47:02.900" v="6" actId="14100"/>
          <ac:picMkLst>
            <pc:docMk/>
            <pc:sldMk cId="2032918154" sldId="568"/>
            <ac:picMk id="5" creationId="{6BBEDD3B-9667-10B6-B658-EC6D47DB1C41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09:47:29.368" v="23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7T09:46:28.631" v="10" actId="6549"/>
        <pc:sldMkLst>
          <pc:docMk/>
          <pc:sldMk cId="2032918154" sldId="568"/>
        </pc:sldMkLst>
        <pc:spChg chg="mod">
          <ac:chgData name="Alexander Deliukov" userId="d5fda0f2-1d08-4016-b7e9-bb882f168707" providerId="ADAL" clId="{FE9DFF45-01DC-45CC-A80A-B50597210401}" dt="2026-01-27T09:46:28.631" v="10" actId="6549"/>
          <ac:spMkLst>
            <pc:docMk/>
            <pc:sldMk cId="2032918154" sldId="568"/>
            <ac:spMk id="2" creationId="{6325EB25-14E4-3C14-F576-F7A979BA79A2}"/>
          </ac:spMkLst>
        </pc:spChg>
      </pc:sldChg>
      <pc:sldChg chg="modSp mod">
        <pc:chgData name="Alexander Deliukov" userId="d5fda0f2-1d08-4016-b7e9-bb882f168707" providerId="ADAL" clId="{FE9DFF45-01DC-45CC-A80A-B50597210401}" dt="2026-01-27T09:46:56.673" v="18" actId="120"/>
        <pc:sldMkLst>
          <pc:docMk/>
          <pc:sldMk cId="557667987" sldId="570"/>
        </pc:sldMkLst>
        <pc:spChg chg="mod">
          <ac:chgData name="Alexander Deliukov" userId="d5fda0f2-1d08-4016-b7e9-bb882f168707" providerId="ADAL" clId="{FE9DFF45-01DC-45CC-A80A-B50597210401}" dt="2026-01-27T09:46:56.673" v="18" actId="120"/>
          <ac:spMkLst>
            <pc:docMk/>
            <pc:sldMk cId="557667987" sldId="570"/>
            <ac:spMk id="3" creationId="{9CE9E803-2315-C348-C69F-0FC22E1C6B9B}"/>
          </ac:spMkLst>
        </pc:spChg>
      </pc:sldChg>
      <pc:sldChg chg="modSp mod">
        <pc:chgData name="Alexander Deliukov" userId="d5fda0f2-1d08-4016-b7e9-bb882f168707" providerId="ADAL" clId="{FE9DFF45-01DC-45CC-A80A-B50597210401}" dt="2026-01-27T09:47:01.958" v="19" actId="1076"/>
        <pc:sldMkLst>
          <pc:docMk/>
          <pc:sldMk cId="2747105924" sldId="573"/>
        </pc:sldMkLst>
        <pc:spChg chg="mod">
          <ac:chgData name="Alexander Deliukov" userId="d5fda0f2-1d08-4016-b7e9-bb882f168707" providerId="ADAL" clId="{FE9DFF45-01DC-45CC-A80A-B50597210401}" dt="2026-01-27T09:47:01.958" v="19" actId="1076"/>
          <ac:spMkLst>
            <pc:docMk/>
            <pc:sldMk cId="2747105924" sldId="573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09:47:04.917" v="20" actId="404"/>
        <pc:sldMkLst>
          <pc:docMk/>
          <pc:sldMk cId="702482267" sldId="574"/>
        </pc:sldMkLst>
        <pc:spChg chg="mod">
          <ac:chgData name="Alexander Deliukov" userId="d5fda0f2-1d08-4016-b7e9-bb882f168707" providerId="ADAL" clId="{FE9DFF45-01DC-45CC-A80A-B50597210401}" dt="2026-01-27T09:47:04.917" v="20" actId="404"/>
          <ac:spMkLst>
            <pc:docMk/>
            <pc:sldMk cId="702482267" sldId="574"/>
            <ac:spMk id="4" creationId="{8F59EF84-A0DC-E61D-F196-26BDE825F1EB}"/>
          </ac:spMkLst>
        </pc:spChg>
      </pc:sldChg>
      <pc:sldChg chg="modSp mod">
        <pc:chgData name="Alexander Deliukov" userId="d5fda0f2-1d08-4016-b7e9-bb882f168707" providerId="ADAL" clId="{FE9DFF45-01DC-45CC-A80A-B50597210401}" dt="2026-01-27T09:47:10.564" v="21" actId="404"/>
        <pc:sldMkLst>
          <pc:docMk/>
          <pc:sldMk cId="3851787810" sldId="577"/>
        </pc:sldMkLst>
        <pc:spChg chg="mod">
          <ac:chgData name="Alexander Deliukov" userId="d5fda0f2-1d08-4016-b7e9-bb882f168707" providerId="ADAL" clId="{FE9DFF45-01DC-45CC-A80A-B50597210401}" dt="2026-01-27T09:47:10.564" v="21" actId="404"/>
          <ac:spMkLst>
            <pc:docMk/>
            <pc:sldMk cId="3851787810" sldId="577"/>
            <ac:spMk id="4" creationId="{1422382B-2AB3-2B41-4E36-550DCB887EDE}"/>
          </ac:spMkLst>
        </pc:spChg>
      </pc:sldChg>
      <pc:sldChg chg="modSp mod">
        <pc:chgData name="Alexander Deliukov" userId="d5fda0f2-1d08-4016-b7e9-bb882f168707" providerId="ADAL" clId="{FE9DFF45-01DC-45CC-A80A-B50597210401}" dt="2026-01-27T09:47:19.653" v="22" actId="1076"/>
        <pc:sldMkLst>
          <pc:docMk/>
          <pc:sldMk cId="2049606178" sldId="579"/>
        </pc:sldMkLst>
        <pc:spChg chg="mod">
          <ac:chgData name="Alexander Deliukov" userId="d5fda0f2-1d08-4016-b7e9-bb882f168707" providerId="ADAL" clId="{FE9DFF45-01DC-45CC-A80A-B50597210401}" dt="2026-01-27T09:47:19.653" v="22" actId="1076"/>
          <ac:spMkLst>
            <pc:docMk/>
            <pc:sldMk cId="2049606178" sldId="57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09:47:29.368" v="23" actId="1076"/>
        <pc:sldMkLst>
          <pc:docMk/>
          <pc:sldMk cId="1488494387" sldId="581"/>
        </pc:sldMkLst>
        <pc:spChg chg="mod">
          <ac:chgData name="Alexander Deliukov" userId="d5fda0f2-1d08-4016-b7e9-bb882f168707" providerId="ADAL" clId="{FE9DFF45-01DC-45CC-A80A-B50597210401}" dt="2026-01-27T09:47:29.368" v="23" actId="1076"/>
          <ac:spMkLst>
            <pc:docMk/>
            <pc:sldMk cId="1488494387" sldId="581"/>
            <ac:spMk id="4" creationId="{C5932F96-E1CE-29F1-73E1-EFFE23DACA81}"/>
          </ac:spMkLst>
        </pc:spChg>
      </pc:sldChg>
      <pc:sldChg chg="modSp mod">
        <pc:chgData name="Alexander Deliukov" userId="d5fda0f2-1d08-4016-b7e9-bb882f168707" providerId="ADAL" clId="{FE9DFF45-01DC-45CC-A80A-B50597210401}" dt="2026-01-27T09:46:47.288" v="16" actId="313"/>
        <pc:sldMkLst>
          <pc:docMk/>
          <pc:sldMk cId="628268034" sldId="583"/>
        </pc:sldMkLst>
        <pc:spChg chg="mod">
          <ac:chgData name="Alexander Deliukov" userId="d5fda0f2-1d08-4016-b7e9-bb882f168707" providerId="ADAL" clId="{FE9DFF45-01DC-45CC-A80A-B50597210401}" dt="2026-01-27T09:46:39.643" v="11" actId="14100"/>
          <ac:spMkLst>
            <pc:docMk/>
            <pc:sldMk cId="628268034" sldId="583"/>
            <ac:spMk id="3" creationId="{BF29CAAB-BAC8-5180-E907-6B2384C8CCC9}"/>
          </ac:spMkLst>
        </pc:spChg>
        <pc:spChg chg="mod">
          <ac:chgData name="Alexander Deliukov" userId="d5fda0f2-1d08-4016-b7e9-bb882f168707" providerId="ADAL" clId="{FE9DFF45-01DC-45CC-A80A-B50597210401}" dt="2026-01-27T09:46:47.288" v="16" actId="313"/>
          <ac:spMkLst>
            <pc:docMk/>
            <pc:sldMk cId="628268034" sldId="583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Edição do estilo do texto mestre</a:t>
            </a:r>
          </a:p>
          <a:p>
            <a:pPr lvl="1"/>
            <a:r>
              <a:rPr lang="ko-KR" altLang="en-US"/>
              <a:t>Segundo nível</a:t>
            </a:r>
          </a:p>
          <a:p>
            <a:pPr lvl="2"/>
            <a:r>
              <a:rPr lang="ko-KR" altLang="en-US"/>
              <a:t>Terceiro nível</a:t>
            </a:r>
          </a:p>
          <a:p>
            <a:pPr lvl="3"/>
            <a:r>
              <a:rPr lang="ko-KR" altLang="en-US"/>
              <a:t>Quarto nível</a:t>
            </a:r>
          </a:p>
          <a:p>
            <a:pPr lvl="4"/>
            <a:r>
              <a:rPr lang="ko-KR" altLang="en-US"/>
              <a:t>Quinto nível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eforum.org/stories/2023/05/renewable-energy-incentives-households-countries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Noções básicas sobre energia digital 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para jornalistas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sob 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17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Transformando o vento em eletricidade: Principais fatos e informações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A energia eólica é uma das fontes de energia renovável que mais cresce, ajudando a reduzir a dependência dos combustíveis fósseis. As turbinas eólicas convertem a energia cinética (movimento) do vento em eletricidade. As turbinas eólicas oferecem uma solução energética limpa e escalável.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r>
              <a:rPr lang="en-GB" sz="1200" dirty="0">
                <a:solidFill>
                  <a:srgbClr val="2B2C30"/>
                </a:solidFill>
              </a:rPr>
              <a:t>As turbinas eólicas não podem gerar energia sem vento, mas o armazenamento de energia e a integração na rede ajudam a manter o fornecimento de eletricidade. </a:t>
            </a:r>
          </a:p>
          <a:p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Explore </a:t>
            </a:r>
            <a:r>
              <a:rPr lang="en-GB" sz="1200" dirty="0">
                <a:solidFill>
                  <a:srgbClr val="2B2C30"/>
                </a:solidFill>
                <a:hlinkClick r:id="rId3"/>
              </a:rPr>
              <a:t>os conceitos básicos da energia eólica</a:t>
            </a:r>
            <a:r>
              <a:rPr lang="en-GB" sz="1200" dirty="0">
                <a:solidFill>
                  <a:srgbClr val="2B2C30"/>
                </a:solidFill>
              </a:rPr>
              <a:t> da Wind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Leia como a Europa é </a:t>
            </a:r>
            <a:r>
              <a:rPr lang="en-GB" sz="1200" dirty="0">
                <a:solidFill>
                  <a:srgbClr val="2B2C30"/>
                </a:solidFill>
                <a:hlinkClick r:id="rId4"/>
              </a:rPr>
              <a:t>líder em energia eólica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Leia o </a:t>
            </a:r>
            <a:r>
              <a:rPr lang="en-GB" sz="1200" dirty="0">
                <a:solidFill>
                  <a:srgbClr val="2B2C30"/>
                </a:solidFill>
                <a:hlinkClick r:id="rId5"/>
              </a:rPr>
              <a:t>Relatório Global sobre a Energia Eólica 2025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Explore como </a:t>
            </a:r>
            <a:r>
              <a:rPr lang="en-GB" sz="1200" dirty="0">
                <a:solidFill>
                  <a:srgbClr val="2B2C30"/>
                </a:solidFill>
                <a:hlinkClick r:id="rId6"/>
              </a:rPr>
              <a:t>a inteligência artificial (IA) pode apoiar a energia eólica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Descubra como podemos </a:t>
            </a:r>
            <a:r>
              <a:rPr lang="en-GB" sz="1200" dirty="0">
                <a:solidFill>
                  <a:srgbClr val="2B2C30"/>
                </a:solidFill>
                <a:hlinkClick r:id="rId7"/>
              </a:rPr>
              <a:t>minimizar o impacto ambiental das turbinas eólicas</a:t>
            </a:r>
            <a:endParaRPr lang="en-GB" sz="1200" dirty="0">
              <a:solidFill>
                <a:srgbClr val="2B2C30"/>
              </a:solidFill>
            </a:endParaRPr>
          </a:p>
          <a:p>
            <a:endParaRPr lang="en-GB" sz="1200" dirty="0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https://windeurope.org/about-wind/wind-basics/</a:t>
            </a:r>
          </a:p>
          <a:p>
            <a:r>
              <a:rPr lang="en-GB" dirty="0" err="1"/>
              <a:t>https://energy.ec.europa.eu/topics/renewable-energy/eu-wind-energy_en</a:t>
            </a:r>
            <a:endParaRPr lang="en-GB" dirty="0"/>
          </a:p>
          <a:p>
            <a:r>
              <a:rPr lang="en-GB" dirty="0" err="1"/>
              <a:t>https://www.gwec.net/reports/globalwindreport</a:t>
            </a:r>
            <a:endParaRPr lang="en-GB" dirty="0"/>
          </a:p>
          <a:p>
            <a:r>
              <a:rPr lang="en-GB" dirty="0"/>
              <a:t>https://www.windsystemsmag.com/harnessing-ai-for-strategic-advantage-in-wind-energy/</a:t>
            </a:r>
          </a:p>
          <a:p>
            <a:r>
              <a:rPr lang="en-GB" dirty="0"/>
              <a:t>https://www.sciencedirect.com/science/article/pii/S136403212200017X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00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Entendendo o armazenamento de energia solar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Já se perguntou o que acontece quando o sol não está a brilhar?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04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Compreender o armazenamento de energia solar: Terminologia fundamental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Sistema de armazenamento de energia (ESS)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tecnologia que armazena eletricidade para uso posterior, ajudando a equilibrar a oferta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e a procura, otimizar o uso de energia e melhorar a confiabilidade da rede.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Autoconsumo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Utilização da energia gerada a partir de fontes renováveis diretamente na propriedade, aumentando a independência energética e a poupança, evitando a exportação para a rede.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Armazenamento inteligente de energia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Melhorar a monitorização, otimizar a gestão e aumentar a eficiência utilizando tecnologias avançadas, como a Internet das Coisas (IoT) e a Inteligência Artificial (IA).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8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Compreender o armazenamento de energia solar: factos e informações importantes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Os sistemas de energia solar podem usar armazenamento em baterias para fornecer eletricidade quando não há luz solar disponível. Durante o dia, os painéis solares geram eletricidade e qualquer excesso de energia é armazenado em baterias para uso posterior.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As tecnologias de baterias mais comuns para armazenamento solar incluem íon-lítio (usadas no Tesla Powerwall e outras soluções de armazenamento doméstico) e chumbo-ácido (mais baratas, mas menos eficientes e com vida útil mais curta).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 Comissão Europeia fornece uma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3"/>
              </a:rPr>
              <a:t>visão geral abrangente da energia solar na Europa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Explore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4"/>
              </a:rPr>
              <a:t>o Guia definitivo da terminologia do armazenamento de energia 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 Agência Internacional de Energias Renováveis (IRENA) fornece um resumo sobre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5"/>
              </a:rPr>
              <a:t>armazenamento de energia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Explore o papel das baterias na transição energética digital no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6"/>
              </a:rPr>
              <a:t>Folheto de Soluções Fotovoltaicas e de Baterias 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da Comissão Europeia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https://energy.ec.europa.eu/topics/renewable-energy/solar-energy_en</a:t>
            </a:r>
          </a:p>
          <a:p>
            <a:r>
              <a:rPr lang="en-GB" dirty="0"/>
              <a:t>https://www.alphaess.com/the-ultimate-guide-to-energy-storage-terminology:-key-terms-and-concepts-explained</a:t>
            </a:r>
          </a:p>
          <a:p>
            <a:r>
              <a:rPr lang="en-GB" dirty="0"/>
              <a:t>https://www.irena.org/Energy-Transition/Technology/Energy-Storage</a:t>
            </a:r>
          </a:p>
          <a:p>
            <a:r>
              <a:rPr lang="en-GB" dirty="0"/>
              <a:t>https://smart-cities-marketplace.ec.europa.eu/news-and-events/news/2024/updated-solution-booklet-pv-and-battery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3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Algumas dicas práticas para comunicar com o público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Use </a:t>
            </a:r>
            <a:r>
              <a:rPr lang="en-GB" sz="12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exemplos do mundo real.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Explique termos técnicos com analogias simples (por exemplo: «Uma bateria solar funciona como um carregador portátil para o seu telemóvel, mas à escala doméstica»).</a:t>
            </a:r>
            <a:endParaRPr lang="en-GB" sz="12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Compare as economias de custos e os incentivos para a utilização de energias renováveis em diferentes países.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https://www.jojusolar.co.uk/case-studies/tesla-powerwall/</a:t>
            </a:r>
          </a:p>
          <a:p>
            <a:r>
              <a:rPr lang="en-GB" dirty="0"/>
              <a:t>https://www.weforum.org/stories/2023/05/renewable-energy-incentives-households-countries/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43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a digitalização da energia,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Desmistifique alguns mitos sobre a digitalização da energia em Every1’s </a:t>
            </a:r>
            <a:r>
              <a:rPr lang="en-GB" sz="1200" i="1" noProof="0" dirty="0">
                <a:solidFill>
                  <a:srgbClr val="373737"/>
                </a:solidFill>
                <a:ea typeface="맑은 고딕"/>
                <a:hlinkClick r:id="rId3"/>
              </a:rPr>
              <a:t>Energy myths busted: Fact Vs fiction</a:t>
            </a: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Analise em profundidade a segurança energética em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Cybersecurity digital energy myths…Busted! (Mitos </a:t>
            </a:r>
            <a:r>
              <a:rPr lang="en-US" altLang="ko-KR" sz="1200" dirty="0">
                <a:solidFill>
                  <a:srgbClr val="373737"/>
                </a:solidFill>
              </a:rPr>
              <a:t>sobre a segurança cibernética da energia digital... Desmascarados!), da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Confira o conjunto de cursos de curta duração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 Digital Energy Essentials </a:t>
            </a:r>
            <a:r>
              <a:rPr lang="en-GB" sz="1200" noProof="0" dirty="0">
                <a:solidFill>
                  <a:srgbClr val="373737"/>
                </a:solidFill>
              </a:rPr>
              <a:t>da Every1 sobre digitalização energética.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Saiba mais sobre os materiais didáticos do projeto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 </a:t>
            </a:r>
          </a:p>
          <a:p>
            <a:r>
              <a:rPr lang="en-GB" dirty="0"/>
              <a:t>https://www.open.edu/openlearncreate/course/view.php?id=17128</a:t>
            </a:r>
          </a:p>
          <a:p>
            <a:r>
              <a:rPr lang="en-GB" dirty="0"/>
              <a:t>https://www.open.edu/openlearncreate/course/index.php?categoryid=1459</a:t>
            </a:r>
          </a:p>
          <a:p>
            <a:r>
              <a:rPr lang="en-GB" dirty="0"/>
              <a:t>https://every1.energy/learning-materials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06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GB" dirty="0"/>
              <a:t>Esta apresentação de slides, intitulada </a:t>
            </a:r>
            <a:r>
              <a:rPr lang="en-GB" i="1" dirty="0"/>
              <a:t>Noções básicas sobre energia digital para jornalistas,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Crédito da imagem: Adaptado de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Journalists on Duty,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Yan Arief, licenciado sob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Microfone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por Julia, licenciado sob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Avançando com veículos elétricos: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por 100% Campaign está licenciada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sob CC BY 2.0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Transformando o vento em eletricidade: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Parque eólico offshore </a:t>
            </a:r>
            <a:r>
              <a:rPr lang="en-GB" i="0" u="none" strike="noStrike" dirty="0" err="1">
                <a:solidFill>
                  <a:schemeClr val="tx1"/>
                </a:solidFill>
                <a:effectLst/>
                <a:latin typeface="+mn-lt"/>
                <a:hlinkClick r:id="rId10"/>
              </a:rPr>
              <a:t>Middelgrunden,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de Øyvind Holmstad, licenciado sob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Compreender o armazenamento de energia solar: </a:t>
            </a:r>
            <a:r>
              <a:rPr lang="en-GB" dirty="0">
                <a:hlinkClick r:id="rId11"/>
              </a:rPr>
              <a:t>Solar Façade, </a:t>
            </a:r>
            <a:r>
              <a:rPr lang="en-GB" dirty="0"/>
              <a:t>de La Citta Vita, 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Algumas dicas práticas para comunicar com o público: </a:t>
            </a:r>
            <a:r>
              <a:rPr lang="en-GB" dirty="0">
                <a:hlinkClick r:id="rId12"/>
              </a:rPr>
              <a:t>as multidões </a:t>
            </a:r>
            <a:r>
              <a:rPr lang="en-GB" dirty="0"/>
              <a:t>por bob walker 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Obrigado!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4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Reportar sobre temas técnicos, como energia digital, pode ser complicado. Como garantir que está a apresentar de forma clara e correta diferentes conceitos técnicos para um público geral? E como garantir que o seu texto seja interessante e relevante?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Nesta breve apresentação, exploraremos: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Três tópicos e conceitos fundamentais para a energia digital.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Terminologia e informações importantes para começar a pesquisar ou avaliar o material existente sobre energia digital.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Algumas dicas práticas para comunicar com o público.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34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de cada tópico começa com uma pergunta reflexiva. Reserve um momento para refletir sobre cada pergunta antes de passar para o próximo slide.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Começamos cada tópico com terminologia e informações importantes. Em seguida, destacamos recursos complementares para você explorar.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Pode trabalhar cada secção da apresentação por ordem. Em alternativa, pode selecionar um tópico específico que gostaria de explorar primeiro através do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3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Tópicos e conceitos-chave na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digitalização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da energia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Avançando com os veículos elétricos (EVs).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Transformando o vento em eletricidade.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Compreender o armazenamento de energia solar.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Algumas dicas práticas para comunicar com o público.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13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Avançando com os veículos elétricos (EVs)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Como funcionam os veículos elétricos (EVs)?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1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Veículos elétricos (EVs): Terminologia fundamental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Tecnologia que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permite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que os EVs não só retirem energia da rede, mas também enviem eletricidade de volta para ela.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Carregamento inteligente: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Um sistema de carregamento avançado que otimiza quando e como um EV é carregado com base em fatores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como: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Preços da eletricidade.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Procura da rede.</a:t>
            </a:r>
            <a:endParaRPr lang="en-GB" sz="22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Disponibilidade de energia renovável.</a:t>
            </a: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10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C127-5400-48FE-9705-C5922CE3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5D5A1-8EE8-64FD-7311-A0A817361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83E42-30F7-CE74-E035-704F71D7D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Veículos elétricos (EVs): Principais factos e informações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Os veículos elétricos (EVs) estão a tornar-se uma parte fundamental da transição energética, reduzindo a nossa dependência dos combustíveis fósseis e diminuindo as emissões de carbono.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Leia o relatório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3"/>
              </a:rPr>
              <a:t>Global EV Outlook 2025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da Agência Internacional de Energia.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Um dos principais desafios para a adoção dos EVs é a infraestrutura de carregamento.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4"/>
              </a:rPr>
              <a:t>Descubra se a infraestrutura de carregamento de EVs está a acompanhar a procura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Mantenha-se atualizado com as notícias sobre a infraestrutura de carregamento de EVs na Europa através do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5"/>
              </a:rPr>
              <a:t>Observatório Europeu de Combustíveis Alternativos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Leia este artigo de 2024 sobre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6"/>
              </a:rPr>
              <a:t>quais os países europeus que estão na vanguarda da infraestrutura de carregamento de veículos elétricos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Leia o relatório de 2024 da ACEA intitulado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7"/>
              </a:rPr>
              <a:t>«Charging ahead: accelerating the roll-out of EU electric vehicle charging infrastructure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» (Avançar a toda a velocidade: acelerar a implantação da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7"/>
              </a:rPr>
              <a:t>infraestrutura de carregamento de veículos elétricos na UE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).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https://www.iea.org/reports/global-ev-outlook-2025</a:t>
            </a:r>
          </a:p>
          <a:p>
            <a:r>
              <a:rPr lang="en-GB" dirty="0"/>
              <a:t>https://www.acea.auto/press-release/electric-cars-eu-needs-8-times-more-charging-points-per-year-by-2030-to-meet-co2-targets/</a:t>
            </a:r>
          </a:p>
          <a:p>
            <a:r>
              <a:rPr lang="en-GB" dirty="0"/>
              <a:t>https://alternative-fuels-observatory.ec.europa.eu/general-information/news</a:t>
            </a:r>
          </a:p>
          <a:p>
            <a:r>
              <a:rPr lang="en-GB" dirty="0"/>
              <a:t>https://alternative-fuels-observatory.ec.europa.eu/general-information/news/eafo-analysis-trends-ev-charging-infrastructure-across-Europe</a:t>
            </a:r>
          </a:p>
          <a:p>
            <a:r>
              <a:rPr lang="en-GB" dirty="0"/>
              <a:t>https://alternative-fuels-observatory.ec.europa.eu/sites/default/files/document-files/2024-05/Charging_ahead_Accelerating_the_roll-out_of_EU_electric_vehicle_charging_infrastructure.pdf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FB78-632B-FA12-E377-DFE308CA7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3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Transformando o vento em eletricidade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Quanta energia produz uma turbina eólica?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96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Transformando o vento em eletricidade: Terminologia fundamental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Parque eólico terrestre: </a:t>
            </a:r>
            <a:r>
              <a:rPr lang="en-GB" sz="1200" dirty="0">
                <a:solidFill>
                  <a:srgbClr val="2B2C30"/>
                </a:solidFill>
              </a:rPr>
              <a:t>Conjunto de turbinas eólicas instaladas em terra, normalmente em campos abertos ou colinas onde a velocidade do vento é forte e constante.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Parque eólico offshore: </a:t>
            </a:r>
            <a:r>
              <a:rPr lang="en-GB" sz="1200" dirty="0">
                <a:solidFill>
                  <a:srgbClr val="2B2C30"/>
                </a:solidFill>
              </a:rPr>
              <a:t>Turbinas eólicas instaladas em corpos de água, como mares ou oceanos, onde a velocidade do vento é mais forte e constante.</a:t>
            </a:r>
            <a:endParaRPr lang="en-GB" sz="1200" dirty="0"/>
          </a:p>
          <a:p>
            <a:pPr latinLnBrk="0">
              <a:lnSpc>
                <a:spcPct val="150000"/>
              </a:lnSpc>
            </a:pPr>
            <a:endParaRPr lang="en-GB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6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A1DFCD-C50A-3EE3-05AF-7D0D57D2F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" y="6212109"/>
            <a:ext cx="2043805" cy="4284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4D1F2-3BA2-9153-77E9-5C6A610F495E}"/>
              </a:ext>
            </a:extLst>
          </p:cNvPr>
          <p:cNvSpPr txBox="1"/>
          <p:nvPr userDrawn="1"/>
        </p:nvSpPr>
        <p:spPr>
          <a:xfrm>
            <a:off x="2133599" y="6072366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pt-P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sob CC BY-SA 4.0, </a:t>
            </a:r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pt-P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www.weforum.org/stories/2023/05/renewable-energy-incentives-households-countri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F7134-34ED-DED0-6CCD-4D8131C4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99" y="1883070"/>
            <a:ext cx="4502301" cy="3092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5EB25-14E4-3C14-F576-F7A979BA7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58983"/>
            <a:ext cx="5810794" cy="368372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t-PT" sz="6000" noProof="1"/>
              <a:t>Noções básicas sobre energia digital para jornalistas</a:t>
            </a:r>
          </a:p>
        </p:txBody>
      </p:sp>
    </p:spTree>
    <p:extLst>
      <p:ext uri="{BB962C8B-B14F-4D97-AF65-F5344CB8AC3E}">
        <p14:creationId xmlns:p14="http://schemas.microsoft.com/office/powerpoint/2010/main" val="203291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F262-98D8-BE56-1CA9-A84DFCFD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4424E-96FD-E7E6-E1DA-BCED422153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Transformar o vento em eletricidade: factos e informações importantes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2382B-2AB3-2B41-4E36-550DCB887EDE}"/>
              </a:ext>
            </a:extLst>
          </p:cNvPr>
          <p:cNvSpPr txBox="1"/>
          <p:nvPr/>
        </p:nvSpPr>
        <p:spPr>
          <a:xfrm>
            <a:off x="377482" y="2205833"/>
            <a:ext cx="1143703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>
                <a:solidFill>
                  <a:srgbClr val="2B2C30"/>
                </a:solidFill>
              </a:rPr>
              <a:t>A energia eólica é uma das fontes de energia renovável que mais cresce, ajudando a reduzir a dependência dos combustíveis fósseis. As turbinas eólicas convertem a energia cinética (movimento) do vento em eletricidade. As turbinas eólicas oferecem uma solução energética limpa e escalável. </a:t>
            </a:r>
          </a:p>
          <a:p>
            <a:pPr latinLnBrk="0"/>
            <a:endParaRPr lang="en-GB" sz="2000" dirty="0">
              <a:solidFill>
                <a:srgbClr val="2B2C30"/>
              </a:solidFill>
            </a:endParaRPr>
          </a:p>
          <a:p>
            <a:r>
              <a:rPr lang="en-GB" sz="2000" dirty="0">
                <a:solidFill>
                  <a:srgbClr val="2B2C30"/>
                </a:solidFill>
              </a:rPr>
              <a:t>As turbinas eólicas não podem gerar energia sem vento, mas o armazenamento de energia e a integração na rede ajudam a manter o fornecimento de eletricidade. </a:t>
            </a:r>
          </a:p>
          <a:p>
            <a:endParaRPr lang="en-GB" sz="20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Explore </a:t>
            </a:r>
            <a:r>
              <a:rPr lang="en-GB" sz="2000" dirty="0">
                <a:solidFill>
                  <a:srgbClr val="2B2C30"/>
                </a:solidFill>
                <a:hlinkClick r:id="rId3"/>
              </a:rPr>
              <a:t>os conceitos básicos da energia eólica</a:t>
            </a:r>
            <a:r>
              <a:rPr lang="en-GB" sz="2000" dirty="0">
                <a:solidFill>
                  <a:srgbClr val="2B2C30"/>
                </a:solidFill>
              </a:rPr>
              <a:t> da Wind Europe.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Leia como a Europa é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líder em energia eólica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Leia o </a:t>
            </a:r>
            <a:r>
              <a:rPr lang="en-GB" sz="2000" dirty="0">
                <a:solidFill>
                  <a:srgbClr val="2B2C30"/>
                </a:solidFill>
                <a:hlinkClick r:id="rId5"/>
              </a:rPr>
              <a:t>Relatório Global sobre Energia Eólica 2025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Explore como </a:t>
            </a:r>
            <a:r>
              <a:rPr lang="en-GB" sz="2000" dirty="0">
                <a:solidFill>
                  <a:srgbClr val="2B2C30"/>
                </a:solidFill>
                <a:hlinkClick r:id="rId6"/>
              </a:rPr>
              <a:t>a inteligência artificial (IA) pode apoiar a energia eólica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Descubra como podemos </a:t>
            </a:r>
            <a:r>
              <a:rPr lang="en-GB" sz="2000" dirty="0">
                <a:solidFill>
                  <a:srgbClr val="2B2C30"/>
                </a:solidFill>
                <a:hlinkClick r:id="rId7"/>
              </a:rPr>
              <a:t>minimizar o impacto ambiental das turbinas eólicas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endParaRPr lang="en-GB" sz="2000" dirty="0">
              <a:solidFill>
                <a:srgbClr val="2B2C3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7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118E-60E2-0CCF-31DE-F3A096C9C8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685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Compreender o armazenamento de energia solar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31715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Já se perguntou o que acontece quando o sol não está a brilhar?</a:t>
            </a:r>
          </a:p>
        </p:txBody>
      </p:sp>
    </p:spTree>
    <p:extLst>
      <p:ext uri="{BB962C8B-B14F-4D97-AF65-F5344CB8AC3E}">
        <p14:creationId xmlns:p14="http://schemas.microsoft.com/office/powerpoint/2010/main" val="95456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0AF1-5B9F-507A-3FA4-D8D3618C0D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623" y="7570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Compreender o armazenamento de energia solar: terminologia fundamental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532243" y="2013250"/>
            <a:ext cx="74534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Sistema de armazenamento de energia (ESS)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: Tecnologia que armazena eletricidade para uso posterior, ajudando a equilibrar a oferta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e a procura, otimizar o uso de energia e melhorar a confiabilidade da rede.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Autoconsumo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: Utilização da energia gerada a partir de fontes renováveis diretamente na propriedade, aumentando a independência energética e a poupança, evitando a exportação para a rede.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Armazenamento inteligente de energia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: Melhorar a monitorização, otimizar a gestão e aumentar a eficiência utilizando tecnologias avançadas, como a Internet das Coisas (IoT) e a Inteligência Artificial (IA).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7FB1C-7B12-EE0F-E025-47D3FB10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" y="3190461"/>
            <a:ext cx="4098997" cy="23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15548-E3C6-0288-5677-BDCE60732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62FA-97C5-ED53-D5A5-534D852C0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60" y="64777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Compreender o armazenamento de energia solar: factos e informações importantes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9405-2C00-D281-DA2C-55E0950F0113}"/>
              </a:ext>
            </a:extLst>
          </p:cNvPr>
          <p:cNvSpPr txBox="1"/>
          <p:nvPr/>
        </p:nvSpPr>
        <p:spPr>
          <a:xfrm>
            <a:off x="139423" y="1973341"/>
            <a:ext cx="117898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400" dirty="0">
                <a:ea typeface="Public Sans"/>
                <a:cs typeface="Public Sans"/>
                <a:sym typeface="Public Sans"/>
              </a:rPr>
              <a:t>Os sistemas de energia solar podem usar armazenamento em baterias para fornecer eletricidade quando não há luz solar disponível. Durante o dia, os painéis solares geram eletricidade e qualquer excesso de energia é armazenado em baterias para uso posterior.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400" dirty="0">
                <a:ea typeface="Public Sans"/>
                <a:cs typeface="Public Sans"/>
                <a:sym typeface="Public Sans"/>
              </a:rPr>
              <a:t>As tecnologias de baterias mais comuns para armazenamento solar incluem íons de lítio (usadas no Tesla Powerwall e outras soluções de armazenamento doméstico) e chumbo-ácido (mais baratas, mas menos eficientes e com vida útil mais curta).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 Comissão Europeia fornece uma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3"/>
              </a:rPr>
              <a:t>visão geral abrangente da energia solar na Europa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Explore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4"/>
              </a:rPr>
              <a:t>o Guia definitivo da terminologia do armazenamento de energia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 Agência Internacional de Energias Renováveis (IRENA) fornece um resumo sobre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5"/>
              </a:rPr>
              <a:t>armazenamento de energia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Explore o papel das baterias na transição energética digital no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6"/>
              </a:rPr>
              <a:t>Folheto de Soluções Fotovoltaicas e de Baterias 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da Comissão Europeia.</a:t>
            </a:r>
          </a:p>
          <a:p>
            <a:pPr lvl="0" latinLnBrk="0"/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82033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AB54-937D-9F1A-E1C1-19D324940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32F96-E1CE-29F1-73E1-EFFE23DACA81}"/>
              </a:ext>
            </a:extLst>
          </p:cNvPr>
          <p:cNvSpPr txBox="1"/>
          <p:nvPr/>
        </p:nvSpPr>
        <p:spPr>
          <a:xfrm>
            <a:off x="4985444" y="2142185"/>
            <a:ext cx="6676373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Use </a:t>
            </a:r>
            <a:r>
              <a:rPr lang="en-GB" sz="24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exemplos do mundo real.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Explique termos técnicos com analogias simples (por exemplo: «Uma bateria solar funciona como um carregador portátil para o seu telemóvel, mas à escala doméstica»).</a:t>
            </a:r>
            <a:endParaRPr lang="en-GB" sz="24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Compare as economias de custos e os incentivos para a utilização de energias renováveis em diferentes países.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09CDC-B519-FE27-6B78-B4E6A4DA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058" y="2648270"/>
            <a:ext cx="4676148" cy="3507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63DD1-04BB-813D-DE50-545E79D0A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381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Algumas dicas práticas para comunicar com o público 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4884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6EC441-33A8-7B5E-09C0-2B1A885D4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220" y="532472"/>
            <a:ext cx="7957457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noProof="1">
                <a:solidFill>
                  <a:schemeClr val="tx2"/>
                </a:solidFill>
              </a:rPr>
              <a:t>Próximos passos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a digitalização da energia,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233261"/>
            <a:ext cx="217549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  <a:ea typeface="맑은 고딕"/>
              </a:rPr>
              <a:t>Desmascare alguns mitos sobre a digitalização da energia em Every1’s </a:t>
            </a:r>
            <a:r>
              <a:rPr lang="en-GB" i="1" noProof="0" dirty="0">
                <a:solidFill>
                  <a:srgbClr val="373737"/>
                </a:solidFill>
                <a:ea typeface="맑은 고딕"/>
                <a:hlinkClick r:id="rId3"/>
              </a:rPr>
              <a:t>Energy myths busted: Fact Vs fiction </a:t>
            </a:r>
            <a:r>
              <a:rPr lang="en-GB" noProof="0" dirty="0">
                <a:solidFill>
                  <a:srgbClr val="373737"/>
                </a:solidFill>
                <a:ea typeface="맑은 고딕"/>
              </a:rPr>
              <a:t>(Mitos sobre energia desmascarados: Factos vs ficção). 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2997603"/>
            <a:ext cx="2364667" cy="286232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Analise em profundidade a segurança energética em </a:t>
            </a:r>
            <a:r>
              <a:rPr lang="en-US" altLang="ko-KR" i="1" dirty="0">
                <a:solidFill>
                  <a:srgbClr val="373737"/>
                </a:solidFill>
                <a:hlinkClick r:id="rId3"/>
              </a:rPr>
              <a:t>Cybersecurity digital energy myths…Busted! (Mitos sobre energia digital e cibersegurança... Desmascarados!) </a:t>
            </a:r>
            <a:r>
              <a:rPr lang="en-US" altLang="ko-KR" dirty="0">
                <a:solidFill>
                  <a:srgbClr val="373737"/>
                </a:solidFill>
              </a:rPr>
              <a:t>da Every1.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Confira o conjunto de cursos de curta duração</a:t>
            </a:r>
            <a:r>
              <a:rPr lang="en-GB" i="1" noProof="0" dirty="0">
                <a:solidFill>
                  <a:srgbClr val="373737"/>
                </a:solidFill>
                <a:hlinkClick r:id="rId4"/>
              </a:rPr>
              <a:t> Digital Energy Essentials </a:t>
            </a:r>
            <a:r>
              <a:rPr lang="en-GB" noProof="0" dirty="0">
                <a:solidFill>
                  <a:srgbClr val="373737"/>
                </a:solidFill>
              </a:rPr>
              <a:t>da Every1 sobre digitalização energética.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hlinkClick r:id="rId5"/>
              </a:rPr>
              <a:t>Saiba mais sobre os materiais de aprendizagem do projeto Every1.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29CAAB-BAC8-5180-E907-6B2384C8CC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680" y="800140"/>
            <a:ext cx="3005959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Esta apresentação de slides, </a:t>
            </a:r>
            <a:r>
              <a:rPr lang="en-GB" dirty="0" err="1"/>
              <a:t>intitulada</a:t>
            </a:r>
            <a:r>
              <a:rPr lang="en-GB" dirty="0"/>
              <a:t> “</a:t>
            </a:r>
            <a:r>
              <a:rPr lang="en-GB" dirty="0" err="1"/>
              <a:t>Noções</a:t>
            </a:r>
            <a:r>
              <a:rPr lang="en-GB" dirty="0"/>
              <a:t> </a:t>
            </a:r>
            <a:r>
              <a:rPr lang="en-GB" dirty="0" err="1"/>
              <a:t>básicas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digital para </a:t>
            </a:r>
            <a:r>
              <a:rPr lang="en-GB" dirty="0" err="1"/>
              <a:t>jornalistas</a:t>
            </a:r>
            <a:r>
              <a:rPr lang="en-GB" dirty="0"/>
              <a:t>”</a:t>
            </a:r>
            <a:r>
              <a:rPr lang="en-GB" i="1" dirty="0"/>
              <a:t>,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Crédito da imagem: Adaptado de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Journalists on Duty,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Yan Arief, licenciado sob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Microfone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por Julia, licenciado sob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Avançando com veículos elétricos: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por 100% Campaign está licenciada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sob CC BY 2.0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Transformando o vento em eletricidade: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Parque eólico offshore Middelgrunden,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de Øyvind Holmstad, licenciado sob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Compreender o armazenamento de energia solar: </a:t>
            </a:r>
            <a:r>
              <a:rPr lang="en-GB" dirty="0">
                <a:hlinkClick r:id="rId11"/>
              </a:rPr>
              <a:t>Solar Façade, </a:t>
            </a:r>
            <a:r>
              <a:rPr lang="en-GB" dirty="0"/>
              <a:t>de La Citta Vita, 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Algumas dicas práticas para comunicar com o público: </a:t>
            </a:r>
            <a:r>
              <a:rPr lang="en-GB" dirty="0">
                <a:hlinkClick r:id="rId12"/>
              </a:rPr>
              <a:t>as multidões </a:t>
            </a:r>
            <a:r>
              <a:rPr lang="en-GB" dirty="0"/>
              <a:t>por bob walker 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6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067F-03A6-692E-8356-66ADF8CE0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2474" y="2766218"/>
            <a:ext cx="4726577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Obrigado!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74752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5C9BDD-F6F6-C0F5-74DA-D7AF263D3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90" y="365125"/>
            <a:ext cx="3270827" cy="1325563"/>
          </a:xfrm>
          <a:prstGeom prst="rect">
            <a:avLst/>
          </a:prstGeom>
        </p:spPr>
        <p:txBody>
          <a:bodyPr/>
          <a:lstStyle/>
          <a:p>
            <a:r>
              <a:rPr lang="pt-PT" noProof="1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61386" y="797510"/>
            <a:ext cx="697402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Reportar sobre temas técnicos, como energia digital, pode ser complicado. Como garantir que está a apresentar de forma clara e correta diferentes conceitos técnicos para um público geral? E como garantir que o seu texto seja interessante e relevante?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Nesta breve apresentação, exploraremos: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Três tópicos e conceitos fundamentais para a energia digital.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Terminologia e informações importantes para começar a pesquisar ou avaliar o material existente sobre energia digital.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Algumas dicas práticas para comunicar com o público.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262B6-B3E3-5B67-92B1-895BC3B6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538"/>
            <a:ext cx="4051005" cy="26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5240" y="1351508"/>
            <a:ext cx="694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de cada tópico começa com uma pergunta reflexiva. Reserve um momento para refletir sobre cada pergunta antes de passar para o próximo slide.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Começamos cada tópico com terminologia e informações importantes. Em seguida, destacamos recursos complementares para você explorar.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Pode trabalhar cada secção da apresentação por ordem. Em alternativa, pode selecionar um tópico específico que gostaria de explorar primeiro através do menu. 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EAE27-0D9D-E6A0-4D94-A76D062A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677"/>
            <a:ext cx="4044578" cy="26926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E9E803-2315-C348-C69F-0FC22E1C6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96" y="273685"/>
            <a:ext cx="3472185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t-PT" noProof="1">
                <a:solidFill>
                  <a:schemeClr val="bg1"/>
                </a:solidFill>
              </a:rPr>
              <a:t>Esta</a:t>
            </a:r>
            <a:r>
              <a:rPr lang="pt-PT" baseline="0" noProof="1">
                <a:solidFill>
                  <a:schemeClr val="bg1"/>
                </a:solidFill>
              </a:rPr>
              <a:t> </a:t>
            </a:r>
            <a:br>
              <a:rPr lang="pt-PT" baseline="0" noProof="1">
                <a:solidFill>
                  <a:schemeClr val="bg1"/>
                </a:solidFill>
              </a:rPr>
            </a:br>
            <a:r>
              <a:rPr lang="pt-PT" baseline="0" noProof="1">
                <a:solidFill>
                  <a:schemeClr val="bg1"/>
                </a:solidFill>
              </a:rPr>
              <a:t>apresentação</a:t>
            </a:r>
            <a:endParaRPr lang="pt-PT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DFA4E-0E5C-DBFF-AEAC-997A394DA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Tópicos e conceitos-chave na digitalização da energia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537325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Avançando com veículos elétricos (EVs).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Transformando o vento em eletricidade.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Compreender o armazenamento de energia solar.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Algumas dicas práticas para comunicar com o público.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6441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EA8C-47CD-DBD4-ECCB-4F7630795F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8615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1. Avançando com os veículos elétricos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3429000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Como funcionam os veículos elétricos (EVs)?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8728-4224-065B-C2AB-C2488AC50D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6916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Veículos elétricos: Terminologia fundamental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887624" y="2083134"/>
            <a:ext cx="6926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Tecnologia que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permite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que os veículos elétricos não só retirem energia da rede, mas também enviem eletricidade de volta para ela.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Carregamento inteligente: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Um sistema de carregamento avançado que otimiza quando e como um veículo elétrico é carregado com base em fatores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como: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Preços da eletricidade.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Procura da rede.</a:t>
            </a:r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Disponibilidade de energia renovável.</a:t>
            </a: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D7420-B2AC-2CF4-AF32-0946C4D1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849525"/>
            <a:ext cx="4278341" cy="28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01233-2A14-6071-A7F9-3279598D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533F-8C68-D413-2E74-A11F06025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0" y="8406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Veículos elétricos (VE): factos e informações importantes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9EF84-A0DC-E61D-F196-26BDE825F1EB}"/>
              </a:ext>
            </a:extLst>
          </p:cNvPr>
          <p:cNvSpPr txBox="1"/>
          <p:nvPr/>
        </p:nvSpPr>
        <p:spPr>
          <a:xfrm>
            <a:off x="377480" y="2166251"/>
            <a:ext cx="11437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>
                <a:ea typeface="Public Sans"/>
                <a:cs typeface="Public Sans"/>
                <a:sym typeface="Public Sans"/>
              </a:rPr>
              <a:t>Os veículos elétricos (EVs) estão a tornar-se uma parte fundamental da transição energética, reduzindo a nossa dependência dos combustíveis fósseis e diminuindo as emissões de carbono. 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Leia o relatório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3"/>
              </a:rPr>
              <a:t>Global EV Outlook 2025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da Agência Internacional de Energia.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Um dos principais desafios para a adoção dos EVs é a infraestrutura de carregamento.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4"/>
              </a:rPr>
              <a:t>Descubra se a infraestrutura de carregamento de EVs está a acompanhar a procura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Mantenha-se atualizado com as notícias sobre a infraestrutura de carregamento de EVs na Europa através do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5"/>
              </a:rPr>
              <a:t>Observatório Europeu de Combustíveis Alternativos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Leia este artigo de 2024 sobre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6"/>
              </a:rPr>
              <a:t>quais os países europeus que estão na vanguarda da infraestrutura de carregamento de veículos elétricos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Leia o relatório da ACEA de 2024 intitulado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7"/>
              </a:rPr>
              <a:t>«Charging ahead: accelerating the roll-out of EU electric vehicle charging infrastructure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» (Avançar a toda a velocidade: acelerar a implantação da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7"/>
              </a:rPr>
              <a:t>infraestrutura de carregamento de veículos elétricos na UE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).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70248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23D0-C546-5C60-AD34-9AD51BE67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kern="1200" noProof="1">
                <a:solidFill>
                  <a:schemeClr val="bg1"/>
                </a:solidFill>
                <a:effectLst/>
              </a:rPr>
              <a:t>2. Transformando o vento em eletricidade</a:t>
            </a:r>
            <a:endParaRPr lang="pt-PT" sz="2800" noProof="1">
              <a:solidFill>
                <a:schemeClr val="bg1"/>
              </a:solidFill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Quanta energia produz uma turbina eólica?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033AA-BC50-5858-F1FA-DBA045056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480" y="81714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Transformar o vento em eletricidade: terminologia fundamental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5361140" y="2866458"/>
            <a:ext cx="6453377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Parque eólico terrestre: </a:t>
            </a:r>
            <a:r>
              <a:rPr lang="en-GB" sz="2400" dirty="0">
                <a:solidFill>
                  <a:srgbClr val="2B2C30"/>
                </a:solidFill>
              </a:rPr>
              <a:t>Conjunto de turbinas eólicas instaladas em terra, normalmente em campos abertos ou colinas onde a velocidade do vento é forte e constante.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Parque eólico offshore: </a:t>
            </a:r>
            <a:r>
              <a:rPr lang="en-GB" sz="2400" dirty="0">
                <a:solidFill>
                  <a:srgbClr val="2B2C30"/>
                </a:solidFill>
              </a:rPr>
              <a:t>Turbinas eólicas instaladas em corpos de água, como mares ou oceanos, onde a velocidade do vento é mais forte e constante.</a:t>
            </a:r>
            <a:endParaRPr lang="en-GB" sz="2400" dirty="0"/>
          </a:p>
          <a:p>
            <a:pPr latinLnBrk="0">
              <a:lnSpc>
                <a:spcPct val="150000"/>
              </a:lnSpc>
            </a:pPr>
            <a:endParaRPr lang="en-GB" sz="24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5CB82-5492-E4B1-A27E-8C91F61FB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" y="2866458"/>
            <a:ext cx="4964283" cy="2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5873F-1A7E-4AAA-BFED-19E147236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2969</Words>
  <Application>Microsoft Macintosh PowerPoint</Application>
  <PresentationFormat>Widescreen</PresentationFormat>
  <Paragraphs>252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Aptos Narrow</vt:lpstr>
      <vt:lpstr>Arial</vt:lpstr>
      <vt:lpstr>Calibri</vt:lpstr>
      <vt:lpstr>Public Sans</vt:lpstr>
      <vt:lpstr>Every1 slide master</vt:lpstr>
      <vt:lpstr>Noções básicas sobre energia digital para jornalistas</vt:lpstr>
      <vt:lpstr>Introdução</vt:lpstr>
      <vt:lpstr>Esta  apresentação</vt:lpstr>
      <vt:lpstr>Tópicos e conceitos-chave na digitalização da energia</vt:lpstr>
      <vt:lpstr>1. Avançando com os veículos elétricos</vt:lpstr>
      <vt:lpstr>Veículos elétricos: Terminologia fundamental</vt:lpstr>
      <vt:lpstr>Veículos elétricos (VE): factos e informações importantes </vt:lpstr>
      <vt:lpstr>2. Transformando o vento em eletricidade </vt:lpstr>
      <vt:lpstr>Transformar o vento em eletricidade: terminologia fundamental  </vt:lpstr>
      <vt:lpstr>Transformar o vento em eletricidade: factos e informações importantes  </vt:lpstr>
      <vt:lpstr>3. Compreender o armazenamento de energia solar  </vt:lpstr>
      <vt:lpstr>Compreender o armazenamento de energia solar: terminologia fundamental </vt:lpstr>
      <vt:lpstr>Compreender o armazenamento de energia solar: factos e informações importantes  </vt:lpstr>
      <vt:lpstr>Algumas dicas práticas para comunicar com o público  </vt:lpstr>
      <vt:lpstr>Próximos passos</vt:lpstr>
      <vt:lpstr>Agradecimentos </vt:lpstr>
      <vt:lpstr>Obrigado!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53</cp:revision>
  <cp:lastPrinted>2025-03-21T11:31:47Z</cp:lastPrinted>
  <dcterms:created xsi:type="dcterms:W3CDTF">2019-04-06T05:20:47Z</dcterms:created>
  <dcterms:modified xsi:type="dcterms:W3CDTF">2026-03-09T15:00:48Z</dcterms:modified>
  <cp:category/>
</cp:coreProperties>
</file>