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>
  <p:sldMasterIdLst>
    <p:sldMasterId id="2147483648" r:id="rId4"/>
  </p:sldMasterIdLst>
  <p:notesMasterIdLst>
    <p:notesMasterId r:id="rId31"/>
  </p:notesMasterIdLst>
  <p:handoutMasterIdLst>
    <p:handoutMasterId r:id="rId32"/>
  </p:handoutMasterIdLst>
  <p:sldIdLst>
    <p:sldId id="626" r:id="rId5"/>
    <p:sldId id="627" r:id="rId6"/>
    <p:sldId id="628" r:id="rId7"/>
    <p:sldId id="629" r:id="rId8"/>
    <p:sldId id="630" r:id="rId9"/>
    <p:sldId id="631" r:id="rId10"/>
    <p:sldId id="632" r:id="rId11"/>
    <p:sldId id="633" r:id="rId12"/>
    <p:sldId id="634" r:id="rId13"/>
    <p:sldId id="635" r:id="rId14"/>
    <p:sldId id="636" r:id="rId15"/>
    <p:sldId id="637" r:id="rId16"/>
    <p:sldId id="638" r:id="rId17"/>
    <p:sldId id="639" r:id="rId18"/>
    <p:sldId id="640" r:id="rId19"/>
    <p:sldId id="641" r:id="rId20"/>
    <p:sldId id="642" r:id="rId21"/>
    <p:sldId id="643" r:id="rId22"/>
    <p:sldId id="644" r:id="rId23"/>
    <p:sldId id="645" r:id="rId24"/>
    <p:sldId id="646" r:id="rId25"/>
    <p:sldId id="647" r:id="rId26"/>
    <p:sldId id="648" r:id="rId27"/>
    <p:sldId id="649" r:id="rId28"/>
    <p:sldId id="650" r:id="rId29"/>
    <p:sldId id="651" r:id="rId30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FDB3F7DB-7419-9C79-D4D1-5F5117578549}" name="Claudia Winkler" initials="CW" userId="S::claudia.winkler_joanneum.at#ext#@flux50.onmicrosoft.com::52be4535-67a9-4335-aabe-f2d589266236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73737"/>
    <a:srgbClr val="F4C04F"/>
    <a:srgbClr val="EDEDED"/>
    <a:srgbClr val="D8B05A"/>
    <a:srgbClr val="F8F8F8"/>
    <a:srgbClr val="59BDAA"/>
    <a:srgbClr val="FEE880"/>
    <a:srgbClr val="FCE501"/>
    <a:srgbClr val="F1E400"/>
    <a:srgbClr val="14141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6886879-8653-3201-BF92-F9DF84000E2D}" v="6" dt="2026-02-09T14:09:49.35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425" autoAdjust="0"/>
    <p:restoredTop sz="86422" autoAdjust="0"/>
  </p:normalViewPr>
  <p:slideViewPr>
    <p:cSldViewPr snapToGrid="0">
      <p:cViewPr varScale="1">
        <p:scale>
          <a:sx n="92" d="100"/>
          <a:sy n="92" d="100"/>
        </p:scale>
        <p:origin x="416" y="184"/>
      </p:cViewPr>
      <p:guideLst/>
    </p:cSldViewPr>
  </p:slideViewPr>
  <p:outlineViewPr>
    <p:cViewPr>
      <p:scale>
        <a:sx n="33" d="100"/>
        <a:sy n="33" d="100"/>
      </p:scale>
      <p:origin x="0" y="-5528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microsoft.com/office/2018/10/relationships/authors" Target="authors.xml"/><Relationship Id="rId21" Type="http://schemas.openxmlformats.org/officeDocument/2006/relationships/slide" Target="slides/slide17.xml"/><Relationship Id="rId34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presProps" Target="presProps.xml"/><Relationship Id="rId38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handoutMaster" Target="handoutMasters/handoutMaster1.xml"/><Relationship Id="rId37" Type="http://schemas.microsoft.com/office/2016/11/relationships/changesInfo" Target="changesInfos/changesInfo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theme" Target="theme/theme1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lexander Deliukov" userId="S::alexander_think-e.be#ext#@flux50.onmicrosoft.com::bee075c1-faac-4166-8fcb-7b2057bad6f6" providerId="AD" clId="Web-{E6886879-8653-3201-BF92-F9DF84000E2D}"/>
    <pc:docChg chg="modSld">
      <pc:chgData name="Alexander Deliukov" userId="S::alexander_think-e.be#ext#@flux50.onmicrosoft.com::bee075c1-faac-4166-8fcb-7b2057bad6f6" providerId="AD" clId="Web-{E6886879-8653-3201-BF92-F9DF84000E2D}" dt="2026-02-09T14:09:49.351" v="4" actId="14100"/>
      <pc:docMkLst>
        <pc:docMk/>
      </pc:docMkLst>
      <pc:sldChg chg="addSp modSp">
        <pc:chgData name="Alexander Deliukov" userId="S::alexander_think-e.be#ext#@flux50.onmicrosoft.com::bee075c1-faac-4166-8fcb-7b2057bad6f6" providerId="AD" clId="Web-{E6886879-8653-3201-BF92-F9DF84000E2D}" dt="2026-02-09T14:09:49.351" v="4" actId="14100"/>
        <pc:sldMkLst>
          <pc:docMk/>
          <pc:sldMk cId="762437489" sldId="626"/>
        </pc:sldMkLst>
        <pc:picChg chg="add mod">
          <ac:chgData name="Alexander Deliukov" userId="S::alexander_think-e.be#ext#@flux50.onmicrosoft.com::bee075c1-faac-4166-8fcb-7b2057bad6f6" providerId="AD" clId="Web-{E6886879-8653-3201-BF92-F9DF84000E2D}" dt="2026-02-09T14:09:49.351" v="4" actId="14100"/>
          <ac:picMkLst>
            <pc:docMk/>
            <pc:sldMk cId="762437489" sldId="626"/>
            <ac:picMk id="4" creationId="{86730924-BDDB-D903-2BA2-2F44927022F0}"/>
          </ac:picMkLst>
        </pc:picChg>
      </pc:sldChg>
    </pc:docChg>
  </pc:docChgLst>
  <pc:docChgLst>
    <pc:chgData name="Alexander Deliukov" userId="d5fda0f2-1d08-4016-b7e9-bb882f168707" providerId="ADAL" clId="{FE9DFF45-01DC-45CC-A80A-B50597210401}"/>
    <pc:docChg chg="undo custSel delSld modSld">
      <pc:chgData name="Alexander Deliukov" userId="d5fda0f2-1d08-4016-b7e9-bb882f168707" providerId="ADAL" clId="{FE9DFF45-01DC-45CC-A80A-B50597210401}" dt="2026-01-27T15:07:58.065" v="50" actId="1076"/>
      <pc:docMkLst>
        <pc:docMk/>
      </pc:docMkLst>
      <pc:sldChg chg="modSp mod">
        <pc:chgData name="Alexander Deliukov" userId="d5fda0f2-1d08-4016-b7e9-bb882f168707" providerId="ADAL" clId="{FE9DFF45-01DC-45CC-A80A-B50597210401}" dt="2026-01-27T15:06:34.650" v="31" actId="6549"/>
        <pc:sldMkLst>
          <pc:docMk/>
          <pc:sldMk cId="762437489" sldId="626"/>
        </pc:sldMkLst>
        <pc:spChg chg="mod">
          <ac:chgData name="Alexander Deliukov" userId="d5fda0f2-1d08-4016-b7e9-bb882f168707" providerId="ADAL" clId="{FE9DFF45-01DC-45CC-A80A-B50597210401}" dt="2026-01-27T15:06:34.650" v="31" actId="6549"/>
          <ac:spMkLst>
            <pc:docMk/>
            <pc:sldMk cId="762437489" sldId="626"/>
            <ac:spMk id="2" creationId="{FFC334A6-DBAB-A543-12EB-79F451596E4F}"/>
          </ac:spMkLst>
        </pc:spChg>
      </pc:sldChg>
      <pc:sldChg chg="modSp mod">
        <pc:chgData name="Alexander Deliukov" userId="d5fda0f2-1d08-4016-b7e9-bb882f168707" providerId="ADAL" clId="{FE9DFF45-01DC-45CC-A80A-B50597210401}" dt="2026-01-27T15:06:48.436" v="33" actId="404"/>
        <pc:sldMkLst>
          <pc:docMk/>
          <pc:sldMk cId="3547527" sldId="627"/>
        </pc:sldMkLst>
        <pc:spChg chg="mod">
          <ac:chgData name="Alexander Deliukov" userId="d5fda0f2-1d08-4016-b7e9-bb882f168707" providerId="ADAL" clId="{FE9DFF45-01DC-45CC-A80A-B50597210401}" dt="2026-01-27T15:06:48.436" v="33" actId="404"/>
          <ac:spMkLst>
            <pc:docMk/>
            <pc:sldMk cId="3547527" sldId="627"/>
            <ac:spMk id="2" creationId="{0FE65402-2D24-4C0B-3A9B-70B199ADCEA8}"/>
          </ac:spMkLst>
        </pc:spChg>
        <pc:spChg chg="mod">
          <ac:chgData name="Alexander Deliukov" userId="d5fda0f2-1d08-4016-b7e9-bb882f168707" providerId="ADAL" clId="{FE9DFF45-01DC-45CC-A80A-B50597210401}" dt="2026-01-27T15:04:26.989" v="16" actId="14100"/>
          <ac:spMkLst>
            <pc:docMk/>
            <pc:sldMk cId="3547527" sldId="627"/>
            <ac:spMk id="4" creationId="{91361D24-B993-F460-A104-4A972DC81205}"/>
          </ac:spMkLst>
        </pc:spChg>
      </pc:sldChg>
      <pc:sldChg chg="modSp mod">
        <pc:chgData name="Alexander Deliukov" userId="d5fda0f2-1d08-4016-b7e9-bb882f168707" providerId="ADAL" clId="{FE9DFF45-01DC-45CC-A80A-B50597210401}" dt="2026-01-27T15:06:20.031" v="28" actId="20577"/>
        <pc:sldMkLst>
          <pc:docMk/>
          <pc:sldMk cId="3196072528" sldId="629"/>
        </pc:sldMkLst>
        <pc:spChg chg="mod">
          <ac:chgData name="Alexander Deliukov" userId="d5fda0f2-1d08-4016-b7e9-bb882f168707" providerId="ADAL" clId="{FE9DFF45-01DC-45CC-A80A-B50597210401}" dt="2026-01-27T15:06:20.031" v="28" actId="20577"/>
          <ac:spMkLst>
            <pc:docMk/>
            <pc:sldMk cId="3196072528" sldId="629"/>
            <ac:spMk id="2" creationId="{1013318B-F51A-DE9B-4143-B6140E6B757E}"/>
          </ac:spMkLst>
        </pc:spChg>
      </pc:sldChg>
      <pc:sldChg chg="modSp mod">
        <pc:chgData name="Alexander Deliukov" userId="d5fda0f2-1d08-4016-b7e9-bb882f168707" providerId="ADAL" clId="{FE9DFF45-01DC-45CC-A80A-B50597210401}" dt="2026-01-27T15:06:54.393" v="34" actId="1076"/>
        <pc:sldMkLst>
          <pc:docMk/>
          <pc:sldMk cId="1634192365" sldId="630"/>
        </pc:sldMkLst>
        <pc:spChg chg="mod">
          <ac:chgData name="Alexander Deliukov" userId="d5fda0f2-1d08-4016-b7e9-bb882f168707" providerId="ADAL" clId="{FE9DFF45-01DC-45CC-A80A-B50597210401}" dt="2026-01-27T15:06:54.393" v="34" actId="1076"/>
          <ac:spMkLst>
            <pc:docMk/>
            <pc:sldMk cId="1634192365" sldId="630"/>
            <ac:spMk id="4" creationId="{3ECF41D1-D927-3D59-52A9-A0E9BBB94037}"/>
          </ac:spMkLst>
        </pc:spChg>
      </pc:sldChg>
      <pc:sldChg chg="modSp">
        <pc:chgData name="Alexander Deliukov" userId="d5fda0f2-1d08-4016-b7e9-bb882f168707" providerId="ADAL" clId="{FE9DFF45-01DC-45CC-A80A-B50597210401}" dt="2026-01-27T15:06:59.970" v="35" actId="404"/>
        <pc:sldMkLst>
          <pc:docMk/>
          <pc:sldMk cId="349749265" sldId="631"/>
        </pc:sldMkLst>
        <pc:spChg chg="mod">
          <ac:chgData name="Alexander Deliukov" userId="d5fda0f2-1d08-4016-b7e9-bb882f168707" providerId="ADAL" clId="{FE9DFF45-01DC-45CC-A80A-B50597210401}" dt="2026-01-27T15:06:59.970" v="35" actId="404"/>
          <ac:spMkLst>
            <pc:docMk/>
            <pc:sldMk cId="349749265" sldId="631"/>
            <ac:spMk id="4" creationId="{CB33C395-3CC3-4B54-6421-D833B99114A3}"/>
          </ac:spMkLst>
        </pc:spChg>
      </pc:sldChg>
      <pc:sldChg chg="modSp mod">
        <pc:chgData name="Alexander Deliukov" userId="d5fda0f2-1d08-4016-b7e9-bb882f168707" providerId="ADAL" clId="{FE9DFF45-01DC-45CC-A80A-B50597210401}" dt="2026-01-27T15:07:05.755" v="37" actId="1076"/>
        <pc:sldMkLst>
          <pc:docMk/>
          <pc:sldMk cId="924459838" sldId="633"/>
        </pc:sldMkLst>
        <pc:spChg chg="mod">
          <ac:chgData name="Alexander Deliukov" userId="d5fda0f2-1d08-4016-b7e9-bb882f168707" providerId="ADAL" clId="{FE9DFF45-01DC-45CC-A80A-B50597210401}" dt="2026-01-27T15:07:05.755" v="37" actId="1076"/>
          <ac:spMkLst>
            <pc:docMk/>
            <pc:sldMk cId="924459838" sldId="633"/>
            <ac:spMk id="4" creationId="{12E9D6D4-ADBC-D7EB-E231-9A2E3FFD7EF4}"/>
          </ac:spMkLst>
        </pc:spChg>
      </pc:sldChg>
      <pc:sldChg chg="modSp modNotes">
        <pc:chgData name="Alexander Deliukov" userId="d5fda0f2-1d08-4016-b7e9-bb882f168707" providerId="ADAL" clId="{FE9DFF45-01DC-45CC-A80A-B50597210401}" dt="2026-01-27T15:05:35.568" v="22"/>
        <pc:sldMkLst>
          <pc:docMk/>
          <pc:sldMk cId="1507531401" sldId="636"/>
        </pc:sldMkLst>
        <pc:spChg chg="mod">
          <ac:chgData name="Alexander Deliukov" userId="d5fda0f2-1d08-4016-b7e9-bb882f168707" providerId="ADAL" clId="{FE9DFF45-01DC-45CC-A80A-B50597210401}" dt="2026-01-27T15:05:35.568" v="22"/>
          <ac:spMkLst>
            <pc:docMk/>
            <pc:sldMk cId="1507531401" sldId="636"/>
            <ac:spMk id="2" creationId="{D1D7624E-35BF-3B85-1628-D369F47D5779}"/>
          </ac:spMkLst>
        </pc:spChg>
        <pc:spChg chg="mod">
          <ac:chgData name="Alexander Deliukov" userId="d5fda0f2-1d08-4016-b7e9-bb882f168707" providerId="ADAL" clId="{FE9DFF45-01DC-45CC-A80A-B50597210401}" dt="2026-01-27T15:05:35.568" v="22"/>
          <ac:spMkLst>
            <pc:docMk/>
            <pc:sldMk cId="1507531401" sldId="636"/>
            <ac:spMk id="4" creationId="{03AC321A-ECC1-6F77-28D3-B93794C698A1}"/>
          </ac:spMkLst>
        </pc:spChg>
      </pc:sldChg>
      <pc:sldChg chg="modSp modNotes">
        <pc:chgData name="Alexander Deliukov" userId="d5fda0f2-1d08-4016-b7e9-bb882f168707" providerId="ADAL" clId="{FE9DFF45-01DC-45CC-A80A-B50597210401}" dt="2026-01-27T15:05:35.568" v="22"/>
        <pc:sldMkLst>
          <pc:docMk/>
          <pc:sldMk cId="473064951" sldId="637"/>
        </pc:sldMkLst>
        <pc:spChg chg="mod">
          <ac:chgData name="Alexander Deliukov" userId="d5fda0f2-1d08-4016-b7e9-bb882f168707" providerId="ADAL" clId="{FE9DFF45-01DC-45CC-A80A-B50597210401}" dt="2026-01-27T15:05:35.568" v="22"/>
          <ac:spMkLst>
            <pc:docMk/>
            <pc:sldMk cId="473064951" sldId="637"/>
            <ac:spMk id="2" creationId="{D1DF6551-3F84-A61D-A32C-FB3218F8387F}"/>
          </ac:spMkLst>
        </pc:spChg>
        <pc:spChg chg="mod">
          <ac:chgData name="Alexander Deliukov" userId="d5fda0f2-1d08-4016-b7e9-bb882f168707" providerId="ADAL" clId="{FE9DFF45-01DC-45CC-A80A-B50597210401}" dt="2026-01-27T15:05:35.568" v="22"/>
          <ac:spMkLst>
            <pc:docMk/>
            <pc:sldMk cId="473064951" sldId="637"/>
            <ac:spMk id="4" creationId="{B86F7BA3-B558-E7EE-49BC-1EDCDFCA81CE}"/>
          </ac:spMkLst>
        </pc:spChg>
      </pc:sldChg>
      <pc:sldChg chg="modSp mod">
        <pc:chgData name="Alexander Deliukov" userId="d5fda0f2-1d08-4016-b7e9-bb882f168707" providerId="ADAL" clId="{FE9DFF45-01DC-45CC-A80A-B50597210401}" dt="2026-01-27T15:07:17.840" v="39" actId="1076"/>
        <pc:sldMkLst>
          <pc:docMk/>
          <pc:sldMk cId="542654583" sldId="639"/>
        </pc:sldMkLst>
        <pc:spChg chg="mod">
          <ac:chgData name="Alexander Deliukov" userId="d5fda0f2-1d08-4016-b7e9-bb882f168707" providerId="ADAL" clId="{FE9DFF45-01DC-45CC-A80A-B50597210401}" dt="2026-01-27T15:07:17.840" v="39" actId="1076"/>
          <ac:spMkLst>
            <pc:docMk/>
            <pc:sldMk cId="542654583" sldId="639"/>
            <ac:spMk id="4" creationId="{C48B4B3E-49EA-5666-7C14-9015697F413B}"/>
          </ac:spMkLst>
        </pc:spChg>
      </pc:sldChg>
      <pc:sldChg chg="modSp mod">
        <pc:chgData name="Alexander Deliukov" userId="d5fda0f2-1d08-4016-b7e9-bb882f168707" providerId="ADAL" clId="{FE9DFF45-01DC-45CC-A80A-B50597210401}" dt="2026-01-27T15:07:24.792" v="40" actId="1076"/>
        <pc:sldMkLst>
          <pc:docMk/>
          <pc:sldMk cId="1833866021" sldId="643"/>
        </pc:sldMkLst>
        <pc:spChg chg="mod">
          <ac:chgData name="Alexander Deliukov" userId="d5fda0f2-1d08-4016-b7e9-bb882f168707" providerId="ADAL" clId="{FE9DFF45-01DC-45CC-A80A-B50597210401}" dt="2026-01-27T15:07:24.792" v="40" actId="1076"/>
          <ac:spMkLst>
            <pc:docMk/>
            <pc:sldMk cId="1833866021" sldId="643"/>
            <ac:spMk id="4" creationId="{C6FF838B-BFE6-EDA6-76BC-6105074602D6}"/>
          </ac:spMkLst>
        </pc:spChg>
      </pc:sldChg>
      <pc:sldChg chg="modSp mod">
        <pc:chgData name="Alexander Deliukov" userId="d5fda0f2-1d08-4016-b7e9-bb882f168707" providerId="ADAL" clId="{FE9DFF45-01DC-45CC-A80A-B50597210401}" dt="2026-01-27T15:07:30.793" v="41" actId="1076"/>
        <pc:sldMkLst>
          <pc:docMk/>
          <pc:sldMk cId="315731832" sldId="645"/>
        </pc:sldMkLst>
        <pc:spChg chg="mod">
          <ac:chgData name="Alexander Deliukov" userId="d5fda0f2-1d08-4016-b7e9-bb882f168707" providerId="ADAL" clId="{FE9DFF45-01DC-45CC-A80A-B50597210401}" dt="2026-01-27T15:07:30.793" v="41" actId="1076"/>
          <ac:spMkLst>
            <pc:docMk/>
            <pc:sldMk cId="315731832" sldId="645"/>
            <ac:spMk id="4" creationId="{18C55726-5E4A-A0F6-F79D-6164468DD29C}"/>
          </ac:spMkLst>
        </pc:spChg>
      </pc:sldChg>
      <pc:sldChg chg="modSp mod">
        <pc:chgData name="Alexander Deliukov" userId="d5fda0f2-1d08-4016-b7e9-bb882f168707" providerId="ADAL" clId="{FE9DFF45-01DC-45CC-A80A-B50597210401}" dt="2026-01-27T15:07:45.711" v="44" actId="1076"/>
        <pc:sldMkLst>
          <pc:docMk/>
          <pc:sldMk cId="1661331381" sldId="647"/>
        </pc:sldMkLst>
        <pc:spChg chg="mod">
          <ac:chgData name="Alexander Deliukov" userId="d5fda0f2-1d08-4016-b7e9-bb882f168707" providerId="ADAL" clId="{FE9DFF45-01DC-45CC-A80A-B50597210401}" dt="2026-01-27T15:07:45.711" v="44" actId="1076"/>
          <ac:spMkLst>
            <pc:docMk/>
            <pc:sldMk cId="1661331381" sldId="647"/>
            <ac:spMk id="4" creationId="{98F002ED-7076-C12C-76BA-4FEBBC6F2705}"/>
          </ac:spMkLst>
        </pc:spChg>
      </pc:sldChg>
      <pc:sldChg chg="modSp mod">
        <pc:chgData name="Alexander Deliukov" userId="d5fda0f2-1d08-4016-b7e9-bb882f168707" providerId="ADAL" clId="{FE9DFF45-01DC-45CC-A80A-B50597210401}" dt="2026-01-27T15:07:58.065" v="50" actId="1076"/>
        <pc:sldMkLst>
          <pc:docMk/>
          <pc:sldMk cId="3900357193" sldId="648"/>
        </pc:sldMkLst>
        <pc:spChg chg="mod">
          <ac:chgData name="Alexander Deliukov" userId="d5fda0f2-1d08-4016-b7e9-bb882f168707" providerId="ADAL" clId="{FE9DFF45-01DC-45CC-A80A-B50597210401}" dt="2026-01-27T15:07:49.775" v="45" actId="1076"/>
          <ac:spMkLst>
            <pc:docMk/>
            <pc:sldMk cId="3900357193" sldId="648"/>
            <ac:spMk id="29" creationId="{4ECDE187-04E2-45C2-AB71-3163282F7484}"/>
          </ac:spMkLst>
        </pc:spChg>
        <pc:spChg chg="mod">
          <ac:chgData name="Alexander Deliukov" userId="d5fda0f2-1d08-4016-b7e9-bb882f168707" providerId="ADAL" clId="{FE9DFF45-01DC-45CC-A80A-B50597210401}" dt="2026-01-27T15:07:51.744" v="46" actId="1076"/>
          <ac:spMkLst>
            <pc:docMk/>
            <pc:sldMk cId="3900357193" sldId="648"/>
            <ac:spMk id="41" creationId="{D9C87595-16A2-4A0F-9DBB-4AF40FA3BA2C}"/>
          </ac:spMkLst>
        </pc:spChg>
        <pc:spChg chg="mod">
          <ac:chgData name="Alexander Deliukov" userId="d5fda0f2-1d08-4016-b7e9-bb882f168707" providerId="ADAL" clId="{FE9DFF45-01DC-45CC-A80A-B50597210401}" dt="2026-01-27T15:07:53.426" v="47" actId="1076"/>
          <ac:spMkLst>
            <pc:docMk/>
            <pc:sldMk cId="3900357193" sldId="648"/>
            <ac:spMk id="49" creationId="{E8F01505-D47E-4B07-82B8-EC043F5EC813}"/>
          </ac:spMkLst>
        </pc:spChg>
        <pc:spChg chg="mod">
          <ac:chgData name="Alexander Deliukov" userId="d5fda0f2-1d08-4016-b7e9-bb882f168707" providerId="ADAL" clId="{FE9DFF45-01DC-45CC-A80A-B50597210401}" dt="2026-01-27T15:07:56.067" v="49" actId="1076"/>
          <ac:spMkLst>
            <pc:docMk/>
            <pc:sldMk cId="3900357193" sldId="648"/>
            <ac:spMk id="51" creationId="{27655039-CC5E-4A6C-B955-BA8E42F25249}"/>
          </ac:spMkLst>
        </pc:spChg>
        <pc:spChg chg="mod">
          <ac:chgData name="Alexander Deliukov" userId="d5fda0f2-1d08-4016-b7e9-bb882f168707" providerId="ADAL" clId="{FE9DFF45-01DC-45CC-A80A-B50597210401}" dt="2026-01-27T15:07:58.065" v="50" actId="1076"/>
          <ac:spMkLst>
            <pc:docMk/>
            <pc:sldMk cId="3900357193" sldId="648"/>
            <ac:spMk id="60" creationId="{DB6D982A-54DA-4FCC-9383-F91FC1E1D9CE}"/>
          </ac:spMkLst>
        </pc:spChg>
      </pc:sldChg>
      <pc:sldChg chg="modSp mod modNotes">
        <pc:chgData name="Alexander Deliukov" userId="d5fda0f2-1d08-4016-b7e9-bb882f168707" providerId="ADAL" clId="{FE9DFF45-01DC-45CC-A80A-B50597210401}" dt="2026-01-27T15:06:42.601" v="32"/>
        <pc:sldMkLst>
          <pc:docMk/>
          <pc:sldMk cId="1215475497" sldId="649"/>
        </pc:sldMkLst>
        <pc:spChg chg="mod">
          <ac:chgData name="Alexander Deliukov" userId="d5fda0f2-1d08-4016-b7e9-bb882f168707" providerId="ADAL" clId="{FE9DFF45-01DC-45CC-A80A-B50597210401}" dt="2026-01-27T15:06:42.601" v="32"/>
          <ac:spMkLst>
            <pc:docMk/>
            <pc:sldMk cId="1215475497" sldId="649"/>
            <ac:spMk id="4" creationId="{B6E2F0C4-3708-062E-837B-49F21B8E51C4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>
            <a:extLst>
              <a:ext uri="{FF2B5EF4-FFF2-40B4-BE49-F238E27FC236}">
                <a16:creationId xmlns:a16="http://schemas.microsoft.com/office/drawing/2014/main" id="{59230B0E-39ED-45EA-AD95-669D0616B39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AA82B798-201A-4B14-B1F0-6A660C5C727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EE2F5857-B39B-4284-A086-C6DE2719C940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7E3EF34-7656-4396-AEBE-2B554E5E934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9878219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5A49F08-9100-4AF5-BC0A-FC6A093BE3CC}" type="datetimeFigureOut">
              <a:rPr lang="ko-KR" altLang="en-US" smtClean="0"/>
              <a:t>2026. 3. 15.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Mester szövegstílus szerkesztése</a:t>
            </a:r>
          </a:p>
          <a:p>
            <a:pPr lvl="1"/>
            <a:r>
              <a:rPr lang="ko-KR" altLang="en-US"/>
              <a:t>Második szint</a:t>
            </a:r>
          </a:p>
          <a:p>
            <a:pPr lvl="2"/>
            <a:r>
              <a:rPr lang="ko-KR" altLang="en-US"/>
              <a:t>Harmadik szint</a:t>
            </a:r>
          </a:p>
          <a:p>
            <a:pPr lvl="3"/>
            <a:r>
              <a:rPr lang="ko-KR" altLang="en-US"/>
              <a:t>Negyedik szint</a:t>
            </a:r>
          </a:p>
          <a:p>
            <a:pPr lvl="4"/>
            <a:r>
              <a:rPr lang="ko-KR" altLang="en-US"/>
              <a:t>Ötödik szint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8FC7D2-309F-4B1D-AF63-DB3D4B54485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179335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eur01.safelinks.protection.outlook.com/?url=https%3A%2F%2Fcreativecommons.org%2Flicenses%2Fby-sa%2F4.0%2Fdeed.en&amp;data=05%7C02%7Csimon.ball%40open.ac.uk%7C8b75d0b6e56042db759308de25b428c2%7C0e2ed45596af4100bed3a8e5fd981685%7C0%7C0%7C638989652911880494%7CUnknown%7CTWFpbGZsb3d8eyJFbXB0eU1hcGkiOnRydWUsIlYiOiIwLjAuMDAwMCIsIlAiOiJXaW4zMiIsIkFOIjoiTWFpbCIsIldUIjoyfQ%3D%3D%7C0%7C%7C%7C&amp;sdata=%2FITZkt%2BIetR6zgRVbzpDpm%2Fe6Dlg1L5kh3Mm8lyobao%3D&amp;reserved=0" TargetMode="External"/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energysavingtrust.org.uk/advice/solar-panels/" TargetMode="External"/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rescoop.eu/" TargetMode="External"/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lasgowsciencecentre.org/our-blog/energy-saving-tips-for-kids" TargetMode="External"/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www.bbc.co.uk/bitesize/articles/zxxg3j6#zsmjh4j" TargetMode="Externa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bkvenergy.com/blog/sustainable-landscaping-ideas/" TargetMode="External"/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renewableenergyhub.co.uk/blog/how-landlords-can-create-energy-efficient-properties" TargetMode="External"/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open.edu/openlearncreate/course/index.php?categoryid=1459" TargetMode="External"/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Relationship Id="rId6" Type="http://schemas.openxmlformats.org/officeDocument/2006/relationships/hyperlink" Target="https://every1.energy/learning-materials" TargetMode="External"/><Relationship Id="rId5" Type="http://schemas.openxmlformats.org/officeDocument/2006/relationships/hyperlink" Target="https://www.energymonitor.ai/opinion/opinion-dispelling-myths-around-renewable-energy-technologies/?cf-view" TargetMode="External"/><Relationship Id="rId4" Type="http://schemas.openxmlformats.org/officeDocument/2006/relationships/hyperlink" Target="https://every1.energy/learning-materials/what-energy-community-and-why-should-i-join" TargetMode="External"/></Relationships>
</file>

<file path=ppt/notesSlides/_rels/notesSlide24.xml.rels><?xml version="1.0" encoding="UTF-8" standalone="yes"?>
<Relationships xmlns="http://schemas.openxmlformats.org/package/2006/relationships"><Relationship Id="rId8" Type="http://schemas.openxmlformats.org/officeDocument/2006/relationships/hyperlink" Target="https://commons.wikimedia.org/wiki/File:Daily_net_metering.png" TargetMode="External"/><Relationship Id="rId13" Type="http://schemas.openxmlformats.org/officeDocument/2006/relationships/hyperlink" Target="https://www.flickr.com/photos/193030246@N04/51185443459/in/photolist-2kZ5M4R-YHoUDo-2gVhBWm-EHmde9-EdduiC-Bbtyo8-FaVAcR-FaVAwD-F8C5U9-F8C7tG-EHmdTL-bmrWfT-EHme8U-FaVzkk-F8C7Bs-EHmfAU-EZekkJ-EHmeyU-FaVCeg-gmHV8W-FaVzxz-EZenzy-F2wv2F-o68auJ-F2wuor-EHmfLU-EZemMG-2gViDpA-LEdN9a-ABXbz-2pVvMsu-EZeqrf-Edyai2-FaVGaH-EddCAu-F8CcVy-21fHMqa-EZeqSq-Edybpk-EHmjKL-EdyaKe-2kZ2TrW-8WooS2-7k9nHa-BaGwqh-7kdh2Y-ezxMh4-2nBQC5a-4QjWQ2-riod3" TargetMode="External"/><Relationship Id="rId3" Type="http://schemas.openxmlformats.org/officeDocument/2006/relationships/hyperlink" Target="https://creativecommons.org/licenses/by-sa/4.0/deed.en" TargetMode="External"/><Relationship Id="rId7" Type="http://schemas.openxmlformats.org/officeDocument/2006/relationships/hyperlink" Target="https://commons.wikimedia.org/wiki/File:Vorarlberger_Kraftwerke-Energy_meter_(electro)-smart_meter-02ASD.jpg" TargetMode="External"/><Relationship Id="rId12" Type="http://schemas.openxmlformats.org/officeDocument/2006/relationships/hyperlink" Target="https://commons.wikimedia.org/w/index.php?curid=119935282" TargetMode="External"/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Relationship Id="rId6" Type="http://schemas.openxmlformats.org/officeDocument/2006/relationships/hyperlink" Target="https://www.pexels.com/photo/paper-beside-macbook-669623/" TargetMode="External"/><Relationship Id="rId11" Type="http://schemas.openxmlformats.org/officeDocument/2006/relationships/hyperlink" Target="https://creativecommons.org/licenses/by/2.0/" TargetMode="External"/><Relationship Id="rId5" Type="http://schemas.openxmlformats.org/officeDocument/2006/relationships/hyperlink" Target="https://creativecommons.org/licenses/by-sa/2.0/" TargetMode="External"/><Relationship Id="rId10" Type="http://schemas.openxmlformats.org/officeDocument/2006/relationships/hyperlink" Target="https://www.flickr.com/photos/enecomedia/5600325194/" TargetMode="External"/><Relationship Id="rId4" Type="http://schemas.openxmlformats.org/officeDocument/2006/relationships/hyperlink" Target="https://www.flickr.com/photos/runasun/4531010970/in/photolist-A22YkS-7UoBGN-yoC18r-8Pco9t-5F64Yh-47UmLv-8zeaRX-cAuqrJ-cfpbU-8kvbRu-53QL3o-b4FmCP-8yaPuZ-29X6Ey-busgmk-NMx9Yg-31Krp8-edA7rR-2yUoaZ-5UjNoL-89B1bV-6fC1GJ-2D8m2p-3i6Qar-C9fQW-7wPmj-2AZgnA-8WLNZp-5D8zX-a1B3aL-5d7Fab-dGHwQ2-2DcQCd-8R1qa3-6vWc6-98YTMT-4c7Di8-k52dG-bFWRP-9oC7Cq-eyB4P-duFqnJ-b7F9bz-MBFob-27cHUML-9EwpBG-f1WV9R" TargetMode="External"/><Relationship Id="rId9" Type="http://schemas.openxmlformats.org/officeDocument/2006/relationships/hyperlink" Target="https://creativecommons.org/licenses/by-sa/3.0/deed.en" TargetMode="External"/></Relationships>
</file>

<file path=ppt/notesSlides/_rels/notesSlide25.xml.rels><?xml version="1.0" encoding="UTF-8" standalone="yes"?>
<Relationships xmlns="http://schemas.openxmlformats.org/package/2006/relationships"><Relationship Id="rId8" Type="http://schemas.openxmlformats.org/officeDocument/2006/relationships/hyperlink" Target="https://creativecommons.org/licenses/by/2.0/" TargetMode="External"/><Relationship Id="rId3" Type="http://schemas.openxmlformats.org/officeDocument/2006/relationships/hyperlink" Target="https://www.pexels.com/photo/vertical-forest-residential-skyscrapers-in-milan-italy-19579742/" TargetMode="External"/><Relationship Id="rId7" Type="http://schemas.openxmlformats.org/officeDocument/2006/relationships/hyperlink" Target="https://www.flickr.com/photos/jirka_matousek/50749644658/" TargetMode="External"/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Relationship Id="rId6" Type="http://schemas.openxmlformats.org/officeDocument/2006/relationships/hyperlink" Target="https://creativecommons.org/licenses/by-nd/2.0/" TargetMode="External"/><Relationship Id="rId5" Type="http://schemas.openxmlformats.org/officeDocument/2006/relationships/hyperlink" Target="https://www.flickr.com/photos/thebetterday4u/51174493609/in/photolist-2Hsku-d8MLGY-2g2Evun-2g2Ey3Y-2g2Ew9U-2kY7E4k-2kXZ9GG-2kY9cGj-V3w587-2kY4Lug-2dohZqx-7nGu5-2osSaWJ-29iEFg-fMVrz-2oiaDBr-2oMJ7Lb-5bG5rE-2kvmnH5-4TEpSW-fPFSBx-4Tbyib-FQo2Nu-3mnd3-2m14AXo-2iNznNK-4eY2Vj-2k3DLTG-2okiw8V-c4t8fE-2m6vnHC-2nCjkK1-GWnJks-2nfDJjQ-2jMsD4k-2aQvgoe-ePzjq-2qzRq1S-2qgAaJ8-2gssWMj-2mXd4wc-7FKzGD-29e47rR-9dtn7V-2mYRqic-8pMQHn-22J2TDQ-2hjf54F-2pUHkFe-2qzRq2J" TargetMode="External"/><Relationship Id="rId10" Type="http://schemas.openxmlformats.org/officeDocument/2006/relationships/hyperlink" Target="https://creativecommons.org/licenses/by-sa/2.0/" TargetMode="External"/><Relationship Id="rId4" Type="http://schemas.openxmlformats.org/officeDocument/2006/relationships/hyperlink" Target="https://www.pexels.com/license/" TargetMode="External"/><Relationship Id="rId9" Type="http://schemas.openxmlformats.org/officeDocument/2006/relationships/hyperlink" Target="https://www.flickr.com/photos/vizpix/4544572654/" TargetMode="Externa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martenergygb.org/smart-living/smart-energy-tips/switching-appliances-off-stand-by" TargetMode="External"/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science.howstuffworks.com/environmental/green-tech/sustainable/smart-power-strip.htm" TargetMode="Externa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200" kern="1200" dirty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t>Csatlakozzon a digitális energetikai átálláshoz:</a:t>
            </a: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200" dirty="0">
                <a:solidFill>
                  <a:schemeClr val="tx2"/>
                </a:solidFill>
                <a:cs typeface="Arial" panose="020B0604020202020204" pitchFamily="34" charset="0"/>
              </a:rPr>
              <a:t>9 egyszerű lépés háztulajdonosok és bérbeadók számára </a:t>
            </a:r>
            <a:endParaRPr lang="ko-KR" altLang="en-US" sz="1200" dirty="0">
              <a:solidFill>
                <a:schemeClr val="tx2"/>
              </a:solidFill>
              <a:cs typeface="Arial" panose="020B0604020202020204" pitchFamily="34" charset="0"/>
            </a:endParaRPr>
          </a:p>
          <a:p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Ez a projekt az Európai Unió Horizont kutatási és innovációs programjának (2021–2027) támogatását élvezi, a 101075596 számú támogatási megállapodás keretében. A jelen anyag tartalmáért kizárólag az Every1 projekt felelős, és az nem feltétlenül tükrözi az Európai Unió véleményét. A prezentáció </a:t>
            </a:r>
            <a:r>
              <a:rPr lang="en-GB" sz="1200" b="0" i="0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 tooltip="Original URL: https://creativecommons.org/licenses/by-sa/4.0/deed.en. Click or tap if you trust this link."/>
              </a:rPr>
              <a:t>CC BY-SA 4.0 </a:t>
            </a:r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licenc alatt áll</a:t>
            </a:r>
            <a:r>
              <a:rPr lang="en-GB" sz="1200" b="0" i="0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 tooltip="Original URL: https://creativecommons.org/licenses/by-sa/4.0/deed.en. Click or tap if you trust this link."/>
              </a:rPr>
              <a:t>, </a:t>
            </a:r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hacsak másképp nem jelezzük. 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3677557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kern="1200" dirty="0">
                <a:solidFill>
                  <a:schemeClr val="bg1"/>
                </a:solidFill>
                <a:latin typeface="+mn-lt"/>
                <a:ea typeface="Public Sans"/>
                <a:cs typeface="Public Sans"/>
                <a:sym typeface="Public Sans"/>
              </a:rPr>
              <a:t>3. Prosumerré válás</a:t>
            </a:r>
            <a:endParaRPr lang="en-US" sz="1050" kern="120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  <a:p>
            <a:pPr marL="457200" indent="-457200" latinLnBrk="0">
              <a:buChar char="•"/>
            </a:pPr>
            <a:r>
              <a:rPr lang="en-US" sz="1200" dirty="0">
                <a:solidFill>
                  <a:srgbClr val="2B2C30"/>
                </a:solidFill>
                <a:ea typeface="Public Sans"/>
                <a:cs typeface="Segoe UI"/>
              </a:rPr>
              <a:t>A prosumer olyan személy, aki egyszerre termel és fogyaszt energiát. </a:t>
            </a:r>
          </a:p>
          <a:p>
            <a:pPr marL="457200" indent="-457200" latinLnBrk="0">
              <a:buChar char="•"/>
            </a:pPr>
            <a:r>
              <a:rPr lang="en-US" sz="1200" dirty="0">
                <a:solidFill>
                  <a:srgbClr val="2B2C30"/>
                </a:solidFill>
                <a:ea typeface="Public Sans"/>
                <a:cs typeface="Segoe UI"/>
              </a:rPr>
              <a:t>Például, ha megújuló energiaforrásokba – például napelemekbe – fektet be, saját áramot termel. Ez csökkenti a hálózattól való függőséget. A felesleges energiát vissza is adhatja a közüzemi vállalatoknak.</a:t>
            </a:r>
          </a:p>
          <a:p>
            <a:pPr marL="457200" indent="-457200" latinLnBrk="0">
              <a:buChar char="•"/>
            </a:pPr>
            <a:r>
              <a:rPr lang="en-US" sz="1200" dirty="0">
                <a:solidFill>
                  <a:srgbClr val="2B2C30"/>
                </a:solidFill>
                <a:ea typeface="Public Sans"/>
                <a:cs typeface="Segoe UI"/>
              </a:rPr>
              <a:t>A napelemek telepítése növelheti ingatlanának értékét. </a:t>
            </a:r>
          </a:p>
          <a:p>
            <a:pPr marL="457200" indent="-457200" latinLnBrk="0">
              <a:buChar char="•"/>
            </a:pPr>
            <a:r>
              <a:rPr lang="en-US" sz="1200" dirty="0">
                <a:solidFill>
                  <a:srgbClr val="2B2C30"/>
                </a:solidFill>
                <a:ea typeface="Public Sans"/>
                <a:cs typeface="Segoe UI"/>
              </a:rPr>
              <a:t>Ha Ön ingatlantulajdonos, a napelemek telepítése vonzó lehet a környezet tudatos bérlők számára is.</a:t>
            </a:r>
          </a:p>
          <a:p>
            <a:pPr marL="457200" indent="-457200" latinLnBrk="0">
              <a:buFontTx/>
              <a:buChar char="•"/>
            </a:pPr>
            <a:r>
              <a:rPr lang="en-US" sz="1200" dirty="0">
                <a:solidFill>
                  <a:srgbClr val="2B2C30"/>
                </a:solidFill>
                <a:ea typeface="Public Sans"/>
                <a:cs typeface="Segoe UI"/>
              </a:rPr>
              <a:t>Az Energy Saving Trust </a:t>
            </a:r>
            <a:r>
              <a:rPr lang="en-US" sz="1200" dirty="0">
                <a:solidFill>
                  <a:srgbClr val="2B2C30"/>
                </a:solidFill>
                <a:ea typeface="Public Sans"/>
                <a:cs typeface="Segoe UI"/>
                <a:hlinkClick r:id="rId3"/>
              </a:rPr>
              <a:t>napelem-kalkulátorával</a:t>
            </a:r>
            <a:r>
              <a:rPr lang="en-US" sz="1200" dirty="0">
                <a:solidFill>
                  <a:srgbClr val="2B2C30"/>
                </a:solidFill>
                <a:ea typeface="Public Sans"/>
                <a:cs typeface="Segoe UI"/>
              </a:rPr>
              <a:t> megvizsgálhatja, hogy a napelemek megfelelőek-e az Ön számára.</a:t>
            </a:r>
          </a:p>
          <a:p>
            <a:pPr latinLnBrk="0"/>
            <a:endParaRPr lang="en-US" sz="1200" dirty="0"/>
          </a:p>
          <a:p>
            <a:pPr marL="457200" indent="-457200" latinLnBrk="0">
              <a:buChar char="•"/>
            </a:pPr>
            <a:endParaRPr lang="en-US" sz="1200" dirty="0">
              <a:solidFill>
                <a:srgbClr val="2B2C30"/>
              </a:solidFill>
              <a:ea typeface="Public Sans"/>
              <a:cs typeface="Public Sans"/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10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7309781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dirty="0">
                <a:solidFill>
                  <a:schemeClr val="bg1"/>
                </a:solidFill>
                <a:latin typeface="Public Sans"/>
                <a:ea typeface="Public Sans"/>
                <a:cs typeface="Public Sans"/>
                <a:sym typeface="Public Sans"/>
              </a:rPr>
              <a:t>4. Együttműködés: </a:t>
            </a:r>
            <a:r>
              <a:rPr lang="en-US" sz="1200" b="1" dirty="0" err="1">
                <a:solidFill>
                  <a:schemeClr val="bg1"/>
                </a:solidFill>
                <a:latin typeface="Public Sans"/>
                <a:ea typeface="Public Sans"/>
                <a:cs typeface="Public Sans"/>
                <a:sym typeface="Public Sans"/>
              </a:rPr>
              <a:t>Energiaközösségek</a:t>
            </a:r>
            <a:r>
              <a:rPr lang="en-US" sz="1200" b="1" dirty="0">
                <a:solidFill>
                  <a:schemeClr val="bg1"/>
                </a:solidFill>
                <a:latin typeface="Public Sans"/>
                <a:ea typeface="Public Sans"/>
                <a:cs typeface="Public Sans"/>
                <a:sym typeface="Public Sans"/>
              </a:rPr>
              <a:t> </a:t>
            </a:r>
            <a:endParaRPr lang="en-US" sz="1050" dirty="0">
              <a:solidFill>
                <a:schemeClr val="bg1"/>
              </a:solidFill>
            </a:endParaRPr>
          </a:p>
          <a:p>
            <a:pPr algn="ctr" latinLnBrk="0"/>
            <a:r>
              <a:rPr lang="en-US" sz="1200" i="1" dirty="0">
                <a:solidFill>
                  <a:schemeClr val="accent2"/>
                </a:solidFill>
              </a:rPr>
              <a:t>Hogyan növelheti az energiahatékonyságot és a költségmegtakarítást </a:t>
            </a:r>
            <a:r>
              <a:rPr lang="en-US" sz="1200" i="1" dirty="0" err="1">
                <a:solidFill>
                  <a:schemeClr val="accent2"/>
                </a:solidFill>
              </a:rPr>
              <a:t>az</a:t>
            </a:r>
            <a:r>
              <a:rPr lang="en-US" sz="1200" i="1" dirty="0">
                <a:solidFill>
                  <a:schemeClr val="accent2"/>
                </a:solidFill>
              </a:rPr>
              <a:t> </a:t>
            </a:r>
            <a:r>
              <a:rPr lang="en-US" sz="1200" i="1" dirty="0" err="1">
                <a:solidFill>
                  <a:schemeClr val="accent2"/>
                </a:solidFill>
              </a:rPr>
              <a:t>energiaközösséghez</a:t>
            </a:r>
            <a:r>
              <a:rPr lang="en-US" sz="1200" i="1" dirty="0">
                <a:solidFill>
                  <a:schemeClr val="accent2"/>
                </a:solidFill>
              </a:rPr>
              <a:t> való csatlakozás?</a:t>
            </a:r>
          </a:p>
          <a:p>
            <a:pPr algn="ctr" latinLnBrk="0"/>
            <a:endParaRPr lang="en-US" sz="1200" i="1" dirty="0">
              <a:solidFill>
                <a:schemeClr val="accent2"/>
              </a:solidFill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11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1970434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dirty="0">
                <a:solidFill>
                  <a:schemeClr val="bg1"/>
                </a:solidFill>
                <a:latin typeface="Public Sans"/>
                <a:ea typeface="Public Sans"/>
                <a:cs typeface="Public Sans"/>
                <a:sym typeface="Public Sans"/>
              </a:rPr>
              <a:t>4. Együttműködés: </a:t>
            </a:r>
            <a:r>
              <a:rPr lang="en-US" sz="1200" b="1" dirty="0" err="1">
                <a:solidFill>
                  <a:schemeClr val="bg1"/>
                </a:solidFill>
                <a:latin typeface="Public Sans"/>
                <a:ea typeface="Public Sans"/>
                <a:cs typeface="Public Sans"/>
                <a:sym typeface="Public Sans"/>
              </a:rPr>
              <a:t>Energiaközösségek</a:t>
            </a:r>
            <a:r>
              <a:rPr lang="en-US" sz="1200" b="1" dirty="0">
                <a:solidFill>
                  <a:schemeClr val="bg1"/>
                </a:solidFill>
                <a:latin typeface="Public Sans"/>
                <a:ea typeface="Public Sans"/>
                <a:cs typeface="Public Sans"/>
                <a:sym typeface="Public Sans"/>
              </a:rPr>
              <a:t> </a:t>
            </a:r>
            <a:endParaRPr lang="en-US" sz="1050" dirty="0">
              <a:solidFill>
                <a:schemeClr val="bg1"/>
              </a:solidFill>
            </a:endParaRP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rgbClr val="2B2C30"/>
                </a:solidFill>
                <a:ea typeface="Public Sans"/>
                <a:cs typeface="Segoe UI"/>
              </a:rPr>
              <a:t>Az </a:t>
            </a:r>
            <a:r>
              <a:rPr lang="en-US" sz="1200" dirty="0" err="1">
                <a:solidFill>
                  <a:srgbClr val="2B2C30"/>
                </a:solidFill>
                <a:ea typeface="Public Sans"/>
                <a:cs typeface="Segoe UI"/>
              </a:rPr>
              <a:t>energiaközösségek</a:t>
            </a:r>
            <a:r>
              <a:rPr lang="en-US" sz="1200" dirty="0">
                <a:solidFill>
                  <a:srgbClr val="2B2C30"/>
                </a:solidFill>
                <a:ea typeface="Public Sans"/>
                <a:cs typeface="Segoe UI"/>
              </a:rPr>
              <a:t> közösen fektetnek be megújuló energia projektekbe, megosztják erőforrásaikat és támogatják egymást az energiafogyasztás csökkentésében. </a:t>
            </a: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rgbClr val="2B2C30"/>
                </a:solidFill>
                <a:ea typeface="Public Sans"/>
                <a:cs typeface="Segoe UI"/>
                <a:hlinkClick r:id="rId3"/>
              </a:rPr>
              <a:t>Európában több </a:t>
            </a:r>
            <a:r>
              <a:rPr lang="en-US" sz="1200" dirty="0" err="1">
                <a:solidFill>
                  <a:srgbClr val="2B2C30"/>
                </a:solidFill>
                <a:ea typeface="Public Sans"/>
                <a:cs typeface="Segoe UI"/>
                <a:hlinkClick r:id="rId3"/>
              </a:rPr>
              <a:t>ezer</a:t>
            </a:r>
            <a:r>
              <a:rPr lang="en-US" sz="1200" dirty="0">
                <a:solidFill>
                  <a:srgbClr val="2B2C30"/>
                </a:solidFill>
                <a:ea typeface="Public Sans"/>
                <a:cs typeface="Segoe UI"/>
                <a:hlinkClick r:id="rId3"/>
              </a:rPr>
              <a:t> </a:t>
            </a:r>
            <a:r>
              <a:rPr lang="en-US" sz="1200" dirty="0" err="1">
                <a:solidFill>
                  <a:srgbClr val="2B2C30"/>
                </a:solidFill>
                <a:ea typeface="Public Sans"/>
                <a:cs typeface="Segoe UI"/>
                <a:hlinkClick r:id="rId3"/>
              </a:rPr>
              <a:t>energiaközösség</a:t>
            </a:r>
            <a:r>
              <a:rPr lang="en-US" sz="1200" dirty="0">
                <a:solidFill>
                  <a:srgbClr val="2B2C30"/>
                </a:solidFill>
                <a:ea typeface="Public Sans"/>
                <a:cs typeface="Segoe UI"/>
                <a:hlinkClick r:id="rId3"/>
              </a:rPr>
              <a:t> működik</a:t>
            </a:r>
            <a:r>
              <a:rPr lang="en-US" sz="1200" dirty="0">
                <a:solidFill>
                  <a:srgbClr val="2B2C30"/>
                </a:solidFill>
                <a:ea typeface="Public Sans"/>
                <a:cs typeface="Segoe UI"/>
              </a:rPr>
              <a:t>.</a:t>
            </a: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rgbClr val="2B2C30"/>
                </a:solidFill>
                <a:ea typeface="Public Sans"/>
                <a:cs typeface="Segoe UI"/>
              </a:rPr>
              <a:t>Csatlakozzon </a:t>
            </a:r>
            <a:r>
              <a:rPr lang="en-US" sz="1200" dirty="0" err="1">
                <a:solidFill>
                  <a:srgbClr val="2B2C30"/>
                </a:solidFill>
                <a:ea typeface="Public Sans"/>
                <a:cs typeface="Segoe UI"/>
              </a:rPr>
              <a:t>egy</a:t>
            </a:r>
            <a:r>
              <a:rPr lang="en-US" sz="1200" dirty="0">
                <a:solidFill>
                  <a:srgbClr val="2B2C30"/>
                </a:solidFill>
                <a:ea typeface="Public Sans"/>
                <a:cs typeface="Segoe UI"/>
              </a:rPr>
              <a:t> </a:t>
            </a:r>
            <a:r>
              <a:rPr lang="en-US" sz="1200" dirty="0" err="1">
                <a:solidFill>
                  <a:srgbClr val="2B2C30"/>
                </a:solidFill>
                <a:ea typeface="Public Sans"/>
                <a:cs typeface="Segoe UI"/>
              </a:rPr>
              <a:t>energiaközösséghez</a:t>
            </a:r>
            <a:r>
              <a:rPr lang="en-US" sz="1200" dirty="0">
                <a:solidFill>
                  <a:srgbClr val="2B2C30"/>
                </a:solidFill>
                <a:ea typeface="Public Sans"/>
                <a:cs typeface="Segoe UI"/>
              </a:rPr>
              <a:t>, vagy alapítson egyet, hogy szomszédjaival együttműködve energiatakarékossági kezdeményezéseket valósítson meg. </a:t>
            </a:r>
            <a:endParaRPr lang="en-US" sz="1200" dirty="0">
              <a:ea typeface="Public Sans"/>
            </a:endParaRP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rgbClr val="2B2C30"/>
                </a:solidFill>
                <a:ea typeface="Public Sans"/>
                <a:cs typeface="Segoe UI"/>
              </a:rPr>
              <a:t>Az együttműködés révén a tagok részesülhetnek a megosztott tudásból, a nagykereskedelmi vásárlóerőből és a jobb energiaárakért folytatott kollektív tárgyalásokból.</a:t>
            </a:r>
            <a:r>
              <a:rPr lang="en-US" sz="1200" dirty="0">
                <a:solidFill>
                  <a:srgbClr val="2B2C30"/>
                </a:solidFill>
                <a:ea typeface="Public Sans"/>
                <a:cs typeface="Public Sans"/>
              </a:rPr>
              <a:t> </a:t>
            </a:r>
            <a:endParaRPr lang="en-US" sz="1200" dirty="0"/>
          </a:p>
          <a:p>
            <a:pPr marL="342900" indent="-342900" latinLnBrk="0">
              <a:buFont typeface="Arial" panose="020B0604020202020204" pitchFamily="34" charset="0"/>
              <a:buChar char="•"/>
            </a:pPr>
            <a:endParaRPr lang="en-GB" sz="1200" noProof="0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12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0581604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dirty="0">
                <a:solidFill>
                  <a:schemeClr val="bg1"/>
                </a:solidFill>
                <a:ea typeface="Public Sans"/>
                <a:cs typeface="Public Sans"/>
                <a:sym typeface="Public Sans"/>
              </a:rPr>
              <a:t>5. Mások támogatása az energiatakarékosságban</a:t>
            </a:r>
            <a:endParaRPr lang="en-US" sz="1050" dirty="0">
              <a:solidFill>
                <a:schemeClr val="bg1"/>
              </a:solidFill>
            </a:endParaRP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i="1" dirty="0">
                <a:solidFill>
                  <a:schemeClr val="accent2"/>
                </a:solidFill>
              </a:rPr>
              <a:t>Hogyan támogathatja másokat az energiatakarékos gyakorlatok bevezetésében? 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13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6378668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dirty="0">
                <a:solidFill>
                  <a:schemeClr val="bg1"/>
                </a:solidFill>
                <a:ea typeface="Public Sans"/>
                <a:cs typeface="Public Sans"/>
                <a:sym typeface="Public Sans"/>
              </a:rPr>
              <a:t>5. Mások támogatása az energiatakarékosságban</a:t>
            </a:r>
            <a:endParaRPr lang="en-US" sz="1050" dirty="0">
              <a:solidFill>
                <a:schemeClr val="bg1"/>
              </a:solidFill>
            </a:endParaRPr>
          </a:p>
          <a:p>
            <a:pPr marL="457200" indent="-457200" latinLnBrk="0">
              <a:buChar char="•"/>
            </a:pPr>
            <a:r>
              <a:rPr lang="en-GB" sz="1200" noProof="0" dirty="0">
                <a:solidFill>
                  <a:srgbClr val="2B2C30"/>
                </a:solidFill>
                <a:ea typeface="Public Sans"/>
                <a:cs typeface="Segoe UI"/>
              </a:rPr>
              <a:t>Bátorítsd a veled együtt élőket vagy bérlőidet, hogy megértsék, hogyan és mikor fogyasztanak energiát. </a:t>
            </a:r>
          </a:p>
          <a:p>
            <a:pPr marL="457200" indent="-457200" latinLnBrk="0">
              <a:buChar char="•"/>
            </a:pPr>
            <a:r>
              <a:rPr lang="en-GB" sz="1200" noProof="0" dirty="0">
                <a:solidFill>
                  <a:srgbClr val="2B2C30"/>
                </a:solidFill>
                <a:ea typeface="Public Sans"/>
                <a:cs typeface="Segoe UI"/>
              </a:rPr>
              <a:t>Soha nem lehet túl fiatal ahhoz, hogy az energiatakarékosságról gondolkodjon! Olvassa el az </a:t>
            </a:r>
            <a:r>
              <a:rPr lang="en-GB" sz="1200" noProof="0" dirty="0">
                <a:solidFill>
                  <a:srgbClr val="2B2C30"/>
                </a:solidFill>
                <a:ea typeface="Public Sans"/>
                <a:cs typeface="Segoe UI"/>
                <a:hlinkClick r:id="rId3"/>
              </a:rPr>
              <a:t>energiatakarékossági tippeket gyerekeknek, </a:t>
            </a:r>
            <a:r>
              <a:rPr lang="en-GB" sz="1200" noProof="0" dirty="0">
                <a:solidFill>
                  <a:srgbClr val="2B2C30"/>
                </a:solidFill>
                <a:ea typeface="Public Sans"/>
                <a:cs typeface="Segoe UI"/>
              </a:rPr>
              <a:t>vagy nézze meg a BBC Bitesize cikkét </a:t>
            </a:r>
            <a:r>
              <a:rPr lang="en-GB" sz="1200" noProof="0" dirty="0">
                <a:solidFill>
                  <a:srgbClr val="2B2C30"/>
                </a:solidFill>
                <a:ea typeface="Public Sans"/>
                <a:cs typeface="Segoe UI"/>
                <a:hlinkClick r:id="rId4"/>
              </a:rPr>
              <a:t>az energiatakarékosságról</a:t>
            </a:r>
            <a:r>
              <a:rPr lang="en-GB" sz="1200" noProof="0" dirty="0">
                <a:solidFill>
                  <a:srgbClr val="2B2C30"/>
                </a:solidFill>
                <a:ea typeface="Public Sans"/>
                <a:cs typeface="Segoe UI"/>
              </a:rPr>
              <a:t>.</a:t>
            </a:r>
          </a:p>
          <a:p>
            <a:pPr marL="457200" indent="-457200" latinLnBrk="0">
              <a:buChar char="•"/>
            </a:pPr>
            <a:r>
              <a:rPr lang="en-GB" sz="1200" noProof="0" dirty="0">
                <a:solidFill>
                  <a:srgbClr val="2B2C30"/>
                </a:solidFill>
                <a:ea typeface="Public Sans"/>
                <a:cs typeface="Segoe UI"/>
              </a:rPr>
              <a:t>Ha Ön bérbeadó, fontolóra veheti, hogy ösztönzőket kínáljon azoknak a bérlőknek, akik aktívan részt vesznek az energiatakarékossági kezdeményezésekben, például csökkentett bérleti díjat vagy közüzemi számlákra jóváírt összegeket. </a:t>
            </a:r>
            <a:endParaRPr lang="en-GB" sz="1200" noProof="0" dirty="0">
              <a:ea typeface="Public Sans"/>
            </a:endParaRPr>
          </a:p>
          <a:p>
            <a:pPr latinLnBrk="0"/>
            <a:endParaRPr lang="en-GB" sz="1200" noProof="0" dirty="0">
              <a:solidFill>
                <a:srgbClr val="2B2C30"/>
              </a:solidFill>
              <a:ea typeface="Public Sans"/>
              <a:cs typeface="Public Sans"/>
            </a:endParaRPr>
          </a:p>
          <a:p>
            <a:endParaRPr lang="en-GB" dirty="0"/>
          </a:p>
          <a:p>
            <a:endParaRPr lang="en-GB" dirty="0"/>
          </a:p>
          <a:p>
            <a:r>
              <a:rPr lang="en-GB" dirty="0"/>
              <a:t>https://www.glasgowsciencecentre.org/our-blog/energy-saving-tips-for-kids</a:t>
            </a:r>
          </a:p>
          <a:p>
            <a:r>
              <a:rPr lang="en-GB" dirty="0"/>
              <a:t>https://www.bbc.co.uk/bitesize/articles/zxxg3j6#zsmjh4j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14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8751927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kern="1200" dirty="0">
                <a:solidFill>
                  <a:schemeClr val="bg1"/>
                </a:solidFill>
                <a:latin typeface="+mn-lt"/>
                <a:ea typeface="Public Sans"/>
                <a:cs typeface="Public Sans"/>
                <a:sym typeface="Public Sans"/>
              </a:rPr>
              <a:t>6. Energiahatékony kerttervezés </a:t>
            </a:r>
            <a:endParaRPr lang="en-US" sz="1050" kern="120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  <a:p>
            <a:pPr algn="ctr" latinLnBrk="0"/>
            <a:r>
              <a:rPr lang="en-US" sz="1200" i="1" dirty="0">
                <a:solidFill>
                  <a:schemeClr val="accent2"/>
                </a:solidFill>
              </a:rPr>
              <a:t>Hogyan csökkentheti az energiahatékony kerttervezés az energiaköltségeket és javíthatja a kényelmet?</a:t>
            </a:r>
          </a:p>
          <a:p>
            <a:pPr algn="ctr" latinLnBrk="0"/>
            <a:endParaRPr lang="en-US" sz="1200" i="1" dirty="0">
              <a:solidFill>
                <a:schemeClr val="accent2"/>
              </a:solidFill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15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2360719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kern="1200" dirty="0">
                <a:solidFill>
                  <a:schemeClr val="bg1"/>
                </a:solidFill>
                <a:latin typeface="+mn-lt"/>
                <a:ea typeface="Public Sans"/>
                <a:cs typeface="Public Sans"/>
                <a:sym typeface="Public Sans"/>
              </a:rPr>
              <a:t>6. Energiahatékony tájépítészet </a:t>
            </a:r>
            <a:endParaRPr lang="en-US" sz="1050" kern="120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rgbClr val="2B2C30"/>
                </a:solidFill>
                <a:ea typeface="Public Sans"/>
                <a:cs typeface="Segoe UI"/>
              </a:rPr>
              <a:t>A külső terek kerttervezésével csökkenthető az energiafelhasználás, miközben növelhető a kényelem és a biológiai sokféleség. </a:t>
            </a: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rgbClr val="2B2C30"/>
                </a:solidFill>
                <a:ea typeface="Public Sans"/>
                <a:cs typeface="Segoe UI"/>
              </a:rPr>
              <a:t>Például: </a:t>
            </a:r>
          </a:p>
          <a:p>
            <a:pPr marL="800100" lvl="1" indent="-342900" latinLnBrk="0"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rgbClr val="2B2C30"/>
                </a:solidFill>
                <a:ea typeface="Public Sans"/>
                <a:cs typeface="Segoe UI"/>
              </a:rPr>
              <a:t>A fák ültetése segíthet az épületek hűtésében </a:t>
            </a:r>
          </a:p>
          <a:p>
            <a:pPr marL="800100" lvl="1" indent="-342900" latinLnBrk="0"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rgbClr val="2B2C30"/>
                </a:solidFill>
                <a:ea typeface="Public Sans"/>
                <a:cs typeface="Segoe UI"/>
              </a:rPr>
              <a:t>A szárazságtűrő növények használata csökkentheti a vízfogyasztást</a:t>
            </a: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rgbClr val="2B2C30"/>
                </a:solidFill>
                <a:ea typeface="Public Sans"/>
                <a:cs typeface="Segoe UI"/>
              </a:rPr>
              <a:t>A kerttervezés a szigetelés javítására és a fűtés és hűtés iránti igény csökkentésére is felhasználható. </a:t>
            </a: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rgbClr val="2B2C30"/>
                </a:solidFill>
                <a:ea typeface="Public Sans"/>
                <a:cs typeface="Segoe UI"/>
                <a:hlinkClick r:id="rId3"/>
              </a:rPr>
              <a:t>Tudjon meg többet az energiahatékony tájrendezésről</a:t>
            </a:r>
            <a:r>
              <a:rPr lang="en-US" sz="2200" dirty="0">
                <a:solidFill>
                  <a:srgbClr val="2B2C30"/>
                </a:solidFill>
                <a:ea typeface="Public Sans"/>
                <a:cs typeface="Segoe UI"/>
              </a:rPr>
              <a:t>. </a:t>
            </a:r>
            <a:endParaRPr lang="en-US" sz="2200" dirty="0">
              <a:solidFill>
                <a:srgbClr val="2B2C30"/>
              </a:solidFill>
              <a:cs typeface="Segoe UI"/>
            </a:endParaRPr>
          </a:p>
          <a:p>
            <a:endParaRPr lang="en-GB" dirty="0"/>
          </a:p>
          <a:p>
            <a:endParaRPr lang="en-GB" dirty="0"/>
          </a:p>
          <a:p>
            <a:r>
              <a:rPr lang="en-GB" dirty="0"/>
              <a:t>https://bkvenergy.com/blog/sustainable-landscaping-ideas/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16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9585559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kern="1200" dirty="0">
                <a:solidFill>
                  <a:schemeClr val="bg1"/>
                </a:solidFill>
                <a:latin typeface="+mn-lt"/>
                <a:ea typeface="Public Sans"/>
                <a:cs typeface="Public Sans"/>
                <a:sym typeface="Public Sans"/>
              </a:rPr>
              <a:t>7. Rendszeres karbantartás és ellenőrzések</a:t>
            </a:r>
            <a:endParaRPr lang="en-US" sz="1050" kern="120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  <a:p>
            <a:pPr algn="ctr" latinLnBrk="0"/>
            <a:r>
              <a:rPr lang="en-US" sz="1200" i="1" dirty="0">
                <a:solidFill>
                  <a:schemeClr val="accent2"/>
                </a:solidFill>
              </a:rPr>
              <a:t>Miért fontos a rendszeres karbantartás és ellenőrzés az energiahatékonyság szempontjából?</a:t>
            </a:r>
          </a:p>
          <a:p>
            <a:pPr algn="ctr" latinLnBrk="0"/>
            <a:endParaRPr lang="en-US" sz="1200" i="1" dirty="0">
              <a:solidFill>
                <a:schemeClr val="accent2"/>
              </a:solidFill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17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8826695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kern="1200" dirty="0">
                <a:solidFill>
                  <a:schemeClr val="bg1"/>
                </a:solidFill>
                <a:latin typeface="+mn-lt"/>
                <a:ea typeface="Public Sans"/>
                <a:cs typeface="Public Sans"/>
                <a:sym typeface="Public Sans"/>
              </a:rPr>
              <a:t>7. Rendszeres karbantartás és ellenőrzések</a:t>
            </a:r>
            <a:endParaRPr lang="en-US" sz="1050" kern="120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  <a:p>
            <a:pPr marL="457200" indent="-457200" latinLnBrk="0">
              <a:buChar char="•"/>
            </a:pPr>
            <a:r>
              <a:rPr lang="en-US" sz="1200" dirty="0">
                <a:solidFill>
                  <a:srgbClr val="2B2C30"/>
                </a:solidFill>
                <a:ea typeface="Public Sans"/>
                <a:cs typeface="Segoe UI"/>
              </a:rPr>
              <a:t>Az otthon vagy ingatlan karbantartása fontos. </a:t>
            </a:r>
          </a:p>
          <a:p>
            <a:pPr marL="457200" indent="-457200" latinLnBrk="0">
              <a:buChar char="•"/>
            </a:pPr>
            <a:r>
              <a:rPr lang="en-US" sz="1200" dirty="0">
                <a:solidFill>
                  <a:srgbClr val="2B2C30"/>
                </a:solidFill>
                <a:ea typeface="Public Sans"/>
                <a:cs typeface="Segoe UI"/>
              </a:rPr>
              <a:t>Fontolja meg a fűtési, szellőzési és légkondicionáló (AVAC) rendszerek, a szigetelés és az ablakok rendszeres karbantartását és ellenőrzését, hogy azok hatékonyan működjenek. </a:t>
            </a:r>
          </a:p>
          <a:p>
            <a:pPr marL="457200" indent="-457200" latinLnBrk="0">
              <a:buChar char="•"/>
            </a:pPr>
            <a:r>
              <a:rPr lang="en-US" sz="1200" dirty="0">
                <a:solidFill>
                  <a:srgbClr val="2B2C30"/>
                </a:solidFill>
                <a:ea typeface="Public Sans"/>
                <a:cs typeface="Segoe UI"/>
              </a:rPr>
              <a:t>Az energia pazarlás elkerülése és otthonának optimális teljesítményének fenntartása érdekében haladéktalanul orvosolja az esetleges problémákat.</a:t>
            </a:r>
          </a:p>
          <a:p>
            <a:pPr marL="457200" indent="-457200" latinLnBrk="0">
              <a:buChar char="•"/>
            </a:pPr>
            <a:r>
              <a:rPr lang="en-US" sz="1200" dirty="0">
                <a:solidFill>
                  <a:srgbClr val="2B2C30"/>
                </a:solidFill>
                <a:cs typeface="Segoe UI"/>
              </a:rPr>
              <a:t>Az otthon felújításakor, új rendszerek és készülékek beszerzésekor </a:t>
            </a:r>
            <a:r>
              <a:rPr lang="en-US" sz="1200" dirty="0" err="1">
                <a:solidFill>
                  <a:srgbClr val="2B2C30"/>
                </a:solidFill>
                <a:cs typeface="Segoe UI"/>
              </a:rPr>
              <a:t>helyezze előtérbe </a:t>
            </a:r>
            <a:r>
              <a:rPr lang="en-US" sz="1200" dirty="0">
                <a:solidFill>
                  <a:srgbClr val="2B2C30"/>
                </a:solidFill>
                <a:cs typeface="Segoe UI"/>
              </a:rPr>
              <a:t>az energiahatékonyságot. 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18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2036671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kern="1200" dirty="0">
                <a:solidFill>
                  <a:schemeClr val="bg1"/>
                </a:solidFill>
                <a:latin typeface="+mn-lt"/>
                <a:ea typeface="Public Sans"/>
                <a:cs typeface="Public Sans"/>
                <a:sym typeface="Public Sans"/>
              </a:rPr>
              <a:t>8. Áttérés energiahatékony világításra </a:t>
            </a:r>
            <a:endParaRPr lang="en-US" sz="1050" kern="120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  <a:p>
            <a:pPr algn="ctr" latinLnBrk="0"/>
            <a:r>
              <a:rPr lang="en-US" sz="1200" i="1" dirty="0">
                <a:solidFill>
                  <a:schemeClr val="accent2"/>
                </a:solidFill>
              </a:rPr>
              <a:t>Milyen előnyei vannak az intelligens és energiahatékony világításra való átállásnak? </a:t>
            </a:r>
          </a:p>
          <a:p>
            <a:pPr algn="ctr" latinLnBrk="0"/>
            <a:endParaRPr lang="en-US" sz="1200" i="1" dirty="0">
              <a:solidFill>
                <a:schemeClr val="accent2"/>
              </a:solidFill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19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392666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atinLnBrk="0"/>
            <a:r>
              <a:rPr lang="en-GB" sz="1200" dirty="0"/>
              <a:t>Ha saját otthonod van, vagy bérbe adod ingatlanodat, felmerülhet benned a kérdés, hogy hogyan – és miért – érdemes részt venned a digitális energetikai átállásban. </a:t>
            </a:r>
          </a:p>
          <a:p>
            <a:pPr latinLnBrk="0"/>
            <a:endParaRPr lang="en-GB" sz="1200" dirty="0"/>
          </a:p>
          <a:p>
            <a:pPr latinLnBrk="0"/>
            <a:r>
              <a:rPr lang="en-GB" sz="1200" dirty="0"/>
              <a:t>A digitális energetikai átállás lehetővé teszi Önnek és bérlőinek, hogy jobban megértsék energiafogyasztásukat. Ez a megértés alapján megalapozott döntéseket hozhatunk az energiatakarékosságról, anélkül, hogy kényelmetlenséget okoznánk vagy feláldoznánk a kényelmet. Az ingatlanba való befektetés hosszú távon is jelentős megtakarításokat jelenthet! </a:t>
            </a:r>
          </a:p>
          <a:p>
            <a:pPr latinLnBrk="0"/>
            <a:endParaRPr lang="en-GB" sz="1200" dirty="0"/>
          </a:p>
          <a:p>
            <a:pPr latinLnBrk="0"/>
            <a:r>
              <a:rPr lang="en-GB" sz="1200" dirty="0"/>
              <a:t>Ebben a rövid előadásban a következőket fogjuk vizsgálni: </a:t>
            </a:r>
          </a:p>
          <a:p>
            <a:pPr latinLnBrk="0"/>
            <a:endParaRPr lang="en-GB" sz="1200" dirty="0"/>
          </a:p>
          <a:p>
            <a:pPr marL="457200" indent="-457200" latinLnBrk="0">
              <a:buChar char="•"/>
            </a:pPr>
            <a:r>
              <a:rPr lang="en-GB" sz="1200" dirty="0"/>
              <a:t>Miért érdemes befektetnie a digitális energiatechnológiákba? </a:t>
            </a:r>
          </a:p>
          <a:p>
            <a:pPr marL="457200" indent="-457200" latinLnBrk="0">
              <a:buChar char="•"/>
            </a:pPr>
            <a:r>
              <a:rPr lang="en-GB" sz="1200" dirty="0"/>
              <a:t>Az ingatlanba való befektetés lehetőségei és előnyei. </a:t>
            </a:r>
          </a:p>
          <a:p>
            <a:pPr marL="457200" indent="-457200" latinLnBrk="0">
              <a:buChar char="•"/>
            </a:pPr>
            <a:r>
              <a:rPr lang="en-GB" sz="1200" dirty="0"/>
              <a:t>Egyszerű lépések, amelyekkel megértheti és csökkentheti energiafogyasztását, és ezzel potenciálisan pénzt takaríthat meg.</a:t>
            </a:r>
          </a:p>
          <a:p>
            <a:pPr marL="457200" indent="-457200" latinLnBrk="0">
              <a:buChar char="•"/>
            </a:pPr>
            <a:r>
              <a:rPr lang="en-GB" sz="1200" dirty="0"/>
              <a:t>Ha ingatlanát bérbe adja, hogyan támogathatja bérlőit az energiatakarékosságban. </a:t>
            </a:r>
          </a:p>
          <a:p>
            <a:pPr latinLnBrk="0"/>
            <a:endParaRPr lang="en-GB" sz="1200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6211873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kern="1200" dirty="0">
                <a:solidFill>
                  <a:schemeClr val="bg1"/>
                </a:solidFill>
                <a:latin typeface="+mn-lt"/>
                <a:ea typeface="Public Sans"/>
                <a:cs typeface="Public Sans"/>
                <a:sym typeface="Public Sans"/>
              </a:rPr>
              <a:t>8. Áttérés energiahatékony világításra </a:t>
            </a:r>
            <a:endParaRPr lang="en-US" sz="1050" kern="120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  <a:p>
            <a:pPr marL="457200" indent="-457200" latinLnBrk="0">
              <a:buChar char="•"/>
            </a:pPr>
            <a:r>
              <a:rPr lang="en-US" sz="1200" dirty="0">
                <a:solidFill>
                  <a:srgbClr val="2B2C30"/>
                </a:solidFill>
                <a:ea typeface="Public Sans"/>
                <a:cs typeface="Segoe UI"/>
              </a:rPr>
              <a:t>A fénykibocsátó diódás (LED) izzók lényegesen kevesebb energiát fogyasztanak és hosszabb élettartammal rendelkeznek, így csökkentik a karbantartási költségeket és az energiafogyasztást.</a:t>
            </a:r>
          </a:p>
          <a:p>
            <a:pPr marL="457200" indent="-457200" latinLnBrk="0">
              <a:buFontTx/>
              <a:buChar char="•"/>
            </a:pPr>
            <a:r>
              <a:rPr lang="en-US" sz="1200" dirty="0">
                <a:solidFill>
                  <a:srgbClr val="2B2C30"/>
                </a:solidFill>
                <a:ea typeface="Public Sans"/>
                <a:cs typeface="Segoe UI"/>
              </a:rPr>
              <a:t>Fontolja meg a hagyományos izzólámpák intelligens és energiahatékony LED-es világítással való cseréjét. </a:t>
            </a:r>
          </a:p>
          <a:p>
            <a:pPr marL="457200" indent="-457200" latinLnBrk="0">
              <a:buChar char="•"/>
            </a:pPr>
            <a:r>
              <a:rPr lang="en-US" sz="1200" dirty="0">
                <a:solidFill>
                  <a:srgbClr val="2B2C30"/>
                </a:solidFill>
                <a:cs typeface="Segoe UI"/>
              </a:rPr>
              <a:t>Az intelligens izzók elősegítik az energiafogyasztás tudatosítását és ösztönzik az energiatakarékosságot, mivel távolról is vezérelhetők.  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20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7846658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kern="1200" dirty="0">
                <a:solidFill>
                  <a:schemeClr val="bg1"/>
                </a:solidFill>
                <a:latin typeface="+mn-lt"/>
                <a:ea typeface="Public Sans"/>
                <a:cs typeface="Public Sans"/>
                <a:sym typeface="Public Sans"/>
              </a:rPr>
              <a:t>9. Megújuló energia megoldások megvalósítása </a:t>
            </a:r>
            <a:endParaRPr lang="en-US" sz="1050" kern="120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  <a:p>
            <a:pPr algn="ctr" latinLnBrk="0"/>
            <a:r>
              <a:rPr lang="en-US" sz="1200" i="1" dirty="0">
                <a:solidFill>
                  <a:schemeClr val="accent2"/>
                </a:solidFill>
              </a:rPr>
              <a:t>Milyen előnyei vannak a megújuló energia megoldások bevezetésének?</a:t>
            </a:r>
          </a:p>
          <a:p>
            <a:pPr algn="ctr" latinLnBrk="0"/>
            <a:endParaRPr lang="en-US" sz="1200" i="1" dirty="0">
              <a:solidFill>
                <a:schemeClr val="accent2"/>
              </a:solidFill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21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311312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kern="1200" dirty="0">
                <a:solidFill>
                  <a:schemeClr val="bg1"/>
                </a:solidFill>
                <a:latin typeface="+mn-lt"/>
                <a:ea typeface="Public Sans"/>
                <a:cs typeface="Public Sans"/>
                <a:sym typeface="Public Sans"/>
              </a:rPr>
              <a:t>9. Megújuló energia megoldások megvalósítása </a:t>
            </a:r>
            <a:endParaRPr lang="en-US" sz="1050" kern="120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  <a:p>
            <a:pPr marL="457200" indent="-457200" latinLnBrk="0">
              <a:buChar char="•"/>
            </a:pPr>
            <a:r>
              <a:rPr lang="en-US" sz="1200" dirty="0">
                <a:solidFill>
                  <a:srgbClr val="2B2C30"/>
                </a:solidFill>
                <a:ea typeface="Public Sans"/>
                <a:cs typeface="Segoe UI"/>
              </a:rPr>
              <a:t>A megújuló energia megoldások – például napelemek vagy szélturbinák telepítése – támogatják a tiszta energia termelését.</a:t>
            </a:r>
          </a:p>
          <a:p>
            <a:pPr marL="457200" indent="-457200" latinLnBrk="0">
              <a:buChar char="•"/>
            </a:pPr>
            <a:r>
              <a:rPr lang="en-US" sz="1200" dirty="0">
                <a:solidFill>
                  <a:srgbClr val="2B2C30"/>
                </a:solidFill>
                <a:ea typeface="Public Sans"/>
                <a:cs typeface="Segoe UI"/>
              </a:rPr>
              <a:t>A hálózati függőség csökkentése és az alacsonyabb energiaköltségek pénzt takaríthatnak meg. </a:t>
            </a:r>
          </a:p>
          <a:p>
            <a:pPr marL="457200" indent="-457200" latinLnBrk="0">
              <a:buChar char="•"/>
            </a:pPr>
            <a:r>
              <a:rPr lang="en-US" sz="1200" dirty="0">
                <a:solidFill>
                  <a:srgbClr val="2B2C30"/>
                </a:solidFill>
                <a:ea typeface="Public Sans"/>
                <a:cs typeface="Segoe UI"/>
              </a:rPr>
              <a:t>A megújuló energia megoldások vonzóak lehetnek a környezet tudatos bérlők vagy potenciális vásárlók számára, amikor eladja otthonát.</a:t>
            </a:r>
          </a:p>
          <a:p>
            <a:pPr marL="457200" indent="-457200" latinLnBrk="0">
              <a:buChar char="•"/>
            </a:pPr>
            <a:r>
              <a:rPr lang="en-US" sz="1200" dirty="0">
                <a:solidFill>
                  <a:srgbClr val="2B2C30"/>
                </a:solidFill>
                <a:ea typeface="Public Sans"/>
                <a:cs typeface="Segoe UI"/>
              </a:rPr>
              <a:t>Minden háztulajdonos számára releváns tanácsokat talál a </a:t>
            </a:r>
            <a:r>
              <a:rPr lang="en-US" sz="1200" dirty="0">
                <a:solidFill>
                  <a:srgbClr val="2B2C30"/>
                </a:solidFill>
                <a:ea typeface="Public Sans"/>
                <a:cs typeface="Segoe UI"/>
                <a:hlinkClick r:id="rId3"/>
              </a:rPr>
              <a:t>Hogyan hozhatnak létre energiahatékony ingatlanokat a bérbeadók</a:t>
            </a:r>
            <a:r>
              <a:rPr lang="en-US" sz="1200" dirty="0">
                <a:solidFill>
                  <a:srgbClr val="2B2C30"/>
                </a:solidFill>
                <a:ea typeface="Public Sans"/>
                <a:cs typeface="Segoe UI"/>
              </a:rPr>
              <a:t>? című cikkben.</a:t>
            </a:r>
          </a:p>
          <a:p>
            <a:endParaRPr lang="en-GB" dirty="0"/>
          </a:p>
          <a:p>
            <a:r>
              <a:rPr lang="en-GB" dirty="0"/>
              <a:t>https://www.renewableenergyhub.co.uk/blog/how-landlords-can-create-energy-efficient-properties </a:t>
            </a:r>
          </a:p>
          <a:p>
            <a:r>
              <a:rPr lang="en-GB" dirty="0"/>
              <a:t>https://energysavingtrust.org.uk/advice/solar-panels/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22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57486708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200" kern="1200" dirty="0">
                <a:solidFill>
                  <a:schemeClr val="tx2"/>
                </a:solidFill>
                <a:latin typeface="+mn-lt"/>
                <a:ea typeface="+mn-ea"/>
                <a:cs typeface="Arial" panose="020B0604020202020204" pitchFamily="34" charset="0"/>
              </a:rPr>
              <a:t>Következő lépések</a:t>
            </a:r>
            <a:endParaRPr lang="ko-KR" altLang="en-US" sz="1200" kern="1200" dirty="0">
              <a:solidFill>
                <a:schemeClr val="tx2"/>
              </a:solidFill>
              <a:latin typeface="+mn-lt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dirty="0"/>
              <a:t>Ha többet szeretne megtudni a digitális energetikai átállásról, az alábbi források hasznosak lehetnek: </a:t>
            </a: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200" dirty="0">
                <a:solidFill>
                  <a:srgbClr val="373737"/>
                </a:solidFill>
                <a:ea typeface="맑은 고딕"/>
              </a:rPr>
              <a:t> Tekintse meg az Every1 rövid tanfolyamcsomagját: </a:t>
            </a:r>
            <a:r>
              <a:rPr lang="en-US" altLang="ko-KR" sz="1200" i="1" dirty="0">
                <a:solidFill>
                  <a:srgbClr val="373737"/>
                </a:solidFill>
                <a:ea typeface="맑은 고딕"/>
                <a:hlinkClick r:id="rId3"/>
              </a:rPr>
              <a:t>Digital Energy Essentials (A digitális energia alapjai</a:t>
            </a:r>
            <a:r>
              <a:rPr lang="en-US" altLang="ko-KR" sz="1200" i="1" dirty="0">
                <a:solidFill>
                  <a:srgbClr val="373737"/>
                </a:solidFill>
                <a:ea typeface="맑은 고딕"/>
              </a:rPr>
              <a:t>).</a:t>
            </a:r>
            <a:endParaRPr lang="ko-KR" altLang="en-US" sz="1200" dirty="0">
              <a:solidFill>
                <a:srgbClr val="373737"/>
              </a:solidFill>
              <a:ea typeface="맑은 고딕"/>
            </a:endParaRP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200" dirty="0">
                <a:solidFill>
                  <a:srgbClr val="373737"/>
                </a:solidFill>
              </a:rPr>
              <a:t>Olvassa el az Every1 információs füzetét: </a:t>
            </a:r>
            <a:r>
              <a:rPr lang="en-US" altLang="ko-KR" sz="1200" i="1" dirty="0">
                <a:solidFill>
                  <a:srgbClr val="373737"/>
                </a:solidFill>
                <a:hlinkClick r:id="rId4"/>
              </a:rPr>
              <a:t>Mi az az energiaközösség és miért érdemes csatlakozni hozzá?</a:t>
            </a:r>
            <a:endParaRPr lang="ko-KR" altLang="en-US" sz="1200" dirty="0">
              <a:solidFill>
                <a:srgbClr val="373737"/>
              </a:solidFill>
            </a:endParaRP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200" dirty="0">
                <a:solidFill>
                  <a:srgbClr val="373737"/>
                </a:solidFill>
              </a:rPr>
              <a:t>Olvassa el az Energy Monitor cikkét: </a:t>
            </a:r>
            <a:r>
              <a:rPr lang="en-US" altLang="ko-KR" sz="1200" i="1" dirty="0">
                <a:solidFill>
                  <a:srgbClr val="373737"/>
                </a:solidFill>
                <a:hlinkClick r:id="rId5"/>
              </a:rPr>
              <a:t>A megújuló energiatechnológiákkal kapcsolatos mítoszok eloszlatása</a:t>
            </a:r>
            <a:r>
              <a:rPr lang="en-US" altLang="ko-KR" sz="1200" i="1" dirty="0">
                <a:solidFill>
                  <a:srgbClr val="373737"/>
                </a:solidFill>
              </a:rPr>
              <a:t>.</a:t>
            </a:r>
            <a:endParaRPr lang="ko-KR" altLang="en-US" sz="1200" i="1" dirty="0">
              <a:solidFill>
                <a:srgbClr val="373737"/>
              </a:solidFill>
            </a:endParaRP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200" dirty="0">
                <a:solidFill>
                  <a:srgbClr val="373737"/>
                </a:solidFill>
                <a:hlinkClick r:id="rId6"/>
              </a:rPr>
              <a:t>Tudjon meg többet az Every1 projekt tanulási anyagaival kapcsolatban.</a:t>
            </a:r>
            <a:endParaRPr lang="ko-KR" altLang="en-US" sz="1200" dirty="0">
              <a:solidFill>
                <a:srgbClr val="373737"/>
              </a:solidFill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23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80331353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200" kern="1200" dirty="0">
                <a:solidFill>
                  <a:schemeClr val="bg1"/>
                </a:solidFill>
                <a:latin typeface="+mn-lt"/>
                <a:ea typeface="+mn-ea"/>
                <a:cs typeface="Arial" panose="020B0604020202020204" pitchFamily="34" charset="0"/>
              </a:rPr>
              <a:t>Köszönetnyilvánítás</a:t>
            </a:r>
          </a:p>
          <a:p>
            <a:pPr latinLnBrk="0"/>
            <a:r>
              <a:rPr lang="en-GB" dirty="0"/>
              <a:t>Ez a diavetítés, amelynek címe</a:t>
            </a:r>
            <a:r>
              <a:rPr lang="en-GB" i="1" dirty="0"/>
              <a:t>: Vegyen részt a digitális energetikai átállásban: 10 egyszerű lépés háztulajdonosok és bérbeadók számára, </a:t>
            </a:r>
            <a:r>
              <a:rPr lang="en-GB" dirty="0"/>
              <a:t>az Every1 projekt keretében készült, és </a:t>
            </a:r>
            <a:r>
              <a:rPr lang="en-GB" dirty="0">
                <a:hlinkClick r:id="rId3"/>
              </a:rPr>
              <a:t>CC BY-SA 4.0 </a:t>
            </a:r>
            <a:r>
              <a:rPr lang="en-GB" dirty="0"/>
              <a:t>licenc alatt áll, hacsak másképp nem jelezzük. </a:t>
            </a:r>
          </a:p>
          <a:p>
            <a:pPr latinLnBrk="0"/>
            <a:endParaRPr lang="en-GB" dirty="0"/>
          </a:p>
          <a:p>
            <a:pPr latinLnBrk="0"/>
            <a:r>
              <a:rPr lang="en-GB" dirty="0"/>
              <a:t>A prezentációban a következő képek szerepelnek: </a:t>
            </a:r>
          </a:p>
          <a:p>
            <a:pPr latinLnBrk="0"/>
            <a:endParaRPr lang="en-GB" dirty="0"/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Borítókép: Loraine és Mark </a:t>
            </a:r>
            <a:r>
              <a:rPr lang="en-US" i="1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4"/>
              </a:rPr>
              <a:t>otthona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,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5"/>
              </a:rPr>
              <a:t>CC BY-SA 2.0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licenc alatt.</a:t>
            </a:r>
            <a:endParaRPr lang="en-US" sz="1200" b="0" i="0" u="sng" strike="noStrike" cap="none" dirty="0">
              <a:solidFill>
                <a:srgbClr val="000000"/>
              </a:solidFill>
              <a:ea typeface="Public Sans"/>
              <a:cs typeface="Public Sans"/>
            </a:endParaRP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Bevezető szöveg kép: </a:t>
            </a:r>
            <a:r>
              <a:rPr lang="en-US" i="1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Papír </a:t>
            </a:r>
            <a:r>
              <a:rPr lang="en-US" i="1" dirty="0" err="1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a Macbook</a:t>
            </a:r>
            <a:r>
              <a:rPr lang="en-US" i="1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 mellett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, </a:t>
            </a:r>
            <a:r>
              <a:rPr lang="en-US" sz="1200" u="sng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Lukas, Pexels.com</a:t>
            </a:r>
            <a:endParaRPr lang="en-US" sz="1200" u="sng" dirty="0">
              <a:solidFill>
                <a:schemeClr val="dk1"/>
              </a:solidFill>
              <a:ea typeface="Public Sans"/>
              <a:cs typeface="Public Sans"/>
              <a:sym typeface="Public Sans"/>
            </a:endParaRP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Miért érdemes befektetni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a</a:t>
            </a:r>
            <a:r>
              <a:rPr lang="en-US" sz="120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 digitális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technológiákba?: </a:t>
            </a:r>
            <a:r>
              <a:rPr lang="en-GB" b="0" i="0" dirty="0" err="1">
                <a:solidFill>
                  <a:srgbClr val="242424"/>
                </a:solidFill>
                <a:effectLst/>
                <a:hlinkClick r:id="rId7"/>
              </a:rPr>
              <a:t>Vorarlberger </a:t>
            </a:r>
            <a:r>
              <a:rPr lang="en-GB" b="0" i="0" dirty="0">
                <a:solidFill>
                  <a:srgbClr val="242424"/>
                </a:solidFill>
                <a:effectLst/>
                <a:hlinkClick r:id="rId7"/>
              </a:rPr>
              <a:t>Kraftwerke-Energy meter (electro)-smart meter-02ASD</a:t>
            </a:r>
            <a:r>
              <a:rPr lang="en-GB" b="0" i="0" dirty="0">
                <a:solidFill>
                  <a:srgbClr val="242424"/>
                </a:solidFill>
                <a:effectLst/>
              </a:rPr>
              <a:t>, </a:t>
            </a:r>
            <a:r>
              <a:rPr lang="en-GB" b="0" i="0" dirty="0" err="1">
                <a:solidFill>
                  <a:srgbClr val="242424"/>
                </a:solidFill>
                <a:effectLst/>
              </a:rPr>
              <a:t>Asurnipal</a:t>
            </a:r>
            <a:r>
              <a:rPr lang="en-GB" b="0" i="0" dirty="0">
                <a:solidFill>
                  <a:srgbClr val="242424"/>
                </a:solidFill>
                <a:effectLst/>
              </a:rPr>
              <a:t>, </a:t>
            </a:r>
            <a:r>
              <a:rPr lang="en-GB" b="0" i="0" dirty="0">
                <a:solidFill>
                  <a:srgbClr val="242424"/>
                </a:solidFill>
                <a:effectLst/>
                <a:hlinkClick r:id="rId3"/>
              </a:rPr>
              <a:t>CC BY-SA 4.0 </a:t>
            </a:r>
            <a:r>
              <a:rPr lang="en-GB" b="0" i="0" dirty="0">
                <a:solidFill>
                  <a:srgbClr val="242424"/>
                </a:solidFill>
                <a:effectLst/>
              </a:rPr>
              <a:t>licenc alatt.</a:t>
            </a: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242424"/>
                </a:solidFill>
              </a:rPr>
              <a:t>Saját energiafogyasztásának megértése: </a:t>
            </a:r>
            <a:r>
              <a:rPr lang="en-GB" dirty="0">
                <a:solidFill>
                  <a:srgbClr val="242424"/>
                </a:solidFill>
                <a:hlinkClick r:id="rId8"/>
              </a:rPr>
              <a:t>Daily net metering.png</a:t>
            </a:r>
            <a:r>
              <a:rPr lang="en-GB" dirty="0">
                <a:solidFill>
                  <a:srgbClr val="242424"/>
                </a:solidFill>
              </a:rPr>
              <a:t>, Delphi234, </a:t>
            </a:r>
            <a:r>
              <a:rPr lang="en-GB" dirty="0">
                <a:solidFill>
                  <a:srgbClr val="242424"/>
                </a:solidFill>
                <a:hlinkClick r:id="rId9"/>
              </a:rPr>
              <a:t>CC BY-SA 3.0 </a:t>
            </a:r>
            <a:r>
              <a:rPr lang="en-GB" dirty="0">
                <a:solidFill>
                  <a:srgbClr val="242424"/>
                </a:solidFill>
              </a:rPr>
              <a:t>licenc. </a:t>
            </a: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242424"/>
                </a:solidFill>
              </a:rPr>
              <a:t>Proszumentummá válás: </a:t>
            </a:r>
            <a:r>
              <a:rPr lang="en-GB" dirty="0">
                <a:solidFill>
                  <a:srgbClr val="242424"/>
                </a:solidFill>
                <a:hlinkClick r:id="rId10"/>
              </a:rPr>
              <a:t>Solar energy, Amersfoort</a:t>
            </a:r>
            <a:r>
              <a:rPr lang="en-GB" dirty="0">
                <a:solidFill>
                  <a:srgbClr val="242424"/>
                </a:solidFill>
              </a:rPr>
              <a:t>, Eneco Group, </a:t>
            </a:r>
            <a:r>
              <a:rPr lang="en-GB" dirty="0">
                <a:solidFill>
                  <a:srgbClr val="242424"/>
                </a:solidFill>
                <a:hlinkClick r:id="rId11"/>
              </a:rPr>
              <a:t>CC BY 2.0 </a:t>
            </a:r>
            <a:r>
              <a:rPr lang="en-GB" dirty="0">
                <a:solidFill>
                  <a:srgbClr val="242424"/>
                </a:solidFill>
              </a:rPr>
              <a:t>licenc. </a:t>
            </a: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242424"/>
                </a:solidFill>
              </a:rPr>
              <a:t>Együttműködés: Kollektív energiacsoportok: </a:t>
            </a:r>
            <a:r>
              <a:rPr lang="en-GB" dirty="0" err="1">
                <a:solidFill>
                  <a:srgbClr val="242424"/>
                </a:solidFill>
                <a:hlinkClick r:id="rId12"/>
              </a:rPr>
              <a:t>Energiaközösségek</a:t>
            </a:r>
            <a:r>
              <a:rPr lang="en-GB" dirty="0">
                <a:solidFill>
                  <a:srgbClr val="242424"/>
                </a:solidFill>
                <a:hlinkClick r:id="rId12"/>
              </a:rPr>
              <a:t> jelentés.jpg </a:t>
            </a:r>
            <a:r>
              <a:rPr lang="en-GB" dirty="0">
                <a:solidFill>
                  <a:srgbClr val="242424"/>
                </a:solidFill>
              </a:rPr>
              <a:t>a Joint Research Centre (JRC) által, </a:t>
            </a:r>
            <a:r>
              <a:rPr lang="en-GB" dirty="0">
                <a:solidFill>
                  <a:srgbClr val="242424"/>
                </a:solidFill>
                <a:hlinkClick r:id="rId3"/>
              </a:rPr>
              <a:t>CC BY-SA 4.0 </a:t>
            </a:r>
            <a:r>
              <a:rPr lang="en-GB" dirty="0">
                <a:solidFill>
                  <a:srgbClr val="242424"/>
                </a:solidFill>
              </a:rPr>
              <a:t>licenc alatt. </a:t>
            </a: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242424"/>
                </a:solidFill>
              </a:rPr>
              <a:t>Mások támogatása az energiatakarékosságban: </a:t>
            </a:r>
            <a:r>
              <a:rPr lang="en-GB" sz="1200" dirty="0">
                <a:solidFill>
                  <a:srgbClr val="242424"/>
                </a:solidFill>
                <a:ea typeface="Public Sans"/>
                <a:cs typeface="Public Sans"/>
                <a:sym typeface="Public Sans"/>
                <a:hlinkClick r:id="rId13"/>
              </a:rPr>
              <a:t>Villanyszámlák villanykörte és számológéppel</a:t>
            </a:r>
            <a:r>
              <a:rPr lang="en-GB" sz="1200" dirty="0">
                <a:solidFill>
                  <a:srgbClr val="242424"/>
                </a:solidFill>
                <a:ea typeface="Public Sans"/>
                <a:cs typeface="Public Sans"/>
                <a:sym typeface="Public Sans"/>
              </a:rPr>
              <a:t>, Uswitch.com Images, </a:t>
            </a:r>
            <a:r>
              <a:rPr lang="en-GB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11"/>
              </a:rPr>
              <a:t>CC BY 2.0 </a:t>
            </a:r>
            <a:r>
              <a:rPr lang="en-GB" dirty="0">
                <a:solidFill>
                  <a:srgbClr val="242424"/>
                </a:solidFill>
              </a:rPr>
              <a:t>licenc. Ez a kép kivágásra került.</a:t>
            </a:r>
          </a:p>
          <a:p>
            <a:endParaRPr lang="en-B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24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04135905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12C076-5568-11C7-637A-4FC27F0AB2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6378696-0E21-77A1-9189-23747D4FCA8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5BF1581-5471-3531-8D5E-1126FB2C687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200" kern="1200" dirty="0">
                <a:solidFill>
                  <a:schemeClr val="bg1"/>
                </a:solidFill>
                <a:latin typeface="+mn-lt"/>
                <a:ea typeface="+mn-ea"/>
                <a:cs typeface="Arial" panose="020B0604020202020204" pitchFamily="34" charset="0"/>
              </a:rPr>
              <a:t>Köszönetnyilvánítás</a:t>
            </a: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Energiatakarékos tájépítészet: </a:t>
            </a:r>
            <a:r>
              <a:rPr lang="en-GB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3"/>
              </a:rPr>
              <a:t>Függőleges erdővel borított lakótoronyházak Milánóban, Olaszország </a:t>
            </a:r>
            <a:r>
              <a:rPr lang="en-GB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– Sophie Otto, </a:t>
            </a:r>
            <a:r>
              <a:rPr lang="en-GB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4"/>
              </a:rPr>
              <a:t>Pexels.com</a:t>
            </a:r>
            <a:r>
              <a:rPr lang="en-GB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.</a:t>
            </a: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Rendszeres karbantartás és ellenőrzések: </a:t>
            </a:r>
            <a:r>
              <a:rPr lang="en-GB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5"/>
              </a:rPr>
              <a:t>PASECO Air Condition</a:t>
            </a:r>
            <a:r>
              <a:rPr lang="en-GB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, HS You, </a:t>
            </a:r>
            <a:r>
              <a:rPr lang="en-GB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6"/>
              </a:rPr>
              <a:t>CC </a:t>
            </a:r>
            <a:r>
              <a:rPr lang="en-GB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6"/>
              </a:rPr>
              <a:t>BY-ND 2.0 </a:t>
            </a:r>
            <a:r>
              <a:rPr lang="en-GB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licenc.</a:t>
            </a: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GB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Energiahatékony világításra való átállás: </a:t>
            </a:r>
            <a:r>
              <a:rPr lang="en-GB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7"/>
              </a:rPr>
              <a:t>UMAX U-Smart </a:t>
            </a:r>
            <a:r>
              <a:rPr lang="en-GB" noProof="0" dirty="0" err="1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7"/>
              </a:rPr>
              <a:t>Wifi </a:t>
            </a:r>
            <a:r>
              <a:rPr lang="en-GB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7"/>
              </a:rPr>
              <a:t>Bulb</a:t>
            </a:r>
            <a:r>
              <a:rPr lang="en-GB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, Jirka Matousek, </a:t>
            </a:r>
            <a:r>
              <a:rPr lang="en-GB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8"/>
              </a:rPr>
              <a:t>CC BY 2.0 </a:t>
            </a:r>
            <a:r>
              <a:rPr lang="en-GB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licenc.</a:t>
            </a: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Megújuló energia megoldások bevezetése: </a:t>
            </a:r>
            <a:r>
              <a:rPr lang="en-GB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9"/>
              </a:rPr>
              <a:t>Tiszta energia a munkahelyen a </a:t>
            </a:r>
            <a:r>
              <a:rPr lang="en-GB" dirty="0" err="1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9"/>
              </a:rPr>
              <a:t>Föld napján</a:t>
            </a:r>
            <a:r>
              <a:rPr lang="en-GB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9"/>
              </a:rPr>
              <a:t>! </a:t>
            </a:r>
            <a:r>
              <a:rPr lang="en-GB" dirty="0" err="1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naturalflow</a:t>
            </a:r>
            <a:r>
              <a:rPr lang="en-GB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,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10"/>
              </a:rPr>
              <a:t>CC BY-SA 2.0 </a:t>
            </a:r>
            <a:r>
              <a:rPr lang="en-GB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licenc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.</a:t>
            </a:r>
            <a:endParaRPr lang="en-GB" noProof="0" dirty="0">
              <a:solidFill>
                <a:schemeClr val="dk1"/>
              </a:solidFill>
              <a:ea typeface="Public Sans"/>
              <a:cs typeface="Public Sans"/>
              <a:sym typeface="Public Sans"/>
            </a:endParaRPr>
          </a:p>
          <a:p>
            <a:pPr marL="285750" indent="-285750" latinLnBrk="0">
              <a:buFont typeface="Arial" panose="020B0604020202020204" pitchFamily="34" charset="0"/>
              <a:buChar char="•"/>
            </a:pPr>
            <a:endParaRPr lang="en-GB" noProof="0" dirty="0">
              <a:solidFill>
                <a:schemeClr val="dk1"/>
              </a:solidFill>
              <a:ea typeface="Public Sans"/>
              <a:cs typeface="Public Sans"/>
              <a:sym typeface="Public Sans"/>
            </a:endParaRPr>
          </a:p>
          <a:p>
            <a:pPr marL="285750" indent="-285750" latinLnBrk="0">
              <a:buFont typeface="Arial" panose="020B0604020202020204" pitchFamily="34" charset="0"/>
              <a:buChar char="•"/>
            </a:pPr>
            <a:endParaRPr lang="en-GB" dirty="0">
              <a:solidFill>
                <a:srgbClr val="242424"/>
              </a:solidFill>
            </a:endParaRPr>
          </a:p>
          <a:p>
            <a:pPr marL="285750" indent="-285750" latinLnBrk="0">
              <a:buFont typeface="Arial" panose="020B0604020202020204" pitchFamily="34" charset="0"/>
              <a:buChar char="•"/>
            </a:pPr>
            <a:endParaRPr lang="en-GB" b="0" i="0" dirty="0">
              <a:solidFill>
                <a:srgbClr val="242424"/>
              </a:solidFill>
              <a:effectLst/>
            </a:endParaRPr>
          </a:p>
          <a:p>
            <a:pPr marL="285750" indent="-285750" latinLnBrk="0">
              <a:buFont typeface="Arial" panose="020B0604020202020204" pitchFamily="34" charset="0"/>
              <a:buChar char="•"/>
            </a:pPr>
            <a:endParaRPr lang="en-GB" dirty="0">
              <a:solidFill>
                <a:srgbClr val="242424"/>
              </a:solidFill>
            </a:endParaRPr>
          </a:p>
          <a:p>
            <a:pPr marL="285750" indent="-285750" latinLnBrk="0">
              <a:buFont typeface="Arial" panose="020B0604020202020204" pitchFamily="34" charset="0"/>
              <a:buChar char="•"/>
            </a:pPr>
            <a:endParaRPr lang="en-US" sz="1200" dirty="0">
              <a:solidFill>
                <a:schemeClr val="dk1"/>
              </a:solidFill>
              <a:ea typeface="Public Sans"/>
              <a:cs typeface="Public Sans"/>
              <a:sym typeface="Public Sans"/>
            </a:endParaRPr>
          </a:p>
          <a:p>
            <a:pPr latinLnBrk="0"/>
            <a:endParaRPr lang="en-US" sz="1200" dirty="0">
              <a:solidFill>
                <a:schemeClr val="dk1"/>
              </a:solidFill>
              <a:ea typeface="Public Sans"/>
              <a:cs typeface="Public Sans"/>
              <a:sym typeface="Public Sans"/>
            </a:endParaRPr>
          </a:p>
          <a:p>
            <a:pPr marL="0" marR="0" lvl="0" indent="0" algn="l" rtl="0" latinLnBrk="0">
              <a:spcBef>
                <a:spcPts val="0"/>
              </a:spcBef>
              <a:spcAft>
                <a:spcPts val="0"/>
              </a:spcAft>
              <a:buNone/>
            </a:pPr>
            <a:endParaRPr lang="en-US" sz="1200" dirty="0">
              <a:solidFill>
                <a:srgbClr val="000000"/>
              </a:solidFill>
              <a:ea typeface="Public Sans"/>
              <a:cs typeface="Public Sans"/>
              <a:sym typeface="Public Sans"/>
            </a:endParaRPr>
          </a:p>
          <a:p>
            <a:pPr marL="0" marR="0" lvl="0" indent="0" algn="l" rtl="0" latinLnBrk="0">
              <a:spcBef>
                <a:spcPts val="0"/>
              </a:spcBef>
              <a:spcAft>
                <a:spcPts val="0"/>
              </a:spcAft>
              <a:buNone/>
            </a:pPr>
            <a:endParaRPr lang="en-US" sz="2000" dirty="0">
              <a:solidFill>
                <a:schemeClr val="dk1"/>
              </a:solidFill>
              <a:ea typeface="Calibri"/>
              <a:cs typeface="Calibri"/>
              <a:sym typeface="Calibri"/>
            </a:endParaRPr>
          </a:p>
          <a:p>
            <a:pPr latinLnBrk="0"/>
            <a:endParaRPr lang="en-GB" dirty="0"/>
          </a:p>
          <a:p>
            <a:endParaRPr lang="en-BE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40D3E98-DD98-53AF-BD13-DD97A5DDEBA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25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12844476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200" b="0" dirty="0">
                <a:solidFill>
                  <a:schemeClr val="bg1"/>
                </a:solidFill>
              </a:rPr>
              <a:t>Köszönöm!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26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3430635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atinLnBrk="0"/>
            <a:r>
              <a:rPr lang="en-GB" sz="1200" dirty="0">
                <a:solidFill>
                  <a:srgbClr val="2B2C30"/>
                </a:solidFill>
                <a:ea typeface="Public Sans"/>
                <a:cs typeface="Public Sans"/>
                <a:sym typeface="Public Sans"/>
              </a:rPr>
              <a:t>Minden lépésünk feltárása egy reflektív kérdéssel kezdődik. Szánjon egy pillanatot minden kérdés átgondolására, mielőtt továbblépne a következő diára.</a:t>
            </a:r>
          </a:p>
          <a:p>
            <a:pPr latinLnBrk="0"/>
            <a:endParaRPr lang="en-GB" sz="1200" noProof="0" dirty="0">
              <a:solidFill>
                <a:srgbClr val="2B2C30"/>
              </a:solidFill>
              <a:sym typeface="Public Sans"/>
            </a:endParaRPr>
          </a:p>
          <a:p>
            <a:pPr latinLnBrk="0"/>
            <a:r>
              <a:rPr lang="en-GB" sz="1200" dirty="0">
                <a:solidFill>
                  <a:srgbClr val="2B2C30"/>
                </a:solidFill>
                <a:sym typeface="Public Sans"/>
              </a:rPr>
              <a:t>Az egyes lépéseket egymás után végigkövetheti. Alternatív megoldásként a menüből kiválaszthatja azt a lépést, amelyet először szeretne megvizsgálni. </a:t>
            </a:r>
            <a:endParaRPr lang="en-GB" sz="1200" noProof="0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9535385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kern="1200" dirty="0">
                <a:solidFill>
                  <a:schemeClr val="bg1"/>
                </a:solidFill>
                <a:latin typeface="+mn-lt"/>
                <a:ea typeface="Public Sans"/>
                <a:cs typeface="Public Sans"/>
                <a:sym typeface="Public Sans"/>
              </a:rPr>
              <a:t>9 egyszerű lépés háztulajdonosok és bérbeadók számára</a:t>
            </a:r>
            <a:endParaRPr lang="en-US" sz="1050" kern="120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  <a:p>
            <a:pPr marL="342900" indent="-342900" latinLnBrk="0">
              <a:buFont typeface="+mj-lt"/>
              <a:buAutoNum type="arabicPeriod"/>
            </a:pPr>
            <a:r>
              <a:rPr lang="en-GB" sz="1200" noProof="0" dirty="0">
                <a:ea typeface="Public Sans"/>
                <a:cs typeface="Public Sans"/>
                <a:sym typeface="Public Sans"/>
              </a:rPr>
              <a:t>Miért érdemes befektetni a digitális energiatechnológiákba?</a:t>
            </a:r>
          </a:p>
          <a:p>
            <a:pPr marL="342900" indent="-342900" latinLnBrk="0">
              <a:buFont typeface="+mj-lt"/>
              <a:buAutoNum type="arabicPeriod"/>
            </a:pPr>
            <a:r>
              <a:rPr lang="en-GB" sz="1200" noProof="0" dirty="0">
                <a:ea typeface="Public Sans"/>
                <a:cs typeface="Public Sans"/>
                <a:sym typeface="Public Sans"/>
              </a:rPr>
              <a:t>Ismerje meg saját energiafogyasztását.</a:t>
            </a:r>
          </a:p>
          <a:p>
            <a:pPr marL="342900" indent="-342900" latinLnBrk="0">
              <a:buFont typeface="+mj-lt"/>
              <a:buAutoNum type="arabicPeriod"/>
            </a:pPr>
            <a:r>
              <a:rPr lang="en-GB" sz="1200" noProof="0" dirty="0">
                <a:ea typeface="Public Sans"/>
                <a:cs typeface="Public Sans"/>
                <a:sym typeface="Public Sans"/>
              </a:rPr>
              <a:t>Proszumentummá válás.</a:t>
            </a:r>
          </a:p>
          <a:p>
            <a:pPr marL="342900" indent="-342900" latinLnBrk="0">
              <a:buFont typeface="+mj-lt"/>
              <a:buAutoNum type="arabicPeriod"/>
            </a:pPr>
            <a:r>
              <a:rPr lang="en-GB" sz="1200" noProof="0" dirty="0">
                <a:ea typeface="Public Sans"/>
                <a:cs typeface="Public Sans"/>
                <a:sym typeface="Public Sans"/>
              </a:rPr>
              <a:t>Együttműködés: energiaközösségek.</a:t>
            </a:r>
          </a:p>
          <a:p>
            <a:pPr marL="342900" indent="-342900" latinLnBrk="0">
              <a:buFont typeface="+mj-lt"/>
              <a:buAutoNum type="arabicPeriod"/>
            </a:pPr>
            <a:r>
              <a:rPr lang="en-GB" sz="1200" noProof="0" dirty="0">
                <a:ea typeface="Public Sans"/>
                <a:cs typeface="Public Sans"/>
                <a:sym typeface="Public Sans"/>
              </a:rPr>
              <a:t>Támogassa másokat az energiatakarékosságban.</a:t>
            </a:r>
          </a:p>
          <a:p>
            <a:pPr marL="342900" indent="-342900" latinLnBrk="0">
              <a:buFont typeface="+mj-lt"/>
              <a:buAutoNum type="arabicPeriod"/>
            </a:pPr>
            <a:r>
              <a:rPr lang="en-GB" sz="1200" noProof="0" dirty="0">
                <a:ea typeface="Public Sans"/>
                <a:cs typeface="Public Sans"/>
                <a:sym typeface="Public Sans"/>
              </a:rPr>
              <a:t>Energiahatékony tájrendezés.</a:t>
            </a:r>
          </a:p>
          <a:p>
            <a:pPr marL="342900" indent="-342900" latinLnBrk="0">
              <a:buFont typeface="+mj-lt"/>
              <a:buAutoNum type="arabicPeriod"/>
            </a:pPr>
            <a:r>
              <a:rPr lang="en-GB" sz="1200" noProof="0" dirty="0">
                <a:ea typeface="Public Sans"/>
                <a:cs typeface="Public Sans"/>
                <a:sym typeface="Public Sans"/>
              </a:rPr>
              <a:t>Rendszeres karbantartás és ellenőrzések.</a:t>
            </a:r>
          </a:p>
          <a:p>
            <a:pPr marL="342900" indent="-342900" latinLnBrk="0">
              <a:buFont typeface="+mj-lt"/>
              <a:buAutoNum type="arabicPeriod"/>
            </a:pPr>
            <a:r>
              <a:rPr lang="en-GB" sz="1200" noProof="0" dirty="0">
                <a:ea typeface="Public Sans"/>
                <a:cs typeface="Public Sans"/>
                <a:sym typeface="Public Sans"/>
              </a:rPr>
              <a:t>Energiahatékony világításra való átállás.</a:t>
            </a:r>
          </a:p>
          <a:p>
            <a:pPr marL="342900" indent="-342900" latinLnBrk="0">
              <a:buFont typeface="+mj-lt"/>
              <a:buAutoNum type="arabicPeriod"/>
            </a:pPr>
            <a:r>
              <a:rPr lang="en-GB" sz="1200" noProof="0" dirty="0">
                <a:ea typeface="Public Sans"/>
                <a:cs typeface="Public Sans"/>
                <a:sym typeface="Public Sans"/>
              </a:rPr>
              <a:t> Megújuló energiaforrások bevezetése.</a:t>
            </a:r>
          </a:p>
          <a:p>
            <a:pPr marL="342900" indent="-342900" latinLnBrk="0">
              <a:buFont typeface="+mj-lt"/>
              <a:buAutoNum type="arabicPeriod"/>
            </a:pPr>
            <a:endParaRPr lang="en-GB" sz="1200" noProof="0" dirty="0">
              <a:ea typeface="Public Sans"/>
              <a:cs typeface="Public Sans"/>
              <a:sym typeface="Public Sans"/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863431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kern="1200" dirty="0">
                <a:solidFill>
                  <a:schemeClr val="bg1"/>
                </a:solidFill>
                <a:latin typeface="+mn-lt"/>
                <a:ea typeface="Public Sans"/>
                <a:cs typeface="Public Sans"/>
                <a:sym typeface="Public Sans"/>
              </a:rPr>
              <a:t>1. Miért érdemes befektetni a digitális energiatechnológiákba? </a:t>
            </a:r>
            <a:endParaRPr lang="en-US" sz="1050" kern="120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i="1" noProof="0" dirty="0">
                <a:solidFill>
                  <a:schemeClr val="accent5"/>
                </a:solidFill>
              </a:rPr>
              <a:t>Hogyan segíthetnek a digitális energiatechnológiák az energiafelhasználás optimalizálásában és a költségek csökkentésében?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8483256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kern="1200" dirty="0">
                <a:solidFill>
                  <a:schemeClr val="bg1"/>
                </a:solidFill>
                <a:latin typeface="+mn-lt"/>
                <a:ea typeface="Public Sans"/>
                <a:cs typeface="Public Sans"/>
                <a:sym typeface="Public Sans"/>
              </a:rPr>
              <a:t>1. Miért érdemes befektetni a digitális energiatechnológiákba? </a:t>
            </a:r>
            <a:endParaRPr lang="en-US" sz="1050" kern="120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  <a:p>
            <a:pPr marL="457200" indent="-457200" latinLnBrk="0">
              <a:buChar char="•"/>
            </a:pPr>
            <a:r>
              <a:rPr lang="en-GB" sz="1200" noProof="1">
                <a:solidFill>
                  <a:srgbClr val="2B2C30"/>
                </a:solidFill>
                <a:ea typeface="Public Sans"/>
                <a:cs typeface="Segoe UI"/>
              </a:rPr>
              <a:t>A digitális energiatechnológiák közé tartoznak az intelligens mérőórák, az energiagazdálkodási rendszerek és az intelligens termosztátok.</a:t>
            </a:r>
          </a:p>
          <a:p>
            <a:pPr marL="457200" indent="-457200" latinLnBrk="0">
              <a:buChar char="•"/>
            </a:pPr>
            <a:r>
              <a:rPr lang="en-GB" sz="1200" noProof="1">
                <a:solidFill>
                  <a:srgbClr val="2B2C30"/>
                </a:solidFill>
                <a:ea typeface="Public Sans"/>
                <a:cs typeface="Segoe UI"/>
              </a:rPr>
              <a:t>A digitális energiatechnológiák valós idejű adatokat szolgáltatnak az energiafogyasztásról, amelyek felhasználhatók az energiafelhasználás távoli figyelemmel kísérésére és optimalizálására, például okostelefonos alkalmazások segítségével. </a:t>
            </a:r>
          </a:p>
          <a:p>
            <a:pPr marL="457200" indent="-457200" latinLnBrk="0">
              <a:buChar char="•"/>
            </a:pPr>
            <a:r>
              <a:rPr lang="en-GB" sz="1200" dirty="0">
                <a:solidFill>
                  <a:srgbClr val="2B2C30"/>
                </a:solidFill>
                <a:cs typeface="Segoe UI"/>
              </a:rPr>
              <a:t>Lehet, hogy vannak olyan napszakok, amikor több energiát fogyaszt. A digitális energiatechnológiák segítségével azonosíthatja a tendenciákat és a felhasználás csökkentésének lehetőségeit.</a:t>
            </a:r>
          </a:p>
          <a:p>
            <a:pPr marL="457200" indent="-457200" latinLnBrk="0">
              <a:buChar char="•"/>
            </a:pPr>
            <a:r>
              <a:rPr lang="en-GB" sz="1200" noProof="1">
                <a:solidFill>
                  <a:srgbClr val="2B2C30"/>
                </a:solidFill>
                <a:ea typeface="Public Sans"/>
                <a:cs typeface="Segoe UI"/>
              </a:rPr>
              <a:t>Ha Ön bérbeadó, akkor ezek a technológiák javíthatják a bérlők elégedettségét, mivel olyan eszközöket biztosítanak számukra, amelyekkel jobban megérthetik és kezelhetik saját energiafogyasztásukat.</a:t>
            </a:r>
            <a:endParaRPr lang="en-GB" sz="1200" noProof="1">
              <a:solidFill>
                <a:srgbClr val="2B2C30"/>
              </a:solidFill>
              <a:cs typeface="Segoe UI"/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6860936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kern="1200" dirty="0">
                <a:solidFill>
                  <a:schemeClr val="bg1"/>
                </a:solidFill>
                <a:latin typeface="+mn-lt"/>
                <a:ea typeface="Public Sans"/>
                <a:cs typeface="Public Sans"/>
                <a:sym typeface="Public Sans"/>
              </a:rPr>
              <a:t>2. Saját energiafogyasztásának megértése</a:t>
            </a:r>
            <a:endParaRPr lang="en-US" sz="1050" kern="120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  <a:p>
            <a:pPr algn="ctr" latinLnBrk="0"/>
            <a:r>
              <a:rPr lang="en-GB" sz="1200" i="1" dirty="0">
                <a:solidFill>
                  <a:schemeClr val="accent5"/>
                </a:solidFill>
              </a:rPr>
              <a:t>Hogyan segíthet az energiafogyasztás megértése az energiatakarékosságban és a villanyszámla csökkentésében?</a:t>
            </a:r>
          </a:p>
          <a:p>
            <a:pPr algn="ctr" latinLnBrk="0"/>
            <a:endParaRPr lang="en-GB" sz="1200" i="1" dirty="0">
              <a:solidFill>
                <a:schemeClr val="accent5"/>
              </a:solidFill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5718273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kern="1200" dirty="0">
                <a:solidFill>
                  <a:schemeClr val="bg1"/>
                </a:solidFill>
                <a:latin typeface="+mn-lt"/>
                <a:ea typeface="Public Sans"/>
                <a:cs typeface="Public Sans"/>
                <a:sym typeface="Public Sans"/>
              </a:rPr>
              <a:t>2. Saját energiafogyasztásának megértése</a:t>
            </a:r>
            <a:endParaRPr lang="en-US" sz="1050" kern="120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  <a:p>
            <a:pPr marL="457200" indent="-457200" latinLnBrk="0">
              <a:buFontTx/>
              <a:buChar char="•"/>
            </a:pPr>
            <a:r>
              <a:rPr lang="en-GB" sz="2200" dirty="0">
                <a:solidFill>
                  <a:srgbClr val="2B2C30"/>
                </a:solidFill>
                <a:cs typeface="Segoe UI"/>
              </a:rPr>
              <a:t>Az intelligens mérőórák segítségével Ön és energiaszolgáltatója valós időben figyelemmel kísérheti és elemezheti energiafogyasztási szokásait. </a:t>
            </a:r>
            <a:endParaRPr lang="en-GB" sz="2200" noProof="0" dirty="0">
              <a:solidFill>
                <a:srgbClr val="2B2C30"/>
              </a:solidFill>
              <a:ea typeface="Public Sans"/>
              <a:cs typeface="Segoe UI"/>
            </a:endParaRPr>
          </a:p>
          <a:p>
            <a:pPr marL="457200" indent="-457200" latinLnBrk="0">
              <a:buFontTx/>
              <a:buChar char="•"/>
            </a:pPr>
            <a:r>
              <a:rPr lang="en-GB" sz="2200" noProof="0" dirty="0">
                <a:solidFill>
                  <a:srgbClr val="2B2C30"/>
                </a:solidFill>
                <a:ea typeface="Public Sans"/>
                <a:cs typeface="Segoe UI"/>
              </a:rPr>
              <a:t>Az adatok áttekintésével azonosíthatja a trendeket, a csúcsfogyasztási időket és azokat a területeket, ahol az energia </a:t>
            </a:r>
            <a:r>
              <a:rPr lang="en-GB" sz="2200" dirty="0">
                <a:solidFill>
                  <a:srgbClr val="2B2C30"/>
                </a:solidFill>
                <a:ea typeface="Public Sans"/>
                <a:cs typeface="Segoe UI"/>
              </a:rPr>
              <a:t>hatékonyabban felhasználható</a:t>
            </a:r>
            <a:r>
              <a:rPr lang="en-GB" sz="2200" noProof="0" dirty="0">
                <a:solidFill>
                  <a:srgbClr val="2B2C30"/>
                </a:solidFill>
                <a:ea typeface="Public Sans"/>
                <a:cs typeface="Segoe UI"/>
              </a:rPr>
              <a:t>. </a:t>
            </a:r>
          </a:p>
          <a:p>
            <a:pPr marL="457200" indent="-457200" latinLnBrk="0">
              <a:buFontTx/>
              <a:buChar char="•"/>
            </a:pPr>
            <a:r>
              <a:rPr lang="en-GB" sz="2200" noProof="0" dirty="0">
                <a:solidFill>
                  <a:srgbClr val="2B2C30"/>
                </a:solidFill>
                <a:ea typeface="Public Sans"/>
                <a:cs typeface="Segoe UI"/>
              </a:rPr>
              <a:t>Ezeket az információkat felhasználhatja energiatakarékossági intézkedések bevezetésére anélkül, hogy </a:t>
            </a:r>
            <a:r>
              <a:rPr lang="en-GB" sz="2200" dirty="0">
                <a:solidFill>
                  <a:srgbClr val="2B2C30"/>
                </a:solidFill>
                <a:cs typeface="Segoe UI"/>
              </a:rPr>
              <a:t>csökkentené a kényelmet vagy a komfortot. Például: </a:t>
            </a:r>
          </a:p>
          <a:p>
            <a:pPr marL="914400" lvl="1" indent="-457200" latinLnBrk="0">
              <a:buFontTx/>
              <a:buChar char="•"/>
            </a:pPr>
            <a:r>
              <a:rPr lang="en-GB" sz="2200" dirty="0">
                <a:solidFill>
                  <a:srgbClr val="2B2C30"/>
                </a:solidFill>
                <a:cs typeface="Segoe UI"/>
                <a:hlinkClick r:id="rId3"/>
              </a:rPr>
              <a:t>A nem használt eszközök kihúzása a konnektorból – ahelyett, hogy készenléti állapotban hagyná őket </a:t>
            </a:r>
            <a:r>
              <a:rPr lang="en-GB" sz="2200" dirty="0">
                <a:solidFill>
                  <a:srgbClr val="2B2C30"/>
                </a:solidFill>
                <a:cs typeface="Segoe UI"/>
              </a:rPr>
              <a:t>– csökkenti az energiafogyasztást. </a:t>
            </a:r>
          </a:p>
          <a:p>
            <a:pPr marL="914400" lvl="1" indent="-457200" latinLnBrk="0">
              <a:buFontTx/>
              <a:buChar char="•"/>
            </a:pPr>
            <a:r>
              <a:rPr lang="en-GB" sz="2200" dirty="0">
                <a:solidFill>
                  <a:srgbClr val="2B2C30"/>
                </a:solidFill>
                <a:cs typeface="Segoe UI"/>
                <a:hlinkClick r:id="rId4"/>
              </a:rPr>
              <a:t>Az intelligens elosztók </a:t>
            </a:r>
            <a:r>
              <a:rPr lang="en-GB" sz="2200" dirty="0">
                <a:solidFill>
                  <a:srgbClr val="2B2C30"/>
                </a:solidFill>
                <a:cs typeface="Segoe UI"/>
              </a:rPr>
              <a:t>is segíthetnek a több eszköz hatékonyabb kezelésében. </a:t>
            </a:r>
            <a:endParaRPr lang="en-GB" sz="2200" noProof="0" dirty="0">
              <a:ea typeface="Public Sans"/>
            </a:endParaRP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dirty="0"/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dirty="0"/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/>
              <a:t>https://www.smartenergygb.org/smart-living/smart-energy-tips/switching-appliances-off-stand-by</a:t>
            </a: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 err="1"/>
              <a:t>https://science.howstuffworks.com/environmental/green-tech/sustainable/smart-power-strip.htm</a:t>
            </a:r>
            <a:endParaRPr lang="en-GB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9817532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kern="1200" dirty="0">
                <a:solidFill>
                  <a:schemeClr val="bg1"/>
                </a:solidFill>
                <a:latin typeface="+mn-lt"/>
                <a:ea typeface="Public Sans"/>
                <a:cs typeface="Public Sans"/>
                <a:sym typeface="Public Sans"/>
              </a:rPr>
              <a:t>3. Prosumerré válás</a:t>
            </a:r>
            <a:endParaRPr lang="en-US" sz="1050" kern="120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i="1" dirty="0">
                <a:solidFill>
                  <a:schemeClr val="accent5"/>
                </a:solidFill>
              </a:rPr>
              <a:t>Milyen előnyei vannak annak, ha prosumerré válunk és megújuló energiaforrásokba fektetünk be? 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317371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Relationship Id="rId4" Type="http://schemas.openxmlformats.org/officeDocument/2006/relationships/hyperlink" Target="https://eur01.safelinks.protection.outlook.com/?url=https%3A%2F%2Fcreativecommons.org%2Flicenses%2Fby-sa%2F4.0%2Fdeed.en&amp;data=05%7C02%7Csimon.ball%40open.ac.uk%7C4beecf77fe94434bfc6308de21311385%7C0e2ed45596af4100bed3a8e5fd981685%7C0%7C0%7C638984691842547971%7CUnknown%7CTWFpbGZsb3d8eyJFbXB0eU1hcGkiOnRydWUsIlYiOiIwLjAuMDAwMCIsIlAiOiJXaW4zMiIsIkFOIjoiTWFpbCIsIldUIjoyfQ%3D%3D%7C0%7C%7C%7C&amp;sdata=5mfs8Lsd5R1av9opIWNEYXVyB0PpYhSoAb5GZfNhntc%3D&amp;reserved=0" TargetMode="Externa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very1 slide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직사각형 9">
            <a:extLst>
              <a:ext uri="{FF2B5EF4-FFF2-40B4-BE49-F238E27FC236}">
                <a16:creationId xmlns:a16="http://schemas.microsoft.com/office/drawing/2014/main" id="{6968694B-CBC0-4CFA-92E7-007B856E5C2E}"/>
              </a:ext>
            </a:extLst>
          </p:cNvPr>
          <p:cNvSpPr/>
          <p:nvPr userDrawn="1"/>
        </p:nvSpPr>
        <p:spPr>
          <a:xfrm>
            <a:off x="7678057" y="1"/>
            <a:ext cx="4513943" cy="6858000"/>
          </a:xfrm>
          <a:prstGeom prst="rect">
            <a:avLst/>
          </a:prstGeom>
          <a:solidFill>
            <a:schemeClr val="tx2"/>
          </a:solidFill>
          <a:ln w="12838" cap="flat">
            <a:noFill/>
            <a:prstDash val="solid"/>
            <a:miter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rgbClr val="1A1941"/>
              </a:solidFill>
              <a:latin typeface="+mj-lt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95FF8FAC-CA3D-D985-2D00-0665579779A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553029" y="6210794"/>
            <a:ext cx="377098" cy="39188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54D86B0-AD3C-B809-A211-2C4FC0CB0C1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018" y="6210794"/>
            <a:ext cx="2098431" cy="43985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C3E18E32-5698-E3E0-01A8-6912CC57E35C}"/>
              </a:ext>
            </a:extLst>
          </p:cNvPr>
          <p:cNvSpPr txBox="1"/>
          <p:nvPr userDrawn="1"/>
        </p:nvSpPr>
        <p:spPr>
          <a:xfrm>
            <a:off x="2241449" y="6072366"/>
            <a:ext cx="534338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atinLnBrk="0" hangingPunct="0"/>
            <a:r>
              <a:rPr lang="hu-HU" sz="1000" b="0" i="0" kern="1200" noProof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Ez a projekt az Európai Unió Horizont kutatási és innovációs programjának (2021–2027) támogatásában részesült, a 101075596 számú támogatási megállapodás keretében. A jelen anyag tartalmáért kizárólag az Every1 projekt felelős, és az nem feltétlenül tükrözi az Európai Unió véleményét. A prezentáció </a:t>
            </a:r>
            <a:r>
              <a:rPr lang="hu-HU" sz="1000" b="0" i="0" u="sng" kern="1200" noProof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4" tooltip="Original URL: https://creativecommons.org/licenses/by-sa/4.0/deed.en. Click or tap if you trust this link."/>
              </a:rPr>
              <a:t>CC BY-SA 4.0 </a:t>
            </a:r>
            <a:r>
              <a:rPr lang="hu-HU" sz="1000" b="0" i="0" kern="1200" noProof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licenc alatt áll</a:t>
            </a:r>
            <a:r>
              <a:rPr lang="hu-HU" sz="1000" b="0" i="0" u="sng" kern="1200" noProof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4" tooltip="Original URL: https://creativecommons.org/licenses/by-sa/4.0/deed.en. Click or tap if you trust this link."/>
              </a:rPr>
              <a:t>, </a:t>
            </a:r>
            <a:r>
              <a:rPr lang="hu-HU" sz="1000" b="0" i="0" kern="1200" noProof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hacsak másképp nem jelezzük. </a:t>
            </a:r>
            <a:endParaRPr lang="hu-HU" sz="1000" noProof="1"/>
          </a:p>
        </p:txBody>
      </p:sp>
    </p:spTree>
    <p:extLst>
      <p:ext uri="{BB962C8B-B14F-4D97-AF65-F5344CB8AC3E}">
        <p14:creationId xmlns:p14="http://schemas.microsoft.com/office/powerpoint/2010/main" val="254948787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very1 slide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5">
            <a:extLst>
              <a:ext uri="{FF2B5EF4-FFF2-40B4-BE49-F238E27FC236}">
                <a16:creationId xmlns:a16="http://schemas.microsoft.com/office/drawing/2014/main" id="{4F53AAD2-4525-46D4-8AD1-5B650C307416}"/>
              </a:ext>
            </a:extLst>
          </p:cNvPr>
          <p:cNvSpPr/>
          <p:nvPr userDrawn="1"/>
        </p:nvSpPr>
        <p:spPr>
          <a:xfrm>
            <a:off x="1" y="1"/>
            <a:ext cx="4046220" cy="6858000"/>
          </a:xfrm>
          <a:prstGeom prst="rect">
            <a:avLst/>
          </a:prstGeom>
          <a:solidFill>
            <a:schemeClr val="tx2"/>
          </a:solidFill>
          <a:ln w="12838" cap="flat">
            <a:noFill/>
            <a:prstDash val="solid"/>
            <a:miter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rgbClr val="1A194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409355877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very1 slide 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>
            <a:extLst>
              <a:ext uri="{FF2B5EF4-FFF2-40B4-BE49-F238E27FC236}">
                <a16:creationId xmlns:a16="http://schemas.microsoft.com/office/drawing/2014/main" id="{37D69E15-8DEB-4A6D-B2E4-0E1069D88945}"/>
              </a:ext>
            </a:extLst>
          </p:cNvPr>
          <p:cNvSpPr/>
          <p:nvPr userDrawn="1"/>
        </p:nvSpPr>
        <p:spPr>
          <a:xfrm>
            <a:off x="0" y="0"/>
            <a:ext cx="12192000" cy="1949360"/>
          </a:xfrm>
          <a:prstGeom prst="rect">
            <a:avLst/>
          </a:prstGeom>
          <a:solidFill>
            <a:schemeClr val="tx2"/>
          </a:solidFill>
          <a:ln w="12838" cap="flat">
            <a:noFill/>
            <a:prstDash val="solid"/>
            <a:miter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ko-KR" altLang="en-US" sz="2800">
              <a:solidFill>
                <a:srgbClr val="1A194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9576562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very1 slide 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5">
            <a:extLst>
              <a:ext uri="{FF2B5EF4-FFF2-40B4-BE49-F238E27FC236}">
                <a16:creationId xmlns:a16="http://schemas.microsoft.com/office/drawing/2014/main" id="{4328BE74-3A9A-407A-80A7-F26E850A55BA}"/>
              </a:ext>
            </a:extLst>
          </p:cNvPr>
          <p:cNvSpPr/>
          <p:nvPr userDrawn="1"/>
        </p:nvSpPr>
        <p:spPr>
          <a:xfrm>
            <a:off x="487680" y="457200"/>
            <a:ext cx="11216640" cy="5943600"/>
          </a:xfrm>
          <a:prstGeom prst="rect">
            <a:avLst/>
          </a:prstGeom>
          <a:solidFill>
            <a:schemeClr val="tx2"/>
          </a:solidFill>
          <a:ln w="12838" cap="flat">
            <a:noFill/>
            <a:prstDash val="solid"/>
            <a:miter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5700123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very1 slide 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5">
            <a:extLst>
              <a:ext uri="{FF2B5EF4-FFF2-40B4-BE49-F238E27FC236}">
                <a16:creationId xmlns:a16="http://schemas.microsoft.com/office/drawing/2014/main" id="{799A7B0B-43CF-4ACA-B61B-AC7F27070D01}"/>
              </a:ext>
            </a:extLst>
          </p:cNvPr>
          <p:cNvSpPr/>
          <p:nvPr userDrawn="1"/>
        </p:nvSpPr>
        <p:spPr>
          <a:xfrm>
            <a:off x="1" y="1"/>
            <a:ext cx="4046220" cy="6858000"/>
          </a:xfrm>
          <a:prstGeom prst="rect">
            <a:avLst/>
          </a:prstGeom>
          <a:solidFill>
            <a:schemeClr val="tx2"/>
          </a:solidFill>
          <a:ln w="12838" cap="flat">
            <a:noFill/>
            <a:prstDash val="solid"/>
            <a:miter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rgbClr val="1A194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25773962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very1 slide 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7116580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EC4BD2F4-2B9E-45E4-DE4F-FE14DB8557CB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11499503" y="6159639"/>
            <a:ext cx="482322" cy="4823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3197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88" r:id="rId2"/>
    <p:sldLayoutId id="2147483690" r:id="rId3"/>
    <p:sldLayoutId id="2147483692" r:id="rId4"/>
    <p:sldLayoutId id="2147483693" r:id="rId5"/>
    <p:sldLayoutId id="2147483687" r:id="rId6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energysavingtrust.org.uk/advice/solar-panels/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9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rescoop.eu/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0.jp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lasgowsciencecentre.org/our-blog/energy-saving-tips-for-kids" TargetMode="Externa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1.jpeg"/><Relationship Id="rId4" Type="http://schemas.openxmlformats.org/officeDocument/2006/relationships/hyperlink" Target="https://www.bbc.co.uk/bitesize/articles/zxxg3j6#zsmjh4j" TargetMode="Externa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bkvenergy.com/blog/sustainable-landscaping-ideas/" TargetMode="Externa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2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renewableenergyhub.co.uk/blog/how-landlords-can-create-energy-efficient-properties" TargetMode="External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5.jp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open.edu/openlearncreate/course/index.php?categoryid=1459" TargetMode="External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6.xml"/><Relationship Id="rId6" Type="http://schemas.openxmlformats.org/officeDocument/2006/relationships/hyperlink" Target="https://every1.energy/learning-materials" TargetMode="External"/><Relationship Id="rId5" Type="http://schemas.openxmlformats.org/officeDocument/2006/relationships/hyperlink" Target="https://www.energymonitor.ai/opinion/opinion-dispelling-myths-around-renewable-energy-technologies/?cf-view" TargetMode="External"/><Relationship Id="rId4" Type="http://schemas.openxmlformats.org/officeDocument/2006/relationships/hyperlink" Target="https://every1.energy/learning-materials/what-energy-community-and-why-should-i-join" TargetMode="Externa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hyperlink" Target="https://commons.wikimedia.org/wiki/File:Daily_net_metering.png" TargetMode="External"/><Relationship Id="rId13" Type="http://schemas.openxmlformats.org/officeDocument/2006/relationships/hyperlink" Target="https://www.flickr.com/photos/193030246@N04/51185443459/in/photolist-2kZ5M4R-YHoUDo-2gVhBWm-EHmde9-EdduiC-Bbtyo8-FaVAcR-FaVAwD-F8C5U9-F8C7tG-EHmdTL-bmrWfT-EHme8U-FaVzkk-F8C7Bs-EHmfAU-EZekkJ-EHmeyU-FaVCeg-gmHV8W-FaVzxz-EZenzy-F2wv2F-o68auJ-F2wuor-EHmfLU-EZemMG-2gViDpA-LEdN9a-ABXbz-2pVvMsu-EZeqrf-Edyai2-FaVGaH-EddCAu-F8CcVy-21fHMqa-EZeqSq-Edybpk-EHmjKL-EdyaKe-2kZ2TrW-8WooS2-7k9nHa-BaGwqh-7kdh2Y-ezxMh4-2nBQC5a-4QjWQ2-riod3" TargetMode="External"/><Relationship Id="rId3" Type="http://schemas.openxmlformats.org/officeDocument/2006/relationships/hyperlink" Target="https://creativecommons.org/licenses/by-sa/4.0/deed.en" TargetMode="External"/><Relationship Id="rId7" Type="http://schemas.openxmlformats.org/officeDocument/2006/relationships/hyperlink" Target="https://commons.wikimedia.org/wiki/File:Vorarlberger_Kraftwerke-Energy_meter_(electro)-smart_meter-02ASD.jpg" TargetMode="External"/><Relationship Id="rId12" Type="http://schemas.openxmlformats.org/officeDocument/2006/relationships/hyperlink" Target="https://commons.wikimedia.org/w/index.php?curid=119935282" TargetMode="External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pexels.com/photo/paper-beside-macbook-669623/" TargetMode="External"/><Relationship Id="rId11" Type="http://schemas.openxmlformats.org/officeDocument/2006/relationships/hyperlink" Target="https://creativecommons.org/licenses/by/2.0/" TargetMode="External"/><Relationship Id="rId5" Type="http://schemas.openxmlformats.org/officeDocument/2006/relationships/hyperlink" Target="https://creativecommons.org/licenses/by-sa/2.0/" TargetMode="External"/><Relationship Id="rId10" Type="http://schemas.openxmlformats.org/officeDocument/2006/relationships/hyperlink" Target="https://www.flickr.com/photos/enecomedia/5600325194/" TargetMode="External"/><Relationship Id="rId4" Type="http://schemas.openxmlformats.org/officeDocument/2006/relationships/hyperlink" Target="https://www.flickr.com/photos/runasun/4531010970/in/photolist-A22YkS-7UoBGN-yoC18r-8Pco9t-5F64Yh-47UmLv-8zeaRX-cAuqrJ-cfpbU-8kvbRu-53QL3o-b4FmCP-8yaPuZ-29X6Ey-busgmk-NMx9Yg-31Krp8-edA7rR-2yUoaZ-5UjNoL-89B1bV-6fC1GJ-2D8m2p-3i6Qar-C9fQW-7wPmj-2AZgnA-8WLNZp-5D8zX-a1B3aL-5d7Fab-dGHwQ2-2DcQCd-8R1qa3-6vWc6-98YTMT-4c7Di8-k52dG-bFWRP-9oC7Cq-eyB4P-duFqnJ-b7F9bz-MBFob-27cHUML-9EwpBG-f1WV9R" TargetMode="External"/><Relationship Id="rId9" Type="http://schemas.openxmlformats.org/officeDocument/2006/relationships/hyperlink" Target="https://creativecommons.org/licenses/by-sa/3.0/deed.en" TargetMode="Externa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hyperlink" Target="https://creativecommons.org/licenses/by/2.0/" TargetMode="External"/><Relationship Id="rId3" Type="http://schemas.openxmlformats.org/officeDocument/2006/relationships/hyperlink" Target="https://www.pexels.com/photo/vertical-forest-residential-skyscrapers-in-milan-italy-19579742/" TargetMode="External"/><Relationship Id="rId7" Type="http://schemas.openxmlformats.org/officeDocument/2006/relationships/hyperlink" Target="https://www.flickr.com/photos/jirka_matousek/50749644658/" TargetMode="External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creativecommons.org/licenses/by-nd/2.0/" TargetMode="External"/><Relationship Id="rId5" Type="http://schemas.openxmlformats.org/officeDocument/2006/relationships/hyperlink" Target="https://www.flickr.com/photos/thebetterday4u/51174493609/in/photolist-2Hsku-d8MLGY-2g2Evun-2g2Ey3Y-2g2Ew9U-2kY7E4k-2kXZ9GG-2kY9cGj-V3w587-2kY4Lug-2dohZqx-7nGu5-2osSaWJ-29iEFg-fMVrz-2oiaDBr-2oMJ7Lb-5bG5rE-2kvmnH5-4TEpSW-fPFSBx-4Tbyib-FQo2Nu-3mnd3-2m14AXo-2iNznNK-4eY2Vj-2k3DLTG-2okiw8V-c4t8fE-2m6vnHC-2nCjkK1-GWnJks-2nfDJjQ-2jMsD4k-2aQvgoe-ePzjq-2qzRq1S-2qgAaJ8-2gssWMj-2mXd4wc-7FKzGD-29e47rR-9dtn7V-2mYRqic-8pMQHn-22J2TDQ-2hjf54F-2pUHkFe-2qzRq2J" TargetMode="External"/><Relationship Id="rId10" Type="http://schemas.openxmlformats.org/officeDocument/2006/relationships/hyperlink" Target="https://creativecommons.org/licenses/by-sa/2.0/" TargetMode="External"/><Relationship Id="rId4" Type="http://schemas.openxmlformats.org/officeDocument/2006/relationships/hyperlink" Target="https://www.pexels.com/license/" TargetMode="External"/><Relationship Id="rId9" Type="http://schemas.openxmlformats.org/officeDocument/2006/relationships/hyperlink" Target="https://www.flickr.com/photos/vizpix/4544572654/" TargetMode="Externa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martenergygb.org/smart-living/smart-energy-tips/switching-appliances-off-stand-by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8.png"/><Relationship Id="rId4" Type="http://schemas.openxmlformats.org/officeDocument/2006/relationships/hyperlink" Target="https://science.howstuffworks.com/environmental/green-tech/sustainable/smart-power-strip.htm" TargetMode="Externa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9EE2B6D-35E4-4C91-CC80-BAA946F23BC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16748" y="420576"/>
            <a:ext cx="2547257" cy="83634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FF547F62-1C5C-142D-81C4-0CDB05DF3D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0981" y="1875711"/>
            <a:ext cx="4501019" cy="337662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FC334A6-DBAB-A543-12EB-79F451596E4F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576943" y="420576"/>
            <a:ext cx="6777446" cy="5470773"/>
          </a:xfrm>
          <a:prstGeom prst="rect">
            <a:avLst/>
          </a:prstGeom>
        </p:spPr>
        <p:txBody>
          <a:bodyPr/>
          <a:lstStyle/>
          <a:p>
            <a:pPr marL="0" marR="0" lvl="0" indent="0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u-HU" sz="6000" kern="1200" noProof="1">
                <a:solidFill>
                  <a:srgbClr val="231F20"/>
                </a:solidFill>
                <a:effectLst/>
                <a:latin typeface="Calibri" panose="020F0502020204030204" pitchFamily="34" charset="0"/>
                <a:ea typeface="맑은 고딕" panose="020B0503020000020004" pitchFamily="34" charset="-127"/>
                <a:cs typeface="Arial" panose="020B0604020202020204" pitchFamily="34" charset="0"/>
              </a:rPr>
              <a:t>Csatlakozzon a Digitális energia átállásba: </a:t>
            </a:r>
            <a:r>
              <a:rPr lang="hu-HU" sz="6000" kern="1200" noProof="1">
                <a:solidFill>
                  <a:schemeClr val="tx1"/>
                </a:solidFill>
                <a:effectLst/>
              </a:rPr>
              <a:t>9 egyszerű lépés otthonok tulajdonosainak és bérbeadók számára</a:t>
            </a:r>
            <a:endParaRPr lang="hu-HU" sz="6000" noProof="1"/>
          </a:p>
        </p:txBody>
      </p:sp>
    </p:spTree>
    <p:extLst>
      <p:ext uri="{BB962C8B-B14F-4D97-AF65-F5344CB8AC3E}">
        <p14:creationId xmlns:p14="http://schemas.microsoft.com/office/powerpoint/2010/main" val="76243748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842BB5-58B6-278B-E025-E6AA0528F6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8A27C7BF-6E5E-B9AD-A627-48AFBB0BE61F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511628" y="620485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0" hangingPunct="1"/>
            <a:r>
              <a:rPr lang="hu-HU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3. Prosumerré válás</a:t>
            </a:r>
            <a:endParaRPr lang="hu-HU" noProof="1">
              <a:effectLst/>
            </a:endParaRPr>
          </a:p>
          <a:p>
            <a:endParaRPr lang="hu-HU" noProof="1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2FE9A94-DCC1-E1C5-4D79-C962BC490CDE}"/>
              </a:ext>
            </a:extLst>
          </p:cNvPr>
          <p:cNvSpPr txBox="1"/>
          <p:nvPr/>
        </p:nvSpPr>
        <p:spPr>
          <a:xfrm>
            <a:off x="4491346" y="1946048"/>
            <a:ext cx="7700654" cy="51552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latinLnBrk="0">
              <a:buChar char="•"/>
            </a:pPr>
            <a:r>
              <a:rPr lang="en-US" sz="2350" dirty="0">
                <a:solidFill>
                  <a:srgbClr val="2B2C30"/>
                </a:solidFill>
                <a:ea typeface="Public Sans"/>
                <a:cs typeface="Segoe UI"/>
              </a:rPr>
              <a:t>A prosumer olyan személy, aki egyszerre termel és fogyaszt energiát. </a:t>
            </a:r>
          </a:p>
          <a:p>
            <a:pPr marL="457200" indent="-457200" latinLnBrk="0">
              <a:buChar char="•"/>
            </a:pPr>
            <a:r>
              <a:rPr lang="en-US" sz="2350" dirty="0">
                <a:solidFill>
                  <a:srgbClr val="2B2C30"/>
                </a:solidFill>
                <a:ea typeface="Public Sans"/>
                <a:cs typeface="Segoe UI"/>
              </a:rPr>
              <a:t>Például, ha megújuló energiaforrásokba – például napelemekbe – fektet be, saját áramot termel. Ez csökkenti a hálózattól való függőséget. A felesleges energiát vissza is adhatja a közüzemi vállalatoknak.</a:t>
            </a:r>
          </a:p>
          <a:p>
            <a:pPr marL="457200" indent="-457200" latinLnBrk="0">
              <a:buChar char="•"/>
            </a:pPr>
            <a:r>
              <a:rPr lang="en-US" sz="2350" dirty="0">
                <a:solidFill>
                  <a:srgbClr val="2B2C30"/>
                </a:solidFill>
                <a:ea typeface="Public Sans"/>
                <a:cs typeface="Segoe UI"/>
              </a:rPr>
              <a:t>A napelemek telepítése növelheti ingatlanának értékét. </a:t>
            </a:r>
          </a:p>
          <a:p>
            <a:pPr marL="457200" indent="-457200" latinLnBrk="0">
              <a:buChar char="•"/>
            </a:pPr>
            <a:r>
              <a:rPr lang="en-US" sz="2350" dirty="0">
                <a:solidFill>
                  <a:srgbClr val="2B2C30"/>
                </a:solidFill>
                <a:ea typeface="Public Sans"/>
                <a:cs typeface="Segoe UI"/>
              </a:rPr>
              <a:t>Ha Ön bérbeadó, a napelemek telepítése vonzó lehet a környezet tudatos bérlők számára is.</a:t>
            </a:r>
          </a:p>
          <a:p>
            <a:pPr marL="457200" indent="-457200" latinLnBrk="0">
              <a:buFontTx/>
              <a:buChar char="•"/>
            </a:pPr>
            <a:r>
              <a:rPr lang="en-US" sz="2350" dirty="0">
                <a:solidFill>
                  <a:srgbClr val="2B2C30"/>
                </a:solidFill>
                <a:ea typeface="Public Sans"/>
                <a:cs typeface="Segoe UI"/>
              </a:rPr>
              <a:t>Az Energy Saving Trust </a:t>
            </a:r>
            <a:r>
              <a:rPr lang="en-US" sz="2350" dirty="0">
                <a:solidFill>
                  <a:srgbClr val="2B2C30"/>
                </a:solidFill>
                <a:ea typeface="Public Sans"/>
                <a:cs typeface="Segoe UI"/>
                <a:hlinkClick r:id="rId3"/>
              </a:rPr>
              <a:t>napelem-kalkulátorával</a:t>
            </a:r>
            <a:r>
              <a:rPr lang="en-US" sz="2350" dirty="0">
                <a:solidFill>
                  <a:srgbClr val="2B2C30"/>
                </a:solidFill>
                <a:ea typeface="Public Sans"/>
                <a:cs typeface="Segoe UI"/>
              </a:rPr>
              <a:t> megvizsgálhatja, hogy a napelemek megfelelőek-e az Ön számára.</a:t>
            </a:r>
          </a:p>
          <a:p>
            <a:pPr latinLnBrk="0"/>
            <a:endParaRPr lang="en-US" sz="2350" dirty="0"/>
          </a:p>
          <a:p>
            <a:pPr marL="457200" indent="-457200" latinLnBrk="0">
              <a:buChar char="•"/>
            </a:pPr>
            <a:endParaRPr lang="en-US" sz="2350" dirty="0">
              <a:solidFill>
                <a:srgbClr val="2B2C30"/>
              </a:solidFill>
              <a:ea typeface="Public Sans"/>
              <a:cs typeface="Public Sans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DF7CFAA-ECA7-9A7A-CAA7-AB42497066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836691"/>
            <a:ext cx="4491346" cy="29825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46204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40B598-3C59-58D5-BCCF-5F94FB98C3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D7624E-35BF-3B85-1628-D369F47D5779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557408" y="678634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0" hangingPunct="1"/>
            <a:r>
              <a:rPr lang="hu-HU" sz="2800" b="1" kern="1200" noProof="1">
                <a:solidFill>
                  <a:srgbClr val="FFFFFF"/>
                </a:solidFill>
                <a:effectLst/>
                <a:latin typeface="Public Sans"/>
                <a:ea typeface="Public Sans"/>
                <a:cs typeface="Public Sans"/>
              </a:rPr>
              <a:t>4. Együttműködés: Energiaközösségek – Bevezetés</a:t>
            </a:r>
            <a:endParaRPr lang="hu-HU" noProof="1">
              <a:effectLst/>
            </a:endParaRPr>
          </a:p>
          <a:p>
            <a:endParaRPr lang="hu-HU" noProof="1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3AC321A-ECC1-6F77-28D3-B93794C698A1}"/>
              </a:ext>
            </a:extLst>
          </p:cNvPr>
          <p:cNvSpPr txBox="1"/>
          <p:nvPr/>
        </p:nvSpPr>
        <p:spPr>
          <a:xfrm>
            <a:off x="1478071" y="2718148"/>
            <a:ext cx="9594937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latinLnBrk="0"/>
            <a:r>
              <a:rPr lang="en-US" sz="4800" i="1" dirty="0">
                <a:solidFill>
                  <a:schemeClr val="accent2"/>
                </a:solidFill>
              </a:rPr>
              <a:t>Hogyan növelheti az energiahatékonyságot és a költségmegtakarítást </a:t>
            </a:r>
            <a:r>
              <a:rPr lang="en-US" sz="4800" i="1" dirty="0" err="1">
                <a:solidFill>
                  <a:schemeClr val="accent2"/>
                </a:solidFill>
              </a:rPr>
              <a:t>az</a:t>
            </a:r>
            <a:r>
              <a:rPr lang="en-US" sz="4800" i="1" dirty="0">
                <a:solidFill>
                  <a:schemeClr val="accent2"/>
                </a:solidFill>
              </a:rPr>
              <a:t> </a:t>
            </a:r>
            <a:r>
              <a:rPr lang="en-US" sz="4800" i="1" dirty="0" err="1">
                <a:solidFill>
                  <a:schemeClr val="accent2"/>
                </a:solidFill>
              </a:rPr>
              <a:t>energiaközösséghez</a:t>
            </a:r>
            <a:r>
              <a:rPr lang="en-US" sz="4800" i="1" dirty="0">
                <a:solidFill>
                  <a:schemeClr val="accent2"/>
                </a:solidFill>
              </a:rPr>
              <a:t> való csatlakozás?</a:t>
            </a:r>
          </a:p>
          <a:p>
            <a:pPr algn="ctr" latinLnBrk="0"/>
            <a:endParaRPr lang="en-US" sz="4800" i="1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753140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88971A-92A2-1549-E68D-21610F539B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DF6551-3F84-A61D-A32C-FB3218F8387F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98565" y="638790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0" hangingPunct="1"/>
            <a:r>
              <a:rPr lang="hu-HU" sz="2800" b="1" kern="1200" noProof="1">
                <a:solidFill>
                  <a:srgbClr val="FFFFFF"/>
                </a:solidFill>
                <a:effectLst/>
                <a:latin typeface="Public Sans"/>
                <a:ea typeface="Public Sans"/>
                <a:cs typeface="Public Sans"/>
              </a:rPr>
              <a:t>4. Együttműködés: Energiaközösségek </a:t>
            </a:r>
            <a:endParaRPr lang="hu-HU" noProof="1">
              <a:effectLst/>
            </a:endParaRPr>
          </a:p>
          <a:p>
            <a:endParaRPr lang="hu-HU" noProof="1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86F7BA3-B558-E7EE-49BC-1EDCDFCA81CE}"/>
              </a:ext>
            </a:extLst>
          </p:cNvPr>
          <p:cNvSpPr txBox="1"/>
          <p:nvPr/>
        </p:nvSpPr>
        <p:spPr>
          <a:xfrm>
            <a:off x="5443991" y="1964353"/>
            <a:ext cx="6504749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2B2C30"/>
                </a:solidFill>
                <a:ea typeface="Public Sans"/>
                <a:cs typeface="Segoe UI"/>
              </a:rPr>
              <a:t>Az energiaközösségek közösen fektetnek be megújuló energiaprojektekbe, megosztják erőforrásaikat és támogatják egymást az energiafogyasztás csökkentésében. </a:t>
            </a: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2B2C30"/>
                </a:solidFill>
                <a:ea typeface="Public Sans"/>
                <a:cs typeface="Segoe UI"/>
                <a:hlinkClick r:id="rId3"/>
              </a:rPr>
              <a:t>Európában több </a:t>
            </a:r>
            <a:r>
              <a:rPr lang="en-US" sz="2400" dirty="0" err="1">
                <a:solidFill>
                  <a:srgbClr val="2B2C30"/>
                </a:solidFill>
                <a:ea typeface="Public Sans"/>
                <a:cs typeface="Segoe UI"/>
                <a:hlinkClick r:id="rId3"/>
              </a:rPr>
              <a:t>ezer</a:t>
            </a:r>
            <a:r>
              <a:rPr lang="en-US" sz="2400" dirty="0">
                <a:solidFill>
                  <a:srgbClr val="2B2C30"/>
                </a:solidFill>
                <a:ea typeface="Public Sans"/>
                <a:cs typeface="Segoe UI"/>
                <a:hlinkClick r:id="rId3"/>
              </a:rPr>
              <a:t> </a:t>
            </a:r>
            <a:r>
              <a:rPr lang="en-US" sz="2400" dirty="0" err="1">
                <a:solidFill>
                  <a:srgbClr val="2B2C30"/>
                </a:solidFill>
                <a:ea typeface="Public Sans"/>
                <a:cs typeface="Segoe UI"/>
                <a:hlinkClick r:id="rId3"/>
              </a:rPr>
              <a:t>energiaközösség</a:t>
            </a:r>
            <a:r>
              <a:rPr lang="en-US" sz="2400" dirty="0">
                <a:solidFill>
                  <a:srgbClr val="2B2C30"/>
                </a:solidFill>
                <a:ea typeface="Public Sans"/>
                <a:cs typeface="Segoe UI"/>
                <a:hlinkClick r:id="rId3"/>
              </a:rPr>
              <a:t> működik</a:t>
            </a:r>
            <a:r>
              <a:rPr lang="en-US" sz="2400" dirty="0">
                <a:solidFill>
                  <a:srgbClr val="2B2C30"/>
                </a:solidFill>
                <a:ea typeface="Public Sans"/>
                <a:cs typeface="Segoe UI"/>
              </a:rPr>
              <a:t>.</a:t>
            </a: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2B2C30"/>
                </a:solidFill>
                <a:ea typeface="Public Sans"/>
                <a:cs typeface="Segoe UI"/>
              </a:rPr>
              <a:t>Csatlakozzon </a:t>
            </a:r>
            <a:r>
              <a:rPr lang="en-US" sz="2400" dirty="0" err="1">
                <a:solidFill>
                  <a:srgbClr val="2B2C30"/>
                </a:solidFill>
                <a:ea typeface="Public Sans"/>
                <a:cs typeface="Segoe UI"/>
              </a:rPr>
              <a:t>egy</a:t>
            </a:r>
            <a:r>
              <a:rPr lang="en-US" sz="2400" dirty="0">
                <a:solidFill>
                  <a:srgbClr val="2B2C30"/>
                </a:solidFill>
                <a:ea typeface="Public Sans"/>
                <a:cs typeface="Segoe UI"/>
              </a:rPr>
              <a:t> </a:t>
            </a:r>
            <a:r>
              <a:rPr lang="en-US" sz="2400" dirty="0" err="1">
                <a:solidFill>
                  <a:srgbClr val="2B2C30"/>
                </a:solidFill>
                <a:ea typeface="Public Sans"/>
                <a:cs typeface="Segoe UI"/>
              </a:rPr>
              <a:t>energiaközösséghez</a:t>
            </a:r>
            <a:r>
              <a:rPr lang="en-US" sz="2400" dirty="0">
                <a:solidFill>
                  <a:srgbClr val="2B2C30"/>
                </a:solidFill>
                <a:ea typeface="Public Sans"/>
                <a:cs typeface="Segoe UI"/>
              </a:rPr>
              <a:t>, vagy alapítson egyet, hogy szomszédjaival együttműködve energiatakarékossági kezdeményezéseket valósítson meg. </a:t>
            </a:r>
            <a:endParaRPr lang="en-US" sz="2400" dirty="0">
              <a:ea typeface="Public Sans"/>
            </a:endParaRP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2B2C30"/>
                </a:solidFill>
                <a:ea typeface="Public Sans"/>
                <a:cs typeface="Segoe UI"/>
              </a:rPr>
              <a:t>Az együttműködés révén a tagok részesülhetnek a megosztott tudásból, a nagykereskedelmi vásárlóerőből és a jobb energiaárakért folytatott kollektív tárgyalásokból.</a:t>
            </a:r>
            <a:r>
              <a:rPr lang="en-US" sz="2400" dirty="0">
                <a:solidFill>
                  <a:srgbClr val="2B2C30"/>
                </a:solidFill>
                <a:ea typeface="Public Sans"/>
                <a:cs typeface="Public Sans"/>
              </a:rPr>
              <a:t> </a:t>
            </a:r>
            <a:endParaRPr lang="en-US" sz="2400" dirty="0"/>
          </a:p>
          <a:p>
            <a:pPr marL="342900" indent="-342900" latinLnBrk="0">
              <a:buFont typeface="Arial" panose="020B0604020202020204" pitchFamily="34" charset="0"/>
              <a:buChar char="•"/>
            </a:pPr>
            <a:endParaRPr lang="en-GB" sz="2400" noProof="0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C6D64EB-C785-0DF9-1A1E-7E4D921486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695" y="2962021"/>
            <a:ext cx="5197866" cy="25945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30649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BEB5A1-B4A9-64BD-61B2-652C301C15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43C754-7477-97EF-D72C-660366773EFC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544882" y="704760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0" hangingPunct="1"/>
            <a:r>
              <a:rPr lang="hu-HU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5. Mások támogatása az energiatakarékosságban – Bevezetés</a:t>
            </a:r>
            <a:endParaRPr lang="hu-HU" noProof="1">
              <a:effectLst/>
            </a:endParaRPr>
          </a:p>
          <a:p>
            <a:endParaRPr lang="hu-HU" noProof="1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377BFF2-33C6-968B-4039-27829257A520}"/>
              </a:ext>
            </a:extLst>
          </p:cNvPr>
          <p:cNvSpPr txBox="1"/>
          <p:nvPr/>
        </p:nvSpPr>
        <p:spPr>
          <a:xfrm>
            <a:off x="1465545" y="2693096"/>
            <a:ext cx="959493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latinLnBrk="0"/>
            <a:r>
              <a:rPr lang="en-US" sz="4800" i="1" dirty="0">
                <a:solidFill>
                  <a:schemeClr val="accent2"/>
                </a:solidFill>
              </a:rPr>
              <a:t>Hogyan támogathatja másokat az energiatakarékos gyakorlatok alkalmazásában? </a:t>
            </a:r>
          </a:p>
        </p:txBody>
      </p:sp>
    </p:spTree>
    <p:extLst>
      <p:ext uri="{BB962C8B-B14F-4D97-AF65-F5344CB8AC3E}">
        <p14:creationId xmlns:p14="http://schemas.microsoft.com/office/powerpoint/2010/main" val="373698232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E94D80-25C1-4CFD-EC45-A3D4E808EA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3A4A22-610E-74D8-6B7C-A0E8F809E41A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583376" y="764667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0" hangingPunct="1"/>
            <a:r>
              <a:rPr lang="hu-HU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5. Mások támogatása az energiatakarékosságban</a:t>
            </a:r>
            <a:endParaRPr lang="hu-HU" noProof="1">
              <a:effectLst/>
            </a:endParaRPr>
          </a:p>
          <a:p>
            <a:endParaRPr lang="hu-HU" noProof="1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48B4B3E-49EA-5666-7C14-9015697F413B}"/>
              </a:ext>
            </a:extLst>
          </p:cNvPr>
          <p:cNvSpPr txBox="1"/>
          <p:nvPr/>
        </p:nvSpPr>
        <p:spPr>
          <a:xfrm>
            <a:off x="4075473" y="2333685"/>
            <a:ext cx="7675982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latinLnBrk="0">
              <a:buFontTx/>
              <a:buChar char="•"/>
            </a:pPr>
            <a:r>
              <a:rPr lang="en-GB" sz="2400" dirty="0" err="1"/>
              <a:t>Bátorítsa</a:t>
            </a:r>
            <a:r>
              <a:rPr lang="en-GB" sz="2400" dirty="0"/>
              <a:t> a </a:t>
            </a:r>
            <a:r>
              <a:rPr lang="en-GB" sz="2400" dirty="0" err="1"/>
              <a:t>Önnel</a:t>
            </a:r>
            <a:r>
              <a:rPr lang="en-GB" sz="2400" dirty="0"/>
              <a:t> </a:t>
            </a:r>
            <a:r>
              <a:rPr lang="en-GB" sz="2400" dirty="0" err="1"/>
              <a:t>együtt</a:t>
            </a:r>
            <a:r>
              <a:rPr lang="en-GB" sz="2400" dirty="0"/>
              <a:t> </a:t>
            </a:r>
            <a:r>
              <a:rPr lang="en-GB" sz="2400" dirty="0" err="1"/>
              <a:t>élőket</a:t>
            </a:r>
            <a:r>
              <a:rPr lang="en-GB" sz="2400" dirty="0"/>
              <a:t> </a:t>
            </a:r>
            <a:r>
              <a:rPr lang="en-GB" sz="2400" dirty="0" err="1"/>
              <a:t>vagy</a:t>
            </a:r>
            <a:r>
              <a:rPr lang="en-GB" sz="2400" dirty="0"/>
              <a:t> </a:t>
            </a:r>
            <a:r>
              <a:rPr lang="en-GB" sz="2400" dirty="0" err="1"/>
              <a:t>bérlőit</a:t>
            </a:r>
            <a:r>
              <a:rPr lang="en-GB" sz="2400" noProof="0" dirty="0">
                <a:solidFill>
                  <a:srgbClr val="2B2C30"/>
                </a:solidFill>
                <a:ea typeface="Public Sans"/>
                <a:cs typeface="Segoe UI"/>
              </a:rPr>
              <a:t>, hogy megértsék, hogyan és mikor fogyasztanak energiát. </a:t>
            </a:r>
          </a:p>
          <a:p>
            <a:pPr marL="457200" indent="-457200" latinLnBrk="0">
              <a:buChar char="•"/>
            </a:pPr>
            <a:r>
              <a:rPr lang="en-GB" sz="2400" noProof="0" dirty="0">
                <a:solidFill>
                  <a:srgbClr val="2B2C30"/>
                </a:solidFill>
                <a:ea typeface="Public Sans"/>
                <a:cs typeface="Segoe UI"/>
              </a:rPr>
              <a:t>Soha nem lehet túl fiatal ahhoz, hogy az energiatakarékosságról gondolkodjon! Olvassa el az </a:t>
            </a:r>
            <a:r>
              <a:rPr lang="en-GB" sz="2400" noProof="0" dirty="0">
                <a:solidFill>
                  <a:srgbClr val="2B2C30"/>
                </a:solidFill>
                <a:ea typeface="Public Sans"/>
                <a:cs typeface="Segoe UI"/>
                <a:hlinkClick r:id="rId3"/>
              </a:rPr>
              <a:t>energiatakarékossági tippeket gyerekeknek, </a:t>
            </a:r>
            <a:r>
              <a:rPr lang="en-GB" sz="2400" noProof="0" dirty="0">
                <a:solidFill>
                  <a:srgbClr val="2B2C30"/>
                </a:solidFill>
                <a:ea typeface="Public Sans"/>
                <a:cs typeface="Segoe UI"/>
              </a:rPr>
              <a:t>vagy nézze meg a BBC Bitesize cikkét </a:t>
            </a:r>
            <a:r>
              <a:rPr lang="en-GB" sz="2400" noProof="0" dirty="0">
                <a:solidFill>
                  <a:srgbClr val="2B2C30"/>
                </a:solidFill>
                <a:ea typeface="Public Sans"/>
                <a:cs typeface="Segoe UI"/>
                <a:hlinkClick r:id="rId4"/>
              </a:rPr>
              <a:t>az energiatakarékosságról</a:t>
            </a:r>
            <a:r>
              <a:rPr lang="en-GB" sz="2400" noProof="0" dirty="0">
                <a:solidFill>
                  <a:srgbClr val="2B2C30"/>
                </a:solidFill>
                <a:ea typeface="Public Sans"/>
                <a:cs typeface="Segoe UI"/>
              </a:rPr>
              <a:t>.</a:t>
            </a:r>
          </a:p>
          <a:p>
            <a:pPr marL="457200" indent="-457200" latinLnBrk="0">
              <a:buChar char="•"/>
            </a:pPr>
            <a:r>
              <a:rPr lang="en-GB" sz="2400" noProof="0" dirty="0">
                <a:solidFill>
                  <a:srgbClr val="2B2C30"/>
                </a:solidFill>
                <a:ea typeface="Public Sans"/>
                <a:cs typeface="Segoe UI"/>
              </a:rPr>
              <a:t>Ha Ön bérbeadó, fontolóra veheti, hogy ösztönzőket kínáljon azoknak a bérlőknek, akik aktívan részt vesznek az energiatakarékossági kezdeményezésekben, például csökkentett bérleti díjat vagy közüzemi számlákra jóváírt összegeket. </a:t>
            </a:r>
            <a:endParaRPr lang="en-GB" sz="2400" noProof="0" dirty="0">
              <a:ea typeface="Public Sans"/>
            </a:endParaRPr>
          </a:p>
          <a:p>
            <a:pPr latinLnBrk="0"/>
            <a:endParaRPr lang="en-GB" sz="2400" noProof="0" dirty="0">
              <a:solidFill>
                <a:srgbClr val="2B2C30"/>
              </a:solidFill>
              <a:ea typeface="Public Sans"/>
              <a:cs typeface="Public Sans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C9AA019A-3DA0-9B9E-8470-EDE6DEB81C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3376" y="2090230"/>
            <a:ext cx="3249588" cy="45597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26545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8F056E-0271-F698-8409-4BDD9B02D5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A32CAC-892E-6ED1-89B2-C5EC92C8D715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557408" y="717822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0" hangingPunct="1"/>
            <a:r>
              <a:rPr lang="hu-HU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6. Energiahatékony kerttervezés – Bevezetés</a:t>
            </a:r>
            <a:endParaRPr lang="hu-HU" noProof="1">
              <a:effectLst/>
            </a:endParaRPr>
          </a:p>
          <a:p>
            <a:endParaRPr lang="hu-HU" noProof="1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7523C7B-772E-CFDB-6B1C-08434537B540}"/>
              </a:ext>
            </a:extLst>
          </p:cNvPr>
          <p:cNvSpPr txBox="1"/>
          <p:nvPr/>
        </p:nvSpPr>
        <p:spPr>
          <a:xfrm>
            <a:off x="1478071" y="2906038"/>
            <a:ext cx="9594937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latinLnBrk="0"/>
            <a:r>
              <a:rPr lang="en-US" sz="4800" i="1" dirty="0">
                <a:solidFill>
                  <a:schemeClr val="accent2"/>
                </a:solidFill>
              </a:rPr>
              <a:t>Hogyan csökkentheti az energiahatékony kerttervezés az energiaköltségeket és javíthatja a kényelmet?</a:t>
            </a:r>
          </a:p>
          <a:p>
            <a:pPr algn="ctr" latinLnBrk="0"/>
            <a:endParaRPr lang="en-US" sz="4800" i="1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435769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A76CAE-69B9-36A4-D379-2D2350CAB7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14CFAE-2A20-93D4-EA4F-0AC98D5534E3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81594" y="706902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0" hangingPunct="1"/>
            <a:r>
              <a:rPr lang="hu-HU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6. Energiahatékony kerttervezés </a:t>
            </a:r>
            <a:endParaRPr lang="hu-HU" noProof="1">
              <a:effectLst/>
            </a:endParaRPr>
          </a:p>
          <a:p>
            <a:endParaRPr lang="hu-HU" noProof="1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B37293F-24F8-0380-1F80-AE575BD0E6B4}"/>
              </a:ext>
            </a:extLst>
          </p:cNvPr>
          <p:cNvSpPr txBox="1"/>
          <p:nvPr/>
        </p:nvSpPr>
        <p:spPr>
          <a:xfrm>
            <a:off x="5739394" y="2032465"/>
            <a:ext cx="6075123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2B2C30"/>
                </a:solidFill>
                <a:ea typeface="Public Sans"/>
                <a:cs typeface="Segoe UI"/>
              </a:rPr>
              <a:t>A külső terek kialakításával csökkenthető az energiafelhasználás, miközben növelhető a kényelem és a biológiai sokféleség. </a:t>
            </a: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2B2C30"/>
                </a:solidFill>
                <a:ea typeface="Public Sans"/>
                <a:cs typeface="Segoe UI"/>
              </a:rPr>
              <a:t>Például: </a:t>
            </a:r>
          </a:p>
          <a:p>
            <a:pPr marL="800100" lvl="1" indent="-342900" latinLnBrk="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2B2C30"/>
                </a:solidFill>
                <a:ea typeface="Public Sans"/>
                <a:cs typeface="Segoe UI"/>
              </a:rPr>
              <a:t>A fák ültetése segíthet az épületek hűtésében </a:t>
            </a:r>
          </a:p>
          <a:p>
            <a:pPr marL="800100" lvl="1" indent="-342900" latinLnBrk="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2B2C30"/>
                </a:solidFill>
                <a:ea typeface="Public Sans"/>
                <a:cs typeface="Segoe UI"/>
              </a:rPr>
              <a:t>A szárazságtűrő növények használata csökkentheti a vízfogyasztást</a:t>
            </a: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2B2C30"/>
                </a:solidFill>
                <a:ea typeface="Public Sans"/>
                <a:cs typeface="Segoe UI"/>
              </a:rPr>
              <a:t>A tájrendezés a szigetelés javítására és a fűtés és hűtés iránti igény csökkentésére is felhasználható. </a:t>
            </a: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2B2C30"/>
                </a:solidFill>
                <a:ea typeface="Public Sans"/>
                <a:cs typeface="Segoe UI"/>
                <a:hlinkClick r:id="rId3"/>
              </a:rPr>
              <a:t>Tudjon meg többet az energiahatékony tájrendezésről</a:t>
            </a:r>
            <a:r>
              <a:rPr lang="en-US" sz="2400" dirty="0">
                <a:solidFill>
                  <a:srgbClr val="2B2C30"/>
                </a:solidFill>
                <a:ea typeface="Public Sans"/>
                <a:cs typeface="Segoe UI"/>
              </a:rPr>
              <a:t>. </a:t>
            </a:r>
            <a:endParaRPr lang="en-US" sz="2400" dirty="0">
              <a:solidFill>
                <a:srgbClr val="2B2C30"/>
              </a:solidFill>
              <a:cs typeface="Segoe UI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3B16652-390B-8B26-E7A3-42D71352B8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170" y="2292039"/>
            <a:ext cx="5259230" cy="39444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88752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56C88A-4827-E78F-6E46-7015F147CC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4533B342-4CF9-03A9-AC2E-86118EF6A560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557408" y="743948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0" hangingPunct="1"/>
            <a:r>
              <a:rPr lang="hu-HU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7. Rendszeres karbantartás és ellenőrzések – Bevezetés</a:t>
            </a:r>
            <a:endParaRPr lang="hu-HU" noProof="1">
              <a:effectLst/>
            </a:endParaRPr>
          </a:p>
          <a:p>
            <a:endParaRPr lang="hu-HU" noProof="1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3AB2072-28EA-1A3F-E8BA-84B26C31EC0A}"/>
              </a:ext>
            </a:extLst>
          </p:cNvPr>
          <p:cNvSpPr txBox="1"/>
          <p:nvPr/>
        </p:nvSpPr>
        <p:spPr>
          <a:xfrm>
            <a:off x="1478071" y="2906038"/>
            <a:ext cx="9594937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latinLnBrk="0"/>
            <a:r>
              <a:rPr lang="en-US" sz="4800" i="1" dirty="0">
                <a:solidFill>
                  <a:schemeClr val="accent2"/>
                </a:solidFill>
              </a:rPr>
              <a:t>Miért fontos az energiahatékonyság szempontjából a rendszeres karbantartás és ellenőrzés?</a:t>
            </a:r>
          </a:p>
          <a:p>
            <a:pPr algn="ctr" latinLnBrk="0"/>
            <a:endParaRPr lang="en-US" sz="4800" i="1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717054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07DC49-6DA9-659C-DAE8-BA0B96A6BC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C6FF838B-BFE6-EDA6-76BC-6105074602D6}"/>
              </a:ext>
            </a:extLst>
          </p:cNvPr>
          <p:cNvSpPr txBox="1"/>
          <p:nvPr/>
        </p:nvSpPr>
        <p:spPr>
          <a:xfrm>
            <a:off x="4896067" y="1975612"/>
            <a:ext cx="6726476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latinLnBrk="0">
              <a:buChar char="•"/>
            </a:pPr>
            <a:r>
              <a:rPr lang="en-US" sz="2400" dirty="0">
                <a:solidFill>
                  <a:srgbClr val="2B2C30"/>
                </a:solidFill>
                <a:ea typeface="Public Sans"/>
                <a:cs typeface="Segoe UI"/>
              </a:rPr>
              <a:t>Az otthon vagy ingatlan karbantartása fontos. </a:t>
            </a:r>
          </a:p>
          <a:p>
            <a:pPr marL="457200" indent="-457200" latinLnBrk="0">
              <a:buChar char="•"/>
            </a:pPr>
            <a:r>
              <a:rPr lang="en-US" sz="2400" dirty="0">
                <a:solidFill>
                  <a:srgbClr val="2B2C30"/>
                </a:solidFill>
                <a:ea typeface="Public Sans"/>
                <a:cs typeface="Segoe UI"/>
              </a:rPr>
              <a:t>Fontos, hogy rendszeresen karbantartassa és ellenőriztesse a fűtési, szellőzési és légkondicionáló (AVAC) rendszereket, a szigetelést és az ablakokat, hogy azok hatékonyan működjenek. </a:t>
            </a:r>
          </a:p>
          <a:p>
            <a:pPr marL="457200" indent="-457200" latinLnBrk="0">
              <a:buChar char="•"/>
            </a:pPr>
            <a:r>
              <a:rPr lang="en-US" sz="2400" dirty="0">
                <a:solidFill>
                  <a:srgbClr val="2B2C30"/>
                </a:solidFill>
                <a:ea typeface="Public Sans"/>
                <a:cs typeface="Segoe UI"/>
              </a:rPr>
              <a:t>Az energia pazarlás elkerülése és otthonának optimális teljesítményének fenntartása érdekében haladéktalanul orvosolja az esetleges problémákat.</a:t>
            </a:r>
          </a:p>
          <a:p>
            <a:pPr marL="457200" indent="-457200" latinLnBrk="0">
              <a:buChar char="•"/>
            </a:pPr>
            <a:r>
              <a:rPr lang="en-US" sz="2400" dirty="0">
                <a:solidFill>
                  <a:srgbClr val="2B2C30"/>
                </a:solidFill>
                <a:cs typeface="Segoe UI"/>
              </a:rPr>
              <a:t>Az otthon felújításakor, új rendszerek és készülékek beszerzésekor helyezze előtérbe az energiahatékonyságot.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C0B4A65-77A0-DCC1-6CFA-F83F1857B9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431" y="2101736"/>
            <a:ext cx="4136809" cy="460331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EF15D84-A160-9D70-14B1-05EB1E8BD90B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569457" y="776173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0" hangingPunct="1"/>
            <a:r>
              <a:rPr lang="hu-HU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7. Rendszeres karbantartás és ellenőrzések</a:t>
            </a:r>
            <a:endParaRPr lang="hu-HU" noProof="1">
              <a:effectLst/>
            </a:endParaRPr>
          </a:p>
          <a:p>
            <a:endParaRPr lang="hu-HU" noProof="1"/>
          </a:p>
        </p:txBody>
      </p:sp>
    </p:spTree>
    <p:extLst>
      <p:ext uri="{BB962C8B-B14F-4D97-AF65-F5344CB8AC3E}">
        <p14:creationId xmlns:p14="http://schemas.microsoft.com/office/powerpoint/2010/main" val="18338660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C6D807-DAB9-1AB0-3541-504CB006F4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44968650-E49A-EC62-296F-09C4430C51A9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563671" y="717822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0" hangingPunct="1"/>
            <a:r>
              <a:rPr lang="hu-HU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8. Átállás energiahatékony világításra – Bevezetés</a:t>
            </a:r>
            <a:endParaRPr lang="hu-HU" noProof="1">
              <a:effectLst/>
            </a:endParaRPr>
          </a:p>
          <a:p>
            <a:endParaRPr lang="hu-HU" noProof="1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DEE6772-2864-A659-EF4C-1D84F481CA30}"/>
              </a:ext>
            </a:extLst>
          </p:cNvPr>
          <p:cNvSpPr txBox="1"/>
          <p:nvPr/>
        </p:nvSpPr>
        <p:spPr>
          <a:xfrm>
            <a:off x="563671" y="2906038"/>
            <a:ext cx="1108553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latinLnBrk="0"/>
            <a:r>
              <a:rPr lang="en-US" sz="4800" i="1" dirty="0">
                <a:solidFill>
                  <a:schemeClr val="accent2"/>
                </a:solidFill>
              </a:rPr>
              <a:t>Milyen előnyei vannak az intelligens és energiahatékony világításra való átállásnak? </a:t>
            </a:r>
          </a:p>
          <a:p>
            <a:pPr algn="ctr" latinLnBrk="0"/>
            <a:endParaRPr lang="en-US" sz="4800" i="1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20575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91361D24-B993-F460-A104-4A972DC81205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838200" y="365125"/>
            <a:ext cx="2374232" cy="1325563"/>
          </a:xfrm>
          <a:prstGeom prst="rect">
            <a:avLst/>
          </a:prstGeom>
        </p:spPr>
        <p:txBody>
          <a:bodyPr/>
          <a:lstStyle/>
          <a:p>
            <a:r>
              <a:rPr lang="hu-HU" sz="2800" b="1" noProof="1">
                <a:solidFill>
                  <a:schemeClr val="bg1"/>
                </a:solidFill>
              </a:rPr>
              <a:t>Bevezetés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FE65402-2D24-4C0B-3A9B-70B199ADCEA8}"/>
              </a:ext>
            </a:extLst>
          </p:cNvPr>
          <p:cNvSpPr txBox="1"/>
          <p:nvPr/>
        </p:nvSpPr>
        <p:spPr>
          <a:xfrm>
            <a:off x="4306868" y="333137"/>
            <a:ext cx="7678453" cy="55399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atinLnBrk="0"/>
            <a:r>
              <a:rPr lang="en-GB" sz="2000" dirty="0"/>
              <a:t>Ha </a:t>
            </a:r>
            <a:r>
              <a:rPr lang="en-GB" sz="2000" dirty="0" err="1"/>
              <a:t>saját</a:t>
            </a:r>
            <a:r>
              <a:rPr lang="en-GB" sz="2000" dirty="0"/>
              <a:t> </a:t>
            </a:r>
            <a:r>
              <a:rPr lang="en-GB" sz="2000" dirty="0" err="1"/>
              <a:t>otthona</a:t>
            </a:r>
            <a:r>
              <a:rPr lang="en-GB" sz="2000" dirty="0"/>
              <a:t> van, </a:t>
            </a:r>
            <a:r>
              <a:rPr lang="en-GB" sz="2000" dirty="0" err="1"/>
              <a:t>vagy</a:t>
            </a:r>
            <a:r>
              <a:rPr lang="en-GB" sz="2000" dirty="0"/>
              <a:t> </a:t>
            </a:r>
            <a:r>
              <a:rPr lang="en-GB" sz="2000" dirty="0" err="1"/>
              <a:t>bérbe</a:t>
            </a:r>
            <a:r>
              <a:rPr lang="en-GB" sz="2000" dirty="0"/>
              <a:t> </a:t>
            </a:r>
            <a:r>
              <a:rPr lang="en-GB" sz="2000" dirty="0" err="1"/>
              <a:t>adja</a:t>
            </a:r>
            <a:r>
              <a:rPr lang="en-GB" sz="2000" dirty="0"/>
              <a:t> </a:t>
            </a:r>
            <a:r>
              <a:rPr lang="en-GB" sz="2000" dirty="0" err="1"/>
              <a:t>ingatlanát</a:t>
            </a:r>
            <a:r>
              <a:rPr lang="en-GB" sz="2000" dirty="0"/>
              <a:t>, </a:t>
            </a:r>
            <a:r>
              <a:rPr lang="en-GB" sz="2000" dirty="0" err="1"/>
              <a:t>felmerülhet</a:t>
            </a:r>
            <a:r>
              <a:rPr lang="en-GB" sz="2000" dirty="0"/>
              <a:t> </a:t>
            </a:r>
            <a:r>
              <a:rPr lang="en-GB" sz="2000" dirty="0" err="1"/>
              <a:t>Önben</a:t>
            </a:r>
            <a:r>
              <a:rPr lang="en-GB" sz="2000" dirty="0"/>
              <a:t> a </a:t>
            </a:r>
            <a:r>
              <a:rPr lang="en-GB" sz="2000" dirty="0" err="1"/>
              <a:t>kérdés</a:t>
            </a:r>
            <a:r>
              <a:rPr lang="en-GB" sz="2000" dirty="0"/>
              <a:t>, hogy hogyan – és miért – érdemes részt venned a digitális energetikai átállásban. </a:t>
            </a:r>
          </a:p>
          <a:p>
            <a:pPr latinLnBrk="0"/>
            <a:endParaRPr lang="en-GB" sz="700" dirty="0"/>
          </a:p>
          <a:p>
            <a:pPr latinLnBrk="0"/>
            <a:r>
              <a:rPr lang="en-GB" sz="2000" dirty="0"/>
              <a:t>A digitális energetikai átállás lehetővé teszi Önnek és bérlőinek, hogy jobban megértsék energiafogyasztásukat. Ez a megértés segítségével megalapozott döntéseket hozhatunk az energiatakarékosságról, anélkül, hogy kényelmetlenségeket okoznánk vagy feláldoznánk a kényelmet. Az ingatlanba való befektetés hosszú távon is jelentős megtakarításokat jelenthet! </a:t>
            </a:r>
          </a:p>
          <a:p>
            <a:pPr latinLnBrk="0"/>
            <a:endParaRPr lang="en-GB" sz="700" dirty="0"/>
          </a:p>
          <a:p>
            <a:pPr latinLnBrk="0"/>
            <a:r>
              <a:rPr lang="en-GB" sz="2000" dirty="0"/>
              <a:t>Ebben a rövid előadásban a következőket fogjuk vizsgálni: </a:t>
            </a:r>
          </a:p>
          <a:p>
            <a:pPr marL="457200" indent="-457200" latinLnBrk="0">
              <a:buChar char="•"/>
            </a:pPr>
            <a:r>
              <a:rPr lang="en-GB" sz="2000" dirty="0"/>
              <a:t>Miért érdemes befektetnie a digitális energiatechnológiákba? </a:t>
            </a:r>
          </a:p>
          <a:p>
            <a:pPr marL="457200" indent="-457200" latinLnBrk="0">
              <a:buChar char="•"/>
            </a:pPr>
            <a:r>
              <a:rPr lang="en-GB" sz="2000" dirty="0"/>
              <a:t>Az ingatlanba való befektetés lehetőségei és előnyei. </a:t>
            </a:r>
          </a:p>
          <a:p>
            <a:pPr marL="457200" indent="-457200" latinLnBrk="0">
              <a:buChar char="•"/>
            </a:pPr>
            <a:r>
              <a:rPr lang="en-GB" sz="2000" dirty="0"/>
              <a:t>Egyszerű lépések, amelyekkel megértheti és csökkentheti energiafogyasztását, és ezzel potenciálisan pénzt takaríthat meg.</a:t>
            </a:r>
          </a:p>
          <a:p>
            <a:pPr marL="457200" indent="-457200" latinLnBrk="0">
              <a:buChar char="•"/>
            </a:pPr>
            <a:r>
              <a:rPr lang="en-GB" sz="2000" dirty="0"/>
              <a:t>Ha ingatlanát bérbe adja, hogyan támogathatja bérlőit az energiatakarékosságban. </a:t>
            </a:r>
          </a:p>
          <a:p>
            <a:pPr latinLnBrk="0"/>
            <a:endParaRPr lang="en-GB" sz="2000" dirty="0"/>
          </a:p>
        </p:txBody>
      </p:sp>
      <p:pic>
        <p:nvPicPr>
          <p:cNvPr id="3" name="Google Shape;97;p2">
            <a:extLst>
              <a:ext uri="{FF2B5EF4-FFF2-40B4-BE49-F238E27FC236}">
                <a16:creationId xmlns:a16="http://schemas.microsoft.com/office/drawing/2014/main" id="{E0824120-B2DC-DB41-8E97-86CAA2E28F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1782388"/>
            <a:ext cx="4045907" cy="329322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5475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E92EE8-091B-0FE0-B4BE-A7D17AA556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AB35A1-50A2-9344-4C19-FE53E688B229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85503" y="704759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0" hangingPunct="1"/>
            <a:r>
              <a:rPr lang="hu-HU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8. Váltson energiahatékony világításra </a:t>
            </a:r>
            <a:endParaRPr lang="hu-HU" noProof="1">
              <a:effectLst/>
            </a:endParaRPr>
          </a:p>
          <a:p>
            <a:endParaRPr lang="hu-HU" noProof="1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8C55726-5E4A-A0F6-F79D-6164468DD29C}"/>
              </a:ext>
            </a:extLst>
          </p:cNvPr>
          <p:cNvSpPr txBox="1"/>
          <p:nvPr/>
        </p:nvSpPr>
        <p:spPr>
          <a:xfrm>
            <a:off x="5917233" y="2030322"/>
            <a:ext cx="5897285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latinLnBrk="0">
              <a:buChar char="•"/>
            </a:pPr>
            <a:r>
              <a:rPr lang="en-US" sz="2400" dirty="0">
                <a:solidFill>
                  <a:srgbClr val="2B2C30"/>
                </a:solidFill>
                <a:ea typeface="Public Sans"/>
                <a:cs typeface="Segoe UI"/>
              </a:rPr>
              <a:t>A fénykibocsátó diódás (LED) izzók lényegesen kevesebb energiát fogyasztanak és hosszabb élettartammal rendelkeznek, így csökkentik a karbantartási költségeket és az energiafogyasztást.</a:t>
            </a:r>
          </a:p>
          <a:p>
            <a:pPr marL="457200" indent="-457200" latinLnBrk="0">
              <a:buFontTx/>
              <a:buChar char="•"/>
            </a:pPr>
            <a:r>
              <a:rPr lang="en-US" sz="2400" dirty="0">
                <a:solidFill>
                  <a:srgbClr val="2B2C30"/>
                </a:solidFill>
                <a:ea typeface="Public Sans"/>
                <a:cs typeface="Segoe UI"/>
              </a:rPr>
              <a:t>Fontolja meg a hagyományos izzólámpák intelligens és energiahatékony LED-es világítással való cseréjét. </a:t>
            </a:r>
          </a:p>
          <a:p>
            <a:pPr marL="457200" indent="-457200" latinLnBrk="0">
              <a:buChar char="•"/>
            </a:pPr>
            <a:r>
              <a:rPr lang="en-US" sz="2400" dirty="0">
                <a:solidFill>
                  <a:srgbClr val="2B2C30"/>
                </a:solidFill>
                <a:cs typeface="Segoe UI"/>
              </a:rPr>
              <a:t>Az intelligens izzók elősegítik az energiafogyasztás tudatosítását és ösztönzik az energiatakarékosságot, mivel távolról is vezérelhetők. 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39CB6B6-9BB0-0902-DE11-18FF7F51B2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482" y="2434812"/>
            <a:ext cx="5252581" cy="39394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7318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1F82FF-2403-0C51-C25B-F241635855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40BAAC-901C-2533-E07E-F4ABBE8AC778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749280" y="783137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0" hangingPunct="1"/>
            <a:r>
              <a:rPr lang="hu-HU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9. Megújuló energiaforrások alkalmazása </a:t>
            </a:r>
            <a:endParaRPr lang="hu-HU" noProof="1">
              <a:effectLst/>
            </a:endParaRPr>
          </a:p>
          <a:p>
            <a:endParaRPr lang="hu-HU" noProof="1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5E5C836-0C4E-2B70-2559-800920D4B8CB}"/>
              </a:ext>
            </a:extLst>
          </p:cNvPr>
          <p:cNvSpPr txBox="1"/>
          <p:nvPr/>
        </p:nvSpPr>
        <p:spPr>
          <a:xfrm>
            <a:off x="377482" y="2693096"/>
            <a:ext cx="1125919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latinLnBrk="0"/>
            <a:r>
              <a:rPr lang="en-US" sz="4800" i="1" dirty="0">
                <a:solidFill>
                  <a:schemeClr val="accent2"/>
                </a:solidFill>
              </a:rPr>
              <a:t>Milyen előnyei vannak a megújuló energia megoldások bevezetésének?</a:t>
            </a:r>
          </a:p>
          <a:p>
            <a:pPr algn="ctr" latinLnBrk="0"/>
            <a:endParaRPr lang="en-US" sz="4800" i="1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246715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48F51B-8541-BED7-1085-2608B37A20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5CDC311A-63E6-AD38-E85F-2277301254D9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517743" y="757010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0" hangingPunct="1"/>
            <a:r>
              <a:rPr lang="hu-HU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9. Megújuló energia megoldások megvalósítása </a:t>
            </a:r>
            <a:endParaRPr lang="hu-HU" noProof="1">
              <a:effectLst/>
            </a:endParaRPr>
          </a:p>
          <a:p>
            <a:endParaRPr lang="hu-HU" noProof="1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8F002ED-7076-C12C-76BA-4FEBBC6F2705}"/>
              </a:ext>
            </a:extLst>
          </p:cNvPr>
          <p:cNvSpPr txBox="1"/>
          <p:nvPr/>
        </p:nvSpPr>
        <p:spPr>
          <a:xfrm>
            <a:off x="5643278" y="2315338"/>
            <a:ext cx="6075123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latinLnBrk="0">
              <a:buChar char="•"/>
            </a:pPr>
            <a:r>
              <a:rPr lang="en-US" sz="2000" dirty="0">
                <a:solidFill>
                  <a:srgbClr val="2B2C30"/>
                </a:solidFill>
                <a:ea typeface="Public Sans"/>
                <a:cs typeface="Segoe UI"/>
              </a:rPr>
              <a:t>A megújuló energiaforrások – például napelemek vagy szélturbinák telepítése – támogatják a tiszta energia termelését.</a:t>
            </a:r>
          </a:p>
          <a:p>
            <a:pPr marL="457200" indent="-457200" latinLnBrk="0">
              <a:buChar char="•"/>
            </a:pPr>
            <a:r>
              <a:rPr lang="en-US" sz="2000" dirty="0">
                <a:solidFill>
                  <a:srgbClr val="2B2C30"/>
                </a:solidFill>
                <a:ea typeface="Public Sans"/>
                <a:cs typeface="Segoe UI"/>
              </a:rPr>
              <a:t>A hálózati függőség csökkentése és az alacsonyabb energiaköltségek pénzt takaríthatnak meg. </a:t>
            </a:r>
          </a:p>
          <a:p>
            <a:pPr marL="457200" indent="-457200" latinLnBrk="0">
              <a:buChar char="•"/>
            </a:pPr>
            <a:r>
              <a:rPr lang="en-US" sz="2000" dirty="0">
                <a:solidFill>
                  <a:srgbClr val="2B2C30"/>
                </a:solidFill>
                <a:ea typeface="Public Sans"/>
                <a:cs typeface="Segoe UI"/>
              </a:rPr>
              <a:t>A megújuló energiaforrások felhasználása vonzó lehet a környezetvédelem iránt érzékeny bérlők vagy potenciális vásárlók számára, ha eladja otthonát.</a:t>
            </a:r>
          </a:p>
          <a:p>
            <a:pPr marL="457200" indent="-457200" latinLnBrk="0">
              <a:buChar char="•"/>
            </a:pPr>
            <a:r>
              <a:rPr lang="en-US" sz="2000" dirty="0">
                <a:solidFill>
                  <a:srgbClr val="2B2C30"/>
                </a:solidFill>
                <a:ea typeface="Public Sans"/>
                <a:cs typeface="Segoe UI"/>
              </a:rPr>
              <a:t>Minden háztulajdonos számára releváns tanácsok találhatók a </a:t>
            </a:r>
            <a:r>
              <a:rPr lang="en-US" sz="2000" dirty="0">
                <a:solidFill>
                  <a:srgbClr val="2B2C30"/>
                </a:solidFill>
                <a:ea typeface="Public Sans"/>
                <a:cs typeface="Segoe UI"/>
                <a:hlinkClick r:id="rId3"/>
              </a:rPr>
              <a:t>„Hogyan hozhatnak létre energiahatékony ingatlanokat a bérbeadók</a:t>
            </a:r>
            <a:r>
              <a:rPr lang="en-US" sz="2000" dirty="0">
                <a:solidFill>
                  <a:srgbClr val="2B2C30"/>
                </a:solidFill>
                <a:ea typeface="Public Sans"/>
                <a:cs typeface="Segoe UI"/>
              </a:rPr>
              <a:t>?” című cikkben.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2D3D558-C361-A745-D15A-55913F4240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024" y="2419850"/>
            <a:ext cx="5343742" cy="3403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13313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직사각형 42">
            <a:extLst>
              <a:ext uri="{FF2B5EF4-FFF2-40B4-BE49-F238E27FC236}">
                <a16:creationId xmlns:a16="http://schemas.microsoft.com/office/drawing/2014/main" id="{D8C4E46F-1B05-476B-90D3-800B8F061E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188062" y="2046515"/>
            <a:ext cx="2503176" cy="374251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27000" dist="635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 dirty="0">
              <a:solidFill>
                <a:srgbClr val="322F32"/>
              </a:solidFill>
            </a:endParaRPr>
          </a:p>
        </p:txBody>
      </p:sp>
      <p:sp>
        <p:nvSpPr>
          <p:cNvPr id="31" name="직사각형 30">
            <a:extLst>
              <a:ext uri="{FF2B5EF4-FFF2-40B4-BE49-F238E27FC236}">
                <a16:creationId xmlns:a16="http://schemas.microsoft.com/office/drawing/2014/main" id="{054E5D47-4CA2-42D3-88F2-36300092A0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500763" y="2046515"/>
            <a:ext cx="2503176" cy="374251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27000" dist="635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 dirty="0">
              <a:solidFill>
                <a:srgbClr val="322F32"/>
              </a:solidFill>
            </a:endParaRPr>
          </a:p>
        </p:txBody>
      </p:sp>
      <p:sp>
        <p:nvSpPr>
          <p:cNvPr id="19" name="직사각형 18">
            <a:extLst>
              <a:ext uri="{FF2B5EF4-FFF2-40B4-BE49-F238E27FC236}">
                <a16:creationId xmlns:a16="http://schemas.microsoft.com/office/drawing/2014/main" id="{8DC1423C-2E75-48AE-A98F-6266689541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90220" y="2046515"/>
            <a:ext cx="2503176" cy="374251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27000" dist="635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>
              <a:solidFill>
                <a:srgbClr val="322F32"/>
              </a:solidFill>
            </a:endParaRP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CDF8FBA0-89C2-DA26-70E1-50529B2E516E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714363" y="598624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1" hangingPunct="1"/>
            <a:r>
              <a:rPr lang="hu-HU" sz="2800" kern="1200" noProof="1">
                <a:solidFill>
                  <a:srgbClr val="0E3AF0"/>
                </a:solidFill>
                <a:effectLst/>
                <a:latin typeface="Calibri" panose="020F0502020204030204" pitchFamily="34" charset="0"/>
                <a:ea typeface="맑은 고딕" panose="020B0503020000020004" pitchFamily="34" charset="-127"/>
                <a:cs typeface="Arial" panose="020B0604020202020204" pitchFamily="34" charset="0"/>
              </a:rPr>
              <a:t>Következő lépések</a:t>
            </a:r>
            <a:endParaRPr lang="hu-HU" noProof="1">
              <a:effectLst/>
            </a:endParaRPr>
          </a:p>
          <a:p>
            <a:endParaRPr lang="hu-HU" noProof="1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285EDEE-0D89-AE70-0953-34055524EF0D}"/>
              </a:ext>
            </a:extLst>
          </p:cNvPr>
          <p:cNvSpPr txBox="1"/>
          <p:nvPr/>
        </p:nvSpPr>
        <p:spPr>
          <a:xfrm>
            <a:off x="753706" y="1215518"/>
            <a:ext cx="1064807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atinLnBrk="0"/>
            <a:r>
              <a:rPr lang="en-GB" sz="2400" dirty="0"/>
              <a:t>Ha többet szeretne megtudni a digitális energetikai átállásról, a következő források lehetnek hasznosak: </a:t>
            </a:r>
          </a:p>
        </p:txBody>
      </p:sp>
      <p:grpSp>
        <p:nvGrpSpPr>
          <p:cNvPr id="20" name="그룹 19">
            <a:extLst>
              <a:ext uri="{FF2B5EF4-FFF2-40B4-BE49-F238E27FC236}">
                <a16:creationId xmlns:a16="http://schemas.microsoft.com/office/drawing/2014/main" id="{5AD01B13-396A-4A4F-8EA6-968460F8AF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728249" y="2344322"/>
            <a:ext cx="615100" cy="604284"/>
            <a:chOff x="6810557" y="892968"/>
            <a:chExt cx="384524" cy="377762"/>
          </a:xfrm>
          <a:solidFill>
            <a:schemeClr val="accent1"/>
          </a:solidFill>
        </p:grpSpPr>
        <p:sp>
          <p:nvSpPr>
            <p:cNvPr id="21" name="자유형: 도형 20">
              <a:extLst>
                <a:ext uri="{FF2B5EF4-FFF2-40B4-BE49-F238E27FC236}">
                  <a16:creationId xmlns:a16="http://schemas.microsoft.com/office/drawing/2014/main" id="{2C42074F-0750-4FD2-8807-D7FBE2B0EA4D}"/>
                </a:ext>
              </a:extLst>
            </p:cNvPr>
            <p:cNvSpPr/>
            <p:nvPr/>
          </p:nvSpPr>
          <p:spPr>
            <a:xfrm>
              <a:off x="6810557" y="977836"/>
              <a:ext cx="114300" cy="85725"/>
            </a:xfrm>
            <a:custGeom>
              <a:avLst/>
              <a:gdLst>
                <a:gd name="connsiteX0" fmla="*/ 86106 w 114300"/>
                <a:gd name="connsiteY0" fmla="*/ 7144 h 85725"/>
                <a:gd name="connsiteX1" fmla="*/ 59626 w 114300"/>
                <a:gd name="connsiteY1" fmla="*/ 7144 h 85725"/>
                <a:gd name="connsiteX2" fmla="*/ 33147 w 114300"/>
                <a:gd name="connsiteY2" fmla="*/ 7144 h 85725"/>
                <a:gd name="connsiteX3" fmla="*/ 14764 w 114300"/>
                <a:gd name="connsiteY3" fmla="*/ 14764 h 85725"/>
                <a:gd name="connsiteX4" fmla="*/ 7144 w 114300"/>
                <a:gd name="connsiteY4" fmla="*/ 33147 h 85725"/>
                <a:gd name="connsiteX5" fmla="*/ 7144 w 114300"/>
                <a:gd name="connsiteY5" fmla="*/ 57436 h 85725"/>
                <a:gd name="connsiteX6" fmla="*/ 13145 w 114300"/>
                <a:gd name="connsiteY6" fmla="*/ 67342 h 85725"/>
                <a:gd name="connsiteX7" fmla="*/ 59626 w 114300"/>
                <a:gd name="connsiteY7" fmla="*/ 78581 h 85725"/>
                <a:gd name="connsiteX8" fmla="*/ 106108 w 114300"/>
                <a:gd name="connsiteY8" fmla="*/ 67342 h 85725"/>
                <a:gd name="connsiteX9" fmla="*/ 112109 w 114300"/>
                <a:gd name="connsiteY9" fmla="*/ 57436 h 85725"/>
                <a:gd name="connsiteX10" fmla="*/ 112109 w 114300"/>
                <a:gd name="connsiteY10" fmla="*/ 33147 h 85725"/>
                <a:gd name="connsiteX11" fmla="*/ 104489 w 114300"/>
                <a:gd name="connsiteY11" fmla="*/ 14859 h 85725"/>
                <a:gd name="connsiteX12" fmla="*/ 86106 w 114300"/>
                <a:gd name="connsiteY12" fmla="*/ 7144 h 85725"/>
                <a:gd name="connsiteX13" fmla="*/ 90106 w 114300"/>
                <a:gd name="connsiteY13" fmla="*/ 50483 h 85725"/>
                <a:gd name="connsiteX14" fmla="*/ 59817 w 114300"/>
                <a:gd name="connsiteY14" fmla="*/ 56388 h 85725"/>
                <a:gd name="connsiteX15" fmla="*/ 29527 w 114300"/>
                <a:gd name="connsiteY15" fmla="*/ 50483 h 85725"/>
                <a:gd name="connsiteX16" fmla="*/ 29527 w 114300"/>
                <a:gd name="connsiteY16" fmla="*/ 33338 h 85725"/>
                <a:gd name="connsiteX17" fmla="*/ 33242 w 114300"/>
                <a:gd name="connsiteY17" fmla="*/ 29623 h 85725"/>
                <a:gd name="connsiteX18" fmla="*/ 86201 w 114300"/>
                <a:gd name="connsiteY18" fmla="*/ 29623 h 85725"/>
                <a:gd name="connsiteX19" fmla="*/ 90201 w 114300"/>
                <a:gd name="connsiteY19" fmla="*/ 33338 h 85725"/>
                <a:gd name="connsiteX20" fmla="*/ 90106 w 114300"/>
                <a:gd name="connsiteY20" fmla="*/ 50483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14300" h="85725">
                  <a:moveTo>
                    <a:pt x="86106" y="7144"/>
                  </a:moveTo>
                  <a:cubicBezTo>
                    <a:pt x="77343" y="7144"/>
                    <a:pt x="68485" y="7144"/>
                    <a:pt x="59626" y="7144"/>
                  </a:cubicBezTo>
                  <a:cubicBezTo>
                    <a:pt x="50768" y="7144"/>
                    <a:pt x="41910" y="7144"/>
                    <a:pt x="33147" y="7144"/>
                  </a:cubicBezTo>
                  <a:cubicBezTo>
                    <a:pt x="26194" y="7144"/>
                    <a:pt x="19716" y="9811"/>
                    <a:pt x="14764" y="14764"/>
                  </a:cubicBezTo>
                  <a:cubicBezTo>
                    <a:pt x="9810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342"/>
                  </a:cubicBezTo>
                  <a:cubicBezTo>
                    <a:pt x="27432" y="74676"/>
                    <a:pt x="43529" y="78581"/>
                    <a:pt x="59626" y="78581"/>
                  </a:cubicBezTo>
                  <a:cubicBezTo>
                    <a:pt x="75723" y="78581"/>
                    <a:pt x="91821" y="74676"/>
                    <a:pt x="106108" y="67342"/>
                  </a:cubicBezTo>
                  <a:cubicBezTo>
                    <a:pt x="109823" y="65437"/>
                    <a:pt x="112109" y="61627"/>
                    <a:pt x="112109" y="57436"/>
                  </a:cubicBezTo>
                  <a:lnTo>
                    <a:pt x="112109" y="33147"/>
                  </a:lnTo>
                  <a:cubicBezTo>
                    <a:pt x="112109" y="26289"/>
                    <a:pt x="109442" y="19812"/>
                    <a:pt x="104489" y="14859"/>
                  </a:cubicBezTo>
                  <a:cubicBezTo>
                    <a:pt x="99822" y="10001"/>
                    <a:pt x="93059" y="7144"/>
                    <a:pt x="86106" y="7144"/>
                  </a:cubicBezTo>
                  <a:close/>
                  <a:moveTo>
                    <a:pt x="90106" y="50483"/>
                  </a:moveTo>
                  <a:cubicBezTo>
                    <a:pt x="80486" y="54388"/>
                    <a:pt x="70389" y="56388"/>
                    <a:pt x="59817" y="56388"/>
                  </a:cubicBezTo>
                  <a:cubicBezTo>
                    <a:pt x="49244" y="56388"/>
                    <a:pt x="39052" y="54388"/>
                    <a:pt x="29527" y="50483"/>
                  </a:cubicBezTo>
                  <a:lnTo>
                    <a:pt x="29527" y="33338"/>
                  </a:lnTo>
                  <a:cubicBezTo>
                    <a:pt x="29527" y="31337"/>
                    <a:pt x="31242" y="29623"/>
                    <a:pt x="33242" y="29623"/>
                  </a:cubicBezTo>
                  <a:cubicBezTo>
                    <a:pt x="50863" y="29623"/>
                    <a:pt x="68580" y="29623"/>
                    <a:pt x="86201" y="29623"/>
                  </a:cubicBezTo>
                  <a:cubicBezTo>
                    <a:pt x="88201" y="29623"/>
                    <a:pt x="90201" y="31242"/>
                    <a:pt x="90201" y="33338"/>
                  </a:cubicBezTo>
                  <a:lnTo>
                    <a:pt x="90106" y="5048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" name="자유형: 도형 21">
              <a:extLst>
                <a:ext uri="{FF2B5EF4-FFF2-40B4-BE49-F238E27FC236}">
                  <a16:creationId xmlns:a16="http://schemas.microsoft.com/office/drawing/2014/main" id="{A864822C-C010-4224-BC0B-E7C41C5EB6AF}"/>
                </a:ext>
              </a:extLst>
            </p:cNvPr>
            <p:cNvSpPr/>
            <p:nvPr/>
          </p:nvSpPr>
          <p:spPr>
            <a:xfrm>
              <a:off x="6824939" y="893349"/>
              <a:ext cx="85725" cy="85725"/>
            </a:xfrm>
            <a:custGeom>
              <a:avLst/>
              <a:gdLst>
                <a:gd name="connsiteX0" fmla="*/ 45434 w 85725"/>
                <a:gd name="connsiteY0" fmla="*/ 83725 h 85725"/>
                <a:gd name="connsiteX1" fmla="*/ 83725 w 85725"/>
                <a:gd name="connsiteY1" fmla="*/ 45434 h 85725"/>
                <a:gd name="connsiteX2" fmla="*/ 45434 w 85725"/>
                <a:gd name="connsiteY2" fmla="*/ 7144 h 85725"/>
                <a:gd name="connsiteX3" fmla="*/ 7144 w 85725"/>
                <a:gd name="connsiteY3" fmla="*/ 45434 h 85725"/>
                <a:gd name="connsiteX4" fmla="*/ 45434 w 85725"/>
                <a:gd name="connsiteY4" fmla="*/ 83725 h 85725"/>
                <a:gd name="connsiteX5" fmla="*/ 45434 w 85725"/>
                <a:gd name="connsiteY5" fmla="*/ 29242 h 85725"/>
                <a:gd name="connsiteX6" fmla="*/ 61532 w 85725"/>
                <a:gd name="connsiteY6" fmla="*/ 45339 h 85725"/>
                <a:gd name="connsiteX7" fmla="*/ 45434 w 85725"/>
                <a:gd name="connsiteY7" fmla="*/ 61436 h 85725"/>
                <a:gd name="connsiteX8" fmla="*/ 29337 w 85725"/>
                <a:gd name="connsiteY8" fmla="*/ 45339 h 85725"/>
                <a:gd name="connsiteX9" fmla="*/ 45434 w 85725"/>
                <a:gd name="connsiteY9" fmla="*/ 2924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45434" y="83725"/>
                  </a:moveTo>
                  <a:cubicBezTo>
                    <a:pt x="66580" y="83725"/>
                    <a:pt x="83725" y="66580"/>
                    <a:pt x="83725" y="45434"/>
                  </a:cubicBez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ubicBezTo>
                    <a:pt x="7144" y="66580"/>
                    <a:pt x="24289" y="83725"/>
                    <a:pt x="45434" y="83725"/>
                  </a:cubicBezTo>
                  <a:close/>
                  <a:moveTo>
                    <a:pt x="45434" y="29242"/>
                  </a:moveTo>
                  <a:cubicBezTo>
                    <a:pt x="54293" y="29242"/>
                    <a:pt x="61532" y="36481"/>
                    <a:pt x="61532" y="45339"/>
                  </a:cubicBezTo>
                  <a:cubicBezTo>
                    <a:pt x="61532" y="54197"/>
                    <a:pt x="54293" y="61436"/>
                    <a:pt x="45434" y="61436"/>
                  </a:cubicBezTo>
                  <a:cubicBezTo>
                    <a:pt x="36576" y="61436"/>
                    <a:pt x="29337" y="54197"/>
                    <a:pt x="29337" y="45339"/>
                  </a:cubicBezTo>
                  <a:cubicBezTo>
                    <a:pt x="29337" y="36481"/>
                    <a:pt x="36576" y="29242"/>
                    <a:pt x="45434" y="292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28A61F9F-621E-4119-801E-4C5936CAB216}"/>
                </a:ext>
              </a:extLst>
            </p:cNvPr>
            <p:cNvSpPr/>
            <p:nvPr/>
          </p:nvSpPr>
          <p:spPr>
            <a:xfrm>
              <a:off x="6937906" y="892968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95250 w 257175"/>
                <a:gd name="connsiteY9" fmla="*/ 51530 h 76200"/>
                <a:gd name="connsiteX10" fmla="*/ 29337 w 257175"/>
                <a:gd name="connsiteY10" fmla="*/ 51530 h 76200"/>
                <a:gd name="connsiteX11" fmla="*/ 29337 w 257175"/>
                <a:gd name="connsiteY11" fmla="*/ 29337 h 76200"/>
                <a:gd name="connsiteX12" fmla="*/ 95250 w 257175"/>
                <a:gd name="connsiteY12" fmla="*/ 29337 h 76200"/>
                <a:gd name="connsiteX13" fmla="*/ 95250 w 257175"/>
                <a:gd name="connsiteY13" fmla="*/ 51530 h 76200"/>
                <a:gd name="connsiteX14" fmla="*/ 236601 w 257175"/>
                <a:gd name="connsiteY14" fmla="*/ 51530 h 76200"/>
                <a:gd name="connsiteX15" fmla="*/ 117443 w 257175"/>
                <a:gd name="connsiteY15" fmla="*/ 51530 h 76200"/>
                <a:gd name="connsiteX16" fmla="*/ 117443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95250" y="51530"/>
                  </a:moveTo>
                  <a:lnTo>
                    <a:pt x="29337" y="51530"/>
                  </a:lnTo>
                  <a:lnTo>
                    <a:pt x="29337" y="29337"/>
                  </a:lnTo>
                  <a:lnTo>
                    <a:pt x="95250" y="29337"/>
                  </a:lnTo>
                  <a:lnTo>
                    <a:pt x="95250" y="51530"/>
                  </a:lnTo>
                  <a:close/>
                  <a:moveTo>
                    <a:pt x="236601" y="51530"/>
                  </a:moveTo>
                  <a:lnTo>
                    <a:pt x="117443" y="51530"/>
                  </a:lnTo>
                  <a:lnTo>
                    <a:pt x="117443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A3DBB9BC-07EE-46AC-8758-87D3A16759EA}"/>
                </a:ext>
              </a:extLst>
            </p:cNvPr>
            <p:cNvSpPr/>
            <p:nvPr/>
          </p:nvSpPr>
          <p:spPr>
            <a:xfrm>
              <a:off x="6810557" y="1185005"/>
              <a:ext cx="114300" cy="85725"/>
            </a:xfrm>
            <a:custGeom>
              <a:avLst/>
              <a:gdLst>
                <a:gd name="connsiteX0" fmla="*/ 86106 w 114300"/>
                <a:gd name="connsiteY0" fmla="*/ 7144 h 85725"/>
                <a:gd name="connsiteX1" fmla="*/ 59626 w 114300"/>
                <a:gd name="connsiteY1" fmla="*/ 7144 h 85725"/>
                <a:gd name="connsiteX2" fmla="*/ 33147 w 114300"/>
                <a:gd name="connsiteY2" fmla="*/ 7144 h 85725"/>
                <a:gd name="connsiteX3" fmla="*/ 14764 w 114300"/>
                <a:gd name="connsiteY3" fmla="*/ 14764 h 85725"/>
                <a:gd name="connsiteX4" fmla="*/ 7144 w 114300"/>
                <a:gd name="connsiteY4" fmla="*/ 33147 h 85725"/>
                <a:gd name="connsiteX5" fmla="*/ 7144 w 114300"/>
                <a:gd name="connsiteY5" fmla="*/ 57436 h 85725"/>
                <a:gd name="connsiteX6" fmla="*/ 13145 w 114300"/>
                <a:gd name="connsiteY6" fmla="*/ 67342 h 85725"/>
                <a:gd name="connsiteX7" fmla="*/ 59626 w 114300"/>
                <a:gd name="connsiteY7" fmla="*/ 78581 h 85725"/>
                <a:gd name="connsiteX8" fmla="*/ 106108 w 114300"/>
                <a:gd name="connsiteY8" fmla="*/ 67342 h 85725"/>
                <a:gd name="connsiteX9" fmla="*/ 112109 w 114300"/>
                <a:gd name="connsiteY9" fmla="*/ 57436 h 85725"/>
                <a:gd name="connsiteX10" fmla="*/ 112109 w 114300"/>
                <a:gd name="connsiteY10" fmla="*/ 33147 h 85725"/>
                <a:gd name="connsiteX11" fmla="*/ 104489 w 114300"/>
                <a:gd name="connsiteY11" fmla="*/ 14859 h 85725"/>
                <a:gd name="connsiteX12" fmla="*/ 86106 w 114300"/>
                <a:gd name="connsiteY12" fmla="*/ 7144 h 85725"/>
                <a:gd name="connsiteX13" fmla="*/ 90106 w 114300"/>
                <a:gd name="connsiteY13" fmla="*/ 50387 h 85725"/>
                <a:gd name="connsiteX14" fmla="*/ 59817 w 114300"/>
                <a:gd name="connsiteY14" fmla="*/ 56388 h 85725"/>
                <a:gd name="connsiteX15" fmla="*/ 29527 w 114300"/>
                <a:gd name="connsiteY15" fmla="*/ 50387 h 85725"/>
                <a:gd name="connsiteX16" fmla="*/ 29527 w 114300"/>
                <a:gd name="connsiteY16" fmla="*/ 33147 h 85725"/>
                <a:gd name="connsiteX17" fmla="*/ 33242 w 114300"/>
                <a:gd name="connsiteY17" fmla="*/ 29432 h 85725"/>
                <a:gd name="connsiteX18" fmla="*/ 59721 w 114300"/>
                <a:gd name="connsiteY18" fmla="*/ 29432 h 85725"/>
                <a:gd name="connsiteX19" fmla="*/ 86201 w 114300"/>
                <a:gd name="connsiteY19" fmla="*/ 29432 h 85725"/>
                <a:gd name="connsiteX20" fmla="*/ 90201 w 114300"/>
                <a:gd name="connsiteY20" fmla="*/ 33147 h 85725"/>
                <a:gd name="connsiteX21" fmla="*/ 90106 w 114300"/>
                <a:gd name="connsiteY21" fmla="*/ 50387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14300" h="85725">
                  <a:moveTo>
                    <a:pt x="86106" y="7144"/>
                  </a:moveTo>
                  <a:cubicBezTo>
                    <a:pt x="77343" y="7144"/>
                    <a:pt x="68485" y="7144"/>
                    <a:pt x="59626" y="7144"/>
                  </a:cubicBezTo>
                  <a:cubicBezTo>
                    <a:pt x="50768" y="7144"/>
                    <a:pt x="41910" y="7144"/>
                    <a:pt x="33147" y="7144"/>
                  </a:cubicBezTo>
                  <a:cubicBezTo>
                    <a:pt x="26194" y="7144"/>
                    <a:pt x="19716" y="9811"/>
                    <a:pt x="14764" y="14764"/>
                  </a:cubicBezTo>
                  <a:cubicBezTo>
                    <a:pt x="9810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342"/>
                  </a:cubicBezTo>
                  <a:cubicBezTo>
                    <a:pt x="27432" y="74676"/>
                    <a:pt x="43529" y="78581"/>
                    <a:pt x="59626" y="78581"/>
                  </a:cubicBezTo>
                  <a:cubicBezTo>
                    <a:pt x="75819" y="78581"/>
                    <a:pt x="91821" y="74676"/>
                    <a:pt x="106108" y="67342"/>
                  </a:cubicBezTo>
                  <a:cubicBezTo>
                    <a:pt x="109823" y="65437"/>
                    <a:pt x="112109" y="61627"/>
                    <a:pt x="112109" y="57436"/>
                  </a:cubicBezTo>
                  <a:lnTo>
                    <a:pt x="112109" y="33147"/>
                  </a:lnTo>
                  <a:cubicBezTo>
                    <a:pt x="112109" y="26289"/>
                    <a:pt x="109442" y="19812"/>
                    <a:pt x="104489" y="14859"/>
                  </a:cubicBezTo>
                  <a:cubicBezTo>
                    <a:pt x="99822" y="10001"/>
                    <a:pt x="93059" y="7144"/>
                    <a:pt x="86106" y="7144"/>
                  </a:cubicBezTo>
                  <a:close/>
                  <a:moveTo>
                    <a:pt x="90106" y="50387"/>
                  </a:moveTo>
                  <a:cubicBezTo>
                    <a:pt x="80486" y="54388"/>
                    <a:pt x="70389" y="56388"/>
                    <a:pt x="59817" y="56388"/>
                  </a:cubicBezTo>
                  <a:cubicBezTo>
                    <a:pt x="49244" y="56388"/>
                    <a:pt x="39052" y="54388"/>
                    <a:pt x="29527" y="50387"/>
                  </a:cubicBezTo>
                  <a:lnTo>
                    <a:pt x="29527" y="33147"/>
                  </a:lnTo>
                  <a:cubicBezTo>
                    <a:pt x="29527" y="31147"/>
                    <a:pt x="31242" y="29432"/>
                    <a:pt x="33242" y="29432"/>
                  </a:cubicBezTo>
                  <a:cubicBezTo>
                    <a:pt x="42005" y="29432"/>
                    <a:pt x="50863" y="29432"/>
                    <a:pt x="59721" y="29432"/>
                  </a:cubicBezTo>
                  <a:cubicBezTo>
                    <a:pt x="68580" y="29432"/>
                    <a:pt x="77438" y="29432"/>
                    <a:pt x="86201" y="29432"/>
                  </a:cubicBezTo>
                  <a:cubicBezTo>
                    <a:pt x="88201" y="29432"/>
                    <a:pt x="90201" y="31051"/>
                    <a:pt x="90201" y="33147"/>
                  </a:cubicBezTo>
                  <a:lnTo>
                    <a:pt x="90106" y="5038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BA07292B-02E8-4BAA-BC44-60528F7C3EF0}"/>
                </a:ext>
              </a:extLst>
            </p:cNvPr>
            <p:cNvSpPr/>
            <p:nvPr/>
          </p:nvSpPr>
          <p:spPr>
            <a:xfrm>
              <a:off x="6824939" y="1100518"/>
              <a:ext cx="85725" cy="85725"/>
            </a:xfrm>
            <a:custGeom>
              <a:avLst/>
              <a:gdLst>
                <a:gd name="connsiteX0" fmla="*/ 83725 w 85725"/>
                <a:gd name="connsiteY0" fmla="*/ 45434 h 85725"/>
                <a:gd name="connsiteX1" fmla="*/ 45434 w 85725"/>
                <a:gd name="connsiteY1" fmla="*/ 7144 h 85725"/>
                <a:gd name="connsiteX2" fmla="*/ 7144 w 85725"/>
                <a:gd name="connsiteY2" fmla="*/ 45434 h 85725"/>
                <a:gd name="connsiteX3" fmla="*/ 45434 w 85725"/>
                <a:gd name="connsiteY3" fmla="*/ 83725 h 85725"/>
                <a:gd name="connsiteX4" fmla="*/ 83725 w 85725"/>
                <a:gd name="connsiteY4" fmla="*/ 45434 h 85725"/>
                <a:gd name="connsiteX5" fmla="*/ 29337 w 85725"/>
                <a:gd name="connsiteY5" fmla="*/ 45434 h 85725"/>
                <a:gd name="connsiteX6" fmla="*/ 45434 w 85725"/>
                <a:gd name="connsiteY6" fmla="*/ 29337 h 85725"/>
                <a:gd name="connsiteX7" fmla="*/ 61532 w 85725"/>
                <a:gd name="connsiteY7" fmla="*/ 45434 h 85725"/>
                <a:gd name="connsiteX8" fmla="*/ 45434 w 85725"/>
                <a:gd name="connsiteY8" fmla="*/ 61531 h 85725"/>
                <a:gd name="connsiteX9" fmla="*/ 29337 w 85725"/>
                <a:gd name="connsiteY9" fmla="*/ 4543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83725" y="45434"/>
                  </a:move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ubicBezTo>
                    <a:pt x="7144" y="66580"/>
                    <a:pt x="24289" y="83725"/>
                    <a:pt x="45434" y="83725"/>
                  </a:cubicBezTo>
                  <a:cubicBezTo>
                    <a:pt x="66580" y="83725"/>
                    <a:pt x="83725" y="66484"/>
                    <a:pt x="83725" y="45434"/>
                  </a:cubicBezTo>
                  <a:close/>
                  <a:moveTo>
                    <a:pt x="29337" y="45434"/>
                  </a:moveTo>
                  <a:cubicBezTo>
                    <a:pt x="29337" y="36576"/>
                    <a:pt x="36576" y="29337"/>
                    <a:pt x="45434" y="29337"/>
                  </a:cubicBezTo>
                  <a:cubicBezTo>
                    <a:pt x="54293" y="29337"/>
                    <a:pt x="61532" y="36576"/>
                    <a:pt x="61532" y="45434"/>
                  </a:cubicBezTo>
                  <a:cubicBezTo>
                    <a:pt x="61532" y="54292"/>
                    <a:pt x="54293" y="61531"/>
                    <a:pt x="45434" y="61531"/>
                  </a:cubicBezTo>
                  <a:cubicBezTo>
                    <a:pt x="36576" y="61531"/>
                    <a:pt x="29337" y="54292"/>
                    <a:pt x="29337" y="4543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A77F8A80-C421-46CC-B4C9-0528FE07E9FE}"/>
                </a:ext>
              </a:extLst>
            </p:cNvPr>
            <p:cNvSpPr/>
            <p:nvPr/>
          </p:nvSpPr>
          <p:spPr>
            <a:xfrm>
              <a:off x="6937906" y="982503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157448 w 257175"/>
                <a:gd name="connsiteY9" fmla="*/ 51530 h 76200"/>
                <a:gd name="connsiteX10" fmla="*/ 29432 w 257175"/>
                <a:gd name="connsiteY10" fmla="*/ 51530 h 76200"/>
                <a:gd name="connsiteX11" fmla="*/ 29432 w 257175"/>
                <a:gd name="connsiteY11" fmla="*/ 29337 h 76200"/>
                <a:gd name="connsiteX12" fmla="*/ 157448 w 257175"/>
                <a:gd name="connsiteY12" fmla="*/ 29337 h 76200"/>
                <a:gd name="connsiteX13" fmla="*/ 157448 w 257175"/>
                <a:gd name="connsiteY13" fmla="*/ 51530 h 76200"/>
                <a:gd name="connsiteX14" fmla="*/ 236601 w 257175"/>
                <a:gd name="connsiteY14" fmla="*/ 51530 h 76200"/>
                <a:gd name="connsiteX15" fmla="*/ 179641 w 257175"/>
                <a:gd name="connsiteY15" fmla="*/ 51530 h 76200"/>
                <a:gd name="connsiteX16" fmla="*/ 179641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157448" y="51530"/>
                  </a:moveTo>
                  <a:lnTo>
                    <a:pt x="29432" y="51530"/>
                  </a:lnTo>
                  <a:lnTo>
                    <a:pt x="29432" y="29337"/>
                  </a:lnTo>
                  <a:lnTo>
                    <a:pt x="157448" y="29337"/>
                  </a:lnTo>
                  <a:lnTo>
                    <a:pt x="157448" y="51530"/>
                  </a:lnTo>
                  <a:close/>
                  <a:moveTo>
                    <a:pt x="236601" y="51530"/>
                  </a:moveTo>
                  <a:lnTo>
                    <a:pt x="179641" y="51530"/>
                  </a:lnTo>
                  <a:lnTo>
                    <a:pt x="179641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04DD1AD9-583D-4367-A3C5-55A5C0766C8C}"/>
                </a:ext>
              </a:extLst>
            </p:cNvPr>
            <p:cNvSpPr/>
            <p:nvPr/>
          </p:nvSpPr>
          <p:spPr>
            <a:xfrm>
              <a:off x="6937906" y="1099470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29432 w 257175"/>
                <a:gd name="connsiteY9" fmla="*/ 29337 h 76200"/>
                <a:gd name="connsiteX10" fmla="*/ 53149 w 257175"/>
                <a:gd name="connsiteY10" fmla="*/ 29337 h 76200"/>
                <a:gd name="connsiteX11" fmla="*/ 53149 w 257175"/>
                <a:gd name="connsiteY11" fmla="*/ 51530 h 76200"/>
                <a:gd name="connsiteX12" fmla="*/ 29432 w 257175"/>
                <a:gd name="connsiteY12" fmla="*/ 51530 h 76200"/>
                <a:gd name="connsiteX13" fmla="*/ 29432 w 257175"/>
                <a:gd name="connsiteY13" fmla="*/ 29337 h 76200"/>
                <a:gd name="connsiteX14" fmla="*/ 236601 w 257175"/>
                <a:gd name="connsiteY14" fmla="*/ 51530 h 76200"/>
                <a:gd name="connsiteX15" fmla="*/ 75247 w 257175"/>
                <a:gd name="connsiteY15" fmla="*/ 51530 h 76200"/>
                <a:gd name="connsiteX16" fmla="*/ 75247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0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29432" y="29337"/>
                  </a:moveTo>
                  <a:lnTo>
                    <a:pt x="53149" y="29337"/>
                  </a:lnTo>
                  <a:lnTo>
                    <a:pt x="53149" y="51530"/>
                  </a:lnTo>
                  <a:lnTo>
                    <a:pt x="29432" y="51530"/>
                  </a:lnTo>
                  <a:lnTo>
                    <a:pt x="29432" y="29337"/>
                  </a:lnTo>
                  <a:close/>
                  <a:moveTo>
                    <a:pt x="236601" y="51530"/>
                  </a:moveTo>
                  <a:lnTo>
                    <a:pt x="75247" y="51530"/>
                  </a:lnTo>
                  <a:lnTo>
                    <a:pt x="75247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" name="자유형: 도형 27">
              <a:extLst>
                <a:ext uri="{FF2B5EF4-FFF2-40B4-BE49-F238E27FC236}">
                  <a16:creationId xmlns:a16="http://schemas.microsoft.com/office/drawing/2014/main" id="{2C95811B-B365-4F32-93F0-776B8143B392}"/>
                </a:ext>
              </a:extLst>
            </p:cNvPr>
            <p:cNvSpPr/>
            <p:nvPr/>
          </p:nvSpPr>
          <p:spPr>
            <a:xfrm>
              <a:off x="6937906" y="1189005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29432 w 257175"/>
                <a:gd name="connsiteY9" fmla="*/ 29337 h 76200"/>
                <a:gd name="connsiteX10" fmla="*/ 192214 w 257175"/>
                <a:gd name="connsiteY10" fmla="*/ 29337 h 76200"/>
                <a:gd name="connsiteX11" fmla="*/ 192214 w 257175"/>
                <a:gd name="connsiteY11" fmla="*/ 51530 h 76200"/>
                <a:gd name="connsiteX12" fmla="*/ 29432 w 257175"/>
                <a:gd name="connsiteY12" fmla="*/ 51530 h 76200"/>
                <a:gd name="connsiteX13" fmla="*/ 29432 w 257175"/>
                <a:gd name="connsiteY13" fmla="*/ 29337 h 76200"/>
                <a:gd name="connsiteX14" fmla="*/ 236601 w 257175"/>
                <a:gd name="connsiteY14" fmla="*/ 51530 h 76200"/>
                <a:gd name="connsiteX15" fmla="*/ 214408 w 257175"/>
                <a:gd name="connsiteY15" fmla="*/ 51530 h 76200"/>
                <a:gd name="connsiteX16" fmla="*/ 214408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0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29432" y="29337"/>
                  </a:moveTo>
                  <a:lnTo>
                    <a:pt x="192214" y="29337"/>
                  </a:lnTo>
                  <a:lnTo>
                    <a:pt x="192214" y="51530"/>
                  </a:lnTo>
                  <a:lnTo>
                    <a:pt x="29432" y="51530"/>
                  </a:lnTo>
                  <a:lnTo>
                    <a:pt x="29432" y="29337"/>
                  </a:lnTo>
                  <a:close/>
                  <a:moveTo>
                    <a:pt x="236601" y="51530"/>
                  </a:moveTo>
                  <a:lnTo>
                    <a:pt x="214408" y="51530"/>
                  </a:lnTo>
                  <a:lnTo>
                    <a:pt x="214408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9" name="TextBox 28">
            <a:extLst>
              <a:ext uri="{FF2B5EF4-FFF2-40B4-BE49-F238E27FC236}">
                <a16:creationId xmlns:a16="http://schemas.microsoft.com/office/drawing/2014/main" id="{4ECDE187-04E2-45C2-AB71-3163282F7484}"/>
              </a:ext>
            </a:extLst>
          </p:cNvPr>
          <p:cNvSpPr txBox="1"/>
          <p:nvPr/>
        </p:nvSpPr>
        <p:spPr>
          <a:xfrm>
            <a:off x="1049909" y="3493478"/>
            <a:ext cx="2175491" cy="1446550"/>
          </a:xfrm>
          <a:prstGeom prst="rect">
            <a:avLst/>
          </a:prstGeom>
          <a:noFill/>
        </p:spPr>
        <p:txBody>
          <a:bodyPr wrap="square" lIns="91440" tIns="45720" rIns="91440" bIns="45720" rtlCol="0" anchor="t" anchorCtr="0">
            <a:spAutoFit/>
          </a:bodyPr>
          <a:lstStyle/>
          <a:p>
            <a:pPr algn="ctr"/>
            <a:r>
              <a:rPr lang="en-US" altLang="ko-KR" sz="2200" dirty="0">
                <a:solidFill>
                  <a:srgbClr val="373737"/>
                </a:solidFill>
                <a:ea typeface="맑은 고딕"/>
              </a:rPr>
              <a:t> Tekintse át az Every1 rövid tanfolyamok sorozatát: </a:t>
            </a:r>
            <a:r>
              <a:rPr lang="en-US" altLang="ko-KR" sz="2200" i="1" dirty="0">
                <a:solidFill>
                  <a:srgbClr val="373737"/>
                </a:solidFill>
                <a:ea typeface="맑은 고딕"/>
                <a:hlinkClick r:id="rId3"/>
              </a:rPr>
              <a:t>Digitális energia alapjai</a:t>
            </a:r>
            <a:r>
              <a:rPr lang="en-US" altLang="ko-KR" sz="2200" i="1" dirty="0">
                <a:solidFill>
                  <a:srgbClr val="373737"/>
                </a:solidFill>
                <a:ea typeface="맑은 고딕"/>
              </a:rPr>
              <a:t>.</a:t>
            </a:r>
            <a:endParaRPr lang="ko-KR" altLang="en-US" sz="2200" dirty="0">
              <a:solidFill>
                <a:srgbClr val="373737"/>
              </a:solidFill>
              <a:ea typeface="맑은 고딕"/>
            </a:endParaRPr>
          </a:p>
        </p:txBody>
      </p:sp>
      <p:grpSp>
        <p:nvGrpSpPr>
          <p:cNvPr id="32" name="그룹 31">
            <a:extLst>
              <a:ext uri="{FF2B5EF4-FFF2-40B4-BE49-F238E27FC236}">
                <a16:creationId xmlns:a16="http://schemas.microsoft.com/office/drawing/2014/main" id="{9AA80F0D-EBB3-4C6C-AADE-CFFA66F10E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4435138" y="2356969"/>
            <a:ext cx="620738" cy="626714"/>
            <a:chOff x="5449339" y="2217420"/>
            <a:chExt cx="388048" cy="391784"/>
          </a:xfrm>
          <a:solidFill>
            <a:schemeClr val="accent1"/>
          </a:solidFill>
        </p:grpSpPr>
        <p:sp>
          <p:nvSpPr>
            <p:cNvPr id="33" name="자유형: 도형 32">
              <a:extLst>
                <a:ext uri="{FF2B5EF4-FFF2-40B4-BE49-F238E27FC236}">
                  <a16:creationId xmlns:a16="http://schemas.microsoft.com/office/drawing/2014/main" id="{CB5A7904-CAC3-45AF-AD1B-B88536EFABA4}"/>
                </a:ext>
              </a:extLst>
            </p:cNvPr>
            <p:cNvSpPr/>
            <p:nvPr/>
          </p:nvSpPr>
          <p:spPr>
            <a:xfrm>
              <a:off x="5561162" y="2217420"/>
              <a:ext cx="276225" cy="361950"/>
            </a:xfrm>
            <a:custGeom>
              <a:avLst/>
              <a:gdLst>
                <a:gd name="connsiteX0" fmla="*/ 263366 w 276225"/>
                <a:gd name="connsiteY0" fmla="*/ 96107 h 361950"/>
                <a:gd name="connsiteX1" fmla="*/ 230029 w 276225"/>
                <a:gd name="connsiteY1" fmla="*/ 96107 h 361950"/>
                <a:gd name="connsiteX2" fmla="*/ 230029 w 276225"/>
                <a:gd name="connsiteY2" fmla="*/ 40576 h 361950"/>
                <a:gd name="connsiteX3" fmla="*/ 218885 w 276225"/>
                <a:gd name="connsiteY3" fmla="*/ 29432 h 361950"/>
                <a:gd name="connsiteX4" fmla="*/ 73818 w 276225"/>
                <a:gd name="connsiteY4" fmla="*/ 29432 h 361950"/>
                <a:gd name="connsiteX5" fmla="*/ 73818 w 276225"/>
                <a:gd name="connsiteY5" fmla="*/ 18288 h 361950"/>
                <a:gd name="connsiteX6" fmla="*/ 62674 w 276225"/>
                <a:gd name="connsiteY6" fmla="*/ 7144 h 361950"/>
                <a:gd name="connsiteX7" fmla="*/ 18288 w 276225"/>
                <a:gd name="connsiteY7" fmla="*/ 7144 h 361950"/>
                <a:gd name="connsiteX8" fmla="*/ 7144 w 276225"/>
                <a:gd name="connsiteY8" fmla="*/ 18288 h 361950"/>
                <a:gd name="connsiteX9" fmla="*/ 7144 w 276225"/>
                <a:gd name="connsiteY9" fmla="*/ 62675 h 361950"/>
                <a:gd name="connsiteX10" fmla="*/ 18288 w 276225"/>
                <a:gd name="connsiteY10" fmla="*/ 73819 h 361950"/>
                <a:gd name="connsiteX11" fmla="*/ 62674 w 276225"/>
                <a:gd name="connsiteY11" fmla="*/ 73819 h 361950"/>
                <a:gd name="connsiteX12" fmla="*/ 73818 w 276225"/>
                <a:gd name="connsiteY12" fmla="*/ 62675 h 361950"/>
                <a:gd name="connsiteX13" fmla="*/ 73818 w 276225"/>
                <a:gd name="connsiteY13" fmla="*/ 51530 h 361950"/>
                <a:gd name="connsiteX14" fmla="*/ 207740 w 276225"/>
                <a:gd name="connsiteY14" fmla="*/ 51530 h 361950"/>
                <a:gd name="connsiteX15" fmla="*/ 207740 w 276225"/>
                <a:gd name="connsiteY15" fmla="*/ 95917 h 361950"/>
                <a:gd name="connsiteX16" fmla="*/ 174402 w 276225"/>
                <a:gd name="connsiteY16" fmla="*/ 95917 h 361950"/>
                <a:gd name="connsiteX17" fmla="*/ 163258 w 276225"/>
                <a:gd name="connsiteY17" fmla="*/ 107061 h 361950"/>
                <a:gd name="connsiteX18" fmla="*/ 163258 w 276225"/>
                <a:gd name="connsiteY18" fmla="*/ 263938 h 361950"/>
                <a:gd name="connsiteX19" fmla="*/ 174402 w 276225"/>
                <a:gd name="connsiteY19" fmla="*/ 275082 h 361950"/>
                <a:gd name="connsiteX20" fmla="*/ 207740 w 276225"/>
                <a:gd name="connsiteY20" fmla="*/ 275082 h 361950"/>
                <a:gd name="connsiteX21" fmla="*/ 207740 w 276225"/>
                <a:gd name="connsiteY21" fmla="*/ 319468 h 361950"/>
                <a:gd name="connsiteX22" fmla="*/ 185547 w 276225"/>
                <a:gd name="connsiteY22" fmla="*/ 319468 h 361950"/>
                <a:gd name="connsiteX23" fmla="*/ 185547 w 276225"/>
                <a:gd name="connsiteY23" fmla="*/ 308324 h 361950"/>
                <a:gd name="connsiteX24" fmla="*/ 174402 w 276225"/>
                <a:gd name="connsiteY24" fmla="*/ 297180 h 361950"/>
                <a:gd name="connsiteX25" fmla="*/ 130016 w 276225"/>
                <a:gd name="connsiteY25" fmla="*/ 297180 h 361950"/>
                <a:gd name="connsiteX26" fmla="*/ 118872 w 276225"/>
                <a:gd name="connsiteY26" fmla="*/ 308324 h 361950"/>
                <a:gd name="connsiteX27" fmla="*/ 118872 w 276225"/>
                <a:gd name="connsiteY27" fmla="*/ 352711 h 361950"/>
                <a:gd name="connsiteX28" fmla="*/ 130016 w 276225"/>
                <a:gd name="connsiteY28" fmla="*/ 363855 h 361950"/>
                <a:gd name="connsiteX29" fmla="*/ 174402 w 276225"/>
                <a:gd name="connsiteY29" fmla="*/ 363855 h 361950"/>
                <a:gd name="connsiteX30" fmla="*/ 185547 w 276225"/>
                <a:gd name="connsiteY30" fmla="*/ 352711 h 361950"/>
                <a:gd name="connsiteX31" fmla="*/ 185547 w 276225"/>
                <a:gd name="connsiteY31" fmla="*/ 341567 h 361950"/>
                <a:gd name="connsiteX32" fmla="*/ 218885 w 276225"/>
                <a:gd name="connsiteY32" fmla="*/ 341567 h 361950"/>
                <a:gd name="connsiteX33" fmla="*/ 230029 w 276225"/>
                <a:gd name="connsiteY33" fmla="*/ 330422 h 361950"/>
                <a:gd name="connsiteX34" fmla="*/ 230029 w 276225"/>
                <a:gd name="connsiteY34" fmla="*/ 274892 h 361950"/>
                <a:gd name="connsiteX35" fmla="*/ 263366 w 276225"/>
                <a:gd name="connsiteY35" fmla="*/ 274892 h 361950"/>
                <a:gd name="connsiteX36" fmla="*/ 274510 w 276225"/>
                <a:gd name="connsiteY36" fmla="*/ 263747 h 361950"/>
                <a:gd name="connsiteX37" fmla="*/ 274510 w 276225"/>
                <a:gd name="connsiteY37" fmla="*/ 106871 h 361950"/>
                <a:gd name="connsiteX38" fmla="*/ 263366 w 276225"/>
                <a:gd name="connsiteY38" fmla="*/ 96107 h 361950"/>
                <a:gd name="connsiteX39" fmla="*/ 51721 w 276225"/>
                <a:gd name="connsiteY39" fmla="*/ 51721 h 361950"/>
                <a:gd name="connsiteX40" fmla="*/ 29527 w 276225"/>
                <a:gd name="connsiteY40" fmla="*/ 51721 h 361950"/>
                <a:gd name="connsiteX41" fmla="*/ 29527 w 276225"/>
                <a:gd name="connsiteY41" fmla="*/ 29527 h 361950"/>
                <a:gd name="connsiteX42" fmla="*/ 51721 w 276225"/>
                <a:gd name="connsiteY42" fmla="*/ 29527 h 361950"/>
                <a:gd name="connsiteX43" fmla="*/ 51721 w 276225"/>
                <a:gd name="connsiteY43" fmla="*/ 51721 h 361950"/>
                <a:gd name="connsiteX44" fmla="*/ 163449 w 276225"/>
                <a:gd name="connsiteY44" fmla="*/ 341852 h 361950"/>
                <a:gd name="connsiteX45" fmla="*/ 141256 w 276225"/>
                <a:gd name="connsiteY45" fmla="*/ 341852 h 361950"/>
                <a:gd name="connsiteX46" fmla="*/ 141256 w 276225"/>
                <a:gd name="connsiteY46" fmla="*/ 319659 h 361950"/>
                <a:gd name="connsiteX47" fmla="*/ 163449 w 276225"/>
                <a:gd name="connsiteY47" fmla="*/ 319659 h 361950"/>
                <a:gd name="connsiteX48" fmla="*/ 163449 w 276225"/>
                <a:gd name="connsiteY48" fmla="*/ 341852 h 361950"/>
                <a:gd name="connsiteX49" fmla="*/ 185642 w 276225"/>
                <a:gd name="connsiteY49" fmla="*/ 162782 h 361950"/>
                <a:gd name="connsiteX50" fmla="*/ 252222 w 276225"/>
                <a:gd name="connsiteY50" fmla="*/ 162782 h 361950"/>
                <a:gd name="connsiteX51" fmla="*/ 252222 w 276225"/>
                <a:gd name="connsiteY51" fmla="*/ 208693 h 361950"/>
                <a:gd name="connsiteX52" fmla="*/ 185642 w 276225"/>
                <a:gd name="connsiteY52" fmla="*/ 208693 h 361950"/>
                <a:gd name="connsiteX53" fmla="*/ 185642 w 276225"/>
                <a:gd name="connsiteY53" fmla="*/ 162782 h 361950"/>
                <a:gd name="connsiteX54" fmla="*/ 252317 w 276225"/>
                <a:gd name="connsiteY54" fmla="*/ 118300 h 361950"/>
                <a:gd name="connsiteX55" fmla="*/ 252317 w 276225"/>
                <a:gd name="connsiteY55" fmla="*/ 140494 h 361950"/>
                <a:gd name="connsiteX56" fmla="*/ 185737 w 276225"/>
                <a:gd name="connsiteY56" fmla="*/ 140494 h 361950"/>
                <a:gd name="connsiteX57" fmla="*/ 185737 w 276225"/>
                <a:gd name="connsiteY57" fmla="*/ 118300 h 361950"/>
                <a:gd name="connsiteX58" fmla="*/ 252317 w 276225"/>
                <a:gd name="connsiteY58" fmla="*/ 118300 h 361950"/>
                <a:gd name="connsiteX59" fmla="*/ 185642 w 276225"/>
                <a:gd name="connsiteY59" fmla="*/ 252984 h 361950"/>
                <a:gd name="connsiteX60" fmla="*/ 185642 w 276225"/>
                <a:gd name="connsiteY60" fmla="*/ 230791 h 361950"/>
                <a:gd name="connsiteX61" fmla="*/ 252222 w 276225"/>
                <a:gd name="connsiteY61" fmla="*/ 230791 h 361950"/>
                <a:gd name="connsiteX62" fmla="*/ 252222 w 276225"/>
                <a:gd name="connsiteY62" fmla="*/ 252984 h 361950"/>
                <a:gd name="connsiteX63" fmla="*/ 185642 w 276225"/>
                <a:gd name="connsiteY63" fmla="*/ 252984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276225" h="361950">
                  <a:moveTo>
                    <a:pt x="263366" y="96107"/>
                  </a:moveTo>
                  <a:lnTo>
                    <a:pt x="230029" y="96107"/>
                  </a:lnTo>
                  <a:lnTo>
                    <a:pt x="230029" y="40576"/>
                  </a:lnTo>
                  <a:cubicBezTo>
                    <a:pt x="230029" y="34480"/>
                    <a:pt x="225076" y="29432"/>
                    <a:pt x="218885" y="29432"/>
                  </a:cubicBezTo>
                  <a:lnTo>
                    <a:pt x="73818" y="29432"/>
                  </a:lnTo>
                  <a:lnTo>
                    <a:pt x="73818" y="18288"/>
                  </a:lnTo>
                  <a:cubicBezTo>
                    <a:pt x="73818" y="12192"/>
                    <a:pt x="68866" y="7144"/>
                    <a:pt x="62674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7" y="73819"/>
                    <a:pt x="18288" y="73819"/>
                  </a:cubicBezTo>
                  <a:lnTo>
                    <a:pt x="62674" y="73819"/>
                  </a:lnTo>
                  <a:cubicBezTo>
                    <a:pt x="68771" y="73819"/>
                    <a:pt x="73818" y="68866"/>
                    <a:pt x="73818" y="62675"/>
                  </a:cubicBezTo>
                  <a:lnTo>
                    <a:pt x="73818" y="51530"/>
                  </a:lnTo>
                  <a:lnTo>
                    <a:pt x="207740" y="51530"/>
                  </a:lnTo>
                  <a:lnTo>
                    <a:pt x="207740" y="95917"/>
                  </a:lnTo>
                  <a:lnTo>
                    <a:pt x="174402" y="95917"/>
                  </a:lnTo>
                  <a:cubicBezTo>
                    <a:pt x="168307" y="95917"/>
                    <a:pt x="163258" y="100870"/>
                    <a:pt x="163258" y="107061"/>
                  </a:cubicBezTo>
                  <a:lnTo>
                    <a:pt x="163258" y="263938"/>
                  </a:lnTo>
                  <a:cubicBezTo>
                    <a:pt x="163258" y="270034"/>
                    <a:pt x="168212" y="275082"/>
                    <a:pt x="174402" y="275082"/>
                  </a:cubicBezTo>
                  <a:lnTo>
                    <a:pt x="207740" y="275082"/>
                  </a:lnTo>
                  <a:lnTo>
                    <a:pt x="207740" y="319468"/>
                  </a:lnTo>
                  <a:lnTo>
                    <a:pt x="185547" y="319468"/>
                  </a:lnTo>
                  <a:lnTo>
                    <a:pt x="185547" y="308324"/>
                  </a:lnTo>
                  <a:cubicBezTo>
                    <a:pt x="185547" y="302228"/>
                    <a:pt x="180594" y="297180"/>
                    <a:pt x="174402" y="297180"/>
                  </a:cubicBezTo>
                  <a:lnTo>
                    <a:pt x="130016" y="297180"/>
                  </a:lnTo>
                  <a:cubicBezTo>
                    <a:pt x="123920" y="297180"/>
                    <a:pt x="118872" y="302133"/>
                    <a:pt x="118872" y="308324"/>
                  </a:cubicBezTo>
                  <a:lnTo>
                    <a:pt x="118872" y="352711"/>
                  </a:lnTo>
                  <a:cubicBezTo>
                    <a:pt x="118872" y="358807"/>
                    <a:pt x="123825" y="363855"/>
                    <a:pt x="130016" y="363855"/>
                  </a:cubicBezTo>
                  <a:lnTo>
                    <a:pt x="174402" y="363855"/>
                  </a:lnTo>
                  <a:cubicBezTo>
                    <a:pt x="180499" y="363855"/>
                    <a:pt x="185547" y="358902"/>
                    <a:pt x="185547" y="352711"/>
                  </a:cubicBezTo>
                  <a:lnTo>
                    <a:pt x="185547" y="341567"/>
                  </a:lnTo>
                  <a:lnTo>
                    <a:pt x="218885" y="341567"/>
                  </a:lnTo>
                  <a:cubicBezTo>
                    <a:pt x="224980" y="341567"/>
                    <a:pt x="230029" y="336613"/>
                    <a:pt x="230029" y="330422"/>
                  </a:cubicBezTo>
                  <a:lnTo>
                    <a:pt x="230029" y="274892"/>
                  </a:lnTo>
                  <a:lnTo>
                    <a:pt x="263366" y="274892"/>
                  </a:lnTo>
                  <a:cubicBezTo>
                    <a:pt x="269462" y="274892"/>
                    <a:pt x="274510" y="269938"/>
                    <a:pt x="274510" y="263747"/>
                  </a:cubicBezTo>
                  <a:lnTo>
                    <a:pt x="274510" y="106871"/>
                  </a:lnTo>
                  <a:cubicBezTo>
                    <a:pt x="274510" y="101060"/>
                    <a:pt x="269462" y="96107"/>
                    <a:pt x="263366" y="96107"/>
                  </a:cubicBezTo>
                  <a:close/>
                  <a:moveTo>
                    <a:pt x="51721" y="51721"/>
                  </a:moveTo>
                  <a:lnTo>
                    <a:pt x="29527" y="51721"/>
                  </a:lnTo>
                  <a:lnTo>
                    <a:pt x="29527" y="29527"/>
                  </a:lnTo>
                  <a:lnTo>
                    <a:pt x="51721" y="29527"/>
                  </a:lnTo>
                  <a:lnTo>
                    <a:pt x="51721" y="51721"/>
                  </a:lnTo>
                  <a:close/>
                  <a:moveTo>
                    <a:pt x="163449" y="341852"/>
                  </a:moveTo>
                  <a:lnTo>
                    <a:pt x="141256" y="341852"/>
                  </a:lnTo>
                  <a:lnTo>
                    <a:pt x="141256" y="319659"/>
                  </a:lnTo>
                  <a:lnTo>
                    <a:pt x="163449" y="319659"/>
                  </a:lnTo>
                  <a:lnTo>
                    <a:pt x="163449" y="341852"/>
                  </a:lnTo>
                  <a:close/>
                  <a:moveTo>
                    <a:pt x="185642" y="162782"/>
                  </a:moveTo>
                  <a:lnTo>
                    <a:pt x="252222" y="162782"/>
                  </a:lnTo>
                  <a:lnTo>
                    <a:pt x="252222" y="208693"/>
                  </a:lnTo>
                  <a:lnTo>
                    <a:pt x="185642" y="208693"/>
                  </a:lnTo>
                  <a:lnTo>
                    <a:pt x="185642" y="162782"/>
                  </a:lnTo>
                  <a:close/>
                  <a:moveTo>
                    <a:pt x="252317" y="118300"/>
                  </a:moveTo>
                  <a:lnTo>
                    <a:pt x="252317" y="140494"/>
                  </a:lnTo>
                  <a:lnTo>
                    <a:pt x="185737" y="140494"/>
                  </a:lnTo>
                  <a:lnTo>
                    <a:pt x="185737" y="118300"/>
                  </a:lnTo>
                  <a:lnTo>
                    <a:pt x="252317" y="118300"/>
                  </a:lnTo>
                  <a:close/>
                  <a:moveTo>
                    <a:pt x="185642" y="252984"/>
                  </a:moveTo>
                  <a:lnTo>
                    <a:pt x="185642" y="230791"/>
                  </a:lnTo>
                  <a:lnTo>
                    <a:pt x="252222" y="230791"/>
                  </a:lnTo>
                  <a:lnTo>
                    <a:pt x="252222" y="252984"/>
                  </a:lnTo>
                  <a:lnTo>
                    <a:pt x="185642" y="25298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07FD3683-124B-4FC8-BC8A-82E8EDA88594}"/>
                </a:ext>
              </a:extLst>
            </p:cNvPr>
            <p:cNvSpPr/>
            <p:nvPr/>
          </p:nvSpPr>
          <p:spPr>
            <a:xfrm>
              <a:off x="5494678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" name="자유형: 도형 34">
              <a:extLst>
                <a:ext uri="{FF2B5EF4-FFF2-40B4-BE49-F238E27FC236}">
                  <a16:creationId xmlns:a16="http://schemas.microsoft.com/office/drawing/2014/main" id="{2A91A445-0E3B-4298-8F85-60E5F18D4600}"/>
                </a:ext>
              </a:extLst>
            </p:cNvPr>
            <p:cNvSpPr/>
            <p:nvPr/>
          </p:nvSpPr>
          <p:spPr>
            <a:xfrm>
              <a:off x="5494678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00C46BB7-2B24-4F61-B68C-D6C6C84CAE81}"/>
                </a:ext>
              </a:extLst>
            </p:cNvPr>
            <p:cNvSpPr/>
            <p:nvPr/>
          </p:nvSpPr>
          <p:spPr>
            <a:xfrm>
              <a:off x="5561353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239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31CACC48-9DB5-4E01-9F86-D656492A4064}"/>
                </a:ext>
              </a:extLst>
            </p:cNvPr>
            <p:cNvSpPr/>
            <p:nvPr/>
          </p:nvSpPr>
          <p:spPr>
            <a:xfrm>
              <a:off x="5561353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239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" name="자유형: 도형 37">
              <a:extLst>
                <a:ext uri="{FF2B5EF4-FFF2-40B4-BE49-F238E27FC236}">
                  <a16:creationId xmlns:a16="http://schemas.microsoft.com/office/drawing/2014/main" id="{BF68F072-6072-44B5-962D-CD5C2BCA3F02}"/>
                </a:ext>
              </a:extLst>
            </p:cNvPr>
            <p:cNvSpPr/>
            <p:nvPr/>
          </p:nvSpPr>
          <p:spPr>
            <a:xfrm>
              <a:off x="5628695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A2BDE4CF-280A-4584-8667-43095FCB7679}"/>
                </a:ext>
              </a:extLst>
            </p:cNvPr>
            <p:cNvSpPr/>
            <p:nvPr/>
          </p:nvSpPr>
          <p:spPr>
            <a:xfrm>
              <a:off x="5628695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6C3D891F-4EAA-4258-8585-3FD65753E409}"/>
                </a:ext>
              </a:extLst>
            </p:cNvPr>
            <p:cNvSpPr/>
            <p:nvPr/>
          </p:nvSpPr>
          <p:spPr>
            <a:xfrm>
              <a:off x="5449339" y="2306383"/>
              <a:ext cx="257175" cy="161925"/>
            </a:xfrm>
            <a:custGeom>
              <a:avLst/>
              <a:gdLst>
                <a:gd name="connsiteX0" fmla="*/ 197358 w 257175"/>
                <a:gd name="connsiteY0" fmla="*/ 164021 h 161925"/>
                <a:gd name="connsiteX1" fmla="*/ 252889 w 257175"/>
                <a:gd name="connsiteY1" fmla="*/ 107728 h 161925"/>
                <a:gd name="connsiteX2" fmla="*/ 200692 w 257175"/>
                <a:gd name="connsiteY2" fmla="*/ 51625 h 161925"/>
                <a:gd name="connsiteX3" fmla="*/ 130016 w 257175"/>
                <a:gd name="connsiteY3" fmla="*/ 7144 h 161925"/>
                <a:gd name="connsiteX4" fmla="*/ 60008 w 257175"/>
                <a:gd name="connsiteY4" fmla="*/ 51625 h 161925"/>
                <a:gd name="connsiteX5" fmla="*/ 7144 w 257175"/>
                <a:gd name="connsiteY5" fmla="*/ 107728 h 161925"/>
                <a:gd name="connsiteX6" fmla="*/ 63437 w 257175"/>
                <a:gd name="connsiteY6" fmla="*/ 164021 h 161925"/>
                <a:gd name="connsiteX7" fmla="*/ 197358 w 257175"/>
                <a:gd name="connsiteY7" fmla="*/ 164021 h 161925"/>
                <a:gd name="connsiteX8" fmla="*/ 29337 w 257175"/>
                <a:gd name="connsiteY8" fmla="*/ 107823 h 161925"/>
                <a:gd name="connsiteX9" fmla="*/ 63341 w 257175"/>
                <a:gd name="connsiteY9" fmla="*/ 73819 h 161925"/>
                <a:gd name="connsiteX10" fmla="*/ 86868 w 257175"/>
                <a:gd name="connsiteY10" fmla="*/ 83534 h 161925"/>
                <a:gd name="connsiteX11" fmla="*/ 102584 w 257175"/>
                <a:gd name="connsiteY11" fmla="*/ 83534 h 161925"/>
                <a:gd name="connsiteX12" fmla="*/ 102584 w 257175"/>
                <a:gd name="connsiteY12" fmla="*/ 67818 h 161925"/>
                <a:gd name="connsiteX13" fmla="*/ 83249 w 257175"/>
                <a:gd name="connsiteY13" fmla="*/ 55245 h 161925"/>
                <a:gd name="connsiteX14" fmla="*/ 129921 w 257175"/>
                <a:gd name="connsiteY14" fmla="*/ 29337 h 161925"/>
                <a:gd name="connsiteX15" fmla="*/ 177260 w 257175"/>
                <a:gd name="connsiteY15" fmla="*/ 55150 h 161925"/>
                <a:gd name="connsiteX16" fmla="*/ 157353 w 257175"/>
                <a:gd name="connsiteY16" fmla="*/ 67818 h 161925"/>
                <a:gd name="connsiteX17" fmla="*/ 157353 w 257175"/>
                <a:gd name="connsiteY17" fmla="*/ 83534 h 161925"/>
                <a:gd name="connsiteX18" fmla="*/ 173069 w 257175"/>
                <a:gd name="connsiteY18" fmla="*/ 83534 h 161925"/>
                <a:gd name="connsiteX19" fmla="*/ 197358 w 257175"/>
                <a:gd name="connsiteY19" fmla="*/ 73819 h 161925"/>
                <a:gd name="connsiteX20" fmla="*/ 230696 w 257175"/>
                <a:gd name="connsiteY20" fmla="*/ 107823 h 161925"/>
                <a:gd name="connsiteX21" fmla="*/ 197358 w 257175"/>
                <a:gd name="connsiteY21" fmla="*/ 141827 h 161925"/>
                <a:gd name="connsiteX22" fmla="*/ 63437 w 257175"/>
                <a:gd name="connsiteY22" fmla="*/ 141827 h 161925"/>
                <a:gd name="connsiteX23" fmla="*/ 29337 w 257175"/>
                <a:gd name="connsiteY23" fmla="*/ 107823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57175" h="161925">
                  <a:moveTo>
                    <a:pt x="197358" y="164021"/>
                  </a:moveTo>
                  <a:cubicBezTo>
                    <a:pt x="228029" y="164021"/>
                    <a:pt x="252889" y="138493"/>
                    <a:pt x="252889" y="107728"/>
                  </a:cubicBezTo>
                  <a:cubicBezTo>
                    <a:pt x="252889" y="78105"/>
                    <a:pt x="229743" y="53340"/>
                    <a:pt x="200692" y="51625"/>
                  </a:cubicBezTo>
                  <a:cubicBezTo>
                    <a:pt x="187928" y="24670"/>
                    <a:pt x="160496" y="7144"/>
                    <a:pt x="130016" y="7144"/>
                  </a:cubicBezTo>
                  <a:cubicBezTo>
                    <a:pt x="99917" y="7144"/>
                    <a:pt x="72771" y="24765"/>
                    <a:pt x="60008" y="51625"/>
                  </a:cubicBezTo>
                  <a:cubicBezTo>
                    <a:pt x="30956" y="53340"/>
                    <a:pt x="7144" y="78105"/>
                    <a:pt x="7144" y="107728"/>
                  </a:cubicBezTo>
                  <a:cubicBezTo>
                    <a:pt x="7144" y="138398"/>
                    <a:pt x="32671" y="164021"/>
                    <a:pt x="63437" y="164021"/>
                  </a:cubicBezTo>
                  <a:lnTo>
                    <a:pt x="197358" y="164021"/>
                  </a:lnTo>
                  <a:close/>
                  <a:moveTo>
                    <a:pt x="29337" y="107823"/>
                  </a:moveTo>
                  <a:cubicBezTo>
                    <a:pt x="29337" y="89345"/>
                    <a:pt x="44958" y="73819"/>
                    <a:pt x="63341" y="73819"/>
                  </a:cubicBezTo>
                  <a:cubicBezTo>
                    <a:pt x="73343" y="74200"/>
                    <a:pt x="80867" y="77438"/>
                    <a:pt x="86868" y="83534"/>
                  </a:cubicBezTo>
                  <a:cubicBezTo>
                    <a:pt x="91154" y="87916"/>
                    <a:pt x="98203" y="87916"/>
                    <a:pt x="102584" y="83534"/>
                  </a:cubicBezTo>
                  <a:cubicBezTo>
                    <a:pt x="106966" y="79248"/>
                    <a:pt x="106966" y="72200"/>
                    <a:pt x="102584" y="67818"/>
                  </a:cubicBezTo>
                  <a:cubicBezTo>
                    <a:pt x="96965" y="62198"/>
                    <a:pt x="90488" y="58007"/>
                    <a:pt x="83249" y="55245"/>
                  </a:cubicBezTo>
                  <a:cubicBezTo>
                    <a:pt x="93250" y="39338"/>
                    <a:pt x="110776" y="29337"/>
                    <a:pt x="129921" y="29337"/>
                  </a:cubicBezTo>
                  <a:cubicBezTo>
                    <a:pt x="149352" y="29337"/>
                    <a:pt x="167164" y="39338"/>
                    <a:pt x="177260" y="55150"/>
                  </a:cubicBezTo>
                  <a:cubicBezTo>
                    <a:pt x="169736" y="57912"/>
                    <a:pt x="162878" y="62198"/>
                    <a:pt x="157353" y="67818"/>
                  </a:cubicBezTo>
                  <a:cubicBezTo>
                    <a:pt x="152971" y="72104"/>
                    <a:pt x="152971" y="79153"/>
                    <a:pt x="157353" y="83534"/>
                  </a:cubicBezTo>
                  <a:cubicBezTo>
                    <a:pt x="161639" y="87916"/>
                    <a:pt x="168688" y="87916"/>
                    <a:pt x="173069" y="83534"/>
                  </a:cubicBezTo>
                  <a:cubicBezTo>
                    <a:pt x="178689" y="77915"/>
                    <a:pt x="186595" y="74200"/>
                    <a:pt x="197358" y="73819"/>
                  </a:cubicBezTo>
                  <a:cubicBezTo>
                    <a:pt x="215455" y="73819"/>
                    <a:pt x="230696" y="89440"/>
                    <a:pt x="230696" y="107823"/>
                  </a:cubicBezTo>
                  <a:cubicBezTo>
                    <a:pt x="230696" y="126301"/>
                    <a:pt x="215455" y="141827"/>
                    <a:pt x="197358" y="141827"/>
                  </a:cubicBezTo>
                  <a:lnTo>
                    <a:pt x="63437" y="141827"/>
                  </a:lnTo>
                  <a:cubicBezTo>
                    <a:pt x="44958" y="141827"/>
                    <a:pt x="29337" y="126301"/>
                    <a:pt x="29337" y="107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1" name="TextBox 40">
            <a:extLst>
              <a:ext uri="{FF2B5EF4-FFF2-40B4-BE49-F238E27FC236}">
                <a16:creationId xmlns:a16="http://schemas.microsoft.com/office/drawing/2014/main" id="{D9C87595-16A2-4A0F-9DBB-4AF40FA3BA2C}"/>
              </a:ext>
            </a:extLst>
          </p:cNvPr>
          <p:cNvSpPr txBox="1"/>
          <p:nvPr/>
        </p:nvSpPr>
        <p:spPr>
          <a:xfrm>
            <a:off x="3607495" y="3349199"/>
            <a:ext cx="2364667" cy="2123658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2200" dirty="0">
                <a:solidFill>
                  <a:srgbClr val="373737"/>
                </a:solidFill>
              </a:rPr>
              <a:t>Olvassa el az Every1 információs füzetét: </a:t>
            </a:r>
            <a:r>
              <a:rPr lang="en-US" altLang="ko-KR" sz="2200" i="1" dirty="0">
                <a:solidFill>
                  <a:srgbClr val="373737"/>
                </a:solidFill>
                <a:hlinkClick r:id="rId4"/>
              </a:rPr>
              <a:t>Mi az az energiaközösség és miért érdemes csatlakozni hozzá?</a:t>
            </a:r>
            <a:endParaRPr lang="ko-KR" altLang="en-US" sz="2200" dirty="0">
              <a:solidFill>
                <a:srgbClr val="373737"/>
              </a:solidFill>
            </a:endParaRPr>
          </a:p>
        </p:txBody>
      </p:sp>
      <p:grpSp>
        <p:nvGrpSpPr>
          <p:cNvPr id="44" name="그룹 43">
            <a:extLst>
              <a:ext uri="{FF2B5EF4-FFF2-40B4-BE49-F238E27FC236}">
                <a16:creationId xmlns:a16="http://schemas.microsoft.com/office/drawing/2014/main" id="{3A90AFA9-BBC6-4A1F-852A-2034796C81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7117191" y="2373874"/>
            <a:ext cx="614072" cy="624700"/>
            <a:chOff x="7483688" y="912076"/>
            <a:chExt cx="383879" cy="390525"/>
          </a:xfrm>
          <a:solidFill>
            <a:schemeClr val="accent1"/>
          </a:solidFill>
        </p:grpSpPr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0BDCFC98-590A-4D8E-A462-BAE1BE13ACC2}"/>
                </a:ext>
              </a:extLst>
            </p:cNvPr>
            <p:cNvSpPr/>
            <p:nvPr/>
          </p:nvSpPr>
          <p:spPr>
            <a:xfrm>
              <a:off x="7483688" y="912076"/>
              <a:ext cx="161925" cy="390525"/>
            </a:xfrm>
            <a:custGeom>
              <a:avLst/>
              <a:gdLst>
                <a:gd name="connsiteX0" fmla="*/ 140303 w 161925"/>
                <a:gd name="connsiteY0" fmla="*/ 62616 h 390525"/>
                <a:gd name="connsiteX1" fmla="*/ 82772 w 161925"/>
                <a:gd name="connsiteY1" fmla="*/ 7181 h 390525"/>
                <a:gd name="connsiteX2" fmla="*/ 29337 w 161925"/>
                <a:gd name="connsiteY2" fmla="*/ 63378 h 390525"/>
                <a:gd name="connsiteX3" fmla="*/ 29337 w 161925"/>
                <a:gd name="connsiteY3" fmla="*/ 253688 h 390525"/>
                <a:gd name="connsiteX4" fmla="*/ 7144 w 161925"/>
                <a:gd name="connsiteY4" fmla="*/ 308457 h 390525"/>
                <a:gd name="connsiteX5" fmla="*/ 84867 w 161925"/>
                <a:gd name="connsiteY5" fmla="*/ 386181 h 390525"/>
                <a:gd name="connsiteX6" fmla="*/ 162592 w 161925"/>
                <a:gd name="connsiteY6" fmla="*/ 308457 h 390525"/>
                <a:gd name="connsiteX7" fmla="*/ 140398 w 161925"/>
                <a:gd name="connsiteY7" fmla="*/ 253688 h 390525"/>
                <a:gd name="connsiteX8" fmla="*/ 140398 w 161925"/>
                <a:gd name="connsiteY8" fmla="*/ 62616 h 390525"/>
                <a:gd name="connsiteX9" fmla="*/ 118110 w 161925"/>
                <a:gd name="connsiteY9" fmla="*/ 141007 h 390525"/>
                <a:gd name="connsiteX10" fmla="*/ 95917 w 161925"/>
                <a:gd name="connsiteY10" fmla="*/ 141007 h 390525"/>
                <a:gd name="connsiteX11" fmla="*/ 95917 w 161925"/>
                <a:gd name="connsiteY11" fmla="*/ 118814 h 390525"/>
                <a:gd name="connsiteX12" fmla="*/ 118110 w 161925"/>
                <a:gd name="connsiteY12" fmla="*/ 118814 h 390525"/>
                <a:gd name="connsiteX13" fmla="*/ 118110 w 161925"/>
                <a:gd name="connsiteY13" fmla="*/ 141007 h 390525"/>
                <a:gd name="connsiteX14" fmla="*/ 85058 w 161925"/>
                <a:gd name="connsiteY14" fmla="*/ 297217 h 390525"/>
                <a:gd name="connsiteX15" fmla="*/ 96202 w 161925"/>
                <a:gd name="connsiteY15" fmla="*/ 308361 h 390525"/>
                <a:gd name="connsiteX16" fmla="*/ 85058 w 161925"/>
                <a:gd name="connsiteY16" fmla="*/ 319506 h 390525"/>
                <a:gd name="connsiteX17" fmla="*/ 73914 w 161925"/>
                <a:gd name="connsiteY17" fmla="*/ 308361 h 390525"/>
                <a:gd name="connsiteX18" fmla="*/ 85058 w 161925"/>
                <a:gd name="connsiteY18" fmla="*/ 297217 h 390525"/>
                <a:gd name="connsiteX19" fmla="*/ 95917 w 161925"/>
                <a:gd name="connsiteY19" fmla="*/ 163200 h 390525"/>
                <a:gd name="connsiteX20" fmla="*/ 118110 w 161925"/>
                <a:gd name="connsiteY20" fmla="*/ 163200 h 390525"/>
                <a:gd name="connsiteX21" fmla="*/ 118110 w 161925"/>
                <a:gd name="connsiteY21" fmla="*/ 185394 h 390525"/>
                <a:gd name="connsiteX22" fmla="*/ 95917 w 161925"/>
                <a:gd name="connsiteY22" fmla="*/ 185394 h 390525"/>
                <a:gd name="connsiteX23" fmla="*/ 95917 w 161925"/>
                <a:gd name="connsiteY23" fmla="*/ 163200 h 390525"/>
                <a:gd name="connsiteX24" fmla="*/ 84772 w 161925"/>
                <a:gd name="connsiteY24" fmla="*/ 363797 h 390525"/>
                <a:gd name="connsiteX25" fmla="*/ 29242 w 161925"/>
                <a:gd name="connsiteY25" fmla="*/ 308266 h 390525"/>
                <a:gd name="connsiteX26" fmla="*/ 47816 w 161925"/>
                <a:gd name="connsiteY26" fmla="*/ 266451 h 390525"/>
                <a:gd name="connsiteX27" fmla="*/ 51435 w 161925"/>
                <a:gd name="connsiteY27" fmla="*/ 258165 h 390525"/>
                <a:gd name="connsiteX28" fmla="*/ 51435 w 161925"/>
                <a:gd name="connsiteY28" fmla="*/ 63188 h 390525"/>
                <a:gd name="connsiteX29" fmla="*/ 82868 w 161925"/>
                <a:gd name="connsiteY29" fmla="*/ 29374 h 390525"/>
                <a:gd name="connsiteX30" fmla="*/ 118015 w 161925"/>
                <a:gd name="connsiteY30" fmla="*/ 62616 h 390525"/>
                <a:gd name="connsiteX31" fmla="*/ 118015 w 161925"/>
                <a:gd name="connsiteY31" fmla="*/ 96621 h 390525"/>
                <a:gd name="connsiteX32" fmla="*/ 95821 w 161925"/>
                <a:gd name="connsiteY32" fmla="*/ 96621 h 390525"/>
                <a:gd name="connsiteX33" fmla="*/ 95821 w 161925"/>
                <a:gd name="connsiteY33" fmla="*/ 62902 h 390525"/>
                <a:gd name="connsiteX34" fmla="*/ 86010 w 161925"/>
                <a:gd name="connsiteY34" fmla="*/ 51567 h 390525"/>
                <a:gd name="connsiteX35" fmla="*/ 73628 w 161925"/>
                <a:gd name="connsiteY35" fmla="*/ 62616 h 390525"/>
                <a:gd name="connsiteX36" fmla="*/ 73628 w 161925"/>
                <a:gd name="connsiteY36" fmla="*/ 276929 h 390525"/>
                <a:gd name="connsiteX37" fmla="*/ 51435 w 161925"/>
                <a:gd name="connsiteY37" fmla="*/ 310266 h 390525"/>
                <a:gd name="connsiteX38" fmla="*/ 83344 w 161925"/>
                <a:gd name="connsiteY38" fmla="*/ 341604 h 390525"/>
                <a:gd name="connsiteX39" fmla="*/ 118015 w 161925"/>
                <a:gd name="connsiteY39" fmla="*/ 308361 h 390525"/>
                <a:gd name="connsiteX40" fmla="*/ 95821 w 161925"/>
                <a:gd name="connsiteY40" fmla="*/ 276929 h 390525"/>
                <a:gd name="connsiteX41" fmla="*/ 95821 w 161925"/>
                <a:gd name="connsiteY41" fmla="*/ 207682 h 390525"/>
                <a:gd name="connsiteX42" fmla="*/ 118015 w 161925"/>
                <a:gd name="connsiteY42" fmla="*/ 207682 h 390525"/>
                <a:gd name="connsiteX43" fmla="*/ 118015 w 161925"/>
                <a:gd name="connsiteY43" fmla="*/ 258355 h 390525"/>
                <a:gd name="connsiteX44" fmla="*/ 121634 w 161925"/>
                <a:gd name="connsiteY44" fmla="*/ 266642 h 390525"/>
                <a:gd name="connsiteX45" fmla="*/ 140208 w 161925"/>
                <a:gd name="connsiteY45" fmla="*/ 308457 h 390525"/>
                <a:gd name="connsiteX46" fmla="*/ 84772 w 161925"/>
                <a:gd name="connsiteY46" fmla="*/ 36379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161925" h="390525">
                  <a:moveTo>
                    <a:pt x="140303" y="62616"/>
                  </a:moveTo>
                  <a:cubicBezTo>
                    <a:pt x="140303" y="31374"/>
                    <a:pt x="114300" y="6038"/>
                    <a:pt x="82772" y="7181"/>
                  </a:cubicBezTo>
                  <a:cubicBezTo>
                    <a:pt x="52864" y="8229"/>
                    <a:pt x="29337" y="33375"/>
                    <a:pt x="29337" y="63378"/>
                  </a:cubicBezTo>
                  <a:lnTo>
                    <a:pt x="29337" y="253688"/>
                  </a:lnTo>
                  <a:cubicBezTo>
                    <a:pt x="15144" y="268261"/>
                    <a:pt x="7144" y="287883"/>
                    <a:pt x="7144" y="308457"/>
                  </a:cubicBezTo>
                  <a:cubicBezTo>
                    <a:pt x="7144" y="351319"/>
                    <a:pt x="42005" y="386181"/>
                    <a:pt x="84867" y="386181"/>
                  </a:cubicBezTo>
                  <a:cubicBezTo>
                    <a:pt x="127730" y="386181"/>
                    <a:pt x="162592" y="351319"/>
                    <a:pt x="162592" y="308457"/>
                  </a:cubicBezTo>
                  <a:cubicBezTo>
                    <a:pt x="162592" y="287978"/>
                    <a:pt x="154591" y="268261"/>
                    <a:pt x="140398" y="253688"/>
                  </a:cubicBezTo>
                  <a:lnTo>
                    <a:pt x="140398" y="62616"/>
                  </a:lnTo>
                  <a:close/>
                  <a:moveTo>
                    <a:pt x="118110" y="141007"/>
                  </a:moveTo>
                  <a:lnTo>
                    <a:pt x="95917" y="141007"/>
                  </a:lnTo>
                  <a:lnTo>
                    <a:pt x="95917" y="118814"/>
                  </a:lnTo>
                  <a:lnTo>
                    <a:pt x="118110" y="118814"/>
                  </a:lnTo>
                  <a:lnTo>
                    <a:pt x="118110" y="141007"/>
                  </a:lnTo>
                  <a:close/>
                  <a:moveTo>
                    <a:pt x="85058" y="297217"/>
                  </a:moveTo>
                  <a:cubicBezTo>
                    <a:pt x="91154" y="297217"/>
                    <a:pt x="96202" y="302170"/>
                    <a:pt x="96202" y="308361"/>
                  </a:cubicBezTo>
                  <a:cubicBezTo>
                    <a:pt x="96202" y="314553"/>
                    <a:pt x="91250" y="319506"/>
                    <a:pt x="85058" y="319506"/>
                  </a:cubicBezTo>
                  <a:cubicBezTo>
                    <a:pt x="78962" y="319506"/>
                    <a:pt x="73914" y="314553"/>
                    <a:pt x="73914" y="308361"/>
                  </a:cubicBezTo>
                  <a:cubicBezTo>
                    <a:pt x="73914" y="302170"/>
                    <a:pt x="78962" y="297217"/>
                    <a:pt x="85058" y="297217"/>
                  </a:cubicBezTo>
                  <a:close/>
                  <a:moveTo>
                    <a:pt x="95917" y="163200"/>
                  </a:moveTo>
                  <a:lnTo>
                    <a:pt x="118110" y="163200"/>
                  </a:lnTo>
                  <a:lnTo>
                    <a:pt x="118110" y="185394"/>
                  </a:lnTo>
                  <a:lnTo>
                    <a:pt x="95917" y="185394"/>
                  </a:lnTo>
                  <a:lnTo>
                    <a:pt x="95917" y="163200"/>
                  </a:lnTo>
                  <a:close/>
                  <a:moveTo>
                    <a:pt x="84772" y="363797"/>
                  </a:moveTo>
                  <a:cubicBezTo>
                    <a:pt x="54197" y="363797"/>
                    <a:pt x="29242" y="338937"/>
                    <a:pt x="29242" y="308266"/>
                  </a:cubicBezTo>
                  <a:cubicBezTo>
                    <a:pt x="29242" y="292550"/>
                    <a:pt x="36195" y="276929"/>
                    <a:pt x="47816" y="266451"/>
                  </a:cubicBezTo>
                  <a:cubicBezTo>
                    <a:pt x="50102" y="264356"/>
                    <a:pt x="51435" y="261308"/>
                    <a:pt x="51435" y="258165"/>
                  </a:cubicBezTo>
                  <a:lnTo>
                    <a:pt x="51435" y="63188"/>
                  </a:lnTo>
                  <a:cubicBezTo>
                    <a:pt x="51435" y="45852"/>
                    <a:pt x="65532" y="30327"/>
                    <a:pt x="82868" y="29374"/>
                  </a:cubicBezTo>
                  <a:cubicBezTo>
                    <a:pt x="102108" y="28326"/>
                    <a:pt x="118015" y="43662"/>
                    <a:pt x="118015" y="62616"/>
                  </a:cubicBezTo>
                  <a:lnTo>
                    <a:pt x="118015" y="96621"/>
                  </a:lnTo>
                  <a:lnTo>
                    <a:pt x="95821" y="96621"/>
                  </a:lnTo>
                  <a:lnTo>
                    <a:pt x="95821" y="62902"/>
                  </a:lnTo>
                  <a:cubicBezTo>
                    <a:pt x="95821" y="57187"/>
                    <a:pt x="91630" y="52234"/>
                    <a:pt x="86010" y="51567"/>
                  </a:cubicBezTo>
                  <a:cubicBezTo>
                    <a:pt x="79343" y="50805"/>
                    <a:pt x="73628" y="56044"/>
                    <a:pt x="73628" y="62616"/>
                  </a:cubicBezTo>
                  <a:lnTo>
                    <a:pt x="73628" y="276929"/>
                  </a:lnTo>
                  <a:cubicBezTo>
                    <a:pt x="60103" y="281691"/>
                    <a:pt x="50578" y="294931"/>
                    <a:pt x="51435" y="310266"/>
                  </a:cubicBezTo>
                  <a:cubicBezTo>
                    <a:pt x="52388" y="327221"/>
                    <a:pt x="66294" y="340937"/>
                    <a:pt x="83344" y="341604"/>
                  </a:cubicBezTo>
                  <a:cubicBezTo>
                    <a:pt x="102298" y="342366"/>
                    <a:pt x="118015" y="327126"/>
                    <a:pt x="118015" y="308361"/>
                  </a:cubicBezTo>
                  <a:cubicBezTo>
                    <a:pt x="118015" y="293883"/>
                    <a:pt x="108775" y="281596"/>
                    <a:pt x="95821" y="276929"/>
                  </a:cubicBezTo>
                  <a:lnTo>
                    <a:pt x="95821" y="207682"/>
                  </a:lnTo>
                  <a:lnTo>
                    <a:pt x="118015" y="207682"/>
                  </a:lnTo>
                  <a:lnTo>
                    <a:pt x="118015" y="258355"/>
                  </a:lnTo>
                  <a:cubicBezTo>
                    <a:pt x="118015" y="261498"/>
                    <a:pt x="119348" y="264451"/>
                    <a:pt x="121634" y="266642"/>
                  </a:cubicBezTo>
                  <a:cubicBezTo>
                    <a:pt x="133255" y="277119"/>
                    <a:pt x="140208" y="292740"/>
                    <a:pt x="140208" y="308457"/>
                  </a:cubicBezTo>
                  <a:cubicBezTo>
                    <a:pt x="140303" y="338937"/>
                    <a:pt x="115443" y="363797"/>
                    <a:pt x="84772" y="363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" name="자유형: 도형 45">
              <a:extLst>
                <a:ext uri="{FF2B5EF4-FFF2-40B4-BE49-F238E27FC236}">
                  <a16:creationId xmlns:a16="http://schemas.microsoft.com/office/drawing/2014/main" id="{EF5FBB8A-E465-44D4-B8D1-F10F2F7522EE}"/>
                </a:ext>
              </a:extLst>
            </p:cNvPr>
            <p:cNvSpPr/>
            <p:nvPr/>
          </p:nvSpPr>
          <p:spPr>
            <a:xfrm>
              <a:off x="7638872" y="934878"/>
              <a:ext cx="228600" cy="76200"/>
            </a:xfrm>
            <a:custGeom>
              <a:avLst/>
              <a:gdLst>
                <a:gd name="connsiteX0" fmla="*/ 219720 w 228600"/>
                <a:gd name="connsiteY0" fmla="*/ 29432 h 76200"/>
                <a:gd name="connsiteX1" fmla="*/ 208576 w 228600"/>
                <a:gd name="connsiteY1" fmla="*/ 29432 h 76200"/>
                <a:gd name="connsiteX2" fmla="*/ 208576 w 228600"/>
                <a:gd name="connsiteY2" fmla="*/ 18288 h 76200"/>
                <a:gd name="connsiteX3" fmla="*/ 197432 w 228600"/>
                <a:gd name="connsiteY3" fmla="*/ 7144 h 76200"/>
                <a:gd name="connsiteX4" fmla="*/ 153045 w 228600"/>
                <a:gd name="connsiteY4" fmla="*/ 7144 h 76200"/>
                <a:gd name="connsiteX5" fmla="*/ 141901 w 228600"/>
                <a:gd name="connsiteY5" fmla="*/ 18288 h 76200"/>
                <a:gd name="connsiteX6" fmla="*/ 141901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7 w 228600"/>
                <a:gd name="connsiteY9" fmla="*/ 51625 h 76200"/>
                <a:gd name="connsiteX10" fmla="*/ 141901 w 228600"/>
                <a:gd name="connsiteY10" fmla="*/ 51625 h 76200"/>
                <a:gd name="connsiteX11" fmla="*/ 141901 w 228600"/>
                <a:gd name="connsiteY11" fmla="*/ 62770 h 76200"/>
                <a:gd name="connsiteX12" fmla="*/ 153045 w 228600"/>
                <a:gd name="connsiteY12" fmla="*/ 73914 h 76200"/>
                <a:gd name="connsiteX13" fmla="*/ 197432 w 228600"/>
                <a:gd name="connsiteY13" fmla="*/ 73914 h 76200"/>
                <a:gd name="connsiteX14" fmla="*/ 208576 w 228600"/>
                <a:gd name="connsiteY14" fmla="*/ 62770 h 76200"/>
                <a:gd name="connsiteX15" fmla="*/ 208576 w 228600"/>
                <a:gd name="connsiteY15" fmla="*/ 51625 h 76200"/>
                <a:gd name="connsiteX16" fmla="*/ 219435 w 228600"/>
                <a:gd name="connsiteY16" fmla="*/ 51625 h 76200"/>
                <a:gd name="connsiteX17" fmla="*/ 230770 w 228600"/>
                <a:gd name="connsiteY17" fmla="*/ 41815 h 76200"/>
                <a:gd name="connsiteX18" fmla="*/ 219720 w 228600"/>
                <a:gd name="connsiteY18" fmla="*/ 29432 h 76200"/>
                <a:gd name="connsiteX19" fmla="*/ 186383 w 228600"/>
                <a:gd name="connsiteY19" fmla="*/ 51625 h 76200"/>
                <a:gd name="connsiteX20" fmla="*/ 164189 w 228600"/>
                <a:gd name="connsiteY20" fmla="*/ 51625 h 76200"/>
                <a:gd name="connsiteX21" fmla="*/ 164189 w 228600"/>
                <a:gd name="connsiteY21" fmla="*/ 29432 h 76200"/>
                <a:gd name="connsiteX22" fmla="*/ 186383 w 228600"/>
                <a:gd name="connsiteY22" fmla="*/ 29432 h 76200"/>
                <a:gd name="connsiteX23" fmla="*/ 186383 w 228600"/>
                <a:gd name="connsiteY23" fmla="*/ 5162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720" y="29432"/>
                  </a:moveTo>
                  <a:lnTo>
                    <a:pt x="208576" y="29432"/>
                  </a:lnTo>
                  <a:lnTo>
                    <a:pt x="208576" y="18288"/>
                  </a:lnTo>
                  <a:cubicBezTo>
                    <a:pt x="208576" y="12192"/>
                    <a:pt x="203623" y="7144"/>
                    <a:pt x="197432" y="7144"/>
                  </a:cubicBezTo>
                  <a:lnTo>
                    <a:pt x="153045" y="7144"/>
                  </a:lnTo>
                  <a:cubicBezTo>
                    <a:pt x="146949" y="7144"/>
                    <a:pt x="141901" y="12097"/>
                    <a:pt x="141901" y="18288"/>
                  </a:cubicBezTo>
                  <a:lnTo>
                    <a:pt x="141901" y="29432"/>
                  </a:lnTo>
                  <a:lnTo>
                    <a:pt x="18552" y="29432"/>
                  </a:lnTo>
                  <a:cubicBezTo>
                    <a:pt x="12838" y="29432"/>
                    <a:pt x="7884" y="33623"/>
                    <a:pt x="7218" y="39243"/>
                  </a:cubicBezTo>
                  <a:cubicBezTo>
                    <a:pt x="6455" y="45911"/>
                    <a:pt x="11695" y="51625"/>
                    <a:pt x="18267" y="51625"/>
                  </a:cubicBezTo>
                  <a:lnTo>
                    <a:pt x="141901" y="51625"/>
                  </a:lnTo>
                  <a:lnTo>
                    <a:pt x="141901" y="62770"/>
                  </a:lnTo>
                  <a:cubicBezTo>
                    <a:pt x="141901" y="68866"/>
                    <a:pt x="146854" y="73914"/>
                    <a:pt x="153045" y="73914"/>
                  </a:cubicBezTo>
                  <a:lnTo>
                    <a:pt x="197432" y="73914"/>
                  </a:lnTo>
                  <a:cubicBezTo>
                    <a:pt x="203528" y="73914"/>
                    <a:pt x="208576" y="68961"/>
                    <a:pt x="208576" y="62770"/>
                  </a:cubicBezTo>
                  <a:lnTo>
                    <a:pt x="208576" y="51625"/>
                  </a:lnTo>
                  <a:lnTo>
                    <a:pt x="219435" y="51625"/>
                  </a:lnTo>
                  <a:cubicBezTo>
                    <a:pt x="225150" y="51625"/>
                    <a:pt x="230103" y="47435"/>
                    <a:pt x="230770" y="41815"/>
                  </a:cubicBezTo>
                  <a:cubicBezTo>
                    <a:pt x="231531" y="35052"/>
                    <a:pt x="226293" y="29432"/>
                    <a:pt x="219720" y="29432"/>
                  </a:cubicBezTo>
                  <a:close/>
                  <a:moveTo>
                    <a:pt x="186383" y="51625"/>
                  </a:moveTo>
                  <a:lnTo>
                    <a:pt x="164189" y="51625"/>
                  </a:lnTo>
                  <a:lnTo>
                    <a:pt x="164189" y="29432"/>
                  </a:lnTo>
                  <a:lnTo>
                    <a:pt x="186383" y="29432"/>
                  </a:lnTo>
                  <a:lnTo>
                    <a:pt x="186383" y="516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E2B08763-62DC-4077-9578-8D7722FB6B96}"/>
                </a:ext>
              </a:extLst>
            </p:cNvPr>
            <p:cNvSpPr/>
            <p:nvPr/>
          </p:nvSpPr>
          <p:spPr>
            <a:xfrm>
              <a:off x="7638967" y="1023746"/>
              <a:ext cx="228600" cy="76200"/>
            </a:xfrm>
            <a:custGeom>
              <a:avLst/>
              <a:gdLst>
                <a:gd name="connsiteX0" fmla="*/ 219625 w 228600"/>
                <a:gd name="connsiteY0" fmla="*/ 29337 h 76200"/>
                <a:gd name="connsiteX1" fmla="*/ 95991 w 228600"/>
                <a:gd name="connsiteY1" fmla="*/ 29337 h 76200"/>
                <a:gd name="connsiteX2" fmla="*/ 95991 w 228600"/>
                <a:gd name="connsiteY2" fmla="*/ 18288 h 76200"/>
                <a:gd name="connsiteX3" fmla="*/ 84847 w 228600"/>
                <a:gd name="connsiteY3" fmla="*/ 7144 h 76200"/>
                <a:gd name="connsiteX4" fmla="*/ 40460 w 228600"/>
                <a:gd name="connsiteY4" fmla="*/ 7144 h 76200"/>
                <a:gd name="connsiteX5" fmla="*/ 29316 w 228600"/>
                <a:gd name="connsiteY5" fmla="*/ 18288 h 76200"/>
                <a:gd name="connsiteX6" fmla="*/ 29316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6 w 228600"/>
                <a:gd name="connsiteY9" fmla="*/ 51626 h 76200"/>
                <a:gd name="connsiteX10" fmla="*/ 29411 w 228600"/>
                <a:gd name="connsiteY10" fmla="*/ 51626 h 76200"/>
                <a:gd name="connsiteX11" fmla="*/ 29411 w 228600"/>
                <a:gd name="connsiteY11" fmla="*/ 62770 h 76200"/>
                <a:gd name="connsiteX12" fmla="*/ 40555 w 228600"/>
                <a:gd name="connsiteY12" fmla="*/ 73914 h 76200"/>
                <a:gd name="connsiteX13" fmla="*/ 84941 w 228600"/>
                <a:gd name="connsiteY13" fmla="*/ 73914 h 76200"/>
                <a:gd name="connsiteX14" fmla="*/ 96086 w 228600"/>
                <a:gd name="connsiteY14" fmla="*/ 62770 h 76200"/>
                <a:gd name="connsiteX15" fmla="*/ 96086 w 228600"/>
                <a:gd name="connsiteY15" fmla="*/ 51626 h 76200"/>
                <a:gd name="connsiteX16" fmla="*/ 219434 w 228600"/>
                <a:gd name="connsiteY16" fmla="*/ 51626 h 76200"/>
                <a:gd name="connsiteX17" fmla="*/ 230769 w 228600"/>
                <a:gd name="connsiteY17" fmla="*/ 41815 h 76200"/>
                <a:gd name="connsiteX18" fmla="*/ 219625 w 228600"/>
                <a:gd name="connsiteY18" fmla="*/ 29337 h 76200"/>
                <a:gd name="connsiteX19" fmla="*/ 73797 w 228600"/>
                <a:gd name="connsiteY19" fmla="*/ 51530 h 76200"/>
                <a:gd name="connsiteX20" fmla="*/ 51604 w 228600"/>
                <a:gd name="connsiteY20" fmla="*/ 51530 h 76200"/>
                <a:gd name="connsiteX21" fmla="*/ 51604 w 228600"/>
                <a:gd name="connsiteY21" fmla="*/ 29337 h 76200"/>
                <a:gd name="connsiteX22" fmla="*/ 73797 w 228600"/>
                <a:gd name="connsiteY22" fmla="*/ 29337 h 76200"/>
                <a:gd name="connsiteX23" fmla="*/ 73797 w 228600"/>
                <a:gd name="connsiteY2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625" y="29337"/>
                  </a:moveTo>
                  <a:lnTo>
                    <a:pt x="95991" y="29337"/>
                  </a:lnTo>
                  <a:lnTo>
                    <a:pt x="95991" y="18288"/>
                  </a:lnTo>
                  <a:cubicBezTo>
                    <a:pt x="95991" y="12192"/>
                    <a:pt x="91037" y="7144"/>
                    <a:pt x="84847" y="7144"/>
                  </a:cubicBezTo>
                  <a:lnTo>
                    <a:pt x="40460" y="7144"/>
                  </a:lnTo>
                  <a:cubicBezTo>
                    <a:pt x="34364" y="7144"/>
                    <a:pt x="29316" y="12097"/>
                    <a:pt x="29316" y="18288"/>
                  </a:cubicBezTo>
                  <a:lnTo>
                    <a:pt x="29316" y="29432"/>
                  </a:lnTo>
                  <a:lnTo>
                    <a:pt x="18552" y="29432"/>
                  </a:lnTo>
                  <a:cubicBezTo>
                    <a:pt x="12837" y="29432"/>
                    <a:pt x="7884" y="33623"/>
                    <a:pt x="7218" y="39243"/>
                  </a:cubicBezTo>
                  <a:cubicBezTo>
                    <a:pt x="6455" y="45910"/>
                    <a:pt x="11694" y="51626"/>
                    <a:pt x="18266" y="51626"/>
                  </a:cubicBezTo>
                  <a:lnTo>
                    <a:pt x="29411" y="51626"/>
                  </a:lnTo>
                  <a:lnTo>
                    <a:pt x="29411" y="62770"/>
                  </a:lnTo>
                  <a:cubicBezTo>
                    <a:pt x="29411" y="68866"/>
                    <a:pt x="34364" y="73914"/>
                    <a:pt x="40555" y="73914"/>
                  </a:cubicBezTo>
                  <a:lnTo>
                    <a:pt x="84941" y="73914"/>
                  </a:lnTo>
                  <a:cubicBezTo>
                    <a:pt x="91037" y="73914"/>
                    <a:pt x="96086" y="68961"/>
                    <a:pt x="96086" y="62770"/>
                  </a:cubicBezTo>
                  <a:lnTo>
                    <a:pt x="96086" y="51626"/>
                  </a:lnTo>
                  <a:lnTo>
                    <a:pt x="219434" y="51626"/>
                  </a:lnTo>
                  <a:cubicBezTo>
                    <a:pt x="225150" y="51626"/>
                    <a:pt x="230103" y="47434"/>
                    <a:pt x="230769" y="41815"/>
                  </a:cubicBezTo>
                  <a:cubicBezTo>
                    <a:pt x="231436" y="35052"/>
                    <a:pt x="226197" y="29337"/>
                    <a:pt x="219625" y="29337"/>
                  </a:cubicBezTo>
                  <a:close/>
                  <a:moveTo>
                    <a:pt x="73797" y="51530"/>
                  </a:moveTo>
                  <a:lnTo>
                    <a:pt x="51604" y="51530"/>
                  </a:lnTo>
                  <a:lnTo>
                    <a:pt x="51604" y="29337"/>
                  </a:lnTo>
                  <a:lnTo>
                    <a:pt x="73797" y="29337"/>
                  </a:lnTo>
                  <a:lnTo>
                    <a:pt x="73797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E0A40E80-BEFD-48A6-84AE-6697C6935653}"/>
                </a:ext>
              </a:extLst>
            </p:cNvPr>
            <p:cNvSpPr/>
            <p:nvPr/>
          </p:nvSpPr>
          <p:spPr>
            <a:xfrm>
              <a:off x="7638872" y="1112519"/>
              <a:ext cx="228600" cy="76200"/>
            </a:xfrm>
            <a:custGeom>
              <a:avLst/>
              <a:gdLst>
                <a:gd name="connsiteX0" fmla="*/ 219720 w 228600"/>
                <a:gd name="connsiteY0" fmla="*/ 29432 h 76200"/>
                <a:gd name="connsiteX1" fmla="*/ 208576 w 228600"/>
                <a:gd name="connsiteY1" fmla="*/ 29432 h 76200"/>
                <a:gd name="connsiteX2" fmla="*/ 208576 w 228600"/>
                <a:gd name="connsiteY2" fmla="*/ 18288 h 76200"/>
                <a:gd name="connsiteX3" fmla="*/ 197432 w 228600"/>
                <a:gd name="connsiteY3" fmla="*/ 7144 h 76200"/>
                <a:gd name="connsiteX4" fmla="*/ 153045 w 228600"/>
                <a:gd name="connsiteY4" fmla="*/ 7144 h 76200"/>
                <a:gd name="connsiteX5" fmla="*/ 141901 w 228600"/>
                <a:gd name="connsiteY5" fmla="*/ 18288 h 76200"/>
                <a:gd name="connsiteX6" fmla="*/ 141901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7 w 228600"/>
                <a:gd name="connsiteY9" fmla="*/ 51626 h 76200"/>
                <a:gd name="connsiteX10" fmla="*/ 141901 w 228600"/>
                <a:gd name="connsiteY10" fmla="*/ 51626 h 76200"/>
                <a:gd name="connsiteX11" fmla="*/ 141901 w 228600"/>
                <a:gd name="connsiteY11" fmla="*/ 62770 h 76200"/>
                <a:gd name="connsiteX12" fmla="*/ 153045 w 228600"/>
                <a:gd name="connsiteY12" fmla="*/ 73914 h 76200"/>
                <a:gd name="connsiteX13" fmla="*/ 197432 w 228600"/>
                <a:gd name="connsiteY13" fmla="*/ 73914 h 76200"/>
                <a:gd name="connsiteX14" fmla="*/ 208576 w 228600"/>
                <a:gd name="connsiteY14" fmla="*/ 62770 h 76200"/>
                <a:gd name="connsiteX15" fmla="*/ 208576 w 228600"/>
                <a:gd name="connsiteY15" fmla="*/ 51626 h 76200"/>
                <a:gd name="connsiteX16" fmla="*/ 219435 w 228600"/>
                <a:gd name="connsiteY16" fmla="*/ 51626 h 76200"/>
                <a:gd name="connsiteX17" fmla="*/ 230770 w 228600"/>
                <a:gd name="connsiteY17" fmla="*/ 41815 h 76200"/>
                <a:gd name="connsiteX18" fmla="*/ 219720 w 228600"/>
                <a:gd name="connsiteY18" fmla="*/ 29432 h 76200"/>
                <a:gd name="connsiteX19" fmla="*/ 186383 w 228600"/>
                <a:gd name="connsiteY19" fmla="*/ 51626 h 76200"/>
                <a:gd name="connsiteX20" fmla="*/ 164189 w 228600"/>
                <a:gd name="connsiteY20" fmla="*/ 51626 h 76200"/>
                <a:gd name="connsiteX21" fmla="*/ 164189 w 228600"/>
                <a:gd name="connsiteY21" fmla="*/ 29432 h 76200"/>
                <a:gd name="connsiteX22" fmla="*/ 186383 w 228600"/>
                <a:gd name="connsiteY22" fmla="*/ 29432 h 76200"/>
                <a:gd name="connsiteX23" fmla="*/ 186383 w 228600"/>
                <a:gd name="connsiteY23" fmla="*/ 5162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720" y="29432"/>
                  </a:moveTo>
                  <a:lnTo>
                    <a:pt x="208576" y="29432"/>
                  </a:lnTo>
                  <a:lnTo>
                    <a:pt x="208576" y="18288"/>
                  </a:lnTo>
                  <a:cubicBezTo>
                    <a:pt x="208576" y="12192"/>
                    <a:pt x="203623" y="7144"/>
                    <a:pt x="197432" y="7144"/>
                  </a:cubicBezTo>
                  <a:lnTo>
                    <a:pt x="153045" y="7144"/>
                  </a:lnTo>
                  <a:cubicBezTo>
                    <a:pt x="146949" y="7144"/>
                    <a:pt x="141901" y="12097"/>
                    <a:pt x="141901" y="18288"/>
                  </a:cubicBezTo>
                  <a:lnTo>
                    <a:pt x="141901" y="29432"/>
                  </a:lnTo>
                  <a:lnTo>
                    <a:pt x="18552" y="29432"/>
                  </a:lnTo>
                  <a:cubicBezTo>
                    <a:pt x="12838" y="29432"/>
                    <a:pt x="7884" y="33623"/>
                    <a:pt x="7218" y="39243"/>
                  </a:cubicBezTo>
                  <a:cubicBezTo>
                    <a:pt x="6455" y="45911"/>
                    <a:pt x="11695" y="51626"/>
                    <a:pt x="18267" y="51626"/>
                  </a:cubicBezTo>
                  <a:lnTo>
                    <a:pt x="141901" y="51626"/>
                  </a:lnTo>
                  <a:lnTo>
                    <a:pt x="141901" y="62770"/>
                  </a:lnTo>
                  <a:cubicBezTo>
                    <a:pt x="141901" y="68866"/>
                    <a:pt x="146854" y="73914"/>
                    <a:pt x="153045" y="73914"/>
                  </a:cubicBezTo>
                  <a:lnTo>
                    <a:pt x="197432" y="73914"/>
                  </a:lnTo>
                  <a:cubicBezTo>
                    <a:pt x="203528" y="73914"/>
                    <a:pt x="208576" y="68961"/>
                    <a:pt x="208576" y="62770"/>
                  </a:cubicBezTo>
                  <a:lnTo>
                    <a:pt x="208576" y="51626"/>
                  </a:lnTo>
                  <a:lnTo>
                    <a:pt x="219435" y="51626"/>
                  </a:lnTo>
                  <a:cubicBezTo>
                    <a:pt x="225150" y="51626"/>
                    <a:pt x="230103" y="47435"/>
                    <a:pt x="230770" y="41815"/>
                  </a:cubicBezTo>
                  <a:cubicBezTo>
                    <a:pt x="231531" y="35052"/>
                    <a:pt x="226293" y="29432"/>
                    <a:pt x="219720" y="29432"/>
                  </a:cubicBezTo>
                  <a:close/>
                  <a:moveTo>
                    <a:pt x="186383" y="51626"/>
                  </a:moveTo>
                  <a:lnTo>
                    <a:pt x="164189" y="51626"/>
                  </a:lnTo>
                  <a:lnTo>
                    <a:pt x="164189" y="29432"/>
                  </a:lnTo>
                  <a:lnTo>
                    <a:pt x="186383" y="29432"/>
                  </a:lnTo>
                  <a:lnTo>
                    <a:pt x="186383" y="5162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9" name="TextBox 48">
            <a:extLst>
              <a:ext uri="{FF2B5EF4-FFF2-40B4-BE49-F238E27FC236}">
                <a16:creationId xmlns:a16="http://schemas.microsoft.com/office/drawing/2014/main" id="{E8F01505-D47E-4B07-82B8-EC043F5EC813}"/>
              </a:ext>
            </a:extLst>
          </p:cNvPr>
          <p:cNvSpPr txBox="1"/>
          <p:nvPr/>
        </p:nvSpPr>
        <p:spPr>
          <a:xfrm>
            <a:off x="6270165" y="3342732"/>
            <a:ext cx="2338969" cy="2123658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2200" dirty="0">
                <a:solidFill>
                  <a:srgbClr val="373737"/>
                </a:solidFill>
              </a:rPr>
              <a:t>Olvassa el az Energy Monitor cikkét: </a:t>
            </a:r>
            <a:r>
              <a:rPr lang="en-US" altLang="ko-KR" sz="2200" i="1" dirty="0">
                <a:solidFill>
                  <a:srgbClr val="373737"/>
                </a:solidFill>
                <a:hlinkClick r:id="rId5"/>
              </a:rPr>
              <a:t>A megújuló energiatechnológiákkal kapcsolatos mítoszok eloszlatása</a:t>
            </a:r>
            <a:r>
              <a:rPr lang="en-US" altLang="ko-KR" sz="2200" i="1" dirty="0">
                <a:solidFill>
                  <a:srgbClr val="373737"/>
                </a:solidFill>
              </a:rPr>
              <a:t>.</a:t>
            </a:r>
            <a:endParaRPr lang="ko-KR" altLang="en-US" sz="2200" i="1" dirty="0">
              <a:solidFill>
                <a:srgbClr val="373737"/>
              </a:solidFill>
            </a:endParaRPr>
          </a:p>
        </p:txBody>
      </p:sp>
      <p:sp>
        <p:nvSpPr>
          <p:cNvPr id="51" name="직사각형 50">
            <a:extLst>
              <a:ext uri="{FF2B5EF4-FFF2-40B4-BE49-F238E27FC236}">
                <a16:creationId xmlns:a16="http://schemas.microsoft.com/office/drawing/2014/main" id="{27655039-CC5E-4A6C-B955-BA8E42F252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886984" y="2046515"/>
            <a:ext cx="2503176" cy="374251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27000" dist="635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>
              <a:solidFill>
                <a:srgbClr val="322F32"/>
              </a:solidFill>
            </a:endParaRPr>
          </a:p>
        </p:txBody>
      </p:sp>
      <p:grpSp>
        <p:nvGrpSpPr>
          <p:cNvPr id="52" name="그룹 51">
            <a:extLst>
              <a:ext uri="{FF2B5EF4-FFF2-40B4-BE49-F238E27FC236}">
                <a16:creationId xmlns:a16="http://schemas.microsoft.com/office/drawing/2014/main" id="{60FBB8CB-27AD-447B-BBCA-ED5A88C17E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9814895" y="2373874"/>
            <a:ext cx="624704" cy="624700"/>
            <a:chOff x="8162630" y="1551336"/>
            <a:chExt cx="390525" cy="390525"/>
          </a:xfrm>
          <a:solidFill>
            <a:schemeClr val="accent1"/>
          </a:solidFill>
        </p:grpSpPr>
        <p:sp>
          <p:nvSpPr>
            <p:cNvPr id="53" name="자유형: 도형 52">
              <a:extLst>
                <a:ext uri="{FF2B5EF4-FFF2-40B4-BE49-F238E27FC236}">
                  <a16:creationId xmlns:a16="http://schemas.microsoft.com/office/drawing/2014/main" id="{6D27B5B0-8EA5-4314-8D40-901A71EC91C2}"/>
                </a:ext>
              </a:extLst>
            </p:cNvPr>
            <p:cNvSpPr/>
            <p:nvPr/>
          </p:nvSpPr>
          <p:spPr>
            <a:xfrm>
              <a:off x="8340938" y="159572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239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8ADF8768-6762-4083-BD0C-23C359F0C680}"/>
                </a:ext>
              </a:extLst>
            </p:cNvPr>
            <p:cNvSpPr/>
            <p:nvPr/>
          </p:nvSpPr>
          <p:spPr>
            <a:xfrm>
              <a:off x="8207017" y="1619440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DF82C772-CBA9-4C34-A2F6-4913D95D0A8B}"/>
                </a:ext>
              </a:extLst>
            </p:cNvPr>
            <p:cNvSpPr/>
            <p:nvPr/>
          </p:nvSpPr>
          <p:spPr>
            <a:xfrm>
              <a:off x="8474955" y="1619440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6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BB3C32CE-37D2-4FD8-B7EA-222700C3C02A}"/>
                </a:ext>
              </a:extLst>
            </p:cNvPr>
            <p:cNvSpPr/>
            <p:nvPr/>
          </p:nvSpPr>
          <p:spPr>
            <a:xfrm>
              <a:off x="8162630" y="1551336"/>
              <a:ext cx="390525" cy="390525"/>
            </a:xfrm>
            <a:custGeom>
              <a:avLst/>
              <a:gdLst>
                <a:gd name="connsiteX0" fmla="*/ 330708 w 390525"/>
                <a:gd name="connsiteY0" fmla="*/ 30861 h 390525"/>
                <a:gd name="connsiteX1" fmla="*/ 275177 w 390525"/>
                <a:gd name="connsiteY1" fmla="*/ 86392 h 390525"/>
                <a:gd name="connsiteX2" fmla="*/ 282607 w 390525"/>
                <a:gd name="connsiteY2" fmla="*/ 114109 h 390525"/>
                <a:gd name="connsiteX3" fmla="*/ 319564 w 390525"/>
                <a:gd name="connsiteY3" fmla="*/ 178213 h 390525"/>
                <a:gd name="connsiteX4" fmla="*/ 319564 w 390525"/>
                <a:gd name="connsiteY4" fmla="*/ 208502 h 390525"/>
                <a:gd name="connsiteX5" fmla="*/ 228124 w 390525"/>
                <a:gd name="connsiteY5" fmla="*/ 208502 h 390525"/>
                <a:gd name="connsiteX6" fmla="*/ 207836 w 390525"/>
                <a:gd name="connsiteY6" fmla="*/ 188214 h 390525"/>
                <a:gd name="connsiteX7" fmla="*/ 207836 w 390525"/>
                <a:gd name="connsiteY7" fmla="*/ 154495 h 390525"/>
                <a:gd name="connsiteX8" fmla="*/ 244793 w 390525"/>
                <a:gd name="connsiteY8" fmla="*/ 90392 h 390525"/>
                <a:gd name="connsiteX9" fmla="*/ 252222 w 390525"/>
                <a:gd name="connsiteY9" fmla="*/ 62674 h 390525"/>
                <a:gd name="connsiteX10" fmla="*/ 196691 w 390525"/>
                <a:gd name="connsiteY10" fmla="*/ 7144 h 390525"/>
                <a:gd name="connsiteX11" fmla="*/ 141161 w 390525"/>
                <a:gd name="connsiteY11" fmla="*/ 62674 h 390525"/>
                <a:gd name="connsiteX12" fmla="*/ 148590 w 390525"/>
                <a:gd name="connsiteY12" fmla="*/ 90392 h 390525"/>
                <a:gd name="connsiteX13" fmla="*/ 185547 w 390525"/>
                <a:gd name="connsiteY13" fmla="*/ 154495 h 390525"/>
                <a:gd name="connsiteX14" fmla="*/ 185547 w 390525"/>
                <a:gd name="connsiteY14" fmla="*/ 188214 h 390525"/>
                <a:gd name="connsiteX15" fmla="*/ 165259 w 390525"/>
                <a:gd name="connsiteY15" fmla="*/ 208502 h 390525"/>
                <a:gd name="connsiteX16" fmla="*/ 73819 w 390525"/>
                <a:gd name="connsiteY16" fmla="*/ 208502 h 390525"/>
                <a:gd name="connsiteX17" fmla="*/ 73819 w 390525"/>
                <a:gd name="connsiteY17" fmla="*/ 178213 h 390525"/>
                <a:gd name="connsiteX18" fmla="*/ 110776 w 390525"/>
                <a:gd name="connsiteY18" fmla="*/ 114109 h 390525"/>
                <a:gd name="connsiteX19" fmla="*/ 118206 w 390525"/>
                <a:gd name="connsiteY19" fmla="*/ 86392 h 390525"/>
                <a:gd name="connsiteX20" fmla="*/ 62675 w 390525"/>
                <a:gd name="connsiteY20" fmla="*/ 30861 h 390525"/>
                <a:gd name="connsiteX21" fmla="*/ 7144 w 390525"/>
                <a:gd name="connsiteY21" fmla="*/ 86392 h 390525"/>
                <a:gd name="connsiteX22" fmla="*/ 14574 w 390525"/>
                <a:gd name="connsiteY22" fmla="*/ 114109 h 390525"/>
                <a:gd name="connsiteX23" fmla="*/ 51531 w 390525"/>
                <a:gd name="connsiteY23" fmla="*/ 178213 h 390525"/>
                <a:gd name="connsiteX24" fmla="*/ 51531 w 390525"/>
                <a:gd name="connsiteY24" fmla="*/ 219646 h 390525"/>
                <a:gd name="connsiteX25" fmla="*/ 62675 w 390525"/>
                <a:gd name="connsiteY25" fmla="*/ 230791 h 390525"/>
                <a:gd name="connsiteX26" fmla="*/ 165259 w 390525"/>
                <a:gd name="connsiteY26" fmla="*/ 230791 h 390525"/>
                <a:gd name="connsiteX27" fmla="*/ 185547 w 390525"/>
                <a:gd name="connsiteY27" fmla="*/ 251079 h 390525"/>
                <a:gd name="connsiteX28" fmla="*/ 185547 w 390525"/>
                <a:gd name="connsiteY28" fmla="*/ 275177 h 390525"/>
                <a:gd name="connsiteX29" fmla="*/ 63437 w 390525"/>
                <a:gd name="connsiteY29" fmla="*/ 275177 h 390525"/>
                <a:gd name="connsiteX30" fmla="*/ 52293 w 390525"/>
                <a:gd name="connsiteY30" fmla="*/ 286321 h 390525"/>
                <a:gd name="connsiteX31" fmla="*/ 52293 w 390525"/>
                <a:gd name="connsiteY31" fmla="*/ 375094 h 390525"/>
                <a:gd name="connsiteX32" fmla="*/ 63437 w 390525"/>
                <a:gd name="connsiteY32" fmla="*/ 386239 h 390525"/>
                <a:gd name="connsiteX33" fmla="*/ 329851 w 390525"/>
                <a:gd name="connsiteY33" fmla="*/ 386239 h 390525"/>
                <a:gd name="connsiteX34" fmla="*/ 340995 w 390525"/>
                <a:gd name="connsiteY34" fmla="*/ 375094 h 390525"/>
                <a:gd name="connsiteX35" fmla="*/ 340995 w 390525"/>
                <a:gd name="connsiteY35" fmla="*/ 286321 h 390525"/>
                <a:gd name="connsiteX36" fmla="*/ 329851 w 390525"/>
                <a:gd name="connsiteY36" fmla="*/ 275177 h 390525"/>
                <a:gd name="connsiteX37" fmla="*/ 207740 w 390525"/>
                <a:gd name="connsiteY37" fmla="*/ 275177 h 390525"/>
                <a:gd name="connsiteX38" fmla="*/ 207740 w 390525"/>
                <a:gd name="connsiteY38" fmla="*/ 251079 h 390525"/>
                <a:gd name="connsiteX39" fmla="*/ 228029 w 390525"/>
                <a:gd name="connsiteY39" fmla="*/ 230791 h 390525"/>
                <a:gd name="connsiteX40" fmla="*/ 330613 w 390525"/>
                <a:gd name="connsiteY40" fmla="*/ 230791 h 390525"/>
                <a:gd name="connsiteX41" fmla="*/ 341757 w 390525"/>
                <a:gd name="connsiteY41" fmla="*/ 219646 h 390525"/>
                <a:gd name="connsiteX42" fmla="*/ 341757 w 390525"/>
                <a:gd name="connsiteY42" fmla="*/ 178213 h 390525"/>
                <a:gd name="connsiteX43" fmla="*/ 378714 w 390525"/>
                <a:gd name="connsiteY43" fmla="*/ 114109 h 390525"/>
                <a:gd name="connsiteX44" fmla="*/ 386144 w 390525"/>
                <a:gd name="connsiteY44" fmla="*/ 86392 h 390525"/>
                <a:gd name="connsiteX45" fmla="*/ 330708 w 390525"/>
                <a:gd name="connsiteY45" fmla="*/ 30861 h 390525"/>
                <a:gd name="connsiteX46" fmla="*/ 33814 w 390525"/>
                <a:gd name="connsiteY46" fmla="*/ 102965 h 390525"/>
                <a:gd name="connsiteX47" fmla="*/ 29337 w 390525"/>
                <a:gd name="connsiteY47" fmla="*/ 86392 h 390525"/>
                <a:gd name="connsiteX48" fmla="*/ 62675 w 390525"/>
                <a:gd name="connsiteY48" fmla="*/ 53054 h 390525"/>
                <a:gd name="connsiteX49" fmla="*/ 96012 w 390525"/>
                <a:gd name="connsiteY49" fmla="*/ 86392 h 390525"/>
                <a:gd name="connsiteX50" fmla="*/ 91536 w 390525"/>
                <a:gd name="connsiteY50" fmla="*/ 103061 h 390525"/>
                <a:gd name="connsiteX51" fmla="*/ 62675 w 390525"/>
                <a:gd name="connsiteY51" fmla="*/ 153067 h 390525"/>
                <a:gd name="connsiteX52" fmla="*/ 33814 w 390525"/>
                <a:gd name="connsiteY52" fmla="*/ 102965 h 390525"/>
                <a:gd name="connsiteX53" fmla="*/ 318802 w 390525"/>
                <a:gd name="connsiteY53" fmla="*/ 363950 h 390525"/>
                <a:gd name="connsiteX54" fmla="*/ 74581 w 390525"/>
                <a:gd name="connsiteY54" fmla="*/ 363950 h 390525"/>
                <a:gd name="connsiteX55" fmla="*/ 74581 w 390525"/>
                <a:gd name="connsiteY55" fmla="*/ 297370 h 390525"/>
                <a:gd name="connsiteX56" fmla="*/ 318802 w 390525"/>
                <a:gd name="connsiteY56" fmla="*/ 297370 h 390525"/>
                <a:gd name="connsiteX57" fmla="*/ 318802 w 390525"/>
                <a:gd name="connsiteY57" fmla="*/ 363950 h 390525"/>
                <a:gd name="connsiteX58" fmla="*/ 167830 w 390525"/>
                <a:gd name="connsiteY58" fmla="*/ 79343 h 390525"/>
                <a:gd name="connsiteX59" fmla="*/ 163354 w 390525"/>
                <a:gd name="connsiteY59" fmla="*/ 62770 h 390525"/>
                <a:gd name="connsiteX60" fmla="*/ 196691 w 390525"/>
                <a:gd name="connsiteY60" fmla="*/ 29432 h 390525"/>
                <a:gd name="connsiteX61" fmla="*/ 230029 w 390525"/>
                <a:gd name="connsiteY61" fmla="*/ 62770 h 390525"/>
                <a:gd name="connsiteX62" fmla="*/ 225553 w 390525"/>
                <a:gd name="connsiteY62" fmla="*/ 79438 h 390525"/>
                <a:gd name="connsiteX63" fmla="*/ 196691 w 390525"/>
                <a:gd name="connsiteY63" fmla="*/ 129445 h 390525"/>
                <a:gd name="connsiteX64" fmla="*/ 167830 w 390525"/>
                <a:gd name="connsiteY64" fmla="*/ 79343 h 390525"/>
                <a:gd name="connsiteX65" fmla="*/ 196691 w 390525"/>
                <a:gd name="connsiteY65" fmla="*/ 230695 h 390525"/>
                <a:gd name="connsiteX66" fmla="*/ 185547 w 390525"/>
                <a:gd name="connsiteY66" fmla="*/ 219551 h 390525"/>
                <a:gd name="connsiteX67" fmla="*/ 196691 w 390525"/>
                <a:gd name="connsiteY67" fmla="*/ 208407 h 390525"/>
                <a:gd name="connsiteX68" fmla="*/ 207836 w 390525"/>
                <a:gd name="connsiteY68" fmla="*/ 219551 h 390525"/>
                <a:gd name="connsiteX69" fmla="*/ 196691 w 390525"/>
                <a:gd name="connsiteY69" fmla="*/ 230695 h 390525"/>
                <a:gd name="connsiteX70" fmla="*/ 359474 w 390525"/>
                <a:gd name="connsiteY70" fmla="*/ 102965 h 390525"/>
                <a:gd name="connsiteX71" fmla="*/ 330613 w 390525"/>
                <a:gd name="connsiteY71" fmla="*/ 152971 h 390525"/>
                <a:gd name="connsiteX72" fmla="*/ 301753 w 390525"/>
                <a:gd name="connsiteY72" fmla="*/ 102965 h 390525"/>
                <a:gd name="connsiteX73" fmla="*/ 297275 w 390525"/>
                <a:gd name="connsiteY73" fmla="*/ 86296 h 390525"/>
                <a:gd name="connsiteX74" fmla="*/ 330613 w 390525"/>
                <a:gd name="connsiteY74" fmla="*/ 52959 h 390525"/>
                <a:gd name="connsiteX75" fmla="*/ 363950 w 390525"/>
                <a:gd name="connsiteY75" fmla="*/ 86296 h 390525"/>
                <a:gd name="connsiteX76" fmla="*/ 359474 w 390525"/>
                <a:gd name="connsiteY76" fmla="*/ 10296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390525" h="390525">
                  <a:moveTo>
                    <a:pt x="330708" y="30861"/>
                  </a:moveTo>
                  <a:cubicBezTo>
                    <a:pt x="300133" y="30861"/>
                    <a:pt x="275177" y="55721"/>
                    <a:pt x="275177" y="86392"/>
                  </a:cubicBezTo>
                  <a:cubicBezTo>
                    <a:pt x="275177" y="96107"/>
                    <a:pt x="277749" y="105727"/>
                    <a:pt x="282607" y="114109"/>
                  </a:cubicBezTo>
                  <a:lnTo>
                    <a:pt x="319564" y="178213"/>
                  </a:lnTo>
                  <a:lnTo>
                    <a:pt x="319564" y="208502"/>
                  </a:lnTo>
                  <a:lnTo>
                    <a:pt x="228124" y="208502"/>
                  </a:lnTo>
                  <a:cubicBezTo>
                    <a:pt x="224790" y="199072"/>
                    <a:pt x="217265" y="191548"/>
                    <a:pt x="207836" y="188214"/>
                  </a:cubicBezTo>
                  <a:lnTo>
                    <a:pt x="207836" y="154495"/>
                  </a:lnTo>
                  <a:lnTo>
                    <a:pt x="244793" y="90392"/>
                  </a:lnTo>
                  <a:cubicBezTo>
                    <a:pt x="249650" y="82010"/>
                    <a:pt x="252222" y="72390"/>
                    <a:pt x="252222" y="62674"/>
                  </a:cubicBezTo>
                  <a:cubicBezTo>
                    <a:pt x="252222" y="32099"/>
                    <a:pt x="227362" y="7144"/>
                    <a:pt x="196691" y="7144"/>
                  </a:cubicBezTo>
                  <a:cubicBezTo>
                    <a:pt x="166021" y="7144"/>
                    <a:pt x="141161" y="32004"/>
                    <a:pt x="141161" y="62674"/>
                  </a:cubicBezTo>
                  <a:cubicBezTo>
                    <a:pt x="141161" y="72390"/>
                    <a:pt x="143733" y="82010"/>
                    <a:pt x="148590" y="90392"/>
                  </a:cubicBezTo>
                  <a:lnTo>
                    <a:pt x="185547" y="154495"/>
                  </a:lnTo>
                  <a:lnTo>
                    <a:pt x="185547" y="188214"/>
                  </a:lnTo>
                  <a:cubicBezTo>
                    <a:pt x="176118" y="191548"/>
                    <a:pt x="168593" y="199072"/>
                    <a:pt x="165259" y="208502"/>
                  </a:cubicBezTo>
                  <a:lnTo>
                    <a:pt x="73819" y="208502"/>
                  </a:lnTo>
                  <a:lnTo>
                    <a:pt x="73819" y="178213"/>
                  </a:lnTo>
                  <a:lnTo>
                    <a:pt x="110776" y="114109"/>
                  </a:lnTo>
                  <a:cubicBezTo>
                    <a:pt x="115634" y="105727"/>
                    <a:pt x="118206" y="96107"/>
                    <a:pt x="118206" y="86392"/>
                  </a:cubicBezTo>
                  <a:cubicBezTo>
                    <a:pt x="118206" y="55817"/>
                    <a:pt x="93345" y="30861"/>
                    <a:pt x="62675" y="30861"/>
                  </a:cubicBezTo>
                  <a:cubicBezTo>
                    <a:pt x="32004" y="30861"/>
                    <a:pt x="7144" y="55721"/>
                    <a:pt x="7144" y="86392"/>
                  </a:cubicBezTo>
                  <a:cubicBezTo>
                    <a:pt x="7144" y="96107"/>
                    <a:pt x="9716" y="105727"/>
                    <a:pt x="14574" y="114109"/>
                  </a:cubicBezTo>
                  <a:lnTo>
                    <a:pt x="51531" y="178213"/>
                  </a:lnTo>
                  <a:lnTo>
                    <a:pt x="51531" y="219646"/>
                  </a:lnTo>
                  <a:cubicBezTo>
                    <a:pt x="51531" y="225742"/>
                    <a:pt x="56484" y="230791"/>
                    <a:pt x="62675" y="230791"/>
                  </a:cubicBezTo>
                  <a:lnTo>
                    <a:pt x="165259" y="230791"/>
                  </a:lnTo>
                  <a:cubicBezTo>
                    <a:pt x="168593" y="240220"/>
                    <a:pt x="176118" y="247745"/>
                    <a:pt x="185547" y="251079"/>
                  </a:cubicBezTo>
                  <a:lnTo>
                    <a:pt x="185547" y="275177"/>
                  </a:lnTo>
                  <a:lnTo>
                    <a:pt x="63437" y="275177"/>
                  </a:lnTo>
                  <a:cubicBezTo>
                    <a:pt x="57341" y="275177"/>
                    <a:pt x="52293" y="280130"/>
                    <a:pt x="52293" y="286321"/>
                  </a:cubicBezTo>
                  <a:lnTo>
                    <a:pt x="52293" y="375094"/>
                  </a:lnTo>
                  <a:cubicBezTo>
                    <a:pt x="52293" y="381190"/>
                    <a:pt x="57245" y="386239"/>
                    <a:pt x="63437" y="386239"/>
                  </a:cubicBezTo>
                  <a:lnTo>
                    <a:pt x="329851" y="386239"/>
                  </a:lnTo>
                  <a:cubicBezTo>
                    <a:pt x="335947" y="386239"/>
                    <a:pt x="340995" y="381286"/>
                    <a:pt x="340995" y="375094"/>
                  </a:cubicBezTo>
                  <a:lnTo>
                    <a:pt x="340995" y="286321"/>
                  </a:lnTo>
                  <a:cubicBezTo>
                    <a:pt x="340995" y="280225"/>
                    <a:pt x="336042" y="275177"/>
                    <a:pt x="329851" y="275177"/>
                  </a:cubicBezTo>
                  <a:lnTo>
                    <a:pt x="207740" y="275177"/>
                  </a:lnTo>
                  <a:lnTo>
                    <a:pt x="207740" y="251079"/>
                  </a:lnTo>
                  <a:cubicBezTo>
                    <a:pt x="217170" y="247745"/>
                    <a:pt x="224695" y="240220"/>
                    <a:pt x="228029" y="230791"/>
                  </a:cubicBezTo>
                  <a:lnTo>
                    <a:pt x="330613" y="230791"/>
                  </a:lnTo>
                  <a:cubicBezTo>
                    <a:pt x="336709" y="230791"/>
                    <a:pt x="341757" y="225838"/>
                    <a:pt x="341757" y="219646"/>
                  </a:cubicBezTo>
                  <a:lnTo>
                    <a:pt x="341757" y="178213"/>
                  </a:lnTo>
                  <a:lnTo>
                    <a:pt x="378714" y="114109"/>
                  </a:lnTo>
                  <a:cubicBezTo>
                    <a:pt x="383572" y="105727"/>
                    <a:pt x="386144" y="96107"/>
                    <a:pt x="386144" y="86392"/>
                  </a:cubicBezTo>
                  <a:cubicBezTo>
                    <a:pt x="386239" y="55721"/>
                    <a:pt x="361284" y="30861"/>
                    <a:pt x="330708" y="30861"/>
                  </a:cubicBezTo>
                  <a:close/>
                  <a:moveTo>
                    <a:pt x="33814" y="102965"/>
                  </a:moveTo>
                  <a:cubicBezTo>
                    <a:pt x="30956" y="97917"/>
                    <a:pt x="29337" y="92202"/>
                    <a:pt x="29337" y="86392"/>
                  </a:cubicBezTo>
                  <a:cubicBezTo>
                    <a:pt x="29337" y="68008"/>
                    <a:pt x="44291" y="53054"/>
                    <a:pt x="62675" y="53054"/>
                  </a:cubicBezTo>
                  <a:cubicBezTo>
                    <a:pt x="81058" y="53054"/>
                    <a:pt x="96012" y="68008"/>
                    <a:pt x="96012" y="86392"/>
                  </a:cubicBezTo>
                  <a:cubicBezTo>
                    <a:pt x="96012" y="92202"/>
                    <a:pt x="94488" y="98012"/>
                    <a:pt x="91536" y="103061"/>
                  </a:cubicBezTo>
                  <a:lnTo>
                    <a:pt x="62675" y="153067"/>
                  </a:lnTo>
                  <a:lnTo>
                    <a:pt x="33814" y="102965"/>
                  </a:lnTo>
                  <a:close/>
                  <a:moveTo>
                    <a:pt x="318802" y="363950"/>
                  </a:moveTo>
                  <a:lnTo>
                    <a:pt x="74581" y="363950"/>
                  </a:lnTo>
                  <a:lnTo>
                    <a:pt x="74581" y="297370"/>
                  </a:lnTo>
                  <a:lnTo>
                    <a:pt x="318802" y="297370"/>
                  </a:lnTo>
                  <a:lnTo>
                    <a:pt x="318802" y="363950"/>
                  </a:lnTo>
                  <a:close/>
                  <a:moveTo>
                    <a:pt x="167830" y="79343"/>
                  </a:moveTo>
                  <a:cubicBezTo>
                    <a:pt x="164973" y="74295"/>
                    <a:pt x="163354" y="68580"/>
                    <a:pt x="163354" y="62770"/>
                  </a:cubicBezTo>
                  <a:cubicBezTo>
                    <a:pt x="163354" y="44386"/>
                    <a:pt x="178308" y="29432"/>
                    <a:pt x="196691" y="29432"/>
                  </a:cubicBezTo>
                  <a:cubicBezTo>
                    <a:pt x="215075" y="29432"/>
                    <a:pt x="230029" y="44386"/>
                    <a:pt x="230029" y="62770"/>
                  </a:cubicBezTo>
                  <a:cubicBezTo>
                    <a:pt x="230029" y="68580"/>
                    <a:pt x="228505" y="74390"/>
                    <a:pt x="225553" y="79438"/>
                  </a:cubicBezTo>
                  <a:lnTo>
                    <a:pt x="196691" y="129445"/>
                  </a:lnTo>
                  <a:lnTo>
                    <a:pt x="167830" y="79343"/>
                  </a:lnTo>
                  <a:close/>
                  <a:moveTo>
                    <a:pt x="196691" y="230695"/>
                  </a:moveTo>
                  <a:cubicBezTo>
                    <a:pt x="190595" y="230695"/>
                    <a:pt x="185547" y="225742"/>
                    <a:pt x="185547" y="219551"/>
                  </a:cubicBezTo>
                  <a:cubicBezTo>
                    <a:pt x="185547" y="213455"/>
                    <a:pt x="190500" y="208407"/>
                    <a:pt x="196691" y="208407"/>
                  </a:cubicBezTo>
                  <a:cubicBezTo>
                    <a:pt x="202788" y="208407"/>
                    <a:pt x="207836" y="213360"/>
                    <a:pt x="207836" y="219551"/>
                  </a:cubicBezTo>
                  <a:cubicBezTo>
                    <a:pt x="207740" y="225742"/>
                    <a:pt x="202788" y="230695"/>
                    <a:pt x="196691" y="230695"/>
                  </a:cubicBezTo>
                  <a:close/>
                  <a:moveTo>
                    <a:pt x="359474" y="102965"/>
                  </a:moveTo>
                  <a:lnTo>
                    <a:pt x="330613" y="152971"/>
                  </a:lnTo>
                  <a:lnTo>
                    <a:pt x="301753" y="102965"/>
                  </a:lnTo>
                  <a:cubicBezTo>
                    <a:pt x="298895" y="97917"/>
                    <a:pt x="297275" y="92202"/>
                    <a:pt x="297275" y="86296"/>
                  </a:cubicBezTo>
                  <a:cubicBezTo>
                    <a:pt x="297275" y="67913"/>
                    <a:pt x="312230" y="52959"/>
                    <a:pt x="330613" y="52959"/>
                  </a:cubicBezTo>
                  <a:cubicBezTo>
                    <a:pt x="348996" y="52959"/>
                    <a:pt x="363950" y="67913"/>
                    <a:pt x="363950" y="86296"/>
                  </a:cubicBezTo>
                  <a:cubicBezTo>
                    <a:pt x="363950" y="92202"/>
                    <a:pt x="362427" y="97917"/>
                    <a:pt x="359474" y="102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A00B855A-7C5F-48DF-84E9-802AD90D1BF6}"/>
                </a:ext>
              </a:extLst>
            </p:cNvPr>
            <p:cNvSpPr/>
            <p:nvPr/>
          </p:nvSpPr>
          <p:spPr>
            <a:xfrm>
              <a:off x="8252165" y="1863661"/>
              <a:ext cx="28575" cy="28575"/>
            </a:xfrm>
            <a:custGeom>
              <a:avLst/>
              <a:gdLst>
                <a:gd name="connsiteX0" fmla="*/ 29433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3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3" y="18288"/>
                  </a:moveTo>
                  <a:cubicBezTo>
                    <a:pt x="29433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3" y="12192"/>
                    <a:pt x="29433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210DBF81-707D-4B03-A053-6E220B52166B}"/>
                </a:ext>
              </a:extLst>
            </p:cNvPr>
            <p:cNvSpPr/>
            <p:nvPr/>
          </p:nvSpPr>
          <p:spPr>
            <a:xfrm>
              <a:off x="8296551" y="1863661"/>
              <a:ext cx="28575" cy="28575"/>
            </a:xfrm>
            <a:custGeom>
              <a:avLst/>
              <a:gdLst>
                <a:gd name="connsiteX0" fmla="*/ 29433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3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3" y="18288"/>
                  </a:moveTo>
                  <a:cubicBezTo>
                    <a:pt x="29433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3" y="12192"/>
                    <a:pt x="29433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9" name="자유형: 도형 58">
              <a:extLst>
                <a:ext uri="{FF2B5EF4-FFF2-40B4-BE49-F238E27FC236}">
                  <a16:creationId xmlns:a16="http://schemas.microsoft.com/office/drawing/2014/main" id="{CDA4C86D-A84A-43D2-9577-9E3AAB8FEC1C}"/>
                </a:ext>
              </a:extLst>
            </p:cNvPr>
            <p:cNvSpPr/>
            <p:nvPr/>
          </p:nvSpPr>
          <p:spPr>
            <a:xfrm>
              <a:off x="8340938" y="186366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60" name="TextBox 59">
            <a:extLst>
              <a:ext uri="{FF2B5EF4-FFF2-40B4-BE49-F238E27FC236}">
                <a16:creationId xmlns:a16="http://schemas.microsoft.com/office/drawing/2014/main" id="{DB6D982A-54DA-4FCC-9383-F91FC1E1D9CE}"/>
              </a:ext>
            </a:extLst>
          </p:cNvPr>
          <p:cNvSpPr txBox="1"/>
          <p:nvPr/>
        </p:nvSpPr>
        <p:spPr>
          <a:xfrm>
            <a:off x="9110148" y="3493478"/>
            <a:ext cx="2071376" cy="1785104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2200" dirty="0">
                <a:solidFill>
                  <a:srgbClr val="373737"/>
                </a:solidFill>
                <a:hlinkClick r:id="rId6"/>
              </a:rPr>
              <a:t>Tudjon meg többet az Every1 projekt tanulási anyagaival kapcsolatban.</a:t>
            </a:r>
            <a:endParaRPr lang="ko-KR" altLang="en-US" sz="2200" dirty="0">
              <a:solidFill>
                <a:srgbClr val="37373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035719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B6E2F0C4-3708-062E-837B-49F21B8E51C4}"/>
              </a:ext>
            </a:extLst>
          </p:cNvPr>
          <p:cNvSpPr txBox="1"/>
          <p:nvPr/>
        </p:nvSpPr>
        <p:spPr>
          <a:xfrm>
            <a:off x="4246322" y="308388"/>
            <a:ext cx="7628351" cy="563231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latinLnBrk="0"/>
            <a:r>
              <a:rPr lang="en-GB" dirty="0"/>
              <a:t>Ez a diavetítés, amelynek </a:t>
            </a:r>
            <a:r>
              <a:rPr lang="en-GB" dirty="0" err="1"/>
              <a:t>címe</a:t>
            </a:r>
            <a:r>
              <a:rPr lang="en-GB" dirty="0"/>
              <a:t> </a:t>
            </a:r>
            <a:r>
              <a:rPr lang="en-GB" i="1" dirty="0"/>
              <a:t>„</a:t>
            </a:r>
            <a:r>
              <a:rPr lang="en-US" dirty="0" err="1">
                <a:solidFill>
                  <a:srgbClr val="231F20"/>
                </a:solidFill>
                <a:latin typeface="Calibri" panose="020F0502020204030204" pitchFamily="34" charset="0"/>
                <a:ea typeface="맑은 고딕" panose="020B0503020000020004" pitchFamily="34" charset="-127"/>
                <a:cs typeface="Arial" panose="020B0604020202020204" pitchFamily="34" charset="0"/>
              </a:rPr>
              <a:t>Csatlakozzon</a:t>
            </a:r>
            <a:r>
              <a:rPr lang="en-US" dirty="0">
                <a:solidFill>
                  <a:srgbClr val="231F20"/>
                </a:solidFill>
                <a:latin typeface="Calibri" panose="020F0502020204030204" pitchFamily="34" charset="0"/>
                <a:ea typeface="맑은 고딕" panose="020B0503020000020004" pitchFamily="34" charset="-127"/>
                <a:cs typeface="Arial" panose="020B0604020202020204" pitchFamily="34" charset="0"/>
              </a:rPr>
              <a:t> a </a:t>
            </a:r>
            <a:r>
              <a:rPr lang="en-US" dirty="0" err="1">
                <a:solidFill>
                  <a:srgbClr val="231F20"/>
                </a:solidFill>
                <a:latin typeface="Calibri" panose="020F0502020204030204" pitchFamily="34" charset="0"/>
                <a:ea typeface="맑은 고딕" panose="020B0503020000020004" pitchFamily="34" charset="-127"/>
                <a:cs typeface="Arial" panose="020B0604020202020204" pitchFamily="34" charset="0"/>
              </a:rPr>
              <a:t>Digitális</a:t>
            </a:r>
            <a:r>
              <a:rPr lang="en-US" dirty="0">
                <a:solidFill>
                  <a:srgbClr val="231F20"/>
                </a:solidFill>
                <a:latin typeface="Calibri" panose="020F0502020204030204" pitchFamily="34" charset="0"/>
                <a:ea typeface="맑은 고딕" panose="020B0503020000020004" pitchFamily="34" charset="-127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31F20"/>
                </a:solidFill>
                <a:latin typeface="Calibri" panose="020F0502020204030204" pitchFamily="34" charset="0"/>
                <a:ea typeface="맑은 고딕" panose="020B0503020000020004" pitchFamily="34" charset="-127"/>
                <a:cs typeface="Arial" panose="020B0604020202020204" pitchFamily="34" charset="0"/>
              </a:rPr>
              <a:t>energia</a:t>
            </a:r>
            <a:r>
              <a:rPr lang="en-US" dirty="0">
                <a:solidFill>
                  <a:srgbClr val="231F20"/>
                </a:solidFill>
                <a:latin typeface="Calibri" panose="020F0502020204030204" pitchFamily="34" charset="0"/>
                <a:ea typeface="맑은 고딕" panose="020B0503020000020004" pitchFamily="34" charset="-127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31F20"/>
                </a:solidFill>
                <a:latin typeface="Calibri" panose="020F0502020204030204" pitchFamily="34" charset="0"/>
                <a:ea typeface="맑은 고딕" panose="020B0503020000020004" pitchFamily="34" charset="-127"/>
                <a:cs typeface="Arial" panose="020B0604020202020204" pitchFamily="34" charset="0"/>
              </a:rPr>
              <a:t>átállásba</a:t>
            </a:r>
            <a:r>
              <a:rPr lang="en-US" dirty="0">
                <a:solidFill>
                  <a:srgbClr val="231F20"/>
                </a:solidFill>
                <a:latin typeface="Calibri" panose="020F0502020204030204" pitchFamily="34" charset="0"/>
                <a:ea typeface="맑은 고딕" panose="020B0503020000020004" pitchFamily="34" charset="-127"/>
                <a:cs typeface="Arial" panose="020B0604020202020204" pitchFamily="34" charset="0"/>
              </a:rPr>
              <a:t>: </a:t>
            </a:r>
            <a:r>
              <a:rPr lang="en-US" dirty="0"/>
              <a:t>9 </a:t>
            </a:r>
            <a:r>
              <a:rPr lang="en-US" dirty="0" err="1"/>
              <a:t>egyszerű</a:t>
            </a:r>
            <a:r>
              <a:rPr lang="en-US" dirty="0"/>
              <a:t> </a:t>
            </a:r>
            <a:r>
              <a:rPr lang="en-US" dirty="0" err="1"/>
              <a:t>lépés</a:t>
            </a:r>
            <a:r>
              <a:rPr lang="en-US" dirty="0"/>
              <a:t> </a:t>
            </a:r>
            <a:r>
              <a:rPr lang="en-US" dirty="0" err="1"/>
              <a:t>otthonok</a:t>
            </a:r>
            <a:r>
              <a:rPr lang="en-US" dirty="0"/>
              <a:t> </a:t>
            </a:r>
            <a:r>
              <a:rPr lang="en-US" dirty="0" err="1"/>
              <a:t>tulajdonosainak</a:t>
            </a:r>
            <a:r>
              <a:rPr lang="en-US" dirty="0"/>
              <a:t> </a:t>
            </a:r>
            <a:r>
              <a:rPr lang="en-US" dirty="0" err="1"/>
              <a:t>és</a:t>
            </a:r>
            <a:r>
              <a:rPr lang="en-US" dirty="0"/>
              <a:t> </a:t>
            </a:r>
            <a:r>
              <a:rPr lang="en-US" dirty="0" err="1"/>
              <a:t>bérbeadók</a:t>
            </a:r>
            <a:r>
              <a:rPr lang="en-US" dirty="0"/>
              <a:t> </a:t>
            </a:r>
            <a:r>
              <a:rPr lang="en-US" dirty="0" err="1"/>
              <a:t>számára</a:t>
            </a:r>
            <a:r>
              <a:rPr lang="en-GB" i="1" dirty="0"/>
              <a:t>”</a:t>
            </a:r>
            <a:r>
              <a:rPr lang="en-GB" dirty="0"/>
              <a:t>, az Every1 projekt keretében készült, és – ellenkező jelölés hiányában – </a:t>
            </a:r>
            <a:r>
              <a:rPr lang="en-GB" dirty="0">
                <a:hlinkClick r:id="rId3"/>
              </a:rPr>
              <a:t>CC BY-SA 4.0 </a:t>
            </a:r>
            <a:r>
              <a:rPr lang="en-GB" dirty="0"/>
              <a:t>licenc alatt áll. </a:t>
            </a:r>
          </a:p>
          <a:p>
            <a:pPr latinLnBrk="0"/>
            <a:endParaRPr lang="en-GB" dirty="0"/>
          </a:p>
          <a:p>
            <a:pPr latinLnBrk="0"/>
            <a:r>
              <a:rPr lang="en-GB" dirty="0"/>
              <a:t>A prezentációban a következő képek szerepelnek: </a:t>
            </a:r>
          </a:p>
          <a:p>
            <a:pPr latinLnBrk="0"/>
            <a:endParaRPr lang="en-GB" dirty="0"/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Borítókép: Loraine és Mark </a:t>
            </a:r>
            <a:r>
              <a:rPr lang="en-US" i="1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4"/>
              </a:rPr>
              <a:t>otthona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,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5"/>
              </a:rPr>
              <a:t>CC BY-SA 2.0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licenc alatt.</a:t>
            </a:r>
            <a:endParaRPr lang="en-US" sz="1800" b="0" i="0" u="sng" strike="noStrike" cap="none" dirty="0">
              <a:solidFill>
                <a:srgbClr val="000000"/>
              </a:solidFill>
              <a:ea typeface="Public Sans"/>
              <a:cs typeface="Public Sans"/>
            </a:endParaRP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Bevezető szöveg kép: </a:t>
            </a:r>
            <a:r>
              <a:rPr lang="en-US" i="1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Papír </a:t>
            </a:r>
            <a:r>
              <a:rPr lang="en-US" i="1" dirty="0" err="1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a Macbook</a:t>
            </a:r>
            <a:r>
              <a:rPr lang="en-US" i="1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 mellett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, </a:t>
            </a:r>
            <a:r>
              <a:rPr lang="en-US" sz="1800" u="sng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Lukas, Pexels.com</a:t>
            </a:r>
            <a:endParaRPr lang="en-US" sz="1800" u="sng" dirty="0">
              <a:solidFill>
                <a:schemeClr val="dk1"/>
              </a:solidFill>
              <a:ea typeface="Public Sans"/>
              <a:cs typeface="Public Sans"/>
              <a:sym typeface="Public Sans"/>
            </a:endParaRP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Miért érdemes befektetni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a</a:t>
            </a:r>
            <a:r>
              <a:rPr lang="en-US" sz="180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 digitális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technológiákba?: </a:t>
            </a:r>
            <a:r>
              <a:rPr lang="en-GB" b="0" i="0" dirty="0">
                <a:solidFill>
                  <a:srgbClr val="242424"/>
                </a:solidFill>
                <a:effectLst/>
                <a:hlinkClick r:id="rId7"/>
              </a:rPr>
              <a:t>Vorarlberger Kraftwerke-Energy meter (electro)-smart meter-02ASD</a:t>
            </a:r>
            <a:r>
              <a:rPr lang="en-GB" b="0" i="0" dirty="0">
                <a:solidFill>
                  <a:srgbClr val="242424"/>
                </a:solidFill>
                <a:effectLst/>
              </a:rPr>
              <a:t>, </a:t>
            </a:r>
            <a:r>
              <a:rPr lang="en-GB" b="0" i="0" dirty="0" err="1">
                <a:solidFill>
                  <a:srgbClr val="242424"/>
                </a:solidFill>
                <a:effectLst/>
              </a:rPr>
              <a:t>Asurnipal</a:t>
            </a:r>
            <a:r>
              <a:rPr lang="en-GB" b="0" i="0" dirty="0">
                <a:solidFill>
                  <a:srgbClr val="242424"/>
                </a:solidFill>
                <a:effectLst/>
              </a:rPr>
              <a:t>, </a:t>
            </a:r>
            <a:r>
              <a:rPr lang="en-GB" b="0" i="0" dirty="0">
                <a:solidFill>
                  <a:srgbClr val="242424"/>
                </a:solidFill>
                <a:effectLst/>
                <a:hlinkClick r:id="rId3"/>
              </a:rPr>
              <a:t>CC BY-SA 4.0 </a:t>
            </a:r>
            <a:r>
              <a:rPr lang="en-GB" b="0" i="0" dirty="0">
                <a:solidFill>
                  <a:srgbClr val="242424"/>
                </a:solidFill>
                <a:effectLst/>
              </a:rPr>
              <a:t>licenc alatt.</a:t>
            </a: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242424"/>
                </a:solidFill>
              </a:rPr>
              <a:t>Saját energiafogyasztásának megértése: </a:t>
            </a:r>
            <a:r>
              <a:rPr lang="en-GB" dirty="0">
                <a:solidFill>
                  <a:srgbClr val="242424"/>
                </a:solidFill>
                <a:hlinkClick r:id="rId8"/>
              </a:rPr>
              <a:t>Daily net metering.png</a:t>
            </a:r>
            <a:r>
              <a:rPr lang="en-GB" dirty="0">
                <a:solidFill>
                  <a:srgbClr val="242424"/>
                </a:solidFill>
              </a:rPr>
              <a:t>, Delphi234, </a:t>
            </a:r>
            <a:r>
              <a:rPr lang="en-GB" dirty="0">
                <a:solidFill>
                  <a:srgbClr val="242424"/>
                </a:solidFill>
                <a:hlinkClick r:id="rId9"/>
              </a:rPr>
              <a:t>CC BY-SA 3.0 </a:t>
            </a:r>
            <a:r>
              <a:rPr lang="en-GB" dirty="0">
                <a:solidFill>
                  <a:srgbClr val="242424"/>
                </a:solidFill>
              </a:rPr>
              <a:t>licenc. </a:t>
            </a: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GB" dirty="0" err="1"/>
              <a:t>Prosumerré</a:t>
            </a:r>
            <a:r>
              <a:rPr lang="en-GB" dirty="0"/>
              <a:t> </a:t>
            </a:r>
            <a:r>
              <a:rPr lang="en-GB" dirty="0" err="1"/>
              <a:t>válni</a:t>
            </a:r>
            <a:r>
              <a:rPr lang="en-GB" dirty="0">
                <a:solidFill>
                  <a:srgbClr val="242424"/>
                </a:solidFill>
              </a:rPr>
              <a:t>: </a:t>
            </a:r>
            <a:r>
              <a:rPr lang="en-GB" dirty="0">
                <a:solidFill>
                  <a:srgbClr val="242424"/>
                </a:solidFill>
                <a:hlinkClick r:id="rId10"/>
              </a:rPr>
              <a:t>Solar energy, Amersfoort</a:t>
            </a:r>
            <a:r>
              <a:rPr lang="en-GB" dirty="0">
                <a:solidFill>
                  <a:srgbClr val="242424"/>
                </a:solidFill>
              </a:rPr>
              <a:t>, Eneco Group, </a:t>
            </a:r>
            <a:r>
              <a:rPr lang="en-GB" dirty="0">
                <a:solidFill>
                  <a:srgbClr val="242424"/>
                </a:solidFill>
                <a:hlinkClick r:id="rId11"/>
              </a:rPr>
              <a:t>CC BY 2.0 </a:t>
            </a:r>
            <a:r>
              <a:rPr lang="en-GB" dirty="0">
                <a:solidFill>
                  <a:srgbClr val="242424"/>
                </a:solidFill>
              </a:rPr>
              <a:t>licenc. </a:t>
            </a: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242424"/>
                </a:solidFill>
              </a:rPr>
              <a:t>Együttműködés: Kollektív energiacsoportok: </a:t>
            </a:r>
            <a:r>
              <a:rPr lang="en-GB" dirty="0" err="1">
                <a:solidFill>
                  <a:srgbClr val="242424"/>
                </a:solidFill>
                <a:hlinkClick r:id="rId12"/>
              </a:rPr>
              <a:t>Energiaközösségek</a:t>
            </a:r>
            <a:r>
              <a:rPr lang="en-GB" dirty="0">
                <a:solidFill>
                  <a:srgbClr val="242424"/>
                </a:solidFill>
                <a:hlinkClick r:id="rId12"/>
              </a:rPr>
              <a:t> jelentés.jpg </a:t>
            </a:r>
            <a:r>
              <a:rPr lang="en-GB" dirty="0">
                <a:solidFill>
                  <a:srgbClr val="242424"/>
                </a:solidFill>
              </a:rPr>
              <a:t>a Joint Research Centre (JRC) által, </a:t>
            </a:r>
            <a:r>
              <a:rPr lang="en-GB" dirty="0">
                <a:solidFill>
                  <a:srgbClr val="242424"/>
                </a:solidFill>
                <a:hlinkClick r:id="rId3"/>
              </a:rPr>
              <a:t>CC BY-SA 4.0 </a:t>
            </a:r>
            <a:r>
              <a:rPr lang="en-GB" dirty="0">
                <a:solidFill>
                  <a:srgbClr val="242424"/>
                </a:solidFill>
              </a:rPr>
              <a:t>licenc alatt. </a:t>
            </a: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242424"/>
                </a:solidFill>
              </a:rPr>
              <a:t>Mások támogatása az energiatakarékosságban: </a:t>
            </a:r>
            <a:r>
              <a:rPr lang="en-GB" sz="1800" dirty="0">
                <a:solidFill>
                  <a:srgbClr val="242424"/>
                </a:solidFill>
                <a:ea typeface="Public Sans"/>
                <a:cs typeface="Public Sans"/>
                <a:sym typeface="Public Sans"/>
                <a:hlinkClick r:id="rId13"/>
              </a:rPr>
              <a:t>Villanyszámlák villanykörte és számológéppel</a:t>
            </a:r>
            <a:r>
              <a:rPr lang="en-GB" sz="1800" dirty="0">
                <a:solidFill>
                  <a:srgbClr val="242424"/>
                </a:solidFill>
                <a:ea typeface="Public Sans"/>
                <a:cs typeface="Public Sans"/>
                <a:sym typeface="Public Sans"/>
              </a:rPr>
              <a:t>, </a:t>
            </a:r>
            <a:r>
              <a:rPr lang="en-GB" sz="1800" dirty="0" err="1">
                <a:solidFill>
                  <a:srgbClr val="242424"/>
                </a:solidFill>
                <a:ea typeface="Public Sans"/>
                <a:cs typeface="Public Sans"/>
                <a:sym typeface="Public Sans"/>
              </a:rPr>
              <a:t>Uswitch.com </a:t>
            </a:r>
            <a:r>
              <a:rPr lang="en-GB" sz="1800" dirty="0">
                <a:solidFill>
                  <a:srgbClr val="242424"/>
                </a:solidFill>
                <a:ea typeface="Public Sans"/>
                <a:cs typeface="Public Sans"/>
                <a:sym typeface="Public Sans"/>
              </a:rPr>
              <a:t>Images, </a:t>
            </a:r>
            <a:r>
              <a:rPr lang="en-GB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11"/>
              </a:rPr>
              <a:t>CC BY 2.0 </a:t>
            </a:r>
            <a:r>
              <a:rPr lang="en-GB" dirty="0">
                <a:solidFill>
                  <a:srgbClr val="242424"/>
                </a:solidFill>
              </a:rPr>
              <a:t>licenc alatt. Ez a kép kivágásra került.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6EA18C26-1269-C927-57EE-BF4F66460367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317327" y="1018268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1" hangingPunct="1"/>
            <a:r>
              <a:rPr lang="hu-HU" sz="2800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맑은 고딕" panose="020B0503020000020004" pitchFamily="34" charset="-127"/>
                <a:cs typeface="Arial" panose="020B0604020202020204" pitchFamily="34" charset="0"/>
              </a:rPr>
              <a:t>Köszönetnyilvánítás 1</a:t>
            </a:r>
            <a:endParaRPr lang="hu-HU" noProof="1">
              <a:effectLst/>
            </a:endParaRPr>
          </a:p>
          <a:p>
            <a:endParaRPr lang="hu-HU" noProof="1"/>
          </a:p>
        </p:txBody>
      </p:sp>
    </p:spTree>
    <p:extLst>
      <p:ext uri="{BB962C8B-B14F-4D97-AF65-F5344CB8AC3E}">
        <p14:creationId xmlns:p14="http://schemas.microsoft.com/office/powerpoint/2010/main" val="121547549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A93706-38C2-DA73-1F48-3591D20800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FABA671B-4366-A68A-28DD-76DB95051182}"/>
              </a:ext>
            </a:extLst>
          </p:cNvPr>
          <p:cNvSpPr txBox="1"/>
          <p:nvPr/>
        </p:nvSpPr>
        <p:spPr>
          <a:xfrm>
            <a:off x="4246322" y="308388"/>
            <a:ext cx="7628351" cy="5016758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Energiatakarékos tájépítészet: </a:t>
            </a:r>
            <a:r>
              <a:rPr lang="en-GB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3"/>
              </a:rPr>
              <a:t>Függőleges erdővel borított lakótoronyházak Milánóban, Olaszországban</a:t>
            </a:r>
            <a:r>
              <a:rPr lang="en-GB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, Sophie Otto, </a:t>
            </a:r>
            <a:r>
              <a:rPr lang="en-GB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4"/>
              </a:rPr>
              <a:t>Pexels.com</a:t>
            </a:r>
            <a:r>
              <a:rPr lang="en-GB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.</a:t>
            </a: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Rendszeres karbantartás és ellenőrzések: </a:t>
            </a:r>
            <a:r>
              <a:rPr lang="en-GB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5"/>
              </a:rPr>
              <a:t>PASECO Air Condition</a:t>
            </a:r>
            <a:r>
              <a:rPr lang="en-GB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, HS You, </a:t>
            </a:r>
            <a:r>
              <a:rPr lang="en-GB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6"/>
              </a:rPr>
              <a:t>CC </a:t>
            </a:r>
            <a:r>
              <a:rPr lang="en-GB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6"/>
              </a:rPr>
              <a:t>BY-ND 2.0 </a:t>
            </a:r>
            <a:r>
              <a:rPr lang="en-GB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licenc.</a:t>
            </a: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GB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Energiatakarékos világításra való átállás: </a:t>
            </a:r>
            <a:r>
              <a:rPr lang="en-GB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7"/>
              </a:rPr>
              <a:t>UMAX U-Smart Wifi izzó</a:t>
            </a:r>
            <a:r>
              <a:rPr lang="en-GB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, Jirka Matousek, </a:t>
            </a:r>
            <a:r>
              <a:rPr lang="en-GB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8"/>
              </a:rPr>
              <a:t>CC BY 2.0 </a:t>
            </a:r>
            <a:r>
              <a:rPr lang="en-GB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licenc.</a:t>
            </a: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Megújuló energia megoldások bevezetése: </a:t>
            </a:r>
            <a:r>
              <a:rPr lang="en-GB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9"/>
              </a:rPr>
              <a:t>Tiszta energia a munkahelyen a </a:t>
            </a:r>
            <a:r>
              <a:rPr lang="en-GB" dirty="0" err="1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9"/>
              </a:rPr>
              <a:t>Föld napján</a:t>
            </a:r>
            <a:r>
              <a:rPr lang="en-GB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9"/>
              </a:rPr>
              <a:t>! </a:t>
            </a:r>
            <a:r>
              <a:rPr lang="en-GB" dirty="0" err="1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naturalflow</a:t>
            </a:r>
            <a:r>
              <a:rPr lang="en-GB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,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10"/>
              </a:rPr>
              <a:t>CC BY-SA 2.0 </a:t>
            </a:r>
            <a:r>
              <a:rPr lang="en-GB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licenc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.</a:t>
            </a:r>
            <a:endParaRPr lang="en-GB" noProof="0" dirty="0">
              <a:solidFill>
                <a:schemeClr val="dk1"/>
              </a:solidFill>
              <a:ea typeface="Public Sans"/>
              <a:cs typeface="Public Sans"/>
              <a:sym typeface="Public Sans"/>
            </a:endParaRPr>
          </a:p>
          <a:p>
            <a:pPr marL="285750" indent="-285750" latinLnBrk="0">
              <a:buFont typeface="Arial" panose="020B0604020202020204" pitchFamily="34" charset="0"/>
              <a:buChar char="•"/>
            </a:pPr>
            <a:endParaRPr lang="en-GB" noProof="0" dirty="0">
              <a:solidFill>
                <a:schemeClr val="dk1"/>
              </a:solidFill>
              <a:ea typeface="Public Sans"/>
              <a:cs typeface="Public Sans"/>
              <a:sym typeface="Public Sans"/>
            </a:endParaRPr>
          </a:p>
          <a:p>
            <a:pPr marL="285750" indent="-285750" latinLnBrk="0">
              <a:buFont typeface="Arial" panose="020B0604020202020204" pitchFamily="34" charset="0"/>
              <a:buChar char="•"/>
            </a:pPr>
            <a:endParaRPr lang="en-GB" dirty="0">
              <a:solidFill>
                <a:srgbClr val="242424"/>
              </a:solidFill>
            </a:endParaRPr>
          </a:p>
          <a:p>
            <a:pPr marL="285750" indent="-285750" latinLnBrk="0">
              <a:buFont typeface="Arial" panose="020B0604020202020204" pitchFamily="34" charset="0"/>
              <a:buChar char="•"/>
            </a:pPr>
            <a:endParaRPr lang="en-GB" b="0" i="0" dirty="0">
              <a:solidFill>
                <a:srgbClr val="242424"/>
              </a:solidFill>
              <a:effectLst/>
            </a:endParaRPr>
          </a:p>
          <a:p>
            <a:pPr marL="285750" indent="-285750" latinLnBrk="0">
              <a:buFont typeface="Arial" panose="020B0604020202020204" pitchFamily="34" charset="0"/>
              <a:buChar char="•"/>
            </a:pPr>
            <a:endParaRPr lang="en-GB" dirty="0">
              <a:solidFill>
                <a:srgbClr val="242424"/>
              </a:solidFill>
            </a:endParaRPr>
          </a:p>
          <a:p>
            <a:pPr marL="285750" indent="-285750" latinLnBrk="0">
              <a:buFont typeface="Arial" panose="020B0604020202020204" pitchFamily="34" charset="0"/>
              <a:buChar char="•"/>
            </a:pPr>
            <a:endParaRPr lang="en-US" sz="1800" dirty="0">
              <a:solidFill>
                <a:schemeClr val="dk1"/>
              </a:solidFill>
              <a:ea typeface="Public Sans"/>
              <a:cs typeface="Public Sans"/>
              <a:sym typeface="Public Sans"/>
            </a:endParaRPr>
          </a:p>
          <a:p>
            <a:pPr latinLnBrk="0"/>
            <a:endParaRPr lang="en-US" sz="1800" dirty="0">
              <a:solidFill>
                <a:schemeClr val="dk1"/>
              </a:solidFill>
              <a:ea typeface="Public Sans"/>
              <a:cs typeface="Public Sans"/>
              <a:sym typeface="Public Sans"/>
            </a:endParaRPr>
          </a:p>
          <a:p>
            <a:pPr marL="0" marR="0" lvl="0" indent="0" algn="l" rtl="0" latinLnBrk="0">
              <a:spcBef>
                <a:spcPts val="0"/>
              </a:spcBef>
              <a:spcAft>
                <a:spcPts val="0"/>
              </a:spcAft>
              <a:buNone/>
            </a:pPr>
            <a:endParaRPr lang="en-US" sz="1800" dirty="0">
              <a:solidFill>
                <a:srgbClr val="000000"/>
              </a:solidFill>
              <a:ea typeface="Public Sans"/>
              <a:cs typeface="Public Sans"/>
              <a:sym typeface="Public Sans"/>
            </a:endParaRPr>
          </a:p>
          <a:p>
            <a:pPr marL="0" marR="0" lvl="0" indent="0" algn="l" rtl="0" latinLnBrk="0">
              <a:spcBef>
                <a:spcPts val="0"/>
              </a:spcBef>
              <a:spcAft>
                <a:spcPts val="0"/>
              </a:spcAft>
              <a:buNone/>
            </a:pPr>
            <a:endParaRPr lang="en-US" sz="3200" dirty="0">
              <a:solidFill>
                <a:schemeClr val="dk1"/>
              </a:solidFill>
              <a:ea typeface="Calibri"/>
              <a:cs typeface="Calibri"/>
              <a:sym typeface="Calibri"/>
            </a:endParaRPr>
          </a:p>
          <a:p>
            <a:pPr latinLnBrk="0"/>
            <a:endParaRPr lang="en-GB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882A671B-98E0-1953-CED2-0F85C0E4D397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317327" y="1031330"/>
            <a:ext cx="10515600" cy="1325563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u-HU" sz="2800" b="1" kern="1200" noProof="1">
                <a:solidFill>
                  <a:schemeClr val="bg1"/>
                </a:solidFill>
                <a:effectLst/>
              </a:rPr>
              <a:t>Köszönetnyilvánítás 2</a:t>
            </a:r>
            <a:endParaRPr lang="hu-HU" sz="2800" b="1" noProof="1">
              <a:solidFill>
                <a:schemeClr val="bg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418284488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09B2BD-8A64-2A9E-36B6-889EBDC727F1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3816532" y="2624999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1" hangingPunct="1"/>
            <a:r>
              <a:rPr lang="hu-HU" sz="6000" b="0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맑은 고딕" panose="020B0503020000020004" pitchFamily="34" charset="-127"/>
                <a:cs typeface="+mn-cs"/>
              </a:rPr>
              <a:t>Köszönöm!</a:t>
            </a:r>
            <a:endParaRPr lang="hu-HU" noProof="1">
              <a:effectLst/>
            </a:endParaRPr>
          </a:p>
          <a:p>
            <a:endParaRPr lang="hu-HU" noProof="1"/>
          </a:p>
        </p:txBody>
      </p:sp>
    </p:spTree>
    <p:extLst>
      <p:ext uri="{BB962C8B-B14F-4D97-AF65-F5344CB8AC3E}">
        <p14:creationId xmlns:p14="http://schemas.microsoft.com/office/powerpoint/2010/main" val="10154247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A165D3-66A4-7667-AC58-4749B4B19B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D366B55-7ACA-91FD-62DA-6FBF6BEC8E01}"/>
              </a:ext>
            </a:extLst>
          </p:cNvPr>
          <p:cNvSpPr txBox="1"/>
          <p:nvPr/>
        </p:nvSpPr>
        <p:spPr>
          <a:xfrm>
            <a:off x="4484947" y="2090172"/>
            <a:ext cx="6944367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atinLnBrk="0"/>
            <a:r>
              <a:rPr lang="en-GB" sz="2400" dirty="0">
                <a:solidFill>
                  <a:srgbClr val="2B2C30"/>
                </a:solidFill>
                <a:ea typeface="Public Sans"/>
                <a:cs typeface="Public Sans"/>
                <a:sym typeface="Public Sans"/>
              </a:rPr>
              <a:t>Minden lépésünk feltárása egy reflektív kérdéssel kezdődik. Szánjon egy pillanatot minden kérdés átgondolására, mielőtt továbblépne a következő diára.</a:t>
            </a:r>
          </a:p>
          <a:p>
            <a:pPr latinLnBrk="0"/>
            <a:endParaRPr lang="en-GB" sz="2400" noProof="0" dirty="0">
              <a:solidFill>
                <a:srgbClr val="2B2C30"/>
              </a:solidFill>
              <a:sym typeface="Public Sans"/>
            </a:endParaRPr>
          </a:p>
          <a:p>
            <a:pPr latinLnBrk="0"/>
            <a:r>
              <a:rPr lang="en-GB" sz="2400" dirty="0">
                <a:solidFill>
                  <a:srgbClr val="2B2C30"/>
                </a:solidFill>
                <a:sym typeface="Public Sans"/>
              </a:rPr>
              <a:t>Az egyes lépéseket egymás után végigkövetheti. Alternatív megoldásként a menüből kiválaszthatja azt a lépést, amelyet először szeretne megvizsgálni. </a:t>
            </a:r>
            <a:endParaRPr lang="en-GB" sz="2400" noProof="0" dirty="0"/>
          </a:p>
        </p:txBody>
      </p:sp>
      <p:pic>
        <p:nvPicPr>
          <p:cNvPr id="3" name="Google Shape;97;p2">
            <a:extLst>
              <a:ext uri="{FF2B5EF4-FFF2-40B4-BE49-F238E27FC236}">
                <a16:creationId xmlns:a16="http://schemas.microsoft.com/office/drawing/2014/main" id="{46CBB049-FC30-E97A-C61F-2DF4AC28F8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1782388"/>
            <a:ext cx="4045907" cy="3293224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itle 4">
            <a:extLst>
              <a:ext uri="{FF2B5EF4-FFF2-40B4-BE49-F238E27FC236}">
                <a16:creationId xmlns:a16="http://schemas.microsoft.com/office/drawing/2014/main" id="{30E6374C-C291-6834-91B4-BD411A47047F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54547" y="594231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hu-HU" sz="2800" b="1" noProof="1">
                <a:solidFill>
                  <a:schemeClr val="bg1"/>
                </a:solidFill>
              </a:rPr>
              <a:t>Ez a prezentáció</a:t>
            </a:r>
          </a:p>
        </p:txBody>
      </p:sp>
    </p:spTree>
    <p:extLst>
      <p:ext uri="{BB962C8B-B14F-4D97-AF65-F5344CB8AC3E}">
        <p14:creationId xmlns:p14="http://schemas.microsoft.com/office/powerpoint/2010/main" val="20900233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B31D369A-7542-6E47-111F-18346733C474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384131" y="691697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1" hangingPunct="1"/>
            <a:r>
              <a:rPr lang="hu-HU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9 egyszerű lépés háztulajdonosok és bérbeadók számára</a:t>
            </a:r>
            <a:endParaRPr lang="hu-HU" noProof="1">
              <a:effectLst/>
            </a:endParaRPr>
          </a:p>
          <a:p>
            <a:endParaRPr lang="hu-HU" noProof="1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013318B-F51A-DE9B-4143-B6140E6B757E}"/>
              </a:ext>
            </a:extLst>
          </p:cNvPr>
          <p:cNvSpPr txBox="1"/>
          <p:nvPr/>
        </p:nvSpPr>
        <p:spPr>
          <a:xfrm>
            <a:off x="384131" y="2149019"/>
            <a:ext cx="11423738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latinLnBrk="0">
              <a:buFont typeface="+mj-lt"/>
              <a:buAutoNum type="arabicPeriod"/>
            </a:pPr>
            <a:r>
              <a:rPr lang="en-GB" sz="2400" noProof="0" dirty="0">
                <a:ea typeface="Public Sans"/>
                <a:cs typeface="Public Sans"/>
                <a:sym typeface="Public Sans"/>
              </a:rPr>
              <a:t>Miért érdemes befektetni a digitális energiatechnológiákba?</a:t>
            </a:r>
          </a:p>
          <a:p>
            <a:pPr marL="342900" indent="-342900" latinLnBrk="0">
              <a:buFont typeface="+mj-lt"/>
              <a:buAutoNum type="arabicPeriod"/>
            </a:pPr>
            <a:r>
              <a:rPr lang="en-GB" sz="2400" noProof="0" dirty="0">
                <a:ea typeface="Public Sans"/>
                <a:cs typeface="Public Sans"/>
                <a:sym typeface="Public Sans"/>
              </a:rPr>
              <a:t>Ismerje meg saját energiafogyasztását.</a:t>
            </a:r>
          </a:p>
          <a:p>
            <a:pPr marL="342900" indent="-342900" latinLnBrk="0">
              <a:buFont typeface="+mj-lt"/>
              <a:buAutoNum type="arabicPeriod"/>
            </a:pPr>
            <a:r>
              <a:rPr lang="en-GB" sz="2400" dirty="0" err="1"/>
              <a:t>Prosumerré</a:t>
            </a:r>
            <a:r>
              <a:rPr lang="en-GB" sz="2400" dirty="0"/>
              <a:t> </a:t>
            </a:r>
            <a:r>
              <a:rPr lang="en-GB" sz="2400" dirty="0" err="1"/>
              <a:t>válni</a:t>
            </a:r>
            <a:r>
              <a:rPr lang="en-GB" sz="2400" noProof="0" dirty="0">
                <a:ea typeface="Public Sans"/>
                <a:cs typeface="Public Sans"/>
                <a:sym typeface="Public Sans"/>
              </a:rPr>
              <a:t>.</a:t>
            </a:r>
          </a:p>
          <a:p>
            <a:pPr marL="342900" indent="-342900" latinLnBrk="0">
              <a:buFont typeface="+mj-lt"/>
              <a:buAutoNum type="arabicPeriod"/>
            </a:pPr>
            <a:r>
              <a:rPr lang="en-GB" sz="2400" noProof="0" dirty="0">
                <a:ea typeface="Public Sans"/>
                <a:cs typeface="Public Sans"/>
                <a:sym typeface="Public Sans"/>
              </a:rPr>
              <a:t>Együttműködés: energiaközösségek.</a:t>
            </a:r>
          </a:p>
          <a:p>
            <a:pPr marL="342900" indent="-342900" latinLnBrk="0">
              <a:buFont typeface="+mj-lt"/>
              <a:buAutoNum type="arabicPeriod"/>
            </a:pPr>
            <a:r>
              <a:rPr lang="en-GB" sz="2400" noProof="0" dirty="0">
                <a:ea typeface="Public Sans"/>
                <a:cs typeface="Public Sans"/>
                <a:sym typeface="Public Sans"/>
              </a:rPr>
              <a:t>Támogassa másokat az energiatakarékosságban.</a:t>
            </a:r>
          </a:p>
          <a:p>
            <a:pPr marL="342900" indent="-342900" latinLnBrk="0">
              <a:buFont typeface="+mj-lt"/>
              <a:buAutoNum type="arabicPeriod"/>
            </a:pPr>
            <a:r>
              <a:rPr lang="en-GB" sz="2400" noProof="0" dirty="0">
                <a:ea typeface="Public Sans"/>
                <a:cs typeface="Public Sans"/>
                <a:sym typeface="Public Sans"/>
              </a:rPr>
              <a:t>Energiahatékony tájrendezés.</a:t>
            </a:r>
          </a:p>
          <a:p>
            <a:pPr marL="342900" indent="-342900" latinLnBrk="0">
              <a:buFont typeface="+mj-lt"/>
              <a:buAutoNum type="arabicPeriod"/>
            </a:pPr>
            <a:r>
              <a:rPr lang="en-GB" sz="2400" noProof="0" dirty="0">
                <a:ea typeface="Public Sans"/>
                <a:cs typeface="Public Sans"/>
                <a:sym typeface="Public Sans"/>
              </a:rPr>
              <a:t>Rendszeres karbantartás és ellenőrzések.</a:t>
            </a:r>
          </a:p>
          <a:p>
            <a:pPr marL="342900" indent="-342900" latinLnBrk="0">
              <a:buFont typeface="+mj-lt"/>
              <a:buAutoNum type="arabicPeriod"/>
            </a:pPr>
            <a:r>
              <a:rPr lang="en-GB" sz="2400" noProof="0" dirty="0">
                <a:ea typeface="Public Sans"/>
                <a:cs typeface="Public Sans"/>
                <a:sym typeface="Public Sans"/>
              </a:rPr>
              <a:t>Energiahatékony világításra való átállás.</a:t>
            </a:r>
          </a:p>
          <a:p>
            <a:pPr marL="342900" indent="-342900" latinLnBrk="0">
              <a:buFont typeface="+mj-lt"/>
              <a:buAutoNum type="arabicPeriod"/>
            </a:pPr>
            <a:r>
              <a:rPr lang="en-GB" sz="2400" noProof="0" dirty="0">
                <a:ea typeface="Public Sans"/>
                <a:cs typeface="Public Sans"/>
                <a:sym typeface="Public Sans"/>
              </a:rPr>
              <a:t> Megújuló energiaforrások bevezetése.</a:t>
            </a:r>
          </a:p>
          <a:p>
            <a:pPr marL="342900" indent="-342900" latinLnBrk="0">
              <a:buFont typeface="+mj-lt"/>
              <a:buAutoNum type="arabicPeriod"/>
            </a:pPr>
            <a:endParaRPr lang="en-GB" sz="2400" noProof="0" dirty="0">
              <a:ea typeface="Public Sans"/>
              <a:cs typeface="Public Sans"/>
              <a:sym typeface="Public Sans"/>
            </a:endParaRPr>
          </a:p>
        </p:txBody>
      </p:sp>
    </p:spTree>
    <p:extLst>
      <p:ext uri="{BB962C8B-B14F-4D97-AF65-F5344CB8AC3E}">
        <p14:creationId xmlns:p14="http://schemas.microsoft.com/office/powerpoint/2010/main" val="31960725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FD76AD-17BC-8F0E-A09F-10D83311C5FD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377867" y="692757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1" hangingPunct="1"/>
            <a:r>
              <a:rPr lang="hu-HU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1. Miért érdemes befektetni a digitális energiatechnológiákba? – Bevezetés </a:t>
            </a:r>
            <a:endParaRPr lang="hu-HU" noProof="1">
              <a:effectLst/>
            </a:endParaRPr>
          </a:p>
          <a:p>
            <a:endParaRPr lang="hu-HU" noProof="1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ECF41D1-D927-3D59-52A9-A0E9BBB94037}"/>
              </a:ext>
            </a:extLst>
          </p:cNvPr>
          <p:cNvSpPr txBox="1"/>
          <p:nvPr/>
        </p:nvSpPr>
        <p:spPr>
          <a:xfrm>
            <a:off x="1298530" y="2531357"/>
            <a:ext cx="959493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latinLnBrk="0"/>
            <a:r>
              <a:rPr lang="en-GB" sz="4800" i="1" noProof="0" dirty="0">
                <a:solidFill>
                  <a:schemeClr val="accent5"/>
                </a:solidFill>
              </a:rPr>
              <a:t>Hogyan segíthetnek a digitális energiatechnológiák az energiafelhasználás optimalizálásában és a költségek csökkentésében?</a:t>
            </a:r>
          </a:p>
        </p:txBody>
      </p:sp>
    </p:spTree>
    <p:extLst>
      <p:ext uri="{BB962C8B-B14F-4D97-AF65-F5344CB8AC3E}">
        <p14:creationId xmlns:p14="http://schemas.microsoft.com/office/powerpoint/2010/main" val="16341923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4EC3C3-1BE7-2437-BBE9-6BB97A5715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13C88A-D5C6-7421-F82E-1B039E9BE1CE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59377" y="665571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1" hangingPunct="1"/>
            <a:r>
              <a:rPr lang="hu-HU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1. Miért érdemes befektetni a digitális energiatechnológiákba? </a:t>
            </a:r>
            <a:endParaRPr lang="hu-HU" noProof="1">
              <a:effectLst/>
            </a:endParaRPr>
          </a:p>
          <a:p>
            <a:endParaRPr lang="hu-HU" noProof="1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B33C395-3CC3-4B54-6421-D833B99114A3}"/>
              </a:ext>
            </a:extLst>
          </p:cNvPr>
          <p:cNvSpPr txBox="1"/>
          <p:nvPr/>
        </p:nvSpPr>
        <p:spPr>
          <a:xfrm>
            <a:off x="3738304" y="2119407"/>
            <a:ext cx="7906396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latinLnBrk="0">
              <a:buChar char="•"/>
            </a:pPr>
            <a:r>
              <a:rPr lang="en-GB" sz="2000" noProof="1">
                <a:solidFill>
                  <a:srgbClr val="2B2C30"/>
                </a:solidFill>
                <a:ea typeface="Public Sans"/>
                <a:cs typeface="Segoe UI"/>
              </a:rPr>
              <a:t>A digitális energiatechnológiák közé tartoznak az intelligens mérőórák, az energiagazdálkodási rendszerek és az intelligens termosztátok.</a:t>
            </a:r>
          </a:p>
          <a:p>
            <a:pPr marL="457200" indent="-457200" latinLnBrk="0">
              <a:buChar char="•"/>
            </a:pPr>
            <a:r>
              <a:rPr lang="en-GB" sz="2000" noProof="1">
                <a:solidFill>
                  <a:srgbClr val="2B2C30"/>
                </a:solidFill>
                <a:ea typeface="Public Sans"/>
                <a:cs typeface="Segoe UI"/>
              </a:rPr>
              <a:t>A digitális energiatechnológiák valós idejű adatokat szolgáltatnak az energiafogyasztásról, amelyek felhasználhatók az energiafelhasználás távoli figyelemmel kísérésére és optimalizálására, például okostelefonos alkalmazások segítségével. </a:t>
            </a:r>
          </a:p>
          <a:p>
            <a:pPr marL="457200" indent="-457200" latinLnBrk="0">
              <a:buChar char="•"/>
            </a:pPr>
            <a:r>
              <a:rPr lang="en-GB" sz="2000" dirty="0">
                <a:solidFill>
                  <a:srgbClr val="2B2C30"/>
                </a:solidFill>
                <a:cs typeface="Segoe UI"/>
              </a:rPr>
              <a:t>Lehet, hogy vannak olyan napszakok, amikor több energiát fogyaszt. A digitális energiatechnológiák segítségével azonosíthatja a tendenciákat és a felhasználás csökkentésének lehetőségeit.</a:t>
            </a:r>
          </a:p>
          <a:p>
            <a:pPr marL="457200" indent="-457200" latinLnBrk="0">
              <a:buChar char="•"/>
            </a:pPr>
            <a:r>
              <a:rPr lang="en-GB" sz="2000" noProof="1">
                <a:solidFill>
                  <a:srgbClr val="2B2C30"/>
                </a:solidFill>
                <a:ea typeface="Public Sans"/>
                <a:cs typeface="Segoe UI"/>
              </a:rPr>
              <a:t>Ha Ön bérbeadó, akkor ezek a technológiák javíthatják a bérlők elégedettségét, mivel olyan eszközöket biztosítanak számukra, amelyekkel jobban megérthetik és kezelhetik saját energiafogyasztásukat.</a:t>
            </a:r>
            <a:endParaRPr lang="en-GB" sz="2000" noProof="1">
              <a:solidFill>
                <a:srgbClr val="2B2C30"/>
              </a:solidFill>
              <a:cs typeface="Segoe UI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BA414CB-E4FB-3249-B22D-6AE5311A8B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435" y="2119407"/>
            <a:ext cx="2803801" cy="45550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7492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57F9A5-B6BE-2DCD-6B42-42A3DD8C71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618B32-CB9A-8867-599F-97DF6D2D80BE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553231" y="678634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0" hangingPunct="1"/>
            <a:r>
              <a:rPr lang="hu-HU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2. Saját energiafogyasztásának megértése – Bevezetés</a:t>
            </a:r>
            <a:endParaRPr lang="hu-HU" noProof="1">
              <a:effectLst/>
            </a:endParaRPr>
          </a:p>
          <a:p>
            <a:endParaRPr lang="hu-HU" noProof="1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190F597-7B51-9EB6-1253-74AAF241D190}"/>
              </a:ext>
            </a:extLst>
          </p:cNvPr>
          <p:cNvSpPr txBox="1"/>
          <p:nvPr/>
        </p:nvSpPr>
        <p:spPr>
          <a:xfrm>
            <a:off x="553231" y="2768252"/>
            <a:ext cx="11085535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latinLnBrk="0"/>
            <a:r>
              <a:rPr lang="en-GB" sz="4800" i="1" dirty="0">
                <a:solidFill>
                  <a:schemeClr val="accent5"/>
                </a:solidFill>
              </a:rPr>
              <a:t>Hogyan segíthet az energiafogyasztás megértése az energiatakarékosságban és a villanyszámla csökkentésében?</a:t>
            </a:r>
          </a:p>
          <a:p>
            <a:pPr algn="ctr" latinLnBrk="0"/>
            <a:endParaRPr lang="en-GB" sz="4800" i="1" dirty="0">
              <a:solidFill>
                <a:schemeClr val="accent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961363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F2A0FC-3697-BA58-3181-7ABAA11BC9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52BF80ED-6F9E-5DB6-BDF0-1610D3110FCA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394062" y="640952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0" hangingPunct="1"/>
            <a:r>
              <a:rPr lang="hu-HU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2. Saját energiafogyasztásának megértése</a:t>
            </a:r>
            <a:endParaRPr lang="hu-HU" noProof="1">
              <a:effectLst/>
            </a:endParaRPr>
          </a:p>
          <a:p>
            <a:endParaRPr lang="hu-HU" noProof="1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2E9D6D4-ADBC-D7EB-E231-9A2E3FFD7EF4}"/>
              </a:ext>
            </a:extLst>
          </p:cNvPr>
          <p:cNvSpPr txBox="1"/>
          <p:nvPr/>
        </p:nvSpPr>
        <p:spPr>
          <a:xfrm>
            <a:off x="4300994" y="2190721"/>
            <a:ext cx="7756023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latinLnBrk="0">
              <a:buFontTx/>
              <a:buChar char="•"/>
            </a:pPr>
            <a:r>
              <a:rPr lang="en-GB" sz="2000" dirty="0">
                <a:solidFill>
                  <a:srgbClr val="2B2C30"/>
                </a:solidFill>
                <a:cs typeface="Segoe UI"/>
              </a:rPr>
              <a:t>Az intelligens mérőórák segítségével Ön és energiaszolgáltatója valós időben figyelemmel kísérheti és elemezheti az energiafogyasztási szokásait. </a:t>
            </a:r>
            <a:endParaRPr lang="en-GB" sz="2000" noProof="0" dirty="0">
              <a:solidFill>
                <a:srgbClr val="2B2C30"/>
              </a:solidFill>
              <a:ea typeface="Public Sans"/>
              <a:cs typeface="Segoe UI"/>
            </a:endParaRPr>
          </a:p>
          <a:p>
            <a:pPr marL="457200" indent="-457200" latinLnBrk="0">
              <a:buFontTx/>
              <a:buChar char="•"/>
            </a:pPr>
            <a:r>
              <a:rPr lang="en-GB" sz="2000" noProof="0" dirty="0">
                <a:solidFill>
                  <a:srgbClr val="2B2C30"/>
                </a:solidFill>
                <a:ea typeface="Public Sans"/>
                <a:cs typeface="Segoe UI"/>
              </a:rPr>
              <a:t>Az adatok áttekintésével azonosíthatja a trendeket, a csúcsfogyasztási időket és azokat a területeket, ahol az energia </a:t>
            </a:r>
            <a:r>
              <a:rPr lang="en-GB" sz="2000" dirty="0">
                <a:solidFill>
                  <a:srgbClr val="2B2C30"/>
                </a:solidFill>
                <a:ea typeface="Public Sans"/>
                <a:cs typeface="Segoe UI"/>
              </a:rPr>
              <a:t>hatékonyabban felhasználható</a:t>
            </a:r>
            <a:r>
              <a:rPr lang="en-GB" sz="2000" noProof="0" dirty="0">
                <a:solidFill>
                  <a:srgbClr val="2B2C30"/>
                </a:solidFill>
                <a:ea typeface="Public Sans"/>
                <a:cs typeface="Segoe UI"/>
              </a:rPr>
              <a:t>. </a:t>
            </a:r>
          </a:p>
          <a:p>
            <a:pPr marL="457200" indent="-457200" latinLnBrk="0">
              <a:buFontTx/>
              <a:buChar char="•"/>
            </a:pPr>
            <a:r>
              <a:rPr lang="en-GB" sz="2000" noProof="0" dirty="0">
                <a:solidFill>
                  <a:srgbClr val="2B2C30"/>
                </a:solidFill>
                <a:ea typeface="Public Sans"/>
                <a:cs typeface="Segoe UI"/>
              </a:rPr>
              <a:t>Ezeket az információkat felhasználhatja energiatakarékossági intézkedések bevezetésére anélkül, hogy </a:t>
            </a:r>
            <a:r>
              <a:rPr lang="en-GB" sz="2000" dirty="0">
                <a:solidFill>
                  <a:srgbClr val="2B2C30"/>
                </a:solidFill>
                <a:cs typeface="Segoe UI"/>
              </a:rPr>
              <a:t>csökkentené a kényelmet vagy a komfortot. Például: </a:t>
            </a:r>
          </a:p>
          <a:p>
            <a:pPr marL="914400" lvl="1" indent="-457200" latinLnBrk="0">
              <a:buFontTx/>
              <a:buChar char="•"/>
            </a:pPr>
            <a:r>
              <a:rPr lang="en-GB" sz="2000" dirty="0">
                <a:solidFill>
                  <a:srgbClr val="2B2C30"/>
                </a:solidFill>
                <a:cs typeface="Segoe UI"/>
                <a:hlinkClick r:id="rId3"/>
              </a:rPr>
              <a:t>A nem használt eszközök kihúzása a konnektorból – ahelyett, hogy készenléti állapotban hagyná őket </a:t>
            </a:r>
            <a:r>
              <a:rPr lang="en-GB" sz="2000" dirty="0">
                <a:solidFill>
                  <a:srgbClr val="2B2C30"/>
                </a:solidFill>
                <a:cs typeface="Segoe UI"/>
              </a:rPr>
              <a:t>– csökkenti az energiafogyasztást. </a:t>
            </a:r>
          </a:p>
          <a:p>
            <a:pPr marL="914400" lvl="1" indent="-457200" latinLnBrk="0">
              <a:buFontTx/>
              <a:buChar char="•"/>
            </a:pPr>
            <a:r>
              <a:rPr lang="en-GB" sz="2000" dirty="0">
                <a:solidFill>
                  <a:srgbClr val="2B2C30"/>
                </a:solidFill>
                <a:cs typeface="Segoe UI"/>
                <a:hlinkClick r:id="rId4"/>
              </a:rPr>
              <a:t>Az intelligens elosztók </a:t>
            </a:r>
            <a:r>
              <a:rPr lang="en-GB" sz="2000" dirty="0">
                <a:solidFill>
                  <a:srgbClr val="2B2C30"/>
                </a:solidFill>
                <a:cs typeface="Segoe UI"/>
              </a:rPr>
              <a:t>is segíthetnek a több eszköz hatékonyabb kezelésében. </a:t>
            </a:r>
            <a:endParaRPr lang="en-GB" sz="2000" noProof="0" dirty="0">
              <a:ea typeface="Public Sans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E93BBF7-D67E-03E5-4172-D95CF9CCC5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983" y="2406249"/>
            <a:ext cx="4166011" cy="3970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44598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8B3927-D115-407C-E584-86BC989C72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8859D6-E751-58A9-03D7-8A3CB5A076DB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59377" y="717822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0" hangingPunct="1"/>
            <a:r>
              <a:rPr lang="hu-HU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3. Prosumerré válás – Bevezetés</a:t>
            </a:r>
            <a:endParaRPr lang="hu-HU" noProof="1">
              <a:effectLst/>
            </a:endParaRPr>
          </a:p>
          <a:p>
            <a:endParaRPr lang="hu-HU" noProof="1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578E889-170D-661A-C4C9-37B6BB6336A3}"/>
              </a:ext>
            </a:extLst>
          </p:cNvPr>
          <p:cNvSpPr txBox="1"/>
          <p:nvPr/>
        </p:nvSpPr>
        <p:spPr>
          <a:xfrm>
            <a:off x="885171" y="2868460"/>
            <a:ext cx="1042165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latinLnBrk="0"/>
            <a:r>
              <a:rPr lang="en-US" sz="4400" i="1" dirty="0">
                <a:solidFill>
                  <a:schemeClr val="accent5"/>
                </a:solidFill>
              </a:rPr>
              <a:t>Milyen előnyei vannak annak, ha prosumerré válunk és megújuló energiaforrásokba fektetünk be? </a:t>
            </a:r>
          </a:p>
        </p:txBody>
      </p:sp>
    </p:spTree>
    <p:extLst>
      <p:ext uri="{BB962C8B-B14F-4D97-AF65-F5344CB8AC3E}">
        <p14:creationId xmlns:p14="http://schemas.microsoft.com/office/powerpoint/2010/main" val="997247673"/>
      </p:ext>
    </p:extLst>
  </p:cSld>
  <p:clrMapOvr>
    <a:masterClrMapping/>
  </p:clrMapOvr>
</p:sld>
</file>

<file path=ppt/theme/theme1.xml><?xml version="1.0" encoding="utf-8"?>
<a:theme xmlns:a="http://schemas.openxmlformats.org/drawingml/2006/main" name="Every1 slide master">
  <a:themeElements>
    <a:clrScheme name="0E3AF0">
      <a:dk1>
        <a:srgbClr val="231F20"/>
      </a:dk1>
      <a:lt1>
        <a:srgbClr val="FFFFFF"/>
      </a:lt1>
      <a:dk2>
        <a:srgbClr val="0E3AF0"/>
      </a:dk2>
      <a:lt2>
        <a:srgbClr val="D3D3D3"/>
      </a:lt2>
      <a:accent1>
        <a:srgbClr val="BDF03A"/>
      </a:accent1>
      <a:accent2>
        <a:srgbClr val="0E3AF0"/>
      </a:accent2>
      <a:accent3>
        <a:srgbClr val="A5A5A5"/>
      </a:accent3>
      <a:accent4>
        <a:srgbClr val="808080"/>
      </a:accent4>
      <a:accent5>
        <a:srgbClr val="0E3AF0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2007 - 201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bg1"/>
        </a:solidFill>
        <a:ln w="12838" cap="flat">
          <a:noFill/>
          <a:prstDash val="solid"/>
          <a:miter/>
        </a:ln>
        <a:effectLst/>
      </a:spPr>
      <a:bodyPr rtlCol="0" anchor="ctr"/>
      <a:lstStyle>
        <a:defPPr algn="ctr">
          <a:defRPr sz="2800" dirty="0" smtClean="0">
            <a:solidFill>
              <a:srgbClr val="1A1941"/>
            </a:solidFill>
            <a:latin typeface="+mj-lt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59c2b11d-9272-4eed-95ac-95725493c81f" xsi:nil="true"/>
    <lcf76f155ced4ddcb4097134ff3c332f xmlns="c67c0ac7-78b5-4864-aca3-db9996adcf66">
      <Terms xmlns="http://schemas.microsoft.com/office/infopath/2007/PartnerControls"/>
    </lcf76f155ced4ddcb4097134ff3c332f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FC0EDCDBA201B409A2395B9861151A1" ma:contentTypeVersion="15" ma:contentTypeDescription="Een nieuw document maken." ma:contentTypeScope="" ma:versionID="50c7f522389424b49c6918a8f642ccca">
  <xsd:schema xmlns:xsd="http://www.w3.org/2001/XMLSchema" xmlns:xs="http://www.w3.org/2001/XMLSchema" xmlns:p="http://schemas.microsoft.com/office/2006/metadata/properties" xmlns:ns2="c67c0ac7-78b5-4864-aca3-db9996adcf66" xmlns:ns3="59c2b11d-9272-4eed-95ac-95725493c81f" targetNamespace="http://schemas.microsoft.com/office/2006/metadata/properties" ma:root="true" ma:fieldsID="bb5fd8cc14943147fc1cd49a2979817f" ns2:_="" ns3:_="">
    <xsd:import namespace="c67c0ac7-78b5-4864-aca3-db9996adcf66"/>
    <xsd:import namespace="59c2b11d-9272-4eed-95ac-95725493c81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Location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3:SharedWithUsers" minOccurs="0"/>
                <xsd:element ref="ns3:SharedWithDetails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67c0ac7-78b5-4864-aca3-db9996adcf6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1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3" nillable="true" ma:taxonomy="true" ma:internalName="lcf76f155ced4ddcb4097134ff3c332f" ma:taxonomyFieldName="MediaServiceImageTags" ma:displayName="Afbeeldingtags" ma:readOnly="false" ma:fieldId="{5cf76f15-5ced-4ddc-b409-7134ff3c332f}" ma:taxonomyMulti="true" ma:sspId="59249fec-8619-4602-8705-1823ced1ad95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15" nillable="true" ma:displayName="Location" ma:indexed="true" ma:internalName="MediaServiceLocation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ObjectDetectorVersions" ma:index="2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9c2b11d-9272-4eed-95ac-95725493c81f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208e361e-f706-48d1-9f52-00535f2db59c}" ma:internalName="TaxCatchAll" ma:showField="CatchAllData" ma:web="59c2b11d-9272-4eed-95ac-95725493c81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9" nillable="true" ma:displayName="Gedeeld met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Gedeeld met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93CA0DD0-504F-4EB9-B60E-59D0E157F7B9}">
  <ds:schemaRefs>
    <ds:schemaRef ds:uri="577805d4-8e47-4788-b8ec-5b1290b6ebfb"/>
    <ds:schemaRef ds:uri="59c2b11d-9272-4eed-95ac-95725493c81f"/>
    <ds:schemaRef ds:uri="75a85b04-3e87-4e6d-8e61-343b36998706"/>
    <ds:schemaRef ds:uri="c67c0ac7-78b5-4864-aca3-db9996adcf66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  <ds:schemaRef ds:uri="f45ef3b6-e1f8-4ba6-89ba-26b48c006428"/>
    <ds:schemaRef ds:uri="7b26517a-e12b-4b49-bcfd-51642f3fdde0"/>
  </ds:schemaRefs>
</ds:datastoreItem>
</file>

<file path=customXml/itemProps2.xml><?xml version="1.0" encoding="utf-8"?>
<ds:datastoreItem xmlns:ds="http://schemas.openxmlformats.org/officeDocument/2006/customXml" ds:itemID="{8E3774D8-BCA8-4A02-93E0-3307429344AA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143C3FE9-D822-44D5-B3FB-B02ACFD37EB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67c0ac7-78b5-4864-aca3-db9996adcf66"/>
    <ds:schemaRef ds:uri="59c2b11d-9272-4eed-95ac-95725493c81f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372</TotalTime>
  <Words>3020</Words>
  <Application>Microsoft Macintosh PowerPoint</Application>
  <PresentationFormat>Widescreen</PresentationFormat>
  <Paragraphs>286</Paragraphs>
  <Slides>26</Slides>
  <Notes>26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32" baseType="lpstr">
      <vt:lpstr>맑은 고딕</vt:lpstr>
      <vt:lpstr>Arial</vt:lpstr>
      <vt:lpstr>Calibri</vt:lpstr>
      <vt:lpstr>Public Sans</vt:lpstr>
      <vt:lpstr>Segoe UI</vt:lpstr>
      <vt:lpstr>Every1 slide master</vt:lpstr>
      <vt:lpstr>Csatlakozzon a Digitális energia átállásba: 9 egyszerű lépés otthonok tulajdonosainak és bérbeadók számára</vt:lpstr>
      <vt:lpstr>Bevezetés</vt:lpstr>
      <vt:lpstr>Ez a prezentáció</vt:lpstr>
      <vt:lpstr>9 egyszerű lépés háztulajdonosok és bérbeadók számára </vt:lpstr>
      <vt:lpstr>1. Miért érdemes befektetni a digitális energiatechnológiákba? – Bevezetés  </vt:lpstr>
      <vt:lpstr>1. Miért érdemes befektetni a digitális energiatechnológiákba?  </vt:lpstr>
      <vt:lpstr>2. Saját energiafogyasztásának megértése – Bevezetés </vt:lpstr>
      <vt:lpstr>2. Saját energiafogyasztásának megértése </vt:lpstr>
      <vt:lpstr>3. Prosumerré válás – Bevezetés </vt:lpstr>
      <vt:lpstr>3. Prosumerré válás </vt:lpstr>
      <vt:lpstr>4. Együttműködés: Energiaközösségek – Bevezetés </vt:lpstr>
      <vt:lpstr>4. Együttműködés: Energiaközösségek  </vt:lpstr>
      <vt:lpstr>5. Mások támogatása az energiatakarékosságban – Bevezetés </vt:lpstr>
      <vt:lpstr>5. Mások támogatása az energiatakarékosságban </vt:lpstr>
      <vt:lpstr>6. Energiahatékony kerttervezés – Bevezetés </vt:lpstr>
      <vt:lpstr>6. Energiahatékony kerttervezés  </vt:lpstr>
      <vt:lpstr>7. Rendszeres karbantartás és ellenőrzések – Bevezetés </vt:lpstr>
      <vt:lpstr>7. Rendszeres karbantartás és ellenőrzések </vt:lpstr>
      <vt:lpstr>8. Átállás energiahatékony világításra – Bevezetés </vt:lpstr>
      <vt:lpstr>8. Váltson energiahatékony világításra  </vt:lpstr>
      <vt:lpstr>9. Megújuló energiaforrások alkalmazása  </vt:lpstr>
      <vt:lpstr>9. Megújuló energia megoldások megvalósítása  </vt:lpstr>
      <vt:lpstr>Következő lépések </vt:lpstr>
      <vt:lpstr>Köszönetnyilvánítás 1 </vt:lpstr>
      <vt:lpstr>Köszönetnyilvánítás 2</vt:lpstr>
      <vt:lpstr>Köszönöm! 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/>
  <cp:lastModifiedBy>Beck.Pitt</cp:lastModifiedBy>
  <cp:revision>51</cp:revision>
  <cp:lastPrinted>2025-03-21T11:31:47Z</cp:lastPrinted>
  <dcterms:created xsi:type="dcterms:W3CDTF">2019-04-06T05:20:47Z</dcterms:created>
  <dcterms:modified xsi:type="dcterms:W3CDTF">2026-03-15T09:52:57Z</dcterms:modified>
  <cp:category/>
</cp:coreProperties>
</file>