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45" r:id="rId24"/>
    <p:sldId id="646" r:id="rId25"/>
    <p:sldId id="647" r:id="rId26"/>
    <p:sldId id="648" r:id="rId27"/>
    <p:sldId id="649" r:id="rId28"/>
    <p:sldId id="650" r:id="rId29"/>
    <p:sldId id="651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86879-8653-3201-BF92-F9DF84000E2D}" v="6" dt="2026-02-09T14:09:49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55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E6886879-8653-3201-BF92-F9DF84000E2D}"/>
    <pc:docChg chg="modSld">
      <pc:chgData name="Alexander Deliukov" userId="S::alexander_think-e.be#ext#@flux50.onmicrosoft.com::bee075c1-faac-4166-8fcb-7b2057bad6f6" providerId="AD" clId="Web-{E6886879-8653-3201-BF92-F9DF84000E2D}" dt="2026-02-09T14:09:49.351" v="4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E6886879-8653-3201-BF92-F9DF84000E2D}" dt="2026-02-09T14:09:49.351" v="4" actId="14100"/>
        <pc:sldMkLst>
          <pc:docMk/>
          <pc:sldMk cId="762437489" sldId="626"/>
        </pc:sldMkLst>
        <pc:picChg chg="add mod">
          <ac:chgData name="Alexander Deliukov" userId="S::alexander_think-e.be#ext#@flux50.onmicrosoft.com::bee075c1-faac-4166-8fcb-7b2057bad6f6" providerId="AD" clId="Web-{E6886879-8653-3201-BF92-F9DF84000E2D}" dt="2026-02-09T14:09:49.351" v="4" actId="14100"/>
          <ac:picMkLst>
            <pc:docMk/>
            <pc:sldMk cId="762437489" sldId="626"/>
            <ac:picMk id="4" creationId="{86730924-BDDB-D903-2BA2-2F44927022F0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7T15:07:58.065" v="50" actId="1076"/>
      <pc:docMkLst>
        <pc:docMk/>
      </pc:docMkLst>
      <pc:sldChg chg="modSp mod">
        <pc:chgData name="Alexander Deliukov" userId="d5fda0f2-1d08-4016-b7e9-bb882f168707" providerId="ADAL" clId="{FE9DFF45-01DC-45CC-A80A-B50597210401}" dt="2026-01-27T15:06:34.650" v="31" actId="6549"/>
        <pc:sldMkLst>
          <pc:docMk/>
          <pc:sldMk cId="762437489" sldId="626"/>
        </pc:sldMkLst>
        <pc:spChg chg="mod">
          <ac:chgData name="Alexander Deliukov" userId="d5fda0f2-1d08-4016-b7e9-bb882f168707" providerId="ADAL" clId="{FE9DFF45-01DC-45CC-A80A-B50597210401}" dt="2026-01-27T15:06:34.650" v="31" actId="6549"/>
          <ac:spMkLst>
            <pc:docMk/>
            <pc:sldMk cId="762437489" sldId="626"/>
            <ac:spMk id="2" creationId="{FFC334A6-DBAB-A543-12EB-79F451596E4F}"/>
          </ac:spMkLst>
        </pc:spChg>
      </pc:sldChg>
      <pc:sldChg chg="modSp mod">
        <pc:chgData name="Alexander Deliukov" userId="d5fda0f2-1d08-4016-b7e9-bb882f168707" providerId="ADAL" clId="{FE9DFF45-01DC-45CC-A80A-B50597210401}" dt="2026-01-27T15:06:48.436" v="33" actId="404"/>
        <pc:sldMkLst>
          <pc:docMk/>
          <pc:sldMk cId="3547527" sldId="627"/>
        </pc:sldMkLst>
        <pc:spChg chg="mod">
          <ac:chgData name="Alexander Deliukov" userId="d5fda0f2-1d08-4016-b7e9-bb882f168707" providerId="ADAL" clId="{FE9DFF45-01DC-45CC-A80A-B50597210401}" dt="2026-01-27T15:06:48.436" v="33" actId="404"/>
          <ac:spMkLst>
            <pc:docMk/>
            <pc:sldMk cId="3547527" sldId="627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7T15:04:26.989" v="16" actId="14100"/>
          <ac:spMkLst>
            <pc:docMk/>
            <pc:sldMk cId="3547527" sldId="627"/>
            <ac:spMk id="4" creationId="{91361D24-B993-F460-A104-4A972DC81205}"/>
          </ac:spMkLst>
        </pc:spChg>
      </pc:sldChg>
      <pc:sldChg chg="modSp mod">
        <pc:chgData name="Alexander Deliukov" userId="d5fda0f2-1d08-4016-b7e9-bb882f168707" providerId="ADAL" clId="{FE9DFF45-01DC-45CC-A80A-B50597210401}" dt="2026-01-27T15:06:20.031" v="28" actId="20577"/>
        <pc:sldMkLst>
          <pc:docMk/>
          <pc:sldMk cId="3196072528" sldId="629"/>
        </pc:sldMkLst>
        <pc:spChg chg="mod">
          <ac:chgData name="Alexander Deliukov" userId="d5fda0f2-1d08-4016-b7e9-bb882f168707" providerId="ADAL" clId="{FE9DFF45-01DC-45CC-A80A-B50597210401}" dt="2026-01-27T15:06:20.031" v="28" actId="20577"/>
          <ac:spMkLst>
            <pc:docMk/>
            <pc:sldMk cId="3196072528" sldId="629"/>
            <ac:spMk id="2" creationId="{1013318B-F51A-DE9B-4143-B6140E6B757E}"/>
          </ac:spMkLst>
        </pc:spChg>
      </pc:sldChg>
      <pc:sldChg chg="modSp mod">
        <pc:chgData name="Alexander Deliukov" userId="d5fda0f2-1d08-4016-b7e9-bb882f168707" providerId="ADAL" clId="{FE9DFF45-01DC-45CC-A80A-B50597210401}" dt="2026-01-27T15:06:54.393" v="34" actId="1076"/>
        <pc:sldMkLst>
          <pc:docMk/>
          <pc:sldMk cId="1634192365" sldId="630"/>
        </pc:sldMkLst>
        <pc:spChg chg="mod">
          <ac:chgData name="Alexander Deliukov" userId="d5fda0f2-1d08-4016-b7e9-bb882f168707" providerId="ADAL" clId="{FE9DFF45-01DC-45CC-A80A-B50597210401}" dt="2026-01-27T15:06:54.393" v="34" actId="1076"/>
          <ac:spMkLst>
            <pc:docMk/>
            <pc:sldMk cId="1634192365" sldId="630"/>
            <ac:spMk id="4" creationId="{3ECF41D1-D927-3D59-52A9-A0E9BBB94037}"/>
          </ac:spMkLst>
        </pc:spChg>
      </pc:sldChg>
      <pc:sldChg chg="modSp">
        <pc:chgData name="Alexander Deliukov" userId="d5fda0f2-1d08-4016-b7e9-bb882f168707" providerId="ADAL" clId="{FE9DFF45-01DC-45CC-A80A-B50597210401}" dt="2026-01-27T15:06:59.970" v="35" actId="404"/>
        <pc:sldMkLst>
          <pc:docMk/>
          <pc:sldMk cId="349749265" sldId="631"/>
        </pc:sldMkLst>
        <pc:spChg chg="mod">
          <ac:chgData name="Alexander Deliukov" userId="d5fda0f2-1d08-4016-b7e9-bb882f168707" providerId="ADAL" clId="{FE9DFF45-01DC-45CC-A80A-B50597210401}" dt="2026-01-27T15:06:59.970" v="35" actId="404"/>
          <ac:spMkLst>
            <pc:docMk/>
            <pc:sldMk cId="349749265" sldId="631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7T15:07:05.755" v="37" actId="1076"/>
        <pc:sldMkLst>
          <pc:docMk/>
          <pc:sldMk cId="924459838" sldId="633"/>
        </pc:sldMkLst>
        <pc:spChg chg="mod">
          <ac:chgData name="Alexander Deliukov" userId="d5fda0f2-1d08-4016-b7e9-bb882f168707" providerId="ADAL" clId="{FE9DFF45-01DC-45CC-A80A-B50597210401}" dt="2026-01-27T15:07:05.755" v="37" actId="1076"/>
          <ac:spMkLst>
            <pc:docMk/>
            <pc:sldMk cId="924459838" sldId="633"/>
            <ac:spMk id="4" creationId="{12E9D6D4-ADBC-D7EB-E231-9A2E3FFD7EF4}"/>
          </ac:spMkLst>
        </pc:spChg>
      </pc:sldChg>
      <pc:sldChg chg="modSp modNotes">
        <pc:chgData name="Alexander Deliukov" userId="d5fda0f2-1d08-4016-b7e9-bb882f168707" providerId="ADAL" clId="{FE9DFF45-01DC-45CC-A80A-B50597210401}" dt="2026-01-27T15:05:35.568" v="22"/>
        <pc:sldMkLst>
          <pc:docMk/>
          <pc:sldMk cId="1507531401" sldId="636"/>
        </pc:sldMkLst>
        <pc:spChg chg="mod">
          <ac:chgData name="Alexander Deliukov" userId="d5fda0f2-1d08-4016-b7e9-bb882f168707" providerId="ADAL" clId="{FE9DFF45-01DC-45CC-A80A-B50597210401}" dt="2026-01-27T15:05:35.568" v="22"/>
          <ac:spMkLst>
            <pc:docMk/>
            <pc:sldMk cId="1507531401" sldId="636"/>
            <ac:spMk id="2" creationId="{D1D7624E-35BF-3B85-1628-D369F47D5779}"/>
          </ac:spMkLst>
        </pc:spChg>
        <pc:spChg chg="mod">
          <ac:chgData name="Alexander Deliukov" userId="d5fda0f2-1d08-4016-b7e9-bb882f168707" providerId="ADAL" clId="{FE9DFF45-01DC-45CC-A80A-B50597210401}" dt="2026-01-27T15:05:35.568" v="22"/>
          <ac:spMkLst>
            <pc:docMk/>
            <pc:sldMk cId="1507531401" sldId="636"/>
            <ac:spMk id="4" creationId="{03AC321A-ECC1-6F77-28D3-B93794C698A1}"/>
          </ac:spMkLst>
        </pc:spChg>
      </pc:sldChg>
      <pc:sldChg chg="modSp modNotes">
        <pc:chgData name="Alexander Deliukov" userId="d5fda0f2-1d08-4016-b7e9-bb882f168707" providerId="ADAL" clId="{FE9DFF45-01DC-45CC-A80A-B50597210401}" dt="2026-01-27T15:05:35.568" v="22"/>
        <pc:sldMkLst>
          <pc:docMk/>
          <pc:sldMk cId="473064951" sldId="637"/>
        </pc:sldMkLst>
        <pc:spChg chg="mod">
          <ac:chgData name="Alexander Deliukov" userId="d5fda0f2-1d08-4016-b7e9-bb882f168707" providerId="ADAL" clId="{FE9DFF45-01DC-45CC-A80A-B50597210401}" dt="2026-01-27T15:05:35.568" v="22"/>
          <ac:spMkLst>
            <pc:docMk/>
            <pc:sldMk cId="473064951" sldId="637"/>
            <ac:spMk id="2" creationId="{D1DF6551-3F84-A61D-A32C-FB3218F8387F}"/>
          </ac:spMkLst>
        </pc:spChg>
        <pc:spChg chg="mod">
          <ac:chgData name="Alexander Deliukov" userId="d5fda0f2-1d08-4016-b7e9-bb882f168707" providerId="ADAL" clId="{FE9DFF45-01DC-45CC-A80A-B50597210401}" dt="2026-01-27T15:05:35.568" v="22"/>
          <ac:spMkLst>
            <pc:docMk/>
            <pc:sldMk cId="473064951" sldId="637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15:07:17.840" v="39" actId="1076"/>
        <pc:sldMkLst>
          <pc:docMk/>
          <pc:sldMk cId="542654583" sldId="639"/>
        </pc:sldMkLst>
        <pc:spChg chg="mod">
          <ac:chgData name="Alexander Deliukov" userId="d5fda0f2-1d08-4016-b7e9-bb882f168707" providerId="ADAL" clId="{FE9DFF45-01DC-45CC-A80A-B50597210401}" dt="2026-01-27T15:07:17.840" v="39" actId="1076"/>
          <ac:spMkLst>
            <pc:docMk/>
            <pc:sldMk cId="542654583" sldId="639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7T15:07:24.792" v="40" actId="1076"/>
        <pc:sldMkLst>
          <pc:docMk/>
          <pc:sldMk cId="1833866021" sldId="643"/>
        </pc:sldMkLst>
        <pc:spChg chg="mod">
          <ac:chgData name="Alexander Deliukov" userId="d5fda0f2-1d08-4016-b7e9-bb882f168707" providerId="ADAL" clId="{FE9DFF45-01DC-45CC-A80A-B50597210401}" dt="2026-01-27T15:07:24.792" v="40" actId="1076"/>
          <ac:spMkLst>
            <pc:docMk/>
            <pc:sldMk cId="1833866021" sldId="643"/>
            <ac:spMk id="4" creationId="{C6FF838B-BFE6-EDA6-76BC-6105074602D6}"/>
          </ac:spMkLst>
        </pc:spChg>
      </pc:sldChg>
      <pc:sldChg chg="modSp mod">
        <pc:chgData name="Alexander Deliukov" userId="d5fda0f2-1d08-4016-b7e9-bb882f168707" providerId="ADAL" clId="{FE9DFF45-01DC-45CC-A80A-B50597210401}" dt="2026-01-27T15:07:30.793" v="41" actId="1076"/>
        <pc:sldMkLst>
          <pc:docMk/>
          <pc:sldMk cId="315731832" sldId="645"/>
        </pc:sldMkLst>
        <pc:spChg chg="mod">
          <ac:chgData name="Alexander Deliukov" userId="d5fda0f2-1d08-4016-b7e9-bb882f168707" providerId="ADAL" clId="{FE9DFF45-01DC-45CC-A80A-B50597210401}" dt="2026-01-27T15:07:30.793" v="41" actId="1076"/>
          <ac:spMkLst>
            <pc:docMk/>
            <pc:sldMk cId="315731832" sldId="645"/>
            <ac:spMk id="4" creationId="{18C55726-5E4A-A0F6-F79D-6164468DD29C}"/>
          </ac:spMkLst>
        </pc:spChg>
      </pc:sldChg>
      <pc:sldChg chg="modSp mod">
        <pc:chgData name="Alexander Deliukov" userId="d5fda0f2-1d08-4016-b7e9-bb882f168707" providerId="ADAL" clId="{FE9DFF45-01DC-45CC-A80A-B50597210401}" dt="2026-01-27T15:07:45.711" v="44" actId="1076"/>
        <pc:sldMkLst>
          <pc:docMk/>
          <pc:sldMk cId="1661331381" sldId="647"/>
        </pc:sldMkLst>
        <pc:spChg chg="mod">
          <ac:chgData name="Alexander Deliukov" userId="d5fda0f2-1d08-4016-b7e9-bb882f168707" providerId="ADAL" clId="{FE9DFF45-01DC-45CC-A80A-B50597210401}" dt="2026-01-27T15:07:45.711" v="44" actId="1076"/>
          <ac:spMkLst>
            <pc:docMk/>
            <pc:sldMk cId="1661331381" sldId="647"/>
            <ac:spMk id="4" creationId="{98F002ED-7076-C12C-76BA-4FEBBC6F2705}"/>
          </ac:spMkLst>
        </pc:spChg>
      </pc:sldChg>
      <pc:sldChg chg="modSp mod">
        <pc:chgData name="Alexander Deliukov" userId="d5fda0f2-1d08-4016-b7e9-bb882f168707" providerId="ADAL" clId="{FE9DFF45-01DC-45CC-A80A-B50597210401}" dt="2026-01-27T15:07:58.065" v="50" actId="1076"/>
        <pc:sldMkLst>
          <pc:docMk/>
          <pc:sldMk cId="3900357193" sldId="648"/>
        </pc:sldMkLst>
        <pc:spChg chg="mod">
          <ac:chgData name="Alexander Deliukov" userId="d5fda0f2-1d08-4016-b7e9-bb882f168707" providerId="ADAL" clId="{FE9DFF45-01DC-45CC-A80A-B50597210401}" dt="2026-01-27T15:07:49.775" v="45" actId="1076"/>
          <ac:spMkLst>
            <pc:docMk/>
            <pc:sldMk cId="3900357193" sldId="648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5:07:51.744" v="46" actId="1076"/>
          <ac:spMkLst>
            <pc:docMk/>
            <pc:sldMk cId="3900357193" sldId="648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15:07:53.426" v="47" actId="1076"/>
          <ac:spMkLst>
            <pc:docMk/>
            <pc:sldMk cId="3900357193" sldId="648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15:07:56.067" v="49" actId="1076"/>
          <ac:spMkLst>
            <pc:docMk/>
            <pc:sldMk cId="3900357193" sldId="648"/>
            <ac:spMk id="51" creationId="{27655039-CC5E-4A6C-B955-BA8E42F25249}"/>
          </ac:spMkLst>
        </pc:spChg>
        <pc:spChg chg="mod">
          <ac:chgData name="Alexander Deliukov" userId="d5fda0f2-1d08-4016-b7e9-bb882f168707" providerId="ADAL" clId="{FE9DFF45-01DC-45CC-A80A-B50597210401}" dt="2026-01-27T15:07:58.065" v="50" actId="1076"/>
          <ac:spMkLst>
            <pc:docMk/>
            <pc:sldMk cId="3900357193" sldId="648"/>
            <ac:spMk id="60" creationId="{DB6D982A-54DA-4FCC-9383-F91FC1E1D9CE}"/>
          </ac:spMkLst>
        </pc:spChg>
      </pc:sldChg>
      <pc:sldChg chg="modSp mod modNotes">
        <pc:chgData name="Alexander Deliukov" userId="d5fda0f2-1d08-4016-b7e9-bb882f168707" providerId="ADAL" clId="{FE9DFF45-01DC-45CC-A80A-B50597210401}" dt="2026-01-27T15:06:42.601" v="32"/>
        <pc:sldMkLst>
          <pc:docMk/>
          <pc:sldMk cId="1215475497" sldId="649"/>
        </pc:sldMkLst>
        <pc:spChg chg="mod">
          <ac:chgData name="Alexander Deliukov" userId="d5fda0f2-1d08-4016-b7e9-bb882f168707" providerId="ADAL" clId="{FE9DFF45-01DC-45CC-A80A-B50597210401}" dt="2026-01-27T15:06:42.601" v="32"/>
          <ac:spMkLst>
            <pc:docMk/>
            <pc:sldMk cId="1215475497" sldId="649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2026. 3. 15.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Mester szövegstílus szerkesztése</a:t>
            </a:r>
          </a:p>
          <a:p>
            <a:pPr lvl="1"/>
            <a:r>
              <a:rPr lang="ko-KR" altLang="en-US"/>
              <a:t>Második szint</a:t>
            </a:r>
          </a:p>
          <a:p>
            <a:pPr lvl="2"/>
            <a:r>
              <a:rPr lang="ko-KR" altLang="en-US"/>
              <a:t>Harmadik szint</a:t>
            </a:r>
          </a:p>
          <a:p>
            <a:pPr lvl="3"/>
            <a:r>
              <a:rPr lang="ko-KR" altLang="en-US"/>
              <a:t>Negyedik szint</a:t>
            </a:r>
          </a:p>
          <a:p>
            <a:pPr lvl="4"/>
            <a:r>
              <a:rPr lang="ko-KR" altLang="en-US"/>
              <a:t>Ötödik szint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dvice/solar-panel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gowsciencecentre.org/our-blog/energy-saving-tips-for-kid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articles/zxxg3j6#zsmjh4j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kvenergy.com/blog/sustainable-landscaping-idea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ewableenergyhub.co.uk/blog/how-landlords-can-create-energy-efficient-propertie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aily_net_metering.png" TargetMode="External"/><Relationship Id="rId13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commons.wikimedia.org/w/index.php?curid=11993528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enecomedia/5600325194/" TargetMode="External"/><Relationship Id="rId4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9" Type="http://schemas.openxmlformats.org/officeDocument/2006/relationships/hyperlink" Target="https://creativecommons.org/licenses/by-sa/3.0/deed.en" TargetMode="External"/></Relationships>
</file>

<file path=ppt/notesSlides/_rels/notes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www.pexels.com/photo/vertical-forest-residential-skyscrapers-in-milan-italy-19579742/" TargetMode="External"/><Relationship Id="rId7" Type="http://schemas.openxmlformats.org/officeDocument/2006/relationships/hyperlink" Target="https://www.flickr.com/photos/jirka_matousek/50749644658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www.flickr.com/photos/thebetterday4u/51174493609/in/photolist-2Hsku-d8MLGY-2g2Evun-2g2Ey3Y-2g2Ew9U-2kY7E4k-2kXZ9GG-2kY9cGj-V3w587-2kY4Lug-2dohZqx-7nGu5-2osSaWJ-29iEFg-fMVrz-2oiaDBr-2oMJ7Lb-5bG5rE-2kvmnH5-4TEpSW-fPFSBx-4Tbyib-FQo2Nu-3mnd3-2m14AXo-2iNznNK-4eY2Vj-2k3DLTG-2okiw8V-c4t8fE-2m6vnHC-2nCjkK1-GWnJks-2nfDJjQ-2jMsD4k-2aQvgoe-ePzjq-2qzRq1S-2qgAaJ8-2gssWMj-2mXd4wc-7FKzGD-29e47rR-9dtn7V-2mYRqic-8pMQHn-22J2TDQ-2hjf54F-2pUHkFe-2qzRq2J" TargetMode="External"/><Relationship Id="rId10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pexels.com/license/" TargetMode="External"/><Relationship Id="rId9" Type="http://schemas.openxmlformats.org/officeDocument/2006/relationships/hyperlink" Target="https://www.flickr.com/photos/vizpix/4544572654/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cience.howstuffworks.com/environmental/green-tech/sustainable/smart-power-strip.ht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Csatlakozzon a digitális energetikai átálláshoz: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9 egyszerű lépés háztulajdonosok és bérbeadók számára 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támogatását élvezi,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77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Prosumerré válás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 prosumer olyan személy, aki egyszerre termel és fogyaszt energiát.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Például, ha megújuló energiaforrásokba – például napelemekbe – fektet be, saját áramot termel. Ez csökkenti a hálózattól való függőséget. A felesleges energiát vissza is adhatja a közüzemi vállalatoknak.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 napelemek telepítése növelheti ingatlanának értékét.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Ha Ön ingatlantulajdonos, a napelemek telepítése vonzó lehet a környezet tudatos bérlők számára is.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Az Energy Saving Trust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napelem-kalkulátorával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 megvizsgálhatja, hogy a napelemek megfelelőek-e az Ön számára.</a:t>
            </a:r>
          </a:p>
          <a:p>
            <a:pPr latinLnBrk="0"/>
            <a:endParaRPr lang="en-US" sz="1200" dirty="0"/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097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Együttműködés: </a:t>
            </a:r>
            <a:r>
              <a:rPr lang="en-US" sz="1200" b="1" dirty="0" err="1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Energiaközösségek</a:t>
            </a: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Hogyan növelheti az energiahatékonyságot és a költségmegtakarítást </a:t>
            </a:r>
            <a:r>
              <a:rPr lang="en-US" sz="1200" i="1" dirty="0" err="1">
                <a:solidFill>
                  <a:schemeClr val="accent2"/>
                </a:solidFill>
              </a:rPr>
              <a:t>az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</a:rPr>
              <a:t>energiaközösséghez</a:t>
            </a:r>
            <a:r>
              <a:rPr lang="en-US" sz="1200" i="1" dirty="0">
                <a:solidFill>
                  <a:schemeClr val="accent2"/>
                </a:solidFill>
              </a:rPr>
              <a:t> való csatlakozás?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70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Együttműködés: </a:t>
            </a:r>
            <a:r>
              <a:rPr lang="en-US" sz="1200" b="1" dirty="0" err="1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Energiaközösségek</a:t>
            </a: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Az </a:t>
            </a:r>
            <a:r>
              <a:rPr lang="en-US" sz="1200" dirty="0" err="1">
                <a:solidFill>
                  <a:srgbClr val="2B2C30"/>
                </a:solidFill>
                <a:ea typeface="Public Sans"/>
                <a:cs typeface="Segoe UI"/>
              </a:rPr>
              <a:t>energiaközösségek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 közösen fektetnek be megújuló energia projektekbe, megosztják erőforrásaikat és támogatják egymást az energiafogyasztás csökkentésében.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Európában több </a:t>
            </a:r>
            <a:r>
              <a:rPr lang="en-US" sz="1200" dirty="0" err="1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ezer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 </a:t>
            </a:r>
            <a:r>
              <a:rPr lang="en-US" sz="1200" dirty="0" err="1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energiaközösség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 működik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Csatlakozzon </a:t>
            </a:r>
            <a:r>
              <a:rPr lang="en-US" sz="1200" dirty="0" err="1">
                <a:solidFill>
                  <a:srgbClr val="2B2C30"/>
                </a:solidFill>
                <a:ea typeface="Public Sans"/>
                <a:cs typeface="Segoe UI"/>
              </a:rPr>
              <a:t>egy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 </a:t>
            </a:r>
            <a:r>
              <a:rPr lang="en-US" sz="1200" dirty="0" err="1">
                <a:solidFill>
                  <a:srgbClr val="2B2C30"/>
                </a:solidFill>
                <a:ea typeface="Public Sans"/>
                <a:cs typeface="Segoe UI"/>
              </a:rPr>
              <a:t>energiaközösséghez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, vagy alapítson egyet, hogy szomszédjaival együttműködve energiatakarékossági kezdeményezéseket valósítson meg. </a:t>
            </a:r>
            <a:endParaRPr lang="en-US" sz="1200" dirty="0">
              <a:ea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Az együttműködés révén a tagok részesülhetnek a megosztott tudásból, a nagykereskedelmi vásárlóerőből és a jobb energiaárakért folytatott kollektív tárgyalásokból.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81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Mások támogatása az energiatakarékosságban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Hogyan támogathatja másokat az energiatakarékos gyakorlatok bevezetésében?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786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Mások támogatása az energiatakarékosságban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Bátorítsd a veled együtt élőket vagy bérlőidet, hogy megértsék, hogyan és mikor fogyasztanak energiát. 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Soha nem lehet túl fiatal ahhoz, hogy az energiatakarékosságról gondolkodjon! Olvassa el az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energiatakarékossági tippeket gyerekeknek,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vagy nézze meg a BBC Bitesize cikkét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  <a:hlinkClick r:id="rId4"/>
              </a:rPr>
              <a:t>az energiatakarékosságról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Ha Ön bérbeadó, fontolóra veheti, hogy ösztönzőket kínáljon azoknak a bérlőknek, akik aktívan részt vesznek az energiatakarékossági kezdeményezésekben, például csökkentett bérleti díjat vagy közüzemi számlákra jóváírt összegeket. </a:t>
            </a:r>
            <a:endParaRPr lang="en-GB" sz="1200" noProof="0" dirty="0">
              <a:ea typeface="Public Sans"/>
            </a:endParaRPr>
          </a:p>
          <a:p>
            <a:pPr latinLnBrk="0"/>
            <a:endParaRPr lang="en-GB" sz="1200" noProof="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https://www.glasgowsciencecentre.org/our-blog/energy-saving-tips-for-kids</a:t>
            </a:r>
          </a:p>
          <a:p>
            <a:r>
              <a:rPr lang="en-GB" dirty="0"/>
              <a:t>https://www.bbc.co.uk/bitesize/articles/zxxg3j6#zsmjh4j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51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6. Energiahatékony kerttervezés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Hogyan csökkentheti az energiahatékony kerttervezés az energiaköltségeket és javíthatja a kényelmet?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607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6. Energiahatékony tájépítészet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A külső terek kerttervezésével csökkenthető az energiafelhasználás, miközben növelhető a kényelem és a biológiai sokféleség.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Például: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A fák ültetése segíthet az épületek hűtésében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A szárazságtűrő növények használata csökkentheti a vízfogyasztást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A kerttervezés a szigetelés javítására és a fűtés és hűtés iránti igény csökkentésére is felhasználható.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Tudjon meg többet az energiahatékony tájrendezésről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  <a:endParaRPr lang="en-US" sz="2200" dirty="0">
              <a:solidFill>
                <a:srgbClr val="2B2C30"/>
              </a:solidFill>
              <a:cs typeface="Segoe U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https://bkvenergy.com/blog/sustainable-landscaping-ideas/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85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Rendszeres karbantartás és ellenőrzések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Miért fontos a rendszeres karbantartás és ellenőrzés az energiahatékonyság szempontjából?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26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Rendszeres karbantartás és ellenőrzések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Az otthon vagy ingatlan karbantartása fontos.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Fontolja meg a fűtési, szellőzési és légkondicionáló (AVAC) rendszerek, a szigetelés és az ablakok rendszeres karbantartását és ellenőrzését, hogy azok hatékonyan működjenek.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Az energia pazarlás elkerülése és otthonának optimális teljesítményének fenntartása érdekében haladéktalanul orvosolja az esetleges problémákat.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cs typeface="Segoe UI"/>
              </a:rPr>
              <a:t>Az otthon felújításakor, új rendszerek és készülékek beszerzésekor </a:t>
            </a:r>
            <a:r>
              <a:rPr lang="en-US" sz="1200" dirty="0" err="1">
                <a:solidFill>
                  <a:srgbClr val="2B2C30"/>
                </a:solidFill>
                <a:cs typeface="Segoe UI"/>
              </a:rPr>
              <a:t>helyezze előtérbe </a:t>
            </a:r>
            <a:r>
              <a:rPr lang="en-US" sz="1200" dirty="0">
                <a:solidFill>
                  <a:srgbClr val="2B2C30"/>
                </a:solidFill>
                <a:cs typeface="Segoe UI"/>
              </a:rPr>
              <a:t>az energiahatékonyságot.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36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Áttérés energiahatékony világításra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Milyen előnyei vannak az intelligens és energiahatékony világításra való átállásnak? 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26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Ha saját otthonod van, vagy bérbe adod ingatlanodat, felmerülhet benned a kérdés, hogy hogyan – és miért – érdemes részt venned a digitális energetikai átállásban.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A digitális energetikai átállás lehetővé teszi Önnek és bérlőinek, hogy jobban megértsék energiafogyasztásukat. Ez a megértés alapján megalapozott döntéseket hozhatunk az energiatakarékosságról, anélkül, hogy kényelmetlenséget okoznánk vagy feláldoznánk a kényelmet. Az ingatlanba való befektetés hosszú távon is jelentős megtakarításokat jelenthet!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Ebben a rövid előadásban a következőket fogjuk vizsgálni: </a:t>
            </a:r>
          </a:p>
          <a:p>
            <a:pPr latinLnBrk="0"/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Miért érdemes befektetnie a digitális energiatechnológiákba? </a:t>
            </a:r>
          </a:p>
          <a:p>
            <a:pPr marL="457200" indent="-457200" latinLnBrk="0">
              <a:buChar char="•"/>
            </a:pPr>
            <a:r>
              <a:rPr lang="en-GB" sz="1200" dirty="0"/>
              <a:t>Az ingatlanba való befektetés lehetőségei és előnyei. </a:t>
            </a:r>
          </a:p>
          <a:p>
            <a:pPr marL="457200" indent="-457200" latinLnBrk="0">
              <a:buChar char="•"/>
            </a:pPr>
            <a:r>
              <a:rPr lang="en-GB" sz="1200" dirty="0"/>
              <a:t>Egyszerű lépések, amelyekkel megértheti és csökkentheti energiafogyasztását, és ezzel potenciálisan pénzt takaríthat meg.</a:t>
            </a:r>
          </a:p>
          <a:p>
            <a:pPr marL="457200" indent="-457200" latinLnBrk="0">
              <a:buChar char="•"/>
            </a:pPr>
            <a:r>
              <a:rPr lang="en-GB" sz="1200" dirty="0"/>
              <a:t>Ha ingatlanát bérbe adja, hogyan támogathatja bérlőit az energiatakarékosságban. </a:t>
            </a:r>
          </a:p>
          <a:p>
            <a:pPr latinLnBrk="0"/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11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Áttérés energiahatékony világításra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 fénykibocsátó diódás (LED) izzók lényegesen kevesebb energiát fogyasztanak és hosszabb élettartammal rendelkeznek, így csökkentik a karbantartási költségeket és az energiafogyasztást.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Fontolja meg a hagyományos izzólámpák intelligens és energiahatékony LED-es világítással való cseréjét.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cs typeface="Segoe UI"/>
              </a:rPr>
              <a:t>Az intelligens izzók elősegítik az energiafogyasztás tudatosítását és ösztönzik az energiatakarékosságot, mivel távolról is vezérelhetők.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466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9. Megújuló energia megoldások megvalósítása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Milyen előnyei vannak a megújuló energia megoldások bevezetésének?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13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9. Megújuló energia megoldások megvalósítása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 megújuló energia megoldások – például napelemek vagy szélturbinák telepítése – támogatják a tiszta energia termelését.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 hálózati függőség csökkentése és az alacsonyabb energiaköltségek pénzt takaríthatnak meg.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 megújuló energia megoldások vonzóak lehetnek a környezet tudatos bérlők vagy potenciális vásárlók számára, amikor eladja otthonát.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Minden háztulajdonos számára releváns tanácsokat talál a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Hogyan hozhatnak létre energiahatékony ingatlanokat a bérbeadók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? című cikkben.</a:t>
            </a:r>
          </a:p>
          <a:p>
            <a:endParaRPr lang="en-GB" dirty="0"/>
          </a:p>
          <a:p>
            <a:r>
              <a:rPr lang="en-GB" dirty="0"/>
              <a:t>https://www.renewableenergyhub.co.uk/blog/how-landlords-can-create-energy-efficient-properties </a:t>
            </a:r>
          </a:p>
          <a:p>
            <a:r>
              <a:rPr lang="en-GB" dirty="0"/>
              <a:t>https://energysavingtrust.org.uk/advice/solar-panels/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486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Következő lépések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Ha többet szeretne megtudni a digitális energetikai átállásról, az alábbi források hasznosak lehetnek: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Tekintse meg az Every1 rövid tanfolyamcsomagját: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Digital Energy Essentials (A digitális energia alapjai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).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Olvassa el az Every1 információs füzetét: 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Mi az az energiaközösség és miért érdemes csatlakozni hozzá?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Olvassa el az Energy Monitor cikkét: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A megújuló energiatechnológiákkal kapcsolatos mítoszok eloszlatása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Tudjon meg többet az Every1 projekt tanulási anyagaival kapcsolatban.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331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Köszönetnyilvánítás</a:t>
            </a:r>
          </a:p>
          <a:p>
            <a:pPr latinLnBrk="0"/>
            <a:r>
              <a:rPr lang="en-GB" dirty="0"/>
              <a:t>Ez a diavetítés, amelynek címe</a:t>
            </a:r>
            <a:r>
              <a:rPr lang="en-GB" i="1" dirty="0"/>
              <a:t>: Vegyen részt a digitális energetikai átállásban: 10 egyszerű lépés háztulajdonosok és bérbeadók számára, </a:t>
            </a:r>
            <a:r>
              <a:rPr lang="en-GB" dirty="0"/>
              <a:t>az Every1 projekt keretében készült, és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áll, hacsak másképp nem jelezzük.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Loraine és Mark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otthona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Papír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Macbook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mellett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Miért érdemes befektetni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digitális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technológiákba?: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</a:t>
            </a:r>
            <a:r>
              <a:rPr lang="en-GB" b="0" i="0" dirty="0">
                <a:solidFill>
                  <a:srgbClr val="242424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</a:t>
            </a:r>
            <a:r>
              <a:rPr lang="en-GB" b="0" i="0" dirty="0">
                <a:solidFill>
                  <a:srgbClr val="242424"/>
                </a:solidFill>
                <a:effectLst/>
              </a:rPr>
              <a:t>,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licenc alatt.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Saját energiafogyasztásának megértése: </a:t>
            </a:r>
            <a:r>
              <a:rPr lang="en-GB" dirty="0">
                <a:solidFill>
                  <a:srgbClr val="242424"/>
                </a:solidFill>
                <a:hlinkClick r:id="rId8"/>
              </a:rPr>
              <a:t>Daily net metering.png</a:t>
            </a:r>
            <a:r>
              <a:rPr lang="en-GB" dirty="0">
                <a:solidFill>
                  <a:srgbClr val="242424"/>
                </a:solidFill>
              </a:rPr>
              <a:t>, Delphi234, </a:t>
            </a:r>
            <a:r>
              <a:rPr lang="en-GB" dirty="0">
                <a:solidFill>
                  <a:srgbClr val="242424"/>
                </a:solidFill>
                <a:hlinkClick r:id="rId9"/>
              </a:rPr>
              <a:t>CC BY-SA 3.0 </a:t>
            </a:r>
            <a:r>
              <a:rPr lang="en-GB" dirty="0">
                <a:solidFill>
                  <a:srgbClr val="242424"/>
                </a:solidFill>
              </a:rPr>
              <a:t>licenc.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Proszumentummá válás: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Solar energy, Amersfoort</a:t>
            </a:r>
            <a:r>
              <a:rPr lang="en-GB" dirty="0">
                <a:solidFill>
                  <a:srgbClr val="242424"/>
                </a:solidFill>
              </a:rPr>
              <a:t>, Eneco Group,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CC BY 2.0 </a:t>
            </a:r>
            <a:r>
              <a:rPr lang="en-GB" dirty="0">
                <a:solidFill>
                  <a:srgbClr val="242424"/>
                </a:solidFill>
              </a:rPr>
              <a:t>licenc.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Együttműködés: Kollektív energiacsoportok: </a:t>
            </a:r>
            <a:r>
              <a:rPr lang="en-GB" dirty="0" err="1">
                <a:solidFill>
                  <a:srgbClr val="242424"/>
                </a:solidFill>
                <a:hlinkClick r:id="rId12"/>
              </a:rPr>
              <a:t>Energiaközösségek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 jelentés.jpg </a:t>
            </a:r>
            <a:r>
              <a:rPr lang="en-GB" dirty="0">
                <a:solidFill>
                  <a:srgbClr val="242424"/>
                </a:solidFill>
              </a:rPr>
              <a:t>a Joint Research Centre (JRC) által,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CC BY-SA 4.0 </a:t>
            </a:r>
            <a:r>
              <a:rPr lang="en-GB" dirty="0">
                <a:solidFill>
                  <a:srgbClr val="242424"/>
                </a:solidFill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Mások támogatása az energiatakarékosságban: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13"/>
              </a:rPr>
              <a:t>Villanyszámlák villanykörte és számológéppel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, Uswitch.com Images,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 2.0 </a:t>
            </a:r>
            <a:r>
              <a:rPr lang="en-GB" dirty="0">
                <a:solidFill>
                  <a:srgbClr val="242424"/>
                </a:solidFill>
              </a:rPr>
              <a:t>licenc. Ez a kép kivágásra került.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C076-5568-11C7-637A-4FC27F0A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78696-0E21-77A1-9189-23747D4FC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F1581-5471-3531-8D5E-1126FB2C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Köszönetnyilvánítás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Energiatakarékos tájépítészet: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Függőleges erdővel borított lakótoronyházak Milánóban, Olaszország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– Sophie Otto,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Pexels.com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Rendszeres karbantartás és ellenőrzések: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PASECO Air Condition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HS You,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BY-ND 2.0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Energiahatékony világításra való átállás: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UMAX U-Smart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Wifi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Bulb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Jirka Matousek,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 2.0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Megújuló energia megoldások bevezetése: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Tiszta energia a munkahelyen a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Föld napján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!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BY-SA 2.0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3E98-DD98-53AF-BD13-DD97A5DDE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844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Köszönöm!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30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Minden lépésünk feltárása egy reflektív kérdéssel kezdődik. Szánjon egy pillanatot minden kérdés átgondolására, mielőtt továbblépne a következő diára.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Az egyes lépéseket egymás után végigkövetheti. Alternatív megoldásként a menüből kiválaszthatja azt a lépést, amelyet először szeretne megvizsgálni.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35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 egyszerű lépés háztulajdonosok és bérbeadók számára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Miért érdemes befektetni a digitális energiatechnológiákba?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Ismerje meg saját energiafogyasztását.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Proszumentummá válás.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Együttműködés: energiaközösségek.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Támogassa másokat az energiatakarékosságban.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Energiahatékony tájrendezés.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Rendszeres karbantartás és ellenőrzések.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Energiahatékony világításra való átállás.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 Megújuló energiaforrások bevezetése.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3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Miért érdemes befektetni a digitális energiatechnológiákba?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5"/>
                </a:solidFill>
              </a:rPr>
              <a:t>Hogyan segíthetnek a digitális energiatechnológiák az energiafelhasználás optimalizálásában és a költségek csökkentésében?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83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Miért érdemes befektetni a digitális energiatechnológiákba?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A digitális energiatechnológiák közé tartoznak az intelligens mérőórák, az energiagazdálkodási rendszerek és az intelligens termosztátok.</a:t>
            </a: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A digitális energiatechnológiák valós idejű adatokat szolgáltatnak az energiafogyasztásról, amelyek felhasználhatók az energiafelhasználás távoli figyelemmel kísérésére és optimalizálására, például okostelefonos alkalmazások segítségével. 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  <a:cs typeface="Segoe UI"/>
              </a:rPr>
              <a:t>Lehet, hogy vannak olyan napszakok, amikor több energiát fogyaszt. A digitális energiatechnológiák segítségével azonosíthatja a tendenciákat és a felhasználás csökkentésének lehetőségeit.</a:t>
            </a: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Ha Ön bérbeadó, akkor ezek a technológiák javíthatják a bérlők elégedettségét, mivel olyan eszközöket biztosítanak számukra, amelyekkel jobban megérthetik és kezelhetik saját energiafogyasztásukat.</a:t>
            </a:r>
            <a:endParaRPr lang="en-GB" sz="1200" noProof="1">
              <a:solidFill>
                <a:srgbClr val="2B2C30"/>
              </a:solidFill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60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Saját energiafogyasztásának megértése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dirty="0">
                <a:solidFill>
                  <a:schemeClr val="accent5"/>
                </a:solidFill>
              </a:rPr>
              <a:t>Hogyan segíthet az energiafogyasztás megértése az energiatakarékosságban és a villanyszámla csökkentésében?</a:t>
            </a:r>
          </a:p>
          <a:p>
            <a:pPr algn="ctr" latinLnBrk="0"/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18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Saját energiafogyasztásának megértése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</a:rPr>
              <a:t>Az intelligens mérőórák segítségével Ön és energiaszolgáltatója valós időben figyelemmel kísérheti és elemezheti energiafogyasztási szokásait. </a:t>
            </a:r>
            <a:endParaRPr lang="en-GB" sz="2200" noProof="0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FontTx/>
              <a:buChar char="•"/>
            </a:pP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Az adatok áttekintésével azonosíthatja a trendeket, a csúcsfogyasztási időket és azokat a területeket, ahol az energia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Segoe UI"/>
              </a:rPr>
              <a:t>hatékonyabban felhasználható</a:t>
            </a: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</a:p>
          <a:p>
            <a:pPr marL="457200" indent="-457200" latinLnBrk="0">
              <a:buFontTx/>
              <a:buChar char="•"/>
            </a:pP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Ezeket az információkat felhasználhatja energiatakarékossági intézkedések bevezetésére anélkül, hogy 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csökkentené a kényelmet vagy a komfortot. Például: </a:t>
            </a:r>
          </a:p>
          <a:p>
            <a:pPr marL="914400" lvl="1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  <a:hlinkClick r:id="rId3"/>
              </a:rPr>
              <a:t>A nem használt eszközök kihúzása a konnektorból – ahelyett, hogy készenléti állapotban hagyná őket 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– csökkenti az energiafogyasztást. </a:t>
            </a:r>
          </a:p>
          <a:p>
            <a:pPr marL="914400" lvl="1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  <a:hlinkClick r:id="rId4"/>
              </a:rPr>
              <a:t>Az intelligens elosztók 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is segíthetnek a több eszköz hatékonyabb kezelésében. </a:t>
            </a:r>
            <a:endParaRPr lang="en-GB" sz="2200" noProof="0" dirty="0">
              <a:ea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https://www.smartenergygb.org/smart-living/smart-energy-tips/switching-appliances-off-stand-by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https://science.howstuffworks.com/environmental/green-tech/sustainable/smart-power-strip.htm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175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Prosumerré válás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Milyen előnyei vannak annak, ha prosumerré válunk és megújuló energiaforrásokba fektetünk be?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73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4D86B0-AD3C-B809-A211-2C4FC0CB0C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8" y="6210794"/>
            <a:ext cx="2098431" cy="439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E18E32-5698-E3E0-01A8-6912CC57E35C}"/>
              </a:ext>
            </a:extLst>
          </p:cNvPr>
          <p:cNvSpPr txBox="1"/>
          <p:nvPr userDrawn="1"/>
        </p:nvSpPr>
        <p:spPr>
          <a:xfrm>
            <a:off x="2241449" y="6072366"/>
            <a:ext cx="534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,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hu-HU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dvice/solar-panel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gowsciencecentre.org/our-blog/energy-saving-tips-for-kid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hyperlink" Target="https://www.bbc.co.uk/bitesize/articles/zxxg3j6#zsmjh4j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kvenergy.com/blog/sustainable-landscaping-idea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ewableenergyhub.co.uk/blog/how-landlords-can-create-energy-efficient-properti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aily_net_metering.png" TargetMode="External"/><Relationship Id="rId13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commons.wikimedia.org/w/index.php?curid=11993528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enecomedia/5600325194/" TargetMode="External"/><Relationship Id="rId4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9" Type="http://schemas.openxmlformats.org/officeDocument/2006/relationships/hyperlink" Target="https://creativecommons.org/licenses/by-sa/3.0/deed.en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www.pexels.com/photo/vertical-forest-residential-skyscrapers-in-milan-italy-19579742/" TargetMode="External"/><Relationship Id="rId7" Type="http://schemas.openxmlformats.org/officeDocument/2006/relationships/hyperlink" Target="https://www.flickr.com/photos/jirka_matousek/50749644658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www.flickr.com/photos/thebetterday4u/51174493609/in/photolist-2Hsku-d8MLGY-2g2Evun-2g2Ey3Y-2g2Ew9U-2kY7E4k-2kXZ9GG-2kY9cGj-V3w587-2kY4Lug-2dohZqx-7nGu5-2osSaWJ-29iEFg-fMVrz-2oiaDBr-2oMJ7Lb-5bG5rE-2kvmnH5-4TEpSW-fPFSBx-4Tbyib-FQo2Nu-3mnd3-2m14AXo-2iNznNK-4eY2Vj-2k3DLTG-2okiw8V-c4t8fE-2m6vnHC-2nCjkK1-GWnJks-2nfDJjQ-2jMsD4k-2aQvgoe-ePzjq-2qzRq1S-2qgAaJ8-2gssWMj-2mXd4wc-7FKzGD-29e47rR-9dtn7V-2mYRqic-8pMQHn-22J2TDQ-2hjf54F-2pUHkFe-2qzRq2J" TargetMode="External"/><Relationship Id="rId10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pexels.com/license/" TargetMode="External"/><Relationship Id="rId9" Type="http://schemas.openxmlformats.org/officeDocument/2006/relationships/hyperlink" Target="https://www.flickr.com/photos/vizpix/4544572654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science.howstuffworks.com/environmental/green-tech/sustainable/smart-power-strip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47F62-1C5C-142D-81C4-0CDB05DF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1" y="1875711"/>
            <a:ext cx="4501019" cy="3376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334A6-DBAB-A543-12EB-79F451596E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420576"/>
            <a:ext cx="6777446" cy="547077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60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Csatlakozzon a Digitális energia átállásba: </a:t>
            </a:r>
            <a:r>
              <a:rPr lang="hu-HU" sz="6000" kern="1200" noProof="1">
                <a:solidFill>
                  <a:schemeClr val="tx1"/>
                </a:solidFill>
                <a:effectLst/>
              </a:rPr>
              <a:t>9 egyszerű lépés otthonok tulajdonosainak és bérbeadók számára</a:t>
            </a:r>
            <a:endParaRPr lang="hu-HU" sz="6000" noProof="1"/>
          </a:p>
        </p:txBody>
      </p:sp>
    </p:spTree>
    <p:extLst>
      <p:ext uri="{BB962C8B-B14F-4D97-AF65-F5344CB8AC3E}">
        <p14:creationId xmlns:p14="http://schemas.microsoft.com/office/powerpoint/2010/main" val="76243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27C7BF-6E5E-B9AD-A627-48AFBB0BE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628" y="620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Prosumerré válás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4491346" y="1946048"/>
            <a:ext cx="770065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350" dirty="0">
                <a:solidFill>
                  <a:srgbClr val="2B2C30"/>
                </a:solidFill>
                <a:ea typeface="Public Sans"/>
                <a:cs typeface="Segoe UI"/>
              </a:rPr>
              <a:t>A prosumer olyan személy, aki egyszerre termel és fogyaszt energiát. </a:t>
            </a:r>
          </a:p>
          <a:p>
            <a:pPr marL="457200" indent="-457200" latinLnBrk="0">
              <a:buChar char="•"/>
            </a:pPr>
            <a:r>
              <a:rPr lang="en-US" sz="2350" dirty="0">
                <a:solidFill>
                  <a:srgbClr val="2B2C30"/>
                </a:solidFill>
                <a:ea typeface="Public Sans"/>
                <a:cs typeface="Segoe UI"/>
              </a:rPr>
              <a:t>Például, ha megújuló energiaforrásokba – például napelemekbe – fektet be, saját áramot termel. Ez csökkenti a hálózattól való függőséget. A felesleges energiát vissza is adhatja a közüzemi vállalatoknak.</a:t>
            </a:r>
          </a:p>
          <a:p>
            <a:pPr marL="457200" indent="-457200" latinLnBrk="0">
              <a:buChar char="•"/>
            </a:pPr>
            <a:r>
              <a:rPr lang="en-US" sz="2350" dirty="0">
                <a:solidFill>
                  <a:srgbClr val="2B2C30"/>
                </a:solidFill>
                <a:ea typeface="Public Sans"/>
                <a:cs typeface="Segoe UI"/>
              </a:rPr>
              <a:t>A napelemek telepítése növelheti ingatlanának értékét. </a:t>
            </a:r>
          </a:p>
          <a:p>
            <a:pPr marL="457200" indent="-457200" latinLnBrk="0">
              <a:buChar char="•"/>
            </a:pPr>
            <a:r>
              <a:rPr lang="en-US" sz="2350" dirty="0">
                <a:solidFill>
                  <a:srgbClr val="2B2C30"/>
                </a:solidFill>
                <a:ea typeface="Public Sans"/>
                <a:cs typeface="Segoe UI"/>
              </a:rPr>
              <a:t>Ha Ön bérbeadó, a napelemek telepítése vonzó lehet a környezet tudatos bérlők számára is.</a:t>
            </a:r>
          </a:p>
          <a:p>
            <a:pPr marL="457200" indent="-457200" latinLnBrk="0">
              <a:buFontTx/>
              <a:buChar char="•"/>
            </a:pPr>
            <a:r>
              <a:rPr lang="en-US" sz="2350" dirty="0">
                <a:solidFill>
                  <a:srgbClr val="2B2C30"/>
                </a:solidFill>
                <a:ea typeface="Public Sans"/>
                <a:cs typeface="Segoe UI"/>
              </a:rPr>
              <a:t>Az Energy Saving Trust </a:t>
            </a:r>
            <a:r>
              <a:rPr lang="en-US" sz="235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napelem-kalkulátorával</a:t>
            </a:r>
            <a:r>
              <a:rPr lang="en-US" sz="2350" dirty="0">
                <a:solidFill>
                  <a:srgbClr val="2B2C30"/>
                </a:solidFill>
                <a:ea typeface="Public Sans"/>
                <a:cs typeface="Segoe UI"/>
              </a:rPr>
              <a:t> megvizsgálhatja, hogy a napelemek megfelelőek-e az Ön számára.</a:t>
            </a:r>
          </a:p>
          <a:p>
            <a:pPr latinLnBrk="0"/>
            <a:endParaRPr lang="en-US" sz="2350" dirty="0"/>
          </a:p>
          <a:p>
            <a:pPr marL="457200" indent="-457200" latinLnBrk="0">
              <a:buChar char="•"/>
            </a:pPr>
            <a:endParaRPr lang="en-US" sz="235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7CFAA-ECA7-9A7A-CAA7-AB4249706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691"/>
            <a:ext cx="4491346" cy="29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624E-35BF-3B85-1628-D369F47D57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Együttműködés: Energiaközösségek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78071" y="2718148"/>
            <a:ext cx="9594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növelheti az energiahatékonyságot és a költségmegtakarítást </a:t>
            </a:r>
            <a:r>
              <a:rPr lang="en-US" sz="4800" i="1" dirty="0" err="1">
                <a:solidFill>
                  <a:schemeClr val="accent2"/>
                </a:solidFill>
              </a:rPr>
              <a:t>az</a:t>
            </a:r>
            <a:r>
              <a:rPr lang="en-US" sz="4800" i="1" dirty="0">
                <a:solidFill>
                  <a:schemeClr val="accent2"/>
                </a:solidFill>
              </a:rPr>
              <a:t> </a:t>
            </a:r>
            <a:r>
              <a:rPr lang="en-US" sz="4800" i="1" dirty="0" err="1">
                <a:solidFill>
                  <a:schemeClr val="accent2"/>
                </a:solidFill>
              </a:rPr>
              <a:t>energiaközösséghez</a:t>
            </a:r>
            <a:r>
              <a:rPr lang="en-US" sz="4800" i="1" dirty="0">
                <a:solidFill>
                  <a:schemeClr val="accent2"/>
                </a:solidFill>
              </a:rPr>
              <a:t> való csatlakozás?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3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6551-3F84-A61D-A32C-FB3218F83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5" y="63879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Együttműködés: Energiaközösségek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443991" y="1964353"/>
            <a:ext cx="65047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Az energiaközösségek közösen fektetnek be megújuló energiaprojektekbe, megosztják erőforrásaikat és támogatják egymást az energiafogyasztás csökkentésében.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Európában több </a:t>
            </a:r>
            <a:r>
              <a:rPr lang="en-US" sz="2400" dirty="0" err="1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ezer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 </a:t>
            </a:r>
            <a:r>
              <a:rPr lang="en-US" sz="2400" dirty="0" err="1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energiaközösség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 működik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Csatlakozzon </a:t>
            </a:r>
            <a:r>
              <a:rPr lang="en-US" sz="2400" dirty="0" err="1">
                <a:solidFill>
                  <a:srgbClr val="2B2C30"/>
                </a:solidFill>
                <a:ea typeface="Public Sans"/>
                <a:cs typeface="Segoe UI"/>
              </a:rPr>
              <a:t>egy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 </a:t>
            </a:r>
            <a:r>
              <a:rPr lang="en-US" sz="2400" dirty="0" err="1">
                <a:solidFill>
                  <a:srgbClr val="2B2C30"/>
                </a:solidFill>
                <a:ea typeface="Public Sans"/>
                <a:cs typeface="Segoe UI"/>
              </a:rPr>
              <a:t>energiaközösséghez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, vagy alapítson egyet, hogy szomszédjaival együttműködve energiatakarékossági kezdeményezéseket valósítson meg. </a:t>
            </a:r>
            <a:endParaRPr lang="en-US" sz="2400" dirty="0">
              <a:ea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Az együttműködés révén a tagok részesülhetnek a megosztott tudásból, a nagykereskedelmi vásárlóerőből és a jobb energiaárakért folytatott kollektív tárgyalásokból.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D64EB-C785-0DF9-1A1E-7E4D92148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" y="2962021"/>
            <a:ext cx="5197866" cy="25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C754-7477-97EF-D72C-660366773E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4882" y="70476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Mások támogatása az energiatakarékosságban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65545" y="2693096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támogathatja másokat az energiatakarékos gyakorlatok alkalmazásában? </a:t>
            </a:r>
          </a:p>
        </p:txBody>
      </p:sp>
    </p:spTree>
    <p:extLst>
      <p:ext uri="{BB962C8B-B14F-4D97-AF65-F5344CB8AC3E}">
        <p14:creationId xmlns:p14="http://schemas.microsoft.com/office/powerpoint/2010/main" val="373698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4A22-610E-74D8-6B7C-A0E8F809E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376" y="76466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Mások támogatása az energiatakarékosságban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075473" y="2333685"/>
            <a:ext cx="7675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FontTx/>
              <a:buChar char="•"/>
            </a:pPr>
            <a:r>
              <a:rPr lang="en-GB" sz="2400" dirty="0" err="1"/>
              <a:t>Bátorítsa</a:t>
            </a:r>
            <a:r>
              <a:rPr lang="en-GB" sz="2400" dirty="0"/>
              <a:t> a </a:t>
            </a:r>
            <a:r>
              <a:rPr lang="en-GB" sz="2400" dirty="0" err="1"/>
              <a:t>Önnel</a:t>
            </a:r>
            <a:r>
              <a:rPr lang="en-GB" sz="2400" dirty="0"/>
              <a:t> </a:t>
            </a:r>
            <a:r>
              <a:rPr lang="en-GB" sz="2400" dirty="0" err="1"/>
              <a:t>együtt</a:t>
            </a:r>
            <a:r>
              <a:rPr lang="en-GB" sz="2400" dirty="0"/>
              <a:t> </a:t>
            </a:r>
            <a:r>
              <a:rPr lang="en-GB" sz="2400" dirty="0" err="1"/>
              <a:t>élőket</a:t>
            </a:r>
            <a:r>
              <a:rPr lang="en-GB" sz="2400" dirty="0"/>
              <a:t> </a:t>
            </a:r>
            <a:r>
              <a:rPr lang="en-GB" sz="2400" dirty="0" err="1"/>
              <a:t>vagy</a:t>
            </a:r>
            <a:r>
              <a:rPr lang="en-GB" sz="2400" dirty="0"/>
              <a:t> </a:t>
            </a:r>
            <a:r>
              <a:rPr lang="en-GB" sz="2400" dirty="0" err="1"/>
              <a:t>bérlőit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, hogy megértsék, hogyan és mikor fogyasztanak energiát. 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Soha nem lehet túl fiatal ahhoz, hogy az energiatakarékosságról gondolkodjon! Olvassa el az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energiatakarékossági tippeket gyerekeknek,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vagy nézze meg a BBC Bitesize cikkét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  <a:hlinkClick r:id="rId4"/>
              </a:rPr>
              <a:t>az energiatakarékosságról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Ha Ön bérbeadó, fontolóra veheti, hogy ösztönzőket kínáljon azoknak a bérlőknek, akik aktívan részt vesznek az energiatakarékossági kezdeményezésekben, például csökkentett bérleti díjat vagy közüzemi számlákra jóváírt összegeket. </a:t>
            </a:r>
            <a:endParaRPr lang="en-GB" sz="2400" noProof="0" dirty="0">
              <a:ea typeface="Public Sans"/>
            </a:endParaRPr>
          </a:p>
          <a:p>
            <a:pPr latinLnBrk="0"/>
            <a:endParaRPr lang="en-GB" sz="2400" noProof="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AA019A-3DA0-9B9E-8470-EDE6DEB81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6" y="2090230"/>
            <a:ext cx="3249588" cy="45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2CAC-892E-6ED1-89B2-C5EC92C8D7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Energiahatékony kerttervezés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78071" y="290603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csökkentheti az energiahatékony kerttervezés az energiaköltségeket és javíthatja a kényelmet?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5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CFAE-2A20-93D4-EA4F-0AC98D5534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594" y="70690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Energiahatékony kerttervezés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739394" y="2032465"/>
            <a:ext cx="60751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 külső terek kialakításával csökkenthető az energiafelhasználás, miközben növelhető a kényelem és a biológiai sokféleség.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Például: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 fák ültetése segíthet az épületek hűtésében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 szárazságtűrő növények használata csökkentheti a vízfogyasztást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 tájrendezés a szigetelés javítására és a fűtés és hűtés iránti igény csökkentésére is felhasználható.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Tudjon meg többet az energiahatékony tájrendezésről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  <a:endParaRPr lang="en-US" sz="2400" dirty="0">
              <a:solidFill>
                <a:srgbClr val="2B2C30"/>
              </a:solidFill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16652-390B-8B26-E7A3-42D71352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" y="2292039"/>
            <a:ext cx="5259230" cy="39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C88A-4827-E78F-6E46-7015F147C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33B342-4CF9-03A9-AC2E-86118EF6A5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Rendszeres karbantartás és ellenőrzések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2072-28EA-1A3F-E8BA-84B26C31EC0A}"/>
              </a:ext>
            </a:extLst>
          </p:cNvPr>
          <p:cNvSpPr txBox="1"/>
          <p:nvPr/>
        </p:nvSpPr>
        <p:spPr>
          <a:xfrm>
            <a:off x="1478071" y="290603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Miért fontos az energiahatékonyság szempontjából a rendszeres karbantartás és ellenőrzés?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7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DC49-6DA9-659C-DAE8-BA0B96A6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F838B-BFE6-EDA6-76BC-6105074602D6}"/>
              </a:ext>
            </a:extLst>
          </p:cNvPr>
          <p:cNvSpPr txBox="1"/>
          <p:nvPr/>
        </p:nvSpPr>
        <p:spPr>
          <a:xfrm>
            <a:off x="4896067" y="1975612"/>
            <a:ext cx="67264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Az otthon vagy ingatlan karbantartása fontos.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Fontos, hogy rendszeresen karbantartassa és ellenőriztesse a fűtési, szellőzési és légkondicionáló (AVAC) rendszereket, a szigetelést és az ablakokat, hogy azok hatékonyan működjenek.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Az energia pazarlás elkerülése és otthonának optimális teljesítményének fenntartása érdekében haladéktalanul orvosolja az esetleges problémákat.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cs typeface="Segoe UI"/>
              </a:rPr>
              <a:t>Az otthon felújításakor, új rendszerek és készülékek beszerzésekor helyezze előtérbe az energiahatékonyságot.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B4A65-77A0-DCC1-6CFA-F83F1857B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" y="2101736"/>
            <a:ext cx="4136809" cy="4603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15D84-A160-9D70-14B1-05EB1E8BD9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457" y="77617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Rendszeres karbantartás és ellenőrzések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8338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D807-DAB9-1AB0-3541-504CB006F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968650-E49A-EC62-296F-09C4430C51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671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Átállás energiahatékony világításra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6772-2864-A659-EF4C-1D84F481CA30}"/>
              </a:ext>
            </a:extLst>
          </p:cNvPr>
          <p:cNvSpPr txBox="1"/>
          <p:nvPr/>
        </p:nvSpPr>
        <p:spPr>
          <a:xfrm>
            <a:off x="563671" y="2906038"/>
            <a:ext cx="11085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Milyen előnyei vannak az intelligens és energiahatékony világításra való átállásnak? 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5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61D24-B993-F460-A104-4A972DC81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2374232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b="1" noProof="1">
                <a:solidFill>
                  <a:schemeClr val="bg1"/>
                </a:solidFill>
              </a:rPr>
              <a:t>Bevezetés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06868" y="333137"/>
            <a:ext cx="767845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/>
              <a:t>Ha </a:t>
            </a:r>
            <a:r>
              <a:rPr lang="en-GB" sz="2000" dirty="0" err="1"/>
              <a:t>saját</a:t>
            </a:r>
            <a:r>
              <a:rPr lang="en-GB" sz="2000" dirty="0"/>
              <a:t> </a:t>
            </a:r>
            <a:r>
              <a:rPr lang="en-GB" sz="2000" dirty="0" err="1"/>
              <a:t>otthona</a:t>
            </a:r>
            <a:r>
              <a:rPr lang="en-GB" sz="2000" dirty="0"/>
              <a:t> van, </a:t>
            </a:r>
            <a:r>
              <a:rPr lang="en-GB" sz="2000" dirty="0" err="1"/>
              <a:t>vagy</a:t>
            </a:r>
            <a:r>
              <a:rPr lang="en-GB" sz="2000" dirty="0"/>
              <a:t> </a:t>
            </a:r>
            <a:r>
              <a:rPr lang="en-GB" sz="2000" dirty="0" err="1"/>
              <a:t>bérbe</a:t>
            </a:r>
            <a:r>
              <a:rPr lang="en-GB" sz="2000" dirty="0"/>
              <a:t> </a:t>
            </a:r>
            <a:r>
              <a:rPr lang="en-GB" sz="2000" dirty="0" err="1"/>
              <a:t>adja</a:t>
            </a:r>
            <a:r>
              <a:rPr lang="en-GB" sz="2000" dirty="0"/>
              <a:t> </a:t>
            </a:r>
            <a:r>
              <a:rPr lang="en-GB" sz="2000" dirty="0" err="1"/>
              <a:t>ingatlanát</a:t>
            </a:r>
            <a:r>
              <a:rPr lang="en-GB" sz="2000" dirty="0"/>
              <a:t>, </a:t>
            </a:r>
            <a:r>
              <a:rPr lang="en-GB" sz="2000" dirty="0" err="1"/>
              <a:t>felmerülhet</a:t>
            </a:r>
            <a:r>
              <a:rPr lang="en-GB" sz="2000" dirty="0"/>
              <a:t> </a:t>
            </a:r>
            <a:r>
              <a:rPr lang="en-GB" sz="2000" dirty="0" err="1"/>
              <a:t>Önben</a:t>
            </a:r>
            <a:r>
              <a:rPr lang="en-GB" sz="2000" dirty="0"/>
              <a:t> a </a:t>
            </a:r>
            <a:r>
              <a:rPr lang="en-GB" sz="2000" dirty="0" err="1"/>
              <a:t>kérdés</a:t>
            </a:r>
            <a:r>
              <a:rPr lang="en-GB" sz="2000" dirty="0"/>
              <a:t>, hogy hogyan – és miért – érdemes részt venned a digitális energetikai átállásban. </a:t>
            </a:r>
          </a:p>
          <a:p>
            <a:pPr latinLnBrk="0"/>
            <a:endParaRPr lang="en-GB" sz="700" dirty="0"/>
          </a:p>
          <a:p>
            <a:pPr latinLnBrk="0"/>
            <a:r>
              <a:rPr lang="en-GB" sz="2000" dirty="0"/>
              <a:t>A digitális energetikai átállás lehetővé teszi Önnek és bérlőinek, hogy jobban megértsék energiafogyasztásukat. Ez a megértés segítségével megalapozott döntéseket hozhatunk az energiatakarékosságról, anélkül, hogy kényelmetlenségeket okoznánk vagy feláldoznánk a kényelmet. Az ingatlanba való befektetés hosszú távon is jelentős megtakarításokat jelenthet! </a:t>
            </a:r>
          </a:p>
          <a:p>
            <a:pPr latinLnBrk="0"/>
            <a:endParaRPr lang="en-GB" sz="700" dirty="0"/>
          </a:p>
          <a:p>
            <a:pPr latinLnBrk="0"/>
            <a:r>
              <a:rPr lang="en-GB" sz="2000" dirty="0"/>
              <a:t>Ebben a rövid előadásban a következőket fogjuk vizsgálni: </a:t>
            </a:r>
          </a:p>
          <a:p>
            <a:pPr marL="457200" indent="-457200" latinLnBrk="0">
              <a:buChar char="•"/>
            </a:pPr>
            <a:r>
              <a:rPr lang="en-GB" sz="2000" dirty="0"/>
              <a:t>Miért érdemes befektetnie a digitális energiatechnológiákba? </a:t>
            </a:r>
          </a:p>
          <a:p>
            <a:pPr marL="457200" indent="-457200" latinLnBrk="0">
              <a:buChar char="•"/>
            </a:pPr>
            <a:r>
              <a:rPr lang="en-GB" sz="2000" dirty="0"/>
              <a:t>Az ingatlanba való befektetés lehetőségei és előnyei. </a:t>
            </a:r>
          </a:p>
          <a:p>
            <a:pPr marL="457200" indent="-457200" latinLnBrk="0">
              <a:buChar char="•"/>
            </a:pPr>
            <a:r>
              <a:rPr lang="en-GB" sz="2000" dirty="0"/>
              <a:t>Egyszerű lépések, amelyekkel megértheti és csökkentheti energiafogyasztását, és ezzel potenciálisan pénzt takaríthat meg.</a:t>
            </a:r>
          </a:p>
          <a:p>
            <a:pPr marL="457200" indent="-457200" latinLnBrk="0">
              <a:buChar char="•"/>
            </a:pPr>
            <a:r>
              <a:rPr lang="en-GB" sz="2000" dirty="0"/>
              <a:t>Ha ingatlanát bérbe adja, hogyan támogathatja bérlőit az energiatakarékosságban. </a:t>
            </a:r>
          </a:p>
          <a:p>
            <a:pPr latinLnBrk="0"/>
            <a:endParaRPr lang="en-GB" sz="200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2EE8-091B-0FE0-B4BE-A7D17AA55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35A1-50A2-9344-4C19-FE53E688B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0475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Váltson energiahatékony világításra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55726-5E4A-A0F6-F79D-6164468DD29C}"/>
              </a:ext>
            </a:extLst>
          </p:cNvPr>
          <p:cNvSpPr txBox="1"/>
          <p:nvPr/>
        </p:nvSpPr>
        <p:spPr>
          <a:xfrm>
            <a:off x="5917233" y="2030322"/>
            <a:ext cx="58972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A fénykibocsátó diódás (LED) izzók lényegesen kevesebb energiát fogyasztanak és hosszabb élettartammal rendelkeznek, így csökkentik a karbantartási költségeket és az energiafogyasztást.</a:t>
            </a:r>
          </a:p>
          <a:p>
            <a:pPr marL="457200" indent="-457200" latinLnBrk="0">
              <a:buFontTx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Fontolja meg a hagyományos izzólámpák intelligens és energiahatékony LED-es világítással való cseréjét.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cs typeface="Segoe UI"/>
              </a:rPr>
              <a:t>Az intelligens izzók elősegítik az energiafogyasztás tudatosítását és ösztönzik az energiatakarékosságot, mivel távolról is vezérelhetők.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CB6B6-9BB0-0902-DE11-18FF7F51B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434812"/>
            <a:ext cx="5252581" cy="3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82FF-2403-0C51-C25B-F2416358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BAAC-901C-2533-E07E-F4ABBE8AC7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280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Megújuló energiaforrások alkalmazása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5C836-0C4E-2B70-2559-800920D4B8CB}"/>
              </a:ext>
            </a:extLst>
          </p:cNvPr>
          <p:cNvSpPr txBox="1"/>
          <p:nvPr/>
        </p:nvSpPr>
        <p:spPr>
          <a:xfrm>
            <a:off x="377482" y="2693096"/>
            <a:ext cx="11259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Milyen előnyei vannak a megújuló energia megoldások bevezetésének?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67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F51B-8541-BED7-1085-2608B37A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DC311A-63E6-AD38-E85F-2277301254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743" y="75701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Megújuló energia megoldások megvalósítása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002ED-7076-C12C-76BA-4FEBBC6F2705}"/>
              </a:ext>
            </a:extLst>
          </p:cNvPr>
          <p:cNvSpPr txBox="1"/>
          <p:nvPr/>
        </p:nvSpPr>
        <p:spPr>
          <a:xfrm>
            <a:off x="5643278" y="2315338"/>
            <a:ext cx="60751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 megújuló energiaforrások – például napelemek vagy szélturbinák telepítése – támogatják a tiszta energia termelését.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 hálózati függőség csökkentése és az alacsonyabb energiaköltségek pénzt takaríthatnak meg.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 megújuló energiaforrások felhasználása vonzó lehet a környezetvédelem iránt érzékeny bérlők vagy potenciális vásárlók számára, ha eladja otthonát.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Minden háztulajdonos számára releváns tanácsok találhatók a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„Hogyan hozhatnak létre energiahatékony ingatlanokat a bérbeadók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?” című cikkben.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3D558-C361-A745-D15A-55913F42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" y="2419850"/>
            <a:ext cx="5343742" cy="34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F8FBA0-89C2-DA26-70E1-50529B2E51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363" y="59862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Következő lépések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Ha többet szeretne megtudni a digitális energetikai átállásról, a következő források lehetnek hasznosak: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49909" y="3493478"/>
            <a:ext cx="217549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Tekintse át az Every1 rövid tanfolyamok sorozatát: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Digitális energia alapjai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349199"/>
            <a:ext cx="2364667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Olvassa el az Every1 információs füzetét: 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Mi az az energiaközösség és miért érdemes csatlakozni hozzá?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342732"/>
            <a:ext cx="2338969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Olvassa el az Energy Monitor cikkét: 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A megújuló energiatechnológiákkal kapcsolatos mítoszok eloszlatása</a:t>
            </a:r>
            <a:r>
              <a:rPr lang="en-US" altLang="ko-KR" sz="2200" i="1" dirty="0">
                <a:solidFill>
                  <a:srgbClr val="373737"/>
                </a:solidFill>
              </a:rPr>
              <a:t>.</a:t>
            </a:r>
            <a:endParaRPr lang="ko-KR" altLang="en-US" sz="22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10148" y="3493478"/>
            <a:ext cx="2071376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hlinkClick r:id="rId6"/>
              </a:rPr>
              <a:t>Tudjon meg többet az Every1 projekt tanulási anyagaival kapcsolatban.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5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6322" y="308388"/>
            <a:ext cx="7628351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Ez a diavetítés, amelynek </a:t>
            </a:r>
            <a:r>
              <a:rPr lang="en-GB" dirty="0" err="1"/>
              <a:t>címe</a:t>
            </a:r>
            <a:r>
              <a:rPr lang="en-GB" dirty="0"/>
              <a:t> </a:t>
            </a:r>
            <a:r>
              <a:rPr lang="en-GB" i="1" dirty="0"/>
              <a:t>„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Csatlakozzon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Digitális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energia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átállásba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en-US" dirty="0"/>
              <a:t>9 </a:t>
            </a:r>
            <a:r>
              <a:rPr lang="en-US" dirty="0" err="1"/>
              <a:t>egyszerű</a:t>
            </a:r>
            <a:r>
              <a:rPr lang="en-US" dirty="0"/>
              <a:t> </a:t>
            </a:r>
            <a:r>
              <a:rPr lang="en-US" dirty="0" err="1"/>
              <a:t>lépés</a:t>
            </a:r>
            <a:r>
              <a:rPr lang="en-US" dirty="0"/>
              <a:t> </a:t>
            </a:r>
            <a:r>
              <a:rPr lang="en-US" dirty="0" err="1"/>
              <a:t>otthonok</a:t>
            </a:r>
            <a:r>
              <a:rPr lang="en-US" dirty="0"/>
              <a:t> </a:t>
            </a:r>
            <a:r>
              <a:rPr lang="en-US" dirty="0" err="1"/>
              <a:t>tulajdonosainak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bérbeadók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GB" i="1" dirty="0"/>
              <a:t>”</a:t>
            </a:r>
            <a:r>
              <a:rPr lang="en-GB" dirty="0"/>
              <a:t>, az Every1 projekt keretében készült, és – ellenkező jelölés hiányában –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Loraine és Mark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otthona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Papír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Macbook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mellett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Miért érdemes befektetni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digitális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technológiákba?: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</a:t>
            </a:r>
            <a:r>
              <a:rPr lang="en-GB" b="0" i="0" dirty="0">
                <a:solidFill>
                  <a:srgbClr val="242424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</a:t>
            </a:r>
            <a:r>
              <a:rPr lang="en-GB" b="0" i="0" dirty="0">
                <a:solidFill>
                  <a:srgbClr val="242424"/>
                </a:solidFill>
                <a:effectLst/>
              </a:rPr>
              <a:t>,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licenc alatt.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Saját energiafogyasztásának megértése: </a:t>
            </a:r>
            <a:r>
              <a:rPr lang="en-GB" dirty="0">
                <a:solidFill>
                  <a:srgbClr val="242424"/>
                </a:solidFill>
                <a:hlinkClick r:id="rId8"/>
              </a:rPr>
              <a:t>Daily net metering.png</a:t>
            </a:r>
            <a:r>
              <a:rPr lang="en-GB" dirty="0">
                <a:solidFill>
                  <a:srgbClr val="242424"/>
                </a:solidFill>
              </a:rPr>
              <a:t>, Delphi234, </a:t>
            </a:r>
            <a:r>
              <a:rPr lang="en-GB" dirty="0">
                <a:solidFill>
                  <a:srgbClr val="242424"/>
                </a:solidFill>
                <a:hlinkClick r:id="rId9"/>
              </a:rPr>
              <a:t>CC BY-SA 3.0 </a:t>
            </a:r>
            <a:r>
              <a:rPr lang="en-GB" dirty="0">
                <a:solidFill>
                  <a:srgbClr val="242424"/>
                </a:solidFill>
              </a:rPr>
              <a:t>licenc.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 err="1"/>
              <a:t>Prosumerré</a:t>
            </a:r>
            <a:r>
              <a:rPr lang="en-GB" dirty="0"/>
              <a:t> </a:t>
            </a:r>
            <a:r>
              <a:rPr lang="en-GB" dirty="0" err="1"/>
              <a:t>válni</a:t>
            </a:r>
            <a:r>
              <a:rPr lang="en-GB" dirty="0">
                <a:solidFill>
                  <a:srgbClr val="242424"/>
                </a:solidFill>
              </a:rPr>
              <a:t>: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Solar energy, Amersfoort</a:t>
            </a:r>
            <a:r>
              <a:rPr lang="en-GB" dirty="0">
                <a:solidFill>
                  <a:srgbClr val="242424"/>
                </a:solidFill>
              </a:rPr>
              <a:t>, Eneco Group,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CC BY 2.0 </a:t>
            </a:r>
            <a:r>
              <a:rPr lang="en-GB" dirty="0">
                <a:solidFill>
                  <a:srgbClr val="242424"/>
                </a:solidFill>
              </a:rPr>
              <a:t>licenc.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Együttműködés: Kollektív energiacsoportok: </a:t>
            </a:r>
            <a:r>
              <a:rPr lang="en-GB" dirty="0" err="1">
                <a:solidFill>
                  <a:srgbClr val="242424"/>
                </a:solidFill>
                <a:hlinkClick r:id="rId12"/>
              </a:rPr>
              <a:t>Energiaközösségek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 jelentés.jpg </a:t>
            </a:r>
            <a:r>
              <a:rPr lang="en-GB" dirty="0">
                <a:solidFill>
                  <a:srgbClr val="242424"/>
                </a:solidFill>
              </a:rPr>
              <a:t>a Joint Research Centre (JRC) által,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CC BY-SA 4.0 </a:t>
            </a:r>
            <a:r>
              <a:rPr lang="en-GB" dirty="0">
                <a:solidFill>
                  <a:srgbClr val="242424"/>
                </a:solidFill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Mások támogatása az energiatakarékosságban: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13"/>
              </a:rPr>
              <a:t>Villanyszámlák villanykörte és számológéppel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 2.0 </a:t>
            </a:r>
            <a:r>
              <a:rPr lang="en-GB" dirty="0">
                <a:solidFill>
                  <a:srgbClr val="242424"/>
                </a:solidFill>
              </a:rPr>
              <a:t>licenc alatt. Ez a kép kivágásra került.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18C26-1269-C927-57EE-BF4F664603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101826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Köszönetnyilvánítás 1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21547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3706-38C2-DA73-1F48-3591D208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BA671B-4366-A68A-28DD-76DB95051182}"/>
              </a:ext>
            </a:extLst>
          </p:cNvPr>
          <p:cNvSpPr txBox="1"/>
          <p:nvPr/>
        </p:nvSpPr>
        <p:spPr>
          <a:xfrm>
            <a:off x="4246322" y="308388"/>
            <a:ext cx="7628351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Energiatakarékos tájépítészet: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Függőleges erdővel borított lakótoronyházak Milánóban, Olaszországban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Sophie Otto,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Pexels.com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Rendszeres karbantartás és ellenőrzések: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PASECO Air Condition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HS You,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BY-ND 2.0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Energiatakarékos világításra való átállás: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UMAX U-Smart Wifi izzó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Jirka Matousek,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 2.0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Megújuló energia megoldások bevezetése: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Tiszta energia a munkahelyen a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Föld napján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!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BY-SA 2.0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2A671B-98E0-1953-CED2-0F85C0E4D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1031330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kern="1200" noProof="1">
                <a:solidFill>
                  <a:schemeClr val="bg1"/>
                </a:solidFill>
                <a:effectLst/>
              </a:rPr>
              <a:t>Köszönetnyilvánítás 2</a:t>
            </a:r>
            <a:endParaRPr lang="hu-HU" sz="2800" b="1" noProof="1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284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B2BD-8A64-2A9E-36B6-889EBDC72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6532" y="262499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Köszönöm!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01542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484947" y="2090172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Minden lépésünk feltárása egy reflektív kérdéssel kezdődik. Szánjon egy pillanatot minden kérdés átgondolására, mielőtt továbblépne a következő diára.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Az egyes lépéseket egymás után végigkövetheti. Alternatív megoldásként a menüből kiválaszthatja azt a lépést, amelyet először szeretne megvizsgálni.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0E6374C-C291-6834-91B4-BD411A4704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4547" y="5942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b="1" noProof="1">
                <a:solidFill>
                  <a:schemeClr val="bg1"/>
                </a:solidFill>
              </a:rPr>
              <a:t>Ez a prezentáció</a:t>
            </a:r>
          </a:p>
        </p:txBody>
      </p:sp>
    </p:spTree>
    <p:extLst>
      <p:ext uri="{BB962C8B-B14F-4D97-AF65-F5344CB8AC3E}">
        <p14:creationId xmlns:p14="http://schemas.microsoft.com/office/powerpoint/2010/main" val="20900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1D369A-7542-6E47-111F-18346733C4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1" y="69169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 egyszerű lépés háztulajdonosok és bérbeadók számára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Miért érdemes befektetni a digitális energiatechnológiákba?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Ismerje meg saját energiafogyasztását.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 err="1"/>
              <a:t>Prosumerré</a:t>
            </a:r>
            <a:r>
              <a:rPr lang="en-GB" sz="2400" dirty="0"/>
              <a:t> </a:t>
            </a:r>
            <a:r>
              <a:rPr lang="en-GB" sz="2400" dirty="0" err="1"/>
              <a:t>válni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Együttműködés: energiaközösségek.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Támogassa másokat az energiatakarékosságban.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Energiahatékony tájrendezés.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Rendszeres karbantartás és ellenőrzések.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Energiahatékony világításra való átállás.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 Megújuló energiaforrások bevezetése.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19607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76AD-17BC-8F0E-A09F-10D83311C5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67" y="69275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Miért érdemes befektetni a digitális energiatechnológiákba? – Bevezetés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298530" y="2531357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5"/>
                </a:solidFill>
              </a:rPr>
              <a:t>Hogyan segíthetnek a digitális energiatechnológiák az energiafelhasználás optimalizálásában és a költségek csökkentésében?</a:t>
            </a:r>
          </a:p>
        </p:txBody>
      </p:sp>
    </p:spTree>
    <p:extLst>
      <p:ext uri="{BB962C8B-B14F-4D97-AF65-F5344CB8AC3E}">
        <p14:creationId xmlns:p14="http://schemas.microsoft.com/office/powerpoint/2010/main" val="163419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C88A-D5C6-7421-F82E-1B039E9BE1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377" y="66557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Miért érdemes befektetni a digitális energiatechnológiákba?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738304" y="2119407"/>
            <a:ext cx="79063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A digitális energiatechnológiák közé tartoznak az intelligens mérőórák, az energiagazdálkodási rendszerek és az intelligens termosztátok.</a:t>
            </a:r>
          </a:p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A digitális energiatechnológiák valós idejű adatokat szolgáltatnak az energiafogyasztásról, amelyek felhasználhatók az energiafelhasználás távoli figyelemmel kísérésére és optimalizálására, például okostelefonos alkalmazások segítségével. </a:t>
            </a:r>
          </a:p>
          <a:p>
            <a:pPr marL="457200" indent="-457200" latinLnBrk="0"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Lehet, hogy vannak olyan napszakok, amikor több energiát fogyaszt. A digitális energiatechnológiák segítségével azonosíthatja a tendenciákat és a felhasználás csökkentésének lehetőségeit.</a:t>
            </a:r>
          </a:p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Ha Ön bérbeadó, akkor ezek a technológiák javíthatják a bérlők elégedettségét, mivel olyan eszközöket biztosítanak számukra, amelyekkel jobban megérthetik és kezelhetik saját energiafogyasztásukat.</a:t>
            </a:r>
            <a:endParaRPr lang="en-GB" sz="2000" noProof="1">
              <a:solidFill>
                <a:srgbClr val="2B2C30"/>
              </a:solidFill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414CB-E4FB-3249-B22D-6AE5311A8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5" y="2119407"/>
            <a:ext cx="2803801" cy="45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8B32-CB9A-8867-599F-97DF6D2D80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3231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Saját energiafogyasztásának megértése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53231" y="2768252"/>
            <a:ext cx="11085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dirty="0">
                <a:solidFill>
                  <a:schemeClr val="accent5"/>
                </a:solidFill>
              </a:rPr>
              <a:t>Hogyan segíthet az energiafogyasztás megértése az energiatakarékosságban és a villanyszámla csökkentésében?</a:t>
            </a:r>
          </a:p>
          <a:p>
            <a:pPr algn="ctr" latinLnBrk="0"/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1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BF80ED-6F9E-5DB6-BDF0-1610D3110F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062" y="64095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Saját energiafogyasztásának megértése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300994" y="2190721"/>
            <a:ext cx="77560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Az intelligens mérőórák segítségével Ön és energiaszolgáltatója valós időben figyelemmel kísérheti és elemezheti az energiafogyasztási szokásait. </a:t>
            </a:r>
            <a:endParaRPr lang="en-GB" sz="2000" noProof="0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FontTx/>
              <a:buChar char="•"/>
            </a:pP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Az adatok áttekintésével azonosíthatja a trendeket, a csúcsfogyasztási időket és azokat a területeket, ahol az energia </a:t>
            </a: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hatékonyabban felhasználható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</a:p>
          <a:p>
            <a:pPr marL="457200" indent="-457200" latinLnBrk="0">
              <a:buFontTx/>
              <a:buChar char="•"/>
            </a:pP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Ezeket az információkat felhasználhatja energiatakarékossági intézkedések bevezetésére anélkül, hogy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csökkentené a kényelmet vagy a komfortot. Például: </a:t>
            </a:r>
          </a:p>
          <a:p>
            <a:pPr marL="914400" lvl="1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  <a:hlinkClick r:id="rId3"/>
              </a:rPr>
              <a:t>A nem használt eszközök kihúzása a konnektorból – ahelyett, hogy készenléti állapotban hagyná őket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– csökkenti az energiafogyasztást. </a:t>
            </a:r>
          </a:p>
          <a:p>
            <a:pPr marL="914400" lvl="1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  <a:hlinkClick r:id="rId4"/>
              </a:rPr>
              <a:t>Az intelligens elosztók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is segíthetnek a több eszköz hatékonyabb kezelésében. </a:t>
            </a:r>
            <a:endParaRPr lang="en-GB" sz="2000" noProof="0" dirty="0"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3BBF7-D67E-03E5-4172-D95CF9CCC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" y="2406249"/>
            <a:ext cx="4166011" cy="39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59D6-E751-58A9-03D7-8A3CB5A076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377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Prosumerré válás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Milyen előnyei vannak annak, ha prosumerré válunk és megújuló energiaforrásokba fektetünk be? </a:t>
            </a:r>
          </a:p>
        </p:txBody>
      </p:sp>
    </p:spTree>
    <p:extLst>
      <p:ext uri="{BB962C8B-B14F-4D97-AF65-F5344CB8AC3E}">
        <p14:creationId xmlns:p14="http://schemas.microsoft.com/office/powerpoint/2010/main" val="997247673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3C3FE9-D822-44D5-B3FB-B02ACFD37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3020</Words>
  <Application>Microsoft Macintosh PowerPoint</Application>
  <PresentationFormat>Widescreen</PresentationFormat>
  <Paragraphs>286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맑은 고딕</vt:lpstr>
      <vt:lpstr>Arial</vt:lpstr>
      <vt:lpstr>Calibri</vt:lpstr>
      <vt:lpstr>Public Sans</vt:lpstr>
      <vt:lpstr>Segoe UI</vt:lpstr>
      <vt:lpstr>Every1 slide master</vt:lpstr>
      <vt:lpstr>Csatlakozzon a Digitális energia átállásba: 9 egyszerű lépés otthonok tulajdonosainak és bérbeadók számára</vt:lpstr>
      <vt:lpstr>Bevezetés</vt:lpstr>
      <vt:lpstr>Ez a prezentáció</vt:lpstr>
      <vt:lpstr>9 egyszerű lépés háztulajdonosok és bérbeadók számára </vt:lpstr>
      <vt:lpstr>1. Miért érdemes befektetni a digitális energiatechnológiákba? – Bevezetés  </vt:lpstr>
      <vt:lpstr>1. Miért érdemes befektetni a digitális energiatechnológiákba?  </vt:lpstr>
      <vt:lpstr>2. Saját energiafogyasztásának megértése – Bevezetés </vt:lpstr>
      <vt:lpstr>2. Saját energiafogyasztásának megértése </vt:lpstr>
      <vt:lpstr>3. Prosumerré válás – Bevezetés </vt:lpstr>
      <vt:lpstr>3. Prosumerré válás </vt:lpstr>
      <vt:lpstr>4. Együttműködés: Energiaközösségek – Bevezetés </vt:lpstr>
      <vt:lpstr>4. Együttműködés: Energiaközösségek  </vt:lpstr>
      <vt:lpstr>5. Mások támogatása az energiatakarékosságban – Bevezetés </vt:lpstr>
      <vt:lpstr>5. Mások támogatása az energiatakarékosságban </vt:lpstr>
      <vt:lpstr>6. Energiahatékony kerttervezés – Bevezetés </vt:lpstr>
      <vt:lpstr>6. Energiahatékony kerttervezés  </vt:lpstr>
      <vt:lpstr>7. Rendszeres karbantartás és ellenőrzések – Bevezetés </vt:lpstr>
      <vt:lpstr>7. Rendszeres karbantartás és ellenőrzések </vt:lpstr>
      <vt:lpstr>8. Átállás energiahatékony világításra – Bevezetés </vt:lpstr>
      <vt:lpstr>8. Váltson energiahatékony világításra  </vt:lpstr>
      <vt:lpstr>9. Megújuló energiaforrások alkalmazása  </vt:lpstr>
      <vt:lpstr>9. Megújuló energia megoldások megvalósítása  </vt:lpstr>
      <vt:lpstr>Következő lépések </vt:lpstr>
      <vt:lpstr>Köszönetnyilvánítás 1 </vt:lpstr>
      <vt:lpstr>Köszönetnyilvánítás 2</vt:lpstr>
      <vt:lpstr>Köszönöm!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51</cp:revision>
  <cp:lastPrinted>2025-03-21T11:31:47Z</cp:lastPrinted>
  <dcterms:created xsi:type="dcterms:W3CDTF">2019-04-06T05:20:47Z</dcterms:created>
  <dcterms:modified xsi:type="dcterms:W3CDTF">2026-03-15T09:52:57Z</dcterms:modified>
  <cp:category/>
</cp:coreProperties>
</file>