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5"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0"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Z2tdwLn2c1XFapHrPpnBAg==" hashData="H8gyxTRJcSAy4jLPSlbtt3bAIgHVlbpRNWW7yUuf10KGm2ZWE9aaFbTUu1qZnvZ3tc4p/8tMqj+IvLwJhjZ30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D8AB"/>
    <a:srgbClr val="05FF76"/>
    <a:srgbClr val="006C31"/>
    <a:srgbClr val="FFEEB7"/>
    <a:srgbClr val="FFE89F"/>
    <a:srgbClr val="FFDB69"/>
    <a:srgbClr val="FFE181"/>
    <a:srgbClr val="FFE697"/>
    <a:srgbClr val="FFD54F"/>
    <a:srgbClr val="FFCC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071E67-9EE9-409F-B5B0-92187A588D3C}" v="1" dt="2025-03-31T10:39:14.996"/>
  </p1510:revLst>
</p1510:revInfo>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p:restoredTop sz="94710"/>
  </p:normalViewPr>
  <p:slideViewPr>
    <p:cSldViewPr snapToGrid="0">
      <p:cViewPr varScale="1">
        <p:scale>
          <a:sx n="106" d="100"/>
          <a:sy n="106" d="100"/>
        </p:scale>
        <p:origin x="94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C8071E67-9EE9-409F-B5B0-92187A588D3C}"/>
    <pc:docChg chg="custSel addSld delSld modSld">
      <pc:chgData name="Ashutosh.Bhagurkar" userId="e54b5c48-fd92-480c-8e66-acef16c1a8d2" providerId="ADAL" clId="{C8071E67-9EE9-409F-B5B0-92187A588D3C}" dt="2025-03-31T15:24:17.141" v="6" actId="47"/>
      <pc:docMkLst>
        <pc:docMk/>
      </pc:docMkLst>
      <pc:sldChg chg="addSp delSp modSp del mod">
        <pc:chgData name="Ashutosh.Bhagurkar" userId="e54b5c48-fd92-480c-8e66-acef16c1a8d2" providerId="ADAL" clId="{C8071E67-9EE9-409F-B5B0-92187A588D3C}" dt="2025-03-31T15:24:17.141" v="6" actId="47"/>
        <pc:sldMkLst>
          <pc:docMk/>
          <pc:sldMk cId="338364833" sldId="289"/>
        </pc:sldMkLst>
        <pc:spChg chg="del">
          <ac:chgData name="Ashutosh.Bhagurkar" userId="e54b5c48-fd92-480c-8e66-acef16c1a8d2" providerId="ADAL" clId="{C8071E67-9EE9-409F-B5B0-92187A588D3C}" dt="2025-03-31T10:39:13.973" v="0" actId="478"/>
          <ac:spMkLst>
            <pc:docMk/>
            <pc:sldMk cId="338364833" sldId="289"/>
            <ac:spMk id="4" creationId="{3FEC9508-3EFD-E560-5C48-DEC9F38F239C}"/>
          </ac:spMkLst>
        </pc:spChg>
        <pc:spChg chg="add mod">
          <ac:chgData name="Ashutosh.Bhagurkar" userId="e54b5c48-fd92-480c-8e66-acef16c1a8d2" providerId="ADAL" clId="{C8071E67-9EE9-409F-B5B0-92187A588D3C}" dt="2025-03-31T10:39:14.996" v="1"/>
          <ac:spMkLst>
            <pc:docMk/>
            <pc:sldMk cId="338364833" sldId="289"/>
            <ac:spMk id="5" creationId="{779CFB6C-BC08-E70A-CFFC-A0B20236A014}"/>
          </ac:spMkLst>
        </pc:spChg>
      </pc:sldChg>
      <pc:sldChg chg="addSp delSp modSp add mod">
        <pc:chgData name="Ashutosh.Bhagurkar" userId="e54b5c48-fd92-480c-8e66-acef16c1a8d2" providerId="ADAL" clId="{C8071E67-9EE9-409F-B5B0-92187A588D3C}" dt="2025-03-31T15:24:14.728" v="5" actId="1076"/>
        <pc:sldMkLst>
          <pc:docMk/>
          <pc:sldMk cId="2967422231" sldId="290"/>
        </pc:sldMkLst>
        <pc:spChg chg="del">
          <ac:chgData name="Ashutosh.Bhagurkar" userId="e54b5c48-fd92-480c-8e66-acef16c1a8d2" providerId="ADAL" clId="{C8071E67-9EE9-409F-B5B0-92187A588D3C}" dt="2025-03-31T15:24:12.148" v="3" actId="478"/>
          <ac:spMkLst>
            <pc:docMk/>
            <pc:sldMk cId="2967422231" sldId="290"/>
            <ac:spMk id="4" creationId="{6D0E913D-398D-239B-995D-924FDB64D006}"/>
          </ac:spMkLst>
        </pc:spChg>
        <pc:spChg chg="add mod">
          <ac:chgData name="Ashutosh.Bhagurkar" userId="e54b5c48-fd92-480c-8e66-acef16c1a8d2" providerId="ADAL" clId="{C8071E67-9EE9-409F-B5B0-92187A588D3C}" dt="2025-03-31T15:24:14.728" v="5" actId="1076"/>
          <ac:spMkLst>
            <pc:docMk/>
            <pc:sldMk cId="2967422231" sldId="290"/>
            <ac:spMk id="6" creationId="{F83204AC-20EB-9049-B64E-B06E7A25415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willa\Downloads\Model%20Sketch%20-%202070%20horizon%20BAU-L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illa\Downloads\Model%20Sketch%20-%202070%20horizon%20BAU-LC.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85082745465191"/>
          <c:y val="7.383471172581367E-2"/>
          <c:w val="0.87590647000496491"/>
          <c:h val="0.68819246489555053"/>
        </c:manualLayout>
      </c:layout>
      <c:areaChart>
        <c:grouping val="stacked"/>
        <c:varyColors val="0"/>
        <c:ser>
          <c:idx val="7"/>
          <c:order val="7"/>
          <c:tx>
            <c:v>Financing Requirement Base</c:v>
          </c:tx>
          <c:spPr>
            <a:noFill/>
            <a:ln>
              <a:noFill/>
            </a:ln>
            <a:effectLst/>
          </c:spP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Fund'!$B$33:$AU$33</c:f>
              <c:numCache>
                <c:formatCode>0.000</c:formatCode>
                <c:ptCount val="46"/>
                <c:pt idx="0">
                  <c:v>0</c:v>
                </c:pt>
                <c:pt idx="1">
                  <c:v>5.1154718961250802</c:v>
                </c:pt>
                <c:pt idx="2">
                  <c:v>10.390758246603909</c:v>
                </c:pt>
                <c:pt idx="3">
                  <c:v>15.945964065195696</c:v>
                </c:pt>
                <c:pt idx="4">
                  <c:v>21.875824205763315</c:v>
                </c:pt>
                <c:pt idx="5">
                  <c:v>28.252463496132044</c:v>
                </c:pt>
                <c:pt idx="6">
                  <c:v>35.127932464776009</c:v>
                </c:pt>
                <c:pt idx="7">
                  <c:v>42.536538937743572</c:v>
                </c:pt>
                <c:pt idx="8">
                  <c:v>50.496987471270835</c:v>
                </c:pt>
                <c:pt idx="9">
                  <c:v>59.014336782020806</c:v>
                </c:pt>
                <c:pt idx="10">
                  <c:v>68.081793384346298</c:v>
                </c:pt>
                <c:pt idx="11">
                  <c:v>77.682347438807071</c:v>
                </c:pt>
                <c:pt idx="12">
                  <c:v>87.790265774667333</c:v>
                </c:pt>
                <c:pt idx="13">
                  <c:v>98.372448427941961</c:v>
                </c:pt>
                <c:pt idx="14">
                  <c:v>109.38966448952208</c:v>
                </c:pt>
                <c:pt idx="15">
                  <c:v>120.79766873586074</c:v>
                </c:pt>
                <c:pt idx="16">
                  <c:v>132.54821299041973</c:v>
                </c:pt>
                <c:pt idx="17">
                  <c:v>144.58995935433757</c:v>
                </c:pt>
                <c:pt idx="18">
                  <c:v>156.8693002200373</c:v>
                </c:pt>
                <c:pt idx="19">
                  <c:v>169.33109538008222</c:v>
                </c:pt>
                <c:pt idx="20">
                  <c:v>181.91932925361309</c:v>
                </c:pt>
                <c:pt idx="21">
                  <c:v>194.57769938800544</c:v>
                </c:pt>
                <c:pt idx="22">
                  <c:v>207.25013524453107</c:v>
                </c:pt>
                <c:pt idx="23">
                  <c:v>219.88125961101784</c:v>
                </c:pt>
                <c:pt idx="24">
                  <c:v>232.41679200169139</c:v>
                </c:pt>
                <c:pt idx="25">
                  <c:v>244.80390217997041</c:v>
                </c:pt>
                <c:pt idx="26">
                  <c:v>256.99151726602054</c:v>
                </c:pt>
                <c:pt idx="27">
                  <c:v>268.93058583238775</c:v>
                </c:pt>
                <c:pt idx="28">
                  <c:v>280.57430376250466</c:v>
                </c:pt>
                <c:pt idx="29">
                  <c:v>291.87830375547145</c:v>
                </c:pt>
                <c:pt idx="30">
                  <c:v>302.80081503963964</c:v>
                </c:pt>
                <c:pt idx="31">
                  <c:v>313.30279202748221</c:v>
                </c:pt>
                <c:pt idx="32">
                  <c:v>323.34801917388171</c:v>
                </c:pt>
                <c:pt idx="33">
                  <c:v>332.90318980368545</c:v>
                </c:pt>
                <c:pt idx="34">
                  <c:v>341.93796705828584</c:v>
                </c:pt>
                <c:pt idx="35">
                  <c:v>350.42502414888941</c:v>
                </c:pt>
                <c:pt idx="36">
                  <c:v>358.34006838797706</c:v>
                </c:pt>
                <c:pt idx="37">
                  <c:v>365.66185214697458</c:v>
                </c:pt>
                <c:pt idx="38">
                  <c:v>372.37216867884763</c:v>
                </c:pt>
                <c:pt idx="39">
                  <c:v>378.45583868438371</c:v>
                </c:pt>
                <c:pt idx="40">
                  <c:v>383.90068622922411</c:v>
                </c:pt>
                <c:pt idx="41">
                  <c:v>388.69750701524066</c:v>
                </c:pt>
                <c:pt idx="42">
                  <c:v>392.84002910257976</c:v>
                </c:pt>
                <c:pt idx="43">
                  <c:v>396.3248687475155</c:v>
                </c:pt>
                <c:pt idx="44">
                  <c:v>399.15148100397323</c:v>
                </c:pt>
                <c:pt idx="45">
                  <c:v>401.3221062007014</c:v>
                </c:pt>
              </c:numCache>
            </c:numRef>
          </c:val>
          <c:extLst>
            <c:ext xmlns:c16="http://schemas.microsoft.com/office/drawing/2014/chart" uri="{C3380CC4-5D6E-409C-BE32-E72D297353CC}">
              <c16:uniqueId val="{00000000-C6AE-4135-8470-F59935BF7F5A}"/>
            </c:ext>
          </c:extLst>
        </c:ser>
        <c:ser>
          <c:idx val="8"/>
          <c:order val="8"/>
          <c:tx>
            <c:v>Financing Requirement Gap</c:v>
          </c:tx>
          <c:spPr>
            <a:solidFill>
              <a:srgbClr val="FF9999">
                <a:alpha val="49000"/>
              </a:srgbClr>
            </a:solidFill>
            <a:ln>
              <a:noFill/>
            </a:ln>
            <a:effectLst/>
          </c:spP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Fund'!$B$35:$AU$35</c:f>
              <c:numCache>
                <c:formatCode>0.000</c:formatCode>
                <c:ptCount val="46"/>
                <c:pt idx="0">
                  <c:v>0</c:v>
                </c:pt>
                <c:pt idx="1">
                  <c:v>0.14195040205074694</c:v>
                </c:pt>
                <c:pt idx="2">
                  <c:v>0.4383060393823861</c:v>
                </c:pt>
                <c:pt idx="3">
                  <c:v>0.91215541177952986</c:v>
                </c:pt>
                <c:pt idx="4">
                  <c:v>1.5948078777182602</c:v>
                </c:pt>
                <c:pt idx="5">
                  <c:v>2.5236181876564743</c:v>
                </c:pt>
                <c:pt idx="6">
                  <c:v>3.7400320578910637</c:v>
                </c:pt>
                <c:pt idx="7">
                  <c:v>5.2878384926470403</c:v>
                </c:pt>
                <c:pt idx="8">
                  <c:v>7.2116148315794959</c:v>
                </c:pt>
                <c:pt idx="9">
                  <c:v>9.5553506200780447</c:v>
                </c:pt>
                <c:pt idx="10">
                  <c:v>12.36123920025392</c:v>
                </c:pt>
                <c:pt idx="11">
                  <c:v>15.668624098134615</c:v>
                </c:pt>
                <c:pt idx="12">
                  <c:v>19.513090294248215</c:v>
                </c:pt>
                <c:pt idx="13">
                  <c:v>23.925688799087141</c:v>
                </c:pt>
                <c:pt idx="14">
                  <c:v>28.932287155434395</c:v>
                </c:pt>
                <c:pt idx="15">
                  <c:v>34.553033921187833</c:v>
                </c:pt>
                <c:pt idx="16">
                  <c:v>40.80193066582703</c:v>
                </c:pt>
                <c:pt idx="17">
                  <c:v>47.686503406894303</c:v>
                </c:pt>
                <c:pt idx="18">
                  <c:v>55.207564645065105</c:v>
                </c:pt>
                <c:pt idx="19">
                  <c:v>63.359060735407809</c:v>
                </c:pt>
                <c:pt idx="20">
                  <c:v>72.127995961490001</c:v>
                </c:pt>
                <c:pt idx="21">
                  <c:v>81.494430384173029</c:v>
                </c:pt>
                <c:pt idx="22">
                  <c:v>91.431541234292354</c:v>
                </c:pt>
                <c:pt idx="23">
                  <c:v>101.90574728934862</c:v>
                </c:pt>
                <c:pt idx="24">
                  <c:v>112.87688714827678</c:v>
                </c:pt>
                <c:pt idx="25">
                  <c:v>124.29844925359811</c:v>
                </c:pt>
                <c:pt idx="26">
                  <c:v>136.11784870288091</c:v>
                </c:pt>
                <c:pt idx="27">
                  <c:v>148.27674613695342</c:v>
                </c:pt>
                <c:pt idx="28">
                  <c:v>160.71140580041197</c:v>
                </c:pt>
                <c:pt idx="29">
                  <c:v>173.3530875244175</c:v>
                </c:pt>
                <c:pt idx="30">
                  <c:v>186.12847280246245</c:v>
                </c:pt>
                <c:pt idx="31">
                  <c:v>198.96011724901081</c:v>
                </c:pt>
                <c:pt idx="32">
                  <c:v>211.76693153056084</c:v>
                </c:pt>
                <c:pt idx="33">
                  <c:v>224.46468234236443</c:v>
                </c:pt>
                <c:pt idx="34">
                  <c:v>236.96651799933215</c:v>
                </c:pt>
                <c:pt idx="35">
                  <c:v>249.18351004440876</c:v>
                </c:pt>
                <c:pt idx="36">
                  <c:v>261.02521163985847</c:v>
                </c:pt>
                <c:pt idx="37">
                  <c:v>272.40023277301253</c:v>
                </c:pt>
                <c:pt idx="38">
                  <c:v>283.21682479904973</c:v>
                </c:pt>
                <c:pt idx="39">
                  <c:v>293.38347891593071</c:v>
                </c:pt>
                <c:pt idx="40">
                  <c:v>302.80953267011159</c:v>
                </c:pt>
                <c:pt idx="41">
                  <c:v>311.40578560418163</c:v>
                </c:pt>
                <c:pt idx="42">
                  <c:v>319.08512077053098</c:v>
                </c:pt>
                <c:pt idx="43">
                  <c:v>325.76313356064674</c:v>
                </c:pt>
                <c:pt idx="44">
                  <c:v>331.35876427446942</c:v>
                </c:pt>
                <c:pt idx="45">
                  <c:v>335.79493350486536</c:v>
                </c:pt>
              </c:numCache>
            </c:numRef>
          </c:val>
          <c:extLst>
            <c:ext xmlns:c16="http://schemas.microsoft.com/office/drawing/2014/chart" uri="{C3380CC4-5D6E-409C-BE32-E72D297353CC}">
              <c16:uniqueId val="{00000001-C6AE-4135-8470-F59935BF7F5A}"/>
            </c:ext>
          </c:extLst>
        </c:ser>
        <c:dLbls>
          <c:showLegendKey val="0"/>
          <c:showVal val="0"/>
          <c:showCatName val="0"/>
          <c:showSerName val="0"/>
          <c:showPercent val="0"/>
          <c:showBubbleSize val="0"/>
        </c:dLbls>
        <c:axId val="556246032"/>
        <c:axId val="556247952"/>
      </c:areaChart>
      <c:areaChart>
        <c:grouping val="stacked"/>
        <c:varyColors val="0"/>
        <c:ser>
          <c:idx val="5"/>
          <c:order val="5"/>
          <c:tx>
            <c:v>Financing Need Base</c:v>
          </c:tx>
          <c:spPr>
            <a:noFill/>
            <a:ln>
              <a:noFill/>
            </a:ln>
            <a:effectLst/>
          </c:spP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Fund'!$B$32:$AU$32</c:f>
              <c:numCache>
                <c:formatCode>0.00</c:formatCode>
                <c:ptCount val="46"/>
                <c:pt idx="0">
                  <c:v>104.10268974304199</c:v>
                </c:pt>
                <c:pt idx="1">
                  <c:v>104.33404907035828</c:v>
                </c:pt>
                <c:pt idx="2">
                  <c:v>107.59358982461929</c:v>
                </c:pt>
                <c:pt idx="3">
                  <c:v>113.30276624370364</c:v>
                </c:pt>
                <c:pt idx="4">
                  <c:v>120.94413407978894</c:v>
                </c:pt>
                <c:pt idx="5">
                  <c:v>130.05654417322953</c:v>
                </c:pt>
                <c:pt idx="6">
                  <c:v>140.23056549281554</c:v>
                </c:pt>
                <c:pt idx="7">
                  <c:v>151.10432174968821</c:v>
                </c:pt>
                <c:pt idx="8">
                  <c:v>162.35957205594767</c:v>
                </c:pt>
                <c:pt idx="9">
                  <c:v>173.71799884392161</c:v>
                </c:pt>
                <c:pt idx="10">
                  <c:v>184.93786718034576</c:v>
                </c:pt>
                <c:pt idx="11">
                  <c:v>195.81080654152123</c:v>
                </c:pt>
                <c:pt idx="12">
                  <c:v>206.15889776496817</c:v>
                </c:pt>
                <c:pt idx="13">
                  <c:v>215.83188934232646</c:v>
                </c:pt>
                <c:pt idx="14">
                  <c:v>224.70473585405719</c:v>
                </c:pt>
                <c:pt idx="15">
                  <c:v>232.67516643654167</c:v>
                </c:pt>
                <c:pt idx="16">
                  <c:v>239.66153773364366</c:v>
                </c:pt>
                <c:pt idx="17">
                  <c:v>245.60083244275003</c:v>
                </c:pt>
                <c:pt idx="18">
                  <c:v>250.44675807994034</c:v>
                </c:pt>
                <c:pt idx="19">
                  <c:v>254.16805607274699</c:v>
                </c:pt>
                <c:pt idx="20">
                  <c:v>256.74687249576891</c:v>
                </c:pt>
                <c:pt idx="21">
                  <c:v>258.17735637505251</c:v>
                </c:pt>
                <c:pt idx="22">
                  <c:v>258.46423777584255</c:v>
                </c:pt>
                <c:pt idx="23">
                  <c:v>257.62165763535779</c:v>
                </c:pt>
                <c:pt idx="24">
                  <c:v>255.67198454600219</c:v>
                </c:pt>
                <c:pt idx="25">
                  <c:v>252.64479747400739</c:v>
                </c:pt>
                <c:pt idx="26">
                  <c:v>248.57593908429186</c:v>
                </c:pt>
                <c:pt idx="27">
                  <c:v>243.50663847870902</c:v>
                </c:pt>
                <c:pt idx="28">
                  <c:v>237.48273131994958</c:v>
                </c:pt>
                <c:pt idx="29">
                  <c:v>230.55391836888154</c:v>
                </c:pt>
                <c:pt idx="30">
                  <c:v>222.77315786978971</c:v>
                </c:pt>
                <c:pt idx="31">
                  <c:v>214.19603208363532</c:v>
                </c:pt>
                <c:pt idx="32">
                  <c:v>204.88026193814827</c:v>
                </c:pt>
                <c:pt idx="33">
                  <c:v>194.8851761106834</c:v>
                </c:pt>
                <c:pt idx="34">
                  <c:v>184.27134633175689</c:v>
                </c:pt>
                <c:pt idx="35">
                  <c:v>173.10016532877739</c:v>
                </c:pt>
                <c:pt idx="36">
                  <c:v>161.43351596957655</c:v>
                </c:pt>
                <c:pt idx="37">
                  <c:v>149.33350461224421</c:v>
                </c:pt>
                <c:pt idx="38">
                  <c:v>136.86215241342771</c:v>
                </c:pt>
                <c:pt idx="39">
                  <c:v>124.08120653859356</c:v>
                </c:pt>
                <c:pt idx="40">
                  <c:v>111.05192296224261</c:v>
                </c:pt>
                <c:pt idx="41">
                  <c:v>97.834910528795049</c:v>
                </c:pt>
                <c:pt idx="42">
                  <c:v>84.48997697805234</c:v>
                </c:pt>
                <c:pt idx="43">
                  <c:v>71.076029328294624</c:v>
                </c:pt>
                <c:pt idx="44">
                  <c:v>57.650967077256681</c:v>
                </c:pt>
                <c:pt idx="45">
                  <c:v>44.271598082738535</c:v>
                </c:pt>
              </c:numCache>
            </c:numRef>
          </c:val>
          <c:extLst>
            <c:ext xmlns:c16="http://schemas.microsoft.com/office/drawing/2014/chart" uri="{C3380CC4-5D6E-409C-BE32-E72D297353CC}">
              <c16:uniqueId val="{00000002-C6AE-4135-8470-F59935BF7F5A}"/>
            </c:ext>
          </c:extLst>
        </c:ser>
        <c:ser>
          <c:idx val="6"/>
          <c:order val="6"/>
          <c:tx>
            <c:v>Financing Need Gap</c:v>
          </c:tx>
          <c:spPr>
            <a:solidFill>
              <a:schemeClr val="tx1">
                <a:alpha val="34000"/>
              </a:schemeClr>
            </a:solidFill>
            <a:ln>
              <a:noFill/>
            </a:ln>
            <a:effectLst/>
          </c:spP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Fund'!$B$34:$AU$34</c:f>
              <c:numCache>
                <c:formatCode>0.000</c:formatCode>
                <c:ptCount val="46"/>
                <c:pt idx="0">
                  <c:v>0</c:v>
                </c:pt>
                <c:pt idx="1">
                  <c:v>2.89518943977356</c:v>
                </c:pt>
                <c:pt idx="2">
                  <c:v>6.0444049416160652</c:v>
                </c:pt>
                <c:pt idx="3">
                  <c:v>9.66452844928952</c:v>
                </c:pt>
                <c:pt idx="4">
                  <c:v>13.923230803633913</c:v>
                </c:pt>
                <c:pt idx="5">
                  <c:v>18.94381250096481</c:v>
                </c:pt>
                <c:pt idx="6">
                  <c:v>24.809711988263558</c:v>
                </c:pt>
                <c:pt idx="7">
                  <c:v>31.568722455023703</c:v>
                </c:pt>
                <c:pt idx="8">
                  <c:v>39.236922618734951</c:v>
                </c:pt>
                <c:pt idx="9">
                  <c:v>47.802323955761011</c:v>
                </c:pt>
                <c:pt idx="10">
                  <c:v>57.228291495801699</c:v>
                </c:pt>
                <c:pt idx="11">
                  <c:v>67.456701011579355</c:v>
                </c:pt>
                <c:pt idx="12">
                  <c:v>78.410894028855068</c:v>
                </c:pt>
                <c:pt idx="13">
                  <c:v>89.998396683674514</c:v>
                </c:pt>
                <c:pt idx="14">
                  <c:v>102.11348809918988</c:v>
                </c:pt>
                <c:pt idx="15">
                  <c:v>114.63952510703743</c:v>
                </c:pt>
                <c:pt idx="16">
                  <c:v>127.45113507214248</c:v>
                </c:pt>
                <c:pt idx="17">
                  <c:v>140.41624404955954</c:v>
                </c:pt>
                <c:pt idx="18">
                  <c:v>153.39792461354111</c:v>
                </c:pt>
                <c:pt idx="19">
                  <c:v>166.25613635584187</c:v>
                </c:pt>
                <c:pt idx="20">
                  <c:v>178.8492903002516</c:v>
                </c:pt>
                <c:pt idx="21">
                  <c:v>191.03575359504026</c:v>
                </c:pt>
                <c:pt idx="22">
                  <c:v>202.67514554019749</c:v>
                </c:pt>
                <c:pt idx="23">
                  <c:v>213.62962219557483</c:v>
                </c:pt>
                <c:pt idx="24">
                  <c:v>223.76497567433472</c:v>
                </c:pt>
                <c:pt idx="25">
                  <c:v>232.9516895712807</c:v>
                </c:pt>
                <c:pt idx="26">
                  <c:v>241.06589326739271</c:v>
                </c:pt>
                <c:pt idx="27">
                  <c:v>247.99022011809274</c:v>
                </c:pt>
                <c:pt idx="28">
                  <c:v>253.61460640282874</c:v>
                </c:pt>
                <c:pt idx="29">
                  <c:v>257.83698319667019</c:v>
                </c:pt>
                <c:pt idx="30">
                  <c:v>260.56397172310579</c:v>
                </c:pt>
                <c:pt idx="31">
                  <c:v>261.71142145335199</c:v>
                </c:pt>
                <c:pt idx="32">
                  <c:v>261.20499082369258</c:v>
                </c:pt>
                <c:pt idx="33">
                  <c:v>258.98055608230976</c:v>
                </c:pt>
                <c:pt idx="34">
                  <c:v>254.98471331484956</c:v>
                </c:pt>
                <c:pt idx="35">
                  <c:v>249.17510513325874</c:v>
                </c:pt>
                <c:pt idx="36">
                  <c:v>241.5207629763463</c:v>
                </c:pt>
                <c:pt idx="37">
                  <c:v>232.00245005389348</c:v>
                </c:pt>
                <c:pt idx="38">
                  <c:v>220.61285178273928</c:v>
                </c:pt>
                <c:pt idx="39">
                  <c:v>207.35685994395038</c:v>
                </c:pt>
                <c:pt idx="40">
                  <c:v>192.25173647684431</c:v>
                </c:pt>
                <c:pt idx="41">
                  <c:v>175.3272999356825</c:v>
                </c:pt>
                <c:pt idx="42">
                  <c:v>156.62604513193301</c:v>
                </c:pt>
                <c:pt idx="43">
                  <c:v>136.2032923422376</c:v>
                </c:pt>
                <c:pt idx="44">
                  <c:v>114.12726358985758</c:v>
                </c:pt>
                <c:pt idx="45">
                  <c:v>90.479140061182363</c:v>
                </c:pt>
              </c:numCache>
            </c:numRef>
          </c:val>
          <c:extLst>
            <c:ext xmlns:c16="http://schemas.microsoft.com/office/drawing/2014/chart" uri="{C3380CC4-5D6E-409C-BE32-E72D297353CC}">
              <c16:uniqueId val="{00000003-C6AE-4135-8470-F59935BF7F5A}"/>
            </c:ext>
          </c:extLst>
        </c:ser>
        <c:dLbls>
          <c:showLegendKey val="0"/>
          <c:showVal val="0"/>
          <c:showCatName val="0"/>
          <c:showSerName val="0"/>
          <c:showPercent val="0"/>
          <c:showBubbleSize val="0"/>
        </c:dLbls>
        <c:axId val="969282415"/>
        <c:axId val="969275695"/>
      </c:areaChart>
      <c:lineChart>
        <c:grouping val="standard"/>
        <c:varyColors val="0"/>
        <c:ser>
          <c:idx val="0"/>
          <c:order val="0"/>
          <c:tx>
            <c:strRef>
              <c:f>'HLD 2070 High Fund'!$A$26</c:f>
              <c:strCache>
                <c:ptCount val="1"/>
                <c:pt idx="0">
                  <c:v>NZ Financing Need</c:v>
                </c:pt>
              </c:strCache>
            </c:strRef>
          </c:tx>
          <c:spPr>
            <a:ln w="28575" cap="rnd">
              <a:solidFill>
                <a:schemeClr val="tx1"/>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Fund'!$B$26:$AU$26</c:f>
              <c:numCache>
                <c:formatCode>0.00</c:formatCode>
                <c:ptCount val="46"/>
                <c:pt idx="0">
                  <c:v>104.10268974304199</c:v>
                </c:pt>
                <c:pt idx="1">
                  <c:v>107.22923851013184</c:v>
                </c:pt>
                <c:pt idx="2">
                  <c:v>113.63799476623535</c:v>
                </c:pt>
                <c:pt idx="3">
                  <c:v>122.96729469299316</c:v>
                </c:pt>
                <c:pt idx="4">
                  <c:v>134.86736488342285</c:v>
                </c:pt>
                <c:pt idx="5">
                  <c:v>149.00035667419434</c:v>
                </c:pt>
                <c:pt idx="6">
                  <c:v>165.0402774810791</c:v>
                </c:pt>
                <c:pt idx="7">
                  <c:v>182.67304420471191</c:v>
                </c:pt>
                <c:pt idx="8">
                  <c:v>201.59649467468262</c:v>
                </c:pt>
                <c:pt idx="9">
                  <c:v>221.52032279968262</c:v>
                </c:pt>
                <c:pt idx="10">
                  <c:v>242.16615867614746</c:v>
                </c:pt>
                <c:pt idx="11">
                  <c:v>263.26750755310059</c:v>
                </c:pt>
                <c:pt idx="12">
                  <c:v>284.56979179382324</c:v>
                </c:pt>
                <c:pt idx="13">
                  <c:v>305.83028602600098</c:v>
                </c:pt>
                <c:pt idx="14">
                  <c:v>326.81822395324707</c:v>
                </c:pt>
                <c:pt idx="15">
                  <c:v>347.3146915435791</c:v>
                </c:pt>
                <c:pt idx="16">
                  <c:v>367.11267280578613</c:v>
                </c:pt>
                <c:pt idx="17">
                  <c:v>386.01707649230957</c:v>
                </c:pt>
                <c:pt idx="18">
                  <c:v>403.84468269348145</c:v>
                </c:pt>
                <c:pt idx="19">
                  <c:v>420.42419242858887</c:v>
                </c:pt>
                <c:pt idx="20">
                  <c:v>435.59616279602051</c:v>
                </c:pt>
                <c:pt idx="21">
                  <c:v>449.21310997009277</c:v>
                </c:pt>
                <c:pt idx="22">
                  <c:v>461.13938331604004</c:v>
                </c:pt>
                <c:pt idx="23">
                  <c:v>471.25127983093262</c:v>
                </c:pt>
                <c:pt idx="24">
                  <c:v>479.43696022033691</c:v>
                </c:pt>
                <c:pt idx="25">
                  <c:v>485.59648704528809</c:v>
                </c:pt>
                <c:pt idx="26">
                  <c:v>489.64183235168457</c:v>
                </c:pt>
                <c:pt idx="27">
                  <c:v>491.49685859680176</c:v>
                </c:pt>
                <c:pt idx="28">
                  <c:v>491.09733772277832</c:v>
                </c:pt>
                <c:pt idx="29">
                  <c:v>488.39090156555176</c:v>
                </c:pt>
                <c:pt idx="30">
                  <c:v>483.33712959289551</c:v>
                </c:pt>
                <c:pt idx="31">
                  <c:v>475.9074535369873</c:v>
                </c:pt>
                <c:pt idx="32">
                  <c:v>466.08525276184082</c:v>
                </c:pt>
                <c:pt idx="33">
                  <c:v>453.86573219299316</c:v>
                </c:pt>
                <c:pt idx="34">
                  <c:v>439.25605964660645</c:v>
                </c:pt>
                <c:pt idx="35">
                  <c:v>422.27527046203613</c:v>
                </c:pt>
                <c:pt idx="36">
                  <c:v>402.95427894592285</c:v>
                </c:pt>
                <c:pt idx="37">
                  <c:v>381.3359546661377</c:v>
                </c:pt>
                <c:pt idx="38">
                  <c:v>357.47500419616699</c:v>
                </c:pt>
                <c:pt idx="39">
                  <c:v>331.43806648254395</c:v>
                </c:pt>
                <c:pt idx="40">
                  <c:v>303.30365943908691</c:v>
                </c:pt>
                <c:pt idx="41">
                  <c:v>273.16221046447754</c:v>
                </c:pt>
                <c:pt idx="42">
                  <c:v>241.11602210998535</c:v>
                </c:pt>
                <c:pt idx="43">
                  <c:v>207.27932167053223</c:v>
                </c:pt>
                <c:pt idx="44">
                  <c:v>171.77823066711426</c:v>
                </c:pt>
                <c:pt idx="45">
                  <c:v>134.7507381439209</c:v>
                </c:pt>
              </c:numCache>
            </c:numRef>
          </c:val>
          <c:smooth val="0"/>
          <c:extLst>
            <c:ext xmlns:c16="http://schemas.microsoft.com/office/drawing/2014/chart" uri="{C3380CC4-5D6E-409C-BE32-E72D297353CC}">
              <c16:uniqueId val="{00000004-C6AE-4135-8470-F59935BF7F5A}"/>
            </c:ext>
          </c:extLst>
        </c:ser>
        <c:ser>
          <c:idx val="1"/>
          <c:order val="2"/>
          <c:tx>
            <c:strRef>
              <c:f>'HLD 2070 High Fund'!$A$29</c:f>
              <c:strCache>
                <c:ptCount val="1"/>
                <c:pt idx="0">
                  <c:v>Funding Availability</c:v>
                </c:pt>
              </c:strCache>
            </c:strRef>
          </c:tx>
          <c:spPr>
            <a:ln w="28575" cap="rnd">
              <a:solidFill>
                <a:schemeClr val="accent2"/>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Fund'!$B$29:$AU$29</c:f>
              <c:numCache>
                <c:formatCode>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5-C6AE-4135-8470-F59935BF7F5A}"/>
            </c:ext>
          </c:extLst>
        </c:ser>
        <c:ser>
          <c:idx val="4"/>
          <c:order val="4"/>
          <c:tx>
            <c:strRef>
              <c:f>'HLD 2070 High Fund'!$A$33</c:f>
              <c:strCache>
                <c:ptCount val="1"/>
                <c:pt idx="0">
                  <c:v>BAU Financing Requirement</c:v>
                </c:pt>
              </c:strCache>
            </c:strRef>
          </c:tx>
          <c:spPr>
            <a:ln w="28575" cap="rnd">
              <a:solidFill>
                <a:srgbClr val="FF9999"/>
              </a:solidFill>
              <a:prstDash val="sysDash"/>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Fund'!$B$33:$AU$33</c:f>
              <c:numCache>
                <c:formatCode>0.000</c:formatCode>
                <c:ptCount val="46"/>
                <c:pt idx="0">
                  <c:v>0</c:v>
                </c:pt>
                <c:pt idx="1">
                  <c:v>5.1154718961250802</c:v>
                </c:pt>
                <c:pt idx="2">
                  <c:v>10.390758246603909</c:v>
                </c:pt>
                <c:pt idx="3">
                  <c:v>15.945964065195696</c:v>
                </c:pt>
                <c:pt idx="4">
                  <c:v>21.875824205763315</c:v>
                </c:pt>
                <c:pt idx="5">
                  <c:v>28.252463496132044</c:v>
                </c:pt>
                <c:pt idx="6">
                  <c:v>35.127932464776009</c:v>
                </c:pt>
                <c:pt idx="7">
                  <c:v>42.536538937743572</c:v>
                </c:pt>
                <c:pt idx="8">
                  <c:v>50.496987471270835</c:v>
                </c:pt>
                <c:pt idx="9">
                  <c:v>59.014336782020806</c:v>
                </c:pt>
                <c:pt idx="10">
                  <c:v>68.081793384346298</c:v>
                </c:pt>
                <c:pt idx="11">
                  <c:v>77.682347438807071</c:v>
                </c:pt>
                <c:pt idx="12">
                  <c:v>87.790265774667333</c:v>
                </c:pt>
                <c:pt idx="13">
                  <c:v>98.372448427941961</c:v>
                </c:pt>
                <c:pt idx="14">
                  <c:v>109.38966448952208</c:v>
                </c:pt>
                <c:pt idx="15">
                  <c:v>120.79766873586074</c:v>
                </c:pt>
                <c:pt idx="16">
                  <c:v>132.54821299041973</c:v>
                </c:pt>
                <c:pt idx="17">
                  <c:v>144.58995935433757</c:v>
                </c:pt>
                <c:pt idx="18">
                  <c:v>156.8693002200373</c:v>
                </c:pt>
                <c:pt idx="19">
                  <c:v>169.33109538008222</c:v>
                </c:pt>
                <c:pt idx="20">
                  <c:v>181.91932925361309</c:v>
                </c:pt>
                <c:pt idx="21">
                  <c:v>194.57769938800544</c:v>
                </c:pt>
                <c:pt idx="22">
                  <c:v>207.25013524453107</c:v>
                </c:pt>
                <c:pt idx="23">
                  <c:v>219.88125961101784</c:v>
                </c:pt>
                <c:pt idx="24">
                  <c:v>232.41679200169139</c:v>
                </c:pt>
                <c:pt idx="25">
                  <c:v>244.80390217997041</c:v>
                </c:pt>
                <c:pt idx="26">
                  <c:v>256.99151726602054</c:v>
                </c:pt>
                <c:pt idx="27">
                  <c:v>268.93058583238775</c:v>
                </c:pt>
                <c:pt idx="28">
                  <c:v>280.57430376250466</c:v>
                </c:pt>
                <c:pt idx="29">
                  <c:v>291.87830375547145</c:v>
                </c:pt>
                <c:pt idx="30">
                  <c:v>302.80081503963964</c:v>
                </c:pt>
                <c:pt idx="31">
                  <c:v>313.30279202748221</c:v>
                </c:pt>
                <c:pt idx="32">
                  <c:v>323.34801917388171</c:v>
                </c:pt>
                <c:pt idx="33">
                  <c:v>332.90318980368545</c:v>
                </c:pt>
                <c:pt idx="34">
                  <c:v>341.93796705828584</c:v>
                </c:pt>
                <c:pt idx="35">
                  <c:v>350.42502414888941</c:v>
                </c:pt>
                <c:pt idx="36">
                  <c:v>358.34006838797706</c:v>
                </c:pt>
                <c:pt idx="37">
                  <c:v>365.66185214697458</c:v>
                </c:pt>
                <c:pt idx="38">
                  <c:v>372.37216867884763</c:v>
                </c:pt>
                <c:pt idx="39">
                  <c:v>378.45583868438371</c:v>
                </c:pt>
                <c:pt idx="40">
                  <c:v>383.90068622922411</c:v>
                </c:pt>
                <c:pt idx="41">
                  <c:v>388.69750701524066</c:v>
                </c:pt>
                <c:pt idx="42">
                  <c:v>392.84002910257976</c:v>
                </c:pt>
                <c:pt idx="43">
                  <c:v>396.3248687475155</c:v>
                </c:pt>
                <c:pt idx="44">
                  <c:v>399.15148100397323</c:v>
                </c:pt>
                <c:pt idx="45">
                  <c:v>401.3221062007014</c:v>
                </c:pt>
              </c:numCache>
            </c:numRef>
          </c:val>
          <c:smooth val="0"/>
          <c:extLst>
            <c:ext xmlns:c16="http://schemas.microsoft.com/office/drawing/2014/chart" uri="{C3380CC4-5D6E-409C-BE32-E72D297353CC}">
              <c16:uniqueId val="{00000006-C6AE-4135-8470-F59935BF7F5A}"/>
            </c:ext>
          </c:extLst>
        </c:ser>
        <c:ser>
          <c:idx val="10"/>
          <c:order val="9"/>
          <c:tx>
            <c:strRef>
              <c:f>'HLD 2070 High Fund'!$A$27</c:f>
              <c:strCache>
                <c:ptCount val="1"/>
                <c:pt idx="0">
                  <c:v>Fund Halo Above</c:v>
                </c:pt>
              </c:strCache>
            </c:strRef>
          </c:tx>
          <c:spPr>
            <a:ln w="28575" cap="rnd">
              <a:solidFill>
                <a:schemeClr val="bg1"/>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Fund'!$B$27:$AU$27</c:f>
              <c:numCache>
                <c:formatCode>0.00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7-C6AE-4135-8470-F59935BF7F5A}"/>
            </c:ext>
          </c:extLst>
        </c:ser>
        <c:ser>
          <c:idx val="11"/>
          <c:order val="10"/>
          <c:tx>
            <c:strRef>
              <c:f>'HLD 2070 High Fund'!$A$28</c:f>
              <c:strCache>
                <c:ptCount val="1"/>
                <c:pt idx="0">
                  <c:v>Fund Halo Below</c:v>
                </c:pt>
              </c:strCache>
            </c:strRef>
          </c:tx>
          <c:spPr>
            <a:ln w="28575" cap="rnd">
              <a:solidFill>
                <a:schemeClr val="bg1"/>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Fund'!$B$28:$AU$28</c:f>
              <c:numCache>
                <c:formatCode>0.00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8-C6AE-4135-8470-F59935BF7F5A}"/>
            </c:ext>
          </c:extLst>
        </c:ser>
        <c:dLbls>
          <c:showLegendKey val="0"/>
          <c:showVal val="0"/>
          <c:showCatName val="0"/>
          <c:showSerName val="0"/>
          <c:showPercent val="0"/>
          <c:showBubbleSize val="0"/>
        </c:dLbls>
        <c:marker val="1"/>
        <c:smooth val="0"/>
        <c:axId val="556246032"/>
        <c:axId val="556247952"/>
      </c:lineChart>
      <c:lineChart>
        <c:grouping val="standard"/>
        <c:varyColors val="0"/>
        <c:ser>
          <c:idx val="2"/>
          <c:order val="1"/>
          <c:tx>
            <c:strRef>
              <c:f>'HLD 2070 High Fund'!$A$32</c:f>
              <c:strCache>
                <c:ptCount val="1"/>
                <c:pt idx="0">
                  <c:v>BAU Financing Need</c:v>
                </c:pt>
              </c:strCache>
            </c:strRef>
          </c:tx>
          <c:spPr>
            <a:ln w="28575" cap="rnd">
              <a:solidFill>
                <a:schemeClr val="tx1">
                  <a:lumMod val="75000"/>
                  <a:lumOff val="25000"/>
                </a:schemeClr>
              </a:solidFill>
              <a:prstDash val="sysDash"/>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Fund'!$B$32:$AU$32</c:f>
              <c:numCache>
                <c:formatCode>0.00</c:formatCode>
                <c:ptCount val="46"/>
                <c:pt idx="0">
                  <c:v>104.10268974304199</c:v>
                </c:pt>
                <c:pt idx="1">
                  <c:v>104.33404907035828</c:v>
                </c:pt>
                <c:pt idx="2">
                  <c:v>107.59358982461929</c:v>
                </c:pt>
                <c:pt idx="3">
                  <c:v>113.30276624370364</c:v>
                </c:pt>
                <c:pt idx="4">
                  <c:v>120.94413407978894</c:v>
                </c:pt>
                <c:pt idx="5">
                  <c:v>130.05654417322953</c:v>
                </c:pt>
                <c:pt idx="6">
                  <c:v>140.23056549281554</c:v>
                </c:pt>
                <c:pt idx="7">
                  <c:v>151.10432174968821</c:v>
                </c:pt>
                <c:pt idx="8">
                  <c:v>162.35957205594767</c:v>
                </c:pt>
                <c:pt idx="9">
                  <c:v>173.71799884392161</c:v>
                </c:pt>
                <c:pt idx="10">
                  <c:v>184.93786718034576</c:v>
                </c:pt>
                <c:pt idx="11">
                  <c:v>195.81080654152123</c:v>
                </c:pt>
                <c:pt idx="12">
                  <c:v>206.15889776496817</c:v>
                </c:pt>
                <c:pt idx="13">
                  <c:v>215.83188934232646</c:v>
                </c:pt>
                <c:pt idx="14">
                  <c:v>224.70473585405719</c:v>
                </c:pt>
                <c:pt idx="15">
                  <c:v>232.67516643654167</c:v>
                </c:pt>
                <c:pt idx="16">
                  <c:v>239.66153773364366</c:v>
                </c:pt>
                <c:pt idx="17">
                  <c:v>245.60083244275003</c:v>
                </c:pt>
                <c:pt idx="18">
                  <c:v>250.44675807994034</c:v>
                </c:pt>
                <c:pt idx="19">
                  <c:v>254.16805607274699</c:v>
                </c:pt>
                <c:pt idx="20">
                  <c:v>256.74687249576891</c:v>
                </c:pt>
                <c:pt idx="21">
                  <c:v>258.17735637505251</c:v>
                </c:pt>
                <c:pt idx="22">
                  <c:v>258.46423777584255</c:v>
                </c:pt>
                <c:pt idx="23">
                  <c:v>257.62165763535779</c:v>
                </c:pt>
                <c:pt idx="24">
                  <c:v>255.67198454600219</c:v>
                </c:pt>
                <c:pt idx="25">
                  <c:v>252.64479747400739</c:v>
                </c:pt>
                <c:pt idx="26">
                  <c:v>248.57593908429186</c:v>
                </c:pt>
                <c:pt idx="27">
                  <c:v>243.50663847870902</c:v>
                </c:pt>
                <c:pt idx="28">
                  <c:v>237.48273131994958</c:v>
                </c:pt>
                <c:pt idx="29">
                  <c:v>230.55391836888154</c:v>
                </c:pt>
                <c:pt idx="30">
                  <c:v>222.77315786978971</c:v>
                </c:pt>
                <c:pt idx="31">
                  <c:v>214.19603208363532</c:v>
                </c:pt>
                <c:pt idx="32">
                  <c:v>204.88026193814827</c:v>
                </c:pt>
                <c:pt idx="33">
                  <c:v>194.8851761106834</c:v>
                </c:pt>
                <c:pt idx="34">
                  <c:v>184.27134633175689</c:v>
                </c:pt>
                <c:pt idx="35">
                  <c:v>173.10016532877739</c:v>
                </c:pt>
                <c:pt idx="36">
                  <c:v>161.43351596957655</c:v>
                </c:pt>
                <c:pt idx="37">
                  <c:v>149.33350461224421</c:v>
                </c:pt>
                <c:pt idx="38">
                  <c:v>136.86215241342771</c:v>
                </c:pt>
                <c:pt idx="39">
                  <c:v>124.08120653859356</c:v>
                </c:pt>
                <c:pt idx="40">
                  <c:v>111.05192296224261</c:v>
                </c:pt>
                <c:pt idx="41">
                  <c:v>97.834910528795049</c:v>
                </c:pt>
                <c:pt idx="42">
                  <c:v>84.48997697805234</c:v>
                </c:pt>
                <c:pt idx="43">
                  <c:v>71.076029328294624</c:v>
                </c:pt>
                <c:pt idx="44">
                  <c:v>57.650967077256681</c:v>
                </c:pt>
                <c:pt idx="45">
                  <c:v>44.271598082738535</c:v>
                </c:pt>
              </c:numCache>
            </c:numRef>
          </c:val>
          <c:smooth val="0"/>
          <c:extLst>
            <c:ext xmlns:c16="http://schemas.microsoft.com/office/drawing/2014/chart" uri="{C3380CC4-5D6E-409C-BE32-E72D297353CC}">
              <c16:uniqueId val="{00000009-C6AE-4135-8470-F59935BF7F5A}"/>
            </c:ext>
          </c:extLst>
        </c:ser>
        <c:ser>
          <c:idx val="3"/>
          <c:order val="3"/>
          <c:tx>
            <c:strRef>
              <c:f>'HLD 2070 High Fund'!$A$31</c:f>
              <c:strCache>
                <c:ptCount val="1"/>
                <c:pt idx="0">
                  <c:v>NZ Financing Requirement</c:v>
                </c:pt>
              </c:strCache>
            </c:strRef>
          </c:tx>
          <c:spPr>
            <a:ln w="28575" cap="rnd">
              <a:solidFill>
                <a:srgbClr val="C00000"/>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Fund'!$B$31:$AU$31</c:f>
              <c:numCache>
                <c:formatCode>0.000</c:formatCode>
                <c:ptCount val="46"/>
                <c:pt idx="0">
                  <c:v>0</c:v>
                </c:pt>
                <c:pt idx="1">
                  <c:v>5.2574222981758272</c:v>
                </c:pt>
                <c:pt idx="2">
                  <c:v>10.829064285986295</c:v>
                </c:pt>
                <c:pt idx="3">
                  <c:v>16.858119476975226</c:v>
                </c:pt>
                <c:pt idx="4">
                  <c:v>23.470632083481576</c:v>
                </c:pt>
                <c:pt idx="5">
                  <c:v>30.776081683788519</c:v>
                </c:pt>
                <c:pt idx="6">
                  <c:v>38.867964522667073</c:v>
                </c:pt>
                <c:pt idx="7">
                  <c:v>47.824377430390612</c:v>
                </c:pt>
                <c:pt idx="8">
                  <c:v>57.708602302850331</c:v>
                </c:pt>
                <c:pt idx="9">
                  <c:v>68.56968740209885</c:v>
                </c:pt>
                <c:pt idx="10">
                  <c:v>80.443032584600218</c:v>
                </c:pt>
                <c:pt idx="11">
                  <c:v>93.350971536941685</c:v>
                </c:pt>
                <c:pt idx="12">
                  <c:v>107.30335606891555</c:v>
                </c:pt>
                <c:pt idx="13">
                  <c:v>122.2981372270291</c:v>
                </c:pt>
                <c:pt idx="14">
                  <c:v>138.32195164495647</c:v>
                </c:pt>
                <c:pt idx="15">
                  <c:v>155.35070265704857</c:v>
                </c:pt>
                <c:pt idx="16">
                  <c:v>173.35014365624676</c:v>
                </c:pt>
                <c:pt idx="17">
                  <c:v>192.27646276123187</c:v>
                </c:pt>
                <c:pt idx="18">
                  <c:v>212.07686486510241</c:v>
                </c:pt>
                <c:pt idx="19">
                  <c:v>232.69015611549003</c:v>
                </c:pt>
                <c:pt idx="20">
                  <c:v>254.04732521510309</c:v>
                </c:pt>
                <c:pt idx="21">
                  <c:v>276.07212977217847</c:v>
                </c:pt>
                <c:pt idx="22">
                  <c:v>298.68167647882342</c:v>
                </c:pt>
                <c:pt idx="23">
                  <c:v>321.78700690036646</c:v>
                </c:pt>
                <c:pt idx="24">
                  <c:v>345.29367914996817</c:v>
                </c:pt>
                <c:pt idx="25">
                  <c:v>369.10235143356851</c:v>
                </c:pt>
                <c:pt idx="26">
                  <c:v>393.10936596890144</c:v>
                </c:pt>
                <c:pt idx="27">
                  <c:v>417.20733196934117</c:v>
                </c:pt>
                <c:pt idx="28">
                  <c:v>441.28570956291662</c:v>
                </c:pt>
                <c:pt idx="29">
                  <c:v>465.23139127988895</c:v>
                </c:pt>
                <c:pt idx="30">
                  <c:v>488.9292878421021</c:v>
                </c:pt>
                <c:pt idx="31">
                  <c:v>512.26290927649302</c:v>
                </c:pt>
                <c:pt idx="32">
                  <c:v>535.11495070444255</c:v>
                </c:pt>
                <c:pt idx="33">
                  <c:v>557.36787214604988</c:v>
                </c:pt>
                <c:pt idx="34">
                  <c:v>578.90448505761799</c:v>
                </c:pt>
                <c:pt idx="35">
                  <c:v>599.60853419329817</c:v>
                </c:pt>
                <c:pt idx="36">
                  <c:v>619.36528002783552</c:v>
                </c:pt>
                <c:pt idx="37">
                  <c:v>638.06208491998711</c:v>
                </c:pt>
                <c:pt idx="38">
                  <c:v>655.58899347789736</c:v>
                </c:pt>
                <c:pt idx="39">
                  <c:v>671.83931760031442</c:v>
                </c:pt>
                <c:pt idx="40">
                  <c:v>686.7102188993357</c:v>
                </c:pt>
                <c:pt idx="41">
                  <c:v>700.10329261942229</c:v>
                </c:pt>
                <c:pt idx="42">
                  <c:v>711.92514987311074</c:v>
                </c:pt>
                <c:pt idx="43">
                  <c:v>722.08800230816223</c:v>
                </c:pt>
                <c:pt idx="44">
                  <c:v>730.51024527844265</c:v>
                </c:pt>
                <c:pt idx="45">
                  <c:v>737.11703970556675</c:v>
                </c:pt>
              </c:numCache>
            </c:numRef>
          </c:val>
          <c:smooth val="0"/>
          <c:extLst>
            <c:ext xmlns:c16="http://schemas.microsoft.com/office/drawing/2014/chart" uri="{C3380CC4-5D6E-409C-BE32-E72D297353CC}">
              <c16:uniqueId val="{0000000A-C6AE-4135-8470-F59935BF7F5A}"/>
            </c:ext>
          </c:extLst>
        </c:ser>
        <c:ser>
          <c:idx val="12"/>
          <c:order val="11"/>
          <c:tx>
            <c:strRef>
              <c:f>'HLD 2070 High Fund'!$A$27</c:f>
              <c:strCache>
                <c:ptCount val="1"/>
                <c:pt idx="0">
                  <c:v>Fund Halo Above</c:v>
                </c:pt>
              </c:strCache>
            </c:strRef>
          </c:tx>
          <c:spPr>
            <a:ln w="28575" cap="rnd">
              <a:solidFill>
                <a:schemeClr val="bg1"/>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Fund'!$B$27:$AU$27</c:f>
              <c:numCache>
                <c:formatCode>0.00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B-C6AE-4135-8470-F59935BF7F5A}"/>
            </c:ext>
          </c:extLst>
        </c:ser>
        <c:ser>
          <c:idx val="13"/>
          <c:order val="12"/>
          <c:tx>
            <c:strRef>
              <c:f>'HLD 2070 High Fund'!$A$28</c:f>
              <c:strCache>
                <c:ptCount val="1"/>
                <c:pt idx="0">
                  <c:v>Fund Halo Below</c:v>
                </c:pt>
              </c:strCache>
            </c:strRef>
          </c:tx>
          <c:spPr>
            <a:ln w="28575" cap="rnd">
              <a:solidFill>
                <a:schemeClr val="bg1"/>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Fund'!$B$28:$AU$28</c:f>
              <c:numCache>
                <c:formatCode>0.00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C-C6AE-4135-8470-F59935BF7F5A}"/>
            </c:ext>
          </c:extLst>
        </c:ser>
        <c:ser>
          <c:idx val="9"/>
          <c:order val="13"/>
          <c:tx>
            <c:strRef>
              <c:f>'HLD 2070 High Fund'!$A$29</c:f>
              <c:strCache>
                <c:ptCount val="1"/>
                <c:pt idx="0">
                  <c:v>Funding Availability</c:v>
                </c:pt>
              </c:strCache>
            </c:strRef>
          </c:tx>
          <c:spPr>
            <a:ln w="28575" cap="rnd">
              <a:solidFill>
                <a:srgbClr val="00B050"/>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Fund'!$B$29:$AU$29</c:f>
              <c:numCache>
                <c:formatCode>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D-C6AE-4135-8470-F59935BF7F5A}"/>
            </c:ext>
          </c:extLst>
        </c:ser>
        <c:dLbls>
          <c:showLegendKey val="0"/>
          <c:showVal val="0"/>
          <c:showCatName val="0"/>
          <c:showSerName val="0"/>
          <c:showPercent val="0"/>
          <c:showBubbleSize val="0"/>
        </c:dLbls>
        <c:marker val="1"/>
        <c:smooth val="0"/>
        <c:axId val="969282415"/>
        <c:axId val="969275695"/>
      </c:lineChart>
      <c:dateAx>
        <c:axId val="556246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000" b="1" i="0" u="none" strike="noStrike" kern="1200" baseline="0">
                <a:solidFill>
                  <a:sysClr val="windowText" lastClr="000000"/>
                </a:solidFill>
                <a:latin typeface="+mn-lt"/>
                <a:ea typeface="+mn-ea"/>
                <a:cs typeface="+mn-cs"/>
              </a:defRPr>
            </a:pPr>
            <a:endParaRPr lang="en-US"/>
          </a:p>
        </c:txPr>
        <c:crossAx val="556247952"/>
        <c:crosses val="autoZero"/>
        <c:auto val="0"/>
        <c:lblOffset val="100"/>
        <c:baseTimeUnit val="days"/>
        <c:majorUnit val="5"/>
        <c:majorTimeUnit val="days"/>
      </c:dateAx>
      <c:valAx>
        <c:axId val="556247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r>
                  <a:rPr lang="en-GB" sz="1200" b="0"/>
                  <a:t>Million</a:t>
                </a:r>
                <a:r>
                  <a:rPr lang="en-GB" sz="1200" b="0" baseline="0"/>
                  <a:t> </a:t>
                </a:r>
                <a:r>
                  <a:rPr lang="en-GB" sz="1200" b="0"/>
                  <a:t>US$</a:t>
                </a:r>
              </a:p>
            </c:rich>
          </c:tx>
          <c:layout>
            <c:manualLayout>
              <c:xMode val="edge"/>
              <c:yMode val="edge"/>
              <c:x val="7.2235275396631039E-4"/>
              <c:y val="0.3316691211102045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title>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556246032"/>
        <c:crosses val="autoZero"/>
        <c:crossBetween val="between"/>
      </c:valAx>
      <c:valAx>
        <c:axId val="969275695"/>
        <c:scaling>
          <c:orientation val="minMax"/>
        </c:scaling>
        <c:delete val="1"/>
        <c:axPos val="r"/>
        <c:numFmt formatCode="0.00" sourceLinked="1"/>
        <c:majorTickMark val="out"/>
        <c:minorTickMark val="none"/>
        <c:tickLblPos val="nextTo"/>
        <c:crossAx val="969282415"/>
        <c:crosses val="max"/>
        <c:crossBetween val="between"/>
      </c:valAx>
      <c:catAx>
        <c:axId val="969282415"/>
        <c:scaling>
          <c:orientation val="minMax"/>
        </c:scaling>
        <c:delete val="1"/>
        <c:axPos val="b"/>
        <c:numFmt formatCode="General" sourceLinked="1"/>
        <c:majorTickMark val="out"/>
        <c:minorTickMark val="none"/>
        <c:tickLblPos val="nextTo"/>
        <c:crossAx val="969275695"/>
        <c:crosses val="autoZero"/>
        <c:auto val="1"/>
        <c:lblAlgn val="ctr"/>
        <c:lblOffset val="100"/>
        <c:noMultiLvlLbl val="0"/>
      </c:cat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5"/>
        <c:delete val="1"/>
      </c:legendEntry>
      <c:legendEntry>
        <c:idx val="7"/>
        <c:delete val="1"/>
      </c:legendEntry>
      <c:legendEntry>
        <c:idx val="8"/>
        <c:delete val="1"/>
      </c:legendEntry>
      <c:legendEntry>
        <c:idx val="11"/>
        <c:delete val="1"/>
      </c:legendEntry>
      <c:legendEntry>
        <c:idx val="12"/>
        <c:delete val="1"/>
      </c:legendEntry>
      <c:layout>
        <c:manualLayout>
          <c:xMode val="edge"/>
          <c:yMode val="edge"/>
          <c:x val="3.6514033406176989E-2"/>
          <c:y val="0.90116138297942916"/>
          <c:w val="0.96260534073348047"/>
          <c:h val="9.7990756034945975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86303299354329"/>
          <c:y val="5.8369356721965332E-2"/>
          <c:w val="0.803529910239698"/>
          <c:h val="0.68819246489555053"/>
        </c:manualLayout>
      </c:layout>
      <c:areaChart>
        <c:grouping val="stacked"/>
        <c:varyColors val="0"/>
        <c:ser>
          <c:idx val="7"/>
          <c:order val="6"/>
          <c:tx>
            <c:v>Financing Requirement Base</c:v>
          </c:tx>
          <c:spPr>
            <a:noFill/>
            <a:ln>
              <a:noFill/>
            </a:ln>
            <a:effectLst/>
          </c:spP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Fund'!$B$33:$AU$33</c:f>
              <c:numCache>
                <c:formatCode>0.000</c:formatCode>
                <c:ptCount val="46"/>
                <c:pt idx="0">
                  <c:v>0</c:v>
                </c:pt>
                <c:pt idx="1">
                  <c:v>5.1154718961250802</c:v>
                </c:pt>
                <c:pt idx="2">
                  <c:v>10.390758246603909</c:v>
                </c:pt>
                <c:pt idx="3">
                  <c:v>15.945964065195696</c:v>
                </c:pt>
                <c:pt idx="4">
                  <c:v>21.875824205763315</c:v>
                </c:pt>
                <c:pt idx="5">
                  <c:v>28.252463496132044</c:v>
                </c:pt>
                <c:pt idx="6">
                  <c:v>35.127932464776009</c:v>
                </c:pt>
                <c:pt idx="7">
                  <c:v>42.536538937743572</c:v>
                </c:pt>
                <c:pt idx="8">
                  <c:v>50.496987471270835</c:v>
                </c:pt>
                <c:pt idx="9">
                  <c:v>59.014336782020806</c:v>
                </c:pt>
                <c:pt idx="10">
                  <c:v>68.081793384346298</c:v>
                </c:pt>
                <c:pt idx="11">
                  <c:v>77.682347438807071</c:v>
                </c:pt>
                <c:pt idx="12">
                  <c:v>87.790265774667333</c:v>
                </c:pt>
                <c:pt idx="13">
                  <c:v>98.372448427941961</c:v>
                </c:pt>
                <c:pt idx="14">
                  <c:v>109.38966448952208</c:v>
                </c:pt>
                <c:pt idx="15">
                  <c:v>120.79766873586074</c:v>
                </c:pt>
                <c:pt idx="16">
                  <c:v>132.54821299041973</c:v>
                </c:pt>
                <c:pt idx="17">
                  <c:v>144.58995935433757</c:v>
                </c:pt>
                <c:pt idx="18">
                  <c:v>156.8693002200373</c:v>
                </c:pt>
                <c:pt idx="19">
                  <c:v>169.33109538008222</c:v>
                </c:pt>
                <c:pt idx="20">
                  <c:v>181.91932925361309</c:v>
                </c:pt>
                <c:pt idx="21">
                  <c:v>194.57769938800544</c:v>
                </c:pt>
                <c:pt idx="22">
                  <c:v>207.25013524453107</c:v>
                </c:pt>
                <c:pt idx="23">
                  <c:v>219.88125961101784</c:v>
                </c:pt>
                <c:pt idx="24">
                  <c:v>232.41679200169139</c:v>
                </c:pt>
                <c:pt idx="25">
                  <c:v>244.80390217997041</c:v>
                </c:pt>
                <c:pt idx="26">
                  <c:v>256.99151726602054</c:v>
                </c:pt>
                <c:pt idx="27">
                  <c:v>268.93058583238775</c:v>
                </c:pt>
                <c:pt idx="28">
                  <c:v>280.57430376250466</c:v>
                </c:pt>
                <c:pt idx="29">
                  <c:v>291.87830375547145</c:v>
                </c:pt>
                <c:pt idx="30">
                  <c:v>302.80081503963964</c:v>
                </c:pt>
                <c:pt idx="31">
                  <c:v>313.30279202748221</c:v>
                </c:pt>
                <c:pt idx="32">
                  <c:v>323.34801917388171</c:v>
                </c:pt>
                <c:pt idx="33">
                  <c:v>332.90318980368545</c:v>
                </c:pt>
                <c:pt idx="34">
                  <c:v>341.93796705828584</c:v>
                </c:pt>
                <c:pt idx="35">
                  <c:v>350.42502414888941</c:v>
                </c:pt>
                <c:pt idx="36">
                  <c:v>358.34006838797706</c:v>
                </c:pt>
                <c:pt idx="37">
                  <c:v>365.66185214697458</c:v>
                </c:pt>
                <c:pt idx="38">
                  <c:v>372.37216867884763</c:v>
                </c:pt>
                <c:pt idx="39">
                  <c:v>378.45583868438371</c:v>
                </c:pt>
                <c:pt idx="40">
                  <c:v>383.90068622922411</c:v>
                </c:pt>
                <c:pt idx="41">
                  <c:v>388.69750701524066</c:v>
                </c:pt>
                <c:pt idx="42">
                  <c:v>392.84002910257976</c:v>
                </c:pt>
                <c:pt idx="43">
                  <c:v>396.3248687475155</c:v>
                </c:pt>
                <c:pt idx="44">
                  <c:v>399.15148100397323</c:v>
                </c:pt>
                <c:pt idx="45">
                  <c:v>401.3221062007014</c:v>
                </c:pt>
              </c:numCache>
            </c:numRef>
          </c:val>
          <c:extLst>
            <c:ext xmlns:c16="http://schemas.microsoft.com/office/drawing/2014/chart" uri="{C3380CC4-5D6E-409C-BE32-E72D297353CC}">
              <c16:uniqueId val="{00000000-B09A-EB40-8A81-5F05753A63B8}"/>
            </c:ext>
          </c:extLst>
        </c:ser>
        <c:dLbls>
          <c:showLegendKey val="0"/>
          <c:showVal val="0"/>
          <c:showCatName val="0"/>
          <c:showSerName val="0"/>
          <c:showPercent val="0"/>
          <c:showBubbleSize val="0"/>
        </c:dLbls>
        <c:axId val="556246032"/>
        <c:axId val="556247952"/>
      </c:areaChart>
      <c:areaChart>
        <c:grouping val="stacked"/>
        <c:varyColors val="0"/>
        <c:ser>
          <c:idx val="5"/>
          <c:order val="4"/>
          <c:tx>
            <c:v>Financing Need Base</c:v>
          </c:tx>
          <c:spPr>
            <a:noFill/>
            <a:ln>
              <a:noFill/>
            </a:ln>
            <a:effectLst/>
          </c:spP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Fund'!$B$32:$AU$32</c:f>
              <c:numCache>
                <c:formatCode>0.00</c:formatCode>
                <c:ptCount val="46"/>
                <c:pt idx="0">
                  <c:v>104.10268974304199</c:v>
                </c:pt>
                <c:pt idx="1">
                  <c:v>104.33404907035828</c:v>
                </c:pt>
                <c:pt idx="2">
                  <c:v>107.59358982461929</c:v>
                </c:pt>
                <c:pt idx="3">
                  <c:v>113.30276624370364</c:v>
                </c:pt>
                <c:pt idx="4">
                  <c:v>120.94413407978894</c:v>
                </c:pt>
                <c:pt idx="5">
                  <c:v>130.05654417322953</c:v>
                </c:pt>
                <c:pt idx="6">
                  <c:v>140.23056549281554</c:v>
                </c:pt>
                <c:pt idx="7">
                  <c:v>151.10432174968821</c:v>
                </c:pt>
                <c:pt idx="8">
                  <c:v>162.35957205594767</c:v>
                </c:pt>
                <c:pt idx="9">
                  <c:v>173.71799884392161</c:v>
                </c:pt>
                <c:pt idx="10">
                  <c:v>184.93786718034576</c:v>
                </c:pt>
                <c:pt idx="11">
                  <c:v>195.81080654152123</c:v>
                </c:pt>
                <c:pt idx="12">
                  <c:v>206.15889776496817</c:v>
                </c:pt>
                <c:pt idx="13">
                  <c:v>215.83188934232646</c:v>
                </c:pt>
                <c:pt idx="14">
                  <c:v>224.70473585405719</c:v>
                </c:pt>
                <c:pt idx="15">
                  <c:v>232.67516643654167</c:v>
                </c:pt>
                <c:pt idx="16">
                  <c:v>239.66153773364366</c:v>
                </c:pt>
                <c:pt idx="17">
                  <c:v>245.60083244275003</c:v>
                </c:pt>
                <c:pt idx="18">
                  <c:v>250.44675807994034</c:v>
                </c:pt>
                <c:pt idx="19">
                  <c:v>254.16805607274699</c:v>
                </c:pt>
                <c:pt idx="20">
                  <c:v>256.74687249576891</c:v>
                </c:pt>
                <c:pt idx="21">
                  <c:v>258.17735637505251</c:v>
                </c:pt>
                <c:pt idx="22">
                  <c:v>258.46423777584255</c:v>
                </c:pt>
                <c:pt idx="23">
                  <c:v>257.62165763535779</c:v>
                </c:pt>
                <c:pt idx="24">
                  <c:v>255.67198454600219</c:v>
                </c:pt>
                <c:pt idx="25">
                  <c:v>252.64479747400739</c:v>
                </c:pt>
                <c:pt idx="26">
                  <c:v>248.57593908429186</c:v>
                </c:pt>
                <c:pt idx="27">
                  <c:v>243.50663847870902</c:v>
                </c:pt>
                <c:pt idx="28">
                  <c:v>237.48273131994958</c:v>
                </c:pt>
                <c:pt idx="29">
                  <c:v>230.55391836888154</c:v>
                </c:pt>
                <c:pt idx="30">
                  <c:v>222.77315786978971</c:v>
                </c:pt>
                <c:pt idx="31">
                  <c:v>214.19603208363532</c:v>
                </c:pt>
                <c:pt idx="32">
                  <c:v>204.88026193814827</c:v>
                </c:pt>
                <c:pt idx="33">
                  <c:v>194.8851761106834</c:v>
                </c:pt>
                <c:pt idx="34">
                  <c:v>184.27134633175689</c:v>
                </c:pt>
                <c:pt idx="35">
                  <c:v>173.10016532877739</c:v>
                </c:pt>
                <c:pt idx="36">
                  <c:v>161.43351596957655</c:v>
                </c:pt>
                <c:pt idx="37">
                  <c:v>149.33350461224421</c:v>
                </c:pt>
                <c:pt idx="38">
                  <c:v>136.86215241342771</c:v>
                </c:pt>
                <c:pt idx="39">
                  <c:v>124.08120653859356</c:v>
                </c:pt>
                <c:pt idx="40">
                  <c:v>111.05192296224261</c:v>
                </c:pt>
                <c:pt idx="41">
                  <c:v>97.834910528795049</c:v>
                </c:pt>
                <c:pt idx="42">
                  <c:v>84.48997697805234</c:v>
                </c:pt>
                <c:pt idx="43">
                  <c:v>71.076029328294624</c:v>
                </c:pt>
                <c:pt idx="44">
                  <c:v>57.650967077256681</c:v>
                </c:pt>
                <c:pt idx="45">
                  <c:v>44.271598082738535</c:v>
                </c:pt>
              </c:numCache>
            </c:numRef>
          </c:val>
          <c:extLst>
            <c:ext xmlns:c16="http://schemas.microsoft.com/office/drawing/2014/chart" uri="{C3380CC4-5D6E-409C-BE32-E72D297353CC}">
              <c16:uniqueId val="{00000001-B09A-EB40-8A81-5F05753A63B8}"/>
            </c:ext>
          </c:extLst>
        </c:ser>
        <c:ser>
          <c:idx val="6"/>
          <c:order val="5"/>
          <c:tx>
            <c:v>Financing Need Gap</c:v>
          </c:tx>
          <c:spPr>
            <a:solidFill>
              <a:schemeClr val="tx1">
                <a:alpha val="34000"/>
              </a:schemeClr>
            </a:solidFill>
            <a:ln>
              <a:noFill/>
            </a:ln>
            <a:effectLst/>
          </c:spP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Fund'!$B$34:$AU$34</c:f>
              <c:numCache>
                <c:formatCode>0.000</c:formatCode>
                <c:ptCount val="46"/>
                <c:pt idx="0">
                  <c:v>0</c:v>
                </c:pt>
                <c:pt idx="1">
                  <c:v>2.89518943977356</c:v>
                </c:pt>
                <c:pt idx="2">
                  <c:v>6.0444049416160652</c:v>
                </c:pt>
                <c:pt idx="3">
                  <c:v>9.66452844928952</c:v>
                </c:pt>
                <c:pt idx="4">
                  <c:v>13.923230803633913</c:v>
                </c:pt>
                <c:pt idx="5">
                  <c:v>18.94381250096481</c:v>
                </c:pt>
                <c:pt idx="6">
                  <c:v>24.809711988263558</c:v>
                </c:pt>
                <c:pt idx="7">
                  <c:v>31.568722455023703</c:v>
                </c:pt>
                <c:pt idx="8">
                  <c:v>39.236922618734951</c:v>
                </c:pt>
                <c:pt idx="9">
                  <c:v>47.802323955761011</c:v>
                </c:pt>
                <c:pt idx="10">
                  <c:v>57.228291495801699</c:v>
                </c:pt>
                <c:pt idx="11">
                  <c:v>67.456701011579355</c:v>
                </c:pt>
                <c:pt idx="12">
                  <c:v>78.410894028855068</c:v>
                </c:pt>
                <c:pt idx="13">
                  <c:v>89.998396683674514</c:v>
                </c:pt>
                <c:pt idx="14">
                  <c:v>102.11348809918988</c:v>
                </c:pt>
                <c:pt idx="15">
                  <c:v>114.63952510703743</c:v>
                </c:pt>
                <c:pt idx="16">
                  <c:v>127.45113507214248</c:v>
                </c:pt>
                <c:pt idx="17">
                  <c:v>140.41624404955954</c:v>
                </c:pt>
                <c:pt idx="18">
                  <c:v>153.39792461354111</c:v>
                </c:pt>
                <c:pt idx="19">
                  <c:v>166.25613635584187</c:v>
                </c:pt>
                <c:pt idx="20">
                  <c:v>178.8492903002516</c:v>
                </c:pt>
                <c:pt idx="21">
                  <c:v>191.03575359504026</c:v>
                </c:pt>
                <c:pt idx="22">
                  <c:v>202.67514554019749</c:v>
                </c:pt>
                <c:pt idx="23">
                  <c:v>213.62962219557483</c:v>
                </c:pt>
                <c:pt idx="24">
                  <c:v>223.76497567433472</c:v>
                </c:pt>
                <c:pt idx="25">
                  <c:v>232.9516895712807</c:v>
                </c:pt>
                <c:pt idx="26">
                  <c:v>241.06589326739271</c:v>
                </c:pt>
                <c:pt idx="27">
                  <c:v>247.99022011809274</c:v>
                </c:pt>
                <c:pt idx="28">
                  <c:v>253.61460640282874</c:v>
                </c:pt>
                <c:pt idx="29">
                  <c:v>257.83698319667019</c:v>
                </c:pt>
                <c:pt idx="30">
                  <c:v>260.56397172310579</c:v>
                </c:pt>
                <c:pt idx="31">
                  <c:v>261.71142145335199</c:v>
                </c:pt>
                <c:pt idx="32">
                  <c:v>261.20499082369258</c:v>
                </c:pt>
                <c:pt idx="33">
                  <c:v>258.98055608230976</c:v>
                </c:pt>
                <c:pt idx="34">
                  <c:v>254.98471331484956</c:v>
                </c:pt>
                <c:pt idx="35">
                  <c:v>249.17510513325874</c:v>
                </c:pt>
                <c:pt idx="36">
                  <c:v>241.5207629763463</c:v>
                </c:pt>
                <c:pt idx="37">
                  <c:v>232.00245005389348</c:v>
                </c:pt>
                <c:pt idx="38">
                  <c:v>220.61285178273928</c:v>
                </c:pt>
                <c:pt idx="39">
                  <c:v>207.35685994395038</c:v>
                </c:pt>
                <c:pt idx="40">
                  <c:v>192.25173647684431</c:v>
                </c:pt>
                <c:pt idx="41">
                  <c:v>175.3272999356825</c:v>
                </c:pt>
                <c:pt idx="42">
                  <c:v>156.62604513193301</c:v>
                </c:pt>
                <c:pt idx="43">
                  <c:v>136.2032923422376</c:v>
                </c:pt>
                <c:pt idx="44">
                  <c:v>114.12726358985758</c:v>
                </c:pt>
                <c:pt idx="45">
                  <c:v>90.479140061182363</c:v>
                </c:pt>
              </c:numCache>
            </c:numRef>
          </c:val>
          <c:extLst>
            <c:ext xmlns:c16="http://schemas.microsoft.com/office/drawing/2014/chart" uri="{C3380CC4-5D6E-409C-BE32-E72D297353CC}">
              <c16:uniqueId val="{00000002-B09A-EB40-8A81-5F05753A63B8}"/>
            </c:ext>
          </c:extLst>
        </c:ser>
        <c:dLbls>
          <c:showLegendKey val="0"/>
          <c:showVal val="0"/>
          <c:showCatName val="0"/>
          <c:showSerName val="0"/>
          <c:showPercent val="0"/>
          <c:showBubbleSize val="0"/>
        </c:dLbls>
        <c:axId val="969282415"/>
        <c:axId val="969275695"/>
      </c:areaChart>
      <c:lineChart>
        <c:grouping val="standard"/>
        <c:varyColors val="0"/>
        <c:ser>
          <c:idx val="0"/>
          <c:order val="0"/>
          <c:tx>
            <c:strRef>
              <c:f>'HLD 2070 High Fund'!$A$26</c:f>
              <c:strCache>
                <c:ptCount val="1"/>
                <c:pt idx="0">
                  <c:v>NZ Financing Need</c:v>
                </c:pt>
              </c:strCache>
            </c:strRef>
          </c:tx>
          <c:spPr>
            <a:ln w="28575" cap="rnd">
              <a:solidFill>
                <a:schemeClr val="tx1"/>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Fund'!$B$26:$AU$26</c:f>
              <c:numCache>
                <c:formatCode>0.00</c:formatCode>
                <c:ptCount val="46"/>
                <c:pt idx="0">
                  <c:v>104.10268974304199</c:v>
                </c:pt>
                <c:pt idx="1">
                  <c:v>107.22923851013184</c:v>
                </c:pt>
                <c:pt idx="2">
                  <c:v>113.63799476623535</c:v>
                </c:pt>
                <c:pt idx="3">
                  <c:v>122.96729469299316</c:v>
                </c:pt>
                <c:pt idx="4">
                  <c:v>134.86736488342285</c:v>
                </c:pt>
                <c:pt idx="5">
                  <c:v>149.00035667419434</c:v>
                </c:pt>
                <c:pt idx="6">
                  <c:v>165.0402774810791</c:v>
                </c:pt>
                <c:pt idx="7">
                  <c:v>182.67304420471191</c:v>
                </c:pt>
                <c:pt idx="8">
                  <c:v>201.59649467468262</c:v>
                </c:pt>
                <c:pt idx="9">
                  <c:v>221.52032279968262</c:v>
                </c:pt>
                <c:pt idx="10">
                  <c:v>242.16615867614746</c:v>
                </c:pt>
                <c:pt idx="11">
                  <c:v>263.26750755310059</c:v>
                </c:pt>
                <c:pt idx="12">
                  <c:v>284.56979179382324</c:v>
                </c:pt>
                <c:pt idx="13">
                  <c:v>305.83028602600098</c:v>
                </c:pt>
                <c:pt idx="14">
                  <c:v>326.81822395324707</c:v>
                </c:pt>
                <c:pt idx="15">
                  <c:v>347.3146915435791</c:v>
                </c:pt>
                <c:pt idx="16">
                  <c:v>367.11267280578613</c:v>
                </c:pt>
                <c:pt idx="17">
                  <c:v>386.01707649230957</c:v>
                </c:pt>
                <c:pt idx="18">
                  <c:v>403.84468269348145</c:v>
                </c:pt>
                <c:pt idx="19">
                  <c:v>420.42419242858887</c:v>
                </c:pt>
                <c:pt idx="20">
                  <c:v>435.59616279602051</c:v>
                </c:pt>
                <c:pt idx="21">
                  <c:v>449.21310997009277</c:v>
                </c:pt>
                <c:pt idx="22">
                  <c:v>461.13938331604004</c:v>
                </c:pt>
                <c:pt idx="23">
                  <c:v>471.25127983093262</c:v>
                </c:pt>
                <c:pt idx="24">
                  <c:v>479.43696022033691</c:v>
                </c:pt>
                <c:pt idx="25">
                  <c:v>485.59648704528809</c:v>
                </c:pt>
                <c:pt idx="26">
                  <c:v>489.64183235168457</c:v>
                </c:pt>
                <c:pt idx="27">
                  <c:v>491.49685859680176</c:v>
                </c:pt>
                <c:pt idx="28">
                  <c:v>491.09733772277832</c:v>
                </c:pt>
                <c:pt idx="29">
                  <c:v>488.39090156555176</c:v>
                </c:pt>
                <c:pt idx="30">
                  <c:v>483.33712959289551</c:v>
                </c:pt>
                <c:pt idx="31">
                  <c:v>475.9074535369873</c:v>
                </c:pt>
                <c:pt idx="32">
                  <c:v>466.08525276184082</c:v>
                </c:pt>
                <c:pt idx="33">
                  <c:v>453.86573219299316</c:v>
                </c:pt>
                <c:pt idx="34">
                  <c:v>439.25605964660645</c:v>
                </c:pt>
                <c:pt idx="35">
                  <c:v>422.27527046203613</c:v>
                </c:pt>
                <c:pt idx="36">
                  <c:v>402.95427894592285</c:v>
                </c:pt>
                <c:pt idx="37">
                  <c:v>381.3359546661377</c:v>
                </c:pt>
                <c:pt idx="38">
                  <c:v>357.47500419616699</c:v>
                </c:pt>
                <c:pt idx="39">
                  <c:v>331.43806648254395</c:v>
                </c:pt>
                <c:pt idx="40">
                  <c:v>303.30365943908691</c:v>
                </c:pt>
                <c:pt idx="41">
                  <c:v>273.16221046447754</c:v>
                </c:pt>
                <c:pt idx="42">
                  <c:v>241.11602210998535</c:v>
                </c:pt>
                <c:pt idx="43">
                  <c:v>207.27932167053223</c:v>
                </c:pt>
                <c:pt idx="44">
                  <c:v>171.77823066711426</c:v>
                </c:pt>
                <c:pt idx="45">
                  <c:v>134.7507381439209</c:v>
                </c:pt>
              </c:numCache>
            </c:numRef>
          </c:val>
          <c:smooth val="0"/>
          <c:extLst>
            <c:ext xmlns:c16="http://schemas.microsoft.com/office/drawing/2014/chart" uri="{C3380CC4-5D6E-409C-BE32-E72D297353CC}">
              <c16:uniqueId val="{00000003-B09A-EB40-8A81-5F05753A63B8}"/>
            </c:ext>
          </c:extLst>
        </c:ser>
        <c:ser>
          <c:idx val="1"/>
          <c:order val="2"/>
          <c:tx>
            <c:strRef>
              <c:f>'HLD 2070 High Fund'!$A$29</c:f>
              <c:strCache>
                <c:ptCount val="1"/>
                <c:pt idx="0">
                  <c:v>Funding Availability</c:v>
                </c:pt>
              </c:strCache>
            </c:strRef>
          </c:tx>
          <c:spPr>
            <a:ln w="28575" cap="rnd">
              <a:solidFill>
                <a:schemeClr val="accent2"/>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Fund'!$B$29:$AU$29</c:f>
              <c:numCache>
                <c:formatCode>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4-B09A-EB40-8A81-5F05753A63B8}"/>
            </c:ext>
          </c:extLst>
        </c:ser>
        <c:ser>
          <c:idx val="10"/>
          <c:order val="7"/>
          <c:tx>
            <c:strRef>
              <c:f>'HLD 2070 High Fund'!$A$27</c:f>
              <c:strCache>
                <c:ptCount val="1"/>
                <c:pt idx="0">
                  <c:v>Fund Halo Above</c:v>
                </c:pt>
              </c:strCache>
            </c:strRef>
          </c:tx>
          <c:spPr>
            <a:ln w="28575" cap="rnd">
              <a:solidFill>
                <a:schemeClr val="bg1"/>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Fund'!$B$27:$AU$27</c:f>
              <c:numCache>
                <c:formatCode>0.00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5-B09A-EB40-8A81-5F05753A63B8}"/>
            </c:ext>
          </c:extLst>
        </c:ser>
        <c:ser>
          <c:idx val="11"/>
          <c:order val="8"/>
          <c:tx>
            <c:strRef>
              <c:f>'HLD 2070 High Fund'!$A$28</c:f>
              <c:strCache>
                <c:ptCount val="1"/>
                <c:pt idx="0">
                  <c:v>Fund Halo Below</c:v>
                </c:pt>
              </c:strCache>
            </c:strRef>
          </c:tx>
          <c:spPr>
            <a:ln w="28575" cap="rnd">
              <a:solidFill>
                <a:schemeClr val="bg1"/>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Fund'!$B$28:$AU$28</c:f>
              <c:numCache>
                <c:formatCode>0.00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6-B09A-EB40-8A81-5F05753A63B8}"/>
            </c:ext>
          </c:extLst>
        </c:ser>
        <c:dLbls>
          <c:showLegendKey val="0"/>
          <c:showVal val="0"/>
          <c:showCatName val="0"/>
          <c:showSerName val="0"/>
          <c:showPercent val="0"/>
          <c:showBubbleSize val="0"/>
        </c:dLbls>
        <c:marker val="1"/>
        <c:smooth val="0"/>
        <c:axId val="556246032"/>
        <c:axId val="556247952"/>
      </c:lineChart>
      <c:lineChart>
        <c:grouping val="standard"/>
        <c:varyColors val="0"/>
        <c:ser>
          <c:idx val="2"/>
          <c:order val="1"/>
          <c:tx>
            <c:strRef>
              <c:f>'HLD 2070 High Fund'!$A$32</c:f>
              <c:strCache>
                <c:ptCount val="1"/>
                <c:pt idx="0">
                  <c:v>BAU Financing Need</c:v>
                </c:pt>
              </c:strCache>
            </c:strRef>
          </c:tx>
          <c:spPr>
            <a:ln w="28575" cap="rnd">
              <a:solidFill>
                <a:schemeClr val="tx1">
                  <a:lumMod val="75000"/>
                  <a:lumOff val="25000"/>
                </a:schemeClr>
              </a:solidFill>
              <a:prstDash val="sysDash"/>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Fund'!$B$32:$AU$32</c:f>
              <c:numCache>
                <c:formatCode>0.00</c:formatCode>
                <c:ptCount val="46"/>
                <c:pt idx="0">
                  <c:v>104.10268974304199</c:v>
                </c:pt>
                <c:pt idx="1">
                  <c:v>104.33404907035828</c:v>
                </c:pt>
                <c:pt idx="2">
                  <c:v>107.59358982461929</c:v>
                </c:pt>
                <c:pt idx="3">
                  <c:v>113.30276624370364</c:v>
                </c:pt>
                <c:pt idx="4">
                  <c:v>120.94413407978894</c:v>
                </c:pt>
                <c:pt idx="5">
                  <c:v>130.05654417322953</c:v>
                </c:pt>
                <c:pt idx="6">
                  <c:v>140.23056549281554</c:v>
                </c:pt>
                <c:pt idx="7">
                  <c:v>151.10432174968821</c:v>
                </c:pt>
                <c:pt idx="8">
                  <c:v>162.35957205594767</c:v>
                </c:pt>
                <c:pt idx="9">
                  <c:v>173.71799884392161</c:v>
                </c:pt>
                <c:pt idx="10">
                  <c:v>184.93786718034576</c:v>
                </c:pt>
                <c:pt idx="11">
                  <c:v>195.81080654152123</c:v>
                </c:pt>
                <c:pt idx="12">
                  <c:v>206.15889776496817</c:v>
                </c:pt>
                <c:pt idx="13">
                  <c:v>215.83188934232646</c:v>
                </c:pt>
                <c:pt idx="14">
                  <c:v>224.70473585405719</c:v>
                </c:pt>
                <c:pt idx="15">
                  <c:v>232.67516643654167</c:v>
                </c:pt>
                <c:pt idx="16">
                  <c:v>239.66153773364366</c:v>
                </c:pt>
                <c:pt idx="17">
                  <c:v>245.60083244275003</c:v>
                </c:pt>
                <c:pt idx="18">
                  <c:v>250.44675807994034</c:v>
                </c:pt>
                <c:pt idx="19">
                  <c:v>254.16805607274699</c:v>
                </c:pt>
                <c:pt idx="20">
                  <c:v>256.74687249576891</c:v>
                </c:pt>
                <c:pt idx="21">
                  <c:v>258.17735637505251</c:v>
                </c:pt>
                <c:pt idx="22">
                  <c:v>258.46423777584255</c:v>
                </c:pt>
                <c:pt idx="23">
                  <c:v>257.62165763535779</c:v>
                </c:pt>
                <c:pt idx="24">
                  <c:v>255.67198454600219</c:v>
                </c:pt>
                <c:pt idx="25">
                  <c:v>252.64479747400739</c:v>
                </c:pt>
                <c:pt idx="26">
                  <c:v>248.57593908429186</c:v>
                </c:pt>
                <c:pt idx="27">
                  <c:v>243.50663847870902</c:v>
                </c:pt>
                <c:pt idx="28">
                  <c:v>237.48273131994958</c:v>
                </c:pt>
                <c:pt idx="29">
                  <c:v>230.55391836888154</c:v>
                </c:pt>
                <c:pt idx="30">
                  <c:v>222.77315786978971</c:v>
                </c:pt>
                <c:pt idx="31">
                  <c:v>214.19603208363532</c:v>
                </c:pt>
                <c:pt idx="32">
                  <c:v>204.88026193814827</c:v>
                </c:pt>
                <c:pt idx="33">
                  <c:v>194.8851761106834</c:v>
                </c:pt>
                <c:pt idx="34">
                  <c:v>184.27134633175689</c:v>
                </c:pt>
                <c:pt idx="35">
                  <c:v>173.10016532877739</c:v>
                </c:pt>
                <c:pt idx="36">
                  <c:v>161.43351596957655</c:v>
                </c:pt>
                <c:pt idx="37">
                  <c:v>149.33350461224421</c:v>
                </c:pt>
                <c:pt idx="38">
                  <c:v>136.86215241342771</c:v>
                </c:pt>
                <c:pt idx="39">
                  <c:v>124.08120653859356</c:v>
                </c:pt>
                <c:pt idx="40">
                  <c:v>111.05192296224261</c:v>
                </c:pt>
                <c:pt idx="41">
                  <c:v>97.834910528795049</c:v>
                </c:pt>
                <c:pt idx="42">
                  <c:v>84.48997697805234</c:v>
                </c:pt>
                <c:pt idx="43">
                  <c:v>71.076029328294624</c:v>
                </c:pt>
                <c:pt idx="44">
                  <c:v>57.650967077256681</c:v>
                </c:pt>
                <c:pt idx="45">
                  <c:v>44.271598082738535</c:v>
                </c:pt>
              </c:numCache>
            </c:numRef>
          </c:val>
          <c:smooth val="0"/>
          <c:extLst>
            <c:ext xmlns:c16="http://schemas.microsoft.com/office/drawing/2014/chart" uri="{C3380CC4-5D6E-409C-BE32-E72D297353CC}">
              <c16:uniqueId val="{00000007-B09A-EB40-8A81-5F05753A63B8}"/>
            </c:ext>
          </c:extLst>
        </c:ser>
        <c:ser>
          <c:idx val="3"/>
          <c:order val="3"/>
          <c:tx>
            <c:strRef>
              <c:f>'HLD 2070 High Fund'!$A$31</c:f>
              <c:strCache>
                <c:ptCount val="1"/>
                <c:pt idx="0">
                  <c:v>NZ Financing Requirement</c:v>
                </c:pt>
              </c:strCache>
            </c:strRef>
          </c:tx>
          <c:spPr>
            <a:ln w="28575" cap="rnd">
              <a:solidFill>
                <a:srgbClr val="C00000"/>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Fund'!$B$31:$AU$31</c:f>
              <c:numCache>
                <c:formatCode>0.000</c:formatCode>
                <c:ptCount val="46"/>
                <c:pt idx="0">
                  <c:v>0</c:v>
                </c:pt>
                <c:pt idx="1">
                  <c:v>5.2574222981758272</c:v>
                </c:pt>
                <c:pt idx="2">
                  <c:v>10.829064285986295</c:v>
                </c:pt>
                <c:pt idx="3">
                  <c:v>16.858119476975226</c:v>
                </c:pt>
                <c:pt idx="4">
                  <c:v>23.470632083481576</c:v>
                </c:pt>
                <c:pt idx="5">
                  <c:v>30.776081683788519</c:v>
                </c:pt>
                <c:pt idx="6">
                  <c:v>38.867964522667073</c:v>
                </c:pt>
                <c:pt idx="7">
                  <c:v>47.824377430390612</c:v>
                </c:pt>
                <c:pt idx="8">
                  <c:v>57.708602302850331</c:v>
                </c:pt>
                <c:pt idx="9">
                  <c:v>68.56968740209885</c:v>
                </c:pt>
                <c:pt idx="10">
                  <c:v>80.443032584600218</c:v>
                </c:pt>
                <c:pt idx="11">
                  <c:v>93.350971536941685</c:v>
                </c:pt>
                <c:pt idx="12">
                  <c:v>107.30335606891555</c:v>
                </c:pt>
                <c:pt idx="13">
                  <c:v>122.2981372270291</c:v>
                </c:pt>
                <c:pt idx="14">
                  <c:v>138.32195164495647</c:v>
                </c:pt>
                <c:pt idx="15">
                  <c:v>155.35070265704857</c:v>
                </c:pt>
                <c:pt idx="16">
                  <c:v>173.35014365624676</c:v>
                </c:pt>
                <c:pt idx="17">
                  <c:v>192.27646276123187</c:v>
                </c:pt>
                <c:pt idx="18">
                  <c:v>212.07686486510241</c:v>
                </c:pt>
                <c:pt idx="19">
                  <c:v>232.69015611549003</c:v>
                </c:pt>
                <c:pt idx="20">
                  <c:v>254.04732521510309</c:v>
                </c:pt>
                <c:pt idx="21">
                  <c:v>276.07212977217847</c:v>
                </c:pt>
                <c:pt idx="22">
                  <c:v>298.68167647882342</c:v>
                </c:pt>
                <c:pt idx="23">
                  <c:v>321.78700690036646</c:v>
                </c:pt>
                <c:pt idx="24">
                  <c:v>345.29367914996817</c:v>
                </c:pt>
                <c:pt idx="25">
                  <c:v>369.10235143356851</c:v>
                </c:pt>
                <c:pt idx="26">
                  <c:v>393.10936596890144</c:v>
                </c:pt>
                <c:pt idx="27">
                  <c:v>417.20733196934117</c:v>
                </c:pt>
                <c:pt idx="28">
                  <c:v>441.28570956291662</c:v>
                </c:pt>
                <c:pt idx="29">
                  <c:v>465.23139127988895</c:v>
                </c:pt>
                <c:pt idx="30">
                  <c:v>488.9292878421021</c:v>
                </c:pt>
                <c:pt idx="31">
                  <c:v>512.26290927649302</c:v>
                </c:pt>
                <c:pt idx="32">
                  <c:v>535.11495070444255</c:v>
                </c:pt>
                <c:pt idx="33">
                  <c:v>557.36787214604988</c:v>
                </c:pt>
                <c:pt idx="34">
                  <c:v>578.90448505761799</c:v>
                </c:pt>
                <c:pt idx="35">
                  <c:v>599.60853419329817</c:v>
                </c:pt>
                <c:pt idx="36">
                  <c:v>619.36528002783552</c:v>
                </c:pt>
                <c:pt idx="37">
                  <c:v>638.06208491998711</c:v>
                </c:pt>
                <c:pt idx="38">
                  <c:v>655.58899347789736</c:v>
                </c:pt>
                <c:pt idx="39">
                  <c:v>671.83931760031442</c:v>
                </c:pt>
                <c:pt idx="40">
                  <c:v>686.7102188993357</c:v>
                </c:pt>
                <c:pt idx="41">
                  <c:v>700.10329261942229</c:v>
                </c:pt>
                <c:pt idx="42">
                  <c:v>711.92514987311074</c:v>
                </c:pt>
                <c:pt idx="43">
                  <c:v>722.08800230816223</c:v>
                </c:pt>
                <c:pt idx="44">
                  <c:v>730.51024527844265</c:v>
                </c:pt>
                <c:pt idx="45">
                  <c:v>737.11703970556675</c:v>
                </c:pt>
              </c:numCache>
            </c:numRef>
          </c:val>
          <c:smooth val="0"/>
          <c:extLst>
            <c:ext xmlns:c16="http://schemas.microsoft.com/office/drawing/2014/chart" uri="{C3380CC4-5D6E-409C-BE32-E72D297353CC}">
              <c16:uniqueId val="{00000008-B09A-EB40-8A81-5F05753A63B8}"/>
            </c:ext>
          </c:extLst>
        </c:ser>
        <c:ser>
          <c:idx val="12"/>
          <c:order val="9"/>
          <c:tx>
            <c:strRef>
              <c:f>'HLD 2070 High Fund'!$A$27</c:f>
              <c:strCache>
                <c:ptCount val="1"/>
                <c:pt idx="0">
                  <c:v>Fund Halo Above</c:v>
                </c:pt>
              </c:strCache>
            </c:strRef>
          </c:tx>
          <c:spPr>
            <a:ln w="28575" cap="rnd">
              <a:solidFill>
                <a:schemeClr val="bg1"/>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Fund'!$B$27:$AU$27</c:f>
              <c:numCache>
                <c:formatCode>0.00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9-B09A-EB40-8A81-5F05753A63B8}"/>
            </c:ext>
          </c:extLst>
        </c:ser>
        <c:ser>
          <c:idx val="13"/>
          <c:order val="10"/>
          <c:tx>
            <c:strRef>
              <c:f>'HLD 2070 High Fund'!$A$28</c:f>
              <c:strCache>
                <c:ptCount val="1"/>
                <c:pt idx="0">
                  <c:v>Fund Halo Below</c:v>
                </c:pt>
              </c:strCache>
            </c:strRef>
          </c:tx>
          <c:spPr>
            <a:ln w="28575" cap="rnd">
              <a:solidFill>
                <a:schemeClr val="bg1"/>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Fund'!$B$28:$AU$28</c:f>
              <c:numCache>
                <c:formatCode>0.00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A-B09A-EB40-8A81-5F05753A63B8}"/>
            </c:ext>
          </c:extLst>
        </c:ser>
        <c:ser>
          <c:idx val="9"/>
          <c:order val="11"/>
          <c:tx>
            <c:strRef>
              <c:f>'HLD 2070 High Fund'!$A$29</c:f>
              <c:strCache>
                <c:ptCount val="1"/>
                <c:pt idx="0">
                  <c:v>Funding Availability</c:v>
                </c:pt>
              </c:strCache>
            </c:strRef>
          </c:tx>
          <c:spPr>
            <a:ln w="28575" cap="rnd">
              <a:solidFill>
                <a:srgbClr val="00B050"/>
              </a:solidFill>
              <a:round/>
            </a:ln>
            <a:effectLst/>
          </c:spPr>
          <c:marker>
            <c:symbol val="none"/>
          </c:marker>
          <c:cat>
            <c:numRef>
              <c:f>'HLD 2070 High Fund'!$B$25:$AU$25</c:f>
              <c:numCache>
                <c:formatCode>General</c:formatCode>
                <c:ptCount val="4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pt idx="16">
                  <c:v>2041</c:v>
                </c:pt>
                <c:pt idx="17">
                  <c:v>2042</c:v>
                </c:pt>
                <c:pt idx="18">
                  <c:v>2043</c:v>
                </c:pt>
                <c:pt idx="19">
                  <c:v>2044</c:v>
                </c:pt>
                <c:pt idx="20">
                  <c:v>2045</c:v>
                </c:pt>
                <c:pt idx="21">
                  <c:v>2046</c:v>
                </c:pt>
                <c:pt idx="22">
                  <c:v>2047</c:v>
                </c:pt>
                <c:pt idx="23">
                  <c:v>2048</c:v>
                </c:pt>
                <c:pt idx="24">
                  <c:v>2049</c:v>
                </c:pt>
                <c:pt idx="25">
                  <c:v>2050</c:v>
                </c:pt>
                <c:pt idx="26">
                  <c:v>2051</c:v>
                </c:pt>
                <c:pt idx="27">
                  <c:v>2052</c:v>
                </c:pt>
                <c:pt idx="28">
                  <c:v>2053</c:v>
                </c:pt>
                <c:pt idx="29">
                  <c:v>2054</c:v>
                </c:pt>
                <c:pt idx="30">
                  <c:v>2055</c:v>
                </c:pt>
                <c:pt idx="31">
                  <c:v>2056</c:v>
                </c:pt>
                <c:pt idx="32">
                  <c:v>2057</c:v>
                </c:pt>
                <c:pt idx="33">
                  <c:v>2058</c:v>
                </c:pt>
                <c:pt idx="34">
                  <c:v>2059</c:v>
                </c:pt>
                <c:pt idx="35">
                  <c:v>2060</c:v>
                </c:pt>
                <c:pt idx="36">
                  <c:v>2061</c:v>
                </c:pt>
                <c:pt idx="37">
                  <c:v>2062</c:v>
                </c:pt>
                <c:pt idx="38">
                  <c:v>2063</c:v>
                </c:pt>
                <c:pt idx="39">
                  <c:v>2064</c:v>
                </c:pt>
                <c:pt idx="40">
                  <c:v>2065</c:v>
                </c:pt>
                <c:pt idx="41">
                  <c:v>2066</c:v>
                </c:pt>
                <c:pt idx="42">
                  <c:v>2067</c:v>
                </c:pt>
                <c:pt idx="43">
                  <c:v>2068</c:v>
                </c:pt>
                <c:pt idx="44">
                  <c:v>2069</c:v>
                </c:pt>
                <c:pt idx="45">
                  <c:v>2070</c:v>
                </c:pt>
              </c:numCache>
            </c:numRef>
          </c:cat>
          <c:val>
            <c:numRef>
              <c:f>'HLD 2070 High Fund'!$B$29:$AU$29</c:f>
              <c:numCache>
                <c:formatCode>0</c:formatCode>
                <c:ptCount val="46"/>
                <c:pt idx="0">
                  <c:v>20</c:v>
                </c:pt>
                <c:pt idx="1">
                  <c:v>24.613200000000003</c:v>
                </c:pt>
                <c:pt idx="2">
                  <c:v>29.501164800000002</c:v>
                </c:pt>
                <c:pt idx="3">
                  <c:v>34.6767554304</c:v>
                </c:pt>
                <c:pt idx="4">
                  <c:v>40.153374668390406</c:v>
                </c:pt>
                <c:pt idx="5">
                  <c:v>45.944988540051469</c:v>
                </c:pt>
                <c:pt idx="6">
                  <c:v>52.066148643838389</c:v>
                </c:pt>
                <c:pt idx="7">
                  <c:v>58.532015326002671</c:v>
                </c:pt>
                <c:pt idx="8">
                  <c:v>65.358381739614188</c:v>
                </c:pt>
                <c:pt idx="9">
                  <c:v>72.561698820003016</c:v>
                </c:pt>
                <c:pt idx="10">
                  <c:v>80.159101210635342</c:v>
                </c:pt>
                <c:pt idx="11">
                  <c:v>88.168434174676463</c:v>
                </c:pt>
                <c:pt idx="12">
                  <c:v>96.60828152877653</c:v>
                </c:pt>
                <c:pt idx="13">
                  <c:v>105.49799463694413</c:v>
                </c:pt>
                <c:pt idx="14">
                  <c:v>114.85772250374896</c:v>
                </c:pt>
                <c:pt idx="15">
                  <c:v>124.70844300752105</c:v>
                </c:pt>
                <c:pt idx="16">
                  <c:v>135.0719953156908</c:v>
                </c:pt>
                <c:pt idx="17">
                  <c:v>145.97111352594368</c:v>
                </c:pt>
                <c:pt idx="18">
                  <c:v>157.42946157844943</c:v>
                </c:pt>
                <c:pt idx="19">
                  <c:v>169.471669486065</c:v>
                </c:pt>
                <c:pt idx="20">
                  <c:v>182.12337093111168</c:v>
                </c:pt>
                <c:pt idx="21">
                  <c:v>195.41124227908759</c:v>
                </c:pt>
                <c:pt idx="22">
                  <c:v>209.36304306150046</c:v>
                </c:pt>
                <c:pt idx="23">
                  <c:v>224.00765798189397</c:v>
                </c:pt>
                <c:pt idx="24">
                  <c:v>239.37514050109775</c:v>
                </c:pt>
                <c:pt idx="25">
                  <c:v>255.49675805975713</c:v>
                </c:pt>
                <c:pt idx="26">
                  <c:v>272.40503899829747</c:v>
                </c:pt>
                <c:pt idx="27">
                  <c:v>290.13382123665127</c:v>
                </c:pt>
                <c:pt idx="28">
                  <c:v>308.71830277832549</c:v>
                </c:pt>
                <c:pt idx="29">
                  <c:v>328.1950941057205</c:v>
                </c:pt>
                <c:pt idx="30">
                  <c:v>348.60227253602375</c:v>
                </c:pt>
                <c:pt idx="31">
                  <c:v>369.9794386095021</c:v>
                </c:pt>
                <c:pt idx="32">
                  <c:v>392.36777458460631</c:v>
                </c:pt>
                <c:pt idx="33">
                  <c:v>415.81010511698105</c:v>
                </c:pt>
                <c:pt idx="34">
                  <c:v>440.35096020225308</c:v>
                </c:pt>
                <c:pt idx="35">
                  <c:v>466.03664046534271</c:v>
                </c:pt>
                <c:pt idx="36">
                  <c:v>492.91528488202295</c:v>
                </c:pt>
                <c:pt idx="37">
                  <c:v>521.0369410215344</c:v>
                </c:pt>
                <c:pt idx="38">
                  <c:v>550.45363790225508</c:v>
                </c:pt>
                <c:pt idx="39">
                  <c:v>581.21946155573596</c:v>
                </c:pt>
                <c:pt idx="40">
                  <c:v>613.39063339782786</c:v>
                </c:pt>
                <c:pt idx="41">
                  <c:v>647.02559150918057</c:v>
                </c:pt>
                <c:pt idx="42">
                  <c:v>682.18507493106029</c:v>
                </c:pt>
                <c:pt idx="43">
                  <c:v>718.93221108623493</c:v>
                </c:pt>
                <c:pt idx="44">
                  <c:v>757.33260643861149</c:v>
                </c:pt>
                <c:pt idx="45">
                  <c:v>797.45444050938784</c:v>
                </c:pt>
              </c:numCache>
            </c:numRef>
          </c:val>
          <c:smooth val="0"/>
          <c:extLst>
            <c:ext xmlns:c16="http://schemas.microsoft.com/office/drawing/2014/chart" uri="{C3380CC4-5D6E-409C-BE32-E72D297353CC}">
              <c16:uniqueId val="{0000000B-B09A-EB40-8A81-5F05753A63B8}"/>
            </c:ext>
          </c:extLst>
        </c:ser>
        <c:dLbls>
          <c:showLegendKey val="0"/>
          <c:showVal val="0"/>
          <c:showCatName val="0"/>
          <c:showSerName val="0"/>
          <c:showPercent val="0"/>
          <c:showBubbleSize val="0"/>
        </c:dLbls>
        <c:marker val="1"/>
        <c:smooth val="0"/>
        <c:axId val="969282415"/>
        <c:axId val="969275695"/>
      </c:lineChart>
      <c:dateAx>
        <c:axId val="556246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56247952"/>
        <c:crosses val="autoZero"/>
        <c:auto val="0"/>
        <c:lblOffset val="100"/>
        <c:baseTimeUnit val="days"/>
        <c:majorUnit val="5"/>
        <c:majorTimeUnit val="days"/>
      </c:dateAx>
      <c:valAx>
        <c:axId val="556247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GB"/>
                  <a:t>Million US$</a:t>
                </a:r>
              </a:p>
            </c:rich>
          </c:tx>
          <c:layout>
            <c:manualLayout>
              <c:xMode val="edge"/>
              <c:yMode val="edge"/>
              <c:x val="7.2235275396631039E-4"/>
              <c:y val="0.3316691211102045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556246032"/>
        <c:crosses val="autoZero"/>
        <c:crossBetween val="between"/>
      </c:valAx>
      <c:valAx>
        <c:axId val="969275695"/>
        <c:scaling>
          <c:orientation val="minMax"/>
        </c:scaling>
        <c:delete val="1"/>
        <c:axPos val="r"/>
        <c:numFmt formatCode="0.00" sourceLinked="1"/>
        <c:majorTickMark val="out"/>
        <c:minorTickMark val="none"/>
        <c:tickLblPos val="nextTo"/>
        <c:crossAx val="969282415"/>
        <c:crosses val="max"/>
        <c:crossBetween val="between"/>
      </c:valAx>
      <c:catAx>
        <c:axId val="969282415"/>
        <c:scaling>
          <c:orientation val="minMax"/>
        </c:scaling>
        <c:delete val="1"/>
        <c:axPos val="b"/>
        <c:numFmt formatCode="General" sourceLinked="1"/>
        <c:majorTickMark val="out"/>
        <c:minorTickMark val="none"/>
        <c:tickLblPos val="nextTo"/>
        <c:crossAx val="969275695"/>
        <c:crosses val="autoZero"/>
        <c:auto val="1"/>
        <c:lblAlgn val="ctr"/>
        <c:lblOffset val="100"/>
        <c:noMultiLvlLbl val="0"/>
      </c:cat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9"/>
        <c:delete val="1"/>
      </c:legendEntry>
      <c:legendEntry>
        <c:idx val="10"/>
        <c:delete val="1"/>
      </c:legendEntry>
      <c:layout>
        <c:manualLayout>
          <c:xMode val="edge"/>
          <c:yMode val="edge"/>
          <c:x val="3.6514033406176989E-2"/>
          <c:y val="0.90116138297942916"/>
          <c:w val="0.96260534073348047"/>
          <c:h val="9.7990756034945975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In the previous lecture, we examined the concept of the financing gap, which reflects the disparity between the funding available—often derived from sector cash flows—and the capital needed to meet the financing requirements of energy transition plans. To effectively address this gap, we can adopt two primary strategies:</a:t>
            </a:r>
          </a:p>
          <a:p>
            <a:pPr algn="l">
              <a:buFont typeface="+mj-lt"/>
              <a:buAutoNum type="arabicPeriod"/>
            </a:pPr>
            <a:r>
              <a:rPr lang="en-GB" b="1" i="0" u="none" strike="noStrike">
                <a:solidFill>
                  <a:srgbClr val="000000"/>
                </a:solidFill>
                <a:effectLst/>
              </a:rPr>
              <a:t>Enhancing Funding Availability</a:t>
            </a:r>
            <a:r>
              <a:rPr lang="en-GB" b="0" i="0" u="none" strike="noStrike">
                <a:solidFill>
                  <a:srgbClr val="000000"/>
                </a:solidFill>
                <a:effectLst/>
              </a:rPr>
              <a:t>: This involves increasing the amount of available funding for energy transition projects through various sources, such as private investments, public sector contributions, or international climate funds.</a:t>
            </a:r>
          </a:p>
          <a:p>
            <a:pPr algn="l">
              <a:buFont typeface="+mj-lt"/>
              <a:buAutoNum type="arabicPeriod"/>
            </a:pPr>
            <a:r>
              <a:rPr lang="en-GB" b="1" i="0" u="none" strike="noStrike">
                <a:solidFill>
                  <a:srgbClr val="000000"/>
                </a:solidFill>
                <a:effectLst/>
              </a:rPr>
              <a:t>Reducing Financing Requirements</a:t>
            </a:r>
            <a:r>
              <a:rPr lang="en-GB" b="0" i="0" u="none" strike="noStrike">
                <a:solidFill>
                  <a:srgbClr val="000000"/>
                </a:solidFill>
                <a:effectLst/>
              </a:rPr>
              <a:t>: This focuses on minimizing the cost or need for financing by optimizing resource use, adopting more cost-effective technologies, or reducing the scope of investments required for achieving energy transition goals.</a:t>
            </a:r>
          </a:p>
          <a:p>
            <a:pPr algn="l"/>
            <a:endParaRPr lang="en-GB" b="0" i="0" u="none" strike="noStrike">
              <a:solidFill>
                <a:srgbClr val="000000"/>
              </a:solidFill>
              <a:effectLst/>
            </a:endParaRPr>
          </a:p>
          <a:p>
            <a:pPr algn="l"/>
            <a:r>
              <a:rPr lang="en-GB" b="0" i="0" u="none" strike="noStrike">
                <a:solidFill>
                  <a:srgbClr val="000000"/>
                </a:solidFill>
                <a:effectLst/>
              </a:rPr>
              <a:t>In this lecture, we will explore a related but distinct form of financing gap: the one that arises specifically from the additional costs associated with transitioning to a Net Zero (NZ) economy. We will also discuss various financial mechanisms designed to bridge these gaps, including grants, loans, carbon credits, and debt write-offs.</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4882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In this approach, climate finance is structured as a </a:t>
            </a:r>
            <a:r>
              <a:rPr lang="en-GB" b="1" i="0" u="none" strike="noStrike">
                <a:solidFill>
                  <a:srgbClr val="000000"/>
                </a:solidFill>
                <a:effectLst/>
              </a:rPr>
              <a:t>loan</a:t>
            </a:r>
            <a:r>
              <a:rPr lang="en-GB" b="0" i="0" u="none" strike="noStrike">
                <a:solidFill>
                  <a:srgbClr val="000000"/>
                </a:solidFill>
                <a:effectLst/>
              </a:rPr>
              <a:t>, where the capital provided covers the incremental investment costs required for the transition to a </a:t>
            </a:r>
            <a:r>
              <a:rPr lang="en-GB" b="1" i="0" u="none" strike="noStrike">
                <a:solidFill>
                  <a:srgbClr val="000000"/>
                </a:solidFill>
                <a:effectLst/>
              </a:rPr>
              <a:t>Net Zero (NZ)</a:t>
            </a:r>
            <a:r>
              <a:rPr lang="en-GB" b="0" i="0" u="none" strike="noStrike">
                <a:solidFill>
                  <a:srgbClr val="000000"/>
                </a:solidFill>
                <a:effectLst/>
              </a:rPr>
              <a:t> scenario. The repayments for this loan are derived from the savings generated through net-zero investments, such as the reduction in fossil fuel expenditures and the revenues from carbon credits.</a:t>
            </a:r>
          </a:p>
          <a:p>
            <a:pPr algn="l"/>
            <a:endParaRPr lang="en-GB" b="0" i="0" u="none" strike="noStrike">
              <a:solidFill>
                <a:srgbClr val="000000"/>
              </a:solidFill>
              <a:effectLst/>
            </a:endParaRPr>
          </a:p>
          <a:p>
            <a:pPr algn="l"/>
            <a:r>
              <a:rPr lang="en-GB" b="0" i="0" u="none" strike="noStrike">
                <a:solidFill>
                  <a:srgbClr val="000000"/>
                </a:solidFill>
                <a:effectLst/>
              </a:rPr>
              <a:t>The financial viability of these investments is assessed using the </a:t>
            </a:r>
            <a:r>
              <a:rPr lang="en-GB" b="1" i="0" u="none" strike="noStrike">
                <a:solidFill>
                  <a:srgbClr val="000000"/>
                </a:solidFill>
                <a:effectLst/>
              </a:rPr>
              <a:t>Modified Internal Rate of Return (MIRR)</a:t>
            </a:r>
            <a:r>
              <a:rPr lang="en-GB" b="0" i="0" u="none" strike="noStrike">
                <a:solidFill>
                  <a:srgbClr val="000000"/>
                </a:solidFill>
                <a:effectLst/>
              </a:rPr>
              <a:t>. The MIRR helps determine whether the additional net-zero investments break even when accounting for the savings generated by the transition. Specifically, the MIRR compares the future value of the savings (positive cash flows) with the current cost of the investment (negative cash flow).</a:t>
            </a:r>
          </a:p>
          <a:p>
            <a:pPr algn="l"/>
            <a:endParaRPr lang="en-GB" b="0" i="0" u="none" strike="noStrike">
              <a:solidFill>
                <a:srgbClr val="000000"/>
              </a:solidFill>
              <a:effectLst/>
            </a:endParaRPr>
          </a:p>
          <a:p>
            <a:pPr algn="l"/>
            <a:r>
              <a:rPr lang="en-GB" b="0" i="0" u="none" strike="noStrike">
                <a:solidFill>
                  <a:srgbClr val="000000"/>
                </a:solidFill>
                <a:effectLst/>
              </a:rPr>
              <a:t>If the </a:t>
            </a:r>
            <a:r>
              <a:rPr lang="en-GB" b="1" i="0" u="none" strike="noStrike">
                <a:solidFill>
                  <a:srgbClr val="000000"/>
                </a:solidFill>
                <a:effectLst/>
              </a:rPr>
              <a:t>MIRR</a:t>
            </a:r>
            <a:r>
              <a:rPr lang="en-GB" b="0" i="0" u="none" strike="noStrike">
                <a:solidFill>
                  <a:srgbClr val="000000"/>
                </a:solidFill>
                <a:effectLst/>
              </a:rPr>
              <a:t> exceeds the country's </a:t>
            </a:r>
            <a:r>
              <a:rPr lang="en-GB" b="1" i="0" u="none" strike="noStrike">
                <a:solidFill>
                  <a:srgbClr val="000000"/>
                </a:solidFill>
                <a:effectLst/>
              </a:rPr>
              <a:t>Weighted Average Cost of Capital (WACC)</a:t>
            </a:r>
            <a:r>
              <a:rPr lang="en-GB" b="0" i="0" u="none" strike="noStrike">
                <a:solidFill>
                  <a:srgbClr val="000000"/>
                </a:solidFill>
                <a:effectLst/>
              </a:rPr>
              <a:t>, the investment is considered profitable, meaning the returns from the investment will outweigh the costs. Conversely:</a:t>
            </a:r>
          </a:p>
          <a:p>
            <a:pPr algn="l">
              <a:buFont typeface="Arial" panose="020B0604020202020204" pitchFamily="34" charset="0"/>
              <a:buChar char="•"/>
            </a:pPr>
            <a:r>
              <a:rPr lang="en-GB" b="1" i="0" u="none" strike="noStrike">
                <a:solidFill>
                  <a:srgbClr val="000000"/>
                </a:solidFill>
                <a:effectLst/>
              </a:rPr>
              <a:t>If MIRR &gt; WACC</a:t>
            </a:r>
            <a:r>
              <a:rPr lang="en-GB" b="0" i="0" u="none" strike="noStrike">
                <a:solidFill>
                  <a:srgbClr val="000000"/>
                </a:solidFill>
                <a:effectLst/>
              </a:rPr>
              <a:t>, the investment is considered financially viable, indicating that the returns justify the investment.</a:t>
            </a:r>
          </a:p>
          <a:p>
            <a:pPr algn="l">
              <a:buFont typeface="Arial" panose="020B0604020202020204" pitchFamily="34" charset="0"/>
              <a:buChar char="•"/>
            </a:pPr>
            <a:r>
              <a:rPr lang="en-GB" b="1" i="0" u="none" strike="noStrike">
                <a:solidFill>
                  <a:srgbClr val="000000"/>
                </a:solidFill>
                <a:effectLst/>
              </a:rPr>
              <a:t>If MIRR &lt; WACC</a:t>
            </a:r>
            <a:r>
              <a:rPr lang="en-GB" b="0" i="0" u="none" strike="noStrike">
                <a:solidFill>
                  <a:srgbClr val="000000"/>
                </a:solidFill>
                <a:effectLst/>
              </a:rPr>
              <a:t>, the investment is not </a:t>
            </a:r>
            <a:r>
              <a:rPr lang="en-GB" b="0" i="0" u="none" strike="noStrike" err="1">
                <a:solidFill>
                  <a:srgbClr val="000000"/>
                </a:solidFill>
                <a:effectLst/>
              </a:rPr>
              <a:t>favorable</a:t>
            </a:r>
            <a:r>
              <a:rPr lang="en-GB" b="0" i="0" u="none" strike="noStrike">
                <a:solidFill>
                  <a:srgbClr val="000000"/>
                </a:solidFill>
                <a:effectLst/>
              </a:rPr>
              <a:t>, meaning additional financial support, such as grants, would be required to make the investment feasible.</a:t>
            </a:r>
          </a:p>
          <a:p>
            <a:pPr algn="l"/>
            <a:endParaRPr lang="en-GB" b="0" i="0" u="none" strike="noStrike">
              <a:solidFill>
                <a:srgbClr val="000000"/>
              </a:solidFill>
              <a:effectLst/>
            </a:endParaRPr>
          </a:p>
          <a:p>
            <a:pPr algn="l"/>
            <a:r>
              <a:rPr lang="en-GB" b="0" i="0" u="none" strike="noStrike">
                <a:solidFill>
                  <a:srgbClr val="000000"/>
                </a:solidFill>
                <a:effectLst/>
              </a:rPr>
              <a:t>In other words, the MIRR serves as a tool to evaluate whether the financial returns from net-zero investments are sufficient to cover the capital cost, and if not, it signals the need for supplementary funding.</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333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a:latin typeface="Open Sans" panose="020B0606030504020204" pitchFamily="34" charset="0"/>
                <a:ea typeface="Open Sans" panose="020B0606030504020204" pitchFamily="34" charset="0"/>
                <a:cs typeface="Open Sans" panose="020B0606030504020204" pitchFamily="34" charset="0"/>
              </a:rPr>
              <a:t>The MIRR is determined by evaluating the net cash flow of a given scenario. This involves treating the required investment for the transition as a negative cash flow or cost, while the savings generated from net-zero investments, such as carbon credits and reduced fossil fuel expenditures, are incorporated as positive cash flows.</a:t>
            </a:r>
          </a:p>
          <a:p>
            <a:pPr marL="0" indent="0">
              <a:buFont typeface="Arial" panose="020B0604020202020204" pitchFamily="34" charset="0"/>
              <a:buNone/>
            </a:pPr>
            <a:endParaRPr lang="en-GB" sz="120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r>
              <a:rPr lang="en-GB" sz="1200">
                <a:latin typeface="Open Sans" panose="020B0606030504020204" pitchFamily="34" charset="0"/>
                <a:ea typeface="Open Sans" panose="020B0606030504020204" pitchFamily="34" charset="0"/>
                <a:cs typeface="Open Sans" panose="020B0606030504020204" pitchFamily="34" charset="0"/>
              </a:rPr>
              <a:t>When calculating the MIRR, three key factors are considered: (1) the future value of positive cash flows, which is discounted at the reinvestment rate, (2) the present value of negative cash flows, discounted at the financing rate, and (3) the number of periods involved in the investment.</a:t>
            </a:r>
          </a:p>
          <a:p>
            <a:endParaRPr lang="en-GB"/>
          </a:p>
          <a:p>
            <a:r>
              <a:rPr lang="en-GB"/>
              <a:t>In this section, we will walk through the Modified Internal Rate of Return, or MIRR, calculation used to assess the financial viability of transitioning from a Least Cost scenario to a Net Zero scenario. Unlike traditional IRR, MIRR accounts for both the cost of capital and the reinvestment rate, providing a more realistic measure of returns.</a:t>
            </a:r>
          </a:p>
          <a:p>
            <a:endParaRPr lang="en-GB"/>
          </a:p>
          <a:p>
            <a:r>
              <a:rPr lang="en-GB"/>
              <a:t>We will break down this calculation into four key steps: computing annual cash flows, determining the present value of negative cash flows, calculating the future value of positive cash flows, and finally deriving the MIRR itself</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7766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first step is to determine the annual cash flows for each year from 2025 to 2070.</a:t>
            </a:r>
          </a:p>
          <a:p>
            <a:r>
              <a:rPr lang="en-GB"/>
              <a:t>Each year’s cash flow is composed of three key elements:</a:t>
            </a:r>
          </a:p>
          <a:p>
            <a:pPr>
              <a:buFont typeface="+mj-lt"/>
              <a:buAutoNum type="arabicPeriod"/>
            </a:pPr>
            <a:r>
              <a:rPr lang="en-GB"/>
              <a:t>The additional capital investment required to transition from the Least Cost scenario to Net Zero. This represents the extra financial burden of adopting cleaner technologies and infrastructure.</a:t>
            </a:r>
          </a:p>
          <a:p>
            <a:pPr>
              <a:buFont typeface="+mj-lt"/>
              <a:buAutoNum type="arabicPeriod"/>
            </a:pPr>
            <a:r>
              <a:rPr lang="en-GB"/>
              <a:t>The savings from reduced fossil fuel expenditures in the Net Zero scenario compared to the Least Cost scenario. As reliance on fossil fuels decreases, these savings help offset the transition cost.</a:t>
            </a:r>
          </a:p>
          <a:p>
            <a:pPr>
              <a:buFont typeface="+mj-lt"/>
              <a:buAutoNum type="arabicPeriod"/>
            </a:pPr>
            <a:r>
              <a:rPr lang="en-GB"/>
              <a:t>The revenue generated from carbon pricing, which is calculated by multiplying the difference in CO₂ emissions between the two scenarios by the carbon price in that year. This reflects the financial benefit of lower emissions.</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5280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that we have the annual cash flows, we separate out the </a:t>
            </a:r>
            <a:r>
              <a:rPr lang="en-GB" b="1"/>
              <a:t>negative cash flows</a:t>
            </a:r>
            <a:r>
              <a:rPr lang="en-GB"/>
              <a:t>, which represent investment costs, and discount them back to present value.</a:t>
            </a:r>
          </a:p>
          <a:p>
            <a:r>
              <a:rPr lang="en-GB"/>
              <a:t>This is done using the </a:t>
            </a:r>
            <a:r>
              <a:rPr lang="en-GB" b="1"/>
              <a:t>Capital Provider Discount Rate</a:t>
            </a:r>
            <a:r>
              <a:rPr lang="en-GB"/>
              <a:t>, which accounts for the time value of money—the idea that money today is worth more than the same amount in the future due to opportunity costs and inflation.</a:t>
            </a:r>
          </a:p>
          <a:p>
            <a:r>
              <a:rPr lang="en-GB"/>
              <a:t>By discounting these investment costs, we translate future expenditures into today’s financial terms. This allows us to make a fair comparison between upfront costs and long-term financial benefits."*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3512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Next, we take all the </a:t>
            </a:r>
            <a:r>
              <a:rPr lang="en-GB" b="1"/>
              <a:t>positive cash flows</a:t>
            </a:r>
            <a:r>
              <a:rPr lang="en-GB"/>
              <a:t>, which include savings from lower fossil fuel expenditures and revenue from carbon pricing, and project them forward to the end of the period in 2070.</a:t>
            </a:r>
          </a:p>
          <a:p>
            <a:r>
              <a:rPr lang="en-GB"/>
              <a:t>Instead of discounting, these cash flows are compounded forward using the same </a:t>
            </a:r>
            <a:r>
              <a:rPr lang="en-GB" b="1"/>
              <a:t>Capital Provider Discount Rate</a:t>
            </a:r>
            <a:r>
              <a:rPr lang="en-GB"/>
              <a:t>. This assumes that any positive cash flows are reinvested at this rate, reflecting potential financial growth. This step provides a clear picture of the total financial benefit generated by the Net Zero transition over time, expressed in terms of its value at the end of the period</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4373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53D9D-D156-2714-12AC-491928387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6B26C-CB1E-3113-7570-C86E7B651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549C49-7E64-58A3-D23C-226F619F1F38}"/>
              </a:ext>
            </a:extLst>
          </p:cNvPr>
          <p:cNvSpPr>
            <a:spLocks noGrp="1"/>
          </p:cNvSpPr>
          <p:nvPr>
            <p:ph type="body" idx="1"/>
          </p:nvPr>
        </p:nvSpPr>
        <p:spPr/>
        <p:txBody>
          <a:bodyPr/>
          <a:lstStyle/>
          <a:p>
            <a:r>
              <a:rPr lang="en-GB"/>
              <a:t>Now that we have both the present value of negative cash flows and the future value of positive cash flows, we can calculate the </a:t>
            </a:r>
            <a:r>
              <a:rPr lang="en-GB" b="1"/>
              <a:t>Modified Internal Rate of Return (MIRR)</a:t>
            </a:r>
            <a:r>
              <a:rPr lang="en-GB"/>
              <a:t>. This formula takes the ratio of future benefits to upfront costs, adjusts for the number of years in the investment period, and derives an annualized return rate.</a:t>
            </a:r>
          </a:p>
          <a:p>
            <a:endParaRPr lang="en-GB"/>
          </a:p>
          <a:p>
            <a:r>
              <a:rPr lang="en-GB"/>
              <a:t>Unlike traditional IRR, which assumes that positive cash flows are reinvested at the same rate as the IRR itself, MIRR provides a more realistic assessment by assuming reinvestment at the capital provider’s discount rate. This makes it a better metric for evaluating long-term investments like the Net Zero transition.</a:t>
            </a:r>
          </a:p>
          <a:p>
            <a:endParaRPr lang="en-GB"/>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Regarding its integration into the MinFin dashboard, this method is not directly implemented, as the cash flow streams for investments and revenues are already incorporated within the dashboard. Instead, this approach serves as a </a:t>
            </a:r>
            <a:r>
              <a:rPr lang="en-GB" b="1"/>
              <a:t>benchmarking exercise</a:t>
            </a:r>
            <a:r>
              <a:rPr lang="en-GB"/>
              <a:t>, providing insights into the investment proposition of transitioning to Net Zero.</a:t>
            </a:r>
          </a:p>
          <a:p>
            <a:endParaRPr lang="en-GB"/>
          </a:p>
        </p:txBody>
      </p:sp>
      <p:sp>
        <p:nvSpPr>
          <p:cNvPr id="4" name="Slide Number Placeholder 3">
            <a:extLst>
              <a:ext uri="{FF2B5EF4-FFF2-40B4-BE49-F238E27FC236}">
                <a16:creationId xmlns:a16="http://schemas.microsoft.com/office/drawing/2014/main" id="{4095C628-8729-CDF0-E41E-6759F44DAE2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7578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1" u="none" strike="noStrike">
                <a:solidFill>
                  <a:srgbClr val="000000"/>
                </a:solidFill>
                <a:effectLst/>
              </a:rPr>
              <a:t>In cases where the incremental investment cannot be fully repaid through fuel and carbon savings, and the required grant funding is substantial—specifically, when the Modified Internal Rate of Return (MIRR) is lower than the Weighted Average Cost of Capital (WACC)—countries may opt for a blended financing approach that combines grants with loans.</a:t>
            </a:r>
            <a:endParaRPr lang="en-GB" b="0" i="0" u="none" strike="noStrike">
              <a:solidFill>
                <a:srgbClr val="000000"/>
              </a:solidFill>
              <a:effectLst/>
            </a:endParaRPr>
          </a:p>
          <a:p>
            <a:pPr algn="l"/>
            <a:endParaRPr lang="en-GB" b="0" i="1" u="none" strike="noStrike">
              <a:solidFill>
                <a:srgbClr val="000000"/>
              </a:solidFill>
              <a:effectLst/>
            </a:endParaRPr>
          </a:p>
          <a:p>
            <a:pPr algn="l"/>
            <a:r>
              <a:rPr lang="en-GB" b="0" i="1" u="none" strike="noStrike">
                <a:solidFill>
                  <a:srgbClr val="000000"/>
                </a:solidFill>
                <a:effectLst/>
              </a:rPr>
              <a:t>This method integrates both funding sources, calculating the grant needed in 2025 to bring the loan to financial breakeven. Financial breakeven is achieved when the MIRR equals or exceeds the WACC. In this model, the grant covers the portion of the investment that cannot be financed through savings alone.</a:t>
            </a:r>
            <a:endParaRPr lang="en-GB" b="0" i="0" u="none" strike="noStrike">
              <a:solidFill>
                <a:srgbClr val="000000"/>
              </a:solidFill>
              <a:effectLst/>
            </a:endParaRPr>
          </a:p>
          <a:p>
            <a:pPr algn="l"/>
            <a:endParaRPr lang="en-GB" b="0" i="1" u="none" strike="noStrike">
              <a:solidFill>
                <a:srgbClr val="000000"/>
              </a:solidFill>
              <a:effectLst/>
            </a:endParaRPr>
          </a:p>
          <a:p>
            <a:pPr algn="l"/>
            <a:r>
              <a:rPr lang="en-GB" b="0" i="1" u="none" strike="noStrike">
                <a:solidFill>
                  <a:srgbClr val="000000"/>
                </a:solidFill>
                <a:effectLst/>
              </a:rPr>
              <a:t>So, the key question is: What level of grant funding is required to ensure that MIRR exceeds WACC?</a:t>
            </a:r>
            <a:endParaRPr lang="en-GB" b="0" i="0" u="none" strike="noStrike">
              <a:solidFill>
                <a:srgbClr val="000000"/>
              </a:solidFill>
              <a:effectLst/>
            </a:endParaRP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6439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step, our goal is to find the </a:t>
            </a:r>
            <a:r>
              <a:rPr lang="en-GB" b="1"/>
              <a:t>revenue injection in 2025</a:t>
            </a:r>
            <a:r>
              <a:rPr lang="en-GB"/>
              <a:t> that would cause the </a:t>
            </a:r>
            <a:r>
              <a:rPr lang="en-GB" b="1"/>
              <a:t>MIRR</a:t>
            </a:r>
            <a:r>
              <a:rPr lang="en-GB"/>
              <a:t> to be equal to the </a:t>
            </a:r>
            <a:r>
              <a:rPr lang="en-GB" b="1"/>
              <a:t>WACC</a:t>
            </a:r>
            <a:r>
              <a:rPr lang="en-GB"/>
              <a:t>, effectively matching the investment return rate with the cost of capital.</a:t>
            </a:r>
          </a:p>
          <a:p>
            <a:endParaRPr lang="en-GB"/>
          </a:p>
          <a:p>
            <a:r>
              <a:rPr lang="en-GB"/>
              <a:t>To do this, we calculate the required revenue injection using the formula above. The formula compares the future value of positive cash flows, discounted to present value terms, and adds the required adjustment to the 2025 cash flow, represented as Grant y=0. This ensures that when we calculate the MIRR, it matches the target WACC, thus adjusting the investment proposition to the required rate of return</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99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Similarly to the grant methodology, the blended grant and loan instrument is implemented in the high-level dashboard by adjusting the funding baseline with a grant injection, this time only in 2025.  </a:t>
            </a:r>
          </a:p>
          <a:p>
            <a:endParaRPr lang="en-GB"/>
          </a:p>
          <a:p>
            <a:r>
              <a:rPr lang="en-GB"/>
              <a:t>The figure shows the funding availability before and after the additional grants are incorporated, alongside the financing requirement for the Net Zero scenario.  </a:t>
            </a:r>
          </a:p>
          <a:p>
            <a:endParaRPr lang="en-GB"/>
          </a:p>
          <a:p>
            <a:r>
              <a:rPr lang="en-GB"/>
              <a:t>This diagram illustrates how the grant injection impacts the overall financing gap. While it quantitatively reduces the gap between the Net Zero and Business-as-Usual scenarios over the </a:t>
            </a:r>
            <a:r>
              <a:rPr lang="en-GB" err="1"/>
              <a:t>modeling</a:t>
            </a:r>
            <a:r>
              <a:rPr lang="en-GB"/>
              <a:t> horizon, it does not fully close the shortfall between sector cash flow and the total financing requirement, as the grant is provided as a single lump sum. This method can be adapted to spread the grant volume over the entire horizon, rather than offering it all at once.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0856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The fourth modality involves adjusting the financing terms of the net-zero (NZ) investment profile so that the financial repayment obligations align with those under the Business-As-Usual (BAU) scenario. This method focuses on three key estimates:</a:t>
            </a:r>
          </a:p>
          <a:p>
            <a:pPr algn="l"/>
            <a:endParaRPr lang="en-GB" b="0" i="0" u="none" strike="noStrike">
              <a:solidFill>
                <a:srgbClr val="000000"/>
              </a:solidFill>
              <a:effectLst/>
            </a:endParaRPr>
          </a:p>
          <a:p>
            <a:pPr algn="l">
              <a:buFont typeface="+mj-lt"/>
              <a:buAutoNum type="arabicPeriod"/>
            </a:pPr>
            <a:r>
              <a:rPr lang="en-GB" b="0" i="0" u="none" strike="noStrike">
                <a:solidFill>
                  <a:srgbClr val="000000"/>
                </a:solidFill>
                <a:effectLst/>
              </a:rPr>
              <a:t>Firstly, we first determine how much the weight of concessional international finance must change across the NZ investment plan to bring repayment levels in line with BAU. This helps identify the required shift in financing mix to achieve more </a:t>
            </a:r>
            <a:r>
              <a:rPr lang="en-GB" b="0" i="0" u="none" strike="noStrike" err="1">
                <a:solidFill>
                  <a:srgbClr val="000000"/>
                </a:solidFill>
                <a:effectLst/>
              </a:rPr>
              <a:t>favorable</a:t>
            </a:r>
            <a:r>
              <a:rPr lang="en-GB" b="0" i="0" u="none" strike="noStrike">
                <a:solidFill>
                  <a:srgbClr val="000000"/>
                </a:solidFill>
                <a:effectLst/>
              </a:rPr>
              <a:t> repayment terms.</a:t>
            </a:r>
          </a:p>
          <a:p>
            <a:pPr algn="l">
              <a:buFont typeface="+mj-lt"/>
              <a:buAutoNum type="arabicPeriod"/>
            </a:pPr>
            <a:r>
              <a:rPr lang="en-GB" b="0" i="0" u="none" strike="noStrike">
                <a:solidFill>
                  <a:srgbClr val="000000"/>
                </a:solidFill>
                <a:effectLst/>
              </a:rPr>
              <a:t>Next, we estimate the degree to which the WACC must be lowered across the entire NZ investment plan. A reduced WACC means a softer cost of capital, which directly translates to lower repayment obligations. By lowering the WACC, we effectively decrease the financial burden—or the "red line"—making the transition more affordable.</a:t>
            </a:r>
          </a:p>
          <a:p>
            <a:pPr algn="l">
              <a:buFont typeface="+mj-lt"/>
              <a:buAutoNum type="arabicPeriod"/>
            </a:pPr>
            <a:r>
              <a:rPr lang="en-GB" b="0" i="0" u="none" strike="noStrike">
                <a:solidFill>
                  <a:srgbClr val="000000"/>
                </a:solidFill>
                <a:effectLst/>
              </a:rPr>
              <a:t>Finally, we calculate the level of additional concessional financing required from International Financial Institutions (IFIs). This funding is essential to achieve the necessary adjustments in both the finance share and WACC.</a:t>
            </a:r>
          </a:p>
          <a:p>
            <a:pPr algn="l">
              <a:buFont typeface="+mj-lt"/>
              <a:buAutoNum type="arabicPeriod"/>
            </a:pPr>
            <a:endParaRPr lang="en-GB" b="0" i="0" u="none" strike="noStrike">
              <a:solidFill>
                <a:srgbClr val="000000"/>
              </a:solidFill>
              <a:effectLst/>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GB" sz="1200">
                <a:latin typeface="Open Sans" panose="020B0606030504020204" pitchFamily="34" charset="0"/>
                <a:ea typeface="Open Sans" panose="020B0606030504020204" pitchFamily="34" charset="0"/>
                <a:cs typeface="Open Sans" panose="020B0606030504020204" pitchFamily="34" charset="0"/>
              </a:rPr>
              <a:t>By reducing the WACC, this approach effectively lowers the "red line" of financial burden, ensuring affordability and financial sustainability for the transition.</a:t>
            </a:r>
          </a:p>
          <a:p>
            <a:pPr marL="228600" indent="0" algn="l">
              <a:buFont typeface="+mj-lt"/>
              <a:buNone/>
            </a:pPr>
            <a:endParaRPr lang="en-GB" b="0" i="0" u="none" strike="noStrike">
              <a:solidFill>
                <a:srgbClr val="000000"/>
              </a:solidFill>
              <a:effectLst/>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9980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To understand the scale of climate financing required, it's important to consider the commitments made by developed nations in the past and their subsequent evolution. In 2009, developed countries pledged to mobilize $100 billion annually by 2020 to support climate action efforts in developing countries. However, this initial commitment was revised during COP29 under the framework of the NCQG discussion, which resulted in an updated goal to increase the finance commitment to $300 billion annually by 2035.</a:t>
            </a:r>
          </a:p>
          <a:p>
            <a:pPr algn="l"/>
            <a:endParaRPr lang="en-GB" b="0" i="0" u="none" strike="noStrike">
              <a:solidFill>
                <a:srgbClr val="000000"/>
              </a:solidFill>
              <a:effectLst/>
            </a:endParaRPr>
          </a:p>
          <a:p>
            <a:pPr algn="l"/>
            <a:r>
              <a:rPr lang="en-GB" b="0" i="0" u="none" strike="noStrike">
                <a:solidFill>
                  <a:srgbClr val="000000"/>
                </a:solidFill>
                <a:effectLst/>
              </a:rPr>
              <a:t>With this global target in place, we now face the crucial question: </a:t>
            </a:r>
            <a:r>
              <a:rPr lang="en-GB" b="1" i="0" u="none" strike="noStrike">
                <a:solidFill>
                  <a:srgbClr val="000000"/>
                </a:solidFill>
                <a:effectLst/>
              </a:rPr>
              <a:t>How should these financial resources be allocated to individual countries?</a:t>
            </a:r>
            <a:r>
              <a:rPr lang="en-GB" b="0" i="0" u="none" strike="noStrike">
                <a:solidFill>
                  <a:srgbClr val="000000"/>
                </a:solidFill>
                <a:effectLst/>
              </a:rPr>
              <a:t> Furthermore, what principles and instruments should guide this allocation to ensure it is both equitable and effective in promoting climate resilience and sustainability in developing nations?</a:t>
            </a:r>
          </a:p>
          <a:p>
            <a:pPr algn="l"/>
            <a:endParaRPr lang="en-GB" b="0" i="0" u="none" strike="noStrike">
              <a:solidFill>
                <a:srgbClr val="000000"/>
              </a:solidFill>
              <a:effectLst/>
            </a:endParaRPr>
          </a:p>
          <a:p>
            <a:pPr algn="l"/>
            <a:r>
              <a:rPr lang="en-GB" b="0" i="0" u="none" strike="noStrike">
                <a:solidFill>
                  <a:srgbClr val="000000"/>
                </a:solidFill>
                <a:effectLst/>
              </a:rPr>
              <a:t>In this context </a:t>
            </a:r>
            <a:r>
              <a:rPr lang="en-GB" b="1" i="0" u="none" strike="noStrike">
                <a:solidFill>
                  <a:srgbClr val="000000"/>
                </a:solidFill>
                <a:effectLst/>
              </a:rPr>
              <a:t>MinFin</a:t>
            </a:r>
            <a:r>
              <a:rPr lang="en-GB" b="0" i="0" u="none" strike="noStrike">
                <a:solidFill>
                  <a:srgbClr val="000000"/>
                </a:solidFill>
                <a:effectLst/>
              </a:rPr>
              <a:t> can help us explore various principles for the distribution of climate finance and the mechanisms through which it can be delivered to countries in a fair and efficient manner. By understanding these mechanisms, we can better support the global transition to a low-carbon economy.</a:t>
            </a:r>
          </a:p>
          <a:p>
            <a:pPr marL="514350" indent="-285750" algn="just" rtl="0" fontAlgn="base">
              <a:buFont typeface="Arial" panose="020B0604020202020204" pitchFamily="34" charset="0"/>
              <a:buChar char="•"/>
            </a:pP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6039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8D967-4C7E-6F3C-85F5-2177028A4C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08F7E-30EF-0092-BE42-90BD6394C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A0E72-37BB-2D1D-9ADF-B7AB2FE11789}"/>
              </a:ext>
            </a:extLst>
          </p:cNvPr>
          <p:cNvSpPr>
            <a:spLocks noGrp="1"/>
          </p:cNvSpPr>
          <p:nvPr>
            <p:ph type="body" idx="1"/>
          </p:nvPr>
        </p:nvSpPr>
        <p:spPr/>
        <p:txBody>
          <a:bodyPr/>
          <a:lstStyle/>
          <a:p>
            <a:pPr algn="l"/>
            <a:r>
              <a:rPr lang="en-GB" b="0" i="0" u="none" strike="noStrike">
                <a:solidFill>
                  <a:srgbClr val="000000"/>
                </a:solidFill>
                <a:effectLst/>
              </a:rPr>
              <a:t>The core of this calculation is determining how much we need to increase the weight of concessional international financing—specifically from International Financial Institutions—within the overall financing package. By boosting the share of concessional IFI financing, and simultaneously reducing the shares of the other components, we work toward zeroing the delta between the two scenarios.</a:t>
            </a:r>
          </a:p>
          <a:p>
            <a:pPr algn="l"/>
            <a:endParaRPr lang="en-GB" b="0" i="0" u="none" strike="noStrike">
              <a:solidFill>
                <a:srgbClr val="000000"/>
              </a:solidFill>
              <a:effectLst/>
            </a:endParaRPr>
          </a:p>
          <a:p>
            <a:pPr algn="l"/>
            <a:r>
              <a:rPr lang="en-GB" b="0" i="0" u="none" strike="noStrike">
                <a:solidFill>
                  <a:srgbClr val="000000"/>
                </a:solidFill>
                <a:effectLst/>
              </a:rPr>
              <a:t>This adjustment is reflected in our dashboard, where you can see the percentage allocation of concessional IFI financing modified within the overall financing structure.</a:t>
            </a:r>
          </a:p>
          <a:p>
            <a:pPr algn="l"/>
            <a:endParaRPr lang="en-GB" b="0" i="0" u="none" strike="noStrike">
              <a:solidFill>
                <a:srgbClr val="000000"/>
              </a:solidFill>
              <a:effectLst/>
            </a:endParaRPr>
          </a:p>
          <a:p>
            <a:pPr algn="l"/>
            <a:r>
              <a:rPr lang="en-GB" b="0" i="0" u="none" strike="noStrike">
                <a:solidFill>
                  <a:srgbClr val="000000"/>
                </a:solidFill>
                <a:effectLst/>
              </a:rPr>
              <a:t>To formalize this approach, we use what we call the</a:t>
            </a:r>
            <a:r>
              <a:rPr lang="en-GB" b="1" i="0" u="none" strike="noStrike">
                <a:solidFill>
                  <a:srgbClr val="000000"/>
                </a:solidFill>
                <a:effectLst/>
              </a:rPr>
              <a:t> objective equation for modality 4</a:t>
            </a:r>
            <a:r>
              <a:rPr lang="en-GB" b="0" i="0" u="none" strike="noStrike">
                <a:solidFill>
                  <a:srgbClr val="000000"/>
                </a:solidFill>
                <a:effectLst/>
              </a:rPr>
              <a:t>. Here’s the idea:</a:t>
            </a:r>
          </a:p>
          <a:p>
            <a:pPr algn="l"/>
            <a:endParaRPr lang="en-GB" b="0" i="0" u="none" strike="noStrike">
              <a:solidFill>
                <a:srgbClr val="000000"/>
              </a:solidFill>
              <a:effectLst/>
            </a:endParaRPr>
          </a:p>
          <a:p>
            <a:pPr algn="l"/>
            <a:r>
              <a:rPr lang="en-GB" b="0" i="0" u="none" strike="noStrike">
                <a:solidFill>
                  <a:srgbClr val="000000"/>
                </a:solidFill>
                <a:effectLst/>
              </a:rPr>
              <a:t>The total financing requirement for each scenario is calculated as the sum of financing needs across all years, from year 0 to year n. Our objective is to achieve parity between the Net Zero and least-cost scenarios, which we express in the formula above. This equation ensures that by adjusting the financing mix—increasing concessional finance and reducing other components—we effectively align the financing needs of the Net Zero scenario with those of the least-cost scenario.</a:t>
            </a:r>
          </a:p>
          <a:p>
            <a:pPr algn="l"/>
            <a:endParaRPr lang="en-GB" b="0" i="0" u="none" strike="noStrike">
              <a:solidFill>
                <a:srgbClr val="000000"/>
              </a:solidFill>
              <a:effectLst/>
            </a:endParaRPr>
          </a:p>
          <a:p>
            <a:pPr algn="l"/>
            <a:r>
              <a:rPr lang="en-GB" b="0" i="0" u="none" strike="noStrike">
                <a:solidFill>
                  <a:srgbClr val="000000"/>
                </a:solidFill>
                <a:effectLst/>
              </a:rPr>
              <a:t>In summary, by recalibrating the share of concessional IFI financing in the Net Zero scenario, we can zero the delta between scenarios, ensuring that the investment profile remains financially sustainable and aligned with our overall objectives.</a:t>
            </a:r>
          </a:p>
          <a:p>
            <a:pPr algn="l"/>
            <a:endParaRPr lang="en-GB" b="0" i="0" u="none" strike="noStrike">
              <a:solidFill>
                <a:srgbClr val="000000"/>
              </a:solidFill>
              <a:effectLst/>
            </a:endParaRPr>
          </a:p>
          <a:p>
            <a:endParaRPr lang="en-GB"/>
          </a:p>
        </p:txBody>
      </p:sp>
      <p:sp>
        <p:nvSpPr>
          <p:cNvPr id="4" name="Slide Number Placeholder 3">
            <a:extLst>
              <a:ext uri="{FF2B5EF4-FFF2-40B4-BE49-F238E27FC236}">
                <a16:creationId xmlns:a16="http://schemas.microsoft.com/office/drawing/2014/main" id="{BFE55D69-5059-C67C-C822-251A317A5924}"/>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530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Modality 4 is incorporated into the dashboard by adjusting the weighting of the four financing categories, typically increasing the share of concessional international finance— which has the highest </a:t>
            </a:r>
            <a:r>
              <a:rPr lang="en-GB" err="1"/>
              <a:t>concessionality</a:t>
            </a:r>
            <a:r>
              <a:rPr lang="en-GB"/>
              <a:t>— while reducing the other three, less concessional categories. This adjustment lowers the overall weighted average cost of capital for the net zero scenario, thereby reducing the net zero financing requirement, as shown by the red line.</a:t>
            </a:r>
          </a:p>
          <a:p>
            <a:endParaRPr lang="en-GB"/>
          </a:p>
          <a:p>
            <a:r>
              <a:rPr lang="en-GB"/>
              <a:t>This impact is illustrated in the two graphs on the slide. The left-hand graph displays the Net Zero and Least Cost Financing Requirement lines under the historical financing weightings. In contrast, the right-hand graph applies the financing weightings from Modality 4 to the Net Zero scenario. As a result, the net zero financing line drops significantly—from approximately 5 billion in 2070 in the left-hand graph to around 3.5 billion under the adjusted terms in the right-hand graph, aligning closely with the least-cost scenario. The two lines do not completely overlap because the adjustments ensure that the sum of the annual deltas equals zero across all years, rather than matching every individual year precisely.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644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In previous methods, financing assumptions often relied on a static world, where key factors such as capital costs, fossil fuel prices, and carbon credit values were predetermined. However, these parameters are highly unpredictable and can change over time, creating uncertainty in the financing process.</a:t>
            </a:r>
          </a:p>
          <a:p>
            <a:pPr algn="l"/>
            <a:endParaRPr lang="en-GB" b="0" i="0" u="none" strike="noStrike">
              <a:solidFill>
                <a:srgbClr val="000000"/>
              </a:solidFill>
              <a:effectLst/>
            </a:endParaRPr>
          </a:p>
          <a:p>
            <a:pPr algn="l"/>
            <a:r>
              <a:rPr lang="en-GB" b="0" i="0" u="none" strike="noStrike">
                <a:solidFill>
                  <a:srgbClr val="000000"/>
                </a:solidFill>
                <a:effectLst/>
              </a:rPr>
              <a:t>To address this, a </a:t>
            </a:r>
            <a:r>
              <a:rPr lang="en-GB" b="1" i="0" u="none" strike="noStrike">
                <a:solidFill>
                  <a:srgbClr val="000000"/>
                </a:solidFill>
                <a:effectLst/>
              </a:rPr>
              <a:t>pay-as-you-go approach</a:t>
            </a:r>
            <a:r>
              <a:rPr lang="en-GB" b="0" i="0" u="none" strike="noStrike">
                <a:solidFill>
                  <a:srgbClr val="000000"/>
                </a:solidFill>
                <a:effectLst/>
              </a:rPr>
              <a:t> can be adopted, where carbon credits are purchased as clean energy projects are implemented. This approach allows financing to adapt to changing conditions, with capital reinvested into the development of new clean energy infrastructure as carbon credits are generated.</a:t>
            </a:r>
          </a:p>
          <a:p>
            <a:pPr algn="l"/>
            <a:endParaRPr lang="en-GB" b="0" i="0" u="none" strike="noStrike">
              <a:solidFill>
                <a:srgbClr val="000000"/>
              </a:solidFill>
              <a:effectLst/>
            </a:endParaRPr>
          </a:p>
          <a:p>
            <a:pPr algn="l"/>
            <a:r>
              <a:rPr lang="en-GB" b="0" i="0" u="none" strike="noStrike">
                <a:solidFill>
                  <a:srgbClr val="000000"/>
                </a:solidFill>
                <a:effectLst/>
                <a:latin typeface="-webkit-standard"/>
              </a:rPr>
              <a:t>The </a:t>
            </a:r>
            <a:r>
              <a:rPr lang="en-GB" b="1" i="0" u="none" strike="noStrike">
                <a:solidFill>
                  <a:srgbClr val="000000"/>
                </a:solidFill>
                <a:effectLst/>
              </a:rPr>
              <a:t>carbon credit requirement</a:t>
            </a:r>
            <a:r>
              <a:rPr lang="en-GB" b="0" i="0" u="none" strike="noStrike">
                <a:solidFill>
                  <a:srgbClr val="000000"/>
                </a:solidFill>
                <a:effectLst/>
                <a:latin typeface="-webkit-standard"/>
              </a:rPr>
              <a:t> is calculated based on the difference between the investment needs for a Business-as-Usual (BAU) and a Net Zero (NZ) scenario, adjusted for the difference in emissions reductions between the two scenarios. Specifically, the equation shown on this slide calculates the </a:t>
            </a:r>
            <a:r>
              <a:rPr lang="en-GB" b="1" i="0" u="none" strike="noStrike">
                <a:solidFill>
                  <a:srgbClr val="000000"/>
                </a:solidFill>
                <a:effectLst/>
              </a:rPr>
              <a:t>annual carbon credit requirement</a:t>
            </a:r>
            <a:r>
              <a:rPr lang="en-GB" b="0" i="0" u="none" strike="noStrike">
                <a:solidFill>
                  <a:srgbClr val="000000"/>
                </a:solidFill>
                <a:effectLst/>
                <a:latin typeface="-webkit-standard"/>
              </a:rPr>
              <a:t> by comparing the investment needs and the CO₂ reductions achieved under each scenario. By incrementally purchasing carbon credits based on these calculations, the funding requirement aligns more closely with actual emissions reductions and project development.</a:t>
            </a:r>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3655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This figure illustrates the integration of </a:t>
            </a:r>
            <a:r>
              <a:rPr lang="en-GB" b="1" i="0" u="none" strike="noStrike">
                <a:solidFill>
                  <a:srgbClr val="000000"/>
                </a:solidFill>
                <a:effectLst/>
              </a:rPr>
              <a:t>carbon credits</a:t>
            </a:r>
            <a:r>
              <a:rPr lang="en-GB" b="0" i="0" u="none" strike="noStrike">
                <a:solidFill>
                  <a:srgbClr val="000000"/>
                </a:solidFill>
                <a:effectLst/>
              </a:rPr>
              <a:t> into the </a:t>
            </a:r>
            <a:r>
              <a:rPr lang="en-GB" b="1" i="0" u="none" strike="noStrike">
                <a:solidFill>
                  <a:srgbClr val="000000"/>
                </a:solidFill>
                <a:effectLst/>
              </a:rPr>
              <a:t>MinFin dashboard</a:t>
            </a:r>
            <a:r>
              <a:rPr lang="en-GB" b="0" i="0" u="none" strike="noStrike">
                <a:solidFill>
                  <a:srgbClr val="000000"/>
                </a:solidFill>
                <a:effectLst/>
              </a:rPr>
              <a:t>. It shows the </a:t>
            </a:r>
            <a:r>
              <a:rPr lang="en-GB" b="1" i="0" u="none" strike="noStrike">
                <a:solidFill>
                  <a:srgbClr val="000000"/>
                </a:solidFill>
                <a:effectLst/>
              </a:rPr>
              <a:t>optimised carbon credit instrument</a:t>
            </a:r>
            <a:r>
              <a:rPr lang="en-GB" b="0" i="0" u="none" strike="noStrike">
                <a:solidFill>
                  <a:srgbClr val="000000"/>
                </a:solidFill>
                <a:effectLst/>
              </a:rPr>
              <a:t>, which represents the carbon price needed to close the gap between the Net Zero and Business-as-Usual scenarios. This mechanism helps reduce the financing gap by making use of carbon credit revenue generated through clean energy projects.</a:t>
            </a:r>
          </a:p>
          <a:p>
            <a:pPr algn="l"/>
            <a:endParaRPr lang="en-GB" b="0" i="0" u="none" strike="noStrike">
              <a:solidFill>
                <a:srgbClr val="000000"/>
              </a:solidFill>
              <a:effectLst/>
            </a:endParaRPr>
          </a:p>
          <a:p>
            <a:pPr algn="l"/>
            <a:r>
              <a:rPr lang="en-GB" b="0" i="0" u="none" strike="noStrike">
                <a:solidFill>
                  <a:srgbClr val="000000"/>
                </a:solidFill>
                <a:effectLst/>
              </a:rPr>
              <a:t>While carbon credits play a crucial role in bridging part of the financing gap, they do not fully eliminate the discrepancy between the required funding and the available capital. This is shown in the figure, where the carbon credit mechanism helps close the gap between NZ and BAU scenarios but does not completely resolve the broader funding shortfall within the sector.</a:t>
            </a:r>
          </a:p>
          <a:p>
            <a:pPr algn="l"/>
            <a:endParaRPr lang="en-GB" b="0" i="0" u="none" strike="noStrike">
              <a:solidFill>
                <a:srgbClr val="000000"/>
              </a:solidFill>
              <a:effectLst/>
            </a:endParaRPr>
          </a:p>
          <a:p>
            <a:pPr algn="l"/>
            <a:r>
              <a:rPr lang="en-GB" b="0" i="0" u="none" strike="noStrike">
                <a:solidFill>
                  <a:srgbClr val="000000"/>
                </a:solidFill>
                <a:effectLst/>
              </a:rPr>
              <a:t>Thus, while carbon credits are an important tool, additional financial mechanisms are still needed to address the remaining financing needs for the energy transition.</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0163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In some cases, particularly for countries with heavily indebted energy sectors, a debt write-off can be a highly effective way to deliver climate finance. This modality of financing aims to alleviate the financial stress on these nations by reducing the amount of debt they owe, improving the terms of their remaining debt, and providing much-needed resources to support the energy transition.</a:t>
            </a:r>
          </a:p>
          <a:p>
            <a:pPr algn="l"/>
            <a:endParaRPr lang="en-GB" b="0" i="0" u="none" strike="noStrike">
              <a:solidFill>
                <a:srgbClr val="000000"/>
              </a:solidFill>
              <a:effectLst/>
            </a:endParaRPr>
          </a:p>
          <a:p>
            <a:pPr algn="l"/>
            <a:r>
              <a:rPr lang="en-GB" b="0" i="0" u="none" strike="noStrike">
                <a:solidFill>
                  <a:srgbClr val="000000"/>
                </a:solidFill>
                <a:effectLst/>
              </a:rPr>
              <a:t>Debt write-offs are especially relevant in situations where the country’s existing external debt burden is so high that it hinders the ability to invest in energy projects or pursue a Net Zero (NZ) path. By reducing or eliminating a portion of this debt, countries can free up budgetary resources that were previously allocated to debt servicing, thus increasing their capacity to finance the necessary investments for achieving their climate goals.</a:t>
            </a:r>
          </a:p>
          <a:p>
            <a:pPr algn="l"/>
            <a:endParaRPr lang="en-GB" b="0" i="0" u="none" strike="noStrike">
              <a:solidFill>
                <a:srgbClr val="000000"/>
              </a:solidFill>
              <a:effectLst/>
            </a:endParaRPr>
          </a:p>
          <a:p>
            <a:pPr algn="l"/>
            <a:r>
              <a:rPr lang="en-GB" b="0" i="0" u="none" strike="noStrike">
                <a:solidFill>
                  <a:srgbClr val="000000"/>
                </a:solidFill>
                <a:effectLst/>
              </a:rPr>
              <a:t>Modality 6 specifically determines the external debt amount that needs to be forgiven in order to align the financing requirements for Net Zero with the financing needs under a Business-as-Usual (BAU) scenario. By doing this, we ensure that the country's debt burden does not impede the transition to a low-carbon, sustainable energy future.</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1401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To calculate the required debt write-off, we treat the incremental cost of financing the transition to Net Zero as if it were a debt repayment obligation. The core idea is that the additional financial burden of pursuing Net Zero, compared to a Business-as-Usual (BAU) scenario, should be offset by a reduction in the country's external debt. This way, the country’s financial burden remains manageable, allowing it to invest more in energy transition efforts.</a:t>
            </a:r>
          </a:p>
          <a:p>
            <a:pPr algn="l"/>
            <a:endParaRPr lang="en-GB" b="0" i="0" u="none" strike="noStrike">
              <a:solidFill>
                <a:srgbClr val="000000"/>
              </a:solidFill>
              <a:effectLst/>
            </a:endParaRPr>
          </a:p>
          <a:p>
            <a:pPr algn="l"/>
            <a:r>
              <a:rPr lang="en-GB" b="0" i="0" u="none" strike="noStrike">
                <a:solidFill>
                  <a:srgbClr val="000000"/>
                </a:solidFill>
                <a:effectLst/>
              </a:rPr>
              <a:t>We begin by calculating the </a:t>
            </a:r>
            <a:r>
              <a:rPr lang="en-GB" b="1" i="0" u="none" strike="noStrike">
                <a:solidFill>
                  <a:srgbClr val="000000"/>
                </a:solidFill>
                <a:effectLst/>
              </a:rPr>
              <a:t>incremental cost</a:t>
            </a:r>
            <a:r>
              <a:rPr lang="en-GB" b="0" i="0" u="none" strike="noStrike">
                <a:solidFill>
                  <a:srgbClr val="000000"/>
                </a:solidFill>
                <a:effectLst/>
              </a:rPr>
              <a:t> of the Net Zero scenario relative to the BAU scenario. This incremental cost represents the additional financing required to implement energy transition projects, such as renewable energy investments, energy efficiency upgrades, and the development of sustainable infrastructure.</a:t>
            </a:r>
          </a:p>
          <a:p>
            <a:pPr algn="l"/>
            <a:endParaRPr lang="en-GB" b="0" i="0" u="none" strike="noStrike">
              <a:solidFill>
                <a:srgbClr val="000000"/>
              </a:solidFill>
              <a:effectLst/>
            </a:endParaRPr>
          </a:p>
          <a:p>
            <a:pPr algn="l"/>
            <a:r>
              <a:rPr lang="en-GB" b="0" i="0" u="none" strike="noStrike">
                <a:solidFill>
                  <a:srgbClr val="000000"/>
                </a:solidFill>
                <a:effectLst/>
              </a:rPr>
              <a:t>Once we have the incremental cost, we can treat it as a </a:t>
            </a:r>
            <a:r>
              <a:rPr lang="en-GB" b="1" i="0" u="none" strike="noStrike">
                <a:solidFill>
                  <a:srgbClr val="000000"/>
                </a:solidFill>
                <a:effectLst/>
              </a:rPr>
              <a:t>debt repayment</a:t>
            </a:r>
            <a:r>
              <a:rPr lang="en-GB" b="0" i="0" u="none" strike="noStrike">
                <a:solidFill>
                  <a:srgbClr val="000000"/>
                </a:solidFill>
                <a:effectLst/>
              </a:rPr>
              <a:t> obligation over a period of time. The question we need to answer is: </a:t>
            </a:r>
            <a:r>
              <a:rPr lang="en-GB" b="1" i="0" u="none" strike="noStrike">
                <a:solidFill>
                  <a:srgbClr val="000000"/>
                </a:solidFill>
                <a:effectLst/>
              </a:rPr>
              <a:t>How much external debt needs to be forgiven to offset this additional cost?</a:t>
            </a:r>
            <a:endParaRPr lang="en-GB" b="0" i="0" u="none" strike="noStrike">
              <a:solidFill>
                <a:srgbClr val="000000"/>
              </a:solidFill>
              <a:effectLst/>
            </a:endParaRPr>
          </a:p>
          <a:p>
            <a:pPr algn="l"/>
            <a:endParaRPr lang="en-GB" b="0" i="0" u="none" strike="noStrike">
              <a:solidFill>
                <a:srgbClr val="000000"/>
              </a:solidFill>
              <a:effectLst/>
            </a:endParaRPr>
          </a:p>
          <a:p>
            <a:pPr algn="l"/>
            <a:r>
              <a:rPr lang="en-GB" b="0" i="0" u="none" strike="noStrike">
                <a:solidFill>
                  <a:srgbClr val="000000"/>
                </a:solidFill>
                <a:effectLst/>
              </a:rPr>
              <a:t>To calculate this, we use a common financial formula that allows us to determine the </a:t>
            </a:r>
            <a:r>
              <a:rPr lang="en-GB" b="1" i="0" u="none" strike="noStrike">
                <a:solidFill>
                  <a:srgbClr val="000000"/>
                </a:solidFill>
                <a:effectLst/>
              </a:rPr>
              <a:t>Present Value (PV)</a:t>
            </a:r>
            <a:r>
              <a:rPr lang="en-GB" b="0" i="0" u="none" strike="noStrike">
                <a:solidFill>
                  <a:srgbClr val="000000"/>
                </a:solidFill>
                <a:effectLst/>
              </a:rPr>
              <a:t> of a series of future payments, which in this case corresponds to the amount of debt that should be written off. The idea is that by reducing or forgiving the specified amount of debt, the country can reallocate those savings to invest in its energy transition.</a:t>
            </a:r>
          </a:p>
          <a:p>
            <a:pPr algn="l"/>
            <a:endParaRPr lang="en-GB" b="0" i="0" u="none" strike="noStrike">
              <a:solidFill>
                <a:srgbClr val="000000"/>
              </a:solidFill>
              <a:effectLst/>
            </a:endParaRPr>
          </a:p>
          <a:p>
            <a:pPr algn="l"/>
            <a:r>
              <a:rPr lang="en-GB" b="0" i="0" u="none" strike="noStrike">
                <a:solidFill>
                  <a:srgbClr val="000000"/>
                </a:solidFill>
                <a:effectLst/>
              </a:rPr>
              <a:t>In simple terms, we need to rearrange the formula for calculating the </a:t>
            </a:r>
            <a:r>
              <a:rPr lang="en-GB" b="1" i="0" u="none" strike="noStrike">
                <a:solidFill>
                  <a:srgbClr val="000000"/>
                </a:solidFill>
                <a:effectLst/>
              </a:rPr>
              <a:t>payment amount (PMT)</a:t>
            </a:r>
            <a:r>
              <a:rPr lang="en-GB" b="0" i="0" u="none" strike="noStrike">
                <a:solidFill>
                  <a:srgbClr val="000000"/>
                </a:solidFill>
                <a:effectLst/>
              </a:rPr>
              <a:t> on a loan, which is based on the interest rate and the term of the debt. This will allow us to calculate the </a:t>
            </a:r>
            <a:r>
              <a:rPr lang="en-GB" b="1" i="0" u="none" strike="noStrike">
                <a:solidFill>
                  <a:srgbClr val="000000"/>
                </a:solidFill>
                <a:effectLst/>
              </a:rPr>
              <a:t>Present Value (PV)</a:t>
            </a:r>
            <a:r>
              <a:rPr lang="en-GB" b="0" i="0" u="none" strike="noStrike">
                <a:solidFill>
                  <a:srgbClr val="000000"/>
                </a:solidFill>
                <a:effectLst/>
              </a:rPr>
              <a:t>, or the total amount of debt that needs to be written off to achieve the financial balance between Net Zero and BAU scenarios.</a:t>
            </a:r>
          </a:p>
          <a:p>
            <a:pPr algn="l"/>
            <a:endParaRPr lang="en-GB" b="0" i="0" u="none" strike="noStrike">
              <a:solidFill>
                <a:srgbClr val="000000"/>
              </a:solidFill>
              <a:effectLst/>
            </a:endParaRPr>
          </a:p>
          <a:p>
            <a:pPr algn="l"/>
            <a:r>
              <a:rPr lang="en-GB" b="0" i="0" u="none" strike="noStrike">
                <a:solidFill>
                  <a:srgbClr val="000000"/>
                </a:solidFill>
                <a:effectLst/>
              </a:rPr>
              <a:t>This calculation assumes that the </a:t>
            </a:r>
            <a:r>
              <a:rPr lang="en-GB" b="1" i="0" u="none" strike="noStrike">
                <a:solidFill>
                  <a:srgbClr val="000000"/>
                </a:solidFill>
                <a:effectLst/>
              </a:rPr>
              <a:t>incremental financing costs</a:t>
            </a:r>
            <a:r>
              <a:rPr lang="en-GB" b="0" i="0" u="none" strike="noStrike">
                <a:solidFill>
                  <a:srgbClr val="000000"/>
                </a:solidFill>
                <a:effectLst/>
              </a:rPr>
              <a:t> of Net Zero will be paid in </a:t>
            </a:r>
            <a:r>
              <a:rPr lang="en-GB" b="0" i="0" u="none" strike="noStrike" err="1">
                <a:solidFill>
                  <a:srgbClr val="000000"/>
                </a:solidFill>
                <a:effectLst/>
              </a:rPr>
              <a:t>installments</a:t>
            </a:r>
            <a:r>
              <a:rPr lang="en-GB" b="0" i="0" u="none" strike="noStrike">
                <a:solidFill>
                  <a:srgbClr val="000000"/>
                </a:solidFill>
                <a:effectLst/>
              </a:rPr>
              <a:t> over the term of the debt, just like traditional debt repayment schedules. The formula essentially tells us how much external debt should be forgiven so that the debt payments on the reduced debt are equivalent to the additional financing costs.</a:t>
            </a:r>
          </a:p>
          <a:p>
            <a:pPr algn="l"/>
            <a:endParaRPr lang="en-GB" b="0" i="0" u="none" strike="noStrike">
              <a:solidFill>
                <a:srgbClr val="000000"/>
              </a:solidFill>
              <a:effectLst/>
            </a:endParaRPr>
          </a:p>
          <a:p>
            <a:pPr algn="l"/>
            <a:r>
              <a:rPr lang="en-GB" b="0" i="0" u="none" strike="noStrike">
                <a:solidFill>
                  <a:srgbClr val="000000"/>
                </a:solidFill>
                <a:effectLst/>
              </a:rPr>
              <a:t>The key benefit of this approach is that, by writing off a portion of external debt, the country frees up its budget from servicing that debt. These released funds can now be used to finance energy transition projects, which are crucial for achieving the country’s climate goals.</a:t>
            </a:r>
          </a:p>
          <a:p>
            <a:pPr algn="l"/>
            <a:endParaRPr lang="en-GB" b="0" i="0" u="none" strike="noStrike">
              <a:solidFill>
                <a:srgbClr val="000000"/>
              </a:solidFill>
              <a:effectLst/>
            </a:endParaRPr>
          </a:p>
          <a:p>
            <a:pPr algn="l"/>
            <a:r>
              <a:rPr lang="en-GB" b="0" i="0" u="none" strike="noStrike">
                <a:solidFill>
                  <a:srgbClr val="000000"/>
                </a:solidFill>
                <a:effectLst/>
              </a:rPr>
              <a:t>Thus, the </a:t>
            </a:r>
            <a:r>
              <a:rPr lang="en-GB" b="1" i="0" u="none" strike="noStrike">
                <a:solidFill>
                  <a:srgbClr val="000000"/>
                </a:solidFill>
                <a:effectLst/>
              </a:rPr>
              <a:t>debt write-off amount</a:t>
            </a:r>
            <a:r>
              <a:rPr lang="en-GB" b="0" i="0" u="none" strike="noStrike">
                <a:solidFill>
                  <a:srgbClr val="000000"/>
                </a:solidFill>
                <a:effectLst/>
              </a:rPr>
              <a:t> becomes the equivalent amount of debt that would result in an annual payment (or financing cost) equal to the incremental costs of pursuing a Net Zero pathway. The government can then reallocate the funds that were previously earmarked for debt servicing toward investment in power sector projects, helping to make the energy transition more financially viable.</a:t>
            </a:r>
          </a:p>
          <a:p>
            <a:pPr algn="l"/>
            <a:endParaRPr lang="en-GB" b="0" i="0" u="none" strike="noStrike">
              <a:solidFill>
                <a:srgbClr val="000000"/>
              </a:solidFill>
              <a:effectLst/>
            </a:endParaRPr>
          </a:p>
          <a:p>
            <a:pPr algn="l"/>
            <a:r>
              <a:rPr lang="en-GB" b="0" i="0" u="none" strike="noStrike">
                <a:solidFill>
                  <a:srgbClr val="000000"/>
                </a:solidFill>
                <a:effectLst/>
              </a:rPr>
              <a:t>This mechanism of using debt forgiveness to offset incremental transition costs is a critical tool for countries with high levels of external debt, enabling them to focus on sustainable development without being overburdened by past financial obligations.</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4229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This figure shows the impact of the </a:t>
            </a:r>
            <a:r>
              <a:rPr lang="en-GB" b="1" i="0" u="none" strike="noStrike">
                <a:solidFill>
                  <a:srgbClr val="000000"/>
                </a:solidFill>
                <a:effectLst/>
              </a:rPr>
              <a:t>optimised debt write-off instrument</a:t>
            </a:r>
            <a:r>
              <a:rPr lang="en-GB" b="0" i="0" u="none" strike="noStrike">
                <a:solidFill>
                  <a:srgbClr val="000000"/>
                </a:solidFill>
                <a:effectLst/>
              </a:rPr>
              <a:t>, designed to close the financing gap between the Net Zero (NZ) and Business-as-Usual (BAU) scenarios. The debt write-off reduces the external debt burden, making it easier for the country to manage the additional costs of transitioning to Net Zero.</a:t>
            </a:r>
          </a:p>
          <a:p>
            <a:pPr algn="l"/>
            <a:endParaRPr lang="en-GB" b="0" i="0" u="none" strike="noStrike">
              <a:solidFill>
                <a:srgbClr val="000000"/>
              </a:solidFill>
              <a:effectLst/>
            </a:endParaRPr>
          </a:p>
          <a:p>
            <a:pPr algn="l"/>
            <a:r>
              <a:rPr lang="en-GB" b="0" i="0" u="none" strike="noStrike">
                <a:solidFill>
                  <a:srgbClr val="000000"/>
                </a:solidFill>
                <a:effectLst/>
              </a:rPr>
              <a:t>By forgiving a portion of the debt, the country frees up funds that would have been used for debt servicing. These released resources are then redirected to critical energy transition investments, improving overall sector cash flow. This approach helps ensure that the financial burden of achieving Net Zero is manageable and supports sustainable energy development.</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33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9397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When determining the financing needs of the power sector, it is crucial to compare the costs associated with transitioning to Net Zero (NZ) versus maintaining a Business-as-Usual (BAU) energy investment strategy. This comparison is valuable because it allows us to quantify the additional financial commitment required for NZ compared to BAU.</a:t>
            </a:r>
          </a:p>
          <a:p>
            <a:pPr algn="l"/>
            <a:endParaRPr lang="en-GB" b="0" i="0" u="none" strike="noStrike">
              <a:solidFill>
                <a:srgbClr val="000000"/>
              </a:solidFill>
              <a:effectLst/>
            </a:endParaRPr>
          </a:p>
          <a:p>
            <a:pPr algn="l"/>
            <a:r>
              <a:rPr lang="en-GB" b="0" i="0" u="none" strike="noStrike">
                <a:solidFill>
                  <a:srgbClr val="000000"/>
                </a:solidFill>
                <a:effectLst/>
              </a:rPr>
              <a:t>By contrasting these two investment paths, we can establish the minimum level of funding that should be allocated to developing countries through the NCQG commitment from developed nations. This ensures that developing countries are not at a financial disadvantage when pursuing NZ goals, ensuring that they are </a:t>
            </a:r>
            <a:r>
              <a:rPr lang="en-GB" b="1" i="0" u="none" strike="noStrike">
                <a:solidFill>
                  <a:srgbClr val="000000"/>
                </a:solidFill>
                <a:effectLst/>
              </a:rPr>
              <a:t>no worse off</a:t>
            </a:r>
            <a:r>
              <a:rPr lang="en-GB" b="0" i="0" u="none" strike="noStrike">
                <a:solidFill>
                  <a:srgbClr val="000000"/>
                </a:solidFill>
                <a:effectLst/>
              </a:rPr>
              <a:t> than if they had followed a BAU scenario.</a:t>
            </a:r>
          </a:p>
          <a:p>
            <a:pPr algn="l"/>
            <a:endParaRPr lang="en-GB" b="0" i="0" u="none" strike="noStrike">
              <a:solidFill>
                <a:srgbClr val="000000"/>
              </a:solidFill>
              <a:effectLst/>
            </a:endParaRPr>
          </a:p>
          <a:p>
            <a:pPr algn="l"/>
            <a:r>
              <a:rPr lang="en-GB" b="0" i="0" u="none" strike="noStrike">
                <a:solidFill>
                  <a:srgbClr val="000000"/>
                </a:solidFill>
                <a:effectLst/>
              </a:rPr>
              <a:t>This approach assumes that the international community, particularly developed nations, will take on the extra costs associated with achieving Net Zero beyond what would have been required under the BAU scenario. It provides a framework for burden-sharing, ensuring that the costs of mitigating climate change are distributed more equitably across countries.</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1478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1CD06-FE9B-DA0D-19FC-98863AE56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E73DC-E81F-D438-B589-277E038C5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9AA3D-3659-8F72-D24D-62C4038C8B84}"/>
              </a:ext>
            </a:extLst>
          </p:cNvPr>
          <p:cNvSpPr>
            <a:spLocks noGrp="1"/>
          </p:cNvSpPr>
          <p:nvPr>
            <p:ph type="body" idx="1"/>
          </p:nvPr>
        </p:nvSpPr>
        <p:spPr/>
        <p:txBody>
          <a:bodyPr/>
          <a:lstStyle/>
          <a:p>
            <a:pPr algn="l"/>
            <a:r>
              <a:rPr lang="en-GB" b="0" i="0" u="none" strike="noStrike">
                <a:solidFill>
                  <a:srgbClr val="000000"/>
                </a:solidFill>
                <a:effectLst/>
              </a:rPr>
              <a:t>Under traditional financing conditions, pursuing a Business-as-Usual (BAU) path is typically more affordable than transitioning to a Net Zero (NZ) strategy. For many countries, this transition imposes a significant financial burden, as the costs associated with implementing cleaner technologies and reducing emissions are often higher than the costs of continuing with the status quo.</a:t>
            </a:r>
          </a:p>
          <a:p>
            <a:pPr algn="l"/>
            <a:endParaRPr lang="en-GB" b="0" i="0" u="none" strike="noStrike">
              <a:solidFill>
                <a:srgbClr val="000000"/>
              </a:solidFill>
              <a:effectLst/>
            </a:endParaRPr>
          </a:p>
          <a:p>
            <a:pPr algn="l"/>
            <a:r>
              <a:rPr lang="en-GB" b="0" i="0" u="none" strike="noStrike">
                <a:solidFill>
                  <a:srgbClr val="000000"/>
                </a:solidFill>
                <a:effectLst/>
              </a:rPr>
              <a:t>In this slide, we observe a graphical representation from the MinFin dashboard that shows two distinct scenarios: the </a:t>
            </a:r>
            <a:r>
              <a:rPr lang="en-GB" b="1" i="0" u="none" strike="noStrike">
                <a:solidFill>
                  <a:srgbClr val="000000"/>
                </a:solidFill>
                <a:effectLst/>
              </a:rPr>
              <a:t>Net Zero</a:t>
            </a:r>
            <a:r>
              <a:rPr lang="en-GB" b="0" i="0" u="none" strike="noStrike">
                <a:solidFill>
                  <a:srgbClr val="000000"/>
                </a:solidFill>
                <a:effectLst/>
              </a:rPr>
              <a:t> pathway and the </a:t>
            </a:r>
            <a:r>
              <a:rPr lang="en-GB" b="1" i="0" u="none" strike="noStrike">
                <a:solidFill>
                  <a:srgbClr val="000000"/>
                </a:solidFill>
                <a:effectLst/>
              </a:rPr>
              <a:t>Least Cost</a:t>
            </a:r>
            <a:r>
              <a:rPr lang="en-GB" b="0" i="0" u="none" strike="noStrike">
                <a:solidFill>
                  <a:srgbClr val="000000"/>
                </a:solidFill>
                <a:effectLst/>
              </a:rPr>
              <a:t> (or BAU) scenario. The shaded areas in the graph represent the additional financial burden of transitioning to NZ—essentially, the "delta" or difference between the two scenarios.</a:t>
            </a:r>
          </a:p>
          <a:p>
            <a:pPr algn="l"/>
            <a:endParaRPr lang="en-GB" b="0" i="0" u="none" strike="noStrike">
              <a:solidFill>
                <a:srgbClr val="000000"/>
              </a:solidFill>
              <a:effectLst/>
            </a:endParaRPr>
          </a:p>
          <a:p>
            <a:pPr algn="l"/>
            <a:r>
              <a:rPr lang="en-GB" b="0" i="0" u="none" strike="noStrike">
                <a:solidFill>
                  <a:srgbClr val="000000"/>
                </a:solidFill>
                <a:effectLst/>
              </a:rPr>
              <a:t>This metric is instrumental in identifying the gap in financing that needs to be covered by developed nations. By calculating the delta between NZ and BAU, we can better understand the extent of additional capital required and thereby define the financial commitment that developed countries should make to support the energy transition in developing nations.</a:t>
            </a:r>
          </a:p>
        </p:txBody>
      </p:sp>
      <p:sp>
        <p:nvSpPr>
          <p:cNvPr id="4" name="Slide Number Placeholder 3">
            <a:extLst>
              <a:ext uri="{FF2B5EF4-FFF2-40B4-BE49-F238E27FC236}">
                <a16:creationId xmlns:a16="http://schemas.microsoft.com/office/drawing/2014/main" id="{DA6F4079-7663-579E-9028-23266A22C97C}"/>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300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3BDAB-3930-278F-0FE6-F3FEA36AB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C1451-E600-AACF-900D-F3C1B1F6C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FD5D3-4E29-C208-D846-43B1F313C95B}"/>
              </a:ext>
            </a:extLst>
          </p:cNvPr>
          <p:cNvSpPr>
            <a:spLocks noGrp="1"/>
          </p:cNvSpPr>
          <p:nvPr>
            <p:ph type="body" idx="1"/>
          </p:nvPr>
        </p:nvSpPr>
        <p:spPr/>
        <p:txBody>
          <a:bodyPr/>
          <a:lstStyle/>
          <a:p>
            <a:pPr algn="l"/>
            <a:r>
              <a:rPr lang="en-GB" b="0" i="0" u="none" strike="noStrike">
                <a:solidFill>
                  <a:srgbClr val="000000"/>
                </a:solidFill>
                <a:effectLst/>
              </a:rPr>
              <a:t>Now that we have a clear understanding of the financial gap between the NZ and BAU scenarios, let’s explore the various mechanisms available to close this gap. In this section, we will examine six potential financial instruments that can be used to deliver climate finance and bridge the financing gap. These instruments include:</a:t>
            </a:r>
          </a:p>
          <a:p>
            <a:pPr algn="l">
              <a:buFont typeface="+mj-lt"/>
              <a:buAutoNum type="arabicPeriod"/>
            </a:pPr>
            <a:r>
              <a:rPr lang="en-GB" b="1" i="0" u="none" strike="noStrike">
                <a:solidFill>
                  <a:srgbClr val="000000"/>
                </a:solidFill>
                <a:effectLst/>
              </a:rPr>
              <a:t>Upfront Capital Grants</a:t>
            </a:r>
            <a:r>
              <a:rPr lang="en-GB" b="0" i="0" u="none" strike="noStrike">
                <a:solidFill>
                  <a:srgbClr val="000000"/>
                </a:solidFill>
                <a:effectLst/>
              </a:rPr>
              <a:t>: Direct financial contributions that can reduce the upfront investment burden.</a:t>
            </a:r>
          </a:p>
          <a:p>
            <a:pPr algn="l">
              <a:buFont typeface="+mj-lt"/>
              <a:buAutoNum type="arabicPeriod"/>
            </a:pPr>
            <a:r>
              <a:rPr lang="en-GB" b="1" i="0" u="none" strike="noStrike">
                <a:solidFill>
                  <a:srgbClr val="000000"/>
                </a:solidFill>
                <a:effectLst/>
              </a:rPr>
              <a:t>Loans</a:t>
            </a:r>
            <a:r>
              <a:rPr lang="en-GB" b="0" i="0" u="none" strike="noStrike">
                <a:solidFill>
                  <a:srgbClr val="000000"/>
                </a:solidFill>
                <a:effectLst/>
              </a:rPr>
              <a:t>: Debt-based financing that can be repaid over time, offering an alternative to grants.</a:t>
            </a:r>
          </a:p>
          <a:p>
            <a:pPr algn="l">
              <a:buFont typeface="+mj-lt"/>
              <a:buAutoNum type="arabicPeriod"/>
            </a:pPr>
            <a:r>
              <a:rPr lang="en-GB" b="1" i="0" u="none" strike="noStrike">
                <a:solidFill>
                  <a:srgbClr val="000000"/>
                </a:solidFill>
                <a:effectLst/>
              </a:rPr>
              <a:t>A Combination of Grants and Loans</a:t>
            </a:r>
            <a:r>
              <a:rPr lang="en-GB" b="0" i="0" u="none" strike="noStrike">
                <a:solidFill>
                  <a:srgbClr val="000000"/>
                </a:solidFill>
                <a:effectLst/>
              </a:rPr>
              <a:t>: Hybrid mechanisms that blend both concessional grants and loans.</a:t>
            </a:r>
          </a:p>
          <a:p>
            <a:pPr algn="l">
              <a:buFont typeface="+mj-lt"/>
              <a:buAutoNum type="arabicPeriod"/>
            </a:pPr>
            <a:r>
              <a:rPr lang="en-GB" b="1" i="0" u="none" strike="noStrike">
                <a:solidFill>
                  <a:srgbClr val="000000"/>
                </a:solidFill>
                <a:effectLst/>
              </a:rPr>
              <a:t>Reducing the Weighted Average Cost of Capital (WACC)</a:t>
            </a:r>
            <a:r>
              <a:rPr lang="en-GB" b="0" i="0" u="none" strike="noStrike">
                <a:solidFill>
                  <a:srgbClr val="000000"/>
                </a:solidFill>
                <a:effectLst/>
              </a:rPr>
              <a:t>: By increasing concessional finance contributions, we can lower the WACC and make financing more affordable.</a:t>
            </a:r>
          </a:p>
          <a:p>
            <a:pPr algn="l">
              <a:buFont typeface="+mj-lt"/>
              <a:buAutoNum type="arabicPeriod"/>
            </a:pPr>
            <a:r>
              <a:rPr lang="en-GB" b="1" i="0" u="none" strike="noStrike">
                <a:solidFill>
                  <a:srgbClr val="000000"/>
                </a:solidFill>
                <a:effectLst/>
              </a:rPr>
              <a:t>Pay-As-You-Go Carbon Credit Scheme</a:t>
            </a:r>
            <a:r>
              <a:rPr lang="en-GB" b="0" i="0" u="none" strike="noStrike">
                <a:solidFill>
                  <a:srgbClr val="000000"/>
                </a:solidFill>
                <a:effectLst/>
              </a:rPr>
              <a:t>: A model that ties financial support to the generation of carbon credits over time.</a:t>
            </a:r>
          </a:p>
          <a:p>
            <a:pPr algn="l">
              <a:buFont typeface="+mj-lt"/>
              <a:buAutoNum type="arabicPeriod"/>
            </a:pPr>
            <a:r>
              <a:rPr lang="en-GB" b="1" i="0" u="none" strike="noStrike">
                <a:solidFill>
                  <a:srgbClr val="000000"/>
                </a:solidFill>
                <a:effectLst/>
              </a:rPr>
              <a:t>Debt Forgiveness</a:t>
            </a:r>
            <a:r>
              <a:rPr lang="en-GB" b="0" i="0" u="none" strike="noStrike">
                <a:solidFill>
                  <a:srgbClr val="000000"/>
                </a:solidFill>
                <a:effectLst/>
              </a:rPr>
              <a:t>: Writing off a portion of external debt to reduce the financial burden on countries, enabling them to allocate more resources to their climate goals.</a:t>
            </a:r>
          </a:p>
          <a:p>
            <a:pPr algn="l"/>
            <a:r>
              <a:rPr lang="en-GB" b="0" i="0" u="none" strike="noStrike">
                <a:solidFill>
                  <a:srgbClr val="000000"/>
                </a:solidFill>
                <a:effectLst/>
              </a:rPr>
              <a:t>In the following slides, we will take a closer look at each of these instruments, exploring their role in bridging the climate financing gap.</a:t>
            </a:r>
          </a:p>
          <a:p>
            <a:pPr>
              <a:buFont typeface="Arial" panose="020B0604020202020204" pitchFamily="34" charset="0"/>
              <a:buChar char="•"/>
            </a:pPr>
            <a:endParaRPr lang="en-GB"/>
          </a:p>
        </p:txBody>
      </p:sp>
      <p:sp>
        <p:nvSpPr>
          <p:cNvPr id="4" name="Slide Number Placeholder 3">
            <a:extLst>
              <a:ext uri="{FF2B5EF4-FFF2-40B4-BE49-F238E27FC236}">
                <a16:creationId xmlns:a16="http://schemas.microsoft.com/office/drawing/2014/main" id="{501ECD8F-CD30-5121-ACF8-53F8166ED63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575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C6AF3-656D-87EC-D885-32A676631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2859E9-AF4E-B294-9DF9-353AB084C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EB323-459D-522F-92EE-1FD2ECB93131}"/>
              </a:ext>
            </a:extLst>
          </p:cNvPr>
          <p:cNvSpPr>
            <a:spLocks noGrp="1"/>
          </p:cNvSpPr>
          <p:nvPr>
            <p:ph type="body" idx="1"/>
          </p:nvPr>
        </p:nvSpPr>
        <p:spPr/>
        <p:txBody>
          <a:bodyPr/>
          <a:lstStyle/>
          <a:p>
            <a:pPr algn="l"/>
            <a:r>
              <a:rPr lang="en-GB" b="0" i="0" u="none" strike="noStrike">
                <a:solidFill>
                  <a:srgbClr val="000000"/>
                </a:solidFill>
                <a:effectLst/>
              </a:rPr>
              <a:t>This slide dives deeper into the financial instruments mentioned earlier, offering a detailed look at how they function to close the financing gap:</a:t>
            </a:r>
          </a:p>
          <a:p>
            <a:pPr algn="l"/>
            <a:endParaRPr lang="en-GB" b="0" i="0" u="none" strike="noStrike">
              <a:solidFill>
                <a:srgbClr val="000000"/>
              </a:solidFill>
              <a:effectLst/>
            </a:endParaRPr>
          </a:p>
          <a:p>
            <a:pPr algn="l">
              <a:buFont typeface="+mj-lt"/>
              <a:buAutoNum type="arabicPeriod"/>
            </a:pPr>
            <a:r>
              <a:rPr lang="en-GB" b="1" i="0" u="none" strike="noStrike">
                <a:solidFill>
                  <a:srgbClr val="000000"/>
                </a:solidFill>
                <a:effectLst/>
              </a:rPr>
              <a:t>Grants</a:t>
            </a:r>
            <a:r>
              <a:rPr lang="en-GB" b="0" i="0" u="none" strike="noStrike">
                <a:solidFill>
                  <a:srgbClr val="000000"/>
                </a:solidFill>
                <a:effectLst/>
              </a:rPr>
              <a:t>: In this model, we calculate the amount of grant funding required to compensate for the additional financial burden of transitioning to NZ compared to BAU. This could involve “netting out” potential benefits from the transition, thus ensuring that developing countries are not left worse off financially.</a:t>
            </a:r>
          </a:p>
          <a:p>
            <a:pPr algn="l">
              <a:buFont typeface="+mj-lt"/>
              <a:buAutoNum type="arabicPeriod"/>
            </a:pPr>
            <a:r>
              <a:rPr lang="en-GB" b="1" i="0" u="none" strike="noStrike">
                <a:solidFill>
                  <a:srgbClr val="000000"/>
                </a:solidFill>
                <a:effectLst/>
              </a:rPr>
              <a:t>Loans</a:t>
            </a:r>
            <a:r>
              <a:rPr lang="en-GB" b="0" i="0" u="none" strike="noStrike">
                <a:solidFill>
                  <a:srgbClr val="000000"/>
                </a:solidFill>
                <a:effectLst/>
              </a:rPr>
              <a:t>: This approach involves evaluating the financial viability and </a:t>
            </a:r>
            <a:r>
              <a:rPr lang="en-GB" b="1" i="0" u="none" strike="noStrike">
                <a:solidFill>
                  <a:srgbClr val="000000"/>
                </a:solidFill>
                <a:effectLst/>
              </a:rPr>
              <a:t>Modified Internal Rate of Return (MIRR)</a:t>
            </a:r>
            <a:r>
              <a:rPr lang="en-GB" b="0" i="0" u="none" strike="noStrike">
                <a:solidFill>
                  <a:srgbClr val="000000"/>
                </a:solidFill>
                <a:effectLst/>
              </a:rPr>
              <a:t>of cash flows, considering the investment plan as a loan. The savings generated from the energy transition can then be treated as revenue, allowing countries to repay the loan over time.</a:t>
            </a:r>
          </a:p>
          <a:p>
            <a:pPr algn="l">
              <a:buFont typeface="+mj-lt"/>
              <a:buAutoNum type="arabicPeriod"/>
            </a:pPr>
            <a:r>
              <a:rPr lang="en-GB" b="1" i="0" u="none" strike="noStrike">
                <a:solidFill>
                  <a:srgbClr val="000000"/>
                </a:solidFill>
                <a:effectLst/>
              </a:rPr>
              <a:t>Combination of Grants and Loans</a:t>
            </a:r>
            <a:r>
              <a:rPr lang="en-GB" b="0" i="0" u="none" strike="noStrike">
                <a:solidFill>
                  <a:srgbClr val="000000"/>
                </a:solidFill>
                <a:effectLst/>
              </a:rPr>
              <a:t>: This mechanism determines the necessary cash injection in 2025 to achieve financial breakeven, where the MIRR exceeds the WACC. In this scenario, the cash injection is treated as a non-repayable grant, making the financing less burdensome.</a:t>
            </a:r>
          </a:p>
          <a:p>
            <a:pPr algn="l">
              <a:buFont typeface="+mj-lt"/>
              <a:buAutoNum type="arabicPeriod"/>
            </a:pPr>
            <a:r>
              <a:rPr lang="en-GB" b="1" i="0" u="none" strike="noStrike">
                <a:solidFill>
                  <a:srgbClr val="000000"/>
                </a:solidFill>
                <a:effectLst/>
              </a:rPr>
              <a:t>Concessional Finance</a:t>
            </a:r>
            <a:r>
              <a:rPr lang="en-GB" b="0" i="0" u="none" strike="noStrike">
                <a:solidFill>
                  <a:srgbClr val="000000"/>
                </a:solidFill>
                <a:effectLst/>
              </a:rPr>
              <a:t>: Here, we calculate the WACC required to balance the financing repayments between the NZ and BAU scenarios. This mechanism explores the additional concessional funding needed from international financial institutions (IFIs) to make the financing more affordable.</a:t>
            </a:r>
          </a:p>
          <a:p>
            <a:pPr algn="l">
              <a:buFont typeface="+mj-lt"/>
              <a:buAutoNum type="arabicPeriod"/>
            </a:pPr>
            <a:r>
              <a:rPr lang="en-GB" b="1" i="0" u="none" strike="noStrike">
                <a:solidFill>
                  <a:srgbClr val="000000"/>
                </a:solidFill>
                <a:effectLst/>
              </a:rPr>
              <a:t>Carbon Credits</a:t>
            </a:r>
            <a:r>
              <a:rPr lang="en-GB" b="0" i="0" u="none" strike="noStrike">
                <a:solidFill>
                  <a:srgbClr val="000000"/>
                </a:solidFill>
                <a:effectLst/>
              </a:rPr>
              <a:t>: This mechanism assesses the carbon credit price required to equalize financing costs between the NZ and BAU pathways. The goal is to ensure that revenue from carbon credits offsets the additional investment required for NZ.</a:t>
            </a:r>
          </a:p>
          <a:p>
            <a:pPr algn="l">
              <a:buFont typeface="+mj-lt"/>
              <a:buAutoNum type="arabicPeriod"/>
            </a:pPr>
            <a:r>
              <a:rPr lang="en-GB" b="1" i="0" u="none" strike="noStrike">
                <a:solidFill>
                  <a:srgbClr val="000000"/>
                </a:solidFill>
                <a:effectLst/>
              </a:rPr>
              <a:t>Debt Write-Off</a:t>
            </a:r>
            <a:r>
              <a:rPr lang="en-GB" b="0" i="0" u="none" strike="noStrike">
                <a:solidFill>
                  <a:srgbClr val="000000"/>
                </a:solidFill>
                <a:effectLst/>
              </a:rPr>
              <a:t>: Finally, we explore the potential for writing off external debt to reduce the financial burden of NZ investments. By forgiving a portion of the country’s debt, we can ensure that the country’s financing needs are more aligned with the BAU scenario, making the transition to NZ more feasible.</a:t>
            </a:r>
          </a:p>
          <a:p>
            <a:pPr algn="l"/>
            <a:endParaRPr lang="en-GB" b="0" i="0" u="none" strike="noStrike">
              <a:solidFill>
                <a:srgbClr val="000000"/>
              </a:solidFill>
              <a:effectLst/>
            </a:endParaRPr>
          </a:p>
          <a:p>
            <a:pPr algn="l"/>
            <a:r>
              <a:rPr lang="en-GB" b="0" i="0" u="none" strike="noStrike">
                <a:solidFill>
                  <a:srgbClr val="000000"/>
                </a:solidFill>
                <a:effectLst/>
              </a:rPr>
              <a:t>Each of these mechanisms offers unique advantages, and the choice of which instrument(s) to use will depend on the specific financial context of each country.</a:t>
            </a:r>
          </a:p>
        </p:txBody>
      </p:sp>
      <p:sp>
        <p:nvSpPr>
          <p:cNvPr id="4" name="Slide Number Placeholder 3">
            <a:extLst>
              <a:ext uri="{FF2B5EF4-FFF2-40B4-BE49-F238E27FC236}">
                <a16:creationId xmlns:a16="http://schemas.microsoft.com/office/drawing/2014/main" id="{DB31D515-E73C-8E2D-6CCF-AAEB8239223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093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a:solidFill>
                  <a:srgbClr val="000000"/>
                </a:solidFill>
                <a:effectLst/>
              </a:rPr>
              <a:t>Grants are a crucial financial mechanism in closing the financing gap, especially for countries with limited fuel resources and low carbon savings. These grants are particularly effective because they essentially eliminate the </a:t>
            </a:r>
            <a:r>
              <a:rPr lang="en-GB" b="1" i="0" u="none" strike="noStrike">
                <a:solidFill>
                  <a:srgbClr val="000000"/>
                </a:solidFill>
                <a:effectLst/>
              </a:rPr>
              <a:t>capital cost</a:t>
            </a:r>
            <a:r>
              <a:rPr lang="en-GB" b="0" i="0" u="none" strike="noStrike">
                <a:solidFill>
                  <a:srgbClr val="000000"/>
                </a:solidFill>
                <a:effectLst/>
              </a:rPr>
              <a:t> of new infrastructure, as they represent "free money" that doesn’t need to be repaid. This significant financial support helps reduce the burden of upfront capital investment required for energy transition projects.</a:t>
            </a:r>
          </a:p>
          <a:p>
            <a:pPr algn="l"/>
            <a:endParaRPr lang="en-GB" b="0" i="0" u="none" strike="noStrike">
              <a:solidFill>
                <a:srgbClr val="000000"/>
              </a:solidFill>
              <a:effectLst/>
            </a:endParaRPr>
          </a:p>
          <a:p>
            <a:pPr algn="l"/>
            <a:r>
              <a:rPr lang="en-GB" b="0" i="0" u="none" strike="noStrike">
                <a:solidFill>
                  <a:srgbClr val="000000"/>
                </a:solidFill>
                <a:effectLst/>
              </a:rPr>
              <a:t>As a result, the costs covered by grants are excluded from the investment and financing needs typically shown on the </a:t>
            </a:r>
            <a:r>
              <a:rPr lang="en-GB" b="1" i="0" u="none" strike="noStrike">
                <a:solidFill>
                  <a:srgbClr val="000000"/>
                </a:solidFill>
                <a:effectLst/>
              </a:rPr>
              <a:t>MinFin dashboard</a:t>
            </a:r>
            <a:r>
              <a:rPr lang="en-GB" b="0" i="0" u="none" strike="noStrike">
                <a:solidFill>
                  <a:srgbClr val="000000"/>
                </a:solidFill>
                <a:effectLst/>
              </a:rPr>
              <a:t>. Instead, they are integrated into the </a:t>
            </a:r>
            <a:r>
              <a:rPr lang="en-GB" b="1" i="0" u="none" strike="noStrike">
                <a:solidFill>
                  <a:srgbClr val="000000"/>
                </a:solidFill>
                <a:effectLst/>
              </a:rPr>
              <a:t>funding dashboard</a:t>
            </a:r>
            <a:r>
              <a:rPr lang="en-GB" b="0" i="0" u="none" strike="noStrike">
                <a:solidFill>
                  <a:srgbClr val="000000"/>
                </a:solidFill>
                <a:effectLst/>
              </a:rPr>
              <a:t>, as grants directly increase the available capital for investment without incurring repayment obligations.</a:t>
            </a:r>
          </a:p>
          <a:p>
            <a:pPr algn="l"/>
            <a:endParaRPr lang="en-GB" b="0" i="0" u="none" strike="noStrike">
              <a:solidFill>
                <a:srgbClr val="000000"/>
              </a:solidFill>
              <a:effectLst/>
            </a:endParaRPr>
          </a:p>
          <a:p>
            <a:pPr algn="l"/>
            <a:r>
              <a:rPr lang="en-GB" b="0" i="0" u="none" strike="noStrike">
                <a:solidFill>
                  <a:srgbClr val="000000"/>
                </a:solidFill>
                <a:effectLst/>
              </a:rPr>
              <a:t>The </a:t>
            </a:r>
            <a:r>
              <a:rPr lang="en-GB" b="1" i="0" u="none" strike="noStrike">
                <a:solidFill>
                  <a:srgbClr val="000000"/>
                </a:solidFill>
                <a:effectLst/>
              </a:rPr>
              <a:t>annual grant requirement</a:t>
            </a:r>
            <a:r>
              <a:rPr lang="en-GB" b="0" i="0" u="none" strike="noStrike">
                <a:solidFill>
                  <a:srgbClr val="000000"/>
                </a:solidFill>
                <a:effectLst/>
              </a:rPr>
              <a:t> is calculated by assessing the difference (or </a:t>
            </a:r>
            <a:r>
              <a:rPr lang="en-GB" b="1" i="0" u="none" strike="noStrike">
                <a:solidFill>
                  <a:srgbClr val="000000"/>
                </a:solidFill>
                <a:effectLst/>
              </a:rPr>
              <a:t>delta</a:t>
            </a:r>
            <a:r>
              <a:rPr lang="en-GB" b="0" i="0" u="none" strike="noStrike">
                <a:solidFill>
                  <a:srgbClr val="000000"/>
                </a:solidFill>
                <a:effectLst/>
              </a:rPr>
              <a:t>) in the investment needed to achieve a Net Zero (NZ) scenario compared to a Business-as-Usual (BAU) or Low Carbon (LC) scenario. This calculation takes into account the additional costs of reaching Net Zero and subtracts the savings generated from the return on Net Zero investments. Additionally, savings from reduced fossil fuel expenditures and the value of carbon credits (measured by the CO₂ price) are factored in.</a:t>
            </a:r>
          </a:p>
          <a:p>
            <a:pPr algn="l"/>
            <a:endParaRPr lang="en-GB" b="0" i="0" u="none" strike="noStrike">
              <a:solidFill>
                <a:srgbClr val="000000"/>
              </a:solidFill>
              <a:effectLst/>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a:solidFill>
                  <a:schemeClr val="accent5"/>
                </a:solidFill>
                <a:latin typeface="Open Sans" panose="020B0606030504020204" pitchFamily="34" charset="0"/>
                <a:ea typeface="Open Sans" panose="020B0606030504020204" pitchFamily="34" charset="0"/>
                <a:cs typeface="Open Sans" panose="020B0606030504020204" pitchFamily="34" charset="0"/>
              </a:rPr>
              <a:t>This figure illustrates the </a:t>
            </a:r>
            <a:r>
              <a:rPr lang="en-GB" sz="1200" b="1">
                <a:solidFill>
                  <a:schemeClr val="accent5"/>
                </a:solidFill>
                <a:latin typeface="Open Sans" panose="020B0606030504020204" pitchFamily="34" charset="0"/>
                <a:ea typeface="Open Sans" panose="020B0606030504020204" pitchFamily="34" charset="0"/>
                <a:cs typeface="Open Sans" panose="020B0606030504020204" pitchFamily="34" charset="0"/>
              </a:rPr>
              <a:t>net investment need gap</a:t>
            </a:r>
            <a:r>
              <a:rPr lang="en-GB" sz="1200">
                <a:solidFill>
                  <a:schemeClr val="accent5"/>
                </a:solidFill>
                <a:latin typeface="Open Sans" panose="020B0606030504020204" pitchFamily="34" charset="0"/>
                <a:ea typeface="Open Sans" panose="020B0606030504020204" pitchFamily="34" charset="0"/>
                <a:cs typeface="Open Sans" panose="020B0606030504020204" pitchFamily="34" charset="0"/>
              </a:rPr>
              <a:t>, </a:t>
            </a:r>
            <a:r>
              <a:rPr lang="en-GB"/>
              <a:t>which represents the capital required to bridge the difference between the Net Zero and Business-as-Usual scenarios, as shown by the grey-shaded area.</a:t>
            </a:r>
            <a:r>
              <a:rPr lang="en-GB" b="0" i="0" u="none" strike="noStrike">
                <a:solidFill>
                  <a:srgbClr val="000000"/>
                </a:solidFill>
                <a:effectLst/>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r>
              <a:rPr lang="en-GB" sz="1200">
                <a:solidFill>
                  <a:schemeClr val="accent5"/>
                </a:solidFill>
                <a:latin typeface="Open Sans" panose="020B0606030504020204" pitchFamily="34" charset="0"/>
                <a:ea typeface="Open Sans" panose="020B0606030504020204" pitchFamily="34" charset="0"/>
                <a:cs typeface="Open Sans" panose="020B0606030504020204" pitchFamily="34" charset="0"/>
              </a:rPr>
              <a:t>Within this framework, </a:t>
            </a:r>
            <a:r>
              <a:rPr lang="en-GB"/>
              <a:t>the capital highlighted by this gap should be provided by the Global North through grants. These grants will then be directed toward the funding baseline.</a:t>
            </a:r>
          </a:p>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285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u="none" strike="noStrike">
                <a:solidFill>
                  <a:srgbClr val="000000"/>
                </a:solidFill>
                <a:effectLst/>
              </a:rPr>
              <a:t>The formula shown on the slide calculates the </a:t>
            </a:r>
            <a:r>
              <a:rPr lang="en-GB" b="1" i="0" u="none" strike="noStrike">
                <a:solidFill>
                  <a:srgbClr val="000000"/>
                </a:solidFill>
                <a:effectLst/>
              </a:rPr>
              <a:t>annual grant requirement</a:t>
            </a:r>
            <a:r>
              <a:rPr lang="en-GB" b="0" i="0" u="none" strike="noStrike">
                <a:solidFill>
                  <a:srgbClr val="000000"/>
                </a:solidFill>
                <a:effectLst/>
              </a:rPr>
              <a:t> by considering the investment need for the Low Carbon (LC) and Net Zero (NZ) paths, the changes in fossil fuel expenditure, and the value of emissions reductions, which are monetized by the CO₂ price. This approach ensures that the calculated grant amount covers the full additional costs of transitioning to a Net Zero energy system whilst also considering savings.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839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20BDC-9117-F322-E076-E3AB65BA0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AE0C3-1551-729E-B67B-B32C49594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85604A-FCCB-84AC-FA49-E5F0231C24EF}"/>
              </a:ext>
            </a:extLst>
          </p:cNvPr>
          <p:cNvSpPr>
            <a:spLocks noGrp="1"/>
          </p:cNvSpPr>
          <p:nvPr>
            <p:ph type="body" idx="1"/>
          </p:nvPr>
        </p:nvSpPr>
        <p:spPr/>
        <p:txBody>
          <a:bodyPr/>
          <a:lstStyle/>
          <a:p>
            <a:r>
              <a:rPr lang="en-GB"/>
              <a:t>This figure showcases the MinFin dashboard, where:</a:t>
            </a:r>
          </a:p>
          <a:p>
            <a:pPr>
              <a:buFont typeface="+mj-lt"/>
              <a:buAutoNum type="arabicPeriod"/>
            </a:pPr>
            <a:r>
              <a:rPr lang="en-GB"/>
              <a:t>The dark green funding line represents funding without the additional grant volume,</a:t>
            </a:r>
          </a:p>
          <a:p>
            <a:pPr>
              <a:buFont typeface="+mj-lt"/>
              <a:buAutoNum type="arabicPeriod"/>
            </a:pPr>
            <a:r>
              <a:rPr lang="en-GB"/>
              <a:t>The light green line indicates the integration of the additional grant volume required to close the gap between the Net Zero (NZ) and Business-as-Usual (BAU) scenarios.</a:t>
            </a:r>
          </a:p>
          <a:p>
            <a:endParaRPr lang="en-GB"/>
          </a:p>
          <a:p>
            <a:r>
              <a:rPr lang="en-GB"/>
              <a:t>While these grants help narrow the investment gap, the diagram shows that they do not fully close the discrepancy between required financing and available funds, as the light green funding availability still remains below the financing requirement.</a:t>
            </a:r>
          </a:p>
          <a:p>
            <a:endParaRPr lang="en-GB"/>
          </a:p>
          <a:p>
            <a:r>
              <a:rPr lang="en-GB"/>
              <a:t>This illustrates that, although grants are essential in supporting the transition, they may not entirely resolve the financial shortfall in the broader energy sector. Therefore, in this hypothetical scenario, while grants play a vital role in facilitating the transition, additional financial mechanisms will likely be necessary to address the remaining funding needs for the energy transition.</a:t>
            </a:r>
          </a:p>
        </p:txBody>
      </p:sp>
      <p:sp>
        <p:nvSpPr>
          <p:cNvPr id="4" name="Slide Number Placeholder 3">
            <a:extLst>
              <a:ext uri="{FF2B5EF4-FFF2-40B4-BE49-F238E27FC236}">
                <a16:creationId xmlns:a16="http://schemas.microsoft.com/office/drawing/2014/main" id="{50F87F0B-4682-DFE4-C641-EED19926DC5D}"/>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491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userDrawn="1">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12354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5"/>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6.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tags" Target="../tags/tag2.xml"/><Relationship Id="rId6" Type="http://schemas.openxmlformats.org/officeDocument/2006/relationships/chart" Target="../charts/chart2.xml"/><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3713e05b32c348a8" Type="http://schemas.openxmlformats.org/officeDocument/2006/relationships/image" Target="../media/image8.png"/><Relationship Id="rId3" Type="http://schemas.openxmlformats.org/officeDocument/2006/relationships/slideLayout" Target="../slideLayouts/slideLayout1.xml"/><Relationship Id="R42a715d56beb4cee" Type="http://schemas.openxmlformats.org/officeDocument/2006/relationships/image" Target="../media/image50.png"/><Relationship Id="R94bd9e12916448f0" Type="http://schemas.openxmlformats.org/officeDocument/2006/relationships/image" Target="../media/image3.png"/><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78e8e0eb97304aa6" Type="http://schemas.openxmlformats.org/officeDocument/2006/relationships/image" Target="../media/image80.png"/><Relationship Id="rId3" Type="http://schemas.openxmlformats.org/officeDocument/2006/relationships/slideLayout" Target="../slideLayouts/slideLayout1.xml"/><Relationship Id="R508b711df5164f1e" Type="http://schemas.openxmlformats.org/officeDocument/2006/relationships/image" Target="../media/image70.png"/><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1e539554963643e8" Type="http://schemas.openxmlformats.org/officeDocument/2006/relationships/image" Target="../media/image10.png"/><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6cf628bcf7674683" Type="http://schemas.openxmlformats.org/officeDocument/2006/relationships/image" Target="../media/image90.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4a3cddae35424fba" Type="http://schemas.openxmlformats.org/officeDocument/2006/relationships/image" Target="../media/image12.png"/><Relationship Id="R8cbe155b6292440f" Type="http://schemas.openxmlformats.org/officeDocument/2006/relationships/image" Target="../media/image13.png"/><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2d992808977840ed"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5e928ea67013411f" Type="http://schemas.openxmlformats.org/officeDocument/2006/relationships/image" Target="../media/image14.png"/><Relationship Id="R5b0df38c06074efb" Type="http://schemas.openxmlformats.org/officeDocument/2006/relationships/image" Target="../media/image16.png"/><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6.png"/><Relationship Id="R3c4a0ba989d7475c" Type="http://schemas.openxmlformats.org/officeDocument/2006/relationships/image" Target="../media/image15.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68abae43d95d48fe" Type="http://schemas.openxmlformats.org/officeDocument/2006/relationships/image" Target="../media/image18.png"/><Relationship Id="rId1" Type="http://schemas.microsoft.com/office/2007/relationships/media" Target="../media/media12.mp3"/><Relationship Id="R657fd380a7db4892"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4b48d907da074b55" Type="http://schemas.openxmlformats.org/officeDocument/2006/relationships/image" Target="../media/image19.png"/><Relationship Id="R0cd8b73fecde4add" Type="http://schemas.openxmlformats.org/officeDocument/2006/relationships/image" Target="../media/image20.png"/><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92d047590caf47c5"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1.xml"/><Relationship Id="rId7" Type="http://schemas.openxmlformats.org/officeDocument/2006/relationships/image" Target="../media/image25.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1.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75b4f8bf035c42fd" Type="http://schemas.openxmlformats.org/officeDocument/2006/relationships/image" Target="../media/image26.png"/><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p3"/><Relationship Id="rId1" Type="http://schemas.microsoft.com/office/2007/relationships/media" Target="../media/media19.mp3"/><Relationship Id="Rb2e22067097a4564"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hyperlink" Target="mailto:v.foster@imperial.ac.uk"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mailto:hannah.Luscombe@ouce.ox.ac.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6.png"/><Relationship Id="rId2" Type="http://schemas.microsoft.com/office/2007/relationships/media" Target="../media/media3.mp3"/><Relationship Id="rId1" Type="http://schemas.openxmlformats.org/officeDocument/2006/relationships/tags" Target="../tags/tag1.xml"/><Relationship Id="rId6" Type="http://schemas.openxmlformats.org/officeDocument/2006/relationships/chart" Target="../charts/chart1.xml"/><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69F5-5E36-FF26-1461-27CE7A8A9E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353E11-A014-8BE7-0E2C-58562E78AC43}"/>
              </a:ext>
            </a:extLst>
          </p:cNvPr>
          <p:cNvPicPr>
            <a:picLocks noChangeAspect="1"/>
          </p:cNvPicPr>
          <p:nvPr/>
        </p:nvPicPr>
        <p:blipFill>
          <a:blip r:embed="rId2"/>
          <a:srcRect/>
          <a:stretch/>
        </p:blipFill>
        <p:spPr>
          <a:xfrm>
            <a:off x="2378282" y="4376573"/>
            <a:ext cx="4134050" cy="1819124"/>
          </a:xfrm>
          <a:prstGeom prst="rect">
            <a:avLst/>
          </a:prstGeom>
        </p:spPr>
      </p:pic>
      <p:sp>
        <p:nvSpPr>
          <p:cNvPr id="6" name="Subtitle 2">
            <a:extLst>
              <a:ext uri="{FF2B5EF4-FFF2-40B4-BE49-F238E27FC236}">
                <a16:creationId xmlns:a16="http://schemas.microsoft.com/office/drawing/2014/main" id="{83ACB588-1D61-0BD5-6E78-AC470C3DD37F}"/>
              </a:ext>
            </a:extLst>
          </p:cNvPr>
          <p:cNvSpPr txBox="1">
            <a:spLocks/>
          </p:cNvSpPr>
          <p:nvPr/>
        </p:nvSpPr>
        <p:spPr>
          <a:xfrm>
            <a:off x="542028" y="2394521"/>
            <a:ext cx="7806558" cy="1982052"/>
          </a:xfrm>
          <a:prstGeom prst="rect">
            <a:avLst/>
          </a:prstGeom>
        </p:spPr>
        <p:txBody>
          <a:bodyPr>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1500"/>
              </a:spcAft>
            </a:pPr>
            <a:r>
              <a:rPr lang="en-GB" sz="5400" b="1" dirty="0">
                <a:solidFill>
                  <a:schemeClr val="bg1"/>
                </a:solidFill>
                <a:latin typeface="Arial Black" panose="020B0604020202020204" pitchFamily="34" charset="0"/>
                <a:cs typeface="Arial Black" panose="020B0604020202020204" pitchFamily="34" charset="0"/>
              </a:rPr>
              <a:t>Closing the Net Financing Gap</a:t>
            </a:r>
            <a:endParaRPr lang="en-GB" sz="5400" b="1" kern="100" dirty="0">
              <a:solidFill>
                <a:schemeClr val="bg1"/>
              </a:solidFill>
              <a:latin typeface="Arial Black" panose="020B0604020202020204" pitchFamily="34" charset="0"/>
              <a:cs typeface="Arial Black" panose="020B0604020202020204" pitchFamily="34" charset="0"/>
            </a:endParaRPr>
          </a:p>
        </p:txBody>
      </p:sp>
      <p:sp>
        <p:nvSpPr>
          <p:cNvPr id="7" name="TextBox 6">
            <a:extLst>
              <a:ext uri="{FF2B5EF4-FFF2-40B4-BE49-F238E27FC236}">
                <a16:creationId xmlns:a16="http://schemas.microsoft.com/office/drawing/2014/main" id="{286884B0-3331-8A0A-A98A-028150A71F80}"/>
              </a:ext>
            </a:extLst>
          </p:cNvPr>
          <p:cNvSpPr txBox="1"/>
          <p:nvPr/>
        </p:nvSpPr>
        <p:spPr>
          <a:xfrm>
            <a:off x="558560" y="1189579"/>
            <a:ext cx="7870425" cy="849015"/>
          </a:xfrm>
          <a:prstGeom prst="rect">
            <a:avLst/>
          </a:prstGeom>
          <a:noFill/>
        </p:spPr>
        <p:txBody>
          <a:bodyPr wrap="square" lIns="91440" tIns="45720" rIns="91440" bIns="45720" anchor="t">
            <a:spAutoFit/>
          </a:bodyPr>
          <a:lstStyle/>
          <a:p>
            <a:pPr>
              <a:lnSpc>
                <a:spcPct val="80000"/>
              </a:lnSpc>
            </a:pPr>
            <a:r>
              <a:rPr lang="en-ZA" sz="6000" b="1" spc="60" dirty="0">
                <a:solidFill>
                  <a:schemeClr val="bg1"/>
                </a:solidFill>
                <a:effectLst/>
                <a:latin typeface="Arial Black"/>
                <a:cs typeface="Arial Black" panose="020B0604020202020204" pitchFamily="34" charset="0"/>
              </a:rPr>
              <a:t>Lecture 10:</a:t>
            </a:r>
            <a:endParaRPr lang="en-US" sz="6000" b="1" dirty="0">
              <a:solidFill>
                <a:schemeClr val="bg1"/>
              </a:solidFill>
              <a:latin typeface="Arial Black"/>
              <a:cs typeface="Arial Black" panose="020B0604020202020204" pitchFamily="34" charset="0"/>
            </a:endParaRPr>
          </a:p>
        </p:txBody>
      </p:sp>
      <p:sp>
        <p:nvSpPr>
          <p:cNvPr id="8" name="TextBox 7">
            <a:extLst>
              <a:ext uri="{FF2B5EF4-FFF2-40B4-BE49-F238E27FC236}">
                <a16:creationId xmlns:a16="http://schemas.microsoft.com/office/drawing/2014/main" id="{1997C53C-FAC8-8477-4052-6CB6F9C1881E}"/>
              </a:ext>
            </a:extLst>
          </p:cNvPr>
          <p:cNvSpPr txBox="1"/>
          <p:nvPr/>
        </p:nvSpPr>
        <p:spPr>
          <a:xfrm>
            <a:off x="622427" y="137469"/>
            <a:ext cx="7961111" cy="620457"/>
          </a:xfrm>
          <a:prstGeom prst="rect">
            <a:avLst/>
          </a:prstGeom>
          <a:noFill/>
        </p:spPr>
        <p:txBody>
          <a:bodyPr wrap="square" lIns="54000" tIns="18000" rIns="54000" bIns="0" rtlCol="0" anchor="t">
            <a:spAutoFit/>
          </a:bodyPr>
          <a:lstStyle/>
          <a:p>
            <a:pPr>
              <a:lnSpc>
                <a:spcPct val="80000"/>
              </a:lnSpc>
            </a:pPr>
            <a:r>
              <a:rPr lang="en-GB" sz="2400" b="1" dirty="0">
                <a:solidFill>
                  <a:schemeClr val="bg1"/>
                </a:solidFill>
                <a:latin typeface="Aptos Black" panose="020B0004020202020204" pitchFamily="34" charset="0"/>
              </a:rPr>
              <a:t>Financial Modelling for Energy Transitions: </a:t>
            </a:r>
            <a:r>
              <a:rPr lang="en-GB" sz="2400" b="1" dirty="0" err="1">
                <a:solidFill>
                  <a:schemeClr val="bg1"/>
                </a:solidFill>
                <a:latin typeface="Aptos Black" panose="020B0004020202020204" pitchFamily="34" charset="0"/>
              </a:rPr>
              <a:t>MINFin</a:t>
            </a:r>
            <a:r>
              <a:rPr lang="en-GB" sz="2400" b="1" dirty="0">
                <a:solidFill>
                  <a:schemeClr val="bg1"/>
                </a:solidFill>
                <a:latin typeface="Aptos Black" panose="020B0004020202020204" pitchFamily="34" charset="0"/>
              </a:rPr>
              <a:t>, </a:t>
            </a:r>
            <a:r>
              <a:rPr lang="en-GB" sz="2400" b="1" dirty="0" err="1">
                <a:solidFill>
                  <a:schemeClr val="bg1"/>
                </a:solidFill>
                <a:latin typeface="Aptos Black" panose="020B0004020202020204" pitchFamily="34" charset="0"/>
              </a:rPr>
              <a:t>FinTrack</a:t>
            </a:r>
            <a:r>
              <a:rPr lang="en-GB" sz="2400" b="1" dirty="0">
                <a:solidFill>
                  <a:schemeClr val="bg1"/>
                </a:solidFill>
                <a:latin typeface="Aptos Black" panose="020B0004020202020204" pitchFamily="34" charset="0"/>
              </a:rPr>
              <a:t> &amp; </a:t>
            </a:r>
            <a:r>
              <a:rPr lang="en-GB" sz="2400" b="1" dirty="0" err="1">
                <a:solidFill>
                  <a:schemeClr val="bg1"/>
                </a:solidFill>
                <a:latin typeface="Aptos Black" panose="020B0004020202020204" pitchFamily="34" charset="0"/>
              </a:rPr>
              <a:t>FinCoRE</a:t>
            </a:r>
            <a:endParaRPr lang="en-US" sz="2400" b="1" dirty="0">
              <a:solidFill>
                <a:schemeClr val="bg1"/>
              </a:solidFill>
              <a:latin typeface="Aptos Black" panose="020B0004020202020204" pitchFamily="34" charset="0"/>
              <a:cs typeface="Arial" panose="020B0604020202020204" pitchFamily="34" charset="0"/>
            </a:endParaRPr>
          </a:p>
        </p:txBody>
      </p:sp>
    </p:spTree>
    <p:extLst>
      <p:ext uri="{BB962C8B-B14F-4D97-AF65-F5344CB8AC3E}">
        <p14:creationId xmlns:p14="http://schemas.microsoft.com/office/powerpoint/2010/main" val="1740529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534A8-A473-A5BC-AD61-AABC61FC7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F0E041-1686-F9DD-7BB1-96733870E27A}"/>
              </a:ext>
            </a:extLst>
          </p:cNvPr>
          <p:cNvSpPr>
            <a:spLocks noGrp="1"/>
          </p:cNvSpPr>
          <p:nvPr>
            <p:ph type="title"/>
          </p:nvPr>
        </p:nvSpPr>
        <p:spPr>
          <a:xfrm>
            <a:off x="515956" y="68263"/>
            <a:ext cx="11382130" cy="965880"/>
          </a:xfrm>
        </p:spPr>
        <p:txBody>
          <a:bodyPr anchor="ctr">
            <a:normAutofit fontScale="90000"/>
          </a:bodyPr>
          <a:lstStyle/>
          <a:p>
            <a:r>
              <a:rPr lang="en-GB">
                <a:solidFill>
                  <a:srgbClr val="C00000"/>
                </a:solidFill>
              </a:rPr>
              <a:t>Climate finance could potentially be delivered via a range of different financial instruments</a:t>
            </a:r>
          </a:p>
        </p:txBody>
      </p:sp>
      <p:sp>
        <p:nvSpPr>
          <p:cNvPr id="12" name="TextBox 11">
            <a:extLst>
              <a:ext uri="{FF2B5EF4-FFF2-40B4-BE49-F238E27FC236}">
                <a16:creationId xmlns:a16="http://schemas.microsoft.com/office/drawing/2014/main" id="{3C934C1A-9ACE-ED78-92E4-E6C22C1A0232}"/>
              </a:ext>
            </a:extLst>
          </p:cNvPr>
          <p:cNvSpPr txBox="1"/>
          <p:nvPr/>
        </p:nvSpPr>
        <p:spPr>
          <a:xfrm>
            <a:off x="515956" y="6307989"/>
            <a:ext cx="10262291" cy="307777"/>
          </a:xfrm>
          <a:prstGeom prst="rect">
            <a:avLst/>
          </a:prstGeom>
          <a:noFill/>
        </p:spPr>
        <p:txBody>
          <a:bodyPr wrap="square" rtlCol="0">
            <a:spAutoFit/>
          </a:bodyPr>
          <a:lstStyle/>
          <a:p>
            <a:r>
              <a:rPr lang="en-GB" i="1"/>
              <a:t>* MIRR: Modified Internal Rate of Return, WACC: Weighted Average Cost of Capital</a:t>
            </a:r>
          </a:p>
        </p:txBody>
      </p:sp>
      <p:sp>
        <p:nvSpPr>
          <p:cNvPr id="3" name="Rounded Rectangle 2">
            <a:extLst>
              <a:ext uri="{FF2B5EF4-FFF2-40B4-BE49-F238E27FC236}">
                <a16:creationId xmlns:a16="http://schemas.microsoft.com/office/drawing/2014/main" id="{339CA6DE-8495-FD9E-230B-498CDEF84B51}"/>
              </a:ext>
            </a:extLst>
          </p:cNvPr>
          <p:cNvSpPr/>
          <p:nvPr/>
        </p:nvSpPr>
        <p:spPr>
          <a:xfrm>
            <a:off x="515957" y="1461370"/>
            <a:ext cx="10900722" cy="70353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lumMod val="85000"/>
                </a:schemeClr>
              </a:solidFill>
            </a:endParaRPr>
          </a:p>
        </p:txBody>
      </p:sp>
      <p:sp>
        <p:nvSpPr>
          <p:cNvPr id="4" name="TextBox 3">
            <a:extLst>
              <a:ext uri="{FF2B5EF4-FFF2-40B4-BE49-F238E27FC236}">
                <a16:creationId xmlns:a16="http://schemas.microsoft.com/office/drawing/2014/main" id="{84425A53-21AC-A004-8F13-4F6CEA3C3AB6}"/>
              </a:ext>
            </a:extLst>
          </p:cNvPr>
          <p:cNvSpPr txBox="1"/>
          <p:nvPr/>
        </p:nvSpPr>
        <p:spPr>
          <a:xfrm>
            <a:off x="3398235" y="1494319"/>
            <a:ext cx="8018443" cy="646331"/>
          </a:xfrm>
          <a:prstGeom prst="rect">
            <a:avLst/>
          </a:prstGeom>
          <a:noFill/>
        </p:spPr>
        <p:txBody>
          <a:bodyPr wrap="square" rtlCol="0">
            <a:spAutoFit/>
          </a:bodyPr>
          <a:lstStyle/>
          <a:p>
            <a:r>
              <a:rPr lang="en-GB" sz="1800">
                <a:solidFill>
                  <a:schemeClr val="accent1"/>
                </a:solidFill>
              </a:rPr>
              <a:t>Calculates grant requirement to compensate for the additional financial burden of NZ relative to BAU – with possibility of netting out benefits</a:t>
            </a:r>
          </a:p>
        </p:txBody>
      </p:sp>
      <p:sp>
        <p:nvSpPr>
          <p:cNvPr id="5" name="TextBox 4">
            <a:extLst>
              <a:ext uri="{FF2B5EF4-FFF2-40B4-BE49-F238E27FC236}">
                <a16:creationId xmlns:a16="http://schemas.microsoft.com/office/drawing/2014/main" id="{753D9BDD-0180-641F-DF76-E9CE428CB308}"/>
              </a:ext>
            </a:extLst>
          </p:cNvPr>
          <p:cNvSpPr txBox="1"/>
          <p:nvPr/>
        </p:nvSpPr>
        <p:spPr>
          <a:xfrm>
            <a:off x="578836" y="1551529"/>
            <a:ext cx="1343638" cy="523220"/>
          </a:xfrm>
          <a:prstGeom prst="rect">
            <a:avLst/>
          </a:prstGeom>
          <a:noFill/>
        </p:spPr>
        <p:txBody>
          <a:bodyPr wrap="none" rtlCol="0">
            <a:spAutoFit/>
          </a:bodyPr>
          <a:lstStyle/>
          <a:p>
            <a:r>
              <a:rPr lang="en-GB" sz="2800" b="1">
                <a:solidFill>
                  <a:schemeClr val="accent4">
                    <a:lumMod val="75000"/>
                  </a:schemeClr>
                </a:solidFill>
              </a:rPr>
              <a:t>Grants</a:t>
            </a:r>
          </a:p>
        </p:txBody>
      </p:sp>
      <p:sp>
        <p:nvSpPr>
          <p:cNvPr id="6" name="Rounded Rectangle 5">
            <a:extLst>
              <a:ext uri="{FF2B5EF4-FFF2-40B4-BE49-F238E27FC236}">
                <a16:creationId xmlns:a16="http://schemas.microsoft.com/office/drawing/2014/main" id="{84E10BD1-580C-8CD1-8565-2D8D97337990}"/>
              </a:ext>
            </a:extLst>
          </p:cNvPr>
          <p:cNvSpPr/>
          <p:nvPr/>
        </p:nvSpPr>
        <p:spPr>
          <a:xfrm>
            <a:off x="515956" y="2262083"/>
            <a:ext cx="10900722" cy="70353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lumMod val="85000"/>
                </a:schemeClr>
              </a:solidFill>
            </a:endParaRPr>
          </a:p>
        </p:txBody>
      </p:sp>
      <p:sp>
        <p:nvSpPr>
          <p:cNvPr id="7" name="TextBox 6">
            <a:extLst>
              <a:ext uri="{FF2B5EF4-FFF2-40B4-BE49-F238E27FC236}">
                <a16:creationId xmlns:a16="http://schemas.microsoft.com/office/drawing/2014/main" id="{30EEE439-C60E-485D-E8DF-2AA7E2E26CD7}"/>
              </a:ext>
            </a:extLst>
          </p:cNvPr>
          <p:cNvSpPr txBox="1"/>
          <p:nvPr/>
        </p:nvSpPr>
        <p:spPr>
          <a:xfrm>
            <a:off x="3398234" y="2295032"/>
            <a:ext cx="8018443" cy="646331"/>
          </a:xfrm>
          <a:prstGeom prst="rect">
            <a:avLst/>
          </a:prstGeom>
          <a:noFill/>
        </p:spPr>
        <p:txBody>
          <a:bodyPr wrap="square" lIns="91440" tIns="45720" rIns="91440" bIns="45720" rtlCol="0" anchor="t">
            <a:spAutoFit/>
          </a:bodyPr>
          <a:lstStyle/>
          <a:p>
            <a:pPr marL="0" lvl="7" indent="0">
              <a:buFont typeface="Arial" panose="020B0604020202020204" pitchFamily="34" charset="0"/>
              <a:buNone/>
            </a:pPr>
            <a:r>
              <a:rPr lang="en-GB" sz="1800">
                <a:solidFill>
                  <a:schemeClr val="accent1"/>
                </a:solidFill>
              </a:rPr>
              <a:t>Evaluates the financial viability and MIRR of cashflows by considering the investment plan as a loan and the savings from the transition as revenue.</a:t>
            </a:r>
          </a:p>
        </p:txBody>
      </p:sp>
      <p:sp>
        <p:nvSpPr>
          <p:cNvPr id="8" name="TextBox 7">
            <a:extLst>
              <a:ext uri="{FF2B5EF4-FFF2-40B4-BE49-F238E27FC236}">
                <a16:creationId xmlns:a16="http://schemas.microsoft.com/office/drawing/2014/main" id="{3C9CA9B7-8241-728B-F665-C940F04BC1C0}"/>
              </a:ext>
            </a:extLst>
          </p:cNvPr>
          <p:cNvSpPr txBox="1"/>
          <p:nvPr/>
        </p:nvSpPr>
        <p:spPr>
          <a:xfrm>
            <a:off x="578835" y="2352242"/>
            <a:ext cx="1244251" cy="523220"/>
          </a:xfrm>
          <a:prstGeom prst="rect">
            <a:avLst/>
          </a:prstGeom>
          <a:noFill/>
        </p:spPr>
        <p:txBody>
          <a:bodyPr wrap="none" rtlCol="0">
            <a:spAutoFit/>
          </a:bodyPr>
          <a:lstStyle/>
          <a:p>
            <a:r>
              <a:rPr lang="en-GB" sz="2800" b="1">
                <a:solidFill>
                  <a:schemeClr val="accent4">
                    <a:lumMod val="75000"/>
                  </a:schemeClr>
                </a:solidFill>
              </a:rPr>
              <a:t>Loans</a:t>
            </a:r>
          </a:p>
        </p:txBody>
      </p:sp>
      <p:sp>
        <p:nvSpPr>
          <p:cNvPr id="9" name="Rounded Rectangle 8">
            <a:extLst>
              <a:ext uri="{FF2B5EF4-FFF2-40B4-BE49-F238E27FC236}">
                <a16:creationId xmlns:a16="http://schemas.microsoft.com/office/drawing/2014/main" id="{D0DEA406-1055-0281-B555-7AD1E24DDDA2}"/>
              </a:ext>
            </a:extLst>
          </p:cNvPr>
          <p:cNvSpPr/>
          <p:nvPr/>
        </p:nvSpPr>
        <p:spPr>
          <a:xfrm>
            <a:off x="515956" y="3081871"/>
            <a:ext cx="10900722" cy="70353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lumMod val="85000"/>
                </a:schemeClr>
              </a:solidFill>
            </a:endParaRPr>
          </a:p>
        </p:txBody>
      </p:sp>
      <p:sp>
        <p:nvSpPr>
          <p:cNvPr id="10" name="TextBox 9">
            <a:extLst>
              <a:ext uri="{FF2B5EF4-FFF2-40B4-BE49-F238E27FC236}">
                <a16:creationId xmlns:a16="http://schemas.microsoft.com/office/drawing/2014/main" id="{C87AF34E-A48D-4875-8DE6-46D61342C4EC}"/>
              </a:ext>
            </a:extLst>
          </p:cNvPr>
          <p:cNvSpPr txBox="1"/>
          <p:nvPr/>
        </p:nvSpPr>
        <p:spPr>
          <a:xfrm>
            <a:off x="3398234" y="3114820"/>
            <a:ext cx="8018443" cy="646331"/>
          </a:xfrm>
          <a:prstGeom prst="rect">
            <a:avLst/>
          </a:prstGeom>
          <a:noFill/>
        </p:spPr>
        <p:txBody>
          <a:bodyPr wrap="square" rtlCol="0">
            <a:spAutoFit/>
          </a:bodyPr>
          <a:lstStyle/>
          <a:p>
            <a:pPr marL="0" marR="0" lvl="7"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800">
                <a:solidFill>
                  <a:schemeClr val="accent1"/>
                </a:solidFill>
              </a:rPr>
              <a:t>Determines the cash injection in 2025 to attain financial breakeven, i.e., for MIRR to exceed WACC, treating the injection as a non-repayable grant.</a:t>
            </a:r>
          </a:p>
        </p:txBody>
      </p:sp>
      <p:sp>
        <p:nvSpPr>
          <p:cNvPr id="13" name="TextBox 12">
            <a:extLst>
              <a:ext uri="{FF2B5EF4-FFF2-40B4-BE49-F238E27FC236}">
                <a16:creationId xmlns:a16="http://schemas.microsoft.com/office/drawing/2014/main" id="{67387648-3C5C-621C-C76E-F0AF82BF8020}"/>
              </a:ext>
            </a:extLst>
          </p:cNvPr>
          <p:cNvSpPr txBox="1"/>
          <p:nvPr/>
        </p:nvSpPr>
        <p:spPr>
          <a:xfrm>
            <a:off x="578835" y="3172030"/>
            <a:ext cx="2380780" cy="523220"/>
          </a:xfrm>
          <a:prstGeom prst="rect">
            <a:avLst/>
          </a:prstGeom>
          <a:noFill/>
        </p:spPr>
        <p:txBody>
          <a:bodyPr wrap="none" rtlCol="0">
            <a:spAutoFit/>
          </a:bodyPr>
          <a:lstStyle/>
          <a:p>
            <a:r>
              <a:rPr lang="en-GB" sz="2800" b="1">
                <a:solidFill>
                  <a:schemeClr val="accent4">
                    <a:lumMod val="75000"/>
                  </a:schemeClr>
                </a:solidFill>
              </a:rPr>
              <a:t>Combination</a:t>
            </a:r>
          </a:p>
        </p:txBody>
      </p:sp>
      <p:sp>
        <p:nvSpPr>
          <p:cNvPr id="14" name="Rounded Rectangle 13">
            <a:extLst>
              <a:ext uri="{FF2B5EF4-FFF2-40B4-BE49-F238E27FC236}">
                <a16:creationId xmlns:a16="http://schemas.microsoft.com/office/drawing/2014/main" id="{E6135CA7-FB09-F437-808A-04414F97550B}"/>
              </a:ext>
            </a:extLst>
          </p:cNvPr>
          <p:cNvSpPr/>
          <p:nvPr/>
        </p:nvSpPr>
        <p:spPr>
          <a:xfrm>
            <a:off x="515956" y="3879623"/>
            <a:ext cx="10900722" cy="70353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lumMod val="85000"/>
                </a:schemeClr>
              </a:solidFill>
            </a:endParaRPr>
          </a:p>
        </p:txBody>
      </p:sp>
      <p:sp>
        <p:nvSpPr>
          <p:cNvPr id="15" name="TextBox 14">
            <a:extLst>
              <a:ext uri="{FF2B5EF4-FFF2-40B4-BE49-F238E27FC236}">
                <a16:creationId xmlns:a16="http://schemas.microsoft.com/office/drawing/2014/main" id="{35947F2C-8452-F9DB-1461-8DB060FE0444}"/>
              </a:ext>
            </a:extLst>
          </p:cNvPr>
          <p:cNvSpPr txBox="1"/>
          <p:nvPr/>
        </p:nvSpPr>
        <p:spPr>
          <a:xfrm>
            <a:off x="3398234" y="3912572"/>
            <a:ext cx="8018443" cy="646331"/>
          </a:xfrm>
          <a:prstGeom prst="rect">
            <a:avLst/>
          </a:prstGeom>
          <a:noFill/>
        </p:spPr>
        <p:txBody>
          <a:bodyPr wrap="square" rtlCol="0">
            <a:spAutoFit/>
          </a:bodyPr>
          <a:lstStyle/>
          <a:p>
            <a:r>
              <a:rPr lang="en-GB" sz="1800" i="0" u="none" strike="noStrike" cap="none">
                <a:solidFill>
                  <a:schemeClr val="accent1"/>
                </a:solidFill>
                <a:effectLst/>
                <a:latin typeface="Arial"/>
                <a:ea typeface="Arial"/>
                <a:cs typeface="Arial"/>
                <a:sym typeface="Arial"/>
              </a:rPr>
              <a:t>Calculates the WACC needed to equalise financing repayments between NZ and BAU, along with the additional concessional funding required from IFIs.</a:t>
            </a:r>
          </a:p>
        </p:txBody>
      </p:sp>
      <p:sp>
        <p:nvSpPr>
          <p:cNvPr id="16" name="TextBox 15">
            <a:extLst>
              <a:ext uri="{FF2B5EF4-FFF2-40B4-BE49-F238E27FC236}">
                <a16:creationId xmlns:a16="http://schemas.microsoft.com/office/drawing/2014/main" id="{42BEA69F-1CE1-64A6-1E52-6BEFF279A740}"/>
              </a:ext>
            </a:extLst>
          </p:cNvPr>
          <p:cNvSpPr txBox="1"/>
          <p:nvPr/>
        </p:nvSpPr>
        <p:spPr>
          <a:xfrm>
            <a:off x="578835" y="3810289"/>
            <a:ext cx="2185214" cy="830997"/>
          </a:xfrm>
          <a:prstGeom prst="rect">
            <a:avLst/>
          </a:prstGeom>
          <a:noFill/>
        </p:spPr>
        <p:txBody>
          <a:bodyPr wrap="none" rtlCol="0">
            <a:spAutoFit/>
          </a:bodyPr>
          <a:lstStyle/>
          <a:p>
            <a:r>
              <a:rPr lang="en-GB" sz="2400" b="1">
                <a:solidFill>
                  <a:schemeClr val="accent4">
                    <a:lumMod val="75000"/>
                  </a:schemeClr>
                </a:solidFill>
              </a:rPr>
              <a:t>Concessional</a:t>
            </a:r>
          </a:p>
          <a:p>
            <a:r>
              <a:rPr lang="en-GB" sz="2400" b="1">
                <a:solidFill>
                  <a:schemeClr val="accent4">
                    <a:lumMod val="75000"/>
                  </a:schemeClr>
                </a:solidFill>
              </a:rPr>
              <a:t>Finance</a:t>
            </a:r>
          </a:p>
        </p:txBody>
      </p:sp>
      <p:sp>
        <p:nvSpPr>
          <p:cNvPr id="17" name="Rounded Rectangle 16">
            <a:extLst>
              <a:ext uri="{FF2B5EF4-FFF2-40B4-BE49-F238E27FC236}">
                <a16:creationId xmlns:a16="http://schemas.microsoft.com/office/drawing/2014/main" id="{682EC83C-CD20-3BCA-ED02-C9D9BE9BEB21}"/>
              </a:ext>
            </a:extLst>
          </p:cNvPr>
          <p:cNvSpPr/>
          <p:nvPr/>
        </p:nvSpPr>
        <p:spPr>
          <a:xfrm>
            <a:off x="515956" y="4699411"/>
            <a:ext cx="10900722" cy="70353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lumMod val="85000"/>
                </a:schemeClr>
              </a:solidFill>
            </a:endParaRPr>
          </a:p>
        </p:txBody>
      </p:sp>
      <p:sp>
        <p:nvSpPr>
          <p:cNvPr id="18" name="TextBox 17">
            <a:extLst>
              <a:ext uri="{FF2B5EF4-FFF2-40B4-BE49-F238E27FC236}">
                <a16:creationId xmlns:a16="http://schemas.microsoft.com/office/drawing/2014/main" id="{EC53B2C7-FFD1-A8C0-AF8F-F2C204FC2C31}"/>
              </a:ext>
            </a:extLst>
          </p:cNvPr>
          <p:cNvSpPr txBox="1"/>
          <p:nvPr/>
        </p:nvSpPr>
        <p:spPr>
          <a:xfrm>
            <a:off x="3398234" y="4732360"/>
            <a:ext cx="8018443" cy="646331"/>
          </a:xfrm>
          <a:prstGeom prst="rect">
            <a:avLst/>
          </a:prstGeom>
          <a:noFill/>
        </p:spPr>
        <p:txBody>
          <a:bodyPr wrap="square" rtlCol="0">
            <a:spAutoFit/>
          </a:bodyPr>
          <a:lstStyle/>
          <a:p>
            <a:pPr marL="0" indent="0">
              <a:buFont typeface="Arial" panose="020B0604020202020204" pitchFamily="34" charset="0"/>
              <a:buNone/>
            </a:pPr>
            <a:r>
              <a:rPr lang="en-GB" sz="1800">
                <a:solidFill>
                  <a:schemeClr val="accent1"/>
                </a:solidFill>
              </a:rPr>
              <a:t>Calculates the carbon credit price needed to equalise financing costs between NZ and BAU.</a:t>
            </a:r>
          </a:p>
        </p:txBody>
      </p:sp>
      <p:sp>
        <p:nvSpPr>
          <p:cNvPr id="19" name="TextBox 18">
            <a:extLst>
              <a:ext uri="{FF2B5EF4-FFF2-40B4-BE49-F238E27FC236}">
                <a16:creationId xmlns:a16="http://schemas.microsoft.com/office/drawing/2014/main" id="{E4E084FB-4120-A897-AF11-758FE5CBBC67}"/>
              </a:ext>
            </a:extLst>
          </p:cNvPr>
          <p:cNvSpPr txBox="1"/>
          <p:nvPr/>
        </p:nvSpPr>
        <p:spPr>
          <a:xfrm>
            <a:off x="578835" y="4789570"/>
            <a:ext cx="2781531" cy="523220"/>
          </a:xfrm>
          <a:prstGeom prst="rect">
            <a:avLst/>
          </a:prstGeom>
          <a:noFill/>
        </p:spPr>
        <p:txBody>
          <a:bodyPr wrap="none" rtlCol="0">
            <a:spAutoFit/>
          </a:bodyPr>
          <a:lstStyle/>
          <a:p>
            <a:r>
              <a:rPr lang="en-GB" sz="2800" b="1">
                <a:solidFill>
                  <a:schemeClr val="accent4">
                    <a:lumMod val="75000"/>
                  </a:schemeClr>
                </a:solidFill>
              </a:rPr>
              <a:t>Carbon Credits</a:t>
            </a:r>
          </a:p>
        </p:txBody>
      </p:sp>
      <p:sp>
        <p:nvSpPr>
          <p:cNvPr id="20" name="Rounded Rectangle 19">
            <a:extLst>
              <a:ext uri="{FF2B5EF4-FFF2-40B4-BE49-F238E27FC236}">
                <a16:creationId xmlns:a16="http://schemas.microsoft.com/office/drawing/2014/main" id="{1E3A768B-657F-7725-FE7D-789020E50500}"/>
              </a:ext>
            </a:extLst>
          </p:cNvPr>
          <p:cNvSpPr/>
          <p:nvPr/>
        </p:nvSpPr>
        <p:spPr>
          <a:xfrm>
            <a:off x="515956" y="5519199"/>
            <a:ext cx="10494321" cy="70353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solidFill>
                <a:schemeClr val="bg1">
                  <a:lumMod val="85000"/>
                </a:schemeClr>
              </a:solidFill>
            </a:endParaRPr>
          </a:p>
        </p:txBody>
      </p:sp>
      <p:sp>
        <p:nvSpPr>
          <p:cNvPr id="21" name="TextBox 20">
            <a:extLst>
              <a:ext uri="{FF2B5EF4-FFF2-40B4-BE49-F238E27FC236}">
                <a16:creationId xmlns:a16="http://schemas.microsoft.com/office/drawing/2014/main" id="{07FF28B4-5DDF-6F6B-FF6A-F598826DF896}"/>
              </a:ext>
            </a:extLst>
          </p:cNvPr>
          <p:cNvSpPr txBox="1"/>
          <p:nvPr/>
        </p:nvSpPr>
        <p:spPr>
          <a:xfrm>
            <a:off x="3398234" y="5552148"/>
            <a:ext cx="7612043" cy="646331"/>
          </a:xfrm>
          <a:prstGeom prst="rect">
            <a:avLst/>
          </a:prstGeom>
          <a:noFill/>
        </p:spPr>
        <p:txBody>
          <a:bodyPr wrap="square" rtlCol="0">
            <a:spAutoFit/>
          </a:bodyPr>
          <a:lstStyle/>
          <a:p>
            <a:pPr marL="0" indent="0">
              <a:buFont typeface="Arial" panose="020B0604020202020204" pitchFamily="34" charset="0"/>
              <a:buNone/>
            </a:pPr>
            <a:r>
              <a:rPr lang="en-GB" sz="1800">
                <a:solidFill>
                  <a:schemeClr val="accent1"/>
                </a:solidFill>
              </a:rPr>
              <a:t>Determines the external debt amount to be forgiven to equalise NZ investment needs with BAU.</a:t>
            </a:r>
          </a:p>
        </p:txBody>
      </p:sp>
      <p:sp>
        <p:nvSpPr>
          <p:cNvPr id="22" name="TextBox 21">
            <a:extLst>
              <a:ext uri="{FF2B5EF4-FFF2-40B4-BE49-F238E27FC236}">
                <a16:creationId xmlns:a16="http://schemas.microsoft.com/office/drawing/2014/main" id="{6E507DB4-F448-5DF0-EA6C-3C6B13151D79}"/>
              </a:ext>
            </a:extLst>
          </p:cNvPr>
          <p:cNvSpPr txBox="1"/>
          <p:nvPr/>
        </p:nvSpPr>
        <p:spPr>
          <a:xfrm>
            <a:off x="578835" y="5609358"/>
            <a:ext cx="2762295" cy="523220"/>
          </a:xfrm>
          <a:prstGeom prst="rect">
            <a:avLst/>
          </a:prstGeom>
          <a:noFill/>
        </p:spPr>
        <p:txBody>
          <a:bodyPr wrap="none" rtlCol="0">
            <a:spAutoFit/>
          </a:bodyPr>
          <a:lstStyle/>
          <a:p>
            <a:r>
              <a:rPr lang="en-GB" sz="2800" b="1">
                <a:solidFill>
                  <a:schemeClr val="accent4">
                    <a:lumMod val="75000"/>
                  </a:schemeClr>
                </a:solidFill>
              </a:rPr>
              <a:t>Debt Write-offs</a:t>
            </a:r>
          </a:p>
        </p:txBody>
      </p:sp>
      <p:pic>
        <p:nvPicPr>
          <p:cNvPr id="11" name="ttsmaker-file-2025-2-13-20-30-57">
            <a:hlinkClick r:id="" action="ppaction://media"/>
            <a:extLst>
              <a:ext uri="{FF2B5EF4-FFF2-40B4-BE49-F238E27FC236}">
                <a16:creationId xmlns:a16="http://schemas.microsoft.com/office/drawing/2014/main" id="{7D06A2C0-6D4D-798B-EEF3-ACC8B1A4DEC3}"/>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1020857" y="5726178"/>
            <a:ext cx="812800" cy="812800"/>
          </a:xfrm>
          <a:prstGeom prst="rect">
            <a:avLst/>
          </a:prstGeom>
        </p:spPr>
      </p:pic>
    </p:spTree>
    <p:extLst>
      <p:ext uri="{BB962C8B-B14F-4D97-AF65-F5344CB8AC3E}">
        <p14:creationId xmlns:p14="http://schemas.microsoft.com/office/powerpoint/2010/main" val="120694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4E416-C2B2-1ABB-4AC0-8E1320DB3ED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FF6F3F9-A95F-B3CA-C6E2-FF1AFA36BA6D}"/>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221FFE78-468C-8A92-AF51-7DDC55615549}"/>
              </a:ext>
            </a:extLst>
          </p:cNvPr>
          <p:cNvSpPr txBox="1">
            <a:spLocks/>
          </p:cNvSpPr>
          <p:nvPr/>
        </p:nvSpPr>
        <p:spPr>
          <a:xfrm>
            <a:off x="496605" y="4355629"/>
            <a:ext cx="7246107"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Grants, Loans and Blended Finance</a:t>
            </a:r>
          </a:p>
        </p:txBody>
      </p:sp>
      <p:cxnSp>
        <p:nvCxnSpPr>
          <p:cNvPr id="8" name="Straight Connector 7">
            <a:extLst>
              <a:ext uri="{FF2B5EF4-FFF2-40B4-BE49-F238E27FC236}">
                <a16:creationId xmlns:a16="http://schemas.microsoft.com/office/drawing/2014/main" id="{6FB78361-6CAA-3DEA-3C86-043E0A2064FF}"/>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6041416-D4B4-9012-4D6B-939AC3A6D574}"/>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2</a:t>
            </a:r>
            <a:endParaRPr lang="en-GB" sz="2800">
              <a:solidFill>
                <a:schemeClr val="bg1"/>
              </a:solidFill>
            </a:endParaRPr>
          </a:p>
        </p:txBody>
      </p:sp>
    </p:spTree>
    <p:extLst>
      <p:ext uri="{BB962C8B-B14F-4D97-AF65-F5344CB8AC3E}">
        <p14:creationId xmlns:p14="http://schemas.microsoft.com/office/powerpoint/2010/main" val="1049293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77D4C-4821-FA1A-B9D0-15A90CADD78C}"/>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C9F13E01-B375-1BC0-3B68-6D2DE91C8133}"/>
              </a:ext>
            </a:extLst>
          </p:cNvPr>
          <p:cNvSpPr>
            <a:spLocks noGrp="1"/>
          </p:cNvSpPr>
          <p:nvPr>
            <p:ph type="sldNum" idx="11"/>
          </p:nvPr>
        </p:nvSpPr>
        <p:spPr/>
        <p:txBody>
          <a:bodyPr/>
          <a:lstStyle/>
          <a:p>
            <a:fld id="{00000000-1234-1234-1234-123412341234}" type="slidenum">
              <a:rPr lang="sv-SE"/>
              <a:pPr/>
              <a:t>12</a:t>
            </a:fld>
            <a:endParaRPr lang="sv-SE"/>
          </a:p>
        </p:txBody>
      </p:sp>
      <p:sp>
        <p:nvSpPr>
          <p:cNvPr id="4" name="Title 3">
            <a:extLst>
              <a:ext uri="{FF2B5EF4-FFF2-40B4-BE49-F238E27FC236}">
                <a16:creationId xmlns:a16="http://schemas.microsoft.com/office/drawing/2014/main" id="{B5A605BC-3DA5-94F0-C3B2-21A5E7913878}"/>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1: Grants</a:t>
            </a:r>
            <a:endParaRPr lang="en-GB"/>
          </a:p>
        </p:txBody>
      </p:sp>
      <p:sp>
        <p:nvSpPr>
          <p:cNvPr id="7" name="TextBox 6">
            <a:extLst>
              <a:ext uri="{FF2B5EF4-FFF2-40B4-BE49-F238E27FC236}">
                <a16:creationId xmlns:a16="http://schemas.microsoft.com/office/drawing/2014/main" id="{CBA5D40E-6B68-8B6E-4224-3544E64F7F39}"/>
              </a:ext>
            </a:extLst>
          </p:cNvPr>
          <p:cNvSpPr txBox="1"/>
          <p:nvPr/>
        </p:nvSpPr>
        <p:spPr>
          <a:xfrm>
            <a:off x="342900" y="2909763"/>
            <a:ext cx="5753100" cy="3477875"/>
          </a:xfrm>
          <a:prstGeom prst="rect">
            <a:avLst/>
          </a:prstGeom>
          <a:noFill/>
        </p:spPr>
        <p:txBody>
          <a:bodyPr wrap="square" lIns="91440" tIns="45720" rIns="91440" bIns="45720" anchor="t">
            <a:spAutoFit/>
          </a:bodyPr>
          <a:lstStyle/>
          <a:p>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This figure shows the </a:t>
            </a:r>
            <a:r>
              <a:rPr lang="en-GB" sz="2000" b="1">
                <a:solidFill>
                  <a:schemeClr val="accent5"/>
                </a:solidFill>
                <a:latin typeface="Open Sans" panose="020B0606030504020204" pitchFamily="34" charset="0"/>
                <a:ea typeface="Open Sans" panose="020B0606030504020204" pitchFamily="34" charset="0"/>
                <a:cs typeface="Open Sans" panose="020B0606030504020204" pitchFamily="34" charset="0"/>
              </a:rPr>
              <a:t>net investment need gap</a:t>
            </a:r>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 representing the capital required to close the difference in investment needs between </a:t>
            </a:r>
            <a:r>
              <a:rPr lang="en-GB" sz="2000" b="1">
                <a:solidFill>
                  <a:schemeClr val="accent5"/>
                </a:solidFill>
                <a:latin typeface="Open Sans" panose="020B0606030504020204" pitchFamily="34" charset="0"/>
                <a:ea typeface="Open Sans" panose="020B0606030504020204" pitchFamily="34" charset="0"/>
                <a:cs typeface="Open Sans" panose="020B0606030504020204" pitchFamily="34" charset="0"/>
              </a:rPr>
              <a:t>Net Zero</a:t>
            </a:r>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 and </a:t>
            </a:r>
            <a:r>
              <a:rPr lang="en-GB" sz="2000" b="1">
                <a:solidFill>
                  <a:schemeClr val="accent5"/>
                </a:solidFill>
                <a:latin typeface="Open Sans" panose="020B0606030504020204" pitchFamily="34" charset="0"/>
                <a:ea typeface="Open Sans" panose="020B0606030504020204" pitchFamily="34" charset="0"/>
                <a:cs typeface="Open Sans" panose="020B0606030504020204" pitchFamily="34" charset="0"/>
              </a:rPr>
              <a:t>Business-as-Usual </a:t>
            </a:r>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scenarios, as illustrated by the grey-shaded area on the graph. </a:t>
            </a:r>
          </a:p>
          <a:p>
            <a:endPar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Within this framework, the capital indicated by this volume should be supplied by the global north through </a:t>
            </a:r>
            <a:r>
              <a:rPr lang="en-GB" sz="2000" b="1">
                <a:solidFill>
                  <a:schemeClr val="accent5"/>
                </a:solidFill>
                <a:latin typeface="Open Sans" panose="020B0606030504020204" pitchFamily="34" charset="0"/>
                <a:ea typeface="Open Sans" panose="020B0606030504020204" pitchFamily="34" charset="0"/>
                <a:cs typeface="Open Sans" panose="020B0606030504020204" pitchFamily="34" charset="0"/>
              </a:rPr>
              <a:t>grants</a:t>
            </a:r>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 </a:t>
            </a:r>
            <a:r>
              <a:rPr lang="en-GB" sz="2000" b="0" i="0" u="none" strike="noStrike">
                <a:solidFill>
                  <a:schemeClr val="accent5"/>
                </a:solidFill>
                <a:effectLst/>
                <a:latin typeface="Open Sans" panose="020B0606030504020204" pitchFamily="34" charset="0"/>
                <a:ea typeface="Open Sans" panose="020B0606030504020204" pitchFamily="34" charset="0"/>
                <a:cs typeface="Open Sans" panose="020B0606030504020204" pitchFamily="34" charset="0"/>
              </a:rPr>
              <a:t>These grants will, in turn, be allocated to the </a:t>
            </a:r>
            <a:r>
              <a:rPr lang="en-GB" sz="2000" b="1" i="0" u="none" strike="noStrike">
                <a:solidFill>
                  <a:schemeClr val="accent5"/>
                </a:solidFill>
                <a:effectLst/>
                <a:latin typeface="Open Sans" panose="020B0606030504020204" pitchFamily="34" charset="0"/>
                <a:ea typeface="Open Sans" panose="020B0606030504020204" pitchFamily="34" charset="0"/>
                <a:cs typeface="Open Sans" panose="020B0606030504020204" pitchFamily="34" charset="0"/>
              </a:rPr>
              <a:t>funding baseline.</a:t>
            </a:r>
            <a:endParaRPr lang="en-GB" sz="2000" b="1">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Chart 1">
            <a:extLst>
              <a:ext uri="{FF2B5EF4-FFF2-40B4-BE49-F238E27FC236}">
                <a16:creationId xmlns:a16="http://schemas.microsoft.com/office/drawing/2014/main" id="{ADCDCB42-D17B-7A4D-9DD0-4FB631BF01BF}"/>
              </a:ext>
            </a:extLst>
          </p:cNvPr>
          <p:cNvGraphicFramePr>
            <a:graphicFrameLocks/>
          </p:cNvGraphicFramePr>
          <p:nvPr>
            <p:custDataLst>
              <p:tags r:id="rId1"/>
            </p:custDataLst>
            <p:extLst>
              <p:ext uri="{D42A27DB-BD31-4B8C-83A1-F6EECF244321}">
                <p14:modId xmlns:p14="http://schemas.microsoft.com/office/powerpoint/2010/main" val="3918557378"/>
              </p:ext>
            </p:extLst>
          </p:nvPr>
        </p:nvGraphicFramePr>
        <p:xfrm>
          <a:off x="6095999" y="2434764"/>
          <a:ext cx="5451279" cy="3952874"/>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2B254928-4630-9506-1763-F2D562A87A6B}"/>
              </a:ext>
            </a:extLst>
          </p:cNvPr>
          <p:cNvSpPr txBox="1"/>
          <p:nvPr/>
        </p:nvSpPr>
        <p:spPr>
          <a:xfrm>
            <a:off x="342899" y="1173310"/>
            <a:ext cx="11204379" cy="1631216"/>
          </a:xfrm>
          <a:prstGeom prst="rect">
            <a:avLst/>
          </a:prstGeom>
          <a:noFill/>
        </p:spPr>
        <p:txBody>
          <a:bodyPr wrap="square">
            <a:spAutoFit/>
          </a:bodyPr>
          <a:lstStyle/>
          <a:p>
            <a:pPr marL="342900" indent="-34290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Grants play a crucial role in closing the financing gap, particularly in countries with limited fuel resources and low carbon savings.</a:t>
            </a:r>
          </a:p>
          <a:p>
            <a:pPr marL="342900" indent="-34290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These grants effectively eliminate the capital cost of new clean infrastructure for reaching Net Zero in the country, as they represent "free money." As a result, these costs are integrated into the funding projections.</a:t>
            </a:r>
          </a:p>
        </p:txBody>
      </p:sp>
      <p:pic>
        <p:nvPicPr>
          <p:cNvPr id="3" name="ttsmaker-file-2025-2-13-20-31-33">
            <a:hlinkClick r:id="" action="ppaction://media"/>
            <a:extLst>
              <a:ext uri="{FF2B5EF4-FFF2-40B4-BE49-F238E27FC236}">
                <a16:creationId xmlns:a16="http://schemas.microsoft.com/office/drawing/2014/main" id="{9381B027-009F-8B91-AA93-1F0830F4A8EE}"/>
              </a:ext>
            </a:extLst>
          </p:cNvPr>
          <p:cNvPicPr>
            <a:picLocks noChangeAspect="1"/>
          </p:cNvPicPr>
          <p:nvPr>
            <a:audioFile r:link="rId3"/>
            <p:extLst>
              <p:ext uri="{DAA4B4D4-6D71-4841-9C94-3DE7FCFB9230}">
                <p14:media xmlns:p14="http://schemas.microsoft.com/office/powerpoint/2010/main" r:embed="rId2"/>
              </p:ext>
            </p:extLst>
          </p:nvPr>
        </p:nvPicPr>
        <p:blipFill>
          <a:blip r:embed="rId7">
            <a:duotone>
              <a:prstClr val="black"/>
              <a:schemeClr val="accent5">
                <a:tint val="45000"/>
                <a:satMod val="400000"/>
              </a:schemeClr>
            </a:duotone>
          </a:blip>
          <a:stretch>
            <a:fillRect/>
          </a:stretch>
        </p:blipFill>
        <p:spPr>
          <a:xfrm>
            <a:off x="11044139" y="-43582"/>
            <a:ext cx="812800" cy="812800"/>
          </a:xfrm>
          <a:prstGeom prst="rect">
            <a:avLst/>
          </a:prstGeom>
        </p:spPr>
      </p:pic>
    </p:spTree>
    <p:extLst>
      <p:ext uri="{BB962C8B-B14F-4D97-AF65-F5344CB8AC3E}">
        <p14:creationId xmlns:p14="http://schemas.microsoft.com/office/powerpoint/2010/main" val="20051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9A3ED-DFE7-B39B-86CE-AD5FCBD1CA04}"/>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8D16C60B-6136-E289-51C5-1B52B6E58A02}"/>
              </a:ext>
            </a:extLst>
          </p:cNvPr>
          <p:cNvSpPr>
            <a:spLocks noGrp="1"/>
          </p:cNvSpPr>
          <p:nvPr>
            <p:ph type="sldNum" idx="11"/>
          </p:nvPr>
        </p:nvSpPr>
        <p:spPr/>
        <p:txBody>
          <a:bodyPr/>
          <a:lstStyle/>
          <a:p>
            <a:fld id="{00000000-1234-1234-1234-123412341234}" type="slidenum">
              <a:rPr lang="sv-SE"/>
              <a:pPr/>
              <a:t>13</a:t>
            </a:fld>
            <a:endParaRPr lang="sv-SE"/>
          </a:p>
        </p:txBody>
      </p:sp>
      <p:sp>
        <p:nvSpPr>
          <p:cNvPr id="4" name="Title 3">
            <a:extLst>
              <a:ext uri="{FF2B5EF4-FFF2-40B4-BE49-F238E27FC236}">
                <a16:creationId xmlns:a16="http://schemas.microsoft.com/office/drawing/2014/main" id="{96BC6A9E-30EA-3443-62B7-D0E3C531FFC1}"/>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1: Grants</a:t>
            </a:r>
            <a:endParaRPr lang="en-GB"/>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9AB8581-C58C-B946-D32B-1B91684F4EE2}"/>
                  </a:ext>
                </a:extLst>
              </p:cNvPr>
              <p:cNvSpPr txBox="1"/>
              <p:nvPr/>
            </p:nvSpPr>
            <p:spPr>
              <a:xfrm>
                <a:off x="632602" y="2078034"/>
                <a:ext cx="10926795" cy="1971181"/>
              </a:xfrm>
              <a:prstGeom prst="rect">
                <a:avLst/>
              </a:prstGeom>
              <a:solidFill>
                <a:schemeClr val="accent3"/>
              </a:solidFill>
              <a:ln>
                <a:noFill/>
              </a:ln>
            </p:spPr>
            <p:txBody>
              <a:bodyPr wrap="square" anchor="ctr">
                <a:spAutoFit/>
              </a:bodyPr>
              <a:lstStyle/>
              <a:p>
                <a:pPr/>
                <a14:m>
                  <m:oMathPara xmlns:m="http://schemas.openxmlformats.org/officeDocument/2006/math">
                    <m:oMathParaPr>
                      <m:jc m:val="centerGroup"/>
                    </m:oMathParaPr>
                    <m:oMath xmlns:m="http://schemas.openxmlformats.org/officeDocument/2006/math">
                      <m:sSub>
                        <m:sSubPr>
                          <m:ctrlPr>
                            <a:rPr lang="en-GB" sz="2000" i="1">
                              <a:solidFill>
                                <a:srgbClr val="002060"/>
                              </a:solidFill>
                              <a:latin typeface="Cambria Math" panose="02040503050406030204" pitchFamily="18" charset="0"/>
                            </a:rPr>
                          </m:ctrlPr>
                        </m:sSubPr>
                        <m:e>
                          <m:r>
                            <a:rPr lang="en-GB" sz="2000" b="1" i="1">
                              <a:solidFill>
                                <a:srgbClr val="002060"/>
                              </a:solidFill>
                              <a:latin typeface="Cambria Math" panose="02040503050406030204" pitchFamily="18" charset="0"/>
                            </a:rPr>
                            <m:t>𝑨𝒏𝒏𝒖𝒂𝒍</m:t>
                          </m:r>
                          <m:r>
                            <a:rPr lang="en-GB" sz="2000" b="1">
                              <a:solidFill>
                                <a:srgbClr val="002060"/>
                              </a:solidFill>
                              <a:latin typeface="Cambria Math" panose="02040503050406030204" pitchFamily="18" charset="0"/>
                            </a:rPr>
                            <m:t> </m:t>
                          </m:r>
                          <m:r>
                            <a:rPr lang="en-GB" sz="2000" b="1" i="1">
                              <a:solidFill>
                                <a:srgbClr val="002060"/>
                              </a:solidFill>
                              <a:latin typeface="Cambria Math" panose="02040503050406030204" pitchFamily="18" charset="0"/>
                            </a:rPr>
                            <m:t>𝑮𝒓𝒂𝒏𝒕</m:t>
                          </m:r>
                          <m:r>
                            <a:rPr lang="en-GB" sz="2000" b="1" i="1">
                              <a:solidFill>
                                <a:srgbClr val="002060"/>
                              </a:solidFill>
                              <a:latin typeface="Cambria Math" panose="02040503050406030204" pitchFamily="18" charset="0"/>
                            </a:rPr>
                            <m:t> </m:t>
                          </m:r>
                          <m:r>
                            <a:rPr lang="en-GB" sz="2000" b="1" i="1">
                              <a:solidFill>
                                <a:srgbClr val="002060"/>
                              </a:solidFill>
                              <a:latin typeface="Cambria Math" panose="02040503050406030204" pitchFamily="18" charset="0"/>
                            </a:rPr>
                            <m:t>𝑹𝒆𝒒𝒖𝒊𝒓𝒆𝒎𝒆𝒏𝒕</m:t>
                          </m:r>
                        </m:e>
                        <m:sub>
                          <m:r>
                            <a:rPr lang="en-GB" sz="2000" b="0" i="1">
                              <a:solidFill>
                                <a:srgbClr val="002060"/>
                              </a:solidFill>
                              <a:latin typeface="Cambria Math" panose="02040503050406030204" pitchFamily="18" charset="0"/>
                            </a:rPr>
                            <m:t>𝑦</m:t>
                          </m:r>
                        </m:sub>
                      </m:sSub>
                      <m:r>
                        <a:rPr lang="en-GB" sz="2000" i="0">
                          <a:solidFill>
                            <a:srgbClr val="002060"/>
                          </a:solidFill>
                          <a:latin typeface="Cambria Math" panose="02040503050406030204" pitchFamily="18" charset="0"/>
                        </a:rPr>
                        <m:t>=</m:t>
                      </m:r>
                      <m:d>
                        <m:dPr>
                          <m:begChr m:val="["/>
                          <m:endChr m:val="]"/>
                          <m:ctrlPr>
                            <a:rPr lang="en-GB" sz="2000" i="1">
                              <a:solidFill>
                                <a:srgbClr val="002060"/>
                              </a:solidFill>
                              <a:latin typeface="Cambria Math" panose="02040503050406030204" pitchFamily="18" charset="0"/>
                            </a:rPr>
                          </m:ctrlPr>
                        </m:dPr>
                        <m:e>
                          <m:d>
                            <m:dPr>
                              <m:ctrlPr>
                                <a:rPr lang="en-GB" sz="2000" i="1">
                                  <a:solidFill>
                                    <a:srgbClr val="002060"/>
                                  </a:solidFill>
                                  <a:latin typeface="Cambria Math" panose="02040503050406030204" pitchFamily="18" charset="0"/>
                                </a:rPr>
                              </m:ctrlPr>
                            </m:dPr>
                            <m:e>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𝐼𝑛𝑣𝑒𝑠𝑡𝑚𝑒𝑛𝑡</m:t>
                                  </m:r>
                                  <m:r>
                                    <a:rPr lang="en-GB" sz="2000">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𝑁𝑒𝑒𝑑</m:t>
                                  </m:r>
                                </m:e>
                                <m:sub>
                                  <m:r>
                                    <a:rPr lang="en-GB" sz="2000" i="1">
                                      <a:solidFill>
                                        <a:srgbClr val="002060"/>
                                      </a:solidFill>
                                      <a:latin typeface="Cambria Math" panose="02040503050406030204" pitchFamily="18" charset="0"/>
                                    </a:rPr>
                                    <m:t>𝐿𝐶</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𝑦</m:t>
                                  </m:r>
                                </m:sub>
                              </m:sSub>
                              <m:r>
                                <a:rPr lang="en-GB" sz="2000" i="1">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𝐼𝑛𝑣𝑒𝑠𝑡𝑚𝑒𝑛𝑡</m:t>
                                  </m:r>
                                  <m:r>
                                    <a:rPr lang="en-GB" sz="2000">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𝑁𝑒𝑒𝑑</m:t>
                                  </m:r>
                                </m:e>
                                <m:sub>
                                  <m:r>
                                    <a:rPr lang="en-GB" sz="2000" i="1">
                                      <a:solidFill>
                                        <a:srgbClr val="002060"/>
                                      </a:solidFill>
                                      <a:latin typeface="Cambria Math" panose="02040503050406030204" pitchFamily="18" charset="0"/>
                                    </a:rPr>
                                    <m:t>𝑁𝑍</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𝑦</m:t>
                                  </m:r>
                                </m:sub>
                              </m:sSub>
                            </m:e>
                          </m:d>
                          <m:r>
                            <a:rPr lang="en-GB" sz="2000" b="0" i="1">
                              <a:solidFill>
                                <a:srgbClr val="002060"/>
                              </a:solidFill>
                              <a:latin typeface="Cambria Math" panose="02040503050406030204" pitchFamily="18" charset="0"/>
                            </a:rPr>
                            <m:t>−</m:t>
                          </m:r>
                          <m:d>
                            <m:dPr>
                              <m:ctrlPr>
                                <a:rPr lang="en-GB" sz="2000" b="0" i="1">
                                  <a:solidFill>
                                    <a:srgbClr val="002060"/>
                                  </a:solidFill>
                                  <a:latin typeface="Cambria Math" panose="02040503050406030204" pitchFamily="18" charset="0"/>
                                </a:rPr>
                              </m:ctrlPr>
                            </m:dPr>
                            <m:e>
                              <m:d>
                                <m:dPr>
                                  <m:ctrlPr>
                                    <a:rPr lang="en-GB" sz="2000" b="0" i="1">
                                      <a:solidFill>
                                        <a:srgbClr val="002060"/>
                                      </a:solidFill>
                                      <a:latin typeface="Cambria Math" panose="02040503050406030204" pitchFamily="18" charset="0"/>
                                    </a:rPr>
                                  </m:ctrlPr>
                                </m:dPr>
                                <m:e>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𝐹𝑜𝑠𝑠𝑖𝑙</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𝐹𝑢𝑒𝑙</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𝐸𝑥𝑝𝑒𝑛𝑑𝑖𝑡𝑢𝑟𝑒</m:t>
                                      </m:r>
                                    </m:e>
                                    <m:sub>
                                      <m:r>
                                        <a:rPr lang="en-GB" sz="2000" i="1">
                                          <a:solidFill>
                                            <a:srgbClr val="002060"/>
                                          </a:solidFill>
                                          <a:latin typeface="Cambria Math" panose="02040503050406030204" pitchFamily="18" charset="0"/>
                                        </a:rPr>
                                        <m:t>𝐿𝐶</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𝑦</m:t>
                                      </m:r>
                                    </m:sub>
                                  </m:sSub>
                                  <m:r>
                                    <a:rPr lang="en-GB" sz="2000" i="1">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𝐹𝑜𝑠𝑠𝑖𝑙</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𝐹𝑢𝑒𝑙</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𝐸𝑥𝑝𝑒𝑛𝑑𝑖𝑡𝑢𝑟𝑒</m:t>
                                      </m:r>
                                    </m:e>
                                    <m:sub>
                                      <m:r>
                                        <a:rPr lang="en-GB" sz="2000" i="1">
                                          <a:solidFill>
                                            <a:srgbClr val="002060"/>
                                          </a:solidFill>
                                          <a:latin typeface="Cambria Math" panose="02040503050406030204" pitchFamily="18" charset="0"/>
                                        </a:rPr>
                                        <m:t>𝑁𝑍</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𝑦</m:t>
                                      </m:r>
                                    </m:sub>
                                  </m:sSub>
                                </m:e>
                              </m:d>
                              <m:r>
                                <a:rPr lang="en-GB" sz="2000" b="0" i="1">
                                  <a:solidFill>
                                    <a:srgbClr val="002060"/>
                                  </a:solidFill>
                                  <a:latin typeface="Cambria Math" panose="02040503050406030204" pitchFamily="18" charset="0"/>
                                </a:rPr>
                                <m:t>+ </m:t>
                              </m:r>
                              <m:d>
                                <m:dPr>
                                  <m:ctrlPr>
                                    <a:rPr lang="en-GB" sz="2000" b="0" i="1">
                                      <a:solidFill>
                                        <a:srgbClr val="002060"/>
                                      </a:solidFill>
                                      <a:latin typeface="Cambria Math" panose="02040503050406030204" pitchFamily="18" charset="0"/>
                                    </a:rPr>
                                  </m:ctrlPr>
                                </m:dPr>
                                <m:e>
                                  <m:d>
                                    <m:dPr>
                                      <m:ctrlPr>
                                        <a:rPr lang="en-GB" sz="2000" b="0" i="1">
                                          <a:solidFill>
                                            <a:srgbClr val="002060"/>
                                          </a:solidFill>
                                          <a:latin typeface="Cambria Math" panose="02040503050406030204" pitchFamily="18" charset="0"/>
                                        </a:rPr>
                                      </m:ctrlPr>
                                    </m:dPr>
                                    <m:e>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𝐶𝑂</m:t>
                                          </m:r>
                                          <m:r>
                                            <a:rPr lang="en-GB" sz="2000">
                                              <a:solidFill>
                                                <a:srgbClr val="002060"/>
                                              </a:solidFill>
                                              <a:latin typeface="Cambria Math" panose="02040503050406030204" pitchFamily="18" charset="0"/>
                                            </a:rPr>
                                            <m:t>2</m:t>
                                          </m:r>
                                        </m:e>
                                        <m:sub>
                                          <m:r>
                                            <a:rPr lang="en-GB" sz="2000" i="1">
                                              <a:solidFill>
                                                <a:srgbClr val="002060"/>
                                              </a:solidFill>
                                              <a:latin typeface="Cambria Math" panose="02040503050406030204" pitchFamily="18" charset="0"/>
                                            </a:rPr>
                                            <m:t>𝐿𝐶</m:t>
                                          </m:r>
                                          <m:r>
                                            <a:rPr lang="en-GB" sz="2000">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𝑦</m:t>
                                          </m:r>
                                        </m:sub>
                                      </m:sSub>
                                      <m:r>
                                        <a:rPr lang="en-GB" sz="2000">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𝐶𝑂</m:t>
                                          </m:r>
                                          <m:r>
                                            <a:rPr lang="en-GB" sz="2000">
                                              <a:solidFill>
                                                <a:srgbClr val="002060"/>
                                              </a:solidFill>
                                              <a:latin typeface="Cambria Math" panose="02040503050406030204" pitchFamily="18" charset="0"/>
                                            </a:rPr>
                                            <m:t>2</m:t>
                                          </m:r>
                                        </m:e>
                                        <m:sub>
                                          <m:r>
                                            <a:rPr lang="en-GB" sz="2000" i="1">
                                              <a:solidFill>
                                                <a:srgbClr val="002060"/>
                                              </a:solidFill>
                                              <a:latin typeface="Cambria Math" panose="02040503050406030204" pitchFamily="18" charset="0"/>
                                            </a:rPr>
                                            <m:t>𝑁𝑍</m:t>
                                          </m:r>
                                          <m:r>
                                            <a:rPr lang="en-GB" sz="2000">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𝑦</m:t>
                                          </m:r>
                                        </m:sub>
                                      </m:sSub>
                                    </m:e>
                                  </m:d>
                                  <m:r>
                                    <a:rPr lang="en-GB" sz="2000" i="1">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𝐶𝑂</m:t>
                                      </m:r>
                                      <m:r>
                                        <a:rPr lang="en-GB" sz="2000">
                                          <a:solidFill>
                                            <a:srgbClr val="002060"/>
                                          </a:solidFill>
                                          <a:latin typeface="Cambria Math" panose="02040503050406030204" pitchFamily="18" charset="0"/>
                                        </a:rPr>
                                        <m:t>2</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𝑃𝑟𝑖𝑐𝑒</m:t>
                                      </m:r>
                                    </m:e>
                                    <m:sub>
                                      <m:r>
                                        <a:rPr lang="en-GB" sz="2000" i="1">
                                          <a:solidFill>
                                            <a:srgbClr val="002060"/>
                                          </a:solidFill>
                                          <a:latin typeface="Cambria Math" panose="02040503050406030204" pitchFamily="18" charset="0"/>
                                        </a:rPr>
                                        <m:t>𝑦</m:t>
                                      </m:r>
                                    </m:sub>
                                  </m:sSub>
                                </m:e>
                              </m:d>
                            </m:e>
                          </m:d>
                        </m:e>
                      </m:d>
                    </m:oMath>
                  </m:oMathPara>
                </a14:m>
                <a:endParaRPr lang="en-GB" sz="2000">
                  <a:solidFill>
                    <a:srgbClr val="002060"/>
                  </a:solidFill>
                </a:endParaRPr>
              </a:p>
            </p:txBody>
          </p:sp>
        </mc:Choice>
        <mc:Fallback xmlns="">
          <p:sp>
            <p:nvSpPr>
              <p:cNvPr id="8" name="TextBox 7">
                <a:extLst>
                  <a:ext uri="{FF2B5EF4-FFF2-40B4-BE49-F238E27FC236}">
                    <a16:creationId xmlns:a16="http://schemas.microsoft.com/office/drawing/2014/main" id="{B9AB8581-C58C-B946-D32B-1B91684F4EE2}"/>
                  </a:ext>
                </a:extLst>
              </p:cNvPr>
              <p:cNvSpPr txBox="1">
                <a:spLocks noRot="1" noChangeAspect="1" noMove="1" noResize="1" noEditPoints="1" noAdjustHandles="1" noChangeArrowheads="1" noChangeShapeType="1" noTextEdit="1"/>
              </p:cNvSpPr>
              <p:nvPr/>
            </p:nvSpPr>
            <p:spPr>
              <a:xfrm>
                <a:off x="632602" y="2078034"/>
                <a:ext cx="10926795" cy="1971181"/>
              </a:xfrm>
              <a:prstGeom prst="rect">
                <a:avLst/>
              </a:prstGeom>
              <a:blipFill>
                <a:blip r:embed="R94bd9e12916448f0"/>
                <a:stretch>
                  <a:fillRect t="-31410" b="-87821"/>
                </a:stretch>
              </a:blipFill>
              <a:ln>
                <a:noFill/>
              </a:ln>
            </p:spPr>
            <p:txBody>
              <a:bodyPr/>
              <a:lstStyle/>
              <a:p>
                <a:r>
                  <a:rPr lang="en-GB">
                    <a:noFill/>
                  </a:rPr>
                  <a:t> </a:t>
                </a:r>
              </a:p>
            </p:txBody>
          </p:sp>
        </mc:Fallback>
      </mc:AlternateContent>
      <p:sp>
        <p:nvSpPr>
          <p:cNvPr id="10" name="TextBox 9">
            <a:extLst>
              <a:ext uri="{FF2B5EF4-FFF2-40B4-BE49-F238E27FC236}">
                <a16:creationId xmlns:a16="http://schemas.microsoft.com/office/drawing/2014/main" id="{DD169314-CF5E-3506-C934-CA46F7BC689E}"/>
              </a:ext>
            </a:extLst>
          </p:cNvPr>
          <p:cNvSpPr txBox="1"/>
          <p:nvPr/>
        </p:nvSpPr>
        <p:spPr>
          <a:xfrm>
            <a:off x="644721" y="1245125"/>
            <a:ext cx="10926794" cy="769441"/>
          </a:xfrm>
          <a:prstGeom prst="rect">
            <a:avLst/>
          </a:prstGeom>
          <a:noFill/>
        </p:spPr>
        <p:txBody>
          <a:bodyPr wrap="square">
            <a:spAutoFit/>
          </a:bodyPr>
          <a:lstStyle/>
          <a:p>
            <a:pPr algn="just"/>
            <a:r>
              <a:rPr lang="en-GB" sz="2200">
                <a:solidFill>
                  <a:schemeClr val="accent5"/>
                </a:solidFill>
              </a:rPr>
              <a:t>The grant volume is calculated by assessing the delta in investment required for the transition and subtracting the savings that represent a return on net-zero investments.</a:t>
            </a:r>
          </a:p>
        </p:txBody>
      </p:sp>
      <p:sp>
        <p:nvSpPr>
          <p:cNvPr id="11" name="TextBox 10">
            <a:extLst>
              <a:ext uri="{FF2B5EF4-FFF2-40B4-BE49-F238E27FC236}">
                <a16:creationId xmlns:a16="http://schemas.microsoft.com/office/drawing/2014/main" id="{48E733CC-902B-EFA8-8B51-3DBABFD30B9B}"/>
              </a:ext>
            </a:extLst>
          </p:cNvPr>
          <p:cNvSpPr txBox="1"/>
          <p:nvPr/>
        </p:nvSpPr>
        <p:spPr>
          <a:xfrm>
            <a:off x="644720" y="4134648"/>
            <a:ext cx="984565" cy="400110"/>
          </a:xfrm>
          <a:prstGeom prst="rect">
            <a:avLst/>
          </a:prstGeom>
          <a:noFill/>
        </p:spPr>
        <p:txBody>
          <a:bodyPr wrap="none" rtlCol="0">
            <a:spAutoFit/>
          </a:bodyPr>
          <a:lstStyle/>
          <a:p>
            <a:r>
              <a:rPr lang="en-GB" sz="2000">
                <a:latin typeface="Cambria" panose="02040503050406030204" pitchFamily="18" charset="0"/>
              </a:rPr>
              <a:t>Where: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E0B2B1E-C632-9493-329A-385F9CB0D7B9}"/>
                  </a:ext>
                </a:extLst>
              </p:cNvPr>
              <p:cNvSpPr txBox="1"/>
              <p:nvPr/>
            </p:nvSpPr>
            <p:spPr>
              <a:xfrm>
                <a:off x="1454474" y="4534758"/>
                <a:ext cx="1808508" cy="1015663"/>
              </a:xfrm>
              <a:prstGeom prst="rect">
                <a:avLst/>
              </a:prstGeom>
              <a:noFill/>
            </p:spPr>
            <p:txBody>
              <a:bodyPr wrap="none" rtlCol="0">
                <a:spAutoFit/>
              </a:bodyPr>
              <a:lstStyle/>
              <a:p>
                <a14:m>
                  <m:oMath xmlns:m="http://schemas.openxmlformats.org/officeDocument/2006/math">
                    <m:r>
                      <a:rPr lang="en-GB" sz="2000" b="1" i="1">
                        <a:solidFill>
                          <a:schemeClr val="tx1"/>
                        </a:solidFill>
                        <a:latin typeface="Cambria Math" panose="02040503050406030204" pitchFamily="18" charset="0"/>
                      </a:rPr>
                      <m:t>𝒚</m:t>
                    </m:r>
                  </m:oMath>
                </a14:m>
                <a:r>
                  <a:rPr lang="en-GB" sz="2000" b="1">
                    <a:solidFill>
                      <a:schemeClr val="tx1"/>
                    </a:solidFill>
                    <a:latin typeface="Cambria" panose="02040503050406030204" pitchFamily="18" charset="0"/>
                  </a:rPr>
                  <a:t> </a:t>
                </a:r>
                <a:r>
                  <a:rPr lang="en-GB" sz="2000">
                    <a:solidFill>
                      <a:schemeClr val="tx1"/>
                    </a:solidFill>
                    <a:latin typeface="Cambria" panose="02040503050406030204" pitchFamily="18" charset="0"/>
                  </a:rPr>
                  <a:t>= Year</a:t>
                </a:r>
              </a:p>
              <a:p>
                <a14:m>
                  <m:oMath xmlns:m="http://schemas.openxmlformats.org/officeDocument/2006/math">
                    <m:r>
                      <a:rPr lang="en-GB" sz="2000" b="1" i="1">
                        <a:solidFill>
                          <a:schemeClr val="tx1"/>
                        </a:solidFill>
                        <a:latin typeface="Cambria Math" panose="02040503050406030204" pitchFamily="18" charset="0"/>
                      </a:rPr>
                      <m:t>𝑳𝑪</m:t>
                    </m:r>
                  </m:oMath>
                </a14:m>
                <a:r>
                  <a:rPr lang="en-GB" sz="2000">
                    <a:solidFill>
                      <a:schemeClr val="tx1"/>
                    </a:solidFill>
                    <a:latin typeface="Cambria" panose="02040503050406030204" pitchFamily="18" charset="0"/>
                  </a:rPr>
                  <a:t>= Least Cost</a:t>
                </a:r>
              </a:p>
              <a:p>
                <a14:m>
                  <m:oMath xmlns:m="http://schemas.openxmlformats.org/officeDocument/2006/math">
                    <m:r>
                      <a:rPr lang="en-GB" sz="2000" b="1" i="1">
                        <a:solidFill>
                          <a:schemeClr val="tx1"/>
                        </a:solidFill>
                        <a:latin typeface="Cambria Math" panose="02040503050406030204" pitchFamily="18" charset="0"/>
                      </a:rPr>
                      <m:t>𝑵𝒁</m:t>
                    </m:r>
                  </m:oMath>
                </a14:m>
                <a:r>
                  <a:rPr lang="en-GB" sz="2000">
                    <a:solidFill>
                      <a:schemeClr val="tx1"/>
                    </a:solidFill>
                    <a:latin typeface="Cambria" panose="02040503050406030204" pitchFamily="18" charset="0"/>
                  </a:rPr>
                  <a:t>= Net Zero</a:t>
                </a:r>
              </a:p>
            </p:txBody>
          </p:sp>
        </mc:Choice>
        <mc:Fallback xmlns="">
          <p:sp>
            <p:nvSpPr>
              <p:cNvPr id="12" name="TextBox 11">
                <a:extLst>
                  <a:ext uri="{FF2B5EF4-FFF2-40B4-BE49-F238E27FC236}">
                    <a16:creationId xmlns:a16="http://schemas.microsoft.com/office/drawing/2014/main" id="{DE0B2B1E-C632-9493-329A-385F9CB0D7B9}"/>
                  </a:ext>
                </a:extLst>
              </p:cNvPr>
              <p:cNvSpPr txBox="1">
                <a:spLocks noRot="1" noChangeAspect="1" noMove="1" noResize="1" noEditPoints="1" noAdjustHandles="1" noChangeArrowheads="1" noChangeShapeType="1" noTextEdit="1"/>
              </p:cNvSpPr>
              <p:nvPr/>
            </p:nvSpPr>
            <p:spPr>
              <a:xfrm>
                <a:off x="1454474" y="4534758"/>
                <a:ext cx="1808508" cy="1015663"/>
              </a:xfrm>
              <a:prstGeom prst="rect">
                <a:avLst/>
              </a:prstGeom>
              <a:blipFill>
                <a:blip r:embed="R3713e05b32c348a8"/>
                <a:stretch>
                  <a:fillRect t="-3704" r="-2797" b="-86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30F7060-C369-B7A0-69CA-523045699FAB}"/>
                  </a:ext>
                </a:extLst>
              </p:cNvPr>
              <p:cNvSpPr txBox="1"/>
              <p:nvPr/>
            </p:nvSpPr>
            <p:spPr>
              <a:xfrm>
                <a:off x="644720" y="5804620"/>
                <a:ext cx="10926793" cy="707886"/>
              </a:xfrm>
              <a:prstGeom prst="rect">
                <a:avLst/>
              </a:prstGeom>
              <a:noFill/>
            </p:spPr>
            <p:txBody>
              <a:bodyPr wrap="square">
                <a:spAutoFit/>
              </a:bodyPr>
              <a:lstStyle/>
              <a:p>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The annual grant requirement is calculated for each year </a:t>
                </a:r>
                <a14:m>
                  <m:oMath xmlns:m="http://schemas.openxmlformats.org/officeDocument/2006/math">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𝒚</m:t>
                    </m:r>
                  </m:oMath>
                </a14:m>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 and then summed </a:t>
                </a:r>
              </a:p>
              <a:p>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over the modelling horizon</a:t>
                </a:r>
                <a:endParaRPr lang="en-GB" sz="2000"/>
              </a:p>
            </p:txBody>
          </p:sp>
        </mc:Choice>
        <mc:Fallback xmlns="">
          <p:sp>
            <p:nvSpPr>
              <p:cNvPr id="14" name="TextBox 13">
                <a:extLst>
                  <a:ext uri="{FF2B5EF4-FFF2-40B4-BE49-F238E27FC236}">
                    <a16:creationId xmlns:a16="http://schemas.microsoft.com/office/drawing/2014/main" id="{E30F7060-C369-B7A0-69CA-523045699FAB}"/>
                  </a:ext>
                </a:extLst>
              </p:cNvPr>
              <p:cNvSpPr txBox="1">
                <a:spLocks noRot="1" noChangeAspect="1" noMove="1" noResize="1" noEditPoints="1" noAdjustHandles="1" noChangeArrowheads="1" noChangeShapeType="1" noTextEdit="1"/>
              </p:cNvSpPr>
              <p:nvPr/>
            </p:nvSpPr>
            <p:spPr>
              <a:xfrm>
                <a:off x="644720" y="5804620"/>
                <a:ext cx="10926793" cy="707886"/>
              </a:xfrm>
              <a:prstGeom prst="rect">
                <a:avLst/>
              </a:prstGeom>
              <a:blipFill>
                <a:blip r:embed="R42a715d56beb4cee"/>
                <a:stretch>
                  <a:fillRect l="-580" t="-3509" b="-14035"/>
                </a:stretch>
              </a:blipFill>
            </p:spPr>
            <p:txBody>
              <a:bodyPr/>
              <a:lstStyle/>
              <a:p>
                <a:r>
                  <a:rPr lang="en-GB">
                    <a:noFill/>
                  </a:rPr>
                  <a:t> </a:t>
                </a:r>
              </a:p>
            </p:txBody>
          </p:sp>
        </mc:Fallback>
      </mc:AlternateContent>
      <p:pic>
        <p:nvPicPr>
          <p:cNvPr id="2" name="ttsmaker-file-2025-2-13-20-32-12">
            <a:hlinkClick r:id="" action="ppaction://media"/>
            <a:extLst>
              <a:ext uri="{FF2B5EF4-FFF2-40B4-BE49-F238E27FC236}">
                <a16:creationId xmlns:a16="http://schemas.microsoft.com/office/drawing/2014/main" id="{AB9A63AD-5E3A-6EEE-B97C-9C1F26DDFB7D}"/>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6097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1187C-4F8A-D40F-7A89-96716806AF67}"/>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228D05C3-C3D6-4180-0A77-041E4DEBDB8A}"/>
              </a:ext>
            </a:extLst>
          </p:cNvPr>
          <p:cNvSpPr>
            <a:spLocks noGrp="1"/>
          </p:cNvSpPr>
          <p:nvPr>
            <p:ph type="sldNum" idx="11"/>
          </p:nvPr>
        </p:nvSpPr>
        <p:spPr/>
        <p:txBody>
          <a:bodyPr/>
          <a:lstStyle/>
          <a:p>
            <a:fld id="{00000000-1234-1234-1234-123412341234}" type="slidenum">
              <a:rPr lang="sv-SE"/>
              <a:pPr/>
              <a:t>14</a:t>
            </a:fld>
            <a:endParaRPr lang="sv-SE"/>
          </a:p>
        </p:txBody>
      </p:sp>
      <p:sp>
        <p:nvSpPr>
          <p:cNvPr id="4" name="Title 3">
            <a:extLst>
              <a:ext uri="{FF2B5EF4-FFF2-40B4-BE49-F238E27FC236}">
                <a16:creationId xmlns:a16="http://schemas.microsoft.com/office/drawing/2014/main" id="{E845A22D-E85E-7EEC-C776-0620CAF3169B}"/>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1: Grants</a:t>
            </a:r>
            <a:endParaRPr lang="en-GB"/>
          </a:p>
        </p:txBody>
      </p:sp>
      <p:sp>
        <p:nvSpPr>
          <p:cNvPr id="3" name="TextBox 2">
            <a:extLst>
              <a:ext uri="{FF2B5EF4-FFF2-40B4-BE49-F238E27FC236}">
                <a16:creationId xmlns:a16="http://schemas.microsoft.com/office/drawing/2014/main" id="{6723FA5E-8478-A7F3-8E2C-4D82C4F3D71B}"/>
              </a:ext>
            </a:extLst>
          </p:cNvPr>
          <p:cNvSpPr txBox="1"/>
          <p:nvPr/>
        </p:nvSpPr>
        <p:spPr>
          <a:xfrm>
            <a:off x="671332" y="1422568"/>
            <a:ext cx="3864336" cy="4524315"/>
          </a:xfrm>
          <a:prstGeom prst="rect">
            <a:avLst/>
          </a:prstGeom>
          <a:noFill/>
        </p:spPr>
        <p:txBody>
          <a:bodyPr wrap="square">
            <a:spAutoFit/>
          </a:bodyPr>
          <a:lstStyle/>
          <a:p>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This figure shows </a:t>
            </a:r>
            <a:r>
              <a:rPr lang="en-GB" sz="1800" b="1">
                <a:solidFill>
                  <a:srgbClr val="00B050"/>
                </a:solidFill>
                <a:latin typeface="Open Sans" panose="020B0606030504020204" pitchFamily="34" charset="0"/>
                <a:ea typeface="Open Sans" panose="020B0606030504020204" pitchFamily="34" charset="0"/>
                <a:cs typeface="Open Sans" panose="020B0606030504020204" pitchFamily="34" charset="0"/>
              </a:rPr>
              <a:t>funding availability before </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and </a:t>
            </a:r>
            <a:r>
              <a:rPr lang="en-GB" sz="1800" b="1">
                <a:solidFill>
                  <a:srgbClr val="92D050"/>
                </a:solidFill>
                <a:latin typeface="Open Sans" panose="020B0606030504020204" pitchFamily="34" charset="0"/>
                <a:ea typeface="Open Sans" panose="020B0606030504020204" pitchFamily="34" charset="0"/>
                <a:cs typeface="Open Sans" panose="020B0606030504020204" pitchFamily="34" charset="0"/>
              </a:rPr>
              <a:t>after incorporating additional grants</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 against </a:t>
            </a:r>
            <a:r>
              <a:rPr lang="en-GB" sz="1800" b="1">
                <a:solidFill>
                  <a:srgbClr val="C00000"/>
                </a:solidFill>
                <a:latin typeface="Open Sans" panose="020B0606030504020204" pitchFamily="34" charset="0"/>
                <a:ea typeface="Open Sans" panose="020B0606030504020204" pitchFamily="34" charset="0"/>
                <a:cs typeface="Open Sans" panose="020B0606030504020204" pitchFamily="34" charset="0"/>
              </a:rPr>
              <a:t>financing requirement</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 for NZ.</a:t>
            </a:r>
          </a:p>
          <a:p>
            <a:endPar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The diagram illustrates how this additional grant affects the overall gap between the financing required and the available funding. While it helps close the gap between </a:t>
            </a:r>
            <a:r>
              <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rPr>
              <a:t>NZ </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and </a:t>
            </a:r>
            <a:r>
              <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rPr>
              <a:t>BAU,</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 it does not fully close the gap between sector cash flow and the financing requirement.</a:t>
            </a:r>
          </a:p>
          <a:p>
            <a:endPar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A76DA4F6-ABBF-1F9D-F5C7-11B528CF2746}"/>
              </a:ext>
            </a:extLst>
          </p:cNvPr>
          <p:cNvGrpSpPr/>
          <p:nvPr/>
        </p:nvGrpSpPr>
        <p:grpSpPr>
          <a:xfrm>
            <a:off x="4535668" y="1298683"/>
            <a:ext cx="6985000" cy="4648200"/>
            <a:chOff x="4535668" y="1270525"/>
            <a:chExt cx="6985000" cy="4648200"/>
          </a:xfrm>
        </p:grpSpPr>
        <p:pic>
          <p:nvPicPr>
            <p:cNvPr id="11" name="Picture 10" descr="A graph showing the growth of carbon credits&#10;&#10;Description automatically generated">
              <a:extLst>
                <a:ext uri="{FF2B5EF4-FFF2-40B4-BE49-F238E27FC236}">
                  <a16:creationId xmlns:a16="http://schemas.microsoft.com/office/drawing/2014/main" id="{0710AF0A-7BA7-E5ED-7F0F-D7AEFC16D97B}"/>
                </a:ext>
              </a:extLst>
            </p:cNvPr>
            <p:cNvPicPr>
              <a:picLocks noChangeAspect="1"/>
            </p:cNvPicPr>
            <p:nvPr/>
          </p:nvPicPr>
          <p:blipFill>
            <a:blip r:embed="rId5"/>
            <a:stretch>
              <a:fillRect/>
            </a:stretch>
          </p:blipFill>
          <p:spPr>
            <a:xfrm>
              <a:off x="4535668" y="1270525"/>
              <a:ext cx="6985000" cy="4648200"/>
            </a:xfrm>
            <a:prstGeom prst="rect">
              <a:avLst/>
            </a:prstGeom>
          </p:spPr>
        </p:pic>
        <p:sp>
          <p:nvSpPr>
            <p:cNvPr id="13" name="Rectangle 12">
              <a:extLst>
                <a:ext uri="{FF2B5EF4-FFF2-40B4-BE49-F238E27FC236}">
                  <a16:creationId xmlns:a16="http://schemas.microsoft.com/office/drawing/2014/main" id="{1D40D0E9-039B-A233-DCCC-3CB1A9C7FC29}"/>
                </a:ext>
              </a:extLst>
            </p:cNvPr>
            <p:cNvSpPr/>
            <p:nvPr/>
          </p:nvSpPr>
          <p:spPr>
            <a:xfrm>
              <a:off x="8467344" y="1344168"/>
              <a:ext cx="1709928" cy="2926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014ADF9-A406-788D-D21D-10AB79B29247}"/>
                </a:ext>
              </a:extLst>
            </p:cNvPr>
            <p:cNvSpPr txBox="1"/>
            <p:nvPr/>
          </p:nvSpPr>
          <p:spPr>
            <a:xfrm>
              <a:off x="8399425" y="1332747"/>
              <a:ext cx="877163" cy="369332"/>
            </a:xfrm>
            <a:prstGeom prst="rect">
              <a:avLst/>
            </a:prstGeom>
            <a:noFill/>
          </p:spPr>
          <p:txBody>
            <a:bodyPr wrap="none" rtlCol="0">
              <a:spAutoFit/>
            </a:bodyPr>
            <a:lstStyle/>
            <a:p>
              <a:r>
                <a:rPr lang="en-GB" sz="1800"/>
                <a:t>Grants</a:t>
              </a:r>
            </a:p>
          </p:txBody>
        </p:sp>
        <p:sp>
          <p:nvSpPr>
            <p:cNvPr id="14" name="Rectangle 13">
              <a:extLst>
                <a:ext uri="{FF2B5EF4-FFF2-40B4-BE49-F238E27FC236}">
                  <a16:creationId xmlns:a16="http://schemas.microsoft.com/office/drawing/2014/main" id="{DD6D625A-B0A6-97C2-D79F-F630D5772F98}"/>
                </a:ext>
              </a:extLst>
            </p:cNvPr>
            <p:cNvSpPr/>
            <p:nvPr/>
          </p:nvSpPr>
          <p:spPr>
            <a:xfrm>
              <a:off x="8020548" y="4795445"/>
              <a:ext cx="2641356" cy="2926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5" name="TextBox 14">
              <a:extLst>
                <a:ext uri="{FF2B5EF4-FFF2-40B4-BE49-F238E27FC236}">
                  <a16:creationId xmlns:a16="http://schemas.microsoft.com/office/drawing/2014/main" id="{49E7F053-A5FF-1F02-B850-74D0A45BA630}"/>
                </a:ext>
              </a:extLst>
            </p:cNvPr>
            <p:cNvSpPr txBox="1"/>
            <p:nvPr/>
          </p:nvSpPr>
          <p:spPr>
            <a:xfrm>
              <a:off x="7926832" y="4795445"/>
              <a:ext cx="2224644" cy="338554"/>
            </a:xfrm>
            <a:prstGeom prst="rect">
              <a:avLst/>
            </a:prstGeom>
            <a:noFill/>
          </p:spPr>
          <p:txBody>
            <a:bodyPr wrap="square" rtlCol="0">
              <a:spAutoFit/>
            </a:bodyPr>
            <a:lstStyle/>
            <a:p>
              <a:r>
                <a:rPr lang="en-GB" sz="1600"/>
                <a:t>Grants (Million USD)</a:t>
              </a:r>
            </a:p>
          </p:txBody>
        </p:sp>
      </p:grpSp>
      <p:pic>
        <p:nvPicPr>
          <p:cNvPr id="2" name="ttsmaker-file-2025-2-13-20-32-46">
            <a:hlinkClick r:id="" action="ppaction://media"/>
            <a:extLst>
              <a:ext uri="{FF2B5EF4-FFF2-40B4-BE49-F238E27FC236}">
                <a16:creationId xmlns:a16="http://schemas.microsoft.com/office/drawing/2014/main" id="{57AFF872-7239-EE81-0B84-09F38173390E}"/>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334424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ED01C-95C9-37EB-3677-2DF895020F7D}"/>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40EA5B7A-D99C-B1AC-C224-D73BF1AFAE00}"/>
              </a:ext>
            </a:extLst>
          </p:cNvPr>
          <p:cNvSpPr>
            <a:spLocks noGrp="1"/>
          </p:cNvSpPr>
          <p:nvPr>
            <p:ph type="sldNum" idx="11"/>
          </p:nvPr>
        </p:nvSpPr>
        <p:spPr/>
        <p:txBody>
          <a:bodyPr/>
          <a:lstStyle/>
          <a:p>
            <a:fld id="{00000000-1234-1234-1234-123412341234}" type="slidenum">
              <a:rPr lang="sv-SE"/>
              <a:pPr/>
              <a:t>15</a:t>
            </a:fld>
            <a:endParaRPr lang="sv-SE"/>
          </a:p>
        </p:txBody>
      </p:sp>
      <p:sp>
        <p:nvSpPr>
          <p:cNvPr id="4" name="Title 3">
            <a:extLst>
              <a:ext uri="{FF2B5EF4-FFF2-40B4-BE49-F238E27FC236}">
                <a16:creationId xmlns:a16="http://schemas.microsoft.com/office/drawing/2014/main" id="{648BC55F-B59F-43FC-1042-D9617CC39D81}"/>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2: Loans</a:t>
            </a:r>
            <a:endParaRPr lang="en-GB"/>
          </a:p>
        </p:txBody>
      </p:sp>
      <p:sp>
        <p:nvSpPr>
          <p:cNvPr id="7" name="TextBox 6">
            <a:extLst>
              <a:ext uri="{FF2B5EF4-FFF2-40B4-BE49-F238E27FC236}">
                <a16:creationId xmlns:a16="http://schemas.microsoft.com/office/drawing/2014/main" id="{59E899C9-57A4-71B5-24DB-07FCE9DE0636}"/>
              </a:ext>
            </a:extLst>
          </p:cNvPr>
          <p:cNvSpPr txBox="1"/>
          <p:nvPr/>
        </p:nvSpPr>
        <p:spPr>
          <a:xfrm>
            <a:off x="644721" y="1183811"/>
            <a:ext cx="10926795" cy="5170646"/>
          </a:xfrm>
          <a:prstGeom prst="rect">
            <a:avLst/>
          </a:prstGeom>
          <a:solidFill>
            <a:schemeClr val="bg1"/>
          </a:solidFill>
        </p:spPr>
        <p:txBody>
          <a:bodyPr wrap="square" lIns="91440" tIns="45720" rIns="91440" bIns="45720" anchor="t">
            <a:spAutoFit/>
          </a:bodyPr>
          <a:lstStyle/>
          <a:p>
            <a:pPr marL="342900" indent="-342900">
              <a:buFont typeface="Arial" panose="020B0604020202020204" pitchFamily="34" charset="0"/>
              <a:buChar char="•"/>
            </a:pPr>
            <a:r>
              <a:rPr lang="en-GB" sz="2200"/>
              <a:t>In this approach, climate finance is structured as a loan that provides capital to cover incremental investment costs, with repayments derived from the savings generated.</a:t>
            </a:r>
          </a:p>
          <a:p>
            <a:pPr marL="342900" indent="-342900">
              <a:buFont typeface="Arial" panose="020B0604020202020204" pitchFamily="34" charset="0"/>
              <a:buChar char="•"/>
            </a:pPr>
            <a:r>
              <a:rPr lang="en-GB" sz="2200"/>
              <a:t>The net cash flows are used to calculate the Modified Internal Rate of Return (MIRR), which assesses whether the additional net-zero investments break even when accounting for the savings.</a:t>
            </a:r>
          </a:p>
          <a:p>
            <a:endParaRPr lang="en-GB" sz="2200"/>
          </a:p>
          <a:p>
            <a:r>
              <a:rPr lang="en-GB" sz="2200"/>
              <a:t>If the MIRR exceeds the country's Weighted Average Cost of Capital (WACC), the investment is considered profitable, indicating that the returns justify the investment. For example:</a:t>
            </a:r>
          </a:p>
          <a:p>
            <a:pPr marL="342900" indent="-342900">
              <a:buFont typeface="Arial" panose="020B0604020202020204" pitchFamily="34" charset="0"/>
              <a:buChar char="•"/>
            </a:pPr>
            <a:endParaRPr lang="en-GB" sz="2200"/>
          </a:p>
          <a:p>
            <a:r>
              <a:rPr lang="en-GB" sz="2200"/>
              <a:t>	</a:t>
            </a:r>
            <a:r>
              <a:rPr lang="en-GB" sz="2200" b="1"/>
              <a:t>(1) If MIRR &gt; WACC</a:t>
            </a:r>
            <a:r>
              <a:rPr lang="en-GB" sz="2200"/>
              <a:t>, the investment presents a </a:t>
            </a:r>
            <a:r>
              <a:rPr lang="en-GB" sz="2200" b="1"/>
              <a:t>positive proposition</a:t>
            </a:r>
            <a:r>
              <a:rPr lang="en-GB" sz="2200"/>
              <a:t>.</a:t>
            </a:r>
          </a:p>
          <a:p>
            <a:endParaRPr lang="en-GB" sz="2200"/>
          </a:p>
          <a:p>
            <a:r>
              <a:rPr lang="en-GB" sz="2200"/>
              <a:t>	</a:t>
            </a:r>
            <a:r>
              <a:rPr lang="en-GB" sz="2200" b="1"/>
              <a:t>(2) If MIRR &lt; WACC</a:t>
            </a:r>
            <a:r>
              <a:rPr lang="en-GB" sz="2200"/>
              <a:t>, the </a:t>
            </a:r>
            <a:r>
              <a:rPr lang="en-GB" sz="2200" b="1"/>
              <a:t>investment is not favourable</a:t>
            </a:r>
            <a:r>
              <a:rPr lang="en-GB" sz="2200"/>
              <a:t>, and additional 	positive cash flows, such as grants, are required to make it viable.</a:t>
            </a:r>
          </a:p>
        </p:txBody>
      </p:sp>
      <p:pic>
        <p:nvPicPr>
          <p:cNvPr id="2" name="ttsmaker-file-2025-2-13-20-33-21">
            <a:hlinkClick r:id="" action="ppaction://media"/>
            <a:extLst>
              <a:ext uri="{FF2B5EF4-FFF2-40B4-BE49-F238E27FC236}">
                <a16:creationId xmlns:a16="http://schemas.microsoft.com/office/drawing/2014/main" id="{20A208F0-2B6A-148F-AA15-596D86B027C6}"/>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92428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1862C-D752-1089-721F-6A56EF2A0855}"/>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F9B5CE25-DEAC-CCD6-D4B3-129D16FC2133}"/>
              </a:ext>
            </a:extLst>
          </p:cNvPr>
          <p:cNvSpPr>
            <a:spLocks noGrp="1"/>
          </p:cNvSpPr>
          <p:nvPr>
            <p:ph type="sldNum" idx="11"/>
          </p:nvPr>
        </p:nvSpPr>
        <p:spPr/>
        <p:txBody>
          <a:bodyPr/>
          <a:lstStyle/>
          <a:p>
            <a:fld id="{00000000-1234-1234-1234-123412341234}" type="slidenum">
              <a:rPr lang="sv-SE"/>
              <a:pPr/>
              <a:t>16</a:t>
            </a:fld>
            <a:endParaRPr lang="sv-SE"/>
          </a:p>
        </p:txBody>
      </p:sp>
      <p:sp>
        <p:nvSpPr>
          <p:cNvPr id="4" name="Title 3">
            <a:extLst>
              <a:ext uri="{FF2B5EF4-FFF2-40B4-BE49-F238E27FC236}">
                <a16:creationId xmlns:a16="http://schemas.microsoft.com/office/drawing/2014/main" id="{63F0817A-6C7A-0C20-6481-6B80FD18121E}"/>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2: Loans</a:t>
            </a:r>
            <a:endParaRPr lang="en-GB"/>
          </a:p>
        </p:txBody>
      </p:sp>
      <p:sp>
        <p:nvSpPr>
          <p:cNvPr id="7" name="TextBox 6">
            <a:extLst>
              <a:ext uri="{FF2B5EF4-FFF2-40B4-BE49-F238E27FC236}">
                <a16:creationId xmlns:a16="http://schemas.microsoft.com/office/drawing/2014/main" id="{D2649A96-663D-8ED7-3560-48DA235D5724}"/>
              </a:ext>
            </a:extLst>
          </p:cNvPr>
          <p:cNvSpPr txBox="1"/>
          <p:nvPr/>
        </p:nvSpPr>
        <p:spPr>
          <a:xfrm>
            <a:off x="632602" y="1311577"/>
            <a:ext cx="10926795" cy="2862322"/>
          </a:xfrm>
          <a:prstGeom prst="rect">
            <a:avLst/>
          </a:prstGeom>
          <a:solidFill>
            <a:schemeClr val="bg1"/>
          </a:solidFill>
        </p:spPr>
        <p:txBody>
          <a:bodyPr wrap="square" lIns="91440" tIns="45720" rIns="91440" bIns="45720" anchor="t">
            <a:spAutoFit/>
          </a:bodyPr>
          <a:lstStyle/>
          <a:p>
            <a:pPr marL="342900" indent="-34290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The MIRR is determined by evaluating the net cash flow of a given scenario. This involves treating the required investment for the transition as a negative cash flow or cost, while the savings generated from net-zero investments, such as carbon credits and reduced fossil fuel expenditures, are incorporated as positive cash flows.</a:t>
            </a:r>
          </a:p>
          <a:p>
            <a:pPr marL="342900" indent="-342900">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When calculating the MIRR, three key factors are considered: (1) the future value of positive cash flows, which is discounted at the reinvestment rate, (2) the present value of negative cash flows, discounted at the financing rate, and (3) the number of periods involved in the investment.</a:t>
            </a:r>
          </a:p>
        </p:txBody>
      </p:sp>
      <p:sp>
        <p:nvSpPr>
          <p:cNvPr id="2" name="TextBox 1">
            <a:extLst>
              <a:ext uri="{FF2B5EF4-FFF2-40B4-BE49-F238E27FC236}">
                <a16:creationId xmlns:a16="http://schemas.microsoft.com/office/drawing/2014/main" id="{F41F3B56-37D4-1DB9-47D5-4794D991E3E8}"/>
              </a:ext>
            </a:extLst>
          </p:cNvPr>
          <p:cNvSpPr txBox="1"/>
          <p:nvPr/>
        </p:nvSpPr>
        <p:spPr>
          <a:xfrm>
            <a:off x="838200" y="5162439"/>
            <a:ext cx="984565" cy="400110"/>
          </a:xfrm>
          <a:prstGeom prst="rect">
            <a:avLst/>
          </a:prstGeom>
          <a:noFill/>
        </p:spPr>
        <p:txBody>
          <a:bodyPr wrap="none" rtlCol="0">
            <a:spAutoFit/>
          </a:bodyPr>
          <a:lstStyle/>
          <a:p>
            <a:r>
              <a:rPr lang="en-GB" sz="2000">
                <a:latin typeface="Cambria" panose="02040503050406030204" pitchFamily="18" charset="0"/>
              </a:rPr>
              <a:t>Where: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6D17084-9E73-A149-A0AC-857C6B12AE56}"/>
                  </a:ext>
                </a:extLst>
              </p:cNvPr>
              <p:cNvSpPr txBox="1"/>
              <p:nvPr/>
            </p:nvSpPr>
            <p:spPr>
              <a:xfrm>
                <a:off x="1454474" y="4173899"/>
                <a:ext cx="9283051" cy="988540"/>
              </a:xfrm>
              <a:prstGeom prst="rect">
                <a:avLst/>
              </a:prstGeom>
              <a:solidFill>
                <a:schemeClr val="accent3"/>
              </a:solidFill>
            </p:spPr>
            <p:txBody>
              <a:bodyPr wrap="square">
                <a:spAutoFit/>
              </a:bodyPr>
              <a:lstStyle/>
              <a:p>
                <a:pPr/>
                <a14:m>
                  <m:oMathPara xmlns:m="http://schemas.openxmlformats.org/officeDocument/2006/math">
                    <m:oMathParaPr>
                      <m:jc m:val="centerGroup"/>
                    </m:oMathParaPr>
                    <m:oMath xmlns:m="http://schemas.openxmlformats.org/officeDocument/2006/math">
                      <m:r>
                        <a:rPr lang="en-GB" sz="2000" b="0" i="1">
                          <a:solidFill>
                            <a:srgbClr val="002060"/>
                          </a:solidFill>
                          <a:latin typeface="Cambria Math" panose="02040503050406030204" pitchFamily="18" charset="0"/>
                        </a:rPr>
                        <m:t>𝑀𝐼𝑅𝑅</m:t>
                      </m:r>
                      <m:r>
                        <a:rPr lang="en-GB" sz="2000" i="0">
                          <a:solidFill>
                            <a:srgbClr val="002060"/>
                          </a:solidFill>
                          <a:latin typeface="Cambria Math" panose="02040503050406030204" pitchFamily="18" charset="0"/>
                        </a:rPr>
                        <m:t>=</m:t>
                      </m:r>
                      <m:r>
                        <a:rPr lang="en-GB" sz="2000" b="0" i="0">
                          <a:solidFill>
                            <a:srgbClr val="002060"/>
                          </a:solidFill>
                          <a:latin typeface="Cambria Math" panose="02040503050406030204" pitchFamily="18" charset="0"/>
                        </a:rPr>
                        <m:t> </m:t>
                      </m:r>
                      <m:sSup>
                        <m:sSupPr>
                          <m:ctrlPr>
                            <a:rPr lang="en-GB" sz="2000" b="0" i="1">
                              <a:solidFill>
                                <a:srgbClr val="002060"/>
                              </a:solidFill>
                              <a:latin typeface="Cambria Math" panose="02040503050406030204" pitchFamily="18" charset="0"/>
                            </a:rPr>
                          </m:ctrlPr>
                        </m:sSupPr>
                        <m:e>
                          <m:d>
                            <m:dPr>
                              <m:ctrlPr>
                                <a:rPr lang="en-GB" sz="2000" b="0" i="1">
                                  <a:solidFill>
                                    <a:srgbClr val="002060"/>
                                  </a:solidFill>
                                  <a:latin typeface="Cambria Math" panose="02040503050406030204" pitchFamily="18" charset="0"/>
                                </a:rPr>
                              </m:ctrlPr>
                            </m:dPr>
                            <m:e>
                              <m:f>
                                <m:fPr>
                                  <m:ctrlPr>
                                    <a:rPr lang="en-GB" sz="2000" b="0" i="1">
                                      <a:solidFill>
                                        <a:srgbClr val="002060"/>
                                      </a:solidFill>
                                      <a:latin typeface="Cambria Math" panose="02040503050406030204" pitchFamily="18" charset="0"/>
                                    </a:rPr>
                                  </m:ctrlPr>
                                </m:fPr>
                                <m:num>
                                  <m:sSub>
                                    <m:sSubPr>
                                      <m:ctrlPr>
                                        <a:rPr lang="en-GB" sz="2000" b="0" i="1">
                                          <a:solidFill>
                                            <a:srgbClr val="002060"/>
                                          </a:solidFill>
                                          <a:latin typeface="Cambria Math" panose="02040503050406030204" pitchFamily="18" charset="0"/>
                                        </a:rPr>
                                      </m:ctrlPr>
                                    </m:sSubPr>
                                    <m:e>
                                      <m:r>
                                        <a:rPr lang="en-GB" sz="2000" b="0" i="1">
                                          <a:solidFill>
                                            <a:srgbClr val="002060"/>
                                          </a:solidFill>
                                          <a:latin typeface="Cambria Math" panose="02040503050406030204" pitchFamily="18" charset="0"/>
                                        </a:rPr>
                                        <m:t>𝐹𝑉</m:t>
                                      </m:r>
                                    </m:e>
                                    <m:sub>
                                      <m:r>
                                        <a:rPr lang="en-GB" sz="2000" b="0" i="1">
                                          <a:solidFill>
                                            <a:srgbClr val="002060"/>
                                          </a:solidFill>
                                          <a:latin typeface="Cambria Math" panose="02040503050406030204" pitchFamily="18" charset="0"/>
                                        </a:rPr>
                                        <m:t>𝑝𝑜𝑠𝑖𝑡𝑖𝑣𝑒</m:t>
                                      </m:r>
                                    </m:sub>
                                  </m:sSub>
                                </m:num>
                                <m:den>
                                  <m:sSub>
                                    <m:sSubPr>
                                      <m:ctrlPr>
                                        <a:rPr lang="en-GB" sz="2000" b="0" i="1">
                                          <a:solidFill>
                                            <a:srgbClr val="002060"/>
                                          </a:solidFill>
                                          <a:latin typeface="Cambria Math" panose="02040503050406030204" pitchFamily="18" charset="0"/>
                                        </a:rPr>
                                      </m:ctrlPr>
                                    </m:sSubPr>
                                    <m:e>
                                      <m:r>
                                        <a:rPr lang="en-GB" sz="2000" b="0" i="1">
                                          <a:solidFill>
                                            <a:srgbClr val="002060"/>
                                          </a:solidFill>
                                          <a:latin typeface="Cambria Math" panose="02040503050406030204" pitchFamily="18" charset="0"/>
                                        </a:rPr>
                                        <m:t>𝑃𝑉</m:t>
                                      </m:r>
                                    </m:e>
                                    <m:sub>
                                      <m:r>
                                        <a:rPr lang="en-GB" sz="2000" b="0" i="1">
                                          <a:solidFill>
                                            <a:srgbClr val="002060"/>
                                          </a:solidFill>
                                          <a:latin typeface="Cambria Math" panose="02040503050406030204" pitchFamily="18" charset="0"/>
                                        </a:rPr>
                                        <m:t>𝑛𝑒𝑔𝑎𝑡𝑖𝑣𝑒</m:t>
                                      </m:r>
                                    </m:sub>
                                  </m:sSub>
                                </m:den>
                              </m:f>
                            </m:e>
                          </m:d>
                        </m:e>
                        <m:sup>
                          <m:f>
                            <m:fPr>
                              <m:ctrlPr>
                                <a:rPr lang="en-GB" sz="2000" b="0" i="1">
                                  <a:solidFill>
                                    <a:srgbClr val="002060"/>
                                  </a:solidFill>
                                  <a:latin typeface="Cambria Math" panose="02040503050406030204" pitchFamily="18" charset="0"/>
                                </a:rPr>
                              </m:ctrlPr>
                            </m:fPr>
                            <m:num>
                              <m:r>
                                <a:rPr lang="en-GB" sz="2000" b="0" i="1">
                                  <a:solidFill>
                                    <a:srgbClr val="002060"/>
                                  </a:solidFill>
                                  <a:latin typeface="Cambria Math" panose="02040503050406030204" pitchFamily="18" charset="0"/>
                                </a:rPr>
                                <m:t>1</m:t>
                              </m:r>
                            </m:num>
                            <m:den>
                              <m:r>
                                <a:rPr lang="en-GB" sz="2000" b="0" i="1">
                                  <a:solidFill>
                                    <a:srgbClr val="002060"/>
                                  </a:solidFill>
                                  <a:latin typeface="Cambria Math" panose="02040503050406030204" pitchFamily="18" charset="0"/>
                                </a:rPr>
                                <m:t>𝑛</m:t>
                              </m:r>
                            </m:den>
                          </m:f>
                        </m:sup>
                      </m:sSup>
                      <m:r>
                        <a:rPr lang="en-GB" sz="2000" b="0" i="1">
                          <a:solidFill>
                            <a:srgbClr val="002060"/>
                          </a:solidFill>
                          <a:latin typeface="Cambria Math" panose="02040503050406030204" pitchFamily="18" charset="0"/>
                        </a:rPr>
                        <m:t>−1</m:t>
                      </m:r>
                    </m:oMath>
                  </m:oMathPara>
                </a14:m>
                <a:endParaRPr lang="en-GB" sz="2000">
                  <a:solidFill>
                    <a:srgbClr val="002060"/>
                  </a:solidFill>
                </a:endParaRPr>
              </a:p>
            </p:txBody>
          </p:sp>
        </mc:Choice>
        <mc:Fallback xmlns="">
          <p:sp>
            <p:nvSpPr>
              <p:cNvPr id="6" name="TextBox 5">
                <a:extLst>
                  <a:ext uri="{FF2B5EF4-FFF2-40B4-BE49-F238E27FC236}">
                    <a16:creationId xmlns:a16="http://schemas.microsoft.com/office/drawing/2014/main" id="{06D17084-9E73-A149-A0AC-857C6B12AE56}"/>
                  </a:ext>
                </a:extLst>
              </p:cNvPr>
              <p:cNvSpPr txBox="1">
                <a:spLocks noRot="1" noChangeAspect="1" noMove="1" noResize="1" noEditPoints="1" noAdjustHandles="1" noChangeArrowheads="1" noChangeShapeType="1" noTextEdit="1"/>
              </p:cNvSpPr>
              <p:nvPr/>
            </p:nvSpPr>
            <p:spPr>
              <a:xfrm>
                <a:off x="1454474" y="4173899"/>
                <a:ext cx="9283051" cy="988540"/>
              </a:xfrm>
              <a:prstGeom prst="rect">
                <a:avLst/>
              </a:prstGeom>
              <a:blipFill>
                <a:blip r:embed="R508b711df5164f1e"/>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AF0ED6B-DA08-307E-B63E-4CA729C0DC02}"/>
                  </a:ext>
                </a:extLst>
              </p:cNvPr>
              <p:cNvSpPr txBox="1"/>
              <p:nvPr/>
            </p:nvSpPr>
            <p:spPr>
              <a:xfrm>
                <a:off x="1454474" y="5507365"/>
                <a:ext cx="5506059" cy="1072281"/>
              </a:xfrm>
              <a:prstGeom prst="rect">
                <a:avLst/>
              </a:prstGeom>
              <a:noFill/>
            </p:spPr>
            <p:txBody>
              <a:bodyPr wrap="none" rtlCol="0">
                <a:spAutoFit/>
              </a:bodyPr>
              <a:lstStyle/>
              <a:p>
                <a14:m>
                  <m:oMath xmlns:m="http://schemas.openxmlformats.org/officeDocument/2006/math">
                    <m:r>
                      <a:rPr lang="en-GB" sz="2000" b="1" i="1">
                        <a:solidFill>
                          <a:schemeClr val="tx1"/>
                        </a:solidFill>
                        <a:latin typeface="Cambria Math" panose="02040503050406030204" pitchFamily="18" charset="0"/>
                      </a:rPr>
                      <m:t>𝒏</m:t>
                    </m:r>
                  </m:oMath>
                </a14:m>
                <a:r>
                  <a:rPr lang="en-GB" sz="2000">
                    <a:solidFill>
                      <a:schemeClr val="tx1"/>
                    </a:solidFill>
                    <a:latin typeface="Cambria" panose="02040503050406030204" pitchFamily="18" charset="0"/>
                  </a:rPr>
                  <a:t> = Number of Years</a:t>
                </a:r>
              </a:p>
              <a:p>
                <a14:m>
                  <m:oMath xmlns:m="http://schemas.openxmlformats.org/officeDocument/2006/math">
                    <m:sSub>
                      <m:sSubPr>
                        <m:ctrlPr>
                          <a:rPr lang="en-GB" sz="2000" b="1" i="1">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𝑭𝑽</m:t>
                        </m:r>
                      </m:e>
                      <m:sub>
                        <m:r>
                          <a:rPr lang="en-GB" sz="2000" b="1" i="1">
                            <a:solidFill>
                              <a:schemeClr val="tx1"/>
                            </a:solidFill>
                            <a:latin typeface="Cambria Math" panose="02040503050406030204" pitchFamily="18" charset="0"/>
                          </a:rPr>
                          <m:t>𝒑𝒐𝒔𝒊𝒕𝒊𝒗𝒆</m:t>
                        </m:r>
                      </m:sub>
                    </m:sSub>
                  </m:oMath>
                </a14:m>
                <a:r>
                  <a:rPr lang="en-GB" sz="2000">
                    <a:solidFill>
                      <a:schemeClr val="tx1"/>
                    </a:solidFill>
                    <a:latin typeface="Cambria" panose="02040503050406030204" pitchFamily="18" charset="0"/>
                  </a:rPr>
                  <a:t> = Future value of positive cashflows</a:t>
                </a:r>
              </a:p>
              <a:p>
                <a14:m>
                  <m:oMath xmlns:m="http://schemas.openxmlformats.org/officeDocument/2006/math">
                    <m:sSub>
                      <m:sSubPr>
                        <m:ctrlPr>
                          <a:rPr lang="en-GB" sz="2000" b="1" i="1">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𝑷𝑽</m:t>
                        </m:r>
                      </m:e>
                      <m:sub>
                        <m:r>
                          <a:rPr lang="en-GB" sz="2000" b="1" i="1">
                            <a:solidFill>
                              <a:schemeClr val="tx1"/>
                            </a:solidFill>
                            <a:latin typeface="Cambria Math" panose="02040503050406030204" pitchFamily="18" charset="0"/>
                          </a:rPr>
                          <m:t>𝒏𝒆𝒈𝒂𝒕𝒊𝒗𝒆</m:t>
                        </m:r>
                      </m:sub>
                    </m:sSub>
                  </m:oMath>
                </a14:m>
                <a:r>
                  <a:rPr lang="en-GB" sz="2000">
                    <a:solidFill>
                      <a:schemeClr val="tx1"/>
                    </a:solidFill>
                    <a:latin typeface="Cambria" panose="02040503050406030204" pitchFamily="18" charset="0"/>
                  </a:rPr>
                  <a:t> = Present value of negative cashflows</a:t>
                </a:r>
              </a:p>
            </p:txBody>
          </p:sp>
        </mc:Choice>
        <mc:Fallback xmlns="">
          <p:sp>
            <p:nvSpPr>
              <p:cNvPr id="8" name="TextBox 7">
                <a:extLst>
                  <a:ext uri="{FF2B5EF4-FFF2-40B4-BE49-F238E27FC236}">
                    <a16:creationId xmlns:a16="http://schemas.microsoft.com/office/drawing/2014/main" id="{5AF0ED6B-DA08-307E-B63E-4CA729C0DC02}"/>
                  </a:ext>
                </a:extLst>
              </p:cNvPr>
              <p:cNvSpPr txBox="1">
                <a:spLocks noRot="1" noChangeAspect="1" noMove="1" noResize="1" noEditPoints="1" noAdjustHandles="1" noChangeArrowheads="1" noChangeShapeType="1" noTextEdit="1"/>
              </p:cNvSpPr>
              <p:nvPr/>
            </p:nvSpPr>
            <p:spPr>
              <a:xfrm>
                <a:off x="1454474" y="5507365"/>
                <a:ext cx="5506059" cy="1072281"/>
              </a:xfrm>
              <a:prstGeom prst="rect">
                <a:avLst/>
              </a:prstGeom>
              <a:blipFill>
                <a:blip r:embed="R78e8e0eb97304aa6"/>
                <a:stretch>
                  <a:fillRect t="-2353" r="-230" b="-7059"/>
                </a:stretch>
              </a:blipFill>
            </p:spPr>
            <p:txBody>
              <a:bodyPr/>
              <a:lstStyle/>
              <a:p>
                <a:r>
                  <a:rPr lang="en-GB">
                    <a:noFill/>
                  </a:rPr>
                  <a:t> </a:t>
                </a:r>
              </a:p>
            </p:txBody>
          </p:sp>
        </mc:Fallback>
      </mc:AlternateContent>
      <p:pic>
        <p:nvPicPr>
          <p:cNvPr id="3" name="ttsmaker-file-2025-2-13-20-33-55">
            <a:hlinkClick r:id="" action="ppaction://media"/>
            <a:extLst>
              <a:ext uri="{FF2B5EF4-FFF2-40B4-BE49-F238E27FC236}">
                <a16:creationId xmlns:a16="http://schemas.microsoft.com/office/drawing/2014/main" id="{08D242D2-AF47-32D6-1475-F36648CC6535}"/>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394085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9545F-672B-E9CA-40BE-71A8CECC2C3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8239596-7B81-5C5C-A1EC-BDE73DCA15DC}"/>
              </a:ext>
            </a:extLst>
          </p:cNvPr>
          <p:cNvSpPr>
            <a:spLocks noGrp="1"/>
          </p:cNvSpPr>
          <p:nvPr>
            <p:ph type="sldNum" idx="11"/>
          </p:nvPr>
        </p:nvSpPr>
        <p:spPr/>
        <p:txBody>
          <a:bodyPr/>
          <a:lstStyle/>
          <a:p>
            <a:fld id="{00000000-1234-1234-1234-123412341234}" type="slidenum">
              <a:rPr lang="sv-SE"/>
              <a:pPr/>
              <a:t>17</a:t>
            </a:fld>
            <a:endParaRPr lang="sv-SE"/>
          </a:p>
        </p:txBody>
      </p:sp>
      <p:sp>
        <p:nvSpPr>
          <p:cNvPr id="4" name="Title 3">
            <a:extLst>
              <a:ext uri="{FF2B5EF4-FFF2-40B4-BE49-F238E27FC236}">
                <a16:creationId xmlns:a16="http://schemas.microsoft.com/office/drawing/2014/main" id="{38190DF3-FE7C-C751-BE58-C12453C36918}"/>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2: Loans, MIRR Calculation Step 1</a:t>
            </a:r>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6B7DEF1-561D-F622-9963-3F3A0CEC9B7A}"/>
                  </a:ext>
                </a:extLst>
              </p:cNvPr>
              <p:cNvSpPr txBox="1"/>
              <p:nvPr/>
            </p:nvSpPr>
            <p:spPr>
              <a:xfrm>
                <a:off x="632602" y="1311577"/>
                <a:ext cx="10926795" cy="1043812"/>
              </a:xfrm>
              <a:prstGeom prst="rect">
                <a:avLst/>
              </a:prstGeom>
              <a:solidFill>
                <a:schemeClr val="bg1"/>
              </a:solidFill>
            </p:spPr>
            <p:txBody>
              <a:bodyPr wrap="square" lIns="91440" tIns="45720" rIns="91440" bIns="45720" anchor="t">
                <a:spAutoFit/>
              </a:bodyPr>
              <a:lstStyle/>
              <a:p>
                <a:pPr algn="just"/>
                <a:r>
                  <a:rPr lang="en-GB" sz="20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Step 1: Annual Cash Flow Calculation</a:t>
                </a:r>
              </a:p>
              <a:p>
                <a:pPr algn="just"/>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	For each year </a:t>
                </a:r>
                <a14:m>
                  <m:oMath xmlns:m="http://schemas.openxmlformats.org/officeDocument/2006/math">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𝒚</m:t>
                    </m:r>
                  </m:oMath>
                </a14:m>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 the net cash flow </a:t>
                </a:r>
                <a14:m>
                  <m:oMath xmlns:m="http://schemas.openxmlformats.org/officeDocument/2006/math">
                    <m:sSub>
                      <m:sSubPr>
                        <m:ctrlP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𝑪𝑭</m:t>
                        </m:r>
                      </m:e>
                      <m:sub>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𝒚</m:t>
                        </m:r>
                      </m:sub>
                    </m:sSub>
                  </m:oMath>
                </a14:m>
                <a:r>
                  <a:rPr lang="en-GB" sz="2000" b="1">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is computed as follows: </a:t>
                </a:r>
              </a:p>
              <a:p>
                <a:pPr algn="just"/>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7" name="TextBox 6">
                <a:extLst>
                  <a:ext uri="{FF2B5EF4-FFF2-40B4-BE49-F238E27FC236}">
                    <a16:creationId xmlns:a16="http://schemas.microsoft.com/office/drawing/2014/main" id="{56B7DEF1-561D-F622-9963-3F3A0CEC9B7A}"/>
                  </a:ext>
                </a:extLst>
              </p:cNvPr>
              <p:cNvSpPr txBox="1">
                <a:spLocks noRot="1" noChangeAspect="1" noMove="1" noResize="1" noEditPoints="1" noAdjustHandles="1" noChangeArrowheads="1" noChangeShapeType="1" noTextEdit="1"/>
              </p:cNvSpPr>
              <p:nvPr/>
            </p:nvSpPr>
            <p:spPr>
              <a:xfrm>
                <a:off x="632602" y="1311577"/>
                <a:ext cx="10926795" cy="1043812"/>
              </a:xfrm>
              <a:prstGeom prst="rect">
                <a:avLst/>
              </a:prstGeom>
              <a:blipFill>
                <a:blip r:embed="R6cf628bcf7674683"/>
                <a:stretch>
                  <a:fillRect l="-580" t="-3614"/>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468E2A0C-FF15-56AF-FC2B-188A263292A4}"/>
              </a:ext>
            </a:extLst>
          </p:cNvPr>
          <p:cNvSpPr txBox="1"/>
          <p:nvPr/>
        </p:nvSpPr>
        <p:spPr>
          <a:xfrm>
            <a:off x="962190" y="4030340"/>
            <a:ext cx="984565" cy="400110"/>
          </a:xfrm>
          <a:prstGeom prst="rect">
            <a:avLst/>
          </a:prstGeom>
          <a:noFill/>
        </p:spPr>
        <p:txBody>
          <a:bodyPr wrap="none" rtlCol="0">
            <a:spAutoFit/>
          </a:bodyPr>
          <a:lstStyle/>
          <a:p>
            <a:r>
              <a:rPr lang="en-GB" sz="2000">
                <a:latin typeface="Cambria" panose="02040503050406030204" pitchFamily="18" charset="0"/>
              </a:rPr>
              <a:t>Where: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93A6DD8-034F-F0EA-AD85-88328289534D}"/>
                  </a:ext>
                </a:extLst>
              </p:cNvPr>
              <p:cNvSpPr txBox="1"/>
              <p:nvPr/>
            </p:nvSpPr>
            <p:spPr>
              <a:xfrm>
                <a:off x="632602" y="2055184"/>
                <a:ext cx="10721198" cy="1975156"/>
              </a:xfrm>
              <a:prstGeom prst="rect">
                <a:avLst/>
              </a:prstGeom>
              <a:solidFill>
                <a:schemeClr val="accent3"/>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𝑪𝑭</m:t>
                          </m:r>
                        </m:e>
                        <m:sub>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𝒚</m:t>
                          </m:r>
                        </m:sub>
                      </m:sSub>
                      <m:r>
                        <a:rPr lang="en-GB" sz="2000">
                          <a:solidFill>
                            <a:srgbClr val="002060"/>
                          </a:solidFill>
                          <a:latin typeface="Cambria Math" panose="02040503050406030204" pitchFamily="18" charset="0"/>
                        </a:rPr>
                        <m:t>=</m:t>
                      </m:r>
                      <m:d>
                        <m:dPr>
                          <m:begChr m:val="["/>
                          <m:endChr m:val="]"/>
                          <m:ctrlPr>
                            <a:rPr lang="en-GB" sz="2000" i="1">
                              <a:solidFill>
                                <a:srgbClr val="002060"/>
                              </a:solidFill>
                              <a:latin typeface="Cambria Math" panose="02040503050406030204" pitchFamily="18" charset="0"/>
                            </a:rPr>
                          </m:ctrlPr>
                        </m:dPr>
                        <m:e>
                          <m:r>
                            <a:rPr lang="en-GB" sz="2000" b="0" i="1">
                              <a:solidFill>
                                <a:srgbClr val="002060"/>
                              </a:solidFill>
                              <a:latin typeface="Cambria Math" panose="02040503050406030204" pitchFamily="18" charset="0"/>
                            </a:rPr>
                            <m:t>−</m:t>
                          </m:r>
                          <m:d>
                            <m:dPr>
                              <m:ctrlPr>
                                <a:rPr lang="en-GB" sz="2000" i="1">
                                  <a:solidFill>
                                    <a:srgbClr val="002060"/>
                                  </a:solidFill>
                                  <a:latin typeface="Cambria Math" panose="02040503050406030204" pitchFamily="18" charset="0"/>
                                </a:rPr>
                              </m:ctrlPr>
                            </m:dPr>
                            <m:e>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𝐼𝑛𝑣𝑒𝑠𝑡𝑚𝑒𝑛𝑡</m:t>
                                  </m:r>
                                  <m:r>
                                    <a:rPr lang="en-GB" sz="2000">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𝑁𝑒𝑒𝑑</m:t>
                                  </m:r>
                                </m:e>
                                <m:sub>
                                  <m:r>
                                    <a:rPr lang="en-GB" sz="2000" i="1">
                                      <a:solidFill>
                                        <a:srgbClr val="002060"/>
                                      </a:solidFill>
                                      <a:latin typeface="Cambria Math" panose="02040503050406030204" pitchFamily="18" charset="0"/>
                                    </a:rPr>
                                    <m:t>𝐿𝐶</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𝑦</m:t>
                                  </m:r>
                                </m:sub>
                              </m:sSub>
                              <m:r>
                                <a:rPr lang="en-GB" sz="2000" i="1">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𝐼𝑛𝑣𝑒𝑠𝑡𝑚𝑒𝑛𝑡</m:t>
                                  </m:r>
                                  <m:r>
                                    <a:rPr lang="en-GB" sz="2000">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𝑁𝑒𝑒𝑑</m:t>
                                  </m:r>
                                </m:e>
                                <m:sub>
                                  <m:r>
                                    <a:rPr lang="en-GB" sz="2000" i="1">
                                      <a:solidFill>
                                        <a:srgbClr val="002060"/>
                                      </a:solidFill>
                                      <a:latin typeface="Cambria Math" panose="02040503050406030204" pitchFamily="18" charset="0"/>
                                    </a:rPr>
                                    <m:t>𝑁𝑍</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𝑦</m:t>
                                  </m:r>
                                </m:sub>
                              </m:sSub>
                            </m:e>
                          </m:d>
                          <m:r>
                            <a:rPr lang="en-GB" sz="2000" b="0" i="1">
                              <a:solidFill>
                                <a:srgbClr val="002060"/>
                              </a:solidFill>
                              <a:latin typeface="Cambria Math" panose="02040503050406030204" pitchFamily="18" charset="0"/>
                            </a:rPr>
                            <m:t>+</m:t>
                          </m:r>
                          <m:d>
                            <m:dPr>
                              <m:ctrlPr>
                                <a:rPr lang="en-GB" sz="2000" i="1">
                                  <a:solidFill>
                                    <a:srgbClr val="002060"/>
                                  </a:solidFill>
                                  <a:latin typeface="Cambria Math" panose="02040503050406030204" pitchFamily="18" charset="0"/>
                                </a:rPr>
                              </m:ctrlPr>
                            </m:dPr>
                            <m:e>
                              <m:d>
                                <m:dPr>
                                  <m:ctrlPr>
                                    <a:rPr lang="en-GB" sz="2000" i="1">
                                      <a:solidFill>
                                        <a:srgbClr val="002060"/>
                                      </a:solidFill>
                                      <a:latin typeface="Cambria Math" panose="02040503050406030204" pitchFamily="18" charset="0"/>
                                    </a:rPr>
                                  </m:ctrlPr>
                                </m:dPr>
                                <m:e>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𝐹𝑜𝑠𝑠𝑖𝑙</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𝐹𝑢𝑒𝑙</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𝐸𝑥𝑝𝑒𝑛𝑑𝑖𝑡𝑢𝑟𝑒</m:t>
                                      </m:r>
                                    </m:e>
                                    <m:sub>
                                      <m:r>
                                        <a:rPr lang="en-GB" sz="2000" i="1">
                                          <a:solidFill>
                                            <a:srgbClr val="002060"/>
                                          </a:solidFill>
                                          <a:latin typeface="Cambria Math" panose="02040503050406030204" pitchFamily="18" charset="0"/>
                                        </a:rPr>
                                        <m:t>𝐿𝐶</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𝑦</m:t>
                                      </m:r>
                                    </m:sub>
                                  </m:sSub>
                                  <m:r>
                                    <a:rPr lang="en-GB" sz="2000" i="1">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𝐹𝑜𝑠𝑠𝑖𝑙</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𝐹𝑢𝑒𝑙</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𝐸𝑥𝑝𝑒𝑛𝑑𝑖𝑡𝑢𝑟𝑒</m:t>
                                      </m:r>
                                    </m:e>
                                    <m:sub>
                                      <m:r>
                                        <a:rPr lang="en-GB" sz="2000" i="1">
                                          <a:solidFill>
                                            <a:srgbClr val="002060"/>
                                          </a:solidFill>
                                          <a:latin typeface="Cambria Math" panose="02040503050406030204" pitchFamily="18" charset="0"/>
                                        </a:rPr>
                                        <m:t>𝑁𝑍</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𝑦</m:t>
                                      </m:r>
                                    </m:sub>
                                  </m:sSub>
                                </m:e>
                              </m:d>
                              <m:r>
                                <a:rPr lang="en-GB" sz="2000" i="1">
                                  <a:solidFill>
                                    <a:srgbClr val="002060"/>
                                  </a:solidFill>
                                  <a:latin typeface="Cambria Math" panose="02040503050406030204" pitchFamily="18" charset="0"/>
                                </a:rPr>
                                <m:t>+ </m:t>
                              </m:r>
                              <m:d>
                                <m:dPr>
                                  <m:ctrlPr>
                                    <a:rPr lang="en-GB" sz="2000" i="1">
                                      <a:solidFill>
                                        <a:srgbClr val="002060"/>
                                      </a:solidFill>
                                      <a:latin typeface="Cambria Math" panose="02040503050406030204" pitchFamily="18" charset="0"/>
                                    </a:rPr>
                                  </m:ctrlPr>
                                </m:dPr>
                                <m:e>
                                  <m:d>
                                    <m:dPr>
                                      <m:ctrlPr>
                                        <a:rPr lang="en-GB" sz="2000" i="1">
                                          <a:solidFill>
                                            <a:srgbClr val="002060"/>
                                          </a:solidFill>
                                          <a:latin typeface="Cambria Math" panose="02040503050406030204" pitchFamily="18" charset="0"/>
                                        </a:rPr>
                                      </m:ctrlPr>
                                    </m:dPr>
                                    <m:e>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𝐶𝑂</m:t>
                                          </m:r>
                                          <m:r>
                                            <a:rPr lang="en-GB" sz="2000">
                                              <a:solidFill>
                                                <a:srgbClr val="002060"/>
                                              </a:solidFill>
                                              <a:latin typeface="Cambria Math" panose="02040503050406030204" pitchFamily="18" charset="0"/>
                                            </a:rPr>
                                            <m:t>2</m:t>
                                          </m:r>
                                        </m:e>
                                        <m:sub>
                                          <m:r>
                                            <a:rPr lang="en-GB" sz="2000" i="1">
                                              <a:solidFill>
                                                <a:srgbClr val="002060"/>
                                              </a:solidFill>
                                              <a:latin typeface="Cambria Math" panose="02040503050406030204" pitchFamily="18" charset="0"/>
                                            </a:rPr>
                                            <m:t>𝐿𝐶</m:t>
                                          </m:r>
                                          <m:r>
                                            <a:rPr lang="en-GB" sz="2000">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𝑦</m:t>
                                          </m:r>
                                        </m:sub>
                                      </m:sSub>
                                      <m:r>
                                        <a:rPr lang="en-GB" sz="2000">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𝐶𝑂</m:t>
                                          </m:r>
                                          <m:r>
                                            <a:rPr lang="en-GB" sz="2000">
                                              <a:solidFill>
                                                <a:srgbClr val="002060"/>
                                              </a:solidFill>
                                              <a:latin typeface="Cambria Math" panose="02040503050406030204" pitchFamily="18" charset="0"/>
                                            </a:rPr>
                                            <m:t>2</m:t>
                                          </m:r>
                                        </m:e>
                                        <m:sub>
                                          <m:r>
                                            <a:rPr lang="en-GB" sz="2000" i="1">
                                              <a:solidFill>
                                                <a:srgbClr val="002060"/>
                                              </a:solidFill>
                                              <a:latin typeface="Cambria Math" panose="02040503050406030204" pitchFamily="18" charset="0"/>
                                            </a:rPr>
                                            <m:t>𝑁𝑍</m:t>
                                          </m:r>
                                          <m:r>
                                            <a:rPr lang="en-GB" sz="2000">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𝑦</m:t>
                                          </m:r>
                                        </m:sub>
                                      </m:sSub>
                                    </m:e>
                                  </m:d>
                                  <m:r>
                                    <a:rPr lang="en-GB" sz="2000" i="1">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𝐶𝑂</m:t>
                                      </m:r>
                                      <m:r>
                                        <a:rPr lang="en-GB" sz="2000">
                                          <a:solidFill>
                                            <a:srgbClr val="002060"/>
                                          </a:solidFill>
                                          <a:latin typeface="Cambria Math" panose="02040503050406030204" pitchFamily="18" charset="0"/>
                                        </a:rPr>
                                        <m:t>2</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𝑃𝑟𝑖𝑐𝑒</m:t>
                                      </m:r>
                                    </m:e>
                                    <m:sub>
                                      <m:r>
                                        <a:rPr lang="en-GB" sz="2000" i="1">
                                          <a:solidFill>
                                            <a:srgbClr val="002060"/>
                                          </a:solidFill>
                                          <a:latin typeface="Cambria Math" panose="02040503050406030204" pitchFamily="18" charset="0"/>
                                        </a:rPr>
                                        <m:t>𝑦</m:t>
                                      </m:r>
                                    </m:sub>
                                  </m:sSub>
                                </m:e>
                              </m:d>
                            </m:e>
                          </m:d>
                        </m:e>
                      </m:d>
                    </m:oMath>
                  </m:oMathPara>
                </a14:m>
                <a:endParaRPr lang="en-GB" sz="2000">
                  <a:solidFill>
                    <a:srgbClr val="002060"/>
                  </a:solidFill>
                </a:endParaRPr>
              </a:p>
            </p:txBody>
          </p:sp>
        </mc:Choice>
        <mc:Fallback xmlns="">
          <p:sp>
            <p:nvSpPr>
              <p:cNvPr id="2" name="TextBox 1">
                <a:extLst>
                  <a:ext uri="{FF2B5EF4-FFF2-40B4-BE49-F238E27FC236}">
                    <a16:creationId xmlns:a16="http://schemas.microsoft.com/office/drawing/2014/main" id="{293A6DD8-034F-F0EA-AD85-88328289534D}"/>
                  </a:ext>
                </a:extLst>
              </p:cNvPr>
              <p:cNvSpPr txBox="1">
                <a:spLocks noRot="1" noChangeAspect="1" noMove="1" noResize="1" noEditPoints="1" noAdjustHandles="1" noChangeArrowheads="1" noChangeShapeType="1" noTextEdit="1"/>
              </p:cNvSpPr>
              <p:nvPr/>
            </p:nvSpPr>
            <p:spPr>
              <a:xfrm>
                <a:off x="632602" y="2055184"/>
                <a:ext cx="10721198" cy="1975156"/>
              </a:xfrm>
              <a:prstGeom prst="rect">
                <a:avLst/>
              </a:prstGeom>
              <a:blipFill>
                <a:blip r:embed="R1e539554963643e8"/>
                <a:stretch>
                  <a:fillRect t="-31210" b="-86624"/>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C1715B12-C06D-AC72-5749-49E2B2BAF7BC}"/>
              </a:ext>
            </a:extLst>
          </p:cNvPr>
          <p:cNvSpPr txBox="1"/>
          <p:nvPr/>
        </p:nvSpPr>
        <p:spPr>
          <a:xfrm>
            <a:off x="1693786" y="4430450"/>
            <a:ext cx="8598829" cy="1420261"/>
          </a:xfrm>
          <a:prstGeom prst="rect">
            <a:avLst/>
          </a:prstGeom>
          <a:noFill/>
        </p:spPr>
        <p:txBody>
          <a:bodyPr wrap="none" rtlCol="0">
            <a:spAutoFit/>
          </a:bodyPr>
          <a:lstStyle/>
          <a:p>
            <a:pPr>
              <a:lnSpc>
                <a:spcPct val="150000"/>
              </a:lnSpc>
            </a:pPr>
            <a:r>
              <a:rPr lang="en-GB" sz="2000" b="1">
                <a:solidFill>
                  <a:schemeClr val="tx1"/>
                </a:solidFill>
                <a:latin typeface="Cambria" panose="02040503050406030204" pitchFamily="18" charset="0"/>
              </a:rPr>
              <a:t>First term: </a:t>
            </a:r>
            <a:r>
              <a:rPr lang="en-GB" sz="2000">
                <a:solidFill>
                  <a:schemeClr val="tx1"/>
                </a:solidFill>
                <a:latin typeface="Cambria" panose="02040503050406030204" pitchFamily="18" charset="0"/>
              </a:rPr>
              <a:t>additional capital required for Net Zero vs Least Cost</a:t>
            </a:r>
          </a:p>
          <a:p>
            <a:pPr>
              <a:lnSpc>
                <a:spcPct val="150000"/>
              </a:lnSpc>
            </a:pPr>
            <a:r>
              <a:rPr lang="en-GB" sz="2000" b="1">
                <a:solidFill>
                  <a:schemeClr val="tx1"/>
                </a:solidFill>
                <a:latin typeface="Cambria" panose="02040503050406030204" pitchFamily="18" charset="0"/>
              </a:rPr>
              <a:t>Second term: </a:t>
            </a:r>
            <a:r>
              <a:rPr lang="en-GB" sz="2000">
                <a:solidFill>
                  <a:schemeClr val="tx1"/>
                </a:solidFill>
                <a:latin typeface="Cambria" panose="02040503050406030204" pitchFamily="18" charset="0"/>
              </a:rPr>
              <a:t>fossil fuel expenditure savings in Net Zero vs Least Cost</a:t>
            </a:r>
          </a:p>
          <a:p>
            <a:pPr>
              <a:lnSpc>
                <a:spcPct val="150000"/>
              </a:lnSpc>
            </a:pPr>
            <a:r>
              <a:rPr lang="en-GB" sz="2000" b="1">
                <a:solidFill>
                  <a:schemeClr val="tx1"/>
                </a:solidFill>
                <a:latin typeface="Cambria" panose="02040503050406030204" pitchFamily="18" charset="0"/>
              </a:rPr>
              <a:t>Third term: </a:t>
            </a:r>
            <a:r>
              <a:rPr lang="en-GB" sz="2000">
                <a:solidFill>
                  <a:schemeClr val="tx1"/>
                </a:solidFill>
                <a:latin typeface="Cambria" panose="02040503050406030204" pitchFamily="18" charset="0"/>
              </a:rPr>
              <a:t>revenue from carbon pricing due to lower emissions in Net Zero</a:t>
            </a:r>
          </a:p>
        </p:txBody>
      </p:sp>
      <p:pic>
        <p:nvPicPr>
          <p:cNvPr id="3" name="ttsmaker-file-2025-2-13-20-34-25">
            <a:hlinkClick r:id="" action="ppaction://media"/>
            <a:extLst>
              <a:ext uri="{FF2B5EF4-FFF2-40B4-BE49-F238E27FC236}">
                <a16:creationId xmlns:a16="http://schemas.microsoft.com/office/drawing/2014/main" id="{9DF1FCB0-6931-D18C-6FB6-395F28620CD7}"/>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207113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37887-9DD0-2159-33AD-776968C4B134}"/>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1EE2B95B-AF02-8566-4206-068BF6F1E255}"/>
              </a:ext>
            </a:extLst>
          </p:cNvPr>
          <p:cNvSpPr>
            <a:spLocks noGrp="1"/>
          </p:cNvSpPr>
          <p:nvPr>
            <p:ph type="sldNum" idx="11"/>
          </p:nvPr>
        </p:nvSpPr>
        <p:spPr/>
        <p:txBody>
          <a:bodyPr/>
          <a:lstStyle/>
          <a:p>
            <a:fld id="{00000000-1234-1234-1234-123412341234}" type="slidenum">
              <a:rPr lang="sv-SE"/>
              <a:pPr/>
              <a:t>18</a:t>
            </a:fld>
            <a:endParaRPr lang="sv-SE"/>
          </a:p>
        </p:txBody>
      </p:sp>
      <p:sp>
        <p:nvSpPr>
          <p:cNvPr id="4" name="Title 3">
            <a:extLst>
              <a:ext uri="{FF2B5EF4-FFF2-40B4-BE49-F238E27FC236}">
                <a16:creationId xmlns:a16="http://schemas.microsoft.com/office/drawing/2014/main" id="{3E8859D0-D292-E77F-0EF8-3E6450B991AA}"/>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2: Loans, MIRR Calculation Step 2</a:t>
            </a:r>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B93F956-D22F-8DA0-3AD6-851D97FD1AD7}"/>
                  </a:ext>
                </a:extLst>
              </p:cNvPr>
              <p:cNvSpPr txBox="1"/>
              <p:nvPr/>
            </p:nvSpPr>
            <p:spPr>
              <a:xfrm>
                <a:off x="632602" y="1311577"/>
                <a:ext cx="10926795" cy="1351588"/>
              </a:xfrm>
              <a:prstGeom prst="rect">
                <a:avLst/>
              </a:prstGeom>
              <a:solidFill>
                <a:schemeClr val="bg1"/>
              </a:solidFill>
            </p:spPr>
            <p:txBody>
              <a:bodyPr wrap="square" lIns="91440" tIns="45720" rIns="91440" bIns="45720" anchor="t">
                <a:spAutoFit/>
              </a:bodyPr>
              <a:lstStyle/>
              <a:p>
                <a:pPr algn="just"/>
                <a:r>
                  <a:rPr lang="en-GB" sz="20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Step 2: Compute Present Value of Negative Cash Flow</a:t>
                </a:r>
              </a:p>
              <a:p>
                <a:pPr algn="just"/>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	For each year </a:t>
                </a:r>
                <a14:m>
                  <m:oMath xmlns:m="http://schemas.openxmlformats.org/officeDocument/2006/math">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𝒚</m:t>
                    </m:r>
                  </m:oMath>
                </a14:m>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 the present value of negative cash flow </a:t>
                </a:r>
                <a14:m>
                  <m:oMath xmlns:m="http://schemas.openxmlformats.org/officeDocument/2006/math">
                    <m:sSub>
                      <m:sSubPr>
                        <m:ctrlP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𝑷𝑽</m:t>
                        </m:r>
                      </m:e>
                      <m:sub>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𝒏𝒆𝒈𝒂𝒕𝒊𝒗𝒆</m:t>
                        </m:r>
                      </m:sub>
                    </m:sSub>
                  </m:oMath>
                </a14:m>
                <a:r>
                  <a:rPr lang="en-GB" sz="2000" b="1">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is computed as follows: </a:t>
                </a:r>
              </a:p>
              <a:p>
                <a:pPr algn="just"/>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7" name="TextBox 6">
                <a:extLst>
                  <a:ext uri="{FF2B5EF4-FFF2-40B4-BE49-F238E27FC236}">
                    <a16:creationId xmlns:a16="http://schemas.microsoft.com/office/drawing/2014/main" id="{7B93F956-D22F-8DA0-3AD6-851D97FD1AD7}"/>
                  </a:ext>
                </a:extLst>
              </p:cNvPr>
              <p:cNvSpPr txBox="1">
                <a:spLocks noRot="1" noChangeAspect="1" noMove="1" noResize="1" noEditPoints="1" noAdjustHandles="1" noChangeArrowheads="1" noChangeShapeType="1" noTextEdit="1"/>
              </p:cNvSpPr>
              <p:nvPr/>
            </p:nvSpPr>
            <p:spPr>
              <a:xfrm>
                <a:off x="632602" y="1311577"/>
                <a:ext cx="10926795" cy="1351588"/>
              </a:xfrm>
              <a:prstGeom prst="rect">
                <a:avLst/>
              </a:prstGeom>
              <a:blipFill>
                <a:blip r:embed="R2d992808977840ed"/>
                <a:stretch>
                  <a:fillRect l="-580" t="-2804" r="-580"/>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973D5871-7B3B-235F-CB02-17EB66429257}"/>
              </a:ext>
            </a:extLst>
          </p:cNvPr>
          <p:cNvSpPr txBox="1"/>
          <p:nvPr/>
        </p:nvSpPr>
        <p:spPr>
          <a:xfrm>
            <a:off x="962190" y="3607931"/>
            <a:ext cx="984565" cy="400110"/>
          </a:xfrm>
          <a:prstGeom prst="rect">
            <a:avLst/>
          </a:prstGeom>
          <a:noFill/>
        </p:spPr>
        <p:txBody>
          <a:bodyPr wrap="none" rtlCol="0">
            <a:spAutoFit/>
          </a:bodyPr>
          <a:lstStyle/>
          <a:p>
            <a:r>
              <a:rPr lang="en-GB" sz="2000">
                <a:latin typeface="Cambria" panose="02040503050406030204" pitchFamily="18" charset="0"/>
              </a:rPr>
              <a:t>Where: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CB07EEA-CCB5-C203-3EAA-8ED3EC9B317A}"/>
                  </a:ext>
                </a:extLst>
              </p:cNvPr>
              <p:cNvSpPr txBox="1"/>
              <p:nvPr/>
            </p:nvSpPr>
            <p:spPr>
              <a:xfrm>
                <a:off x="632602" y="2445577"/>
                <a:ext cx="10721198" cy="969689"/>
              </a:xfrm>
              <a:prstGeom prst="rect">
                <a:avLst/>
              </a:prstGeom>
              <a:solidFill>
                <a:schemeClr val="accent3"/>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𝑷𝑽</m:t>
                          </m:r>
                        </m:e>
                        <m:sub>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𝒏𝒆𝒈𝒂𝒕𝒊𝒗𝒆</m:t>
                          </m:r>
                        </m:sub>
                      </m:sSub>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 </m:t>
                      </m:r>
                      <m:nary>
                        <m:naryPr>
                          <m:chr m:val="∑"/>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naryPr>
                        <m:sub>
                          <m:r>
                            <m:rPr>
                              <m:brk m:alnAt="23"/>
                            </m:r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𝒚</m:t>
                          </m:r>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𝟎</m:t>
                          </m:r>
                        </m:sub>
                        <m:sup>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𝒏</m:t>
                          </m:r>
                        </m:sup>
                        <m:e>
                          <m:f>
                            <m:f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fPr>
                            <m:num>
                              <m:sSub>
                                <m:sSub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𝑪𝑭</m:t>
                                  </m:r>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𝑛𝑒𝑔𝑎𝑡𝑖𝑣𝑒</m:t>
                                  </m:r>
                                </m:e>
                                <m:sub>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num>
                            <m:den>
                              <m:sSup>
                                <m:sSupPr>
                                  <m:ctrlP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pPr>
                                <m:e>
                                  <m:d>
                                    <m:dPr>
                                      <m:ctrlP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dPr>
                                    <m:e>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1+</m:t>
                                      </m:r>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𝐷𝑅</m:t>
                                      </m:r>
                                    </m:e>
                                  </m:d>
                                </m:e>
                                <m:sup>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p>
                              </m:sSup>
                            </m:den>
                          </m:f>
                        </m:e>
                      </m:nary>
                    </m:oMath>
                  </m:oMathPara>
                </a14:m>
                <a:endParaRPr lang="en-GB" sz="2000">
                  <a:solidFill>
                    <a:srgbClr val="002060"/>
                  </a:solidFill>
                </a:endParaRPr>
              </a:p>
            </p:txBody>
          </p:sp>
        </mc:Choice>
        <mc:Fallback xmlns="">
          <p:sp>
            <p:nvSpPr>
              <p:cNvPr id="2" name="TextBox 1">
                <a:extLst>
                  <a:ext uri="{FF2B5EF4-FFF2-40B4-BE49-F238E27FC236}">
                    <a16:creationId xmlns:a16="http://schemas.microsoft.com/office/drawing/2014/main" id="{6CB07EEA-CCB5-C203-3EAA-8ED3EC9B317A}"/>
                  </a:ext>
                </a:extLst>
              </p:cNvPr>
              <p:cNvSpPr txBox="1">
                <a:spLocks noRot="1" noChangeAspect="1" noMove="1" noResize="1" noEditPoints="1" noAdjustHandles="1" noChangeArrowheads="1" noChangeShapeType="1" noTextEdit="1"/>
              </p:cNvSpPr>
              <p:nvPr/>
            </p:nvSpPr>
            <p:spPr>
              <a:xfrm>
                <a:off x="632602" y="2445577"/>
                <a:ext cx="10721198" cy="969689"/>
              </a:xfrm>
              <a:prstGeom prst="rect">
                <a:avLst/>
              </a:prstGeom>
              <a:blipFill>
                <a:blip r:embed="R4a3cddae35424fba"/>
                <a:stretch>
                  <a:fillRect t="-98701" b="-1480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8737443-2985-03E6-D6D0-0B79915A6181}"/>
                  </a:ext>
                </a:extLst>
              </p:cNvPr>
              <p:cNvSpPr txBox="1"/>
              <p:nvPr/>
            </p:nvSpPr>
            <p:spPr>
              <a:xfrm>
                <a:off x="1693786" y="4126162"/>
                <a:ext cx="6821098" cy="1002262"/>
              </a:xfrm>
              <a:prstGeom prst="rect">
                <a:avLst/>
              </a:prstGeom>
              <a:noFill/>
            </p:spPr>
            <p:txBody>
              <a:bodyPr wrap="none" rtlCol="0">
                <a:spAutoFit/>
              </a:bodyPr>
              <a:lstStyle/>
              <a:p>
                <a:pPr>
                  <a:lnSpc>
                    <a:spcPct val="150000"/>
                  </a:lnSpc>
                </a:pPr>
                <a14:m>
                  <m:oMath xmlns:m="http://schemas.openxmlformats.org/officeDocument/2006/math">
                    <m:sSub>
                      <m:sSubPr>
                        <m:ctrlP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𝑪𝑭</m:t>
                        </m:r>
                      </m:e>
                      <m:sub>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𝒏𝒆𝒈𝒂𝒕𝒊𝒗𝒆</m:t>
                        </m:r>
                      </m:sub>
                    </m:sSub>
                  </m:oMath>
                </a14:m>
                <a:r>
                  <a:rPr lang="en-GB" sz="2000" b="1">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sz="2000" b="1">
                    <a:solidFill>
                      <a:schemeClr val="tx1"/>
                    </a:solidFill>
                    <a:latin typeface="Cambria" panose="02040503050406030204" pitchFamily="18" charset="0"/>
                  </a:rPr>
                  <a:t>= </a:t>
                </a:r>
                <a:r>
                  <a:rPr lang="en-GB" sz="2000">
                    <a:solidFill>
                      <a:schemeClr val="tx1"/>
                    </a:solidFill>
                    <a:latin typeface="Cambria" panose="02040503050406030204" pitchFamily="18" charset="0"/>
                  </a:rPr>
                  <a:t>negative cash flows (i.e., investments)</a:t>
                </a:r>
              </a:p>
              <a:p>
                <a:pPr>
                  <a:lnSpc>
                    <a:spcPct val="150000"/>
                  </a:lnSpc>
                </a:pPr>
                <a:r>
                  <a:rPr lang="en-GB" sz="2000" b="1">
                    <a:solidFill>
                      <a:schemeClr val="tx1"/>
                    </a:solidFill>
                    <a:latin typeface="Cambria" panose="02040503050406030204" pitchFamily="18" charset="0"/>
                  </a:rPr>
                  <a:t>DR =  </a:t>
                </a:r>
                <a:r>
                  <a:rPr lang="en-GB" sz="2000">
                    <a:solidFill>
                      <a:schemeClr val="tx1"/>
                    </a:solidFill>
                    <a:latin typeface="Cambria" panose="02040503050406030204" pitchFamily="18" charset="0"/>
                  </a:rPr>
                  <a:t>Discount Rate (i.e., finance rate and reinvestment rate)</a:t>
                </a:r>
              </a:p>
            </p:txBody>
          </p:sp>
        </mc:Choice>
        <mc:Fallback xmlns="">
          <p:sp>
            <p:nvSpPr>
              <p:cNvPr id="6" name="TextBox 5">
                <a:extLst>
                  <a:ext uri="{FF2B5EF4-FFF2-40B4-BE49-F238E27FC236}">
                    <a16:creationId xmlns:a16="http://schemas.microsoft.com/office/drawing/2014/main" id="{28737443-2985-03E6-D6D0-0B79915A6181}"/>
                  </a:ext>
                </a:extLst>
              </p:cNvPr>
              <p:cNvSpPr txBox="1">
                <a:spLocks noRot="1" noChangeAspect="1" noMove="1" noResize="1" noEditPoints="1" noAdjustHandles="1" noChangeArrowheads="1" noChangeShapeType="1" noTextEdit="1"/>
              </p:cNvSpPr>
              <p:nvPr/>
            </p:nvSpPr>
            <p:spPr>
              <a:xfrm>
                <a:off x="1693786" y="4126162"/>
                <a:ext cx="6821098" cy="1002262"/>
              </a:xfrm>
              <a:prstGeom prst="rect">
                <a:avLst/>
              </a:prstGeom>
              <a:blipFill>
                <a:blip r:embed="R8cbe155b6292440f"/>
                <a:stretch>
                  <a:fillRect l="-929" b="-10000"/>
                </a:stretch>
              </a:blipFill>
            </p:spPr>
            <p:txBody>
              <a:bodyPr/>
              <a:lstStyle/>
              <a:p>
                <a:r>
                  <a:rPr lang="en-GB">
                    <a:noFill/>
                  </a:rPr>
                  <a:t> </a:t>
                </a:r>
              </a:p>
            </p:txBody>
          </p:sp>
        </mc:Fallback>
      </mc:AlternateContent>
      <p:pic>
        <p:nvPicPr>
          <p:cNvPr id="3" name="ttsmaker-file-2025-2-13-20-34-54">
            <a:hlinkClick r:id="" action="ppaction://media"/>
            <a:extLst>
              <a:ext uri="{FF2B5EF4-FFF2-40B4-BE49-F238E27FC236}">
                <a16:creationId xmlns:a16="http://schemas.microsoft.com/office/drawing/2014/main" id="{F6BE6277-9784-3D61-80BE-32BBB0309902}"/>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371010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A7E89-0ABC-682E-FA05-36B189E12D98}"/>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009AA516-06B7-6781-85CC-B988D48EC024}"/>
              </a:ext>
            </a:extLst>
          </p:cNvPr>
          <p:cNvSpPr>
            <a:spLocks noGrp="1"/>
          </p:cNvSpPr>
          <p:nvPr>
            <p:ph type="sldNum" idx="11"/>
          </p:nvPr>
        </p:nvSpPr>
        <p:spPr/>
        <p:txBody>
          <a:bodyPr/>
          <a:lstStyle/>
          <a:p>
            <a:fld id="{00000000-1234-1234-1234-123412341234}" type="slidenum">
              <a:rPr lang="sv-SE"/>
              <a:pPr/>
              <a:t>19</a:t>
            </a:fld>
            <a:endParaRPr lang="sv-SE"/>
          </a:p>
        </p:txBody>
      </p:sp>
      <p:sp>
        <p:nvSpPr>
          <p:cNvPr id="4" name="Title 3">
            <a:extLst>
              <a:ext uri="{FF2B5EF4-FFF2-40B4-BE49-F238E27FC236}">
                <a16:creationId xmlns:a16="http://schemas.microsoft.com/office/drawing/2014/main" id="{10BD5E1B-23E5-385F-A450-59C1A200439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2: Loans, MIRR Calculation Step 3</a:t>
            </a:r>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FC6462-175F-2336-885A-3B451389135A}"/>
                  </a:ext>
                </a:extLst>
              </p:cNvPr>
              <p:cNvSpPr txBox="1"/>
              <p:nvPr/>
            </p:nvSpPr>
            <p:spPr>
              <a:xfrm>
                <a:off x="632602" y="1311577"/>
                <a:ext cx="10926795" cy="1350947"/>
              </a:xfrm>
              <a:prstGeom prst="rect">
                <a:avLst/>
              </a:prstGeom>
              <a:solidFill>
                <a:schemeClr val="bg1"/>
              </a:solidFill>
            </p:spPr>
            <p:txBody>
              <a:bodyPr wrap="square" lIns="91440" tIns="45720" rIns="91440" bIns="45720" anchor="t">
                <a:spAutoFit/>
              </a:bodyPr>
              <a:lstStyle/>
              <a:p>
                <a:pPr algn="just"/>
                <a:r>
                  <a:rPr lang="en-GB" sz="20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Step 3: Compute Future Value of Positive Cash Flow</a:t>
                </a:r>
              </a:p>
              <a:p>
                <a:pPr algn="just"/>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	For each year </a:t>
                </a:r>
                <a14:m>
                  <m:oMath xmlns:m="http://schemas.openxmlformats.org/officeDocument/2006/math">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𝒚</m:t>
                    </m:r>
                  </m:oMath>
                </a14:m>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 the present value of positive cash flow </a:t>
                </a:r>
                <a14:m>
                  <m:oMath xmlns:m="http://schemas.openxmlformats.org/officeDocument/2006/math">
                    <m:sSub>
                      <m:sSubPr>
                        <m:ctrlP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𝑭𝑽</m:t>
                        </m:r>
                      </m:e>
                      <m:sub>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𝒑𝒐𝒔𝒊𝒕𝒊𝒗𝒆</m:t>
                        </m:r>
                      </m:sub>
                    </m:sSub>
                  </m:oMath>
                </a14:m>
                <a:r>
                  <a:rPr lang="en-GB" sz="2000" b="1">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is computed as follows: </a:t>
                </a:r>
              </a:p>
              <a:p>
                <a:pPr algn="just"/>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7" name="TextBox 6">
                <a:extLst>
                  <a:ext uri="{FF2B5EF4-FFF2-40B4-BE49-F238E27FC236}">
                    <a16:creationId xmlns:a16="http://schemas.microsoft.com/office/drawing/2014/main" id="{38FC6462-175F-2336-885A-3B451389135A}"/>
                  </a:ext>
                </a:extLst>
              </p:cNvPr>
              <p:cNvSpPr txBox="1">
                <a:spLocks noRot="1" noChangeAspect="1" noMove="1" noResize="1" noEditPoints="1" noAdjustHandles="1" noChangeArrowheads="1" noChangeShapeType="1" noTextEdit="1"/>
              </p:cNvSpPr>
              <p:nvPr/>
            </p:nvSpPr>
            <p:spPr>
              <a:xfrm>
                <a:off x="632602" y="1311577"/>
                <a:ext cx="10926795" cy="1350947"/>
              </a:xfrm>
              <a:prstGeom prst="rect">
                <a:avLst/>
              </a:prstGeom>
              <a:blipFill>
                <a:blip r:embed="R5e928ea67013411f"/>
                <a:stretch>
                  <a:fillRect l="-580" t="-2804" r="-580"/>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F880E74D-5E07-CD30-3F05-DB8F6D880807}"/>
              </a:ext>
            </a:extLst>
          </p:cNvPr>
          <p:cNvSpPr txBox="1"/>
          <p:nvPr/>
        </p:nvSpPr>
        <p:spPr>
          <a:xfrm>
            <a:off x="962190" y="3607931"/>
            <a:ext cx="984565" cy="400110"/>
          </a:xfrm>
          <a:prstGeom prst="rect">
            <a:avLst/>
          </a:prstGeom>
          <a:noFill/>
        </p:spPr>
        <p:txBody>
          <a:bodyPr wrap="none" rtlCol="0">
            <a:spAutoFit/>
          </a:bodyPr>
          <a:lstStyle/>
          <a:p>
            <a:r>
              <a:rPr lang="en-GB" sz="2000">
                <a:latin typeface="Cambria" panose="02040503050406030204" pitchFamily="18" charset="0"/>
              </a:rPr>
              <a:t>Where: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7CD25C8-7E9B-F8BA-200F-F41D1A04801A}"/>
                  </a:ext>
                </a:extLst>
              </p:cNvPr>
              <p:cNvSpPr txBox="1"/>
              <p:nvPr/>
            </p:nvSpPr>
            <p:spPr>
              <a:xfrm>
                <a:off x="632602" y="2445577"/>
                <a:ext cx="10721198" cy="969689"/>
              </a:xfrm>
              <a:prstGeom prst="rect">
                <a:avLst/>
              </a:prstGeom>
              <a:solidFill>
                <a:schemeClr val="accent3"/>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𝑭𝑽</m:t>
                          </m:r>
                        </m:e>
                        <m:sub>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𝒑𝒐𝒔𝒊𝒕𝒊𝒗𝒆</m:t>
                          </m:r>
                        </m:sub>
                      </m:sSub>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 </m:t>
                      </m:r>
                      <m:nary>
                        <m:naryPr>
                          <m:chr m:val="∑"/>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naryPr>
                        <m:sub>
                          <m:r>
                            <m:rPr>
                              <m:brk m:alnAt="23"/>
                            </m:r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𝒚</m:t>
                          </m:r>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𝟎</m:t>
                          </m:r>
                        </m:sub>
                        <m:sup>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𝒏</m:t>
                          </m:r>
                        </m:sup>
                        <m:e>
                          <m:sSub>
                            <m:sSub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𝑪𝑭</m:t>
                              </m:r>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𝑝𝑜𝑠𝑖𝑡𝑖𝑣𝑒</m:t>
                              </m:r>
                            </m:e>
                            <m:sub>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 </m:t>
                          </m:r>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 </m:t>
                          </m:r>
                          <m:sSup>
                            <m:sSupPr>
                              <m:ctrlP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pPr>
                            <m:e>
                              <m:d>
                                <m:dPr>
                                  <m:ctrlP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dPr>
                                <m:e>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1+</m:t>
                                  </m:r>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𝐷𝑅</m:t>
                                  </m:r>
                                </m:e>
                              </m:d>
                            </m:e>
                            <m:sup>
                              <m:d>
                                <m:dPr>
                                  <m:ctrlP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dPr>
                                <m:e>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𝑛</m:t>
                                  </m:r>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r>
                                    <a:rPr lang="en-GB" sz="2000" b="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e>
                              </m:d>
                            </m:sup>
                          </m:sSup>
                        </m:e>
                      </m:nary>
                    </m:oMath>
                  </m:oMathPara>
                </a14:m>
                <a:endParaRPr lang="en-GB" sz="2000">
                  <a:solidFill>
                    <a:srgbClr val="002060"/>
                  </a:solidFill>
                </a:endParaRPr>
              </a:p>
            </p:txBody>
          </p:sp>
        </mc:Choice>
        <mc:Fallback xmlns="">
          <p:sp>
            <p:nvSpPr>
              <p:cNvPr id="2" name="TextBox 1">
                <a:extLst>
                  <a:ext uri="{FF2B5EF4-FFF2-40B4-BE49-F238E27FC236}">
                    <a16:creationId xmlns:a16="http://schemas.microsoft.com/office/drawing/2014/main" id="{77CD25C8-7E9B-F8BA-200F-F41D1A04801A}"/>
                  </a:ext>
                </a:extLst>
              </p:cNvPr>
              <p:cNvSpPr txBox="1">
                <a:spLocks noRot="1" noChangeAspect="1" noMove="1" noResize="1" noEditPoints="1" noAdjustHandles="1" noChangeArrowheads="1" noChangeShapeType="1" noTextEdit="1"/>
              </p:cNvSpPr>
              <p:nvPr/>
            </p:nvSpPr>
            <p:spPr>
              <a:xfrm>
                <a:off x="632602" y="2445577"/>
                <a:ext cx="10721198" cy="969689"/>
              </a:xfrm>
              <a:prstGeom prst="rect">
                <a:avLst/>
              </a:prstGeom>
              <a:blipFill>
                <a:blip r:embed="R3c4a0ba989d7475c"/>
                <a:stretch>
                  <a:fillRect t="-98701" b="-14805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277BC3A-A7B4-592F-9CC0-001CF05BE128}"/>
                  </a:ext>
                </a:extLst>
              </p:cNvPr>
              <p:cNvSpPr txBox="1"/>
              <p:nvPr/>
            </p:nvSpPr>
            <p:spPr>
              <a:xfrm>
                <a:off x="1693786" y="4126162"/>
                <a:ext cx="8423524" cy="999889"/>
              </a:xfrm>
              <a:prstGeom prst="rect">
                <a:avLst/>
              </a:prstGeom>
              <a:noFill/>
            </p:spPr>
            <p:txBody>
              <a:bodyPr wrap="none" rtlCol="0">
                <a:spAutoFit/>
              </a:bodyPr>
              <a:lstStyle/>
              <a:p>
                <a:pPr>
                  <a:lnSpc>
                    <a:spcPct val="150000"/>
                  </a:lnSpc>
                </a:pPr>
                <a14:m>
                  <m:oMath xmlns:m="http://schemas.openxmlformats.org/officeDocument/2006/math">
                    <m:sSub>
                      <m:sSubPr>
                        <m:ctrlP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𝑪𝑭</m:t>
                        </m:r>
                      </m:e>
                      <m:sub>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𝒑𝒐𝒔𝒊𝒕𝒊𝒗𝒆</m:t>
                        </m:r>
                      </m:sub>
                    </m:sSub>
                  </m:oMath>
                </a14:m>
                <a:r>
                  <a:rPr lang="en-GB" sz="2000" b="1">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sz="2000" b="1">
                    <a:solidFill>
                      <a:schemeClr val="tx1"/>
                    </a:solidFill>
                    <a:latin typeface="Cambria" panose="02040503050406030204" pitchFamily="18" charset="0"/>
                  </a:rPr>
                  <a:t>= </a:t>
                </a:r>
                <a:r>
                  <a:rPr lang="en-GB" sz="2000">
                    <a:solidFill>
                      <a:schemeClr val="tx1"/>
                    </a:solidFill>
                    <a:latin typeface="Cambria" panose="02040503050406030204" pitchFamily="18" charset="0"/>
                  </a:rPr>
                  <a:t>positive cash flows (i.e., fossil fuel savings and carbon revenue)</a:t>
                </a:r>
              </a:p>
              <a:p>
                <a:pPr>
                  <a:lnSpc>
                    <a:spcPct val="150000"/>
                  </a:lnSpc>
                </a:pPr>
                <a:r>
                  <a:rPr lang="en-GB" sz="2000" b="1">
                    <a:solidFill>
                      <a:schemeClr val="tx1"/>
                    </a:solidFill>
                    <a:latin typeface="Cambria" panose="02040503050406030204" pitchFamily="18" charset="0"/>
                  </a:rPr>
                  <a:t>DR =  </a:t>
                </a:r>
                <a:r>
                  <a:rPr lang="en-GB" sz="2000">
                    <a:solidFill>
                      <a:schemeClr val="tx1"/>
                    </a:solidFill>
                    <a:latin typeface="Cambria" panose="02040503050406030204" pitchFamily="18" charset="0"/>
                  </a:rPr>
                  <a:t>Discount Rate (i.e., finance rate and reinvestment rate)</a:t>
                </a:r>
              </a:p>
            </p:txBody>
          </p:sp>
        </mc:Choice>
        <mc:Fallback xmlns="">
          <p:sp>
            <p:nvSpPr>
              <p:cNvPr id="6" name="TextBox 5">
                <a:extLst>
                  <a:ext uri="{FF2B5EF4-FFF2-40B4-BE49-F238E27FC236}">
                    <a16:creationId xmlns:a16="http://schemas.microsoft.com/office/drawing/2014/main" id="{B277BC3A-A7B4-592F-9CC0-001CF05BE128}"/>
                  </a:ext>
                </a:extLst>
              </p:cNvPr>
              <p:cNvSpPr txBox="1">
                <a:spLocks noRot="1" noChangeAspect="1" noMove="1" noResize="1" noEditPoints="1" noAdjustHandles="1" noChangeArrowheads="1" noChangeShapeType="1" noTextEdit="1"/>
              </p:cNvSpPr>
              <p:nvPr/>
            </p:nvSpPr>
            <p:spPr>
              <a:xfrm>
                <a:off x="1693786" y="4126162"/>
                <a:ext cx="8423524" cy="999889"/>
              </a:xfrm>
              <a:prstGeom prst="rect">
                <a:avLst/>
              </a:prstGeom>
              <a:blipFill>
                <a:blip r:embed="R5b0df38c06074efb"/>
                <a:stretch>
                  <a:fillRect l="-753" b="-10000"/>
                </a:stretch>
              </a:blipFill>
            </p:spPr>
            <p:txBody>
              <a:bodyPr/>
              <a:lstStyle/>
              <a:p>
                <a:r>
                  <a:rPr lang="en-GB">
                    <a:noFill/>
                  </a:rPr>
                  <a:t> </a:t>
                </a:r>
              </a:p>
            </p:txBody>
          </p:sp>
        </mc:Fallback>
      </mc:AlternateContent>
      <p:pic>
        <p:nvPicPr>
          <p:cNvPr id="3" name="ttsmaker-file-2025-2-13-20-35-24">
            <a:hlinkClick r:id="" action="ppaction://media"/>
            <a:extLst>
              <a:ext uri="{FF2B5EF4-FFF2-40B4-BE49-F238E27FC236}">
                <a16:creationId xmlns:a16="http://schemas.microsoft.com/office/drawing/2014/main" id="{75B0FAEC-106D-91B7-0982-3E64622A6BDC}"/>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146421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38DB80EA-9972-4AD5-3336-9321DFBA705C}"/>
              </a:ext>
            </a:extLst>
          </p:cNvPr>
          <p:cNvSpPr/>
          <p:nvPr/>
        </p:nvSpPr>
        <p:spPr>
          <a:xfrm>
            <a:off x="243344" y="1130961"/>
            <a:ext cx="8960214" cy="5446412"/>
          </a:xfrm>
          <a:prstGeom prst="roundRect">
            <a:avLst>
              <a:gd name="adj" fmla="val 714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7449C7A-5416-DBC5-501B-E63D6A626745}"/>
              </a:ext>
            </a:extLst>
          </p:cNvPr>
          <p:cNvSpPr txBox="1"/>
          <p:nvPr/>
        </p:nvSpPr>
        <p:spPr>
          <a:xfrm>
            <a:off x="583061" y="1564306"/>
            <a:ext cx="4060192" cy="325952"/>
          </a:xfrm>
          <a:prstGeom prst="rect">
            <a:avLst/>
          </a:prstGeom>
          <a:solidFill>
            <a:schemeClr val="accent1"/>
          </a:solidFill>
        </p:spPr>
        <p:txBody>
          <a:bodyPr wrap="square" lIns="54000" tIns="18000" rIns="54000" bIns="0" rtlCol="0" anchor="t">
            <a:spAutoFit/>
          </a:bodyPr>
          <a:lstStyle/>
          <a:p>
            <a:r>
              <a:rPr lang="en-ZA" sz="2000" b="1" spc="60">
                <a:solidFill>
                  <a:schemeClr val="bg1"/>
                </a:solidFill>
                <a:effectLst/>
                <a:latin typeface="Arial Black"/>
                <a:cs typeface="Arial Black" panose="020B0604020202020204" pitchFamily="34" charset="0"/>
              </a:rPr>
              <a:t>Lecture Outline</a:t>
            </a:r>
            <a:endParaRPr lang="en-ZA" sz="2000" spc="60">
              <a:solidFill>
                <a:schemeClr val="bg1"/>
              </a:solidFill>
              <a:effectLst/>
              <a:latin typeface="Arial"/>
              <a:cs typeface="Arial"/>
            </a:endParaRPr>
          </a:p>
        </p:txBody>
      </p:sp>
      <p:sp>
        <p:nvSpPr>
          <p:cNvPr id="6" name="TextBox 5">
            <a:extLst>
              <a:ext uri="{FF2B5EF4-FFF2-40B4-BE49-F238E27FC236}">
                <a16:creationId xmlns:a16="http://schemas.microsoft.com/office/drawing/2014/main" id="{584F834E-9C4C-8CF9-F8D1-60EC9C44EFBC}"/>
              </a:ext>
            </a:extLst>
          </p:cNvPr>
          <p:cNvSpPr txBox="1"/>
          <p:nvPr/>
        </p:nvSpPr>
        <p:spPr>
          <a:xfrm>
            <a:off x="583059" y="1880024"/>
            <a:ext cx="8359060" cy="407547"/>
          </a:xfrm>
          <a:prstGeom prst="rect">
            <a:avLst/>
          </a:prstGeom>
          <a:noFill/>
          <a:ln>
            <a:noFill/>
          </a:ln>
        </p:spPr>
        <p:txBody>
          <a:bodyPr wrap="square" lIns="0" tIns="45720" rIns="91440" bIns="45720" rtlCol="0" anchor="t">
            <a:spAutoFit/>
          </a:bodyPr>
          <a:lstStyle/>
          <a:p>
            <a:pPr algn="l">
              <a:lnSpc>
                <a:spcPct val="107000"/>
              </a:lnSpc>
              <a:spcAft>
                <a:spcPts val="1500"/>
              </a:spcAft>
            </a:pPr>
            <a:r>
              <a:rPr lang="en-GB" sz="2000" b="1">
                <a:solidFill>
                  <a:srgbClr val="002060"/>
                </a:solidFill>
                <a:latin typeface="Aptos Black" panose="020B0004020202020204" pitchFamily="34" charset="0"/>
              </a:rPr>
              <a:t>Financial Modelling for Energy Transitions</a:t>
            </a:r>
            <a:endParaRPr lang="en-GB" sz="2000" b="1" kern="100">
              <a:solidFill>
                <a:schemeClr val="accent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1E4D024-651F-8E5E-7A53-D09C891866C0}"/>
              </a:ext>
            </a:extLst>
          </p:cNvPr>
          <p:cNvCxnSpPr>
            <a:cxnSpLocks/>
          </p:cNvCxnSpPr>
          <p:nvPr/>
        </p:nvCxnSpPr>
        <p:spPr>
          <a:xfrm>
            <a:off x="571184" y="6276100"/>
            <a:ext cx="83590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6223E9C-620E-B339-893D-4146F012CBBA}"/>
              </a:ext>
            </a:extLst>
          </p:cNvPr>
          <p:cNvCxnSpPr>
            <a:cxnSpLocks/>
          </p:cNvCxnSpPr>
          <p:nvPr/>
        </p:nvCxnSpPr>
        <p:spPr>
          <a:xfrm>
            <a:off x="583059" y="2626796"/>
            <a:ext cx="83471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E56E2DAA-C8BD-7063-58F7-9ED4AD10EB0E}"/>
              </a:ext>
            </a:extLst>
          </p:cNvPr>
          <p:cNvGraphicFramePr>
            <a:graphicFrameLocks noGrp="1"/>
          </p:cNvGraphicFramePr>
          <p:nvPr>
            <p:extLst>
              <p:ext uri="{D42A27DB-BD31-4B8C-83A1-F6EECF244321}">
                <p14:modId xmlns:p14="http://schemas.microsoft.com/office/powerpoint/2010/main" val="1855961367"/>
              </p:ext>
            </p:extLst>
          </p:nvPr>
        </p:nvGraphicFramePr>
        <p:xfrm>
          <a:off x="583059" y="2901321"/>
          <a:ext cx="7121855" cy="2354765"/>
        </p:xfrm>
        <a:graphic>
          <a:graphicData uri="http://schemas.openxmlformats.org/drawingml/2006/table">
            <a:tbl>
              <a:tblPr firstRow="1" firstCol="1" bandRow="1">
                <a:tableStyleId>{2D5ABB26-0587-4C30-8999-92F81FD0307C}</a:tableStyleId>
              </a:tblPr>
              <a:tblGrid>
                <a:gridCol w="1467681">
                  <a:extLst>
                    <a:ext uri="{9D8B030D-6E8A-4147-A177-3AD203B41FA5}">
                      <a16:colId xmlns:a16="http://schemas.microsoft.com/office/drawing/2014/main" val="854988839"/>
                    </a:ext>
                  </a:extLst>
                </a:gridCol>
                <a:gridCol w="5654174">
                  <a:extLst>
                    <a:ext uri="{9D8B030D-6E8A-4147-A177-3AD203B41FA5}">
                      <a16:colId xmlns:a16="http://schemas.microsoft.com/office/drawing/2014/main" val="3274321985"/>
                    </a:ext>
                  </a:extLst>
                </a:gridCol>
              </a:tblGrid>
              <a:tr h="470953">
                <a:tc>
                  <a:txBody>
                    <a:bodyPr/>
                    <a:lstStyle/>
                    <a:p>
                      <a:pPr>
                        <a:lnSpc>
                          <a:spcPct val="107000"/>
                        </a:lnSpc>
                        <a:spcAft>
                          <a:spcPts val="200"/>
                        </a:spcAft>
                      </a:pP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US" sz="2000" b="1" i="0" u="none" strike="noStrike" cap="none">
                          <a:solidFill>
                            <a:schemeClr val="accent5"/>
                          </a:solidFill>
                          <a:effectLst/>
                          <a:latin typeface="+mn-lt"/>
                          <a:ea typeface="+mn-ea"/>
                          <a:cs typeface="+mn-cs"/>
                          <a:sym typeface="Arial"/>
                        </a:rPr>
                        <a:t>Learning Objectives</a:t>
                      </a:r>
                      <a:endParaRPr lang="en-US"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310097976"/>
                  </a:ext>
                </a:extLst>
              </a:tr>
              <a:tr h="470953">
                <a:tc>
                  <a:txBody>
                    <a:bodyPr/>
                    <a:lstStyle/>
                    <a:p>
                      <a:pPr>
                        <a:lnSpc>
                          <a:spcPct val="107000"/>
                        </a:lnSpc>
                        <a:spcAft>
                          <a:spcPts val="200"/>
                        </a:spcAft>
                      </a:pPr>
                      <a:r>
                        <a:rPr lang="en-GB" sz="2000" kern="100">
                          <a:solidFill>
                            <a:schemeClr val="accent5"/>
                          </a:solidFill>
                          <a:effectLst/>
                        </a:rPr>
                        <a:t>Part 1</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200"/>
                        </a:spcAft>
                      </a:pPr>
                      <a:r>
                        <a:rPr lang="en-GB" sz="2000" b="1" i="0" u="none" strike="noStrike" cap="none">
                          <a:solidFill>
                            <a:schemeClr val="accent5"/>
                          </a:solidFill>
                          <a:effectLst/>
                          <a:latin typeface="+mn-lt"/>
                          <a:ea typeface="+mn-ea"/>
                          <a:cs typeface="+mn-cs"/>
                          <a:sym typeface="Arial"/>
                        </a:rPr>
                        <a:t>Understanding the Net Gap</a:t>
                      </a:r>
                    </a:p>
                  </a:txBody>
                  <a:tcPr marL="68580" marR="68580" marT="0" marB="0"/>
                </a:tc>
                <a:extLst>
                  <a:ext uri="{0D108BD9-81ED-4DB2-BD59-A6C34878D82A}">
                    <a16:rowId xmlns:a16="http://schemas.microsoft.com/office/drawing/2014/main" val="2969330926"/>
                  </a:ext>
                </a:extLst>
              </a:tr>
              <a:tr h="470953">
                <a:tc>
                  <a:txBody>
                    <a:bodyPr/>
                    <a:lstStyle/>
                    <a:p>
                      <a:pPr>
                        <a:lnSpc>
                          <a:spcPct val="107000"/>
                        </a:lnSpc>
                        <a:spcAft>
                          <a:spcPts val="200"/>
                        </a:spcAft>
                      </a:pPr>
                      <a:r>
                        <a:rPr lang="en-GB" sz="2000" kern="100">
                          <a:solidFill>
                            <a:schemeClr val="accent5"/>
                          </a:solidFill>
                          <a:effectLst/>
                        </a:rPr>
                        <a:t>Part 2</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200"/>
                        </a:spcAft>
                        <a:buClr>
                          <a:srgbClr val="000000"/>
                        </a:buClr>
                        <a:buSzTx/>
                        <a:buFont typeface="Arial"/>
                        <a:buNone/>
                        <a:tabLst/>
                        <a:defRPr/>
                      </a:pPr>
                      <a:r>
                        <a:rPr lang="en-GB" sz="2000" b="1" i="0" u="none" strike="noStrike" cap="none">
                          <a:solidFill>
                            <a:schemeClr val="accent5"/>
                          </a:solidFill>
                          <a:effectLst/>
                          <a:latin typeface="+mn-lt"/>
                          <a:ea typeface="+mn-ea"/>
                          <a:cs typeface="+mn-cs"/>
                          <a:sym typeface="Arial"/>
                        </a:rPr>
                        <a:t>Grants, Loans and Blended Finance</a:t>
                      </a:r>
                      <a:endParaRPr lang="en-GB" sz="2000" b="0" i="0" u="none" strike="noStrike" cap="none">
                        <a:solidFill>
                          <a:schemeClr val="accent5"/>
                        </a:solidFill>
                        <a:effectLst/>
                        <a:latin typeface="+mn-lt"/>
                        <a:ea typeface="+mn-ea"/>
                        <a:cs typeface="+mn-cs"/>
                        <a:sym typeface="Arial"/>
                      </a:endParaRPr>
                    </a:p>
                  </a:txBody>
                  <a:tcPr marL="68580" marR="68580" marT="0" marB="0"/>
                </a:tc>
                <a:extLst>
                  <a:ext uri="{0D108BD9-81ED-4DB2-BD59-A6C34878D82A}">
                    <a16:rowId xmlns:a16="http://schemas.microsoft.com/office/drawing/2014/main" val="1928304900"/>
                  </a:ext>
                </a:extLst>
              </a:tr>
              <a:tr h="470953">
                <a:tc>
                  <a:txBody>
                    <a:bodyPr/>
                    <a:lstStyle/>
                    <a:p>
                      <a:pPr>
                        <a:lnSpc>
                          <a:spcPct val="107000"/>
                        </a:lnSpc>
                        <a:spcAft>
                          <a:spcPts val="200"/>
                        </a:spcAft>
                      </a:pPr>
                      <a:r>
                        <a:rPr lang="en-GB" sz="2000" kern="100">
                          <a:solidFill>
                            <a:schemeClr val="accent5"/>
                          </a:solidFill>
                          <a:effectLst/>
                        </a:rPr>
                        <a:t>Part 3</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200"/>
                        </a:spcAft>
                        <a:buClr>
                          <a:srgbClr val="000000"/>
                        </a:buClr>
                        <a:buSzTx/>
                        <a:buFont typeface="Arial"/>
                        <a:buNone/>
                        <a:tabLst/>
                        <a:defRPr/>
                      </a:pPr>
                      <a:r>
                        <a:rPr lang="en-GB" sz="2000" b="1" i="0" u="none" strike="noStrike" cap="none">
                          <a:solidFill>
                            <a:schemeClr val="accent5"/>
                          </a:solidFill>
                          <a:effectLst/>
                          <a:latin typeface="+mn-lt"/>
                          <a:ea typeface="+mn-ea"/>
                          <a:cs typeface="+mn-cs"/>
                          <a:sym typeface="Arial"/>
                        </a:rPr>
                        <a:t>Pay-as-you-go Carbon Credits</a:t>
                      </a:r>
                    </a:p>
                  </a:txBody>
                  <a:tcPr marL="68580" marR="68580" marT="0" marB="0"/>
                </a:tc>
                <a:extLst>
                  <a:ext uri="{0D108BD9-81ED-4DB2-BD59-A6C34878D82A}">
                    <a16:rowId xmlns:a16="http://schemas.microsoft.com/office/drawing/2014/main" val="844599878"/>
                  </a:ext>
                </a:extLst>
              </a:tr>
              <a:tr h="470953">
                <a:tc>
                  <a:txBody>
                    <a:bodyPr/>
                    <a:lstStyle/>
                    <a:p>
                      <a:pPr>
                        <a:lnSpc>
                          <a:spcPct val="107000"/>
                        </a:lnSpc>
                        <a:spcAft>
                          <a:spcPts val="200"/>
                        </a:spcAft>
                      </a:pPr>
                      <a:r>
                        <a:rPr lang="en-GB" sz="2000" kern="100">
                          <a:solidFill>
                            <a:schemeClr val="accent5"/>
                          </a:solidFill>
                          <a:effectLst/>
                        </a:rPr>
                        <a:t>Part 4</a:t>
                      </a:r>
                      <a:endParaRPr lang="en-GB" sz="2000" kern="10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200"/>
                        </a:spcAft>
                        <a:buClr>
                          <a:srgbClr val="000000"/>
                        </a:buClr>
                        <a:buSzTx/>
                        <a:buFont typeface="Arial"/>
                        <a:buNone/>
                        <a:tabLst/>
                        <a:defRPr/>
                      </a:pPr>
                      <a:r>
                        <a:rPr lang="en-GB" sz="2000" b="1" i="0" u="none" strike="noStrike" cap="none">
                          <a:solidFill>
                            <a:schemeClr val="accent5"/>
                          </a:solidFill>
                          <a:effectLst/>
                          <a:latin typeface="+mn-lt"/>
                          <a:ea typeface="+mn-ea"/>
                          <a:cs typeface="+mn-cs"/>
                          <a:sym typeface="Arial"/>
                        </a:rPr>
                        <a:t>Debt Write-Offs</a:t>
                      </a:r>
                    </a:p>
                  </a:txBody>
                  <a:tcPr marL="68580" marR="68580" marT="0" marB="0"/>
                </a:tc>
                <a:extLst>
                  <a:ext uri="{0D108BD9-81ED-4DB2-BD59-A6C34878D82A}">
                    <a16:rowId xmlns:a16="http://schemas.microsoft.com/office/drawing/2014/main" val="308865766"/>
                  </a:ext>
                </a:extLst>
              </a:tr>
            </a:tbl>
          </a:graphicData>
        </a:graphic>
      </p:graphicFrame>
    </p:spTree>
    <p:extLst>
      <p:ext uri="{BB962C8B-B14F-4D97-AF65-F5344CB8AC3E}">
        <p14:creationId xmlns:p14="http://schemas.microsoft.com/office/powerpoint/2010/main" val="47740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ABAB-B49F-19EC-5D6A-35FC0B78D093}"/>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026A1A92-BC49-F8C9-5053-DB99A5F0316F}"/>
              </a:ext>
            </a:extLst>
          </p:cNvPr>
          <p:cNvSpPr>
            <a:spLocks noGrp="1"/>
          </p:cNvSpPr>
          <p:nvPr>
            <p:ph type="sldNum" idx="11"/>
          </p:nvPr>
        </p:nvSpPr>
        <p:spPr/>
        <p:txBody>
          <a:bodyPr/>
          <a:lstStyle/>
          <a:p>
            <a:fld id="{00000000-1234-1234-1234-123412341234}" type="slidenum">
              <a:rPr lang="sv-SE"/>
              <a:pPr/>
              <a:t>20</a:t>
            </a:fld>
            <a:endParaRPr lang="sv-SE"/>
          </a:p>
        </p:txBody>
      </p:sp>
      <p:sp>
        <p:nvSpPr>
          <p:cNvPr id="4" name="Title 3">
            <a:extLst>
              <a:ext uri="{FF2B5EF4-FFF2-40B4-BE49-F238E27FC236}">
                <a16:creationId xmlns:a16="http://schemas.microsoft.com/office/drawing/2014/main" id="{51957BC3-5298-B987-6191-CDDF850E12D3}"/>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2: Loans, MIRR Calculation Step 4</a:t>
            </a:r>
            <a:endParaRPr lang="en-GB"/>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6FBDD1D-538D-0ABA-E5E4-F2452F01A907}"/>
                  </a:ext>
                </a:extLst>
              </p:cNvPr>
              <p:cNvSpPr txBox="1"/>
              <p:nvPr/>
            </p:nvSpPr>
            <p:spPr>
              <a:xfrm>
                <a:off x="632602" y="1311577"/>
                <a:ext cx="10926795" cy="1043171"/>
              </a:xfrm>
              <a:prstGeom prst="rect">
                <a:avLst/>
              </a:prstGeom>
              <a:solidFill>
                <a:schemeClr val="bg1"/>
              </a:solidFill>
            </p:spPr>
            <p:txBody>
              <a:bodyPr wrap="square" lIns="91440" tIns="45720" rIns="91440" bIns="45720" anchor="t">
                <a:spAutoFit/>
              </a:bodyPr>
              <a:lstStyle/>
              <a:p>
                <a:pPr algn="just"/>
                <a:r>
                  <a:rPr lang="en-GB" sz="20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Step 4: Calculating MIRR</a:t>
                </a:r>
              </a:p>
              <a:p>
                <a:pPr algn="just"/>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	Now, we’re substituting </a:t>
                </a:r>
                <a14:m>
                  <m:oMath xmlns:m="http://schemas.openxmlformats.org/officeDocument/2006/math">
                    <m:sSub>
                      <m:sSubPr>
                        <m:ctrlP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𝑭𝑽</m:t>
                        </m:r>
                      </m:e>
                      <m:sub>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𝒑𝒐𝒔𝒊𝒕𝒊𝒗𝒆</m:t>
                        </m:r>
                      </m:sub>
                    </m:sSub>
                  </m:oMath>
                </a14:m>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 and </a:t>
                </a:r>
                <a14:m>
                  <m:oMath xmlns:m="http://schemas.openxmlformats.org/officeDocument/2006/math">
                    <m:sSub>
                      <m:sSubPr>
                        <m:ctrlP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𝑷𝑽</m:t>
                        </m:r>
                      </m:e>
                      <m:sub>
                        <m:r>
                          <a:rPr lang="en-GB" sz="2000" b="1" i="1">
                            <a:solidFill>
                              <a:schemeClr val="tx1"/>
                            </a:solidFill>
                            <a:latin typeface="Cambria Math" panose="02040503050406030204" pitchFamily="18" charset="0"/>
                            <a:ea typeface="Open Sans" panose="020B0606030504020204" pitchFamily="34" charset="0"/>
                            <a:cs typeface="Open Sans" panose="020B0606030504020204" pitchFamily="34" charset="0"/>
                          </a:rPr>
                          <m:t>𝒏𝒆𝒈𝒂𝒕𝒊𝒗𝒆</m:t>
                        </m:r>
                      </m:sub>
                    </m:sSub>
                  </m:oMath>
                </a14:m>
                <a:r>
                  <a:rPr lang="en-GB" sz="2000" b="1">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rPr>
                  <a:t>into the MIRR equation: </a:t>
                </a:r>
              </a:p>
              <a:p>
                <a:pPr algn="just"/>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7" name="TextBox 6">
                <a:extLst>
                  <a:ext uri="{FF2B5EF4-FFF2-40B4-BE49-F238E27FC236}">
                    <a16:creationId xmlns:a16="http://schemas.microsoft.com/office/drawing/2014/main" id="{36FBDD1D-538D-0ABA-E5E4-F2452F01A907}"/>
                  </a:ext>
                </a:extLst>
              </p:cNvPr>
              <p:cNvSpPr txBox="1">
                <a:spLocks noRot="1" noChangeAspect="1" noMove="1" noResize="1" noEditPoints="1" noAdjustHandles="1" noChangeArrowheads="1" noChangeShapeType="1" noTextEdit="1"/>
              </p:cNvSpPr>
              <p:nvPr/>
            </p:nvSpPr>
            <p:spPr>
              <a:xfrm>
                <a:off x="632602" y="1311577"/>
                <a:ext cx="10926795" cy="1043171"/>
              </a:xfrm>
              <a:prstGeom prst="rect">
                <a:avLst/>
              </a:prstGeom>
              <a:blipFill>
                <a:blip r:embed="R657fd380a7db4892"/>
                <a:stretch>
                  <a:fillRect l="-580" t="-361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1979FDB-2456-259C-91B7-21EDA1A014B9}"/>
                  </a:ext>
                </a:extLst>
              </p:cNvPr>
              <p:cNvSpPr txBox="1"/>
              <p:nvPr/>
            </p:nvSpPr>
            <p:spPr>
              <a:xfrm>
                <a:off x="1454473" y="2354748"/>
                <a:ext cx="9283051" cy="1266309"/>
              </a:xfrm>
              <a:prstGeom prst="rect">
                <a:avLst/>
              </a:prstGeom>
              <a:solidFill>
                <a:schemeClr val="accent3"/>
              </a:solidFill>
            </p:spPr>
            <p:txBody>
              <a:bodyPr wrap="square">
                <a:spAutoFit/>
              </a:bodyPr>
              <a:lstStyle/>
              <a:p>
                <a:pPr/>
                <a14:m>
                  <m:oMathPara xmlns:m="http://schemas.openxmlformats.org/officeDocument/2006/math">
                    <m:oMathParaPr>
                      <m:jc m:val="centerGroup"/>
                    </m:oMathParaPr>
                    <m:oMath xmlns:m="http://schemas.openxmlformats.org/officeDocument/2006/math">
                      <m:r>
                        <a:rPr lang="en-GB" sz="2000" b="0" i="1">
                          <a:solidFill>
                            <a:srgbClr val="002060"/>
                          </a:solidFill>
                          <a:latin typeface="Cambria Math" panose="02040503050406030204" pitchFamily="18" charset="0"/>
                        </a:rPr>
                        <m:t>𝑀𝐼𝑅𝑅</m:t>
                      </m:r>
                      <m:r>
                        <a:rPr lang="en-GB" sz="2000" i="0">
                          <a:solidFill>
                            <a:srgbClr val="002060"/>
                          </a:solidFill>
                          <a:latin typeface="Cambria Math" panose="02040503050406030204" pitchFamily="18" charset="0"/>
                        </a:rPr>
                        <m:t>=</m:t>
                      </m:r>
                      <m:r>
                        <a:rPr lang="en-GB" sz="2000" b="0" i="0">
                          <a:solidFill>
                            <a:srgbClr val="002060"/>
                          </a:solidFill>
                          <a:latin typeface="Cambria Math" panose="02040503050406030204" pitchFamily="18" charset="0"/>
                        </a:rPr>
                        <m:t> </m:t>
                      </m:r>
                      <m:sSup>
                        <m:sSupPr>
                          <m:ctrlPr>
                            <a:rPr lang="en-GB" sz="2000" b="0" i="1">
                              <a:solidFill>
                                <a:srgbClr val="002060"/>
                              </a:solidFill>
                              <a:latin typeface="Cambria Math" panose="02040503050406030204" pitchFamily="18" charset="0"/>
                            </a:rPr>
                          </m:ctrlPr>
                        </m:sSupPr>
                        <m:e>
                          <m:d>
                            <m:dPr>
                              <m:ctrlPr>
                                <a:rPr lang="en-GB" sz="2000" b="0" i="1">
                                  <a:solidFill>
                                    <a:srgbClr val="002060"/>
                                  </a:solidFill>
                                  <a:latin typeface="Cambria Math" panose="02040503050406030204" pitchFamily="18" charset="0"/>
                                </a:rPr>
                              </m:ctrlPr>
                            </m:dPr>
                            <m:e>
                              <m:f>
                                <m:fPr>
                                  <m:ctrlPr>
                                    <a:rPr lang="en-GB" sz="2000" b="0" i="1">
                                      <a:solidFill>
                                        <a:srgbClr val="002060"/>
                                      </a:solidFill>
                                      <a:latin typeface="Cambria Math" panose="02040503050406030204" pitchFamily="18" charset="0"/>
                                    </a:rPr>
                                  </m:ctrlPr>
                                </m:fPr>
                                <m:num>
                                  <m:nary>
                                    <m:naryPr>
                                      <m:chr m:val="∑"/>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naryPr>
                                    <m:sub>
                                      <m:r>
                                        <m:rPr>
                                          <m:brk m:alnAt="23"/>
                                        </m:r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𝒚</m:t>
                                      </m:r>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𝟎</m:t>
                                      </m:r>
                                    </m:sub>
                                    <m:sup>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𝒏</m:t>
                                      </m:r>
                                    </m:sup>
                                    <m:e>
                                      <m:sSub>
                                        <m:sSub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𝑪𝑭</m:t>
                                          </m:r>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𝑝𝑜𝑠𝑖𝑡𝑖𝑣𝑒</m:t>
                                          </m:r>
                                        </m:e>
                                        <m:sub>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 </m:t>
                                      </m:r>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 </m:t>
                                      </m:r>
                                      <m:sSup>
                                        <m:sSupPr>
                                          <m:ctrlP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pPr>
                                        <m:e>
                                          <m:d>
                                            <m:dPr>
                                              <m:ctrlP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dPr>
                                            <m:e>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1+</m:t>
                                              </m:r>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𝐷𝑅</m:t>
                                              </m:r>
                                            </m:e>
                                          </m:d>
                                        </m:e>
                                        <m:sup>
                                          <m:d>
                                            <m:dPr>
                                              <m:ctrlP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dPr>
                                            <m:e>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𝑛</m:t>
                                              </m:r>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e>
                                          </m:d>
                                        </m:sup>
                                      </m:sSup>
                                    </m:e>
                                  </m:nary>
                                </m:num>
                                <m:den>
                                  <m:nary>
                                    <m:naryPr>
                                      <m:chr m:val="∑"/>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naryPr>
                                    <m:sub>
                                      <m:r>
                                        <m:rPr>
                                          <m:brk m:alnAt="23"/>
                                        </m:r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𝒚</m:t>
                                      </m:r>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m:t>
                                      </m:r>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𝟎</m:t>
                                      </m:r>
                                    </m:sub>
                                    <m:sup>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𝒏</m:t>
                                      </m:r>
                                    </m:sup>
                                    <m:e>
                                      <m:f>
                                        <m:f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fPr>
                                        <m:num>
                                          <m:sSub>
                                            <m:sSub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𝑪𝑭</m:t>
                                              </m:r>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𝑛𝑒𝑔𝑎𝑡𝑖𝑣𝑒</m:t>
                                              </m:r>
                                            </m:e>
                                            <m:sub>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b>
                                          </m:sSub>
                                        </m:num>
                                        <m:den>
                                          <m:sSup>
                                            <m:sSupPr>
                                              <m:ctrlP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pPr>
                                            <m:e>
                                              <m:d>
                                                <m:dPr>
                                                  <m:ctrlP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dPr>
                                                <m:e>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1+</m:t>
                                                  </m:r>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𝐷𝑅</m:t>
                                                  </m:r>
                                                </m:e>
                                              </m:d>
                                            </m:e>
                                            <m:sup>
                                              <m:r>
                                                <a:rPr lang="en-GB" sz="2000" i="1">
                                                  <a:solidFill>
                                                    <a:srgbClr val="002060"/>
                                                  </a:solidFill>
                                                  <a:latin typeface="Cambria Math" panose="02040503050406030204" pitchFamily="18" charset="0"/>
                                                  <a:ea typeface="Open Sans" panose="020B0606030504020204" pitchFamily="34" charset="0"/>
                                                  <a:cs typeface="Open Sans" panose="020B0606030504020204" pitchFamily="34" charset="0"/>
                                                </a:rPr>
                                                <m:t>𝑦</m:t>
                                              </m:r>
                                            </m:sup>
                                          </m:sSup>
                                        </m:den>
                                      </m:f>
                                    </m:e>
                                  </m:nary>
                                </m:den>
                              </m:f>
                            </m:e>
                          </m:d>
                        </m:e>
                        <m:sup>
                          <m:f>
                            <m:fPr>
                              <m:ctrlPr>
                                <a:rPr lang="en-GB" sz="2000" b="0" i="1">
                                  <a:solidFill>
                                    <a:srgbClr val="002060"/>
                                  </a:solidFill>
                                  <a:latin typeface="Cambria Math" panose="02040503050406030204" pitchFamily="18" charset="0"/>
                                </a:rPr>
                              </m:ctrlPr>
                            </m:fPr>
                            <m:num>
                              <m:r>
                                <a:rPr lang="en-GB" sz="2000" b="0" i="1">
                                  <a:solidFill>
                                    <a:srgbClr val="002060"/>
                                  </a:solidFill>
                                  <a:latin typeface="Cambria Math" panose="02040503050406030204" pitchFamily="18" charset="0"/>
                                </a:rPr>
                                <m:t>1</m:t>
                              </m:r>
                            </m:num>
                            <m:den>
                              <m:r>
                                <a:rPr lang="en-GB" sz="2000" b="0" i="1">
                                  <a:solidFill>
                                    <a:srgbClr val="002060"/>
                                  </a:solidFill>
                                  <a:latin typeface="Cambria Math" panose="02040503050406030204" pitchFamily="18" charset="0"/>
                                </a:rPr>
                                <m:t>𝑛</m:t>
                              </m:r>
                            </m:den>
                          </m:f>
                        </m:sup>
                      </m:sSup>
                      <m:r>
                        <a:rPr lang="en-GB" sz="2000" b="0" i="1">
                          <a:solidFill>
                            <a:srgbClr val="002060"/>
                          </a:solidFill>
                          <a:latin typeface="Cambria Math" panose="02040503050406030204" pitchFamily="18" charset="0"/>
                        </a:rPr>
                        <m:t>−1</m:t>
                      </m:r>
                    </m:oMath>
                  </m:oMathPara>
                </a14:m>
                <a:endParaRPr lang="en-GB" sz="2000">
                  <a:solidFill>
                    <a:srgbClr val="002060"/>
                  </a:solidFill>
                </a:endParaRPr>
              </a:p>
            </p:txBody>
          </p:sp>
        </mc:Choice>
        <mc:Fallback xmlns="">
          <p:sp>
            <p:nvSpPr>
              <p:cNvPr id="3" name="TextBox 2">
                <a:extLst>
                  <a:ext uri="{FF2B5EF4-FFF2-40B4-BE49-F238E27FC236}">
                    <a16:creationId xmlns:a16="http://schemas.microsoft.com/office/drawing/2014/main" id="{01979FDB-2456-259C-91B7-21EDA1A014B9}"/>
                  </a:ext>
                </a:extLst>
              </p:cNvPr>
              <p:cNvSpPr txBox="1">
                <a:spLocks noRot="1" noChangeAspect="1" noMove="1" noResize="1" noEditPoints="1" noAdjustHandles="1" noChangeArrowheads="1" noChangeShapeType="1" noTextEdit="1"/>
              </p:cNvSpPr>
              <p:nvPr/>
            </p:nvSpPr>
            <p:spPr>
              <a:xfrm>
                <a:off x="1454473" y="2354748"/>
                <a:ext cx="9283051" cy="1266309"/>
              </a:xfrm>
              <a:prstGeom prst="rect">
                <a:avLst/>
              </a:prstGeom>
              <a:blipFill>
                <a:blip r:embed="R68abae43d95d48fe"/>
                <a:stretch>
                  <a:fillRect t="-21782" b="-46535"/>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273DD6CD-6F4B-870C-9DBC-34F0192CB1BD}"/>
              </a:ext>
            </a:extLst>
          </p:cNvPr>
          <p:cNvSpPr txBox="1"/>
          <p:nvPr/>
        </p:nvSpPr>
        <p:spPr>
          <a:xfrm>
            <a:off x="671333" y="4000668"/>
            <a:ext cx="10682468" cy="1938992"/>
          </a:xfrm>
          <a:prstGeom prst="rect">
            <a:avLst/>
          </a:prstGeom>
          <a:noFill/>
        </p:spPr>
        <p:txBody>
          <a:bodyPr wrap="square">
            <a:spAutoFit/>
          </a:bodyPr>
          <a:lstStyle/>
          <a:p>
            <a:r>
              <a:rPr lang="en-GB" sz="2000">
                <a:latin typeface="Open Sans" panose="020B0606030504020204" pitchFamily="34" charset="0"/>
                <a:ea typeface="Open Sans" panose="020B0606030504020204" pitchFamily="34" charset="0"/>
                <a:cs typeface="Open Sans" panose="020B0606030504020204" pitchFamily="34" charset="0"/>
              </a:rPr>
              <a:t>Regarding its integration into the </a:t>
            </a:r>
            <a:r>
              <a:rPr lang="en-GB" sz="2000" err="1">
                <a:latin typeface="Open Sans" panose="020B0606030504020204" pitchFamily="34" charset="0"/>
                <a:ea typeface="Open Sans" panose="020B0606030504020204" pitchFamily="34" charset="0"/>
                <a:cs typeface="Open Sans" panose="020B0606030504020204" pitchFamily="34" charset="0"/>
              </a:rPr>
              <a:t>MINFin</a:t>
            </a:r>
            <a:r>
              <a:rPr lang="en-GB" sz="2000">
                <a:latin typeface="Open Sans" panose="020B0606030504020204" pitchFamily="34" charset="0"/>
                <a:ea typeface="Open Sans" panose="020B0606030504020204" pitchFamily="34" charset="0"/>
                <a:cs typeface="Open Sans" panose="020B0606030504020204" pitchFamily="34" charset="0"/>
              </a:rPr>
              <a:t> dashboard, this method is not directly implemented, as the cash flow streams for investments and revenues are already incorporated within the dashboard. </a:t>
            </a:r>
          </a:p>
          <a:p>
            <a:endParaRPr lang="en-GB" sz="2000">
              <a:latin typeface="Open Sans" panose="020B0606030504020204" pitchFamily="34" charset="0"/>
              <a:ea typeface="Open Sans" panose="020B0606030504020204" pitchFamily="34" charset="0"/>
              <a:cs typeface="Open Sans" panose="020B0606030504020204" pitchFamily="34" charset="0"/>
            </a:endParaRPr>
          </a:p>
          <a:p>
            <a:r>
              <a:rPr lang="en-GB" sz="2000">
                <a:latin typeface="Open Sans" panose="020B0606030504020204" pitchFamily="34" charset="0"/>
                <a:ea typeface="Open Sans" panose="020B0606030504020204" pitchFamily="34" charset="0"/>
                <a:cs typeface="Open Sans" panose="020B0606030504020204" pitchFamily="34" charset="0"/>
              </a:rPr>
              <a:t>Instead, this approach serves as a </a:t>
            </a:r>
            <a:r>
              <a:rPr lang="en-GB" sz="2000" b="1">
                <a:latin typeface="Open Sans" panose="020B0606030504020204" pitchFamily="34" charset="0"/>
                <a:ea typeface="Open Sans" panose="020B0606030504020204" pitchFamily="34" charset="0"/>
                <a:cs typeface="Open Sans" panose="020B0606030504020204" pitchFamily="34" charset="0"/>
              </a:rPr>
              <a:t>benchmarking exercise</a:t>
            </a:r>
            <a:r>
              <a:rPr lang="en-GB" sz="2000">
                <a:latin typeface="Open Sans" panose="020B0606030504020204" pitchFamily="34" charset="0"/>
                <a:ea typeface="Open Sans" panose="020B0606030504020204" pitchFamily="34" charset="0"/>
                <a:cs typeface="Open Sans" panose="020B0606030504020204" pitchFamily="34" charset="0"/>
              </a:rPr>
              <a:t>, providing insights into the investment proposition of transitioning to Net Zero.</a:t>
            </a:r>
          </a:p>
        </p:txBody>
      </p:sp>
      <p:pic>
        <p:nvPicPr>
          <p:cNvPr id="2" name="ttsmaker-file-2025-2-13-20-36-23">
            <a:hlinkClick r:id="" action="ppaction://media"/>
            <a:extLst>
              <a:ext uri="{FF2B5EF4-FFF2-40B4-BE49-F238E27FC236}">
                <a16:creationId xmlns:a16="http://schemas.microsoft.com/office/drawing/2014/main" id="{03C12D03-5D25-E04E-60B2-B695AD74A137}"/>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141073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7DF58-ECB4-71F4-F8A3-C11B0A4300DA}"/>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6AF3005F-207F-1BF3-EC98-64AE31C3CC35}"/>
              </a:ext>
            </a:extLst>
          </p:cNvPr>
          <p:cNvSpPr>
            <a:spLocks noGrp="1"/>
          </p:cNvSpPr>
          <p:nvPr>
            <p:ph type="sldNum" idx="11"/>
          </p:nvPr>
        </p:nvSpPr>
        <p:spPr/>
        <p:txBody>
          <a:bodyPr/>
          <a:lstStyle/>
          <a:p>
            <a:fld id="{00000000-1234-1234-1234-123412341234}" type="slidenum">
              <a:rPr lang="sv-SE"/>
              <a:pPr/>
              <a:t>21</a:t>
            </a:fld>
            <a:endParaRPr lang="sv-SE"/>
          </a:p>
        </p:txBody>
      </p:sp>
      <p:sp>
        <p:nvSpPr>
          <p:cNvPr id="4" name="Title 3">
            <a:extLst>
              <a:ext uri="{FF2B5EF4-FFF2-40B4-BE49-F238E27FC236}">
                <a16:creationId xmlns:a16="http://schemas.microsoft.com/office/drawing/2014/main" id="{03767E09-8BC4-6522-C04C-234241FF7FC1}"/>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Modality 3: Combination Grant and Loan Instrument</a:t>
            </a:r>
            <a:endParaRPr lang="en-GB" dirty="0"/>
          </a:p>
        </p:txBody>
      </p:sp>
      <p:sp>
        <p:nvSpPr>
          <p:cNvPr id="7" name="TextBox 6">
            <a:extLst>
              <a:ext uri="{FF2B5EF4-FFF2-40B4-BE49-F238E27FC236}">
                <a16:creationId xmlns:a16="http://schemas.microsoft.com/office/drawing/2014/main" id="{F72D88D6-173B-9FE3-E0B5-DF76D62E97E1}"/>
              </a:ext>
            </a:extLst>
          </p:cNvPr>
          <p:cNvSpPr txBox="1"/>
          <p:nvPr/>
        </p:nvSpPr>
        <p:spPr>
          <a:xfrm>
            <a:off x="632602" y="1382594"/>
            <a:ext cx="10926795" cy="4154984"/>
          </a:xfrm>
          <a:prstGeom prst="rect">
            <a:avLst/>
          </a:prstGeom>
          <a:solidFill>
            <a:schemeClr val="bg1"/>
          </a:solidFill>
        </p:spPr>
        <p:txBody>
          <a:bodyPr wrap="square" lIns="91440" tIns="45720" rIns="91440" bIns="45720" anchor="t">
            <a:spAutoFit/>
          </a:bodyPr>
          <a:lstStyle/>
          <a:p>
            <a:pPr marL="342900" indent="-342900">
              <a:buFont typeface="Arial" panose="020B0604020202020204" pitchFamily="34" charset="0"/>
              <a:buChar char="•"/>
            </a:pPr>
            <a:r>
              <a:rPr lang="en-GB" sz="2400"/>
              <a:t>When the incremental investment cannot be repaid through fuel and carbon savings, and the grant requirement is significant (i.e., when MIRR &lt; WACC), countries may choose to </a:t>
            </a:r>
            <a:r>
              <a:rPr lang="en-GB" sz="2400" b="1"/>
              <a:t>combine grants with loans</a:t>
            </a:r>
            <a:r>
              <a:rPr lang="en-GB" sz="2400"/>
              <a:t>.</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This blended financing approach integrates both grants and loans. It calculates the 2025 grant needed to enable the loan to reach financial breakeven, which is defined as the point where the MIRR equals or exceeds the WACC. In this model, the grant covers the portion of the investment that exceeds what the project can finance through its savings.</a:t>
            </a:r>
          </a:p>
          <a:p>
            <a:pPr marL="342900" indent="-342900">
              <a:buFont typeface="Arial" panose="020B0604020202020204" pitchFamily="34" charset="0"/>
              <a:buChar char="•"/>
            </a:pPr>
            <a:endParaRPr lang="en-GB" sz="2400"/>
          </a:p>
          <a:p>
            <a:pPr algn="ctr"/>
            <a:r>
              <a:rPr lang="en-GB" sz="2400" b="1">
                <a:solidFill>
                  <a:schemeClr val="bg1"/>
                </a:solidFill>
                <a:highlight>
                  <a:srgbClr val="000080"/>
                </a:highlight>
              </a:rPr>
              <a:t>What grant is required to ensure that MIRR &gt; WACC?</a:t>
            </a:r>
          </a:p>
        </p:txBody>
      </p:sp>
      <p:sp>
        <p:nvSpPr>
          <p:cNvPr id="6" name="Slide Number Placeholder 1">
            <a:extLst>
              <a:ext uri="{FF2B5EF4-FFF2-40B4-BE49-F238E27FC236}">
                <a16:creationId xmlns:a16="http://schemas.microsoft.com/office/drawing/2014/main" id="{2C27C4E9-380C-E90B-DD12-F2975133EDF4}"/>
              </a:ext>
            </a:extLst>
          </p:cNvPr>
          <p:cNvSpPr txBox="1">
            <a:spLocks/>
          </p:cNvSpPr>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21</a:t>
            </a:fld>
            <a:endParaRPr lang="sv-SE"/>
          </a:p>
        </p:txBody>
      </p:sp>
      <p:pic>
        <p:nvPicPr>
          <p:cNvPr id="2" name="ttsmaker-file-2025-2-13-20-36-57">
            <a:hlinkClick r:id="" action="ppaction://media"/>
            <a:extLst>
              <a:ext uri="{FF2B5EF4-FFF2-40B4-BE49-F238E27FC236}">
                <a16:creationId xmlns:a16="http://schemas.microsoft.com/office/drawing/2014/main" id="{FF0CC977-CE07-E1DC-2CB3-37FD4A17F6B3}"/>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385170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DB52A-4A63-D0FA-DFED-5BB060EDF724}"/>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CF67CDEC-3C25-84EB-77C8-F1B450DC0874}"/>
              </a:ext>
            </a:extLst>
          </p:cNvPr>
          <p:cNvSpPr>
            <a:spLocks noGrp="1"/>
          </p:cNvSpPr>
          <p:nvPr>
            <p:ph type="sldNum" idx="11"/>
          </p:nvPr>
        </p:nvSpPr>
        <p:spPr/>
        <p:txBody>
          <a:bodyPr/>
          <a:lstStyle/>
          <a:p>
            <a:fld id="{00000000-1234-1234-1234-123412341234}" type="slidenum">
              <a:rPr lang="sv-SE"/>
              <a:pPr/>
              <a:t>22</a:t>
            </a:fld>
            <a:endParaRPr lang="sv-SE"/>
          </a:p>
        </p:txBody>
      </p:sp>
      <p:sp>
        <p:nvSpPr>
          <p:cNvPr id="4" name="Title 3">
            <a:extLst>
              <a:ext uri="{FF2B5EF4-FFF2-40B4-BE49-F238E27FC236}">
                <a16:creationId xmlns:a16="http://schemas.microsoft.com/office/drawing/2014/main" id="{15F45859-D732-E618-7EB5-9014958118B6}"/>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Modality 3: Combination Grant and Loan Instrument</a:t>
            </a:r>
            <a:endParaRPr lang="en-GB" dirty="0"/>
          </a:p>
        </p:txBody>
      </p:sp>
      <p:sp>
        <p:nvSpPr>
          <p:cNvPr id="6" name="Slide Number Placeholder 1">
            <a:extLst>
              <a:ext uri="{FF2B5EF4-FFF2-40B4-BE49-F238E27FC236}">
                <a16:creationId xmlns:a16="http://schemas.microsoft.com/office/drawing/2014/main" id="{0BD1A0B7-79F4-F349-6032-C1FB1FA27206}"/>
              </a:ext>
            </a:extLst>
          </p:cNvPr>
          <p:cNvSpPr txBox="1">
            <a:spLocks/>
          </p:cNvSpPr>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22</a:t>
            </a:fld>
            <a:endParaRPr lang="sv-SE"/>
          </a:p>
        </p:txBody>
      </p:sp>
      <p:sp>
        <p:nvSpPr>
          <p:cNvPr id="10" name="TextBox 9">
            <a:extLst>
              <a:ext uri="{FF2B5EF4-FFF2-40B4-BE49-F238E27FC236}">
                <a16:creationId xmlns:a16="http://schemas.microsoft.com/office/drawing/2014/main" id="{4E5AD85E-6678-338B-F713-75AD43869C05}"/>
              </a:ext>
            </a:extLst>
          </p:cNvPr>
          <p:cNvSpPr txBox="1"/>
          <p:nvPr/>
        </p:nvSpPr>
        <p:spPr>
          <a:xfrm>
            <a:off x="644721" y="3357505"/>
            <a:ext cx="939681" cy="400110"/>
          </a:xfrm>
          <a:prstGeom prst="rect">
            <a:avLst/>
          </a:prstGeom>
          <a:noFill/>
        </p:spPr>
        <p:txBody>
          <a:bodyPr wrap="none" rtlCol="0">
            <a:spAutoFit/>
          </a:bodyPr>
          <a:lstStyle/>
          <a:p>
            <a:r>
              <a:rPr lang="en-GB" sz="2000">
                <a:latin typeface="Cambria" panose="02040503050406030204" pitchFamily="18" charset="0"/>
              </a:rPr>
              <a:t>Where</a:t>
            </a:r>
          </a:p>
        </p:txBody>
      </p:sp>
      <p:sp>
        <p:nvSpPr>
          <p:cNvPr id="2" name="TextBox 1">
            <a:extLst>
              <a:ext uri="{FF2B5EF4-FFF2-40B4-BE49-F238E27FC236}">
                <a16:creationId xmlns:a16="http://schemas.microsoft.com/office/drawing/2014/main" id="{68E880B8-760D-29FE-B22A-979E76F554A5}"/>
              </a:ext>
            </a:extLst>
          </p:cNvPr>
          <p:cNvSpPr txBox="1"/>
          <p:nvPr/>
        </p:nvSpPr>
        <p:spPr>
          <a:xfrm>
            <a:off x="644721" y="1512426"/>
            <a:ext cx="10886879" cy="1107996"/>
          </a:xfrm>
          <a:prstGeom prst="rect">
            <a:avLst/>
          </a:prstGeom>
          <a:solidFill>
            <a:schemeClr val="bg1"/>
          </a:solidFill>
        </p:spPr>
        <p:txBody>
          <a:bodyPr wrap="square" lIns="91440" tIns="45720" rIns="91440" bIns="45720" anchor="t">
            <a:spAutoFit/>
          </a:bodyPr>
          <a:lstStyle/>
          <a:p>
            <a:r>
              <a:rPr lang="en-GB" sz="2400" dirty="0">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The objective of this method is to calculate the required </a:t>
            </a:r>
            <a:r>
              <a:rPr lang="en-GB" sz="2400" b="1" dirty="0">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revenue injection</a:t>
            </a:r>
            <a:r>
              <a:rPr lang="en-GB" sz="2400" dirty="0">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 in 2025 that ensures the </a:t>
            </a:r>
            <a:r>
              <a:rPr lang="en-GB" sz="2400" b="1" dirty="0">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MIRR = WACC</a:t>
            </a:r>
          </a:p>
          <a:p>
            <a:endParaRPr lang="en-GB" sz="1800" dirty="0">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B3463D5-30D6-1927-267E-85F766A81425}"/>
                  </a:ext>
                </a:extLst>
              </p:cNvPr>
              <p:cNvSpPr txBox="1"/>
              <p:nvPr/>
            </p:nvSpPr>
            <p:spPr>
              <a:xfrm>
                <a:off x="1446634" y="2491306"/>
                <a:ext cx="9283051" cy="734881"/>
              </a:xfrm>
              <a:prstGeom prst="rect">
                <a:avLst/>
              </a:prstGeom>
              <a:solidFill>
                <a:schemeClr val="accent3"/>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000" i="1">
                              <a:solidFill>
                                <a:srgbClr val="002060"/>
                              </a:solidFill>
                              <a:latin typeface="Cambria Math" panose="02040503050406030204" pitchFamily="18" charset="0"/>
                            </a:rPr>
                          </m:ctrlPr>
                        </m:sSubPr>
                        <m:e>
                          <m:r>
                            <a:rPr lang="en-GB" sz="2000" b="0" i="1">
                              <a:solidFill>
                                <a:srgbClr val="002060"/>
                              </a:solidFill>
                              <a:latin typeface="Cambria Math" panose="02040503050406030204" pitchFamily="18" charset="0"/>
                            </a:rPr>
                            <m:t>𝐺𝑟𝑎𝑛𝑡</m:t>
                          </m:r>
                        </m:e>
                        <m:sub>
                          <m:r>
                            <a:rPr lang="en-GB" sz="2000" b="0" i="1">
                              <a:solidFill>
                                <a:srgbClr val="002060"/>
                              </a:solidFill>
                              <a:latin typeface="Cambria Math" panose="02040503050406030204" pitchFamily="18" charset="0"/>
                            </a:rPr>
                            <m:t>𝑦</m:t>
                          </m:r>
                          <m:r>
                            <a:rPr lang="en-GB" sz="2000" b="0" i="1">
                              <a:solidFill>
                                <a:srgbClr val="002060"/>
                              </a:solidFill>
                              <a:latin typeface="Cambria Math" panose="02040503050406030204" pitchFamily="18" charset="0"/>
                            </a:rPr>
                            <m:t>=0</m:t>
                          </m:r>
                        </m:sub>
                      </m:sSub>
                      <m:r>
                        <a:rPr lang="en-GB" sz="2000" i="0">
                          <a:solidFill>
                            <a:srgbClr val="002060"/>
                          </a:solidFill>
                          <a:latin typeface="Cambria Math" panose="02040503050406030204" pitchFamily="18" charset="0"/>
                        </a:rPr>
                        <m:t>=</m:t>
                      </m:r>
                      <m:f>
                        <m:fPr>
                          <m:ctrlPr>
                            <a:rPr lang="en-GB" sz="2000" i="1">
                              <a:solidFill>
                                <a:srgbClr val="002060"/>
                              </a:solidFill>
                              <a:latin typeface="Cambria Math" panose="02040503050406030204" pitchFamily="18" charset="0"/>
                            </a:rPr>
                          </m:ctrlPr>
                        </m:fPr>
                        <m:num>
                          <m:sSub>
                            <m:sSub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𝑭𝑽</m:t>
                              </m:r>
                            </m:e>
                            <m:sub>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𝒑𝒐𝒔𝒊𝒕𝒊𝒗𝒆</m:t>
                              </m:r>
                            </m:sub>
                          </m:sSub>
                        </m:num>
                        <m:den>
                          <m:sSup>
                            <m:sSupPr>
                              <m:ctrlPr>
                                <a:rPr lang="en-GB" sz="2000" i="1">
                                  <a:solidFill>
                                    <a:srgbClr val="002060"/>
                                  </a:solidFill>
                                  <a:latin typeface="Cambria Math" panose="02040503050406030204" pitchFamily="18" charset="0"/>
                                </a:rPr>
                              </m:ctrlPr>
                            </m:sSupPr>
                            <m:e>
                              <m:d>
                                <m:dPr>
                                  <m:ctrlPr>
                                    <a:rPr lang="en-GB" sz="2000" i="1">
                                      <a:solidFill>
                                        <a:srgbClr val="002060"/>
                                      </a:solidFill>
                                      <a:latin typeface="Cambria Math" panose="02040503050406030204" pitchFamily="18" charset="0"/>
                                    </a:rPr>
                                  </m:ctrlPr>
                                </m:dPr>
                                <m:e>
                                  <m:r>
                                    <a:rPr lang="en-GB" sz="2000" b="0" i="1">
                                      <a:solidFill>
                                        <a:srgbClr val="002060"/>
                                      </a:solidFill>
                                      <a:latin typeface="Cambria Math" panose="02040503050406030204" pitchFamily="18" charset="0"/>
                                    </a:rPr>
                                    <m:t>1+</m:t>
                                  </m:r>
                                  <m:r>
                                    <a:rPr lang="en-GB" sz="2000" b="0" i="1">
                                      <a:solidFill>
                                        <a:srgbClr val="002060"/>
                                      </a:solidFill>
                                      <a:latin typeface="Cambria Math" panose="02040503050406030204" pitchFamily="18" charset="0"/>
                                    </a:rPr>
                                    <m:t>𝐷𝑅</m:t>
                                  </m:r>
                                </m:e>
                              </m:d>
                            </m:e>
                            <m:sup>
                              <m:r>
                                <a:rPr lang="en-GB" sz="2000" b="0" i="1">
                                  <a:solidFill>
                                    <a:srgbClr val="002060"/>
                                  </a:solidFill>
                                  <a:latin typeface="Cambria Math" panose="02040503050406030204" pitchFamily="18" charset="0"/>
                                </a:rPr>
                                <m:t>𝑛</m:t>
                              </m:r>
                            </m:sup>
                          </m:sSup>
                        </m:den>
                      </m:f>
                      <m:r>
                        <a:rPr lang="en-GB" sz="2000" b="0" i="0">
                          <a:solidFill>
                            <a:srgbClr val="002060"/>
                          </a:solidFill>
                          <a:latin typeface="Cambria Math" panose="02040503050406030204" pitchFamily="18" charset="0"/>
                        </a:rPr>
                        <m:t> </m:t>
                      </m:r>
                      <m:r>
                        <a:rPr lang="en-GB" sz="2000" b="0" i="1">
                          <a:solidFill>
                            <a:srgbClr val="002060"/>
                          </a:solidFill>
                          <a:latin typeface="Cambria Math" panose="02040503050406030204" pitchFamily="18" charset="0"/>
                        </a:rPr>
                        <m:t>−</m:t>
                      </m:r>
                      <m:sSub>
                        <m:sSubPr>
                          <m:ctrlP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ctrlPr>
                        </m:sSubPr>
                        <m:e>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𝑷𝑽</m:t>
                          </m:r>
                        </m:e>
                        <m:sub>
                          <m:r>
                            <a:rPr lang="en-GB" sz="2000" b="1" i="1">
                              <a:solidFill>
                                <a:srgbClr val="002060"/>
                              </a:solidFill>
                              <a:latin typeface="Cambria Math" panose="02040503050406030204" pitchFamily="18" charset="0"/>
                              <a:ea typeface="Open Sans" panose="020B0606030504020204" pitchFamily="34" charset="0"/>
                              <a:cs typeface="Open Sans" panose="020B0606030504020204" pitchFamily="34" charset="0"/>
                            </a:rPr>
                            <m:t>𝒏𝒆𝒈𝒂𝒕𝒊𝒗𝒆</m:t>
                          </m:r>
                        </m:sub>
                      </m:sSub>
                    </m:oMath>
                  </m:oMathPara>
                </a14:m>
                <a:endParaRPr lang="en-GB" sz="2000">
                  <a:solidFill>
                    <a:srgbClr val="002060"/>
                  </a:solidFill>
                </a:endParaRPr>
              </a:p>
            </p:txBody>
          </p:sp>
        </mc:Choice>
        <mc:Fallback xmlns="">
          <p:sp>
            <p:nvSpPr>
              <p:cNvPr id="3" name="TextBox 2">
                <a:extLst>
                  <a:ext uri="{FF2B5EF4-FFF2-40B4-BE49-F238E27FC236}">
                    <a16:creationId xmlns:a16="http://schemas.microsoft.com/office/drawing/2014/main" id="{DB3463D5-30D6-1927-267E-85F766A81425}"/>
                  </a:ext>
                </a:extLst>
              </p:cNvPr>
              <p:cNvSpPr txBox="1">
                <a:spLocks noRot="1" noChangeAspect="1" noMove="1" noResize="1" noEditPoints="1" noAdjustHandles="1" noChangeArrowheads="1" noChangeShapeType="1" noTextEdit="1"/>
              </p:cNvSpPr>
              <p:nvPr/>
            </p:nvSpPr>
            <p:spPr>
              <a:xfrm>
                <a:off x="1446634" y="2491306"/>
                <a:ext cx="9283051" cy="734881"/>
              </a:xfrm>
              <a:prstGeom prst="rect">
                <a:avLst/>
              </a:prstGeom>
              <a:blipFill>
                <a:blip r:embed="R4b48d907da074b5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1357753-A79D-C613-DA85-3AF359AA7130}"/>
                  </a:ext>
                </a:extLst>
              </p:cNvPr>
              <p:cNvSpPr txBox="1"/>
              <p:nvPr/>
            </p:nvSpPr>
            <p:spPr>
              <a:xfrm>
                <a:off x="1446634" y="3757615"/>
                <a:ext cx="9248237" cy="994888"/>
              </a:xfrm>
              <a:prstGeom prst="rect">
                <a:avLst/>
              </a:prstGeom>
              <a:noFill/>
            </p:spPr>
            <p:txBody>
              <a:bodyPr wrap="none" rtlCol="0">
                <a:spAutoFit/>
              </a:bodyPr>
              <a:lstStyle/>
              <a:p>
                <a:pPr>
                  <a:lnSpc>
                    <a:spcPct val="150000"/>
                  </a:lnSpc>
                </a:pPr>
                <a14:m>
                  <m:oMath xmlns:m="http://schemas.openxmlformats.org/officeDocument/2006/math">
                    <m:sSub>
                      <m:sSubPr>
                        <m:ctrlPr>
                          <a:rPr lang="en-GB" sz="2000" b="1" i="1">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𝑮𝒓𝒂𝒏𝒕</m:t>
                        </m:r>
                      </m:e>
                      <m:sub>
                        <m:r>
                          <a:rPr lang="en-GB" sz="2000" b="1" i="1">
                            <a:solidFill>
                              <a:schemeClr val="tx1"/>
                            </a:solidFill>
                            <a:latin typeface="Cambria Math" panose="02040503050406030204" pitchFamily="18" charset="0"/>
                          </a:rPr>
                          <m:t>𝒚</m:t>
                        </m:r>
                        <m:r>
                          <a:rPr lang="en-GB" sz="2000" b="1" i="1">
                            <a:solidFill>
                              <a:schemeClr val="tx1"/>
                            </a:solidFill>
                            <a:latin typeface="Cambria Math" panose="02040503050406030204" pitchFamily="18" charset="0"/>
                          </a:rPr>
                          <m:t>=</m:t>
                        </m:r>
                        <m:r>
                          <a:rPr lang="en-GB" sz="2000" b="1" i="1">
                            <a:solidFill>
                              <a:schemeClr val="tx1"/>
                            </a:solidFill>
                            <a:latin typeface="Cambria Math" panose="02040503050406030204" pitchFamily="18" charset="0"/>
                          </a:rPr>
                          <m:t>𝟎</m:t>
                        </m:r>
                      </m:sub>
                    </m:sSub>
                    <m:r>
                      <a:rPr lang="en-GB" sz="2000" b="1" i="1">
                        <a:solidFill>
                          <a:schemeClr val="tx1"/>
                        </a:solidFill>
                        <a:latin typeface="Cambria Math" panose="02040503050406030204" pitchFamily="18" charset="0"/>
                      </a:rPr>
                      <m:t> </m:t>
                    </m:r>
                  </m:oMath>
                </a14:m>
                <a:r>
                  <a:rPr lang="en-GB" sz="2000" b="1">
                    <a:solidFill>
                      <a:schemeClr val="tx1"/>
                    </a:solidFill>
                    <a:latin typeface="Cambria" panose="02040503050406030204" pitchFamily="18" charset="0"/>
                  </a:rPr>
                  <a:t>= </a:t>
                </a:r>
                <a:r>
                  <a:rPr lang="en-GB" sz="2000">
                    <a:solidFill>
                      <a:schemeClr val="tx1"/>
                    </a:solidFill>
                    <a:latin typeface="Cambria" panose="02040503050406030204" pitchFamily="18" charset="0"/>
                  </a:rPr>
                  <a:t>is the grant injection required in year 0 (2025) to achieve MIRR=WACC</a:t>
                </a:r>
              </a:p>
              <a:p>
                <a:pPr>
                  <a:lnSpc>
                    <a:spcPct val="150000"/>
                  </a:lnSpc>
                </a:pPr>
                <a:r>
                  <a:rPr lang="en-GB" sz="2000" b="1">
                    <a:solidFill>
                      <a:schemeClr val="tx1"/>
                    </a:solidFill>
                    <a:latin typeface="Cambria" panose="02040503050406030204" pitchFamily="18" charset="0"/>
                  </a:rPr>
                  <a:t>DR =  </a:t>
                </a:r>
                <a:r>
                  <a:rPr lang="en-GB" sz="2000">
                    <a:solidFill>
                      <a:schemeClr val="tx1"/>
                    </a:solidFill>
                    <a:latin typeface="Cambria" panose="02040503050406030204" pitchFamily="18" charset="0"/>
                  </a:rPr>
                  <a:t>Discount Rate (i.e., finance rate and reinvestment rate)</a:t>
                </a:r>
              </a:p>
            </p:txBody>
          </p:sp>
        </mc:Choice>
        <mc:Fallback xmlns="">
          <p:sp>
            <p:nvSpPr>
              <p:cNvPr id="7" name="TextBox 6">
                <a:extLst>
                  <a:ext uri="{FF2B5EF4-FFF2-40B4-BE49-F238E27FC236}">
                    <a16:creationId xmlns:a16="http://schemas.microsoft.com/office/drawing/2014/main" id="{11357753-A79D-C613-DA85-3AF359AA7130}"/>
                  </a:ext>
                </a:extLst>
              </p:cNvPr>
              <p:cNvSpPr txBox="1">
                <a:spLocks noRot="1" noChangeAspect="1" noMove="1" noResize="1" noEditPoints="1" noAdjustHandles="1" noChangeArrowheads="1" noChangeShapeType="1" noTextEdit="1"/>
              </p:cNvSpPr>
              <p:nvPr/>
            </p:nvSpPr>
            <p:spPr>
              <a:xfrm>
                <a:off x="1446634" y="3757615"/>
                <a:ext cx="9248237" cy="994888"/>
              </a:xfrm>
              <a:prstGeom prst="rect">
                <a:avLst/>
              </a:prstGeom>
              <a:blipFill>
                <a:blip r:embed="R0cd8b73fecde4add"/>
                <a:stretch>
                  <a:fillRect l="-686" r="-549" b="-10000"/>
                </a:stretch>
              </a:blipFill>
            </p:spPr>
            <p:txBody>
              <a:bodyPr/>
              <a:lstStyle/>
              <a:p>
                <a:r>
                  <a:rPr lang="en-GB">
                    <a:noFill/>
                  </a:rPr>
                  <a:t> </a:t>
                </a:r>
              </a:p>
            </p:txBody>
          </p:sp>
        </mc:Fallback>
      </mc:AlternateContent>
      <p:pic>
        <p:nvPicPr>
          <p:cNvPr id="8" name="ttsmaker-file-2025-2-13-20-37-31">
            <a:hlinkClick r:id="" action="ppaction://media"/>
            <a:extLst>
              <a:ext uri="{FF2B5EF4-FFF2-40B4-BE49-F238E27FC236}">
                <a16:creationId xmlns:a16="http://schemas.microsoft.com/office/drawing/2014/main" id="{4E6BECD5-F63E-7BA6-AF72-C129E29AD36B}"/>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24632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448A5-583C-83F0-B34A-BDB071D3B773}"/>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80EF67F8-519C-15B3-D827-393A9FB38963}"/>
              </a:ext>
            </a:extLst>
          </p:cNvPr>
          <p:cNvSpPr>
            <a:spLocks noGrp="1"/>
          </p:cNvSpPr>
          <p:nvPr>
            <p:ph type="sldNum" idx="11"/>
          </p:nvPr>
        </p:nvSpPr>
        <p:spPr/>
        <p:txBody>
          <a:bodyPr/>
          <a:lstStyle/>
          <a:p>
            <a:fld id="{00000000-1234-1234-1234-123412341234}" type="slidenum">
              <a:rPr lang="sv-SE"/>
              <a:pPr/>
              <a:t>23</a:t>
            </a:fld>
            <a:endParaRPr lang="sv-SE"/>
          </a:p>
        </p:txBody>
      </p:sp>
      <p:sp>
        <p:nvSpPr>
          <p:cNvPr id="4" name="Title 3">
            <a:extLst>
              <a:ext uri="{FF2B5EF4-FFF2-40B4-BE49-F238E27FC236}">
                <a16:creationId xmlns:a16="http://schemas.microsoft.com/office/drawing/2014/main" id="{0FCD4A0F-D86E-F808-7171-F89899C4C14F}"/>
              </a:ext>
            </a:extLst>
          </p:cNvPr>
          <p:cNvSpPr>
            <a:spLocks noGrp="1"/>
          </p:cNvSpPr>
          <p:nvPr>
            <p:ph type="title"/>
          </p:nvPr>
        </p:nvSpPr>
        <p:spPr/>
        <p:txBody>
          <a:bodyPr anchor="ctr"/>
          <a:lstStyle/>
          <a:p>
            <a:r>
              <a:rPr lang="en-US" sz="3200" dirty="0">
                <a:solidFill>
                  <a:srgbClr val="C00000"/>
                </a:solidFill>
                <a:latin typeface="Open Sans" panose="020B0606030504020204" pitchFamily="34" charset="0"/>
                <a:ea typeface="Open Sans" panose="020B0606030504020204" pitchFamily="34" charset="0"/>
                <a:cs typeface="Open Sans" panose="020B0606030504020204" pitchFamily="34" charset="0"/>
              </a:rPr>
              <a:t>Modality 3: Combination Grant and Loan Instrument</a:t>
            </a:r>
            <a:endParaRPr lang="en-GB" dirty="0"/>
          </a:p>
        </p:txBody>
      </p:sp>
      <p:sp>
        <p:nvSpPr>
          <p:cNvPr id="7" name="TextBox 6">
            <a:extLst>
              <a:ext uri="{FF2B5EF4-FFF2-40B4-BE49-F238E27FC236}">
                <a16:creationId xmlns:a16="http://schemas.microsoft.com/office/drawing/2014/main" id="{354C671B-CE35-E7F5-D8ED-538B96178D63}"/>
              </a:ext>
            </a:extLst>
          </p:cNvPr>
          <p:cNvSpPr txBox="1"/>
          <p:nvPr/>
        </p:nvSpPr>
        <p:spPr>
          <a:xfrm>
            <a:off x="671332" y="1422568"/>
            <a:ext cx="3864336" cy="4524315"/>
          </a:xfrm>
          <a:prstGeom prst="rect">
            <a:avLst/>
          </a:prstGeom>
          <a:noFill/>
        </p:spPr>
        <p:txBody>
          <a:bodyPr wrap="square">
            <a:spAutoFit/>
          </a:bodyPr>
          <a:lstStyle/>
          <a:p>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This figure shows </a:t>
            </a:r>
            <a:r>
              <a:rPr lang="en-GB" sz="1800" b="1">
                <a:solidFill>
                  <a:srgbClr val="00B050"/>
                </a:solidFill>
                <a:latin typeface="Open Sans" panose="020B0606030504020204" pitchFamily="34" charset="0"/>
                <a:ea typeface="Open Sans" panose="020B0606030504020204" pitchFamily="34" charset="0"/>
                <a:cs typeface="Open Sans" panose="020B0606030504020204" pitchFamily="34" charset="0"/>
              </a:rPr>
              <a:t>funding availability before </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and </a:t>
            </a:r>
            <a:r>
              <a:rPr lang="en-GB" sz="1800" b="1">
                <a:solidFill>
                  <a:srgbClr val="92D050"/>
                </a:solidFill>
                <a:latin typeface="Open Sans" panose="020B0606030504020204" pitchFamily="34" charset="0"/>
                <a:ea typeface="Open Sans" panose="020B0606030504020204" pitchFamily="34" charset="0"/>
                <a:cs typeface="Open Sans" panose="020B0606030504020204" pitchFamily="34" charset="0"/>
              </a:rPr>
              <a:t>after incorporating additional grants</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 against </a:t>
            </a:r>
            <a:r>
              <a:rPr lang="en-GB" sz="1800" b="1">
                <a:solidFill>
                  <a:srgbClr val="C00000"/>
                </a:solidFill>
                <a:latin typeface="Open Sans" panose="020B0606030504020204" pitchFamily="34" charset="0"/>
                <a:ea typeface="Open Sans" panose="020B0606030504020204" pitchFamily="34" charset="0"/>
                <a:cs typeface="Open Sans" panose="020B0606030504020204" pitchFamily="34" charset="0"/>
              </a:rPr>
              <a:t>financing requirement</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 for NZ.</a:t>
            </a:r>
          </a:p>
          <a:p>
            <a:endPar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The diagram illustrates how this additional grant affects the overall gap between the financing required and the available funding. While it helps close the gap between </a:t>
            </a:r>
            <a:r>
              <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rPr>
              <a:t>NZ </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and </a:t>
            </a:r>
            <a:r>
              <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rPr>
              <a:t>BAU,</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 it does not fully close the gap between sector cash flow and the financing requirement.</a:t>
            </a:r>
          </a:p>
          <a:p>
            <a:endPar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graph of a graph showing the growth of a company&#10;&#10;AI-generated content may be incorrect.">
            <a:extLst>
              <a:ext uri="{FF2B5EF4-FFF2-40B4-BE49-F238E27FC236}">
                <a16:creationId xmlns:a16="http://schemas.microsoft.com/office/drawing/2014/main" id="{CBDE3D39-AEF7-F7C5-2D8D-F6ED7DEA9631}"/>
              </a:ext>
            </a:extLst>
          </p:cNvPr>
          <p:cNvPicPr>
            <a:picLocks noChangeAspect="1"/>
          </p:cNvPicPr>
          <p:nvPr/>
        </p:nvPicPr>
        <p:blipFill>
          <a:blip r:embed="rId5"/>
          <a:stretch>
            <a:fillRect/>
          </a:stretch>
        </p:blipFill>
        <p:spPr>
          <a:xfrm>
            <a:off x="4686300" y="1279853"/>
            <a:ext cx="7112000" cy="5029200"/>
          </a:xfrm>
          <a:prstGeom prst="rect">
            <a:avLst/>
          </a:prstGeom>
        </p:spPr>
      </p:pic>
      <p:pic>
        <p:nvPicPr>
          <p:cNvPr id="2" name="ttsmaker-file-2025-2-14-13-22-50">
            <a:hlinkClick r:id="" action="ppaction://media"/>
            <a:extLst>
              <a:ext uri="{FF2B5EF4-FFF2-40B4-BE49-F238E27FC236}">
                <a16:creationId xmlns:a16="http://schemas.microsoft.com/office/drawing/2014/main" id="{4A486535-A0FF-9344-64E9-3138803B200C}"/>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65298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4AF1-D4D4-BD3A-BF7E-9A95AE413819}"/>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B39FC98-64C1-E762-73CC-6EDF77D18FFE}"/>
              </a:ext>
            </a:extLst>
          </p:cNvPr>
          <p:cNvSpPr>
            <a:spLocks noGrp="1"/>
          </p:cNvSpPr>
          <p:nvPr>
            <p:ph type="sldNum" idx="11"/>
          </p:nvPr>
        </p:nvSpPr>
        <p:spPr/>
        <p:txBody>
          <a:bodyPr/>
          <a:lstStyle/>
          <a:p>
            <a:fld id="{00000000-1234-1234-1234-123412341234}" type="slidenum">
              <a:rPr lang="sv-SE"/>
              <a:pPr/>
              <a:t>24</a:t>
            </a:fld>
            <a:endParaRPr lang="sv-SE"/>
          </a:p>
        </p:txBody>
      </p:sp>
      <p:sp>
        <p:nvSpPr>
          <p:cNvPr id="4" name="Title 3">
            <a:extLst>
              <a:ext uri="{FF2B5EF4-FFF2-40B4-BE49-F238E27FC236}">
                <a16:creationId xmlns:a16="http://schemas.microsoft.com/office/drawing/2014/main" id="{42BA9CBA-75CD-2CB5-06F6-B8C82FF6570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4: Softening Financing Terms</a:t>
            </a:r>
            <a:endParaRPr lang="en-GB"/>
          </a:p>
        </p:txBody>
      </p:sp>
      <p:sp>
        <p:nvSpPr>
          <p:cNvPr id="7" name="TextBox 6">
            <a:extLst>
              <a:ext uri="{FF2B5EF4-FFF2-40B4-BE49-F238E27FC236}">
                <a16:creationId xmlns:a16="http://schemas.microsoft.com/office/drawing/2014/main" id="{84244FF9-87B9-7677-AE60-D3D6A06DABFF}"/>
              </a:ext>
            </a:extLst>
          </p:cNvPr>
          <p:cNvSpPr txBox="1"/>
          <p:nvPr/>
        </p:nvSpPr>
        <p:spPr>
          <a:xfrm>
            <a:off x="644721" y="1183811"/>
            <a:ext cx="10926795" cy="5324535"/>
          </a:xfrm>
          <a:prstGeom prst="rect">
            <a:avLst/>
          </a:prstGeom>
          <a:solidFill>
            <a:schemeClr val="bg1"/>
          </a:solidFill>
        </p:spPr>
        <p:txBody>
          <a:bodyPr wrap="square" lIns="91440" tIns="45720" rIns="91440" bIns="45720" anchor="t">
            <a:spAutoFit/>
          </a:bodyPr>
          <a:lstStyle/>
          <a:p>
            <a:r>
              <a:rPr lang="en-GB" sz="2000">
                <a:latin typeface="Open Sans" panose="020B0606030504020204" pitchFamily="34" charset="0"/>
                <a:ea typeface="Open Sans" panose="020B0606030504020204" pitchFamily="34" charset="0"/>
                <a:cs typeface="Open Sans" panose="020B0606030504020204" pitchFamily="34" charset="0"/>
              </a:rPr>
              <a:t>An alternative approach is to adjust the financing terms of the net-zero (NZ) investment profile to ensure that the financial repayment obligations align with those under the Business-As-Usual (BAU) </a:t>
            </a:r>
            <a:r>
              <a:rPr lang="en-GB" sz="2000" err="1">
                <a:latin typeface="Open Sans" panose="020B0606030504020204" pitchFamily="34" charset="0"/>
                <a:ea typeface="Open Sans" panose="020B0606030504020204" pitchFamily="34" charset="0"/>
                <a:cs typeface="Open Sans" panose="020B0606030504020204" pitchFamily="34" charset="0"/>
              </a:rPr>
              <a:t>scenario.This</a:t>
            </a:r>
            <a:r>
              <a:rPr lang="en-GB" sz="2000">
                <a:latin typeface="Open Sans" panose="020B0606030504020204" pitchFamily="34" charset="0"/>
                <a:ea typeface="Open Sans" panose="020B0606030504020204" pitchFamily="34" charset="0"/>
                <a:cs typeface="Open Sans" panose="020B0606030504020204" pitchFamily="34" charset="0"/>
              </a:rPr>
              <a:t> method estimates:</a:t>
            </a:r>
          </a:p>
          <a:p>
            <a:endParaRPr lang="en-GB" sz="2000">
              <a:latin typeface="Open Sans" panose="020B0606030504020204" pitchFamily="34" charset="0"/>
              <a:ea typeface="Open Sans" panose="020B0606030504020204" pitchFamily="34" charset="0"/>
              <a:cs typeface="Open Sans" panose="020B0606030504020204" pitchFamily="34" charset="0"/>
            </a:endParaRPr>
          </a:p>
          <a:p>
            <a:r>
              <a:rPr lang="en-GB" sz="2000" b="1">
                <a:latin typeface="Open Sans" panose="020B0606030504020204" pitchFamily="34" charset="0"/>
                <a:ea typeface="Open Sans" panose="020B0606030504020204" pitchFamily="34" charset="0"/>
                <a:cs typeface="Open Sans" panose="020B0606030504020204" pitchFamily="34" charset="0"/>
              </a:rPr>
              <a:t>	(1) The percent increase in concessional finance shares</a:t>
            </a:r>
            <a:r>
              <a:rPr lang="en-GB" sz="2000">
                <a:latin typeface="Open Sans" panose="020B0606030504020204" pitchFamily="34" charset="0"/>
                <a:ea typeface="Open Sans" panose="020B0606030504020204" pitchFamily="34" charset="0"/>
                <a:cs typeface="Open Sans" panose="020B0606030504020204" pitchFamily="34" charset="0"/>
              </a:rPr>
              <a:t>: How much the weight 	of concessional international finance must change across the NZ investment plan 	to bring repayment levels in line with BAU.</a:t>
            </a:r>
          </a:p>
          <a:p>
            <a:endParaRPr lang="en-GB" sz="2000">
              <a:latin typeface="Open Sans" panose="020B0606030504020204" pitchFamily="34" charset="0"/>
              <a:ea typeface="Open Sans" panose="020B0606030504020204" pitchFamily="34" charset="0"/>
              <a:cs typeface="Open Sans" panose="020B0606030504020204" pitchFamily="34" charset="0"/>
            </a:endParaRPr>
          </a:p>
          <a:p>
            <a:r>
              <a:rPr lang="en-GB" sz="2000" b="1">
                <a:latin typeface="Open Sans" panose="020B0606030504020204" pitchFamily="34" charset="0"/>
                <a:ea typeface="Open Sans" panose="020B0606030504020204" pitchFamily="34" charset="0"/>
                <a:cs typeface="Open Sans" panose="020B0606030504020204" pitchFamily="34" charset="0"/>
              </a:rPr>
              <a:t>	(1) The reduced WACC</a:t>
            </a:r>
            <a:r>
              <a:rPr lang="en-GB" sz="2000">
                <a:latin typeface="Open Sans" panose="020B0606030504020204" pitchFamily="34" charset="0"/>
                <a:ea typeface="Open Sans" panose="020B0606030504020204" pitchFamily="34" charset="0"/>
                <a:cs typeface="Open Sans" panose="020B0606030504020204" pitchFamily="34" charset="0"/>
              </a:rPr>
              <a:t>: How much softer the Weighted Average Cost of 	Capital (WACC) must be across the entire NZ investment plan to bring 	repayment levels in line with BAU.</a:t>
            </a:r>
          </a:p>
          <a:p>
            <a:endParaRPr lang="en-GB" sz="2000" b="1">
              <a:latin typeface="Open Sans" panose="020B0606030504020204" pitchFamily="34" charset="0"/>
              <a:ea typeface="Open Sans" panose="020B0606030504020204" pitchFamily="34" charset="0"/>
              <a:cs typeface="Open Sans" panose="020B0606030504020204" pitchFamily="34" charset="0"/>
            </a:endParaRPr>
          </a:p>
          <a:p>
            <a:r>
              <a:rPr lang="en-GB" sz="2000" b="1">
                <a:latin typeface="Open Sans" panose="020B0606030504020204" pitchFamily="34" charset="0"/>
                <a:ea typeface="Open Sans" panose="020B0606030504020204" pitchFamily="34" charset="0"/>
                <a:cs typeface="Open Sans" panose="020B0606030504020204" pitchFamily="34" charset="0"/>
              </a:rPr>
              <a:t>	(2) Additional concessional funding</a:t>
            </a:r>
            <a:r>
              <a:rPr lang="en-GB" sz="2000">
                <a:latin typeface="Open Sans" panose="020B0606030504020204" pitchFamily="34" charset="0"/>
                <a:ea typeface="Open Sans" panose="020B0606030504020204" pitchFamily="34" charset="0"/>
                <a:cs typeface="Open Sans" panose="020B0606030504020204" pitchFamily="34" charset="0"/>
              </a:rPr>
              <a:t>: The level of concessional financing 	required from International Financial Institutions (IFIs) to achieve this 	adjustment.</a:t>
            </a:r>
          </a:p>
          <a:p>
            <a:endParaRPr lang="en-GB" sz="2000">
              <a:latin typeface="Open Sans" panose="020B0606030504020204" pitchFamily="34" charset="0"/>
              <a:ea typeface="Open Sans" panose="020B0606030504020204" pitchFamily="34" charset="0"/>
              <a:cs typeface="Open Sans" panose="020B0606030504020204" pitchFamily="34" charset="0"/>
            </a:endParaRPr>
          </a:p>
          <a:p>
            <a:r>
              <a:rPr lang="en-GB" sz="2000">
                <a:latin typeface="Open Sans" panose="020B0606030504020204" pitchFamily="34" charset="0"/>
                <a:ea typeface="Open Sans" panose="020B0606030504020204" pitchFamily="34" charset="0"/>
                <a:cs typeface="Open Sans" panose="020B0606030504020204" pitchFamily="34" charset="0"/>
              </a:rPr>
              <a:t>By reducing the WACC, this approach effectively lowers the "red line" of financial </a:t>
            </a:r>
          </a:p>
          <a:p>
            <a:r>
              <a:rPr lang="en-GB" sz="2000">
                <a:latin typeface="Open Sans" panose="020B0606030504020204" pitchFamily="34" charset="0"/>
                <a:ea typeface="Open Sans" panose="020B0606030504020204" pitchFamily="34" charset="0"/>
                <a:cs typeface="Open Sans" panose="020B0606030504020204" pitchFamily="34" charset="0"/>
              </a:rPr>
              <a:t>burden, ensuring affordability and financial sustainability for the transition.</a:t>
            </a:r>
          </a:p>
        </p:txBody>
      </p:sp>
      <p:pic>
        <p:nvPicPr>
          <p:cNvPr id="2" name="ttsmaker-file-2025-2-14-13-27-29">
            <a:hlinkClick r:id="" action="ppaction://media"/>
            <a:extLst>
              <a:ext uri="{FF2B5EF4-FFF2-40B4-BE49-F238E27FC236}">
                <a16:creationId xmlns:a16="http://schemas.microsoft.com/office/drawing/2014/main" id="{CCE9B791-4479-5A25-6429-B6D6D60B2D9C}"/>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20510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48AE5-4987-BDC5-D0C5-6A12277E966F}"/>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58340D3C-BB30-410A-8BE0-255E71EB548A}"/>
              </a:ext>
            </a:extLst>
          </p:cNvPr>
          <p:cNvSpPr>
            <a:spLocks noGrp="1"/>
          </p:cNvSpPr>
          <p:nvPr>
            <p:ph type="sldNum" idx="11"/>
          </p:nvPr>
        </p:nvSpPr>
        <p:spPr/>
        <p:txBody>
          <a:bodyPr/>
          <a:lstStyle/>
          <a:p>
            <a:fld id="{00000000-1234-1234-1234-123412341234}" type="slidenum">
              <a:rPr lang="sv-SE"/>
              <a:pPr/>
              <a:t>25</a:t>
            </a:fld>
            <a:endParaRPr lang="sv-SE"/>
          </a:p>
        </p:txBody>
      </p:sp>
      <p:sp>
        <p:nvSpPr>
          <p:cNvPr id="4" name="Title 3">
            <a:extLst>
              <a:ext uri="{FF2B5EF4-FFF2-40B4-BE49-F238E27FC236}">
                <a16:creationId xmlns:a16="http://schemas.microsoft.com/office/drawing/2014/main" id="{B70F7585-0161-ADCF-F189-A9EA714E58E1}"/>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4: Softening Financing Terms</a:t>
            </a:r>
            <a:endParaRPr lang="en-GB"/>
          </a:p>
        </p:txBody>
      </p:sp>
      <p:sp>
        <p:nvSpPr>
          <p:cNvPr id="7" name="TextBox 6">
            <a:extLst>
              <a:ext uri="{FF2B5EF4-FFF2-40B4-BE49-F238E27FC236}">
                <a16:creationId xmlns:a16="http://schemas.microsoft.com/office/drawing/2014/main" id="{AE844D3A-1788-0672-3791-A54605C9F4AB}"/>
              </a:ext>
            </a:extLst>
          </p:cNvPr>
          <p:cNvSpPr txBox="1"/>
          <p:nvPr/>
        </p:nvSpPr>
        <p:spPr>
          <a:xfrm>
            <a:off x="632602" y="1311577"/>
            <a:ext cx="10926795" cy="4031873"/>
          </a:xfrm>
          <a:prstGeom prst="rect">
            <a:avLst/>
          </a:prstGeom>
          <a:solidFill>
            <a:schemeClr val="bg1"/>
          </a:solidFill>
        </p:spPr>
        <p:txBody>
          <a:bodyPr wrap="square" lIns="91440" tIns="45720" rIns="91440" bIns="45720" anchor="t">
            <a:spAutoFit/>
          </a:bodyPr>
          <a:lstStyle/>
          <a:p>
            <a:pPr marL="342900" indent="-34290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The calculation involves determining the increase in the </a:t>
            </a:r>
            <a:r>
              <a:rPr lang="en-GB" sz="2000" b="1">
                <a:latin typeface="Open Sans" panose="020B0606030504020204" pitchFamily="34" charset="0"/>
                <a:ea typeface="Open Sans" panose="020B0606030504020204" pitchFamily="34" charset="0"/>
                <a:cs typeface="Open Sans" panose="020B0606030504020204" pitchFamily="34" charset="0"/>
              </a:rPr>
              <a:t>weight of concessional International </a:t>
            </a:r>
            <a:r>
              <a:rPr lang="en-GB" sz="2000">
                <a:latin typeface="Open Sans" panose="020B0606030504020204" pitchFamily="34" charset="0"/>
                <a:ea typeface="Open Sans" panose="020B0606030504020204" pitchFamily="34" charset="0"/>
                <a:cs typeface="Open Sans" panose="020B0606030504020204" pitchFamily="34" charset="0"/>
              </a:rPr>
              <a:t>financing within the overall financing package required to </a:t>
            </a:r>
            <a:r>
              <a:rPr lang="en-GB" sz="2000" b="1">
                <a:latin typeface="Open Sans" panose="020B0606030504020204" pitchFamily="34" charset="0"/>
                <a:ea typeface="Open Sans" panose="020B0606030504020204" pitchFamily="34" charset="0"/>
                <a:cs typeface="Open Sans" panose="020B0606030504020204" pitchFamily="34" charset="0"/>
              </a:rPr>
              <a:t>zero the delta </a:t>
            </a:r>
            <a:r>
              <a:rPr lang="en-GB" sz="2000">
                <a:latin typeface="Open Sans" panose="020B0606030504020204" pitchFamily="34" charset="0"/>
                <a:ea typeface="Open Sans" panose="020B0606030504020204" pitchFamily="34" charset="0"/>
                <a:cs typeface="Open Sans" panose="020B0606030504020204" pitchFamily="34" charset="0"/>
              </a:rPr>
              <a:t>between the Net Zero and least-cost scenarios. </a:t>
            </a:r>
            <a:r>
              <a:rPr lang="en-GB" sz="20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This is achieved by increasing the share of concessional IFI financing while proportionally reducing the shares of the other components.</a:t>
            </a:r>
          </a:p>
          <a:p>
            <a:pPr marL="342900" indent="-342900">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000">
                <a:latin typeface="Open Sans" panose="020B0606030504020204" pitchFamily="34" charset="0"/>
                <a:ea typeface="Open Sans" panose="020B0606030504020204" pitchFamily="34" charset="0"/>
                <a:cs typeface="Open Sans" panose="020B0606030504020204" pitchFamily="34" charset="0"/>
              </a:rPr>
              <a:t>This is reflected in the dashboard by modifying the percentage allocation of concessional IFI financing within the overall financing structure.</a:t>
            </a:r>
          </a:p>
          <a:p>
            <a:pPr marL="342900" indent="-342900">
              <a:buFont typeface="Arial" panose="020B0604020202020204" pitchFamily="34" charset="0"/>
              <a:buChar char="•"/>
            </a:pPr>
            <a:endParaRPr lang="en-GB" sz="2000">
              <a:latin typeface="Open Sans" panose="020B0606030504020204" pitchFamily="34" charset="0"/>
              <a:ea typeface="Open Sans" panose="020B0606030504020204" pitchFamily="34" charset="0"/>
              <a:cs typeface="Open Sans" panose="020B0606030504020204" pitchFamily="34" charset="0"/>
            </a:endParaRPr>
          </a:p>
          <a:p>
            <a:pPr algn="just"/>
            <a:r>
              <a:rPr lang="en-GB" sz="2000" b="1">
                <a:solidFill>
                  <a:schemeClr val="bg1"/>
                </a:solidFill>
                <a:highlight>
                  <a:srgbClr val="000080"/>
                </a:highlight>
                <a:latin typeface="Open Sans" panose="020B0606030504020204" pitchFamily="34" charset="0"/>
                <a:ea typeface="Open Sans" panose="020B0606030504020204" pitchFamily="34" charset="0"/>
                <a:cs typeface="Open Sans" panose="020B0606030504020204" pitchFamily="34" charset="0"/>
              </a:rPr>
              <a:t>Modality 4: Objective Equation</a:t>
            </a:r>
          </a:p>
          <a:p>
            <a:pPr algn="just"/>
            <a:r>
              <a:rPr lang="en-GB" sz="1800">
                <a:solidFill>
                  <a:schemeClr val="tx1"/>
                </a:solidFill>
                <a:latin typeface="+mn-lt"/>
                <a:ea typeface="Open Sans" panose="020B0606030504020204" pitchFamily="34" charset="0"/>
                <a:cs typeface="Open Sans" panose="020B0606030504020204" pitchFamily="34" charset="0"/>
              </a:rPr>
              <a:t>	</a:t>
            </a:r>
            <a:r>
              <a:rPr lang="en-GB" sz="1800">
                <a:latin typeface="+mn-lt"/>
              </a:rPr>
              <a:t>The total financing requirement for each scenario is the sum of financing needs across all years (y = 0 to n), with the key objective being zeroing the delta between the two:</a:t>
            </a:r>
            <a:endParaRPr lang="en-GB" sz="1800">
              <a:solidFill>
                <a:schemeClr val="tx1"/>
              </a:solidFill>
              <a:latin typeface="+mn-lt"/>
              <a:ea typeface="Open Sans" panose="020B0606030504020204" pitchFamily="34" charset="0"/>
              <a:cs typeface="Open Sans" panose="020B0606030504020204" pitchFamily="34" charset="0"/>
            </a:endParaRPr>
          </a:p>
          <a:p>
            <a:pPr algn="just"/>
            <a:endParaRPr lang="en-GB" sz="20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E428A0A-8111-2124-6B0A-8804CCF12E19}"/>
                  </a:ext>
                </a:extLst>
              </p:cNvPr>
              <p:cNvSpPr txBox="1"/>
              <p:nvPr/>
            </p:nvSpPr>
            <p:spPr>
              <a:xfrm>
                <a:off x="1748263" y="5062957"/>
                <a:ext cx="8695471" cy="966931"/>
              </a:xfrm>
              <a:prstGeom prst="rect">
                <a:avLst/>
              </a:prstGeom>
              <a:solidFill>
                <a:schemeClr val="accent3"/>
              </a:solid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ctrlPr>
                            <a:rPr lang="en-GB" sz="2000" b="0" i="1">
                              <a:solidFill>
                                <a:srgbClr val="002060"/>
                              </a:solidFill>
                              <a:latin typeface="Cambria Math" panose="02040503050406030204" pitchFamily="18" charset="0"/>
                            </a:rPr>
                          </m:ctrlPr>
                        </m:naryPr>
                        <m:sub>
                          <m:r>
                            <m:rPr>
                              <m:brk m:alnAt="23"/>
                            </m:rPr>
                            <a:rPr lang="en-GB" sz="2000" b="0" i="1">
                              <a:solidFill>
                                <a:srgbClr val="002060"/>
                              </a:solidFill>
                              <a:latin typeface="Cambria Math" panose="02040503050406030204" pitchFamily="18" charset="0"/>
                            </a:rPr>
                            <m:t>𝑦</m:t>
                          </m:r>
                          <m:r>
                            <a:rPr lang="en-GB" sz="2000" b="0" i="1">
                              <a:solidFill>
                                <a:srgbClr val="002060"/>
                              </a:solidFill>
                              <a:latin typeface="Cambria Math" panose="02040503050406030204" pitchFamily="18" charset="0"/>
                            </a:rPr>
                            <m:t>=0</m:t>
                          </m:r>
                        </m:sub>
                        <m:sup>
                          <m:r>
                            <a:rPr lang="en-GB" sz="2000" b="0" i="1">
                              <a:solidFill>
                                <a:srgbClr val="002060"/>
                              </a:solidFill>
                              <a:latin typeface="Cambria Math" panose="02040503050406030204" pitchFamily="18" charset="0"/>
                            </a:rPr>
                            <m:t>𝑛</m:t>
                          </m:r>
                        </m:sup>
                        <m:e>
                          <m:sSub>
                            <m:sSubPr>
                              <m:ctrlPr>
                                <a:rPr lang="en-GB" sz="2000" b="0" i="1">
                                  <a:solidFill>
                                    <a:srgbClr val="002060"/>
                                  </a:solidFill>
                                  <a:latin typeface="Cambria Math" panose="02040503050406030204" pitchFamily="18" charset="0"/>
                                </a:rPr>
                              </m:ctrlPr>
                            </m:sSubPr>
                            <m:e>
                              <m:r>
                                <a:rPr lang="en-GB" sz="2000" b="0" i="1">
                                  <a:solidFill>
                                    <a:srgbClr val="002060"/>
                                  </a:solidFill>
                                  <a:latin typeface="Cambria Math" panose="02040503050406030204" pitchFamily="18" charset="0"/>
                                </a:rPr>
                                <m:t>𝐹𝑖𝑛𝑎𝑛𝑐𝑖𝑛𝑔𝑅𝑒𝑞𝑢𝑖𝑟𝑒𝑚𝑒𝑛𝑡</m:t>
                              </m:r>
                            </m:e>
                            <m:sub>
                              <m:r>
                                <a:rPr lang="en-GB" sz="2000" b="0" i="1">
                                  <a:solidFill>
                                    <a:srgbClr val="002060"/>
                                  </a:solidFill>
                                  <a:latin typeface="Cambria Math" panose="02040503050406030204" pitchFamily="18" charset="0"/>
                                </a:rPr>
                                <m:t>𝑁𝑍</m:t>
                              </m:r>
                            </m:sub>
                          </m:sSub>
                        </m:e>
                      </m:nary>
                      <m:r>
                        <a:rPr lang="en-GB" sz="2000" b="1" i="1">
                          <a:solidFill>
                            <a:srgbClr val="002060"/>
                          </a:solidFill>
                          <a:latin typeface="Cambria Math" panose="02040503050406030204" pitchFamily="18" charset="0"/>
                        </a:rPr>
                        <m:t>=</m:t>
                      </m:r>
                      <m:nary>
                        <m:naryPr>
                          <m:chr m:val="∑"/>
                          <m:ctrlPr>
                            <a:rPr lang="en-GB" sz="2000" i="1">
                              <a:solidFill>
                                <a:srgbClr val="002060"/>
                              </a:solidFill>
                              <a:latin typeface="Cambria Math" panose="02040503050406030204" pitchFamily="18" charset="0"/>
                            </a:rPr>
                          </m:ctrlPr>
                        </m:naryPr>
                        <m:sub>
                          <m:r>
                            <m:rPr>
                              <m:brk m:alnAt="23"/>
                            </m:rPr>
                            <a:rPr lang="en-GB" sz="2000" b="0" i="1">
                              <a:solidFill>
                                <a:srgbClr val="002060"/>
                              </a:solidFill>
                              <a:latin typeface="Cambria Math" panose="02040503050406030204" pitchFamily="18" charset="0"/>
                            </a:rPr>
                            <m:t>𝑦</m:t>
                          </m:r>
                          <m:r>
                            <a:rPr lang="en-GB" sz="2000" b="0" i="1">
                              <a:solidFill>
                                <a:srgbClr val="002060"/>
                              </a:solidFill>
                              <a:latin typeface="Cambria Math" panose="02040503050406030204" pitchFamily="18" charset="0"/>
                            </a:rPr>
                            <m:t>=0</m:t>
                          </m:r>
                        </m:sub>
                        <m:sup>
                          <m:r>
                            <a:rPr lang="en-GB" sz="2000" b="0" i="1">
                              <a:solidFill>
                                <a:srgbClr val="002060"/>
                              </a:solidFill>
                              <a:latin typeface="Cambria Math" panose="02040503050406030204" pitchFamily="18" charset="0"/>
                            </a:rPr>
                            <m:t>𝑛</m:t>
                          </m:r>
                        </m:sup>
                        <m:e>
                          <m:sSub>
                            <m:sSubPr>
                              <m:ctrlPr>
                                <a:rPr lang="en-GB" sz="2000" i="1">
                                  <a:solidFill>
                                    <a:srgbClr val="002060"/>
                                  </a:solidFill>
                                  <a:latin typeface="Cambria Math" panose="02040503050406030204" pitchFamily="18" charset="0"/>
                                </a:rPr>
                              </m:ctrlPr>
                            </m:sSubPr>
                            <m:e>
                              <m:r>
                                <a:rPr lang="en-GB" sz="2000" b="0" i="1">
                                  <a:solidFill>
                                    <a:srgbClr val="002060"/>
                                  </a:solidFill>
                                  <a:latin typeface="Cambria Math" panose="02040503050406030204" pitchFamily="18" charset="0"/>
                                </a:rPr>
                                <m:t>𝐹𝑖𝑛𝑎𝑛𝑐𝑖𝑛𝑔𝑅𝑒𝑞𝑢𝑖𝑟𝑒𝑚𝑒𝑛𝑡</m:t>
                              </m:r>
                            </m:e>
                            <m:sub>
                              <m:r>
                                <a:rPr lang="en-GB" sz="2000" b="0" i="1">
                                  <a:solidFill>
                                    <a:srgbClr val="002060"/>
                                  </a:solidFill>
                                  <a:latin typeface="Cambria Math" panose="02040503050406030204" pitchFamily="18" charset="0"/>
                                </a:rPr>
                                <m:t>𝐿𝐶</m:t>
                              </m:r>
                            </m:sub>
                          </m:sSub>
                        </m:e>
                      </m:nary>
                    </m:oMath>
                  </m:oMathPara>
                </a14:m>
                <a:endParaRPr lang="en-GB" sz="2000">
                  <a:solidFill>
                    <a:srgbClr val="002060"/>
                  </a:solidFill>
                </a:endParaRPr>
              </a:p>
            </p:txBody>
          </p:sp>
        </mc:Choice>
        <mc:Fallback xmlns="">
          <p:sp>
            <p:nvSpPr>
              <p:cNvPr id="2" name="TextBox 1">
                <a:extLst>
                  <a:ext uri="{FF2B5EF4-FFF2-40B4-BE49-F238E27FC236}">
                    <a16:creationId xmlns:a16="http://schemas.microsoft.com/office/drawing/2014/main" id="{3E428A0A-8111-2124-6B0A-8804CCF12E19}"/>
                  </a:ext>
                </a:extLst>
              </p:cNvPr>
              <p:cNvSpPr txBox="1">
                <a:spLocks noRot="1" noChangeAspect="1" noMove="1" noResize="1" noEditPoints="1" noAdjustHandles="1" noChangeArrowheads="1" noChangeShapeType="1" noTextEdit="1"/>
              </p:cNvSpPr>
              <p:nvPr/>
            </p:nvSpPr>
            <p:spPr>
              <a:xfrm>
                <a:off x="1748263" y="5062957"/>
                <a:ext cx="8695471" cy="966931"/>
              </a:xfrm>
              <a:prstGeom prst="rect">
                <a:avLst/>
              </a:prstGeom>
              <a:blipFill>
                <a:blip r:embed="R92d047590caf47c5"/>
                <a:stretch>
                  <a:fillRect/>
                </a:stretch>
              </a:blipFill>
            </p:spPr>
            <p:txBody>
              <a:bodyPr/>
              <a:lstStyle/>
              <a:p>
                <a:r>
                  <a:rPr lang="en-US">
                    <a:noFill/>
                  </a:rPr>
                  <a:t> </a:t>
                </a:r>
              </a:p>
            </p:txBody>
          </p:sp>
        </mc:Fallback>
      </mc:AlternateContent>
      <p:pic>
        <p:nvPicPr>
          <p:cNvPr id="3" name="ttsmaker-file-2025-2-14-13-40-57">
            <a:hlinkClick r:id="" action="ppaction://media"/>
            <a:extLst>
              <a:ext uri="{FF2B5EF4-FFF2-40B4-BE49-F238E27FC236}">
                <a16:creationId xmlns:a16="http://schemas.microsoft.com/office/drawing/2014/main" id="{FAE1D49E-E483-5F68-2AE0-BF755672F17A}"/>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173933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3FFC6-D208-B164-0C0D-E17785FFCDD7}"/>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3AEB89FC-4D04-8F63-66A6-2795342E5717}"/>
              </a:ext>
            </a:extLst>
          </p:cNvPr>
          <p:cNvSpPr>
            <a:spLocks noGrp="1"/>
          </p:cNvSpPr>
          <p:nvPr>
            <p:ph type="sldNum" idx="11"/>
          </p:nvPr>
        </p:nvSpPr>
        <p:spPr/>
        <p:txBody>
          <a:bodyPr/>
          <a:lstStyle/>
          <a:p>
            <a:fld id="{00000000-1234-1234-1234-123412341234}" type="slidenum">
              <a:rPr lang="sv-SE"/>
              <a:pPr/>
              <a:t>26</a:t>
            </a:fld>
            <a:endParaRPr lang="sv-SE"/>
          </a:p>
        </p:txBody>
      </p:sp>
      <p:sp>
        <p:nvSpPr>
          <p:cNvPr id="4" name="Title 3">
            <a:extLst>
              <a:ext uri="{FF2B5EF4-FFF2-40B4-BE49-F238E27FC236}">
                <a16:creationId xmlns:a16="http://schemas.microsoft.com/office/drawing/2014/main" id="{DA102D9D-D1C6-BBE1-59FD-5AFCF3D8B377}"/>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4: Softening Financing Terms</a:t>
            </a:r>
            <a:endParaRPr lang="en-GB"/>
          </a:p>
        </p:txBody>
      </p:sp>
      <p:pic>
        <p:nvPicPr>
          <p:cNvPr id="9" name="Picture 8" descr="A graph with red and green lines&#10;&#10;AI-generated content may be incorrect.">
            <a:extLst>
              <a:ext uri="{FF2B5EF4-FFF2-40B4-BE49-F238E27FC236}">
                <a16:creationId xmlns:a16="http://schemas.microsoft.com/office/drawing/2014/main" id="{6C147EDA-FFC0-632C-0090-33E444ABE75B}"/>
              </a:ext>
            </a:extLst>
          </p:cNvPr>
          <p:cNvPicPr>
            <a:picLocks noChangeAspect="1"/>
          </p:cNvPicPr>
          <p:nvPr/>
        </p:nvPicPr>
        <p:blipFill>
          <a:blip r:embed="rId5"/>
          <a:stretch>
            <a:fillRect/>
          </a:stretch>
        </p:blipFill>
        <p:spPr>
          <a:xfrm>
            <a:off x="6160008" y="1351589"/>
            <a:ext cx="5524500" cy="4927600"/>
          </a:xfrm>
          <a:prstGeom prst="rect">
            <a:avLst/>
          </a:prstGeom>
        </p:spPr>
      </p:pic>
      <p:pic>
        <p:nvPicPr>
          <p:cNvPr id="11" name="Picture 10" descr="A graph of a graph showing the cost of a company&#10;&#10;AI-generated content may be incorrect.">
            <a:extLst>
              <a:ext uri="{FF2B5EF4-FFF2-40B4-BE49-F238E27FC236}">
                <a16:creationId xmlns:a16="http://schemas.microsoft.com/office/drawing/2014/main" id="{A58CB2C1-3D07-2E33-2E6D-1853ED8AA3F6}"/>
              </a:ext>
            </a:extLst>
          </p:cNvPr>
          <p:cNvPicPr>
            <a:picLocks noChangeAspect="1"/>
          </p:cNvPicPr>
          <p:nvPr/>
        </p:nvPicPr>
        <p:blipFill>
          <a:blip r:embed="rId6"/>
          <a:stretch>
            <a:fillRect/>
          </a:stretch>
        </p:blipFill>
        <p:spPr>
          <a:xfrm>
            <a:off x="304800" y="1351589"/>
            <a:ext cx="5524500" cy="4927600"/>
          </a:xfrm>
          <a:prstGeom prst="rect">
            <a:avLst/>
          </a:prstGeom>
        </p:spPr>
      </p:pic>
      <p:pic>
        <p:nvPicPr>
          <p:cNvPr id="12" name="Graphic 3" descr="Arrow: Clockwise curve with solid fill">
            <a:extLst>
              <a:ext uri="{FF2B5EF4-FFF2-40B4-BE49-F238E27FC236}">
                <a16:creationId xmlns:a16="http://schemas.microsoft.com/office/drawing/2014/main" id="{401C41DA-76B1-9BB8-E37B-481A802639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933928" flipV="1">
            <a:off x="5360862" y="3270780"/>
            <a:ext cx="755948" cy="1392284"/>
          </a:xfrm>
          <a:prstGeom prst="rect">
            <a:avLst/>
          </a:prstGeom>
          <a:effectLst>
            <a:glow rad="38100">
              <a:schemeClr val="bg1"/>
            </a:glow>
          </a:effectLst>
        </p:spPr>
      </p:pic>
      <p:cxnSp>
        <p:nvCxnSpPr>
          <p:cNvPr id="3" name="Straight Arrow Connector 2">
            <a:extLst>
              <a:ext uri="{FF2B5EF4-FFF2-40B4-BE49-F238E27FC236}">
                <a16:creationId xmlns:a16="http://schemas.microsoft.com/office/drawing/2014/main" id="{2E50145C-845B-90AF-F7A5-F6A034B6A152}"/>
              </a:ext>
            </a:extLst>
          </p:cNvPr>
          <p:cNvCxnSpPr/>
          <p:nvPr/>
        </p:nvCxnSpPr>
        <p:spPr>
          <a:xfrm>
            <a:off x="11328400" y="1845733"/>
            <a:ext cx="0" cy="491067"/>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pic>
        <p:nvPicPr>
          <p:cNvPr id="6" name="ttsmaker-file-2025-2-14-13-49-38">
            <a:hlinkClick r:id="" action="ppaction://media"/>
            <a:extLst>
              <a:ext uri="{FF2B5EF4-FFF2-40B4-BE49-F238E27FC236}">
                <a16:creationId xmlns:a16="http://schemas.microsoft.com/office/drawing/2014/main" id="{2A70A7A6-B605-C1CE-820A-D0970431D742}"/>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5">
                <a:tint val="45000"/>
                <a:satMod val="400000"/>
              </a:schemeClr>
            </a:duotone>
          </a:blip>
          <a:stretch>
            <a:fillRect/>
          </a:stretch>
        </p:blipFill>
        <p:spPr>
          <a:xfrm>
            <a:off x="10985500" y="0"/>
            <a:ext cx="812800" cy="812800"/>
          </a:xfrm>
          <a:prstGeom prst="rect">
            <a:avLst/>
          </a:prstGeom>
        </p:spPr>
      </p:pic>
    </p:spTree>
    <p:extLst>
      <p:ext uri="{BB962C8B-B14F-4D97-AF65-F5344CB8AC3E}">
        <p14:creationId xmlns:p14="http://schemas.microsoft.com/office/powerpoint/2010/main" val="245538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3F29A-D277-0F5C-0941-CA812358880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10CA4D-A950-0D93-0B4A-39724686196C}"/>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9863F435-208B-7FBC-DF44-E7C68EF460E3}"/>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Carbon Credits</a:t>
            </a:r>
          </a:p>
        </p:txBody>
      </p:sp>
      <p:cxnSp>
        <p:nvCxnSpPr>
          <p:cNvPr id="8" name="Straight Connector 7">
            <a:extLst>
              <a:ext uri="{FF2B5EF4-FFF2-40B4-BE49-F238E27FC236}">
                <a16:creationId xmlns:a16="http://schemas.microsoft.com/office/drawing/2014/main" id="{C16CCC9B-0188-F71A-9DEB-166DBC38F0ED}"/>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F106B4-2540-80A2-F486-B361A7B6C99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3</a:t>
            </a:r>
            <a:endParaRPr lang="en-GB" sz="2800">
              <a:solidFill>
                <a:schemeClr val="bg1"/>
              </a:solidFill>
            </a:endParaRPr>
          </a:p>
        </p:txBody>
      </p:sp>
    </p:spTree>
    <p:extLst>
      <p:ext uri="{BB962C8B-B14F-4D97-AF65-F5344CB8AC3E}">
        <p14:creationId xmlns:p14="http://schemas.microsoft.com/office/powerpoint/2010/main" val="1281663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4BC5-031E-0A97-39C3-65F77826FFF0}"/>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D7FA4E91-3970-7DC8-FD02-9FD58EEC08F7}"/>
              </a:ext>
            </a:extLst>
          </p:cNvPr>
          <p:cNvSpPr>
            <a:spLocks noGrp="1"/>
          </p:cNvSpPr>
          <p:nvPr>
            <p:ph type="sldNum" idx="11"/>
          </p:nvPr>
        </p:nvSpPr>
        <p:spPr/>
        <p:txBody>
          <a:bodyPr/>
          <a:lstStyle/>
          <a:p>
            <a:fld id="{00000000-1234-1234-1234-123412341234}" type="slidenum">
              <a:rPr lang="sv-SE"/>
              <a:pPr/>
              <a:t>28</a:t>
            </a:fld>
            <a:endParaRPr lang="sv-SE"/>
          </a:p>
        </p:txBody>
      </p:sp>
      <p:sp>
        <p:nvSpPr>
          <p:cNvPr id="4" name="Title 3">
            <a:extLst>
              <a:ext uri="{FF2B5EF4-FFF2-40B4-BE49-F238E27FC236}">
                <a16:creationId xmlns:a16="http://schemas.microsoft.com/office/drawing/2014/main" id="{5158EE5B-4129-1B1A-DD2A-7DCE1F34B69E}"/>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5: Carbon Credits</a:t>
            </a:r>
            <a:endParaRPr lang="en-GB"/>
          </a:p>
        </p:txBody>
      </p:sp>
      <p:sp>
        <p:nvSpPr>
          <p:cNvPr id="7" name="TextBox 6">
            <a:extLst>
              <a:ext uri="{FF2B5EF4-FFF2-40B4-BE49-F238E27FC236}">
                <a16:creationId xmlns:a16="http://schemas.microsoft.com/office/drawing/2014/main" id="{6BADB38F-60AC-6941-2B78-32AA4DC5CC99}"/>
              </a:ext>
            </a:extLst>
          </p:cNvPr>
          <p:cNvSpPr txBox="1"/>
          <p:nvPr/>
        </p:nvSpPr>
        <p:spPr>
          <a:xfrm>
            <a:off x="644721" y="1183811"/>
            <a:ext cx="10926795" cy="3785652"/>
          </a:xfrm>
          <a:prstGeom prst="rect">
            <a:avLst/>
          </a:prstGeom>
          <a:solidFill>
            <a:schemeClr val="bg1"/>
          </a:solidFill>
        </p:spPr>
        <p:txBody>
          <a:bodyPr wrap="square" lIns="91440" tIns="45720" rIns="91440" bIns="45720" anchor="t">
            <a:spAutoFit/>
          </a:bodyPr>
          <a:lstStyle/>
          <a:p>
            <a:r>
              <a:rPr lang="en-GB" sz="2400"/>
              <a:t>Previous methods have assumed a static world where the costs and benefits of the energy transition are fully predetermined. However, many key parameters—such as capital costs, fossil fuel prices, and carbon credit values—are subject to unpredictable changes.</a:t>
            </a:r>
          </a:p>
          <a:p>
            <a:endParaRPr lang="en-GB" sz="2400"/>
          </a:p>
          <a:p>
            <a:r>
              <a:rPr lang="en-GB" sz="2400"/>
              <a:t>To address this uncertainty, a </a:t>
            </a:r>
            <a:r>
              <a:rPr lang="en-GB" sz="2400" b="1"/>
              <a:t>pay-as-you-go</a:t>
            </a:r>
            <a:r>
              <a:rPr lang="en-GB" sz="2400"/>
              <a:t> approach could be adopted, where carbon credits are purchased as clean energy projects are implemented. This approach can be integrated into the funding baseline, allowing capital to be reinvested into the development of new clean infrastructure as it becomes available.</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3BE0033-F1BC-E2AB-A285-37B724A4B838}"/>
                  </a:ext>
                </a:extLst>
              </p:cNvPr>
              <p:cNvSpPr txBox="1"/>
              <p:nvPr/>
            </p:nvSpPr>
            <p:spPr>
              <a:xfrm>
                <a:off x="838200" y="5432169"/>
                <a:ext cx="10733316" cy="844718"/>
              </a:xfrm>
              <a:prstGeom prst="rect">
                <a:avLst/>
              </a:prstGeom>
              <a:solidFill>
                <a:schemeClr val="accent3"/>
              </a:solidFill>
              <a:ln>
                <a:noFill/>
              </a:ln>
            </p:spPr>
            <p:txBody>
              <a:bodyPr wrap="square" anchor="ctr">
                <a:spAutoFit/>
              </a:bodyPr>
              <a:lstStyle/>
              <a:p>
                <a:pPr/>
                <a14:m>
                  <m:oMathPara xmlns:m="http://schemas.openxmlformats.org/officeDocument/2006/math">
                    <m:oMathParaPr>
                      <m:jc m:val="centerGroup"/>
                    </m:oMathParaPr>
                    <m:oMath xmlns:m="http://schemas.openxmlformats.org/officeDocument/2006/math">
                      <m:r>
                        <a:rPr lang="en-GB" sz="2000" b="1" i="1">
                          <a:solidFill>
                            <a:srgbClr val="002060"/>
                          </a:solidFill>
                          <a:latin typeface="Cambria Math" panose="02040503050406030204" pitchFamily="18" charset="0"/>
                        </a:rPr>
                        <m:t>𝑨𝒏𝒏𝒖𝒂𝒍</m:t>
                      </m:r>
                      <m:r>
                        <a:rPr lang="en-GB" sz="2000" b="1" i="0">
                          <a:solidFill>
                            <a:srgbClr val="002060"/>
                          </a:solidFill>
                          <a:latin typeface="Cambria Math" panose="02040503050406030204" pitchFamily="18" charset="0"/>
                        </a:rPr>
                        <m:t> </m:t>
                      </m:r>
                      <m:r>
                        <a:rPr lang="en-GB" sz="2000" b="1" i="1">
                          <a:solidFill>
                            <a:srgbClr val="002060"/>
                          </a:solidFill>
                          <a:latin typeface="Cambria Math" panose="02040503050406030204" pitchFamily="18" charset="0"/>
                        </a:rPr>
                        <m:t>𝑪𝒂𝒓𝒃𝒐𝒏</m:t>
                      </m:r>
                      <m:r>
                        <a:rPr lang="en-GB" sz="2000" b="1" i="0">
                          <a:solidFill>
                            <a:srgbClr val="002060"/>
                          </a:solidFill>
                          <a:latin typeface="Cambria Math" panose="02040503050406030204" pitchFamily="18" charset="0"/>
                        </a:rPr>
                        <m:t> </m:t>
                      </m:r>
                      <m:r>
                        <a:rPr lang="en-GB" sz="2000" b="1" i="1">
                          <a:solidFill>
                            <a:srgbClr val="002060"/>
                          </a:solidFill>
                          <a:latin typeface="Cambria Math" panose="02040503050406030204" pitchFamily="18" charset="0"/>
                        </a:rPr>
                        <m:t>𝑪𝒓𝒆𝒅𝒊𝒕</m:t>
                      </m:r>
                      <m:r>
                        <a:rPr lang="en-GB" sz="2000" b="1" i="0">
                          <a:solidFill>
                            <a:srgbClr val="002060"/>
                          </a:solidFill>
                          <a:latin typeface="Cambria Math" panose="02040503050406030204" pitchFamily="18" charset="0"/>
                        </a:rPr>
                        <m:t> </m:t>
                      </m:r>
                      <m:r>
                        <a:rPr lang="en-GB" sz="2000" b="1" i="1">
                          <a:solidFill>
                            <a:srgbClr val="002060"/>
                          </a:solidFill>
                          <a:latin typeface="Cambria Math" panose="02040503050406030204" pitchFamily="18" charset="0"/>
                        </a:rPr>
                        <m:t>𝑹𝒆𝒒𝒖𝒊𝒓𝒆𝒎𝒆𝒏𝒕</m:t>
                      </m:r>
                      <m:r>
                        <a:rPr lang="en-GB" sz="2000" i="0">
                          <a:solidFill>
                            <a:srgbClr val="002060"/>
                          </a:solidFill>
                          <a:latin typeface="Cambria Math" panose="02040503050406030204" pitchFamily="18" charset="0"/>
                        </a:rPr>
                        <m:t>=</m:t>
                      </m:r>
                      <m:d>
                        <m:dPr>
                          <m:begChr m:val="["/>
                          <m:endChr m:val="]"/>
                          <m:ctrlPr>
                            <a:rPr lang="en-GB" sz="2000" i="1">
                              <a:solidFill>
                                <a:srgbClr val="002060"/>
                              </a:solidFill>
                              <a:latin typeface="Cambria Math" panose="02040503050406030204" pitchFamily="18" charset="0"/>
                            </a:rPr>
                          </m:ctrlPr>
                        </m:dPr>
                        <m:e>
                          <m:f>
                            <m:fPr>
                              <m:ctrlPr>
                                <a:rPr lang="en-GB" sz="2000" i="1">
                                  <a:solidFill>
                                    <a:srgbClr val="002060"/>
                                  </a:solidFill>
                                  <a:latin typeface="Cambria Math" panose="02040503050406030204" pitchFamily="18" charset="0"/>
                                </a:rPr>
                              </m:ctrlPr>
                            </m:fPr>
                            <m:num>
                              <m:d>
                                <m:dPr>
                                  <m:ctrlPr>
                                    <a:rPr lang="en-GB" sz="2000" i="1">
                                      <a:solidFill>
                                        <a:srgbClr val="002060"/>
                                      </a:solidFill>
                                      <a:latin typeface="Cambria Math" panose="02040503050406030204" pitchFamily="18" charset="0"/>
                                    </a:rPr>
                                  </m:ctrlPr>
                                </m:dPr>
                                <m:e>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𝐼𝑛𝑣𝑒𝑠𝑡𝑚𝑒𝑛𝑡</m:t>
                                      </m:r>
                                      <m:r>
                                        <a:rPr lang="en-GB" sz="2000">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𝑁𝑒𝑒𝑑</m:t>
                                      </m:r>
                                    </m:e>
                                    <m:sub>
                                      <m:r>
                                        <a:rPr lang="en-GB" sz="2000" b="0" i="1">
                                          <a:solidFill>
                                            <a:srgbClr val="002060"/>
                                          </a:solidFill>
                                          <a:latin typeface="Cambria Math" panose="02040503050406030204" pitchFamily="18" charset="0"/>
                                        </a:rPr>
                                        <m:t>𝐿𝐶</m:t>
                                      </m:r>
                                      <m:r>
                                        <a:rPr lang="en-GB" sz="2000" b="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𝑦</m:t>
                                      </m:r>
                                    </m:sub>
                                  </m:sSub>
                                  <m:r>
                                    <a:rPr lang="en-GB" sz="2000" b="0" i="1">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𝐼𝑛𝑣𝑒𝑠𝑡𝑚𝑒𝑛𝑡</m:t>
                                      </m:r>
                                      <m:r>
                                        <a:rPr lang="en-GB" sz="2000">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𝑁𝑒𝑒𝑑</m:t>
                                      </m:r>
                                    </m:e>
                                    <m:sub>
                                      <m:r>
                                        <a:rPr lang="en-GB" sz="2000" b="0" i="1">
                                          <a:solidFill>
                                            <a:srgbClr val="002060"/>
                                          </a:solidFill>
                                          <a:latin typeface="Cambria Math" panose="02040503050406030204" pitchFamily="18" charset="0"/>
                                        </a:rPr>
                                        <m:t>𝑁𝑍</m:t>
                                      </m:r>
                                      <m:r>
                                        <a:rPr lang="en-GB" sz="2000" i="1">
                                          <a:solidFill>
                                            <a:srgbClr val="002060"/>
                                          </a:solidFill>
                                          <a:latin typeface="Cambria Math" panose="02040503050406030204" pitchFamily="18" charset="0"/>
                                        </a:rPr>
                                        <m:t>, </m:t>
                                      </m:r>
                                      <m:r>
                                        <a:rPr lang="en-GB" sz="2000" i="1">
                                          <a:solidFill>
                                            <a:srgbClr val="002060"/>
                                          </a:solidFill>
                                          <a:latin typeface="Cambria Math" panose="02040503050406030204" pitchFamily="18" charset="0"/>
                                        </a:rPr>
                                        <m:t>𝑦</m:t>
                                      </m:r>
                                    </m:sub>
                                  </m:sSub>
                                </m:e>
                              </m:d>
                            </m:num>
                            <m:den>
                              <m:d>
                                <m:dPr>
                                  <m:ctrlPr>
                                    <a:rPr lang="en-GB" sz="2000" i="1">
                                      <a:solidFill>
                                        <a:srgbClr val="002060"/>
                                      </a:solidFill>
                                      <a:latin typeface="Cambria Math" panose="02040503050406030204" pitchFamily="18" charset="0"/>
                                    </a:rPr>
                                  </m:ctrlPr>
                                </m:dPr>
                                <m:e>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𝐶𝑂</m:t>
                                      </m:r>
                                      <m:r>
                                        <a:rPr lang="en-GB" sz="2000">
                                          <a:solidFill>
                                            <a:srgbClr val="002060"/>
                                          </a:solidFill>
                                          <a:latin typeface="Cambria Math" panose="02040503050406030204" pitchFamily="18" charset="0"/>
                                        </a:rPr>
                                        <m:t>2</m:t>
                                      </m:r>
                                    </m:e>
                                    <m:sub>
                                      <m:r>
                                        <a:rPr lang="en-GB" sz="2000" i="1">
                                          <a:solidFill>
                                            <a:srgbClr val="002060"/>
                                          </a:solidFill>
                                          <a:latin typeface="Cambria Math" panose="02040503050406030204" pitchFamily="18" charset="0"/>
                                        </a:rPr>
                                        <m:t>𝐿𝐶</m:t>
                                      </m:r>
                                      <m:r>
                                        <a:rPr lang="en-GB" sz="2000">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𝑦</m:t>
                                      </m:r>
                                    </m:sub>
                                  </m:sSub>
                                  <m:r>
                                    <a:rPr lang="en-GB" sz="2000">
                                      <a:solidFill>
                                        <a:srgbClr val="002060"/>
                                      </a:solidFill>
                                      <a:latin typeface="Cambria Math" panose="02040503050406030204" pitchFamily="18" charset="0"/>
                                    </a:rPr>
                                    <m:t>−</m:t>
                                  </m:r>
                                  <m:sSub>
                                    <m:sSubPr>
                                      <m:ctrlPr>
                                        <a:rPr lang="en-GB" sz="2000" i="1">
                                          <a:solidFill>
                                            <a:srgbClr val="002060"/>
                                          </a:solidFill>
                                          <a:latin typeface="Cambria Math" panose="02040503050406030204" pitchFamily="18" charset="0"/>
                                        </a:rPr>
                                      </m:ctrlPr>
                                    </m:sSubPr>
                                    <m:e>
                                      <m:r>
                                        <a:rPr lang="en-GB" sz="2000" i="1">
                                          <a:solidFill>
                                            <a:srgbClr val="002060"/>
                                          </a:solidFill>
                                          <a:latin typeface="Cambria Math" panose="02040503050406030204" pitchFamily="18" charset="0"/>
                                        </a:rPr>
                                        <m:t>𝐶𝑂</m:t>
                                      </m:r>
                                      <m:r>
                                        <a:rPr lang="en-GB" sz="2000">
                                          <a:solidFill>
                                            <a:srgbClr val="002060"/>
                                          </a:solidFill>
                                          <a:latin typeface="Cambria Math" panose="02040503050406030204" pitchFamily="18" charset="0"/>
                                        </a:rPr>
                                        <m:t>2</m:t>
                                      </m:r>
                                    </m:e>
                                    <m:sub>
                                      <m:r>
                                        <a:rPr lang="en-GB" sz="2000" i="1">
                                          <a:solidFill>
                                            <a:srgbClr val="002060"/>
                                          </a:solidFill>
                                          <a:latin typeface="Cambria Math" panose="02040503050406030204" pitchFamily="18" charset="0"/>
                                        </a:rPr>
                                        <m:t>𝑁𝑍</m:t>
                                      </m:r>
                                      <m:r>
                                        <a:rPr lang="en-GB" sz="2000">
                                          <a:solidFill>
                                            <a:srgbClr val="002060"/>
                                          </a:solidFill>
                                          <a:latin typeface="Cambria Math" panose="02040503050406030204" pitchFamily="18" charset="0"/>
                                        </a:rPr>
                                        <m:t>,</m:t>
                                      </m:r>
                                      <m:r>
                                        <a:rPr lang="en-GB" sz="2000" i="1">
                                          <a:solidFill>
                                            <a:srgbClr val="002060"/>
                                          </a:solidFill>
                                          <a:latin typeface="Cambria Math" panose="02040503050406030204" pitchFamily="18" charset="0"/>
                                        </a:rPr>
                                        <m:t>𝑦</m:t>
                                      </m:r>
                                    </m:sub>
                                  </m:sSub>
                                </m:e>
                              </m:d>
                            </m:den>
                          </m:f>
                        </m:e>
                      </m:d>
                    </m:oMath>
                  </m:oMathPara>
                </a14:m>
                <a:endParaRPr lang="en-GB" sz="2000">
                  <a:solidFill>
                    <a:srgbClr val="002060"/>
                  </a:solidFill>
                </a:endParaRPr>
              </a:p>
            </p:txBody>
          </p:sp>
        </mc:Choice>
        <mc:Fallback xmlns="">
          <p:sp>
            <p:nvSpPr>
              <p:cNvPr id="2" name="TextBox 1">
                <a:extLst>
                  <a:ext uri="{FF2B5EF4-FFF2-40B4-BE49-F238E27FC236}">
                    <a16:creationId xmlns:a16="http://schemas.microsoft.com/office/drawing/2014/main" id="{43BE0033-F1BC-E2AB-A285-37B724A4B838}"/>
                  </a:ext>
                </a:extLst>
              </p:cNvPr>
              <p:cNvSpPr txBox="1">
                <a:spLocks noRot="1" noChangeAspect="1" noMove="1" noResize="1" noEditPoints="1" noAdjustHandles="1" noChangeArrowheads="1" noChangeShapeType="1" noTextEdit="1"/>
              </p:cNvSpPr>
              <p:nvPr/>
            </p:nvSpPr>
            <p:spPr>
              <a:xfrm>
                <a:off x="838200" y="5432169"/>
                <a:ext cx="10733316" cy="844718"/>
              </a:xfrm>
              <a:prstGeom prst="rect">
                <a:avLst/>
              </a:prstGeom>
              <a:blipFill>
                <a:blip r:embed="R75b4f8bf035c42fd"/>
                <a:stretch>
                  <a:fillRect b="-1471"/>
                </a:stretch>
              </a:blipFill>
              <a:ln>
                <a:noFill/>
              </a:ln>
            </p:spPr>
            <p:txBody>
              <a:bodyPr/>
              <a:lstStyle/>
              <a:p>
                <a:r>
                  <a:rPr lang="en-GB">
                    <a:noFill/>
                  </a:rPr>
                  <a:t> </a:t>
                </a:r>
              </a:p>
            </p:txBody>
          </p:sp>
        </mc:Fallback>
      </mc:AlternateContent>
      <p:pic>
        <p:nvPicPr>
          <p:cNvPr id="3" name="ttsmaker-file-2025-2-13-20-38-1">
            <a:hlinkClick r:id="" action="ppaction://media"/>
            <a:extLst>
              <a:ext uri="{FF2B5EF4-FFF2-40B4-BE49-F238E27FC236}">
                <a16:creationId xmlns:a16="http://schemas.microsoft.com/office/drawing/2014/main" id="{C100E345-8438-FA53-D1F4-01AAAA122499}"/>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41275"/>
            <a:ext cx="812800" cy="812800"/>
          </a:xfrm>
          <a:prstGeom prst="rect">
            <a:avLst/>
          </a:prstGeom>
        </p:spPr>
      </p:pic>
    </p:spTree>
    <p:extLst>
      <p:ext uri="{BB962C8B-B14F-4D97-AF65-F5344CB8AC3E}">
        <p14:creationId xmlns:p14="http://schemas.microsoft.com/office/powerpoint/2010/main" val="13830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2B421-2532-18FF-F5DD-9204FBE31846}"/>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82DC9F24-FE91-77C1-137C-3E7DF2F66D2A}"/>
              </a:ext>
            </a:extLst>
          </p:cNvPr>
          <p:cNvSpPr>
            <a:spLocks noGrp="1"/>
          </p:cNvSpPr>
          <p:nvPr>
            <p:ph type="sldNum" idx="11"/>
          </p:nvPr>
        </p:nvSpPr>
        <p:spPr/>
        <p:txBody>
          <a:bodyPr/>
          <a:lstStyle/>
          <a:p>
            <a:fld id="{00000000-1234-1234-1234-123412341234}" type="slidenum">
              <a:rPr lang="sv-SE"/>
              <a:pPr/>
              <a:t>29</a:t>
            </a:fld>
            <a:endParaRPr lang="sv-SE"/>
          </a:p>
        </p:txBody>
      </p:sp>
      <p:sp>
        <p:nvSpPr>
          <p:cNvPr id="4" name="Title 3">
            <a:extLst>
              <a:ext uri="{FF2B5EF4-FFF2-40B4-BE49-F238E27FC236}">
                <a16:creationId xmlns:a16="http://schemas.microsoft.com/office/drawing/2014/main" id="{BE14728E-DDE0-CA87-6B77-71175CCD0792}"/>
              </a:ext>
            </a:extLst>
          </p:cNvPr>
          <p:cNvSpPr>
            <a:spLocks noGrp="1"/>
          </p:cNvSpPr>
          <p:nvPr>
            <p:ph type="title"/>
          </p:nvPr>
        </p:nvSpPr>
        <p:spPr/>
        <p:txBody>
          <a:bodyPr anchor="ctr"/>
          <a:lstStyle/>
          <a:p>
            <a:r>
              <a:rPr lang="en-GB">
                <a:solidFill>
                  <a:srgbClr val="C00000"/>
                </a:solidFill>
              </a:rPr>
              <a:t>Integrating Carbon Credits into the Dashboard</a:t>
            </a:r>
          </a:p>
        </p:txBody>
      </p:sp>
      <p:pic>
        <p:nvPicPr>
          <p:cNvPr id="8" name="Picture 7" descr="A graph showing the growth of carbon credits&#10;&#10;Description automatically generated">
            <a:extLst>
              <a:ext uri="{FF2B5EF4-FFF2-40B4-BE49-F238E27FC236}">
                <a16:creationId xmlns:a16="http://schemas.microsoft.com/office/drawing/2014/main" id="{633E01C9-10AB-4809-7ED9-194A893BE987}"/>
              </a:ext>
            </a:extLst>
          </p:cNvPr>
          <p:cNvPicPr>
            <a:picLocks noChangeAspect="1"/>
          </p:cNvPicPr>
          <p:nvPr/>
        </p:nvPicPr>
        <p:blipFill>
          <a:blip r:embed="rId5"/>
          <a:stretch>
            <a:fillRect/>
          </a:stretch>
        </p:blipFill>
        <p:spPr>
          <a:xfrm>
            <a:off x="4368800" y="1499125"/>
            <a:ext cx="6985000" cy="4648200"/>
          </a:xfrm>
          <a:prstGeom prst="rect">
            <a:avLst/>
          </a:prstGeom>
        </p:spPr>
      </p:pic>
      <p:sp>
        <p:nvSpPr>
          <p:cNvPr id="11" name="TextBox 10">
            <a:extLst>
              <a:ext uri="{FF2B5EF4-FFF2-40B4-BE49-F238E27FC236}">
                <a16:creationId xmlns:a16="http://schemas.microsoft.com/office/drawing/2014/main" id="{FB8EA114-7D4C-6A4F-2702-7279D03944B6}"/>
              </a:ext>
            </a:extLst>
          </p:cNvPr>
          <p:cNvSpPr txBox="1"/>
          <p:nvPr/>
        </p:nvSpPr>
        <p:spPr>
          <a:xfrm>
            <a:off x="671332" y="1422568"/>
            <a:ext cx="3697468" cy="4801314"/>
          </a:xfrm>
          <a:prstGeom prst="rect">
            <a:avLst/>
          </a:prstGeom>
          <a:noFill/>
        </p:spPr>
        <p:txBody>
          <a:bodyPr wrap="square">
            <a:spAutoFit/>
          </a:bodyPr>
          <a:lstStyle/>
          <a:p>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This figure shows the </a:t>
            </a:r>
            <a:r>
              <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rPr>
              <a:t>MinFin dashboard</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 featuring the optimised carbon credit instrument, which represents the carbon price needed to close the gap between </a:t>
            </a:r>
            <a:r>
              <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rPr>
              <a:t>Net Zero</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 and </a:t>
            </a:r>
            <a:r>
              <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rPr>
              <a:t>Business-as-Usual </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scenarios. </a:t>
            </a:r>
          </a:p>
          <a:p>
            <a:endPar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It also illustrates how this carbon price affects the overall gap between the financing required and the available funding. While it helps close the gap between </a:t>
            </a:r>
            <a:r>
              <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rPr>
              <a:t>NZ </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and </a:t>
            </a:r>
            <a:r>
              <a:rPr lang="en-GB" sz="1800" b="1">
                <a:solidFill>
                  <a:schemeClr val="accent5"/>
                </a:solidFill>
                <a:latin typeface="Open Sans" panose="020B0606030504020204" pitchFamily="34" charset="0"/>
                <a:ea typeface="Open Sans" panose="020B0606030504020204" pitchFamily="34" charset="0"/>
                <a:cs typeface="Open Sans" panose="020B0606030504020204" pitchFamily="34" charset="0"/>
              </a:rPr>
              <a:t>BAU,</a:t>
            </a:r>
            <a:r>
              <a:rPr lang="en-GB" sz="1800">
                <a:solidFill>
                  <a:schemeClr val="accent5"/>
                </a:solidFill>
                <a:latin typeface="Open Sans" panose="020B0606030504020204" pitchFamily="34" charset="0"/>
                <a:ea typeface="Open Sans" panose="020B0606030504020204" pitchFamily="34" charset="0"/>
                <a:cs typeface="Open Sans" panose="020B0606030504020204" pitchFamily="34" charset="0"/>
              </a:rPr>
              <a:t> it does not fully close the gap between sector cash flow and the financing requirement.</a:t>
            </a:r>
          </a:p>
        </p:txBody>
      </p:sp>
      <p:pic>
        <p:nvPicPr>
          <p:cNvPr id="2" name="ttsmaker-file-2025-2-13-20-38-32">
            <a:hlinkClick r:id="" action="ppaction://media"/>
            <a:extLst>
              <a:ext uri="{FF2B5EF4-FFF2-40B4-BE49-F238E27FC236}">
                <a16:creationId xmlns:a16="http://schemas.microsoft.com/office/drawing/2014/main" id="{FC0AE46C-6520-D07C-D7A6-C2CC24B2DFB8}"/>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135036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D800B-B38F-B0BC-A3A5-30C49E57BF9B}"/>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C6F0479-E20E-EEB0-9D7C-46EB7432131D}"/>
              </a:ext>
            </a:extLst>
          </p:cNvPr>
          <p:cNvSpPr>
            <a:spLocks noGrp="1"/>
          </p:cNvSpPr>
          <p:nvPr>
            <p:ph type="sldNum" idx="11"/>
          </p:nvPr>
        </p:nvSpPr>
        <p:spPr/>
        <p:txBody>
          <a:bodyPr/>
          <a:lstStyle/>
          <a:p>
            <a:fld id="{00000000-1234-1234-1234-123412341234}" type="slidenum">
              <a:rPr lang="sv-SE"/>
              <a:pPr/>
              <a:t>3</a:t>
            </a:fld>
            <a:endParaRPr lang="sv-SE"/>
          </a:p>
        </p:txBody>
      </p:sp>
      <p:sp>
        <p:nvSpPr>
          <p:cNvPr id="4" name="Title 3">
            <a:extLst>
              <a:ext uri="{FF2B5EF4-FFF2-40B4-BE49-F238E27FC236}">
                <a16:creationId xmlns:a16="http://schemas.microsoft.com/office/drawing/2014/main" id="{B91AC821-4EF4-EB83-3EDF-70343182B994}"/>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Learning Objectives</a:t>
            </a:r>
            <a:endParaRPr lang="en-GB"/>
          </a:p>
        </p:txBody>
      </p:sp>
      <p:sp>
        <p:nvSpPr>
          <p:cNvPr id="7" name="TextBox 6">
            <a:extLst>
              <a:ext uri="{FF2B5EF4-FFF2-40B4-BE49-F238E27FC236}">
                <a16:creationId xmlns:a16="http://schemas.microsoft.com/office/drawing/2014/main" id="{6FBAB3D7-5128-D539-FB43-CE506F2F306B}"/>
              </a:ext>
            </a:extLst>
          </p:cNvPr>
          <p:cNvSpPr txBox="1"/>
          <p:nvPr/>
        </p:nvSpPr>
        <p:spPr>
          <a:xfrm>
            <a:off x="644721" y="1183811"/>
            <a:ext cx="10926795" cy="2985433"/>
          </a:xfrm>
          <a:prstGeom prst="rect">
            <a:avLst/>
          </a:prstGeom>
          <a:solidFill>
            <a:schemeClr val="bg1"/>
          </a:solidFill>
        </p:spPr>
        <p:txBody>
          <a:bodyPr wrap="square" lIns="91440" tIns="45720" rIns="91440" bIns="45720" anchor="t">
            <a:spAutoFit/>
          </a:bodyPr>
          <a:lstStyle/>
          <a:p>
            <a:pPr marL="457200" indent="-457200">
              <a:spcAft>
                <a:spcPts val="800"/>
              </a:spcAft>
              <a:buFont typeface="Arial" panose="020B0604020202020204" pitchFamily="34" charset="0"/>
              <a:buChar char="•"/>
            </a:pPr>
            <a:r>
              <a:rPr lang="en-GB" sz="2800">
                <a:latin typeface="Open Sans" panose="020B0606030504020204" pitchFamily="34" charset="0"/>
                <a:ea typeface="Open Sans" panose="020B0606030504020204" pitchFamily="34" charset="0"/>
                <a:cs typeface="Open Sans" panose="020B0606030504020204" pitchFamily="34" charset="0"/>
              </a:rPr>
              <a:t>Define the net financing gap and its significance</a:t>
            </a:r>
          </a:p>
          <a:p>
            <a:pPr marL="457200" indent="-457200">
              <a:spcAft>
                <a:spcPts val="800"/>
              </a:spcAft>
              <a:buFont typeface="Arial" panose="020B0604020202020204" pitchFamily="34" charset="0"/>
              <a:buChar char="•"/>
            </a:pPr>
            <a:r>
              <a:rPr lang="en-GB" sz="2800">
                <a:latin typeface="Open Sans" panose="020B0606030504020204" pitchFamily="34" charset="0"/>
                <a:ea typeface="Open Sans" panose="020B0606030504020204" pitchFamily="34" charset="0"/>
                <a:cs typeface="Open Sans" panose="020B0606030504020204" pitchFamily="34" charset="0"/>
              </a:rPr>
              <a:t>Identify and explain the range of financing instruments used to address the financing gap in </a:t>
            </a:r>
            <a:r>
              <a:rPr lang="en-GB" sz="2800" err="1">
                <a:latin typeface="Open Sans" panose="020B0606030504020204" pitchFamily="34" charset="0"/>
                <a:ea typeface="Open Sans" panose="020B0606030504020204" pitchFamily="34" charset="0"/>
                <a:cs typeface="Open Sans" panose="020B0606030504020204" pitchFamily="34" charset="0"/>
              </a:rPr>
              <a:t>MINFin</a:t>
            </a:r>
            <a:endParaRPr lang="en-GB" sz="2800">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800"/>
              </a:spcAft>
              <a:buFont typeface="Arial" panose="020B0604020202020204" pitchFamily="34" charset="0"/>
              <a:buChar char="•"/>
            </a:pPr>
            <a:r>
              <a:rPr lang="en-GB" sz="2800">
                <a:latin typeface="Open Sans" panose="020B0606030504020204" pitchFamily="34" charset="0"/>
                <a:ea typeface="Open Sans" panose="020B0606030504020204" pitchFamily="34" charset="0"/>
                <a:cs typeface="Open Sans" panose="020B0606030504020204" pitchFamily="34" charset="0"/>
              </a:rPr>
              <a:t>Calculate the quantum of each financing instrument</a:t>
            </a:r>
          </a:p>
          <a:p>
            <a:pPr marL="457200" indent="-457200">
              <a:spcAft>
                <a:spcPts val="800"/>
              </a:spcAft>
              <a:buFont typeface="Arial" panose="020B0604020202020204" pitchFamily="34" charset="0"/>
              <a:buChar char="•"/>
            </a:pPr>
            <a:r>
              <a:rPr lang="en-GB" sz="2800">
                <a:latin typeface="Open Sans" panose="020B0606030504020204" pitchFamily="34" charset="0"/>
                <a:ea typeface="Open Sans" panose="020B0606030504020204" pitchFamily="34" charset="0"/>
                <a:cs typeface="Open Sans" panose="020B0606030504020204" pitchFamily="34" charset="0"/>
              </a:rPr>
              <a:t>Analyse the impact of these instruments on the gross financing gap</a:t>
            </a:r>
          </a:p>
        </p:txBody>
      </p:sp>
    </p:spTree>
    <p:extLst>
      <p:ext uri="{BB962C8B-B14F-4D97-AF65-F5344CB8AC3E}">
        <p14:creationId xmlns:p14="http://schemas.microsoft.com/office/powerpoint/2010/main" val="4245975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3396A-173A-4EAD-D25F-19259BC2C9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D4F9FA4-9167-5309-26D4-B6466EBAAA6A}"/>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E4FB6077-3A21-A117-B7EC-AE2C328C95EE}"/>
              </a:ext>
            </a:extLst>
          </p:cNvPr>
          <p:cNvSpPr txBox="1">
            <a:spLocks/>
          </p:cNvSpPr>
          <p:nvPr/>
        </p:nvSpPr>
        <p:spPr>
          <a:xfrm>
            <a:off x="496605" y="4355629"/>
            <a:ext cx="8854659"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Debt Write-Offs</a:t>
            </a:r>
          </a:p>
        </p:txBody>
      </p:sp>
      <p:cxnSp>
        <p:nvCxnSpPr>
          <p:cNvPr id="8" name="Straight Connector 7">
            <a:extLst>
              <a:ext uri="{FF2B5EF4-FFF2-40B4-BE49-F238E27FC236}">
                <a16:creationId xmlns:a16="http://schemas.microsoft.com/office/drawing/2014/main" id="{0F5412E0-CCBE-A89C-227F-8A4C8283F085}"/>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B779EF-00C6-7ADE-FBAF-EA0D96F6D076}"/>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4</a:t>
            </a:r>
            <a:endParaRPr lang="en-GB" sz="2800">
              <a:solidFill>
                <a:schemeClr val="bg1"/>
              </a:solidFill>
            </a:endParaRPr>
          </a:p>
        </p:txBody>
      </p:sp>
    </p:spTree>
    <p:extLst>
      <p:ext uri="{BB962C8B-B14F-4D97-AF65-F5344CB8AC3E}">
        <p14:creationId xmlns:p14="http://schemas.microsoft.com/office/powerpoint/2010/main" val="459910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DE73-58B2-5AEC-73E8-B709E439F731}"/>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B29F59F-2BD0-56BB-3DD9-FE45889F5B75}"/>
              </a:ext>
            </a:extLst>
          </p:cNvPr>
          <p:cNvSpPr>
            <a:spLocks noGrp="1"/>
          </p:cNvSpPr>
          <p:nvPr>
            <p:ph type="sldNum" idx="11"/>
          </p:nvPr>
        </p:nvSpPr>
        <p:spPr/>
        <p:txBody>
          <a:bodyPr/>
          <a:lstStyle/>
          <a:p>
            <a:fld id="{00000000-1234-1234-1234-123412341234}" type="slidenum">
              <a:rPr lang="sv-SE"/>
              <a:pPr/>
              <a:t>31</a:t>
            </a:fld>
            <a:endParaRPr lang="sv-SE"/>
          </a:p>
        </p:txBody>
      </p:sp>
      <p:sp>
        <p:nvSpPr>
          <p:cNvPr id="4" name="Title 3">
            <a:extLst>
              <a:ext uri="{FF2B5EF4-FFF2-40B4-BE49-F238E27FC236}">
                <a16:creationId xmlns:a16="http://schemas.microsoft.com/office/drawing/2014/main" id="{F6DF0251-5A8F-8C8E-CC60-91C864B125EC}"/>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6: Debt Write-Offs</a:t>
            </a:r>
            <a:endParaRPr lang="en-GB"/>
          </a:p>
        </p:txBody>
      </p:sp>
      <p:sp>
        <p:nvSpPr>
          <p:cNvPr id="7" name="TextBox 6">
            <a:extLst>
              <a:ext uri="{FF2B5EF4-FFF2-40B4-BE49-F238E27FC236}">
                <a16:creationId xmlns:a16="http://schemas.microsoft.com/office/drawing/2014/main" id="{4B972592-0BCC-0A2D-0535-0DDDD0D4DE91}"/>
              </a:ext>
            </a:extLst>
          </p:cNvPr>
          <p:cNvSpPr txBox="1"/>
          <p:nvPr/>
        </p:nvSpPr>
        <p:spPr>
          <a:xfrm>
            <a:off x="632602" y="1432652"/>
            <a:ext cx="10926795" cy="3992696"/>
          </a:xfrm>
          <a:prstGeom prst="rect">
            <a:avLst/>
          </a:prstGeom>
          <a:solidFill>
            <a:schemeClr val="bg1"/>
          </a:solidFill>
        </p:spPr>
        <p:txBody>
          <a:bodyPr wrap="square" lIns="91440" tIns="45720" rIns="91440" bIns="45720" anchor="t">
            <a:spAutoFit/>
          </a:bodyPr>
          <a:lstStyle/>
          <a:p>
            <a:pPr marL="457200" indent="-457200">
              <a:lnSpc>
                <a:spcPct val="150000"/>
              </a:lnSpc>
              <a:spcAft>
                <a:spcPts val="800"/>
              </a:spcAft>
              <a:buFont typeface="Arial" panose="020B0604020202020204" pitchFamily="34" charset="0"/>
              <a:buChar char="•"/>
            </a:pPr>
            <a:r>
              <a:rPr lang="en-GB" sz="2400"/>
              <a:t>Finally, for countries with highly indebted energy sectors, climate finance may be best delivered through debt write-offs [5]. Such write-offs could alleviate debt stress, improve financing terms, and facilitate the energy transition. </a:t>
            </a:r>
          </a:p>
          <a:p>
            <a:pPr marL="457200" indent="-457200">
              <a:lnSpc>
                <a:spcPct val="150000"/>
              </a:lnSpc>
              <a:spcAft>
                <a:spcPts val="800"/>
              </a:spcAft>
              <a:buFont typeface="Arial" panose="020B0604020202020204" pitchFamily="34" charset="0"/>
              <a:buChar char="•"/>
            </a:pPr>
            <a:r>
              <a:rPr lang="en-GB" sz="2400"/>
              <a:t>Modality 6 determines the external debt amount to be forgiven to equalise NZ investment needs with BAU.</a:t>
            </a:r>
          </a:p>
          <a:p>
            <a:pPr marL="457200" indent="-457200">
              <a:lnSpc>
                <a:spcPct val="150000"/>
              </a:lnSpc>
              <a:spcAft>
                <a:spcPts val="800"/>
              </a:spcAft>
              <a:buFont typeface="Arial" panose="020B0604020202020204" pitchFamily="34" charset="0"/>
              <a:buChar char="•"/>
            </a:pPr>
            <a:endParaRPr lang="en-GB" sz="1800">
              <a:latin typeface="Open Sans" panose="020B0606030504020204" pitchFamily="34" charset="0"/>
              <a:ea typeface="Open Sans" panose="020B0606030504020204" pitchFamily="34" charset="0"/>
              <a:cs typeface="Open Sans" panose="020B0606030504020204" pitchFamily="34" charset="0"/>
            </a:endParaRPr>
          </a:p>
        </p:txBody>
      </p:sp>
      <p:pic>
        <p:nvPicPr>
          <p:cNvPr id="2" name="ttsmaker-file-2025-2-14-13-19-59">
            <a:hlinkClick r:id="" action="ppaction://media"/>
            <a:extLst>
              <a:ext uri="{FF2B5EF4-FFF2-40B4-BE49-F238E27FC236}">
                <a16:creationId xmlns:a16="http://schemas.microsoft.com/office/drawing/2014/main" id="{53FB4696-C84B-C15C-7275-8C1FD5C04A37}"/>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17822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D4927-EF82-2A69-2046-1A0E907DF72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225C2DA-070B-B98B-66EE-615379C57A6A}"/>
              </a:ext>
            </a:extLst>
          </p:cNvPr>
          <p:cNvSpPr txBox="1"/>
          <p:nvPr/>
        </p:nvSpPr>
        <p:spPr>
          <a:xfrm>
            <a:off x="644721" y="1183811"/>
            <a:ext cx="10926795" cy="4996240"/>
          </a:xfrm>
          <a:prstGeom prst="rect">
            <a:avLst/>
          </a:prstGeom>
          <a:noFill/>
        </p:spPr>
        <p:txBody>
          <a:bodyPr wrap="square" lIns="91440" tIns="45720" rIns="91440" bIns="45720" anchor="t">
            <a:spAutoFit/>
          </a:bodyPr>
          <a:lstStyle/>
          <a:p>
            <a:pPr marL="457200" indent="-457200">
              <a:spcAft>
                <a:spcPts val="800"/>
              </a:spcAft>
              <a:buFont typeface="Arial" panose="020B0604020202020204" pitchFamily="34" charset="0"/>
              <a:buChar char="•"/>
            </a:pPr>
            <a:r>
              <a:rPr lang="en-GB" sz="2200">
                <a:solidFill>
                  <a:schemeClr val="accent5"/>
                </a:solidFill>
                <a:latin typeface="Open Sans"/>
                <a:ea typeface="Open Sans"/>
                <a:cs typeface="Open Sans"/>
              </a:rPr>
              <a:t>The debt-write off amount is calculated by treating the incremental financing cost as a repayment cost on debt. </a:t>
            </a:r>
            <a:endParaRPr lang="en-GB" sz="220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800"/>
              </a:spcAft>
              <a:buFont typeface="Arial" panose="020B0604020202020204" pitchFamily="34" charset="0"/>
              <a:buChar char="•"/>
            </a:pPr>
            <a:endParaRPr lang="en-GB" sz="240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800"/>
              </a:spcAft>
              <a:buFont typeface="Arial" panose="020B0604020202020204" pitchFamily="34" charset="0"/>
              <a:buChar char="•"/>
            </a:pPr>
            <a:endParaRPr lang="en-GB" sz="240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800"/>
              </a:spcAft>
              <a:buFont typeface="Arial" panose="020B0604020202020204" pitchFamily="34" charset="0"/>
              <a:buChar char="•"/>
            </a:pPr>
            <a:endParaRPr lang="en-GB" sz="240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800"/>
              </a:spcAft>
              <a:buFont typeface="Arial" panose="020B0604020202020204" pitchFamily="34" charset="0"/>
              <a:buChar char="•"/>
            </a:pPr>
            <a:r>
              <a:rPr lang="en-GB" sz="2200">
                <a:solidFill>
                  <a:schemeClr val="accent5"/>
                </a:solidFill>
                <a:latin typeface="Open Sans"/>
                <a:ea typeface="Open Sans"/>
                <a:cs typeface="Open Sans"/>
              </a:rPr>
              <a:t>It is integrated into the </a:t>
            </a:r>
            <a:br>
              <a:rPr lang="en-GB" sz="2200">
                <a:solidFill>
                  <a:schemeClr val="accent5"/>
                </a:solidFill>
                <a:latin typeface="Open Sans"/>
                <a:ea typeface="Open Sans"/>
                <a:cs typeface="Open Sans"/>
              </a:rPr>
            </a:br>
            <a:r>
              <a:rPr lang="en-GB" sz="2200">
                <a:solidFill>
                  <a:schemeClr val="accent5"/>
                </a:solidFill>
                <a:latin typeface="Open Sans"/>
                <a:ea typeface="Open Sans"/>
                <a:cs typeface="Open Sans"/>
              </a:rPr>
              <a:t>funding baseline as the </a:t>
            </a:r>
            <a:br>
              <a:rPr lang="en-GB" sz="2200">
                <a:solidFill>
                  <a:schemeClr val="accent5"/>
                </a:solidFill>
                <a:latin typeface="Open Sans"/>
                <a:ea typeface="Open Sans"/>
                <a:cs typeface="Open Sans"/>
              </a:rPr>
            </a:br>
            <a:r>
              <a:rPr lang="en-GB" sz="2200">
                <a:solidFill>
                  <a:schemeClr val="accent5"/>
                </a:solidFill>
                <a:latin typeface="Open Sans"/>
                <a:ea typeface="Open Sans"/>
                <a:cs typeface="Open Sans"/>
              </a:rPr>
              <a:t>increase in fund availability</a:t>
            </a:r>
            <a:br>
              <a:rPr lang="en-GB" sz="2200">
                <a:solidFill>
                  <a:schemeClr val="accent5"/>
                </a:solidFill>
                <a:latin typeface="Open Sans"/>
                <a:ea typeface="Open Sans"/>
                <a:cs typeface="Open Sans"/>
              </a:rPr>
            </a:br>
            <a:r>
              <a:rPr lang="en-GB" sz="2200">
                <a:solidFill>
                  <a:schemeClr val="accent5"/>
                </a:solidFill>
                <a:latin typeface="Open Sans"/>
                <a:ea typeface="Open Sans"/>
                <a:cs typeface="Open Sans"/>
              </a:rPr>
              <a:t>comes from government</a:t>
            </a:r>
            <a:br>
              <a:rPr lang="en-GB" sz="2200">
                <a:solidFill>
                  <a:schemeClr val="accent5"/>
                </a:solidFill>
                <a:latin typeface="Open Sans"/>
                <a:ea typeface="Open Sans"/>
                <a:cs typeface="Open Sans"/>
              </a:rPr>
            </a:br>
            <a:r>
              <a:rPr lang="en-GB" sz="2200">
                <a:solidFill>
                  <a:schemeClr val="accent5"/>
                </a:solidFill>
                <a:latin typeface="Open Sans"/>
                <a:ea typeface="Open Sans"/>
                <a:cs typeface="Open Sans"/>
              </a:rPr>
              <a:t>budget no longer spent </a:t>
            </a:r>
            <a:br>
              <a:rPr lang="en-GB" sz="2200">
                <a:solidFill>
                  <a:schemeClr val="accent5"/>
                </a:solidFill>
                <a:latin typeface="Open Sans"/>
                <a:ea typeface="Open Sans"/>
                <a:cs typeface="Open Sans"/>
              </a:rPr>
            </a:br>
            <a:r>
              <a:rPr lang="en-GB" sz="2200">
                <a:solidFill>
                  <a:schemeClr val="accent5"/>
                </a:solidFill>
                <a:latin typeface="Open Sans"/>
                <a:ea typeface="Open Sans"/>
                <a:cs typeface="Open Sans"/>
              </a:rPr>
              <a:t>servicing this debt, which </a:t>
            </a:r>
            <a:br>
              <a:rPr lang="en-GB" sz="2200">
                <a:solidFill>
                  <a:schemeClr val="accent5"/>
                </a:solidFill>
                <a:latin typeface="Open Sans"/>
                <a:ea typeface="Open Sans"/>
                <a:cs typeface="Open Sans"/>
              </a:rPr>
            </a:br>
            <a:r>
              <a:rPr lang="en-GB" sz="2200">
                <a:solidFill>
                  <a:schemeClr val="accent5"/>
                </a:solidFill>
                <a:latin typeface="Open Sans"/>
                <a:ea typeface="Open Sans"/>
                <a:cs typeface="Open Sans"/>
              </a:rPr>
              <a:t>can now be spent on power </a:t>
            </a:r>
            <a:br>
              <a:rPr lang="en-GB" sz="2200">
                <a:solidFill>
                  <a:schemeClr val="accent5"/>
                </a:solidFill>
                <a:latin typeface="Open Sans"/>
                <a:ea typeface="Open Sans"/>
                <a:cs typeface="Open Sans"/>
              </a:rPr>
            </a:br>
            <a:r>
              <a:rPr lang="en-GB" sz="2200">
                <a:solidFill>
                  <a:schemeClr val="accent5"/>
                </a:solidFill>
                <a:latin typeface="Open Sans"/>
                <a:ea typeface="Open Sans"/>
                <a:cs typeface="Open Sans"/>
              </a:rPr>
              <a:t>projects.</a:t>
            </a:r>
          </a:p>
        </p:txBody>
      </p:sp>
      <p:sp>
        <p:nvSpPr>
          <p:cNvPr id="10" name="Rectangle: Rounded Corners 9">
            <a:extLst>
              <a:ext uri="{FF2B5EF4-FFF2-40B4-BE49-F238E27FC236}">
                <a16:creationId xmlns:a16="http://schemas.microsoft.com/office/drawing/2014/main" id="{7125FBE2-62A1-0912-69B2-DFA6C5104648}"/>
              </a:ext>
            </a:extLst>
          </p:cNvPr>
          <p:cNvSpPr/>
          <p:nvPr/>
        </p:nvSpPr>
        <p:spPr>
          <a:xfrm>
            <a:off x="5306389" y="3630061"/>
            <a:ext cx="6550648" cy="9144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961558-25F9-5E94-7A03-2D4EAAEC9D32}"/>
                  </a:ext>
                </a:extLst>
              </p:cNvPr>
              <p:cNvSpPr txBox="1"/>
              <p:nvPr/>
            </p:nvSpPr>
            <p:spPr>
              <a:xfrm>
                <a:off x="5306389" y="3737646"/>
                <a:ext cx="6551924" cy="699230"/>
              </a:xfrm>
              <a:prstGeom prst="rect">
                <a:avLst/>
              </a:prstGeom>
              <a:noFill/>
            </p:spPr>
            <p:txBody>
              <a:bodyPr wrap="square" rtlCol="0">
                <a:spAutoFit/>
              </a:bodyPr>
              <a:lstStyle/>
              <a:p>
                <a14:m>
                  <m:oMath xmlns:m="http://schemas.openxmlformats.org/officeDocument/2006/math">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𝑃𝑀𝑇</m:t>
                    </m:r>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m:t>
                    </m:r>
                    <m:f>
                      <m:fPr>
                        <m:ctrlP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ctrlPr>
                      </m:fPr>
                      <m:num>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𝑃𝑉</m:t>
                        </m:r>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m:t>
                        </m:r>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𝑟</m:t>
                        </m:r>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m:t>
                        </m:r>
                        <m:sSup>
                          <m:sSupPr>
                            <m:ctrlP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ctrlPr>
                          </m:sSupPr>
                          <m:e>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(1+</m:t>
                            </m:r>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𝑟</m:t>
                            </m:r>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m:t>
                            </m:r>
                          </m:e>
                          <m:sup>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𝑛</m:t>
                            </m:r>
                          </m:sup>
                        </m:sSup>
                      </m:num>
                      <m:den>
                        <m:sSup>
                          <m:sSupPr>
                            <m:ctrlP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ctrlPr>
                          </m:sSupPr>
                          <m:e>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(1+</m:t>
                            </m:r>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𝑟</m:t>
                            </m:r>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m:t>
                            </m:r>
                          </m:e>
                          <m:sup>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𝑛</m:t>
                            </m:r>
                          </m:sup>
                        </m:sSup>
                        <m:r>
                          <a:rPr kumimoji="0" lang="en-GB" sz="2400" b="0" i="1" u="none" strike="noStrike" kern="0" cap="none" spc="0" normalizeH="0" baseline="0" noProof="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−1</m:t>
                        </m:r>
                      </m:den>
                    </m:f>
                  </m:oMath>
                </a14:m>
                <a:r>
                  <a:rPr kumimoji="0" lang="en-GB" sz="2400" b="0" i="0" u="none" strike="noStrike" kern="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                 </a:t>
                </a:r>
                <a14:m>
                  <m:oMath xmlns:m="http://schemas.openxmlformats.org/officeDocument/2006/math">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𝑃𝑉</m:t>
                    </m:r>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m:t>
                    </m:r>
                    <m:f>
                      <m:fPr>
                        <m:ctrlP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ctrlPr>
                      </m:fPr>
                      <m:num>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𝑃𝑀𝑇</m:t>
                        </m:r>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m:t>
                        </m:r>
                        <m:sSup>
                          <m:sSupPr>
                            <m:ctrlP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ctrlPr>
                          </m:sSupPr>
                          <m:e>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(1+</m:t>
                            </m:r>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𝑟</m:t>
                            </m:r>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m:t>
                            </m:r>
                          </m:e>
                          <m:sup>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𝑛</m:t>
                            </m:r>
                          </m:sup>
                        </m:sSup>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−1</m:t>
                        </m:r>
                      </m:num>
                      <m:den>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Open Sans" panose="020B0606030504020204" pitchFamily="34" charset="0"/>
                            <a:cs typeface="Open Sans" panose="020B0606030504020204" pitchFamily="34" charset="0"/>
                            <a:sym typeface="Arial"/>
                          </a:rPr>
                          <m:t>𝑟</m:t>
                        </m:r>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m:t>
                        </m:r>
                        <m:sSup>
                          <m:sSupPr>
                            <m:ctrlP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ctrlPr>
                          </m:sSupPr>
                          <m:e>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(1+</m:t>
                            </m:r>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𝑟</m:t>
                            </m:r>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m:t>
                            </m:r>
                          </m:e>
                          <m:sup>
                            <m:r>
                              <a:rPr kumimoji="0" lang="en-GB" sz="2400" b="0" i="1" u="none" strike="noStrike" kern="0" cap="none" spc="0" normalizeH="0" baseline="0" noProof="0" dirty="0">
                                <a:ln>
                                  <a:noFill/>
                                </a:ln>
                                <a:solidFill>
                                  <a:schemeClr val="tx1"/>
                                </a:solidFill>
                                <a:effectLst/>
                                <a:uLnTx/>
                                <a:uFillTx/>
                                <a:latin typeface="Cambria Math" panose="02040503050406030204" pitchFamily="18" charset="0"/>
                                <a:ea typeface="Cambria Math" panose="02040503050406030204" pitchFamily="18" charset="0"/>
                                <a:cs typeface="Open Sans" panose="020B0606030504020204" pitchFamily="34" charset="0"/>
                                <a:sym typeface="Arial"/>
                              </a:rPr>
                              <m:t>𝑛</m:t>
                            </m:r>
                          </m:sup>
                        </m:sSup>
                      </m:den>
                    </m:f>
                  </m:oMath>
                </a14:m>
                <a:endParaRPr lang="en-GB"/>
              </a:p>
            </p:txBody>
          </p:sp>
        </mc:Choice>
        <mc:Fallback xmlns="">
          <p:sp>
            <p:nvSpPr>
              <p:cNvPr id="9" name="TextBox 8">
                <a:extLst>
                  <a:ext uri="{FF2B5EF4-FFF2-40B4-BE49-F238E27FC236}">
                    <a16:creationId xmlns:a16="http://schemas.microsoft.com/office/drawing/2014/main" id="{27961558-25F9-5E94-7A03-2D4EAAEC9D32}"/>
                  </a:ext>
                </a:extLst>
              </p:cNvPr>
              <p:cNvSpPr txBox="1">
                <a:spLocks noRot="1" noChangeAspect="1" noMove="1" noResize="1" noEditPoints="1" noAdjustHandles="1" noChangeArrowheads="1" noChangeShapeType="1" noTextEdit="1"/>
              </p:cNvSpPr>
              <p:nvPr/>
            </p:nvSpPr>
            <p:spPr>
              <a:xfrm>
                <a:off x="5306389" y="3737646"/>
                <a:ext cx="6551924" cy="699230"/>
              </a:xfrm>
              <a:prstGeom prst="rect">
                <a:avLst/>
              </a:prstGeom>
              <a:blipFill>
                <a:blip r:embed="Rb2e22067097a4564"/>
                <a:stretch>
                  <a:fillRect l="-193" b="-7143"/>
                </a:stretch>
              </a:blipFill>
            </p:spPr>
            <p:txBody>
              <a:bodyPr/>
              <a:lstStyle/>
              <a:p>
                <a:r>
                  <a:rPr lang="en-GB">
                    <a:noFill/>
                  </a:rPr>
                  <a:t> </a:t>
                </a:r>
              </a:p>
            </p:txBody>
          </p:sp>
        </mc:Fallback>
      </mc:AlternateContent>
      <p:sp>
        <p:nvSpPr>
          <p:cNvPr id="5" name="Slide Number Placeholder 1">
            <a:extLst>
              <a:ext uri="{FF2B5EF4-FFF2-40B4-BE49-F238E27FC236}">
                <a16:creationId xmlns:a16="http://schemas.microsoft.com/office/drawing/2014/main" id="{6EA98DFC-61FB-7528-D2D1-27D7CF1D3F4A}"/>
              </a:ext>
            </a:extLst>
          </p:cNvPr>
          <p:cNvSpPr>
            <a:spLocks noGrp="1"/>
          </p:cNvSpPr>
          <p:nvPr>
            <p:ph type="sldNum" idx="11"/>
          </p:nvPr>
        </p:nvSpPr>
        <p:spPr/>
        <p:txBody>
          <a:bodyPr/>
          <a:lstStyle/>
          <a:p>
            <a:fld id="{00000000-1234-1234-1234-123412341234}" type="slidenum">
              <a:rPr lang="sv-SE"/>
              <a:pPr/>
              <a:t>32</a:t>
            </a:fld>
            <a:endParaRPr lang="sv-SE"/>
          </a:p>
        </p:txBody>
      </p:sp>
      <p:sp>
        <p:nvSpPr>
          <p:cNvPr id="4" name="Title 3">
            <a:extLst>
              <a:ext uri="{FF2B5EF4-FFF2-40B4-BE49-F238E27FC236}">
                <a16:creationId xmlns:a16="http://schemas.microsoft.com/office/drawing/2014/main" id="{EC5CC078-0D34-5664-6D47-BB7D6AEF862E}"/>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6: Debt Write-Offs</a:t>
            </a:r>
            <a:endParaRPr lang="en-GB"/>
          </a:p>
        </p:txBody>
      </p:sp>
      <p:sp>
        <p:nvSpPr>
          <p:cNvPr id="3" name="TextBox 2">
            <a:extLst>
              <a:ext uri="{FF2B5EF4-FFF2-40B4-BE49-F238E27FC236}">
                <a16:creationId xmlns:a16="http://schemas.microsoft.com/office/drawing/2014/main" id="{0A428F1B-7ECD-12C2-81CA-C8F84E9F114B}"/>
              </a:ext>
            </a:extLst>
          </p:cNvPr>
          <p:cNvSpPr txBox="1"/>
          <p:nvPr/>
        </p:nvSpPr>
        <p:spPr>
          <a:xfrm>
            <a:off x="1630836" y="1957456"/>
            <a:ext cx="8100294" cy="1323439"/>
          </a:xfrm>
          <a:prstGeom prst="rect">
            <a:avLst/>
          </a:prstGeom>
          <a:noFill/>
        </p:spPr>
        <p:txBody>
          <a:bodyPr wrap="none" rtlCol="0">
            <a:spAutoFit/>
          </a:bodyPr>
          <a:lstStyle/>
          <a:p>
            <a:r>
              <a:rPr lang="en-GB" sz="2000"/>
              <a:t>Using this value and average loan terms on public external debt, </a:t>
            </a:r>
            <a:br>
              <a:rPr lang="en-GB" sz="2000"/>
            </a:br>
            <a:r>
              <a:rPr lang="en-GB" sz="2000"/>
              <a:t>we are able to rearrange the PMT calculation formula to calculate the</a:t>
            </a:r>
            <a:br>
              <a:rPr lang="en-GB" sz="2000"/>
            </a:br>
            <a:r>
              <a:rPr lang="en-GB" sz="2000"/>
              <a:t>principle (or debt write-off amount) needed to have repayments equal </a:t>
            </a:r>
            <a:br>
              <a:rPr lang="en-GB" sz="2000"/>
            </a:br>
            <a:r>
              <a:rPr lang="en-GB" sz="2000"/>
              <a:t>to the incremental costs of financing a scenario.</a:t>
            </a:r>
          </a:p>
        </p:txBody>
      </p:sp>
      <p:sp>
        <p:nvSpPr>
          <p:cNvPr id="6" name="Arrow: Right 5">
            <a:extLst>
              <a:ext uri="{FF2B5EF4-FFF2-40B4-BE49-F238E27FC236}">
                <a16:creationId xmlns:a16="http://schemas.microsoft.com/office/drawing/2014/main" id="{8CD0295B-70FB-ABE6-E584-16DDE35461B0}"/>
              </a:ext>
            </a:extLst>
          </p:cNvPr>
          <p:cNvSpPr/>
          <p:nvPr/>
        </p:nvSpPr>
        <p:spPr>
          <a:xfrm>
            <a:off x="8058525" y="3976947"/>
            <a:ext cx="1046375" cy="220240"/>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8" name="Table 7">
            <a:extLst>
              <a:ext uri="{FF2B5EF4-FFF2-40B4-BE49-F238E27FC236}">
                <a16:creationId xmlns:a16="http://schemas.microsoft.com/office/drawing/2014/main" id="{7C6A1A8A-FF4C-7206-E36E-8D6FADCD8263}"/>
              </a:ext>
            </a:extLst>
          </p:cNvPr>
          <p:cNvGraphicFramePr>
            <a:graphicFrameLocks noGrp="1"/>
          </p:cNvGraphicFramePr>
          <p:nvPr>
            <p:extLst>
              <p:ext uri="{D42A27DB-BD31-4B8C-83A1-F6EECF244321}">
                <p14:modId xmlns:p14="http://schemas.microsoft.com/office/powerpoint/2010/main" val="2967299606"/>
              </p:ext>
            </p:extLst>
          </p:nvPr>
        </p:nvGraphicFramePr>
        <p:xfrm>
          <a:off x="5306389" y="4652097"/>
          <a:ext cx="6550648" cy="1483360"/>
        </p:xfrm>
        <a:graphic>
          <a:graphicData uri="http://schemas.openxmlformats.org/drawingml/2006/table">
            <a:tbl>
              <a:tblPr firstRow="1" bandRow="1">
                <a:tableStyleId>{B8DA472E-C0B5-4FAA-A71B-45BBE6C39A2A}</a:tableStyleId>
              </a:tblPr>
              <a:tblGrid>
                <a:gridCol w="753919">
                  <a:extLst>
                    <a:ext uri="{9D8B030D-6E8A-4147-A177-3AD203B41FA5}">
                      <a16:colId xmlns:a16="http://schemas.microsoft.com/office/drawing/2014/main" val="2781607961"/>
                    </a:ext>
                  </a:extLst>
                </a:gridCol>
                <a:gridCol w="5796729">
                  <a:extLst>
                    <a:ext uri="{9D8B030D-6E8A-4147-A177-3AD203B41FA5}">
                      <a16:colId xmlns:a16="http://schemas.microsoft.com/office/drawing/2014/main" val="284040897"/>
                    </a:ext>
                  </a:extLst>
                </a:gridCol>
              </a:tblGrid>
              <a:tr h="370840">
                <a:tc>
                  <a:txBody>
                    <a:bodyPr/>
                    <a:lstStyle/>
                    <a:p>
                      <a:pPr algn="r"/>
                      <a:r>
                        <a:rPr lang="en-GB" sz="1400" b="0">
                          <a:solidFill>
                            <a:schemeClr val="tx1"/>
                          </a:solidFill>
                          <a:latin typeface="Cambria Math" panose="02040503050406030204" pitchFamily="18" charset="0"/>
                          <a:ea typeface="Cambria Math" panose="02040503050406030204" pitchFamily="18" charset="0"/>
                        </a:rPr>
                        <a:t>PMT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r>
                        <a:rPr kumimoji="0" lang="en-GB" sz="1400" b="0" i="0" u="none" strike="noStrike" kern="0" cap="none" spc="0" normalizeH="0" baseline="0" noProof="0">
                          <a:ln>
                            <a:noFill/>
                          </a:ln>
                          <a:solidFill>
                            <a:srgbClr val="000000"/>
                          </a:solidFill>
                          <a:effectLst/>
                          <a:uLnTx/>
                          <a:uFillTx/>
                          <a:latin typeface="Arial"/>
                          <a:cs typeface="Arial"/>
                          <a:sym typeface="Arial"/>
                        </a:rPr>
                        <a:t>Payments </a:t>
                      </a:r>
                      <a:r>
                        <a:rPr kumimoji="0" lang="en-GB" sz="1400" b="0" i="0" u="none" strike="noStrike" kern="0" cap="none" spc="0" normalizeH="0" baseline="0" noProof="0">
                          <a:ln>
                            <a:noFill/>
                          </a:ln>
                          <a:solidFill>
                            <a:schemeClr val="tx1">
                              <a:lumMod val="50000"/>
                              <a:lumOff val="50000"/>
                            </a:schemeClr>
                          </a:solidFill>
                          <a:effectLst/>
                          <a:uLnTx/>
                          <a:uFillTx/>
                          <a:latin typeface="Arial"/>
                          <a:cs typeface="Arial"/>
                          <a:sym typeface="Arial"/>
                        </a:rPr>
                        <a:t>(</a:t>
                      </a:r>
                      <a:r>
                        <a:rPr kumimoji="0" lang="en-GB" sz="1400" b="0" i="1" u="none" strike="noStrike" kern="0" cap="none" spc="0" normalizeH="0" baseline="0" noProof="0">
                          <a:ln>
                            <a:noFill/>
                          </a:ln>
                          <a:solidFill>
                            <a:schemeClr val="tx1">
                              <a:lumMod val="50000"/>
                              <a:lumOff val="50000"/>
                            </a:schemeClr>
                          </a:solidFill>
                          <a:effectLst/>
                          <a:uLnTx/>
                          <a:uFillTx/>
                          <a:latin typeface="Arial"/>
                          <a:cs typeface="Arial"/>
                          <a:sym typeface="Arial"/>
                        </a:rPr>
                        <a:t>incremental cost averaged across loan term</a:t>
                      </a:r>
                      <a:r>
                        <a:rPr kumimoji="0" lang="en-GB" sz="1400" b="0" i="0" u="none" strike="noStrike" kern="0" cap="none" spc="0" normalizeH="0" baseline="0" noProof="0">
                          <a:ln>
                            <a:noFill/>
                          </a:ln>
                          <a:solidFill>
                            <a:schemeClr val="tx1">
                              <a:lumMod val="50000"/>
                              <a:lumOff val="50000"/>
                            </a:schemeClr>
                          </a:solidFill>
                          <a:effectLst/>
                          <a:uLnTx/>
                          <a:uFillTx/>
                          <a:latin typeface="Arial"/>
                          <a:cs typeface="Arial"/>
                          <a:sym typeface="Arial"/>
                        </a:rPr>
                        <a:t>)</a:t>
                      </a:r>
                      <a:endParaRPr lang="en-GB" sz="1400">
                        <a:solidFill>
                          <a:schemeClr val="tx1">
                            <a:lumMod val="50000"/>
                            <a:lumOff val="50000"/>
                          </a:schemeClr>
                        </a:solidFill>
                      </a:endParaRP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381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4118318327"/>
                  </a:ext>
                </a:extLst>
              </a:tr>
              <a:tr h="370840">
                <a:tc>
                  <a:txBody>
                    <a:bodyPr/>
                    <a:lstStyle/>
                    <a:p>
                      <a:pPr algn="r"/>
                      <a:r>
                        <a:rPr lang="en-GB" b="0">
                          <a:solidFill>
                            <a:schemeClr val="tx1"/>
                          </a:solidFill>
                          <a:latin typeface="Cambria Math" panose="02040503050406030204" pitchFamily="18" charset="0"/>
                          <a:ea typeface="Cambria Math" panose="02040503050406030204" pitchFamily="18" charset="0"/>
                        </a:rPr>
                        <a:t>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r>
                        <a:rPr lang="en-GB">
                          <a:solidFill>
                            <a:schemeClr val="tx1"/>
                          </a:solidFill>
                        </a:rPr>
                        <a:t>Present Value </a:t>
                      </a:r>
                      <a:r>
                        <a:rPr lang="en-GB">
                          <a:solidFill>
                            <a:schemeClr val="tx1">
                              <a:lumMod val="50000"/>
                              <a:lumOff val="50000"/>
                            </a:schemeClr>
                          </a:solidFill>
                        </a:rPr>
                        <a:t>(</a:t>
                      </a:r>
                      <a:r>
                        <a:rPr lang="en-GB" i="1">
                          <a:solidFill>
                            <a:schemeClr val="tx1">
                              <a:lumMod val="50000"/>
                              <a:lumOff val="50000"/>
                            </a:schemeClr>
                          </a:solidFill>
                        </a:rPr>
                        <a:t>debt write-off</a:t>
                      </a:r>
                      <a:r>
                        <a:rPr lang="en-GB">
                          <a:solidFill>
                            <a:schemeClr val="tx1">
                              <a:lumMod val="50000"/>
                              <a:lumOff val="50000"/>
                            </a:schemeClr>
                          </a:solidFill>
                        </a:rPr>
                        <a:t>)</a:t>
                      </a: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381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96553069"/>
                  </a:ext>
                </a:extLst>
              </a:tr>
              <a:tr h="370840">
                <a:tc>
                  <a:txBody>
                    <a:bodyPr/>
                    <a:lstStyle/>
                    <a:p>
                      <a:pPr algn="r"/>
                      <a:r>
                        <a:rPr lang="en-GB" b="0">
                          <a:solidFill>
                            <a:schemeClr val="tx1"/>
                          </a:solidFill>
                          <a:latin typeface="Cambria Math" panose="02040503050406030204" pitchFamily="18" charset="0"/>
                          <a:ea typeface="Cambria Math" panose="020405030504060302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r>
                        <a:rPr lang="en-GB">
                          <a:solidFill>
                            <a:schemeClr val="tx1"/>
                          </a:solidFill>
                        </a:rPr>
                        <a:t>Rate </a:t>
                      </a:r>
                      <a:r>
                        <a:rPr lang="en-GB">
                          <a:solidFill>
                            <a:schemeClr val="tx1">
                              <a:lumMod val="50000"/>
                              <a:lumOff val="50000"/>
                            </a:schemeClr>
                          </a:solidFill>
                        </a:rPr>
                        <a:t>(</a:t>
                      </a:r>
                      <a:r>
                        <a:rPr lang="en-GB" i="1">
                          <a:solidFill>
                            <a:schemeClr val="tx1">
                              <a:lumMod val="50000"/>
                              <a:lumOff val="50000"/>
                            </a:schemeClr>
                          </a:solidFill>
                        </a:rPr>
                        <a:t>interest rate on public external debt</a:t>
                      </a:r>
                      <a:r>
                        <a:rPr lang="en-GB">
                          <a:solidFill>
                            <a:schemeClr val="tx1">
                              <a:lumMod val="50000"/>
                              <a:lumOff val="50000"/>
                            </a:schemeClr>
                          </a:solidFill>
                        </a:rPr>
                        <a:t>)</a:t>
                      </a: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457966799"/>
                  </a:ext>
                </a:extLst>
              </a:tr>
              <a:tr h="370840">
                <a:tc>
                  <a:txBody>
                    <a:bodyPr/>
                    <a:lstStyle/>
                    <a:p>
                      <a:pPr algn="r"/>
                      <a:r>
                        <a:rPr lang="en-GB" b="0">
                          <a:solidFill>
                            <a:schemeClr val="tx1"/>
                          </a:solidFill>
                          <a:latin typeface="Cambria Math" panose="02040503050406030204" pitchFamily="18" charset="0"/>
                          <a:ea typeface="Cambria Math"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r>
                        <a:rPr lang="en-GB">
                          <a:solidFill>
                            <a:schemeClr val="tx1"/>
                          </a:solidFill>
                        </a:rPr>
                        <a:t>Number of payments </a:t>
                      </a:r>
                      <a:r>
                        <a:rPr lang="en-GB">
                          <a:solidFill>
                            <a:schemeClr val="tx1">
                              <a:lumMod val="50000"/>
                              <a:lumOff val="50000"/>
                            </a:schemeClr>
                          </a:solidFill>
                        </a:rPr>
                        <a:t>(</a:t>
                      </a:r>
                      <a:r>
                        <a:rPr lang="en-GB" i="1">
                          <a:solidFill>
                            <a:schemeClr val="tx1">
                              <a:lumMod val="50000"/>
                              <a:lumOff val="50000"/>
                            </a:schemeClr>
                          </a:solidFill>
                        </a:rPr>
                        <a:t>term of public external debt</a:t>
                      </a:r>
                      <a:r>
                        <a:rPr lang="en-GB">
                          <a:solidFill>
                            <a:schemeClr val="tx1">
                              <a:lumMod val="50000"/>
                              <a:lumOff val="50000"/>
                            </a:schemeClr>
                          </a:solidFill>
                        </a:rPr>
                        <a:t>)</a:t>
                      </a:r>
                    </a:p>
                  </a:txBody>
                  <a:tcP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859783684"/>
                  </a:ext>
                </a:extLst>
              </a:tr>
            </a:tbl>
          </a:graphicData>
        </a:graphic>
      </p:graphicFrame>
      <p:pic>
        <p:nvPicPr>
          <p:cNvPr id="2" name="ttsmaker-file-2025-2-14-13-20-51">
            <a:hlinkClick r:id="" action="ppaction://media"/>
            <a:extLst>
              <a:ext uri="{FF2B5EF4-FFF2-40B4-BE49-F238E27FC236}">
                <a16:creationId xmlns:a16="http://schemas.microsoft.com/office/drawing/2014/main" id="{4A2EAF85-690B-DD97-8EF6-947217AA6868}"/>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15731"/>
            <a:ext cx="812800" cy="812800"/>
          </a:xfrm>
          <a:prstGeom prst="rect">
            <a:avLst/>
          </a:prstGeom>
        </p:spPr>
      </p:pic>
    </p:spTree>
    <p:extLst>
      <p:ext uri="{BB962C8B-B14F-4D97-AF65-F5344CB8AC3E}">
        <p14:creationId xmlns:p14="http://schemas.microsoft.com/office/powerpoint/2010/main" val="13735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63618-FB4D-82E1-AB1A-7B80DF95FAB5}"/>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73FBBF48-8C6F-0D71-7D6E-793DEDD2C18E}"/>
              </a:ext>
            </a:extLst>
          </p:cNvPr>
          <p:cNvSpPr>
            <a:spLocks noGrp="1"/>
          </p:cNvSpPr>
          <p:nvPr>
            <p:ph type="sldNum" idx="11"/>
          </p:nvPr>
        </p:nvSpPr>
        <p:spPr/>
        <p:txBody>
          <a:bodyPr/>
          <a:lstStyle/>
          <a:p>
            <a:fld id="{00000000-1234-1234-1234-123412341234}" type="slidenum">
              <a:rPr lang="sv-SE"/>
              <a:pPr/>
              <a:t>33</a:t>
            </a:fld>
            <a:endParaRPr lang="sv-SE"/>
          </a:p>
        </p:txBody>
      </p:sp>
      <p:sp>
        <p:nvSpPr>
          <p:cNvPr id="4" name="Title 3">
            <a:extLst>
              <a:ext uri="{FF2B5EF4-FFF2-40B4-BE49-F238E27FC236}">
                <a16:creationId xmlns:a16="http://schemas.microsoft.com/office/drawing/2014/main" id="{AB40060C-4D6B-EC87-2128-F5DC8F7C9FD9}"/>
              </a:ext>
            </a:extLst>
          </p:cNvPr>
          <p:cNvSpPr>
            <a:spLocks noGrp="1"/>
          </p:cNvSpPr>
          <p:nvPr>
            <p:ph type="title"/>
          </p:nvPr>
        </p:nvSpPr>
        <p:spPr/>
        <p:txBody>
          <a:bodyPr anchor="ctr"/>
          <a:lstStyle/>
          <a:p>
            <a:r>
              <a:rPr lang="en-US" sz="3200">
                <a:solidFill>
                  <a:srgbClr val="C00000"/>
                </a:solidFill>
                <a:latin typeface="Open Sans" panose="020B0606030504020204" pitchFamily="34" charset="0"/>
                <a:ea typeface="Open Sans" panose="020B0606030504020204" pitchFamily="34" charset="0"/>
                <a:cs typeface="Open Sans" panose="020B0606030504020204" pitchFamily="34" charset="0"/>
              </a:rPr>
              <a:t>Modality 6: Debt Write-Offs</a:t>
            </a:r>
            <a:endParaRPr lang="en-GB"/>
          </a:p>
        </p:txBody>
      </p:sp>
      <p:sp>
        <p:nvSpPr>
          <p:cNvPr id="9" name="TextBox 8">
            <a:extLst>
              <a:ext uri="{FF2B5EF4-FFF2-40B4-BE49-F238E27FC236}">
                <a16:creationId xmlns:a16="http://schemas.microsoft.com/office/drawing/2014/main" id="{706242DA-51C0-DDF4-6D44-A104F6899C24}"/>
              </a:ext>
            </a:extLst>
          </p:cNvPr>
          <p:cNvSpPr txBox="1"/>
          <p:nvPr/>
        </p:nvSpPr>
        <p:spPr>
          <a:xfrm>
            <a:off x="838200" y="1591091"/>
            <a:ext cx="4152900" cy="3477875"/>
          </a:xfrm>
          <a:prstGeom prst="rect">
            <a:avLst/>
          </a:prstGeom>
          <a:noFill/>
        </p:spPr>
        <p:txBody>
          <a:bodyPr wrap="square">
            <a:spAutoFit/>
          </a:bodyPr>
          <a:lstStyle/>
          <a:p>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This figure shows the </a:t>
            </a:r>
            <a:r>
              <a:rPr lang="en-GB" sz="2000" b="1">
                <a:solidFill>
                  <a:schemeClr val="accent5"/>
                </a:solidFill>
                <a:latin typeface="Open Sans" panose="020B0606030504020204" pitchFamily="34" charset="0"/>
                <a:ea typeface="Open Sans" panose="020B0606030504020204" pitchFamily="34" charset="0"/>
                <a:cs typeface="Open Sans" panose="020B0606030504020204" pitchFamily="34" charset="0"/>
              </a:rPr>
              <a:t>funding availability</a:t>
            </a:r>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 featuring the optimised debt write-off instrument, which represents the debt write-off needed to close the gap between </a:t>
            </a:r>
            <a:r>
              <a:rPr lang="en-GB" sz="2000" b="1">
                <a:solidFill>
                  <a:schemeClr val="accent5"/>
                </a:solidFill>
                <a:latin typeface="Open Sans" panose="020B0606030504020204" pitchFamily="34" charset="0"/>
                <a:ea typeface="Open Sans" panose="020B0606030504020204" pitchFamily="34" charset="0"/>
                <a:cs typeface="Open Sans" panose="020B0606030504020204" pitchFamily="34" charset="0"/>
              </a:rPr>
              <a:t>Net Zero</a:t>
            </a:r>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 and </a:t>
            </a:r>
            <a:r>
              <a:rPr lang="en-GB" sz="2000" b="1">
                <a:solidFill>
                  <a:schemeClr val="accent5"/>
                </a:solidFill>
                <a:latin typeface="Open Sans" panose="020B0606030504020204" pitchFamily="34" charset="0"/>
                <a:ea typeface="Open Sans" panose="020B0606030504020204" pitchFamily="34" charset="0"/>
                <a:cs typeface="Open Sans" panose="020B0606030504020204" pitchFamily="34" charset="0"/>
              </a:rPr>
              <a:t>Business-as-Usual </a:t>
            </a:r>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scenarios. </a:t>
            </a:r>
          </a:p>
          <a:p>
            <a:endPar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r>
              <a:rPr lang="en-GB" sz="2000">
                <a:solidFill>
                  <a:schemeClr val="accent5"/>
                </a:solidFill>
                <a:latin typeface="Open Sans" panose="020B0606030504020204" pitchFamily="34" charset="0"/>
                <a:ea typeface="Open Sans" panose="020B0606030504020204" pitchFamily="34" charset="0"/>
                <a:cs typeface="Open Sans" panose="020B0606030504020204" pitchFamily="34" charset="0"/>
              </a:rPr>
              <a:t>It also illustrates how this debt write-off contributes to the overall sector cash flow.</a:t>
            </a:r>
          </a:p>
        </p:txBody>
      </p:sp>
      <p:pic>
        <p:nvPicPr>
          <p:cNvPr id="7" name="Picture 6" descr="A graph of a graph showing the growth of debt&#10;&#10;AI-generated content may be incorrect.">
            <a:extLst>
              <a:ext uri="{FF2B5EF4-FFF2-40B4-BE49-F238E27FC236}">
                <a16:creationId xmlns:a16="http://schemas.microsoft.com/office/drawing/2014/main" id="{92FBFD2C-56F2-3E97-8313-DC4BC28190FE}"/>
              </a:ext>
            </a:extLst>
          </p:cNvPr>
          <p:cNvPicPr>
            <a:picLocks noChangeAspect="1"/>
          </p:cNvPicPr>
          <p:nvPr/>
        </p:nvPicPr>
        <p:blipFill>
          <a:blip r:embed="rId5"/>
          <a:stretch>
            <a:fillRect/>
          </a:stretch>
        </p:blipFill>
        <p:spPr>
          <a:xfrm>
            <a:off x="4965700" y="1277068"/>
            <a:ext cx="6832600" cy="4838700"/>
          </a:xfrm>
          <a:prstGeom prst="rect">
            <a:avLst/>
          </a:prstGeom>
        </p:spPr>
      </p:pic>
      <p:pic>
        <p:nvPicPr>
          <p:cNvPr id="2" name="ttsmaker-file-2025-2-14-13-21-34">
            <a:hlinkClick r:id="" action="ppaction://media"/>
            <a:extLst>
              <a:ext uri="{FF2B5EF4-FFF2-40B4-BE49-F238E27FC236}">
                <a16:creationId xmlns:a16="http://schemas.microsoft.com/office/drawing/2014/main" id="{D94535F3-9404-9560-6D33-DC8637B77520}"/>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5">
                <a:tint val="45000"/>
                <a:satMod val="400000"/>
              </a:schemeClr>
            </a:duotone>
          </a:blip>
          <a:stretch>
            <a:fillRect/>
          </a:stretch>
        </p:blipFill>
        <p:spPr>
          <a:xfrm>
            <a:off x="10985500" y="424"/>
            <a:ext cx="812800" cy="812800"/>
          </a:xfrm>
          <a:prstGeom prst="rect">
            <a:avLst/>
          </a:prstGeom>
        </p:spPr>
      </p:pic>
    </p:spTree>
    <p:extLst>
      <p:ext uri="{BB962C8B-B14F-4D97-AF65-F5344CB8AC3E}">
        <p14:creationId xmlns:p14="http://schemas.microsoft.com/office/powerpoint/2010/main" val="423323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FF91-F75B-A36A-6175-30E7445DD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7F9B0-4AD1-C2D6-5630-112789D57934}"/>
              </a:ext>
            </a:extLst>
          </p:cNvPr>
          <p:cNvSpPr>
            <a:spLocks noGrp="1"/>
          </p:cNvSpPr>
          <p:nvPr>
            <p:ph type="ctrTitle"/>
          </p:nvPr>
        </p:nvSpPr>
        <p:spPr>
          <a:xfrm flipH="1">
            <a:off x="2864615" y="0"/>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B6801E08-F97E-29CE-990F-3D60ED730510}"/>
              </a:ext>
            </a:extLst>
          </p:cNvPr>
          <p:cNvSpPr>
            <a:spLocks noGrp="1"/>
          </p:cNvSpPr>
          <p:nvPr>
            <p:ph type="subTitle" idx="1"/>
          </p:nvPr>
        </p:nvSpPr>
        <p:spPr>
          <a:xfrm>
            <a:off x="2027799" y="3693490"/>
            <a:ext cx="5404776" cy="1062083"/>
          </a:xfrm>
        </p:spPr>
        <p:txBody>
          <a:bodyPr/>
          <a:lstStyle/>
          <a:p>
            <a:pPr algn="ctr"/>
            <a:r>
              <a:rPr lang="en-US" dirty="0" err="1"/>
              <a:t>www.climatecompatiblegrowth.com</a:t>
            </a:r>
            <a:endParaRPr lang="en-US" dirty="0"/>
          </a:p>
        </p:txBody>
      </p:sp>
      <p:sp>
        <p:nvSpPr>
          <p:cNvPr id="8" name="Rectangle 7">
            <a:extLst>
              <a:ext uri="{FF2B5EF4-FFF2-40B4-BE49-F238E27FC236}">
                <a16:creationId xmlns:a16="http://schemas.microsoft.com/office/drawing/2014/main" id="{043AB491-D7F3-390D-8992-1457919F6305}"/>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5497626-A7F1-3E24-C7A4-4E53001DCEC0}"/>
              </a:ext>
            </a:extLst>
          </p:cNvPr>
          <p:cNvPicPr>
            <a:picLocks noChangeAspect="1"/>
          </p:cNvPicPr>
          <p:nvPr/>
        </p:nvPicPr>
        <p:blipFill>
          <a:blip r:embed="rId2"/>
          <a:srcRect l="16730" r="15485"/>
          <a:stretch/>
        </p:blipFill>
        <p:spPr>
          <a:xfrm>
            <a:off x="9166028" y="4638100"/>
            <a:ext cx="2425337" cy="1574440"/>
          </a:xfrm>
          <a:prstGeom prst="rect">
            <a:avLst/>
          </a:prstGeom>
        </p:spPr>
      </p:pic>
      <p:sp>
        <p:nvSpPr>
          <p:cNvPr id="5" name="TextBox 4">
            <a:extLst>
              <a:ext uri="{FF2B5EF4-FFF2-40B4-BE49-F238E27FC236}">
                <a16:creationId xmlns:a16="http://schemas.microsoft.com/office/drawing/2014/main" id="{4D7300D1-D60B-56D5-5E15-CA76CA740A2F}"/>
              </a:ext>
            </a:extLst>
          </p:cNvPr>
          <p:cNvSpPr txBox="1"/>
          <p:nvPr/>
        </p:nvSpPr>
        <p:spPr>
          <a:xfrm>
            <a:off x="1428328" y="6212540"/>
            <a:ext cx="6984604" cy="307777"/>
          </a:xfrm>
          <a:prstGeom prst="rect">
            <a:avLst/>
          </a:prstGeom>
          <a:noFill/>
        </p:spPr>
        <p:txBody>
          <a:bodyPr wrap="none" rtlCol="0">
            <a:spAutoFit/>
          </a:bodyPr>
          <a:lstStyle/>
          <a:p>
            <a:pPr algn="ctr"/>
            <a:r>
              <a:rPr lang="en-GB" dirty="0">
                <a:solidFill>
                  <a:schemeClr val="bg1"/>
                </a:solidFill>
              </a:rPr>
              <a:t>Contact Information: </a:t>
            </a:r>
            <a:r>
              <a:rPr lang="en-GB" dirty="0">
                <a:solidFill>
                  <a:schemeClr val="bg1"/>
                </a:solidFill>
                <a:hlinkClick r:id="rId3">
                  <a:extLst>
                    <a:ext uri="{A12FA001-AC4F-418D-AE19-62706E023703}">
                      <ahyp:hlinkClr xmlns:ahyp="http://schemas.microsoft.com/office/drawing/2018/hyperlinkcolor" val="tx"/>
                    </a:ext>
                  </a:extLst>
                </a:hlinkClick>
              </a:rPr>
              <a:t>v.foster@imperial.ac.uk</a:t>
            </a:r>
            <a:r>
              <a:rPr lang="en-GB" dirty="0">
                <a:solidFill>
                  <a:schemeClr val="bg1"/>
                </a:solidFill>
              </a:rPr>
              <a:t> or </a:t>
            </a:r>
            <a:r>
              <a:rPr lang="en-GB" dirty="0">
                <a:solidFill>
                  <a:schemeClr val="bg1"/>
                </a:solidFill>
                <a:hlinkClick r:id="rId4">
                  <a:extLst>
                    <a:ext uri="{A12FA001-AC4F-418D-AE19-62706E023703}">
                      <ahyp:hlinkClr xmlns:ahyp="http://schemas.microsoft.com/office/drawing/2018/hyperlinkcolor" val="tx"/>
                    </a:ext>
                  </a:extLst>
                </a:hlinkClick>
              </a:rPr>
              <a:t>hannah.luscombe@ouce.ox.ac.uk</a:t>
            </a:r>
            <a:r>
              <a:rPr lang="en-GB" dirty="0">
                <a:solidFill>
                  <a:schemeClr val="bg1"/>
                </a:solidFill>
              </a:rPr>
              <a:t>  </a:t>
            </a:r>
          </a:p>
        </p:txBody>
      </p:sp>
      <p:sp>
        <p:nvSpPr>
          <p:cNvPr id="6" name="TextBox 5">
            <a:extLst>
              <a:ext uri="{FF2B5EF4-FFF2-40B4-BE49-F238E27FC236}">
                <a16:creationId xmlns:a16="http://schemas.microsoft.com/office/drawing/2014/main" id="{F83204AC-20EB-9049-B64E-B06E7A25415A}"/>
              </a:ext>
            </a:extLst>
          </p:cNvPr>
          <p:cNvSpPr txBox="1"/>
          <p:nvPr/>
        </p:nvSpPr>
        <p:spPr>
          <a:xfrm>
            <a:off x="9072756" y="2921167"/>
            <a:ext cx="2839844" cy="1015663"/>
          </a:xfrm>
          <a:prstGeom prst="rect">
            <a:avLst/>
          </a:prstGeom>
          <a:noFill/>
        </p:spPr>
        <p:txBody>
          <a:bodyPr wrap="square" rtlCol="0" anchor="b">
            <a:spAutoFit/>
          </a:bodyPr>
          <a:lstStyle/>
          <a:p>
            <a:r>
              <a:rPr lang="en-US" sz="1200" dirty="0">
                <a:solidFill>
                  <a:schemeClr val="bg1"/>
                </a:solidFill>
              </a:rPr>
              <a:t>Consolidated by:</a:t>
            </a:r>
          </a:p>
          <a:p>
            <a:r>
              <a:rPr lang="it-IT" sz="1200" dirty="0">
                <a:solidFill>
                  <a:schemeClr val="bg1"/>
                </a:solidFill>
              </a:rPr>
              <a:t>Hannah Luscombe (hannah.luscombe@ouce.ox.ac.uk) William Collier (w.a.i.collier1@lboro.ac.uk)</a:t>
            </a:r>
            <a:endParaRPr lang="nn-NO" sz="1200" dirty="0">
              <a:solidFill>
                <a:schemeClr val="bg1"/>
              </a:solidFill>
            </a:endParaRPr>
          </a:p>
        </p:txBody>
      </p:sp>
    </p:spTree>
    <p:extLst>
      <p:ext uri="{BB962C8B-B14F-4D97-AF65-F5344CB8AC3E}">
        <p14:creationId xmlns:p14="http://schemas.microsoft.com/office/powerpoint/2010/main" val="2967422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427A7-40BD-E179-DDF2-79D7AA5F77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520BC1-2D7B-6927-97B1-970DBA164DE4}"/>
              </a:ext>
            </a:extLst>
          </p:cNvPr>
          <p:cNvSpPr txBox="1">
            <a:spLocks/>
          </p:cNvSpPr>
          <p:nvPr/>
        </p:nvSpPr>
        <p:spPr>
          <a:xfrm>
            <a:off x="496605" y="3792525"/>
            <a:ext cx="8056230" cy="2675596"/>
          </a:xfrm>
          <a:prstGeom prst="rect">
            <a:avLst/>
          </a:prstGeom>
        </p:spPr>
        <p:txBody>
          <a:bodyPr lIns="91440" tIns="45720" rIns="91440" bIns="45720" anchor="b">
            <a:normAutofit/>
          </a:bodyPr>
          <a:lstStyle>
            <a:lvl1pPr algn="l" defTabSz="914400" rtl="0" eaLnBrk="1" latinLnBrk="0" hangingPunct="1">
              <a:lnSpc>
                <a:spcPct val="90000"/>
              </a:lnSpc>
              <a:spcBef>
                <a:spcPct val="0"/>
              </a:spcBef>
              <a:buNone/>
              <a:defRPr sz="44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endParaRPr lang="en-GB" sz="5400">
              <a:solidFill>
                <a:schemeClr val="bg1"/>
              </a:solidFill>
            </a:endParaRPr>
          </a:p>
        </p:txBody>
      </p:sp>
      <p:sp>
        <p:nvSpPr>
          <p:cNvPr id="7" name="Subtitle 2">
            <a:extLst>
              <a:ext uri="{FF2B5EF4-FFF2-40B4-BE49-F238E27FC236}">
                <a16:creationId xmlns:a16="http://schemas.microsoft.com/office/drawing/2014/main" id="{003C3AFB-6A33-9679-6B28-F3C528F8E68B}"/>
              </a:ext>
            </a:extLst>
          </p:cNvPr>
          <p:cNvSpPr txBox="1">
            <a:spLocks/>
          </p:cNvSpPr>
          <p:nvPr/>
        </p:nvSpPr>
        <p:spPr>
          <a:xfrm>
            <a:off x="496605" y="4355629"/>
            <a:ext cx="7246107" cy="1259358"/>
          </a:xfrm>
          <a:prstGeom prst="rect">
            <a:avLst/>
          </a:prstGeom>
          <a:noFill/>
        </p:spPr>
        <p:txBody>
          <a:bodyPr lIns="91440" tIns="45720" rIns="91440" bIns="45720" anchor="ctr">
            <a:noAutofit/>
          </a:bodyPr>
          <a:lstStyle>
            <a:lvl1pPr marL="0" indent="0" algn="l" defTabSz="914400" rtl="0" eaLnBrk="1" latinLnBrk="0" hangingPunct="1">
              <a:lnSpc>
                <a:spcPct val="90000"/>
              </a:lnSpc>
              <a:spcBef>
                <a:spcPts val="1000"/>
              </a:spcBef>
              <a:buFontTx/>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800" b="1" kern="100">
                <a:solidFill>
                  <a:schemeClr val="bg1"/>
                </a:solidFill>
                <a:effectLst/>
              </a:rPr>
              <a:t>Understanding the Net Gap</a:t>
            </a:r>
          </a:p>
        </p:txBody>
      </p:sp>
      <p:cxnSp>
        <p:nvCxnSpPr>
          <p:cNvPr id="8" name="Straight Connector 7">
            <a:extLst>
              <a:ext uri="{FF2B5EF4-FFF2-40B4-BE49-F238E27FC236}">
                <a16:creationId xmlns:a16="http://schemas.microsoft.com/office/drawing/2014/main" id="{BDC0AE94-9DB7-7955-4ED9-070CA6D5ACCC}"/>
              </a:ext>
            </a:extLst>
          </p:cNvPr>
          <p:cNvCxnSpPr>
            <a:cxnSpLocks/>
          </p:cNvCxnSpPr>
          <p:nvPr/>
        </p:nvCxnSpPr>
        <p:spPr>
          <a:xfrm>
            <a:off x="614363" y="5614987"/>
            <a:ext cx="5481637"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9F486A-E387-856F-FB18-9EAC914F7E15}"/>
              </a:ext>
            </a:extLst>
          </p:cNvPr>
          <p:cNvSpPr txBox="1"/>
          <p:nvPr/>
        </p:nvSpPr>
        <p:spPr>
          <a:xfrm>
            <a:off x="614363" y="5807646"/>
            <a:ext cx="6099858" cy="523220"/>
          </a:xfrm>
          <a:prstGeom prst="rect">
            <a:avLst/>
          </a:prstGeom>
          <a:solidFill>
            <a:srgbClr val="002060"/>
          </a:solidFill>
        </p:spPr>
        <p:txBody>
          <a:bodyPr wrap="square">
            <a:spAutoFit/>
          </a:bodyPr>
          <a:lstStyle/>
          <a:p>
            <a:r>
              <a:rPr lang="en-ZA" sz="2800" b="1" spc="60">
                <a:solidFill>
                  <a:schemeClr val="bg1"/>
                </a:solidFill>
                <a:effectLst/>
                <a:latin typeface="Arial Black"/>
                <a:cs typeface="Arial Black" panose="020B0604020202020204" pitchFamily="34" charset="0"/>
              </a:rPr>
              <a:t>Part 1</a:t>
            </a:r>
            <a:endParaRPr lang="en-GB" sz="2800">
              <a:solidFill>
                <a:schemeClr val="bg1"/>
              </a:solidFill>
            </a:endParaRPr>
          </a:p>
        </p:txBody>
      </p:sp>
    </p:spTree>
    <p:extLst>
      <p:ext uri="{BB962C8B-B14F-4D97-AF65-F5344CB8AC3E}">
        <p14:creationId xmlns:p14="http://schemas.microsoft.com/office/powerpoint/2010/main" val="3182210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5</a:t>
            </a:fld>
            <a:endParaRPr lang="sv-SE"/>
          </a:p>
        </p:txBody>
      </p:sp>
      <p:sp>
        <p:nvSpPr>
          <p:cNvPr id="4" name="Title 3">
            <a:extLst>
              <a:ext uri="{FF2B5EF4-FFF2-40B4-BE49-F238E27FC236}">
                <a16:creationId xmlns:a16="http://schemas.microsoft.com/office/drawing/2014/main" id="{16773A78-08AA-BBEF-7DBC-DE396E28229A}"/>
              </a:ext>
            </a:extLst>
          </p:cNvPr>
          <p:cNvSpPr>
            <a:spLocks noGrp="1"/>
          </p:cNvSpPr>
          <p:nvPr>
            <p:ph type="title"/>
          </p:nvPr>
        </p:nvSpPr>
        <p:spPr/>
        <p:txBody>
          <a:bodyPr anchor="ctr"/>
          <a:lstStyle/>
          <a:p>
            <a:r>
              <a:rPr lang="en-US">
                <a:solidFill>
                  <a:srgbClr val="C00000"/>
                </a:solidFill>
                <a:latin typeface="Open Sans" panose="020B0606030504020204" pitchFamily="34" charset="0"/>
                <a:ea typeface="Open Sans" panose="020B0606030504020204" pitchFamily="34" charset="0"/>
                <a:cs typeface="Open Sans" panose="020B0606030504020204" pitchFamily="34" charset="0"/>
              </a:rPr>
              <a:t>Net Financing Gap</a:t>
            </a:r>
            <a:endParaRPr lang="en-GB"/>
          </a:p>
        </p:txBody>
      </p:sp>
      <p:sp>
        <p:nvSpPr>
          <p:cNvPr id="7" name="TextBox 6">
            <a:extLst>
              <a:ext uri="{FF2B5EF4-FFF2-40B4-BE49-F238E27FC236}">
                <a16:creationId xmlns:a16="http://schemas.microsoft.com/office/drawing/2014/main" id="{CD5483D5-3F86-6D24-ABF3-0F560449B3A5}"/>
              </a:ext>
            </a:extLst>
          </p:cNvPr>
          <p:cNvSpPr txBox="1"/>
          <p:nvPr/>
        </p:nvSpPr>
        <p:spPr>
          <a:xfrm>
            <a:off x="632602" y="1499125"/>
            <a:ext cx="10926795" cy="4893647"/>
          </a:xfrm>
          <a:prstGeom prst="rect">
            <a:avLst/>
          </a:prstGeom>
          <a:solidFill>
            <a:schemeClr val="bg1"/>
          </a:solidFill>
        </p:spPr>
        <p:txBody>
          <a:bodyPr wrap="square" lIns="91440" tIns="45720" rIns="91440" bIns="45720" anchor="t">
            <a:spAutoFit/>
          </a:bodyPr>
          <a:lstStyle/>
          <a:p>
            <a:r>
              <a:rPr lang="en-GB" sz="2400" b="1">
                <a:solidFill>
                  <a:schemeClr val="bg1"/>
                </a:solidFill>
                <a:highlight>
                  <a:srgbClr val="000080"/>
                </a:highlight>
              </a:rPr>
              <a:t>Recap from Previous Lecture:</a:t>
            </a:r>
            <a:br>
              <a:rPr lang="en-GB" sz="2400"/>
            </a:br>
            <a:r>
              <a:rPr lang="en-GB" sz="2400"/>
              <a:t>We examined the concept of the </a:t>
            </a:r>
            <a:r>
              <a:rPr lang="en-GB" sz="2400" b="1" i="1"/>
              <a:t>financing gap</a:t>
            </a:r>
            <a:r>
              <a:rPr lang="en-GB" sz="2400"/>
              <a:t>, which represents the shortfall between available funding (sector cash flows) and the financing required (capital borrowing) to support the energy transition plan. This gap can be addressed through two primary approaches:</a:t>
            </a:r>
          </a:p>
          <a:p>
            <a:r>
              <a:rPr lang="en-GB" sz="2400" b="1"/>
              <a:t>	</a:t>
            </a:r>
            <a:r>
              <a:rPr lang="en-GB" sz="2400"/>
              <a:t>(1) Enhancing Funding Availability</a:t>
            </a:r>
          </a:p>
          <a:p>
            <a:r>
              <a:rPr lang="en-GB" sz="2400"/>
              <a:t>	(2) Reducing Financing Requirement</a:t>
            </a:r>
          </a:p>
          <a:p>
            <a:endParaRPr lang="en-GB" sz="2400" b="1"/>
          </a:p>
          <a:p>
            <a:endParaRPr lang="en-GB" sz="2400" b="1"/>
          </a:p>
          <a:p>
            <a:r>
              <a:rPr lang="en-GB" sz="2400" b="1">
                <a:solidFill>
                  <a:schemeClr val="bg1"/>
                </a:solidFill>
                <a:highlight>
                  <a:srgbClr val="000080"/>
                </a:highlight>
              </a:rPr>
              <a:t>This Lecture Focus:</a:t>
            </a:r>
            <a:br>
              <a:rPr lang="en-GB" sz="2400"/>
            </a:br>
            <a:r>
              <a:rPr lang="en-GB" sz="2400"/>
              <a:t>In this lecture, we will explore another type of financing gap and examine the financial mechanisms to bridge these gaps, including: </a:t>
            </a:r>
            <a:r>
              <a:rPr lang="en-GB" sz="2400" b="1" i="1"/>
              <a:t>Grants</a:t>
            </a:r>
            <a:r>
              <a:rPr lang="en-GB" sz="2400" i="1"/>
              <a:t>, </a:t>
            </a:r>
            <a:r>
              <a:rPr lang="en-GB" sz="2400" b="1" i="1"/>
              <a:t>Loans</a:t>
            </a:r>
            <a:r>
              <a:rPr lang="en-GB" sz="2400" i="1"/>
              <a:t>, </a:t>
            </a:r>
            <a:r>
              <a:rPr lang="en-GB" sz="2400" b="1" i="1"/>
              <a:t>Carbon Credits</a:t>
            </a:r>
            <a:r>
              <a:rPr lang="en-GB" sz="2400" i="1"/>
              <a:t> and </a:t>
            </a:r>
            <a:r>
              <a:rPr lang="en-GB" sz="2400" b="1" i="1"/>
              <a:t>Debt Write-Offs.</a:t>
            </a:r>
            <a:endParaRPr lang="en-GB" sz="2400" i="1"/>
          </a:p>
        </p:txBody>
      </p:sp>
      <p:pic>
        <p:nvPicPr>
          <p:cNvPr id="2" name="ttsmaker-file-2025-2-13-20-26-48">
            <a:hlinkClick r:id="" action="ppaction://media"/>
            <a:extLst>
              <a:ext uri="{FF2B5EF4-FFF2-40B4-BE49-F238E27FC236}">
                <a16:creationId xmlns:a16="http://schemas.microsoft.com/office/drawing/2014/main" id="{76716756-B6A4-D5F7-04A0-C1B2A307539E}"/>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5500" y="5753100"/>
            <a:ext cx="812800" cy="812800"/>
          </a:xfrm>
          <a:prstGeom prst="rect">
            <a:avLst/>
          </a:prstGeom>
        </p:spPr>
      </p:pic>
    </p:spTree>
    <p:extLst>
      <p:ext uri="{BB962C8B-B14F-4D97-AF65-F5344CB8AC3E}">
        <p14:creationId xmlns:p14="http://schemas.microsoft.com/office/powerpoint/2010/main" val="34210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C2C25A-7486-B38F-67DB-E397A69AFA88}"/>
              </a:ext>
            </a:extLst>
          </p:cNvPr>
          <p:cNvSpPr txBox="1"/>
          <p:nvPr/>
        </p:nvSpPr>
        <p:spPr>
          <a:xfrm>
            <a:off x="838200" y="1334068"/>
            <a:ext cx="10515600" cy="5262979"/>
          </a:xfrm>
          <a:prstGeom prst="rect">
            <a:avLst/>
          </a:prstGeom>
          <a:noFill/>
        </p:spPr>
        <p:txBody>
          <a:bodyPr wrap="square" rtlCol="0">
            <a:spAutoFit/>
          </a:bodyPr>
          <a:lstStyle/>
          <a:p>
            <a:pPr marL="342900" indent="-342900">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In 2009, developed nations committed to mobilizing </a:t>
            </a:r>
            <a:r>
              <a:rPr lang="en-GB" sz="2400" b="1">
                <a:latin typeface="Open Sans" panose="020B0606030504020204" pitchFamily="34" charset="0"/>
                <a:ea typeface="Open Sans" panose="020B0606030504020204" pitchFamily="34" charset="0"/>
                <a:cs typeface="Open Sans" panose="020B0606030504020204" pitchFamily="34" charset="0"/>
              </a:rPr>
              <a:t>$100 billion annually by 2020</a:t>
            </a:r>
            <a:r>
              <a:rPr lang="en-GB" sz="2400">
                <a:latin typeface="Open Sans" panose="020B0606030504020204" pitchFamily="34" charset="0"/>
                <a:ea typeface="Open Sans" panose="020B0606030504020204" pitchFamily="34" charset="0"/>
                <a:cs typeface="Open Sans" panose="020B0606030504020204" pitchFamily="34" charset="0"/>
              </a:rPr>
              <a:t> to support climate action in developing countries.</a:t>
            </a:r>
          </a:p>
          <a:p>
            <a:pPr marL="342900" indent="-342900">
              <a:buFont typeface="Arial" panose="020B0604020202020204" pitchFamily="34" charset="0"/>
              <a:buChar char="•"/>
            </a:pPr>
            <a:endParaRPr lang="en-GB" sz="24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At </a:t>
            </a:r>
            <a:r>
              <a:rPr lang="en-GB" sz="2400" b="1">
                <a:latin typeface="Open Sans" panose="020B0606030504020204" pitchFamily="34" charset="0"/>
                <a:ea typeface="Open Sans" panose="020B0606030504020204" pitchFamily="34" charset="0"/>
                <a:cs typeface="Open Sans" panose="020B0606030504020204" pitchFamily="34" charset="0"/>
              </a:rPr>
              <a:t>COP29</a:t>
            </a:r>
            <a:r>
              <a:rPr lang="en-GB" sz="2400">
                <a:latin typeface="Open Sans" panose="020B0606030504020204" pitchFamily="34" charset="0"/>
                <a:ea typeface="Open Sans" panose="020B0606030504020204" pitchFamily="34" charset="0"/>
                <a:cs typeface="Open Sans" panose="020B0606030504020204" pitchFamily="34" charset="0"/>
              </a:rPr>
              <a:t>, this commitment was revised under the NCQG discussion, with an agreement to </a:t>
            </a:r>
            <a:r>
              <a:rPr lang="en-GB" sz="2400" b="1">
                <a:latin typeface="Open Sans" panose="020B0606030504020204" pitchFamily="34" charset="0"/>
                <a:ea typeface="Open Sans" panose="020B0606030504020204" pitchFamily="34" charset="0"/>
                <a:cs typeface="Open Sans" panose="020B0606030504020204" pitchFamily="34" charset="0"/>
              </a:rPr>
              <a:t>triple finance to $300 billion annually by 2035</a:t>
            </a:r>
            <a:r>
              <a:rPr lang="en-GB" sz="2400">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endParaRPr lang="en-GB" sz="24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a:latin typeface="Open Sans" panose="020B0606030504020204" pitchFamily="34" charset="0"/>
                <a:ea typeface="Open Sans" panose="020B0606030504020204" pitchFamily="34" charset="0"/>
                <a:cs typeface="Open Sans" panose="020B0606030504020204" pitchFamily="34" charset="0"/>
              </a:rPr>
              <a:t>Now that the global climate finance target has been established, the key question is: </a:t>
            </a:r>
            <a:r>
              <a:rPr lang="en-GB" sz="2400" b="1">
                <a:latin typeface="Open Sans" panose="020B0606030504020204" pitchFamily="34" charset="0"/>
                <a:ea typeface="Open Sans" panose="020B0606030504020204" pitchFamily="34" charset="0"/>
                <a:cs typeface="Open Sans" panose="020B0606030504020204" pitchFamily="34" charset="0"/>
              </a:rPr>
              <a:t>How should this finance be allocated to individual countries?</a:t>
            </a:r>
            <a:r>
              <a:rPr lang="en-GB" sz="2400">
                <a:latin typeface="Open Sans" panose="020B0606030504020204" pitchFamily="34" charset="0"/>
                <a:ea typeface="Open Sans" panose="020B0606030504020204" pitchFamily="34" charset="0"/>
                <a:cs typeface="Open Sans" panose="020B0606030504020204" pitchFamily="34" charset="0"/>
              </a:rPr>
              <a:t> And, based on what principles and instruments?</a:t>
            </a:r>
          </a:p>
          <a:p>
            <a:pPr marL="342900" indent="-342900">
              <a:buFont typeface="Arial" panose="020B0604020202020204" pitchFamily="34" charset="0"/>
              <a:buChar char="•"/>
            </a:pPr>
            <a:endParaRPr lang="en-GB" sz="240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400" b="1">
                <a:latin typeface="Open Sans" panose="020B0606030504020204" pitchFamily="34" charset="0"/>
                <a:ea typeface="Open Sans" panose="020B0606030504020204" pitchFamily="34" charset="0"/>
                <a:cs typeface="Open Sans" panose="020B0606030504020204" pitchFamily="34" charset="0"/>
              </a:rPr>
              <a:t>MinFin </a:t>
            </a:r>
            <a:r>
              <a:rPr lang="en-GB" sz="2400">
                <a:latin typeface="Open Sans" panose="020B0606030504020204" pitchFamily="34" charset="0"/>
                <a:ea typeface="Open Sans" panose="020B0606030504020204" pitchFamily="34" charset="0"/>
                <a:cs typeface="Open Sans" panose="020B0606030504020204" pitchFamily="34" charset="0"/>
              </a:rPr>
              <a:t>can be used to explore various principles for allocating climate finance to countries, as well as different mechanisms for delivering this finance effectively.</a:t>
            </a:r>
          </a:p>
        </p:txBody>
      </p:sp>
      <p:sp>
        <p:nvSpPr>
          <p:cNvPr id="3" name="Title 3">
            <a:extLst>
              <a:ext uri="{FF2B5EF4-FFF2-40B4-BE49-F238E27FC236}">
                <a16:creationId xmlns:a16="http://schemas.microsoft.com/office/drawing/2014/main" id="{1C2B2CE4-F55F-AF1B-5F58-DB99DDCEF81E}"/>
              </a:ext>
            </a:extLst>
          </p:cNvPr>
          <p:cNvSpPr txBox="1">
            <a:spLocks/>
          </p:cNvSpPr>
          <p:nvPr/>
        </p:nvSpPr>
        <p:spPr>
          <a:xfrm>
            <a:off x="838200" y="365125"/>
            <a:ext cx="10515600" cy="1134000"/>
          </a:xfrm>
          <a:prstGeom prst="rect">
            <a:avLst/>
          </a:prstGeom>
          <a:noFill/>
          <a:ln>
            <a:noFill/>
          </a:ln>
        </p:spPr>
        <p:txBody>
          <a:bodyPr spcFirstLastPara="1" vert="horz" wrap="square" lIns="91425" tIns="45700" rIns="91425" bIns="4570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a:solidFill>
                  <a:srgbClr val="C00000"/>
                </a:solidFill>
              </a:rPr>
              <a:t>How much climate finance do individual countries need?</a:t>
            </a:r>
            <a:endParaRPr lang="en-GB"/>
          </a:p>
        </p:txBody>
      </p:sp>
      <p:pic>
        <p:nvPicPr>
          <p:cNvPr id="2" name="ttsmaker-file-2025-2-13-20-27-29">
            <a:hlinkClick r:id="" action="ppaction://media"/>
            <a:extLst>
              <a:ext uri="{FF2B5EF4-FFF2-40B4-BE49-F238E27FC236}">
                <a16:creationId xmlns:a16="http://schemas.microsoft.com/office/drawing/2014/main" id="{21B29121-121C-C7F1-2535-19D9388088BE}"/>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1053405" y="5784247"/>
            <a:ext cx="812800" cy="812800"/>
          </a:xfrm>
          <a:prstGeom prst="rect">
            <a:avLst/>
          </a:prstGeom>
        </p:spPr>
      </p:pic>
    </p:spTree>
    <p:extLst>
      <p:ext uri="{BB962C8B-B14F-4D97-AF65-F5344CB8AC3E}">
        <p14:creationId xmlns:p14="http://schemas.microsoft.com/office/powerpoint/2010/main" val="52885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B7F40CBD-104D-6B49-909E-7AFA01712C56}"/>
              </a:ext>
            </a:extLst>
          </p:cNvPr>
          <p:cNvSpPr>
            <a:spLocks noGrp="1"/>
          </p:cNvSpPr>
          <p:nvPr>
            <p:ph type="sldNum" idx="11"/>
          </p:nvPr>
        </p:nvSpPr>
        <p:spPr/>
        <p:txBody>
          <a:bodyPr/>
          <a:lstStyle/>
          <a:p>
            <a:fld id="{00000000-1234-1234-1234-123412341234}" type="slidenum">
              <a:rPr lang="sv-SE"/>
              <a:pPr/>
              <a:t>7</a:t>
            </a:fld>
            <a:endParaRPr lang="sv-SE"/>
          </a:p>
        </p:txBody>
      </p:sp>
      <p:sp>
        <p:nvSpPr>
          <p:cNvPr id="7" name="TextBox 6">
            <a:extLst>
              <a:ext uri="{FF2B5EF4-FFF2-40B4-BE49-F238E27FC236}">
                <a16:creationId xmlns:a16="http://schemas.microsoft.com/office/drawing/2014/main" id="{CD5483D5-3F86-6D24-ABF3-0F560449B3A5}"/>
              </a:ext>
            </a:extLst>
          </p:cNvPr>
          <p:cNvSpPr txBox="1"/>
          <p:nvPr/>
        </p:nvSpPr>
        <p:spPr>
          <a:xfrm>
            <a:off x="632602" y="2067552"/>
            <a:ext cx="10926795" cy="3785652"/>
          </a:xfrm>
          <a:prstGeom prst="rect">
            <a:avLst/>
          </a:prstGeom>
          <a:solidFill>
            <a:schemeClr val="bg1"/>
          </a:solidFill>
        </p:spPr>
        <p:txBody>
          <a:bodyPr wrap="square" lIns="91440" tIns="45720" rIns="91440" bIns="45720" anchor="t">
            <a:spAutoFit/>
          </a:bodyPr>
          <a:lstStyle/>
          <a:p>
            <a:r>
              <a:rPr lang="en-GB" sz="2400"/>
              <a:t>To determine the financing needs for the power sector at the national level, comparing the financing costs between a </a:t>
            </a:r>
            <a:r>
              <a:rPr lang="en-GB" sz="2400" b="1"/>
              <a:t>Net Zero (NZ)</a:t>
            </a:r>
            <a:r>
              <a:rPr lang="en-GB" sz="2400"/>
              <a:t> and a </a:t>
            </a:r>
            <a:r>
              <a:rPr lang="en-GB" sz="2400" b="1"/>
              <a:t>Business-as-Usual (BAU)</a:t>
            </a:r>
            <a:r>
              <a:rPr lang="en-GB" sz="2400"/>
              <a:t> energy investment plan provides a clear framework. This comparison helps establish the minimum funding that should be allocated to developing countries through the NCQG commitment from developed nations, ensuring they are no worse off under </a:t>
            </a:r>
            <a:r>
              <a:rPr lang="en-GB" sz="2400" b="1"/>
              <a:t>NZ</a:t>
            </a:r>
            <a:r>
              <a:rPr lang="en-GB" sz="2400"/>
              <a:t> than under </a:t>
            </a:r>
            <a:r>
              <a:rPr lang="en-GB" sz="2400" b="1"/>
              <a:t>BAU</a:t>
            </a:r>
            <a:r>
              <a:rPr lang="en-GB" sz="2400"/>
              <a:t>.</a:t>
            </a:r>
          </a:p>
          <a:p>
            <a:endParaRPr lang="en-GB" sz="2400"/>
          </a:p>
          <a:p>
            <a:r>
              <a:rPr lang="en-GB" sz="2400"/>
              <a:t>This approach assumes that the international community will bear the additional costs of achieving </a:t>
            </a:r>
            <a:r>
              <a:rPr lang="en-GB" sz="2400" b="1"/>
              <a:t>NZ</a:t>
            </a:r>
            <a:r>
              <a:rPr lang="en-GB" sz="2400"/>
              <a:t> beyond the </a:t>
            </a:r>
            <a:r>
              <a:rPr lang="en-GB" sz="2400" b="1"/>
              <a:t>BAU</a:t>
            </a:r>
            <a:r>
              <a:rPr lang="en-GB" sz="2400"/>
              <a:t> path, offering one possible method of burden-sharing.</a:t>
            </a:r>
          </a:p>
        </p:txBody>
      </p:sp>
      <p:sp>
        <p:nvSpPr>
          <p:cNvPr id="6" name="Title 3">
            <a:extLst>
              <a:ext uri="{FF2B5EF4-FFF2-40B4-BE49-F238E27FC236}">
                <a16:creationId xmlns:a16="http://schemas.microsoft.com/office/drawing/2014/main" id="{B337A9E3-31A5-5895-44D8-AD2A7BD8564A}"/>
              </a:ext>
            </a:extLst>
          </p:cNvPr>
          <p:cNvSpPr txBox="1">
            <a:spLocks/>
          </p:cNvSpPr>
          <p:nvPr/>
        </p:nvSpPr>
        <p:spPr>
          <a:xfrm>
            <a:off x="632602" y="517524"/>
            <a:ext cx="10873598" cy="1387981"/>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nSpc>
                <a:spcPct val="120000"/>
              </a:lnSpc>
            </a:pPr>
            <a:r>
              <a:rPr lang="en-GB" sz="2800" kern="0">
                <a:solidFill>
                  <a:srgbClr val="C00000"/>
                </a:solidFill>
                <a:effectLst/>
                <a:ea typeface="Times New Roman" panose="02020603050405020304" pitchFamily="18" charset="0"/>
              </a:rPr>
              <a:t>Quantifying Additional Repayment for NZ versus BAU as a Key Metric for Financial Commitment</a:t>
            </a:r>
            <a:endParaRPr lang="en-GB" sz="2800"/>
          </a:p>
        </p:txBody>
      </p:sp>
      <p:pic>
        <p:nvPicPr>
          <p:cNvPr id="2" name="ttsmaker-file-2025-2-13-20-28-0">
            <a:hlinkClick r:id="" action="ppaction://media"/>
            <a:extLst>
              <a:ext uri="{FF2B5EF4-FFF2-40B4-BE49-F238E27FC236}">
                <a16:creationId xmlns:a16="http://schemas.microsoft.com/office/drawing/2014/main" id="{BCCD54BA-67C0-ED4F-38E6-4E54D722BE5A}"/>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0986005" y="5753100"/>
            <a:ext cx="812800" cy="812800"/>
          </a:xfrm>
          <a:prstGeom prst="rect">
            <a:avLst/>
          </a:prstGeom>
        </p:spPr>
      </p:pic>
    </p:spTree>
    <p:extLst>
      <p:ext uri="{BB962C8B-B14F-4D97-AF65-F5344CB8AC3E}">
        <p14:creationId xmlns:p14="http://schemas.microsoft.com/office/powerpoint/2010/main" val="104849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2CDBC-5B3F-E2D6-7DD4-8D7478964F9E}"/>
            </a:ext>
          </a:extLst>
        </p:cNvPr>
        <p:cNvGrpSpPr/>
        <p:nvPr/>
      </p:nvGrpSpPr>
      <p:grpSpPr>
        <a:xfrm>
          <a:off x="0" y="0"/>
          <a:ext cx="0" cy="0"/>
          <a:chOff x="0" y="0"/>
          <a:chExt cx="0" cy="0"/>
        </a:xfrm>
      </p:grpSpPr>
      <p:sp>
        <p:nvSpPr>
          <p:cNvPr id="5" name="Slide Number Placeholder 1">
            <a:extLst>
              <a:ext uri="{FF2B5EF4-FFF2-40B4-BE49-F238E27FC236}">
                <a16:creationId xmlns:a16="http://schemas.microsoft.com/office/drawing/2014/main" id="{8D1EE8A8-905F-72B5-099E-EFB1E3A19BFB}"/>
              </a:ext>
            </a:extLst>
          </p:cNvPr>
          <p:cNvSpPr>
            <a:spLocks noGrp="1"/>
          </p:cNvSpPr>
          <p:nvPr>
            <p:ph type="sldNum" idx="11"/>
          </p:nvPr>
        </p:nvSpPr>
        <p:spPr/>
        <p:txBody>
          <a:bodyPr/>
          <a:lstStyle/>
          <a:p>
            <a:fld id="{00000000-1234-1234-1234-123412341234}" type="slidenum">
              <a:rPr lang="sv-SE"/>
              <a:pPr/>
              <a:t>8</a:t>
            </a:fld>
            <a:endParaRPr lang="sv-SE"/>
          </a:p>
        </p:txBody>
      </p:sp>
      <p:sp>
        <p:nvSpPr>
          <p:cNvPr id="6" name="TextBox 1">
            <a:extLst>
              <a:ext uri="{FF2B5EF4-FFF2-40B4-BE49-F238E27FC236}">
                <a16:creationId xmlns:a16="http://schemas.microsoft.com/office/drawing/2014/main" id="{48D7BC05-15F3-88AC-DC99-75FD7C3FE6E2}"/>
              </a:ext>
            </a:extLst>
          </p:cNvPr>
          <p:cNvSpPr txBox="1"/>
          <p:nvPr/>
        </p:nvSpPr>
        <p:spPr>
          <a:xfrm>
            <a:off x="632603" y="2021251"/>
            <a:ext cx="4152504" cy="4243905"/>
          </a:xfrm>
          <a:prstGeom prst="rect">
            <a:avLst/>
          </a:prstGeom>
          <a:noFill/>
          <a:ln>
            <a:noFill/>
          </a:ln>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400">
                <a:solidFill>
                  <a:schemeClr val="tx1"/>
                </a:solidFill>
                <a:latin typeface="Open Sans" panose="020B0606030504020204" pitchFamily="34" charset="0"/>
                <a:ea typeface="Open Sans" panose="020B0606030504020204" pitchFamily="34" charset="0"/>
                <a:cs typeface="Open Sans" panose="020B0606030504020204" pitchFamily="34" charset="0"/>
              </a:rPr>
              <a:t>Under historic financing conditions, BAU is expected to be far more affordable for this country than the NZ plan. As a result, efforts to reduce emissions are imposing a substantial financial burden on the nation</a:t>
            </a:r>
          </a:p>
          <a:p>
            <a:endParaRPr lang="en-GB" sz="24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D33756CE-F4D4-E1FD-A104-71FD40C3C854}"/>
              </a:ext>
            </a:extLst>
          </p:cNvPr>
          <p:cNvSpPr txBox="1"/>
          <p:nvPr/>
        </p:nvSpPr>
        <p:spPr>
          <a:xfrm>
            <a:off x="444964" y="6323029"/>
            <a:ext cx="3744685" cy="2428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i="1">
                <a:latin typeface="Open Sans" panose="020B0606030504020204" pitchFamily="34" charset="0"/>
                <a:ea typeface="Open Sans" panose="020B0606030504020204" pitchFamily="34" charset="0"/>
                <a:cs typeface="Open Sans" panose="020B0606030504020204" pitchFamily="34" charset="0"/>
              </a:rPr>
              <a:t>Note: All numbers are fictional and purely illustrative</a:t>
            </a:r>
          </a:p>
        </p:txBody>
      </p:sp>
      <p:graphicFrame>
        <p:nvGraphicFramePr>
          <p:cNvPr id="2" name="Chart 1">
            <a:extLst>
              <a:ext uri="{FF2B5EF4-FFF2-40B4-BE49-F238E27FC236}">
                <a16:creationId xmlns:a16="http://schemas.microsoft.com/office/drawing/2014/main" id="{956E2164-8982-489A-A322-1B1EC87ABA2F}"/>
              </a:ext>
            </a:extLst>
          </p:cNvPr>
          <p:cNvGraphicFramePr>
            <a:graphicFrameLocks/>
          </p:cNvGraphicFramePr>
          <p:nvPr>
            <p:custDataLst>
              <p:tags r:id="rId1"/>
            </p:custDataLst>
            <p:extLst>
              <p:ext uri="{D42A27DB-BD31-4B8C-83A1-F6EECF244321}">
                <p14:modId xmlns:p14="http://schemas.microsoft.com/office/powerpoint/2010/main" val="3555918521"/>
              </p:ext>
            </p:extLst>
          </p:nvPr>
        </p:nvGraphicFramePr>
        <p:xfrm>
          <a:off x="4785106" y="1383379"/>
          <a:ext cx="7013194" cy="4823904"/>
        </p:xfrm>
        <a:graphic>
          <a:graphicData uri="http://schemas.openxmlformats.org/drawingml/2006/chart">
            <c:chart xmlns:c="http://schemas.openxmlformats.org/drawingml/2006/chart" xmlns:r="http://schemas.openxmlformats.org/officeDocument/2006/relationships" r:id="rId6"/>
          </a:graphicData>
        </a:graphic>
      </p:graphicFrame>
      <p:sp>
        <p:nvSpPr>
          <p:cNvPr id="3" name="Title 3">
            <a:extLst>
              <a:ext uri="{FF2B5EF4-FFF2-40B4-BE49-F238E27FC236}">
                <a16:creationId xmlns:a16="http://schemas.microsoft.com/office/drawing/2014/main" id="{CF8B8A17-26C8-23E8-6E2C-8733A812DA8F}"/>
              </a:ext>
            </a:extLst>
          </p:cNvPr>
          <p:cNvSpPr txBox="1">
            <a:spLocks/>
          </p:cNvSpPr>
          <p:nvPr/>
        </p:nvSpPr>
        <p:spPr>
          <a:xfrm>
            <a:off x="632602" y="517524"/>
            <a:ext cx="10873598" cy="1387981"/>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Helvetica Neue"/>
              <a:buNone/>
              <a:defRPr sz="3200" b="1" i="0" u="none" strike="noStrike" cap="none" baseline="0">
                <a:solidFill>
                  <a:schemeClr val="tx1"/>
                </a:solidFill>
                <a:latin typeface="Arial" panose="020B0604020202020204" pitchFamily="34" charset="0"/>
                <a:ea typeface="Helvetica Neue"/>
                <a:cs typeface="Arial" panose="020B0604020202020204" pitchFamily="34" charset="0"/>
                <a:sym typeface="Helvetica Neue"/>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a:lnSpc>
                <a:spcPct val="120000"/>
              </a:lnSpc>
            </a:pPr>
            <a:r>
              <a:rPr lang="en-GB" sz="2800" kern="0">
                <a:solidFill>
                  <a:srgbClr val="C00000"/>
                </a:solidFill>
                <a:effectLst/>
                <a:ea typeface="Times New Roman" panose="02020603050405020304" pitchFamily="18" charset="0"/>
              </a:rPr>
              <a:t>The additional quantum of </a:t>
            </a:r>
            <a:r>
              <a:rPr lang="en-GB" sz="2800">
                <a:solidFill>
                  <a:srgbClr val="C00000"/>
                </a:solidFill>
                <a:ea typeface="Times New Roman" panose="02020603050405020304" pitchFamily="18" charset="0"/>
              </a:rPr>
              <a:t>repayment for NZ versus BAU </a:t>
            </a:r>
            <a:r>
              <a:rPr lang="en-GB" sz="2800" kern="0">
                <a:solidFill>
                  <a:srgbClr val="C00000"/>
                </a:solidFill>
                <a:effectLst/>
                <a:ea typeface="Times New Roman" panose="02020603050405020304" pitchFamily="18" charset="0"/>
              </a:rPr>
              <a:t>is a useful metric to determine the financial burden of climate targets</a:t>
            </a:r>
            <a:endParaRPr lang="en-GB" sz="2800"/>
          </a:p>
        </p:txBody>
      </p:sp>
      <p:pic>
        <p:nvPicPr>
          <p:cNvPr id="4" name="ttsmaker-file-2025-2-13-20-28-41">
            <a:hlinkClick r:id="" action="ppaction://media"/>
            <a:extLst>
              <a:ext uri="{FF2B5EF4-FFF2-40B4-BE49-F238E27FC236}">
                <a16:creationId xmlns:a16="http://schemas.microsoft.com/office/drawing/2014/main" id="{5C7B88F0-C0D8-A886-56B9-7D0C3BB4DC03}"/>
              </a:ext>
            </a:extLst>
          </p:cNvPr>
          <p:cNvPicPr>
            <a:picLocks noChangeAspect="1"/>
          </p:cNvPicPr>
          <p:nvPr>
            <a:audioFile r:link="rId3"/>
            <p:extLst>
              <p:ext uri="{DAA4B4D4-6D71-4841-9C94-3DE7FCFB9230}">
                <p14:media xmlns:p14="http://schemas.microsoft.com/office/powerpoint/2010/main" r:embed="rId2"/>
              </p:ext>
            </p:extLst>
          </p:nvPr>
        </p:nvPicPr>
        <p:blipFill>
          <a:blip r:embed="rId7">
            <a:duotone>
              <a:prstClr val="black"/>
              <a:schemeClr val="accent5">
                <a:tint val="45000"/>
                <a:satMod val="400000"/>
              </a:schemeClr>
            </a:duotone>
          </a:blip>
          <a:stretch>
            <a:fillRect/>
          </a:stretch>
        </p:blipFill>
        <p:spPr>
          <a:xfrm>
            <a:off x="10985500" y="5800883"/>
            <a:ext cx="812800" cy="812800"/>
          </a:xfrm>
          <a:prstGeom prst="rect">
            <a:avLst/>
          </a:prstGeom>
        </p:spPr>
      </p:pic>
    </p:spTree>
    <p:extLst>
      <p:ext uri="{BB962C8B-B14F-4D97-AF65-F5344CB8AC3E}">
        <p14:creationId xmlns:p14="http://schemas.microsoft.com/office/powerpoint/2010/main" val="357169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5FB5C-D8B1-3D8B-C9F2-1D7621649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15DAC-6C9F-7542-39C6-6969E166DC5E}"/>
              </a:ext>
            </a:extLst>
          </p:cNvPr>
          <p:cNvSpPr>
            <a:spLocks noGrp="1"/>
          </p:cNvSpPr>
          <p:nvPr>
            <p:ph type="title"/>
          </p:nvPr>
        </p:nvSpPr>
        <p:spPr>
          <a:xfrm>
            <a:off x="630820" y="226247"/>
            <a:ext cx="11267266" cy="965880"/>
          </a:xfrm>
        </p:spPr>
        <p:txBody>
          <a:bodyPr anchor="ctr">
            <a:normAutofit fontScale="90000"/>
          </a:bodyPr>
          <a:lstStyle/>
          <a:p>
            <a:r>
              <a:rPr lang="en-GB">
                <a:solidFill>
                  <a:srgbClr val="C00000"/>
                </a:solidFill>
              </a:rPr>
              <a:t>Climate finance could potentially be delivered via a range of different financial instruments</a:t>
            </a:r>
          </a:p>
        </p:txBody>
      </p:sp>
      <p:sp>
        <p:nvSpPr>
          <p:cNvPr id="23" name="TextBox 22">
            <a:extLst>
              <a:ext uri="{FF2B5EF4-FFF2-40B4-BE49-F238E27FC236}">
                <a16:creationId xmlns:a16="http://schemas.microsoft.com/office/drawing/2014/main" id="{28809996-5601-C283-1850-0243AFCDA49F}"/>
              </a:ext>
            </a:extLst>
          </p:cNvPr>
          <p:cNvSpPr txBox="1"/>
          <p:nvPr/>
        </p:nvSpPr>
        <p:spPr>
          <a:xfrm>
            <a:off x="630820" y="2044931"/>
            <a:ext cx="5465180" cy="3785652"/>
          </a:xfrm>
          <a:prstGeom prst="rect">
            <a:avLst/>
          </a:prstGeom>
          <a:noFill/>
        </p:spPr>
        <p:txBody>
          <a:bodyPr wrap="square">
            <a:spAutoFit/>
          </a:bodyPr>
          <a:lstStyle/>
          <a:p>
            <a:r>
              <a:rPr lang="en-GB" sz="2400">
                <a:solidFill>
                  <a:schemeClr val="tx1"/>
                </a:solidFill>
                <a:latin typeface="Open Sans" panose="020B0606030504020204" pitchFamily="34" charset="0"/>
                <a:ea typeface="Open Sans" panose="020B0606030504020204" pitchFamily="34" charset="0"/>
                <a:cs typeface="Open Sans" panose="020B0606030504020204" pitchFamily="34" charset="0"/>
              </a:rPr>
              <a:t>The following section explores six financial instruments to deliver climate finance and close the gap: upfront capital grants, loans, a combination of grants and loans, reducing the weighted average cost of capital (WACC) through increased concessional finance contributions, a pay-as-you-go carbon credit scheme, and debt forgiveness.</a:t>
            </a:r>
          </a:p>
        </p:txBody>
      </p:sp>
      <p:sp>
        <p:nvSpPr>
          <p:cNvPr id="11" name="Rounded Rectangle 10">
            <a:extLst>
              <a:ext uri="{FF2B5EF4-FFF2-40B4-BE49-F238E27FC236}">
                <a16:creationId xmlns:a16="http://schemas.microsoft.com/office/drawing/2014/main" id="{DB36ABFD-68CD-2219-2BB2-56D1879821E4}"/>
              </a:ext>
            </a:extLst>
          </p:cNvPr>
          <p:cNvSpPr/>
          <p:nvPr/>
        </p:nvSpPr>
        <p:spPr>
          <a:xfrm>
            <a:off x="6264453" y="1872172"/>
            <a:ext cx="5465180" cy="3761838"/>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nSpc>
                <a:spcPct val="150000"/>
              </a:lnSpc>
              <a:buClr>
                <a:schemeClr val="bg1"/>
              </a:buClr>
              <a:buFont typeface="+mj-lt"/>
              <a:buAutoNum type="arabicPeriod"/>
            </a:pPr>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Grants</a:t>
            </a:r>
          </a:p>
          <a:p>
            <a:pPr marL="342900" indent="-342900">
              <a:lnSpc>
                <a:spcPct val="150000"/>
              </a:lnSpc>
              <a:buClr>
                <a:schemeClr val="bg1"/>
              </a:buClr>
              <a:buFont typeface="+mj-lt"/>
              <a:buAutoNum type="arabicPeriod"/>
            </a:pPr>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Loans</a:t>
            </a:r>
          </a:p>
          <a:p>
            <a:pPr marL="342900" indent="-342900">
              <a:lnSpc>
                <a:spcPct val="150000"/>
              </a:lnSpc>
              <a:buClr>
                <a:schemeClr val="bg1"/>
              </a:buClr>
              <a:buFont typeface="+mj-lt"/>
              <a:buAutoNum type="arabicPeriod"/>
            </a:pPr>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Grant &amp; Loan Combination</a:t>
            </a:r>
          </a:p>
          <a:p>
            <a:pPr marL="342900" indent="-342900">
              <a:lnSpc>
                <a:spcPct val="150000"/>
              </a:lnSpc>
              <a:buClr>
                <a:schemeClr val="bg1"/>
              </a:buClr>
              <a:buFont typeface="+mj-lt"/>
              <a:buAutoNum type="arabicPeriod"/>
            </a:pPr>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Softening Financing Terms</a:t>
            </a:r>
          </a:p>
          <a:p>
            <a:pPr marL="342900" indent="-342900">
              <a:lnSpc>
                <a:spcPct val="150000"/>
              </a:lnSpc>
              <a:buClr>
                <a:schemeClr val="bg1"/>
              </a:buClr>
              <a:buFont typeface="+mj-lt"/>
              <a:buAutoNum type="arabicPeriod"/>
            </a:pPr>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Carbon Credits</a:t>
            </a:r>
          </a:p>
          <a:p>
            <a:pPr marL="342900" indent="-342900">
              <a:lnSpc>
                <a:spcPct val="150000"/>
              </a:lnSpc>
              <a:buClr>
                <a:schemeClr val="bg1"/>
              </a:buClr>
              <a:buFont typeface="+mj-lt"/>
              <a:buAutoNum type="arabicPeriod"/>
            </a:pPr>
            <a:r>
              <a:rPr lang="en-GB" sz="2400" b="1">
                <a:solidFill>
                  <a:schemeClr val="bg1"/>
                </a:solidFill>
                <a:latin typeface="Open Sans" panose="020B0606030504020204" pitchFamily="34" charset="0"/>
                <a:ea typeface="Open Sans" panose="020B0606030504020204" pitchFamily="34" charset="0"/>
                <a:cs typeface="Open Sans" panose="020B0606030504020204" pitchFamily="34" charset="0"/>
              </a:rPr>
              <a:t>Debt Write-Off</a:t>
            </a:r>
          </a:p>
        </p:txBody>
      </p:sp>
      <p:pic>
        <p:nvPicPr>
          <p:cNvPr id="3" name="ttsmaker-file-2025-2-13-20-29-58">
            <a:hlinkClick r:id="" action="ppaction://media"/>
            <a:extLst>
              <a:ext uri="{FF2B5EF4-FFF2-40B4-BE49-F238E27FC236}">
                <a16:creationId xmlns:a16="http://schemas.microsoft.com/office/drawing/2014/main" id="{AC3FB2B6-BC98-F0EB-D296-EDEFAC52D0EA}"/>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11032131" y="5818953"/>
            <a:ext cx="812800" cy="812800"/>
          </a:xfrm>
          <a:prstGeom prst="rect">
            <a:avLst/>
          </a:prstGeom>
        </p:spPr>
      </p:pic>
    </p:spTree>
    <p:extLst>
      <p:ext uri="{BB962C8B-B14F-4D97-AF65-F5344CB8AC3E}">
        <p14:creationId xmlns:p14="http://schemas.microsoft.com/office/powerpoint/2010/main" val="5181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AC7EA95_6620_4403_8FEF_8F9BDBEE90D9&quot;,&quot;SourceFullName&quot;:&quot;C:\\Users\\willa\\Downloads\\Model Sketch - 2070 horizon BAU-LC.xlsx&quot;,&quot;LastUpdate&quot;:&quot;2024-11-12 11:46 AM&quot;,&quot;UpdatedBy&quot;:&quot;willa&quot;,&quot;IsLinked&quot;:false,&quot;IsBrokenLink&quot;:false,&quot;Type&quot;:1}"/>
</p:tagLst>
</file>

<file path=ppt/tags/tag2.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AC7EA95_6620_4403_8FEF_8F9BDBEE90D9&quot;,&quot;SourceFullName&quot;:&quot;C:\\Users\\willa\\Downloads\\Model Sketch - 2070 horizon BAU-LC.xlsx&quot;,&quot;LastUpdate&quot;:&quot;2024-11-12 11:46 AM&quot;,&quot;UpdatedBy&quot;:&quot;willa&quot;,&quot;IsLinked&quot;:false,&quot;IsBrokenLink&quot;:false,&quot;Type&quot;:1}"/>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7824</Words>
  <Application>Microsoft Office PowerPoint</Application>
  <PresentationFormat>Widescreen</PresentationFormat>
  <Paragraphs>420</Paragraphs>
  <Slides>34</Slides>
  <Notes>26</Notes>
  <HiddenSlides>0</HiddenSlides>
  <MMClips>26</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34</vt:i4>
      </vt:variant>
    </vt:vector>
  </HeadingPairs>
  <TitlesOfParts>
    <vt:vector size="48" baseType="lpstr">
      <vt:lpstr>Aptos</vt:lpstr>
      <vt:lpstr>Aptos Black</vt:lpstr>
      <vt:lpstr>Aptos Display</vt:lpstr>
      <vt:lpstr>Arial</vt:lpstr>
      <vt:lpstr>Arial Black</vt:lpstr>
      <vt:lpstr>Calibri</vt:lpstr>
      <vt:lpstr>Cambria</vt:lpstr>
      <vt:lpstr>Cambria Math</vt:lpstr>
      <vt:lpstr>Helvetica Neue</vt:lpstr>
      <vt:lpstr>Open Sans</vt:lpstr>
      <vt:lpstr>Times New Roman</vt:lpstr>
      <vt:lpstr>-webkit-standard</vt:lpstr>
      <vt:lpstr>Office Theme</vt:lpstr>
      <vt:lpstr>Office Theme</vt:lpstr>
      <vt:lpstr>PowerPoint Presentation</vt:lpstr>
      <vt:lpstr>PowerPoint Presentation</vt:lpstr>
      <vt:lpstr>Learning Objectives</vt:lpstr>
      <vt:lpstr>PowerPoint Presentation</vt:lpstr>
      <vt:lpstr>Net Financing Gap</vt:lpstr>
      <vt:lpstr>PowerPoint Presentation</vt:lpstr>
      <vt:lpstr>PowerPoint Presentation</vt:lpstr>
      <vt:lpstr>PowerPoint Presentation</vt:lpstr>
      <vt:lpstr>Climate finance could potentially be delivered via a range of different financial instruments</vt:lpstr>
      <vt:lpstr>Climate finance could potentially be delivered via a range of different financial instruments</vt:lpstr>
      <vt:lpstr>PowerPoint Presentation</vt:lpstr>
      <vt:lpstr>Modality 1: Grants</vt:lpstr>
      <vt:lpstr>Modality 1: Grants</vt:lpstr>
      <vt:lpstr>Modality 1: Grants</vt:lpstr>
      <vt:lpstr>Modality 2: Loans</vt:lpstr>
      <vt:lpstr>Modality 2: Loans</vt:lpstr>
      <vt:lpstr>Modality 2: Loans, MIRR Calculation Step 1</vt:lpstr>
      <vt:lpstr>Modality 2: Loans, MIRR Calculation Step 2</vt:lpstr>
      <vt:lpstr>Modality 2: Loans, MIRR Calculation Step 3</vt:lpstr>
      <vt:lpstr>Modality 2: Loans, MIRR Calculation Step 4</vt:lpstr>
      <vt:lpstr>Modality 3: Combination Grant and Loan Instrument</vt:lpstr>
      <vt:lpstr>Modality 3: Combination Grant and Loan Instrument</vt:lpstr>
      <vt:lpstr>Modality 3: Combination Grant and Loan Instrument</vt:lpstr>
      <vt:lpstr>Modality 4: Softening Financing Terms</vt:lpstr>
      <vt:lpstr>Modality 4: Softening Financing Terms</vt:lpstr>
      <vt:lpstr>Modality 4: Softening Financing Terms</vt:lpstr>
      <vt:lpstr>PowerPoint Presentation</vt:lpstr>
      <vt:lpstr>Modality 5: Carbon Credits</vt:lpstr>
      <vt:lpstr>Integrating Carbon Credits into the Dashboard</vt:lpstr>
      <vt:lpstr>PowerPoint Presentation</vt:lpstr>
      <vt:lpstr>Modality 6: Debt Write-Offs</vt:lpstr>
      <vt:lpstr>Modality 6: Debt Write-Offs</vt:lpstr>
      <vt:lpstr>Modality 6: Debt Write-Offs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4</cp:revision>
  <dcterms:created xsi:type="dcterms:W3CDTF">2019-06-09T10:25:43Z</dcterms:created>
  <dcterms:modified xsi:type="dcterms:W3CDTF">2025-03-31T15:24:26Z</dcterms:modified>
</cp:coreProperties>
</file>