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60" r:id="rId2"/>
    <p:sldId id="256" r:id="rId3"/>
    <p:sldId id="257" r:id="rId4"/>
    <p:sldId id="258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9F4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813"/>
    <p:restoredTop sz="94694"/>
  </p:normalViewPr>
  <p:slideViewPr>
    <p:cSldViewPr snapToGrid="0" snapToObjects="1">
      <p:cViewPr varScale="1">
        <p:scale>
          <a:sx n="111" d="100"/>
          <a:sy n="111" d="100"/>
        </p:scale>
        <p:origin x="224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B188C-3AD3-9942-A6E3-B0028C893497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FE3EF-6446-F047-8E15-487B59ABA6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9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Objectifs de la section 1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0704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chaque paire d’affirmations demandez aux </a:t>
            </a:r>
            <a:r>
              <a:rPr lang="fr-FR" noProof="0" dirty="0" err="1"/>
              <a:t>participant.e.s</a:t>
            </a:r>
            <a:r>
              <a:rPr lang="fr-FR" noProof="0" dirty="0"/>
              <a:t> de réfléchir à laquelle des affirmations se rapproche le plus de leur position et pourquoi.</a:t>
            </a:r>
          </a:p>
          <a:p>
            <a:r>
              <a:rPr lang="fr-FR" noProof="0" dirty="0"/>
              <a:t>Demandez à 2 ou 3 personnes de dire quelle affirmation elles ont choisie et pourquoi.  </a:t>
            </a:r>
          </a:p>
          <a:p>
            <a:endParaRPr lang="fr-F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338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chaque paire d’affirmations demandez aux </a:t>
            </a:r>
            <a:r>
              <a:rPr lang="fr-FR" noProof="0" dirty="0" err="1"/>
              <a:t>participant.e.s</a:t>
            </a:r>
            <a:r>
              <a:rPr lang="fr-FR" noProof="0" dirty="0"/>
              <a:t> de réfléchir à laquelle des affirmations se rapproche le plus de leur position et pourquoi.</a:t>
            </a:r>
          </a:p>
          <a:p>
            <a:r>
              <a:rPr lang="fr-FR" noProof="0" dirty="0"/>
              <a:t>Demandez à 2 ou 3 personnes de dire quelle affirmation elles ont choisie et pourquoi.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99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chaque paire d’affirmations demandez aux </a:t>
            </a:r>
            <a:r>
              <a:rPr lang="fr-FR" noProof="0" dirty="0" err="1"/>
              <a:t>participant.e.s</a:t>
            </a:r>
            <a:r>
              <a:rPr lang="fr-FR" noProof="0" dirty="0"/>
              <a:t> de réfléchir à laquelle des affirmations se rapproche le plus de leur position et pourquoi.</a:t>
            </a:r>
          </a:p>
          <a:p>
            <a:r>
              <a:rPr lang="fr-FR" noProof="0" dirty="0"/>
              <a:t>Demandez à 2 ou 3 personnes de dire quelle affirmation elles ont choisie et pourquoi.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944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Pour chaque paire d’affirmations demandez aux </a:t>
            </a:r>
            <a:r>
              <a:rPr lang="fr-FR" noProof="0" dirty="0" err="1"/>
              <a:t>participant.e.s</a:t>
            </a:r>
            <a:r>
              <a:rPr lang="fr-FR" noProof="0" dirty="0"/>
              <a:t> de réfléchir à laquelle des affirmations se rapproche le plus de leur position et pourquoi.</a:t>
            </a:r>
          </a:p>
          <a:p>
            <a:r>
              <a:rPr lang="fr-FR" noProof="0" dirty="0"/>
              <a:t>Demandez à 2 ou 3 personnes de dire quelle affirmation elles ont choisie et pourquoi.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5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noProof="0" dirty="0"/>
              <a:t>Annonce de la section 2 et de ses objectifs.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96FE3EF-6446-F047-8E15-487B59ABA61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79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96163-5354-F39E-7396-FFD8A8667B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954648-A5BC-351D-292F-10312B0744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88F9A-5E81-0F10-02B6-874FE5B1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2A194C-D1C7-5087-CAD0-4D842E0CD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E7647-0A89-3B87-E1EC-5A2F72095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2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F298A-327C-3184-C3B2-8322CF55E7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5152C5-2510-9B96-84C8-546F166778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BD7988-85D3-CC2A-382C-4079D2E88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49DA9F-3640-927A-014D-07C3C5AB6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AECFA0-E9B9-9DAA-A4AF-E2234568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67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2B23CD-1F9C-DAA6-ECB1-21EFDB82AB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A60E8E0-DEDC-4187-668B-A9FE053C9A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FE89D-2CA7-DF4D-058F-EE3883D6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BA242-B9F6-8EE3-32B1-3995E9CBD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20B68-81CD-E723-16AF-36C043DB2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808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01BF-D035-EAC2-BD19-57923E8E6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A5600D-0EAF-E00A-A681-19763F1E35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D7CA71-F6F2-644A-6259-03D72C1D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C3A85-E61A-5AAC-5CAE-330F9ABA1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1F0BF-42C5-F31E-653B-E8C6A803C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60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7575C7-3CCF-2194-5E49-ABF61EA15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4B6EE1-0FB7-370C-2E14-4E2421A39E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B0A138-9E55-36C9-E8AC-EA73B577E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E3BC7E-9513-F039-2E99-681EE64F4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74236-47ED-9F40-D50F-AC1102723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928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CD2B2-052A-12C6-81BF-1FABEDABE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3E22-F683-6F86-F495-DFBB06DAF5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C682E2-121B-311E-EC41-08495938F6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82B2C3-29DC-4787-2471-DE5E3FB7E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3983D-337C-8848-E353-1AE777103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6EB9D4-9204-BF72-278C-6091ABF5A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07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84A3-CEA1-BA61-BC66-A967E62C8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2B558D-5C46-49E8-4DFE-6B43044501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350FCC-31C4-C137-7CA0-7D56098712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92B793-6A6B-3574-812C-D4C7C3F104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AB9BF4A-F0B8-ECA8-B897-D5AA4F029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06655A-1EAD-2DC1-0121-54D525CA5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B78136-454A-28E2-D11F-03B4BDAE9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A717D9C-F67D-8548-6529-FFBE40D79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150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A033B-779E-74D3-65E1-DC00EBED5B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1A3C82-480F-E832-39DE-76C216AB8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EC41D67-F91C-7B80-46BE-B756D46FC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F29C9F-D816-FC7D-AE51-BC9A72254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46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3E026E-9810-7D81-6F0A-6642FCF5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0DFDC5-DF37-52A7-531C-0933539E1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3C3BC0-4E8A-39EE-1833-227288D01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0205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263A-D202-4023-3F60-1B9AE63C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3EA08-F4CA-9D20-24D9-AA6D7BF93B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BDF8F2-0E90-926F-B8F7-E9B1921DCC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BF9611-FCD9-2AA8-F5C9-CDA80CE6D8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6B233C-91A1-7EBC-D9FB-0BB72FEF5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25B2C9-4428-0B5A-FAAC-AD8870BA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25FE2-0CA0-B70C-5DB5-75324858E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CEFD6DB-A63A-213D-8E14-997632F269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2AF698-CF93-49B8-3BDA-B17C92D7E4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48591-F75A-33B2-4B9E-5D9569B821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1B2EC-9311-88CA-058F-3B06B0735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B06D5F-CDF8-2B5C-B849-0301B69D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8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113B347-4706-A23B-F5C9-74FEE25AE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07A7B6-6E84-1C58-DBD1-6BA06BCF91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4CFD8-64DE-1A9A-85E2-4BF0D4C89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A77F4-E3FF-704D-897A-AD91BD347F22}" type="datetimeFigureOut">
              <a:rPr lang="en-US" smtClean="0"/>
              <a:t>11/14/22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CE46-CF3B-792C-757B-6C85DFDC3E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DEC05-7890-3334-8373-8C65C3828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0A6CB-F056-3744-A3EE-CA987AA4C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527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9895F6-C809-0565-A90D-E89123F9FBD5}"/>
              </a:ext>
            </a:extLst>
          </p:cNvPr>
          <p:cNvSpPr txBox="1"/>
          <p:nvPr/>
        </p:nvSpPr>
        <p:spPr>
          <a:xfrm>
            <a:off x="277090" y="2702392"/>
            <a:ext cx="11719830" cy="2899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fr-FR" sz="2400" dirty="0"/>
              <a:t>La </a:t>
            </a:r>
            <a:r>
              <a:rPr lang="fr-FR" sz="2400" b="1" dirty="0"/>
              <a:t>Section 1</a:t>
            </a:r>
            <a:r>
              <a:rPr lang="fr-FR" sz="2400" dirty="0"/>
              <a:t> invite à : 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 se pencher sur ce que se sentir </a:t>
            </a:r>
            <a:r>
              <a:rPr lang="fr-FR" sz="2400" b="0" i="0" u="none" strike="noStrike" dirty="0" err="1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exclu.e</a:t>
            </a:r>
            <a:r>
              <a:rPr lang="fr-FR" sz="2400" b="0" i="0" u="none" strike="noStrike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veut dire et le comparer à ce que signifie se sentir </a:t>
            </a:r>
            <a:r>
              <a:rPr lang="fr-FR" sz="2400" b="0" i="0" u="none" strike="noStrike" dirty="0" err="1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inclus.e</a:t>
            </a:r>
            <a:endParaRPr lang="fr-FR" sz="2400" b="0" i="0" u="none" strike="noStrike" dirty="0">
              <a:solidFill>
                <a:srgbClr val="212529"/>
              </a:solidFill>
              <a:effectLst/>
              <a:latin typeface="Arial" panose="020B0604020202020204" pitchFamily="34" charset="0"/>
            </a:endParaRP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se familiariser avec un modèle d'éducation inclusive  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212529"/>
                </a:solidFill>
                <a:latin typeface="Arial" panose="020B0604020202020204" pitchFamily="34" charset="0"/>
              </a:rPr>
              <a:t>réfléchir à ce qu’être </a:t>
            </a:r>
            <a:r>
              <a:rPr lang="fr-FR" sz="2400" dirty="0" err="1">
                <a:solidFill>
                  <a:srgbClr val="212529"/>
                </a:solidFill>
                <a:latin typeface="Arial" panose="020B0604020202020204" pitchFamily="34" charset="0"/>
              </a:rPr>
              <a:t>une.e</a:t>
            </a:r>
            <a:r>
              <a:rPr lang="fr-FR" sz="2400" dirty="0">
                <a:solidFill>
                  <a:srgbClr val="212529"/>
                </a:solidFill>
                <a:latin typeface="Arial" panose="020B0604020202020204" pitchFamily="34" charset="0"/>
              </a:rPr>
              <a:t> </a:t>
            </a:r>
            <a:r>
              <a:rPr lang="fr-FR" sz="2400" b="0" i="0" u="none" strike="noStrike" dirty="0" err="1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enseignant.e</a:t>
            </a:r>
            <a:r>
              <a:rPr lang="fr-FR" sz="2400" b="0" i="0" u="none" strike="noStrike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 inclusif/ive veut dire</a:t>
            </a:r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b="0" i="0" u="none" strike="noStrike" dirty="0">
                <a:solidFill>
                  <a:srgbClr val="212529"/>
                </a:solidFill>
                <a:effectLst/>
                <a:latin typeface="Arial" panose="020B0604020202020204" pitchFamily="34" charset="0"/>
              </a:rPr>
              <a:t>envisager des stratégies pour soutenir l'apprentissage et l'enseignement actifs.</a:t>
            </a:r>
            <a:endParaRPr lang="fr-FR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EC007-829E-69EF-DB48-5732EE6C0C24}"/>
              </a:ext>
            </a:extLst>
          </p:cNvPr>
          <p:cNvSpPr txBox="1"/>
          <p:nvPr/>
        </p:nvSpPr>
        <p:spPr>
          <a:xfrm>
            <a:off x="277091" y="712371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TESSA – </a:t>
            </a:r>
            <a:r>
              <a:rPr lang="fr-FR" dirty="0">
                <a:solidFill>
                  <a:schemeClr val="bg1"/>
                </a:solidFill>
              </a:rPr>
              <a:t>Apprentissage et enseignement inclusifs (AEI)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3F677-2A0A-1F04-5AA5-554A66679B0B}"/>
              </a:ext>
            </a:extLst>
          </p:cNvPr>
          <p:cNvSpPr txBox="1"/>
          <p:nvPr/>
        </p:nvSpPr>
        <p:spPr>
          <a:xfrm>
            <a:off x="277090" y="1932292"/>
            <a:ext cx="1179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Objectifs de la Section 1</a:t>
            </a:r>
          </a:p>
        </p:txBody>
      </p:sp>
    </p:spTree>
    <p:extLst>
      <p:ext uri="{BB962C8B-B14F-4D97-AF65-F5344CB8AC3E}">
        <p14:creationId xmlns:p14="http://schemas.microsoft.com/office/powerpoint/2010/main" val="3011989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0174" y="6248618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Session contact – Section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277091" y="775855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Quelle affirmation correspond le mieux à ma vision 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C0A343-0AD7-0C6A-60EE-9B022D19538E}"/>
              </a:ext>
            </a:extLst>
          </p:cNvPr>
          <p:cNvSpPr txBox="1"/>
          <p:nvPr/>
        </p:nvSpPr>
        <p:spPr>
          <a:xfrm>
            <a:off x="6185208" y="2777952"/>
            <a:ext cx="5754689" cy="210916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B.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L’enseignement des enfants avec des déficiences est la responsabilité de </a:t>
            </a:r>
            <a:r>
              <a:rPr lang="fr-FR" sz="2800" dirty="0" err="1">
                <a:solidFill>
                  <a:schemeClr val="bg1"/>
                </a:solidFill>
              </a:rPr>
              <a:t>tou.te.s</a:t>
            </a:r>
            <a:r>
              <a:rPr lang="fr-FR" sz="2800" dirty="0">
                <a:solidFill>
                  <a:schemeClr val="bg1"/>
                </a:solidFill>
              </a:rPr>
              <a:t> les </a:t>
            </a:r>
            <a:r>
              <a:rPr lang="fr-FR" sz="2800" dirty="0" err="1">
                <a:solidFill>
                  <a:schemeClr val="bg1"/>
                </a:solidFill>
              </a:rPr>
              <a:t>enseignant.e</a:t>
            </a:r>
            <a:r>
              <a:rPr lang="fr-FR" sz="2800" err="1">
                <a:solidFill>
                  <a:schemeClr val="bg1"/>
                </a:solidFill>
              </a:rPr>
              <a:t>.</a:t>
            </a:r>
            <a:r>
              <a:rPr lang="fr-FR" sz="2800">
                <a:solidFill>
                  <a:schemeClr val="bg1"/>
                </a:solidFill>
              </a:rPr>
              <a:t>s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06D4A9-25DC-A38A-61A5-4F86B1131D6A}"/>
              </a:ext>
            </a:extLst>
          </p:cNvPr>
          <p:cNvSpPr txBox="1"/>
          <p:nvPr/>
        </p:nvSpPr>
        <p:spPr>
          <a:xfrm>
            <a:off x="177760" y="2777952"/>
            <a:ext cx="5743866" cy="2109167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A.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L’enseignement des enfants avec des déficiences doit se faire par des </a:t>
            </a:r>
            <a:r>
              <a:rPr lang="fr-FR" sz="2800" dirty="0" err="1">
                <a:solidFill>
                  <a:schemeClr val="bg1"/>
                </a:solidFill>
              </a:rPr>
              <a:t>enseignant.e.s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spécialisé.e.s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621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0174" y="6248618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Session contact – Section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277091" y="775855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Quelle affirmation correspond le mieux à ma vision 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C0A343-0AD7-0C6A-60EE-9B022D19538E}"/>
              </a:ext>
            </a:extLst>
          </p:cNvPr>
          <p:cNvSpPr txBox="1"/>
          <p:nvPr/>
        </p:nvSpPr>
        <p:spPr>
          <a:xfrm>
            <a:off x="6185208" y="2265000"/>
            <a:ext cx="5754689" cy="258314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B.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L’utilisation judicieuse des aides à l'apprentissage à partir des ressources locales contribue à qualité de l’enseignement inclusif</a:t>
            </a:r>
            <a:r>
              <a:rPr lang="en-GB" sz="2800" dirty="0">
                <a:solidFill>
                  <a:schemeClr val="bg1"/>
                </a:solidFill>
              </a:rPr>
              <a:t> </a:t>
            </a: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06D4A9-25DC-A38A-61A5-4F86B1131D6A}"/>
              </a:ext>
            </a:extLst>
          </p:cNvPr>
          <p:cNvSpPr txBox="1"/>
          <p:nvPr/>
        </p:nvSpPr>
        <p:spPr>
          <a:xfrm>
            <a:off x="177760" y="2265000"/>
            <a:ext cx="5743866" cy="258314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A. 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L’enseignement inclusif de qualité nécessite un nombre important de ressources spécifiques</a:t>
            </a:r>
            <a:br>
              <a:rPr lang="fr-FR" sz="2800" dirty="0">
                <a:solidFill>
                  <a:schemeClr val="bg1"/>
                </a:solidFill>
              </a:rPr>
            </a:b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3614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0174" y="6248618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Session contact – Section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277091" y="775855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Quelle affirmation correspond le mieux à ma vision 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C0A343-0AD7-0C6A-60EE-9B022D19538E}"/>
              </a:ext>
            </a:extLst>
          </p:cNvPr>
          <p:cNvSpPr txBox="1"/>
          <p:nvPr/>
        </p:nvSpPr>
        <p:spPr>
          <a:xfrm>
            <a:off x="6185208" y="1919313"/>
            <a:ext cx="5754689" cy="353109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B.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Le meilleur moyen de soutenir </a:t>
            </a:r>
            <a:r>
              <a:rPr lang="fr-FR" sz="2800" dirty="0" err="1">
                <a:solidFill>
                  <a:schemeClr val="bg1"/>
                </a:solidFill>
              </a:rPr>
              <a:t>un.e</a:t>
            </a:r>
            <a:r>
              <a:rPr lang="fr-FR" sz="2800" dirty="0">
                <a:solidFill>
                  <a:schemeClr val="bg1"/>
                </a:solidFill>
              </a:rPr>
              <a:t> enfant ayant des déficiences est de la/le faire travailler avec </a:t>
            </a:r>
            <a:r>
              <a:rPr lang="fr-FR" sz="2800" dirty="0" err="1">
                <a:solidFill>
                  <a:schemeClr val="bg1"/>
                </a:solidFill>
              </a:rPr>
              <a:t>un.e</a:t>
            </a:r>
            <a:r>
              <a:rPr lang="fr-FR" sz="2800" dirty="0">
                <a:solidFill>
                  <a:schemeClr val="bg1"/>
                </a:solidFill>
              </a:rPr>
              <a:t> adulte </a:t>
            </a:r>
            <a:r>
              <a:rPr lang="fr-FR" sz="2800" dirty="0" err="1">
                <a:solidFill>
                  <a:schemeClr val="bg1"/>
                </a:solidFill>
              </a:rPr>
              <a:t>spécialisé.e</a:t>
            </a:r>
            <a:br>
              <a:rPr lang="fr-FR" sz="2800" dirty="0">
                <a:solidFill>
                  <a:schemeClr val="bg1"/>
                </a:solidFill>
              </a:rPr>
            </a:br>
            <a:br>
              <a:rPr lang="fr-FR" sz="2800" dirty="0">
                <a:solidFill>
                  <a:schemeClr val="bg1"/>
                </a:solidFill>
              </a:rPr>
            </a:br>
            <a:endParaRPr lang="fr-FR" sz="2800" dirty="0">
              <a:solidFill>
                <a:schemeClr val="bg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06D4A9-25DC-A38A-61A5-4F86B1131D6A}"/>
              </a:ext>
            </a:extLst>
          </p:cNvPr>
          <p:cNvSpPr txBox="1"/>
          <p:nvPr/>
        </p:nvSpPr>
        <p:spPr>
          <a:xfrm>
            <a:off x="177760" y="1919313"/>
            <a:ext cx="5743866" cy="3531095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A. 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Travailler avec ses pairs, soit en binôme ou en groupe, facilite l’inclusion et l’interaction sociales d’</a:t>
            </a:r>
            <a:r>
              <a:rPr lang="fr-FR" sz="2800" dirty="0" err="1">
                <a:solidFill>
                  <a:schemeClr val="bg1"/>
                </a:solidFill>
              </a:rPr>
              <a:t>un.e</a:t>
            </a:r>
            <a:r>
              <a:rPr lang="fr-FR" sz="2800" dirty="0">
                <a:solidFill>
                  <a:schemeClr val="bg1"/>
                </a:solidFill>
              </a:rPr>
              <a:t> enfant ayant des déficiences, lui permet de développer son estime de soi et apprendre,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331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B823C7D-A08D-3767-2A40-9E21311A64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80174" y="6248618"/>
            <a:ext cx="1099238" cy="360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D85671E-D0D6-11C8-5CF1-370BAD8C63C2}"/>
              </a:ext>
            </a:extLst>
          </p:cNvPr>
          <p:cNvSpPr txBox="1"/>
          <p:nvPr/>
        </p:nvSpPr>
        <p:spPr>
          <a:xfrm>
            <a:off x="277091" y="249382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Session contact – Section 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D737B11-BA62-08DA-5809-85E6E789D589}"/>
              </a:ext>
            </a:extLst>
          </p:cNvPr>
          <p:cNvSpPr txBox="1"/>
          <p:nvPr/>
        </p:nvSpPr>
        <p:spPr>
          <a:xfrm>
            <a:off x="277091" y="775855"/>
            <a:ext cx="11667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Quelle affirmation correspond le mieux à ma vision ?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BC0A343-0AD7-0C6A-60EE-9B022D19538E}"/>
              </a:ext>
            </a:extLst>
          </p:cNvPr>
          <p:cNvSpPr txBox="1"/>
          <p:nvPr/>
        </p:nvSpPr>
        <p:spPr>
          <a:xfrm>
            <a:off x="6185208" y="2175790"/>
            <a:ext cx="5754689" cy="305711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B.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>
                <a:solidFill>
                  <a:schemeClr val="bg1"/>
                </a:solidFill>
              </a:rPr>
              <a:t>Le handicap est créé par les obstacles à l’éducation auxquels se heurtent les enfants ayant des déficiences en raison de l’environnement qui les handicapent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CE06D4A9-25DC-A38A-61A5-4F86B1131D6A}"/>
              </a:ext>
            </a:extLst>
          </p:cNvPr>
          <p:cNvSpPr txBox="1"/>
          <p:nvPr/>
        </p:nvSpPr>
        <p:spPr>
          <a:xfrm>
            <a:off x="177760" y="2175790"/>
            <a:ext cx="5743866" cy="3057119"/>
          </a:xfrm>
          <a:prstGeom prst="rect">
            <a:avLst/>
          </a:prstGeo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3200" b="1" dirty="0">
                <a:solidFill>
                  <a:schemeClr val="bg1"/>
                </a:solidFill>
              </a:rPr>
              <a:t>A.  </a:t>
            </a:r>
          </a:p>
          <a:p>
            <a:pPr lvl="0">
              <a:lnSpc>
                <a:spcPct val="110000"/>
              </a:lnSpc>
              <a:spcBef>
                <a:spcPts val="600"/>
              </a:spcBef>
              <a:buClr>
                <a:schemeClr val="accent2">
                  <a:lumMod val="75000"/>
                </a:schemeClr>
              </a:buClr>
              <a:buSzPct val="110000"/>
            </a:pPr>
            <a:r>
              <a:rPr lang="fr-FR" sz="2800" dirty="0" err="1">
                <a:solidFill>
                  <a:schemeClr val="bg1"/>
                </a:solidFill>
              </a:rPr>
              <a:t>Un.e</a:t>
            </a:r>
            <a:r>
              <a:rPr lang="fr-FR" sz="2800" dirty="0">
                <a:solidFill>
                  <a:schemeClr val="bg1"/>
                </a:solidFill>
              </a:rPr>
              <a:t> </a:t>
            </a:r>
            <a:r>
              <a:rPr lang="fr-FR" sz="2800" dirty="0" err="1">
                <a:solidFill>
                  <a:schemeClr val="bg1"/>
                </a:solidFill>
              </a:rPr>
              <a:t>apprenant.e</a:t>
            </a:r>
            <a:r>
              <a:rPr lang="fr-FR" sz="2800" dirty="0">
                <a:solidFill>
                  <a:schemeClr val="bg1"/>
                </a:solidFill>
              </a:rPr>
              <a:t> naît avec son handicap qui l’empêche d’accéder à l’éducation</a:t>
            </a:r>
            <a:br>
              <a:rPr lang="fr-FR" sz="2800" dirty="0">
                <a:solidFill>
                  <a:schemeClr val="bg1"/>
                </a:solidFill>
              </a:rPr>
            </a:br>
            <a:br>
              <a:rPr lang="fr-FR" sz="2800" dirty="0">
                <a:solidFill>
                  <a:schemeClr val="bg1"/>
                </a:solidFill>
              </a:rPr>
            </a:b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773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79895F6-C809-0565-A90D-E89123F9FBD5}"/>
              </a:ext>
            </a:extLst>
          </p:cNvPr>
          <p:cNvSpPr txBox="1"/>
          <p:nvPr/>
        </p:nvSpPr>
        <p:spPr>
          <a:xfrm>
            <a:off x="277090" y="2702392"/>
            <a:ext cx="11719830" cy="3323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14000"/>
              </a:lnSpc>
              <a:spcBef>
                <a:spcPts val="600"/>
              </a:spcBef>
            </a:pPr>
            <a:r>
              <a:rPr lang="fr-FR" sz="2400" dirty="0"/>
              <a:t>La </a:t>
            </a:r>
            <a:r>
              <a:rPr lang="fr-FR" sz="2400" b="1" dirty="0"/>
              <a:t>Section 2</a:t>
            </a:r>
            <a:r>
              <a:rPr lang="fr-FR" sz="2400" dirty="0"/>
              <a:t> invite à : </a:t>
            </a:r>
            <a:endParaRPr lang="en-GB" sz="2400" dirty="0"/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se pencher sur l'importance de la politique dans l'établissement de pratiques inclusives</a:t>
            </a:r>
            <a:endParaRPr lang="en-GB" sz="2400" dirty="0"/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examiner ce que l'on entend par éducation centrée sur l'</a:t>
            </a:r>
            <a:r>
              <a:rPr lang="fr-FR" sz="2400" dirty="0" err="1"/>
              <a:t>apprenant.e</a:t>
            </a:r>
            <a:r>
              <a:rPr lang="fr-FR" sz="2400" dirty="0"/>
              <a:t> (ECA) et comment cela se traduit dans la pratique</a:t>
            </a:r>
            <a:endParaRPr lang="en-GB" sz="2400" dirty="0"/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faire connaissance avec les « critères minimaux » pour une approche centrée sur l'</a:t>
            </a:r>
            <a:r>
              <a:rPr lang="fr-FR" sz="2400" dirty="0" err="1"/>
              <a:t>apprenant.e</a:t>
            </a:r>
            <a:r>
              <a:rPr lang="fr-FR" sz="2400" dirty="0"/>
              <a:t> (ECA)</a:t>
            </a:r>
            <a:endParaRPr lang="en-GB" sz="2400" dirty="0"/>
          </a:p>
          <a:p>
            <a:pPr marL="496888" lvl="1" indent="-285750">
              <a:lnSpc>
                <a:spcPct val="114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r-FR" sz="2400" dirty="0"/>
              <a:t>soupeser les défis liés à l’ECA dans votre propre contexte.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4EC007-829E-69EF-DB48-5732EE6C0C24}"/>
              </a:ext>
            </a:extLst>
          </p:cNvPr>
          <p:cNvSpPr txBox="1"/>
          <p:nvPr/>
        </p:nvSpPr>
        <p:spPr>
          <a:xfrm>
            <a:off x="277091" y="712371"/>
            <a:ext cx="11719829" cy="400110"/>
          </a:xfrm>
          <a:prstGeom prst="rect">
            <a:avLst/>
          </a:prstGeom>
          <a:solidFill>
            <a:srgbClr val="C00000"/>
          </a:solidFill>
        </p:spPr>
        <p:txBody>
          <a:bodyPr wrap="square" rtlCol="0">
            <a:spAutoFit/>
          </a:bodyPr>
          <a:lstStyle/>
          <a:p>
            <a:r>
              <a:rPr lang="fr-FR" sz="2000" dirty="0">
                <a:solidFill>
                  <a:schemeClr val="bg1"/>
                </a:solidFill>
              </a:rPr>
              <a:t>TESSA – </a:t>
            </a:r>
            <a:r>
              <a:rPr lang="fr-FR" dirty="0">
                <a:solidFill>
                  <a:schemeClr val="bg1"/>
                </a:solidFill>
              </a:rPr>
              <a:t>Apprentissage et enseignement inclusifs (AEI)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03F677-2A0A-1F04-5AA5-554A66679B0B}"/>
              </a:ext>
            </a:extLst>
          </p:cNvPr>
          <p:cNvSpPr txBox="1"/>
          <p:nvPr/>
        </p:nvSpPr>
        <p:spPr>
          <a:xfrm>
            <a:off x="277090" y="1932292"/>
            <a:ext cx="11797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Objectifs de la Section 2</a:t>
            </a:r>
          </a:p>
        </p:txBody>
      </p:sp>
    </p:spTree>
    <p:extLst>
      <p:ext uri="{BB962C8B-B14F-4D97-AF65-F5344CB8AC3E}">
        <p14:creationId xmlns:p14="http://schemas.microsoft.com/office/powerpoint/2010/main" val="17608438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1431</TotalTime>
  <Words>604</Words>
  <Application>Microsoft Macintosh PowerPoint</Application>
  <PresentationFormat>Widescreen</PresentationFormat>
  <Paragraphs>54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Deane</dc:creator>
  <cp:lastModifiedBy>Michele Deane</cp:lastModifiedBy>
  <cp:revision>21</cp:revision>
  <dcterms:created xsi:type="dcterms:W3CDTF">2022-05-14T12:36:15Z</dcterms:created>
  <dcterms:modified xsi:type="dcterms:W3CDTF">2022-11-14T20:51:54Z</dcterms:modified>
</cp:coreProperties>
</file>