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23"/>
  </p:notesMasterIdLst>
  <p:sldIdLst>
    <p:sldId id="304" r:id="rId3"/>
    <p:sldId id="257" r:id="rId4"/>
    <p:sldId id="271" r:id="rId5"/>
    <p:sldId id="30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301" r:id="rId20"/>
    <p:sldId id="298" r:id="rId21"/>
    <p:sldId id="299"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autoAdjust="0"/>
    <p:restoredTop sz="88906"/>
  </p:normalViewPr>
  <p:slideViewPr>
    <p:cSldViewPr snapToGrid="0" snapToObjects="1">
      <p:cViewPr varScale="1">
        <p:scale>
          <a:sx n="130" d="100"/>
          <a:sy n="130" d="100"/>
        </p:scale>
        <p:origin x="15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92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59" name="Google Shape;2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650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67" name="Google Shape;26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2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75" name="Google Shape;2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40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dirty="0"/>
          </a:p>
        </p:txBody>
      </p:sp>
      <p:sp>
        <p:nvSpPr>
          <p:cNvPr id="283" name="Google Shape;28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334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0" name="Google Shape;29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621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3" name="Google Shape;30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3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4" name="Google Shape;3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3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25" name="Google Shape;42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79092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772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778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440" name="Google Shape;44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74399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171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09" name="Google Shape;20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864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107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dirty="0"/>
          </a:p>
        </p:txBody>
      </p:sp>
      <p:sp>
        <p:nvSpPr>
          <p:cNvPr id="224" name="Google Shape;2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4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32" name="Google Shape;2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00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https://</a:t>
            </a:r>
            <a:r>
              <a:rPr lang="en-US" dirty="0" err="1"/>
              <a:t>creativecommons.org</a:t>
            </a:r>
            <a:r>
              <a:rPr lang="en-US" dirty="0"/>
              <a:t>/</a:t>
            </a:r>
            <a:r>
              <a:rPr lang="en-US" dirty="0" err="1"/>
              <a:t>faq</a:t>
            </a:r>
            <a:r>
              <a:rPr lang="en-US" dirty="0"/>
              <a:t>/#what-is-creative-commons-and-what-do-you-do </a:t>
            </a:r>
            <a:endParaRPr dirty="0"/>
          </a:p>
        </p:txBody>
      </p:sp>
      <p:sp>
        <p:nvSpPr>
          <p:cNvPr id="243" name="Google Shape;2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024301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
        <p:cNvGrpSpPr/>
        <p:nvPr/>
      </p:nvGrpSpPr>
      <p:grpSpPr>
        <a:xfrm>
          <a:off x="0" y="0"/>
          <a:ext cx="0" cy="0"/>
          <a:chOff x="0" y="0"/>
          <a:chExt cx="0" cy="0"/>
        </a:xfrm>
      </p:grpSpPr>
      <p:sp>
        <p:nvSpPr>
          <p:cNvPr id="28" name="Google Shape;28;p5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4451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46"/>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0389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4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7" name="Google Shape;17;p4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4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2129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
        <p:cNvGrpSpPr/>
        <p:nvPr/>
      </p:nvGrpSpPr>
      <p:grpSpPr>
        <a:xfrm>
          <a:off x="0" y="0"/>
          <a:ext cx="0" cy="0"/>
          <a:chOff x="0" y="0"/>
          <a:chExt cx="0" cy="0"/>
        </a:xfrm>
      </p:grpSpPr>
      <p:sp>
        <p:nvSpPr>
          <p:cNvPr id="24" name="Google Shape;24;p4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2304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2HCML2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sixteenmilesofstring/" TargetMode="External"/><Relationship Id="rId3" Type="http://schemas.openxmlformats.org/officeDocument/2006/relationships/image" Target="../media/image13.jpg"/><Relationship Id="rId7" Type="http://schemas.openxmlformats.org/officeDocument/2006/relationships/hyperlink" Target="https://www.flickr.com/photos/sixteenmilesofstring/8256206923/in/photostrea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creativecommons.org/licenses/by/4.0/" TargetMode="External"/><Relationship Id="rId5" Type="http://schemas.openxmlformats.org/officeDocument/2006/relationships/hyperlink" Target="https://creativecommons.org/" TargetMode="External"/><Relationship Id="rId4" Type="http://schemas.openxmlformats.org/officeDocument/2006/relationships/hyperlink" Target="https://wiki.creativecommons.org/wiki/Best_practices_for_attribution#This_is_an_ideal_attribution" TargetMode="External"/><Relationship Id="rId9" Type="http://schemas.openxmlformats.org/officeDocument/2006/relationships/hyperlink" Target="https://creativecommons.org/licenses/by/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iki.creativecommons.org/wiki/Best_practices_for_attribution#This_is_a_good_attribution_for_material_you_modified_slightl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iki.creativecommons.org/wiki/Best_practices_for_attribution#This_is_a_good_attribution_for_material_you_modified_slightly"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hyperlink" Target="https://wiki.creativecommons.org/wiki/Marking_your_work_with_a_CC_license" TargetMode="External"/><Relationship Id="rId7" Type="http://schemas.openxmlformats.org/officeDocument/2006/relationships/hyperlink" Target="https://wiki.creativecommons.org/wiki/Marking_your_work_with_a_CC_license#Noting_third-party_content_in_your_work"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iki.creativecommons.org/wiki/Best_practices_for_attribution" TargetMode="External"/><Relationship Id="rId5" Type="http://schemas.openxmlformats.org/officeDocument/2006/relationships/hyperlink" Target="https://creativecommons.org/faq/#When_is_my_use_considered_an_adaptation.3F" TargetMode="External"/><Relationship Id="rId10" Type="http://schemas.openxmlformats.org/officeDocument/2006/relationships/hyperlink" Target="https://creativecommons.org/faq/#If_I_derive_or_adapt_material_offered_under_a_Creative_Commons_license.2C_which_CC_license.28s.29_can_I_use.3F" TargetMode="External"/><Relationship Id="rId4" Type="http://schemas.openxmlformats.org/officeDocument/2006/relationships/hyperlink" Target="https://creativecommons.org/licenses/by/4.0/" TargetMode="External"/><Relationship Id="rId9"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creativecommons.org/licenses/by/2.0/" TargetMode="External"/><Relationship Id="rId5" Type="http://schemas.openxmlformats.org/officeDocument/2006/relationships/hyperlink" Target="https://bit.ly/2NA3DhQ"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https://creativecommons.org/licenses/by/2.0/" TargetMode="External"/><Relationship Id="rId4" Type="http://schemas.openxmlformats.org/officeDocument/2006/relationships/hyperlink" Target="https://bit.ly/2NA3Dh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hyperlink" Target="https://creativecommons.org/licenses/by/2.0/" TargetMode="External"/><Relationship Id="rId4" Type="http://schemas.openxmlformats.org/officeDocument/2006/relationships/hyperlink" Target="https://bit.ly/2NA3Dh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www.flickr.com/photos/henrybloomfield/12680815144/"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louisiana.libguides.com/oer/adapt-remix" TargetMode="External"/><Relationship Id="rId3" Type="http://schemas.openxmlformats.org/officeDocument/2006/relationships/hyperlink" Target="https://en.wikibooks.org/wiki/Open_Education_Handbook/Editor_tools_for_building_and_remixing_OERs" TargetMode="External"/><Relationship Id="rId7" Type="http://schemas.openxmlformats.org/officeDocument/2006/relationships/hyperlink" Target="https://opentextbc.ca/opentextbook/chapter/technical-platforms-format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libguides.broward.edu/OER/OERRemixTools" TargetMode="External"/><Relationship Id="rId11" Type="http://schemas.openxmlformats.org/officeDocument/2006/relationships/hyperlink" Target="https://www.gcu.ac.uk/library/servicesforstaff/copyright/reusingcontent/#Tab107844" TargetMode="External"/><Relationship Id="rId5" Type="http://schemas.openxmlformats.org/officeDocument/2006/relationships/hyperlink" Target="http://www.open.edu/openlearncreate/mod/oucontent/view.php?id=82520&amp;printable=1" TargetMode="External"/><Relationship Id="rId10" Type="http://schemas.openxmlformats.org/officeDocument/2006/relationships/hyperlink" Target="https://www.audacityteam.org/" TargetMode="External"/><Relationship Id="rId4" Type="http://schemas.openxmlformats.org/officeDocument/2006/relationships/hyperlink" Target="http://www.open.edu/openlearncreate/mod/oucontent/view.php?id=82520" TargetMode="External"/><Relationship Id="rId9" Type="http://schemas.openxmlformats.org/officeDocument/2006/relationships/hyperlink" Target="https://oedb.org/ilibrarian/80-oer-tool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creativecommons.org/licenses/by/4.0/" TargetMode="External"/><Relationship Id="rId7" Type="http://schemas.openxmlformats.org/officeDocument/2006/relationships/hyperlink" Target="https://www.flickr.com/photos/kalexanders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lickr.com/photos/kalexanderson/7176605114/in/faves-40959105@N00/"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time_continue=13&amp;v=Hkz4q2yuQU8" TargetMode="External"/><Relationship Id="rId3" Type="http://schemas.openxmlformats.org/officeDocument/2006/relationships/hyperlink" Target="https://opentextbc.ca/accessibilitytoolkit/" TargetMode="External"/><Relationship Id="rId7" Type="http://schemas.openxmlformats.org/officeDocument/2006/relationships/hyperlink" Target="https://creativecommons.org/about/program-areas/arts-culture/arts-culture-resources/legalmusicforremixing/" TargetMode="External"/><Relationship Id="rId12" Type="http://schemas.openxmlformats.org/officeDocument/2006/relationships/hyperlink" Target="https://openoregon.org/attribution-statements-for-remixed-oer-content/"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www.opencontent.org/game/" TargetMode="External"/><Relationship Id="rId11" Type="http://schemas.openxmlformats.org/officeDocument/2006/relationships/hyperlink" Target="http://blog.coerll.utexas.edu/using-oer-to-rethink-teaching/" TargetMode="External"/><Relationship Id="rId5" Type="http://schemas.openxmlformats.org/officeDocument/2006/relationships/hyperlink" Target="https://creativecommons.org/share-your-work/" TargetMode="External"/><Relationship Id="rId10" Type="http://schemas.openxmlformats.org/officeDocument/2006/relationships/hyperlink" Target="https://www.cccoer.org/attributing-oer/" TargetMode="External"/><Relationship Id="rId4" Type="http://schemas.openxmlformats.org/officeDocument/2006/relationships/hyperlink" Target="http://www.open.edu/openlearncreate/course/view.php?id=3594" TargetMode="External"/><Relationship Id="rId9" Type="http://schemas.openxmlformats.org/officeDocument/2006/relationships/hyperlink" Target="https://open.lib.umn.edu/affordablecontent/chapter/valuing-open-textbooks-derivatives-adaptation-and-remi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2QTBv7k"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hyperlink" Target="https://creativecommons.org/licenses/by/2.0/" TargetMode="External"/><Relationship Id="rId4" Type="http://schemas.openxmlformats.org/officeDocument/2006/relationships/hyperlink" Target="https://bit.ly/2NA3Dh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creativecommons.org/licenses/by/2.0/" TargetMode="External"/><Relationship Id="rId4" Type="http://schemas.openxmlformats.org/officeDocument/2006/relationships/hyperlink" Target="https://bit.ly/2NA3Dh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open.edu/openlearncreate/mod/oucontent/view.php?id=82520&amp;section=2"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creativecommons.org/licenses/by/4.0/" TargetMode="External"/><Relationship Id="rId5" Type="http://schemas.openxmlformats.org/officeDocument/2006/relationships/hyperlink" Target="http://creativecommons.org/" TargetMode="External"/><Relationship Id="rId4" Type="http://schemas.openxmlformats.org/officeDocument/2006/relationships/hyperlink" Target="https://creativecommons.org/faq/#Can_I_combine_material_under_different_Creative_Commons_licenses_in_my_work.3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May 2020</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Adapting OER:</a:t>
            </a:r>
            <a:br>
              <a:rPr lang="en-US" sz="4000" dirty="0">
                <a:solidFill>
                  <a:schemeClr val="bg1"/>
                </a:solidFill>
              </a:rPr>
            </a:br>
            <a:r>
              <a:rPr lang="en-US" sz="4000" dirty="0">
                <a:solidFill>
                  <a:schemeClr val="bg1"/>
                </a:solidFill>
              </a:rPr>
              <a:t>Part 2</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body" idx="1"/>
          </p:nvPr>
        </p:nvSpPr>
        <p:spPr>
          <a:xfrm>
            <a:off x="186009" y="2909595"/>
            <a:ext cx="3947507" cy="538958"/>
          </a:xfrm>
          <a:prstGeom prst="rect">
            <a:avLst/>
          </a:prstGeom>
          <a:noFill/>
          <a:ln>
            <a:noFill/>
          </a:ln>
        </p:spPr>
        <p:txBody>
          <a:bodyPr spcFirstLastPara="1" wrap="square" lIns="68569" tIns="68569" rIns="68569" bIns="68569" anchor="t" anchorCtr="0">
            <a:noAutofit/>
          </a:bodyPr>
          <a:lstStyle/>
          <a:p>
            <a:pPr marL="0" indent="0">
              <a:lnSpc>
                <a:spcPct val="100000"/>
              </a:lnSpc>
              <a:spcBef>
                <a:spcPts val="0"/>
              </a:spcBef>
              <a:buSzPts val="4000"/>
              <a:buNone/>
            </a:pPr>
            <a:r>
              <a:rPr lang="en-US" sz="3000" u="sng" dirty="0">
                <a:solidFill>
                  <a:schemeClr val="hlink"/>
                </a:solidFill>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https://bit.ly/2HCML2P</a:t>
            </a: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endParaRPr sz="3000" dirty="0"/>
          </a:p>
        </p:txBody>
      </p:sp>
      <p:pic>
        <p:nvPicPr>
          <p:cNvPr id="254" name="Google Shape;254;p22"/>
          <p:cNvPicPr preferRelativeResize="0"/>
          <p:nvPr/>
        </p:nvPicPr>
        <p:blipFill rotWithShape="1">
          <a:blip r:embed="rId4">
            <a:alphaModFix/>
          </a:blip>
          <a:srcRect/>
          <a:stretch/>
        </p:blipFill>
        <p:spPr>
          <a:xfrm>
            <a:off x="4133515" y="1686296"/>
            <a:ext cx="4361645" cy="2903220"/>
          </a:xfrm>
          <a:prstGeom prst="rect">
            <a:avLst/>
          </a:prstGeom>
          <a:noFill/>
          <a:ln>
            <a:noFill/>
          </a:ln>
        </p:spPr>
      </p:pic>
      <p:sp>
        <p:nvSpPr>
          <p:cNvPr id="255" name="Google Shape;255;p22"/>
          <p:cNvSpPr txBox="1"/>
          <p:nvPr/>
        </p:nvSpPr>
        <p:spPr>
          <a:xfrm>
            <a:off x="413499" y="429804"/>
            <a:ext cx="6454588" cy="704009"/>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Example OER 2</a:t>
            </a:r>
            <a:endParaRPr sz="1013" dirty="0"/>
          </a:p>
        </p:txBody>
      </p:sp>
    </p:spTree>
    <p:extLst>
      <p:ext uri="{BB962C8B-B14F-4D97-AF65-F5344CB8AC3E}">
        <p14:creationId xmlns:p14="http://schemas.microsoft.com/office/powerpoint/2010/main" val="227394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3"/>
          <p:cNvPicPr preferRelativeResize="0"/>
          <p:nvPr/>
        </p:nvPicPr>
        <p:blipFill rotWithShape="1">
          <a:blip r:embed="rId3">
            <a:alphaModFix/>
          </a:blip>
          <a:srcRect/>
          <a:stretch/>
        </p:blipFill>
        <p:spPr>
          <a:xfrm>
            <a:off x="5776947" y="367277"/>
            <a:ext cx="2953555" cy="1965960"/>
          </a:xfrm>
          <a:prstGeom prst="rect">
            <a:avLst/>
          </a:prstGeom>
          <a:noFill/>
          <a:ln>
            <a:noFill/>
          </a:ln>
        </p:spPr>
      </p:pic>
      <p:sp>
        <p:nvSpPr>
          <p:cNvPr id="263" name="Google Shape;263;p23"/>
          <p:cNvSpPr txBox="1"/>
          <p:nvPr/>
        </p:nvSpPr>
        <p:spPr>
          <a:xfrm>
            <a:off x="470513" y="4744076"/>
            <a:ext cx="4416552"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dirty="0">
                <a:solidFill>
                  <a:srgbClr val="000000"/>
                </a:solidFill>
                <a:latin typeface="Arial"/>
                <a:ea typeface="Arial"/>
                <a:cs typeface="Arial"/>
                <a:sym typeface="Arial"/>
              </a:rPr>
              <a:t>This </a:t>
            </a:r>
            <a:r>
              <a:rPr lang="en-US" sz="600" dirty="0"/>
              <a:t>text</a:t>
            </a:r>
            <a:r>
              <a:rPr lang="en-US" sz="600" dirty="0">
                <a:solidFill>
                  <a:srgbClr val="000000"/>
                </a:solidFill>
                <a:latin typeface="Arial"/>
                <a:ea typeface="Arial"/>
                <a:cs typeface="Arial"/>
                <a:sym typeface="Arial"/>
              </a:rPr>
              <a:t> is from </a:t>
            </a:r>
            <a:r>
              <a:rPr lang="en-US" sz="600" u="sng" dirty="0">
                <a:solidFill>
                  <a:schemeClr val="hlink"/>
                </a:solidFill>
                <a:latin typeface="Arial"/>
                <a:ea typeface="Arial"/>
                <a:cs typeface="Arial"/>
                <a:sym typeface="Arial"/>
                <a:hlinkClick r:id="rId4"/>
              </a:rPr>
              <a:t>Best Practices for Attribution</a:t>
            </a:r>
            <a:r>
              <a:rPr lang="en-US" sz="600" dirty="0">
                <a:solidFill>
                  <a:srgbClr val="000000"/>
                </a:solidFill>
                <a:latin typeface="Arial"/>
                <a:ea typeface="Arial"/>
                <a:cs typeface="Arial"/>
                <a:sym typeface="Arial"/>
              </a:rPr>
              <a:t> by </a:t>
            </a:r>
            <a:r>
              <a:rPr lang="en-US" sz="600" u="sng" dirty="0">
                <a:solidFill>
                  <a:schemeClr val="hlink"/>
                </a:solidFill>
                <a:latin typeface="Arial"/>
                <a:ea typeface="Arial"/>
                <a:cs typeface="Arial"/>
                <a:sym typeface="Arial"/>
                <a:hlinkClick r:id="rId5"/>
              </a:rPr>
              <a:t>Creative Commons</a:t>
            </a:r>
            <a:r>
              <a:rPr lang="en-US" sz="600" dirty="0">
                <a:solidFill>
                  <a:srgbClr val="000000"/>
                </a:solidFill>
                <a:latin typeface="Arial"/>
                <a:ea typeface="Arial"/>
                <a:cs typeface="Arial"/>
                <a:sym typeface="Arial"/>
              </a:rPr>
              <a:t> and is licensed </a:t>
            </a:r>
            <a:r>
              <a:rPr lang="en-US" sz="600" u="sng" dirty="0">
                <a:solidFill>
                  <a:schemeClr val="hlink"/>
                </a:solidFill>
                <a:latin typeface="Arial"/>
                <a:ea typeface="Arial"/>
                <a:cs typeface="Arial"/>
                <a:sym typeface="Arial"/>
                <a:hlinkClick r:id="rId6"/>
              </a:rPr>
              <a:t>CC BY 4.0 </a:t>
            </a:r>
            <a:endParaRPr sz="6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7A24F58-0E2D-4348-9B5F-08DF22CAAD1F}"/>
              </a:ext>
            </a:extLst>
          </p:cNvPr>
          <p:cNvSpPr txBox="1"/>
          <p:nvPr/>
        </p:nvSpPr>
        <p:spPr>
          <a:xfrm>
            <a:off x="542925" y="2421732"/>
            <a:ext cx="8029575" cy="2377574"/>
          </a:xfrm>
          <a:prstGeom prst="rect">
            <a:avLst/>
          </a:prstGeom>
          <a:noFill/>
        </p:spPr>
        <p:txBody>
          <a:bodyPr wrap="square" rtlCol="0">
            <a:spAutoFit/>
          </a:bodyPr>
          <a:lstStyle/>
          <a:p>
            <a:r>
              <a:rPr lang="en-US" dirty="0"/>
              <a:t>This is an ideal attribution </a:t>
            </a:r>
          </a:p>
          <a:p>
            <a:endParaRPr lang="en-US" dirty="0"/>
          </a:p>
          <a:p>
            <a:r>
              <a:rPr lang="en-US" dirty="0"/>
              <a:t>”</a:t>
            </a:r>
            <a:r>
              <a:rPr lang="en-US" dirty="0">
                <a:hlinkClick r:id="rId7"/>
              </a:rPr>
              <a:t>Creative Commons 10</a:t>
            </a:r>
            <a:r>
              <a:rPr lang="en-US" baseline="30000" dirty="0">
                <a:hlinkClick r:id="rId7"/>
              </a:rPr>
              <a:t>th</a:t>
            </a:r>
            <a:r>
              <a:rPr lang="en-US" dirty="0">
                <a:hlinkClick r:id="rId7"/>
              </a:rPr>
              <a:t> Birthday Celebration San Francisco</a:t>
            </a:r>
            <a:r>
              <a:rPr lang="en-US" dirty="0"/>
              <a:t>” by </a:t>
            </a:r>
            <a:r>
              <a:rPr lang="en-US" dirty="0">
                <a:hlinkClick r:id="rId8"/>
              </a:rPr>
              <a:t>tvol</a:t>
            </a:r>
            <a:r>
              <a:rPr lang="en-US" dirty="0"/>
              <a:t> is licensed under </a:t>
            </a:r>
            <a:r>
              <a:rPr lang="en-US" dirty="0">
                <a:hlinkClick r:id="rId9"/>
              </a:rPr>
              <a:t>CC BY 2.0 </a:t>
            </a:r>
            <a:endParaRPr lang="en-US" dirty="0"/>
          </a:p>
          <a:p>
            <a:endParaRPr lang="en-US" dirty="0"/>
          </a:p>
          <a:p>
            <a:r>
              <a:rPr lang="en-US" i="1" dirty="0"/>
              <a:t>Because: </a:t>
            </a:r>
          </a:p>
          <a:p>
            <a:endParaRPr lang="en-US" i="1" dirty="0"/>
          </a:p>
          <a:p>
            <a:r>
              <a:rPr lang="en-US" dirty="0"/>
              <a:t>Title? “Creative Commons 10</a:t>
            </a:r>
            <a:r>
              <a:rPr lang="en-US" baseline="30000" dirty="0"/>
              <a:t>th</a:t>
            </a:r>
            <a:r>
              <a:rPr lang="en-US" dirty="0"/>
              <a:t> Birthday Celebration San Francisco”</a:t>
            </a:r>
          </a:p>
          <a:p>
            <a:r>
              <a:rPr lang="en-US" dirty="0"/>
              <a:t>Author? </a:t>
            </a:r>
            <a:r>
              <a:rPr lang="en-US" dirty="0">
                <a:hlinkClick r:id="rId8"/>
              </a:rPr>
              <a:t>“tvol</a:t>
            </a:r>
            <a:r>
              <a:rPr lang="en-US" dirty="0"/>
              <a:t>” - linked to his profile page</a:t>
            </a:r>
          </a:p>
          <a:p>
            <a:r>
              <a:rPr lang="en-US" dirty="0"/>
              <a:t>Source? ”</a:t>
            </a:r>
            <a:r>
              <a:rPr lang="en-US" dirty="0">
                <a:hlinkClick r:id="rId7"/>
              </a:rPr>
              <a:t>Creative Commons 10</a:t>
            </a:r>
            <a:r>
              <a:rPr lang="en-US" baseline="30000" dirty="0">
                <a:hlinkClick r:id="rId7"/>
              </a:rPr>
              <a:t>th</a:t>
            </a:r>
            <a:r>
              <a:rPr lang="en-US" dirty="0">
                <a:hlinkClick r:id="rId7"/>
              </a:rPr>
              <a:t> Birthday Celebration San Francisco</a:t>
            </a:r>
            <a:r>
              <a:rPr lang="en-US" dirty="0"/>
              <a:t>” - linked to original Flickr page</a:t>
            </a:r>
          </a:p>
          <a:p>
            <a:r>
              <a:rPr lang="en-US" dirty="0"/>
              <a:t>License? </a:t>
            </a:r>
            <a:r>
              <a:rPr lang="en-US" dirty="0">
                <a:hlinkClick r:id="rId9"/>
              </a:rPr>
              <a:t>”CC BY 2.0</a:t>
            </a:r>
            <a:r>
              <a:rPr lang="en-US" dirty="0"/>
              <a:t>” – linked to license deed </a:t>
            </a:r>
          </a:p>
          <a:p>
            <a:endParaRPr lang="en-US" i="1" dirty="0"/>
          </a:p>
        </p:txBody>
      </p:sp>
      <p:sp>
        <p:nvSpPr>
          <p:cNvPr id="6" name="Google Shape;255;p22">
            <a:extLst>
              <a:ext uri="{FF2B5EF4-FFF2-40B4-BE49-F238E27FC236}">
                <a16:creationId xmlns:a16="http://schemas.microsoft.com/office/drawing/2014/main" id="{99C4D39C-B00B-8940-8849-EF3950270DD0}"/>
              </a:ext>
            </a:extLst>
          </p:cNvPr>
          <p:cNvSpPr txBox="1"/>
          <p:nvPr/>
        </p:nvSpPr>
        <p:spPr>
          <a:xfrm>
            <a:off x="413499" y="429805"/>
            <a:ext cx="6454588" cy="1338798"/>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Ideal Attribution for </a:t>
            </a:r>
          </a:p>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OER 2</a:t>
            </a:r>
            <a:endParaRPr sz="1013" dirty="0"/>
          </a:p>
        </p:txBody>
      </p:sp>
    </p:spTree>
    <p:extLst>
      <p:ext uri="{BB962C8B-B14F-4D97-AF65-F5344CB8AC3E}">
        <p14:creationId xmlns:p14="http://schemas.microsoft.com/office/powerpoint/2010/main" val="270929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p:nvPr/>
        </p:nvSpPr>
        <p:spPr>
          <a:xfrm>
            <a:off x="424214" y="343555"/>
            <a:ext cx="7505349" cy="530884"/>
          </a:xfrm>
          <a:prstGeom prst="rect">
            <a:avLst/>
          </a:prstGeom>
          <a:noFill/>
          <a:ln>
            <a:noFill/>
          </a:ln>
        </p:spPr>
        <p:txBody>
          <a:bodyPr spcFirstLastPara="1" wrap="square" lIns="68569" tIns="34275" rIns="68569" bIns="34275" anchor="t" anchorCtr="0">
            <a:spAutoFit/>
          </a:bodyPr>
          <a:lstStyle/>
          <a:p>
            <a:r>
              <a:rPr lang="en-US" sz="3000" b="1" dirty="0">
                <a:solidFill>
                  <a:srgbClr val="000000"/>
                </a:solidFill>
                <a:latin typeface="Arial"/>
                <a:ea typeface="Arial"/>
                <a:cs typeface="Arial"/>
                <a:sym typeface="Arial"/>
              </a:rPr>
              <a:t>Revising OER 2: Modification</a:t>
            </a:r>
            <a:endParaRPr sz="3000" dirty="0"/>
          </a:p>
        </p:txBody>
      </p:sp>
      <p:pic>
        <p:nvPicPr>
          <p:cNvPr id="270" name="Google Shape;270;p24"/>
          <p:cNvPicPr preferRelativeResize="0"/>
          <p:nvPr/>
        </p:nvPicPr>
        <p:blipFill rotWithShape="1">
          <a:blip r:embed="rId3">
            <a:alphaModFix/>
          </a:blip>
          <a:srcRect/>
          <a:stretch/>
        </p:blipFill>
        <p:spPr>
          <a:xfrm>
            <a:off x="424214" y="1039417"/>
            <a:ext cx="8801940" cy="3901625"/>
          </a:xfrm>
          <a:prstGeom prst="rect">
            <a:avLst/>
          </a:prstGeom>
          <a:noFill/>
          <a:ln>
            <a:noFill/>
          </a:ln>
        </p:spPr>
      </p:pic>
      <p:sp>
        <p:nvSpPr>
          <p:cNvPr id="271" name="Google Shape;271;p24"/>
          <p:cNvSpPr txBox="1"/>
          <p:nvPr/>
        </p:nvSpPr>
        <p:spPr>
          <a:xfrm rot="-5400000">
            <a:off x="4961965" y="1006901"/>
            <a:ext cx="7614397"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This screenshot is taken from the Creative Commons Wiki page on “Best Practices for Attribution” and is licensed CC BY </a:t>
            </a:r>
            <a:r>
              <a:rPr lang="en-US" sz="600" u="sng">
                <a:solidFill>
                  <a:srgbClr val="000000"/>
                </a:solidFill>
                <a:latin typeface="Arial"/>
                <a:ea typeface="Arial"/>
                <a:cs typeface="Arial"/>
                <a:sym typeface="Arial"/>
                <a:hlinkClick r:id="rId4"/>
              </a:rPr>
              <a:t>https://wiki.creativecommons.org/wiki/Best_practices_for_attribution#This_is_a_good_attribution_for_material_you_modified_slightly</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352666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9" name="Google Shape;279;p25"/>
          <p:cNvPicPr preferRelativeResize="0"/>
          <p:nvPr/>
        </p:nvPicPr>
        <p:blipFill rotWithShape="1">
          <a:blip r:embed="rId3">
            <a:alphaModFix/>
          </a:blip>
          <a:srcRect/>
          <a:stretch/>
        </p:blipFill>
        <p:spPr>
          <a:xfrm>
            <a:off x="392067" y="1020253"/>
            <a:ext cx="7301752" cy="3920788"/>
          </a:xfrm>
          <a:prstGeom prst="rect">
            <a:avLst/>
          </a:prstGeom>
          <a:noFill/>
          <a:ln>
            <a:noFill/>
          </a:ln>
        </p:spPr>
      </p:pic>
      <p:sp>
        <p:nvSpPr>
          <p:cNvPr id="277" name="Google Shape;277;p25"/>
          <p:cNvSpPr txBox="1"/>
          <p:nvPr/>
        </p:nvSpPr>
        <p:spPr>
          <a:xfrm>
            <a:off x="392067" y="334454"/>
            <a:ext cx="6454588" cy="530884"/>
          </a:xfrm>
          <a:prstGeom prst="rect">
            <a:avLst/>
          </a:prstGeom>
          <a:noFill/>
          <a:ln>
            <a:noFill/>
          </a:ln>
        </p:spPr>
        <p:txBody>
          <a:bodyPr spcFirstLastPara="1" wrap="square" lIns="68569" tIns="34275" rIns="68569" bIns="34275" anchor="t" anchorCtr="0">
            <a:spAutoFit/>
          </a:bodyPr>
          <a:lstStyle/>
          <a:p>
            <a:r>
              <a:rPr lang="en-US" sz="3000" b="1" dirty="0">
                <a:solidFill>
                  <a:srgbClr val="000000"/>
                </a:solidFill>
                <a:latin typeface="Arial"/>
                <a:ea typeface="Arial"/>
                <a:cs typeface="Arial"/>
                <a:sym typeface="Arial"/>
              </a:rPr>
              <a:t>Revising OER 2: Derivatives</a:t>
            </a:r>
            <a:endParaRPr sz="3000" dirty="0"/>
          </a:p>
        </p:txBody>
      </p:sp>
      <p:sp>
        <p:nvSpPr>
          <p:cNvPr id="278" name="Google Shape;278;p25"/>
          <p:cNvSpPr txBox="1"/>
          <p:nvPr/>
        </p:nvSpPr>
        <p:spPr>
          <a:xfrm rot="-5400000">
            <a:off x="4961965" y="1006901"/>
            <a:ext cx="7614397"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This screenshot is taken from the Creative Commons Wiki page on “Best Practices for Attribution” and is licensed CC BY </a:t>
            </a:r>
            <a:r>
              <a:rPr lang="en-US" sz="600" u="sng">
                <a:solidFill>
                  <a:srgbClr val="000000"/>
                </a:solidFill>
                <a:latin typeface="Arial"/>
                <a:ea typeface="Arial"/>
                <a:cs typeface="Arial"/>
                <a:sym typeface="Arial"/>
                <a:hlinkClick r:id="rId4"/>
              </a:rPr>
              <a:t>https://wiki.creativecommons.org/wiki/Best_practices_for_attribution#This_is_a_good_attribution_for_material_you_modified_slightly</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308847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26"/>
          <p:cNvSpPr txBox="1"/>
          <p:nvPr/>
        </p:nvSpPr>
        <p:spPr>
          <a:xfrm>
            <a:off x="413498" y="4632088"/>
            <a:ext cx="7955249" cy="230802"/>
          </a:xfrm>
          <a:prstGeom prst="rect">
            <a:avLst/>
          </a:prstGeom>
          <a:noFill/>
          <a:ln>
            <a:noFill/>
          </a:ln>
        </p:spPr>
        <p:txBody>
          <a:bodyPr spcFirstLastPara="1" wrap="square" lIns="68569" tIns="34275" rIns="68569" bIns="34275" anchor="t" anchorCtr="0">
            <a:spAutoFit/>
          </a:bodyPr>
          <a:lstStyle/>
          <a:p>
            <a:r>
              <a:rPr lang="en-US" sz="1050" dirty="0">
                <a:solidFill>
                  <a:srgbClr val="000000"/>
                </a:solidFill>
                <a:latin typeface="Arial"/>
                <a:ea typeface="Arial"/>
                <a:cs typeface="Arial"/>
                <a:sym typeface="Arial"/>
              </a:rPr>
              <a:t>This text </a:t>
            </a:r>
            <a:r>
              <a:rPr lang="en-US" sz="1050" i="1" dirty="0">
                <a:solidFill>
                  <a:srgbClr val="000000"/>
                </a:solidFill>
                <a:latin typeface="Arial"/>
                <a:ea typeface="Arial"/>
                <a:cs typeface="Arial"/>
                <a:sym typeface="Arial"/>
                <a:hlinkClick r:id="rId3"/>
              </a:rPr>
              <a:t>Adding a CC License to your derivative work</a:t>
            </a:r>
            <a:r>
              <a:rPr lang="en-US" sz="1050" i="1" dirty="0">
                <a:solidFill>
                  <a:srgbClr val="000000"/>
                </a:solidFill>
                <a:latin typeface="Arial"/>
                <a:ea typeface="Arial"/>
                <a:cs typeface="Arial"/>
                <a:sym typeface="Arial"/>
              </a:rPr>
              <a:t> </a:t>
            </a:r>
            <a:r>
              <a:rPr lang="en-US" sz="1050" dirty="0">
                <a:solidFill>
                  <a:srgbClr val="000000"/>
                </a:solidFill>
                <a:latin typeface="Arial"/>
                <a:ea typeface="Arial"/>
                <a:cs typeface="Arial"/>
                <a:sym typeface="Arial"/>
              </a:rPr>
              <a:t>is from the Creative Commons Wiki and is licensed </a:t>
            </a:r>
            <a:r>
              <a:rPr lang="en-US" sz="1050" dirty="0">
                <a:solidFill>
                  <a:srgbClr val="000000"/>
                </a:solidFill>
                <a:latin typeface="Arial"/>
                <a:ea typeface="Arial"/>
                <a:cs typeface="Arial"/>
                <a:sym typeface="Arial"/>
                <a:hlinkClick r:id="rId4"/>
              </a:rPr>
              <a:t>CC BY 4.0 </a:t>
            </a:r>
            <a:endParaRPr sz="1013" dirty="0"/>
          </a:p>
        </p:txBody>
      </p:sp>
      <p:sp>
        <p:nvSpPr>
          <p:cNvPr id="4" name="Google Shape;255;p22">
            <a:extLst>
              <a:ext uri="{FF2B5EF4-FFF2-40B4-BE49-F238E27FC236}">
                <a16:creationId xmlns:a16="http://schemas.microsoft.com/office/drawing/2014/main" id="{774876E0-EF19-E54F-8F31-F0A06C9ED94E}"/>
              </a:ext>
            </a:extLst>
          </p:cNvPr>
          <p:cNvSpPr txBox="1"/>
          <p:nvPr/>
        </p:nvSpPr>
        <p:spPr>
          <a:xfrm>
            <a:off x="413499" y="429804"/>
            <a:ext cx="6454588" cy="704009"/>
          </a:xfrm>
          <a:prstGeom prst="rect">
            <a:avLst/>
          </a:prstGeom>
          <a:noFill/>
          <a:ln>
            <a:noFill/>
          </a:ln>
        </p:spPr>
        <p:txBody>
          <a:bodyPr spcFirstLastPara="1" wrap="square" lIns="68569" tIns="34275" rIns="68569" bIns="34275" anchor="t" anchorCtr="0">
            <a:spAutoFit/>
          </a:bodyPr>
          <a:lstStyle/>
          <a:p>
            <a:r>
              <a:rPr lang="en-US" sz="4125" b="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Let’s Recap!</a:t>
            </a:r>
            <a:endParaRPr sz="1013" dirty="0"/>
          </a:p>
        </p:txBody>
      </p:sp>
      <p:sp>
        <p:nvSpPr>
          <p:cNvPr id="2" name="TextBox 1">
            <a:extLst>
              <a:ext uri="{FF2B5EF4-FFF2-40B4-BE49-F238E27FC236}">
                <a16:creationId xmlns:a16="http://schemas.microsoft.com/office/drawing/2014/main" id="{AEEC364B-F3E1-764D-B4EA-C9C90CE82142}"/>
              </a:ext>
            </a:extLst>
          </p:cNvPr>
          <p:cNvSpPr txBox="1"/>
          <p:nvPr/>
        </p:nvSpPr>
        <p:spPr>
          <a:xfrm>
            <a:off x="413498" y="1341413"/>
            <a:ext cx="8130209" cy="3231654"/>
          </a:xfrm>
          <a:prstGeom prst="rect">
            <a:avLst/>
          </a:prstGeom>
          <a:noFill/>
        </p:spPr>
        <p:txBody>
          <a:bodyPr wrap="square" rtlCol="0">
            <a:spAutoFit/>
          </a:bodyPr>
          <a:lstStyle/>
          <a:p>
            <a:r>
              <a:rPr lang="en-GB" sz="1200" b="1" dirty="0"/>
              <a:t>Adding a CC license to your derivative work </a:t>
            </a:r>
            <a:endParaRPr lang="en-GB" sz="1200" dirty="0"/>
          </a:p>
          <a:p>
            <a:r>
              <a:rPr lang="en-GB" sz="1200" b="1" dirty="0"/>
              <a:t> </a:t>
            </a:r>
            <a:endParaRPr lang="en-GB" sz="1200" dirty="0"/>
          </a:p>
          <a:p>
            <a:r>
              <a:rPr lang="en-GB" sz="1200" dirty="0"/>
              <a:t>If the work you are licensing is a </a:t>
            </a:r>
            <a:r>
              <a:rPr lang="en-GB" sz="1200" u="sng" dirty="0">
                <a:hlinkClick r:id="rId5"/>
              </a:rPr>
              <a:t>derivative</a:t>
            </a:r>
            <a:r>
              <a:rPr lang="en-GB" sz="1200" dirty="0"/>
              <a:t> of another work, then in addition to following best practices above, you need to let your potential users know a few things: </a:t>
            </a:r>
          </a:p>
          <a:p>
            <a:r>
              <a:rPr lang="en-GB" sz="1200" dirty="0"/>
              <a:t> </a:t>
            </a:r>
          </a:p>
          <a:p>
            <a:r>
              <a:rPr lang="en-GB" sz="1200" dirty="0"/>
              <a:t>That your work is a derivative of another work</a:t>
            </a:r>
          </a:p>
          <a:p>
            <a:r>
              <a:rPr lang="en-GB" sz="1200" dirty="0"/>
              <a:t>Attribution for the original work (see </a:t>
            </a:r>
            <a:r>
              <a:rPr lang="en-GB" sz="1200" u="sng" dirty="0">
                <a:hlinkClick r:id="rId6"/>
              </a:rPr>
              <a:t>Best practices for attribution</a:t>
            </a:r>
            <a:r>
              <a:rPr lang="en-GB" sz="1200" dirty="0"/>
              <a:t>)</a:t>
            </a:r>
          </a:p>
          <a:p>
            <a:r>
              <a:rPr lang="en-GB" sz="1200" dirty="0"/>
              <a:t>If there are </a:t>
            </a:r>
            <a:r>
              <a:rPr lang="en-GB" sz="1200" u="sng" dirty="0">
                <a:hlinkClick r:id="rId7"/>
              </a:rPr>
              <a:t>any other rights</a:t>
            </a:r>
            <a:r>
              <a:rPr lang="en-GB" sz="1200" dirty="0"/>
              <a:t> (e.g. third party content used under fair use or any other exceptions that they should be aware of)</a:t>
            </a:r>
          </a:p>
          <a:p>
            <a:r>
              <a:rPr lang="en-GB" sz="1200" dirty="0"/>
              <a:t> </a:t>
            </a:r>
          </a:p>
          <a:p>
            <a:r>
              <a:rPr lang="en-GB" sz="1200" dirty="0"/>
              <a:t>Remember that if your work is an adaptation of a work licensed under either </a:t>
            </a:r>
            <a:r>
              <a:rPr lang="en-GB" sz="1200" u="sng" dirty="0">
                <a:hlinkClick r:id="rId8"/>
              </a:rPr>
              <a:t>CC BY-SA</a:t>
            </a:r>
            <a:r>
              <a:rPr lang="en-GB" sz="1200" dirty="0"/>
              <a:t> or </a:t>
            </a:r>
            <a:r>
              <a:rPr lang="en-GB" sz="1200" u="sng" dirty="0">
                <a:hlinkClick r:id="rId9"/>
              </a:rPr>
              <a:t>CC BY-NC-SA</a:t>
            </a:r>
            <a:r>
              <a:rPr lang="en-GB" sz="1200" dirty="0"/>
              <a:t> then your derivative work must be made available under the </a:t>
            </a:r>
            <a:r>
              <a:rPr lang="en-GB" sz="1200" u="sng" dirty="0">
                <a:hlinkClick r:id="rId10"/>
              </a:rPr>
              <a:t>same license</a:t>
            </a:r>
            <a:r>
              <a:rPr lang="en-GB" sz="1200" dirty="0"/>
              <a:t> as per the </a:t>
            </a:r>
            <a:r>
              <a:rPr lang="en-GB" sz="1200" dirty="0" err="1"/>
              <a:t>ShareAlike</a:t>
            </a:r>
            <a:r>
              <a:rPr lang="en-GB" sz="1200" dirty="0"/>
              <a:t> condition. </a:t>
            </a:r>
          </a:p>
          <a:p>
            <a:r>
              <a:rPr lang="en-GB" sz="1200" dirty="0"/>
              <a:t> </a:t>
            </a:r>
          </a:p>
          <a:p>
            <a:r>
              <a:rPr lang="en-GB" sz="1200" dirty="0"/>
              <a:t>Note: When modifying materials under one of the Version 4.0 CC licenses, you must make a note of any modifications you make to the materials, regardless of whether the modification is significant enough to merit a derivative work. For example, see </a:t>
            </a:r>
            <a:r>
              <a:rPr lang="en-GB" sz="1200" u="sng" dirty="0">
                <a:hlinkClick r:id="rId6"/>
              </a:rPr>
              <a:t>Best practices for Attribution</a:t>
            </a:r>
            <a:r>
              <a:rPr lang="en-GB" sz="1200" dirty="0"/>
              <a:t>. </a:t>
            </a:r>
          </a:p>
          <a:p>
            <a:endParaRPr lang="en-US" sz="1200" dirty="0"/>
          </a:p>
        </p:txBody>
      </p:sp>
    </p:spTree>
    <p:extLst>
      <p:ext uri="{BB962C8B-B14F-4D97-AF65-F5344CB8AC3E}">
        <p14:creationId xmlns:p14="http://schemas.microsoft.com/office/powerpoint/2010/main" val="323448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27"/>
          <p:cNvSpPr txBox="1"/>
          <p:nvPr/>
        </p:nvSpPr>
        <p:spPr>
          <a:xfrm>
            <a:off x="332817" y="3265219"/>
            <a:ext cx="1636259" cy="553968"/>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Image cropped, sharpened and caption added</a:t>
            </a:r>
            <a:endParaRPr sz="1013"/>
          </a:p>
        </p:txBody>
      </p:sp>
      <p:sp>
        <p:nvSpPr>
          <p:cNvPr id="294" name="Google Shape;294;p27"/>
          <p:cNvSpPr txBox="1"/>
          <p:nvPr/>
        </p:nvSpPr>
        <p:spPr>
          <a:xfrm>
            <a:off x="3955363" y="1557940"/>
            <a:ext cx="2916578" cy="2839208"/>
          </a:xfrm>
          <a:prstGeom prst="rect">
            <a:avLst/>
          </a:prstGeom>
          <a:noFill/>
          <a:ln>
            <a:noFill/>
          </a:ln>
        </p:spPr>
        <p:txBody>
          <a:bodyPr spcFirstLastPara="1" wrap="square" lIns="68569" tIns="34275" rIns="68569" bIns="34275" anchor="t" anchorCtr="0">
            <a:spAutoFit/>
          </a:bodyPr>
          <a:lstStyle/>
          <a:p>
            <a:r>
              <a:rPr lang="en-US" sz="1800" dirty="0">
                <a:solidFill>
                  <a:srgbClr val="000000"/>
                </a:solidFill>
                <a:latin typeface="Arial"/>
                <a:ea typeface="Arial"/>
                <a:cs typeface="Arial"/>
                <a:sym typeface="Arial"/>
              </a:rPr>
              <a:t>How </a:t>
            </a:r>
            <a:r>
              <a:rPr lang="en-US" sz="1800" dirty="0"/>
              <a:t>sh</a:t>
            </a:r>
            <a:r>
              <a:rPr lang="en-US" sz="1800" dirty="0">
                <a:solidFill>
                  <a:srgbClr val="000000"/>
                </a:solidFill>
                <a:latin typeface="Arial"/>
                <a:ea typeface="Arial"/>
                <a:cs typeface="Arial"/>
                <a:sym typeface="Arial"/>
              </a:rPr>
              <a:t>ould we reference the photos?</a:t>
            </a:r>
            <a:endParaRPr sz="1013" dirty="0"/>
          </a:p>
          <a:p>
            <a:endParaRPr sz="1800" dirty="0">
              <a:solidFill>
                <a:srgbClr val="000000"/>
              </a:solidFill>
              <a:latin typeface="Arial"/>
              <a:ea typeface="Arial"/>
              <a:cs typeface="Arial"/>
              <a:sym typeface="Arial"/>
            </a:endParaRPr>
          </a:p>
          <a:p>
            <a:r>
              <a:rPr lang="en-US" sz="1800" dirty="0">
                <a:solidFill>
                  <a:srgbClr val="000000"/>
                </a:solidFill>
                <a:latin typeface="Arial"/>
                <a:ea typeface="Arial"/>
                <a:cs typeface="Arial"/>
                <a:sym typeface="Arial"/>
              </a:rPr>
              <a:t>How </a:t>
            </a:r>
            <a:r>
              <a:rPr lang="en-US" sz="1800" dirty="0"/>
              <a:t>sho</a:t>
            </a:r>
            <a:r>
              <a:rPr lang="en-US" sz="1800" dirty="0">
                <a:solidFill>
                  <a:srgbClr val="000000"/>
                </a:solidFill>
                <a:latin typeface="Arial"/>
                <a:ea typeface="Arial"/>
                <a:cs typeface="Arial"/>
                <a:sym typeface="Arial"/>
              </a:rPr>
              <a:t>uld we acknowledge the changes we made?</a:t>
            </a:r>
            <a:endParaRPr sz="1013" dirty="0"/>
          </a:p>
          <a:p>
            <a:endParaRPr sz="1800" dirty="0">
              <a:solidFill>
                <a:srgbClr val="000000"/>
              </a:solidFill>
              <a:latin typeface="Arial"/>
              <a:ea typeface="Arial"/>
              <a:cs typeface="Arial"/>
              <a:sym typeface="Arial"/>
            </a:endParaRPr>
          </a:p>
          <a:p>
            <a:r>
              <a:rPr lang="en-US" sz="1800" dirty="0">
                <a:solidFill>
                  <a:srgbClr val="000000"/>
                </a:solidFill>
                <a:latin typeface="Arial"/>
                <a:ea typeface="Arial"/>
                <a:cs typeface="Arial"/>
                <a:sym typeface="Arial"/>
              </a:rPr>
              <a:t>What information do we need to include?</a:t>
            </a:r>
            <a:endParaRPr sz="1013" dirty="0"/>
          </a:p>
          <a:p>
            <a:endParaRPr sz="1800" dirty="0">
              <a:solidFill>
                <a:srgbClr val="000000"/>
              </a:solidFill>
              <a:latin typeface="Arial"/>
              <a:ea typeface="Arial"/>
              <a:cs typeface="Arial"/>
              <a:sym typeface="Arial"/>
            </a:endParaRPr>
          </a:p>
        </p:txBody>
      </p:sp>
      <p:pic>
        <p:nvPicPr>
          <p:cNvPr id="295" name="Google Shape;295;p27"/>
          <p:cNvPicPr preferRelativeResize="0"/>
          <p:nvPr/>
        </p:nvPicPr>
        <p:blipFill rotWithShape="1">
          <a:blip r:embed="rId3">
            <a:alphaModFix/>
          </a:blip>
          <a:srcRect/>
          <a:stretch/>
        </p:blipFill>
        <p:spPr>
          <a:xfrm>
            <a:off x="413499" y="1439899"/>
            <a:ext cx="1555577" cy="1777310"/>
          </a:xfrm>
          <a:prstGeom prst="rect">
            <a:avLst/>
          </a:prstGeom>
          <a:noFill/>
          <a:ln>
            <a:noFill/>
          </a:ln>
        </p:spPr>
      </p:pic>
      <p:pic>
        <p:nvPicPr>
          <p:cNvPr id="296" name="Google Shape;296;p27"/>
          <p:cNvPicPr preferRelativeResize="0"/>
          <p:nvPr/>
        </p:nvPicPr>
        <p:blipFill rotWithShape="1">
          <a:blip r:embed="rId4">
            <a:alphaModFix/>
          </a:blip>
          <a:srcRect/>
          <a:stretch/>
        </p:blipFill>
        <p:spPr>
          <a:xfrm rot="5400000">
            <a:off x="7146422" y="1562112"/>
            <a:ext cx="1946408" cy="1459806"/>
          </a:xfrm>
          <a:prstGeom prst="rect">
            <a:avLst/>
          </a:prstGeom>
          <a:noFill/>
          <a:ln>
            <a:noFill/>
          </a:ln>
        </p:spPr>
      </p:pic>
      <p:sp>
        <p:nvSpPr>
          <p:cNvPr id="297" name="Google Shape;297;p27"/>
          <p:cNvSpPr txBox="1"/>
          <p:nvPr/>
        </p:nvSpPr>
        <p:spPr>
          <a:xfrm>
            <a:off x="7389723" y="3373247"/>
            <a:ext cx="1593477" cy="1200298"/>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Original Image: </a:t>
            </a:r>
            <a:r>
              <a:rPr lang="en-US" sz="1050" u="sng">
                <a:solidFill>
                  <a:srgbClr val="000000"/>
                </a:solidFill>
                <a:latin typeface="Arial"/>
                <a:ea typeface="Arial"/>
                <a:cs typeface="Arial"/>
                <a:sym typeface="Arial"/>
                <a:hlinkClick r:id="rId5"/>
              </a:rPr>
              <a:t>Ayeyarwady Region flooding, Myanmar, September 2018 </a:t>
            </a:r>
            <a:r>
              <a:rPr lang="en-US" sz="1050">
                <a:solidFill>
                  <a:srgbClr val="000000"/>
                </a:solidFill>
                <a:latin typeface="Arial"/>
                <a:ea typeface="Arial"/>
                <a:cs typeface="Arial"/>
                <a:sym typeface="Arial"/>
              </a:rPr>
              <a:t>by Beck Pitt is licensed </a:t>
            </a:r>
            <a:r>
              <a:rPr lang="en-US" sz="1050" u="sng">
                <a:solidFill>
                  <a:srgbClr val="000000"/>
                </a:solidFill>
                <a:latin typeface="Arial"/>
                <a:ea typeface="Arial"/>
                <a:cs typeface="Arial"/>
                <a:sym typeface="Arial"/>
                <a:hlinkClick r:id="rId6"/>
              </a:rPr>
              <a:t>CC BY 2.0</a:t>
            </a:r>
            <a:r>
              <a:rPr lang="en-US" sz="1050">
                <a:solidFill>
                  <a:srgbClr val="000000"/>
                </a:solidFill>
                <a:latin typeface="Arial"/>
                <a:ea typeface="Arial"/>
                <a:cs typeface="Arial"/>
                <a:sym typeface="Arial"/>
              </a:rPr>
              <a:t> </a:t>
            </a:r>
            <a:endParaRPr sz="1013"/>
          </a:p>
          <a:p>
            <a:endParaRPr sz="1050" b="1">
              <a:solidFill>
                <a:srgbClr val="000000"/>
              </a:solidFill>
              <a:latin typeface="Arial"/>
              <a:ea typeface="Arial"/>
              <a:cs typeface="Arial"/>
              <a:sym typeface="Arial"/>
            </a:endParaRPr>
          </a:p>
        </p:txBody>
      </p:sp>
      <p:pic>
        <p:nvPicPr>
          <p:cNvPr id="298" name="Google Shape;298;p27"/>
          <p:cNvPicPr preferRelativeResize="0"/>
          <p:nvPr/>
        </p:nvPicPr>
        <p:blipFill rotWithShape="1">
          <a:blip r:embed="rId7">
            <a:alphaModFix/>
          </a:blip>
          <a:srcRect/>
          <a:stretch/>
        </p:blipFill>
        <p:spPr>
          <a:xfrm rot="5400000">
            <a:off x="1925167" y="2945756"/>
            <a:ext cx="2074104" cy="1555578"/>
          </a:xfrm>
          <a:prstGeom prst="rect">
            <a:avLst/>
          </a:prstGeom>
          <a:noFill/>
          <a:ln>
            <a:noFill/>
          </a:ln>
        </p:spPr>
      </p:pic>
      <p:sp>
        <p:nvSpPr>
          <p:cNvPr id="299" name="Google Shape;299;p27"/>
          <p:cNvSpPr txBox="1"/>
          <p:nvPr/>
        </p:nvSpPr>
        <p:spPr>
          <a:xfrm>
            <a:off x="2076043" y="4760598"/>
            <a:ext cx="2783540" cy="230802"/>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Image has been desaturated </a:t>
            </a:r>
            <a:endParaRPr sz="1013"/>
          </a:p>
        </p:txBody>
      </p:sp>
      <p:sp>
        <p:nvSpPr>
          <p:cNvPr id="10" name="Google Shape;234;p20">
            <a:extLst>
              <a:ext uri="{FF2B5EF4-FFF2-40B4-BE49-F238E27FC236}">
                <a16:creationId xmlns:a16="http://schemas.microsoft.com/office/drawing/2014/main" id="{0446FDE7-9E45-8C4F-87FB-46A3964D303A}"/>
              </a:ext>
            </a:extLst>
          </p:cNvPr>
          <p:cNvSpPr txBox="1"/>
          <p:nvPr/>
        </p:nvSpPr>
        <p:spPr>
          <a:xfrm>
            <a:off x="413498" y="429804"/>
            <a:ext cx="6851696" cy="704009"/>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Revised OER: Examples </a:t>
            </a:r>
            <a:endParaRPr sz="1013" dirty="0"/>
          </a:p>
        </p:txBody>
      </p:sp>
    </p:spTree>
    <p:extLst>
      <p:ext uri="{BB962C8B-B14F-4D97-AF65-F5344CB8AC3E}">
        <p14:creationId xmlns:p14="http://schemas.microsoft.com/office/powerpoint/2010/main" val="242194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p:nvPr/>
        </p:nvSpPr>
        <p:spPr>
          <a:xfrm>
            <a:off x="413499" y="429804"/>
            <a:ext cx="6454588" cy="992549"/>
          </a:xfrm>
          <a:prstGeom prst="rect">
            <a:avLst/>
          </a:prstGeom>
          <a:noFill/>
          <a:ln>
            <a:noFill/>
          </a:ln>
        </p:spPr>
        <p:txBody>
          <a:bodyPr spcFirstLastPara="1" wrap="square" lIns="68569" tIns="34275" rIns="68569" bIns="34275" anchor="t" anchorCtr="0">
            <a:spAutoFit/>
          </a:bodyPr>
          <a:lstStyle/>
          <a:p>
            <a:r>
              <a:rPr lang="en-US" sz="3000" b="1" dirty="0">
                <a:solidFill>
                  <a:srgbClr val="000000"/>
                </a:solidFill>
                <a:latin typeface="Arial"/>
                <a:ea typeface="Arial"/>
                <a:cs typeface="Arial"/>
                <a:sym typeface="Arial"/>
              </a:rPr>
              <a:t>Revise Example OER 1: Desaturation </a:t>
            </a:r>
            <a:endParaRPr sz="1013" dirty="0"/>
          </a:p>
        </p:txBody>
      </p:sp>
      <p:pic>
        <p:nvPicPr>
          <p:cNvPr id="306" name="Google Shape;306;p28"/>
          <p:cNvPicPr preferRelativeResize="0"/>
          <p:nvPr/>
        </p:nvPicPr>
        <p:blipFill rotWithShape="1">
          <a:blip r:embed="rId3">
            <a:alphaModFix/>
          </a:blip>
          <a:srcRect/>
          <a:stretch/>
        </p:blipFill>
        <p:spPr>
          <a:xfrm rot="5400000">
            <a:off x="170197" y="1956590"/>
            <a:ext cx="1946408" cy="1459806"/>
          </a:xfrm>
          <a:prstGeom prst="rect">
            <a:avLst/>
          </a:prstGeom>
          <a:noFill/>
          <a:ln>
            <a:noFill/>
          </a:ln>
        </p:spPr>
      </p:pic>
      <p:sp>
        <p:nvSpPr>
          <p:cNvPr id="307" name="Google Shape;307;p28"/>
          <p:cNvSpPr txBox="1"/>
          <p:nvPr/>
        </p:nvSpPr>
        <p:spPr>
          <a:xfrm>
            <a:off x="346663" y="3791101"/>
            <a:ext cx="1593477" cy="1200298"/>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Original Image: </a:t>
            </a:r>
            <a:r>
              <a:rPr lang="en-US" sz="1050" u="sng">
                <a:solidFill>
                  <a:srgbClr val="000000"/>
                </a:solidFill>
                <a:latin typeface="Arial"/>
                <a:ea typeface="Arial"/>
                <a:cs typeface="Arial"/>
                <a:sym typeface="Arial"/>
                <a:hlinkClick r:id="rId4"/>
              </a:rPr>
              <a:t>Ayeyarwady Region flooding, Myanmar, September 2018 </a:t>
            </a:r>
            <a:r>
              <a:rPr lang="en-US" sz="1050">
                <a:solidFill>
                  <a:srgbClr val="000000"/>
                </a:solidFill>
                <a:latin typeface="Arial"/>
                <a:ea typeface="Arial"/>
                <a:cs typeface="Arial"/>
                <a:sym typeface="Arial"/>
              </a:rPr>
              <a:t>by Beck Pitt is licensed </a:t>
            </a:r>
            <a:r>
              <a:rPr lang="en-US" sz="1050" u="sng">
                <a:solidFill>
                  <a:srgbClr val="000000"/>
                </a:solidFill>
                <a:latin typeface="Arial"/>
                <a:ea typeface="Arial"/>
                <a:cs typeface="Arial"/>
                <a:sym typeface="Arial"/>
                <a:hlinkClick r:id="rId5"/>
              </a:rPr>
              <a:t>CC BY 2.0</a:t>
            </a:r>
            <a:r>
              <a:rPr lang="en-US" sz="1050">
                <a:solidFill>
                  <a:srgbClr val="000000"/>
                </a:solidFill>
                <a:latin typeface="Arial"/>
                <a:ea typeface="Arial"/>
                <a:cs typeface="Arial"/>
                <a:sym typeface="Arial"/>
              </a:rPr>
              <a:t> </a:t>
            </a:r>
            <a:endParaRPr sz="1013"/>
          </a:p>
          <a:p>
            <a:endParaRPr sz="1050" b="1">
              <a:solidFill>
                <a:srgbClr val="000000"/>
              </a:solidFill>
              <a:latin typeface="Arial"/>
              <a:ea typeface="Arial"/>
              <a:cs typeface="Arial"/>
              <a:sym typeface="Arial"/>
            </a:endParaRPr>
          </a:p>
        </p:txBody>
      </p:sp>
      <p:pic>
        <p:nvPicPr>
          <p:cNvPr id="308" name="Google Shape;308;p28"/>
          <p:cNvPicPr preferRelativeResize="0"/>
          <p:nvPr/>
        </p:nvPicPr>
        <p:blipFill rotWithShape="1">
          <a:blip r:embed="rId6">
            <a:alphaModFix/>
          </a:blip>
          <a:srcRect/>
          <a:stretch/>
        </p:blipFill>
        <p:spPr>
          <a:xfrm rot="5400000">
            <a:off x="2430761" y="1972553"/>
            <a:ext cx="2074104" cy="1555578"/>
          </a:xfrm>
          <a:prstGeom prst="rect">
            <a:avLst/>
          </a:prstGeom>
          <a:noFill/>
          <a:ln>
            <a:noFill/>
          </a:ln>
        </p:spPr>
      </p:pic>
      <p:sp>
        <p:nvSpPr>
          <p:cNvPr id="309" name="Google Shape;309;p28"/>
          <p:cNvSpPr txBox="1"/>
          <p:nvPr/>
        </p:nvSpPr>
        <p:spPr>
          <a:xfrm>
            <a:off x="2626456" y="3908543"/>
            <a:ext cx="2783540" cy="230802"/>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Image has been desaturated </a:t>
            </a:r>
            <a:endParaRPr sz="1013"/>
          </a:p>
        </p:txBody>
      </p:sp>
      <p:sp>
        <p:nvSpPr>
          <p:cNvPr id="310" name="Google Shape;310;p28"/>
          <p:cNvSpPr txBox="1"/>
          <p:nvPr/>
        </p:nvSpPr>
        <p:spPr>
          <a:xfrm>
            <a:off x="5320146" y="1713289"/>
            <a:ext cx="2691245" cy="2354460"/>
          </a:xfrm>
          <a:prstGeom prst="rect">
            <a:avLst/>
          </a:prstGeom>
          <a:noFill/>
          <a:ln>
            <a:noFill/>
          </a:ln>
        </p:spPr>
        <p:txBody>
          <a:bodyPr spcFirstLastPara="1" wrap="square" lIns="68569" tIns="34275" rIns="68569" bIns="34275" anchor="t" anchorCtr="0">
            <a:spAutoFit/>
          </a:bodyPr>
          <a:lstStyle/>
          <a:p>
            <a:r>
              <a:rPr lang="en-US" sz="1650">
                <a:solidFill>
                  <a:srgbClr val="000000"/>
                </a:solidFill>
                <a:latin typeface="Arial"/>
                <a:ea typeface="Arial"/>
                <a:cs typeface="Arial"/>
                <a:sym typeface="Arial"/>
              </a:rPr>
              <a:t>Acknowledge that you have modified the original picture, for example:</a:t>
            </a:r>
            <a:endParaRPr sz="1013"/>
          </a:p>
          <a:p>
            <a:endParaRPr sz="1650">
              <a:solidFill>
                <a:srgbClr val="000000"/>
              </a:solidFill>
              <a:latin typeface="Arial"/>
              <a:ea typeface="Arial"/>
              <a:cs typeface="Arial"/>
              <a:sym typeface="Arial"/>
            </a:endParaRPr>
          </a:p>
          <a:p>
            <a:r>
              <a:rPr lang="en-US" sz="1650" u="sng">
                <a:solidFill>
                  <a:srgbClr val="000000"/>
                </a:solidFill>
                <a:latin typeface="Arial"/>
                <a:ea typeface="Arial"/>
                <a:cs typeface="Arial"/>
                <a:sym typeface="Arial"/>
                <a:hlinkClick r:id="rId4"/>
              </a:rPr>
              <a:t>Ayeyarwady Region flooding, Myanmar, September 2018 </a:t>
            </a:r>
            <a:r>
              <a:rPr lang="en-US" sz="1650">
                <a:solidFill>
                  <a:srgbClr val="000000"/>
                </a:solidFill>
                <a:latin typeface="Arial"/>
                <a:ea typeface="Arial"/>
                <a:cs typeface="Arial"/>
                <a:sym typeface="Arial"/>
              </a:rPr>
              <a:t>by Beck Pitt is licensed </a:t>
            </a:r>
            <a:r>
              <a:rPr lang="en-US" sz="1650" u="sng">
                <a:solidFill>
                  <a:srgbClr val="000000"/>
                </a:solidFill>
                <a:latin typeface="Arial"/>
                <a:ea typeface="Arial"/>
                <a:cs typeface="Arial"/>
                <a:sym typeface="Arial"/>
                <a:hlinkClick r:id="rId5"/>
              </a:rPr>
              <a:t>CC BY 2.0</a:t>
            </a:r>
            <a:r>
              <a:rPr lang="en-US" sz="1650">
                <a:solidFill>
                  <a:srgbClr val="000000"/>
                </a:solidFill>
                <a:latin typeface="Arial"/>
                <a:ea typeface="Arial"/>
                <a:cs typeface="Arial"/>
                <a:sym typeface="Arial"/>
              </a:rPr>
              <a:t> Desaturated from original </a:t>
            </a:r>
            <a:endParaRPr sz="1013"/>
          </a:p>
        </p:txBody>
      </p:sp>
    </p:spTree>
    <p:extLst>
      <p:ext uri="{BB962C8B-B14F-4D97-AF65-F5344CB8AC3E}">
        <p14:creationId xmlns:p14="http://schemas.microsoft.com/office/powerpoint/2010/main" val="339437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9"/>
          <p:cNvSpPr txBox="1"/>
          <p:nvPr/>
        </p:nvSpPr>
        <p:spPr>
          <a:xfrm>
            <a:off x="413499" y="429804"/>
            <a:ext cx="6454588" cy="1084882"/>
          </a:xfrm>
          <a:prstGeom prst="rect">
            <a:avLst/>
          </a:prstGeom>
          <a:noFill/>
          <a:ln>
            <a:noFill/>
          </a:ln>
        </p:spPr>
        <p:txBody>
          <a:bodyPr spcFirstLastPara="1" wrap="square" lIns="68569" tIns="34275" rIns="68569" bIns="34275" anchor="t" anchorCtr="0">
            <a:spAutoFit/>
          </a:bodyPr>
          <a:lstStyle/>
          <a:p>
            <a:r>
              <a:rPr lang="en-US" sz="3300" b="1" dirty="0">
                <a:solidFill>
                  <a:srgbClr val="000000"/>
                </a:solidFill>
                <a:latin typeface="Arial"/>
                <a:ea typeface="Arial"/>
                <a:cs typeface="Arial"/>
                <a:sym typeface="Arial"/>
              </a:rPr>
              <a:t>Revise Example OER 1: Minor Changes </a:t>
            </a:r>
            <a:endParaRPr sz="1013" dirty="0"/>
          </a:p>
        </p:txBody>
      </p:sp>
      <p:pic>
        <p:nvPicPr>
          <p:cNvPr id="317" name="Google Shape;317;p29"/>
          <p:cNvPicPr preferRelativeResize="0"/>
          <p:nvPr/>
        </p:nvPicPr>
        <p:blipFill rotWithShape="1">
          <a:blip r:embed="rId3">
            <a:alphaModFix/>
          </a:blip>
          <a:srcRect/>
          <a:stretch/>
        </p:blipFill>
        <p:spPr>
          <a:xfrm rot="5400000">
            <a:off x="170197" y="1956590"/>
            <a:ext cx="1946408" cy="1459806"/>
          </a:xfrm>
          <a:prstGeom prst="rect">
            <a:avLst/>
          </a:prstGeom>
          <a:noFill/>
          <a:ln>
            <a:noFill/>
          </a:ln>
        </p:spPr>
      </p:pic>
      <p:sp>
        <p:nvSpPr>
          <p:cNvPr id="318" name="Google Shape;318;p29"/>
          <p:cNvSpPr txBox="1"/>
          <p:nvPr/>
        </p:nvSpPr>
        <p:spPr>
          <a:xfrm>
            <a:off x="346663" y="3791101"/>
            <a:ext cx="1593477" cy="1200298"/>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Original Image: </a:t>
            </a:r>
            <a:r>
              <a:rPr lang="en-US" sz="1050" u="sng">
                <a:solidFill>
                  <a:srgbClr val="000000"/>
                </a:solidFill>
                <a:latin typeface="Arial"/>
                <a:ea typeface="Arial"/>
                <a:cs typeface="Arial"/>
                <a:sym typeface="Arial"/>
                <a:hlinkClick r:id="rId4"/>
              </a:rPr>
              <a:t>Ayeyarwady Region flooding, Myanmar, September 2018 </a:t>
            </a:r>
            <a:r>
              <a:rPr lang="en-US" sz="1050">
                <a:solidFill>
                  <a:srgbClr val="000000"/>
                </a:solidFill>
                <a:latin typeface="Arial"/>
                <a:ea typeface="Arial"/>
                <a:cs typeface="Arial"/>
                <a:sym typeface="Arial"/>
              </a:rPr>
              <a:t>by Beck Pitt is licensed </a:t>
            </a:r>
            <a:r>
              <a:rPr lang="en-US" sz="1050" u="sng">
                <a:solidFill>
                  <a:srgbClr val="000000"/>
                </a:solidFill>
                <a:latin typeface="Arial"/>
                <a:ea typeface="Arial"/>
                <a:cs typeface="Arial"/>
                <a:sym typeface="Arial"/>
                <a:hlinkClick r:id="rId5"/>
              </a:rPr>
              <a:t>CC BY 2.0</a:t>
            </a:r>
            <a:r>
              <a:rPr lang="en-US" sz="1050">
                <a:solidFill>
                  <a:srgbClr val="000000"/>
                </a:solidFill>
                <a:latin typeface="Arial"/>
                <a:ea typeface="Arial"/>
                <a:cs typeface="Arial"/>
                <a:sym typeface="Arial"/>
              </a:rPr>
              <a:t> </a:t>
            </a:r>
            <a:endParaRPr sz="1013"/>
          </a:p>
          <a:p>
            <a:endParaRPr sz="1050" b="1">
              <a:solidFill>
                <a:srgbClr val="000000"/>
              </a:solidFill>
              <a:latin typeface="Arial"/>
              <a:ea typeface="Arial"/>
              <a:cs typeface="Arial"/>
              <a:sym typeface="Arial"/>
            </a:endParaRPr>
          </a:p>
        </p:txBody>
      </p:sp>
      <p:sp>
        <p:nvSpPr>
          <p:cNvPr id="319" name="Google Shape;319;p29"/>
          <p:cNvSpPr txBox="1"/>
          <p:nvPr/>
        </p:nvSpPr>
        <p:spPr>
          <a:xfrm>
            <a:off x="5320146" y="1713289"/>
            <a:ext cx="2691245" cy="2608376"/>
          </a:xfrm>
          <a:prstGeom prst="rect">
            <a:avLst/>
          </a:prstGeom>
          <a:noFill/>
          <a:ln>
            <a:noFill/>
          </a:ln>
        </p:spPr>
        <p:txBody>
          <a:bodyPr spcFirstLastPara="1" wrap="square" lIns="68569" tIns="34275" rIns="68569" bIns="34275" anchor="t" anchorCtr="0">
            <a:spAutoFit/>
          </a:bodyPr>
          <a:lstStyle/>
          <a:p>
            <a:r>
              <a:rPr lang="en-US" sz="1650">
                <a:solidFill>
                  <a:srgbClr val="000000"/>
                </a:solidFill>
                <a:latin typeface="Arial"/>
                <a:ea typeface="Arial"/>
                <a:cs typeface="Arial"/>
                <a:sym typeface="Arial"/>
              </a:rPr>
              <a:t>One example of how you could acknowledge that you have made changes to the original picture: </a:t>
            </a:r>
            <a:endParaRPr sz="1013"/>
          </a:p>
          <a:p>
            <a:endParaRPr sz="1650">
              <a:solidFill>
                <a:srgbClr val="000000"/>
              </a:solidFill>
              <a:latin typeface="Arial"/>
              <a:ea typeface="Arial"/>
              <a:cs typeface="Arial"/>
              <a:sym typeface="Arial"/>
            </a:endParaRPr>
          </a:p>
          <a:p>
            <a:r>
              <a:rPr lang="en-US" sz="1650">
                <a:solidFill>
                  <a:srgbClr val="000000"/>
                </a:solidFill>
                <a:latin typeface="Arial"/>
                <a:ea typeface="Arial"/>
                <a:cs typeface="Arial"/>
                <a:sym typeface="Arial"/>
              </a:rPr>
              <a:t>Adapted from </a:t>
            </a:r>
            <a:r>
              <a:rPr lang="en-US" sz="1650" u="sng">
                <a:solidFill>
                  <a:srgbClr val="000000"/>
                </a:solidFill>
                <a:latin typeface="Arial"/>
                <a:ea typeface="Arial"/>
                <a:cs typeface="Arial"/>
                <a:sym typeface="Arial"/>
                <a:hlinkClick r:id="rId4"/>
              </a:rPr>
              <a:t>Ayeyarwady Region flooding, Myanmar, September 2018 </a:t>
            </a:r>
            <a:r>
              <a:rPr lang="en-US" sz="1650">
                <a:solidFill>
                  <a:srgbClr val="000000"/>
                </a:solidFill>
                <a:latin typeface="Arial"/>
                <a:ea typeface="Arial"/>
                <a:cs typeface="Arial"/>
                <a:sym typeface="Arial"/>
              </a:rPr>
              <a:t>by Beck Pitt which is licensed </a:t>
            </a:r>
            <a:r>
              <a:rPr lang="en-US" sz="1650" u="sng">
                <a:solidFill>
                  <a:srgbClr val="000000"/>
                </a:solidFill>
                <a:latin typeface="Arial"/>
                <a:ea typeface="Arial"/>
                <a:cs typeface="Arial"/>
                <a:sym typeface="Arial"/>
                <a:hlinkClick r:id="rId5"/>
              </a:rPr>
              <a:t>CC BY 2.0</a:t>
            </a:r>
            <a:r>
              <a:rPr lang="en-US" sz="1650">
                <a:solidFill>
                  <a:srgbClr val="000000"/>
                </a:solidFill>
                <a:latin typeface="Arial"/>
                <a:ea typeface="Arial"/>
                <a:cs typeface="Arial"/>
                <a:sym typeface="Arial"/>
              </a:rPr>
              <a:t> </a:t>
            </a:r>
            <a:endParaRPr sz="1013"/>
          </a:p>
        </p:txBody>
      </p:sp>
      <p:pic>
        <p:nvPicPr>
          <p:cNvPr id="320" name="Google Shape;320;p29"/>
          <p:cNvPicPr preferRelativeResize="0"/>
          <p:nvPr/>
        </p:nvPicPr>
        <p:blipFill rotWithShape="1">
          <a:blip r:embed="rId6">
            <a:alphaModFix/>
          </a:blip>
          <a:srcRect/>
          <a:stretch/>
        </p:blipFill>
        <p:spPr>
          <a:xfrm>
            <a:off x="2741062" y="1713289"/>
            <a:ext cx="1703579" cy="1946408"/>
          </a:xfrm>
          <a:prstGeom prst="rect">
            <a:avLst/>
          </a:prstGeom>
          <a:noFill/>
          <a:ln>
            <a:noFill/>
          </a:ln>
        </p:spPr>
      </p:pic>
      <p:sp>
        <p:nvSpPr>
          <p:cNvPr id="321" name="Google Shape;321;p29"/>
          <p:cNvSpPr txBox="1"/>
          <p:nvPr/>
        </p:nvSpPr>
        <p:spPr>
          <a:xfrm>
            <a:off x="2741062" y="3837268"/>
            <a:ext cx="1636259" cy="553968"/>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Image cropped, sharpened and caption added</a:t>
            </a:r>
            <a:endParaRPr sz="1013"/>
          </a:p>
        </p:txBody>
      </p:sp>
    </p:spTree>
    <p:extLst>
      <p:ext uri="{BB962C8B-B14F-4D97-AF65-F5344CB8AC3E}">
        <p14:creationId xmlns:p14="http://schemas.microsoft.com/office/powerpoint/2010/main" val="336645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txBox="1"/>
          <p:nvPr/>
        </p:nvSpPr>
        <p:spPr>
          <a:xfrm>
            <a:off x="96543" y="1740753"/>
            <a:ext cx="4385290" cy="1592713"/>
          </a:xfrm>
          <a:prstGeom prst="rect">
            <a:avLst/>
          </a:prstGeom>
          <a:noFill/>
          <a:ln>
            <a:noFill/>
          </a:ln>
        </p:spPr>
        <p:txBody>
          <a:bodyPr spcFirstLastPara="1" wrap="square" lIns="68569" tIns="34275" rIns="68569" bIns="34275" anchor="t" anchorCtr="0">
            <a:spAutoFit/>
          </a:bodyPr>
          <a:lstStyle/>
          <a:p>
            <a:r>
              <a:rPr lang="en-US" sz="4950" b="1" dirty="0">
                <a:solidFill>
                  <a:srgbClr val="000000"/>
                </a:solidFill>
                <a:latin typeface="Arial"/>
                <a:ea typeface="Arial"/>
                <a:cs typeface="Arial"/>
                <a:sym typeface="Arial"/>
              </a:rPr>
              <a:t>Any Questions? </a:t>
            </a:r>
            <a:endParaRPr sz="1013" dirty="0"/>
          </a:p>
        </p:txBody>
      </p:sp>
      <p:pic>
        <p:nvPicPr>
          <p:cNvPr id="428" name="Google Shape;428;p42"/>
          <p:cNvPicPr preferRelativeResize="0"/>
          <p:nvPr/>
        </p:nvPicPr>
        <p:blipFill rotWithShape="1">
          <a:blip r:embed="rId3">
            <a:alphaModFix/>
          </a:blip>
          <a:srcRect/>
          <a:stretch/>
        </p:blipFill>
        <p:spPr>
          <a:xfrm>
            <a:off x="3657600" y="89452"/>
            <a:ext cx="4993105" cy="5054048"/>
          </a:xfrm>
          <a:prstGeom prst="rect">
            <a:avLst/>
          </a:prstGeom>
          <a:noFill/>
          <a:ln>
            <a:noFill/>
          </a:ln>
        </p:spPr>
      </p:pic>
      <p:sp>
        <p:nvSpPr>
          <p:cNvPr id="429" name="Google Shape;429;p42"/>
          <p:cNvSpPr txBox="1"/>
          <p:nvPr/>
        </p:nvSpPr>
        <p:spPr>
          <a:xfrm rot="-5400000">
            <a:off x="6689558" y="2733144"/>
            <a:ext cx="4355432" cy="253885"/>
          </a:xfrm>
          <a:prstGeom prst="rect">
            <a:avLst/>
          </a:prstGeom>
          <a:noFill/>
          <a:ln>
            <a:noFill/>
          </a:ln>
        </p:spPr>
        <p:txBody>
          <a:bodyPr spcFirstLastPara="1" wrap="square" lIns="68569" tIns="34275" rIns="68569" bIns="34275" anchor="t" anchorCtr="0">
            <a:spAutoFit/>
          </a:bodyPr>
          <a:lstStyle/>
          <a:p>
            <a:r>
              <a:rPr lang="en-US" sz="600">
                <a:solidFill>
                  <a:srgbClr val="000000"/>
                </a:solidFill>
                <a:latin typeface="Arial"/>
                <a:ea typeface="Arial"/>
                <a:cs typeface="Arial"/>
                <a:sym typeface="Arial"/>
              </a:rPr>
              <a:t>Photo credit: Question everything! by Henry… is licensed CC BY-NC-ND </a:t>
            </a:r>
            <a:r>
              <a:rPr lang="en-US" sz="600" u="sng">
                <a:solidFill>
                  <a:srgbClr val="000000"/>
                </a:solidFill>
                <a:latin typeface="Arial"/>
                <a:ea typeface="Arial"/>
                <a:cs typeface="Arial"/>
                <a:sym typeface="Arial"/>
                <a:hlinkClick r:id="rId4"/>
              </a:rPr>
              <a:t>https://www.flickr.com/photos/henrybloomfield/12680815144/</a:t>
            </a:r>
            <a:r>
              <a:rPr lang="en-US" sz="600">
                <a:solidFill>
                  <a:srgbClr val="000000"/>
                </a:solidFill>
                <a:latin typeface="Arial"/>
                <a:ea typeface="Arial"/>
                <a:cs typeface="Arial"/>
                <a:sym typeface="Arial"/>
              </a:rPr>
              <a:t> </a:t>
            </a:r>
            <a:endParaRPr sz="1013"/>
          </a:p>
        </p:txBody>
      </p:sp>
    </p:spTree>
    <p:extLst>
      <p:ext uri="{BB962C8B-B14F-4D97-AF65-F5344CB8AC3E}">
        <p14:creationId xmlns:p14="http://schemas.microsoft.com/office/powerpoint/2010/main" val="275611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p:nvPr/>
        </p:nvSpPr>
        <p:spPr>
          <a:xfrm>
            <a:off x="309282" y="872004"/>
            <a:ext cx="8834718" cy="4131870"/>
          </a:xfrm>
          <a:prstGeom prst="rect">
            <a:avLst/>
          </a:prstGeom>
          <a:noFill/>
          <a:ln>
            <a:noFill/>
          </a:ln>
        </p:spPr>
        <p:txBody>
          <a:bodyPr spcFirstLastPara="1" wrap="square" lIns="68569" tIns="34275" rIns="68569" bIns="34275" anchor="t" anchorCtr="0">
            <a:spAutoFit/>
          </a:bodyPr>
          <a:lstStyle/>
          <a:p>
            <a:r>
              <a:rPr lang="en-US" sz="1200">
                <a:solidFill>
                  <a:srgbClr val="000000"/>
                </a:solidFill>
                <a:latin typeface="Arial"/>
                <a:ea typeface="Arial"/>
                <a:cs typeface="Arial"/>
                <a:sym typeface="Arial"/>
              </a:rPr>
              <a:t>Editor Tools for Building and Remixing OERs (Open Education Handbook): </a:t>
            </a:r>
            <a:r>
              <a:rPr lang="en-US" sz="1200" u="sng">
                <a:solidFill>
                  <a:srgbClr val="000000"/>
                </a:solidFill>
                <a:latin typeface="Arial"/>
                <a:ea typeface="Arial"/>
                <a:cs typeface="Arial"/>
                <a:sym typeface="Arial"/>
                <a:hlinkClick r:id="rId3"/>
              </a:rPr>
              <a:t>https://en.wikibooks.org/wiki/Open_Education_Handbook/Editor_tools_for_building_and_remixing_OERs</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How to create and remix OER (OEPS </a:t>
            </a:r>
            <a:r>
              <a:rPr lang="en-US" sz="1200" i="1">
                <a:solidFill>
                  <a:srgbClr val="000000"/>
                </a:solidFill>
                <a:latin typeface="Arial"/>
                <a:ea typeface="Arial"/>
                <a:cs typeface="Arial"/>
                <a:sym typeface="Arial"/>
              </a:rPr>
              <a:t>Becoming an Open Educator </a:t>
            </a:r>
            <a:r>
              <a:rPr lang="en-US" sz="1200">
                <a:solidFill>
                  <a:srgbClr val="000000"/>
                </a:solidFill>
                <a:latin typeface="Arial"/>
                <a:ea typeface="Arial"/>
                <a:cs typeface="Arial"/>
                <a:sym typeface="Arial"/>
              </a:rPr>
              <a:t>course): </a:t>
            </a:r>
            <a:r>
              <a:rPr lang="en-US" sz="1200" u="sng">
                <a:solidFill>
                  <a:srgbClr val="000000"/>
                </a:solidFill>
                <a:latin typeface="Arial"/>
                <a:ea typeface="Arial"/>
                <a:cs typeface="Arial"/>
                <a:sym typeface="Arial"/>
                <a:hlinkClick r:id="rId4"/>
              </a:rPr>
              <a:t>http://www.open.edu/openlearncreate/mod/oucontent/view.php?id=82520</a:t>
            </a:r>
            <a:r>
              <a:rPr lang="en-US" sz="1200">
                <a:solidFill>
                  <a:srgbClr val="000000"/>
                </a:solidFill>
                <a:latin typeface="Arial"/>
                <a:ea typeface="Arial"/>
                <a:cs typeface="Arial"/>
                <a:sym typeface="Arial"/>
              </a:rPr>
              <a:t> and </a:t>
            </a:r>
            <a:r>
              <a:rPr lang="en-US" sz="1200" u="sng">
                <a:solidFill>
                  <a:srgbClr val="000000"/>
                </a:solidFill>
                <a:latin typeface="Arial"/>
                <a:ea typeface="Arial"/>
                <a:cs typeface="Arial"/>
                <a:sym typeface="Arial"/>
                <a:hlinkClick r:id="rId5"/>
              </a:rPr>
              <a:t>http://www.open.edu/openlearncreate/mod/oucontent/view.php?id=82520&amp;printable=1</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Remix Tools (Broward College Libraries): </a:t>
            </a:r>
            <a:r>
              <a:rPr lang="en-US" sz="1200" u="sng">
                <a:solidFill>
                  <a:srgbClr val="000000"/>
                </a:solidFill>
                <a:latin typeface="Arial"/>
                <a:ea typeface="Arial"/>
                <a:cs typeface="Arial"/>
                <a:sym typeface="Arial"/>
                <a:hlinkClick r:id="rId6"/>
              </a:rPr>
              <a:t>https://libguides.broward.edu/OER/OERRemixTools</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Technical Platforms and Tools for Adapting (BC Open Textbook Authoring Guide): </a:t>
            </a:r>
            <a:r>
              <a:rPr lang="en-US" sz="1200" u="sng">
                <a:solidFill>
                  <a:srgbClr val="000000"/>
                </a:solidFill>
                <a:latin typeface="Arial"/>
                <a:ea typeface="Arial"/>
                <a:cs typeface="Arial"/>
                <a:sym typeface="Arial"/>
                <a:hlinkClick r:id="rId7"/>
              </a:rPr>
              <a:t>https://opentextbc.ca/opentextbook/chapter/technical-platforms-formats/</a:t>
            </a:r>
            <a:r>
              <a:rPr lang="en-US" sz="1200">
                <a:solidFill>
                  <a:srgbClr val="000000"/>
                </a:solidFill>
                <a:latin typeface="Arial"/>
                <a:ea typeface="Arial"/>
                <a:cs typeface="Arial"/>
                <a:sym typeface="Arial"/>
              </a:rPr>
              <a:t> </a:t>
            </a:r>
            <a:endParaRPr sz="1013"/>
          </a:p>
          <a:p>
            <a:endParaRPr sz="1200">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OER Adoption Tools and Resources (University of Louisiana at LaFayette): </a:t>
            </a:r>
            <a:endParaRPr sz="1200" b="1">
              <a:solidFill>
                <a:srgbClr val="000000"/>
              </a:solidFill>
              <a:latin typeface="Arial"/>
              <a:ea typeface="Arial"/>
              <a:cs typeface="Arial"/>
              <a:sym typeface="Arial"/>
            </a:endParaRPr>
          </a:p>
          <a:p>
            <a:r>
              <a:rPr lang="en-US" sz="1200" b="1" u="sng">
                <a:solidFill>
                  <a:srgbClr val="000000"/>
                </a:solidFill>
                <a:latin typeface="Arial"/>
                <a:ea typeface="Arial"/>
                <a:cs typeface="Arial"/>
                <a:sym typeface="Arial"/>
                <a:hlinkClick r:id="rId8"/>
              </a:rPr>
              <a:t>https://louisiana.libguides.com/oer/adapt-remix</a:t>
            </a:r>
            <a:r>
              <a:rPr lang="en-US" sz="1200" b="1">
                <a:solidFill>
                  <a:srgbClr val="000000"/>
                </a:solidFill>
                <a:latin typeface="Arial"/>
                <a:ea typeface="Arial"/>
                <a:cs typeface="Arial"/>
                <a:sym typeface="Arial"/>
              </a:rPr>
              <a:t> </a:t>
            </a:r>
            <a:endParaRPr sz="1013"/>
          </a:p>
          <a:p>
            <a:endParaRPr sz="1200" b="1">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80 Open Education Resource (OER) Tools for Publishing and Development Initiatives </a:t>
            </a:r>
            <a:r>
              <a:rPr lang="en-US" sz="1200" u="sng">
                <a:solidFill>
                  <a:srgbClr val="000000"/>
                </a:solidFill>
                <a:latin typeface="Arial"/>
                <a:ea typeface="Arial"/>
                <a:cs typeface="Arial"/>
                <a:sym typeface="Arial"/>
                <a:hlinkClick r:id="rId9"/>
              </a:rPr>
              <a:t>https://oedb.org/ilibrarian/80-oer-tools/</a:t>
            </a:r>
            <a:r>
              <a:rPr lang="en-US" sz="1200">
                <a:solidFill>
                  <a:srgbClr val="000000"/>
                </a:solidFill>
                <a:latin typeface="Arial"/>
                <a:ea typeface="Arial"/>
                <a:cs typeface="Arial"/>
                <a:sym typeface="Arial"/>
              </a:rPr>
              <a:t> </a:t>
            </a:r>
            <a:endParaRPr sz="1013"/>
          </a:p>
          <a:p>
            <a:endParaRPr sz="1200" b="1">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Audacity (open source music editor): </a:t>
            </a:r>
            <a:r>
              <a:rPr lang="en-US" sz="1200" u="sng">
                <a:solidFill>
                  <a:srgbClr val="000000"/>
                </a:solidFill>
                <a:latin typeface="Arial"/>
                <a:ea typeface="Arial"/>
                <a:cs typeface="Arial"/>
                <a:sym typeface="Arial"/>
                <a:hlinkClick r:id="rId10"/>
              </a:rPr>
              <a:t>https://www.audacityteam.org</a:t>
            </a:r>
            <a:r>
              <a:rPr lang="en-US" sz="1200">
                <a:solidFill>
                  <a:srgbClr val="000000"/>
                </a:solidFill>
                <a:latin typeface="Arial"/>
                <a:ea typeface="Arial"/>
                <a:cs typeface="Arial"/>
                <a:sym typeface="Arial"/>
              </a:rPr>
              <a:t> </a:t>
            </a:r>
            <a:endParaRPr sz="1013"/>
          </a:p>
          <a:p>
            <a:endParaRPr sz="1200" b="1">
              <a:solidFill>
                <a:srgbClr val="000000"/>
              </a:solidFill>
              <a:latin typeface="Arial"/>
              <a:ea typeface="Arial"/>
              <a:cs typeface="Arial"/>
              <a:sym typeface="Arial"/>
            </a:endParaRPr>
          </a:p>
          <a:p>
            <a:r>
              <a:rPr lang="en-US" sz="1200">
                <a:solidFill>
                  <a:srgbClr val="000000"/>
                </a:solidFill>
                <a:latin typeface="Arial"/>
                <a:ea typeface="Arial"/>
                <a:cs typeface="Arial"/>
                <a:sym typeface="Arial"/>
              </a:rPr>
              <a:t>Finding Reusable Resources, Reusing Content, GCU Library: </a:t>
            </a:r>
            <a:r>
              <a:rPr lang="en-US" sz="1200" u="sng">
                <a:solidFill>
                  <a:srgbClr val="000000"/>
                </a:solidFill>
                <a:latin typeface="Arial"/>
                <a:ea typeface="Arial"/>
                <a:cs typeface="Arial"/>
                <a:sym typeface="Arial"/>
                <a:hlinkClick r:id="rId11"/>
              </a:rPr>
              <a:t>https://www.gcu.ac.uk/library/servicesforstaff/copyright/reusingcontent/#Tab107844</a:t>
            </a:r>
            <a:r>
              <a:rPr lang="en-US" sz="1200">
                <a:solidFill>
                  <a:srgbClr val="000000"/>
                </a:solidFill>
                <a:latin typeface="Arial"/>
                <a:ea typeface="Arial"/>
                <a:cs typeface="Arial"/>
                <a:sym typeface="Arial"/>
              </a:rPr>
              <a:t> </a:t>
            </a:r>
            <a:endParaRPr sz="1013"/>
          </a:p>
          <a:p>
            <a:r>
              <a:rPr lang="en-US" sz="1200">
                <a:solidFill>
                  <a:srgbClr val="000000"/>
                </a:solidFill>
                <a:latin typeface="Arial"/>
                <a:ea typeface="Arial"/>
                <a:cs typeface="Arial"/>
                <a:sym typeface="Arial"/>
              </a:rPr>
              <a:t>  </a:t>
            </a:r>
            <a:endParaRPr sz="1013"/>
          </a:p>
        </p:txBody>
      </p:sp>
      <p:sp>
        <p:nvSpPr>
          <p:cNvPr id="436" name="Google Shape;436;p43"/>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3300"/>
            </a:pPr>
            <a:r>
              <a:rPr lang="en-US" sz="2475" b="1">
                <a:solidFill>
                  <a:schemeClr val="dk1"/>
                </a:solidFill>
                <a:latin typeface="Calibri"/>
                <a:ea typeface="Calibri"/>
                <a:cs typeface="Calibri"/>
                <a:sym typeface="Calibri"/>
              </a:rPr>
              <a:t>Additional Tools, Resources &amp; Advice, Page 1 </a:t>
            </a:r>
            <a:endParaRPr sz="2475">
              <a:solidFill>
                <a:srgbClr val="000000"/>
              </a:solidFill>
              <a:latin typeface="Arial"/>
              <a:ea typeface="Arial"/>
              <a:cs typeface="Arial"/>
              <a:sym typeface="Arial"/>
            </a:endParaRPr>
          </a:p>
          <a:p>
            <a:pPr>
              <a:buClr>
                <a:srgbClr val="000000"/>
              </a:buClr>
              <a:buSzPts val="3300"/>
            </a:pPr>
            <a:endParaRPr sz="2475"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17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dirty="0"/>
          </a:p>
          <a:p>
            <a:pPr marL="0" indent="0">
              <a:buSzPts val="7200"/>
              <a:buNone/>
            </a:pPr>
            <a:r>
              <a:rPr lang="en-US" sz="5400" b="1" dirty="0"/>
              <a:t>Adapting OER</a:t>
            </a:r>
            <a:endParaRPr dirty="0"/>
          </a:p>
          <a:p>
            <a:pPr marL="0" indent="0">
              <a:buNone/>
            </a:pPr>
            <a:r>
              <a:rPr lang="en-US" sz="2475" b="1" dirty="0"/>
              <a:t>Part Two: Revising OER </a:t>
            </a:r>
          </a:p>
          <a:p>
            <a:pPr marL="0" indent="0">
              <a:buNone/>
            </a:pPr>
            <a:r>
              <a:rPr lang="en-US" b="1" dirty="0"/>
              <a:t>May 2020 </a:t>
            </a:r>
            <a:endParaRPr dirty="0"/>
          </a:p>
        </p:txBody>
      </p:sp>
      <p:pic>
        <p:nvPicPr>
          <p:cNvPr id="96" name="Google Shape;96;p2">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97" name="Google Shape;97;p2"/>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a:buClr>
                <a:srgbClr val="000000"/>
              </a:buClr>
              <a:buSzPts val="1200"/>
            </a:pPr>
            <a:r>
              <a:rPr lang="en-US" sz="900" dirty="0">
                <a:solidFill>
                  <a:srgbClr val="000000"/>
                </a:solidFill>
                <a:latin typeface="Calibri"/>
                <a:ea typeface="Calibri"/>
                <a:cs typeface="Calibri"/>
                <a:sym typeface="Calibri"/>
              </a:rPr>
              <a:t>This work was created by Beck Pitt as part of the TIDE project and is licensed under the </a:t>
            </a:r>
            <a:r>
              <a:rPr lang="en-US" sz="900" u="sng" dirty="0">
                <a:solidFill>
                  <a:schemeClr val="hlink"/>
                </a:solidFill>
                <a:latin typeface="Calibri"/>
                <a:ea typeface="Calibri"/>
                <a:cs typeface="Calibri"/>
                <a:sym typeface="Calibri"/>
                <a:hlinkClick r:id="rId3"/>
              </a:rPr>
              <a:t>Creative Commons Attribution 4.0 International License</a:t>
            </a:r>
            <a:r>
              <a:rPr lang="en-US" sz="900" dirty="0">
                <a:solidFill>
                  <a:srgbClr val="000000"/>
                </a:solidFill>
                <a:latin typeface="Calibri"/>
                <a:ea typeface="Calibri"/>
                <a:cs typeface="Calibri"/>
                <a:sym typeface="Calibri"/>
              </a:rPr>
              <a:t> unless otherwise stated. Minor amends were made to this slide deck in May 2021. </a:t>
            </a:r>
            <a:endParaRPr sz="900" dirty="0">
              <a:solidFill>
                <a:srgbClr val="000000"/>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a:stretch/>
        </p:blipFill>
        <p:spPr>
          <a:xfrm>
            <a:off x="5338690" y="45125"/>
            <a:ext cx="3805311" cy="2634771"/>
          </a:xfrm>
          <a:prstGeom prst="rect">
            <a:avLst/>
          </a:prstGeom>
          <a:noFill/>
          <a:ln>
            <a:noFill/>
          </a:ln>
        </p:spPr>
      </p:pic>
      <p:sp>
        <p:nvSpPr>
          <p:cNvPr id="99" name="Google Shape;99;p2"/>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pPr>
              <a:buClr>
                <a:srgbClr val="000000"/>
              </a:buClr>
              <a:buSzPts val="800"/>
            </a:pPr>
            <a:r>
              <a:rPr lang="en-US" sz="600">
                <a:solidFill>
                  <a:srgbClr val="000000"/>
                </a:solidFill>
                <a:latin typeface="Calibri"/>
                <a:ea typeface="Calibri"/>
                <a:cs typeface="Calibri"/>
                <a:sym typeface="Calibri"/>
              </a:rPr>
              <a:t>Picture Credit: </a:t>
            </a:r>
            <a:r>
              <a:rPr lang="en-US" sz="600" u="sng">
                <a:solidFill>
                  <a:schemeClr val="hlink"/>
                </a:solidFill>
                <a:latin typeface="Calibri"/>
                <a:ea typeface="Calibri"/>
                <a:cs typeface="Calibri"/>
                <a:sym typeface="Calibri"/>
                <a:hlinkClick r:id="rId6"/>
              </a:rPr>
              <a:t>Creative Commons – cc stickers</a:t>
            </a:r>
            <a:r>
              <a:rPr lang="en-US" sz="600">
                <a:solidFill>
                  <a:srgbClr val="000000"/>
                </a:solidFill>
                <a:latin typeface="Calibri"/>
                <a:ea typeface="Calibri"/>
                <a:cs typeface="Calibri"/>
                <a:sym typeface="Calibri"/>
              </a:rPr>
              <a:t> by </a:t>
            </a:r>
            <a:r>
              <a:rPr lang="en-US" sz="600" u="sng">
                <a:solidFill>
                  <a:schemeClr val="hlink"/>
                </a:solidFill>
                <a:latin typeface="Calibri"/>
                <a:ea typeface="Calibri"/>
                <a:cs typeface="Calibri"/>
                <a:sym typeface="Calibri"/>
                <a:hlinkClick r:id="rId7"/>
              </a:rPr>
              <a:t>Kristina Alexanderson</a:t>
            </a:r>
            <a:r>
              <a:rPr lang="en-US" sz="600">
                <a:solidFill>
                  <a:srgbClr val="000000"/>
                </a:solidFill>
                <a:latin typeface="Calibri"/>
                <a:ea typeface="Calibri"/>
                <a:cs typeface="Calibri"/>
                <a:sym typeface="Calibri"/>
              </a:rPr>
              <a:t> is licensed  </a:t>
            </a:r>
            <a:r>
              <a:rPr lang="en-US" sz="600" u="sng">
                <a:solidFill>
                  <a:schemeClr val="hlink"/>
                </a:solidFill>
                <a:latin typeface="Calibri"/>
                <a:ea typeface="Calibri"/>
                <a:cs typeface="Calibri"/>
                <a:sym typeface="Calibri"/>
                <a:hlinkClick r:id="rId8"/>
              </a:rPr>
              <a:t>CC BY 2.0</a:t>
            </a:r>
            <a:r>
              <a:rPr lang="en-US" sz="600">
                <a:solidFill>
                  <a:srgbClr val="000000"/>
                </a:solidFill>
                <a:latin typeface="Calibri"/>
                <a:ea typeface="Calibri"/>
                <a:cs typeface="Calibri"/>
                <a:sym typeface="Calibri"/>
              </a:rPr>
              <a:t>  </a:t>
            </a:r>
            <a:endParaRPr sz="6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77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4"/>
          <p:cNvSpPr txBox="1">
            <a:spLocks noGrp="1"/>
          </p:cNvSpPr>
          <p:nvPr>
            <p:ph type="body" idx="1"/>
          </p:nvPr>
        </p:nvSpPr>
        <p:spPr>
          <a:xfrm>
            <a:off x="328433" y="932755"/>
            <a:ext cx="7920721" cy="3924140"/>
          </a:xfrm>
          <a:prstGeom prst="rect">
            <a:avLst/>
          </a:prstGeom>
          <a:noFill/>
          <a:ln>
            <a:noFill/>
          </a:ln>
        </p:spPr>
        <p:txBody>
          <a:bodyPr spcFirstLastPara="1" wrap="square" lIns="68569" tIns="34275" rIns="68569" bIns="34275" anchor="t" anchorCtr="0">
            <a:noAutofit/>
          </a:bodyPr>
          <a:lstStyle/>
          <a:p>
            <a:pPr marL="0" indent="0"/>
            <a:r>
              <a:rPr lang="en-US" sz="1125"/>
              <a:t>BC Campus Open Education Accessibility Toolkit 2</a:t>
            </a:r>
            <a:r>
              <a:rPr lang="en-US" sz="1125" baseline="30000"/>
              <a:t>nd</a:t>
            </a:r>
            <a:r>
              <a:rPr lang="en-US" sz="1125"/>
              <a:t> Edition </a:t>
            </a:r>
            <a:r>
              <a:rPr lang="en-US" sz="1125" u="sng">
                <a:solidFill>
                  <a:schemeClr val="hlink"/>
                </a:solidFill>
                <a:hlinkClick r:id="rId3"/>
              </a:rPr>
              <a:t>https://opentextbc.ca/accessibilitytoolkit/</a:t>
            </a:r>
            <a:r>
              <a:rPr lang="en-US" sz="1125"/>
              <a:t> </a:t>
            </a:r>
            <a:endParaRPr/>
          </a:p>
          <a:p>
            <a:pPr marL="0" indent="0"/>
            <a:endParaRPr sz="1125"/>
          </a:p>
          <a:p>
            <a:pPr marL="0" indent="0"/>
            <a:r>
              <a:rPr lang="en-US" sz="1125"/>
              <a:t>TIDE Open Licenses webinar: </a:t>
            </a:r>
            <a:r>
              <a:rPr lang="en-US" sz="1125" u="sng">
                <a:solidFill>
                  <a:schemeClr val="hlink"/>
                </a:solidFill>
                <a:hlinkClick r:id="rId4"/>
              </a:rPr>
              <a:t>http://www.open.edu/openlearncreate/course/view.php?id=3594</a:t>
            </a:r>
            <a:r>
              <a:rPr lang="en-US" sz="1125"/>
              <a:t> </a:t>
            </a:r>
            <a:endParaRPr/>
          </a:p>
          <a:p>
            <a:pPr marL="0" indent="0"/>
            <a:endParaRPr sz="1125"/>
          </a:p>
          <a:p>
            <a:pPr marL="0" indent="0"/>
            <a:r>
              <a:rPr lang="en-US" sz="1125"/>
              <a:t>Creative Commons: Choose a License: </a:t>
            </a:r>
            <a:r>
              <a:rPr lang="en-US" sz="1125" u="sng">
                <a:solidFill>
                  <a:schemeClr val="hlink"/>
                </a:solidFill>
                <a:hlinkClick r:id="rId5"/>
              </a:rPr>
              <a:t>https://creativecommons.org/share-your-work/</a:t>
            </a:r>
            <a:r>
              <a:rPr lang="en-US" sz="1125"/>
              <a:t> </a:t>
            </a:r>
            <a:endParaRPr/>
          </a:p>
          <a:p>
            <a:pPr marL="0" indent="0"/>
            <a:endParaRPr sz="1125"/>
          </a:p>
          <a:p>
            <a:pPr marL="0" indent="0"/>
            <a:r>
              <a:rPr lang="en-US" sz="1125"/>
              <a:t>The OER Remix Game: </a:t>
            </a:r>
            <a:r>
              <a:rPr lang="en-US" sz="1125" u="sng">
                <a:solidFill>
                  <a:schemeClr val="hlink"/>
                </a:solidFill>
                <a:hlinkClick r:id="rId6"/>
              </a:rPr>
              <a:t>http://www.opencontent.org/game/</a:t>
            </a:r>
            <a:endParaRPr sz="1125"/>
          </a:p>
          <a:p>
            <a:pPr marL="0" indent="0"/>
            <a:endParaRPr sz="1125"/>
          </a:p>
          <a:p>
            <a:pPr marL="0" indent="0"/>
            <a:r>
              <a:rPr lang="en-US" sz="1125"/>
              <a:t>Legal Music for Remixing and Sampling (Creative Commons): </a:t>
            </a:r>
            <a:r>
              <a:rPr lang="en-US" sz="1125" u="sng">
                <a:solidFill>
                  <a:schemeClr val="hlink"/>
                </a:solidFill>
                <a:hlinkClick r:id="rId7"/>
              </a:rPr>
              <a:t>https://creativecommons.org/about/program-areas/arts-culture/arts-culture-resources/legalmusicforremixing/</a:t>
            </a:r>
            <a:r>
              <a:rPr lang="en-US" sz="1125"/>
              <a:t> </a:t>
            </a:r>
            <a:endParaRPr/>
          </a:p>
          <a:p>
            <a:pPr marL="0" indent="0"/>
            <a:endParaRPr sz="1125"/>
          </a:p>
          <a:p>
            <a:pPr marL="0" indent="0"/>
            <a:r>
              <a:rPr lang="en-US" sz="1125"/>
              <a:t>Creating OER and Combining Licenses (video): </a:t>
            </a:r>
            <a:endParaRPr/>
          </a:p>
          <a:p>
            <a:pPr marL="0" indent="0"/>
            <a:r>
              <a:rPr lang="en-US" sz="1125" u="sng">
                <a:solidFill>
                  <a:schemeClr val="hlink"/>
                </a:solidFill>
                <a:hlinkClick r:id="rId8"/>
              </a:rPr>
              <a:t>https://www.youtube.com/watch?time_continue=13&amp;v=Hkz4q2yuQU8</a:t>
            </a:r>
            <a:r>
              <a:rPr lang="en-US" sz="1125"/>
              <a:t> </a:t>
            </a:r>
            <a:endParaRPr/>
          </a:p>
          <a:p>
            <a:pPr marL="0" indent="0"/>
            <a:endParaRPr sz="1125"/>
          </a:p>
          <a:p>
            <a:pPr marL="0" indent="0"/>
            <a:r>
              <a:rPr lang="en-US" sz="1125"/>
              <a:t>Chapter 23: Valuing Open Textbooks: Derivatives, Adaptation and Remix by Anita Walz </a:t>
            </a:r>
            <a:r>
              <a:rPr lang="en-US" sz="1125" u="sng">
                <a:solidFill>
                  <a:schemeClr val="hlink"/>
                </a:solidFill>
                <a:hlinkClick r:id="rId9"/>
              </a:rPr>
              <a:t>https://open.lib.umn.edu/affordablecontent/chapter/valuing-open-textbooks-derivatives-adaptation-and-remix/</a:t>
            </a:r>
            <a:r>
              <a:rPr lang="en-US" sz="1125"/>
              <a:t> </a:t>
            </a:r>
            <a:endParaRPr/>
          </a:p>
          <a:p>
            <a:pPr marL="0" indent="0"/>
            <a:endParaRPr sz="1125"/>
          </a:p>
          <a:p>
            <a:pPr marL="0" indent="0"/>
            <a:r>
              <a:rPr lang="en-US" sz="1125"/>
              <a:t>Attributing OER (CCCOER): </a:t>
            </a:r>
            <a:r>
              <a:rPr lang="en-US" sz="1125" u="sng">
                <a:solidFill>
                  <a:schemeClr val="hlink"/>
                </a:solidFill>
                <a:hlinkClick r:id="rId10"/>
              </a:rPr>
              <a:t>https://www.cccoer.org/attributing-oer/</a:t>
            </a:r>
            <a:r>
              <a:rPr lang="en-US" sz="1125"/>
              <a:t> </a:t>
            </a:r>
            <a:endParaRPr/>
          </a:p>
          <a:p>
            <a:pPr marL="0" indent="0"/>
            <a:endParaRPr sz="1125"/>
          </a:p>
          <a:p>
            <a:pPr marL="0" indent="0"/>
            <a:r>
              <a:rPr lang="en-US" sz="1125"/>
              <a:t>David Wiley’s Remix Hypothesis: using OER to rethink teaching: </a:t>
            </a:r>
            <a:r>
              <a:rPr lang="en-US" sz="1125" u="sng">
                <a:solidFill>
                  <a:schemeClr val="hlink"/>
                </a:solidFill>
                <a:hlinkClick r:id="rId11"/>
              </a:rPr>
              <a:t>http://blog.coerll.utexas.edu/using-oer-to-rethink-teaching/</a:t>
            </a:r>
            <a:r>
              <a:rPr lang="en-US" sz="1125"/>
              <a:t> </a:t>
            </a:r>
            <a:endParaRPr/>
          </a:p>
          <a:p>
            <a:pPr marL="0" indent="0"/>
            <a:endParaRPr sz="1125"/>
          </a:p>
          <a:p>
            <a:pPr marL="0" indent="0"/>
            <a:r>
              <a:rPr lang="en-US" sz="1125"/>
              <a:t>Open Oregon Educational Resources: Attribution Statements for Remixed OER Content: </a:t>
            </a:r>
            <a:r>
              <a:rPr lang="en-US" sz="1125" u="sng">
                <a:solidFill>
                  <a:schemeClr val="hlink"/>
                </a:solidFill>
                <a:hlinkClick r:id="rId12"/>
              </a:rPr>
              <a:t>https://openoregon.org/attribution-statements-for-remixed-oer-content/</a:t>
            </a:r>
            <a:r>
              <a:rPr lang="en-US" sz="1125"/>
              <a:t> </a:t>
            </a:r>
            <a:endParaRPr/>
          </a:p>
          <a:p>
            <a:pPr marL="0" indent="0"/>
            <a:endParaRPr sz="1125"/>
          </a:p>
          <a:p>
            <a:pPr marL="0" indent="0"/>
            <a:r>
              <a:rPr lang="en-US" sz="1125"/>
              <a:t>  </a:t>
            </a:r>
            <a:endParaRPr/>
          </a:p>
          <a:p>
            <a:pPr marL="0" indent="0"/>
            <a:endParaRPr sz="1125"/>
          </a:p>
          <a:p>
            <a:pPr marL="0" indent="0"/>
            <a:endParaRPr sz="1125"/>
          </a:p>
          <a:p>
            <a:pPr marL="0" indent="0"/>
            <a:endParaRPr sz="1125"/>
          </a:p>
          <a:p>
            <a:pPr marL="0" indent="0"/>
            <a:endParaRPr sz="1125"/>
          </a:p>
        </p:txBody>
      </p:sp>
      <p:sp>
        <p:nvSpPr>
          <p:cNvPr id="443" name="Google Shape;443;p44"/>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pPr>
              <a:buClr>
                <a:srgbClr val="000000"/>
              </a:buClr>
              <a:buSzPts val="3300"/>
            </a:pPr>
            <a:r>
              <a:rPr lang="en-US" sz="2475" b="1">
                <a:solidFill>
                  <a:schemeClr val="dk1"/>
                </a:solidFill>
                <a:latin typeface="Calibri"/>
                <a:ea typeface="Calibri"/>
                <a:cs typeface="Calibri"/>
                <a:sym typeface="Calibri"/>
              </a:rPr>
              <a:t>Additional Tools, Resources &amp; Advice, Page 2</a:t>
            </a:r>
            <a:endParaRPr sz="2475">
              <a:solidFill>
                <a:srgbClr val="000000"/>
              </a:solidFill>
              <a:latin typeface="Arial"/>
              <a:ea typeface="Arial"/>
              <a:cs typeface="Arial"/>
              <a:sym typeface="Arial"/>
            </a:endParaRPr>
          </a:p>
          <a:p>
            <a:pPr>
              <a:buClr>
                <a:srgbClr val="000000"/>
              </a:buClr>
              <a:buSzPts val="3300"/>
            </a:pPr>
            <a:endParaRPr sz="2475"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25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body" idx="1"/>
          </p:nvPr>
        </p:nvSpPr>
        <p:spPr>
          <a:xfrm>
            <a:off x="628649" y="106156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sz="5400" b="1"/>
          </a:p>
          <a:p>
            <a:pPr marL="0" indent="0">
              <a:buSzPts val="7200"/>
              <a:buNone/>
            </a:pPr>
            <a:r>
              <a:rPr lang="en-US" sz="5400" b="1"/>
              <a:t>Part Two: Revising OER </a:t>
            </a:r>
            <a:endParaRPr/>
          </a:p>
        </p:txBody>
      </p:sp>
    </p:spTree>
    <p:extLst>
      <p:ext uri="{BB962C8B-B14F-4D97-AF65-F5344CB8AC3E}">
        <p14:creationId xmlns:p14="http://schemas.microsoft.com/office/powerpoint/2010/main" val="61928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SzPts val="3500"/>
              <a:buNone/>
            </a:pPr>
            <a:r>
              <a:rPr lang="en-US" sz="2250" dirty="0"/>
              <a:t>By the end of Part Two you will: </a:t>
            </a:r>
            <a:endParaRPr sz="2250" dirty="0"/>
          </a:p>
          <a:p>
            <a:pPr indent="-342900">
              <a:buSzPts val="3500"/>
            </a:pPr>
            <a:r>
              <a:rPr lang="en-GB" sz="2250" dirty="0"/>
              <a:t>Be able to revise an OER.</a:t>
            </a:r>
          </a:p>
          <a:p>
            <a:pPr indent="-342900">
              <a:buSzPts val="3500"/>
            </a:pPr>
            <a:r>
              <a:rPr lang="en-GB" sz="2250" dirty="0"/>
              <a:t>Understand the difference between OER that have been ‘modified’ and ‘derivatives’ </a:t>
            </a:r>
          </a:p>
          <a:p>
            <a:pPr indent="-342900">
              <a:buSzPts val="3500"/>
            </a:pPr>
            <a:r>
              <a:rPr lang="en-US" dirty="0"/>
              <a:t>Be aware of tools that can help with OER adaptation</a:t>
            </a:r>
          </a:p>
          <a:p>
            <a:pPr marL="0" indent="0">
              <a:buSzPts val="3500"/>
              <a:buNone/>
            </a:pPr>
            <a:endParaRPr sz="2250" dirty="0"/>
          </a:p>
        </p:txBody>
      </p:sp>
      <p:sp>
        <p:nvSpPr>
          <p:cNvPr id="105" name="Google Shape;105;p3"/>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pPr>
              <a:buClr>
                <a:srgbClr val="000000"/>
              </a:buClr>
              <a:buSzPts val="6600"/>
            </a:pPr>
            <a:r>
              <a:rPr lang="en-US" sz="4950" b="1" dirty="0">
                <a:solidFill>
                  <a:schemeClr val="dk1"/>
                </a:solidFill>
                <a:latin typeface="Calibri"/>
                <a:ea typeface="Calibri"/>
                <a:cs typeface="Calibri"/>
                <a:sym typeface="Calibri"/>
              </a:rPr>
              <a:t>Learning Outcomes </a:t>
            </a:r>
            <a:endParaRPr sz="4950" b="1"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E674F13-E1FB-A04C-ADE8-8A2753514A7B}"/>
              </a:ext>
            </a:extLst>
          </p:cNvPr>
          <p:cNvPicPr>
            <a:picLocks noChangeAspect="1"/>
          </p:cNvPicPr>
          <p:nvPr/>
        </p:nvPicPr>
        <p:blipFill>
          <a:blip r:embed="rId3"/>
          <a:stretch>
            <a:fillRect/>
          </a:stretch>
        </p:blipFill>
        <p:spPr>
          <a:xfrm>
            <a:off x="5460914" y="2040038"/>
            <a:ext cx="3257717" cy="2443287"/>
          </a:xfrm>
          <a:prstGeom prst="rect">
            <a:avLst/>
          </a:prstGeom>
        </p:spPr>
      </p:pic>
      <p:sp>
        <p:nvSpPr>
          <p:cNvPr id="7" name="TextBox 6">
            <a:extLst>
              <a:ext uri="{FF2B5EF4-FFF2-40B4-BE49-F238E27FC236}">
                <a16:creationId xmlns:a16="http://schemas.microsoft.com/office/drawing/2014/main" id="{E30FEABA-B214-9D49-96C6-F81729A66D25}"/>
              </a:ext>
            </a:extLst>
          </p:cNvPr>
          <p:cNvSpPr txBox="1"/>
          <p:nvPr/>
        </p:nvSpPr>
        <p:spPr>
          <a:xfrm rot="16200000">
            <a:off x="7769121" y="3053152"/>
            <a:ext cx="2152937" cy="276999"/>
          </a:xfrm>
          <a:prstGeom prst="rect">
            <a:avLst/>
          </a:prstGeom>
          <a:noFill/>
        </p:spPr>
        <p:txBody>
          <a:bodyPr wrap="square" rtlCol="0">
            <a:spAutoFit/>
          </a:bodyPr>
          <a:lstStyle/>
          <a:p>
            <a:r>
              <a:rPr lang="en-US" sz="600" dirty="0"/>
              <a:t>Photo credit: </a:t>
            </a:r>
            <a:r>
              <a:rPr lang="en-US" sz="600" dirty="0">
                <a:hlinkClick r:id="rId4"/>
              </a:rPr>
              <a:t>Mobile on the circular train, Yangon, Myanmar II </a:t>
            </a:r>
            <a:r>
              <a:rPr lang="en-US" sz="600" dirty="0"/>
              <a:t>by Beck Pitt is licensed </a:t>
            </a:r>
            <a:r>
              <a:rPr lang="en-US" sz="600" dirty="0">
                <a:hlinkClick r:id="rId5"/>
              </a:rPr>
              <a:t>CC BY 2.0</a:t>
            </a:r>
            <a:r>
              <a:rPr lang="en-US" sz="600" dirty="0"/>
              <a:t> </a:t>
            </a:r>
          </a:p>
        </p:txBody>
      </p:sp>
    </p:spTree>
    <p:extLst>
      <p:ext uri="{BB962C8B-B14F-4D97-AF65-F5344CB8AC3E}">
        <p14:creationId xmlns:p14="http://schemas.microsoft.com/office/powerpoint/2010/main" val="382067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p:nvPr/>
        </p:nvSpPr>
        <p:spPr>
          <a:xfrm>
            <a:off x="3640792" y="1340983"/>
            <a:ext cx="4858230" cy="3497081"/>
          </a:xfrm>
          <a:prstGeom prst="rect">
            <a:avLst/>
          </a:prstGeom>
          <a:noFill/>
          <a:ln>
            <a:noFill/>
          </a:ln>
        </p:spPr>
        <p:txBody>
          <a:bodyPr spcFirstLastPara="1" wrap="square" lIns="68569" tIns="34275" rIns="68569" bIns="34275" anchor="t" anchorCtr="0">
            <a:spAutoFit/>
          </a:bodyPr>
          <a:lstStyle/>
          <a:p>
            <a:r>
              <a:rPr lang="en-US" sz="2475" dirty="0">
                <a:solidFill>
                  <a:srgbClr val="000000"/>
                </a:solidFill>
                <a:latin typeface="Arial"/>
                <a:ea typeface="Arial"/>
                <a:cs typeface="Arial"/>
                <a:sym typeface="Arial"/>
              </a:rPr>
              <a:t>This is a photo from Flickr: </a:t>
            </a:r>
            <a:endParaRPr sz="1013" dirty="0"/>
          </a:p>
          <a:p>
            <a:endParaRPr sz="2475" u="sng" dirty="0">
              <a:solidFill>
                <a:srgbClr val="000000"/>
              </a:solidFill>
              <a:latin typeface="Arial"/>
              <a:ea typeface="Arial"/>
              <a:cs typeface="Arial"/>
              <a:sym typeface="Arial"/>
              <a:hlinkClick r:id="rId3"/>
            </a:endParaRPr>
          </a:p>
          <a:p>
            <a:r>
              <a:rPr lang="en-US" sz="2475" u="sng" dirty="0">
                <a:solidFill>
                  <a:srgbClr val="000000"/>
                </a:solidFill>
                <a:latin typeface="Arial"/>
                <a:ea typeface="Arial"/>
                <a:cs typeface="Arial"/>
                <a:sym typeface="Arial"/>
                <a:hlinkClick r:id="rId4"/>
              </a:rPr>
              <a:t>https://bit.ly/2NA3DhQ</a:t>
            </a:r>
            <a:r>
              <a:rPr lang="en-US" sz="2475" dirty="0">
                <a:solidFill>
                  <a:srgbClr val="000000"/>
                </a:solidFill>
                <a:latin typeface="Arial"/>
                <a:ea typeface="Arial"/>
                <a:cs typeface="Arial"/>
                <a:sym typeface="Arial"/>
              </a:rPr>
              <a:t> </a:t>
            </a:r>
            <a:endParaRPr sz="1013" dirty="0"/>
          </a:p>
          <a:p>
            <a:endParaRPr sz="2475" dirty="0">
              <a:solidFill>
                <a:srgbClr val="000000"/>
              </a:solidFill>
              <a:latin typeface="Arial"/>
              <a:ea typeface="Arial"/>
              <a:cs typeface="Arial"/>
              <a:sym typeface="Arial"/>
            </a:endParaRPr>
          </a:p>
          <a:p>
            <a:r>
              <a:rPr lang="en-US" sz="2475" u="sng" dirty="0">
                <a:solidFill>
                  <a:srgbClr val="000000"/>
                </a:solidFill>
                <a:latin typeface="Arial"/>
                <a:ea typeface="Arial"/>
                <a:cs typeface="Arial"/>
                <a:sym typeface="Arial"/>
                <a:hlinkClick r:id="rId4"/>
              </a:rPr>
              <a:t>Ayeyarwady Region flooding, Myanmar, September 2018 </a:t>
            </a:r>
            <a:r>
              <a:rPr lang="en-US" sz="2475" dirty="0">
                <a:solidFill>
                  <a:srgbClr val="000000"/>
                </a:solidFill>
                <a:latin typeface="Arial"/>
                <a:ea typeface="Arial"/>
                <a:cs typeface="Arial"/>
                <a:sym typeface="Arial"/>
              </a:rPr>
              <a:t>by Beck Pitt is licensed </a:t>
            </a:r>
            <a:r>
              <a:rPr lang="en-US" sz="2475" u="sng" dirty="0">
                <a:solidFill>
                  <a:srgbClr val="000000"/>
                </a:solidFill>
                <a:latin typeface="Arial"/>
                <a:ea typeface="Arial"/>
                <a:cs typeface="Arial"/>
                <a:sym typeface="Arial"/>
                <a:hlinkClick r:id="rId5"/>
              </a:rPr>
              <a:t>CC BY 2.0</a:t>
            </a:r>
            <a:r>
              <a:rPr lang="en-US" sz="2475" dirty="0">
                <a:solidFill>
                  <a:srgbClr val="000000"/>
                </a:solidFill>
                <a:latin typeface="Arial"/>
                <a:ea typeface="Arial"/>
                <a:cs typeface="Arial"/>
                <a:sym typeface="Arial"/>
              </a:rPr>
              <a:t> </a:t>
            </a:r>
            <a:endParaRPr sz="1013" dirty="0"/>
          </a:p>
          <a:p>
            <a:endParaRPr sz="2475" dirty="0">
              <a:solidFill>
                <a:srgbClr val="000000"/>
              </a:solidFill>
              <a:latin typeface="Arial"/>
              <a:ea typeface="Arial"/>
              <a:cs typeface="Arial"/>
              <a:sym typeface="Arial"/>
            </a:endParaRPr>
          </a:p>
          <a:p>
            <a:endParaRPr sz="2475" dirty="0">
              <a:solidFill>
                <a:srgbClr val="000000"/>
              </a:solidFill>
              <a:latin typeface="Arial"/>
              <a:ea typeface="Arial"/>
              <a:cs typeface="Arial"/>
              <a:sym typeface="Arial"/>
            </a:endParaRPr>
          </a:p>
        </p:txBody>
      </p:sp>
      <p:pic>
        <p:nvPicPr>
          <p:cNvPr id="212" name="Google Shape;212;p17"/>
          <p:cNvPicPr preferRelativeResize="0"/>
          <p:nvPr/>
        </p:nvPicPr>
        <p:blipFill rotWithShape="1">
          <a:blip r:embed="rId6">
            <a:alphaModFix/>
          </a:blip>
          <a:srcRect/>
          <a:stretch/>
        </p:blipFill>
        <p:spPr>
          <a:xfrm rot="5400000">
            <a:off x="123640" y="1751994"/>
            <a:ext cx="3526972" cy="2645229"/>
          </a:xfrm>
          <a:prstGeom prst="rect">
            <a:avLst/>
          </a:prstGeom>
          <a:noFill/>
          <a:ln>
            <a:noFill/>
          </a:ln>
        </p:spPr>
      </p:pic>
      <p:sp>
        <p:nvSpPr>
          <p:cNvPr id="4" name="Google Shape;234;p20">
            <a:extLst>
              <a:ext uri="{FF2B5EF4-FFF2-40B4-BE49-F238E27FC236}">
                <a16:creationId xmlns:a16="http://schemas.microsoft.com/office/drawing/2014/main" id="{FE27343D-0150-DC40-AA98-30D94077EA5C}"/>
              </a:ext>
            </a:extLst>
          </p:cNvPr>
          <p:cNvSpPr txBox="1"/>
          <p:nvPr/>
        </p:nvSpPr>
        <p:spPr>
          <a:xfrm>
            <a:off x="413498" y="429804"/>
            <a:ext cx="6851696" cy="704009"/>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Example OER 1</a:t>
            </a:r>
            <a:endParaRPr sz="1013" dirty="0"/>
          </a:p>
        </p:txBody>
      </p:sp>
    </p:spTree>
    <p:extLst>
      <p:ext uri="{BB962C8B-B14F-4D97-AF65-F5344CB8AC3E}">
        <p14:creationId xmlns:p14="http://schemas.microsoft.com/office/powerpoint/2010/main" val="202320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p:nvPr/>
        </p:nvSpPr>
        <p:spPr>
          <a:xfrm>
            <a:off x="442733" y="272122"/>
            <a:ext cx="8306413" cy="777008"/>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4125" b="1">
                <a:solidFill>
                  <a:srgbClr val="FF0000"/>
                </a:solidFill>
                <a:latin typeface="Calibri"/>
                <a:ea typeface="Calibri"/>
                <a:cs typeface="Calibri"/>
                <a:sym typeface="Calibri"/>
              </a:rPr>
              <a:t>Reminder!</a:t>
            </a:r>
            <a:endParaRPr sz="1013"/>
          </a:p>
          <a:p>
            <a:pPr>
              <a:buClr>
                <a:srgbClr val="000000"/>
              </a:buClr>
              <a:buSzPts val="4400"/>
            </a:pPr>
            <a:r>
              <a:rPr lang="en-US" sz="4125" b="1">
                <a:solidFill>
                  <a:schemeClr val="dk1"/>
                </a:solidFill>
                <a:latin typeface="Calibri"/>
                <a:ea typeface="Calibri"/>
                <a:cs typeface="Calibri"/>
                <a:sym typeface="Calibri"/>
              </a:rPr>
              <a:t>Good Practice for Attribution: TASL</a:t>
            </a:r>
            <a:endParaRPr sz="4125">
              <a:solidFill>
                <a:srgbClr val="000000"/>
              </a:solidFill>
              <a:latin typeface="Arial"/>
              <a:ea typeface="Arial"/>
              <a:cs typeface="Arial"/>
              <a:sym typeface="Arial"/>
            </a:endParaRPr>
          </a:p>
          <a:p>
            <a:pPr>
              <a:buClr>
                <a:srgbClr val="000000"/>
              </a:buClr>
              <a:buSzPts val="4400"/>
            </a:pPr>
            <a:endParaRPr sz="4125" b="1">
              <a:solidFill>
                <a:schemeClr val="dk1"/>
              </a:solidFill>
              <a:latin typeface="Calibri"/>
              <a:ea typeface="Calibri"/>
              <a:cs typeface="Calibri"/>
              <a:sym typeface="Calibri"/>
            </a:endParaRPr>
          </a:p>
        </p:txBody>
      </p:sp>
      <p:sp>
        <p:nvSpPr>
          <p:cNvPr id="219" name="Google Shape;219;p18"/>
          <p:cNvSpPr txBox="1"/>
          <p:nvPr/>
        </p:nvSpPr>
        <p:spPr>
          <a:xfrm>
            <a:off x="442733" y="1615579"/>
            <a:ext cx="6455664" cy="3393236"/>
          </a:xfrm>
          <a:prstGeom prst="rect">
            <a:avLst/>
          </a:prstGeom>
          <a:noFill/>
          <a:ln>
            <a:noFill/>
          </a:ln>
        </p:spPr>
        <p:txBody>
          <a:bodyPr spcFirstLastPara="1" wrap="square" lIns="68569" tIns="34275" rIns="68569" bIns="34275" anchor="t" anchorCtr="0">
            <a:noAutofit/>
          </a:bodyPr>
          <a:lstStyle/>
          <a:p>
            <a:pPr>
              <a:buClr>
                <a:srgbClr val="000000"/>
              </a:buClr>
              <a:buSzPts val="7200"/>
            </a:pPr>
            <a:r>
              <a:rPr lang="en-US" sz="5400" b="1">
                <a:solidFill>
                  <a:srgbClr val="FF0000"/>
                </a:solidFill>
                <a:latin typeface="Calibri"/>
                <a:ea typeface="Calibri"/>
                <a:cs typeface="Calibri"/>
                <a:sym typeface="Calibri"/>
              </a:rPr>
              <a:t>T</a:t>
            </a:r>
            <a:r>
              <a:rPr lang="en-US" sz="5400" b="1">
                <a:solidFill>
                  <a:srgbClr val="000000"/>
                </a:solidFill>
                <a:latin typeface="Calibri"/>
                <a:ea typeface="Calibri"/>
                <a:cs typeface="Calibri"/>
                <a:sym typeface="Calibri"/>
              </a:rPr>
              <a:t>itle </a:t>
            </a:r>
            <a:endParaRPr sz="1050">
              <a:solidFill>
                <a:srgbClr val="000000"/>
              </a:solidFill>
              <a:latin typeface="Arial"/>
              <a:ea typeface="Arial"/>
              <a:cs typeface="Arial"/>
              <a:sym typeface="Arial"/>
            </a:endParaRPr>
          </a:p>
          <a:p>
            <a:pPr>
              <a:buClr>
                <a:srgbClr val="000000"/>
              </a:buClr>
              <a:buSzPts val="7200"/>
            </a:pPr>
            <a:r>
              <a:rPr lang="en-US" sz="5400" b="1">
                <a:solidFill>
                  <a:srgbClr val="FF0000"/>
                </a:solidFill>
                <a:latin typeface="Calibri"/>
                <a:ea typeface="Calibri"/>
                <a:cs typeface="Calibri"/>
                <a:sym typeface="Calibri"/>
              </a:rPr>
              <a:t>A</a:t>
            </a:r>
            <a:r>
              <a:rPr lang="en-US" sz="5400" b="1">
                <a:solidFill>
                  <a:srgbClr val="000000"/>
                </a:solidFill>
                <a:latin typeface="Calibri"/>
                <a:ea typeface="Calibri"/>
                <a:cs typeface="Calibri"/>
                <a:sym typeface="Calibri"/>
              </a:rPr>
              <a:t>uthor</a:t>
            </a:r>
            <a:endParaRPr sz="1050">
              <a:solidFill>
                <a:srgbClr val="000000"/>
              </a:solidFill>
              <a:latin typeface="Arial"/>
              <a:ea typeface="Arial"/>
              <a:cs typeface="Arial"/>
              <a:sym typeface="Arial"/>
            </a:endParaRPr>
          </a:p>
          <a:p>
            <a:pPr>
              <a:buClr>
                <a:srgbClr val="000000"/>
              </a:buClr>
              <a:buSzPts val="7200"/>
            </a:pPr>
            <a:r>
              <a:rPr lang="en-US" sz="5400" b="1">
                <a:solidFill>
                  <a:srgbClr val="FF0000"/>
                </a:solidFill>
                <a:latin typeface="Calibri"/>
                <a:ea typeface="Calibri"/>
                <a:cs typeface="Calibri"/>
                <a:sym typeface="Calibri"/>
              </a:rPr>
              <a:t>S</a:t>
            </a:r>
            <a:r>
              <a:rPr lang="en-US" sz="5400" b="1">
                <a:solidFill>
                  <a:srgbClr val="000000"/>
                </a:solidFill>
                <a:latin typeface="Calibri"/>
                <a:ea typeface="Calibri"/>
                <a:cs typeface="Calibri"/>
                <a:sym typeface="Calibri"/>
              </a:rPr>
              <a:t>ource</a:t>
            </a:r>
            <a:endParaRPr sz="1050">
              <a:solidFill>
                <a:srgbClr val="000000"/>
              </a:solidFill>
              <a:latin typeface="Arial"/>
              <a:ea typeface="Arial"/>
              <a:cs typeface="Arial"/>
              <a:sym typeface="Arial"/>
            </a:endParaRPr>
          </a:p>
          <a:p>
            <a:pPr>
              <a:buClr>
                <a:srgbClr val="000000"/>
              </a:buClr>
              <a:buSzPts val="7200"/>
            </a:pPr>
            <a:r>
              <a:rPr lang="en-US" sz="5400" b="1">
                <a:solidFill>
                  <a:srgbClr val="FF0000"/>
                </a:solidFill>
                <a:latin typeface="Calibri"/>
                <a:ea typeface="Calibri"/>
                <a:cs typeface="Calibri"/>
                <a:sym typeface="Calibri"/>
              </a:rPr>
              <a:t>L</a:t>
            </a:r>
            <a:r>
              <a:rPr lang="en-US" sz="5400" b="1">
                <a:solidFill>
                  <a:srgbClr val="000000"/>
                </a:solidFill>
                <a:latin typeface="Calibri"/>
                <a:ea typeface="Calibri"/>
                <a:cs typeface="Calibri"/>
                <a:sym typeface="Calibri"/>
              </a:rPr>
              <a:t>icense</a:t>
            </a:r>
            <a:endParaRPr sz="1050">
              <a:solidFill>
                <a:srgbClr val="000000"/>
              </a:solidFill>
              <a:latin typeface="Arial"/>
              <a:ea typeface="Arial"/>
              <a:cs typeface="Arial"/>
              <a:sym typeface="Arial"/>
            </a:endParaRPr>
          </a:p>
        </p:txBody>
      </p:sp>
      <p:pic>
        <p:nvPicPr>
          <p:cNvPr id="220" name="Google Shape;220;p18"/>
          <p:cNvPicPr preferRelativeResize="0"/>
          <p:nvPr/>
        </p:nvPicPr>
        <p:blipFill rotWithShape="1">
          <a:blip r:embed="rId3">
            <a:alphaModFix/>
          </a:blip>
          <a:srcRect/>
          <a:stretch/>
        </p:blipFill>
        <p:spPr>
          <a:xfrm>
            <a:off x="4522371" y="1845985"/>
            <a:ext cx="4032083" cy="2932424"/>
          </a:xfrm>
          <a:prstGeom prst="rect">
            <a:avLst/>
          </a:prstGeom>
          <a:noFill/>
          <a:ln w="22225"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352905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p:nvPr/>
        </p:nvSpPr>
        <p:spPr>
          <a:xfrm>
            <a:off x="3640792" y="1693070"/>
            <a:ext cx="4858230" cy="2735334"/>
          </a:xfrm>
          <a:prstGeom prst="rect">
            <a:avLst/>
          </a:prstGeom>
          <a:noFill/>
          <a:ln>
            <a:noFill/>
          </a:ln>
        </p:spPr>
        <p:txBody>
          <a:bodyPr spcFirstLastPara="1" wrap="square" lIns="68569" tIns="34275" rIns="68569" bIns="34275" anchor="t" anchorCtr="0">
            <a:spAutoFit/>
          </a:bodyPr>
          <a:lstStyle/>
          <a:p>
            <a:r>
              <a:rPr lang="en-US" sz="2475"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How could we improve this photo?</a:t>
            </a:r>
            <a:endParaRPr sz="1013"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endParaRPr sz="2475"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r>
              <a:rPr lang="en-US" sz="2475"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What software tools or applications could you use to make changes to this photo?</a:t>
            </a:r>
            <a:endParaRPr sz="1013" dirty="0"/>
          </a:p>
          <a:p>
            <a:endParaRPr sz="2475" dirty="0">
              <a:solidFill>
                <a:srgbClr val="000000"/>
              </a:solidFill>
              <a:latin typeface="Arial"/>
              <a:ea typeface="Arial"/>
              <a:cs typeface="Arial"/>
              <a:sym typeface="Arial"/>
            </a:endParaRPr>
          </a:p>
        </p:txBody>
      </p:sp>
      <p:pic>
        <p:nvPicPr>
          <p:cNvPr id="227" name="Google Shape;227;p19"/>
          <p:cNvPicPr preferRelativeResize="0"/>
          <p:nvPr/>
        </p:nvPicPr>
        <p:blipFill rotWithShape="1">
          <a:blip r:embed="rId3">
            <a:alphaModFix/>
          </a:blip>
          <a:srcRect/>
          <a:stretch/>
        </p:blipFill>
        <p:spPr>
          <a:xfrm rot="5400000">
            <a:off x="253428" y="2052996"/>
            <a:ext cx="3020626" cy="2451838"/>
          </a:xfrm>
          <a:prstGeom prst="rect">
            <a:avLst/>
          </a:prstGeom>
          <a:noFill/>
          <a:ln>
            <a:noFill/>
          </a:ln>
        </p:spPr>
      </p:pic>
      <p:sp>
        <p:nvSpPr>
          <p:cNvPr id="228" name="Google Shape;228;p19"/>
          <p:cNvSpPr txBox="1"/>
          <p:nvPr/>
        </p:nvSpPr>
        <p:spPr>
          <a:xfrm>
            <a:off x="6216956" y="4355921"/>
            <a:ext cx="2631432" cy="715550"/>
          </a:xfrm>
          <a:prstGeom prst="rect">
            <a:avLst/>
          </a:prstGeom>
          <a:noFill/>
          <a:ln>
            <a:noFill/>
          </a:ln>
        </p:spPr>
        <p:txBody>
          <a:bodyPr spcFirstLastPara="1" wrap="square" lIns="68569" tIns="34275" rIns="68569" bIns="34275" anchor="t" anchorCtr="0">
            <a:spAutoFit/>
          </a:bodyPr>
          <a:lstStyle/>
          <a:p>
            <a:r>
              <a:rPr lang="en-US" sz="1050" b="1" dirty="0">
                <a:solidFill>
                  <a:srgbClr val="000000"/>
                </a:solidFill>
                <a:latin typeface="Arial"/>
                <a:ea typeface="Arial"/>
                <a:cs typeface="Arial"/>
                <a:sym typeface="Arial"/>
              </a:rPr>
              <a:t>Original Image: </a:t>
            </a:r>
            <a:r>
              <a:rPr lang="en-US" sz="1050" b="1" u="sng" dirty="0">
                <a:solidFill>
                  <a:srgbClr val="000000"/>
                </a:solidFill>
                <a:latin typeface="Arial"/>
                <a:ea typeface="Arial"/>
                <a:cs typeface="Arial"/>
                <a:sym typeface="Arial"/>
                <a:hlinkClick r:id="rId4"/>
              </a:rPr>
              <a:t>Ayeyarwady Region flooding, Myanmar, September 2018 </a:t>
            </a:r>
            <a:r>
              <a:rPr lang="en-US" sz="1050" b="1" dirty="0">
                <a:solidFill>
                  <a:srgbClr val="000000"/>
                </a:solidFill>
                <a:latin typeface="Arial"/>
                <a:ea typeface="Arial"/>
                <a:cs typeface="Arial"/>
                <a:sym typeface="Arial"/>
              </a:rPr>
              <a:t>by Beck Pitt is licensed </a:t>
            </a:r>
            <a:r>
              <a:rPr lang="en-US" sz="1050" b="1" u="sng" dirty="0">
                <a:solidFill>
                  <a:srgbClr val="000000"/>
                </a:solidFill>
                <a:latin typeface="Arial"/>
                <a:ea typeface="Arial"/>
                <a:cs typeface="Arial"/>
                <a:sym typeface="Arial"/>
                <a:hlinkClick r:id="rId5"/>
              </a:rPr>
              <a:t>CC BY 2.0</a:t>
            </a:r>
            <a:r>
              <a:rPr lang="en-US" sz="1050" b="1" dirty="0">
                <a:solidFill>
                  <a:srgbClr val="000000"/>
                </a:solidFill>
                <a:latin typeface="Arial"/>
                <a:ea typeface="Arial"/>
                <a:cs typeface="Arial"/>
                <a:sym typeface="Arial"/>
              </a:rPr>
              <a:t> </a:t>
            </a:r>
            <a:endParaRPr sz="1013" dirty="0"/>
          </a:p>
          <a:p>
            <a:endParaRPr sz="1050" b="1" dirty="0">
              <a:solidFill>
                <a:srgbClr val="000000"/>
              </a:solidFill>
              <a:latin typeface="Arial"/>
              <a:ea typeface="Arial"/>
              <a:cs typeface="Arial"/>
              <a:sym typeface="Arial"/>
            </a:endParaRPr>
          </a:p>
        </p:txBody>
      </p:sp>
      <p:sp>
        <p:nvSpPr>
          <p:cNvPr id="5" name="Google Shape;234;p20">
            <a:extLst>
              <a:ext uri="{FF2B5EF4-FFF2-40B4-BE49-F238E27FC236}">
                <a16:creationId xmlns:a16="http://schemas.microsoft.com/office/drawing/2014/main" id="{2EC351A5-ED3D-4D42-8E5E-9F580E62EA57}"/>
              </a:ext>
            </a:extLst>
          </p:cNvPr>
          <p:cNvSpPr txBox="1"/>
          <p:nvPr/>
        </p:nvSpPr>
        <p:spPr>
          <a:xfrm>
            <a:off x="413497" y="429805"/>
            <a:ext cx="7933975" cy="1338798"/>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Improving Example </a:t>
            </a:r>
          </a:p>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OER 1 </a:t>
            </a:r>
            <a:endParaRPr sz="1013" dirty="0"/>
          </a:p>
        </p:txBody>
      </p:sp>
    </p:spTree>
    <p:extLst>
      <p:ext uri="{BB962C8B-B14F-4D97-AF65-F5344CB8AC3E}">
        <p14:creationId xmlns:p14="http://schemas.microsoft.com/office/powerpoint/2010/main" val="373457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p:nvPr/>
        </p:nvSpPr>
        <p:spPr>
          <a:xfrm>
            <a:off x="413498" y="429804"/>
            <a:ext cx="6851696" cy="704009"/>
          </a:xfrm>
          <a:prstGeom prst="rect">
            <a:avLst/>
          </a:prstGeom>
          <a:noFill/>
          <a:ln>
            <a:noFill/>
          </a:ln>
        </p:spPr>
        <p:txBody>
          <a:bodyPr spcFirstLastPara="1" wrap="square" lIns="68569" tIns="34275" rIns="68569" bIns="34275" anchor="t" anchorCtr="0">
            <a:spAutoFit/>
          </a:bodyPr>
          <a:lstStyle/>
          <a:p>
            <a:r>
              <a:rPr lang="en-US" sz="4125" b="1"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Revised OER: Examples </a:t>
            </a:r>
            <a:endParaRPr sz="1013" dirty="0"/>
          </a:p>
        </p:txBody>
      </p:sp>
      <p:sp>
        <p:nvSpPr>
          <p:cNvPr id="235" name="Google Shape;235;p20"/>
          <p:cNvSpPr txBox="1"/>
          <p:nvPr/>
        </p:nvSpPr>
        <p:spPr>
          <a:xfrm>
            <a:off x="413498" y="4697667"/>
            <a:ext cx="2783540" cy="230802"/>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Image has been desaturated </a:t>
            </a:r>
            <a:endParaRPr sz="1013"/>
          </a:p>
        </p:txBody>
      </p:sp>
      <p:sp>
        <p:nvSpPr>
          <p:cNvPr id="236" name="Google Shape;236;p20"/>
          <p:cNvSpPr txBox="1"/>
          <p:nvPr/>
        </p:nvSpPr>
        <p:spPr>
          <a:xfrm>
            <a:off x="3607191" y="4536085"/>
            <a:ext cx="2622177" cy="392385"/>
          </a:xfrm>
          <a:prstGeom prst="rect">
            <a:avLst/>
          </a:prstGeom>
          <a:noFill/>
          <a:ln>
            <a:noFill/>
          </a:ln>
        </p:spPr>
        <p:txBody>
          <a:bodyPr spcFirstLastPara="1" wrap="square" lIns="68569" tIns="34275" rIns="68569" bIns="34275" anchor="t" anchorCtr="0">
            <a:spAutoFit/>
          </a:bodyPr>
          <a:lstStyle/>
          <a:p>
            <a:r>
              <a:rPr lang="en-US" sz="1050" b="1">
                <a:solidFill>
                  <a:srgbClr val="000000"/>
                </a:solidFill>
                <a:latin typeface="Arial"/>
                <a:ea typeface="Arial"/>
                <a:cs typeface="Arial"/>
                <a:sym typeface="Arial"/>
              </a:rPr>
              <a:t>Image cropped, sharpened and caption added</a:t>
            </a:r>
            <a:endParaRPr sz="1013"/>
          </a:p>
        </p:txBody>
      </p:sp>
      <p:sp>
        <p:nvSpPr>
          <p:cNvPr id="237" name="Google Shape;237;p20"/>
          <p:cNvSpPr txBox="1"/>
          <p:nvPr/>
        </p:nvSpPr>
        <p:spPr>
          <a:xfrm>
            <a:off x="6629130" y="1626047"/>
            <a:ext cx="2390179" cy="2839208"/>
          </a:xfrm>
          <a:prstGeom prst="rect">
            <a:avLst/>
          </a:prstGeom>
          <a:noFill/>
          <a:ln>
            <a:noFill/>
          </a:ln>
        </p:spPr>
        <p:txBody>
          <a:bodyPr spcFirstLastPara="1" wrap="square" lIns="68569" tIns="34275" rIns="68569" bIns="34275" anchor="t" anchorCtr="0">
            <a:spAutoFit/>
          </a:bodyPr>
          <a:lstStyle/>
          <a:p>
            <a:r>
              <a:rPr lang="en-US" sz="1800" dirty="0">
                <a:solidFill>
                  <a:srgbClr val="000000"/>
                </a:solidFill>
                <a:latin typeface="Arial"/>
                <a:ea typeface="Arial"/>
                <a:cs typeface="Arial"/>
                <a:sym typeface="Arial"/>
              </a:rPr>
              <a:t>How </a:t>
            </a:r>
            <a:r>
              <a:rPr lang="en-US" sz="1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should</a:t>
            </a:r>
            <a:r>
              <a:rPr lang="en-US" sz="1800"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a:t>
            </a:r>
            <a:r>
              <a:rPr lang="en-US" sz="1800" dirty="0">
                <a:solidFill>
                  <a:srgbClr val="000000"/>
                </a:solidFill>
                <a:latin typeface="Arial"/>
                <a:ea typeface="Arial"/>
                <a:cs typeface="Arial"/>
                <a:sym typeface="Arial"/>
              </a:rPr>
              <a:t>we reference the photos?</a:t>
            </a:r>
            <a:endParaRPr sz="1013" dirty="0"/>
          </a:p>
          <a:p>
            <a:endParaRPr sz="1800" dirty="0">
              <a:solidFill>
                <a:srgbClr val="000000"/>
              </a:solidFill>
              <a:latin typeface="Arial"/>
              <a:ea typeface="Arial"/>
              <a:cs typeface="Arial"/>
              <a:sym typeface="Arial"/>
            </a:endParaRPr>
          </a:p>
          <a:p>
            <a:r>
              <a:rPr lang="en-US" sz="1800" dirty="0">
                <a:solidFill>
                  <a:srgbClr val="000000"/>
                </a:solidFill>
                <a:latin typeface="Arial"/>
                <a:ea typeface="Arial"/>
                <a:cs typeface="Arial"/>
                <a:sym typeface="Arial"/>
              </a:rPr>
              <a:t>How </a:t>
            </a:r>
            <a:r>
              <a:rPr lang="en-US" sz="1800" dirty="0"/>
              <a:t>should</a:t>
            </a:r>
            <a:r>
              <a:rPr lang="en-US" sz="1800" dirty="0">
                <a:solidFill>
                  <a:srgbClr val="000000"/>
                </a:solidFill>
                <a:latin typeface="Arial"/>
                <a:ea typeface="Arial"/>
                <a:cs typeface="Arial"/>
                <a:sym typeface="Arial"/>
              </a:rPr>
              <a:t> we acknowledge the changes we made?</a:t>
            </a:r>
            <a:endParaRPr sz="1013" dirty="0"/>
          </a:p>
          <a:p>
            <a:endParaRPr sz="1800" dirty="0">
              <a:solidFill>
                <a:srgbClr val="000000"/>
              </a:solidFill>
              <a:latin typeface="Arial"/>
              <a:ea typeface="Arial"/>
              <a:cs typeface="Arial"/>
              <a:sym typeface="Arial"/>
            </a:endParaRPr>
          </a:p>
          <a:p>
            <a:r>
              <a:rPr lang="en-US" sz="1800" dirty="0">
                <a:solidFill>
                  <a:srgbClr val="000000"/>
                </a:solidFill>
                <a:latin typeface="Arial"/>
                <a:ea typeface="Arial"/>
                <a:cs typeface="Arial"/>
                <a:sym typeface="Arial"/>
              </a:rPr>
              <a:t>What information do we need to include?</a:t>
            </a:r>
            <a:endParaRPr sz="1013" dirty="0"/>
          </a:p>
          <a:p>
            <a:endParaRPr sz="1800" dirty="0">
              <a:solidFill>
                <a:srgbClr val="000000"/>
              </a:solidFill>
              <a:latin typeface="Arial"/>
              <a:ea typeface="Arial"/>
              <a:cs typeface="Arial"/>
              <a:sym typeface="Arial"/>
            </a:endParaRPr>
          </a:p>
        </p:txBody>
      </p:sp>
      <p:pic>
        <p:nvPicPr>
          <p:cNvPr id="238" name="Google Shape;238;p20"/>
          <p:cNvPicPr preferRelativeResize="0"/>
          <p:nvPr/>
        </p:nvPicPr>
        <p:blipFill rotWithShape="1">
          <a:blip r:embed="rId3">
            <a:alphaModFix/>
          </a:blip>
          <a:srcRect/>
          <a:stretch/>
        </p:blipFill>
        <p:spPr>
          <a:xfrm>
            <a:off x="3607192" y="1626047"/>
            <a:ext cx="2654306" cy="2839239"/>
          </a:xfrm>
          <a:prstGeom prst="rect">
            <a:avLst/>
          </a:prstGeom>
          <a:noFill/>
          <a:ln>
            <a:noFill/>
          </a:ln>
        </p:spPr>
      </p:pic>
      <p:pic>
        <p:nvPicPr>
          <p:cNvPr id="239" name="Google Shape;239;p20"/>
          <p:cNvPicPr preferRelativeResize="0"/>
          <p:nvPr/>
        </p:nvPicPr>
        <p:blipFill rotWithShape="1">
          <a:blip r:embed="rId4">
            <a:alphaModFix/>
          </a:blip>
          <a:srcRect/>
          <a:stretch/>
        </p:blipFill>
        <p:spPr>
          <a:xfrm rot="5400000">
            <a:off x="112191" y="1927355"/>
            <a:ext cx="3071619" cy="2469006"/>
          </a:xfrm>
          <a:prstGeom prst="rect">
            <a:avLst/>
          </a:prstGeom>
          <a:noFill/>
          <a:ln>
            <a:noFill/>
          </a:ln>
        </p:spPr>
      </p:pic>
    </p:spTree>
    <p:extLst>
      <p:ext uri="{BB962C8B-B14F-4D97-AF65-F5344CB8AC3E}">
        <p14:creationId xmlns:p14="http://schemas.microsoft.com/office/powerpoint/2010/main" val="370834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21"/>
          <p:cNvSpPr txBox="1"/>
          <p:nvPr/>
        </p:nvSpPr>
        <p:spPr>
          <a:xfrm>
            <a:off x="413499" y="429804"/>
            <a:ext cx="6454588" cy="704009"/>
          </a:xfrm>
          <a:prstGeom prst="rect">
            <a:avLst/>
          </a:prstGeom>
          <a:noFill/>
          <a:ln>
            <a:noFill/>
          </a:ln>
        </p:spPr>
        <p:txBody>
          <a:bodyPr spcFirstLastPara="1" wrap="square" lIns="68569" tIns="34275" rIns="68569" bIns="34275" anchor="t" anchorCtr="0">
            <a:spAutoFit/>
          </a:bodyPr>
          <a:lstStyle/>
          <a:p>
            <a:r>
              <a:rPr lang="en-US" sz="4125" b="1">
                <a:solidFill>
                  <a:srgbClr val="000000"/>
                </a:solidFill>
                <a:latin typeface="Arial"/>
                <a:ea typeface="Arial"/>
                <a:cs typeface="Arial"/>
                <a:sym typeface="Arial"/>
              </a:rPr>
              <a:t>Adapter’s License Chart</a:t>
            </a:r>
            <a:endParaRPr sz="1013"/>
          </a:p>
        </p:txBody>
      </p:sp>
      <p:graphicFrame>
        <p:nvGraphicFramePr>
          <p:cNvPr id="3" name="Table 2">
            <a:extLst>
              <a:ext uri="{FF2B5EF4-FFF2-40B4-BE49-F238E27FC236}">
                <a16:creationId xmlns:a16="http://schemas.microsoft.com/office/drawing/2014/main" id="{B15B67E7-31BE-F646-8B79-553614645BE7}"/>
              </a:ext>
            </a:extLst>
          </p:cNvPr>
          <p:cNvGraphicFramePr>
            <a:graphicFrameLocks noGrp="1"/>
          </p:cNvGraphicFramePr>
          <p:nvPr/>
        </p:nvGraphicFramePr>
        <p:xfrm>
          <a:off x="518875" y="1272723"/>
          <a:ext cx="7827642" cy="3281142"/>
        </p:xfrm>
        <a:graphic>
          <a:graphicData uri="http://schemas.openxmlformats.org/drawingml/2006/table">
            <a:tbl>
              <a:tblPr>
                <a:tableStyleId>{5C22544A-7EE6-4342-B048-85BDC9FD1C3A}</a:tableStyleId>
              </a:tblPr>
              <a:tblGrid>
                <a:gridCol w="869738">
                  <a:extLst>
                    <a:ext uri="{9D8B030D-6E8A-4147-A177-3AD203B41FA5}">
                      <a16:colId xmlns:a16="http://schemas.microsoft.com/office/drawing/2014/main" val="3039177254"/>
                    </a:ext>
                  </a:extLst>
                </a:gridCol>
                <a:gridCol w="869738">
                  <a:extLst>
                    <a:ext uri="{9D8B030D-6E8A-4147-A177-3AD203B41FA5}">
                      <a16:colId xmlns:a16="http://schemas.microsoft.com/office/drawing/2014/main" val="3387901545"/>
                    </a:ext>
                  </a:extLst>
                </a:gridCol>
                <a:gridCol w="869738">
                  <a:extLst>
                    <a:ext uri="{9D8B030D-6E8A-4147-A177-3AD203B41FA5}">
                      <a16:colId xmlns:a16="http://schemas.microsoft.com/office/drawing/2014/main" val="1608141428"/>
                    </a:ext>
                  </a:extLst>
                </a:gridCol>
                <a:gridCol w="869738">
                  <a:extLst>
                    <a:ext uri="{9D8B030D-6E8A-4147-A177-3AD203B41FA5}">
                      <a16:colId xmlns:a16="http://schemas.microsoft.com/office/drawing/2014/main" val="1774112766"/>
                    </a:ext>
                  </a:extLst>
                </a:gridCol>
                <a:gridCol w="869738">
                  <a:extLst>
                    <a:ext uri="{9D8B030D-6E8A-4147-A177-3AD203B41FA5}">
                      <a16:colId xmlns:a16="http://schemas.microsoft.com/office/drawing/2014/main" val="3469576684"/>
                    </a:ext>
                  </a:extLst>
                </a:gridCol>
                <a:gridCol w="869738">
                  <a:extLst>
                    <a:ext uri="{9D8B030D-6E8A-4147-A177-3AD203B41FA5}">
                      <a16:colId xmlns:a16="http://schemas.microsoft.com/office/drawing/2014/main" val="3157597414"/>
                    </a:ext>
                  </a:extLst>
                </a:gridCol>
                <a:gridCol w="869738">
                  <a:extLst>
                    <a:ext uri="{9D8B030D-6E8A-4147-A177-3AD203B41FA5}">
                      <a16:colId xmlns:a16="http://schemas.microsoft.com/office/drawing/2014/main" val="2483929291"/>
                    </a:ext>
                  </a:extLst>
                </a:gridCol>
                <a:gridCol w="869738">
                  <a:extLst>
                    <a:ext uri="{9D8B030D-6E8A-4147-A177-3AD203B41FA5}">
                      <a16:colId xmlns:a16="http://schemas.microsoft.com/office/drawing/2014/main" val="1696296424"/>
                    </a:ext>
                  </a:extLst>
                </a:gridCol>
                <a:gridCol w="869738">
                  <a:extLst>
                    <a:ext uri="{9D8B030D-6E8A-4147-A177-3AD203B41FA5}">
                      <a16:colId xmlns:a16="http://schemas.microsoft.com/office/drawing/2014/main" val="1873843552"/>
                    </a:ext>
                  </a:extLst>
                </a:gridCol>
              </a:tblGrid>
              <a:tr h="225686">
                <a:tc rowSpan="2" gridSpan="2">
                  <a:txBody>
                    <a:bodyPr/>
                    <a:lstStyle/>
                    <a:p>
                      <a:pPr>
                        <a:lnSpc>
                          <a:spcPct val="150000"/>
                        </a:lnSpc>
                        <a:spcAft>
                          <a:spcPts val="0"/>
                        </a:spcAft>
                      </a:pPr>
                      <a:r>
                        <a:rPr lang="en-GB" sz="900">
                          <a:effectLst/>
                        </a:rPr>
                        <a:t>Adapter’s licence chart</a:t>
                      </a:r>
                      <a:endParaRPr lang="en-GB" sz="1100">
                        <a:effectLst/>
                        <a:latin typeface="Arial" panose="020B0604020202020204" pitchFamily="34" charset="0"/>
                        <a:ea typeface="Times New Roman" panose="02020603050405020304" pitchFamily="18" charset="0"/>
                      </a:endParaRPr>
                    </a:p>
                  </a:txBody>
                  <a:tcPr marL="45378" marR="45378" marT="22689" marB="22689"/>
                </a:tc>
                <a:tc rowSpan="2" hMerge="1">
                  <a:txBody>
                    <a:bodyPr/>
                    <a:lstStyle/>
                    <a:p>
                      <a:endParaRPr lang="en-US"/>
                    </a:p>
                  </a:txBody>
                  <a:tcPr/>
                </a:tc>
                <a:tc gridSpan="7">
                  <a:txBody>
                    <a:bodyPr/>
                    <a:lstStyle/>
                    <a:p>
                      <a:pPr>
                        <a:lnSpc>
                          <a:spcPct val="150000"/>
                        </a:lnSpc>
                        <a:spcAft>
                          <a:spcPts val="0"/>
                        </a:spcAft>
                      </a:pPr>
                      <a:r>
                        <a:rPr lang="en-GB" sz="900">
                          <a:effectLst/>
                        </a:rPr>
                        <a:t>Adapter’s licence</a:t>
                      </a:r>
                      <a:endParaRPr lang="en-GB" sz="1100">
                        <a:effectLst/>
                        <a:latin typeface="Arial" panose="020B0604020202020204" pitchFamily="34" charset="0"/>
                        <a:ea typeface="Times New Roman" panose="02020603050405020304" pitchFamily="18" charset="0"/>
                      </a:endParaRPr>
                    </a:p>
                  </a:txBody>
                  <a:tcPr marL="45378" marR="45378" marT="22689" marB="2268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6788083"/>
                  </a:ext>
                </a:extLst>
              </a:tr>
              <a:tr h="225686">
                <a:tc gridSpan="2" vMerge="1">
                  <a:txBody>
                    <a:bodyPr/>
                    <a:lstStyle/>
                    <a:p>
                      <a:endParaRPr lang="en-US"/>
                    </a:p>
                  </a:txBody>
                  <a:tcPr/>
                </a:tc>
                <a:tc hMerge="1" vMerge="1">
                  <a:txBody>
                    <a:bodyPr/>
                    <a:lstStyle/>
                    <a:p>
                      <a:endParaRPr lang="en-US"/>
                    </a:p>
                  </a:txBody>
                  <a:tcPr/>
                </a:tc>
                <a:tc>
                  <a:txBody>
                    <a:bodyPr/>
                    <a:lstStyle/>
                    <a:p>
                      <a:pPr>
                        <a:lnSpc>
                          <a:spcPct val="150000"/>
                        </a:lnSpc>
                        <a:spcAft>
                          <a:spcPts val="0"/>
                        </a:spcAft>
                      </a:pPr>
                      <a:r>
                        <a:rPr lang="en-GB" sz="900">
                          <a:effectLst/>
                        </a:rPr>
                        <a:t>BY</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BY-NC</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BY-NC-ND</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BY-NC-SA</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BY-ND</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BY-SA</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PD</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1782529424"/>
                  </a:ext>
                </a:extLst>
              </a:tr>
              <a:tr h="230830">
                <a:tc rowSpan="7">
                  <a:txBody>
                    <a:bodyPr/>
                    <a:lstStyle/>
                    <a:p>
                      <a:pPr>
                        <a:lnSpc>
                          <a:spcPct val="150000"/>
                        </a:lnSpc>
                        <a:spcAft>
                          <a:spcPts val="0"/>
                        </a:spcAft>
                      </a:pPr>
                      <a:r>
                        <a:rPr lang="en-GB" sz="900" dirty="0">
                          <a:effectLst/>
                        </a:rPr>
                        <a:t>Status of original work</a:t>
                      </a:r>
                      <a:endParaRPr lang="en-GB" sz="1100" dirty="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PD</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2496970550"/>
                  </a:ext>
                </a:extLst>
              </a:tr>
              <a:tr h="842906">
                <a:tc vMerge="1">
                  <a:txBody>
                    <a:bodyPr/>
                    <a:lstStyle/>
                    <a:p>
                      <a:endParaRPr lang="en-US"/>
                    </a:p>
                  </a:txBody>
                  <a:tcPr/>
                </a:tc>
                <a:tc>
                  <a:txBody>
                    <a:bodyPr/>
                    <a:lstStyle/>
                    <a:p>
                      <a:pPr>
                        <a:lnSpc>
                          <a:spcPct val="150000"/>
                        </a:lnSpc>
                        <a:spcAft>
                          <a:spcPts val="0"/>
                        </a:spcAft>
                      </a:pPr>
                      <a:r>
                        <a:rPr lang="en-GB" sz="900">
                          <a:effectLst/>
                        </a:rPr>
                        <a:t>BY</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Not recommended but technically possible</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277316776"/>
                  </a:ext>
                </a:extLst>
              </a:tr>
              <a:tr h="842906">
                <a:tc vMerge="1">
                  <a:txBody>
                    <a:bodyPr/>
                    <a:lstStyle/>
                    <a:p>
                      <a:endParaRPr lang="en-US"/>
                    </a:p>
                  </a:txBody>
                  <a:tcPr/>
                </a:tc>
                <a:tc>
                  <a:txBody>
                    <a:bodyPr/>
                    <a:lstStyle/>
                    <a:p>
                      <a:pPr>
                        <a:lnSpc>
                          <a:spcPct val="150000"/>
                        </a:lnSpc>
                        <a:spcAft>
                          <a:spcPts val="0"/>
                        </a:spcAft>
                      </a:pPr>
                      <a:r>
                        <a:rPr lang="en-GB" sz="900">
                          <a:effectLst/>
                        </a:rPr>
                        <a:t>BY-NC</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dirty="0">
                          <a:effectLst/>
                        </a:rPr>
                        <a:t>Not recommended but technically possible</a:t>
                      </a:r>
                      <a:endParaRPr lang="en-GB" sz="1100" dirty="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Not recommended but technically possible</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Not recommended but technically possible</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Not recommended but technically possible</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2527541922"/>
                  </a:ext>
                </a:extLst>
              </a:tr>
              <a:tr h="225686">
                <a:tc vMerge="1">
                  <a:txBody>
                    <a:bodyPr/>
                    <a:lstStyle/>
                    <a:p>
                      <a:endParaRPr lang="en-US"/>
                    </a:p>
                  </a:txBody>
                  <a:tcPr/>
                </a:tc>
                <a:tc>
                  <a:txBody>
                    <a:bodyPr/>
                    <a:lstStyle/>
                    <a:p>
                      <a:pPr>
                        <a:lnSpc>
                          <a:spcPct val="150000"/>
                        </a:lnSpc>
                        <a:spcAft>
                          <a:spcPts val="0"/>
                        </a:spcAft>
                      </a:pPr>
                      <a:r>
                        <a:rPr lang="en-GB" sz="900">
                          <a:effectLst/>
                        </a:rPr>
                        <a:t>BY-NC-ND</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1912744602"/>
                  </a:ext>
                </a:extLst>
              </a:tr>
              <a:tr h="230830">
                <a:tc vMerge="1">
                  <a:txBody>
                    <a:bodyPr/>
                    <a:lstStyle/>
                    <a:p>
                      <a:endParaRPr lang="en-US"/>
                    </a:p>
                  </a:txBody>
                  <a:tcPr/>
                </a:tc>
                <a:tc>
                  <a:txBody>
                    <a:bodyPr/>
                    <a:lstStyle/>
                    <a:p>
                      <a:pPr>
                        <a:lnSpc>
                          <a:spcPct val="150000"/>
                        </a:lnSpc>
                        <a:spcAft>
                          <a:spcPts val="0"/>
                        </a:spcAft>
                      </a:pPr>
                      <a:r>
                        <a:rPr lang="en-GB" sz="900">
                          <a:effectLst/>
                        </a:rPr>
                        <a:t>BY-NC-SA</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3209457844"/>
                  </a:ext>
                </a:extLst>
              </a:tr>
              <a:tr h="225686">
                <a:tc vMerge="1">
                  <a:txBody>
                    <a:bodyPr/>
                    <a:lstStyle/>
                    <a:p>
                      <a:endParaRPr lang="en-US"/>
                    </a:p>
                  </a:txBody>
                  <a:tcPr/>
                </a:tc>
                <a:tc>
                  <a:txBody>
                    <a:bodyPr/>
                    <a:lstStyle/>
                    <a:p>
                      <a:pPr>
                        <a:lnSpc>
                          <a:spcPct val="150000"/>
                        </a:lnSpc>
                        <a:spcAft>
                          <a:spcPts val="0"/>
                        </a:spcAft>
                      </a:pPr>
                      <a:r>
                        <a:rPr lang="en-GB" sz="900">
                          <a:effectLst/>
                        </a:rPr>
                        <a:t>BY-ND</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2793030799"/>
                  </a:ext>
                </a:extLst>
              </a:tr>
              <a:tr h="230830">
                <a:tc vMerge="1">
                  <a:txBody>
                    <a:bodyPr/>
                    <a:lstStyle/>
                    <a:p>
                      <a:endParaRPr lang="en-US"/>
                    </a:p>
                  </a:txBody>
                  <a:tcPr/>
                </a:tc>
                <a:tc>
                  <a:txBody>
                    <a:bodyPr/>
                    <a:lstStyle/>
                    <a:p>
                      <a:pPr>
                        <a:lnSpc>
                          <a:spcPct val="150000"/>
                        </a:lnSpc>
                        <a:spcAft>
                          <a:spcPts val="0"/>
                        </a:spcAft>
                      </a:pPr>
                      <a:r>
                        <a:rPr lang="en-GB" sz="900">
                          <a:effectLst/>
                        </a:rPr>
                        <a:t>BY-SA</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a:effectLst/>
                        </a:rPr>
                        <a:t>✔</a:t>
                      </a:r>
                      <a:endParaRPr lang="en-GB" sz="1100">
                        <a:effectLst/>
                        <a:latin typeface="Arial" panose="020B0604020202020204" pitchFamily="34" charset="0"/>
                        <a:ea typeface="Times New Roman" panose="02020603050405020304" pitchFamily="18" charset="0"/>
                      </a:endParaRPr>
                    </a:p>
                  </a:txBody>
                  <a:tcPr marL="45378" marR="45378" marT="22689" marB="22689"/>
                </a:tc>
                <a:tc>
                  <a:txBody>
                    <a:bodyPr/>
                    <a:lstStyle/>
                    <a:p>
                      <a:pPr>
                        <a:lnSpc>
                          <a:spcPct val="150000"/>
                        </a:lnSpc>
                        <a:spcAft>
                          <a:spcPts val="0"/>
                        </a:spcAft>
                      </a:pPr>
                      <a:r>
                        <a:rPr lang="en-GB" sz="900" dirty="0">
                          <a:effectLst/>
                        </a:rPr>
                        <a:t>✘</a:t>
                      </a:r>
                      <a:endParaRPr lang="en-GB" sz="1100" dirty="0">
                        <a:effectLst/>
                        <a:latin typeface="Arial" panose="020B0604020202020204" pitchFamily="34" charset="0"/>
                        <a:ea typeface="Times New Roman" panose="02020603050405020304" pitchFamily="18" charset="0"/>
                      </a:endParaRPr>
                    </a:p>
                  </a:txBody>
                  <a:tcPr marL="45378" marR="45378" marT="22689" marB="22689"/>
                </a:tc>
                <a:extLst>
                  <a:ext uri="{0D108BD9-81ED-4DB2-BD59-A6C34878D82A}">
                    <a16:rowId xmlns:a16="http://schemas.microsoft.com/office/drawing/2014/main" val="242433811"/>
                  </a:ext>
                </a:extLst>
              </a:tr>
            </a:tbl>
          </a:graphicData>
        </a:graphic>
      </p:graphicFrame>
      <p:sp>
        <p:nvSpPr>
          <p:cNvPr id="4" name="Rectangle 1">
            <a:extLst>
              <a:ext uri="{FF2B5EF4-FFF2-40B4-BE49-F238E27FC236}">
                <a16:creationId xmlns:a16="http://schemas.microsoft.com/office/drawing/2014/main" id="{C29A8DF2-C2F2-864A-970D-A03FA523EE3E}"/>
              </a:ext>
            </a:extLst>
          </p:cNvPr>
          <p:cNvSpPr>
            <a:spLocks noChangeArrowheads="1"/>
          </p:cNvSpPr>
          <p:nvPr/>
        </p:nvSpPr>
        <p:spPr bwMode="auto">
          <a:xfrm>
            <a:off x="658417" y="1417391"/>
            <a:ext cx="138564" cy="22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13"/>
          </a:p>
        </p:txBody>
      </p:sp>
      <p:sp>
        <p:nvSpPr>
          <p:cNvPr id="9" name="Google Shape;361;p34">
            <a:extLst>
              <a:ext uri="{FF2B5EF4-FFF2-40B4-BE49-F238E27FC236}">
                <a16:creationId xmlns:a16="http://schemas.microsoft.com/office/drawing/2014/main" id="{1F7BD92C-6167-B94A-80F5-6287EDB1CCB8}"/>
              </a:ext>
            </a:extLst>
          </p:cNvPr>
          <p:cNvSpPr txBox="1"/>
          <p:nvPr/>
        </p:nvSpPr>
        <p:spPr>
          <a:xfrm>
            <a:off x="518875" y="4639551"/>
            <a:ext cx="7827644" cy="300052"/>
          </a:xfrm>
          <a:prstGeom prst="rect">
            <a:avLst/>
          </a:prstGeom>
          <a:noFill/>
          <a:ln>
            <a:noFill/>
          </a:ln>
        </p:spPr>
        <p:txBody>
          <a:bodyPr spcFirstLastPara="1" wrap="square" lIns="68569" tIns="34275" rIns="68569" bIns="34275" anchor="t" anchorCtr="0">
            <a:spAutoFit/>
          </a:bodyPr>
          <a:lstStyle/>
          <a:p>
            <a:r>
              <a:rPr lang="en-GB" sz="750" dirty="0"/>
              <a:t>This table was reformatted as shown for the OEPS course </a:t>
            </a:r>
            <a:r>
              <a:rPr lang="en-GB" sz="750" i="1" dirty="0">
                <a:hlinkClick r:id="rId3"/>
              </a:rPr>
              <a:t>Becoming an Open Educator</a:t>
            </a:r>
            <a:r>
              <a:rPr lang="en-GB" sz="750" i="1" dirty="0"/>
              <a:t> (Section 4.2: Remixing OER). </a:t>
            </a:r>
            <a:r>
              <a:rPr lang="en-GB" sz="750" dirty="0"/>
              <a:t>The original </a:t>
            </a:r>
            <a:r>
              <a:rPr lang="en-GB" sz="750" i="1" dirty="0"/>
              <a:t>Adapter’s License Chart </a:t>
            </a:r>
            <a:r>
              <a:rPr lang="en-GB" sz="750" dirty="0"/>
              <a:t>table is from </a:t>
            </a:r>
            <a:r>
              <a:rPr lang="en-GB" sz="750" u="sng" dirty="0">
                <a:hlinkClick r:id="rId4"/>
              </a:rPr>
              <a:t>Frequently Asked Questions</a:t>
            </a:r>
            <a:r>
              <a:rPr lang="en-GB" sz="750" dirty="0"/>
              <a:t> by </a:t>
            </a:r>
            <a:r>
              <a:rPr lang="en-GB" sz="750" u="sng" dirty="0">
                <a:hlinkClick r:id="rId5"/>
              </a:rPr>
              <a:t>Creative Commons</a:t>
            </a:r>
            <a:r>
              <a:rPr lang="en-GB" sz="750" dirty="0"/>
              <a:t> and licensed </a:t>
            </a:r>
            <a:r>
              <a:rPr lang="en-GB" sz="750" u="sng" dirty="0">
                <a:hlinkClick r:id="rId6"/>
              </a:rPr>
              <a:t>CC BY 4.0</a:t>
            </a:r>
            <a:endParaRPr sz="750" dirty="0"/>
          </a:p>
        </p:txBody>
      </p:sp>
    </p:spTree>
    <p:extLst>
      <p:ext uri="{BB962C8B-B14F-4D97-AF65-F5344CB8AC3E}">
        <p14:creationId xmlns:p14="http://schemas.microsoft.com/office/powerpoint/2010/main" val="30973518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5519</TotalTime>
  <Words>1664</Words>
  <Application>Microsoft Macintosh PowerPoint</Application>
  <PresentationFormat>On-screen Show (16:9)</PresentationFormat>
  <Paragraphs>227</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Helvetica</vt:lpstr>
      <vt:lpstr>Lucida Grande</vt:lpstr>
      <vt:lpstr>Custom Design</vt:lpstr>
      <vt:lpstr>1_Office Theme</vt:lpstr>
      <vt:lpstr>Adapting OER: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2021-05-25T11:31:15Z</dcterms:modified>
</cp:coreProperties>
</file>