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12192000"/>
  <p:notesSz cx="6858000" cy="9144000"/>
  <p:embeddedFontLst>
    <p:embeddedFont>
      <p:font typeface="Open Sans ExtraBold"/>
      <p:bold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TwD2ow9yVOEHiUeCsIpYFY1BF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BCD9AD-B6F5-4A86-9E6E-3292E52A531A}">
  <a:tblStyle styleId="{C1BCD9AD-B6F5-4A86-9E6E-3292E52A531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ExtraBold-bold.fntdata"/><Relationship Id="rId22" Type="http://schemas.openxmlformats.org/officeDocument/2006/relationships/font" Target="fonts/OpenSans-regular.fntdata"/><Relationship Id="rId21" Type="http://schemas.openxmlformats.org/officeDocument/2006/relationships/font" Target="fonts/OpenSansExtraBold-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This second part of the law and policy lecture will focus on a specific case study. It is applying concepts from the lecture, in particular the idea of governance functions, in a specific context, in this case Mexico.</a:t>
            </a:r>
            <a:endParaRPr/>
          </a:p>
        </p:txBody>
      </p:sp>
      <p:sp>
        <p:nvSpPr>
          <p:cNvPr id="65" name="Google Shape;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This slide provides references and further resources on the case study.</a:t>
            </a:r>
            <a:endParaRPr/>
          </a:p>
        </p:txBody>
      </p:sp>
      <p:sp>
        <p:nvSpPr>
          <p:cNvPr id="183" name="Google Shape;1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84" name="Google Shape;184;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91" name="Google Shape;1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273050" rtl="0" algn="l">
              <a:spcBef>
                <a:spcPts val="0"/>
              </a:spcBef>
              <a:spcAft>
                <a:spcPts val="0"/>
              </a:spcAft>
              <a:buClr>
                <a:schemeClr val="dk1"/>
              </a:buClr>
              <a:buSzPts val="1200"/>
              <a:buFont typeface="Arial"/>
              <a:buChar char="•"/>
            </a:pPr>
            <a:r>
              <a:rPr lang="en-GB"/>
              <a:t>The case study is structured similar to the lecture and shows how the concepts from the lecture could be applied by</a:t>
            </a:r>
            <a:endParaRPr/>
          </a:p>
          <a:p>
            <a:pPr indent="-342900" lvl="1" marL="901700" rtl="0" algn="l">
              <a:spcBef>
                <a:spcPts val="0"/>
              </a:spcBef>
              <a:spcAft>
                <a:spcPts val="0"/>
              </a:spcAft>
              <a:buClr>
                <a:schemeClr val="dk1"/>
              </a:buClr>
              <a:buSzPts val="1200"/>
              <a:buFont typeface="Calibri"/>
              <a:buAutoNum type="arabicPeriod"/>
            </a:pPr>
            <a:r>
              <a:rPr lang="en-GB"/>
              <a:t>Mapping the landscape of law and policy for electricity transitions,</a:t>
            </a:r>
            <a:endParaRPr/>
          </a:p>
          <a:p>
            <a:pPr indent="-342900" lvl="1" marL="901700" rtl="0" algn="l">
              <a:spcBef>
                <a:spcPts val="0"/>
              </a:spcBef>
              <a:spcAft>
                <a:spcPts val="0"/>
              </a:spcAft>
              <a:buClr>
                <a:schemeClr val="dk1"/>
              </a:buClr>
              <a:buSzPts val="1200"/>
              <a:buFont typeface="Calibri"/>
              <a:buAutoNum type="arabicPeriod"/>
            </a:pPr>
            <a:r>
              <a:rPr lang="en-GB"/>
              <a:t>Understanding the circumstances under which law and policy came into place, and</a:t>
            </a:r>
            <a:endParaRPr/>
          </a:p>
          <a:p>
            <a:pPr indent="-342900" lvl="1" marL="901700" rtl="0" algn="l">
              <a:spcBef>
                <a:spcPts val="0"/>
              </a:spcBef>
              <a:spcAft>
                <a:spcPts val="0"/>
              </a:spcAft>
              <a:buClr>
                <a:schemeClr val="dk1"/>
              </a:buClr>
              <a:buSzPts val="1200"/>
              <a:buFont typeface="Calibri"/>
              <a:buAutoNum type="arabicPeriod"/>
            </a:pPr>
            <a:r>
              <a:rPr lang="en-GB"/>
              <a:t>Analysing law and policy with respect to core governance functions.</a:t>
            </a:r>
            <a:endParaRPr/>
          </a:p>
        </p:txBody>
      </p:sp>
      <p:sp>
        <p:nvSpPr>
          <p:cNvPr id="75" name="Google Shape;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82" name="Google Shape;82;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rtl="0" algn="l">
              <a:spcBef>
                <a:spcPts val="0"/>
              </a:spcBef>
              <a:spcAft>
                <a:spcPts val="0"/>
              </a:spcAft>
              <a:buClr>
                <a:schemeClr val="dk1"/>
              </a:buClr>
              <a:buSzPts val="1200"/>
              <a:buFont typeface="Arial"/>
              <a:buChar char="•"/>
            </a:pPr>
            <a:r>
              <a:rPr lang="en-GB"/>
              <a:t>This first section is giving a very short background and is mapping a limited part of the relevant law and policy landscape in Mexico.</a:t>
            </a:r>
            <a:endParaRPr/>
          </a:p>
        </p:txBody>
      </p:sp>
      <p:sp>
        <p:nvSpPr>
          <p:cNvPr id="83" name="Google Shape;83;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Mexico is a country in North America with a population of around 130 million.</a:t>
            </a:r>
            <a:endParaRPr/>
          </a:p>
          <a:p>
            <a:pPr indent="-171450" lvl="0" marL="1714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It is a federal republic with a bicameral legislature and a president as head of state and government.</a:t>
            </a:r>
            <a:endParaRPr>
              <a:solidFill>
                <a:schemeClr val="dk1"/>
              </a:solidFill>
              <a:latin typeface="Calibri"/>
              <a:ea typeface="Calibri"/>
              <a:cs typeface="Calibri"/>
              <a:sym typeface="Calibri"/>
            </a:endParaRPr>
          </a:p>
          <a:p>
            <a:pPr indent="-171450" lvl="0" marL="1714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Mexico’s electricity generation is largely fossil fuel based but wind and solar capacity tripled since 2015 and made up 12% of generation in 2021.</a:t>
            </a:r>
            <a:endParaRPr>
              <a:solidFill>
                <a:srgbClr val="242424"/>
              </a:solidFill>
              <a:latin typeface="Arial"/>
              <a:ea typeface="Arial"/>
              <a:cs typeface="Arial"/>
              <a:sym typeface="Arial"/>
            </a:endParaRPr>
          </a:p>
          <a:p>
            <a:pPr indent="-171450" lvl="0" marL="1714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Mexico started a process of privatization of the electricity sector with the 1992 </a:t>
            </a:r>
            <a:r>
              <a:rPr lang="en-GB"/>
              <a:t>North American Free Trade Agreement</a:t>
            </a:r>
            <a:r>
              <a:rPr lang="en-GB">
                <a:solidFill>
                  <a:srgbClr val="242424"/>
                </a:solidFill>
                <a:latin typeface="Arial"/>
                <a:ea typeface="Arial"/>
                <a:cs typeface="Arial"/>
                <a:sym typeface="Arial"/>
              </a:rPr>
              <a:t> (NAFTA) that culminated in a 2013 reform package. Since 2018, efforts towards renationalization have been pursued by the current administration.</a:t>
            </a:r>
            <a:endParaRPr/>
          </a:p>
        </p:txBody>
      </p:sp>
      <p:sp>
        <p:nvSpPr>
          <p:cNvPr id="90" name="Google Shape;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91" name="Google Shape;91;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 first step of the analysis is about taking stock of existing law and policy relevant to the electricity transition in Mexico.</a:t>
            </a:r>
            <a:endParaRPr/>
          </a:p>
          <a:p>
            <a:pPr indent="-171450" lvl="0" marL="171450" rtl="0" algn="l">
              <a:spcBef>
                <a:spcPts val="0"/>
              </a:spcBef>
              <a:spcAft>
                <a:spcPts val="0"/>
              </a:spcAft>
              <a:buClr>
                <a:schemeClr val="dk1"/>
              </a:buClr>
              <a:buSzPts val="1200"/>
              <a:buFont typeface="Arial"/>
              <a:buChar char="•"/>
            </a:pPr>
            <a:r>
              <a:rPr lang="en-GB"/>
              <a:t>The slide highlights five important law and policy elements. There are many more that are not captured on the slide. Two of the laws are shortly explained.</a:t>
            </a:r>
            <a:endParaRPr/>
          </a:p>
          <a:p>
            <a:pPr indent="-171450" lvl="0" marL="171450" rtl="0" algn="l">
              <a:spcBef>
                <a:spcPts val="0"/>
              </a:spcBef>
              <a:spcAft>
                <a:spcPts val="0"/>
              </a:spcAft>
              <a:buClr>
                <a:schemeClr val="dk1"/>
              </a:buClr>
              <a:buSzPts val="1200"/>
              <a:buFont typeface="Arial"/>
              <a:buChar char="•"/>
            </a:pPr>
            <a:r>
              <a:rPr lang="en-GB"/>
              <a:t>First, the General Law on Climate Change was passed 2012. It provides an overarching legislative basis for climate action in Mexico, including some level of certainty and continuity in climate policy. It establishes basis for the creation of institutions, legal frameworks, processes and financing for the transition to a low carbon economy.</a:t>
            </a:r>
            <a:endParaRPr/>
          </a:p>
          <a:p>
            <a:pPr indent="-171450" lvl="0" marL="171450" rtl="0" algn="l">
              <a:spcBef>
                <a:spcPts val="0"/>
              </a:spcBef>
              <a:spcAft>
                <a:spcPts val="0"/>
              </a:spcAft>
              <a:buClr>
                <a:schemeClr val="dk1"/>
              </a:buClr>
              <a:buSzPts val="1200"/>
              <a:buFont typeface="Arial"/>
              <a:buChar char="•"/>
            </a:pPr>
            <a:r>
              <a:rPr lang="en-GB"/>
              <a:t>Second, the Energy Transition Law was passed in 2015. It intends to promote a sustainable and efficient energy system. The law sets out the basis for obligations of power companies to provide a mandatory share of clean energy and reduce pollution. It is attempting to ensure competitiveness through new wholesale electricity market.</a:t>
            </a:r>
            <a:endParaRPr/>
          </a:p>
          <a:p>
            <a:pPr indent="-171450" lvl="0" marL="171450" rtl="0" algn="l">
              <a:spcBef>
                <a:spcPts val="0"/>
              </a:spcBef>
              <a:spcAft>
                <a:spcPts val="0"/>
              </a:spcAft>
              <a:buClr>
                <a:schemeClr val="dk1"/>
              </a:buClr>
              <a:buSzPts val="1200"/>
              <a:buFont typeface="Arial"/>
              <a:buChar char="•"/>
            </a:pPr>
            <a:r>
              <a:rPr lang="en-GB"/>
              <a:t>This and the remaining laws and policies on the slide intend to give a rough overview over the law and policy landscape, aspects that are important to highlight:</a:t>
            </a:r>
            <a:endParaRPr/>
          </a:p>
          <a:p>
            <a:pPr indent="-228600" lvl="1" marL="685800" rtl="0" algn="l">
              <a:spcBef>
                <a:spcPts val="0"/>
              </a:spcBef>
              <a:spcAft>
                <a:spcPts val="0"/>
              </a:spcAft>
              <a:buClr>
                <a:schemeClr val="dk1"/>
              </a:buClr>
              <a:buSzPts val="1200"/>
              <a:buFont typeface="Calibri"/>
              <a:buAutoNum type="arabicPeriod"/>
            </a:pPr>
            <a:r>
              <a:rPr lang="en-GB"/>
              <a:t>This is far from a complete picture as there are many other policies and laws that intersect with the electricity transition.</a:t>
            </a:r>
            <a:endParaRPr/>
          </a:p>
          <a:p>
            <a:pPr indent="-228600" lvl="1" marL="685800" rtl="0" algn="l">
              <a:spcBef>
                <a:spcPts val="0"/>
              </a:spcBef>
              <a:spcAft>
                <a:spcPts val="0"/>
              </a:spcAft>
              <a:buClr>
                <a:schemeClr val="dk1"/>
              </a:buClr>
              <a:buSzPts val="1200"/>
              <a:buFont typeface="Calibri"/>
              <a:buAutoNum type="arabicPeriod"/>
            </a:pPr>
            <a:r>
              <a:rPr lang="en-GB"/>
              <a:t>Judging only from the introduction of climate laws, Mexico is relatively progressive with its climate change framework law one of the earliest ones globally.</a:t>
            </a:r>
            <a:endParaRPr/>
          </a:p>
          <a:p>
            <a:pPr indent="-228600" lvl="1" marL="685800" rtl="0" algn="l">
              <a:spcBef>
                <a:spcPts val="0"/>
              </a:spcBef>
              <a:spcAft>
                <a:spcPts val="0"/>
              </a:spcAft>
              <a:buClr>
                <a:schemeClr val="dk1"/>
              </a:buClr>
              <a:buSzPts val="1200"/>
              <a:buFont typeface="Calibri"/>
              <a:buAutoNum type="arabicPeriod"/>
            </a:pPr>
            <a:r>
              <a:rPr lang="en-GB"/>
              <a:t>There is complexity around the private/public character of the electricity sector, with current efforts at least partially trying to reverse earlier privatization through the Energy Reform Package 2013.</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99" name="Google Shape;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00" name="Google Shape;100;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38" name="Google Shape;138;p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rtl="0" algn="l">
              <a:spcBef>
                <a:spcPts val="0"/>
              </a:spcBef>
              <a:spcAft>
                <a:spcPts val="0"/>
              </a:spcAft>
              <a:buClr>
                <a:schemeClr val="dk1"/>
              </a:buClr>
              <a:buSzPts val="1200"/>
              <a:buFont typeface="Arial"/>
              <a:buChar char="•"/>
            </a:pPr>
            <a:r>
              <a:rPr lang="en-GB"/>
              <a:t>The rest of the case study focuses on the General Law on Climate Change as an example. First, it provides an overview over the process of policy development and adoption, and then goes through elements of the law from the perspective of governance functions.</a:t>
            </a:r>
            <a:endParaRPr/>
          </a:p>
        </p:txBody>
      </p:sp>
      <p:sp>
        <p:nvSpPr>
          <p:cNvPr id="139" name="Google Shape;139;p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en-GB"/>
              <a:t>Climate change became a priority for the Mexican government during the early years of the Presidency of Felipe Calderón (from 2006 to 2012)</a:t>
            </a:r>
            <a:endParaRPr/>
          </a:p>
          <a:p>
            <a:pPr indent="-285750" lvl="0" marL="285750" rtl="0" algn="l">
              <a:spcBef>
                <a:spcPts val="0"/>
              </a:spcBef>
              <a:spcAft>
                <a:spcPts val="0"/>
              </a:spcAft>
              <a:buClr>
                <a:schemeClr val="dk1"/>
              </a:buClr>
              <a:buSzPts val="1200"/>
              <a:buFont typeface="arial"/>
              <a:buChar char="•"/>
            </a:pPr>
            <a:r>
              <a:rPr lang="en-GB"/>
              <a:t>For example, the National Development Plan 2007-2012 stressed the importance of considering climate change across all sectors and the government also published a Special Programme on Climate Change (PECC) in 2009. The PECC highlighted the long-term climate change agenda and medium-term mitigation and adaptation goals.</a:t>
            </a:r>
            <a:endParaRPr/>
          </a:p>
          <a:p>
            <a:pPr indent="-285750" lvl="0" marL="285750" rtl="0" algn="l">
              <a:spcBef>
                <a:spcPts val="0"/>
              </a:spcBef>
              <a:spcAft>
                <a:spcPts val="0"/>
              </a:spcAft>
              <a:buClr>
                <a:schemeClr val="dk1"/>
              </a:buClr>
              <a:buSzPts val="1200"/>
              <a:buFont typeface="arial"/>
              <a:buChar char="•"/>
            </a:pPr>
            <a:r>
              <a:rPr lang="en-GB"/>
              <a:t>To ensure further development of this agenda and resilience to short-term political considerations, efforts were then started to enshrine climate action into law.</a:t>
            </a:r>
            <a:endParaRPr/>
          </a:p>
          <a:p>
            <a:pPr indent="-285750" lvl="0" marL="285750" rtl="0" algn="l">
              <a:spcBef>
                <a:spcPts val="0"/>
              </a:spcBef>
              <a:spcAft>
                <a:spcPts val="0"/>
              </a:spcAft>
              <a:buClr>
                <a:schemeClr val="dk1"/>
              </a:buClr>
              <a:buSzPts val="1200"/>
              <a:buFont typeface="arial"/>
              <a:buChar char="•"/>
            </a:pPr>
            <a:r>
              <a:rPr lang="en-GB"/>
              <a:t>This was initiated by the Mexican congress, in particular the senate, and started a long process for the government to develop a climate law.</a:t>
            </a:r>
            <a:endParaRPr/>
          </a:p>
          <a:p>
            <a:pPr indent="-285750" lvl="0" marL="285750" rtl="0" algn="l">
              <a:spcBef>
                <a:spcPts val="0"/>
              </a:spcBef>
              <a:spcAft>
                <a:spcPts val="0"/>
              </a:spcAft>
              <a:buClr>
                <a:schemeClr val="dk1"/>
              </a:buClr>
              <a:buSzPts val="1200"/>
              <a:buFont typeface="arial"/>
              <a:buChar char="•"/>
            </a:pPr>
            <a:r>
              <a:rPr lang="en-GB"/>
              <a:t>Important elements that played a role in the process are:</a:t>
            </a:r>
            <a:endParaRPr/>
          </a:p>
          <a:p>
            <a:pPr indent="-285750" lvl="1" marL="742950" rtl="0" algn="l">
              <a:spcBef>
                <a:spcPts val="0"/>
              </a:spcBef>
              <a:spcAft>
                <a:spcPts val="0"/>
              </a:spcAft>
              <a:buClr>
                <a:schemeClr val="dk1"/>
              </a:buClr>
              <a:buSzPts val="1200"/>
              <a:buFont typeface="Calibri"/>
              <a:buAutoNum type="arabicPeriod"/>
            </a:pPr>
            <a:r>
              <a:rPr lang="en-GB"/>
              <a:t>Consideration of international experience with climate laws, in particular direct engagement with the UK over the Climate Change Act, 2008 (UK)</a:t>
            </a:r>
            <a:endParaRPr/>
          </a:p>
          <a:p>
            <a:pPr indent="-285750" lvl="1" marL="742950" rtl="0" algn="l">
              <a:spcBef>
                <a:spcPts val="0"/>
              </a:spcBef>
              <a:spcAft>
                <a:spcPts val="0"/>
              </a:spcAft>
              <a:buClr>
                <a:schemeClr val="dk1"/>
              </a:buClr>
              <a:buSzPts val="1200"/>
              <a:buFont typeface="Calibri"/>
              <a:buAutoNum type="arabicPeriod"/>
            </a:pPr>
            <a:r>
              <a:rPr lang="en-GB"/>
              <a:t>Strengthening of the domestic climate agenda through international engagement, in particular Mexico's G20 Presidency and hosting of COP16 </a:t>
            </a:r>
            <a:endParaRPr/>
          </a:p>
          <a:p>
            <a:pPr indent="-285750" lvl="1" marL="742950" rtl="0" algn="l">
              <a:spcBef>
                <a:spcPts val="0"/>
              </a:spcBef>
              <a:spcAft>
                <a:spcPts val="0"/>
              </a:spcAft>
              <a:buClr>
                <a:schemeClr val="dk1"/>
              </a:buClr>
              <a:buSzPts val="1200"/>
              <a:buFont typeface="Calibri"/>
              <a:buAutoNum type="arabicPeriod"/>
            </a:pPr>
            <a:r>
              <a:rPr lang="en-GB"/>
              <a:t>Political negotiations between parties and consolidation of different legislative efforts</a:t>
            </a:r>
            <a:endParaRPr/>
          </a:p>
          <a:p>
            <a:pPr indent="-285750" lvl="1" marL="742950" rtl="0" algn="l">
              <a:spcBef>
                <a:spcPts val="0"/>
              </a:spcBef>
              <a:spcAft>
                <a:spcPts val="0"/>
              </a:spcAft>
              <a:buClr>
                <a:schemeClr val="dk1"/>
              </a:buClr>
              <a:buSzPts val="1200"/>
              <a:buFont typeface="Calibri"/>
              <a:buAutoNum type="arabicPeriod"/>
            </a:pPr>
            <a:r>
              <a:rPr lang="en-GB"/>
              <a:t>Capacity and knowledge building for parliamentarians, in particular necessary due to Mexico's parliamentarians in the lower house being elected for only 3 years and without immediately re-election allowed</a:t>
            </a:r>
            <a:endParaRPr/>
          </a:p>
          <a:p>
            <a:pPr indent="-285750" lvl="1" marL="742950" rtl="0" algn="l">
              <a:spcBef>
                <a:spcPts val="0"/>
              </a:spcBef>
              <a:spcAft>
                <a:spcPts val="0"/>
              </a:spcAft>
              <a:buClr>
                <a:schemeClr val="dk1"/>
              </a:buClr>
              <a:buSzPts val="1200"/>
              <a:buFont typeface="Calibri"/>
              <a:buAutoNum type="arabicPeriod"/>
            </a:pPr>
            <a:r>
              <a:rPr lang="en-GB"/>
              <a:t>Lobbying by the private sector and NGOs</a:t>
            </a:r>
            <a:endParaRPr/>
          </a:p>
          <a:p>
            <a:pPr indent="-285750" lvl="0" marL="285750" rtl="0" algn="l">
              <a:spcBef>
                <a:spcPts val="0"/>
              </a:spcBef>
              <a:spcAft>
                <a:spcPts val="0"/>
              </a:spcAft>
              <a:buClr>
                <a:schemeClr val="dk1"/>
              </a:buClr>
              <a:buSzPts val="1200"/>
              <a:buFont typeface="arial"/>
              <a:buChar char="•"/>
            </a:pPr>
            <a:r>
              <a:rPr lang="en-GB"/>
              <a:t>The law was passed with a vast majority in the lower house and unanimously in the senate in 2012.</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47" name="Google Shape;147;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This second part is considering core elements of the law with respect to institutions, mechanisms, and targets from the perspective of governance functions. For this short overview, only institutions are considered.</a:t>
            </a:r>
            <a:endParaRPr/>
          </a:p>
          <a:p>
            <a:pPr indent="-171450" lvl="0" marL="171450" rtl="0" algn="l">
              <a:spcBef>
                <a:spcPts val="0"/>
              </a:spcBef>
              <a:spcAft>
                <a:spcPts val="0"/>
              </a:spcAft>
              <a:buClr>
                <a:schemeClr val="dk1"/>
              </a:buClr>
              <a:buSzPts val="1200"/>
              <a:buFont typeface="Arial"/>
              <a:buChar char="•"/>
            </a:pPr>
            <a:r>
              <a:rPr lang="en-GB"/>
              <a:t>The law created the 'National System for Climate Change' (SINACC), a set of institutions that were newly established or were given a new mandate in the law, as well as associated processes for coordination and collaboration across those institutions. The National System for Climate Change consists of:</a:t>
            </a:r>
            <a:endParaRPr/>
          </a:p>
          <a:p>
            <a:pPr indent="-228600" lvl="1" marL="685800" rtl="0" algn="l">
              <a:spcBef>
                <a:spcPts val="0"/>
              </a:spcBef>
              <a:spcAft>
                <a:spcPts val="0"/>
              </a:spcAft>
              <a:buClr>
                <a:schemeClr val="dk1"/>
              </a:buClr>
              <a:buSzPts val="1200"/>
              <a:buFont typeface="Calibri"/>
              <a:buAutoNum type="arabicPeriod"/>
            </a:pPr>
            <a:r>
              <a:rPr lang="en-GB"/>
              <a:t>Inter-Ministerial Commission on Climate Change (CICC). This is the permanent coordination mechanism between the federal ministries. It includes 14 ministries and operates 7 working groups, e.g., on adaptation or deforestation.</a:t>
            </a:r>
            <a:endParaRPr/>
          </a:p>
          <a:p>
            <a:pPr indent="-228600" lvl="1" marL="514350" rtl="0" algn="l">
              <a:spcBef>
                <a:spcPts val="0"/>
              </a:spcBef>
              <a:spcAft>
                <a:spcPts val="0"/>
              </a:spcAft>
              <a:buClr>
                <a:schemeClr val="dk1"/>
              </a:buClr>
              <a:buSzPts val="1200"/>
              <a:buFont typeface="Calibri"/>
              <a:buAutoNum type="arabicPeriod"/>
            </a:pPr>
            <a:r>
              <a:rPr lang="en-GB"/>
              <a:t>National Institute of Ecology and Climate Change (INECC). This research institute is coordinating and undertaking studies on climate change. The law expanded the scope of the institute to include work on climate change. The institute works with other research institutes, from academia, private sector, international partners.</a:t>
            </a:r>
            <a:endParaRPr/>
          </a:p>
          <a:p>
            <a:pPr indent="-228600" lvl="1" marL="514350" rtl="0" algn="l">
              <a:spcBef>
                <a:spcPts val="0"/>
              </a:spcBef>
              <a:spcAft>
                <a:spcPts val="0"/>
              </a:spcAft>
              <a:buClr>
                <a:schemeClr val="dk1"/>
              </a:buClr>
              <a:buSzPts val="1200"/>
              <a:buFont typeface="Calibri"/>
              <a:buAutoNum type="arabicPeriod"/>
            </a:pPr>
            <a:r>
              <a:rPr lang="en-GB"/>
              <a:t>Consultative Council on Climate Change (C3). This advisory body for the CICC comprising members of academia, social, and private sector. Its role is both to advise and to promote stakeholder engagement.</a:t>
            </a:r>
            <a:endParaRPr/>
          </a:p>
          <a:p>
            <a:pPr indent="-228600" lvl="1" marL="514350" rtl="0" algn="l">
              <a:spcBef>
                <a:spcPts val="0"/>
              </a:spcBef>
              <a:spcAft>
                <a:spcPts val="0"/>
              </a:spcAft>
              <a:buClr>
                <a:schemeClr val="dk1"/>
              </a:buClr>
              <a:buSzPts val="1200"/>
              <a:buFont typeface="Calibri"/>
              <a:buAutoNum type="arabicPeriod"/>
            </a:pPr>
            <a:r>
              <a:rPr lang="en-GB"/>
              <a:t>Federal Congress. Both chambers of congress and in particular two specific committees looking at climate change are part of SINACC.</a:t>
            </a:r>
            <a:endParaRPr/>
          </a:p>
          <a:p>
            <a:pPr indent="-228600" lvl="1" marL="514350" rtl="0" algn="l">
              <a:spcBef>
                <a:spcPts val="0"/>
              </a:spcBef>
              <a:spcAft>
                <a:spcPts val="0"/>
              </a:spcAft>
              <a:buClr>
                <a:schemeClr val="dk1"/>
              </a:buClr>
              <a:buSzPts val="1200"/>
              <a:buFont typeface="Calibri"/>
              <a:buAutoNum type="arabicPeriod"/>
            </a:pPr>
            <a:r>
              <a:rPr lang="en-GB"/>
              <a:t>State governments and municipal authorities. These are part of SINACC and are mandated to pursue mitigation and adaptation efforts.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Governance functions that could be attributed to different institutions are show on the right side of the slide. These could be allocated differently - this is just one way to map some of them on the institutions and system as a whole. There are more aspects of the law that might cover other governance functions.</a:t>
            </a:r>
            <a:endParaRPr/>
          </a:p>
          <a:p>
            <a:pPr indent="-95250" lvl="1" marL="45720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58" name="Google Shape;158;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Finally, it is important to highlight some of the main achievements and challenges of the law.</a:t>
            </a:r>
            <a:endParaRPr/>
          </a:p>
          <a:p>
            <a:pPr indent="-171450" lvl="0" marL="171450" rtl="0" algn="l">
              <a:spcBef>
                <a:spcPts val="0"/>
              </a:spcBef>
              <a:spcAft>
                <a:spcPts val="0"/>
              </a:spcAft>
              <a:buClr>
                <a:schemeClr val="dk1"/>
              </a:buClr>
              <a:buSzPts val="1200"/>
              <a:buFont typeface="Arial"/>
              <a:buChar char="•"/>
            </a:pPr>
            <a:r>
              <a:rPr lang="en-GB"/>
              <a:t>In general, while this is an interesting case study to learn, it is not necessarily a best practice example – there might not be any such example.</a:t>
            </a:r>
            <a:endParaRPr/>
          </a:p>
          <a:p>
            <a:pPr indent="-171450" lvl="0" marL="171450" rtl="0" algn="l">
              <a:spcBef>
                <a:spcPts val="0"/>
              </a:spcBef>
              <a:spcAft>
                <a:spcPts val="0"/>
              </a:spcAft>
              <a:buClr>
                <a:schemeClr val="dk1"/>
              </a:buClr>
              <a:buSzPts val="1200"/>
              <a:buFont typeface="Arial"/>
              <a:buChar char="•"/>
            </a:pPr>
            <a:r>
              <a:rPr lang="en-GB"/>
              <a:t>Some of the positive outcomes of the law are that it is</a:t>
            </a:r>
            <a:endParaRPr/>
          </a:p>
          <a:p>
            <a:pPr indent="-285750" lvl="1" marL="914400" rtl="0" algn="l">
              <a:spcBef>
                <a:spcPts val="0"/>
              </a:spcBef>
              <a:spcAft>
                <a:spcPts val="0"/>
              </a:spcAft>
              <a:buClr>
                <a:schemeClr val="dk1"/>
              </a:buClr>
              <a:buSzPts val="1200"/>
              <a:buFont typeface="Calibri"/>
              <a:buAutoNum type="arabicPeriod"/>
            </a:pPr>
            <a:r>
              <a:rPr lang="en-GB"/>
              <a:t>Providing a framework of institutions and processes for climate policy delivery,</a:t>
            </a:r>
            <a:endParaRPr/>
          </a:p>
          <a:p>
            <a:pPr indent="-285750" lvl="1" marL="914400" rtl="0" algn="l">
              <a:spcBef>
                <a:spcPts val="0"/>
              </a:spcBef>
              <a:spcAft>
                <a:spcPts val="0"/>
              </a:spcAft>
              <a:buClr>
                <a:schemeClr val="dk1"/>
              </a:buClr>
              <a:buSzPts val="1200"/>
              <a:buFont typeface="Calibri"/>
              <a:buAutoNum type="arabicPeriod"/>
            </a:pPr>
            <a:r>
              <a:rPr lang="en-GB"/>
              <a:t>Setting long-term targets and enshrining continuity,</a:t>
            </a:r>
            <a:endParaRPr/>
          </a:p>
          <a:p>
            <a:pPr indent="-285750" lvl="1" marL="914400" rtl="0" algn="l">
              <a:spcBef>
                <a:spcPts val="0"/>
              </a:spcBef>
              <a:spcAft>
                <a:spcPts val="0"/>
              </a:spcAft>
              <a:buClr>
                <a:schemeClr val="dk1"/>
              </a:buClr>
              <a:buSzPts val="1200"/>
              <a:buFont typeface="Calibri"/>
              <a:buAutoNum type="arabicPeriod"/>
            </a:pPr>
            <a:r>
              <a:rPr lang="en-GB"/>
              <a:t>Enhancing societal and political discourse on climate change, and</a:t>
            </a:r>
            <a:endParaRPr/>
          </a:p>
          <a:p>
            <a:pPr indent="-285750" lvl="1" marL="914400" rtl="0" algn="l">
              <a:spcBef>
                <a:spcPts val="0"/>
              </a:spcBef>
              <a:spcAft>
                <a:spcPts val="0"/>
              </a:spcAft>
              <a:buClr>
                <a:schemeClr val="dk1"/>
              </a:buClr>
              <a:buSzPts val="1200"/>
              <a:buFont typeface="Calibri"/>
              <a:buAutoNum type="arabicPeriod"/>
            </a:pPr>
            <a:r>
              <a:rPr lang="en-GB"/>
              <a:t>Fostering the energy transition.</a:t>
            </a:r>
            <a:endParaRPr/>
          </a:p>
          <a:p>
            <a:pPr indent="-209550" lvl="1" marL="91440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Arial"/>
              <a:buChar char="•"/>
            </a:pPr>
            <a:r>
              <a:rPr lang="en-GB"/>
              <a:t>But the law is also facing a range of challenges in the implementation, partially due to its design but also other factors. Challenges include</a:t>
            </a:r>
            <a:endParaRPr/>
          </a:p>
          <a:p>
            <a:pPr indent="-285750" lvl="1" marL="1028700" rtl="0" algn="l">
              <a:spcBef>
                <a:spcPts val="0"/>
              </a:spcBef>
              <a:spcAft>
                <a:spcPts val="0"/>
              </a:spcAft>
              <a:buClr>
                <a:schemeClr val="dk1"/>
              </a:buClr>
              <a:buSzPts val="1200"/>
              <a:buFont typeface="Calibri"/>
              <a:buAutoNum type="arabicPeriod"/>
            </a:pPr>
            <a:r>
              <a:rPr lang="en-GB"/>
              <a:t>Unclear responsibilities and mandates. The law sets responsibilities but these are often not concrete enough and don't give a clear mandate. There is also a lack of financial means allocated, e.g., to local governments, to engage.</a:t>
            </a:r>
            <a:endParaRPr/>
          </a:p>
          <a:p>
            <a:pPr indent="-285750" lvl="1" marL="1028700" rtl="0" algn="l">
              <a:spcBef>
                <a:spcPts val="0"/>
              </a:spcBef>
              <a:spcAft>
                <a:spcPts val="0"/>
              </a:spcAft>
              <a:buClr>
                <a:schemeClr val="dk1"/>
              </a:buClr>
              <a:buSzPts val="1200"/>
              <a:buFont typeface="Calibri"/>
              <a:buAutoNum type="arabicPeriod"/>
            </a:pPr>
            <a:r>
              <a:rPr lang="en-GB"/>
              <a:t>Difficulties in coordination. Institutions, like National System for Climate Change and processes established for coordination are partially to complex and do not achieve efficient coordination. The Inter-Ministerial Commission on Climate Change does not have a clearly defined role and mandate for potential coordination across the government</a:t>
            </a:r>
            <a:endParaRPr/>
          </a:p>
          <a:p>
            <a:pPr indent="-285750" lvl="1" marL="1028700" rtl="0" algn="l">
              <a:spcBef>
                <a:spcPts val="0"/>
              </a:spcBef>
              <a:spcAft>
                <a:spcPts val="0"/>
              </a:spcAft>
              <a:buClr>
                <a:schemeClr val="dk1"/>
              </a:buClr>
              <a:buSzPts val="1200"/>
              <a:buFont typeface="Calibri"/>
              <a:buAutoNum type="arabicPeriod"/>
            </a:pPr>
            <a:r>
              <a:rPr lang="en-GB"/>
              <a:t>Weak mechanisms to ensure accountability. No institution is clearly tasked with monitoring implementation. It is unclear who is responsible for developing plans to meet targets/objectives set out in law.</a:t>
            </a:r>
            <a:endParaRPr/>
          </a:p>
          <a:p>
            <a:pPr indent="-285750" lvl="1" marL="914400" rtl="0" algn="l">
              <a:spcBef>
                <a:spcPts val="0"/>
              </a:spcBef>
              <a:spcAft>
                <a:spcPts val="0"/>
              </a:spcAft>
              <a:buClr>
                <a:schemeClr val="dk1"/>
              </a:buClr>
              <a:buSzPts val="1200"/>
              <a:buFont typeface="Calibri"/>
              <a:buAutoNum type="arabicPeriod"/>
            </a:pPr>
            <a:r>
              <a:rPr lang="en-GB"/>
              <a:t>Insufficient financial means and mechanisms. The Climate Change Fund received little federal funding and, thus, is playing no major role in climate policies. There is a lack of an effective finance strategy.</a:t>
            </a:r>
            <a:endParaRPr/>
          </a:p>
          <a:p>
            <a:pPr indent="-285750" lvl="1" marL="914400" rtl="0" algn="l">
              <a:spcBef>
                <a:spcPts val="0"/>
              </a:spcBef>
              <a:spcAft>
                <a:spcPts val="0"/>
              </a:spcAft>
              <a:buClr>
                <a:schemeClr val="dk1"/>
              </a:buClr>
              <a:buSzPts val="1200"/>
              <a:buFont typeface="Calibri"/>
              <a:buAutoNum type="arabicPeriod"/>
            </a:pPr>
            <a:r>
              <a:rPr lang="en-GB"/>
              <a:t>Reduced political commitment and leadership. Climate change became generally a lower priority on the political agenda in periods after the adoption of the law.</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 summary, this case study aimed to provide an example of how concepts from the lecture, in particular governance functions, can be applied when considering law and policy for the electricity transitions. For this case study, this was necessarily done relatively simple, but the concept can also be applied when thinking more comprehensively about law and policy in different country's contexts.</a:t>
            </a:r>
            <a:endParaRPr/>
          </a:p>
          <a:p>
            <a:pPr indent="-95250" lvl="1" marL="914400" rtl="0" algn="l">
              <a:spcBef>
                <a:spcPts val="0"/>
              </a:spcBef>
              <a:spcAft>
                <a:spcPts val="0"/>
              </a:spcAft>
              <a:buClr>
                <a:schemeClr val="dk1"/>
              </a:buClr>
              <a:buSzPts val="1200"/>
              <a:buFont typeface="Arial"/>
              <a:buNone/>
            </a:pPr>
            <a:r>
              <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75" name="Google Shape;175;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4"/>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4"/>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14"/>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1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16"/>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16"/>
          <p:cNvGrpSpPr/>
          <p:nvPr/>
        </p:nvGrpSpPr>
        <p:grpSpPr>
          <a:xfrm>
            <a:off x="9055065" y="266555"/>
            <a:ext cx="1097280" cy="718618"/>
            <a:chOff x="3403969" y="5271776"/>
            <a:chExt cx="1878150" cy="1161732"/>
          </a:xfrm>
        </p:grpSpPr>
        <p:pic>
          <p:nvPicPr>
            <p:cNvPr descr="Logo&#10;&#10;Description automatically generated" id="31" name="Google Shape;31;p16"/>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16"/>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16"/>
          <p:cNvPicPr preferRelativeResize="0"/>
          <p:nvPr/>
        </p:nvPicPr>
        <p:blipFill rotWithShape="1">
          <a:blip r:embed="rId3">
            <a:alphaModFix/>
          </a:blip>
          <a:srcRect b="55139" l="72969" r="1015" t="6111"/>
          <a:stretch/>
        </p:blipFill>
        <p:spPr>
          <a:xfrm>
            <a:off x="10504156" y="11856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17"/>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17"/>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17"/>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8"/>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1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49" name="Shape 49"/>
        <p:cNvGrpSpPr/>
        <p:nvPr/>
      </p:nvGrpSpPr>
      <p:grpSpPr>
        <a:xfrm>
          <a:off x="0" y="0"/>
          <a:ext cx="0" cy="0"/>
          <a:chOff x="0" y="0"/>
          <a:chExt cx="0" cy="0"/>
        </a:xfrm>
      </p:grpSpPr>
      <p:sp>
        <p:nvSpPr>
          <p:cNvPr id="50" name="Google Shape;50;p2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52" name="Google Shape;52;p20"/>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picture containing text&#10;&#10;Description automatically generated" id="53" name="Google Shape;53;p20"/>
          <p:cNvPicPr preferRelativeResize="0"/>
          <p:nvPr/>
        </p:nvPicPr>
        <p:blipFill rotWithShape="1">
          <a:blip r:embed="rId2">
            <a:alphaModFix/>
          </a:blip>
          <a:srcRect b="0" l="0" r="0" t="0"/>
          <a:stretch/>
        </p:blipFill>
        <p:spPr>
          <a:xfrm>
            <a:off x="9236027" y="84497"/>
            <a:ext cx="2394763" cy="821042"/>
          </a:xfrm>
          <a:prstGeom prst="rect">
            <a:avLst/>
          </a:prstGeom>
          <a:noFill/>
          <a:ln>
            <a:noFill/>
          </a:ln>
        </p:spPr>
      </p:pic>
      <p:sp>
        <p:nvSpPr>
          <p:cNvPr id="54" name="Google Shape;54;p20"/>
          <p:cNvSpPr txBox="1"/>
          <p:nvPr/>
        </p:nvSpPr>
        <p:spPr>
          <a:xfrm>
            <a:off x="9123374" y="854366"/>
            <a:ext cx="222556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50">
                <a:solidFill>
                  <a:schemeClr val="dk1"/>
                </a:solidFill>
                <a:latin typeface="Arial"/>
                <a:ea typeface="Arial"/>
                <a:cs typeface="Arial"/>
                <a:sym typeface="Arial"/>
              </a:rPr>
              <a:t>a joint project of CEM and MI</a:t>
            </a:r>
            <a:endParaRPr/>
          </a:p>
        </p:txBody>
      </p:sp>
      <p:pic>
        <p:nvPicPr>
          <p:cNvPr descr="Text&#10;&#10;Description automatically generated" id="55" name="Google Shape;55;p20"/>
          <p:cNvPicPr preferRelativeResize="0"/>
          <p:nvPr/>
        </p:nvPicPr>
        <p:blipFill rotWithShape="1">
          <a:blip r:embed="rId3">
            <a:alphaModFix/>
          </a:blip>
          <a:srcRect b="29315" l="0" r="77004" t="0"/>
          <a:stretch/>
        </p:blipFill>
        <p:spPr>
          <a:xfrm>
            <a:off x="11281465" y="757908"/>
            <a:ext cx="349325" cy="350374"/>
          </a:xfrm>
          <a:prstGeom prst="rect">
            <a:avLst/>
          </a:prstGeom>
          <a:noFill/>
          <a:ln>
            <a:noFill/>
          </a:ln>
        </p:spPr>
      </p:pic>
      <p:pic>
        <p:nvPicPr>
          <p:cNvPr descr="A picture containing text, clock, light&#10;&#10;Description automatically generated" id="56" name="Google Shape;56;p20"/>
          <p:cNvPicPr preferRelativeResize="0"/>
          <p:nvPr/>
        </p:nvPicPr>
        <p:blipFill rotWithShape="1">
          <a:blip r:embed="rId4">
            <a:alphaModFix/>
          </a:blip>
          <a:srcRect b="-2906" l="0" r="75749" t="0"/>
          <a:stretch/>
        </p:blipFill>
        <p:spPr>
          <a:xfrm>
            <a:off x="11029941" y="827033"/>
            <a:ext cx="318995" cy="30858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57" name="Shape 57"/>
        <p:cNvGrpSpPr/>
        <p:nvPr/>
      </p:nvGrpSpPr>
      <p:grpSpPr>
        <a:xfrm>
          <a:off x="0" y="0"/>
          <a:ext cx="0" cy="0"/>
          <a:chOff x="0" y="0"/>
          <a:chExt cx="0" cy="0"/>
        </a:xfrm>
      </p:grpSpPr>
      <p:sp>
        <p:nvSpPr>
          <p:cNvPr id="58" name="Google Shape;58;p21"/>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59" name="Google Shape;59;p21"/>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Clr>
                <a:schemeClr val="lt1"/>
              </a:buClr>
              <a:buSzPts val="1400"/>
              <a:buFont typeface="Trebuchet MS"/>
              <a:buNone/>
              <a:defRPr sz="1800">
                <a:solidFill>
                  <a:schemeClr val="lt1"/>
                </a:solidFill>
                <a:latin typeface="Trebuchet MS"/>
                <a:ea typeface="Trebuchet MS"/>
                <a:cs typeface="Trebuchet MS"/>
                <a:sym typeface="Trebuchet MS"/>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0" name="Google Shape;60;p21"/>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 name="Google Shape;61;p21"/>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5"/>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5"/>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15"/>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15"/>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15"/>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15"/>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1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1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1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lse.ac.uk/GranthamInstitute/wp-content/uploads/2018/11/Policy_report_Mexico%E2%80%99s-General-Law-on-Climate-Change-Key-achievements-and-challenges-ahead-29pp_AverchenkovaGuzman-1.pdf." TargetMode="External"/><Relationship Id="rId4" Type="http://schemas.openxmlformats.org/officeDocument/2006/relationships/hyperlink" Target="https://www.clientearth.org/media/eg1ajv4x/net-zero-report-1210-final-corrections.pdf" TargetMode="External"/><Relationship Id="rId5" Type="http://schemas.openxmlformats.org/officeDocument/2006/relationships/hyperlink" Target="https://doi.org/10.1080/14693062.2021.1894084" TargetMode="External"/><Relationship Id="rId6" Type="http://schemas.openxmlformats.org/officeDocument/2006/relationships/hyperlink" Target="https://doi.org/10.1080/1523908X.2021.194089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lse.ac.uk/GranthamInstitute/law/energy-transition-law/" TargetMode="External"/><Relationship Id="rId4" Type="http://schemas.openxmlformats.org/officeDocument/2006/relationships/hyperlink" Target="https://climate-laws.org/geographies/mexico/policies/national-development-plan-2019-20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651352" y="4412120"/>
            <a:ext cx="7029608"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51851"/>
              <a:buNone/>
            </a:pPr>
            <a:r>
              <a:rPr lang="en-GB" sz="6000">
                <a:solidFill>
                  <a:schemeClr val="lt1"/>
                </a:solidFill>
              </a:rPr>
              <a:t>Lecture 2 </a:t>
            </a:r>
            <a:br>
              <a:rPr lang="en-GB"/>
            </a:br>
            <a:r>
              <a:rPr lang="en-GB"/>
              <a:t>Law and Policy – Case Study</a:t>
            </a:r>
            <a:endParaRPr/>
          </a:p>
        </p:txBody>
      </p:sp>
      <p:sp>
        <p:nvSpPr>
          <p:cNvPr id="68" name="Google Shape;68;p1"/>
          <p:cNvSpPr txBox="1"/>
          <p:nvPr>
            <p:ph idx="1" type="subTitle"/>
          </p:nvPr>
        </p:nvSpPr>
        <p:spPr>
          <a:xfrm>
            <a:off x="688931" y="3346617"/>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9" name="Google Shape;69;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70" name="Google Shape;70;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71" name="Google Shape;71;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87" name="Google Shape;187;p10"/>
          <p:cNvSpPr txBox="1"/>
          <p:nvPr/>
        </p:nvSpPr>
        <p:spPr>
          <a:xfrm>
            <a:off x="629682" y="1589635"/>
            <a:ext cx="1039939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Relevant resources include:</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3">
                  <a:extLst>
                    <a:ext uri="{A12FA001-AC4F-418D-AE19-62706E023703}">
                      <ahyp:hlinkClr val="tx"/>
                    </a:ext>
                  </a:extLst>
                </a:hlinkClick>
              </a:rPr>
              <a:t>Mexico’s General Law on Climate Change: Key Achievements and Challenges Ahead</a:t>
            </a:r>
            <a:r>
              <a:rPr lang="en-GB" sz="1800">
                <a:solidFill>
                  <a:schemeClr val="dk1"/>
                </a:solidFill>
                <a:latin typeface="Arial"/>
                <a:ea typeface="Arial"/>
                <a:cs typeface="Arial"/>
                <a:sym typeface="Arial"/>
              </a:rPr>
              <a:t>, Averchenkova, Alina, and Sandra L Guzman Luna, 2018</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4">
                  <a:extLst>
                    <a:ext uri="{A12FA001-AC4F-418D-AE19-62706E023703}">
                      <ahyp:hlinkClr val="tx"/>
                    </a:ext>
                  </a:extLst>
                </a:hlinkClick>
              </a:rPr>
              <a:t>Navigating Net-Zero: Global Lessons in Climate Law-Making</a:t>
            </a:r>
            <a:r>
              <a:rPr lang="en-GB" sz="1800">
                <a:solidFill>
                  <a:schemeClr val="dk1"/>
                </a:solidFill>
                <a:latin typeface="Arial"/>
                <a:ea typeface="Arial"/>
                <a:cs typeface="Arial"/>
                <a:sym typeface="Arial"/>
              </a:rPr>
              <a:t>, ClientEarth,  2021</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5">
                  <a:extLst>
                    <a:ext uri="{A12FA001-AC4F-418D-AE19-62706E023703}">
                      <ahyp:hlinkClr val="tx"/>
                    </a:ext>
                  </a:extLst>
                </a:hlinkClick>
              </a:rPr>
              <a:t>Leader on Paper, Laggard in Practice: Policy Fragmentation and the Multi-Level Paralysis in Implementation of the Mexican Climate Act</a:t>
            </a:r>
            <a:r>
              <a:rPr lang="en-GB" sz="1800">
                <a:solidFill>
                  <a:schemeClr val="dk1"/>
                </a:solidFill>
                <a:latin typeface="Arial"/>
                <a:ea typeface="Arial"/>
                <a:cs typeface="Arial"/>
                <a:sym typeface="Arial"/>
              </a:rPr>
              <a:t>, Solorio, Israel, 2021</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6">
                  <a:extLst>
                    <a:ext uri="{A12FA001-AC4F-418D-AE19-62706E023703}">
                      <ahyp:hlinkClr val="tx"/>
                    </a:ext>
                  </a:extLst>
                </a:hlinkClick>
              </a:rPr>
              <a:t>Climate Policy Integration: Taking Advantage of Policy Windows? An Analysis of the Energy and Environment Sectors in Mexico (1997–2018)</a:t>
            </a:r>
            <a:r>
              <a:rPr lang="en-GB" sz="1800">
                <a:solidFill>
                  <a:schemeClr val="dk1"/>
                </a:solidFill>
                <a:latin typeface="Arial"/>
                <a:ea typeface="Arial"/>
                <a:cs typeface="Arial"/>
                <a:sym typeface="Arial"/>
              </a:rPr>
              <a:t>, Hernández, Alma Lucía García, and Simone Lucatello, 2022</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 name="Google Shape;188;p1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Resources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4" name="Google Shape;194;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95" name="Google Shape;195;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11"/>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Hofbauer, L.,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2: Law and Policy – Case Study.</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197" name="Google Shape;197;p11"/>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198" name="Google Shape;198;p11"/>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199" name="Google Shape;199;p11"/>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Leonhard Hofbauer from CCG and Green Grids Initiative</a:t>
            </a:r>
            <a:endParaRPr/>
          </a:p>
        </p:txBody>
      </p:sp>
      <p:pic>
        <p:nvPicPr>
          <p:cNvPr id="200" name="Google Shape;200;p11"/>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text" id="205" name="Google Shape;205;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6" name="Google Shape;206;p1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Case study overview</a:t>
            </a:r>
            <a:endParaRPr/>
          </a:p>
        </p:txBody>
      </p:sp>
      <p:sp>
        <p:nvSpPr>
          <p:cNvPr id="78" name="Google Shape;78;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The case study is structured similar to the lecture and shows how the concepts from the lecture could be applied by:</a:t>
            </a:r>
            <a:endParaRPr/>
          </a:p>
          <a:p>
            <a:pPr indent="-342900" lvl="0" marL="444500" rtl="0" algn="l">
              <a:lnSpc>
                <a:spcPct val="110000"/>
              </a:lnSpc>
              <a:spcBef>
                <a:spcPts val="600"/>
              </a:spcBef>
              <a:spcAft>
                <a:spcPts val="0"/>
              </a:spcAft>
              <a:buSzPts val="2000"/>
              <a:buFont typeface="Arial"/>
              <a:buChar char="•"/>
            </a:pPr>
            <a:r>
              <a:rPr lang="en-GB"/>
              <a:t>Mapping the landscape of law and policy for electricity transitions</a:t>
            </a:r>
            <a:endParaRPr/>
          </a:p>
          <a:p>
            <a:pPr indent="-342900" lvl="0" marL="444500" rtl="0" algn="l">
              <a:lnSpc>
                <a:spcPct val="110000"/>
              </a:lnSpc>
              <a:spcBef>
                <a:spcPts val="600"/>
              </a:spcBef>
              <a:spcAft>
                <a:spcPts val="0"/>
              </a:spcAft>
              <a:buSzPts val="2000"/>
              <a:buFont typeface="Arial"/>
              <a:buChar char="•"/>
            </a:pPr>
            <a:r>
              <a:rPr lang="en-GB"/>
              <a:t>Understanding the circumstances under which law and policy came into place</a:t>
            </a:r>
            <a:endParaRPr/>
          </a:p>
          <a:p>
            <a:pPr indent="-342900" lvl="0" marL="444500" rtl="0" algn="l">
              <a:lnSpc>
                <a:spcPct val="110000"/>
              </a:lnSpc>
              <a:spcBef>
                <a:spcPts val="600"/>
              </a:spcBef>
              <a:spcAft>
                <a:spcPts val="0"/>
              </a:spcAft>
              <a:buSzPts val="2000"/>
              <a:buFont typeface="Arial"/>
              <a:buChar char="•"/>
            </a:pPr>
            <a:r>
              <a:rPr lang="en-GB"/>
              <a:t>Analysing law and policy with respect to core governance functions</a:t>
            </a:r>
            <a:endParaRPr/>
          </a:p>
          <a:p>
            <a:pPr indent="-215900" lvl="0" marL="4445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300"/>
              </a:spcAft>
              <a:buSzPts val="2000"/>
              <a:buFont typeface="Arial"/>
              <a:buNone/>
            </a:pPr>
            <a:r>
              <a:t/>
            </a:r>
            <a:endParaRPr/>
          </a:p>
        </p:txBody>
      </p:sp>
      <p:graphicFrame>
        <p:nvGraphicFramePr>
          <p:cNvPr id="79" name="Google Shape;79;p2"/>
          <p:cNvGraphicFramePr/>
          <p:nvPr/>
        </p:nvGraphicFramePr>
        <p:xfrm>
          <a:off x="628800" y="3653732"/>
          <a:ext cx="3000000" cy="3000000"/>
        </p:xfrm>
        <a:graphic>
          <a:graphicData uri="http://schemas.openxmlformats.org/drawingml/2006/table">
            <a:tbl>
              <a:tblPr bandRow="1" firstRow="1">
                <a:noFill/>
                <a:tableStyleId>{C1BCD9AD-B6F5-4A86-9E6E-3292E52A531A}</a:tableStyleId>
              </a:tblPr>
              <a:tblGrid>
                <a:gridCol w="8765825"/>
              </a:tblGrid>
              <a:tr h="370850">
                <a:tc>
                  <a:txBody>
                    <a:bodyPr/>
                    <a:lstStyle/>
                    <a:p>
                      <a:pPr indent="0" lvl="0" marL="0" marR="0" rtl="0" algn="l">
                        <a:lnSpc>
                          <a:spcPct val="100000"/>
                        </a:lnSpc>
                        <a:spcBef>
                          <a:spcPts val="0"/>
                        </a:spcBef>
                        <a:spcAft>
                          <a:spcPts val="0"/>
                        </a:spcAft>
                        <a:buNone/>
                      </a:pPr>
                      <a:r>
                        <a:rPr lang="en-GB" sz="1800" u="none" cap="none" strike="noStrike"/>
                        <a:t>Case study structure:</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1800"/>
                        <a:buFont typeface="Arial"/>
                        <a:buAutoNum type="arabicParenR"/>
                      </a:pPr>
                      <a:r>
                        <a:rPr lang="en-GB" sz="1800" u="none" cap="none" strike="noStrike"/>
                        <a:t>Introduction and context</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2)  Background on energy and governance in Mexico</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3)  Mapping law and policy in Mexico</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242424"/>
                          </a:solidFill>
                          <a:latin typeface="Arial"/>
                          <a:ea typeface="Arial"/>
                          <a:cs typeface="Arial"/>
                          <a:sym typeface="Arial"/>
                        </a:rPr>
                        <a:t>4)  Understanding the introduction of laws and policies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242424"/>
                          </a:solidFill>
                          <a:latin typeface="Arial"/>
                          <a:ea typeface="Arial"/>
                          <a:cs typeface="Arial"/>
                          <a:sym typeface="Arial"/>
                        </a:rPr>
                        <a:t>5)  Analysing law and policy with respect to governance functions</a:t>
                      </a:r>
                      <a:endParaRPr b="0" i="0" sz="18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242424"/>
                          </a:solidFill>
                          <a:latin typeface="Arial"/>
                          <a:ea typeface="Arial"/>
                          <a:cs typeface="Arial"/>
                          <a:sym typeface="Arial"/>
                        </a:rPr>
                        <a:t>6)  Q&amp;A</a:t>
                      </a:r>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Law and Policy </a:t>
            </a:r>
            <a:endParaRPr b="0" i="0" sz="1800" u="none" cap="none" strike="noStrike">
              <a:solidFill>
                <a:srgbClr val="242424"/>
              </a:solidFill>
              <a:latin typeface="Arial"/>
              <a:ea typeface="Arial"/>
              <a:cs typeface="Arial"/>
              <a:sym typeface="Arial"/>
            </a:endParaRPr>
          </a:p>
        </p:txBody>
      </p:sp>
      <p:sp>
        <p:nvSpPr>
          <p:cNvPr id="86" name="Google Shape;86;p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Background and policy landscape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a:off x="592212" y="1438544"/>
            <a:ext cx="4512932"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Mexico is a country in North America with a population of around 130 million:</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Mexico is a federal republic with a bicameral legislature and a president as head of state and government</a:t>
            </a:r>
            <a:r>
              <a:rPr lang="en-GB" sz="1800">
                <a:solidFill>
                  <a:schemeClr val="dk1"/>
                </a:solidFill>
                <a:latin typeface="Arial"/>
                <a:ea typeface="Arial"/>
                <a:cs typeface="Arial"/>
                <a:sym typeface="Arial"/>
              </a:rPr>
              <a:t>.</a:t>
            </a:r>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Electricity generation is largely fossil fuel based but wind and solar capacity tripled since 2015 and made up 12% of generation in 2021.</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Mexico started a process of privatization of the electricity sector with the 1992 NAFTA trade agreement that culminated in a 2013 reform package. Since 2018, efforts towards renationalization have been pursued by the current administration.</a:t>
            </a:r>
            <a:endParaRPr sz="1800">
              <a:solidFill>
                <a:schemeClr val="dk1"/>
              </a:solidFill>
              <a:latin typeface="Arial"/>
              <a:ea typeface="Arial"/>
              <a:cs typeface="Arial"/>
              <a:sym typeface="Arial"/>
            </a:endParaRPr>
          </a:p>
        </p:txBody>
      </p:sp>
      <p:sp>
        <p:nvSpPr>
          <p:cNvPr id="94" name="Google Shape;94;p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Background </a:t>
            </a:r>
            <a:endParaRPr/>
          </a:p>
        </p:txBody>
      </p:sp>
      <p:pic>
        <p:nvPicPr>
          <p:cNvPr id="95" name="Google Shape;95;p4"/>
          <p:cNvPicPr preferRelativeResize="0"/>
          <p:nvPr/>
        </p:nvPicPr>
        <p:blipFill rotWithShape="1">
          <a:blip r:embed="rId3">
            <a:alphaModFix/>
          </a:blip>
          <a:srcRect b="0" l="0" r="0" t="0"/>
          <a:stretch/>
        </p:blipFill>
        <p:spPr>
          <a:xfrm>
            <a:off x="5678310" y="1607891"/>
            <a:ext cx="5767528" cy="4071196"/>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Electricity law and policy landscape</a:t>
            </a:r>
            <a:endParaRPr/>
          </a:p>
        </p:txBody>
      </p:sp>
      <p:grpSp>
        <p:nvGrpSpPr>
          <p:cNvPr id="103" name="Google Shape;103;p5"/>
          <p:cNvGrpSpPr/>
          <p:nvPr/>
        </p:nvGrpSpPr>
        <p:grpSpPr>
          <a:xfrm>
            <a:off x="527465" y="1261028"/>
            <a:ext cx="11065426" cy="5060119"/>
            <a:chOff x="0" y="0"/>
            <a:chExt cx="11065426" cy="5060119"/>
          </a:xfrm>
        </p:grpSpPr>
        <p:cxnSp>
          <p:nvCxnSpPr>
            <p:cNvPr id="104" name="Google Shape;104;p5"/>
            <p:cNvCxnSpPr/>
            <p:nvPr/>
          </p:nvCxnSpPr>
          <p:spPr>
            <a:xfrm>
              <a:off x="0" y="2530060"/>
              <a:ext cx="11065426" cy="0"/>
            </a:xfrm>
            <a:prstGeom prst="straightConnector1">
              <a:avLst/>
            </a:prstGeom>
            <a:solidFill>
              <a:schemeClr val="lt1">
                <a:alpha val="89803"/>
              </a:schemeClr>
            </a:solidFill>
            <a:ln cap="flat" cmpd="sng" w="25400">
              <a:solidFill>
                <a:schemeClr val="accent1"/>
              </a:solidFill>
              <a:prstDash val="solid"/>
              <a:round/>
              <a:headEnd len="sm" w="sm" type="none"/>
              <a:tailEnd len="sm" w="sm" type="none"/>
            </a:ln>
          </p:spPr>
        </p:cxnSp>
        <p:sp>
          <p:nvSpPr>
            <p:cNvPr id="105" name="Google Shape;105;p5"/>
            <p:cNvSpPr/>
            <p:nvPr/>
          </p:nvSpPr>
          <p:spPr>
            <a:xfrm>
              <a:off x="226495" y="1568637"/>
              <a:ext cx="3242688" cy="60721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txBox="1"/>
            <p:nvPr/>
          </p:nvSpPr>
          <p:spPr>
            <a:xfrm>
              <a:off x="226495" y="1568637"/>
              <a:ext cx="3242688" cy="60721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General Law on Climate Change (GLCC) - 2012</a:t>
              </a:r>
              <a:endParaRPr sz="1400">
                <a:solidFill>
                  <a:schemeClr val="lt1"/>
                </a:solidFill>
                <a:latin typeface="Arial"/>
                <a:ea typeface="Arial"/>
                <a:cs typeface="Arial"/>
                <a:sym typeface="Arial"/>
              </a:endParaRPr>
            </a:p>
          </p:txBody>
        </p:sp>
        <p:sp>
          <p:nvSpPr>
            <p:cNvPr id="107" name="Google Shape;107;p5"/>
            <p:cNvSpPr/>
            <p:nvPr/>
          </p:nvSpPr>
          <p:spPr>
            <a:xfrm>
              <a:off x="226495" y="388727"/>
              <a:ext cx="3242688" cy="1179909"/>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txBox="1"/>
            <p:nvPr/>
          </p:nvSpPr>
          <p:spPr>
            <a:xfrm>
              <a:off x="226495" y="388727"/>
              <a:ext cx="3242688" cy="1179909"/>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[T]he GLCC gives certainty and continuity to climate policy in Mexico and sets the country on a path to a low carbon economy. It establishes the basis for the creation of institutions, legal frameworks and financing to move towards a low carbon economy.</a:t>
              </a:r>
              <a:endParaRPr/>
            </a:p>
          </p:txBody>
        </p:sp>
        <p:cxnSp>
          <p:nvCxnSpPr>
            <p:cNvPr id="109" name="Google Shape;109;p5"/>
            <p:cNvCxnSpPr/>
            <p:nvPr/>
          </p:nvCxnSpPr>
          <p:spPr>
            <a:xfrm>
              <a:off x="1847839" y="2175851"/>
              <a:ext cx="0" cy="354208"/>
            </a:xfrm>
            <a:prstGeom prst="straightConnector1">
              <a:avLst/>
            </a:prstGeom>
            <a:noFill/>
            <a:ln cap="flat" cmpd="sng" w="9525">
              <a:solidFill>
                <a:schemeClr val="accent1"/>
              </a:solidFill>
              <a:prstDash val="solid"/>
              <a:round/>
              <a:headEnd len="sm" w="sm" type="none"/>
              <a:tailEnd len="sm" w="sm" type="none"/>
            </a:ln>
          </p:spPr>
        </p:cxnSp>
        <p:sp>
          <p:nvSpPr>
            <p:cNvPr id="110" name="Google Shape;110;p5"/>
            <p:cNvSpPr/>
            <p:nvPr/>
          </p:nvSpPr>
          <p:spPr>
            <a:xfrm>
              <a:off x="2068932" y="2884268"/>
              <a:ext cx="3242688" cy="60721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txBox="1"/>
            <p:nvPr/>
          </p:nvSpPr>
          <p:spPr>
            <a:xfrm>
              <a:off x="2068932" y="2884268"/>
              <a:ext cx="3242688" cy="60721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Energy Reform Package - 2013</a:t>
              </a:r>
              <a:endParaRPr sz="1400">
                <a:solidFill>
                  <a:schemeClr val="lt1"/>
                </a:solidFill>
                <a:latin typeface="Arial"/>
                <a:ea typeface="Arial"/>
                <a:cs typeface="Arial"/>
                <a:sym typeface="Arial"/>
              </a:endParaRPr>
            </a:p>
          </p:txBody>
        </p:sp>
        <p:sp>
          <p:nvSpPr>
            <p:cNvPr id="112" name="Google Shape;112;p5"/>
            <p:cNvSpPr/>
            <p:nvPr/>
          </p:nvSpPr>
          <p:spPr>
            <a:xfrm>
              <a:off x="2068932" y="3491482"/>
              <a:ext cx="3242688" cy="156863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txBox="1"/>
            <p:nvPr/>
          </p:nvSpPr>
          <p:spPr>
            <a:xfrm>
              <a:off x="2068932" y="3491482"/>
              <a:ext cx="3242688" cy="1568637"/>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1200"/>
                <a:buFont typeface="Arial"/>
                <a:buNone/>
              </a:pPr>
              <a:r>
                <a:rPr b="0" lang="en-GB" sz="1200">
                  <a:solidFill>
                    <a:schemeClr val="dk1"/>
                  </a:solidFill>
                  <a:latin typeface="Arial"/>
                  <a:ea typeface="Arial"/>
                  <a:cs typeface="Arial"/>
                  <a:sym typeface="Arial"/>
                </a:rPr>
                <a:t>The Constitutional Reform on Energy (Energy Reform Decree and related 9 newly created laws and 12 modified laws) aims to modernise the energy system by introducing greater competitiveness and efficiency to the hydrocarbons sector, supporting shift towards low-carbon electricity generation and introducing the concept of sustainability' into the Constitution.</a:t>
              </a:r>
              <a:endParaRPr/>
            </a:p>
          </p:txBody>
        </p:sp>
        <p:cxnSp>
          <p:nvCxnSpPr>
            <p:cNvPr id="114" name="Google Shape;114;p5"/>
            <p:cNvCxnSpPr/>
            <p:nvPr/>
          </p:nvCxnSpPr>
          <p:spPr>
            <a:xfrm>
              <a:off x="3690276" y="2530059"/>
              <a:ext cx="0" cy="354208"/>
            </a:xfrm>
            <a:prstGeom prst="straightConnector1">
              <a:avLst/>
            </a:prstGeom>
            <a:noFill/>
            <a:ln cap="flat" cmpd="sng" w="9525">
              <a:solidFill>
                <a:schemeClr val="accent1"/>
              </a:solidFill>
              <a:prstDash val="solid"/>
              <a:round/>
              <a:headEnd len="sm" w="sm" type="none"/>
              <a:tailEnd len="sm" w="sm" type="none"/>
            </a:ln>
          </p:spPr>
        </p:cxnSp>
        <p:sp>
          <p:nvSpPr>
            <p:cNvPr id="115" name="Google Shape;115;p5"/>
            <p:cNvSpPr/>
            <p:nvPr/>
          </p:nvSpPr>
          <p:spPr>
            <a:xfrm rot="2700000">
              <a:off x="1808481" y="2490701"/>
              <a:ext cx="78716" cy="78716"/>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rot="2700000">
              <a:off x="3650917" y="2490701"/>
              <a:ext cx="78716" cy="78716"/>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3911368" y="1568637"/>
              <a:ext cx="3242688" cy="60721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txBox="1"/>
            <p:nvPr/>
          </p:nvSpPr>
          <p:spPr>
            <a:xfrm>
              <a:off x="3911368" y="1568637"/>
              <a:ext cx="3242688" cy="60721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Energy Transition Law - 2015</a:t>
              </a:r>
              <a:endParaRPr/>
            </a:p>
          </p:txBody>
        </p:sp>
        <p:sp>
          <p:nvSpPr>
            <p:cNvPr id="119" name="Google Shape;119;p5"/>
            <p:cNvSpPr/>
            <p:nvPr/>
          </p:nvSpPr>
          <p:spPr>
            <a:xfrm>
              <a:off x="3911368" y="0"/>
              <a:ext cx="3242688" cy="156863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txBox="1"/>
            <p:nvPr/>
          </p:nvSpPr>
          <p:spPr>
            <a:xfrm>
              <a:off x="3911368" y="0"/>
              <a:ext cx="3242688" cy="1568637"/>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The Energy Transition Act's purpose is to promote sustainable and efficient use of energy, regulate the obligations of power companies related to the mandatory share of clean energies […]  and push for the reduction of the polluting emissions of the electric power industry while ensuring competitiveness of the clean power sector within the new wholesale electricity market.</a:t>
              </a:r>
              <a:endParaRPr/>
            </a:p>
            <a:p>
              <a:pPr indent="0" lvl="0" marL="0" marR="0" rtl="0" algn="l">
                <a:lnSpc>
                  <a:spcPct val="90000"/>
                </a:lnSpc>
                <a:spcBef>
                  <a:spcPts val="420"/>
                </a:spcBef>
                <a:spcAft>
                  <a:spcPts val="0"/>
                </a:spcAft>
                <a:buClr>
                  <a:schemeClr val="dk1"/>
                </a:buClr>
                <a:buSzPts val="1200"/>
                <a:buFont typeface="Arial"/>
                <a:buNone/>
              </a:pPr>
              <a:r>
                <a:t/>
              </a:r>
              <a:endParaRPr b="0" sz="1200">
                <a:solidFill>
                  <a:schemeClr val="dk1"/>
                </a:solidFill>
                <a:latin typeface="Arial"/>
                <a:ea typeface="Arial"/>
                <a:cs typeface="Arial"/>
                <a:sym typeface="Arial"/>
              </a:endParaRPr>
            </a:p>
          </p:txBody>
        </p:sp>
        <p:cxnSp>
          <p:nvCxnSpPr>
            <p:cNvPr id="121" name="Google Shape;121;p5"/>
            <p:cNvCxnSpPr/>
            <p:nvPr/>
          </p:nvCxnSpPr>
          <p:spPr>
            <a:xfrm>
              <a:off x="5532712" y="2175851"/>
              <a:ext cx="0" cy="354208"/>
            </a:xfrm>
            <a:prstGeom prst="straightConnector1">
              <a:avLst/>
            </a:prstGeom>
            <a:noFill/>
            <a:ln cap="flat" cmpd="sng" w="9525">
              <a:solidFill>
                <a:schemeClr val="accent1"/>
              </a:solidFill>
              <a:prstDash val="solid"/>
              <a:round/>
              <a:headEnd len="sm" w="sm" type="none"/>
              <a:tailEnd len="sm" w="sm" type="none"/>
            </a:ln>
          </p:spPr>
        </p:cxnSp>
        <p:sp>
          <p:nvSpPr>
            <p:cNvPr id="122" name="Google Shape;122;p5"/>
            <p:cNvSpPr/>
            <p:nvPr/>
          </p:nvSpPr>
          <p:spPr>
            <a:xfrm>
              <a:off x="5753805" y="2884268"/>
              <a:ext cx="3242688" cy="60721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txBox="1"/>
            <p:nvPr/>
          </p:nvSpPr>
          <p:spPr>
            <a:xfrm>
              <a:off x="5753805" y="2884268"/>
              <a:ext cx="3242688" cy="60721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Transition Strategy to promote the use of cleaner technologies and fuels - 2016</a:t>
              </a:r>
              <a:endParaRPr b="0" sz="1400">
                <a:solidFill>
                  <a:schemeClr val="lt1"/>
                </a:solidFill>
                <a:latin typeface="Arial"/>
                <a:ea typeface="Arial"/>
                <a:cs typeface="Arial"/>
                <a:sym typeface="Arial"/>
              </a:endParaRPr>
            </a:p>
          </p:txBody>
        </p:sp>
        <p:sp>
          <p:nvSpPr>
            <p:cNvPr id="124" name="Google Shape;124;p5"/>
            <p:cNvSpPr/>
            <p:nvPr/>
          </p:nvSpPr>
          <p:spPr>
            <a:xfrm>
              <a:off x="5753805" y="3491482"/>
              <a:ext cx="3242688" cy="1491185"/>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txBox="1"/>
            <p:nvPr/>
          </p:nvSpPr>
          <p:spPr>
            <a:xfrm>
              <a:off x="5753805" y="3491482"/>
              <a:ext cx="3242688" cy="1491185"/>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1200"/>
                <a:buFont typeface="Arial"/>
                <a:buNone/>
              </a:pPr>
              <a:r>
                <a:rPr b="0" lang="en-GB" sz="1200">
                  <a:solidFill>
                    <a:schemeClr val="dk1"/>
                  </a:solidFill>
                  <a:latin typeface="Arial"/>
                  <a:ea typeface="Arial"/>
                  <a:cs typeface="Arial"/>
                  <a:sym typeface="Arial"/>
                </a:rPr>
                <a:t>This document has medium and long-term planning components, 15 and 30 years, respectively, consistent with international best practices. Based on a series of studies and diagnostics mandated by the </a:t>
              </a:r>
              <a:r>
                <a:rPr b="0" lang="en-GB" sz="1200" u="sng">
                  <a:solidFill>
                    <a:schemeClr val="dk1"/>
                  </a:solidFill>
                  <a:latin typeface="Arial"/>
                  <a:ea typeface="Arial"/>
                  <a:cs typeface="Arial"/>
                  <a:sym typeface="Arial"/>
                  <a:hlinkClick r:id="rId3">
                    <a:extLst>
                      <a:ext uri="{A12FA001-AC4F-418D-AE19-62706E023703}">
                        <ahyp:hlinkClr val="tx"/>
                      </a:ext>
                    </a:extLst>
                  </a:hlinkClick>
                </a:rPr>
                <a:t>Energy and Transition Law</a:t>
              </a:r>
              <a:r>
                <a:rPr b="0" lang="en-GB" sz="1200">
                  <a:solidFill>
                    <a:schemeClr val="dk1"/>
                  </a:solidFill>
                  <a:latin typeface="Arial"/>
                  <a:ea typeface="Arial"/>
                  <a:cs typeface="Arial"/>
                  <a:sym typeface="Arial"/>
                </a:rPr>
                <a:t>, these planning components of the energy sector define clean energy goals and energy efficiency.</a:t>
              </a:r>
              <a:endParaRPr b="0" sz="1200">
                <a:solidFill>
                  <a:schemeClr val="dk1"/>
                </a:solidFill>
                <a:latin typeface="Arial"/>
                <a:ea typeface="Arial"/>
                <a:cs typeface="Arial"/>
                <a:sym typeface="Arial"/>
              </a:endParaRPr>
            </a:p>
          </p:txBody>
        </p:sp>
        <p:cxnSp>
          <p:nvCxnSpPr>
            <p:cNvPr id="126" name="Google Shape;126;p5"/>
            <p:cNvCxnSpPr/>
            <p:nvPr/>
          </p:nvCxnSpPr>
          <p:spPr>
            <a:xfrm>
              <a:off x="7375149" y="2530059"/>
              <a:ext cx="0" cy="354208"/>
            </a:xfrm>
            <a:prstGeom prst="straightConnector1">
              <a:avLst/>
            </a:prstGeom>
            <a:noFill/>
            <a:ln cap="flat" cmpd="sng" w="9525">
              <a:solidFill>
                <a:schemeClr val="accent1"/>
              </a:solidFill>
              <a:prstDash val="solid"/>
              <a:round/>
              <a:headEnd len="sm" w="sm" type="none"/>
              <a:tailEnd len="sm" w="sm" type="none"/>
            </a:ln>
          </p:spPr>
        </p:cxnSp>
        <p:sp>
          <p:nvSpPr>
            <p:cNvPr id="127" name="Google Shape;127;p5"/>
            <p:cNvSpPr/>
            <p:nvPr/>
          </p:nvSpPr>
          <p:spPr>
            <a:xfrm rot="2700000">
              <a:off x="5493354" y="2490701"/>
              <a:ext cx="78716" cy="78716"/>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rot="2700000">
              <a:off x="7335791" y="2490701"/>
              <a:ext cx="78716" cy="78716"/>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7596242" y="1568637"/>
              <a:ext cx="3242688" cy="60721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txBox="1"/>
            <p:nvPr/>
          </p:nvSpPr>
          <p:spPr>
            <a:xfrm>
              <a:off x="7596242" y="1568637"/>
              <a:ext cx="3242688" cy="60721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The National Electric System Development Plan 2022-2036 (PRODESEN) - 2022</a:t>
              </a:r>
              <a:endParaRPr sz="1400">
                <a:solidFill>
                  <a:schemeClr val="lt1"/>
                </a:solidFill>
                <a:latin typeface="Arial"/>
                <a:ea typeface="Arial"/>
                <a:cs typeface="Arial"/>
                <a:sym typeface="Arial"/>
              </a:endParaRPr>
            </a:p>
          </p:txBody>
        </p:sp>
        <p:sp>
          <p:nvSpPr>
            <p:cNvPr id="131" name="Google Shape;131;p5"/>
            <p:cNvSpPr/>
            <p:nvPr/>
          </p:nvSpPr>
          <p:spPr>
            <a:xfrm>
              <a:off x="7596242" y="153922"/>
              <a:ext cx="3242688" cy="1414714"/>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txBox="1"/>
            <p:nvPr/>
          </p:nvSpPr>
          <p:spPr>
            <a:xfrm>
              <a:off x="7596242" y="153922"/>
              <a:ext cx="3242688" cy="1414714"/>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1200"/>
                <a:buFont typeface="Arial"/>
                <a:buNone/>
              </a:pPr>
              <a:r>
                <a:rPr b="0" lang="en-GB" sz="1200">
                  <a:solidFill>
                    <a:schemeClr val="dk1"/>
                  </a:solidFill>
                  <a:latin typeface="Arial"/>
                  <a:ea typeface="Arial"/>
                  <a:cs typeface="Arial"/>
                  <a:sym typeface="Arial"/>
                </a:rPr>
                <a:t>PRODESEN sets out the annual plan of the national electricity system for the next fifteen years. It also specifies the national energy policy in the context of electricity, and in accordance with the </a:t>
              </a:r>
              <a:r>
                <a:rPr b="0" lang="en-GB" sz="1200" u="sng">
                  <a:solidFill>
                    <a:schemeClr val="dk1"/>
                  </a:solidFill>
                  <a:latin typeface="Arial"/>
                  <a:ea typeface="Arial"/>
                  <a:cs typeface="Arial"/>
                  <a:sym typeface="Arial"/>
                  <a:hlinkClick r:id="rId4">
                    <a:extLst>
                      <a:ext uri="{A12FA001-AC4F-418D-AE19-62706E023703}">
                        <ahyp:hlinkClr val="tx"/>
                      </a:ext>
                    </a:extLst>
                  </a:hlinkClick>
                </a:rPr>
                <a:t>National Development Plan 2019-2024</a:t>
              </a:r>
              <a:r>
                <a:rPr b="0" lang="en-GB" sz="1200">
                  <a:solidFill>
                    <a:schemeClr val="dk1"/>
                  </a:solidFill>
                  <a:latin typeface="Arial"/>
                  <a:ea typeface="Arial"/>
                  <a:cs typeface="Arial"/>
                  <a:sym typeface="Arial"/>
                </a:rPr>
                <a:t>. </a:t>
              </a:r>
              <a:endParaRPr/>
            </a:p>
            <a:p>
              <a:pPr indent="0" lvl="0" marL="0" marR="0" rtl="0" algn="l">
                <a:lnSpc>
                  <a:spcPct val="90000"/>
                </a:lnSpc>
                <a:spcBef>
                  <a:spcPts val="420"/>
                </a:spcBef>
                <a:spcAft>
                  <a:spcPts val="0"/>
                </a:spcAft>
                <a:buClr>
                  <a:schemeClr val="dk1"/>
                </a:buClr>
                <a:buSzPts val="1200"/>
                <a:buFont typeface="Arial"/>
                <a:buNone/>
              </a:pPr>
              <a:r>
                <a:t/>
              </a:r>
              <a:endParaRPr b="1" sz="1200">
                <a:solidFill>
                  <a:schemeClr val="dk1"/>
                </a:solidFill>
                <a:latin typeface="Arial"/>
                <a:ea typeface="Arial"/>
                <a:cs typeface="Arial"/>
                <a:sym typeface="Arial"/>
              </a:endParaRPr>
            </a:p>
          </p:txBody>
        </p:sp>
        <p:cxnSp>
          <p:nvCxnSpPr>
            <p:cNvPr id="133" name="Google Shape;133;p5"/>
            <p:cNvCxnSpPr/>
            <p:nvPr/>
          </p:nvCxnSpPr>
          <p:spPr>
            <a:xfrm>
              <a:off x="9217586" y="2175851"/>
              <a:ext cx="0" cy="354208"/>
            </a:xfrm>
            <a:prstGeom prst="straightConnector1">
              <a:avLst/>
            </a:prstGeom>
            <a:noFill/>
            <a:ln cap="flat" cmpd="sng" w="9525">
              <a:solidFill>
                <a:schemeClr val="accent1"/>
              </a:solidFill>
              <a:prstDash val="solid"/>
              <a:round/>
              <a:headEnd len="sm" w="sm" type="none"/>
              <a:tailEnd len="sm" w="sm" type="none"/>
            </a:ln>
          </p:spPr>
        </p:cxnSp>
        <p:sp>
          <p:nvSpPr>
            <p:cNvPr id="134" name="Google Shape;134;p5"/>
            <p:cNvSpPr/>
            <p:nvPr/>
          </p:nvSpPr>
          <p:spPr>
            <a:xfrm rot="2700000">
              <a:off x="9178227" y="2490701"/>
              <a:ext cx="78716" cy="78716"/>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 name="Google Shape;135;p5"/>
          <p:cNvSpPr txBox="1"/>
          <p:nvPr/>
        </p:nvSpPr>
        <p:spPr>
          <a:xfrm>
            <a:off x="463826" y="6349999"/>
            <a:ext cx="1024172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Information and text is adopted from the Climate Change Laws of the World database under a CC-BY-4.0 license.</a:t>
            </a:r>
            <a:endParaRPr sz="10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Law and Policy </a:t>
            </a:r>
            <a:endParaRPr b="0" i="0" sz="1800" u="none" cap="none" strike="noStrike">
              <a:solidFill>
                <a:srgbClr val="242424"/>
              </a:solidFill>
              <a:latin typeface="Arial"/>
              <a:ea typeface="Arial"/>
              <a:cs typeface="Arial"/>
              <a:sym typeface="Arial"/>
            </a:endParaRPr>
          </a:p>
        </p:txBody>
      </p:sp>
      <p:sp>
        <p:nvSpPr>
          <p:cNvPr id="142" name="Google Shape;142;p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General Law on Climate Change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50" name="Google Shape;150;p7"/>
          <p:cNvSpPr txBox="1"/>
          <p:nvPr/>
        </p:nvSpPr>
        <p:spPr>
          <a:xfrm>
            <a:off x="629682" y="1589635"/>
            <a:ext cx="10620260" cy="77559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During the Calderón Presidency (2006-2012) climate change became a priority for government. </a:t>
            </a:r>
            <a:r>
              <a:rPr lang="en-GB" sz="1800">
                <a:solidFill>
                  <a:srgbClr val="000000"/>
                </a:solidFill>
                <a:latin typeface="Arial"/>
                <a:ea typeface="Arial"/>
                <a:cs typeface="Arial"/>
                <a:sym typeface="Arial"/>
              </a:rPr>
              <a:t>The National Development Plan 2007-2012 stressed the importance of considering climate change across all sectors and the government also published a Special Programme on Climate Change (PECC) in 2009</a:t>
            </a:r>
            <a:r>
              <a:rPr lang="en-GB" sz="1800">
                <a:solidFill>
                  <a:srgbClr val="242424"/>
                </a:solidFill>
                <a:latin typeface="Arial"/>
                <a:ea typeface="Arial"/>
                <a:cs typeface="Arial"/>
                <a:sym typeface="Arial"/>
              </a:rPr>
              <a:t>.</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To ensure further development of the climate agenda and resilience to short-term political considerations, efforts were started to enshrine climate action into law. This was initiated by the Mexican congress, in particular the senate, and started a long process for the government to develop a climate law.</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Important elements playing a role in the process: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Consideration of international experience with climate laws, in particular direct engagement with the UK over the Climate Change Act, 2008 (UK)</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Strengthening of the domestic climate agenda through international engagement, in particular Mexico's G20 Presidency and hosting of COP16 </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Political negotiations between parties and consolidation of different legislative efforts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Capacity and knowledge building for parliamentarians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Lobbying by the private sector and NGOs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law was passed with a vast majority in the lower house and unanimously in the senate in 2012.</a:t>
            </a:r>
            <a:endParaRPr/>
          </a:p>
          <a:p>
            <a:pPr indent="-209550" lvl="1" marL="7429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The analysis on this and the following slides is largely adapted from Averchenkova, A., &amp; Guzman Luna, S. L. (2018). </a:t>
            </a:r>
            <a:r>
              <a:rPr i="1" lang="en-GB" sz="1200">
                <a:solidFill>
                  <a:schemeClr val="dk1"/>
                </a:solidFill>
                <a:latin typeface="Arial"/>
                <a:ea typeface="Arial"/>
                <a:cs typeface="Arial"/>
                <a:sym typeface="Arial"/>
              </a:rPr>
              <a:t>Mexico’s General Law on Climate Change: Key achievements and challenges ahead</a:t>
            </a:r>
            <a:r>
              <a:rPr lang="en-GB" sz="1200">
                <a:solidFill>
                  <a:schemeClr val="dk1"/>
                </a:solidFill>
                <a:latin typeface="Arial"/>
                <a:ea typeface="Arial"/>
                <a:cs typeface="Arial"/>
                <a:sym typeface="Arial"/>
              </a:rPr>
              <a:t>. Further resources are given on the final slide.</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 name="Google Shape;151;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Development process and adoption</a:t>
            </a:r>
            <a:endParaRPr/>
          </a:p>
        </p:txBody>
      </p:sp>
      <p:sp>
        <p:nvSpPr>
          <p:cNvPr id="152" name="Google Shape;152;p7"/>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7"/>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61" name="Google Shape;161;p8"/>
          <p:cNvSpPr txBox="1"/>
          <p:nvPr/>
        </p:nvSpPr>
        <p:spPr>
          <a:xfrm>
            <a:off x="629682" y="1589635"/>
            <a:ext cx="7969827"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law created the 'National System for Climate Change' (SINACC), a set of institutions that were created or were given a new mandate in the law, as well as associated processes for coordination and collaboration on climate change action. SINACC consists of:</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Inter-Ministerial Commission on Climate Change (CICC): Permanent coordination mechanism between the federal ministries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National Institute of Ecology and Climate Change (INECC): Research institute coordinating and undertaking studies on climate change</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Consultative Council on Climate Change (C3): Advisory body for the CICC comprising members of academia, social, and private sector</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Federal Congress: The two chambers of congress and in particular two specific committees looking at climate change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State governments and municipal authorities: Part of SINACC and mandated to pursue mitigation and adaptation efforts</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Core elements: institutions</a:t>
            </a:r>
            <a:endParaRPr/>
          </a:p>
        </p:txBody>
      </p:sp>
      <p:sp>
        <p:nvSpPr>
          <p:cNvPr id="163" name="Google Shape;163;p8"/>
          <p:cNvSpPr/>
          <p:nvPr/>
        </p:nvSpPr>
        <p:spPr>
          <a:xfrm>
            <a:off x="8635999" y="1711739"/>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Coordination</a:t>
            </a:r>
            <a:endParaRPr sz="1800">
              <a:solidFill>
                <a:schemeClr val="lt1"/>
              </a:solidFill>
              <a:latin typeface="Arial"/>
              <a:ea typeface="Arial"/>
              <a:cs typeface="Arial"/>
              <a:sym typeface="Arial"/>
            </a:endParaRPr>
          </a:p>
        </p:txBody>
      </p:sp>
      <p:sp>
        <p:nvSpPr>
          <p:cNvPr id="164" name="Google Shape;164;p8"/>
          <p:cNvSpPr/>
          <p:nvPr/>
        </p:nvSpPr>
        <p:spPr>
          <a:xfrm>
            <a:off x="8635999" y="2749827"/>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Coordination</a:t>
            </a:r>
            <a:endParaRPr sz="1800">
              <a:solidFill>
                <a:schemeClr val="lt1"/>
              </a:solidFill>
              <a:latin typeface="Arial"/>
              <a:ea typeface="Arial"/>
              <a:cs typeface="Arial"/>
              <a:sym typeface="Arial"/>
            </a:endParaRPr>
          </a:p>
        </p:txBody>
      </p:sp>
      <p:sp>
        <p:nvSpPr>
          <p:cNvPr id="165" name="Google Shape;165;p8"/>
          <p:cNvSpPr/>
          <p:nvPr/>
        </p:nvSpPr>
        <p:spPr>
          <a:xfrm>
            <a:off x="10325651" y="2738782"/>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Integration</a:t>
            </a:r>
            <a:endParaRPr sz="1800">
              <a:solidFill>
                <a:schemeClr val="lt1"/>
              </a:solidFill>
              <a:latin typeface="Arial"/>
              <a:ea typeface="Arial"/>
              <a:cs typeface="Arial"/>
              <a:sym typeface="Arial"/>
            </a:endParaRPr>
          </a:p>
        </p:txBody>
      </p:sp>
      <p:sp>
        <p:nvSpPr>
          <p:cNvPr id="166" name="Google Shape;166;p8"/>
          <p:cNvSpPr/>
          <p:nvPr/>
        </p:nvSpPr>
        <p:spPr>
          <a:xfrm>
            <a:off x="8635999" y="3589131"/>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Knowledge</a:t>
            </a:r>
            <a:endParaRPr sz="1800">
              <a:solidFill>
                <a:schemeClr val="lt1"/>
              </a:solidFill>
              <a:latin typeface="Arial"/>
              <a:ea typeface="Arial"/>
              <a:cs typeface="Arial"/>
              <a:sym typeface="Arial"/>
            </a:endParaRPr>
          </a:p>
        </p:txBody>
      </p:sp>
      <p:sp>
        <p:nvSpPr>
          <p:cNvPr id="167" name="Google Shape;167;p8"/>
          <p:cNvSpPr/>
          <p:nvPr/>
        </p:nvSpPr>
        <p:spPr>
          <a:xfrm>
            <a:off x="8647043" y="4351130"/>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Knowledge</a:t>
            </a:r>
            <a:endParaRPr sz="1800">
              <a:solidFill>
                <a:schemeClr val="lt1"/>
              </a:solidFill>
              <a:latin typeface="Arial"/>
              <a:ea typeface="Arial"/>
              <a:cs typeface="Arial"/>
              <a:sym typeface="Arial"/>
            </a:endParaRPr>
          </a:p>
        </p:txBody>
      </p:sp>
      <p:sp>
        <p:nvSpPr>
          <p:cNvPr id="168" name="Google Shape;168;p8"/>
          <p:cNvSpPr/>
          <p:nvPr/>
        </p:nvSpPr>
        <p:spPr>
          <a:xfrm>
            <a:off x="10336694" y="4351129"/>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Engagement</a:t>
            </a:r>
            <a:endParaRPr sz="1800">
              <a:solidFill>
                <a:schemeClr val="lt1"/>
              </a:solidFill>
              <a:latin typeface="Arial"/>
              <a:ea typeface="Arial"/>
              <a:cs typeface="Arial"/>
              <a:sym typeface="Arial"/>
            </a:endParaRPr>
          </a:p>
        </p:txBody>
      </p:sp>
      <p:sp>
        <p:nvSpPr>
          <p:cNvPr id="169" name="Google Shape;169;p8"/>
          <p:cNvSpPr/>
          <p:nvPr/>
        </p:nvSpPr>
        <p:spPr>
          <a:xfrm>
            <a:off x="10325651" y="1711738"/>
            <a:ext cx="1557131" cy="463826"/>
          </a:xfrm>
          <a:prstGeom prst="roundRect">
            <a:avLst>
              <a:gd fmla="val 16667" name="adj"/>
            </a:avLst>
          </a:prstGeom>
          <a:solidFill>
            <a:schemeClr val="dk2"/>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Integration</a:t>
            </a:r>
            <a:endParaRPr sz="1800">
              <a:solidFill>
                <a:schemeClr val="lt1"/>
              </a:solidFill>
              <a:latin typeface="Arial"/>
              <a:ea typeface="Arial"/>
              <a:cs typeface="Arial"/>
              <a:sym typeface="Arial"/>
            </a:endParaRPr>
          </a:p>
        </p:txBody>
      </p:sp>
      <p:sp>
        <p:nvSpPr>
          <p:cNvPr id="170" name="Google Shape;170;p8"/>
          <p:cNvSpPr txBox="1"/>
          <p:nvPr/>
        </p:nvSpPr>
        <p:spPr>
          <a:xfrm>
            <a:off x="8580782" y="1214782"/>
            <a:ext cx="3357217" cy="3200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Governance functions</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SINACC</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CICC</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INECC</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C3</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78" name="Google Shape;178;p9"/>
          <p:cNvSpPr txBox="1"/>
          <p:nvPr/>
        </p:nvSpPr>
        <p:spPr>
          <a:xfrm>
            <a:off x="629682" y="1589635"/>
            <a:ext cx="10399392"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Some of the positive outcomes of the law are that it is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providing a framework of institutions and processes for climate policy delivery,</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setting long-term targets and enshrining continuity,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enhancing societal and political discourse on climate change, and</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fostering the energy transition.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But the law is also facing a range of challenges in the implementation, partially due to its design but also other factors. Challenges include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unclear responsibilities and mandates,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difficulties in coordination,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weak mechanisms to ensure accountability,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insufficient financial means and mechanisms, and</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reduced political commitment and leadership.</a:t>
            </a:r>
            <a:endParaRPr/>
          </a:p>
        </p:txBody>
      </p:sp>
      <p:sp>
        <p:nvSpPr>
          <p:cNvPr id="179" name="Google Shape;179;p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Main achievements and challenges</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