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3"/>
  </p:notesMasterIdLst>
  <p:handoutMasterIdLst>
    <p:handoutMasterId r:id="rId34"/>
  </p:handoutMasterIdLst>
  <p:sldIdLst>
    <p:sldId id="680" r:id="rId5"/>
    <p:sldId id="681" r:id="rId6"/>
    <p:sldId id="682" r:id="rId7"/>
    <p:sldId id="683" r:id="rId8"/>
    <p:sldId id="684" r:id="rId9"/>
    <p:sldId id="685" r:id="rId10"/>
    <p:sldId id="686" r:id="rId11"/>
    <p:sldId id="687" r:id="rId12"/>
    <p:sldId id="688" r:id="rId13"/>
    <p:sldId id="689" r:id="rId14"/>
    <p:sldId id="690" r:id="rId15"/>
    <p:sldId id="691" r:id="rId16"/>
    <p:sldId id="692" r:id="rId17"/>
    <p:sldId id="693" r:id="rId18"/>
    <p:sldId id="694" r:id="rId19"/>
    <p:sldId id="695" r:id="rId20"/>
    <p:sldId id="696" r:id="rId21"/>
    <p:sldId id="697" r:id="rId22"/>
    <p:sldId id="698" r:id="rId23"/>
    <p:sldId id="699" r:id="rId24"/>
    <p:sldId id="700" r:id="rId25"/>
    <p:sldId id="701" r:id="rId26"/>
    <p:sldId id="702" r:id="rId27"/>
    <p:sldId id="703" r:id="rId28"/>
    <p:sldId id="704" r:id="rId29"/>
    <p:sldId id="705" r:id="rId30"/>
    <p:sldId id="706" r:id="rId31"/>
    <p:sldId id="707" r:id="rId3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B6FE84-9285-CBBB-C99F-1FB4F23FF2F0}" v="5" dt="2026-02-09T13:32:47.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8T09:28:36.844" v="88" actId="1076"/>
      <pc:docMkLst>
        <pc:docMk/>
      </pc:docMkLst>
      <pc:sldChg chg="modSp mod">
        <pc:chgData name="Alexander Deliukov" userId="d5fda0f2-1d08-4016-b7e9-bb882f168707" providerId="ADAL" clId="{FE9DFF45-01DC-45CC-A80A-B50597210401}" dt="2026-01-28T09:26:02.250" v="44" actId="120"/>
        <pc:sldMkLst>
          <pc:docMk/>
          <pc:sldMk cId="396191999" sldId="680"/>
        </pc:sldMkLst>
        <pc:spChg chg="mod">
          <ac:chgData name="Alexander Deliukov" userId="d5fda0f2-1d08-4016-b7e9-bb882f168707" providerId="ADAL" clId="{FE9DFF45-01DC-45CC-A80A-B50597210401}" dt="2026-01-28T09:26:02.250" v="44" actId="120"/>
          <ac:spMkLst>
            <pc:docMk/>
            <pc:sldMk cId="396191999" sldId="680"/>
            <ac:spMk id="2" creationId="{2CB092E2-1A2A-9EE6-F777-B7C9EC86D0F3}"/>
          </ac:spMkLst>
        </pc:spChg>
      </pc:sldChg>
      <pc:sldChg chg="modSp mod">
        <pc:chgData name="Alexander Deliukov" userId="d5fda0f2-1d08-4016-b7e9-bb882f168707" providerId="ADAL" clId="{FE9DFF45-01DC-45CC-A80A-B50597210401}" dt="2026-01-28T09:26:05.242" v="45" actId="1076"/>
        <pc:sldMkLst>
          <pc:docMk/>
          <pc:sldMk cId="801388694" sldId="681"/>
        </pc:sldMkLst>
        <pc:spChg chg="mod">
          <ac:chgData name="Alexander Deliukov" userId="d5fda0f2-1d08-4016-b7e9-bb882f168707" providerId="ADAL" clId="{FE9DFF45-01DC-45CC-A80A-B50597210401}" dt="2026-01-28T09:26:05.242" v="45" actId="1076"/>
          <ac:spMkLst>
            <pc:docMk/>
            <pc:sldMk cId="801388694" sldId="681"/>
            <ac:spMk id="2" creationId="{0FE65402-2D24-4C0B-3A9B-70B199ADCEA8}"/>
          </ac:spMkLst>
        </pc:spChg>
      </pc:sldChg>
      <pc:sldChg chg="modSp mod">
        <pc:chgData name="Alexander Deliukov" userId="d5fda0f2-1d08-4016-b7e9-bb882f168707" providerId="ADAL" clId="{FE9DFF45-01DC-45CC-A80A-B50597210401}" dt="2026-01-28T09:26:12.178" v="46" actId="948"/>
        <pc:sldMkLst>
          <pc:docMk/>
          <pc:sldMk cId="3409120475" sldId="684"/>
        </pc:sldMkLst>
        <pc:spChg chg="mod">
          <ac:chgData name="Alexander Deliukov" userId="d5fda0f2-1d08-4016-b7e9-bb882f168707" providerId="ADAL" clId="{FE9DFF45-01DC-45CC-A80A-B50597210401}" dt="2026-01-28T09:26:12.178" v="46" actId="948"/>
          <ac:spMkLst>
            <pc:docMk/>
            <pc:sldMk cId="3409120475" sldId="684"/>
            <ac:spMk id="2" creationId="{7554FB96-1212-A54D-1C3D-0A4FD2673A27}"/>
          </ac:spMkLst>
        </pc:spChg>
      </pc:sldChg>
      <pc:sldChg chg="modSp mod">
        <pc:chgData name="Alexander Deliukov" userId="d5fda0f2-1d08-4016-b7e9-bb882f168707" providerId="ADAL" clId="{FE9DFF45-01DC-45CC-A80A-B50597210401}" dt="2026-01-28T09:26:28.267" v="50" actId="1076"/>
        <pc:sldMkLst>
          <pc:docMk/>
          <pc:sldMk cId="1281590358" sldId="685"/>
        </pc:sldMkLst>
        <pc:spChg chg="mod">
          <ac:chgData name="Alexander Deliukov" userId="d5fda0f2-1d08-4016-b7e9-bb882f168707" providerId="ADAL" clId="{FE9DFF45-01DC-45CC-A80A-B50597210401}" dt="2026-01-28T09:26:25.497" v="49" actId="14100"/>
          <ac:spMkLst>
            <pc:docMk/>
            <pc:sldMk cId="1281590358" sldId="685"/>
            <ac:spMk id="3" creationId="{D0AF436A-F8FD-90A8-9480-CEDE0958B44B}"/>
          </ac:spMkLst>
        </pc:spChg>
        <pc:spChg chg="mod">
          <ac:chgData name="Alexander Deliukov" userId="d5fda0f2-1d08-4016-b7e9-bb882f168707" providerId="ADAL" clId="{FE9DFF45-01DC-45CC-A80A-B50597210401}" dt="2026-01-28T09:26:28.267" v="50" actId="1076"/>
          <ac:spMkLst>
            <pc:docMk/>
            <pc:sldMk cId="1281590358" sldId="685"/>
            <ac:spMk id="4" creationId="{CB33C395-3CC3-4B54-6421-D833B99114A3}"/>
          </ac:spMkLst>
        </pc:spChg>
      </pc:sldChg>
      <pc:sldChg chg="modSp mod">
        <pc:chgData name="Alexander Deliukov" userId="d5fda0f2-1d08-4016-b7e9-bb882f168707" providerId="ADAL" clId="{FE9DFF45-01DC-45CC-A80A-B50597210401}" dt="2026-01-28T09:26:42.305" v="55" actId="5793"/>
        <pc:sldMkLst>
          <pc:docMk/>
          <pc:sldMk cId="1546428495" sldId="686"/>
        </pc:sldMkLst>
        <pc:spChg chg="mod">
          <ac:chgData name="Alexander Deliukov" userId="d5fda0f2-1d08-4016-b7e9-bb882f168707" providerId="ADAL" clId="{FE9DFF45-01DC-45CC-A80A-B50597210401}" dt="2026-01-28T09:26:34.315" v="52" actId="14100"/>
          <ac:spMkLst>
            <pc:docMk/>
            <pc:sldMk cId="1546428495" sldId="686"/>
            <ac:spMk id="2" creationId="{D9E65D04-7611-CCEC-C1DF-2BE83FB8C3B9}"/>
          </ac:spMkLst>
        </pc:spChg>
        <pc:spChg chg="mod">
          <ac:chgData name="Alexander Deliukov" userId="d5fda0f2-1d08-4016-b7e9-bb882f168707" providerId="ADAL" clId="{FE9DFF45-01DC-45CC-A80A-B50597210401}" dt="2026-01-28T09:26:42.305" v="55" actId="5793"/>
          <ac:spMkLst>
            <pc:docMk/>
            <pc:sldMk cId="1546428495" sldId="686"/>
            <ac:spMk id="4" creationId="{C3B0539B-57A9-C3C8-B593-2F231507816A}"/>
          </ac:spMkLst>
        </pc:spChg>
      </pc:sldChg>
      <pc:sldChg chg="modSp mod">
        <pc:chgData name="Alexander Deliukov" userId="d5fda0f2-1d08-4016-b7e9-bb882f168707" providerId="ADAL" clId="{FE9DFF45-01DC-45CC-A80A-B50597210401}" dt="2026-01-28T09:26:47.489" v="56" actId="948"/>
        <pc:sldMkLst>
          <pc:docMk/>
          <pc:sldMk cId="3784412792" sldId="687"/>
        </pc:sldMkLst>
        <pc:spChg chg="mod">
          <ac:chgData name="Alexander Deliukov" userId="d5fda0f2-1d08-4016-b7e9-bb882f168707" providerId="ADAL" clId="{FE9DFF45-01DC-45CC-A80A-B50597210401}" dt="2026-01-28T09:26:47.489" v="56" actId="948"/>
          <ac:spMkLst>
            <pc:docMk/>
            <pc:sldMk cId="3784412792" sldId="687"/>
            <ac:spMk id="3" creationId="{7CD8E7AF-C56F-5EE8-0B9B-321E906062A9}"/>
          </ac:spMkLst>
        </pc:spChg>
      </pc:sldChg>
      <pc:sldChg chg="modSp mod">
        <pc:chgData name="Alexander Deliukov" userId="d5fda0f2-1d08-4016-b7e9-bb882f168707" providerId="ADAL" clId="{FE9DFF45-01DC-45CC-A80A-B50597210401}" dt="2026-01-28T09:26:51.773" v="57" actId="1076"/>
        <pc:sldMkLst>
          <pc:docMk/>
          <pc:sldMk cId="3281840278" sldId="688"/>
        </pc:sldMkLst>
        <pc:spChg chg="mod">
          <ac:chgData name="Alexander Deliukov" userId="d5fda0f2-1d08-4016-b7e9-bb882f168707" providerId="ADAL" clId="{FE9DFF45-01DC-45CC-A80A-B50597210401}" dt="2026-01-28T09:26:51.773" v="57" actId="1076"/>
          <ac:spMkLst>
            <pc:docMk/>
            <pc:sldMk cId="3281840278" sldId="688"/>
            <ac:spMk id="4" creationId="{12E9D6D4-ADBC-D7EB-E231-9A2E3FFD7EF4}"/>
          </ac:spMkLst>
        </pc:spChg>
      </pc:sldChg>
      <pc:sldChg chg="modSp mod">
        <pc:chgData name="Alexander Deliukov" userId="d5fda0f2-1d08-4016-b7e9-bb882f168707" providerId="ADAL" clId="{FE9DFF45-01DC-45CC-A80A-B50597210401}" dt="2026-01-28T09:25:15.574" v="41" actId="20577"/>
        <pc:sldMkLst>
          <pc:docMk/>
          <pc:sldMk cId="2999173695" sldId="689"/>
        </pc:sldMkLst>
        <pc:spChg chg="mod">
          <ac:chgData name="Alexander Deliukov" userId="d5fda0f2-1d08-4016-b7e9-bb882f168707" providerId="ADAL" clId="{FE9DFF45-01DC-45CC-A80A-B50597210401}" dt="2026-01-28T09:25:15.574" v="41" actId="20577"/>
          <ac:spMkLst>
            <pc:docMk/>
            <pc:sldMk cId="2999173695" sldId="689"/>
            <ac:spMk id="2" creationId="{F3D7B66C-1DD6-E51A-BFA0-68FD14A99FC2}"/>
          </ac:spMkLst>
        </pc:spChg>
      </pc:sldChg>
      <pc:sldChg chg="modSp mod">
        <pc:chgData name="Alexander Deliukov" userId="d5fda0f2-1d08-4016-b7e9-bb882f168707" providerId="ADAL" clId="{FE9DFF45-01DC-45CC-A80A-B50597210401}" dt="2026-01-28T09:26:58.403" v="58" actId="404"/>
        <pc:sldMkLst>
          <pc:docMk/>
          <pc:sldMk cId="2027727213" sldId="690"/>
        </pc:sldMkLst>
        <pc:spChg chg="mod">
          <ac:chgData name="Alexander Deliukov" userId="d5fda0f2-1d08-4016-b7e9-bb882f168707" providerId="ADAL" clId="{FE9DFF45-01DC-45CC-A80A-B50597210401}" dt="2026-01-28T09:25:19.425" v="43" actId="20577"/>
          <ac:spMkLst>
            <pc:docMk/>
            <pc:sldMk cId="2027727213" sldId="690"/>
            <ac:spMk id="3" creationId="{93CF6284-8BB3-547A-45B1-1F04A85CF410}"/>
          </ac:spMkLst>
        </pc:spChg>
        <pc:spChg chg="mod">
          <ac:chgData name="Alexander Deliukov" userId="d5fda0f2-1d08-4016-b7e9-bb882f168707" providerId="ADAL" clId="{FE9DFF45-01DC-45CC-A80A-B50597210401}" dt="2026-01-28T09:26:58.403" v="58" actId="404"/>
          <ac:spMkLst>
            <pc:docMk/>
            <pc:sldMk cId="2027727213" sldId="690"/>
            <ac:spMk id="4" creationId="{92FE9A94-DCC1-E1C5-4D79-C962BC490CDE}"/>
          </ac:spMkLst>
        </pc:spChg>
      </pc:sldChg>
      <pc:sldChg chg="modSp mod">
        <pc:chgData name="Alexander Deliukov" userId="d5fda0f2-1d08-4016-b7e9-bb882f168707" providerId="ADAL" clId="{FE9DFF45-01DC-45CC-A80A-B50597210401}" dt="2026-01-28T09:27:05.532" v="59" actId="1076"/>
        <pc:sldMkLst>
          <pc:docMk/>
          <pc:sldMk cId="1109055549" sldId="692"/>
        </pc:sldMkLst>
        <pc:spChg chg="mod">
          <ac:chgData name="Alexander Deliukov" userId="d5fda0f2-1d08-4016-b7e9-bb882f168707" providerId="ADAL" clId="{FE9DFF45-01DC-45CC-A80A-B50597210401}" dt="2026-01-28T09:27:05.532" v="59" actId="1076"/>
          <ac:spMkLst>
            <pc:docMk/>
            <pc:sldMk cId="1109055549" sldId="692"/>
            <ac:spMk id="4" creationId="{B86F7BA3-B558-E7EE-49BC-1EDCDFCA81CE}"/>
          </ac:spMkLst>
        </pc:spChg>
      </pc:sldChg>
      <pc:sldChg chg="modSp mod">
        <pc:chgData name="Alexander Deliukov" userId="d5fda0f2-1d08-4016-b7e9-bb882f168707" providerId="ADAL" clId="{FE9DFF45-01DC-45CC-A80A-B50597210401}" dt="2026-01-28T09:27:13.577" v="61" actId="1076"/>
        <pc:sldMkLst>
          <pc:docMk/>
          <pc:sldMk cId="343872259" sldId="694"/>
        </pc:sldMkLst>
        <pc:spChg chg="mod">
          <ac:chgData name="Alexander Deliukov" userId="d5fda0f2-1d08-4016-b7e9-bb882f168707" providerId="ADAL" clId="{FE9DFF45-01DC-45CC-A80A-B50597210401}" dt="2026-01-28T09:27:13.577" v="61" actId="1076"/>
          <ac:spMkLst>
            <pc:docMk/>
            <pc:sldMk cId="343872259" sldId="694"/>
            <ac:spMk id="4" creationId="{C48B4B3E-49EA-5666-7C14-9015697F413B}"/>
          </ac:spMkLst>
        </pc:spChg>
      </pc:sldChg>
      <pc:sldChg chg="modSp mod">
        <pc:chgData name="Alexander Deliukov" userId="d5fda0f2-1d08-4016-b7e9-bb882f168707" providerId="ADAL" clId="{FE9DFF45-01DC-45CC-A80A-B50597210401}" dt="2026-01-28T09:27:19.556" v="63" actId="1076"/>
        <pc:sldMkLst>
          <pc:docMk/>
          <pc:sldMk cId="1623071358" sldId="696"/>
        </pc:sldMkLst>
        <pc:spChg chg="mod">
          <ac:chgData name="Alexander Deliukov" userId="d5fda0f2-1d08-4016-b7e9-bb882f168707" providerId="ADAL" clId="{FE9DFF45-01DC-45CC-A80A-B50597210401}" dt="2026-01-28T09:27:19.556" v="63" actId="1076"/>
          <ac:spMkLst>
            <pc:docMk/>
            <pc:sldMk cId="1623071358" sldId="696"/>
            <ac:spMk id="4" creationId="{B8F24D65-3C3C-DDDB-79E7-E2DA63900FA9}"/>
          </ac:spMkLst>
        </pc:spChg>
      </pc:sldChg>
      <pc:sldChg chg="modSp">
        <pc:chgData name="Alexander Deliukov" userId="d5fda0f2-1d08-4016-b7e9-bb882f168707" providerId="ADAL" clId="{FE9DFF45-01DC-45CC-A80A-B50597210401}" dt="2026-01-28T09:27:45.390" v="70" actId="404"/>
        <pc:sldMkLst>
          <pc:docMk/>
          <pc:sldMk cId="1694752254" sldId="698"/>
        </pc:sldMkLst>
        <pc:spChg chg="mod">
          <ac:chgData name="Alexander Deliukov" userId="d5fda0f2-1d08-4016-b7e9-bb882f168707" providerId="ADAL" clId="{FE9DFF45-01DC-45CC-A80A-B50597210401}" dt="2026-01-28T09:27:45.390" v="70" actId="404"/>
          <ac:spMkLst>
            <pc:docMk/>
            <pc:sldMk cId="1694752254" sldId="698"/>
            <ac:spMk id="4" creationId="{5B37293F-24F8-0380-1F80-AE575BD0E6B4}"/>
          </ac:spMkLst>
        </pc:spChg>
      </pc:sldChg>
      <pc:sldChg chg="modSp mod">
        <pc:chgData name="Alexander Deliukov" userId="d5fda0f2-1d08-4016-b7e9-bb882f168707" providerId="ADAL" clId="{FE9DFF45-01DC-45CC-A80A-B50597210401}" dt="2026-01-28T09:27:54.274" v="73" actId="120"/>
        <pc:sldMkLst>
          <pc:docMk/>
          <pc:sldMk cId="1816637951" sldId="699"/>
        </pc:sldMkLst>
        <pc:spChg chg="mod">
          <ac:chgData name="Alexander Deliukov" userId="d5fda0f2-1d08-4016-b7e9-bb882f168707" providerId="ADAL" clId="{FE9DFF45-01DC-45CC-A80A-B50597210401}" dt="2026-01-28T09:27:54.274" v="73" actId="120"/>
          <ac:spMkLst>
            <pc:docMk/>
            <pc:sldMk cId="1816637951" sldId="699"/>
            <ac:spMk id="4" creationId="{1ECEFC4C-0B69-0558-9888-BD4D20B48878}"/>
          </ac:spMkLst>
        </pc:spChg>
        <pc:spChg chg="mod">
          <ac:chgData name="Alexander Deliukov" userId="d5fda0f2-1d08-4016-b7e9-bb882f168707" providerId="ADAL" clId="{FE9DFF45-01DC-45CC-A80A-B50597210401}" dt="2026-01-28T09:27:52.163" v="72" actId="120"/>
          <ac:spMkLst>
            <pc:docMk/>
            <pc:sldMk cId="1816637951" sldId="699"/>
            <ac:spMk id="5" creationId="{ABEF2CC0-197A-7BE8-7327-20E1B5DA08E1}"/>
          </ac:spMkLst>
        </pc:spChg>
      </pc:sldChg>
      <pc:sldChg chg="modSp mod">
        <pc:chgData name="Alexander Deliukov" userId="d5fda0f2-1d08-4016-b7e9-bb882f168707" providerId="ADAL" clId="{FE9DFF45-01DC-45CC-A80A-B50597210401}" dt="2026-01-28T09:28:02.476" v="75" actId="1076"/>
        <pc:sldMkLst>
          <pc:docMk/>
          <pc:sldMk cId="1299647673" sldId="701"/>
        </pc:sldMkLst>
        <pc:spChg chg="mod">
          <ac:chgData name="Alexander Deliukov" userId="d5fda0f2-1d08-4016-b7e9-bb882f168707" providerId="ADAL" clId="{FE9DFF45-01DC-45CC-A80A-B50597210401}" dt="2026-01-28T09:28:02.476" v="75" actId="1076"/>
          <ac:spMkLst>
            <pc:docMk/>
            <pc:sldMk cId="1299647673" sldId="701"/>
            <ac:spMk id="4" creationId="{4E507AF0-D257-E3D0-87DD-E138B5C70D1C}"/>
          </ac:spMkLst>
        </pc:spChg>
      </pc:sldChg>
      <pc:sldChg chg="modSp mod">
        <pc:chgData name="Alexander Deliukov" userId="d5fda0f2-1d08-4016-b7e9-bb882f168707" providerId="ADAL" clId="{FE9DFF45-01DC-45CC-A80A-B50597210401}" dt="2026-01-28T09:28:24.950" v="84" actId="1076"/>
        <pc:sldMkLst>
          <pc:docMk/>
          <pc:sldMk cId="3052686012" sldId="703"/>
        </pc:sldMkLst>
        <pc:spChg chg="mod">
          <ac:chgData name="Alexander Deliukov" userId="d5fda0f2-1d08-4016-b7e9-bb882f168707" providerId="ADAL" clId="{FE9DFF45-01DC-45CC-A80A-B50597210401}" dt="2026-01-28T09:28:21.827" v="83" actId="1076"/>
          <ac:spMkLst>
            <pc:docMk/>
            <pc:sldMk cId="3052686012" sldId="703"/>
            <ac:spMk id="4" creationId="{070F12FB-7F14-7FF3-449C-2811541DD8D2}"/>
          </ac:spMkLst>
        </pc:spChg>
        <pc:spChg chg="mod">
          <ac:chgData name="Alexander Deliukov" userId="d5fda0f2-1d08-4016-b7e9-bb882f168707" providerId="ADAL" clId="{FE9DFF45-01DC-45CC-A80A-B50597210401}" dt="2026-01-28T09:28:09.828" v="77" actId="1076"/>
          <ac:spMkLst>
            <pc:docMk/>
            <pc:sldMk cId="3052686012" sldId="703"/>
            <ac:spMk id="19" creationId="{8DC1423C-2E75-48AE-A98F-626668954196}"/>
          </ac:spMkLst>
        </pc:spChg>
        <pc:spChg chg="mod">
          <ac:chgData name="Alexander Deliukov" userId="d5fda0f2-1d08-4016-b7e9-bb882f168707" providerId="ADAL" clId="{FE9DFF45-01DC-45CC-A80A-B50597210401}" dt="2026-01-28T09:28:12.063" v="78" actId="1076"/>
          <ac:spMkLst>
            <pc:docMk/>
            <pc:sldMk cId="3052686012" sldId="703"/>
            <ac:spMk id="29" creationId="{4ECDE187-04E2-45C2-AB71-3163282F7484}"/>
          </ac:spMkLst>
        </pc:spChg>
        <pc:spChg chg="mod">
          <ac:chgData name="Alexander Deliukov" userId="d5fda0f2-1d08-4016-b7e9-bb882f168707" providerId="ADAL" clId="{FE9DFF45-01DC-45CC-A80A-B50597210401}" dt="2026-01-28T09:28:14.902" v="79" actId="1076"/>
          <ac:spMkLst>
            <pc:docMk/>
            <pc:sldMk cId="3052686012" sldId="703"/>
            <ac:spMk id="41" creationId="{D9C87595-16A2-4A0F-9DBB-4AF40FA3BA2C}"/>
          </ac:spMkLst>
        </pc:spChg>
        <pc:spChg chg="mod">
          <ac:chgData name="Alexander Deliukov" userId="d5fda0f2-1d08-4016-b7e9-bb882f168707" providerId="ADAL" clId="{FE9DFF45-01DC-45CC-A80A-B50597210401}" dt="2026-01-28T09:28:24.950" v="84" actId="1076"/>
          <ac:spMkLst>
            <pc:docMk/>
            <pc:sldMk cId="3052686012" sldId="703"/>
            <ac:spMk id="60" creationId="{DB6D982A-54DA-4FCC-9383-F91FC1E1D9CE}"/>
          </ac:spMkLst>
        </pc:spChg>
      </pc:sldChg>
      <pc:sldChg chg="modSp mod">
        <pc:chgData name="Alexander Deliukov" userId="d5fda0f2-1d08-4016-b7e9-bb882f168707" providerId="ADAL" clId="{FE9DFF45-01DC-45CC-A80A-B50597210401}" dt="2026-01-28T09:28:36.844" v="88" actId="1076"/>
        <pc:sldMkLst>
          <pc:docMk/>
          <pc:sldMk cId="3350335299" sldId="704"/>
        </pc:sldMkLst>
        <pc:spChg chg="mod">
          <ac:chgData name="Alexander Deliukov" userId="d5fda0f2-1d08-4016-b7e9-bb882f168707" providerId="ADAL" clId="{FE9DFF45-01DC-45CC-A80A-B50597210401}" dt="2026-01-28T09:28:34.851" v="87" actId="1076"/>
          <ac:spMkLst>
            <pc:docMk/>
            <pc:sldMk cId="3350335299" sldId="704"/>
            <ac:spMk id="4" creationId="{8C3DE06E-3BC0-3D03-DD67-6053C9DC5EE0}"/>
          </ac:spMkLst>
        </pc:spChg>
        <pc:spChg chg="mod">
          <ac:chgData name="Alexander Deliukov" userId="d5fda0f2-1d08-4016-b7e9-bb882f168707" providerId="ADAL" clId="{FE9DFF45-01DC-45CC-A80A-B50597210401}" dt="2026-01-28T09:28:30.163" v="85" actId="1076"/>
          <ac:spMkLst>
            <pc:docMk/>
            <pc:sldMk cId="3350335299" sldId="704"/>
            <ac:spMk id="29" creationId="{6B73D3C3-E637-3F00-3A95-BADA91A3F4D5}"/>
          </ac:spMkLst>
        </pc:spChg>
        <pc:spChg chg="mod">
          <ac:chgData name="Alexander Deliukov" userId="d5fda0f2-1d08-4016-b7e9-bb882f168707" providerId="ADAL" clId="{FE9DFF45-01DC-45CC-A80A-B50597210401}" dt="2026-01-28T09:28:33.162" v="86" actId="1076"/>
          <ac:spMkLst>
            <pc:docMk/>
            <pc:sldMk cId="3350335299" sldId="704"/>
            <ac:spMk id="41" creationId="{55AA21B9-2EBE-A254-CB04-9CA3132F9779}"/>
          </ac:spMkLst>
        </pc:spChg>
        <pc:spChg chg="mod">
          <ac:chgData name="Alexander Deliukov" userId="d5fda0f2-1d08-4016-b7e9-bb882f168707" providerId="ADAL" clId="{FE9DFF45-01DC-45CC-A80A-B50597210401}" dt="2026-01-28T09:28:36.844" v="88" actId="1076"/>
          <ac:spMkLst>
            <pc:docMk/>
            <pc:sldMk cId="3350335299" sldId="704"/>
            <ac:spMk id="60" creationId="{7AF9A874-71FF-E153-A712-CB58ABED3B1C}"/>
          </ac:spMkLst>
        </pc:spChg>
      </pc:sldChg>
      <pc:sldChg chg="modSp mod">
        <pc:chgData name="Alexander Deliukov" userId="d5fda0f2-1d08-4016-b7e9-bb882f168707" providerId="ADAL" clId="{FE9DFF45-01DC-45CC-A80A-B50597210401}" dt="2026-01-28T09:23:40.929" v="8" actId="404"/>
        <pc:sldMkLst>
          <pc:docMk/>
          <pc:sldMk cId="3400119781" sldId="705"/>
        </pc:sldMkLst>
        <pc:spChg chg="mod">
          <ac:chgData name="Alexander Deliukov" userId="d5fda0f2-1d08-4016-b7e9-bb882f168707" providerId="ADAL" clId="{FE9DFF45-01DC-45CC-A80A-B50597210401}" dt="2026-01-28T09:23:40.929" v="8" actId="404"/>
          <ac:spMkLst>
            <pc:docMk/>
            <pc:sldMk cId="3400119781" sldId="705"/>
            <ac:spMk id="4" creationId="{B6E2F0C4-3708-062E-837B-49F21B8E51C4}"/>
          </ac:spMkLst>
        </pc:spChg>
      </pc:sldChg>
    </pc:docChg>
  </pc:docChgLst>
  <pc:docChgLst>
    <pc:chgData name="Alexander Deliukov" userId="S::alexander_think-e.be#ext#@flux50.onmicrosoft.com::bee075c1-faac-4166-8fcb-7b2057bad6f6" providerId="AD" clId="Web-{FFB6FE84-9285-CBBB-C99F-1FB4F23FF2F0}"/>
    <pc:docChg chg="modSld">
      <pc:chgData name="Alexander Deliukov" userId="S::alexander_think-e.be#ext#@flux50.onmicrosoft.com::bee075c1-faac-4166-8fcb-7b2057bad6f6" providerId="AD" clId="Web-{FFB6FE84-9285-CBBB-C99F-1FB4F23FF2F0}" dt="2026-02-09T13:32:47.467" v="3" actId="14100"/>
      <pc:docMkLst>
        <pc:docMk/>
      </pc:docMkLst>
      <pc:sldChg chg="addSp modSp">
        <pc:chgData name="Alexander Deliukov" userId="S::alexander_think-e.be#ext#@flux50.onmicrosoft.com::bee075c1-faac-4166-8fcb-7b2057bad6f6" providerId="AD" clId="Web-{FFB6FE84-9285-CBBB-C99F-1FB4F23FF2F0}" dt="2026-02-09T13:32:47.467" v="3" actId="14100"/>
        <pc:sldMkLst>
          <pc:docMk/>
          <pc:sldMk cId="396191999" sldId="680"/>
        </pc:sldMkLst>
        <pc:picChg chg="add mod">
          <ac:chgData name="Alexander Deliukov" userId="S::alexander_think-e.be#ext#@flux50.onmicrosoft.com::bee075c1-faac-4166-8fcb-7b2057bad6f6" providerId="AD" clId="Web-{FFB6FE84-9285-CBBB-C99F-1FB4F23FF2F0}" dt="2026-02-09T13:32:47.467" v="3" actId="14100"/>
          <ac:picMkLst>
            <pc:docMk/>
            <pc:sldMk cId="396191999" sldId="680"/>
            <ac:picMk id="4" creationId="{689FD195-CC8F-1338-67BB-72530CD4692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Master-Textstil bearbeiten</a:t>
            </a:r>
          </a:p>
          <a:p>
            <a:pPr lvl="1"/>
            <a:r>
              <a:rPr lang="ko-KR" altLang="en-US"/>
              <a:t>Zweite Ebene</a:t>
            </a:r>
          </a:p>
          <a:p>
            <a:pPr lvl="2"/>
            <a:r>
              <a:rPr lang="ko-KR" altLang="en-US"/>
              <a:t>Dritte Ebene</a:t>
            </a:r>
          </a:p>
          <a:p>
            <a:pPr lvl="3"/>
            <a:r>
              <a:rPr lang="ko-KR" altLang="en-US"/>
              <a:t>Vierte Ebene</a:t>
            </a:r>
          </a:p>
          <a:p>
            <a:pPr lvl="4"/>
            <a:r>
              <a:rPr lang="ko-KR" altLang="en-US"/>
              <a:t>Fünfte Ebene</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sam.nrel.gov/" TargetMode="External"/><Relationship Id="rId5" Type="http://schemas.openxmlformats.org/officeDocument/2006/relationships/hyperlink" Target="https://globalwindatlas.info/en/" TargetMode="External"/><Relationship Id="rId4" Type="http://schemas.openxmlformats.org/officeDocument/2006/relationships/hyperlink" Target="https://joint-research-centre.ec.europa.eu/photovoltaic-geographical-information-system-pvgis_en"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nergiegemeinschaften.gv.at/online-guide/"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smart-cities-marketplace.ec.europa.eu/insights/solutions/solution-booklet-energy-communities" TargetMode="External"/><Relationship Id="rId5" Type="http://schemas.openxmlformats.org/officeDocument/2006/relationships/hyperlink" Target="https://decide4energy.eu/fileadmin/user_upload/Resources/PREVIEW-A5-WP3_Case_studies-Booklet.pdf" TargetMode="External"/><Relationship Id="rId4" Type="http://schemas.openxmlformats.org/officeDocument/2006/relationships/hyperlink" Target="https://decide4energy.eu/fileadmin/user_upload/Materials/Business_Models_Infographic_final_02.png"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flickr.com/photos/howardlake/6238256033/in/photolist-w23rMr-DNKbE-7FU5Zv-8RJ7as-8REYjk-avfGbv-J98b4A-2nYfE8G-9H7jk4-AgukoC-5CPPh9-kNhBtZ-eSzwYo-ew3DRE-gpzKGw-553ujC-8EV2r9-8B4K1P-oqMiNU-TyuMPb-7Nsqrs-23kSphE-ejrVgd-eeHbjV-8iMtBa-u3iDQ-3KufnR-bBEkmV-5GAnJ2-6Z1XhG-2nYeegB-8bXfhU-9ttQTs-2jNUAua-2jDHP1t-iS64h-NFRXgj-2nYbGyz-6Z1Xoy-2iNdag6-2iGVpFn-2nYbKBU-4FkQe1-2jmWhkq-5jYmeg-27PcpUG-2nYh5yY-aWjvEt-6hJjTL-2nYgBFB" TargetMode="External"/><Relationship Id="rId13" Type="http://schemas.openxmlformats.org/officeDocument/2006/relationships/hyperlink" Target="https://commons.wikimedia.org/wiki/File:Vorarlberger_Kraftwerke-Energy_meter_(electro)-smart_meter-02ASD.jpg"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nd/2.0/" TargetMode="External"/><Relationship Id="rId12" Type="http://schemas.openxmlformats.org/officeDocument/2006/relationships/hyperlink" Target="https://www.flickr.com/photos/luigimengato/41193109401/in/photolist-bGVEuK-HYSiBG-msBknz-msA8Pt-msBaRa-msCm6h-msBLwy-msBJ8q-msAGLi-bGVDgP-msBDmG-25L6sha-msBAaS-J8CvTT-msB5BT-msCdv7-HcGibd-J5zfN7-J5zfAd-HH3aGN-J8CxPg-nCPDVc-J8Cvf8-J8J568-J8HLPp-psCxnU-J8HJfX-J5zhQo-J5zhtS-J5zhU1-J8CvYn-J29hc2-J8CvL8-J8CwXr-ch3NQU-J5zfES-ch3Pu3-PvkhKg-J8CxAR-tVJ6iY-J8Cw8F-J5zgUL-sWgr3-J5zf8Q-J8CwPv-HH6kPq-J2bEsv-HH3bMy-2kU3szT-J8Cxwn"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flickr.com/photos/bcgovphotos/31002313633/in/photolist-PeyXJR-7VA87W-2mGvwpG-H4EJex-6HPouy-28wmsim-fkZi52-2qGetRz-SL4BmJ-2pFs1aw-2g6T7nQ-LcXLhM-2pzq4Wt-27NYoQe-2o4EhfW-2oikY9P-2gpgBWu-TodhL3-22RjYSg-2pznRFg-2qFvV9b-28wmpLs-4pBY8H-nTux14-oaTEP3-28zYuvn-2887yop-QbGhiR-gV96xy-eXwQ2G-2mGvw7s-28zYv8p-2o1SVM1-uq682d-cVwxTY-2bhpyUx-2qG3r4s-uaQca1-2q73nSx-8fsNLX-2nSs8S8-usCvdD-us1sWh-2pFZMXg-atbVgq-nKuAaC-4Pwhx9-uq61xw-7dzWrF-uaXDt8"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2.0/" TargetMode="External"/><Relationship Id="rId10" Type="http://schemas.openxmlformats.org/officeDocument/2006/relationships/hyperlink" Target="https://www.flickr.com/photos/greenmambagreenmamba/2049993321/in/photolist-489KAr-3YfCcV-2kVRpJS-DzMyYS-6L6BY-5DCCBi-8oWbQt-3JPbNK-57faN7-62npjg-35NkU6-SD3i1c-4X9AaL-r1kacD-aNd9Xr-e5HioZ-8Maoye-EGj7Cd-DTexmv-RxhniS-S7SJaR-8E29fJ-2iEVdzZ-S7SHZF-6khfo5-bxcGmt-2j5ypZi-QPMHZB-eJqw8g-bjX8y-66sojC-bRTB2v-dwFX9J-4VhgWY-s2Qy5j-8jMywr-559jxT-8XzkXJ-apU25d-9a91xa-brYqtU-egQyFv-7NS6TP-7cKAeK-dyKRqc-5Gvacj-diuZw7-ACHE-arrRui-efCR5y" TargetMode="External"/><Relationship Id="rId4" Type="http://schemas.openxmlformats.org/officeDocument/2006/relationships/hyperlink" Target="https://www.flickr.com/photos/tentenuk/18672186072/" TargetMode="External"/><Relationship Id="rId9" Type="http://schemas.openxmlformats.org/officeDocument/2006/relationships/hyperlink" Target="https://creativecommons.org/licenses/by-sa/2.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flickr.com/photos/tentenuk/18672186072/" TargetMode="External"/><Relationship Id="rId4"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ergy.ec.europa.eu/topics/markets-and-consumers/energy-consumers-and-prosumers/energy-communities_e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ergy.ec.europa.eu/topics/renewable-energy/enabling-framework-renewables_en#renewable-energy-communiti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Hilfreiche Tipps, Tricks und Tools…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2"/>
                </a:solidFill>
                <a:cs typeface="Arial" panose="020B0604020202020204" pitchFamily="34" charset="0"/>
              </a:rPr>
              <a:t>Zur Unterstützung beim Aufbau Ihrer Energiegemeinschaft </a:t>
            </a:r>
            <a:endParaRPr lang="ko-KR" altLang="en-US" sz="1200" dirty="0">
              <a:solidFill>
                <a:schemeClr val="tx2"/>
              </a:solidFill>
              <a:cs typeface="Arial" panose="020B0604020202020204" pitchFamily="34" charset="0"/>
            </a:endParaRPr>
          </a:p>
          <a:p>
            <a:r>
              <a:rPr lang="en-GB" sz="1200" b="0" i="0" kern="1200" dirty="0">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sofern nicht anders angegeben</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a:solidFill>
                  <a:schemeClr val="tx1"/>
                </a:solidFill>
                <a:effectLst/>
                <a:latin typeface="+mn-lt"/>
                <a:ea typeface="+mn-ea"/>
                <a:cs typeface="+mn-cs"/>
              </a:rPr>
              <a:t>unter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lizenziert.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5642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Gründung einer </a:t>
            </a:r>
            <a:r>
              <a:rPr lang="en-GB" sz="1200" b="1" kern="1200" noProof="0" dirty="0" err="1">
                <a:solidFill>
                  <a:schemeClr val="bg1"/>
                </a:solidFill>
                <a:latin typeface="+mn-lt"/>
                <a:ea typeface="Public Sans"/>
                <a:cs typeface="Public Sans"/>
                <a:sym typeface="Public Sans"/>
              </a:rPr>
              <a:t>Energiegemeinschaft</a:t>
            </a:r>
            <a:r>
              <a:rPr lang="en-GB" sz="1200" b="1" kern="1200" noProof="0" dirty="0">
                <a:solidFill>
                  <a:schemeClr val="bg1"/>
                </a:solidFill>
                <a:latin typeface="+mn-lt"/>
                <a:ea typeface="Public Sans"/>
                <a:cs typeface="Public Sans"/>
                <a:sym typeface="Public Sans"/>
              </a:rPr>
              <a:t>: formale </a:t>
            </a:r>
            <a:r>
              <a:rPr lang="en-GB" sz="1200" b="1" kern="1200" noProof="0" dirty="0" err="1">
                <a:solidFill>
                  <a:schemeClr val="bg1"/>
                </a:solidFill>
                <a:latin typeface="+mn-lt"/>
                <a:ea typeface="Public Sans"/>
                <a:cs typeface="Public Sans"/>
                <a:sym typeface="Public Sans"/>
              </a:rPr>
              <a:t>Organisation</a:t>
            </a:r>
            <a:endParaRPr lang="en-GB" sz="1200" b="1" kern="1200" noProof="0" dirty="0">
              <a:solidFill>
                <a:schemeClr val="bg1"/>
              </a:solidFill>
              <a:latin typeface="+mn-lt"/>
              <a:ea typeface="Public Sans"/>
              <a:cs typeface="Public Sans"/>
              <a:sym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Welche Formalitäten sind für die Gründung einer Energiegemeinschaft erforderlich?</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11320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dirty="0">
                <a:solidFill>
                  <a:schemeClr val="bg1"/>
                </a:solidFill>
                <a:ea typeface="Public Sans"/>
                <a:cs typeface="Public Sans"/>
                <a:sym typeface="Public Sans"/>
              </a:rPr>
              <a:t>Gründung einer Energiegemeinschaft: formelle Organisation</a:t>
            </a:r>
          </a:p>
          <a:p>
            <a:pPr marL="457200" indent="-457200" latinLnBrk="0">
              <a:buFont typeface="Arial,Sans-Serif"/>
              <a:buChar char="•"/>
            </a:pPr>
            <a:r>
              <a:rPr lang="en-US" sz="1200" dirty="0">
                <a:solidFill>
                  <a:srgbClr val="2B2C30"/>
                </a:solidFill>
                <a:ea typeface="Public Sans"/>
                <a:cs typeface="Public Sans"/>
              </a:rPr>
              <a:t>Erstellen Sie einen detaillierten </a:t>
            </a:r>
            <a:r>
              <a:rPr lang="en-US" sz="1200" b="1" dirty="0">
                <a:solidFill>
                  <a:srgbClr val="2B2C30"/>
                </a:solidFill>
                <a:ea typeface="Public Sans"/>
                <a:cs typeface="Public Sans"/>
              </a:rPr>
              <a:t>Projektentwurf</a:t>
            </a:r>
            <a:r>
              <a:rPr lang="en-US" sz="1200" dirty="0">
                <a:solidFill>
                  <a:srgbClr val="2B2C30"/>
                </a:solidFill>
                <a:ea typeface="Public Sans"/>
                <a:cs typeface="Public Sans"/>
              </a:rPr>
              <a:t>, der alle verfügbaren Informationen und Zeitpläne enthält.</a:t>
            </a:r>
            <a:endParaRPr lang="en-US" sz="1200" dirty="0">
              <a:solidFill>
                <a:srgbClr val="2B2C30"/>
              </a:solidFill>
              <a:ea typeface="Public Sans"/>
            </a:endParaRPr>
          </a:p>
          <a:p>
            <a:pPr marL="457200" indent="-457200" latinLnBrk="0">
              <a:buFont typeface="Arial"/>
              <a:buChar char="•"/>
            </a:pPr>
            <a:r>
              <a:rPr lang="en-US" sz="1200" dirty="0">
                <a:solidFill>
                  <a:srgbClr val="2B2C30"/>
                </a:solidFill>
                <a:ea typeface="Public Sans"/>
                <a:cs typeface="Public Sans"/>
              </a:rPr>
              <a:t>Stellen Sie die Einhaltung der gesetzlichen Vorschriften sicher, indem Sie die für Ihre Art von Energiegemeinschaft geltenden</a:t>
            </a:r>
            <a:r>
              <a:rPr lang="en-US" sz="1200" b="1" dirty="0">
                <a:solidFill>
                  <a:srgbClr val="2B2C30"/>
                </a:solidFill>
                <a:ea typeface="Public Sans"/>
                <a:cs typeface="Public Sans"/>
              </a:rPr>
              <a:t> gesetzlichen Anforderungen </a:t>
            </a:r>
            <a:r>
              <a:rPr lang="en-US" sz="1200" dirty="0">
                <a:solidFill>
                  <a:srgbClr val="2B2C30"/>
                </a:solidFill>
                <a:ea typeface="Public Sans"/>
                <a:cs typeface="Public Sans"/>
              </a:rPr>
              <a:t>überprüfen. Überprüfen Sie alle geltenden Vorschriften – dazu können nationale, regionale, lokale oder kommunale Vorschriften gehören.</a:t>
            </a:r>
            <a:endParaRPr lang="en-US" sz="1200" dirty="0">
              <a:ea typeface="Public Sans"/>
            </a:endParaRPr>
          </a:p>
          <a:p>
            <a:pPr marL="457200" indent="-457200" latinLnBrk="0">
              <a:buFont typeface="Arial"/>
              <a:buChar char="•"/>
            </a:pPr>
            <a:r>
              <a:rPr lang="en-US" sz="1200" dirty="0">
                <a:solidFill>
                  <a:srgbClr val="2B2C30"/>
                </a:solidFill>
                <a:ea typeface="Public Sans"/>
                <a:cs typeface="Public Sans"/>
              </a:rPr>
              <a:t>Prüfen Sie, ob Sie Ihre Energiegemeinschaft </a:t>
            </a:r>
            <a:r>
              <a:rPr lang="en-US" sz="1200" b="1" dirty="0">
                <a:solidFill>
                  <a:srgbClr val="2B2C30"/>
                </a:solidFill>
                <a:ea typeface="Public Sans"/>
                <a:cs typeface="Public Sans"/>
              </a:rPr>
              <a:t>offiziell registrieren </a:t>
            </a:r>
            <a:r>
              <a:rPr lang="en-US" sz="1200" dirty="0">
                <a:solidFill>
                  <a:srgbClr val="2B2C30"/>
                </a:solidFill>
                <a:ea typeface="Public Sans"/>
                <a:cs typeface="Public Sans"/>
              </a:rPr>
              <a:t>müssen.</a:t>
            </a:r>
            <a:endParaRPr lang="en-US" sz="1200" dirty="0"/>
          </a:p>
          <a:p>
            <a:pPr marL="457200" indent="-457200" latinLnBrk="0">
              <a:buFont typeface="Arial"/>
              <a:buChar char="•"/>
            </a:pPr>
            <a:r>
              <a:rPr lang="en-US" sz="1200" dirty="0">
                <a:solidFill>
                  <a:srgbClr val="2B2C30"/>
                </a:solidFill>
                <a:ea typeface="Public Sans"/>
              </a:rPr>
              <a:t>Klären Sie das Verfahren und die Anforderungen für </a:t>
            </a:r>
            <a:r>
              <a:rPr lang="en" sz="1200" dirty="0">
                <a:solidFill>
                  <a:srgbClr val="2B2C30"/>
                </a:solidFill>
                <a:ea typeface="Public Sans"/>
              </a:rPr>
              <a:t>die Registrierung mit dem </a:t>
            </a:r>
            <a:r>
              <a:rPr lang="en" sz="1200" b="1" dirty="0">
                <a:solidFill>
                  <a:srgbClr val="2B2C30"/>
                </a:solidFill>
                <a:ea typeface="Public Sans"/>
              </a:rPr>
              <a:t>Netzbetreiber</a:t>
            </a:r>
            <a:r>
              <a:rPr lang="en" sz="1200" dirty="0">
                <a:solidFill>
                  <a:srgbClr val="2B2C30"/>
                </a:solidFill>
                <a:ea typeface="Public Sans"/>
              </a:rPr>
              <a:t>.</a:t>
            </a:r>
            <a:endParaRPr lang="en-US"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59927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Gründung einer Energiegemeinschaft: Führung</a:t>
            </a:r>
            <a:endParaRPr lang="en-US" sz="1050" dirty="0">
              <a:solidFill>
                <a:schemeClr val="bg1"/>
              </a:solidFill>
              <a:latin typeface="Calibri"/>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Wie kann ich eine Energiegemeinschaft effektiv leiten?</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15170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Gründung einer Energiegemeinschaft: Führung</a:t>
            </a:r>
            <a:endParaRPr lang="en-US" sz="1050" dirty="0">
              <a:solidFill>
                <a:schemeClr val="bg1"/>
              </a:solidFill>
              <a:ea typeface="Calibri"/>
              <a:cs typeface="Calibri"/>
            </a:endParaRPr>
          </a:p>
          <a:p>
            <a:pPr marL="457200" indent="-457200" latinLnBrk="0">
              <a:buChar char="•"/>
            </a:pPr>
            <a:r>
              <a:rPr lang="en-US" sz="1200" dirty="0">
                <a:solidFill>
                  <a:srgbClr val="2B2C30"/>
                </a:solidFill>
                <a:latin typeface="Calibri"/>
                <a:ea typeface="Public Sans"/>
                <a:cs typeface="Public Sans"/>
              </a:rPr>
              <a:t>Bilden Sie ein </a:t>
            </a:r>
            <a:r>
              <a:rPr lang="en-US" sz="1200" b="1" dirty="0">
                <a:solidFill>
                  <a:srgbClr val="2B2C30"/>
                </a:solidFill>
                <a:latin typeface="Calibri"/>
                <a:ea typeface="Public Sans"/>
                <a:cs typeface="Public Sans"/>
              </a:rPr>
              <a:t>Kernteam</a:t>
            </a:r>
            <a:r>
              <a:rPr lang="en-US" sz="1200" dirty="0">
                <a:solidFill>
                  <a:srgbClr val="2B2C30"/>
                </a:solidFill>
                <a:latin typeface="Calibri"/>
                <a:ea typeface="Public Sans"/>
                <a:cs typeface="Public Sans"/>
              </a:rPr>
              <a:t>: Diese Gruppe sollte zuverlässig und aktiv sein und nicht zu groß.</a:t>
            </a:r>
            <a:endParaRPr lang="en-US" sz="1200" b="1" dirty="0">
              <a:solidFill>
                <a:srgbClr val="2B2C30"/>
              </a:solidFill>
              <a:latin typeface="Calibri"/>
              <a:ea typeface="Public Sans"/>
              <a:cs typeface="Public Sans"/>
            </a:endParaRPr>
          </a:p>
          <a:p>
            <a:pPr marL="457200" indent="-457200" latinLnBrk="0">
              <a:buChar char="•"/>
            </a:pPr>
            <a:r>
              <a:rPr lang="en-US" sz="1200" dirty="0">
                <a:solidFill>
                  <a:srgbClr val="2B2C30"/>
                </a:solidFill>
                <a:latin typeface="Calibri"/>
                <a:ea typeface="Calibri"/>
                <a:cs typeface="Calibri"/>
              </a:rPr>
              <a:t>Aufgaben </a:t>
            </a:r>
            <a:r>
              <a:rPr lang="en-US" sz="1200" dirty="0">
                <a:solidFill>
                  <a:srgbClr val="2B2C30"/>
                </a:solidFill>
                <a:latin typeface="Calibri"/>
                <a:ea typeface="Public Sans"/>
                <a:cs typeface="Public Sans"/>
              </a:rPr>
              <a:t>verteilen</a:t>
            </a:r>
            <a:r>
              <a:rPr lang="en-US" sz="1200" dirty="0">
                <a:solidFill>
                  <a:srgbClr val="2B2C30"/>
                </a:solidFill>
                <a:latin typeface="Calibri"/>
                <a:ea typeface="Calibri"/>
                <a:cs typeface="Calibri"/>
              </a:rPr>
              <a:t>: Legen Sie klar fest, wer für welche Aufgabe verantwortlich ist. Zum Beispiel für die Rechnungsstellung, Überwachung oder Kommunikation. </a:t>
            </a:r>
            <a:r>
              <a:rPr lang="en-US" sz="1200" b="1" dirty="0">
                <a:solidFill>
                  <a:srgbClr val="2B2C30"/>
                </a:solidFill>
                <a:latin typeface="Calibri"/>
                <a:ea typeface="Calibri"/>
                <a:cs typeface="Calibri"/>
              </a:rPr>
              <a:t>Eine </a:t>
            </a:r>
            <a:r>
              <a:rPr lang="en-US" sz="1200" dirty="0">
                <a:solidFill>
                  <a:srgbClr val="2B2C30"/>
                </a:solidFill>
                <a:latin typeface="Calibri"/>
                <a:ea typeface="Calibri"/>
                <a:cs typeface="Calibri"/>
              </a:rPr>
              <a:t>frühzeitige </a:t>
            </a:r>
            <a:r>
              <a:rPr lang="en-US" sz="1200" b="1" dirty="0">
                <a:solidFill>
                  <a:srgbClr val="2B2C30"/>
                </a:solidFill>
                <a:latin typeface="Calibri"/>
                <a:ea typeface="Calibri"/>
                <a:cs typeface="Calibri"/>
              </a:rPr>
              <a:t>Klärung der Aufgaben und Verantwortlichkeiten </a:t>
            </a:r>
            <a:r>
              <a:rPr lang="en-US" sz="1200" dirty="0">
                <a:solidFill>
                  <a:srgbClr val="2B2C30"/>
                </a:solidFill>
                <a:latin typeface="Calibri"/>
                <a:ea typeface="Calibri"/>
                <a:cs typeface="Calibri"/>
              </a:rPr>
              <a:t>hilft, Reibungsverluste zu vermeiden!</a:t>
            </a:r>
          </a:p>
          <a:p>
            <a:pPr marL="457200" indent="-457200" latinLnBrk="0">
              <a:buChar char="•"/>
            </a:pPr>
            <a:r>
              <a:rPr lang="en-US" sz="1200" dirty="0">
                <a:solidFill>
                  <a:srgbClr val="2B2C30"/>
                </a:solidFill>
                <a:latin typeface="Calibri"/>
                <a:ea typeface="Calibri"/>
                <a:cs typeface="Calibri"/>
              </a:rPr>
              <a:t>Schätzen Sie Ihre </a:t>
            </a:r>
            <a:r>
              <a:rPr lang="en-US" sz="1200" b="1" dirty="0">
                <a:solidFill>
                  <a:srgbClr val="2B2C30"/>
                </a:solidFill>
                <a:latin typeface="Calibri"/>
                <a:ea typeface="Calibri"/>
                <a:cs typeface="Calibri"/>
              </a:rPr>
              <a:t>verfügbare Zeit </a:t>
            </a:r>
            <a:r>
              <a:rPr lang="en-US" sz="1200" dirty="0">
                <a:solidFill>
                  <a:srgbClr val="2B2C30"/>
                </a:solidFill>
                <a:latin typeface="Calibri"/>
                <a:ea typeface="Calibri"/>
                <a:cs typeface="Calibri"/>
              </a:rPr>
              <a:t>realistisch ein: Reicht sie für Ihre geplanten Aktivitäten aus? Planen Sie einen Puffer für unerwartete Aufgaben oder Verzögerungen ein.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158986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Gründung einer Energiegemeinschaft: Ressourcen </a:t>
            </a:r>
            <a:endParaRPr lang="en-US" sz="1050" dirty="0">
              <a:solidFill>
                <a:schemeClr val="bg1"/>
              </a:solidFill>
              <a:latin typeface="Calibri"/>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Welche Ausrüstung benötige ich, um eine Energiegemeinschaft zu gründen?</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207526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Gründung einer Energiegemeinschaft: Ressourcen </a:t>
            </a:r>
            <a:endParaRPr lang="en-US" sz="1050" dirty="0">
              <a:solidFill>
                <a:schemeClr val="bg1"/>
              </a:solidFill>
              <a:latin typeface="Calibri"/>
              <a:ea typeface="Calibri"/>
              <a:cs typeface="Calibri"/>
            </a:endParaRPr>
          </a:p>
          <a:p>
            <a:pPr latinLnBrk="0"/>
            <a:r>
              <a:rPr lang="en-US" sz="1200" dirty="0">
                <a:solidFill>
                  <a:srgbClr val="2B2C30"/>
                </a:solidFill>
              </a:rPr>
              <a:t>Die Gründung einer Energiegemeinschaft umfasst die Installation und Wartung von  Anlagen zur Erzeugung, Speicherung, Verwaltung und Verteilung von Energie unter den Mitgliedern der Gemeinschaft. Zum Beispiel: </a:t>
            </a:r>
          </a:p>
          <a:p>
            <a:pPr latinLnBrk="0"/>
            <a:endParaRPr lang="en-US" sz="1200" dirty="0"/>
          </a:p>
          <a:p>
            <a:pPr marL="457200" indent="-457200" latinLnBrk="0">
              <a:buFont typeface="Arial"/>
              <a:buChar char="•"/>
            </a:pPr>
            <a:r>
              <a:rPr lang="en-US" sz="1200" dirty="0">
                <a:solidFill>
                  <a:srgbClr val="2B2C30"/>
                </a:solidFill>
                <a:sym typeface="Public Sans"/>
              </a:rPr>
              <a:t>Erzeugung erneuerbarer Energie: PV-Module, Windkraftanlagen, Kleinwasserkraftwerke.</a:t>
            </a:r>
            <a:endParaRPr lang="en-US" sz="1200" dirty="0">
              <a:solidFill>
                <a:srgbClr val="2B2C30"/>
              </a:solidFill>
            </a:endParaRPr>
          </a:p>
          <a:p>
            <a:pPr marL="457200" indent="-457200" latinLnBrk="0">
              <a:buFont typeface="Arial"/>
              <a:buChar char="•"/>
            </a:pPr>
            <a:r>
              <a:rPr lang="en-US" sz="1200" dirty="0">
                <a:solidFill>
                  <a:srgbClr val="2B2C30"/>
                </a:solidFill>
                <a:sym typeface="Public Sans"/>
              </a:rPr>
              <a:t>Energiespeicherung: Batteriesysteme, thermische Energiespeicherung.</a:t>
            </a:r>
            <a:endParaRPr lang="en-US" sz="1200" dirty="0">
              <a:solidFill>
                <a:srgbClr val="2B2C30"/>
              </a:solidFill>
            </a:endParaRPr>
          </a:p>
          <a:p>
            <a:pPr marL="457200" indent="-457200" latinLnBrk="0">
              <a:buFont typeface="Arial"/>
              <a:buChar char="•"/>
            </a:pPr>
            <a:r>
              <a:rPr lang="en-US" sz="1200" dirty="0">
                <a:solidFill>
                  <a:srgbClr val="2B2C30"/>
                </a:solidFill>
                <a:sym typeface="Public Sans"/>
              </a:rPr>
              <a:t>Energiemanagement und -überwachung: </a:t>
            </a:r>
            <a:r>
              <a:rPr lang="en-US" sz="1200" dirty="0">
                <a:solidFill>
                  <a:srgbClr val="2B2C30"/>
                </a:solidFill>
              </a:rPr>
              <a:t>Intelligente Zähler; Energiemanagementsysteme (EMS).</a:t>
            </a:r>
          </a:p>
          <a:p>
            <a:pPr marL="457200" indent="-457200" latinLnBrk="0">
              <a:buFont typeface="Arial"/>
              <a:buChar char="•"/>
            </a:pPr>
            <a:r>
              <a:rPr lang="en-US" sz="1200" dirty="0">
                <a:solidFill>
                  <a:srgbClr val="2B2C30"/>
                </a:solidFill>
              </a:rPr>
              <a:t>Netzintegration und Sicherheit: Wechselrichter; Sicherheitsvorrichtungen.</a:t>
            </a:r>
          </a:p>
          <a:p>
            <a:pPr marL="457200" indent="-457200" latinLnBrk="0">
              <a:buFont typeface="Arial"/>
              <a:buChar char="•"/>
            </a:pPr>
            <a:r>
              <a:rPr lang="en-US" sz="1200" dirty="0">
                <a:solidFill>
                  <a:srgbClr val="2B2C30"/>
                </a:solidFill>
              </a:rPr>
              <a:t>Kommunikation und Steuerung: SCADA-Systeme, IoT-Sensoren; Smart-Grid-Technologie.</a:t>
            </a:r>
          </a:p>
          <a:p>
            <a:pPr marL="457200" indent="-457200" latinLnBrk="0">
              <a:buFont typeface="Arial"/>
              <a:buChar char="•"/>
            </a:pPr>
            <a:r>
              <a:rPr lang="en-US" sz="1200" dirty="0">
                <a:solidFill>
                  <a:srgbClr val="2B2C30"/>
                </a:solidFill>
              </a:rPr>
              <a:t>EV-Integration: Ladestationen; Vehicle-to-Grid-Systeme (V2G).</a:t>
            </a:r>
          </a:p>
          <a:p>
            <a:pPr marL="457200" indent="-457200" latinLnBrk="0">
              <a:buFont typeface="Arial"/>
              <a:buChar char="•"/>
            </a:pPr>
            <a:endParaRPr lang="en-US" sz="1200" dirty="0">
              <a:solidFill>
                <a:srgbClr val="2B2C30"/>
              </a:solidFill>
            </a:endParaRPr>
          </a:p>
          <a:p>
            <a:pPr latinLnBrk="0"/>
            <a:r>
              <a:rPr lang="en-US" sz="1200" b="1" dirty="0">
                <a:solidFill>
                  <a:srgbClr val="2B2C30"/>
                </a:solidFill>
              </a:rPr>
              <a:t>Die Umsetzung und Nutzung hängt von den rechtlichen Rahmenbedingungen Ihres Landes ab</a:t>
            </a:r>
            <a:r>
              <a:rPr lang="en-US" sz="1200" dirty="0">
                <a:solidFill>
                  <a:srgbClr val="2B2C30"/>
                </a:solidFill>
              </a:rPr>
              <a:t>.</a:t>
            </a:r>
          </a:p>
          <a:p>
            <a:pPr latinLnBrk="0"/>
            <a:endParaRPr lang="en-US" sz="1200" dirty="0">
              <a:solidFill>
                <a:srgbClr val="2B2C30"/>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426595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Gründung einer Energiegemeinschaft: Ihre Mitglieder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Wie sieht die Mitgliedschaft in einer Energiegemeinschaft aus?</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083218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Gründung einer Energiegemeinschaft: Ihre Mitglieder </a:t>
            </a:r>
            <a:endParaRPr lang="en-US" sz="1050" dirty="0">
              <a:solidFill>
                <a:schemeClr val="bg1"/>
              </a:solidFill>
            </a:endParaRPr>
          </a:p>
          <a:p>
            <a:pPr latinLnBrk="0"/>
            <a:r>
              <a:rPr lang="en-US" sz="1200" dirty="0">
                <a:solidFill>
                  <a:srgbClr val="2B2C30"/>
                </a:solidFill>
              </a:rPr>
              <a:t>Bei der Festlegung der Mitgliedschaftsbedingungen für eine Energiegemeinschaft sollten Sie Folgendes beachten: </a:t>
            </a:r>
          </a:p>
          <a:p>
            <a:pPr latinLnBrk="0"/>
            <a:endParaRPr lang="en-US" sz="1200" b="1" dirty="0">
              <a:solidFill>
                <a:srgbClr val="2B2C30"/>
              </a:solidFill>
            </a:endParaRPr>
          </a:p>
          <a:p>
            <a:pPr marL="342900" indent="-342900" latinLnBrk="0">
              <a:buFont typeface="Arial" panose="020B0604020202020204" pitchFamily="34" charset="0"/>
              <a:buChar char="•"/>
            </a:pPr>
            <a:r>
              <a:rPr lang="en-US" sz="1200" dirty="0">
                <a:solidFill>
                  <a:srgbClr val="2B2C30"/>
                </a:solidFill>
              </a:rPr>
              <a:t>Überlegen Sie sich gegebenenfalls </a:t>
            </a:r>
            <a:r>
              <a:rPr lang="en-US" sz="1200" b="1" dirty="0">
                <a:solidFill>
                  <a:srgbClr val="2B2C30"/>
                </a:solidFill>
              </a:rPr>
              <a:t>Mitgliedsbeiträge</a:t>
            </a:r>
            <a:r>
              <a:rPr lang="en-US" sz="1200" dirty="0">
                <a:solidFill>
                  <a:srgbClr val="2B2C30"/>
                </a:solidFill>
              </a:rPr>
              <a:t>, um die Verwaltungskosten zu decken.</a:t>
            </a:r>
          </a:p>
          <a:p>
            <a:pPr marL="342900" indent="-342900" latinLnBrk="0">
              <a:buFont typeface="Arial" panose="020B0604020202020204" pitchFamily="34" charset="0"/>
              <a:buChar char="•"/>
            </a:pPr>
            <a:r>
              <a:rPr lang="en-US" sz="1200" dirty="0">
                <a:solidFill>
                  <a:srgbClr val="2B2C30"/>
                </a:solidFill>
              </a:rPr>
              <a:t>Legen Sie </a:t>
            </a:r>
            <a:r>
              <a:rPr lang="en-US" sz="1200" b="1" dirty="0">
                <a:solidFill>
                  <a:srgbClr val="2B2C30"/>
                </a:solidFill>
              </a:rPr>
              <a:t>die Aufteilung der Energie </a:t>
            </a:r>
            <a:r>
              <a:rPr lang="en-US" sz="1200" dirty="0">
                <a:solidFill>
                  <a:srgbClr val="2B2C30"/>
                </a:solidFill>
              </a:rPr>
              <a:t>unter Ihren Mitgliedern fest (wer erhält wie viel zu welcher Tageszeit).</a:t>
            </a:r>
          </a:p>
          <a:p>
            <a:pPr marL="342900" indent="-342900" latinLnBrk="0">
              <a:buFont typeface="Arial" panose="020B0604020202020204" pitchFamily="34" charset="0"/>
              <a:buChar char="•"/>
            </a:pPr>
            <a:r>
              <a:rPr lang="en" sz="1200" dirty="0">
                <a:solidFill>
                  <a:srgbClr val="2B2C30"/>
                </a:solidFill>
              </a:rPr>
              <a:t>Legen Sie den </a:t>
            </a:r>
            <a:r>
              <a:rPr lang="en" sz="1200" b="1" dirty="0">
                <a:solidFill>
                  <a:srgbClr val="2B2C30"/>
                </a:solidFill>
              </a:rPr>
              <a:t>Grad der Flexibilität </a:t>
            </a:r>
            <a:r>
              <a:rPr lang="en" sz="1200" dirty="0">
                <a:solidFill>
                  <a:srgbClr val="2B2C30"/>
                </a:solidFill>
              </a:rPr>
              <a:t>für die Mitglieder fest (Beitritts- und Austrittsbedingungen).</a:t>
            </a:r>
            <a:endParaRPr lang="en-US" sz="1200" dirty="0">
              <a:solidFill>
                <a:srgbClr val="2B2C30"/>
              </a:solidFill>
            </a:endParaRPr>
          </a:p>
          <a:p>
            <a:pPr marL="342900" indent="-342900" latinLnBrk="0">
              <a:buFont typeface="Arial" panose="020B0604020202020204" pitchFamily="34" charset="0"/>
              <a:buChar char="•"/>
            </a:pPr>
            <a:r>
              <a:rPr lang="en-US" sz="1200" b="1" dirty="0">
                <a:solidFill>
                  <a:srgbClr val="2B2C30"/>
                </a:solidFill>
              </a:rPr>
              <a:t>Kommunikationskanäle </a:t>
            </a:r>
            <a:r>
              <a:rPr lang="en-US" sz="1200" dirty="0">
                <a:solidFill>
                  <a:srgbClr val="2B2C30"/>
                </a:solidFill>
              </a:rPr>
              <a:t>für Mitglieder einrichten (z. B. Newsletter, regelmäßige Treffen).</a:t>
            </a:r>
            <a:endParaRPr lang="en-US" sz="1200" dirty="0"/>
          </a:p>
          <a:p>
            <a:pPr marL="342900" indent="-342900" latinLnBrk="0">
              <a:buFont typeface="Arial" panose="020B0604020202020204" pitchFamily="34" charset="0"/>
              <a:buChar char="•"/>
            </a:pPr>
            <a:r>
              <a:rPr lang="en-US" sz="1200" dirty="0">
                <a:solidFill>
                  <a:srgbClr val="2B2C30"/>
                </a:solidFill>
              </a:rPr>
              <a:t>Sorgen Sie für </a:t>
            </a:r>
            <a:r>
              <a:rPr lang="en-US" sz="1200" b="1" dirty="0">
                <a:solidFill>
                  <a:srgbClr val="2B2C30"/>
                </a:solidFill>
              </a:rPr>
              <a:t>Transparenz </a:t>
            </a:r>
            <a:r>
              <a:rPr lang="en-US" sz="1200" dirty="0">
                <a:solidFill>
                  <a:srgbClr val="2B2C30"/>
                </a:solidFill>
              </a:rPr>
              <a:t>und halten Sie die Mitglieder der Energiegemeinschaft auf dem Laufenden. </a:t>
            </a:r>
          </a:p>
          <a:p>
            <a:pPr marL="457200" indent="-457200" latinLnBrk="0">
              <a:buChar char="•"/>
            </a:pPr>
            <a:endParaRPr lang="en-US" sz="120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247584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Gründung einer Energiegemeinschaft: Finanzierung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Welche Finanzierungsmöglichkeiten gibt es zur Unterstützung von Energiegemeinschaften?</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15518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Gründung einer Energiegemeinschaft: Finanzierung </a:t>
            </a:r>
            <a:endParaRPr lang="en-US" sz="1050" dirty="0">
              <a:solidFill>
                <a:schemeClr val="bg1"/>
              </a:solidFill>
            </a:endParaRPr>
          </a:p>
          <a:p>
            <a:pPr algn="just" latinLnBrk="0"/>
            <a:r>
              <a:rPr lang="en-US" sz="1200" dirty="0">
                <a:solidFill>
                  <a:srgbClr val="2B2C30"/>
                </a:solidFill>
              </a:rPr>
              <a:t>Die Sicherung einer angemessenen Finanzierung und Einnahmequellen ist für die langfristige Rentabilität Ihrer Energiegemeinschaft von entscheidender Bedeutung. Einige Fragen, die Sie sich stellen sollten: </a:t>
            </a:r>
          </a:p>
          <a:p>
            <a:pPr algn="just" latinLnBrk="0"/>
            <a:endParaRPr lang="en-US" sz="1200" b="1" dirty="0">
              <a:solidFill>
                <a:srgbClr val="2B2C30"/>
              </a:solidFill>
            </a:endParaRPr>
          </a:p>
          <a:p>
            <a:pPr marL="800100" indent="-342900" algn="just" latinLnBrk="0">
              <a:buFont typeface="Arial" panose="020B0604020202020204" pitchFamily="34" charset="0"/>
              <a:buChar char="•"/>
            </a:pPr>
            <a:r>
              <a:rPr lang="en-US" sz="1200" dirty="0">
                <a:solidFill>
                  <a:srgbClr val="2B2C30"/>
                </a:solidFill>
              </a:rPr>
              <a:t>Wie hoch ist die erforderliche Anfangsinvestition?</a:t>
            </a:r>
          </a:p>
          <a:p>
            <a:pPr marL="800100" indent="-342900" algn="just" latinLnBrk="0">
              <a:buFont typeface="Arial" panose="020B0604020202020204" pitchFamily="34" charset="0"/>
              <a:buChar char="•"/>
            </a:pPr>
            <a:r>
              <a:rPr lang="en-US" sz="1200" dirty="0">
                <a:solidFill>
                  <a:srgbClr val="2B2C30"/>
                </a:solidFill>
              </a:rPr>
              <a:t>Gibt es Fördermittel, Subventionen oder steuerliche Anreize?</a:t>
            </a:r>
          </a:p>
          <a:p>
            <a:pPr marL="800100" indent="-342900" algn="just" latinLnBrk="0">
              <a:buFont typeface="Arial" panose="020B0604020202020204" pitchFamily="34" charset="0"/>
              <a:buChar char="•"/>
            </a:pPr>
            <a:r>
              <a:rPr lang="en-US" sz="1200" dirty="0">
                <a:solidFill>
                  <a:srgbClr val="2B2C30"/>
                </a:solidFill>
              </a:rPr>
              <a:t>Wie werden sich die Mitglieder finanziell beteiligen (einmalige Gebühren, monatliche Beiträge, nutzungsabhängige Gebühren)?</a:t>
            </a:r>
          </a:p>
          <a:p>
            <a:pPr marL="800100" indent="-342900" algn="just" latinLnBrk="0">
              <a:buFont typeface="Arial" panose="020B0604020202020204" pitchFamily="34" charset="0"/>
              <a:buChar char="•"/>
            </a:pPr>
            <a:r>
              <a:rPr lang="en-US" sz="1200" dirty="0">
                <a:solidFill>
                  <a:srgbClr val="2B2C30"/>
                </a:solidFill>
              </a:rPr>
              <a:t>Wie hoch ist die erwartete Kapitalrendite (ROI)?</a:t>
            </a:r>
            <a:endParaRPr lang="en-US" sz="1200" b="1" i="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100573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Die Gründung und Leitung einer Energiegemeinschaft ist eine spannende Aufgabe. Wenn Sie jedoch hauptsächlich alleine arbeiten, kann dies auch eine Herausforderung sein. Was sind die wichtigsten Dinge, die Sie beachten müssen? Wo finden Sie Unterstützung? Wie können Sie Ihre begrenzte Zeit und Ihre Ressourcen am besten nutzen?</a:t>
            </a:r>
          </a:p>
          <a:p>
            <a:pPr latinLnBrk="0"/>
            <a:endParaRPr lang="en-GB" sz="1200" dirty="0"/>
          </a:p>
          <a:p>
            <a:pPr latinLnBrk="0"/>
            <a:r>
              <a:rPr lang="en-GB" sz="1200" dirty="0"/>
              <a:t>In dieser kurzen Präsentation gehen wir auf folgende Fragen ein: </a:t>
            </a:r>
          </a:p>
          <a:p>
            <a:pPr latinLnBrk="0"/>
            <a:endParaRPr lang="en-GB" sz="1200" dirty="0"/>
          </a:p>
          <a:p>
            <a:pPr marL="457200" indent="-457200" latinLnBrk="0">
              <a:buChar char="•"/>
            </a:pPr>
            <a:r>
              <a:rPr lang="en-GB" sz="1200" dirty="0"/>
              <a:t>Wichtige Überlegungen beim Aufbau und/oder der Leitung einer Energiegemeinschaft. </a:t>
            </a:r>
          </a:p>
          <a:p>
            <a:pPr marL="457200" indent="-457200" latinLnBrk="0">
              <a:buChar char="•"/>
            </a:pPr>
            <a:r>
              <a:rPr lang="en-GB" sz="1200" dirty="0"/>
              <a:t>Wie Sie Ihre Gemeinschaft und andere Interessengruppen effektiv einbinden können.</a:t>
            </a:r>
          </a:p>
          <a:p>
            <a:pPr marL="457200" indent="-457200" latinLnBrk="0">
              <a:buChar char="•"/>
            </a:pPr>
            <a:r>
              <a:rPr lang="en-GB" sz="1200" dirty="0"/>
              <a:t>Wo Sie Unterstützung finden, wenn Sie Hilfe benötigen.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1697334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Gründung einer Energiegemeinschaft: Finanzierung </a:t>
            </a:r>
            <a:endParaRPr lang="en-US" sz="1050" dirty="0">
              <a:solidFill>
                <a:schemeClr val="bg1"/>
              </a:solidFill>
            </a:endParaRPr>
          </a:p>
          <a:p>
            <a:pPr marL="457200" algn="just" latinLnBrk="0"/>
            <a:endParaRPr lang="en-US" sz="1200" dirty="0">
              <a:solidFill>
                <a:srgbClr val="2B2C30"/>
              </a:solidFill>
            </a:endParaRPr>
          </a:p>
          <a:p>
            <a:pPr algn="just" latinLnBrk="0"/>
            <a:r>
              <a:rPr lang="en-US" sz="1200" dirty="0">
                <a:solidFill>
                  <a:srgbClr val="2B2C30"/>
                </a:solidFill>
              </a:rPr>
              <a:t>Zu den Finanzierungsmöglichkeiten gehören:</a:t>
            </a:r>
          </a:p>
          <a:p>
            <a:pPr algn="just" latinLnBrk="0"/>
            <a:endParaRPr lang="en-US" sz="1200" b="1" dirty="0">
              <a:solidFill>
                <a:srgbClr val="2B2C30"/>
              </a:solidFill>
            </a:endParaRPr>
          </a:p>
          <a:p>
            <a:pPr marL="800100" indent="-342900" algn="just" latinLnBrk="0">
              <a:buFont typeface="Arial" panose="020B0604020202020204" pitchFamily="34" charset="0"/>
              <a:buChar char="•"/>
            </a:pPr>
            <a:r>
              <a:rPr lang="en-US" sz="1200" dirty="0">
                <a:solidFill>
                  <a:srgbClr val="2B2C30"/>
                </a:solidFill>
              </a:rPr>
              <a:t>EU- und staatliche Fördermittel (z. B. Horizon Europe).</a:t>
            </a:r>
          </a:p>
          <a:p>
            <a:pPr marL="800100" indent="-342900" algn="just" latinLnBrk="0">
              <a:buFont typeface="Arial" panose="020B0604020202020204" pitchFamily="34" charset="0"/>
              <a:buChar char="•"/>
            </a:pPr>
            <a:r>
              <a:rPr lang="en-US" sz="1200" dirty="0">
                <a:solidFill>
                  <a:srgbClr val="2B2C30"/>
                </a:solidFill>
              </a:rPr>
              <a:t>Crowdfunding und Investitionen der Gemeinschaft.</a:t>
            </a:r>
          </a:p>
          <a:p>
            <a:pPr marL="800100" indent="-342900" algn="just" latinLnBrk="0">
              <a:buFont typeface="Arial" panose="020B0604020202020204" pitchFamily="34" charset="0"/>
              <a:buChar char="•"/>
            </a:pPr>
            <a:r>
              <a:rPr lang="en-US" sz="1200" dirty="0">
                <a:solidFill>
                  <a:srgbClr val="2B2C30"/>
                </a:solidFill>
              </a:rPr>
              <a:t>Bankkredite und grüne Anleihen.</a:t>
            </a:r>
          </a:p>
          <a:p>
            <a:pPr marL="800100" indent="-342900" algn="just" latinLnBrk="0">
              <a:buFont typeface="Arial" panose="020B0604020202020204" pitchFamily="34" charset="0"/>
              <a:buChar char="•"/>
            </a:pPr>
            <a:r>
              <a:rPr lang="en-US" sz="1200" dirty="0">
                <a:solidFill>
                  <a:srgbClr val="2B2C30"/>
                </a:solidFill>
              </a:rPr>
              <a:t>Öffentlich-private Partnerschaften (ÖPP).</a:t>
            </a:r>
            <a:endParaRPr lang="en-US" sz="1200" b="1" i="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467489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Gründung einer Energiegemeinschaft: Einbindung der Gemeinschaft und der Interessengruppen</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Wie kann ich die breitere Öffentlichkeit und unsere Interessengruppen effektiv einbinden?</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1611218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Gründung einer Energiegemeinschaft: Einbindung der Gemeinschaft und der Interessengruppen</a:t>
            </a:r>
            <a:endParaRPr lang="en-US" sz="1050" dirty="0">
              <a:solidFill>
                <a:schemeClr val="bg1"/>
              </a:solidFill>
            </a:endParaRPr>
          </a:p>
          <a:p>
            <a:pPr latinLnBrk="0"/>
            <a:r>
              <a:rPr lang="en-GB" sz="1200" noProof="0" dirty="0">
                <a:solidFill>
                  <a:srgbClr val="2B2C30"/>
                </a:solidFill>
                <a:sym typeface="Public Sans"/>
              </a:rPr>
              <a:t>Eine erfolgreiche Energiegemeinschaft basiert auf aktiver Beteiligung und dem Vertrauen der Interessengruppen. Wichtige Fragen, die es zu berücksichtigen gilt: </a:t>
            </a:r>
            <a:endParaRPr lang="en-GB" sz="1200" dirty="0">
              <a:solidFill>
                <a:srgbClr val="2B2C30"/>
              </a:solidFill>
              <a:sym typeface="Public Sans"/>
            </a:endParaRPr>
          </a:p>
          <a:p>
            <a:pPr latinLnBrk="0"/>
            <a:endParaRPr lang="en-GB" sz="1200" noProof="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Wer sind die wichtigsten Interessengruppen (Anwohner, Unternehmen, Kommunen, Nichtregierungsorganisationen (NGOs))?</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Wie werden Sie die Gemeinschaft für Ihre Energiegemeinschaft gewinnen und darüber aufklären?</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sym typeface="Public Sans"/>
              </a:rPr>
              <a:t>Welche Führungsstruktur wird für die Entscheidungsfindung und Streitbeilegung eingerichtet?</a:t>
            </a:r>
            <a:endParaRPr lang="en-GB" sz="1200" dirty="0">
              <a:solidFill>
                <a:srgbClr val="2B2C30"/>
              </a:solidFill>
              <a:sym typeface="Public Sans"/>
            </a:endParaRPr>
          </a:p>
          <a:p>
            <a:pPr marL="342900" indent="-342900" latinLnBrk="0">
              <a:buFont typeface="Arial" panose="020B0604020202020204" pitchFamily="34" charset="0"/>
              <a:buChar char="•"/>
            </a:pPr>
            <a:r>
              <a:rPr lang="en-GB" sz="1200" noProof="0" dirty="0">
                <a:solidFill>
                  <a:srgbClr val="2B2C30"/>
                </a:solidFill>
              </a:rPr>
              <a:t>Welche Rollen und Verantwortlichkeiten haben die Mitglieder?</a:t>
            </a:r>
          </a:p>
          <a:p>
            <a:pPr marL="342900" indent="-342900" latinLnBrk="0">
              <a:buFont typeface="Arial" panose="020B0604020202020204" pitchFamily="34" charset="0"/>
              <a:buChar char="•"/>
            </a:pPr>
            <a:r>
              <a:rPr lang="en-GB" sz="1200" noProof="0" dirty="0">
                <a:solidFill>
                  <a:srgbClr val="2B2C30"/>
                </a:solidFill>
              </a:rPr>
              <a:t>Können neue Mitglieder leicht beitreten und von der Gemeinschaft profitieren?</a:t>
            </a:r>
            <a:endParaRPr lang="en-GB" sz="1200" b="1" noProof="0" dirty="0">
              <a:solidFill>
                <a:srgbClr val="000066"/>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2842555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Gründung einer Energiegemeinschaft: Einbindung der Gemeinschaft und der Interessengruppen</a:t>
            </a:r>
            <a:endParaRPr lang="en-US" sz="1050" dirty="0">
              <a:solidFill>
                <a:schemeClr val="bg1"/>
              </a:solidFill>
            </a:endParaRPr>
          </a:p>
          <a:p>
            <a:pPr latinLnBrk="0"/>
            <a:r>
              <a:rPr lang="en-US" sz="1200" dirty="0">
                <a:solidFill>
                  <a:srgbClr val="2B2C30"/>
                </a:solidFill>
                <a:sym typeface="Public Sans"/>
              </a:rPr>
              <a:t>Zu den bewährten Verfahren gehören:</a:t>
            </a:r>
          </a:p>
          <a:p>
            <a:pPr latinLnBrk="0"/>
            <a:endParaRPr lang="en-US" sz="1200" dirty="0">
              <a:solidFill>
                <a:srgbClr val="2B2C30"/>
              </a:solidFill>
              <a:sym typeface="Public Sans"/>
            </a:endParaRPr>
          </a:p>
          <a:p>
            <a:pPr marL="342900" indent="-342900" latinLnBrk="0">
              <a:buFont typeface="Arial" panose="020B0604020202020204" pitchFamily="34" charset="0"/>
              <a:buChar char="•"/>
            </a:pPr>
            <a:r>
              <a:rPr lang="en-US" sz="1200" dirty="0">
                <a:solidFill>
                  <a:srgbClr val="2B2C30"/>
                </a:solidFill>
              </a:rPr>
              <a:t>Durchführung von Gemeindeversammlungen, um das Interesse zu ermitteln und Unterstützung zu gewinnen.</a:t>
            </a:r>
          </a:p>
          <a:p>
            <a:pPr marL="342900" indent="-342900" latinLnBrk="0">
              <a:buFont typeface="Arial" panose="020B0604020202020204" pitchFamily="34" charset="0"/>
              <a:buChar char="•"/>
            </a:pPr>
            <a:r>
              <a:rPr lang="en-US" sz="1200" dirty="0">
                <a:solidFill>
                  <a:srgbClr val="2B2C30"/>
                </a:solidFill>
              </a:rPr>
              <a:t>Festlegung eines klaren Mitgliedschaftsmodells (z. B. Genossenschaft, Verein, Unternehmen).</a:t>
            </a:r>
            <a:endParaRPr lang="en-US" sz="1200" dirty="0"/>
          </a:p>
          <a:p>
            <a:pPr marL="342900" indent="-342900" latinLnBrk="0">
              <a:buFont typeface="Arial" panose="020B0604020202020204" pitchFamily="34" charset="0"/>
              <a:buChar char="•"/>
            </a:pPr>
            <a:r>
              <a:rPr lang="en-US" sz="1200" dirty="0">
                <a:solidFill>
                  <a:srgbClr val="2B2C30"/>
                </a:solidFill>
              </a:rPr>
              <a:t>Anbieten finanzieller Anreize oder Vorteile, um die Teilnahme zu fördern.</a:t>
            </a:r>
          </a:p>
          <a:p>
            <a:pPr marL="342900" indent="-342900" latinLnBrk="0">
              <a:buFont typeface="Arial" panose="020B0604020202020204" pitchFamily="34" charset="0"/>
              <a:buChar char="•"/>
            </a:pPr>
            <a:r>
              <a:rPr lang="en-US" sz="1200" dirty="0">
                <a:solidFill>
                  <a:srgbClr val="2B2C30"/>
                </a:solidFill>
              </a:rPr>
              <a:t>Mit kleinen Pilotprojekten beginnen und dann je nach Nachfrage expandieren.</a:t>
            </a:r>
            <a:endParaRPr lang="en-US" sz="1200" dirty="0"/>
          </a:p>
          <a:p>
            <a:pPr marL="342900" indent="-342900" latinLnBrk="0">
              <a:buFont typeface="Arial" panose="020B0604020202020204" pitchFamily="34" charset="0"/>
              <a:buChar char="•"/>
            </a:pPr>
            <a:r>
              <a:rPr lang="en-US" sz="1200" dirty="0">
                <a:solidFill>
                  <a:srgbClr val="2B2C30"/>
                </a:solidFill>
              </a:rPr>
              <a:t>Partnerschaften mit lokalen Unternehmen und Kommunen für eine großflächigere Einführung.</a:t>
            </a:r>
            <a:endParaRPr lang="en-US" sz="1200" b="1" dirty="0">
              <a:solidFill>
                <a:srgbClr val="000066"/>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3936865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Nächste Schritte</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Wenn Sie mehr über die Gründung einer Energiegemeinschaft erfahren möchten, könnten die folgenden Ressourcen für Sie nützlich sein: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Sehen Sie sich die Präsentation von Every1 zum Thema </a:t>
            </a:r>
            <a:r>
              <a:rPr lang="en-US" altLang="ko-KR" sz="1200" i="1" dirty="0">
                <a:solidFill>
                  <a:srgbClr val="373737"/>
                </a:solidFill>
                <a:ea typeface="맑은 고딕"/>
                <a:hlinkClick r:id="rId3"/>
              </a:rPr>
              <a:t>„Energiegemeinschaften: IT-Grundlagen” </a:t>
            </a:r>
            <a:r>
              <a:rPr lang="en-US" altLang="ko-KR" sz="1200" dirty="0">
                <a:solidFill>
                  <a:srgbClr val="373737"/>
                </a:solidFill>
                <a:ea typeface="맑은 고딕"/>
              </a:rPr>
              <a:t>an.</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Entdecken Sie einige Tools: </a:t>
            </a:r>
            <a:r>
              <a:rPr lang="en-US" altLang="ko-KR" sz="1200" dirty="0">
                <a:solidFill>
                  <a:srgbClr val="373737"/>
                </a:solidFill>
                <a:hlinkClick r:id="rId4"/>
              </a:rPr>
              <a:t>Das Photovoltaic Geographical Information System (PVGIS) </a:t>
            </a:r>
            <a:r>
              <a:rPr lang="en-US" altLang="ko-KR" sz="1200" dirty="0">
                <a:solidFill>
                  <a:srgbClr val="373737"/>
                </a:solidFill>
              </a:rPr>
              <a:t>schätzt das weltweite Potenzial für Solarenergie.</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Entdecken Sie einige Tools: </a:t>
            </a:r>
            <a:r>
              <a:rPr lang="en-US" altLang="ko-KR" sz="1200" dirty="0">
                <a:solidFill>
                  <a:srgbClr val="373737"/>
                </a:solidFill>
                <a:hlinkClick r:id="rId5"/>
              </a:rPr>
              <a:t>Der Global Wind Atlas </a:t>
            </a:r>
            <a:r>
              <a:rPr lang="en-US" altLang="ko-KR" sz="1200" dirty="0">
                <a:solidFill>
                  <a:srgbClr val="373737"/>
                </a:solidFill>
              </a:rPr>
              <a:t>kartiert Windressourcen für Machbarkeitsstudien.</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Entdecken Sie einige Tools: </a:t>
            </a:r>
            <a:r>
              <a:rPr lang="en-US" altLang="ko-KR" sz="1200" dirty="0">
                <a:solidFill>
                  <a:srgbClr val="373737"/>
                </a:solidFill>
                <a:hlinkClick r:id="rId6"/>
              </a:rPr>
              <a:t>Das NREL System Advisor Model </a:t>
            </a:r>
            <a:r>
              <a:rPr lang="en-US" altLang="ko-KR" sz="1200" dirty="0">
                <a:solidFill>
                  <a:srgbClr val="373737"/>
                </a:solidFill>
              </a:rPr>
              <a:t>(SAM) bietet finanzielle und technische Analysen für Solar-, Wind- und Speicheranlagen.</a:t>
            </a:r>
            <a:endParaRPr lang="ko-KR" altLang="en-US" sz="1200" dirty="0">
              <a:solidFill>
                <a:srgbClr val="373737"/>
              </a:solidFill>
            </a:endParaRPr>
          </a:p>
          <a:p>
            <a:endParaRPr lang="en-GB" dirty="0"/>
          </a:p>
          <a:p>
            <a:endParaRPr lang="en-GB" dirty="0"/>
          </a:p>
          <a:p>
            <a:r>
              <a:rPr lang="en-GB" dirty="0"/>
              <a:t>https://www.open.edu/openlearncreate/course/view.php?id=17128</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1499473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F7F34-17EC-B3D2-0EF6-4277C94AC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13B3F-67E3-846D-336E-191664F60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49B939-00B7-B970-46AA-7C1354FABDA5}"/>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Nächste Schritte</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Wenn Sie mehr über die Gründung einer Energiegemeinschaft erfahren möchten, könnten die folgenden Ressourcen für Sie nützlich sein: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Lesen Sie einen </a:t>
            </a:r>
            <a:r>
              <a:rPr lang="en-US" altLang="ko-KR" sz="1200" dirty="0">
                <a:solidFill>
                  <a:srgbClr val="373737"/>
                </a:solidFill>
                <a:ea typeface="맑은 고딕"/>
                <a:hlinkClick r:id="rId3"/>
              </a:rPr>
              <a:t>Online-Leitfaden zur Gründung einer Energiegemeinschaft </a:t>
            </a:r>
            <a:r>
              <a:rPr lang="en-US" altLang="ko-KR" sz="1200" dirty="0">
                <a:solidFill>
                  <a:srgbClr val="373737"/>
                </a:solidFill>
                <a:ea typeface="맑은 고딕"/>
              </a:rPr>
              <a:t>(in deutscher Sprache)</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Entdecken Sie</a:t>
            </a:r>
            <a:r>
              <a:rPr lang="en-US" altLang="ko-KR" sz="1200" i="1" dirty="0">
                <a:solidFill>
                  <a:srgbClr val="373737"/>
                </a:solidFill>
                <a:hlinkClick r:id="rId4"/>
              </a:rPr>
              <a:t> 7 Arten von Energiegemeinschaften und kollektiven Maßnahmen </a:t>
            </a:r>
            <a:r>
              <a:rPr lang="en-US" altLang="ko-KR" sz="1200" dirty="0">
                <a:solidFill>
                  <a:srgbClr val="373737"/>
                </a:solidFill>
              </a:rPr>
              <a:t>in dieser Ressource aus dem DECIDE-Projekt.</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Sehen Sie sich das ENCLUDE-Projekt an</a:t>
            </a:r>
            <a:r>
              <a:rPr lang="en-US" altLang="ko-KR" sz="1200" i="1" dirty="0">
                <a:solidFill>
                  <a:srgbClr val="373737"/>
                </a:solidFill>
                <a:hlinkClick r:id="rId5"/>
              </a:rPr>
              <a:t>. Das könnte Sie überraschen: Was wir aus Gesprächen über Energie mit 68 Initiativen gelernt haben</a:t>
            </a:r>
            <a:r>
              <a:rPr lang="en-US" altLang="ko-KR" sz="1200" i="1" dirty="0">
                <a:solidFill>
                  <a:srgbClr val="373737"/>
                </a:solidFill>
              </a:rPr>
              <a:t>.</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Lesen Sie die Smart Cities Marketplace 2020 </a:t>
            </a:r>
            <a:r>
              <a:rPr lang="en-US" altLang="ko-KR" sz="1200" i="1" dirty="0">
                <a:solidFill>
                  <a:srgbClr val="373737"/>
                </a:solidFill>
                <a:hlinkClick r:id="rId6"/>
              </a:rPr>
              <a:t>Energy Communities: Solution Booklet</a:t>
            </a:r>
            <a:r>
              <a:rPr lang="en-US" altLang="ko-KR" sz="1200" i="1" dirty="0">
                <a:solidFill>
                  <a:srgbClr val="373737"/>
                </a:solidFill>
              </a:rPr>
              <a:t>.</a:t>
            </a:r>
            <a:endParaRPr lang="ko-KR" altLang="en-US" sz="1200" dirty="0">
              <a:solidFill>
                <a:srgbClr val="373737"/>
              </a:solidFill>
            </a:endParaRPr>
          </a:p>
          <a:p>
            <a:endParaRPr lang="en-GB" dirty="0"/>
          </a:p>
        </p:txBody>
      </p:sp>
      <p:sp>
        <p:nvSpPr>
          <p:cNvPr id="4" name="Slide Number Placeholder 3">
            <a:extLst>
              <a:ext uri="{FF2B5EF4-FFF2-40B4-BE49-F238E27FC236}">
                <a16:creationId xmlns:a16="http://schemas.microsoft.com/office/drawing/2014/main" id="{5A6D265A-E206-FE5F-D200-1461B1EA733C}"/>
              </a:ext>
            </a:extLst>
          </p:cNvPr>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800543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Danksagungen</a:t>
            </a:r>
          </a:p>
          <a:p>
            <a:pPr latinLnBrk="0"/>
            <a:r>
              <a:rPr lang="en-GB" noProof="0" dirty="0"/>
              <a:t>Diese Präsentation </a:t>
            </a:r>
            <a:r>
              <a:rPr lang="en-GB" i="1" noProof="0" dirty="0"/>
              <a:t>„Hilfreiche Tricks, </a:t>
            </a:r>
            <a:r>
              <a:rPr lang="en-GB" i="1" dirty="0"/>
              <a:t>Tipps und Tools zur Unterstützung beim Aufbau Ihrer lokalen Energiegemeinschaft“ </a:t>
            </a:r>
            <a:r>
              <a:rPr lang="en-GB" noProof="0" dirty="0"/>
              <a:t>wurde vom Every1-Projekt erstellt und unterliegt, sofern nicht anders angegeben, der Lizenz </a:t>
            </a:r>
            <a:r>
              <a:rPr lang="en-GB" noProof="0" dirty="0">
                <a:hlinkClick r:id="rId3"/>
              </a:rPr>
              <a:t>CC BY-SA 4.0</a:t>
            </a:r>
            <a:r>
              <a:rPr lang="en-GB" noProof="0" dirty="0"/>
              <a:t>. </a:t>
            </a:r>
          </a:p>
          <a:p>
            <a:pPr latinLnBrk="0"/>
            <a:endParaRPr lang="en-GB" noProof="0" dirty="0"/>
          </a:p>
          <a:p>
            <a:pPr latinLnBrk="0"/>
            <a:r>
              <a:rPr lang="en-GB" noProof="0" dirty="0"/>
              <a:t>Die in dieser Präsentation verwendeten Bilder sind wie folgt: </a:t>
            </a:r>
          </a:p>
          <a:p>
            <a:pPr latinLnBrk="0"/>
            <a:endParaRPr lang="en-GB" noProof="0" dirty="0"/>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Titelbild: </a:t>
            </a:r>
            <a:r>
              <a:rPr lang="en-GB" noProof="0" dirty="0">
                <a:solidFill>
                  <a:schemeClr val="dk1"/>
                </a:solidFill>
                <a:ea typeface="Public Sans"/>
                <a:cs typeface="Public Sans"/>
                <a:sym typeface="Public Sans"/>
                <a:hlinkClick r:id="rId4"/>
              </a:rPr>
              <a:t>Moss Community Energy Launch (DIY-Workshop zu Solarmodulen) </a:t>
            </a:r>
            <a:r>
              <a:rPr lang="en-GB" noProof="0" dirty="0">
                <a:solidFill>
                  <a:schemeClr val="dk1"/>
                </a:solidFill>
                <a:ea typeface="Public Sans"/>
                <a:cs typeface="Public Sans"/>
                <a:sym typeface="Public Sans"/>
              </a:rPr>
              <a:t>von 10 10 ist unter </a:t>
            </a:r>
            <a:r>
              <a:rPr lang="en-GB" noProof="0" dirty="0">
                <a:solidFill>
                  <a:schemeClr val="dk1"/>
                </a:solidFill>
                <a:ea typeface="Public Sans"/>
                <a:cs typeface="Public Sans"/>
                <a:sym typeface="Public Sans"/>
                <a:hlinkClick r:id="rId5"/>
              </a:rPr>
              <a:t>CC BY 2.0 </a:t>
            </a:r>
            <a:r>
              <a:rPr lang="en-GB" noProof="0" dirty="0">
                <a:solidFill>
                  <a:schemeClr val="dk1"/>
                </a:solidFill>
                <a:ea typeface="Public Sans"/>
                <a:cs typeface="Public Sans"/>
                <a:sym typeface="Public Sans"/>
              </a:rPr>
              <a:t>lizenziert. </a:t>
            </a:r>
            <a:endParaRPr lang="en-GB" sz="12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Bild zum Einführungstext: Gründung einer Energiegemeinschaft: Weitere Überlegungen: </a:t>
            </a:r>
            <a:r>
              <a:rPr lang="en-GB" noProof="0" dirty="0">
                <a:solidFill>
                  <a:schemeClr val="dk1"/>
                </a:solidFill>
                <a:ea typeface="Public Sans"/>
                <a:cs typeface="Public Sans"/>
                <a:sym typeface="Public Sans"/>
                <a:hlinkClick r:id="rId6"/>
              </a:rPr>
              <a:t>Clean-Energy-Fonds rückt erneuerbare Energien ins Rampenlicht </a:t>
            </a:r>
            <a:r>
              <a:rPr lang="en-GB" noProof="0" dirty="0">
                <a:solidFill>
                  <a:schemeClr val="dk1"/>
                </a:solidFill>
                <a:ea typeface="Public Sans"/>
                <a:cs typeface="Public Sans"/>
                <a:sym typeface="Public Sans"/>
              </a:rPr>
              <a:t>von der Provinz British Columbia ist unter </a:t>
            </a:r>
            <a:r>
              <a:rPr lang="en-GB" noProof="0" dirty="0">
                <a:solidFill>
                  <a:schemeClr val="dk1"/>
                </a:solidFill>
                <a:ea typeface="Public Sans"/>
                <a:cs typeface="Public Sans"/>
                <a:sym typeface="Public Sans"/>
                <a:hlinkClick r:id="rId7"/>
              </a:rPr>
              <a:t>CC BY-NC-ND 2.0 </a:t>
            </a:r>
            <a:r>
              <a:rPr lang="en-GB" noProof="0" dirty="0">
                <a:solidFill>
                  <a:schemeClr val="dk1"/>
                </a:solidFill>
                <a:ea typeface="Public Sans"/>
                <a:cs typeface="Public Sans"/>
                <a:sym typeface="Public Sans"/>
              </a:rPr>
              <a:t>lizenziert.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Gründung einer Energiegemeinschaft: Erste Schritte und Überlegungen: </a:t>
            </a:r>
            <a:r>
              <a:rPr lang="en-GB" noProof="0" dirty="0">
                <a:solidFill>
                  <a:schemeClr val="dk1"/>
                </a:solidFill>
                <a:ea typeface="Public Sans"/>
                <a:cs typeface="Public Sans"/>
                <a:sym typeface="Public Sans"/>
                <a:hlinkClick r:id="rId8"/>
              </a:rPr>
              <a:t>Wissen, Erfahrung, Erzählung, Zusammenarbeit </a:t>
            </a:r>
            <a:r>
              <a:rPr lang="en-GB" noProof="0" dirty="0">
                <a:solidFill>
                  <a:schemeClr val="dk1"/>
                </a:solidFill>
                <a:ea typeface="Public Sans"/>
                <a:cs typeface="Public Sans"/>
                <a:sym typeface="Public Sans"/>
              </a:rPr>
              <a:t>von Howard Lake ist lizenziert </a:t>
            </a:r>
            <a:r>
              <a:rPr lang="en-GB" noProof="0" dirty="0">
                <a:solidFill>
                  <a:schemeClr val="dk1"/>
                </a:solidFill>
                <a:ea typeface="Public Sans"/>
                <a:cs typeface="Public Sans"/>
                <a:sym typeface="Public Sans"/>
                <a:hlinkClick r:id="rId9"/>
              </a:rPr>
              <a:t>unter CC BY-SA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Gründung einer Energiegemeinschaft: Weitere Überlegungen: </a:t>
            </a:r>
            <a:r>
              <a:rPr lang="en-GB" noProof="0" dirty="0">
                <a:solidFill>
                  <a:schemeClr val="dk1"/>
                </a:solidFill>
                <a:ea typeface="Public Sans"/>
                <a:cs typeface="Public Sans"/>
                <a:sym typeface="Public Sans"/>
                <a:hlinkClick r:id="rId6"/>
              </a:rPr>
              <a:t>Der Fonds für saubere Energie rückt erneuerbare Energien ins Rampenlicht </a:t>
            </a:r>
            <a:r>
              <a:rPr lang="en-GB" noProof="0" dirty="0">
                <a:solidFill>
                  <a:schemeClr val="dk1"/>
                </a:solidFill>
                <a:ea typeface="Public Sans"/>
                <a:cs typeface="Public Sans"/>
                <a:sym typeface="Public Sans"/>
              </a:rPr>
              <a:t>von der Provinz British Columbia ist lizenziert </a:t>
            </a:r>
            <a:r>
              <a:rPr lang="en-GB" noProof="0" dirty="0">
                <a:solidFill>
                  <a:schemeClr val="dk1"/>
                </a:solidFill>
                <a:ea typeface="Public Sans"/>
                <a:cs typeface="Public Sans"/>
                <a:sym typeface="Public Sans"/>
                <a:hlinkClick r:id="rId7"/>
              </a:rPr>
              <a:t>unter CC BY-NC-ND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Gründung einer Energiegemeinschaft: Formale Organisation: </a:t>
            </a:r>
            <a:r>
              <a:rPr lang="en-GB" noProof="0" dirty="0" err="1">
                <a:solidFill>
                  <a:schemeClr val="dk1"/>
                </a:solidFill>
                <a:ea typeface="Public Sans"/>
                <a:cs typeface="Public Sans"/>
                <a:sym typeface="Public Sans"/>
                <a:hlinkClick r:id="rId10"/>
              </a:rPr>
              <a:t>Afternoon_Planning </a:t>
            </a:r>
            <a:r>
              <a:rPr lang="en-GB" noProof="0" dirty="0">
                <a:solidFill>
                  <a:schemeClr val="dk1"/>
                </a:solidFill>
                <a:ea typeface="Public Sans"/>
                <a:cs typeface="Public Sans"/>
                <a:sym typeface="Public Sans"/>
              </a:rPr>
              <a:t>von Green Mamba :)--&lt; ist lizenziert </a:t>
            </a:r>
            <a:r>
              <a:rPr lang="en-GB" noProof="0" dirty="0">
                <a:solidFill>
                  <a:schemeClr val="dk1"/>
                </a:solidFill>
                <a:ea typeface="Public Sans"/>
                <a:cs typeface="Public Sans"/>
                <a:sym typeface="Public Sans"/>
                <a:hlinkClick r:id="rId11"/>
              </a:rPr>
              <a:t>unter CC BY-ND 2.0</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Gründung einer Energiegemeinschaft: Führung: </a:t>
            </a:r>
            <a:r>
              <a:rPr lang="en-GB" noProof="0" dirty="0">
                <a:solidFill>
                  <a:schemeClr val="dk1"/>
                </a:solidFill>
                <a:ea typeface="Public Sans"/>
                <a:cs typeface="Public Sans"/>
                <a:sym typeface="Public Sans"/>
                <a:hlinkClick r:id="rId12"/>
              </a:rPr>
              <a:t>Führung </a:t>
            </a:r>
            <a:r>
              <a:rPr lang="en-GB" noProof="0" dirty="0">
                <a:solidFill>
                  <a:schemeClr val="dk1"/>
                </a:solidFill>
                <a:ea typeface="Public Sans"/>
                <a:cs typeface="Public Sans"/>
                <a:sym typeface="Public Sans"/>
              </a:rPr>
              <a:t>von Luigi </a:t>
            </a:r>
            <a:r>
              <a:rPr lang="en-GB" noProof="0" dirty="0" err="1">
                <a:solidFill>
                  <a:schemeClr val="dk1"/>
                </a:solidFill>
                <a:ea typeface="Public Sans"/>
                <a:cs typeface="Public Sans"/>
                <a:sym typeface="Public Sans"/>
              </a:rPr>
              <a:t>Mengato </a:t>
            </a:r>
            <a:r>
              <a:rPr lang="en-GB" noProof="0" dirty="0">
                <a:solidFill>
                  <a:schemeClr val="dk1"/>
                </a:solidFill>
                <a:ea typeface="Public Sans"/>
                <a:cs typeface="Public Sans"/>
                <a:sym typeface="Public Sans"/>
              </a:rPr>
              <a:t>ist lizenziert </a:t>
            </a:r>
            <a:r>
              <a:rPr lang="en-GB" noProof="0" dirty="0">
                <a:solidFill>
                  <a:schemeClr val="dk1"/>
                </a:solidFill>
                <a:ea typeface="Public Sans"/>
                <a:cs typeface="Public Sans"/>
                <a:sym typeface="Public Sans"/>
                <a:hlinkClick r:id="rId9"/>
              </a:rPr>
              <a:t>unter CC BY-SA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ea typeface="Public Sans"/>
                <a:cs typeface="Public Sans"/>
                <a:sym typeface="Public Sans"/>
              </a:rPr>
              <a:t>Gründung einer Energiegemeinschaft: Ressourcen: </a:t>
            </a:r>
            <a:r>
              <a:rPr lang="en-GB" b="0" i="0" dirty="0" err="1">
                <a:solidFill>
                  <a:srgbClr val="242424"/>
                </a:solidFill>
                <a:effectLst/>
                <a:hlinkClick r:id="rId13"/>
              </a:rPr>
              <a:t>Vorarlberger </a:t>
            </a:r>
            <a:r>
              <a:rPr lang="en-GB" b="0" i="0" dirty="0">
                <a:solidFill>
                  <a:srgbClr val="242424"/>
                </a:solidFill>
                <a:effectLst/>
                <a:hlinkClick r:id="rId13"/>
              </a:rPr>
              <a:t>Kraftwerke-Energiezähler (Elektro)-Smart Meter-02ASD </a:t>
            </a:r>
            <a:r>
              <a:rPr lang="en-GB" b="0" i="0" dirty="0">
                <a:solidFill>
                  <a:srgbClr val="242424"/>
                </a:solidFill>
                <a:effectLst/>
              </a:rPr>
              <a:t>von </a:t>
            </a:r>
            <a:r>
              <a:rPr lang="en-GB" b="0" i="0" dirty="0" err="1">
                <a:solidFill>
                  <a:srgbClr val="242424"/>
                </a:solidFill>
                <a:effectLst/>
              </a:rPr>
              <a:t>Asurnipal </a:t>
            </a:r>
            <a:r>
              <a:rPr lang="en-GB" b="0" i="0" dirty="0">
                <a:solidFill>
                  <a:srgbClr val="242424"/>
                </a:solidFill>
                <a:effectLst/>
              </a:rPr>
              <a:t>ist lizenziert </a:t>
            </a:r>
            <a:r>
              <a:rPr lang="en-GB" b="0" i="0" dirty="0">
                <a:solidFill>
                  <a:srgbClr val="242424"/>
                </a:solidFill>
                <a:effectLst/>
                <a:hlinkClick r:id="rId3"/>
              </a:rPr>
              <a:t>unter CC BY-SA 4.0</a:t>
            </a:r>
            <a:r>
              <a:rPr lang="en-GB" b="0" i="0" dirty="0">
                <a:solidFill>
                  <a:srgbClr val="242424"/>
                </a:solidFill>
                <a:effectLst/>
              </a:rPr>
              <a:t>.</a:t>
            </a:r>
          </a:p>
          <a:p>
            <a:pPr latinLnBrk="0"/>
            <a:endParaRPr lang="en-GB" noProof="0"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939D8-6392-CFDE-A218-892CC91CC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EEF26-1033-A449-F64C-2561A37FF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8651B-FE2F-9CF6-0D77-55F29B4AD616}"/>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Danksagungen</a:t>
            </a:r>
          </a:p>
          <a:p>
            <a:pPr marL="285750" indent="-285750" latinLnBrk="0">
              <a:buFont typeface="Arial" panose="020B0604020202020204" pitchFamily="34" charset="0"/>
              <a:buChar char="•"/>
            </a:pPr>
            <a:r>
              <a:rPr lang="en-GB" dirty="0">
                <a:solidFill>
                  <a:srgbClr val="242424"/>
                </a:solidFill>
              </a:rPr>
              <a:t>Gründung einer Energiegemeinschaft: Ihre Mitglieder: „Potenziale ausschöpfen“ von Beck Pitt ist lizenziert </a:t>
            </a:r>
            <a:r>
              <a:rPr lang="en-GB" noProof="0" dirty="0">
                <a:solidFill>
                  <a:schemeClr val="dk1"/>
                </a:solidFill>
                <a:ea typeface="Public Sans"/>
                <a:cs typeface="Public Sans"/>
                <a:sym typeface="Public Sans"/>
                <a:hlinkClick r:id="rId3"/>
              </a:rPr>
              <a:t>unter 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sz="1200" dirty="0">
                <a:solidFill>
                  <a:srgbClr val="242424"/>
                </a:solidFill>
                <a:ea typeface="Public Sans"/>
                <a:cs typeface="Public Sans"/>
                <a:sym typeface="Public Sans"/>
              </a:rPr>
              <a:t>Gründung einer Energiegemeinschaft: Finanzierung: </a:t>
            </a:r>
            <a:r>
              <a:rPr lang="en-GB" sz="1200" dirty="0">
                <a:solidFill>
                  <a:srgbClr val="242424"/>
                </a:solidFill>
                <a:ea typeface="Public Sans"/>
                <a:cs typeface="Public Sans"/>
                <a:sym typeface="Public Sans"/>
                <a:hlinkClick r:id="rId4"/>
              </a:rPr>
              <a:t>Stromrechnungen mit Glühbirne und Taschenrechner </a:t>
            </a:r>
            <a:r>
              <a:rPr lang="en-GB" sz="1200" dirty="0">
                <a:solidFill>
                  <a:srgbClr val="242424"/>
                </a:solidFill>
                <a:ea typeface="Public Sans"/>
                <a:cs typeface="Public Sans"/>
                <a:sym typeface="Public Sans"/>
              </a:rPr>
              <a:t>von Uswitch.com Images ist </a:t>
            </a:r>
            <a:r>
              <a:rPr lang="en-GB" dirty="0">
                <a:solidFill>
                  <a:srgbClr val="242424"/>
                </a:solidFill>
              </a:rPr>
              <a:t>lizenziert </a:t>
            </a:r>
            <a:r>
              <a:rPr lang="en-GB" noProof="0" dirty="0">
                <a:solidFill>
                  <a:schemeClr val="dk1"/>
                </a:solidFill>
                <a:ea typeface="Public Sans"/>
                <a:cs typeface="Public Sans"/>
                <a:sym typeface="Public Sans"/>
                <a:hlinkClick r:id="rId3"/>
              </a:rPr>
              <a:t>unter 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dirty="0">
                <a:solidFill>
                  <a:srgbClr val="242424"/>
                </a:solidFill>
              </a:rPr>
              <a:t>Gründung einer Energiegemeinschaft: Einbindung der Gemeinschaft und der Interessengruppen: </a:t>
            </a:r>
            <a:r>
              <a:rPr lang="en-GB" noProof="0" dirty="0">
                <a:solidFill>
                  <a:schemeClr val="dk1"/>
                </a:solidFill>
                <a:ea typeface="Public Sans"/>
                <a:cs typeface="Public Sans"/>
                <a:sym typeface="Public Sans"/>
                <a:hlinkClick r:id="rId5"/>
              </a:rPr>
              <a:t>Moss Community Energy Launch (DIY-Workshop zu Solarzellen) </a:t>
            </a:r>
            <a:r>
              <a:rPr lang="en-GB" noProof="0" dirty="0">
                <a:solidFill>
                  <a:schemeClr val="dk1"/>
                </a:solidFill>
                <a:ea typeface="Public Sans"/>
                <a:cs typeface="Public Sans"/>
                <a:sym typeface="Public Sans"/>
              </a:rPr>
              <a:t>von 10 10 ist lizenziert </a:t>
            </a:r>
            <a:r>
              <a:rPr lang="en-GB" noProof="0" dirty="0">
                <a:solidFill>
                  <a:schemeClr val="dk1"/>
                </a:solidFill>
                <a:ea typeface="Public Sans"/>
                <a:cs typeface="Public Sans"/>
                <a:sym typeface="Public Sans"/>
                <a:hlinkClick r:id="rId3"/>
              </a:rPr>
              <a:t>unter CC BY 2.0</a:t>
            </a:r>
            <a:r>
              <a:rPr lang="en-GB" noProof="0" dirty="0">
                <a:solidFill>
                  <a:schemeClr val="dk1"/>
                </a:solidFill>
                <a:ea typeface="Public Sans"/>
                <a:cs typeface="Public Sans"/>
                <a:sym typeface="Public Sans"/>
              </a:rPr>
              <a:t>. </a:t>
            </a:r>
            <a:endParaRPr lang="en-GB" sz="12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latinLnBrk="0"/>
            <a:endParaRPr lang="en-GB" sz="1200" noProof="0" dirty="0">
              <a:solidFill>
                <a:schemeClr val="dk1"/>
              </a:solidFill>
              <a:ea typeface="Public Sans"/>
              <a:cs typeface="Public Sans"/>
            </a:endParaRPr>
          </a:p>
          <a:p>
            <a:pPr latinLnBrk="0"/>
            <a:endParaRPr lang="en-GB" sz="1200" noProof="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GB" sz="1200" noProof="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GB" sz="2000" noProof="0" dirty="0">
              <a:solidFill>
                <a:schemeClr val="dk1"/>
              </a:solidFill>
              <a:ea typeface="Calibri"/>
              <a:cs typeface="Calibri"/>
              <a:sym typeface="Calibri"/>
            </a:endParaRPr>
          </a:p>
          <a:p>
            <a:pPr latinLnBrk="0"/>
            <a:endParaRPr lang="en-GB" noProof="0" dirty="0"/>
          </a:p>
          <a:p>
            <a:endParaRPr lang="en-BE" dirty="0"/>
          </a:p>
        </p:txBody>
      </p:sp>
      <p:sp>
        <p:nvSpPr>
          <p:cNvPr id="4" name="Slide Number Placeholder 3">
            <a:extLst>
              <a:ext uri="{FF2B5EF4-FFF2-40B4-BE49-F238E27FC236}">
                <a16:creationId xmlns:a16="http://schemas.microsoft.com/office/drawing/2014/main" id="{91C297F8-F54B-CDCE-28DF-70A97B624ABD}"/>
              </a:ext>
            </a:extLst>
          </p:cNvPr>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3478607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Danke!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350503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Wir beginnen jeden Abschnitt mit einer reflektierenden Frage. Nehmen Sie sich einen Moment Zeit, um über jede Frage nachzudenken, bevor Sie zur nächsten Folie übergehen. </a:t>
            </a:r>
          </a:p>
          <a:p>
            <a:pPr latinLnBrk="0"/>
            <a:endParaRPr lang="en-GB" sz="1200" dirty="0">
              <a:solidFill>
                <a:srgbClr val="2B2C30"/>
              </a:solidFill>
              <a:sym typeface="Public Sans"/>
            </a:endParaRPr>
          </a:p>
          <a:p>
            <a:pPr latinLnBrk="0"/>
            <a:r>
              <a:rPr lang="en-GB" sz="1200" dirty="0">
                <a:solidFill>
                  <a:srgbClr val="2B2C30"/>
                </a:solidFill>
                <a:sym typeface="Public Sans"/>
              </a:rPr>
              <a:t>Sie können jede Frage nacheinander durcharbeiten. </a:t>
            </a:r>
          </a:p>
          <a:p>
            <a:pPr latinLnBrk="0"/>
            <a:r>
              <a:rPr lang="en-GB" sz="1200" dirty="0">
                <a:solidFill>
                  <a:srgbClr val="2B2C30"/>
                </a:solidFill>
                <a:sym typeface="Public Sans"/>
              </a:rPr>
              <a:t>Alternativ können Sie über das Menü eine bestimmte Frage auswählen, die Sie zuerst untersuchen möchten. </a:t>
            </a:r>
            <a:endParaRPr lang="en-GB"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417355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Starten Sie noch heute! </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Was muss ich beachten, wenn ich eine Energiegemeinschaft gründen möchte?</a:t>
            </a:r>
          </a:p>
          <a:p>
            <a:pPr marL="342900" indent="-342900" latinLnBrk="0">
              <a:buFont typeface="+mj-lt"/>
              <a:buAutoNum type="arabicPeriod"/>
            </a:pPr>
            <a:r>
              <a:rPr lang="en-US" sz="1200" dirty="0">
                <a:ea typeface="Public Sans"/>
                <a:cs typeface="Public Sans"/>
                <a:sym typeface="Public Sans"/>
              </a:rPr>
              <a:t>Was muss ich sonst noch beachten, wenn ich eine Energiegemeinschaft gründen möchte?</a:t>
            </a:r>
          </a:p>
          <a:p>
            <a:pPr marL="342900" indent="-342900" latinLnBrk="0">
              <a:buFont typeface="+mj-lt"/>
              <a:buAutoNum type="arabicPeriod"/>
            </a:pPr>
            <a:r>
              <a:rPr lang="en-US" sz="1200" dirty="0">
                <a:ea typeface="Public Sans"/>
                <a:cs typeface="Public Sans"/>
                <a:sym typeface="Public Sans"/>
              </a:rPr>
              <a:t>Was sind die wichtigsten Formalitäten für die Gründung einer Energiegemeinschaft?</a:t>
            </a:r>
          </a:p>
          <a:p>
            <a:pPr marL="342900" indent="-342900" latinLnBrk="0">
              <a:buFont typeface="+mj-lt"/>
              <a:buAutoNum type="arabicPeriod"/>
            </a:pPr>
            <a:r>
              <a:rPr lang="en-US" sz="1200" dirty="0">
                <a:ea typeface="Public Sans"/>
                <a:cs typeface="Public Sans"/>
                <a:sym typeface="Public Sans"/>
              </a:rPr>
              <a:t>Wie kann ich eine Energiegemeinschaft effektiv leiten?</a:t>
            </a:r>
          </a:p>
          <a:p>
            <a:pPr marL="342900" indent="-342900" latinLnBrk="0">
              <a:buFont typeface="+mj-lt"/>
              <a:buAutoNum type="arabicPeriod"/>
            </a:pPr>
            <a:r>
              <a:rPr lang="en-US" sz="1200" dirty="0">
                <a:ea typeface="Public Sans"/>
                <a:cs typeface="Public Sans"/>
                <a:sym typeface="Public Sans"/>
              </a:rPr>
              <a:t>Welche Ausrüstung benötige ich, um eine Energiegemeinschaft zu gründen?</a:t>
            </a:r>
          </a:p>
          <a:p>
            <a:pPr marL="342900" indent="-342900" latinLnBrk="0">
              <a:buFont typeface="+mj-lt"/>
              <a:buAutoNum type="arabicPeriod"/>
            </a:pPr>
            <a:r>
              <a:rPr lang="en-US" sz="1200" dirty="0">
                <a:ea typeface="Public Sans"/>
                <a:cs typeface="Public Sans"/>
                <a:sym typeface="Public Sans"/>
              </a:rPr>
              <a:t>Wie sieht die Mitgliedschaft in einer Energiegemeinschaft aus? </a:t>
            </a:r>
          </a:p>
          <a:p>
            <a:pPr marL="342900" indent="-342900" latinLnBrk="0">
              <a:buFont typeface="+mj-lt"/>
              <a:buAutoNum type="arabicPeriod"/>
            </a:pPr>
            <a:r>
              <a:rPr lang="en-US" sz="1200" dirty="0">
                <a:ea typeface="Public Sans"/>
                <a:cs typeface="Public Sans"/>
                <a:sym typeface="Public Sans"/>
              </a:rPr>
              <a:t>Welche Fördermittel stehen zur Unterstützung meiner Energiegemeinschaft zur Verfügung?</a:t>
            </a:r>
          </a:p>
          <a:p>
            <a:pPr marL="342900" indent="-342900" latinLnBrk="0">
              <a:buFont typeface="+mj-lt"/>
              <a:buAutoNum type="arabicPeriod"/>
            </a:pPr>
            <a:r>
              <a:rPr lang="en-US" sz="1200" dirty="0">
                <a:ea typeface="Public Sans"/>
                <a:cs typeface="Public Sans"/>
                <a:sym typeface="Public Sans"/>
              </a:rPr>
              <a:t>Wie kann ich die breitere Öffentlichkeit und unsere Interessengruppen effektiv einbinden?</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3672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Gründung einer Energiegemeinschaft: Erste Schritte und Überlegungen</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Was muss ich beachten, wenn ich eine Energiegemeinschaft gründen möchte?</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60901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Gründung einer Energiegemeinschaft: Erste Schritte und Überlegungen</a:t>
            </a:r>
            <a:endParaRPr lang="en-US" sz="1050" dirty="0">
              <a:solidFill>
                <a:schemeClr val="bg1"/>
              </a:solidFill>
            </a:endParaRPr>
          </a:p>
          <a:p>
            <a:pPr marL="342900" indent="-342900" latinLnBrk="0">
              <a:buFont typeface="Arial" panose="020B0604020202020204" pitchFamily="34" charset="0"/>
              <a:buChar char="•"/>
            </a:pPr>
            <a:r>
              <a:rPr lang="en-GB" sz="2200" dirty="0">
                <a:solidFill>
                  <a:srgbClr val="2B2C30"/>
                </a:solidFill>
                <a:ea typeface="Public Sans"/>
                <a:cs typeface="Public Sans"/>
              </a:rPr>
              <a:t>Überlegen Sie sich, welche Art von Energiegemeinschaft Sie gründen möchten. Wer wird daran teilnehmen? Was ist die Motivation für die Energiegemeinschaft?</a:t>
            </a:r>
          </a:p>
          <a:p>
            <a:pPr marL="342900" indent="-342900" latinLnBrk="0">
              <a:buFont typeface="Arial" panose="020B0604020202020204" pitchFamily="34" charset="0"/>
              <a:buChar char="•"/>
            </a:pPr>
            <a:r>
              <a:rPr lang="en-GB" sz="2200" dirty="0">
                <a:solidFill>
                  <a:srgbClr val="2B2C30"/>
                </a:solidFill>
                <a:ea typeface="Public Sans"/>
                <a:cs typeface="Public Sans"/>
              </a:rPr>
              <a:t>Informieren Sie sich über verschiedene Arten von Energiegemeinschaften, darunter </a:t>
            </a:r>
            <a:r>
              <a:rPr lang="en-GB" sz="2200" dirty="0">
                <a:solidFill>
                  <a:srgbClr val="2B2C30"/>
                </a:solidFill>
                <a:ea typeface="Public Sans"/>
                <a:cs typeface="Public Sans"/>
                <a:hlinkClick r:id="rId3"/>
              </a:rPr>
              <a:t>bürgergeführte Energiegemeinschaften </a:t>
            </a:r>
            <a:r>
              <a:rPr lang="en-GB" sz="2200" dirty="0">
                <a:solidFill>
                  <a:srgbClr val="2B2C30"/>
                </a:solidFill>
                <a:ea typeface="Public Sans"/>
                <a:cs typeface="Public Sans"/>
              </a:rPr>
              <a:t>und </a:t>
            </a:r>
            <a:r>
              <a:rPr lang="en-GB" sz="2200" dirty="0">
                <a:solidFill>
                  <a:srgbClr val="2B2C30"/>
                </a:solidFill>
                <a:ea typeface="Public Sans"/>
                <a:cs typeface="Public Sans"/>
                <a:hlinkClick r:id="rId4"/>
              </a:rPr>
              <a:t>Gemeinschaften für erneuerbare Energien</a:t>
            </a:r>
            <a:r>
              <a:rPr lang="en-GB" sz="2200" dirty="0">
                <a:solidFill>
                  <a:srgbClr val="2B2C30"/>
                </a:solidFill>
                <a:ea typeface="Public Sans"/>
                <a:cs typeface="Public Sans"/>
              </a:rPr>
              <a:t>.</a:t>
            </a:r>
          </a:p>
          <a:p>
            <a:pPr marL="342900" indent="-342900" latinLnBrk="0">
              <a:buFont typeface="Arial" panose="020B0604020202020204" pitchFamily="34" charset="0"/>
              <a:buChar char="•"/>
            </a:pPr>
            <a:r>
              <a:rPr lang="en-GB" sz="2200" dirty="0">
                <a:solidFill>
                  <a:srgbClr val="2B2C30"/>
                </a:solidFill>
              </a:rPr>
              <a:t>Welche Technologien sind bereits vorhanden oder geplant?</a:t>
            </a:r>
          </a:p>
          <a:p>
            <a:pPr marL="800100" lvl="1" indent="-342900" latinLnBrk="0">
              <a:buFont typeface="Arial" panose="020B0604020202020204" pitchFamily="34" charset="0"/>
              <a:buChar char="•"/>
            </a:pPr>
            <a:r>
              <a:rPr lang="en-GB" sz="2200" dirty="0">
                <a:solidFill>
                  <a:srgbClr val="2B2C30"/>
                </a:solidFill>
              </a:rPr>
              <a:t>Ziehen Sie Photovoltaik (PV) oder Sonnenkollektoren, Speicher und intelligente Zähler in Betracht.</a:t>
            </a:r>
          </a:p>
          <a:p>
            <a:endParaRPr lang="en-GB" dirty="0"/>
          </a:p>
          <a:p>
            <a:endParaRPr lang="en-GB" dirty="0"/>
          </a:p>
          <a:p>
            <a:r>
              <a:rPr lang="en-GB" dirty="0"/>
              <a:t>https://energy.ec.europa.eu/topics/markets-and-consumers/energy-consumers-and-prosumers/energy-communities_en</a:t>
            </a:r>
          </a:p>
          <a:p>
            <a:r>
              <a:rPr lang="en-GB" dirty="0" err="1"/>
              <a:t>https://energy.ec.europa.eu/topics/renewable-energy/enabling-framework-renewables_en#renewable-energy-communities</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302033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62BD5-666E-10B2-59DD-B436353DF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56B13-C6BC-710A-AA70-7989105F1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89BE6-3B5F-61F6-EF58-E2F8033B7F62}"/>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Gründung einer Energiegemeinschaft: Erste Schritte und Überlegungen</a:t>
            </a:r>
            <a:endParaRPr lang="en-US" sz="1050" dirty="0">
              <a:solidFill>
                <a:schemeClr val="bg1"/>
              </a:solidFill>
            </a:endParaRPr>
          </a:p>
          <a:p>
            <a:pPr marL="342900" indent="-342900" latinLnBrk="0">
              <a:buFont typeface="Arial" panose="020B0604020202020204" pitchFamily="34" charset="0"/>
              <a:buChar char="•"/>
            </a:pPr>
            <a:r>
              <a:rPr lang="en-GB" sz="2200" dirty="0">
                <a:solidFill>
                  <a:srgbClr val="2B2C30"/>
                </a:solidFill>
                <a:ea typeface="Public Sans"/>
                <a:cs typeface="Public Sans"/>
              </a:rPr>
              <a:t>Wer wird die Energiegemeinschaft verwalten? </a:t>
            </a:r>
          </a:p>
          <a:p>
            <a:pPr marL="800100" lvl="1" indent="-342900" latinLnBrk="0">
              <a:buFont typeface="Arial" panose="020B0604020202020204" pitchFamily="34" charset="0"/>
              <a:buChar char="•"/>
            </a:pPr>
            <a:r>
              <a:rPr lang="en-GB" sz="2200" dirty="0">
                <a:solidFill>
                  <a:srgbClr val="2B2C30"/>
                </a:solidFill>
              </a:rPr>
              <a:t>Wirst du sie selbst verwalten – oder würdest du einen externen Auftragnehmer bevorzugen?</a:t>
            </a:r>
          </a:p>
          <a:p>
            <a:pPr marL="342900" indent="-342900" latinLnBrk="0">
              <a:buFont typeface="Arial" panose="020B0604020202020204" pitchFamily="34" charset="0"/>
              <a:buChar char="•"/>
            </a:pPr>
            <a:r>
              <a:rPr lang="en-GB" sz="2200" dirty="0">
                <a:solidFill>
                  <a:srgbClr val="2B2C30"/>
                </a:solidFill>
                <a:ea typeface="Public Sans"/>
                <a:cs typeface="Public Sans"/>
              </a:rPr>
              <a:t>Wer kann Sie dabei unterstützen?</a:t>
            </a:r>
            <a:endParaRPr lang="en-GB" sz="2200" dirty="0"/>
          </a:p>
          <a:p>
            <a:pPr marL="800100" lvl="1" indent="-342900" latinLnBrk="0">
              <a:buFont typeface="Arial" panose="020B0604020202020204" pitchFamily="34" charset="0"/>
              <a:buChar char="•"/>
            </a:pPr>
            <a:r>
              <a:rPr lang="en-GB" sz="2200" dirty="0">
                <a:solidFill>
                  <a:srgbClr val="2B2C30"/>
                </a:solidFill>
              </a:rPr>
              <a:t>Möglicherweise gibt es regionale oder nationale Energie- oder Förderagenturen und Best-Practice-Beispiele, die Ihnen als Inspiration und/oder Unterstützung dienen können. </a:t>
            </a:r>
          </a:p>
          <a:p>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054FFF8-46CF-ADEC-8334-5F4EF772CC72}"/>
              </a:ext>
            </a:extLst>
          </p:cNvPr>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62401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Gründung einer Energiegemeinschaft: Weitere Überlegungen</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Was muss ich beim Aufbau einer Energiegemeinschaft noch beachten?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72713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Gründung einer Energiegemeinschaft: Weitere Überlegungen</a:t>
            </a:r>
            <a:endParaRPr lang="en-US" sz="1050" dirty="0">
              <a:solidFill>
                <a:schemeClr val="bg1"/>
              </a:solidFill>
            </a:endParaRPr>
          </a:p>
          <a:p>
            <a:pPr latinLnBrk="0"/>
            <a:r>
              <a:rPr lang="en-GB" sz="1200" dirty="0">
                <a:ea typeface="Public Sans"/>
                <a:cs typeface="Public Sans"/>
                <a:sym typeface="Public Sans"/>
              </a:rPr>
              <a:t>Es ist entscheidend, sich Gedanken darüber zu machen, wie Sie Ihre Energiegemeinschaft verwalten wollen. Beachten Sie dabei die folgenden wichtigen Punkte:</a:t>
            </a:r>
          </a:p>
          <a:p>
            <a:pPr latinLnBrk="0"/>
            <a:endParaRPr lang="en-GB" sz="1200" dirty="0">
              <a:ea typeface="Public Sans"/>
              <a:cs typeface="Public Sans"/>
            </a:endParaRPr>
          </a:p>
          <a:p>
            <a:pPr marL="342900" indent="-342900" latinLnBrk="0">
              <a:buFont typeface="Arial" panose="020B0604020202020204" pitchFamily="34" charset="0"/>
              <a:buChar char="•"/>
            </a:pPr>
            <a:r>
              <a:rPr lang="en-GB" sz="1200" dirty="0"/>
              <a:t>Ein robustes und klares Rahmenwerk.</a:t>
            </a:r>
          </a:p>
          <a:p>
            <a:pPr marL="342900" indent="-342900" latinLnBrk="0">
              <a:buFont typeface="Arial" panose="020B0604020202020204" pitchFamily="34" charset="0"/>
              <a:buChar char="•"/>
            </a:pPr>
            <a:r>
              <a:rPr lang="en-GB" sz="1200" dirty="0"/>
              <a:t>Finanzielle Vermögenswerte.</a:t>
            </a:r>
          </a:p>
          <a:p>
            <a:pPr marL="342900" indent="-342900" latinLnBrk="0">
              <a:buFont typeface="Arial" panose="020B0604020202020204" pitchFamily="34" charset="0"/>
              <a:buChar char="•"/>
            </a:pPr>
            <a:r>
              <a:rPr lang="en-GB" sz="1200" dirty="0"/>
              <a:t>Engagement der Gemeinschaft und Einbindung der Interessengruppen.</a:t>
            </a:r>
          </a:p>
          <a:p>
            <a:pPr marL="342900" indent="-342900" latinLnBrk="0">
              <a:buFont typeface="Arial" panose="020B0604020202020204" pitchFamily="34" charset="0"/>
              <a:buChar char="•"/>
            </a:pPr>
            <a:r>
              <a:rPr lang="en-GB" sz="1200" dirty="0"/>
              <a:t>Betriebsmanagement?</a:t>
            </a:r>
          </a:p>
          <a:p>
            <a:pPr marL="342900" indent="-342900" latinLnBrk="0">
              <a:buFont typeface="Arial" panose="020B0604020202020204" pitchFamily="34" charset="0"/>
              <a:buChar char="•"/>
            </a:pPr>
            <a:r>
              <a:rPr lang="en-GB" sz="1200" dirty="0"/>
              <a:t>Skalierbarkeit und zukünftiges Wachstum.</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647765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sp>
        <p:nvSpPr>
          <p:cNvPr id="5" name="TextBox 4">
            <a:extLst>
              <a:ext uri="{FF2B5EF4-FFF2-40B4-BE49-F238E27FC236}">
                <a16:creationId xmlns:a16="http://schemas.microsoft.com/office/drawing/2014/main" id="{3B2D08C2-F60A-D715-AFB3-DCCD6AD3BF76}"/>
              </a:ext>
            </a:extLst>
          </p:cNvPr>
          <p:cNvSpPr txBox="1"/>
          <p:nvPr userDrawn="1"/>
        </p:nvSpPr>
        <p:spPr>
          <a:xfrm>
            <a:off x="2223865" y="5923009"/>
            <a:ext cx="5360966" cy="861774"/>
          </a:xfrm>
          <a:prstGeom prst="rect">
            <a:avLst/>
          </a:prstGeom>
          <a:noFill/>
        </p:spPr>
        <p:txBody>
          <a:bodyPr wrap="square" rtlCol="0">
            <a:spAutoFit/>
          </a:bodyPr>
          <a:lstStyle/>
          <a:p>
            <a:pPr latinLnBrk="0" hangingPunct="0"/>
            <a:r>
              <a:rPr lang="de-DE" sz="1000" b="0" i="0" kern="1200" noProof="1">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de-DE" sz="1000" noProof="1"/>
              <a:t> </a:t>
            </a:r>
            <a:r>
              <a:rPr lang="de-DE" sz="1000" b="0" i="0" kern="1200" noProof="1">
                <a:solidFill>
                  <a:schemeClr val="tx1"/>
                </a:solidFill>
                <a:effectLst/>
                <a:latin typeface="+mn-lt"/>
                <a:ea typeface="+mn-ea"/>
                <a:cs typeface="+mn-cs"/>
              </a:rPr>
              <a:t>sofern nicht anders angegeben</a:t>
            </a:r>
            <a:r>
              <a:rPr lang="de-DE" sz="1000" b="0" i="0" u="sng" kern="1200" noProof="1">
                <a:solidFill>
                  <a:schemeClr val="tx1"/>
                </a:solidFill>
                <a:effectLst/>
                <a:latin typeface="+mn-lt"/>
                <a:ea typeface="+mn-ea"/>
                <a:cs typeface="+mn-cs"/>
                <a:hlinkClick r:id="rId3" tooltip="Original URL: https://creativecommons.org/licenses/by-sa/4.0/deed.en. Click or tap if you trust this link."/>
              </a:rPr>
              <a:t>, </a:t>
            </a:r>
            <a:r>
              <a:rPr lang="de-DE" sz="1000" b="0" i="0" kern="1200" noProof="1">
                <a:solidFill>
                  <a:schemeClr val="tx1"/>
                </a:solidFill>
                <a:effectLst/>
                <a:latin typeface="+mn-lt"/>
                <a:ea typeface="+mn-ea"/>
                <a:cs typeface="+mn-cs"/>
              </a:rPr>
              <a:t>unter </a:t>
            </a:r>
            <a:r>
              <a:rPr lang="de-DE" sz="1000" b="0" i="0" u="sng" kern="1200" noProof="1">
                <a:solidFill>
                  <a:schemeClr val="tx1"/>
                </a:solidFill>
                <a:effectLst/>
                <a:latin typeface="+mn-lt"/>
                <a:ea typeface="+mn-ea"/>
                <a:cs typeface="+mn-cs"/>
                <a:hlinkClick r:id="rId3" tooltip="Original URL: https://creativecommons.org/licenses/by-sa/4.0/deed.en. Click or tap if you trust this link."/>
              </a:rPr>
              <a:t>CC BY-SA 4.0 </a:t>
            </a:r>
            <a:r>
              <a:rPr lang="de-DE" sz="1000" b="0" i="0" kern="1200" noProof="1">
                <a:solidFill>
                  <a:schemeClr val="tx1"/>
                </a:solidFill>
                <a:effectLst/>
                <a:latin typeface="+mn-lt"/>
                <a:ea typeface="+mn-ea"/>
                <a:cs typeface="+mn-cs"/>
              </a:rPr>
              <a:t>lizenziert. </a:t>
            </a:r>
            <a:endParaRPr lang="de-DE" sz="1000" noProof="1"/>
          </a:p>
        </p:txBody>
      </p:sp>
      <p:pic>
        <p:nvPicPr>
          <p:cNvPr id="6" name="Picture 5">
            <a:extLst>
              <a:ext uri="{FF2B5EF4-FFF2-40B4-BE49-F238E27FC236}">
                <a16:creationId xmlns:a16="http://schemas.microsoft.com/office/drawing/2014/main" id="{D36E02D0-3745-71A0-3517-4F29D6699B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603" y="6182579"/>
            <a:ext cx="2063262" cy="448316"/>
          </a:xfrm>
          <a:prstGeom prst="rect">
            <a:avLst/>
          </a:prstGeom>
        </p:spPr>
      </p:pic>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open.edu/openlearncreate/course/view.php?id=17128"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sam.nrel.gov/" TargetMode="External"/><Relationship Id="rId5" Type="http://schemas.openxmlformats.org/officeDocument/2006/relationships/hyperlink" Target="https://globalwindatlas.info/en/" TargetMode="External"/><Relationship Id="rId4" Type="http://schemas.openxmlformats.org/officeDocument/2006/relationships/hyperlink" Target="https://joint-research-centre.ec.europa.eu/photovoltaic-geographical-information-system-pvgis_e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nergiegemeinschaften.gv.at/online-guide/"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smart-cities-marketplace.ec.europa.eu/insights/solutions/solution-booklet-energy-communities" TargetMode="External"/><Relationship Id="rId5" Type="http://schemas.openxmlformats.org/officeDocument/2006/relationships/hyperlink" Target="https://decide4energy.eu/fileadmin/user_upload/Resources/PREVIEW-A5-WP3_Case_studies-Booklet.pdf" TargetMode="External"/><Relationship Id="rId4" Type="http://schemas.openxmlformats.org/officeDocument/2006/relationships/hyperlink" Target="https://decide4energy.eu/fileadmin/user_upload/Materials/Business_Models_Infographic_final_02.pn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flickr.com/photos/howardlake/6238256033/in/photolist-w23rMr-DNKbE-7FU5Zv-8RJ7as-8REYjk-avfGbv-J98b4A-2nYfE8G-9H7jk4-AgukoC-5CPPh9-kNhBtZ-eSzwYo-ew3DRE-gpzKGw-553ujC-8EV2r9-8B4K1P-oqMiNU-TyuMPb-7Nsqrs-23kSphE-ejrVgd-eeHbjV-8iMtBa-u3iDQ-3KufnR-bBEkmV-5GAnJ2-6Z1XhG-2nYeegB-8bXfhU-9ttQTs-2jNUAua-2jDHP1t-iS64h-NFRXgj-2nYbGyz-6Z1Xoy-2iNdag6-2iGVpFn-2nYbKBU-4FkQe1-2jmWhkq-5jYmeg-27PcpUG-2nYh5yY-aWjvEt-6hJjTL-2nYgBFB" TargetMode="External"/><Relationship Id="rId13" Type="http://schemas.openxmlformats.org/officeDocument/2006/relationships/hyperlink" Target="https://commons.wikimedia.org/wiki/File:Vorarlberger_Kraftwerke-Energy_meter_(electro)-smart_meter-02ASD.jpg"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nc-nd/2.0/" TargetMode="External"/><Relationship Id="rId12" Type="http://schemas.openxmlformats.org/officeDocument/2006/relationships/hyperlink" Target="https://www.flickr.com/photos/luigimengato/41193109401/in/photolist-bGVEuK-HYSiBG-msBknz-msA8Pt-msBaRa-msCm6h-msBLwy-msBJ8q-msAGLi-bGVDgP-msBDmG-25L6sha-msBAaS-J8CvTT-msB5BT-msCdv7-HcGibd-J5zfN7-J5zfAd-HH3aGN-J8CxPg-nCPDVc-J8Cvf8-J8J568-J8HLPp-psCxnU-J8HJfX-J5zhQo-J5zhtS-J5zhU1-J8CvYn-J29hc2-J8CvL8-J8CwXr-ch3NQU-J5zfES-ch3Pu3-PvkhKg-J8CxAR-tVJ6iY-J8Cw8F-J5zgUL-sWgr3-J5zf8Q-J8CwPv-HH6kPq-J2bEsv-HH3bMy-2kU3szT-J8Cxw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lickr.com/photos/bcgovphotos/31002313633/in/photolist-PeyXJR-7VA87W-2mGvwpG-H4EJex-6HPouy-28wmsim-fkZi52-2qGetRz-SL4BmJ-2pFs1aw-2g6T7nQ-LcXLhM-2pzq4Wt-27NYoQe-2o4EhfW-2oikY9P-2gpgBWu-TodhL3-22RjYSg-2pznRFg-2qFvV9b-28wmpLs-4pBY8H-nTux14-oaTEP3-28zYuvn-2887yop-QbGhiR-gV96xy-eXwQ2G-2mGvw7s-28zYv8p-2o1SVM1-uq682d-cVwxTY-2bhpyUx-2qG3r4s-uaQca1-2q73nSx-8fsNLX-2nSs8S8-usCvdD-us1sWh-2pFZMXg-atbVgq-nKuAaC-4Pwhx9-uq61xw-7dzWrF-uaXDt8"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2.0/" TargetMode="External"/><Relationship Id="rId10" Type="http://schemas.openxmlformats.org/officeDocument/2006/relationships/hyperlink" Target="https://www.flickr.com/photos/greenmambagreenmamba/2049993321/in/photolist-489KAr-3YfCcV-2kVRpJS-DzMyYS-6L6BY-5DCCBi-8oWbQt-3JPbNK-57faN7-62npjg-35NkU6-SD3i1c-4X9AaL-r1kacD-aNd9Xr-e5HioZ-8Maoye-EGj7Cd-DTexmv-RxhniS-S7SJaR-8E29fJ-2iEVdzZ-S7SHZF-6khfo5-bxcGmt-2j5ypZi-QPMHZB-eJqw8g-bjX8y-66sojC-bRTB2v-dwFX9J-4VhgWY-s2Qy5j-8jMywr-559jxT-8XzkXJ-apU25d-9a91xa-brYqtU-egQyFv-7NS6TP-7cKAeK-dyKRqc-5Gvacj-diuZw7-ACHE-arrRui-efCR5y" TargetMode="External"/><Relationship Id="rId4" Type="http://schemas.openxmlformats.org/officeDocument/2006/relationships/hyperlink" Target="https://www.flickr.com/photos/tentenuk/18672186072/" TargetMode="External"/><Relationship Id="rId9" Type="http://schemas.openxmlformats.org/officeDocument/2006/relationships/hyperlink" Target="https://creativecommons.org/licenses/by-sa/2.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flickr.com/photos/tentenuk/18672186072/" TargetMode="External"/><Relationship Id="rId4"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energy.ec.europa.eu/topics/markets-and-consumers/energy-consumers-and-prosumers/energy-communities_e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energy.ec.europa.eu/topics/renewable-energy/enabling-framework-renewables_en#renewable-energy-communit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118E81CD-AD80-81A8-462B-7E8DD186C9B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981" y="1893014"/>
            <a:ext cx="4501019" cy="3375765"/>
          </a:xfrm>
          <a:prstGeom prst="rect">
            <a:avLst/>
          </a:prstGeom>
        </p:spPr>
      </p:pic>
      <p:sp>
        <p:nvSpPr>
          <p:cNvPr id="2" name="Title 1">
            <a:extLst>
              <a:ext uri="{FF2B5EF4-FFF2-40B4-BE49-F238E27FC236}">
                <a16:creationId xmlns:a16="http://schemas.microsoft.com/office/drawing/2014/main" id="{2CB092E2-1A2A-9EE6-F777-B7C9EC86D0F3}"/>
              </a:ext>
            </a:extLst>
          </p:cNvPr>
          <p:cNvSpPr>
            <a:spLocks noGrp="1"/>
          </p:cNvSpPr>
          <p:nvPr>
            <p:ph type="title" idx="4294967295"/>
          </p:nvPr>
        </p:nvSpPr>
        <p:spPr>
          <a:xfrm>
            <a:off x="427995" y="567451"/>
            <a:ext cx="6861079" cy="5284709"/>
          </a:xfrm>
          <a:prstGeom prst="rect">
            <a:avLst/>
          </a:prstGeom>
        </p:spPr>
        <p:txBody>
          <a:bodyPr/>
          <a:lstStyle/>
          <a:p>
            <a:pPr lvl="0" latinLnBrk="0">
              <a:defRPr/>
            </a:pPr>
            <a:r>
              <a:rPr lang="de-DE" sz="5400" dirty="0"/>
              <a:t>Hilfreiche Tipps, Tricks und Tools zur Unterstützung der Einrichtung Ihrer Energiegemeinschaft</a:t>
            </a:r>
            <a:endParaRPr lang="en-GB" sz="5400" dirty="0"/>
          </a:p>
        </p:txBody>
      </p:sp>
    </p:spTree>
    <p:extLst>
      <p:ext uri="{BB962C8B-B14F-4D97-AF65-F5344CB8AC3E}">
        <p14:creationId xmlns:p14="http://schemas.microsoft.com/office/powerpoint/2010/main" val="39619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7B66C-1DD6-E51A-BFA0-68FD14A99FC2}"/>
              </a:ext>
            </a:extLst>
          </p:cNvPr>
          <p:cNvSpPr>
            <a:spLocks noGrp="1"/>
          </p:cNvSpPr>
          <p:nvPr>
            <p:ph type="title" idx="4294967295"/>
          </p:nvPr>
        </p:nvSpPr>
        <p:spPr>
          <a:xfrm>
            <a:off x="511629" y="730885"/>
            <a:ext cx="10515600" cy="1325563"/>
          </a:xfrm>
          <a:prstGeom prst="rect">
            <a:avLst/>
          </a:prstGeom>
        </p:spPr>
        <p:txBody>
          <a:bodyPr/>
          <a:lstStyle/>
          <a:p>
            <a:pPr latinLnBrk="0"/>
            <a:r>
              <a:rPr lang="en-GB" sz="2800" b="1" kern="1200" dirty="0">
                <a:solidFill>
                  <a:srgbClr val="FFFFFF"/>
                </a:solidFill>
                <a:effectLst/>
                <a:latin typeface="Calibri" panose="020F0502020204030204" pitchFamily="34" charset="0"/>
                <a:ea typeface="Public Sans"/>
                <a:cs typeface="Public Sans"/>
              </a:rPr>
              <a:t>Gründung einer Energiegemeinschaft: </a:t>
            </a:r>
            <a:r>
              <a:rPr lang="en-GB" sz="2800" b="1" kern="1200" dirty="0" err="1">
                <a:solidFill>
                  <a:srgbClr val="FFFFFF"/>
                </a:solidFill>
                <a:effectLst/>
                <a:latin typeface="Calibri" panose="020F0502020204030204" pitchFamily="34" charset="0"/>
                <a:ea typeface="Public Sans"/>
                <a:cs typeface="Public Sans"/>
              </a:rPr>
              <a:t>F</a:t>
            </a:r>
            <a:r>
              <a:rPr lang="en-GB" sz="2800" b="1" dirty="0" err="1">
                <a:solidFill>
                  <a:srgbClr val="FFFFFF"/>
                </a:solidFill>
                <a:latin typeface="Calibri" panose="020F0502020204030204" pitchFamily="34" charset="0"/>
                <a:ea typeface="Public Sans"/>
                <a:cs typeface="Public Sans"/>
              </a:rPr>
              <a:t>ormelle</a:t>
            </a:r>
            <a:r>
              <a:rPr lang="en-GB" sz="2800" b="1" kern="1200" dirty="0">
                <a:solidFill>
                  <a:srgbClr val="FFFFFF"/>
                </a:solidFill>
                <a:effectLst/>
                <a:latin typeface="Calibri" panose="020F0502020204030204" pitchFamily="34" charset="0"/>
                <a:ea typeface="Public Sans"/>
                <a:cs typeface="Public Sans"/>
              </a:rPr>
              <a:t> Organisation – Einleitung</a:t>
            </a:r>
            <a:endParaRPr lang="en-GB" dirty="0">
              <a:effectLst/>
            </a:endParaRPr>
          </a:p>
          <a:p>
            <a:endParaRPr lang="en-GB" dirty="0"/>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194137"/>
            <a:ext cx="10421655" cy="1446550"/>
          </a:xfrm>
          <a:prstGeom prst="rect">
            <a:avLst/>
          </a:prstGeom>
          <a:noFill/>
        </p:spPr>
        <p:txBody>
          <a:bodyPr wrap="square" rtlCol="0">
            <a:spAutoFit/>
          </a:bodyPr>
          <a:lstStyle/>
          <a:p>
            <a:pPr algn="ctr" latinLnBrk="0"/>
            <a:r>
              <a:rPr lang="en-US" sz="4400" i="1" dirty="0">
                <a:solidFill>
                  <a:schemeClr val="accent5"/>
                </a:solidFill>
              </a:rPr>
              <a:t>Was sind die Formalitäten für die Gründung einer Energiegemeinschaft?</a:t>
            </a:r>
          </a:p>
        </p:txBody>
      </p:sp>
    </p:spTree>
    <p:extLst>
      <p:ext uri="{BB962C8B-B14F-4D97-AF65-F5344CB8AC3E}">
        <p14:creationId xmlns:p14="http://schemas.microsoft.com/office/powerpoint/2010/main" val="2999173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CF6284-8BB3-547A-45B1-1F04A85CF410}"/>
              </a:ext>
            </a:extLst>
          </p:cNvPr>
          <p:cNvSpPr>
            <a:spLocks noGrp="1"/>
          </p:cNvSpPr>
          <p:nvPr>
            <p:ph type="title" idx="4294967295"/>
          </p:nvPr>
        </p:nvSpPr>
        <p:spPr>
          <a:xfrm>
            <a:off x="576942" y="730885"/>
            <a:ext cx="10515600" cy="1325563"/>
          </a:xfrm>
          <a:prstGeom prst="rect">
            <a:avLst/>
          </a:prstGeom>
        </p:spPr>
        <p:txBody>
          <a:bodyPr/>
          <a:lstStyle/>
          <a:p>
            <a:pPr rtl="0" eaLnBrk="1" latinLnBrk="0" hangingPunct="1"/>
            <a:r>
              <a:rPr lang="en-GB" sz="2800" b="1" kern="1200" dirty="0">
                <a:solidFill>
                  <a:srgbClr val="FFFFFF"/>
                </a:solidFill>
                <a:effectLst/>
                <a:latin typeface="Calibri" panose="020F0502020204030204" pitchFamily="34" charset="0"/>
                <a:ea typeface="Public Sans"/>
                <a:cs typeface="Public Sans"/>
              </a:rPr>
              <a:t>Gründung einer Energiegemeinschaft: </a:t>
            </a:r>
            <a:r>
              <a:rPr lang="en-GB" sz="2800" b="1" dirty="0" err="1">
                <a:solidFill>
                  <a:srgbClr val="FFFFFF"/>
                </a:solidFill>
                <a:latin typeface="Calibri" panose="020F0502020204030204" pitchFamily="34" charset="0"/>
                <a:ea typeface="Public Sans"/>
                <a:cs typeface="Public Sans"/>
              </a:rPr>
              <a:t>F</a:t>
            </a:r>
            <a:r>
              <a:rPr lang="en-GB" sz="2800" b="1" kern="1200" dirty="0" err="1">
                <a:solidFill>
                  <a:srgbClr val="FFFFFF"/>
                </a:solidFill>
                <a:effectLst/>
                <a:latin typeface="Calibri" panose="020F0502020204030204" pitchFamily="34" charset="0"/>
                <a:ea typeface="Public Sans"/>
                <a:cs typeface="Public Sans"/>
              </a:rPr>
              <a:t>ormelle</a:t>
            </a:r>
            <a:r>
              <a:rPr lang="en-GB" sz="2800" b="1" kern="1200" dirty="0">
                <a:solidFill>
                  <a:srgbClr val="FFFFFF"/>
                </a:solidFill>
                <a:effectLst/>
                <a:latin typeface="Calibri" panose="020F0502020204030204" pitchFamily="34" charset="0"/>
                <a:ea typeface="Public Sans"/>
                <a:cs typeface="Public Sans"/>
              </a:rPr>
              <a:t> Organisation</a:t>
            </a:r>
            <a:endParaRPr lang="en-GB" dirty="0">
              <a:effectLst/>
            </a:endParaRPr>
          </a:p>
          <a:p>
            <a:endParaRPr lang="en-GB" dirty="0"/>
          </a:p>
        </p:txBody>
      </p:sp>
      <p:sp>
        <p:nvSpPr>
          <p:cNvPr id="4" name="TextBox 3">
            <a:extLst>
              <a:ext uri="{FF2B5EF4-FFF2-40B4-BE49-F238E27FC236}">
                <a16:creationId xmlns:a16="http://schemas.microsoft.com/office/drawing/2014/main" id="{92FE9A94-DCC1-E1C5-4D79-C962BC490CDE}"/>
              </a:ext>
            </a:extLst>
          </p:cNvPr>
          <p:cNvSpPr txBox="1"/>
          <p:nvPr/>
        </p:nvSpPr>
        <p:spPr>
          <a:xfrm>
            <a:off x="5323562" y="2281016"/>
            <a:ext cx="6640971" cy="3785652"/>
          </a:xfrm>
          <a:prstGeom prst="rect">
            <a:avLst/>
          </a:prstGeom>
          <a:noFill/>
        </p:spPr>
        <p:txBody>
          <a:bodyPr wrap="square" lIns="91440" tIns="45720" rIns="91440" bIns="45720" rtlCol="0" anchor="t">
            <a:spAutoFit/>
          </a:bodyPr>
          <a:lstStyle/>
          <a:p>
            <a:pPr marL="457200" indent="-457200" latinLnBrk="0">
              <a:buFont typeface="Arial,Sans-Serif"/>
              <a:buChar char="•"/>
            </a:pPr>
            <a:r>
              <a:rPr lang="en-US" sz="2000" dirty="0">
                <a:solidFill>
                  <a:srgbClr val="2B2C30"/>
                </a:solidFill>
                <a:ea typeface="Public Sans"/>
                <a:cs typeface="Public Sans"/>
              </a:rPr>
              <a:t>Erstellen Sie einen detaillierten </a:t>
            </a:r>
            <a:r>
              <a:rPr lang="en-US" sz="2000" b="1" dirty="0">
                <a:solidFill>
                  <a:srgbClr val="2B2C30"/>
                </a:solidFill>
                <a:ea typeface="Public Sans"/>
                <a:cs typeface="Public Sans"/>
              </a:rPr>
              <a:t>Projektplan</a:t>
            </a:r>
            <a:r>
              <a:rPr lang="en-US" sz="2000" dirty="0">
                <a:solidFill>
                  <a:srgbClr val="2B2C30"/>
                </a:solidFill>
                <a:ea typeface="Public Sans"/>
                <a:cs typeface="Public Sans"/>
              </a:rPr>
              <a:t>, der alle verfügbaren Informationen und Zeitpläne enthält.</a:t>
            </a:r>
            <a:endParaRPr lang="en-US" sz="2000" dirty="0">
              <a:solidFill>
                <a:srgbClr val="2B2C30"/>
              </a:solidFill>
              <a:ea typeface="Public Sans"/>
            </a:endParaRPr>
          </a:p>
          <a:p>
            <a:pPr marL="457200" indent="-457200" latinLnBrk="0">
              <a:buFont typeface="Arial"/>
              <a:buChar char="•"/>
            </a:pPr>
            <a:r>
              <a:rPr lang="en-US" sz="2000" dirty="0">
                <a:solidFill>
                  <a:srgbClr val="2B2C30"/>
                </a:solidFill>
                <a:ea typeface="Public Sans"/>
                <a:cs typeface="Public Sans"/>
              </a:rPr>
              <a:t>Stellen Sie die Einhaltung der gesetzlichen Vorschriften sicher, indem Sie die für Ihre Art von Energiegemeinschaft geltenden</a:t>
            </a:r>
            <a:r>
              <a:rPr lang="en-US" sz="2000" b="1" dirty="0">
                <a:solidFill>
                  <a:srgbClr val="2B2C30"/>
                </a:solidFill>
                <a:ea typeface="Public Sans"/>
                <a:cs typeface="Public Sans"/>
              </a:rPr>
              <a:t> gesetzlichen Anforderungen </a:t>
            </a:r>
            <a:r>
              <a:rPr lang="en-US" sz="2000" dirty="0">
                <a:solidFill>
                  <a:srgbClr val="2B2C30"/>
                </a:solidFill>
                <a:ea typeface="Public Sans"/>
                <a:cs typeface="Public Sans"/>
              </a:rPr>
              <a:t>überprüfen. Überprüfen Sie alle geltenden Vorschriften – dazu können nationale, regionale, lokale oder kommunale Vorschriften gehören.</a:t>
            </a:r>
            <a:endParaRPr lang="en-US" sz="2000" dirty="0">
              <a:ea typeface="Public Sans"/>
            </a:endParaRPr>
          </a:p>
          <a:p>
            <a:pPr marL="457200" indent="-457200" latinLnBrk="0">
              <a:buFont typeface="Arial"/>
              <a:buChar char="•"/>
            </a:pPr>
            <a:r>
              <a:rPr lang="en-US" sz="2000" dirty="0">
                <a:solidFill>
                  <a:srgbClr val="2B2C30"/>
                </a:solidFill>
                <a:ea typeface="Public Sans"/>
                <a:cs typeface="Public Sans"/>
              </a:rPr>
              <a:t>Prüfen Sie, ob Sie Ihre Energiegemeinschaft </a:t>
            </a:r>
            <a:r>
              <a:rPr lang="en-US" sz="2000" b="1" dirty="0">
                <a:solidFill>
                  <a:srgbClr val="2B2C30"/>
                </a:solidFill>
                <a:ea typeface="Public Sans"/>
                <a:cs typeface="Public Sans"/>
              </a:rPr>
              <a:t>offiziell registrieren </a:t>
            </a:r>
            <a:r>
              <a:rPr lang="en-US" sz="2000" dirty="0">
                <a:solidFill>
                  <a:srgbClr val="2B2C30"/>
                </a:solidFill>
                <a:ea typeface="Public Sans"/>
                <a:cs typeface="Public Sans"/>
              </a:rPr>
              <a:t>müssen.</a:t>
            </a:r>
            <a:endParaRPr lang="en-US" sz="2000" dirty="0"/>
          </a:p>
          <a:p>
            <a:pPr marL="457200" indent="-457200" latinLnBrk="0">
              <a:buFont typeface="Arial"/>
              <a:buChar char="•"/>
            </a:pPr>
            <a:r>
              <a:rPr lang="en-US" sz="2000" dirty="0">
                <a:solidFill>
                  <a:srgbClr val="2B2C30"/>
                </a:solidFill>
                <a:ea typeface="Public Sans"/>
              </a:rPr>
              <a:t>Klären Sie das Verfahren und die Anforderungen für </a:t>
            </a:r>
            <a:r>
              <a:rPr lang="en" sz="2000" dirty="0">
                <a:solidFill>
                  <a:srgbClr val="2B2C30"/>
                </a:solidFill>
                <a:ea typeface="Public Sans"/>
              </a:rPr>
              <a:t>die Registrierung mit dem </a:t>
            </a:r>
            <a:r>
              <a:rPr lang="en" sz="2000" b="1" dirty="0">
                <a:solidFill>
                  <a:srgbClr val="2B2C30"/>
                </a:solidFill>
                <a:ea typeface="Public Sans"/>
              </a:rPr>
              <a:t>Netzbetreiber</a:t>
            </a:r>
            <a:r>
              <a:rPr lang="en" sz="2000" dirty="0">
                <a:solidFill>
                  <a:srgbClr val="2B2C30"/>
                </a:solidFill>
                <a:ea typeface="Public Sans"/>
              </a:rPr>
              <a:t>.</a:t>
            </a:r>
            <a:endParaRPr lang="en-US" sz="2000" dirty="0">
              <a:solidFill>
                <a:srgbClr val="2B2C30"/>
              </a:solidFill>
            </a:endParaRPr>
          </a:p>
        </p:txBody>
      </p:sp>
      <p:pic>
        <p:nvPicPr>
          <p:cNvPr id="7" name="Picture 6">
            <a:extLst>
              <a:ext uri="{FF2B5EF4-FFF2-40B4-BE49-F238E27FC236}">
                <a16:creationId xmlns:a16="http://schemas.microsoft.com/office/drawing/2014/main" id="{A3CE70EB-6BB7-60DE-6A16-DBC3B82199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7" y="2730674"/>
            <a:ext cx="4881515" cy="3255668"/>
          </a:xfrm>
          <a:prstGeom prst="rect">
            <a:avLst/>
          </a:prstGeom>
        </p:spPr>
      </p:pic>
    </p:spTree>
    <p:extLst>
      <p:ext uri="{BB962C8B-B14F-4D97-AF65-F5344CB8AC3E}">
        <p14:creationId xmlns:p14="http://schemas.microsoft.com/office/powerpoint/2010/main" val="20277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B77A4-E21F-44F8-B284-2CD9FE549DE2}"/>
              </a:ext>
            </a:extLst>
          </p:cNvPr>
          <p:cNvSpPr>
            <a:spLocks noGrp="1"/>
          </p:cNvSpPr>
          <p:nvPr>
            <p:ph type="title" idx="4294967295"/>
          </p:nvPr>
        </p:nvSpPr>
        <p:spPr>
          <a:xfrm>
            <a:off x="569934" y="743948"/>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Gründung einer Energiegemeinschaft: Führung –  Einführung</a:t>
            </a:r>
            <a:endParaRPr lang="en-GB" dirty="0">
              <a:effectLst/>
            </a:endParaRPr>
          </a:p>
          <a:p>
            <a:endParaRPr lang="en-GB" dirty="0"/>
          </a:p>
        </p:txBody>
      </p:sp>
      <p:sp>
        <p:nvSpPr>
          <p:cNvPr id="4" name="TextBox 3">
            <a:extLst>
              <a:ext uri="{FF2B5EF4-FFF2-40B4-BE49-F238E27FC236}">
                <a16:creationId xmlns:a16="http://schemas.microsoft.com/office/drawing/2014/main" id="{03AC321A-ECC1-6F77-28D3-B93794C698A1}"/>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Wie kann ich eine Energiegemeinschaft effektiv leiten?</a:t>
            </a:r>
            <a:endParaRPr lang="en-US" sz="4000" i="1" dirty="0">
              <a:solidFill>
                <a:schemeClr val="accent2"/>
              </a:solidFill>
            </a:endParaRPr>
          </a:p>
        </p:txBody>
      </p:sp>
    </p:spTree>
    <p:extLst>
      <p:ext uri="{BB962C8B-B14F-4D97-AF65-F5344CB8AC3E}">
        <p14:creationId xmlns:p14="http://schemas.microsoft.com/office/powerpoint/2010/main" val="3172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FBB5B-33C8-185E-AEBB-165BBB8E98D9}"/>
              </a:ext>
            </a:extLst>
          </p:cNvPr>
          <p:cNvSpPr>
            <a:spLocks noGrp="1"/>
          </p:cNvSpPr>
          <p:nvPr>
            <p:ph type="title" idx="4294967295"/>
          </p:nvPr>
        </p:nvSpPr>
        <p:spPr>
          <a:xfrm>
            <a:off x="550817" y="809262"/>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Gründung einer Energiegemeinschaft: Führung</a:t>
            </a:r>
            <a:endParaRPr lang="en-GB" dirty="0">
              <a:effectLst/>
            </a:endParaRPr>
          </a:p>
          <a:p>
            <a:endParaRPr lang="en-GB" dirty="0"/>
          </a:p>
        </p:txBody>
      </p:sp>
      <p:pic>
        <p:nvPicPr>
          <p:cNvPr id="7" name="Picture 6">
            <a:extLst>
              <a:ext uri="{FF2B5EF4-FFF2-40B4-BE49-F238E27FC236}">
                <a16:creationId xmlns:a16="http://schemas.microsoft.com/office/drawing/2014/main" id="{511FBD15-B2C1-AC0C-EA32-5D94F17B18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7940"/>
            <a:ext cx="5386939" cy="3593470"/>
          </a:xfrm>
          <a:prstGeom prst="rect">
            <a:avLst/>
          </a:prstGeom>
        </p:spPr>
      </p:pic>
      <p:sp>
        <p:nvSpPr>
          <p:cNvPr id="4" name="TextBox 3">
            <a:extLst>
              <a:ext uri="{FF2B5EF4-FFF2-40B4-BE49-F238E27FC236}">
                <a16:creationId xmlns:a16="http://schemas.microsoft.com/office/drawing/2014/main" id="{B86F7BA3-B558-E7EE-49BC-1EDCDFCA81CE}"/>
              </a:ext>
            </a:extLst>
          </p:cNvPr>
          <p:cNvSpPr txBox="1"/>
          <p:nvPr/>
        </p:nvSpPr>
        <p:spPr>
          <a:xfrm>
            <a:off x="4910030" y="2263086"/>
            <a:ext cx="6879262" cy="3785652"/>
          </a:xfrm>
          <a:prstGeom prst="rect">
            <a:avLst/>
          </a:prstGeom>
          <a:noFill/>
        </p:spPr>
        <p:txBody>
          <a:bodyPr wrap="square" lIns="91440" tIns="45720" rIns="91440" bIns="45720" rtlCol="0" anchor="t">
            <a:spAutoFit/>
          </a:bodyPr>
          <a:lstStyle/>
          <a:p>
            <a:pPr marL="457200" indent="-457200" latinLnBrk="0">
              <a:buChar char="•"/>
            </a:pPr>
            <a:r>
              <a:rPr lang="en-US" sz="2400" dirty="0">
                <a:solidFill>
                  <a:srgbClr val="2B2C30"/>
                </a:solidFill>
                <a:latin typeface="Calibri"/>
                <a:ea typeface="Public Sans"/>
                <a:cs typeface="Public Sans"/>
              </a:rPr>
              <a:t>Bilden Sie ein </a:t>
            </a:r>
            <a:r>
              <a:rPr lang="en-US" sz="2400" b="1" dirty="0">
                <a:solidFill>
                  <a:srgbClr val="2B2C30"/>
                </a:solidFill>
                <a:latin typeface="Calibri"/>
                <a:ea typeface="Public Sans"/>
                <a:cs typeface="Public Sans"/>
              </a:rPr>
              <a:t>Kernteam</a:t>
            </a:r>
            <a:r>
              <a:rPr lang="en-US" sz="2400" dirty="0">
                <a:solidFill>
                  <a:srgbClr val="2B2C30"/>
                </a:solidFill>
                <a:latin typeface="Calibri"/>
                <a:ea typeface="Public Sans"/>
                <a:cs typeface="Public Sans"/>
              </a:rPr>
              <a:t>: Diese Gruppe sollte zuverlässig, aktiv und nicht zu groß sein.</a:t>
            </a:r>
            <a:endParaRPr lang="en-US" sz="2400" b="1" dirty="0">
              <a:solidFill>
                <a:srgbClr val="2B2C30"/>
              </a:solidFill>
              <a:latin typeface="Calibri"/>
              <a:ea typeface="Public Sans"/>
              <a:cs typeface="Public Sans"/>
            </a:endParaRPr>
          </a:p>
          <a:p>
            <a:pPr marL="457200" indent="-457200" latinLnBrk="0">
              <a:buChar char="•"/>
            </a:pPr>
            <a:r>
              <a:rPr lang="en-US" sz="2400" dirty="0">
                <a:solidFill>
                  <a:srgbClr val="2B2C30"/>
                </a:solidFill>
                <a:latin typeface="Calibri"/>
                <a:ea typeface="Calibri"/>
                <a:cs typeface="Calibri"/>
              </a:rPr>
              <a:t>Aufgaben </a:t>
            </a:r>
            <a:r>
              <a:rPr lang="en-US" sz="2400" dirty="0">
                <a:solidFill>
                  <a:srgbClr val="2B2C30"/>
                </a:solidFill>
                <a:latin typeface="Calibri"/>
                <a:ea typeface="Public Sans"/>
                <a:cs typeface="Public Sans"/>
              </a:rPr>
              <a:t>verteilen</a:t>
            </a:r>
            <a:r>
              <a:rPr lang="en-US" sz="2400" dirty="0">
                <a:solidFill>
                  <a:srgbClr val="2B2C30"/>
                </a:solidFill>
                <a:latin typeface="Calibri"/>
                <a:ea typeface="Calibri"/>
                <a:cs typeface="Calibri"/>
              </a:rPr>
              <a:t>: Legen Sie klar fest, wer für welche Aufgabe verantwortlich ist. Zum Beispiel für die Rechnungsstellung, Überwachung oder Kommunikation. </a:t>
            </a:r>
            <a:r>
              <a:rPr lang="en-US" sz="2400" b="1" dirty="0">
                <a:solidFill>
                  <a:srgbClr val="2B2C30"/>
                </a:solidFill>
                <a:latin typeface="Calibri"/>
                <a:ea typeface="Calibri"/>
                <a:cs typeface="Calibri"/>
              </a:rPr>
              <a:t>Eine </a:t>
            </a:r>
            <a:r>
              <a:rPr lang="en-US" sz="2400" dirty="0">
                <a:solidFill>
                  <a:srgbClr val="2B2C30"/>
                </a:solidFill>
                <a:latin typeface="Calibri"/>
                <a:ea typeface="Calibri"/>
                <a:cs typeface="Calibri"/>
              </a:rPr>
              <a:t>frühzeitige </a:t>
            </a:r>
            <a:r>
              <a:rPr lang="en-US" sz="2400" b="1" dirty="0">
                <a:solidFill>
                  <a:srgbClr val="2B2C30"/>
                </a:solidFill>
                <a:latin typeface="Calibri"/>
                <a:ea typeface="Calibri"/>
                <a:cs typeface="Calibri"/>
              </a:rPr>
              <a:t>Klärung der Aufgaben und Verantwortlichkeiten </a:t>
            </a:r>
            <a:r>
              <a:rPr lang="en-US" sz="2400" dirty="0">
                <a:solidFill>
                  <a:srgbClr val="2B2C30"/>
                </a:solidFill>
                <a:latin typeface="Calibri"/>
                <a:ea typeface="Calibri"/>
                <a:cs typeface="Calibri"/>
              </a:rPr>
              <a:t>hilft, Reibungsverluste zu vermeiden!</a:t>
            </a:r>
          </a:p>
          <a:p>
            <a:pPr marL="457200" indent="-457200" latinLnBrk="0">
              <a:buChar char="•"/>
            </a:pPr>
            <a:r>
              <a:rPr lang="en-US" sz="2400" dirty="0">
                <a:solidFill>
                  <a:srgbClr val="2B2C30"/>
                </a:solidFill>
                <a:latin typeface="Calibri"/>
                <a:ea typeface="Calibri"/>
                <a:cs typeface="Calibri"/>
              </a:rPr>
              <a:t>Schätzen Sie Ihre </a:t>
            </a:r>
            <a:r>
              <a:rPr lang="en-US" sz="2400" b="1" dirty="0">
                <a:solidFill>
                  <a:srgbClr val="2B2C30"/>
                </a:solidFill>
                <a:latin typeface="Calibri"/>
                <a:ea typeface="Calibri"/>
                <a:cs typeface="Calibri"/>
              </a:rPr>
              <a:t>verfügbare Zeit </a:t>
            </a:r>
            <a:r>
              <a:rPr lang="en-US" sz="2400" dirty="0">
                <a:solidFill>
                  <a:srgbClr val="2B2C30"/>
                </a:solidFill>
                <a:latin typeface="Calibri"/>
                <a:ea typeface="Calibri"/>
                <a:cs typeface="Calibri"/>
              </a:rPr>
              <a:t>realistisch ein: Reicht sie für Ihre geplanten Aktivitäten aus? Berücksichtigen Sie auch unerwartete Aufgaben oder Verzögerungen.</a:t>
            </a:r>
          </a:p>
        </p:txBody>
      </p:sp>
    </p:spTree>
    <p:extLst>
      <p:ext uri="{BB962C8B-B14F-4D97-AF65-F5344CB8AC3E}">
        <p14:creationId xmlns:p14="http://schemas.microsoft.com/office/powerpoint/2010/main" val="11090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48A3D5-C5A4-1A8A-D223-4BBCFF008BDA}"/>
              </a:ext>
            </a:extLst>
          </p:cNvPr>
          <p:cNvSpPr>
            <a:spLocks noGrp="1"/>
          </p:cNvSpPr>
          <p:nvPr>
            <p:ph type="title" idx="4294967295"/>
          </p:nvPr>
        </p:nvSpPr>
        <p:spPr>
          <a:xfrm>
            <a:off x="569934" y="704759"/>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Gründung einer Energiegemeinschaft: Ressourcen – Einführung</a:t>
            </a:r>
            <a:endParaRPr lang="en-GB" dirty="0">
              <a:effectLst/>
            </a:endParaRPr>
          </a:p>
          <a:p>
            <a:endParaRPr lang="en-GB" dirty="0"/>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Welche Ausrüstung benötige ich, um eine Energiegemeinschaft zu gründen?</a:t>
            </a:r>
            <a:endParaRPr lang="en-US" sz="4000" i="1" dirty="0">
              <a:solidFill>
                <a:schemeClr val="accent2"/>
              </a:solidFill>
            </a:endParaRPr>
          </a:p>
        </p:txBody>
      </p:sp>
    </p:spTree>
    <p:extLst>
      <p:ext uri="{BB962C8B-B14F-4D97-AF65-F5344CB8AC3E}">
        <p14:creationId xmlns:p14="http://schemas.microsoft.com/office/powerpoint/2010/main" val="97573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520AD-FF2D-3896-5F9E-947FACFEDEA6}"/>
              </a:ext>
            </a:extLst>
          </p:cNvPr>
          <p:cNvSpPr>
            <a:spLocks noGrp="1"/>
          </p:cNvSpPr>
          <p:nvPr>
            <p:ph type="title" idx="4294967295"/>
          </p:nvPr>
        </p:nvSpPr>
        <p:spPr>
          <a:xfrm>
            <a:off x="498566" y="668804"/>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Gründung einer Energiegemeinschaft: Ressourcen </a:t>
            </a:r>
            <a:endParaRPr lang="en-GB" dirty="0">
              <a:effectLst/>
            </a:endParaRPr>
          </a:p>
          <a:p>
            <a:endParaRPr lang="en-GB" dirty="0"/>
          </a:p>
        </p:txBody>
      </p:sp>
      <p:sp>
        <p:nvSpPr>
          <p:cNvPr id="4" name="TextBox 3">
            <a:extLst>
              <a:ext uri="{FF2B5EF4-FFF2-40B4-BE49-F238E27FC236}">
                <a16:creationId xmlns:a16="http://schemas.microsoft.com/office/drawing/2014/main" id="{C48B4B3E-49EA-5666-7C14-9015697F413B}"/>
              </a:ext>
            </a:extLst>
          </p:cNvPr>
          <p:cNvSpPr txBox="1"/>
          <p:nvPr/>
        </p:nvSpPr>
        <p:spPr>
          <a:xfrm>
            <a:off x="2653022" y="2189859"/>
            <a:ext cx="9448828" cy="4893647"/>
          </a:xfrm>
          <a:prstGeom prst="rect">
            <a:avLst/>
          </a:prstGeom>
          <a:noFill/>
        </p:spPr>
        <p:txBody>
          <a:bodyPr wrap="square" rtlCol="0">
            <a:spAutoFit/>
          </a:bodyPr>
          <a:lstStyle/>
          <a:p>
            <a:pPr latinLnBrk="0"/>
            <a:r>
              <a:rPr lang="en-US" sz="2000" dirty="0">
                <a:solidFill>
                  <a:srgbClr val="2B2C30"/>
                </a:solidFill>
              </a:rPr>
              <a:t>Der Aufbau einer Energiegemeinschaft umfasst die Installation und Wartung von Anlagen zur Erzeugung, Speicherung, Verwaltung und Verteilung von Energie unter den Mitgliedern der Gemeinschaft. Zum Beispiel: </a:t>
            </a:r>
            <a:endParaRPr lang="en-US" sz="2000" dirty="0"/>
          </a:p>
          <a:p>
            <a:pPr marL="457200" indent="-457200" latinLnBrk="0">
              <a:buFont typeface="Arial"/>
              <a:buChar char="•"/>
            </a:pPr>
            <a:r>
              <a:rPr lang="en-US" sz="2000" dirty="0">
                <a:solidFill>
                  <a:srgbClr val="2B2C30"/>
                </a:solidFill>
                <a:sym typeface="Public Sans"/>
              </a:rPr>
              <a:t>Erzeugung erneuerbarer Energie: PV-Module, Windkraftanlagen, Kleinwasserkraftwerke.</a:t>
            </a:r>
            <a:endParaRPr lang="en-US" sz="2000" dirty="0">
              <a:solidFill>
                <a:srgbClr val="2B2C30"/>
              </a:solidFill>
            </a:endParaRPr>
          </a:p>
          <a:p>
            <a:pPr marL="457200" indent="-457200" latinLnBrk="0">
              <a:buFont typeface="Arial"/>
              <a:buChar char="•"/>
            </a:pPr>
            <a:r>
              <a:rPr lang="en-US" sz="2000" dirty="0">
                <a:solidFill>
                  <a:srgbClr val="2B2C30"/>
                </a:solidFill>
                <a:sym typeface="Public Sans"/>
              </a:rPr>
              <a:t>Energiespeicherung: Batteriesysteme, thermische Energiespeicherung.</a:t>
            </a:r>
            <a:endParaRPr lang="en-US" sz="2000" dirty="0">
              <a:solidFill>
                <a:srgbClr val="2B2C30"/>
              </a:solidFill>
            </a:endParaRPr>
          </a:p>
          <a:p>
            <a:pPr marL="457200" indent="-457200" latinLnBrk="0">
              <a:buFont typeface="Arial"/>
              <a:buChar char="•"/>
            </a:pPr>
            <a:r>
              <a:rPr lang="en-US" sz="2000" dirty="0">
                <a:solidFill>
                  <a:srgbClr val="2B2C30"/>
                </a:solidFill>
                <a:sym typeface="Public Sans"/>
              </a:rPr>
              <a:t>Energiemanagement und -überwachung: </a:t>
            </a:r>
            <a:r>
              <a:rPr lang="en-US" sz="2000" dirty="0">
                <a:solidFill>
                  <a:srgbClr val="2B2C30"/>
                </a:solidFill>
              </a:rPr>
              <a:t>Intelligente Zähler; Energiemanagementsysteme (EMS).</a:t>
            </a:r>
          </a:p>
          <a:p>
            <a:pPr marL="457200" indent="-457200" latinLnBrk="0">
              <a:buFont typeface="Arial"/>
              <a:buChar char="•"/>
            </a:pPr>
            <a:r>
              <a:rPr lang="en-US" sz="2000" dirty="0">
                <a:solidFill>
                  <a:srgbClr val="2B2C30"/>
                </a:solidFill>
              </a:rPr>
              <a:t>Netzintegration und Sicherheit: Wechselrichter; Sicherheitsvorrichtungen.</a:t>
            </a:r>
          </a:p>
          <a:p>
            <a:pPr marL="457200" indent="-457200" latinLnBrk="0">
              <a:buFont typeface="Arial"/>
              <a:buChar char="•"/>
            </a:pPr>
            <a:r>
              <a:rPr lang="en-US" sz="2000" dirty="0">
                <a:solidFill>
                  <a:srgbClr val="2B2C30"/>
                </a:solidFill>
              </a:rPr>
              <a:t>Kommunikation und Steuerung: SCADA-Systeme, IoT-Sensoren; Smart-Grid-Technologie.</a:t>
            </a:r>
          </a:p>
          <a:p>
            <a:pPr marL="457200" indent="-457200" latinLnBrk="0">
              <a:buFont typeface="Arial"/>
              <a:buChar char="•"/>
            </a:pPr>
            <a:r>
              <a:rPr lang="en-US" sz="2000" dirty="0">
                <a:solidFill>
                  <a:srgbClr val="2B2C30"/>
                </a:solidFill>
              </a:rPr>
              <a:t>EV-Integration: Ladestationen; Vehicle-to-Grid-Systeme (V2G).</a:t>
            </a:r>
          </a:p>
          <a:p>
            <a:pPr latinLnBrk="0"/>
            <a:r>
              <a:rPr lang="en-US" sz="2000" b="1" dirty="0">
                <a:solidFill>
                  <a:srgbClr val="2B2C30"/>
                </a:solidFill>
              </a:rPr>
              <a:t>Die Umsetzung und Nutzung hängt von den rechtlichen Rahmenbedingungen Ihres Landes ab</a:t>
            </a:r>
            <a:r>
              <a:rPr lang="en-US" sz="2000" dirty="0">
                <a:solidFill>
                  <a:srgbClr val="2B2C30"/>
                </a:solidFill>
              </a:rPr>
              <a:t>.</a:t>
            </a:r>
          </a:p>
          <a:p>
            <a:pPr latinLnBrk="0"/>
            <a:endParaRPr lang="en-US" sz="2000" dirty="0">
              <a:solidFill>
                <a:srgbClr val="2B2C30"/>
              </a:solidFill>
            </a:endParaRPr>
          </a:p>
        </p:txBody>
      </p:sp>
      <p:pic>
        <p:nvPicPr>
          <p:cNvPr id="7" name="Picture 6">
            <a:extLst>
              <a:ext uri="{FF2B5EF4-FFF2-40B4-BE49-F238E27FC236}">
                <a16:creationId xmlns:a16="http://schemas.microsoft.com/office/drawing/2014/main" id="{06953836-0F13-3611-FC8F-B2C49940B2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03" y="2518083"/>
            <a:ext cx="2273398" cy="3693327"/>
          </a:xfrm>
          <a:prstGeom prst="rect">
            <a:avLst/>
          </a:prstGeom>
        </p:spPr>
      </p:pic>
    </p:spTree>
    <p:extLst>
      <p:ext uri="{BB962C8B-B14F-4D97-AF65-F5344CB8AC3E}">
        <p14:creationId xmlns:p14="http://schemas.microsoft.com/office/powerpoint/2010/main" val="3438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83DA8-FCA3-4165-4727-5FF30387C1D9}"/>
              </a:ext>
            </a:extLst>
          </p:cNvPr>
          <p:cNvSpPr>
            <a:spLocks noGrp="1"/>
          </p:cNvSpPr>
          <p:nvPr>
            <p:ph type="title" idx="4294967295"/>
          </p:nvPr>
        </p:nvSpPr>
        <p:spPr>
          <a:xfrm>
            <a:off x="446314" y="861514"/>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Gründung einer Energiegemeinschaft: Ihre Mitglieder – Einführung </a:t>
            </a:r>
            <a:endParaRPr lang="en-GB" dirty="0">
              <a:effectLst/>
            </a:endParaRPr>
          </a:p>
          <a:p>
            <a:endParaRPr lang="en-GB" dirty="0"/>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1569660"/>
          </a:xfrm>
          <a:prstGeom prst="rect">
            <a:avLst/>
          </a:prstGeom>
          <a:noFill/>
        </p:spPr>
        <p:txBody>
          <a:bodyPr wrap="square" rtlCol="0">
            <a:spAutoFit/>
          </a:bodyPr>
          <a:lstStyle/>
          <a:p>
            <a:pPr algn="ctr" latinLnBrk="0"/>
            <a:r>
              <a:rPr lang="en-US" sz="4800" i="1" dirty="0">
                <a:solidFill>
                  <a:schemeClr val="accent2"/>
                </a:solidFill>
              </a:rPr>
              <a:t>Wie sieht die Mitgliedschaft in einer Energiegemeinschaft aus?</a:t>
            </a:r>
            <a:endParaRPr lang="en-US" sz="4000" i="1" dirty="0">
              <a:solidFill>
                <a:schemeClr val="accent2"/>
              </a:solidFill>
            </a:endParaRPr>
          </a:p>
        </p:txBody>
      </p:sp>
    </p:spTree>
    <p:extLst>
      <p:ext uri="{BB962C8B-B14F-4D97-AF65-F5344CB8AC3E}">
        <p14:creationId xmlns:p14="http://schemas.microsoft.com/office/powerpoint/2010/main" val="2549826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4822521" y="2284227"/>
            <a:ext cx="7198290" cy="4093428"/>
          </a:xfrm>
          <a:prstGeom prst="rect">
            <a:avLst/>
          </a:prstGeom>
          <a:noFill/>
        </p:spPr>
        <p:txBody>
          <a:bodyPr wrap="square" rtlCol="0">
            <a:spAutoFit/>
          </a:bodyPr>
          <a:lstStyle/>
          <a:p>
            <a:pPr latinLnBrk="0"/>
            <a:r>
              <a:rPr lang="en-US" sz="2000" dirty="0">
                <a:solidFill>
                  <a:srgbClr val="2B2C30"/>
                </a:solidFill>
              </a:rPr>
              <a:t>Bei der Festlegung der Mitgliedschaftsbedingungen für eine Energiegemeinschaft sollten Sie Folgendes beachten: </a:t>
            </a:r>
            <a:endParaRPr lang="en-US" sz="2000" b="1" dirty="0">
              <a:solidFill>
                <a:srgbClr val="2B2C30"/>
              </a:solidFill>
            </a:endParaRPr>
          </a:p>
          <a:p>
            <a:pPr marL="342900" indent="-342900" latinLnBrk="0">
              <a:buFont typeface="Arial" panose="020B0604020202020204" pitchFamily="34" charset="0"/>
              <a:buChar char="•"/>
            </a:pPr>
            <a:r>
              <a:rPr lang="en-US" sz="2000" b="1" dirty="0">
                <a:solidFill>
                  <a:srgbClr val="2B2C30"/>
                </a:solidFill>
              </a:rPr>
              <a:t>Mitgliedsbeiträge </a:t>
            </a:r>
            <a:r>
              <a:rPr lang="en-US" sz="2000" dirty="0">
                <a:solidFill>
                  <a:srgbClr val="2B2C30"/>
                </a:solidFill>
              </a:rPr>
              <a:t>– sofern relevant – zur Deckung der Verwaltungskosten berücksichtigen.</a:t>
            </a:r>
          </a:p>
          <a:p>
            <a:pPr marL="342900" indent="-342900" latinLnBrk="0">
              <a:buFont typeface="Arial" panose="020B0604020202020204" pitchFamily="34" charset="0"/>
              <a:buChar char="•"/>
            </a:pPr>
            <a:r>
              <a:rPr lang="en-US" sz="2000" dirty="0">
                <a:solidFill>
                  <a:srgbClr val="2B2C30"/>
                </a:solidFill>
              </a:rPr>
              <a:t>Legen Sie </a:t>
            </a:r>
            <a:r>
              <a:rPr lang="en-US" sz="2000" b="1" dirty="0">
                <a:solidFill>
                  <a:srgbClr val="2B2C30"/>
                </a:solidFill>
              </a:rPr>
              <a:t>die Aufteilungsschlüssel </a:t>
            </a:r>
            <a:r>
              <a:rPr lang="en-US" sz="2000" dirty="0">
                <a:solidFill>
                  <a:srgbClr val="2B2C30"/>
                </a:solidFill>
              </a:rPr>
              <a:t>unter Ihren Mitgliedern fest (wer erhält wie viel zu welcher Tageszeit).</a:t>
            </a:r>
          </a:p>
          <a:p>
            <a:pPr marL="342900" indent="-342900" latinLnBrk="0">
              <a:buFont typeface="Arial" panose="020B0604020202020204" pitchFamily="34" charset="0"/>
              <a:buChar char="•"/>
            </a:pPr>
            <a:r>
              <a:rPr lang="en" sz="2000" dirty="0">
                <a:solidFill>
                  <a:srgbClr val="2B2C30"/>
                </a:solidFill>
              </a:rPr>
              <a:t>Den </a:t>
            </a:r>
            <a:r>
              <a:rPr lang="en" sz="2000" b="1" dirty="0">
                <a:solidFill>
                  <a:srgbClr val="2B2C30"/>
                </a:solidFill>
              </a:rPr>
              <a:t>Grad der Flexibilität </a:t>
            </a:r>
            <a:r>
              <a:rPr lang="en" sz="2000" dirty="0">
                <a:solidFill>
                  <a:srgbClr val="2B2C30"/>
                </a:solidFill>
              </a:rPr>
              <a:t>für die Mitglieder festlegen (Beitritts- und Austrittsbedingungen).</a:t>
            </a:r>
            <a:endParaRPr lang="en-US" sz="2000" dirty="0">
              <a:solidFill>
                <a:srgbClr val="2B2C30"/>
              </a:solidFill>
            </a:endParaRPr>
          </a:p>
          <a:p>
            <a:pPr marL="342900" indent="-342900" latinLnBrk="0">
              <a:buFont typeface="Arial" panose="020B0604020202020204" pitchFamily="34" charset="0"/>
              <a:buChar char="•"/>
            </a:pPr>
            <a:r>
              <a:rPr lang="en-US" sz="2000" b="1" dirty="0">
                <a:solidFill>
                  <a:srgbClr val="2B2C30"/>
                </a:solidFill>
              </a:rPr>
              <a:t>Kommunikationskanäle </a:t>
            </a:r>
            <a:r>
              <a:rPr lang="en-US" sz="2000" dirty="0">
                <a:solidFill>
                  <a:srgbClr val="2B2C30"/>
                </a:solidFill>
              </a:rPr>
              <a:t>für die Mitglieder einrichten (z. B. Newsletter, regelmäßige Treffen).</a:t>
            </a:r>
            <a:endParaRPr lang="en-US" sz="2000" dirty="0"/>
          </a:p>
          <a:p>
            <a:pPr marL="342900" indent="-342900" latinLnBrk="0">
              <a:buFont typeface="Arial" panose="020B0604020202020204" pitchFamily="34" charset="0"/>
              <a:buChar char="•"/>
            </a:pPr>
            <a:r>
              <a:rPr lang="en-US" sz="2000" dirty="0">
                <a:solidFill>
                  <a:srgbClr val="2B2C30"/>
                </a:solidFill>
              </a:rPr>
              <a:t>Sorgen Sie für </a:t>
            </a:r>
            <a:r>
              <a:rPr lang="en-US" sz="2000" b="1" dirty="0">
                <a:solidFill>
                  <a:srgbClr val="2B2C30"/>
                </a:solidFill>
              </a:rPr>
              <a:t>Transparenz </a:t>
            </a:r>
            <a:r>
              <a:rPr lang="en-US" sz="2000" dirty="0">
                <a:solidFill>
                  <a:srgbClr val="2B2C30"/>
                </a:solidFill>
              </a:rPr>
              <a:t>und halten Sie die Mitglieder der Energiegemeinschaft auf dem Laufenden. </a:t>
            </a:r>
          </a:p>
          <a:p>
            <a:pPr marL="457200" indent="-457200" latinLnBrk="0">
              <a:buChar char="•"/>
            </a:pPr>
            <a:endParaRPr lang="en-US" sz="2000" dirty="0">
              <a:solidFill>
                <a:srgbClr val="2B2C30"/>
              </a:solidFill>
              <a:ea typeface="Public Sans"/>
              <a:cs typeface="Public Sans"/>
            </a:endParaRPr>
          </a:p>
        </p:txBody>
      </p:sp>
      <p:sp>
        <p:nvSpPr>
          <p:cNvPr id="2" name="Title 1">
            <a:extLst>
              <a:ext uri="{FF2B5EF4-FFF2-40B4-BE49-F238E27FC236}">
                <a16:creationId xmlns:a16="http://schemas.microsoft.com/office/drawing/2014/main" id="{7FAF6892-8B06-979D-0860-9079ACA9142C}"/>
              </a:ext>
            </a:extLst>
          </p:cNvPr>
          <p:cNvSpPr>
            <a:spLocks noGrp="1"/>
          </p:cNvSpPr>
          <p:nvPr>
            <p:ph type="title" idx="4294967295"/>
          </p:nvPr>
        </p:nvSpPr>
        <p:spPr>
          <a:xfrm>
            <a:off x="498566" y="807315"/>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Gründung einer Energiegemeinschaft: Ihre Mitglieder </a:t>
            </a:r>
            <a:endParaRPr lang="en-GB" dirty="0">
              <a:effectLst/>
            </a:endParaRPr>
          </a:p>
          <a:p>
            <a:endParaRPr lang="en-GB" dirty="0"/>
          </a:p>
        </p:txBody>
      </p:sp>
      <p:pic>
        <p:nvPicPr>
          <p:cNvPr id="7" name="Picture 6">
            <a:extLst>
              <a:ext uri="{FF2B5EF4-FFF2-40B4-BE49-F238E27FC236}">
                <a16:creationId xmlns:a16="http://schemas.microsoft.com/office/drawing/2014/main" id="{D06E88D3-C166-85E1-26CC-8BD7F61086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89" y="2597584"/>
            <a:ext cx="4325655" cy="3244241"/>
          </a:xfrm>
          <a:prstGeom prst="rect">
            <a:avLst/>
          </a:prstGeom>
        </p:spPr>
      </p:pic>
    </p:spTree>
    <p:extLst>
      <p:ext uri="{BB962C8B-B14F-4D97-AF65-F5344CB8AC3E}">
        <p14:creationId xmlns:p14="http://schemas.microsoft.com/office/powerpoint/2010/main" val="162307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01604-3A94-9624-E485-640AE0B9C5FC}"/>
              </a:ext>
            </a:extLst>
          </p:cNvPr>
          <p:cNvSpPr>
            <a:spLocks noGrp="1"/>
          </p:cNvSpPr>
          <p:nvPr>
            <p:ph type="title" idx="4294967295"/>
          </p:nvPr>
        </p:nvSpPr>
        <p:spPr>
          <a:xfrm>
            <a:off x="569934" y="743948"/>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Gründung einer Energiegemeinschaft: Finanzierung – Einführung</a:t>
            </a:r>
            <a:endParaRPr lang="en-GB" dirty="0">
              <a:effectLst/>
            </a:endParaRPr>
          </a:p>
          <a:p>
            <a:endParaRPr lang="en-GB" dirty="0"/>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Welche Fördermittel stehen zur Unterstützung von Energiegemeinschaften zur Verfügung?</a:t>
            </a:r>
            <a:endParaRPr lang="en-US" sz="4000" i="1" dirty="0">
              <a:solidFill>
                <a:schemeClr val="accent2"/>
              </a:solidFill>
            </a:endParaRPr>
          </a:p>
        </p:txBody>
      </p:sp>
    </p:spTree>
    <p:extLst>
      <p:ext uri="{BB962C8B-B14F-4D97-AF65-F5344CB8AC3E}">
        <p14:creationId xmlns:p14="http://schemas.microsoft.com/office/powerpoint/2010/main" val="79245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B12DB-F7AD-69D0-60C2-90FDFA4B9E36}"/>
              </a:ext>
            </a:extLst>
          </p:cNvPr>
          <p:cNvSpPr>
            <a:spLocks noGrp="1"/>
          </p:cNvSpPr>
          <p:nvPr>
            <p:ph type="title" idx="4294967295"/>
          </p:nvPr>
        </p:nvSpPr>
        <p:spPr>
          <a:xfrm>
            <a:off x="485503" y="691696"/>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Gründung einer Energiegemeinschaft: Finanzierung – Fragen</a:t>
            </a:r>
            <a:endParaRPr lang="en-GB" dirty="0">
              <a:effectLst/>
            </a:endParaRPr>
          </a:p>
          <a:p>
            <a:endParaRPr lang="en-GB" dirty="0"/>
          </a:p>
        </p:txBody>
      </p:sp>
      <p:sp>
        <p:nvSpPr>
          <p:cNvPr id="4" name="TextBox 3">
            <a:extLst>
              <a:ext uri="{FF2B5EF4-FFF2-40B4-BE49-F238E27FC236}">
                <a16:creationId xmlns:a16="http://schemas.microsoft.com/office/drawing/2014/main" id="{5B37293F-24F8-0380-1F80-AE575BD0E6B4}"/>
              </a:ext>
            </a:extLst>
          </p:cNvPr>
          <p:cNvSpPr txBox="1"/>
          <p:nvPr/>
        </p:nvSpPr>
        <p:spPr>
          <a:xfrm>
            <a:off x="4596714" y="2532535"/>
            <a:ext cx="7006281" cy="3785652"/>
          </a:xfrm>
          <a:prstGeom prst="rect">
            <a:avLst/>
          </a:prstGeom>
          <a:noFill/>
        </p:spPr>
        <p:txBody>
          <a:bodyPr wrap="square" rtlCol="0">
            <a:spAutoFit/>
          </a:bodyPr>
          <a:lstStyle/>
          <a:p>
            <a:pPr latinLnBrk="0"/>
            <a:r>
              <a:rPr lang="en-US" sz="2000" dirty="0">
                <a:solidFill>
                  <a:srgbClr val="2B2C30"/>
                </a:solidFill>
              </a:rPr>
              <a:t>Die Sicherung einer angemessenen Finanzierung und Einnahmequellen ist für die langfristige Rentabilität Ihrer Energiegemeinschaft von entscheidender Bedeutung. Einige Fragen, die es zu berücksichtigen gilt: </a:t>
            </a:r>
          </a:p>
          <a:p>
            <a:pPr latinLnBrk="0"/>
            <a:endParaRPr lang="en-US" sz="2000" b="1" dirty="0">
              <a:solidFill>
                <a:srgbClr val="2B2C30"/>
              </a:solidFill>
            </a:endParaRPr>
          </a:p>
          <a:p>
            <a:pPr marL="800100" indent="-342900" latinLnBrk="0">
              <a:buFont typeface="Arial" panose="020B0604020202020204" pitchFamily="34" charset="0"/>
              <a:buChar char="•"/>
            </a:pPr>
            <a:r>
              <a:rPr lang="en-US" sz="2000" dirty="0">
                <a:solidFill>
                  <a:srgbClr val="2B2C30"/>
                </a:solidFill>
              </a:rPr>
              <a:t>Wie hoch ist die erforderliche Anfangsinvestition?</a:t>
            </a:r>
          </a:p>
          <a:p>
            <a:pPr marL="800100" indent="-342900" latinLnBrk="0">
              <a:buFont typeface="Arial" panose="020B0604020202020204" pitchFamily="34" charset="0"/>
              <a:buChar char="•"/>
            </a:pPr>
            <a:r>
              <a:rPr lang="en-US" sz="2000" dirty="0">
                <a:solidFill>
                  <a:srgbClr val="2B2C30"/>
                </a:solidFill>
              </a:rPr>
              <a:t>Gibt es Fördermittel, Subventionen oder steuerliche Anreize?</a:t>
            </a:r>
          </a:p>
          <a:p>
            <a:pPr marL="800100" indent="-342900" latinLnBrk="0">
              <a:buFont typeface="Arial" panose="020B0604020202020204" pitchFamily="34" charset="0"/>
              <a:buChar char="•"/>
            </a:pPr>
            <a:r>
              <a:rPr lang="en-US" sz="2000" dirty="0">
                <a:solidFill>
                  <a:srgbClr val="2B2C30"/>
                </a:solidFill>
              </a:rPr>
              <a:t>Wie werden sich die Mitglieder finanziell beteiligen (einmalige Gebühren, monatliche Beiträge, nutzungsabhängige Gebühren)?</a:t>
            </a:r>
          </a:p>
          <a:p>
            <a:pPr marL="800100" indent="-342900" latinLnBrk="0">
              <a:buFont typeface="Arial" panose="020B0604020202020204" pitchFamily="34" charset="0"/>
              <a:buChar char="•"/>
            </a:pPr>
            <a:r>
              <a:rPr lang="en-US" sz="2000" dirty="0">
                <a:solidFill>
                  <a:srgbClr val="2B2C30"/>
                </a:solidFill>
              </a:rPr>
              <a:t>Wie hoch ist die erwartete Kapitalrendite (ROI)?</a:t>
            </a:r>
            <a:endParaRPr lang="en-US" sz="2000" b="1" i="1" dirty="0">
              <a:solidFill>
                <a:srgbClr val="2B2C30"/>
              </a:solidFill>
              <a:ea typeface="Public Sans"/>
              <a:cs typeface="Public Sans"/>
            </a:endParaRPr>
          </a:p>
        </p:txBody>
      </p:sp>
      <p:pic>
        <p:nvPicPr>
          <p:cNvPr id="8" name="Picture 7">
            <a:extLst>
              <a:ext uri="{FF2B5EF4-FFF2-40B4-BE49-F238E27FC236}">
                <a16:creationId xmlns:a16="http://schemas.microsoft.com/office/drawing/2014/main" id="{24063084-F625-6ACE-25D3-D1E7346DC1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35" y="3027406"/>
            <a:ext cx="4105196" cy="2736113"/>
          </a:xfrm>
          <a:prstGeom prst="rect">
            <a:avLst/>
          </a:prstGeom>
        </p:spPr>
      </p:pic>
    </p:spTree>
    <p:extLst>
      <p:ext uri="{BB962C8B-B14F-4D97-AF65-F5344CB8AC3E}">
        <p14:creationId xmlns:p14="http://schemas.microsoft.com/office/powerpoint/2010/main" val="169475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3D20B-2801-6B4E-D109-BC11B582C021}"/>
              </a:ext>
            </a:extLst>
          </p:cNvPr>
          <p:cNvSpPr>
            <a:spLocks noGrp="1"/>
          </p:cNvSpPr>
          <p:nvPr>
            <p:ph type="title" idx="4294967295"/>
          </p:nvPr>
        </p:nvSpPr>
        <p:spPr>
          <a:xfrm>
            <a:off x="838200" y="741561"/>
            <a:ext cx="10515600" cy="1325563"/>
          </a:xfrm>
          <a:prstGeom prst="rect">
            <a:avLst/>
          </a:prstGeom>
        </p:spPr>
        <p:txBody>
          <a:bodyPr/>
          <a:lstStyle/>
          <a:p>
            <a:r>
              <a:rPr lang="de-DE" sz="2800" b="1" noProof="1">
                <a:solidFill>
                  <a:schemeClr val="bg1"/>
                </a:solidFill>
              </a:rPr>
              <a:t>Einführung</a:t>
            </a:r>
          </a:p>
        </p:txBody>
      </p:sp>
      <p:sp>
        <p:nvSpPr>
          <p:cNvPr id="2" name="TextBox 1">
            <a:extLst>
              <a:ext uri="{FF2B5EF4-FFF2-40B4-BE49-F238E27FC236}">
                <a16:creationId xmlns:a16="http://schemas.microsoft.com/office/drawing/2014/main" id="{0FE65402-2D24-4C0B-3A9B-70B199ADCEA8}"/>
              </a:ext>
            </a:extLst>
          </p:cNvPr>
          <p:cNvSpPr txBox="1"/>
          <p:nvPr/>
        </p:nvSpPr>
        <p:spPr>
          <a:xfrm>
            <a:off x="4514398" y="515516"/>
            <a:ext cx="7288445" cy="4893647"/>
          </a:xfrm>
          <a:prstGeom prst="rect">
            <a:avLst/>
          </a:prstGeom>
          <a:noFill/>
        </p:spPr>
        <p:txBody>
          <a:bodyPr wrap="square" rtlCol="0">
            <a:spAutoFit/>
          </a:bodyPr>
          <a:lstStyle/>
          <a:p>
            <a:pPr latinLnBrk="0"/>
            <a:r>
              <a:rPr lang="en-GB" sz="2400" dirty="0"/>
              <a:t>Die Gründung und Leitung einer Energiegemeinschaft ist eine spannende Aufgabe. Wenn Sie jedoch hauptsächlich alleine arbeiten, kann dies auch entmutigend sein. Was sind die wichtigsten Dinge, die Sie beachten müssen? Wo können Sie Unterstützung finden? Wie können Sie Ihre begrenzte Zeit und Ihre Ressourcen am besten nutzen?</a:t>
            </a:r>
          </a:p>
          <a:p>
            <a:pPr latinLnBrk="0"/>
            <a:endParaRPr lang="en-GB" sz="2400" dirty="0"/>
          </a:p>
          <a:p>
            <a:pPr latinLnBrk="0"/>
            <a:r>
              <a:rPr lang="en-GB" sz="2400" dirty="0"/>
              <a:t>In dieser kurzen Präsentation gehen wir auf folgende Fragen ein: </a:t>
            </a:r>
          </a:p>
          <a:p>
            <a:pPr latinLnBrk="0"/>
            <a:endParaRPr lang="en-GB" sz="2400" dirty="0"/>
          </a:p>
          <a:p>
            <a:pPr marL="457200" indent="-457200" latinLnBrk="0">
              <a:buChar char="•"/>
            </a:pPr>
            <a:r>
              <a:rPr lang="en-GB" sz="2400" dirty="0"/>
              <a:t>Wichtige Überlegungen beim Aufbau und/oder der Leitung einer Energiegemeinschaft. </a:t>
            </a:r>
          </a:p>
          <a:p>
            <a:pPr marL="457200" indent="-457200" latinLnBrk="0">
              <a:buChar char="•"/>
            </a:pPr>
            <a:r>
              <a:rPr lang="en-GB" sz="2400" dirty="0"/>
              <a:t>Wie Sie Ihre Gemeinschaft und andere Interessengruppen effektiv einbinden können.</a:t>
            </a:r>
          </a:p>
          <a:p>
            <a:pPr marL="457200" indent="-457200" latinLnBrk="0">
              <a:buChar char="•"/>
            </a:pPr>
            <a:r>
              <a:rPr lang="en-GB" sz="2400" dirty="0"/>
              <a:t>Wo Sie Unterstützung finden, wenn Sie Hilfe benötigen. </a:t>
            </a:r>
          </a:p>
        </p:txBody>
      </p:sp>
      <p:pic>
        <p:nvPicPr>
          <p:cNvPr id="5" name="Picture 4">
            <a:extLst>
              <a:ext uri="{FF2B5EF4-FFF2-40B4-BE49-F238E27FC236}">
                <a16:creationId xmlns:a16="http://schemas.microsoft.com/office/drawing/2014/main" id="{343FFEE2-4F0D-9405-EE0D-F00F756193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124"/>
            <a:ext cx="4033381" cy="2957813"/>
          </a:xfrm>
          <a:prstGeom prst="rect">
            <a:avLst/>
          </a:prstGeom>
        </p:spPr>
      </p:pic>
    </p:spTree>
    <p:extLst>
      <p:ext uri="{BB962C8B-B14F-4D97-AF65-F5344CB8AC3E}">
        <p14:creationId xmlns:p14="http://schemas.microsoft.com/office/powerpoint/2010/main" val="8013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F256F-61EB-5450-6FB6-810C1C16805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EF2CC0-197A-7BE8-7327-20E1B5DA08E1}"/>
              </a:ext>
            </a:extLst>
          </p:cNvPr>
          <p:cNvSpPr>
            <a:spLocks noGrp="1"/>
          </p:cNvSpPr>
          <p:nvPr>
            <p:ph type="title" idx="4294967295"/>
          </p:nvPr>
        </p:nvSpPr>
        <p:spPr>
          <a:xfrm>
            <a:off x="550817" y="678633"/>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Gründung einer Energiegemeinschaft: Finanzierung – Optionen</a:t>
            </a:r>
            <a:endParaRPr lang="en-GB" dirty="0">
              <a:effectLst/>
            </a:endParaRPr>
          </a:p>
          <a:p>
            <a:endParaRPr lang="en-GB" dirty="0"/>
          </a:p>
        </p:txBody>
      </p:sp>
      <p:sp>
        <p:nvSpPr>
          <p:cNvPr id="4" name="TextBox 3">
            <a:extLst>
              <a:ext uri="{FF2B5EF4-FFF2-40B4-BE49-F238E27FC236}">
                <a16:creationId xmlns:a16="http://schemas.microsoft.com/office/drawing/2014/main" id="{1ECEFC4C-0B69-0558-9888-BD4D20B48878}"/>
              </a:ext>
            </a:extLst>
          </p:cNvPr>
          <p:cNvSpPr txBox="1"/>
          <p:nvPr/>
        </p:nvSpPr>
        <p:spPr>
          <a:xfrm>
            <a:off x="4852818" y="3164355"/>
            <a:ext cx="6715187" cy="3046988"/>
          </a:xfrm>
          <a:prstGeom prst="rect">
            <a:avLst/>
          </a:prstGeom>
          <a:noFill/>
        </p:spPr>
        <p:txBody>
          <a:bodyPr wrap="square" rtlCol="0">
            <a:spAutoFit/>
          </a:bodyPr>
          <a:lstStyle/>
          <a:p>
            <a:pPr latinLnBrk="0"/>
            <a:r>
              <a:rPr lang="en-US" sz="2400" dirty="0">
                <a:solidFill>
                  <a:srgbClr val="2B2C30"/>
                </a:solidFill>
              </a:rPr>
              <a:t>Finanzierungsmöglichkeiten umfassen:</a:t>
            </a:r>
          </a:p>
          <a:p>
            <a:pPr latinLnBrk="0"/>
            <a:endParaRPr lang="en-US" sz="2400" b="1" dirty="0">
              <a:solidFill>
                <a:srgbClr val="2B2C30"/>
              </a:solidFill>
            </a:endParaRPr>
          </a:p>
          <a:p>
            <a:pPr marL="800100" indent="-342900" latinLnBrk="0">
              <a:buFont typeface="Arial" panose="020B0604020202020204" pitchFamily="34" charset="0"/>
              <a:buChar char="•"/>
            </a:pPr>
            <a:r>
              <a:rPr lang="en-US" sz="2400" dirty="0">
                <a:solidFill>
                  <a:srgbClr val="2B2C30"/>
                </a:solidFill>
              </a:rPr>
              <a:t>EU- und staatliche Fördermittel (z. B. Horizon Europe).</a:t>
            </a:r>
          </a:p>
          <a:p>
            <a:pPr marL="800100" indent="-342900" latinLnBrk="0">
              <a:buFont typeface="Arial" panose="020B0604020202020204" pitchFamily="34" charset="0"/>
              <a:buChar char="•"/>
            </a:pPr>
            <a:r>
              <a:rPr lang="en-US" sz="2400" dirty="0">
                <a:solidFill>
                  <a:srgbClr val="2B2C30"/>
                </a:solidFill>
              </a:rPr>
              <a:t>Crowdfunding und Investitionen der Gemeinschaft.</a:t>
            </a:r>
          </a:p>
          <a:p>
            <a:pPr marL="800100" indent="-342900" latinLnBrk="0">
              <a:buFont typeface="Arial" panose="020B0604020202020204" pitchFamily="34" charset="0"/>
              <a:buChar char="•"/>
            </a:pPr>
            <a:r>
              <a:rPr lang="en-US" sz="2400" dirty="0">
                <a:solidFill>
                  <a:srgbClr val="2B2C30"/>
                </a:solidFill>
              </a:rPr>
              <a:t>Bankkredite und grüne Anleihen.</a:t>
            </a:r>
          </a:p>
          <a:p>
            <a:pPr marL="800100" indent="-342900" latinLnBrk="0">
              <a:buFont typeface="Arial" panose="020B0604020202020204" pitchFamily="34" charset="0"/>
              <a:buChar char="•"/>
            </a:pPr>
            <a:r>
              <a:rPr lang="en-US" sz="2400" dirty="0">
                <a:solidFill>
                  <a:srgbClr val="2B2C30"/>
                </a:solidFill>
              </a:rPr>
              <a:t>Öffentlich-private Partnerschaften (ÖPP).</a:t>
            </a:r>
            <a:endParaRPr lang="en-US" sz="2400" b="1" i="1" dirty="0">
              <a:solidFill>
                <a:srgbClr val="2B2C30"/>
              </a:solidFill>
              <a:ea typeface="Public Sans"/>
              <a:cs typeface="Public Sans"/>
            </a:endParaRPr>
          </a:p>
        </p:txBody>
      </p:sp>
      <p:pic>
        <p:nvPicPr>
          <p:cNvPr id="2" name="Picture 1">
            <a:extLst>
              <a:ext uri="{FF2B5EF4-FFF2-40B4-BE49-F238E27FC236}">
                <a16:creationId xmlns:a16="http://schemas.microsoft.com/office/drawing/2014/main" id="{40619C0D-64EF-5C51-0ECB-B2170F4F38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35" y="3027406"/>
            <a:ext cx="4105196" cy="2736113"/>
          </a:xfrm>
          <a:prstGeom prst="rect">
            <a:avLst/>
          </a:prstGeom>
        </p:spPr>
      </p:pic>
    </p:spTree>
    <p:extLst>
      <p:ext uri="{BB962C8B-B14F-4D97-AF65-F5344CB8AC3E}">
        <p14:creationId xmlns:p14="http://schemas.microsoft.com/office/powerpoint/2010/main" val="181663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6B4EA-E88A-A59B-B141-AFF8A33D6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25260-EEC3-07D7-E3B8-F6F0FFDD0403}"/>
              </a:ext>
            </a:extLst>
          </p:cNvPr>
          <p:cNvSpPr>
            <a:spLocks noGrp="1"/>
          </p:cNvSpPr>
          <p:nvPr>
            <p:ph type="title" idx="4294967295"/>
          </p:nvPr>
        </p:nvSpPr>
        <p:spPr>
          <a:xfrm>
            <a:off x="563879" y="600256"/>
            <a:ext cx="11062063"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Gründung einer Energiegemeinschaft: Einbindung der Gemeinschaft und der Interessengruppen – Einführung</a:t>
            </a:r>
            <a:endParaRPr lang="en-GB" dirty="0">
              <a:effectLst/>
            </a:endParaRPr>
          </a:p>
          <a:p>
            <a:endParaRPr lang="en-GB" dirty="0"/>
          </a:p>
        </p:txBody>
      </p:sp>
      <p:sp>
        <p:nvSpPr>
          <p:cNvPr id="4" name="TextBox 3">
            <a:extLst>
              <a:ext uri="{FF2B5EF4-FFF2-40B4-BE49-F238E27FC236}">
                <a16:creationId xmlns:a16="http://schemas.microsoft.com/office/drawing/2014/main" id="{E64583EB-9E5A-D9E5-5E25-30CE3A95CE9A}"/>
              </a:ext>
            </a:extLst>
          </p:cNvPr>
          <p:cNvSpPr txBox="1"/>
          <p:nvPr/>
        </p:nvSpPr>
        <p:spPr>
          <a:xfrm>
            <a:off x="742950" y="3429000"/>
            <a:ext cx="10605631" cy="1569660"/>
          </a:xfrm>
          <a:prstGeom prst="rect">
            <a:avLst/>
          </a:prstGeom>
          <a:noFill/>
        </p:spPr>
        <p:txBody>
          <a:bodyPr wrap="square" rtlCol="0">
            <a:spAutoFit/>
          </a:bodyPr>
          <a:lstStyle/>
          <a:p>
            <a:pPr algn="ctr" latinLnBrk="0"/>
            <a:r>
              <a:rPr lang="en-US" sz="4800" i="1" dirty="0">
                <a:solidFill>
                  <a:schemeClr val="accent2"/>
                </a:solidFill>
              </a:rPr>
              <a:t>Wie kann ich effektiv mit der breiteren Öffentlichkeit und unseren Stakeholdern in Kontakt treten?</a:t>
            </a:r>
            <a:endParaRPr lang="en-US" sz="4000" i="1" dirty="0">
              <a:solidFill>
                <a:schemeClr val="accent2"/>
              </a:solidFill>
            </a:endParaRPr>
          </a:p>
        </p:txBody>
      </p:sp>
    </p:spTree>
    <p:extLst>
      <p:ext uri="{BB962C8B-B14F-4D97-AF65-F5344CB8AC3E}">
        <p14:creationId xmlns:p14="http://schemas.microsoft.com/office/powerpoint/2010/main" val="244232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DCCC5-E2C2-A7BE-4F88-95CB17D539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0849EE-0AE7-CC1B-B7F5-C80FDA2798D1}"/>
              </a:ext>
            </a:extLst>
          </p:cNvPr>
          <p:cNvSpPr>
            <a:spLocks noGrp="1"/>
          </p:cNvSpPr>
          <p:nvPr>
            <p:ph type="title" idx="4294967295"/>
          </p:nvPr>
        </p:nvSpPr>
        <p:spPr>
          <a:xfrm>
            <a:off x="629193" y="636786"/>
            <a:ext cx="11022875"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Gründung einer Energiegemeinschaft: Einbindung der Gemeinschaft und der Interessengruppen – Fragen</a:t>
            </a:r>
            <a:endParaRPr lang="en-GB" dirty="0">
              <a:effectLst/>
            </a:endParaRPr>
          </a:p>
          <a:p>
            <a:endParaRPr lang="en-GB" dirty="0"/>
          </a:p>
        </p:txBody>
      </p:sp>
      <p:sp>
        <p:nvSpPr>
          <p:cNvPr id="4" name="TextBox 3">
            <a:extLst>
              <a:ext uri="{FF2B5EF4-FFF2-40B4-BE49-F238E27FC236}">
                <a16:creationId xmlns:a16="http://schemas.microsoft.com/office/drawing/2014/main" id="{4E507AF0-D257-E3D0-87DD-E138B5C70D1C}"/>
              </a:ext>
            </a:extLst>
          </p:cNvPr>
          <p:cNvSpPr txBox="1"/>
          <p:nvPr/>
        </p:nvSpPr>
        <p:spPr>
          <a:xfrm>
            <a:off x="4678774" y="2362459"/>
            <a:ext cx="7398707" cy="4093428"/>
          </a:xfrm>
          <a:prstGeom prst="rect">
            <a:avLst/>
          </a:prstGeom>
          <a:noFill/>
        </p:spPr>
        <p:txBody>
          <a:bodyPr wrap="square" rtlCol="0">
            <a:spAutoFit/>
          </a:bodyPr>
          <a:lstStyle/>
          <a:p>
            <a:pPr latinLnBrk="0"/>
            <a:r>
              <a:rPr lang="en-GB" sz="2000" noProof="0" dirty="0">
                <a:solidFill>
                  <a:srgbClr val="2B2C30"/>
                </a:solidFill>
                <a:sym typeface="Public Sans"/>
              </a:rPr>
              <a:t>Eine erfolgreiche Energiegemeinschaft basiert auf aktiver Beteiligung und dem Vertrauen der Interessengruppen. Wichtige Fragen, die es zu berücksichtigen gilt: </a:t>
            </a:r>
          </a:p>
          <a:p>
            <a:pPr marL="342900" indent="-342900" latinLnBrk="0">
              <a:buFont typeface="Arial" panose="020B0604020202020204" pitchFamily="34" charset="0"/>
              <a:buChar char="•"/>
            </a:pPr>
            <a:r>
              <a:rPr lang="en-GB" sz="2000" noProof="0" dirty="0">
                <a:solidFill>
                  <a:srgbClr val="2B2C30"/>
                </a:solidFill>
                <a:sym typeface="Public Sans"/>
              </a:rPr>
              <a:t>Wer sind die wichtigsten Interessengruppen (Anwohner, Unternehmen, Kommunen, Nichtregierungsorganisationen (NGOs))?</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sym typeface="Public Sans"/>
              </a:rPr>
              <a:t>Wie werden Sie die Gemeinschaft für Ihre Energiegemeinschaft gewinnen und darüber aufklären?</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sym typeface="Public Sans"/>
              </a:rPr>
              <a:t>Welche Führungsstruktur wird für die Entscheidungsfindung und Streitbeilegung eingerichtet?</a:t>
            </a:r>
            <a:endParaRPr lang="en-GB" sz="2000" dirty="0">
              <a:solidFill>
                <a:srgbClr val="2B2C30"/>
              </a:solidFill>
              <a:sym typeface="Public Sans"/>
            </a:endParaRPr>
          </a:p>
          <a:p>
            <a:pPr marL="342900" indent="-342900" latinLnBrk="0">
              <a:buFont typeface="Arial" panose="020B0604020202020204" pitchFamily="34" charset="0"/>
              <a:buChar char="•"/>
            </a:pPr>
            <a:r>
              <a:rPr lang="en-GB" sz="2000" noProof="0" dirty="0">
                <a:solidFill>
                  <a:srgbClr val="2B2C30"/>
                </a:solidFill>
              </a:rPr>
              <a:t>Welche Rollen und Verantwortlichkeiten haben die Mitglieder?</a:t>
            </a:r>
          </a:p>
          <a:p>
            <a:pPr marL="342900" indent="-342900" latinLnBrk="0">
              <a:buFont typeface="Arial" panose="020B0604020202020204" pitchFamily="34" charset="0"/>
              <a:buChar char="•"/>
            </a:pPr>
            <a:r>
              <a:rPr lang="en-GB" sz="2000" noProof="0" dirty="0">
                <a:solidFill>
                  <a:srgbClr val="2B2C30"/>
                </a:solidFill>
              </a:rPr>
              <a:t>Können neue Mitglieder leicht beitreten und von der Gemeinschaft profitieren?</a:t>
            </a:r>
            <a:endParaRPr lang="en-GB" sz="2000" b="1" noProof="0" dirty="0">
              <a:solidFill>
                <a:srgbClr val="000066"/>
              </a:solidFill>
              <a:ea typeface="Public Sans"/>
              <a:cs typeface="Public Sans"/>
            </a:endParaRPr>
          </a:p>
        </p:txBody>
      </p:sp>
      <p:pic>
        <p:nvPicPr>
          <p:cNvPr id="6" name="Picture 5">
            <a:extLst>
              <a:ext uri="{FF2B5EF4-FFF2-40B4-BE49-F238E27FC236}">
                <a16:creationId xmlns:a16="http://schemas.microsoft.com/office/drawing/2014/main" id="{03D9F45F-55D4-D1E1-DB5A-53095F92A5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63" y="2903837"/>
            <a:ext cx="4014229" cy="3010672"/>
          </a:xfrm>
          <a:prstGeom prst="rect">
            <a:avLst/>
          </a:prstGeom>
        </p:spPr>
      </p:pic>
    </p:spTree>
    <p:extLst>
      <p:ext uri="{BB962C8B-B14F-4D97-AF65-F5344CB8AC3E}">
        <p14:creationId xmlns:p14="http://schemas.microsoft.com/office/powerpoint/2010/main" val="129964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32476-9825-C616-B10F-FF5C273FCF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3FD7E0-A44A-5E2E-A0A7-583378729300}"/>
              </a:ext>
            </a:extLst>
          </p:cNvPr>
          <p:cNvSpPr>
            <a:spLocks noGrp="1"/>
          </p:cNvSpPr>
          <p:nvPr>
            <p:ph type="title" idx="4294967295"/>
          </p:nvPr>
        </p:nvSpPr>
        <p:spPr>
          <a:xfrm>
            <a:off x="590005" y="665571"/>
            <a:ext cx="11035938"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Public Sans"/>
                <a:cs typeface="Public Sans"/>
              </a:rPr>
              <a:t>Gründung einer Energiegemeinschaft: Einbindung der Gemeinschaft und der Interessengruppen – Bewährte Verfahren</a:t>
            </a:r>
            <a:endParaRPr lang="en-GB" dirty="0">
              <a:effectLst/>
            </a:endParaRPr>
          </a:p>
          <a:p>
            <a:endParaRPr lang="en-GB" dirty="0"/>
          </a:p>
        </p:txBody>
      </p:sp>
      <p:sp>
        <p:nvSpPr>
          <p:cNvPr id="4" name="TextBox 3">
            <a:extLst>
              <a:ext uri="{FF2B5EF4-FFF2-40B4-BE49-F238E27FC236}">
                <a16:creationId xmlns:a16="http://schemas.microsoft.com/office/drawing/2014/main" id="{D2DFE19F-BC61-4815-CDCD-FC1E3CEC799D}"/>
              </a:ext>
            </a:extLst>
          </p:cNvPr>
          <p:cNvSpPr txBox="1"/>
          <p:nvPr/>
        </p:nvSpPr>
        <p:spPr>
          <a:xfrm>
            <a:off x="4493034" y="2331681"/>
            <a:ext cx="7321484" cy="4154984"/>
          </a:xfrm>
          <a:prstGeom prst="rect">
            <a:avLst/>
          </a:prstGeom>
          <a:noFill/>
        </p:spPr>
        <p:txBody>
          <a:bodyPr wrap="square" rtlCol="0">
            <a:spAutoFit/>
          </a:bodyPr>
          <a:lstStyle/>
          <a:p>
            <a:pPr latinLnBrk="0"/>
            <a:r>
              <a:rPr lang="en-US" sz="2400" dirty="0">
                <a:solidFill>
                  <a:srgbClr val="2B2C30"/>
                </a:solidFill>
                <a:sym typeface="Public Sans"/>
              </a:rPr>
              <a:t>Zu den bewährten Verfahren gehören:</a:t>
            </a:r>
          </a:p>
          <a:p>
            <a:pPr marL="342900" indent="-342900" latinLnBrk="0">
              <a:buFont typeface="Arial" panose="020B0604020202020204" pitchFamily="34" charset="0"/>
              <a:buChar char="•"/>
            </a:pPr>
            <a:r>
              <a:rPr lang="en-US" sz="2400" dirty="0">
                <a:solidFill>
                  <a:srgbClr val="2B2C30"/>
                </a:solidFill>
              </a:rPr>
              <a:t>Durchführung von Gemeindeversammlungen, um das Interesse zu ermitteln und Unterstützung zu gewinnen.</a:t>
            </a:r>
          </a:p>
          <a:p>
            <a:pPr marL="342900" indent="-342900" latinLnBrk="0">
              <a:buFont typeface="Arial" panose="020B0604020202020204" pitchFamily="34" charset="0"/>
              <a:buChar char="•"/>
            </a:pPr>
            <a:r>
              <a:rPr lang="en-US" sz="2400" dirty="0">
                <a:solidFill>
                  <a:srgbClr val="2B2C30"/>
                </a:solidFill>
              </a:rPr>
              <a:t>Festlegung eines klaren Mitgliedschaftsmodells (z. B. Genossenschaft, Verein, Unternehmen).</a:t>
            </a:r>
            <a:endParaRPr lang="en-US" sz="2400" dirty="0"/>
          </a:p>
          <a:p>
            <a:pPr marL="342900" indent="-342900" latinLnBrk="0">
              <a:buFont typeface="Arial" panose="020B0604020202020204" pitchFamily="34" charset="0"/>
              <a:buChar char="•"/>
            </a:pPr>
            <a:r>
              <a:rPr lang="en-US" sz="2400" dirty="0">
                <a:solidFill>
                  <a:srgbClr val="2B2C30"/>
                </a:solidFill>
              </a:rPr>
              <a:t>Anbieten finanzieller Anreize oder Vorteile, um die Teilnahme zu fördern.</a:t>
            </a:r>
          </a:p>
          <a:p>
            <a:pPr marL="342900" indent="-342900" latinLnBrk="0">
              <a:buFont typeface="Arial" panose="020B0604020202020204" pitchFamily="34" charset="0"/>
              <a:buChar char="•"/>
            </a:pPr>
            <a:r>
              <a:rPr lang="en-US" sz="2400" dirty="0">
                <a:solidFill>
                  <a:srgbClr val="2B2C30"/>
                </a:solidFill>
              </a:rPr>
              <a:t>Mit kleinen Pilotprojekten beginnen und dann je nach Nachfrage expandieren.</a:t>
            </a:r>
            <a:endParaRPr lang="en-US" sz="2400" dirty="0"/>
          </a:p>
          <a:p>
            <a:pPr marL="342900" indent="-342900" latinLnBrk="0">
              <a:buFont typeface="Arial" panose="020B0604020202020204" pitchFamily="34" charset="0"/>
              <a:buChar char="•"/>
            </a:pPr>
            <a:r>
              <a:rPr lang="en-US" sz="2400" dirty="0">
                <a:solidFill>
                  <a:srgbClr val="2B2C30"/>
                </a:solidFill>
              </a:rPr>
              <a:t>Partnerschaften mit lokalen Unternehmen und Kommunen für eine großflächigere Einführung.</a:t>
            </a:r>
            <a:endParaRPr lang="en-US" sz="2400" b="1" dirty="0">
              <a:solidFill>
                <a:srgbClr val="000066"/>
              </a:solidFill>
              <a:ea typeface="Public Sans"/>
              <a:cs typeface="Public Sans"/>
            </a:endParaRPr>
          </a:p>
        </p:txBody>
      </p:sp>
      <p:pic>
        <p:nvPicPr>
          <p:cNvPr id="5" name="Picture 4">
            <a:extLst>
              <a:ext uri="{FF2B5EF4-FFF2-40B4-BE49-F238E27FC236}">
                <a16:creationId xmlns:a16="http://schemas.microsoft.com/office/drawing/2014/main" id="{368EF0DD-7DF1-CB20-C3C0-EDE5A0EAD4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63" y="2903837"/>
            <a:ext cx="4014229" cy="3010672"/>
          </a:xfrm>
          <a:prstGeom prst="rect">
            <a:avLst/>
          </a:prstGeom>
        </p:spPr>
      </p:pic>
    </p:spTree>
    <p:extLst>
      <p:ext uri="{BB962C8B-B14F-4D97-AF65-F5344CB8AC3E}">
        <p14:creationId xmlns:p14="http://schemas.microsoft.com/office/powerpoint/2010/main" val="147572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5" name="Title 4">
            <a:extLst>
              <a:ext uri="{FF2B5EF4-FFF2-40B4-BE49-F238E27FC236}">
                <a16:creationId xmlns:a16="http://schemas.microsoft.com/office/drawing/2014/main" id="{9603ACAD-D302-3A56-2494-7FE959907361}"/>
              </a:ext>
            </a:extLst>
          </p:cNvPr>
          <p:cNvSpPr>
            <a:spLocks noGrp="1"/>
          </p:cNvSpPr>
          <p:nvPr>
            <p:ph type="title" idx="4294967295"/>
          </p:nvPr>
        </p:nvSpPr>
        <p:spPr>
          <a:xfrm>
            <a:off x="746139" y="547611"/>
            <a:ext cx="10515600" cy="1325563"/>
          </a:xfrm>
          <a:prstGeom prst="rect">
            <a:avLst/>
          </a:prstGeom>
        </p:spPr>
        <p:txBody>
          <a:bodyPr/>
          <a:lstStyle/>
          <a:p>
            <a:pPr rtl="0" eaLnBrk="1" latinLnBrk="1" hangingPunct="1"/>
            <a:r>
              <a:rPr lang="en-US" sz="2800" kern="1200" dirty="0">
                <a:solidFill>
                  <a:srgbClr val="0E3AF0"/>
                </a:solidFill>
                <a:effectLst/>
                <a:latin typeface="Calibri" panose="020F0502020204030204" pitchFamily="34" charset="0"/>
                <a:ea typeface="맑은 고딕" panose="020B0503020000020004" pitchFamily="34" charset="-127"/>
                <a:cs typeface="Arial" panose="020B0604020202020204" pitchFamily="34" charset="0"/>
              </a:rPr>
              <a:t>Nächste Schritte 1</a:t>
            </a:r>
            <a:endParaRPr lang="en-GB" dirty="0">
              <a:effectLst/>
            </a:endParaRPr>
          </a:p>
          <a:p>
            <a:endParaRPr lang="en-GB" dirty="0"/>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Wenn Sie mehr über die Einrichtung einer Energiegemeinschaft erfahren möchten, könnten die folgenden Ressourcen für Sie nützlich sein: </a:t>
            </a:r>
          </a:p>
        </p:txBody>
      </p:sp>
      <p:sp>
        <p:nvSpPr>
          <p:cNvPr id="29" name="TextBox 28">
            <a:extLst>
              <a:ext uri="{FF2B5EF4-FFF2-40B4-BE49-F238E27FC236}">
                <a16:creationId xmlns:a16="http://schemas.microsoft.com/office/drawing/2014/main" id="{4ECDE187-04E2-45C2-AB71-3163282F7484}"/>
              </a:ext>
            </a:extLst>
          </p:cNvPr>
          <p:cNvSpPr txBox="1"/>
          <p:nvPr/>
        </p:nvSpPr>
        <p:spPr>
          <a:xfrm>
            <a:off x="1049909" y="3144866"/>
            <a:ext cx="2175491" cy="1785104"/>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Sehen Sie sich die Präsentation von Every1 zum Thema </a:t>
            </a:r>
            <a:r>
              <a:rPr lang="en-US" altLang="ko-KR" sz="2200" i="1" dirty="0">
                <a:solidFill>
                  <a:srgbClr val="373737"/>
                </a:solidFill>
                <a:ea typeface="맑은 고딕"/>
                <a:hlinkClick r:id="rId3"/>
              </a:rPr>
              <a:t>„Energiegemeinschaften: IT-Grundlagen“ </a:t>
            </a:r>
            <a:r>
              <a:rPr lang="en-US" altLang="ko-KR" sz="2200" dirty="0">
                <a:solidFill>
                  <a:srgbClr val="373737"/>
                </a:solidFill>
                <a:ea typeface="맑은 고딕"/>
              </a:rPr>
              <a:t>an.</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493853" y="3050520"/>
            <a:ext cx="2498463" cy="2462213"/>
          </a:xfrm>
          <a:prstGeom prst="rect">
            <a:avLst/>
          </a:prstGeom>
          <a:noFill/>
        </p:spPr>
        <p:txBody>
          <a:bodyPr wrap="square" rtlCol="0" anchor="t" anchorCtr="0">
            <a:spAutoFit/>
          </a:bodyPr>
          <a:lstStyle/>
          <a:p>
            <a:pPr algn="ctr"/>
            <a:r>
              <a:rPr lang="en-US" altLang="ko-KR" sz="2200" dirty="0">
                <a:solidFill>
                  <a:srgbClr val="373737"/>
                </a:solidFill>
              </a:rPr>
              <a:t>Entdecken Sie einige Tools: </a:t>
            </a:r>
            <a:r>
              <a:rPr lang="en-US" altLang="ko-KR" sz="2200" dirty="0">
                <a:solidFill>
                  <a:srgbClr val="373737"/>
                </a:solidFill>
                <a:hlinkClick r:id="rId4"/>
              </a:rPr>
              <a:t>Das Photovoltaic Geographical Information System (PVGIS) </a:t>
            </a:r>
            <a:r>
              <a:rPr lang="en-US" altLang="ko-KR" sz="2200" dirty="0">
                <a:solidFill>
                  <a:srgbClr val="373737"/>
                </a:solidFill>
              </a:rPr>
              <a:t>schätzt das weltweite Potenzial für Solarenergie.</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 name="TextBox 3">
            <a:extLst>
              <a:ext uri="{FF2B5EF4-FFF2-40B4-BE49-F238E27FC236}">
                <a16:creationId xmlns:a16="http://schemas.microsoft.com/office/drawing/2014/main" id="{070F12FB-7F14-7FF3-449C-2811541DD8D2}"/>
              </a:ext>
            </a:extLst>
          </p:cNvPr>
          <p:cNvSpPr txBox="1"/>
          <p:nvPr/>
        </p:nvSpPr>
        <p:spPr>
          <a:xfrm>
            <a:off x="6112193" y="3433730"/>
            <a:ext cx="2654913" cy="1785104"/>
          </a:xfrm>
          <a:prstGeom prst="rect">
            <a:avLst/>
          </a:prstGeom>
          <a:noFill/>
        </p:spPr>
        <p:txBody>
          <a:bodyPr wrap="square" rtlCol="0" anchor="t" anchorCtr="0">
            <a:spAutoFit/>
          </a:bodyPr>
          <a:lstStyle/>
          <a:p>
            <a:pPr algn="ctr"/>
            <a:r>
              <a:rPr lang="en-US" altLang="ko-KR" sz="2200" dirty="0">
                <a:solidFill>
                  <a:srgbClr val="373737"/>
                </a:solidFill>
              </a:rPr>
              <a:t>Entdecken Sie einige Tools: </a:t>
            </a:r>
            <a:r>
              <a:rPr lang="en-US" altLang="ko-KR" sz="2200" dirty="0">
                <a:solidFill>
                  <a:srgbClr val="373737"/>
                </a:solidFill>
                <a:hlinkClick r:id="rId5"/>
              </a:rPr>
              <a:t>Der Global Wind Atlas </a:t>
            </a:r>
            <a:r>
              <a:rPr lang="en-US" altLang="ko-KR" sz="2200" dirty="0">
                <a:solidFill>
                  <a:srgbClr val="373737"/>
                </a:solidFill>
              </a:rPr>
              <a:t>kartiert Windressourcen für Machbarkeitsstudien.</a:t>
            </a:r>
            <a:endParaRPr lang="ko-KR" altLang="en-US" sz="2200"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8875360" y="3069577"/>
            <a:ext cx="2559233" cy="2462213"/>
          </a:xfrm>
          <a:prstGeom prst="rect">
            <a:avLst/>
          </a:prstGeom>
          <a:noFill/>
        </p:spPr>
        <p:txBody>
          <a:bodyPr wrap="square" rtlCol="0" anchor="t" anchorCtr="0">
            <a:spAutoFit/>
          </a:bodyPr>
          <a:lstStyle/>
          <a:p>
            <a:pPr algn="ctr"/>
            <a:r>
              <a:rPr lang="en-US" altLang="ko-KR" sz="2200" dirty="0">
                <a:solidFill>
                  <a:srgbClr val="373737"/>
                </a:solidFill>
              </a:rPr>
              <a:t>Entdecken Sie einige Tools: </a:t>
            </a:r>
            <a:r>
              <a:rPr lang="en-US" altLang="ko-KR" sz="2200" dirty="0">
                <a:solidFill>
                  <a:srgbClr val="373737"/>
                </a:solidFill>
                <a:hlinkClick r:id="rId6"/>
              </a:rPr>
              <a:t>Das NREL System Advisor Model </a:t>
            </a:r>
            <a:r>
              <a:rPr lang="en-US" altLang="ko-KR" sz="2200" dirty="0">
                <a:solidFill>
                  <a:srgbClr val="373737"/>
                </a:solidFill>
              </a:rPr>
              <a:t>(SAM) bietet finanzielle und technische Analysen für Solar-, Wind- und Speicheranlagen.</a:t>
            </a:r>
            <a:endParaRPr lang="ko-KR" altLang="en-US" sz="2200" dirty="0">
              <a:solidFill>
                <a:srgbClr val="373737"/>
              </a:solidFill>
            </a:endParaRPr>
          </a:p>
        </p:txBody>
      </p:sp>
    </p:spTree>
    <p:extLst>
      <p:ext uri="{BB962C8B-B14F-4D97-AF65-F5344CB8AC3E}">
        <p14:creationId xmlns:p14="http://schemas.microsoft.com/office/powerpoint/2010/main" val="3052686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16C11-A302-F826-7ED3-77B5271C748B}"/>
            </a:ext>
          </a:extLst>
        </p:cNvPr>
        <p:cNvGrpSpPr/>
        <p:nvPr/>
      </p:nvGrpSpPr>
      <p:grpSpPr>
        <a:xfrm>
          <a:off x="0" y="0"/>
          <a:ext cx="0" cy="0"/>
          <a:chOff x="0" y="0"/>
          <a:chExt cx="0" cy="0"/>
        </a:xfrm>
      </p:grpSpPr>
      <p:sp>
        <p:nvSpPr>
          <p:cNvPr id="43" name="직사각형 42">
            <a:extLst>
              <a:ext uri="{FF2B5EF4-FFF2-40B4-BE49-F238E27FC236}">
                <a16:creationId xmlns:a16="http://schemas.microsoft.com/office/drawing/2014/main" id="{91892399-B628-5725-B089-EA64E9C5C23C}"/>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B1DD0A8C-3121-9796-BB5E-FE6249047D4B}"/>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C757F972-1DE2-6FDC-1478-601E045532A2}"/>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20" name="그룹 19">
            <a:extLst>
              <a:ext uri="{FF2B5EF4-FFF2-40B4-BE49-F238E27FC236}">
                <a16:creationId xmlns:a16="http://schemas.microsoft.com/office/drawing/2014/main" id="{ECD1871A-3CAA-5A0C-835E-2981C15C8B28}"/>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5CD263B0-7B54-57B2-15F1-395895FA99E0}"/>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E3CF78EB-2B19-6E9F-7EC5-04B9C8805F8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B0AA3EF9-B14B-E4C0-72D0-A574352DBD04}"/>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28CCC17E-D26E-13EA-CDA4-33B54AB7A5BD}"/>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72C91BA3-140D-731D-E520-4F98A0C91607}"/>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4867FC8D-A317-4FB5-3257-5F80A846E28C}"/>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97EDECC7-B413-35F7-63CC-9A80E567E7A2}"/>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4B6114D-563C-9506-D4F3-4F3288B8FDF7}"/>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5" name="Title 4">
            <a:extLst>
              <a:ext uri="{FF2B5EF4-FFF2-40B4-BE49-F238E27FC236}">
                <a16:creationId xmlns:a16="http://schemas.microsoft.com/office/drawing/2014/main" id="{9081C46F-6E5D-9B36-3F68-74ADA10808B0}"/>
              </a:ext>
            </a:extLst>
          </p:cNvPr>
          <p:cNvSpPr>
            <a:spLocks noGrp="1"/>
          </p:cNvSpPr>
          <p:nvPr>
            <p:ph type="title" idx="4294967295"/>
          </p:nvPr>
        </p:nvSpPr>
        <p:spPr>
          <a:xfrm>
            <a:off x="746139" y="586566"/>
            <a:ext cx="10515600" cy="1325563"/>
          </a:xfrm>
          <a:prstGeom prst="rect">
            <a:avLst/>
          </a:prstGeom>
        </p:spPr>
        <p:txBody>
          <a:bodyPr/>
          <a:lstStyle/>
          <a:p>
            <a:pPr rtl="0" eaLnBrk="1" latinLnBrk="1" hangingPunct="1"/>
            <a:r>
              <a:rPr lang="en-US" sz="2800" kern="1200" dirty="0">
                <a:solidFill>
                  <a:srgbClr val="0E3AF0"/>
                </a:solidFill>
                <a:effectLst/>
                <a:latin typeface="Calibri" panose="020F0502020204030204" pitchFamily="34" charset="0"/>
                <a:ea typeface="맑은 고딕" panose="020B0503020000020004" pitchFamily="34" charset="-127"/>
                <a:cs typeface="Arial" panose="020B0604020202020204" pitchFamily="34" charset="0"/>
              </a:rPr>
              <a:t>Nächste Schritte 2</a:t>
            </a:r>
            <a:endParaRPr lang="en-GB" dirty="0">
              <a:effectLst/>
            </a:endParaRPr>
          </a:p>
          <a:p>
            <a:endParaRPr lang="en-GB" dirty="0"/>
          </a:p>
        </p:txBody>
      </p:sp>
      <p:sp>
        <p:nvSpPr>
          <p:cNvPr id="3" name="TextBox 2">
            <a:extLst>
              <a:ext uri="{FF2B5EF4-FFF2-40B4-BE49-F238E27FC236}">
                <a16:creationId xmlns:a16="http://schemas.microsoft.com/office/drawing/2014/main" id="{4A9B85D5-6648-6351-B9BC-437B1478940E}"/>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Wenn Sie mehr über die Gründung einer Energiegemeinschaft erfahren möchten, könnten die folgenden Ressourcen für Sie nützlich sein: </a:t>
            </a:r>
          </a:p>
        </p:txBody>
      </p:sp>
      <p:sp>
        <p:nvSpPr>
          <p:cNvPr id="29" name="TextBox 28">
            <a:extLst>
              <a:ext uri="{FF2B5EF4-FFF2-40B4-BE49-F238E27FC236}">
                <a16:creationId xmlns:a16="http://schemas.microsoft.com/office/drawing/2014/main" id="{6B73D3C3-E637-3F00-3A95-BADA91A3F4D5}"/>
              </a:ext>
            </a:extLst>
          </p:cNvPr>
          <p:cNvSpPr txBox="1"/>
          <p:nvPr/>
        </p:nvSpPr>
        <p:spPr>
          <a:xfrm>
            <a:off x="745786" y="3518824"/>
            <a:ext cx="2435113" cy="1785104"/>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Lesen Sie einen </a:t>
            </a:r>
            <a:r>
              <a:rPr lang="en-US" altLang="ko-KR" sz="2200" dirty="0">
                <a:solidFill>
                  <a:srgbClr val="373737"/>
                </a:solidFill>
                <a:ea typeface="맑은 고딕"/>
                <a:hlinkClick r:id="rId3"/>
              </a:rPr>
              <a:t>Online-Leitfaden zur Gründung einer Energiegemeinschaft </a:t>
            </a:r>
            <a:r>
              <a:rPr lang="en-US" altLang="ko-KR" sz="2200" dirty="0">
                <a:solidFill>
                  <a:srgbClr val="373737"/>
                </a:solidFill>
                <a:ea typeface="맑은 고딕"/>
              </a:rPr>
              <a:t>(in deutscher Sprache)</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FB73CFA9-DA76-659A-2E08-DACFDABB71EA}"/>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2DF5295F-FA7B-041B-4B65-BD2CBFE9D2EB}"/>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696ECED6-997C-FD9F-5B9E-2BBD3490F3B7}"/>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C3AD1BE5-ABB3-125B-DBC8-5B826E347DFE}"/>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EC6748BC-5BEC-F61C-F7EE-E58453BD39AA}"/>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B5A710BB-FA3D-C2C3-3F12-B0BD2C63556F}"/>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6C627640-B942-7D7A-99A8-7F15B72B8EB4}"/>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32EF29BF-6B8C-D11B-7F1E-C1AB8C525011}"/>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C0F42510-4F31-57AC-36F3-6D6097541638}"/>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55AA21B9-2EBE-A254-CB04-9CA3132F9779}"/>
              </a:ext>
            </a:extLst>
          </p:cNvPr>
          <p:cNvSpPr txBox="1"/>
          <p:nvPr/>
        </p:nvSpPr>
        <p:spPr>
          <a:xfrm>
            <a:off x="3500763" y="3037872"/>
            <a:ext cx="2498463" cy="2123658"/>
          </a:xfrm>
          <a:prstGeom prst="rect">
            <a:avLst/>
          </a:prstGeom>
          <a:noFill/>
        </p:spPr>
        <p:txBody>
          <a:bodyPr wrap="square" rtlCol="0" anchor="t" anchorCtr="0">
            <a:spAutoFit/>
          </a:bodyPr>
          <a:lstStyle/>
          <a:p>
            <a:pPr algn="ctr"/>
            <a:r>
              <a:rPr lang="en-US" altLang="ko-KR" sz="2200" dirty="0">
                <a:solidFill>
                  <a:srgbClr val="373737"/>
                </a:solidFill>
              </a:rPr>
              <a:t>Entdecken Sie in dieser Ressource aus dem DECIDE-Projekt </a:t>
            </a:r>
            <a:r>
              <a:rPr lang="en-US" altLang="ko-KR" sz="2200" i="1" dirty="0">
                <a:solidFill>
                  <a:srgbClr val="373737"/>
                </a:solidFill>
                <a:hlinkClick r:id="rId4"/>
              </a:rPr>
              <a:t>sieben Arten von Energiegemeinschaften und kollektiven Maßnahmen</a:t>
            </a:r>
            <a:r>
              <a:rPr lang="en-US" altLang="ko-KR" sz="2200" dirty="0">
                <a:solidFill>
                  <a:srgbClr val="373737"/>
                </a:solidFill>
              </a:rPr>
              <a:t>.</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57F23B4A-303B-4875-C524-4AFF1EA10101}"/>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7A6DA5DE-A93D-A825-E218-4CF0B081221C}"/>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7C6AB8E3-1B78-F66A-82A7-473FFAADB6F7}"/>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5FD5C716-C84A-0DE8-A52F-B0165FF05A02}"/>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2E77EB08-1A07-5815-25F2-083E33B13171}"/>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51" name="직사각형 50">
            <a:extLst>
              <a:ext uri="{FF2B5EF4-FFF2-40B4-BE49-F238E27FC236}">
                <a16:creationId xmlns:a16="http://schemas.microsoft.com/office/drawing/2014/main" id="{D6E42073-9D5B-D6B7-292A-71C0178D71E7}"/>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E9641799-1F54-76E5-7BAF-FBC78E2A6AB5}"/>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4E9BF988-2C0D-1833-C8AC-3CA8EC60859E}"/>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5B5817B3-C383-AD2B-6FAF-D8F099FDD66F}"/>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F502D670-5175-35D8-6543-56183160A0F4}"/>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9260FDE1-DD8A-27AA-5841-F0208C6C0A84}"/>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D71FF631-6866-79E1-48C8-4B575D31D90B}"/>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5C50AA1B-779B-F287-B97D-F87A908B96AC}"/>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6AF45D02-B38E-E14B-6536-9454EA64DF10}"/>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4" name="TextBox 3">
            <a:extLst>
              <a:ext uri="{FF2B5EF4-FFF2-40B4-BE49-F238E27FC236}">
                <a16:creationId xmlns:a16="http://schemas.microsoft.com/office/drawing/2014/main" id="{8C3DE06E-3BC0-3D03-DD67-6053C9DC5EE0}"/>
              </a:ext>
            </a:extLst>
          </p:cNvPr>
          <p:cNvSpPr txBox="1"/>
          <p:nvPr/>
        </p:nvSpPr>
        <p:spPr>
          <a:xfrm>
            <a:off x="6206593" y="3071608"/>
            <a:ext cx="2498463" cy="2462213"/>
          </a:xfrm>
          <a:prstGeom prst="rect">
            <a:avLst/>
          </a:prstGeom>
          <a:noFill/>
        </p:spPr>
        <p:txBody>
          <a:bodyPr wrap="square" rtlCol="0" anchor="t" anchorCtr="0">
            <a:spAutoFit/>
          </a:bodyPr>
          <a:lstStyle/>
          <a:p>
            <a:pPr algn="ctr"/>
            <a:r>
              <a:rPr lang="en-US" altLang="ko-KR" sz="2200" dirty="0">
                <a:solidFill>
                  <a:srgbClr val="373737"/>
                </a:solidFill>
              </a:rPr>
              <a:t>Sehen Sie sich das ENCLUDE-Projekt an</a:t>
            </a:r>
            <a:r>
              <a:rPr lang="en-US" altLang="ko-KR" sz="2200" i="1" dirty="0">
                <a:solidFill>
                  <a:srgbClr val="373737"/>
                </a:solidFill>
                <a:hlinkClick r:id="rId5"/>
              </a:rPr>
              <a:t>. Das wird Sie überraschen: Was wir aus Gesprächen über Energie mit 68 Initiativen gelernt haben</a:t>
            </a:r>
            <a:r>
              <a:rPr lang="en-US" altLang="ko-KR" sz="2200" i="1" dirty="0">
                <a:solidFill>
                  <a:srgbClr val="373737"/>
                </a:solidFill>
              </a:rPr>
              <a:t>.</a:t>
            </a:r>
            <a:endParaRPr lang="ko-KR" altLang="en-US" sz="2200" dirty="0">
              <a:solidFill>
                <a:srgbClr val="373737"/>
              </a:solidFill>
            </a:endParaRPr>
          </a:p>
        </p:txBody>
      </p:sp>
      <p:sp>
        <p:nvSpPr>
          <p:cNvPr id="60" name="TextBox 59">
            <a:extLst>
              <a:ext uri="{FF2B5EF4-FFF2-40B4-BE49-F238E27FC236}">
                <a16:creationId xmlns:a16="http://schemas.microsoft.com/office/drawing/2014/main" id="{7AF9A874-71FF-E153-A712-CB58ABED3B1C}"/>
              </a:ext>
            </a:extLst>
          </p:cNvPr>
          <p:cNvSpPr txBox="1"/>
          <p:nvPr/>
        </p:nvSpPr>
        <p:spPr>
          <a:xfrm>
            <a:off x="8866219" y="3321584"/>
            <a:ext cx="2559233" cy="1785104"/>
          </a:xfrm>
          <a:prstGeom prst="rect">
            <a:avLst/>
          </a:prstGeom>
          <a:noFill/>
        </p:spPr>
        <p:txBody>
          <a:bodyPr wrap="square" rtlCol="0" anchor="t" anchorCtr="0">
            <a:spAutoFit/>
          </a:bodyPr>
          <a:lstStyle/>
          <a:p>
            <a:pPr algn="ctr"/>
            <a:r>
              <a:rPr lang="en-US" altLang="ko-KR" sz="2200" dirty="0">
                <a:solidFill>
                  <a:srgbClr val="373737"/>
                </a:solidFill>
              </a:rPr>
              <a:t>Lesen Sie die Broschüre „Smart Cities Marketplace 2020 </a:t>
            </a:r>
            <a:r>
              <a:rPr lang="en-US" altLang="ko-KR" sz="2200" i="1" dirty="0">
                <a:solidFill>
                  <a:srgbClr val="373737"/>
                </a:solidFill>
                <a:hlinkClick r:id="rId6"/>
              </a:rPr>
              <a:t>Energy Communities: Solution Booklet</a:t>
            </a:r>
            <a:r>
              <a:rPr lang="en-US" altLang="ko-KR" sz="2200" i="1" dirty="0">
                <a:solidFill>
                  <a:srgbClr val="373737"/>
                </a:solidFill>
              </a:rPr>
              <a:t>”.</a:t>
            </a:r>
            <a:endParaRPr lang="ko-KR" altLang="en-US" sz="2200" dirty="0">
              <a:solidFill>
                <a:srgbClr val="373737"/>
              </a:solidFill>
            </a:endParaRPr>
          </a:p>
        </p:txBody>
      </p:sp>
    </p:spTree>
    <p:extLst>
      <p:ext uri="{BB962C8B-B14F-4D97-AF65-F5344CB8AC3E}">
        <p14:creationId xmlns:p14="http://schemas.microsoft.com/office/powerpoint/2010/main" val="3350335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736316-BA79-732F-93B8-AF6255D08F81}"/>
              </a:ext>
            </a:extLst>
          </p:cNvPr>
          <p:cNvSpPr>
            <a:spLocks noGrp="1"/>
          </p:cNvSpPr>
          <p:nvPr>
            <p:ph type="title" idx="4294967295"/>
          </p:nvPr>
        </p:nvSpPr>
        <p:spPr>
          <a:xfrm>
            <a:off x="304801" y="926828"/>
            <a:ext cx="10515600" cy="1325563"/>
          </a:xfrm>
          <a:prstGeom prst="rect">
            <a:avLst/>
          </a:prstGeom>
        </p:spPr>
        <p:txBody>
          <a:bodyPr/>
          <a:lstStyle/>
          <a:p>
            <a:pPr rtl="0" eaLnBrk="1" latinLnBrk="1" hangingPunct="1"/>
            <a:r>
              <a:rPr lang="en-US" sz="2800" kern="1200" dirty="0">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Danksagungen 1</a:t>
            </a:r>
            <a:endParaRPr lang="en-GB" dirty="0">
              <a:effectLst/>
            </a:endParaRPr>
          </a:p>
          <a:p>
            <a:endParaRPr lang="en-GB" dirty="0"/>
          </a:p>
        </p:txBody>
      </p:sp>
      <p:sp>
        <p:nvSpPr>
          <p:cNvPr id="4" name="TextBox 3">
            <a:extLst>
              <a:ext uri="{FF2B5EF4-FFF2-40B4-BE49-F238E27FC236}">
                <a16:creationId xmlns:a16="http://schemas.microsoft.com/office/drawing/2014/main" id="{B6E2F0C4-3708-062E-837B-49F21B8E51C4}"/>
              </a:ext>
            </a:extLst>
          </p:cNvPr>
          <p:cNvSpPr txBox="1"/>
          <p:nvPr/>
        </p:nvSpPr>
        <p:spPr>
          <a:xfrm>
            <a:off x="4258848" y="258284"/>
            <a:ext cx="7628351" cy="6370975"/>
          </a:xfrm>
          <a:prstGeom prst="rect">
            <a:avLst/>
          </a:prstGeom>
          <a:noFill/>
        </p:spPr>
        <p:txBody>
          <a:bodyPr wrap="square" lIns="91440" tIns="45720" rIns="91440" bIns="45720" rtlCol="0" anchor="t">
            <a:spAutoFit/>
          </a:bodyPr>
          <a:lstStyle/>
          <a:p>
            <a:pPr latinLnBrk="0"/>
            <a:r>
              <a:rPr lang="en-GB" sz="1600" noProof="0" dirty="0"/>
              <a:t>Diese </a:t>
            </a:r>
            <a:r>
              <a:rPr lang="en-GB" sz="1600" noProof="0" dirty="0" err="1"/>
              <a:t>Präsentation</a:t>
            </a:r>
            <a:r>
              <a:rPr lang="en-GB" sz="1600" noProof="0" dirty="0"/>
              <a:t> </a:t>
            </a:r>
            <a:r>
              <a:rPr lang="en-GB" sz="1600" i="1" noProof="0" dirty="0"/>
              <a:t>„</a:t>
            </a:r>
            <a:r>
              <a:rPr lang="de-DE" sz="1600" dirty="0"/>
              <a:t>Hilfreiche Tipps, Tricks und Tools zur Unterstützung der Einrichtung Ihrer Energiegemeinschaft</a:t>
            </a:r>
            <a:r>
              <a:rPr lang="en-GB" sz="1600" i="1" dirty="0"/>
              <a:t>“ </a:t>
            </a:r>
            <a:r>
              <a:rPr lang="en-GB" sz="1600" noProof="0" dirty="0"/>
              <a:t>wurde vom Every1-Projekt erstellt und unterliegt, sofern nicht anders angegeben, der Lizenz </a:t>
            </a:r>
            <a:r>
              <a:rPr lang="en-GB" sz="1600" noProof="0" dirty="0">
                <a:hlinkClick r:id="rId3"/>
              </a:rPr>
              <a:t>CC BY-SA 4.0</a:t>
            </a:r>
            <a:r>
              <a:rPr lang="en-GB" sz="1600" noProof="0" dirty="0"/>
              <a:t>. </a:t>
            </a:r>
          </a:p>
          <a:p>
            <a:pPr latinLnBrk="0"/>
            <a:endParaRPr lang="en-GB" sz="1600" noProof="0" dirty="0"/>
          </a:p>
          <a:p>
            <a:pPr latinLnBrk="0"/>
            <a:r>
              <a:rPr lang="en-GB" sz="1600" noProof="0" dirty="0"/>
              <a:t>Die in dieser Präsentation verwendeten Bilder sind wie folgt: </a:t>
            </a:r>
          </a:p>
          <a:p>
            <a:pPr latinLnBrk="0"/>
            <a:endParaRPr lang="en-GB" sz="1600" noProof="0" dirty="0"/>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Titelbild: </a:t>
            </a:r>
            <a:r>
              <a:rPr lang="en-GB" sz="1600" noProof="0" dirty="0">
                <a:solidFill>
                  <a:schemeClr val="dk1"/>
                </a:solidFill>
                <a:ea typeface="Public Sans"/>
                <a:cs typeface="Public Sans"/>
                <a:sym typeface="Public Sans"/>
                <a:hlinkClick r:id="rId4"/>
              </a:rPr>
              <a:t>Moss Community Energy Launch (DIY-Workshop zu Solarmodulen) </a:t>
            </a:r>
            <a:r>
              <a:rPr lang="en-GB" sz="1600" noProof="0" dirty="0">
                <a:solidFill>
                  <a:schemeClr val="dk1"/>
                </a:solidFill>
                <a:ea typeface="Public Sans"/>
                <a:cs typeface="Public Sans"/>
                <a:sym typeface="Public Sans"/>
              </a:rPr>
              <a:t>von 10 10 ist unter </a:t>
            </a:r>
            <a:r>
              <a:rPr lang="en-GB" sz="1600" noProof="0" dirty="0">
                <a:solidFill>
                  <a:schemeClr val="dk1"/>
                </a:solidFill>
                <a:ea typeface="Public Sans"/>
                <a:cs typeface="Public Sans"/>
                <a:sym typeface="Public Sans"/>
                <a:hlinkClick r:id="rId5"/>
              </a:rPr>
              <a:t>CC BY 2.0 </a:t>
            </a:r>
            <a:r>
              <a:rPr lang="en-GB" sz="1600" noProof="0" dirty="0">
                <a:solidFill>
                  <a:schemeClr val="dk1"/>
                </a:solidFill>
                <a:ea typeface="Public Sans"/>
                <a:cs typeface="Public Sans"/>
                <a:sym typeface="Public Sans"/>
              </a:rPr>
              <a:t>lizenziert. </a:t>
            </a:r>
            <a:endParaRPr lang="en-GB" sz="16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Bild zum Einführungstext: Gründung einer Energiegemeinschaft: Weitere Überlegungen: </a:t>
            </a:r>
            <a:r>
              <a:rPr lang="en-GB" sz="1600" noProof="0" dirty="0">
                <a:solidFill>
                  <a:schemeClr val="dk1"/>
                </a:solidFill>
                <a:ea typeface="Public Sans"/>
                <a:cs typeface="Public Sans"/>
                <a:sym typeface="Public Sans"/>
                <a:hlinkClick r:id="rId6"/>
              </a:rPr>
              <a:t>Clean-Energy-Fonds rückt erneuerbare Energien ins Rampenlicht </a:t>
            </a:r>
            <a:r>
              <a:rPr lang="en-GB" sz="1600" noProof="0" dirty="0">
                <a:solidFill>
                  <a:schemeClr val="dk1"/>
                </a:solidFill>
                <a:ea typeface="Public Sans"/>
                <a:cs typeface="Public Sans"/>
                <a:sym typeface="Public Sans"/>
              </a:rPr>
              <a:t>von der Provinz British Columbia ist unter </a:t>
            </a:r>
            <a:r>
              <a:rPr lang="en-GB" sz="1600" noProof="0" dirty="0">
                <a:solidFill>
                  <a:schemeClr val="dk1"/>
                </a:solidFill>
                <a:ea typeface="Public Sans"/>
                <a:cs typeface="Public Sans"/>
                <a:sym typeface="Public Sans"/>
                <a:hlinkClick r:id="rId7"/>
              </a:rPr>
              <a:t>CC BY-NC-ND 2.0 </a:t>
            </a:r>
            <a:r>
              <a:rPr lang="en-GB" sz="1600" noProof="0" dirty="0">
                <a:solidFill>
                  <a:schemeClr val="dk1"/>
                </a:solidFill>
                <a:ea typeface="Public Sans"/>
                <a:cs typeface="Public Sans"/>
                <a:sym typeface="Public Sans"/>
              </a:rPr>
              <a:t>lizenziert.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Gründung einer Energiegemeinschaft: Erste Schritte und Überlegungen: </a:t>
            </a:r>
            <a:r>
              <a:rPr lang="en-GB" sz="1600" noProof="0" dirty="0">
                <a:solidFill>
                  <a:schemeClr val="dk1"/>
                </a:solidFill>
                <a:ea typeface="Public Sans"/>
                <a:cs typeface="Public Sans"/>
                <a:sym typeface="Public Sans"/>
                <a:hlinkClick r:id="rId8"/>
              </a:rPr>
              <a:t>Wissen, Erfahrung, Erzählung, Zusammenarbeit </a:t>
            </a:r>
            <a:r>
              <a:rPr lang="en-GB" sz="1600" noProof="0" dirty="0">
                <a:solidFill>
                  <a:schemeClr val="dk1"/>
                </a:solidFill>
                <a:ea typeface="Public Sans"/>
                <a:cs typeface="Public Sans"/>
                <a:sym typeface="Public Sans"/>
              </a:rPr>
              <a:t>von Howard Lake ist lizenziert </a:t>
            </a:r>
            <a:r>
              <a:rPr lang="en-GB" sz="1600" noProof="0" dirty="0">
                <a:solidFill>
                  <a:schemeClr val="dk1"/>
                </a:solidFill>
                <a:ea typeface="Public Sans"/>
                <a:cs typeface="Public Sans"/>
                <a:sym typeface="Public Sans"/>
                <a:hlinkClick r:id="rId9"/>
              </a:rPr>
              <a:t>unter CC BY-SA 2.0</a:t>
            </a:r>
            <a:r>
              <a:rPr lang="en-GB" sz="1600"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Gründung einer Energiegemeinschaft: Weitere Überlegungen: </a:t>
            </a:r>
            <a:r>
              <a:rPr lang="en-GB" sz="1600" noProof="0" dirty="0">
                <a:solidFill>
                  <a:schemeClr val="dk1"/>
                </a:solidFill>
                <a:ea typeface="Public Sans"/>
                <a:cs typeface="Public Sans"/>
                <a:sym typeface="Public Sans"/>
                <a:hlinkClick r:id="rId6"/>
              </a:rPr>
              <a:t>Der Fonds für saubere Energie rückt erneuerbare Energien ins Rampenlicht </a:t>
            </a:r>
            <a:r>
              <a:rPr lang="en-GB" sz="1600" noProof="0" dirty="0">
                <a:solidFill>
                  <a:schemeClr val="dk1"/>
                </a:solidFill>
                <a:ea typeface="Public Sans"/>
                <a:cs typeface="Public Sans"/>
                <a:sym typeface="Public Sans"/>
              </a:rPr>
              <a:t>von der Provinz British Columbia ist lizenziert </a:t>
            </a:r>
            <a:r>
              <a:rPr lang="en-GB" sz="1600" noProof="0" dirty="0">
                <a:solidFill>
                  <a:schemeClr val="dk1"/>
                </a:solidFill>
                <a:ea typeface="Public Sans"/>
                <a:cs typeface="Public Sans"/>
                <a:sym typeface="Public Sans"/>
                <a:hlinkClick r:id="rId7"/>
              </a:rPr>
              <a:t>unter CC BY-NC-ND 2.0</a:t>
            </a:r>
            <a:r>
              <a:rPr lang="en-GB" sz="1600"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Gründung einer Energiegemeinschaft: Formale Organisation: </a:t>
            </a:r>
            <a:r>
              <a:rPr lang="en-GB" sz="1600" noProof="0" dirty="0">
                <a:solidFill>
                  <a:schemeClr val="dk1"/>
                </a:solidFill>
                <a:ea typeface="Public Sans"/>
                <a:cs typeface="Public Sans"/>
                <a:sym typeface="Public Sans"/>
                <a:hlinkClick r:id="rId10"/>
              </a:rPr>
              <a:t>Afternoon_Planning </a:t>
            </a:r>
            <a:r>
              <a:rPr lang="en-GB" sz="1600" noProof="0" dirty="0">
                <a:solidFill>
                  <a:schemeClr val="dk1"/>
                </a:solidFill>
                <a:ea typeface="Public Sans"/>
                <a:cs typeface="Public Sans"/>
                <a:sym typeface="Public Sans"/>
              </a:rPr>
              <a:t>von Green Mamba :)--&lt; ist lizenziert </a:t>
            </a:r>
            <a:r>
              <a:rPr lang="en-GB" sz="1600" noProof="0" dirty="0">
                <a:solidFill>
                  <a:schemeClr val="dk1"/>
                </a:solidFill>
                <a:ea typeface="Public Sans"/>
                <a:cs typeface="Public Sans"/>
                <a:sym typeface="Public Sans"/>
                <a:hlinkClick r:id="rId11"/>
              </a:rPr>
              <a:t>unter CC BY-ND 2.0</a:t>
            </a:r>
            <a:r>
              <a:rPr lang="en-GB" sz="1600"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sz="1600" noProof="0" dirty="0">
                <a:solidFill>
                  <a:schemeClr val="dk1"/>
                </a:solidFill>
                <a:ea typeface="Public Sans"/>
                <a:cs typeface="Public Sans"/>
                <a:sym typeface="Public Sans"/>
              </a:rPr>
              <a:t>Gründung einer Energiegemeinschaft: Führung: </a:t>
            </a:r>
            <a:r>
              <a:rPr lang="en-GB" sz="1600" noProof="0" dirty="0">
                <a:solidFill>
                  <a:schemeClr val="dk1"/>
                </a:solidFill>
                <a:ea typeface="Public Sans"/>
                <a:cs typeface="Public Sans"/>
                <a:sym typeface="Public Sans"/>
                <a:hlinkClick r:id="rId12"/>
              </a:rPr>
              <a:t>Führung </a:t>
            </a:r>
            <a:r>
              <a:rPr lang="en-GB" sz="1600" noProof="0" dirty="0">
                <a:solidFill>
                  <a:schemeClr val="dk1"/>
                </a:solidFill>
                <a:ea typeface="Public Sans"/>
                <a:cs typeface="Public Sans"/>
                <a:sym typeface="Public Sans"/>
              </a:rPr>
              <a:t>von Luigi </a:t>
            </a:r>
            <a:r>
              <a:rPr lang="en-GB" sz="1600" noProof="0" dirty="0" err="1">
                <a:solidFill>
                  <a:schemeClr val="dk1"/>
                </a:solidFill>
                <a:ea typeface="Public Sans"/>
                <a:cs typeface="Public Sans"/>
                <a:sym typeface="Public Sans"/>
              </a:rPr>
              <a:t>Mengato </a:t>
            </a:r>
            <a:r>
              <a:rPr lang="en-GB" sz="1600" noProof="0" dirty="0">
                <a:solidFill>
                  <a:schemeClr val="dk1"/>
                </a:solidFill>
                <a:ea typeface="Public Sans"/>
                <a:cs typeface="Public Sans"/>
                <a:sym typeface="Public Sans"/>
              </a:rPr>
              <a:t>ist lizenziert </a:t>
            </a:r>
            <a:r>
              <a:rPr lang="en-GB" sz="1600" noProof="0" dirty="0">
                <a:solidFill>
                  <a:schemeClr val="dk1"/>
                </a:solidFill>
                <a:ea typeface="Public Sans"/>
                <a:cs typeface="Public Sans"/>
                <a:sym typeface="Public Sans"/>
                <a:hlinkClick r:id="rId9"/>
              </a:rPr>
              <a:t>unter CC BY-SA 2.0</a:t>
            </a:r>
            <a:r>
              <a:rPr lang="en-GB" sz="1600"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sz="1600" dirty="0">
                <a:solidFill>
                  <a:schemeClr val="dk1"/>
                </a:solidFill>
                <a:ea typeface="Public Sans"/>
                <a:cs typeface="Public Sans"/>
                <a:sym typeface="Public Sans"/>
              </a:rPr>
              <a:t>Gründung einer Energiegemeinschaft: Ressourcen: </a:t>
            </a:r>
            <a:r>
              <a:rPr lang="en-GB" sz="1600" b="0" i="0" dirty="0">
                <a:solidFill>
                  <a:srgbClr val="242424"/>
                </a:solidFill>
                <a:effectLst/>
                <a:hlinkClick r:id="rId13"/>
              </a:rPr>
              <a:t>Vorarlberger Kraftwerke-Energiezähler (elektrisch)-Smart Meter-02ASD </a:t>
            </a:r>
            <a:r>
              <a:rPr lang="en-GB" sz="1600" b="0" i="0" dirty="0">
                <a:solidFill>
                  <a:srgbClr val="242424"/>
                </a:solidFill>
                <a:effectLst/>
              </a:rPr>
              <a:t>von </a:t>
            </a:r>
            <a:r>
              <a:rPr lang="en-GB" sz="1600" b="0" i="0" dirty="0" err="1">
                <a:solidFill>
                  <a:srgbClr val="242424"/>
                </a:solidFill>
                <a:effectLst/>
              </a:rPr>
              <a:t>Asurnipal </a:t>
            </a:r>
            <a:r>
              <a:rPr lang="en-GB" sz="1600" b="0" i="0" dirty="0">
                <a:solidFill>
                  <a:srgbClr val="242424"/>
                </a:solidFill>
                <a:effectLst/>
              </a:rPr>
              <a:t>ist lizenziert </a:t>
            </a:r>
            <a:r>
              <a:rPr lang="en-GB" sz="1600" b="0" i="0" dirty="0">
                <a:solidFill>
                  <a:srgbClr val="242424"/>
                </a:solidFill>
                <a:effectLst/>
                <a:hlinkClick r:id="rId3"/>
              </a:rPr>
              <a:t>unter CC BY-SA 4.0</a:t>
            </a:r>
            <a:r>
              <a:rPr lang="en-GB" sz="1600" b="0" i="0" dirty="0">
                <a:solidFill>
                  <a:srgbClr val="242424"/>
                </a:solidFill>
                <a:effectLst/>
              </a:rPr>
              <a:t>.</a:t>
            </a:r>
          </a:p>
          <a:p>
            <a:pPr latinLnBrk="0"/>
            <a:endParaRPr lang="en-GB" sz="1600" noProof="0" dirty="0"/>
          </a:p>
        </p:txBody>
      </p:sp>
    </p:spTree>
    <p:extLst>
      <p:ext uri="{BB962C8B-B14F-4D97-AF65-F5344CB8AC3E}">
        <p14:creationId xmlns:p14="http://schemas.microsoft.com/office/powerpoint/2010/main" val="3400119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A0CC6-6EAF-2A2C-4ECA-D722635FC3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07673F-4D55-416E-9E02-2CB4DF979A94}"/>
              </a:ext>
            </a:extLst>
          </p:cNvPr>
          <p:cNvSpPr>
            <a:spLocks noGrp="1"/>
          </p:cNvSpPr>
          <p:nvPr>
            <p:ph type="title" idx="4294967295"/>
          </p:nvPr>
        </p:nvSpPr>
        <p:spPr>
          <a:xfrm>
            <a:off x="317327" y="874577"/>
            <a:ext cx="10515600" cy="1325563"/>
          </a:xfrm>
          <a:prstGeom prst="rect">
            <a:avLst/>
          </a:prstGeom>
        </p:spPr>
        <p:txBody>
          <a:bodyPr/>
          <a:lstStyle/>
          <a:p>
            <a:pPr rtl="0" eaLnBrk="1" latinLnBrk="1" hangingPunct="1"/>
            <a:r>
              <a:rPr lang="en-US" sz="2800" kern="1200" dirty="0">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Danksagungen 2</a:t>
            </a:r>
            <a:endParaRPr lang="en-GB" dirty="0">
              <a:effectLst/>
            </a:endParaRPr>
          </a:p>
          <a:p>
            <a:endParaRPr lang="en-GB" dirty="0"/>
          </a:p>
        </p:txBody>
      </p:sp>
      <p:sp>
        <p:nvSpPr>
          <p:cNvPr id="4" name="TextBox 3">
            <a:extLst>
              <a:ext uri="{FF2B5EF4-FFF2-40B4-BE49-F238E27FC236}">
                <a16:creationId xmlns:a16="http://schemas.microsoft.com/office/drawing/2014/main" id="{0DF31CA2-E734-7798-CE66-D89BA1985CE3}"/>
              </a:ext>
            </a:extLst>
          </p:cNvPr>
          <p:cNvSpPr txBox="1"/>
          <p:nvPr/>
        </p:nvSpPr>
        <p:spPr>
          <a:xfrm>
            <a:off x="4246322" y="383544"/>
            <a:ext cx="7628351" cy="4739759"/>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rgbClr val="242424"/>
                </a:solidFill>
              </a:rPr>
              <a:t>Gründung einer Energiegemeinschaft: Ihre Mitglieder: „Potenziale ausschöpfen“ von Beck Pitt ist lizenziert </a:t>
            </a:r>
            <a:r>
              <a:rPr lang="en-GB" noProof="0" dirty="0">
                <a:solidFill>
                  <a:schemeClr val="dk1"/>
                </a:solidFill>
                <a:ea typeface="Public Sans"/>
                <a:cs typeface="Public Sans"/>
                <a:sym typeface="Public Sans"/>
                <a:hlinkClick r:id="rId3"/>
              </a:rPr>
              <a:t>unter 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sz="1800" dirty="0">
                <a:solidFill>
                  <a:srgbClr val="242424"/>
                </a:solidFill>
                <a:ea typeface="Public Sans"/>
                <a:cs typeface="Public Sans"/>
                <a:sym typeface="Public Sans"/>
              </a:rPr>
              <a:t>Gründung einer Energiegemeinschaft: Finanzierung: </a:t>
            </a:r>
            <a:r>
              <a:rPr lang="en-GB" sz="1800" dirty="0">
                <a:solidFill>
                  <a:srgbClr val="242424"/>
                </a:solidFill>
                <a:ea typeface="Public Sans"/>
                <a:cs typeface="Public Sans"/>
                <a:sym typeface="Public Sans"/>
                <a:hlinkClick r:id="rId4"/>
              </a:rPr>
              <a:t>Stromrechnungen mit Glühbirne und Taschenrechner </a:t>
            </a:r>
            <a:r>
              <a:rPr lang="en-GB" sz="1800" dirty="0">
                <a:solidFill>
                  <a:srgbClr val="242424"/>
                </a:solidFill>
                <a:ea typeface="Public Sans"/>
                <a:cs typeface="Public Sans"/>
                <a:sym typeface="Public Sans"/>
              </a:rPr>
              <a:t>von </a:t>
            </a:r>
            <a:r>
              <a:rPr lang="en-GB" sz="1800" dirty="0" err="1">
                <a:solidFill>
                  <a:srgbClr val="242424"/>
                </a:solidFill>
                <a:ea typeface="Public Sans"/>
                <a:cs typeface="Public Sans"/>
                <a:sym typeface="Public Sans"/>
              </a:rPr>
              <a:t>Uswitch.com </a:t>
            </a:r>
            <a:r>
              <a:rPr lang="en-GB" sz="1800" dirty="0">
                <a:solidFill>
                  <a:srgbClr val="242424"/>
                </a:solidFill>
                <a:ea typeface="Public Sans"/>
                <a:cs typeface="Public Sans"/>
                <a:sym typeface="Public Sans"/>
              </a:rPr>
              <a:t>Images ist </a:t>
            </a:r>
            <a:r>
              <a:rPr lang="en-GB" dirty="0">
                <a:solidFill>
                  <a:srgbClr val="242424"/>
                </a:solidFill>
              </a:rPr>
              <a:t>lizenziert </a:t>
            </a:r>
            <a:r>
              <a:rPr lang="en-GB" noProof="0" dirty="0">
                <a:solidFill>
                  <a:schemeClr val="dk1"/>
                </a:solidFill>
                <a:ea typeface="Public Sans"/>
                <a:cs typeface="Public Sans"/>
                <a:sym typeface="Public Sans"/>
                <a:hlinkClick r:id="rId3"/>
              </a:rPr>
              <a:t>unter 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GB" dirty="0">
                <a:solidFill>
                  <a:srgbClr val="242424"/>
                </a:solidFill>
              </a:rPr>
              <a:t>Gründung einer Energiegemeinschaft: Einbindung der Gemeinschaft und der Interessengruppen: </a:t>
            </a:r>
            <a:r>
              <a:rPr lang="en-GB" noProof="0" dirty="0">
                <a:solidFill>
                  <a:schemeClr val="dk1"/>
                </a:solidFill>
                <a:ea typeface="Public Sans"/>
                <a:cs typeface="Public Sans"/>
                <a:sym typeface="Public Sans"/>
                <a:hlinkClick r:id="rId5"/>
              </a:rPr>
              <a:t>Moss Community Energy Launch (DIY-Workshop zu Solarzellen) </a:t>
            </a:r>
            <a:r>
              <a:rPr lang="en-GB" noProof="0" dirty="0">
                <a:solidFill>
                  <a:schemeClr val="dk1"/>
                </a:solidFill>
                <a:ea typeface="Public Sans"/>
                <a:cs typeface="Public Sans"/>
                <a:sym typeface="Public Sans"/>
              </a:rPr>
              <a:t>von 10 10 ist lizenziert </a:t>
            </a:r>
            <a:r>
              <a:rPr lang="en-GB" noProof="0" dirty="0">
                <a:solidFill>
                  <a:schemeClr val="dk1"/>
                </a:solidFill>
                <a:ea typeface="Public Sans"/>
                <a:cs typeface="Public Sans"/>
                <a:sym typeface="Public Sans"/>
                <a:hlinkClick r:id="rId3"/>
              </a:rPr>
              <a:t>unter CC BY 2.0</a:t>
            </a:r>
            <a:r>
              <a:rPr lang="en-GB" noProof="0" dirty="0">
                <a:solidFill>
                  <a:schemeClr val="dk1"/>
                </a:solidFill>
                <a:ea typeface="Public Sans"/>
                <a:cs typeface="Public Sans"/>
                <a:sym typeface="Public Sans"/>
              </a:rPr>
              <a:t>. </a:t>
            </a:r>
            <a:endParaRPr lang="en-GB" sz="1800" b="0" i="0" u="sng" strike="noStrike" cap="none" noProof="0" dirty="0">
              <a:solidFill>
                <a:srgbClr val="000000"/>
              </a:solidFill>
              <a:ea typeface="Public Sans"/>
              <a:cs typeface="Public Sans"/>
            </a:endParaRPr>
          </a:p>
          <a:p>
            <a:pPr marL="285750" indent="-285750" latinLnBrk="0">
              <a:buFont typeface="Arial" panose="020B0604020202020204" pitchFamily="34" charset="0"/>
              <a:buChar char="•"/>
            </a:pPr>
            <a:endParaRPr lang="en-GB" b="0" i="0" dirty="0">
              <a:solidFill>
                <a:srgbClr val="242424"/>
              </a:solidFill>
              <a:effectLst/>
            </a:endParaRPr>
          </a:p>
          <a:p>
            <a:pPr marL="285750" indent="-285750" latinLnBrk="0">
              <a:buFont typeface="Arial" panose="020B0604020202020204" pitchFamily="34" charset="0"/>
              <a:buChar char="•"/>
            </a:pP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pPr latinLnBrk="0"/>
            <a:endParaRPr lang="en-GB" sz="1800" noProof="0" dirty="0">
              <a:solidFill>
                <a:schemeClr val="dk1"/>
              </a:solidFill>
              <a:ea typeface="Public Sans"/>
              <a:cs typeface="Public Sans"/>
            </a:endParaRPr>
          </a:p>
          <a:p>
            <a:pPr latinLnBrk="0"/>
            <a:endParaRPr lang="en-GB" sz="1800" noProof="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GB" sz="1800" noProof="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GB" sz="3200" noProof="0" dirty="0">
              <a:solidFill>
                <a:schemeClr val="dk1"/>
              </a:solidFill>
              <a:ea typeface="Calibri"/>
              <a:cs typeface="Calibri"/>
              <a:sym typeface="Calibri"/>
            </a:endParaRPr>
          </a:p>
          <a:p>
            <a:pPr latinLnBrk="0"/>
            <a:endParaRPr lang="en-GB" noProof="0" dirty="0"/>
          </a:p>
        </p:txBody>
      </p:sp>
    </p:spTree>
    <p:extLst>
      <p:ext uri="{BB962C8B-B14F-4D97-AF65-F5344CB8AC3E}">
        <p14:creationId xmlns:p14="http://schemas.microsoft.com/office/powerpoint/2010/main" val="2809345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E577-F9E8-E772-0082-6AD59B81C637}"/>
              </a:ext>
            </a:extLst>
          </p:cNvPr>
          <p:cNvSpPr>
            <a:spLocks noGrp="1"/>
          </p:cNvSpPr>
          <p:nvPr>
            <p:ph type="title" idx="4294967295"/>
          </p:nvPr>
        </p:nvSpPr>
        <p:spPr>
          <a:xfrm>
            <a:off x="3868782" y="2951570"/>
            <a:ext cx="4112623" cy="1325563"/>
          </a:xfrm>
          <a:prstGeom prst="rect">
            <a:avLst/>
          </a:prstGeom>
        </p:spPr>
        <p:txBody>
          <a:bodyPr/>
          <a:lstStyle/>
          <a:p>
            <a:pPr rtl="0" eaLnBrk="1" latinLnBrk="1" hangingPunct="1"/>
            <a:r>
              <a:rPr lang="en-US" sz="6000" b="0" kern="1200" dirty="0">
                <a:solidFill>
                  <a:srgbClr val="FFFFFF"/>
                </a:solidFill>
                <a:effectLst/>
                <a:latin typeface="Calibri" panose="020F0502020204030204" pitchFamily="34" charset="0"/>
                <a:ea typeface="맑은 고딕" panose="020B0503020000020004" pitchFamily="34" charset="-127"/>
                <a:cs typeface="+mn-cs"/>
              </a:rPr>
              <a:t>Danke!</a:t>
            </a:r>
            <a:endParaRPr lang="en-GB" dirty="0">
              <a:effectLst/>
            </a:endParaRPr>
          </a:p>
          <a:p>
            <a:endParaRPr lang="en-GB" dirty="0"/>
          </a:p>
        </p:txBody>
      </p:sp>
    </p:spTree>
    <p:extLst>
      <p:ext uri="{BB962C8B-B14F-4D97-AF65-F5344CB8AC3E}">
        <p14:creationId xmlns:p14="http://schemas.microsoft.com/office/powerpoint/2010/main" val="310441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D3787-681C-24F1-E899-7691B8461E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D2B176-6AED-274A-27BF-46ABE6A8E2DD}"/>
              </a:ext>
            </a:extLst>
          </p:cNvPr>
          <p:cNvSpPr>
            <a:spLocks noGrp="1"/>
          </p:cNvSpPr>
          <p:nvPr>
            <p:ph type="title" idx="4294967295"/>
          </p:nvPr>
        </p:nvSpPr>
        <p:spPr>
          <a:xfrm>
            <a:off x="537755" y="741561"/>
            <a:ext cx="10515600" cy="1325563"/>
          </a:xfrm>
          <a:prstGeom prst="rect">
            <a:avLst/>
          </a:prstGeom>
        </p:spPr>
        <p:txBody>
          <a:bodyPr/>
          <a:lstStyle/>
          <a:p>
            <a:r>
              <a:rPr lang="en-GB" sz="2800" b="1" dirty="0">
                <a:solidFill>
                  <a:schemeClr val="bg1"/>
                </a:solidFill>
              </a:rPr>
              <a:t>Diese Präsentation</a:t>
            </a:r>
          </a:p>
        </p:txBody>
      </p:sp>
      <p:sp>
        <p:nvSpPr>
          <p:cNvPr id="2" name="TextBox 1">
            <a:extLst>
              <a:ext uri="{FF2B5EF4-FFF2-40B4-BE49-F238E27FC236}">
                <a16:creationId xmlns:a16="http://schemas.microsoft.com/office/drawing/2014/main" id="{1AD5EAF7-D0A5-E4F6-3484-8E0122B30E82}"/>
              </a:ext>
            </a:extLst>
          </p:cNvPr>
          <p:cNvSpPr txBox="1"/>
          <p:nvPr/>
        </p:nvSpPr>
        <p:spPr>
          <a:xfrm>
            <a:off x="4514398" y="2067124"/>
            <a:ext cx="7288445"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Wir beginnen jeden Abschnitt mit einer reflektierenden Frage. Nehmen Sie sich einen Moment Zeit, um über jede Frage nachzudenken, bevor Sie zur nächsten Folie übergehen. </a:t>
            </a:r>
          </a:p>
          <a:p>
            <a:pPr latinLnBrk="0"/>
            <a:endParaRPr lang="en-GB" sz="2400" dirty="0">
              <a:solidFill>
                <a:srgbClr val="2B2C30"/>
              </a:solidFill>
              <a:sym typeface="Public Sans"/>
            </a:endParaRPr>
          </a:p>
          <a:p>
            <a:pPr latinLnBrk="0"/>
            <a:r>
              <a:rPr lang="en-GB" sz="2400" dirty="0">
                <a:solidFill>
                  <a:srgbClr val="2B2C30"/>
                </a:solidFill>
                <a:sym typeface="Public Sans"/>
              </a:rPr>
              <a:t>Sie können jede Frage nacheinander durcharbeiten. </a:t>
            </a:r>
          </a:p>
          <a:p>
            <a:pPr latinLnBrk="0"/>
            <a:r>
              <a:rPr lang="en-GB" sz="2400" dirty="0">
                <a:solidFill>
                  <a:srgbClr val="2B2C30"/>
                </a:solidFill>
                <a:sym typeface="Public Sans"/>
              </a:rPr>
              <a:t>Alternativ können Sie über das Menü eine bestimmte Frage auswählen, die Sie zuerst untersuchen möchten. </a:t>
            </a:r>
            <a:endParaRPr lang="en-GB" sz="2400" dirty="0"/>
          </a:p>
        </p:txBody>
      </p:sp>
      <p:pic>
        <p:nvPicPr>
          <p:cNvPr id="5" name="Picture 4">
            <a:extLst>
              <a:ext uri="{FF2B5EF4-FFF2-40B4-BE49-F238E27FC236}">
                <a16:creationId xmlns:a16="http://schemas.microsoft.com/office/drawing/2014/main" id="{A4C256F3-09EF-4B3F-5D37-3C8766B7D4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7124"/>
            <a:ext cx="4033381" cy="2957813"/>
          </a:xfrm>
          <a:prstGeom prst="rect">
            <a:avLst/>
          </a:prstGeom>
        </p:spPr>
      </p:pic>
    </p:spTree>
    <p:extLst>
      <p:ext uri="{BB962C8B-B14F-4D97-AF65-F5344CB8AC3E}">
        <p14:creationId xmlns:p14="http://schemas.microsoft.com/office/powerpoint/2010/main" val="13959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4157F1-9A51-28D8-852E-7C7C9DFA5F31}"/>
              </a:ext>
            </a:extLst>
          </p:cNvPr>
          <p:cNvSpPr>
            <a:spLocks noGrp="1"/>
          </p:cNvSpPr>
          <p:nvPr>
            <p:ph type="title" idx="4294967295"/>
          </p:nvPr>
        </p:nvSpPr>
        <p:spPr>
          <a:xfrm>
            <a:off x="563880" y="730885"/>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Legen Sie noch heute los! </a:t>
            </a:r>
            <a:endParaRPr lang="en-GB" dirty="0">
              <a:effectLst/>
            </a:endParaRPr>
          </a:p>
          <a:p>
            <a:endParaRPr lang="en-GB" dirty="0"/>
          </a:p>
        </p:txBody>
      </p:sp>
      <p:sp>
        <p:nvSpPr>
          <p:cNvPr id="2" name="TextBox 1">
            <a:extLst>
              <a:ext uri="{FF2B5EF4-FFF2-40B4-BE49-F238E27FC236}">
                <a16:creationId xmlns:a16="http://schemas.microsoft.com/office/drawing/2014/main" id="{1013318B-F51A-DE9B-4143-B6140E6B757E}"/>
              </a:ext>
            </a:extLst>
          </p:cNvPr>
          <p:cNvSpPr txBox="1"/>
          <p:nvPr/>
        </p:nvSpPr>
        <p:spPr>
          <a:xfrm>
            <a:off x="390779" y="2425758"/>
            <a:ext cx="11423738" cy="3416320"/>
          </a:xfrm>
          <a:prstGeom prst="rect">
            <a:avLst/>
          </a:prstGeom>
          <a:noFill/>
        </p:spPr>
        <p:txBody>
          <a:bodyPr wrap="square" rtlCol="0">
            <a:spAutoFit/>
          </a:bodyPr>
          <a:lstStyle/>
          <a:p>
            <a:pPr marL="342900" indent="-342900" latinLnBrk="0">
              <a:buFont typeface="+mj-lt"/>
              <a:buAutoNum type="arabicPeriod"/>
            </a:pPr>
            <a:r>
              <a:rPr lang="en-US" sz="2400" dirty="0">
                <a:ea typeface="Public Sans"/>
                <a:cs typeface="Public Sans"/>
                <a:sym typeface="Public Sans"/>
              </a:rPr>
              <a:t>Was muss ich beachten, wenn ich eine Energiegemeinschaft gründen möchte?</a:t>
            </a:r>
          </a:p>
          <a:p>
            <a:pPr marL="342900" indent="-342900" latinLnBrk="0">
              <a:buFont typeface="+mj-lt"/>
              <a:buAutoNum type="arabicPeriod"/>
            </a:pPr>
            <a:r>
              <a:rPr lang="en-US" sz="2400" dirty="0">
                <a:ea typeface="Public Sans"/>
                <a:cs typeface="Public Sans"/>
                <a:sym typeface="Public Sans"/>
              </a:rPr>
              <a:t>Was muss ich sonst noch beachten, wenn ich eine Energiegemeinschaft gründen möchte?</a:t>
            </a:r>
          </a:p>
          <a:p>
            <a:pPr marL="342900" indent="-342900" latinLnBrk="0">
              <a:buFont typeface="+mj-lt"/>
              <a:buAutoNum type="arabicPeriod"/>
            </a:pPr>
            <a:r>
              <a:rPr lang="en-US" sz="2400" dirty="0">
                <a:ea typeface="Public Sans"/>
                <a:cs typeface="Public Sans"/>
                <a:sym typeface="Public Sans"/>
              </a:rPr>
              <a:t>Was sind die wichtigsten Formalitäten für die Gründung einer Energiegemeinschaft?</a:t>
            </a:r>
          </a:p>
          <a:p>
            <a:pPr marL="342900" indent="-342900" latinLnBrk="0">
              <a:buFont typeface="+mj-lt"/>
              <a:buAutoNum type="arabicPeriod"/>
            </a:pPr>
            <a:r>
              <a:rPr lang="en-US" sz="2400" dirty="0">
                <a:ea typeface="Public Sans"/>
                <a:cs typeface="Public Sans"/>
                <a:sym typeface="Public Sans"/>
              </a:rPr>
              <a:t>Wie kann ich eine Energiegemeinschaft effektiv leiten?</a:t>
            </a:r>
          </a:p>
          <a:p>
            <a:pPr marL="342900" indent="-342900" latinLnBrk="0">
              <a:buFont typeface="+mj-lt"/>
              <a:buAutoNum type="arabicPeriod"/>
            </a:pPr>
            <a:r>
              <a:rPr lang="en-US" sz="2400" dirty="0">
                <a:ea typeface="Public Sans"/>
                <a:cs typeface="Public Sans"/>
                <a:sym typeface="Public Sans"/>
              </a:rPr>
              <a:t>Welche Ausrüstung benötige ich, um eine Energiegemeinschaft zu gründen?</a:t>
            </a:r>
          </a:p>
          <a:p>
            <a:pPr marL="342900" indent="-342900" latinLnBrk="0">
              <a:buFont typeface="+mj-lt"/>
              <a:buAutoNum type="arabicPeriod"/>
            </a:pPr>
            <a:r>
              <a:rPr lang="en-US" sz="2400" dirty="0">
                <a:ea typeface="Public Sans"/>
                <a:cs typeface="Public Sans"/>
                <a:sym typeface="Public Sans"/>
              </a:rPr>
              <a:t>Wie sieht die Mitgliedschaft in einer Energiegemeinschaft aus? </a:t>
            </a:r>
          </a:p>
          <a:p>
            <a:pPr marL="342900" indent="-342900" latinLnBrk="0">
              <a:buFont typeface="+mj-lt"/>
              <a:buAutoNum type="arabicPeriod"/>
            </a:pPr>
            <a:r>
              <a:rPr lang="en-US" sz="2400" dirty="0">
                <a:ea typeface="Public Sans"/>
                <a:cs typeface="Public Sans"/>
                <a:sym typeface="Public Sans"/>
              </a:rPr>
              <a:t>Welche Fördermittel stehen zur Unterstützung meiner Energiegemeinschaft zur Verfügung?</a:t>
            </a:r>
          </a:p>
          <a:p>
            <a:pPr marL="342900" indent="-342900" latinLnBrk="0">
              <a:buFont typeface="+mj-lt"/>
              <a:buAutoNum type="arabicPeriod"/>
            </a:pPr>
            <a:r>
              <a:rPr lang="en-US" sz="2400" dirty="0">
                <a:ea typeface="Public Sans"/>
                <a:cs typeface="Public Sans"/>
                <a:sym typeface="Public Sans"/>
              </a:rPr>
              <a:t>Wie kann ich die breitere Öffentlichkeit und unsere Stakeholder effektiv einbinden?</a:t>
            </a:r>
          </a:p>
          <a:p>
            <a:pPr marL="342900" indent="-342900" latinLnBrk="0">
              <a:buFont typeface="+mj-lt"/>
              <a:buAutoNum type="arabicPeriod"/>
            </a:pPr>
            <a:endParaRPr lang="en-US" sz="2400" dirty="0">
              <a:ea typeface="Public Sans"/>
              <a:cs typeface="Public Sans"/>
              <a:sym typeface="Public Sans"/>
            </a:endParaRPr>
          </a:p>
        </p:txBody>
      </p:sp>
    </p:spTree>
    <p:extLst>
      <p:ext uri="{BB962C8B-B14F-4D97-AF65-F5344CB8AC3E}">
        <p14:creationId xmlns:p14="http://schemas.microsoft.com/office/powerpoint/2010/main" val="415233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4FB96-1212-A54D-1C3D-0A4FD2673A27}"/>
              </a:ext>
            </a:extLst>
          </p:cNvPr>
          <p:cNvSpPr>
            <a:spLocks noGrp="1"/>
          </p:cNvSpPr>
          <p:nvPr>
            <p:ph type="title" idx="4294967295"/>
          </p:nvPr>
        </p:nvSpPr>
        <p:spPr>
          <a:xfrm>
            <a:off x="472440" y="691696"/>
            <a:ext cx="1171956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Gründung einer Energiegemeinschaft: Erste Schritte und Überlegungen – Einleitung</a:t>
            </a:r>
            <a:endParaRPr lang="en-GB" dirty="0">
              <a:effectLst/>
            </a:endParaRPr>
          </a:p>
          <a:p>
            <a:endParaRPr lang="en-GB" dirty="0"/>
          </a:p>
        </p:txBody>
      </p:sp>
      <p:sp>
        <p:nvSpPr>
          <p:cNvPr id="4" name="TextBox 3">
            <a:extLst>
              <a:ext uri="{FF2B5EF4-FFF2-40B4-BE49-F238E27FC236}">
                <a16:creationId xmlns:a16="http://schemas.microsoft.com/office/drawing/2014/main" id="{3ECF41D1-D927-3D59-52A9-A0E9BBB94037}"/>
              </a:ext>
            </a:extLst>
          </p:cNvPr>
          <p:cNvSpPr txBox="1"/>
          <p:nvPr/>
        </p:nvSpPr>
        <p:spPr>
          <a:xfrm>
            <a:off x="851771" y="3256767"/>
            <a:ext cx="10233764" cy="1569660"/>
          </a:xfrm>
          <a:prstGeom prst="rect">
            <a:avLst/>
          </a:prstGeom>
          <a:noFill/>
        </p:spPr>
        <p:txBody>
          <a:bodyPr wrap="square" rtlCol="0">
            <a:spAutoFit/>
          </a:bodyPr>
          <a:lstStyle/>
          <a:p>
            <a:pPr algn="ctr" latinLnBrk="0"/>
            <a:r>
              <a:rPr lang="en-US" sz="4800" i="1" dirty="0">
                <a:solidFill>
                  <a:schemeClr val="accent5"/>
                </a:solidFill>
              </a:rPr>
              <a:t>Was muss ich beachten, wenn ich eine Energiegemeinschaft gründen möchte?</a:t>
            </a:r>
          </a:p>
        </p:txBody>
      </p:sp>
    </p:spTree>
    <p:extLst>
      <p:ext uri="{BB962C8B-B14F-4D97-AF65-F5344CB8AC3E}">
        <p14:creationId xmlns:p14="http://schemas.microsoft.com/office/powerpoint/2010/main" val="340912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AF436A-F8FD-90A8-9480-CEDE0958B44B}"/>
              </a:ext>
            </a:extLst>
          </p:cNvPr>
          <p:cNvSpPr>
            <a:spLocks noGrp="1"/>
          </p:cNvSpPr>
          <p:nvPr>
            <p:ph type="title" idx="4294967295"/>
          </p:nvPr>
        </p:nvSpPr>
        <p:spPr>
          <a:xfrm>
            <a:off x="380999" y="616350"/>
            <a:ext cx="11663855"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Gründung einer Energiegemeinschaft: Erste Schritte und Überlegungen – </a:t>
            </a:r>
            <a:br>
              <a:rPr lang="en-US" sz="2800" b="1" kern="1200" dirty="0">
                <a:solidFill>
                  <a:srgbClr val="FFFFFF"/>
                </a:solidFill>
                <a:effectLst/>
                <a:latin typeface="Calibri" panose="020F0502020204030204" pitchFamily="34" charset="0"/>
                <a:ea typeface="+mn-ea"/>
                <a:cs typeface="+mn-cs"/>
              </a:rPr>
            </a:br>
            <a:r>
              <a:rPr lang="en-US" sz="2800" b="1" kern="1200" dirty="0">
                <a:solidFill>
                  <a:srgbClr val="FFFFFF"/>
                </a:solidFill>
                <a:effectLst/>
                <a:latin typeface="Calibri" panose="020F0502020204030204" pitchFamily="34" charset="0"/>
                <a:ea typeface="+mn-ea"/>
                <a:cs typeface="+mn-cs"/>
              </a:rPr>
              <a:t>Erste Fragen</a:t>
            </a:r>
            <a:endParaRPr lang="en-GB" dirty="0">
              <a:effectLst/>
            </a:endParaRPr>
          </a:p>
          <a:p>
            <a:pPr latinLnBrk="0"/>
            <a:endParaRPr lang="en-GB" dirty="0"/>
          </a:p>
        </p:txBody>
      </p:sp>
      <p:sp>
        <p:nvSpPr>
          <p:cNvPr id="4" name="TextBox 3">
            <a:extLst>
              <a:ext uri="{FF2B5EF4-FFF2-40B4-BE49-F238E27FC236}">
                <a16:creationId xmlns:a16="http://schemas.microsoft.com/office/drawing/2014/main" id="{CB33C395-3CC3-4B54-6421-D833B99114A3}"/>
              </a:ext>
            </a:extLst>
          </p:cNvPr>
          <p:cNvSpPr txBox="1"/>
          <p:nvPr/>
        </p:nvSpPr>
        <p:spPr>
          <a:xfrm>
            <a:off x="4170023" y="2276690"/>
            <a:ext cx="7625576" cy="3416320"/>
          </a:xfrm>
          <a:prstGeom prst="rect">
            <a:avLst/>
          </a:prstGeom>
          <a:noFill/>
        </p:spPr>
        <p:txBody>
          <a:bodyPr wrap="square" rtlCol="0">
            <a:spAutoFit/>
          </a:bodyPr>
          <a:lstStyle/>
          <a:p>
            <a:pPr marL="342900" indent="-342900" latinLnBrk="0">
              <a:buFont typeface="Arial" panose="020B0604020202020204" pitchFamily="34" charset="0"/>
              <a:buChar char="•"/>
            </a:pPr>
            <a:r>
              <a:rPr lang="en-GB" sz="2400" dirty="0">
                <a:solidFill>
                  <a:srgbClr val="2B2C30"/>
                </a:solidFill>
                <a:ea typeface="Public Sans"/>
                <a:cs typeface="Public Sans"/>
              </a:rPr>
              <a:t>Überlegen Sie sich, welche Art von Energiegemeinschaft Sie gründen möchten. Wer wird daran teilnehmen? Was ist die Motivation für die Energiegemeinschaft?</a:t>
            </a:r>
          </a:p>
          <a:p>
            <a:pPr marL="342900" indent="-342900" latinLnBrk="0">
              <a:buFont typeface="Arial" panose="020B0604020202020204" pitchFamily="34" charset="0"/>
              <a:buChar char="•"/>
            </a:pPr>
            <a:r>
              <a:rPr lang="en-GB" sz="2400" dirty="0">
                <a:solidFill>
                  <a:srgbClr val="2B2C30"/>
                </a:solidFill>
                <a:ea typeface="Public Sans"/>
                <a:cs typeface="Public Sans"/>
              </a:rPr>
              <a:t>Informieren Sie sich über verschiedene Arten von Energiegemeinschaften, darunter </a:t>
            </a:r>
            <a:r>
              <a:rPr lang="en-GB" sz="2400" dirty="0">
                <a:solidFill>
                  <a:srgbClr val="2B2C30"/>
                </a:solidFill>
                <a:ea typeface="Public Sans"/>
                <a:cs typeface="Public Sans"/>
                <a:hlinkClick r:id="rId3"/>
              </a:rPr>
              <a:t>bürgergeführte Energiegemeinschaften </a:t>
            </a:r>
            <a:r>
              <a:rPr lang="en-GB" sz="2400" dirty="0">
                <a:solidFill>
                  <a:srgbClr val="2B2C30"/>
                </a:solidFill>
                <a:ea typeface="Public Sans"/>
                <a:cs typeface="Public Sans"/>
              </a:rPr>
              <a:t>und </a:t>
            </a:r>
            <a:r>
              <a:rPr lang="en-GB" sz="2400" dirty="0">
                <a:solidFill>
                  <a:srgbClr val="2B2C30"/>
                </a:solidFill>
                <a:ea typeface="Public Sans"/>
                <a:cs typeface="Public Sans"/>
                <a:hlinkClick r:id="rId4"/>
              </a:rPr>
              <a:t>Gemeinschaften für erneuerbare Energien</a:t>
            </a:r>
            <a:r>
              <a:rPr lang="en-GB" sz="2400" dirty="0">
                <a:solidFill>
                  <a:srgbClr val="2B2C30"/>
                </a:solidFill>
                <a:ea typeface="Public Sans"/>
                <a:cs typeface="Public Sans"/>
              </a:rPr>
              <a:t>.</a:t>
            </a:r>
          </a:p>
          <a:p>
            <a:pPr marL="342900" indent="-342900" latinLnBrk="0">
              <a:buFont typeface="Arial" panose="020B0604020202020204" pitchFamily="34" charset="0"/>
              <a:buChar char="•"/>
            </a:pPr>
            <a:r>
              <a:rPr lang="en-GB" sz="2400" dirty="0">
                <a:solidFill>
                  <a:srgbClr val="2B2C30"/>
                </a:solidFill>
              </a:rPr>
              <a:t>Welche Technologien sind bereits vorhanden oder geplant?</a:t>
            </a:r>
          </a:p>
          <a:p>
            <a:pPr marL="800100" lvl="1" indent="-342900" latinLnBrk="0">
              <a:buFont typeface="Arial" panose="020B0604020202020204" pitchFamily="34" charset="0"/>
              <a:buChar char="•"/>
            </a:pPr>
            <a:r>
              <a:rPr lang="en-GB" sz="2400" dirty="0">
                <a:solidFill>
                  <a:srgbClr val="2B2C30"/>
                </a:solidFill>
              </a:rPr>
              <a:t>Ziehen Sie Photovoltaik (PV) oder Sonnenkollektoren, Speicher und intelligente Zähler in Betracht.</a:t>
            </a:r>
          </a:p>
        </p:txBody>
      </p:sp>
      <p:pic>
        <p:nvPicPr>
          <p:cNvPr id="2" name="Picture 1">
            <a:extLst>
              <a:ext uri="{FF2B5EF4-FFF2-40B4-BE49-F238E27FC236}">
                <a16:creationId xmlns:a16="http://schemas.microsoft.com/office/drawing/2014/main" id="{24149038-5011-C8F0-F47D-7E5C1A506BD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592" y="3050065"/>
            <a:ext cx="3601289" cy="2689852"/>
          </a:xfrm>
          <a:prstGeom prst="rect">
            <a:avLst/>
          </a:prstGeom>
        </p:spPr>
      </p:pic>
    </p:spTree>
    <p:extLst>
      <p:ext uri="{BB962C8B-B14F-4D97-AF65-F5344CB8AC3E}">
        <p14:creationId xmlns:p14="http://schemas.microsoft.com/office/powerpoint/2010/main" val="12815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4809D-C8A6-2A87-0BA9-524CFB1CC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65D04-7611-CCEC-C1DF-2BE83FB8C3B9}"/>
              </a:ext>
            </a:extLst>
          </p:cNvPr>
          <p:cNvSpPr>
            <a:spLocks noGrp="1"/>
          </p:cNvSpPr>
          <p:nvPr>
            <p:ph type="title" idx="4294967295"/>
          </p:nvPr>
        </p:nvSpPr>
        <p:spPr>
          <a:xfrm>
            <a:off x="446314" y="605402"/>
            <a:ext cx="11264312"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Gründung einer Energiegemeinschaft: Erste Schritte und Überlegungen – </a:t>
            </a:r>
            <a:br>
              <a:rPr lang="en-US" sz="2800" b="1" kern="1200" dirty="0">
                <a:solidFill>
                  <a:srgbClr val="FFFFFF"/>
                </a:solidFill>
                <a:effectLst/>
                <a:latin typeface="Calibri" panose="020F0502020204030204" pitchFamily="34" charset="0"/>
                <a:ea typeface="+mn-ea"/>
                <a:cs typeface="+mn-cs"/>
              </a:rPr>
            </a:br>
            <a:r>
              <a:rPr lang="en-US" sz="2800" b="1" kern="1200" dirty="0">
                <a:solidFill>
                  <a:srgbClr val="FFFFFF"/>
                </a:solidFill>
                <a:effectLst/>
                <a:latin typeface="Calibri" panose="020F0502020204030204" pitchFamily="34" charset="0"/>
                <a:ea typeface="+mn-ea"/>
                <a:cs typeface="+mn-cs"/>
              </a:rPr>
              <a:t>Weitere Fragen</a:t>
            </a:r>
            <a:endParaRPr lang="en-GB" dirty="0">
              <a:effectLst/>
            </a:endParaRPr>
          </a:p>
          <a:p>
            <a:endParaRPr lang="en-GB" dirty="0"/>
          </a:p>
        </p:txBody>
      </p:sp>
      <p:sp>
        <p:nvSpPr>
          <p:cNvPr id="4" name="TextBox 3">
            <a:extLst>
              <a:ext uri="{FF2B5EF4-FFF2-40B4-BE49-F238E27FC236}">
                <a16:creationId xmlns:a16="http://schemas.microsoft.com/office/drawing/2014/main" id="{C3B0539B-57A9-C3C8-B593-2F231507816A}"/>
              </a:ext>
            </a:extLst>
          </p:cNvPr>
          <p:cNvSpPr txBox="1"/>
          <p:nvPr/>
        </p:nvSpPr>
        <p:spPr>
          <a:xfrm>
            <a:off x="4059577" y="2871497"/>
            <a:ext cx="7773859" cy="3046988"/>
          </a:xfrm>
          <a:prstGeom prst="rect">
            <a:avLst/>
          </a:prstGeom>
          <a:noFill/>
        </p:spPr>
        <p:txBody>
          <a:bodyPr wrap="square" rtlCol="0">
            <a:spAutoFit/>
          </a:bodyPr>
          <a:lstStyle/>
          <a:p>
            <a:pPr latinLnBrk="0"/>
            <a:r>
              <a:rPr lang="en-GB" sz="2400" dirty="0">
                <a:solidFill>
                  <a:srgbClr val="2B2C30"/>
                </a:solidFill>
                <a:ea typeface="Public Sans"/>
                <a:cs typeface="Public Sans"/>
              </a:rPr>
              <a:t>Wer wird die Energiegemeinschaft verwalten? </a:t>
            </a:r>
          </a:p>
          <a:p>
            <a:pPr marL="800100" lvl="1" indent="-342900" latinLnBrk="0">
              <a:buFont typeface="Arial" panose="020B0604020202020204" pitchFamily="34" charset="0"/>
              <a:buChar char="•"/>
            </a:pPr>
            <a:r>
              <a:rPr lang="en-GB" sz="2400" dirty="0">
                <a:solidFill>
                  <a:srgbClr val="2B2C30"/>
                </a:solidFill>
              </a:rPr>
              <a:t>Werden Sie sie selbst verwalten – </a:t>
            </a:r>
            <a:r>
              <a:rPr lang="en-GB" sz="2400" dirty="0" err="1">
                <a:solidFill>
                  <a:srgbClr val="2B2C30"/>
                </a:solidFill>
              </a:rPr>
              <a:t>oder</a:t>
            </a:r>
            <a:r>
              <a:rPr lang="en-GB" sz="2400" dirty="0">
                <a:solidFill>
                  <a:srgbClr val="2B2C30"/>
                </a:solidFill>
              </a:rPr>
              <a:t> </a:t>
            </a:r>
            <a:r>
              <a:rPr lang="en-GB" sz="2400" dirty="0" err="1">
                <a:solidFill>
                  <a:srgbClr val="2B2C30"/>
                </a:solidFill>
              </a:rPr>
              <a:t>würden</a:t>
            </a:r>
            <a:r>
              <a:rPr lang="en-GB" sz="2400" dirty="0">
                <a:solidFill>
                  <a:srgbClr val="2B2C30"/>
                </a:solidFill>
              </a:rPr>
              <a:t> Sie einen externen Auftragnehmer bevorzugen?</a:t>
            </a:r>
          </a:p>
          <a:p>
            <a:pPr latinLnBrk="0"/>
            <a:r>
              <a:rPr lang="en-GB" sz="2400" dirty="0">
                <a:solidFill>
                  <a:srgbClr val="2B2C30"/>
                </a:solidFill>
                <a:ea typeface="Public Sans"/>
                <a:cs typeface="Public Sans"/>
              </a:rPr>
              <a:t>Wer kann Sie dabei unterstützen?</a:t>
            </a:r>
            <a:endParaRPr lang="en-GB" sz="2400" dirty="0"/>
          </a:p>
          <a:p>
            <a:pPr marL="800100" lvl="1" indent="-342900" latinLnBrk="0">
              <a:buFont typeface="Arial" panose="020B0604020202020204" pitchFamily="34" charset="0"/>
              <a:buChar char="•"/>
            </a:pPr>
            <a:r>
              <a:rPr lang="en-GB" sz="2400" dirty="0">
                <a:solidFill>
                  <a:srgbClr val="2B2C30"/>
                </a:solidFill>
              </a:rPr>
              <a:t>Möglicherweise gibt es regionale oder nationale Energie- oder Förderagenturen und Best-Practice-Beispiele, die Ihnen als Inspiration und/oder Unterstützung dienen können. </a:t>
            </a:r>
          </a:p>
        </p:txBody>
      </p:sp>
      <p:pic>
        <p:nvPicPr>
          <p:cNvPr id="7" name="Picture 6">
            <a:extLst>
              <a:ext uri="{FF2B5EF4-FFF2-40B4-BE49-F238E27FC236}">
                <a16:creationId xmlns:a16="http://schemas.microsoft.com/office/drawing/2014/main" id="{5B741DAB-D366-E8FD-C3A8-F8E35D05079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92" y="3050065"/>
            <a:ext cx="3601289" cy="2689852"/>
          </a:xfrm>
          <a:prstGeom prst="rect">
            <a:avLst/>
          </a:prstGeom>
        </p:spPr>
      </p:pic>
    </p:spTree>
    <p:extLst>
      <p:ext uri="{BB962C8B-B14F-4D97-AF65-F5344CB8AC3E}">
        <p14:creationId xmlns:p14="http://schemas.microsoft.com/office/powerpoint/2010/main" val="154642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D8E7AF-C56F-5EE8-0B9B-321E906062A9}"/>
              </a:ext>
            </a:extLst>
          </p:cNvPr>
          <p:cNvSpPr>
            <a:spLocks noGrp="1"/>
          </p:cNvSpPr>
          <p:nvPr>
            <p:ph type="title" idx="4294967295"/>
          </p:nvPr>
        </p:nvSpPr>
        <p:spPr>
          <a:xfrm>
            <a:off x="569934" y="757011"/>
            <a:ext cx="10515600" cy="1325563"/>
          </a:xfrm>
          <a:prstGeom prst="rect">
            <a:avLst/>
          </a:prstGeom>
        </p:spPr>
        <p:txBody>
          <a:bodyPr/>
          <a:lstStyle/>
          <a:p>
            <a:pPr rtl="0" eaLnBrk="1" latinLnBrk="0" hangingPunct="1"/>
            <a:r>
              <a:rPr lang="en-US" sz="2800" b="1" kern="1200" dirty="0">
                <a:solidFill>
                  <a:srgbClr val="FFFFFF"/>
                </a:solidFill>
                <a:effectLst/>
                <a:latin typeface="Calibri" panose="020F0502020204030204" pitchFamily="34" charset="0"/>
                <a:ea typeface="+mn-ea"/>
                <a:cs typeface="+mn-cs"/>
              </a:rPr>
              <a:t>Gründung einer Energiegemeinschaft: Weitere Überlegungen – Einleitung</a:t>
            </a:r>
            <a:endParaRPr lang="en-GB" dirty="0">
              <a:effectLst/>
            </a:endParaRPr>
          </a:p>
          <a:p>
            <a:endParaRPr lang="en-GB" dirty="0"/>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Was muss ich sonst noch beachten, wenn ich eine Energiegemeinschaft gründen möchte?</a:t>
            </a:r>
          </a:p>
        </p:txBody>
      </p:sp>
    </p:spTree>
    <p:extLst>
      <p:ext uri="{BB962C8B-B14F-4D97-AF65-F5344CB8AC3E}">
        <p14:creationId xmlns:p14="http://schemas.microsoft.com/office/powerpoint/2010/main" val="378441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A25029-9170-CE05-89C0-3167A1411914}"/>
              </a:ext>
            </a:extLst>
          </p:cNvPr>
          <p:cNvSpPr>
            <a:spLocks noGrp="1"/>
          </p:cNvSpPr>
          <p:nvPr>
            <p:ph type="title" idx="4294967295"/>
          </p:nvPr>
        </p:nvSpPr>
        <p:spPr>
          <a:xfrm>
            <a:off x="508345" y="743948"/>
            <a:ext cx="10515600" cy="1325563"/>
          </a:xfrm>
          <a:prstGeom prst="rect">
            <a:avLst/>
          </a:prstGeom>
        </p:spPr>
        <p:txBody>
          <a:bodyPr/>
          <a:lstStyle/>
          <a:p>
            <a:pPr rtl="0" eaLnBrk="1" latinLnBrk="1" hangingPunct="1"/>
            <a:r>
              <a:rPr lang="en-US" sz="2800" b="1" kern="1200" dirty="0">
                <a:solidFill>
                  <a:srgbClr val="FFFFFF"/>
                </a:solidFill>
                <a:effectLst/>
                <a:latin typeface="Calibri" panose="020F0502020204030204" pitchFamily="34" charset="0"/>
                <a:ea typeface="+mn-ea"/>
                <a:cs typeface="+mn-cs"/>
              </a:rPr>
              <a:t>Gründung einer Energiegemeinschaft: Weitere Überlegungen</a:t>
            </a:r>
            <a:endParaRPr lang="en-GB" dirty="0">
              <a:effectLst/>
            </a:endParaRPr>
          </a:p>
          <a:p>
            <a:endParaRPr lang="en-GB" dirty="0"/>
          </a:p>
        </p:txBody>
      </p:sp>
      <p:sp>
        <p:nvSpPr>
          <p:cNvPr id="4" name="TextBox 3">
            <a:extLst>
              <a:ext uri="{FF2B5EF4-FFF2-40B4-BE49-F238E27FC236}">
                <a16:creationId xmlns:a16="http://schemas.microsoft.com/office/drawing/2014/main" id="{12E9D6D4-ADBC-D7EB-E231-9A2E3FFD7EF4}"/>
              </a:ext>
            </a:extLst>
          </p:cNvPr>
          <p:cNvSpPr txBox="1"/>
          <p:nvPr/>
        </p:nvSpPr>
        <p:spPr>
          <a:xfrm>
            <a:off x="6237964" y="2052233"/>
            <a:ext cx="5576555" cy="3785652"/>
          </a:xfrm>
          <a:prstGeom prst="rect">
            <a:avLst/>
          </a:prstGeom>
          <a:noFill/>
        </p:spPr>
        <p:txBody>
          <a:bodyPr wrap="square" rtlCol="0">
            <a:spAutoFit/>
          </a:bodyPr>
          <a:lstStyle/>
          <a:p>
            <a:pPr latinLnBrk="0"/>
            <a:r>
              <a:rPr lang="en-GB" sz="2400" dirty="0">
                <a:ea typeface="Public Sans"/>
                <a:cs typeface="Public Sans"/>
                <a:sym typeface="Public Sans"/>
              </a:rPr>
              <a:t>Es ist entscheidend, sich Gedanken darüber zu machen, wie Sie Ihre Energiegemeinschaft verwalten wollen. Beachten Sie dabei die folgenden wichtigen Punkte:</a:t>
            </a:r>
          </a:p>
          <a:p>
            <a:pPr latinLnBrk="0"/>
            <a:endParaRPr lang="en-GB" sz="2400" dirty="0">
              <a:ea typeface="Public Sans"/>
              <a:cs typeface="Public Sans"/>
            </a:endParaRPr>
          </a:p>
          <a:p>
            <a:pPr marL="342900" indent="-342900" latinLnBrk="0">
              <a:buFont typeface="Arial" panose="020B0604020202020204" pitchFamily="34" charset="0"/>
              <a:buChar char="•"/>
            </a:pPr>
            <a:r>
              <a:rPr lang="en-GB" sz="2400" dirty="0"/>
              <a:t>Ein robustes und klares Rahmenwerk.</a:t>
            </a:r>
          </a:p>
          <a:p>
            <a:pPr marL="342900" indent="-342900" latinLnBrk="0">
              <a:buFont typeface="Arial" panose="020B0604020202020204" pitchFamily="34" charset="0"/>
              <a:buChar char="•"/>
            </a:pPr>
            <a:r>
              <a:rPr lang="en-GB" sz="2400" dirty="0"/>
              <a:t>Finanzielle Vermögenswerte.</a:t>
            </a:r>
          </a:p>
          <a:p>
            <a:pPr marL="342900" indent="-342900" latinLnBrk="0">
              <a:buFont typeface="Arial" panose="020B0604020202020204" pitchFamily="34" charset="0"/>
              <a:buChar char="•"/>
            </a:pPr>
            <a:r>
              <a:rPr lang="en-GB" sz="2400" dirty="0"/>
              <a:t>Engagement der Gemeinschaft und Einbindung der Interessengruppen.</a:t>
            </a:r>
          </a:p>
          <a:p>
            <a:pPr marL="342900" indent="-342900" latinLnBrk="0">
              <a:buFont typeface="Arial" panose="020B0604020202020204" pitchFamily="34" charset="0"/>
              <a:buChar char="•"/>
            </a:pPr>
            <a:r>
              <a:rPr lang="en-GB" sz="2400" dirty="0"/>
              <a:t>Operatives Management?</a:t>
            </a:r>
          </a:p>
          <a:p>
            <a:pPr marL="342900" indent="-342900" latinLnBrk="0">
              <a:buFont typeface="Arial" panose="020B0604020202020204" pitchFamily="34" charset="0"/>
              <a:buChar char="•"/>
            </a:pPr>
            <a:r>
              <a:rPr lang="en-GB" sz="2400" dirty="0"/>
              <a:t>Skalierbarkeit und zukünftiges Wachstum.</a:t>
            </a:r>
          </a:p>
        </p:txBody>
      </p:sp>
      <p:pic>
        <p:nvPicPr>
          <p:cNvPr id="7" name="Picture 6">
            <a:extLst>
              <a:ext uri="{FF2B5EF4-FFF2-40B4-BE49-F238E27FC236}">
                <a16:creationId xmlns:a16="http://schemas.microsoft.com/office/drawing/2014/main" id="{9AAB25C1-AB87-5A13-0B39-9DD224FE80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1" y="2397999"/>
            <a:ext cx="5388664" cy="3951687"/>
          </a:xfrm>
          <a:prstGeom prst="rect">
            <a:avLst/>
          </a:prstGeom>
        </p:spPr>
      </p:pic>
    </p:spTree>
    <p:extLst>
      <p:ext uri="{BB962C8B-B14F-4D97-AF65-F5344CB8AC3E}">
        <p14:creationId xmlns:p14="http://schemas.microsoft.com/office/powerpoint/2010/main" val="32818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DDAE06-B645-463F-8182-12666361DA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375</TotalTime>
  <Words>3589</Words>
  <Application>Microsoft Macintosh PowerPoint</Application>
  <PresentationFormat>Widescreen</PresentationFormat>
  <Paragraphs>334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맑은 고딕</vt:lpstr>
      <vt:lpstr>Arial</vt:lpstr>
      <vt:lpstr>Arial,Sans-Serif</vt:lpstr>
      <vt:lpstr>Calibri</vt:lpstr>
      <vt:lpstr>Public Sans</vt:lpstr>
      <vt:lpstr>Every1 slide master</vt:lpstr>
      <vt:lpstr>Hilfreiche Tipps, Tricks und Tools zur Unterstützung der Einrichtung Ihrer Energiegemeinschaft</vt:lpstr>
      <vt:lpstr>Einführung</vt:lpstr>
      <vt:lpstr>Diese Präsentation</vt:lpstr>
      <vt:lpstr>Legen Sie noch heute los!  </vt:lpstr>
      <vt:lpstr>Gründung einer Energiegemeinschaft: Erste Schritte und Überlegungen – Einleitung </vt:lpstr>
      <vt:lpstr>Gründung einer Energiegemeinschaft: Erste Schritte und Überlegungen –  Erste Fragen </vt:lpstr>
      <vt:lpstr>Gründung einer Energiegemeinschaft: Erste Schritte und Überlegungen –  Weitere Fragen </vt:lpstr>
      <vt:lpstr>Gründung einer Energiegemeinschaft: Weitere Überlegungen – Einleitung </vt:lpstr>
      <vt:lpstr>Gründung einer Energiegemeinschaft: Weitere Überlegungen </vt:lpstr>
      <vt:lpstr>Gründung einer Energiegemeinschaft: Formelle Organisation – Einleitung </vt:lpstr>
      <vt:lpstr>Gründung einer Energiegemeinschaft: Formelle Organisation </vt:lpstr>
      <vt:lpstr>Gründung einer Energiegemeinschaft: Führung –  Einführung </vt:lpstr>
      <vt:lpstr>Gründung einer Energiegemeinschaft: Führung </vt:lpstr>
      <vt:lpstr>Gründung einer Energiegemeinschaft: Ressourcen – Einführung </vt:lpstr>
      <vt:lpstr>Gründung einer Energiegemeinschaft: Ressourcen  </vt:lpstr>
      <vt:lpstr>Gründung einer Energiegemeinschaft: Ihre Mitglieder – Einführung  </vt:lpstr>
      <vt:lpstr>Gründung einer Energiegemeinschaft: Ihre Mitglieder  </vt:lpstr>
      <vt:lpstr>Gründung einer Energiegemeinschaft: Finanzierung – Einführung </vt:lpstr>
      <vt:lpstr>Gründung einer Energiegemeinschaft: Finanzierung – Fragen </vt:lpstr>
      <vt:lpstr>Gründung einer Energiegemeinschaft: Finanzierung – Optionen </vt:lpstr>
      <vt:lpstr>Gründung einer Energiegemeinschaft: Einbindung der Gemeinschaft und der Interessengruppen – Einführung </vt:lpstr>
      <vt:lpstr>Gründung einer Energiegemeinschaft: Einbindung der Gemeinschaft und der Interessengruppen – Fragen </vt:lpstr>
      <vt:lpstr>Gründung einer Energiegemeinschaft: Einbindung der Gemeinschaft und der Interessengruppen – Bewährte Verfahren </vt:lpstr>
      <vt:lpstr>Nächste Schritte 1 </vt:lpstr>
      <vt:lpstr>Nächste Schritte 2 </vt:lpstr>
      <vt:lpstr>Danksagungen 1 </vt:lpstr>
      <vt:lpstr>Danksagungen 2 </vt:lpstr>
      <vt:lpstr>Danke!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2026-03-15T21:08:55Z</dcterms:modified>
  <cp:category/>
</cp:coreProperties>
</file>