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3"/>
  </p:notesMasterIdLst>
  <p:sldIdLst>
    <p:sldId id="256" r:id="rId6"/>
    <p:sldId id="257" r:id="rId7"/>
    <p:sldId id="265" r:id="rId8"/>
    <p:sldId id="263" r:id="rId9"/>
    <p:sldId id="264" r:id="rId10"/>
    <p:sldId id="266" r:id="rId11"/>
    <p:sldId id="283" r:id="rId12"/>
    <p:sldId id="271" r:id="rId13"/>
    <p:sldId id="272" r:id="rId14"/>
    <p:sldId id="269" r:id="rId15"/>
    <p:sldId id="268" r:id="rId16"/>
    <p:sldId id="287" r:id="rId17"/>
    <p:sldId id="284" r:id="rId18"/>
    <p:sldId id="277" r:id="rId19"/>
    <p:sldId id="276" r:id="rId20"/>
    <p:sldId id="275" r:id="rId21"/>
    <p:sldId id="274" r:id="rId22"/>
    <p:sldId id="273" r:id="rId23"/>
    <p:sldId id="285" r:id="rId24"/>
    <p:sldId id="282" r:id="rId25"/>
    <p:sldId id="281" r:id="rId26"/>
    <p:sldId id="280" r:id="rId27"/>
    <p:sldId id="288" r:id="rId28"/>
    <p:sldId id="279" r:id="rId29"/>
    <p:sldId id="286" r:id="rId30"/>
    <p:sldId id="289"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WuwZ4OuT+Fd84CaTPsDVA==" hashData="cRFnk1y0cI9MTVqPH5tb/t17Q4zxMalHR5rV/NpIgl3Ng8+fLGuZhq7GnMHMv65DpacAINXfy+DDhfoKbXckB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8"/>
    <p:restoredTop sz="69400" autoAdjust="0"/>
  </p:normalViewPr>
  <p:slideViewPr>
    <p:cSldViewPr snapToGrid="0">
      <p:cViewPr varScale="1">
        <p:scale>
          <a:sx n="60" d="100"/>
          <a:sy n="60" d="100"/>
        </p:scale>
        <p:origin x="1622"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Los datos de los puntos </a:t>
            </a:r>
            <a:r>
              <a:rPr lang="en-US" dirty="0">
                <a:solidFill>
                  <a:srgbClr val="000000"/>
                </a:solidFill>
                <a:latin typeface="Arial"/>
                <a:ea typeface="Arial"/>
                <a:cs typeface="Arial"/>
                <a:sym typeface="Arial"/>
              </a:rPr>
              <a:t>se </a:t>
            </a:r>
            <a:r>
              <a:rPr lang="en-US" sz="1200" b="0" i="0" u="none" strike="noStrike" cap="none" dirty="0">
                <a:solidFill>
                  <a:srgbClr val="000000"/>
                </a:solidFill>
                <a:effectLst/>
                <a:latin typeface="Arial"/>
                <a:ea typeface="Arial"/>
                <a:cs typeface="Arial"/>
                <a:sym typeface="Arial"/>
              </a:rPr>
              <a:t>describen mediante un único vértice, ninguno de los cuales está conectado a otro. En su lugar, todos forman sus propias unidades. Suelen tener un único conjunto de coordenadas X e Y junto con las coordenadas espaciales. En la mayoría de los casos, también hay datos de atributos que </a:t>
            </a:r>
            <a:r>
              <a:rPr lang="en-US" dirty="0">
                <a:solidFill>
                  <a:srgbClr val="000000"/>
                </a:solidFill>
                <a:latin typeface="Arial"/>
                <a:ea typeface="Arial"/>
                <a:cs typeface="Arial"/>
                <a:sym typeface="Arial"/>
              </a:rPr>
              <a:t>describen </a:t>
            </a:r>
            <a:r>
              <a:rPr lang="en-US" sz="1200" b="0" i="0" u="none" strike="noStrike" cap="none" dirty="0">
                <a:solidFill>
                  <a:srgbClr val="000000"/>
                </a:solidFill>
                <a:effectLst/>
                <a:latin typeface="Arial"/>
                <a:ea typeface="Arial"/>
                <a:cs typeface="Arial"/>
                <a:sym typeface="Arial"/>
              </a:rPr>
              <a:t>cada punto y que ayudan al usuario a distinguir </a:t>
            </a:r>
            <a:r>
              <a:rPr lang="en-US" dirty="0">
                <a:solidFill>
                  <a:srgbClr val="000000"/>
                </a:solidFill>
                <a:latin typeface="Arial"/>
                <a:ea typeface="Arial"/>
                <a:cs typeface="Arial"/>
                <a:sym typeface="Arial"/>
              </a:rPr>
              <a:t>entre </a:t>
            </a:r>
            <a:r>
              <a:rPr lang="en-US" sz="1200" b="0" i="0" u="none" strike="noStrike" cap="none" dirty="0">
                <a:solidFill>
                  <a:srgbClr val="000000"/>
                </a:solidFill>
                <a:effectLst/>
                <a:latin typeface="Arial"/>
                <a:ea typeface="Arial"/>
                <a:cs typeface="Arial"/>
                <a:sym typeface="Arial"/>
              </a:rPr>
              <a:t>un punto y otro. Lo que se considera un punto es subjetivo. ¿Qué queremos decir con esto? Bueno, un punto </a:t>
            </a:r>
            <a:r>
              <a:rPr lang="en-US" sz="1200" i="0" u="none" strike="noStrike" cap="none" dirty="0">
                <a:solidFill>
                  <a:srgbClr val="000000"/>
                </a:solidFill>
                <a:effectLst/>
                <a:latin typeface="Arial"/>
                <a:ea typeface="Arial"/>
                <a:cs typeface="Arial"/>
                <a:sym typeface="Arial"/>
              </a:rPr>
              <a:t>representa la característica </a:t>
            </a:r>
            <a:r>
              <a:rPr lang="en-US" dirty="0">
                <a:solidFill>
                  <a:srgbClr val="000000"/>
                </a:solidFill>
                <a:latin typeface="Arial"/>
                <a:ea typeface="Arial"/>
                <a:cs typeface="Arial"/>
                <a:sym typeface="Arial"/>
              </a:rPr>
              <a:t>sin un área</a:t>
            </a:r>
            <a:r>
              <a:rPr lang="en-US" sz="120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Cuando una </a:t>
            </a:r>
            <a:r>
              <a:rPr lang="en-US" sz="1200" i="0" u="none" strike="noStrike" cap="none" dirty="0">
                <a:solidFill>
                  <a:srgbClr val="000000"/>
                </a:solidFill>
                <a:effectLst/>
                <a:latin typeface="Arial"/>
                <a:ea typeface="Arial"/>
                <a:cs typeface="Arial"/>
                <a:sym typeface="Arial"/>
              </a:rPr>
              <a:t>característica </a:t>
            </a:r>
            <a:r>
              <a:rPr lang="en-US" dirty="0">
                <a:solidFill>
                  <a:srgbClr val="000000"/>
                </a:solidFill>
                <a:latin typeface="Arial"/>
                <a:ea typeface="Arial"/>
                <a:cs typeface="Arial"/>
                <a:sym typeface="Arial"/>
              </a:rPr>
              <a:t>carece de </a:t>
            </a:r>
            <a:r>
              <a:rPr lang="en-US" sz="1200" b="0" i="0" u="none" strike="noStrike" cap="none" dirty="0">
                <a:solidFill>
                  <a:srgbClr val="000000"/>
                </a:solidFill>
                <a:effectLst/>
                <a:latin typeface="Arial"/>
                <a:ea typeface="Arial"/>
                <a:cs typeface="Arial"/>
                <a:sym typeface="Arial"/>
              </a:rPr>
              <a:t>área</a:t>
            </a:r>
            <a:r>
              <a:rPr lang="en-US" dirty="0">
                <a:solidFill>
                  <a:srgbClr val="000000"/>
                </a:solidFill>
                <a:latin typeface="Arial"/>
                <a:ea typeface="Arial"/>
                <a:cs typeface="Arial"/>
                <a:sym typeface="Arial"/>
              </a:rPr>
              <a:t>, depende en </a:t>
            </a:r>
            <a:r>
              <a:rPr lang="en-US" sz="1200" b="0" i="0" u="none" strike="noStrike" cap="none" dirty="0">
                <a:solidFill>
                  <a:srgbClr val="000000"/>
                </a:solidFill>
                <a:effectLst/>
                <a:latin typeface="Arial"/>
                <a:ea typeface="Arial"/>
                <a:cs typeface="Arial"/>
                <a:sym typeface="Arial"/>
              </a:rPr>
              <a:t>gran medida de la escala del mapa. Si estás representando un país</a:t>
            </a:r>
            <a:r>
              <a:rPr lang="en-US" dirty="0">
                <a:solidFill>
                  <a:srgbClr val="000000"/>
                </a:solidFill>
                <a:latin typeface="Arial"/>
                <a:ea typeface="Arial"/>
                <a:cs typeface="Arial"/>
                <a:sym typeface="Arial"/>
              </a:rPr>
              <a:t>, entonces </a:t>
            </a:r>
            <a:r>
              <a:rPr lang="en-US" sz="1200" b="0" i="0" u="none" strike="noStrike" cap="none" dirty="0">
                <a:solidFill>
                  <a:srgbClr val="000000"/>
                </a:solidFill>
                <a:effectLst/>
                <a:latin typeface="Arial"/>
                <a:ea typeface="Arial"/>
                <a:cs typeface="Arial"/>
                <a:sym typeface="Arial"/>
              </a:rPr>
              <a:t>cada ciudad de ese país puede considerarse un punto. Si, por el contrario, tienes un mapa de una ciudad, entonces los diferentes edificios o puntos de interés pueden ser visualizados con puntos.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US" sz="1200" b="0" i="0" u="none" strike="noStrike" cap="none" dirty="0">
                <a:solidFill>
                  <a:srgbClr val="000000"/>
                </a:solidFill>
                <a:effectLst/>
                <a:latin typeface="Arial"/>
                <a:ea typeface="Arial"/>
                <a:cs typeface="Arial"/>
                <a:sym typeface="Arial"/>
              </a:rPr>
              <a:t>El segundo tipo de datos vectoriales son los datos de línea. Los datos de línea </a:t>
            </a:r>
            <a:r>
              <a:rPr lang="en-US" dirty="0">
                <a:solidFill>
                  <a:srgbClr val="000000"/>
                </a:solidFill>
                <a:latin typeface="Arial"/>
                <a:ea typeface="Arial"/>
                <a:cs typeface="Arial"/>
                <a:sym typeface="Arial"/>
              </a:rPr>
              <a:t>consisten </a:t>
            </a:r>
            <a:r>
              <a:rPr lang="en-US" sz="1200" b="0" i="0" u="none" strike="noStrike" cap="none" dirty="0">
                <a:solidFill>
                  <a:srgbClr val="000000"/>
                </a:solidFill>
                <a:effectLst/>
                <a:latin typeface="Arial"/>
                <a:ea typeface="Arial"/>
                <a:cs typeface="Arial"/>
                <a:sym typeface="Arial"/>
              </a:rPr>
              <a:t>en al menos dos o más vértices que están conectados entre sí. En esta imagen, hemos resaltado una de las líneas en rojo. En cada extremo de esta línea roja, hay un vértice, y como están conectados entre sí, forman una línea. Y al igual que los puntos, incluyen algunos atributos descriptivos</a:t>
            </a:r>
            <a:r>
              <a:rPr lang="en-US" dirty="0">
                <a:solidFill>
                  <a:srgbClr val="000000"/>
                </a:solidFill>
                <a:latin typeface="Arial"/>
                <a:ea typeface="Arial"/>
                <a:cs typeface="Arial"/>
                <a:sym typeface="Arial"/>
              </a:rPr>
              <a:t>. Si </a:t>
            </a:r>
            <a:r>
              <a:rPr lang="en-US" sz="1200" b="0" i="0" u="none" strike="noStrike" cap="none" dirty="0">
                <a:solidFill>
                  <a:srgbClr val="000000"/>
                </a:solidFill>
                <a:effectLst/>
                <a:latin typeface="Arial"/>
                <a:ea typeface="Arial"/>
                <a:cs typeface="Arial"/>
                <a:sym typeface="Arial"/>
              </a:rPr>
              <a:t>esto hubiera sido </a:t>
            </a:r>
            <a:r>
              <a:rPr lang="en-US" dirty="0">
                <a:solidFill>
                  <a:srgbClr val="000000"/>
                </a:solidFill>
                <a:latin typeface="Arial"/>
                <a:ea typeface="Arial"/>
                <a:cs typeface="Arial"/>
                <a:sym typeface="Arial"/>
              </a:rPr>
              <a:t>una línea de transmisión</a:t>
            </a:r>
            <a:r>
              <a:rPr lang="en-US" sz="1200" b="0" i="0" u="none" strike="noStrike" cap="none" dirty="0">
                <a:solidFill>
                  <a:srgbClr val="000000"/>
                </a:solidFill>
                <a:effectLst/>
                <a:latin typeface="Arial"/>
                <a:ea typeface="Arial"/>
                <a:cs typeface="Arial"/>
                <a:sym typeface="Arial"/>
              </a:rPr>
              <a:t>, tal vez la tensión de las líneas hubiera sido un atributo. Las líneas tienen una longitud, pero no tienen un área. De nuevo, al igual que con los puntos, la escala es importante. Si representas un país, la red fluvial puede ser una capa de líneas. Si se trata de un paisaje</a:t>
            </a:r>
            <a:r>
              <a:rPr lang="en-US" dirty="0">
                <a:solidFill>
                  <a:srgbClr val="000000"/>
                </a:solidFill>
                <a:latin typeface="Arial"/>
                <a:ea typeface="Arial"/>
                <a:cs typeface="Arial"/>
                <a:sym typeface="Arial"/>
              </a:rPr>
              <a:t>, la red fluvial podría </a:t>
            </a:r>
            <a:r>
              <a:rPr lang="en-US" sz="1200" b="0" i="0" u="none" strike="noStrike" cap="none" dirty="0">
                <a:solidFill>
                  <a:srgbClr val="000000"/>
                </a:solidFill>
                <a:effectLst/>
                <a:latin typeface="Arial"/>
                <a:ea typeface="Arial"/>
                <a:cs typeface="Arial"/>
                <a:sym typeface="Arial"/>
              </a:rPr>
              <a:t>representarse con un polígono.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Los polígonos son el último tipo de datos vectoriales. Los polígonos forman áreas cerradas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Son muy similares a las líneas. La diferencia es que constan de al menos cuatro vértices y el último y el primer vértice comparten siempre las mismas coordenadas, formando la misma área cerrada. Y al igual que los puntos y las líneas, también incluyen atributos descriptivos. Aquí tenemos un mapa de África y cada país del mapa es su propio polígono</a:t>
            </a:r>
            <a:r>
              <a:rPr lang="en-US" dirty="0">
                <a:solidFill>
                  <a:srgbClr val="000000"/>
                </a:solidFill>
                <a:latin typeface="Arial"/>
                <a:ea typeface="Arial"/>
                <a:cs typeface="Arial"/>
                <a:sym typeface="Arial"/>
              </a:rPr>
              <a:t>. Los atributos </a:t>
            </a:r>
            <a:r>
              <a:rPr lang="en-US" sz="1200" b="0" i="0" u="none" strike="noStrike" cap="none" dirty="0">
                <a:solidFill>
                  <a:srgbClr val="000000"/>
                </a:solidFill>
                <a:effectLst/>
                <a:latin typeface="Arial"/>
                <a:ea typeface="Arial"/>
                <a:cs typeface="Arial"/>
                <a:sym typeface="Arial"/>
              </a:rPr>
              <a:t>que pueden </a:t>
            </a:r>
            <a:r>
              <a:rPr lang="en-US" dirty="0">
                <a:solidFill>
                  <a:srgbClr val="000000"/>
                </a:solidFill>
                <a:latin typeface="Arial"/>
                <a:ea typeface="Arial"/>
                <a:cs typeface="Arial"/>
                <a:sym typeface="Arial"/>
              </a:rPr>
              <a:t>vincularse a estos polígonos son, por ejemplo, </a:t>
            </a:r>
            <a:r>
              <a:rPr lang="en-US" sz="1200" b="0" i="0" u="none" strike="noStrike" cap="none" dirty="0">
                <a:solidFill>
                  <a:srgbClr val="000000"/>
                </a:solidFill>
                <a:effectLst/>
                <a:latin typeface="Arial"/>
                <a:ea typeface="Arial"/>
                <a:cs typeface="Arial"/>
                <a:sym typeface="Arial"/>
              </a:rPr>
              <a:t>el nombre del país, el tamaño de la población </a:t>
            </a:r>
            <a:r>
              <a:rPr lang="en-US" dirty="0">
                <a:solidFill>
                  <a:srgbClr val="000000"/>
                </a:solidFill>
                <a:latin typeface="Arial"/>
                <a:ea typeface="Arial"/>
                <a:cs typeface="Arial"/>
                <a:sym typeface="Arial"/>
              </a:rPr>
              <a:t>y la </a:t>
            </a:r>
            <a:r>
              <a:rPr lang="en-US" sz="1200" b="0" i="0" u="none" strike="noStrike" cap="none" dirty="0">
                <a:solidFill>
                  <a:srgbClr val="000000"/>
                </a:solidFill>
                <a:effectLst/>
                <a:latin typeface="Arial"/>
                <a:ea typeface="Arial"/>
                <a:cs typeface="Arial"/>
                <a:sym typeface="Arial"/>
              </a:rPr>
              <a:t>tasa de electrificación.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Los datos rasterizados </a:t>
            </a:r>
            <a:r>
              <a:rPr lang="en-US" dirty="0">
                <a:solidFill>
                  <a:srgbClr val="000000"/>
                </a:solidFill>
                <a:latin typeface="Arial"/>
                <a:ea typeface="Arial"/>
                <a:cs typeface="Arial"/>
                <a:sym typeface="Arial"/>
              </a:rPr>
              <a:t>difieren </a:t>
            </a:r>
            <a:r>
              <a:rPr lang="en-US" sz="1200" b="0" i="0" u="none" strike="noStrike" cap="none" dirty="0">
                <a:solidFill>
                  <a:srgbClr val="000000"/>
                </a:solidFill>
                <a:effectLst/>
                <a:latin typeface="Arial"/>
                <a:ea typeface="Arial"/>
                <a:cs typeface="Arial"/>
                <a:sym typeface="Arial"/>
              </a:rPr>
              <a:t>de los datos normales en muchos aspectos. En lugar de representar objetos de </a:t>
            </a:r>
            <a:r>
              <a:rPr lang="en-US" dirty="0">
                <a:solidFill>
                  <a:srgbClr val="000000"/>
                </a:solidFill>
                <a:latin typeface="Arial"/>
                <a:ea typeface="Arial"/>
                <a:cs typeface="Arial"/>
                <a:sym typeface="Arial"/>
              </a:rPr>
              <a:t>la vida real </a:t>
            </a:r>
            <a:r>
              <a:rPr lang="en-US" sz="1200" b="0" i="0" u="none" strike="noStrike" cap="none" dirty="0">
                <a:solidFill>
                  <a:srgbClr val="000000"/>
                </a:solidFill>
                <a:effectLst/>
                <a:latin typeface="Arial"/>
                <a:ea typeface="Arial"/>
                <a:cs typeface="Arial"/>
                <a:sym typeface="Arial"/>
              </a:rPr>
              <a:t>con límites claros, los rásteres están compuestos por celdas. Forman matrices, y juntas representan </a:t>
            </a:r>
            <a:r>
              <a:rPr lang="en-US" sz="1200" i="0" u="none" strike="noStrike" cap="none" dirty="0">
                <a:solidFill>
                  <a:srgbClr val="000000"/>
                </a:solidFill>
                <a:effectLst/>
                <a:latin typeface="Arial"/>
                <a:ea typeface="Arial"/>
                <a:cs typeface="Arial"/>
                <a:sym typeface="Arial"/>
              </a:rPr>
              <a:t>superficies. En esta imagen, el cuadrado verde </a:t>
            </a:r>
            <a:r>
              <a:rPr lang="en-US" dirty="0">
                <a:solidFill>
                  <a:srgbClr val="000000"/>
                </a:solidFill>
                <a:latin typeface="Arial"/>
                <a:ea typeface="Arial"/>
                <a:cs typeface="Arial"/>
                <a:sym typeface="Arial"/>
              </a:rPr>
              <a:t>representa una celda </a:t>
            </a:r>
            <a:r>
              <a:rPr lang="en-US" sz="1200" i="0" u="none" strike="noStrike" cap="none" dirty="0">
                <a:solidFill>
                  <a:srgbClr val="000000"/>
                </a:solidFill>
                <a:effectLst/>
                <a:latin typeface="Arial"/>
                <a:ea typeface="Arial"/>
                <a:cs typeface="Arial"/>
                <a:sym typeface="Arial"/>
              </a:rPr>
              <a:t>y, junto con las celdas blancas que la rodean, forma una matriz. Esta matriz es lo que llamamos una trama. Cada celda </a:t>
            </a:r>
            <a:r>
              <a:rPr lang="en-US" sz="1200" b="0" i="0" u="none" strike="noStrike" cap="none" dirty="0">
                <a:solidFill>
                  <a:srgbClr val="000000"/>
                </a:solidFill>
                <a:effectLst/>
                <a:latin typeface="Arial"/>
                <a:ea typeface="Arial"/>
                <a:cs typeface="Arial"/>
                <a:sym typeface="Arial"/>
              </a:rPr>
              <a:t>tiene sus propios datos almacenados en forma de coordenadas y atributos. Esto hace que los datos ráster sean una buena opción para representar superficies continuas en grandes áreas. </a:t>
            </a:r>
            <a:r>
              <a:rPr lang="en-US" dirty="0">
                <a:solidFill>
                  <a:srgbClr val="000000"/>
                </a:solidFill>
                <a:latin typeface="Arial"/>
                <a:ea typeface="Arial"/>
                <a:cs typeface="Arial"/>
                <a:sym typeface="Arial"/>
              </a:rPr>
              <a:t>Esto se debe a que cada una </a:t>
            </a:r>
            <a:r>
              <a:rPr lang="en-US" sz="1200" b="0" i="0" u="none" strike="noStrike" cap="none" dirty="0">
                <a:solidFill>
                  <a:srgbClr val="000000"/>
                </a:solidFill>
                <a:effectLst/>
                <a:latin typeface="Arial"/>
                <a:ea typeface="Arial"/>
                <a:cs typeface="Arial"/>
                <a:sym typeface="Arial"/>
              </a:rPr>
              <a:t>de estas casillas puede capturar diferentes atributos y transmitir un mensaje diferente. Los datos ráster </a:t>
            </a:r>
            <a:r>
              <a:rPr lang="en-US" dirty="0">
                <a:solidFill>
                  <a:srgbClr val="000000"/>
                </a:solidFill>
                <a:latin typeface="Arial"/>
                <a:ea typeface="Arial"/>
                <a:cs typeface="Arial"/>
                <a:sym typeface="Arial"/>
              </a:rPr>
              <a:t>suelen dividirse </a:t>
            </a:r>
            <a:r>
              <a:rPr lang="en-US" sz="1200" b="0" i="0" u="none" strike="noStrike" cap="none" dirty="0">
                <a:solidFill>
                  <a:srgbClr val="000000"/>
                </a:solidFill>
                <a:effectLst/>
                <a:latin typeface="Arial"/>
                <a:ea typeface="Arial"/>
                <a:cs typeface="Arial"/>
                <a:sym typeface="Arial"/>
              </a:rPr>
              <a:t>en tres grupos: Temáticos, continuos y de imágenes. Los rásteres temáticos suelen representar conjuntos de </a:t>
            </a:r>
            <a:r>
              <a:rPr lang="en-US" dirty="0">
                <a:solidFill>
                  <a:srgbClr val="000000"/>
                </a:solidFill>
                <a:latin typeface="Arial"/>
                <a:ea typeface="Arial"/>
                <a:cs typeface="Arial"/>
                <a:sym typeface="Arial"/>
              </a:rPr>
              <a:t>datos como la </a:t>
            </a:r>
            <a:r>
              <a:rPr lang="en-US" sz="1200" b="0" i="0" u="none" strike="noStrike" cap="none" dirty="0">
                <a:solidFill>
                  <a:srgbClr val="000000"/>
                </a:solidFill>
                <a:effectLst/>
                <a:latin typeface="Arial"/>
                <a:ea typeface="Arial"/>
                <a:cs typeface="Arial"/>
                <a:sym typeface="Arial"/>
              </a:rPr>
              <a:t>cubierta del suelo, mientras que los rásteres continuos representan datos que carecen de bordes </a:t>
            </a:r>
            <a:r>
              <a:rPr lang="en-US" dirty="0">
                <a:solidFill>
                  <a:srgbClr val="000000"/>
                </a:solidFill>
                <a:latin typeface="Arial"/>
                <a:ea typeface="Arial"/>
                <a:cs typeface="Arial"/>
                <a:sym typeface="Arial"/>
              </a:rPr>
              <a:t>definidos, mientras que los </a:t>
            </a:r>
            <a:r>
              <a:rPr lang="en-US" sz="1200" b="0" i="0" u="none" strike="noStrike" cap="none" dirty="0">
                <a:solidFill>
                  <a:srgbClr val="000000"/>
                </a:solidFill>
                <a:effectLst/>
                <a:latin typeface="Arial"/>
                <a:ea typeface="Arial"/>
                <a:cs typeface="Arial"/>
                <a:sym typeface="Arial"/>
              </a:rPr>
              <a:t>rásteres temáticos suelen tener bordes definidos. Los </a:t>
            </a:r>
            <a:r>
              <a:rPr lang="en-US" dirty="0">
                <a:solidFill>
                  <a:srgbClr val="000000"/>
                </a:solidFill>
                <a:latin typeface="Arial"/>
                <a:ea typeface="Arial"/>
                <a:cs typeface="Arial"/>
                <a:sym typeface="Arial"/>
              </a:rPr>
              <a:t>conjuntos de datos continuos suelen representar datos como </a:t>
            </a:r>
            <a:r>
              <a:rPr lang="en-US" sz="1200" b="0" i="0" u="none" strike="noStrike" cap="none" dirty="0">
                <a:solidFill>
                  <a:srgbClr val="000000"/>
                </a:solidFill>
                <a:effectLst/>
                <a:latin typeface="Arial"/>
                <a:ea typeface="Arial"/>
                <a:cs typeface="Arial"/>
                <a:sym typeface="Arial"/>
              </a:rPr>
              <a:t>la temperatura, la pendiente de la elevación y la velocidad del viento. Los rásteres de imágenes </a:t>
            </a:r>
            <a:r>
              <a:rPr lang="en-US" dirty="0">
                <a:solidFill>
                  <a:srgbClr val="000000"/>
                </a:solidFill>
                <a:latin typeface="Arial"/>
                <a:ea typeface="Arial"/>
                <a:cs typeface="Arial"/>
                <a:sym typeface="Arial"/>
              </a:rPr>
              <a:t>son </a:t>
            </a:r>
            <a:r>
              <a:rPr lang="en-US" sz="1200" b="0" i="0" u="none" strike="noStrike" cap="none" dirty="0">
                <a:solidFill>
                  <a:srgbClr val="000000"/>
                </a:solidFill>
                <a:effectLst/>
                <a:latin typeface="Arial"/>
                <a:ea typeface="Arial"/>
                <a:cs typeface="Arial"/>
                <a:sym typeface="Arial"/>
              </a:rPr>
              <a:t>mapas </a:t>
            </a:r>
            <a:r>
              <a:rPr lang="en-US" dirty="0">
                <a:solidFill>
                  <a:srgbClr val="000000"/>
                </a:solidFill>
                <a:latin typeface="Arial"/>
                <a:ea typeface="Arial"/>
                <a:cs typeface="Arial"/>
                <a:sym typeface="Arial"/>
              </a:rPr>
              <a:t>escaneados </a:t>
            </a:r>
            <a:r>
              <a:rPr lang="en-US" sz="1200" b="0" i="0" u="none" strike="noStrike" cap="none" dirty="0">
                <a:solidFill>
                  <a:srgbClr val="000000"/>
                </a:solidFill>
                <a:effectLst/>
                <a:latin typeface="Arial"/>
                <a:ea typeface="Arial"/>
                <a:cs typeface="Arial"/>
                <a:sym typeface="Arial"/>
              </a:rPr>
              <a:t>habituales como mapas base, y pueden utilizarse para asegurarse de que los vértices de un </a:t>
            </a:r>
            <a:r>
              <a:rPr lang="en-US" dirty="0">
                <a:solidFill>
                  <a:srgbClr val="000000"/>
                </a:solidFill>
                <a:latin typeface="Arial"/>
                <a:ea typeface="Arial"/>
                <a:cs typeface="Arial"/>
                <a:sym typeface="Arial"/>
              </a:rPr>
              <a:t>conjunto de datos</a:t>
            </a:r>
            <a:r>
              <a:rPr lang="en-US" sz="1200" b="0" i="0" u="none" strike="noStrike" cap="none" dirty="0">
                <a:solidFill>
                  <a:srgbClr val="000000"/>
                </a:solidFill>
                <a:effectLst/>
                <a:latin typeface="Arial"/>
                <a:ea typeface="Arial"/>
                <a:cs typeface="Arial"/>
                <a:sym typeface="Arial"/>
              </a:rPr>
              <a:t> vectoriales están correctamente alineados. Los diferentes tipos de datos ráster que se utilizan tienen grandes implicaciones sobre cómo se pueden manipular los conjuntos de </a:t>
            </a:r>
            <a:r>
              <a:rPr lang="en-US" dirty="0">
                <a:solidFill>
                  <a:srgbClr val="000000"/>
                </a:solidFill>
                <a:latin typeface="Arial"/>
                <a:ea typeface="Arial"/>
                <a:cs typeface="Arial"/>
                <a:sym typeface="Arial"/>
              </a:rPr>
              <a:t>datos. </a:t>
            </a:r>
            <a:r>
              <a:rPr lang="en-US" sz="1200" b="0" i="0" u="none" strike="noStrike" cap="none" dirty="0">
                <a:solidFill>
                  <a:srgbClr val="000000"/>
                </a:solidFill>
                <a:effectLst/>
                <a:latin typeface="Arial"/>
                <a:ea typeface="Arial"/>
                <a:cs typeface="Arial"/>
                <a:sym typeface="Arial"/>
              </a:rPr>
              <a:t>Veremos </a:t>
            </a:r>
            <a:r>
              <a:rPr lang="en-US" dirty="0">
                <a:solidFill>
                  <a:srgbClr val="000000"/>
                </a:solidFill>
                <a:latin typeface="Arial"/>
                <a:ea typeface="Arial"/>
                <a:cs typeface="Arial"/>
                <a:sym typeface="Arial"/>
              </a:rPr>
              <a:t>esto </a:t>
            </a:r>
            <a:r>
              <a:rPr lang="en-US" sz="1200" b="0" i="0" u="none" strike="noStrike" cap="none" dirty="0">
                <a:solidFill>
                  <a:srgbClr val="000000"/>
                </a:solidFill>
                <a:effectLst/>
                <a:latin typeface="Arial"/>
                <a:ea typeface="Arial"/>
                <a:cs typeface="Arial"/>
                <a:sym typeface="Arial"/>
              </a:rPr>
              <a:t>un poco más profundo en este curso, pero también en los ejercicios de este curso. El uso de los datos ráster abarca una amplia gama de aplicaciones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Puedes utilizar los datos ráster como mapas base debajo de tus vectores para validarlos y darles contexto.  Puede utilizarlos como </a:t>
            </a:r>
            <a:r>
              <a:rPr lang="en-US" dirty="0">
                <a:solidFill>
                  <a:srgbClr val="000000"/>
                </a:solidFill>
                <a:latin typeface="Arial"/>
                <a:ea typeface="Arial"/>
                <a:cs typeface="Arial"/>
                <a:sym typeface="Arial"/>
              </a:rPr>
              <a:t>un mapa de superficie </a:t>
            </a:r>
            <a:r>
              <a:rPr lang="en-US" sz="1200" b="0" i="0" u="none" strike="noStrike" cap="none" dirty="0">
                <a:solidFill>
                  <a:srgbClr val="000000"/>
                </a:solidFill>
                <a:effectLst/>
                <a:latin typeface="Arial"/>
                <a:ea typeface="Arial"/>
                <a:cs typeface="Arial"/>
                <a:sym typeface="Arial"/>
              </a:rPr>
              <a:t>que proporciona un método eficaz de almacenar la continuidad como una superficie, o puede utilizarlos como los mapas temáticos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clasificando una superficie en diferentes clases en función de un atributo de elección.</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Veamos las implicaciones que tiene cada tamaño de celda. El nivel de detalle representado por </a:t>
            </a:r>
            <a:r>
              <a:rPr lang="en-US" dirty="0">
                <a:solidFill>
                  <a:srgbClr val="000000"/>
                </a:solidFill>
                <a:latin typeface="Arial"/>
                <a:ea typeface="Arial"/>
                <a:cs typeface="Arial"/>
                <a:sym typeface="Arial"/>
              </a:rPr>
              <a:t>un ráster </a:t>
            </a:r>
            <a:r>
              <a:rPr lang="en-US" sz="1200" b="0" i="0" u="none" strike="noStrike" cap="none" dirty="0">
                <a:solidFill>
                  <a:srgbClr val="000000"/>
                </a:solidFill>
                <a:effectLst/>
                <a:latin typeface="Arial"/>
                <a:ea typeface="Arial"/>
                <a:cs typeface="Arial"/>
                <a:sym typeface="Arial"/>
              </a:rPr>
              <a:t>suele depender del tamaño de la celda. A veces, el tamaño de la celda también se denomina tamaño del píxel o resolución espacial. La celda debe ser lo suficientemente pequeña para captar el detalle necesario, pero lo suficientemente grande para que el almacenamiento y el análisis informático puedan realizarse de forma eficiente. Cuanto más homogénea sea un área en cuanto a variables críticas</a:t>
            </a:r>
            <a:r>
              <a:rPr lang="en-US" dirty="0">
                <a:solidFill>
                  <a:srgbClr val="000000"/>
                </a:solidFill>
                <a:latin typeface="Arial"/>
                <a:ea typeface="Arial"/>
                <a:cs typeface="Arial"/>
                <a:sym typeface="Arial"/>
              </a:rPr>
              <a:t>, como la </a:t>
            </a:r>
            <a:r>
              <a:rPr lang="en-US" sz="1200" b="0" i="0" u="none" strike="noStrike" cap="none" dirty="0">
                <a:solidFill>
                  <a:srgbClr val="000000"/>
                </a:solidFill>
                <a:effectLst/>
                <a:latin typeface="Arial"/>
                <a:ea typeface="Arial"/>
                <a:cs typeface="Arial"/>
                <a:sym typeface="Arial"/>
              </a:rPr>
              <a:t>topografía y el uso del suelo, mayor podrá ser el tamaño de la celda sin perder precisión. Determinar un tamaño de celda adecuado es muy importante en su </a:t>
            </a:r>
            <a:r>
              <a:rPr lang="en-US" sz="1200" i="0" u="none" strike="noStrike" cap="none" dirty="0">
                <a:solidFill>
                  <a:srgbClr val="000000"/>
                </a:solidFill>
                <a:effectLst/>
                <a:latin typeface="Arial"/>
                <a:ea typeface="Arial"/>
                <a:cs typeface="Arial"/>
                <a:sym typeface="Arial"/>
              </a:rPr>
              <a:t>aplicación</a:t>
            </a:r>
            <a:r>
              <a:rPr lang="en-US" sz="1200" b="0" i="0" u="none" strike="noStrike" cap="none" dirty="0">
                <a:solidFill>
                  <a:srgbClr val="000000"/>
                </a:solidFill>
                <a:effectLst/>
                <a:latin typeface="Arial"/>
                <a:ea typeface="Arial"/>
                <a:cs typeface="Arial"/>
                <a:sym typeface="Arial"/>
              </a:rPr>
              <a:t> SIG</a:t>
            </a:r>
            <a:r>
              <a:rPr lang="en-US" sz="1200" i="0" u="none" strike="noStrike" cap="none" dirty="0">
                <a:solidFill>
                  <a:srgbClr val="000000"/>
                </a:solidFill>
                <a:effectLst/>
                <a:latin typeface="Arial"/>
                <a:ea typeface="Arial"/>
                <a:cs typeface="Arial"/>
                <a:sym typeface="Arial"/>
              </a:rPr>
              <a:t>. Las imágenes con un tamaño de píxel pequeño se denominan </a:t>
            </a:r>
            <a:r>
              <a:rPr lang="en-US" sz="1200" b="0" i="0" u="none" strike="noStrike" cap="none" dirty="0">
                <a:solidFill>
                  <a:srgbClr val="000000"/>
                </a:solidFill>
                <a:effectLst/>
                <a:latin typeface="Arial"/>
                <a:ea typeface="Arial"/>
                <a:cs typeface="Arial"/>
                <a:sym typeface="Arial"/>
              </a:rPr>
              <a:t>de alta resolución porque es posible distinguir un alto grado de detalle en la imagen</a:t>
            </a:r>
            <a:r>
              <a:rPr lang="en-US" dirty="0">
                <a:solidFill>
                  <a:srgbClr val="000000"/>
                </a:solidFill>
                <a:latin typeface="Arial"/>
                <a:ea typeface="Arial"/>
                <a:cs typeface="Arial"/>
                <a:sym typeface="Arial"/>
              </a:rPr>
              <a:t>. Las imágenes con un tamaño de píxel grande se denominan de baja resolución porque la cantidad de detalles </a:t>
            </a:r>
            <a:r>
              <a:rPr lang="en-US" sz="1200" b="0" i="0" u="none" strike="noStrike" cap="none" dirty="0">
                <a:solidFill>
                  <a:srgbClr val="000000"/>
                </a:solidFill>
                <a:effectLst/>
                <a:latin typeface="Arial"/>
                <a:ea typeface="Arial"/>
                <a:cs typeface="Arial"/>
                <a:sym typeface="Arial"/>
              </a:rPr>
              <a:t>es menor. En esta diapositiva se </a:t>
            </a:r>
            <a:r>
              <a:rPr lang="en-US" sz="1200" b="0" i="0" u="none" strike="noStrike" cap="none" baseline="0" dirty="0">
                <a:solidFill>
                  <a:srgbClr val="000000"/>
                </a:solidFill>
                <a:effectLst/>
                <a:latin typeface="Arial"/>
                <a:ea typeface="Arial"/>
                <a:cs typeface="Arial"/>
                <a:sym typeface="Arial"/>
              </a:rPr>
              <a:t>enumeran </a:t>
            </a:r>
            <a:r>
              <a:rPr lang="en-US" sz="1200" b="0" i="0" u="none" strike="noStrike" cap="none" dirty="0">
                <a:solidFill>
                  <a:srgbClr val="000000"/>
                </a:solidFill>
                <a:effectLst/>
                <a:latin typeface="Arial"/>
                <a:ea typeface="Arial"/>
                <a:cs typeface="Arial"/>
                <a:sym typeface="Arial"/>
              </a:rPr>
              <a:t>algunos de los pros y los contras del tamaño de </a:t>
            </a:r>
            <a:r>
              <a:rPr lang="en-US" dirty="0">
                <a:solidFill>
                  <a:srgbClr val="000000"/>
                </a:solidFill>
                <a:latin typeface="Arial"/>
                <a:ea typeface="Arial"/>
                <a:cs typeface="Arial"/>
                <a:sym typeface="Arial"/>
              </a:rPr>
              <a:t>celda </a:t>
            </a:r>
            <a:r>
              <a:rPr lang="en-US" sz="1200" b="0" i="0" u="none" strike="noStrike" cap="none" dirty="0">
                <a:solidFill>
                  <a:srgbClr val="000000"/>
                </a:solidFill>
                <a:effectLst/>
                <a:latin typeface="Arial"/>
                <a:ea typeface="Arial"/>
                <a:cs typeface="Arial"/>
                <a:sym typeface="Arial"/>
              </a:rPr>
              <a:t>pequeño y grande.  Como puede ver, la elección de la resolución se reduce a menudo a un compromiso entre la precisión y el tiempo de cálculo.</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Dado que el tamaño de las celdas es tan importante</a:t>
            </a:r>
            <a:r>
              <a:rPr lang="en-US" dirty="0">
                <a:solidFill>
                  <a:srgbClr val="000000"/>
                </a:solidFill>
                <a:latin typeface="Arial"/>
                <a:ea typeface="Arial"/>
                <a:cs typeface="Arial"/>
                <a:sym typeface="Arial"/>
              </a:rPr>
              <a:t>, </a:t>
            </a:r>
            <a:r>
              <a:rPr lang="en-US" sz="1200" b="0" i="0" u="none" strike="noStrike" cap="none" baseline="0" dirty="0">
                <a:solidFill>
                  <a:srgbClr val="000000"/>
                </a:solidFill>
                <a:effectLst/>
                <a:latin typeface="Arial"/>
                <a:ea typeface="Arial"/>
                <a:cs typeface="Arial"/>
                <a:sym typeface="Arial"/>
              </a:rPr>
              <a:t>también veremos </a:t>
            </a:r>
            <a:r>
              <a:rPr lang="en-US" sz="1200" b="0" i="0" u="none" strike="noStrike" cap="none" dirty="0">
                <a:solidFill>
                  <a:srgbClr val="000000"/>
                </a:solidFill>
                <a:effectLst/>
                <a:latin typeface="Arial"/>
                <a:ea typeface="Arial"/>
                <a:cs typeface="Arial"/>
                <a:sym typeface="Arial"/>
              </a:rPr>
              <a:t>cómo se pueden modificar al realizar un análisis. Es útil tener </a:t>
            </a:r>
            <a:r>
              <a:rPr lang="en-US" dirty="0">
                <a:solidFill>
                  <a:srgbClr val="000000"/>
                </a:solidFill>
                <a:latin typeface="Arial"/>
                <a:ea typeface="Arial"/>
                <a:cs typeface="Arial"/>
                <a:sym typeface="Arial"/>
              </a:rPr>
              <a:t>conjuntos de datos </a:t>
            </a:r>
            <a:r>
              <a:rPr lang="en-US" sz="1200" b="0" i="0" u="none" strike="noStrike" cap="none" dirty="0">
                <a:solidFill>
                  <a:srgbClr val="000000"/>
                </a:solidFill>
                <a:effectLst/>
                <a:latin typeface="Arial"/>
                <a:ea typeface="Arial"/>
                <a:cs typeface="Arial"/>
                <a:sym typeface="Arial"/>
              </a:rPr>
              <a:t>que tengan todos el mismo tamaño de celda. Sin embargo, en muchos casos no podrá encontrar todos sus conjuntos de datos con la misma resolución. Y en estos casos, es necesario cambiar el tamaño de las celdas. En QGIS esto se puede hacer con una herramienta llamada Translate. Veremos cómo se puede utilizar esta herramienta para practicar un poco más adelante durante el ejercicio. Anteriormente hemos mencionado que existen diferentes tipos de </a:t>
            </a:r>
            <a:r>
              <a:rPr lang="en-US" dirty="0">
                <a:solidFill>
                  <a:srgbClr val="000000"/>
                </a:solidFill>
                <a:latin typeface="Arial"/>
                <a:ea typeface="Arial"/>
                <a:cs typeface="Arial"/>
                <a:sym typeface="Arial"/>
              </a:rPr>
              <a:t>conjuntos de datos</a:t>
            </a:r>
            <a:r>
              <a:rPr lang="en-US" sz="1200" b="0" i="0" u="none" strike="noStrike" cap="none" dirty="0">
                <a:solidFill>
                  <a:srgbClr val="000000"/>
                </a:solidFill>
                <a:effectLst/>
                <a:latin typeface="Arial"/>
                <a:ea typeface="Arial"/>
                <a:cs typeface="Arial"/>
                <a:sym typeface="Arial"/>
              </a:rPr>
              <a:t> ráster: temáticos, </a:t>
            </a:r>
            <a:r>
              <a:rPr lang="en-US" dirty="0">
                <a:solidFill>
                  <a:srgbClr val="000000"/>
                </a:solidFill>
                <a:latin typeface="Arial"/>
                <a:ea typeface="Arial"/>
                <a:cs typeface="Arial"/>
                <a:sym typeface="Arial"/>
              </a:rPr>
              <a:t>continuos </a:t>
            </a:r>
            <a:r>
              <a:rPr lang="en-US" sz="1200" b="0" i="0" u="none" strike="noStrike" cap="none" dirty="0">
                <a:solidFill>
                  <a:srgbClr val="000000"/>
                </a:solidFill>
                <a:effectLst/>
                <a:latin typeface="Arial"/>
                <a:ea typeface="Arial"/>
                <a:cs typeface="Arial"/>
                <a:sym typeface="Arial"/>
              </a:rPr>
              <a:t>y de imágenes. Y también hemos hablado </a:t>
            </a:r>
            <a:r>
              <a:rPr lang="en-US" dirty="0">
                <a:solidFill>
                  <a:srgbClr val="000000"/>
                </a:solidFill>
                <a:latin typeface="Arial"/>
                <a:ea typeface="Arial"/>
                <a:cs typeface="Arial"/>
                <a:sym typeface="Arial"/>
              </a:rPr>
              <a:t>del hecho </a:t>
            </a:r>
            <a:r>
              <a:rPr lang="en-US" sz="1200" b="0" i="0" u="none" strike="noStrike" cap="none" dirty="0">
                <a:solidFill>
                  <a:srgbClr val="000000"/>
                </a:solidFill>
                <a:effectLst/>
                <a:latin typeface="Arial"/>
                <a:ea typeface="Arial"/>
                <a:cs typeface="Arial"/>
                <a:sym typeface="Arial"/>
              </a:rPr>
              <a:t>de que, dependiendo del tipo de ráster que se tenga</a:t>
            </a:r>
            <a:r>
              <a:rPr lang="en-US" dirty="0">
                <a:solidFill>
                  <a:srgbClr val="000000"/>
                </a:solidFill>
                <a:latin typeface="Arial"/>
                <a:ea typeface="Arial"/>
                <a:cs typeface="Arial"/>
                <a:sym typeface="Arial"/>
              </a:rPr>
              <a:t>, hay </a:t>
            </a:r>
            <a:r>
              <a:rPr lang="en-US" sz="1200" b="0" i="0" u="none" strike="noStrike" cap="none" dirty="0">
                <a:solidFill>
                  <a:srgbClr val="000000"/>
                </a:solidFill>
                <a:effectLst/>
                <a:latin typeface="Arial"/>
                <a:ea typeface="Arial"/>
                <a:cs typeface="Arial"/>
                <a:sym typeface="Arial"/>
              </a:rPr>
              <a:t>diferentes implicaciones </a:t>
            </a:r>
            <a:r>
              <a:rPr lang="en-US" dirty="0">
                <a:solidFill>
                  <a:srgbClr val="000000"/>
                </a:solidFill>
                <a:latin typeface="Arial"/>
                <a:ea typeface="Arial"/>
                <a:cs typeface="Arial"/>
                <a:sym typeface="Arial"/>
              </a:rPr>
              <a:t>respecto a cómo </a:t>
            </a:r>
            <a:r>
              <a:rPr lang="en-US" sz="1200" b="0" i="0" u="none" strike="noStrike" cap="none" dirty="0">
                <a:solidFill>
                  <a:srgbClr val="000000"/>
                </a:solidFill>
                <a:effectLst/>
                <a:latin typeface="Arial"/>
                <a:ea typeface="Arial"/>
                <a:cs typeface="Arial"/>
                <a:sym typeface="Arial"/>
              </a:rPr>
              <a:t>se pueden alterar </a:t>
            </a:r>
            <a:r>
              <a:rPr lang="en-US" dirty="0">
                <a:solidFill>
                  <a:srgbClr val="000000"/>
                </a:solidFill>
                <a:latin typeface="Arial"/>
                <a:ea typeface="Arial"/>
                <a:cs typeface="Arial"/>
                <a:sym typeface="Arial"/>
              </a:rPr>
              <a:t>los conjuntos de datos</a:t>
            </a:r>
            <a:r>
              <a:rPr lang="en-US" sz="1200" b="0" i="0" u="none" strike="noStrike" cap="none" dirty="0">
                <a:solidFill>
                  <a:srgbClr val="000000"/>
                </a:solidFill>
                <a:effectLst/>
                <a:latin typeface="Arial"/>
                <a:ea typeface="Arial"/>
                <a:cs typeface="Arial"/>
                <a:sym typeface="Arial"/>
              </a:rPr>
              <a:t>. Una de estas implicaciones es el cambio del tamaño de las celdas. Si tenemos un conjunto </a:t>
            </a:r>
            <a:r>
              <a:rPr lang="en-US" dirty="0">
                <a:solidFill>
                  <a:srgbClr val="000000"/>
                </a:solidFill>
                <a:latin typeface="Arial"/>
                <a:ea typeface="Arial"/>
                <a:cs typeface="Arial"/>
                <a:sym typeface="Arial"/>
              </a:rPr>
              <a:t>de datos</a:t>
            </a:r>
            <a:r>
              <a:rPr lang="en-US" sz="1200" b="0" i="0" u="none" strike="noStrike" cap="none" dirty="0">
                <a:solidFill>
                  <a:srgbClr val="000000"/>
                </a:solidFill>
                <a:effectLst/>
                <a:latin typeface="Arial"/>
                <a:ea typeface="Arial"/>
                <a:cs typeface="Arial"/>
                <a:sym typeface="Arial"/>
              </a:rPr>
              <a:t> continuos, pueden tomar cualquier valor dentro de ese rango, no importa </a:t>
            </a:r>
            <a:r>
              <a:rPr lang="en-US" dirty="0">
                <a:solidFill>
                  <a:srgbClr val="000000"/>
                </a:solidFill>
                <a:latin typeface="Arial"/>
                <a:ea typeface="Arial"/>
                <a:cs typeface="Arial"/>
                <a:sym typeface="Arial"/>
              </a:rPr>
              <a:t>si es </a:t>
            </a:r>
            <a:r>
              <a:rPr lang="en-US" sz="1200" b="0" i="0" u="none" strike="noStrike" cap="none" dirty="0">
                <a:solidFill>
                  <a:srgbClr val="000000"/>
                </a:solidFill>
                <a:effectLst/>
                <a:latin typeface="Arial"/>
                <a:ea typeface="Arial"/>
                <a:cs typeface="Arial"/>
                <a:sym typeface="Arial"/>
              </a:rPr>
              <a:t>un número entero o no. Se podría </a:t>
            </a:r>
            <a:r>
              <a:rPr lang="en-US" dirty="0">
                <a:solidFill>
                  <a:srgbClr val="000000"/>
                </a:solidFill>
                <a:latin typeface="Arial"/>
                <a:ea typeface="Arial"/>
                <a:cs typeface="Arial"/>
                <a:sym typeface="Arial"/>
              </a:rPr>
              <a:t>remuestrear </a:t>
            </a:r>
            <a:r>
              <a:rPr lang="en-US" sz="1200" b="0" i="0" u="none" strike="noStrike" cap="none" dirty="0">
                <a:solidFill>
                  <a:srgbClr val="000000"/>
                </a:solidFill>
                <a:effectLst/>
                <a:latin typeface="Arial"/>
                <a:ea typeface="Arial"/>
                <a:cs typeface="Arial"/>
                <a:sym typeface="Arial"/>
              </a:rPr>
              <a:t>potencialmente utilizando un método de media. Eso es lo que se ilustra aquí con dos rasters. Cada celda tiene su propio valor, y luego lo remuestreamos a un tamaño de celda mayor. Y el proceso </a:t>
            </a:r>
            <a:r>
              <a:rPr lang="en-US" dirty="0">
                <a:solidFill>
                  <a:srgbClr val="000000"/>
                </a:solidFill>
                <a:latin typeface="Arial"/>
                <a:ea typeface="Arial"/>
                <a:cs typeface="Arial"/>
                <a:sym typeface="Arial"/>
              </a:rPr>
              <a:t>tomará </a:t>
            </a:r>
            <a:r>
              <a:rPr lang="en-US" sz="1200" b="0" i="0" u="none" strike="noStrike" cap="none" dirty="0">
                <a:solidFill>
                  <a:srgbClr val="000000"/>
                </a:solidFill>
                <a:effectLst/>
                <a:latin typeface="Arial"/>
                <a:ea typeface="Arial"/>
                <a:cs typeface="Arial"/>
                <a:sym typeface="Arial"/>
              </a:rPr>
              <a:t>las cuatro celdas correspondientes a la celda más grande, </a:t>
            </a:r>
            <a:r>
              <a:rPr lang="en-US" sz="1200" b="0" i="0" u="none" strike="noStrike" cap="none" baseline="0" dirty="0">
                <a:solidFill>
                  <a:srgbClr val="000000"/>
                </a:solidFill>
                <a:effectLst/>
                <a:latin typeface="Arial"/>
                <a:ea typeface="Arial"/>
                <a:cs typeface="Arial"/>
                <a:sym typeface="Arial"/>
              </a:rPr>
              <a:t>calculará el promedio de esas cuatro y devolverá una capa de tamaño de </a:t>
            </a:r>
            <a:r>
              <a:rPr lang="en-US" dirty="0">
                <a:solidFill>
                  <a:srgbClr val="000000"/>
                </a:solidFill>
                <a:latin typeface="Arial"/>
                <a:ea typeface="Arial"/>
                <a:cs typeface="Arial"/>
                <a:sym typeface="Arial"/>
              </a:rPr>
              <a:t>celda más grande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Esto se puede hacer porque </a:t>
            </a:r>
            <a:r>
              <a:rPr lang="en-US" sz="1200" b="0" i="0" u="none" strike="noStrike" cap="none" baseline="0" dirty="0">
                <a:solidFill>
                  <a:srgbClr val="000000"/>
                </a:solidFill>
                <a:effectLst/>
                <a:latin typeface="Arial"/>
                <a:ea typeface="Arial"/>
                <a:cs typeface="Arial"/>
                <a:sym typeface="Arial"/>
              </a:rPr>
              <a:t>estamos convirtiendo a </a:t>
            </a:r>
            <a:r>
              <a:rPr lang="en-US" sz="1200" b="0" i="0" u="none" strike="noStrike" cap="none" dirty="0">
                <a:solidFill>
                  <a:srgbClr val="000000"/>
                </a:solidFill>
                <a:effectLst/>
                <a:latin typeface="Arial"/>
                <a:ea typeface="Arial"/>
                <a:cs typeface="Arial"/>
                <a:sym typeface="Arial"/>
              </a:rPr>
              <a:t>un raster continuo.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Suponiendo que tengamos un ráster temático</a:t>
            </a:r>
            <a:r>
              <a:rPr lang="en-US" dirty="0">
                <a:solidFill>
                  <a:srgbClr val="000000"/>
                </a:solidFill>
                <a:latin typeface="Arial"/>
                <a:ea typeface="Arial"/>
                <a:cs typeface="Arial"/>
                <a:sym typeface="Arial"/>
              </a:rPr>
              <a:t>, como un </a:t>
            </a:r>
            <a:r>
              <a:rPr lang="en-US" sz="1200" b="0" i="0" u="none" strike="noStrike" cap="none" dirty="0">
                <a:solidFill>
                  <a:srgbClr val="000000"/>
                </a:solidFill>
                <a:effectLst/>
                <a:latin typeface="Arial"/>
                <a:ea typeface="Arial"/>
                <a:cs typeface="Arial"/>
                <a:sym typeface="Arial"/>
              </a:rPr>
              <a:t>ráster de cobertura del suelo, entonces cada área de su terreno será acoplada y clasificada en diferentes grupos. Cada grupo tendrá su propio número y características. Digamos que el cero es agua, el uno es bosque, el dos es hierba, el tres es zona urbana</a:t>
            </a:r>
            <a:r>
              <a:rPr lang="en-US" sz="1200" b="0" i="0" u="none" strike="noStrike" cap="none" baseline="0" dirty="0">
                <a:solidFill>
                  <a:srgbClr val="000000"/>
                </a:solidFill>
                <a:effectLst/>
                <a:latin typeface="Arial"/>
                <a:ea typeface="Arial"/>
                <a:cs typeface="Arial"/>
                <a:sym typeface="Arial"/>
              </a:rPr>
              <a:t>, etc</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Estos valores son discretos</a:t>
            </a:r>
            <a:r>
              <a:rPr lang="en-US" dirty="0">
                <a:solidFill>
                  <a:srgbClr val="000000"/>
                </a:solidFill>
                <a:latin typeface="Arial"/>
                <a:ea typeface="Arial"/>
                <a:cs typeface="Arial"/>
                <a:sym typeface="Arial"/>
              </a:rPr>
              <a:t>. Es decir, no se </a:t>
            </a:r>
            <a:r>
              <a:rPr lang="en-US" sz="1200" b="0" i="0" u="none" strike="noStrike" cap="none" dirty="0">
                <a:solidFill>
                  <a:srgbClr val="000000"/>
                </a:solidFill>
                <a:effectLst/>
                <a:latin typeface="Arial"/>
                <a:ea typeface="Arial"/>
                <a:cs typeface="Arial"/>
                <a:sym typeface="Arial"/>
              </a:rPr>
              <a:t>puede tener el valor que se quiera. En este caso, el cero es agua y el uno es bosque</a:t>
            </a:r>
            <a:r>
              <a:rPr lang="en-US" dirty="0">
                <a:solidFill>
                  <a:srgbClr val="000000"/>
                </a:solidFill>
                <a:latin typeface="Arial"/>
                <a:ea typeface="Arial"/>
                <a:cs typeface="Arial"/>
                <a:sym typeface="Arial"/>
              </a:rPr>
              <a:t>. Sin embargo, los valores </a:t>
            </a:r>
            <a:r>
              <a:rPr lang="en-US" sz="1200" b="0" i="0" u="none" strike="noStrike" cap="none" dirty="0">
                <a:solidFill>
                  <a:srgbClr val="000000"/>
                </a:solidFill>
                <a:effectLst/>
                <a:latin typeface="Arial"/>
                <a:ea typeface="Arial"/>
                <a:cs typeface="Arial"/>
                <a:sym typeface="Arial"/>
              </a:rPr>
              <a:t>entre cero y uno no significan nada. Por lo tanto, tenemos que volver a muestrear de una manera diferente, ya que no podemos utilizar los promedios. En este caso, hemos utilizado el Modo o la Mayoría en </a:t>
            </a:r>
            <a:r>
              <a:rPr lang="en-US" dirty="0">
                <a:solidFill>
                  <a:srgbClr val="000000"/>
                </a:solidFill>
                <a:latin typeface="Arial"/>
                <a:ea typeface="Arial"/>
                <a:cs typeface="Arial"/>
                <a:sym typeface="Arial"/>
              </a:rPr>
              <a:t>Q.G.I.S. </a:t>
            </a:r>
            <a:r>
              <a:rPr lang="en-US" sz="1200" b="0" i="0" u="none" strike="noStrike" cap="none" dirty="0">
                <a:solidFill>
                  <a:srgbClr val="000000"/>
                </a:solidFill>
                <a:effectLst/>
                <a:latin typeface="Arial"/>
                <a:ea typeface="Arial"/>
                <a:cs typeface="Arial"/>
                <a:sym typeface="Arial"/>
              </a:rPr>
              <a:t>Aquí las cuatro celdas vuelven a ser una celda más grande. </a:t>
            </a:r>
            <a:r>
              <a:rPr lang="en-US" sz="1200" b="0" i="0" u="none" strike="noStrike" cap="none" baseline="0" dirty="0">
                <a:solidFill>
                  <a:srgbClr val="000000"/>
                </a:solidFill>
                <a:effectLst/>
                <a:latin typeface="Arial"/>
                <a:ea typeface="Arial"/>
                <a:cs typeface="Arial"/>
                <a:sym typeface="Arial"/>
              </a:rPr>
              <a:t>El operador </a:t>
            </a:r>
            <a:r>
              <a:rPr lang="en-US" sz="1200" b="0" i="0" u="none" strike="noStrike" cap="none" dirty="0">
                <a:solidFill>
                  <a:srgbClr val="000000"/>
                </a:solidFill>
                <a:effectLst/>
                <a:latin typeface="Arial"/>
                <a:ea typeface="Arial"/>
                <a:cs typeface="Arial"/>
                <a:sym typeface="Arial"/>
              </a:rPr>
              <a:t>mira las cuatro celdas y toma el valor que está en la mayoría. Esta es una buena manera de mantenerse dentro de los valores que tienen sus clasificaciones. Veremos cómo hacer esto más a fondo durante los ejercicios.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¿Cuáles son las diferencias entre los </a:t>
            </a:r>
            <a:r>
              <a:rPr lang="en-US" dirty="0">
                <a:solidFill>
                  <a:srgbClr val="000000"/>
                </a:solidFill>
                <a:latin typeface="Arial"/>
                <a:ea typeface="Arial"/>
                <a:cs typeface="Arial"/>
                <a:sym typeface="Arial"/>
              </a:rPr>
              <a:t>rásteres </a:t>
            </a:r>
            <a:r>
              <a:rPr lang="en-US" sz="1200" b="0" i="0" u="none" strike="noStrike" cap="none" dirty="0">
                <a:solidFill>
                  <a:srgbClr val="000000"/>
                </a:solidFill>
                <a:effectLst/>
                <a:latin typeface="Arial"/>
                <a:ea typeface="Arial"/>
                <a:cs typeface="Arial"/>
                <a:sym typeface="Arial"/>
              </a:rPr>
              <a:t>y los vectores? Hemos visto un poco qué tipo de datos representan, pero ¿cómo se comparan entre sí? Los rásteres son más rápidos de generar. Esto se debe a que los puntos, las líneas y los polígonos deben construirse a partir de la geometría y la topología, lo que lleva más tiempo que generar simplemente una matriz con diferentes </a:t>
            </a:r>
            <a:r>
              <a:rPr lang="en-US" dirty="0">
                <a:solidFill>
                  <a:srgbClr val="000000"/>
                </a:solidFill>
                <a:latin typeface="Arial"/>
                <a:ea typeface="Arial"/>
                <a:cs typeface="Arial"/>
                <a:sym typeface="Arial"/>
              </a:rPr>
              <a:t>colores</a:t>
            </a:r>
            <a:r>
              <a:rPr lang="en-US" sz="1200" b="0" i="0" u="none" strike="noStrike" cap="none" dirty="0">
                <a:solidFill>
                  <a:srgbClr val="000000"/>
                </a:solidFill>
                <a:effectLst/>
                <a:latin typeface="Arial"/>
                <a:ea typeface="Arial"/>
                <a:cs typeface="Arial"/>
                <a:sym typeface="Arial"/>
              </a:rPr>
              <a:t>. Es más fácil superponer vectores ya que los raster cubren grandes áreas. Si se quiere superponer </a:t>
            </a:r>
            <a:r>
              <a:rPr lang="en-US" dirty="0">
                <a:solidFill>
                  <a:srgbClr val="000000"/>
                </a:solidFill>
                <a:latin typeface="Arial"/>
                <a:ea typeface="Arial"/>
                <a:cs typeface="Arial"/>
                <a:sym typeface="Arial"/>
              </a:rPr>
              <a:t>una trama </a:t>
            </a:r>
            <a:r>
              <a:rPr lang="en-US" sz="1200" b="0" i="0" u="none" strike="noStrike" cap="none" dirty="0">
                <a:solidFill>
                  <a:srgbClr val="000000"/>
                </a:solidFill>
                <a:effectLst/>
                <a:latin typeface="Arial"/>
                <a:ea typeface="Arial"/>
                <a:cs typeface="Arial"/>
                <a:sym typeface="Arial"/>
              </a:rPr>
              <a:t>con </a:t>
            </a:r>
            <a:r>
              <a:rPr lang="en-US" dirty="0">
                <a:solidFill>
                  <a:srgbClr val="000000"/>
                </a:solidFill>
                <a:latin typeface="Arial"/>
                <a:ea typeface="Arial"/>
                <a:cs typeface="Arial"/>
                <a:sym typeface="Arial"/>
              </a:rPr>
              <a:t>otra</a:t>
            </a:r>
            <a:r>
              <a:rPr lang="en-US" sz="1200" b="0" i="0" u="none" strike="noStrike" cap="none" dirty="0">
                <a:solidFill>
                  <a:srgbClr val="000000"/>
                </a:solidFill>
                <a:effectLst/>
                <a:latin typeface="Arial"/>
                <a:ea typeface="Arial"/>
                <a:cs typeface="Arial"/>
                <a:sym typeface="Arial"/>
              </a:rPr>
              <a:t>, habría que manipular la transparencia y podría haber dificultades </a:t>
            </a:r>
            <a:r>
              <a:rPr lang="en-US" dirty="0">
                <a:solidFill>
                  <a:srgbClr val="000000"/>
                </a:solidFill>
                <a:latin typeface="Arial"/>
                <a:ea typeface="Arial"/>
                <a:cs typeface="Arial"/>
                <a:sym typeface="Arial"/>
              </a:rPr>
              <a:t>para combinar </a:t>
            </a:r>
            <a:r>
              <a:rPr lang="en-US" sz="1200" b="0" i="0" u="none" strike="noStrike" cap="none" dirty="0">
                <a:solidFill>
                  <a:srgbClr val="000000"/>
                </a:solidFill>
                <a:effectLst/>
                <a:latin typeface="Arial"/>
                <a:ea typeface="Arial"/>
                <a:cs typeface="Arial"/>
                <a:sym typeface="Arial"/>
              </a:rPr>
              <a:t>tramas con </a:t>
            </a:r>
            <a:r>
              <a:rPr lang="en-US" dirty="0">
                <a:solidFill>
                  <a:srgbClr val="000000"/>
                </a:solidFill>
                <a:latin typeface="Arial"/>
                <a:ea typeface="Arial"/>
                <a:cs typeface="Arial"/>
                <a:sym typeface="Arial"/>
              </a:rPr>
              <a:t>tamaños de </a:t>
            </a:r>
            <a:r>
              <a:rPr lang="en-US" sz="1200" b="0" i="0" u="none" strike="noStrike" cap="none" dirty="0">
                <a:solidFill>
                  <a:srgbClr val="000000"/>
                </a:solidFill>
                <a:effectLst/>
                <a:latin typeface="Arial"/>
                <a:ea typeface="Arial"/>
                <a:cs typeface="Arial"/>
                <a:sym typeface="Arial"/>
              </a:rPr>
              <a:t>celda diferentes. Los datos vectoriales son fáciles de actualizar siempre que sea necesario. Sólo tienes que actualizar los vértices que están conectados a la parte de los datos vectoriales que quieres actualizar </a:t>
            </a:r>
            <a:r>
              <a:rPr lang="en-US" sz="1200" b="0" i="0" u="none" strike="noStrike" cap="none" baseline="0" dirty="0">
                <a:solidFill>
                  <a:srgbClr val="000000"/>
                </a:solidFill>
                <a:effectLst/>
                <a:latin typeface="Arial"/>
                <a:ea typeface="Arial"/>
                <a:cs typeface="Arial"/>
                <a:sym typeface="Arial"/>
              </a:rPr>
              <a:t>(aunque </a:t>
            </a:r>
            <a:r>
              <a:rPr lang="en-US" dirty="0">
                <a:solidFill>
                  <a:srgbClr val="000000"/>
                </a:solidFill>
                <a:latin typeface="Arial"/>
                <a:ea typeface="Arial"/>
                <a:cs typeface="Arial"/>
                <a:sym typeface="Arial"/>
              </a:rPr>
              <a:t>normalmente son </a:t>
            </a:r>
            <a:r>
              <a:rPr lang="en-US" sz="1200" b="0" i="0" u="none" strike="noStrike" cap="none" dirty="0">
                <a:solidFill>
                  <a:srgbClr val="000000"/>
                </a:solidFill>
                <a:effectLst/>
                <a:latin typeface="Arial"/>
                <a:ea typeface="Arial"/>
                <a:cs typeface="Arial"/>
                <a:sym typeface="Arial"/>
              </a:rPr>
              <a:t>atributos). Pero si quieres actualizar un raster, tendrás que actualizar todas sus celdas. Esto lleva más tiempo y puede ser más difícil. En los vectores, sólo almacenamos los vértices</a:t>
            </a:r>
            <a:r>
              <a:rPr lang="en-US" dirty="0">
                <a:solidFill>
                  <a:srgbClr val="000000"/>
                </a:solidFill>
                <a:latin typeface="Arial"/>
                <a:ea typeface="Arial"/>
                <a:cs typeface="Arial"/>
                <a:sym typeface="Arial"/>
              </a:rPr>
              <a:t>. En los </a:t>
            </a:r>
            <a:r>
              <a:rPr lang="en-US" sz="1200" b="0" i="0" u="none" strike="noStrike" cap="none" dirty="0">
                <a:solidFill>
                  <a:srgbClr val="000000"/>
                </a:solidFill>
                <a:effectLst/>
                <a:latin typeface="Arial"/>
                <a:ea typeface="Arial"/>
                <a:cs typeface="Arial"/>
                <a:sym typeface="Arial"/>
              </a:rPr>
              <a:t>rásteres, tenemos que almacenar todos los píxeles. Por lo tanto, los vectores no ocupan tanto espacio en el ordenador </a:t>
            </a:r>
            <a:r>
              <a:rPr lang="en-US" dirty="0">
                <a:solidFill>
                  <a:srgbClr val="000000"/>
                </a:solidFill>
                <a:latin typeface="Arial"/>
                <a:ea typeface="Arial"/>
                <a:cs typeface="Arial"/>
                <a:sym typeface="Arial"/>
              </a:rPr>
              <a:t>como los rásters</a:t>
            </a:r>
            <a:r>
              <a:rPr lang="en-US" sz="12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Algunos mensajes clave: Los vectores representan objetos con límites discretos, lo que significa que se puede distinguir fácilmente la característica de </a:t>
            </a:r>
            <a:r>
              <a:rPr lang="en-US" dirty="0">
                <a:solidFill>
                  <a:srgbClr val="000000"/>
                </a:solidFill>
                <a:latin typeface="Arial"/>
                <a:ea typeface="Arial"/>
                <a:cs typeface="Arial"/>
                <a:sym typeface="Arial"/>
              </a:rPr>
              <a:t>su entorno</a:t>
            </a:r>
            <a:r>
              <a:rPr lang="en-US" sz="1200" b="0" i="0" u="none" strike="noStrike" cap="none" dirty="0">
                <a:solidFill>
                  <a:srgbClr val="000000"/>
                </a:solidFill>
                <a:effectLst/>
                <a:latin typeface="Arial"/>
                <a:ea typeface="Arial"/>
                <a:cs typeface="Arial"/>
                <a:sym typeface="Arial"/>
              </a:rPr>
              <a:t>. Los rásteres suelen representar datos </a:t>
            </a:r>
            <a:r>
              <a:rPr lang="en-US" dirty="0">
                <a:solidFill>
                  <a:srgbClr val="000000"/>
                </a:solidFill>
                <a:latin typeface="Arial"/>
                <a:ea typeface="Arial"/>
                <a:cs typeface="Arial"/>
                <a:sym typeface="Arial"/>
              </a:rPr>
              <a:t>no homogéneos </a:t>
            </a:r>
            <a:r>
              <a:rPr lang="en-US" sz="1200" b="0" i="0" u="none" strike="noStrike" cap="none" dirty="0">
                <a:solidFill>
                  <a:srgbClr val="000000"/>
                </a:solidFill>
                <a:effectLst/>
                <a:latin typeface="Arial"/>
                <a:ea typeface="Arial"/>
                <a:cs typeface="Arial"/>
                <a:sym typeface="Arial"/>
              </a:rPr>
              <a:t>que cubren grandes áreas. El tamaño de las celdas es muy importante en el análisis</a:t>
            </a:r>
            <a:r>
              <a:rPr lang="en-US" dirty="0">
                <a:solidFill>
                  <a:srgbClr val="000000"/>
                </a:solidFill>
                <a:latin typeface="Arial"/>
                <a:ea typeface="Arial"/>
                <a:cs typeface="Arial"/>
                <a:sym typeface="Arial"/>
              </a:rPr>
              <a:t>, y hay que </a:t>
            </a:r>
            <a:r>
              <a:rPr lang="en-US" sz="1200" b="0" i="0" u="none" strike="noStrike" cap="none" dirty="0">
                <a:solidFill>
                  <a:srgbClr val="000000"/>
                </a:solidFill>
                <a:effectLst/>
                <a:latin typeface="Arial"/>
                <a:ea typeface="Arial"/>
                <a:cs typeface="Arial"/>
                <a:sym typeface="Arial"/>
              </a:rPr>
              <a:t>elegirlo con cuidado. Tiene </a:t>
            </a:r>
            <a:r>
              <a:rPr lang="en-US" dirty="0">
                <a:solidFill>
                  <a:srgbClr val="000000"/>
                </a:solidFill>
                <a:latin typeface="Arial"/>
                <a:ea typeface="Arial"/>
                <a:cs typeface="Arial"/>
                <a:sym typeface="Arial"/>
              </a:rPr>
              <a:t>implicaciones en cuanto a la </a:t>
            </a:r>
            <a:r>
              <a:rPr lang="en-US" sz="1200" b="0" i="0" u="none" strike="noStrike" cap="none" dirty="0">
                <a:solidFill>
                  <a:srgbClr val="000000"/>
                </a:solidFill>
                <a:effectLst/>
                <a:latin typeface="Arial"/>
                <a:ea typeface="Arial"/>
                <a:cs typeface="Arial"/>
                <a:sym typeface="Arial"/>
              </a:rPr>
              <a:t>precisión y el tiempo de su análisis. Y hay tres tipos diferentes de datos vectoriales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puntos, líneas y polígonos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Eliges cuál quieres utilizar en función de lo que intentas visualizar.</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Vamos a introducir brevemente otro concepto importante de G.I.S.: la georreferenciación. La georreferenciación es el proceso de convertir datos e imágenes sin coordenadas espaciales en datos G.I.S. Estos datos pueden ser desde fotos aéreas hasta mapas en PDF de diferentes informes. En términos sencillos, la georreferenciación es el proceso de alinear los datos con los que se trabaja con objetos de la vida real. </a:t>
            </a:r>
          </a:p>
          <a:p>
            <a:pPr marL="0" lvl="0" indent="0" algn="l" rtl="0">
              <a:spcBef>
                <a:spcPts val="0"/>
              </a:spcBef>
              <a:spcAft>
                <a:spcPts val="0"/>
              </a:spcAft>
              <a:buNone/>
            </a:pPr>
            <a:endParaRPr lang="en-US" dirty="0"/>
          </a:p>
          <a:p>
            <a:r>
              <a:rPr lang="en-US" dirty="0"/>
              <a:t>De este modo, podrá saber exactamente qué lugar de la Tierra representa su conjunto de datos. Tras la georreferenciación, se ha creado un nuevo conjunto de datos que puede utilizarse en cualquier software de SIG, como cualquier otro dato geoespacial. Las ventajas de la georreferenciación son muchas. En primer lugar, se puede utilizar para validar los distintos conjuntos de datos, pero también para generar conjuntos de datos vectoriales a los que, de otro modo, no se tendría acceso. Y aquí es donde más lo utilizamos en la modelización energética. En muchas situaciones, es posible que te falte un conjunto de datos o que tu conjunto de datos no esté completamente actualizado. Si entonces puedes encontrar un informe impreso con mapas que visualicen esta información, puedes georreferenciar la imagen tú mismo. A continuación, puede utilizar esta imagen para generar su conjunto de datos. Por lo tanto, la georreferenciación es una poderosa herramienta para cubrir las lagunas de datos, tomando mapas e informes y convirtiéndolos en conjuntos de datos G.I.S. que nos faltarían de otra manera.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Como ya se ha dicho</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para aumentar el acceso a la electricidad con el menor coste posible, necesitamos una combinación de redes de distribución, es decir, una ampliación de la red centralizada, y minirredes que puedan suministrar electricidad. Éstas se suministrarían a los asentamientos de alta demanda, que no pueden conectarse a la red central. Las tecnologías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abastecen a clientes individuales y suelen utilizarse en lugares más remotos y para demandas menores.</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Existen muchos modelos de sistemas energéticos que pueden modelar y </a:t>
            </a:r>
            <a:r>
              <a:rPr lang="en-US" dirty="0">
                <a:solidFill>
                  <a:srgbClr val="000000"/>
                </a:solidFill>
                <a:latin typeface="Arial"/>
                <a:ea typeface="Arial"/>
                <a:cs typeface="Arial"/>
                <a:sym typeface="Arial"/>
              </a:rPr>
              <a:t>analizar </a:t>
            </a:r>
            <a:r>
              <a:rPr lang="en-US" sz="1200" b="0" i="0" u="none" strike="noStrike" cap="none" dirty="0">
                <a:solidFill>
                  <a:srgbClr val="000000"/>
                </a:solidFill>
                <a:effectLst/>
                <a:latin typeface="Arial"/>
                <a:ea typeface="Arial"/>
                <a:cs typeface="Arial"/>
                <a:sym typeface="Arial"/>
              </a:rPr>
              <a:t>diferentes aspectos del sistema energético. Históricamente, la mayoría de </a:t>
            </a:r>
            <a:r>
              <a:rPr lang="en-US" dirty="0">
                <a:solidFill>
                  <a:srgbClr val="000000"/>
                </a:solidFill>
                <a:latin typeface="Arial"/>
                <a:ea typeface="Arial"/>
                <a:cs typeface="Arial"/>
                <a:sym typeface="Arial"/>
              </a:rPr>
              <a:t>ellos </a:t>
            </a:r>
            <a:r>
              <a:rPr lang="en-US" sz="1200" b="0" i="0" u="none" strike="noStrike" cap="none" dirty="0">
                <a:solidFill>
                  <a:srgbClr val="000000"/>
                </a:solidFill>
                <a:effectLst/>
                <a:latin typeface="Arial"/>
                <a:ea typeface="Arial"/>
                <a:cs typeface="Arial"/>
                <a:sym typeface="Arial"/>
              </a:rPr>
              <a:t>se han centrado en la optimización de la red general, </a:t>
            </a:r>
            <a:r>
              <a:rPr lang="en-US" dirty="0">
                <a:solidFill>
                  <a:srgbClr val="000000"/>
                </a:solidFill>
                <a:latin typeface="Arial"/>
                <a:ea typeface="Arial"/>
                <a:cs typeface="Arial"/>
                <a:sym typeface="Arial"/>
              </a:rPr>
              <a:t>que genera </a:t>
            </a:r>
            <a:r>
              <a:rPr lang="en-US" sz="1200" b="0" i="0" u="none" strike="noStrike" cap="none" dirty="0">
                <a:solidFill>
                  <a:srgbClr val="000000"/>
                </a:solidFill>
                <a:effectLst/>
                <a:latin typeface="Arial"/>
                <a:ea typeface="Arial"/>
                <a:cs typeface="Arial"/>
                <a:sym typeface="Arial"/>
              </a:rPr>
              <a:t>el suministro de electricidad, sin tener en cuenta la dimensión geoespacial. En la última década se han desarrollado modelos de electrificación geoespacial. Estos modelos pueden captar mejor estos diferentes tipos de tecnología y comprender qué tecnología utilizar y dónde.</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 clase tiene cuatro resultados previstos para el alumno. </a:t>
            </a:r>
            <a:r>
              <a:rPr lang="en-US" baseline="0" dirty="0"/>
              <a:t>Después de esta conferencia</a:t>
            </a:r>
            <a:r>
              <a:rPr lang="en-US" dirty="0"/>
              <a:t>, </a:t>
            </a:r>
            <a:r>
              <a:rPr lang="en-US" baseline="0" dirty="0"/>
              <a:t>usted será capaz de</a:t>
            </a:r>
          </a:p>
          <a:p>
            <a:pPr>
              <a:lnSpc>
                <a:spcPct val="90000"/>
              </a:lnSpc>
              <a:spcBef>
                <a:spcPts val="1000"/>
              </a:spcBef>
            </a:pPr>
            <a:r>
              <a:rPr lang="en-US" dirty="0"/>
              <a:t>Explicar los retos de la proyección de datos.</a:t>
            </a:r>
            <a:endParaRPr lang="en-US" dirty="0">
              <a:cs typeface="Calibri" panose="020F0502020204030204"/>
            </a:endParaRPr>
          </a:p>
          <a:p>
            <a:pPr>
              <a:lnSpc>
                <a:spcPct val="90000"/>
              </a:lnSpc>
              <a:spcBef>
                <a:spcPts val="1000"/>
              </a:spcBef>
            </a:pPr>
            <a:r>
              <a:rPr lang="en-US" dirty="0"/>
              <a:t>Describir la diferencia entre vector y raster</a:t>
            </a:r>
            <a:endParaRPr lang="en-US" dirty="0">
              <a:cs typeface="Calibri"/>
            </a:endParaRPr>
          </a:p>
          <a:p>
            <a:pPr>
              <a:lnSpc>
                <a:spcPct val="90000"/>
              </a:lnSpc>
              <a:spcBef>
                <a:spcPts val="1000"/>
              </a:spcBef>
            </a:pPr>
            <a:r>
              <a:rPr lang="en-US" dirty="0"/>
              <a:t>Enumerar diferentes tipos de datos vectoriales</a:t>
            </a:r>
            <a:endParaRPr lang="en-US" dirty="0">
              <a:cs typeface="Calibri"/>
            </a:endParaRPr>
          </a:p>
          <a:p>
            <a:r>
              <a:rPr lang="en-US" dirty="0"/>
              <a:t>Describa las compensaciones al definir la resolución espacial (tamaño de la celda de la cuadrícula) y </a:t>
            </a:r>
            <a:r>
              <a:rPr lang="en-US" dirty="0">
                <a:sym typeface="Arial"/>
              </a:rPr>
              <a:t>explique las ventajas específicas de utilizar la modelización energética geoespacial.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Estos </a:t>
            </a:r>
            <a:r>
              <a:rPr lang="en-US" baseline="0" dirty="0"/>
              <a:t>resultados de aprendizaje serán importantes para la comprensión básica de los aspectos del </a:t>
            </a:r>
            <a:r>
              <a:rPr lang="en-US" dirty="0"/>
              <a:t>S.I.G. </a:t>
            </a:r>
            <a:r>
              <a:rPr lang="en-US" baseline="0" dirty="0"/>
              <a:t>de la modelización de OnSSET.</a:t>
            </a:r>
            <a:endParaRPr lang="en-US" dirty="0">
              <a:cs typeface="Calibri"/>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En los modelos de electrificación geoespacial, </a:t>
            </a:r>
            <a:r>
              <a:rPr lang="en-US" dirty="0">
                <a:solidFill>
                  <a:srgbClr val="000000"/>
                </a:solidFill>
                <a:latin typeface="Arial"/>
                <a:ea typeface="Arial"/>
                <a:cs typeface="Arial"/>
                <a:sym typeface="Arial"/>
              </a:rPr>
              <a:t>utilizamos G.I.S </a:t>
            </a:r>
            <a:r>
              <a:rPr lang="en-US" sz="1200" b="0" i="0" u="none" strike="noStrike" cap="none" dirty="0">
                <a:solidFill>
                  <a:srgbClr val="000000"/>
                </a:solidFill>
                <a:effectLst/>
                <a:latin typeface="Arial"/>
                <a:ea typeface="Arial"/>
                <a:cs typeface="Arial"/>
                <a:sym typeface="Arial"/>
              </a:rPr>
              <a:t>o sistemas de información geográfica. Las </a:t>
            </a:r>
            <a:r>
              <a:rPr lang="en-US" dirty="0">
                <a:solidFill>
                  <a:srgbClr val="000000"/>
                </a:solidFill>
                <a:latin typeface="Arial"/>
                <a:ea typeface="Arial"/>
                <a:cs typeface="Arial"/>
                <a:sym typeface="Arial"/>
              </a:rPr>
              <a:t>razones por las que </a:t>
            </a:r>
            <a:r>
              <a:rPr lang="en-US" sz="1200" b="0" i="0" u="none" strike="noStrike" cap="none" dirty="0">
                <a:solidFill>
                  <a:srgbClr val="000000"/>
                </a:solidFill>
                <a:effectLst/>
                <a:latin typeface="Arial"/>
                <a:ea typeface="Arial"/>
                <a:cs typeface="Arial"/>
                <a:sym typeface="Arial"/>
              </a:rPr>
              <a:t>utilizamos G.I.</a:t>
            </a:r>
            <a:r>
              <a:rPr lang="en-US" dirty="0">
                <a:solidFill>
                  <a:srgbClr val="000000"/>
                </a:solidFill>
                <a:latin typeface="Arial"/>
                <a:ea typeface="Arial"/>
                <a:cs typeface="Arial"/>
                <a:sym typeface="Arial"/>
              </a:rPr>
              <a:t>S </a:t>
            </a:r>
            <a:r>
              <a:rPr lang="en-US" sz="1200" b="0" i="0" u="none" strike="noStrike" cap="none" dirty="0">
                <a:solidFill>
                  <a:srgbClr val="000000"/>
                </a:solidFill>
                <a:effectLst/>
                <a:latin typeface="Arial"/>
                <a:ea typeface="Arial"/>
                <a:cs typeface="Arial"/>
                <a:sym typeface="Arial"/>
              </a:rPr>
              <a:t>son múltiples. La primera razón es que, con las herramientas de SIG, podemos hacer evaluaciones </a:t>
            </a:r>
            <a:r>
              <a:rPr lang="en-US" dirty="0">
                <a:solidFill>
                  <a:srgbClr val="000000"/>
                </a:solidFill>
                <a:latin typeface="Arial"/>
                <a:ea typeface="Arial"/>
                <a:cs typeface="Arial"/>
                <a:sym typeface="Arial"/>
              </a:rPr>
              <a:t>basadas en la localización</a:t>
            </a:r>
            <a:r>
              <a:rPr lang="en-US" sz="1200" b="0" i="0" u="none" strike="noStrike" cap="none" dirty="0">
                <a:solidFill>
                  <a:srgbClr val="000000"/>
                </a:solidFill>
                <a:effectLst/>
                <a:latin typeface="Arial"/>
                <a:ea typeface="Arial"/>
                <a:cs typeface="Arial"/>
                <a:sym typeface="Arial"/>
              </a:rPr>
              <a:t>.  Podemos </a:t>
            </a:r>
            <a:r>
              <a:rPr lang="en-US" dirty="0">
                <a:solidFill>
                  <a:srgbClr val="000000"/>
                </a:solidFill>
                <a:latin typeface="Arial"/>
                <a:ea typeface="Arial"/>
                <a:cs typeface="Arial"/>
                <a:sym typeface="Arial"/>
              </a:rPr>
              <a:t>analizar </a:t>
            </a:r>
            <a:r>
              <a:rPr lang="en-US" sz="1200" b="0" i="0" u="none" strike="noStrike" cap="none" dirty="0">
                <a:solidFill>
                  <a:srgbClr val="000000"/>
                </a:solidFill>
                <a:effectLst/>
                <a:latin typeface="Arial"/>
                <a:ea typeface="Arial"/>
                <a:cs typeface="Arial"/>
                <a:sym typeface="Arial"/>
              </a:rPr>
              <a:t>para diferentes lugares cuál es la opción de electrificación </a:t>
            </a:r>
            <a:r>
              <a:rPr lang="en-US" dirty="0">
                <a:solidFill>
                  <a:srgbClr val="000000"/>
                </a:solidFill>
                <a:latin typeface="Arial"/>
                <a:ea typeface="Arial"/>
                <a:cs typeface="Arial"/>
                <a:sym typeface="Arial"/>
              </a:rPr>
              <a:t>menos costosa</a:t>
            </a:r>
            <a:r>
              <a:rPr lang="en-US" sz="1200" b="0" i="0" u="none" strike="noStrike" cap="none" dirty="0">
                <a:solidFill>
                  <a:srgbClr val="000000"/>
                </a:solidFill>
                <a:effectLst/>
                <a:latin typeface="Arial"/>
                <a:ea typeface="Arial"/>
                <a:cs typeface="Arial"/>
                <a:sym typeface="Arial"/>
              </a:rPr>
              <a:t>, en función de las características locales. Podemos utilizar algunas técnicas de teledetección, como los datos por satélite. A partir de ellos podemos generar información que no estaría disponible sin el uso de la </a:t>
            </a:r>
            <a:r>
              <a:rPr lang="en-US" dirty="0">
                <a:solidFill>
                  <a:srgbClr val="000000"/>
                </a:solidFill>
                <a:latin typeface="Arial"/>
                <a:ea typeface="Arial"/>
                <a:cs typeface="Arial"/>
                <a:sym typeface="Arial"/>
              </a:rPr>
              <a:t>I.G. </a:t>
            </a:r>
            <a:r>
              <a:rPr lang="en-US" sz="1200" b="0" i="0" u="none" strike="noStrike" cap="none" dirty="0">
                <a:solidFill>
                  <a:srgbClr val="000000"/>
                </a:solidFill>
                <a:effectLst/>
                <a:latin typeface="Arial"/>
                <a:ea typeface="Arial"/>
                <a:cs typeface="Arial"/>
                <a:sym typeface="Arial"/>
              </a:rPr>
              <a:t>Y también podemos utilizar la </a:t>
            </a:r>
            <a:r>
              <a:rPr lang="en-US" dirty="0">
                <a:solidFill>
                  <a:srgbClr val="000000"/>
                </a:solidFill>
                <a:latin typeface="Arial"/>
                <a:ea typeface="Arial"/>
                <a:cs typeface="Arial"/>
                <a:sym typeface="Arial"/>
              </a:rPr>
              <a:t>I.G. </a:t>
            </a:r>
            <a:r>
              <a:rPr lang="en-US" sz="1200" b="0" i="0" u="none" strike="noStrike" cap="none" dirty="0">
                <a:solidFill>
                  <a:srgbClr val="000000"/>
                </a:solidFill>
                <a:effectLst/>
                <a:latin typeface="Arial"/>
                <a:ea typeface="Arial"/>
                <a:cs typeface="Arial"/>
                <a:sym typeface="Arial"/>
              </a:rPr>
              <a:t>para ilustrar los resultados en un mapa </a:t>
            </a:r>
            <a:r>
              <a:rPr lang="en-US" dirty="0">
                <a:solidFill>
                  <a:srgbClr val="000000"/>
                </a:solidFill>
                <a:latin typeface="Arial"/>
                <a:ea typeface="Arial"/>
                <a:cs typeface="Arial"/>
                <a:sym typeface="Arial"/>
              </a:rPr>
              <a:t>sobre </a:t>
            </a:r>
            <a:r>
              <a:rPr lang="en-US" sz="1200" b="0" i="0" u="none" strike="noStrike" cap="none" dirty="0">
                <a:solidFill>
                  <a:srgbClr val="000000"/>
                </a:solidFill>
                <a:effectLst/>
                <a:latin typeface="Arial"/>
                <a:ea typeface="Arial"/>
                <a:cs typeface="Arial"/>
                <a:sym typeface="Arial"/>
              </a:rPr>
              <a:t>qué tecnología utilizar y dónde. Esto es especialmente útil en una interfaz </a:t>
            </a:r>
            <a:r>
              <a:rPr lang="en-US" dirty="0">
                <a:solidFill>
                  <a:srgbClr val="000000"/>
                </a:solidFill>
                <a:latin typeface="Arial"/>
                <a:ea typeface="Arial"/>
                <a:cs typeface="Arial"/>
                <a:sym typeface="Arial"/>
              </a:rPr>
              <a:t>ciencia-política </a:t>
            </a:r>
            <a:r>
              <a:rPr lang="en-US" sz="1200" b="0" i="0" u="none" strike="noStrike" cap="none" dirty="0">
                <a:solidFill>
                  <a:srgbClr val="000000"/>
                </a:solidFill>
                <a:effectLst/>
                <a:latin typeface="Arial"/>
                <a:ea typeface="Arial"/>
                <a:cs typeface="Arial"/>
                <a:sym typeface="Arial"/>
              </a:rPr>
              <a:t>en la que utilizamos los modelos de forma científica para generar escenarios de inversión en electrificación. El mapa puede entonces ayudarnos a </a:t>
            </a:r>
            <a:r>
              <a:rPr lang="en-US" dirty="0">
                <a:solidFill>
                  <a:srgbClr val="000000"/>
                </a:solidFill>
                <a:latin typeface="Arial"/>
                <a:ea typeface="Arial"/>
                <a:cs typeface="Arial"/>
                <a:sym typeface="Arial"/>
              </a:rPr>
              <a:t>comunicar este </a:t>
            </a:r>
            <a:r>
              <a:rPr lang="en-US" sz="1200" b="0" i="0" u="none" strike="noStrike" cap="none" dirty="0">
                <a:solidFill>
                  <a:srgbClr val="000000"/>
                </a:solidFill>
                <a:effectLst/>
                <a:latin typeface="Arial"/>
                <a:ea typeface="Arial"/>
                <a:cs typeface="Arial"/>
                <a:sym typeface="Arial"/>
              </a:rPr>
              <a:t>mensaje a </a:t>
            </a:r>
            <a:r>
              <a:rPr lang="en-US" dirty="0">
                <a:solidFill>
                  <a:srgbClr val="000000"/>
                </a:solidFill>
                <a:latin typeface="Arial"/>
                <a:ea typeface="Arial"/>
                <a:cs typeface="Arial"/>
                <a:sym typeface="Arial"/>
              </a:rPr>
              <a:t>los responsables políticos</a:t>
            </a:r>
            <a:r>
              <a:rPr lang="en-US" sz="1200" b="0" i="0" u="none" strike="noStrike" cap="none" dirty="0">
                <a:solidFill>
                  <a:srgbClr val="000000"/>
                </a:solidFill>
                <a:effectLst/>
                <a:latin typeface="Arial"/>
                <a:ea typeface="Arial"/>
                <a:cs typeface="Arial"/>
                <a:sym typeface="Arial"/>
              </a:rPr>
              <a:t>. Hay un dicho que dice que una imagen </a:t>
            </a:r>
            <a:r>
              <a:rPr lang="en-US" dirty="0">
                <a:solidFill>
                  <a:srgbClr val="000000"/>
                </a:solidFill>
                <a:latin typeface="Arial"/>
                <a:ea typeface="Arial"/>
                <a:cs typeface="Arial"/>
                <a:sym typeface="Arial"/>
              </a:rPr>
              <a:t>dice </a:t>
            </a:r>
            <a:r>
              <a:rPr lang="en-US" sz="1200" b="0" i="0" u="none" strike="noStrike" cap="none" dirty="0">
                <a:solidFill>
                  <a:srgbClr val="000000"/>
                </a:solidFill>
                <a:effectLst/>
                <a:latin typeface="Arial"/>
                <a:ea typeface="Arial"/>
                <a:cs typeface="Arial"/>
                <a:sym typeface="Arial"/>
              </a:rPr>
              <a:t>más que mil palabras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y </a:t>
            </a:r>
            <a:r>
              <a:rPr lang="en-US" dirty="0">
                <a:solidFill>
                  <a:srgbClr val="000000"/>
                </a:solidFill>
                <a:latin typeface="Arial"/>
                <a:ea typeface="Arial"/>
                <a:cs typeface="Arial"/>
                <a:sym typeface="Arial"/>
              </a:rPr>
              <a:t>del mismo modo </a:t>
            </a:r>
            <a:r>
              <a:rPr lang="en-US" sz="1200" b="0" i="0" u="none" strike="noStrike" cap="none" dirty="0">
                <a:solidFill>
                  <a:srgbClr val="000000"/>
                </a:solidFill>
                <a:effectLst/>
                <a:latin typeface="Arial"/>
                <a:ea typeface="Arial"/>
                <a:cs typeface="Arial"/>
                <a:sym typeface="Arial"/>
              </a:rPr>
              <a:t>hablamos a menudo del poder de un mapa.</a:t>
            </a: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En la imagen, puedes ver diferentes asentamientos repartidos por el mapa. Son las zonas de color amarillo claro. Vemos algunas zonas más grandes, que podrían ser una pequeña ciudad o un pueblo. Pero también vemos asentamientos más dispersos, más pequeños, que podrían ser sólo un par de hogares. Si observamos un asentamiento, hay una serie de cosas diferentes que debemos saber. En primer lugar, necesitamos saber cuántas personas viven allí o cuántos hogares o edificios hay en este lugar. ¿Y cuál es la demanda de electricidad en ese lugar? Esto afectará</a:t>
            </a:r>
            <a:r>
              <a:rPr lang="en-US" dirty="0">
                <a:solidFill>
                  <a:srgbClr val="000000"/>
                </a:solidFill>
                <a:latin typeface="Arial"/>
                <a:ea typeface="Arial"/>
                <a:cs typeface="Arial"/>
                <a:sym typeface="Arial"/>
              </a:rPr>
              <a:t>, por ejemplo, a </a:t>
            </a:r>
            <a:r>
              <a:rPr lang="en-US" sz="1200" b="0" i="0" u="none" strike="noStrike" cap="none" dirty="0">
                <a:solidFill>
                  <a:srgbClr val="000000"/>
                </a:solidFill>
                <a:effectLst/>
                <a:latin typeface="Arial"/>
                <a:ea typeface="Arial"/>
                <a:cs typeface="Arial"/>
                <a:sym typeface="Arial"/>
              </a:rPr>
              <a:t>la necesidad de una red de distribución</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También queremos conocer los recursos energéticos disponibles. ¿Cuál es el recurso solar en esta localidad durante un año? ¿Cuál es el recurso eólico durante el año? Y, si es posible, </a:t>
            </a:r>
            <a:r>
              <a:rPr lang="en-US" dirty="0">
                <a:solidFill>
                  <a:srgbClr val="000000"/>
                </a:solidFill>
                <a:latin typeface="Arial"/>
                <a:ea typeface="Arial"/>
                <a:cs typeface="Arial"/>
                <a:sym typeface="Arial"/>
              </a:rPr>
              <a:t>¿hay recursos </a:t>
            </a:r>
            <a:r>
              <a:rPr lang="en-US" sz="1200" b="0" i="0" u="none" strike="noStrike" cap="none" dirty="0">
                <a:solidFill>
                  <a:srgbClr val="000000"/>
                </a:solidFill>
                <a:effectLst/>
                <a:latin typeface="Arial"/>
                <a:ea typeface="Arial"/>
                <a:cs typeface="Arial"/>
                <a:sym typeface="Arial"/>
              </a:rPr>
              <a:t>hídricos cerca que podamos </a:t>
            </a:r>
            <a:r>
              <a:rPr lang="en-US" dirty="0">
                <a:solidFill>
                  <a:srgbClr val="000000"/>
                </a:solidFill>
                <a:latin typeface="Arial"/>
                <a:ea typeface="Arial"/>
                <a:cs typeface="Arial"/>
                <a:sym typeface="Arial"/>
              </a:rPr>
              <a:t>utilizar para </a:t>
            </a:r>
            <a:r>
              <a:rPr lang="en-US" sz="1200" b="0" i="0" u="none" strike="noStrike" cap="none" dirty="0">
                <a:solidFill>
                  <a:srgbClr val="000000"/>
                </a:solidFill>
                <a:effectLst/>
                <a:latin typeface="Arial"/>
                <a:ea typeface="Arial"/>
                <a:cs typeface="Arial"/>
                <a:sym typeface="Arial"/>
              </a:rPr>
              <a:t>construir una minirred hidráulica para producir electricidad? En ese caso, necesitamos saber, en primer lugar, cuánta energía hidroeléctrica se puede generar en este lugar, pero también a qué distancia está este lugar. Porque si instalamos </a:t>
            </a:r>
            <a:r>
              <a:rPr lang="en-US" dirty="0">
                <a:solidFill>
                  <a:srgbClr val="000000"/>
                </a:solidFill>
                <a:latin typeface="Arial"/>
                <a:ea typeface="Arial"/>
                <a:cs typeface="Arial"/>
                <a:sym typeface="Arial"/>
              </a:rPr>
              <a:t>una </a:t>
            </a:r>
            <a:r>
              <a:rPr lang="en-US" sz="1200" b="0" i="0" u="none" strike="noStrike" cap="none" dirty="0">
                <a:solidFill>
                  <a:srgbClr val="000000"/>
                </a:solidFill>
                <a:effectLst/>
                <a:latin typeface="Arial"/>
                <a:ea typeface="Arial"/>
                <a:cs typeface="Arial"/>
                <a:sym typeface="Arial"/>
              </a:rPr>
              <a:t>turbina hidráulica que no está directamente en el asentamiento, necesitaremos una línea de distribución para conectar el generador hidráulico a los clientes. Cuanto más larga sea, más costosa será. También queremos saber información sobre la infraestructura existente. Un </a:t>
            </a:r>
            <a:r>
              <a:rPr lang="en-US" dirty="0">
                <a:solidFill>
                  <a:srgbClr val="000000"/>
                </a:solidFill>
                <a:latin typeface="Arial"/>
                <a:ea typeface="Arial"/>
                <a:cs typeface="Arial"/>
                <a:sym typeface="Arial"/>
              </a:rPr>
              <a:t>dato </a:t>
            </a:r>
            <a:r>
              <a:rPr lang="en-US" sz="1200" b="0" i="0" u="none" strike="noStrike" cap="none" dirty="0">
                <a:solidFill>
                  <a:srgbClr val="000000"/>
                </a:solidFill>
                <a:effectLst/>
                <a:latin typeface="Arial"/>
                <a:ea typeface="Arial"/>
                <a:cs typeface="Arial"/>
                <a:sym typeface="Arial"/>
              </a:rPr>
              <a:t>clave que necesitamos saber es a qué distancia está la red de transmisión existente.</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10"/>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31342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Algunos mensajes clave para llevar:  </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Los sistemas de coordenadas proyectados siempre están distorsionados</a:t>
            </a:r>
            <a:r>
              <a:rPr lang="en-US" sz="1200" b="0" i="0" u="none" strike="noStrike" cap="none" baseline="0" dirty="0">
                <a:solidFill>
                  <a:srgbClr val="000000"/>
                </a:solidFill>
                <a:effectLst/>
                <a:latin typeface="Arial"/>
                <a:ea typeface="Arial"/>
                <a:cs typeface="Arial"/>
                <a:sym typeface="Arial"/>
              </a:rPr>
              <a:t>, por lo que </a:t>
            </a:r>
            <a:r>
              <a:rPr lang="en-US" dirty="0">
                <a:solidFill>
                  <a:srgbClr val="000000"/>
                </a:solidFill>
                <a:latin typeface="Arial"/>
                <a:ea typeface="Arial"/>
                <a:cs typeface="Arial"/>
                <a:sym typeface="Arial"/>
              </a:rPr>
              <a:t>su</a:t>
            </a:r>
            <a:r>
              <a:rPr lang="en-US" sz="1200" b="0" i="0" u="none" strike="noStrike" cap="none" baseline="0" dirty="0">
                <a:solidFill>
                  <a:srgbClr val="000000"/>
                </a:solidFill>
                <a:effectLst/>
                <a:latin typeface="Arial"/>
                <a:ea typeface="Arial"/>
                <a:cs typeface="Arial"/>
                <a:sym typeface="Arial"/>
              </a:rPr>
              <a:t> elección es importante para el análisis. Los vectores </a:t>
            </a:r>
            <a:r>
              <a:rPr lang="en-US" sz="1200" b="0" i="0" u="none" strike="noStrike" cap="none" dirty="0">
                <a:solidFill>
                  <a:srgbClr val="000000"/>
                </a:solidFill>
                <a:effectLst/>
                <a:latin typeface="Arial"/>
                <a:ea typeface="Arial"/>
                <a:cs typeface="Arial"/>
                <a:sym typeface="Arial"/>
              </a:rPr>
              <a:t>representan objetos con límites discretos. Se puede distinguir fácilmente la característica de </a:t>
            </a:r>
            <a:r>
              <a:rPr lang="en-US" dirty="0">
                <a:solidFill>
                  <a:srgbClr val="000000"/>
                </a:solidFill>
                <a:latin typeface="Arial"/>
                <a:ea typeface="Arial"/>
                <a:cs typeface="Arial"/>
                <a:sym typeface="Arial"/>
              </a:rPr>
              <a:t>su entorno</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mientras que los datos ráster </a:t>
            </a:r>
            <a:r>
              <a:rPr lang="en-US" sz="1200" b="0" i="0" u="none" strike="noStrike" cap="none" dirty="0">
                <a:solidFill>
                  <a:srgbClr val="000000"/>
                </a:solidFill>
                <a:effectLst/>
                <a:latin typeface="Arial"/>
                <a:ea typeface="Arial"/>
                <a:cs typeface="Arial"/>
                <a:sym typeface="Arial"/>
              </a:rPr>
              <a:t>suelen representar datos </a:t>
            </a:r>
            <a:r>
              <a:rPr lang="en-US" dirty="0">
                <a:solidFill>
                  <a:srgbClr val="000000"/>
                </a:solidFill>
                <a:latin typeface="Arial"/>
                <a:ea typeface="Arial"/>
                <a:cs typeface="Arial"/>
                <a:sym typeface="Arial"/>
              </a:rPr>
              <a:t>no homogéneos </a:t>
            </a:r>
            <a:r>
              <a:rPr lang="en-US" sz="1200" b="0" i="0" u="none" strike="noStrike" cap="none" dirty="0">
                <a:solidFill>
                  <a:srgbClr val="000000"/>
                </a:solidFill>
                <a:effectLst/>
                <a:latin typeface="Arial"/>
                <a:ea typeface="Arial"/>
                <a:cs typeface="Arial"/>
                <a:sym typeface="Arial"/>
              </a:rPr>
              <a:t>que cubren grandes áreas. El tamaño de las celdas es muy importante para el análisis y hay que elegirlo con cuidado. Tiene </a:t>
            </a:r>
            <a:r>
              <a:rPr lang="en-US" dirty="0">
                <a:solidFill>
                  <a:srgbClr val="000000"/>
                </a:solidFill>
                <a:latin typeface="Arial"/>
                <a:ea typeface="Arial"/>
                <a:cs typeface="Arial"/>
                <a:sym typeface="Arial"/>
              </a:rPr>
              <a:t>implicaciones en cuanto a la </a:t>
            </a:r>
            <a:r>
              <a:rPr lang="en-US" sz="1200" b="0" i="0" u="none" strike="noStrike" cap="none" dirty="0">
                <a:solidFill>
                  <a:srgbClr val="000000"/>
                </a:solidFill>
                <a:effectLst/>
                <a:latin typeface="Arial"/>
                <a:ea typeface="Arial"/>
                <a:cs typeface="Arial"/>
                <a:sym typeface="Arial"/>
              </a:rPr>
              <a:t>precisión y el tiempo </a:t>
            </a:r>
            <a:r>
              <a:rPr lang="en-US" dirty="0">
                <a:solidFill>
                  <a:srgbClr val="000000"/>
                </a:solidFill>
                <a:latin typeface="Arial"/>
                <a:ea typeface="Arial"/>
                <a:cs typeface="Arial"/>
                <a:sym typeface="Arial"/>
              </a:rPr>
              <a:t>de su </a:t>
            </a:r>
            <a:r>
              <a:rPr lang="en-US" sz="1200" b="0" i="0" u="none" strike="noStrike" cap="none" dirty="0">
                <a:solidFill>
                  <a:srgbClr val="000000"/>
                </a:solidFill>
                <a:effectLst/>
                <a:latin typeface="Arial"/>
                <a:ea typeface="Arial"/>
                <a:cs typeface="Arial"/>
                <a:sym typeface="Arial"/>
              </a:rPr>
              <a:t>análisis. Y hay tres tipos diferentes de datos vectoriales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puntos, líneas y polígonos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Eliges cuál quieres utilizar en función de lo que intentas visualizar. Por último, la </a:t>
            </a:r>
            <a:r>
              <a:rPr lang="en-US" sz="1200" b="0" i="0" u="none" strike="noStrike" cap="none" baseline="0" dirty="0">
                <a:solidFill>
                  <a:srgbClr val="000000"/>
                </a:solidFill>
                <a:effectLst/>
                <a:latin typeface="Arial"/>
                <a:ea typeface="Arial"/>
                <a:cs typeface="Arial"/>
                <a:sym typeface="Arial"/>
              </a:rPr>
              <a:t>dimensión geoespacial es importante a la hora de abordar cuestiones clave como la distancia a los ríos o las líneas de transmisión.</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fontAlgn="base"/>
            <a:r>
              <a:rPr lang="en-US" sz="1200" b="0" i="0" u="none" strike="noStrike" cap="none" dirty="0">
                <a:solidFill>
                  <a:srgbClr val="000000"/>
                </a:solidFill>
                <a:effectLst/>
                <a:latin typeface="Arial"/>
                <a:ea typeface="Arial"/>
                <a:cs typeface="Arial"/>
                <a:sym typeface="Arial"/>
              </a:rPr>
              <a:t>En este segmento, repasaremos el concepto de sistemas de proyección, ya que es importante entenderlo si se trabaja con G</a:t>
            </a:r>
            <a:r>
              <a:rPr lang="en-US" dirty="0">
                <a:solidFill>
                  <a:srgbClr val="000000"/>
                </a:solidFill>
                <a:latin typeface="Arial"/>
                <a:ea typeface="Arial"/>
                <a:cs typeface="Arial"/>
                <a:sym typeface="Arial"/>
              </a:rPr>
              <a:t>.I.S. </a:t>
            </a:r>
            <a:r>
              <a:rPr lang="en-US" sz="1200" b="0" i="0" u="none" strike="noStrike" cap="none" dirty="0">
                <a:solidFill>
                  <a:srgbClr val="000000"/>
                </a:solidFill>
                <a:effectLst/>
                <a:latin typeface="Arial"/>
                <a:ea typeface="Arial"/>
                <a:cs typeface="Arial"/>
                <a:sym typeface="Arial"/>
              </a:rPr>
              <a:t>Pero antes de hacerlo, vamos a dedicar algo de tiempo a hablar del </a:t>
            </a:r>
            <a:r>
              <a:rPr lang="en-US" dirty="0">
                <a:solidFill>
                  <a:srgbClr val="000000"/>
                </a:solidFill>
                <a:latin typeface="Arial"/>
                <a:ea typeface="Arial"/>
                <a:cs typeface="Arial"/>
                <a:sym typeface="Arial"/>
              </a:rPr>
              <a:t>software de G.I.S. </a:t>
            </a:r>
            <a:r>
              <a:rPr lang="en-US" sz="1200" b="0" i="0" u="none" strike="noStrike" cap="none" dirty="0">
                <a:solidFill>
                  <a:srgbClr val="000000"/>
                </a:solidFill>
                <a:effectLst/>
                <a:latin typeface="Arial"/>
                <a:ea typeface="Arial"/>
                <a:cs typeface="Arial"/>
                <a:sym typeface="Arial"/>
              </a:rPr>
              <a:t>disponible. Hay muchas </a:t>
            </a:r>
            <a:r>
              <a:rPr lang="en-US" dirty="0">
                <a:solidFill>
                  <a:srgbClr val="000000"/>
                </a:solidFill>
                <a:latin typeface="Arial"/>
                <a:ea typeface="Arial"/>
                <a:cs typeface="Arial"/>
                <a:sym typeface="Arial"/>
              </a:rPr>
              <a:t>opciones de software </a:t>
            </a:r>
            <a:r>
              <a:rPr lang="en-US" sz="1200" b="0" i="0" u="none" strike="noStrike" cap="none" dirty="0">
                <a:solidFill>
                  <a:srgbClr val="000000"/>
                </a:solidFill>
                <a:effectLst/>
                <a:latin typeface="Arial"/>
                <a:ea typeface="Arial"/>
                <a:cs typeface="Arial"/>
                <a:sym typeface="Arial"/>
              </a:rPr>
              <a:t>entre las que elegir y tendrás que seleccionar una en función de tus necesidades. Esto es importante porque el software de </a:t>
            </a:r>
            <a:r>
              <a:rPr lang="en-US" dirty="0">
                <a:solidFill>
                  <a:srgbClr val="000000"/>
                </a:solidFill>
                <a:latin typeface="Arial"/>
                <a:ea typeface="Arial"/>
                <a:cs typeface="Arial"/>
                <a:sym typeface="Arial"/>
              </a:rPr>
              <a:t>inteligencia artificial </a:t>
            </a:r>
            <a:r>
              <a:rPr lang="en-US" sz="1200" b="0" i="0" u="none" strike="noStrike" cap="none" dirty="0">
                <a:solidFill>
                  <a:srgbClr val="000000"/>
                </a:solidFill>
                <a:effectLst/>
                <a:latin typeface="Arial"/>
                <a:ea typeface="Arial"/>
                <a:cs typeface="Arial"/>
                <a:sym typeface="Arial"/>
              </a:rPr>
              <a:t>es la forma más fácil de manipular y </a:t>
            </a:r>
            <a:r>
              <a:rPr lang="en-US" dirty="0">
                <a:solidFill>
                  <a:srgbClr val="000000"/>
                </a:solidFill>
                <a:latin typeface="Arial"/>
                <a:ea typeface="Arial"/>
                <a:cs typeface="Arial"/>
                <a:sym typeface="Arial"/>
              </a:rPr>
              <a:t>analizar </a:t>
            </a:r>
            <a:r>
              <a:rPr lang="en-US" sz="1200" b="0" i="0" u="none" strike="noStrike" cap="none" dirty="0">
                <a:solidFill>
                  <a:srgbClr val="000000"/>
                </a:solidFill>
                <a:effectLst/>
                <a:latin typeface="Arial"/>
                <a:ea typeface="Arial"/>
                <a:cs typeface="Arial"/>
                <a:sym typeface="Arial"/>
              </a:rPr>
              <a:t>los datos. Asegúrese de elegir el software adecuado para el tipo de aplicación que desea realizar.  </a:t>
            </a:r>
            <a:endParaRPr lang="en-US" sz="1200" b="0" i="0" u="none" strike="noStrike" cap="none" dirty="0">
              <a:solidFill>
                <a:srgbClr val="000000"/>
              </a:solidFill>
              <a:effectLst/>
              <a:latin typeface="Arial"/>
              <a:ea typeface="Arial"/>
              <a:cs typeface="Arial"/>
            </a:endParaRPr>
          </a:p>
          <a:p>
            <a:pPr marL="158750" indent="0" rtl="0" fontAlgn="base">
              <a:buNone/>
            </a:pPr>
            <a:endParaRPr lang="en-US" sz="1200" b="0" i="0" u="none" strike="noStrike" cap="none" dirty="0">
              <a:solidFill>
                <a:srgbClr val="000000"/>
              </a:solidFill>
              <a:effectLst/>
              <a:latin typeface="Arial"/>
              <a:ea typeface="Arial"/>
              <a:cs typeface="Arial"/>
              <a:sym typeface="Arial"/>
            </a:endParaRPr>
          </a:p>
          <a:p>
            <a:pPr marL="158750" fontAlgn="base"/>
            <a:r>
              <a:rPr lang="en-US" sz="1200" b="0" i="0" u="none" strike="noStrike" cap="none" dirty="0">
                <a:solidFill>
                  <a:srgbClr val="000000"/>
                </a:solidFill>
                <a:effectLst/>
                <a:latin typeface="Arial"/>
                <a:ea typeface="Arial"/>
                <a:cs typeface="Arial"/>
                <a:sym typeface="Arial"/>
              </a:rPr>
              <a:t>Hay programas de </a:t>
            </a:r>
            <a:r>
              <a:rPr lang="en-US" dirty="0">
                <a:solidFill>
                  <a:srgbClr val="000000"/>
                </a:solidFill>
                <a:latin typeface="Arial"/>
                <a:ea typeface="Arial"/>
                <a:cs typeface="Arial"/>
                <a:sym typeface="Arial"/>
              </a:rPr>
              <a:t>código abierto que </a:t>
            </a:r>
            <a:r>
              <a:rPr lang="en-US" sz="1200" b="0" i="0" u="none" strike="noStrike" cap="none" dirty="0">
                <a:solidFill>
                  <a:srgbClr val="000000"/>
                </a:solidFill>
                <a:effectLst/>
                <a:latin typeface="Arial"/>
                <a:ea typeface="Arial"/>
                <a:cs typeface="Arial"/>
                <a:sym typeface="Arial"/>
              </a:rPr>
              <a:t>son completamente gratuitos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y luego hay alternativas comerciales para las que se necesita una </a:t>
            </a:r>
            <a:r>
              <a:rPr lang="en-US" dirty="0">
                <a:solidFill>
                  <a:srgbClr val="000000"/>
                </a:solidFill>
                <a:latin typeface="Arial"/>
                <a:ea typeface="Arial"/>
                <a:cs typeface="Arial"/>
                <a:sym typeface="Arial"/>
              </a:rPr>
              <a:t>licencia</a:t>
            </a:r>
            <a:r>
              <a:rPr lang="en-US" sz="1200" b="0" i="0" u="none" strike="noStrike" cap="none" dirty="0">
                <a:solidFill>
                  <a:srgbClr val="000000"/>
                </a:solidFill>
                <a:effectLst/>
                <a:latin typeface="Arial"/>
                <a:ea typeface="Arial"/>
                <a:cs typeface="Arial"/>
                <a:sym typeface="Arial"/>
              </a:rPr>
              <a:t>. Hay herramientas de escritorio que puedes descargar e instalar en tu ordenador y utilizarlas dondequiera que estés. Y luego hay herramientas basadas en la web que necesitan una conexión en línea para ser utilizadas. En el caso de OnSSET, utilizamos Q</a:t>
            </a:r>
            <a:r>
              <a:rPr lang="en-US" dirty="0">
                <a:solidFill>
                  <a:srgbClr val="000000"/>
                </a:solidFill>
                <a:latin typeface="Arial"/>
                <a:ea typeface="Arial"/>
                <a:cs typeface="Arial"/>
                <a:sym typeface="Arial"/>
              </a:rPr>
              <a:t>.G.I.S, </a:t>
            </a:r>
            <a:r>
              <a:rPr lang="en-US" sz="1200" b="0" i="0" u="none" strike="noStrike" cap="none" dirty="0">
                <a:solidFill>
                  <a:srgbClr val="000000"/>
                </a:solidFill>
                <a:effectLst/>
                <a:latin typeface="Arial"/>
                <a:ea typeface="Arial"/>
                <a:cs typeface="Arial"/>
                <a:sym typeface="Arial"/>
              </a:rPr>
              <a:t>y le recomiendo encarecidamente que descargue e instale la versión 3.10 de </a:t>
            </a:r>
            <a:r>
              <a:rPr lang="en-US" dirty="0">
                <a:solidFill>
                  <a:srgbClr val="000000"/>
                </a:solidFill>
                <a:latin typeface="Arial"/>
                <a:ea typeface="Arial"/>
                <a:cs typeface="Arial"/>
                <a:sym typeface="Arial"/>
              </a:rPr>
              <a:t>Q.G.I.S, ya </a:t>
            </a:r>
            <a:r>
              <a:rPr lang="en-US" sz="1200" b="0" i="0" u="none" strike="noStrike" cap="none" dirty="0">
                <a:solidFill>
                  <a:srgbClr val="000000"/>
                </a:solidFill>
                <a:effectLst/>
                <a:latin typeface="Arial"/>
                <a:ea typeface="Arial"/>
                <a:cs typeface="Arial"/>
                <a:sym typeface="Arial"/>
              </a:rPr>
              <a:t>que </a:t>
            </a:r>
            <a:r>
              <a:rPr lang="en-US" sz="1200" b="0" i="0" u="none" strike="noStrike" cap="none" baseline="0" dirty="0">
                <a:solidFill>
                  <a:srgbClr val="000000"/>
                </a:solidFill>
                <a:effectLst/>
                <a:latin typeface="Arial"/>
                <a:ea typeface="Arial"/>
                <a:cs typeface="Arial"/>
                <a:sym typeface="Arial"/>
              </a:rPr>
              <a:t>funcionará con las demás herramientas que utilizamos. </a:t>
            </a:r>
            <a:r>
              <a:rPr lang="en-US" sz="1200" b="0" i="0" u="none" strike="noStrike" cap="none" dirty="0">
                <a:solidFill>
                  <a:srgbClr val="000000"/>
                </a:solidFill>
                <a:effectLst/>
                <a:latin typeface="Arial"/>
                <a:ea typeface="Arial"/>
                <a:cs typeface="Arial"/>
                <a:sym typeface="Arial"/>
              </a:rPr>
              <a:t>Junto con Q.G.I</a:t>
            </a:r>
            <a:r>
              <a:rPr lang="en-US" dirty="0">
                <a:solidFill>
                  <a:srgbClr val="000000"/>
                </a:solidFill>
                <a:latin typeface="Arial"/>
                <a:ea typeface="Arial"/>
                <a:cs typeface="Arial"/>
                <a:sym typeface="Arial"/>
              </a:rPr>
              <a:t>.S </a:t>
            </a:r>
            <a:r>
              <a:rPr lang="en-US" sz="1200" b="0" i="0" u="none" strike="noStrike" cap="none" dirty="0">
                <a:solidFill>
                  <a:srgbClr val="000000"/>
                </a:solidFill>
                <a:effectLst/>
                <a:latin typeface="Arial"/>
                <a:ea typeface="Arial"/>
                <a:cs typeface="Arial"/>
                <a:sym typeface="Arial"/>
              </a:rPr>
              <a:t>también utilizamos GRASS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SAGA y </a:t>
            </a:r>
            <a:r>
              <a:rPr lang="en-US" dirty="0">
                <a:solidFill>
                  <a:srgbClr val="000000"/>
                </a:solidFill>
                <a:latin typeface="Arial"/>
                <a:ea typeface="Arial"/>
                <a:cs typeface="Arial"/>
                <a:sym typeface="Arial"/>
              </a:rPr>
              <a:t>G DAL, </a:t>
            </a:r>
            <a:r>
              <a:rPr lang="en-US" sz="1200" b="0" i="0" u="none" strike="noStrike" cap="none" dirty="0">
                <a:solidFill>
                  <a:srgbClr val="000000"/>
                </a:solidFill>
                <a:effectLst/>
                <a:latin typeface="Arial"/>
                <a:ea typeface="Arial"/>
                <a:cs typeface="Arial"/>
                <a:sym typeface="Arial"/>
              </a:rPr>
              <a:t>y todos ellos están incluidos en la interfaz de Q</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Continuemos repasando algunos conceptos básicos de la G.I.S. que es importante entender y dominar cuando se trabaja con ella.</a:t>
            </a:r>
          </a:p>
          <a:p>
            <a:pPr marL="0" lvl="0" indent="0" algn="l" rtl="0">
              <a:spcBef>
                <a:spcPts val="0"/>
              </a:spcBef>
              <a:spcAft>
                <a:spcPts val="0"/>
              </a:spcAft>
              <a:buNone/>
            </a:pPr>
            <a:endParaRPr lang="en-US" dirty="0"/>
          </a:p>
          <a:p>
            <a:r>
              <a:rPr lang="en-US" dirty="0"/>
              <a:t>Todo conjunto de datos geoespaciales, independientemente de su tipo, tiene atribuido un sistema de proyección. El sistema de proyección tiene grandes implicaciones en su análisis. Dediquemos algún tiempo a entender cómo se utiliza y su importancia. La Tierra tiene forma de esfera. Y lo que hace una proyección cartográfica es que trata de visualizar esta esfera en una superficie plana. En otras palabras, se utiliza para convertir un objeto tridimensional en una representación bidimensional. Un sistema de coordenadas define entonces lo bien que se relaciona su representación bidimensional con la realidad tridimensional. ¿Cómo de bien has conseguido representar tu área de interés?</a:t>
            </a:r>
            <a:endParaRPr lang="en-US" dirty="0">
              <a:cs typeface="Calibri"/>
            </a:endParaRPr>
          </a:p>
          <a:p>
            <a:pPr marL="0" lvl="0" indent="0" algn="l" rtl="0">
              <a:spcBef>
                <a:spcPts val="0"/>
              </a:spcBef>
              <a:spcAft>
                <a:spcPts val="0"/>
              </a:spcAft>
              <a:buNone/>
            </a:pPr>
            <a:endParaRPr lang="en-US" dirty="0"/>
          </a:p>
          <a:p>
            <a:r>
              <a:rPr lang="en-US" dirty="0"/>
              <a:t>Siempre que se proyecta un objeto tridimensional sobre un plano bidimensional, se producen distorsiones. Estas distorsiones pueden estar relacionadas con el área y la escala, es decir, ciertas regiones de un mapa parecen más grandes de lo que realmente son en comparación con otras. O bien, estas distorsiones pueden tener un efecto sobre la dirección y la forma de las diferentes regiones del mapa. Al menos uno de estos aspectos: el área, la escala, la dirección o la forma estarán siempre distorsionados. A veces la distorsión puede producirse en todos ellos. Para contrarrestar esto, definimos las proyecciones de los mapas. Hay tres categorías principales: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Proyecciones cilíndricas que conservan las distancias y las áreas.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Proyecciones cónicas que preservan los ángulos.</a:t>
            </a:r>
            <a:endParaRPr lang="en-US" dirty="0">
              <a:cs typeface="Calibri"/>
            </a:endParaRPr>
          </a:p>
          <a:p>
            <a:pPr marL="0" lvl="0" indent="0" algn="l" rtl="0">
              <a:spcBef>
                <a:spcPts val="0"/>
              </a:spcBef>
              <a:spcAft>
                <a:spcPts val="0"/>
              </a:spcAft>
              <a:buNone/>
            </a:pPr>
            <a:endParaRPr lang="en-US" dirty="0"/>
          </a:p>
          <a:p>
            <a:r>
              <a:rPr lang="en-US" dirty="0"/>
              <a:t>Proyecciones planas que preservan las distancias.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Hay ventajas y desventajas independientemente de cuál de ellas elijamos.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imagen muestra dos mapas del mundo. Ambos mapas son correctos, pero están en un sistema de coordenadas diferente. Uno de ellos es WGS84 y el otro está en World Mercator. Si miras los mapas, verás que se ven muy diferentes, especialmente si miras en las regiones del norte y del sur. Esto se debe a que estos dos sistemas de coordenadas se distorsionan de forma diferente. Además, ambos mapas están superpuestos con una cuadrícula de líneas y círculos. Los círculos naranjas (y la línea que los cruza) pasan por el ecuador. A 30 grados al norte del ecuador y a 30 grados al sur del ecuador hay círculos azules. A 60 grados al norte y al sur del ecuador hay círculos verdes. Esto se llama la elipse de Tissot, y es un método para entender la distorsión que se crea por los diferentes sistemas de coordenadas. Si no hubiera distorsiones, todos los círculos tendrían el mismo tamaño que los círculos naranjas. Pero se ve que los círculos se hacen más grandes, cuanto más nos alejamos, los círculos azules son un poco más grandes que los naranjas y los verdes son mucho más grandes que los naranjas. En WGS84, la forma de los verdes también está distorsionada. Esto significa que el WGS84 distorsiona tanto la forma como el tamaño. En el World Mercator la forma de los círculos verdes sigue siendo circular, lo que significa que la distorsión en el World Mercator no tiene efecto sobre la forma, sólo sobre el tamaño. Esta es la razón por la que los países y regiones del norte y del sur tienen formas muy diferentes entre los dos mapas.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effectLst/>
                <a:latin typeface="Arial"/>
                <a:ea typeface="Arial"/>
                <a:cs typeface="Arial"/>
                <a:sym typeface="Arial"/>
              </a:rPr>
              <a:t>A escala nacional, la distorsión podría parecerse a esta imagen. En esta imagen tenemos tres mapas de Afganistán con tres sistemas de coordenadas diferentes, y hemos medido la distancia entre el punto A y el B (los mismos puntos en todos los mapas). Pero según el sistema de coordenadas que elijamos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la distancia es muy diferente. Comparando los mapas hay una diferencia de más de 400 </a:t>
            </a:r>
            <a:r>
              <a:rPr lang="en-US" dirty="0">
                <a:solidFill>
                  <a:srgbClr val="000000"/>
                </a:solidFill>
                <a:latin typeface="Arial"/>
                <a:ea typeface="Arial"/>
                <a:cs typeface="Arial"/>
                <a:sym typeface="Arial"/>
              </a:rPr>
              <a:t>kilómetros </a:t>
            </a:r>
            <a:r>
              <a:rPr lang="en-US" sz="1200" b="0" i="0" u="none" strike="noStrike" cap="none" dirty="0">
                <a:solidFill>
                  <a:srgbClr val="000000"/>
                </a:solidFill>
                <a:effectLst/>
                <a:latin typeface="Arial"/>
                <a:ea typeface="Arial"/>
                <a:cs typeface="Arial"/>
                <a:sym typeface="Arial"/>
              </a:rPr>
              <a:t>entre los puntos. También se puede ver que la forma es muy diferente entre el mapa verde, el morado y el naranja. De nuevo, la forma se ha distorsionado.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Algunos mensajes clave para llevar: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Al generar mapas, siempre habrá distorsiones. Tienes que entender con qué tipo de distorsiones estás tratando y también tienes que entender qué sistema de coordenadas debes elegir para minimizar estas distorsiones. Esto significa que tienes que elegir el sistema de proyección con mucho cuidado.</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En esta parte de la clase, presentaremos los tipos de datos básicos que puede encontrar al trabajar con OnSSET, y describiremos las características que los definen. Hay dos tipos principales de datos: los datos </a:t>
            </a:r>
            <a:r>
              <a:rPr lang="en-US" sz="1200" b="0" i="0" u="none" strike="noStrike" cap="none" baseline="0" dirty="0">
                <a:solidFill>
                  <a:srgbClr val="000000"/>
                </a:solidFill>
                <a:effectLst/>
                <a:latin typeface="Arial"/>
                <a:ea typeface="Arial"/>
                <a:cs typeface="Arial"/>
                <a:sym typeface="Arial"/>
              </a:rPr>
              <a:t>espaciales </a:t>
            </a:r>
            <a:r>
              <a:rPr lang="en-US" sz="1200" b="0" i="0" u="none" strike="noStrike" cap="none" dirty="0">
                <a:solidFill>
                  <a:srgbClr val="000000"/>
                </a:solidFill>
                <a:effectLst/>
                <a:latin typeface="Arial"/>
                <a:ea typeface="Arial"/>
                <a:cs typeface="Arial"/>
                <a:sym typeface="Arial"/>
              </a:rPr>
              <a:t>y los atributos. Los datos espaciales </a:t>
            </a:r>
            <a:r>
              <a:rPr lang="en-US" dirty="0">
                <a:solidFill>
                  <a:srgbClr val="000000"/>
                </a:solidFill>
                <a:latin typeface="Arial"/>
                <a:ea typeface="Arial"/>
                <a:cs typeface="Arial"/>
                <a:sym typeface="Arial"/>
              </a:rPr>
              <a:t>describen </a:t>
            </a:r>
            <a:r>
              <a:rPr lang="en-US" sz="1200" b="0" i="0" u="none" strike="noStrike" cap="none" dirty="0">
                <a:solidFill>
                  <a:srgbClr val="000000"/>
                </a:solidFill>
                <a:effectLst/>
                <a:latin typeface="Arial"/>
                <a:ea typeface="Arial"/>
                <a:cs typeface="Arial"/>
                <a:sym typeface="Arial"/>
              </a:rPr>
              <a:t>la ubicación, el tamaño y la forma </a:t>
            </a:r>
            <a:r>
              <a:rPr lang="en-US" dirty="0">
                <a:solidFill>
                  <a:srgbClr val="000000"/>
                </a:solidFill>
                <a:latin typeface="Arial"/>
                <a:ea typeface="Arial"/>
                <a:cs typeface="Arial"/>
                <a:sym typeface="Arial"/>
              </a:rPr>
              <a:t>de </a:t>
            </a:r>
            <a:r>
              <a:rPr lang="en-US" sz="1200" b="0" i="0" u="none" strike="noStrike" cap="none" dirty="0">
                <a:solidFill>
                  <a:srgbClr val="000000"/>
                </a:solidFill>
                <a:effectLst/>
                <a:latin typeface="Arial"/>
                <a:ea typeface="Arial"/>
                <a:cs typeface="Arial"/>
                <a:sym typeface="Arial"/>
              </a:rPr>
              <a:t>diferentes objetos. Los datos espaciales pueden representarse como vectores o rásters. Hay tres tipos de datos vectoriales: puntos, líneas y polígonos. Estos diferentes tipos son adecuados para describir diferentes objetos. Los rásteres suelen cubrir grandes áreas y se construyen mediante las celdas de la cuadrícula, que se definen por coordenadas, atributos y tamaño de las celdas. El tipo de datos que se utilice depende en gran medida de lo que se intente visualizar</a:t>
            </a:r>
            <a:r>
              <a:rPr lang="en-US" dirty="0">
                <a:solidFill>
                  <a:srgbClr val="000000"/>
                </a:solidFill>
                <a:latin typeface="Arial"/>
                <a:ea typeface="Arial"/>
                <a:cs typeface="Arial"/>
                <a:sym typeface="Arial"/>
              </a:rPr>
              <a:t>. Algunos </a:t>
            </a:r>
            <a:r>
              <a:rPr lang="en-US" sz="1200" b="0" i="0" u="none" strike="noStrike" cap="none" dirty="0">
                <a:solidFill>
                  <a:srgbClr val="000000"/>
                </a:solidFill>
                <a:effectLst/>
                <a:latin typeface="Arial"/>
                <a:ea typeface="Arial"/>
                <a:cs typeface="Arial"/>
                <a:sym typeface="Arial"/>
              </a:rPr>
              <a:t>atributos se </a:t>
            </a:r>
            <a:r>
              <a:rPr lang="en-US" dirty="0">
                <a:solidFill>
                  <a:srgbClr val="000000"/>
                </a:solidFill>
                <a:latin typeface="Arial"/>
                <a:ea typeface="Arial"/>
                <a:cs typeface="Arial"/>
                <a:sym typeface="Arial"/>
              </a:rPr>
              <a:t>visualizan</a:t>
            </a:r>
            <a:r>
              <a:rPr lang="en-US" sz="1200" b="0" i="0" u="none" strike="noStrike" cap="none" dirty="0">
                <a:solidFill>
                  <a:srgbClr val="000000"/>
                </a:solidFill>
                <a:effectLst/>
                <a:latin typeface="Arial"/>
                <a:ea typeface="Arial"/>
                <a:cs typeface="Arial"/>
                <a:sym typeface="Arial"/>
              </a:rPr>
              <a:t> mejor con rásters, mientras que otros se </a:t>
            </a:r>
            <a:r>
              <a:rPr lang="en-US" dirty="0">
                <a:solidFill>
                  <a:srgbClr val="000000"/>
                </a:solidFill>
                <a:latin typeface="Arial"/>
                <a:ea typeface="Arial"/>
                <a:cs typeface="Arial"/>
                <a:sym typeface="Arial"/>
              </a:rPr>
              <a:t>visualizan </a:t>
            </a:r>
            <a:r>
              <a:rPr lang="en-US" sz="1200" b="0" i="0" u="none" strike="noStrike" cap="none" dirty="0">
                <a:solidFill>
                  <a:srgbClr val="000000"/>
                </a:solidFill>
                <a:effectLst/>
                <a:latin typeface="Arial"/>
                <a:ea typeface="Arial"/>
                <a:cs typeface="Arial"/>
                <a:sym typeface="Arial"/>
              </a:rPr>
              <a:t>mucho mejor con vectores. Los datos espaciales </a:t>
            </a:r>
            <a:r>
              <a:rPr lang="en-US" dirty="0">
                <a:solidFill>
                  <a:srgbClr val="000000"/>
                </a:solidFill>
                <a:latin typeface="Arial"/>
                <a:ea typeface="Arial"/>
                <a:cs typeface="Arial"/>
                <a:sym typeface="Arial"/>
              </a:rPr>
              <a:t>contienen </a:t>
            </a:r>
            <a:r>
              <a:rPr lang="en-US" sz="1200" b="0" i="0" u="none" strike="noStrike" cap="none" dirty="0">
                <a:solidFill>
                  <a:srgbClr val="000000"/>
                </a:solidFill>
                <a:effectLst/>
                <a:latin typeface="Arial"/>
                <a:ea typeface="Arial"/>
                <a:cs typeface="Arial"/>
                <a:sym typeface="Arial"/>
              </a:rPr>
              <a:t>más información que la mera localización de las características</a:t>
            </a:r>
            <a:r>
              <a:rPr lang="en-US" dirty="0">
                <a:solidFill>
                  <a:srgbClr val="000000"/>
                </a:solidFill>
                <a:latin typeface="Arial"/>
                <a:ea typeface="Arial"/>
                <a:cs typeface="Arial"/>
                <a:sym typeface="Arial"/>
              </a:rPr>
              <a:t>. Toda la </a:t>
            </a:r>
            <a:r>
              <a:rPr lang="en-US" sz="1200" b="0" i="0" u="none" strike="noStrike" cap="none" dirty="0">
                <a:solidFill>
                  <a:srgbClr val="000000"/>
                </a:solidFill>
                <a:effectLst/>
                <a:latin typeface="Arial"/>
                <a:ea typeface="Arial"/>
                <a:cs typeface="Arial"/>
                <a:sym typeface="Arial"/>
              </a:rPr>
              <a:t>información adicional o los datos </a:t>
            </a:r>
            <a:r>
              <a:rPr lang="en-US" dirty="0">
                <a:solidFill>
                  <a:srgbClr val="000000"/>
                </a:solidFill>
                <a:latin typeface="Arial"/>
                <a:ea typeface="Arial"/>
                <a:cs typeface="Arial"/>
                <a:sym typeface="Arial"/>
              </a:rPr>
              <a:t>no espaciales </a:t>
            </a:r>
            <a:r>
              <a:rPr lang="en-US" sz="1200" b="0" i="0" u="none" strike="noStrike" cap="none" dirty="0">
                <a:solidFill>
                  <a:srgbClr val="000000"/>
                </a:solidFill>
                <a:effectLst/>
                <a:latin typeface="Arial"/>
                <a:ea typeface="Arial"/>
                <a:cs typeface="Arial"/>
                <a:sym typeface="Arial"/>
              </a:rPr>
              <a:t>que </a:t>
            </a:r>
            <a:r>
              <a:rPr lang="en-US" dirty="0">
                <a:solidFill>
                  <a:srgbClr val="000000"/>
                </a:solidFill>
                <a:latin typeface="Arial"/>
                <a:ea typeface="Arial"/>
                <a:cs typeface="Arial"/>
                <a:sym typeface="Arial"/>
              </a:rPr>
              <a:t>describen </a:t>
            </a:r>
            <a:r>
              <a:rPr lang="en-US" sz="1200" b="0" i="0" u="none" strike="noStrike" cap="none" dirty="0">
                <a:solidFill>
                  <a:srgbClr val="000000"/>
                </a:solidFill>
                <a:effectLst/>
                <a:latin typeface="Arial"/>
                <a:ea typeface="Arial"/>
                <a:cs typeface="Arial"/>
                <a:sym typeface="Arial"/>
              </a:rPr>
              <a:t>una característica </a:t>
            </a:r>
            <a:r>
              <a:rPr lang="en-US" dirty="0">
                <a:solidFill>
                  <a:srgbClr val="000000"/>
                </a:solidFill>
                <a:latin typeface="Arial"/>
                <a:ea typeface="Arial"/>
                <a:cs typeface="Arial"/>
                <a:sym typeface="Arial"/>
              </a:rPr>
              <a:t>se </a:t>
            </a:r>
            <a:r>
              <a:rPr lang="en-US" sz="1200" b="0" i="0" u="none" strike="noStrike" cap="none" dirty="0">
                <a:solidFill>
                  <a:srgbClr val="000000"/>
                </a:solidFill>
                <a:effectLst/>
                <a:latin typeface="Arial"/>
                <a:ea typeface="Arial"/>
                <a:cs typeface="Arial"/>
                <a:sym typeface="Arial"/>
              </a:rPr>
              <a:t>denominan atributos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que son el segundo tipo de datos más importante. Un ejemplo de esto es una capa de puntos que visualiza los edificios de una zona. Los datos espaciales </a:t>
            </a:r>
            <a:r>
              <a:rPr lang="en-US" dirty="0">
                <a:solidFill>
                  <a:srgbClr val="000000"/>
                </a:solidFill>
                <a:latin typeface="Arial"/>
                <a:ea typeface="Arial"/>
                <a:cs typeface="Arial"/>
                <a:sym typeface="Arial"/>
              </a:rPr>
              <a:t>son la </a:t>
            </a:r>
            <a:r>
              <a:rPr lang="en-US" sz="1200" b="0" i="0" u="none" strike="noStrike" cap="none" dirty="0">
                <a:solidFill>
                  <a:srgbClr val="000000"/>
                </a:solidFill>
                <a:effectLst/>
                <a:latin typeface="Arial"/>
                <a:ea typeface="Arial"/>
                <a:cs typeface="Arial"/>
                <a:sym typeface="Arial"/>
              </a:rPr>
              <a:t>ubicación de estos edificios, mientras que los datos de atributos </a:t>
            </a:r>
            <a:r>
              <a:rPr lang="en-US" dirty="0">
                <a:solidFill>
                  <a:srgbClr val="000000"/>
                </a:solidFill>
                <a:latin typeface="Arial"/>
                <a:ea typeface="Arial"/>
                <a:cs typeface="Arial"/>
                <a:sym typeface="Arial"/>
              </a:rPr>
              <a:t>son </a:t>
            </a:r>
            <a:r>
              <a:rPr lang="en-US" sz="1200" b="0" i="0" u="none" strike="noStrike" cap="none" dirty="0">
                <a:solidFill>
                  <a:srgbClr val="000000"/>
                </a:solidFill>
                <a:effectLst/>
                <a:latin typeface="Arial"/>
                <a:ea typeface="Arial"/>
                <a:cs typeface="Arial"/>
                <a:sym typeface="Arial"/>
              </a:rPr>
              <a:t>cualquier otra información relacionada con ellos. Puede ser el año de construcción de los edificios, el uso previsto de los mismos </a:t>
            </a:r>
            <a:r>
              <a:rPr lang="en-US" sz="1200" b="0" i="0" u="none" strike="noStrike" cap="none" baseline="0" dirty="0">
                <a:solidFill>
                  <a:srgbClr val="000000"/>
                </a:solidFill>
                <a:effectLst/>
                <a:latin typeface="Arial"/>
                <a:ea typeface="Arial"/>
                <a:cs typeface="Arial"/>
                <a:sym typeface="Arial"/>
              </a:rPr>
              <a:t>o </a:t>
            </a:r>
            <a:r>
              <a:rPr lang="en-US" sz="1200" b="0" i="0" u="none" strike="noStrike" cap="none" dirty="0">
                <a:solidFill>
                  <a:srgbClr val="000000"/>
                </a:solidFill>
                <a:effectLst/>
                <a:latin typeface="Arial"/>
                <a:ea typeface="Arial"/>
                <a:cs typeface="Arial"/>
                <a:sym typeface="Arial"/>
              </a:rPr>
              <a:t>el número de plantas.</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0" i="0" u="none" strike="noStrike" cap="none" dirty="0">
                <a:solidFill>
                  <a:srgbClr val="000000"/>
                </a:solidFill>
                <a:effectLst/>
                <a:latin typeface="Arial"/>
                <a:ea typeface="Arial"/>
                <a:cs typeface="Arial"/>
                <a:sym typeface="Arial"/>
              </a:rPr>
              <a:t>Veamos un poco qué </a:t>
            </a:r>
            <a:r>
              <a:rPr lang="en-US" sz="1100" dirty="0">
                <a:solidFill>
                  <a:srgbClr val="000000"/>
                </a:solidFill>
                <a:latin typeface="Arial"/>
                <a:ea typeface="Arial"/>
                <a:cs typeface="Arial"/>
                <a:sym typeface="Arial"/>
              </a:rPr>
              <a:t>son los datos</a:t>
            </a:r>
            <a:r>
              <a:rPr lang="en-US" sz="1100" b="0" i="0" u="none" strike="noStrike" cap="none" dirty="0">
                <a:solidFill>
                  <a:srgbClr val="000000"/>
                </a:solidFill>
                <a:effectLst/>
                <a:latin typeface="Arial"/>
                <a:ea typeface="Arial"/>
                <a:cs typeface="Arial"/>
                <a:sym typeface="Arial"/>
              </a:rPr>
              <a:t>. Los datos vectoriales </a:t>
            </a:r>
            <a:r>
              <a:rPr lang="en-US" sz="1100" dirty="0">
                <a:solidFill>
                  <a:srgbClr val="000000"/>
                </a:solidFill>
                <a:latin typeface="Arial"/>
                <a:ea typeface="Arial"/>
                <a:cs typeface="Arial"/>
                <a:sym typeface="Arial"/>
              </a:rPr>
              <a:t>representan </a:t>
            </a:r>
            <a:r>
              <a:rPr lang="en-US" sz="1100" b="0" i="0" u="none" strike="noStrike" cap="none" dirty="0">
                <a:solidFill>
                  <a:srgbClr val="000000"/>
                </a:solidFill>
                <a:effectLst/>
                <a:latin typeface="Arial"/>
                <a:ea typeface="Arial"/>
                <a:cs typeface="Arial"/>
                <a:sym typeface="Arial"/>
              </a:rPr>
              <a:t>características del mundo real y las características </a:t>
            </a:r>
            <a:r>
              <a:rPr lang="en-US" sz="1100" dirty="0">
                <a:solidFill>
                  <a:srgbClr val="000000"/>
                </a:solidFill>
                <a:latin typeface="Arial"/>
                <a:ea typeface="Arial"/>
                <a:cs typeface="Arial"/>
                <a:sym typeface="Arial"/>
              </a:rPr>
              <a:t>son cualquier cosa </a:t>
            </a:r>
            <a:r>
              <a:rPr lang="en-US" sz="1100" b="0" i="0" u="none" strike="noStrike" cap="none" dirty="0">
                <a:solidFill>
                  <a:srgbClr val="000000"/>
                </a:solidFill>
                <a:effectLst/>
                <a:latin typeface="Arial"/>
                <a:ea typeface="Arial"/>
                <a:cs typeface="Arial"/>
                <a:sym typeface="Arial"/>
              </a:rPr>
              <a:t>que se pueda ver en un paisaje, como casas, carreteras, ríos</a:t>
            </a:r>
            <a:r>
              <a:rPr lang="en-US" sz="1100" dirty="0">
                <a:solidFill>
                  <a:srgbClr val="000000"/>
                </a:solidFill>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etc. Los datos </a:t>
            </a:r>
            <a:r>
              <a:rPr lang="en-US" sz="1100" dirty="0">
                <a:solidFill>
                  <a:srgbClr val="000000"/>
                </a:solidFill>
                <a:latin typeface="Arial"/>
                <a:ea typeface="Arial"/>
                <a:cs typeface="Arial"/>
                <a:sym typeface="Arial"/>
              </a:rPr>
              <a:t>que </a:t>
            </a:r>
            <a:r>
              <a:rPr lang="en-US" sz="1100" b="0" i="0" u="none" strike="noStrike" cap="none" dirty="0">
                <a:solidFill>
                  <a:srgbClr val="000000"/>
                </a:solidFill>
                <a:effectLst/>
                <a:latin typeface="Arial"/>
                <a:ea typeface="Arial"/>
                <a:cs typeface="Arial"/>
                <a:sym typeface="Arial"/>
              </a:rPr>
              <a:t>mejor se describen con vectores son los que </a:t>
            </a:r>
            <a:r>
              <a:rPr lang="en-US" sz="1100" dirty="0">
                <a:solidFill>
                  <a:srgbClr val="000000"/>
                </a:solidFill>
                <a:latin typeface="Arial"/>
                <a:ea typeface="Arial"/>
                <a:cs typeface="Arial"/>
                <a:sym typeface="Arial"/>
              </a:rPr>
              <a:t>tienen </a:t>
            </a:r>
            <a:r>
              <a:rPr lang="en-US" sz="1100" b="0" i="0" u="none" strike="noStrike" cap="none" dirty="0">
                <a:solidFill>
                  <a:srgbClr val="000000"/>
                </a:solidFill>
                <a:effectLst/>
                <a:latin typeface="Arial"/>
                <a:ea typeface="Arial"/>
                <a:cs typeface="Arial"/>
                <a:sym typeface="Arial"/>
              </a:rPr>
              <a:t>límites discretos</a:t>
            </a:r>
            <a:r>
              <a:rPr lang="en-US" sz="1100" dirty="0">
                <a:solidFill>
                  <a:srgbClr val="000000"/>
                </a:solidFill>
                <a:latin typeface="Arial"/>
                <a:ea typeface="Arial"/>
                <a:cs typeface="Arial"/>
                <a:sym typeface="Arial"/>
              </a:rPr>
              <a:t>. En </a:t>
            </a:r>
            <a:r>
              <a:rPr lang="en-US" sz="1100" b="0" i="0" u="none" strike="noStrike" cap="none" dirty="0">
                <a:solidFill>
                  <a:srgbClr val="000000"/>
                </a:solidFill>
                <a:effectLst/>
                <a:latin typeface="Arial"/>
                <a:ea typeface="Arial"/>
                <a:cs typeface="Arial"/>
                <a:sym typeface="Arial"/>
              </a:rPr>
              <a:t>otras palabras, con sólo mirar una característica, deberías ser capaz de distinguirla de su entorno. Se puede distinguir una casa de su entorno. Se pueden distinguir las </a:t>
            </a:r>
            <a:r>
              <a:rPr lang="en-US" sz="1100" dirty="0">
                <a:solidFill>
                  <a:srgbClr val="000000"/>
                </a:solidFill>
                <a:latin typeface="Arial"/>
                <a:ea typeface="Arial"/>
                <a:cs typeface="Arial"/>
                <a:sym typeface="Arial"/>
              </a:rPr>
              <a:t>carreteras de su </a:t>
            </a:r>
            <a:r>
              <a:rPr lang="en-US" sz="1100" b="0" i="0" u="none" strike="noStrike" cap="none" dirty="0">
                <a:solidFill>
                  <a:srgbClr val="000000"/>
                </a:solidFill>
                <a:effectLst/>
                <a:latin typeface="Arial"/>
                <a:ea typeface="Arial"/>
                <a:cs typeface="Arial"/>
                <a:sym typeface="Arial"/>
              </a:rPr>
              <a:t>entorno, los ríos de su entorno, </a:t>
            </a:r>
            <a:r>
              <a:rPr lang="en-US" sz="1100" dirty="0">
                <a:solidFill>
                  <a:srgbClr val="000000"/>
                </a:solidFill>
                <a:latin typeface="Arial"/>
                <a:ea typeface="Arial"/>
                <a:cs typeface="Arial"/>
                <a:sym typeface="Arial"/>
              </a:rPr>
              <a:t>etc</a:t>
            </a:r>
            <a:r>
              <a:rPr lang="en-US" sz="1100" b="0" i="0" u="none" strike="noStrike" cap="none" dirty="0">
                <a:solidFill>
                  <a:srgbClr val="000000"/>
                </a:solidFill>
                <a:effectLst/>
                <a:latin typeface="Arial"/>
                <a:ea typeface="Arial"/>
                <a:cs typeface="Arial"/>
                <a:sym typeface="Arial"/>
              </a:rPr>
              <a:t>. Este tipo de características se representan bien con diferentes tipos de datos vectoriales. Los datos vectoriales están formados por puntos. Los llamamos vértices con coordenadas X e Y que juntos </a:t>
            </a:r>
            <a:r>
              <a:rPr lang="en-US" sz="1100" dirty="0">
                <a:solidFill>
                  <a:srgbClr val="000000"/>
                </a:solidFill>
                <a:latin typeface="Arial"/>
                <a:ea typeface="Arial"/>
                <a:cs typeface="Arial"/>
                <a:sym typeface="Arial"/>
              </a:rPr>
              <a:t>forman </a:t>
            </a:r>
            <a:r>
              <a:rPr lang="en-US" sz="1100" b="0" i="0" u="none" strike="noStrike" cap="none" dirty="0">
                <a:solidFill>
                  <a:srgbClr val="000000"/>
                </a:solidFill>
                <a:effectLst/>
                <a:latin typeface="Arial"/>
                <a:ea typeface="Arial"/>
                <a:cs typeface="Arial"/>
                <a:sym typeface="Arial"/>
              </a:rPr>
              <a:t>una capa vectorial. Los vértices son básicamente puntos en los que se juntan varias características. Hay tres tipos diferentes de vectores</a:t>
            </a:r>
            <a:r>
              <a:rPr lang="en-US" sz="1100" dirty="0">
                <a:solidFill>
                  <a:srgbClr val="000000"/>
                </a:solidFill>
                <a:latin typeface="Arial"/>
                <a:ea typeface="Arial"/>
                <a:cs typeface="Arial"/>
                <a:sym typeface="Arial"/>
              </a:rPr>
              <a:t>. Son los </a:t>
            </a:r>
            <a:r>
              <a:rPr lang="en-US" sz="1100" b="0" i="0" u="none" strike="noStrike" cap="none" dirty="0">
                <a:solidFill>
                  <a:srgbClr val="000000"/>
                </a:solidFill>
                <a:effectLst/>
                <a:latin typeface="Arial"/>
                <a:ea typeface="Arial"/>
                <a:cs typeface="Arial"/>
                <a:sym typeface="Arial"/>
              </a:rPr>
              <a:t>puntos, las líneas y los polígonos.</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lvl="0"/>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doi.org/10.5281/zenodo.4574031"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doi.org/10.5281/zenodo.4574031"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doi.org/10.5281/zenodo.4574031" TargetMode="Externa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vector_data.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doi.org/10.5281/zenodo.4574031" TargetMode="Externa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raster_data.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3.0/" TargetMode="External"/><Relationship Id="rId5" Type="http://schemas.openxmlformats.org/officeDocument/2006/relationships/image" Target="../media/image18.jp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creativecommons.org/licenses/by/4.0/legalcode"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5281/zenodo.4574031" TargetMode="External"/><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training_manual/forestry/map_georeferencing.html?highlight=georeferencing" TargetMode="External"/><Relationship Id="rId1" Type="http://schemas.openxmlformats.org/officeDocument/2006/relationships/slideLayout" Target="../slideLayouts/slideLayout2.xml"/><Relationship Id="rId4" Type="http://schemas.openxmlformats.org/officeDocument/2006/relationships/hyperlink" Target="https://onsset.github.io/teaching_kit/courses/module_2/Lecture%20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www.open.edu/openlearncreate/mod/quiz/view.php?id=173653"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audio" Target="../media/media4.mp3"/><Relationship Id="rId7" Type="http://schemas.openxmlformats.org/officeDocument/2006/relationships/hyperlink" Target="https://doi.org/10.5281/zenodo.4574031" TargetMode="External"/><Relationship Id="rId2" Type="http://schemas.microsoft.com/office/2007/relationships/media" Target="../media/media4.mp3"/><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doi.org/10.5281/zenodo.4574031"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ocs.qgis.org/3.16/en/docs/gentle_gis_introduction/coordinate_reference_systems.html" TargetMode="External"/><Relationship Id="rId4" Type="http://schemas.openxmlformats.org/officeDocument/2006/relationships/hyperlink" Target="https://doi.org/10.1016/j.apgeog.2016.04.009"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onsset.readthedocs.io/en/latest/data_acquisition.html" TargetMode="Externa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alendar&#10;&#10;Description automatically generated">
            <a:extLst>
              <a:ext uri="{FF2B5EF4-FFF2-40B4-BE49-F238E27FC236}">
                <a16:creationId xmlns:a16="http://schemas.microsoft.com/office/drawing/2014/main" id="{D3E65A11-19A5-DF48-9C98-46A14CF0BA14}"/>
              </a:ext>
            </a:extLst>
          </p:cNvPr>
          <p:cNvPicPr>
            <a:picLocks noChangeAspect="1"/>
          </p:cNvPicPr>
          <p:nvPr/>
        </p:nvPicPr>
        <p:blipFill>
          <a:blip r:embed="rId5"/>
          <a:stretch>
            <a:fillRect/>
          </a:stretch>
        </p:blipFill>
        <p:spPr>
          <a:xfrm>
            <a:off x="0" y="11916"/>
            <a:ext cx="12192000" cy="6858000"/>
          </a:xfrm>
          <a:prstGeom prst="rect">
            <a:avLst/>
          </a:prstGeom>
        </p:spPr>
      </p:pic>
      <p:sp>
        <p:nvSpPr>
          <p:cNvPr id="9" name="TextBox 1">
            <a:extLst>
              <a:ext uri="{FF2B5EF4-FFF2-40B4-BE49-F238E27FC236}">
                <a16:creationId xmlns:a16="http://schemas.microsoft.com/office/drawing/2014/main" id="{07C87396-8126-9444-837A-D2C4512D982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08975" y="3818858"/>
            <a:ext cx="3865229" cy="646331"/>
          </a:xfrm>
          <a:prstGeom prst="rect">
            <a:avLst/>
          </a:prstGeom>
          <a:noFill/>
        </p:spPr>
        <p:txBody>
          <a:bodyPr wrap="square" lIns="91440" tIns="45720" rIns="91440" bIns="45720" rtlCol="0" anchor="b">
            <a:spAutoFit/>
          </a:bodyPr>
          <a:lstStyle/>
          <a:p>
            <a:r>
              <a:rPr lang="en-ZA" b="1" dirty="0">
                <a:latin typeface="Arial" panose="020B0604020202020204" pitchFamily="34" charset="0"/>
                <a:ea typeface="Open Sans ExtraBold" panose="020B0606030504020204" pitchFamily="34" charset="0"/>
                <a:cs typeface="Arial" panose="020B0604020202020204" pitchFamily="34" charset="0"/>
              </a:rPr>
              <a:t>OnSSET/Global </a:t>
            </a:r>
            <a:br>
              <a:rPr lang="en-ZA" b="1" dirty="0">
                <a:latin typeface="Arial" panose="020B0604020202020204" pitchFamily="34" charset="0"/>
                <a:ea typeface="Open Sans ExtraBold" panose="020B0606030504020204" pitchFamily="34" charset="0"/>
                <a:cs typeface="Arial" panose="020B0604020202020204" pitchFamily="34" charset="0"/>
              </a:rPr>
            </a:br>
            <a:r>
              <a:rPr lang="en-ZA" b="1" dirty="0">
                <a:latin typeface="Arial" panose="020B0604020202020204" pitchFamily="34" charset="0"/>
                <a:ea typeface="Open Sans ExtraBold" panose="020B0606030504020204" pitchFamily="34" charset="0"/>
                <a:cs typeface="Arial" panose="020B0604020202020204" pitchFamily="34" charset="0"/>
              </a:rPr>
              <a:t>Plataforma de Electrificación</a:t>
            </a:r>
            <a:endParaRPr lang="en-US"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7" name="Title 6"/>
          <p:cNvSpPr>
            <a:spLocks noGrp="1"/>
          </p:cNvSpPr>
          <p:nvPr>
            <p:ph type="title"/>
          </p:nvPr>
        </p:nvSpPr>
        <p:spPr>
          <a:xfrm>
            <a:off x="685648" y="4527393"/>
            <a:ext cx="5410351" cy="1605949"/>
          </a:xfrm>
        </p:spPr>
        <p:txBody>
          <a:bodyPr>
            <a:normAutofit fontScale="90000"/>
          </a:bodyPr>
          <a:lstStyle/>
          <a:p>
            <a:r>
              <a:rPr lang="en-GB" dirty="0">
                <a:solidFill>
                  <a:schemeClr val="bg1"/>
                </a:solidFill>
                <a:latin typeface="Arial" panose="020B0604020202020204" pitchFamily="34" charset="0"/>
                <a:cs typeface="Arial" panose="020B0604020202020204" pitchFamily="34" charset="0"/>
              </a:rPr>
              <a:t>LECTURA 4</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CONCEPTOS CLAVE SIG</a:t>
            </a:r>
          </a:p>
        </p:txBody>
      </p:sp>
      <p:sp>
        <p:nvSpPr>
          <p:cNvPr id="6" name="Oval 5">
            <a:extLst>
              <a:ext uri="{FF2B5EF4-FFF2-40B4-BE49-F238E27FC236}">
                <a16:creationId xmlns:a16="http://schemas.microsoft.com/office/drawing/2014/main" id="{5156CCAA-B56F-FF49-B234-84AEE974FC5B}"/>
              </a:ext>
            </a:extLst>
          </p:cNvPr>
          <p:cNvSpPr/>
          <p:nvPr/>
        </p:nvSpPr>
        <p:spPr>
          <a:xfrm>
            <a:off x="6616609" y="510864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mp3" descr="Track1_Lecture4_Slide1.mp3">
            <a:hlinkClick r:id="" action="ppaction://media"/>
            <a:extLst>
              <a:ext uri="{FF2B5EF4-FFF2-40B4-BE49-F238E27FC236}">
                <a16:creationId xmlns:a16="http://schemas.microsoft.com/office/drawing/2014/main" id="{5C7E4542-8986-0440-B5F7-E21B8E3907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7974" y="5180009"/>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10496" y="107990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Puntos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10496" y="-29743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a:t>
            </a:r>
            <a:r>
              <a:rPr lang="en-GB" sz="4400" dirty="0">
                <a:latin typeface="Open Sans"/>
                <a:ea typeface="Open Sans" panose="020B0606030504020204" pitchFamily="34" charset="0"/>
                <a:cs typeface="Open Sans" panose="020B0606030504020204" pitchFamily="34" charset="0"/>
                <a:sym typeface="Bodoni SvtyTwo ITC TT-Book"/>
              </a:rPr>
              <a:t>Datos vectoriales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817" y="1279963"/>
            <a:ext cx="8635003" cy="4593705"/>
          </a:xfrm>
          <a:prstGeom prst="rect">
            <a:avLst/>
          </a:prstGeom>
        </p:spPr>
      </p:pic>
      <p:sp>
        <p:nvSpPr>
          <p:cNvPr id="11" name="TextBox 2"/>
          <p:cNvSpPr txBox="1"/>
          <p:nvPr/>
        </p:nvSpPr>
        <p:spPr>
          <a:xfrm>
            <a:off x="4142620" y="5895552"/>
            <a:ext cx="500505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1665D8BE-BA8F-1B49-B325-5EB986EAAA40}"/>
              </a:ext>
            </a:extLst>
          </p:cNvPr>
          <p:cNvSpPr/>
          <p:nvPr/>
        </p:nvSpPr>
        <p:spPr>
          <a:xfrm>
            <a:off x="10397339"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0.mp3" descr="Track1_Lecture4_Slide10.mp3">
            <a:hlinkClick r:id="" action="ppaction://media"/>
            <a:extLst>
              <a:ext uri="{FF2B5EF4-FFF2-40B4-BE49-F238E27FC236}">
                <a16:creationId xmlns:a16="http://schemas.microsoft.com/office/drawing/2014/main" id="{48F70F9C-1BF6-A443-BB8C-93F15053E5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68704" y="311379"/>
            <a:ext cx="812800" cy="812800"/>
          </a:xfrm>
          <a:prstGeom prst="rect">
            <a:avLst/>
          </a:prstGeom>
        </p:spPr>
      </p:pic>
      <p:sp>
        <p:nvSpPr>
          <p:cNvPr id="13" name="Rectangle 12">
            <a:extLst>
              <a:ext uri="{FF2B5EF4-FFF2-40B4-BE49-F238E27FC236}">
                <a16:creationId xmlns:a16="http://schemas.microsoft.com/office/drawing/2014/main" id="{15EC7A62-FF33-BB48-8AD6-AD838C5143FD}"/>
              </a:ext>
            </a:extLst>
          </p:cNvPr>
          <p:cNvSpPr/>
          <p:nvPr/>
        </p:nvSpPr>
        <p:spPr>
          <a:xfrm>
            <a:off x="10388820" y="5821730"/>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99E6C8A3-C46D-C946-9C3E-E091DED0E968}"/>
              </a:ext>
            </a:extLst>
          </p:cNvPr>
          <p:cNvSpPr/>
          <p:nvPr/>
        </p:nvSpPr>
        <p:spPr>
          <a:xfrm>
            <a:off x="910496" y="5895552"/>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Líneas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Datos vectoriales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153" y="1755716"/>
            <a:ext cx="8741693" cy="4358936"/>
          </a:xfrm>
          <a:prstGeom prst="rect">
            <a:avLst/>
          </a:prstGeom>
        </p:spPr>
      </p:pic>
      <p:sp>
        <p:nvSpPr>
          <p:cNvPr id="10" name="TextBox 2"/>
          <p:cNvSpPr txBox="1"/>
          <p:nvPr/>
        </p:nvSpPr>
        <p:spPr>
          <a:xfrm>
            <a:off x="4044611" y="6114996"/>
            <a:ext cx="44939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8F0A1481-32BB-8444-89FB-803069959A8E}"/>
              </a:ext>
            </a:extLst>
          </p:cNvPr>
          <p:cNvSpPr/>
          <p:nvPr/>
        </p:nvSpPr>
        <p:spPr>
          <a:xfrm>
            <a:off x="10225705" y="4178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1.mp3" descr="Track1_Lecture4_Slide11.mp3">
            <a:hlinkClick r:id="" action="ppaction://media"/>
            <a:extLst>
              <a:ext uri="{FF2B5EF4-FFF2-40B4-BE49-F238E27FC236}">
                <a16:creationId xmlns:a16="http://schemas.microsoft.com/office/drawing/2014/main" id="{F18CCE19-9D78-1440-BD07-4471AE7DF2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97070" y="466004"/>
            <a:ext cx="812800" cy="812800"/>
          </a:xfrm>
          <a:prstGeom prst="rect">
            <a:avLst/>
          </a:prstGeom>
        </p:spPr>
      </p:pic>
      <p:sp>
        <p:nvSpPr>
          <p:cNvPr id="12" name="Rectangle 11">
            <a:extLst>
              <a:ext uri="{FF2B5EF4-FFF2-40B4-BE49-F238E27FC236}">
                <a16:creationId xmlns:a16="http://schemas.microsoft.com/office/drawing/2014/main" id="{03F07657-BF85-AF4B-A2C5-B7D661FB33E5}"/>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55F34A20-C641-8440-9224-33111E44F74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FE2775-FB72-4D44-B480-06EBB7F679B3}"/>
              </a:ext>
            </a:extLst>
          </p:cNvPr>
          <p:cNvSpPr/>
          <p:nvPr/>
        </p:nvSpPr>
        <p:spPr>
          <a:xfrm>
            <a:off x="805142" y="94678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Polígono</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800" y="689177"/>
            <a:ext cx="9530872" cy="4917377"/>
          </a:xfrm>
          <a:prstGeom prst="rect">
            <a:avLst/>
          </a:prstGeom>
        </p:spPr>
      </p:pic>
      <p:sp>
        <p:nvSpPr>
          <p:cNvPr id="9" name="TextBox 2"/>
          <p:cNvSpPr txBox="1"/>
          <p:nvPr/>
        </p:nvSpPr>
        <p:spPr>
          <a:xfrm>
            <a:off x="4924258" y="5983474"/>
            <a:ext cx="444834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Fuente de la imagen: </a:t>
            </a:r>
            <a:r>
              <a:rPr lang="en-GB" sz="1000" dirty="0"/>
              <a:t>Khavari et al. 2021, </a:t>
            </a:r>
            <a:r>
              <a:rPr lang="en-GB" sz="1000" dirty="0">
                <a:hlinkClick r:id="rId6"/>
              </a:rPr>
              <a:t>imagen</a:t>
            </a:r>
            <a:r>
              <a:rPr lang="en-GB" sz="1000" dirty="0"/>
              <a:t>, con licencia </a:t>
            </a:r>
            <a:r>
              <a:rPr lang="en-GB" sz="1000" dirty="0">
                <a:hlinkClick r:id="rId7"/>
              </a:rPr>
              <a:t>CC-BY 4.0</a:t>
            </a:r>
            <a:endParaRPr lang="en-GB" sz="1000" dirty="0"/>
          </a:p>
        </p:txBody>
      </p:sp>
      <p:sp>
        <p:nvSpPr>
          <p:cNvPr id="10" name="Oval 9">
            <a:extLst>
              <a:ext uri="{FF2B5EF4-FFF2-40B4-BE49-F238E27FC236}">
                <a16:creationId xmlns:a16="http://schemas.microsoft.com/office/drawing/2014/main" id="{2A71FBFF-955E-A049-BE57-E0E94295C2E5}"/>
              </a:ext>
            </a:extLst>
          </p:cNvPr>
          <p:cNvSpPr/>
          <p:nvPr/>
        </p:nvSpPr>
        <p:spPr>
          <a:xfrm>
            <a:off x="10325339" y="1913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12.mp3" descr="Track1_Lecture4_Slide12.mp3">
            <a:hlinkClick r:id="" action="ppaction://media"/>
            <a:extLst>
              <a:ext uri="{FF2B5EF4-FFF2-40B4-BE49-F238E27FC236}">
                <a16:creationId xmlns:a16="http://schemas.microsoft.com/office/drawing/2014/main" id="{27A8722B-0D7A-904F-9D1A-A60B3CA2A5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96704" y="262679"/>
            <a:ext cx="812800" cy="812800"/>
          </a:xfrm>
          <a:prstGeom prst="rect">
            <a:avLst/>
          </a:prstGeom>
        </p:spPr>
      </p:pic>
      <p:sp>
        <p:nvSpPr>
          <p:cNvPr id="11" name="Rectangle 10">
            <a:extLst>
              <a:ext uri="{FF2B5EF4-FFF2-40B4-BE49-F238E27FC236}">
                <a16:creationId xmlns:a16="http://schemas.microsoft.com/office/drawing/2014/main" id="{8250FE9F-1C74-324D-8AB2-FFBFD1415122}"/>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8AED87B6-CD8D-1542-B518-5CBE40ACE607}"/>
              </a:ext>
            </a:extLst>
          </p:cNvPr>
          <p:cNvSpPr/>
          <p:nvPr/>
        </p:nvSpPr>
        <p:spPr>
          <a:xfrm>
            <a:off x="805142" y="5961108"/>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
        <p:nvSpPr>
          <p:cNvPr id="14" name="Title 10">
            <a:extLst>
              <a:ext uri="{FF2B5EF4-FFF2-40B4-BE49-F238E27FC236}">
                <a16:creationId xmlns:a16="http://schemas.microsoft.com/office/drawing/2014/main" id="{16A7A8B9-AC74-7E41-BE53-3140118486B8}"/>
              </a:ext>
            </a:extLst>
          </p:cNvPr>
          <p:cNvSpPr txBox="1">
            <a:spLocks/>
          </p:cNvSpPr>
          <p:nvPr/>
        </p:nvSpPr>
        <p:spPr>
          <a:xfrm>
            <a:off x="778125" y="-33639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Datos vectoriales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7949360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35496" y="-14400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Conferencia 4.2 Referencias</a:t>
            </a:r>
          </a:p>
        </p:txBody>
      </p:sp>
      <p:sp>
        <p:nvSpPr>
          <p:cNvPr id="2" name="Rectangle 1"/>
          <p:cNvSpPr/>
          <p:nvPr/>
        </p:nvSpPr>
        <p:spPr>
          <a:xfrm>
            <a:off x="887214" y="1616151"/>
            <a:ext cx="6217919" cy="3139321"/>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3. Datos vectoriales - Documentación de QGIS [Documento WWW], s.f.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https://docs.qgis.org/3.16/en/docs/gentle_gis_introduction/vector_data.html </a:t>
            </a:r>
            <a:r>
              <a:rPr lang="sv-SE" dirty="0">
                <a:latin typeface="Open Sans" panose="020B0606030504020204" pitchFamily="34" charset="0"/>
                <a:ea typeface="Open Sans" panose="020B0606030504020204" pitchFamily="34" charset="0"/>
                <a:cs typeface="Open Sans" panose="020B0606030504020204" pitchFamily="34" charset="0"/>
              </a:rPr>
              <a:t>(consultado el 15.2.21).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e_1/Lecture%202/ (consultado el 18.2.21).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Datos rasterizados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52232"/>
            <a:ext cx="90989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Datos</a:t>
            </a:r>
            <a:r>
              <a:rPr lang="en-US" sz="4400" dirty="0">
                <a:latin typeface="Open Sans"/>
                <a:ea typeface="Open Sans" panose="020B0606030504020204" pitchFamily="34" charset="0"/>
                <a:cs typeface="Open Sans" panose="020B0606030504020204" pitchFamily="34" charset="0"/>
                <a:sym typeface="Bodoni SvtyTwo ITC TT-Book"/>
              </a:rPr>
              <a:t> rasterizados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612" y="1396325"/>
            <a:ext cx="8708099" cy="4641863"/>
          </a:xfrm>
          <a:prstGeom prst="rect">
            <a:avLst/>
          </a:prstGeom>
        </p:spPr>
      </p:pic>
      <p:sp>
        <p:nvSpPr>
          <p:cNvPr id="11" name="TextBox 2"/>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7579E024-6DF9-E24A-9389-5C46896009FD}"/>
              </a:ext>
            </a:extLst>
          </p:cNvPr>
          <p:cNvSpPr/>
          <p:nvPr/>
        </p:nvSpPr>
        <p:spPr>
          <a:xfrm>
            <a:off x="10349255" y="20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4.mp3" descr="Track1_Lecture4_Slide14.mp3">
            <a:hlinkClick r:id="" action="ppaction://media"/>
            <a:extLst>
              <a:ext uri="{FF2B5EF4-FFF2-40B4-BE49-F238E27FC236}">
                <a16:creationId xmlns:a16="http://schemas.microsoft.com/office/drawing/2014/main" id="{E0CED5EC-0407-2944-ACE7-E37AFF0447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8793" y="282777"/>
            <a:ext cx="812800" cy="812800"/>
          </a:xfrm>
          <a:prstGeom prst="rect">
            <a:avLst/>
          </a:prstGeom>
        </p:spPr>
      </p:pic>
      <p:sp>
        <p:nvSpPr>
          <p:cNvPr id="14" name="Rectangle 13">
            <a:extLst>
              <a:ext uri="{FF2B5EF4-FFF2-40B4-BE49-F238E27FC236}">
                <a16:creationId xmlns:a16="http://schemas.microsoft.com/office/drawing/2014/main" id="{3729FE1B-C56A-BA4A-9F58-746E4994E181}"/>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7DF88C62-853C-0541-8138-0743AEBB3A89}"/>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Compensación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la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dimensión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espacial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628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Datos</a:t>
            </a:r>
            <a:r>
              <a:rPr lang="en-US" sz="4400" dirty="0">
                <a:latin typeface="Open Sans"/>
                <a:ea typeface="Open Sans" panose="020B0606030504020204" pitchFamily="34" charset="0"/>
                <a:cs typeface="Open Sans" panose="020B0606030504020204" pitchFamily="34" charset="0"/>
                <a:sym typeface="Bodoni SvtyTwo ITC TT-Book"/>
              </a:rPr>
              <a:t> rasterizados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3271" y="1758951"/>
            <a:ext cx="7496269" cy="4116497"/>
          </a:xfrm>
          <a:prstGeom prst="rect">
            <a:avLst/>
          </a:prstGeom>
        </p:spPr>
      </p:pic>
      <p:sp>
        <p:nvSpPr>
          <p:cNvPr id="12" name="Oval 11">
            <a:extLst>
              <a:ext uri="{FF2B5EF4-FFF2-40B4-BE49-F238E27FC236}">
                <a16:creationId xmlns:a16="http://schemas.microsoft.com/office/drawing/2014/main" id="{F1A16777-1001-3B41-938D-99367E3EE8B3}"/>
              </a:ext>
            </a:extLst>
          </p:cNvPr>
          <p:cNvSpPr/>
          <p:nvPr/>
        </p:nvSpPr>
        <p:spPr>
          <a:xfrm>
            <a:off x="10523054" y="1234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5.mp3" descr="Track1_Lecture4_Slide15.mp3">
            <a:hlinkClick r:id="" action="ppaction://media"/>
            <a:extLst>
              <a:ext uri="{FF2B5EF4-FFF2-40B4-BE49-F238E27FC236}">
                <a16:creationId xmlns:a16="http://schemas.microsoft.com/office/drawing/2014/main" id="{B6B8DDA3-850B-224D-94D1-B4299E137D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4419" y="194791"/>
            <a:ext cx="812800" cy="812800"/>
          </a:xfrm>
          <a:prstGeom prst="rect">
            <a:avLst/>
          </a:prstGeom>
        </p:spPr>
      </p:pic>
      <p:sp>
        <p:nvSpPr>
          <p:cNvPr id="13" name="TextBox 2">
            <a:extLst>
              <a:ext uri="{FF2B5EF4-FFF2-40B4-BE49-F238E27FC236}">
                <a16:creationId xmlns:a16="http://schemas.microsoft.com/office/drawing/2014/main" id="{378B9E15-4397-B141-9AD1-BF45220A6DF8}"/>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8ACF2144-FB59-FF46-AA13-F9FB050FA83B}"/>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90E17D6D-C5E4-4D44-B8AD-828B6E1BA62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1053992" y="1021836"/>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Tipos de trama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357401"/>
            <a:ext cx="88583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Datos</a:t>
            </a:r>
            <a:r>
              <a:rPr lang="en-US" sz="4400" dirty="0">
                <a:latin typeface="Open Sans"/>
                <a:ea typeface="Open Sans" panose="020B0606030504020204" pitchFamily="34" charset="0"/>
                <a:cs typeface="Open Sans" panose="020B0606030504020204" pitchFamily="34" charset="0"/>
                <a:sym typeface="Bodoni SvtyTwo ITC TT-Book"/>
              </a:rPr>
              <a:t> rasterizados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026" y="1221891"/>
            <a:ext cx="9367752" cy="4724255"/>
          </a:xfrm>
          <a:prstGeom prst="rect">
            <a:avLst/>
          </a:prstGeom>
        </p:spPr>
      </p:pic>
      <p:sp>
        <p:nvSpPr>
          <p:cNvPr id="12" name="Oval 11">
            <a:extLst>
              <a:ext uri="{FF2B5EF4-FFF2-40B4-BE49-F238E27FC236}">
                <a16:creationId xmlns:a16="http://schemas.microsoft.com/office/drawing/2014/main" id="{EFADBA81-F5FA-A84B-873F-01D893A21B92}"/>
              </a:ext>
            </a:extLst>
          </p:cNvPr>
          <p:cNvSpPr/>
          <p:nvPr/>
        </p:nvSpPr>
        <p:spPr>
          <a:xfrm>
            <a:off x="10337428" y="1141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6.mp3" descr="Track1_Lecture4_Slide16.mp3">
            <a:hlinkClick r:id="" action="ppaction://media"/>
            <a:extLst>
              <a:ext uri="{FF2B5EF4-FFF2-40B4-BE49-F238E27FC236}">
                <a16:creationId xmlns:a16="http://schemas.microsoft.com/office/drawing/2014/main" id="{08F47D71-F843-A74E-8955-1E87C4AA00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8793" y="185529"/>
            <a:ext cx="812800" cy="812800"/>
          </a:xfrm>
          <a:prstGeom prst="rect">
            <a:avLst/>
          </a:prstGeom>
        </p:spPr>
      </p:pic>
      <p:sp>
        <p:nvSpPr>
          <p:cNvPr id="13" name="TextBox 2">
            <a:extLst>
              <a:ext uri="{FF2B5EF4-FFF2-40B4-BE49-F238E27FC236}">
                <a16:creationId xmlns:a16="http://schemas.microsoft.com/office/drawing/2014/main" id="{D46EB665-3CE1-CF4D-BB40-969D7A5F7501}"/>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D9535DC9-372C-F445-9499-8F9F5FACA23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C596613E-A728-2747-B3AF-9ED9284DD20A}"/>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sv-SE"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Tipos de trama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4393" y="1092375"/>
            <a:ext cx="9110357" cy="5161040"/>
          </a:xfrm>
          <a:prstGeom prst="rect">
            <a:avLst/>
          </a:prstGeom>
        </p:spPr>
      </p:pic>
      <p:sp>
        <p:nvSpPr>
          <p:cNvPr id="11" name="Oval 10">
            <a:extLst>
              <a:ext uri="{FF2B5EF4-FFF2-40B4-BE49-F238E27FC236}">
                <a16:creationId xmlns:a16="http://schemas.microsoft.com/office/drawing/2014/main" id="{87DDAEDF-4421-1B40-B9F6-8BC3E3298452}"/>
              </a:ext>
            </a:extLst>
          </p:cNvPr>
          <p:cNvSpPr/>
          <p:nvPr/>
        </p:nvSpPr>
        <p:spPr>
          <a:xfrm>
            <a:off x="10463385" y="1368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7.mp3" descr="Track1_Lecture4_Slide17.mp3">
            <a:hlinkClick r:id="" action="ppaction://media"/>
            <a:extLst>
              <a:ext uri="{FF2B5EF4-FFF2-40B4-BE49-F238E27FC236}">
                <a16:creationId xmlns:a16="http://schemas.microsoft.com/office/drawing/2014/main" id="{68B89B13-96EB-4F48-A3D8-4A75D7250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4750" y="198185"/>
            <a:ext cx="812800" cy="812800"/>
          </a:xfrm>
          <a:prstGeom prst="rect">
            <a:avLst/>
          </a:prstGeom>
        </p:spPr>
      </p:pic>
      <p:sp>
        <p:nvSpPr>
          <p:cNvPr id="12" name="TextBox 2">
            <a:extLst>
              <a:ext uri="{FF2B5EF4-FFF2-40B4-BE49-F238E27FC236}">
                <a16:creationId xmlns:a16="http://schemas.microsoft.com/office/drawing/2014/main" id="{E8F329DA-BC39-414F-BDB3-A3CF16F83C54}"/>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94AE92C2-4742-9C46-9BB9-FAE0199DA913}"/>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3A838AC7-C51C-8C44-B552-F38BAD6CDA1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
        <p:nvSpPr>
          <p:cNvPr id="15" name="Title 10">
            <a:extLst>
              <a:ext uri="{FF2B5EF4-FFF2-40B4-BE49-F238E27FC236}">
                <a16:creationId xmlns:a16="http://schemas.microsoft.com/office/drawing/2014/main" id="{C1E791C0-BDAA-4E4F-8933-A761AA3B0A9D}"/>
              </a:ext>
            </a:extLst>
          </p:cNvPr>
          <p:cNvSpPr txBox="1">
            <a:spLocks/>
          </p:cNvSpPr>
          <p:nvPr/>
        </p:nvSpPr>
        <p:spPr>
          <a:xfrm>
            <a:off x="844450" y="-24598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Datos</a:t>
            </a:r>
            <a:r>
              <a:rPr lang="en-US" sz="4400" dirty="0">
                <a:latin typeface="Open Sans"/>
                <a:ea typeface="Open Sans" panose="020B0606030504020204" pitchFamily="34" charset="0"/>
                <a:cs typeface="Open Sans" panose="020B0606030504020204" pitchFamily="34" charset="0"/>
                <a:sym typeface="Bodoni SvtyTwo ITC TT-Book"/>
              </a:rPr>
              <a:t> rasterizados  </a:t>
            </a:r>
          </a:p>
        </p:txBody>
      </p:sp>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ADEABC-8844-4C24-84C9-647EAEF4BCF7}"/>
              </a:ext>
            </a:extLst>
          </p:cNvPr>
          <p:cNvPicPr>
            <a:picLocks noChangeAspect="1"/>
          </p:cNvPicPr>
          <p:nvPr/>
        </p:nvPicPr>
        <p:blipFill>
          <a:blip r:embed="rId5"/>
          <a:stretch>
            <a:fillRect/>
          </a:stretch>
        </p:blipFill>
        <p:spPr>
          <a:xfrm>
            <a:off x="1489495" y="1721056"/>
            <a:ext cx="8494142" cy="4479816"/>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Resumen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4.3 </a:t>
            </a:r>
            <a:r>
              <a:rPr lang="en-GB" sz="4400" dirty="0">
                <a:latin typeface="Open Sans"/>
                <a:ea typeface="Open Sans" panose="020B0606030504020204" pitchFamily="34" charset="0"/>
                <a:cs typeface="Open Sans" panose="020B0606030504020204" pitchFamily="34" charset="0"/>
                <a:sym typeface="Bodoni SvtyTwo ITC TT-Book"/>
              </a:rPr>
              <a:t>Datos</a:t>
            </a:r>
            <a:r>
              <a:rPr lang="en-US" sz="4400" dirty="0">
                <a:latin typeface="Open Sans"/>
                <a:ea typeface="Open Sans" panose="020B0606030504020204" pitchFamily="34" charset="0"/>
                <a:cs typeface="Open Sans" panose="020B0606030504020204" pitchFamily="34" charset="0"/>
                <a:sym typeface="Bodoni SvtyTwo ITC TT-Book"/>
              </a:rPr>
              <a:t> rasterizados  </a:t>
            </a:r>
          </a:p>
        </p:txBody>
      </p:sp>
      <p:sp>
        <p:nvSpPr>
          <p:cNvPr id="7" name="Oval 6">
            <a:extLst>
              <a:ext uri="{FF2B5EF4-FFF2-40B4-BE49-F238E27FC236}">
                <a16:creationId xmlns:a16="http://schemas.microsoft.com/office/drawing/2014/main" id="{28054A4A-A0ED-F34E-8760-F1D4F16E7D6A}"/>
              </a:ext>
            </a:extLst>
          </p:cNvPr>
          <p:cNvSpPr/>
          <p:nvPr/>
        </p:nvSpPr>
        <p:spPr>
          <a:xfrm>
            <a:off x="10432238"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18.mp3" descr="Track1_Lecture4_Slide18.mp3">
            <a:hlinkClick r:id="" action="ppaction://media"/>
            <a:extLst>
              <a:ext uri="{FF2B5EF4-FFF2-40B4-BE49-F238E27FC236}">
                <a16:creationId xmlns:a16="http://schemas.microsoft.com/office/drawing/2014/main" id="{9804F034-33F8-054B-A457-54455A6F3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3603" y="282777"/>
            <a:ext cx="812800" cy="812800"/>
          </a:xfrm>
          <a:prstGeom prst="rect">
            <a:avLst/>
          </a:prstGeom>
        </p:spPr>
      </p:pic>
      <p:sp>
        <p:nvSpPr>
          <p:cNvPr id="11" name="Rectangle 10">
            <a:extLst>
              <a:ext uri="{FF2B5EF4-FFF2-40B4-BE49-F238E27FC236}">
                <a16:creationId xmlns:a16="http://schemas.microsoft.com/office/drawing/2014/main" id="{951466B4-ED36-EB40-A7A5-5E7A70F7EFB0}"/>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EAE5C8CC-15CF-6046-8477-3885DC3F8DB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4.3 Referencias</a:t>
            </a:r>
          </a:p>
        </p:txBody>
      </p:sp>
      <p:sp>
        <p:nvSpPr>
          <p:cNvPr id="3" name="Rectangle 2"/>
          <p:cNvSpPr/>
          <p:nvPr/>
        </p:nvSpPr>
        <p:spPr>
          <a:xfrm>
            <a:off x="926676" y="1796754"/>
            <a:ext cx="4975362" cy="369331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6. Raster Data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https://docs.qgis.org/3.16/en/docs/gentle_gis_introduction/raster_data.html </a:t>
            </a:r>
            <a:r>
              <a:rPr lang="sv-SE" dirty="0">
                <a:latin typeface="Open Sans" panose="020B0606030504020204" pitchFamily="34" charset="0"/>
                <a:ea typeface="Open Sans" panose="020B0606030504020204" pitchFamily="34" charset="0"/>
                <a:cs typeface="Open Sans" panose="020B0606030504020204" pitchFamily="34" charset="0"/>
              </a:rPr>
              <a:t>(consultado el 15.2.21).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 </a:t>
            </a:r>
            <a:r>
              <a:rPr lang="sv-SE" dirty="0">
                <a:latin typeface="Open Sans" panose="020B0606030504020204" pitchFamily="34" charset="0"/>
                <a:ea typeface="Open Sans" panose="020B0606030504020204" pitchFamily="34" charset="0"/>
                <a:cs typeface="Open Sans" panose="020B0606030504020204" pitchFamily="34" charset="0"/>
              </a:rPr>
              <a:t>(consultado el 18.2.21).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4" y="-14244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4" y="1722515"/>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a:ea typeface="+mn-lt"/>
                <a:cs typeface="+mn-lt"/>
              </a:rPr>
              <a:t>OIT1: Explicar los retos de la proyección de datos.</a:t>
            </a:r>
          </a:p>
          <a:p>
            <a:pPr marL="342900" indent="-342900" algn="l">
              <a:buFont typeface="Arial" panose="020B0604020202020204" pitchFamily="34" charset="0"/>
              <a:buAutoNum type="arabicPeriod"/>
            </a:pPr>
            <a:r>
              <a:rPr lang="en-US" sz="2000" dirty="0">
                <a:latin typeface="Open Sans"/>
                <a:ea typeface="+mn-lt"/>
                <a:cs typeface="+mn-lt"/>
              </a:rPr>
              <a:t>OIT2: Describir la diferencia entre vector y raster</a:t>
            </a:r>
          </a:p>
          <a:p>
            <a:pPr marL="342900" indent="-342900" algn="l">
              <a:buFont typeface="Arial" panose="020B0604020202020204" pitchFamily="34" charset="0"/>
              <a:buAutoNum type="arabicPeriod"/>
            </a:pPr>
            <a:r>
              <a:rPr lang="en-US" sz="2000" dirty="0">
                <a:latin typeface="Open Sans"/>
                <a:ea typeface="+mn-lt"/>
                <a:cs typeface="+mn-lt"/>
              </a:rPr>
              <a:t>OIT3: Enumerar diferentes tipos de datos vectoriales</a:t>
            </a:r>
          </a:p>
          <a:p>
            <a:pPr marL="342900" indent="-342900" algn="l">
              <a:buFont typeface="Arial" panose="020B0604020202020204" pitchFamily="34" charset="0"/>
              <a:buAutoNum type="arabicPeriod"/>
            </a:pPr>
            <a:r>
              <a:rPr lang="en-US" sz="2000" dirty="0">
                <a:latin typeface="Open Sans"/>
                <a:ea typeface="+mn-lt"/>
                <a:cs typeface="+mn-lt"/>
              </a:rPr>
              <a:t>OIT4: Describir las ventajas y desventajas a la hora de definir la resolución espacial (tamaño de las celdas de la cuadrícula) y explicar los beneficios específicos de la utilización de modelos energéticos geoespaciales.</a:t>
            </a:r>
          </a:p>
        </p:txBody>
      </p:sp>
      <p:sp>
        <p:nvSpPr>
          <p:cNvPr id="7" name="Rectangle 6">
            <a:extLst>
              <a:ext uri="{FF2B5EF4-FFF2-40B4-BE49-F238E27FC236}">
                <a16:creationId xmlns:a16="http://schemas.microsoft.com/office/drawing/2014/main" id="{20E7C9F4-C39A-42AD-AAC3-76FBE09D7CC1}"/>
              </a:ext>
            </a:extLst>
          </p:cNvPr>
          <p:cNvSpPr/>
          <p:nvPr/>
        </p:nvSpPr>
        <p:spPr>
          <a:xfrm>
            <a:off x="1044005" y="1253117"/>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Al final de esta conferencia, serás capaz de:</a:t>
            </a:r>
          </a:p>
        </p:txBody>
      </p:sp>
      <p:sp>
        <p:nvSpPr>
          <p:cNvPr id="8" name="Oval 7">
            <a:extLst>
              <a:ext uri="{FF2B5EF4-FFF2-40B4-BE49-F238E27FC236}">
                <a16:creationId xmlns:a16="http://schemas.microsoft.com/office/drawing/2014/main" id="{E53BB727-FB7A-A44F-927E-963F935C4402}"/>
              </a:ext>
            </a:extLst>
          </p:cNvPr>
          <p:cNvSpPr/>
          <p:nvPr/>
        </p:nvSpPr>
        <p:spPr>
          <a:xfrm>
            <a:off x="10126182" y="5420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mp3" descr="Track1_Lecture4_Slide2.mp3">
            <a:hlinkClick r:id="" action="ppaction://media"/>
            <a:extLst>
              <a:ext uri="{FF2B5EF4-FFF2-40B4-BE49-F238E27FC236}">
                <a16:creationId xmlns:a16="http://schemas.microsoft.com/office/drawing/2014/main" id="{11B9F856-6B35-6D45-B691-46655759F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7547" y="613456"/>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Georreferenciació</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0374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El papel de la modelización del SIG </a:t>
            </a:r>
          </a:p>
        </p:txBody>
      </p:sp>
      <p:sp>
        <p:nvSpPr>
          <p:cNvPr id="4" name="Rectangle 3"/>
          <p:cNvSpPr/>
          <p:nvPr/>
        </p:nvSpPr>
        <p:spPr>
          <a:xfrm>
            <a:off x="887214" y="2160675"/>
            <a:ext cx="7731270" cy="224676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Determinar la ubicación geográfica de los datos adquiridos</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Crear un marco de referencia como facilitador del proceso de georreferenciación</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Utilice la capa ráster de salida como fuente complementaria para rellenar las lagunas de datos. </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Cree capas vectoriales con toda la información disponible que pueda obtener (por ejemplo, línea de transmisión, planes de energía, subestaciones, carreteras, etc.)</a:t>
            </a:r>
          </a:p>
        </p:txBody>
      </p:sp>
      <p:sp>
        <p:nvSpPr>
          <p:cNvPr id="7" name="Oval 6">
            <a:extLst>
              <a:ext uri="{FF2B5EF4-FFF2-40B4-BE49-F238E27FC236}">
                <a16:creationId xmlns:a16="http://schemas.microsoft.com/office/drawing/2014/main" id="{2EE50079-B3C5-0D43-B77B-4F93C6A578E9}"/>
              </a:ext>
            </a:extLst>
          </p:cNvPr>
          <p:cNvSpPr/>
          <p:nvPr/>
        </p:nvSpPr>
        <p:spPr>
          <a:xfrm>
            <a:off x="10420621" y="45846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0.mp3" descr="Track1_Lecture4_Slide20.mp3">
            <a:hlinkClick r:id="" action="ppaction://media"/>
            <a:extLst>
              <a:ext uri="{FF2B5EF4-FFF2-40B4-BE49-F238E27FC236}">
                <a16:creationId xmlns:a16="http://schemas.microsoft.com/office/drawing/2014/main" id="{00A25161-DA64-C747-A26F-A49C157081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1986" y="529826"/>
            <a:ext cx="812800" cy="812800"/>
          </a:xfrm>
          <a:prstGeom prst="rect">
            <a:avLst/>
          </a:prstGeom>
        </p:spPr>
      </p:pic>
      <p:sp>
        <p:nvSpPr>
          <p:cNvPr id="11" name="Rectangle 10">
            <a:extLst>
              <a:ext uri="{FF2B5EF4-FFF2-40B4-BE49-F238E27FC236}">
                <a16:creationId xmlns:a16="http://schemas.microsoft.com/office/drawing/2014/main" id="{40323BDE-950C-9B4B-9921-93BFA6E2022F}"/>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El papel de la modelización del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63FE2775-FB72-4D44-B480-06EBB7F679B3}"/>
              </a:ext>
            </a:extLst>
          </p:cNvPr>
          <p:cNvSpPr/>
          <p:nvPr/>
        </p:nvSpPr>
        <p:spPr>
          <a:xfrm>
            <a:off x="838200" y="145629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 papel de la modelización del SIG</a:t>
            </a:r>
          </a:p>
        </p:txBody>
      </p:sp>
      <p:sp>
        <p:nvSpPr>
          <p:cNvPr id="11" name="Rectangle 10"/>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Sahlberg et al. 2021</a:t>
            </a:r>
            <a:endParaRPr lang="en-US" sz="1000" dirty="0">
              <a:latin typeface="Open Sans"/>
            </a:endParaRPr>
          </a:p>
        </p:txBody>
      </p:sp>
      <p:grpSp>
        <p:nvGrpSpPr>
          <p:cNvPr id="21" name="Google Shape;115;p4"/>
          <p:cNvGrpSpPr/>
          <p:nvPr/>
        </p:nvGrpSpPr>
        <p:grpSpPr>
          <a:xfrm>
            <a:off x="826825" y="1825625"/>
            <a:ext cx="9924850" cy="3482941"/>
            <a:chOff x="1376481" y="1378128"/>
            <a:chExt cx="8902688" cy="3223352"/>
          </a:xfrm>
        </p:grpSpPr>
        <p:sp>
          <p:nvSpPr>
            <p:cNvPr id="22" name="Google Shape;116;p4"/>
            <p:cNvSpPr txBox="1"/>
            <p:nvPr/>
          </p:nvSpPr>
          <p:spPr>
            <a:xfrm>
              <a:off x="1376481" y="1378128"/>
              <a:ext cx="1540640" cy="3418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Calibri"/>
                  <a:ea typeface="Calibri"/>
                  <a:cs typeface="Calibri"/>
                  <a:sym typeface="Calibri"/>
                </a:rPr>
                <a:t>En la red</a:t>
              </a:r>
              <a:endParaRPr sz="1800" b="1" dirty="0">
                <a:solidFill>
                  <a:schemeClr val="dk1"/>
                </a:solidFill>
                <a:latin typeface="Calibri"/>
                <a:ea typeface="Calibri"/>
                <a:cs typeface="Calibri"/>
                <a:sym typeface="Calibri"/>
              </a:endParaRPr>
            </a:p>
          </p:txBody>
        </p:sp>
        <p:pic>
          <p:nvPicPr>
            <p:cNvPr id="23" name="Google Shape;117;p4"/>
            <p:cNvPicPr preferRelativeResize="0"/>
            <p:nvPr/>
          </p:nvPicPr>
          <p:blipFill rotWithShape="1">
            <a:blip r:embed="rId5">
              <a:alphaModFix/>
            </a:blip>
            <a:srcRect/>
            <a:stretch/>
          </p:blipFill>
          <p:spPr>
            <a:xfrm>
              <a:off x="1376481" y="1763001"/>
              <a:ext cx="3067387" cy="2838479"/>
            </a:xfrm>
            <a:prstGeom prst="rect">
              <a:avLst/>
            </a:prstGeom>
            <a:noFill/>
            <a:ln>
              <a:noFill/>
            </a:ln>
          </p:spPr>
        </p:pic>
        <p:sp>
          <p:nvSpPr>
            <p:cNvPr id="24" name="Google Shape;120;p4"/>
            <p:cNvSpPr txBox="1"/>
            <p:nvPr/>
          </p:nvSpPr>
          <p:spPr>
            <a:xfrm>
              <a:off x="8738529" y="1421195"/>
              <a:ext cx="1540640" cy="3418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Stand-Alone</a:t>
              </a:r>
              <a:endParaRPr sz="1800" b="1" dirty="0">
                <a:solidFill>
                  <a:schemeClr val="dk1"/>
                </a:solidFill>
                <a:latin typeface="Calibri"/>
                <a:ea typeface="Calibri"/>
                <a:cs typeface="Calibri"/>
                <a:sym typeface="Calibri"/>
              </a:endParaRPr>
            </a:p>
          </p:txBody>
        </p:sp>
        <p:sp>
          <p:nvSpPr>
            <p:cNvPr id="25" name="Google Shape;121;p4"/>
            <p:cNvSpPr txBox="1"/>
            <p:nvPr/>
          </p:nvSpPr>
          <p:spPr>
            <a:xfrm>
              <a:off x="5032288" y="1415533"/>
              <a:ext cx="1186509" cy="3418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Minirredes</a:t>
              </a:r>
              <a:endParaRPr sz="1800" b="1" dirty="0">
                <a:solidFill>
                  <a:schemeClr val="dk1"/>
                </a:solidFill>
                <a:latin typeface="Calibri"/>
                <a:ea typeface="Calibri"/>
                <a:cs typeface="Calibri"/>
                <a:sym typeface="Calibri"/>
              </a:endParaRPr>
            </a:p>
          </p:txBody>
        </p:sp>
      </p:grpSp>
      <p:sp>
        <p:nvSpPr>
          <p:cNvPr id="26" name="Google Shape;122;p4"/>
          <p:cNvSpPr/>
          <p:nvPr/>
        </p:nvSpPr>
        <p:spPr>
          <a:xfrm>
            <a:off x="4171873" y="2235374"/>
            <a:ext cx="7174269" cy="3052909"/>
          </a:xfrm>
          <a:prstGeom prst="rect">
            <a:avLst/>
          </a:prstGeom>
          <a:solidFill>
            <a:schemeClr val="bg1">
              <a:lumMod val="85000"/>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7" name="Google Shape;123;p4"/>
          <p:cNvSpPr txBox="1"/>
          <p:nvPr/>
        </p:nvSpPr>
        <p:spPr>
          <a:xfrm>
            <a:off x="5376727" y="3166049"/>
            <a:ext cx="3970474" cy="1190051"/>
          </a:xfrm>
          <a:prstGeom prst="rect">
            <a:avLst/>
          </a:prstGeom>
          <a:solidFill>
            <a:schemeClr val="lt1"/>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Modelos típicos de sistemas energéticos a medio-largo plazo</a:t>
            </a:r>
            <a:endParaRPr lang="en-US" sz="2400" dirty="0">
              <a:solidFill>
                <a:schemeClr val="dk1"/>
              </a:solidFill>
              <a:latin typeface="Calibri"/>
              <a:ea typeface="Calibri"/>
              <a:cs typeface="Calibri"/>
            </a:endParaRPr>
          </a:p>
        </p:txBody>
      </p:sp>
      <p:sp>
        <p:nvSpPr>
          <p:cNvPr id="28" name="Google Shape;124;p4"/>
          <p:cNvSpPr/>
          <p:nvPr/>
        </p:nvSpPr>
        <p:spPr>
          <a:xfrm rot="10800000">
            <a:off x="4418086" y="3464671"/>
            <a:ext cx="764944" cy="355265"/>
          </a:xfrm>
          <a:prstGeom prst="rightArrow">
            <a:avLst>
              <a:gd name="adj1" fmla="val 50000"/>
              <a:gd name="adj2" fmla="val 50000"/>
            </a:avLst>
          </a:prstGeom>
          <a:solidFill>
            <a:srgbClr val="2F54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9" name="Google Shape;125;p4"/>
          <p:cNvSpPr/>
          <p:nvPr/>
        </p:nvSpPr>
        <p:spPr>
          <a:xfrm>
            <a:off x="838200" y="5440466"/>
            <a:ext cx="10519909"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Hasta ahora, los modelos típicos de los sistemas energéticos nacionales se han centrado en optimizar el suministro de electricidad generada por la red masiva y no han modelado adecuadamente la generación fuera de la red. </a:t>
            </a:r>
            <a:endParaRP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7085966" y="6146606"/>
            <a:ext cx="3836307"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a:t>
            </a:r>
            <a:r>
              <a:rPr lang="en-GB" sz="1000" dirty="0">
                <a:latin typeface="Open Sans" panose="020B0606030504020204" pitchFamily="34" charset="0"/>
                <a:ea typeface="Open Sans" panose="020B0606030504020204" pitchFamily="34" charset="0"/>
                <a:cs typeface="Open Sans" panose="020B0606030504020204" pitchFamily="34" charset="0"/>
              </a:rPr>
              <a:t>: Huang et al. 2020,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3.0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172C1C58-8D94-D84E-92A5-627848CB3B20}"/>
              </a:ext>
            </a:extLst>
          </p:cNvPr>
          <p:cNvSpPr/>
          <p:nvPr/>
        </p:nvSpPr>
        <p:spPr>
          <a:xfrm>
            <a:off x="10680310" y="583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21.mp3" descr="Track1_Lecture4_Slide21.mp3">
            <a:hlinkClick r:id="" action="ppaction://media"/>
            <a:extLst>
              <a:ext uri="{FF2B5EF4-FFF2-40B4-BE49-F238E27FC236}">
                <a16:creationId xmlns:a16="http://schemas.microsoft.com/office/drawing/2014/main" id="{69B0AC8F-4C0F-CF41-B437-A79122C2BC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51675" y="123426"/>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00101" y="98827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 papel de la modelización del SIG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Rectangle 2"/>
          <p:cNvSpPr/>
          <p:nvPr/>
        </p:nvSpPr>
        <p:spPr>
          <a:xfrm>
            <a:off x="732014" y="1551563"/>
            <a:ext cx="6710186" cy="4308872"/>
          </a:xfrm>
          <a:prstGeom prst="rect">
            <a:avLst/>
          </a:prstGeom>
        </p:spPr>
        <p:txBody>
          <a:bodyPr wrap="square" lIns="91440" tIns="45720" rIns="91440" bIns="45720" anchor="t">
            <a:spAutoFit/>
          </a:bodyPr>
          <a:lstStyle/>
          <a:p>
            <a:pPr lvl="0">
              <a:lnSpc>
                <a:spcPct val="90000"/>
              </a:lnSpc>
              <a:buSzPts val="2600"/>
              <a:defRPr/>
            </a:pPr>
            <a:r>
              <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El uso de los SIG tiene múltiples propósitos: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Evaluaciones basadas en la localización:</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Las herramientas SIG permiten analizar la información geoespacial relacionada con la energía.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Teledetección:</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El uso de herramientas SIG facilita la integración de técnicas de teledetección para derivar la disponibilidad de recursos y los potenciales energéticos en los casos en los que estos datos no están disponibles (públicamente).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Ilustración de los resultados: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El SIG se utiliza para ilustrar los resultados en mapas interactivos, proporcionando una interfaz eficaz entre la ciencia y la política.</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DA7319A-86AA-0E41-9621-FE15CC785BF6}"/>
              </a:ext>
            </a:extLst>
          </p:cNvPr>
          <p:cNvSpPr/>
          <p:nvPr/>
        </p:nvSpPr>
        <p:spPr>
          <a:xfrm>
            <a:off x="10436369" y="9882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2.mp3" descr="Track1_Lecture4_Slide22.mp3">
            <a:hlinkClick r:id="" action="ppaction://media"/>
            <a:extLst>
              <a:ext uri="{FF2B5EF4-FFF2-40B4-BE49-F238E27FC236}">
                <a16:creationId xmlns:a16="http://schemas.microsoft.com/office/drawing/2014/main" id="{42E4E12D-0647-7E40-ACB7-EFC35A9BFB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7734" y="1073502"/>
            <a:ext cx="812800" cy="812800"/>
          </a:xfrm>
          <a:prstGeom prst="rect">
            <a:avLst/>
          </a:prstGeom>
        </p:spPr>
      </p:pic>
      <p:sp>
        <p:nvSpPr>
          <p:cNvPr id="10" name="Title 10">
            <a:extLst>
              <a:ext uri="{FF2B5EF4-FFF2-40B4-BE49-F238E27FC236}">
                <a16:creationId xmlns:a16="http://schemas.microsoft.com/office/drawing/2014/main" id="{D1C5D230-1224-F44A-A58D-22E143FC4B08}"/>
              </a:ext>
            </a:extLst>
          </p:cNvPr>
          <p:cNvSpPr txBox="1">
            <a:spLocks/>
          </p:cNvSpPr>
          <p:nvPr/>
        </p:nvSpPr>
        <p:spPr>
          <a:xfrm>
            <a:off x="595114" y="-442369"/>
            <a:ext cx="101744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El papel de la modelización del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BC269F34-8D12-A342-9FEC-D9D14FD7FBB8}"/>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300" y="1453549"/>
            <a:ext cx="8837955" cy="4432181"/>
          </a:xfrm>
          <a:prstGeom prst="rect">
            <a:avLst/>
          </a:prstGeom>
        </p:spPr>
      </p:pic>
      <p:sp>
        <p:nvSpPr>
          <p:cNvPr id="5" name="Rectangle 4">
            <a:extLst>
              <a:ext uri="{FF2B5EF4-FFF2-40B4-BE49-F238E27FC236}">
                <a16:creationId xmlns:a16="http://schemas.microsoft.com/office/drawing/2014/main" id="{63FE2775-FB72-4D44-B480-06EBB7F679B3}"/>
              </a:ext>
            </a:extLst>
          </p:cNvPr>
          <p:cNvSpPr/>
          <p:nvPr/>
        </p:nvSpPr>
        <p:spPr>
          <a:xfrm>
            <a:off x="887215" y="987391"/>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 papel de la modelización del SIG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extBox 2"/>
          <p:cNvSpPr txBox="1"/>
          <p:nvPr/>
        </p:nvSpPr>
        <p:spPr>
          <a:xfrm>
            <a:off x="9166567" y="5963544"/>
            <a:ext cx="2650836" cy="4001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F5D52D27-CE44-4D4A-BD08-7E7C3B6D38DB}"/>
              </a:ext>
            </a:extLst>
          </p:cNvPr>
          <p:cNvSpPr/>
          <p:nvPr/>
        </p:nvSpPr>
        <p:spPr>
          <a:xfrm>
            <a:off x="10410776" y="8981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23.mp3" descr="Track1_Lecture4_Slide23.mp3">
            <a:hlinkClick r:id="" action="ppaction://media"/>
            <a:extLst>
              <a:ext uri="{FF2B5EF4-FFF2-40B4-BE49-F238E27FC236}">
                <a16:creationId xmlns:a16="http://schemas.microsoft.com/office/drawing/2014/main" id="{9E757631-1DBD-8D4F-A114-F733B4CF6F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1985" y="969495"/>
            <a:ext cx="812800" cy="812800"/>
          </a:xfrm>
          <a:prstGeom prst="rect">
            <a:avLst/>
          </a:prstGeom>
        </p:spPr>
      </p:pic>
      <p:sp>
        <p:nvSpPr>
          <p:cNvPr id="11" name="Title 10">
            <a:extLst>
              <a:ext uri="{FF2B5EF4-FFF2-40B4-BE49-F238E27FC236}">
                <a16:creationId xmlns:a16="http://schemas.microsoft.com/office/drawing/2014/main" id="{8F567A6F-69F3-494B-A960-AB948ECAF3E2}"/>
              </a:ext>
            </a:extLst>
          </p:cNvPr>
          <p:cNvSpPr txBox="1">
            <a:spLocks/>
          </p:cNvSpPr>
          <p:nvPr/>
        </p:nvSpPr>
        <p:spPr>
          <a:xfrm>
            <a:off x="684014" y="-447731"/>
            <a:ext cx="105554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El papel de la modelización del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2" name="Rectangle 11">
            <a:extLst>
              <a:ext uri="{FF2B5EF4-FFF2-40B4-BE49-F238E27FC236}">
                <a16:creationId xmlns:a16="http://schemas.microsoft.com/office/drawing/2014/main" id="{B1C28F84-9631-1A43-9057-CFD08C7345FE}"/>
              </a:ext>
            </a:extLst>
          </p:cNvPr>
          <p:cNvSpPr/>
          <p:nvPr/>
        </p:nvSpPr>
        <p:spPr>
          <a:xfrm>
            <a:off x="976467" y="6040487"/>
            <a:ext cx="1834156"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4711507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582414" y="127855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Mensajes clave de la conferencia 4</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Rectangle 1"/>
          <p:cNvSpPr/>
          <p:nvPr/>
        </p:nvSpPr>
        <p:spPr>
          <a:xfrm>
            <a:off x="582414" y="1867384"/>
            <a:ext cx="9448192" cy="3226524"/>
          </a:xfrm>
          <a:prstGeom prst="rect">
            <a:avLst/>
          </a:prstGeom>
        </p:spPr>
        <p:txBody>
          <a:bodyPr wrap="square" lIns="91440" tIns="45720" rIns="91440" bIns="45720" anchor="t">
            <a:spAutoFit/>
          </a:bodyPr>
          <a:lstStyle/>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Los sistemas de coordenadas proyectados siempre están distorsionados, así que elige con cuidado</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Los vectores representan objetos con límites discretos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Los rastreadores suelen representar datos no homogéneos que cubren grandes áreas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La resolución espacial es muy importante en su análisis y debe elegirse con cuidado, teniendo en cuenta las compensaciones entre la precisión y el tiempo</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Hay tres tipos de datos vectoriales: puntos, líneas y polígonos. Son los más adecuados para identificar objetos de la vida real</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En la modelización de la energía, la dimensión geoespacial es importante a la hora de abordar cuestiones clave sobre la dimensión espacial</a:t>
            </a:r>
          </a:p>
        </p:txBody>
      </p:sp>
      <p:sp>
        <p:nvSpPr>
          <p:cNvPr id="6" name="Oval 5">
            <a:extLst>
              <a:ext uri="{FF2B5EF4-FFF2-40B4-BE49-F238E27FC236}">
                <a16:creationId xmlns:a16="http://schemas.microsoft.com/office/drawing/2014/main" id="{B427348A-BF81-1F4C-A8F4-8768B2B08460}"/>
              </a:ext>
            </a:extLst>
          </p:cNvPr>
          <p:cNvSpPr/>
          <p:nvPr/>
        </p:nvSpPr>
        <p:spPr>
          <a:xfrm>
            <a:off x="10464178" y="9118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24.mp3" descr="Track1_Lecture4_Slide24.mp3">
            <a:hlinkClick r:id="" action="ppaction://media"/>
            <a:extLst>
              <a:ext uri="{FF2B5EF4-FFF2-40B4-BE49-F238E27FC236}">
                <a16:creationId xmlns:a16="http://schemas.microsoft.com/office/drawing/2014/main" id="{82D492C9-894C-E248-9273-92A6774EDC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5543" y="1007591"/>
            <a:ext cx="812800" cy="812800"/>
          </a:xfrm>
          <a:prstGeom prst="rect">
            <a:avLst/>
          </a:prstGeom>
        </p:spPr>
      </p:pic>
      <p:sp>
        <p:nvSpPr>
          <p:cNvPr id="10" name="Title 10">
            <a:extLst>
              <a:ext uri="{FF2B5EF4-FFF2-40B4-BE49-F238E27FC236}">
                <a16:creationId xmlns:a16="http://schemas.microsoft.com/office/drawing/2014/main" id="{57046547-4D89-7042-AF65-958B41C10C9F}"/>
              </a:ext>
            </a:extLst>
          </p:cNvPr>
          <p:cNvSpPr txBox="1">
            <a:spLocks/>
          </p:cNvSpPr>
          <p:nvPr/>
        </p:nvSpPr>
        <p:spPr>
          <a:xfrm>
            <a:off x="582414" y="-216949"/>
            <a:ext cx="101744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4.4 El papel de la modelización del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C995D021-E7ED-DC4B-A1C6-076CD1B8A554}"/>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8835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4.4 Referencias</a:t>
            </a:r>
          </a:p>
        </p:txBody>
      </p:sp>
      <p:sp>
        <p:nvSpPr>
          <p:cNvPr id="3" name="Rectangle 2"/>
          <p:cNvSpPr/>
          <p:nvPr/>
        </p:nvSpPr>
        <p:spPr>
          <a:xfrm>
            <a:off x="887215" y="1166842"/>
            <a:ext cx="7443985"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14.2. Lesson: Georeferencing a Map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https://docs.qgis.org/3.16/en/docs/training_manual/forestry/map_georeferencing.html?highlight=georeferencing </a:t>
            </a:r>
            <a:r>
              <a:rPr lang="sv-SE" dirty="0">
                <a:latin typeface="Open Sans" panose="020B0606030504020204" pitchFamily="34" charset="0"/>
                <a:ea typeface="Open Sans" panose="020B0606030504020204" pitchFamily="34" charset="0"/>
                <a:cs typeface="Open Sans" panose="020B0606030504020204" pitchFamily="34" charset="0"/>
              </a:rPr>
              <a:t>(accessed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 </a:t>
            </a:r>
            <a:r>
              <a:rPr lang="sv-SE" dirty="0">
                <a:latin typeface="Open Sans" panose="020B0606030504020204" pitchFamily="34" charset="0"/>
                <a:ea typeface="Open Sans" panose="020B0606030504020204" pitchFamily="34" charset="0"/>
                <a:cs typeface="Open Sans" panose="020B0606030504020204" pitchFamily="34" charset="0"/>
              </a:rPr>
              <a:t>(consultado el 18.2.21).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[Documento WWW].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e_2/Lecture%203/ (consultado el 18.2.21).</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A7FA2FF-25E1-DB42-BD14-14747CA48CF4}"/>
              </a:ext>
            </a:extLst>
          </p:cNvPr>
          <p:cNvSpPr txBox="1">
            <a:spLocks/>
          </p:cNvSpPr>
          <p:nvPr/>
        </p:nvSpPr>
        <p:spPr>
          <a:xfrm>
            <a:off x="718081" y="2211605"/>
            <a:ext cx="5619219"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Gracias por su atención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 atención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¡en esta conferencia!</a:t>
            </a:r>
          </a:p>
        </p:txBody>
      </p:sp>
    </p:spTree>
    <p:extLst>
      <p:ext uri="{BB962C8B-B14F-4D97-AF65-F5344CB8AC3E}">
        <p14:creationId xmlns:p14="http://schemas.microsoft.com/office/powerpoint/2010/main" val="260535914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185B3C42-919B-8242-81A7-E7BEF24DA61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DE08CA2-68AC-6744-A2EB-49FCFAE4F13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083D5EE0-20B6-0B42-B131-2D9C75C9E5DC}"/>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Conferencia 4: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de Electrificación Global. Versión 1.0. [en línea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presentación]. Crecimiento compatible con el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Asistencia para la Gestión del Sector Energético y Grupo del Banco Mundial</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FD7940D1-46F5-6F40-A1E7-0F367A439CB8}"/>
              </a:ext>
            </a:extLst>
          </p:cNvPr>
          <p:cNvGrpSpPr/>
          <p:nvPr/>
        </p:nvGrpSpPr>
        <p:grpSpPr>
          <a:xfrm>
            <a:off x="3339465" y="4126495"/>
            <a:ext cx="1877504" cy="558800"/>
            <a:chOff x="929196" y="5461000"/>
            <a:chExt cx="1877504" cy="558800"/>
          </a:xfrm>
        </p:grpSpPr>
        <p:sp>
          <p:nvSpPr>
            <p:cNvPr id="7" name="Rounded Rectangle 6">
              <a:hlinkClick r:id="rId4"/>
              <a:extLst>
                <a:ext uri="{FF2B5EF4-FFF2-40B4-BE49-F238E27FC236}">
                  <a16:creationId xmlns:a16="http://schemas.microsoft.com/office/drawing/2014/main" id="{20C759DF-432C-C847-827C-822EB5F6230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57F422E-934D-5F49-82D1-1BD46376F8E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9" name="Rounded Rectangle 8">
              <a:hlinkClick r:id="rId5"/>
              <a:extLst>
                <a:ext uri="{FF2B5EF4-FFF2-40B4-BE49-F238E27FC236}">
                  <a16:creationId xmlns:a16="http://schemas.microsoft.com/office/drawing/2014/main" id="{1552F8F2-F3A1-CB42-AEE1-9970D1B1879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Herramientas SIG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6219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Sistemas de coordenadas en el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cxnSp>
        <p:nvCxnSpPr>
          <p:cNvPr id="11" name="Straight Arrow Connector 10"/>
          <p:cNvCxnSpPr/>
          <p:nvPr/>
        </p:nvCxnSpPr>
        <p:spPr>
          <a:xfrm flipH="1">
            <a:off x="5427299" y="3870976"/>
            <a:ext cx="494850" cy="0"/>
          </a:xfrm>
          <a:prstGeom prst="straightConnector1">
            <a:avLst/>
          </a:prstGeom>
          <a:noFill/>
          <a:ln w="6350" cap="flat" cmpd="sng" algn="ctr">
            <a:solidFill>
              <a:sysClr val="windowText" lastClr="000000"/>
            </a:solidFill>
            <a:prstDash val="solid"/>
            <a:miter lim="800000"/>
            <a:tailEnd type="triangle"/>
          </a:ln>
          <a:effectLst/>
        </p:spPr>
      </p:cxnSp>
      <p:sp>
        <p:nvSpPr>
          <p:cNvPr id="12" name="Right Brace 11"/>
          <p:cNvSpPr/>
          <p:nvPr/>
        </p:nvSpPr>
        <p:spPr>
          <a:xfrm rot="10800000">
            <a:off x="5792908" y="2071772"/>
            <a:ext cx="167677" cy="1123720"/>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ight Brace 12"/>
          <p:cNvSpPr/>
          <p:nvPr/>
        </p:nvSpPr>
        <p:spPr>
          <a:xfrm rot="10800000">
            <a:off x="5727991" y="4411694"/>
            <a:ext cx="190530" cy="661013"/>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ontent Placeholder 6"/>
          <p:cNvSpPr txBox="1">
            <a:spLocks/>
          </p:cNvSpPr>
          <p:nvPr/>
        </p:nvSpPr>
        <p:spPr>
          <a:xfrm>
            <a:off x="1678372" y="2381895"/>
            <a:ext cx="407739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Software de código abierto - Herramientas de escritorio </a:t>
            </a:r>
          </a:p>
          <a:p>
            <a:pPr algn="l">
              <a:lnSpc>
                <a:spcPct val="130000"/>
              </a:lnSpc>
              <a:spcBef>
                <a:spcPts val="0"/>
              </a:spcBef>
              <a:buClrTx/>
            </a:pPr>
            <a:endParaRPr lang="en-GB" sz="1600" dirty="0">
              <a:solidFill>
                <a:prstClr val="black"/>
              </a:solidFill>
              <a:latin typeface="Calibri"/>
            </a:endParaRPr>
          </a:p>
        </p:txBody>
      </p:sp>
      <p:sp>
        <p:nvSpPr>
          <p:cNvPr id="15" name="Content Placeholder 6"/>
          <p:cNvSpPr txBox="1">
            <a:spLocks/>
          </p:cNvSpPr>
          <p:nvPr/>
        </p:nvSpPr>
        <p:spPr>
          <a:xfrm>
            <a:off x="1678372" y="3522754"/>
            <a:ext cx="3748927"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Software de código abierto - Herramientas basadas en la web</a:t>
            </a:r>
          </a:p>
          <a:p>
            <a:pPr>
              <a:lnSpc>
                <a:spcPct val="130000"/>
              </a:lnSpc>
              <a:spcBef>
                <a:spcPts val="0"/>
              </a:spcBef>
              <a:buClrTx/>
            </a:pPr>
            <a:r>
              <a:rPr lang="en-GB" sz="1600" dirty="0">
                <a:solidFill>
                  <a:prstClr val="black"/>
                </a:solidFill>
                <a:latin typeface="Calibri"/>
              </a:rPr>
              <a:t>(OpenStreetMaps) </a:t>
            </a:r>
          </a:p>
          <a:p>
            <a:pPr algn="l">
              <a:lnSpc>
                <a:spcPct val="130000"/>
              </a:lnSpc>
              <a:spcBef>
                <a:spcPts val="0"/>
              </a:spcBef>
              <a:buClrTx/>
            </a:pPr>
            <a:endParaRPr lang="en-GB" sz="1600" dirty="0">
              <a:solidFill>
                <a:prstClr val="black"/>
              </a:solidFill>
              <a:latin typeface="Calibri"/>
            </a:endParaRPr>
          </a:p>
        </p:txBody>
      </p:sp>
      <p:sp>
        <p:nvSpPr>
          <p:cNvPr id="16" name="Content Placeholder 6"/>
          <p:cNvSpPr txBox="1">
            <a:spLocks/>
          </p:cNvSpPr>
          <p:nvPr/>
        </p:nvSpPr>
        <p:spPr>
          <a:xfrm>
            <a:off x="1678372" y="4512330"/>
            <a:ext cx="3822666"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Software comercial - Herramientas de escritorio </a:t>
            </a:r>
          </a:p>
          <a:p>
            <a:pPr algn="l">
              <a:lnSpc>
                <a:spcPct val="130000"/>
              </a:lnSpc>
              <a:spcBef>
                <a:spcPts val="0"/>
              </a:spcBef>
              <a:buClrTx/>
            </a:pPr>
            <a:endParaRPr lang="en-GB" sz="1600" dirty="0">
              <a:solidFill>
                <a:prstClr val="black"/>
              </a:solidFill>
              <a:latin typeface="Calibri"/>
            </a:endParaRPr>
          </a:p>
        </p:txBody>
      </p:sp>
      <p:sp>
        <p:nvSpPr>
          <p:cNvPr id="17" name="Content Placeholder 6"/>
          <p:cNvSpPr txBox="1">
            <a:spLocks/>
          </p:cNvSpPr>
          <p:nvPr/>
        </p:nvSpPr>
        <p:spPr>
          <a:xfrm>
            <a:off x="4358639" y="5435700"/>
            <a:ext cx="292923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¡Elija según sus necesidades!</a:t>
            </a:r>
          </a:p>
          <a:p>
            <a:pPr algn="l">
              <a:lnSpc>
                <a:spcPct val="130000"/>
              </a:lnSpc>
              <a:spcBef>
                <a:spcPts val="0"/>
              </a:spcBef>
              <a:buClrTx/>
            </a:pPr>
            <a:endParaRPr lang="en-GB" sz="1600" dirty="0">
              <a:solidFill>
                <a:prstClr val="black"/>
              </a:solidFill>
              <a:latin typeface="Calibri"/>
            </a:endParaRPr>
          </a:p>
        </p:txBody>
      </p:sp>
      <p:sp>
        <p:nvSpPr>
          <p:cNvPr id="18" name="Content Placeholder 6"/>
          <p:cNvSpPr txBox="1">
            <a:spLocks/>
          </p:cNvSpPr>
          <p:nvPr/>
        </p:nvSpPr>
        <p:spPr>
          <a:xfrm>
            <a:off x="6097071" y="2026289"/>
            <a:ext cx="3782618" cy="36893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b="1" dirty="0">
                <a:solidFill>
                  <a:srgbClr val="FF0000"/>
                </a:solidFill>
                <a:latin typeface="Calibri"/>
              </a:rPr>
              <a:t>QGIS (Quantum GIS) </a:t>
            </a:r>
          </a:p>
          <a:p>
            <a:pPr algn="l">
              <a:lnSpc>
                <a:spcPct val="130000"/>
              </a:lnSpc>
              <a:spcBef>
                <a:spcPts val="0"/>
              </a:spcBef>
              <a:buClrTx/>
            </a:pPr>
            <a:r>
              <a:rPr lang="en-GB" sz="1600" b="1" dirty="0">
                <a:solidFill>
                  <a:srgbClr val="FF0000"/>
                </a:solidFill>
                <a:latin typeface="Calibri"/>
              </a:rPr>
              <a:t>GRASS GIS </a:t>
            </a:r>
            <a:r>
              <a:rPr lang="en-GB" sz="1600" dirty="0">
                <a:solidFill>
                  <a:prstClr val="black"/>
                </a:solidFill>
                <a:latin typeface="Calibri"/>
              </a:rPr>
              <a:t>...y muchos más</a:t>
            </a:r>
          </a:p>
          <a:p>
            <a:pPr algn="l">
              <a:lnSpc>
                <a:spcPct val="130000"/>
              </a:lnSpc>
              <a:spcBef>
                <a:spcPts val="0"/>
              </a:spcBef>
              <a:buClrTx/>
            </a:pPr>
            <a:r>
              <a:rPr lang="en-GB" sz="1600" b="1" dirty="0">
                <a:solidFill>
                  <a:srgbClr val="FF0000"/>
                </a:solidFill>
                <a:latin typeface="Calibri"/>
              </a:rPr>
              <a:t>SAGA GIS</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Mapnik ...y muchos más</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Autodesk - AutoCAD</a:t>
            </a:r>
          </a:p>
          <a:p>
            <a:pPr algn="l">
              <a:lnSpc>
                <a:spcPct val="130000"/>
              </a:lnSpc>
              <a:spcBef>
                <a:spcPts val="0"/>
              </a:spcBef>
              <a:buClrTx/>
            </a:pPr>
            <a:r>
              <a:rPr lang="en-GB" sz="1600" dirty="0">
                <a:solidFill>
                  <a:prstClr val="black"/>
                </a:solidFill>
                <a:latin typeface="Calibri"/>
              </a:rPr>
              <a:t>ESRI - ArcGIS ...y muchos más</a:t>
            </a: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r>
              <a:rPr lang="en-GB" sz="1600" dirty="0">
                <a:solidFill>
                  <a:prstClr val="black"/>
                </a:solidFill>
                <a:latin typeface="Calibri"/>
              </a:rPr>
              <a:t> </a:t>
            </a:r>
          </a:p>
        </p:txBody>
      </p:sp>
      <p:sp>
        <p:nvSpPr>
          <p:cNvPr id="5" name="Rectangle 4"/>
          <p:cNvSpPr/>
          <p:nvPr/>
        </p:nvSpPr>
        <p:spPr>
          <a:xfrm>
            <a:off x="8963209" y="6014934"/>
            <a:ext cx="2550698"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Mentis et al., 2016: QGIS 2021</a:t>
            </a:r>
          </a:p>
        </p:txBody>
      </p:sp>
      <p:sp>
        <p:nvSpPr>
          <p:cNvPr id="2" name="Rectangle 1"/>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
        <p:nvSpPr>
          <p:cNvPr id="19" name="Oval 18">
            <a:extLst>
              <a:ext uri="{FF2B5EF4-FFF2-40B4-BE49-F238E27FC236}">
                <a16:creationId xmlns:a16="http://schemas.microsoft.com/office/drawing/2014/main" id="{8F207D4B-3AAA-F641-BBA1-D85E264205C8}"/>
              </a:ext>
            </a:extLst>
          </p:cNvPr>
          <p:cNvSpPr/>
          <p:nvPr/>
        </p:nvSpPr>
        <p:spPr>
          <a:xfrm>
            <a:off x="10238558"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3.mp3" descr="Track1_Lecture4_Slide3.mp3">
            <a:hlinkClick r:id="" action="ppaction://media"/>
            <a:extLst>
              <a:ext uri="{FF2B5EF4-FFF2-40B4-BE49-F238E27FC236}">
                <a16:creationId xmlns:a16="http://schemas.microsoft.com/office/drawing/2014/main" id="{ACC84749-144E-0748-939A-1F1061DE3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9923" y="760542"/>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Conceptos básicos de SIG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358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Sistemas de coordenadas en el SIG </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271" y="1940179"/>
            <a:ext cx="7939889" cy="3635130"/>
          </a:xfrm>
          <a:prstGeom prst="rect">
            <a:avLst/>
          </a:prstGeom>
        </p:spPr>
      </p:pic>
      <p:sp>
        <p:nvSpPr>
          <p:cNvPr id="10" name="TextBox 2"/>
          <p:cNvSpPr txBox="1"/>
          <p:nvPr/>
        </p:nvSpPr>
        <p:spPr>
          <a:xfrm>
            <a:off x="5284592" y="5621577"/>
            <a:ext cx="41261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Fuente de la imagen: </a:t>
            </a:r>
            <a:r>
              <a:rPr lang="en-GB" sz="1000" dirty="0"/>
              <a:t>Khavari et al. 2021, </a:t>
            </a:r>
            <a:r>
              <a:rPr lang="en-GB" sz="1000" dirty="0">
                <a:hlinkClick r:id="rId7"/>
              </a:rPr>
              <a:t>imagen</a:t>
            </a:r>
            <a:r>
              <a:rPr lang="en-GB" sz="1000" dirty="0"/>
              <a:t>, con licencia </a:t>
            </a:r>
            <a:r>
              <a:rPr lang="en-GB" sz="1000" dirty="0">
                <a:hlinkClick r:id="rId8"/>
              </a:rPr>
              <a:t>CC-BY 4.0</a:t>
            </a:r>
            <a:endParaRPr lang="en-GB" sz="1000" dirty="0"/>
          </a:p>
        </p:txBody>
      </p:sp>
      <p:sp>
        <p:nvSpPr>
          <p:cNvPr id="11" name="Oval 10">
            <a:extLst>
              <a:ext uri="{FF2B5EF4-FFF2-40B4-BE49-F238E27FC236}">
                <a16:creationId xmlns:a16="http://schemas.microsoft.com/office/drawing/2014/main" id="{8A708543-ADD0-234F-802F-8A006F67CC3B}"/>
              </a:ext>
            </a:extLst>
          </p:cNvPr>
          <p:cNvSpPr/>
          <p:nvPr/>
        </p:nvSpPr>
        <p:spPr>
          <a:xfrm>
            <a:off x="1049198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4.mp3" descr="Track1_Lecture4_Slide4.mp3">
            <a:hlinkClick r:id="" action="ppaction://media"/>
            <a:extLst>
              <a:ext uri="{FF2B5EF4-FFF2-40B4-BE49-F238E27FC236}">
                <a16:creationId xmlns:a16="http://schemas.microsoft.com/office/drawing/2014/main" id="{6C2B9560-C901-AF4F-871C-2A2E94F37C3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491985" y="282777"/>
            <a:ext cx="812800" cy="812800"/>
          </a:xfrm>
          <a:prstGeom prst="rect">
            <a:avLst/>
          </a:prstGeom>
        </p:spPr>
      </p:pic>
      <p:sp>
        <p:nvSpPr>
          <p:cNvPr id="12" name="Rectangle 11">
            <a:extLst>
              <a:ext uri="{FF2B5EF4-FFF2-40B4-BE49-F238E27FC236}">
                <a16:creationId xmlns:a16="http://schemas.microsoft.com/office/drawing/2014/main" id="{172BFD4C-9CE8-6D4D-A087-FA3504689F0C}"/>
              </a:ext>
            </a:extLst>
          </p:cNvPr>
          <p:cNvSpPr/>
          <p:nvPr/>
        </p:nvSpPr>
        <p:spPr>
          <a:xfrm>
            <a:off x="10388469" y="60969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AD883F16-9EB2-B249-BA58-A99A550EC89E}"/>
              </a:ext>
            </a:extLst>
          </p:cNvPr>
          <p:cNvSpPr/>
          <p:nvPr/>
        </p:nvSpPr>
        <p:spPr>
          <a:xfrm>
            <a:off x="1473985" y="5712739"/>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8628638"/>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Comparación entre diferentes proyecciones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439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Sistemas de coordenadas en el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7045" y="1737912"/>
            <a:ext cx="7800355" cy="4298502"/>
          </a:xfrm>
          <a:prstGeom prst="rect">
            <a:avLst/>
          </a:prstGeom>
        </p:spPr>
      </p:pic>
      <p:sp>
        <p:nvSpPr>
          <p:cNvPr id="10" name="TextBox 2"/>
          <p:cNvSpPr txBox="1"/>
          <p:nvPr/>
        </p:nvSpPr>
        <p:spPr>
          <a:xfrm>
            <a:off x="4282208" y="6084219"/>
            <a:ext cx="460779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8D2A2010-9757-0343-9E39-BEDA240B111D}"/>
              </a:ext>
            </a:extLst>
          </p:cNvPr>
          <p:cNvSpPr/>
          <p:nvPr/>
        </p:nvSpPr>
        <p:spPr>
          <a:xfrm>
            <a:off x="10337428" y="1234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5.mp3" descr="Track1_Lecture4_Slide5.mp3">
            <a:hlinkClick r:id="" action="ppaction://media"/>
            <a:extLst>
              <a:ext uri="{FF2B5EF4-FFF2-40B4-BE49-F238E27FC236}">
                <a16:creationId xmlns:a16="http://schemas.microsoft.com/office/drawing/2014/main" id="{C00FC36C-4283-C142-9680-0851DEED03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8793" y="194791"/>
            <a:ext cx="812800" cy="812800"/>
          </a:xfrm>
          <a:prstGeom prst="rect">
            <a:avLst/>
          </a:prstGeom>
        </p:spPr>
      </p:pic>
      <p:sp>
        <p:nvSpPr>
          <p:cNvPr id="12" name="Rectangle 11">
            <a:extLst>
              <a:ext uri="{FF2B5EF4-FFF2-40B4-BE49-F238E27FC236}">
                <a16:creationId xmlns:a16="http://schemas.microsoft.com/office/drawing/2014/main" id="{E3E7BAC5-CC12-EE45-98B0-F0042C868F5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D9EF7C03-F404-6A43-BAB3-36805519F895}"/>
              </a:ext>
            </a:extLst>
          </p:cNvPr>
          <p:cNvSpPr/>
          <p:nvPr/>
        </p:nvSpPr>
        <p:spPr>
          <a:xfrm>
            <a:off x="778125" y="6047038"/>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47742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Ejemplo de Afganistán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0060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4.1 Sistemas de coordenadas en el SIG</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4186" y="2037855"/>
            <a:ext cx="9384845" cy="3705048"/>
          </a:xfrm>
          <a:prstGeom prst="rect">
            <a:avLst/>
          </a:prstGeom>
        </p:spPr>
      </p:pic>
      <p:sp>
        <p:nvSpPr>
          <p:cNvPr id="7" name="TextBox 2"/>
          <p:cNvSpPr txBox="1"/>
          <p:nvPr/>
        </p:nvSpPr>
        <p:spPr>
          <a:xfrm>
            <a:off x="6705600" y="5903226"/>
            <a:ext cx="472374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F98FEDF9-CCCF-7649-9E0A-F3B82D9FBFC1}"/>
              </a:ext>
            </a:extLst>
          </p:cNvPr>
          <p:cNvSpPr/>
          <p:nvPr/>
        </p:nvSpPr>
        <p:spPr>
          <a:xfrm>
            <a:off x="10473813" y="5206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6.mp3" descr="Track1_Lecture4_Slide6.mp3">
            <a:hlinkClick r:id="" action="ppaction://media"/>
            <a:extLst>
              <a:ext uri="{FF2B5EF4-FFF2-40B4-BE49-F238E27FC236}">
                <a16:creationId xmlns:a16="http://schemas.microsoft.com/office/drawing/2014/main" id="{EF652BB7-E397-B64B-907A-9E19C81403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6872" y="123426"/>
            <a:ext cx="812800" cy="812800"/>
          </a:xfrm>
          <a:prstGeom prst="rect">
            <a:avLst/>
          </a:prstGeom>
        </p:spPr>
      </p:pic>
      <p:sp>
        <p:nvSpPr>
          <p:cNvPr id="12" name="Rectangle 11">
            <a:extLst>
              <a:ext uri="{FF2B5EF4-FFF2-40B4-BE49-F238E27FC236}">
                <a16:creationId xmlns:a16="http://schemas.microsoft.com/office/drawing/2014/main" id="{A08B05BB-EAAC-574E-A9B4-6A666F1EFCCC}"/>
              </a:ext>
            </a:extLst>
          </p:cNvPr>
          <p:cNvSpPr/>
          <p:nvPr/>
        </p:nvSpPr>
        <p:spPr>
          <a:xfrm>
            <a:off x="762657" y="5892748"/>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5524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4.1 Referencias</a:t>
            </a:r>
          </a:p>
        </p:txBody>
      </p:sp>
      <p:sp>
        <p:nvSpPr>
          <p:cNvPr id="3" name="Rectangle 2"/>
          <p:cNvSpPr/>
          <p:nvPr/>
        </p:nvSpPr>
        <p:spPr>
          <a:xfrm>
            <a:off x="887215" y="1437693"/>
            <a:ext cx="6742021"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e_1/Lecture%202/ (consultado el 18.2.21).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Mentis, D., Andersson, M., Howells, M., Rogner, H., Siyal, S., Broad, O., Korkovelos, A., Bazilian, M., 2016. Los beneficios de la planificación geoespacial en el acceso a la energía - Un estudio de caso sobre Etiopía. Applied Geography 72, 1-13.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https://doi.org/10.1016/j.apgeog.2016.04.009</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QGIS, 2021. 8. Sistemas de referencia de coordenadas - Documentación de QGIS [Documento WWW]. URL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https://docs.qgis.org/3.16/en/docs/gentle_gis_introduction/coordinate_reference_systems.html </a:t>
            </a:r>
            <a:r>
              <a:rPr lang="sv-SE" dirty="0">
                <a:latin typeface="Open Sans" panose="020B0606030504020204" pitchFamily="34" charset="0"/>
                <a:ea typeface="Open Sans" panose="020B0606030504020204" pitchFamily="34" charset="0"/>
                <a:cs typeface="Open Sans" panose="020B0606030504020204" pitchFamily="34" charset="0"/>
              </a:rPr>
              <a:t>(consultado el 15.2.21).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040761"/>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Tipos de datos básicos del SIG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328313"/>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Datos vectoriales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777" y="1250199"/>
            <a:ext cx="9220445" cy="4834020"/>
          </a:xfrm>
          <a:prstGeom prst="rect">
            <a:avLst/>
          </a:prstGeom>
        </p:spPr>
      </p:pic>
      <p:sp>
        <p:nvSpPr>
          <p:cNvPr id="7" name="TextBox 2"/>
          <p:cNvSpPr txBox="1"/>
          <p:nvPr/>
        </p:nvSpPr>
        <p:spPr>
          <a:xfrm>
            <a:off x="3396621" y="6047436"/>
            <a:ext cx="626845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https:</a:t>
            </a:r>
            <a:r>
              <a:rPr lang="en-GB" sz="1000" dirty="0">
                <a:latin typeface="Open Sans" panose="020B0606030504020204" pitchFamily="34" charset="0"/>
                <a:ea typeface="Open Sans" panose="020B0606030504020204" pitchFamily="34" charset="0"/>
                <a:cs typeface="Open Sans" panose="020B0606030504020204" pitchFamily="34" charset="0"/>
              </a:rPr>
              <a:t>//onsset.readthedocs.io/en/latest/data_acquisition.html </a:t>
            </a:r>
          </a:p>
        </p:txBody>
      </p:sp>
      <p:sp>
        <p:nvSpPr>
          <p:cNvPr id="11" name="Oval 10">
            <a:extLst>
              <a:ext uri="{FF2B5EF4-FFF2-40B4-BE49-F238E27FC236}">
                <a16:creationId xmlns:a16="http://schemas.microsoft.com/office/drawing/2014/main" id="{3B9606AE-80BD-0447-9C46-8B8D72EEEE6C}"/>
              </a:ext>
            </a:extLst>
          </p:cNvPr>
          <p:cNvSpPr/>
          <p:nvPr/>
        </p:nvSpPr>
        <p:spPr>
          <a:xfrm>
            <a:off x="9948878"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8.mp3" descr="Track1_Lecture4_Slide8.mp3">
            <a:hlinkClick r:id="" action="ppaction://media"/>
            <a:extLst>
              <a:ext uri="{FF2B5EF4-FFF2-40B4-BE49-F238E27FC236}">
                <a16:creationId xmlns:a16="http://schemas.microsoft.com/office/drawing/2014/main" id="{150B6007-A588-F74C-BB53-BDBD7592CD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20243" y="227961"/>
            <a:ext cx="812800" cy="812800"/>
          </a:xfrm>
          <a:prstGeom prst="rect">
            <a:avLst/>
          </a:prstGeom>
        </p:spPr>
      </p:pic>
      <p:sp>
        <p:nvSpPr>
          <p:cNvPr id="13" name="Rectangle 12">
            <a:extLst>
              <a:ext uri="{FF2B5EF4-FFF2-40B4-BE49-F238E27FC236}">
                <a16:creationId xmlns:a16="http://schemas.microsoft.com/office/drawing/2014/main" id="{E643DCA2-CE61-7D4B-9204-C9726462824A}"/>
              </a:ext>
            </a:extLst>
          </p:cNvPr>
          <p:cNvSpPr/>
          <p:nvPr/>
        </p:nvSpPr>
        <p:spPr>
          <a:xfrm>
            <a:off x="10663230" y="6013587"/>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D4847895-604D-8747-8424-7CCF4AD13A9B}"/>
              </a:ext>
            </a:extLst>
          </p:cNvPr>
          <p:cNvSpPr/>
          <p:nvPr/>
        </p:nvSpPr>
        <p:spPr>
          <a:xfrm>
            <a:off x="726433" y="6092195"/>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¿Qué son los datos vectoriales?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Datos vectoriales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4048" y="1918520"/>
            <a:ext cx="8470232" cy="1631216"/>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Representar características del mundo real (por ejemplo, carreteras, ríos, centrales eléctricas, líneas de transmisión, etc.)</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Datos con límites discretos</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Están definidos por coordenadas específicas y vienen acompañados de atributos</a:t>
            </a:r>
          </a:p>
          <a:p>
            <a:pPr marL="285750"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Tres tipos diferentes: puntos, líneas y polígonos</a:t>
            </a:r>
          </a:p>
        </p:txBody>
      </p:sp>
      <p:sp>
        <p:nvSpPr>
          <p:cNvPr id="7" name="Oval 6">
            <a:extLst>
              <a:ext uri="{FF2B5EF4-FFF2-40B4-BE49-F238E27FC236}">
                <a16:creationId xmlns:a16="http://schemas.microsoft.com/office/drawing/2014/main" id="{C46B26C4-16C7-3B4F-A41A-7EA5888D017E}"/>
              </a:ext>
            </a:extLst>
          </p:cNvPr>
          <p:cNvSpPr/>
          <p:nvPr/>
        </p:nvSpPr>
        <p:spPr>
          <a:xfrm>
            <a:off x="10225065" y="41818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9.mp3" descr="Track1_Lecture4_Slide9.mp3">
            <a:hlinkClick r:id="" action="ppaction://media"/>
            <a:extLst>
              <a:ext uri="{FF2B5EF4-FFF2-40B4-BE49-F238E27FC236}">
                <a16:creationId xmlns:a16="http://schemas.microsoft.com/office/drawing/2014/main" id="{C0F160E9-56EA-3249-A22F-8015E6C63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5278" y="448028"/>
            <a:ext cx="812800" cy="812800"/>
          </a:xfrm>
          <a:prstGeom prst="rect">
            <a:avLst/>
          </a:prstGeom>
        </p:spPr>
      </p:pic>
      <p:sp>
        <p:nvSpPr>
          <p:cNvPr id="11" name="Rectangle 10">
            <a:extLst>
              <a:ext uri="{FF2B5EF4-FFF2-40B4-BE49-F238E27FC236}">
                <a16:creationId xmlns:a16="http://schemas.microsoft.com/office/drawing/2014/main" id="{CBB393B0-338E-1147-9DC4-497A6B1D678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CE664651-C005-4B4E-ACEE-EEE152C61DB0}"/>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8D662A9-5674-4CC1-927C-2582AC82B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documentManagement/types"/>
    <ds:schemaRef ds:uri="http://purl.org/dc/terms/"/>
    <ds:schemaRef ds:uri="0b696a8a-ab1a-459b-a09e-44df7cbe9330"/>
    <ds:schemaRef ds:uri="http://purl.org/dc/dcmitype/"/>
    <ds:schemaRef ds:uri="http://schemas.microsoft.com/office/infopath/2007/PartnerControls"/>
    <ds:schemaRef ds:uri="http://schemas.openxmlformats.org/package/2006/metadata/core-properties"/>
    <ds:schemaRef ds:uri="http://purl.org/dc/elements/1.1/"/>
    <ds:schemaRef ds:uri="35b8b66e-5759-43c1-a138-f967a8bf5a2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1179</TotalTime>
  <Words>6194</Words>
  <Application>Microsoft Office PowerPoint</Application>
  <PresentationFormat>Panorámica</PresentationFormat>
  <Paragraphs>246</Paragraphs>
  <Slides>27</Slides>
  <Notes>24</Notes>
  <HiddenSlides>0</HiddenSlides>
  <MMClips>21</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27</vt:i4>
      </vt:variant>
    </vt:vector>
  </HeadingPairs>
  <TitlesOfParts>
    <vt:vector size="35" baseType="lpstr">
      <vt:lpstr>Arial</vt:lpstr>
      <vt:lpstr>Calibri</vt:lpstr>
      <vt:lpstr>Calibri Light</vt:lpstr>
      <vt:lpstr>Open Sans</vt:lpstr>
      <vt:lpstr>Open Sans </vt:lpstr>
      <vt:lpstr>Open Sans ExtraBold</vt:lpstr>
      <vt:lpstr>Office Theme</vt:lpstr>
      <vt:lpstr>Office Theme</vt:lpstr>
      <vt:lpstr>LECTURA 4 CONCEPTOS CLAVE SIG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docId:CA1797466FB93CFB6E112DB6CFEA3EE6</cp:keywords>
  <cp:lastModifiedBy>Diego Daniel Mora Gonzalez</cp:lastModifiedBy>
  <cp:revision>542</cp:revision>
  <dcterms:created xsi:type="dcterms:W3CDTF">2021-02-10T16:48:02Z</dcterms:created>
  <dcterms:modified xsi:type="dcterms:W3CDTF">2022-11-01T06:59:40Z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