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Anton"/>
      <p:regular r:id="rId22"/>
    </p:embeddedFont>
    <p:embeddedFont>
      <p:font typeface="Open Sans ExtraBold"/>
      <p:bold r:id="rId23"/>
      <p:boldItalic r:id="rId24"/>
    </p:embeddedFont>
    <p:embeddedFont>
      <p:font typeface="Helvetica Neue"/>
      <p:regular r:id="rId25"/>
      <p:bold r:id="rId26"/>
      <p:italic r:id="rId27"/>
      <p:boldItalic r:id="rId28"/>
    </p:embeddedFont>
    <p:embeddedFont>
      <p:font typeface="Rubik"/>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F4ZMglODfGGHLDub0rLtH/dD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nton-regular.fntdata"/><Relationship Id="rId21" Type="http://schemas.openxmlformats.org/officeDocument/2006/relationships/slide" Target="slides/slide15.xml"/><Relationship Id="rId24" Type="http://schemas.openxmlformats.org/officeDocument/2006/relationships/font" Target="fonts/OpenSansExtraBold-boldItalic.fntdata"/><Relationship Id="rId23" Type="http://schemas.openxmlformats.org/officeDocument/2006/relationships/font" Target="fonts/OpenSansExtra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Rubik-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ubik-italic.fntdata"/><Relationship Id="rId30" Type="http://schemas.openxmlformats.org/officeDocument/2006/relationships/font" Target="fonts/Rubik-bold.fntdata"/><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Rubik-boldItalic.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directorat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energy-systems" TargetMode="External"/><Relationship Id="rId3" Type="http://schemas.openxmlformats.org/officeDocument/2006/relationships/hyperlink" Target="https://osemosys-cr.readthedocs.io/en/latest/" TargetMode="External"/><Relationship Id="rId4" Type="http://schemas.openxmlformats.org/officeDocument/2006/relationships/hyperlink" Target="https://github.com/EPERLab/OSeMOSYS-C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GB" sz="1800">
                <a:latin typeface="Times New Roman"/>
                <a:ea typeface="Times New Roman"/>
                <a:cs typeface="Times New Roman"/>
                <a:sym typeface="Times New Roman"/>
              </a:rPr>
              <a:t>To support the </a:t>
            </a:r>
            <a:r>
              <a:rPr lang="en-GB" sz="1800">
                <a:latin typeface="Times New Roman"/>
                <a:ea typeface="Times New Roman"/>
                <a:cs typeface="Times New Roman"/>
                <a:sym typeface="Times New Roman"/>
              </a:rPr>
              <a:t>electrification of the transport sector, new renewable power plants are needed. Compared to the BAU scenario in 2050, the study found that the deep decarbonisation scenario requires about 4.4 GW of additional installed capacity, being solar and wind as the main technologies due to their decreasing total cost compared to other technologies. Their operation is, nonetheless, needed primarily after 2035 given that the </a:t>
            </a:r>
            <a:r>
              <a:rPr lang="en-GB" sz="1800" u="none">
                <a:solidFill>
                  <a:srgbClr val="0563C1"/>
                </a:solidFill>
                <a:latin typeface="Times New Roman"/>
                <a:ea typeface="Times New Roman"/>
                <a:cs typeface="Times New Roman"/>
                <a:sym typeface="Times New Roman"/>
              </a:rPr>
              <a:t>massive deployment</a:t>
            </a:r>
            <a:r>
              <a:rPr lang="en-GB" sz="1800">
                <a:latin typeface="Times New Roman"/>
                <a:ea typeface="Times New Roman"/>
                <a:cs typeface="Times New Roman"/>
                <a:sym typeface="Times New Roman"/>
              </a:rPr>
              <a:t> of electro-mobility starts to take place. This implies that investments may not be significant as the cost of low-carbon generation technologies is expected to be much lower in the future.</a:t>
            </a:r>
            <a:endParaRPr/>
          </a:p>
          <a:p>
            <a:pPr indent="0" lvl="0" marL="0" rtl="0" algn="l">
              <a:spcBef>
                <a:spcPts val="0"/>
              </a:spcBef>
              <a:spcAft>
                <a:spcPts val="0"/>
              </a:spcAft>
              <a:buNone/>
            </a:pPr>
            <a:r>
              <a:rPr lang="en-GB" sz="1800">
                <a:solidFill>
                  <a:srgbClr val="111111"/>
                </a:solidFill>
                <a:latin typeface="Arial"/>
                <a:ea typeface="Arial"/>
                <a:cs typeface="Arial"/>
                <a:sym typeface="Arial"/>
              </a:rPr>
              <a:t>The power system analysis is a crucial aspect, as it involves not only technical issues such as stability, security, reliability, and optimal operation of power grids, but also economic, regulatory, and social issues such as investment, energy markets, and tariffs. The smart grid concept also requires further research on how demand-side management can contribute to the decarbonisation process.</a:t>
            </a:r>
            <a:endParaRPr sz="1800">
              <a:latin typeface="Times New Roman"/>
              <a:ea typeface="Times New Roman"/>
              <a:cs typeface="Times New Roman"/>
              <a:sym typeface="Times New Roman"/>
            </a:endParaRPr>
          </a:p>
        </p:txBody>
      </p:sp>
      <p:sp>
        <p:nvSpPr>
          <p:cNvPr id="138" name="Google Shape;13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solidFill>
                  <a:srgbClr val="111111"/>
                </a:solidFill>
                <a:latin typeface="Arial"/>
                <a:ea typeface="Arial"/>
                <a:cs typeface="Arial"/>
                <a:sym typeface="Arial"/>
              </a:rPr>
              <a:t>The deep decarbonisation pathway is not only technically feasible, but also socioeconomically beneficial as the results show that it can generate an economic benefit of around US$ 20.6 billion by 2050. This scenarios was used to support:</a:t>
            </a:r>
            <a:endParaRPr sz="1800">
              <a:latin typeface="Calibri"/>
              <a:ea typeface="Calibri"/>
              <a:cs typeface="Calibri"/>
              <a:sym typeface="Calibri"/>
            </a:endParaRPr>
          </a:p>
          <a:p>
            <a:pPr indent="-342900" lvl="0" marL="342900" rtl="0" algn="l">
              <a:lnSpc>
                <a:spcPct val="107000"/>
              </a:lnSpc>
              <a:spcBef>
                <a:spcPts val="1700"/>
              </a:spcBef>
              <a:spcAft>
                <a:spcPts val="0"/>
              </a:spcAft>
              <a:buClr>
                <a:srgbClr val="111111"/>
              </a:buClr>
              <a:buSzPts val="1800"/>
              <a:buFont typeface="Noto Sans Symbols"/>
              <a:buChar char="∙"/>
            </a:pPr>
            <a:r>
              <a:rPr lang="en-GB" sz="1800">
                <a:solidFill>
                  <a:srgbClr val="111111"/>
                </a:solidFill>
                <a:latin typeface="Arial"/>
                <a:ea typeface="Arial"/>
                <a:cs typeface="Arial"/>
                <a:sym typeface="Arial"/>
              </a:rPr>
              <a:t>The definition of policy packages for the short-term, mid-term and long-term periods.</a:t>
            </a:r>
            <a:endParaRPr sz="1800">
              <a:latin typeface="Calibri"/>
              <a:ea typeface="Calibri"/>
              <a:cs typeface="Calibri"/>
              <a:sym typeface="Calibri"/>
            </a:endParaRPr>
          </a:p>
          <a:p>
            <a:pPr indent="-342900" lvl="0" marL="342900" rtl="0" algn="l">
              <a:lnSpc>
                <a:spcPct val="107000"/>
              </a:lnSpc>
              <a:spcBef>
                <a:spcPts val="900"/>
              </a:spcBef>
              <a:spcAft>
                <a:spcPts val="0"/>
              </a:spcAft>
              <a:buClr>
                <a:srgbClr val="111111"/>
              </a:buClr>
              <a:buSzPts val="1800"/>
              <a:buFont typeface="Noto Sans Symbols"/>
              <a:buChar char="∙"/>
            </a:pPr>
            <a:r>
              <a:rPr lang="en-GB" sz="1800">
                <a:solidFill>
                  <a:srgbClr val="111111"/>
                </a:solidFill>
                <a:latin typeface="Arial"/>
                <a:ea typeface="Arial"/>
                <a:cs typeface="Arial"/>
                <a:sym typeface="Arial"/>
              </a:rPr>
              <a:t>The establishment of a framework with more than 70 targets from 35 different government agencies and line ministries to be implemented by 2023.</a:t>
            </a:r>
            <a:endParaRPr sz="1800">
              <a:latin typeface="Calibri"/>
              <a:ea typeface="Calibri"/>
              <a:cs typeface="Calibri"/>
              <a:sym typeface="Calibri"/>
            </a:endParaRPr>
          </a:p>
          <a:p>
            <a:pPr indent="-342900" lvl="0" marL="342900" rtl="0" algn="l">
              <a:lnSpc>
                <a:spcPct val="107000"/>
              </a:lnSpc>
              <a:spcBef>
                <a:spcPts val="900"/>
              </a:spcBef>
              <a:spcAft>
                <a:spcPts val="0"/>
              </a:spcAft>
              <a:buClr>
                <a:srgbClr val="111111"/>
              </a:buClr>
              <a:buSzPts val="1800"/>
              <a:buFont typeface="Noto Sans Symbols"/>
              <a:buChar char="∙"/>
            </a:pPr>
            <a:r>
              <a:rPr lang="en-GB" sz="1800">
                <a:solidFill>
                  <a:srgbClr val="111111"/>
                </a:solidFill>
                <a:latin typeface="Arial"/>
                <a:ea typeface="Arial"/>
                <a:cs typeface="Arial"/>
                <a:sym typeface="Arial"/>
              </a:rPr>
              <a:t>The identification of concrete actions to align public finances across government agencies, including regulatory actions (e.g., establishing the rules on how the electricity price for electric vehicle charging stations can be set), investments (notably to enable public transit), studies (e.g., assessing options to fund an updated payment for ecosystem services scheme), and policy and institutional reform (e.g., evaluating fiscal policy given the decarbonization of the transport sector). </a:t>
            </a:r>
            <a:endParaRPr sz="1800">
              <a:latin typeface="Calibri"/>
              <a:ea typeface="Calibri"/>
              <a:cs typeface="Calibri"/>
              <a:sym typeface="Calibri"/>
            </a:endParaRPr>
          </a:p>
          <a:p>
            <a:pPr indent="-342900" lvl="0" marL="342900" rtl="0" algn="l">
              <a:lnSpc>
                <a:spcPct val="107000"/>
              </a:lnSpc>
              <a:spcBef>
                <a:spcPts val="900"/>
              </a:spcBef>
              <a:spcAft>
                <a:spcPts val="0"/>
              </a:spcAft>
              <a:buClr>
                <a:srgbClr val="111111"/>
              </a:buClr>
              <a:buSzPts val="1800"/>
              <a:buFont typeface="Noto Sans Symbols"/>
              <a:buChar char="∙"/>
            </a:pPr>
            <a:r>
              <a:rPr lang="en-GB" sz="1800">
                <a:solidFill>
                  <a:srgbClr val="111111"/>
                </a:solidFill>
                <a:latin typeface="Arial"/>
                <a:ea typeface="Arial"/>
                <a:cs typeface="Arial"/>
                <a:sym typeface="Arial"/>
              </a:rPr>
              <a:t>The information of the National Development and Public Investment Plan of the Ministry of National Planning and Economic Policy (MIDEPLAN), which helped to mobilize financing from international public sources. At least USD 2.4 billion of international finance are </a:t>
            </a:r>
            <a:r>
              <a:rPr lang="en-GB" sz="1800">
                <a:latin typeface="Times New Roman"/>
                <a:ea typeface="Times New Roman"/>
                <a:cs typeface="Times New Roman"/>
                <a:sym typeface="Times New Roman"/>
              </a:rPr>
              <a:t>directly linked to it between 2018 and 2022</a:t>
            </a:r>
            <a:r>
              <a:rPr lang="en-GB" sz="1800">
                <a:solidFill>
                  <a:srgbClr val="111111"/>
                </a:solidFill>
                <a:latin typeface="Arial"/>
                <a:ea typeface="Arial"/>
                <a:cs typeface="Arial"/>
                <a:sym typeface="Arial"/>
              </a:rPr>
              <a:t>.</a:t>
            </a:r>
            <a:endParaRPr sz="1800">
              <a:latin typeface="Calibri"/>
              <a:ea typeface="Calibri"/>
              <a:cs typeface="Calibri"/>
              <a:sym typeface="Calibri"/>
            </a:endParaRPr>
          </a:p>
        </p:txBody>
      </p:sp>
      <p:sp>
        <p:nvSpPr>
          <p:cNvPr id="146" name="Google Shape;1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GB" sz="1800">
                <a:latin typeface="Calibri"/>
                <a:ea typeface="Calibri"/>
                <a:cs typeface="Calibri"/>
                <a:sym typeface="Calibri"/>
              </a:rPr>
              <a:t>There were a few challenges that Costa Rica faced during the overall process.</a:t>
            </a:r>
            <a:endParaRPr/>
          </a:p>
          <a:p>
            <a:pPr indent="0" lvl="0" marL="0" rtl="0" algn="l">
              <a:lnSpc>
                <a:spcPct val="107000"/>
              </a:lnSpc>
              <a:spcBef>
                <a:spcPts val="800"/>
              </a:spcBef>
              <a:spcAft>
                <a:spcPts val="0"/>
              </a:spcAft>
              <a:buNone/>
            </a:pPr>
            <a:r>
              <a:rPr lang="en-GB" sz="1800">
                <a:solidFill>
                  <a:srgbClr val="111111"/>
                </a:solidFill>
                <a:latin typeface="Arial"/>
                <a:ea typeface="Arial"/>
                <a:cs typeface="Arial"/>
                <a:sym typeface="Arial"/>
              </a:rPr>
              <a:t>One of them was the limited modelling capacity to design a low-carbon energy system. This was overcome by collaborating with international partners who provided technical support and expertise.</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GB" sz="1800">
                <a:solidFill>
                  <a:srgbClr val="111111"/>
                </a:solidFill>
                <a:latin typeface="Arial"/>
                <a:ea typeface="Arial"/>
                <a:cs typeface="Arial"/>
                <a:sym typeface="Arial"/>
              </a:rPr>
              <a:t>Another challenge was the resistance from some stakeholders</a:t>
            </a:r>
            <a:r>
              <a:rPr lang="en-GB" sz="1800">
                <a:latin typeface="Calibri"/>
                <a:ea typeface="Calibri"/>
                <a:cs typeface="Calibri"/>
                <a:sym typeface="Calibri"/>
              </a:rPr>
              <a:t>, such as fossil fuel producers and distributors, who feared losing their business and opposed the change. To address this issue, high-level discussions were held to engage with the affected parties of the transition and promote a shared vision of future challenges and opportunities.</a:t>
            </a:r>
            <a:endParaRPr/>
          </a:p>
          <a:p>
            <a:pPr indent="0" lvl="0" marL="0" rtl="0" algn="l">
              <a:lnSpc>
                <a:spcPct val="107000"/>
              </a:lnSpc>
              <a:spcBef>
                <a:spcPts val="800"/>
              </a:spcBef>
              <a:spcAft>
                <a:spcPts val="0"/>
              </a:spcAft>
              <a:buNone/>
            </a:pPr>
            <a:r>
              <a:rPr lang="en-GB" sz="1800">
                <a:solidFill>
                  <a:srgbClr val="111111"/>
                </a:solidFill>
                <a:latin typeface="Arial"/>
                <a:ea typeface="Arial"/>
                <a:cs typeface="Arial"/>
                <a:sym typeface="Arial"/>
              </a:rPr>
              <a:t>Finally, the process of creating a coherent pathway that considered multiple points of view was very challenging. A transparent and open model helped to ensure that different perspectives were reflected and taken into account.</a:t>
            </a:r>
            <a:endParaRPr sz="1800">
              <a:latin typeface="Calibri"/>
              <a:ea typeface="Calibri"/>
              <a:cs typeface="Calibri"/>
              <a:sym typeface="Calibri"/>
            </a:endParaRPr>
          </a:p>
        </p:txBody>
      </p:sp>
      <p:sp>
        <p:nvSpPr>
          <p:cNvPr id="155" name="Google Shape;1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67" name="Google Shape;1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Costa Rica wants to be seen as a </a:t>
            </a:r>
            <a:r>
              <a:rPr b="1" lang="en-GB" sz="1800">
                <a:latin typeface="Times New Roman"/>
                <a:ea typeface="Times New Roman"/>
                <a:cs typeface="Times New Roman"/>
                <a:sym typeface="Times New Roman"/>
              </a:rPr>
              <a:t>pioneer in the protection of peace and nature</a:t>
            </a:r>
            <a:r>
              <a:rPr lang="en-GB" sz="1800">
                <a:latin typeface="Times New Roman"/>
                <a:ea typeface="Times New Roman"/>
                <a:cs typeface="Times New Roman"/>
                <a:sym typeface="Times New Roman"/>
              </a:rPr>
              <a:t> and sets an example for the region and for the world. The country has a tradition of nature protection and leadership to fight climate change and has already put in place policies that resulted in almost 100% renewable electricity and a forest coverage of approximately 60%.</a:t>
            </a:r>
            <a:endParaRPr/>
          </a:p>
          <a:p>
            <a:pPr indent="0" lvl="0" marL="0" rtl="0" algn="l">
              <a:spcBef>
                <a:spcPts val="0"/>
              </a:spcBef>
              <a:spcAft>
                <a:spcPts val="0"/>
              </a:spcAft>
              <a:buNone/>
            </a:pPr>
            <a:r>
              <a:rPr lang="en-GB" sz="1800">
                <a:latin typeface="Times New Roman"/>
                <a:ea typeface="Times New Roman"/>
                <a:cs typeface="Times New Roman"/>
                <a:sym typeface="Times New Roman"/>
              </a:rPr>
              <a:t>The vision defined in its long-term strategy for decarbonization submitted to the UNFCCC is the following:</a:t>
            </a:r>
            <a:endParaRPr/>
          </a:p>
          <a:p>
            <a:pPr indent="0" lvl="0" marL="0" rtl="0" algn="l">
              <a:spcBef>
                <a:spcPts val="0"/>
              </a:spcBef>
              <a:spcAft>
                <a:spcPts val="0"/>
              </a:spcAft>
              <a:buNone/>
            </a:pPr>
            <a:r>
              <a:rPr b="1" i="1" lang="en-GB" sz="1800">
                <a:latin typeface="Times New Roman"/>
                <a:ea typeface="Times New Roman"/>
                <a:cs typeface="Times New Roman"/>
                <a:sym typeface="Times New Roman"/>
              </a:rPr>
              <a:t>Costa Rica aspires to be a modern, green and emission-free economy - and to strengthen its leadership – and commits to becoming a decarbonized economy with net-zero emissions by 2050.</a:t>
            </a:r>
            <a:endParaRPr sz="1800">
              <a:latin typeface="Times New Roman"/>
              <a:ea typeface="Times New Roman"/>
              <a:cs typeface="Times New Roman"/>
              <a:sym typeface="Times New Roman"/>
            </a:endParaRPr>
          </a:p>
          <a:p>
            <a:pPr indent="0" lvl="0" marL="0" rtl="0" algn="l">
              <a:spcBef>
                <a:spcPts val="0"/>
              </a:spcBef>
              <a:spcAft>
                <a:spcPts val="0"/>
              </a:spcAft>
              <a:buNone/>
            </a:pPr>
            <a:r>
              <a:rPr lang="en-GB" sz="1800">
                <a:latin typeface="Times New Roman"/>
                <a:ea typeface="Times New Roman"/>
                <a:cs typeface="Times New Roman"/>
                <a:sym typeface="Times New Roman"/>
              </a:rPr>
              <a:t>Decarbonization and resilience are recognized as the means to transform the current economic development model into one that is based on bioeconomy, green growth, inclusion, and on enhancing the well-being of all citizens.</a:t>
            </a:r>
            <a:endParaRPr/>
          </a:p>
          <a:p>
            <a:pPr indent="0" lvl="0" marL="0" rtl="0" algn="l">
              <a:spcBef>
                <a:spcPts val="0"/>
              </a:spcBef>
              <a:spcAft>
                <a:spcPts val="0"/>
              </a:spcAft>
              <a:buNone/>
            </a:pPr>
            <a:r>
              <a:rPr lang="en-GB" sz="1800">
                <a:latin typeface="Calibri"/>
                <a:ea typeface="Calibri"/>
                <a:cs typeface="Calibri"/>
                <a:sym typeface="Calibri"/>
              </a:rPr>
              <a:t>T</a:t>
            </a:r>
            <a:r>
              <a:rPr lang="en-GB" sz="1800">
                <a:latin typeface="Times New Roman"/>
                <a:ea typeface="Times New Roman"/>
                <a:cs typeface="Times New Roman"/>
                <a:sym typeface="Times New Roman"/>
              </a:rPr>
              <a:t>h</a:t>
            </a:r>
            <a:r>
              <a:rPr lang="en-GB" sz="1800">
                <a:latin typeface="Calibri"/>
                <a:ea typeface="Calibri"/>
                <a:cs typeface="Calibri"/>
                <a:sym typeface="Calibri"/>
              </a:rPr>
              <a:t>is</a:t>
            </a:r>
            <a:r>
              <a:rPr lang="en-GB" sz="1800">
                <a:latin typeface="Times New Roman"/>
                <a:ea typeface="Times New Roman"/>
                <a:cs typeface="Times New Roman"/>
                <a:sym typeface="Times New Roman"/>
              </a:rPr>
              <a:t> vision has been pushed mainly by </a:t>
            </a:r>
            <a:r>
              <a:rPr b="1" lang="en-GB" sz="1800">
                <a:latin typeface="Times New Roman"/>
                <a:ea typeface="Times New Roman"/>
                <a:cs typeface="Times New Roman"/>
                <a:sym typeface="Times New Roman"/>
              </a:rPr>
              <a:t>the Government of Costa Rica </a:t>
            </a:r>
            <a:r>
              <a:rPr lang="en-GB" sz="1800">
                <a:latin typeface="Times New Roman"/>
                <a:ea typeface="Times New Roman"/>
                <a:cs typeface="Times New Roman"/>
                <a:sym typeface="Times New Roman"/>
              </a:rPr>
              <a:t>but it has also involved </a:t>
            </a:r>
            <a:r>
              <a:rPr b="1" lang="en-GB" sz="1800">
                <a:latin typeface="Times New Roman"/>
                <a:ea typeface="Times New Roman"/>
                <a:cs typeface="Times New Roman"/>
                <a:sym typeface="Times New Roman"/>
              </a:rPr>
              <a:t>a wide range of stakeholders </a:t>
            </a:r>
            <a:r>
              <a:rPr lang="en-GB" sz="1800">
                <a:latin typeface="Times New Roman"/>
                <a:ea typeface="Times New Roman"/>
                <a:cs typeface="Times New Roman"/>
                <a:sym typeface="Times New Roman"/>
              </a:rPr>
              <a:t>to agree on the different priorities.</a:t>
            </a:r>
            <a:r>
              <a:rPr lang="en-GB" sz="1800">
                <a:latin typeface="Calibri"/>
                <a:ea typeface="Calibri"/>
                <a:cs typeface="Calibri"/>
                <a:sym typeface="Calibri"/>
              </a:rPr>
              <a:t> It </a:t>
            </a:r>
            <a:r>
              <a:rPr lang="en-GB" sz="1800">
                <a:latin typeface="Times New Roman"/>
                <a:ea typeface="Times New Roman"/>
                <a:cs typeface="Times New Roman"/>
                <a:sym typeface="Times New Roman"/>
              </a:rPr>
              <a:t>is now part of the </a:t>
            </a:r>
            <a:r>
              <a:rPr b="1" lang="en-GB" sz="1800">
                <a:latin typeface="Times New Roman"/>
                <a:ea typeface="Times New Roman"/>
                <a:cs typeface="Times New Roman"/>
                <a:sym typeface="Times New Roman"/>
              </a:rPr>
              <a:t>National Decarbonisation Plan</a:t>
            </a:r>
            <a:r>
              <a:rPr lang="en-GB" sz="1800">
                <a:latin typeface="Times New Roman"/>
                <a:ea typeface="Times New Roman"/>
                <a:cs typeface="Times New Roman"/>
                <a:sym typeface="Times New Roman"/>
              </a:rPr>
              <a:t> (NDP) and has been submitted to the UNFCCC as its Long-term low greenhouse gas emission development strategy</a:t>
            </a:r>
            <a:endParaRPr/>
          </a:p>
        </p:txBody>
      </p:sp>
      <p:sp>
        <p:nvSpPr>
          <p:cNvPr id="66" name="Google Shape;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solidFill>
                  <a:srgbClr val="111111"/>
                </a:solidFill>
                <a:latin typeface="Arial"/>
                <a:ea typeface="Arial"/>
                <a:cs typeface="Arial"/>
                <a:sym typeface="Arial"/>
              </a:rPr>
              <a:t>Costa Rica achieved a high level of social development compared to countries with similar income per capita. The country invested a lot in its education and health systems. It developed the export of goods and services, ecotourism, and achieved macroeconomic stability with low inflation and a stable exchange rate</a:t>
            </a:r>
            <a:r>
              <a:rPr lang="en-GB" sz="1800">
                <a:latin typeface="Times New Roman"/>
                <a:ea typeface="Times New Roman"/>
                <a:cs typeface="Times New Roman"/>
                <a:sym typeface="Times New Roman"/>
              </a:rPr>
              <a:t>. Regarding its energy system, its electricity system is almost zero-emissions but needs to reduce its costs. </a:t>
            </a:r>
            <a:r>
              <a:rPr lang="en-GB" sz="2800"/>
              <a:t>Even though capacity is sufficient to meet current demand, electrifying various sectors is challenging. It may be necessary to use more renewable energy, but it will affect the stability of the system.</a:t>
            </a:r>
            <a:endParaRPr sz="1800">
              <a:latin typeface="Times New Roman"/>
              <a:ea typeface="Times New Roman"/>
              <a:cs typeface="Times New Roman"/>
              <a:sym typeface="Times New Roman"/>
            </a:endParaRPr>
          </a:p>
          <a:p>
            <a:pPr indent="0" lvl="0" marL="0" rtl="0" algn="l">
              <a:spcBef>
                <a:spcPts val="0"/>
              </a:spcBef>
              <a:spcAft>
                <a:spcPts val="0"/>
              </a:spcAft>
              <a:buNone/>
            </a:pPr>
            <a:r>
              <a:rPr lang="en-GB" sz="1800">
                <a:solidFill>
                  <a:srgbClr val="111111"/>
                </a:solidFill>
                <a:latin typeface="Arial"/>
                <a:ea typeface="Arial"/>
                <a:cs typeface="Arial"/>
                <a:sym typeface="Arial"/>
              </a:rPr>
              <a:t>The country has many assets </a:t>
            </a:r>
            <a:r>
              <a:rPr lang="en-GB" sz="2800"/>
              <a:t>to </a:t>
            </a:r>
            <a:r>
              <a:rPr lang="en-GB" sz="2800">
                <a:solidFill>
                  <a:srgbClr val="FF0000"/>
                </a:solidFill>
              </a:rPr>
              <a:t>deploy </a:t>
            </a:r>
            <a:r>
              <a:rPr lang="en-GB" sz="2800"/>
              <a:t>in </a:t>
            </a:r>
            <a:r>
              <a:rPr lang="en-GB" sz="2800">
                <a:solidFill>
                  <a:srgbClr val="FF0000"/>
                </a:solidFill>
              </a:rPr>
              <a:t>making </a:t>
            </a:r>
            <a:r>
              <a:rPr lang="en-GB" sz="2800"/>
              <a:t>significant </a:t>
            </a:r>
            <a:r>
              <a:rPr lang="en-GB" sz="1800">
                <a:solidFill>
                  <a:srgbClr val="111111"/>
                </a:solidFill>
                <a:latin typeface="Arial"/>
                <a:ea typeface="Arial"/>
                <a:cs typeface="Arial"/>
                <a:sym typeface="Arial"/>
              </a:rPr>
              <a:t>changes. However, it also faces some challenges. Decades of insufficient investment in infrastructure have limited urban and rural mobility. The unsustainable fiscal deficit requires fiscal reform to limit impacts on employment and production. The unemployment rate increased in recent decades and reached 11% in 2022. Moreover, the vulnerability of the infrastructure to climate impacts exacerbates these challenges.</a:t>
            </a:r>
            <a:endParaRPr sz="1800">
              <a:latin typeface="Times New Roman"/>
              <a:ea typeface="Times New Roman"/>
              <a:cs typeface="Times New Roman"/>
              <a:sym typeface="Times New Roman"/>
            </a:endParaRPr>
          </a:p>
        </p:txBody>
      </p:sp>
      <p:sp>
        <p:nvSpPr>
          <p:cNvPr id="75" name="Google Shape;7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In order to achieve the long term vision for Costa Rica, the main challenges need to be identified in order to explore scenarios that will address them.</a:t>
            </a:r>
            <a:endParaRPr/>
          </a:p>
          <a:p>
            <a:pPr indent="0" lvl="0" marL="0" rtl="0" algn="l">
              <a:spcBef>
                <a:spcPts val="0"/>
              </a:spcBef>
              <a:spcAft>
                <a:spcPts val="0"/>
              </a:spcAft>
              <a:buNone/>
            </a:pPr>
            <a:r>
              <a:rPr lang="en-GB" sz="1800">
                <a:latin typeface="Times New Roman"/>
                <a:ea typeface="Times New Roman"/>
                <a:cs typeface="Times New Roman"/>
                <a:sym typeface="Times New Roman"/>
              </a:rPr>
              <a:t>To reduce greenhouse gas emissions, the main challenge resides in </a:t>
            </a:r>
            <a:r>
              <a:rPr b="0" lang="en-GB" sz="1800">
                <a:latin typeface="Times New Roman"/>
                <a:ea typeface="Times New Roman"/>
                <a:cs typeface="Times New Roman"/>
                <a:sym typeface="Times New Roman"/>
              </a:rPr>
              <a:t>the decarbonisation of the transport sector. Most of the emissions come from this sector, which faces a backlog of infrastructure and standards and has experienced the fastest-rising emissions level. The vehicle fleet, dominated by private vehicles, has tripled in the last 30 years without proportional investment in infrastructure. Urban public transport suffers from routes that do not correspond to the demand, leading to a greater use of private vehicles, which, in turn, creates an increasing demand for gasoline imports. </a:t>
            </a:r>
            <a:endParaRPr/>
          </a:p>
          <a:p>
            <a:pPr indent="0" lvl="0" marL="0" rtl="0" algn="l">
              <a:spcBef>
                <a:spcPts val="0"/>
              </a:spcBef>
              <a:spcAft>
                <a:spcPts val="0"/>
              </a:spcAft>
              <a:buNone/>
            </a:pPr>
            <a:r>
              <a:rPr b="0" lang="en-GB" sz="1800">
                <a:solidFill>
                  <a:srgbClr val="111111"/>
                </a:solidFill>
                <a:latin typeface="Arial"/>
                <a:ea typeface="Arial"/>
                <a:cs typeface="Arial"/>
                <a:sym typeface="Arial"/>
              </a:rPr>
              <a:t>To address these problems, the country needs to invest in electric vehicles and improve its m</a:t>
            </a:r>
            <a:r>
              <a:rPr lang="en-GB" sz="1800">
                <a:solidFill>
                  <a:srgbClr val="111111"/>
                </a:solidFill>
                <a:latin typeface="Arial"/>
                <a:ea typeface="Arial"/>
                <a:cs typeface="Arial"/>
                <a:sym typeface="Arial"/>
              </a:rPr>
              <a:t>obility systems, while ensuring that its electricity generation remains clean and affordable. The electricity system, which is already almost zero-emissions thanks to its renewable sources, needs to reduce its costs and increase its reliability and resilience. </a:t>
            </a:r>
            <a:endParaRPr sz="1800">
              <a:latin typeface="Times New Roman"/>
              <a:ea typeface="Times New Roman"/>
              <a:cs typeface="Times New Roman"/>
              <a:sym typeface="Times New Roman"/>
            </a:endParaRPr>
          </a:p>
        </p:txBody>
      </p:sp>
      <p:sp>
        <p:nvSpPr>
          <p:cNvPr id="82" name="Google Shape;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The Government of Costa Rica, led by the </a:t>
            </a:r>
            <a:r>
              <a:rPr lang="en-GB" sz="1800" u="sng">
                <a:solidFill>
                  <a:srgbClr val="0563C1"/>
                </a:solidFill>
                <a:latin typeface="Times New Roman"/>
                <a:ea typeface="Times New Roman"/>
                <a:cs typeface="Times New Roman"/>
                <a:sym typeface="Times New Roman"/>
                <a:hlinkClick r:id="rId2">
                  <a:extLst>
                    <a:ext uri="{A12FA001-AC4F-418D-AE19-62706E023703}">
                      <ahyp:hlinkClr val="tx"/>
                    </a:ext>
                  </a:extLst>
                </a:hlinkClick>
              </a:rPr>
              <a:t>Directorate</a:t>
            </a:r>
            <a:r>
              <a:rPr lang="en-GB" sz="1800">
                <a:latin typeface="Times New Roman"/>
                <a:ea typeface="Times New Roman"/>
                <a:cs typeface="Times New Roman"/>
                <a:sym typeface="Times New Roman"/>
              </a:rPr>
              <a:t> of Climate Change, recognised the need to inform the technological pathway using an innovative approach that combined </a:t>
            </a:r>
            <a:r>
              <a:rPr b="1" lang="en-GB" sz="1800">
                <a:latin typeface="Times New Roman"/>
                <a:ea typeface="Times New Roman"/>
                <a:cs typeface="Times New Roman"/>
                <a:sym typeface="Times New Roman"/>
              </a:rPr>
              <a:t>qualitative</a:t>
            </a:r>
            <a:r>
              <a:rPr lang="en-GB" sz="1800">
                <a:latin typeface="Times New Roman"/>
                <a:ea typeface="Times New Roman"/>
                <a:cs typeface="Times New Roman"/>
                <a:sym typeface="Times New Roman"/>
              </a:rPr>
              <a:t> and </a:t>
            </a:r>
            <a:r>
              <a:rPr b="1" lang="en-GB" sz="1800">
                <a:latin typeface="Times New Roman"/>
                <a:ea typeface="Times New Roman"/>
                <a:cs typeface="Times New Roman"/>
                <a:sym typeface="Times New Roman"/>
              </a:rPr>
              <a:t>quantitative</a:t>
            </a:r>
            <a:r>
              <a:rPr lang="en-GB" sz="1800">
                <a:latin typeface="Times New Roman"/>
                <a:ea typeface="Times New Roman"/>
                <a:cs typeface="Times New Roman"/>
                <a:sym typeface="Times New Roman"/>
              </a:rPr>
              <a:t> </a:t>
            </a:r>
            <a:r>
              <a:rPr b="1" lang="en-GB" sz="1800">
                <a:latin typeface="Times New Roman"/>
                <a:ea typeface="Times New Roman"/>
                <a:cs typeface="Times New Roman"/>
                <a:sym typeface="Times New Roman"/>
              </a:rPr>
              <a:t>methods</a:t>
            </a:r>
            <a:r>
              <a:rPr lang="en-GB" sz="1800">
                <a:latin typeface="Times New Roman"/>
                <a:ea typeface="Times New Roman"/>
                <a:cs typeface="Times New Roman"/>
                <a:sym typeface="Times New Roman"/>
              </a:rPr>
              <a:t>.</a:t>
            </a:r>
            <a:endParaRPr/>
          </a:p>
          <a:p>
            <a:pPr indent="0" lvl="0" marL="0" rtl="0" algn="l">
              <a:spcBef>
                <a:spcPts val="0"/>
              </a:spcBef>
              <a:spcAft>
                <a:spcPts val="0"/>
              </a:spcAft>
              <a:buNone/>
            </a:pPr>
            <a:r>
              <a:rPr i="1" lang="en-GB" sz="1800">
                <a:latin typeface="Times New Roman"/>
                <a:ea typeface="Times New Roman"/>
                <a:cs typeface="Times New Roman"/>
                <a:sym typeface="Times New Roman"/>
              </a:rPr>
              <a:t>For the qualitative approach</a:t>
            </a:r>
            <a:r>
              <a:rPr lang="en-GB" sz="1800">
                <a:latin typeface="Times New Roman"/>
                <a:ea typeface="Times New Roman"/>
                <a:cs typeface="Times New Roman"/>
                <a:sym typeface="Times New Roman"/>
              </a:rPr>
              <a:t>, </a:t>
            </a:r>
            <a:r>
              <a:rPr b="1" lang="en-GB" sz="1800">
                <a:latin typeface="Times New Roman"/>
                <a:ea typeface="Times New Roman"/>
                <a:cs typeface="Times New Roman"/>
                <a:sym typeface="Times New Roman"/>
              </a:rPr>
              <a:t>narratives and storylines </a:t>
            </a:r>
            <a:r>
              <a:rPr lang="en-GB" sz="1800">
                <a:latin typeface="Times New Roman"/>
                <a:ea typeface="Times New Roman"/>
                <a:cs typeface="Times New Roman"/>
                <a:sym typeface="Times New Roman"/>
              </a:rPr>
              <a:t>around the decarbonisation pathway were defined through a stakeholder-driven back-casting </a:t>
            </a:r>
            <a:r>
              <a:rPr b="1" lang="en-GB" sz="1800">
                <a:latin typeface="Times New Roman"/>
                <a:ea typeface="Times New Roman"/>
                <a:cs typeface="Times New Roman"/>
                <a:sym typeface="Times New Roman"/>
              </a:rPr>
              <a:t>participatory approach. </a:t>
            </a:r>
            <a:r>
              <a:rPr lang="en-GB" sz="1800">
                <a:latin typeface="Times New Roman"/>
                <a:ea typeface="Times New Roman"/>
                <a:cs typeface="Times New Roman"/>
                <a:sym typeface="Times New Roman"/>
              </a:rPr>
              <a:t>They were also used</a:t>
            </a:r>
            <a:r>
              <a:rPr b="1" lang="en-GB" sz="1800">
                <a:latin typeface="Times New Roman"/>
                <a:ea typeface="Times New Roman"/>
                <a:cs typeface="Times New Roman"/>
                <a:sym typeface="Times New Roman"/>
              </a:rPr>
              <a:t> </a:t>
            </a:r>
            <a:r>
              <a:rPr lang="en-GB" sz="1800">
                <a:latin typeface="Times New Roman"/>
                <a:ea typeface="Times New Roman"/>
                <a:cs typeface="Times New Roman"/>
                <a:sym typeface="Times New Roman"/>
              </a:rPr>
              <a:t>to establish the policy packages in the ideal decarbonised future and define the strategies and actions around the decarbonisation pathway. </a:t>
            </a:r>
            <a:endParaRPr/>
          </a:p>
          <a:p>
            <a:pPr indent="0" lvl="0" marL="0" rtl="0" algn="l">
              <a:spcBef>
                <a:spcPts val="0"/>
              </a:spcBef>
              <a:spcAft>
                <a:spcPts val="0"/>
              </a:spcAft>
              <a:buNone/>
            </a:pPr>
            <a:r>
              <a:rPr i="1" lang="en-GB" sz="1800">
                <a:latin typeface="Times New Roman"/>
                <a:ea typeface="Times New Roman"/>
                <a:cs typeface="Times New Roman"/>
                <a:sym typeface="Times New Roman"/>
              </a:rPr>
              <a:t>For the Quantitative analysis</a:t>
            </a:r>
            <a:r>
              <a:rPr lang="en-GB" sz="1800">
                <a:latin typeface="Times New Roman"/>
                <a:ea typeface="Times New Roman"/>
                <a:cs typeface="Times New Roman"/>
                <a:sym typeface="Times New Roman"/>
              </a:rPr>
              <a:t>, a </a:t>
            </a:r>
            <a:r>
              <a:rPr b="1" lang="en-GB" sz="1800">
                <a:latin typeface="Times New Roman"/>
                <a:ea typeface="Times New Roman"/>
                <a:cs typeface="Times New Roman"/>
                <a:sym typeface="Times New Roman"/>
              </a:rPr>
              <a:t>modelling tool </a:t>
            </a:r>
            <a:r>
              <a:rPr lang="en-GB" sz="1800">
                <a:latin typeface="Times New Roman"/>
                <a:ea typeface="Times New Roman"/>
                <a:cs typeface="Times New Roman"/>
                <a:sym typeface="Times New Roman"/>
              </a:rPr>
              <a:t>(OSeMOSYS-CR) based on open-source datasets was developed by a local team established at the university that enabled the understanding of the costs and benefits of technological pathways in the transport and energy sectors. This model is based on the Open-Source Energy Modelling System framework. It is an energy system optimization model, which is widely used for long-term energy planning. It gives the most cost-effective technological transition towards deep decarbonisation in the transport (in particular) and the energy sector while also studying the corresponding socioeconomic effects. This model was used to assess robustly different strategies and scenarios to achieve the long-term vision.</a:t>
            </a:r>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The Ministry of Energy and the </a:t>
            </a:r>
            <a:r>
              <a:rPr lang="en-GB" sz="1800" u="none">
                <a:solidFill>
                  <a:srgbClr val="0563C1"/>
                </a:solidFill>
                <a:latin typeface="Times New Roman"/>
                <a:ea typeface="Times New Roman"/>
                <a:cs typeface="Times New Roman"/>
                <a:sym typeface="Times New Roman"/>
              </a:rPr>
              <a:t>Directorate</a:t>
            </a:r>
            <a:r>
              <a:rPr lang="en-GB" sz="1800">
                <a:latin typeface="Times New Roman"/>
                <a:ea typeface="Times New Roman"/>
                <a:cs typeface="Times New Roman"/>
                <a:sym typeface="Times New Roman"/>
              </a:rPr>
              <a:t> of Climate Change supervised the process of stakeholder engagement and managed the co-creation process and collaboration between academia and the different stakeholders. </a:t>
            </a:r>
            <a:endParaRPr/>
          </a:p>
          <a:p>
            <a:pPr indent="0" lvl="0" marL="0" rtl="0" algn="l">
              <a:spcBef>
                <a:spcPts val="0"/>
              </a:spcBef>
              <a:spcAft>
                <a:spcPts val="0"/>
              </a:spcAft>
              <a:buNone/>
            </a:pPr>
            <a:r>
              <a:rPr lang="en-GB" sz="1800">
                <a:latin typeface="Times New Roman"/>
                <a:ea typeface="Times New Roman"/>
                <a:cs typeface="Times New Roman"/>
                <a:sym typeface="Times New Roman"/>
              </a:rPr>
              <a:t>First, </a:t>
            </a:r>
            <a:r>
              <a:rPr b="1" lang="en-GB" sz="1800">
                <a:latin typeface="Times New Roman"/>
                <a:ea typeface="Times New Roman"/>
                <a:cs typeface="Times New Roman"/>
                <a:sym typeface="Times New Roman"/>
              </a:rPr>
              <a:t>bilateral meetings </a:t>
            </a:r>
            <a:r>
              <a:rPr lang="en-GB" sz="1800">
                <a:latin typeface="Times New Roman"/>
                <a:ea typeface="Times New Roman"/>
                <a:cs typeface="Times New Roman"/>
                <a:sym typeface="Times New Roman"/>
              </a:rPr>
              <a:t>were carried out between high-level government actors, the private sector, civil society, and academia in order to identify the different priorities of the sectors, define the national vision, and establish a first base structure of the decarbonisation plan.</a:t>
            </a:r>
            <a:endParaRPr/>
          </a:p>
          <a:p>
            <a:pPr indent="0" lvl="0" marL="0" rtl="0" algn="l">
              <a:spcBef>
                <a:spcPts val="0"/>
              </a:spcBef>
              <a:spcAft>
                <a:spcPts val="0"/>
              </a:spcAft>
              <a:buNone/>
            </a:pPr>
            <a:r>
              <a:rPr b="1" lang="en-GB" sz="1800">
                <a:latin typeface="Times New Roman"/>
                <a:ea typeface="Times New Roman"/>
                <a:cs typeface="Times New Roman"/>
                <a:sym typeface="Times New Roman"/>
              </a:rPr>
              <a:t>Then, two series of workshops </a:t>
            </a:r>
            <a:r>
              <a:rPr lang="en-GB" sz="1800">
                <a:latin typeface="Times New Roman"/>
                <a:ea typeface="Times New Roman"/>
                <a:cs typeface="Times New Roman"/>
                <a:sym typeface="Times New Roman"/>
              </a:rPr>
              <a:t>with directors, sectoral and key technical experts were carried out aiming to build the decarbonisation scenario and narratives according to the view of the different experts. More than 150 participants were involved in each workshop. They agreed on two main narratives, the Business As Usual (BAU) and the decarbonisation scenario.</a:t>
            </a:r>
            <a:endParaRPr/>
          </a:p>
          <a:p>
            <a:pPr indent="0" lvl="0" marL="0" rtl="0" algn="l">
              <a:spcBef>
                <a:spcPts val="0"/>
              </a:spcBef>
              <a:spcAft>
                <a:spcPts val="0"/>
              </a:spcAft>
              <a:buNone/>
            </a:pPr>
            <a:r>
              <a:rPr lang="en-GB" sz="1800">
                <a:latin typeface="Times New Roman"/>
                <a:ea typeface="Times New Roman"/>
                <a:cs typeface="Times New Roman"/>
                <a:sym typeface="Times New Roman"/>
              </a:rPr>
              <a:t>Next, these scenarios were assessed with the modelling tool. The results and analysis were then discussed again with the stakeholders before being used to advise on climate change policies.</a:t>
            </a:r>
            <a:endParaRPr/>
          </a:p>
        </p:txBody>
      </p:sp>
      <p:sp>
        <p:nvSpPr>
          <p:cNvPr id="101" name="Google Shape;1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Two main scenarios were defined through the qualitative approach.</a:t>
            </a:r>
            <a:endParaRPr/>
          </a:p>
          <a:p>
            <a:pPr indent="0" lvl="0" marL="0" rtl="0" algn="l">
              <a:spcBef>
                <a:spcPts val="0"/>
              </a:spcBef>
              <a:spcAft>
                <a:spcPts val="0"/>
              </a:spcAft>
              <a:buNone/>
            </a:pPr>
            <a:r>
              <a:rPr lang="en-GB" sz="1800">
                <a:latin typeface="Times New Roman"/>
                <a:ea typeface="Times New Roman"/>
                <a:cs typeface="Times New Roman"/>
                <a:sym typeface="Times New Roman"/>
              </a:rPr>
              <a:t>The first one is the </a:t>
            </a:r>
            <a:r>
              <a:rPr b="1" lang="en-GB" sz="1800">
                <a:latin typeface="Times New Roman"/>
                <a:ea typeface="Times New Roman"/>
                <a:cs typeface="Times New Roman"/>
                <a:sym typeface="Times New Roman"/>
              </a:rPr>
              <a:t>Business as Usual </a:t>
            </a:r>
            <a:r>
              <a:rPr lang="en-GB" sz="1800">
                <a:latin typeface="Times New Roman"/>
                <a:ea typeface="Times New Roman"/>
                <a:cs typeface="Times New Roman"/>
                <a:sym typeface="Times New Roman"/>
              </a:rPr>
              <a:t>(</a:t>
            </a:r>
            <a:r>
              <a:rPr b="1" lang="en-GB" sz="1800">
                <a:latin typeface="Times New Roman"/>
                <a:ea typeface="Times New Roman"/>
                <a:cs typeface="Times New Roman"/>
                <a:sym typeface="Times New Roman"/>
              </a:rPr>
              <a:t>BAU</a:t>
            </a:r>
            <a:r>
              <a:rPr lang="en-GB" sz="1800">
                <a:latin typeface="Times New Roman"/>
                <a:ea typeface="Times New Roman"/>
                <a:cs typeface="Times New Roman"/>
                <a:sym typeface="Times New Roman"/>
              </a:rPr>
              <a:t>): it projects the current evolution of emissions caused by the growing demand for fossil fuels ignoring the effects of future climate policies. The narrative of the BAU considers that energy consumption, GDP, population growth, and aspects related to the transport sector will follow a trend based on historical data. For the power system, a moderate penetration of distributed generation (5% of total capacity), especially rooftop photovoltaic systems is assumed.</a:t>
            </a:r>
            <a:endParaRPr/>
          </a:p>
          <a:p>
            <a:pPr indent="0" lvl="0" marL="0" rtl="0" algn="l">
              <a:spcBef>
                <a:spcPts val="0"/>
              </a:spcBef>
              <a:spcAft>
                <a:spcPts val="0"/>
              </a:spcAft>
              <a:buNone/>
            </a:pPr>
            <a:r>
              <a:rPr lang="en-GB" sz="1800">
                <a:latin typeface="Times New Roman"/>
                <a:ea typeface="Times New Roman"/>
                <a:cs typeface="Times New Roman"/>
                <a:sym typeface="Times New Roman"/>
              </a:rPr>
              <a:t>The second one is the </a:t>
            </a:r>
            <a:r>
              <a:rPr b="1" lang="en-GB" sz="1800">
                <a:latin typeface="Times New Roman"/>
                <a:ea typeface="Times New Roman"/>
                <a:cs typeface="Times New Roman"/>
                <a:sym typeface="Times New Roman"/>
              </a:rPr>
              <a:t>deep-decarbonisation scenario </a:t>
            </a:r>
            <a:r>
              <a:rPr lang="en-GB" sz="1800">
                <a:latin typeface="Times New Roman"/>
                <a:ea typeface="Times New Roman"/>
                <a:cs typeface="Times New Roman"/>
                <a:sym typeface="Times New Roman"/>
              </a:rPr>
              <a:t>(</a:t>
            </a:r>
            <a:r>
              <a:rPr b="1" lang="en-GB" sz="1800">
                <a:latin typeface="Times New Roman"/>
                <a:ea typeface="Times New Roman"/>
                <a:cs typeface="Times New Roman"/>
                <a:sym typeface="Times New Roman"/>
              </a:rPr>
              <a:t>NDP</a:t>
            </a:r>
            <a:r>
              <a:rPr lang="en-GB" sz="1800">
                <a:latin typeface="Times New Roman"/>
                <a:ea typeface="Times New Roman"/>
                <a:cs typeface="Times New Roman"/>
                <a:sym typeface="Times New Roman"/>
              </a:rPr>
              <a:t>): it promotes public transport and the electro-mobility consistent with net-zero emissions by 2050. The narrative of the NDP maintains the social and economic situation described in the BAU but there are some evolutions in urban planning and non-motorized mobility, replacement of fossil fuel technologies and switch of energy carriers to zero- or low-emissions technologies.</a:t>
            </a:r>
            <a:endParaRPr/>
          </a:p>
        </p:txBody>
      </p:sp>
      <p:sp>
        <p:nvSpPr>
          <p:cNvPr id="109" name="Google Shape;10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Costa Rica, via the University of Costa Rica and international experts from the KTH - Royal Institute of Technology (Sweden), developed OSeMOSYS-CR. This </a:t>
            </a:r>
            <a:r>
              <a:rPr lang="en-GB" sz="1800" u="sng">
                <a:solidFill>
                  <a:srgbClr val="0563C1"/>
                </a:solidFill>
                <a:latin typeface="Times New Roman"/>
                <a:ea typeface="Times New Roman"/>
                <a:cs typeface="Times New Roman"/>
                <a:sym typeface="Times New Roman"/>
                <a:hlinkClick r:id="rId2">
                  <a:extLst>
                    <a:ext uri="{A12FA001-AC4F-418D-AE19-62706E023703}">
                      <ahyp:hlinkClr val="tx"/>
                    </a:ext>
                  </a:extLst>
                </a:hlinkClick>
              </a:rPr>
              <a:t>energy system</a:t>
            </a:r>
            <a:r>
              <a:rPr lang="en-GB" sz="1800">
                <a:latin typeface="Times New Roman"/>
                <a:ea typeface="Times New Roman"/>
                <a:cs typeface="Times New Roman"/>
                <a:sym typeface="Times New Roman"/>
              </a:rPr>
              <a:t> model is maintained by academia, ensuring that it is updated with the latest available information. While building the model key institutions in the transport and energy sectors were involved in capturing the respective particularities. They also provided data that currently feeds the technological and socioeconomic assessments.</a:t>
            </a:r>
            <a:endParaRPr/>
          </a:p>
          <a:p>
            <a:pPr indent="0" lvl="0" marL="0" rtl="0" algn="l">
              <a:spcBef>
                <a:spcPts val="0"/>
              </a:spcBef>
              <a:spcAft>
                <a:spcPts val="0"/>
              </a:spcAft>
              <a:buNone/>
            </a:pPr>
            <a:r>
              <a:rPr lang="en-GB" sz="1800">
                <a:latin typeface="Times New Roman"/>
                <a:ea typeface="Times New Roman"/>
                <a:cs typeface="Times New Roman"/>
                <a:sym typeface="Times New Roman"/>
              </a:rPr>
              <a:t>OSeMOSYS-CR represents the whole energy system of Costa Rica from primary energy supply to demands. Based on its technology-trich description, it provides the least cost pathway for the energy system under different constraints on resources, demands etc. It also includes estimations of externalities associated with pollution from fuel consumption, accidents related to vehicle use, and the cost of vehicle congestion. The full description and the underlying data of the OSeMOSYS-CR can be retrieved from the </a:t>
            </a:r>
            <a:r>
              <a:rPr b="1" lang="en-GB" sz="1800" u="sng">
                <a:solidFill>
                  <a:srgbClr val="0563C1"/>
                </a:solidFill>
                <a:latin typeface="Times New Roman"/>
                <a:ea typeface="Times New Roman"/>
                <a:cs typeface="Times New Roman"/>
                <a:sym typeface="Times New Roman"/>
                <a:hlinkClick r:id="rId3">
                  <a:extLst>
                    <a:ext uri="{A12FA001-AC4F-418D-AE19-62706E023703}">
                      <ahyp:hlinkClr val="tx"/>
                    </a:ext>
                  </a:extLst>
                </a:hlinkClick>
              </a:rPr>
              <a:t>online documentation</a:t>
            </a:r>
            <a:r>
              <a:rPr lang="en-GB" sz="1800">
                <a:latin typeface="Times New Roman"/>
                <a:ea typeface="Times New Roman"/>
                <a:cs typeface="Times New Roman"/>
                <a:sym typeface="Times New Roman"/>
              </a:rPr>
              <a:t> and the model is available under </a:t>
            </a:r>
            <a:r>
              <a:rPr b="1" lang="en-GB" sz="1800" u="sng">
                <a:solidFill>
                  <a:srgbClr val="0563C1"/>
                </a:solidFill>
                <a:latin typeface="Times New Roman"/>
                <a:ea typeface="Times New Roman"/>
                <a:cs typeface="Times New Roman"/>
                <a:sym typeface="Times New Roman"/>
                <a:hlinkClick r:id="rId4">
                  <a:extLst>
                    <a:ext uri="{A12FA001-AC4F-418D-AE19-62706E023703}">
                      <ahyp:hlinkClr val="tx"/>
                    </a:ext>
                  </a:extLst>
                </a:hlinkClick>
              </a:rPr>
              <a:t>an open-source license repository.</a:t>
            </a:r>
            <a:endParaRPr sz="1800">
              <a:latin typeface="Times New Roman"/>
              <a:ea typeface="Times New Roman"/>
              <a:cs typeface="Times New Roman"/>
              <a:sym typeface="Times New Roman"/>
            </a:endParaRPr>
          </a:p>
        </p:txBody>
      </p:sp>
      <p:sp>
        <p:nvSpPr>
          <p:cNvPr id="121" name="Google Shape;1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latin typeface="Times New Roman"/>
                <a:ea typeface="Times New Roman"/>
                <a:cs typeface="Times New Roman"/>
                <a:sym typeface="Times New Roman"/>
              </a:rPr>
              <a:t>The graphs show the distribution of passenger transport technologies for the two scenarios, the Business as Usual and the Decarbonisation scenario. </a:t>
            </a:r>
            <a:endParaRPr/>
          </a:p>
          <a:p>
            <a:pPr indent="0" lvl="0" marL="0" rtl="0" algn="l">
              <a:spcBef>
                <a:spcPts val="0"/>
              </a:spcBef>
              <a:spcAft>
                <a:spcPts val="0"/>
              </a:spcAft>
              <a:buNone/>
            </a:pPr>
            <a:r>
              <a:rPr lang="en-GB" sz="1800">
                <a:latin typeface="Times New Roman"/>
                <a:ea typeface="Times New Roman"/>
                <a:cs typeface="Times New Roman"/>
                <a:sym typeface="Times New Roman"/>
              </a:rPr>
              <a:t>The technological transition in the passenger transport sector shows the underlying consideration in the use of public transport and the electrification process that takes place in the different passenger demands. It highlights that electro-mobility for passengers starts to grow by 2022 as the technology is already accessible to many people. While the deployment of electric buses starts from 2021, a massive adoption takes place primarily after 2030 – when the technology becomes even more cost-effective.</a:t>
            </a:r>
            <a:endParaRPr/>
          </a:p>
          <a:p>
            <a:pPr indent="0" lvl="0" marL="0" rtl="0" algn="l">
              <a:spcBef>
                <a:spcPts val="0"/>
              </a:spcBef>
              <a:spcAft>
                <a:spcPts val="0"/>
              </a:spcAft>
              <a:buNone/>
            </a:pPr>
            <a:r>
              <a:rPr b="1" lang="en-GB" sz="1800">
                <a:latin typeface="Times New Roman"/>
                <a:ea typeface="Times New Roman"/>
                <a:cs typeface="Times New Roman"/>
                <a:sym typeface="Times New Roman"/>
              </a:rPr>
              <a:t>Overall, the transport sector transformation is key for the deep decarbonisation objective.</a:t>
            </a:r>
            <a:r>
              <a:rPr lang="en-GB" sz="1800">
                <a:latin typeface="Times New Roman"/>
                <a:ea typeface="Times New Roman"/>
                <a:cs typeface="Times New Roman"/>
                <a:sym typeface="Times New Roman"/>
              </a:rPr>
              <a:t> Along with energy </a:t>
            </a:r>
            <a:r>
              <a:rPr b="1" lang="en-GB" sz="1800">
                <a:latin typeface="Times New Roman"/>
                <a:ea typeface="Times New Roman"/>
                <a:cs typeface="Times New Roman"/>
                <a:sym typeface="Times New Roman"/>
              </a:rPr>
              <a:t>efficiency</a:t>
            </a:r>
            <a:r>
              <a:rPr lang="en-GB" sz="1800">
                <a:latin typeface="Times New Roman"/>
                <a:ea typeface="Times New Roman"/>
                <a:cs typeface="Times New Roman"/>
                <a:sym typeface="Times New Roman"/>
              </a:rPr>
              <a:t>, the adoption of </a:t>
            </a:r>
            <a:r>
              <a:rPr b="1" lang="en-GB" sz="1800">
                <a:latin typeface="Times New Roman"/>
                <a:ea typeface="Times New Roman"/>
                <a:cs typeface="Times New Roman"/>
                <a:sym typeface="Times New Roman"/>
              </a:rPr>
              <a:t>electromobility</a:t>
            </a:r>
            <a:r>
              <a:rPr lang="en-GB" sz="1800">
                <a:latin typeface="Times New Roman"/>
                <a:ea typeface="Times New Roman"/>
                <a:cs typeface="Times New Roman"/>
                <a:sym typeface="Times New Roman"/>
              </a:rPr>
              <a:t>, a </a:t>
            </a:r>
            <a:r>
              <a:rPr b="1" lang="en-GB" sz="1800">
                <a:latin typeface="Times New Roman"/>
                <a:ea typeface="Times New Roman"/>
                <a:cs typeface="Times New Roman"/>
                <a:sym typeface="Times New Roman"/>
              </a:rPr>
              <a:t>modal shift </a:t>
            </a:r>
            <a:r>
              <a:rPr lang="en-GB" sz="1800">
                <a:latin typeface="Times New Roman"/>
                <a:ea typeface="Times New Roman"/>
                <a:cs typeface="Times New Roman"/>
                <a:sym typeface="Times New Roman"/>
              </a:rPr>
              <a:t>towards public transport and active mobility, as well as </a:t>
            </a:r>
            <a:r>
              <a:rPr b="1" lang="en-GB" sz="1800">
                <a:latin typeface="Times New Roman"/>
                <a:ea typeface="Times New Roman"/>
                <a:cs typeface="Times New Roman"/>
                <a:sym typeface="Times New Roman"/>
              </a:rPr>
              <a:t>reduced demand</a:t>
            </a:r>
            <a:r>
              <a:rPr lang="en-GB" sz="1800">
                <a:latin typeface="Times New Roman"/>
                <a:ea typeface="Times New Roman"/>
                <a:cs typeface="Times New Roman"/>
                <a:sym typeface="Times New Roman"/>
              </a:rPr>
              <a:t> due to digitalisation and teleworking enable a 25% reduction of energy primary production by 2050.</a:t>
            </a:r>
            <a:endParaRPr/>
          </a:p>
        </p:txBody>
      </p:sp>
      <p:sp>
        <p:nvSpPr>
          <p:cNvPr id="129" name="Google Shape;12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2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7"/>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7"/>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17"/>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pic>
        <p:nvPicPr>
          <p:cNvPr id="20" name="Google Shape;20;p21"/>
          <p:cNvPicPr preferRelativeResize="0"/>
          <p:nvPr/>
        </p:nvPicPr>
        <p:blipFill rotWithShape="1">
          <a:blip r:embed="rId2">
            <a:alphaModFix/>
          </a:blip>
          <a:srcRect b="0" l="0" r="0" t="0"/>
          <a:stretch/>
        </p:blipFill>
        <p:spPr>
          <a:xfrm rot="-5400000">
            <a:off x="4174130" y="-1147961"/>
            <a:ext cx="6869897" cy="9165831"/>
          </a:xfrm>
          <a:prstGeom prst="rect">
            <a:avLst/>
          </a:prstGeom>
          <a:noFill/>
          <a:ln>
            <a:noFill/>
          </a:ln>
        </p:spPr>
      </p:pic>
      <p:sp>
        <p:nvSpPr>
          <p:cNvPr id="21" name="Google Shape;21;p21"/>
          <p:cNvSpPr/>
          <p:nvPr/>
        </p:nvSpPr>
        <p:spPr>
          <a:xfrm>
            <a:off x="0" y="-35800"/>
            <a:ext cx="5773600" cy="6929600"/>
          </a:xfrm>
          <a:prstGeom prst="rect">
            <a:avLst/>
          </a:prstGeom>
          <a:solidFill>
            <a:srgbClr val="8CDC7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sp>
        <p:nvSpPr>
          <p:cNvPr id="22" name="Google Shape;22;p21"/>
          <p:cNvSpPr txBox="1"/>
          <p:nvPr>
            <p:ph type="ctrTitle"/>
          </p:nvPr>
        </p:nvSpPr>
        <p:spPr>
          <a:xfrm>
            <a:off x="326600" y="303733"/>
            <a:ext cx="4652800" cy="273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7328C"/>
              </a:buClr>
              <a:buSzPts val="4400"/>
              <a:buFont typeface="Anton"/>
              <a:buNone/>
              <a:defRPr b="1" sz="5867">
                <a:solidFill>
                  <a:srgbClr val="37328C"/>
                </a:solidFill>
                <a:latin typeface="Anton"/>
                <a:ea typeface="Anton"/>
                <a:cs typeface="Anton"/>
                <a:sym typeface="Anton"/>
              </a:defRPr>
            </a:lvl1pPr>
            <a:lvl2pPr lvl="1" algn="ctr">
              <a:lnSpc>
                <a:spcPct val="100000"/>
              </a:lnSpc>
              <a:spcBef>
                <a:spcPts val="0"/>
              </a:spcBef>
              <a:spcAft>
                <a:spcPts val="0"/>
              </a:spcAft>
              <a:buClr>
                <a:srgbClr val="37328C"/>
              </a:buClr>
              <a:buSzPts val="5200"/>
              <a:buNone/>
              <a:defRPr sz="6933">
                <a:solidFill>
                  <a:srgbClr val="37328C"/>
                </a:solidFill>
              </a:defRPr>
            </a:lvl2pPr>
            <a:lvl3pPr lvl="2" algn="ctr">
              <a:lnSpc>
                <a:spcPct val="100000"/>
              </a:lnSpc>
              <a:spcBef>
                <a:spcPts val="0"/>
              </a:spcBef>
              <a:spcAft>
                <a:spcPts val="0"/>
              </a:spcAft>
              <a:buClr>
                <a:srgbClr val="37328C"/>
              </a:buClr>
              <a:buSzPts val="5200"/>
              <a:buNone/>
              <a:defRPr sz="6933">
                <a:solidFill>
                  <a:srgbClr val="37328C"/>
                </a:solidFill>
              </a:defRPr>
            </a:lvl3pPr>
            <a:lvl4pPr lvl="3" algn="ctr">
              <a:lnSpc>
                <a:spcPct val="100000"/>
              </a:lnSpc>
              <a:spcBef>
                <a:spcPts val="0"/>
              </a:spcBef>
              <a:spcAft>
                <a:spcPts val="0"/>
              </a:spcAft>
              <a:buClr>
                <a:srgbClr val="37328C"/>
              </a:buClr>
              <a:buSzPts val="5200"/>
              <a:buNone/>
              <a:defRPr sz="6933">
                <a:solidFill>
                  <a:srgbClr val="37328C"/>
                </a:solidFill>
              </a:defRPr>
            </a:lvl4pPr>
            <a:lvl5pPr lvl="4" algn="ctr">
              <a:lnSpc>
                <a:spcPct val="100000"/>
              </a:lnSpc>
              <a:spcBef>
                <a:spcPts val="0"/>
              </a:spcBef>
              <a:spcAft>
                <a:spcPts val="0"/>
              </a:spcAft>
              <a:buClr>
                <a:srgbClr val="37328C"/>
              </a:buClr>
              <a:buSzPts val="5200"/>
              <a:buNone/>
              <a:defRPr sz="6933">
                <a:solidFill>
                  <a:srgbClr val="37328C"/>
                </a:solidFill>
              </a:defRPr>
            </a:lvl5pPr>
            <a:lvl6pPr lvl="5" algn="ctr">
              <a:lnSpc>
                <a:spcPct val="100000"/>
              </a:lnSpc>
              <a:spcBef>
                <a:spcPts val="0"/>
              </a:spcBef>
              <a:spcAft>
                <a:spcPts val="0"/>
              </a:spcAft>
              <a:buClr>
                <a:srgbClr val="37328C"/>
              </a:buClr>
              <a:buSzPts val="5200"/>
              <a:buNone/>
              <a:defRPr sz="6933">
                <a:solidFill>
                  <a:srgbClr val="37328C"/>
                </a:solidFill>
              </a:defRPr>
            </a:lvl6pPr>
            <a:lvl7pPr lvl="6" algn="ctr">
              <a:lnSpc>
                <a:spcPct val="100000"/>
              </a:lnSpc>
              <a:spcBef>
                <a:spcPts val="0"/>
              </a:spcBef>
              <a:spcAft>
                <a:spcPts val="0"/>
              </a:spcAft>
              <a:buClr>
                <a:srgbClr val="37328C"/>
              </a:buClr>
              <a:buSzPts val="5200"/>
              <a:buNone/>
              <a:defRPr sz="6933">
                <a:solidFill>
                  <a:srgbClr val="37328C"/>
                </a:solidFill>
              </a:defRPr>
            </a:lvl7pPr>
            <a:lvl8pPr lvl="7" algn="ctr">
              <a:lnSpc>
                <a:spcPct val="100000"/>
              </a:lnSpc>
              <a:spcBef>
                <a:spcPts val="0"/>
              </a:spcBef>
              <a:spcAft>
                <a:spcPts val="0"/>
              </a:spcAft>
              <a:buClr>
                <a:srgbClr val="37328C"/>
              </a:buClr>
              <a:buSzPts val="5200"/>
              <a:buNone/>
              <a:defRPr sz="6933">
                <a:solidFill>
                  <a:srgbClr val="37328C"/>
                </a:solidFill>
              </a:defRPr>
            </a:lvl8pPr>
            <a:lvl9pPr lvl="8" algn="ctr">
              <a:lnSpc>
                <a:spcPct val="100000"/>
              </a:lnSpc>
              <a:spcBef>
                <a:spcPts val="0"/>
              </a:spcBef>
              <a:spcAft>
                <a:spcPts val="0"/>
              </a:spcAft>
              <a:buClr>
                <a:srgbClr val="37328C"/>
              </a:buClr>
              <a:buSzPts val="5200"/>
              <a:buNone/>
              <a:defRPr sz="6933">
                <a:solidFill>
                  <a:srgbClr val="37328C"/>
                </a:solidFill>
              </a:defRPr>
            </a:lvl9pPr>
          </a:lstStyle>
          <a:p/>
        </p:txBody>
      </p:sp>
      <p:sp>
        <p:nvSpPr>
          <p:cNvPr id="23" name="Google Shape;23;p21"/>
          <p:cNvSpPr txBox="1"/>
          <p:nvPr>
            <p:ph idx="1" type="subTitle"/>
          </p:nvPr>
        </p:nvSpPr>
        <p:spPr>
          <a:xfrm>
            <a:off x="436200" y="3314233"/>
            <a:ext cx="4433600" cy="105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7328C"/>
              </a:buClr>
              <a:buSzPts val="1600"/>
              <a:buFont typeface="Rubik"/>
              <a:buNone/>
              <a:defRPr sz="2133">
                <a:solidFill>
                  <a:srgbClr val="37328C"/>
                </a:solidFill>
                <a:latin typeface="Rubik"/>
                <a:ea typeface="Rubik"/>
                <a:cs typeface="Rubik"/>
                <a:sym typeface="Rubik"/>
              </a:defRPr>
            </a:lvl1pPr>
            <a:lvl2pPr lvl="1"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2pPr>
            <a:lvl3pPr lvl="2"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3pPr>
            <a:lvl4pPr lvl="3"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4pPr>
            <a:lvl5pPr lvl="4"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5pPr>
            <a:lvl6pPr lvl="5"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6pPr>
            <a:lvl7pPr lvl="6"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7pPr>
            <a:lvl8pPr lvl="7"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8pPr>
            <a:lvl9pPr lvl="8" algn="l">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9pPr>
          </a:lstStyle>
          <a:p/>
        </p:txBody>
      </p:sp>
      <p:sp>
        <p:nvSpPr>
          <p:cNvPr id="24" name="Google Shape;24;p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10;&#10;Description automatically generated" id="25" name="Google Shape;25;p21"/>
          <p:cNvPicPr preferRelativeResize="0"/>
          <p:nvPr/>
        </p:nvPicPr>
        <p:blipFill rotWithShape="1">
          <a:blip r:embed="rId3">
            <a:alphaModFix/>
          </a:blip>
          <a:srcRect b="0" l="0" r="0" t="0"/>
          <a:stretch/>
        </p:blipFill>
        <p:spPr>
          <a:xfrm>
            <a:off x="472165" y="5164494"/>
            <a:ext cx="2558812" cy="911948"/>
          </a:xfrm>
          <a:prstGeom prst="rect">
            <a:avLst/>
          </a:prstGeom>
          <a:noFill/>
          <a:ln>
            <a:noFill/>
          </a:ln>
        </p:spPr>
      </p:pic>
      <p:pic>
        <p:nvPicPr>
          <p:cNvPr descr="Text&#10;&#10;Description automatically generated" id="26" name="Google Shape;26;p21"/>
          <p:cNvPicPr preferRelativeResize="0"/>
          <p:nvPr/>
        </p:nvPicPr>
        <p:blipFill rotWithShape="1">
          <a:blip r:embed="rId4">
            <a:alphaModFix/>
          </a:blip>
          <a:srcRect b="0" l="0" r="0" t="0"/>
          <a:stretch/>
        </p:blipFill>
        <p:spPr>
          <a:xfrm>
            <a:off x="1860735" y="6359122"/>
            <a:ext cx="1387185" cy="436562"/>
          </a:xfrm>
          <a:prstGeom prst="rect">
            <a:avLst/>
          </a:prstGeom>
          <a:noFill/>
          <a:ln>
            <a:noFill/>
          </a:ln>
        </p:spPr>
      </p:pic>
      <p:pic>
        <p:nvPicPr>
          <p:cNvPr descr="A picture containing text, clock, light&#10;&#10;Description automatically generated" id="27" name="Google Shape;27;p21"/>
          <p:cNvPicPr preferRelativeResize="0"/>
          <p:nvPr/>
        </p:nvPicPr>
        <p:blipFill rotWithShape="1">
          <a:blip r:embed="rId5">
            <a:alphaModFix/>
          </a:blip>
          <a:srcRect b="0" l="0" r="0" t="0"/>
          <a:stretch/>
        </p:blipFill>
        <p:spPr>
          <a:xfrm>
            <a:off x="436200" y="6434106"/>
            <a:ext cx="1315371" cy="299867"/>
          </a:xfrm>
          <a:prstGeom prst="rect">
            <a:avLst/>
          </a:prstGeom>
          <a:noFill/>
          <a:ln>
            <a:noFill/>
          </a:ln>
        </p:spPr>
      </p:pic>
      <p:sp>
        <p:nvSpPr>
          <p:cNvPr id="28" name="Google Shape;28;p21"/>
          <p:cNvSpPr txBox="1"/>
          <p:nvPr/>
        </p:nvSpPr>
        <p:spPr>
          <a:xfrm>
            <a:off x="404957" y="6092706"/>
            <a:ext cx="19013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Arial"/>
                <a:ea typeface="Arial"/>
                <a:cs typeface="Arial"/>
                <a:sym typeface="Arial"/>
              </a:rPr>
              <a:t>a joint project of</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36" name="Shape 36"/>
        <p:cNvGrpSpPr/>
        <p:nvPr/>
      </p:nvGrpSpPr>
      <p:grpSpPr>
        <a:xfrm>
          <a:off x="0" y="0"/>
          <a:ext cx="0" cy="0"/>
          <a:chOff x="0" y="0"/>
          <a:chExt cx="0" cy="0"/>
        </a:xfrm>
      </p:grpSpPr>
      <p:sp>
        <p:nvSpPr>
          <p:cNvPr id="37" name="Google Shape;37;p1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39" name="Google Shape;39;p19"/>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0" name="Google Shape;40;p19"/>
          <p:cNvGrpSpPr/>
          <p:nvPr/>
        </p:nvGrpSpPr>
        <p:grpSpPr>
          <a:xfrm>
            <a:off x="9055065" y="227808"/>
            <a:ext cx="1097280" cy="718618"/>
            <a:chOff x="3403969" y="5271776"/>
            <a:chExt cx="1878150" cy="1161732"/>
          </a:xfrm>
        </p:grpSpPr>
        <p:pic>
          <p:nvPicPr>
            <p:cNvPr descr="Logo&#10;&#10;Description automatically generated" id="41" name="Google Shape;41;p19"/>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42" name="Google Shape;42;p19"/>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43" name="Google Shape;43;p19"/>
          <p:cNvPicPr preferRelativeResize="0"/>
          <p:nvPr/>
        </p:nvPicPr>
        <p:blipFill rotWithShape="1">
          <a:blip r:embed="rId3">
            <a:alphaModFix/>
          </a:blip>
          <a:srcRect b="55139" l="72969" r="1015" t="6111"/>
          <a:stretch/>
        </p:blipFill>
        <p:spPr>
          <a:xfrm>
            <a:off x="10504156" y="127446"/>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0"/>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7" name="Google Shape;47;p20"/>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2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1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31" name="Google Shape;31;p18"/>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32" name="Google Shape;32;p18"/>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18"/>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34" name="Google Shape;34;p18"/>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35" name="Google Shape;35;p18"/>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2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51851"/>
              <a:buNone/>
            </a:pPr>
            <a:r>
              <a:rPr lang="en-GB" sz="6000">
                <a:solidFill>
                  <a:schemeClr val="lt1"/>
                </a:solidFill>
              </a:rPr>
              <a:t>Lecture 1 </a:t>
            </a:r>
            <a:br>
              <a:rPr lang="en-GB"/>
            </a:br>
            <a:r>
              <a:rPr lang="en-GB"/>
              <a:t>Long-Term Vision for the Energy Mix – Case Study</a:t>
            </a:r>
            <a:endParaRPr/>
          </a:p>
        </p:txBody>
      </p:sp>
      <p:sp>
        <p:nvSpPr>
          <p:cNvPr id="59" name="Google Shape;59;p1"/>
          <p:cNvSpPr txBox="1"/>
          <p:nvPr>
            <p:ph idx="1" type="subTitle"/>
          </p:nvPr>
        </p:nvSpPr>
        <p:spPr>
          <a:xfrm>
            <a:off x="688931" y="3272056"/>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0" name="Google Shape;60;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1" name="Google Shape;61;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62" name="Google Shape;62;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629400" y="114300"/>
            <a:ext cx="8103896" cy="9244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8. Results: installed capacity in the power sector</a:t>
            </a:r>
            <a:endParaRPr/>
          </a:p>
        </p:txBody>
      </p:sp>
      <p:pic>
        <p:nvPicPr>
          <p:cNvPr descr="A picture containing text, screenshot, diagram, plot&#10;&#10;Description automatically generated" id="141" name="Google Shape;141;p10"/>
          <p:cNvPicPr preferRelativeResize="0"/>
          <p:nvPr/>
        </p:nvPicPr>
        <p:blipFill rotWithShape="1">
          <a:blip r:embed="rId3">
            <a:alphaModFix/>
          </a:blip>
          <a:srcRect b="0" l="0" r="0" t="0"/>
          <a:stretch/>
        </p:blipFill>
        <p:spPr>
          <a:xfrm>
            <a:off x="2480153" y="1157689"/>
            <a:ext cx="7135360" cy="5709955"/>
          </a:xfrm>
          <a:prstGeom prst="rect">
            <a:avLst/>
          </a:prstGeom>
          <a:noFill/>
          <a:ln>
            <a:noFill/>
          </a:ln>
        </p:spPr>
      </p:pic>
      <p:sp>
        <p:nvSpPr>
          <p:cNvPr id="142" name="Google Shape;142;p10"/>
          <p:cNvSpPr txBox="1"/>
          <p:nvPr/>
        </p:nvSpPr>
        <p:spPr>
          <a:xfrm>
            <a:off x="9615513" y="5657671"/>
            <a:ext cx="193285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Source: (Godínez-Zamora, G. et al. 2021)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9. Policy impact</a:t>
            </a:r>
            <a:endParaRPr/>
          </a:p>
        </p:txBody>
      </p:sp>
      <p:sp>
        <p:nvSpPr>
          <p:cNvPr id="149" name="Google Shape;149;p11"/>
          <p:cNvSpPr txBox="1"/>
          <p:nvPr>
            <p:ph idx="1" type="body"/>
          </p:nvPr>
        </p:nvSpPr>
        <p:spPr>
          <a:xfrm>
            <a:off x="629399" y="1252728"/>
            <a:ext cx="9098801" cy="4922031"/>
          </a:xfrm>
          <a:prstGeom prst="rect">
            <a:avLst/>
          </a:prstGeom>
          <a:noFill/>
          <a:ln>
            <a:noFill/>
          </a:ln>
        </p:spPr>
        <p:txBody>
          <a:bodyPr anchorCtr="0" anchor="t" bIns="0" lIns="0" spcFirstLastPara="1" rIns="0" wrap="square" tIns="0">
            <a:noAutofit/>
          </a:bodyPr>
          <a:lstStyle/>
          <a:p>
            <a:pPr indent="-342900" lvl="0" marL="444500" rtl="0" algn="l">
              <a:lnSpc>
                <a:spcPct val="114000"/>
              </a:lnSpc>
              <a:spcBef>
                <a:spcPts val="300"/>
              </a:spcBef>
              <a:spcAft>
                <a:spcPts val="0"/>
              </a:spcAft>
              <a:buSzPts val="2000"/>
              <a:buFont typeface="Arial"/>
              <a:buChar char="•"/>
            </a:pPr>
            <a:r>
              <a:rPr lang="en-GB"/>
              <a:t>The deep decarbonisation pathway is technically </a:t>
            </a:r>
            <a:r>
              <a:rPr b="1" lang="en-GB"/>
              <a:t>feasible</a:t>
            </a:r>
            <a:r>
              <a:rPr lang="en-GB"/>
              <a:t> and is coupled with </a:t>
            </a:r>
            <a:r>
              <a:rPr b="1" lang="en-GB"/>
              <a:t>socioeconomic</a:t>
            </a:r>
            <a:r>
              <a:rPr lang="en-GB"/>
              <a:t> </a:t>
            </a:r>
            <a:r>
              <a:rPr b="1" lang="en-GB"/>
              <a:t>benefits</a:t>
            </a:r>
            <a:r>
              <a:rPr lang="en-GB"/>
              <a:t>. It was used to support the:</a:t>
            </a:r>
            <a:endParaRPr>
              <a:solidFill>
                <a:srgbClr val="000000"/>
              </a:solidFill>
            </a:endParaRPr>
          </a:p>
          <a:p>
            <a:pPr indent="-457200" lvl="1" marL="1016000" rtl="0" algn="l">
              <a:lnSpc>
                <a:spcPct val="114000"/>
              </a:lnSpc>
              <a:spcBef>
                <a:spcPts val="1500"/>
              </a:spcBef>
              <a:spcAft>
                <a:spcPts val="0"/>
              </a:spcAft>
              <a:buSzPts val="2000"/>
              <a:buFont typeface="Trebuchet MS"/>
              <a:buChar char="-"/>
            </a:pPr>
            <a:r>
              <a:rPr lang="en-GB">
                <a:solidFill>
                  <a:srgbClr val="000000"/>
                </a:solidFill>
                <a:latin typeface="Arial"/>
                <a:ea typeface="Arial"/>
                <a:cs typeface="Arial"/>
                <a:sym typeface="Arial"/>
              </a:rPr>
              <a:t>Definition of </a:t>
            </a:r>
            <a:r>
              <a:rPr b="1" lang="en-GB">
                <a:solidFill>
                  <a:srgbClr val="000000"/>
                </a:solidFill>
                <a:latin typeface="Arial"/>
                <a:ea typeface="Arial"/>
                <a:cs typeface="Arial"/>
                <a:sym typeface="Arial"/>
              </a:rPr>
              <a:t>policy packages </a:t>
            </a:r>
            <a:r>
              <a:rPr lang="en-GB">
                <a:solidFill>
                  <a:srgbClr val="000000"/>
                </a:solidFill>
                <a:latin typeface="Arial"/>
                <a:ea typeface="Arial"/>
                <a:cs typeface="Arial"/>
                <a:sym typeface="Arial"/>
              </a:rPr>
              <a:t>in the short-term, mid-term and long-term,</a:t>
            </a:r>
            <a:endParaRPr/>
          </a:p>
          <a:p>
            <a:pPr indent="-457200" lvl="1" marL="1016000" rtl="0" algn="l">
              <a:lnSpc>
                <a:spcPct val="114000"/>
              </a:lnSpc>
              <a:spcBef>
                <a:spcPts val="1500"/>
              </a:spcBef>
              <a:spcAft>
                <a:spcPts val="0"/>
              </a:spcAft>
              <a:buSzPts val="2000"/>
              <a:buFont typeface="Trebuchet MS"/>
              <a:buChar char="-"/>
            </a:pPr>
            <a:r>
              <a:rPr lang="en-GB">
                <a:solidFill>
                  <a:srgbClr val="000000"/>
                </a:solidFill>
                <a:latin typeface="Arial"/>
                <a:ea typeface="Arial"/>
                <a:cs typeface="Arial"/>
                <a:sym typeface="Arial"/>
              </a:rPr>
              <a:t>Establishment of a </a:t>
            </a:r>
            <a:r>
              <a:rPr b="1" lang="en-GB">
                <a:solidFill>
                  <a:srgbClr val="000000"/>
                </a:solidFill>
                <a:latin typeface="Arial"/>
                <a:ea typeface="Arial"/>
                <a:cs typeface="Arial"/>
                <a:sym typeface="Arial"/>
              </a:rPr>
              <a:t>f</a:t>
            </a:r>
            <a:r>
              <a:rPr b="1" i="0" lang="en-GB" u="none" strike="noStrike">
                <a:solidFill>
                  <a:srgbClr val="000000"/>
                </a:solidFill>
                <a:latin typeface="Arial"/>
                <a:ea typeface="Arial"/>
                <a:cs typeface="Arial"/>
                <a:sym typeface="Arial"/>
              </a:rPr>
              <a:t>ramework with more than 70 targets,</a:t>
            </a:r>
            <a:endParaRPr b="0" i="0" u="none" strike="noStrike">
              <a:solidFill>
                <a:srgbClr val="000000"/>
              </a:solidFill>
              <a:latin typeface="Arial"/>
              <a:ea typeface="Arial"/>
              <a:cs typeface="Arial"/>
              <a:sym typeface="Arial"/>
            </a:endParaRPr>
          </a:p>
          <a:p>
            <a:pPr indent="-457200" lvl="1" marL="1016000" rtl="0" algn="l">
              <a:lnSpc>
                <a:spcPct val="114000"/>
              </a:lnSpc>
              <a:spcBef>
                <a:spcPts val="1500"/>
              </a:spcBef>
              <a:spcAft>
                <a:spcPts val="0"/>
              </a:spcAft>
              <a:buSzPts val="2000"/>
              <a:buFont typeface="Trebuchet MS"/>
              <a:buChar char="-"/>
            </a:pPr>
            <a:r>
              <a:rPr b="0" i="0" lang="en-GB" u="none" strike="noStrike">
                <a:solidFill>
                  <a:srgbClr val="000000"/>
                </a:solidFill>
                <a:latin typeface="Arial"/>
                <a:ea typeface="Arial"/>
                <a:cs typeface="Arial"/>
                <a:sym typeface="Arial"/>
              </a:rPr>
              <a:t>Identification of </a:t>
            </a:r>
            <a:r>
              <a:rPr b="1" i="0" lang="en-GB" u="none" strike="noStrike">
                <a:solidFill>
                  <a:srgbClr val="000000"/>
                </a:solidFill>
                <a:latin typeface="Arial"/>
                <a:ea typeface="Arial"/>
                <a:cs typeface="Arial"/>
                <a:sym typeface="Arial"/>
              </a:rPr>
              <a:t>concrete actions to align public finances across government agencies</a:t>
            </a:r>
            <a:r>
              <a:rPr b="0" i="0" lang="en-GB" u="none" strike="noStrike">
                <a:solidFill>
                  <a:srgbClr val="000000"/>
                </a:solidFill>
                <a:latin typeface="Arial"/>
                <a:ea typeface="Arial"/>
                <a:cs typeface="Arial"/>
                <a:sym typeface="Arial"/>
              </a:rPr>
              <a:t>, including </a:t>
            </a:r>
            <a:r>
              <a:rPr b="1" i="0" lang="en-GB" u="none" strike="noStrike">
                <a:solidFill>
                  <a:srgbClr val="000000"/>
                </a:solidFill>
                <a:latin typeface="Arial"/>
                <a:ea typeface="Arial"/>
                <a:cs typeface="Arial"/>
                <a:sym typeface="Arial"/>
              </a:rPr>
              <a:t>regulatory</a:t>
            </a:r>
            <a:r>
              <a:rPr b="0" i="0" lang="en-GB" u="none" strike="noStrike">
                <a:solidFill>
                  <a:srgbClr val="000000"/>
                </a:solidFill>
                <a:latin typeface="Arial"/>
                <a:ea typeface="Arial"/>
                <a:cs typeface="Arial"/>
                <a:sym typeface="Arial"/>
              </a:rPr>
              <a:t> actions, </a:t>
            </a:r>
            <a:r>
              <a:rPr b="1" i="0" lang="en-GB" u="none" strike="noStrike">
                <a:solidFill>
                  <a:srgbClr val="000000"/>
                </a:solidFill>
                <a:latin typeface="Arial"/>
                <a:ea typeface="Arial"/>
                <a:cs typeface="Arial"/>
                <a:sym typeface="Arial"/>
              </a:rPr>
              <a:t>investments</a:t>
            </a:r>
            <a:r>
              <a:rPr lang="en-GB">
                <a:solidFill>
                  <a:srgbClr val="000000"/>
                </a:solidFill>
                <a:latin typeface="Arial"/>
                <a:ea typeface="Arial"/>
                <a:cs typeface="Arial"/>
                <a:sym typeface="Arial"/>
              </a:rPr>
              <a:t>, </a:t>
            </a:r>
            <a:r>
              <a:rPr b="1" i="0" lang="en-GB" u="none" strike="noStrike">
                <a:solidFill>
                  <a:srgbClr val="000000"/>
                </a:solidFill>
                <a:latin typeface="Arial"/>
                <a:ea typeface="Arial"/>
                <a:cs typeface="Arial"/>
                <a:sym typeface="Arial"/>
              </a:rPr>
              <a:t>studies</a:t>
            </a:r>
            <a:r>
              <a:rPr b="0" i="0" lang="en-GB" u="none" strike="noStrike">
                <a:solidFill>
                  <a:srgbClr val="000000"/>
                </a:solidFill>
                <a:latin typeface="Arial"/>
                <a:ea typeface="Arial"/>
                <a:cs typeface="Arial"/>
                <a:sym typeface="Arial"/>
              </a:rPr>
              <a:t>, and </a:t>
            </a:r>
            <a:r>
              <a:rPr b="1" i="0" lang="en-GB" u="none" strike="noStrike">
                <a:solidFill>
                  <a:srgbClr val="000000"/>
                </a:solidFill>
                <a:latin typeface="Arial"/>
                <a:ea typeface="Arial"/>
                <a:cs typeface="Arial"/>
                <a:sym typeface="Arial"/>
              </a:rPr>
              <a:t>policy and institutional reform,</a:t>
            </a:r>
            <a:r>
              <a:rPr b="0" i="0" lang="en-GB" u="none" strike="noStrike">
                <a:solidFill>
                  <a:srgbClr val="000000"/>
                </a:solidFill>
                <a:latin typeface="Arial"/>
                <a:ea typeface="Arial"/>
                <a:cs typeface="Arial"/>
                <a:sym typeface="Arial"/>
              </a:rPr>
              <a:t> </a:t>
            </a:r>
            <a:endParaRPr/>
          </a:p>
          <a:p>
            <a:pPr indent="-457200" lvl="1" marL="1016000" rtl="0" algn="l">
              <a:lnSpc>
                <a:spcPct val="114000"/>
              </a:lnSpc>
              <a:spcBef>
                <a:spcPts val="1500"/>
              </a:spcBef>
              <a:spcAft>
                <a:spcPts val="1200"/>
              </a:spcAft>
              <a:buSzPts val="2000"/>
              <a:buFont typeface="Trebuchet MS"/>
              <a:buChar char="-"/>
            </a:pPr>
            <a:r>
              <a:rPr lang="en-GB">
                <a:solidFill>
                  <a:srgbClr val="000000"/>
                </a:solidFill>
                <a:latin typeface="Arial"/>
                <a:ea typeface="Arial"/>
                <a:cs typeface="Arial"/>
                <a:sym typeface="Arial"/>
              </a:rPr>
              <a:t>Information on </a:t>
            </a:r>
            <a:r>
              <a:rPr b="0" i="0" lang="en-GB" u="none" strike="noStrike">
                <a:solidFill>
                  <a:srgbClr val="000000"/>
                </a:solidFill>
                <a:latin typeface="Arial"/>
                <a:ea typeface="Arial"/>
                <a:cs typeface="Arial"/>
                <a:sym typeface="Arial"/>
              </a:rPr>
              <a:t>the National Development and Public Investment Plan </a:t>
            </a:r>
            <a:r>
              <a:rPr lang="en-GB">
                <a:solidFill>
                  <a:srgbClr val="000000"/>
                </a:solidFill>
                <a:latin typeface="Arial"/>
                <a:ea typeface="Arial"/>
                <a:cs typeface="Arial"/>
                <a:sym typeface="Arial"/>
              </a:rPr>
              <a:t>which helped to </a:t>
            </a:r>
            <a:r>
              <a:rPr b="1" i="0" lang="en-GB" u="none" strike="noStrike">
                <a:solidFill>
                  <a:srgbClr val="000000"/>
                </a:solidFill>
                <a:latin typeface="Arial"/>
                <a:ea typeface="Arial"/>
                <a:cs typeface="Arial"/>
                <a:sym typeface="Arial"/>
              </a:rPr>
              <a:t>mobilize</a:t>
            </a:r>
            <a:r>
              <a:rPr b="0" i="0" lang="en-GB" u="none" strike="noStrike">
                <a:solidFill>
                  <a:srgbClr val="000000"/>
                </a:solidFill>
                <a:latin typeface="Arial"/>
                <a:ea typeface="Arial"/>
                <a:cs typeface="Arial"/>
                <a:sym typeface="Arial"/>
              </a:rPr>
              <a:t> financing: at least </a:t>
            </a:r>
            <a:r>
              <a:rPr b="1" i="0" lang="en-GB" u="none" strike="noStrike">
                <a:solidFill>
                  <a:srgbClr val="000000"/>
                </a:solidFill>
                <a:latin typeface="Arial"/>
                <a:ea typeface="Arial"/>
                <a:cs typeface="Arial"/>
                <a:sym typeface="Arial"/>
              </a:rPr>
              <a:t>USD 2.4 billion of international finance</a:t>
            </a:r>
            <a:r>
              <a:rPr b="0" i="0" lang="en-GB" u="none" strike="noStrike">
                <a:solidFill>
                  <a:srgbClr val="000000"/>
                </a:solidFill>
                <a:latin typeface="Arial"/>
                <a:ea typeface="Arial"/>
                <a:cs typeface="Arial"/>
                <a:sym typeface="Arial"/>
              </a:rPr>
              <a:t>.</a:t>
            </a:r>
            <a:endParaRPr sz="2400">
              <a:latin typeface="Arial"/>
              <a:ea typeface="Arial"/>
              <a:cs typeface="Arial"/>
              <a:sym typeface="Arial"/>
            </a:endParaRPr>
          </a:p>
        </p:txBody>
      </p:sp>
      <p:pic>
        <p:nvPicPr>
          <p:cNvPr descr="A black background with a black square&#10;&#10;Description automatically generated with medium confidence" id="150" name="Google Shape;150;p11"/>
          <p:cNvPicPr preferRelativeResize="0"/>
          <p:nvPr/>
        </p:nvPicPr>
        <p:blipFill rotWithShape="1">
          <a:blip r:embed="rId3">
            <a:alphaModFix/>
          </a:blip>
          <a:srcRect b="0" l="0" r="0" t="0"/>
          <a:stretch/>
        </p:blipFill>
        <p:spPr>
          <a:xfrm>
            <a:off x="9940929" y="1803400"/>
            <a:ext cx="1440000" cy="1440000"/>
          </a:xfrm>
          <a:prstGeom prst="rect">
            <a:avLst/>
          </a:prstGeom>
          <a:noFill/>
          <a:ln>
            <a:noFill/>
          </a:ln>
        </p:spPr>
      </p:pic>
      <p:pic>
        <p:nvPicPr>
          <p:cNvPr descr="A black background with a black square&#10;&#10;Description automatically generated with medium confidence" id="151" name="Google Shape;151;p11"/>
          <p:cNvPicPr preferRelativeResize="0"/>
          <p:nvPr/>
        </p:nvPicPr>
        <p:blipFill rotWithShape="1">
          <a:blip r:embed="rId4">
            <a:alphaModFix/>
          </a:blip>
          <a:srcRect b="0" l="0" r="0" t="0"/>
          <a:stretch/>
        </p:blipFill>
        <p:spPr>
          <a:xfrm>
            <a:off x="9940929" y="4299934"/>
            <a:ext cx="1440000" cy="1440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10. Challenges faced by the country</a:t>
            </a:r>
            <a:endParaRPr/>
          </a:p>
        </p:txBody>
      </p:sp>
      <p:sp>
        <p:nvSpPr>
          <p:cNvPr id="158" name="Google Shape;158;p1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30200" lvl="0" marL="558800" rtl="0" algn="l">
              <a:lnSpc>
                <a:spcPct val="110000"/>
              </a:lnSpc>
              <a:spcBef>
                <a:spcPts val="300"/>
              </a:spcBef>
              <a:spcAft>
                <a:spcPts val="0"/>
              </a:spcAft>
              <a:buSzPts val="2000"/>
              <a:buFont typeface="Arial"/>
              <a:buNone/>
            </a:pPr>
            <a:r>
              <a:t/>
            </a:r>
            <a:endParaRPr/>
          </a:p>
          <a:p>
            <a:pPr indent="-457200" lvl="0" marL="558800" rtl="0" algn="l">
              <a:lnSpc>
                <a:spcPct val="110000"/>
              </a:lnSpc>
              <a:spcBef>
                <a:spcPts val="600"/>
              </a:spcBef>
              <a:spcAft>
                <a:spcPts val="0"/>
              </a:spcAft>
              <a:buSzPts val="2000"/>
              <a:buFont typeface="Arial"/>
              <a:buChar char="•"/>
            </a:pPr>
            <a:r>
              <a:rPr b="1" lang="en-GB"/>
              <a:t>Lack of modelling capacity </a:t>
            </a:r>
            <a:r>
              <a:rPr lang="en-GB"/>
              <a:t>in Costa Rica 🡪 International collaboration helped to build capacity.</a:t>
            </a:r>
            <a:endParaRPr/>
          </a:p>
          <a:p>
            <a:pPr indent="-330200" lvl="0" marL="558800" rtl="0" algn="l">
              <a:lnSpc>
                <a:spcPct val="110000"/>
              </a:lnSpc>
              <a:spcBef>
                <a:spcPts val="600"/>
              </a:spcBef>
              <a:spcAft>
                <a:spcPts val="0"/>
              </a:spcAft>
              <a:buSzPts val="2000"/>
              <a:buFont typeface="Arial"/>
              <a:buNone/>
            </a:pPr>
            <a:r>
              <a:t/>
            </a:r>
            <a:endParaRPr/>
          </a:p>
          <a:p>
            <a:pPr indent="-457200" lvl="0" marL="558800" rtl="0" algn="l">
              <a:lnSpc>
                <a:spcPct val="110000"/>
              </a:lnSpc>
              <a:spcBef>
                <a:spcPts val="600"/>
              </a:spcBef>
              <a:spcAft>
                <a:spcPts val="0"/>
              </a:spcAft>
              <a:buSzPts val="2000"/>
              <a:buFont typeface="Arial"/>
              <a:buChar char="•"/>
            </a:pPr>
            <a:r>
              <a:rPr b="1" lang="en-GB"/>
              <a:t>Engagement with affected stakeholders </a:t>
            </a:r>
            <a:r>
              <a:rPr lang="en-GB"/>
              <a:t>🡪 High-level discussions helped to promote collaboration to overcome future challenges.</a:t>
            </a:r>
            <a:endParaRPr/>
          </a:p>
          <a:p>
            <a:pPr indent="-330200" lvl="0" marL="558800" rtl="0" algn="l">
              <a:lnSpc>
                <a:spcPct val="110000"/>
              </a:lnSpc>
              <a:spcBef>
                <a:spcPts val="600"/>
              </a:spcBef>
              <a:spcAft>
                <a:spcPts val="0"/>
              </a:spcAft>
              <a:buSzPts val="2000"/>
              <a:buFont typeface="Arial"/>
              <a:buNone/>
            </a:pPr>
            <a:r>
              <a:t/>
            </a:r>
            <a:endParaRPr/>
          </a:p>
          <a:p>
            <a:pPr indent="-457200" lvl="0" marL="558800" rtl="0" algn="l">
              <a:lnSpc>
                <a:spcPct val="110000"/>
              </a:lnSpc>
              <a:spcBef>
                <a:spcPts val="600"/>
              </a:spcBef>
              <a:spcAft>
                <a:spcPts val="0"/>
              </a:spcAft>
              <a:buSzPts val="2000"/>
              <a:buFont typeface="Arial"/>
              <a:buChar char="•"/>
            </a:pPr>
            <a:r>
              <a:rPr b="1" lang="en-GB"/>
              <a:t>Reflection of different perspectives </a:t>
            </a:r>
            <a:r>
              <a:rPr lang="en-GB"/>
              <a:t>in one coherent pathway </a:t>
            </a:r>
            <a:r>
              <a:rPr b="1" lang="en-GB"/>
              <a:t> </a:t>
            </a:r>
            <a:r>
              <a:rPr lang="en-GB"/>
              <a:t>🡪 A transparent and open model helped to include them.</a:t>
            </a:r>
            <a:endParaRPr/>
          </a:p>
          <a:p>
            <a:pPr indent="-330200" lvl="0" marL="558800" rtl="0" algn="l">
              <a:lnSpc>
                <a:spcPct val="110000"/>
              </a:lnSpc>
              <a:spcBef>
                <a:spcPts val="600"/>
              </a:spcBef>
              <a:spcAft>
                <a:spcPts val="0"/>
              </a:spcAft>
              <a:buClr>
                <a:schemeClr val="dk1"/>
              </a:buClr>
              <a:buSzPts val="2000"/>
              <a:buFont typeface="Arial"/>
              <a:buNone/>
            </a:pPr>
            <a:r>
              <a:t/>
            </a:r>
            <a:endParaRPr/>
          </a:p>
          <a:p>
            <a:pPr indent="-330200" lvl="0" marL="558800" rtl="0" algn="l">
              <a:lnSpc>
                <a:spcPct val="110000"/>
              </a:lnSpc>
              <a:spcBef>
                <a:spcPts val="600"/>
              </a:spcBef>
              <a:spcAft>
                <a:spcPts val="300"/>
              </a:spcAft>
              <a:buClr>
                <a:schemeClr val="dk1"/>
              </a:buClr>
              <a:buSzPts val="2000"/>
              <a:buFont typeface="Arial"/>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References</a:t>
            </a:r>
            <a:endParaRPr/>
          </a:p>
        </p:txBody>
      </p:sp>
      <p:sp>
        <p:nvSpPr>
          <p:cNvPr id="164" name="Google Shape;164;p1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t>Goldstein, G. A. et al. Costa Rica — Assessing Climate Mitigation Pathways to Support NDC Implementation. Environ Model Assess 26, 927–946 (2021).</a:t>
            </a:r>
            <a:endParaRPr/>
          </a:p>
          <a:p>
            <a:pPr indent="-342900" lvl="0" marL="444500" rtl="0" algn="l">
              <a:lnSpc>
                <a:spcPct val="110000"/>
              </a:lnSpc>
              <a:spcBef>
                <a:spcPts val="600"/>
              </a:spcBef>
              <a:spcAft>
                <a:spcPts val="0"/>
              </a:spcAft>
              <a:buSzPts val="2000"/>
              <a:buFont typeface="Arial"/>
              <a:buChar char="•"/>
            </a:pPr>
            <a:r>
              <a:rPr lang="en-GB"/>
              <a:t>Jaramillo, M., Quirs-Torts, J., Vogt-Schilb, A., Money, A. &amp; Howells, M. Data-to-Deal (D2D): Open Data and Modelling of Long Term Strategies to Financial Resource Mobilization - the case of Costa Rica. Preprint at https://doi.org/10.33774/coe-2023-sqbfm-v5 (2023).</a:t>
            </a:r>
            <a:endParaRPr/>
          </a:p>
          <a:p>
            <a:pPr indent="-342900" lvl="0" marL="444500" rtl="0" algn="l">
              <a:lnSpc>
                <a:spcPct val="110000"/>
              </a:lnSpc>
              <a:spcBef>
                <a:spcPts val="600"/>
              </a:spcBef>
              <a:spcAft>
                <a:spcPts val="0"/>
              </a:spcAft>
              <a:buSzPts val="2000"/>
              <a:buFont typeface="Arial"/>
              <a:buChar char="•"/>
            </a:pPr>
            <a:r>
              <a:rPr lang="en-GB"/>
              <a:t>Godínez-Zamora, G. et al. Decarbonising the transport and energy sectors: Technical feasibility and socioeconomic impacts in Costa Rica. Energy Strategy Reviews 32, 100573 (2020).</a:t>
            </a:r>
            <a:endParaRPr/>
          </a:p>
          <a:p>
            <a:pPr indent="-342900" lvl="0" marL="444500" rtl="0" algn="l">
              <a:lnSpc>
                <a:spcPct val="110000"/>
              </a:lnSpc>
              <a:spcBef>
                <a:spcPts val="600"/>
              </a:spcBef>
              <a:spcAft>
                <a:spcPts val="0"/>
              </a:spcAft>
              <a:buSzPts val="2000"/>
              <a:buFont typeface="Arial"/>
              <a:buChar char="•"/>
            </a:pPr>
            <a:r>
              <a:rPr lang="en-GB"/>
              <a:t>Government of Costa Rica. National Decarbonisation Plan 2018-2050. https://unfccc.int/documents/204474 (2019).</a:t>
            </a:r>
            <a:endParaRPr/>
          </a:p>
          <a:p>
            <a:pPr indent="-342900" lvl="0" marL="444500" rtl="0" algn="l">
              <a:lnSpc>
                <a:spcPct val="110000"/>
              </a:lnSpc>
              <a:spcBef>
                <a:spcPts val="600"/>
              </a:spcBef>
              <a:spcAft>
                <a:spcPts val="300"/>
              </a:spcAft>
              <a:buSzPts val="2000"/>
              <a:buFont typeface="Arial"/>
              <a:buChar char="•"/>
            </a:pPr>
            <a:r>
              <a:rPr lang="en-GB"/>
              <a:t>Kwakkel, J. H., Haasnoot, M. &amp; Walker, W. E. Comparing Robust Decision-Making and Dynamic Adaptive Policy Pathways for model-based decision support under deep uncertainty. Environmental Modelling &amp; Software 86, 168–183 (2016).</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0" name="Google Shape;17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71" name="Google Shape;17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14"/>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Millot A.,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Long-term vision for the energy mix – Case Study. 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173" name="Google Shape;173;p14"/>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174" name="Google Shape;174;p14"/>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175" name="Google Shape;175;p14"/>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Ariane Millot from CCG and Green Grids Initiative</a:t>
            </a:r>
            <a:endParaRPr/>
          </a:p>
        </p:txBody>
      </p:sp>
      <p:pic>
        <p:nvPicPr>
          <p:cNvPr id="176" name="Google Shape;176;p14"/>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Graphical user interface, text" id="181" name="Google Shape;18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2" name="Google Shape;182;p1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70C0"/>
                </a:solidFill>
                <a:latin typeface="Arial"/>
                <a:ea typeface="Arial"/>
                <a:cs typeface="Arial"/>
                <a:sym typeface="Arial"/>
              </a:rPr>
              <a:t>This document was updated on </a:t>
            </a:r>
            <a:r>
              <a:rPr b="1" lang="en-GB" sz="2400">
                <a:solidFill>
                  <a:srgbClr val="0070C0"/>
                </a:solidFill>
              </a:rPr>
              <a:t>1</a:t>
            </a:r>
            <a:r>
              <a:rPr b="1" lang="en-GB" sz="2400">
                <a:solidFill>
                  <a:srgbClr val="0070C0"/>
                </a:solidFill>
                <a:latin typeface="Arial"/>
                <a:ea typeface="Arial"/>
                <a:cs typeface="Arial"/>
                <a:sym typeface="Arial"/>
              </a:rPr>
              <a:t>1.1</a:t>
            </a:r>
            <a:r>
              <a:rPr b="1" lang="en-GB" sz="2400">
                <a:solidFill>
                  <a:srgbClr val="0070C0"/>
                </a:solidFill>
              </a:rPr>
              <a:t>0</a:t>
            </a:r>
            <a:r>
              <a:rPr b="1" lang="en-GB" sz="2400">
                <a:solidFill>
                  <a:srgbClr val="0070C0"/>
                </a:solidFill>
                <a:latin typeface="Arial"/>
                <a:ea typeface="Arial"/>
                <a:cs typeface="Arial"/>
                <a:sym typeface="Arial"/>
              </a:rPr>
              <a:t>.202</a:t>
            </a:r>
            <a:r>
              <a:rPr b="1" lang="en-GB" sz="2400">
                <a:solidFill>
                  <a:srgbClr val="0070C0"/>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3200"/>
              <a:t>1. Defining the overarching vision</a:t>
            </a:r>
            <a:endParaRPr/>
          </a:p>
        </p:txBody>
      </p:sp>
      <p:sp>
        <p:nvSpPr>
          <p:cNvPr id="69" name="Google Shape;69;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42900" lvl="0" marL="444500" rtl="0" algn="l">
              <a:lnSpc>
                <a:spcPct val="110000"/>
              </a:lnSpc>
              <a:spcBef>
                <a:spcPts val="300"/>
              </a:spcBef>
              <a:spcAft>
                <a:spcPts val="0"/>
              </a:spcAft>
              <a:buSzPts val="2000"/>
              <a:buFont typeface="Arial"/>
              <a:buChar char="•"/>
            </a:pPr>
            <a:r>
              <a:rPr lang="en-GB"/>
              <a:t>Costa Rica wants to be seen as a </a:t>
            </a:r>
            <a:r>
              <a:rPr b="1" lang="en-GB"/>
              <a:t>pioneer in the protection of peace and nature</a:t>
            </a:r>
            <a:r>
              <a:rPr lang="en-GB"/>
              <a:t> and sets an example for the region and for the world.</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215900" lvl="0" marL="444500" rtl="0" algn="l">
              <a:lnSpc>
                <a:spcPct val="110000"/>
              </a:lnSpc>
              <a:spcBef>
                <a:spcPts val="600"/>
              </a:spcBef>
              <a:spcAft>
                <a:spcPts val="0"/>
              </a:spcAft>
              <a:buSzPts val="2000"/>
              <a:buFont typeface="Arial"/>
              <a:buNone/>
            </a:pPr>
            <a:r>
              <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300"/>
              </a:spcAft>
              <a:buSzPts val="2000"/>
              <a:buNone/>
            </a:pPr>
            <a:r>
              <a:t/>
            </a:r>
            <a:endParaRPr/>
          </a:p>
        </p:txBody>
      </p:sp>
      <p:sp>
        <p:nvSpPr>
          <p:cNvPr id="70" name="Google Shape;70;p2"/>
          <p:cNvSpPr/>
          <p:nvPr/>
        </p:nvSpPr>
        <p:spPr>
          <a:xfrm>
            <a:off x="629098" y="2036933"/>
            <a:ext cx="10933801" cy="1176167"/>
          </a:xfrm>
          <a:prstGeom prst="roundRect">
            <a:avLst>
              <a:gd fmla="val 16667" name="adj"/>
            </a:avLst>
          </a:prstGeom>
          <a:solidFill>
            <a:srgbClr val="D1DAFE"/>
          </a:solidFill>
          <a:ln cap="flat" cmpd="sng" w="25400">
            <a:solidFill>
              <a:srgbClr val="000D27"/>
            </a:solidFill>
            <a:prstDash val="solid"/>
            <a:round/>
            <a:headEnd len="sm" w="sm" type="none"/>
            <a:tailEnd len="sm" w="sm" type="none"/>
          </a:ln>
        </p:spPr>
        <p:txBody>
          <a:bodyPr anchorCtr="0" anchor="ctr" bIns="45700" lIns="91425" spcFirstLastPara="1" rIns="91425" wrap="square" tIns="45700">
            <a:noAutofit/>
          </a:bodyPr>
          <a:lstStyle/>
          <a:p>
            <a:pPr indent="0" lvl="0" marL="101600" marR="0" rtl="0" algn="l">
              <a:spcBef>
                <a:spcPts val="0"/>
              </a:spcBef>
              <a:spcAft>
                <a:spcPts val="0"/>
              </a:spcAft>
              <a:buClr>
                <a:srgbClr val="000000"/>
              </a:buClr>
              <a:buSzPts val="1800"/>
              <a:buFont typeface="Arial"/>
              <a:buNone/>
            </a:pPr>
            <a:r>
              <a:rPr b="1" i="1" lang="en-GB" sz="1800">
                <a:solidFill>
                  <a:srgbClr val="000000"/>
                </a:solidFill>
                <a:latin typeface="Arial"/>
                <a:ea typeface="Arial"/>
                <a:cs typeface="Arial"/>
                <a:sym typeface="Arial"/>
              </a:rPr>
              <a:t>Costa Rica aspires to be a modern, green and emission-free economy - and to strengthen its leadership – and commits to becoming a decarbonized economy with net-zero emissions by 2050.</a:t>
            </a:r>
            <a:endParaRPr/>
          </a:p>
        </p:txBody>
      </p:sp>
      <p:pic>
        <p:nvPicPr>
          <p:cNvPr id="71" name="Google Shape;71;p2"/>
          <p:cNvPicPr preferRelativeResize="0"/>
          <p:nvPr/>
        </p:nvPicPr>
        <p:blipFill rotWithShape="1">
          <a:blip r:embed="rId3">
            <a:alphaModFix/>
          </a:blip>
          <a:srcRect b="0" l="0" r="0" t="0"/>
          <a:stretch/>
        </p:blipFill>
        <p:spPr>
          <a:xfrm>
            <a:off x="3863705" y="3303716"/>
            <a:ext cx="4464585" cy="3338384"/>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2. Costa Rica situation</a:t>
            </a:r>
            <a:endParaRPr/>
          </a:p>
        </p:txBody>
      </p:sp>
      <p:sp>
        <p:nvSpPr>
          <p:cNvPr id="78" name="Google Shape;78;p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215900" lvl="0" marL="444500" rtl="0" algn="l">
              <a:lnSpc>
                <a:spcPct val="110000"/>
              </a:lnSpc>
              <a:spcBef>
                <a:spcPts val="3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lang="en-GB"/>
              <a:t>Assets:</a:t>
            </a:r>
            <a:endParaRPr/>
          </a:p>
          <a:p>
            <a:pPr indent="-342900" lvl="1" marL="901700" rtl="0" algn="l">
              <a:lnSpc>
                <a:spcPct val="110000"/>
              </a:lnSpc>
              <a:spcBef>
                <a:spcPts val="300"/>
              </a:spcBef>
              <a:spcAft>
                <a:spcPts val="0"/>
              </a:spcAft>
              <a:buSzPts val="2000"/>
              <a:buFont typeface="Arial"/>
              <a:buChar char="-"/>
            </a:pPr>
            <a:r>
              <a:rPr lang="en-GB">
                <a:latin typeface="Arial"/>
                <a:ea typeface="Arial"/>
                <a:cs typeface="Arial"/>
                <a:sym typeface="Arial"/>
              </a:rPr>
              <a:t>High share of of GDP allocated to </a:t>
            </a:r>
            <a:r>
              <a:rPr b="1" lang="en-GB">
                <a:latin typeface="Arial"/>
                <a:ea typeface="Arial"/>
                <a:cs typeface="Arial"/>
                <a:sym typeface="Arial"/>
              </a:rPr>
              <a:t>social progress</a:t>
            </a:r>
            <a:r>
              <a:rPr lang="en-GB">
                <a:latin typeface="Arial"/>
                <a:ea typeface="Arial"/>
                <a:cs typeface="Arial"/>
                <a:sym typeface="Arial"/>
              </a:rPr>
              <a:t>, the investments in health and education have been significant.</a:t>
            </a:r>
            <a:endParaRPr/>
          </a:p>
          <a:p>
            <a:pPr indent="-342900" lvl="1" marL="901700" rtl="0" algn="l">
              <a:lnSpc>
                <a:spcPct val="110000"/>
              </a:lnSpc>
              <a:spcBef>
                <a:spcPts val="300"/>
              </a:spcBef>
              <a:spcAft>
                <a:spcPts val="0"/>
              </a:spcAft>
              <a:buSzPts val="2000"/>
              <a:buFont typeface="Arial"/>
              <a:buChar char="-"/>
            </a:pPr>
            <a:r>
              <a:rPr lang="en-GB">
                <a:latin typeface="Arial"/>
                <a:ea typeface="Arial"/>
                <a:cs typeface="Arial"/>
                <a:sym typeface="Arial"/>
              </a:rPr>
              <a:t>Economic strengths in </a:t>
            </a:r>
            <a:r>
              <a:rPr b="1" lang="en-GB">
                <a:latin typeface="Arial"/>
                <a:ea typeface="Arial"/>
                <a:cs typeface="Arial"/>
                <a:sym typeface="Arial"/>
              </a:rPr>
              <a:t>education</a:t>
            </a:r>
            <a:r>
              <a:rPr lang="en-GB">
                <a:latin typeface="Arial"/>
                <a:ea typeface="Arial"/>
                <a:cs typeface="Arial"/>
                <a:sym typeface="Arial"/>
              </a:rPr>
              <a:t>, openness and natural capital, increased income from ecotourism, </a:t>
            </a:r>
            <a:r>
              <a:rPr b="1" lang="en-GB">
                <a:latin typeface="Arial"/>
                <a:ea typeface="Arial"/>
                <a:cs typeface="Arial"/>
                <a:sym typeface="Arial"/>
              </a:rPr>
              <a:t>macroeconomic stability.</a:t>
            </a:r>
            <a:endParaRPr>
              <a:latin typeface="Arial"/>
              <a:ea typeface="Arial"/>
              <a:cs typeface="Arial"/>
              <a:sym typeface="Arial"/>
            </a:endParaRPr>
          </a:p>
          <a:p>
            <a:pPr indent="-342900" lvl="1" marL="901700" rtl="0" algn="l">
              <a:lnSpc>
                <a:spcPct val="110000"/>
              </a:lnSpc>
              <a:spcBef>
                <a:spcPts val="300"/>
              </a:spcBef>
              <a:spcAft>
                <a:spcPts val="0"/>
              </a:spcAft>
              <a:buSzPts val="2000"/>
              <a:buFont typeface="Arial"/>
              <a:buChar char="-"/>
            </a:pPr>
            <a:r>
              <a:rPr lang="en-GB">
                <a:latin typeface="Arial"/>
                <a:ea typeface="Arial"/>
                <a:cs typeface="Arial"/>
                <a:sym typeface="Arial"/>
              </a:rPr>
              <a:t>Electricity system: </a:t>
            </a:r>
            <a:r>
              <a:rPr b="1" lang="en-GB">
                <a:latin typeface="Arial"/>
                <a:ea typeface="Arial"/>
                <a:cs typeface="Arial"/>
                <a:sym typeface="Arial"/>
              </a:rPr>
              <a:t>zero-emissions</a:t>
            </a:r>
            <a:r>
              <a:rPr lang="en-GB">
                <a:latin typeface="Arial"/>
                <a:ea typeface="Arial"/>
                <a:cs typeface="Arial"/>
                <a:sym typeface="Arial"/>
              </a:rPr>
              <a:t> but needs to reduce its costs.</a:t>
            </a:r>
            <a:endParaRPr/>
          </a:p>
          <a:p>
            <a:pPr indent="-215900" lvl="0" marL="444500" rtl="0" algn="l">
              <a:lnSpc>
                <a:spcPct val="110000"/>
              </a:lnSpc>
              <a:spcBef>
                <a:spcPts val="600"/>
              </a:spcBef>
              <a:spcAft>
                <a:spcPts val="0"/>
              </a:spcAft>
              <a:buSzPts val="2000"/>
              <a:buFont typeface="Arial"/>
              <a:buNone/>
            </a:pPr>
            <a:r>
              <a:t/>
            </a:r>
            <a:endParaRPr/>
          </a:p>
          <a:p>
            <a:pPr indent="-342900" lvl="0" marL="444500" rtl="0" algn="l">
              <a:lnSpc>
                <a:spcPct val="110000"/>
              </a:lnSpc>
              <a:spcBef>
                <a:spcPts val="600"/>
              </a:spcBef>
              <a:spcAft>
                <a:spcPts val="0"/>
              </a:spcAft>
              <a:buSzPts val="2000"/>
              <a:buFont typeface="Arial"/>
              <a:buChar char="•"/>
            </a:pPr>
            <a:r>
              <a:rPr lang="en-GB"/>
              <a:t>Challenges:</a:t>
            </a:r>
            <a:endParaRPr/>
          </a:p>
          <a:p>
            <a:pPr indent="-342900" lvl="1" marL="901700" rtl="0" algn="l">
              <a:lnSpc>
                <a:spcPct val="110000"/>
              </a:lnSpc>
              <a:spcBef>
                <a:spcPts val="300"/>
              </a:spcBef>
              <a:spcAft>
                <a:spcPts val="0"/>
              </a:spcAft>
              <a:buSzPts val="2000"/>
              <a:buFont typeface="Arial"/>
              <a:buChar char="-"/>
            </a:pPr>
            <a:r>
              <a:rPr b="1" lang="en-GB">
                <a:latin typeface="Arial"/>
                <a:ea typeface="Arial"/>
                <a:cs typeface="Arial"/>
                <a:sym typeface="Arial"/>
              </a:rPr>
              <a:t>Shortcomings in infrastructure</a:t>
            </a:r>
            <a:r>
              <a:rPr lang="en-GB">
                <a:latin typeface="Arial"/>
                <a:ea typeface="Arial"/>
                <a:cs typeface="Arial"/>
                <a:sym typeface="Arial"/>
              </a:rPr>
              <a:t>: limit urban and rural mobility.</a:t>
            </a:r>
            <a:endParaRPr/>
          </a:p>
          <a:p>
            <a:pPr indent="-342900" lvl="1" marL="901700" rtl="0" algn="l">
              <a:lnSpc>
                <a:spcPct val="110000"/>
              </a:lnSpc>
              <a:spcBef>
                <a:spcPts val="300"/>
              </a:spcBef>
              <a:spcAft>
                <a:spcPts val="300"/>
              </a:spcAft>
              <a:buSzPts val="2000"/>
              <a:buFont typeface="Arial"/>
              <a:buChar char="-"/>
            </a:pPr>
            <a:r>
              <a:rPr b="1" lang="en-GB">
                <a:latin typeface="Arial"/>
                <a:ea typeface="Arial"/>
                <a:cs typeface="Arial"/>
                <a:sym typeface="Arial"/>
              </a:rPr>
              <a:t>Fiscal constraints.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629400" y="127000"/>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3. Identifying the challenges to achieve the vision</a:t>
            </a:r>
            <a:endParaRPr/>
          </a:p>
        </p:txBody>
      </p:sp>
      <p:pic>
        <p:nvPicPr>
          <p:cNvPr descr="A screenshot of a graph&#10;&#10;Description automatically generated with low confidence" id="85" name="Google Shape;85;p4"/>
          <p:cNvPicPr preferRelativeResize="0"/>
          <p:nvPr/>
        </p:nvPicPr>
        <p:blipFill rotWithShape="1">
          <a:blip r:embed="rId3">
            <a:alphaModFix/>
          </a:blip>
          <a:srcRect b="0" l="0" r="0" t="0"/>
          <a:stretch/>
        </p:blipFill>
        <p:spPr>
          <a:xfrm>
            <a:off x="1916482" y="1239156"/>
            <a:ext cx="7960029" cy="5618844"/>
          </a:xfrm>
          <a:prstGeom prst="rect">
            <a:avLst/>
          </a:prstGeom>
          <a:noFill/>
          <a:ln>
            <a:noFill/>
          </a:ln>
        </p:spPr>
      </p:pic>
      <p:sp>
        <p:nvSpPr>
          <p:cNvPr id="86" name="Google Shape;86;p4"/>
          <p:cNvSpPr/>
          <p:nvPr/>
        </p:nvSpPr>
        <p:spPr>
          <a:xfrm>
            <a:off x="6096000" y="1878544"/>
            <a:ext cx="3628111" cy="7493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 name="Google Shape;87;p4"/>
          <p:cNvSpPr/>
          <p:nvPr/>
        </p:nvSpPr>
        <p:spPr>
          <a:xfrm>
            <a:off x="5384585" y="4902200"/>
            <a:ext cx="2743415" cy="583144"/>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4"/>
          <p:cNvSpPr/>
          <p:nvPr/>
        </p:nvSpPr>
        <p:spPr>
          <a:xfrm flipH="1" rot="-5400000">
            <a:off x="3430848" y="2706948"/>
            <a:ext cx="3162303" cy="2168007"/>
          </a:xfrm>
          <a:prstGeom prst="uturnArrow">
            <a:avLst>
              <a:gd fmla="val 1569" name="adj1"/>
              <a:gd fmla="val 6547" name="adj2"/>
              <a:gd fmla="val 8012" name="adj3"/>
              <a:gd fmla="val 45313" name="adj4"/>
              <a:gd fmla="val 67384" name="adj5"/>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4. Modelling approach</a:t>
            </a:r>
            <a:endParaRPr/>
          </a:p>
        </p:txBody>
      </p:sp>
      <p:sp>
        <p:nvSpPr>
          <p:cNvPr id="95" name="Google Shape;95;p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Combination of </a:t>
            </a:r>
            <a:r>
              <a:rPr i="1" lang="en-GB"/>
              <a:t>qualitative</a:t>
            </a:r>
            <a:r>
              <a:rPr lang="en-GB"/>
              <a:t> and </a:t>
            </a:r>
            <a:r>
              <a:rPr i="1" lang="en-GB"/>
              <a:t>quantitative</a:t>
            </a:r>
            <a:r>
              <a:rPr lang="en-GB"/>
              <a:t> methods:</a:t>
            </a:r>
            <a:endParaRPr/>
          </a:p>
          <a:p>
            <a:pPr indent="0" lvl="0" marL="101600" rtl="0" algn="l">
              <a:lnSpc>
                <a:spcPct val="110000"/>
              </a:lnSpc>
              <a:spcBef>
                <a:spcPts val="1500"/>
              </a:spcBef>
              <a:spcAft>
                <a:spcPts val="0"/>
              </a:spcAft>
              <a:buSzPts val="2000"/>
              <a:buNone/>
            </a:pPr>
            <a:r>
              <a:t/>
            </a:r>
            <a:endParaRPr/>
          </a:p>
          <a:p>
            <a:pPr indent="-457200" lvl="0" marL="558800" rtl="0" algn="l">
              <a:lnSpc>
                <a:spcPct val="110000"/>
              </a:lnSpc>
              <a:spcBef>
                <a:spcPts val="1500"/>
              </a:spcBef>
              <a:spcAft>
                <a:spcPts val="0"/>
              </a:spcAft>
              <a:buSzPts val="2000"/>
              <a:buAutoNum type="arabicPeriod"/>
            </a:pPr>
            <a:r>
              <a:rPr b="1" lang="en-GB"/>
              <a:t>Qualitative</a:t>
            </a:r>
            <a:r>
              <a:rPr lang="en-GB"/>
              <a:t>: </a:t>
            </a:r>
            <a:r>
              <a:rPr b="1" lang="en-GB">
                <a:latin typeface="Arial"/>
                <a:ea typeface="Arial"/>
                <a:cs typeface="Arial"/>
                <a:sym typeface="Arial"/>
              </a:rPr>
              <a:t>narratives</a:t>
            </a:r>
            <a:r>
              <a:rPr lang="en-GB">
                <a:latin typeface="Arial"/>
                <a:ea typeface="Arial"/>
                <a:cs typeface="Arial"/>
                <a:sym typeface="Arial"/>
              </a:rPr>
              <a:t> and </a:t>
            </a:r>
            <a:r>
              <a:rPr b="1" lang="en-GB">
                <a:latin typeface="Arial"/>
                <a:ea typeface="Arial"/>
                <a:cs typeface="Arial"/>
                <a:sym typeface="Arial"/>
              </a:rPr>
              <a:t>storylines</a:t>
            </a:r>
            <a:r>
              <a:rPr lang="en-GB">
                <a:latin typeface="Arial"/>
                <a:ea typeface="Arial"/>
                <a:cs typeface="Arial"/>
                <a:sym typeface="Arial"/>
              </a:rPr>
              <a:t> around the decarbonisation pathway</a:t>
            </a:r>
            <a:endParaRPr/>
          </a:p>
          <a:p>
            <a:pPr indent="-457200" lvl="1" marL="1016000" rtl="0" algn="l">
              <a:lnSpc>
                <a:spcPct val="110000"/>
              </a:lnSpc>
              <a:spcBef>
                <a:spcPts val="1200"/>
              </a:spcBef>
              <a:spcAft>
                <a:spcPts val="0"/>
              </a:spcAft>
              <a:buSzPts val="2000"/>
              <a:buChar char="•"/>
            </a:pPr>
            <a:r>
              <a:rPr lang="en-GB">
                <a:latin typeface="Arial"/>
                <a:ea typeface="Arial"/>
                <a:cs typeface="Arial"/>
                <a:sym typeface="Arial"/>
              </a:rPr>
              <a:t>Stakeholder-driven back-casting participatory approach</a:t>
            </a:r>
            <a:endParaRPr/>
          </a:p>
          <a:p>
            <a:pPr indent="-457200" lvl="1" marL="1016000" rtl="0" algn="l">
              <a:lnSpc>
                <a:spcPct val="110000"/>
              </a:lnSpc>
              <a:spcBef>
                <a:spcPts val="1200"/>
              </a:spcBef>
              <a:spcAft>
                <a:spcPts val="0"/>
              </a:spcAft>
              <a:buSzPts val="2000"/>
              <a:buChar char="•"/>
            </a:pPr>
            <a:r>
              <a:rPr lang="en-GB">
                <a:latin typeface="Arial"/>
                <a:ea typeface="Arial"/>
                <a:cs typeface="Arial"/>
                <a:sym typeface="Arial"/>
              </a:rPr>
              <a:t>Discussion around the strategies and actions</a:t>
            </a:r>
            <a:endParaRPr/>
          </a:p>
          <a:p>
            <a:pPr indent="-330200" lvl="1" marL="1016000" rtl="0" algn="l">
              <a:lnSpc>
                <a:spcPct val="110000"/>
              </a:lnSpc>
              <a:spcBef>
                <a:spcPts val="1200"/>
              </a:spcBef>
              <a:spcAft>
                <a:spcPts val="0"/>
              </a:spcAft>
              <a:buSzPts val="2000"/>
              <a:buNone/>
            </a:pPr>
            <a:r>
              <a:t/>
            </a:r>
            <a:endParaRPr>
              <a:latin typeface="Arial"/>
              <a:ea typeface="Arial"/>
              <a:cs typeface="Arial"/>
              <a:sym typeface="Arial"/>
            </a:endParaRPr>
          </a:p>
          <a:p>
            <a:pPr indent="-457200" lvl="0" marL="558800" rtl="0" algn="l">
              <a:lnSpc>
                <a:spcPct val="110000"/>
              </a:lnSpc>
              <a:spcBef>
                <a:spcPts val="1500"/>
              </a:spcBef>
              <a:spcAft>
                <a:spcPts val="0"/>
              </a:spcAft>
              <a:buSzPts val="2000"/>
              <a:buAutoNum type="arabicPeriod"/>
            </a:pPr>
            <a:r>
              <a:rPr b="1" lang="en-GB"/>
              <a:t>Quantitative</a:t>
            </a:r>
            <a:r>
              <a:rPr lang="en-GB"/>
              <a:t>: Open-Source Energy Modelling System (OSeMOSYS) tool </a:t>
            </a:r>
            <a:endParaRPr/>
          </a:p>
          <a:p>
            <a:pPr indent="-457200" lvl="1" marL="1016000" rtl="0" algn="l">
              <a:lnSpc>
                <a:spcPct val="110000"/>
              </a:lnSpc>
              <a:spcBef>
                <a:spcPts val="1200"/>
              </a:spcBef>
              <a:spcAft>
                <a:spcPts val="0"/>
              </a:spcAft>
              <a:buSzPts val="2000"/>
              <a:buChar char="•"/>
            </a:pPr>
            <a:r>
              <a:rPr lang="en-GB">
                <a:latin typeface="Arial"/>
                <a:ea typeface="Arial"/>
                <a:cs typeface="Arial"/>
                <a:sym typeface="Arial"/>
              </a:rPr>
              <a:t>Energy systems optimization model</a:t>
            </a:r>
            <a:endParaRPr/>
          </a:p>
          <a:p>
            <a:pPr indent="-457200" lvl="1" marL="1016000" rtl="0" algn="l">
              <a:lnSpc>
                <a:spcPct val="110000"/>
              </a:lnSpc>
              <a:spcBef>
                <a:spcPts val="1200"/>
              </a:spcBef>
              <a:spcAft>
                <a:spcPts val="0"/>
              </a:spcAft>
              <a:buSzPts val="2000"/>
              <a:buChar char="•"/>
            </a:pPr>
            <a:r>
              <a:rPr lang="en-GB">
                <a:latin typeface="Arial"/>
                <a:ea typeface="Arial"/>
                <a:cs typeface="Arial"/>
                <a:sym typeface="Arial"/>
              </a:rPr>
              <a:t>Least-cost pathway for the energy system</a:t>
            </a:r>
            <a:endParaRPr/>
          </a:p>
          <a:p>
            <a:pPr indent="-457200" lvl="1" marL="1016000" rtl="0" algn="l">
              <a:lnSpc>
                <a:spcPct val="110000"/>
              </a:lnSpc>
              <a:spcBef>
                <a:spcPts val="1200"/>
              </a:spcBef>
              <a:spcAft>
                <a:spcPts val="0"/>
              </a:spcAft>
              <a:buSzPts val="2000"/>
              <a:buChar char="•"/>
            </a:pPr>
            <a:r>
              <a:rPr lang="en-GB">
                <a:latin typeface="Arial"/>
                <a:ea typeface="Arial"/>
                <a:cs typeface="Arial"/>
                <a:sym typeface="Arial"/>
              </a:rPr>
              <a:t>Assessment of robustness of different strategies </a:t>
            </a:r>
            <a:endParaRPr/>
          </a:p>
          <a:p>
            <a:pPr indent="-330200" lvl="0" marL="558800" rtl="0" algn="l">
              <a:lnSpc>
                <a:spcPct val="110000"/>
              </a:lnSpc>
              <a:spcBef>
                <a:spcPts val="1500"/>
              </a:spcBef>
              <a:spcAft>
                <a:spcPts val="300"/>
              </a:spcAft>
              <a:buClr>
                <a:schemeClr val="dk1"/>
              </a:buClr>
              <a:buSzPts val="2000"/>
              <a:buFont typeface="Arial"/>
              <a:buNone/>
            </a:pPr>
            <a:r>
              <a:t/>
            </a:r>
            <a:endParaRPr/>
          </a:p>
        </p:txBody>
      </p:sp>
      <p:pic>
        <p:nvPicPr>
          <p:cNvPr descr="Customer review outline" id="96" name="Google Shape;96;p5"/>
          <p:cNvPicPr preferRelativeResize="0"/>
          <p:nvPr/>
        </p:nvPicPr>
        <p:blipFill rotWithShape="1">
          <a:blip r:embed="rId3">
            <a:alphaModFix/>
          </a:blip>
          <a:srcRect b="0" l="0" r="0" t="0"/>
          <a:stretch/>
        </p:blipFill>
        <p:spPr>
          <a:xfrm>
            <a:off x="10240713" y="2702066"/>
            <a:ext cx="756000" cy="756000"/>
          </a:xfrm>
          <a:prstGeom prst="rect">
            <a:avLst/>
          </a:prstGeom>
          <a:noFill/>
          <a:ln>
            <a:noFill/>
          </a:ln>
        </p:spPr>
      </p:pic>
      <p:pic>
        <p:nvPicPr>
          <p:cNvPr descr="A black background with a black square&#10;&#10;Description automatically generated with medium confidence" id="97" name="Google Shape;97;p5"/>
          <p:cNvPicPr preferRelativeResize="0"/>
          <p:nvPr/>
        </p:nvPicPr>
        <p:blipFill rotWithShape="1">
          <a:blip r:embed="rId4">
            <a:alphaModFix/>
          </a:blip>
          <a:srcRect b="0" l="0" r="0" t="0"/>
          <a:stretch/>
        </p:blipFill>
        <p:spPr>
          <a:xfrm>
            <a:off x="10296140" y="4813299"/>
            <a:ext cx="756000" cy="756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679677" y="454683"/>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5. Process for stakeholder engagement</a:t>
            </a:r>
            <a:endParaRPr/>
          </a:p>
        </p:txBody>
      </p:sp>
      <p:pic>
        <p:nvPicPr>
          <p:cNvPr descr="A screenshot of a chat&#10;&#10;Description automatically generated with low confidence" id="104" name="Google Shape;104;p6"/>
          <p:cNvPicPr preferRelativeResize="0"/>
          <p:nvPr/>
        </p:nvPicPr>
        <p:blipFill rotWithShape="1">
          <a:blip r:embed="rId3">
            <a:alphaModFix/>
          </a:blip>
          <a:srcRect b="0" l="0" r="0" t="0"/>
          <a:stretch/>
        </p:blipFill>
        <p:spPr>
          <a:xfrm>
            <a:off x="308836" y="2263588"/>
            <a:ext cx="11574327" cy="2330824"/>
          </a:xfrm>
          <a:prstGeom prst="rect">
            <a:avLst/>
          </a:prstGeom>
          <a:noFill/>
          <a:ln>
            <a:noFill/>
          </a:ln>
        </p:spPr>
      </p:pic>
      <p:sp>
        <p:nvSpPr>
          <p:cNvPr id="105" name="Google Shape;105;p6"/>
          <p:cNvSpPr txBox="1"/>
          <p:nvPr/>
        </p:nvSpPr>
        <p:spPr>
          <a:xfrm>
            <a:off x="3808997" y="6488669"/>
            <a:ext cx="4574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Source: (Godínez-Zamora, G. et al. 2021)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6. Scenarios explored by the stakeholders</a:t>
            </a:r>
            <a:endParaRPr/>
          </a:p>
        </p:txBody>
      </p:sp>
      <p:sp>
        <p:nvSpPr>
          <p:cNvPr id="112" name="Google Shape;112;p7"/>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AutoNum type="arabicPeriod"/>
            </a:pPr>
            <a:r>
              <a:rPr lang="en-GB"/>
              <a:t>A </a:t>
            </a:r>
            <a:r>
              <a:rPr b="1" lang="en-GB"/>
              <a:t>Business as Usual </a:t>
            </a:r>
            <a:r>
              <a:rPr lang="en-GB"/>
              <a:t>(</a:t>
            </a:r>
            <a:r>
              <a:rPr b="1" lang="en-GB"/>
              <a:t>BAU</a:t>
            </a:r>
            <a:r>
              <a:rPr lang="en-GB"/>
              <a:t>):</a:t>
            </a:r>
            <a:endParaRPr/>
          </a:p>
          <a:p>
            <a:pPr indent="-457200" lvl="1" marL="1016000" rtl="0" algn="l">
              <a:lnSpc>
                <a:spcPct val="110000"/>
              </a:lnSpc>
              <a:spcBef>
                <a:spcPts val="600"/>
              </a:spcBef>
              <a:spcAft>
                <a:spcPts val="0"/>
              </a:spcAft>
              <a:buSzPts val="2000"/>
              <a:buChar char="•"/>
            </a:pPr>
            <a:r>
              <a:rPr lang="en-GB">
                <a:latin typeface="Arial"/>
                <a:ea typeface="Arial"/>
                <a:cs typeface="Arial"/>
                <a:sym typeface="Arial"/>
              </a:rPr>
              <a:t>Trends based on historical data. </a:t>
            </a:r>
            <a:endParaRPr/>
          </a:p>
          <a:p>
            <a:pPr indent="-457200" lvl="1" marL="1016000" rtl="0" algn="l">
              <a:lnSpc>
                <a:spcPct val="110000"/>
              </a:lnSpc>
              <a:spcBef>
                <a:spcPts val="600"/>
              </a:spcBef>
              <a:spcAft>
                <a:spcPts val="0"/>
              </a:spcAft>
              <a:buSzPts val="2000"/>
              <a:buChar char="•"/>
            </a:pPr>
            <a:r>
              <a:rPr lang="en-GB">
                <a:latin typeface="Arial"/>
                <a:ea typeface="Arial"/>
                <a:cs typeface="Arial"/>
                <a:sym typeface="Arial"/>
              </a:rPr>
              <a:t>Power system: a moderate penetration of distributed generation</a:t>
            </a:r>
            <a:endParaRPr/>
          </a:p>
          <a:p>
            <a:pPr indent="0" lvl="1" marL="558800" rtl="0" algn="l">
              <a:lnSpc>
                <a:spcPct val="110000"/>
              </a:lnSpc>
              <a:spcBef>
                <a:spcPts val="600"/>
              </a:spcBef>
              <a:spcAft>
                <a:spcPts val="0"/>
              </a:spcAft>
              <a:buSzPts val="2000"/>
              <a:buNone/>
            </a:pPr>
            <a:r>
              <a:t/>
            </a:r>
            <a:endParaRPr>
              <a:latin typeface="Arial"/>
              <a:ea typeface="Arial"/>
              <a:cs typeface="Arial"/>
              <a:sym typeface="Arial"/>
            </a:endParaRPr>
          </a:p>
          <a:p>
            <a:pPr indent="0" lvl="1" marL="558800" rtl="0" algn="l">
              <a:lnSpc>
                <a:spcPct val="110000"/>
              </a:lnSpc>
              <a:spcBef>
                <a:spcPts val="600"/>
              </a:spcBef>
              <a:spcAft>
                <a:spcPts val="0"/>
              </a:spcAft>
              <a:buSzPts val="2000"/>
              <a:buNone/>
            </a:pPr>
            <a:r>
              <a:t/>
            </a:r>
            <a:endParaRPr>
              <a:latin typeface="Arial"/>
              <a:ea typeface="Arial"/>
              <a:cs typeface="Arial"/>
              <a:sym typeface="Arial"/>
            </a:endParaRPr>
          </a:p>
          <a:p>
            <a:pPr indent="0" lvl="1" marL="558800" rtl="0" algn="l">
              <a:lnSpc>
                <a:spcPct val="110000"/>
              </a:lnSpc>
              <a:spcBef>
                <a:spcPts val="600"/>
              </a:spcBef>
              <a:spcAft>
                <a:spcPts val="0"/>
              </a:spcAft>
              <a:buSzPts val="2000"/>
              <a:buNone/>
            </a:pPr>
            <a:r>
              <a:t/>
            </a:r>
            <a:endParaRPr sz="1400">
              <a:latin typeface="Arial"/>
              <a:ea typeface="Arial"/>
              <a:cs typeface="Arial"/>
              <a:sym typeface="Arial"/>
            </a:endParaRPr>
          </a:p>
          <a:p>
            <a:pPr indent="-457200" lvl="0" marL="558800" rtl="0" algn="l">
              <a:lnSpc>
                <a:spcPct val="110000"/>
              </a:lnSpc>
              <a:spcBef>
                <a:spcPts val="900"/>
              </a:spcBef>
              <a:spcAft>
                <a:spcPts val="0"/>
              </a:spcAft>
              <a:buSzPts val="2000"/>
              <a:buAutoNum type="arabicPeriod"/>
            </a:pPr>
            <a:r>
              <a:rPr lang="en-GB"/>
              <a:t>A </a:t>
            </a:r>
            <a:r>
              <a:rPr b="1" lang="en-GB"/>
              <a:t>deep-decarbonisation scenario </a:t>
            </a:r>
            <a:r>
              <a:rPr lang="en-GB"/>
              <a:t>(</a:t>
            </a:r>
            <a:r>
              <a:rPr b="1" lang="en-GB"/>
              <a:t>NDP</a:t>
            </a:r>
            <a:r>
              <a:rPr lang="en-GB"/>
              <a:t>)</a:t>
            </a:r>
            <a:endParaRPr/>
          </a:p>
          <a:p>
            <a:pPr indent="-457200" lvl="1" marL="1016000" rtl="0" algn="l">
              <a:lnSpc>
                <a:spcPct val="110000"/>
              </a:lnSpc>
              <a:spcBef>
                <a:spcPts val="600"/>
              </a:spcBef>
              <a:spcAft>
                <a:spcPts val="0"/>
              </a:spcAft>
              <a:buSzPts val="2000"/>
              <a:buChar char="•"/>
            </a:pPr>
            <a:r>
              <a:rPr lang="en-GB">
                <a:latin typeface="Arial"/>
                <a:ea typeface="Arial"/>
                <a:cs typeface="Arial"/>
                <a:sym typeface="Arial"/>
              </a:rPr>
              <a:t>The narrative of the NDP maintains the social and economic situation described in the BAU</a:t>
            </a:r>
            <a:endParaRPr/>
          </a:p>
          <a:p>
            <a:pPr indent="-457200" lvl="1" marL="1016000" rtl="0" algn="l">
              <a:lnSpc>
                <a:spcPct val="110000"/>
              </a:lnSpc>
              <a:spcBef>
                <a:spcPts val="600"/>
              </a:spcBef>
              <a:spcAft>
                <a:spcPts val="600"/>
              </a:spcAft>
              <a:buSzPts val="2000"/>
              <a:buChar char="•"/>
            </a:pPr>
            <a:r>
              <a:rPr lang="en-GB">
                <a:latin typeface="Arial"/>
                <a:ea typeface="Arial"/>
                <a:cs typeface="Arial"/>
                <a:sym typeface="Arial"/>
              </a:rPr>
              <a:t>Evolutions in urban planning and low-emissions technologies.</a:t>
            </a:r>
            <a:endParaRPr/>
          </a:p>
        </p:txBody>
      </p:sp>
      <p:pic>
        <p:nvPicPr>
          <p:cNvPr descr="A black background with a black square&#10;&#10;Description automatically generated with medium confidence" id="113" name="Google Shape;113;p7"/>
          <p:cNvPicPr preferRelativeResize="0"/>
          <p:nvPr/>
        </p:nvPicPr>
        <p:blipFill rotWithShape="1">
          <a:blip r:embed="rId3">
            <a:alphaModFix/>
          </a:blip>
          <a:srcRect b="0" l="0" r="0" t="0"/>
          <a:stretch/>
        </p:blipFill>
        <p:spPr>
          <a:xfrm>
            <a:off x="5267047" y="5242733"/>
            <a:ext cx="1152000" cy="1152000"/>
          </a:xfrm>
          <a:prstGeom prst="rect">
            <a:avLst/>
          </a:prstGeom>
          <a:noFill/>
          <a:ln>
            <a:noFill/>
          </a:ln>
        </p:spPr>
      </p:pic>
      <p:pic>
        <p:nvPicPr>
          <p:cNvPr descr="A black background with a black square&#10;&#10;Description automatically generated with medium confidence" id="114" name="Google Shape;114;p7"/>
          <p:cNvPicPr preferRelativeResize="0"/>
          <p:nvPr/>
        </p:nvPicPr>
        <p:blipFill rotWithShape="1">
          <a:blip r:embed="rId4">
            <a:alphaModFix/>
          </a:blip>
          <a:srcRect b="0" l="0" r="0" t="0"/>
          <a:stretch/>
        </p:blipFill>
        <p:spPr>
          <a:xfrm>
            <a:off x="6854547" y="2533555"/>
            <a:ext cx="1008000" cy="1008000"/>
          </a:xfrm>
          <a:prstGeom prst="rect">
            <a:avLst/>
          </a:prstGeom>
          <a:noFill/>
          <a:ln>
            <a:noFill/>
          </a:ln>
        </p:spPr>
      </p:pic>
      <p:pic>
        <p:nvPicPr>
          <p:cNvPr descr="A black background with a black square&#10;&#10;Description automatically generated with medium confidence" id="115" name="Google Shape;115;p7"/>
          <p:cNvPicPr preferRelativeResize="0"/>
          <p:nvPr/>
        </p:nvPicPr>
        <p:blipFill rotWithShape="1">
          <a:blip r:embed="rId5">
            <a:alphaModFix/>
          </a:blip>
          <a:srcRect b="0" l="0" r="0" t="0"/>
          <a:stretch/>
        </p:blipFill>
        <p:spPr>
          <a:xfrm>
            <a:off x="2018548" y="4954733"/>
            <a:ext cx="1728000" cy="1728000"/>
          </a:xfrm>
          <a:prstGeom prst="rect">
            <a:avLst/>
          </a:prstGeom>
          <a:noFill/>
          <a:ln>
            <a:noFill/>
          </a:ln>
        </p:spPr>
      </p:pic>
      <p:pic>
        <p:nvPicPr>
          <p:cNvPr descr="A black background with a black square&#10;&#10;Description automatically generated with medium confidence" id="116" name="Google Shape;116;p7"/>
          <p:cNvPicPr preferRelativeResize="0"/>
          <p:nvPr/>
        </p:nvPicPr>
        <p:blipFill rotWithShape="1">
          <a:blip r:embed="rId6">
            <a:alphaModFix/>
          </a:blip>
          <a:srcRect b="0" l="0" r="0" t="0"/>
          <a:stretch/>
        </p:blipFill>
        <p:spPr>
          <a:xfrm>
            <a:off x="7939545" y="5242733"/>
            <a:ext cx="1152000" cy="1152000"/>
          </a:xfrm>
          <a:prstGeom prst="rect">
            <a:avLst/>
          </a:prstGeom>
          <a:noFill/>
          <a:ln>
            <a:noFill/>
          </a:ln>
        </p:spPr>
      </p:pic>
      <p:pic>
        <p:nvPicPr>
          <p:cNvPr descr="A black background with a black square&#10;&#10;Description automatically generated with medium confidence" id="117" name="Google Shape;117;p7"/>
          <p:cNvPicPr preferRelativeResize="0"/>
          <p:nvPr/>
        </p:nvPicPr>
        <p:blipFill rotWithShape="1">
          <a:blip r:embed="rId7">
            <a:alphaModFix/>
          </a:blip>
          <a:srcRect b="0" l="0" r="0" t="0"/>
          <a:stretch/>
        </p:blipFill>
        <p:spPr>
          <a:xfrm>
            <a:off x="3451647" y="2569555"/>
            <a:ext cx="936000" cy="936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7. OSeMOSYS-CR: a transparent model</a:t>
            </a:r>
            <a:endParaRPr/>
          </a:p>
        </p:txBody>
      </p:sp>
      <p:pic>
        <p:nvPicPr>
          <p:cNvPr descr="A diagram of energy transformation and distribution&#10;&#10;Description automatically generated with low confidence" id="124" name="Google Shape;124;p8"/>
          <p:cNvPicPr preferRelativeResize="0"/>
          <p:nvPr/>
        </p:nvPicPr>
        <p:blipFill rotWithShape="1">
          <a:blip r:embed="rId3">
            <a:alphaModFix/>
          </a:blip>
          <a:srcRect b="0" l="0" r="0" t="0"/>
          <a:stretch/>
        </p:blipFill>
        <p:spPr>
          <a:xfrm>
            <a:off x="1141679" y="1176528"/>
            <a:ext cx="9908641" cy="5523853"/>
          </a:xfrm>
          <a:prstGeom prst="rect">
            <a:avLst/>
          </a:prstGeom>
          <a:noFill/>
          <a:ln>
            <a:noFill/>
          </a:ln>
        </p:spPr>
      </p:pic>
      <p:sp>
        <p:nvSpPr>
          <p:cNvPr id="125" name="Google Shape;125;p8"/>
          <p:cNvSpPr txBox="1"/>
          <p:nvPr/>
        </p:nvSpPr>
        <p:spPr>
          <a:xfrm>
            <a:off x="11050320" y="4716380"/>
            <a:ext cx="125798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Source: (Godínez-Zamora, G. et al. 2021)</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title"/>
          </p:nvPr>
        </p:nvSpPr>
        <p:spPr>
          <a:xfrm>
            <a:off x="629399" y="90204"/>
            <a:ext cx="8103896" cy="8863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8. Results : distributions of passenger and cargo transport demand</a:t>
            </a:r>
            <a:endParaRPr/>
          </a:p>
        </p:txBody>
      </p:sp>
      <p:pic>
        <p:nvPicPr>
          <p:cNvPr descr="A picture containing text, screenshot, diagram&#10;&#10;Description automatically generated" id="132" name="Google Shape;132;p9"/>
          <p:cNvPicPr preferRelativeResize="0"/>
          <p:nvPr/>
        </p:nvPicPr>
        <p:blipFill rotWithShape="1">
          <a:blip r:embed="rId3">
            <a:alphaModFix/>
          </a:blip>
          <a:srcRect b="25663" l="0" r="49974" t="0"/>
          <a:stretch/>
        </p:blipFill>
        <p:spPr>
          <a:xfrm>
            <a:off x="1950178" y="1124012"/>
            <a:ext cx="5462337" cy="5643784"/>
          </a:xfrm>
          <a:prstGeom prst="rect">
            <a:avLst/>
          </a:prstGeom>
          <a:noFill/>
          <a:ln>
            <a:noFill/>
          </a:ln>
        </p:spPr>
      </p:pic>
      <p:sp>
        <p:nvSpPr>
          <p:cNvPr id="133" name="Google Shape;133;p9"/>
          <p:cNvSpPr txBox="1"/>
          <p:nvPr/>
        </p:nvSpPr>
        <p:spPr>
          <a:xfrm>
            <a:off x="7761678" y="5937532"/>
            <a:ext cx="4574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Source: (Godínez-Zamora, G. et al. 2021)</a:t>
            </a:r>
            <a:endParaRPr/>
          </a:p>
        </p:txBody>
      </p:sp>
      <p:pic>
        <p:nvPicPr>
          <p:cNvPr descr="A picture containing text, screenshot, diagram&#10;&#10;Description automatically generated" id="134" name="Google Shape;134;p9"/>
          <p:cNvPicPr preferRelativeResize="0"/>
          <p:nvPr/>
        </p:nvPicPr>
        <p:blipFill rotWithShape="1">
          <a:blip r:embed="rId3">
            <a:alphaModFix/>
          </a:blip>
          <a:srcRect b="0" l="0" r="49974" t="73980"/>
          <a:stretch/>
        </p:blipFill>
        <p:spPr>
          <a:xfrm>
            <a:off x="8021666" y="2307869"/>
            <a:ext cx="4054030" cy="1466159"/>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