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6858000" cx="12192000"/>
  <p:notesSz cx="6858000" cy="9144000"/>
  <p:embeddedFontLst>
    <p:embeddedFont>
      <p:font typeface="Lato"/>
      <p:regular r:id="rId36"/>
      <p:bold r:id="rId37"/>
      <p:italic r:id="rId38"/>
      <p:boldItalic r:id="rId39"/>
    </p:embeddedFont>
    <p:embeddedFont>
      <p:font typeface="Open Sans ExtraBold"/>
      <p:bold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6" roundtripDataSignature="AMtx7mggY2M4lrxffHD65H6aLYb7vGv/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65D29F-7BCD-4393-BD53-D87556768778}">
  <a:tblStyle styleId="{C665D29F-7BCD-4393-BD53-D8755676877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ExtraBold-bold.fntdata"/><Relationship Id="rId20" Type="http://schemas.openxmlformats.org/officeDocument/2006/relationships/slide" Target="slides/slide13.xml"/><Relationship Id="rId42" Type="http://schemas.openxmlformats.org/officeDocument/2006/relationships/font" Target="fonts/OpenSans-regular.fntdata"/><Relationship Id="rId41" Type="http://schemas.openxmlformats.org/officeDocument/2006/relationships/font" Target="fonts/OpenSansExtraBold-boldItalic.fntdata"/><Relationship Id="rId22" Type="http://schemas.openxmlformats.org/officeDocument/2006/relationships/slide" Target="slides/slide15.xml"/><Relationship Id="rId44" Type="http://schemas.openxmlformats.org/officeDocument/2006/relationships/font" Target="fonts/OpenSans-italic.fntdata"/><Relationship Id="rId21" Type="http://schemas.openxmlformats.org/officeDocument/2006/relationships/slide" Target="slides/slide14.xml"/><Relationship Id="rId43" Type="http://schemas.openxmlformats.org/officeDocument/2006/relationships/font" Target="fonts/OpenSans-bold.fntdata"/><Relationship Id="rId24" Type="http://schemas.openxmlformats.org/officeDocument/2006/relationships/slide" Target="slides/slide17.xml"/><Relationship Id="rId46" Type="http://customschemas.google.com/relationships/presentationmetadata" Target="metadata"/><Relationship Id="rId23" Type="http://schemas.openxmlformats.org/officeDocument/2006/relationships/slide" Target="slides/slide16.xml"/><Relationship Id="rId45" Type="http://schemas.openxmlformats.org/officeDocument/2006/relationships/font" Target="fonts/OpenSans-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Lato-bold.fntdata"/><Relationship Id="rId14" Type="http://schemas.openxmlformats.org/officeDocument/2006/relationships/slide" Target="slides/slide7.xml"/><Relationship Id="rId36" Type="http://schemas.openxmlformats.org/officeDocument/2006/relationships/font" Target="fonts/Lato-regular.fntdata"/><Relationship Id="rId17" Type="http://schemas.openxmlformats.org/officeDocument/2006/relationships/slide" Target="slides/slide10.xml"/><Relationship Id="rId39" Type="http://schemas.openxmlformats.org/officeDocument/2006/relationships/font" Target="fonts/Lato-boldItalic.fntdata"/><Relationship Id="rId16" Type="http://schemas.openxmlformats.org/officeDocument/2006/relationships/slide" Target="slides/slide9.xml"/><Relationship Id="rId38" Type="http://schemas.openxmlformats.org/officeDocument/2006/relationships/font" Target="fonts/Lato-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third type of scenarios is backcasting scenarios. Instead of looking at how we think things will develop and what does that mean, the backcasting scenarios look at what do we want the future to be like in 10 years. The model then identifies the key parameters that are needed to get there. As an example</a:t>
            </a:r>
            <a:r>
              <a:rPr lang="en-GB"/>
              <a:t>, let us consider the questions to ask if</a:t>
            </a:r>
            <a:r>
              <a:rPr lang="en-GB" sz="1200">
                <a:solidFill>
                  <a:schemeClr val="dk1"/>
                </a:solidFill>
                <a:latin typeface="Calibri"/>
                <a:ea typeface="Calibri"/>
                <a:cs typeface="Calibri"/>
                <a:sym typeface="Calibri"/>
              </a:rPr>
              <a:t> we want 30 percent of the population to be supplied by PV panels</a:t>
            </a:r>
            <a:r>
              <a:rPr lang="en-GB"/>
              <a:t>.</a:t>
            </a:r>
            <a:r>
              <a:rPr lang="en-GB" sz="1200">
                <a:solidFill>
                  <a:schemeClr val="dk1"/>
                </a:solidFill>
                <a:latin typeface="Calibri"/>
                <a:ea typeface="Calibri"/>
                <a:cs typeface="Calibri"/>
                <a:sym typeface="Calibri"/>
              </a:rPr>
              <a:t> What do we need to do to make sure that PV panels are the </a:t>
            </a:r>
            <a:r>
              <a:rPr lang="en-GB"/>
              <a:t>least-cost</a:t>
            </a:r>
            <a:r>
              <a:rPr lang="en-GB" sz="1200">
                <a:solidFill>
                  <a:schemeClr val="dk1"/>
                </a:solidFill>
                <a:latin typeface="Calibri"/>
                <a:ea typeface="Calibri"/>
                <a:cs typeface="Calibri"/>
                <a:sym typeface="Calibri"/>
              </a:rPr>
              <a:t> alternative for 30 percent of the population? How much would we need the price to decrease? How much would we need to subsidize panels, in case the price is too high?</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a:t>When we do sensitivity analysis or uncertainty analysis we look at how changing the input variables affects the results. As previously described, a model provides a simplified version of reality, and therefore it comes with uncertainties. Second of all, we do not know how the future will develop. We can try to predict what will happen in terms of demand, supply, or in terms of costs. However, we will never be able to predict the future. </a:t>
            </a:r>
            <a:endParaRPr/>
          </a:p>
        </p:txBody>
      </p:sp>
      <p:sp>
        <p:nvSpPr>
          <p:cNvPr id="286" name="Google Shape;28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Looking at decision-making and providing recommendations for decision-making, it is important to test the robustness of the optimal solution. What does that imply? If we model a solution we should test how changes in the input variables affect the results. There might be very sensitive parameters that change the results: for example, changes in the diesel fuel cost or demand growth. It is good to understand these to also understand the robustness of the insights.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can use scenario analysis to find critical values. As an example, at </a:t>
            </a:r>
            <a:r>
              <a:rPr lang="en-GB"/>
              <a:t>what</a:t>
            </a:r>
            <a:r>
              <a:rPr lang="en-GB" sz="1200">
                <a:solidFill>
                  <a:schemeClr val="dk1"/>
                </a:solidFill>
                <a:latin typeface="Calibri"/>
                <a:ea typeface="Calibri"/>
                <a:cs typeface="Calibri"/>
                <a:sym typeface="Calibri"/>
              </a:rPr>
              <a:t> diesel fuel </a:t>
            </a:r>
            <a:r>
              <a:rPr lang="en-GB"/>
              <a:t>cost</a:t>
            </a:r>
            <a:r>
              <a:rPr lang="en-GB" sz="1200">
                <a:solidFill>
                  <a:schemeClr val="dk1"/>
                </a:solidFill>
                <a:latin typeface="Calibri"/>
                <a:ea typeface="Calibri"/>
                <a:cs typeface="Calibri"/>
                <a:sym typeface="Calibri"/>
              </a:rPr>
              <a:t> are diesel generators producing electricity </a:t>
            </a:r>
            <a:r>
              <a:rPr lang="en-GB"/>
              <a:t>at</a:t>
            </a:r>
            <a:r>
              <a:rPr lang="en-GB" sz="1200">
                <a:solidFill>
                  <a:schemeClr val="dk1"/>
                </a:solidFill>
                <a:latin typeface="Calibri"/>
                <a:ea typeface="Calibri"/>
                <a:cs typeface="Calibri"/>
                <a:sym typeface="Calibri"/>
              </a:rPr>
              <a:t> </a:t>
            </a:r>
            <a:r>
              <a:rPr lang="en-GB"/>
              <a:t>a </a:t>
            </a:r>
            <a:r>
              <a:rPr lang="en-GB" sz="1200">
                <a:solidFill>
                  <a:schemeClr val="dk1"/>
                </a:solidFill>
                <a:latin typeface="Calibri"/>
                <a:ea typeface="Calibri"/>
                <a:cs typeface="Calibri"/>
                <a:sym typeface="Calibri"/>
              </a:rPr>
              <a:t>lower cost than PV panels for off-grid electrification, or vice versa.</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can also identify key variables in our analysis, meaning </a:t>
            </a:r>
            <a:r>
              <a:rPr lang="en-GB"/>
              <a:t>we can assess which</a:t>
            </a:r>
            <a:r>
              <a:rPr lang="en-GB" sz="1200">
                <a:solidFill>
                  <a:schemeClr val="dk1"/>
                </a:solidFill>
                <a:latin typeface="Calibri"/>
                <a:ea typeface="Calibri"/>
                <a:cs typeface="Calibri"/>
                <a:sym typeface="Calibri"/>
              </a:rPr>
              <a:t> of these </a:t>
            </a:r>
            <a:r>
              <a:rPr lang="en-GB"/>
              <a:t>parameters</a:t>
            </a:r>
            <a:r>
              <a:rPr lang="en-GB" sz="1200">
                <a:solidFill>
                  <a:schemeClr val="dk1"/>
                </a:solidFill>
                <a:latin typeface="Calibri"/>
                <a:ea typeface="Calibri"/>
                <a:cs typeface="Calibri"/>
                <a:sym typeface="Calibri"/>
              </a:rPr>
              <a:t> has the highest effect on the strategy or the solutions. We can see that demand growth, for example, might be much more important than the efficiency of the wind turbines. This</a:t>
            </a:r>
            <a:r>
              <a:rPr lang="en-GB"/>
              <a:t>,</a:t>
            </a:r>
            <a:r>
              <a:rPr lang="en-GB" sz="1200">
                <a:solidFill>
                  <a:schemeClr val="dk1"/>
                </a:solidFill>
                <a:latin typeface="Calibri"/>
                <a:ea typeface="Calibri"/>
                <a:cs typeface="Calibri"/>
                <a:sym typeface="Calibri"/>
              </a:rPr>
              <a:t> as well as other scenarios and sensitivity analysis</a:t>
            </a:r>
            <a:r>
              <a:rPr lang="en-GB"/>
              <a:t>,</a:t>
            </a:r>
            <a:r>
              <a:rPr lang="en-GB" sz="1200">
                <a:solidFill>
                  <a:schemeClr val="dk1"/>
                </a:solidFill>
                <a:latin typeface="Calibri"/>
                <a:ea typeface="Calibri"/>
                <a:cs typeface="Calibri"/>
                <a:sym typeface="Calibri"/>
              </a:rPr>
              <a:t> </a:t>
            </a:r>
            <a:r>
              <a:rPr lang="en-GB"/>
              <a:t>is</a:t>
            </a:r>
            <a:r>
              <a:rPr lang="en-GB" sz="1200">
                <a:solidFill>
                  <a:schemeClr val="dk1"/>
                </a:solidFill>
                <a:latin typeface="Calibri"/>
                <a:ea typeface="Calibri"/>
                <a:cs typeface="Calibri"/>
                <a:sym typeface="Calibri"/>
              </a:rPr>
              <a:t> important in the process for </a:t>
            </a:r>
            <a:r>
              <a:rPr lang="en-GB"/>
              <a:t>decision-making</a:t>
            </a:r>
            <a:r>
              <a:rPr lang="en-GB" sz="1200">
                <a:solidFill>
                  <a:schemeClr val="dk1"/>
                </a:solidFill>
                <a:latin typeface="Calibri"/>
                <a:ea typeface="Calibri"/>
                <a:cs typeface="Calibri"/>
                <a:sym typeface="Calibri"/>
              </a:rPr>
              <a:t>.</a:t>
            </a:r>
            <a:endParaRPr/>
          </a:p>
        </p:txBody>
      </p:sp>
      <p:sp>
        <p:nvSpPr>
          <p:cNvPr id="324" name="Google Shape;32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Sensitivity analysis is also important for communication</a:t>
            </a:r>
            <a:r>
              <a:rPr lang="en-GB" sz="1200">
                <a:solidFill>
                  <a:schemeClr val="dk1"/>
                </a:solidFill>
                <a:latin typeface="Calibri"/>
                <a:ea typeface="Calibri"/>
                <a:cs typeface="Calibri"/>
                <a:sym typeface="Calibri"/>
              </a:rPr>
              <a:t>. When we make our recommendations they can be given a more credible or compelling understanding by developing </a:t>
            </a:r>
            <a:r>
              <a:rPr lang="en-GB"/>
              <a:t>scenario</a:t>
            </a:r>
            <a:r>
              <a:rPr lang="en-GB" sz="1200">
                <a:solidFill>
                  <a:schemeClr val="dk1"/>
                </a:solidFill>
                <a:latin typeface="Calibri"/>
                <a:ea typeface="Calibri"/>
                <a:cs typeface="Calibri"/>
                <a:sym typeface="Calibri"/>
              </a:rPr>
              <a:t> </a:t>
            </a:r>
            <a:r>
              <a:rPr lang="en-GB"/>
              <a:t>analyses</a:t>
            </a:r>
            <a:r>
              <a:rPr lang="en-GB" sz="1200">
                <a:solidFill>
                  <a:schemeClr val="dk1"/>
                </a:solidFill>
                <a:latin typeface="Calibri"/>
                <a:ea typeface="Calibri"/>
                <a:cs typeface="Calibri"/>
                <a:sym typeface="Calibri"/>
              </a:rPr>
              <a:t> and </a:t>
            </a:r>
            <a:r>
              <a:rPr lang="en-GB"/>
              <a:t>showing </a:t>
            </a:r>
            <a:r>
              <a:rPr lang="en-GB" sz="1200">
                <a:solidFill>
                  <a:schemeClr val="dk1"/>
                </a:solidFill>
                <a:latin typeface="Calibri"/>
                <a:ea typeface="Calibri"/>
                <a:cs typeface="Calibri"/>
                <a:sym typeface="Calibri"/>
              </a:rPr>
              <a:t>how different developments would affect the optimal supply mix. As energy analysts, we can then show this to the decision makers and let them choose their assumptions.</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a:t>The sensitivity analysis can</a:t>
            </a:r>
            <a:r>
              <a:rPr lang="en-GB" sz="1200">
                <a:solidFill>
                  <a:schemeClr val="dk1"/>
                </a:solidFill>
                <a:latin typeface="Calibri"/>
                <a:ea typeface="Calibri"/>
                <a:cs typeface="Calibri"/>
                <a:sym typeface="Calibri"/>
              </a:rPr>
              <a:t> </a:t>
            </a:r>
            <a:r>
              <a:rPr lang="en-GB"/>
              <a:t>also increase</a:t>
            </a:r>
            <a:r>
              <a:rPr lang="en-GB" sz="1200">
                <a:solidFill>
                  <a:schemeClr val="dk1"/>
                </a:solidFill>
                <a:latin typeface="Calibri"/>
                <a:ea typeface="Calibri"/>
                <a:cs typeface="Calibri"/>
                <a:sym typeface="Calibri"/>
              </a:rPr>
              <a:t> the understanding of the model itself and how the system interacts. Describing how changes in some of the input variables change the output variables or results.</a:t>
            </a:r>
            <a:r>
              <a:rPr lang="en-GB"/>
              <a:t> We can also develop hypotheses for testing.</a:t>
            </a:r>
            <a:endParaRPr/>
          </a:p>
        </p:txBody>
      </p:sp>
      <p:sp>
        <p:nvSpPr>
          <p:cNvPr id="336" name="Google Shape;33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And finally we use scenario and sensitivity analysis for model development. Here we can investigate different inputs in order to test our model to see if there are certain limitations that are evident if we go higher or lower on a specific value. We can use this to identify areas in the model where we need to deal with poor or missing data. If this input data has a big effect on the modelling results we might need to spend time collecting </a:t>
            </a:r>
            <a:r>
              <a:rPr lang="en-GB"/>
              <a:t>these</a:t>
            </a:r>
            <a:r>
              <a:rPr lang="en-GB" sz="1200">
                <a:solidFill>
                  <a:schemeClr val="dk1"/>
                </a:solidFill>
                <a:latin typeface="Calibri"/>
                <a:ea typeface="Calibri"/>
                <a:cs typeface="Calibri"/>
                <a:sym typeface="Calibri"/>
              </a:rPr>
              <a:t> </a:t>
            </a:r>
            <a:r>
              <a:rPr lang="en-GB"/>
              <a:t>datasets</a:t>
            </a:r>
            <a:r>
              <a:rPr lang="en-GB" sz="1200">
                <a:solidFill>
                  <a:schemeClr val="dk1"/>
                </a:solidFill>
                <a:latin typeface="Calibri"/>
                <a:ea typeface="Calibri"/>
                <a:cs typeface="Calibri"/>
                <a:sym typeface="Calibri"/>
              </a:rPr>
              <a:t> or trying to improve it. </a:t>
            </a:r>
            <a:r>
              <a:rPr lang="en-GB"/>
              <a:t>Conversely</a:t>
            </a:r>
            <a:r>
              <a:rPr lang="en-GB" sz="1200">
                <a:solidFill>
                  <a:schemeClr val="dk1"/>
                </a:solidFill>
                <a:latin typeface="Calibri"/>
                <a:ea typeface="Calibri"/>
                <a:cs typeface="Calibri"/>
                <a:sym typeface="Calibri"/>
              </a:rPr>
              <a:t> we also can understand if </a:t>
            </a:r>
            <a:r>
              <a:rPr lang="en-GB"/>
              <a:t>a dataset</a:t>
            </a:r>
            <a:r>
              <a:rPr lang="en-GB" sz="1200">
                <a:solidFill>
                  <a:schemeClr val="dk1"/>
                </a:solidFill>
                <a:latin typeface="Calibri"/>
                <a:ea typeface="Calibri"/>
                <a:cs typeface="Calibri"/>
                <a:sym typeface="Calibri"/>
              </a:rPr>
              <a:t> has just a minor impact on the modelling results.</a:t>
            </a:r>
            <a:endParaRPr/>
          </a:p>
        </p:txBody>
      </p:sp>
      <p:sp>
        <p:nvSpPr>
          <p:cNvPr id="348" name="Google Shape;34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Our research indicates that some </a:t>
            </a:r>
            <a:r>
              <a:rPr lang="en-GB" sz="1200">
                <a:solidFill>
                  <a:schemeClr val="dk1"/>
                </a:solidFill>
                <a:latin typeface="Calibri"/>
                <a:ea typeface="Calibri"/>
                <a:cs typeface="Calibri"/>
                <a:sym typeface="Calibri"/>
              </a:rPr>
              <a:t>parameters that affect the electrification analysis in OnSSET</a:t>
            </a:r>
            <a:r>
              <a:rPr lang="en-GB"/>
              <a:t> are particularly important</a:t>
            </a:r>
            <a:r>
              <a:rPr lang="en-GB" sz="1200">
                <a:solidFill>
                  <a:schemeClr val="dk1"/>
                </a:solidFill>
                <a:latin typeface="Calibri"/>
                <a:ea typeface="Calibri"/>
                <a:cs typeface="Calibri"/>
                <a:sym typeface="Calibri"/>
              </a:rPr>
              <a:t>. These are energy demand and the energy access target</a:t>
            </a:r>
            <a:r>
              <a:rPr lang="en-GB"/>
              <a:t>,</a:t>
            </a:r>
            <a:r>
              <a:rPr lang="en-GB" sz="1200">
                <a:solidFill>
                  <a:schemeClr val="dk1"/>
                </a:solidFill>
                <a:latin typeface="Calibri"/>
                <a:ea typeface="Calibri"/>
                <a:cs typeface="Calibri"/>
                <a:sym typeface="Calibri"/>
              </a:rPr>
              <a:t> which usually </a:t>
            </a:r>
            <a:r>
              <a:rPr lang="en-GB"/>
              <a:t>have</a:t>
            </a:r>
            <a:r>
              <a:rPr lang="en-GB" sz="1200">
                <a:solidFill>
                  <a:schemeClr val="dk1"/>
                </a:solidFill>
                <a:latin typeface="Calibri"/>
                <a:ea typeface="Calibri"/>
                <a:cs typeface="Calibri"/>
                <a:sym typeface="Calibri"/>
              </a:rPr>
              <a:t> a key impact affecting technology choice and investment costs. The grid cost of generating electricity will also have an effect on grid versus off-grid technologies. Finally, we have the technology costs for the different technologies that have a larger impact on total investment cost, </a:t>
            </a:r>
            <a:r>
              <a:rPr lang="en-GB"/>
              <a:t>and</a:t>
            </a:r>
            <a:r>
              <a:rPr lang="en-GB" sz="1200">
                <a:solidFill>
                  <a:schemeClr val="dk1"/>
                </a:solidFill>
                <a:latin typeface="Calibri"/>
                <a:ea typeface="Calibri"/>
                <a:cs typeface="Calibri"/>
                <a:sym typeface="Calibri"/>
              </a:rPr>
              <a:t> which technologies will be found </a:t>
            </a:r>
            <a:r>
              <a:rPr lang="en-GB"/>
              <a:t>to</a:t>
            </a:r>
            <a:r>
              <a:rPr lang="en-GB" sz="1200">
                <a:solidFill>
                  <a:schemeClr val="dk1"/>
                </a:solidFill>
                <a:latin typeface="Calibri"/>
                <a:ea typeface="Calibri"/>
                <a:cs typeface="Calibri"/>
                <a:sym typeface="Calibri"/>
              </a:rPr>
              <a:t> </a:t>
            </a:r>
            <a:r>
              <a:rPr lang="en-GB"/>
              <a:t>be </a:t>
            </a:r>
            <a:r>
              <a:rPr lang="en-GB" sz="1200">
                <a:solidFill>
                  <a:schemeClr val="dk1"/>
                </a:solidFill>
                <a:latin typeface="Calibri"/>
                <a:ea typeface="Calibri"/>
                <a:cs typeface="Calibri"/>
                <a:sym typeface="Calibri"/>
              </a:rPr>
              <a:t>the </a:t>
            </a:r>
            <a:r>
              <a:rPr lang="en-GB"/>
              <a:t>least-cost</a:t>
            </a:r>
            <a:r>
              <a:rPr lang="en-GB" sz="1200">
                <a:solidFill>
                  <a:schemeClr val="dk1"/>
                </a:solidFill>
                <a:latin typeface="Calibri"/>
                <a:ea typeface="Calibri"/>
                <a:cs typeface="Calibri"/>
                <a:sym typeface="Calibri"/>
              </a:rPr>
              <a:t> technologies. However, depending on the country</a:t>
            </a:r>
            <a:r>
              <a:rPr lang="en-GB"/>
              <a:t> and its characteristics,</a:t>
            </a:r>
            <a:r>
              <a:rPr lang="en-GB" sz="1200">
                <a:solidFill>
                  <a:schemeClr val="dk1"/>
                </a:solidFill>
                <a:latin typeface="Calibri"/>
                <a:ea typeface="Calibri"/>
                <a:cs typeface="Calibri"/>
                <a:sym typeface="Calibri"/>
              </a:rPr>
              <a:t> these key </a:t>
            </a:r>
            <a:r>
              <a:rPr lang="en-GB"/>
              <a:t>parameters will vary.</a:t>
            </a:r>
            <a:endParaRPr sz="1200">
              <a:solidFill>
                <a:schemeClr val="dk1"/>
              </a:solidFill>
              <a:latin typeface="Calibri"/>
              <a:ea typeface="Calibri"/>
              <a:cs typeface="Calibri"/>
              <a:sym typeface="Calibri"/>
            </a:endParaRPr>
          </a:p>
        </p:txBody>
      </p:sp>
      <p:sp>
        <p:nvSpPr>
          <p:cNvPr id="366" name="Google Shape;36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During </a:t>
            </a:r>
            <a:r>
              <a:rPr lang="en-GB"/>
              <a:t>this</a:t>
            </a:r>
            <a:r>
              <a:rPr lang="en-GB" sz="1200">
                <a:solidFill>
                  <a:schemeClr val="dk1"/>
                </a:solidFill>
                <a:latin typeface="Calibri"/>
                <a:ea typeface="Calibri"/>
                <a:cs typeface="Calibri"/>
                <a:sym typeface="Calibri"/>
              </a:rPr>
              <a:t> </a:t>
            </a:r>
            <a:r>
              <a:rPr lang="en-GB"/>
              <a:t>and the previous </a:t>
            </a:r>
            <a:r>
              <a:rPr lang="en-GB" sz="1200">
                <a:solidFill>
                  <a:schemeClr val="dk1"/>
                </a:solidFill>
                <a:latin typeface="Calibri"/>
                <a:ea typeface="Calibri"/>
                <a:cs typeface="Calibri"/>
                <a:sym typeface="Calibri"/>
              </a:rPr>
              <a:t>mini-lecture</a:t>
            </a:r>
            <a:r>
              <a:rPr lang="en-GB"/>
              <a:t>,</a:t>
            </a:r>
            <a:r>
              <a:rPr lang="en-GB" sz="1200">
                <a:solidFill>
                  <a:schemeClr val="dk1"/>
                </a:solidFill>
                <a:latin typeface="Calibri"/>
                <a:ea typeface="Calibri"/>
                <a:cs typeface="Calibri"/>
                <a:sym typeface="Calibri"/>
              </a:rPr>
              <a:t> we've talked about the importance of scenarios and sensitivity analysis </a:t>
            </a:r>
            <a:r>
              <a:rPr lang="en-GB"/>
              <a:t>in providing</a:t>
            </a:r>
            <a:r>
              <a:rPr lang="en-GB" sz="1200">
                <a:solidFill>
                  <a:schemeClr val="dk1"/>
                </a:solidFill>
                <a:latin typeface="Calibri"/>
                <a:ea typeface="Calibri"/>
                <a:cs typeface="Calibri"/>
                <a:sym typeface="Calibri"/>
              </a:rPr>
              <a:t> useful insights to understand the implications of different policies and different developments. Scenarios and sensitivity analysis can provide a lot of useful insights, but </a:t>
            </a:r>
            <a:r>
              <a:rPr lang="en-GB"/>
              <a:t>it is also a time</a:t>
            </a:r>
            <a:r>
              <a:rPr lang="en-GB" sz="1200">
                <a:solidFill>
                  <a:schemeClr val="dk1"/>
                </a:solidFill>
                <a:latin typeface="Calibri"/>
                <a:ea typeface="Calibri"/>
                <a:cs typeface="Calibri"/>
                <a:sym typeface="Calibri"/>
              </a:rPr>
              <a:t> consuming process to develop many scenarios. If we want to do an exploratory scenario analysis on all of the 150 input parameters and 15 </a:t>
            </a:r>
            <a:r>
              <a:rPr lang="en-GB"/>
              <a:t>G.I.S</a:t>
            </a:r>
            <a:r>
              <a:rPr lang="en-GB" sz="1200">
                <a:solidFill>
                  <a:schemeClr val="dk1"/>
                </a:solidFill>
                <a:latin typeface="Calibri"/>
                <a:ea typeface="Calibri"/>
                <a:cs typeface="Calibri"/>
                <a:sym typeface="Calibri"/>
              </a:rPr>
              <a:t> </a:t>
            </a:r>
            <a:r>
              <a:rPr lang="en-GB"/>
              <a:t>datasets</a:t>
            </a:r>
            <a:r>
              <a:rPr lang="en-GB" sz="1200">
                <a:solidFill>
                  <a:schemeClr val="dk1"/>
                </a:solidFill>
                <a:latin typeface="Calibri"/>
                <a:ea typeface="Calibri"/>
                <a:cs typeface="Calibri"/>
                <a:sym typeface="Calibri"/>
              </a:rPr>
              <a:t> in OnSSET</a:t>
            </a:r>
            <a:r>
              <a:rPr lang="en-GB"/>
              <a:t>,</a:t>
            </a:r>
            <a:r>
              <a:rPr lang="en-GB" sz="1200">
                <a:solidFill>
                  <a:schemeClr val="dk1"/>
                </a:solidFill>
                <a:latin typeface="Calibri"/>
                <a:ea typeface="Calibri"/>
                <a:cs typeface="Calibri"/>
                <a:sym typeface="Calibri"/>
              </a:rPr>
              <a:t> we would need to develop hundreds or thousands of scenarios. This would be a very time consuming process. Therefore </a:t>
            </a:r>
            <a:r>
              <a:rPr lang="en-GB"/>
              <a:t>it is</a:t>
            </a:r>
            <a:r>
              <a:rPr lang="en-GB" sz="1200">
                <a:solidFill>
                  <a:schemeClr val="dk1"/>
                </a:solidFill>
                <a:latin typeface="Calibri"/>
                <a:ea typeface="Calibri"/>
                <a:cs typeface="Calibri"/>
                <a:sym typeface="Calibri"/>
              </a:rPr>
              <a:t> often good to draw on experience from previous studies </a:t>
            </a:r>
            <a:r>
              <a:rPr lang="en-GB"/>
              <a:t>regarding what</a:t>
            </a:r>
            <a:r>
              <a:rPr lang="en-GB" sz="1200">
                <a:solidFill>
                  <a:schemeClr val="dk1"/>
                </a:solidFill>
                <a:latin typeface="Calibri"/>
                <a:ea typeface="Calibri"/>
                <a:cs typeface="Calibri"/>
                <a:sym typeface="Calibri"/>
              </a:rPr>
              <a:t> are key inputs or key drivers.</a:t>
            </a:r>
            <a:endParaRPr/>
          </a:p>
        </p:txBody>
      </p:sp>
      <p:sp>
        <p:nvSpPr>
          <p:cNvPr id="376" name="Google Shape;3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Considering</a:t>
            </a:r>
            <a:r>
              <a:rPr lang="en-GB" sz="1200">
                <a:solidFill>
                  <a:schemeClr val="dk1"/>
                </a:solidFill>
                <a:latin typeface="Calibri"/>
                <a:ea typeface="Calibri"/>
                <a:cs typeface="Calibri"/>
                <a:sym typeface="Calibri"/>
              </a:rPr>
              <a:t> exploratory scenario development, in the above example we look at two factors: population growth and grid price. Both of these variables have a low and a high value. If we combine all the different combinations here, </a:t>
            </a:r>
            <a:r>
              <a:rPr lang="en-GB"/>
              <a:t>we will</a:t>
            </a:r>
            <a:r>
              <a:rPr lang="en-GB" sz="1200">
                <a:solidFill>
                  <a:schemeClr val="dk1"/>
                </a:solidFill>
                <a:latin typeface="Calibri"/>
                <a:ea typeface="Calibri"/>
                <a:cs typeface="Calibri"/>
                <a:sym typeface="Calibri"/>
              </a:rPr>
              <a:t> get four different scenarios</a:t>
            </a:r>
            <a:r>
              <a:rPr lang="en-GB"/>
              <a:t>. These are as follows: low</a:t>
            </a:r>
            <a:r>
              <a:rPr lang="en-GB" sz="1200">
                <a:solidFill>
                  <a:schemeClr val="dk1"/>
                </a:solidFill>
                <a:latin typeface="Calibri"/>
                <a:ea typeface="Calibri"/>
                <a:cs typeface="Calibri"/>
                <a:sym typeface="Calibri"/>
              </a:rPr>
              <a:t> population growth and low grid price</a:t>
            </a:r>
            <a:r>
              <a:rPr lang="en-GB"/>
              <a:t>;</a:t>
            </a:r>
            <a:r>
              <a:rPr lang="en-GB" sz="1200">
                <a:solidFill>
                  <a:schemeClr val="dk1"/>
                </a:solidFill>
                <a:latin typeface="Calibri"/>
                <a:ea typeface="Calibri"/>
                <a:cs typeface="Calibri"/>
                <a:sym typeface="Calibri"/>
              </a:rPr>
              <a:t> low population growth and high grid price</a:t>
            </a:r>
            <a:r>
              <a:rPr lang="en-GB"/>
              <a:t>;</a:t>
            </a:r>
            <a:r>
              <a:rPr lang="en-GB" sz="1200">
                <a:solidFill>
                  <a:schemeClr val="dk1"/>
                </a:solidFill>
                <a:latin typeface="Calibri"/>
                <a:ea typeface="Calibri"/>
                <a:cs typeface="Calibri"/>
                <a:sym typeface="Calibri"/>
              </a:rPr>
              <a:t> </a:t>
            </a:r>
            <a:r>
              <a:rPr lang="en-GB"/>
              <a:t>high</a:t>
            </a:r>
            <a:r>
              <a:rPr lang="en-GB" sz="1200">
                <a:solidFill>
                  <a:schemeClr val="dk1"/>
                </a:solidFill>
                <a:latin typeface="Calibri"/>
                <a:ea typeface="Calibri"/>
                <a:cs typeface="Calibri"/>
                <a:sym typeface="Calibri"/>
              </a:rPr>
              <a:t> population growth and low grid price</a:t>
            </a:r>
            <a:r>
              <a:rPr lang="en-GB"/>
              <a:t>;</a:t>
            </a:r>
            <a:r>
              <a:rPr lang="en-GB" sz="1200">
                <a:solidFill>
                  <a:schemeClr val="dk1"/>
                </a:solidFill>
                <a:latin typeface="Calibri"/>
                <a:ea typeface="Calibri"/>
                <a:cs typeface="Calibri"/>
                <a:sym typeface="Calibri"/>
              </a:rPr>
              <a:t> and</a:t>
            </a:r>
            <a:r>
              <a:rPr lang="en-GB"/>
              <a:t>,</a:t>
            </a:r>
            <a:r>
              <a:rPr lang="en-GB" sz="1200">
                <a:solidFill>
                  <a:schemeClr val="dk1"/>
                </a:solidFill>
                <a:latin typeface="Calibri"/>
                <a:ea typeface="Calibri"/>
                <a:cs typeface="Calibri"/>
                <a:sym typeface="Calibri"/>
              </a:rPr>
              <a:t> finally</a:t>
            </a:r>
            <a:r>
              <a:rPr lang="en-GB"/>
              <a:t>,</a:t>
            </a:r>
            <a:r>
              <a:rPr lang="en-GB" sz="1200">
                <a:solidFill>
                  <a:schemeClr val="dk1"/>
                </a:solidFill>
                <a:latin typeface="Calibri"/>
                <a:ea typeface="Calibri"/>
                <a:cs typeface="Calibri"/>
                <a:sym typeface="Calibri"/>
              </a:rPr>
              <a:t> high population growth and high grid price. You can see that if we would add one more variable with two levers, we would double the scenarios to have 8 scenarios. If the third variable had three levers instead we would have 12 combinations. Developing these combinations of scenarios with multiple variables very quickly increases the number of scenarios that we need to run.</a:t>
            </a:r>
            <a:endParaRPr/>
          </a:p>
        </p:txBody>
      </p:sp>
      <p:sp>
        <p:nvSpPr>
          <p:cNvPr id="387" name="Google Shape;38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key </a:t>
            </a:r>
            <a:r>
              <a:rPr lang="en-GB"/>
              <a:t>take-away</a:t>
            </a:r>
            <a:r>
              <a:rPr lang="en-GB" sz="1200">
                <a:solidFill>
                  <a:schemeClr val="dk1"/>
                </a:solidFill>
                <a:latin typeface="Calibri"/>
                <a:ea typeface="Calibri"/>
                <a:cs typeface="Calibri"/>
                <a:sym typeface="Calibri"/>
              </a:rPr>
              <a:t> messages </a:t>
            </a:r>
            <a:r>
              <a:rPr lang="en-GB"/>
              <a:t>are</a:t>
            </a:r>
            <a:r>
              <a:rPr lang="en-GB" sz="1200">
                <a:solidFill>
                  <a:schemeClr val="dk1"/>
                </a:solidFill>
                <a:latin typeface="Calibri"/>
                <a:ea typeface="Calibri"/>
                <a:cs typeface="Calibri"/>
                <a:sym typeface="Calibri"/>
              </a:rPr>
              <a:t> that, first of all, the future is uncertain</a:t>
            </a:r>
            <a:r>
              <a:rPr lang="en-GB"/>
              <a:t>,</a:t>
            </a:r>
            <a:r>
              <a:rPr lang="en-GB" sz="1200">
                <a:solidFill>
                  <a:schemeClr val="dk1"/>
                </a:solidFill>
                <a:latin typeface="Calibri"/>
                <a:ea typeface="Calibri"/>
                <a:cs typeface="Calibri"/>
                <a:sym typeface="Calibri"/>
              </a:rPr>
              <a:t> and there are many different developments of demand and supply options. We can have some forecasts or projections of these, but we can never know for sure. To mitigate this uncertainty we can develop multiple scenarios. </a:t>
            </a:r>
            <a:r>
              <a:rPr lang="en-GB"/>
              <a:t>By investigating</a:t>
            </a:r>
            <a:r>
              <a:rPr lang="en-GB" sz="1200">
                <a:solidFill>
                  <a:schemeClr val="dk1"/>
                </a:solidFill>
                <a:latin typeface="Calibri"/>
                <a:ea typeface="Calibri"/>
                <a:cs typeface="Calibri"/>
                <a:sym typeface="Calibri"/>
              </a:rPr>
              <a:t> many different future developments</a:t>
            </a:r>
            <a:r>
              <a:rPr lang="en-GB"/>
              <a:t>,</a:t>
            </a:r>
            <a:r>
              <a:rPr lang="en-GB" sz="1200">
                <a:solidFill>
                  <a:schemeClr val="dk1"/>
                </a:solidFill>
                <a:latin typeface="Calibri"/>
                <a:ea typeface="Calibri"/>
                <a:cs typeface="Calibri"/>
                <a:sym typeface="Calibri"/>
              </a:rPr>
              <a:t> the modelling insights can be more robust. At the same time many different scenarios can lead to difficulties </a:t>
            </a:r>
            <a:r>
              <a:rPr lang="en-GB"/>
              <a:t>resulting from</a:t>
            </a:r>
            <a:r>
              <a:rPr lang="en-GB" sz="1200">
                <a:solidFill>
                  <a:schemeClr val="dk1"/>
                </a:solidFill>
                <a:latin typeface="Calibri"/>
                <a:ea typeface="Calibri"/>
                <a:cs typeface="Calibri"/>
                <a:sym typeface="Calibri"/>
              </a:rPr>
              <a:t> </a:t>
            </a:r>
            <a:r>
              <a:rPr lang="en-GB"/>
              <a:t>communicating</a:t>
            </a:r>
            <a:r>
              <a:rPr lang="en-GB" sz="1200">
                <a:solidFill>
                  <a:schemeClr val="dk1"/>
                </a:solidFill>
                <a:latin typeface="Calibri"/>
                <a:ea typeface="Calibri"/>
                <a:cs typeface="Calibri"/>
                <a:sym typeface="Calibri"/>
              </a:rPr>
              <a:t> many different results. Finally, scenarios should be carefully developed </a:t>
            </a:r>
            <a:r>
              <a:rPr lang="en-GB"/>
              <a:t>to try</a:t>
            </a:r>
            <a:r>
              <a:rPr lang="en-GB" sz="1200">
                <a:solidFill>
                  <a:schemeClr val="dk1"/>
                </a:solidFill>
                <a:latin typeface="Calibri"/>
                <a:ea typeface="Calibri"/>
                <a:cs typeface="Calibri"/>
                <a:sym typeface="Calibri"/>
              </a:rPr>
              <a:t> </a:t>
            </a:r>
            <a:r>
              <a:rPr lang="en-GB"/>
              <a:t>and</a:t>
            </a:r>
            <a:r>
              <a:rPr lang="en-GB" sz="1200">
                <a:solidFill>
                  <a:schemeClr val="dk1"/>
                </a:solidFill>
                <a:latin typeface="Calibri"/>
                <a:ea typeface="Calibri"/>
                <a:cs typeface="Calibri"/>
                <a:sym typeface="Calibri"/>
              </a:rPr>
              <a:t> take into account the questions that we are trying to answer with the energy model. In addition, giving specific attention to the key input variables that will have the largest effect on the question we are trying to answer makes the insight more robust.</a:t>
            </a:r>
            <a:endParaRPr sz="1200">
              <a:solidFill>
                <a:schemeClr val="dk1"/>
              </a:solidFill>
              <a:latin typeface="Calibri"/>
              <a:ea typeface="Calibri"/>
              <a:cs typeface="Calibri"/>
              <a:sym typeface="Calibri"/>
            </a:endParaRPr>
          </a:p>
        </p:txBody>
      </p:sp>
      <p:sp>
        <p:nvSpPr>
          <p:cNvPr id="416" name="Google Shape;41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This lecture has four Intended Learner Outcomes. After this lecture, you will be able to:</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Arial"/>
              <a:buNone/>
            </a:pPr>
            <a:r>
              <a:rPr lang="en-GB" sz="1200"/>
              <a:t>Describe what questions energy modelling can answer.</a:t>
            </a:r>
            <a:endParaRPr/>
          </a:p>
          <a:p>
            <a:pPr indent="0" lvl="0" marL="0" rtl="0" algn="l">
              <a:spcBef>
                <a:spcPts val="0"/>
              </a:spcBef>
              <a:spcAft>
                <a:spcPts val="0"/>
              </a:spcAft>
              <a:buClr>
                <a:schemeClr val="dk1"/>
              </a:buClr>
              <a:buSzPts val="1200"/>
              <a:buFont typeface="Arial"/>
              <a:buNone/>
            </a:pPr>
            <a:r>
              <a:rPr lang="en-GB" sz="1200"/>
              <a:t>Explain different methods of building scenarios.</a:t>
            </a:r>
            <a:endParaRPr/>
          </a:p>
          <a:p>
            <a:pPr indent="0" lvl="0" marL="0" rtl="0" algn="l">
              <a:spcBef>
                <a:spcPts val="0"/>
              </a:spcBef>
              <a:spcAft>
                <a:spcPts val="0"/>
              </a:spcAft>
              <a:buClr>
                <a:schemeClr val="dk1"/>
              </a:buClr>
              <a:buSzPts val="1200"/>
              <a:buFont typeface="Arial"/>
              <a:buNone/>
            </a:pPr>
            <a:r>
              <a:rPr lang="en-GB" sz="1200"/>
              <a:t>List areas where scenario analysis is important.</a:t>
            </a:r>
            <a:endParaRPr/>
          </a:p>
          <a:p>
            <a:pPr indent="0" lvl="0" marL="0" rtl="0" algn="l">
              <a:spcBef>
                <a:spcPts val="0"/>
              </a:spcBef>
              <a:spcAft>
                <a:spcPts val="0"/>
              </a:spcAft>
              <a:buClr>
                <a:schemeClr val="dk1"/>
              </a:buClr>
              <a:buSzPts val="1200"/>
              <a:buFont typeface="Arial"/>
              <a:buNone/>
            </a:pPr>
            <a:r>
              <a:rPr lang="en-GB" sz="1200"/>
              <a:t>Describe the time-value of money.</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This is important for a deeper understanding of OnSSET and energy modelling in general.</a:t>
            </a:r>
            <a:endParaRPr/>
          </a:p>
        </p:txBody>
      </p:sp>
      <p:sp>
        <p:nvSpPr>
          <p:cNvPr id="182" name="Google Shape;1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0: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this and the following </a:t>
            </a:r>
            <a:r>
              <a:rPr lang="en-GB"/>
              <a:t>lecture</a:t>
            </a:r>
            <a:r>
              <a:rPr lang="en-GB" sz="1200">
                <a:solidFill>
                  <a:schemeClr val="dk1"/>
                </a:solidFill>
                <a:latin typeface="Calibri"/>
                <a:ea typeface="Calibri"/>
                <a:cs typeface="Calibri"/>
                <a:sym typeface="Calibri"/>
              </a:rPr>
              <a:t> we will cover some of the more advanced theory of the OnSSET tool. The purpose of this lecture is to explain in </a:t>
            </a:r>
            <a:r>
              <a:rPr lang="en-GB"/>
              <a:t>more </a:t>
            </a:r>
            <a:r>
              <a:rPr lang="en-GB" sz="1200">
                <a:solidFill>
                  <a:schemeClr val="dk1"/>
                </a:solidFill>
                <a:latin typeface="Calibri"/>
                <a:ea typeface="Calibri"/>
                <a:cs typeface="Calibri"/>
                <a:sym typeface="Calibri"/>
              </a:rPr>
              <a:t>detail how we calculate the </a:t>
            </a:r>
            <a:r>
              <a:rPr lang="en-GB"/>
              <a:t>least-cost</a:t>
            </a:r>
            <a:r>
              <a:rPr lang="en-GB" sz="1200">
                <a:solidFill>
                  <a:schemeClr val="dk1"/>
                </a:solidFill>
                <a:latin typeface="Calibri"/>
                <a:ea typeface="Calibri"/>
                <a:cs typeface="Calibri"/>
                <a:sym typeface="Calibri"/>
              </a:rPr>
              <a:t> electrification option for every location. We will focus on the </a:t>
            </a:r>
            <a:r>
              <a:rPr lang="en-GB"/>
              <a:t>concept of levelized</a:t>
            </a:r>
            <a:r>
              <a:rPr lang="en-GB" sz="1200">
                <a:solidFill>
                  <a:schemeClr val="dk1"/>
                </a:solidFill>
                <a:latin typeface="Calibri"/>
                <a:ea typeface="Calibri"/>
                <a:cs typeface="Calibri"/>
                <a:sym typeface="Calibri"/>
              </a:rPr>
              <a:t> cost of </a:t>
            </a:r>
            <a:r>
              <a:rPr lang="en-GB"/>
              <a:t>the electricity,</a:t>
            </a:r>
            <a:r>
              <a:rPr lang="en-GB" sz="1200">
                <a:solidFill>
                  <a:schemeClr val="dk1"/>
                </a:solidFill>
                <a:latin typeface="Calibri"/>
                <a:ea typeface="Calibri"/>
                <a:cs typeface="Calibri"/>
                <a:sym typeface="Calibri"/>
              </a:rPr>
              <a:t> and also the sizing methodologies that we use for the different technologies. We use the levelized cost of electricity, as explained previously, to compare different technologies with different cost structures.</a:t>
            </a:r>
            <a:endParaRPr/>
          </a:p>
        </p:txBody>
      </p:sp>
      <p:sp>
        <p:nvSpPr>
          <p:cNvPr id="432" name="Google Shape;432;p2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1: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marR="0" rtl="0" algn="l">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In OnSSET the mini-grid technologies can be supplied by different energy resources, such as solar PV, wind power, hydropower</a:t>
            </a:r>
            <a:r>
              <a:rPr lang="en-GB"/>
              <a:t>,</a:t>
            </a:r>
            <a:r>
              <a:rPr lang="en-GB" sz="1200">
                <a:solidFill>
                  <a:schemeClr val="dk1"/>
                </a:solidFill>
                <a:latin typeface="Calibri"/>
                <a:ea typeface="Calibri"/>
                <a:cs typeface="Calibri"/>
                <a:sym typeface="Calibri"/>
              </a:rPr>
              <a:t> or diesel. Similarly the </a:t>
            </a:r>
            <a:r>
              <a:rPr lang="en-GB"/>
              <a:t>stand-alone</a:t>
            </a:r>
            <a:r>
              <a:rPr lang="en-GB" sz="1200">
                <a:solidFill>
                  <a:schemeClr val="dk1"/>
                </a:solidFill>
                <a:latin typeface="Calibri"/>
                <a:ea typeface="Calibri"/>
                <a:cs typeface="Calibri"/>
                <a:sym typeface="Calibri"/>
              </a:rPr>
              <a:t> technologies are based on solar PV or diesel. The levelized cost of electricity (</a:t>
            </a:r>
            <a:r>
              <a:rPr lang="en-GB"/>
              <a:t>L.C.O.E</a:t>
            </a:r>
            <a:r>
              <a:rPr lang="en-GB" sz="1200">
                <a:solidFill>
                  <a:schemeClr val="dk1"/>
                </a:solidFill>
                <a:latin typeface="Calibri"/>
                <a:ea typeface="Calibri"/>
                <a:cs typeface="Calibri"/>
                <a:sym typeface="Calibri"/>
              </a:rPr>
              <a:t>) represents the final cost of electricity required for this system to break even over the project lifetime. Simply put, at what cost must the electricity be sold for the project to go without profit and without loss?</a:t>
            </a:r>
            <a:endParaRPr/>
          </a:p>
        </p:txBody>
      </p:sp>
      <p:sp>
        <p:nvSpPr>
          <p:cNvPr id="443" name="Google Shape;443;p21: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22: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400">
                <a:solidFill>
                  <a:schemeClr val="dk1"/>
                </a:solidFill>
                <a:latin typeface="Calibri"/>
                <a:ea typeface="Calibri"/>
                <a:cs typeface="Calibri"/>
                <a:sym typeface="Calibri"/>
              </a:rPr>
              <a:t>The </a:t>
            </a:r>
            <a:r>
              <a:rPr lang="en-GB" sz="1400"/>
              <a:t>L.C.O.E</a:t>
            </a:r>
            <a:r>
              <a:rPr lang="en-GB" sz="1400">
                <a:solidFill>
                  <a:schemeClr val="dk1"/>
                </a:solidFill>
                <a:latin typeface="Calibri"/>
                <a:ea typeface="Calibri"/>
                <a:cs typeface="Calibri"/>
                <a:sym typeface="Calibri"/>
              </a:rPr>
              <a:t> formula you see here is the sum of all the costs in the numerator and the electricity generated in the denominator. In the numerator, the letter I stands for </a:t>
            </a:r>
            <a:r>
              <a:rPr lang="en-GB" sz="1400"/>
              <a:t>the investment </a:t>
            </a:r>
            <a:r>
              <a:rPr lang="en-GB" sz="1400">
                <a:solidFill>
                  <a:schemeClr val="dk1"/>
                </a:solidFill>
                <a:latin typeface="Calibri"/>
                <a:ea typeface="Calibri"/>
                <a:cs typeface="Calibri"/>
                <a:sym typeface="Calibri"/>
              </a:rPr>
              <a:t>cost for the system, O&amp;M stands for the operation and maintenance costs</a:t>
            </a:r>
            <a:r>
              <a:rPr lang="en-GB" sz="1400"/>
              <a:t>,</a:t>
            </a:r>
            <a:r>
              <a:rPr lang="en-GB" sz="1400">
                <a:solidFill>
                  <a:schemeClr val="dk1"/>
                </a:solidFill>
                <a:latin typeface="Calibri"/>
                <a:ea typeface="Calibri"/>
                <a:cs typeface="Calibri"/>
                <a:sym typeface="Calibri"/>
              </a:rPr>
              <a:t> and F stands for the fuel costs. In the denominator E stands for the electricity that is generated over the project life time. These are summarized for all of the years of the technology lifetime or the project lifetime.</a:t>
            </a:r>
            <a:r>
              <a:rPr lang="en-GB" sz="1400"/>
              <a:t>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GB" sz="1400">
                <a:solidFill>
                  <a:schemeClr val="dk1"/>
                </a:solidFill>
                <a:latin typeface="Calibri"/>
                <a:ea typeface="Calibri"/>
                <a:cs typeface="Calibri"/>
                <a:sym typeface="Calibri"/>
              </a:rPr>
              <a:t>Finally, there is one more parameter that is part of the </a:t>
            </a:r>
            <a:r>
              <a:rPr lang="en-GB" sz="1400"/>
              <a:t>L.C.O.E</a:t>
            </a:r>
            <a:r>
              <a:rPr lang="en-GB" sz="1400">
                <a:solidFill>
                  <a:schemeClr val="dk1"/>
                </a:solidFill>
                <a:latin typeface="Calibri"/>
                <a:ea typeface="Calibri"/>
                <a:cs typeface="Calibri"/>
                <a:sym typeface="Calibri"/>
              </a:rPr>
              <a:t> which is the discount rate</a:t>
            </a:r>
            <a:r>
              <a:rPr lang="en-GB" sz="1400"/>
              <a:t> (or r in the formula).</a:t>
            </a:r>
            <a:r>
              <a:rPr lang="en-GB" sz="1400">
                <a:solidFill>
                  <a:schemeClr val="dk1"/>
                </a:solidFill>
                <a:latin typeface="Calibri"/>
                <a:ea typeface="Calibri"/>
                <a:cs typeface="Calibri"/>
                <a:sym typeface="Calibri"/>
              </a:rPr>
              <a:t> This will be described more in detail in the coming slides.</a:t>
            </a:r>
            <a:endParaRPr sz="1400"/>
          </a:p>
        </p:txBody>
      </p:sp>
      <p:sp>
        <p:nvSpPr>
          <p:cNvPr id="467" name="Google Shape;467;p22: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23: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First of all, there is an aspect which we call the “time-value of money”. This means that 100 dollars in the future is not worth the same as 100 dollars today. Let’s say hypothetically that you were given the option to get 100 dollars today or 100 dollars in a year from now. The smart choice would be to take the money today. The reason for that is because money that is spent today can be used to collect revenue or interest over the coming year. If you put the money in the bank you will (hopefully) get an interest rate, and then your 100 dollars will</a:t>
            </a:r>
            <a:r>
              <a:rPr lang="en-GB"/>
              <a:t> be</a:t>
            </a:r>
            <a:r>
              <a:rPr lang="en-GB" sz="1200">
                <a:solidFill>
                  <a:schemeClr val="dk1"/>
                </a:solidFill>
                <a:latin typeface="Calibri"/>
                <a:ea typeface="Calibri"/>
                <a:cs typeface="Calibri"/>
                <a:sym typeface="Calibri"/>
              </a:rPr>
              <a:t> worth more in a year from now. Similarly, you could invest those 100 dollars in a company that (hopefully) generates revenue</a:t>
            </a:r>
            <a:r>
              <a:rPr lang="en-GB"/>
              <a:t>,</a:t>
            </a:r>
            <a:r>
              <a:rPr lang="en-GB" sz="1200">
                <a:solidFill>
                  <a:schemeClr val="dk1"/>
                </a:solidFill>
                <a:latin typeface="Calibri"/>
                <a:ea typeface="Calibri"/>
                <a:cs typeface="Calibri"/>
                <a:sym typeface="Calibri"/>
              </a:rPr>
              <a:t> and then the 100 dollars today is worth more in a year from now.</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If we have an interest rate of 10 percent through the bank or through a company and we want to calculate the future value of the 100 dollars, we multiply it with (1+0.1) which is 110 dollars 1 year from today. If we keep the money in the bank, or in the company to collect revenue for another year</a:t>
            </a:r>
            <a:r>
              <a:rPr lang="en-GB"/>
              <a:t>, then</a:t>
            </a:r>
            <a:r>
              <a:rPr lang="en-GB" sz="1200">
                <a:solidFill>
                  <a:schemeClr val="dk1"/>
                </a:solidFill>
                <a:latin typeface="Calibri"/>
                <a:ea typeface="Calibri"/>
                <a:cs typeface="Calibri"/>
                <a:sym typeface="Calibri"/>
              </a:rPr>
              <a:t> </a:t>
            </a:r>
            <a:r>
              <a:rPr lang="en-GB"/>
              <a:t>we</a:t>
            </a:r>
            <a:r>
              <a:rPr lang="en-GB" sz="1200">
                <a:solidFill>
                  <a:schemeClr val="dk1"/>
                </a:solidFill>
                <a:latin typeface="Calibri"/>
                <a:ea typeface="Calibri"/>
                <a:cs typeface="Calibri"/>
                <a:sym typeface="Calibri"/>
              </a:rPr>
              <a:t> see that the 110 dollars </a:t>
            </a:r>
            <a:r>
              <a:rPr lang="en-GB"/>
              <a:t>grows</a:t>
            </a:r>
            <a:r>
              <a:rPr lang="en-GB" sz="1200">
                <a:solidFill>
                  <a:schemeClr val="dk1"/>
                </a:solidFill>
                <a:latin typeface="Calibri"/>
                <a:ea typeface="Calibri"/>
                <a:cs typeface="Calibri"/>
                <a:sym typeface="Calibri"/>
              </a:rPr>
              <a:t> by 10 percent more. We calculate this as 100 times (1 + 0.1)</a:t>
            </a:r>
            <a:r>
              <a:rPr lang="en-GB"/>
              <a:t> </a:t>
            </a:r>
            <a:r>
              <a:rPr lang="en-GB" sz="1200">
                <a:solidFill>
                  <a:schemeClr val="dk1"/>
                </a:solidFill>
                <a:latin typeface="Calibri"/>
                <a:ea typeface="Calibri"/>
                <a:cs typeface="Calibri"/>
                <a:sym typeface="Calibri"/>
              </a:rPr>
              <a:t>to the power of 2, because we are now saving for two years, which is 121 dollars.</a:t>
            </a:r>
            <a:r>
              <a:rPr lang="en-GB"/>
              <a:t> </a:t>
            </a:r>
            <a:endParaRPr sz="1200">
              <a:solidFill>
                <a:schemeClr val="dk1"/>
              </a:solidFill>
              <a:latin typeface="Calibri"/>
              <a:ea typeface="Calibri"/>
              <a:cs typeface="Calibri"/>
              <a:sym typeface="Calibri"/>
            </a:endParaRPr>
          </a:p>
        </p:txBody>
      </p:sp>
      <p:sp>
        <p:nvSpPr>
          <p:cNvPr id="481" name="Google Shape;481;p23: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4: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We now introduce the term “discounting”, which is when you calculate the value of money backwards using a discount rate. We will use the same example as before</a:t>
            </a:r>
            <a:r>
              <a:rPr lang="en-GB"/>
              <a:t>. We consider</a:t>
            </a:r>
            <a:r>
              <a:rPr lang="en-GB" sz="1200">
                <a:solidFill>
                  <a:schemeClr val="dk1"/>
                </a:solidFill>
                <a:latin typeface="Calibri"/>
                <a:ea typeface="Calibri"/>
                <a:cs typeface="Calibri"/>
                <a:sym typeface="Calibri"/>
              </a:rPr>
              <a:t> 110 dollars in a year from now</a:t>
            </a:r>
            <a:r>
              <a:rPr lang="en-GB"/>
              <a:t>,</a:t>
            </a:r>
            <a:r>
              <a:rPr lang="en-GB" sz="1200">
                <a:solidFill>
                  <a:schemeClr val="dk1"/>
                </a:solidFill>
                <a:latin typeface="Calibri"/>
                <a:ea typeface="Calibri"/>
                <a:cs typeface="Calibri"/>
                <a:sym typeface="Calibri"/>
              </a:rPr>
              <a:t> but now we want to decide how much is that worth in today's value. This “discount factor”, which we will cover in detail in the next lecture, is the interest rate that is used for discounting. If we have a high discount rate, that means that costs in the future reflect a lower value today. If the money grows by 20 percent per year the difference one would discount would be larger than if it grows by two percent per year. In practice, this means that </a:t>
            </a:r>
            <a:r>
              <a:rPr lang="en-GB"/>
              <a:t>renewable</a:t>
            </a:r>
            <a:r>
              <a:rPr lang="en-GB" sz="1200">
                <a:solidFill>
                  <a:schemeClr val="dk1"/>
                </a:solidFill>
                <a:latin typeface="Calibri"/>
                <a:ea typeface="Calibri"/>
                <a:cs typeface="Calibri"/>
                <a:sym typeface="Calibri"/>
              </a:rPr>
              <a:t> technologies, which often have a high upfront costs and low running costs</a:t>
            </a:r>
            <a:r>
              <a:rPr lang="en-GB"/>
              <a:t> </a:t>
            </a:r>
            <a:r>
              <a:rPr lang="en-GB" sz="1200">
                <a:solidFill>
                  <a:schemeClr val="dk1"/>
                </a:solidFill>
                <a:latin typeface="Calibri"/>
                <a:ea typeface="Calibri"/>
                <a:cs typeface="Calibri"/>
                <a:sym typeface="Calibri"/>
              </a:rPr>
              <a:t>over their lifetime, generally benefit from low discount rates. On the other </a:t>
            </a:r>
            <a:r>
              <a:rPr lang="en-GB"/>
              <a:t>hand. diesel</a:t>
            </a:r>
            <a:r>
              <a:rPr lang="en-GB" sz="1200">
                <a:solidFill>
                  <a:schemeClr val="dk1"/>
                </a:solidFill>
                <a:latin typeface="Calibri"/>
                <a:ea typeface="Calibri"/>
                <a:cs typeface="Calibri"/>
                <a:sym typeface="Calibri"/>
              </a:rPr>
              <a:t> generators, which have lower investment costs but high running costs</a:t>
            </a:r>
            <a:r>
              <a:rPr lang="en-GB"/>
              <a:t>,</a:t>
            </a:r>
            <a:r>
              <a:rPr lang="en-GB" sz="1200">
                <a:solidFill>
                  <a:schemeClr val="dk1"/>
                </a:solidFill>
                <a:latin typeface="Calibri"/>
                <a:ea typeface="Calibri"/>
                <a:cs typeface="Calibri"/>
                <a:sym typeface="Calibri"/>
              </a:rPr>
              <a:t> will be </a:t>
            </a:r>
            <a:r>
              <a:rPr lang="en-GB"/>
              <a:t>least-cost</a:t>
            </a:r>
            <a:r>
              <a:rPr lang="en-GB" sz="1200">
                <a:solidFill>
                  <a:schemeClr val="dk1"/>
                </a:solidFill>
                <a:latin typeface="Calibri"/>
                <a:ea typeface="Calibri"/>
                <a:cs typeface="Calibri"/>
                <a:sym typeface="Calibri"/>
              </a:rPr>
              <a:t> more often with higher discount rates.</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491" name="Google Shape;491;p2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Energy models create a simplified image of the </a:t>
            </a:r>
            <a:r>
              <a:rPr lang="en-GB"/>
              <a:t>real-life </a:t>
            </a:r>
            <a:r>
              <a:rPr lang="en-GB" sz="1200">
                <a:solidFill>
                  <a:schemeClr val="dk1"/>
                </a:solidFill>
                <a:latin typeface="Calibri"/>
                <a:ea typeface="Calibri"/>
                <a:cs typeface="Calibri"/>
                <a:sym typeface="Calibri"/>
              </a:rPr>
              <a:t>energy systems by translating the components (e.g</a:t>
            </a:r>
            <a:r>
              <a:rPr lang="en-GB"/>
              <a:t>.,</a:t>
            </a:r>
            <a:r>
              <a:rPr lang="en-GB" sz="1200">
                <a:solidFill>
                  <a:schemeClr val="dk1"/>
                </a:solidFill>
                <a:latin typeface="Calibri"/>
                <a:ea typeface="Calibri"/>
                <a:cs typeface="Calibri"/>
                <a:sym typeface="Calibri"/>
              </a:rPr>
              <a:t> power plants</a:t>
            </a:r>
            <a:r>
              <a:rPr lang="en-GB"/>
              <a:t>)</a:t>
            </a:r>
            <a:r>
              <a:rPr lang="en-GB" sz="1200">
                <a:solidFill>
                  <a:schemeClr val="dk1"/>
                </a:solidFill>
                <a:latin typeface="Calibri"/>
                <a:ea typeface="Calibri"/>
                <a:cs typeface="Calibri"/>
                <a:sym typeface="Calibri"/>
              </a:rPr>
              <a:t> and flows in the energy system into mathematical formulations. These equations represent a </a:t>
            </a:r>
            <a:r>
              <a:rPr lang="en-GB"/>
              <a:t>rule-based</a:t>
            </a:r>
            <a:r>
              <a:rPr lang="en-GB" sz="1200">
                <a:solidFill>
                  <a:schemeClr val="dk1"/>
                </a:solidFill>
                <a:latin typeface="Calibri"/>
                <a:ea typeface="Calibri"/>
                <a:cs typeface="Calibri"/>
                <a:sym typeface="Calibri"/>
              </a:rPr>
              <a:t> interaction between the key system components. These interactions are described using formulas. As an example we can look at a diesel generator. The diesel generator consumes X litres of diesel to get Y </a:t>
            </a:r>
            <a:r>
              <a:rPr lang="en-GB"/>
              <a:t>kilowatt hours of</a:t>
            </a:r>
            <a:r>
              <a:rPr lang="en-GB" sz="1200">
                <a:solidFill>
                  <a:schemeClr val="dk1"/>
                </a:solidFill>
                <a:latin typeface="Calibri"/>
                <a:ea typeface="Calibri"/>
                <a:cs typeface="Calibri"/>
                <a:sym typeface="Calibri"/>
              </a:rPr>
              <a:t> electricity. If the diesel generator is connected to a distribution network, we distribute the electricity in the distribution network. By including the distribution network we then use equations to calculate the required size of the distribution network and the type of diesel generator </a:t>
            </a:r>
            <a:r>
              <a:rPr lang="en-GB"/>
              <a:t>needed</a:t>
            </a:r>
            <a:r>
              <a:rPr lang="en-GB" sz="1200">
                <a:solidFill>
                  <a:schemeClr val="dk1"/>
                </a:solidFill>
                <a:latin typeface="Calibri"/>
                <a:ea typeface="Calibri"/>
                <a:cs typeface="Calibri"/>
                <a:sym typeface="Calibri"/>
              </a:rPr>
              <a:t> to meet the demand of the customer. We also formulate equations for the cost of all of these components. All of these interlinked equations form together a simplified representation of the energy system.</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then calibrate the model to reflect the current status of the energy system and energy flows, linking the fuels based on how they flow through the system. The model can then explore different future energy systems in terms of</a:t>
            </a:r>
            <a:r>
              <a:rPr lang="en-GB"/>
              <a:t>, for example</a:t>
            </a:r>
            <a:r>
              <a:rPr lang="en-GB" sz="1200">
                <a:solidFill>
                  <a:schemeClr val="dk1"/>
                </a:solidFill>
                <a:latin typeface="Calibri"/>
                <a:ea typeface="Calibri"/>
                <a:cs typeface="Calibri"/>
                <a:sym typeface="Calibri"/>
              </a:rPr>
              <a:t> </a:t>
            </a:r>
            <a:r>
              <a:rPr lang="en-GB"/>
              <a:t>,</a:t>
            </a:r>
            <a:r>
              <a:rPr lang="en-GB" sz="1200">
                <a:solidFill>
                  <a:schemeClr val="dk1"/>
                </a:solidFill>
                <a:latin typeface="Calibri"/>
                <a:ea typeface="Calibri"/>
                <a:cs typeface="Calibri"/>
                <a:sym typeface="Calibri"/>
              </a:rPr>
              <a:t> technology, fuel options,</a:t>
            </a:r>
            <a:r>
              <a:rPr lang="en-GB"/>
              <a:t> or</a:t>
            </a:r>
            <a:r>
              <a:rPr lang="en-GB" sz="1200">
                <a:solidFill>
                  <a:schemeClr val="dk1"/>
                </a:solidFill>
                <a:latin typeface="Calibri"/>
                <a:ea typeface="Calibri"/>
                <a:cs typeface="Calibri"/>
                <a:sym typeface="Calibri"/>
              </a:rPr>
              <a:t> energy of demands.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 very important thing to note about energy modelling is that energy modelling can </a:t>
            </a:r>
            <a:r>
              <a:rPr lang="en-GB"/>
              <a:t>provide</a:t>
            </a:r>
            <a:r>
              <a:rPr lang="en-GB" sz="1200">
                <a:solidFill>
                  <a:schemeClr val="dk1"/>
                </a:solidFill>
                <a:latin typeface="Calibri"/>
                <a:ea typeface="Calibri"/>
                <a:cs typeface="Calibri"/>
                <a:sym typeface="Calibri"/>
              </a:rPr>
              <a:t> insights but not answers. An energy model can help us understand the consequences of certain decisions or how we can meet a specific target.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
        <p:nvSpPr>
          <p:cNvPr id="192" name="Google Shape;1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government or decision maker can have a qualitative idea on the future development of the country and its energy system. There can be policy goals relating to</a:t>
            </a:r>
            <a:r>
              <a:rPr lang="en-GB"/>
              <a:t>,</a:t>
            </a:r>
            <a:r>
              <a:rPr lang="en-GB" sz="1200">
                <a:solidFill>
                  <a:schemeClr val="dk1"/>
                </a:solidFill>
                <a:latin typeface="Calibri"/>
                <a:ea typeface="Calibri"/>
                <a:cs typeface="Calibri"/>
                <a:sym typeface="Calibri"/>
              </a:rPr>
              <a:t> </a:t>
            </a:r>
            <a:r>
              <a:rPr lang="en-GB"/>
              <a:t>for example, </a:t>
            </a:r>
            <a:r>
              <a:rPr lang="en-GB" sz="1200">
                <a:solidFill>
                  <a:schemeClr val="dk1"/>
                </a:solidFill>
                <a:latin typeface="Calibri"/>
                <a:ea typeface="Calibri"/>
                <a:cs typeface="Calibri"/>
                <a:sym typeface="Calibri"/>
              </a:rPr>
              <a:t>economic development, financial constraints</a:t>
            </a:r>
            <a:r>
              <a:rPr lang="en-GB"/>
              <a:t>,</a:t>
            </a:r>
            <a:r>
              <a:rPr lang="en-GB" sz="1200">
                <a:solidFill>
                  <a:schemeClr val="dk1"/>
                </a:solidFill>
                <a:latin typeface="Calibri"/>
                <a:ea typeface="Calibri"/>
                <a:cs typeface="Calibri"/>
                <a:sym typeface="Calibri"/>
              </a:rPr>
              <a:t> or reducing emissions. There can be ideas related to energy security linked to technology options, where a stakeholder might prefer to use resources that are available within the country which does not require imports. In addition, the technology options can be restricted to renewable technologies instead of fossil fuel based technologies to reduce emissions.</a:t>
            </a:r>
            <a:r>
              <a:rPr lang="en-GB"/>
              <a:t> </a:t>
            </a:r>
            <a:r>
              <a:rPr lang="en-GB" sz="1200">
                <a:solidFill>
                  <a:schemeClr val="dk1"/>
                </a:solidFill>
                <a:latin typeface="Calibri"/>
                <a:ea typeface="Calibri"/>
                <a:cs typeface="Calibri"/>
                <a:sym typeface="Calibri"/>
              </a:rPr>
              <a:t>There are </a:t>
            </a:r>
            <a:r>
              <a:rPr lang="en-GB"/>
              <a:t>different </a:t>
            </a:r>
            <a:r>
              <a:rPr lang="en-GB" sz="1200">
                <a:solidFill>
                  <a:schemeClr val="dk1"/>
                </a:solidFill>
                <a:latin typeface="Calibri"/>
                <a:ea typeface="Calibri"/>
                <a:cs typeface="Calibri"/>
                <a:sym typeface="Calibri"/>
              </a:rPr>
              <a:t>goals </a:t>
            </a:r>
            <a:r>
              <a:rPr lang="en-GB"/>
              <a:t>or</a:t>
            </a:r>
            <a:r>
              <a:rPr lang="en-GB" sz="1200">
                <a:solidFill>
                  <a:schemeClr val="dk1"/>
                </a:solidFill>
                <a:latin typeface="Calibri"/>
                <a:ea typeface="Calibri"/>
                <a:cs typeface="Calibri"/>
                <a:sym typeface="Calibri"/>
              </a:rPr>
              <a:t> targets different stakeholders will have. </a:t>
            </a:r>
            <a:endParaRPr/>
          </a:p>
          <a:p>
            <a:pPr indent="0" lvl="0" marL="0" rtl="0" algn="l">
              <a:spcBef>
                <a:spcPts val="0"/>
              </a:spcBef>
              <a:spcAft>
                <a:spcPts val="0"/>
              </a:spcAft>
              <a:buNone/>
            </a:pPr>
            <a:r>
              <a:rPr lang="en-GB"/>
              <a:t>Energy</a:t>
            </a:r>
            <a:r>
              <a:rPr lang="en-GB" sz="1200">
                <a:solidFill>
                  <a:schemeClr val="dk1"/>
                </a:solidFill>
                <a:latin typeface="Calibri"/>
                <a:ea typeface="Calibri"/>
                <a:cs typeface="Calibri"/>
                <a:sym typeface="Calibri"/>
              </a:rPr>
              <a:t> system models can provide a framework to quantitatively assess the implications of different energy policies or different development options in the supply</a:t>
            </a:r>
            <a:r>
              <a:rPr lang="en-GB"/>
              <a:t> </a:t>
            </a:r>
            <a:r>
              <a:rPr lang="en-GB" sz="1200">
                <a:solidFill>
                  <a:schemeClr val="dk1"/>
                </a:solidFill>
                <a:latin typeface="Calibri"/>
                <a:ea typeface="Calibri"/>
                <a:cs typeface="Calibri"/>
                <a:sym typeface="Calibri"/>
              </a:rPr>
              <a:t>system. This means that the energy system modelling process can provide numbers to these qualitative goals to indicate what is the magnitude of cost for implementing a certain policy or trying to reach a specific electrification target. In addition</a:t>
            </a:r>
            <a:r>
              <a:rPr lang="en-GB"/>
              <a:t>,</a:t>
            </a:r>
            <a:r>
              <a:rPr lang="en-GB" sz="1200">
                <a:solidFill>
                  <a:schemeClr val="dk1"/>
                </a:solidFill>
                <a:latin typeface="Calibri"/>
                <a:ea typeface="Calibri"/>
                <a:cs typeface="Calibri"/>
                <a:sym typeface="Calibri"/>
              </a:rPr>
              <a:t> the modelling can give </a:t>
            </a:r>
            <a:r>
              <a:rPr lang="en-GB"/>
              <a:t>an </a:t>
            </a:r>
            <a:r>
              <a:rPr lang="en-GB" sz="1200">
                <a:solidFill>
                  <a:schemeClr val="dk1"/>
                </a:solidFill>
                <a:latin typeface="Calibri"/>
                <a:ea typeface="Calibri"/>
                <a:cs typeface="Calibri"/>
                <a:sym typeface="Calibri"/>
              </a:rPr>
              <a:t>indication about technology choices</a:t>
            </a:r>
            <a:r>
              <a:rPr lang="en-GB"/>
              <a:t>,</a:t>
            </a:r>
            <a:r>
              <a:rPr lang="en-GB" sz="1200">
                <a:solidFill>
                  <a:schemeClr val="dk1"/>
                </a:solidFill>
                <a:latin typeface="Calibri"/>
                <a:ea typeface="Calibri"/>
                <a:cs typeface="Calibri"/>
                <a:sym typeface="Calibri"/>
              </a:rPr>
              <a:t> </a:t>
            </a:r>
            <a:r>
              <a:rPr lang="en-GB"/>
              <a:t>for example, perhaps </a:t>
            </a:r>
            <a:r>
              <a:rPr lang="en-GB" sz="1200">
                <a:solidFill>
                  <a:schemeClr val="dk1"/>
                </a:solidFill>
                <a:latin typeface="Calibri"/>
                <a:ea typeface="Calibri"/>
                <a:cs typeface="Calibri"/>
                <a:sym typeface="Calibri"/>
              </a:rPr>
              <a:t>half the population would be electrified by </a:t>
            </a:r>
            <a:r>
              <a:rPr lang="en-GB"/>
              <a:t>stand-alone</a:t>
            </a:r>
            <a:r>
              <a:rPr lang="en-GB" sz="1200">
                <a:solidFill>
                  <a:schemeClr val="dk1"/>
                </a:solidFill>
                <a:latin typeface="Calibri"/>
                <a:ea typeface="Calibri"/>
                <a:cs typeface="Calibri"/>
                <a:sym typeface="Calibri"/>
              </a:rPr>
              <a:t> technologies vs. mini-grid or grid. </a:t>
            </a:r>
            <a:r>
              <a:rPr lang="en-GB"/>
              <a:t>Other</a:t>
            </a:r>
            <a:r>
              <a:rPr lang="en-GB" sz="1200">
                <a:solidFill>
                  <a:schemeClr val="dk1"/>
                </a:solidFill>
                <a:latin typeface="Calibri"/>
                <a:ea typeface="Calibri"/>
                <a:cs typeface="Calibri"/>
                <a:sym typeface="Calibri"/>
              </a:rPr>
              <a:t> conditions</a:t>
            </a:r>
            <a:r>
              <a:rPr lang="en-GB"/>
              <a:t> can</a:t>
            </a:r>
            <a:r>
              <a:rPr lang="en-GB" sz="1200">
                <a:solidFill>
                  <a:schemeClr val="dk1"/>
                </a:solidFill>
                <a:latin typeface="Calibri"/>
                <a:ea typeface="Calibri"/>
                <a:cs typeface="Calibri"/>
                <a:sym typeface="Calibri"/>
              </a:rPr>
              <a:t> </a:t>
            </a:r>
            <a:r>
              <a:rPr lang="en-GB"/>
              <a:t>be </a:t>
            </a:r>
            <a:r>
              <a:rPr lang="en-GB" sz="1200">
                <a:solidFill>
                  <a:schemeClr val="dk1"/>
                </a:solidFill>
                <a:latin typeface="Calibri"/>
                <a:ea typeface="Calibri"/>
                <a:cs typeface="Calibri"/>
                <a:sym typeface="Calibri"/>
              </a:rPr>
              <a:t>set by the stakeholders or </a:t>
            </a:r>
            <a:r>
              <a:rPr lang="en-GB"/>
              <a:t>result from external</a:t>
            </a:r>
            <a:r>
              <a:rPr lang="en-GB" sz="1200">
                <a:solidFill>
                  <a:schemeClr val="dk1"/>
                </a:solidFill>
                <a:latin typeface="Calibri"/>
                <a:ea typeface="Calibri"/>
                <a:cs typeface="Calibri"/>
                <a:sym typeface="Calibri"/>
              </a:rPr>
              <a:t> factors</a:t>
            </a:r>
            <a:r>
              <a:rPr lang="en-GB"/>
              <a:t>.</a:t>
            </a:r>
            <a:r>
              <a:rPr lang="en-GB" sz="1200">
                <a:solidFill>
                  <a:schemeClr val="dk1"/>
                </a:solidFill>
                <a:latin typeface="Calibri"/>
                <a:ea typeface="Calibri"/>
                <a:cs typeface="Calibri"/>
                <a:sym typeface="Calibri"/>
              </a:rPr>
              <a:t> </a:t>
            </a:r>
            <a:r>
              <a:rPr lang="en-GB"/>
              <a:t>These </a:t>
            </a:r>
            <a:r>
              <a:rPr lang="en-GB" sz="1200">
                <a:solidFill>
                  <a:schemeClr val="dk1"/>
                </a:solidFill>
                <a:latin typeface="Calibri"/>
                <a:ea typeface="Calibri"/>
                <a:cs typeface="Calibri"/>
                <a:sym typeface="Calibri"/>
              </a:rPr>
              <a:t>can change </a:t>
            </a:r>
            <a:r>
              <a:rPr lang="en-GB"/>
              <a:t>according to</a:t>
            </a:r>
            <a:r>
              <a:rPr lang="en-GB" sz="1200">
                <a:solidFill>
                  <a:schemeClr val="dk1"/>
                </a:solidFill>
                <a:latin typeface="Calibri"/>
                <a:ea typeface="Calibri"/>
                <a:cs typeface="Calibri"/>
                <a:sym typeface="Calibri"/>
              </a:rPr>
              <a:t> different national developments or the implementation of different policies.</a:t>
            </a:r>
            <a:r>
              <a:rPr lang="en-GB"/>
              <a:t> </a:t>
            </a:r>
            <a:endParaRPr/>
          </a:p>
        </p:txBody>
      </p:sp>
      <p:sp>
        <p:nvSpPr>
          <p:cNvPr id="202" name="Google Shape;2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First of all models cannot predict the future. There will always be uncertainties in the </a:t>
            </a:r>
            <a:r>
              <a:rPr lang="en-GB"/>
              <a:t>input</a:t>
            </a:r>
            <a:r>
              <a:rPr lang="en-GB" sz="1200">
                <a:solidFill>
                  <a:schemeClr val="dk1"/>
                </a:solidFill>
                <a:latin typeface="Calibri"/>
                <a:ea typeface="Calibri"/>
                <a:cs typeface="Calibri"/>
                <a:sym typeface="Calibri"/>
              </a:rPr>
              <a:t> parameters for a model that models future development. Uncertain parameters can be how the diesel price will evolve in the future</a:t>
            </a:r>
            <a:r>
              <a:rPr lang="en-GB"/>
              <a:t>,</a:t>
            </a:r>
            <a:r>
              <a:rPr lang="en-GB" sz="1200">
                <a:solidFill>
                  <a:schemeClr val="dk1"/>
                </a:solidFill>
                <a:latin typeface="Calibri"/>
                <a:ea typeface="Calibri"/>
                <a:cs typeface="Calibri"/>
                <a:sym typeface="Calibri"/>
              </a:rPr>
              <a:t> how PV panels costs will be reduced over the next 10 years</a:t>
            </a:r>
            <a:r>
              <a:rPr lang="en-GB"/>
              <a:t>,</a:t>
            </a:r>
            <a:r>
              <a:rPr lang="en-GB" sz="1200">
                <a:solidFill>
                  <a:schemeClr val="dk1"/>
                </a:solidFill>
                <a:latin typeface="Calibri"/>
                <a:ea typeface="Calibri"/>
                <a:cs typeface="Calibri"/>
                <a:sym typeface="Calibri"/>
              </a:rPr>
              <a:t> or what we believe that the energy demand will be. All of these are estimations based on different sets of information, but they can never predict what will happen in the future as there are so many uncertainties.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What the model can help us with is to understand the future better. This allows the decision makers to stay prepared and take informed decisions. Exploring a plethora of different futures, strategies that are robust and will work under many different developments can be developed. However, one important thing to point out is that models cannot make decisions. The energy model can indicate a certain technology mix in order to meet a specific demand, under certain cost </a:t>
            </a:r>
            <a:r>
              <a:rPr lang="en-GB"/>
              <a:t>structures</a:t>
            </a:r>
            <a:r>
              <a:rPr lang="en-GB" sz="1200">
                <a:solidFill>
                  <a:schemeClr val="dk1"/>
                </a:solidFill>
                <a:latin typeface="Calibri"/>
                <a:ea typeface="Calibri"/>
                <a:cs typeface="Calibri"/>
                <a:sym typeface="Calibri"/>
              </a:rPr>
              <a:t> and technology options. However, under other </a:t>
            </a:r>
            <a:r>
              <a:rPr lang="en-GB"/>
              <a:t>cost</a:t>
            </a:r>
            <a:r>
              <a:rPr lang="en-GB" sz="1200">
                <a:solidFill>
                  <a:schemeClr val="dk1"/>
                </a:solidFill>
                <a:latin typeface="Calibri"/>
                <a:ea typeface="Calibri"/>
                <a:cs typeface="Calibri"/>
                <a:sym typeface="Calibri"/>
              </a:rPr>
              <a:t> structures or other demands the model can choose another mix with different investment </a:t>
            </a:r>
            <a:r>
              <a:rPr lang="en-GB"/>
              <a:t>costs</a:t>
            </a:r>
            <a:r>
              <a:rPr lang="en-GB" sz="1200">
                <a:solidFill>
                  <a:schemeClr val="dk1"/>
                </a:solidFill>
                <a:latin typeface="Calibri"/>
                <a:ea typeface="Calibri"/>
                <a:cs typeface="Calibri"/>
                <a:sym typeface="Calibri"/>
              </a:rPr>
              <a:t> and technologies.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12" name="Google Shape;21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t>”All models are wrong, but some are useful” was said by George Box</a:t>
            </a:r>
            <a:r>
              <a:rPr lang="en-GB"/>
              <a:t>, a noted statistician</a:t>
            </a:r>
            <a:r>
              <a:rPr i="1" lang="en-GB"/>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a:t>Models</a:t>
            </a:r>
            <a:r>
              <a:rPr lang="en-GB" sz="1200">
                <a:solidFill>
                  <a:schemeClr val="dk1"/>
                </a:solidFill>
                <a:latin typeface="Calibri"/>
                <a:ea typeface="Calibri"/>
                <a:cs typeface="Calibri"/>
                <a:sym typeface="Calibri"/>
              </a:rPr>
              <a:t> </a:t>
            </a:r>
            <a:r>
              <a:rPr lang="en-GB"/>
              <a:t>provide</a:t>
            </a:r>
            <a:r>
              <a:rPr lang="en-GB" sz="1200">
                <a:solidFill>
                  <a:schemeClr val="dk1"/>
                </a:solidFill>
                <a:latin typeface="Calibri"/>
                <a:ea typeface="Calibri"/>
                <a:cs typeface="Calibri"/>
                <a:sym typeface="Calibri"/>
              </a:rPr>
              <a:t> a simplified version of reality and cannot capture every single interaction from the real world. </a:t>
            </a:r>
            <a:r>
              <a:rPr lang="en-GB"/>
              <a:t>They</a:t>
            </a:r>
            <a:r>
              <a:rPr lang="en-GB" sz="1200">
                <a:solidFill>
                  <a:schemeClr val="dk1"/>
                </a:solidFill>
                <a:latin typeface="Calibri"/>
                <a:ea typeface="Calibri"/>
                <a:cs typeface="Calibri"/>
                <a:sym typeface="Calibri"/>
              </a:rPr>
              <a:t> also use estimations about future developments that have a certain likelihood. In any model, there will always be uncertainties that are not correct. However, if we provide a good model with good input data we can get insights that can help guide decisions that are more likely to bring successful policy or investment.</a:t>
            </a:r>
            <a:endParaRPr/>
          </a:p>
        </p:txBody>
      </p:sp>
      <p:sp>
        <p:nvSpPr>
          <p:cNvPr id="222" name="Google Shape;2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key </a:t>
            </a:r>
            <a:r>
              <a:rPr lang="en-GB"/>
              <a:t>take-away </a:t>
            </a:r>
            <a:r>
              <a:rPr lang="en-GB" sz="1200">
                <a:solidFill>
                  <a:schemeClr val="dk1"/>
                </a:solidFill>
                <a:latin typeface="Calibri"/>
                <a:ea typeface="Calibri"/>
                <a:cs typeface="Calibri"/>
                <a:sym typeface="Calibri"/>
              </a:rPr>
              <a:t>messages are that models can be very useful to inform policies and other decisions. First of all, the outputs of a model are never better than the input parameters</a:t>
            </a:r>
            <a:r>
              <a:rPr lang="en-GB"/>
              <a:t>,</a:t>
            </a:r>
            <a:r>
              <a:rPr lang="en-GB" sz="1200">
                <a:solidFill>
                  <a:schemeClr val="dk1"/>
                </a:solidFill>
                <a:latin typeface="Calibri"/>
                <a:ea typeface="Calibri"/>
                <a:cs typeface="Calibri"/>
                <a:sym typeface="Calibri"/>
              </a:rPr>
              <a:t> such as the costs and the trends that we put into the model. Second, </a:t>
            </a:r>
            <a:r>
              <a:rPr lang="en-GB"/>
              <a:t>models</a:t>
            </a:r>
            <a:r>
              <a:rPr lang="en-GB" sz="1200">
                <a:solidFill>
                  <a:schemeClr val="dk1"/>
                </a:solidFill>
                <a:latin typeface="Calibri"/>
                <a:ea typeface="Calibri"/>
                <a:cs typeface="Calibri"/>
                <a:sym typeface="Calibri"/>
              </a:rPr>
              <a:t> </a:t>
            </a:r>
            <a:r>
              <a:rPr lang="en-GB"/>
              <a:t>are</a:t>
            </a:r>
            <a:r>
              <a:rPr lang="en-GB" sz="1200">
                <a:solidFill>
                  <a:schemeClr val="dk1"/>
                </a:solidFill>
                <a:latin typeface="Calibri"/>
                <a:ea typeface="Calibri"/>
                <a:cs typeface="Calibri"/>
                <a:sym typeface="Calibri"/>
              </a:rPr>
              <a:t> a simplified version of reality. </a:t>
            </a:r>
            <a:r>
              <a:rPr lang="en-GB"/>
              <a:t>However, they</a:t>
            </a:r>
            <a:r>
              <a:rPr lang="en-GB" sz="1200">
                <a:solidFill>
                  <a:schemeClr val="dk1"/>
                </a:solidFill>
                <a:latin typeface="Calibri"/>
                <a:ea typeface="Calibri"/>
                <a:cs typeface="Calibri"/>
                <a:sym typeface="Calibri"/>
              </a:rPr>
              <a:t> can still provide insights in order to make robust decisions </a:t>
            </a:r>
            <a:r>
              <a:rPr lang="en-GB"/>
              <a:t>which will</a:t>
            </a:r>
            <a:r>
              <a:rPr lang="en-GB" sz="1200">
                <a:solidFill>
                  <a:schemeClr val="dk1"/>
                </a:solidFill>
                <a:latin typeface="Calibri"/>
                <a:ea typeface="Calibri"/>
                <a:cs typeface="Calibri"/>
                <a:sym typeface="Calibri"/>
              </a:rPr>
              <a:t> have the best chance of realizing the future development that we want.</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
        <p:nvSpPr>
          <p:cNvPr id="231" name="Google Shape;23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this mini-lecture we will talk about how we use scenario and sensitivity analysis. In general, we could say that there are three types of scenario types that we can develop where a scenario is a possible future development.</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first set of scenarios we can call forecasting scenarios. Forecasting scenarios try to predict the most likely future developments. These scenarios try and predict different developments of demand, technology costs, </a:t>
            </a:r>
            <a:r>
              <a:rPr lang="en-GB"/>
              <a:t>and fuel</a:t>
            </a:r>
            <a:r>
              <a:rPr lang="en-GB" sz="1200">
                <a:solidFill>
                  <a:schemeClr val="dk1"/>
                </a:solidFill>
                <a:latin typeface="Calibri"/>
                <a:ea typeface="Calibri"/>
                <a:cs typeface="Calibri"/>
                <a:sym typeface="Calibri"/>
              </a:rPr>
              <a:t> prices based on</a:t>
            </a:r>
            <a:r>
              <a:rPr lang="en-GB"/>
              <a:t>,</a:t>
            </a:r>
            <a:r>
              <a:rPr lang="en-GB" sz="1200">
                <a:solidFill>
                  <a:schemeClr val="dk1"/>
                </a:solidFill>
                <a:latin typeface="Calibri"/>
                <a:ea typeface="Calibri"/>
                <a:cs typeface="Calibri"/>
                <a:sym typeface="Calibri"/>
              </a:rPr>
              <a:t> </a:t>
            </a:r>
            <a:r>
              <a:rPr lang="en-GB"/>
              <a:t>for example, </a:t>
            </a:r>
            <a:r>
              <a:rPr lang="en-GB" sz="1200">
                <a:solidFill>
                  <a:schemeClr val="dk1"/>
                </a:solidFill>
                <a:latin typeface="Calibri"/>
                <a:ea typeface="Calibri"/>
                <a:cs typeface="Calibri"/>
                <a:sym typeface="Calibri"/>
              </a:rPr>
              <a:t>historical trends and scientific reports.</a:t>
            </a:r>
            <a:r>
              <a:rPr lang="en-GB"/>
              <a:t> They aim to find an optimal scenario.</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second set of scenarios is exploratory or normative scenarios</a:t>
            </a:r>
            <a:r>
              <a:rPr lang="en-GB"/>
              <a:t>, also called uncertainty analysis. This</a:t>
            </a:r>
            <a:r>
              <a:rPr lang="en-GB" sz="1200">
                <a:solidFill>
                  <a:schemeClr val="dk1"/>
                </a:solidFill>
                <a:latin typeface="Calibri"/>
                <a:ea typeface="Calibri"/>
                <a:cs typeface="Calibri"/>
                <a:sym typeface="Calibri"/>
              </a:rPr>
              <a:t> means that we try to explore a lot of different alternative futures instead of finding what we think is the most likely development of different variables. As an example, instead of estimating what we think the oil price will be in the next year</a:t>
            </a:r>
            <a:r>
              <a:rPr lang="en-GB"/>
              <a:t>,</a:t>
            </a:r>
            <a:r>
              <a:rPr lang="en-GB" sz="1200">
                <a:solidFill>
                  <a:schemeClr val="dk1"/>
                </a:solidFill>
                <a:latin typeface="Calibri"/>
                <a:ea typeface="Calibri"/>
                <a:cs typeface="Calibri"/>
                <a:sym typeface="Calibri"/>
              </a:rPr>
              <a:t> we look at a wide range of different developments. </a:t>
            </a:r>
            <a:r>
              <a:rPr lang="en-GB"/>
              <a:t>For example, we can consider the following questions: </a:t>
            </a:r>
            <a:r>
              <a:rPr lang="en-GB" sz="1200">
                <a:solidFill>
                  <a:schemeClr val="dk1"/>
                </a:solidFill>
                <a:latin typeface="Calibri"/>
                <a:ea typeface="Calibri"/>
                <a:cs typeface="Calibri"/>
                <a:sym typeface="Calibri"/>
              </a:rPr>
              <a:t>What if the oil price decreases? What if it stays the same? What if it increases with different rates? And how does this affect the results? Instead of trying to find the most likely development we want to explore different developments to find a robust solution that will work well under different developments of these scenarios.</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Both of these scenario methods look at different variables and what their results will be in the future.</a:t>
            </a:r>
            <a:endParaRPr/>
          </a:p>
        </p:txBody>
      </p:sp>
      <p:sp>
        <p:nvSpPr>
          <p:cNvPr id="248" name="Google Shape;24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descr="A picture containing text&#10;&#10;Description automatically generated" id="16" name="Google Shape;16;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8" name="Google Shape;18;p30"/>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0"/>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2"/>
          <p:cNvSpPr/>
          <p:nvPr>
            <p:ph idx="2" type="pic"/>
          </p:nvPr>
        </p:nvSpPr>
        <p:spPr>
          <a:xfrm>
            <a:off x="5183188" y="987425"/>
            <a:ext cx="6172200" cy="4873625"/>
          </a:xfrm>
          <a:prstGeom prst="rect">
            <a:avLst/>
          </a:prstGeom>
          <a:noFill/>
          <a:ln>
            <a:noFill/>
          </a:ln>
        </p:spPr>
      </p:sp>
      <p:sp>
        <p:nvSpPr>
          <p:cNvPr id="76" name="Google Shape;76;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4"/>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sp>
        <p:nvSpPr>
          <p:cNvPr id="105" name="Google Shape;105;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7" name="Google Shape;10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5"/>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0" name="Google Shape;110;p45"/>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1"/>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2" name="Google Shape;22;p31"/>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5" name="Google Shape;145;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2"/>
          <p:cNvSpPr/>
          <p:nvPr>
            <p:ph idx="2" type="pic"/>
          </p:nvPr>
        </p:nvSpPr>
        <p:spPr>
          <a:xfrm>
            <a:off x="5183188" y="987425"/>
            <a:ext cx="6172200" cy="4873625"/>
          </a:xfrm>
          <a:prstGeom prst="rect">
            <a:avLst/>
          </a:prstGeom>
          <a:noFill/>
          <a:ln>
            <a:noFill/>
          </a:ln>
        </p:spPr>
      </p:sp>
      <p:sp>
        <p:nvSpPr>
          <p:cNvPr id="152" name="Google Shape;152;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3" name="Google Shape;15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5" name="Shape 25"/>
        <p:cNvGrpSpPr/>
        <p:nvPr/>
      </p:nvGrpSpPr>
      <p:grpSpPr>
        <a:xfrm>
          <a:off x="0" y="0"/>
          <a:ext cx="0" cy="0"/>
          <a:chOff x="0" y="0"/>
          <a:chExt cx="0" cy="0"/>
        </a:xfrm>
      </p:grpSpPr>
      <p:pic>
        <p:nvPicPr>
          <p:cNvPr descr="Graphical user interface, text&#10;&#10;Description automatically generated" id="26" name="Google Shape;26;p32"/>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27" name="Google Shape;27;p3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4" name="Shape 34"/>
        <p:cNvGrpSpPr/>
        <p:nvPr/>
      </p:nvGrpSpPr>
      <p:grpSpPr>
        <a:xfrm>
          <a:off x="0" y="0"/>
          <a:ext cx="0" cy="0"/>
          <a:chOff x="0" y="0"/>
          <a:chExt cx="0" cy="0"/>
        </a:xfrm>
      </p:grpSpPr>
      <p:pic>
        <p:nvPicPr>
          <p:cNvPr id="35" name="Google Shape;35;p36"/>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36" name="Google Shape;36;p36"/>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i.org/10.1111/j.1574-0862.1997.tb00449.x" TargetMode="External"/><Relationship Id="rId4" Type="http://schemas.openxmlformats.org/officeDocument/2006/relationships/hyperlink" Target="https://onsset.github.io/teaching_kit/courses/module_3/Lecture%205/" TargetMode="External"/><Relationship Id="rId5" Type="http://schemas.openxmlformats.org/officeDocument/2006/relationships/hyperlink" Target="https://doi.org/10.5281/ZENODO.149307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onsset.github.io/teaching_kit/courses/module_3/Lecture%2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gif"/><Relationship Id="rId4" Type="http://schemas.openxmlformats.org/officeDocument/2006/relationships/image" Target="../media/image6.jpg"/><Relationship Id="rId9" Type="http://schemas.openxmlformats.org/officeDocument/2006/relationships/hyperlink" Target="https://creativecommons.org/licenses/by-sa/3.0/" TargetMode="External"/><Relationship Id="rId5" Type="http://schemas.openxmlformats.org/officeDocument/2006/relationships/hyperlink" Target="https://www.energy.gov/energysaver/buying-and-making-electricity/hybrid-wind-and-solar-electric-systems" TargetMode="External"/><Relationship Id="rId6" Type="http://schemas.openxmlformats.org/officeDocument/2006/relationships/hyperlink" Target="https://doi.org/10.1088/1742-6596/1549/5/052121" TargetMode="External"/><Relationship Id="rId7" Type="http://schemas.openxmlformats.org/officeDocument/2006/relationships/image" Target="../media/image8.jpg"/><Relationship Id="rId8" Type="http://schemas.openxmlformats.org/officeDocument/2006/relationships/hyperlink" Target="http://endev-indonesia.inf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doi.org/10.1088/1748-9326/11/11/114010" TargetMode="External"/><Relationship Id="rId4" Type="http://schemas.openxmlformats.org/officeDocument/2006/relationships/hyperlink" Target="https://onsset.github.io/teaching_kit/courses/module_3/Lecture%20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2.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69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onsset.github.io/teaching_kit/courses/module_3/Lecture%20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 picture containing calendar&#10;&#10;Description automatically generated" id="173" name="Google Shape;173;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p1"/>
          <p:cNvSpPr txBox="1"/>
          <p:nvPr/>
        </p:nvSpPr>
        <p:spPr>
          <a:xfrm>
            <a:off x="8461829" y="6085113"/>
            <a:ext cx="374105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lt1"/>
                </a:solidFill>
                <a:latin typeface="Open Sans"/>
                <a:ea typeface="Open Sans"/>
                <a:cs typeface="Open Sans"/>
                <a:sym typeface="Open Sans"/>
              </a:rPr>
              <a:t>Version 1.0</a:t>
            </a:r>
            <a:endParaRPr b="1" i="0" sz="1800" u="none" cap="none" strike="noStrike">
              <a:solidFill>
                <a:schemeClr val="lt1"/>
              </a:solidFill>
              <a:latin typeface="Open Sans"/>
              <a:ea typeface="Open Sans"/>
              <a:cs typeface="Open Sans"/>
              <a:sym typeface="Open Sans"/>
            </a:endParaRPr>
          </a:p>
        </p:txBody>
      </p:sp>
      <p:sp>
        <p:nvSpPr>
          <p:cNvPr id="175" name="Google Shape;175;p1"/>
          <p:cNvSpPr txBox="1"/>
          <p:nvPr/>
        </p:nvSpPr>
        <p:spPr>
          <a:xfrm>
            <a:off x="692802" y="3403733"/>
            <a:ext cx="3250548"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OnSSET/Global </a:t>
            </a:r>
            <a:br>
              <a:rPr b="1" i="0" lang="en-GB" sz="1800" u="none" cap="none" strike="noStrike">
                <a:solidFill>
                  <a:schemeClr val="dk1"/>
                </a:solidFill>
                <a:latin typeface="Open Sans ExtraBold"/>
                <a:ea typeface="Open Sans ExtraBold"/>
                <a:cs typeface="Open Sans ExtraBold"/>
                <a:sym typeface="Open Sans ExtraBold"/>
              </a:rPr>
            </a:br>
            <a:r>
              <a:rPr b="1" i="0" lang="en-GB" sz="1800" u="none" cap="none" strike="noStrike">
                <a:solidFill>
                  <a:schemeClr val="dk1"/>
                </a:solidFill>
                <a:latin typeface="Open Sans ExtraBold"/>
                <a:ea typeface="Open Sans ExtraBold"/>
                <a:cs typeface="Open Sans ExtraBold"/>
                <a:sym typeface="Open Sans ExtraBold"/>
              </a:rPr>
              <a:t>Electrification Platform</a:t>
            </a:r>
            <a:endParaRPr b="1" sz="1800">
              <a:solidFill>
                <a:schemeClr val="dk1"/>
              </a:solidFill>
              <a:latin typeface="Open Sans ExtraBold"/>
              <a:ea typeface="Open Sans ExtraBold"/>
              <a:cs typeface="Open Sans ExtraBold"/>
              <a:sym typeface="Open Sans ExtraBold"/>
            </a:endParaRPr>
          </a:p>
        </p:txBody>
      </p:sp>
      <p:sp>
        <p:nvSpPr>
          <p:cNvPr id="176" name="Google Shape;176;p1"/>
          <p:cNvSpPr txBox="1"/>
          <p:nvPr>
            <p:ph type="title"/>
          </p:nvPr>
        </p:nvSpPr>
        <p:spPr>
          <a:xfrm>
            <a:off x="662322" y="4014210"/>
            <a:ext cx="7297187" cy="229796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pen Sans ExtraBold"/>
              <a:buNone/>
            </a:pPr>
            <a:r>
              <a:rPr lang="en-GB">
                <a:solidFill>
                  <a:schemeClr val="lt1"/>
                </a:solidFill>
              </a:rPr>
              <a:t>LECTURE 7</a:t>
            </a:r>
            <a:br>
              <a:rPr lang="en-GB"/>
            </a:br>
            <a:r>
              <a:rPr lang="en-GB"/>
              <a:t>ENERGY MODELLING, SCENARIO DEVELOPMENT AND SENSITIVITY ANALYSIS</a:t>
            </a:r>
            <a:endParaRPr/>
          </a:p>
        </p:txBody>
      </p:sp>
      <p:sp>
        <p:nvSpPr>
          <p:cNvPr id="177" name="Google Shape;177;p1"/>
          <p:cNvSpPr/>
          <p:nvPr/>
        </p:nvSpPr>
        <p:spPr>
          <a:xfrm>
            <a:off x="7326504" y="39428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1.mp3" id="178" name="Google Shape;178;p1"/>
          <p:cNvPicPr preferRelativeResize="0"/>
          <p:nvPr/>
        </p:nvPicPr>
        <p:blipFill rotWithShape="1">
          <a:blip r:embed="rId4">
            <a:alphaModFix/>
          </a:blip>
          <a:srcRect b="0" l="0" r="0" t="0"/>
          <a:stretch/>
        </p:blipFill>
        <p:spPr>
          <a:xfrm>
            <a:off x="7397869" y="4014210"/>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0"/>
          <p:cNvSpPr txBox="1"/>
          <p:nvPr/>
        </p:nvSpPr>
        <p:spPr>
          <a:xfrm>
            <a:off x="838200" y="1735931"/>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Forecasting, scenarios, and backcasting</a:t>
            </a:r>
            <a:endParaRPr sz="2000">
              <a:solidFill>
                <a:srgbClr val="9CC2E5"/>
              </a:solidFill>
              <a:latin typeface="Calibri"/>
              <a:ea typeface="Calibri"/>
              <a:cs typeface="Calibri"/>
              <a:sym typeface="Calibri"/>
            </a:endParaRPr>
          </a:p>
        </p:txBody>
      </p:sp>
      <p:sp>
        <p:nvSpPr>
          <p:cNvPr id="289" name="Google Shape;289;p10"/>
          <p:cNvSpPr/>
          <p:nvPr/>
        </p:nvSpPr>
        <p:spPr>
          <a:xfrm>
            <a:off x="838200" y="2112361"/>
            <a:ext cx="2770495" cy="4030317"/>
          </a:xfrm>
          <a:prstGeom prst="roundRect">
            <a:avLst>
              <a:gd fmla="val 16667" name="adj"/>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0"/>
          <p:cNvSpPr/>
          <p:nvPr/>
        </p:nvSpPr>
        <p:spPr>
          <a:xfrm>
            <a:off x="4307006" y="2112361"/>
            <a:ext cx="2770495" cy="4030317"/>
          </a:xfrm>
          <a:prstGeom prst="roundRect">
            <a:avLst>
              <a:gd fmla="val 16667" name="adj"/>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0"/>
          <p:cNvSpPr/>
          <p:nvPr/>
        </p:nvSpPr>
        <p:spPr>
          <a:xfrm>
            <a:off x="7826646" y="2112360"/>
            <a:ext cx="2770495" cy="4030317"/>
          </a:xfrm>
          <a:prstGeom prst="roundRect">
            <a:avLst>
              <a:gd fmla="val 16667" name="adj"/>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0"/>
          <p:cNvSpPr/>
          <p:nvPr/>
        </p:nvSpPr>
        <p:spPr>
          <a:xfrm>
            <a:off x="1039389" y="3026602"/>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FUTURE</a:t>
            </a:r>
            <a:endParaRPr/>
          </a:p>
        </p:txBody>
      </p:sp>
      <p:sp>
        <p:nvSpPr>
          <p:cNvPr id="293" name="Google Shape;293;p10"/>
          <p:cNvSpPr/>
          <p:nvPr/>
        </p:nvSpPr>
        <p:spPr>
          <a:xfrm>
            <a:off x="4505978" y="3026602"/>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FUTURE</a:t>
            </a:r>
            <a:endParaRPr/>
          </a:p>
        </p:txBody>
      </p:sp>
      <p:sp>
        <p:nvSpPr>
          <p:cNvPr id="294" name="Google Shape;294;p10"/>
          <p:cNvSpPr/>
          <p:nvPr/>
        </p:nvSpPr>
        <p:spPr>
          <a:xfrm>
            <a:off x="7975748" y="3037985"/>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FUTURE</a:t>
            </a:r>
            <a:endParaRPr/>
          </a:p>
        </p:txBody>
      </p:sp>
      <p:sp>
        <p:nvSpPr>
          <p:cNvPr id="295" name="Google Shape;295;p10"/>
          <p:cNvSpPr/>
          <p:nvPr/>
        </p:nvSpPr>
        <p:spPr>
          <a:xfrm>
            <a:off x="1172570" y="2217859"/>
            <a:ext cx="2101755" cy="389872"/>
          </a:xfrm>
          <a:prstGeom prst="rect">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100">
                <a:solidFill>
                  <a:schemeClr val="dk1"/>
                </a:solidFill>
                <a:latin typeface="Calibri"/>
                <a:ea typeface="Calibri"/>
                <a:cs typeface="Calibri"/>
                <a:sym typeface="Calibri"/>
              </a:rPr>
              <a:t>Forecasting</a:t>
            </a:r>
            <a:endParaRPr/>
          </a:p>
        </p:txBody>
      </p:sp>
      <p:sp>
        <p:nvSpPr>
          <p:cNvPr id="296" name="Google Shape;296;p10"/>
          <p:cNvSpPr/>
          <p:nvPr/>
        </p:nvSpPr>
        <p:spPr>
          <a:xfrm>
            <a:off x="4641376" y="2218385"/>
            <a:ext cx="2101755" cy="509842"/>
          </a:xfrm>
          <a:prstGeom prst="rect">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Scenarios: exploratory and normative</a:t>
            </a:r>
            <a:endParaRPr/>
          </a:p>
        </p:txBody>
      </p:sp>
      <p:sp>
        <p:nvSpPr>
          <p:cNvPr id="297" name="Google Shape;297;p10"/>
          <p:cNvSpPr/>
          <p:nvPr/>
        </p:nvSpPr>
        <p:spPr>
          <a:xfrm>
            <a:off x="8110182" y="2219437"/>
            <a:ext cx="2101755" cy="389872"/>
          </a:xfrm>
          <a:prstGeom prst="rect">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100">
                <a:solidFill>
                  <a:schemeClr val="dk1"/>
                </a:solidFill>
                <a:latin typeface="Calibri"/>
                <a:ea typeface="Calibri"/>
                <a:cs typeface="Calibri"/>
                <a:sym typeface="Calibri"/>
              </a:rPr>
              <a:t>Backcasting</a:t>
            </a:r>
            <a:endParaRPr/>
          </a:p>
        </p:txBody>
      </p:sp>
      <p:sp>
        <p:nvSpPr>
          <p:cNvPr id="298" name="Google Shape;298;p10"/>
          <p:cNvSpPr/>
          <p:nvPr/>
        </p:nvSpPr>
        <p:spPr>
          <a:xfrm>
            <a:off x="1037171" y="5263833"/>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Present</a:t>
            </a:r>
            <a:endParaRPr/>
          </a:p>
        </p:txBody>
      </p:sp>
      <p:sp>
        <p:nvSpPr>
          <p:cNvPr id="299" name="Google Shape;299;p10"/>
          <p:cNvSpPr/>
          <p:nvPr/>
        </p:nvSpPr>
        <p:spPr>
          <a:xfrm>
            <a:off x="4505977" y="5271097"/>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Present</a:t>
            </a:r>
            <a:endParaRPr/>
          </a:p>
        </p:txBody>
      </p:sp>
      <p:sp>
        <p:nvSpPr>
          <p:cNvPr id="300" name="Google Shape;300;p10"/>
          <p:cNvSpPr/>
          <p:nvPr/>
        </p:nvSpPr>
        <p:spPr>
          <a:xfrm>
            <a:off x="7974783" y="5263833"/>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Present</a:t>
            </a:r>
            <a:endParaRPr/>
          </a:p>
        </p:txBody>
      </p:sp>
      <p:cxnSp>
        <p:nvCxnSpPr>
          <p:cNvPr id="301" name="Google Shape;301;p10"/>
          <p:cNvCxnSpPr>
            <a:stCxn id="298" idx="0"/>
          </p:cNvCxnSpPr>
          <p:nvPr/>
        </p:nvCxnSpPr>
        <p:spPr>
          <a:xfrm rot="10800000">
            <a:off x="1172547" y="3611133"/>
            <a:ext cx="1050900" cy="1652700"/>
          </a:xfrm>
          <a:prstGeom prst="straightConnector1">
            <a:avLst/>
          </a:prstGeom>
          <a:noFill/>
          <a:ln cap="flat" cmpd="sng" w="9525">
            <a:solidFill>
              <a:schemeClr val="accent1"/>
            </a:solidFill>
            <a:prstDash val="dashDot"/>
            <a:miter lim="800000"/>
            <a:headEnd len="sm" w="sm" type="none"/>
            <a:tailEnd len="med" w="med" type="triangle"/>
          </a:ln>
        </p:spPr>
      </p:cxnSp>
      <p:cxnSp>
        <p:nvCxnSpPr>
          <p:cNvPr id="302" name="Google Shape;302;p10"/>
          <p:cNvCxnSpPr>
            <a:stCxn id="298" idx="0"/>
          </p:cNvCxnSpPr>
          <p:nvPr/>
        </p:nvCxnSpPr>
        <p:spPr>
          <a:xfrm flipH="1" rot="10800000">
            <a:off x="2223447" y="3611133"/>
            <a:ext cx="874500" cy="1652700"/>
          </a:xfrm>
          <a:prstGeom prst="straightConnector1">
            <a:avLst/>
          </a:prstGeom>
          <a:noFill/>
          <a:ln cap="flat" cmpd="sng" w="9525">
            <a:solidFill>
              <a:schemeClr val="accent1"/>
            </a:solidFill>
            <a:prstDash val="dashDot"/>
            <a:miter lim="800000"/>
            <a:headEnd len="sm" w="sm" type="none"/>
            <a:tailEnd len="med" w="med" type="triangle"/>
          </a:ln>
        </p:spPr>
      </p:cxnSp>
      <p:cxnSp>
        <p:nvCxnSpPr>
          <p:cNvPr id="303" name="Google Shape;303;p10"/>
          <p:cNvCxnSpPr>
            <a:endCxn id="292" idx="2"/>
          </p:cNvCxnSpPr>
          <p:nvPr/>
        </p:nvCxnSpPr>
        <p:spPr>
          <a:xfrm flipH="1" rot="10800000">
            <a:off x="2223565" y="3599808"/>
            <a:ext cx="2100" cy="1664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04" name="Google Shape;304;p10"/>
          <p:cNvCxnSpPr/>
          <p:nvPr/>
        </p:nvCxnSpPr>
        <p:spPr>
          <a:xfrm flipH="1" rot="10800000">
            <a:off x="1392072" y="3845467"/>
            <a:ext cx="627797" cy="54592"/>
          </a:xfrm>
          <a:prstGeom prst="straightConnector1">
            <a:avLst/>
          </a:prstGeom>
          <a:noFill/>
          <a:ln cap="flat" cmpd="sng" w="9525">
            <a:solidFill>
              <a:schemeClr val="accent1"/>
            </a:solidFill>
            <a:prstDash val="solid"/>
            <a:miter lim="800000"/>
            <a:headEnd len="sm" w="sm" type="none"/>
            <a:tailEnd len="med" w="med" type="triangle"/>
          </a:ln>
        </p:spPr>
      </p:cxnSp>
      <p:cxnSp>
        <p:nvCxnSpPr>
          <p:cNvPr id="305" name="Google Shape;305;p10"/>
          <p:cNvCxnSpPr/>
          <p:nvPr/>
        </p:nvCxnSpPr>
        <p:spPr>
          <a:xfrm rot="10800000">
            <a:off x="2374710" y="3831820"/>
            <a:ext cx="518615" cy="109182"/>
          </a:xfrm>
          <a:prstGeom prst="straightConnector1">
            <a:avLst/>
          </a:prstGeom>
          <a:noFill/>
          <a:ln cap="flat" cmpd="sng" w="9525">
            <a:solidFill>
              <a:schemeClr val="accent1"/>
            </a:solidFill>
            <a:prstDash val="solid"/>
            <a:miter lim="800000"/>
            <a:headEnd len="sm" w="sm" type="none"/>
            <a:tailEnd len="med" w="med" type="triangle"/>
          </a:ln>
        </p:spPr>
      </p:cxnSp>
      <p:cxnSp>
        <p:nvCxnSpPr>
          <p:cNvPr id="306" name="Google Shape;306;p10"/>
          <p:cNvCxnSpPr>
            <a:stCxn id="299" idx="0"/>
          </p:cNvCxnSpPr>
          <p:nvPr/>
        </p:nvCxnSpPr>
        <p:spPr>
          <a:xfrm rot="10800000">
            <a:off x="4641353" y="3611197"/>
            <a:ext cx="1050900" cy="16599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07" name="Google Shape;307;p10"/>
          <p:cNvCxnSpPr/>
          <p:nvPr/>
        </p:nvCxnSpPr>
        <p:spPr>
          <a:xfrm rot="10800000">
            <a:off x="5252414" y="3614823"/>
            <a:ext cx="438703" cy="1649010"/>
          </a:xfrm>
          <a:prstGeom prst="straightConnector1">
            <a:avLst/>
          </a:prstGeom>
          <a:noFill/>
          <a:ln cap="flat" cmpd="sng" w="9525">
            <a:solidFill>
              <a:schemeClr val="accent1"/>
            </a:solidFill>
            <a:prstDash val="solid"/>
            <a:miter lim="800000"/>
            <a:headEnd len="sm" w="sm" type="none"/>
            <a:tailEnd len="med" w="med" type="triangle"/>
          </a:ln>
        </p:spPr>
      </p:cxnSp>
      <p:cxnSp>
        <p:nvCxnSpPr>
          <p:cNvPr id="308" name="Google Shape;308;p10"/>
          <p:cNvCxnSpPr/>
          <p:nvPr/>
        </p:nvCxnSpPr>
        <p:spPr>
          <a:xfrm rot="10800000">
            <a:off x="5659898" y="3643016"/>
            <a:ext cx="32355" cy="1620817"/>
          </a:xfrm>
          <a:prstGeom prst="straightConnector1">
            <a:avLst/>
          </a:prstGeom>
          <a:noFill/>
          <a:ln cap="flat" cmpd="sng" w="9525">
            <a:solidFill>
              <a:schemeClr val="accent1"/>
            </a:solidFill>
            <a:prstDash val="solid"/>
            <a:miter lim="800000"/>
            <a:headEnd len="sm" w="sm" type="none"/>
            <a:tailEnd len="med" w="med" type="triangle"/>
          </a:ln>
        </p:spPr>
      </p:cxnSp>
      <p:cxnSp>
        <p:nvCxnSpPr>
          <p:cNvPr id="309" name="Google Shape;309;p10"/>
          <p:cNvCxnSpPr/>
          <p:nvPr/>
        </p:nvCxnSpPr>
        <p:spPr>
          <a:xfrm flipH="1" rot="10800000">
            <a:off x="5691116" y="3643016"/>
            <a:ext cx="404884" cy="1620819"/>
          </a:xfrm>
          <a:prstGeom prst="straightConnector1">
            <a:avLst/>
          </a:prstGeom>
          <a:noFill/>
          <a:ln cap="flat" cmpd="sng" w="9525">
            <a:solidFill>
              <a:schemeClr val="accent1"/>
            </a:solidFill>
            <a:prstDash val="solid"/>
            <a:miter lim="800000"/>
            <a:headEnd len="sm" w="sm" type="none"/>
            <a:tailEnd len="med" w="med" type="triangle"/>
          </a:ln>
        </p:spPr>
      </p:cxnSp>
      <p:cxnSp>
        <p:nvCxnSpPr>
          <p:cNvPr id="310" name="Google Shape;310;p10"/>
          <p:cNvCxnSpPr/>
          <p:nvPr/>
        </p:nvCxnSpPr>
        <p:spPr>
          <a:xfrm flipH="1" rot="10800000">
            <a:off x="5676075" y="3643016"/>
            <a:ext cx="888498" cy="1616698"/>
          </a:xfrm>
          <a:prstGeom prst="straightConnector1">
            <a:avLst/>
          </a:prstGeom>
          <a:noFill/>
          <a:ln cap="flat" cmpd="sng" w="9525">
            <a:solidFill>
              <a:schemeClr val="accent1"/>
            </a:solidFill>
            <a:prstDash val="solid"/>
            <a:miter lim="800000"/>
            <a:headEnd len="sm" w="sm" type="none"/>
            <a:tailEnd len="med" w="med" type="triangle"/>
          </a:ln>
        </p:spPr>
      </p:cxnSp>
      <p:sp>
        <p:nvSpPr>
          <p:cNvPr id="311" name="Google Shape;311;p10"/>
          <p:cNvSpPr/>
          <p:nvPr/>
        </p:nvSpPr>
        <p:spPr>
          <a:xfrm rot="3486606">
            <a:off x="7559170" y="2961958"/>
            <a:ext cx="2096872" cy="2795308"/>
          </a:xfrm>
          <a:prstGeom prst="arc">
            <a:avLst>
              <a:gd fmla="val 16200000" name="adj1"/>
              <a:gd fmla="val 21534335" name="adj2"/>
            </a:avLst>
          </a:prstGeom>
          <a:noFill/>
          <a:ln cap="flat" cmpd="sng" w="9525">
            <a:solidFill>
              <a:schemeClr val="accent1"/>
            </a:solidFill>
            <a:prstDash val="dash"/>
            <a:miter lim="800000"/>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0"/>
          <p:cNvSpPr/>
          <p:nvPr/>
        </p:nvSpPr>
        <p:spPr>
          <a:xfrm>
            <a:off x="9703558" y="3611191"/>
            <a:ext cx="152400" cy="152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0"/>
          <p:cNvSpPr/>
          <p:nvPr/>
        </p:nvSpPr>
        <p:spPr>
          <a:xfrm>
            <a:off x="8695896" y="3640761"/>
            <a:ext cx="152400" cy="152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0"/>
          <p:cNvSpPr/>
          <p:nvPr/>
        </p:nvSpPr>
        <p:spPr>
          <a:xfrm>
            <a:off x="9175848" y="3629385"/>
            <a:ext cx="152400" cy="152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0"/>
          <p:cNvSpPr/>
          <p:nvPr/>
        </p:nvSpPr>
        <p:spPr>
          <a:xfrm rot="-7252768">
            <a:off x="9369573" y="2997005"/>
            <a:ext cx="2153532" cy="3051597"/>
          </a:xfrm>
          <a:prstGeom prst="arc">
            <a:avLst>
              <a:gd fmla="val 16200000" name="adj1"/>
              <a:gd fmla="val 21534335" name="adj2"/>
            </a:avLst>
          </a:prstGeom>
          <a:noFill/>
          <a:ln cap="flat" cmpd="sng" w="9525">
            <a:solidFill>
              <a:schemeClr val="accent1"/>
            </a:solidFill>
            <a:prstDash val="dash"/>
            <a:miter lim="800000"/>
            <a:headEnd len="med" w="med" type="stealth"/>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0"/>
          <p:cNvSpPr/>
          <p:nvPr/>
        </p:nvSpPr>
        <p:spPr>
          <a:xfrm>
            <a:off x="10533078" y="5335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10.mp3" id="317" name="Google Shape;317;p10"/>
          <p:cNvPicPr preferRelativeResize="0"/>
          <p:nvPr/>
        </p:nvPicPr>
        <p:blipFill rotWithShape="1">
          <a:blip r:embed="rId3">
            <a:alphaModFix/>
          </a:blip>
          <a:srcRect b="0" l="0" r="0" t="0"/>
          <a:stretch/>
        </p:blipFill>
        <p:spPr>
          <a:xfrm>
            <a:off x="10589956" y="607811"/>
            <a:ext cx="812800" cy="812800"/>
          </a:xfrm>
          <a:prstGeom prst="rect">
            <a:avLst/>
          </a:prstGeom>
          <a:noFill/>
          <a:ln>
            <a:noFill/>
          </a:ln>
        </p:spPr>
      </p:pic>
      <p:sp>
        <p:nvSpPr>
          <p:cNvPr id="318" name="Google Shape;318;p10"/>
          <p:cNvSpPr txBox="1"/>
          <p:nvPr/>
        </p:nvSpPr>
        <p:spPr>
          <a:xfrm>
            <a:off x="838201" y="410368"/>
            <a:ext cx="975894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7.2 Scenario and sensitivity analysis in energy system modelling</a:t>
            </a:r>
            <a:endParaRPr/>
          </a:p>
        </p:txBody>
      </p:sp>
      <p:sp>
        <p:nvSpPr>
          <p:cNvPr id="319" name="Google Shape;319;p10"/>
          <p:cNvSpPr/>
          <p:nvPr/>
        </p:nvSpPr>
        <p:spPr>
          <a:xfrm>
            <a:off x="908639" y="6154483"/>
            <a:ext cx="27286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Adapted from Sahlberg et al. 2018</a:t>
            </a:r>
            <a:endParaRPr sz="1000">
              <a:solidFill>
                <a:schemeClr val="dk1"/>
              </a:solidFill>
              <a:latin typeface="Open Sans"/>
              <a:ea typeface="Open Sans"/>
              <a:cs typeface="Open Sans"/>
              <a:sym typeface="Open Sans"/>
            </a:endParaRPr>
          </a:p>
        </p:txBody>
      </p:sp>
      <p:sp>
        <p:nvSpPr>
          <p:cNvPr id="320" name="Google Shape;320;p10"/>
          <p:cNvSpPr txBox="1"/>
          <p:nvPr/>
        </p:nvSpPr>
        <p:spPr>
          <a:xfrm>
            <a:off x="7603569" y="6144347"/>
            <a:ext cx="421647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aphicFrame>
        <p:nvGraphicFramePr>
          <p:cNvPr id="326" name="Google Shape;326;p11"/>
          <p:cNvGraphicFramePr/>
          <p:nvPr/>
        </p:nvGraphicFramePr>
        <p:xfrm>
          <a:off x="838200" y="2229044"/>
          <a:ext cx="3000000" cy="3000000"/>
        </p:xfrm>
        <a:graphic>
          <a:graphicData uri="http://schemas.openxmlformats.org/drawingml/2006/table">
            <a:tbl>
              <a:tblPr>
                <a:noFill/>
                <a:tableStyleId>{C665D29F-7BCD-4393-BD53-D87556768778}</a:tableStyleId>
              </a:tblPr>
              <a:tblGrid>
                <a:gridCol w="640975"/>
                <a:gridCol w="8556075"/>
              </a:tblGrid>
              <a:tr h="557725">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1. </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Open Sans"/>
                        <a:buNone/>
                      </a:pPr>
                      <a:r>
                        <a:rPr b="1" i="1" lang="en-GB" sz="1800" u="none" cap="none" strike="noStrike">
                          <a:latin typeface="Open Sans"/>
                          <a:ea typeface="Open Sans"/>
                          <a:cs typeface="Open Sans"/>
                          <a:sym typeface="Open Sans"/>
                        </a:rPr>
                        <a:t>Decision-Making or Development of Recommendations for Decision Makers</a:t>
                      </a:r>
                      <a:endParaRPr b="1"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3625">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1.1 </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Testing the robustness of an optimal solution.</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28325">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1.2 </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Identifying critical values, thresholds, or breakeven values where the optimal strategy changes.</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3625">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1.3 </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Identifying sensitive or important variables.</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5975">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1.4 </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Investigating sub-optimal solutions.</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57725">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1.5 </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Developing flexible recommendations which depend on circumstances. </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57725">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1.6 </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Comparing the values of simple and complex decision strategies.</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3625">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1.7 </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800"/>
                        <a:buFont typeface="Open Sans"/>
                        <a:buNone/>
                      </a:pPr>
                      <a:r>
                        <a:rPr lang="en-GB" sz="1800" u="none" cap="none" strike="noStrike">
                          <a:latin typeface="Open Sans"/>
                          <a:ea typeface="Open Sans"/>
                          <a:cs typeface="Open Sans"/>
                          <a:sym typeface="Open Sans"/>
                        </a:rPr>
                        <a:t>Assessing the "riskiness" of a strategy or scenario.</a:t>
                      </a:r>
                      <a:endParaRPr sz="18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5975">
                <a:tc>
                  <a:txBody>
                    <a:bodyPr/>
                    <a:lstStyle/>
                    <a:p>
                      <a:pPr indent="0" lvl="0" marL="0" marR="0" rtl="0" algn="l">
                        <a:spcBef>
                          <a:spcPts val="0"/>
                        </a:spcBef>
                        <a:spcAft>
                          <a:spcPts val="0"/>
                        </a:spcAft>
                        <a:buClr>
                          <a:schemeClr val="dk1"/>
                        </a:buClr>
                        <a:buSzPts val="2000"/>
                        <a:buFont typeface="Calibri"/>
                        <a:buNone/>
                      </a:pPr>
                      <a:r>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27" name="Google Shape;327;p11"/>
          <p:cNvSpPr txBox="1"/>
          <p:nvPr/>
        </p:nvSpPr>
        <p:spPr>
          <a:xfrm>
            <a:off x="838200" y="1735931"/>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Why do sensitivity / uncertainty analysis?</a:t>
            </a:r>
            <a:endParaRPr sz="2000">
              <a:solidFill>
                <a:schemeClr val="dk1"/>
              </a:solidFill>
              <a:latin typeface="Calibri"/>
              <a:ea typeface="Calibri"/>
              <a:cs typeface="Calibri"/>
              <a:sym typeface="Calibri"/>
            </a:endParaRPr>
          </a:p>
        </p:txBody>
      </p:sp>
      <p:sp>
        <p:nvSpPr>
          <p:cNvPr id="328" name="Google Shape;328;p11"/>
          <p:cNvSpPr/>
          <p:nvPr/>
        </p:nvSpPr>
        <p:spPr>
          <a:xfrm>
            <a:off x="10540399" y="5014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11.mp3" id="329" name="Google Shape;329;p11"/>
          <p:cNvPicPr preferRelativeResize="0"/>
          <p:nvPr/>
        </p:nvPicPr>
        <p:blipFill rotWithShape="1">
          <a:blip r:embed="rId3">
            <a:alphaModFix/>
          </a:blip>
          <a:srcRect b="0" l="0" r="0" t="0"/>
          <a:stretch/>
        </p:blipFill>
        <p:spPr>
          <a:xfrm>
            <a:off x="10611764" y="572812"/>
            <a:ext cx="812800" cy="812800"/>
          </a:xfrm>
          <a:prstGeom prst="rect">
            <a:avLst/>
          </a:prstGeom>
          <a:noFill/>
          <a:ln>
            <a:noFill/>
          </a:ln>
        </p:spPr>
      </p:pic>
      <p:sp>
        <p:nvSpPr>
          <p:cNvPr id="330" name="Google Shape;330;p11"/>
          <p:cNvSpPr txBox="1"/>
          <p:nvPr/>
        </p:nvSpPr>
        <p:spPr>
          <a:xfrm>
            <a:off x="838201" y="410368"/>
            <a:ext cx="975894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7.2 Scenario and sensitivity analysis in energy system modelling</a:t>
            </a:r>
            <a:endParaRPr/>
          </a:p>
        </p:txBody>
      </p:sp>
      <p:sp>
        <p:nvSpPr>
          <p:cNvPr id="331" name="Google Shape;331;p11"/>
          <p:cNvSpPr txBox="1"/>
          <p:nvPr/>
        </p:nvSpPr>
        <p:spPr>
          <a:xfrm>
            <a:off x="10483185" y="6079039"/>
            <a:ext cx="1456644" cy="3077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Pannell, 1997</a:t>
            </a:r>
            <a:endParaRPr i="1" sz="1400">
              <a:solidFill>
                <a:schemeClr val="dk1"/>
              </a:solidFill>
              <a:latin typeface="Open Sans"/>
              <a:ea typeface="Open Sans"/>
              <a:cs typeface="Open Sans"/>
              <a:sym typeface="Open Sans"/>
            </a:endParaRPr>
          </a:p>
        </p:txBody>
      </p:sp>
      <p:sp>
        <p:nvSpPr>
          <p:cNvPr id="332" name="Google Shape;332;p11"/>
          <p:cNvSpPr/>
          <p:nvPr/>
        </p:nvSpPr>
        <p:spPr>
          <a:xfrm>
            <a:off x="838200" y="6140554"/>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aphicFrame>
        <p:nvGraphicFramePr>
          <p:cNvPr id="338" name="Google Shape;338;p12"/>
          <p:cNvGraphicFramePr/>
          <p:nvPr/>
        </p:nvGraphicFramePr>
        <p:xfrm>
          <a:off x="723861" y="2303138"/>
          <a:ext cx="3000000" cy="3000000"/>
        </p:xfrm>
        <a:graphic>
          <a:graphicData uri="http://schemas.openxmlformats.org/drawingml/2006/table">
            <a:tbl>
              <a:tblPr>
                <a:noFill/>
                <a:tableStyleId>{C665D29F-7BCD-4393-BD53-D87556768778}</a:tableStyleId>
              </a:tblPr>
              <a:tblGrid>
                <a:gridCol w="556075"/>
                <a:gridCol w="10188200"/>
              </a:tblGrid>
              <a:tr h="192775">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2. 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Open Sans"/>
                        <a:buNone/>
                      </a:pPr>
                      <a:r>
                        <a:rPr b="1" i="1" lang="en-GB" sz="2000" u="none" cap="none" strike="noStrike">
                          <a:latin typeface="Open Sans"/>
                          <a:ea typeface="Open Sans"/>
                          <a:cs typeface="Open Sans"/>
                          <a:sym typeface="Open Sans"/>
                        </a:rPr>
                        <a:t>Communication</a:t>
                      </a:r>
                      <a:endParaRPr b="1"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7000">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2.1 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Making recommendations more credible, understandable, compelling, or persuasive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2050">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2.2 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Allowing decision makers to select assumptions</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2050">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2.3 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Conveying lack of commitment to any single strategy</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775">
                <a:tc>
                  <a:txBody>
                    <a:bodyPr/>
                    <a:lstStyle/>
                    <a:p>
                      <a:pPr indent="0" lvl="0" marL="0" marR="0" rtl="0" algn="l">
                        <a:spcBef>
                          <a:spcPts val="0"/>
                        </a:spcBef>
                        <a:spcAft>
                          <a:spcPts val="0"/>
                        </a:spcAft>
                        <a:buClr>
                          <a:schemeClr val="dk1"/>
                        </a:buClr>
                        <a:buSzPts val="2000"/>
                        <a:buFont typeface="Calibri"/>
                        <a:buNone/>
                      </a:pPr>
                      <a:r>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2050">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3. 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Open Sans"/>
                        <a:buNone/>
                      </a:pPr>
                      <a:r>
                        <a:rPr b="1" i="1" lang="en-GB" sz="2000" u="none" cap="none" strike="noStrike">
                          <a:latin typeface="Open Sans"/>
                          <a:ea typeface="Open Sans"/>
                          <a:cs typeface="Open Sans"/>
                          <a:sym typeface="Open Sans"/>
                        </a:rPr>
                        <a:t>Increased Understanding or Quantification of the System</a:t>
                      </a:r>
                      <a:endParaRPr b="1"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2050">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3.1 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Estimating relationships between input and output variables</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2050">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3.2 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Understanding relationships between input and output variables</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775">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3.3 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Open Sans"/>
                        <a:buNone/>
                      </a:pPr>
                      <a:r>
                        <a:rPr lang="en-GB" sz="2000" u="none" cap="none" strike="noStrike">
                          <a:latin typeface="Open Sans"/>
                          <a:ea typeface="Open Sans"/>
                          <a:cs typeface="Open Sans"/>
                          <a:sym typeface="Open Sans"/>
                        </a:rPr>
                        <a:t>Developing hypotheses for testing</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2775">
                <a:tc>
                  <a:txBody>
                    <a:bodyPr/>
                    <a:lstStyle/>
                    <a:p>
                      <a:pPr indent="0" lvl="0" marL="0" marR="0" rtl="0" algn="l">
                        <a:spcBef>
                          <a:spcPts val="0"/>
                        </a:spcBef>
                        <a:spcAft>
                          <a:spcPts val="0"/>
                        </a:spcAft>
                        <a:buClr>
                          <a:schemeClr val="dk1"/>
                        </a:buClr>
                        <a:buSzPts val="2000"/>
                        <a:buFont typeface="Calibri"/>
                        <a:buNone/>
                      </a:pPr>
                      <a:r>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39" name="Google Shape;339;p12"/>
          <p:cNvSpPr txBox="1"/>
          <p:nvPr/>
        </p:nvSpPr>
        <p:spPr>
          <a:xfrm>
            <a:off x="838200" y="1735931"/>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Why do sensitivity / uncertainty analysis?</a:t>
            </a:r>
            <a:endParaRPr sz="2000">
              <a:solidFill>
                <a:schemeClr val="dk1"/>
              </a:solidFill>
              <a:latin typeface="Calibri"/>
              <a:ea typeface="Calibri"/>
              <a:cs typeface="Calibri"/>
              <a:sym typeface="Calibri"/>
            </a:endParaRPr>
          </a:p>
        </p:txBody>
      </p:sp>
      <p:sp>
        <p:nvSpPr>
          <p:cNvPr id="340" name="Google Shape;340;p12"/>
          <p:cNvSpPr txBox="1"/>
          <p:nvPr/>
        </p:nvSpPr>
        <p:spPr>
          <a:xfrm>
            <a:off x="10483185" y="6079039"/>
            <a:ext cx="1456644" cy="3077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Pannell, 1997</a:t>
            </a:r>
            <a:endParaRPr i="1" sz="1400">
              <a:solidFill>
                <a:schemeClr val="dk1"/>
              </a:solidFill>
              <a:latin typeface="Open Sans"/>
              <a:ea typeface="Open Sans"/>
              <a:cs typeface="Open Sans"/>
              <a:sym typeface="Open Sans"/>
            </a:endParaRPr>
          </a:p>
        </p:txBody>
      </p:sp>
      <p:sp>
        <p:nvSpPr>
          <p:cNvPr id="341" name="Google Shape;341;p12"/>
          <p:cNvSpPr/>
          <p:nvPr/>
        </p:nvSpPr>
        <p:spPr>
          <a:xfrm>
            <a:off x="838200" y="6140554"/>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
        <p:nvSpPr>
          <p:cNvPr id="342" name="Google Shape;342;p12"/>
          <p:cNvSpPr/>
          <p:nvPr/>
        </p:nvSpPr>
        <p:spPr>
          <a:xfrm>
            <a:off x="10525701" y="5335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12.mp3" id="343" name="Google Shape;343;p12"/>
          <p:cNvPicPr preferRelativeResize="0"/>
          <p:nvPr/>
        </p:nvPicPr>
        <p:blipFill rotWithShape="1">
          <a:blip r:embed="rId3">
            <a:alphaModFix/>
          </a:blip>
          <a:srcRect b="0" l="0" r="0" t="0"/>
          <a:stretch/>
        </p:blipFill>
        <p:spPr>
          <a:xfrm>
            <a:off x="10592376" y="604995"/>
            <a:ext cx="812800" cy="812800"/>
          </a:xfrm>
          <a:prstGeom prst="rect">
            <a:avLst/>
          </a:prstGeom>
          <a:noFill/>
          <a:ln>
            <a:noFill/>
          </a:ln>
        </p:spPr>
      </p:pic>
      <p:sp>
        <p:nvSpPr>
          <p:cNvPr id="344" name="Google Shape;344;p12"/>
          <p:cNvSpPr txBox="1"/>
          <p:nvPr/>
        </p:nvSpPr>
        <p:spPr>
          <a:xfrm>
            <a:off x="838201" y="410368"/>
            <a:ext cx="975894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7.2 Scenario and sensitivity analysis in energy system modelling</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aphicFrame>
        <p:nvGraphicFramePr>
          <p:cNvPr id="350" name="Google Shape;350;p13"/>
          <p:cNvGraphicFramePr/>
          <p:nvPr/>
        </p:nvGraphicFramePr>
        <p:xfrm>
          <a:off x="965274" y="2530320"/>
          <a:ext cx="3000000" cy="3000000"/>
        </p:xfrm>
        <a:graphic>
          <a:graphicData uri="http://schemas.openxmlformats.org/drawingml/2006/table">
            <a:tbl>
              <a:tblPr>
                <a:noFill/>
                <a:tableStyleId>{C665D29F-7BCD-4393-BD53-D87556768778}</a:tableStyleId>
              </a:tblPr>
              <a:tblGrid>
                <a:gridCol w="532475"/>
                <a:gridCol w="10409900"/>
              </a:tblGrid>
              <a:tr h="381175">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4. 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rPr b="1" i="1" lang="en-GB" sz="2000" u="none" cap="none" strike="noStrike">
                          <a:latin typeface="Open Sans"/>
                          <a:ea typeface="Open Sans"/>
                          <a:cs typeface="Open Sans"/>
                          <a:sym typeface="Open Sans"/>
                        </a:rPr>
                        <a:t>Model Development</a:t>
                      </a:r>
                      <a:endParaRPr b="1"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49800">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4.1 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Testing the model for validity or accuracy.</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81175">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4.2 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Searching for errors in the model.</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81175">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4.3 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Simplifying the model.</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81175">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4.4 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Calibrating the model.</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81175">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4.5 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Coping with poor or missing data.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81175">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4.6 </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rPr lang="en-GB" sz="2000" u="none" cap="none" strike="noStrike">
                          <a:latin typeface="Open Sans"/>
                          <a:ea typeface="Open Sans"/>
                          <a:cs typeface="Open Sans"/>
                          <a:sym typeface="Open Sans"/>
                        </a:rPr>
                        <a:t>Prioritizing acquisition of information.</a:t>
                      </a:r>
                      <a:endParaRPr sz="2000" u="none" cap="none" strike="noStrike">
                        <a:latin typeface="Open Sans"/>
                        <a:ea typeface="Open Sans"/>
                        <a:cs typeface="Open Sans"/>
                        <a:sym typeface="Open Sans"/>
                      </a:endParaRPr>
                    </a:p>
                  </a:txBody>
                  <a:tcPr marT="3575" marB="3575" marR="19125" marL="1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51" name="Google Shape;351;p13"/>
          <p:cNvSpPr txBox="1"/>
          <p:nvPr/>
        </p:nvSpPr>
        <p:spPr>
          <a:xfrm>
            <a:off x="10479581" y="6073858"/>
            <a:ext cx="1456644" cy="3077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Pannell, 1997</a:t>
            </a:r>
            <a:endParaRPr i="1" sz="1400">
              <a:solidFill>
                <a:schemeClr val="dk1"/>
              </a:solidFill>
              <a:latin typeface="Open Sans"/>
              <a:ea typeface="Open Sans"/>
              <a:cs typeface="Open Sans"/>
              <a:sym typeface="Open Sans"/>
            </a:endParaRPr>
          </a:p>
        </p:txBody>
      </p:sp>
      <p:sp>
        <p:nvSpPr>
          <p:cNvPr id="352" name="Google Shape;352;p13"/>
          <p:cNvSpPr txBox="1"/>
          <p:nvPr/>
        </p:nvSpPr>
        <p:spPr>
          <a:xfrm>
            <a:off x="838200" y="1735931"/>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Why do sensitivity / uncertainty analysis?</a:t>
            </a:r>
            <a:endParaRPr sz="2000">
              <a:solidFill>
                <a:schemeClr val="dk1"/>
              </a:solidFill>
              <a:latin typeface="Calibri"/>
              <a:ea typeface="Calibri"/>
              <a:cs typeface="Calibri"/>
              <a:sym typeface="Calibri"/>
            </a:endParaRPr>
          </a:p>
        </p:txBody>
      </p:sp>
      <p:sp>
        <p:nvSpPr>
          <p:cNvPr id="353" name="Google Shape;353;p13"/>
          <p:cNvSpPr/>
          <p:nvPr/>
        </p:nvSpPr>
        <p:spPr>
          <a:xfrm>
            <a:off x="893834" y="6152958"/>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
        <p:nvSpPr>
          <p:cNvPr id="354" name="Google Shape;354;p13"/>
          <p:cNvSpPr/>
          <p:nvPr/>
        </p:nvSpPr>
        <p:spPr>
          <a:xfrm>
            <a:off x="10496252" y="5335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13.mp3" id="355" name="Google Shape;355;p13"/>
          <p:cNvPicPr preferRelativeResize="0"/>
          <p:nvPr/>
        </p:nvPicPr>
        <p:blipFill rotWithShape="1">
          <a:blip r:embed="rId3">
            <a:alphaModFix/>
          </a:blip>
          <a:srcRect b="0" l="0" r="0" t="0"/>
          <a:stretch/>
        </p:blipFill>
        <p:spPr>
          <a:xfrm>
            <a:off x="10567617" y="611885"/>
            <a:ext cx="812800" cy="812800"/>
          </a:xfrm>
          <a:prstGeom prst="rect">
            <a:avLst/>
          </a:prstGeom>
          <a:noFill/>
          <a:ln>
            <a:noFill/>
          </a:ln>
        </p:spPr>
      </p:pic>
      <p:sp>
        <p:nvSpPr>
          <p:cNvPr id="356" name="Google Shape;356;p13"/>
          <p:cNvSpPr txBox="1"/>
          <p:nvPr/>
        </p:nvSpPr>
        <p:spPr>
          <a:xfrm>
            <a:off x="838201" y="410368"/>
            <a:ext cx="975894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7.2 Scenario and sensitivity analysis in energy system modelling</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4"/>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7.2 References</a:t>
            </a:r>
            <a:endParaRPr/>
          </a:p>
        </p:txBody>
      </p:sp>
      <p:sp>
        <p:nvSpPr>
          <p:cNvPr id="362" name="Google Shape;362;p14"/>
          <p:cNvSpPr/>
          <p:nvPr/>
        </p:nvSpPr>
        <p:spPr>
          <a:xfrm>
            <a:off x="838200" y="1690688"/>
            <a:ext cx="8005763"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Pannell, D.J., 1997. Sensitivity analysis of normative economic models: theoretical framework and practical strategies. Agricultural Economics 16, 139–152. </a:t>
            </a:r>
            <a:r>
              <a:rPr lang="en-GB" sz="2000" u="sng">
                <a:solidFill>
                  <a:schemeClr val="dk1"/>
                </a:solidFill>
                <a:latin typeface="Open Sans"/>
                <a:ea typeface="Open Sans"/>
                <a:cs typeface="Open Sans"/>
                <a:sym typeface="Open Sans"/>
                <a:hlinkClick r:id="rId3">
                  <a:extLst>
                    <a:ext uri="{A12FA001-AC4F-418D-AE19-62706E023703}">
                      <ahyp:hlinkClr val="tx"/>
                    </a:ext>
                  </a:extLst>
                </a:hlinkClick>
              </a:rPr>
              <a:t>https://doi.org/10.1111/j.1574-0862.1997.tb00449.x</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2000">
                <a:solidFill>
                  <a:schemeClr val="dk1"/>
                </a:solidFill>
                <a:latin typeface="Open Sans"/>
                <a:ea typeface="Open Sans"/>
                <a:cs typeface="Open Sans"/>
                <a:sym typeface="Open Sans"/>
              </a:rPr>
              <a:t>Sahlberg, A., Khavari, B., Korkovelos, A., Mentis, D., n.d. Lecture 5: Energy modelling, scenario development and sensitivity analysis [WWW Document]. OnSSET Teaching Kit. URL </a:t>
            </a:r>
            <a:r>
              <a:rPr lang="en-GB" sz="20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https://onsset.github.io/teaching_kit/courses/module_3/Lecture%205/</a:t>
            </a:r>
            <a:r>
              <a:rPr lang="en-GB" sz="20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2000">
                <a:solidFill>
                  <a:schemeClr val="dk1"/>
                </a:solidFill>
                <a:latin typeface="Open Sans"/>
                <a:ea typeface="Open Sans"/>
                <a:cs typeface="Open Sans"/>
                <a:sym typeface="Open Sans"/>
              </a:rPr>
              <a:t>Taliotis, C., Gardumi, F., Shivakumar, A., Sridharan, V., Ramos, E., Beltramo, A., Rogner, H., Howells, M., 2018. Introduction to Energy Systems Modelling. </a:t>
            </a:r>
            <a:r>
              <a:rPr lang="en-GB" sz="2000" u="sng">
                <a:solidFill>
                  <a:schemeClr val="dk1"/>
                </a:solidFill>
                <a:latin typeface="Open Sans"/>
                <a:ea typeface="Open Sans"/>
                <a:cs typeface="Open Sans"/>
                <a:sym typeface="Open Sans"/>
                <a:hlinkClick r:id="rId5">
                  <a:extLst>
                    <a:ext uri="{A12FA001-AC4F-418D-AE19-62706E023703}">
                      <ahyp:hlinkClr val="tx"/>
                    </a:ext>
                  </a:extLst>
                </a:hlinkClick>
              </a:rPr>
              <a:t>https://doi.org/10.5281/ZENODO.1493074</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5"/>
          <p:cNvSpPr/>
          <p:nvPr/>
        </p:nvSpPr>
        <p:spPr>
          <a:xfrm>
            <a:off x="838200" y="2424686"/>
            <a:ext cx="10864030" cy="328085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30000"/>
              </a:lnSpc>
              <a:spcBef>
                <a:spcPts val="0"/>
              </a:spcBef>
              <a:spcAft>
                <a:spcPts val="0"/>
              </a:spcAft>
              <a:buClr>
                <a:schemeClr val="dk1"/>
              </a:buClr>
              <a:buSzPts val="2800"/>
              <a:buFont typeface="Arial"/>
              <a:buChar char="•"/>
            </a:pPr>
            <a:r>
              <a:rPr b="1" lang="en-GB" sz="1800">
                <a:solidFill>
                  <a:schemeClr val="dk1"/>
                </a:solidFill>
                <a:latin typeface="Open Sans"/>
                <a:ea typeface="Open Sans"/>
                <a:cs typeface="Open Sans"/>
                <a:sym typeface="Open Sans"/>
              </a:rPr>
              <a:t>Energy Access Target</a:t>
            </a:r>
            <a:endParaRPr/>
          </a:p>
          <a:p>
            <a:pPr indent="0" lvl="1" marL="457200" marR="0" rtl="0" algn="l">
              <a:lnSpc>
                <a:spcPct val="130000"/>
              </a:lnSpc>
              <a:spcBef>
                <a:spcPts val="300"/>
              </a:spcBef>
              <a:spcAft>
                <a:spcPts val="0"/>
              </a:spcAft>
              <a:buNone/>
            </a:pPr>
            <a:r>
              <a:rPr b="0" i="0" lang="en-GB" sz="1800" u="none" cap="none" strike="noStrike">
                <a:solidFill>
                  <a:schemeClr val="dk1"/>
                </a:solidFill>
                <a:latin typeface="Open Sans"/>
                <a:ea typeface="Open Sans"/>
                <a:cs typeface="Open Sans"/>
                <a:sym typeface="Open Sans"/>
              </a:rPr>
              <a:t>How many kWh will each household consume each year?</a:t>
            </a:r>
            <a:endParaRPr b="0" i="0" sz="1800" u="none" cap="none" strike="noStrike">
              <a:solidFill>
                <a:srgbClr val="FF0000"/>
              </a:solidFill>
              <a:latin typeface="Open Sans"/>
              <a:ea typeface="Open Sans"/>
              <a:cs typeface="Open Sans"/>
              <a:sym typeface="Open Sans"/>
            </a:endParaRPr>
          </a:p>
          <a:p>
            <a:pPr indent="-457200" lvl="0" marL="457200" marR="0" rtl="0" algn="l">
              <a:lnSpc>
                <a:spcPct val="130000"/>
              </a:lnSpc>
              <a:spcBef>
                <a:spcPts val="300"/>
              </a:spcBef>
              <a:spcAft>
                <a:spcPts val="0"/>
              </a:spcAft>
              <a:buClr>
                <a:schemeClr val="dk1"/>
              </a:buClr>
              <a:buSzPts val="2800"/>
              <a:buFont typeface="Arial"/>
              <a:buChar char="•"/>
            </a:pPr>
            <a:r>
              <a:rPr b="1" lang="en-GB" sz="1800">
                <a:solidFill>
                  <a:schemeClr val="dk1"/>
                </a:solidFill>
                <a:latin typeface="Open Sans"/>
                <a:ea typeface="Open Sans"/>
                <a:cs typeface="Open Sans"/>
                <a:sym typeface="Open Sans"/>
              </a:rPr>
              <a:t>Population growth</a:t>
            </a:r>
            <a:endParaRPr sz="1800">
              <a:solidFill>
                <a:schemeClr val="dk1"/>
              </a:solidFill>
              <a:latin typeface="Open Sans"/>
              <a:ea typeface="Open Sans"/>
              <a:cs typeface="Open Sans"/>
              <a:sym typeface="Open Sans"/>
            </a:endParaRPr>
          </a:p>
          <a:p>
            <a:pPr indent="0" lvl="1" marL="457200" marR="0" rtl="0" algn="l">
              <a:lnSpc>
                <a:spcPct val="130000"/>
              </a:lnSpc>
              <a:spcBef>
                <a:spcPts val="300"/>
              </a:spcBef>
              <a:spcAft>
                <a:spcPts val="0"/>
              </a:spcAft>
              <a:buNone/>
            </a:pPr>
            <a:r>
              <a:rPr b="0" i="0" lang="en-GB" sz="1800" u="none" cap="none" strike="noStrike">
                <a:solidFill>
                  <a:schemeClr val="dk1"/>
                </a:solidFill>
                <a:latin typeface="Open Sans"/>
                <a:ea typeface="Open Sans"/>
                <a:cs typeface="Open Sans"/>
                <a:sym typeface="Open Sans"/>
              </a:rPr>
              <a:t>How many people are to receive electricity in the coming years?</a:t>
            </a:r>
            <a:endParaRPr b="0" i="0" sz="1800" u="none" cap="none" strike="noStrike">
              <a:solidFill>
                <a:schemeClr val="dk1"/>
              </a:solidFill>
              <a:latin typeface="Open Sans"/>
              <a:ea typeface="Open Sans"/>
              <a:cs typeface="Open Sans"/>
              <a:sym typeface="Open Sans"/>
            </a:endParaRPr>
          </a:p>
          <a:p>
            <a:pPr indent="-457200" lvl="0" marL="457200" marR="0" rtl="0" algn="l">
              <a:lnSpc>
                <a:spcPct val="130000"/>
              </a:lnSpc>
              <a:spcBef>
                <a:spcPts val="300"/>
              </a:spcBef>
              <a:spcAft>
                <a:spcPts val="0"/>
              </a:spcAft>
              <a:buClr>
                <a:srgbClr val="000000"/>
              </a:buClr>
              <a:buSzPts val="2800"/>
              <a:buFont typeface="Arial"/>
              <a:buChar char="•"/>
            </a:pPr>
            <a:r>
              <a:rPr b="1" lang="en-GB" sz="1800">
                <a:solidFill>
                  <a:schemeClr val="dk1"/>
                </a:solidFill>
                <a:latin typeface="Open Sans"/>
                <a:ea typeface="Open Sans"/>
                <a:cs typeface="Open Sans"/>
                <a:sym typeface="Open Sans"/>
              </a:rPr>
              <a:t>Grid cost of electricity</a:t>
            </a:r>
            <a:endParaRPr sz="1800">
              <a:solidFill>
                <a:schemeClr val="dk1"/>
              </a:solidFill>
              <a:latin typeface="Open Sans"/>
              <a:ea typeface="Open Sans"/>
              <a:cs typeface="Open Sans"/>
              <a:sym typeface="Open Sans"/>
            </a:endParaRPr>
          </a:p>
          <a:p>
            <a:pPr indent="0" lvl="1" marL="457200" marR="0" rtl="0" algn="l">
              <a:lnSpc>
                <a:spcPct val="130000"/>
              </a:lnSpc>
              <a:spcBef>
                <a:spcPts val="300"/>
              </a:spcBef>
              <a:spcAft>
                <a:spcPts val="0"/>
              </a:spcAft>
              <a:buNone/>
            </a:pPr>
            <a:r>
              <a:rPr b="0" i="0" lang="en-GB" sz="1800" u="none" cap="none" strike="noStrike">
                <a:solidFill>
                  <a:schemeClr val="dk1"/>
                </a:solidFill>
                <a:latin typeface="Open Sans"/>
                <a:ea typeface="Open Sans"/>
                <a:cs typeface="Open Sans"/>
                <a:sym typeface="Open Sans"/>
              </a:rPr>
              <a:t>What will be the production cost of electricity for the national grid over the next years?</a:t>
            </a:r>
            <a:endParaRPr b="0" i="0" sz="1800" u="none" cap="none" strike="noStrike">
              <a:solidFill>
                <a:srgbClr val="FF0000"/>
              </a:solidFill>
              <a:latin typeface="Open Sans"/>
              <a:ea typeface="Open Sans"/>
              <a:cs typeface="Open Sans"/>
              <a:sym typeface="Open Sans"/>
            </a:endParaRPr>
          </a:p>
          <a:p>
            <a:pPr indent="-457200" lvl="0" marL="457200" marR="0" rtl="0" algn="l">
              <a:lnSpc>
                <a:spcPct val="130000"/>
              </a:lnSpc>
              <a:spcBef>
                <a:spcPts val="300"/>
              </a:spcBef>
              <a:spcAft>
                <a:spcPts val="0"/>
              </a:spcAft>
              <a:buClr>
                <a:srgbClr val="000000"/>
              </a:buClr>
              <a:buSzPts val="2800"/>
              <a:buFont typeface="Arial"/>
              <a:buChar char="•"/>
            </a:pPr>
            <a:r>
              <a:rPr b="1" lang="en-GB" sz="1800">
                <a:solidFill>
                  <a:schemeClr val="dk1"/>
                </a:solidFill>
                <a:latin typeface="Open Sans"/>
                <a:ea typeface="Open Sans"/>
                <a:cs typeface="Open Sans"/>
                <a:sym typeface="Open Sans"/>
              </a:rPr>
              <a:t>Technology costs</a:t>
            </a:r>
            <a:endParaRPr sz="1800">
              <a:solidFill>
                <a:schemeClr val="dk1"/>
              </a:solidFill>
              <a:latin typeface="Open Sans"/>
              <a:ea typeface="Open Sans"/>
              <a:cs typeface="Open Sans"/>
              <a:sym typeface="Open Sans"/>
            </a:endParaRPr>
          </a:p>
          <a:p>
            <a:pPr indent="0" lvl="1" marL="457200" marR="0" rtl="0" algn="l">
              <a:lnSpc>
                <a:spcPct val="130000"/>
              </a:lnSpc>
              <a:spcBef>
                <a:spcPts val="300"/>
              </a:spcBef>
              <a:spcAft>
                <a:spcPts val="300"/>
              </a:spcAft>
              <a:buNone/>
            </a:pPr>
            <a:r>
              <a:rPr b="0" i="0" lang="en-GB" sz="1800" u="none" cap="none" strike="noStrike">
                <a:solidFill>
                  <a:schemeClr val="dk1"/>
                </a:solidFill>
                <a:latin typeface="Open Sans"/>
                <a:ea typeface="Open Sans"/>
                <a:cs typeface="Open Sans"/>
                <a:sym typeface="Open Sans"/>
              </a:rPr>
              <a:t>What will be the investment costs for off-grid technologies over the next years?</a:t>
            </a:r>
            <a:endParaRPr b="0" i="0" sz="1800" u="none" cap="none" strike="noStrike">
              <a:solidFill>
                <a:schemeClr val="dk1"/>
              </a:solidFill>
              <a:latin typeface="Open Sans"/>
              <a:ea typeface="Open Sans"/>
              <a:cs typeface="Open Sans"/>
              <a:sym typeface="Open Sans"/>
            </a:endParaRPr>
          </a:p>
        </p:txBody>
      </p:sp>
      <p:sp>
        <p:nvSpPr>
          <p:cNvPr id="369" name="Google Shape;369;p15"/>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7.3 Scenario analysis</a:t>
            </a:r>
            <a:endParaRPr/>
          </a:p>
        </p:txBody>
      </p:sp>
      <p:sp>
        <p:nvSpPr>
          <p:cNvPr id="370" name="Google Shape;370;p15"/>
          <p:cNvSpPr txBox="1"/>
          <p:nvPr/>
        </p:nvSpPr>
        <p:spPr>
          <a:xfrm>
            <a:off x="838200" y="1670910"/>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Important parameters in electrification analysis</a:t>
            </a:r>
            <a:endParaRPr/>
          </a:p>
        </p:txBody>
      </p:sp>
      <p:sp>
        <p:nvSpPr>
          <p:cNvPr id="371" name="Google Shape;371;p15"/>
          <p:cNvSpPr/>
          <p:nvPr/>
        </p:nvSpPr>
        <p:spPr>
          <a:xfrm>
            <a:off x="7210128" y="9678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15.mp3" id="372" name="Google Shape;372;p15"/>
          <p:cNvPicPr preferRelativeResize="0"/>
          <p:nvPr/>
        </p:nvPicPr>
        <p:blipFill rotWithShape="1">
          <a:blip r:embed="rId3">
            <a:alphaModFix/>
          </a:blip>
          <a:srcRect b="0" l="0" r="0" t="0"/>
          <a:stretch/>
        </p:blipFill>
        <p:spPr>
          <a:xfrm>
            <a:off x="7281493" y="1050559"/>
            <a:ext cx="812800" cy="812800"/>
          </a:xfrm>
          <a:prstGeom prst="rect">
            <a:avLst/>
          </a:prstGeom>
          <a:noFill/>
          <a:ln>
            <a:noFill/>
          </a:ln>
        </p:spPr>
      </p:pic>
      <p:sp>
        <p:nvSpPr>
          <p:cNvPr id="373" name="Google Shape;373;p15"/>
          <p:cNvSpPr/>
          <p:nvPr/>
        </p:nvSpPr>
        <p:spPr>
          <a:xfrm>
            <a:off x="838200" y="614590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6"/>
          <p:cNvSpPr txBox="1"/>
          <p:nvPr>
            <p:ph idx="1" type="body"/>
          </p:nvPr>
        </p:nvSpPr>
        <p:spPr>
          <a:xfrm>
            <a:off x="838200" y="2382253"/>
            <a:ext cx="10515600" cy="3794710"/>
          </a:xfrm>
          <a:prstGeom prst="rect">
            <a:avLst/>
          </a:prstGeom>
          <a:noFill/>
          <a:ln>
            <a:noFill/>
          </a:ln>
        </p:spPr>
        <p:txBody>
          <a:bodyPr anchorCtr="0" anchor="t" bIns="45700" lIns="91425" spcFirstLastPara="1" rIns="91425" wrap="square" tIns="45700">
            <a:normAutofit/>
          </a:bodyPr>
          <a:lstStyle/>
          <a:p>
            <a:pPr indent="-342900" lvl="0" marL="342900" rtl="0" algn="l">
              <a:lnSpc>
                <a:spcPct val="114000"/>
              </a:lnSpc>
              <a:spcBef>
                <a:spcPts val="0"/>
              </a:spcBef>
              <a:spcAft>
                <a:spcPts val="0"/>
              </a:spcAft>
              <a:buClr>
                <a:schemeClr val="dk1"/>
              </a:buClr>
              <a:buSzPts val="2800"/>
              <a:buChar char="•"/>
            </a:pPr>
            <a:r>
              <a:rPr lang="en-GB" sz="2000">
                <a:latin typeface="Open Sans"/>
                <a:ea typeface="Open Sans"/>
                <a:cs typeface="Open Sans"/>
                <a:sym typeface="Open Sans"/>
              </a:rPr>
              <a:t>Scenarios and sensitivity analysis may provide useful insights…</a:t>
            </a:r>
            <a:endParaRPr/>
          </a:p>
          <a:p>
            <a:pPr indent="-342900" lvl="0" marL="342900" rtl="0" algn="l">
              <a:lnSpc>
                <a:spcPct val="114000"/>
              </a:lnSpc>
              <a:spcBef>
                <a:spcPts val="1240"/>
              </a:spcBef>
              <a:spcAft>
                <a:spcPts val="0"/>
              </a:spcAft>
              <a:buClr>
                <a:schemeClr val="dk1"/>
              </a:buClr>
              <a:buSzPts val="2800"/>
              <a:buChar char="•"/>
            </a:pPr>
            <a:r>
              <a:rPr lang="en-GB" sz="2000">
                <a:latin typeface="Open Sans"/>
                <a:ea typeface="Open Sans"/>
                <a:cs typeface="Open Sans"/>
                <a:sym typeface="Open Sans"/>
              </a:rPr>
              <a:t>… but can also be time-consuming</a:t>
            </a:r>
            <a:endParaRPr/>
          </a:p>
          <a:p>
            <a:pPr indent="-342900" lvl="0" marL="342900" rtl="0" algn="l">
              <a:lnSpc>
                <a:spcPct val="114000"/>
              </a:lnSpc>
              <a:spcBef>
                <a:spcPts val="1240"/>
              </a:spcBef>
              <a:spcAft>
                <a:spcPts val="0"/>
              </a:spcAft>
              <a:buClr>
                <a:schemeClr val="dk1"/>
              </a:buClr>
              <a:buSzPts val="2800"/>
              <a:buChar char="•"/>
            </a:pPr>
            <a:r>
              <a:rPr lang="en-GB" sz="2000">
                <a:latin typeface="Open Sans"/>
                <a:ea typeface="Open Sans"/>
                <a:cs typeface="Open Sans"/>
                <a:sym typeface="Open Sans"/>
              </a:rPr>
              <a:t>It may often be useful to develop a few scenarios at first</a:t>
            </a:r>
            <a:endParaRPr/>
          </a:p>
          <a:p>
            <a:pPr indent="-342900" lvl="0" marL="342900" rtl="0" algn="l">
              <a:lnSpc>
                <a:spcPct val="114000"/>
              </a:lnSpc>
              <a:spcBef>
                <a:spcPts val="1240"/>
              </a:spcBef>
              <a:spcAft>
                <a:spcPts val="600"/>
              </a:spcAft>
              <a:buClr>
                <a:schemeClr val="dk1"/>
              </a:buClr>
              <a:buSzPts val="2800"/>
              <a:buChar char="•"/>
            </a:pPr>
            <a:r>
              <a:rPr lang="en-GB" sz="2000">
                <a:latin typeface="Open Sans"/>
                <a:ea typeface="Open Sans"/>
                <a:cs typeface="Open Sans"/>
                <a:sym typeface="Open Sans"/>
              </a:rPr>
              <a:t>Then run the model and analyse the results and based on these, formulate new scenarios/sensitivity</a:t>
            </a:r>
            <a:endParaRPr/>
          </a:p>
        </p:txBody>
      </p:sp>
      <p:sp>
        <p:nvSpPr>
          <p:cNvPr id="379" name="Google Shape;379;p16"/>
          <p:cNvSpPr txBox="1"/>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7.3 Scenario analysis</a:t>
            </a:r>
            <a:endParaRPr sz="4400">
              <a:solidFill>
                <a:schemeClr val="dk1"/>
              </a:solidFill>
              <a:latin typeface="Open Sans"/>
              <a:ea typeface="Open Sans"/>
              <a:cs typeface="Open Sans"/>
              <a:sym typeface="Open Sans"/>
            </a:endParaRPr>
          </a:p>
        </p:txBody>
      </p:sp>
      <p:sp>
        <p:nvSpPr>
          <p:cNvPr id="380" name="Google Shape;380;p16"/>
          <p:cNvSpPr txBox="1"/>
          <p:nvPr/>
        </p:nvSpPr>
        <p:spPr>
          <a:xfrm>
            <a:off x="838200" y="1735931"/>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Developing scenarios and sensitivity analysis</a:t>
            </a:r>
            <a:endParaRPr/>
          </a:p>
        </p:txBody>
      </p:sp>
      <p:sp>
        <p:nvSpPr>
          <p:cNvPr id="381" name="Google Shape;381;p16"/>
          <p:cNvSpPr/>
          <p:nvPr/>
        </p:nvSpPr>
        <p:spPr>
          <a:xfrm>
            <a:off x="6838653" y="102790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16.mp3" id="382" name="Google Shape;382;p16"/>
          <p:cNvPicPr preferRelativeResize="0"/>
          <p:nvPr/>
        </p:nvPicPr>
        <p:blipFill rotWithShape="1">
          <a:blip r:embed="rId3">
            <a:alphaModFix/>
          </a:blip>
          <a:srcRect b="0" l="0" r="0" t="0"/>
          <a:stretch/>
        </p:blipFill>
        <p:spPr>
          <a:xfrm>
            <a:off x="6900364" y="1104203"/>
            <a:ext cx="812800" cy="812800"/>
          </a:xfrm>
          <a:prstGeom prst="rect">
            <a:avLst/>
          </a:prstGeom>
          <a:noFill/>
          <a:ln>
            <a:noFill/>
          </a:ln>
        </p:spPr>
      </p:pic>
      <p:sp>
        <p:nvSpPr>
          <p:cNvPr id="383" name="Google Shape;383;p16"/>
          <p:cNvSpPr/>
          <p:nvPr/>
        </p:nvSpPr>
        <p:spPr>
          <a:xfrm>
            <a:off x="838200" y="614590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7"/>
          <p:cNvSpPr txBox="1"/>
          <p:nvPr/>
        </p:nvSpPr>
        <p:spPr>
          <a:xfrm>
            <a:off x="4311849" y="2452119"/>
            <a:ext cx="2880159" cy="57582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GB" sz="2400">
                <a:solidFill>
                  <a:schemeClr val="dk1"/>
                </a:solidFill>
                <a:latin typeface="Calibri"/>
                <a:ea typeface="Calibri"/>
                <a:cs typeface="Calibri"/>
                <a:sym typeface="Calibri"/>
              </a:rPr>
              <a:t>Population growth</a:t>
            </a:r>
            <a:endParaRPr b="1" sz="2400">
              <a:solidFill>
                <a:srgbClr val="FF0000"/>
              </a:solidFill>
              <a:latin typeface="Calibri"/>
              <a:ea typeface="Calibri"/>
              <a:cs typeface="Calibri"/>
              <a:sym typeface="Calibri"/>
            </a:endParaRPr>
          </a:p>
        </p:txBody>
      </p:sp>
      <p:sp>
        <p:nvSpPr>
          <p:cNvPr id="390" name="Google Shape;390;p17"/>
          <p:cNvSpPr/>
          <p:nvPr/>
        </p:nvSpPr>
        <p:spPr>
          <a:xfrm>
            <a:off x="1647845" y="4153248"/>
            <a:ext cx="262640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dk1"/>
                </a:solidFill>
                <a:latin typeface="Calibri"/>
                <a:ea typeface="Calibri"/>
                <a:cs typeface="Calibri"/>
                <a:sym typeface="Calibri"/>
              </a:rPr>
              <a:t>Grid price</a:t>
            </a:r>
            <a:endParaRPr b="1" sz="2400">
              <a:solidFill>
                <a:schemeClr val="dk1"/>
              </a:solidFill>
              <a:latin typeface="Calibri"/>
              <a:ea typeface="Calibri"/>
              <a:cs typeface="Calibri"/>
              <a:sym typeface="Calibri"/>
            </a:endParaRPr>
          </a:p>
        </p:txBody>
      </p:sp>
      <p:sp>
        <p:nvSpPr>
          <p:cNvPr id="391" name="Google Shape;391;p17"/>
          <p:cNvSpPr/>
          <p:nvPr/>
        </p:nvSpPr>
        <p:spPr>
          <a:xfrm>
            <a:off x="7596236" y="4173558"/>
            <a:ext cx="262640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dk1"/>
                </a:solidFill>
                <a:latin typeface="Calibri"/>
                <a:ea typeface="Calibri"/>
                <a:cs typeface="Calibri"/>
                <a:sym typeface="Calibri"/>
              </a:rPr>
              <a:t>Grid price</a:t>
            </a:r>
            <a:endParaRPr b="1" sz="2400">
              <a:solidFill>
                <a:schemeClr val="dk1"/>
              </a:solidFill>
              <a:latin typeface="Calibri"/>
              <a:ea typeface="Calibri"/>
              <a:cs typeface="Calibri"/>
              <a:sym typeface="Calibri"/>
            </a:endParaRPr>
          </a:p>
        </p:txBody>
      </p:sp>
      <p:cxnSp>
        <p:nvCxnSpPr>
          <p:cNvPr id="392" name="Google Shape;392;p17"/>
          <p:cNvCxnSpPr>
            <a:stCxn id="389" idx="2"/>
            <a:endCxn id="390" idx="0"/>
          </p:cNvCxnSpPr>
          <p:nvPr/>
        </p:nvCxnSpPr>
        <p:spPr>
          <a:xfrm flipH="1">
            <a:off x="2961029" y="3027945"/>
            <a:ext cx="2790900" cy="1125300"/>
          </a:xfrm>
          <a:prstGeom prst="straightConnector1">
            <a:avLst/>
          </a:prstGeom>
          <a:noFill/>
          <a:ln cap="flat" cmpd="sng" w="9525">
            <a:solidFill>
              <a:srgbClr val="0C0C0C"/>
            </a:solidFill>
            <a:prstDash val="solid"/>
            <a:round/>
            <a:headEnd len="sm" w="sm" type="none"/>
            <a:tailEnd len="med" w="med" type="triangle"/>
          </a:ln>
        </p:spPr>
      </p:cxnSp>
      <p:cxnSp>
        <p:nvCxnSpPr>
          <p:cNvPr id="393" name="Google Shape;393;p17"/>
          <p:cNvCxnSpPr>
            <a:stCxn id="389" idx="2"/>
            <a:endCxn id="391" idx="0"/>
          </p:cNvCxnSpPr>
          <p:nvPr/>
        </p:nvCxnSpPr>
        <p:spPr>
          <a:xfrm>
            <a:off x="5751929" y="3027945"/>
            <a:ext cx="3157500" cy="1145700"/>
          </a:xfrm>
          <a:prstGeom prst="straightConnector1">
            <a:avLst/>
          </a:prstGeom>
          <a:noFill/>
          <a:ln cap="flat" cmpd="sng" w="9525">
            <a:solidFill>
              <a:srgbClr val="0C0C0C"/>
            </a:solidFill>
            <a:prstDash val="solid"/>
            <a:round/>
            <a:headEnd len="sm" w="sm" type="none"/>
            <a:tailEnd len="med" w="med" type="triangle"/>
          </a:ln>
        </p:spPr>
      </p:cxnSp>
      <p:cxnSp>
        <p:nvCxnSpPr>
          <p:cNvPr id="394" name="Google Shape;394;p17"/>
          <p:cNvCxnSpPr>
            <a:stCxn id="391" idx="2"/>
            <a:endCxn id="395" idx="0"/>
          </p:cNvCxnSpPr>
          <p:nvPr/>
        </p:nvCxnSpPr>
        <p:spPr>
          <a:xfrm>
            <a:off x="8909437" y="4635223"/>
            <a:ext cx="1542600" cy="876900"/>
          </a:xfrm>
          <a:prstGeom prst="straightConnector1">
            <a:avLst/>
          </a:prstGeom>
          <a:noFill/>
          <a:ln cap="flat" cmpd="sng" w="9525">
            <a:solidFill>
              <a:srgbClr val="0C0C0C"/>
            </a:solidFill>
            <a:prstDash val="solid"/>
            <a:round/>
            <a:headEnd len="sm" w="sm" type="none"/>
            <a:tailEnd len="med" w="med" type="triangle"/>
          </a:ln>
        </p:spPr>
      </p:cxnSp>
      <p:cxnSp>
        <p:nvCxnSpPr>
          <p:cNvPr id="396" name="Google Shape;396;p17"/>
          <p:cNvCxnSpPr>
            <a:stCxn id="391" idx="2"/>
            <a:endCxn id="397" idx="0"/>
          </p:cNvCxnSpPr>
          <p:nvPr/>
        </p:nvCxnSpPr>
        <p:spPr>
          <a:xfrm flipH="1">
            <a:off x="7415737" y="4635223"/>
            <a:ext cx="1493700" cy="897600"/>
          </a:xfrm>
          <a:prstGeom prst="straightConnector1">
            <a:avLst/>
          </a:prstGeom>
          <a:noFill/>
          <a:ln cap="flat" cmpd="sng" w="9525">
            <a:solidFill>
              <a:srgbClr val="0C0C0C"/>
            </a:solidFill>
            <a:prstDash val="solid"/>
            <a:round/>
            <a:headEnd len="sm" w="sm" type="none"/>
            <a:tailEnd len="med" w="med" type="triangle"/>
          </a:ln>
        </p:spPr>
      </p:cxnSp>
      <p:cxnSp>
        <p:nvCxnSpPr>
          <p:cNvPr id="398" name="Google Shape;398;p17"/>
          <p:cNvCxnSpPr>
            <a:stCxn id="390" idx="2"/>
            <a:endCxn id="399" idx="0"/>
          </p:cNvCxnSpPr>
          <p:nvPr/>
        </p:nvCxnSpPr>
        <p:spPr>
          <a:xfrm>
            <a:off x="2961046" y="4614913"/>
            <a:ext cx="1663200" cy="918000"/>
          </a:xfrm>
          <a:prstGeom prst="straightConnector1">
            <a:avLst/>
          </a:prstGeom>
          <a:noFill/>
          <a:ln cap="flat" cmpd="sng" w="9525">
            <a:solidFill>
              <a:srgbClr val="0C0C0C"/>
            </a:solidFill>
            <a:prstDash val="solid"/>
            <a:round/>
            <a:headEnd len="sm" w="sm" type="none"/>
            <a:tailEnd len="med" w="med" type="triangle"/>
          </a:ln>
        </p:spPr>
      </p:cxnSp>
      <p:cxnSp>
        <p:nvCxnSpPr>
          <p:cNvPr id="400" name="Google Shape;400;p17"/>
          <p:cNvCxnSpPr>
            <a:stCxn id="390" idx="2"/>
            <a:endCxn id="401" idx="0"/>
          </p:cNvCxnSpPr>
          <p:nvPr/>
        </p:nvCxnSpPr>
        <p:spPr>
          <a:xfrm flipH="1">
            <a:off x="1541446" y="4614913"/>
            <a:ext cx="1419600" cy="918000"/>
          </a:xfrm>
          <a:prstGeom prst="straightConnector1">
            <a:avLst/>
          </a:prstGeom>
          <a:noFill/>
          <a:ln cap="flat" cmpd="sng" w="9525">
            <a:solidFill>
              <a:srgbClr val="0C0C0C"/>
            </a:solidFill>
            <a:prstDash val="solid"/>
            <a:round/>
            <a:headEnd len="sm" w="sm" type="none"/>
            <a:tailEnd len="med" w="med" type="triangle"/>
          </a:ln>
        </p:spPr>
      </p:cxnSp>
      <p:sp>
        <p:nvSpPr>
          <p:cNvPr id="402" name="Google Shape;402;p17"/>
          <p:cNvSpPr/>
          <p:nvPr/>
        </p:nvSpPr>
        <p:spPr>
          <a:xfrm>
            <a:off x="3617189" y="3022238"/>
            <a:ext cx="100707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Low</a:t>
            </a:r>
            <a:endParaRPr sz="2400">
              <a:solidFill>
                <a:schemeClr val="dk1"/>
              </a:solidFill>
              <a:latin typeface="Calibri"/>
              <a:ea typeface="Calibri"/>
              <a:cs typeface="Calibri"/>
              <a:sym typeface="Calibri"/>
            </a:endParaRPr>
          </a:p>
        </p:txBody>
      </p:sp>
      <p:sp>
        <p:nvSpPr>
          <p:cNvPr id="403" name="Google Shape;403;p17"/>
          <p:cNvSpPr/>
          <p:nvPr/>
        </p:nvSpPr>
        <p:spPr>
          <a:xfrm>
            <a:off x="1037997" y="4762684"/>
            <a:ext cx="100707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Low</a:t>
            </a:r>
            <a:endParaRPr sz="2400">
              <a:solidFill>
                <a:schemeClr val="dk1"/>
              </a:solidFill>
              <a:latin typeface="Calibri"/>
              <a:ea typeface="Calibri"/>
              <a:cs typeface="Calibri"/>
              <a:sym typeface="Calibri"/>
            </a:endParaRPr>
          </a:p>
        </p:txBody>
      </p:sp>
      <p:sp>
        <p:nvSpPr>
          <p:cNvPr id="404" name="Google Shape;404;p17"/>
          <p:cNvSpPr/>
          <p:nvPr/>
        </p:nvSpPr>
        <p:spPr>
          <a:xfrm>
            <a:off x="6946090" y="4776330"/>
            <a:ext cx="100707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Low</a:t>
            </a:r>
            <a:endParaRPr sz="2400">
              <a:solidFill>
                <a:schemeClr val="dk1"/>
              </a:solidFill>
              <a:latin typeface="Calibri"/>
              <a:ea typeface="Calibri"/>
              <a:cs typeface="Calibri"/>
              <a:sym typeface="Calibri"/>
            </a:endParaRPr>
          </a:p>
        </p:txBody>
      </p:sp>
      <p:sp>
        <p:nvSpPr>
          <p:cNvPr id="405" name="Google Shape;405;p17"/>
          <p:cNvSpPr/>
          <p:nvPr/>
        </p:nvSpPr>
        <p:spPr>
          <a:xfrm>
            <a:off x="7415888" y="3022238"/>
            <a:ext cx="100707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High</a:t>
            </a:r>
            <a:endParaRPr sz="2400">
              <a:solidFill>
                <a:schemeClr val="dk1"/>
              </a:solidFill>
              <a:latin typeface="Calibri"/>
              <a:ea typeface="Calibri"/>
              <a:cs typeface="Calibri"/>
              <a:sym typeface="Calibri"/>
            </a:endParaRPr>
          </a:p>
        </p:txBody>
      </p:sp>
      <p:sp>
        <p:nvSpPr>
          <p:cNvPr id="406" name="Google Shape;406;p17"/>
          <p:cNvSpPr/>
          <p:nvPr/>
        </p:nvSpPr>
        <p:spPr>
          <a:xfrm>
            <a:off x="10079794" y="4762686"/>
            <a:ext cx="100707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High</a:t>
            </a:r>
            <a:endParaRPr sz="2400">
              <a:solidFill>
                <a:schemeClr val="dk1"/>
              </a:solidFill>
              <a:latin typeface="Calibri"/>
              <a:ea typeface="Calibri"/>
              <a:cs typeface="Calibri"/>
              <a:sym typeface="Calibri"/>
            </a:endParaRPr>
          </a:p>
        </p:txBody>
      </p:sp>
      <p:sp>
        <p:nvSpPr>
          <p:cNvPr id="407" name="Google Shape;407;p17"/>
          <p:cNvSpPr/>
          <p:nvPr/>
        </p:nvSpPr>
        <p:spPr>
          <a:xfrm>
            <a:off x="3992339" y="4762685"/>
            <a:ext cx="100707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High</a:t>
            </a:r>
            <a:endParaRPr sz="2400">
              <a:solidFill>
                <a:schemeClr val="dk1"/>
              </a:solidFill>
              <a:latin typeface="Calibri"/>
              <a:ea typeface="Calibri"/>
              <a:cs typeface="Calibri"/>
              <a:sym typeface="Calibri"/>
            </a:endParaRPr>
          </a:p>
        </p:txBody>
      </p:sp>
      <p:sp>
        <p:nvSpPr>
          <p:cNvPr id="401" name="Google Shape;401;p17"/>
          <p:cNvSpPr/>
          <p:nvPr/>
        </p:nvSpPr>
        <p:spPr>
          <a:xfrm>
            <a:off x="250590" y="5532924"/>
            <a:ext cx="258188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Low/Low Scenario</a:t>
            </a:r>
            <a:endParaRPr sz="2400">
              <a:solidFill>
                <a:schemeClr val="dk1"/>
              </a:solidFill>
              <a:latin typeface="Calibri"/>
              <a:ea typeface="Calibri"/>
              <a:cs typeface="Calibri"/>
              <a:sym typeface="Calibri"/>
            </a:endParaRPr>
          </a:p>
        </p:txBody>
      </p:sp>
      <p:sp>
        <p:nvSpPr>
          <p:cNvPr id="399" name="Google Shape;399;p17"/>
          <p:cNvSpPr/>
          <p:nvPr/>
        </p:nvSpPr>
        <p:spPr>
          <a:xfrm>
            <a:off x="3333319" y="5532924"/>
            <a:ext cx="258188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Low/High Scenario</a:t>
            </a:r>
            <a:endParaRPr sz="2400">
              <a:solidFill>
                <a:schemeClr val="dk1"/>
              </a:solidFill>
              <a:latin typeface="Calibri"/>
              <a:ea typeface="Calibri"/>
              <a:cs typeface="Calibri"/>
              <a:sym typeface="Calibri"/>
            </a:endParaRPr>
          </a:p>
        </p:txBody>
      </p:sp>
      <p:sp>
        <p:nvSpPr>
          <p:cNvPr id="397" name="Google Shape;397;p17"/>
          <p:cNvSpPr/>
          <p:nvPr/>
        </p:nvSpPr>
        <p:spPr>
          <a:xfrm>
            <a:off x="6124942" y="5532924"/>
            <a:ext cx="258188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High/Low Scenario</a:t>
            </a:r>
            <a:endParaRPr sz="2400">
              <a:solidFill>
                <a:schemeClr val="dk1"/>
              </a:solidFill>
              <a:latin typeface="Calibri"/>
              <a:ea typeface="Calibri"/>
              <a:cs typeface="Calibri"/>
              <a:sym typeface="Calibri"/>
            </a:endParaRPr>
          </a:p>
        </p:txBody>
      </p:sp>
      <p:sp>
        <p:nvSpPr>
          <p:cNvPr id="395" name="Google Shape;395;p17"/>
          <p:cNvSpPr/>
          <p:nvPr/>
        </p:nvSpPr>
        <p:spPr>
          <a:xfrm>
            <a:off x="9161009" y="5512266"/>
            <a:ext cx="258188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High/High Scenario</a:t>
            </a:r>
            <a:endParaRPr sz="2400">
              <a:solidFill>
                <a:schemeClr val="dk1"/>
              </a:solidFill>
              <a:latin typeface="Calibri"/>
              <a:ea typeface="Calibri"/>
              <a:cs typeface="Calibri"/>
              <a:sym typeface="Calibri"/>
            </a:endParaRPr>
          </a:p>
        </p:txBody>
      </p:sp>
      <p:sp>
        <p:nvSpPr>
          <p:cNvPr id="408" name="Google Shape;408;p17"/>
          <p:cNvSpPr txBox="1"/>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7.3 Scenario analysis</a:t>
            </a:r>
            <a:endParaRPr sz="4400">
              <a:solidFill>
                <a:schemeClr val="dk1"/>
              </a:solidFill>
              <a:latin typeface="Open Sans"/>
              <a:ea typeface="Open Sans"/>
              <a:cs typeface="Open Sans"/>
              <a:sym typeface="Open Sans"/>
            </a:endParaRPr>
          </a:p>
        </p:txBody>
      </p:sp>
      <p:sp>
        <p:nvSpPr>
          <p:cNvPr id="409" name="Google Shape;409;p17"/>
          <p:cNvSpPr txBox="1"/>
          <p:nvPr/>
        </p:nvSpPr>
        <p:spPr>
          <a:xfrm>
            <a:off x="838200" y="1735931"/>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Important parameters in electrification analysis</a:t>
            </a:r>
            <a:endParaRPr/>
          </a:p>
        </p:txBody>
      </p:sp>
      <p:sp>
        <p:nvSpPr>
          <p:cNvPr id="410" name="Google Shape;410;p17"/>
          <p:cNvSpPr txBox="1"/>
          <p:nvPr/>
        </p:nvSpPr>
        <p:spPr>
          <a:xfrm>
            <a:off x="7549704" y="6143088"/>
            <a:ext cx="426198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11" name="Google Shape;411;p17"/>
          <p:cNvSpPr/>
          <p:nvPr/>
        </p:nvSpPr>
        <p:spPr>
          <a:xfrm>
            <a:off x="6938669" y="102790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17.mp3" id="412" name="Google Shape;412;p17"/>
          <p:cNvPicPr preferRelativeResize="0"/>
          <p:nvPr/>
        </p:nvPicPr>
        <p:blipFill rotWithShape="1">
          <a:blip r:embed="rId5">
            <a:alphaModFix/>
          </a:blip>
          <a:srcRect b="0" l="0" r="0" t="0"/>
          <a:stretch/>
        </p:blipFill>
        <p:spPr>
          <a:xfrm>
            <a:off x="7010034" y="1107127"/>
            <a:ext cx="812800" cy="812800"/>
          </a:xfrm>
          <a:prstGeom prst="rect">
            <a:avLst/>
          </a:prstGeom>
          <a:noFill/>
          <a:ln>
            <a:noFill/>
          </a:ln>
        </p:spPr>
      </p:pic>
      <p:sp>
        <p:nvSpPr>
          <p:cNvPr id="413" name="Google Shape;413;p17"/>
          <p:cNvSpPr/>
          <p:nvPr/>
        </p:nvSpPr>
        <p:spPr>
          <a:xfrm>
            <a:off x="838200" y="614590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8"/>
          <p:cNvSpPr txBox="1"/>
          <p:nvPr>
            <p:ph idx="1" type="body"/>
          </p:nvPr>
        </p:nvSpPr>
        <p:spPr>
          <a:xfrm>
            <a:off x="838200" y="2229044"/>
            <a:ext cx="6071818" cy="26144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640"/>
              </a:spcBef>
              <a:spcAft>
                <a:spcPts val="0"/>
              </a:spcAft>
              <a:buClr>
                <a:schemeClr val="dk1"/>
              </a:buClr>
              <a:buSzPts val="3200"/>
              <a:buNone/>
            </a:pPr>
            <a:r>
              <a:rPr lang="en-GB" sz="2000">
                <a:latin typeface="Open Sans"/>
                <a:ea typeface="Open Sans"/>
                <a:cs typeface="Open Sans"/>
                <a:sym typeface="Open Sans"/>
              </a:rPr>
              <a:t>The future is uncertain</a:t>
            </a:r>
            <a:endParaRPr sz="2000">
              <a:latin typeface="Open Sans"/>
              <a:ea typeface="Open Sans"/>
              <a:cs typeface="Open Sans"/>
              <a:sym typeface="Open Sans"/>
            </a:endParaRPr>
          </a:p>
          <a:p>
            <a:pPr indent="0" lvl="0" marL="203200" rtl="0" algn="l">
              <a:lnSpc>
                <a:spcPct val="90000"/>
              </a:lnSpc>
              <a:spcBef>
                <a:spcPts val="640"/>
              </a:spcBef>
              <a:spcAft>
                <a:spcPts val="0"/>
              </a:spcAft>
              <a:buClr>
                <a:schemeClr val="dk1"/>
              </a:buClr>
              <a:buSzPts val="3200"/>
              <a:buNone/>
            </a:pPr>
            <a:r>
              <a:t/>
            </a:r>
            <a:endParaRPr sz="2000">
              <a:latin typeface="Open Sans"/>
              <a:ea typeface="Open Sans"/>
              <a:cs typeface="Open Sans"/>
              <a:sym typeface="Open Sans"/>
            </a:endParaRPr>
          </a:p>
          <a:p>
            <a:pPr indent="0" lvl="0" marL="0" rtl="0" algn="l">
              <a:lnSpc>
                <a:spcPct val="90000"/>
              </a:lnSpc>
              <a:spcBef>
                <a:spcPts val="640"/>
              </a:spcBef>
              <a:spcAft>
                <a:spcPts val="0"/>
              </a:spcAft>
              <a:buClr>
                <a:schemeClr val="dk1"/>
              </a:buClr>
              <a:buSzPts val="3200"/>
              <a:buNone/>
            </a:pPr>
            <a:r>
              <a:rPr lang="en-GB" sz="2000">
                <a:latin typeface="Open Sans"/>
                <a:ea typeface="Open Sans"/>
                <a:cs typeface="Open Sans"/>
                <a:sym typeface="Open Sans"/>
              </a:rPr>
              <a:t>Multiple scenarios may be needed to provide robust answers from energy models</a:t>
            </a:r>
            <a:br>
              <a:rPr lang="en-GB" sz="2000">
                <a:latin typeface="Open Sans"/>
                <a:ea typeface="Open Sans"/>
                <a:cs typeface="Open Sans"/>
                <a:sym typeface="Open Sans"/>
              </a:rPr>
            </a:br>
            <a:endParaRPr sz="2000">
              <a:latin typeface="Open Sans"/>
              <a:ea typeface="Open Sans"/>
              <a:cs typeface="Open Sans"/>
              <a:sym typeface="Open Sans"/>
            </a:endParaRPr>
          </a:p>
          <a:p>
            <a:pPr indent="0" lvl="0" marL="0" rtl="0" algn="l">
              <a:lnSpc>
                <a:spcPct val="90000"/>
              </a:lnSpc>
              <a:spcBef>
                <a:spcPts val="640"/>
              </a:spcBef>
              <a:spcAft>
                <a:spcPts val="0"/>
              </a:spcAft>
              <a:buClr>
                <a:schemeClr val="dk1"/>
              </a:buClr>
              <a:buSzPts val="3200"/>
              <a:buNone/>
            </a:pPr>
            <a:r>
              <a:rPr lang="en-GB" sz="2000">
                <a:latin typeface="Open Sans"/>
                <a:ea typeface="Open Sans"/>
                <a:cs typeface="Open Sans"/>
                <a:sym typeface="Open Sans"/>
              </a:rPr>
              <a:t>Scenarios should be carefully developed depending on the questions they aim to answer</a:t>
            </a:r>
            <a:endParaRPr sz="2000">
              <a:latin typeface="Open Sans"/>
              <a:ea typeface="Open Sans"/>
              <a:cs typeface="Open Sans"/>
              <a:sym typeface="Open Sans"/>
            </a:endParaRPr>
          </a:p>
          <a:p>
            <a:pPr indent="0" lvl="0" marL="0" rtl="0" algn="l">
              <a:lnSpc>
                <a:spcPct val="90000"/>
              </a:lnSpc>
              <a:spcBef>
                <a:spcPts val="640"/>
              </a:spcBef>
              <a:spcAft>
                <a:spcPts val="0"/>
              </a:spcAft>
              <a:buClr>
                <a:schemeClr val="dk1"/>
              </a:buClr>
              <a:buSzPts val="3200"/>
              <a:buNone/>
            </a:pPr>
            <a:r>
              <a:t/>
            </a:r>
            <a:endParaRPr/>
          </a:p>
        </p:txBody>
      </p:sp>
      <p:sp>
        <p:nvSpPr>
          <p:cNvPr id="419" name="Google Shape;419;p18"/>
          <p:cNvSpPr txBox="1"/>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7.3 Scenario analysis</a:t>
            </a:r>
            <a:endParaRPr sz="4400">
              <a:solidFill>
                <a:schemeClr val="dk1"/>
              </a:solidFill>
              <a:latin typeface="Open Sans"/>
              <a:ea typeface="Open Sans"/>
              <a:cs typeface="Open Sans"/>
              <a:sym typeface="Open Sans"/>
            </a:endParaRPr>
          </a:p>
        </p:txBody>
      </p:sp>
      <p:sp>
        <p:nvSpPr>
          <p:cNvPr id="420" name="Google Shape;420;p18"/>
          <p:cNvSpPr txBox="1"/>
          <p:nvPr/>
        </p:nvSpPr>
        <p:spPr>
          <a:xfrm>
            <a:off x="838200" y="1735931"/>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Key take-away message</a:t>
            </a:r>
            <a:endParaRPr/>
          </a:p>
        </p:txBody>
      </p:sp>
      <p:sp>
        <p:nvSpPr>
          <p:cNvPr id="421" name="Google Shape;421;p18"/>
          <p:cNvSpPr/>
          <p:nvPr/>
        </p:nvSpPr>
        <p:spPr>
          <a:xfrm>
            <a:off x="6838653" y="102790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18.mp3" id="422" name="Google Shape;422;p18"/>
          <p:cNvPicPr preferRelativeResize="0"/>
          <p:nvPr/>
        </p:nvPicPr>
        <p:blipFill rotWithShape="1">
          <a:blip r:embed="rId3">
            <a:alphaModFix/>
          </a:blip>
          <a:srcRect b="0" l="0" r="0" t="0"/>
          <a:stretch/>
        </p:blipFill>
        <p:spPr>
          <a:xfrm>
            <a:off x="6910018" y="1099271"/>
            <a:ext cx="812800" cy="812800"/>
          </a:xfrm>
          <a:prstGeom prst="rect">
            <a:avLst/>
          </a:prstGeom>
          <a:noFill/>
          <a:ln>
            <a:noFill/>
          </a:ln>
        </p:spPr>
      </p:pic>
      <p:sp>
        <p:nvSpPr>
          <p:cNvPr id="423" name="Google Shape;423;p18"/>
          <p:cNvSpPr/>
          <p:nvPr/>
        </p:nvSpPr>
        <p:spPr>
          <a:xfrm>
            <a:off x="838200" y="614590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9"/>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7.3 References</a:t>
            </a:r>
            <a:endParaRPr/>
          </a:p>
        </p:txBody>
      </p:sp>
      <p:sp>
        <p:nvSpPr>
          <p:cNvPr id="429" name="Google Shape;429;p19"/>
          <p:cNvSpPr/>
          <p:nvPr/>
        </p:nvSpPr>
        <p:spPr>
          <a:xfrm>
            <a:off x="838200" y="1871470"/>
            <a:ext cx="4445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5: Energy modelling, scenario development and sensitivity analysis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https://onsset.github.io/teaching_kit/courses/module_3/Lecture%205/</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85" name="Google Shape;185;p2"/>
          <p:cNvSpPr/>
          <p:nvPr/>
        </p:nvSpPr>
        <p:spPr>
          <a:xfrm>
            <a:off x="1044005" y="1818917"/>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6" name="Google Shape;186;p2"/>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Outcomes</a:t>
            </a:r>
            <a:endParaRPr/>
          </a:p>
        </p:txBody>
      </p:sp>
      <p:sp>
        <p:nvSpPr>
          <p:cNvPr id="187" name="Google Shape;187;p2"/>
          <p:cNvSpPr txBox="1"/>
          <p:nvPr/>
        </p:nvSpPr>
        <p:spPr>
          <a:xfrm>
            <a:off x="887215" y="1818917"/>
            <a:ext cx="6531501" cy="421374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9CC2E5"/>
              </a:buClr>
              <a:buSzPts val="2000"/>
              <a:buFont typeface="Arial"/>
              <a:buNone/>
            </a:pPr>
            <a:r>
              <a:rPr b="1" lang="en-GB" sz="2000">
                <a:solidFill>
                  <a:srgbClr val="9CC2E5"/>
                </a:solidFill>
                <a:latin typeface="Open Sans"/>
                <a:ea typeface="Open Sans"/>
                <a:cs typeface="Open Sans"/>
                <a:sym typeface="Open Sans"/>
              </a:rPr>
              <a:t>By the end of this lecture, you will be able to</a:t>
            </a:r>
            <a:endParaRPr/>
          </a:p>
          <a:p>
            <a:pPr indent="0" lvl="0" marL="0" marR="0" rtl="0" algn="l">
              <a:lnSpc>
                <a:spcPct val="90000"/>
              </a:lnSpc>
              <a:spcBef>
                <a:spcPts val="1000"/>
              </a:spcBef>
              <a:spcAft>
                <a:spcPts val="0"/>
              </a:spcAft>
              <a:buClr>
                <a:schemeClr val="dk1"/>
              </a:buClr>
              <a:buSzPts val="1600"/>
              <a:buFont typeface="Arial"/>
              <a:buNone/>
            </a:pPr>
            <a:r>
              <a:t/>
            </a:r>
            <a:endParaRPr sz="1600">
              <a:solidFill>
                <a:schemeClr val="dk1"/>
              </a:solidFill>
              <a:latin typeface="Open Sans"/>
              <a:ea typeface="Open Sans"/>
              <a:cs typeface="Open Sans"/>
              <a:sym typeface="Open Sans"/>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ILO1: Describe what questions energy modelling can answer.</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ILO2: Explain different methods of building scenarios.</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ILO3: List areas where scenario analysis is important.</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ILO4: Describe the time-value of money.</a:t>
            </a:r>
            <a:endParaRPr/>
          </a:p>
        </p:txBody>
      </p:sp>
      <p:sp>
        <p:nvSpPr>
          <p:cNvPr id="188" name="Google Shape;188;p2"/>
          <p:cNvSpPr/>
          <p:nvPr/>
        </p:nvSpPr>
        <p:spPr>
          <a:xfrm>
            <a:off x="6940950" y="101985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2.mp3" id="189" name="Google Shape;189;p2"/>
          <p:cNvPicPr preferRelativeResize="0"/>
          <p:nvPr/>
        </p:nvPicPr>
        <p:blipFill rotWithShape="1">
          <a:blip r:embed="rId3">
            <a:alphaModFix/>
          </a:blip>
          <a:srcRect b="0" l="0" r="0" t="0"/>
          <a:stretch/>
        </p:blipFill>
        <p:spPr>
          <a:xfrm>
            <a:off x="6998300" y="10912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0"/>
          <p:cNvSpPr/>
          <p:nvPr/>
        </p:nvSpPr>
        <p:spPr>
          <a:xfrm>
            <a:off x="0" y="2736881"/>
            <a:ext cx="12188700" cy="1076700"/>
          </a:xfrm>
          <a:prstGeom prst="rect">
            <a:avLst/>
          </a:prstGeom>
          <a:solidFill>
            <a:srgbClr val="8EB4E3"/>
          </a:solidFill>
          <a:ln cap="flat" cmpd="sng" w="9525">
            <a:solidFill>
              <a:srgbClr val="558E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5" name="Google Shape;435;p20"/>
          <p:cNvSpPr txBox="1"/>
          <p:nvPr/>
        </p:nvSpPr>
        <p:spPr>
          <a:xfrm>
            <a:off x="664515" y="2963168"/>
            <a:ext cx="10647004" cy="62412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17375E"/>
              </a:buClr>
              <a:buSzPts val="3600"/>
              <a:buFont typeface="Calibri"/>
              <a:buNone/>
            </a:pPr>
            <a:r>
              <a:rPr b="0" i="0" lang="en-GB" sz="3600" u="none" cap="none" strike="noStrike">
                <a:solidFill>
                  <a:srgbClr val="17375E"/>
                </a:solidFill>
                <a:latin typeface="Calibri"/>
                <a:ea typeface="Calibri"/>
                <a:cs typeface="Calibri"/>
                <a:sym typeface="Calibri"/>
              </a:rPr>
              <a:t>Understanding Levelized Cost of Electricity (LCOE)</a:t>
            </a:r>
            <a:endParaRPr b="0" i="0" sz="1400" u="none" cap="none" strike="noStrike">
              <a:solidFill>
                <a:srgbClr val="000000"/>
              </a:solidFill>
              <a:latin typeface="Arial"/>
              <a:ea typeface="Arial"/>
              <a:cs typeface="Arial"/>
              <a:sym typeface="Arial"/>
            </a:endParaRPr>
          </a:p>
        </p:txBody>
      </p:sp>
      <p:sp>
        <p:nvSpPr>
          <p:cNvPr id="436" name="Google Shape;436;p20"/>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7.4 Advanced theory I </a:t>
            </a:r>
            <a:endParaRPr/>
          </a:p>
        </p:txBody>
      </p:sp>
      <p:sp>
        <p:nvSpPr>
          <p:cNvPr id="437" name="Google Shape;437;p20"/>
          <p:cNvSpPr/>
          <p:nvPr/>
        </p:nvSpPr>
        <p:spPr>
          <a:xfrm>
            <a:off x="838200" y="1697006"/>
            <a:ext cx="454002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Levelized Cost of Electricity (LCOE)</a:t>
            </a:r>
            <a:endParaRPr b="1" sz="2000">
              <a:solidFill>
                <a:srgbClr val="9CC2E5"/>
              </a:solidFill>
              <a:latin typeface="Open Sans"/>
              <a:ea typeface="Open Sans"/>
              <a:cs typeface="Open Sans"/>
              <a:sym typeface="Open Sans"/>
            </a:endParaRPr>
          </a:p>
        </p:txBody>
      </p:sp>
      <p:sp>
        <p:nvSpPr>
          <p:cNvPr id="438" name="Google Shape;438;p20"/>
          <p:cNvSpPr/>
          <p:nvPr/>
        </p:nvSpPr>
        <p:spPr>
          <a:xfrm>
            <a:off x="6838653" y="102790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20.mp3" id="439" name="Google Shape;439;p20"/>
          <p:cNvPicPr preferRelativeResize="0"/>
          <p:nvPr/>
        </p:nvPicPr>
        <p:blipFill rotWithShape="1">
          <a:blip r:embed="rId3">
            <a:alphaModFix/>
          </a:blip>
          <a:srcRect b="0" l="0" r="0" t="0"/>
          <a:stretch/>
        </p:blipFill>
        <p:spPr>
          <a:xfrm>
            <a:off x="6910018" y="109927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p21"/>
          <p:cNvPicPr preferRelativeResize="0"/>
          <p:nvPr>
            <p:ph idx="1" type="body"/>
          </p:nvPr>
        </p:nvPicPr>
        <p:blipFill rotWithShape="1">
          <a:blip r:embed="rId3">
            <a:alphaModFix/>
          </a:blip>
          <a:srcRect b="0" l="0" r="0" t="0"/>
          <a:stretch/>
        </p:blipFill>
        <p:spPr>
          <a:xfrm>
            <a:off x="5156202" y="3997624"/>
            <a:ext cx="2665009" cy="2358797"/>
          </a:xfrm>
          <a:prstGeom prst="rect">
            <a:avLst/>
          </a:prstGeom>
          <a:noFill/>
          <a:ln>
            <a:noFill/>
          </a:ln>
        </p:spPr>
      </p:pic>
      <p:sp>
        <p:nvSpPr>
          <p:cNvPr id="446" name="Google Shape;446;p21"/>
          <p:cNvSpPr/>
          <p:nvPr/>
        </p:nvSpPr>
        <p:spPr>
          <a:xfrm>
            <a:off x="8251669" y="1342658"/>
            <a:ext cx="550620" cy="2547425"/>
          </a:xfrm>
          <a:prstGeom prst="leftBrace">
            <a:avLst>
              <a:gd fmla="val 40545"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7" name="Google Shape;447;p21"/>
          <p:cNvSpPr txBox="1"/>
          <p:nvPr/>
        </p:nvSpPr>
        <p:spPr>
          <a:xfrm>
            <a:off x="8713997" y="1478719"/>
            <a:ext cx="1832058" cy="2308324"/>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Solar PV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Wind turbines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Mini and small hydropower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Diesel gensets</a:t>
            </a:r>
            <a:endParaRPr b="0" i="0" sz="1800" u="none" cap="none" strike="noStrike">
              <a:solidFill>
                <a:schemeClr val="dk1"/>
              </a:solidFill>
              <a:latin typeface="Calibri"/>
              <a:ea typeface="Calibri"/>
              <a:cs typeface="Calibri"/>
              <a:sym typeface="Calibri"/>
            </a:endParaRPr>
          </a:p>
        </p:txBody>
      </p:sp>
      <p:sp>
        <p:nvSpPr>
          <p:cNvPr id="448" name="Google Shape;448;p21"/>
          <p:cNvSpPr/>
          <p:nvPr/>
        </p:nvSpPr>
        <p:spPr>
          <a:xfrm>
            <a:off x="8237123" y="4278490"/>
            <a:ext cx="565167" cy="1253067"/>
          </a:xfrm>
          <a:prstGeom prst="leftBrace">
            <a:avLst>
              <a:gd fmla="val 29808"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9" name="Google Shape;449;p21"/>
          <p:cNvSpPr txBox="1"/>
          <p:nvPr/>
        </p:nvSpPr>
        <p:spPr>
          <a:xfrm>
            <a:off x="8802289" y="4331228"/>
            <a:ext cx="1455726" cy="1200329"/>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Solar PV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Diesel gensets</a:t>
            </a:r>
            <a:endParaRPr b="0" i="0" sz="1800" u="none" cap="none" strike="noStrike">
              <a:solidFill>
                <a:schemeClr val="dk1"/>
              </a:solidFill>
              <a:latin typeface="Calibri"/>
              <a:ea typeface="Calibri"/>
              <a:cs typeface="Calibri"/>
              <a:sym typeface="Calibri"/>
            </a:endParaRPr>
          </a:p>
        </p:txBody>
      </p:sp>
      <p:sp>
        <p:nvSpPr>
          <p:cNvPr id="450" name="Google Shape;450;p21"/>
          <p:cNvSpPr txBox="1"/>
          <p:nvPr/>
        </p:nvSpPr>
        <p:spPr>
          <a:xfrm>
            <a:off x="8614056" y="1064148"/>
            <a:ext cx="209056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Calibri"/>
                <a:ea typeface="Calibri"/>
                <a:cs typeface="Calibri"/>
                <a:sym typeface="Calibri"/>
              </a:rPr>
              <a:t>Supply technologies</a:t>
            </a:r>
            <a:endParaRPr b="1" i="0" sz="1600" u="none" cap="none" strike="noStrike">
              <a:solidFill>
                <a:schemeClr val="dk1"/>
              </a:solidFill>
              <a:latin typeface="Calibri"/>
              <a:ea typeface="Calibri"/>
              <a:cs typeface="Calibri"/>
              <a:sym typeface="Calibri"/>
            </a:endParaRPr>
          </a:p>
        </p:txBody>
      </p:sp>
      <p:sp>
        <p:nvSpPr>
          <p:cNvPr id="451" name="Google Shape;451;p21"/>
          <p:cNvSpPr txBox="1"/>
          <p:nvPr/>
        </p:nvSpPr>
        <p:spPr>
          <a:xfrm>
            <a:off x="1940488" y="2121195"/>
            <a:ext cx="147256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On Grid</a:t>
            </a:r>
            <a:endParaRPr b="0" i="0" sz="1800" u="none" cap="none" strike="noStrike">
              <a:solidFill>
                <a:schemeClr val="dk1"/>
              </a:solidFill>
              <a:latin typeface="Calibri"/>
              <a:ea typeface="Calibri"/>
              <a:cs typeface="Calibri"/>
              <a:sym typeface="Calibri"/>
            </a:endParaRPr>
          </a:p>
        </p:txBody>
      </p:sp>
      <p:pic>
        <p:nvPicPr>
          <p:cNvPr id="452" name="Google Shape;452;p21"/>
          <p:cNvPicPr preferRelativeResize="0"/>
          <p:nvPr/>
        </p:nvPicPr>
        <p:blipFill rotWithShape="1">
          <a:blip r:embed="rId4">
            <a:alphaModFix/>
          </a:blip>
          <a:srcRect b="0" l="0" r="0" t="0"/>
          <a:stretch/>
        </p:blipFill>
        <p:spPr>
          <a:xfrm>
            <a:off x="602081" y="2528888"/>
            <a:ext cx="3729556" cy="3626368"/>
          </a:xfrm>
          <a:prstGeom prst="rect">
            <a:avLst/>
          </a:prstGeom>
          <a:noFill/>
          <a:ln>
            <a:noFill/>
          </a:ln>
        </p:spPr>
      </p:pic>
      <p:sp>
        <p:nvSpPr>
          <p:cNvPr id="453" name="Google Shape;453;p21"/>
          <p:cNvSpPr txBox="1"/>
          <p:nvPr/>
        </p:nvSpPr>
        <p:spPr>
          <a:xfrm>
            <a:off x="5241930" y="4093844"/>
            <a:ext cx="2446285" cy="36929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Stand-alone</a:t>
            </a:r>
            <a:endParaRPr b="0" i="0" sz="1800" u="none" cap="none" strike="noStrike">
              <a:solidFill>
                <a:schemeClr val="dk1"/>
              </a:solidFill>
              <a:latin typeface="Calibri"/>
              <a:ea typeface="Calibri"/>
              <a:cs typeface="Calibri"/>
              <a:sym typeface="Calibri"/>
            </a:endParaRPr>
          </a:p>
        </p:txBody>
      </p:sp>
      <p:sp>
        <p:nvSpPr>
          <p:cNvPr id="454" name="Google Shape;454;p21"/>
          <p:cNvSpPr txBox="1"/>
          <p:nvPr/>
        </p:nvSpPr>
        <p:spPr>
          <a:xfrm>
            <a:off x="838200" y="1682747"/>
            <a:ext cx="7361700" cy="368848"/>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i="0" lang="en-GB" sz="2000" u="none" cap="none" strike="noStrike">
                <a:solidFill>
                  <a:srgbClr val="9CC2E5"/>
                </a:solidFill>
                <a:latin typeface="Open Sans"/>
                <a:ea typeface="Open Sans"/>
                <a:cs typeface="Open Sans"/>
                <a:sym typeface="Open Sans"/>
              </a:rPr>
              <a:t>Electrification options</a:t>
            </a:r>
            <a:endParaRPr b="1" i="0" sz="2000" u="none" cap="none" strike="noStrike">
              <a:solidFill>
                <a:srgbClr val="9CC2E5"/>
              </a:solidFill>
              <a:latin typeface="Open Sans"/>
              <a:ea typeface="Open Sans"/>
              <a:cs typeface="Open Sans"/>
              <a:sym typeface="Open Sans"/>
            </a:endParaRPr>
          </a:p>
        </p:txBody>
      </p:sp>
      <p:sp>
        <p:nvSpPr>
          <p:cNvPr id="455" name="Google Shape;455;p21"/>
          <p:cNvSpPr/>
          <p:nvPr/>
        </p:nvSpPr>
        <p:spPr>
          <a:xfrm>
            <a:off x="4942152" y="6401477"/>
            <a:ext cx="286328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U.S. Department of Energy,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a:t>
            </a:r>
            <a:endParaRPr sz="1000">
              <a:solidFill>
                <a:schemeClr val="dk1"/>
              </a:solidFill>
              <a:latin typeface="Open Sans"/>
              <a:ea typeface="Open Sans"/>
              <a:cs typeface="Open Sans"/>
              <a:sym typeface="Open Sans"/>
            </a:endParaRPr>
          </a:p>
        </p:txBody>
      </p:sp>
      <p:sp>
        <p:nvSpPr>
          <p:cNvPr id="456" name="Google Shape;456;p21"/>
          <p:cNvSpPr/>
          <p:nvPr/>
        </p:nvSpPr>
        <p:spPr>
          <a:xfrm>
            <a:off x="481839" y="6155256"/>
            <a:ext cx="412164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Huang et al. 2020,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CC-BY 3.0</a:t>
            </a:r>
            <a:endParaRPr/>
          </a:p>
        </p:txBody>
      </p:sp>
      <p:pic>
        <p:nvPicPr>
          <p:cNvPr id="457" name="Google Shape;457;p21"/>
          <p:cNvPicPr preferRelativeResize="0"/>
          <p:nvPr/>
        </p:nvPicPr>
        <p:blipFill rotWithShape="1">
          <a:blip r:embed="rId7">
            <a:alphaModFix/>
          </a:blip>
          <a:srcRect b="0" l="0" r="0" t="0"/>
          <a:stretch/>
        </p:blipFill>
        <p:spPr>
          <a:xfrm>
            <a:off x="5156822" y="1760566"/>
            <a:ext cx="2459592" cy="1844694"/>
          </a:xfrm>
          <a:prstGeom prst="rect">
            <a:avLst/>
          </a:prstGeom>
          <a:noFill/>
          <a:ln>
            <a:noFill/>
          </a:ln>
        </p:spPr>
      </p:pic>
      <p:sp>
        <p:nvSpPr>
          <p:cNvPr id="458" name="Google Shape;458;p21"/>
          <p:cNvSpPr txBox="1"/>
          <p:nvPr/>
        </p:nvSpPr>
        <p:spPr>
          <a:xfrm>
            <a:off x="5156203" y="1613147"/>
            <a:ext cx="1470508" cy="37307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Mini-grid</a:t>
            </a:r>
            <a:endParaRPr b="0" i="0" sz="1800" u="none" cap="none" strike="noStrike">
              <a:solidFill>
                <a:schemeClr val="dk1"/>
              </a:solidFill>
              <a:latin typeface="Calibri"/>
              <a:ea typeface="Calibri"/>
              <a:cs typeface="Calibri"/>
              <a:sym typeface="Calibri"/>
            </a:endParaRPr>
          </a:p>
        </p:txBody>
      </p:sp>
      <p:sp>
        <p:nvSpPr>
          <p:cNvPr id="459" name="Google Shape;459;p21"/>
          <p:cNvSpPr/>
          <p:nvPr/>
        </p:nvSpPr>
        <p:spPr>
          <a:xfrm>
            <a:off x="5048046" y="3560882"/>
            <a:ext cx="306185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Energising Development (EnDev) Indonesia, </a:t>
            </a:r>
            <a:r>
              <a:rPr lang="en-GB" sz="1000" u="sng">
                <a:solidFill>
                  <a:schemeClr val="dk1"/>
                </a:solidFill>
                <a:latin typeface="Open Sans"/>
                <a:ea typeface="Open Sans"/>
                <a:cs typeface="Open Sans"/>
                <a:sym typeface="Open Sans"/>
                <a:hlinkClick r:id="rId8">
                  <a:extLst>
                    <a:ext uri="{A12FA001-AC4F-418D-AE19-62706E023703}">
                      <ahyp:hlinkClr val="tx"/>
                    </a:ext>
                  </a:extLst>
                </a:hlinkClick>
              </a:rPr>
              <a:t>I</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9">
                  <a:extLst>
                    <a:ext uri="{A12FA001-AC4F-418D-AE19-62706E023703}">
                      <ahyp:hlinkClr val="tx"/>
                    </a:ext>
                  </a:extLst>
                </a:hlinkClick>
              </a:rPr>
              <a:t>CC-3.0 Unported</a:t>
            </a:r>
            <a:endParaRPr sz="1000">
              <a:solidFill>
                <a:schemeClr val="dk1"/>
              </a:solidFill>
              <a:latin typeface="Open Sans"/>
              <a:ea typeface="Open Sans"/>
              <a:cs typeface="Open Sans"/>
              <a:sym typeface="Open Sans"/>
            </a:endParaRPr>
          </a:p>
        </p:txBody>
      </p:sp>
      <p:sp>
        <p:nvSpPr>
          <p:cNvPr id="460" name="Google Shape;460;p21"/>
          <p:cNvSpPr/>
          <p:nvPr/>
        </p:nvSpPr>
        <p:spPr>
          <a:xfrm>
            <a:off x="8981529" y="6139452"/>
            <a:ext cx="27286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Adapted from Sahlberg et al. 2021</a:t>
            </a:r>
            <a:endParaRPr sz="1000">
              <a:solidFill>
                <a:schemeClr val="dk1"/>
              </a:solidFill>
              <a:latin typeface="Open Sans"/>
              <a:ea typeface="Open Sans"/>
              <a:cs typeface="Open Sans"/>
              <a:sym typeface="Open Sans"/>
            </a:endParaRPr>
          </a:p>
        </p:txBody>
      </p:sp>
      <p:sp>
        <p:nvSpPr>
          <p:cNvPr id="461" name="Google Shape;461;p21"/>
          <p:cNvSpPr/>
          <p:nvPr/>
        </p:nvSpPr>
        <p:spPr>
          <a:xfrm>
            <a:off x="6720555" y="50157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21.mp3" id="462" name="Google Shape;462;p21"/>
          <p:cNvPicPr preferRelativeResize="0"/>
          <p:nvPr/>
        </p:nvPicPr>
        <p:blipFill rotWithShape="1">
          <a:blip r:embed="rId10">
            <a:alphaModFix/>
          </a:blip>
          <a:srcRect b="0" l="0" r="0" t="0"/>
          <a:stretch/>
        </p:blipFill>
        <p:spPr>
          <a:xfrm>
            <a:off x="6789687" y="580936"/>
            <a:ext cx="812800" cy="812800"/>
          </a:xfrm>
          <a:prstGeom prst="rect">
            <a:avLst/>
          </a:prstGeom>
          <a:noFill/>
          <a:ln>
            <a:noFill/>
          </a:ln>
        </p:spPr>
      </p:pic>
      <p:sp>
        <p:nvSpPr>
          <p:cNvPr id="463" name="Google Shape;463;p21"/>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7.4 Advanced theory I</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0"/>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7.4 Advanced theory I</a:t>
            </a:r>
            <a:endParaRPr/>
          </a:p>
        </p:txBody>
      </p:sp>
      <p:sp>
        <p:nvSpPr>
          <p:cNvPr id="470" name="Google Shape;470;p22"/>
          <p:cNvSpPr/>
          <p:nvPr/>
        </p:nvSpPr>
        <p:spPr>
          <a:xfrm>
            <a:off x="1538383" y="3794787"/>
            <a:ext cx="4464198" cy="1721938"/>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1" name="Google Shape;471;p22"/>
          <p:cNvSpPr txBox="1"/>
          <p:nvPr/>
        </p:nvSpPr>
        <p:spPr>
          <a:xfrm>
            <a:off x="838200" y="1620650"/>
            <a:ext cx="9060873" cy="4233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i="0" lang="en-GB" sz="2000" u="none" cap="none" strike="noStrike">
                <a:solidFill>
                  <a:srgbClr val="9CC2E5"/>
                </a:solidFill>
                <a:latin typeface="Open Sans"/>
                <a:ea typeface="Open Sans"/>
                <a:cs typeface="Open Sans"/>
                <a:sym typeface="Open Sans"/>
              </a:rPr>
              <a:t>Levelized Cost of Electricity (LCOE)</a:t>
            </a:r>
            <a:endParaRPr b="1" i="0" sz="2000" u="none" cap="none" strike="noStrike">
              <a:solidFill>
                <a:srgbClr val="9CC2E5"/>
              </a:solidFill>
              <a:latin typeface="Open Sans"/>
              <a:ea typeface="Open Sans"/>
              <a:cs typeface="Open Sans"/>
              <a:sym typeface="Open Sans"/>
            </a:endParaRPr>
          </a:p>
        </p:txBody>
      </p:sp>
      <p:sp>
        <p:nvSpPr>
          <p:cNvPr id="472" name="Google Shape;472;p22"/>
          <p:cNvSpPr/>
          <p:nvPr/>
        </p:nvSpPr>
        <p:spPr>
          <a:xfrm>
            <a:off x="838200" y="2068160"/>
            <a:ext cx="5980282" cy="158500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0" lang="en-GB" sz="2000" u="none" cap="none" strike="noStrike">
                <a:solidFill>
                  <a:schemeClr val="dk1"/>
                </a:solidFill>
                <a:latin typeface="Open Sans"/>
                <a:ea typeface="Open Sans"/>
                <a:cs typeface="Open Sans"/>
                <a:sym typeface="Open Sans"/>
              </a:rPr>
              <a:t>The LCOE from a specific source represents the final cost of electricity required for the overall system to </a:t>
            </a:r>
            <a:r>
              <a:rPr lang="en-GB" sz="2000">
                <a:solidFill>
                  <a:schemeClr val="dk1"/>
                </a:solidFill>
                <a:latin typeface="Open Sans"/>
                <a:ea typeface="Open Sans"/>
                <a:cs typeface="Open Sans"/>
                <a:sym typeface="Open Sans"/>
              </a:rPr>
              <a:t>break even</a:t>
            </a:r>
            <a:r>
              <a:rPr b="0" i="0" lang="en-GB" sz="2000" u="none" cap="none" strike="noStrike">
                <a:solidFill>
                  <a:schemeClr val="dk1"/>
                </a:solidFill>
                <a:latin typeface="Open Sans"/>
                <a:ea typeface="Open Sans"/>
                <a:cs typeface="Open Sans"/>
                <a:sym typeface="Open Sans"/>
              </a:rPr>
              <a:t> over the project lifetime.</a:t>
            </a:r>
            <a:endParaRPr b="0" i="0" sz="2000" u="none" cap="none" strike="noStrike">
              <a:solidFill>
                <a:schemeClr val="dk1"/>
              </a:solidFill>
              <a:latin typeface="Open Sans"/>
              <a:ea typeface="Open Sans"/>
              <a:cs typeface="Open Sans"/>
              <a:sym typeface="Open Sans"/>
            </a:endParaRPr>
          </a:p>
          <a:p>
            <a:pPr indent="0" lvl="0" marL="0" marR="0" rtl="0" algn="just">
              <a:lnSpc>
                <a:spcPct val="115000"/>
              </a:lnSpc>
              <a:spcBef>
                <a:spcPts val="600"/>
              </a:spcBef>
              <a:spcAft>
                <a:spcPts val="0"/>
              </a:spcAft>
              <a:buClr>
                <a:srgbClr val="000000"/>
              </a:buClr>
              <a:buSzPts val="2200"/>
              <a:buFont typeface="Arial"/>
              <a:buNone/>
            </a:pPr>
            <a:r>
              <a:rPr b="0" i="0" lang="en-GB" sz="2000" u="none" cap="none" strike="noStrike">
                <a:solidFill>
                  <a:schemeClr val="dk1"/>
                </a:solidFill>
                <a:latin typeface="Open Sans"/>
                <a:ea typeface="Open Sans"/>
                <a:cs typeface="Open Sans"/>
                <a:sym typeface="Open Sans"/>
              </a:rPr>
              <a:t> </a:t>
            </a:r>
            <a:endParaRPr b="0" i="0" sz="2000" u="none" cap="none" strike="noStrike">
              <a:solidFill>
                <a:schemeClr val="dk1"/>
              </a:solidFill>
              <a:latin typeface="Open Sans"/>
              <a:ea typeface="Open Sans"/>
              <a:cs typeface="Open Sans"/>
              <a:sym typeface="Open Sans"/>
            </a:endParaRPr>
          </a:p>
        </p:txBody>
      </p:sp>
      <p:sp>
        <p:nvSpPr>
          <p:cNvPr id="473" name="Google Shape;473;p22"/>
          <p:cNvSpPr txBox="1"/>
          <p:nvPr/>
        </p:nvSpPr>
        <p:spPr>
          <a:xfrm>
            <a:off x="6818482" y="3125337"/>
            <a:ext cx="4862079" cy="306083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800"/>
              <a:buFont typeface="Arial"/>
              <a:buNone/>
            </a:pPr>
            <a:r>
              <a:rPr b="0" i="1" lang="en-GB" sz="1800" u="none" cap="none" strike="noStrike">
                <a:solidFill>
                  <a:schemeClr val="dk1"/>
                </a:solidFill>
                <a:latin typeface="Open Sans"/>
                <a:ea typeface="Open Sans"/>
                <a:cs typeface="Open Sans"/>
                <a:sym typeface="Open Sans"/>
              </a:rPr>
              <a:t>I</a:t>
            </a:r>
            <a:r>
              <a:rPr b="0" baseline="-25000" i="1" lang="en-GB" sz="1800" u="none" cap="none" strike="noStrike">
                <a:solidFill>
                  <a:schemeClr val="dk1"/>
                </a:solidFill>
                <a:latin typeface="Open Sans"/>
                <a:ea typeface="Open Sans"/>
                <a:cs typeface="Open Sans"/>
                <a:sym typeface="Open Sans"/>
              </a:rPr>
              <a:t>t</a:t>
            </a:r>
            <a:r>
              <a:rPr b="0" i="0" lang="en-GB" sz="1800" u="none" cap="none" strike="noStrike">
                <a:solidFill>
                  <a:schemeClr val="dk1"/>
                </a:solidFill>
                <a:latin typeface="Open Sans"/>
                <a:ea typeface="Open Sans"/>
                <a:cs typeface="Open Sans"/>
                <a:sym typeface="Open Sans"/>
              </a:rPr>
              <a:t>: Investment expenditure for a specific system in year </a:t>
            </a:r>
            <a:r>
              <a:rPr b="0" i="1" lang="en-GB" sz="1800" u="none" cap="none" strike="noStrike">
                <a:solidFill>
                  <a:schemeClr val="dk1"/>
                </a:solidFill>
                <a:latin typeface="Open Sans"/>
                <a:ea typeface="Open Sans"/>
                <a:cs typeface="Open Sans"/>
                <a:sym typeface="Open Sans"/>
              </a:rPr>
              <a:t>t</a:t>
            </a:r>
            <a:r>
              <a:rPr b="0" i="0" lang="en-GB" sz="18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Open Sans"/>
              <a:ea typeface="Open Sans"/>
              <a:cs typeface="Open Sans"/>
              <a:sym typeface="Open Sans"/>
            </a:endParaRPr>
          </a:p>
          <a:p>
            <a:pPr indent="0" lvl="0" marL="0" marR="0" rtl="0" algn="just">
              <a:lnSpc>
                <a:spcPct val="115000"/>
              </a:lnSpc>
              <a:spcBef>
                <a:spcPts val="600"/>
              </a:spcBef>
              <a:spcAft>
                <a:spcPts val="0"/>
              </a:spcAft>
              <a:buClr>
                <a:srgbClr val="000000"/>
              </a:buClr>
              <a:buSzPts val="1800"/>
              <a:buFont typeface="Arial"/>
              <a:buNone/>
            </a:pPr>
            <a:r>
              <a:rPr b="0" i="1" lang="en-GB" sz="1800" u="none" cap="none" strike="noStrike">
                <a:solidFill>
                  <a:schemeClr val="dk1"/>
                </a:solidFill>
                <a:latin typeface="Open Sans"/>
                <a:ea typeface="Open Sans"/>
                <a:cs typeface="Open Sans"/>
                <a:sym typeface="Open Sans"/>
              </a:rPr>
              <a:t>O&amp;M</a:t>
            </a:r>
            <a:r>
              <a:rPr b="0" baseline="-25000" i="1" lang="en-GB" sz="1800" u="none" cap="none" strike="noStrike">
                <a:solidFill>
                  <a:schemeClr val="dk1"/>
                </a:solidFill>
                <a:latin typeface="Open Sans"/>
                <a:ea typeface="Open Sans"/>
                <a:cs typeface="Open Sans"/>
                <a:sym typeface="Open Sans"/>
              </a:rPr>
              <a:t>t</a:t>
            </a:r>
            <a:r>
              <a:rPr b="0" i="1" lang="en-GB" sz="1800" u="none" cap="none" strike="noStrike">
                <a:solidFill>
                  <a:schemeClr val="dk1"/>
                </a:solidFill>
                <a:latin typeface="Open Sans"/>
                <a:ea typeface="Open Sans"/>
                <a:cs typeface="Open Sans"/>
                <a:sym typeface="Open Sans"/>
              </a:rPr>
              <a:t>: </a:t>
            </a:r>
            <a:r>
              <a:rPr b="0" i="0" lang="en-GB" sz="1800" u="none" cap="none" strike="noStrike">
                <a:solidFill>
                  <a:schemeClr val="dk1"/>
                </a:solidFill>
                <a:latin typeface="Open Sans"/>
                <a:ea typeface="Open Sans"/>
                <a:cs typeface="Open Sans"/>
                <a:sym typeface="Open Sans"/>
              </a:rPr>
              <a:t>the</a:t>
            </a:r>
            <a:r>
              <a:rPr b="0" i="1" lang="en-GB" sz="1800" u="none" cap="none" strike="noStrike">
                <a:solidFill>
                  <a:schemeClr val="dk1"/>
                </a:solidFill>
                <a:latin typeface="Open Sans"/>
                <a:ea typeface="Open Sans"/>
                <a:cs typeface="Open Sans"/>
                <a:sym typeface="Open Sans"/>
              </a:rPr>
              <a:t> </a:t>
            </a:r>
            <a:r>
              <a:rPr b="0" i="0" lang="en-GB" sz="1800" u="none" cap="none" strike="noStrike">
                <a:solidFill>
                  <a:schemeClr val="dk1"/>
                </a:solidFill>
                <a:latin typeface="Open Sans"/>
                <a:ea typeface="Open Sans"/>
                <a:cs typeface="Open Sans"/>
                <a:sym typeface="Open Sans"/>
              </a:rPr>
              <a:t>operation and maintenance costs</a:t>
            </a:r>
            <a:endParaRPr b="0" i="0" sz="1400" u="none" cap="none" strike="noStrike">
              <a:solidFill>
                <a:srgbClr val="000000"/>
              </a:solidFill>
              <a:latin typeface="Open Sans"/>
              <a:ea typeface="Open Sans"/>
              <a:cs typeface="Open Sans"/>
              <a:sym typeface="Open Sans"/>
            </a:endParaRPr>
          </a:p>
          <a:p>
            <a:pPr indent="0" lvl="0" marL="0" marR="0" rtl="0" algn="just">
              <a:lnSpc>
                <a:spcPct val="115000"/>
              </a:lnSpc>
              <a:spcBef>
                <a:spcPts val="600"/>
              </a:spcBef>
              <a:spcAft>
                <a:spcPts val="0"/>
              </a:spcAft>
              <a:buClr>
                <a:srgbClr val="000000"/>
              </a:buClr>
              <a:buSzPts val="1800"/>
              <a:buFont typeface="Arial"/>
              <a:buNone/>
            </a:pPr>
            <a:r>
              <a:rPr b="0" i="1" lang="en-GB" sz="1800" u="none" cap="none" strike="noStrike">
                <a:solidFill>
                  <a:schemeClr val="dk1"/>
                </a:solidFill>
                <a:latin typeface="Open Sans"/>
                <a:ea typeface="Open Sans"/>
                <a:cs typeface="Open Sans"/>
                <a:sym typeface="Open Sans"/>
              </a:rPr>
              <a:t>F</a:t>
            </a:r>
            <a:r>
              <a:rPr b="0" baseline="-25000" i="1" lang="en-GB" sz="1800" u="none" cap="none" strike="noStrike">
                <a:solidFill>
                  <a:schemeClr val="dk1"/>
                </a:solidFill>
                <a:latin typeface="Open Sans"/>
                <a:ea typeface="Open Sans"/>
                <a:cs typeface="Open Sans"/>
                <a:sym typeface="Open Sans"/>
              </a:rPr>
              <a:t>t</a:t>
            </a:r>
            <a:r>
              <a:rPr b="0" i="0" lang="en-GB" sz="1800" u="none" cap="none" strike="noStrike">
                <a:solidFill>
                  <a:schemeClr val="dk1"/>
                </a:solidFill>
                <a:latin typeface="Open Sans"/>
                <a:ea typeface="Open Sans"/>
                <a:cs typeface="Open Sans"/>
                <a:sym typeface="Open Sans"/>
              </a:rPr>
              <a:t>: the fuel expenditures, </a:t>
            </a:r>
            <a:endParaRPr b="0" i="0" sz="1400" u="none" cap="none" strike="noStrike">
              <a:solidFill>
                <a:srgbClr val="000000"/>
              </a:solidFill>
              <a:latin typeface="Open Sans"/>
              <a:ea typeface="Open Sans"/>
              <a:cs typeface="Open Sans"/>
              <a:sym typeface="Open Sans"/>
            </a:endParaRPr>
          </a:p>
          <a:p>
            <a:pPr indent="0" lvl="0" marL="0" marR="0" rtl="0" algn="just">
              <a:lnSpc>
                <a:spcPct val="115000"/>
              </a:lnSpc>
              <a:spcBef>
                <a:spcPts val="600"/>
              </a:spcBef>
              <a:spcAft>
                <a:spcPts val="0"/>
              </a:spcAft>
              <a:buClr>
                <a:srgbClr val="000000"/>
              </a:buClr>
              <a:buSzPts val="1800"/>
              <a:buFont typeface="Arial"/>
              <a:buNone/>
            </a:pPr>
            <a:r>
              <a:rPr b="0" i="1" lang="en-GB" sz="1800" u="none" cap="none" strike="noStrike">
                <a:solidFill>
                  <a:schemeClr val="dk1"/>
                </a:solidFill>
                <a:latin typeface="Open Sans"/>
                <a:ea typeface="Open Sans"/>
                <a:cs typeface="Open Sans"/>
                <a:sym typeface="Open Sans"/>
              </a:rPr>
              <a:t>E</a:t>
            </a:r>
            <a:r>
              <a:rPr b="0" baseline="-25000" i="1" lang="en-GB" sz="1800" u="none" cap="none" strike="noStrike">
                <a:solidFill>
                  <a:schemeClr val="dk1"/>
                </a:solidFill>
                <a:latin typeface="Open Sans"/>
                <a:ea typeface="Open Sans"/>
                <a:cs typeface="Open Sans"/>
                <a:sym typeface="Open Sans"/>
              </a:rPr>
              <a:t>t</a:t>
            </a:r>
            <a:r>
              <a:rPr b="0" i="0" lang="en-GB" sz="1800" u="none" cap="none" strike="noStrike">
                <a:solidFill>
                  <a:schemeClr val="dk1"/>
                </a:solidFill>
                <a:latin typeface="Open Sans"/>
                <a:ea typeface="Open Sans"/>
                <a:cs typeface="Open Sans"/>
                <a:sym typeface="Open Sans"/>
              </a:rPr>
              <a:t>: the generated electricity, </a:t>
            </a:r>
            <a:endParaRPr b="0" i="0" sz="1400" u="none" cap="none" strike="noStrike">
              <a:solidFill>
                <a:srgbClr val="000000"/>
              </a:solidFill>
              <a:latin typeface="Open Sans"/>
              <a:ea typeface="Open Sans"/>
              <a:cs typeface="Open Sans"/>
              <a:sym typeface="Open Sans"/>
            </a:endParaRPr>
          </a:p>
          <a:p>
            <a:pPr indent="0" lvl="0" marL="0" marR="0" rtl="0" algn="just">
              <a:lnSpc>
                <a:spcPct val="115000"/>
              </a:lnSpc>
              <a:spcBef>
                <a:spcPts val="600"/>
              </a:spcBef>
              <a:spcAft>
                <a:spcPts val="0"/>
              </a:spcAft>
              <a:buClr>
                <a:srgbClr val="000000"/>
              </a:buClr>
              <a:buSzPts val="1800"/>
              <a:buFont typeface="Arial"/>
              <a:buNone/>
            </a:pPr>
            <a:r>
              <a:rPr b="0" i="1" lang="en-GB" sz="1800" u="none" cap="none" strike="noStrike">
                <a:solidFill>
                  <a:schemeClr val="dk1"/>
                </a:solidFill>
                <a:latin typeface="Open Sans"/>
                <a:ea typeface="Open Sans"/>
                <a:cs typeface="Open Sans"/>
                <a:sym typeface="Open Sans"/>
              </a:rPr>
              <a:t>r: </a:t>
            </a:r>
            <a:r>
              <a:rPr b="0" i="0" lang="en-GB" sz="1800" u="none" cap="none" strike="noStrike">
                <a:solidFill>
                  <a:schemeClr val="dk1"/>
                </a:solidFill>
                <a:latin typeface="Open Sans"/>
                <a:ea typeface="Open Sans"/>
                <a:cs typeface="Open Sans"/>
                <a:sym typeface="Open Sans"/>
              </a:rPr>
              <a:t>the</a:t>
            </a:r>
            <a:r>
              <a:rPr b="0" i="1" lang="en-GB" sz="1800" u="none" cap="none" strike="noStrike">
                <a:solidFill>
                  <a:schemeClr val="dk1"/>
                </a:solidFill>
                <a:latin typeface="Open Sans"/>
                <a:ea typeface="Open Sans"/>
                <a:cs typeface="Open Sans"/>
                <a:sym typeface="Open Sans"/>
              </a:rPr>
              <a:t> </a:t>
            </a:r>
            <a:r>
              <a:rPr b="0" i="0" lang="en-GB" sz="1800" u="none" cap="none" strike="noStrike">
                <a:solidFill>
                  <a:schemeClr val="dk1"/>
                </a:solidFill>
                <a:latin typeface="Open Sans"/>
                <a:ea typeface="Open Sans"/>
                <a:cs typeface="Open Sans"/>
                <a:sym typeface="Open Sans"/>
              </a:rPr>
              <a:t>discount rate,</a:t>
            </a:r>
            <a:endParaRPr b="0" i="0" sz="1400" u="none" cap="none" strike="noStrike">
              <a:solidFill>
                <a:srgbClr val="000000"/>
              </a:solidFill>
              <a:latin typeface="Open Sans"/>
              <a:ea typeface="Open Sans"/>
              <a:cs typeface="Open Sans"/>
              <a:sym typeface="Open Sans"/>
            </a:endParaRPr>
          </a:p>
          <a:p>
            <a:pPr indent="0" lvl="0" marL="0" marR="0" rtl="0" algn="just">
              <a:lnSpc>
                <a:spcPct val="115000"/>
              </a:lnSpc>
              <a:spcBef>
                <a:spcPts val="600"/>
              </a:spcBef>
              <a:spcAft>
                <a:spcPts val="0"/>
              </a:spcAft>
              <a:buClr>
                <a:srgbClr val="000000"/>
              </a:buClr>
              <a:buSzPts val="1800"/>
              <a:buFont typeface="Arial"/>
              <a:buNone/>
            </a:pPr>
            <a:r>
              <a:rPr b="0" i="1" lang="en-GB" sz="1800" u="none" cap="none" strike="noStrike">
                <a:solidFill>
                  <a:schemeClr val="dk1"/>
                </a:solidFill>
                <a:latin typeface="Open Sans"/>
                <a:ea typeface="Open Sans"/>
                <a:cs typeface="Open Sans"/>
                <a:sym typeface="Open Sans"/>
              </a:rPr>
              <a:t>n: </a:t>
            </a:r>
            <a:r>
              <a:rPr b="0" i="0" lang="en-GB" sz="1800" u="none" cap="none" strike="noStrike">
                <a:solidFill>
                  <a:schemeClr val="dk1"/>
                </a:solidFill>
                <a:latin typeface="Open Sans"/>
                <a:ea typeface="Open Sans"/>
                <a:cs typeface="Open Sans"/>
                <a:sym typeface="Open Sans"/>
              </a:rPr>
              <a:t>the</a:t>
            </a:r>
            <a:r>
              <a:rPr b="0" i="1" lang="en-GB" sz="1800" u="none" cap="none" strike="noStrike">
                <a:solidFill>
                  <a:schemeClr val="dk1"/>
                </a:solidFill>
                <a:latin typeface="Open Sans"/>
                <a:ea typeface="Open Sans"/>
                <a:cs typeface="Open Sans"/>
                <a:sym typeface="Open Sans"/>
              </a:rPr>
              <a:t> </a:t>
            </a:r>
            <a:r>
              <a:rPr b="0" i="0" lang="en-GB" sz="1800" u="none" cap="none" strike="noStrike">
                <a:solidFill>
                  <a:schemeClr val="dk1"/>
                </a:solidFill>
                <a:latin typeface="Open Sans"/>
                <a:ea typeface="Open Sans"/>
                <a:cs typeface="Open Sans"/>
                <a:sym typeface="Open Sans"/>
              </a:rPr>
              <a:t>lifetime of the system.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474" name="Google Shape;474;p22"/>
          <p:cNvPicPr preferRelativeResize="0"/>
          <p:nvPr/>
        </p:nvPicPr>
        <p:blipFill rotWithShape="1">
          <a:blip r:embed="rId3">
            <a:alphaModFix/>
          </a:blip>
          <a:srcRect b="0" l="0" r="0" t="0"/>
          <a:stretch/>
        </p:blipFill>
        <p:spPr>
          <a:xfrm>
            <a:off x="1456840" y="3882371"/>
            <a:ext cx="4628827" cy="1560072"/>
          </a:xfrm>
          <a:prstGeom prst="rect">
            <a:avLst/>
          </a:prstGeom>
          <a:noFill/>
          <a:ln>
            <a:noFill/>
          </a:ln>
        </p:spPr>
      </p:pic>
      <p:sp>
        <p:nvSpPr>
          <p:cNvPr id="475" name="Google Shape;475;p22"/>
          <p:cNvSpPr/>
          <p:nvPr/>
        </p:nvSpPr>
        <p:spPr>
          <a:xfrm>
            <a:off x="6838653" y="102790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22.mp3" id="476" name="Google Shape;476;p22"/>
          <p:cNvPicPr preferRelativeResize="0"/>
          <p:nvPr/>
        </p:nvPicPr>
        <p:blipFill rotWithShape="1">
          <a:blip r:embed="rId4">
            <a:alphaModFix/>
          </a:blip>
          <a:srcRect b="0" l="0" r="0" t="0"/>
          <a:stretch/>
        </p:blipFill>
        <p:spPr>
          <a:xfrm>
            <a:off x="6910018" y="1099271"/>
            <a:ext cx="812800" cy="812800"/>
          </a:xfrm>
          <a:prstGeom prst="rect">
            <a:avLst/>
          </a:prstGeom>
          <a:noFill/>
          <a:ln>
            <a:noFill/>
          </a:ln>
        </p:spPr>
      </p:pic>
      <p:sp>
        <p:nvSpPr>
          <p:cNvPr id="477" name="Google Shape;477;p22"/>
          <p:cNvSpPr/>
          <p:nvPr/>
        </p:nvSpPr>
        <p:spPr>
          <a:xfrm>
            <a:off x="838200" y="614590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7375E"/>
              </a:buClr>
              <a:buSzPts val="3600"/>
              <a:buFont typeface="Open Sans"/>
              <a:buNone/>
            </a:pPr>
            <a:r>
              <a:rPr lang="en-GB"/>
              <a:t>7.4 Advanced theory I </a:t>
            </a:r>
            <a:endParaRPr>
              <a:solidFill>
                <a:srgbClr val="17375E"/>
              </a:solidFill>
            </a:endParaRPr>
          </a:p>
        </p:txBody>
      </p:sp>
      <p:sp>
        <p:nvSpPr>
          <p:cNvPr id="484" name="Google Shape;484;p23"/>
          <p:cNvSpPr txBox="1"/>
          <p:nvPr>
            <p:ph idx="1" type="body"/>
          </p:nvPr>
        </p:nvSpPr>
        <p:spPr>
          <a:xfrm>
            <a:off x="838200" y="2224585"/>
            <a:ext cx="10515600" cy="395237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sz="2000">
                <a:latin typeface="Open Sans"/>
                <a:ea typeface="Open Sans"/>
                <a:cs typeface="Open Sans"/>
                <a:sym typeface="Open Sans"/>
              </a:rPr>
              <a:t>100$ in the future is not worth the same as 100$ today</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This is because money spent today may be used to collect revenue/interest</a:t>
            </a:r>
            <a:br>
              <a:rPr lang="en-GB" sz="2000">
                <a:latin typeface="Open Sans"/>
                <a:ea typeface="Open Sans"/>
                <a:cs typeface="Open Sans"/>
                <a:sym typeface="Open Sans"/>
              </a:rPr>
            </a:b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u="sng">
                <a:latin typeface="Open Sans"/>
                <a:ea typeface="Open Sans"/>
                <a:cs typeface="Open Sans"/>
                <a:sym typeface="Open Sans"/>
              </a:rPr>
              <a:t>Example:</a:t>
            </a:r>
            <a:r>
              <a:rPr lang="en-GB" sz="2000">
                <a:latin typeface="Open Sans"/>
                <a:ea typeface="Open Sans"/>
                <a:cs typeface="Open Sans"/>
                <a:sym typeface="Open Sans"/>
              </a:rPr>
              <a:t> With an interest rate of 10%. Compute the future value of today’s $100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800"/>
              <a:buNone/>
            </a:pPr>
            <a:r>
              <a:rPr lang="en-GB" sz="2000">
                <a:latin typeface="Open Sans"/>
                <a:ea typeface="Open Sans"/>
                <a:cs typeface="Open Sans"/>
                <a:sym typeface="Open Sans"/>
              </a:rPr>
              <a:t>	After 1 year:  </a:t>
            </a:r>
            <a:r>
              <a:rPr b="1" lang="en-GB" sz="2000"/>
              <a:t>               </a:t>
            </a:r>
            <a:r>
              <a:rPr lang="en-GB" sz="2000">
                <a:latin typeface="Open Sans"/>
                <a:ea typeface="Open Sans"/>
                <a:cs typeface="Open Sans"/>
                <a:sym typeface="Open Sans"/>
              </a:rPr>
              <a:t>100*(1 + 0.1) = $110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800"/>
              <a:buNone/>
            </a:pPr>
            <a:r>
              <a:rPr lang="en-GB" sz="2000">
                <a:latin typeface="Open Sans"/>
                <a:ea typeface="Open Sans"/>
                <a:cs typeface="Open Sans"/>
                <a:sym typeface="Open Sans"/>
              </a:rPr>
              <a:t>	After 2 years:</a:t>
            </a:r>
            <a:r>
              <a:rPr b="1" lang="en-GB" sz="2000"/>
              <a:t>               </a:t>
            </a:r>
            <a:r>
              <a:rPr lang="en-GB" sz="2000">
                <a:latin typeface="Open Sans"/>
                <a:ea typeface="Open Sans"/>
                <a:cs typeface="Open Sans"/>
                <a:sym typeface="Open Sans"/>
              </a:rPr>
              <a:t>100*(1 + 0.1)</a:t>
            </a:r>
            <a:r>
              <a:rPr baseline="30000" lang="en-GB" sz="2000">
                <a:latin typeface="Open Sans"/>
                <a:ea typeface="Open Sans"/>
                <a:cs typeface="Open Sans"/>
                <a:sym typeface="Open Sans"/>
              </a:rPr>
              <a:t>2</a:t>
            </a:r>
            <a:r>
              <a:rPr lang="en-GB" sz="2000">
                <a:latin typeface="Open Sans"/>
                <a:ea typeface="Open Sans"/>
                <a:cs typeface="Open Sans"/>
                <a:sym typeface="Open Sans"/>
              </a:rPr>
              <a:t> = $121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800"/>
              <a:buNone/>
            </a:pPr>
            <a:r>
              <a:rPr lang="en-GB" sz="2000">
                <a:latin typeface="Open Sans"/>
                <a:ea typeface="Open Sans"/>
                <a:cs typeface="Open Sans"/>
                <a:sym typeface="Open Sans"/>
              </a:rPr>
              <a:t>	After n years:</a:t>
            </a:r>
            <a:r>
              <a:rPr b="1" lang="en-GB" sz="2000"/>
              <a:t>               </a:t>
            </a:r>
            <a:r>
              <a:rPr lang="en-GB" sz="2000">
                <a:latin typeface="Open Sans"/>
                <a:ea typeface="Open Sans"/>
                <a:cs typeface="Open Sans"/>
                <a:sym typeface="Open Sans"/>
              </a:rPr>
              <a:t>100*(1 + 0.1)</a:t>
            </a:r>
            <a:r>
              <a:rPr baseline="30000" lang="en-GB" sz="2000">
                <a:latin typeface="Open Sans"/>
                <a:ea typeface="Open Sans"/>
                <a:cs typeface="Open Sans"/>
                <a:sym typeface="Open Sans"/>
              </a:rPr>
              <a:t>n</a:t>
            </a:r>
            <a:r>
              <a:rPr lang="en-GB" sz="2000">
                <a:latin typeface="Open Sans"/>
                <a:ea typeface="Open Sans"/>
                <a:cs typeface="Open Sans"/>
                <a:sym typeface="Open Sans"/>
              </a:rPr>
              <a:t> </a:t>
            </a:r>
            <a:endParaRPr sz="2000">
              <a:latin typeface="Open Sans"/>
              <a:ea typeface="Open Sans"/>
              <a:cs typeface="Open Sans"/>
              <a:sym typeface="Open Sans"/>
            </a:endParaRPr>
          </a:p>
          <a:p>
            <a:pPr indent="-50800" lvl="0" marL="228600" rtl="0" algn="l">
              <a:lnSpc>
                <a:spcPct val="90000"/>
              </a:lnSpc>
              <a:spcBef>
                <a:spcPts val="1000"/>
              </a:spcBef>
              <a:spcAft>
                <a:spcPts val="0"/>
              </a:spcAft>
              <a:buClr>
                <a:schemeClr val="dk1"/>
              </a:buClr>
              <a:buSzPts val="2800"/>
              <a:buNone/>
            </a:pPr>
            <a:r>
              <a:t/>
            </a:r>
            <a:endParaRPr sz="2000">
              <a:latin typeface="Open Sans"/>
              <a:ea typeface="Open Sans"/>
              <a:cs typeface="Open Sans"/>
              <a:sym typeface="Open Sans"/>
            </a:endParaRPr>
          </a:p>
          <a:p>
            <a:pPr indent="-50800" lvl="0" marL="228600" rtl="0" algn="l">
              <a:lnSpc>
                <a:spcPct val="90000"/>
              </a:lnSpc>
              <a:spcBef>
                <a:spcPts val="1000"/>
              </a:spcBef>
              <a:spcAft>
                <a:spcPts val="0"/>
              </a:spcAft>
              <a:buClr>
                <a:schemeClr val="dk1"/>
              </a:buClr>
              <a:buSzPts val="2800"/>
              <a:buNone/>
            </a:pPr>
            <a:r>
              <a:t/>
            </a:r>
            <a:endParaRPr sz="2000">
              <a:latin typeface="Open Sans"/>
              <a:ea typeface="Open Sans"/>
              <a:cs typeface="Open Sans"/>
              <a:sym typeface="Open Sans"/>
            </a:endParaRPr>
          </a:p>
        </p:txBody>
      </p:sp>
      <p:sp>
        <p:nvSpPr>
          <p:cNvPr id="485" name="Google Shape;485;p23"/>
          <p:cNvSpPr/>
          <p:nvPr/>
        </p:nvSpPr>
        <p:spPr>
          <a:xfrm>
            <a:off x="838200" y="1690688"/>
            <a:ext cx="272882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Time-value of money</a:t>
            </a:r>
            <a:endParaRPr/>
          </a:p>
        </p:txBody>
      </p:sp>
      <p:sp>
        <p:nvSpPr>
          <p:cNvPr id="486" name="Google Shape;486;p23"/>
          <p:cNvSpPr/>
          <p:nvPr/>
        </p:nvSpPr>
        <p:spPr>
          <a:xfrm>
            <a:off x="6838653" y="102790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23.mp3" id="487" name="Google Shape;487;p23"/>
          <p:cNvPicPr preferRelativeResize="0"/>
          <p:nvPr/>
        </p:nvPicPr>
        <p:blipFill rotWithShape="1">
          <a:blip r:embed="rId3">
            <a:alphaModFix/>
          </a:blip>
          <a:srcRect b="0" l="0" r="0" t="0"/>
          <a:stretch/>
        </p:blipFill>
        <p:spPr>
          <a:xfrm>
            <a:off x="6910018" y="1099343"/>
            <a:ext cx="812800" cy="812800"/>
          </a:xfrm>
          <a:prstGeom prst="rect">
            <a:avLst/>
          </a:prstGeom>
          <a:noFill/>
          <a:ln>
            <a:noFill/>
          </a:ln>
        </p:spPr>
      </p:pic>
      <p:sp>
        <p:nvSpPr>
          <p:cNvPr id="488" name="Google Shape;488;p23"/>
          <p:cNvSpPr/>
          <p:nvPr/>
        </p:nvSpPr>
        <p:spPr>
          <a:xfrm>
            <a:off x="838200" y="614590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24"/>
          <p:cNvSpPr txBox="1"/>
          <p:nvPr>
            <p:ph idx="1" type="body"/>
          </p:nvPr>
        </p:nvSpPr>
        <p:spPr>
          <a:xfrm>
            <a:off x="838200" y="2128776"/>
            <a:ext cx="10515600" cy="3827463"/>
          </a:xfrm>
          <a:prstGeom prst="rect">
            <a:avLst/>
          </a:prstGeom>
          <a:noFill/>
          <a:ln>
            <a:noFill/>
          </a:ln>
        </p:spPr>
        <p:txBody>
          <a:bodyPr anchorCtr="0" anchor="t" bIns="45700" lIns="91425" spcFirstLastPara="1" rIns="91425" wrap="square" tIns="45700">
            <a:noAutofit/>
          </a:bodyPr>
          <a:lstStyle/>
          <a:p>
            <a:pPr indent="-457200" lvl="0" marL="457200" rtl="0" algn="l">
              <a:lnSpc>
                <a:spcPct val="114000"/>
              </a:lnSpc>
              <a:spcBef>
                <a:spcPts val="1000"/>
              </a:spcBef>
              <a:spcAft>
                <a:spcPts val="0"/>
              </a:spcAft>
              <a:buClr>
                <a:schemeClr val="dk1"/>
              </a:buClr>
              <a:buSzPts val="2800"/>
              <a:buChar char="•"/>
            </a:pPr>
            <a:r>
              <a:rPr b="1" lang="en-GB">
                <a:latin typeface="Open Sans"/>
                <a:ea typeface="Open Sans"/>
                <a:cs typeface="Open Sans"/>
                <a:sym typeface="Open Sans"/>
              </a:rPr>
              <a:t>Discounting</a:t>
            </a:r>
            <a:r>
              <a:rPr lang="en-GB">
                <a:latin typeface="Open Sans"/>
                <a:ea typeface="Open Sans"/>
                <a:cs typeface="Open Sans"/>
                <a:sym typeface="Open Sans"/>
              </a:rPr>
              <a:t>:</a:t>
            </a:r>
            <a:endParaRPr>
              <a:latin typeface="Open Sans"/>
              <a:ea typeface="Open Sans"/>
              <a:cs typeface="Open Sans"/>
              <a:sym typeface="Open Sans"/>
            </a:endParaRPr>
          </a:p>
          <a:p>
            <a:pPr indent="0" lvl="0" marL="228600" rtl="0" algn="l">
              <a:lnSpc>
                <a:spcPct val="114000"/>
              </a:lnSpc>
              <a:spcBef>
                <a:spcPts val="1300"/>
              </a:spcBef>
              <a:spcAft>
                <a:spcPts val="0"/>
              </a:spcAft>
              <a:buClr>
                <a:schemeClr val="dk1"/>
              </a:buClr>
              <a:buSzPts val="2800"/>
              <a:buNone/>
            </a:pPr>
            <a:r>
              <a:rPr lang="en-GB">
                <a:latin typeface="Open Sans"/>
                <a:ea typeface="Open Sans"/>
                <a:cs typeface="Open Sans"/>
                <a:sym typeface="Open Sans"/>
              </a:rPr>
              <a:t>Moving money backward in time by using a discount rate</a:t>
            </a:r>
            <a:endParaRPr>
              <a:latin typeface="Open Sans"/>
              <a:ea typeface="Open Sans"/>
              <a:cs typeface="Open Sans"/>
              <a:sym typeface="Open Sans"/>
            </a:endParaRPr>
          </a:p>
          <a:p>
            <a:pPr indent="-228600" lvl="0" marL="228600" rtl="0" algn="l">
              <a:lnSpc>
                <a:spcPct val="114000"/>
              </a:lnSpc>
              <a:spcBef>
                <a:spcPts val="1300"/>
              </a:spcBef>
              <a:spcAft>
                <a:spcPts val="0"/>
              </a:spcAft>
              <a:buClr>
                <a:schemeClr val="dk1"/>
              </a:buClr>
              <a:buSzPts val="2800"/>
              <a:buChar char="•"/>
            </a:pPr>
            <a:r>
              <a:rPr b="1" lang="en-GB">
                <a:latin typeface="Open Sans"/>
                <a:ea typeface="Open Sans"/>
                <a:cs typeface="Open Sans"/>
                <a:sym typeface="Open Sans"/>
              </a:rPr>
              <a:t>   Discount factor</a:t>
            </a:r>
            <a:r>
              <a:rPr lang="en-GB">
                <a:latin typeface="Open Sans"/>
                <a:ea typeface="Open Sans"/>
                <a:cs typeface="Open Sans"/>
                <a:sym typeface="Open Sans"/>
              </a:rPr>
              <a:t>:</a:t>
            </a:r>
            <a:br>
              <a:rPr lang="en-GB">
                <a:latin typeface="Open Sans"/>
                <a:ea typeface="Open Sans"/>
                <a:cs typeface="Open Sans"/>
                <a:sym typeface="Open Sans"/>
              </a:rPr>
            </a:br>
            <a:r>
              <a:rPr lang="en-GB">
                <a:latin typeface="Open Sans"/>
                <a:ea typeface="Open Sans"/>
                <a:cs typeface="Open Sans"/>
                <a:sym typeface="Open Sans"/>
              </a:rPr>
              <a:t>The interest rate used for discounting </a:t>
            </a:r>
            <a:endParaRPr>
              <a:latin typeface="Open Sans"/>
              <a:ea typeface="Open Sans"/>
              <a:cs typeface="Open Sans"/>
              <a:sym typeface="Open Sans"/>
            </a:endParaRPr>
          </a:p>
          <a:p>
            <a:pPr indent="0" lvl="0" marL="0" rtl="0" algn="l">
              <a:lnSpc>
                <a:spcPct val="114000"/>
              </a:lnSpc>
              <a:spcBef>
                <a:spcPts val="1300"/>
              </a:spcBef>
              <a:spcAft>
                <a:spcPts val="300"/>
              </a:spcAft>
              <a:buClr>
                <a:schemeClr val="dk1"/>
              </a:buClr>
              <a:buSzPts val="2800"/>
              <a:buNone/>
            </a:pPr>
            <a:r>
              <a:rPr lang="en-GB">
                <a:latin typeface="Open Sans"/>
                <a:ea typeface="Open Sans"/>
                <a:cs typeface="Open Sans"/>
                <a:sym typeface="Open Sans"/>
              </a:rPr>
              <a:t>Higher discount rates mean investments made in the future reflect a lower value today. This means that renewables with high upfront costs and low running costs are favoured by low discount rates, while, for example, diesel generators with lower upfront costs but higher (fuel) running costs perform better under high discount rates.</a:t>
            </a:r>
            <a:endParaRPr>
              <a:latin typeface="Open Sans"/>
              <a:ea typeface="Open Sans"/>
              <a:cs typeface="Open Sans"/>
              <a:sym typeface="Open Sans"/>
            </a:endParaRPr>
          </a:p>
        </p:txBody>
      </p:sp>
      <p:sp>
        <p:nvSpPr>
          <p:cNvPr id="494" name="Google Shape;494;p24"/>
          <p:cNvSpPr txBox="1"/>
          <p:nvPr/>
        </p:nvSpPr>
        <p:spPr>
          <a:xfrm>
            <a:off x="838200" y="230582"/>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Advanced theory I </a:t>
            </a:r>
            <a:endParaRPr sz="4400">
              <a:solidFill>
                <a:srgbClr val="17375E"/>
              </a:solidFill>
              <a:latin typeface="Open Sans"/>
              <a:ea typeface="Open Sans"/>
              <a:cs typeface="Open Sans"/>
              <a:sym typeface="Open Sans"/>
            </a:endParaRPr>
          </a:p>
        </p:txBody>
      </p:sp>
      <p:sp>
        <p:nvSpPr>
          <p:cNvPr id="495" name="Google Shape;495;p24"/>
          <p:cNvSpPr/>
          <p:nvPr/>
        </p:nvSpPr>
        <p:spPr>
          <a:xfrm>
            <a:off x="838200" y="1556145"/>
            <a:ext cx="465082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Time-value of money – Discount rate</a:t>
            </a:r>
            <a:endParaRPr/>
          </a:p>
        </p:txBody>
      </p:sp>
      <p:sp>
        <p:nvSpPr>
          <p:cNvPr id="496" name="Google Shape;496;p24"/>
          <p:cNvSpPr/>
          <p:nvPr/>
        </p:nvSpPr>
        <p:spPr>
          <a:xfrm>
            <a:off x="9756591" y="6061789"/>
            <a:ext cx="204575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Hirth and Steckel, 2016</a:t>
            </a:r>
            <a:endParaRPr i="1" sz="1400">
              <a:solidFill>
                <a:schemeClr val="dk1"/>
              </a:solidFill>
              <a:latin typeface="Open Sans"/>
              <a:ea typeface="Open Sans"/>
              <a:cs typeface="Open Sans"/>
              <a:sym typeface="Open Sans"/>
            </a:endParaRPr>
          </a:p>
        </p:txBody>
      </p:sp>
      <p:sp>
        <p:nvSpPr>
          <p:cNvPr id="497" name="Google Shape;497;p24"/>
          <p:cNvSpPr/>
          <p:nvPr/>
        </p:nvSpPr>
        <p:spPr>
          <a:xfrm>
            <a:off x="5909965" y="92809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24.mp3" id="498" name="Google Shape;498;p24"/>
          <p:cNvPicPr preferRelativeResize="0"/>
          <p:nvPr/>
        </p:nvPicPr>
        <p:blipFill rotWithShape="1">
          <a:blip r:embed="rId3">
            <a:alphaModFix/>
          </a:blip>
          <a:srcRect b="0" l="0" r="0" t="0"/>
          <a:stretch/>
        </p:blipFill>
        <p:spPr>
          <a:xfrm>
            <a:off x="5981330" y="999460"/>
            <a:ext cx="812800" cy="812800"/>
          </a:xfrm>
          <a:prstGeom prst="rect">
            <a:avLst/>
          </a:prstGeom>
          <a:noFill/>
          <a:ln>
            <a:noFill/>
          </a:ln>
        </p:spPr>
      </p:pic>
      <p:sp>
        <p:nvSpPr>
          <p:cNvPr id="499" name="Google Shape;499;p24"/>
          <p:cNvSpPr/>
          <p:nvPr/>
        </p:nvSpPr>
        <p:spPr>
          <a:xfrm>
            <a:off x="838200" y="614590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0"/>
                                        <p:tgtEl>
                                          <p:spTgt spid="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5"/>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7.4 References</a:t>
            </a:r>
            <a:endParaRPr/>
          </a:p>
        </p:txBody>
      </p:sp>
      <p:sp>
        <p:nvSpPr>
          <p:cNvPr id="505" name="Google Shape;505;p25"/>
          <p:cNvSpPr/>
          <p:nvPr/>
        </p:nvSpPr>
        <p:spPr>
          <a:xfrm>
            <a:off x="838200" y="1798796"/>
            <a:ext cx="6159499"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Hirth, L., Steckel, J.C., 2016. The role of capital costs in decarbonizing the electricity sector. Environ. Res. Lett. 11, 114010.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https://doi.org/10.1088/1748-9326/11/11/114010</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https://onsset.github.io/teaching_kit/courses/module_3/Lecture%206/</a:t>
            </a:r>
            <a:r>
              <a:rPr lang="en-GB" sz="1800">
                <a:solidFill>
                  <a:schemeClr val="dk1"/>
                </a:solidFill>
                <a:latin typeface="Open Sans"/>
                <a:ea typeface="Open Sans"/>
                <a:cs typeface="Open Sans"/>
                <a:sym typeface="Open Sans"/>
              </a:rPr>
              <a:t>   (accessed 2.18.21).</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descr="Graphical user interface, sunburst chart&#10;&#10;Description automatically generated" id="511" name="Google Shape;511;p2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512" name="Google Shape;512;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513" name="Google Shape;513;p2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514" name="Google Shape;514;p26"/>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GB" sz="4400">
                <a:solidFill>
                  <a:schemeClr val="dk1"/>
                </a:solidFill>
                <a:latin typeface="Open Sans"/>
                <a:ea typeface="Open Sans"/>
                <a:cs typeface="Open Sans"/>
                <a:sym typeface="Open Sans"/>
              </a:rPr>
              <a:t>Thank you </a:t>
            </a:r>
            <a:br>
              <a:rPr b="1"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for your attention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descr="Graphical user interface, website&#10;&#10;Description automatically generated" id="520" name="Google Shape;520;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1" name="Google Shape;521;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522" name="Google Shape;522;p27"/>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7: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grpSp>
        <p:nvGrpSpPr>
          <p:cNvPr id="523" name="Google Shape;523;p27"/>
          <p:cNvGrpSpPr/>
          <p:nvPr/>
        </p:nvGrpSpPr>
        <p:grpSpPr>
          <a:xfrm>
            <a:off x="3339465" y="4126495"/>
            <a:ext cx="1877504" cy="558800"/>
            <a:chOff x="929196" y="5461000"/>
            <a:chExt cx="1877504" cy="558800"/>
          </a:xfrm>
        </p:grpSpPr>
        <p:sp>
          <p:nvSpPr>
            <p:cNvPr id="524" name="Google Shape;524;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526" name="Google Shape;526;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descr="Graphical user interface, text" id="531" name="Google Shape;531;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32" name="Google Shape;532;p2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
          <p:cNvSpPr txBox="1"/>
          <p:nvPr>
            <p:ph idx="1" type="body"/>
          </p:nvPr>
        </p:nvSpPr>
        <p:spPr>
          <a:xfrm>
            <a:off x="831018" y="2004252"/>
            <a:ext cx="10515600" cy="3992699"/>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dk1"/>
              </a:buClr>
              <a:buSzPts val="3200"/>
              <a:buChar char="•"/>
            </a:pPr>
            <a:r>
              <a:rPr lang="en-GB" sz="2000">
                <a:latin typeface="Open Sans"/>
                <a:ea typeface="Open Sans"/>
                <a:cs typeface="Open Sans"/>
                <a:sym typeface="Open Sans"/>
              </a:rPr>
              <a:t>Energy modelling creates </a:t>
            </a:r>
            <a:r>
              <a:rPr b="1" lang="en-GB" sz="2000">
                <a:latin typeface="Open Sans"/>
                <a:ea typeface="Open Sans"/>
                <a:cs typeface="Open Sans"/>
                <a:sym typeface="Open Sans"/>
              </a:rPr>
              <a:t>simplified images </a:t>
            </a:r>
            <a:r>
              <a:rPr lang="en-GB" sz="2000">
                <a:latin typeface="Open Sans"/>
                <a:ea typeface="Open Sans"/>
                <a:cs typeface="Open Sans"/>
                <a:sym typeface="Open Sans"/>
              </a:rPr>
              <a:t>of real-life energy systems by translating the components, structure, and flows into tractable mathematical formulations (equations).</a:t>
            </a:r>
            <a:endParaRPr/>
          </a:p>
          <a:p>
            <a:pPr indent="-228600" lvl="0" marL="228600" rtl="0" algn="l">
              <a:lnSpc>
                <a:spcPct val="114000"/>
              </a:lnSpc>
              <a:spcBef>
                <a:spcPts val="300"/>
              </a:spcBef>
              <a:spcAft>
                <a:spcPts val="0"/>
              </a:spcAft>
              <a:buClr>
                <a:srgbClr val="000000"/>
              </a:buClr>
              <a:buSzPts val="3200"/>
              <a:buChar char="•"/>
            </a:pPr>
            <a:r>
              <a:rPr lang="en-GB" sz="2000">
                <a:latin typeface="Open Sans"/>
                <a:ea typeface="Open Sans"/>
                <a:cs typeface="Open Sans"/>
                <a:sym typeface="Open Sans"/>
              </a:rPr>
              <a:t>The </a:t>
            </a:r>
            <a:r>
              <a:rPr b="1" lang="en-GB" sz="2000">
                <a:latin typeface="Open Sans"/>
                <a:ea typeface="Open Sans"/>
                <a:cs typeface="Open Sans"/>
                <a:sym typeface="Open Sans"/>
              </a:rPr>
              <a:t>equations</a:t>
            </a:r>
            <a:r>
              <a:rPr lang="en-GB" sz="2000">
                <a:latin typeface="Open Sans"/>
                <a:ea typeface="Open Sans"/>
                <a:cs typeface="Open Sans"/>
                <a:sym typeface="Open Sans"/>
              </a:rPr>
              <a:t> represent rule-based interactions between the key system components.</a:t>
            </a:r>
            <a:endParaRPr/>
          </a:p>
          <a:p>
            <a:pPr indent="-228600" lvl="0" marL="228600" rtl="0" algn="l">
              <a:lnSpc>
                <a:spcPct val="114000"/>
              </a:lnSpc>
              <a:spcBef>
                <a:spcPts val="300"/>
              </a:spcBef>
              <a:spcAft>
                <a:spcPts val="0"/>
              </a:spcAft>
              <a:buClr>
                <a:srgbClr val="000000"/>
              </a:buClr>
              <a:buSzPts val="3200"/>
              <a:buChar char="•"/>
            </a:pPr>
            <a:r>
              <a:rPr lang="en-GB" sz="2000">
                <a:latin typeface="Open Sans"/>
                <a:ea typeface="Open Sans"/>
                <a:cs typeface="Open Sans"/>
                <a:sym typeface="Open Sans"/>
              </a:rPr>
              <a:t>Once calibrated to reflect the current energy system and energy flows, </a:t>
            </a:r>
            <a:r>
              <a:rPr b="1" lang="en-GB" sz="2000">
                <a:latin typeface="Open Sans"/>
                <a:ea typeface="Open Sans"/>
                <a:cs typeface="Open Sans"/>
                <a:sym typeface="Open Sans"/>
              </a:rPr>
              <a:t>future technology and fuel options </a:t>
            </a:r>
            <a:r>
              <a:rPr lang="en-GB" sz="2000">
                <a:latin typeface="Open Sans"/>
                <a:ea typeface="Open Sans"/>
                <a:cs typeface="Open Sans"/>
                <a:sym typeface="Open Sans"/>
              </a:rPr>
              <a:t>to satisfy future energy demands can be evaluated.</a:t>
            </a:r>
            <a:endParaRPr/>
          </a:p>
          <a:p>
            <a:pPr indent="0" lvl="0" marL="0" rtl="0" algn="l">
              <a:lnSpc>
                <a:spcPct val="95000"/>
              </a:lnSpc>
              <a:spcBef>
                <a:spcPts val="940"/>
              </a:spcBef>
              <a:spcAft>
                <a:spcPts val="0"/>
              </a:spcAft>
              <a:buClr>
                <a:schemeClr val="dk1"/>
              </a:buClr>
              <a:buSzPts val="3200"/>
              <a:buNone/>
            </a:pPr>
            <a:r>
              <a:t/>
            </a:r>
            <a:endParaRPr>
              <a:latin typeface="Open Sans"/>
              <a:ea typeface="Open Sans"/>
              <a:cs typeface="Open Sans"/>
              <a:sym typeface="Open Sans"/>
            </a:endParaRPr>
          </a:p>
          <a:p>
            <a:pPr indent="0" lvl="0" marL="0" rtl="0" algn="ctr">
              <a:lnSpc>
                <a:spcPct val="95000"/>
              </a:lnSpc>
              <a:spcBef>
                <a:spcPts val="640"/>
              </a:spcBef>
              <a:spcAft>
                <a:spcPts val="0"/>
              </a:spcAft>
              <a:buClr>
                <a:srgbClr val="FF0000"/>
              </a:buClr>
              <a:buSzPts val="3200"/>
              <a:buNone/>
            </a:pPr>
            <a:r>
              <a:rPr b="1" lang="en-GB">
                <a:solidFill>
                  <a:srgbClr val="FF0000"/>
                </a:solidFill>
                <a:latin typeface="Open Sans"/>
                <a:ea typeface="Open Sans"/>
                <a:cs typeface="Open Sans"/>
                <a:sym typeface="Open Sans"/>
              </a:rPr>
              <a:t>Energy modelling provides insights NOT answers</a:t>
            </a:r>
            <a:endParaRPr>
              <a:latin typeface="Open Sans"/>
              <a:ea typeface="Open Sans"/>
              <a:cs typeface="Open Sans"/>
              <a:sym typeface="Open Sans"/>
            </a:endParaRPr>
          </a:p>
          <a:p>
            <a:pPr indent="0" lvl="0" marL="0" rtl="0" algn="l">
              <a:lnSpc>
                <a:spcPct val="95000"/>
              </a:lnSpc>
              <a:spcBef>
                <a:spcPts val="480"/>
              </a:spcBef>
              <a:spcAft>
                <a:spcPts val="0"/>
              </a:spcAft>
              <a:buClr>
                <a:schemeClr val="dk1"/>
              </a:buClr>
              <a:buSzPts val="2399"/>
              <a:buNone/>
            </a:pPr>
            <a:r>
              <a:t/>
            </a:r>
            <a:endParaRPr sz="2399">
              <a:latin typeface="Open Sans"/>
              <a:ea typeface="Open Sans"/>
              <a:cs typeface="Open Sans"/>
              <a:sym typeface="Open Sans"/>
            </a:endParaRPr>
          </a:p>
        </p:txBody>
      </p:sp>
      <p:sp>
        <p:nvSpPr>
          <p:cNvPr id="195" name="Google Shape;195;p3"/>
          <p:cNvSpPr txBox="1"/>
          <p:nvPr/>
        </p:nvSpPr>
        <p:spPr>
          <a:xfrm>
            <a:off x="831018" y="1572042"/>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What is Energy System Modelling?</a:t>
            </a:r>
            <a:endParaRPr sz="2000">
              <a:solidFill>
                <a:srgbClr val="9CC2E5"/>
              </a:solidFill>
              <a:latin typeface="Calibri"/>
              <a:ea typeface="Calibri"/>
              <a:cs typeface="Calibri"/>
              <a:sym typeface="Calibri"/>
            </a:endParaRPr>
          </a:p>
        </p:txBody>
      </p:sp>
      <p:sp>
        <p:nvSpPr>
          <p:cNvPr id="196" name="Google Shape;196;p3"/>
          <p:cNvSpPr/>
          <p:nvPr/>
        </p:nvSpPr>
        <p:spPr>
          <a:xfrm>
            <a:off x="831018" y="6145520"/>
            <a:ext cx="175881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Taliotis et al. 2018</a:t>
            </a:r>
            <a:endParaRPr sz="1000">
              <a:solidFill>
                <a:schemeClr val="dk1"/>
              </a:solidFill>
              <a:latin typeface="Open Sans"/>
              <a:ea typeface="Open Sans"/>
              <a:cs typeface="Open Sans"/>
              <a:sym typeface="Open Sans"/>
            </a:endParaRPr>
          </a:p>
        </p:txBody>
      </p:sp>
      <p:sp>
        <p:nvSpPr>
          <p:cNvPr id="197" name="Google Shape;197;p3"/>
          <p:cNvSpPr/>
          <p:nvPr/>
        </p:nvSpPr>
        <p:spPr>
          <a:xfrm>
            <a:off x="6500812" y="33871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3.mp3" id="198" name="Google Shape;198;p3"/>
          <p:cNvPicPr preferRelativeResize="0"/>
          <p:nvPr/>
        </p:nvPicPr>
        <p:blipFill rotWithShape="1">
          <a:blip r:embed="rId3">
            <a:alphaModFix/>
          </a:blip>
          <a:srcRect b="0" l="0" r="0" t="0"/>
          <a:stretch/>
        </p:blipFill>
        <p:spPr>
          <a:xfrm>
            <a:off x="6554983" y="410078"/>
            <a:ext cx="812800" cy="812800"/>
          </a:xfrm>
          <a:prstGeom prst="rect">
            <a:avLst/>
          </a:prstGeom>
          <a:noFill/>
          <a:ln>
            <a:noFill/>
          </a:ln>
        </p:spPr>
      </p:pic>
      <p:sp>
        <p:nvSpPr>
          <p:cNvPr id="199" name="Google Shape;199;p3"/>
          <p:cNvSpPr txBox="1"/>
          <p:nvPr/>
        </p:nvSpPr>
        <p:spPr>
          <a:xfrm>
            <a:off x="838200" y="283899"/>
            <a:ext cx="584124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Energy policy and the energy system</a:t>
            </a:r>
            <a:endParaRPr sz="44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
          <p:cNvSpPr txBox="1"/>
          <p:nvPr>
            <p:ph idx="1" type="body"/>
          </p:nvPr>
        </p:nvSpPr>
        <p:spPr>
          <a:xfrm>
            <a:off x="838200" y="1987548"/>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chemeClr val="dk1"/>
              </a:buClr>
              <a:buSzPts val="2400"/>
              <a:buNone/>
            </a:pPr>
            <a:r>
              <a:rPr lang="en-GB">
                <a:latin typeface="Open Sans"/>
                <a:ea typeface="Open Sans"/>
                <a:cs typeface="Open Sans"/>
                <a:sym typeface="Open Sans"/>
              </a:rPr>
              <a:t>Governments/public have </a:t>
            </a:r>
            <a:r>
              <a:rPr b="1" lang="en-GB">
                <a:latin typeface="Open Sans"/>
                <a:ea typeface="Open Sans"/>
                <a:cs typeface="Open Sans"/>
                <a:sym typeface="Open Sans"/>
              </a:rPr>
              <a:t>qualitative</a:t>
            </a:r>
            <a:r>
              <a:rPr lang="en-GB">
                <a:latin typeface="Open Sans"/>
                <a:ea typeface="Open Sans"/>
                <a:cs typeface="Open Sans"/>
                <a:sym typeface="Open Sans"/>
              </a:rPr>
              <a:t> ideas on the future development of the country and its energy system, for example:</a:t>
            </a:r>
            <a:endParaRPr>
              <a:latin typeface="Open Sans"/>
              <a:ea typeface="Open Sans"/>
              <a:cs typeface="Open Sans"/>
              <a:sym typeface="Open Sans"/>
            </a:endParaRPr>
          </a:p>
          <a:p>
            <a:pPr indent="-285750" lvl="1" marL="742950" rtl="0" algn="l">
              <a:lnSpc>
                <a:spcPct val="114000"/>
              </a:lnSpc>
              <a:spcBef>
                <a:spcPts val="780"/>
              </a:spcBef>
              <a:spcAft>
                <a:spcPts val="0"/>
              </a:spcAft>
              <a:buClr>
                <a:schemeClr val="dk1"/>
              </a:buClr>
              <a:buSzPts val="2400"/>
              <a:buChar char="–"/>
            </a:pPr>
            <a:r>
              <a:rPr lang="en-GB" sz="1800">
                <a:latin typeface="Open Sans"/>
                <a:ea typeface="Open Sans"/>
                <a:cs typeface="Open Sans"/>
                <a:sym typeface="Open Sans"/>
              </a:rPr>
              <a:t>Policy  goals (e.g., economic development, financial constraints, environmental constraints, energy security, rural development…)</a:t>
            </a:r>
            <a:endParaRPr sz="1800">
              <a:latin typeface="Open Sans"/>
              <a:ea typeface="Open Sans"/>
              <a:cs typeface="Open Sans"/>
              <a:sym typeface="Open Sans"/>
            </a:endParaRPr>
          </a:p>
          <a:p>
            <a:pPr indent="-285750" lvl="1" marL="742950" rtl="0" algn="l">
              <a:lnSpc>
                <a:spcPct val="114000"/>
              </a:lnSpc>
              <a:spcBef>
                <a:spcPts val="780"/>
              </a:spcBef>
              <a:spcAft>
                <a:spcPts val="0"/>
              </a:spcAft>
              <a:buClr>
                <a:schemeClr val="dk1"/>
              </a:buClr>
              <a:buSzPts val="2400"/>
              <a:buChar char="–"/>
            </a:pPr>
            <a:r>
              <a:rPr lang="en-GB" sz="1800">
                <a:latin typeface="Open Sans"/>
                <a:ea typeface="Open Sans"/>
                <a:cs typeface="Open Sans"/>
                <a:sym typeface="Open Sans"/>
              </a:rPr>
              <a:t>Preferred technology options (e.g., using domestic resources, increasing renewable energy share…)</a:t>
            </a:r>
            <a:endParaRPr sz="1800">
              <a:latin typeface="Open Sans"/>
              <a:ea typeface="Open Sans"/>
              <a:cs typeface="Open Sans"/>
              <a:sym typeface="Open Sans"/>
            </a:endParaRPr>
          </a:p>
          <a:p>
            <a:pPr indent="-285750" lvl="1" marL="742950" rtl="0" algn="l">
              <a:lnSpc>
                <a:spcPct val="114000"/>
              </a:lnSpc>
              <a:spcBef>
                <a:spcPts val="780"/>
              </a:spcBef>
              <a:spcAft>
                <a:spcPts val="0"/>
              </a:spcAft>
              <a:buClr>
                <a:schemeClr val="dk1"/>
              </a:buClr>
              <a:buSzPts val="2400"/>
              <a:buChar char="–"/>
            </a:pPr>
            <a:r>
              <a:rPr lang="en-GB" sz="1800">
                <a:latin typeface="Open Sans"/>
                <a:ea typeface="Open Sans"/>
                <a:cs typeface="Open Sans"/>
                <a:sym typeface="Open Sans"/>
              </a:rPr>
              <a:t>Future availability and prices of energy forms…</a:t>
            </a:r>
            <a:endParaRPr sz="1800">
              <a:latin typeface="Open Sans"/>
              <a:ea typeface="Open Sans"/>
              <a:cs typeface="Open Sans"/>
              <a:sym typeface="Open Sans"/>
            </a:endParaRPr>
          </a:p>
          <a:p>
            <a:pPr indent="-285750" lvl="1" marL="742950" rtl="0" algn="l">
              <a:lnSpc>
                <a:spcPct val="114000"/>
              </a:lnSpc>
              <a:spcBef>
                <a:spcPts val="780"/>
              </a:spcBef>
              <a:spcAft>
                <a:spcPts val="0"/>
              </a:spcAft>
              <a:buClr>
                <a:schemeClr val="dk1"/>
              </a:buClr>
              <a:buSzPts val="2400"/>
              <a:buChar char="–"/>
            </a:pPr>
            <a:r>
              <a:rPr lang="en-GB" sz="1800">
                <a:latin typeface="Open Sans"/>
                <a:ea typeface="Open Sans"/>
                <a:cs typeface="Open Sans"/>
                <a:sym typeface="Open Sans"/>
              </a:rPr>
              <a:t>Public perception: may prefer some technologies over others</a:t>
            </a:r>
            <a:endParaRPr sz="1800">
              <a:latin typeface="Open Sans"/>
              <a:ea typeface="Open Sans"/>
              <a:cs typeface="Open Sans"/>
              <a:sym typeface="Open Sans"/>
            </a:endParaRPr>
          </a:p>
          <a:p>
            <a:pPr indent="0" lvl="0" marL="0" rtl="0" algn="l">
              <a:lnSpc>
                <a:spcPct val="114000"/>
              </a:lnSpc>
              <a:spcBef>
                <a:spcPts val="780"/>
              </a:spcBef>
              <a:spcAft>
                <a:spcPts val="300"/>
              </a:spcAft>
              <a:buClr>
                <a:schemeClr val="dk1"/>
              </a:buClr>
              <a:buSzPts val="2400"/>
              <a:buNone/>
            </a:pPr>
            <a:r>
              <a:rPr lang="en-GB">
                <a:latin typeface="Open Sans"/>
                <a:ea typeface="Open Sans"/>
                <a:cs typeface="Open Sans"/>
                <a:sym typeface="Open Sans"/>
              </a:rPr>
              <a:t>Energy system models provide frameworks to </a:t>
            </a:r>
            <a:r>
              <a:rPr b="1" lang="en-GB">
                <a:latin typeface="Open Sans"/>
                <a:ea typeface="Open Sans"/>
                <a:cs typeface="Open Sans"/>
                <a:sym typeface="Open Sans"/>
              </a:rPr>
              <a:t>quantitatively</a:t>
            </a:r>
            <a:r>
              <a:rPr lang="en-GB">
                <a:latin typeface="Open Sans"/>
                <a:ea typeface="Open Sans"/>
                <a:cs typeface="Open Sans"/>
                <a:sym typeface="Open Sans"/>
              </a:rPr>
              <a:t> assess the implications of different energy policy / development options on the energy supply system</a:t>
            </a:r>
            <a:endParaRPr>
              <a:latin typeface="Open Sans"/>
              <a:ea typeface="Open Sans"/>
              <a:cs typeface="Open Sans"/>
              <a:sym typeface="Open Sans"/>
            </a:endParaRPr>
          </a:p>
        </p:txBody>
      </p:sp>
      <p:sp>
        <p:nvSpPr>
          <p:cNvPr id="205" name="Google Shape;205;p4"/>
          <p:cNvSpPr txBox="1"/>
          <p:nvPr/>
        </p:nvSpPr>
        <p:spPr>
          <a:xfrm>
            <a:off x="838200" y="1556555"/>
            <a:ext cx="6736793" cy="2690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Modelling insight</a:t>
            </a:r>
            <a:endParaRPr sz="2000">
              <a:solidFill>
                <a:schemeClr val="dk1"/>
              </a:solidFill>
              <a:latin typeface="Calibri"/>
              <a:ea typeface="Calibri"/>
              <a:cs typeface="Calibri"/>
              <a:sym typeface="Calibri"/>
            </a:endParaRPr>
          </a:p>
        </p:txBody>
      </p:sp>
      <p:sp>
        <p:nvSpPr>
          <p:cNvPr id="206" name="Google Shape;206;p4"/>
          <p:cNvSpPr/>
          <p:nvPr/>
        </p:nvSpPr>
        <p:spPr>
          <a:xfrm>
            <a:off x="6815138" y="46649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4.mp3" id="207" name="Google Shape;207;p4"/>
          <p:cNvPicPr preferRelativeResize="0"/>
          <p:nvPr/>
        </p:nvPicPr>
        <p:blipFill rotWithShape="1">
          <a:blip r:embed="rId3">
            <a:alphaModFix/>
          </a:blip>
          <a:srcRect b="0" l="0" r="0" t="0"/>
          <a:stretch/>
        </p:blipFill>
        <p:spPr>
          <a:xfrm>
            <a:off x="6886503" y="543327"/>
            <a:ext cx="812800" cy="812800"/>
          </a:xfrm>
          <a:prstGeom prst="rect">
            <a:avLst/>
          </a:prstGeom>
          <a:noFill/>
          <a:ln>
            <a:noFill/>
          </a:ln>
        </p:spPr>
      </p:pic>
      <p:sp>
        <p:nvSpPr>
          <p:cNvPr id="208" name="Google Shape;208;p4"/>
          <p:cNvSpPr txBox="1"/>
          <p:nvPr/>
        </p:nvSpPr>
        <p:spPr>
          <a:xfrm>
            <a:off x="838200" y="283899"/>
            <a:ext cx="584124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Energy policy and the energy system</a:t>
            </a:r>
            <a:endParaRPr sz="4400">
              <a:solidFill>
                <a:schemeClr val="dk1"/>
              </a:solidFill>
              <a:latin typeface="Open Sans"/>
              <a:ea typeface="Open Sans"/>
              <a:cs typeface="Open Sans"/>
              <a:sym typeface="Open Sans"/>
            </a:endParaRPr>
          </a:p>
        </p:txBody>
      </p:sp>
      <p:sp>
        <p:nvSpPr>
          <p:cNvPr id="209" name="Google Shape;209;p4"/>
          <p:cNvSpPr/>
          <p:nvPr/>
        </p:nvSpPr>
        <p:spPr>
          <a:xfrm>
            <a:off x="831018" y="6145520"/>
            <a:ext cx="175881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Taliotis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5"/>
          <p:cNvSpPr txBox="1"/>
          <p:nvPr>
            <p:ph idx="1" type="body"/>
          </p:nvPr>
        </p:nvSpPr>
        <p:spPr>
          <a:xfrm>
            <a:off x="838200" y="2026635"/>
            <a:ext cx="8305800" cy="2545365"/>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chemeClr val="dk1"/>
              </a:buClr>
              <a:buSzPts val="3200"/>
              <a:buNone/>
            </a:pPr>
            <a:r>
              <a:rPr lang="en-GB" sz="2000">
                <a:latin typeface="Open Sans"/>
                <a:ea typeface="Open Sans"/>
                <a:cs typeface="Open Sans"/>
                <a:sym typeface="Open Sans"/>
              </a:rPr>
              <a:t>They </a:t>
            </a:r>
            <a:r>
              <a:rPr b="1" lang="en-GB" sz="2000">
                <a:latin typeface="Open Sans"/>
                <a:ea typeface="Open Sans"/>
                <a:cs typeface="Open Sans"/>
                <a:sym typeface="Open Sans"/>
              </a:rPr>
              <a:t>cannot predict the future</a:t>
            </a:r>
            <a:endParaRPr b="1" sz="2000">
              <a:latin typeface="Open Sans"/>
              <a:ea typeface="Open Sans"/>
              <a:cs typeface="Open Sans"/>
              <a:sym typeface="Open Sans"/>
            </a:endParaRPr>
          </a:p>
          <a:p>
            <a:pPr indent="-285750" lvl="1" marL="742950" rtl="0" algn="l">
              <a:lnSpc>
                <a:spcPct val="114000"/>
              </a:lnSpc>
              <a:spcBef>
                <a:spcPts val="1160"/>
              </a:spcBef>
              <a:spcAft>
                <a:spcPts val="0"/>
              </a:spcAft>
              <a:buClr>
                <a:schemeClr val="dk1"/>
              </a:buClr>
              <a:buSzPts val="2800"/>
              <a:buChar char="–"/>
            </a:pPr>
            <a:r>
              <a:rPr lang="en-GB" sz="2000">
                <a:latin typeface="Open Sans"/>
                <a:ea typeface="Open Sans"/>
                <a:cs typeface="Open Sans"/>
                <a:sym typeface="Open Sans"/>
              </a:rPr>
              <a:t>But can provide a better understanding of the future and help with informed decision-making and preparation.</a:t>
            </a:r>
            <a:endParaRPr sz="2000">
              <a:latin typeface="Open Sans"/>
              <a:ea typeface="Open Sans"/>
              <a:cs typeface="Open Sans"/>
              <a:sym typeface="Open Sans"/>
            </a:endParaRPr>
          </a:p>
          <a:p>
            <a:pPr indent="0" lvl="0" marL="0" rtl="0" algn="l">
              <a:lnSpc>
                <a:spcPct val="114000"/>
              </a:lnSpc>
              <a:spcBef>
                <a:spcPts val="1240"/>
              </a:spcBef>
              <a:spcAft>
                <a:spcPts val="0"/>
              </a:spcAft>
              <a:buClr>
                <a:schemeClr val="dk1"/>
              </a:buClr>
              <a:buSzPts val="3200"/>
              <a:buNone/>
            </a:pPr>
            <a:r>
              <a:rPr lang="en-GB" sz="2000">
                <a:latin typeface="Open Sans"/>
                <a:ea typeface="Open Sans"/>
                <a:cs typeface="Open Sans"/>
                <a:sym typeface="Open Sans"/>
              </a:rPr>
              <a:t>They </a:t>
            </a:r>
            <a:r>
              <a:rPr b="1" lang="en-GB" sz="2000">
                <a:latin typeface="Open Sans"/>
                <a:ea typeface="Open Sans"/>
                <a:cs typeface="Open Sans"/>
                <a:sym typeface="Open Sans"/>
              </a:rPr>
              <a:t>cannot make decisions</a:t>
            </a:r>
            <a:endParaRPr b="1" sz="2000">
              <a:latin typeface="Open Sans"/>
              <a:ea typeface="Open Sans"/>
              <a:cs typeface="Open Sans"/>
              <a:sym typeface="Open Sans"/>
            </a:endParaRPr>
          </a:p>
          <a:p>
            <a:pPr indent="-285750" lvl="1" marL="742950" rtl="0" algn="l">
              <a:lnSpc>
                <a:spcPct val="114000"/>
              </a:lnSpc>
              <a:spcBef>
                <a:spcPts val="1160"/>
              </a:spcBef>
              <a:spcAft>
                <a:spcPts val="0"/>
              </a:spcAft>
              <a:buClr>
                <a:schemeClr val="dk1"/>
              </a:buClr>
              <a:buSzPts val="2800"/>
              <a:buChar char="–"/>
            </a:pPr>
            <a:r>
              <a:rPr lang="en-GB" sz="2000">
                <a:latin typeface="Open Sans"/>
                <a:ea typeface="Open Sans"/>
                <a:cs typeface="Open Sans"/>
                <a:sym typeface="Open Sans"/>
              </a:rPr>
              <a:t>The main task of an energy analyst is to evaluate different options and provide clear inputs for decision makers</a:t>
            </a:r>
            <a:endParaRPr sz="2000">
              <a:latin typeface="Open Sans"/>
              <a:ea typeface="Open Sans"/>
              <a:cs typeface="Open Sans"/>
              <a:sym typeface="Open Sans"/>
            </a:endParaRPr>
          </a:p>
          <a:p>
            <a:pPr indent="-139700" lvl="0" marL="342900" rtl="0" algn="l">
              <a:lnSpc>
                <a:spcPct val="90000"/>
              </a:lnSpc>
              <a:spcBef>
                <a:spcPts val="1240"/>
              </a:spcBef>
              <a:spcAft>
                <a:spcPts val="0"/>
              </a:spcAft>
              <a:buClr>
                <a:schemeClr val="dk1"/>
              </a:buClr>
              <a:buSzPts val="3200"/>
              <a:buNone/>
            </a:pPr>
            <a:r>
              <a:t/>
            </a:r>
            <a:endParaRPr sz="2000">
              <a:latin typeface="Open Sans"/>
              <a:ea typeface="Open Sans"/>
              <a:cs typeface="Open Sans"/>
              <a:sym typeface="Open Sans"/>
            </a:endParaRPr>
          </a:p>
        </p:txBody>
      </p:sp>
      <p:sp>
        <p:nvSpPr>
          <p:cNvPr id="215" name="Google Shape;215;p5"/>
          <p:cNvSpPr txBox="1"/>
          <p:nvPr/>
        </p:nvSpPr>
        <p:spPr>
          <a:xfrm>
            <a:off x="838200" y="283899"/>
            <a:ext cx="584124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Energy policy and the energy system</a:t>
            </a:r>
            <a:endParaRPr sz="4400">
              <a:solidFill>
                <a:schemeClr val="dk1"/>
              </a:solidFill>
              <a:latin typeface="Open Sans"/>
              <a:ea typeface="Open Sans"/>
              <a:cs typeface="Open Sans"/>
              <a:sym typeface="Open Sans"/>
            </a:endParaRPr>
          </a:p>
        </p:txBody>
      </p:sp>
      <p:sp>
        <p:nvSpPr>
          <p:cNvPr id="216" name="Google Shape;216;p5"/>
          <p:cNvSpPr/>
          <p:nvPr/>
        </p:nvSpPr>
        <p:spPr>
          <a:xfrm>
            <a:off x="838200" y="6152981"/>
            <a:ext cx="262283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Adapted from Taliotis et al. 2018</a:t>
            </a:r>
            <a:endParaRPr sz="1000">
              <a:solidFill>
                <a:schemeClr val="dk1"/>
              </a:solidFill>
              <a:latin typeface="Open Sans"/>
              <a:ea typeface="Open Sans"/>
              <a:cs typeface="Open Sans"/>
              <a:sym typeface="Open Sans"/>
            </a:endParaRPr>
          </a:p>
        </p:txBody>
      </p:sp>
      <p:sp>
        <p:nvSpPr>
          <p:cNvPr id="217" name="Google Shape;217;p5"/>
          <p:cNvSpPr/>
          <p:nvPr/>
        </p:nvSpPr>
        <p:spPr>
          <a:xfrm>
            <a:off x="6729416" y="46649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5.mp3" id="218" name="Google Shape;218;p5"/>
          <p:cNvPicPr preferRelativeResize="0"/>
          <p:nvPr/>
        </p:nvPicPr>
        <p:blipFill rotWithShape="1">
          <a:blip r:embed="rId3">
            <a:alphaModFix/>
          </a:blip>
          <a:srcRect b="0" l="0" r="0" t="0"/>
          <a:stretch/>
        </p:blipFill>
        <p:spPr>
          <a:xfrm>
            <a:off x="6800781" y="537855"/>
            <a:ext cx="812800" cy="812800"/>
          </a:xfrm>
          <a:prstGeom prst="rect">
            <a:avLst/>
          </a:prstGeom>
          <a:noFill/>
          <a:ln>
            <a:noFill/>
          </a:ln>
        </p:spPr>
      </p:pic>
      <p:sp>
        <p:nvSpPr>
          <p:cNvPr id="219" name="Google Shape;219;p5"/>
          <p:cNvSpPr txBox="1"/>
          <p:nvPr/>
        </p:nvSpPr>
        <p:spPr>
          <a:xfrm>
            <a:off x="838200" y="1556555"/>
            <a:ext cx="6736793" cy="2690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Modelling insight</a:t>
            </a:r>
            <a:endParaRPr sz="2000">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6"/>
          <p:cNvSpPr txBox="1"/>
          <p:nvPr>
            <p:ph idx="1" type="body"/>
          </p:nvPr>
        </p:nvSpPr>
        <p:spPr>
          <a:xfrm>
            <a:off x="838200" y="2641599"/>
            <a:ext cx="10515600" cy="13843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i="1" lang="en-GB" sz="3600">
                <a:latin typeface="Open Sans"/>
                <a:ea typeface="Open Sans"/>
                <a:cs typeface="Open Sans"/>
                <a:sym typeface="Open Sans"/>
              </a:rPr>
              <a:t>”All models are wrong, but some are useful”</a:t>
            </a:r>
            <a:endParaRPr>
              <a:latin typeface="Open Sans"/>
              <a:ea typeface="Open Sans"/>
              <a:cs typeface="Open Sans"/>
              <a:sym typeface="Open Sans"/>
            </a:endParaRPr>
          </a:p>
          <a:p>
            <a:pPr indent="0" lvl="1" marL="457200" rtl="0" algn="l">
              <a:lnSpc>
                <a:spcPct val="90000"/>
              </a:lnSpc>
              <a:spcBef>
                <a:spcPts val="640"/>
              </a:spcBef>
              <a:spcAft>
                <a:spcPts val="0"/>
              </a:spcAft>
              <a:buClr>
                <a:schemeClr val="dk1"/>
              </a:buClr>
              <a:buSzPts val="3200"/>
              <a:buNone/>
            </a:pPr>
            <a:r>
              <a:rPr lang="en-GB" sz="3200">
                <a:latin typeface="Open Sans"/>
                <a:ea typeface="Open Sans"/>
                <a:cs typeface="Open Sans"/>
                <a:sym typeface="Open Sans"/>
              </a:rPr>
              <a:t>					</a:t>
            </a:r>
            <a:r>
              <a:rPr i="1" lang="en-GB" sz="3200">
                <a:latin typeface="Open Sans"/>
                <a:ea typeface="Open Sans"/>
                <a:cs typeface="Open Sans"/>
                <a:sym typeface="Open Sans"/>
              </a:rPr>
              <a:t>- George P. E. Box</a:t>
            </a:r>
            <a:endParaRPr i="1" sz="3200">
              <a:latin typeface="Open Sans"/>
              <a:ea typeface="Open Sans"/>
              <a:cs typeface="Open Sans"/>
              <a:sym typeface="Open Sans"/>
            </a:endParaRPr>
          </a:p>
        </p:txBody>
      </p:sp>
      <p:sp>
        <p:nvSpPr>
          <p:cNvPr id="225" name="Google Shape;225;p6"/>
          <p:cNvSpPr/>
          <p:nvPr/>
        </p:nvSpPr>
        <p:spPr>
          <a:xfrm>
            <a:off x="950986" y="6127749"/>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Lato"/>
                <a:ea typeface="Lato"/>
                <a:cs typeface="Lato"/>
                <a:sym typeface="Lato"/>
              </a:rPr>
              <a:t>Source:</a:t>
            </a:r>
            <a:r>
              <a:rPr lang="en-GB" sz="1000">
                <a:solidFill>
                  <a:srgbClr val="1D1C1D"/>
                </a:solidFill>
                <a:latin typeface="Lato"/>
                <a:ea typeface="Lato"/>
                <a:cs typeface="Lato"/>
                <a:sym typeface="Lato"/>
              </a:rPr>
              <a:t> Sahlberg et al. 2018</a:t>
            </a:r>
            <a:endParaRPr sz="1000">
              <a:solidFill>
                <a:schemeClr val="dk1"/>
              </a:solidFill>
              <a:latin typeface="Calibri"/>
              <a:ea typeface="Calibri"/>
              <a:cs typeface="Calibri"/>
              <a:sym typeface="Calibri"/>
            </a:endParaRPr>
          </a:p>
        </p:txBody>
      </p:sp>
      <p:sp>
        <p:nvSpPr>
          <p:cNvPr id="226" name="Google Shape;226;p6"/>
          <p:cNvSpPr/>
          <p:nvPr/>
        </p:nvSpPr>
        <p:spPr>
          <a:xfrm>
            <a:off x="6657975"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6.mp3" id="227" name="Google Shape;227;p6"/>
          <p:cNvPicPr preferRelativeResize="0"/>
          <p:nvPr/>
        </p:nvPicPr>
        <p:blipFill rotWithShape="1">
          <a:blip r:embed="rId3">
            <a:alphaModFix/>
          </a:blip>
          <a:srcRect b="0" l="0" r="0" t="0"/>
          <a:stretch/>
        </p:blipFill>
        <p:spPr>
          <a:xfrm>
            <a:off x="6729340" y="621506"/>
            <a:ext cx="812800" cy="812800"/>
          </a:xfrm>
          <a:prstGeom prst="rect">
            <a:avLst/>
          </a:prstGeom>
          <a:noFill/>
          <a:ln>
            <a:noFill/>
          </a:ln>
        </p:spPr>
      </p:pic>
      <p:sp>
        <p:nvSpPr>
          <p:cNvPr id="228" name="Google Shape;228;p6"/>
          <p:cNvSpPr txBox="1"/>
          <p:nvPr/>
        </p:nvSpPr>
        <p:spPr>
          <a:xfrm>
            <a:off x="838200" y="283899"/>
            <a:ext cx="584124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Energy policy and the energy system</a:t>
            </a:r>
            <a:endParaRPr sz="44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7"/>
          <p:cNvSpPr txBox="1"/>
          <p:nvPr>
            <p:ph idx="1" type="body"/>
          </p:nvPr>
        </p:nvSpPr>
        <p:spPr>
          <a:xfrm>
            <a:off x="838200" y="2183802"/>
            <a:ext cx="9683187" cy="2604700"/>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0"/>
              </a:spcBef>
              <a:spcAft>
                <a:spcPts val="0"/>
              </a:spcAft>
              <a:buClr>
                <a:schemeClr val="dk1"/>
              </a:buClr>
              <a:buSzPts val="3200"/>
              <a:buNone/>
            </a:pPr>
            <a:r>
              <a:rPr lang="en-GB" sz="2200">
                <a:latin typeface="Open Sans"/>
                <a:ea typeface="Open Sans"/>
                <a:cs typeface="Open Sans"/>
                <a:sym typeface="Open Sans"/>
              </a:rPr>
              <a:t>Models may be very useful to inform policies and other decisions, but…</a:t>
            </a:r>
            <a:endParaRPr/>
          </a:p>
          <a:p>
            <a:pPr indent="0" lvl="0" marL="0" rtl="0" algn="l">
              <a:lnSpc>
                <a:spcPct val="114000"/>
              </a:lnSpc>
              <a:spcBef>
                <a:spcPts val="600"/>
              </a:spcBef>
              <a:spcAft>
                <a:spcPts val="0"/>
              </a:spcAft>
              <a:buClr>
                <a:schemeClr val="dk1"/>
              </a:buClr>
              <a:buSzPts val="3200"/>
              <a:buNone/>
            </a:pPr>
            <a:r>
              <a:t/>
            </a:r>
            <a:endParaRPr sz="2200">
              <a:latin typeface="Open Sans"/>
              <a:ea typeface="Open Sans"/>
              <a:cs typeface="Open Sans"/>
              <a:sym typeface="Open Sans"/>
            </a:endParaRPr>
          </a:p>
          <a:p>
            <a:pPr indent="0" lvl="0" marL="0" rtl="0" algn="l">
              <a:lnSpc>
                <a:spcPct val="114000"/>
              </a:lnSpc>
              <a:spcBef>
                <a:spcPts val="1240"/>
              </a:spcBef>
              <a:spcAft>
                <a:spcPts val="0"/>
              </a:spcAft>
              <a:buClr>
                <a:schemeClr val="dk1"/>
              </a:buClr>
              <a:buSzPts val="3200"/>
              <a:buNone/>
            </a:pPr>
            <a:r>
              <a:rPr lang="en-GB" sz="2200">
                <a:latin typeface="Open Sans"/>
                <a:ea typeface="Open Sans"/>
                <a:cs typeface="Open Sans"/>
                <a:sym typeface="Open Sans"/>
              </a:rPr>
              <a:t>1. The quality of the modelling output is highly dependent on the quality of input data</a:t>
            </a:r>
            <a:endParaRPr/>
          </a:p>
          <a:p>
            <a:pPr indent="0" lvl="0" marL="0" rtl="0" algn="l">
              <a:lnSpc>
                <a:spcPct val="114000"/>
              </a:lnSpc>
              <a:spcBef>
                <a:spcPts val="1240"/>
              </a:spcBef>
              <a:spcAft>
                <a:spcPts val="0"/>
              </a:spcAft>
              <a:buClr>
                <a:schemeClr val="dk1"/>
              </a:buClr>
              <a:buSzPts val="3200"/>
              <a:buNone/>
            </a:pPr>
            <a:r>
              <a:rPr lang="en-GB" sz="2200">
                <a:latin typeface="Open Sans"/>
                <a:ea typeface="Open Sans"/>
                <a:cs typeface="Open Sans"/>
                <a:sym typeface="Open Sans"/>
              </a:rPr>
              <a:t>2. A well-created model provides a simplified version of reality</a:t>
            </a:r>
            <a:endParaRPr/>
          </a:p>
          <a:p>
            <a:pPr indent="0" lvl="0" marL="0" rtl="0" algn="l">
              <a:lnSpc>
                <a:spcPct val="90000"/>
              </a:lnSpc>
              <a:spcBef>
                <a:spcPts val="1240"/>
              </a:spcBef>
              <a:spcAft>
                <a:spcPts val="0"/>
              </a:spcAft>
              <a:buClr>
                <a:schemeClr val="dk1"/>
              </a:buClr>
              <a:buSzPts val="3200"/>
              <a:buNone/>
            </a:pPr>
            <a:r>
              <a:t/>
            </a:r>
            <a:endParaRPr sz="2400">
              <a:latin typeface="Open Sans"/>
              <a:ea typeface="Open Sans"/>
              <a:cs typeface="Open Sans"/>
              <a:sym typeface="Open Sans"/>
            </a:endParaRPr>
          </a:p>
          <a:p>
            <a:pPr indent="-311150" lvl="0" marL="514350" rtl="0" algn="l">
              <a:lnSpc>
                <a:spcPct val="90000"/>
              </a:lnSpc>
              <a:spcBef>
                <a:spcPts val="640"/>
              </a:spcBef>
              <a:spcAft>
                <a:spcPts val="0"/>
              </a:spcAft>
              <a:buClr>
                <a:schemeClr val="dk1"/>
              </a:buClr>
              <a:buSzPts val="3200"/>
              <a:buNone/>
            </a:pPr>
            <a:r>
              <a:t/>
            </a:r>
            <a:endParaRPr sz="2400">
              <a:latin typeface="Open Sans"/>
              <a:ea typeface="Open Sans"/>
              <a:cs typeface="Open Sans"/>
              <a:sym typeface="Open Sans"/>
            </a:endParaRPr>
          </a:p>
          <a:p>
            <a:pPr indent="0" lvl="0" marL="0" rtl="0" algn="l">
              <a:lnSpc>
                <a:spcPct val="90000"/>
              </a:lnSpc>
              <a:spcBef>
                <a:spcPts val="640"/>
              </a:spcBef>
              <a:spcAft>
                <a:spcPts val="0"/>
              </a:spcAft>
              <a:buClr>
                <a:schemeClr val="dk1"/>
              </a:buClr>
              <a:buSzPts val="3200"/>
              <a:buNone/>
            </a:pPr>
            <a:r>
              <a:t/>
            </a:r>
            <a:endParaRPr sz="2400">
              <a:latin typeface="Open Sans"/>
              <a:ea typeface="Open Sans"/>
              <a:cs typeface="Open Sans"/>
              <a:sym typeface="Open Sans"/>
            </a:endParaRPr>
          </a:p>
        </p:txBody>
      </p:sp>
      <p:sp>
        <p:nvSpPr>
          <p:cNvPr id="234" name="Google Shape;234;p7"/>
          <p:cNvSpPr txBox="1"/>
          <p:nvPr/>
        </p:nvSpPr>
        <p:spPr>
          <a:xfrm>
            <a:off x="838200" y="1621630"/>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Key messages</a:t>
            </a:r>
            <a:endParaRPr sz="2000">
              <a:solidFill>
                <a:schemeClr val="dk1"/>
              </a:solidFill>
              <a:latin typeface="Calibri"/>
              <a:ea typeface="Calibri"/>
              <a:cs typeface="Calibri"/>
              <a:sym typeface="Calibri"/>
            </a:endParaRPr>
          </a:p>
        </p:txBody>
      </p:sp>
      <p:sp>
        <p:nvSpPr>
          <p:cNvPr id="235" name="Google Shape;235;p7"/>
          <p:cNvSpPr/>
          <p:nvPr/>
        </p:nvSpPr>
        <p:spPr>
          <a:xfrm>
            <a:off x="122311" y="6356349"/>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Lato"/>
                <a:ea typeface="Lato"/>
                <a:cs typeface="Lato"/>
                <a:sym typeface="Lato"/>
              </a:rPr>
              <a:t>Source:</a:t>
            </a:r>
            <a:r>
              <a:rPr lang="en-GB" sz="1000">
                <a:solidFill>
                  <a:srgbClr val="1D1C1D"/>
                </a:solidFill>
                <a:latin typeface="Lato"/>
                <a:ea typeface="Lato"/>
                <a:cs typeface="Lato"/>
                <a:sym typeface="Lato"/>
              </a:rPr>
              <a:t> Sahlberg et al. 2018</a:t>
            </a:r>
            <a:endParaRPr sz="1000">
              <a:solidFill>
                <a:schemeClr val="dk1"/>
              </a:solidFill>
              <a:latin typeface="Calibri"/>
              <a:ea typeface="Calibri"/>
              <a:cs typeface="Calibri"/>
              <a:sym typeface="Calibri"/>
            </a:endParaRPr>
          </a:p>
        </p:txBody>
      </p:sp>
      <p:sp>
        <p:nvSpPr>
          <p:cNvPr id="236" name="Google Shape;236;p7"/>
          <p:cNvSpPr/>
          <p:nvPr/>
        </p:nvSpPr>
        <p:spPr>
          <a:xfrm>
            <a:off x="6657975"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7.mp3" id="237" name="Google Shape;237;p7"/>
          <p:cNvPicPr preferRelativeResize="0"/>
          <p:nvPr/>
        </p:nvPicPr>
        <p:blipFill rotWithShape="1">
          <a:blip r:embed="rId3">
            <a:alphaModFix/>
          </a:blip>
          <a:srcRect b="0" l="0" r="0" t="0"/>
          <a:stretch/>
        </p:blipFill>
        <p:spPr>
          <a:xfrm>
            <a:off x="6728855" y="621506"/>
            <a:ext cx="812800" cy="812800"/>
          </a:xfrm>
          <a:prstGeom prst="rect">
            <a:avLst/>
          </a:prstGeom>
          <a:noFill/>
          <a:ln>
            <a:noFill/>
          </a:ln>
        </p:spPr>
      </p:pic>
      <p:sp>
        <p:nvSpPr>
          <p:cNvPr id="238" name="Google Shape;238;p7"/>
          <p:cNvSpPr txBox="1"/>
          <p:nvPr/>
        </p:nvSpPr>
        <p:spPr>
          <a:xfrm>
            <a:off x="838200" y="283899"/>
            <a:ext cx="584124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Energy policy and the energy system</a:t>
            </a:r>
            <a:endParaRPr sz="44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8"/>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7.1 References</a:t>
            </a:r>
            <a:endParaRPr/>
          </a:p>
        </p:txBody>
      </p:sp>
      <p:sp>
        <p:nvSpPr>
          <p:cNvPr id="244" name="Google Shape;244;p8"/>
          <p:cNvSpPr/>
          <p:nvPr/>
        </p:nvSpPr>
        <p:spPr>
          <a:xfrm>
            <a:off x="838200" y="1794762"/>
            <a:ext cx="8078993"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5: Energy modelling, scenario development and sensitivity analysis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https://onsset.github.io/teaching_kit/courses/module_3/Lecture%205/</a:t>
            </a:r>
            <a:r>
              <a:rPr lang="en-GB"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800">
                <a:solidFill>
                  <a:schemeClr val="dk1"/>
                </a:solidFill>
                <a:latin typeface="Open Sans"/>
                <a:ea typeface="Open Sans"/>
                <a:cs typeface="Open Sans"/>
                <a:sym typeface="Open Sans"/>
              </a:rPr>
              <a:t>Taliotis, C., Gardumi, F., Shivakumar, A., Sridharan, V., Ramos, E., Beltramo, A., Rogner, H., Howells, M., (2018). Introduction to Energy Systems Modelling, KTH-dESA and OpTIMUS.community. Available at: DOI: 10.5281/zenodo.1493113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9"/>
          <p:cNvSpPr txBox="1"/>
          <p:nvPr/>
        </p:nvSpPr>
        <p:spPr>
          <a:xfrm>
            <a:off x="838201" y="410368"/>
            <a:ext cx="975894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7.2 Scenario and sensitivity analysis in energy system modelling</a:t>
            </a:r>
            <a:endParaRPr/>
          </a:p>
        </p:txBody>
      </p:sp>
      <p:sp>
        <p:nvSpPr>
          <p:cNvPr id="251" name="Google Shape;251;p9"/>
          <p:cNvSpPr txBox="1"/>
          <p:nvPr/>
        </p:nvSpPr>
        <p:spPr>
          <a:xfrm>
            <a:off x="838200" y="1735931"/>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Forecasting, scenarios, and backcasting</a:t>
            </a:r>
            <a:endParaRPr sz="2000">
              <a:solidFill>
                <a:srgbClr val="9CC2E5"/>
              </a:solidFill>
              <a:latin typeface="Calibri"/>
              <a:ea typeface="Calibri"/>
              <a:cs typeface="Calibri"/>
              <a:sym typeface="Calibri"/>
            </a:endParaRPr>
          </a:p>
        </p:txBody>
      </p:sp>
      <p:sp>
        <p:nvSpPr>
          <p:cNvPr id="252" name="Google Shape;252;p9"/>
          <p:cNvSpPr/>
          <p:nvPr/>
        </p:nvSpPr>
        <p:spPr>
          <a:xfrm>
            <a:off x="908639" y="6154483"/>
            <a:ext cx="27286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Adapted from Sahlberg et al. 2018</a:t>
            </a:r>
            <a:endParaRPr sz="1000">
              <a:solidFill>
                <a:schemeClr val="dk1"/>
              </a:solidFill>
              <a:latin typeface="Open Sans"/>
              <a:ea typeface="Open Sans"/>
              <a:cs typeface="Open Sans"/>
              <a:sym typeface="Open Sans"/>
            </a:endParaRPr>
          </a:p>
        </p:txBody>
      </p:sp>
      <p:sp>
        <p:nvSpPr>
          <p:cNvPr id="253" name="Google Shape;253;p9"/>
          <p:cNvSpPr/>
          <p:nvPr/>
        </p:nvSpPr>
        <p:spPr>
          <a:xfrm>
            <a:off x="838200" y="2112361"/>
            <a:ext cx="2770495" cy="4030317"/>
          </a:xfrm>
          <a:prstGeom prst="roundRect">
            <a:avLst>
              <a:gd fmla="val 16667" name="adj"/>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9"/>
          <p:cNvSpPr/>
          <p:nvPr/>
        </p:nvSpPr>
        <p:spPr>
          <a:xfrm>
            <a:off x="4307006" y="2112361"/>
            <a:ext cx="2770495" cy="4030317"/>
          </a:xfrm>
          <a:prstGeom prst="roundRect">
            <a:avLst>
              <a:gd fmla="val 16667" name="adj"/>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9"/>
          <p:cNvSpPr/>
          <p:nvPr/>
        </p:nvSpPr>
        <p:spPr>
          <a:xfrm>
            <a:off x="7826646" y="2112360"/>
            <a:ext cx="2770495" cy="4030317"/>
          </a:xfrm>
          <a:prstGeom prst="roundRect">
            <a:avLst>
              <a:gd fmla="val 16667" name="adj"/>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9"/>
          <p:cNvSpPr/>
          <p:nvPr/>
        </p:nvSpPr>
        <p:spPr>
          <a:xfrm>
            <a:off x="1039389" y="3026602"/>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FUTURE</a:t>
            </a:r>
            <a:endParaRPr/>
          </a:p>
        </p:txBody>
      </p:sp>
      <p:sp>
        <p:nvSpPr>
          <p:cNvPr id="257" name="Google Shape;257;p9"/>
          <p:cNvSpPr/>
          <p:nvPr/>
        </p:nvSpPr>
        <p:spPr>
          <a:xfrm>
            <a:off x="4505978" y="3026602"/>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FUTURE</a:t>
            </a:r>
            <a:endParaRPr/>
          </a:p>
        </p:txBody>
      </p:sp>
      <p:sp>
        <p:nvSpPr>
          <p:cNvPr id="258" name="Google Shape;258;p9"/>
          <p:cNvSpPr/>
          <p:nvPr/>
        </p:nvSpPr>
        <p:spPr>
          <a:xfrm>
            <a:off x="7975748" y="3037985"/>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FUTURE</a:t>
            </a:r>
            <a:endParaRPr/>
          </a:p>
        </p:txBody>
      </p:sp>
      <p:sp>
        <p:nvSpPr>
          <p:cNvPr id="259" name="Google Shape;259;p9"/>
          <p:cNvSpPr/>
          <p:nvPr/>
        </p:nvSpPr>
        <p:spPr>
          <a:xfrm>
            <a:off x="1172570" y="2217859"/>
            <a:ext cx="2101755" cy="389872"/>
          </a:xfrm>
          <a:prstGeom prst="rect">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100">
                <a:solidFill>
                  <a:schemeClr val="dk1"/>
                </a:solidFill>
                <a:latin typeface="Calibri"/>
                <a:ea typeface="Calibri"/>
                <a:cs typeface="Calibri"/>
                <a:sym typeface="Calibri"/>
              </a:rPr>
              <a:t>Forecasting</a:t>
            </a:r>
            <a:endParaRPr/>
          </a:p>
        </p:txBody>
      </p:sp>
      <p:sp>
        <p:nvSpPr>
          <p:cNvPr id="260" name="Google Shape;260;p9"/>
          <p:cNvSpPr/>
          <p:nvPr/>
        </p:nvSpPr>
        <p:spPr>
          <a:xfrm>
            <a:off x="4641376" y="2218385"/>
            <a:ext cx="2101755" cy="509842"/>
          </a:xfrm>
          <a:prstGeom prst="rect">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Scenarios: exploratory and normative</a:t>
            </a:r>
            <a:endParaRPr/>
          </a:p>
        </p:txBody>
      </p:sp>
      <p:sp>
        <p:nvSpPr>
          <p:cNvPr id="261" name="Google Shape;261;p9"/>
          <p:cNvSpPr/>
          <p:nvPr/>
        </p:nvSpPr>
        <p:spPr>
          <a:xfrm>
            <a:off x="8110182" y="2219437"/>
            <a:ext cx="2101755" cy="389872"/>
          </a:xfrm>
          <a:prstGeom prst="rect">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100">
                <a:solidFill>
                  <a:schemeClr val="dk1"/>
                </a:solidFill>
                <a:latin typeface="Calibri"/>
                <a:ea typeface="Calibri"/>
                <a:cs typeface="Calibri"/>
                <a:sym typeface="Calibri"/>
              </a:rPr>
              <a:t>Backcasting</a:t>
            </a:r>
            <a:endParaRPr/>
          </a:p>
        </p:txBody>
      </p:sp>
      <p:sp>
        <p:nvSpPr>
          <p:cNvPr id="262" name="Google Shape;262;p9"/>
          <p:cNvSpPr/>
          <p:nvPr/>
        </p:nvSpPr>
        <p:spPr>
          <a:xfrm>
            <a:off x="1037171" y="5263833"/>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Present</a:t>
            </a:r>
            <a:endParaRPr/>
          </a:p>
        </p:txBody>
      </p:sp>
      <p:sp>
        <p:nvSpPr>
          <p:cNvPr id="263" name="Google Shape;263;p9"/>
          <p:cNvSpPr/>
          <p:nvPr/>
        </p:nvSpPr>
        <p:spPr>
          <a:xfrm>
            <a:off x="4505977" y="5271097"/>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Present</a:t>
            </a:r>
            <a:endParaRPr/>
          </a:p>
        </p:txBody>
      </p:sp>
      <p:sp>
        <p:nvSpPr>
          <p:cNvPr id="264" name="Google Shape;264;p9"/>
          <p:cNvSpPr/>
          <p:nvPr/>
        </p:nvSpPr>
        <p:spPr>
          <a:xfrm>
            <a:off x="7974783" y="5263833"/>
            <a:ext cx="2372551" cy="5732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Present</a:t>
            </a:r>
            <a:endParaRPr/>
          </a:p>
        </p:txBody>
      </p:sp>
      <p:cxnSp>
        <p:nvCxnSpPr>
          <p:cNvPr id="265" name="Google Shape;265;p9"/>
          <p:cNvCxnSpPr>
            <a:stCxn id="262" idx="0"/>
          </p:cNvCxnSpPr>
          <p:nvPr/>
        </p:nvCxnSpPr>
        <p:spPr>
          <a:xfrm rot="10800000">
            <a:off x="1172547" y="3611133"/>
            <a:ext cx="1050900" cy="1652700"/>
          </a:xfrm>
          <a:prstGeom prst="straightConnector1">
            <a:avLst/>
          </a:prstGeom>
          <a:noFill/>
          <a:ln cap="flat" cmpd="sng" w="9525">
            <a:solidFill>
              <a:schemeClr val="accent1"/>
            </a:solidFill>
            <a:prstDash val="dashDot"/>
            <a:miter lim="800000"/>
            <a:headEnd len="sm" w="sm" type="none"/>
            <a:tailEnd len="med" w="med" type="triangle"/>
          </a:ln>
        </p:spPr>
      </p:cxnSp>
      <p:cxnSp>
        <p:nvCxnSpPr>
          <p:cNvPr id="266" name="Google Shape;266;p9"/>
          <p:cNvCxnSpPr>
            <a:stCxn id="262" idx="0"/>
          </p:cNvCxnSpPr>
          <p:nvPr/>
        </p:nvCxnSpPr>
        <p:spPr>
          <a:xfrm flipH="1" rot="10800000">
            <a:off x="2223447" y="3611133"/>
            <a:ext cx="874500" cy="1652700"/>
          </a:xfrm>
          <a:prstGeom prst="straightConnector1">
            <a:avLst/>
          </a:prstGeom>
          <a:noFill/>
          <a:ln cap="flat" cmpd="sng" w="9525">
            <a:solidFill>
              <a:schemeClr val="accent1"/>
            </a:solidFill>
            <a:prstDash val="dashDot"/>
            <a:miter lim="800000"/>
            <a:headEnd len="sm" w="sm" type="none"/>
            <a:tailEnd len="med" w="med" type="triangle"/>
          </a:ln>
        </p:spPr>
      </p:cxnSp>
      <p:cxnSp>
        <p:nvCxnSpPr>
          <p:cNvPr id="267" name="Google Shape;267;p9"/>
          <p:cNvCxnSpPr>
            <a:endCxn id="256" idx="2"/>
          </p:cNvCxnSpPr>
          <p:nvPr/>
        </p:nvCxnSpPr>
        <p:spPr>
          <a:xfrm flipH="1" rot="10800000">
            <a:off x="2223565" y="3599808"/>
            <a:ext cx="2100" cy="1664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68" name="Google Shape;268;p9"/>
          <p:cNvCxnSpPr/>
          <p:nvPr/>
        </p:nvCxnSpPr>
        <p:spPr>
          <a:xfrm flipH="1" rot="10800000">
            <a:off x="1392072" y="3845467"/>
            <a:ext cx="627797" cy="54592"/>
          </a:xfrm>
          <a:prstGeom prst="straightConnector1">
            <a:avLst/>
          </a:prstGeom>
          <a:noFill/>
          <a:ln cap="flat" cmpd="sng" w="9525">
            <a:solidFill>
              <a:schemeClr val="accent1"/>
            </a:solidFill>
            <a:prstDash val="solid"/>
            <a:miter lim="800000"/>
            <a:headEnd len="sm" w="sm" type="none"/>
            <a:tailEnd len="med" w="med" type="triangle"/>
          </a:ln>
        </p:spPr>
      </p:cxnSp>
      <p:cxnSp>
        <p:nvCxnSpPr>
          <p:cNvPr id="269" name="Google Shape;269;p9"/>
          <p:cNvCxnSpPr/>
          <p:nvPr/>
        </p:nvCxnSpPr>
        <p:spPr>
          <a:xfrm rot="10800000">
            <a:off x="2374710" y="3831820"/>
            <a:ext cx="518615" cy="109182"/>
          </a:xfrm>
          <a:prstGeom prst="straightConnector1">
            <a:avLst/>
          </a:prstGeom>
          <a:noFill/>
          <a:ln cap="flat" cmpd="sng" w="9525">
            <a:solidFill>
              <a:schemeClr val="accent1"/>
            </a:solidFill>
            <a:prstDash val="solid"/>
            <a:miter lim="800000"/>
            <a:headEnd len="sm" w="sm" type="none"/>
            <a:tailEnd len="med" w="med" type="triangle"/>
          </a:ln>
        </p:spPr>
      </p:cxnSp>
      <p:cxnSp>
        <p:nvCxnSpPr>
          <p:cNvPr id="270" name="Google Shape;270;p9"/>
          <p:cNvCxnSpPr>
            <a:stCxn id="263" idx="0"/>
          </p:cNvCxnSpPr>
          <p:nvPr/>
        </p:nvCxnSpPr>
        <p:spPr>
          <a:xfrm rot="10800000">
            <a:off x="4641353" y="3611197"/>
            <a:ext cx="1050900" cy="16599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71" name="Google Shape;271;p9"/>
          <p:cNvCxnSpPr/>
          <p:nvPr/>
        </p:nvCxnSpPr>
        <p:spPr>
          <a:xfrm rot="10800000">
            <a:off x="5252414" y="3614823"/>
            <a:ext cx="438703" cy="1649010"/>
          </a:xfrm>
          <a:prstGeom prst="straightConnector1">
            <a:avLst/>
          </a:prstGeom>
          <a:noFill/>
          <a:ln cap="flat" cmpd="sng" w="9525">
            <a:solidFill>
              <a:schemeClr val="accent1"/>
            </a:solidFill>
            <a:prstDash val="solid"/>
            <a:miter lim="800000"/>
            <a:headEnd len="sm" w="sm" type="none"/>
            <a:tailEnd len="med" w="med" type="triangle"/>
          </a:ln>
        </p:spPr>
      </p:cxnSp>
      <p:cxnSp>
        <p:nvCxnSpPr>
          <p:cNvPr id="272" name="Google Shape;272;p9"/>
          <p:cNvCxnSpPr/>
          <p:nvPr/>
        </p:nvCxnSpPr>
        <p:spPr>
          <a:xfrm rot="10800000">
            <a:off x="5659898" y="3643016"/>
            <a:ext cx="32355" cy="1620817"/>
          </a:xfrm>
          <a:prstGeom prst="straightConnector1">
            <a:avLst/>
          </a:prstGeom>
          <a:noFill/>
          <a:ln cap="flat" cmpd="sng" w="9525">
            <a:solidFill>
              <a:schemeClr val="accent1"/>
            </a:solidFill>
            <a:prstDash val="solid"/>
            <a:miter lim="800000"/>
            <a:headEnd len="sm" w="sm" type="none"/>
            <a:tailEnd len="med" w="med" type="triangle"/>
          </a:ln>
        </p:spPr>
      </p:cxnSp>
      <p:cxnSp>
        <p:nvCxnSpPr>
          <p:cNvPr id="273" name="Google Shape;273;p9"/>
          <p:cNvCxnSpPr/>
          <p:nvPr/>
        </p:nvCxnSpPr>
        <p:spPr>
          <a:xfrm flipH="1" rot="10800000">
            <a:off x="5691116" y="3643016"/>
            <a:ext cx="404884" cy="1620819"/>
          </a:xfrm>
          <a:prstGeom prst="straightConnector1">
            <a:avLst/>
          </a:prstGeom>
          <a:noFill/>
          <a:ln cap="flat" cmpd="sng" w="9525">
            <a:solidFill>
              <a:schemeClr val="accent1"/>
            </a:solidFill>
            <a:prstDash val="solid"/>
            <a:miter lim="800000"/>
            <a:headEnd len="sm" w="sm" type="none"/>
            <a:tailEnd len="med" w="med" type="triangle"/>
          </a:ln>
        </p:spPr>
      </p:cxnSp>
      <p:cxnSp>
        <p:nvCxnSpPr>
          <p:cNvPr id="274" name="Google Shape;274;p9"/>
          <p:cNvCxnSpPr/>
          <p:nvPr/>
        </p:nvCxnSpPr>
        <p:spPr>
          <a:xfrm flipH="1" rot="10800000">
            <a:off x="5676075" y="3643016"/>
            <a:ext cx="888498" cy="1616698"/>
          </a:xfrm>
          <a:prstGeom prst="straightConnector1">
            <a:avLst/>
          </a:prstGeom>
          <a:noFill/>
          <a:ln cap="flat" cmpd="sng" w="9525">
            <a:solidFill>
              <a:schemeClr val="accent1"/>
            </a:solidFill>
            <a:prstDash val="solid"/>
            <a:miter lim="800000"/>
            <a:headEnd len="sm" w="sm" type="none"/>
            <a:tailEnd len="med" w="med" type="triangle"/>
          </a:ln>
        </p:spPr>
      </p:cxnSp>
      <p:sp>
        <p:nvSpPr>
          <p:cNvPr id="275" name="Google Shape;275;p9"/>
          <p:cNvSpPr/>
          <p:nvPr/>
        </p:nvSpPr>
        <p:spPr>
          <a:xfrm rot="-7252768">
            <a:off x="9369573" y="2997005"/>
            <a:ext cx="2153532" cy="3051597"/>
          </a:xfrm>
          <a:prstGeom prst="arc">
            <a:avLst>
              <a:gd fmla="val 16200000" name="adj1"/>
              <a:gd fmla="val 21534335" name="adj2"/>
            </a:avLst>
          </a:prstGeom>
          <a:noFill/>
          <a:ln cap="flat" cmpd="sng" w="9525">
            <a:solidFill>
              <a:schemeClr val="accent1"/>
            </a:solidFill>
            <a:prstDash val="dash"/>
            <a:miter lim="800000"/>
            <a:headEnd len="med" w="med" type="stealth"/>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9"/>
          <p:cNvSpPr/>
          <p:nvPr/>
        </p:nvSpPr>
        <p:spPr>
          <a:xfrm rot="3486606">
            <a:off x="7559170" y="2961958"/>
            <a:ext cx="2096872" cy="2795308"/>
          </a:xfrm>
          <a:prstGeom prst="arc">
            <a:avLst>
              <a:gd fmla="val 16200000" name="adj1"/>
              <a:gd fmla="val 21534335" name="adj2"/>
            </a:avLst>
          </a:prstGeom>
          <a:noFill/>
          <a:ln cap="flat" cmpd="sng" w="9525">
            <a:solidFill>
              <a:schemeClr val="accent1"/>
            </a:solidFill>
            <a:prstDash val="dash"/>
            <a:miter lim="800000"/>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9"/>
          <p:cNvSpPr/>
          <p:nvPr/>
        </p:nvSpPr>
        <p:spPr>
          <a:xfrm>
            <a:off x="9703558" y="3611191"/>
            <a:ext cx="152400" cy="152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9"/>
          <p:cNvSpPr/>
          <p:nvPr/>
        </p:nvSpPr>
        <p:spPr>
          <a:xfrm>
            <a:off x="8695896" y="3640761"/>
            <a:ext cx="152400" cy="152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9"/>
          <p:cNvSpPr/>
          <p:nvPr/>
        </p:nvSpPr>
        <p:spPr>
          <a:xfrm>
            <a:off x="9175848" y="3629385"/>
            <a:ext cx="152400" cy="152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9"/>
          <p:cNvSpPr txBox="1"/>
          <p:nvPr/>
        </p:nvSpPr>
        <p:spPr>
          <a:xfrm>
            <a:off x="7603569" y="6144347"/>
            <a:ext cx="421647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81" name="Google Shape;281;p9"/>
          <p:cNvSpPr/>
          <p:nvPr/>
        </p:nvSpPr>
        <p:spPr>
          <a:xfrm>
            <a:off x="10548246" y="5335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7_Slide9.mp3" id="282" name="Google Shape;282;p9"/>
          <p:cNvPicPr preferRelativeResize="0"/>
          <p:nvPr/>
        </p:nvPicPr>
        <p:blipFill rotWithShape="1">
          <a:blip r:embed="rId5">
            <a:alphaModFix/>
          </a:blip>
          <a:srcRect b="0" l="0" r="0" t="0"/>
          <a:stretch/>
        </p:blipFill>
        <p:spPr>
          <a:xfrm>
            <a:off x="10619611" y="60749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