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1"/>
  </p:notesMasterIdLst>
  <p:sldIdLst>
    <p:sldId id="256" r:id="rId5"/>
    <p:sldId id="257" r:id="rId6"/>
    <p:sldId id="260" r:id="rId7"/>
    <p:sldId id="267" r:id="rId8"/>
    <p:sldId id="268" r:id="rId9"/>
    <p:sldId id="271" r:id="rId10"/>
    <p:sldId id="269" r:id="rId11"/>
    <p:sldId id="272" r:id="rId12"/>
    <p:sldId id="270"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0b+OJYcqmYQULra4zzIog==" hashData="z+M37BR7Gol2/mlDj+sYHVkapuxNz19NQSOs3yNSO/gbJoI73lU1Hjk32Gn/mg1QzflpPyQXTwH6VMEBaHIZ7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autoAdjust="0"/>
    <p:restoredTop sz="80816" autoAdjust="0"/>
  </p:normalViewPr>
  <p:slideViewPr>
    <p:cSldViewPr snapToGrid="0" snapToObjects="1">
      <p:cViewPr varScale="1">
        <p:scale>
          <a:sx n="61" d="100"/>
          <a:sy n="61" d="100"/>
        </p:scale>
        <p:origin x="17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D92DE-72E4-4D68-B56B-40DF2E933B83}" type="doc">
      <dgm:prSet loTypeId="urn:microsoft.com/office/officeart/2005/8/layout/hierarchy2" loCatId="hierarchy" qsTypeId="urn:microsoft.com/office/officeart/2005/8/quickstyle/simple3" qsCatId="simple" csTypeId="urn:microsoft.com/office/officeart/2005/8/colors/accent0_1" csCatId="mainScheme" phldr="1"/>
      <dgm:spPr/>
      <dgm:t>
        <a:bodyPr/>
        <a:lstStyle/>
        <a:p>
          <a:endParaRPr lang="en-GB"/>
        </a:p>
      </dgm:t>
    </dgm:pt>
    <dgm:pt modelId="{E9E5FC0E-0231-41F0-BE41-1C81A39C8463}">
      <dgm:prSet phldrT="[Text]" custT="1"/>
      <dgm:spPr>
        <a:solidFill>
          <a:schemeClr val="bg1"/>
        </a:solidFill>
      </dgm:spPr>
      <dgm:t>
        <a:bodyPr/>
        <a:lstStyle/>
        <a:p>
          <a:r>
            <a:rPr lang="en-GB" sz="1800" b="1" dirty="0"/>
            <a:t>HERRAMIENTAS DE MODELIZACIÓN</a:t>
          </a:r>
        </a:p>
      </dgm:t>
    </dgm:pt>
    <dgm:pt modelId="{F6E81E7F-EFC0-413C-9B46-68902DA903F0}" type="parTrans" cxnId="{BA5995A6-5B3C-49CB-AD34-4DE306615216}">
      <dgm:prSet/>
      <dgm:spPr/>
      <dgm:t>
        <a:bodyPr/>
        <a:lstStyle/>
        <a:p>
          <a:endParaRPr lang="en-GB" sz="2000" dirty="0"/>
        </a:p>
      </dgm:t>
    </dgm:pt>
    <dgm:pt modelId="{9E787EDF-83C8-4408-94E8-F1EF7E929A92}" type="sibTrans" cxnId="{BA5995A6-5B3C-49CB-AD34-4DE306615216}">
      <dgm:prSet/>
      <dgm:spPr/>
      <dgm:t>
        <a:bodyPr/>
        <a:lstStyle/>
        <a:p>
          <a:endParaRPr lang="en-GB" sz="2000" dirty="0"/>
        </a:p>
      </dgm:t>
    </dgm:pt>
    <dgm:pt modelId="{7545817E-32B6-40FE-A835-83DD4B2374E8}">
      <dgm:prSet phldrT="[Text]" custT="1"/>
      <dgm:spPr>
        <a:solidFill>
          <a:srgbClr val="DEE4EE"/>
        </a:solidFill>
      </dgm:spPr>
      <dgm:t>
        <a:bodyPr/>
        <a:lstStyle/>
        <a:p>
          <a:r>
            <a:rPr lang="en-GB" sz="1800" b="1" dirty="0" err="1"/>
            <a:t>Arriba</a:t>
          </a:r>
          <a:r>
            <a:rPr lang="en-GB" sz="1800" b="1" dirty="0"/>
            <a:t>-Abajo</a:t>
          </a:r>
        </a:p>
      </dgm:t>
    </dgm:pt>
    <dgm:pt modelId="{1EC0EA96-2EEB-408C-9700-BB75698A84A3}" type="parTrans" cxnId="{03E50BAC-AB5E-4547-869F-166680C803C1}">
      <dgm:prSet custT="1"/>
      <dgm:spPr/>
      <dgm:t>
        <a:bodyPr/>
        <a:lstStyle/>
        <a:p>
          <a:endParaRPr lang="en-GB" sz="2000" dirty="0"/>
        </a:p>
      </dgm:t>
    </dgm:pt>
    <dgm:pt modelId="{84ECBF4B-B709-4AB7-BE37-F01E075B0323}" type="sibTrans" cxnId="{03E50BAC-AB5E-4547-869F-166680C803C1}">
      <dgm:prSet/>
      <dgm:spPr/>
      <dgm:t>
        <a:bodyPr/>
        <a:lstStyle/>
        <a:p>
          <a:endParaRPr lang="en-GB" sz="2000" dirty="0"/>
        </a:p>
      </dgm:t>
    </dgm:pt>
    <dgm:pt modelId="{0E433D7D-4385-4185-8693-13E1A74E7F02}">
      <dgm:prSet phldrT="[Text]" custT="1"/>
      <dgm:spPr>
        <a:solidFill>
          <a:srgbClr val="DEE4EE"/>
        </a:solidFill>
      </dgm:spPr>
      <dgm:t>
        <a:bodyPr/>
        <a:lstStyle/>
        <a:p>
          <a:r>
            <a:rPr lang="en-GB" sz="1800" dirty="0"/>
            <a:t>ECONÓMICO</a:t>
          </a:r>
        </a:p>
      </dgm:t>
    </dgm:pt>
    <dgm:pt modelId="{A457A750-E402-4C7D-AA14-27878FD98DB0}" type="parTrans" cxnId="{9F552A31-045E-4ED4-9BB3-5B9A8A284113}">
      <dgm:prSet custT="1"/>
      <dgm:spPr/>
      <dgm:t>
        <a:bodyPr/>
        <a:lstStyle/>
        <a:p>
          <a:endParaRPr lang="en-GB" sz="2000" dirty="0"/>
        </a:p>
      </dgm:t>
    </dgm:pt>
    <dgm:pt modelId="{8108FE9E-87E9-49A2-A1E1-3B391F03A03D}" type="sibTrans" cxnId="{9F552A31-045E-4ED4-9BB3-5B9A8A284113}">
      <dgm:prSet/>
      <dgm:spPr/>
      <dgm:t>
        <a:bodyPr/>
        <a:lstStyle/>
        <a:p>
          <a:endParaRPr lang="en-GB" sz="2000" dirty="0"/>
        </a:p>
      </dgm:t>
    </dgm:pt>
    <dgm:pt modelId="{319EED76-B84B-448E-BFAD-D0AC2190D596}">
      <dgm:prSet phldrT="[Text]" custT="1"/>
      <dgm:spPr>
        <a:solidFill>
          <a:srgbClr val="DEE4EE"/>
        </a:solidFill>
      </dgm:spPr>
      <dgm:t>
        <a:bodyPr/>
        <a:lstStyle/>
        <a:p>
          <a:r>
            <a:rPr lang="en-GB" sz="1800" dirty="0"/>
            <a:t>ENTRADA/SALIDA</a:t>
          </a:r>
        </a:p>
      </dgm:t>
    </dgm:pt>
    <dgm:pt modelId="{B40B8080-00C4-49BF-9EAB-9599C7A62A0F}" type="parTrans" cxnId="{313D3D02-FE4E-45F7-934E-30303EE7C7FB}">
      <dgm:prSet custT="1"/>
      <dgm:spPr/>
      <dgm:t>
        <a:bodyPr/>
        <a:lstStyle/>
        <a:p>
          <a:endParaRPr lang="en-GB" sz="2000" dirty="0"/>
        </a:p>
      </dgm:t>
    </dgm:pt>
    <dgm:pt modelId="{23509F6E-04C7-48CC-BA6C-4AE58D9A7C12}" type="sibTrans" cxnId="{313D3D02-FE4E-45F7-934E-30303EE7C7FB}">
      <dgm:prSet/>
      <dgm:spPr/>
      <dgm:t>
        <a:bodyPr/>
        <a:lstStyle/>
        <a:p>
          <a:endParaRPr lang="en-GB" sz="2000" dirty="0"/>
        </a:p>
      </dgm:t>
    </dgm:pt>
    <dgm:pt modelId="{5A121CA9-554C-408C-AF5C-F06F9EEAB018}">
      <dgm:prSet phldrT="[Text]" custT="1"/>
      <dgm:spPr>
        <a:solidFill>
          <a:srgbClr val="DEE4EE"/>
        </a:solidFill>
      </dgm:spPr>
      <dgm:t>
        <a:bodyPr/>
        <a:lstStyle/>
        <a:p>
          <a:r>
            <a:rPr lang="en-GB" sz="1800" dirty="0"/>
            <a:t>CGE</a:t>
          </a:r>
        </a:p>
      </dgm:t>
    </dgm:pt>
    <dgm:pt modelId="{3F389262-08E7-40A8-AF2F-EDF073627DDC}" type="parTrans" cxnId="{EE71346C-1783-458F-BF59-C53FD6EE1316}">
      <dgm:prSet custT="1"/>
      <dgm:spPr/>
      <dgm:t>
        <a:bodyPr/>
        <a:lstStyle/>
        <a:p>
          <a:endParaRPr lang="en-GB" sz="2000" dirty="0"/>
        </a:p>
      </dgm:t>
    </dgm:pt>
    <dgm:pt modelId="{839EA3D1-3648-44B4-9C1E-B5334B3F2108}" type="sibTrans" cxnId="{EE71346C-1783-458F-BF59-C53FD6EE1316}">
      <dgm:prSet/>
      <dgm:spPr/>
      <dgm:t>
        <a:bodyPr/>
        <a:lstStyle/>
        <a:p>
          <a:endParaRPr lang="en-GB" sz="2000" dirty="0"/>
        </a:p>
      </dgm:t>
    </dgm:pt>
    <dgm:pt modelId="{9E3AA124-0B2C-4DF8-8EE4-0167413B3A68}">
      <dgm:prSet phldrT="[Text]" custT="1"/>
      <dgm:spPr>
        <a:solidFill>
          <a:srgbClr val="A1B1CF"/>
        </a:solidFill>
      </dgm:spPr>
      <dgm:t>
        <a:bodyPr/>
        <a:lstStyle/>
        <a:p>
          <a:r>
            <a:rPr lang="en-GB" sz="1800" b="1" dirty="0"/>
            <a:t>Abajo-</a:t>
          </a:r>
          <a:r>
            <a:rPr lang="en-GB" sz="1800" b="1" dirty="0" err="1"/>
            <a:t>Arriba</a:t>
          </a:r>
          <a:endParaRPr lang="en-GB" sz="1800" b="1" dirty="0"/>
        </a:p>
      </dgm:t>
    </dgm:pt>
    <dgm:pt modelId="{5E5B4099-39B9-49C8-AB7B-249D8628571D}" type="parTrans" cxnId="{AD02B15D-1350-4C43-9018-CA30B599A5D3}">
      <dgm:prSet custT="1"/>
      <dgm:spPr/>
      <dgm:t>
        <a:bodyPr/>
        <a:lstStyle/>
        <a:p>
          <a:endParaRPr lang="en-GB" sz="2000" dirty="0"/>
        </a:p>
      </dgm:t>
    </dgm:pt>
    <dgm:pt modelId="{9C986C8D-D2F4-4DBA-A11B-1868BBB3446F}" type="sibTrans" cxnId="{AD02B15D-1350-4C43-9018-CA30B599A5D3}">
      <dgm:prSet/>
      <dgm:spPr/>
      <dgm:t>
        <a:bodyPr/>
        <a:lstStyle/>
        <a:p>
          <a:endParaRPr lang="en-GB" sz="2000" dirty="0"/>
        </a:p>
      </dgm:t>
    </dgm:pt>
    <dgm:pt modelId="{7C14D422-0C41-41A8-830F-2DF66809D9A5}">
      <dgm:prSet phldrT="[Text]" custT="1"/>
      <dgm:spPr>
        <a:solidFill>
          <a:srgbClr val="A1B1CF"/>
        </a:solidFill>
      </dgm:spPr>
      <dgm:t>
        <a:bodyPr/>
        <a:lstStyle/>
        <a:p>
          <a:r>
            <a:rPr lang="en-GB" sz="1800" dirty="0"/>
            <a:t>CONTABILIDAD</a:t>
          </a:r>
        </a:p>
      </dgm:t>
    </dgm:pt>
    <dgm:pt modelId="{186667C5-D9ED-4E51-B069-0146F3B7EEA9}" type="parTrans" cxnId="{174E5715-8C0C-4E4C-AF0A-ED7C36691026}">
      <dgm:prSet custT="1"/>
      <dgm:spPr/>
      <dgm:t>
        <a:bodyPr/>
        <a:lstStyle/>
        <a:p>
          <a:endParaRPr lang="en-GB" sz="2000" dirty="0"/>
        </a:p>
      </dgm:t>
    </dgm:pt>
    <dgm:pt modelId="{33AFF3A4-4419-4162-B84D-D06AD18E2B51}" type="sibTrans" cxnId="{174E5715-8C0C-4E4C-AF0A-ED7C36691026}">
      <dgm:prSet/>
      <dgm:spPr/>
      <dgm:t>
        <a:bodyPr/>
        <a:lstStyle/>
        <a:p>
          <a:endParaRPr lang="en-GB" sz="2000" dirty="0"/>
        </a:p>
      </dgm:t>
    </dgm:pt>
    <dgm:pt modelId="{83A0B4D6-598B-49A1-B11D-FCFE0730A506}">
      <dgm:prSet phldrT="[Text]" custT="1"/>
      <dgm:spPr>
        <a:solidFill>
          <a:srgbClr val="A1B1CF"/>
        </a:solidFill>
      </dgm:spPr>
      <dgm:t>
        <a:bodyPr/>
        <a:lstStyle/>
        <a:p>
          <a:r>
            <a:rPr lang="en-GB" sz="1800" dirty="0"/>
            <a:t>SIMULACIÓN</a:t>
          </a:r>
        </a:p>
      </dgm:t>
    </dgm:pt>
    <dgm:pt modelId="{B89AD8CE-0846-4988-85B3-A1BA13CCDF20}" type="parTrans" cxnId="{A80AC09C-6913-4103-9A0A-FB1AD02873ED}">
      <dgm:prSet custT="1"/>
      <dgm:spPr/>
      <dgm:t>
        <a:bodyPr/>
        <a:lstStyle/>
        <a:p>
          <a:endParaRPr lang="en-GB" sz="2000" dirty="0"/>
        </a:p>
      </dgm:t>
    </dgm:pt>
    <dgm:pt modelId="{DD7DC3F0-85AD-47A5-B970-9F6AED7FAFCA}" type="sibTrans" cxnId="{A80AC09C-6913-4103-9A0A-FB1AD02873ED}">
      <dgm:prSet/>
      <dgm:spPr/>
      <dgm:t>
        <a:bodyPr/>
        <a:lstStyle/>
        <a:p>
          <a:endParaRPr lang="en-GB" sz="2000" dirty="0"/>
        </a:p>
      </dgm:t>
    </dgm:pt>
    <dgm:pt modelId="{91E2DAB7-897F-4A2D-A035-882185E1949B}">
      <dgm:prSet phldrT="[Text]" custT="1"/>
      <dgm:spPr>
        <a:solidFill>
          <a:srgbClr val="A1B1CF"/>
        </a:solidFill>
      </dgm:spPr>
      <dgm:t>
        <a:bodyPr/>
        <a:lstStyle/>
        <a:p>
          <a:r>
            <a:rPr lang="en-GB" sz="1800" dirty="0">
              <a:latin typeface="Calibri Light" panose="020F0302020204030204"/>
            </a:rPr>
            <a:t>OPTIMIZACIÓN</a:t>
          </a:r>
          <a:endParaRPr lang="en-GB" sz="1800" dirty="0"/>
        </a:p>
      </dgm:t>
    </dgm:pt>
    <dgm:pt modelId="{C3FD3ED9-27D1-41E7-96C7-6368B4A14AF8}" type="parTrans" cxnId="{887919CF-4172-4998-A251-4F04333469B4}">
      <dgm:prSet custT="1"/>
      <dgm:spPr/>
      <dgm:t>
        <a:bodyPr/>
        <a:lstStyle/>
        <a:p>
          <a:endParaRPr lang="en-GB" sz="2000" dirty="0"/>
        </a:p>
      </dgm:t>
    </dgm:pt>
    <dgm:pt modelId="{B334B690-9791-451D-931A-D39572624ECE}" type="sibTrans" cxnId="{887919CF-4172-4998-A251-4F04333469B4}">
      <dgm:prSet/>
      <dgm:spPr/>
      <dgm:t>
        <a:bodyPr/>
        <a:lstStyle/>
        <a:p>
          <a:endParaRPr lang="en-GB" sz="2000" dirty="0"/>
        </a:p>
      </dgm:t>
    </dgm:pt>
    <dgm:pt modelId="{0FF3CF15-A5CF-4136-A792-A587E8B37119}" type="pres">
      <dgm:prSet presAssocID="{745D92DE-72E4-4D68-B56B-40DF2E933B83}" presName="diagram" presStyleCnt="0">
        <dgm:presLayoutVars>
          <dgm:chPref val="1"/>
          <dgm:dir/>
          <dgm:animOne val="branch"/>
          <dgm:animLvl val="lvl"/>
          <dgm:resizeHandles val="exact"/>
        </dgm:presLayoutVars>
      </dgm:prSet>
      <dgm:spPr/>
    </dgm:pt>
    <dgm:pt modelId="{0389A3AF-F5B2-4A2B-9DC2-B56B501B83B2}" type="pres">
      <dgm:prSet presAssocID="{E9E5FC0E-0231-41F0-BE41-1C81A39C8463}" presName="root1" presStyleCnt="0"/>
      <dgm:spPr/>
    </dgm:pt>
    <dgm:pt modelId="{B4A630B5-3F56-49AD-8F86-8038BC2C3CDE}" type="pres">
      <dgm:prSet presAssocID="{E9E5FC0E-0231-41F0-BE41-1C81A39C8463}" presName="LevelOneTextNode" presStyleLbl="node0" presStyleIdx="0" presStyleCnt="1" custScaleX="246948" custScaleY="136763" custLinFactNeighborX="10855">
        <dgm:presLayoutVars>
          <dgm:chPref val="3"/>
        </dgm:presLayoutVars>
      </dgm:prSet>
      <dgm:spPr/>
    </dgm:pt>
    <dgm:pt modelId="{16BF7D41-6AB9-4AE4-B53A-9E61D39CA986}" type="pres">
      <dgm:prSet presAssocID="{E9E5FC0E-0231-41F0-BE41-1C81A39C8463}" presName="level2hierChild" presStyleCnt="0"/>
      <dgm:spPr/>
    </dgm:pt>
    <dgm:pt modelId="{D3097717-B715-4CF9-87BF-E5C99F6C027D}" type="pres">
      <dgm:prSet presAssocID="{1EC0EA96-2EEB-408C-9700-BB75698A84A3}" presName="conn2-1" presStyleLbl="parChTrans1D2" presStyleIdx="0" presStyleCnt="2"/>
      <dgm:spPr/>
    </dgm:pt>
    <dgm:pt modelId="{38D3A82F-FC82-487C-914F-A0BF693CB482}" type="pres">
      <dgm:prSet presAssocID="{1EC0EA96-2EEB-408C-9700-BB75698A84A3}" presName="connTx" presStyleLbl="parChTrans1D2" presStyleIdx="0" presStyleCnt="2"/>
      <dgm:spPr/>
    </dgm:pt>
    <dgm:pt modelId="{F4080DBB-E6E8-44FF-8A75-6798D4D2F99E}" type="pres">
      <dgm:prSet presAssocID="{7545817E-32B6-40FE-A835-83DD4B2374E8}" presName="root2" presStyleCnt="0"/>
      <dgm:spPr/>
    </dgm:pt>
    <dgm:pt modelId="{B051374F-5119-46A4-A0EF-7A89FC6BE09A}" type="pres">
      <dgm:prSet presAssocID="{7545817E-32B6-40FE-A835-83DD4B2374E8}" presName="LevelTwoTextNode" presStyleLbl="node2" presStyleIdx="0" presStyleCnt="2" custScaleX="163510">
        <dgm:presLayoutVars>
          <dgm:chPref val="3"/>
        </dgm:presLayoutVars>
      </dgm:prSet>
      <dgm:spPr/>
    </dgm:pt>
    <dgm:pt modelId="{D519B116-5591-474C-BAAE-FC5718FE0DDB}" type="pres">
      <dgm:prSet presAssocID="{7545817E-32B6-40FE-A835-83DD4B2374E8}" presName="level3hierChild" presStyleCnt="0"/>
      <dgm:spPr/>
    </dgm:pt>
    <dgm:pt modelId="{E2C3FD19-24C5-459E-B65E-D099B70A80F6}" type="pres">
      <dgm:prSet presAssocID="{A457A750-E402-4C7D-AA14-27878FD98DB0}" presName="conn2-1" presStyleLbl="parChTrans1D3" presStyleIdx="0" presStyleCnt="6"/>
      <dgm:spPr/>
    </dgm:pt>
    <dgm:pt modelId="{9010595D-D2FF-4D2B-A80A-409BA3287FA6}" type="pres">
      <dgm:prSet presAssocID="{A457A750-E402-4C7D-AA14-27878FD98DB0}" presName="connTx" presStyleLbl="parChTrans1D3" presStyleIdx="0" presStyleCnt="6"/>
      <dgm:spPr/>
    </dgm:pt>
    <dgm:pt modelId="{2149724C-1478-43BB-8C32-ED27AABC29C7}" type="pres">
      <dgm:prSet presAssocID="{0E433D7D-4385-4185-8693-13E1A74E7F02}" presName="root2" presStyleCnt="0"/>
      <dgm:spPr/>
    </dgm:pt>
    <dgm:pt modelId="{A44791AB-2162-4C0B-90DE-B0CDEE920922}" type="pres">
      <dgm:prSet presAssocID="{0E433D7D-4385-4185-8693-13E1A74E7F02}" presName="LevelTwoTextNode" presStyleLbl="node3" presStyleIdx="0" presStyleCnt="6" custScaleX="199325" custLinFactNeighborX="41809">
        <dgm:presLayoutVars>
          <dgm:chPref val="3"/>
        </dgm:presLayoutVars>
      </dgm:prSet>
      <dgm:spPr/>
    </dgm:pt>
    <dgm:pt modelId="{CE6AB8D7-2951-4FA4-9547-3AF749261ED1}" type="pres">
      <dgm:prSet presAssocID="{0E433D7D-4385-4185-8693-13E1A74E7F02}" presName="level3hierChild" presStyleCnt="0"/>
      <dgm:spPr/>
    </dgm:pt>
    <dgm:pt modelId="{3305CB66-6B73-4FD1-A839-3BBD63B4FE0B}" type="pres">
      <dgm:prSet presAssocID="{B40B8080-00C4-49BF-9EAB-9599C7A62A0F}" presName="conn2-1" presStyleLbl="parChTrans1D3" presStyleIdx="1" presStyleCnt="6"/>
      <dgm:spPr/>
    </dgm:pt>
    <dgm:pt modelId="{C5AFF327-658F-4838-9C82-39B0AC68516C}" type="pres">
      <dgm:prSet presAssocID="{B40B8080-00C4-49BF-9EAB-9599C7A62A0F}" presName="connTx" presStyleLbl="parChTrans1D3" presStyleIdx="1" presStyleCnt="6"/>
      <dgm:spPr/>
    </dgm:pt>
    <dgm:pt modelId="{37E45E81-AB8E-4DA5-8000-E4FDBBDE69AA}" type="pres">
      <dgm:prSet presAssocID="{319EED76-B84B-448E-BFAD-D0AC2190D596}" presName="root2" presStyleCnt="0"/>
      <dgm:spPr/>
    </dgm:pt>
    <dgm:pt modelId="{9C59314F-A0DA-4CA0-B0C8-185A596E396C}" type="pres">
      <dgm:prSet presAssocID="{319EED76-B84B-448E-BFAD-D0AC2190D596}" presName="LevelTwoTextNode" presStyleLbl="node3" presStyleIdx="1" presStyleCnt="6" custScaleX="199325" custLinFactNeighborX="41809">
        <dgm:presLayoutVars>
          <dgm:chPref val="3"/>
        </dgm:presLayoutVars>
      </dgm:prSet>
      <dgm:spPr/>
    </dgm:pt>
    <dgm:pt modelId="{593E389B-1D83-4FF1-885F-FF75E6194340}" type="pres">
      <dgm:prSet presAssocID="{319EED76-B84B-448E-BFAD-D0AC2190D596}" presName="level3hierChild" presStyleCnt="0"/>
      <dgm:spPr/>
    </dgm:pt>
    <dgm:pt modelId="{502E635D-37D4-496E-89C3-7B5238E8CFB1}" type="pres">
      <dgm:prSet presAssocID="{3F389262-08E7-40A8-AF2F-EDF073627DDC}" presName="conn2-1" presStyleLbl="parChTrans1D3" presStyleIdx="2" presStyleCnt="6"/>
      <dgm:spPr/>
    </dgm:pt>
    <dgm:pt modelId="{B79D52C0-AA59-46D6-8F50-4CDF084FCE65}" type="pres">
      <dgm:prSet presAssocID="{3F389262-08E7-40A8-AF2F-EDF073627DDC}" presName="connTx" presStyleLbl="parChTrans1D3" presStyleIdx="2" presStyleCnt="6"/>
      <dgm:spPr/>
    </dgm:pt>
    <dgm:pt modelId="{2B8555FE-53DC-4932-A17E-FF99255F6365}" type="pres">
      <dgm:prSet presAssocID="{5A121CA9-554C-408C-AF5C-F06F9EEAB018}" presName="root2" presStyleCnt="0"/>
      <dgm:spPr/>
    </dgm:pt>
    <dgm:pt modelId="{79688652-A84D-4620-BB03-B262594BDB6F}" type="pres">
      <dgm:prSet presAssocID="{5A121CA9-554C-408C-AF5C-F06F9EEAB018}" presName="LevelTwoTextNode" presStyleLbl="node3" presStyleIdx="2" presStyleCnt="6" custScaleX="199325" custLinFactNeighborX="41809">
        <dgm:presLayoutVars>
          <dgm:chPref val="3"/>
        </dgm:presLayoutVars>
      </dgm:prSet>
      <dgm:spPr/>
    </dgm:pt>
    <dgm:pt modelId="{60F8091F-12B6-4D46-8D13-4A047E19B113}" type="pres">
      <dgm:prSet presAssocID="{5A121CA9-554C-408C-AF5C-F06F9EEAB018}" presName="level3hierChild" presStyleCnt="0"/>
      <dgm:spPr/>
    </dgm:pt>
    <dgm:pt modelId="{A85A89CC-4DC6-4548-A2D7-81AF6DEB7D85}" type="pres">
      <dgm:prSet presAssocID="{5E5B4099-39B9-49C8-AB7B-249D8628571D}" presName="conn2-1" presStyleLbl="parChTrans1D2" presStyleIdx="1" presStyleCnt="2"/>
      <dgm:spPr/>
    </dgm:pt>
    <dgm:pt modelId="{409FACE8-7926-4614-9FDC-B437F8CD753A}" type="pres">
      <dgm:prSet presAssocID="{5E5B4099-39B9-49C8-AB7B-249D8628571D}" presName="connTx" presStyleLbl="parChTrans1D2" presStyleIdx="1" presStyleCnt="2"/>
      <dgm:spPr/>
    </dgm:pt>
    <dgm:pt modelId="{DCFA8D66-13AF-4D1E-955F-A026B6E53907}" type="pres">
      <dgm:prSet presAssocID="{9E3AA124-0B2C-4DF8-8EE4-0167413B3A68}" presName="root2" presStyleCnt="0"/>
      <dgm:spPr/>
    </dgm:pt>
    <dgm:pt modelId="{A0110444-3F58-41EE-8A28-3FD1DEFF81C6}" type="pres">
      <dgm:prSet presAssocID="{9E3AA124-0B2C-4DF8-8EE4-0167413B3A68}" presName="LevelTwoTextNode" presStyleLbl="node2" presStyleIdx="1" presStyleCnt="2" custScaleX="163510">
        <dgm:presLayoutVars>
          <dgm:chPref val="3"/>
        </dgm:presLayoutVars>
      </dgm:prSet>
      <dgm:spPr/>
    </dgm:pt>
    <dgm:pt modelId="{8CF7CB11-FD16-426B-8A39-F9F651C82F17}" type="pres">
      <dgm:prSet presAssocID="{9E3AA124-0B2C-4DF8-8EE4-0167413B3A68}" presName="level3hierChild" presStyleCnt="0"/>
      <dgm:spPr/>
    </dgm:pt>
    <dgm:pt modelId="{ED75461A-E841-45CA-B3C4-C440DCD709F9}" type="pres">
      <dgm:prSet presAssocID="{186667C5-D9ED-4E51-B069-0146F3B7EEA9}" presName="conn2-1" presStyleLbl="parChTrans1D3" presStyleIdx="3" presStyleCnt="6"/>
      <dgm:spPr/>
    </dgm:pt>
    <dgm:pt modelId="{FD758FC1-32BB-4E72-A828-F17AC7402500}" type="pres">
      <dgm:prSet presAssocID="{186667C5-D9ED-4E51-B069-0146F3B7EEA9}" presName="connTx" presStyleLbl="parChTrans1D3" presStyleIdx="3" presStyleCnt="6"/>
      <dgm:spPr/>
    </dgm:pt>
    <dgm:pt modelId="{DB03C449-E74B-4533-AEE1-27E48493FB5C}" type="pres">
      <dgm:prSet presAssocID="{7C14D422-0C41-41A8-830F-2DF66809D9A5}" presName="root2" presStyleCnt="0"/>
      <dgm:spPr/>
    </dgm:pt>
    <dgm:pt modelId="{0D5C06AF-1A1D-48DE-AFEE-E634FA55A673}" type="pres">
      <dgm:prSet presAssocID="{7C14D422-0C41-41A8-830F-2DF66809D9A5}" presName="LevelTwoTextNode" presStyleLbl="node3" presStyleIdx="3" presStyleCnt="6" custScaleX="199325" custLinFactNeighborX="41809">
        <dgm:presLayoutVars>
          <dgm:chPref val="3"/>
        </dgm:presLayoutVars>
      </dgm:prSet>
      <dgm:spPr/>
    </dgm:pt>
    <dgm:pt modelId="{CD595A13-8053-487E-8CFF-CBDF2EE892D5}" type="pres">
      <dgm:prSet presAssocID="{7C14D422-0C41-41A8-830F-2DF66809D9A5}" presName="level3hierChild" presStyleCnt="0"/>
      <dgm:spPr/>
    </dgm:pt>
    <dgm:pt modelId="{35D2DF70-770F-45AF-8CC9-87351B2EAD52}" type="pres">
      <dgm:prSet presAssocID="{B89AD8CE-0846-4988-85B3-A1BA13CCDF20}" presName="conn2-1" presStyleLbl="parChTrans1D3" presStyleIdx="4" presStyleCnt="6"/>
      <dgm:spPr/>
    </dgm:pt>
    <dgm:pt modelId="{7EA48B6B-A05F-407E-A4C3-5B74921F4047}" type="pres">
      <dgm:prSet presAssocID="{B89AD8CE-0846-4988-85B3-A1BA13CCDF20}" presName="connTx" presStyleLbl="parChTrans1D3" presStyleIdx="4" presStyleCnt="6"/>
      <dgm:spPr/>
    </dgm:pt>
    <dgm:pt modelId="{B82488B3-6694-4325-9AD7-936040E117C6}" type="pres">
      <dgm:prSet presAssocID="{83A0B4D6-598B-49A1-B11D-FCFE0730A506}" presName="root2" presStyleCnt="0"/>
      <dgm:spPr/>
    </dgm:pt>
    <dgm:pt modelId="{5EC4D291-1C98-45DD-82C2-4C0984AC4869}" type="pres">
      <dgm:prSet presAssocID="{83A0B4D6-598B-49A1-B11D-FCFE0730A506}" presName="LevelTwoTextNode" presStyleLbl="node3" presStyleIdx="4" presStyleCnt="6" custScaleX="199325" custLinFactNeighborX="41809">
        <dgm:presLayoutVars>
          <dgm:chPref val="3"/>
        </dgm:presLayoutVars>
      </dgm:prSet>
      <dgm:spPr/>
    </dgm:pt>
    <dgm:pt modelId="{964F03A9-1150-4F3E-B5D1-B7EF57A47326}" type="pres">
      <dgm:prSet presAssocID="{83A0B4D6-598B-49A1-B11D-FCFE0730A506}" presName="level3hierChild" presStyleCnt="0"/>
      <dgm:spPr/>
    </dgm:pt>
    <dgm:pt modelId="{0F8CB499-12D1-4847-B00B-0ADCE1F70017}" type="pres">
      <dgm:prSet presAssocID="{C3FD3ED9-27D1-41E7-96C7-6368B4A14AF8}" presName="conn2-1" presStyleLbl="parChTrans1D3" presStyleIdx="5" presStyleCnt="6"/>
      <dgm:spPr/>
    </dgm:pt>
    <dgm:pt modelId="{E00DB702-C15E-4510-BEAF-8FFC71416A5B}" type="pres">
      <dgm:prSet presAssocID="{C3FD3ED9-27D1-41E7-96C7-6368B4A14AF8}" presName="connTx" presStyleLbl="parChTrans1D3" presStyleIdx="5" presStyleCnt="6"/>
      <dgm:spPr/>
    </dgm:pt>
    <dgm:pt modelId="{EE6FFF6A-87A7-40E1-B370-C0EBFEEB36A0}" type="pres">
      <dgm:prSet presAssocID="{91E2DAB7-897F-4A2D-A035-882185E1949B}" presName="root2" presStyleCnt="0"/>
      <dgm:spPr/>
    </dgm:pt>
    <dgm:pt modelId="{396C82DB-438D-4406-A984-373FA64BF519}" type="pres">
      <dgm:prSet presAssocID="{91E2DAB7-897F-4A2D-A035-882185E1949B}" presName="LevelTwoTextNode" presStyleLbl="node3" presStyleIdx="5" presStyleCnt="6" custScaleX="199325" custLinFactNeighborX="41809">
        <dgm:presLayoutVars>
          <dgm:chPref val="3"/>
        </dgm:presLayoutVars>
      </dgm:prSet>
      <dgm:spPr/>
    </dgm:pt>
    <dgm:pt modelId="{1A160E03-9035-4825-9A00-099D277D68EA}" type="pres">
      <dgm:prSet presAssocID="{91E2DAB7-897F-4A2D-A035-882185E1949B}" presName="level3hierChild" presStyleCnt="0"/>
      <dgm:spPr/>
    </dgm:pt>
  </dgm:ptLst>
  <dgm:cxnLst>
    <dgm:cxn modelId="{313D3D02-FE4E-45F7-934E-30303EE7C7FB}" srcId="{7545817E-32B6-40FE-A835-83DD4B2374E8}" destId="{319EED76-B84B-448E-BFAD-D0AC2190D596}" srcOrd="1" destOrd="0" parTransId="{B40B8080-00C4-49BF-9EAB-9599C7A62A0F}" sibTransId="{23509F6E-04C7-48CC-BA6C-4AE58D9A7C12}"/>
    <dgm:cxn modelId="{174E5715-8C0C-4E4C-AF0A-ED7C36691026}" srcId="{9E3AA124-0B2C-4DF8-8EE4-0167413B3A68}" destId="{7C14D422-0C41-41A8-830F-2DF66809D9A5}" srcOrd="0" destOrd="0" parTransId="{186667C5-D9ED-4E51-B069-0146F3B7EEA9}" sibTransId="{33AFF3A4-4419-4162-B84D-D06AD18E2B51}"/>
    <dgm:cxn modelId="{0D0F2328-7E92-48BF-A3B1-5C2CE7945D31}" type="presOf" srcId="{7545817E-32B6-40FE-A835-83DD4B2374E8}" destId="{B051374F-5119-46A4-A0EF-7A89FC6BE09A}" srcOrd="0" destOrd="0" presId="urn:microsoft.com/office/officeart/2005/8/layout/hierarchy2"/>
    <dgm:cxn modelId="{C20C102B-FBF7-4284-84EE-0B95BC511679}" type="presOf" srcId="{5E5B4099-39B9-49C8-AB7B-249D8628571D}" destId="{409FACE8-7926-4614-9FDC-B437F8CD753A}" srcOrd="1" destOrd="0" presId="urn:microsoft.com/office/officeart/2005/8/layout/hierarchy2"/>
    <dgm:cxn modelId="{9F552A31-045E-4ED4-9BB3-5B9A8A284113}" srcId="{7545817E-32B6-40FE-A835-83DD4B2374E8}" destId="{0E433D7D-4385-4185-8693-13E1A74E7F02}" srcOrd="0" destOrd="0" parTransId="{A457A750-E402-4C7D-AA14-27878FD98DB0}" sibTransId="{8108FE9E-87E9-49A2-A1E1-3B391F03A03D}"/>
    <dgm:cxn modelId="{AD02B15D-1350-4C43-9018-CA30B599A5D3}" srcId="{E9E5FC0E-0231-41F0-BE41-1C81A39C8463}" destId="{9E3AA124-0B2C-4DF8-8EE4-0167413B3A68}" srcOrd="1" destOrd="0" parTransId="{5E5B4099-39B9-49C8-AB7B-249D8628571D}" sibTransId="{9C986C8D-D2F4-4DBA-A11B-1868BBB3446F}"/>
    <dgm:cxn modelId="{BB0EF55E-93C3-4B20-83F7-1A26A7698201}" type="presOf" srcId="{186667C5-D9ED-4E51-B069-0146F3B7EEA9}" destId="{FD758FC1-32BB-4E72-A828-F17AC7402500}" srcOrd="1" destOrd="0" presId="urn:microsoft.com/office/officeart/2005/8/layout/hierarchy2"/>
    <dgm:cxn modelId="{20B6FA61-6A5E-4312-80C5-185A3426F199}" type="presOf" srcId="{83A0B4D6-598B-49A1-B11D-FCFE0730A506}" destId="{5EC4D291-1C98-45DD-82C2-4C0984AC4869}" srcOrd="0" destOrd="0" presId="urn:microsoft.com/office/officeart/2005/8/layout/hierarchy2"/>
    <dgm:cxn modelId="{D5A02042-7278-48C7-A5BA-137690148E26}" type="presOf" srcId="{B40B8080-00C4-49BF-9EAB-9599C7A62A0F}" destId="{C5AFF327-658F-4838-9C82-39B0AC68516C}" srcOrd="1" destOrd="0" presId="urn:microsoft.com/office/officeart/2005/8/layout/hierarchy2"/>
    <dgm:cxn modelId="{50F22442-2123-4B80-BC73-A81E14A9203B}" type="presOf" srcId="{E9E5FC0E-0231-41F0-BE41-1C81A39C8463}" destId="{B4A630B5-3F56-49AD-8F86-8038BC2C3CDE}" srcOrd="0" destOrd="0" presId="urn:microsoft.com/office/officeart/2005/8/layout/hierarchy2"/>
    <dgm:cxn modelId="{D9605262-368B-4B94-A206-BA813E1545C1}" type="presOf" srcId="{0E433D7D-4385-4185-8693-13E1A74E7F02}" destId="{A44791AB-2162-4C0B-90DE-B0CDEE920922}" srcOrd="0" destOrd="0" presId="urn:microsoft.com/office/officeart/2005/8/layout/hierarchy2"/>
    <dgm:cxn modelId="{DF431544-F7EA-4FB4-9720-46D33F1D7733}" type="presOf" srcId="{1EC0EA96-2EEB-408C-9700-BB75698A84A3}" destId="{D3097717-B715-4CF9-87BF-E5C99F6C027D}" srcOrd="0" destOrd="0" presId="urn:microsoft.com/office/officeart/2005/8/layout/hierarchy2"/>
    <dgm:cxn modelId="{14ED1D65-14F9-4B80-BB1F-1FF6E7A65614}" type="presOf" srcId="{9E3AA124-0B2C-4DF8-8EE4-0167413B3A68}" destId="{A0110444-3F58-41EE-8A28-3FD1DEFF81C6}" srcOrd="0" destOrd="0" presId="urn:microsoft.com/office/officeart/2005/8/layout/hierarchy2"/>
    <dgm:cxn modelId="{CF03CA66-276D-4191-A9C7-938D406D6581}" type="presOf" srcId="{A457A750-E402-4C7D-AA14-27878FD98DB0}" destId="{E2C3FD19-24C5-459E-B65E-D099B70A80F6}" srcOrd="0" destOrd="0" presId="urn:microsoft.com/office/officeart/2005/8/layout/hierarchy2"/>
    <dgm:cxn modelId="{EE71346C-1783-458F-BF59-C53FD6EE1316}" srcId="{7545817E-32B6-40FE-A835-83DD4B2374E8}" destId="{5A121CA9-554C-408C-AF5C-F06F9EEAB018}" srcOrd="2" destOrd="0" parTransId="{3F389262-08E7-40A8-AF2F-EDF073627DDC}" sibTransId="{839EA3D1-3648-44B4-9C1E-B5334B3F2108}"/>
    <dgm:cxn modelId="{1FD82F4F-B711-4632-8356-DE47123B69A4}" type="presOf" srcId="{C3FD3ED9-27D1-41E7-96C7-6368B4A14AF8}" destId="{E00DB702-C15E-4510-BEAF-8FFC71416A5B}" srcOrd="1" destOrd="0" presId="urn:microsoft.com/office/officeart/2005/8/layout/hierarchy2"/>
    <dgm:cxn modelId="{9944D14F-5B33-48FC-AF99-E70493150E95}" type="presOf" srcId="{7C14D422-0C41-41A8-830F-2DF66809D9A5}" destId="{0D5C06AF-1A1D-48DE-AFEE-E634FA55A673}" srcOrd="0" destOrd="0" presId="urn:microsoft.com/office/officeart/2005/8/layout/hierarchy2"/>
    <dgm:cxn modelId="{53EC3B74-0C1D-4C60-AED6-C72C5F15956B}" type="presOf" srcId="{B89AD8CE-0846-4988-85B3-A1BA13CCDF20}" destId="{35D2DF70-770F-45AF-8CC9-87351B2EAD52}" srcOrd="0" destOrd="0" presId="urn:microsoft.com/office/officeart/2005/8/layout/hierarchy2"/>
    <dgm:cxn modelId="{AE6CE98C-2568-4B56-B93F-17836AAA3B21}" type="presOf" srcId="{745D92DE-72E4-4D68-B56B-40DF2E933B83}" destId="{0FF3CF15-A5CF-4136-A792-A587E8B37119}" srcOrd="0" destOrd="0" presId="urn:microsoft.com/office/officeart/2005/8/layout/hierarchy2"/>
    <dgm:cxn modelId="{174DD893-5E75-40B8-A7C9-BE26E3F52612}" type="presOf" srcId="{1EC0EA96-2EEB-408C-9700-BB75698A84A3}" destId="{38D3A82F-FC82-487C-914F-A0BF693CB482}" srcOrd="1" destOrd="0" presId="urn:microsoft.com/office/officeart/2005/8/layout/hierarchy2"/>
    <dgm:cxn modelId="{28B4C098-19EA-4823-8228-06E0DBC1DEEC}" type="presOf" srcId="{5A121CA9-554C-408C-AF5C-F06F9EEAB018}" destId="{79688652-A84D-4620-BB03-B262594BDB6F}" srcOrd="0" destOrd="0" presId="urn:microsoft.com/office/officeart/2005/8/layout/hierarchy2"/>
    <dgm:cxn modelId="{A80AC09C-6913-4103-9A0A-FB1AD02873ED}" srcId="{9E3AA124-0B2C-4DF8-8EE4-0167413B3A68}" destId="{83A0B4D6-598B-49A1-B11D-FCFE0730A506}" srcOrd="1" destOrd="0" parTransId="{B89AD8CE-0846-4988-85B3-A1BA13CCDF20}" sibTransId="{DD7DC3F0-85AD-47A5-B970-9F6AED7FAFCA}"/>
    <dgm:cxn modelId="{E0675DA2-110A-440C-B456-017BD8D27E51}" type="presOf" srcId="{91E2DAB7-897F-4A2D-A035-882185E1949B}" destId="{396C82DB-438D-4406-A984-373FA64BF519}" srcOrd="0" destOrd="0" presId="urn:microsoft.com/office/officeart/2005/8/layout/hierarchy2"/>
    <dgm:cxn modelId="{BA5995A6-5B3C-49CB-AD34-4DE306615216}" srcId="{745D92DE-72E4-4D68-B56B-40DF2E933B83}" destId="{E9E5FC0E-0231-41F0-BE41-1C81A39C8463}" srcOrd="0" destOrd="0" parTransId="{F6E81E7F-EFC0-413C-9B46-68902DA903F0}" sibTransId="{9E787EDF-83C8-4408-94E8-F1EF7E929A92}"/>
    <dgm:cxn modelId="{79E3D4A7-7B36-48E6-BABC-2F60AC4D76F4}" type="presOf" srcId="{3F389262-08E7-40A8-AF2F-EDF073627DDC}" destId="{B79D52C0-AA59-46D6-8F50-4CDF084FCE65}" srcOrd="1" destOrd="0" presId="urn:microsoft.com/office/officeart/2005/8/layout/hierarchy2"/>
    <dgm:cxn modelId="{03E50BAC-AB5E-4547-869F-166680C803C1}" srcId="{E9E5FC0E-0231-41F0-BE41-1C81A39C8463}" destId="{7545817E-32B6-40FE-A835-83DD4B2374E8}" srcOrd="0" destOrd="0" parTransId="{1EC0EA96-2EEB-408C-9700-BB75698A84A3}" sibTransId="{84ECBF4B-B709-4AB7-BE37-F01E075B0323}"/>
    <dgm:cxn modelId="{338489AF-F17D-43C1-9A38-1CCB26449D84}" type="presOf" srcId="{B89AD8CE-0846-4988-85B3-A1BA13CCDF20}" destId="{7EA48B6B-A05F-407E-A4C3-5B74921F4047}" srcOrd="1" destOrd="0" presId="urn:microsoft.com/office/officeart/2005/8/layout/hierarchy2"/>
    <dgm:cxn modelId="{944F03B0-C02B-4B4C-A897-04BBAE3F7415}" type="presOf" srcId="{3F389262-08E7-40A8-AF2F-EDF073627DDC}" destId="{502E635D-37D4-496E-89C3-7B5238E8CFB1}" srcOrd="0" destOrd="0" presId="urn:microsoft.com/office/officeart/2005/8/layout/hierarchy2"/>
    <dgm:cxn modelId="{B75391B4-F6C4-40EB-A338-EC43A08D4CF2}" type="presOf" srcId="{186667C5-D9ED-4E51-B069-0146F3B7EEA9}" destId="{ED75461A-E841-45CA-B3C4-C440DCD709F9}" srcOrd="0" destOrd="0" presId="urn:microsoft.com/office/officeart/2005/8/layout/hierarchy2"/>
    <dgm:cxn modelId="{2CA838C3-C05A-4965-AD8D-DE556B5179CD}" type="presOf" srcId="{5E5B4099-39B9-49C8-AB7B-249D8628571D}" destId="{A85A89CC-4DC6-4548-A2D7-81AF6DEB7D85}" srcOrd="0" destOrd="0" presId="urn:microsoft.com/office/officeart/2005/8/layout/hierarchy2"/>
    <dgm:cxn modelId="{C5B6A8C6-F699-4129-97AE-429F5647393A}" type="presOf" srcId="{A457A750-E402-4C7D-AA14-27878FD98DB0}" destId="{9010595D-D2FF-4D2B-A80A-409BA3287FA6}" srcOrd="1" destOrd="0" presId="urn:microsoft.com/office/officeart/2005/8/layout/hierarchy2"/>
    <dgm:cxn modelId="{887919CF-4172-4998-A251-4F04333469B4}" srcId="{9E3AA124-0B2C-4DF8-8EE4-0167413B3A68}" destId="{91E2DAB7-897F-4A2D-A035-882185E1949B}" srcOrd="2" destOrd="0" parTransId="{C3FD3ED9-27D1-41E7-96C7-6368B4A14AF8}" sibTransId="{B334B690-9791-451D-931A-D39572624ECE}"/>
    <dgm:cxn modelId="{21486DD6-0C2E-44D5-B7A1-076ADD3785E7}" type="presOf" srcId="{C3FD3ED9-27D1-41E7-96C7-6368B4A14AF8}" destId="{0F8CB499-12D1-4847-B00B-0ADCE1F70017}" srcOrd="0" destOrd="0" presId="urn:microsoft.com/office/officeart/2005/8/layout/hierarchy2"/>
    <dgm:cxn modelId="{E78691ED-3FC5-4E94-B8E5-805E78E42561}" type="presOf" srcId="{319EED76-B84B-448E-BFAD-D0AC2190D596}" destId="{9C59314F-A0DA-4CA0-B0C8-185A596E396C}" srcOrd="0" destOrd="0" presId="urn:microsoft.com/office/officeart/2005/8/layout/hierarchy2"/>
    <dgm:cxn modelId="{6B4FD6F8-31A4-437E-B34A-D87745104700}" type="presOf" srcId="{B40B8080-00C4-49BF-9EAB-9599C7A62A0F}" destId="{3305CB66-6B73-4FD1-A839-3BBD63B4FE0B}" srcOrd="0" destOrd="0" presId="urn:microsoft.com/office/officeart/2005/8/layout/hierarchy2"/>
    <dgm:cxn modelId="{CB1A5F84-731C-4025-968A-C32D735C5D84}" type="presParOf" srcId="{0FF3CF15-A5CF-4136-A792-A587E8B37119}" destId="{0389A3AF-F5B2-4A2B-9DC2-B56B501B83B2}" srcOrd="0" destOrd="0" presId="urn:microsoft.com/office/officeart/2005/8/layout/hierarchy2"/>
    <dgm:cxn modelId="{F67422E6-01C7-4604-8DCD-5AB2AA98FA5D}" type="presParOf" srcId="{0389A3AF-F5B2-4A2B-9DC2-B56B501B83B2}" destId="{B4A630B5-3F56-49AD-8F86-8038BC2C3CDE}" srcOrd="0" destOrd="0" presId="urn:microsoft.com/office/officeart/2005/8/layout/hierarchy2"/>
    <dgm:cxn modelId="{F54089A1-71BB-4065-90FE-C6DF2F02A5D4}" type="presParOf" srcId="{0389A3AF-F5B2-4A2B-9DC2-B56B501B83B2}" destId="{16BF7D41-6AB9-4AE4-B53A-9E61D39CA986}" srcOrd="1" destOrd="0" presId="urn:microsoft.com/office/officeart/2005/8/layout/hierarchy2"/>
    <dgm:cxn modelId="{8B39C77D-AF0F-41B7-AEEF-3849C653F147}" type="presParOf" srcId="{16BF7D41-6AB9-4AE4-B53A-9E61D39CA986}" destId="{D3097717-B715-4CF9-87BF-E5C99F6C027D}" srcOrd="0" destOrd="0" presId="urn:microsoft.com/office/officeart/2005/8/layout/hierarchy2"/>
    <dgm:cxn modelId="{044C699B-CCED-451E-8DAE-E3CBC9BF0847}" type="presParOf" srcId="{D3097717-B715-4CF9-87BF-E5C99F6C027D}" destId="{38D3A82F-FC82-487C-914F-A0BF693CB482}" srcOrd="0" destOrd="0" presId="urn:microsoft.com/office/officeart/2005/8/layout/hierarchy2"/>
    <dgm:cxn modelId="{6E1DEBF8-B1D3-4984-87D1-A0A0D3204D0B}" type="presParOf" srcId="{16BF7D41-6AB9-4AE4-B53A-9E61D39CA986}" destId="{F4080DBB-E6E8-44FF-8A75-6798D4D2F99E}" srcOrd="1" destOrd="0" presId="urn:microsoft.com/office/officeart/2005/8/layout/hierarchy2"/>
    <dgm:cxn modelId="{8D294443-2AC0-4229-A674-6F2E3438E7CD}" type="presParOf" srcId="{F4080DBB-E6E8-44FF-8A75-6798D4D2F99E}" destId="{B051374F-5119-46A4-A0EF-7A89FC6BE09A}" srcOrd="0" destOrd="0" presId="urn:microsoft.com/office/officeart/2005/8/layout/hierarchy2"/>
    <dgm:cxn modelId="{91518938-B42A-4419-BF5A-A4E2C4AB76D5}" type="presParOf" srcId="{F4080DBB-E6E8-44FF-8A75-6798D4D2F99E}" destId="{D519B116-5591-474C-BAAE-FC5718FE0DDB}" srcOrd="1" destOrd="0" presId="urn:microsoft.com/office/officeart/2005/8/layout/hierarchy2"/>
    <dgm:cxn modelId="{19588DD8-F325-417D-B6BB-E36C9F38BFDE}" type="presParOf" srcId="{D519B116-5591-474C-BAAE-FC5718FE0DDB}" destId="{E2C3FD19-24C5-459E-B65E-D099B70A80F6}" srcOrd="0" destOrd="0" presId="urn:microsoft.com/office/officeart/2005/8/layout/hierarchy2"/>
    <dgm:cxn modelId="{82D17D4C-A4FF-4FBD-AFBF-9CBFE460AF07}" type="presParOf" srcId="{E2C3FD19-24C5-459E-B65E-D099B70A80F6}" destId="{9010595D-D2FF-4D2B-A80A-409BA3287FA6}" srcOrd="0" destOrd="0" presId="urn:microsoft.com/office/officeart/2005/8/layout/hierarchy2"/>
    <dgm:cxn modelId="{35081597-8E43-47D2-9F0D-32EF3BA814CA}" type="presParOf" srcId="{D519B116-5591-474C-BAAE-FC5718FE0DDB}" destId="{2149724C-1478-43BB-8C32-ED27AABC29C7}" srcOrd="1" destOrd="0" presId="urn:microsoft.com/office/officeart/2005/8/layout/hierarchy2"/>
    <dgm:cxn modelId="{29CFCC5B-9A5E-4FC2-A6B9-5C00E38F5977}" type="presParOf" srcId="{2149724C-1478-43BB-8C32-ED27AABC29C7}" destId="{A44791AB-2162-4C0B-90DE-B0CDEE920922}" srcOrd="0" destOrd="0" presId="urn:microsoft.com/office/officeart/2005/8/layout/hierarchy2"/>
    <dgm:cxn modelId="{4A0BA32F-B263-41C7-B399-79E82C1871F4}" type="presParOf" srcId="{2149724C-1478-43BB-8C32-ED27AABC29C7}" destId="{CE6AB8D7-2951-4FA4-9547-3AF749261ED1}" srcOrd="1" destOrd="0" presId="urn:microsoft.com/office/officeart/2005/8/layout/hierarchy2"/>
    <dgm:cxn modelId="{D11C7470-36BE-4DC6-89E6-AC333D165F27}" type="presParOf" srcId="{D519B116-5591-474C-BAAE-FC5718FE0DDB}" destId="{3305CB66-6B73-4FD1-A839-3BBD63B4FE0B}" srcOrd="2" destOrd="0" presId="urn:microsoft.com/office/officeart/2005/8/layout/hierarchy2"/>
    <dgm:cxn modelId="{CA97013D-2601-46C9-83DB-A453CD105B5F}" type="presParOf" srcId="{3305CB66-6B73-4FD1-A839-3BBD63B4FE0B}" destId="{C5AFF327-658F-4838-9C82-39B0AC68516C}" srcOrd="0" destOrd="0" presId="urn:microsoft.com/office/officeart/2005/8/layout/hierarchy2"/>
    <dgm:cxn modelId="{6A404635-DA05-4942-BA70-F8DB8EA8ED52}" type="presParOf" srcId="{D519B116-5591-474C-BAAE-FC5718FE0DDB}" destId="{37E45E81-AB8E-4DA5-8000-E4FDBBDE69AA}" srcOrd="3" destOrd="0" presId="urn:microsoft.com/office/officeart/2005/8/layout/hierarchy2"/>
    <dgm:cxn modelId="{9440737B-5439-4D1F-9506-615C1DFC4F56}" type="presParOf" srcId="{37E45E81-AB8E-4DA5-8000-E4FDBBDE69AA}" destId="{9C59314F-A0DA-4CA0-B0C8-185A596E396C}" srcOrd="0" destOrd="0" presId="urn:microsoft.com/office/officeart/2005/8/layout/hierarchy2"/>
    <dgm:cxn modelId="{29DAB3A1-C301-4DBE-8E76-3BA6E5C081CB}" type="presParOf" srcId="{37E45E81-AB8E-4DA5-8000-E4FDBBDE69AA}" destId="{593E389B-1D83-4FF1-885F-FF75E6194340}" srcOrd="1" destOrd="0" presId="urn:microsoft.com/office/officeart/2005/8/layout/hierarchy2"/>
    <dgm:cxn modelId="{FE82CB21-B913-4E92-B843-8A31A7E86072}" type="presParOf" srcId="{D519B116-5591-474C-BAAE-FC5718FE0DDB}" destId="{502E635D-37D4-496E-89C3-7B5238E8CFB1}" srcOrd="4" destOrd="0" presId="urn:microsoft.com/office/officeart/2005/8/layout/hierarchy2"/>
    <dgm:cxn modelId="{8BC42B3D-3467-4B2B-900D-46D5E0A56603}" type="presParOf" srcId="{502E635D-37D4-496E-89C3-7B5238E8CFB1}" destId="{B79D52C0-AA59-46D6-8F50-4CDF084FCE65}" srcOrd="0" destOrd="0" presId="urn:microsoft.com/office/officeart/2005/8/layout/hierarchy2"/>
    <dgm:cxn modelId="{2DC84194-0BD4-4FBF-A696-980A6280739E}" type="presParOf" srcId="{D519B116-5591-474C-BAAE-FC5718FE0DDB}" destId="{2B8555FE-53DC-4932-A17E-FF99255F6365}" srcOrd="5" destOrd="0" presId="urn:microsoft.com/office/officeart/2005/8/layout/hierarchy2"/>
    <dgm:cxn modelId="{DFB0305E-C8A8-43CE-BC49-28B83043F35B}" type="presParOf" srcId="{2B8555FE-53DC-4932-A17E-FF99255F6365}" destId="{79688652-A84D-4620-BB03-B262594BDB6F}" srcOrd="0" destOrd="0" presId="urn:microsoft.com/office/officeart/2005/8/layout/hierarchy2"/>
    <dgm:cxn modelId="{4A91F6B8-4728-4B0B-AC06-C3813ADCC344}" type="presParOf" srcId="{2B8555FE-53DC-4932-A17E-FF99255F6365}" destId="{60F8091F-12B6-4D46-8D13-4A047E19B113}" srcOrd="1" destOrd="0" presId="urn:microsoft.com/office/officeart/2005/8/layout/hierarchy2"/>
    <dgm:cxn modelId="{66A04261-B4DF-4609-82C7-18205FC680D2}" type="presParOf" srcId="{16BF7D41-6AB9-4AE4-B53A-9E61D39CA986}" destId="{A85A89CC-4DC6-4548-A2D7-81AF6DEB7D85}" srcOrd="2" destOrd="0" presId="urn:microsoft.com/office/officeart/2005/8/layout/hierarchy2"/>
    <dgm:cxn modelId="{2F7BA3C6-D012-4FE3-9688-F0EE93F3EABA}" type="presParOf" srcId="{A85A89CC-4DC6-4548-A2D7-81AF6DEB7D85}" destId="{409FACE8-7926-4614-9FDC-B437F8CD753A}" srcOrd="0" destOrd="0" presId="urn:microsoft.com/office/officeart/2005/8/layout/hierarchy2"/>
    <dgm:cxn modelId="{3A4F1C49-CF24-4B20-B9E9-56E296028CBD}" type="presParOf" srcId="{16BF7D41-6AB9-4AE4-B53A-9E61D39CA986}" destId="{DCFA8D66-13AF-4D1E-955F-A026B6E53907}" srcOrd="3" destOrd="0" presId="urn:microsoft.com/office/officeart/2005/8/layout/hierarchy2"/>
    <dgm:cxn modelId="{7FD34C04-85AC-43E1-A2ED-4F4FF0FFEC53}" type="presParOf" srcId="{DCFA8D66-13AF-4D1E-955F-A026B6E53907}" destId="{A0110444-3F58-41EE-8A28-3FD1DEFF81C6}" srcOrd="0" destOrd="0" presId="urn:microsoft.com/office/officeart/2005/8/layout/hierarchy2"/>
    <dgm:cxn modelId="{0050E82F-5331-4CC4-B55C-3710F201307C}" type="presParOf" srcId="{DCFA8D66-13AF-4D1E-955F-A026B6E53907}" destId="{8CF7CB11-FD16-426B-8A39-F9F651C82F17}" srcOrd="1" destOrd="0" presId="urn:microsoft.com/office/officeart/2005/8/layout/hierarchy2"/>
    <dgm:cxn modelId="{6F6AE2C3-DE5F-4A70-974E-4F566CA02E6A}" type="presParOf" srcId="{8CF7CB11-FD16-426B-8A39-F9F651C82F17}" destId="{ED75461A-E841-45CA-B3C4-C440DCD709F9}" srcOrd="0" destOrd="0" presId="urn:microsoft.com/office/officeart/2005/8/layout/hierarchy2"/>
    <dgm:cxn modelId="{D682BAFD-AE91-49F8-83C1-BB260DE69C5D}" type="presParOf" srcId="{ED75461A-E841-45CA-B3C4-C440DCD709F9}" destId="{FD758FC1-32BB-4E72-A828-F17AC7402500}" srcOrd="0" destOrd="0" presId="urn:microsoft.com/office/officeart/2005/8/layout/hierarchy2"/>
    <dgm:cxn modelId="{6410977E-61E7-410B-A3F2-785FECBA1CD4}" type="presParOf" srcId="{8CF7CB11-FD16-426B-8A39-F9F651C82F17}" destId="{DB03C449-E74B-4533-AEE1-27E48493FB5C}" srcOrd="1" destOrd="0" presId="urn:microsoft.com/office/officeart/2005/8/layout/hierarchy2"/>
    <dgm:cxn modelId="{AAD55C61-E9C0-4391-8FFB-4B6B6FD7EC2A}" type="presParOf" srcId="{DB03C449-E74B-4533-AEE1-27E48493FB5C}" destId="{0D5C06AF-1A1D-48DE-AFEE-E634FA55A673}" srcOrd="0" destOrd="0" presId="urn:microsoft.com/office/officeart/2005/8/layout/hierarchy2"/>
    <dgm:cxn modelId="{6F623DB8-200D-49B9-8B38-65C4B269B9DD}" type="presParOf" srcId="{DB03C449-E74B-4533-AEE1-27E48493FB5C}" destId="{CD595A13-8053-487E-8CFF-CBDF2EE892D5}" srcOrd="1" destOrd="0" presId="urn:microsoft.com/office/officeart/2005/8/layout/hierarchy2"/>
    <dgm:cxn modelId="{936C96C5-82A6-43E9-A286-464F38E647A9}" type="presParOf" srcId="{8CF7CB11-FD16-426B-8A39-F9F651C82F17}" destId="{35D2DF70-770F-45AF-8CC9-87351B2EAD52}" srcOrd="2" destOrd="0" presId="urn:microsoft.com/office/officeart/2005/8/layout/hierarchy2"/>
    <dgm:cxn modelId="{5CAA4D53-3C55-43A0-97DB-A1D829280B43}" type="presParOf" srcId="{35D2DF70-770F-45AF-8CC9-87351B2EAD52}" destId="{7EA48B6B-A05F-407E-A4C3-5B74921F4047}" srcOrd="0" destOrd="0" presId="urn:microsoft.com/office/officeart/2005/8/layout/hierarchy2"/>
    <dgm:cxn modelId="{A3D9D0D8-9807-4CDD-BB37-56F9A6305A2B}" type="presParOf" srcId="{8CF7CB11-FD16-426B-8A39-F9F651C82F17}" destId="{B82488B3-6694-4325-9AD7-936040E117C6}" srcOrd="3" destOrd="0" presId="urn:microsoft.com/office/officeart/2005/8/layout/hierarchy2"/>
    <dgm:cxn modelId="{3A1035FC-D8BF-415B-88F1-C70CA513B18B}" type="presParOf" srcId="{B82488B3-6694-4325-9AD7-936040E117C6}" destId="{5EC4D291-1C98-45DD-82C2-4C0984AC4869}" srcOrd="0" destOrd="0" presId="urn:microsoft.com/office/officeart/2005/8/layout/hierarchy2"/>
    <dgm:cxn modelId="{1B5FBD9B-C645-4A6A-8E24-F8A279BD4485}" type="presParOf" srcId="{B82488B3-6694-4325-9AD7-936040E117C6}" destId="{964F03A9-1150-4F3E-B5D1-B7EF57A47326}" srcOrd="1" destOrd="0" presId="urn:microsoft.com/office/officeart/2005/8/layout/hierarchy2"/>
    <dgm:cxn modelId="{A196EAEB-431B-4876-8C45-5C3A0C034ECF}" type="presParOf" srcId="{8CF7CB11-FD16-426B-8A39-F9F651C82F17}" destId="{0F8CB499-12D1-4847-B00B-0ADCE1F70017}" srcOrd="4" destOrd="0" presId="urn:microsoft.com/office/officeart/2005/8/layout/hierarchy2"/>
    <dgm:cxn modelId="{367C2509-2D24-4F72-A19E-14CD38EF4617}" type="presParOf" srcId="{0F8CB499-12D1-4847-B00B-0ADCE1F70017}" destId="{E00DB702-C15E-4510-BEAF-8FFC71416A5B}" srcOrd="0" destOrd="0" presId="urn:microsoft.com/office/officeart/2005/8/layout/hierarchy2"/>
    <dgm:cxn modelId="{551DA6A4-139A-4FFA-9E31-9348180E6658}" type="presParOf" srcId="{8CF7CB11-FD16-426B-8A39-F9F651C82F17}" destId="{EE6FFF6A-87A7-40E1-B370-C0EBFEEB36A0}" srcOrd="5" destOrd="0" presId="urn:microsoft.com/office/officeart/2005/8/layout/hierarchy2"/>
    <dgm:cxn modelId="{21B08997-9EF0-4F86-A728-9E5D553E18C4}" type="presParOf" srcId="{EE6FFF6A-87A7-40E1-B370-C0EBFEEB36A0}" destId="{396C82DB-438D-4406-A984-373FA64BF519}" srcOrd="0" destOrd="0" presId="urn:microsoft.com/office/officeart/2005/8/layout/hierarchy2"/>
    <dgm:cxn modelId="{ADEA5539-4745-4B3A-BB8F-52798F85A89A}" type="presParOf" srcId="{EE6FFF6A-87A7-40E1-B370-C0EBFEEB36A0}" destId="{1A160E03-9035-4825-9A00-099D277D68E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630B5-3F56-49AD-8F86-8038BC2C3CDE}">
      <dsp:nvSpPr>
        <dsp:cNvPr id="0" name=""/>
        <dsp:cNvSpPr/>
      </dsp:nvSpPr>
      <dsp:spPr>
        <a:xfrm>
          <a:off x="606712" y="1264030"/>
          <a:ext cx="2313054" cy="640499"/>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t>HERRAMIENTAS DE MODELIZACIÓN</a:t>
          </a:r>
        </a:p>
      </dsp:txBody>
      <dsp:txXfrm>
        <a:off x="625472" y="1282790"/>
        <a:ext cx="2275534" cy="602979"/>
      </dsp:txXfrm>
    </dsp:sp>
    <dsp:sp modelId="{D3097717-B715-4CF9-87BF-E5C99F6C027D}">
      <dsp:nvSpPr>
        <dsp:cNvPr id="0" name=""/>
        <dsp:cNvSpPr/>
      </dsp:nvSpPr>
      <dsp:spPr>
        <a:xfrm rot="17320247">
          <a:off x="2629890" y="1167044"/>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3034943" y="1159028"/>
        <a:ext cx="42637" cy="42637"/>
      </dsp:txXfrm>
    </dsp:sp>
    <dsp:sp modelId="{B051374F-5119-46A4-A0EF-7A89FC6BE09A}">
      <dsp:nvSpPr>
        <dsp:cNvPr id="0" name=""/>
        <dsp:cNvSpPr/>
      </dsp:nvSpPr>
      <dsp:spPr>
        <a:xfrm>
          <a:off x="3192756" y="542249"/>
          <a:ext cx="1531527"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t>Arriba</a:t>
          </a:r>
          <a:r>
            <a:rPr lang="en-GB" sz="1800" b="1" kern="1200" dirty="0"/>
            <a:t>-Abajo</a:t>
          </a:r>
        </a:p>
      </dsp:txBody>
      <dsp:txXfrm>
        <a:off x="3206473" y="555966"/>
        <a:ext cx="1504093" cy="440894"/>
      </dsp:txXfrm>
    </dsp:sp>
    <dsp:sp modelId="{E2C3FD19-24C5-459E-B65E-D099B70A80F6}">
      <dsp:nvSpPr>
        <dsp:cNvPr id="0" name=""/>
        <dsp:cNvSpPr/>
      </dsp:nvSpPr>
      <dsp:spPr>
        <a:xfrm rot="19493897">
          <a:off x="4639114" y="493822"/>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4003" y="483710"/>
        <a:ext cx="46830" cy="46830"/>
      </dsp:txXfrm>
    </dsp:sp>
    <dsp:sp modelId="{A44791AB-2162-4C0B-90DE-B0CDEE920922}">
      <dsp:nvSpPr>
        <dsp:cNvPr id="0" name=""/>
        <dsp:cNvSpPr/>
      </dsp:nvSpPr>
      <dsp:spPr>
        <a:xfrm>
          <a:off x="5490553" y="3672"/>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ECONÓMICO</a:t>
          </a:r>
        </a:p>
      </dsp:txBody>
      <dsp:txXfrm>
        <a:off x="5504270" y="17389"/>
        <a:ext cx="1839556" cy="440894"/>
      </dsp:txXfrm>
    </dsp:sp>
    <dsp:sp modelId="{3305CB66-6B73-4FD1-A839-3BBD63B4FE0B}">
      <dsp:nvSpPr>
        <dsp:cNvPr id="0" name=""/>
        <dsp:cNvSpPr/>
      </dsp:nvSpPr>
      <dsp:spPr>
        <a:xfrm>
          <a:off x="4724283" y="763111"/>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8261" y="757257"/>
        <a:ext cx="38313" cy="38313"/>
      </dsp:txXfrm>
    </dsp:sp>
    <dsp:sp modelId="{9C59314F-A0DA-4CA0-B0C8-185A596E396C}">
      <dsp:nvSpPr>
        <dsp:cNvPr id="0" name=""/>
        <dsp:cNvSpPr/>
      </dsp:nvSpPr>
      <dsp:spPr>
        <a:xfrm>
          <a:off x="5490553" y="542249"/>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ENTRADA/SALIDA</a:t>
          </a:r>
        </a:p>
      </dsp:txBody>
      <dsp:txXfrm>
        <a:off x="5504270" y="555966"/>
        <a:ext cx="1839556" cy="440894"/>
      </dsp:txXfrm>
    </dsp:sp>
    <dsp:sp modelId="{502E635D-37D4-496E-89C3-7B5238E8CFB1}">
      <dsp:nvSpPr>
        <dsp:cNvPr id="0" name=""/>
        <dsp:cNvSpPr/>
      </dsp:nvSpPr>
      <dsp:spPr>
        <a:xfrm rot="2106103">
          <a:off x="4639114" y="1032400"/>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4003" y="1022287"/>
        <a:ext cx="46830" cy="46830"/>
      </dsp:txXfrm>
    </dsp:sp>
    <dsp:sp modelId="{79688652-A84D-4620-BB03-B262594BDB6F}">
      <dsp:nvSpPr>
        <dsp:cNvPr id="0" name=""/>
        <dsp:cNvSpPr/>
      </dsp:nvSpPr>
      <dsp:spPr>
        <a:xfrm>
          <a:off x="5490553" y="1080827"/>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CGE</a:t>
          </a:r>
        </a:p>
      </dsp:txBody>
      <dsp:txXfrm>
        <a:off x="5504270" y="1094544"/>
        <a:ext cx="1839556" cy="440894"/>
      </dsp:txXfrm>
    </dsp:sp>
    <dsp:sp modelId="{A85A89CC-4DC6-4548-A2D7-81AF6DEB7D85}">
      <dsp:nvSpPr>
        <dsp:cNvPr id="0" name=""/>
        <dsp:cNvSpPr/>
      </dsp:nvSpPr>
      <dsp:spPr>
        <a:xfrm rot="4279753">
          <a:off x="2629890" y="1974911"/>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3034943" y="1966895"/>
        <a:ext cx="42637" cy="42637"/>
      </dsp:txXfrm>
    </dsp:sp>
    <dsp:sp modelId="{A0110444-3F58-41EE-8A28-3FD1DEFF81C6}">
      <dsp:nvSpPr>
        <dsp:cNvPr id="0" name=""/>
        <dsp:cNvSpPr/>
      </dsp:nvSpPr>
      <dsp:spPr>
        <a:xfrm>
          <a:off x="3192756" y="2157982"/>
          <a:ext cx="1531527"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t>Abajo-</a:t>
          </a:r>
          <a:r>
            <a:rPr lang="en-GB" sz="1800" b="1" kern="1200" dirty="0" err="1"/>
            <a:t>Arriba</a:t>
          </a:r>
          <a:endParaRPr lang="en-GB" sz="1800" b="1" kern="1200" dirty="0"/>
        </a:p>
      </dsp:txBody>
      <dsp:txXfrm>
        <a:off x="3206473" y="2171699"/>
        <a:ext cx="1504093" cy="440894"/>
      </dsp:txXfrm>
    </dsp:sp>
    <dsp:sp modelId="{ED75461A-E841-45CA-B3C4-C440DCD709F9}">
      <dsp:nvSpPr>
        <dsp:cNvPr id="0" name=""/>
        <dsp:cNvSpPr/>
      </dsp:nvSpPr>
      <dsp:spPr>
        <a:xfrm rot="19493897">
          <a:off x="4639114" y="2109555"/>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4003" y="2099442"/>
        <a:ext cx="46830" cy="46830"/>
      </dsp:txXfrm>
    </dsp:sp>
    <dsp:sp modelId="{0D5C06AF-1A1D-48DE-AFEE-E634FA55A673}">
      <dsp:nvSpPr>
        <dsp:cNvPr id="0" name=""/>
        <dsp:cNvSpPr/>
      </dsp:nvSpPr>
      <dsp:spPr>
        <a:xfrm>
          <a:off x="5490553" y="1619405"/>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CONTABILIDAD</a:t>
          </a:r>
        </a:p>
      </dsp:txBody>
      <dsp:txXfrm>
        <a:off x="5504270" y="1633122"/>
        <a:ext cx="1839556" cy="440894"/>
      </dsp:txXfrm>
    </dsp:sp>
    <dsp:sp modelId="{35D2DF70-770F-45AF-8CC9-87351B2EAD52}">
      <dsp:nvSpPr>
        <dsp:cNvPr id="0" name=""/>
        <dsp:cNvSpPr/>
      </dsp:nvSpPr>
      <dsp:spPr>
        <a:xfrm>
          <a:off x="4724283" y="2378844"/>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8261" y="2372990"/>
        <a:ext cx="38313" cy="38313"/>
      </dsp:txXfrm>
    </dsp:sp>
    <dsp:sp modelId="{5EC4D291-1C98-45DD-82C2-4C0984AC4869}">
      <dsp:nvSpPr>
        <dsp:cNvPr id="0" name=""/>
        <dsp:cNvSpPr/>
      </dsp:nvSpPr>
      <dsp:spPr>
        <a:xfrm>
          <a:off x="5490553" y="2157982"/>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SIMULACIÓN</a:t>
          </a:r>
        </a:p>
      </dsp:txBody>
      <dsp:txXfrm>
        <a:off x="5504270" y="2171699"/>
        <a:ext cx="1839556" cy="440894"/>
      </dsp:txXfrm>
    </dsp:sp>
    <dsp:sp modelId="{0F8CB499-12D1-4847-B00B-0ADCE1F70017}">
      <dsp:nvSpPr>
        <dsp:cNvPr id="0" name=""/>
        <dsp:cNvSpPr/>
      </dsp:nvSpPr>
      <dsp:spPr>
        <a:xfrm rot="2106103">
          <a:off x="4639114" y="2648133"/>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084003" y="2638020"/>
        <a:ext cx="46830" cy="46830"/>
      </dsp:txXfrm>
    </dsp:sp>
    <dsp:sp modelId="{396C82DB-438D-4406-A984-373FA64BF519}">
      <dsp:nvSpPr>
        <dsp:cNvPr id="0" name=""/>
        <dsp:cNvSpPr/>
      </dsp:nvSpPr>
      <dsp:spPr>
        <a:xfrm>
          <a:off x="5490553" y="2696560"/>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Light" panose="020F0302020204030204"/>
            </a:rPr>
            <a:t>OPTIMIZACIÓN</a:t>
          </a:r>
          <a:endParaRPr lang="en-GB" sz="1800" kern="1200" dirty="0"/>
        </a:p>
      </dsp:txBody>
      <dsp:txXfrm>
        <a:off x="5504270" y="2710277"/>
        <a:ext cx="1839556" cy="440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‹Nº›</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El objetivo de esta conferencia </a:t>
            </a:r>
            <a:r>
              <a:rPr lang="en-US" baseline="0" dirty="0"/>
              <a:t>es proporcionar conocimientos </a:t>
            </a:r>
            <a:r>
              <a:rPr lang="en-US" b="1" dirty="0"/>
              <a:t>básicos </a:t>
            </a:r>
            <a:r>
              <a:rPr lang="en-US" baseline="0" dirty="0"/>
              <a:t>sobre las herramientas de </a:t>
            </a:r>
            <a:r>
              <a:rPr lang="en-US" dirty="0"/>
              <a:t>modelización energética</a:t>
            </a:r>
            <a:r>
              <a:rPr lang="en-US" baseline="0" dirty="0"/>
              <a:t>. La primera parte presenta las clasificaciones comunes de las herramientas de </a:t>
            </a:r>
            <a:r>
              <a:rPr lang="en-US" dirty="0"/>
              <a:t>modelización energética</a:t>
            </a:r>
            <a:r>
              <a:rPr lang="en-US" baseline="0" dirty="0"/>
              <a:t>. La segunda parte presenta OSeMOSYS y su alcance. La tercera parte ilustra las principales aplicaciones de OSeMOSYS. La cuarta parte describe la estructura y las características de un modelo OSeMOSYS. </a:t>
            </a:r>
            <a:br>
              <a:rPr lang="en-US" dirty="0">
                <a:cs typeface="+mn-lt"/>
              </a:rPr>
            </a:br>
            <a:br>
              <a:rPr lang="en-US" dirty="0">
                <a:cs typeface="+mn-lt"/>
              </a:rPr>
            </a:br>
            <a:r>
              <a:rPr lang="en-US" baseline="0" dirty="0"/>
              <a:t>Al final de esta conferencia, usted será capaz de: describir los diferentes tipos de herramientas de </a:t>
            </a:r>
            <a:r>
              <a:rPr lang="en-US" dirty="0"/>
              <a:t>modelado de energía </a:t>
            </a:r>
            <a:r>
              <a:rPr lang="en-US" baseline="0" dirty="0"/>
              <a:t>y su uso; describir </a:t>
            </a:r>
            <a:r>
              <a:rPr lang="en-US" baseline="0" dirty="0" err="1"/>
              <a:t>OSeMOSYS </a:t>
            </a:r>
            <a:r>
              <a:rPr lang="en-US" baseline="0" dirty="0"/>
              <a:t>y su papel entre las diferentes herramientas de modelado de energía; reflexionar sobre las aplicaciones y usos clave de </a:t>
            </a:r>
            <a:r>
              <a:rPr lang="en-US" baseline="0" dirty="0" err="1"/>
              <a:t>OSeMOSYS</a:t>
            </a:r>
            <a:r>
              <a:rPr lang="en-US" baseline="0" dirty="0"/>
              <a:t>; identificar las características y elementos clave de </a:t>
            </a:r>
            <a:r>
              <a:rPr lang="en-US" baseline="0" dirty="0" err="1"/>
              <a:t>OSeMOSYS</a:t>
            </a:r>
            <a:r>
              <a:rPr lang="en-US" baseline="0"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98897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a:t>
            </a:r>
            <a:r>
              <a:rPr lang="en-US" baseline="0" dirty="0"/>
              <a:t>figura muestra un ejemplo sencillo de cómo pueden ser los resultados de </a:t>
            </a:r>
            <a:r>
              <a:rPr lang="en-US" baseline="0" dirty="0" err="1"/>
              <a:t>OSeMOSYS</a:t>
            </a:r>
            <a:r>
              <a:rPr lang="en-US" baseline="0" dirty="0"/>
              <a:t>. Representa un sistema energético sencillo en el que las principales fuentes de suministro de electricidad son la energía hidráulica, la eólica, el gas natural, el carbón y el fuel-oil pesado. En este modelo sencillo, se espera que la demanda de electricidad crezca en el futuro, por lo que es necesario que haya suficiente infraestructura para satisfacer la creciente demanda. La optimización de los costes sugiere que la fuente más </a:t>
            </a:r>
            <a:r>
              <a:rPr lang="en-US" dirty="0"/>
              <a:t>competitiva en cuanto a costes </a:t>
            </a:r>
            <a:r>
              <a:rPr lang="en-US" baseline="0" dirty="0"/>
              <a:t>en la que invertir para satisfacer la creciente demanda es la minihidráulica. Las inversiones en minihidráulica comienzan en 2018 y continúan en los años siguientes, de forma gradual. Por lo tanto, la mayor parte de la electricidad es suministrada por la hidroeléctrica y este porcentaje aumenta año tras año. El gas natural (en la parte inferior de la figura) es menos competitivo que la energía hidroeléctrica, según los supuestos de este caso, y pierde casi por completo su cuota de suministro de electricidad en 2018, tan pronto como la minihidráulica pasa a formar parte del mix. Peor suerte corren los generadores diésel (la franja roja de arriba a la izquierda), que dejan de ser necesarios a </a:t>
            </a:r>
            <a:r>
              <a:rPr lang="en-US" dirty="0"/>
              <a:t>partir de 2018</a:t>
            </a:r>
            <a:r>
              <a:rPr lang="en-US" baseline="0" dirty="0"/>
              <a:t>. La generación con carbón y petróleo mantiene una cierta cuota de suministro de electricidad durante todo el periodo, porque son menos costosas y pueden respaldar a la minihidráulica cuando no está disponible. Esta figura es ejemplar y muestra un caso simplificado. En realidad, se pueden analizar muchas más fuentes. También se pueden ver muchos más tipos de resultados, por ejemplo, en cuanto a las capacidades instaladas anuales, las emisiones anuales y los costes anuales incurridos.</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4159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OSeMOSYS </a:t>
            </a:r>
            <a:r>
              <a:rPr lang="en-GB" dirty="0"/>
              <a:t>puede utilizarse también </a:t>
            </a:r>
            <a:r>
              <a:rPr lang="en-GB" baseline="0" dirty="0"/>
              <a:t>para análisis que van más allá del ámbito de la energía. </a:t>
            </a:r>
            <a:r>
              <a:rPr lang="en-GB" dirty="0"/>
              <a:t>También se </a:t>
            </a:r>
            <a:r>
              <a:rPr lang="en-GB" baseline="0" dirty="0"/>
              <a:t>ha utilizado, por ejemplo, para modelar los usos del agua y del suelo y sus vínculos con el sistema energético. Este tipo de aplicación se denomina CLEWs, es decir, análisis de sistemas de clima, tierra, energía y agua. </a:t>
            </a:r>
            <a:r>
              <a:rPr lang="en-GB" dirty="0"/>
              <a:t>Este tipo de aplicación </a:t>
            </a:r>
            <a:r>
              <a:rPr lang="en-GB" baseline="0" dirty="0"/>
              <a:t>es el objeto de este curso y se le guiará a través de todos sus elementos. ¿Qué incluye una aplicación de este tipo? El objetivo del modelo no cambia: sigue calculando una forma de organizar el sistema que minimice todos </a:t>
            </a:r>
            <a:r>
              <a:rPr lang="en-GB" baseline="0" dirty="0" err="1"/>
              <a:t>los</a:t>
            </a:r>
            <a:r>
              <a:rPr lang="en-GB" baseline="0" dirty="0"/>
              <a:t> </a:t>
            </a:r>
            <a:r>
              <a:rPr lang="en-GB" baseline="0" dirty="0" err="1"/>
              <a:t>costos</a:t>
            </a:r>
            <a:r>
              <a:rPr lang="en-GB" baseline="0" dirty="0"/>
              <a:t> a lo largo de un periodo de tiempo</a:t>
            </a:r>
            <a:r>
              <a:rPr lang="en-GB" dirty="0"/>
              <a:t>, </a:t>
            </a:r>
            <a:r>
              <a:rPr lang="en-GB" baseline="0" dirty="0"/>
              <a:t>normalmente largo, bajo varias restricciones. Sin embargo, esta vez el sistema incluye también los sistemas de agua y tierra. Por ejemplo, como se muestra en la figura, las aplicaciones de las CLEW pueden incluir el uso de recursos hídricos para satisfacer una demanda de agua potable, pero también para hacer funcionar centrales eléctricas y para cultivar. También pueden incluir el uso de los recursos de la tierra para cultivar y </a:t>
            </a:r>
            <a:r>
              <a:rPr lang="en-GB" dirty="0"/>
              <a:t>satisfacer la demanda </a:t>
            </a:r>
            <a:r>
              <a:rPr lang="en-GB" baseline="0" dirty="0"/>
              <a:t>de alimentos (por ejemplo, el maíz). Asimismo, los tipos de restricciones utilizados en la </a:t>
            </a:r>
            <a:r>
              <a:rPr lang="en-GB" dirty="0"/>
              <a:t>optimización </a:t>
            </a:r>
            <a:r>
              <a:rPr lang="en-GB" baseline="0" dirty="0"/>
              <a:t>serán más diversos y no sólo estarán relacionados con el sistema energético. Por ejemplo, se pueden incluir restricciones relacionadas con la disponibilidad de recursos hídricos y de tierras. </a:t>
            </a:r>
            <a:r>
              <a:rPr lang="en-GB" dirty="0"/>
              <a:t>Además, </a:t>
            </a:r>
            <a:r>
              <a:rPr lang="en-GB" baseline="0" dirty="0"/>
              <a:t>pueden representarse las </a:t>
            </a:r>
            <a:r>
              <a:rPr lang="en-GB" dirty="0"/>
              <a:t>políticas de </a:t>
            </a:r>
            <a:r>
              <a:rPr lang="en-GB" baseline="0" dirty="0"/>
              <a:t>uso y fijación de precios de los recursos hídricos y terrestres</a:t>
            </a:r>
            <a:r>
              <a:rPr lang="en-GB" dirty="0"/>
              <a:t>, etc</a:t>
            </a:r>
            <a:r>
              <a:rPr lang="en-GB" baseline="0" dirty="0"/>
              <a:t>. El </a:t>
            </a:r>
            <a:r>
              <a:rPr lang="en-GB" dirty="0"/>
              <a:t>análisis mostrado en la </a:t>
            </a:r>
            <a:r>
              <a:rPr lang="en-GB" baseline="0" dirty="0"/>
              <a:t>figura es sólo un ejemplo sencillo para ilustrar el concepto. Los modelos de clima, tierra, energía y agua suelen incluir muchos más detalles y usos de los recursos.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4386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Desde su creación en 2008, </a:t>
            </a:r>
            <a:r>
              <a:rPr lang="en-US" dirty="0" err="1"/>
              <a:t>OSeMOSYS </a:t>
            </a:r>
            <a:r>
              <a:rPr lang="en-US" dirty="0"/>
              <a:t>ha sido ampliamente </a:t>
            </a:r>
            <a:r>
              <a:rPr lang="en-US" baseline="0" dirty="0"/>
              <a:t>utilizado en todo el mundo por diferentes tipos de instituciones. En el ámbito académico, se ha utilizado para la investigación, la docencia y los trabajos de tesis en torno al análisis de los sistemas energéticos, el análisis de la economía energética, la energía terrestre climática y los sistemas hídricos. Su adopción por parte del personal docente y los investigadores se ha visto facilitada especialmente por el hecho de que es de libre acceso. Esto ha sido así especialmente en los países en desarrollo. A menudo ha </a:t>
            </a:r>
            <a:r>
              <a:rPr lang="en-US" dirty="0"/>
              <a:t>funcionado </a:t>
            </a:r>
            <a:r>
              <a:rPr lang="en-US" baseline="0" dirty="0"/>
              <a:t>como punto de entrada para los investigadores al campo del análisis de sistemas. Organizaciones internacionales como la U.N.</a:t>
            </a:r>
            <a:r>
              <a:rPr lang="en-US" dirty="0"/>
              <a:t>D.P., la U.N.D.E.S.A., la U.N.E.C.E., el </a:t>
            </a:r>
            <a:r>
              <a:rPr lang="en-US" baseline="0" dirty="0"/>
              <a:t>Banco Mundial y otras han promovido el uso de </a:t>
            </a:r>
            <a:r>
              <a:rPr lang="en-US" baseline="0" dirty="0" err="1"/>
              <a:t>OSeMOSYS como </a:t>
            </a:r>
            <a:r>
              <a:rPr lang="en-US" baseline="0" dirty="0"/>
              <a:t>herramienta de bajo umbral para </a:t>
            </a:r>
            <a:r>
              <a:rPr lang="en-US" dirty="0" err="1"/>
              <a:t>programas de capacidad técnica </a:t>
            </a:r>
            <a:r>
              <a:rPr lang="en-US" baseline="0" dirty="0"/>
              <a:t>en países y regiones en desarrollo. Los </a:t>
            </a:r>
            <a:r>
              <a:rPr lang="en-US" dirty="0" err="1"/>
              <a:t>programas de </a:t>
            </a:r>
            <a:r>
              <a:rPr lang="en-US" baseline="0" dirty="0"/>
              <a:t>desarrollo de capacidades han consistido en </a:t>
            </a:r>
            <a:r>
              <a:rPr lang="en-US" dirty="0"/>
              <a:t>proporcionar formación al </a:t>
            </a:r>
            <a:r>
              <a:rPr lang="en-US" baseline="0" dirty="0"/>
              <a:t>personal técnico de los gobiernos sobre los conceptos en los que se basa la herramienta, el uso de la misma y el desarrollo de modelos de energía y CLEW </a:t>
            </a:r>
            <a:r>
              <a:rPr lang="en-US" dirty="0"/>
              <a:t>de propiedad local</a:t>
            </a:r>
            <a:r>
              <a:rPr lang="en-US" baseline="0" dirty="0"/>
              <a:t>. Esto ha llevado al uso directo o indirecto de los conocimientos de los modelos de </a:t>
            </a:r>
            <a:r>
              <a:rPr lang="en-US" baseline="0" dirty="0" err="1"/>
              <a:t>OSeMOSYS </a:t>
            </a:r>
            <a:r>
              <a:rPr lang="en-US" baseline="0" dirty="0"/>
              <a:t>en la preparación de algunos planes nacionales de energía y clima.</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10800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continuación se </a:t>
            </a:r>
            <a:r>
              <a:rPr lang="en-GB" baseline="0" dirty="0"/>
              <a:t>enumeran algunos ejemplos de aplicaciones de </a:t>
            </a:r>
            <a:r>
              <a:rPr lang="en-GB" baseline="0" dirty="0" err="1"/>
              <a:t>OSeMOSYS </a:t>
            </a:r>
            <a:r>
              <a:rPr lang="en-GB" baseline="0" dirty="0"/>
              <a:t>para demostrar el tipo de conocimientos que permite la herramienta. </a:t>
            </a:r>
            <a:r>
              <a:rPr lang="en-GB" baseline="0" dirty="0" err="1"/>
              <a:t>OSeMOSYS </a:t>
            </a:r>
            <a:r>
              <a:rPr lang="en-GB" baseline="0" dirty="0"/>
              <a:t>se utilizó para desarrollar modelos de los sistemas energéticos de todos los países del África </a:t>
            </a:r>
            <a:r>
              <a:rPr lang="en-GB" dirty="0"/>
              <a:t>subsahariana </a:t>
            </a:r>
            <a:r>
              <a:rPr lang="en-GB" baseline="0" dirty="0"/>
              <a:t>y los vínculos comerciales entre ellos. Estos modelos se han utilizado para llevar a cabo evaluaciones que sirven de base a una serie de publicaciones de </a:t>
            </a:r>
            <a:r>
              <a:rPr lang="en-GB" dirty="0"/>
              <a:t>IRENA </a:t>
            </a:r>
            <a:r>
              <a:rPr lang="en-GB" baseline="0" dirty="0"/>
              <a:t>sobre las perspectivas de las energías renovables en los pools de energía africanos. También se han utilizado para las evaluaciones de fondo que informan el 2014 Africa Energy Outlook de la Agencia Internacional de la Energía y un estudio del Grupo del Banco Mundial sobre la resiliencia climática en la infraestructura eléctrica africana. Además, </a:t>
            </a:r>
            <a:r>
              <a:rPr lang="en-GB" baseline="0" dirty="0" err="1"/>
              <a:t>OSeMOSYS se </a:t>
            </a:r>
            <a:r>
              <a:rPr lang="en-GB" baseline="0" dirty="0"/>
              <a:t>incluyó en la plataforma en línea de las Naciones Unidas denominada </a:t>
            </a:r>
            <a:r>
              <a:rPr lang="en-GB" dirty="0"/>
              <a:t>"</a:t>
            </a:r>
            <a:r>
              <a:rPr lang="en-GB" baseline="0" dirty="0"/>
              <a:t>Herramientas de </a:t>
            </a:r>
            <a:r>
              <a:rPr lang="en-GB" dirty="0"/>
              <a:t>modelización </a:t>
            </a:r>
            <a:r>
              <a:rPr lang="en-GB" baseline="0" dirty="0"/>
              <a:t>para el desarrollo sostenible". La plataforma se utilizó en talleres de alto nivel para informar a los ministerios de los países en desarrollo sobre el papel de las herramientas de modelización en apoyo de las políticas. </a:t>
            </a:r>
            <a:r>
              <a:rPr lang="en-GB" baseline="0" dirty="0" err="1"/>
              <a:t>OSeMOSYS </a:t>
            </a:r>
            <a:r>
              <a:rPr lang="en-GB" baseline="0" dirty="0"/>
              <a:t>se ha utilizado en otras muchas evaluaciones técnicas y programas de desarrollo de capacidades dirigidos por organismos de las Naciones Unidas que se centran en los vínculos entre el clima, la tierra, la energía y el agua</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77468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En el resto de esta miniconferencia se </a:t>
            </a:r>
            <a:r>
              <a:rPr lang="en-US" b="1" baseline="0" dirty="0"/>
              <a:t>ofrecen </a:t>
            </a:r>
            <a:r>
              <a:rPr lang="en-US" b="1" dirty="0"/>
              <a:t>otros dos ejemplos de aplicaciones de </a:t>
            </a:r>
            <a:r>
              <a:rPr lang="en-US" baseline="0" dirty="0"/>
              <a:t>OSeMOSYS </a:t>
            </a:r>
            <a:r>
              <a:rPr lang="en-US" dirty="0"/>
              <a:t>para que se entienda mejor </a:t>
            </a:r>
            <a:r>
              <a:rPr lang="en-US" baseline="0" dirty="0"/>
              <a:t>el tipo de cuestiones de planificación estratégica en las que OSeMOSYS puede ayudar. La primera aplicación surge de la necesidad de varios países de respaldar las nuevas acciones de mitigación y adaptación al cambio climático propuestas en sus Contribuciones Determinadas a Nivel Nacional con análisis basados en modelos. Este caso está impulsado por una demanda específica, transmitida por los países a los puntos de contacto nacionales </a:t>
            </a:r>
            <a:r>
              <a:rPr lang="en-US" dirty="0"/>
              <a:t>del PNUD. </a:t>
            </a:r>
            <a:r>
              <a:rPr lang="en-US" baseline="0" dirty="0"/>
              <a:t>Partiendo de esta necesidad, el PNUD</a:t>
            </a:r>
            <a:r>
              <a:rPr lang="en-US" dirty="0"/>
              <a:t>, la U.N.D.E.S.A., el K.T.H. </a:t>
            </a:r>
            <a:r>
              <a:rPr lang="en-US" baseline="0" dirty="0"/>
              <a:t>y la Universidad </a:t>
            </a:r>
            <a:r>
              <a:rPr lang="en-US" dirty="0"/>
              <a:t>Simon </a:t>
            </a:r>
            <a:r>
              <a:rPr lang="en-US" baseline="0" dirty="0"/>
              <a:t>Fraser han impartido </a:t>
            </a:r>
            <a:r>
              <a:rPr lang="en-US" dirty="0"/>
              <a:t>formación </a:t>
            </a:r>
            <a:r>
              <a:rPr lang="en-US" baseline="0" dirty="0"/>
              <a:t>al personal de los ministerios y unidades de planificación de varios países sobre el uso de herramientas de modelización para evaluar los vínculos entre el clima, la tierra, la energía y el agua. Durante </a:t>
            </a:r>
            <a:r>
              <a:rPr lang="en-US" dirty="0"/>
              <a:t>esta formación</a:t>
            </a:r>
            <a:r>
              <a:rPr lang="en-US" baseline="0" dirty="0"/>
              <a:t>, equipos multidisciplinares de estas instituciones fueron guiados en la creación independiente de modelos CLEWs utilizando OSeMOSYS. El uso de OSeMOSYS facilitó especialmente </a:t>
            </a:r>
            <a:r>
              <a:rPr lang="en-US" b="1" dirty="0"/>
              <a:t>a los formadores </a:t>
            </a:r>
            <a:r>
              <a:rPr lang="en-US" baseline="0" dirty="0"/>
              <a:t>la demostración de </a:t>
            </a:r>
            <a:r>
              <a:rPr lang="en-US" b="1" baseline="0" dirty="0"/>
              <a:t>los conceptos básicos </a:t>
            </a:r>
            <a:r>
              <a:rPr lang="en-US" baseline="0" dirty="0"/>
              <a:t>de la planificación energética y de múltiples recursos y la apropiación de las aplicaciones de los modelos.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3349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Las formaciones de </a:t>
            </a:r>
            <a:r>
              <a:rPr lang="en-US" dirty="0"/>
              <a:t>CLEWs </a:t>
            </a:r>
            <a:r>
              <a:rPr lang="en-US" baseline="0" dirty="0"/>
              <a:t>impartidas con </a:t>
            </a:r>
            <a:r>
              <a:rPr lang="en-US" baseline="0" dirty="0" err="1"/>
              <a:t>OSeMOSYS </a:t>
            </a:r>
            <a:r>
              <a:rPr lang="en-US" baseline="0" dirty="0"/>
              <a:t>suelen dividirse </a:t>
            </a:r>
            <a:r>
              <a:rPr lang="en-US" dirty="0"/>
              <a:t>en </a:t>
            </a:r>
            <a:r>
              <a:rPr lang="en-US" baseline="0" dirty="0"/>
              <a:t>dos partes. Durante la primera parte, todos los equipos aprenden los conceptos clave y los aplican a la creación de una aplicación sencilla del modelo de Clima, Tierra, Energía y Agua que es la misma para todos los equipos. Durante la segunda parte, cada equipo utiliza los conocimientos y las herramientas adquiridas para desarrollar una aplicación más avanzada, que represente cuestiones de clima, tierra, energía y agua que sean relevantes en su propio país o en una región específica. En ambas partes, la estructura de los modelos utilizados se asemeja más o menos a la de la figura. La figura es complicada, pero muestra algunos puntos clave. La infraestructura que compone el sistema energético se modela, como se hace tradicionalmente en </a:t>
            </a:r>
            <a:r>
              <a:rPr lang="en-US" baseline="0" dirty="0" err="1"/>
              <a:t>OSeMOSYS</a:t>
            </a:r>
            <a:r>
              <a:rPr lang="en-US" baseline="0" dirty="0"/>
              <a:t>. Se puede ver en la parte derecha de la figura, marcada con un círculo azul. Sin embargo, junto con </a:t>
            </a:r>
            <a:r>
              <a:rPr lang="en-US" dirty="0"/>
              <a:t>esto, también se </a:t>
            </a:r>
            <a:r>
              <a:rPr lang="en-US" baseline="0" dirty="0"/>
              <a:t>modelan los usos del suelo y del agua. Estos aparecen en la parte central e izquierda de la figura, marcados con un círculo rojo. A lo largo de este curso, aprenderás cómo se modela cada una de estas partes, cómo están conectadas y qué conclusiones se extraen del modelo.</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89652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La segunda aplicación trata de la dinámica que se produce entre el sistema energético y el hídrico. Está motivada por los retos de la diplomacia del agua, cuando los </a:t>
            </a:r>
            <a:r>
              <a:rPr lang="en-US" baseline="0" dirty="0"/>
              <a:t>países </a:t>
            </a:r>
            <a:r>
              <a:rPr lang="en-US" dirty="0" err="1"/>
              <a:t>vecinos </a:t>
            </a:r>
            <a:r>
              <a:rPr lang="en-US" baseline="0" dirty="0"/>
              <a:t>poseen distintas infraestructuras hidroeléctricas en una cuenca fluvial. En estos casos, si no hay coordinación entre los países en el uso de la infraestructura hidroeléctrica, se corre el riesgo de que el agua no esté disponible a veces en partes de la cuenca fluvial. Sin un funcionamiento coordinado, algunos extremos climáticos como las inundaciones o las </a:t>
            </a:r>
            <a:r>
              <a:rPr lang="en-US" dirty="0"/>
              <a:t>sequías </a:t>
            </a:r>
            <a:r>
              <a:rPr lang="en-US" baseline="0" dirty="0"/>
              <a:t>pueden suponer una amenaza para la seguridad de los ciudadanos, para la seguridad del suministro energético y para las infraestructuras. La cuestión que hay que abordar es si la coordinación de la explotación de las presas y centrales hidroeléctricas entre países puede aportar beneficios tanto en términos de resiliencia de las infraestructuras como de venta de electricidad. </a:t>
            </a:r>
            <a:r>
              <a:rPr lang="en-US" dirty="0"/>
              <a:t>La U.N.E.C.E. </a:t>
            </a:r>
            <a:r>
              <a:rPr lang="en-US" baseline="0" dirty="0"/>
              <a:t>y la Asociación Mundial </a:t>
            </a:r>
            <a:r>
              <a:rPr lang="en-US" dirty="0"/>
              <a:t>del Agua </a:t>
            </a:r>
            <a:r>
              <a:rPr lang="en-US" baseline="0" dirty="0"/>
              <a:t>dirigieron las evaluaciones técnicas de los beneficios de la cooperación en la gestión de los recursos hídricos y energéticos transfronterizos en los Balcanes Occidentales. Las evaluaciones se llevaron a cabo utilizando varias herramientas, </a:t>
            </a:r>
            <a:r>
              <a:rPr lang="en-US" dirty="0"/>
              <a:t>una de las </a:t>
            </a:r>
            <a:r>
              <a:rPr lang="en-US" baseline="0" dirty="0"/>
              <a:t>cuales </a:t>
            </a:r>
            <a:r>
              <a:rPr lang="en-US" dirty="0"/>
              <a:t>fue </a:t>
            </a:r>
            <a:r>
              <a:rPr lang="en-US" baseline="0" dirty="0" err="1"/>
              <a:t>OSeMOSYS</a:t>
            </a:r>
            <a:r>
              <a:rPr lang="en-US" baseline="0" dirty="0"/>
              <a:t>.</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2364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En este curso se </a:t>
            </a:r>
            <a:r>
              <a:rPr lang="en-GB" baseline="0" dirty="0"/>
              <a:t>utilizará </a:t>
            </a:r>
            <a:r>
              <a:rPr lang="en-GB" baseline="0" dirty="0" err="1"/>
              <a:t>OSeMOSYS </a:t>
            </a:r>
            <a:r>
              <a:rPr lang="en-GB" baseline="0" dirty="0"/>
              <a:t>para crear modelos de clima, tierra, energía </a:t>
            </a:r>
            <a:r>
              <a:rPr lang="en-GB" dirty="0"/>
              <a:t>y </a:t>
            </a:r>
            <a:r>
              <a:rPr lang="en-GB" baseline="0" dirty="0"/>
              <a:t>agua. Los primeros </a:t>
            </a:r>
            <a:r>
              <a:rPr lang="en-GB" dirty="0"/>
              <a:t>pasos hacia el uso de </a:t>
            </a:r>
            <a:r>
              <a:rPr lang="en-GB" baseline="0" dirty="0" err="1"/>
              <a:t>OSeMOSYS </a:t>
            </a:r>
            <a:r>
              <a:rPr lang="en-GB" baseline="0" dirty="0"/>
              <a:t>es entender cómo está estructurado, qué tipos de objetos necesita el usuario para trabajar, qué entradas deben darse y qué salidas pueden obtenerse. Primero, el usuario necesita determinar los componentes del modelo. Estos se denominan "conjuntos". Constituirán la estructura del modelo. Algunos ejemplos de conjuntos son: el conjunto región, que es un vector que contiene los nombres de todas las regiones que el usuario desea modelar; el conjunto año, que es un vector que contiene todos los años que se van a modelar; los conjuntos importantes son producto y tecnología. El conjunto de productos básicos incluye todos los productos básicos que se van a incluir en el modelo. El conjunto de tecnologías incluye todas las tecnologías y procesos que se van a incluir. </a:t>
            </a:r>
            <a:r>
              <a:rPr lang="en-GB" b="1" baseline="0" dirty="0"/>
              <a:t>Se describen con más detalle más adelante en este módulo</a:t>
            </a:r>
            <a:r>
              <a:rPr lang="en-GB" baseline="0" dirty="0"/>
              <a:t>. La otra parte que el usuario deberá </a:t>
            </a:r>
            <a:r>
              <a:rPr lang="en-GB" b="1" dirty="0"/>
              <a:t>determinar </a:t>
            </a:r>
            <a:r>
              <a:rPr lang="en-GB" baseline="0" dirty="0"/>
              <a:t>son todos los datos de entrada. El usuario puede proporcionar entradas numéricas para una serie de parámetros diferentes, como las demandas anuales, las eficiencias de conversión para los diferentes procesos, los factores de emisión y, lo que es más importante, todos los costes. Por último, el usuario recibirá de los cálculos del modelo varias salidas o resultados. Estos resultados se refieren</a:t>
            </a:r>
            <a:r>
              <a:rPr lang="en-GB" dirty="0"/>
              <a:t>, por </a:t>
            </a:r>
            <a:r>
              <a:rPr lang="en-GB" baseline="0" dirty="0"/>
              <a:t>ejemplo</a:t>
            </a:r>
            <a:r>
              <a:rPr lang="en-GB" dirty="0"/>
              <a:t>, a las </a:t>
            </a:r>
            <a:r>
              <a:rPr lang="en-GB" baseline="0" dirty="0"/>
              <a:t>nuevas capacidades instaladas de las diferentes tecnologías, o a la producción anual de las diferentes tecnologías, las emisiones anuales y </a:t>
            </a:r>
            <a:r>
              <a:rPr lang="en-GB" baseline="0" dirty="0" err="1"/>
              <a:t>los</a:t>
            </a:r>
            <a:r>
              <a:rPr lang="en-GB" baseline="0" dirty="0"/>
              <a:t> </a:t>
            </a:r>
            <a:r>
              <a:rPr lang="en-GB" baseline="0" dirty="0" err="1"/>
              <a:t>costos</a:t>
            </a:r>
            <a:r>
              <a:rPr lang="en-GB" baseline="0" dirty="0"/>
              <a:t> anuales.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04887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Volvamos a la definición de la tecnología de conjuntos y de la mercancía de conjuntos. Ambos son componentes clave en </a:t>
            </a:r>
            <a:r>
              <a:rPr lang="en-GB" baseline="0" dirty="0" err="1"/>
              <a:t>OSeMOSYS </a:t>
            </a:r>
            <a:r>
              <a:rPr lang="en-GB" baseline="0" dirty="0"/>
              <a:t>y merecen especial atención. La </a:t>
            </a:r>
            <a:r>
              <a:rPr lang="en-GB" dirty="0"/>
              <a:t>"tecnología" </a:t>
            </a:r>
            <a:r>
              <a:rPr lang="en-GB" baseline="0" dirty="0"/>
              <a:t>en </a:t>
            </a:r>
            <a:r>
              <a:rPr lang="en-GB" baseline="0" dirty="0" err="1"/>
              <a:t>OSeMOSYS se </a:t>
            </a:r>
            <a:r>
              <a:rPr lang="en-GB" dirty="0"/>
              <a:t>refiere a </a:t>
            </a:r>
            <a:r>
              <a:rPr lang="en-GB" baseline="0" dirty="0"/>
              <a:t>cualquier tipo de proceso, planta o activo que tiene alguna entrada y/o salida. Por ejemplo, una tecnología puede ser el proceso de producción de un recurso primario, como una mina de carbón o un yacimiento de gas, o también un recurso terrestre que</a:t>
            </a:r>
            <a:r>
              <a:rPr lang="en-GB" dirty="0"/>
              <a:t>, por ejemplo, </a:t>
            </a:r>
            <a:r>
              <a:rPr lang="en-GB" baseline="0" dirty="0"/>
              <a:t>proporciona tierra para la agricultura. Estos recursos se muestran en los recuadros de la izquierda de la figura. Una tecnología también puede ser un proceso que convierte un recurso primario en otro. Por ejemplo, puede ser una central eléctrica de carbón que convierte la energía del carbón en electricidad, o una planta de tratamiento de agua que convierte el agua de la fuente en agua potable. Estos procesos están representados por los recuadros de la derecha de la figura. En las representaciones esquemáticas, las tecnologías suelen representarse como cajas con algunos productos de entrada y/o salida, como en la figura. Es importante entender que una tecnología en un modelo puede representar un proceso individual o una planta de energía, pero también un grupo de procesos o plantas con características similares</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8771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 </a:t>
            </a:r>
            <a:r>
              <a:rPr lang="en-GB" baseline="0" dirty="0"/>
              <a:t>conjunto de mercancías en </a:t>
            </a:r>
            <a:r>
              <a:rPr lang="en-GB" baseline="0" dirty="0" err="1"/>
              <a:t>OSeMOSYS </a:t>
            </a:r>
            <a:r>
              <a:rPr lang="en-GB" baseline="0" dirty="0"/>
              <a:t>lista cualquier tipo de mercancía que entra o sale de una tecnología. Puede representar flujos entre tecnologías, como el carbón que se produce en la minería del carbón y se alimenta a una central eléctrica de carbón (mostrado en el lado izquierdo de la figura). También puede representar demandas finales, como la demanda de electricidad, calor, agua potable o maíz (mostrada en la parte derecha de la figura). La flexibilidad en la definición de la tecnología y la mercancía es lo que hace que </a:t>
            </a:r>
            <a:r>
              <a:rPr lang="en-GB" baseline="0" dirty="0" err="1"/>
              <a:t>OSeMOSYS </a:t>
            </a:r>
            <a:r>
              <a:rPr lang="en-GB" baseline="0" dirty="0"/>
              <a:t>sea adecuado no sólo para la representación de los sistemas energéticos, sino también para la representación de los sistemas de recursos hídricos y terrestres. En principio</a:t>
            </a:r>
            <a:r>
              <a:rPr lang="en-GB" dirty="0"/>
              <a:t>, </a:t>
            </a:r>
            <a:r>
              <a:rPr lang="en-GB" baseline="0" dirty="0"/>
              <a:t>no hay límite a cuántas y qué tecnologías y productos básicos puede crear el usuario. El usuario puede crear el producto básico del agua de la figura simplemente añadiendo un nuevo elemento en el conjunto de productos básicos, denominándolo "agua" y asignándole algunos insumos numéricos. Estas entradas pueden ser</a:t>
            </a:r>
            <a:r>
              <a:rPr lang="en-GB" dirty="0"/>
              <a:t>, por </a:t>
            </a:r>
            <a:r>
              <a:rPr lang="en-GB" baseline="0" dirty="0"/>
              <a:t>ejemplo, </a:t>
            </a:r>
            <a:r>
              <a:rPr lang="en-GB" dirty="0"/>
              <a:t>la </a:t>
            </a:r>
            <a:r>
              <a:rPr lang="en-GB" baseline="0" dirty="0"/>
              <a:t>disponibilidad en diferentes años, la disponibilidad durante un año, el coste de producción, los procesos que producen </a:t>
            </a:r>
            <a:r>
              <a:rPr lang="en-GB" b="1" dirty="0"/>
              <a:t>agua </a:t>
            </a:r>
            <a:r>
              <a:rPr lang="en-GB" baseline="0" dirty="0"/>
              <a:t>y los procesos que utilizan </a:t>
            </a:r>
            <a:r>
              <a:rPr lang="en-GB" b="1" dirty="0"/>
              <a:t>agua</a:t>
            </a:r>
            <a:r>
              <a:rPr lang="en-GB" baseline="0" dirty="0"/>
              <a:t>. A lo largo del curso, se le guiará en la representación de muchos de estos elementos, con un detalle cada vez mayor.</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0950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a:t>Existen </a:t>
            </a:r>
            <a:r>
              <a:rPr lang="en-US" baseline="0" dirty="0"/>
              <a:t>numerosas herramientas de </a:t>
            </a:r>
            <a:r>
              <a:rPr lang="en-US" dirty="0"/>
              <a:t>modelización de </a:t>
            </a:r>
            <a:r>
              <a:rPr lang="en-US" baseline="0" dirty="0"/>
              <a:t>sistemas energéticos que </a:t>
            </a:r>
            <a:r>
              <a:rPr lang="en-US" dirty="0" err="1"/>
              <a:t>analizan </a:t>
            </a:r>
            <a:r>
              <a:rPr lang="en-US" baseline="0" dirty="0"/>
              <a:t>diferentes aspectos del sistema energético. Se pueden clasificar de muchas maneras. En la figura se muestra una forma común. Existen herramientas top-down y bottom-up. Las herramientas descendentes suelen tener una perspectiva macroeconómica. Observan la economía en su conjunto y las relaciones entre las partes de la economía (por ejemplo, los flujos monetarios de la base de trabajo a los servicios). Las herramientas ascendentes suelen tener una perspectiva tecnológica. Observan el despliegue y el uso de las diferentes tecnologías y representan detalladamente sus características. Por eso también se denominan modelos ricos en tecnología. Estas dos categorías se dividen a su vez. </a:t>
            </a:r>
            <a:r>
              <a:rPr lang="en-US" dirty="0"/>
              <a:t>Los modelos econométricos suelen estudiar las relaciones entre las tendencias (por ejemplo, entre los ingresos de los hogares y el uso de la energía) y luego las utilizan para realizar proyecciones futuras. Los modelos Input Output muestran las interdependencias entre los sectores de una economía nacional o regional. Tienen en cuenta las entradas y salidas monetarias de cada sector. Se basan en una matriz Input Output del país, que representa lo que fluye de cada sector a los demás</a:t>
            </a:r>
            <a:r>
              <a:rPr lang="sv-SE" b="0" dirty="0"/>
              <a:t>. Los </a:t>
            </a:r>
            <a:r>
              <a:rPr lang="en-US" dirty="0"/>
              <a:t>modelos de Equilibrio General Computable (o EGC) determinan un equilibrio en toda la economía y ajustan los precios para llegar a él. Los modelos contables </a:t>
            </a:r>
            <a:r>
              <a:rPr lang="en-US" baseline="0" dirty="0"/>
              <a:t>toman instantáneas de los </a:t>
            </a:r>
            <a:r>
              <a:rPr lang="en-US" dirty="0"/>
              <a:t>flujos físicos y los balances energéticos. Algunos ejemplos son MAED y LEAP. Se utilizan sobre todo </a:t>
            </a:r>
            <a:r>
              <a:rPr lang="en-US" baseline="0" dirty="0"/>
              <a:t>para </a:t>
            </a:r>
            <a:r>
              <a:rPr lang="en-US" dirty="0"/>
              <a:t>construir escenarios. Tienen la gran ventaja de ser sencillos y transparentes. Las </a:t>
            </a:r>
            <a:r>
              <a:rPr lang="en-US" baseline="0" dirty="0"/>
              <a:t>herramientas de simulación </a:t>
            </a:r>
            <a:r>
              <a:rPr lang="en-US" dirty="0"/>
              <a:t>simulan el sistema energético y su funcionamiento. Pueden considerar las decisiones de los individuos dentro del sistema. Por último, las herramientas de </a:t>
            </a:r>
            <a:r>
              <a:rPr lang="en-US" baseline="0" dirty="0"/>
              <a:t>optimización </a:t>
            </a:r>
            <a:r>
              <a:rPr lang="en-US" dirty="0"/>
              <a:t>calculan cómo "debería funcionar" un sistema energético para alcanzar un determinado objetivo. Las herramientas de optimización </a:t>
            </a:r>
            <a:r>
              <a:rPr lang="en-US" baseline="0" dirty="0"/>
              <a:t>serán el centro de atención de esta conferencia</a:t>
            </a:r>
            <a:r>
              <a:rPr lang="en-US"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44857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 pueden mostrar dos ejemplos sencillos de qué </a:t>
            </a:r>
            <a:r>
              <a:rPr lang="en-GB" baseline="0" dirty="0"/>
              <a:t>tecnologías y productos básicos se pueden representar en OSeMOSYS. </a:t>
            </a:r>
            <a:r>
              <a:rPr lang="en-GB" b="1" baseline="0" dirty="0"/>
              <a:t>Una tecnología típica es una estación de energía, utilizada en modelos de sistemas de energía</a:t>
            </a:r>
            <a:r>
              <a:rPr lang="en-GB" baseline="0" dirty="0"/>
              <a:t>. Una central eléctrica es un activo físico que convierte uno o más combustibles de entrada (como el gas natural) en uno o más productos de salida (como la electricidad y el calor). En la figura de la izquierda, la tecnología que representa a la central de gas es la caja en color violeta; el producto de entrada es el gas natural; los productos de salida son la electricidad y el calor. Si el </a:t>
            </a:r>
            <a:r>
              <a:rPr lang="en-GB" dirty="0"/>
              <a:t>usuario</a:t>
            </a:r>
            <a:r>
              <a:rPr lang="en-GB" baseline="0" dirty="0"/>
              <a:t> decide modelar una central combinada de calor y electricidad que utiliza gas, tendrá que introducir todos estos elementos en los conjuntos y luego definir las entradas numéricas para ellos. Una vez más, es importante señalar que la tecnología de las centrales eléctricas de gas mostrada en la figura puede representar una central eléctrica individual en un país, así como todas las centrales eléctricas de gas del país. La elección de si una tecnología representa una central o un conjunto de centrales corresponde al usuario. Depende de si el usuario está interesado en encontrar resultados sobre activos individuales o sobre los balances globales del país. Existe un equilibrio entre el detalle del modelo y el esfuerzo computacional necesario para resolverlo. Cuantas más tecnologías y productos básicos introduzca el usuario, más tiempo y recursos necesitará el modelo para resolverlo.</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19433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Otro ejemplo de la </a:t>
            </a:r>
            <a:r>
              <a:rPr lang="en-GB" baseline="0" dirty="0"/>
              <a:t>aplicación del concepto de tecnología y producto básico en </a:t>
            </a:r>
            <a:r>
              <a:rPr lang="en-GB" baseline="0" dirty="0" err="1"/>
              <a:t>OSeMOSYS </a:t>
            </a:r>
            <a:r>
              <a:rPr lang="en-GB" baseline="0" dirty="0"/>
              <a:t>proviene del sector </a:t>
            </a:r>
            <a:r>
              <a:rPr lang="en-GB" dirty="0"/>
              <a:t>del uso de la tierra</a:t>
            </a:r>
            <a:r>
              <a:rPr lang="en-GB" baseline="0" dirty="0"/>
              <a:t>. Con una elección específica de productos y tecnologías, el </a:t>
            </a:r>
            <a:r>
              <a:rPr lang="en-GB" dirty="0"/>
              <a:t>modelizador </a:t>
            </a:r>
            <a:r>
              <a:rPr lang="en-GB" baseline="0" dirty="0"/>
              <a:t>puede representar el proceso de cultivo del maíz. El cultivo del maíz puede verse esquemáticamente como la aplicación de equipos físicos y prácticas de gestión para transformar una serie de insumos (como el recurso tierra, el agua, la energía, etc.) en un producto: el maíz. La figura de la derecha muestra cómo se puede representar el cultivo del maíz en </a:t>
            </a:r>
            <a:r>
              <a:rPr lang="en-GB" baseline="0" dirty="0" err="1"/>
              <a:t>OSeMOSYS</a:t>
            </a:r>
            <a:r>
              <a:rPr lang="en-GB" baseline="0" dirty="0"/>
              <a:t>. Se puede introducir una tecnología llamada tierra agrícola. Esta representa la tierra donde se cultivará el maíz y se caracteriza por una cierta </a:t>
            </a:r>
            <a:r>
              <a:rPr lang="en-GB" b="1" baseline="0" dirty="0"/>
              <a:t>extensión. Esta tecnología toma como insumos </a:t>
            </a:r>
            <a:r>
              <a:rPr lang="en-GB" b="1" dirty="0"/>
              <a:t>cierta </a:t>
            </a:r>
            <a:r>
              <a:rPr lang="en-GB" b="1" baseline="0" dirty="0"/>
              <a:t>superficie de tierra del total de tierras disponibles en la región, diesel para los tractores, agua de riego y también la precipitación que cae naturalmente. </a:t>
            </a:r>
            <a:r>
              <a:rPr lang="en-GB" baseline="0" dirty="0"/>
              <a:t>Da como salida el producto deseado, el maíz, y algunos otros </a:t>
            </a:r>
            <a:r>
              <a:rPr lang="en-GB" dirty="0" err="1"/>
              <a:t>subproductos</a:t>
            </a:r>
            <a:r>
              <a:rPr lang="en-GB" baseline="0" dirty="0"/>
              <a:t>. Estos son</a:t>
            </a:r>
            <a:r>
              <a:rPr lang="en-GB" dirty="0"/>
              <a:t>, por </a:t>
            </a:r>
            <a:r>
              <a:rPr lang="en-GB" baseline="0" dirty="0"/>
              <a:t>ejemplo</a:t>
            </a:r>
            <a:r>
              <a:rPr lang="en-GB" dirty="0"/>
              <a:t>, </a:t>
            </a:r>
            <a:r>
              <a:rPr lang="en-GB" baseline="0" dirty="0"/>
              <a:t>el agua que se destina al crecimiento de la planta (véase el resultado de la evapotranspiración), el agua que no ha sido absorbida por el suelo y que escurre, y el agua que ha sido absorbida por el suelo y recarga los recursos hídricos subterráneos. Este ejemplo sólo pretende ilustrar cómo se puede utilizar </a:t>
            </a:r>
            <a:r>
              <a:rPr lang="en-GB" baseline="0" dirty="0" err="1"/>
              <a:t>OSeMOSYS</a:t>
            </a:r>
            <a:r>
              <a:rPr lang="en-GB" baseline="0" dirty="0"/>
              <a:t>. Más conceptos sobre los usos de la tierra y los ciclos del agua serán dados en las siguientes clases de este curso.</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406432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2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Este curso hace uso de </a:t>
            </a:r>
            <a:r>
              <a:rPr lang="en-US" baseline="0" dirty="0"/>
              <a:t>herramientas de </a:t>
            </a:r>
            <a:r>
              <a:rPr lang="en-US" dirty="0"/>
              <a:t>optimización</a:t>
            </a:r>
            <a:r>
              <a:rPr lang="en-US" baseline="0" dirty="0"/>
              <a:t>, que son un tipo de herramientas ascendentes. Son útiles cuando se trata de calcular cómo debe ser y funcionar un sistema energético para alcanzar un determinado objetivo. Este objetivo puede ser, por ejemplo, la minimización del valor actual neto total de todos los costes de inversión y operación de un sistema eléctrico en los próximos años. Este objetivo es uno de los más utilizados, ya que refleja </a:t>
            </a:r>
            <a:r>
              <a:rPr lang="en-US" dirty="0"/>
              <a:t>la realidad de que, </a:t>
            </a:r>
            <a:r>
              <a:rPr lang="en-US" baseline="0" dirty="0"/>
              <a:t>a menudo, el desarrollo de un sistema energético se produce bajo restricciones presupuestarias. Sin embargo, puede haber otros objetivos, por ejemplo, la minimización de las emisiones, la minimización de los impactos del ciclo de vida, u otros. Las herramientas de optimización de sistemas energéticos más comunes calculan en qué opciones de suministro de energía se debe invertir cada año, así como </a:t>
            </a:r>
            <a:r>
              <a:rPr lang="en-US" dirty="0"/>
              <a:t>cuándo </a:t>
            </a:r>
            <a:r>
              <a:rPr lang="en-US" baseline="0" dirty="0"/>
              <a:t>y cómo deben funcionar dentro de cada año. Los modelos de optimización se diferencian de los modelos de contabilidad o simulación en que no toman una simple instantánea del sistema energético. Por el contrario, calculan cómo debería cambiar el sistema energético para alcanzar un óptimo global </a:t>
            </a:r>
            <a:r>
              <a:rPr lang="en-US" dirty="0"/>
              <a:t>o, dicho de otro modo, </a:t>
            </a:r>
            <a:r>
              <a:rPr lang="en-US" baseline="0" dirty="0"/>
              <a:t>el mejor resultado posible para un objetivo concreto. Por lo general</a:t>
            </a:r>
            <a:r>
              <a:rPr lang="en-US" dirty="0"/>
              <a:t>, </a:t>
            </a:r>
            <a:r>
              <a:rPr lang="en-US" baseline="0" dirty="0"/>
              <a:t>aunque no exclusivamente</a:t>
            </a:r>
            <a:r>
              <a:rPr lang="en-US" dirty="0"/>
              <a:t>, </a:t>
            </a:r>
            <a:r>
              <a:rPr lang="en-US" baseline="0" dirty="0"/>
              <a:t>las herramientas de optimización suponen una competencia perfecta, una previsión perfecta y un </a:t>
            </a:r>
            <a:r>
              <a:rPr lang="en-US" baseline="0" dirty="0" err="1"/>
              <a:t>comportamiento </a:t>
            </a:r>
            <a:r>
              <a:rPr lang="en-US" baseline="0" dirty="0"/>
              <a:t>racional de los consumidores</a:t>
            </a:r>
            <a:r>
              <a:rPr lang="en-US" dirty="0"/>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8641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esta diapositiva hay una lista de </a:t>
            </a:r>
            <a:r>
              <a:rPr lang="en-GB" baseline="0" dirty="0"/>
              <a:t>características </a:t>
            </a:r>
            <a:r>
              <a:rPr lang="en-GB" dirty="0"/>
              <a:t>comunes, aunque no exclusivas, </a:t>
            </a:r>
            <a:r>
              <a:rPr lang="en-GB" baseline="0" dirty="0"/>
              <a:t>de las herramientas de optimización de sistemas energéticos. La primera es que suelen representar la competencia perfecta. Este es un término utilizado en el ámbito de los mercados energéticos</a:t>
            </a:r>
            <a:r>
              <a:rPr lang="en-GB" dirty="0"/>
              <a:t>, </a:t>
            </a:r>
            <a:r>
              <a:rPr lang="en-GB" baseline="0" dirty="0"/>
              <a:t>y significa que todos los actores del mercado compiten libremente, </a:t>
            </a:r>
            <a:r>
              <a:rPr lang="en-GB" dirty="0"/>
              <a:t>en </a:t>
            </a:r>
            <a:r>
              <a:rPr lang="en-GB" baseline="0" dirty="0"/>
              <a:t>las mismas condiciones. Ningún actor se encuentra en una posición privilegiada, o lo que es lo mismo</a:t>
            </a:r>
            <a:r>
              <a:rPr lang="en-GB" dirty="0"/>
              <a:t>, </a:t>
            </a:r>
            <a:r>
              <a:rPr lang="en-GB" baseline="0" dirty="0"/>
              <a:t>no hay monopolio ni oligopolio. En términos </a:t>
            </a:r>
            <a:r>
              <a:rPr lang="en-GB" dirty="0"/>
              <a:t>de modelización, </a:t>
            </a:r>
            <a:r>
              <a:rPr lang="en-GB" baseline="0" dirty="0"/>
              <a:t>esto se traduce en que las diferentes opciones tecnológicas compiten únicamente en función de sus costes y características. </a:t>
            </a:r>
            <a:r>
              <a:rPr lang="en-GB" b="1" baseline="0" dirty="0"/>
              <a:t>En segundo lugar, a menudo se presupone la existencia de información. </a:t>
            </a:r>
            <a:r>
              <a:rPr lang="en-GB" baseline="0" dirty="0"/>
              <a:t>Esto significa que el agente que optimiza el mercado (en este caso el </a:t>
            </a:r>
            <a:r>
              <a:rPr lang="en-GB" b="1" baseline="0" dirty="0"/>
              <a:t>solucionador</a:t>
            </a:r>
            <a:r>
              <a:rPr lang="en-GB" baseline="0" dirty="0"/>
              <a:t>) conoce perfectamente los costes y características reales de todas las opciones tecnológicas y calcula el mejor sistema energético en consecuencia. Además, estos modelos suelen suponer una previsión perfecta. Esto es un </a:t>
            </a:r>
            <a:r>
              <a:rPr lang="en-GB" dirty="0"/>
              <a:t>subconjunto </a:t>
            </a:r>
            <a:r>
              <a:rPr lang="en-GB" baseline="0" dirty="0"/>
              <a:t>del punto anterior. Implica que incluso se conoce el futuro y el solucionador de optimización calcula el sistema energético de menor coste basándose en lo que ocurre hoy y en el futuro. La previsión perfecta no siempre se asume, pero este es un tema para otros cursos más avanzados. Estos modelos son dinámicos. Es decir, calculan cómo evoluciona el sistema energético en diferentes momentos (por ejemplo, en diferentes años). Por último, estos modelos suponen que todos los actores </a:t>
            </a:r>
            <a:r>
              <a:rPr lang="en-GB" dirty="0"/>
              <a:t>del sistema </a:t>
            </a:r>
            <a:r>
              <a:rPr lang="en-GB" baseline="0" dirty="0"/>
              <a:t>se comportan de forma racional. Esto significa que las decisiones se toman únicamente en función de </a:t>
            </a:r>
            <a:r>
              <a:rPr lang="en-GB" baseline="0" dirty="0" err="1"/>
              <a:t>los</a:t>
            </a:r>
            <a:r>
              <a:rPr lang="en-GB" baseline="0" dirty="0"/>
              <a:t> </a:t>
            </a:r>
            <a:r>
              <a:rPr lang="en-GB" baseline="0" dirty="0" err="1"/>
              <a:t>costos</a:t>
            </a:r>
            <a:r>
              <a:rPr lang="en-GB" baseline="0" dirty="0"/>
              <a:t> y no de las preferencias subjetivas, los prejuicios, los temores, las percepciones, etc.</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28444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Las herramientas de optimización del sistema energético pueden </a:t>
            </a:r>
            <a:r>
              <a:rPr lang="en-GB" baseline="0" dirty="0"/>
              <a:t>ayudar a los planificadores e inversores de la energía de diferentes maneras. Pueden utilizarse para identificar las soluciones más competitivas desde el punto de vista de los costes para desarrollar y ampliar el sistema energético o para cumplir las restricciones de emisiones. También pueden utilizarse para entender qué desarrollos tecnológicos podrían hacer más competitivas determinadas </a:t>
            </a:r>
            <a:r>
              <a:rPr lang="en-GB" b="1" baseline="0" dirty="0"/>
              <a:t>fuentes </a:t>
            </a:r>
            <a:r>
              <a:rPr lang="en-GB" baseline="0" dirty="0"/>
              <a:t>(por ejemplo, la solar o la eólica). Esto, a su vez, ayudará a comprender las prioridades en materia de Investigación y Desarrollo. </a:t>
            </a:r>
            <a:r>
              <a:rPr lang="en-GB" dirty="0"/>
              <a:t>Estas herramientas pueden utilizarse de forma </a:t>
            </a:r>
            <a:r>
              <a:rPr lang="en-GB" baseline="0" dirty="0"/>
              <a:t>normativa, es decir, para evaluar los efectos de nuevas normas, reglamentos, impuestos, subvenciones, etc. Pueden utilizarse para crear proyecciones de las emisiones de gases de efecto invernadero de un país o una región en diferentes escenarios. Pueden utilizarse para estimar los costes y beneficios de la cooperación regional en la creación de infraestructuras de suministro energético o de importación y exportación de energía. En síntesis, son poderosas herramientas para el análisis de </a:t>
            </a:r>
            <a:r>
              <a:rPr lang="en-GB" baseline="0" dirty="0" err="1"/>
              <a:t>costos</a:t>
            </a:r>
            <a:r>
              <a:rPr lang="en-GB" baseline="0" dirty="0"/>
              <a:t> y beneficios de los desarrollos tecnológicos o políticos a diferentes escalas. Aportan información a los planificadores e inversores del sector energético sobre posibles futuros, alternativas a las prácticas actuales o decisiones de planificación estratégica.</a:t>
            </a:r>
            <a:endParaRPr lang="en-GB"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88246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 herramientas de optimización de sistemas energéticos y otros tipos de herramientas de </a:t>
            </a:r>
            <a:r>
              <a:rPr lang="en-US" dirty="0"/>
              <a:t>modelización de </a:t>
            </a:r>
            <a:r>
              <a:rPr lang="en-US" baseline="0" dirty="0"/>
              <a:t>la energía pueden tener diferentes </a:t>
            </a:r>
            <a:r>
              <a:rPr lang="en-US" dirty="0"/>
              <a:t>alcances</a:t>
            </a:r>
            <a:r>
              <a:rPr lang="en-US" baseline="0" dirty="0"/>
              <a:t>. En su trabajo, Welsch resume los diferentes alcances como en esta figura. Empezando por la parte inferior derecha, algunos modelos energéticos realizan análisis a largo plazo, abarcando un periodo de décadas. Estas herramientas se utilizan sobre todo para la planificación estratégica, con vistas a los objetivos a largo plazo. Siguiendo hacia arriba, las herramientas para el análisis del mercado de la energía suelen centrarse en periodos de tiempo más cortos, relevantes para la infraestructura del sistema de energía existente o comprometida. Suelen abarcar menos años que las herramientas a largo plazo, pero tienen un mayor detalle tecnológico</a:t>
            </a:r>
            <a:r>
              <a:rPr lang="en-US" dirty="0"/>
              <a:t>, con el </a:t>
            </a:r>
            <a:r>
              <a:rPr lang="en-US" baseline="0" dirty="0"/>
              <a:t>fin de evaluar las numerosas dinámicas que se producen en los mercados energéticos. Se utilizan para fines entre la planificación estratégica a medio plazo y el diseño de los sistemas eléctricos. Los modelos de análisis de flujos de carga y estabilidad se centran en cuestiones que ocurren a escala de unos pocos días, horas o incluso segundos. Tienen un alto nivel de detalle tecnológico y se utilizan específicamente para fines de diseño y operación, por ejemplo, por los operadores de sistemas de transmisión. Las herramientas utilizadas en este curso son herramientas a largo plazo.</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34155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OSeMOSYS es la herramienta utilizada </a:t>
            </a:r>
            <a:r>
              <a:rPr lang="en-US" baseline="0" dirty="0"/>
              <a:t>en este curso. Se trata de una herramienta de </a:t>
            </a:r>
            <a:r>
              <a:rPr lang="en-US" dirty="0"/>
              <a:t>modelización </a:t>
            </a:r>
            <a:r>
              <a:rPr lang="en-US" baseline="0" dirty="0"/>
              <a:t>a largo plazo para la optimización de las inversiones en sistemas energéticos. Se creó originalmente como una herramienta de modelización de sistemas energéticos, pero la utilizaremos también para </a:t>
            </a:r>
            <a:r>
              <a:rPr lang="en-US" dirty="0" err="1"/>
              <a:t>analizar la </a:t>
            </a:r>
            <a:r>
              <a:rPr lang="en-US" baseline="0" dirty="0"/>
              <a:t>dinámica relativa al clima, la tierra y el agua. </a:t>
            </a:r>
            <a:r>
              <a:rPr lang="en-US" baseline="0" dirty="0" err="1"/>
              <a:t>OSeMOSYS </a:t>
            </a:r>
            <a:r>
              <a:rPr lang="en-US" baseline="0" dirty="0"/>
              <a:t>son las siglas de Open Source energy </a:t>
            </a:r>
            <a:r>
              <a:rPr lang="en-US" dirty="0"/>
              <a:t>Modelling </a:t>
            </a:r>
            <a:r>
              <a:rPr lang="en-US" baseline="0" dirty="0"/>
              <a:t>System. Se presentó por primera vez en el Taller Internacional de Energía de París en 2008</a:t>
            </a:r>
            <a:r>
              <a:rPr lang="en-US" dirty="0"/>
              <a:t>, </a:t>
            </a:r>
            <a:r>
              <a:rPr lang="en-US" baseline="0" dirty="0"/>
              <a:t>y fue publicado en 2011 por un grupo de autores e instituciones dirigido por Mark Howells. </a:t>
            </a:r>
            <a:r>
              <a:rPr lang="en-US" baseline="0" dirty="0" err="1"/>
              <a:t>OSeMOSYS </a:t>
            </a:r>
            <a:r>
              <a:rPr lang="en-US" baseline="0" dirty="0"/>
              <a:t>es un generador de modelos, es decir, una herramienta que puede utilizarse para crear diferentes modelos utilizando diferentes entradas. </a:t>
            </a:r>
            <a:r>
              <a:rPr lang="en-US" dirty="0"/>
              <a:t>En esta diapositiva se enumeran </a:t>
            </a:r>
            <a:r>
              <a:rPr lang="en-US" baseline="0" dirty="0"/>
              <a:t>sus principales características, que son importantes para entender sus principales usos. Es una herramienta de </a:t>
            </a:r>
            <a:r>
              <a:rPr lang="en-US" dirty="0"/>
              <a:t>modelización de </a:t>
            </a:r>
            <a:r>
              <a:rPr lang="en-US" baseline="0" dirty="0"/>
              <a:t>optimización lineal. Esto significa que realiza una optimización de la configuración del sistema energético utilizando únicamente relaciones lineales. Es muy similar a otras herramientas de optimización de sistemas energéticos como MESSAGE y TIMES. Sin embargo, a diferencia de ellas, se creó específicamente para proporcionar un recurso totalmente accesible para todos, sin inversiones iniciales. Por ello, está disponible en línea de forma gratuita para cualquier usuario interesado y cuenta con una licencia de código abierto: Apache 2.0. Como muchas otras herramientas de </a:t>
            </a:r>
            <a:r>
              <a:rPr lang="en-US" dirty="0"/>
              <a:t>modelización energética</a:t>
            </a:r>
            <a:r>
              <a:rPr lang="en-US" baseline="0" dirty="0"/>
              <a:t>, es dinámica. En la mayoría de sus aplicaciones, asume una previsión perfecta y es determinista. Determinista significa que normalmente no se utiliza para análisis estocásticos, </a:t>
            </a:r>
            <a:r>
              <a:rPr lang="en-US" b="1" dirty="0"/>
              <a:t>sino </a:t>
            </a:r>
            <a:r>
              <a:rPr lang="en-US" dirty="0"/>
              <a:t>que </a:t>
            </a:r>
            <a:r>
              <a:rPr lang="en-US" baseline="0" dirty="0"/>
              <a:t>asume ciertas entradas y da ciertas salidas. Sin embargo, estas dos características no forman parte necesariamente de </a:t>
            </a:r>
            <a:r>
              <a:rPr lang="en-US" baseline="0" dirty="0" err="1"/>
              <a:t>OSeMOSYS</a:t>
            </a:r>
            <a:r>
              <a:rPr lang="en-US" baseline="0" dirty="0"/>
              <a:t>: existen aplicaciones en las que se utiliza una previsión no perfecta y enfoques estocásticos.</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9514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OSeMOSYS </a:t>
            </a:r>
            <a:r>
              <a:rPr lang="en-US" baseline="0" dirty="0"/>
              <a:t>es una herramienta de optimización de sistemas energéticos y, como tal, tiene una función objetivo: encuentra el conjunto de inversiones en infraestructuras energéticas y el conjunto de usos de la energía que pueden satisfacer las necesidades energéticas futuras al menor coste. Suele aplicarse para dominios temporales de décadas, relevantes para la planificación energética estratégica. Este objetivo se alcanza cumpliendo varias restricciones, </a:t>
            </a:r>
            <a:r>
              <a:rPr lang="en-US" dirty="0"/>
              <a:t>que </a:t>
            </a:r>
            <a:r>
              <a:rPr lang="en-US" baseline="0" dirty="0"/>
              <a:t>pueden ser definidas por el usuario. Estas restricciones están relacionadas con varios aspectos que deben tenerse en cuenta en la planificación energética: la necesidad de satisfacer las demandas energéticas actuales y futuras; la posibilidad de utilizar tecnologías técnicamente disponibles en la actualidad o que puedan estarlo en el futuro, con sus características técnicas y económicas; la necesidad de respetar los mandatos políticos, como los límites de las emisiones, los impuestos sobre las emisiones o los objetivos de generación para determinados tipos de tecnologías; </a:t>
            </a:r>
            <a:r>
              <a:rPr lang="en-US" dirty="0"/>
              <a:t>y, por último, la </a:t>
            </a:r>
            <a:r>
              <a:rPr lang="en-US" baseline="0" dirty="0"/>
              <a:t>necesidad de cumplir con otras posibles restricciones, como las decisiones de inversión, las restricciones presupuestarias, la disponibilidad de recursos, la posibilidad de comercio o restricciones técnicas más específicas.</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54301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Los resultados directos de una optimización proporcionan al modelizador información sobre el futuro del sistema que </a:t>
            </a:r>
            <a:r>
              <a:rPr lang="en-GB" baseline="0" dirty="0"/>
              <a:t>está representando. Por ejemplo, </a:t>
            </a:r>
            <a:r>
              <a:rPr lang="en-GB" b="1" dirty="0"/>
              <a:t>pueden </a:t>
            </a:r>
            <a:r>
              <a:rPr lang="en-GB" dirty="0"/>
              <a:t>indicar </a:t>
            </a:r>
            <a:r>
              <a:rPr lang="en-GB" baseline="0" dirty="0"/>
              <a:t>qué tecnologías no son competitivas desde el punto de vista de los costes y van a </a:t>
            </a:r>
            <a:r>
              <a:rPr lang="en-GB" b="1" baseline="0" dirty="0"/>
              <a:t>ser eliminadas lo antes posible</a:t>
            </a:r>
            <a:r>
              <a:rPr lang="en-GB" baseline="0" dirty="0"/>
              <a:t>; o bien dan una idea de la magnitud de las inversiones en nuevas tecnologías que se necesitarán para satisfacer la futura demanda de energía y cuándo; ponen de manifiesto si las opciones de generación clave siguen siendo las mismas que hoy o cambian en el futuro; presentan todos los gastos de capital y los costes de funcionamiento y de combustible en los que se incurriría en todo el sistema si </a:t>
            </a:r>
            <a:r>
              <a:rPr lang="en-GB" dirty="0"/>
              <a:t>se </a:t>
            </a:r>
            <a:r>
              <a:rPr lang="en-GB" baseline="0" dirty="0"/>
              <a:t>siguiera el camino del menor coste. Todos estos resultados se ofrecen para cada año del ámbito temporal evaluado en el modelo y para un número personalizable de pasos temporales dentro de cada año. El alcance y la resolución espacial, tecnológica y temporal también son personalizables y dependen del tipo de datos que proporcione el modelizador</a:t>
            </a:r>
            <a:r>
              <a:rPr lang="en-GB" dirty="0"/>
              <a:t>. </a:t>
            </a:r>
            <a:endParaRPr lang="en-GB" baseline="0" dirty="0">
              <a:cs typeface="Calibri"/>
            </a:endParaRPr>
          </a:p>
          <a:p>
            <a:r>
              <a:rPr lang="en-GB" baseline="0" dirty="0"/>
              <a:t>Los resultados directos pueden utilizarse para proporcionar información a los responsables políticos o a los inversores sobre varias cuestiones de planificación estratégica de la energía o de política energética</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08128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‹Nº›</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‹Nº›</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‹Nº›</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‹Nº›</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‹Nº›</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‹Nº›</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207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‹Nº›</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‹Nº›</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‹Nº›</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‹Nº›</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‹Nº›</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en.wikipedia.org/wiki/Open_energy_system_models#/media/File:Osemosys_energy_model_results_for_fictitious_atlantis.png"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cc0/1.0/?ref=ccsearch&amp;atype=rich"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search.creativecommons.org/photos/80f908a2-9787-45f4-b98a-1715a89c6ef8" TargetMode="External"/><Relationship Id="rId5" Type="http://schemas.openxmlformats.org/officeDocument/2006/relationships/hyperlink" Target="https://search.creativecommons.org/" TargetMode="External"/><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unece.org/fileadmin/DAM/env/water/publications/GUIDELINES/2017/nexus_in_Sava_River_Basin/Nexus-SavaRiverBasin_ECE-MP.WAT-NONE-3_WEB_final_corrected_for_gDoc.pdf" TargetMode="External"/><Relationship Id="rId3" Type="http://schemas.openxmlformats.org/officeDocument/2006/relationships/slideLayout" Target="../slideLayouts/slideLayout2.xml"/><Relationship Id="rId7" Type="http://schemas.openxmlformats.org/officeDocument/2006/relationships/hyperlink" Target="https://un-modelling.github.io/"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worldbank.org/content/dam/Worldbank/Feature%20Story/Africa/Conference%20Edition%20Enhancing%20Africas%20Infrastructure.pdf" TargetMode="External"/><Relationship Id="rId5" Type="http://schemas.openxmlformats.org/officeDocument/2006/relationships/hyperlink" Target="https://ec.europa.eu/jrc/en/publication/energy-projections-african-countries" TargetMode="External"/><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audio" Target="../media/media15.mp3"/><Relationship Id="rId16" Type="http://schemas.openxmlformats.org/officeDocument/2006/relationships/image" Target="../media/image22.jpeg"/><Relationship Id="rId20" Type="http://schemas.openxmlformats.org/officeDocument/2006/relationships/image" Target="../media/image26.jpeg"/><Relationship Id="rId1" Type="http://schemas.microsoft.com/office/2007/relationships/media" Target="../media/media15.mp3"/><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hyperlink" Target="https://www.un.org/sustainabledevelopment/news/communications-material/" TargetMode="External"/><Relationship Id="rId15" Type="http://schemas.openxmlformats.org/officeDocument/2006/relationships/image" Target="../media/image21.jpeg"/><Relationship Id="rId23" Type="http://schemas.openxmlformats.org/officeDocument/2006/relationships/image" Target="../media/image8.pn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unsplash.com/s/photos/hydro-dam?utm_source=unsplash&amp;utm_medium=referral&amp;utm_content=creditCopyText" TargetMode="External"/><Relationship Id="rId5" Type="http://schemas.openxmlformats.org/officeDocument/2006/relationships/hyperlink" Target="https://unsplash.com/@avirichards?utm_source=unsplash&amp;utm_medium=referral&amp;utm_content=creditCopyText"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jeisblack?utm_source=unsplash&amp;utm_medium=referral&amp;utm_content=creditCopyText"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tif"/><Relationship Id="rId5" Type="http://schemas.openxmlformats.org/officeDocument/2006/relationships/hyperlink" Target="http://kth.diva-portal.org/smash/get/diva2:664679/FULLTEXT02.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hyperlink" Target="http://www.osemosys.org/"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275571" y="4769611"/>
            <a:ext cx="7802086" cy="1948751"/>
          </a:xfrm>
        </p:spPr>
        <p:txBody>
          <a:bodyPr>
            <a:noAutofit/>
          </a:bodyPr>
          <a:lstStyle/>
          <a:p>
            <a:r>
              <a:rPr lang="en-US" sz="3600" dirty="0">
                <a:solidFill>
                  <a:schemeClr val="bg1"/>
                </a:solidFill>
                <a:latin typeface="Open Sans ExtraBold"/>
                <a:ea typeface="Open Sans ExtraBold"/>
                <a:cs typeface="Open Sans ExtraBold"/>
              </a:rPr>
              <a:t>LECTURA 3</a:t>
            </a:r>
            <a:br>
              <a:rPr lang="en-US" sz="3600" dirty="0"/>
            </a:br>
            <a:r>
              <a:rPr lang="en-US" sz="3600" dirty="0">
                <a:latin typeface="Open Sans ExtraBold"/>
                <a:ea typeface="Open Sans ExtraBold"/>
                <a:cs typeface="Open Sans ExtraBold"/>
              </a:rPr>
              <a:t>HERRAMIENTAS DE MODELIZACIÓN DE LA ENERGÍA Y </a:t>
            </a:r>
            <a:r>
              <a:rPr lang="en-US" sz="3600" dirty="0" err="1">
                <a:latin typeface="Open Sans ExtraBold"/>
                <a:ea typeface="Open Sans ExtraBold"/>
                <a:cs typeface="Open Sans ExtraBold"/>
              </a:rPr>
              <a:t>OSeMOSYS</a:t>
            </a:r>
            <a:endParaRPr lang="en-US" sz="3600" dirty="0">
              <a:latin typeface="Open Sans ExtraBold"/>
              <a:ea typeface="Open Sans ExtraBold"/>
              <a:cs typeface="Open Sans ExtraBold"/>
            </a:endParaRP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45925"/>
            <a:ext cx="2846121" cy="416626"/>
          </a:xfrm>
        </p:spPr>
        <p:txBody>
          <a:bodyPr>
            <a:normAutofit fontScale="92500"/>
          </a:bodyPr>
          <a:lstStyle/>
          <a:p>
            <a:r>
              <a:rPr lang="en-US" dirty="0"/>
              <a:t>Introducción a los CLEW</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B4AD932B-1278-D443-906B-CCD220F8E2B6}"/>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3_Slide1.mp3" descr="Lecture3_Slide1.mp3">
            <a:hlinkClick r:id="" action="ppaction://media"/>
            <a:extLst>
              <a:ext uri="{FF2B5EF4-FFF2-40B4-BE49-F238E27FC236}">
                <a16:creationId xmlns:a16="http://schemas.microsoft.com/office/drawing/2014/main" id="{4EBBB0B8-DB44-4F42-89FE-D83287911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8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algn="just">
              <a:spcBef>
                <a:spcPts val="0"/>
              </a:spcBef>
            </a:pPr>
            <a:r>
              <a:rPr lang="en-GB" altLang="en-US" b="0" dirty="0">
                <a:latin typeface="Open Sans" panose="020B0606030504020204" pitchFamily="34" charset="0"/>
                <a:ea typeface="Open Sans" panose="020B0606030504020204" pitchFamily="34" charset="0"/>
                <a:cs typeface="Open Sans" panose="020B0606030504020204" pitchFamily="34" charset="0"/>
              </a:rPr>
              <a:t>Determina la configuración del sistema energético con el mínimo coste total descontado para un dominio temporal de décadas</a:t>
            </a:r>
            <a:r>
              <a:rPr lang="en-GB" altLang="en-US" dirty="0">
                <a:latin typeface="Open Sans" panose="020B0606030504020204" pitchFamily="34" charset="0"/>
                <a:ea typeface="Open Sans" panose="020B0606030504020204" pitchFamily="34" charset="0"/>
                <a:cs typeface="Open Sans" panose="020B0606030504020204" pitchFamily="34" charset="0"/>
              </a:rPr>
              <a:t>, </a:t>
            </a:r>
            <a:r>
              <a:rPr lang="en-GB" altLang="en-US" u="sng" dirty="0">
                <a:latin typeface="Open Sans" panose="020B0606030504020204" pitchFamily="34" charset="0"/>
                <a:ea typeface="Open Sans" panose="020B0606030504020204" pitchFamily="34" charset="0"/>
                <a:cs typeface="Open Sans" panose="020B0606030504020204" pitchFamily="34" charset="0"/>
              </a:rPr>
              <a:t>restringido por</a:t>
            </a:r>
            <a:r>
              <a:rPr lang="en-GB" altLang="en-US" dirty="0">
                <a:latin typeface="Open Sans" panose="020B0606030504020204" pitchFamily="34" charset="0"/>
                <a:ea typeface="Open Sans" panose="020B0606030504020204" pitchFamily="34" charset="0"/>
                <a:cs typeface="Open Sans" panose="020B0606030504020204" pitchFamily="34" charset="0"/>
              </a:rPr>
              <a:t>:</a:t>
            </a:r>
          </a:p>
          <a:p>
            <a:pPr algn="just">
              <a:spcBef>
                <a:spcPts val="0"/>
              </a:spcBef>
            </a:pPr>
            <a:endParaRPr lang="en-GB" altLang="en-US"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spcBef>
                <a:spcPts val="0"/>
              </a:spcBef>
              <a:buFont typeface="Arial" panose="020B0604020202020204" pitchFamily="34" charset="0"/>
              <a:buChar char="•"/>
            </a:pPr>
            <a:r>
              <a:rPr lang="en-GB" altLang="en-US" b="0" dirty="0">
                <a:latin typeface="Open Sans"/>
                <a:ea typeface="Open Sans"/>
                <a:cs typeface="Open Sans"/>
              </a:rPr>
              <a:t>Demanda de productos básicos (por ejemplo, electricidad, calefacción, refrigeración, km-pasajeros, etc.) que hay que satisfacer</a:t>
            </a:r>
          </a:p>
          <a:p>
            <a:pPr marL="457200" indent="-457200" algn="just">
              <a:spcBef>
                <a:spcPts val="0"/>
              </a:spcBef>
              <a:buFont typeface="Arial" panose="020B0604020202020204" pitchFamily="34" charset="0"/>
              <a:buChar char="•"/>
            </a:pPr>
            <a:r>
              <a:rPr lang="en-GB" altLang="en-US" b="0" dirty="0">
                <a:latin typeface="Open Sans" panose="020B0606030504020204" pitchFamily="34" charset="0"/>
                <a:ea typeface="Open Sans" panose="020B0606030504020204" pitchFamily="34" charset="0"/>
                <a:cs typeface="Open Sans" panose="020B0606030504020204" pitchFamily="34" charset="0"/>
              </a:rPr>
              <a:t>Tecnologías disponibles y sus características tecnoeconómicas</a:t>
            </a:r>
          </a:p>
          <a:p>
            <a:pPr marL="457200" indent="-457200" algn="just">
              <a:spcBef>
                <a:spcPts val="0"/>
              </a:spcBef>
              <a:buFont typeface="Arial" panose="020B0604020202020204" pitchFamily="34" charset="0"/>
              <a:buChar char="•"/>
            </a:pPr>
            <a:r>
              <a:rPr lang="en-GB" altLang="en-US" b="0" dirty="0">
                <a:latin typeface="Open Sans"/>
                <a:ea typeface="Open Sans"/>
                <a:cs typeface="Open Sans"/>
              </a:rPr>
              <a:t>Impuestos sobre las emisiones y objetivos de generación (por ejemplo, energías renovables)</a:t>
            </a:r>
          </a:p>
          <a:p>
            <a:pPr marL="457200" indent="-457200" algn="just">
              <a:spcBef>
                <a:spcPts val="0"/>
              </a:spcBef>
              <a:buFont typeface="Arial" panose="020B0604020202020204" pitchFamily="34" charset="0"/>
              <a:buChar char="•"/>
            </a:pPr>
            <a:r>
              <a:rPr lang="en-GB" altLang="en-US" b="0" dirty="0">
                <a:latin typeface="Open Sans"/>
                <a:ea typeface="Open Sans"/>
                <a:cs typeface="Open Sans"/>
              </a:rPr>
              <a:t>Otras limitaciones (por ejemplo, capacidad de rampa, disponibilidad de recursos, decisiones de inversión, etc.)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¿Qué hace?</a:t>
            </a:r>
          </a:p>
        </p:txBody>
      </p:sp>
      <p:sp>
        <p:nvSpPr>
          <p:cNvPr id="6" name="Oval 5">
            <a:extLst>
              <a:ext uri="{FF2B5EF4-FFF2-40B4-BE49-F238E27FC236}">
                <a16:creationId xmlns:a16="http://schemas.microsoft.com/office/drawing/2014/main" id="{12343BC2-C0BE-3D4F-B38A-6836EA6A1018}"/>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0.mp3" descr="Lecture3_Slide10.mp3">
            <a:hlinkClick r:id="" action="ppaction://media"/>
            <a:extLst>
              <a:ext uri="{FF2B5EF4-FFF2-40B4-BE49-F238E27FC236}">
                <a16:creationId xmlns:a16="http://schemas.microsoft.com/office/drawing/2014/main" id="{F2299B9E-BCF1-AE4A-B035-88CBF9718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7636"/>
            <a:ext cx="812800" cy="812800"/>
          </a:xfrm>
          <a:prstGeom prst="rect">
            <a:avLst/>
          </a:prstGeom>
        </p:spPr>
      </p:pic>
    </p:spTree>
    <p:extLst>
      <p:ext uri="{BB962C8B-B14F-4D97-AF65-F5344CB8AC3E}">
        <p14:creationId xmlns:p14="http://schemas.microsoft.com/office/powerpoint/2010/main" val="113324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US" dirty="0"/>
              <a:t>Los resultados proporcionan información sobre cuestiones como:</a:t>
            </a:r>
          </a:p>
          <a:p>
            <a:pPr marL="457200" indent="-457200">
              <a:buFont typeface="Wingdings" panose="05000000000000000000" pitchFamily="2" charset="2"/>
              <a:buChar char="ü"/>
            </a:pPr>
            <a:endParaRPr lang="en-US" dirty="0"/>
          </a:p>
          <a:p>
            <a:pPr marL="457200" indent="-457200">
              <a:buFont typeface="Arial" panose="020B0604020202020204" pitchFamily="34" charset="0"/>
              <a:buChar char="•"/>
            </a:pPr>
            <a:r>
              <a:rPr lang="en-US" dirty="0"/>
              <a:t>¿Qué tecnologías van a desaparecer? ¿Para cuándo? </a:t>
            </a:r>
          </a:p>
          <a:p>
            <a:pPr marL="457200" indent="-457200">
              <a:buFont typeface="Arial" panose="020B0604020202020204" pitchFamily="34" charset="0"/>
              <a:buChar char="•"/>
            </a:pPr>
            <a:r>
              <a:rPr lang="en-US" dirty="0"/>
              <a:t>¿Cuáles son las inversiones óptimas en nuevas tecnologías para satisfacer la demanda en el futuro? ¿Cuándo es mejor invertir?</a:t>
            </a:r>
          </a:p>
          <a:p>
            <a:pPr marL="457200" indent="-457200">
              <a:buFont typeface="Arial" panose="020B0604020202020204" pitchFamily="34" charset="0"/>
              <a:buChar char="•"/>
            </a:pPr>
            <a:r>
              <a:rPr lang="en-US" dirty="0"/>
              <a:t>¿Cuáles son las tecnologías de generación clave en la combinación energética total? </a:t>
            </a:r>
          </a:p>
          <a:p>
            <a:pPr marL="457200" indent="-457200">
              <a:buFont typeface="Arial" panose="020B0604020202020204" pitchFamily="34" charset="0"/>
              <a:buChar char="•"/>
            </a:pPr>
            <a:r>
              <a:rPr lang="en-US" dirty="0"/>
              <a:t>¿Qué costes tendrá el sistema energético?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Interpretación de los resultados</a:t>
            </a:r>
          </a:p>
        </p:txBody>
      </p:sp>
      <p:sp>
        <p:nvSpPr>
          <p:cNvPr id="6" name="Oval 5">
            <a:extLst>
              <a:ext uri="{FF2B5EF4-FFF2-40B4-BE49-F238E27FC236}">
                <a16:creationId xmlns:a16="http://schemas.microsoft.com/office/drawing/2014/main" id="{B1959AC3-9332-E345-8140-5582FC8FBE16}"/>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1.mp3" descr="Lecture3_Slide11.mp3">
            <a:hlinkClick r:id="" action="ppaction://media"/>
            <a:extLst>
              <a:ext uri="{FF2B5EF4-FFF2-40B4-BE49-F238E27FC236}">
                <a16:creationId xmlns:a16="http://schemas.microsoft.com/office/drawing/2014/main" id="{831E9386-0C58-954C-8A33-D95BB3392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738273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061" y="2325510"/>
            <a:ext cx="7767164" cy="3446175"/>
          </a:xfrm>
          <a:prstGeom prst="rect">
            <a:avLst/>
          </a:prstGeom>
        </p:spPr>
      </p:pic>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15831" y="165659"/>
            <a:ext cx="9457150" cy="1325563"/>
          </a:xfrm>
        </p:spPr>
        <p:txBody>
          <a:bodyPr/>
          <a:lstStyle/>
          <a:p>
            <a:r>
              <a:rPr lang="en-US" dirty="0"/>
              <a:t>3.2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596616" y="1654746"/>
            <a:ext cx="4389438" cy="439247"/>
          </a:xfrm>
        </p:spPr>
        <p:txBody>
          <a:bodyPr/>
          <a:lstStyle/>
          <a:p>
            <a:r>
              <a:rPr lang="en-US" dirty="0"/>
              <a:t>Interpretación de los resultados</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2023497" y="6115489"/>
            <a:ext cx="5925115" cy="342082"/>
          </a:xfrm>
        </p:spPr>
        <p:txBody>
          <a:bodyPr/>
          <a:lstStyle/>
          <a:p>
            <a:r>
              <a:rPr lang="en-US" b="1" dirty="0"/>
              <a:t>Fuente de la imagen</a:t>
            </a:r>
            <a:r>
              <a:rPr lang="en-US" dirty="0"/>
              <a:t>: Open Energy system Models, </a:t>
            </a:r>
            <a:r>
              <a:rPr lang="en-US" dirty="0">
                <a:hlinkClick r:id="rId6"/>
              </a:rPr>
              <a:t>imagen con </a:t>
            </a:r>
            <a:r>
              <a:rPr lang="en-US" dirty="0"/>
              <a:t>licencia </a:t>
            </a:r>
            <a:r>
              <a:rPr lang="en-US" dirty="0">
                <a:hlinkClick r:id="rId7"/>
              </a:rPr>
              <a:t>CC-BY-SA 4.0</a:t>
            </a:r>
            <a:endParaRPr lang="en-US" dirty="0"/>
          </a:p>
        </p:txBody>
      </p:sp>
      <p:sp>
        <p:nvSpPr>
          <p:cNvPr id="13" name="TextBox 12"/>
          <p:cNvSpPr txBox="1"/>
          <p:nvPr/>
        </p:nvSpPr>
        <p:spPr>
          <a:xfrm>
            <a:off x="1703229" y="2213223"/>
            <a:ext cx="461665" cy="3558462"/>
          </a:xfrm>
          <a:prstGeom prst="rect">
            <a:avLst/>
          </a:prstGeom>
          <a:noFill/>
        </p:spPr>
        <p:txBody>
          <a:bodyPr vert="vert270" wrap="square" rtlCol="0">
            <a:spAutoFit/>
          </a:bodyPr>
          <a:lstStyle/>
          <a:p>
            <a:r>
              <a:rPr lang="en-US" dirty="0"/>
              <a:t>Suministro de electricidad (PJ)</a:t>
            </a:r>
          </a:p>
        </p:txBody>
      </p:sp>
      <p:sp>
        <p:nvSpPr>
          <p:cNvPr id="8" name="Oval 7">
            <a:extLst>
              <a:ext uri="{FF2B5EF4-FFF2-40B4-BE49-F238E27FC236}">
                <a16:creationId xmlns:a16="http://schemas.microsoft.com/office/drawing/2014/main" id="{0CA97BF4-2404-5248-AE06-739A279FADD2}"/>
              </a:ext>
            </a:extLst>
          </p:cNvPr>
          <p:cNvSpPr/>
          <p:nvPr/>
        </p:nvSpPr>
        <p:spPr>
          <a:xfrm>
            <a:off x="5437617" y="5687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2.mp3" descr="Lecture3_Slide12.mp3">
            <a:hlinkClick r:id="" action="ppaction://media"/>
            <a:extLst>
              <a:ext uri="{FF2B5EF4-FFF2-40B4-BE49-F238E27FC236}">
                <a16:creationId xmlns:a16="http://schemas.microsoft.com/office/drawing/2014/main" id="{01391266-8772-D84E-9C32-09F91C3135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08982" y="593547"/>
            <a:ext cx="812800" cy="812800"/>
          </a:xfrm>
          <a:prstGeom prst="rect">
            <a:avLst/>
          </a:prstGeom>
        </p:spPr>
      </p:pic>
    </p:spTree>
    <p:extLst>
      <p:ext uri="{BB962C8B-B14F-4D97-AF65-F5344CB8AC3E}">
        <p14:creationId xmlns:p14="http://schemas.microsoft.com/office/powerpoint/2010/main" val="3548151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217408"/>
            <a:ext cx="9457150" cy="1325563"/>
          </a:xfrm>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623288"/>
            <a:ext cx="3444196" cy="3421930"/>
          </a:xfrm>
        </p:spPr>
        <p:txBody>
          <a:bodyPr vert="horz" lIns="91440" tIns="45720" rIns="91440" bIns="45720" rtlCol="0" anchor="t">
            <a:normAutofit lnSpcReduction="10000"/>
          </a:bodyPr>
          <a:lstStyle/>
          <a:p>
            <a:pPr algn="just"/>
            <a:r>
              <a:rPr lang="en-US" dirty="0"/>
              <a:t>Minimizar:</a:t>
            </a:r>
          </a:p>
          <a:p>
            <a:pPr marL="342900" indent="-342900" algn="just">
              <a:buFont typeface="Arial" panose="020B0604020202020204" pitchFamily="34" charset="0"/>
              <a:buChar char="•"/>
            </a:pPr>
            <a:r>
              <a:rPr lang="en-US" dirty="0" err="1"/>
              <a:t>Costo</a:t>
            </a:r>
            <a:r>
              <a:rPr lang="en-US" dirty="0"/>
              <a:t> total del sistema</a:t>
            </a:r>
          </a:p>
          <a:p>
            <a:pPr marL="342900" indent="-342900" algn="just">
              <a:buFont typeface="Arial" panose="020B0604020202020204" pitchFamily="34" charset="0"/>
              <a:buChar char="•"/>
            </a:pPr>
            <a:r>
              <a:rPr lang="en-US" dirty="0">
                <a:latin typeface="Open Sans SemiBold"/>
                <a:ea typeface="Open Sans SemiBold"/>
                <a:cs typeface="Open Sans SemiBold"/>
              </a:rPr>
              <a:t>En un periodo de tiempo determinado (por ejemplo, 2020 - 2050)</a:t>
            </a:r>
          </a:p>
          <a:p>
            <a:pPr marL="342900" indent="-342900" algn="just">
              <a:buFont typeface="Arial" panose="020B0604020202020204" pitchFamily="34" charset="0"/>
              <a:buChar char="•"/>
            </a:pPr>
            <a:r>
              <a:rPr lang="en-US" dirty="0">
                <a:latin typeface="Open Sans SemiBold"/>
                <a:ea typeface="Open Sans SemiBold"/>
                <a:cs typeface="Open Sans SemiBold"/>
              </a:rPr>
              <a:t>Sujeto a un conjunto de restricciones (por ejemplo, requisitos de demanda, límites de recursos)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Uso en modelos CLEWs</a:t>
            </a:r>
          </a:p>
        </p:txBody>
      </p:sp>
      <p:grpSp>
        <p:nvGrpSpPr>
          <p:cNvPr id="11" name="Group 10">
            <a:extLst>
              <a:ext uri="{FF2B5EF4-FFF2-40B4-BE49-F238E27FC236}">
                <a16:creationId xmlns:a16="http://schemas.microsoft.com/office/drawing/2014/main" id="{61D37507-07F9-4B8C-85FE-614A93E69CAA}"/>
              </a:ext>
            </a:extLst>
          </p:cNvPr>
          <p:cNvGrpSpPr/>
          <p:nvPr/>
        </p:nvGrpSpPr>
        <p:grpSpPr>
          <a:xfrm>
            <a:off x="4722312" y="2120291"/>
            <a:ext cx="6602767" cy="3656294"/>
            <a:chOff x="4368750" y="1844571"/>
            <a:chExt cx="7542838" cy="4315928"/>
          </a:xfrm>
        </p:grpSpPr>
        <p:sp>
          <p:nvSpPr>
            <p:cNvPr id="14" name="Arrow: Right 17">
              <a:extLst>
                <a:ext uri="{FF2B5EF4-FFF2-40B4-BE49-F238E27FC236}">
                  <a16:creationId xmlns:a16="http://schemas.microsoft.com/office/drawing/2014/main" id="{3064E345-57B1-44FE-82A7-6191E1C1C355}"/>
                </a:ext>
              </a:extLst>
            </p:cNvPr>
            <p:cNvSpPr/>
            <p:nvPr/>
          </p:nvSpPr>
          <p:spPr>
            <a:xfrm>
              <a:off x="8994049" y="3318560"/>
              <a:ext cx="1478399" cy="153113"/>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grpSp>
          <p:nvGrpSpPr>
            <p:cNvPr id="13" name="Group 12">
              <a:extLst>
                <a:ext uri="{FF2B5EF4-FFF2-40B4-BE49-F238E27FC236}">
                  <a16:creationId xmlns:a16="http://schemas.microsoft.com/office/drawing/2014/main" id="{D4C30BDE-FF80-49B3-9318-00C6FE5B94DB}"/>
                </a:ext>
              </a:extLst>
            </p:cNvPr>
            <p:cNvGrpSpPr/>
            <p:nvPr/>
          </p:nvGrpSpPr>
          <p:grpSpPr>
            <a:xfrm>
              <a:off x="4368750" y="1844571"/>
              <a:ext cx="7542838" cy="4315928"/>
              <a:chOff x="2851613" y="2453929"/>
              <a:chExt cx="7347740" cy="4059509"/>
            </a:xfrm>
          </p:grpSpPr>
          <p:sp>
            <p:nvSpPr>
              <p:cNvPr id="16" name="Rectangle 15">
                <a:extLst>
                  <a:ext uri="{FF2B5EF4-FFF2-40B4-BE49-F238E27FC236}">
                    <a16:creationId xmlns:a16="http://schemas.microsoft.com/office/drawing/2014/main" id="{D0E481EB-C128-432B-8CBD-84F20A10E159}"/>
                  </a:ext>
                </a:extLst>
              </p:cNvPr>
              <p:cNvSpPr/>
              <p:nvPr/>
            </p:nvSpPr>
            <p:spPr>
              <a:xfrm>
                <a:off x="5155679" y="3933647"/>
                <a:ext cx="79862" cy="20624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7" name="Rectangle 16">
                <a:extLst>
                  <a:ext uri="{FF2B5EF4-FFF2-40B4-BE49-F238E27FC236}">
                    <a16:creationId xmlns:a16="http://schemas.microsoft.com/office/drawing/2014/main" id="{5175318E-FBF3-4CD6-969F-60E9B65221AB}"/>
                  </a:ext>
                </a:extLst>
              </p:cNvPr>
              <p:cNvSpPr/>
              <p:nvPr/>
            </p:nvSpPr>
            <p:spPr>
              <a:xfrm>
                <a:off x="8039069" y="2858606"/>
                <a:ext cx="76578" cy="3654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8" name="Arrow: Right 5">
                <a:extLst>
                  <a:ext uri="{FF2B5EF4-FFF2-40B4-BE49-F238E27FC236}">
                    <a16:creationId xmlns:a16="http://schemas.microsoft.com/office/drawing/2014/main" id="{6E6B3007-A6AA-45F3-B268-2842DB732E39}"/>
                  </a:ext>
                </a:extLst>
              </p:cNvPr>
              <p:cNvSpPr/>
              <p:nvPr/>
            </p:nvSpPr>
            <p:spPr>
              <a:xfrm>
                <a:off x="5170402" y="5916149"/>
                <a:ext cx="778589"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9" name="TextBox 18">
                <a:extLst>
                  <a:ext uri="{FF2B5EF4-FFF2-40B4-BE49-F238E27FC236}">
                    <a16:creationId xmlns:a16="http://schemas.microsoft.com/office/drawing/2014/main" id="{5AE7B5D1-FBCD-4EED-B261-E0E369F04178}"/>
                  </a:ext>
                </a:extLst>
              </p:cNvPr>
              <p:cNvSpPr txBox="1"/>
              <p:nvPr/>
            </p:nvSpPr>
            <p:spPr>
              <a:xfrm>
                <a:off x="2851614" y="2521300"/>
                <a:ext cx="1296144" cy="585059"/>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Mina de carbón</a:t>
                </a:r>
              </a:p>
              <a:p>
                <a:pPr algn="ct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1612565B-36B3-4705-AEA7-DAB8773B2582}"/>
                  </a:ext>
                </a:extLst>
              </p:cNvPr>
              <p:cNvSpPr txBox="1"/>
              <p:nvPr/>
            </p:nvSpPr>
            <p:spPr>
              <a:xfrm>
                <a:off x="2851614" y="3462276"/>
                <a:ext cx="1296144" cy="585059"/>
              </a:xfrm>
              <a:prstGeom prst="rect">
                <a:avLst/>
              </a:prstGeom>
              <a:solidFill>
                <a:srgbClr val="7030A0"/>
              </a:solidFill>
              <a:ln>
                <a:solidFill>
                  <a:srgbClr val="7030A0"/>
                </a:solidFill>
              </a:ln>
            </p:spPr>
            <p:txBody>
              <a:bodyPr wrap="square" rtlCol="0" anchor="ctr">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Campo de gas</a:t>
                </a:r>
              </a:p>
              <a:p>
                <a:pPr algn="ctr"/>
                <a:endParaRPr lang="en-US" sz="1200" b="1" dirty="0">
                  <a:solidFill>
                    <a:schemeClr val="bg1"/>
                  </a:solidFill>
                  <a:latin typeface="Montserrat" panose="00000500000000000000"/>
                  <a:cs typeface="Arial" panose="020B0604020202020204" pitchFamily="34" charset="0"/>
                </a:endParaRPr>
              </a:p>
            </p:txBody>
          </p:sp>
          <p:sp>
            <p:nvSpPr>
              <p:cNvPr id="24" name="Arrow: Right 2">
                <a:extLst>
                  <a:ext uri="{FF2B5EF4-FFF2-40B4-BE49-F238E27FC236}">
                    <a16:creationId xmlns:a16="http://schemas.microsoft.com/office/drawing/2014/main" id="{72E963C0-2B02-4702-B529-4AE18D655355}"/>
                  </a:ext>
                </a:extLst>
              </p:cNvPr>
              <p:cNvSpPr/>
              <p:nvPr/>
            </p:nvSpPr>
            <p:spPr>
              <a:xfrm>
                <a:off x="4228973" y="2759343"/>
                <a:ext cx="1720017" cy="131365"/>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5" name="Arrow: Right 13">
                <a:extLst>
                  <a:ext uri="{FF2B5EF4-FFF2-40B4-BE49-F238E27FC236}">
                    <a16:creationId xmlns:a16="http://schemas.microsoft.com/office/drawing/2014/main" id="{C8F52C2C-8F00-401A-8A29-A7D662CBCBE9}"/>
                  </a:ext>
                </a:extLst>
              </p:cNvPr>
              <p:cNvSpPr/>
              <p:nvPr/>
            </p:nvSpPr>
            <p:spPr>
              <a:xfrm>
                <a:off x="4222688" y="3682797"/>
                <a:ext cx="1721731"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6" name="Arrow: Right 14">
                <a:extLst>
                  <a:ext uri="{FF2B5EF4-FFF2-40B4-BE49-F238E27FC236}">
                    <a16:creationId xmlns:a16="http://schemas.microsoft.com/office/drawing/2014/main" id="{3BB3D0C2-59AB-4F67-8452-D226F28550A2}"/>
                  </a:ext>
                </a:extLst>
              </p:cNvPr>
              <p:cNvSpPr/>
              <p:nvPr/>
            </p:nvSpPr>
            <p:spPr>
              <a:xfrm>
                <a:off x="7355036" y="4690909"/>
                <a:ext cx="1440161" cy="15781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7" name="Arrow: Right 16">
                <a:extLst>
                  <a:ext uri="{FF2B5EF4-FFF2-40B4-BE49-F238E27FC236}">
                    <a16:creationId xmlns:a16="http://schemas.microsoft.com/office/drawing/2014/main" id="{323E295A-6383-4940-82D4-B1852D912302}"/>
                  </a:ext>
                </a:extLst>
              </p:cNvPr>
              <p:cNvSpPr/>
              <p:nvPr/>
            </p:nvSpPr>
            <p:spPr>
              <a:xfrm>
                <a:off x="7355036" y="274445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8" name="TextBox 27">
                <a:extLst>
                  <a:ext uri="{FF2B5EF4-FFF2-40B4-BE49-F238E27FC236}">
                    <a16:creationId xmlns:a16="http://schemas.microsoft.com/office/drawing/2014/main" id="{C88C3816-041E-4502-9151-5F879832EA2E}"/>
                  </a:ext>
                </a:extLst>
              </p:cNvPr>
              <p:cNvSpPr txBox="1"/>
              <p:nvPr/>
            </p:nvSpPr>
            <p:spPr>
              <a:xfrm>
                <a:off x="4447189" y="2453929"/>
                <a:ext cx="1063340" cy="307546"/>
              </a:xfrm>
              <a:prstGeom prst="rect">
                <a:avLst/>
              </a:prstGeom>
              <a:noFill/>
            </p:spPr>
            <p:txBody>
              <a:bodyPr wrap="square" rtlCol="0">
                <a:spAutoFit/>
              </a:bodyPr>
              <a:lstStyle/>
              <a:p>
                <a:r>
                  <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Carbón</a:t>
                </a:r>
              </a:p>
            </p:txBody>
          </p:sp>
          <p:sp>
            <p:nvSpPr>
              <p:cNvPr id="29" name="TextBox 28">
                <a:extLst>
                  <a:ext uri="{FF2B5EF4-FFF2-40B4-BE49-F238E27FC236}">
                    <a16:creationId xmlns:a16="http://schemas.microsoft.com/office/drawing/2014/main" id="{B39B32B9-0CD8-4CD5-BCF8-324BC866B608}"/>
                  </a:ext>
                </a:extLst>
              </p:cNvPr>
              <p:cNvSpPr txBox="1"/>
              <p:nvPr/>
            </p:nvSpPr>
            <p:spPr>
              <a:xfrm>
                <a:off x="4464696" y="3402568"/>
                <a:ext cx="806634" cy="351035"/>
              </a:xfrm>
              <a:prstGeom prst="rect">
                <a:avLst/>
              </a:prstGeom>
              <a:noFill/>
            </p:spPr>
            <p:txBody>
              <a:bodyPr wrap="square" rtlCol="0">
                <a:spAutoFit/>
              </a:bodyPr>
              <a:lstStyle/>
              <a:p>
                <a:r>
                  <a:rPr lang="en-US" sz="1200" b="1" dirty="0">
                    <a:solidFill>
                      <a:srgbClr val="7030A0"/>
                    </a:solidFill>
                    <a:latin typeface="Montserrat" panose="00000500000000000000"/>
                    <a:cs typeface="Arial" panose="020B0604020202020204" pitchFamily="34" charset="0"/>
                  </a:rPr>
                  <a:t>Gas</a:t>
                </a:r>
              </a:p>
            </p:txBody>
          </p:sp>
          <p:sp>
            <p:nvSpPr>
              <p:cNvPr id="30" name="TextBox 29">
                <a:extLst>
                  <a:ext uri="{FF2B5EF4-FFF2-40B4-BE49-F238E27FC236}">
                    <a16:creationId xmlns:a16="http://schemas.microsoft.com/office/drawing/2014/main" id="{2461969A-3FDB-4A16-AE09-3179F4D3E0C1}"/>
                  </a:ext>
                </a:extLst>
              </p:cNvPr>
              <p:cNvSpPr txBox="1"/>
              <p:nvPr/>
            </p:nvSpPr>
            <p:spPr>
              <a:xfrm>
                <a:off x="4222689" y="4395218"/>
                <a:ext cx="933518" cy="351035"/>
              </a:xfrm>
              <a:prstGeom prst="rect">
                <a:avLst/>
              </a:prstGeom>
              <a:noFill/>
            </p:spPr>
            <p:txBody>
              <a:bodyPr wrap="square" rtlCol="0">
                <a:spAutoFit/>
              </a:bodyPr>
              <a:lstStyle/>
              <a:p>
                <a:pPr algn="ctr"/>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Agua</a:t>
                </a:r>
              </a:p>
            </p:txBody>
          </p:sp>
          <p:sp>
            <p:nvSpPr>
              <p:cNvPr id="31" name="TextBox 30">
                <a:extLst>
                  <a:ext uri="{FF2B5EF4-FFF2-40B4-BE49-F238E27FC236}">
                    <a16:creationId xmlns:a16="http://schemas.microsoft.com/office/drawing/2014/main" id="{0EF8E501-41E7-4B27-B98B-C3FB1846FEC5}"/>
                  </a:ext>
                </a:extLst>
              </p:cNvPr>
              <p:cNvSpPr txBox="1"/>
              <p:nvPr/>
            </p:nvSpPr>
            <p:spPr>
              <a:xfrm>
                <a:off x="8871235" y="2659481"/>
                <a:ext cx="1328118" cy="351035"/>
              </a:xfrm>
              <a:prstGeom prst="rect">
                <a:avLst/>
              </a:prstGeom>
              <a:noFill/>
            </p:spPr>
            <p:txBody>
              <a:bodyPr wrap="square" rtlCol="0">
                <a:spAutoFit/>
              </a:bodyPr>
              <a:lstStyle/>
              <a:p>
                <a:r>
                  <a:rPr lang="en-US" sz="1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Electricidad</a:t>
                </a:r>
              </a:p>
            </p:txBody>
          </p:sp>
          <p:sp>
            <p:nvSpPr>
              <p:cNvPr id="32" name="TextBox 31">
                <a:extLst>
                  <a:ext uri="{FF2B5EF4-FFF2-40B4-BE49-F238E27FC236}">
                    <a16:creationId xmlns:a16="http://schemas.microsoft.com/office/drawing/2014/main" id="{7F93E7B1-643F-445A-9A37-25380BF9FE10}"/>
                  </a:ext>
                </a:extLst>
              </p:cNvPr>
              <p:cNvSpPr txBox="1"/>
              <p:nvPr/>
            </p:nvSpPr>
            <p:spPr>
              <a:xfrm>
                <a:off x="2851613" y="5506244"/>
                <a:ext cx="1296144"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Recursos de la tierra</a:t>
                </a:r>
              </a:p>
            </p:txBody>
          </p:sp>
          <p:sp>
            <p:nvSpPr>
              <p:cNvPr id="33" name="Arrow: Right 27">
                <a:extLst>
                  <a:ext uri="{FF2B5EF4-FFF2-40B4-BE49-F238E27FC236}">
                    <a16:creationId xmlns:a16="http://schemas.microsoft.com/office/drawing/2014/main" id="{91D891E9-4953-43E2-91A5-B9415C2DCCE9}"/>
                  </a:ext>
                </a:extLst>
              </p:cNvPr>
              <p:cNvSpPr/>
              <p:nvPr/>
            </p:nvSpPr>
            <p:spPr>
              <a:xfrm>
                <a:off x="4222689" y="5726624"/>
                <a:ext cx="1724051"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4" name="TextBox 33">
                <a:extLst>
                  <a:ext uri="{FF2B5EF4-FFF2-40B4-BE49-F238E27FC236}">
                    <a16:creationId xmlns:a16="http://schemas.microsoft.com/office/drawing/2014/main" id="{8660A1F6-3585-4EC4-A871-D7FA2A59826C}"/>
                  </a:ext>
                </a:extLst>
              </p:cNvPr>
              <p:cNvSpPr txBox="1"/>
              <p:nvPr/>
            </p:nvSpPr>
            <p:spPr>
              <a:xfrm>
                <a:off x="4321252" y="5383763"/>
                <a:ext cx="856435" cy="351035"/>
              </a:xfrm>
              <a:prstGeom prst="rect">
                <a:avLst/>
              </a:prstGeom>
              <a:noFill/>
            </p:spPr>
            <p:txBody>
              <a:bodyPr wrap="square" rtlCol="0">
                <a:spAutoFit/>
              </a:bodyPr>
              <a:lstStyle/>
              <a:p>
                <a:pPr algn="ctr"/>
                <a:r>
                  <a:rPr lang="en-US" sz="12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Tierra</a:t>
                </a:r>
              </a:p>
            </p:txBody>
          </p:sp>
          <p:sp>
            <p:nvSpPr>
              <p:cNvPr id="36" name="Arrow: Right 33">
                <a:extLst>
                  <a:ext uri="{FF2B5EF4-FFF2-40B4-BE49-F238E27FC236}">
                    <a16:creationId xmlns:a16="http://schemas.microsoft.com/office/drawing/2014/main" id="{0ECCECDD-25ED-4FFD-BD59-755A214BD7CC}"/>
                  </a:ext>
                </a:extLst>
              </p:cNvPr>
              <p:cNvSpPr/>
              <p:nvPr/>
            </p:nvSpPr>
            <p:spPr>
              <a:xfrm>
                <a:off x="7345577" y="5726624"/>
                <a:ext cx="1449619"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9900"/>
                  </a:solidFill>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EDB60D12-8B85-49B9-A900-0451CC26C4DF}"/>
                  </a:ext>
                </a:extLst>
              </p:cNvPr>
              <p:cNvSpPr txBox="1"/>
              <p:nvPr/>
            </p:nvSpPr>
            <p:spPr>
              <a:xfrm>
                <a:off x="8870898" y="5633705"/>
                <a:ext cx="1211590" cy="351035"/>
              </a:xfrm>
              <a:prstGeom prst="rect">
                <a:avLst/>
              </a:prstGeom>
              <a:noFill/>
            </p:spPr>
            <p:txBody>
              <a:bodyPr wrap="square" rtlCol="0">
                <a:spAutoFit/>
              </a:bodyPr>
              <a:lstStyle/>
              <a:p>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Maíz</a:t>
                </a:r>
              </a:p>
            </p:txBody>
          </p:sp>
          <p:sp>
            <p:nvSpPr>
              <p:cNvPr id="38" name="Rectangle 37">
                <a:extLst>
                  <a:ext uri="{FF2B5EF4-FFF2-40B4-BE49-F238E27FC236}">
                    <a16:creationId xmlns:a16="http://schemas.microsoft.com/office/drawing/2014/main" id="{182245E8-8E7E-47DA-B155-7B4F36121126}"/>
                  </a:ext>
                </a:extLst>
              </p:cNvPr>
              <p:cNvSpPr/>
              <p:nvPr/>
            </p:nvSpPr>
            <p:spPr>
              <a:xfrm rot="5400000">
                <a:off x="7681735" y="3263455"/>
                <a:ext cx="74781" cy="73034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9" name="TextBox 38">
                <a:extLst>
                  <a:ext uri="{FF2B5EF4-FFF2-40B4-BE49-F238E27FC236}">
                    <a16:creationId xmlns:a16="http://schemas.microsoft.com/office/drawing/2014/main" id="{0FB60562-A2A1-4385-A864-FEC690B861E4}"/>
                  </a:ext>
                </a:extLst>
              </p:cNvPr>
              <p:cNvSpPr txBox="1"/>
              <p:nvPr/>
            </p:nvSpPr>
            <p:spPr>
              <a:xfrm>
                <a:off x="2851614" y="4484331"/>
                <a:ext cx="1296144"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Recursos hídricos</a:t>
                </a:r>
              </a:p>
            </p:txBody>
          </p:sp>
          <p:sp>
            <p:nvSpPr>
              <p:cNvPr id="40" name="Arrow: Right 37">
                <a:extLst>
                  <a:ext uri="{FF2B5EF4-FFF2-40B4-BE49-F238E27FC236}">
                    <a16:creationId xmlns:a16="http://schemas.microsoft.com/office/drawing/2014/main" id="{0F5FDF63-59C8-4BD8-871B-1C2058941715}"/>
                  </a:ext>
                </a:extLst>
              </p:cNvPr>
              <p:cNvSpPr/>
              <p:nvPr/>
            </p:nvSpPr>
            <p:spPr>
              <a:xfrm>
                <a:off x="4228973" y="4704710"/>
                <a:ext cx="1720017"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1" name="Arrow: Right 39">
                <a:extLst>
                  <a:ext uri="{FF2B5EF4-FFF2-40B4-BE49-F238E27FC236}">
                    <a16:creationId xmlns:a16="http://schemas.microsoft.com/office/drawing/2014/main" id="{DBBA146D-CEFD-480A-AD7E-83954971C2B8}"/>
                  </a:ext>
                </a:extLst>
              </p:cNvPr>
              <p:cNvSpPr/>
              <p:nvPr/>
            </p:nvSpPr>
            <p:spPr>
              <a:xfrm>
                <a:off x="5158792" y="3892242"/>
                <a:ext cx="790198"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2" name="Rectangle 41">
                <a:extLst>
                  <a:ext uri="{FF2B5EF4-FFF2-40B4-BE49-F238E27FC236}">
                    <a16:creationId xmlns:a16="http://schemas.microsoft.com/office/drawing/2014/main" id="{8AF7487F-B3F8-4B13-A69D-CF30DF12E2CB}"/>
                  </a:ext>
                </a:extLst>
              </p:cNvPr>
              <p:cNvSpPr/>
              <p:nvPr/>
            </p:nvSpPr>
            <p:spPr>
              <a:xfrm rot="5400000">
                <a:off x="6609851" y="5038208"/>
                <a:ext cx="7780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3" name="Rectangle 42">
                <a:extLst>
                  <a:ext uri="{FF2B5EF4-FFF2-40B4-BE49-F238E27FC236}">
                    <a16:creationId xmlns:a16="http://schemas.microsoft.com/office/drawing/2014/main" id="{A52B145E-1A6D-47B9-8A91-E78E91BABCA7}"/>
                  </a:ext>
                </a:extLst>
              </p:cNvPr>
              <p:cNvSpPr/>
              <p:nvPr/>
            </p:nvSpPr>
            <p:spPr>
              <a:xfrm>
                <a:off x="5153935" y="4537764"/>
                <a:ext cx="81295" cy="1975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4" name="Arrow: Right 17">
                <a:extLst>
                  <a:ext uri="{FF2B5EF4-FFF2-40B4-BE49-F238E27FC236}">
                    <a16:creationId xmlns:a16="http://schemas.microsoft.com/office/drawing/2014/main" id="{0E6AAF26-AA00-4881-94CB-9B40B25F91DE}"/>
                  </a:ext>
                </a:extLst>
              </p:cNvPr>
              <p:cNvSpPr/>
              <p:nvPr/>
            </p:nvSpPr>
            <p:spPr>
              <a:xfrm>
                <a:off x="5230878" y="4503000"/>
                <a:ext cx="710135"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5" name="Arrow: Right 44">
                <a:extLst>
                  <a:ext uri="{FF2B5EF4-FFF2-40B4-BE49-F238E27FC236}">
                    <a16:creationId xmlns:a16="http://schemas.microsoft.com/office/drawing/2014/main" id="{6DAF6A3B-CBF9-42CF-B764-78F72ECC0203}"/>
                  </a:ext>
                </a:extLst>
              </p:cNvPr>
              <p:cNvSpPr/>
              <p:nvPr/>
            </p:nvSpPr>
            <p:spPr>
              <a:xfrm>
                <a:off x="5235541" y="5509987"/>
                <a:ext cx="712710"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6" name="TextBox 45">
                <a:extLst>
                  <a:ext uri="{FF2B5EF4-FFF2-40B4-BE49-F238E27FC236}">
                    <a16:creationId xmlns:a16="http://schemas.microsoft.com/office/drawing/2014/main" id="{31FAF6AA-7855-4BF9-B077-77002C23A48A}"/>
                  </a:ext>
                </a:extLst>
              </p:cNvPr>
              <p:cNvSpPr txBox="1"/>
              <p:nvPr/>
            </p:nvSpPr>
            <p:spPr>
              <a:xfrm>
                <a:off x="8871232" y="4617498"/>
                <a:ext cx="1080625" cy="585059"/>
              </a:xfrm>
              <a:prstGeom prst="rect">
                <a:avLst/>
              </a:prstGeom>
              <a:noFill/>
            </p:spPr>
            <p:txBody>
              <a:bodyPr wrap="square" rtlCol="0">
                <a:spAutoFit/>
              </a:bodyPr>
              <a:lstStyle/>
              <a:p>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Agua potable</a:t>
                </a:r>
              </a:p>
            </p:txBody>
          </p:sp>
          <p:sp>
            <p:nvSpPr>
              <p:cNvPr id="21" name="TextBox 20">
                <a:extLst>
                  <a:ext uri="{FF2B5EF4-FFF2-40B4-BE49-F238E27FC236}">
                    <a16:creationId xmlns:a16="http://schemas.microsoft.com/office/drawing/2014/main" id="{7D768989-E968-4071-AE3D-1D615673795E}"/>
                  </a:ext>
                </a:extLst>
              </p:cNvPr>
              <p:cNvSpPr txBox="1"/>
              <p:nvPr/>
            </p:nvSpPr>
            <p:spPr>
              <a:xfrm>
                <a:off x="5950878" y="2495538"/>
                <a:ext cx="1530961" cy="717608"/>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Central </a:t>
                </a:r>
                <a:r>
                  <a:rPr lang="en-US"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eléctrica</a:t>
                </a: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Carbón</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7B889034-EE31-4DD7-B434-0E3C6FC0681D}"/>
                  </a:ext>
                </a:extLst>
              </p:cNvPr>
              <p:cNvSpPr txBox="1"/>
              <p:nvPr/>
            </p:nvSpPr>
            <p:spPr>
              <a:xfrm>
                <a:off x="5950878" y="3476480"/>
                <a:ext cx="1530961" cy="717608"/>
              </a:xfrm>
              <a:prstGeom prst="rect">
                <a:avLst/>
              </a:prstGeom>
              <a:solidFill>
                <a:srgbClr val="7030A0"/>
              </a:solidFill>
              <a:ln>
                <a:solidFill>
                  <a:srgbClr val="7030A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Central </a:t>
                </a:r>
                <a:r>
                  <a:rPr lang="en-US"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eléctrica</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a:t>
                </a:r>
              </a:p>
            </p:txBody>
          </p:sp>
          <p:sp>
            <p:nvSpPr>
              <p:cNvPr id="23" name="TextBox 22">
                <a:extLst>
                  <a:ext uri="{FF2B5EF4-FFF2-40B4-BE49-F238E27FC236}">
                    <a16:creationId xmlns:a16="http://schemas.microsoft.com/office/drawing/2014/main" id="{F90A1581-64C9-408F-BEF5-00F1CB548E1B}"/>
                  </a:ext>
                </a:extLst>
              </p:cNvPr>
              <p:cNvSpPr txBox="1"/>
              <p:nvPr/>
            </p:nvSpPr>
            <p:spPr>
              <a:xfrm>
                <a:off x="5950878" y="4439753"/>
                <a:ext cx="1530961"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Agua</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Tratamiento</a:t>
                </a:r>
              </a:p>
            </p:txBody>
          </p:sp>
          <p:sp>
            <p:nvSpPr>
              <p:cNvPr id="35" name="TextBox 34">
                <a:extLst>
                  <a:ext uri="{FF2B5EF4-FFF2-40B4-BE49-F238E27FC236}">
                    <a16:creationId xmlns:a16="http://schemas.microsoft.com/office/drawing/2014/main" id="{C3ACC9E2-2772-49CE-838B-2D3995F604DD}"/>
                  </a:ext>
                </a:extLst>
              </p:cNvPr>
              <p:cNvSpPr txBox="1"/>
              <p:nvPr/>
            </p:nvSpPr>
            <p:spPr>
              <a:xfrm>
                <a:off x="5950878" y="5467137"/>
                <a:ext cx="1530961"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Terrenos agrícolas</a:t>
                </a:r>
              </a:p>
            </p:txBody>
          </p:sp>
        </p:grpSp>
        <p:sp>
          <p:nvSpPr>
            <p:cNvPr id="15" name="TextBox 14">
              <a:extLst>
                <a:ext uri="{FF2B5EF4-FFF2-40B4-BE49-F238E27FC236}">
                  <a16:creationId xmlns:a16="http://schemas.microsoft.com/office/drawing/2014/main" id="{CD6E09E3-EFC2-4C06-9EC9-102B89138B2C}"/>
                </a:ext>
              </a:extLst>
            </p:cNvPr>
            <p:cNvSpPr txBox="1"/>
            <p:nvPr/>
          </p:nvSpPr>
          <p:spPr>
            <a:xfrm>
              <a:off x="10548206" y="3248479"/>
              <a:ext cx="1109318" cy="373208"/>
            </a:xfrm>
            <a:prstGeom prst="rect">
              <a:avLst/>
            </a:prstGeom>
            <a:noFill/>
          </p:spPr>
          <p:txBody>
            <a:bodyPr wrap="square" rtlCol="0">
              <a:spAutoFit/>
            </a:bodyPr>
            <a:lstStyle/>
            <a:p>
              <a:r>
                <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Calor</a:t>
              </a:r>
            </a:p>
          </p:txBody>
        </p:sp>
      </p:grpSp>
      <p:sp>
        <p:nvSpPr>
          <p:cNvPr id="48" name="Oval 47">
            <a:extLst>
              <a:ext uri="{FF2B5EF4-FFF2-40B4-BE49-F238E27FC236}">
                <a16:creationId xmlns:a16="http://schemas.microsoft.com/office/drawing/2014/main" id="{50C95D1D-DB19-194F-97BE-E6B0370C9601}"/>
              </a:ext>
            </a:extLst>
          </p:cNvPr>
          <p:cNvSpPr/>
          <p:nvPr/>
        </p:nvSpPr>
        <p:spPr>
          <a:xfrm>
            <a:off x="5299206" y="69170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3.mp3" descr="Lecture3_Slide13.mp3">
            <a:hlinkClick r:id="" action="ppaction://media"/>
            <a:extLst>
              <a:ext uri="{FF2B5EF4-FFF2-40B4-BE49-F238E27FC236}">
                <a16:creationId xmlns:a16="http://schemas.microsoft.com/office/drawing/2014/main" id="{FA0CD811-EECD-2A4B-94C9-ACA5D9CE4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571" y="704525"/>
            <a:ext cx="812800" cy="812800"/>
          </a:xfrm>
          <a:prstGeom prst="rect">
            <a:avLst/>
          </a:prstGeom>
        </p:spPr>
      </p:pic>
    </p:spTree>
    <p:extLst>
      <p:ext uri="{BB962C8B-B14F-4D97-AF65-F5344CB8AC3E}">
        <p14:creationId xmlns:p14="http://schemas.microsoft.com/office/powerpoint/2010/main" val="2370256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Conferencia 3.2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14</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gn="just"/>
            <a:r>
              <a:rPr lang="sv-SE" dirty="0" err="1"/>
              <a:t>Taliotis</a:t>
            </a:r>
            <a:r>
              <a:rPr lang="sv-SE" dirty="0"/>
              <a:t>, </a:t>
            </a:r>
            <a:r>
              <a:rPr lang="sv-SE" dirty="0" err="1"/>
              <a:t>Constantinos</a:t>
            </a:r>
            <a:r>
              <a:rPr lang="sv-SE" dirty="0"/>
              <a:t>, Gardumi, Francesco, </a:t>
            </a:r>
            <a:r>
              <a:rPr lang="sv-SE" dirty="0" err="1"/>
              <a:t>Shivakumar</a:t>
            </a:r>
            <a:r>
              <a:rPr lang="sv-SE" dirty="0"/>
              <a:t>, </a:t>
            </a:r>
            <a:r>
              <a:rPr lang="sv-SE" dirty="0" err="1"/>
              <a:t>Abhishek</a:t>
            </a:r>
            <a:r>
              <a:rPr lang="sv-SE" dirty="0"/>
              <a:t>, </a:t>
            </a:r>
            <a:r>
              <a:rPr lang="sv-SE" dirty="0" err="1"/>
              <a:t>Sridharan</a:t>
            </a:r>
            <a:r>
              <a:rPr lang="sv-SE" dirty="0"/>
              <a:t>, </a:t>
            </a:r>
            <a:r>
              <a:rPr lang="sv-SE" dirty="0" err="1"/>
              <a:t>Vignesh</a:t>
            </a:r>
            <a:r>
              <a:rPr lang="sv-SE" dirty="0"/>
              <a:t>, Ramos, Eunice, </a:t>
            </a:r>
            <a:r>
              <a:rPr lang="sv-SE" dirty="0" err="1"/>
              <a:t>Beltramo</a:t>
            </a:r>
            <a:r>
              <a:rPr lang="sv-SE" dirty="0"/>
              <a:t>, </a:t>
            </a:r>
            <a:r>
              <a:rPr lang="sv-SE" dirty="0" err="1"/>
              <a:t>Agnese</a:t>
            </a:r>
            <a:r>
              <a:rPr lang="sv-SE" dirty="0"/>
              <a:t>, ... Howells, Mark. (2018, noviembre). </a:t>
            </a:r>
            <a:r>
              <a:rPr lang="sv-SE" dirty="0" err="1"/>
              <a:t>Introducción </a:t>
            </a:r>
            <a:r>
              <a:rPr lang="sv-SE" dirty="0"/>
              <a:t>a la </a:t>
            </a:r>
            <a:r>
              <a:rPr lang="sv-SE" dirty="0" err="1"/>
              <a:t>optimización lineal </a:t>
            </a:r>
            <a:r>
              <a:rPr lang="sv-SE" dirty="0"/>
              <a:t>y OSeMOSYS. </a:t>
            </a:r>
            <a:r>
              <a:rPr lang="sv-SE" dirty="0" err="1"/>
              <a:t>Zenodo. </a:t>
            </a:r>
            <a:r>
              <a:rPr lang="sv-SE" dirty="0">
                <a:hlinkClick r:id="rId2"/>
              </a:rPr>
              <a:t>http://doi.</a:t>
            </a:r>
            <a:r>
              <a:rPr lang="sv-SE" dirty="0"/>
              <a:t>org/10.5281/zenodo.1493112 </a:t>
            </a:r>
            <a:endParaRPr lang="en-US" dirty="0"/>
          </a:p>
          <a:p>
            <a:pPr algn="just"/>
            <a:r>
              <a:rPr lang="en-US" dirty="0"/>
              <a:t>Howells, M., et al., OSeMOSYS: The Open Source Energy Modeling System: An introduction to its ethos, structure and development, Energy Policy, 39(10), 2011, pp- 5850-5870</a:t>
            </a:r>
          </a:p>
          <a:p>
            <a:endParaRPr lang="en-US" dirty="0"/>
          </a:p>
        </p:txBody>
      </p:sp>
    </p:spTree>
    <p:extLst>
      <p:ext uri="{BB962C8B-B14F-4D97-AF65-F5344CB8AC3E}">
        <p14:creationId xmlns:p14="http://schemas.microsoft.com/office/powerpoint/2010/main" val="57064529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Aplicaciones de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latin typeface="Open Sans SemiBold"/>
                <a:ea typeface="Open Sans SemiBold"/>
                <a:cs typeface="Open Sans SemiBold"/>
              </a:rPr>
              <a:t>¿Dónde y quién?</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8259"/>
            <a:ext cx="5180634" cy="253113"/>
          </a:xfrm>
        </p:spPr>
        <p:txBody>
          <a:bodyPr/>
          <a:lstStyle/>
          <a:p>
            <a:r>
              <a:rPr lang="en-US" b="1" dirty="0"/>
              <a:t>Fuente de la imagen</a:t>
            </a:r>
            <a:r>
              <a:rPr lang="en-US" dirty="0"/>
              <a:t>: </a:t>
            </a:r>
            <a:r>
              <a:rPr lang="en-US" dirty="0">
                <a:hlinkClick r:id="rId5"/>
              </a:rPr>
              <a:t>search.creativecommons.org/</a:t>
            </a:r>
            <a:r>
              <a:rPr lang="en-US" dirty="0"/>
              <a:t>, </a:t>
            </a:r>
            <a:r>
              <a:rPr lang="en-US" dirty="0">
                <a:hlinkClick r:id="rId6"/>
              </a:rPr>
              <a:t>imagen</a:t>
            </a:r>
            <a:r>
              <a:rPr lang="en-US" dirty="0"/>
              <a:t>, licencia </a:t>
            </a:r>
            <a:r>
              <a:rPr lang="en-US" dirty="0">
                <a:hlinkClick r:id="rId7"/>
              </a:rPr>
              <a:t>CC0 1.0</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6317" y="2273063"/>
            <a:ext cx="6595783" cy="3519473"/>
          </a:xfrm>
          <a:prstGeom prst="rect">
            <a:avLst/>
          </a:prstGeom>
        </p:spPr>
      </p:pic>
      <p:sp>
        <p:nvSpPr>
          <p:cNvPr id="5" name="Flowchart: Merge 4"/>
          <p:cNvSpPr/>
          <p:nvPr/>
        </p:nvSpPr>
        <p:spPr>
          <a:xfrm>
            <a:off x="3899644" y="420221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owchart: Merge 12"/>
          <p:cNvSpPr/>
          <p:nvPr/>
        </p:nvSpPr>
        <p:spPr>
          <a:xfrm>
            <a:off x="4341155" y="4778193"/>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owchart: Merge 13"/>
          <p:cNvSpPr/>
          <p:nvPr/>
        </p:nvSpPr>
        <p:spPr>
          <a:xfrm>
            <a:off x="4554068" y="501800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owchart: Merge 14"/>
          <p:cNvSpPr/>
          <p:nvPr/>
        </p:nvSpPr>
        <p:spPr>
          <a:xfrm>
            <a:off x="5562597" y="439943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Flowchart: Merge 15"/>
          <p:cNvSpPr/>
          <p:nvPr/>
        </p:nvSpPr>
        <p:spPr>
          <a:xfrm>
            <a:off x="6441140" y="438373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Flowchart: Merge 16"/>
          <p:cNvSpPr/>
          <p:nvPr/>
        </p:nvSpPr>
        <p:spPr>
          <a:xfrm>
            <a:off x="6378386" y="44487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Flowchart: Merge 19"/>
          <p:cNvSpPr/>
          <p:nvPr/>
        </p:nvSpPr>
        <p:spPr>
          <a:xfrm>
            <a:off x="6618192" y="392205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Flowchart: Merge 20"/>
          <p:cNvSpPr/>
          <p:nvPr/>
        </p:nvSpPr>
        <p:spPr>
          <a:xfrm>
            <a:off x="7240751" y="4419602"/>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Flowchart: Merge 21"/>
          <p:cNvSpPr/>
          <p:nvPr/>
        </p:nvSpPr>
        <p:spPr>
          <a:xfrm>
            <a:off x="7822221" y="448459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Flowchart: Merge 22"/>
          <p:cNvSpPr/>
          <p:nvPr/>
        </p:nvSpPr>
        <p:spPr>
          <a:xfrm>
            <a:off x="7617196" y="445545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lowchart: Merge 23"/>
          <p:cNvSpPr/>
          <p:nvPr/>
        </p:nvSpPr>
        <p:spPr>
          <a:xfrm>
            <a:off x="7497923" y="357329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owchart: Merge 24"/>
          <p:cNvSpPr/>
          <p:nvPr/>
        </p:nvSpPr>
        <p:spPr>
          <a:xfrm>
            <a:off x="6951076" y="403635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lowchart: Merge 25"/>
          <p:cNvSpPr/>
          <p:nvPr/>
        </p:nvSpPr>
        <p:spPr>
          <a:xfrm>
            <a:off x="7174390" y="402770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lowchart: Merge 26"/>
          <p:cNvSpPr/>
          <p:nvPr/>
        </p:nvSpPr>
        <p:spPr>
          <a:xfrm>
            <a:off x="7246106" y="4045627"/>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owchart: Merge 27"/>
          <p:cNvSpPr/>
          <p:nvPr/>
        </p:nvSpPr>
        <p:spPr>
          <a:xfrm>
            <a:off x="5844209" y="39313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Flowchart: Merge 28"/>
          <p:cNvSpPr/>
          <p:nvPr/>
        </p:nvSpPr>
        <p:spPr>
          <a:xfrm>
            <a:off x="3420032" y="345451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lowchart: Merge 29"/>
          <p:cNvSpPr/>
          <p:nvPr/>
        </p:nvSpPr>
        <p:spPr>
          <a:xfrm>
            <a:off x="4681827" y="472974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Flowchart: Merge 30"/>
          <p:cNvSpPr/>
          <p:nvPr/>
        </p:nvSpPr>
        <p:spPr>
          <a:xfrm>
            <a:off x="5802414" y="367862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Flowchart: Merge 31"/>
          <p:cNvSpPr/>
          <p:nvPr/>
        </p:nvSpPr>
        <p:spPr>
          <a:xfrm>
            <a:off x="5840511" y="3340206"/>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Flowchart: Merge 32"/>
          <p:cNvSpPr/>
          <p:nvPr/>
        </p:nvSpPr>
        <p:spPr>
          <a:xfrm>
            <a:off x="5535710" y="3371579"/>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Flowchart: Merge 33"/>
          <p:cNvSpPr/>
          <p:nvPr/>
        </p:nvSpPr>
        <p:spPr>
          <a:xfrm>
            <a:off x="6024293" y="507711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Flowchart: Merge 34"/>
          <p:cNvSpPr/>
          <p:nvPr/>
        </p:nvSpPr>
        <p:spPr>
          <a:xfrm>
            <a:off x="5618639" y="438907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Flowchart: Merge 35"/>
          <p:cNvSpPr/>
          <p:nvPr/>
        </p:nvSpPr>
        <p:spPr>
          <a:xfrm>
            <a:off x="5811380" y="390273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Flowchart: Merge 36"/>
          <p:cNvSpPr/>
          <p:nvPr/>
        </p:nvSpPr>
        <p:spPr>
          <a:xfrm>
            <a:off x="6380641" y="440475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Flowchart: Merge 37"/>
          <p:cNvSpPr/>
          <p:nvPr/>
        </p:nvSpPr>
        <p:spPr>
          <a:xfrm>
            <a:off x="5452488" y="3387270"/>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Flowchart: Merge 38"/>
          <p:cNvSpPr/>
          <p:nvPr/>
        </p:nvSpPr>
        <p:spPr>
          <a:xfrm>
            <a:off x="4009404" y="38041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Flowchart: Merge 39"/>
          <p:cNvSpPr/>
          <p:nvPr/>
        </p:nvSpPr>
        <p:spPr>
          <a:xfrm>
            <a:off x="6537657" y="40375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Flowchart: Merge 40"/>
          <p:cNvSpPr/>
          <p:nvPr/>
        </p:nvSpPr>
        <p:spPr>
          <a:xfrm>
            <a:off x="7083797" y="41899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Flowchart: Merge 41"/>
          <p:cNvSpPr/>
          <p:nvPr/>
        </p:nvSpPr>
        <p:spPr>
          <a:xfrm>
            <a:off x="8377663" y="48104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Flowchart: Merge 42"/>
          <p:cNvSpPr/>
          <p:nvPr/>
        </p:nvSpPr>
        <p:spPr>
          <a:xfrm>
            <a:off x="6750913" y="489697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lowchart: Merge 43"/>
          <p:cNvSpPr/>
          <p:nvPr/>
        </p:nvSpPr>
        <p:spPr>
          <a:xfrm>
            <a:off x="997347" y="391758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lowchart: Merge 44"/>
          <p:cNvSpPr/>
          <p:nvPr/>
        </p:nvSpPr>
        <p:spPr>
          <a:xfrm>
            <a:off x="1010794" y="424926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1188319" y="4183152"/>
            <a:ext cx="2348261" cy="281279"/>
          </a:xfrm>
        </p:spPr>
        <p:txBody>
          <a:bodyPr>
            <a:normAutofit/>
          </a:bodyPr>
          <a:lstStyle/>
          <a:p>
            <a:r>
              <a:rPr lang="en-US" sz="1200" dirty="0"/>
              <a:t>Desarrollo de la capacidad</a:t>
            </a:r>
          </a:p>
        </p:txBody>
      </p:sp>
      <p:sp>
        <p:nvSpPr>
          <p:cNvPr id="47" name="Content Placeholder 7">
            <a:extLst>
              <a:ext uri="{FF2B5EF4-FFF2-40B4-BE49-F238E27FC236}">
                <a16:creationId xmlns:a16="http://schemas.microsoft.com/office/drawing/2014/main" id="{47CDEE70-2F79-5948-A145-E466049F913C}"/>
              </a:ext>
            </a:extLst>
          </p:cNvPr>
          <p:cNvSpPr txBox="1">
            <a:spLocks/>
          </p:cNvSpPr>
          <p:nvPr/>
        </p:nvSpPr>
        <p:spPr>
          <a:xfrm>
            <a:off x="1186075" y="3851457"/>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Investigación y enseñanza</a:t>
            </a:r>
          </a:p>
        </p:txBody>
      </p:sp>
      <p:sp>
        <p:nvSpPr>
          <p:cNvPr id="48" name="Flowchart: Merge 47"/>
          <p:cNvSpPr/>
          <p:nvPr/>
        </p:nvSpPr>
        <p:spPr>
          <a:xfrm>
            <a:off x="5972739" y="3378302"/>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Flowchart: Merge 48"/>
          <p:cNvSpPr/>
          <p:nvPr/>
        </p:nvSpPr>
        <p:spPr>
          <a:xfrm>
            <a:off x="5788958" y="358449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Flowchart: Merge 49"/>
          <p:cNvSpPr/>
          <p:nvPr/>
        </p:nvSpPr>
        <p:spPr>
          <a:xfrm>
            <a:off x="5941358" y="355535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Flowchart: Merge 50"/>
          <p:cNvSpPr/>
          <p:nvPr/>
        </p:nvSpPr>
        <p:spPr>
          <a:xfrm>
            <a:off x="6087035" y="361362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Flowchart: Merge 51"/>
          <p:cNvSpPr/>
          <p:nvPr/>
        </p:nvSpPr>
        <p:spPr>
          <a:xfrm>
            <a:off x="3971358" y="422686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Flowchart: Merge 52"/>
          <p:cNvSpPr/>
          <p:nvPr/>
        </p:nvSpPr>
        <p:spPr>
          <a:xfrm>
            <a:off x="3720341" y="4016185"/>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Content Placeholder 7">
            <a:extLst>
              <a:ext uri="{FF2B5EF4-FFF2-40B4-BE49-F238E27FC236}">
                <a16:creationId xmlns:a16="http://schemas.microsoft.com/office/drawing/2014/main" id="{47CDEE70-2F79-5948-A145-E466049F913C}"/>
              </a:ext>
            </a:extLst>
          </p:cNvPr>
          <p:cNvSpPr txBox="1">
            <a:spLocks/>
          </p:cNvSpPr>
          <p:nvPr/>
        </p:nvSpPr>
        <p:spPr>
          <a:xfrm>
            <a:off x="1011269" y="4617945"/>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¡Sólo algunos usos clave!</a:t>
            </a:r>
          </a:p>
        </p:txBody>
      </p:sp>
      <p:sp>
        <p:nvSpPr>
          <p:cNvPr id="55" name="Oval 54">
            <a:extLst>
              <a:ext uri="{FF2B5EF4-FFF2-40B4-BE49-F238E27FC236}">
                <a16:creationId xmlns:a16="http://schemas.microsoft.com/office/drawing/2014/main" id="{0F3942D6-42AB-4E45-BF01-9BA7FA80DC22}"/>
              </a:ext>
            </a:extLst>
          </p:cNvPr>
          <p:cNvSpPr/>
          <p:nvPr/>
        </p:nvSpPr>
        <p:spPr>
          <a:xfrm>
            <a:off x="9396506" y="1115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15.mp3" descr="Lecture3_Slide15.mp3">
            <a:hlinkClick r:id="" action="ppaction://media"/>
            <a:extLst>
              <a:ext uri="{FF2B5EF4-FFF2-40B4-BE49-F238E27FC236}">
                <a16:creationId xmlns:a16="http://schemas.microsoft.com/office/drawing/2014/main" id="{CCF56D35-A1FC-034E-9E4F-BA7CDBA995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91295" y="1178741"/>
            <a:ext cx="812800" cy="812800"/>
          </a:xfrm>
          <a:prstGeom prst="rect">
            <a:avLst/>
          </a:prstGeom>
        </p:spPr>
      </p:pic>
    </p:spTree>
    <p:extLst>
      <p:ext uri="{BB962C8B-B14F-4D97-AF65-F5344CB8AC3E}">
        <p14:creationId xmlns:p14="http://schemas.microsoft.com/office/powerpoint/2010/main" val="4081827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dirty="0"/>
              <a:t>3.3 Aplicaciones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779354"/>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GB" dirty="0"/>
              <a:t>TEMBA - La base de modelos energéticos para África. </a:t>
            </a:r>
            <a:r>
              <a:rPr lang="en-GB" dirty="0">
                <a:hlinkClick r:id="rId5"/>
              </a:rPr>
              <a:t>Enlace</a:t>
            </a:r>
            <a:endParaRPr lang="en-GB" dirty="0"/>
          </a:p>
          <a:p>
            <a:pPr marL="342900" indent="-342900">
              <a:buFont typeface="Arial" panose="020B0604020202020204" pitchFamily="34" charset="0"/>
              <a:buChar char="•"/>
            </a:pPr>
            <a:r>
              <a:rPr lang="en-GB" dirty="0"/>
              <a:t>IRENA African Power Pools: Planificación y perspectivas de las energías renovables.</a:t>
            </a:r>
          </a:p>
          <a:p>
            <a:pPr marL="342900" indent="-342900">
              <a:buFont typeface="Arial" panose="020B0604020202020204" pitchFamily="34" charset="0"/>
              <a:buChar char="•"/>
            </a:pPr>
            <a:r>
              <a:rPr lang="en-GB" dirty="0"/>
              <a:t>WEO 2014 de la AIE - Perspectivas energéticas de África.</a:t>
            </a:r>
          </a:p>
          <a:p>
            <a:pPr marL="342900" indent="-342900">
              <a:buFont typeface="Arial" panose="020B0604020202020204" pitchFamily="34" charset="0"/>
              <a:buChar char="•"/>
            </a:pPr>
            <a:r>
              <a:rPr lang="en-GB" dirty="0"/>
              <a:t>Banco Mundial - Mejora de la resistencia climática de las infraestructuras africanas. </a:t>
            </a:r>
            <a:r>
              <a:rPr lang="en-GB" dirty="0">
                <a:hlinkClick r:id="rId6"/>
              </a:rPr>
              <a:t>Enlace</a:t>
            </a:r>
            <a:endParaRPr lang="en-GB" dirty="0"/>
          </a:p>
          <a:p>
            <a:pPr marL="342900" indent="-342900">
              <a:buFont typeface="Arial" panose="020B0604020202020204" pitchFamily="34" charset="0"/>
              <a:buChar char="•"/>
            </a:pPr>
            <a:r>
              <a:rPr lang="en-GB" dirty="0">
                <a:latin typeface="Open Sans SemiBold"/>
                <a:ea typeface="Open Sans SemiBold"/>
                <a:cs typeface="Open Sans SemiBold"/>
              </a:rPr>
              <a:t>Entre las herramientas de modelización de la ONU para el desarrollo sostenible. </a:t>
            </a:r>
            <a:r>
              <a:rPr lang="en-GB" dirty="0">
                <a:latin typeface="Open Sans SemiBold"/>
                <a:ea typeface="Open Sans SemiBold"/>
                <a:cs typeface="Open Sans SemiBold"/>
                <a:hlinkClick r:id="rId7"/>
              </a:rPr>
              <a:t>Enlace</a:t>
            </a:r>
            <a:endParaRPr lang="en-GB" dirty="0">
              <a:latin typeface="Open Sans SemiBold"/>
              <a:ea typeface="Open Sans SemiBold"/>
              <a:cs typeface="Open Sans SemiBold"/>
            </a:endParaRPr>
          </a:p>
          <a:p>
            <a:pPr marL="342900" indent="-342900">
              <a:buFont typeface="Arial" panose="020B0604020202020204" pitchFamily="34" charset="0"/>
              <a:buChar char="•"/>
            </a:pPr>
            <a:r>
              <a:rPr lang="en-GB" dirty="0"/>
              <a:t>Utilizado por la CEPE para evaluar los beneficios de la cooperación agua-energía en las cuencas fluviales transfronterizas. </a:t>
            </a:r>
            <a:r>
              <a:rPr lang="en-GB" dirty="0">
                <a:hlinkClick r:id="rId8"/>
              </a:rPr>
              <a:t>Enlace</a:t>
            </a:r>
            <a:endParaRPr lang="en-GB" dirty="0"/>
          </a:p>
          <a:p>
            <a:pPr marL="342900" indent="-342900">
              <a:buFont typeface="Arial" panose="020B0604020202020204" pitchFamily="34" charset="0"/>
              <a:buChar char="•"/>
            </a:pPr>
            <a:r>
              <a:rPr lang="en-GB" dirty="0"/>
              <a:t>Utilizado por el PNUD, UNDESA en los programas de desarrollo de la capacidad técnica de los CLEW para la actualización de los NDC </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t>16</a:t>
            </a:fld>
            <a:endParaRPr lang="en-US" dirty="0"/>
          </a:p>
        </p:txBody>
      </p:sp>
      <p:sp>
        <p:nvSpPr>
          <p:cNvPr id="6" name="Oval 5">
            <a:extLst>
              <a:ext uri="{FF2B5EF4-FFF2-40B4-BE49-F238E27FC236}">
                <a16:creationId xmlns:a16="http://schemas.microsoft.com/office/drawing/2014/main" id="{2EADA248-C917-DC42-8364-9F3F53A02FDE}"/>
              </a:ext>
            </a:extLst>
          </p:cNvPr>
          <p:cNvSpPr/>
          <p:nvPr/>
        </p:nvSpPr>
        <p:spPr>
          <a:xfrm>
            <a:off x="9070735" y="112243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6.mp3" descr="Lecture3_Slide16.mp3">
            <a:hlinkClick r:id="" action="ppaction://media"/>
            <a:extLst>
              <a:ext uri="{FF2B5EF4-FFF2-40B4-BE49-F238E27FC236}">
                <a16:creationId xmlns:a16="http://schemas.microsoft.com/office/drawing/2014/main" id="{A31B57AA-61EE-A04E-8617-D11EFB8E22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2100" y="1193800"/>
            <a:ext cx="812800" cy="812800"/>
          </a:xfrm>
          <a:prstGeom prst="rect">
            <a:avLst/>
          </a:prstGeom>
        </p:spPr>
      </p:pic>
    </p:spTree>
    <p:extLst>
      <p:ext uri="{BB962C8B-B14F-4D97-AF65-F5344CB8AC3E}">
        <p14:creationId xmlns:p14="http://schemas.microsoft.com/office/powerpoint/2010/main" val="529124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Aplicaciones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Pregunta: varios </a:t>
            </a:r>
            <a:r>
              <a:rPr lang="en-US" dirty="0">
                <a:latin typeface="Open Sans SemiBold"/>
                <a:ea typeface="Open Sans SemiBold"/>
                <a:cs typeface="Open Sans SemiBold"/>
              </a:rPr>
              <a:t>países del mundo tienen que redactar sus Contribuciones Determinadas a Nivel Nacional (es decir, los compromisos del Acuerdo de París). Necesitan una </a:t>
            </a:r>
            <a:r>
              <a:rPr lang="en-US">
                <a:latin typeface="Open Sans SemiBold"/>
                <a:ea typeface="Open Sans SemiBold"/>
                <a:cs typeface="Open Sans SemiBold"/>
              </a:rPr>
              <a:t>base científica para establecer nuevos </a:t>
            </a:r>
            <a:r>
              <a:rPr lang="en-US" dirty="0">
                <a:latin typeface="Open Sans SemiBold"/>
                <a:ea typeface="Open Sans SemiBold"/>
                <a:cs typeface="Open Sans SemiBold"/>
              </a:rPr>
              <a:t>objetivos de mitigación y adaptación al clima.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Ejemplo: políticas de mitigación y adaptación al clima</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GB" b="1" dirty="0">
                <a:latin typeface="Open Sans"/>
              </a:rPr>
              <a:t>Fuente de la imagen</a:t>
            </a:r>
            <a:r>
              <a:rPr lang="en-GB" dirty="0">
                <a:latin typeface="Open Sans"/>
              </a:rPr>
              <a:t>: ONU, 2021, </a:t>
            </a:r>
            <a:r>
              <a:rPr lang="en-GB" dirty="0">
                <a:latin typeface="Open Sans"/>
                <a:hlinkClick r:id="rId5"/>
              </a:rPr>
              <a:t>I, </a:t>
            </a:r>
          </a:p>
        </p:txBody>
      </p:sp>
      <p:grpSp>
        <p:nvGrpSpPr>
          <p:cNvPr id="30" name="Group 29"/>
          <p:cNvGrpSpPr/>
          <p:nvPr/>
        </p:nvGrpSpPr>
        <p:grpSpPr>
          <a:xfrm>
            <a:off x="5368023" y="2582945"/>
            <a:ext cx="4462569" cy="3623931"/>
            <a:chOff x="6071445" y="1894041"/>
            <a:chExt cx="6120599" cy="4558588"/>
          </a:xfrm>
        </p:grpSpPr>
        <p:sp>
          <p:nvSpPr>
            <p:cNvPr id="31" name="TextBox 30"/>
            <p:cNvSpPr txBox="1"/>
            <p:nvPr/>
          </p:nvSpPr>
          <p:spPr>
            <a:xfrm>
              <a:off x="8605009" y="5767404"/>
              <a:ext cx="3587035" cy="398631"/>
            </a:xfrm>
            <a:prstGeom prst="rect">
              <a:avLst/>
            </a:prstGeom>
            <a:noFill/>
          </p:spPr>
          <p:txBody>
            <a:bodyPr wrap="square" lIns="91440" tIns="45720" rIns="91440" bIns="45720" rtlCol="0" anchor="ctr">
              <a:spAutoFit/>
            </a:bodyPr>
            <a:lstStyle/>
            <a:p>
              <a:endParaRPr lang="en-GB" sz="1050" dirty="0">
                <a:latin typeface="Open Sans"/>
              </a:endParaRPr>
            </a:p>
          </p:txBody>
        </p:sp>
        <p:pic>
          <p:nvPicPr>
            <p:cNvPr id="32" name="Content Placeholder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4170" y="3055374"/>
              <a:ext cx="1066270" cy="1069555"/>
            </a:xfrm>
            <a:prstGeom prst="rect">
              <a:avLst/>
            </a:prstGeom>
          </p:spPr>
        </p:pic>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74662" y="1894043"/>
              <a:ext cx="1080001" cy="1093904"/>
            </a:xfrm>
            <a:prstGeom prst="rect">
              <a:avLst/>
            </a:prstGeom>
          </p:spPr>
        </p:pic>
        <p:pic>
          <p:nvPicPr>
            <p:cNvPr id="34" name="Picture 3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17305" y="1894041"/>
              <a:ext cx="1080000" cy="1080000"/>
            </a:xfrm>
            <a:prstGeom prst="rect">
              <a:avLst/>
            </a:prstGeom>
          </p:spPr>
        </p:pic>
        <p:pic>
          <p:nvPicPr>
            <p:cNvPr id="35" name="Pictur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59948" y="1901425"/>
              <a:ext cx="1080000" cy="1080000"/>
            </a:xfrm>
            <a:prstGeom prst="rect">
              <a:avLst/>
            </a:prstGeom>
          </p:spPr>
        </p:pic>
        <p:pic>
          <p:nvPicPr>
            <p:cNvPr id="36" name="Picture 3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09456" y="1901425"/>
              <a:ext cx="1080000" cy="1080000"/>
            </a:xfrm>
            <a:prstGeom prst="rect">
              <a:avLst/>
            </a:prstGeom>
          </p:spPr>
        </p:pic>
        <p:pic>
          <p:nvPicPr>
            <p:cNvPr id="37" name="Picture 3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52099" y="1901425"/>
              <a:ext cx="1080000" cy="1080000"/>
            </a:xfrm>
            <a:prstGeom prst="rect">
              <a:avLst/>
            </a:prstGeom>
          </p:spPr>
        </p:pic>
        <p:pic>
          <p:nvPicPr>
            <p:cNvPr id="38" name="Picture 3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74662" y="3055374"/>
              <a:ext cx="1080000" cy="1080000"/>
            </a:xfrm>
            <a:prstGeom prst="rect">
              <a:avLst/>
            </a:prstGeom>
          </p:spPr>
        </p:pic>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59948" y="3057262"/>
              <a:ext cx="1080000" cy="1080000"/>
            </a:xfrm>
            <a:prstGeom prst="rect">
              <a:avLst/>
            </a:prstGeom>
          </p:spPr>
        </p:pic>
        <p:pic>
          <p:nvPicPr>
            <p:cNvPr id="40" name="Picture 3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502591" y="3057262"/>
              <a:ext cx="1080000" cy="1080000"/>
            </a:xfrm>
            <a:prstGeom prst="rect">
              <a:avLst/>
            </a:prstGeom>
          </p:spPr>
        </p:pic>
        <p:pic>
          <p:nvPicPr>
            <p:cNvPr id="41" name="Picture 4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52099" y="3057262"/>
              <a:ext cx="1080000" cy="1080000"/>
            </a:xfrm>
            <a:prstGeom prst="rect">
              <a:avLst/>
            </a:prstGeom>
          </p:spPr>
        </p:pic>
        <p:pic>
          <p:nvPicPr>
            <p:cNvPr id="42" name="Picture 4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071445" y="4199856"/>
              <a:ext cx="1080000" cy="1080000"/>
            </a:xfrm>
            <a:prstGeom prst="rect">
              <a:avLst/>
            </a:prstGeom>
          </p:spPr>
        </p:pic>
        <p:pic>
          <p:nvPicPr>
            <p:cNvPr id="43" name="Picture 4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214892" y="4190702"/>
              <a:ext cx="1080000" cy="1080000"/>
            </a:xfrm>
            <a:prstGeom prst="rect">
              <a:avLst/>
            </a:prstGeom>
          </p:spPr>
        </p:pic>
        <p:pic>
          <p:nvPicPr>
            <p:cNvPr id="44" name="Picture 4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8340" y="4199856"/>
              <a:ext cx="1080000" cy="1080000"/>
            </a:xfrm>
            <a:prstGeom prst="rect">
              <a:avLst/>
            </a:prstGeom>
          </p:spPr>
        </p:pic>
        <p:pic>
          <p:nvPicPr>
            <p:cNvPr id="45" name="Picture 4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508652" y="4199856"/>
              <a:ext cx="1080000" cy="1080000"/>
            </a:xfrm>
            <a:prstGeom prst="rect">
              <a:avLst/>
            </a:prstGeom>
          </p:spPr>
        </p:pic>
        <p:pic>
          <p:nvPicPr>
            <p:cNvPr id="46" name="Picture 4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652099" y="4199856"/>
              <a:ext cx="1080000" cy="1080000"/>
            </a:xfrm>
            <a:prstGeom prst="rect">
              <a:avLst/>
            </a:prstGeom>
          </p:spPr>
        </p:pic>
        <p:pic>
          <p:nvPicPr>
            <p:cNvPr id="47" name="Picture 46"/>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071445" y="5352035"/>
              <a:ext cx="1068682" cy="1100594"/>
            </a:xfrm>
            <a:prstGeom prst="rect">
              <a:avLst/>
            </a:prstGeom>
          </p:spPr>
        </p:pic>
        <p:pic>
          <p:nvPicPr>
            <p:cNvPr id="48" name="Picture 47"/>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210440" y="5348272"/>
              <a:ext cx="1100594" cy="1100594"/>
            </a:xfrm>
            <a:prstGeom prst="rect">
              <a:avLst/>
            </a:prstGeom>
          </p:spPr>
        </p:pic>
      </p:grpSp>
      <p:sp>
        <p:nvSpPr>
          <p:cNvPr id="26" name="Oval 25">
            <a:extLst>
              <a:ext uri="{FF2B5EF4-FFF2-40B4-BE49-F238E27FC236}">
                <a16:creationId xmlns:a16="http://schemas.microsoft.com/office/drawing/2014/main" id="{BBDC7083-703B-9F44-8131-01DA8DE1D067}"/>
              </a:ext>
            </a:extLst>
          </p:cNvPr>
          <p:cNvSpPr/>
          <p:nvPr/>
        </p:nvSpPr>
        <p:spPr>
          <a:xfrm>
            <a:off x="9236865" y="10190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7.mp3" descr="Lecture3_Slide17.mp3">
            <a:hlinkClick r:id="" action="ppaction://media"/>
            <a:extLst>
              <a:ext uri="{FF2B5EF4-FFF2-40B4-BE49-F238E27FC236}">
                <a16:creationId xmlns:a16="http://schemas.microsoft.com/office/drawing/2014/main" id="{7F139FBF-5950-5440-B5E9-2DA0EB79C73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308230" y="1078508"/>
            <a:ext cx="812800" cy="812800"/>
          </a:xfrm>
          <a:prstGeom prst="rect">
            <a:avLst/>
          </a:prstGeom>
        </p:spPr>
      </p:pic>
    </p:spTree>
    <p:extLst>
      <p:ext uri="{BB962C8B-B14F-4D97-AF65-F5344CB8AC3E}">
        <p14:creationId xmlns:p14="http://schemas.microsoft.com/office/powerpoint/2010/main" val="2601243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Aplicaciones de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911508" cy="439247"/>
          </a:xfrm>
        </p:spPr>
        <p:txBody>
          <a:bodyPr>
            <a:noAutofit/>
          </a:bodyPr>
          <a:lstStyle/>
          <a:p>
            <a:r>
              <a:rPr lang="en-US" dirty="0"/>
              <a:t>Ejemplo: políticas de mitigación y adaptación al clima</a:t>
            </a:r>
          </a:p>
        </p:txBody>
      </p:sp>
      <p:pic>
        <p:nvPicPr>
          <p:cNvPr id="11" name="Picture 6">
            <a:extLst>
              <a:ext uri="{FF2B5EF4-FFF2-40B4-BE49-F238E27FC236}">
                <a16:creationId xmlns:a16="http://schemas.microsoft.com/office/drawing/2014/main" id="{BBEB86AC-CF93-4997-A136-3FC5301500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69894" y="2723977"/>
            <a:ext cx="8421619" cy="312082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5474187" y="2723976"/>
            <a:ext cx="3701509" cy="2634677"/>
          </a:xfrm>
          <a:prstGeom prst="ellipse">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1306567" y="2647022"/>
            <a:ext cx="5190075" cy="3336919"/>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Oval 7">
            <a:extLst>
              <a:ext uri="{FF2B5EF4-FFF2-40B4-BE49-F238E27FC236}">
                <a16:creationId xmlns:a16="http://schemas.microsoft.com/office/drawing/2014/main" id="{98888B02-9564-F449-BD81-89AC78363E83}"/>
              </a:ext>
            </a:extLst>
          </p:cNvPr>
          <p:cNvSpPr/>
          <p:nvPr/>
        </p:nvSpPr>
        <p:spPr>
          <a:xfrm>
            <a:off x="9236865" y="113723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8.mp3" descr="Lecture3_Slide18.mp3">
            <a:hlinkClick r:id="" action="ppaction://media"/>
            <a:extLst>
              <a:ext uri="{FF2B5EF4-FFF2-40B4-BE49-F238E27FC236}">
                <a16:creationId xmlns:a16="http://schemas.microsoft.com/office/drawing/2014/main" id="{46AC1AA1-59AC-D041-B202-A8CBD4CD3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8230" y="1244371"/>
            <a:ext cx="812800" cy="812800"/>
          </a:xfrm>
          <a:prstGeom prst="rect">
            <a:avLst/>
          </a:prstGeom>
        </p:spPr>
      </p:pic>
    </p:spTree>
    <p:extLst>
      <p:ext uri="{BB962C8B-B14F-4D97-AF65-F5344CB8AC3E}">
        <p14:creationId xmlns:p14="http://schemas.microsoft.com/office/powerpoint/2010/main" val="2282377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Aplicaciones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gn="just">
              <a:lnSpc>
                <a:spcPct val="100000"/>
              </a:lnSpc>
            </a:pPr>
            <a:r>
              <a:rPr lang="en-US" dirty="0">
                <a:solidFill>
                  <a:srgbClr val="C8102E"/>
                </a:solidFill>
                <a:latin typeface="Open Sans SemiBold"/>
                <a:ea typeface="Open Sans SemiBold"/>
                <a:cs typeface="Open Sans SemiBold"/>
              </a:rPr>
              <a:t>Pregunta: </a:t>
            </a:r>
            <a:r>
              <a:rPr lang="en-US" dirty="0">
                <a:latin typeface="Open Sans SemiBold"/>
                <a:ea typeface="Open Sans SemiBold"/>
                <a:cs typeface="Open Sans SemiBold"/>
              </a:rPr>
              <a:t>¿puede la </a:t>
            </a:r>
            <a:r>
              <a:rPr lang="en-US" dirty="0" err="1">
                <a:latin typeface="Open Sans SemiBold"/>
                <a:ea typeface="Open Sans SemiBold"/>
                <a:cs typeface="Open Sans SemiBold"/>
              </a:rPr>
              <a:t>explotación</a:t>
            </a:r>
            <a:r>
              <a:rPr lang="en-US" dirty="0">
                <a:latin typeface="Open Sans SemiBold"/>
                <a:ea typeface="Open Sans SemiBold"/>
                <a:cs typeface="Open Sans SemiBold"/>
              </a:rPr>
              <a:t> de </a:t>
            </a:r>
            <a:r>
              <a:rPr lang="en-US" dirty="0" err="1">
                <a:latin typeface="Open Sans SemiBold"/>
                <a:ea typeface="Open Sans SemiBold"/>
                <a:cs typeface="Open Sans SemiBold"/>
              </a:rPr>
              <a:t>represas</a:t>
            </a:r>
            <a:r>
              <a:rPr lang="en-US" dirty="0">
                <a:latin typeface="Open Sans SemiBold"/>
                <a:ea typeface="Open Sans SemiBold"/>
                <a:cs typeface="Open Sans SemiBold"/>
              </a:rPr>
              <a:t> </a:t>
            </a:r>
            <a:r>
              <a:rPr lang="en-US" dirty="0" err="1">
                <a:latin typeface="Open Sans SemiBold"/>
                <a:ea typeface="Open Sans SemiBold"/>
                <a:cs typeface="Open Sans SemiBold"/>
              </a:rPr>
              <a:t>en</a:t>
            </a:r>
            <a:r>
              <a:rPr lang="en-US" dirty="0">
                <a:latin typeface="Open Sans SemiBold"/>
                <a:ea typeface="Open Sans SemiBold"/>
                <a:cs typeface="Open Sans SemiBold"/>
              </a:rPr>
              <a:t> </a:t>
            </a:r>
            <a:r>
              <a:rPr lang="en-US" dirty="0" err="1">
                <a:latin typeface="Open Sans SemiBold"/>
                <a:ea typeface="Open Sans SemiBold"/>
                <a:cs typeface="Open Sans SemiBold"/>
              </a:rPr>
              <a:t>cascadas</a:t>
            </a:r>
            <a:r>
              <a:rPr lang="en-US" dirty="0">
                <a:latin typeface="Open Sans SemiBold"/>
                <a:ea typeface="Open Sans SemiBold"/>
                <a:cs typeface="Open Sans SemiBold"/>
              </a:rPr>
              <a:t> y centrales hidroeléctricas en cuencas fluviales transfronterizas contribuir a mitigar los extremos climáticos (por ejemplo, las inundaciones) y apoyar la diplomacia del agua y la energía? </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Ejemplo: cooperación en materia de agua y energía</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2545"/>
            <a:ext cx="6651625" cy="258827"/>
          </a:xfrm>
        </p:spPr>
        <p:txBody>
          <a:bodyPr/>
          <a:lstStyle/>
          <a:p>
            <a:r>
              <a:rPr lang="en-GB" b="1" dirty="0">
                <a:latin typeface="Open Sans"/>
              </a:rPr>
              <a:t>Fuente de la imagen</a:t>
            </a:r>
            <a:r>
              <a:rPr lang="en-GB" dirty="0">
                <a:latin typeface="Open Sans"/>
              </a:rPr>
              <a:t>: </a:t>
            </a:r>
            <a:r>
              <a:rPr lang="en-US" dirty="0"/>
              <a:t>Foto de </a:t>
            </a:r>
            <a:r>
              <a:rPr lang="en-US" dirty="0" err="1">
                <a:hlinkClick r:id="rId5"/>
              </a:rPr>
              <a:t>Avi </a:t>
            </a:r>
            <a:r>
              <a:rPr lang="en-US" dirty="0">
                <a:hlinkClick r:id="rId5"/>
              </a:rPr>
              <a:t>Richards </a:t>
            </a:r>
            <a:r>
              <a:rPr lang="en-US" dirty="0"/>
              <a:t>en </a:t>
            </a:r>
            <a:r>
              <a:rPr lang="en-US" dirty="0" err="1">
                <a:hlinkClick r:id="rId6"/>
              </a:rPr>
              <a:t>Unsplash </a:t>
            </a:r>
            <a:endParaRPr lang="sv-SE" dirty="0"/>
          </a:p>
        </p:txBody>
      </p:sp>
      <p:pic>
        <p:nvPicPr>
          <p:cNvPr id="29" name="Picture 2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6689" y="2626314"/>
            <a:ext cx="3947156" cy="2960367"/>
          </a:xfrm>
          <a:prstGeom prst="rect">
            <a:avLst/>
          </a:prstGeom>
        </p:spPr>
      </p:pic>
      <p:sp>
        <p:nvSpPr>
          <p:cNvPr id="10" name="Oval 9">
            <a:extLst>
              <a:ext uri="{FF2B5EF4-FFF2-40B4-BE49-F238E27FC236}">
                <a16:creationId xmlns:a16="http://schemas.microsoft.com/office/drawing/2014/main" id="{7B85010C-2B5D-AF46-A6A0-762BB6416EFC}"/>
              </a:ext>
            </a:extLst>
          </p:cNvPr>
          <p:cNvSpPr/>
          <p:nvPr/>
        </p:nvSpPr>
        <p:spPr>
          <a:xfrm>
            <a:off x="9165500" y="11074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9.mp3" descr="Lecture3_Slide19.mp3">
            <a:hlinkClick r:id="" action="ppaction://media"/>
            <a:extLst>
              <a:ext uri="{FF2B5EF4-FFF2-40B4-BE49-F238E27FC236}">
                <a16:creationId xmlns:a16="http://schemas.microsoft.com/office/drawing/2014/main" id="{14ED9712-D12D-2E49-86A4-41345AC4FC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25165" y="1198514"/>
            <a:ext cx="812800" cy="812800"/>
          </a:xfrm>
          <a:prstGeom prst="rect">
            <a:avLst/>
          </a:prstGeom>
        </p:spPr>
      </p:pic>
    </p:spTree>
    <p:extLst>
      <p:ext uri="{BB962C8B-B14F-4D97-AF65-F5344CB8AC3E}">
        <p14:creationId xmlns:p14="http://schemas.microsoft.com/office/powerpoint/2010/main" val="2454677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4" y="301222"/>
            <a:ext cx="9457150" cy="1325563"/>
          </a:xfrm>
        </p:spPr>
        <p:txBody>
          <a:bodyPr/>
          <a:lstStyle/>
          <a:p>
            <a:r>
              <a:rPr lang="es-419" dirty="0" err="1"/>
              <a:t>Resultados del aprendizaje</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457200" indent="-457200">
              <a:buFont typeface="Arial" panose="020B0604020202020204" pitchFamily="34" charset="0"/>
              <a:buChar char="•"/>
            </a:pPr>
            <a:r>
              <a:rPr lang="en-US" dirty="0"/>
              <a:t>OIT1: Describir los diferentes tipos de herramientas de modelización energética y su uso</a:t>
            </a:r>
          </a:p>
          <a:p>
            <a:pPr marL="457200" indent="-457200">
              <a:buFont typeface="Arial" panose="020B0604020202020204" pitchFamily="34" charset="0"/>
              <a:buChar char="•"/>
            </a:pPr>
            <a:r>
              <a:rPr lang="en-US" dirty="0"/>
              <a:t>OIT2: Describir OSeMOSYS y su papel entre las diferentes herramientas de modelización energética</a:t>
            </a:r>
          </a:p>
          <a:p>
            <a:pPr marL="457200" indent="-457200">
              <a:buFont typeface="Arial" panose="020B0604020202020204" pitchFamily="34" charset="0"/>
              <a:buChar char="•"/>
            </a:pPr>
            <a:r>
              <a:rPr lang="en-US" dirty="0"/>
              <a:t>OIT3: Reflexionar sobre las principales aplicaciones y usos de OSeMOSYS</a:t>
            </a:r>
          </a:p>
          <a:p>
            <a:pPr marL="457200" indent="-457200">
              <a:buFont typeface="Arial" panose="020B0604020202020204" pitchFamily="34" charset="0"/>
              <a:buChar char="•"/>
            </a:pPr>
            <a:r>
              <a:rPr lang="en-US" dirty="0"/>
              <a:t>OIT4: Identificar las características y elementos clave de OSeMOSYS </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075535" cy="439247"/>
          </a:xfrm>
        </p:spPr>
        <p:txBody>
          <a:bodyPr>
            <a:normAutofit/>
          </a:bodyPr>
          <a:lstStyle/>
          <a:p>
            <a:r>
              <a:rPr lang="es-419" dirty="0" err="1">
                <a:latin typeface="Open Sans SemiBold"/>
                <a:ea typeface="Open Sans SemiBold"/>
                <a:cs typeface="Open Sans SemiBold"/>
              </a:rPr>
              <a:t>Al final de esta conferencia</a:t>
            </a:r>
            <a:r>
              <a:rPr lang="es-419" dirty="0">
                <a:latin typeface="Open Sans SemiBold"/>
                <a:ea typeface="Open Sans SemiBold"/>
                <a:cs typeface="Open Sans SemiBold"/>
              </a:rPr>
              <a:t>, serás </a:t>
            </a:r>
            <a:r>
              <a:rPr lang="es-419" dirty="0" err="1">
                <a:latin typeface="Open Sans SemiBold"/>
                <a:ea typeface="Open Sans SemiBold"/>
                <a:cs typeface="Open Sans SemiBold"/>
              </a:rPr>
              <a:t>capaz de</a:t>
            </a:r>
            <a:r>
              <a:rPr lang="es-419" dirty="0">
                <a:latin typeface="Open Sans SemiBold"/>
                <a:ea typeface="Open Sans SemiBold"/>
                <a:cs typeface="Open Sans SemiBold"/>
              </a:rPr>
              <a:t>:</a:t>
            </a:r>
            <a:endParaRPr lang="en-US" dirty="0">
              <a:latin typeface="Open Sans SemiBold"/>
              <a:ea typeface="Open Sans SemiBold"/>
              <a:cs typeface="Open Sans SemiBold"/>
            </a:endParaRPr>
          </a:p>
        </p:txBody>
      </p:sp>
      <p:sp>
        <p:nvSpPr>
          <p:cNvPr id="6" name="Oval 5">
            <a:extLst>
              <a:ext uri="{FF2B5EF4-FFF2-40B4-BE49-F238E27FC236}">
                <a16:creationId xmlns:a16="http://schemas.microsoft.com/office/drawing/2014/main" id="{C8DDC896-A152-5745-B489-87EA320CB4A9}"/>
              </a:ext>
            </a:extLst>
          </p:cNvPr>
          <p:cNvSpPr/>
          <p:nvPr/>
        </p:nvSpPr>
        <p:spPr>
          <a:xfrm>
            <a:off x="8117874" y="67125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mp3" descr="Lecture3_Slide2.mp3">
            <a:hlinkClick r:id="" action="ppaction://media"/>
            <a:extLst>
              <a:ext uri="{FF2B5EF4-FFF2-40B4-BE49-F238E27FC236}">
                <a16:creationId xmlns:a16="http://schemas.microsoft.com/office/drawing/2014/main" id="{71BFFB74-A4C8-4B49-86F7-25F4C8D4E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5814" y="725462"/>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a:xfrm>
            <a:off x="663575" y="305257"/>
            <a:ext cx="9601910" cy="1325563"/>
          </a:xfrm>
        </p:spPr>
        <p:txBody>
          <a:bodyPr/>
          <a:lstStyle/>
          <a:p>
            <a:r>
              <a:rPr lang="en-US" dirty="0"/>
              <a:t>Conferencia 3.3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20</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1804505"/>
            <a:ext cx="8092118" cy="4391765"/>
          </a:xfrm>
        </p:spPr>
        <p:txBody>
          <a:bodyPr vert="horz" lIns="91440" tIns="45720" rIns="91440" bIns="45720" rtlCol="0" anchor="t">
            <a:noAutofit/>
          </a:bodyPr>
          <a:lstStyle/>
          <a:p>
            <a:r>
              <a:rPr lang="en-US" dirty="0">
                <a:latin typeface="Open Sans"/>
                <a:ea typeface="Open Sans"/>
                <a:cs typeface="Open Sans"/>
              </a:rPr>
              <a:t>Pappis, I., Howells, M., Sridharan, V., Usher, W., </a:t>
            </a:r>
            <a:r>
              <a:rPr lang="en-US" dirty="0" err="1">
                <a:latin typeface="Open Sans"/>
                <a:ea typeface="Open Sans"/>
                <a:cs typeface="Open Sans"/>
              </a:rPr>
              <a:t>Shivakumar</a:t>
            </a:r>
            <a:r>
              <a:rPr lang="en-US" dirty="0">
                <a:latin typeface="Open Sans"/>
                <a:ea typeface="Open Sans"/>
                <a:cs typeface="Open Sans"/>
              </a:rPr>
              <a:t>, A., Gardumi, F., Ramos, E.P., Energy projections for African countries, Centro Común de Investigación de la Comisión Europea, 2019</a:t>
            </a:r>
          </a:p>
          <a:p>
            <a:r>
              <a:rPr lang="en-US" dirty="0" err="1">
                <a:latin typeface="Open Sans"/>
                <a:ea typeface="Open Sans"/>
                <a:cs typeface="Open Sans"/>
              </a:rPr>
              <a:t>Cervigni</a:t>
            </a:r>
            <a:r>
              <a:rPr lang="en-US" dirty="0">
                <a:latin typeface="Open Sans"/>
                <a:ea typeface="Open Sans"/>
                <a:cs typeface="Open Sans"/>
              </a:rPr>
              <a:t>, R., Liden, R., Neumann, J.E., Strzepek, K.M., Enhancing the Climate Resilience of Africa's Infrastructure : The Power and Water Sectors, Washington, DC, Banco Mundial, 2015, https://openknowledge.worldbank.org/handle/10986/21875</a:t>
            </a:r>
          </a:p>
          <a:p>
            <a:r>
              <a:rPr lang="en-US" dirty="0">
                <a:latin typeface="Open Sans"/>
                <a:ea typeface="Open Sans"/>
                <a:cs typeface="Open Sans"/>
              </a:rPr>
              <a:t>UNECE, Reconciliar los usos de los recursos en las cuencas transfronterizas: evaluación del nexo agua-alimentación-energía-ecosistemas en la cuenca del río Sava, 2016.</a:t>
            </a:r>
          </a:p>
          <a:p>
            <a:r>
              <a:rPr lang="en-US" dirty="0">
                <a:latin typeface="Open Sans"/>
                <a:ea typeface="Open Sans"/>
                <a:cs typeface="Open Sans"/>
              </a:rPr>
              <a:t>UNDESA, PNUD, Herramientas de modelización para el desarrollo sostenible, 2016</a:t>
            </a:r>
          </a:p>
          <a:p>
            <a:r>
              <a:rPr lang="en-US" dirty="0" err="1">
                <a:latin typeface="Open Sans"/>
                <a:ea typeface="Open Sans"/>
                <a:cs typeface="Open Sans"/>
              </a:rPr>
              <a:t>Almulla</a:t>
            </a:r>
            <a:r>
              <a:rPr lang="en-US" dirty="0">
                <a:latin typeface="Open Sans"/>
                <a:ea typeface="Open Sans"/>
                <a:cs typeface="Open Sans"/>
              </a:rPr>
              <a:t>, Y., Ramos, E.P., Gardumi, F., </a:t>
            </a:r>
            <a:r>
              <a:rPr lang="en-US" dirty="0" err="1">
                <a:latin typeface="Open Sans"/>
                <a:ea typeface="Open Sans"/>
                <a:cs typeface="Open Sans"/>
              </a:rPr>
              <a:t>Taliotis</a:t>
            </a:r>
            <a:r>
              <a:rPr lang="en-US" dirty="0">
                <a:latin typeface="Open Sans"/>
                <a:ea typeface="Open Sans"/>
                <a:cs typeface="Open Sans"/>
              </a:rPr>
              <a:t>, C., </a:t>
            </a:r>
            <a:r>
              <a:rPr lang="en-US" dirty="0" err="1">
                <a:latin typeface="Open Sans"/>
                <a:ea typeface="Open Sans"/>
                <a:cs typeface="Open Sans"/>
              </a:rPr>
              <a:t>Lipponen</a:t>
            </a:r>
            <a:r>
              <a:rPr lang="en-US" dirty="0">
                <a:latin typeface="Open Sans"/>
                <a:ea typeface="Open Sans"/>
                <a:cs typeface="Open Sans"/>
              </a:rPr>
              <a:t>, A., Howells, M., El papel del nexo Energía-Agua para motivar la cooperación transfronteriza:: Un análisis indicativo de la cuenca del río Drina, International Journal of Sustainable Energy Planning and Management, 18, 2018, pp. 3-28</a:t>
            </a:r>
          </a:p>
        </p:txBody>
      </p:sp>
    </p:spTree>
    <p:extLst>
      <p:ext uri="{BB962C8B-B14F-4D97-AF65-F5344CB8AC3E}">
        <p14:creationId xmlns:p14="http://schemas.microsoft.com/office/powerpoint/2010/main" val="146442147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Fundamentos de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Estructura</a:t>
            </a:r>
          </a:p>
        </p:txBody>
      </p:sp>
      <p:grpSp>
        <p:nvGrpSpPr>
          <p:cNvPr id="15" name="Group 14">
            <a:extLst>
              <a:ext uri="{FF2B5EF4-FFF2-40B4-BE49-F238E27FC236}">
                <a16:creationId xmlns:a16="http://schemas.microsoft.com/office/drawing/2014/main" id="{96946A01-302A-5F42-A8CF-DCF9F1ABE29D}"/>
              </a:ext>
            </a:extLst>
          </p:cNvPr>
          <p:cNvGrpSpPr/>
          <p:nvPr/>
        </p:nvGrpSpPr>
        <p:grpSpPr>
          <a:xfrm>
            <a:off x="830943" y="2874636"/>
            <a:ext cx="10515599" cy="2823649"/>
            <a:chOff x="830943" y="2874636"/>
            <a:chExt cx="10515599" cy="2823649"/>
          </a:xfrm>
        </p:grpSpPr>
        <p:sp>
          <p:nvSpPr>
            <p:cNvPr id="3" name="Freeform 2">
              <a:extLst>
                <a:ext uri="{FF2B5EF4-FFF2-40B4-BE49-F238E27FC236}">
                  <a16:creationId xmlns:a16="http://schemas.microsoft.com/office/drawing/2014/main" id="{BDB53835-F9D8-DD42-84A2-7336C0FCA8EF}"/>
                </a:ext>
              </a:extLst>
            </p:cNvPr>
            <p:cNvSpPr/>
            <p:nvPr/>
          </p:nvSpPr>
          <p:spPr>
            <a:xfrm>
              <a:off x="830943" y="2874637"/>
              <a:ext cx="3203971" cy="1043293"/>
            </a:xfrm>
            <a:custGeom>
              <a:avLst/>
              <a:gdLst>
                <a:gd name="connsiteX0" fmla="*/ 0 w 3203971"/>
                <a:gd name="connsiteY0" fmla="*/ 0 h 1043155"/>
                <a:gd name="connsiteX1" fmla="*/ 3203971 w 3203971"/>
                <a:gd name="connsiteY1" fmla="*/ 0 h 1043155"/>
                <a:gd name="connsiteX2" fmla="*/ 3203971 w 3203971"/>
                <a:gd name="connsiteY2" fmla="*/ 1043155 h 1043155"/>
                <a:gd name="connsiteX3" fmla="*/ 0 w 3203971"/>
                <a:gd name="connsiteY3" fmla="*/ 1043155 h 1043155"/>
                <a:gd name="connsiteX4" fmla="*/ 0 w 3203971"/>
                <a:gd name="connsiteY4" fmla="*/ 0 h 1043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155">
                  <a:moveTo>
                    <a:pt x="0" y="0"/>
                  </a:moveTo>
                  <a:lnTo>
                    <a:pt x="3203971" y="0"/>
                  </a:lnTo>
                  <a:lnTo>
                    <a:pt x="3203971" y="1043155"/>
                  </a:lnTo>
                  <a:lnTo>
                    <a:pt x="0" y="104315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Establece</a:t>
              </a:r>
            </a:p>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(Componentes)</a:t>
              </a:r>
            </a:p>
          </p:txBody>
        </p:sp>
        <p:sp>
          <p:nvSpPr>
            <p:cNvPr id="5" name="Freeform 4">
              <a:extLst>
                <a:ext uri="{FF2B5EF4-FFF2-40B4-BE49-F238E27FC236}">
                  <a16:creationId xmlns:a16="http://schemas.microsoft.com/office/drawing/2014/main" id="{AD4B9517-D5A0-164C-B42D-9C6C11AF830C}"/>
                </a:ext>
              </a:extLst>
            </p:cNvPr>
            <p:cNvSpPr/>
            <p:nvPr/>
          </p:nvSpPr>
          <p:spPr>
            <a:xfrm>
              <a:off x="830943" y="4086339"/>
              <a:ext cx="3203971" cy="1606812"/>
            </a:xfrm>
            <a:custGeom>
              <a:avLst/>
              <a:gdLst>
                <a:gd name="connsiteX0" fmla="*/ 0 w 3203971"/>
                <a:gd name="connsiteY0" fmla="*/ 0 h 1579489"/>
                <a:gd name="connsiteX1" fmla="*/ 3203971 w 3203971"/>
                <a:gd name="connsiteY1" fmla="*/ 0 h 1579489"/>
                <a:gd name="connsiteX2" fmla="*/ 3203971 w 3203971"/>
                <a:gd name="connsiteY2" fmla="*/ 1579489 h 1579489"/>
                <a:gd name="connsiteX3" fmla="*/ 0 w 3203971"/>
                <a:gd name="connsiteY3" fmla="*/ 1579489 h 1579489"/>
                <a:gd name="connsiteX4" fmla="*/ 0 w 3203971"/>
                <a:gd name="connsiteY4" fmla="*/ 0 h 15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79489">
                  <a:moveTo>
                    <a:pt x="0" y="0"/>
                  </a:moveTo>
                  <a:lnTo>
                    <a:pt x="3203971" y="0"/>
                  </a:lnTo>
                  <a:lnTo>
                    <a:pt x="3203971" y="1579489"/>
                  </a:lnTo>
                  <a:lnTo>
                    <a:pt x="0" y="1579489"/>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REGIÓN</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AÑO</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 TASA DE TIEMPO</a:t>
              </a:r>
            </a:p>
            <a:p>
              <a:pPr marL="114300" lvl="1" indent="-114300" algn="l" defTabSz="533400">
                <a:lnSpc>
                  <a:spcPct val="90000"/>
                </a:lnSpc>
                <a:spcBef>
                  <a:spcPct val="0"/>
                </a:spcBef>
                <a:spcAft>
                  <a:spcPct val="15000"/>
                </a:spcAft>
                <a:buChar char="•"/>
              </a:pPr>
              <a:r>
                <a:rPr lang="es-ES" sz="1200" dirty="0">
                  <a:latin typeface="Open Sans" panose="020B0606030504020204" pitchFamily="34" charset="0"/>
                  <a:ea typeface="Open Sans" panose="020B0606030504020204" pitchFamily="34" charset="0"/>
                  <a:cs typeface="Open Sans" panose="020B0606030504020204" pitchFamily="34" charset="0"/>
                </a:rPr>
                <a:t>EMISIONES</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MERCANCÍA</a:t>
              </a:r>
            </a:p>
            <a:p>
              <a:pPr marL="114300" lvl="1" indent="-114300" algn="l" defTabSz="533400">
                <a:lnSpc>
                  <a:spcPct val="90000"/>
                </a:lnSpc>
                <a:spcBef>
                  <a:spcPct val="0"/>
                </a:spcBef>
                <a:spcAft>
                  <a:spcPct val="15000"/>
                </a:spcAft>
                <a:buChar char="•"/>
              </a:pPr>
              <a:r>
                <a:rPr lang="es-ES" sz="1200" dirty="0">
                  <a:latin typeface="Open Sans" panose="020B0606030504020204" pitchFamily="34" charset="0"/>
                  <a:ea typeface="Open Sans" panose="020B0606030504020204" pitchFamily="34" charset="0"/>
                  <a:cs typeface="Open Sans" panose="020B0606030504020204" pitchFamily="34" charset="0"/>
                </a:rPr>
                <a:t>TECNOLOGÍA</a:t>
              </a:r>
              <a:endParaRPr lang="es-ES" sz="1200" b="1"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5">
              <a:extLst>
                <a:ext uri="{FF2B5EF4-FFF2-40B4-BE49-F238E27FC236}">
                  <a16:creationId xmlns:a16="http://schemas.microsoft.com/office/drawing/2014/main" id="{8E1928EB-ADE0-CC44-BDF6-3F4DF2920600}"/>
                </a:ext>
              </a:extLst>
            </p:cNvPr>
            <p:cNvSpPr/>
            <p:nvPr/>
          </p:nvSpPr>
          <p:spPr>
            <a:xfrm>
              <a:off x="4493485" y="2874637"/>
              <a:ext cx="3203971" cy="1043293"/>
            </a:xfrm>
            <a:custGeom>
              <a:avLst/>
              <a:gdLst>
                <a:gd name="connsiteX0" fmla="*/ 0 w 3203971"/>
                <a:gd name="connsiteY0" fmla="*/ 0 h 1043293"/>
                <a:gd name="connsiteX1" fmla="*/ 3203971 w 3203971"/>
                <a:gd name="connsiteY1" fmla="*/ 0 h 1043293"/>
                <a:gd name="connsiteX2" fmla="*/ 3203971 w 3203971"/>
                <a:gd name="connsiteY2" fmla="*/ 1043293 h 1043293"/>
                <a:gd name="connsiteX3" fmla="*/ 0 w 3203971"/>
                <a:gd name="connsiteY3" fmla="*/ 1043293 h 1043293"/>
                <a:gd name="connsiteX4" fmla="*/ 0 w 3203971"/>
                <a:gd name="connsiteY4" fmla="*/ 0 h 104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293">
                  <a:moveTo>
                    <a:pt x="0" y="0"/>
                  </a:moveTo>
                  <a:lnTo>
                    <a:pt x="3203971" y="0"/>
                  </a:lnTo>
                  <a:lnTo>
                    <a:pt x="3203971" y="1043293"/>
                  </a:lnTo>
                  <a:lnTo>
                    <a:pt x="0" y="104329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Datos de entrada</a:t>
              </a:r>
            </a:p>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 (Parámetros)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7B1B21FB-9473-EA41-9C97-1E6101F7F228}"/>
                </a:ext>
              </a:extLst>
            </p:cNvPr>
            <p:cNvSpPr/>
            <p:nvPr/>
          </p:nvSpPr>
          <p:spPr>
            <a:xfrm>
              <a:off x="4486757" y="4091474"/>
              <a:ext cx="3203971" cy="1606811"/>
            </a:xfrm>
            <a:custGeom>
              <a:avLst/>
              <a:gdLst>
                <a:gd name="connsiteX0" fmla="*/ 0 w 3203971"/>
                <a:gd name="connsiteY0" fmla="*/ 0 h 1896781"/>
                <a:gd name="connsiteX1" fmla="*/ 3203971 w 3203971"/>
                <a:gd name="connsiteY1" fmla="*/ 0 h 1896781"/>
                <a:gd name="connsiteX2" fmla="*/ 3203971 w 3203971"/>
                <a:gd name="connsiteY2" fmla="*/ 1896781 h 1896781"/>
                <a:gd name="connsiteX3" fmla="*/ 0 w 3203971"/>
                <a:gd name="connsiteY3" fmla="*/ 1896781 h 1896781"/>
                <a:gd name="connsiteX4" fmla="*/ 0 w 3203971"/>
                <a:gd name="connsiteY4" fmla="*/ 0 h 189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896781">
                  <a:moveTo>
                    <a:pt x="0" y="0"/>
                  </a:moveTo>
                  <a:lnTo>
                    <a:pt x="3203971" y="0"/>
                  </a:lnTo>
                  <a:lnTo>
                    <a:pt x="3203971" y="1896781"/>
                  </a:lnTo>
                  <a:lnTo>
                    <a:pt x="0" y="189678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err="1">
                  <a:latin typeface="Open Sans"/>
                  <a:ea typeface="Open Sans"/>
                  <a:cs typeface="Open Sans"/>
                </a:rPr>
                <a:t>Capacidad</a:t>
              </a:r>
              <a:r>
                <a:rPr lang="en-GB" sz="1200" kern="1200" dirty="0">
                  <a:latin typeface="Open Sans"/>
                  <a:ea typeface="Open Sans"/>
                  <a:cs typeface="Open Sans"/>
                </a:rPr>
                <a:t> </a:t>
              </a:r>
              <a:r>
                <a:rPr lang="en-GB" sz="1200" kern="1200" dirty="0" err="1">
                  <a:latin typeface="Open Sans"/>
                  <a:ea typeface="Open Sans"/>
                  <a:cs typeface="Open Sans"/>
                </a:rPr>
                <a:t>histórica</a:t>
              </a:r>
              <a:endParaRPr lang="en-GB" sz="1200" kern="1200" dirty="0">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Demanda</a:t>
              </a:r>
              <a:r>
                <a:rPr lang="en-GB" sz="1200" kern="1200" dirty="0">
                  <a:latin typeface="Open Sans"/>
                  <a:ea typeface="Open Sans"/>
                  <a:cs typeface="Open Sans"/>
                </a:rPr>
                <a:t> </a:t>
              </a:r>
              <a:r>
                <a:rPr lang="en-GB" sz="1200" kern="1200" dirty="0" err="1">
                  <a:latin typeface="Open Sans"/>
                  <a:ea typeface="Open Sans"/>
                  <a:cs typeface="Open Sans"/>
                </a:rPr>
                <a:t>anual</a:t>
              </a:r>
              <a:endParaRPr lang="en-GB" sz="1200" kern="1200" dirty="0">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Carga</a:t>
              </a:r>
              <a:endParaRPr lang="en-GB" sz="1200" kern="1200" dirty="0">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Eficiencia</a:t>
              </a:r>
              <a:endParaRPr lang="en-GB" sz="1200" kern="1200" dirty="0">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Costos</a:t>
              </a:r>
              <a:r>
                <a:rPr lang="en-GB" sz="1200" kern="1200" dirty="0">
                  <a:latin typeface="Open Sans"/>
                  <a:ea typeface="Open Sans"/>
                  <a:cs typeface="Open Sans"/>
                </a:rPr>
                <a:t> de capital, </a:t>
              </a:r>
              <a:r>
                <a:rPr lang="en-GB" sz="1200" kern="1200" dirty="0" err="1">
                  <a:latin typeface="Open Sans"/>
                  <a:ea typeface="Open Sans"/>
                  <a:cs typeface="Open Sans"/>
                </a:rPr>
                <a:t>fijos</a:t>
              </a:r>
              <a:r>
                <a:rPr lang="en-GB" sz="1200" kern="1200" dirty="0">
                  <a:latin typeface="Open Sans"/>
                  <a:ea typeface="Open Sans"/>
                  <a:cs typeface="Open Sans"/>
                </a:rPr>
                <a:t> y variables</a:t>
              </a: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Relación</a:t>
              </a:r>
              <a:r>
                <a:rPr lang="en-GB" sz="1200" kern="1200" dirty="0">
                  <a:latin typeface="Open Sans"/>
                  <a:ea typeface="Open Sans"/>
                  <a:cs typeface="Open Sans"/>
                </a:rPr>
                <a:t> de </a:t>
              </a:r>
              <a:r>
                <a:rPr lang="en-GB" sz="1200" kern="1200" dirty="0" err="1">
                  <a:latin typeface="Open Sans"/>
                  <a:ea typeface="Open Sans"/>
                  <a:cs typeface="Open Sans"/>
                </a:rPr>
                <a:t>actividad</a:t>
              </a:r>
              <a:r>
                <a:rPr lang="en-GB" sz="1200" kern="1200" dirty="0">
                  <a:latin typeface="Open Sans"/>
                  <a:ea typeface="Open Sans"/>
                  <a:cs typeface="Open Sans"/>
                </a:rPr>
                <a:t> de las </a:t>
              </a:r>
              <a:r>
                <a:rPr lang="en-GB" sz="1200" kern="1200" dirty="0" err="1">
                  <a:latin typeface="Open Sans"/>
                  <a:ea typeface="Open Sans"/>
                  <a:cs typeface="Open Sans"/>
                </a:rPr>
                <a:t>emisiones</a:t>
              </a:r>
              <a:endParaRPr lang="en-GB" sz="1200" kern="1200" dirty="0">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latin typeface="Open Sans"/>
                  <a:ea typeface="Open Sans"/>
                  <a:cs typeface="Open Sans"/>
                </a:rPr>
                <a:t>Factores</a:t>
              </a:r>
              <a:r>
                <a:rPr lang="en-GB" sz="1200" kern="1200" dirty="0">
                  <a:latin typeface="Open Sans"/>
                  <a:ea typeface="Open Sans"/>
                  <a:cs typeface="Open Sans"/>
                </a:rPr>
                <a:t> de </a:t>
              </a:r>
              <a:r>
                <a:rPr lang="en-GB" sz="1200" kern="1200" dirty="0" err="1">
                  <a:latin typeface="Open Sans"/>
                  <a:ea typeface="Open Sans"/>
                  <a:cs typeface="Open Sans"/>
                </a:rPr>
                <a:t>disponibilidad</a:t>
              </a:r>
              <a:endParaRPr lang="en-GB" sz="1200" kern="1200" dirty="0">
                <a:latin typeface="Open Sans"/>
                <a:ea typeface="Open Sans"/>
                <a:cs typeface="Open Sans"/>
              </a:endParaRPr>
            </a:p>
          </p:txBody>
        </p:sp>
        <p:sp>
          <p:nvSpPr>
            <p:cNvPr id="13" name="Freeform 12">
              <a:extLst>
                <a:ext uri="{FF2B5EF4-FFF2-40B4-BE49-F238E27FC236}">
                  <a16:creationId xmlns:a16="http://schemas.microsoft.com/office/drawing/2014/main" id="{21A37B79-BA47-2840-955F-A243F50B263A}"/>
                </a:ext>
              </a:extLst>
            </p:cNvPr>
            <p:cNvSpPr/>
            <p:nvPr/>
          </p:nvSpPr>
          <p:spPr>
            <a:xfrm>
              <a:off x="8142571" y="2874636"/>
              <a:ext cx="3203971" cy="1043293"/>
            </a:xfrm>
            <a:custGeom>
              <a:avLst/>
              <a:gdLst>
                <a:gd name="connsiteX0" fmla="*/ 0 w 3203971"/>
                <a:gd name="connsiteY0" fmla="*/ 0 h 1063334"/>
                <a:gd name="connsiteX1" fmla="*/ 3203971 w 3203971"/>
                <a:gd name="connsiteY1" fmla="*/ 0 h 1063334"/>
                <a:gd name="connsiteX2" fmla="*/ 3203971 w 3203971"/>
                <a:gd name="connsiteY2" fmla="*/ 1063334 h 1063334"/>
                <a:gd name="connsiteX3" fmla="*/ 0 w 3203971"/>
                <a:gd name="connsiteY3" fmla="*/ 1063334 h 1063334"/>
                <a:gd name="connsiteX4" fmla="*/ 0 w 3203971"/>
                <a:gd name="connsiteY4" fmla="*/ 0 h 106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63334">
                  <a:moveTo>
                    <a:pt x="0" y="0"/>
                  </a:moveTo>
                  <a:lnTo>
                    <a:pt x="3203971" y="0"/>
                  </a:lnTo>
                  <a:lnTo>
                    <a:pt x="3203971" y="1063334"/>
                  </a:lnTo>
                  <a:lnTo>
                    <a:pt x="0" y="1063334"/>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Variables de salida (resultados)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533845AC-253E-7346-98CA-325C386067B0}"/>
                </a:ext>
              </a:extLst>
            </p:cNvPr>
            <p:cNvSpPr/>
            <p:nvPr/>
          </p:nvSpPr>
          <p:spPr>
            <a:xfrm>
              <a:off x="8142571" y="4086339"/>
              <a:ext cx="3203971" cy="1606812"/>
            </a:xfrm>
            <a:custGeom>
              <a:avLst/>
              <a:gdLst>
                <a:gd name="connsiteX0" fmla="*/ 0 w 3203971"/>
                <a:gd name="connsiteY0" fmla="*/ 0 h 1583902"/>
                <a:gd name="connsiteX1" fmla="*/ 3203971 w 3203971"/>
                <a:gd name="connsiteY1" fmla="*/ 0 h 1583902"/>
                <a:gd name="connsiteX2" fmla="*/ 3203971 w 3203971"/>
                <a:gd name="connsiteY2" fmla="*/ 1583902 h 1583902"/>
                <a:gd name="connsiteX3" fmla="*/ 0 w 3203971"/>
                <a:gd name="connsiteY3" fmla="*/ 1583902 h 1583902"/>
                <a:gd name="connsiteX4" fmla="*/ 0 w 3203971"/>
                <a:gd name="connsiteY4" fmla="*/ 0 h 15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83902">
                  <a:moveTo>
                    <a:pt x="0" y="0"/>
                  </a:moveTo>
                  <a:lnTo>
                    <a:pt x="3203971" y="0"/>
                  </a:lnTo>
                  <a:lnTo>
                    <a:pt x="3203971" y="1583902"/>
                  </a:lnTo>
                  <a:lnTo>
                    <a:pt x="0" y="158390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000000">
                      <a:hueOff val="0"/>
                      <a:satOff val="0"/>
                      <a:lumOff val="0"/>
                      <a:alphaOff val="0"/>
                    </a:srgbClr>
                  </a:solidFill>
                  <a:latin typeface="Open Sans"/>
                  <a:ea typeface="Open Sans"/>
                  <a:cs typeface="Open Sans"/>
                </a:rPr>
                <a:t>Nueva </a:t>
              </a:r>
              <a:r>
                <a:rPr lang="en-GB" sz="1200" kern="1200" dirty="0" err="1">
                  <a:solidFill>
                    <a:srgbClr val="000000">
                      <a:hueOff val="0"/>
                      <a:satOff val="0"/>
                      <a:lumOff val="0"/>
                      <a:alphaOff val="0"/>
                    </a:srgbClr>
                  </a:solidFill>
                  <a:latin typeface="Open Sans"/>
                  <a:ea typeface="Open Sans"/>
                  <a:cs typeface="Open Sans"/>
                </a:rPr>
                <a:t>capacidad</a:t>
              </a:r>
              <a:endParaRPr lang="en-GB" sz="1200" kern="1200" dirty="0">
                <a:solidFill>
                  <a:srgbClr val="000000">
                    <a:hueOff val="0"/>
                    <a:satOff val="0"/>
                    <a:lumOff val="0"/>
                    <a:alphaOff val="0"/>
                  </a:srgbClr>
                </a:solidFill>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solidFill>
                    <a:srgbClr val="000000">
                      <a:hueOff val="0"/>
                      <a:satOff val="0"/>
                      <a:lumOff val="0"/>
                      <a:alphaOff val="0"/>
                    </a:srgbClr>
                  </a:solidFill>
                  <a:latin typeface="Open Sans"/>
                  <a:ea typeface="Open Sans"/>
                  <a:cs typeface="Open Sans"/>
                </a:rPr>
                <a:t>Producción</a:t>
              </a:r>
              <a:r>
                <a:rPr lang="en-GB" sz="1200" kern="1200" dirty="0">
                  <a:solidFill>
                    <a:srgbClr val="000000">
                      <a:hueOff val="0"/>
                      <a:satOff val="0"/>
                      <a:lumOff val="0"/>
                      <a:alphaOff val="0"/>
                    </a:srgbClr>
                  </a:solidFill>
                  <a:latin typeface="Open Sans"/>
                  <a:ea typeface="Open Sans"/>
                  <a:cs typeface="Open Sans"/>
                </a:rPr>
                <a:t> </a:t>
              </a:r>
              <a:r>
                <a:rPr lang="en-GB" sz="1200" kern="1200" dirty="0" err="1">
                  <a:solidFill>
                    <a:srgbClr val="000000">
                      <a:hueOff val="0"/>
                      <a:satOff val="0"/>
                      <a:lumOff val="0"/>
                      <a:alphaOff val="0"/>
                    </a:srgbClr>
                  </a:solidFill>
                  <a:latin typeface="Open Sans"/>
                  <a:ea typeface="Open Sans"/>
                  <a:cs typeface="Open Sans"/>
                </a:rPr>
                <a:t>anual</a:t>
              </a:r>
              <a:r>
                <a:rPr lang="en-GB" sz="1200" kern="1200" dirty="0">
                  <a:solidFill>
                    <a:srgbClr val="000000">
                      <a:hueOff val="0"/>
                      <a:satOff val="0"/>
                      <a:lumOff val="0"/>
                      <a:alphaOff val="0"/>
                    </a:srgbClr>
                  </a:solidFill>
                  <a:latin typeface="Open Sans"/>
                  <a:ea typeface="Open Sans"/>
                  <a:cs typeface="Open Sans"/>
                </a:rPr>
                <a:t> total </a:t>
              </a:r>
              <a:r>
                <a:rPr lang="en-GB" sz="1200" kern="1200" dirty="0" err="1">
                  <a:solidFill>
                    <a:srgbClr val="000000">
                      <a:hueOff val="0"/>
                      <a:satOff val="0"/>
                      <a:lumOff val="0"/>
                      <a:alphaOff val="0"/>
                    </a:srgbClr>
                  </a:solidFill>
                  <a:latin typeface="Open Sans"/>
                  <a:ea typeface="Open Sans"/>
                  <a:cs typeface="Open Sans"/>
                </a:rPr>
                <a:t>por</a:t>
              </a:r>
              <a:r>
                <a:rPr lang="en-GB" sz="1200" kern="1200" dirty="0">
                  <a:solidFill>
                    <a:srgbClr val="000000">
                      <a:hueOff val="0"/>
                      <a:satOff val="0"/>
                      <a:lumOff val="0"/>
                      <a:alphaOff val="0"/>
                    </a:srgbClr>
                  </a:solidFill>
                  <a:latin typeface="Open Sans"/>
                  <a:ea typeface="Open Sans"/>
                  <a:cs typeface="Open Sans"/>
                </a:rPr>
                <a:t> </a:t>
              </a:r>
              <a:r>
                <a:rPr lang="en-GB" sz="1200" kern="1200" dirty="0" err="1">
                  <a:solidFill>
                    <a:srgbClr val="000000">
                      <a:hueOff val="0"/>
                      <a:satOff val="0"/>
                      <a:lumOff val="0"/>
                      <a:alphaOff val="0"/>
                    </a:srgbClr>
                  </a:solidFill>
                  <a:latin typeface="Open Sans"/>
                  <a:ea typeface="Open Sans"/>
                  <a:cs typeface="Open Sans"/>
                </a:rPr>
                <a:t>tecnología</a:t>
              </a:r>
              <a:endParaRPr lang="en-GB" sz="1200" kern="1200" dirty="0">
                <a:solidFill>
                  <a:srgbClr val="000000">
                    <a:hueOff val="0"/>
                    <a:satOff val="0"/>
                    <a:lumOff val="0"/>
                    <a:alphaOff val="0"/>
                  </a:srgbClr>
                </a:solidFill>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solidFill>
                    <a:srgbClr val="000000">
                      <a:hueOff val="0"/>
                      <a:satOff val="0"/>
                      <a:lumOff val="0"/>
                      <a:alphaOff val="0"/>
                    </a:srgbClr>
                  </a:solidFill>
                  <a:latin typeface="Open Sans"/>
                  <a:ea typeface="Open Sans"/>
                  <a:cs typeface="Open Sans"/>
                </a:rPr>
                <a:t>Emisiones</a:t>
              </a:r>
              <a:r>
                <a:rPr lang="en-GB" sz="1200" kern="1200" dirty="0">
                  <a:solidFill>
                    <a:srgbClr val="000000">
                      <a:hueOff val="0"/>
                      <a:satOff val="0"/>
                      <a:lumOff val="0"/>
                      <a:alphaOff val="0"/>
                    </a:srgbClr>
                  </a:solidFill>
                  <a:latin typeface="Open Sans"/>
                  <a:ea typeface="Open Sans"/>
                  <a:cs typeface="Open Sans"/>
                </a:rPr>
                <a:t> </a:t>
              </a:r>
              <a:r>
                <a:rPr lang="en-GB" sz="1200" kern="1200" dirty="0" err="1">
                  <a:solidFill>
                    <a:srgbClr val="000000">
                      <a:hueOff val="0"/>
                      <a:satOff val="0"/>
                      <a:lumOff val="0"/>
                      <a:alphaOff val="0"/>
                    </a:srgbClr>
                  </a:solidFill>
                  <a:latin typeface="Open Sans"/>
                  <a:ea typeface="Open Sans"/>
                  <a:cs typeface="Open Sans"/>
                </a:rPr>
                <a:t>anuales</a:t>
              </a:r>
              <a:endParaRPr lang="en-GB" sz="1200" kern="1200" dirty="0">
                <a:solidFill>
                  <a:srgbClr val="000000">
                    <a:hueOff val="0"/>
                    <a:satOff val="0"/>
                    <a:lumOff val="0"/>
                    <a:alphaOff val="0"/>
                  </a:srgbClr>
                </a:solidFill>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solidFill>
                    <a:srgbClr val="000000">
                      <a:hueOff val="0"/>
                      <a:satOff val="0"/>
                      <a:lumOff val="0"/>
                      <a:alphaOff val="0"/>
                    </a:srgbClr>
                  </a:solidFill>
                  <a:latin typeface="Open Sans"/>
                  <a:ea typeface="Open Sans"/>
                  <a:cs typeface="Open Sans"/>
                </a:rPr>
                <a:t>Costos</a:t>
              </a:r>
              <a:r>
                <a:rPr lang="en-GB" sz="1200" kern="1200" dirty="0">
                  <a:solidFill>
                    <a:srgbClr val="000000">
                      <a:hueOff val="0"/>
                      <a:satOff val="0"/>
                      <a:lumOff val="0"/>
                      <a:alphaOff val="0"/>
                    </a:srgbClr>
                  </a:solidFill>
                  <a:latin typeface="Open Sans"/>
                  <a:ea typeface="Open Sans"/>
                  <a:cs typeface="Open Sans"/>
                </a:rPr>
                <a:t> </a:t>
              </a:r>
              <a:r>
                <a:rPr lang="en-GB" sz="1200" kern="1200" dirty="0" err="1">
                  <a:solidFill>
                    <a:srgbClr val="000000">
                      <a:hueOff val="0"/>
                      <a:satOff val="0"/>
                      <a:lumOff val="0"/>
                      <a:alphaOff val="0"/>
                    </a:srgbClr>
                  </a:solidFill>
                  <a:latin typeface="Open Sans"/>
                  <a:ea typeface="Open Sans"/>
                  <a:cs typeface="Open Sans"/>
                </a:rPr>
                <a:t>descontados</a:t>
              </a:r>
              <a:endParaRPr lang="en-GB" sz="1200" kern="1200" dirty="0">
                <a:solidFill>
                  <a:srgbClr val="000000">
                    <a:hueOff val="0"/>
                    <a:satOff val="0"/>
                    <a:lumOff val="0"/>
                    <a:alphaOff val="0"/>
                  </a:srgbClr>
                </a:solidFill>
                <a:latin typeface="Open Sans"/>
                <a:ea typeface="Open Sans"/>
                <a:cs typeface="Open Sans"/>
              </a:endParaRPr>
            </a:p>
            <a:p>
              <a:pPr marL="114300" lvl="1" indent="-114300" algn="l" defTabSz="533400">
                <a:lnSpc>
                  <a:spcPct val="90000"/>
                </a:lnSpc>
                <a:spcBef>
                  <a:spcPct val="0"/>
                </a:spcBef>
                <a:spcAft>
                  <a:spcPct val="15000"/>
                </a:spcAft>
                <a:buChar char="•"/>
              </a:pPr>
              <a:r>
                <a:rPr lang="en-GB" sz="1200" kern="1200" dirty="0" err="1">
                  <a:solidFill>
                    <a:srgbClr val="000000">
                      <a:hueOff val="0"/>
                      <a:satOff val="0"/>
                      <a:lumOff val="0"/>
                      <a:alphaOff val="0"/>
                    </a:srgbClr>
                  </a:solidFill>
                  <a:latin typeface="Open Sans"/>
                  <a:ea typeface="Open Sans"/>
                  <a:cs typeface="Open Sans"/>
                </a:rPr>
                <a:t>Costo</a:t>
              </a:r>
              <a:r>
                <a:rPr lang="en-GB" sz="1200" kern="1200" dirty="0">
                  <a:solidFill>
                    <a:srgbClr val="000000">
                      <a:hueOff val="0"/>
                      <a:satOff val="0"/>
                      <a:lumOff val="0"/>
                      <a:alphaOff val="0"/>
                    </a:srgbClr>
                  </a:solidFill>
                  <a:latin typeface="Open Sans"/>
                  <a:ea typeface="Open Sans"/>
                  <a:cs typeface="Open Sans"/>
                </a:rPr>
                <a:t> del </a:t>
              </a:r>
              <a:r>
                <a:rPr lang="en-GB" sz="1200" kern="1200" dirty="0" err="1">
                  <a:solidFill>
                    <a:srgbClr val="000000">
                      <a:hueOff val="0"/>
                      <a:satOff val="0"/>
                      <a:lumOff val="0"/>
                      <a:alphaOff val="0"/>
                    </a:srgbClr>
                  </a:solidFill>
                  <a:latin typeface="Open Sans"/>
                  <a:ea typeface="Open Sans"/>
                  <a:cs typeface="Open Sans"/>
                </a:rPr>
                <a:t>periodo</a:t>
              </a:r>
              <a:r>
                <a:rPr lang="en-GB" sz="1200" kern="1200" dirty="0">
                  <a:solidFill>
                    <a:srgbClr val="000000">
                      <a:hueOff val="0"/>
                      <a:satOff val="0"/>
                      <a:lumOff val="0"/>
                      <a:alphaOff val="0"/>
                    </a:srgbClr>
                  </a:solidFill>
                  <a:latin typeface="Open Sans"/>
                  <a:ea typeface="Open Sans"/>
                  <a:cs typeface="Open Sans"/>
                </a:rPr>
                <a:t> del </a:t>
              </a:r>
              <a:r>
                <a:rPr lang="en-GB" sz="1200" kern="1200" dirty="0" err="1">
                  <a:solidFill>
                    <a:srgbClr val="000000">
                      <a:hueOff val="0"/>
                      <a:satOff val="0"/>
                      <a:lumOff val="0"/>
                      <a:alphaOff val="0"/>
                    </a:srgbClr>
                  </a:solidFill>
                  <a:latin typeface="Open Sans"/>
                  <a:ea typeface="Open Sans"/>
                  <a:cs typeface="Open Sans"/>
                </a:rPr>
                <a:t>modelo</a:t>
              </a:r>
              <a:endParaRPr lang="en-GB" sz="1200" kern="1200" dirty="0">
                <a:solidFill>
                  <a:srgbClr val="000000">
                    <a:hueOff val="0"/>
                    <a:satOff val="0"/>
                    <a:lumOff val="0"/>
                    <a:alphaOff val="0"/>
                  </a:srgbClr>
                </a:solidFill>
                <a:latin typeface="Open Sans"/>
                <a:ea typeface="Open Sans"/>
                <a:cs typeface="Open Sans"/>
              </a:endParaRPr>
            </a:p>
          </p:txBody>
        </p:sp>
      </p:grpSp>
      <p:sp>
        <p:nvSpPr>
          <p:cNvPr id="12" name="Oval 11">
            <a:extLst>
              <a:ext uri="{FF2B5EF4-FFF2-40B4-BE49-F238E27FC236}">
                <a16:creationId xmlns:a16="http://schemas.microsoft.com/office/drawing/2014/main" id="{36F68891-3103-504D-9712-27044CEE442D}"/>
              </a:ext>
            </a:extLst>
          </p:cNvPr>
          <p:cNvSpPr/>
          <p:nvPr/>
        </p:nvSpPr>
        <p:spPr>
          <a:xfrm>
            <a:off x="9418566" y="106049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1.mp3" descr="Lecture3_Slide21.mp3">
            <a:hlinkClick r:id="" action="ppaction://media"/>
            <a:extLst>
              <a:ext uri="{FF2B5EF4-FFF2-40B4-BE49-F238E27FC236}">
                <a16:creationId xmlns:a16="http://schemas.microsoft.com/office/drawing/2014/main" id="{EB12A35B-AD13-AE4F-97C3-F039F8025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5591" y="1164849"/>
            <a:ext cx="812800" cy="812800"/>
          </a:xfrm>
          <a:prstGeom prst="rect">
            <a:avLst/>
          </a:prstGeom>
        </p:spPr>
      </p:pic>
    </p:spTree>
    <p:extLst>
      <p:ext uri="{BB962C8B-B14F-4D97-AF65-F5344CB8AC3E}">
        <p14:creationId xmlns:p14="http://schemas.microsoft.com/office/powerpoint/2010/main" val="3817088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526093" y="242063"/>
            <a:ext cx="9457150" cy="1325563"/>
          </a:xfrm>
        </p:spPr>
        <p:txBody>
          <a:bodyPr/>
          <a:lstStyle/>
          <a:p>
            <a:r>
              <a:rPr lang="en-US" dirty="0"/>
              <a:t>3.4 Fundamentos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808428"/>
          </a:xfrm>
        </p:spPr>
        <p:txBody>
          <a:bodyPr vert="horz" lIns="91440" tIns="45720" rIns="91440" bIns="45720" rtlCol="0" anchor="t">
            <a:normAutofit fontScale="85000" lnSpcReduction="20000"/>
          </a:bodyPr>
          <a:lstStyle/>
          <a:p>
            <a:pPr algn="just">
              <a:lnSpc>
                <a:spcPct val="120000"/>
              </a:lnSpc>
              <a:spcBef>
                <a:spcPts val="500"/>
              </a:spcBef>
            </a:pPr>
            <a:r>
              <a:rPr lang="en-US" b="0" u="sng" dirty="0">
                <a:latin typeface="Open Sans" panose="020B0606030504020204" pitchFamily="34" charset="0"/>
                <a:ea typeface="Open Sans" panose="020B0606030504020204" pitchFamily="34" charset="0"/>
                <a:cs typeface="Open Sans" panose="020B0606030504020204" pitchFamily="34" charset="0"/>
              </a:rPr>
              <a:t>Una tecnología puede utilizarse para: </a:t>
            </a:r>
          </a:p>
          <a:p>
            <a:pPr marL="342900" indent="-342900" algn="just">
              <a:lnSpc>
                <a:spcPct val="120000"/>
              </a:lnSpc>
              <a:spcBef>
                <a:spcPts val="500"/>
              </a:spcBef>
              <a:buFont typeface="Arial" panose="020B0604020202020204" pitchFamily="34" charset="0"/>
              <a:buChar char="•"/>
            </a:pPr>
            <a:r>
              <a:rPr lang="en-US" b="0" dirty="0">
                <a:latin typeface="Open Sans" panose="020B0606030504020204" pitchFamily="34" charset="0"/>
                <a:ea typeface="Open Sans" panose="020B0606030504020204" pitchFamily="34" charset="0"/>
                <a:cs typeface="Open Sans" panose="020B0606030504020204" pitchFamily="34" charset="0"/>
              </a:rPr>
              <a:t>Suministrar o producir un recurso </a:t>
            </a:r>
          </a:p>
          <a:p>
            <a:pPr algn="just">
              <a:lnSpc>
                <a:spcPct val="120000"/>
              </a:lnSpc>
              <a:spcBef>
                <a:spcPts val="500"/>
              </a:spcBef>
            </a:pPr>
            <a:r>
              <a:rPr lang="en-US" b="0" dirty="0">
                <a:latin typeface="Open Sans"/>
                <a:ea typeface="Open Sans"/>
                <a:cs typeface="Open Sans"/>
              </a:rPr>
              <a:t>(por ejemplo, producción de biomasa, importaciones de gas natural)</a:t>
            </a:r>
          </a:p>
          <a:p>
            <a:pPr marL="342900" indent="-342900" algn="just">
              <a:lnSpc>
                <a:spcPct val="120000"/>
              </a:lnSpc>
              <a:spcBef>
                <a:spcPts val="500"/>
              </a:spcBef>
              <a:buFont typeface="Arial" panose="020B0604020202020204" pitchFamily="34" charset="0"/>
              <a:buChar char="•"/>
            </a:pPr>
            <a:r>
              <a:rPr lang="en-US" b="0" dirty="0">
                <a:latin typeface="Open Sans" panose="020B0606030504020204" pitchFamily="34" charset="0"/>
                <a:ea typeface="Open Sans" panose="020B0606030504020204" pitchFamily="34" charset="0"/>
                <a:cs typeface="Open Sans" panose="020B0606030504020204" pitchFamily="34" charset="0"/>
              </a:rPr>
              <a:t>Convertir una mercancía en otra</a:t>
            </a:r>
          </a:p>
          <a:p>
            <a:pPr algn="just">
              <a:lnSpc>
                <a:spcPct val="120000"/>
              </a:lnSpc>
              <a:spcBef>
                <a:spcPts val="500"/>
              </a:spcBef>
            </a:pPr>
            <a:r>
              <a:rPr lang="en-US" b="0" dirty="0">
                <a:latin typeface="Open Sans"/>
                <a:ea typeface="Open Sans"/>
                <a:cs typeface="Open Sans"/>
              </a:rPr>
              <a:t>(por ejemplo, conversión de gas natural en electricidad, electricidad en luz)</a:t>
            </a:r>
          </a:p>
          <a:p>
            <a:pPr algn="just">
              <a:lnSpc>
                <a:spcPct val="120000"/>
              </a:lnSpc>
              <a:spcBef>
                <a:spcPts val="500"/>
              </a:spcBef>
            </a:pPr>
            <a:r>
              <a:rPr lang="en-US" b="0" u="sng" dirty="0">
                <a:latin typeface="Open Sans" panose="020B0606030504020204" pitchFamily="34" charset="0"/>
                <a:ea typeface="Open Sans" panose="020B0606030504020204" pitchFamily="34" charset="0"/>
                <a:cs typeface="Open Sans" panose="020B0606030504020204" pitchFamily="34" charset="0"/>
              </a:rPr>
              <a:t>Una tecnología puede representar: </a:t>
            </a:r>
          </a:p>
          <a:p>
            <a:pPr marL="285750" indent="-285750" algn="just">
              <a:lnSpc>
                <a:spcPct val="120000"/>
              </a:lnSpc>
              <a:spcBef>
                <a:spcPts val="500"/>
              </a:spcBef>
              <a:buFont typeface="Arial" panose="020B0604020202020204" pitchFamily="34" charset="0"/>
              <a:buChar char="•"/>
            </a:pPr>
            <a:r>
              <a:rPr lang="en-US" b="0" dirty="0">
                <a:latin typeface="Open Sans" panose="020B0606030504020204" pitchFamily="34" charset="0"/>
                <a:ea typeface="Open Sans" panose="020B0606030504020204" pitchFamily="34" charset="0"/>
                <a:cs typeface="Open Sans" panose="020B0606030504020204" pitchFamily="34" charset="0"/>
              </a:rPr>
              <a:t>Un solo proceso/planta </a:t>
            </a:r>
          </a:p>
          <a:p>
            <a:pPr marL="285750" indent="-285750" algn="just">
              <a:lnSpc>
                <a:spcPct val="120000"/>
              </a:lnSpc>
              <a:spcBef>
                <a:spcPts val="500"/>
              </a:spcBef>
              <a:buFont typeface="Arial" panose="020B0604020202020204" pitchFamily="34" charset="0"/>
              <a:buChar char="•"/>
            </a:pPr>
            <a:r>
              <a:rPr lang="en-US" b="0" dirty="0">
                <a:latin typeface="Open Sans" panose="020B0606030504020204" pitchFamily="34" charset="0"/>
                <a:ea typeface="Open Sans" panose="020B0606030504020204" pitchFamily="34" charset="0"/>
                <a:cs typeface="Open Sans" panose="020B0606030504020204" pitchFamily="34" charset="0"/>
              </a:rPr>
              <a:t>Un grupo de procesos/plantas con características similares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Conjunto: </a:t>
            </a:r>
            <a:r>
              <a:rPr lang="en-US" dirty="0" err="1"/>
              <a:t>Tecnología</a:t>
            </a:r>
            <a:endParaRPr lang="en-US" dirty="0"/>
          </a:p>
        </p:txBody>
      </p:sp>
      <p:grpSp>
        <p:nvGrpSpPr>
          <p:cNvPr id="11" name="Group 10">
            <a:extLst>
              <a:ext uri="{FF2B5EF4-FFF2-40B4-BE49-F238E27FC236}">
                <a16:creationId xmlns:a16="http://schemas.microsoft.com/office/drawing/2014/main" id="{80F2E43C-B592-469C-AE0D-EA9817522114}"/>
              </a:ext>
            </a:extLst>
          </p:cNvPr>
          <p:cNvGrpSpPr/>
          <p:nvPr/>
        </p:nvGrpSpPr>
        <p:grpSpPr>
          <a:xfrm>
            <a:off x="5198302" y="2085434"/>
            <a:ext cx="5983208" cy="3739021"/>
            <a:chOff x="2221181" y="1928843"/>
            <a:chExt cx="5872162" cy="4160695"/>
          </a:xfrm>
        </p:grpSpPr>
        <p:sp>
          <p:nvSpPr>
            <p:cNvPr id="13" name="Rectangle 12">
              <a:extLst>
                <a:ext uri="{FF2B5EF4-FFF2-40B4-BE49-F238E27FC236}">
                  <a16:creationId xmlns:a16="http://schemas.microsoft.com/office/drawing/2014/main" id="{93CE2736-C5D3-4FA3-B685-2F7F96AEA0E4}"/>
                </a:ext>
              </a:extLst>
            </p:cNvPr>
            <p:cNvSpPr/>
            <p:nvPr/>
          </p:nvSpPr>
          <p:spPr>
            <a:xfrm rot="5400000">
              <a:off x="5958145" y="4579492"/>
              <a:ext cx="76348" cy="2943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4" name="Rectangle 13">
              <a:extLst>
                <a:ext uri="{FF2B5EF4-FFF2-40B4-BE49-F238E27FC236}">
                  <a16:creationId xmlns:a16="http://schemas.microsoft.com/office/drawing/2014/main" id="{DA4F5F92-1D52-4CC1-943F-D85C9719C0E0}"/>
                </a:ext>
              </a:extLst>
            </p:cNvPr>
            <p:cNvSpPr/>
            <p:nvPr/>
          </p:nvSpPr>
          <p:spPr>
            <a:xfrm>
              <a:off x="6651263" y="3123533"/>
              <a:ext cx="816929"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5" name="Arrow: Right 44">
              <a:extLst>
                <a:ext uri="{FF2B5EF4-FFF2-40B4-BE49-F238E27FC236}">
                  <a16:creationId xmlns:a16="http://schemas.microsoft.com/office/drawing/2014/main" id="{F47E797E-B2C4-4AB1-A890-BFF068FD863C}"/>
                </a:ext>
              </a:extLst>
            </p:cNvPr>
            <p:cNvSpPr/>
            <p:nvPr/>
          </p:nvSpPr>
          <p:spPr>
            <a:xfrm>
              <a:off x="4525438" y="5079013"/>
              <a:ext cx="779987" cy="15398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6" name="Arrow: Right 43">
              <a:extLst>
                <a:ext uri="{FF2B5EF4-FFF2-40B4-BE49-F238E27FC236}">
                  <a16:creationId xmlns:a16="http://schemas.microsoft.com/office/drawing/2014/main" id="{B1A0A52E-DB76-40E9-B76A-7F9245328DC2}"/>
                </a:ext>
              </a:extLst>
            </p:cNvPr>
            <p:cNvSpPr/>
            <p:nvPr/>
          </p:nvSpPr>
          <p:spPr>
            <a:xfrm>
              <a:off x="4537046" y="5485175"/>
              <a:ext cx="763094" cy="15568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7" name="Arrow: Right 17">
              <a:extLst>
                <a:ext uri="{FF2B5EF4-FFF2-40B4-BE49-F238E27FC236}">
                  <a16:creationId xmlns:a16="http://schemas.microsoft.com/office/drawing/2014/main" id="{EED22125-565F-4CB1-85B0-98A7FC27CB1F}"/>
                </a:ext>
              </a:extLst>
            </p:cNvPr>
            <p:cNvSpPr/>
            <p:nvPr/>
          </p:nvSpPr>
          <p:spPr>
            <a:xfrm>
              <a:off x="4591715" y="4074266"/>
              <a:ext cx="708426"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8" name="Arrow: Right 39">
              <a:extLst>
                <a:ext uri="{FF2B5EF4-FFF2-40B4-BE49-F238E27FC236}">
                  <a16:creationId xmlns:a16="http://schemas.microsoft.com/office/drawing/2014/main" id="{8CDFE214-36D4-4B2E-B351-A86B42F44792}"/>
                </a:ext>
              </a:extLst>
            </p:cNvPr>
            <p:cNvSpPr/>
            <p:nvPr/>
          </p:nvSpPr>
          <p:spPr>
            <a:xfrm>
              <a:off x="4525437" y="3456789"/>
              <a:ext cx="774703"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9" name="Rectangle 18">
              <a:extLst>
                <a:ext uri="{FF2B5EF4-FFF2-40B4-BE49-F238E27FC236}">
                  <a16:creationId xmlns:a16="http://schemas.microsoft.com/office/drawing/2014/main" id="{782129D1-D10B-4A44-86B0-C3E418E36F40}"/>
                </a:ext>
              </a:extLst>
            </p:cNvPr>
            <p:cNvSpPr/>
            <p:nvPr/>
          </p:nvSpPr>
          <p:spPr>
            <a:xfrm>
              <a:off x="4522823" y="2545643"/>
              <a:ext cx="68891" cy="353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0" name="Rectangle 19">
              <a:extLst>
                <a:ext uri="{FF2B5EF4-FFF2-40B4-BE49-F238E27FC236}">
                  <a16:creationId xmlns:a16="http://schemas.microsoft.com/office/drawing/2014/main" id="{7928E2D1-5A9E-4A3B-A76B-753FC6FE2945}"/>
                </a:ext>
              </a:extLst>
            </p:cNvPr>
            <p:cNvSpPr/>
            <p:nvPr/>
          </p:nvSpPr>
          <p:spPr>
            <a:xfrm>
              <a:off x="7400926" y="2416176"/>
              <a:ext cx="67265" cy="36640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3" name="Arrow: Right 2">
              <a:extLst>
                <a:ext uri="{FF2B5EF4-FFF2-40B4-BE49-F238E27FC236}">
                  <a16:creationId xmlns:a16="http://schemas.microsoft.com/office/drawing/2014/main" id="{699BFA4E-BC35-4356-AD79-67404945D1EB}"/>
                </a:ext>
              </a:extLst>
            </p:cNvPr>
            <p:cNvSpPr/>
            <p:nvPr/>
          </p:nvSpPr>
          <p:spPr>
            <a:xfrm>
              <a:off x="3571948" y="2315719"/>
              <a:ext cx="172819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4" name="Arrow: Right 50">
              <a:extLst>
                <a:ext uri="{FF2B5EF4-FFF2-40B4-BE49-F238E27FC236}">
                  <a16:creationId xmlns:a16="http://schemas.microsoft.com/office/drawing/2014/main" id="{4449DFCE-DE26-47C0-B6AE-D0672C8DEA15}"/>
                </a:ext>
              </a:extLst>
            </p:cNvPr>
            <p:cNvSpPr/>
            <p:nvPr/>
          </p:nvSpPr>
          <p:spPr>
            <a:xfrm>
              <a:off x="3589333" y="3251823"/>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5" name="Arrow: Right 51">
              <a:extLst>
                <a:ext uri="{FF2B5EF4-FFF2-40B4-BE49-F238E27FC236}">
                  <a16:creationId xmlns:a16="http://schemas.microsoft.com/office/drawing/2014/main" id="{B3DA8065-8DA7-42F5-9365-93C165D67A23}"/>
                </a:ext>
              </a:extLst>
            </p:cNvPr>
            <p:cNvSpPr/>
            <p:nvPr/>
          </p:nvSpPr>
          <p:spPr>
            <a:xfrm>
              <a:off x="6653183" y="4259935"/>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0" name="Arrow: Right 27">
              <a:extLst>
                <a:ext uri="{FF2B5EF4-FFF2-40B4-BE49-F238E27FC236}">
                  <a16:creationId xmlns:a16="http://schemas.microsoft.com/office/drawing/2014/main" id="{4A1FD2BC-48C3-4CFE-8EBE-289FC63E2A4B}"/>
                </a:ext>
              </a:extLst>
            </p:cNvPr>
            <p:cNvSpPr/>
            <p:nvPr/>
          </p:nvSpPr>
          <p:spPr>
            <a:xfrm>
              <a:off x="3589333" y="5295650"/>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1" name="Arrow: Right 33">
              <a:extLst>
                <a:ext uri="{FF2B5EF4-FFF2-40B4-BE49-F238E27FC236}">
                  <a16:creationId xmlns:a16="http://schemas.microsoft.com/office/drawing/2014/main" id="{05819A9D-8D05-40E0-803B-83360D48F751}"/>
                </a:ext>
              </a:extLst>
            </p:cNvPr>
            <p:cNvSpPr/>
            <p:nvPr/>
          </p:nvSpPr>
          <p:spPr>
            <a:xfrm>
              <a:off x="6653183" y="5295650"/>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cs typeface="Arial" panose="020B0604020202020204" pitchFamily="34" charset="0"/>
              </a:endParaRPr>
            </a:p>
          </p:txBody>
        </p:sp>
        <p:sp>
          <p:nvSpPr>
            <p:cNvPr id="33" name="Arrow: Right 37">
              <a:extLst>
                <a:ext uri="{FF2B5EF4-FFF2-40B4-BE49-F238E27FC236}">
                  <a16:creationId xmlns:a16="http://schemas.microsoft.com/office/drawing/2014/main" id="{9ED09404-F5EF-4AB1-A7A6-2E841DB393F6}"/>
                </a:ext>
              </a:extLst>
            </p:cNvPr>
            <p:cNvSpPr/>
            <p:nvPr/>
          </p:nvSpPr>
          <p:spPr>
            <a:xfrm>
              <a:off x="3595619" y="4273736"/>
              <a:ext cx="170452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4" name="Arrow: Right 38">
              <a:extLst>
                <a:ext uri="{FF2B5EF4-FFF2-40B4-BE49-F238E27FC236}">
                  <a16:creationId xmlns:a16="http://schemas.microsoft.com/office/drawing/2014/main" id="{016710F0-22BC-4ADC-86C5-238B58085612}"/>
                </a:ext>
              </a:extLst>
            </p:cNvPr>
            <p:cNvSpPr/>
            <p:nvPr/>
          </p:nvSpPr>
          <p:spPr>
            <a:xfrm>
              <a:off x="4522823" y="2475859"/>
              <a:ext cx="777317" cy="13394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5" name="Arrow: Right 76">
              <a:extLst>
                <a:ext uri="{FF2B5EF4-FFF2-40B4-BE49-F238E27FC236}">
                  <a16:creationId xmlns:a16="http://schemas.microsoft.com/office/drawing/2014/main" id="{48769DF3-3592-427D-8FAB-C1AAFA045EB3}"/>
                </a:ext>
              </a:extLst>
            </p:cNvPr>
            <p:cNvSpPr/>
            <p:nvPr/>
          </p:nvSpPr>
          <p:spPr>
            <a:xfrm>
              <a:off x="6651263" y="2318329"/>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6" name="Arrow: Right 3">
              <a:extLst>
                <a:ext uri="{FF2B5EF4-FFF2-40B4-BE49-F238E27FC236}">
                  <a16:creationId xmlns:a16="http://schemas.microsoft.com/office/drawing/2014/main" id="{077E9858-9D71-4674-8876-59BD54102B39}"/>
                </a:ext>
              </a:extLst>
            </p:cNvPr>
            <p:cNvSpPr/>
            <p:nvPr/>
          </p:nvSpPr>
          <p:spPr>
            <a:xfrm>
              <a:off x="6651263" y="3421744"/>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DE4976AB-375E-41F4-A3FE-535DB1A2C7D3}"/>
                </a:ext>
              </a:extLst>
            </p:cNvPr>
            <p:cNvSpPr txBox="1"/>
            <p:nvPr/>
          </p:nvSpPr>
          <p:spPr>
            <a:xfrm>
              <a:off x="5300141" y="1928843"/>
              <a:ext cx="1651219" cy="856216"/>
            </a:xfrm>
            <a:prstGeom prst="rect">
              <a:avLst/>
            </a:prstGeom>
            <a:solidFill>
              <a:schemeClr val="bg2">
                <a:lumMod val="25000"/>
              </a:schemeClr>
            </a:solidFill>
            <a:ln>
              <a:solidFill>
                <a:schemeClr val="bg2">
                  <a:lumMod val="25000"/>
                </a:schemeClr>
              </a:solidFill>
            </a:ln>
          </p:spPr>
          <p:txBody>
            <a:bodyPr wrap="square" lIns="91440" tIns="45720" rIns="91440" bIns="45720" rtlCol="0" anchor="ctr">
              <a:spAutoFit/>
            </a:bodyPr>
            <a:lstStyle/>
            <a:p>
              <a:pPr algn="ctr"/>
              <a:r>
                <a:rPr lang="en-US" sz="1600" b="1" dirty="0">
                  <a:solidFill>
                    <a:schemeClr val="bg1"/>
                  </a:solidFill>
                  <a:latin typeface="Open Sans"/>
                  <a:ea typeface="Open Sans"/>
                  <a:cs typeface="Open Sans"/>
                </a:rPr>
                <a:t> C</a:t>
              </a:r>
              <a:r>
                <a:rPr lang="en-US" sz="1400" b="1" dirty="0">
                  <a:solidFill>
                    <a:schemeClr val="bg1"/>
                  </a:solidFill>
                  <a:latin typeface="Open Sans"/>
                  <a:ea typeface="Open Sans"/>
                  <a:cs typeface="Open Sans"/>
                </a:rPr>
                <a:t>entral </a:t>
              </a:r>
              <a:r>
                <a:rPr lang="en-US" sz="1400" b="1" dirty="0" err="1">
                  <a:solidFill>
                    <a:schemeClr val="bg1"/>
                  </a:solidFill>
                  <a:latin typeface="Open Sans"/>
                  <a:ea typeface="Open Sans"/>
                  <a:cs typeface="Open Sans"/>
                </a:rPr>
                <a:t>eléctrica</a:t>
              </a:r>
              <a:r>
                <a:rPr lang="en-US" sz="1400" b="1" dirty="0">
                  <a:solidFill>
                    <a:schemeClr val="bg1"/>
                  </a:solidFill>
                  <a:latin typeface="Open Sans"/>
                  <a:ea typeface="Open Sans"/>
                  <a:cs typeface="Open Sans"/>
                </a:rPr>
                <a:t> de </a:t>
              </a:r>
              <a:r>
                <a:rPr lang="en-US" sz="1400" b="1" dirty="0" err="1">
                  <a:solidFill>
                    <a:schemeClr val="bg1"/>
                  </a:solidFill>
                  <a:latin typeface="Open Sans"/>
                  <a:ea typeface="Open Sans"/>
                  <a:cs typeface="Open Sans"/>
                </a:rPr>
                <a:t>carbón</a:t>
              </a:r>
              <a:endParaRPr lang="en-US" sz="1400" b="1" dirty="0">
                <a:solidFill>
                  <a:schemeClr val="bg1"/>
                </a:solidFill>
                <a:latin typeface="Open Sans"/>
                <a:ea typeface="Open Sans"/>
                <a:cs typeface="Open Sans"/>
              </a:endParaRPr>
            </a:p>
          </p:txBody>
        </p:sp>
        <p:sp>
          <p:nvSpPr>
            <p:cNvPr id="38" name="TextBox 37">
              <a:extLst>
                <a:ext uri="{FF2B5EF4-FFF2-40B4-BE49-F238E27FC236}">
                  <a16:creationId xmlns:a16="http://schemas.microsoft.com/office/drawing/2014/main" id="{5D0EAB49-1877-40E0-B7E7-665EE64B175A}"/>
                </a:ext>
              </a:extLst>
            </p:cNvPr>
            <p:cNvSpPr txBox="1"/>
            <p:nvPr/>
          </p:nvSpPr>
          <p:spPr>
            <a:xfrm>
              <a:off x="5317523" y="3031285"/>
              <a:ext cx="1633836" cy="582227"/>
            </a:xfrm>
            <a:prstGeom prst="rect">
              <a:avLst/>
            </a:prstGeom>
            <a:solidFill>
              <a:srgbClr val="7030A0"/>
            </a:solidFill>
            <a:ln>
              <a:solidFill>
                <a:srgbClr val="7030A0"/>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Central </a:t>
              </a: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eléctrica</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Gas</a:t>
              </a:r>
            </a:p>
          </p:txBody>
        </p:sp>
        <p:sp>
          <p:nvSpPr>
            <p:cNvPr id="39" name="TextBox 38">
              <a:extLst>
                <a:ext uri="{FF2B5EF4-FFF2-40B4-BE49-F238E27FC236}">
                  <a16:creationId xmlns:a16="http://schemas.microsoft.com/office/drawing/2014/main" id="{4ADA0AC7-1E3D-4EC9-9295-008F527367BC}"/>
                </a:ext>
              </a:extLst>
            </p:cNvPr>
            <p:cNvSpPr txBox="1"/>
            <p:nvPr/>
          </p:nvSpPr>
          <p:spPr>
            <a:xfrm>
              <a:off x="5317523" y="4010051"/>
              <a:ext cx="1633835" cy="582227"/>
            </a:xfrm>
            <a:prstGeom prst="rect">
              <a:avLst/>
            </a:prstGeom>
            <a:solidFill>
              <a:srgbClr val="0070C0"/>
            </a:solidFill>
            <a:ln>
              <a:solidFill>
                <a:srgbClr val="0070C0"/>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Agua de</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Tratamiento</a:t>
              </a:r>
            </a:p>
          </p:txBody>
        </p:sp>
        <p:sp>
          <p:nvSpPr>
            <p:cNvPr id="40" name="TextBox 39">
              <a:extLst>
                <a:ext uri="{FF2B5EF4-FFF2-40B4-BE49-F238E27FC236}">
                  <a16:creationId xmlns:a16="http://schemas.microsoft.com/office/drawing/2014/main" id="{7E1E38EA-17B5-412A-9D99-931D00451C1C}"/>
                </a:ext>
              </a:extLst>
            </p:cNvPr>
            <p:cNvSpPr txBox="1"/>
            <p:nvPr/>
          </p:nvSpPr>
          <p:spPr>
            <a:xfrm>
              <a:off x="5319647" y="5062326"/>
              <a:ext cx="1631713" cy="582227"/>
            </a:xfrm>
            <a:prstGeom prst="rect">
              <a:avLst/>
            </a:prstGeom>
            <a:solidFill>
              <a:srgbClr val="008A3E"/>
            </a:solidFill>
            <a:ln>
              <a:solidFill>
                <a:srgbClr val="008A3E"/>
              </a:solidFill>
            </a:ln>
          </p:spPr>
          <p:txBody>
            <a:bodyPr wrap="square" rtlCol="0" anchor="b">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Granja</a:t>
              </a:r>
            </a:p>
            <a:p>
              <a:pPr algn="ct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9FFCE889-46C8-434E-B4F5-C0265977C6BA}"/>
                </a:ext>
              </a:extLst>
            </p:cNvPr>
            <p:cNvSpPr txBox="1"/>
            <p:nvPr/>
          </p:nvSpPr>
          <p:spPr>
            <a:xfrm>
              <a:off x="2221181" y="2013317"/>
              <a:ext cx="1374438" cy="687265"/>
            </a:xfrm>
            <a:prstGeom prst="rect">
              <a:avLst/>
            </a:prstGeom>
            <a:solidFill>
              <a:schemeClr val="bg2">
                <a:lumMod val="25000"/>
              </a:schemeClr>
            </a:solidFill>
            <a:ln>
              <a:solidFill>
                <a:schemeClr val="bg2">
                  <a:lumMod val="25000"/>
                </a:schemeClr>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Mina de carbón</a:t>
              </a:r>
            </a:p>
          </p:txBody>
        </p:sp>
        <p:sp>
          <p:nvSpPr>
            <p:cNvPr id="22" name="TextBox 21">
              <a:extLst>
                <a:ext uri="{FF2B5EF4-FFF2-40B4-BE49-F238E27FC236}">
                  <a16:creationId xmlns:a16="http://schemas.microsoft.com/office/drawing/2014/main" id="{5FDEAACD-EF49-4550-AE68-09242C13D953}"/>
                </a:ext>
              </a:extLst>
            </p:cNvPr>
            <p:cNvSpPr txBox="1"/>
            <p:nvPr/>
          </p:nvSpPr>
          <p:spPr>
            <a:xfrm>
              <a:off x="2221181" y="2980199"/>
              <a:ext cx="1374438" cy="687265"/>
            </a:xfrm>
            <a:prstGeom prst="rect">
              <a:avLst/>
            </a:prstGeom>
            <a:solidFill>
              <a:srgbClr val="7030A0"/>
            </a:solidFill>
            <a:ln>
              <a:solidFill>
                <a:srgbClr val="7030A0"/>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Campo de gas</a:t>
              </a:r>
            </a:p>
          </p:txBody>
        </p:sp>
        <p:sp>
          <p:nvSpPr>
            <p:cNvPr id="26" name="TextBox 25">
              <a:extLst>
                <a:ext uri="{FF2B5EF4-FFF2-40B4-BE49-F238E27FC236}">
                  <a16:creationId xmlns:a16="http://schemas.microsoft.com/office/drawing/2014/main" id="{155AE36F-9AA2-423F-9163-7929DD5372B7}"/>
                </a:ext>
              </a:extLst>
            </p:cNvPr>
            <p:cNvSpPr txBox="1"/>
            <p:nvPr/>
          </p:nvSpPr>
          <p:spPr>
            <a:xfrm>
              <a:off x="2221181" y="4965645"/>
              <a:ext cx="1374438" cy="687265"/>
            </a:xfrm>
            <a:prstGeom prst="rect">
              <a:avLst/>
            </a:prstGeom>
            <a:solidFill>
              <a:srgbClr val="008A3E"/>
            </a:solidFill>
            <a:ln>
              <a:solidFill>
                <a:srgbClr val="008A3E"/>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Recursos de la tierra</a:t>
              </a:r>
            </a:p>
          </p:txBody>
        </p:sp>
        <p:sp>
          <p:nvSpPr>
            <p:cNvPr id="32" name="TextBox 31">
              <a:extLst>
                <a:ext uri="{FF2B5EF4-FFF2-40B4-BE49-F238E27FC236}">
                  <a16:creationId xmlns:a16="http://schemas.microsoft.com/office/drawing/2014/main" id="{FE4AA327-A8AB-4367-9605-2A9CAEFF3506}"/>
                </a:ext>
              </a:extLst>
            </p:cNvPr>
            <p:cNvSpPr txBox="1"/>
            <p:nvPr/>
          </p:nvSpPr>
          <p:spPr>
            <a:xfrm>
              <a:off x="2234571" y="3957533"/>
              <a:ext cx="1361048" cy="687265"/>
            </a:xfrm>
            <a:prstGeom prst="rect">
              <a:avLst/>
            </a:prstGeom>
            <a:solidFill>
              <a:srgbClr val="0070C0"/>
            </a:solidFill>
            <a:ln>
              <a:solidFill>
                <a:srgbClr val="0070C0"/>
              </a:solidFill>
            </a:ln>
          </p:spPr>
          <p:txBody>
            <a:bodyPr wrap="square" rtlCol="0" anchor="ctr">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Recursos hídricos</a:t>
              </a:r>
            </a:p>
          </p:txBody>
        </p:sp>
      </p:grpSp>
      <p:sp>
        <p:nvSpPr>
          <p:cNvPr id="41" name="Oval 40">
            <a:extLst>
              <a:ext uri="{FF2B5EF4-FFF2-40B4-BE49-F238E27FC236}">
                <a16:creationId xmlns:a16="http://schemas.microsoft.com/office/drawing/2014/main" id="{2E239D76-BD47-CC49-9FF5-32A4A0639085}"/>
              </a:ext>
            </a:extLst>
          </p:cNvPr>
          <p:cNvSpPr/>
          <p:nvPr/>
        </p:nvSpPr>
        <p:spPr>
          <a:xfrm>
            <a:off x="10123210" y="47697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2.mp3" descr="Lecture3_Slide22.mp3">
            <a:hlinkClick r:id="" action="ppaction://media"/>
            <a:extLst>
              <a:ext uri="{FF2B5EF4-FFF2-40B4-BE49-F238E27FC236}">
                <a16:creationId xmlns:a16="http://schemas.microsoft.com/office/drawing/2014/main" id="{80D05A13-E8D7-634A-A410-008BB5216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1663" y="557148"/>
            <a:ext cx="812800" cy="812800"/>
          </a:xfrm>
          <a:prstGeom prst="rect">
            <a:avLst/>
          </a:prstGeom>
        </p:spPr>
      </p:pic>
    </p:spTree>
    <p:extLst>
      <p:ext uri="{BB962C8B-B14F-4D97-AF65-F5344CB8AC3E}">
        <p14:creationId xmlns:p14="http://schemas.microsoft.com/office/powerpoint/2010/main" val="2413013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452283" y="179825"/>
            <a:ext cx="9457150" cy="1325563"/>
          </a:xfrm>
        </p:spPr>
        <p:txBody>
          <a:bodyPr/>
          <a:lstStyle/>
          <a:p>
            <a:r>
              <a:rPr lang="en-US" dirty="0"/>
              <a:t>3.4 Fundamentos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1" y="2582945"/>
            <a:ext cx="4146332" cy="3421930"/>
          </a:xfrm>
        </p:spPr>
        <p:txBody>
          <a:bodyPr vert="horz" lIns="91440" tIns="45720" rIns="91440" bIns="45720" rtlCol="0" anchor="t">
            <a:normAutofit/>
          </a:bodyPr>
          <a:lstStyle/>
          <a:p>
            <a:pPr algn="just"/>
            <a:r>
              <a:rPr lang="en-US" b="0" dirty="0">
                <a:latin typeface="Open Sans" panose="020B0606030504020204" pitchFamily="34" charset="0"/>
                <a:ea typeface="Open Sans" panose="020B0606030504020204" pitchFamily="34" charset="0"/>
                <a:cs typeface="Open Sans" panose="020B0606030504020204" pitchFamily="34" charset="0"/>
              </a:rPr>
              <a:t>Los productos básicos pueden utilizarse para representar:</a:t>
            </a:r>
          </a:p>
          <a:p>
            <a:pPr marL="342900" indent="-342900" algn="jus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Flujos entre tecnologías</a:t>
            </a:r>
          </a:p>
          <a:p>
            <a:pPr algn="just"/>
            <a:r>
              <a:rPr lang="en-US" b="0" dirty="0">
                <a:latin typeface="Open Sans"/>
                <a:ea typeface="Open Sans"/>
                <a:cs typeface="Open Sans"/>
              </a:rPr>
              <a:t>(por ejemplo, electricidad, gas natural, carbón)</a:t>
            </a:r>
          </a:p>
          <a:p>
            <a:pPr marL="342900" indent="-342900" algn="jus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Exigencias finales</a:t>
            </a:r>
          </a:p>
          <a:p>
            <a:pPr algn="just"/>
            <a:r>
              <a:rPr lang="en-US" b="0" dirty="0">
                <a:latin typeface="Open Sans"/>
                <a:ea typeface="Open Sans"/>
                <a:cs typeface="Open Sans"/>
              </a:rPr>
              <a:t>(por ejemplo, </a:t>
            </a:r>
            <a:r>
              <a:rPr lang="en-GB" b="0" dirty="0">
                <a:latin typeface="Open Sans"/>
                <a:ea typeface="Open Sans"/>
                <a:cs typeface="Open Sans"/>
              </a:rPr>
              <a:t>demanda </a:t>
            </a:r>
            <a:r>
              <a:rPr lang="en-US" b="0" dirty="0">
                <a:latin typeface="Open Sans"/>
                <a:ea typeface="Open Sans"/>
                <a:cs typeface="Open Sans"/>
              </a:rPr>
              <a:t>de iluminación, refrigeración, calefacción o agua potable)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Conjunto: Commodity</a:t>
            </a:r>
          </a:p>
        </p:txBody>
      </p:sp>
      <p:grpSp>
        <p:nvGrpSpPr>
          <p:cNvPr id="41" name="Group 40">
            <a:extLst>
              <a:ext uri="{FF2B5EF4-FFF2-40B4-BE49-F238E27FC236}">
                <a16:creationId xmlns:a16="http://schemas.microsoft.com/office/drawing/2014/main" id="{FF27CFEA-5DB7-4EC1-92DB-A24F3EE763B7}"/>
              </a:ext>
            </a:extLst>
          </p:cNvPr>
          <p:cNvGrpSpPr/>
          <p:nvPr/>
        </p:nvGrpSpPr>
        <p:grpSpPr>
          <a:xfrm>
            <a:off x="5098093" y="1790962"/>
            <a:ext cx="6533619" cy="3997577"/>
            <a:chOff x="4028640" y="1601785"/>
            <a:chExt cx="8566986" cy="4181725"/>
          </a:xfrm>
        </p:grpSpPr>
        <p:grpSp>
          <p:nvGrpSpPr>
            <p:cNvPr id="42" name="Group 41">
              <a:extLst>
                <a:ext uri="{FF2B5EF4-FFF2-40B4-BE49-F238E27FC236}">
                  <a16:creationId xmlns:a16="http://schemas.microsoft.com/office/drawing/2014/main" id="{D4C30BDE-FF80-49B3-9318-00C6FE5B94DB}"/>
                </a:ext>
              </a:extLst>
            </p:cNvPr>
            <p:cNvGrpSpPr/>
            <p:nvPr/>
          </p:nvGrpSpPr>
          <p:grpSpPr>
            <a:xfrm>
              <a:off x="4028640" y="1601785"/>
              <a:ext cx="8566986" cy="4181725"/>
              <a:chOff x="2440813" y="2331713"/>
              <a:chExt cx="8566986" cy="4181725"/>
            </a:xfrm>
          </p:grpSpPr>
          <p:sp>
            <p:nvSpPr>
              <p:cNvPr id="45" name="Rectangle 44">
                <a:extLst>
                  <a:ext uri="{FF2B5EF4-FFF2-40B4-BE49-F238E27FC236}">
                    <a16:creationId xmlns:a16="http://schemas.microsoft.com/office/drawing/2014/main" id="{D0E481EB-C128-432B-8CBD-84F20A10E159}"/>
                  </a:ext>
                </a:extLst>
              </p:cNvPr>
              <p:cNvSpPr/>
              <p:nvPr/>
            </p:nvSpPr>
            <p:spPr>
              <a:xfrm>
                <a:off x="5157802" y="2976617"/>
                <a:ext cx="77739" cy="301951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6" name="Rectangle 45">
                <a:extLst>
                  <a:ext uri="{FF2B5EF4-FFF2-40B4-BE49-F238E27FC236}">
                    <a16:creationId xmlns:a16="http://schemas.microsoft.com/office/drawing/2014/main" id="{5175318E-FBF3-4CD6-969F-60E9B65221AB}"/>
                  </a:ext>
                </a:extLst>
              </p:cNvPr>
              <p:cNvSpPr/>
              <p:nvPr/>
            </p:nvSpPr>
            <p:spPr>
              <a:xfrm>
                <a:off x="8048058" y="2858606"/>
                <a:ext cx="63643" cy="3654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7" name="Arrow: Right 5">
                <a:extLst>
                  <a:ext uri="{FF2B5EF4-FFF2-40B4-BE49-F238E27FC236}">
                    <a16:creationId xmlns:a16="http://schemas.microsoft.com/office/drawing/2014/main" id="{6E6B3007-A6AA-45F3-B268-2842DB732E39}"/>
                  </a:ext>
                </a:extLst>
              </p:cNvPr>
              <p:cNvSpPr/>
              <p:nvPr/>
            </p:nvSpPr>
            <p:spPr>
              <a:xfrm>
                <a:off x="5170401" y="5916149"/>
                <a:ext cx="771787"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9" name="TextBox 48">
                <a:extLst>
                  <a:ext uri="{FF2B5EF4-FFF2-40B4-BE49-F238E27FC236}">
                    <a16:creationId xmlns:a16="http://schemas.microsoft.com/office/drawing/2014/main" id="{1612565B-36B3-4705-AEA7-DAB8773B2582}"/>
                  </a:ext>
                </a:extLst>
              </p:cNvPr>
              <p:cNvSpPr txBox="1"/>
              <p:nvPr/>
            </p:nvSpPr>
            <p:spPr>
              <a:xfrm>
                <a:off x="2440813" y="3572028"/>
                <a:ext cx="1296144" cy="365557"/>
              </a:xfrm>
              <a:prstGeom prst="rect">
                <a:avLst/>
              </a:prstGeom>
              <a:solidFill>
                <a:schemeClr val="bg1"/>
              </a:solidFill>
              <a:ln>
                <a:solidFill>
                  <a:schemeClr val="bg1">
                    <a:lumMod val="65000"/>
                  </a:schemeClr>
                </a:solidFill>
              </a:ln>
            </p:spPr>
            <p:txBody>
              <a:bodyPr wrap="square" rtlCol="0" anchor="ctr">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Campo de gas</a:t>
                </a:r>
              </a:p>
            </p:txBody>
          </p:sp>
          <p:sp>
            <p:nvSpPr>
              <p:cNvPr id="50" name="TextBox 49">
                <a:extLst>
                  <a:ext uri="{FF2B5EF4-FFF2-40B4-BE49-F238E27FC236}">
                    <a16:creationId xmlns:a16="http://schemas.microsoft.com/office/drawing/2014/main" id="{7D768989-E968-4071-AE3D-1D615673795E}"/>
                  </a:ext>
                </a:extLst>
              </p:cNvPr>
              <p:cNvSpPr txBox="1"/>
              <p:nvPr/>
            </p:nvSpPr>
            <p:spPr>
              <a:xfrm>
                <a:off x="6029304" y="2555656"/>
                <a:ext cx="1617477" cy="676104"/>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dirty="0">
                    <a:solidFill>
                      <a:schemeClr val="accent5">
                        <a:lumMod val="60000"/>
                        <a:lumOff val="40000"/>
                      </a:schemeClr>
                    </a:solidFill>
                    <a:latin typeface="Open Sans"/>
                    <a:ea typeface="Open Sans"/>
                    <a:cs typeface="Open Sans"/>
                  </a:rPr>
                  <a:t>Central </a:t>
                </a:r>
                <a:r>
                  <a:rPr lang="en-US" sz="1200" b="1" dirty="0" err="1">
                    <a:solidFill>
                      <a:schemeClr val="accent5">
                        <a:lumMod val="60000"/>
                        <a:lumOff val="40000"/>
                      </a:schemeClr>
                    </a:solidFill>
                    <a:latin typeface="Open Sans"/>
                    <a:ea typeface="Open Sans"/>
                    <a:cs typeface="Open Sans"/>
                  </a:rPr>
                  <a:t>eléctrica</a:t>
                </a:r>
                <a:r>
                  <a:rPr lang="en-US" sz="1200" b="1" dirty="0">
                    <a:solidFill>
                      <a:schemeClr val="accent5">
                        <a:lumMod val="60000"/>
                        <a:lumOff val="40000"/>
                      </a:schemeClr>
                    </a:solidFill>
                    <a:latin typeface="Open Sans"/>
                    <a:ea typeface="Open Sans"/>
                    <a:cs typeface="Open Sans"/>
                  </a:rPr>
                  <a:t> de </a:t>
                </a:r>
                <a:r>
                  <a:rPr lang="en-US" sz="1200" b="1" dirty="0" err="1">
                    <a:solidFill>
                      <a:schemeClr val="accent5">
                        <a:lumMod val="60000"/>
                        <a:lumOff val="40000"/>
                      </a:schemeClr>
                    </a:solidFill>
                    <a:latin typeface="Open Sans"/>
                    <a:ea typeface="Open Sans"/>
                    <a:cs typeface="Open Sans"/>
                  </a:rPr>
                  <a:t>Carbón</a:t>
                </a:r>
                <a:endParaRPr lang="en-US" dirty="0">
                  <a:solidFill>
                    <a:schemeClr val="accent5">
                      <a:lumMod val="60000"/>
                      <a:lumOff val="40000"/>
                    </a:schemeClr>
                  </a:solidFill>
                </a:endParaRPr>
              </a:p>
            </p:txBody>
          </p:sp>
          <p:sp>
            <p:nvSpPr>
              <p:cNvPr id="51" name="TextBox 50">
                <a:extLst>
                  <a:ext uri="{FF2B5EF4-FFF2-40B4-BE49-F238E27FC236}">
                    <a16:creationId xmlns:a16="http://schemas.microsoft.com/office/drawing/2014/main" id="{7B889034-EE31-4DD7-B434-0E3C6FC0681D}"/>
                  </a:ext>
                </a:extLst>
              </p:cNvPr>
              <p:cNvSpPr txBox="1"/>
              <p:nvPr/>
            </p:nvSpPr>
            <p:spPr>
              <a:xfrm>
                <a:off x="6029304" y="3645137"/>
                <a:ext cx="1617477" cy="676104"/>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dirty="0">
                    <a:solidFill>
                      <a:schemeClr val="accent5">
                        <a:lumMod val="60000"/>
                        <a:lumOff val="40000"/>
                      </a:schemeClr>
                    </a:solidFill>
                    <a:latin typeface="Open Sans"/>
                    <a:ea typeface="Open Sans"/>
                    <a:cs typeface="Open Sans"/>
                  </a:rPr>
                  <a:t>Central </a:t>
                </a:r>
                <a:r>
                  <a:rPr lang="en-US" sz="1200" b="1" dirty="0" err="1">
                    <a:solidFill>
                      <a:schemeClr val="accent5">
                        <a:lumMod val="60000"/>
                        <a:lumOff val="40000"/>
                      </a:schemeClr>
                    </a:solidFill>
                    <a:latin typeface="Open Sans"/>
                    <a:ea typeface="Open Sans"/>
                    <a:cs typeface="Open Sans"/>
                  </a:rPr>
                  <a:t>eléctrica</a:t>
                </a:r>
                <a:r>
                  <a:rPr lang="en-US" sz="1200" b="1" dirty="0">
                    <a:solidFill>
                      <a:schemeClr val="accent5">
                        <a:lumMod val="60000"/>
                        <a:lumOff val="40000"/>
                      </a:schemeClr>
                    </a:solidFill>
                    <a:latin typeface="Open Sans"/>
                    <a:ea typeface="Open Sans"/>
                    <a:cs typeface="Open Sans"/>
                  </a:rPr>
                  <a:t> de Gas</a:t>
                </a:r>
                <a:endPar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F90A1581-64C9-408F-BEF5-00F1CB548E1B}"/>
                  </a:ext>
                </a:extLst>
              </p:cNvPr>
              <p:cNvSpPr txBox="1"/>
              <p:nvPr/>
            </p:nvSpPr>
            <p:spPr>
              <a:xfrm>
                <a:off x="6024027" y="4496049"/>
                <a:ext cx="162275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Agua</a:t>
                </a:r>
              </a:p>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Tratamiento</a:t>
                </a:r>
              </a:p>
            </p:txBody>
          </p:sp>
          <p:sp>
            <p:nvSpPr>
              <p:cNvPr id="53" name="Arrow: Right 2">
                <a:extLst>
                  <a:ext uri="{FF2B5EF4-FFF2-40B4-BE49-F238E27FC236}">
                    <a16:creationId xmlns:a16="http://schemas.microsoft.com/office/drawing/2014/main" id="{72E963C0-2B02-4702-B529-4AE18D655355}"/>
                  </a:ext>
                </a:extLst>
              </p:cNvPr>
              <p:cNvSpPr/>
              <p:nvPr/>
            </p:nvSpPr>
            <p:spPr>
              <a:xfrm>
                <a:off x="3740253" y="2709352"/>
                <a:ext cx="2201934" cy="181357"/>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4" name="Arrow: Right 13">
                <a:extLst>
                  <a:ext uri="{FF2B5EF4-FFF2-40B4-BE49-F238E27FC236}">
                    <a16:creationId xmlns:a16="http://schemas.microsoft.com/office/drawing/2014/main" id="{C8F52C2C-8F00-401A-8A29-A7D662CBCBE9}"/>
                  </a:ext>
                </a:extLst>
              </p:cNvPr>
              <p:cNvSpPr/>
              <p:nvPr/>
            </p:nvSpPr>
            <p:spPr>
              <a:xfrm>
                <a:off x="3747050" y="3681467"/>
                <a:ext cx="2186446" cy="14534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5" name="Arrow: Right 14">
                <a:extLst>
                  <a:ext uri="{FF2B5EF4-FFF2-40B4-BE49-F238E27FC236}">
                    <a16:creationId xmlns:a16="http://schemas.microsoft.com/office/drawing/2014/main" id="{3BB3D0C2-59AB-4F67-8452-D226F28550A2}"/>
                  </a:ext>
                </a:extLst>
              </p:cNvPr>
              <p:cNvSpPr/>
              <p:nvPr/>
            </p:nvSpPr>
            <p:spPr>
              <a:xfrm>
                <a:off x="7663565" y="4679238"/>
                <a:ext cx="1179997" cy="1486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6" name="Arrow: Right 16">
                <a:extLst>
                  <a:ext uri="{FF2B5EF4-FFF2-40B4-BE49-F238E27FC236}">
                    <a16:creationId xmlns:a16="http://schemas.microsoft.com/office/drawing/2014/main" id="{323E295A-6383-4940-82D4-B1852D912302}"/>
                  </a:ext>
                </a:extLst>
              </p:cNvPr>
              <p:cNvSpPr/>
              <p:nvPr/>
            </p:nvSpPr>
            <p:spPr>
              <a:xfrm>
                <a:off x="7659145" y="2755778"/>
                <a:ext cx="1148416" cy="1486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7" name="TextBox 56">
                <a:extLst>
                  <a:ext uri="{FF2B5EF4-FFF2-40B4-BE49-F238E27FC236}">
                    <a16:creationId xmlns:a16="http://schemas.microsoft.com/office/drawing/2014/main" id="{C88C3816-041E-4502-9151-5F879832EA2E}"/>
                  </a:ext>
                </a:extLst>
              </p:cNvPr>
              <p:cNvSpPr txBox="1"/>
              <p:nvPr/>
            </p:nvSpPr>
            <p:spPr>
              <a:xfrm>
                <a:off x="3916577" y="2331713"/>
                <a:ext cx="1476167" cy="446792"/>
              </a:xfrm>
              <a:prstGeom prst="rect">
                <a:avLst/>
              </a:prstGeom>
              <a:noFill/>
            </p:spPr>
            <p:txBody>
              <a:bodyPr wrap="square" rtlCol="0">
                <a:spAutoFit/>
              </a:bodyPr>
              <a:lstStyle/>
              <a:p>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Carbón</a:t>
                </a:r>
              </a:p>
            </p:txBody>
          </p:sp>
          <p:sp>
            <p:nvSpPr>
              <p:cNvPr id="58" name="TextBox 57">
                <a:extLst>
                  <a:ext uri="{FF2B5EF4-FFF2-40B4-BE49-F238E27FC236}">
                    <a16:creationId xmlns:a16="http://schemas.microsoft.com/office/drawing/2014/main" id="{B39B32B9-0CD8-4CD5-BCF8-324BC866B608}"/>
                  </a:ext>
                </a:extLst>
              </p:cNvPr>
              <p:cNvSpPr txBox="1"/>
              <p:nvPr/>
            </p:nvSpPr>
            <p:spPr>
              <a:xfrm>
                <a:off x="3971510" y="3289672"/>
                <a:ext cx="891662" cy="446792"/>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Gas</a:t>
                </a:r>
              </a:p>
            </p:txBody>
          </p:sp>
          <p:sp>
            <p:nvSpPr>
              <p:cNvPr id="59" name="TextBox 58">
                <a:extLst>
                  <a:ext uri="{FF2B5EF4-FFF2-40B4-BE49-F238E27FC236}">
                    <a16:creationId xmlns:a16="http://schemas.microsoft.com/office/drawing/2014/main" id="{2461969A-3FDB-4A16-AE09-3179F4D3E0C1}"/>
                  </a:ext>
                </a:extLst>
              </p:cNvPr>
              <p:cNvSpPr txBox="1"/>
              <p:nvPr/>
            </p:nvSpPr>
            <p:spPr>
              <a:xfrm>
                <a:off x="3777989" y="4330323"/>
                <a:ext cx="1361031" cy="446792"/>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Agua</a:t>
                </a:r>
              </a:p>
            </p:txBody>
          </p:sp>
          <p:sp>
            <p:nvSpPr>
              <p:cNvPr id="60" name="TextBox 59">
                <a:extLst>
                  <a:ext uri="{FF2B5EF4-FFF2-40B4-BE49-F238E27FC236}">
                    <a16:creationId xmlns:a16="http://schemas.microsoft.com/office/drawing/2014/main" id="{0EF8E501-41E7-4B27-B98B-C3FB1846FEC5}"/>
                  </a:ext>
                </a:extLst>
              </p:cNvPr>
              <p:cNvSpPr txBox="1"/>
              <p:nvPr/>
            </p:nvSpPr>
            <p:spPr>
              <a:xfrm>
                <a:off x="8879065" y="2571440"/>
                <a:ext cx="2043062" cy="446792"/>
              </a:xfrm>
              <a:prstGeom prst="rect">
                <a:avLst/>
              </a:prstGeom>
              <a:noFill/>
            </p:spPr>
            <p:txBody>
              <a:bodyPr wrap="square" rtlCol="0">
                <a:spAutoFit/>
              </a:bodyPr>
              <a:lstStyle/>
              <a:p>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Electricidad</a:t>
                </a:r>
              </a:p>
            </p:txBody>
          </p:sp>
          <p:sp>
            <p:nvSpPr>
              <p:cNvPr id="62" name="Arrow: Right 27">
                <a:extLst>
                  <a:ext uri="{FF2B5EF4-FFF2-40B4-BE49-F238E27FC236}">
                    <a16:creationId xmlns:a16="http://schemas.microsoft.com/office/drawing/2014/main" id="{91D891E9-4953-43E2-91A5-B9415C2DCCE9}"/>
                  </a:ext>
                </a:extLst>
              </p:cNvPr>
              <p:cNvSpPr/>
              <p:nvPr/>
            </p:nvSpPr>
            <p:spPr>
              <a:xfrm>
                <a:off x="3747050" y="5726624"/>
                <a:ext cx="2195139" cy="16124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63" name="TextBox 62">
                <a:extLst>
                  <a:ext uri="{FF2B5EF4-FFF2-40B4-BE49-F238E27FC236}">
                    <a16:creationId xmlns:a16="http://schemas.microsoft.com/office/drawing/2014/main" id="{8660A1F6-3585-4EC4-A871-D7FA2A59826C}"/>
                  </a:ext>
                </a:extLst>
              </p:cNvPr>
              <p:cNvSpPr txBox="1"/>
              <p:nvPr/>
            </p:nvSpPr>
            <p:spPr>
              <a:xfrm>
                <a:off x="3798169" y="5336447"/>
                <a:ext cx="1269481" cy="446792"/>
              </a:xfrm>
              <a:prstGeom prst="rect">
                <a:avLst/>
              </a:prstGeom>
              <a:noFill/>
            </p:spPr>
            <p:txBody>
              <a:bodyPr wrap="square" rtlCol="0">
                <a:spAutoFit/>
              </a:bodyPr>
              <a:lstStyle/>
              <a:p>
                <a:pPr algn="ct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Tierra</a:t>
                </a:r>
              </a:p>
            </p:txBody>
          </p:sp>
          <p:sp>
            <p:nvSpPr>
              <p:cNvPr id="64" name="TextBox 63">
                <a:extLst>
                  <a:ext uri="{FF2B5EF4-FFF2-40B4-BE49-F238E27FC236}">
                    <a16:creationId xmlns:a16="http://schemas.microsoft.com/office/drawing/2014/main" id="{C3ACC9E2-2772-49CE-838B-2D3995F604DD}"/>
                  </a:ext>
                </a:extLst>
              </p:cNvPr>
              <p:cNvSpPr txBox="1"/>
              <p:nvPr/>
            </p:nvSpPr>
            <p:spPr>
              <a:xfrm>
                <a:off x="6024027" y="5575631"/>
                <a:ext cx="1622754" cy="365557"/>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Granja</a:t>
                </a:r>
              </a:p>
            </p:txBody>
          </p:sp>
          <p:sp>
            <p:nvSpPr>
              <p:cNvPr id="65" name="Arrow: Right 33">
                <a:extLst>
                  <a:ext uri="{FF2B5EF4-FFF2-40B4-BE49-F238E27FC236}">
                    <a16:creationId xmlns:a16="http://schemas.microsoft.com/office/drawing/2014/main" id="{0ECCECDD-25ED-4FFD-BD59-755A214BD7CC}"/>
                  </a:ext>
                </a:extLst>
              </p:cNvPr>
              <p:cNvSpPr/>
              <p:nvPr/>
            </p:nvSpPr>
            <p:spPr>
              <a:xfrm>
                <a:off x="7663565" y="5714954"/>
                <a:ext cx="1179999" cy="1486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endParaRPr>
              </a:p>
            </p:txBody>
          </p:sp>
          <p:sp>
            <p:nvSpPr>
              <p:cNvPr id="66" name="TextBox 65">
                <a:extLst>
                  <a:ext uri="{FF2B5EF4-FFF2-40B4-BE49-F238E27FC236}">
                    <a16:creationId xmlns:a16="http://schemas.microsoft.com/office/drawing/2014/main" id="{EDB60D12-8B85-49B9-A900-0451CC26C4DF}"/>
                  </a:ext>
                </a:extLst>
              </p:cNvPr>
              <p:cNvSpPr txBox="1"/>
              <p:nvPr/>
            </p:nvSpPr>
            <p:spPr>
              <a:xfrm>
                <a:off x="8884924" y="5551850"/>
                <a:ext cx="1562027" cy="446792"/>
              </a:xfrm>
              <a:prstGeom prst="rect">
                <a:avLst/>
              </a:prstGeom>
              <a:noFill/>
            </p:spPr>
            <p:txBody>
              <a:bodyPr wrap="square" rtlCol="0">
                <a:spAutoFit/>
              </a:bodyPr>
              <a:lstStyle/>
              <a:p>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Maíz</a:t>
                </a:r>
              </a:p>
            </p:txBody>
          </p:sp>
          <p:sp>
            <p:nvSpPr>
              <p:cNvPr id="67" name="Rectangle 66">
                <a:extLst>
                  <a:ext uri="{FF2B5EF4-FFF2-40B4-BE49-F238E27FC236}">
                    <a16:creationId xmlns:a16="http://schemas.microsoft.com/office/drawing/2014/main" id="{182245E8-8E7E-47DA-B155-7B4F36121126}"/>
                  </a:ext>
                </a:extLst>
              </p:cNvPr>
              <p:cNvSpPr/>
              <p:nvPr/>
            </p:nvSpPr>
            <p:spPr>
              <a:xfrm rot="5400000">
                <a:off x="7838508" y="3548917"/>
                <a:ext cx="93244" cy="4519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68" name="TextBox 67">
                <a:extLst>
                  <a:ext uri="{FF2B5EF4-FFF2-40B4-BE49-F238E27FC236}">
                    <a16:creationId xmlns:a16="http://schemas.microsoft.com/office/drawing/2014/main" id="{0FB60562-A2A1-4385-A864-FEC690B861E4}"/>
                  </a:ext>
                </a:extLst>
              </p:cNvPr>
              <p:cNvSpPr txBox="1"/>
              <p:nvPr/>
            </p:nvSpPr>
            <p:spPr>
              <a:xfrm>
                <a:off x="2444109" y="4439753"/>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Recursos hídricos</a:t>
                </a:r>
              </a:p>
            </p:txBody>
          </p:sp>
          <p:sp>
            <p:nvSpPr>
              <p:cNvPr id="69" name="Arrow: Right 37">
                <a:extLst>
                  <a:ext uri="{FF2B5EF4-FFF2-40B4-BE49-F238E27FC236}">
                    <a16:creationId xmlns:a16="http://schemas.microsoft.com/office/drawing/2014/main" id="{0F5FDF63-59C8-4BD8-871B-1C2058941715}"/>
                  </a:ext>
                </a:extLst>
              </p:cNvPr>
              <p:cNvSpPr/>
              <p:nvPr/>
            </p:nvSpPr>
            <p:spPr>
              <a:xfrm>
                <a:off x="3747050" y="4704710"/>
                <a:ext cx="2195139"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0" name="Arrow: Right 38">
                <a:extLst>
                  <a:ext uri="{FF2B5EF4-FFF2-40B4-BE49-F238E27FC236}">
                    <a16:creationId xmlns:a16="http://schemas.microsoft.com/office/drawing/2014/main" id="{DDC93A38-EC99-4713-8DE0-95522C8626F7}"/>
                  </a:ext>
                </a:extLst>
              </p:cNvPr>
              <p:cNvSpPr/>
              <p:nvPr/>
            </p:nvSpPr>
            <p:spPr>
              <a:xfrm>
                <a:off x="5158792" y="2906833"/>
                <a:ext cx="783396"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71" name="Arrow: Right 39">
                <a:extLst>
                  <a:ext uri="{FF2B5EF4-FFF2-40B4-BE49-F238E27FC236}">
                    <a16:creationId xmlns:a16="http://schemas.microsoft.com/office/drawing/2014/main" id="{DBBA146D-CEFD-480A-AD7E-83954971C2B8}"/>
                  </a:ext>
                </a:extLst>
              </p:cNvPr>
              <p:cNvSpPr/>
              <p:nvPr/>
            </p:nvSpPr>
            <p:spPr>
              <a:xfrm>
                <a:off x="5158792" y="3887763"/>
                <a:ext cx="774703"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2" name="Rectangle 71">
                <a:extLst>
                  <a:ext uri="{FF2B5EF4-FFF2-40B4-BE49-F238E27FC236}">
                    <a16:creationId xmlns:a16="http://schemas.microsoft.com/office/drawing/2014/main" id="{8AF7487F-B3F8-4B13-A69D-CF30DF12E2CB}"/>
                  </a:ext>
                </a:extLst>
              </p:cNvPr>
              <p:cNvSpPr/>
              <p:nvPr/>
            </p:nvSpPr>
            <p:spPr>
              <a:xfrm rot="5400000">
                <a:off x="6616685" y="5045042"/>
                <a:ext cx="6413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3" name="Rectangle 72">
                <a:extLst>
                  <a:ext uri="{FF2B5EF4-FFF2-40B4-BE49-F238E27FC236}">
                    <a16:creationId xmlns:a16="http://schemas.microsoft.com/office/drawing/2014/main" id="{A52B145E-1A6D-47B9-8A91-E78E91BABCA7}"/>
                  </a:ext>
                </a:extLst>
              </p:cNvPr>
              <p:cNvSpPr/>
              <p:nvPr/>
            </p:nvSpPr>
            <p:spPr>
              <a:xfrm>
                <a:off x="5157802" y="4542405"/>
                <a:ext cx="79830" cy="197103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4" name="Arrow: Right 17">
                <a:extLst>
                  <a:ext uri="{FF2B5EF4-FFF2-40B4-BE49-F238E27FC236}">
                    <a16:creationId xmlns:a16="http://schemas.microsoft.com/office/drawing/2014/main" id="{0E6AAF26-AA00-4881-94CB-9B40B25F91DE}"/>
                  </a:ext>
                </a:extLst>
              </p:cNvPr>
              <p:cNvSpPr/>
              <p:nvPr/>
            </p:nvSpPr>
            <p:spPr>
              <a:xfrm>
                <a:off x="5230878" y="4505240"/>
                <a:ext cx="711310"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5" name="Arrow: Right 44">
                <a:extLst>
                  <a:ext uri="{FF2B5EF4-FFF2-40B4-BE49-F238E27FC236}">
                    <a16:creationId xmlns:a16="http://schemas.microsoft.com/office/drawing/2014/main" id="{6DAF6A3B-CBF9-42CF-B764-78F72ECC0203}"/>
                  </a:ext>
                </a:extLst>
              </p:cNvPr>
              <p:cNvSpPr/>
              <p:nvPr/>
            </p:nvSpPr>
            <p:spPr>
              <a:xfrm>
                <a:off x="5235541" y="5509987"/>
                <a:ext cx="706647"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6" name="TextBox 75">
                <a:extLst>
                  <a:ext uri="{FF2B5EF4-FFF2-40B4-BE49-F238E27FC236}">
                    <a16:creationId xmlns:a16="http://schemas.microsoft.com/office/drawing/2014/main" id="{31FAF6AA-7855-4BF9-B077-77002C23A48A}"/>
                  </a:ext>
                </a:extLst>
              </p:cNvPr>
              <p:cNvSpPr txBox="1"/>
              <p:nvPr/>
            </p:nvSpPr>
            <p:spPr>
              <a:xfrm>
                <a:off x="8879066" y="4440489"/>
                <a:ext cx="2128733" cy="771731"/>
              </a:xfrm>
              <a:prstGeom prst="rect">
                <a:avLst/>
              </a:prstGeom>
              <a:noFill/>
            </p:spPr>
            <p:txBody>
              <a:bodyPr wrap="square" rtlCol="0">
                <a:spAutoFit/>
              </a:bodyPr>
              <a:lstStyle/>
              <a:p>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Agua potable</a:t>
                </a:r>
              </a:p>
            </p:txBody>
          </p:sp>
          <p:sp>
            <p:nvSpPr>
              <p:cNvPr id="48" name="TextBox 47">
                <a:extLst>
                  <a:ext uri="{FF2B5EF4-FFF2-40B4-BE49-F238E27FC236}">
                    <a16:creationId xmlns:a16="http://schemas.microsoft.com/office/drawing/2014/main" id="{5AE7B5D1-FBCD-4EED-B261-E0E369F04178}"/>
                  </a:ext>
                </a:extLst>
              </p:cNvPr>
              <p:cNvSpPr txBox="1"/>
              <p:nvPr/>
            </p:nvSpPr>
            <p:spPr>
              <a:xfrm>
                <a:off x="2450906" y="2495537"/>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Mina de carbón</a:t>
                </a:r>
              </a:p>
            </p:txBody>
          </p:sp>
          <p:sp>
            <p:nvSpPr>
              <p:cNvPr id="61" name="TextBox 60">
                <a:extLst>
                  <a:ext uri="{FF2B5EF4-FFF2-40B4-BE49-F238E27FC236}">
                    <a16:creationId xmlns:a16="http://schemas.microsoft.com/office/drawing/2014/main" id="{7F93E7B1-643F-445A-9A37-25380BF9FE10}"/>
                  </a:ext>
                </a:extLst>
              </p:cNvPr>
              <p:cNvSpPr txBox="1"/>
              <p:nvPr/>
            </p:nvSpPr>
            <p:spPr>
              <a:xfrm>
                <a:off x="2450906" y="5447864"/>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Recursos de la tierra</a:t>
                </a:r>
              </a:p>
            </p:txBody>
          </p:sp>
        </p:grpSp>
        <p:sp>
          <p:nvSpPr>
            <p:cNvPr id="43" name="Arrow: Right 17">
              <a:extLst>
                <a:ext uri="{FF2B5EF4-FFF2-40B4-BE49-F238E27FC236}">
                  <a16:creationId xmlns:a16="http://schemas.microsoft.com/office/drawing/2014/main" id="{6034D937-A282-4F90-8ED7-B36FDABFE5EA}"/>
                </a:ext>
              </a:extLst>
            </p:cNvPr>
            <p:cNvSpPr/>
            <p:nvPr/>
          </p:nvSpPr>
          <p:spPr>
            <a:xfrm>
              <a:off x="9251392" y="3157835"/>
              <a:ext cx="1136057" cy="151162"/>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7B6135E9-B504-41D3-A5E5-BC4E499E3BE3}"/>
                </a:ext>
              </a:extLst>
            </p:cNvPr>
            <p:cNvSpPr txBox="1"/>
            <p:nvPr/>
          </p:nvSpPr>
          <p:spPr>
            <a:xfrm>
              <a:off x="10450842" y="2980775"/>
              <a:ext cx="1109318" cy="446792"/>
            </a:xfrm>
            <a:prstGeom prst="rect">
              <a:avLst/>
            </a:prstGeom>
            <a:noFill/>
          </p:spPr>
          <p:txBody>
            <a:bodyPr wrap="square" rtlCol="0">
              <a:spAutoFit/>
            </a:bodyPr>
            <a:lstStyle/>
            <a:p>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Calor</a:t>
              </a:r>
            </a:p>
          </p:txBody>
        </p:sp>
      </p:grpSp>
      <p:sp>
        <p:nvSpPr>
          <p:cNvPr id="77" name="Oval 76">
            <a:extLst>
              <a:ext uri="{FF2B5EF4-FFF2-40B4-BE49-F238E27FC236}">
                <a16:creationId xmlns:a16="http://schemas.microsoft.com/office/drawing/2014/main" id="{38097F40-A8FB-1948-A1C1-A265F72294C0}"/>
              </a:ext>
            </a:extLst>
          </p:cNvPr>
          <p:cNvSpPr/>
          <p:nvPr/>
        </p:nvSpPr>
        <p:spPr>
          <a:xfrm>
            <a:off x="9797241" y="4653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3.mp3" descr="Lecture3_Slide23.mp3">
            <a:hlinkClick r:id="" action="ppaction://media"/>
            <a:extLst>
              <a:ext uri="{FF2B5EF4-FFF2-40B4-BE49-F238E27FC236}">
                <a16:creationId xmlns:a16="http://schemas.microsoft.com/office/drawing/2014/main" id="{E6D0CA6F-F229-5C4A-94CA-99965869D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8606" y="525510"/>
            <a:ext cx="812800" cy="812800"/>
          </a:xfrm>
          <a:prstGeom prst="rect">
            <a:avLst/>
          </a:prstGeom>
        </p:spPr>
      </p:pic>
    </p:spTree>
    <p:extLst>
      <p:ext uri="{BB962C8B-B14F-4D97-AF65-F5344CB8AC3E}">
        <p14:creationId xmlns:p14="http://schemas.microsoft.com/office/powerpoint/2010/main" val="6969115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Fundamentos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885150"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Central eléctrica</a:t>
            </a:r>
          </a:p>
          <a:p>
            <a:r>
              <a:rPr lang="en-US" b="0" dirty="0">
                <a:latin typeface="Open Sans"/>
                <a:ea typeface="Open Sans"/>
                <a:cs typeface="Open Sans"/>
              </a:rPr>
              <a:t>Un activo físico que convierte un combustible de entrada (por ejemplo, gas natural) en uno o varios productos (por ejemplo, electricidad y calor)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Ejemplo nº 1 - Energía</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7209867" y="5330894"/>
            <a:ext cx="5180634" cy="258827"/>
          </a:xfrm>
        </p:spPr>
        <p:txBody>
          <a:bodyPr/>
          <a:lstStyle/>
          <a:p>
            <a:r>
              <a:rPr lang="en-US" b="1" dirty="0"/>
              <a:t>Fuente de la imagen</a:t>
            </a:r>
            <a:r>
              <a:rPr lang="en-US" dirty="0"/>
              <a:t>: Foto de </a:t>
            </a:r>
            <a:r>
              <a:rPr lang="en-US" dirty="0">
                <a:hlinkClick r:id="rId5"/>
              </a:rPr>
              <a:t>Jason </a:t>
            </a:r>
            <a:r>
              <a:rPr lang="en-US" dirty="0" err="1">
                <a:hlinkClick r:id="rId5"/>
              </a:rPr>
              <a:t>Blackeye </a:t>
            </a:r>
            <a:r>
              <a:rPr lang="en-US" dirty="0"/>
              <a:t>en </a:t>
            </a:r>
            <a:r>
              <a:rPr lang="en-US" dirty="0" err="1">
                <a:hlinkClick r:id="rId6"/>
              </a:rPr>
              <a:t>Unsplash </a:t>
            </a:r>
            <a:endParaRPr lang="sv-SE" dirty="0"/>
          </a:p>
        </p:txBody>
      </p:sp>
      <p:sp>
        <p:nvSpPr>
          <p:cNvPr id="41" name="TextBox 40">
            <a:extLst>
              <a:ext uri="{FF2B5EF4-FFF2-40B4-BE49-F238E27FC236}">
                <a16:creationId xmlns:a16="http://schemas.microsoft.com/office/drawing/2014/main" id="{11C5EF2F-4D6D-4E43-924E-E10B8F7551C2}"/>
              </a:ext>
            </a:extLst>
          </p:cNvPr>
          <p:cNvSpPr txBox="1"/>
          <p:nvPr/>
        </p:nvSpPr>
        <p:spPr>
          <a:xfrm>
            <a:off x="3541259" y="5047246"/>
            <a:ext cx="1423911" cy="584775"/>
          </a:xfrm>
          <a:prstGeom prst="rect">
            <a:avLst/>
          </a:prstGeom>
          <a:solidFill>
            <a:srgbClr val="7030A0"/>
          </a:solidFill>
          <a:ln>
            <a:noFill/>
          </a:ln>
        </p:spPr>
        <p:txBody>
          <a:bodyPr wrap="square" rtlCol="0" anchor="ctr">
            <a:spAutoFit/>
          </a:bodyPr>
          <a:lstStyle/>
          <a:p>
            <a:pPr algn="ctr">
              <a:spcBef>
                <a:spcPts val="1200"/>
              </a:spcBef>
              <a:spcAft>
                <a:spcPts val="12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Central de gas</a:t>
            </a:r>
          </a:p>
        </p:txBody>
      </p:sp>
      <p:sp>
        <p:nvSpPr>
          <p:cNvPr id="42" name="Arrow: Right 18">
            <a:extLst>
              <a:ext uri="{FF2B5EF4-FFF2-40B4-BE49-F238E27FC236}">
                <a16:creationId xmlns:a16="http://schemas.microsoft.com/office/drawing/2014/main" id="{842170E7-D469-4E95-81F3-98C29A81E453}"/>
              </a:ext>
            </a:extLst>
          </p:cNvPr>
          <p:cNvSpPr/>
          <p:nvPr/>
        </p:nvSpPr>
        <p:spPr>
          <a:xfrm>
            <a:off x="4994480" y="5052136"/>
            <a:ext cx="1440160" cy="1693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3" name="Arrow: Right 2">
            <a:extLst>
              <a:ext uri="{FF2B5EF4-FFF2-40B4-BE49-F238E27FC236}">
                <a16:creationId xmlns:a16="http://schemas.microsoft.com/office/drawing/2014/main" id="{CF350A86-3F7A-41C2-89E2-765F460D26AF}"/>
              </a:ext>
            </a:extLst>
          </p:cNvPr>
          <p:cNvSpPr/>
          <p:nvPr/>
        </p:nvSpPr>
        <p:spPr>
          <a:xfrm>
            <a:off x="1771723" y="5270322"/>
            <a:ext cx="1728192" cy="16250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40DCB7B6-E5C7-4BF1-A3FE-37D37D22DEC0}"/>
              </a:ext>
            </a:extLst>
          </p:cNvPr>
          <p:cNvSpPr txBox="1"/>
          <p:nvPr/>
        </p:nvSpPr>
        <p:spPr>
          <a:xfrm>
            <a:off x="1902762" y="4878880"/>
            <a:ext cx="1737744" cy="338554"/>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Gas natural</a:t>
            </a:r>
          </a:p>
        </p:txBody>
      </p:sp>
      <p:sp>
        <p:nvSpPr>
          <p:cNvPr id="45" name="TextBox 44">
            <a:extLst>
              <a:ext uri="{FF2B5EF4-FFF2-40B4-BE49-F238E27FC236}">
                <a16:creationId xmlns:a16="http://schemas.microsoft.com/office/drawing/2014/main" id="{51372790-5D4A-41A5-B2CF-7DA7768EC6EE}"/>
              </a:ext>
            </a:extLst>
          </p:cNvPr>
          <p:cNvSpPr txBox="1"/>
          <p:nvPr/>
        </p:nvSpPr>
        <p:spPr>
          <a:xfrm>
            <a:off x="4974742" y="4619879"/>
            <a:ext cx="1737744" cy="338554"/>
          </a:xfrm>
          <a:prstGeom prst="rect">
            <a:avLst/>
          </a:prstGeom>
          <a:noFill/>
        </p:spPr>
        <p:txBody>
          <a:bodyPr wrap="square" rtlCol="0">
            <a:spAutoFit/>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Electricidad</a:t>
            </a:r>
          </a:p>
        </p:txBody>
      </p:sp>
      <p:sp>
        <p:nvSpPr>
          <p:cNvPr id="46" name="Arrow: Right 18">
            <a:extLst>
              <a:ext uri="{FF2B5EF4-FFF2-40B4-BE49-F238E27FC236}">
                <a16:creationId xmlns:a16="http://schemas.microsoft.com/office/drawing/2014/main" id="{1577530D-E01A-4C81-972B-017B17F34EEA}"/>
              </a:ext>
            </a:extLst>
          </p:cNvPr>
          <p:cNvSpPr/>
          <p:nvPr/>
        </p:nvSpPr>
        <p:spPr>
          <a:xfrm>
            <a:off x="4994480" y="5432822"/>
            <a:ext cx="1440160" cy="16931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7" name="TextBox 46">
            <a:extLst>
              <a:ext uri="{FF2B5EF4-FFF2-40B4-BE49-F238E27FC236}">
                <a16:creationId xmlns:a16="http://schemas.microsoft.com/office/drawing/2014/main" id="{5892E93D-1A40-4600-9B44-932888BFFF93}"/>
              </a:ext>
            </a:extLst>
          </p:cNvPr>
          <p:cNvSpPr txBox="1"/>
          <p:nvPr/>
        </p:nvSpPr>
        <p:spPr>
          <a:xfrm>
            <a:off x="5102492" y="5517480"/>
            <a:ext cx="1224136"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Calor</a:t>
            </a:r>
          </a:p>
        </p:txBody>
      </p:sp>
      <p:pic>
        <p:nvPicPr>
          <p:cNvPr id="48" name="Picture 47">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87718" y="2576788"/>
            <a:ext cx="3332018" cy="2441003"/>
          </a:xfrm>
          <a:prstGeom prst="rect">
            <a:avLst/>
          </a:prstGeom>
        </p:spPr>
      </p:pic>
      <p:sp>
        <p:nvSpPr>
          <p:cNvPr id="49" name="Text Placeholder 21">
            <a:extLst>
              <a:ext uri="{FF2B5EF4-FFF2-40B4-BE49-F238E27FC236}">
                <a16:creationId xmlns:a16="http://schemas.microsoft.com/office/drawing/2014/main" id="{48EA657E-EE22-4242-80AD-87FF4C93CA7C}"/>
              </a:ext>
            </a:extLst>
          </p:cNvPr>
          <p:cNvSpPr txBox="1">
            <a:spLocks/>
          </p:cNvSpPr>
          <p:nvPr/>
        </p:nvSpPr>
        <p:spPr>
          <a:xfrm>
            <a:off x="7291196" y="5017791"/>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sp>
        <p:nvSpPr>
          <p:cNvPr id="16" name="Oval 15">
            <a:extLst>
              <a:ext uri="{FF2B5EF4-FFF2-40B4-BE49-F238E27FC236}">
                <a16:creationId xmlns:a16="http://schemas.microsoft.com/office/drawing/2014/main" id="{6C7555A5-F6E3-964B-AEB2-83E807D7B686}"/>
              </a:ext>
            </a:extLst>
          </p:cNvPr>
          <p:cNvSpPr/>
          <p:nvPr/>
        </p:nvSpPr>
        <p:spPr>
          <a:xfrm>
            <a:off x="9800184" y="109342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4.mp3" descr="Lecture3_Slide24.mp3">
            <a:hlinkClick r:id="" action="ppaction://media"/>
            <a:extLst>
              <a:ext uri="{FF2B5EF4-FFF2-40B4-BE49-F238E27FC236}">
                <a16:creationId xmlns:a16="http://schemas.microsoft.com/office/drawing/2014/main" id="{CF8467D5-AFCA-D04D-8C58-CBA0F9F7B9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5787" y="1136330"/>
            <a:ext cx="812800" cy="812800"/>
          </a:xfrm>
          <a:prstGeom prst="rect">
            <a:avLst/>
          </a:prstGeom>
        </p:spPr>
      </p:pic>
    </p:spTree>
    <p:extLst>
      <p:ext uri="{BB962C8B-B14F-4D97-AF65-F5344CB8AC3E}">
        <p14:creationId xmlns:p14="http://schemas.microsoft.com/office/powerpoint/2010/main" val="719511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Fundamentos de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Cultivo de maíz</a:t>
            </a:r>
          </a:p>
          <a:p>
            <a:pPr algn="just"/>
            <a:r>
              <a:rPr lang="en-US" b="0" dirty="0">
                <a:latin typeface="Open Sans"/>
                <a:ea typeface="Open Sans"/>
                <a:cs typeface="Open Sans"/>
              </a:rPr>
              <a:t>La aplicación de equipos físicos y prácticas de gestión para transformar toma una serie de insumos (por ejemplo, un recurso de tierra, agua, energía, fertilizantes, etc.) en un producto: el maíz. </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Ejemplo nº 2 - Terreno</a:t>
            </a:r>
          </a:p>
        </p:txBody>
      </p:sp>
      <p:sp>
        <p:nvSpPr>
          <p:cNvPr id="17" name="Arrow: Right 18">
            <a:extLst>
              <a:ext uri="{FF2B5EF4-FFF2-40B4-BE49-F238E27FC236}">
                <a16:creationId xmlns:a16="http://schemas.microsoft.com/office/drawing/2014/main" id="{8F324618-02F2-4F3B-9B70-19E690804B41}"/>
              </a:ext>
            </a:extLst>
          </p:cNvPr>
          <p:cNvSpPr/>
          <p:nvPr/>
        </p:nvSpPr>
        <p:spPr>
          <a:xfrm>
            <a:off x="5815902" y="294336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18" name="TextBox 17">
            <a:extLst>
              <a:ext uri="{FF2B5EF4-FFF2-40B4-BE49-F238E27FC236}">
                <a16:creationId xmlns:a16="http://schemas.microsoft.com/office/drawing/2014/main" id="{6A23EB95-6FA6-41C9-822D-10C734E51C7C}"/>
              </a:ext>
            </a:extLst>
          </p:cNvPr>
          <p:cNvSpPr txBox="1"/>
          <p:nvPr/>
        </p:nvSpPr>
        <p:spPr>
          <a:xfrm>
            <a:off x="5779226" y="2622295"/>
            <a:ext cx="1653048"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Precipitación</a:t>
            </a:r>
          </a:p>
        </p:txBody>
      </p:sp>
      <p:sp>
        <p:nvSpPr>
          <p:cNvPr id="19" name="Arrow: Right 18">
            <a:extLst>
              <a:ext uri="{FF2B5EF4-FFF2-40B4-BE49-F238E27FC236}">
                <a16:creationId xmlns:a16="http://schemas.microsoft.com/office/drawing/2014/main" id="{CC2D985E-0758-4A1A-9164-EB5A1DDF53F0}"/>
              </a:ext>
            </a:extLst>
          </p:cNvPr>
          <p:cNvSpPr/>
          <p:nvPr/>
        </p:nvSpPr>
        <p:spPr>
          <a:xfrm>
            <a:off x="5815901" y="4786653"/>
            <a:ext cx="1810176" cy="10001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0" name="TextBox 19">
            <a:extLst>
              <a:ext uri="{FF2B5EF4-FFF2-40B4-BE49-F238E27FC236}">
                <a16:creationId xmlns:a16="http://schemas.microsoft.com/office/drawing/2014/main" id="{161D6C15-E610-4687-AB12-84441E3F680C}"/>
              </a:ext>
            </a:extLst>
          </p:cNvPr>
          <p:cNvSpPr txBox="1"/>
          <p:nvPr/>
        </p:nvSpPr>
        <p:spPr>
          <a:xfrm>
            <a:off x="5932157" y="4488798"/>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Riego</a:t>
            </a:r>
          </a:p>
        </p:txBody>
      </p:sp>
      <p:sp>
        <p:nvSpPr>
          <p:cNvPr id="21" name="Arrow: Right 18">
            <a:extLst>
              <a:ext uri="{FF2B5EF4-FFF2-40B4-BE49-F238E27FC236}">
                <a16:creationId xmlns:a16="http://schemas.microsoft.com/office/drawing/2014/main" id="{D63569C9-B409-499D-BF37-F6AF9B17BB81}"/>
              </a:ext>
            </a:extLst>
          </p:cNvPr>
          <p:cNvSpPr/>
          <p:nvPr/>
        </p:nvSpPr>
        <p:spPr>
          <a:xfrm>
            <a:off x="5815901" y="4198448"/>
            <a:ext cx="1810175" cy="96393"/>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2" name="TextBox 21">
            <a:extLst>
              <a:ext uri="{FF2B5EF4-FFF2-40B4-BE49-F238E27FC236}">
                <a16:creationId xmlns:a16="http://schemas.microsoft.com/office/drawing/2014/main" id="{20C858E5-17E9-4125-BF11-3BA18FC0E682}"/>
              </a:ext>
            </a:extLst>
          </p:cNvPr>
          <p:cNvSpPr txBox="1"/>
          <p:nvPr/>
        </p:nvSpPr>
        <p:spPr>
          <a:xfrm>
            <a:off x="5922931" y="3877218"/>
            <a:ext cx="1511292" cy="338554"/>
          </a:xfrm>
          <a:prstGeom prst="rect">
            <a:avLst/>
          </a:prstGeom>
          <a:noFill/>
        </p:spPr>
        <p:txBody>
          <a:bodyPr wrap="square" rtlCol="0">
            <a:spAutoFit/>
          </a:bodyPr>
          <a:lstStyle/>
          <a:p>
            <a:pPr algn="ctr"/>
            <a:r>
              <a:rPr lang="en-US" sz="16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Diésel</a:t>
            </a:r>
          </a:p>
        </p:txBody>
      </p:sp>
      <p:sp>
        <p:nvSpPr>
          <p:cNvPr id="23" name="Arrow: Right 18">
            <a:extLst>
              <a:ext uri="{FF2B5EF4-FFF2-40B4-BE49-F238E27FC236}">
                <a16:creationId xmlns:a16="http://schemas.microsoft.com/office/drawing/2014/main" id="{887E4382-D31B-4819-A7FB-19DAF2E8548A}"/>
              </a:ext>
            </a:extLst>
          </p:cNvPr>
          <p:cNvSpPr/>
          <p:nvPr/>
        </p:nvSpPr>
        <p:spPr>
          <a:xfrm>
            <a:off x="5815902" y="3560137"/>
            <a:ext cx="1810176" cy="96393"/>
          </a:xfrm>
          <a:prstGeom prst="rightArrow">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70C0"/>
              </a:solidFill>
              <a:latin typeface="Montserrat" panose="00000500000000000000"/>
            </a:endParaRPr>
          </a:p>
        </p:txBody>
      </p:sp>
      <p:sp>
        <p:nvSpPr>
          <p:cNvPr id="24" name="TextBox 23">
            <a:extLst>
              <a:ext uri="{FF2B5EF4-FFF2-40B4-BE49-F238E27FC236}">
                <a16:creationId xmlns:a16="http://schemas.microsoft.com/office/drawing/2014/main" id="{B6B88F14-FA62-46FB-A999-428C04084972}"/>
              </a:ext>
            </a:extLst>
          </p:cNvPr>
          <p:cNvSpPr txBox="1"/>
          <p:nvPr/>
        </p:nvSpPr>
        <p:spPr>
          <a:xfrm>
            <a:off x="5911994" y="3240470"/>
            <a:ext cx="1511292" cy="338554"/>
          </a:xfrm>
          <a:prstGeom prst="rect">
            <a:avLst/>
          </a:prstGeom>
          <a:noFill/>
        </p:spPr>
        <p:txBody>
          <a:bodyPr wrap="square" rtlCol="0">
            <a:spAutoFit/>
          </a:bodyPr>
          <a:lstStyle/>
          <a:p>
            <a:pPr algn="ctr"/>
            <a:r>
              <a:rPr lang="en-US" sz="16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Tierra</a:t>
            </a:r>
          </a:p>
        </p:txBody>
      </p:sp>
      <p:sp>
        <p:nvSpPr>
          <p:cNvPr id="25" name="Arrow: Right 18">
            <a:extLst>
              <a:ext uri="{FF2B5EF4-FFF2-40B4-BE49-F238E27FC236}">
                <a16:creationId xmlns:a16="http://schemas.microsoft.com/office/drawing/2014/main" id="{E643C79A-EF35-44C7-B3BF-248092C9B56A}"/>
              </a:ext>
            </a:extLst>
          </p:cNvPr>
          <p:cNvSpPr/>
          <p:nvPr/>
        </p:nvSpPr>
        <p:spPr>
          <a:xfrm>
            <a:off x="9165995" y="4792322"/>
            <a:ext cx="1819882" cy="9434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6" name="TextBox 25">
            <a:extLst>
              <a:ext uri="{FF2B5EF4-FFF2-40B4-BE49-F238E27FC236}">
                <a16:creationId xmlns:a16="http://schemas.microsoft.com/office/drawing/2014/main" id="{68AB7777-20F9-4BC6-8052-E58AC7311468}"/>
              </a:ext>
            </a:extLst>
          </p:cNvPr>
          <p:cNvSpPr txBox="1"/>
          <p:nvPr/>
        </p:nvSpPr>
        <p:spPr>
          <a:xfrm>
            <a:off x="9153047" y="4507606"/>
            <a:ext cx="2014736" cy="338554"/>
          </a:xfrm>
          <a:prstGeom prst="rect">
            <a:avLst/>
          </a:prstGeom>
          <a:noFill/>
        </p:spPr>
        <p:txBody>
          <a:bodyPr wrap="square" lIns="91440" tIns="45720" rIns="91440" bIns="45720" rtlCol="0" anchor="t">
            <a:spAutoFit/>
          </a:bodyPr>
          <a:lstStyle/>
          <a:p>
            <a:pPr algn="ctr"/>
            <a:r>
              <a:rPr lang="en-US" sz="1600" b="1">
                <a:solidFill>
                  <a:srgbClr val="0070C0"/>
                </a:solidFill>
                <a:latin typeface="Open Sans"/>
                <a:ea typeface="Open Sans"/>
                <a:cs typeface="Open Sans"/>
              </a:rPr>
              <a:t>Aguas subterráneas</a:t>
            </a:r>
            <a:endPar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rrow: Right 18">
            <a:extLst>
              <a:ext uri="{FF2B5EF4-FFF2-40B4-BE49-F238E27FC236}">
                <a16:creationId xmlns:a16="http://schemas.microsoft.com/office/drawing/2014/main" id="{8D384C1A-CDD0-467E-A492-77AD42A0782E}"/>
              </a:ext>
            </a:extLst>
          </p:cNvPr>
          <p:cNvSpPr/>
          <p:nvPr/>
        </p:nvSpPr>
        <p:spPr>
          <a:xfrm>
            <a:off x="9175701" y="4161036"/>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8" name="TextBox 27">
            <a:extLst>
              <a:ext uri="{FF2B5EF4-FFF2-40B4-BE49-F238E27FC236}">
                <a16:creationId xmlns:a16="http://schemas.microsoft.com/office/drawing/2014/main" id="{14D4FA87-977D-415B-A140-338D62728B27}"/>
              </a:ext>
            </a:extLst>
          </p:cNvPr>
          <p:cNvSpPr txBox="1"/>
          <p:nvPr/>
        </p:nvSpPr>
        <p:spPr>
          <a:xfrm>
            <a:off x="9269543" y="3845276"/>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Escorrentía </a:t>
            </a:r>
          </a:p>
        </p:txBody>
      </p:sp>
      <p:sp>
        <p:nvSpPr>
          <p:cNvPr id="29" name="Arrow: Right 18">
            <a:extLst>
              <a:ext uri="{FF2B5EF4-FFF2-40B4-BE49-F238E27FC236}">
                <a16:creationId xmlns:a16="http://schemas.microsoft.com/office/drawing/2014/main" id="{E3EBCDDF-DFA7-4596-9DF2-6ED62A65A917}"/>
              </a:ext>
            </a:extLst>
          </p:cNvPr>
          <p:cNvSpPr/>
          <p:nvPr/>
        </p:nvSpPr>
        <p:spPr>
          <a:xfrm>
            <a:off x="9165995" y="3570723"/>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30" name="TextBox 29">
            <a:extLst>
              <a:ext uri="{FF2B5EF4-FFF2-40B4-BE49-F238E27FC236}">
                <a16:creationId xmlns:a16="http://schemas.microsoft.com/office/drawing/2014/main" id="{7A844085-5BA6-4C6A-B8B1-F50BE5E477B1}"/>
              </a:ext>
            </a:extLst>
          </p:cNvPr>
          <p:cNvSpPr txBox="1"/>
          <p:nvPr/>
        </p:nvSpPr>
        <p:spPr>
          <a:xfrm>
            <a:off x="9084157" y="3240941"/>
            <a:ext cx="2238270"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Evapotranspiración </a:t>
            </a:r>
          </a:p>
        </p:txBody>
      </p:sp>
      <p:sp>
        <p:nvSpPr>
          <p:cNvPr id="31" name="Arrow: Right 18">
            <a:extLst>
              <a:ext uri="{FF2B5EF4-FFF2-40B4-BE49-F238E27FC236}">
                <a16:creationId xmlns:a16="http://schemas.microsoft.com/office/drawing/2014/main" id="{894C6536-4AB1-45B7-832E-30E7DCDB0582}"/>
              </a:ext>
            </a:extLst>
          </p:cNvPr>
          <p:cNvSpPr/>
          <p:nvPr/>
        </p:nvSpPr>
        <p:spPr>
          <a:xfrm>
            <a:off x="9165995" y="2896144"/>
            <a:ext cx="1819882" cy="1124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C000"/>
              </a:solidFill>
              <a:latin typeface="Montserrat" panose="00000500000000000000"/>
            </a:endParaRPr>
          </a:p>
        </p:txBody>
      </p:sp>
      <p:sp>
        <p:nvSpPr>
          <p:cNvPr id="32" name="TextBox 31">
            <a:extLst>
              <a:ext uri="{FF2B5EF4-FFF2-40B4-BE49-F238E27FC236}">
                <a16:creationId xmlns:a16="http://schemas.microsoft.com/office/drawing/2014/main" id="{9DC42486-2DF0-4FAD-AFCB-C44B85883811}"/>
              </a:ext>
            </a:extLst>
          </p:cNvPr>
          <p:cNvSpPr txBox="1"/>
          <p:nvPr/>
        </p:nvSpPr>
        <p:spPr>
          <a:xfrm>
            <a:off x="9281917" y="2575874"/>
            <a:ext cx="1511292" cy="338554"/>
          </a:xfrm>
          <a:prstGeom prst="rect">
            <a:avLst/>
          </a:prstGeom>
          <a:noFill/>
        </p:spPr>
        <p:txBody>
          <a:bodyPr wrap="square" rtlCol="0">
            <a:spAutoFit/>
          </a:bodyPr>
          <a:lstStyle/>
          <a:p>
            <a:pPr algn="ctr"/>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Maíz</a:t>
            </a:r>
          </a:p>
        </p:txBody>
      </p:sp>
      <p:sp>
        <p:nvSpPr>
          <p:cNvPr id="33" name="TextBox 32">
            <a:extLst>
              <a:ext uri="{FF2B5EF4-FFF2-40B4-BE49-F238E27FC236}">
                <a16:creationId xmlns:a16="http://schemas.microsoft.com/office/drawing/2014/main" id="{95DBC1DF-23F8-46CE-BBC7-9445BFB51F02}"/>
              </a:ext>
            </a:extLst>
          </p:cNvPr>
          <p:cNvSpPr txBox="1"/>
          <p:nvPr/>
        </p:nvSpPr>
        <p:spPr>
          <a:xfrm>
            <a:off x="7640091" y="2568000"/>
            <a:ext cx="1498934" cy="2554545"/>
          </a:xfrm>
          <a:prstGeom prst="rect">
            <a:avLst/>
          </a:prstGeom>
          <a:solidFill>
            <a:srgbClr val="008A3E"/>
          </a:solidFill>
          <a:ln>
            <a:no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Terrenos agrícolas</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41A99584-D15B-5B49-A038-3799DF48790D}"/>
              </a:ext>
            </a:extLst>
          </p:cNvPr>
          <p:cNvSpPr/>
          <p:nvPr/>
        </p:nvSpPr>
        <p:spPr>
          <a:xfrm>
            <a:off x="9682650" y="10557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5.mp3" descr="Lecture3_Slide25.mp3">
            <a:hlinkClick r:id="" action="ppaction://media"/>
            <a:extLst>
              <a:ext uri="{FF2B5EF4-FFF2-40B4-BE49-F238E27FC236}">
                <a16:creationId xmlns:a16="http://schemas.microsoft.com/office/drawing/2014/main" id="{16FDBB02-9F6E-994D-9B73-0C4673082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4630" y="1145904"/>
            <a:ext cx="812800" cy="812800"/>
          </a:xfrm>
          <a:prstGeom prst="rect">
            <a:avLst/>
          </a:prstGeom>
        </p:spPr>
      </p:pic>
    </p:spTree>
    <p:extLst>
      <p:ext uri="{BB962C8B-B14F-4D97-AF65-F5344CB8AC3E}">
        <p14:creationId xmlns:p14="http://schemas.microsoft.com/office/powerpoint/2010/main" val="6060553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76628"/>
            <a:ext cx="206669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634300" y="4903508"/>
            <a:ext cx="341947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a:t>
            </a:r>
            <a:r>
              <a:rPr lang="en-ZA" sz="800" dirty="0">
                <a:solidFill>
                  <a:srgbClr val="FFFFFF"/>
                </a:solidFill>
                <a:latin typeface="Open Sans"/>
                <a:ea typeface="+mn-lt"/>
                <a:cs typeface="Calibri" panose="020F0502020204030204"/>
              </a:rPr>
              <a:t>Sridharan V., Roberto Heredia (KTH), Niet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(SFU)., Ramos E.P. (KTH)., Alfstad T., (UNDESA) 2021. Lecture </a:t>
            </a:r>
            <a:r>
              <a:rPr lang="en-ZA" sz="800" dirty="0">
                <a:solidFill>
                  <a:srgbClr val="FFFFFF"/>
                </a:solidFill>
                <a:latin typeface="Open Sans"/>
                <a:ea typeface="+mn-lt"/>
                <a:cs typeface="Calibri" panose="020F0502020204030204"/>
              </a:rPr>
              <a:t>4</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Modelling</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energy technologies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Release Version 1.0.  [online presentation].</a:t>
            </a:r>
            <a:r>
              <a:rPr kumimoji="0" lang="en-ZA" sz="800" b="0" i="0" u="none" strike="noStrike" kern="1200" cap="none" spc="0" normalizeH="0" noProof="0" dirty="0">
                <a:ln>
                  <a:noFill/>
                </a:ln>
                <a:solidFill>
                  <a:srgbClr val="FFFFFF"/>
                </a:solidFill>
                <a:effectLst/>
                <a:uLnTx/>
                <a:uFillTx/>
                <a:latin typeface="Open Sans"/>
                <a:ea typeface="+mn-lt"/>
                <a:cs typeface="Calibri" panose="020F0502020204030204"/>
              </a:rPr>
              <a:t>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endPar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endParaRPr>
          </a:p>
        </p:txBody>
      </p:sp>
      <p:grpSp>
        <p:nvGrpSpPr>
          <p:cNvPr id="4" name="Group 3">
            <a:extLst>
              <a:ext uri="{FF2B5EF4-FFF2-40B4-BE49-F238E27FC236}">
                <a16:creationId xmlns:a16="http://schemas.microsoft.com/office/drawing/2014/main" id="{897C2C22-9510-9F4D-B5AC-95FAFB300C19}"/>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24583B1B-5095-A34A-B062-E6D9C5CC41EF}"/>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74B78C-6A30-A84D-8CB2-BFFA221FF36C}"/>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a:t>
              </a:r>
              <a:r>
                <a:rPr lang="en-US" dirty="0" err="1">
                  <a:solidFill>
                    <a:schemeClr val="bg1"/>
                  </a:solidFill>
                </a:rPr>
                <a:t>prueba</a:t>
              </a:r>
              <a:endParaRPr lang="en-US" dirty="0">
                <a:solidFill>
                  <a:schemeClr val="bg1"/>
                </a:solidFill>
              </a:endParaRPr>
            </a:p>
          </p:txBody>
        </p:sp>
      </p:grpSp>
    </p:spTree>
    <p:extLst>
      <p:ext uri="{BB962C8B-B14F-4D97-AF65-F5344CB8AC3E}">
        <p14:creationId xmlns:p14="http://schemas.microsoft.com/office/powerpoint/2010/main" val="13813112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latin typeface="Open Sans"/>
                <a:ea typeface="Open Sans"/>
                <a:cs typeface="Open Sans"/>
              </a:rPr>
              <a:t>3.1 Herramientas de modelización energética</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normAutofit fontScale="70000" lnSpcReduction="20000"/>
          </a:bodyPr>
          <a:lstStyle/>
          <a:p>
            <a:r>
              <a:rPr lang="en-US" dirty="0"/>
              <a:t>Herramientas ascendentes y descendentes</a:t>
            </a:r>
          </a:p>
        </p:txBody>
      </p:sp>
      <p:graphicFrame>
        <p:nvGraphicFramePr>
          <p:cNvPr id="17" name="Diagram 16"/>
          <p:cNvGraphicFramePr/>
          <p:nvPr>
            <p:extLst>
              <p:ext uri="{D42A27DB-BD31-4B8C-83A1-F6EECF244321}">
                <p14:modId xmlns:p14="http://schemas.microsoft.com/office/powerpoint/2010/main" val="2192831011"/>
              </p:ext>
            </p:extLst>
          </p:nvPr>
        </p:nvGraphicFramePr>
        <p:xfrm>
          <a:off x="1923545" y="2581879"/>
          <a:ext cx="7470976" cy="3168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63463271-8E3B-484D-93D6-97F7614B1C64}"/>
              </a:ext>
            </a:extLst>
          </p:cNvPr>
          <p:cNvSpPr/>
          <p:nvPr/>
        </p:nvSpPr>
        <p:spPr>
          <a:xfrm>
            <a:off x="10086680" y="67524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3.mp3" descr="Lecture3_Slide3.mp3">
            <a:hlinkClick r:id="" action="ppaction://media"/>
            <a:extLst>
              <a:ext uri="{FF2B5EF4-FFF2-40B4-BE49-F238E27FC236}">
                <a16:creationId xmlns:a16="http://schemas.microsoft.com/office/drawing/2014/main" id="{3264BEAD-F1E1-2743-9337-D80C11009D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86680" y="789217"/>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Herramientas de modelización energética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lgn="just">
              <a:buFont typeface="Arial" panose="020B0604020202020204" pitchFamily="34" charset="0"/>
              <a:buChar char="•"/>
            </a:pPr>
            <a:r>
              <a:rPr lang="en-US" b="0" dirty="0">
                <a:latin typeface="Open Sans SemiBold"/>
                <a:ea typeface="Open Sans SemiBold"/>
                <a:cs typeface="Open Sans SemiBold"/>
              </a:rPr>
              <a:t>Calcular cómo "debería funcionar" un sistema energético para alcanzar un determinado objetivo</a:t>
            </a:r>
          </a:p>
          <a:p>
            <a:pPr marL="342900" indent="-342900" algn="just">
              <a:buFont typeface="Arial" panose="020B0604020202020204" pitchFamily="34" charset="0"/>
              <a:buChar char="•"/>
            </a:pPr>
            <a:r>
              <a:rPr lang="en-US" b="0" dirty="0"/>
              <a:t>El objetivo puede ser la minimización de costes, pero también otros</a:t>
            </a:r>
          </a:p>
          <a:p>
            <a:pPr marL="342900" indent="-342900" algn="just">
              <a:buFont typeface="Arial" panose="020B0604020202020204" pitchFamily="34" charset="0"/>
              <a:buChar char="•"/>
            </a:pPr>
            <a:r>
              <a:rPr lang="en-US" b="0" dirty="0">
                <a:latin typeface="Open Sans SemiBold"/>
                <a:ea typeface="Open Sans SemiBold"/>
                <a:cs typeface="Open Sans SemiBold"/>
              </a:rPr>
              <a:t>Calculan en qué se debe invertir, cuándo y cómo se debe operar</a:t>
            </a:r>
          </a:p>
          <a:p>
            <a:pPr marL="342900" indent="-342900" algn="just">
              <a:buFont typeface="Arial" panose="020B0604020202020204" pitchFamily="34" charset="0"/>
              <a:buChar char="•"/>
            </a:pPr>
            <a:r>
              <a:rPr lang="en-US" b="0" dirty="0"/>
              <a:t>A diferencia de los modelos de simulación, investigan el "óptimo" global</a:t>
            </a:r>
          </a:p>
          <a:p>
            <a:pPr marL="342900" indent="-342900" algn="just">
              <a:buFont typeface="Arial" panose="020B0604020202020204" pitchFamily="34" charset="0"/>
              <a:buChar char="•"/>
            </a:pPr>
            <a:r>
              <a:rPr lang="en-US" b="0" dirty="0">
                <a:latin typeface="Open Sans SemiBold"/>
                <a:ea typeface="Open Sans SemiBold"/>
                <a:cs typeface="Open Sans SemiBold"/>
              </a:rPr>
              <a:t>Asumir que la competencia perfecta, la previsión y el </a:t>
            </a:r>
            <a:r>
              <a:rPr lang="en-US" b="0" dirty="0" err="1">
                <a:latin typeface="Open Sans SemiBold"/>
                <a:ea typeface="Open Sans SemiBold"/>
                <a:cs typeface="Open Sans SemiBold"/>
              </a:rPr>
              <a:t>comportamiento</a:t>
            </a:r>
            <a:r>
              <a:rPr lang="en-US" b="0" dirty="0">
                <a:latin typeface="Open Sans SemiBold"/>
                <a:ea typeface="Open Sans SemiBold"/>
                <a:cs typeface="Open Sans SemiBold"/>
              </a:rPr>
              <a:t> del consumidor son "</a:t>
            </a:r>
            <a:r>
              <a:rPr lang="en-US" b="0" dirty="0" err="1">
                <a:latin typeface="Open Sans SemiBold"/>
                <a:ea typeface="Open Sans SemiBold"/>
                <a:cs typeface="Open Sans SemiBold"/>
              </a:rPr>
              <a:t>racionales</a:t>
            </a:r>
            <a:endParaRPr lang="en-US" b="0" dirty="0">
              <a:latin typeface="Open Sans SemiBold"/>
              <a:ea typeface="Open Sans SemiBold"/>
              <a:cs typeface="Open Sans SemiBold"/>
            </a:endParaRP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latin typeface="Open Sans SemiBold"/>
                <a:ea typeface="Open Sans SemiBold"/>
                <a:cs typeface="Open Sans SemiBold"/>
              </a:rPr>
              <a:t>Herramientas de optimización</a:t>
            </a:r>
          </a:p>
        </p:txBody>
      </p:sp>
      <p:sp>
        <p:nvSpPr>
          <p:cNvPr id="10" name="Oval 9">
            <a:extLst>
              <a:ext uri="{FF2B5EF4-FFF2-40B4-BE49-F238E27FC236}">
                <a16:creationId xmlns:a16="http://schemas.microsoft.com/office/drawing/2014/main" id="{AA631E23-F23A-2246-AF84-389E0AA85993}"/>
              </a:ext>
            </a:extLst>
          </p:cNvPr>
          <p:cNvSpPr/>
          <p:nvPr/>
        </p:nvSpPr>
        <p:spPr>
          <a:xfrm>
            <a:off x="10077502" y="4596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4.mp3" descr="Lecture3_Slide4.mp3">
            <a:hlinkClick r:id="" action="ppaction://media"/>
            <a:extLst>
              <a:ext uri="{FF2B5EF4-FFF2-40B4-BE49-F238E27FC236}">
                <a16:creationId xmlns:a16="http://schemas.microsoft.com/office/drawing/2014/main" id="{1C7A7920-44F4-E845-A3F4-DEBEA6CCF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1030" y="531018"/>
            <a:ext cx="812800" cy="812800"/>
          </a:xfrm>
          <a:prstGeom prst="rect">
            <a:avLst/>
          </a:prstGeom>
        </p:spPr>
      </p:pic>
    </p:spTree>
    <p:extLst>
      <p:ext uri="{BB962C8B-B14F-4D97-AF65-F5344CB8AC3E}">
        <p14:creationId xmlns:p14="http://schemas.microsoft.com/office/powerpoint/2010/main" val="1778760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Herramientas de modelización energética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594018"/>
          </a:xfrm>
        </p:spPr>
        <p:txBody>
          <a:bodyPr vert="horz" lIns="91440" tIns="45720" rIns="91440" bIns="45720" rtlCol="0" anchor="t">
            <a:normAutofit lnSpcReduction="10000"/>
          </a:bodyPr>
          <a:lstStyle/>
          <a:p>
            <a:pPr algn="just"/>
            <a:r>
              <a:rPr lang="en-GB" dirty="0">
                <a:solidFill>
                  <a:srgbClr val="C8102E"/>
                </a:solidFill>
              </a:rPr>
              <a:t>Características comunes (¡pero no exclusivas!):</a:t>
            </a:r>
          </a:p>
          <a:p>
            <a:pPr marL="457200" indent="-457200" algn="just">
              <a:buFont typeface="Arial" panose="020B0604020202020204" pitchFamily="34" charset="0"/>
              <a:buChar char="•"/>
            </a:pPr>
            <a:r>
              <a:rPr lang="en-GB" b="0" dirty="0">
                <a:latin typeface="Open Sans SemiBold"/>
                <a:ea typeface="Open Sans SemiBold"/>
                <a:cs typeface="Open Sans SemiBold"/>
              </a:rPr>
              <a:t>Competencia perfecta: </a:t>
            </a:r>
            <a:r>
              <a:rPr lang="en-GB" b="0" dirty="0">
                <a:latin typeface="Open Sans"/>
                <a:ea typeface="Open Sans"/>
                <a:cs typeface="Open Sans"/>
              </a:rPr>
              <a:t>todos los agentes (por ejemplo, todas las tecnologías) compiten entre sí en función de sus </a:t>
            </a:r>
            <a:r>
              <a:rPr lang="en-GB" b="0" dirty="0" err="1">
                <a:latin typeface="Open Sans"/>
                <a:ea typeface="Open Sans"/>
                <a:cs typeface="Open Sans"/>
              </a:rPr>
              <a:t>costos</a:t>
            </a:r>
            <a:r>
              <a:rPr lang="en-GB" b="0" dirty="0">
                <a:latin typeface="Open Sans"/>
                <a:ea typeface="Open Sans"/>
                <a:cs typeface="Open Sans"/>
              </a:rPr>
              <a:t>;</a:t>
            </a:r>
          </a:p>
          <a:p>
            <a:pPr marL="457200" indent="-457200" algn="just">
              <a:buFont typeface="Arial" panose="020B0604020202020204" pitchFamily="34" charset="0"/>
              <a:buChar char="•"/>
            </a:pPr>
            <a:r>
              <a:rPr lang="en-GB" b="0" dirty="0">
                <a:latin typeface="Open Sans SemiBold"/>
                <a:ea typeface="Open Sans SemiBold"/>
                <a:cs typeface="Open Sans SemiBold"/>
              </a:rPr>
              <a:t>Información perfecta: </a:t>
            </a:r>
            <a:r>
              <a:rPr lang="en-GB" b="0" dirty="0">
                <a:latin typeface="Open Sans"/>
                <a:ea typeface="Open Sans"/>
                <a:cs typeface="Open Sans"/>
              </a:rPr>
              <a:t>los actores (por ejemplo, el solucionador de optimización) toman decisiones con información perfecta sobre todos los parámetros;</a:t>
            </a:r>
          </a:p>
          <a:p>
            <a:pPr marL="457200" indent="-457200" algn="just">
              <a:lnSpc>
                <a:spcPct val="100000"/>
              </a:lnSpc>
              <a:buFont typeface="Arial" panose="020B0604020202020204" pitchFamily="34" charset="0"/>
              <a:buChar char="•"/>
            </a:pPr>
            <a:r>
              <a:rPr lang="en-GB" b="0" dirty="0">
                <a:latin typeface="Open Sans SemiBold"/>
                <a:ea typeface="Open Sans SemiBold"/>
                <a:cs typeface="Open Sans SemiBold"/>
              </a:rPr>
              <a:t>Previsión perfecta: </a:t>
            </a:r>
            <a:r>
              <a:rPr lang="en-GB" b="0" dirty="0" err="1">
                <a:latin typeface="Open Sans"/>
                <a:ea typeface="Open Sans"/>
                <a:cs typeface="Open Sans"/>
              </a:rPr>
              <a:t>subconjunto</a:t>
            </a:r>
            <a:r>
              <a:rPr lang="en-GB" b="0" dirty="0">
                <a:latin typeface="Open Sans"/>
                <a:ea typeface="Open Sans"/>
                <a:cs typeface="Open Sans"/>
              </a:rPr>
              <a:t> de la anterior; se </a:t>
            </a:r>
            <a:r>
              <a:rPr lang="en-GB" b="0" dirty="0" err="1">
                <a:latin typeface="Open Sans"/>
                <a:ea typeface="Open Sans"/>
                <a:cs typeface="Open Sans"/>
              </a:rPr>
              <a:t>supone</a:t>
            </a:r>
            <a:r>
              <a:rPr lang="en-GB" b="0" dirty="0">
                <a:latin typeface="Open Sans"/>
                <a:ea typeface="Open Sans"/>
                <a:cs typeface="Open Sans"/>
              </a:rPr>
              <a:t> que </a:t>
            </a:r>
            <a:r>
              <a:rPr lang="en-GB" b="0" dirty="0" err="1">
                <a:latin typeface="Open Sans"/>
                <a:ea typeface="Open Sans"/>
                <a:cs typeface="Open Sans"/>
              </a:rPr>
              <a:t>los</a:t>
            </a:r>
            <a:r>
              <a:rPr lang="en-GB" b="0" dirty="0">
                <a:latin typeface="Open Sans"/>
                <a:ea typeface="Open Sans"/>
                <a:cs typeface="Open Sans"/>
              </a:rPr>
              <a:t> </a:t>
            </a:r>
            <a:r>
              <a:rPr lang="en-GB" b="0" dirty="0" err="1">
                <a:latin typeface="Open Sans"/>
                <a:ea typeface="Open Sans"/>
                <a:cs typeface="Open Sans"/>
              </a:rPr>
              <a:t>actores</a:t>
            </a:r>
            <a:r>
              <a:rPr lang="en-GB" b="0" dirty="0">
                <a:latin typeface="Open Sans"/>
                <a:ea typeface="Open Sans"/>
                <a:cs typeface="Open Sans"/>
              </a:rPr>
              <a:t> </a:t>
            </a:r>
            <a:r>
              <a:rPr lang="en-GB" b="0" dirty="0" err="1">
                <a:latin typeface="Open Sans"/>
                <a:ea typeface="Open Sans"/>
                <a:cs typeface="Open Sans"/>
              </a:rPr>
              <a:t>conocen</a:t>
            </a:r>
            <a:r>
              <a:rPr lang="en-GB" b="0" dirty="0">
                <a:latin typeface="Open Sans"/>
                <a:ea typeface="Open Sans"/>
                <a:cs typeface="Open Sans"/>
              </a:rPr>
              <a:t> </a:t>
            </a:r>
            <a:r>
              <a:rPr lang="en-GB" b="0" dirty="0" err="1">
                <a:latin typeface="Open Sans"/>
                <a:ea typeface="Open Sans"/>
                <a:cs typeface="Open Sans"/>
              </a:rPr>
              <a:t>todo</a:t>
            </a:r>
            <a:r>
              <a:rPr lang="en-GB" b="0" dirty="0">
                <a:latin typeface="Open Sans"/>
                <a:ea typeface="Open Sans"/>
                <a:cs typeface="Open Sans"/>
              </a:rPr>
              <a:t> lo que ocurrirá en el futuro;</a:t>
            </a:r>
          </a:p>
          <a:p>
            <a:pPr marL="457200" indent="-457200" algn="just">
              <a:buFont typeface="Arial" panose="020B0604020202020204" pitchFamily="34" charset="0"/>
              <a:buChar char="•"/>
            </a:pPr>
            <a:r>
              <a:rPr lang="en-GB" b="0" dirty="0">
                <a:latin typeface="Open Sans SemiBold"/>
                <a:ea typeface="Open Sans SemiBold"/>
                <a:cs typeface="Open Sans SemiBold"/>
              </a:rPr>
              <a:t>Dinámica: </a:t>
            </a:r>
            <a:r>
              <a:rPr lang="en-GB" b="0" dirty="0">
                <a:latin typeface="Open Sans"/>
                <a:ea typeface="Open Sans"/>
                <a:cs typeface="Open Sans"/>
              </a:rPr>
              <a:t>las </a:t>
            </a:r>
            <a:r>
              <a:rPr lang="en-GB" b="0" dirty="0" err="1">
                <a:latin typeface="Open Sans"/>
                <a:ea typeface="Open Sans"/>
                <a:cs typeface="Open Sans"/>
              </a:rPr>
              <a:t>herramientas</a:t>
            </a:r>
            <a:r>
              <a:rPr lang="en-GB" b="0" dirty="0">
                <a:latin typeface="Open Sans"/>
                <a:ea typeface="Open Sans"/>
                <a:cs typeface="Open Sans"/>
              </a:rPr>
              <a:t> </a:t>
            </a:r>
            <a:r>
              <a:rPr lang="en-GB" b="0" dirty="0" err="1">
                <a:latin typeface="Open Sans"/>
                <a:ea typeface="Open Sans"/>
                <a:cs typeface="Open Sans"/>
              </a:rPr>
              <a:t>ofrecen</a:t>
            </a:r>
            <a:r>
              <a:rPr lang="en-GB" b="0" dirty="0">
                <a:latin typeface="Open Sans"/>
                <a:ea typeface="Open Sans"/>
                <a:cs typeface="Open Sans"/>
              </a:rPr>
              <a:t> </a:t>
            </a:r>
            <a:r>
              <a:rPr lang="en-GB" b="0" dirty="0" err="1">
                <a:latin typeface="Open Sans"/>
                <a:ea typeface="Open Sans"/>
                <a:cs typeface="Open Sans"/>
              </a:rPr>
              <a:t>soluciones</a:t>
            </a:r>
            <a:r>
              <a:rPr lang="en-GB" b="0" dirty="0">
                <a:latin typeface="Open Sans"/>
                <a:ea typeface="Open Sans"/>
                <a:cs typeface="Open Sans"/>
              </a:rPr>
              <a:t> para </a:t>
            </a:r>
            <a:r>
              <a:rPr lang="en-GB" b="0" dirty="0" err="1">
                <a:latin typeface="Open Sans"/>
                <a:ea typeface="Open Sans"/>
                <a:cs typeface="Open Sans"/>
              </a:rPr>
              <a:t>diferentes</a:t>
            </a:r>
            <a:r>
              <a:rPr lang="en-GB" b="0" dirty="0">
                <a:latin typeface="Open Sans"/>
                <a:ea typeface="Open Sans"/>
                <a:cs typeface="Open Sans"/>
              </a:rPr>
              <a:t> </a:t>
            </a:r>
            <a:r>
              <a:rPr lang="en-GB" b="0" dirty="0" err="1">
                <a:latin typeface="Open Sans"/>
                <a:ea typeface="Open Sans"/>
                <a:cs typeface="Open Sans"/>
              </a:rPr>
              <a:t>momentos</a:t>
            </a:r>
            <a:r>
              <a:rPr lang="en-GB" b="0" dirty="0">
                <a:latin typeface="Open Sans"/>
                <a:ea typeface="Open Sans"/>
                <a:cs typeface="Open Sans"/>
              </a:rPr>
              <a:t>; </a:t>
            </a:r>
            <a:endParaRPr lang="en-GB" b="0"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pPr>
            <a:r>
              <a:rPr lang="en-GB" b="0" dirty="0" err="1">
                <a:latin typeface="Open Sans SemiBold"/>
                <a:ea typeface="Open Sans SemiBold"/>
                <a:cs typeface="Open Sans SemiBold"/>
              </a:rPr>
              <a:t>Comportamiento</a:t>
            </a:r>
            <a:r>
              <a:rPr lang="en-GB" b="0" dirty="0">
                <a:latin typeface="Open Sans SemiBold"/>
                <a:ea typeface="Open Sans SemiBold"/>
                <a:cs typeface="Open Sans SemiBold"/>
              </a:rPr>
              <a:t> </a:t>
            </a:r>
            <a:r>
              <a:rPr lang="en-GB" b="0" dirty="0" err="1">
                <a:latin typeface="Open Sans SemiBold"/>
                <a:ea typeface="Open Sans SemiBold"/>
                <a:cs typeface="Open Sans SemiBold"/>
              </a:rPr>
              <a:t>económicamente</a:t>
            </a:r>
            <a:r>
              <a:rPr lang="en-GB" b="0" dirty="0">
                <a:latin typeface="Open Sans SemiBold"/>
                <a:ea typeface="Open Sans SemiBold"/>
                <a:cs typeface="Open Sans SemiBold"/>
              </a:rPr>
              <a:t> </a:t>
            </a:r>
            <a:r>
              <a:rPr lang="en-GB" b="0" dirty="0" err="1">
                <a:latin typeface="Open Sans SemiBold"/>
                <a:ea typeface="Open Sans SemiBold"/>
                <a:cs typeface="Open Sans SemiBold"/>
              </a:rPr>
              <a:t>racional</a:t>
            </a:r>
            <a:r>
              <a:rPr lang="en-GB" b="0" dirty="0">
                <a:latin typeface="Open Sans SemiBold"/>
                <a:ea typeface="Open Sans SemiBold"/>
                <a:cs typeface="Open Sans SemiBold"/>
              </a:rPr>
              <a:t> del </a:t>
            </a:r>
            <a:r>
              <a:rPr lang="en-GB" b="0" dirty="0" err="1">
                <a:latin typeface="Open Sans SemiBold"/>
                <a:ea typeface="Open Sans SemiBold"/>
                <a:cs typeface="Open Sans SemiBold"/>
              </a:rPr>
              <a:t>consumidor</a:t>
            </a:r>
            <a:r>
              <a:rPr lang="en-GB" b="0" dirty="0">
                <a:latin typeface="Open Sans SemiBold"/>
                <a:ea typeface="Open Sans SemiBold"/>
                <a:cs typeface="Open Sans SemiBold"/>
              </a:rPr>
              <a:t>: </a:t>
            </a:r>
            <a:r>
              <a:rPr lang="en-GB" b="0" dirty="0">
                <a:latin typeface="Open Sans"/>
                <a:ea typeface="Open Sans"/>
                <a:cs typeface="Open Sans"/>
              </a:rPr>
              <a:t>se invierte en las tecnologías con </a:t>
            </a:r>
            <a:r>
              <a:rPr lang="en-GB" b="0" dirty="0" err="1">
                <a:latin typeface="Open Sans"/>
                <a:ea typeface="Open Sans"/>
                <a:cs typeface="Open Sans"/>
              </a:rPr>
              <a:t>los</a:t>
            </a:r>
            <a:r>
              <a:rPr lang="en-GB" b="0" dirty="0">
                <a:latin typeface="Open Sans"/>
                <a:ea typeface="Open Sans"/>
                <a:cs typeface="Open Sans"/>
              </a:rPr>
              <a:t> </a:t>
            </a:r>
            <a:r>
              <a:rPr lang="en-GB" b="0" dirty="0" err="1">
                <a:latin typeface="Open Sans"/>
                <a:ea typeface="Open Sans"/>
                <a:cs typeface="Open Sans"/>
              </a:rPr>
              <a:t>costos</a:t>
            </a:r>
            <a:r>
              <a:rPr lang="en-GB" b="0" dirty="0">
                <a:latin typeface="Open Sans"/>
                <a:ea typeface="Open Sans"/>
                <a:cs typeface="Open Sans"/>
              </a:rPr>
              <a:t> de ciclo de vida más baratos.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7077510" cy="439247"/>
          </a:xfrm>
        </p:spPr>
        <p:txBody>
          <a:bodyPr>
            <a:noAutofit/>
          </a:bodyPr>
          <a:lstStyle/>
          <a:p>
            <a:r>
              <a:rPr lang="en-US" dirty="0">
                <a:latin typeface="Open Sans SemiBold"/>
                <a:ea typeface="Open Sans SemiBold"/>
                <a:cs typeface="Open Sans SemiBold"/>
              </a:rPr>
              <a:t>Características de las herramientas de optimización</a:t>
            </a:r>
          </a:p>
        </p:txBody>
      </p:sp>
      <p:sp>
        <p:nvSpPr>
          <p:cNvPr id="6" name="Oval 5">
            <a:extLst>
              <a:ext uri="{FF2B5EF4-FFF2-40B4-BE49-F238E27FC236}">
                <a16:creationId xmlns:a16="http://schemas.microsoft.com/office/drawing/2014/main" id="{B1329BF3-B2D5-9949-B075-43A97FA0A589}"/>
              </a:ext>
            </a:extLst>
          </p:cNvPr>
          <p:cNvSpPr/>
          <p:nvPr/>
        </p:nvSpPr>
        <p:spPr>
          <a:xfrm>
            <a:off x="10259127" y="4596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5.mp3" descr="Lecture3_Slide5.mp3">
            <a:hlinkClick r:id="" action="ppaction://media"/>
            <a:extLst>
              <a:ext uri="{FF2B5EF4-FFF2-40B4-BE49-F238E27FC236}">
                <a16:creationId xmlns:a16="http://schemas.microsoft.com/office/drawing/2014/main" id="{F0C5CCDF-DF4E-5944-A860-B994CFC09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0492" y="531018"/>
            <a:ext cx="812800" cy="812800"/>
          </a:xfrm>
          <a:prstGeom prst="rect">
            <a:avLst/>
          </a:prstGeom>
        </p:spPr>
      </p:pic>
    </p:spTree>
    <p:extLst>
      <p:ext uri="{BB962C8B-B14F-4D97-AF65-F5344CB8AC3E}">
        <p14:creationId xmlns:p14="http://schemas.microsoft.com/office/powerpoint/2010/main" val="784940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675243"/>
            <a:ext cx="9423105" cy="1325563"/>
          </a:xfrm>
        </p:spPr>
        <p:txBody>
          <a:bodyPr/>
          <a:lstStyle/>
          <a:p>
            <a:r>
              <a:rPr lang="en-US" dirty="0">
                <a:latin typeface="Open Sans"/>
                <a:ea typeface="Open Sans"/>
                <a:cs typeface="Open Sans"/>
              </a:rPr>
              <a:t>3.1 Herramientas de modelización energética</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740278"/>
            <a:ext cx="5157787" cy="3295078"/>
          </a:xfrm>
        </p:spPr>
        <p:txBody>
          <a:bodyPr>
            <a:normAutofit fontScale="92500" lnSpcReduction="20000"/>
          </a:bodyPr>
          <a:lstStyle/>
          <a:p>
            <a:pPr marL="342900" indent="-342900">
              <a:buFont typeface="Arial" panose="020B0604020202020204" pitchFamily="34" charset="0"/>
              <a:buChar char="•"/>
            </a:pPr>
            <a:r>
              <a:rPr lang="en-GB" dirty="0">
                <a:solidFill>
                  <a:schemeClr val="tx1"/>
                </a:solidFill>
              </a:rPr>
              <a:t>Identificar </a:t>
            </a:r>
            <a:r>
              <a:rPr lang="en-GB" b="0" dirty="0">
                <a:solidFill>
                  <a:schemeClr val="tx1"/>
                </a:solidFill>
                <a:latin typeface="Open Sans" panose="020B0606030504020204" pitchFamily="34" charset="0"/>
                <a:ea typeface="Open Sans" panose="020B0606030504020204" pitchFamily="34" charset="0"/>
                <a:cs typeface="Open Sans" panose="020B0606030504020204" pitchFamily="34" charset="0"/>
              </a:rPr>
              <a:t>los sistemas energéticos menos costosos</a:t>
            </a:r>
          </a:p>
          <a:p>
            <a:pPr marL="342900" indent="-342900">
              <a:buFont typeface="Arial" panose="020B0604020202020204" pitchFamily="34" charset="0"/>
              <a:buChar char="•"/>
            </a:pPr>
            <a:r>
              <a:rPr lang="en-GB" dirty="0">
                <a:solidFill>
                  <a:schemeClr val="tx1"/>
                </a:solidFill>
              </a:rPr>
              <a:t>Identificar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respuestas rentables a las restricciones de las emisiones</a:t>
            </a:r>
          </a:p>
          <a:p>
            <a:pPr marL="342900" indent="-342900">
              <a:buFont typeface="Arial" panose="020B0604020202020204" pitchFamily="34" charset="0"/>
              <a:buChar char="•"/>
            </a:pPr>
            <a:r>
              <a:rPr lang="en-GB" dirty="0">
                <a:solidFill>
                  <a:schemeClr val="tx1"/>
                </a:solidFill>
              </a:rPr>
              <a:t>Evaluar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las nuevas tecnologías y las prioridades de I+D</a:t>
            </a:r>
          </a:p>
          <a:p>
            <a:pPr marL="342900" indent="-342900">
              <a:buFont typeface="Arial" panose="020B0604020202020204" pitchFamily="34" charset="0"/>
              <a:buChar char="•"/>
            </a:pPr>
            <a:r>
              <a:rPr lang="en-GB" dirty="0">
                <a:solidFill>
                  <a:schemeClr val="tx1"/>
                </a:solidFill>
              </a:rPr>
              <a:t>Evaluar los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efectos de la normativa, los impuestos y las subvenciones</a:t>
            </a:r>
          </a:p>
          <a:p>
            <a:pPr marL="342900" indent="-342900">
              <a:buFont typeface="Arial" panose="020B0604020202020204" pitchFamily="34" charset="0"/>
              <a:buChar char="•"/>
            </a:pPr>
            <a:r>
              <a:rPr lang="en-GB" dirty="0">
                <a:solidFill>
                  <a:schemeClr val="tx1"/>
                </a:solidFill>
              </a:rPr>
              <a:t>Proyectar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inventarios de emisiones de gases de efecto invernadero</a:t>
            </a:r>
          </a:p>
          <a:p>
            <a:pPr marL="342900" indent="-342900">
              <a:buFont typeface="Arial" panose="020B0604020202020204" pitchFamily="34" charset="0"/>
              <a:buChar char="•"/>
            </a:pPr>
            <a:r>
              <a:rPr lang="en-GB" dirty="0">
                <a:solidFill>
                  <a:schemeClr val="tx1"/>
                </a:solidFill>
              </a:rPr>
              <a:t>Estimar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el valor de la cooperación regional</a:t>
            </a:r>
          </a:p>
        </p:txBody>
      </p:sp>
      <p:sp>
        <p:nvSpPr>
          <p:cNvPr id="13" name="Content Placeholder 12">
            <a:extLst>
              <a:ext uri="{FF2B5EF4-FFF2-40B4-BE49-F238E27FC236}">
                <a16:creationId xmlns:a16="http://schemas.microsoft.com/office/drawing/2014/main" id="{3BE999F0-21BB-AE4F-8160-80C7B40C788D}"/>
              </a:ext>
            </a:extLst>
          </p:cNvPr>
          <p:cNvSpPr>
            <a:spLocks noGrp="1"/>
          </p:cNvSpPr>
          <p:nvPr>
            <p:ph sz="quarter" idx="4"/>
          </p:nvPr>
        </p:nvSpPr>
        <p:spPr>
          <a:xfrm>
            <a:off x="6172200" y="2910428"/>
            <a:ext cx="5183188" cy="3124928"/>
          </a:xfrm>
        </p:spPr>
        <p:txBody>
          <a:bodyPr/>
          <a:lstStyle/>
          <a:p>
            <a:endParaRPr lang="en-GB" dirty="0"/>
          </a:p>
          <a:p>
            <a:pPr marL="342900" indent="-342900">
              <a:buFont typeface="Arial" panose="020B0604020202020204" pitchFamily="34" charset="0"/>
              <a:buChar char="•"/>
            </a:pPr>
            <a:r>
              <a:rPr lang="en-GB" dirty="0"/>
              <a:t>Investigar escenarios (futuros posibles);</a:t>
            </a:r>
          </a:p>
          <a:p>
            <a:pPr marL="342900" indent="-342900">
              <a:buFont typeface="Arial" panose="020B0604020202020204" pitchFamily="34" charset="0"/>
              <a:buChar char="•"/>
            </a:pPr>
            <a:r>
              <a:rPr lang="en-GB" dirty="0"/>
              <a:t>Explorar alternativas a las prácticas habituales;</a:t>
            </a:r>
          </a:p>
          <a:p>
            <a:pPr marL="342900" indent="-342900">
              <a:buFont typeface="Arial" panose="020B0604020202020204" pitchFamily="34" charset="0"/>
              <a:buChar char="•"/>
            </a:pPr>
            <a:r>
              <a:rPr lang="en-GB" dirty="0"/>
              <a:t>Informar las decisiones (política y planificación estratégica)</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t>6</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a:xfrm>
            <a:off x="663575" y="2016028"/>
            <a:ext cx="7202770" cy="439246"/>
          </a:xfrm>
        </p:spPr>
        <p:txBody>
          <a:bodyPr>
            <a:normAutofit/>
          </a:bodyPr>
          <a:lstStyle/>
          <a:p>
            <a:r>
              <a:rPr lang="en-US" dirty="0">
                <a:latin typeface="Open Sans SemiBold"/>
                <a:ea typeface="Open Sans SemiBold"/>
                <a:cs typeface="Open Sans SemiBold"/>
              </a:rPr>
              <a:t>¿Por </a:t>
            </a:r>
            <a:r>
              <a:rPr lang="en-US" dirty="0" err="1">
                <a:latin typeface="Open Sans SemiBold"/>
                <a:ea typeface="Open Sans SemiBold"/>
                <a:cs typeface="Open Sans SemiBold"/>
              </a:rPr>
              <a:t>qué</a:t>
            </a:r>
            <a:r>
              <a:rPr lang="en-US" dirty="0">
                <a:latin typeface="Open Sans SemiBold"/>
                <a:ea typeface="Open Sans SemiBold"/>
                <a:cs typeface="Open Sans SemiBold"/>
              </a:rPr>
              <a:t> </a:t>
            </a:r>
            <a:r>
              <a:rPr lang="en-US" dirty="0" err="1">
                <a:latin typeface="Open Sans SemiBold"/>
                <a:ea typeface="Open Sans SemiBold"/>
                <a:cs typeface="Open Sans SemiBold"/>
              </a:rPr>
              <a:t>utilizar</a:t>
            </a:r>
            <a:r>
              <a:rPr lang="en-US" dirty="0">
                <a:latin typeface="Open Sans SemiBold"/>
                <a:ea typeface="Open Sans SemiBold"/>
                <a:cs typeface="Open Sans SemiBold"/>
              </a:rPr>
              <a:t> </a:t>
            </a:r>
            <a:r>
              <a:rPr lang="en-US" dirty="0" err="1">
                <a:latin typeface="Open Sans SemiBold"/>
                <a:ea typeface="Open Sans SemiBold"/>
                <a:cs typeface="Open Sans SemiBold"/>
              </a:rPr>
              <a:t>herramientas</a:t>
            </a:r>
            <a:r>
              <a:rPr lang="en-US" dirty="0">
                <a:latin typeface="Open Sans SemiBold"/>
                <a:ea typeface="Open Sans SemiBold"/>
                <a:cs typeface="Open Sans SemiBold"/>
              </a:rPr>
              <a:t> de </a:t>
            </a:r>
            <a:r>
              <a:rPr lang="en-US" dirty="0" err="1">
                <a:latin typeface="Open Sans SemiBold"/>
                <a:ea typeface="Open Sans SemiBold"/>
                <a:cs typeface="Open Sans SemiBold"/>
              </a:rPr>
              <a:t>optimización</a:t>
            </a:r>
            <a:r>
              <a:rPr lang="en-US" dirty="0">
                <a:latin typeface="Open Sans SemiBold"/>
                <a:ea typeface="Open Sans SemiBold"/>
                <a:cs typeface="Open Sans SemiBold"/>
              </a:rPr>
              <a:t>?</a:t>
            </a:r>
          </a:p>
        </p:txBody>
      </p:sp>
      <p:sp>
        <p:nvSpPr>
          <p:cNvPr id="16" name="Right Brace 15"/>
          <p:cNvSpPr/>
          <p:nvPr/>
        </p:nvSpPr>
        <p:spPr>
          <a:xfrm>
            <a:off x="5638800" y="2633701"/>
            <a:ext cx="457200" cy="3116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Oval 7">
            <a:extLst>
              <a:ext uri="{FF2B5EF4-FFF2-40B4-BE49-F238E27FC236}">
                <a16:creationId xmlns:a16="http://schemas.microsoft.com/office/drawing/2014/main" id="{E7220ABC-B1E2-B44B-A181-36109E05D4D6}"/>
              </a:ext>
            </a:extLst>
          </p:cNvPr>
          <p:cNvSpPr/>
          <p:nvPr/>
        </p:nvSpPr>
        <p:spPr>
          <a:xfrm>
            <a:off x="10015315" y="6199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6.mp3" descr="Lecture3_Slide6.mp3">
            <a:hlinkClick r:id="" action="ppaction://media"/>
            <a:extLst>
              <a:ext uri="{FF2B5EF4-FFF2-40B4-BE49-F238E27FC236}">
                <a16:creationId xmlns:a16="http://schemas.microsoft.com/office/drawing/2014/main" id="{D27B1F79-2FD6-4440-90E7-DC6717EDE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6680" y="660021"/>
            <a:ext cx="812800" cy="812800"/>
          </a:xfrm>
          <a:prstGeom prst="rect">
            <a:avLst/>
          </a:prstGeom>
        </p:spPr>
      </p:pic>
    </p:spTree>
    <p:extLst>
      <p:ext uri="{BB962C8B-B14F-4D97-AF65-F5344CB8AC3E}">
        <p14:creationId xmlns:p14="http://schemas.microsoft.com/office/powerpoint/2010/main" val="2966201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17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Herramientas de modelización energética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Alcance</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279026" y="5796296"/>
            <a:ext cx="3439703" cy="603315"/>
          </a:xfrm>
        </p:spPr>
        <p:txBody>
          <a:bodyPr>
            <a:normAutofit fontScale="85000" lnSpcReduction="10000"/>
          </a:bodyPr>
          <a:lstStyle/>
          <a:p>
            <a:r>
              <a:rPr lang="en-US" dirty="0">
                <a:latin typeface="Open Sans"/>
                <a:ea typeface="Open Sans SemiBold"/>
                <a:cs typeface="Segoe UI"/>
              </a:rPr>
              <a:t>Referencia: M. </a:t>
            </a:r>
            <a:r>
              <a:rPr lang="en-US" err="1">
                <a:latin typeface="Open Sans"/>
                <a:ea typeface="Open Sans SemiBold"/>
                <a:cs typeface="Segoe UI"/>
              </a:rPr>
              <a:t>Welsch</a:t>
            </a:r>
            <a:r>
              <a:rPr lang="en-US" dirty="0">
                <a:latin typeface="Open Sans"/>
                <a:ea typeface="Open Sans SemiBold"/>
                <a:cs typeface="Segoe UI"/>
              </a:rPr>
              <a:t>, Enhancing the Treatment of Systems Integration in Long-term Energy Models, KTH Royal Institute of Technology, 2013.</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3230906" y="6064943"/>
            <a:ext cx="5180634" cy="224035"/>
          </a:xfrm>
        </p:spPr>
        <p:txBody>
          <a:bodyPr/>
          <a:lstStyle/>
          <a:p>
            <a:r>
              <a:rPr lang="en-GB" b="1" dirty="0">
                <a:latin typeface="Open Sans"/>
              </a:rPr>
              <a:t>Fuente de la imagen</a:t>
            </a:r>
            <a:r>
              <a:rPr lang="en-GB" dirty="0">
                <a:latin typeface="Open Sans"/>
              </a:rPr>
              <a:t>: M. </a:t>
            </a:r>
            <a:r>
              <a:rPr lang="en-GB" dirty="0" err="1">
                <a:latin typeface="Open Sans"/>
              </a:rPr>
              <a:t>Welsch</a:t>
            </a:r>
            <a:r>
              <a:rPr lang="en-GB" dirty="0">
                <a:latin typeface="Open Sans"/>
              </a:rPr>
              <a:t>, 2013, </a:t>
            </a:r>
            <a:r>
              <a:rPr lang="en-GB" dirty="0">
                <a:latin typeface="Open Sans"/>
                <a:hlinkClick r:id="rId5"/>
              </a:rPr>
              <a:t>I</a:t>
            </a:r>
            <a:r>
              <a:rPr lang="en-GB" dirty="0">
                <a:latin typeface="Open Sans"/>
              </a:rPr>
              <a:t>, permiso del autor</a:t>
            </a:r>
          </a:p>
        </p:txBody>
      </p:sp>
      <p:pic>
        <p:nvPicPr>
          <p:cNvPr id="11" name="Picture 10">
            <a:extLst>
              <a:ext uri="{FF2B5EF4-FFF2-40B4-BE49-F238E27FC236}">
                <a16:creationId xmlns:a16="http://schemas.microsoft.com/office/drawing/2014/main" id="{FB4994E7-D084-438F-ACBD-A17AF068B1D2}"/>
              </a:ext>
            </a:extLst>
          </p:cNvPr>
          <p:cNvPicPr>
            <a:picLocks noChangeAspect="1"/>
          </p:cNvPicPr>
          <p:nvPr/>
        </p:nvPicPr>
        <p:blipFill rotWithShape="1">
          <a:blip r:embed="rId6">
            <a:extLst>
              <a:ext uri="{28A0092B-C50C-407E-A947-70E740481C1C}">
                <a14:useLocalDpi xmlns:a14="http://schemas.microsoft.com/office/drawing/2010/main" val="0"/>
              </a:ext>
            </a:extLst>
          </a:blip>
          <a:srcRect l="957" t="2691" r="13614" b="12547"/>
          <a:stretch/>
        </p:blipFill>
        <p:spPr bwMode="auto">
          <a:xfrm>
            <a:off x="3145280" y="2307786"/>
            <a:ext cx="4794103" cy="3567989"/>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C196A544-0408-5148-A25B-80FDD240662E}"/>
              </a:ext>
            </a:extLst>
          </p:cNvPr>
          <p:cNvSpPr/>
          <p:nvPr/>
        </p:nvSpPr>
        <p:spPr>
          <a:xfrm>
            <a:off x="10259127" y="52652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7.mp3" descr="Lecture3_Slide7.mp3">
            <a:hlinkClick r:id="" action="ppaction://media"/>
            <a:extLst>
              <a:ext uri="{FF2B5EF4-FFF2-40B4-BE49-F238E27FC236}">
                <a16:creationId xmlns:a16="http://schemas.microsoft.com/office/drawing/2014/main" id="{EFF98869-17F8-2342-973C-85B551909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0492" y="597890"/>
            <a:ext cx="812800" cy="812800"/>
          </a:xfrm>
          <a:prstGeom prst="rect">
            <a:avLst/>
          </a:prstGeom>
        </p:spPr>
      </p:pic>
    </p:spTree>
    <p:extLst>
      <p:ext uri="{BB962C8B-B14F-4D97-AF65-F5344CB8AC3E}">
        <p14:creationId xmlns:p14="http://schemas.microsoft.com/office/powerpoint/2010/main" val="1279179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Conferencia 3.1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8</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dirty="0" err="1"/>
              <a:t>Taliotis</a:t>
            </a:r>
            <a:r>
              <a:rPr lang="en-US" dirty="0"/>
              <a:t>, </a:t>
            </a:r>
            <a:r>
              <a:rPr lang="en-US" dirty="0" err="1"/>
              <a:t>Constantinos</a:t>
            </a:r>
            <a:r>
              <a:rPr lang="en-US" dirty="0"/>
              <a:t>, Gardumi, Francesco, </a:t>
            </a:r>
            <a:r>
              <a:rPr lang="en-US" dirty="0" err="1"/>
              <a:t>Shivakumar</a:t>
            </a:r>
            <a:r>
              <a:rPr lang="en-US" dirty="0"/>
              <a:t>, Abhishek, </a:t>
            </a:r>
            <a:r>
              <a:rPr lang="en-US" dirty="0" err="1"/>
              <a:t>Sridharan</a:t>
            </a:r>
            <a:r>
              <a:rPr lang="en-US" dirty="0"/>
              <a:t>, </a:t>
            </a:r>
            <a:r>
              <a:rPr lang="en-US" dirty="0" err="1"/>
              <a:t>Vignesh</a:t>
            </a:r>
            <a:r>
              <a:rPr lang="en-US" dirty="0"/>
              <a:t>, Ramos, Eunice, </a:t>
            </a:r>
            <a:r>
              <a:rPr lang="en-US" dirty="0" err="1"/>
              <a:t>Beltramo</a:t>
            </a:r>
            <a:r>
              <a:rPr lang="en-US" dirty="0"/>
              <a:t>, Agnese, ... Howells, Mark. (2018, noviembre). Introducción a la optimización lineal y OSeMOSYS. </a:t>
            </a:r>
            <a:r>
              <a:rPr lang="en-US" dirty="0" err="1"/>
              <a:t>Zenodo. </a:t>
            </a:r>
            <a:r>
              <a:rPr lang="en-US" dirty="0">
                <a:hlinkClick r:id="rId2"/>
              </a:rPr>
              <a:t>http://doi.</a:t>
            </a:r>
            <a:r>
              <a:rPr lang="en-US" dirty="0"/>
              <a:t>org/10.5281/zenodo.1493112 </a:t>
            </a:r>
          </a:p>
          <a:p>
            <a:r>
              <a:rPr lang="en-US" dirty="0" err="1"/>
              <a:t>Herbst</a:t>
            </a:r>
            <a:r>
              <a:rPr lang="en-US" dirty="0"/>
              <a:t>, A., Toro, F., </a:t>
            </a:r>
            <a:r>
              <a:rPr lang="en-US" dirty="0" err="1"/>
              <a:t>Reitze</a:t>
            </a:r>
            <a:r>
              <a:rPr lang="en-US" dirty="0"/>
              <a:t>, F., </a:t>
            </a:r>
            <a:r>
              <a:rPr lang="en-US" dirty="0" err="1"/>
              <a:t>Jochem</a:t>
            </a:r>
            <a:r>
              <a:rPr lang="en-US" dirty="0"/>
              <a:t>, E., Introduction to Energy Systems Modelling, Swiss Journal of Economics and Statistics, 148 (2), 2012, pp. 111.135</a:t>
            </a:r>
          </a:p>
          <a:p>
            <a:r>
              <a:rPr lang="en-US" dirty="0" err="1"/>
              <a:t>Welsch</a:t>
            </a:r>
            <a:r>
              <a:rPr lang="en-US" dirty="0"/>
              <a:t>, M., Enhancing the Treatment of Systems Integration in Long-term Energy Models, KTH Royal Institute of Technology, 2013</a:t>
            </a:r>
          </a:p>
        </p:txBody>
      </p:sp>
    </p:spTree>
    <p:extLst>
      <p:ext uri="{BB962C8B-B14F-4D97-AF65-F5344CB8AC3E}">
        <p14:creationId xmlns:p14="http://schemas.microsoft.com/office/powerpoint/2010/main" val="181314348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fontScale="85000" lnSpcReduction="20000"/>
          </a:bodyPr>
          <a:lstStyle/>
          <a:p>
            <a:pPr marL="0" lvl="1" indent="0" algn="just">
              <a:lnSpc>
                <a:spcPct val="110000"/>
              </a:lnSpc>
              <a:spcBef>
                <a:spcPts val="0"/>
              </a:spcBef>
              <a:spcAft>
                <a:spcPts val="600"/>
              </a:spcAft>
              <a:buNone/>
              <a:defRPr/>
            </a:pPr>
            <a:r>
              <a:rPr lang="en-GB" sz="2200" b="1" dirty="0">
                <a:hlinkClick r:id="rId5"/>
              </a:rPr>
              <a:t>www.osemosys.org</a:t>
            </a:r>
            <a:endParaRPr lang="en-GB" sz="2200" b="1" dirty="0"/>
          </a:p>
          <a:p>
            <a:pPr marL="0" lvl="1" indent="0" algn="just">
              <a:lnSpc>
                <a:spcPct val="110000"/>
              </a:lnSpc>
              <a:spcBef>
                <a:spcPts val="0"/>
              </a:spcBef>
              <a:spcAft>
                <a:spcPts val="600"/>
              </a:spcAft>
              <a:buNone/>
              <a:defRPr/>
            </a:pPr>
            <a:r>
              <a:rPr lang="en-US" sz="2200" b="1" dirty="0"/>
              <a:t>Generador de modelos que convierte la estructura del sistema energético representada por ecuaciones en una matriz que se resuelve con solucionadores específicos</a:t>
            </a:r>
          </a:p>
          <a:p>
            <a:pPr marL="0" lvl="1" indent="0" algn="just">
              <a:lnSpc>
                <a:spcPct val="110000"/>
              </a:lnSpc>
              <a:spcBef>
                <a:spcPts val="0"/>
              </a:spcBef>
              <a:buNone/>
              <a:defRPr/>
            </a:pPr>
            <a:endParaRPr lang="en-GB" sz="2200" b="1" dirty="0"/>
          </a:p>
          <a:p>
            <a:pPr marL="800100" lvl="2" indent="-342900" algn="just">
              <a:lnSpc>
                <a:spcPct val="120000"/>
              </a:lnSpc>
              <a:spcBef>
                <a:spcPts val="0"/>
              </a:spcBef>
              <a:defRPr/>
            </a:pPr>
            <a:r>
              <a:rPr lang="en-GB" sz="2200" b="1" i="1" dirty="0">
                <a:latin typeface="Open Sans"/>
                <a:ea typeface="Open Sans"/>
                <a:cs typeface="Open Sans"/>
              </a:rPr>
              <a:t>Optimización lineal</a:t>
            </a:r>
            <a:endParaRPr lang="en-GB" sz="2200" b="1" i="1" dirty="0"/>
          </a:p>
          <a:p>
            <a:pPr marL="800100" lvl="2" indent="-342900" algn="just">
              <a:lnSpc>
                <a:spcPct val="120000"/>
              </a:lnSpc>
              <a:spcBef>
                <a:spcPts val="0"/>
              </a:spcBef>
              <a:defRPr/>
            </a:pPr>
            <a:r>
              <a:rPr lang="sv-SE" sz="2200" dirty="0">
                <a:latin typeface="Open Sans"/>
                <a:ea typeface="Open Sans"/>
                <a:cs typeface="Open Sans"/>
              </a:rPr>
              <a:t>Paradigma comparable a MESSAGE y TIMES</a:t>
            </a:r>
          </a:p>
          <a:p>
            <a:pPr marL="800100" lvl="2" indent="-342900" algn="just">
              <a:lnSpc>
                <a:spcPct val="120000"/>
              </a:lnSpc>
              <a:spcBef>
                <a:spcPts val="0"/>
              </a:spcBef>
              <a:defRPr/>
            </a:pPr>
            <a:r>
              <a:rPr lang="en-GB" sz="2200" dirty="0">
                <a:latin typeface="Open Sans"/>
                <a:ea typeface="Open Sans"/>
                <a:cs typeface="Open Sans"/>
              </a:rPr>
              <a:t>Disponible </a:t>
            </a:r>
            <a:r>
              <a:rPr lang="en-GB" sz="2200" dirty="0" err="1">
                <a:latin typeface="Open Sans"/>
                <a:ea typeface="Open Sans"/>
                <a:cs typeface="Open Sans"/>
              </a:rPr>
              <a:t>gratuitamente</a:t>
            </a:r>
            <a:r>
              <a:rPr lang="en-GB" sz="2200" dirty="0">
                <a:latin typeface="Open Sans"/>
                <a:ea typeface="Open Sans"/>
                <a:cs typeface="Open Sans"/>
              </a:rPr>
              <a:t> y de </a:t>
            </a:r>
            <a:r>
              <a:rPr lang="en-GB" sz="2200" dirty="0" err="1">
                <a:latin typeface="Open Sans"/>
                <a:ea typeface="Open Sans"/>
                <a:cs typeface="Open Sans"/>
              </a:rPr>
              <a:t>código</a:t>
            </a:r>
            <a:r>
              <a:rPr lang="en-GB" sz="2200" dirty="0">
                <a:latin typeface="Open Sans"/>
                <a:ea typeface="Open Sans"/>
                <a:cs typeface="Open Sans"/>
              </a:rPr>
              <a:t> </a:t>
            </a:r>
            <a:r>
              <a:rPr lang="en-GB" sz="2200" dirty="0" err="1">
                <a:latin typeface="Open Sans"/>
                <a:ea typeface="Open Sans"/>
                <a:cs typeface="Open Sans"/>
              </a:rPr>
              <a:t>abierto</a:t>
            </a:r>
            <a:endParaRPr lang="en-GB" sz="2200" dirty="0">
              <a:latin typeface="Open Sans"/>
              <a:ea typeface="Open Sans"/>
              <a:cs typeface="Open Sans"/>
            </a:endParaRPr>
          </a:p>
          <a:p>
            <a:pPr marL="800100" lvl="2" indent="-342900" algn="just">
              <a:lnSpc>
                <a:spcPct val="120000"/>
              </a:lnSpc>
              <a:spcBef>
                <a:spcPts val="0"/>
              </a:spcBef>
              <a:defRPr/>
            </a:pPr>
            <a:r>
              <a:rPr lang="en-GB" sz="2200" dirty="0"/>
              <a:t>Dinámica</a:t>
            </a:r>
          </a:p>
          <a:p>
            <a:pPr marL="800100" lvl="2" indent="-342900" algn="just">
              <a:lnSpc>
                <a:spcPct val="120000"/>
              </a:lnSpc>
              <a:spcBef>
                <a:spcPts val="0"/>
              </a:spcBef>
              <a:defRPr/>
            </a:pPr>
            <a:r>
              <a:rPr lang="en-GB" sz="2200" dirty="0"/>
              <a:t>(Generalmente) Previsión perfecta</a:t>
            </a:r>
          </a:p>
          <a:p>
            <a:pPr marL="800100" lvl="2" indent="-342900" algn="just">
              <a:lnSpc>
                <a:spcPct val="120000"/>
              </a:lnSpc>
              <a:spcBef>
                <a:spcPts val="0"/>
              </a:spcBef>
              <a:defRPr/>
            </a:pPr>
            <a:r>
              <a:rPr lang="en-GB" sz="2200" dirty="0"/>
              <a:t>(Normalmente) Determinista</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¿Qué es?</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181264" y="5681382"/>
            <a:ext cx="3537466" cy="709991"/>
          </a:xfrm>
        </p:spPr>
        <p:txBody>
          <a:bodyPr>
            <a:normAutofit fontScale="77500" lnSpcReduction="20000"/>
          </a:bodyPr>
          <a:lstStyle/>
          <a:p>
            <a:r>
              <a:rPr lang="en-US" dirty="0">
                <a:latin typeface="Open Sans"/>
                <a:ea typeface="Open Sans SemiBold"/>
                <a:cs typeface="Segoe UI"/>
              </a:rPr>
              <a:t>Referencia: M. Howells et al., OSeMOSYS: The Open Source Energy Modeling System: An introduction to its ethos, structure and development, Energy Policy, 39(10), 2011, p.5850-5870  </a:t>
            </a:r>
            <a:endParaRPr lang="en-US" dirty="0">
              <a:latin typeface="Open Sans"/>
            </a:endParaRPr>
          </a:p>
        </p:txBody>
      </p:sp>
      <p:sp>
        <p:nvSpPr>
          <p:cNvPr id="11" name="Oval 10">
            <a:extLst>
              <a:ext uri="{FF2B5EF4-FFF2-40B4-BE49-F238E27FC236}">
                <a16:creationId xmlns:a16="http://schemas.microsoft.com/office/drawing/2014/main" id="{0F1E9C80-F6EC-0B49-BAB3-068438C015BD}"/>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8.mp3" descr="Lecture3_Slide8.mp3">
            <a:hlinkClick r:id="" action="ppaction://media"/>
            <a:extLst>
              <a:ext uri="{FF2B5EF4-FFF2-40B4-BE49-F238E27FC236}">
                <a16:creationId xmlns:a16="http://schemas.microsoft.com/office/drawing/2014/main" id="{A7015ECA-936C-A64D-9CC8-D8A8468C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8651274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1A092-52BD-4EA1-A3A9-5957F9F39426}">
  <ds:schemaRefs>
    <ds:schemaRef ds:uri="http://purl.org/dc/terms/"/>
    <ds:schemaRef ds:uri="http://schemas.microsoft.com/office/2006/documentManagement/types"/>
    <ds:schemaRef ds:uri="http://schemas.microsoft.com/office/infopath/2007/PartnerControls"/>
    <ds:schemaRef ds:uri="0b696a8a-ab1a-459b-a09e-44df7cbe9330"/>
    <ds:schemaRef ds:uri="http://purl.org/dc/elements/1.1/"/>
    <ds:schemaRef ds:uri="http://schemas.microsoft.com/office/2006/metadata/properties"/>
    <ds:schemaRef ds:uri="http://schemas.openxmlformats.org/package/2006/metadata/core-properties"/>
    <ds:schemaRef ds:uri="35b8b66e-5759-43c1-a138-f967a8bf5a20"/>
    <ds:schemaRef ds:uri="http://www.w3.org/XML/1998/namespace"/>
    <ds:schemaRef ds:uri="http://purl.org/dc/dcmitype/"/>
  </ds:schemaRefs>
</ds:datastoreItem>
</file>

<file path=customXml/itemProps2.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1060</TotalTime>
  <Words>7238</Words>
  <Application>Microsoft Office PowerPoint</Application>
  <PresentationFormat>Panorámica</PresentationFormat>
  <Paragraphs>310</Paragraphs>
  <Slides>26</Slides>
  <Notes>22</Notes>
  <HiddenSlides>0</HiddenSlides>
  <MMClips>22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26</vt:i4>
      </vt:variant>
    </vt:vector>
  </HeadingPairs>
  <TitlesOfParts>
    <vt:vector size="38" baseType="lpstr">
      <vt:lpstr>Arial</vt:lpstr>
      <vt:lpstr>Calibri</vt:lpstr>
      <vt:lpstr>Calibri Light</vt:lpstr>
      <vt:lpstr>Montserrat</vt:lpstr>
      <vt:lpstr>Open Sans</vt:lpstr>
      <vt:lpstr>Open Sans ExtraBold</vt:lpstr>
      <vt:lpstr>Open Sans SemiBold</vt:lpstr>
      <vt:lpstr>Open Sans SemiBold</vt:lpstr>
      <vt:lpstr>Segoe UI</vt:lpstr>
      <vt:lpstr>Segoe UI Semibold</vt:lpstr>
      <vt:lpstr>Wingdings</vt:lpstr>
      <vt:lpstr>CCG_ppt</vt:lpstr>
      <vt:lpstr>LECTURA 3 HERRAMIENTAS DE MODELIZACIÓN DE LA ENERGÍA Y OSeMOSYS</vt:lpstr>
      <vt:lpstr>Resultados del aprendizaje</vt:lpstr>
      <vt:lpstr>3.1 Herramientas de modelización energética</vt:lpstr>
      <vt:lpstr>3.1 Herramientas de modelización energética</vt:lpstr>
      <vt:lpstr>3.1 Herramientas de modelización energética</vt:lpstr>
      <vt:lpstr>3.1 Herramientas de modelización energética</vt:lpstr>
      <vt:lpstr>3.1 Herramientas de modelización energética</vt:lpstr>
      <vt:lpstr>Conferencia 3.1 Referencias</vt:lpstr>
      <vt:lpstr>3.2 OSeMOSYS</vt:lpstr>
      <vt:lpstr>3.2 OSeMOSYS</vt:lpstr>
      <vt:lpstr>3.2 OSeMOSYS</vt:lpstr>
      <vt:lpstr>3.2 OSeMOSYS</vt:lpstr>
      <vt:lpstr>3.2 OSeMOSYS</vt:lpstr>
      <vt:lpstr>Conferencia 3.2 Referencias</vt:lpstr>
      <vt:lpstr>3.3 Aplicaciones de OSeMOSYS</vt:lpstr>
      <vt:lpstr>3.3 Aplicaciones de OSeMOSYS</vt:lpstr>
      <vt:lpstr>3.3 Aplicaciones de OSeMOSYS</vt:lpstr>
      <vt:lpstr>3.3 Aplicaciones de OSeMOSYS</vt:lpstr>
      <vt:lpstr>3.3 Aplicaciones de OSeMOSYS</vt:lpstr>
      <vt:lpstr>Conferencia 3.3 Referencias</vt:lpstr>
      <vt:lpstr>3.4 Fundamentos de OSeMOSYS</vt:lpstr>
      <vt:lpstr>3.4 Fundamentos de OSeMOSYS</vt:lpstr>
      <vt:lpstr>3.4 Fundamentos de OSeMOSYS</vt:lpstr>
      <vt:lpstr>3.4 Fundamentos de OSeMOSYS</vt:lpstr>
      <vt:lpstr>3.4 Fundamentos de OSeMOSYS</vt:lpstr>
      <vt:lpstr>Presentación de PowerPoint</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Gardumi</dc:creator>
  <cp:keywords>, docId:7E4F38A7624D613B2C0A4231194002E2</cp:keywords>
  <cp:lastModifiedBy>Esther Mariela Bolaños Navarro</cp:lastModifiedBy>
  <cp:revision>388</cp:revision>
  <dcterms:created xsi:type="dcterms:W3CDTF">2021-04-29T14:19:09Z</dcterms:created>
  <dcterms:modified xsi:type="dcterms:W3CDTF">2022-10-27T02:36:23Z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