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embeddedFontLst>
    <p:embeddedFont>
      <p:font typeface="Arial Black" panose="020B0A04020102020204" pitchFamily="34" charset="0"/>
      <p:regular r:id="rId33"/>
      <p:bold r:id="rId34"/>
    </p:embeddedFont>
    <p:embeddedFont>
      <p:font typeface="Helvetica Neue" panose="020B060402020202020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Open Sans ExtraBold" panose="020B0906030804020204" pitchFamily="34" charset="0"/>
      <p:bold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JV1j+rT+PfsT+7ywpLsnutOHWs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ADA8C8-1501-46A4-B1EB-1B706AEE5C34}">
  <a:tblStyle styleId="{B9ADA8C8-1501-46A4-B1EB-1B706AEE5C3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7962C2E-3E27-4252-AC62-8A481DC7FBCF}" styleName="Table_1">
    <a:wholeTbl>
      <a:tcTxStyle b="off" i="off">
        <a:font>
          <a:latin typeface="Aptos"/>
          <a:ea typeface="Aptos"/>
          <a:cs typeface="Aptos"/>
        </a:font>
        <a:srgbClr val="000000"/>
      </a:tcTxStyle>
      <a:tcStyle>
        <a:tcBdr>
          <a:left>
            <a:ln w="12700" cap="flat" cmpd="sng">
              <a:solidFill>
                <a:srgbClr val="5F8EFD"/>
              </a:solidFill>
              <a:prstDash val="solid"/>
              <a:round/>
              <a:headEnd type="none" w="sm" len="sm"/>
              <a:tailEnd type="none" w="sm" len="sm"/>
            </a:ln>
          </a:left>
          <a:right>
            <a:ln w="12700" cap="flat" cmpd="sng">
              <a:solidFill>
                <a:srgbClr val="5F8EFD"/>
              </a:solidFill>
              <a:prstDash val="solid"/>
              <a:round/>
              <a:headEnd type="none" w="sm" len="sm"/>
              <a:tailEnd type="none" w="sm" len="sm"/>
            </a:ln>
          </a:right>
          <a:top>
            <a:ln w="12700" cap="flat" cmpd="sng">
              <a:solidFill>
                <a:srgbClr val="5F8EFD"/>
              </a:solidFill>
              <a:prstDash val="solid"/>
              <a:round/>
              <a:headEnd type="none" w="sm" len="sm"/>
              <a:tailEnd type="none" w="sm" len="sm"/>
            </a:ln>
          </a:top>
          <a:bottom>
            <a:ln w="12700" cap="flat" cmpd="sng">
              <a:solidFill>
                <a:srgbClr val="5F8EFD"/>
              </a:solidFill>
              <a:prstDash val="solid"/>
              <a:round/>
              <a:headEnd type="none" w="sm" len="sm"/>
              <a:tailEnd type="none" w="sm" len="sm"/>
            </a:ln>
          </a:bottom>
          <a:insideH>
            <a:ln w="12700" cap="flat" cmpd="sng">
              <a:solidFill>
                <a:srgbClr val="5F8EFD"/>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solidFill>
        </a:fill>
      </a:tcStyle>
    </a:wholeTbl>
    <a:band1H>
      <a:tcTxStyle/>
      <a:tcStyle>
        <a:tcBdr/>
        <a:fill>
          <a:solidFill>
            <a:srgbClr val="E6EFF7"/>
          </a:solidFill>
        </a:fill>
      </a:tcStyle>
    </a:band1H>
    <a:band2H>
      <a:tcTxStyle/>
      <a:tcStyle>
        <a:tcBdr/>
      </a:tcStyle>
    </a:band2H>
    <a:band1V>
      <a:tcTxStyle/>
      <a:tcStyle>
        <a:tcBdr/>
        <a:fill>
          <a:solidFill>
            <a:srgbClr val="E6EFF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rgbClr val="5F8EFD"/>
              </a:solidFill>
              <a:prstDash val="solid"/>
              <a:round/>
              <a:headEnd type="none" w="sm" len="sm"/>
              <a:tailEnd type="none" w="sm" len="sm"/>
            </a:ln>
          </a:top>
        </a:tcBdr>
        <a:fill>
          <a:solidFill>
            <a:srgbClr val="FFFFFF"/>
          </a:solidFill>
        </a:fill>
      </a:tcStyle>
    </a:lastRow>
    <a:seCell>
      <a:tcTxStyle/>
      <a:tcStyle>
        <a:tcBdr/>
      </a:tcStyle>
    </a:seCell>
    <a:swCell>
      <a:tcTxStyle/>
      <a:tcStyle>
        <a:tcBdr/>
      </a:tcStyle>
    </a:swCell>
    <a:firstRow>
      <a:tcTxStyle b="on" i="off">
        <a:font>
          <a:latin typeface="Aptos"/>
          <a:ea typeface="Aptos"/>
          <a:cs typeface="Aptos"/>
        </a:font>
        <a:srgbClr val="FFFFFF"/>
      </a:tcTxStyle>
      <a:tcStyle>
        <a:tcBdr/>
        <a:fill>
          <a:solidFill>
            <a:srgbClr val="5F8EFD"/>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c69ff5494c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c69ff5494c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3c69ff5494c_1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c44f15fe98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c44f15fe98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100"/>
              <a:t>This equation tracks generation capacity over time decreasing capacity when units a retired. Therefore the available capacity is equal to the capacity from the previous year minus any capacity that is retired in year (y).</a:t>
            </a:r>
            <a:endParaRPr sz="1100"/>
          </a:p>
        </p:txBody>
      </p:sp>
      <p:sp>
        <p:nvSpPr>
          <p:cNvPr id="180" name="Google Shape;180;g3c44f15fe98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c69ff5494c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3c69ff5494c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400"/>
              <a:buFont typeface="Arial"/>
              <a:buNone/>
            </a:pPr>
            <a:r>
              <a:rPr lang="sv-SE" sz="1100"/>
              <a:t>The first equation shows the minimum level of fleetwide capacity that needs to be maintained. It shows the total available generation capacity must be equal or greater than the target value. It specifies that there must be enough capacity in the system to meet the target. </a:t>
            </a:r>
            <a:endParaRPr sz="1100"/>
          </a:p>
        </p:txBody>
      </p:sp>
      <p:sp>
        <p:nvSpPr>
          <p:cNvPr id="189" name="Google Shape;189;g3c69ff5494c_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c44f15fe98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c44f15fe98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r>
              <a:rPr lang="sv-SE" sz="1100"/>
              <a:t>The final equation shows finally, this equation defines the cumulative retirement in each year.</a:t>
            </a:r>
            <a:endParaRPr sz="1100"/>
          </a:p>
        </p:txBody>
      </p:sp>
      <p:sp>
        <p:nvSpPr>
          <p:cNvPr id="198" name="Google Shape;198;g3c44f15fe98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c2b5a74767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3c2b5a74767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c2b5a74767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c2b5a74767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endParaRPr/>
          </a:p>
        </p:txBody>
      </p:sp>
      <p:sp>
        <p:nvSpPr>
          <p:cNvPr id="216" name="Google Shape;216;g3c2b5a74767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c2b5a74767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c2b5a74767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25" name="Google Shape;225;g3c2b5a74767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c44f15fe98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3c44f15fe98_0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35" name="Google Shape;235;g3c44f15fe98_0_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c44f15fe98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c44f15fe98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45" name="Google Shape;245;g3c44f15fe98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c44f15fe98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c44f15fe98_0_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55" name="Google Shape;255;g3c44f15fe98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2b5a74767_0_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3c2b5a74767_0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100" name="Google Shape;100;g3c2b5a74767_0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c44f15fe98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3c44f15fe98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65" name="Google Shape;265;g3c44f15fe98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c44f15fe98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3c44f15fe98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75" name="Google Shape;275;g3c44f15fe98_0_1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c44f15fe98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3c44f15fe98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85" name="Google Shape;285;g3c44f15fe98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c44f15fe98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3c44f15fe98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295" name="Google Shape;295;g3c44f15fe98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c44f15fe98_0_4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3c44f15fe98_0_4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305" name="Google Shape;305;g3c44f15fe98_0_4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c44f15fe98_0_4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3c44f15fe98_0_4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315" name="Google Shape;315;g3c44f15fe98_0_4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c44f15fe98_0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3c44f15fe98_0_4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323" name="Google Shape;323;g3c44f15fe98_0_4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c44f15fe98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3c44f15fe98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341" name="Google Shape;341;g3c44f15fe98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c44f15fe98_0_5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3c44f15fe98_0_5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351" name="Google Shape;351;g3c44f15fe98_0_5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c44f15fe98_0_5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3c44f15fe98_0_5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200"/>
              </a:spcBef>
              <a:spcAft>
                <a:spcPts val="0"/>
              </a:spcAft>
              <a:buClr>
                <a:srgbClr val="000000"/>
              </a:buClr>
              <a:buSzPts val="1400"/>
              <a:buFont typeface="Arial"/>
              <a:buNone/>
            </a:pPr>
            <a:endParaRPr/>
          </a:p>
        </p:txBody>
      </p:sp>
      <p:sp>
        <p:nvSpPr>
          <p:cNvPr id="358" name="Google Shape;358;g3c44f15fe98_0_5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c2b5a7476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3c2b5a7476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c2b5a74767_0_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3c2b5a74767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2b5a74767_0_2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g3c2b5a74767_0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c446edc66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c446edc66f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r>
              <a:rPr lang="sv-SE" sz="1100"/>
              <a:t>This slide explains the basic structure of the FFRM. At its heart, the model is built around eight core mathematical equations. Together, these equations quantify foregone net revenue for fossil fuel fleets is essentially, what operators lose when plants run less or retire earlier than they otherwise would. The model’s objective function is set up to evaluate foregone revenue under two different revenue regimes.</a:t>
            </a:r>
            <a:br>
              <a:rPr lang="sv-SE" sz="1100"/>
            </a:br>
            <a:r>
              <a:rPr lang="sv-SE" sz="1100"/>
              <a:t>First is the PPA regime, where revenue is governed by commercially negotiated power purchase agreements, so the price and payment structure are contract-based. Second is the market-based regime, where revenue is driven by projected hourly spot prices. Those spot prices are treated as exogenous inputs to the model.</a:t>
            </a:r>
            <a:br>
              <a:rPr lang="sv-SE" sz="1100"/>
            </a:br>
            <a:endParaRPr sz="1100"/>
          </a:p>
          <a:p>
            <a:pPr marL="0" marR="0" lvl="0" indent="0" algn="l" rtl="0">
              <a:lnSpc>
                <a:spcPct val="100000"/>
              </a:lnSpc>
              <a:spcBef>
                <a:spcPts val="1200"/>
              </a:spcBef>
              <a:spcAft>
                <a:spcPts val="0"/>
              </a:spcAft>
              <a:buClr>
                <a:srgbClr val="000000"/>
              </a:buClr>
              <a:buSzPts val="1400"/>
              <a:buFont typeface="Arial"/>
              <a:buNone/>
            </a:pPr>
            <a:endParaRPr/>
          </a:p>
        </p:txBody>
      </p:sp>
      <p:sp>
        <p:nvSpPr>
          <p:cNvPr id="126" name="Google Shape;126;g3c446edc66f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c2caca42bc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3c2caca42bc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sv-SE" sz="1100"/>
              <a:t>This equation estimates net revenue for each generator. The first term is the operating margin: electricity price (by year </a:t>
            </a:r>
            <a:r>
              <a:rPr lang="sv-SE" sz="1100" i="1"/>
              <a:t>y</a:t>
            </a:r>
            <a:r>
              <a:rPr lang="sv-SE" sz="1100"/>
              <a:t>, price case </a:t>
            </a:r>
            <a:r>
              <a:rPr lang="sv-SE" sz="1100" i="1"/>
              <a:t>p</a:t>
            </a:r>
            <a:r>
              <a:rPr lang="sv-SE" sz="1100"/>
              <a:t>, and time </a:t>
            </a:r>
            <a:r>
              <a:rPr lang="sv-SE" sz="1100" i="1"/>
              <a:t>t</a:t>
            </a:r>
            <a:r>
              <a:rPr lang="sv-SE" sz="1100"/>
              <a:t>) minus variable cost (in year </a:t>
            </a:r>
            <a:r>
              <a:rPr lang="sv-SE" sz="1100" i="1"/>
              <a:t>y</a:t>
            </a:r>
            <a:r>
              <a:rPr lang="sv-SE" sz="1100"/>
              <a:t>), multiplied by generation.The second term is fixed cost × retired capacity, which we subtract from the operating net revenue. To get foregone revenue, we take the difference in system-wide net revenue between the BAU and decarbonisation scenarios. That foregone revenue is then used as a proxy for stranded cost associated with retired capacity.</a:t>
            </a:r>
            <a:endParaRPr sz="1100"/>
          </a:p>
          <a:p>
            <a:pPr marL="0" marR="0" lvl="0" indent="0" algn="l" rtl="0">
              <a:lnSpc>
                <a:spcPct val="100000"/>
              </a:lnSpc>
              <a:spcBef>
                <a:spcPts val="1200"/>
              </a:spcBef>
              <a:spcAft>
                <a:spcPts val="0"/>
              </a:spcAft>
              <a:buClr>
                <a:srgbClr val="000000"/>
              </a:buClr>
              <a:buSzPts val="1400"/>
              <a:buFont typeface="Arial"/>
              <a:buNone/>
            </a:pPr>
            <a:endParaRPr/>
          </a:p>
        </p:txBody>
      </p:sp>
      <p:sp>
        <p:nvSpPr>
          <p:cNvPr id="134" name="Google Shape;134;g3c2caca42bc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c2b5a74767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3c2b5a74767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sv-SE" sz="1100"/>
              <a:t>This fraction caps how much a unit’s net revenue can drop compared to business-as-usual (BAU). The numerator is the change in net revenue: decarbonisation minus BAU. Dividing by BAU net revenue turns it into a proportional loss, which is reflected as a percentage. α is a user-defined threshold, and the model constrains the loss so it cannot exceed α.</a:t>
            </a:r>
            <a:endParaRPr sz="1100"/>
          </a:p>
          <a:p>
            <a:pPr marL="0" marR="0" lvl="0" indent="0" algn="l" rtl="0">
              <a:lnSpc>
                <a:spcPct val="100000"/>
              </a:lnSpc>
              <a:spcBef>
                <a:spcPts val="1200"/>
              </a:spcBef>
              <a:spcAft>
                <a:spcPts val="0"/>
              </a:spcAft>
              <a:buClr>
                <a:srgbClr val="000000"/>
              </a:buClr>
              <a:buSzPts val="1400"/>
              <a:buFont typeface="Arial"/>
              <a:buNone/>
            </a:pPr>
            <a:endParaRPr sz="1100"/>
          </a:p>
        </p:txBody>
      </p:sp>
      <p:sp>
        <p:nvSpPr>
          <p:cNvPr id="143" name="Google Shape;143;g3c2b5a74767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c44f15fe9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3c44f15fe9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sv-SE" sz="1100"/>
              <a:t>This equation shows the constraint pins total fleet generation to a user-defined target each year and scenario. We sum generation across units and time blocks and weight by (H[t]) to get total energy. In decarbonisation, fossil output falls over time, so net revenue is lower than BAU.</a:t>
            </a:r>
            <a:endParaRPr sz="1100"/>
          </a:p>
          <a:p>
            <a:pPr marL="0" lvl="0" indent="0" algn="l" rtl="0">
              <a:spcBef>
                <a:spcPts val="1200"/>
              </a:spcBef>
              <a:spcAft>
                <a:spcPts val="0"/>
              </a:spcAft>
              <a:buClr>
                <a:schemeClr val="dk1"/>
              </a:buClr>
              <a:buSzPts val="1100"/>
              <a:buFont typeface="Arial"/>
              <a:buNone/>
            </a:pPr>
            <a:endParaRPr sz="1100"/>
          </a:p>
          <a:p>
            <a:pPr marL="0" marR="0" lvl="0" indent="0" algn="l" rtl="0">
              <a:lnSpc>
                <a:spcPct val="100000"/>
              </a:lnSpc>
              <a:spcBef>
                <a:spcPts val="1200"/>
              </a:spcBef>
              <a:spcAft>
                <a:spcPts val="0"/>
              </a:spcAft>
              <a:buClr>
                <a:srgbClr val="000000"/>
              </a:buClr>
              <a:buSzPts val="1400"/>
              <a:buFont typeface="Arial"/>
              <a:buNone/>
            </a:pPr>
            <a:endParaRPr/>
          </a:p>
        </p:txBody>
      </p:sp>
      <p:sp>
        <p:nvSpPr>
          <p:cNvPr id="153" name="Google Shape;153;g3c44f15fe9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c44f15fe98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3c44f15fe98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100"/>
              <a:t>This equation shows a constraint whereby the electricity generated per generator (g), in year (y), time period (t),scenario (s) and price regime (p), multiplied by the number of hours in that period should be equal to or be greater than minimum generation of that generator (g).</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sv-SE" sz="1100"/>
              <a:t>The second equation shows is similar to the equation reference above. However it represents the upper bound whereby the total electricity generation by a generator (g) over time (t), scenario (s), price regime (p) multiplied by the number of hours in a time period does not exceed the specified maximum allowed generation for a generator (g).</a:t>
            </a:r>
            <a:endParaRPr sz="1100"/>
          </a:p>
        </p:txBody>
      </p:sp>
      <p:sp>
        <p:nvSpPr>
          <p:cNvPr id="162" name="Google Shape;162;g3c44f15fe98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12"/>
          <p:cNvSpPr txBox="1">
            <a:spLocks noGrp="1"/>
          </p:cNvSpPr>
          <p:nvPr>
            <p:ph type="ctrTitle"/>
          </p:nvPr>
        </p:nvSpPr>
        <p:spPr>
          <a:xfrm>
            <a:off x="2979507" y="739739"/>
            <a:ext cx="4880223" cy="49829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59"/>
        <p:cNvGrpSpPr/>
        <p:nvPr/>
      </p:nvGrpSpPr>
      <p:grpSpPr>
        <a:xfrm>
          <a:off x="0" y="0"/>
          <a:ext cx="0" cy="0"/>
          <a:chOff x="0" y="0"/>
          <a:chExt cx="0" cy="0"/>
        </a:xfrm>
      </p:grpSpPr>
      <p:pic>
        <p:nvPicPr>
          <p:cNvPr id="60" name="Google Shape;60;p3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1" name="Google Shape;61;p35"/>
          <p:cNvSpPr/>
          <p:nvPr/>
        </p:nvSpPr>
        <p:spPr>
          <a:xfrm>
            <a:off x="279699" y="1829664"/>
            <a:ext cx="11629017"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2" name="Google Shape;62;p35"/>
          <p:cNvSpPr>
            <a:spLocks noGrp="1"/>
          </p:cNvSpPr>
          <p:nvPr>
            <p:ph type="pic" idx="2"/>
          </p:nvPr>
        </p:nvSpPr>
        <p:spPr>
          <a:xfrm>
            <a:off x="6096000" y="1971040"/>
            <a:ext cx="5608320" cy="4419600"/>
          </a:xfrm>
          <a:prstGeom prst="rect">
            <a:avLst/>
          </a:prstGeom>
          <a:noFill/>
          <a:ln>
            <a:noFill/>
          </a:ln>
        </p:spPr>
      </p:sp>
      <p:sp>
        <p:nvSpPr>
          <p:cNvPr id="63" name="Google Shape;63;p35"/>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64" name="Google Shape;64;p35"/>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65" name="Google Shape;65;p35"/>
          <p:cNvSpPr txBox="1">
            <a:spLocks noGrp="1"/>
          </p:cNvSpPr>
          <p:nvPr>
            <p:ph type="body" idx="3"/>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35"/>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7"/>
        <p:cNvGrpSpPr/>
        <p:nvPr/>
      </p:nvGrpSpPr>
      <p:grpSpPr>
        <a:xfrm>
          <a:off x="0" y="0"/>
          <a:ext cx="0" cy="0"/>
          <a:chOff x="0" y="0"/>
          <a:chExt cx="0" cy="0"/>
        </a:xfrm>
      </p:grpSpPr>
      <p:sp>
        <p:nvSpPr>
          <p:cNvPr id="68" name="Google Shape;68;p36"/>
          <p:cNvSpPr txBox="1">
            <a:spLocks noGrp="1"/>
          </p:cNvSpPr>
          <p:nvPr>
            <p:ph type="title"/>
          </p:nvPr>
        </p:nvSpPr>
        <p:spPr>
          <a:xfrm>
            <a:off x="838200" y="15804"/>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2">
    <p:spTree>
      <p:nvGrpSpPr>
        <p:cNvPr id="1" name="Shape 70"/>
        <p:cNvGrpSpPr/>
        <p:nvPr/>
      </p:nvGrpSpPr>
      <p:grpSpPr>
        <a:xfrm>
          <a:off x="0" y="0"/>
          <a:ext cx="0" cy="0"/>
          <a:chOff x="0" y="0"/>
          <a:chExt cx="0" cy="0"/>
        </a:xfrm>
      </p:grpSpPr>
      <p:sp>
        <p:nvSpPr>
          <p:cNvPr id="71" name="Google Shape;71;p37"/>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72" name="Google Shape;72;p37"/>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37"/>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1_Two Content 3">
    <p:spTree>
      <p:nvGrpSpPr>
        <p:cNvPr id="1" name="Shape 74"/>
        <p:cNvGrpSpPr/>
        <p:nvPr/>
      </p:nvGrpSpPr>
      <p:grpSpPr>
        <a:xfrm>
          <a:off x="0" y="0"/>
          <a:ext cx="0" cy="0"/>
          <a:chOff x="0" y="0"/>
          <a:chExt cx="0" cy="0"/>
        </a:xfrm>
      </p:grpSpPr>
      <p:sp>
        <p:nvSpPr>
          <p:cNvPr id="75" name="Google Shape;75;p3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76" name="Google Shape;76;p38"/>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7" name="Google Shape;77;p38"/>
          <p:cNvSpPr txBox="1">
            <a:spLocks noGrp="1"/>
          </p:cNvSpPr>
          <p:nvPr>
            <p:ph type="body" idx="2"/>
          </p:nvPr>
        </p:nvSpPr>
        <p:spPr>
          <a:xfrm>
            <a:off x="6148754" y="1325562"/>
            <a:ext cx="5181600" cy="485140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8" name="Google Shape;78;p38"/>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p:cSld name="1_Title Slide">
    <p:spTree>
      <p:nvGrpSpPr>
        <p:cNvPr id="1" name="Shape 79"/>
        <p:cNvGrpSpPr/>
        <p:nvPr/>
      </p:nvGrpSpPr>
      <p:grpSpPr>
        <a:xfrm>
          <a:off x="0" y="0"/>
          <a:ext cx="0" cy="0"/>
          <a:chOff x="0" y="0"/>
          <a:chExt cx="0" cy="0"/>
        </a:xfrm>
      </p:grpSpPr>
      <p:pic>
        <p:nvPicPr>
          <p:cNvPr id="80" name="Google Shape;80;g3c2b35e1cdf_0_22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1" name="Google Shape;81;g3c2b35e1cdf_0_225"/>
          <p:cNvSpPr txBox="1">
            <a:spLocks noGrp="1"/>
          </p:cNvSpPr>
          <p:nvPr>
            <p:ph type="ctrTitle"/>
          </p:nvPr>
        </p:nvSpPr>
        <p:spPr>
          <a:xfrm>
            <a:off x="0" y="1"/>
            <a:ext cx="8894700" cy="4037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3c2b35e1cdf_0_225"/>
          <p:cNvSpPr/>
          <p:nvPr/>
        </p:nvSpPr>
        <p:spPr>
          <a:xfrm>
            <a:off x="2285999" y="4370120"/>
            <a:ext cx="4322700" cy="1828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2" type="title">
  <p:cSld name="TITLE">
    <p:spTree>
      <p:nvGrpSpPr>
        <p:cNvPr id="1" name="Shape 83"/>
        <p:cNvGrpSpPr/>
        <p:nvPr/>
      </p:nvGrpSpPr>
      <p:grpSpPr>
        <a:xfrm>
          <a:off x="0" y="0"/>
          <a:ext cx="0" cy="0"/>
          <a:chOff x="0" y="0"/>
          <a:chExt cx="0" cy="0"/>
        </a:xfrm>
      </p:grpSpPr>
      <p:pic>
        <p:nvPicPr>
          <p:cNvPr id="84" name="Google Shape;84;g3c2b35e1cdf_0_229"/>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5" name="Google Shape;85;g3c2b35e1cdf_0_229"/>
          <p:cNvSpPr txBox="1">
            <a:spLocks noGrp="1"/>
          </p:cNvSpPr>
          <p:nvPr>
            <p:ph type="ctrTitle"/>
          </p:nvPr>
        </p:nvSpPr>
        <p:spPr>
          <a:xfrm>
            <a:off x="1" y="1952105"/>
            <a:ext cx="96078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3c2b35e1cdf_0_229"/>
          <p:cNvSpPr txBox="1">
            <a:spLocks noGrp="1"/>
          </p:cNvSpPr>
          <p:nvPr>
            <p:ph type="subTitle" idx="1"/>
          </p:nvPr>
        </p:nvSpPr>
        <p:spPr>
          <a:xfrm>
            <a:off x="0" y="4339705"/>
            <a:ext cx="9607800" cy="19521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36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3">
  <p:cSld name="1_Title Slide_2">
    <p:spTree>
      <p:nvGrpSpPr>
        <p:cNvPr id="1" name="Shape 87"/>
        <p:cNvGrpSpPr/>
        <p:nvPr/>
      </p:nvGrpSpPr>
      <p:grpSpPr>
        <a:xfrm>
          <a:off x="0" y="0"/>
          <a:ext cx="0" cy="0"/>
          <a:chOff x="0" y="0"/>
          <a:chExt cx="0" cy="0"/>
        </a:xfrm>
      </p:grpSpPr>
      <p:pic>
        <p:nvPicPr>
          <p:cNvPr id="88" name="Google Shape;88;g3c2b35e1cdf_0_2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9" name="Google Shape;89;g3c2b35e1cdf_0_244"/>
          <p:cNvSpPr txBox="1">
            <a:spLocks noGrp="1"/>
          </p:cNvSpPr>
          <p:nvPr>
            <p:ph type="ctrTitle"/>
          </p:nvPr>
        </p:nvSpPr>
        <p:spPr>
          <a:xfrm>
            <a:off x="2979507" y="739739"/>
            <a:ext cx="5369100" cy="173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3c2b35e1cdf_0_244"/>
          <p:cNvSpPr txBox="1">
            <a:spLocks noGrp="1"/>
          </p:cNvSpPr>
          <p:nvPr>
            <p:ph type="subTitle" idx="1"/>
          </p:nvPr>
        </p:nvSpPr>
        <p:spPr>
          <a:xfrm>
            <a:off x="2979507" y="2476073"/>
            <a:ext cx="5369100" cy="10479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3600"/>
              <a:buFont typeface="Arial"/>
              <a:buNone/>
              <a:defRPr sz="2400" b="0"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6"/>
        <p:cNvGrpSpPr/>
        <p:nvPr/>
      </p:nvGrpSpPr>
      <p:grpSpPr>
        <a:xfrm>
          <a:off x="0" y="0"/>
          <a:ext cx="0" cy="0"/>
          <a:chOff x="0" y="0"/>
          <a:chExt cx="0" cy="0"/>
        </a:xfrm>
      </p:grpSpPr>
      <p:sp>
        <p:nvSpPr>
          <p:cNvPr id="17" name="Google Shape;17;g3c2b35e1cdf_0_233"/>
          <p:cNvSpPr txBox="1">
            <a:spLocks noGrp="1"/>
          </p:cNvSpPr>
          <p:nvPr>
            <p:ph type="title"/>
          </p:nvPr>
        </p:nvSpPr>
        <p:spPr>
          <a:xfrm>
            <a:off x="838200" y="365125"/>
            <a:ext cx="10515600" cy="1134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g3c2b35e1cdf_0_23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9" name="Google Shape;19;g3c2b35e1cdf_0_233"/>
          <p:cNvSpPr>
            <a:spLocks noGrp="1"/>
          </p:cNvSpPr>
          <p:nvPr>
            <p:ph type="pic" idx="2"/>
          </p:nvPr>
        </p:nvSpPr>
        <p:spPr>
          <a:xfrm>
            <a:off x="6172202" y="1825625"/>
            <a:ext cx="5181600" cy="4351200"/>
          </a:xfrm>
          <a:prstGeom prst="rect">
            <a:avLst/>
          </a:prstGeom>
          <a:noFill/>
          <a:ln>
            <a:noFill/>
          </a:ln>
        </p:spPr>
      </p:sp>
      <p:sp>
        <p:nvSpPr>
          <p:cNvPr id="20" name="Google Shape;20;g3c2b35e1cdf_0_23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_1">
    <p:spTree>
      <p:nvGrpSpPr>
        <p:cNvPr id="1" name="Shape 21"/>
        <p:cNvGrpSpPr/>
        <p:nvPr/>
      </p:nvGrpSpPr>
      <p:grpSpPr>
        <a:xfrm>
          <a:off x="0" y="0"/>
          <a:ext cx="0" cy="0"/>
          <a:chOff x="0" y="0"/>
          <a:chExt cx="0" cy="0"/>
        </a:xfrm>
      </p:grpSpPr>
      <p:sp>
        <p:nvSpPr>
          <p:cNvPr id="22" name="Google Shape;22;g3c2b35e1cdf_0_2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3c2b35e1cdf_0_2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10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24" name="Google Shape;24;g3c2b35e1cdf_0_23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3c2b35e1cdf_0_2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g3c2b35e1cdf_0_23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30" name="Google Shape;30;p14"/>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 name="Google Shape;31;p14"/>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32"/>
        <p:cNvGrpSpPr/>
        <p:nvPr/>
      </p:nvGrpSpPr>
      <p:grpSpPr>
        <a:xfrm>
          <a:off x="0" y="0"/>
          <a:ext cx="0" cy="0"/>
          <a:chOff x="0" y="0"/>
          <a:chExt cx="0" cy="0"/>
        </a:xfrm>
      </p:grpSpPr>
      <p:sp>
        <p:nvSpPr>
          <p:cNvPr id="33" name="Google Shape;33;p3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34" name="Google Shape;34;p30"/>
          <p:cNvSpPr txBox="1">
            <a:spLocks noGrp="1"/>
          </p:cNvSpPr>
          <p:nvPr>
            <p:ph type="body" idx="1"/>
          </p:nvPr>
        </p:nvSpPr>
        <p:spPr>
          <a:xfrm>
            <a:off x="838200" y="1926431"/>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30"/>
          <p:cNvSpPr txBox="1">
            <a:spLocks noGrp="1"/>
          </p:cNvSpPr>
          <p:nvPr>
            <p:ph type="body" idx="2"/>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pic>
        <p:nvPicPr>
          <p:cNvPr id="37" name="Google Shape;37;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 name="Google Shape;38;p31"/>
          <p:cNvSpPr/>
          <p:nvPr/>
        </p:nvSpPr>
        <p:spPr>
          <a:xfrm>
            <a:off x="5997575" y="1316038"/>
            <a:ext cx="5540304" cy="446831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39;p3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1" name="Google Shape;41;p3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3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3" name="Google Shape;43;p3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4" name="Google Shape;44;p3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48"/>
        <p:cNvGrpSpPr/>
        <p:nvPr/>
      </p:nvGrpSpPr>
      <p:grpSpPr>
        <a:xfrm>
          <a:off x="0" y="0"/>
          <a:ext cx="0" cy="0"/>
          <a:chOff x="0" y="0"/>
          <a:chExt cx="0" cy="0"/>
        </a:xfrm>
      </p:grpSpPr>
      <p:sp>
        <p:nvSpPr>
          <p:cNvPr id="49" name="Google Shape;49;p3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50"/>
        <p:cNvGrpSpPr/>
        <p:nvPr/>
      </p:nvGrpSpPr>
      <p:grpSpPr>
        <a:xfrm>
          <a:off x="0" y="0"/>
          <a:ext cx="0" cy="0"/>
          <a:chOff x="0" y="0"/>
          <a:chExt cx="0" cy="0"/>
        </a:xfrm>
      </p:grpSpPr>
      <p:pic>
        <p:nvPicPr>
          <p:cNvPr id="51" name="Google Shape;51;p3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2" name="Google Shape;52;p3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53" name="Google Shape;53;p34"/>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rgbClr val="EEF3FE"/>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55" name="Google Shape;55;p34"/>
          <p:cNvSpPr txBox="1">
            <a:spLocks noGrp="1"/>
          </p:cNvSpPr>
          <p:nvPr>
            <p:ph type="body" idx="2"/>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6" name="Google Shape;56;p34"/>
          <p:cNvSpPr/>
          <p:nvPr/>
        </p:nvSpPr>
        <p:spPr>
          <a:xfrm>
            <a:off x="5981252" y="1829664"/>
            <a:ext cx="5927463" cy="47362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34"/>
          <p:cNvSpPr>
            <a:spLocks noGrp="1"/>
          </p:cNvSpPr>
          <p:nvPr>
            <p:ph type="pic" idx="3"/>
          </p:nvPr>
        </p:nvSpPr>
        <p:spPr>
          <a:xfrm>
            <a:off x="6096000" y="1971040"/>
            <a:ext cx="5608320" cy="4419600"/>
          </a:xfrm>
          <a:prstGeom prst="rect">
            <a:avLst/>
          </a:prstGeom>
          <a:noFill/>
          <a:ln>
            <a:noFill/>
          </a:ln>
        </p:spPr>
      </p:sp>
      <p:cxnSp>
        <p:nvCxnSpPr>
          <p:cNvPr id="58" name="Google Shape;58;p34"/>
          <p:cNvCxnSpPr/>
          <p:nvPr/>
        </p:nvCxnSpPr>
        <p:spPr>
          <a:xfrm>
            <a:off x="6169572" y="5370785"/>
            <a:ext cx="5517931" cy="0"/>
          </a:xfrm>
          <a:prstGeom prst="straightConnector1">
            <a:avLst/>
          </a:prstGeom>
          <a:noFill/>
          <a:ln w="19050" cap="flat" cmpd="sng">
            <a:solidFill>
              <a:srgbClr val="0851FC"/>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18">
            <a:alphaModFix/>
          </a:blip>
          <a:srcRect/>
          <a:stretch/>
        </p:blipFill>
        <p:spPr>
          <a:xfrm>
            <a:off x="0" y="0"/>
            <a:ext cx="12192000" cy="6858000"/>
          </a:xfrm>
          <a:prstGeom prst="rect">
            <a:avLst/>
          </a:prstGeom>
          <a:noFill/>
          <a:ln>
            <a:noFill/>
          </a:ln>
        </p:spPr>
      </p:pic>
      <p:sp>
        <p:nvSpPr>
          <p:cNvPr id="11" name="Google Shape;11;p1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ffrm-python.readthedocs.io/en/late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iencedirect.com/science/article/abs/pii/S097308262200202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frm-python.readthedocs.io/en/latest/equations.html?utm_source=chatgpt.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2979499" y="722648"/>
            <a:ext cx="5900100" cy="4983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000000"/>
              </a:buClr>
              <a:buSzPts val="3200"/>
              <a:buFont typeface="Arial"/>
              <a:buNone/>
            </a:pPr>
            <a:r>
              <a:rPr lang="sv-SE" sz="240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96" name="Google Shape;96;p2"/>
          <p:cNvSpPr txBox="1">
            <a:spLocks noGrp="1"/>
          </p:cNvSpPr>
          <p:nvPr>
            <p:ph type="subTitle" idx="1"/>
          </p:nvPr>
        </p:nvSpPr>
        <p:spPr>
          <a:xfrm>
            <a:off x="2979498" y="2185973"/>
            <a:ext cx="5250300" cy="31566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Lecture </a:t>
            </a:r>
            <a:r>
              <a:rPr lang="sv-SE" sz="3200" b="1">
                <a:solidFill>
                  <a:schemeClr val="lt1"/>
                </a:solidFill>
                <a:latin typeface="Arial Black"/>
                <a:ea typeface="Arial Black"/>
                <a:cs typeface="Arial Black"/>
                <a:sym typeface="Arial Black"/>
              </a:rPr>
              <a:t>4</a:t>
            </a:r>
            <a:r>
              <a:rPr lang="sv-SE" sz="3200" b="1" i="0" u="none" strike="noStrike" cap="none">
                <a:solidFill>
                  <a:schemeClr val="lt1"/>
                </a:solidFill>
                <a:latin typeface="Arial Black"/>
                <a:ea typeface="Arial Black"/>
                <a:cs typeface="Arial Black"/>
                <a:sym typeface="Arial Black"/>
              </a:rPr>
              <a:t>: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r>
              <a:rPr lang="sv-SE" sz="3200" b="1">
                <a:solidFill>
                  <a:schemeClr val="lt1"/>
                </a:solidFill>
                <a:latin typeface="Arial Black"/>
                <a:ea typeface="Arial Black"/>
                <a:cs typeface="Arial Black"/>
                <a:sym typeface="Arial Black"/>
              </a:rPr>
              <a:t>Applying FFRM to inform fossil fuel retirement strategies</a:t>
            </a:r>
            <a:endParaRPr sz="3200" b="1" i="0" u="none" strike="noStrike" cap="none">
              <a:solidFill>
                <a:schemeClr val="lt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c69ff5494c_1_37"/>
          <p:cNvSpPr txBox="1"/>
          <p:nvPr/>
        </p:nvSpPr>
        <p:spPr>
          <a:xfrm>
            <a:off x="757450" y="4861175"/>
            <a:ext cx="103149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900">
                <a:latin typeface="Open Sans"/>
                <a:ea typeface="Open Sans"/>
                <a:cs typeface="Open Sans"/>
                <a:sym typeface="Open Sans"/>
              </a:rPr>
              <a:t>This constraint sets an</a:t>
            </a:r>
            <a:r>
              <a:rPr lang="sv-SE" sz="1900" b="1">
                <a:solidFill>
                  <a:srgbClr val="C00000"/>
                </a:solidFill>
                <a:latin typeface="Open Sans"/>
                <a:ea typeface="Open Sans"/>
                <a:cs typeface="Open Sans"/>
                <a:sym typeface="Open Sans"/>
              </a:rPr>
              <a:t> upper bound on generation</a:t>
            </a:r>
            <a:r>
              <a:rPr lang="sv-SE" sz="1900">
                <a:latin typeface="Open Sans"/>
                <a:ea typeface="Open Sans"/>
                <a:cs typeface="Open Sans"/>
                <a:sym typeface="Open Sans"/>
              </a:rPr>
              <a:t>. It ensures that total electricity produced by unit across all time blocks does not exceed the maximum allowed generation for that unit​. This prevents the model from dispatching a unit beyond feasible annual output given capacity, availability, and any operational limits.</a:t>
            </a:r>
            <a:endParaRPr/>
          </a:p>
        </p:txBody>
      </p:sp>
      <p:sp>
        <p:nvSpPr>
          <p:cNvPr id="175" name="Google Shape;175;g3c69ff5494c_1_37"/>
          <p:cNvSpPr txBox="1">
            <a:spLocks noGrp="1"/>
          </p:cNvSpPr>
          <p:nvPr>
            <p:ph type="title"/>
          </p:nvPr>
        </p:nvSpPr>
        <p:spPr>
          <a:xfrm>
            <a:off x="656788" y="458088"/>
            <a:ext cx="11153700" cy="77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282857"/>
              <a:buFont typeface="Avenir"/>
              <a:buNone/>
            </a:pPr>
            <a:r>
              <a:rPr lang="sv-SE">
                <a:solidFill>
                  <a:srgbClr val="C00000"/>
                </a:solidFill>
                <a:latin typeface="Open Sans"/>
                <a:ea typeface="Open Sans"/>
                <a:cs typeface="Open Sans"/>
                <a:sym typeface="Open Sans"/>
              </a:rPr>
              <a:t>The Structure of FFRM - Maximum Generation Constraint</a:t>
            </a:r>
            <a:endParaRPr sz="1400" b="0">
              <a:solidFill>
                <a:schemeClr val="dk1"/>
              </a:solidFill>
            </a:endParaRPr>
          </a:p>
          <a:p>
            <a:pPr marL="0" lvl="0" indent="0" algn="l" rtl="0">
              <a:lnSpc>
                <a:spcPct val="90000"/>
              </a:lnSpc>
              <a:spcBef>
                <a:spcPts val="0"/>
              </a:spcBef>
              <a:spcAft>
                <a:spcPts val="0"/>
              </a:spcAft>
              <a:buClr>
                <a:schemeClr val="lt1"/>
              </a:buClr>
              <a:buSzPct val="123749"/>
              <a:buFont typeface="Avenir"/>
              <a:buNone/>
            </a:pPr>
            <a:endParaRPr>
              <a:solidFill>
                <a:srgbClr val="C00000"/>
              </a:solidFill>
              <a:latin typeface="Open Sans"/>
              <a:ea typeface="Open Sans"/>
              <a:cs typeface="Open Sans"/>
              <a:sym typeface="Open Sans"/>
            </a:endParaRPr>
          </a:p>
        </p:txBody>
      </p:sp>
      <p:pic>
        <p:nvPicPr>
          <p:cNvPr id="176" name="Google Shape;176;g3c69ff5494c_1_37" title="MaxGen_constraint_equation_legend_reference_style.png"/>
          <p:cNvPicPr preferRelativeResize="0"/>
          <p:nvPr/>
        </p:nvPicPr>
        <p:blipFill>
          <a:blip r:embed="rId3">
            <a:alphaModFix/>
          </a:blip>
          <a:stretch>
            <a:fillRect/>
          </a:stretch>
        </p:blipFill>
        <p:spPr>
          <a:xfrm>
            <a:off x="2215525" y="1230888"/>
            <a:ext cx="6483115" cy="33254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c44f15fe98_0_27"/>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11</a:t>
            </a:fld>
            <a:endParaRPr/>
          </a:p>
        </p:txBody>
      </p:sp>
      <p:sp>
        <p:nvSpPr>
          <p:cNvPr id="183" name="Google Shape;183;g3c44f15fe98_0_27"/>
          <p:cNvSpPr txBox="1">
            <a:spLocks noGrp="1"/>
          </p:cNvSpPr>
          <p:nvPr>
            <p:ph type="title"/>
          </p:nvPr>
        </p:nvSpPr>
        <p:spPr>
          <a:xfrm>
            <a:off x="771412" y="515395"/>
            <a:ext cx="9587100" cy="56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The Structure of FFRM - Capacity Balance Equation</a:t>
            </a:r>
            <a:endParaRPr>
              <a:solidFill>
                <a:srgbClr val="C00000"/>
              </a:solidFill>
              <a:latin typeface="Open Sans"/>
              <a:ea typeface="Open Sans"/>
              <a:cs typeface="Open Sans"/>
              <a:sym typeface="Open Sans"/>
            </a:endParaRPr>
          </a:p>
        </p:txBody>
      </p:sp>
      <p:sp>
        <p:nvSpPr>
          <p:cNvPr id="184" name="Google Shape;184;g3c44f15fe98_0_27"/>
          <p:cNvSpPr txBox="1"/>
          <p:nvPr/>
        </p:nvSpPr>
        <p:spPr>
          <a:xfrm>
            <a:off x="877516" y="5093347"/>
            <a:ext cx="101313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900">
                <a:latin typeface="Open Sans"/>
                <a:ea typeface="Open Sans"/>
                <a:cs typeface="Open Sans"/>
                <a:sym typeface="Open Sans"/>
              </a:rPr>
              <a:t>This</a:t>
            </a:r>
            <a:r>
              <a:rPr lang="sv-SE" sz="1900" b="1">
                <a:solidFill>
                  <a:srgbClr val="C00000"/>
                </a:solidFill>
                <a:latin typeface="Open Sans"/>
                <a:ea typeface="Open Sans"/>
                <a:cs typeface="Open Sans"/>
                <a:sym typeface="Open Sans"/>
              </a:rPr>
              <a:t> equation tracks generation capacity over time decreasing capacity when units a retired.</a:t>
            </a:r>
            <a:r>
              <a:rPr lang="sv-SE" sz="1900">
                <a:latin typeface="Open Sans"/>
                <a:ea typeface="Open Sans"/>
                <a:cs typeface="Open Sans"/>
                <a:sym typeface="Open Sans"/>
              </a:rPr>
              <a:t> Therefore the available capacity is equal to the capacity from the previous year minus any capacity that is retired in year (y).</a:t>
            </a:r>
            <a:endParaRPr/>
          </a:p>
        </p:txBody>
      </p:sp>
      <p:pic>
        <p:nvPicPr>
          <p:cNvPr id="185" name="Google Shape;185;g3c44f15fe98_0_27" title="Capacity_update_retirement_equation_legend_reference_style_v5_clear.png"/>
          <p:cNvPicPr preferRelativeResize="0"/>
          <p:nvPr/>
        </p:nvPicPr>
        <p:blipFill>
          <a:blip r:embed="rId3">
            <a:alphaModFix/>
          </a:blip>
          <a:stretch>
            <a:fillRect/>
          </a:stretch>
        </p:blipFill>
        <p:spPr>
          <a:xfrm>
            <a:off x="3017875" y="1383295"/>
            <a:ext cx="6603893" cy="37100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c69ff5494c_1_62"/>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12</a:t>
            </a:fld>
            <a:endParaRPr/>
          </a:p>
        </p:txBody>
      </p:sp>
      <p:sp>
        <p:nvSpPr>
          <p:cNvPr id="192" name="Google Shape;192;g3c69ff5494c_1_62"/>
          <p:cNvSpPr txBox="1">
            <a:spLocks noGrp="1"/>
          </p:cNvSpPr>
          <p:nvPr>
            <p:ph type="title"/>
          </p:nvPr>
        </p:nvSpPr>
        <p:spPr>
          <a:xfrm>
            <a:off x="771398" y="515402"/>
            <a:ext cx="10886100" cy="715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The Structure of FFRM - Capacity Requirement Constraint</a:t>
            </a:r>
            <a:endParaRPr>
              <a:solidFill>
                <a:srgbClr val="C00000"/>
              </a:solidFill>
              <a:latin typeface="Open Sans"/>
              <a:ea typeface="Open Sans"/>
              <a:cs typeface="Open Sans"/>
              <a:sym typeface="Open Sans"/>
            </a:endParaRPr>
          </a:p>
        </p:txBody>
      </p:sp>
      <p:pic>
        <p:nvPicPr>
          <p:cNvPr id="193" name="Google Shape;193;g3c69ff5494c_1_62" title="Capacity_meets_target_constraint_equation_legend.png"/>
          <p:cNvPicPr preferRelativeResize="0"/>
          <p:nvPr/>
        </p:nvPicPr>
        <p:blipFill>
          <a:blip r:embed="rId3">
            <a:alphaModFix/>
          </a:blip>
          <a:stretch>
            <a:fillRect/>
          </a:stretch>
        </p:blipFill>
        <p:spPr>
          <a:xfrm>
            <a:off x="2845950" y="1230895"/>
            <a:ext cx="6904065" cy="3710050"/>
          </a:xfrm>
          <a:prstGeom prst="rect">
            <a:avLst/>
          </a:prstGeom>
          <a:noFill/>
          <a:ln>
            <a:noFill/>
          </a:ln>
        </p:spPr>
      </p:pic>
      <p:sp>
        <p:nvSpPr>
          <p:cNvPr id="194" name="Google Shape;194;g3c69ff5494c_1_62"/>
          <p:cNvSpPr txBox="1"/>
          <p:nvPr/>
        </p:nvSpPr>
        <p:spPr>
          <a:xfrm>
            <a:off x="1225800" y="4918822"/>
            <a:ext cx="9740400" cy="148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400"/>
              </a:spcAft>
              <a:buNone/>
            </a:pPr>
            <a:r>
              <a:rPr lang="sv-SE" sz="1900">
                <a:latin typeface="Open Sans"/>
                <a:ea typeface="Open Sans"/>
                <a:cs typeface="Open Sans"/>
                <a:sym typeface="Open Sans"/>
              </a:rPr>
              <a:t>This equation illustrates </a:t>
            </a:r>
            <a:r>
              <a:rPr lang="sv-SE" sz="1900" b="1">
                <a:solidFill>
                  <a:srgbClr val="C00000"/>
                </a:solidFill>
                <a:latin typeface="Open Sans"/>
                <a:ea typeface="Open Sans"/>
                <a:cs typeface="Open Sans"/>
                <a:sym typeface="Open Sans"/>
              </a:rPr>
              <a:t>the minimum level of fleetwide capacity that needs to be maintained</a:t>
            </a:r>
            <a:r>
              <a:rPr lang="sv-SE" sz="1900">
                <a:latin typeface="Open Sans"/>
                <a:ea typeface="Open Sans"/>
                <a:cs typeface="Open Sans"/>
                <a:sym typeface="Open Sans"/>
              </a:rPr>
              <a:t>. It shows the total available generation capacity must be equal or greater than the target value. It specifies that there must be enough capacity in the system to meet the target. </a:t>
            </a:r>
            <a:endParaRPr sz="1200">
              <a:solidFill>
                <a:srgbClr val="CED6DD"/>
              </a:solidFill>
              <a:highlight>
                <a:srgbClr val="121212"/>
              </a:highlight>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c44f15fe98_0_44"/>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13</a:t>
            </a:fld>
            <a:endParaRPr/>
          </a:p>
        </p:txBody>
      </p:sp>
      <p:sp>
        <p:nvSpPr>
          <p:cNvPr id="201" name="Google Shape;201;g3c44f15fe98_0_44"/>
          <p:cNvSpPr txBox="1"/>
          <p:nvPr/>
        </p:nvSpPr>
        <p:spPr>
          <a:xfrm>
            <a:off x="1366250" y="3194925"/>
            <a:ext cx="95871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400"/>
              </a:spcAft>
              <a:buNone/>
            </a:pPr>
            <a:endParaRPr sz="2150">
              <a:latin typeface="Open Sans"/>
              <a:ea typeface="Open Sans"/>
              <a:cs typeface="Open Sans"/>
              <a:sym typeface="Open Sans"/>
            </a:endParaRPr>
          </a:p>
        </p:txBody>
      </p:sp>
      <p:sp>
        <p:nvSpPr>
          <p:cNvPr id="202" name="Google Shape;202;g3c44f15fe98_0_44"/>
          <p:cNvSpPr txBox="1">
            <a:spLocks noGrp="1"/>
          </p:cNvSpPr>
          <p:nvPr>
            <p:ph type="title"/>
          </p:nvPr>
        </p:nvSpPr>
        <p:spPr>
          <a:xfrm>
            <a:off x="771398" y="515401"/>
            <a:ext cx="10866900" cy="640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The Structure of FFRM</a:t>
            </a:r>
            <a:r>
              <a:rPr lang="sv-SE">
                <a:solidFill>
                  <a:srgbClr val="C00000"/>
                </a:solidFill>
                <a:latin typeface="Open Sans"/>
                <a:ea typeface="Open Sans"/>
                <a:cs typeface="Open Sans"/>
                <a:sym typeface="Open Sans"/>
              </a:rPr>
              <a:t>: Cumulative Retirement Equation</a:t>
            </a:r>
            <a:endParaRPr>
              <a:solidFill>
                <a:srgbClr val="C00000"/>
              </a:solidFill>
              <a:latin typeface="Open Sans"/>
              <a:ea typeface="Open Sans"/>
              <a:cs typeface="Open Sans"/>
              <a:sym typeface="Open Sans"/>
            </a:endParaRPr>
          </a:p>
        </p:txBody>
      </p:sp>
      <p:sp>
        <p:nvSpPr>
          <p:cNvPr id="203" name="Google Shape;203;g3c44f15fe98_0_44"/>
          <p:cNvSpPr txBox="1"/>
          <p:nvPr/>
        </p:nvSpPr>
        <p:spPr>
          <a:xfrm>
            <a:off x="1101775" y="3365765"/>
            <a:ext cx="97404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400"/>
              </a:spcAft>
              <a:buNone/>
            </a:pPr>
            <a:endParaRPr sz="1200">
              <a:solidFill>
                <a:srgbClr val="CED6DD"/>
              </a:solidFill>
              <a:highlight>
                <a:srgbClr val="121212"/>
              </a:highlight>
              <a:latin typeface="Helvetica Neue"/>
              <a:ea typeface="Helvetica Neue"/>
              <a:cs typeface="Helvetica Neue"/>
              <a:sym typeface="Helvetica Neue"/>
            </a:endParaRPr>
          </a:p>
        </p:txBody>
      </p:sp>
      <p:sp>
        <p:nvSpPr>
          <p:cNvPr id="204" name="Google Shape;204;g3c44f15fe98_0_44"/>
          <p:cNvSpPr txBox="1"/>
          <p:nvPr/>
        </p:nvSpPr>
        <p:spPr>
          <a:xfrm>
            <a:off x="736225" y="4556475"/>
            <a:ext cx="10471500" cy="155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900">
                <a:latin typeface="Open Sans"/>
                <a:ea typeface="Open Sans"/>
                <a:cs typeface="Open Sans"/>
                <a:sym typeface="Open Sans"/>
              </a:rPr>
              <a:t>Finally, this equation</a:t>
            </a:r>
            <a:r>
              <a:rPr lang="sv-SE" sz="1900" b="1">
                <a:solidFill>
                  <a:srgbClr val="C00000"/>
                </a:solidFill>
                <a:latin typeface="Open Sans"/>
                <a:ea typeface="Open Sans"/>
                <a:cs typeface="Open Sans"/>
                <a:sym typeface="Open Sans"/>
              </a:rPr>
              <a:t> defines the cumulative retirement in each year.</a:t>
            </a:r>
            <a:r>
              <a:rPr lang="sv-SE" sz="1900">
                <a:latin typeface="Open Sans"/>
                <a:ea typeface="Open Sans"/>
                <a:cs typeface="Open Sans"/>
                <a:sym typeface="Open Sans"/>
              </a:rPr>
              <a:t> It provides a running total of retirements.</a:t>
            </a:r>
            <a:endParaRPr sz="1900">
              <a:latin typeface="Open Sans"/>
              <a:ea typeface="Open Sans"/>
              <a:cs typeface="Open Sans"/>
              <a:sym typeface="Open Sans"/>
            </a:endParaRPr>
          </a:p>
          <a:p>
            <a:pPr marL="0" lvl="0" indent="0" algn="l" rtl="0">
              <a:lnSpc>
                <a:spcPct val="115000"/>
              </a:lnSpc>
              <a:spcBef>
                <a:spcPts val="1200"/>
              </a:spcBef>
              <a:spcAft>
                <a:spcPts val="1200"/>
              </a:spcAft>
              <a:buNone/>
            </a:pPr>
            <a:r>
              <a:rPr lang="sv-SE" sz="1900">
                <a:latin typeface="Open Sans"/>
                <a:ea typeface="Open Sans"/>
                <a:cs typeface="Open Sans"/>
                <a:sym typeface="Open Sans"/>
              </a:rPr>
              <a:t>For each plant, it adds up all the years the plant has been retired up to that year, so the model knows whether and how long the plant has already been retired.</a:t>
            </a:r>
            <a:endParaRPr sz="1900">
              <a:latin typeface="Open Sans"/>
              <a:ea typeface="Open Sans"/>
              <a:cs typeface="Open Sans"/>
              <a:sym typeface="Open Sans"/>
            </a:endParaRPr>
          </a:p>
        </p:txBody>
      </p:sp>
      <p:pic>
        <p:nvPicPr>
          <p:cNvPr id="205" name="Google Shape;205;g3c44f15fe98_0_44" title="RetireC_equation_simple_index_legend.png"/>
          <p:cNvPicPr preferRelativeResize="0"/>
          <p:nvPr/>
        </p:nvPicPr>
        <p:blipFill>
          <a:blip r:embed="rId3">
            <a:alphaModFix/>
          </a:blip>
          <a:stretch>
            <a:fillRect/>
          </a:stretch>
        </p:blipFill>
        <p:spPr>
          <a:xfrm>
            <a:off x="2493675" y="1078503"/>
            <a:ext cx="6956576" cy="30585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c2b5a74767_0_233"/>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211" name="Google Shape;211;g3c2b5a74767_0_233"/>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Part 2: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chemeClr val="dk1"/>
              </a:buClr>
              <a:buSzPts val="4800"/>
              <a:buFont typeface="Arial"/>
              <a:buNone/>
            </a:pPr>
            <a:endParaRPr sz="2600" b="1" i="0" u="none" strike="noStrike" cap="none">
              <a:solidFill>
                <a:schemeClr val="lt1"/>
              </a:solidFill>
              <a:latin typeface="Open Sans ExtraBold"/>
              <a:ea typeface="Open Sans ExtraBold"/>
              <a:cs typeface="Open Sans ExtraBold"/>
              <a:sym typeface="Open Sans ExtraBold"/>
            </a:endParaRPr>
          </a:p>
          <a:p>
            <a:pPr marL="0" lvl="0" indent="0" algn="l" rtl="0">
              <a:lnSpc>
                <a:spcPct val="107000"/>
              </a:lnSpc>
              <a:spcBef>
                <a:spcPts val="0"/>
              </a:spcBef>
              <a:spcAft>
                <a:spcPts val="0"/>
              </a:spcAft>
              <a:buNone/>
            </a:pPr>
            <a:r>
              <a:rPr lang="sv-SE" sz="3200" b="1">
                <a:solidFill>
                  <a:schemeClr val="lt1"/>
                </a:solidFill>
                <a:latin typeface="Arial Black"/>
                <a:ea typeface="Arial Black"/>
                <a:cs typeface="Arial Black"/>
                <a:sym typeface="Arial Black"/>
              </a:rPr>
              <a:t>FFRM Calibration </a:t>
            </a:r>
            <a:endParaRPr sz="3200" b="1">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chemeClr val="dk1"/>
              </a:buClr>
              <a:buSzPts val="4800"/>
              <a:buFont typeface="Arial"/>
              <a:buNone/>
            </a:pPr>
            <a:endParaRPr sz="2600" b="1">
              <a:solidFill>
                <a:schemeClr val="lt1"/>
              </a:solidFill>
              <a:latin typeface="Open Sans ExtraBold"/>
              <a:ea typeface="Open Sans ExtraBold"/>
              <a:cs typeface="Open Sans ExtraBold"/>
              <a:sym typeface="Open Sans ExtraBold"/>
            </a:endParaRPr>
          </a:p>
        </p:txBody>
      </p:sp>
      <p:sp>
        <p:nvSpPr>
          <p:cNvPr id="212" name="Google Shape;212;g3c2b5a74767_0_233"/>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c2b5a74767_0_66"/>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15</a:t>
            </a:fld>
            <a:endParaRPr/>
          </a:p>
        </p:txBody>
      </p:sp>
      <p:sp>
        <p:nvSpPr>
          <p:cNvPr id="219" name="Google Shape;219;g3c2b5a74767_0_66"/>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sp>
        <p:nvSpPr>
          <p:cNvPr id="220" name="Google Shape;220;g3c2b5a74767_0_66"/>
          <p:cNvSpPr txBox="1"/>
          <p:nvPr/>
        </p:nvSpPr>
        <p:spPr>
          <a:xfrm>
            <a:off x="736525" y="928225"/>
            <a:ext cx="10869600" cy="2339700"/>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Clr>
                <a:schemeClr val="dk1"/>
              </a:buClr>
              <a:buSzPts val="2000"/>
              <a:buChar char="•"/>
            </a:pPr>
            <a:r>
              <a:rPr lang="sv-SE" sz="2000">
                <a:solidFill>
                  <a:schemeClr val="dk1"/>
                </a:solidFill>
              </a:rPr>
              <a:t>The first stage of calibrating the FFRM requires plant-level information on costs, capacity, and start year. </a:t>
            </a:r>
            <a:endParaRPr>
              <a:solidFill>
                <a:schemeClr val="dk1"/>
              </a:solidFill>
            </a:endParaRPr>
          </a:p>
          <a:p>
            <a:pPr marL="285750" lvl="0" indent="-158750" algn="l" rtl="0">
              <a:spcBef>
                <a:spcPts val="0"/>
              </a:spcBef>
              <a:spcAft>
                <a:spcPts val="0"/>
              </a:spcAft>
              <a:buNone/>
            </a:pPr>
            <a:endParaRPr sz="2000">
              <a:solidFill>
                <a:schemeClr val="dk1"/>
              </a:solidFill>
            </a:endParaRPr>
          </a:p>
          <a:p>
            <a:pPr marL="285750" lvl="0" indent="-285750" algn="l" rtl="0">
              <a:spcBef>
                <a:spcPts val="0"/>
              </a:spcBef>
              <a:spcAft>
                <a:spcPts val="0"/>
              </a:spcAft>
              <a:buClr>
                <a:schemeClr val="dk1"/>
              </a:buClr>
              <a:buSzPts val="2000"/>
              <a:buChar char="•"/>
            </a:pPr>
            <a:r>
              <a:rPr lang="sv-SE" sz="2000">
                <a:solidFill>
                  <a:schemeClr val="dk1"/>
                </a:solidFill>
              </a:rPr>
              <a:t>It is essential to ensure that the total capacities of the plants in your list are equal to or higher than the "residual capacity" of the technology in </a:t>
            </a:r>
            <a:r>
              <a:rPr lang="sv-SE"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OSeMOSYS</a:t>
            </a:r>
            <a:r>
              <a:rPr lang="sv-SE"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the beginning of the modelling period; </a:t>
            </a:r>
            <a:r>
              <a:rPr lang="sv-SE" sz="2000">
                <a:solidFill>
                  <a:schemeClr val="dk1"/>
                </a:solidFill>
              </a:rPr>
              <a:t>otherwise, the model will fail. Plant capacity information should be referenced in the OSeMOSYS documentation.</a:t>
            </a:r>
            <a:endParaRPr/>
          </a:p>
        </p:txBody>
      </p:sp>
      <p:pic>
        <p:nvPicPr>
          <p:cNvPr id="221" name="Google Shape;221;g3c2b5a74767_0_66"/>
          <p:cNvPicPr preferRelativeResize="0"/>
          <p:nvPr/>
        </p:nvPicPr>
        <p:blipFill rotWithShape="1">
          <a:blip r:embed="rId3">
            <a:alphaModFix/>
          </a:blip>
          <a:srcRect r="25975" b="41599"/>
          <a:stretch/>
        </p:blipFill>
        <p:spPr>
          <a:xfrm>
            <a:off x="1079175" y="3267925"/>
            <a:ext cx="10515600" cy="30314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c2b5a74767_0_7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16</a:t>
            </a:fld>
            <a:endParaRPr/>
          </a:p>
        </p:txBody>
      </p:sp>
      <p:sp>
        <p:nvSpPr>
          <p:cNvPr id="228" name="Google Shape;228;g3c2b5a74767_0_73"/>
          <p:cNvSpPr/>
          <p:nvPr/>
        </p:nvSpPr>
        <p:spPr>
          <a:xfrm>
            <a:off x="833593" y="1477607"/>
            <a:ext cx="10515600" cy="7548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2400">
                <a:solidFill>
                  <a:srgbClr val="FFFFFF"/>
                </a:solidFill>
                <a:latin typeface="Arial"/>
                <a:ea typeface="Arial"/>
                <a:cs typeface="Arial"/>
                <a:sym typeface="Arial"/>
              </a:rPr>
              <a:t>Plant-specific variable costs (operational, maintenance, and fuel costs) in $/MWh.</a:t>
            </a:r>
            <a:endParaRPr/>
          </a:p>
        </p:txBody>
      </p:sp>
      <p:sp>
        <p:nvSpPr>
          <p:cNvPr id="229" name="Google Shape;229;g3c2b5a74767_0_73"/>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30" name="Google Shape;230;g3c2b5a74767_0_73"/>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231" name="Google Shape;231;g3c2b5a74767_0_73"/>
          <p:cNvCxnSpPr/>
          <p:nvPr/>
        </p:nvCxnSpPr>
        <p:spPr>
          <a:xfrm flipH="1">
            <a:off x="2522125" y="2245600"/>
            <a:ext cx="1636800" cy="1440300"/>
          </a:xfrm>
          <a:prstGeom prst="straightConnector1">
            <a:avLst/>
          </a:prstGeom>
          <a:noFill/>
          <a:ln w="38100" cap="flat" cmpd="sng">
            <a:solidFill>
              <a:srgbClr val="FFFF00"/>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c44f15fe98_0_8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17</a:t>
            </a:fld>
            <a:endParaRPr/>
          </a:p>
        </p:txBody>
      </p:sp>
      <p:sp>
        <p:nvSpPr>
          <p:cNvPr id="238" name="Google Shape;238;g3c44f15fe98_0_80"/>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39" name="Google Shape;239;g3c44f15fe98_0_80"/>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240" name="Google Shape;240;g3c44f15fe98_0_80"/>
          <p:cNvCxnSpPr/>
          <p:nvPr/>
        </p:nvCxnSpPr>
        <p:spPr>
          <a:xfrm flipH="1">
            <a:off x="3520525" y="2245600"/>
            <a:ext cx="638400" cy="1604100"/>
          </a:xfrm>
          <a:prstGeom prst="straightConnector1">
            <a:avLst/>
          </a:prstGeom>
          <a:noFill/>
          <a:ln w="38100" cap="flat" cmpd="sng">
            <a:solidFill>
              <a:srgbClr val="FFFF00"/>
            </a:solidFill>
            <a:prstDash val="solid"/>
            <a:round/>
            <a:headEnd type="none" w="med" len="med"/>
            <a:tailEnd type="triangle" w="med" len="med"/>
          </a:ln>
        </p:spPr>
      </p:cxnSp>
      <p:sp>
        <p:nvSpPr>
          <p:cNvPr id="241" name="Google Shape;241;g3c44f15fe98_0_80"/>
          <p:cNvSpPr/>
          <p:nvPr/>
        </p:nvSpPr>
        <p:spPr>
          <a:xfrm>
            <a:off x="833600" y="1072188"/>
            <a:ext cx="10515600" cy="17565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2400">
                <a:solidFill>
                  <a:srgbClr val="FFFFFF"/>
                </a:solidFill>
              </a:rPr>
              <a:t>Plant-speci</a:t>
            </a:r>
            <a:r>
              <a:rPr lang="sv-SE" sz="2400">
                <a:solidFill>
                  <a:srgbClr val="FFFF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fic fixed costs in $/MWh</a:t>
            </a:r>
            <a:r>
              <a:rPr lang="sv-SE" sz="2400">
                <a:solidFill>
                  <a:srgbClr val="FFFFFF"/>
                </a:solidFill>
              </a:rPr>
              <a:t>. Plant-specific fixed costs ($/MWh) refer to the fixed costs required to keep a specific plant available and operational. This is only used to </a:t>
            </a:r>
            <a:r>
              <a:rPr lang="sv-SE" sz="2400" b="1">
                <a:solidFill>
                  <a:srgbClr val="FFFFFF"/>
                </a:solidFill>
              </a:rPr>
              <a:t>calculate PPA cost</a:t>
            </a:r>
            <a:r>
              <a:rPr lang="sv-SE" sz="2400">
                <a:solidFill>
                  <a:srgbClr val="FFFFFF"/>
                </a:solidFill>
              </a:rPr>
              <a:t>, if you have PPA information you don’t need to complete this column.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3c44f15fe98_0_9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18</a:t>
            </a:fld>
            <a:endParaRPr/>
          </a:p>
        </p:txBody>
      </p:sp>
      <p:sp>
        <p:nvSpPr>
          <p:cNvPr id="248" name="Google Shape;248;g3c44f15fe98_0_90"/>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49" name="Google Shape;249;g3c44f15fe98_0_90"/>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250" name="Google Shape;250;g3c44f15fe98_0_90"/>
          <p:cNvCxnSpPr/>
          <p:nvPr/>
        </p:nvCxnSpPr>
        <p:spPr>
          <a:xfrm>
            <a:off x="4158925" y="2245600"/>
            <a:ext cx="867600" cy="1342200"/>
          </a:xfrm>
          <a:prstGeom prst="straightConnector1">
            <a:avLst/>
          </a:prstGeom>
          <a:noFill/>
          <a:ln w="38100" cap="flat" cmpd="sng">
            <a:solidFill>
              <a:srgbClr val="FFFF00"/>
            </a:solidFill>
            <a:prstDash val="solid"/>
            <a:round/>
            <a:headEnd type="none" w="med" len="med"/>
            <a:tailEnd type="triangle" w="med" len="med"/>
          </a:ln>
        </p:spPr>
      </p:cxnSp>
      <p:sp>
        <p:nvSpPr>
          <p:cNvPr id="251" name="Google Shape;251;g3c44f15fe98_0_90"/>
          <p:cNvSpPr/>
          <p:nvPr/>
        </p:nvSpPr>
        <p:spPr>
          <a:xfrm>
            <a:off x="833600" y="1149879"/>
            <a:ext cx="10662900" cy="16023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2400">
                <a:solidFill>
                  <a:srgbClr val="FFFFFF"/>
                </a:solidFill>
              </a:rPr>
              <a:t>Plant-specific PPA costs are calculated as COST + FIXED COST. If you already have PPA cost information, you may overwrite the formula and enter your values directly. Otherwise, the FFRM will calculate this value automatically.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c44f15fe98_0_12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19</a:t>
            </a:fld>
            <a:endParaRPr/>
          </a:p>
        </p:txBody>
      </p:sp>
      <p:sp>
        <p:nvSpPr>
          <p:cNvPr id="258" name="Google Shape;258;g3c44f15fe98_0_120"/>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59" name="Google Shape;259;g3c44f15fe98_0_120"/>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260" name="Google Shape;260;g3c44f15fe98_0_120"/>
          <p:cNvCxnSpPr/>
          <p:nvPr/>
        </p:nvCxnSpPr>
        <p:spPr>
          <a:xfrm>
            <a:off x="4158925" y="2245600"/>
            <a:ext cx="2176800" cy="1342200"/>
          </a:xfrm>
          <a:prstGeom prst="straightConnector1">
            <a:avLst/>
          </a:prstGeom>
          <a:noFill/>
          <a:ln w="38100" cap="flat" cmpd="sng">
            <a:solidFill>
              <a:srgbClr val="FFFF00"/>
            </a:solidFill>
            <a:prstDash val="solid"/>
            <a:round/>
            <a:headEnd type="none" w="med" len="med"/>
            <a:tailEnd type="triangle" w="med" len="med"/>
          </a:ln>
        </p:spPr>
      </p:cxnSp>
      <p:sp>
        <p:nvSpPr>
          <p:cNvPr id="261" name="Google Shape;261;g3c44f15fe98_0_120"/>
          <p:cNvSpPr/>
          <p:nvPr/>
        </p:nvSpPr>
        <p:spPr>
          <a:xfrm>
            <a:off x="833600" y="928224"/>
            <a:ext cx="10662900" cy="19281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sv-SE" sz="2400">
                <a:solidFill>
                  <a:srgbClr val="FFFFFF"/>
                </a:solidFill>
              </a:rPr>
              <a:t>Market price ($/MWh) is the wholesale electricity price for the relevant region and time period. If open-source price data are not available, you can use the dual value (shadow price) from an electricity balance constraint in a capacity expansion model (e.g., OSeMOSYS) as a proxy.</a:t>
            </a:r>
            <a:endParaRPr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3c2b5a74767_0_257"/>
          <p:cNvSpPr txBox="1">
            <a:spLocks noGrp="1"/>
          </p:cNvSpPr>
          <p:nvPr>
            <p:ph type="sldNum" idx="12"/>
          </p:nvPr>
        </p:nvSpPr>
        <p:spPr>
          <a:xfrm>
            <a:off x="11798300" y="6351588"/>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a:t>2</a:t>
            </a:fld>
            <a:endParaRPr/>
          </a:p>
        </p:txBody>
      </p:sp>
      <p:sp>
        <p:nvSpPr>
          <p:cNvPr id="103" name="Google Shape;103;g3c2b5a74767_0_257"/>
          <p:cNvSpPr/>
          <p:nvPr/>
        </p:nvSpPr>
        <p:spPr>
          <a:xfrm>
            <a:off x="484446" y="916649"/>
            <a:ext cx="8960100" cy="5446500"/>
          </a:xfrm>
          <a:prstGeom prst="roundRect">
            <a:avLst>
              <a:gd name="adj" fmla="val 7149"/>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4" name="Google Shape;104;g3c2b5a74767_0_257"/>
          <p:cNvSpPr txBox="1"/>
          <p:nvPr/>
        </p:nvSpPr>
        <p:spPr>
          <a:xfrm>
            <a:off x="583061" y="1349994"/>
            <a:ext cx="4060200" cy="326100"/>
          </a:xfrm>
          <a:prstGeom prst="rect">
            <a:avLst/>
          </a:prstGeom>
          <a:solidFill>
            <a:schemeClr val="accent1"/>
          </a:solidFill>
          <a:ln>
            <a:noFill/>
          </a:ln>
        </p:spPr>
        <p:txBody>
          <a:bodyPr spcFirstLastPara="1" wrap="square" lIns="54000" tIns="18000" rIns="5400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0" u="none" strike="noStrike" cap="none">
                <a:solidFill>
                  <a:schemeClr val="lt1"/>
                </a:solidFill>
                <a:latin typeface="Arial Black"/>
                <a:ea typeface="Arial Black"/>
                <a:cs typeface="Arial Black"/>
                <a:sym typeface="Arial Black"/>
              </a:rPr>
              <a:t>Lecture Outline</a:t>
            </a:r>
            <a:endParaRPr sz="2000" b="0" i="0" u="none" strike="noStrike" cap="none">
              <a:solidFill>
                <a:schemeClr val="lt1"/>
              </a:solidFill>
              <a:latin typeface="Arial"/>
              <a:ea typeface="Arial"/>
              <a:cs typeface="Arial"/>
              <a:sym typeface="Arial"/>
            </a:endParaRPr>
          </a:p>
        </p:txBody>
      </p:sp>
      <p:sp>
        <p:nvSpPr>
          <p:cNvPr id="105" name="Google Shape;105;g3c2b5a74767_0_257"/>
          <p:cNvSpPr txBox="1"/>
          <p:nvPr/>
        </p:nvSpPr>
        <p:spPr>
          <a:xfrm>
            <a:off x="583050" y="1665713"/>
            <a:ext cx="8773500" cy="400200"/>
          </a:xfrm>
          <a:prstGeom prst="rect">
            <a:avLst/>
          </a:prstGeom>
          <a:noFill/>
          <a:ln>
            <a:noFill/>
          </a:ln>
        </p:spPr>
        <p:txBody>
          <a:bodyPr spcFirstLastPara="1" wrap="square" lIns="0"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sv-SE" sz="2000" b="1" i="0" u="none" strike="noStrike" cap="none">
                <a:solidFill>
                  <a:srgbClr val="002060"/>
                </a:solidFill>
                <a:latin typeface="Arial"/>
                <a:ea typeface="Arial"/>
                <a:cs typeface="Arial"/>
                <a:sym typeface="Arial"/>
              </a:rPr>
              <a:t>Modelling for Fossil Fuel Decommissioning: FFRM</a:t>
            </a:r>
            <a:endParaRPr sz="2000" b="1" i="0" u="none" strike="noStrike" cap="none">
              <a:solidFill>
                <a:schemeClr val="accent1"/>
              </a:solidFill>
              <a:latin typeface="Arial"/>
              <a:ea typeface="Arial"/>
              <a:cs typeface="Arial"/>
              <a:sym typeface="Arial"/>
            </a:endParaRPr>
          </a:p>
        </p:txBody>
      </p:sp>
      <p:cxnSp>
        <p:nvCxnSpPr>
          <p:cNvPr id="106" name="Google Shape;106;g3c2b5a74767_0_257"/>
          <p:cNvCxnSpPr/>
          <p:nvPr/>
        </p:nvCxnSpPr>
        <p:spPr>
          <a:xfrm>
            <a:off x="571184" y="6061788"/>
            <a:ext cx="8359200" cy="0"/>
          </a:xfrm>
          <a:prstGeom prst="straightConnector1">
            <a:avLst/>
          </a:prstGeom>
          <a:noFill/>
          <a:ln w="12700" cap="flat" cmpd="sng">
            <a:solidFill>
              <a:schemeClr val="accent1"/>
            </a:solidFill>
            <a:prstDash val="solid"/>
            <a:round/>
            <a:headEnd type="none" w="sm" len="sm"/>
            <a:tailEnd type="none" w="sm" len="sm"/>
          </a:ln>
        </p:spPr>
      </p:cxnSp>
      <p:cxnSp>
        <p:nvCxnSpPr>
          <p:cNvPr id="107" name="Google Shape;107;g3c2b5a74767_0_257"/>
          <p:cNvCxnSpPr/>
          <p:nvPr/>
        </p:nvCxnSpPr>
        <p:spPr>
          <a:xfrm>
            <a:off x="583059" y="2412484"/>
            <a:ext cx="8347200" cy="0"/>
          </a:xfrm>
          <a:prstGeom prst="straightConnector1">
            <a:avLst/>
          </a:prstGeom>
          <a:noFill/>
          <a:ln w="12700" cap="flat" cmpd="sng">
            <a:solidFill>
              <a:schemeClr val="accent1"/>
            </a:solidFill>
            <a:prstDash val="solid"/>
            <a:round/>
            <a:headEnd type="none" w="sm" len="sm"/>
            <a:tailEnd type="none" w="sm" len="sm"/>
          </a:ln>
        </p:spPr>
      </p:cxnSp>
      <p:graphicFrame>
        <p:nvGraphicFramePr>
          <p:cNvPr id="108" name="Google Shape;108;g3c2b5a74767_0_257"/>
          <p:cNvGraphicFramePr/>
          <p:nvPr/>
        </p:nvGraphicFramePr>
        <p:xfrm>
          <a:off x="751134" y="3338921"/>
          <a:ext cx="7121850" cy="1060050"/>
        </p:xfrm>
        <a:graphic>
          <a:graphicData uri="http://schemas.openxmlformats.org/drawingml/2006/table">
            <a:tbl>
              <a:tblPr firstRow="1" firstCol="1" bandRow="1">
                <a:noFill/>
                <a:tableStyleId>{B9ADA8C8-1501-46A4-B1EB-1B706AEE5C34}</a:tableStyleId>
              </a:tblPr>
              <a:tblGrid>
                <a:gridCol w="1467675">
                  <a:extLst>
                    <a:ext uri="{9D8B030D-6E8A-4147-A177-3AD203B41FA5}">
                      <a16:colId xmlns:a16="http://schemas.microsoft.com/office/drawing/2014/main" val="20000"/>
                    </a:ext>
                  </a:extLst>
                </a:gridCol>
                <a:gridCol w="5654175">
                  <a:extLst>
                    <a:ext uri="{9D8B030D-6E8A-4147-A177-3AD203B41FA5}">
                      <a16:colId xmlns:a16="http://schemas.microsoft.com/office/drawing/2014/main" val="20001"/>
                    </a:ext>
                  </a:extLst>
                </a:gridCol>
              </a:tblGrid>
              <a:tr h="353350">
                <a:tc>
                  <a:txBody>
                    <a:bodyPr/>
                    <a:lstStyle/>
                    <a:p>
                      <a:pPr marL="0" marR="0" lvl="0" indent="0" algn="l" rtl="0">
                        <a:lnSpc>
                          <a:spcPct val="107000"/>
                        </a:lnSpc>
                        <a:spcBef>
                          <a:spcPts val="0"/>
                        </a:spcBef>
                        <a:spcAft>
                          <a:spcPts val="0"/>
                        </a:spcAft>
                        <a:buClr>
                          <a:srgbClr val="000000"/>
                        </a:buClr>
                        <a:buSzPts val="2000"/>
                        <a:buFont typeface="Arial"/>
                        <a:buNone/>
                      </a:pPr>
                      <a:endParaRPr sz="2000" u="none" strike="noStrike" cap="none">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endParaRPr sz="2000" u="none" strike="noStrike" cap="none">
                        <a:solidFill>
                          <a:schemeClr val="accent5"/>
                        </a:solidFill>
                      </a:endParaRPr>
                    </a:p>
                  </a:txBody>
                  <a:tcPr marL="68575" marR="68575" marT="0" marB="0"/>
                </a:tc>
                <a:extLst>
                  <a:ext uri="{0D108BD9-81ED-4DB2-BD59-A6C34878D82A}">
                    <a16:rowId xmlns:a16="http://schemas.microsoft.com/office/drawing/2014/main" val="10000"/>
                  </a:ext>
                </a:extLst>
              </a:tr>
              <a:tr h="353350">
                <a:tc>
                  <a:txBody>
                    <a:bodyPr/>
                    <a:lstStyle/>
                    <a:p>
                      <a:pPr marL="0" marR="0" lvl="0" indent="0" algn="l" rtl="0">
                        <a:lnSpc>
                          <a:spcPct val="107000"/>
                        </a:lnSpc>
                        <a:spcBef>
                          <a:spcPts val="0"/>
                        </a:spcBef>
                        <a:spcAft>
                          <a:spcPts val="0"/>
                        </a:spcAft>
                        <a:buClr>
                          <a:srgbClr val="000000"/>
                        </a:buClr>
                        <a:buSzPts val="2000"/>
                        <a:buFont typeface="Arial"/>
                        <a:buNone/>
                      </a:pPr>
                      <a:r>
                        <a:rPr lang="sv-SE" sz="2000" u="none" strike="noStrike" cap="none">
                          <a:solidFill>
                            <a:schemeClr val="accent5"/>
                          </a:solidFill>
                        </a:rPr>
                        <a:t>Part 1</a:t>
                      </a:r>
                      <a:endParaRPr sz="2000" u="none" strike="noStrike" cap="none">
                        <a:solidFill>
                          <a:schemeClr val="accent5"/>
                        </a:solidFill>
                      </a:endParaRPr>
                    </a:p>
                  </a:txBody>
                  <a:tcPr marL="68575" marR="68575" marT="0" marB="0"/>
                </a:tc>
                <a:tc>
                  <a:txBody>
                    <a:bodyPr/>
                    <a:lstStyle/>
                    <a:p>
                      <a:pPr marL="0" marR="0" lvl="0" indent="0" algn="l" rtl="0">
                        <a:lnSpc>
                          <a:spcPct val="107000"/>
                        </a:lnSpc>
                        <a:spcBef>
                          <a:spcPts val="0"/>
                        </a:spcBef>
                        <a:spcAft>
                          <a:spcPts val="0"/>
                        </a:spcAft>
                        <a:buClr>
                          <a:srgbClr val="000000"/>
                        </a:buClr>
                        <a:buSzPts val="2000"/>
                        <a:buFont typeface="Arial"/>
                        <a:buNone/>
                      </a:pPr>
                      <a:r>
                        <a:rPr lang="sv-SE" sz="2000">
                          <a:solidFill>
                            <a:schemeClr val="accent5"/>
                          </a:solidFill>
                        </a:rPr>
                        <a:t>Structure of FFRM</a:t>
                      </a:r>
                      <a:endParaRPr sz="2000" u="none" strike="noStrike" cap="none">
                        <a:solidFill>
                          <a:schemeClr val="accent5"/>
                        </a:solidFill>
                      </a:endParaRPr>
                    </a:p>
                  </a:txBody>
                  <a:tcPr marL="68575" marR="68575" marT="0" marB="0"/>
                </a:tc>
                <a:extLst>
                  <a:ext uri="{0D108BD9-81ED-4DB2-BD59-A6C34878D82A}">
                    <a16:rowId xmlns:a16="http://schemas.microsoft.com/office/drawing/2014/main" val="10001"/>
                  </a:ext>
                </a:extLst>
              </a:tr>
              <a:tr h="353350">
                <a:tc>
                  <a:txBody>
                    <a:bodyPr/>
                    <a:lstStyle/>
                    <a:p>
                      <a:pPr marL="0" marR="0" lvl="0" indent="0" algn="l" rtl="0">
                        <a:lnSpc>
                          <a:spcPct val="107000"/>
                        </a:lnSpc>
                        <a:spcBef>
                          <a:spcPts val="0"/>
                        </a:spcBef>
                        <a:spcAft>
                          <a:spcPts val="0"/>
                        </a:spcAft>
                        <a:buClr>
                          <a:srgbClr val="000000"/>
                        </a:buClr>
                        <a:buSzPts val="2000"/>
                        <a:buFont typeface="Arial"/>
                        <a:buNone/>
                      </a:pPr>
                      <a:r>
                        <a:rPr lang="sv-SE" sz="2000" u="none" strike="noStrike" cap="none">
                          <a:solidFill>
                            <a:schemeClr val="accent5"/>
                          </a:solidFill>
                        </a:rPr>
                        <a:t>Part 2</a:t>
                      </a:r>
                      <a:endParaRPr sz="2000" u="none" strike="noStrike" cap="none">
                        <a:solidFill>
                          <a:schemeClr val="accent5"/>
                        </a:solidFill>
                      </a:endParaRPr>
                    </a:p>
                  </a:txBody>
                  <a:tcPr marL="68575" marR="68575" marT="0" marB="0"/>
                </a:tc>
                <a:tc>
                  <a:txBody>
                    <a:bodyPr/>
                    <a:lstStyle/>
                    <a:p>
                      <a:pPr marL="0" lvl="0" indent="0" algn="l" rtl="0">
                        <a:lnSpc>
                          <a:spcPct val="107000"/>
                        </a:lnSpc>
                        <a:spcBef>
                          <a:spcPts val="0"/>
                        </a:spcBef>
                        <a:spcAft>
                          <a:spcPts val="0"/>
                        </a:spcAft>
                        <a:buClr>
                          <a:schemeClr val="dk1"/>
                        </a:buClr>
                        <a:buSzPts val="2000"/>
                        <a:buFont typeface="Arial"/>
                        <a:buNone/>
                      </a:pPr>
                      <a:r>
                        <a:rPr lang="sv-SE" sz="2000">
                          <a:solidFill>
                            <a:schemeClr val="accent5"/>
                          </a:solidFill>
                        </a:rPr>
                        <a:t>FFRM Calibration </a:t>
                      </a:r>
                      <a:endParaRPr sz="2000">
                        <a:solidFill>
                          <a:schemeClr val="accent5"/>
                        </a:solidFill>
                      </a:endParaRPr>
                    </a:p>
                  </a:txBody>
                  <a:tcPr marL="68575" marR="6857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c44f15fe98_0_13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20</a:t>
            </a:fld>
            <a:endParaRPr/>
          </a:p>
        </p:txBody>
      </p:sp>
      <p:sp>
        <p:nvSpPr>
          <p:cNvPr id="268" name="Google Shape;268;g3c44f15fe98_0_138"/>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69" name="Google Shape;269;g3c44f15fe98_0_138"/>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270" name="Google Shape;270;g3c44f15fe98_0_138"/>
          <p:cNvCxnSpPr/>
          <p:nvPr/>
        </p:nvCxnSpPr>
        <p:spPr>
          <a:xfrm>
            <a:off x="4158925" y="2245600"/>
            <a:ext cx="3502800" cy="1424100"/>
          </a:xfrm>
          <a:prstGeom prst="straightConnector1">
            <a:avLst/>
          </a:prstGeom>
          <a:noFill/>
          <a:ln w="38100" cap="flat" cmpd="sng">
            <a:solidFill>
              <a:srgbClr val="FFFF00"/>
            </a:solidFill>
            <a:prstDash val="solid"/>
            <a:round/>
            <a:headEnd type="none" w="med" len="med"/>
            <a:tailEnd type="triangle" w="med" len="med"/>
          </a:ln>
        </p:spPr>
      </p:cxnSp>
      <p:sp>
        <p:nvSpPr>
          <p:cNvPr id="271" name="Google Shape;271;g3c44f15fe98_0_138"/>
          <p:cNvSpPr/>
          <p:nvPr/>
        </p:nvSpPr>
        <p:spPr>
          <a:xfrm>
            <a:off x="833600" y="1363021"/>
            <a:ext cx="10662900" cy="11775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2400">
                <a:solidFill>
                  <a:srgbClr val="FFFFFF"/>
                </a:solidFill>
              </a:rPr>
              <a:t>Capacity (MW) refers to each plant’s installed generating capacity, reflecting the maximum electrical output it can produce under normal operating conditions and expressed in megawatts.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c44f15fe98_0_14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21</a:t>
            </a:fld>
            <a:endParaRPr/>
          </a:p>
        </p:txBody>
      </p:sp>
      <p:sp>
        <p:nvSpPr>
          <p:cNvPr id="278" name="Google Shape;278;g3c44f15fe98_0_148"/>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79" name="Google Shape;279;g3c44f15fe98_0_148"/>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280" name="Google Shape;280;g3c44f15fe98_0_148"/>
          <p:cNvCxnSpPr/>
          <p:nvPr/>
        </p:nvCxnSpPr>
        <p:spPr>
          <a:xfrm>
            <a:off x="4158925" y="2245600"/>
            <a:ext cx="4222800" cy="1391100"/>
          </a:xfrm>
          <a:prstGeom prst="straightConnector1">
            <a:avLst/>
          </a:prstGeom>
          <a:noFill/>
          <a:ln w="38100" cap="flat" cmpd="sng">
            <a:solidFill>
              <a:srgbClr val="FFFF00"/>
            </a:solidFill>
            <a:prstDash val="solid"/>
            <a:round/>
            <a:headEnd type="none" w="med" len="med"/>
            <a:tailEnd type="triangle" w="med" len="med"/>
          </a:ln>
        </p:spPr>
      </p:cxnSp>
      <p:sp>
        <p:nvSpPr>
          <p:cNvPr id="281" name="Google Shape;281;g3c44f15fe98_0_148"/>
          <p:cNvSpPr/>
          <p:nvPr/>
        </p:nvSpPr>
        <p:spPr>
          <a:xfrm>
            <a:off x="833593" y="1379401"/>
            <a:ext cx="10515600" cy="7548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v-SE" sz="2400">
                <a:solidFill>
                  <a:srgbClr val="FFFFFF"/>
                </a:solidFill>
                <a:latin typeface="Arial"/>
                <a:ea typeface="Arial"/>
                <a:cs typeface="Arial"/>
                <a:sym typeface="Arial"/>
              </a:rPr>
              <a:t>The start year of a power plant; the year when the plant is connected to the grid and starts generating electricity. </a:t>
            </a:r>
            <a:endParaRPr sz="2400">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c44f15fe98_0_158"/>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22</a:t>
            </a:fld>
            <a:endParaRPr/>
          </a:p>
        </p:txBody>
      </p:sp>
      <p:sp>
        <p:nvSpPr>
          <p:cNvPr id="288" name="Google Shape;288;g3c44f15fe98_0_158"/>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89" name="Google Shape;289;g3c44f15fe98_0_158"/>
          <p:cNvPicPr preferRelativeResize="0"/>
          <p:nvPr/>
        </p:nvPicPr>
        <p:blipFill rotWithShape="1">
          <a:blip r:embed="rId3">
            <a:alphaModFix/>
          </a:blip>
          <a:srcRect r="25975" b="41599"/>
          <a:stretch/>
        </p:blipFill>
        <p:spPr>
          <a:xfrm>
            <a:off x="838200" y="3400700"/>
            <a:ext cx="10515600" cy="3031465"/>
          </a:xfrm>
          <a:prstGeom prst="rect">
            <a:avLst/>
          </a:prstGeom>
          <a:noFill/>
          <a:ln>
            <a:noFill/>
          </a:ln>
        </p:spPr>
      </p:pic>
      <p:cxnSp>
        <p:nvCxnSpPr>
          <p:cNvPr id="290" name="Google Shape;290;g3c44f15fe98_0_158"/>
          <p:cNvCxnSpPr/>
          <p:nvPr/>
        </p:nvCxnSpPr>
        <p:spPr>
          <a:xfrm>
            <a:off x="4813625" y="2212875"/>
            <a:ext cx="4074000" cy="1912500"/>
          </a:xfrm>
          <a:prstGeom prst="straightConnector1">
            <a:avLst/>
          </a:prstGeom>
          <a:noFill/>
          <a:ln w="38100" cap="flat" cmpd="sng">
            <a:solidFill>
              <a:srgbClr val="FFFF00"/>
            </a:solidFill>
            <a:prstDash val="solid"/>
            <a:round/>
            <a:headEnd type="none" w="med" len="med"/>
            <a:tailEnd type="triangle" w="med" len="med"/>
          </a:ln>
        </p:spPr>
      </p:cxnSp>
      <p:sp>
        <p:nvSpPr>
          <p:cNvPr id="291" name="Google Shape;291;g3c44f15fe98_0_158"/>
          <p:cNvSpPr/>
          <p:nvPr/>
        </p:nvSpPr>
        <p:spPr>
          <a:xfrm>
            <a:off x="685350" y="928213"/>
            <a:ext cx="9375900" cy="22179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16250"/>
              </a:lnSpc>
              <a:spcBef>
                <a:spcPts val="0"/>
              </a:spcBef>
              <a:spcAft>
                <a:spcPts val="0"/>
              </a:spcAft>
              <a:buNone/>
            </a:pPr>
            <a:r>
              <a:rPr lang="sv-SE" sz="1700">
                <a:solidFill>
                  <a:srgbClr val="FFFFFF"/>
                </a:solidFill>
              </a:rPr>
              <a:t>Plant Type defines the fossil fuel technology</a:t>
            </a:r>
            <a:endParaRPr sz="1700">
              <a:solidFill>
                <a:srgbClr val="FFFFFF"/>
              </a:solidFill>
            </a:endParaRPr>
          </a:p>
          <a:p>
            <a:pPr marL="457200" lvl="0" indent="-336550" algn="l" rtl="0">
              <a:lnSpc>
                <a:spcPct val="115000"/>
              </a:lnSpc>
              <a:spcBef>
                <a:spcPts val="0"/>
              </a:spcBef>
              <a:spcAft>
                <a:spcPts val="0"/>
              </a:spcAft>
              <a:buClr>
                <a:srgbClr val="FFFFFF"/>
              </a:buClr>
              <a:buSzPts val="1700"/>
              <a:buChar char="●"/>
            </a:pPr>
            <a:r>
              <a:rPr lang="sv-SE" sz="1700">
                <a:solidFill>
                  <a:srgbClr val="FFFFFF"/>
                </a:solidFill>
              </a:rPr>
              <a:t>PWRCOA001: Coal power plant</a:t>
            </a:r>
            <a:endParaRPr sz="1700">
              <a:solidFill>
                <a:srgbClr val="FFFFFF"/>
              </a:solidFill>
            </a:endParaRPr>
          </a:p>
          <a:p>
            <a:pPr marL="457200" lvl="0" indent="-336550" algn="l" rtl="0">
              <a:lnSpc>
                <a:spcPct val="115000"/>
              </a:lnSpc>
              <a:spcBef>
                <a:spcPts val="0"/>
              </a:spcBef>
              <a:spcAft>
                <a:spcPts val="0"/>
              </a:spcAft>
              <a:buClr>
                <a:srgbClr val="FFFFFF"/>
              </a:buClr>
              <a:buSzPts val="1700"/>
              <a:buChar char="●"/>
            </a:pPr>
            <a:r>
              <a:rPr lang="sv-SE" sz="1700">
                <a:solidFill>
                  <a:srgbClr val="FFFFFF"/>
                </a:solidFill>
              </a:rPr>
              <a:t>PWROHC001: Light fuel oil power plant</a:t>
            </a:r>
            <a:endParaRPr sz="1700">
              <a:solidFill>
                <a:srgbClr val="FFFFFF"/>
              </a:solidFill>
            </a:endParaRPr>
          </a:p>
          <a:p>
            <a:pPr marL="457200" lvl="0" indent="-336550" algn="l" rtl="0">
              <a:lnSpc>
                <a:spcPct val="115000"/>
              </a:lnSpc>
              <a:spcBef>
                <a:spcPts val="0"/>
              </a:spcBef>
              <a:spcAft>
                <a:spcPts val="0"/>
              </a:spcAft>
              <a:buClr>
                <a:srgbClr val="FFFFFF"/>
              </a:buClr>
              <a:buSzPts val="1700"/>
              <a:buChar char="●"/>
            </a:pPr>
            <a:r>
              <a:rPr lang="sv-SE" sz="1700">
                <a:solidFill>
                  <a:srgbClr val="FFFFFF"/>
                </a:solidFill>
              </a:rPr>
              <a:t>PWROHC002 : Oil fired gas turbine - SCGT</a:t>
            </a:r>
            <a:endParaRPr sz="1700">
              <a:solidFill>
                <a:srgbClr val="FFFFFF"/>
              </a:solidFill>
            </a:endParaRPr>
          </a:p>
          <a:p>
            <a:pPr marL="457200" lvl="0" indent="-336550" algn="l" rtl="0">
              <a:lnSpc>
                <a:spcPct val="115000"/>
              </a:lnSpc>
              <a:spcBef>
                <a:spcPts val="0"/>
              </a:spcBef>
              <a:spcAft>
                <a:spcPts val="0"/>
              </a:spcAft>
              <a:buClr>
                <a:srgbClr val="FFFFFF"/>
              </a:buClr>
              <a:buSzPts val="1700"/>
              <a:buChar char="●"/>
            </a:pPr>
            <a:r>
              <a:rPr lang="sv-SE" sz="1700">
                <a:solidFill>
                  <a:srgbClr val="FFFFFF"/>
                </a:solidFill>
              </a:rPr>
              <a:t>PWRNGS001: Natural gas power plant - CCGT</a:t>
            </a:r>
            <a:endParaRPr sz="1700">
              <a:solidFill>
                <a:srgbClr val="FFFFFF"/>
              </a:solidFill>
            </a:endParaRPr>
          </a:p>
          <a:p>
            <a:pPr marL="457200" lvl="0" indent="-336550" algn="l" rtl="0">
              <a:lnSpc>
                <a:spcPct val="115000"/>
              </a:lnSpc>
              <a:spcBef>
                <a:spcPts val="0"/>
              </a:spcBef>
              <a:spcAft>
                <a:spcPts val="0"/>
              </a:spcAft>
              <a:buClr>
                <a:srgbClr val="FFFFFF"/>
              </a:buClr>
              <a:buSzPts val="1700"/>
              <a:buChar char="●"/>
            </a:pPr>
            <a:r>
              <a:rPr lang="sv-SE" sz="1700">
                <a:solidFill>
                  <a:srgbClr val="FFFFFF"/>
                </a:solidFill>
              </a:rPr>
              <a:t>PWRNGS002: Natural gas power plant - SCGT</a:t>
            </a:r>
            <a:endParaRPr sz="1700">
              <a:solidFill>
                <a:srgbClr val="FFFFFF"/>
              </a:solidFill>
            </a:endParaRPr>
          </a:p>
          <a:p>
            <a:pPr marL="457200" lvl="0" indent="-336550" algn="l" rtl="0">
              <a:lnSpc>
                <a:spcPct val="115000"/>
              </a:lnSpc>
              <a:spcBef>
                <a:spcPts val="0"/>
              </a:spcBef>
              <a:spcAft>
                <a:spcPts val="0"/>
              </a:spcAft>
              <a:buClr>
                <a:srgbClr val="FFFFFF"/>
              </a:buClr>
              <a:buSzPts val="1700"/>
              <a:buChar char="●"/>
            </a:pPr>
            <a:r>
              <a:rPr lang="sv-SE" sz="1700">
                <a:solidFill>
                  <a:srgbClr val="FFFFFF"/>
                </a:solidFill>
              </a:rPr>
              <a:t>PWROHC003: Light fuel oil standalone generator (1kW)</a:t>
            </a:r>
            <a:endParaRPr sz="17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c44f15fe98_0_167"/>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23</a:t>
            </a:fld>
            <a:endParaRPr/>
          </a:p>
        </p:txBody>
      </p:sp>
      <p:sp>
        <p:nvSpPr>
          <p:cNvPr id="298" name="Google Shape;298;g3c44f15fe98_0_167"/>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299" name="Google Shape;299;g3c44f15fe98_0_167"/>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300" name="Google Shape;300;g3c44f15fe98_0_167"/>
          <p:cNvCxnSpPr>
            <a:stCxn id="301" idx="2"/>
          </p:cNvCxnSpPr>
          <p:nvPr/>
        </p:nvCxnSpPr>
        <p:spPr>
          <a:xfrm>
            <a:off x="6038250" y="2912075"/>
            <a:ext cx="3531000" cy="1547400"/>
          </a:xfrm>
          <a:prstGeom prst="straightConnector1">
            <a:avLst/>
          </a:prstGeom>
          <a:noFill/>
          <a:ln w="38100" cap="flat" cmpd="sng">
            <a:solidFill>
              <a:srgbClr val="FFFF00"/>
            </a:solidFill>
            <a:prstDash val="solid"/>
            <a:round/>
            <a:headEnd type="none" w="med" len="med"/>
            <a:tailEnd type="triangle" w="med" len="med"/>
          </a:ln>
        </p:spPr>
      </p:cxnSp>
      <p:sp>
        <p:nvSpPr>
          <p:cNvPr id="301" name="Google Shape;301;g3c44f15fe98_0_167"/>
          <p:cNvSpPr/>
          <p:nvPr/>
        </p:nvSpPr>
        <p:spPr>
          <a:xfrm>
            <a:off x="399750" y="963575"/>
            <a:ext cx="11277000" cy="19485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just" rtl="0">
              <a:lnSpc>
                <a:spcPct val="116250"/>
              </a:lnSpc>
              <a:spcBef>
                <a:spcPts val="0"/>
              </a:spcBef>
              <a:spcAft>
                <a:spcPts val="0"/>
              </a:spcAft>
              <a:buNone/>
            </a:pPr>
            <a:r>
              <a:rPr lang="sv-SE" sz="2100">
                <a:solidFill>
                  <a:srgbClr val="FFFFFF"/>
                </a:solidFill>
              </a:rPr>
              <a:t>Pricing regime refers to the basis on which a plant’s electricity price (and resulting revenue) is determined. It indicates whether the plant is priced under a PPA regime (contracted price) or a market regime (wholesale market price). The FFRM Read the Docs has a Electricity Market Structure Map which shows the potential pricing regimes that exist within the country, which can be found </a:t>
            </a:r>
            <a:r>
              <a:rPr lang="sv-SE" sz="2100" u="sng">
                <a:solidFill>
                  <a:schemeClr val="hlink"/>
                </a:solidFill>
                <a:hlinkClick r:id="rId4"/>
              </a:rPr>
              <a:t>here</a:t>
            </a:r>
            <a:r>
              <a:rPr lang="sv-SE" sz="2100">
                <a:solidFill>
                  <a:srgbClr val="FFFFFF"/>
                </a:solidFill>
              </a:rPr>
              <a:t>.</a:t>
            </a:r>
            <a:endParaRPr sz="21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3c44f15fe98_0_404"/>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24</a:t>
            </a:fld>
            <a:endParaRPr/>
          </a:p>
        </p:txBody>
      </p:sp>
      <p:sp>
        <p:nvSpPr>
          <p:cNvPr id="308" name="Google Shape;308;g3c44f15fe98_0_404"/>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Plant Data</a:t>
            </a:r>
            <a:endParaRPr b="0">
              <a:latin typeface="Open Sans"/>
              <a:ea typeface="Open Sans"/>
              <a:cs typeface="Open Sans"/>
              <a:sym typeface="Open Sans"/>
            </a:endParaRPr>
          </a:p>
        </p:txBody>
      </p:sp>
      <p:pic>
        <p:nvPicPr>
          <p:cNvPr id="309" name="Google Shape;309;g3c44f15fe98_0_404"/>
          <p:cNvPicPr preferRelativeResize="0"/>
          <p:nvPr/>
        </p:nvPicPr>
        <p:blipFill rotWithShape="1">
          <a:blip r:embed="rId3">
            <a:alphaModFix/>
          </a:blip>
          <a:srcRect r="25975" b="41599"/>
          <a:stretch/>
        </p:blipFill>
        <p:spPr>
          <a:xfrm>
            <a:off x="980975" y="3022425"/>
            <a:ext cx="10515600" cy="3031465"/>
          </a:xfrm>
          <a:prstGeom prst="rect">
            <a:avLst/>
          </a:prstGeom>
          <a:noFill/>
          <a:ln>
            <a:noFill/>
          </a:ln>
        </p:spPr>
      </p:pic>
      <p:cxnSp>
        <p:nvCxnSpPr>
          <p:cNvPr id="310" name="Google Shape;310;g3c44f15fe98_0_404"/>
          <p:cNvCxnSpPr/>
          <p:nvPr/>
        </p:nvCxnSpPr>
        <p:spPr>
          <a:xfrm>
            <a:off x="5519675" y="2493049"/>
            <a:ext cx="5169900" cy="1111200"/>
          </a:xfrm>
          <a:prstGeom prst="straightConnector1">
            <a:avLst/>
          </a:prstGeom>
          <a:noFill/>
          <a:ln w="38100" cap="flat" cmpd="sng">
            <a:solidFill>
              <a:srgbClr val="FFFF00"/>
            </a:solidFill>
            <a:prstDash val="solid"/>
            <a:round/>
            <a:headEnd type="none" w="med" len="med"/>
            <a:tailEnd type="triangle" w="med" len="med"/>
          </a:ln>
        </p:spPr>
      </p:cxnSp>
      <p:sp>
        <p:nvSpPr>
          <p:cNvPr id="311" name="Google Shape;311;g3c44f15fe98_0_404"/>
          <p:cNvSpPr/>
          <p:nvPr/>
        </p:nvSpPr>
        <p:spPr>
          <a:xfrm>
            <a:off x="980975" y="1146924"/>
            <a:ext cx="9790500" cy="1460700"/>
          </a:xfrm>
          <a:prstGeom prst="roundRect">
            <a:avLst>
              <a:gd name="adj" fmla="val 16667"/>
            </a:avLst>
          </a:prstGeom>
          <a:solidFill>
            <a:srgbClr val="C00000"/>
          </a:solid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sv-SE" sz="2000">
                <a:solidFill>
                  <a:srgbClr val="FFFFFF"/>
                </a:solidFill>
              </a:rPr>
              <a:t>The Contracted Price refers to a capacity payment, which unit of measurement is USD per MW. This can be applied to any regime and appears as a separate revenue stream from the energy price. If data is not publicly available, this column should be zero</a:t>
            </a:r>
            <a:r>
              <a:rPr lang="sv-SE" sz="1000">
                <a:solidFill>
                  <a:schemeClr val="dk1"/>
                </a:solidFill>
                <a:latin typeface="Aptos"/>
                <a:ea typeface="Aptos"/>
                <a:cs typeface="Aptos"/>
                <a:sym typeface="Aptos"/>
              </a:rPr>
              <a:t>.  </a:t>
            </a:r>
            <a:endParaRPr sz="20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3c44f15fe98_0_41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25</a:t>
            </a:fld>
            <a:endParaRPr/>
          </a:p>
        </p:txBody>
      </p:sp>
      <p:sp>
        <p:nvSpPr>
          <p:cNvPr id="318" name="Google Shape;318;g3c44f15fe98_0_413"/>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PPA Years</a:t>
            </a:r>
            <a:endParaRPr b="0">
              <a:latin typeface="Open Sans"/>
              <a:ea typeface="Open Sans"/>
              <a:cs typeface="Open Sans"/>
              <a:sym typeface="Open Sans"/>
            </a:endParaRPr>
          </a:p>
        </p:txBody>
      </p:sp>
      <p:sp>
        <p:nvSpPr>
          <p:cNvPr id="319" name="Google Shape;319;g3c44f15fe98_0_413"/>
          <p:cNvSpPr txBox="1"/>
          <p:nvPr/>
        </p:nvSpPr>
        <p:spPr>
          <a:xfrm>
            <a:off x="838198" y="1859340"/>
            <a:ext cx="10332300" cy="30477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sv-SE" sz="2400">
                <a:solidFill>
                  <a:schemeClr val="dk1"/>
                </a:solidFill>
                <a:latin typeface="Arial"/>
                <a:ea typeface="Arial"/>
                <a:cs typeface="Arial"/>
                <a:sym typeface="Arial"/>
              </a:rPr>
              <a:t>The next sheet, "FC_PPA," is calibrated based on the data collected in the previous sheet. </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sv-SE" sz="2400">
                <a:solidFill>
                  <a:schemeClr val="dk1"/>
                </a:solidFill>
                <a:latin typeface="Arial"/>
                <a:ea typeface="Arial"/>
                <a:cs typeface="Arial"/>
                <a:sym typeface="Arial"/>
              </a:rPr>
              <a:t>The values here represent the PPA fixed cost at 85% of the plant load factor, expressed in $/MW/year.</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sv-SE" sz="2400" b="0" i="0" u="none" strike="noStrike">
                <a:solidFill>
                  <a:srgbClr val="000000"/>
                </a:solidFill>
                <a:latin typeface="Arial"/>
                <a:ea typeface="Arial"/>
                <a:cs typeface="Arial"/>
                <a:sym typeface="Arial"/>
              </a:rPr>
              <a:t>The values should be displayed for the years during which the PPA is still active. </a:t>
            </a:r>
            <a:endParaRPr sz="24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3c44f15fe98_0_427"/>
          <p:cNvSpPr txBox="1">
            <a:spLocks noGrp="1"/>
          </p:cNvSpPr>
          <p:nvPr>
            <p:ph type="sldNum" idx="12"/>
          </p:nvPr>
        </p:nvSpPr>
        <p:spPr>
          <a:xfrm>
            <a:off x="11798300" y="6680518"/>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26</a:t>
            </a:fld>
            <a:endParaRPr/>
          </a:p>
        </p:txBody>
      </p:sp>
      <p:sp>
        <p:nvSpPr>
          <p:cNvPr id="326" name="Google Shape;326;g3c44f15fe98_0_427"/>
          <p:cNvSpPr txBox="1">
            <a:spLocks noGrp="1"/>
          </p:cNvSpPr>
          <p:nvPr>
            <p:ph type="title"/>
          </p:nvPr>
        </p:nvSpPr>
        <p:spPr>
          <a:xfrm>
            <a:off x="838200" y="307816"/>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Calibration - PPA Years</a:t>
            </a:r>
            <a:endParaRPr b="0">
              <a:latin typeface="Open Sans"/>
              <a:ea typeface="Open Sans"/>
              <a:cs typeface="Open Sans"/>
              <a:sym typeface="Open Sans"/>
            </a:endParaRPr>
          </a:p>
        </p:txBody>
      </p:sp>
      <p:sp>
        <p:nvSpPr>
          <p:cNvPr id="327" name="Google Shape;327;g3c44f15fe98_0_427"/>
          <p:cNvSpPr txBox="1"/>
          <p:nvPr/>
        </p:nvSpPr>
        <p:spPr>
          <a:xfrm>
            <a:off x="662405" y="925851"/>
            <a:ext cx="10332300" cy="1847100"/>
          </a:xfrm>
          <a:prstGeom prst="rect">
            <a:avLst/>
          </a:prstGeom>
          <a:noFill/>
          <a:ln>
            <a:noFill/>
          </a:ln>
        </p:spPr>
        <p:txBody>
          <a:bodyPr spcFirstLastPara="1" wrap="square" lIns="91425" tIns="45700" rIns="91425" bIns="45700" anchor="t" anchorCtr="0">
            <a:spAutoFit/>
          </a:bodyPr>
          <a:lstStyle/>
          <a:p>
            <a:pPr marL="457200" marR="0" lvl="0" indent="-349250" algn="l" rtl="0">
              <a:spcBef>
                <a:spcPts val="0"/>
              </a:spcBef>
              <a:spcAft>
                <a:spcPts val="0"/>
              </a:spcAft>
              <a:buClr>
                <a:schemeClr val="dk1"/>
              </a:buClr>
              <a:buSzPts val="1900"/>
              <a:buChar char="●"/>
            </a:pPr>
            <a:r>
              <a:rPr lang="sv-SE" sz="1900">
                <a:solidFill>
                  <a:schemeClr val="dk1"/>
                </a:solidFill>
              </a:rPr>
              <a:t>These values represent the PPA fixed cost (availability payment) at an 85% plant load factor (PLF), expressed in $/MW/year. </a:t>
            </a:r>
            <a:endParaRPr sz="1900">
              <a:solidFill>
                <a:schemeClr val="dk1"/>
              </a:solidFill>
            </a:endParaRPr>
          </a:p>
          <a:p>
            <a:pPr marL="457200" marR="0" lvl="0" indent="-349250" algn="l" rtl="0">
              <a:spcBef>
                <a:spcPts val="0"/>
              </a:spcBef>
              <a:spcAft>
                <a:spcPts val="0"/>
              </a:spcAft>
              <a:buClr>
                <a:schemeClr val="dk1"/>
              </a:buClr>
              <a:buSzPts val="1900"/>
              <a:buChar char="●"/>
            </a:pPr>
            <a:r>
              <a:rPr lang="sv-SE" sz="1900">
                <a:solidFill>
                  <a:schemeClr val="dk1"/>
                </a:solidFill>
              </a:rPr>
              <a:t>FFRM is profit-maximising and plants decide operation and retirement based on profits, the PPA regime must include a fixed annual $/MW revenue stream (plus any energy payment). </a:t>
            </a:r>
            <a:endParaRPr sz="1900">
              <a:solidFill>
                <a:schemeClr val="dk1"/>
              </a:solidFill>
            </a:endParaRPr>
          </a:p>
          <a:p>
            <a:pPr marL="457200" marR="0" lvl="0" indent="-349250" algn="l" rtl="0">
              <a:spcBef>
                <a:spcPts val="0"/>
              </a:spcBef>
              <a:spcAft>
                <a:spcPts val="0"/>
              </a:spcAft>
              <a:buClr>
                <a:schemeClr val="dk1"/>
              </a:buClr>
              <a:buSzPts val="1900"/>
              <a:buChar char="●"/>
            </a:pPr>
            <a:r>
              <a:rPr lang="sv-SE" sz="1900">
                <a:solidFill>
                  <a:schemeClr val="dk1"/>
                </a:solidFill>
              </a:rPr>
              <a:t>Values should be shown only for the years in which the PPA remains active</a:t>
            </a:r>
            <a:endParaRPr sz="1300"/>
          </a:p>
        </p:txBody>
      </p:sp>
      <p:pic>
        <p:nvPicPr>
          <p:cNvPr id="328" name="Google Shape;328;g3c44f15fe98_0_427"/>
          <p:cNvPicPr preferRelativeResize="0"/>
          <p:nvPr/>
        </p:nvPicPr>
        <p:blipFill rotWithShape="1">
          <a:blip r:embed="rId3">
            <a:alphaModFix/>
          </a:blip>
          <a:srcRect t="9405" r="53211" b="73778"/>
          <a:stretch/>
        </p:blipFill>
        <p:spPr>
          <a:xfrm>
            <a:off x="1212825" y="2885190"/>
            <a:ext cx="8513577" cy="1127962"/>
          </a:xfrm>
          <a:prstGeom prst="rect">
            <a:avLst/>
          </a:prstGeom>
          <a:solidFill>
            <a:schemeClr val="lt1"/>
          </a:solidFill>
          <a:ln w="19050" cap="flat" cmpd="sng">
            <a:solidFill>
              <a:schemeClr val="lt1"/>
            </a:solidFill>
            <a:prstDash val="solid"/>
            <a:miter lim="8000"/>
            <a:headEnd type="none" w="sm" len="sm"/>
            <a:tailEnd type="none" w="sm" len="sm"/>
          </a:ln>
        </p:spPr>
      </p:pic>
      <p:pic>
        <p:nvPicPr>
          <p:cNvPr id="329" name="Google Shape;329;g3c44f15fe98_0_427" title="Screenshot 2026-02-06 09.59.44.png"/>
          <p:cNvPicPr preferRelativeResize="0"/>
          <p:nvPr/>
        </p:nvPicPr>
        <p:blipFill rotWithShape="1">
          <a:blip r:embed="rId4">
            <a:alphaModFix/>
          </a:blip>
          <a:srcRect r="17369"/>
          <a:stretch/>
        </p:blipFill>
        <p:spPr>
          <a:xfrm>
            <a:off x="1136413" y="4088946"/>
            <a:ext cx="10074049" cy="1527450"/>
          </a:xfrm>
          <a:prstGeom prst="rect">
            <a:avLst/>
          </a:prstGeom>
          <a:solidFill>
            <a:schemeClr val="lt1"/>
          </a:solidFill>
          <a:ln w="19050" cap="flat" cmpd="sng">
            <a:solidFill>
              <a:schemeClr val="lt1"/>
            </a:solidFill>
            <a:prstDash val="solid"/>
            <a:miter lim="8000"/>
            <a:headEnd type="none" w="sm" len="sm"/>
            <a:tailEnd type="none" w="sm" len="sm"/>
          </a:ln>
        </p:spPr>
      </p:pic>
      <p:sp>
        <p:nvSpPr>
          <p:cNvPr id="330" name="Google Shape;330;g3c44f15fe98_0_427"/>
          <p:cNvSpPr txBox="1"/>
          <p:nvPr/>
        </p:nvSpPr>
        <p:spPr>
          <a:xfrm>
            <a:off x="2730900" y="5879218"/>
            <a:ext cx="5667300" cy="7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3100" b="1"/>
              <a:t>58.33 x 0.85 x 8760 = 434,325</a:t>
            </a:r>
            <a:endParaRPr sz="3100" b="1"/>
          </a:p>
        </p:txBody>
      </p:sp>
      <p:sp>
        <p:nvSpPr>
          <p:cNvPr id="331" name="Google Shape;331;g3c44f15fe98_0_427"/>
          <p:cNvSpPr/>
          <p:nvPr/>
        </p:nvSpPr>
        <p:spPr>
          <a:xfrm>
            <a:off x="4764525" y="5390903"/>
            <a:ext cx="654600" cy="292200"/>
          </a:xfrm>
          <a:prstGeom prst="rect">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g3c44f15fe98_0_427"/>
          <p:cNvSpPr/>
          <p:nvPr/>
        </p:nvSpPr>
        <p:spPr>
          <a:xfrm>
            <a:off x="2510900" y="5905593"/>
            <a:ext cx="1353300" cy="563100"/>
          </a:xfrm>
          <a:prstGeom prst="rect">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g3c44f15fe98_0_427"/>
          <p:cNvSpPr/>
          <p:nvPr/>
        </p:nvSpPr>
        <p:spPr>
          <a:xfrm>
            <a:off x="6700983" y="5905593"/>
            <a:ext cx="1713600" cy="7080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4" name="Google Shape;334;g3c44f15fe98_0_427"/>
          <p:cNvSpPr/>
          <p:nvPr/>
        </p:nvSpPr>
        <p:spPr>
          <a:xfrm>
            <a:off x="4453751" y="3629078"/>
            <a:ext cx="654600" cy="380700"/>
          </a:xfrm>
          <a:prstGeom prst="rect">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g3c44f15fe98_0_427"/>
          <p:cNvSpPr/>
          <p:nvPr/>
        </p:nvSpPr>
        <p:spPr>
          <a:xfrm>
            <a:off x="5372662" y="5970125"/>
            <a:ext cx="1069800" cy="563100"/>
          </a:xfrm>
          <a:prstGeom prst="rect">
            <a:avLst/>
          </a:prstGeom>
          <a:noFill/>
          <a:ln w="76200" cap="flat" cmpd="sng">
            <a:solidFill>
              <a:srgbClr val="00622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36" name="Google Shape;336;g3c44f15fe98_0_427"/>
          <p:cNvCxnSpPr>
            <a:stCxn id="335" idx="0"/>
            <a:endCxn id="337" idx="1"/>
          </p:cNvCxnSpPr>
          <p:nvPr/>
        </p:nvCxnSpPr>
        <p:spPr>
          <a:xfrm>
            <a:off x="5907562" y="5970125"/>
            <a:ext cx="3457800" cy="216900"/>
          </a:xfrm>
          <a:prstGeom prst="straightConnector1">
            <a:avLst/>
          </a:prstGeom>
          <a:noFill/>
          <a:ln w="9525" cap="flat" cmpd="sng">
            <a:solidFill>
              <a:schemeClr val="dk2"/>
            </a:solidFill>
            <a:prstDash val="solid"/>
            <a:round/>
            <a:headEnd type="none" w="med" len="med"/>
            <a:tailEnd type="triangle" w="med" len="med"/>
          </a:ln>
        </p:spPr>
      </p:cxnSp>
      <p:sp>
        <p:nvSpPr>
          <p:cNvPr id="337" name="Google Shape;337;g3c44f15fe98_0_427"/>
          <p:cNvSpPr txBox="1"/>
          <p:nvPr/>
        </p:nvSpPr>
        <p:spPr>
          <a:xfrm>
            <a:off x="9365225" y="5833143"/>
            <a:ext cx="2203800" cy="708000"/>
          </a:xfrm>
          <a:prstGeom prst="rect">
            <a:avLst/>
          </a:prstGeom>
          <a:solidFill>
            <a:schemeClr val="accent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sv-SE" sz="1500" b="1">
                <a:solidFill>
                  <a:schemeClr val="lt1"/>
                </a:solidFill>
              </a:rPr>
              <a:t>8760</a:t>
            </a:r>
            <a:r>
              <a:rPr lang="sv-SE" sz="1500">
                <a:solidFill>
                  <a:schemeClr val="lt1"/>
                </a:solidFill>
              </a:rPr>
              <a:t> is the number of </a:t>
            </a:r>
            <a:r>
              <a:rPr lang="sv-SE" sz="1500" b="1">
                <a:solidFill>
                  <a:schemeClr val="lt1"/>
                </a:solidFill>
              </a:rPr>
              <a:t>hours in a year</a:t>
            </a:r>
            <a:endParaRPr sz="18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3c44f15fe98_0_470"/>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27</a:t>
            </a:fld>
            <a:endParaRPr/>
          </a:p>
        </p:txBody>
      </p:sp>
      <p:sp>
        <p:nvSpPr>
          <p:cNvPr id="344" name="Google Shape;344;g3c44f15fe98_0_470"/>
          <p:cNvSpPr txBox="1">
            <a:spLocks noGrp="1"/>
          </p:cNvSpPr>
          <p:nvPr>
            <p:ph type="title"/>
          </p:nvPr>
        </p:nvSpPr>
        <p:spPr>
          <a:xfrm>
            <a:off x="838200" y="365125"/>
            <a:ext cx="10515600" cy="56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FFRM Calibration - Fossil Fuel Generation Projection</a:t>
            </a:r>
            <a:endParaRPr b="0">
              <a:latin typeface="Open Sans"/>
              <a:ea typeface="Open Sans"/>
              <a:cs typeface="Open Sans"/>
              <a:sym typeface="Open Sans"/>
            </a:endParaRPr>
          </a:p>
        </p:txBody>
      </p:sp>
      <p:sp>
        <p:nvSpPr>
          <p:cNvPr id="345" name="Google Shape;345;g3c44f15fe98_0_470"/>
          <p:cNvSpPr txBox="1"/>
          <p:nvPr/>
        </p:nvSpPr>
        <p:spPr>
          <a:xfrm>
            <a:off x="838201" y="904326"/>
            <a:ext cx="10391400" cy="4155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a:solidFill>
                  <a:schemeClr val="dk1"/>
                </a:solidFill>
                <a:latin typeface="Arial"/>
                <a:ea typeface="Arial"/>
                <a:cs typeface="Arial"/>
                <a:sym typeface="Arial"/>
              </a:rPr>
              <a:t>Here, we impose constraints on the model according to the generation limits (TWh) obtained from </a:t>
            </a:r>
            <a:r>
              <a:rPr lang="sv-SE" sz="2400">
                <a:solidFill>
                  <a:schemeClr val="dk1"/>
                </a:solidFill>
              </a:rPr>
              <a:t>long term capacity expansion models, such as OSeMOSYS. This constraint can be applied across different types of fossil fuel technologies, such as coal (PWRCOA001), gas (PWRNGS001) and oil (PWROHC001).</a:t>
            </a: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r>
              <a:rPr lang="sv-SE" sz="2400" b="1">
                <a:solidFill>
                  <a:srgbClr val="C00000"/>
                </a:solidFill>
                <a:latin typeface="Open Sans"/>
                <a:ea typeface="Open Sans"/>
                <a:cs typeface="Open Sans"/>
                <a:sym typeface="Open Sans"/>
              </a:rPr>
              <a:t>Exercise caution regarding the following:</a:t>
            </a: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sv-SE" sz="2400">
                <a:solidFill>
                  <a:schemeClr val="dk1"/>
                </a:solidFill>
              </a:rPr>
              <a:t>If the</a:t>
            </a:r>
            <a:r>
              <a:rPr lang="sv-SE" sz="1900" b="1">
                <a:solidFill>
                  <a:srgbClr val="C00000"/>
                </a:solidFill>
                <a:latin typeface="Open Sans"/>
                <a:ea typeface="Open Sans"/>
                <a:cs typeface="Open Sans"/>
                <a:sym typeface="Open Sans"/>
              </a:rPr>
              <a:t> </a:t>
            </a:r>
            <a:r>
              <a:rPr lang="sv-SE" sz="2400" b="1">
                <a:solidFill>
                  <a:srgbClr val="C00000"/>
                </a:solidFill>
                <a:latin typeface="Open Sans"/>
                <a:ea typeface="Open Sans"/>
                <a:cs typeface="Open Sans"/>
                <a:sym typeface="Open Sans"/>
              </a:rPr>
              <a:t>generation target trajectory</a:t>
            </a:r>
            <a:r>
              <a:rPr lang="sv-SE" sz="2400">
                <a:solidFill>
                  <a:schemeClr val="dk1"/>
                </a:solidFill>
              </a:rPr>
              <a:t> increases year-on-year, the model may become infeasible if units have already been retired.</a:t>
            </a:r>
            <a:r>
              <a:rPr lang="sv-SE" sz="2400">
                <a:solidFill>
                  <a:schemeClr val="dk1"/>
                </a:solidFill>
                <a:latin typeface="Arial"/>
                <a:ea typeface="Arial"/>
                <a:cs typeface="Arial"/>
                <a:sym typeface="Arial"/>
              </a:rPr>
              <a:t> </a:t>
            </a:r>
            <a:endParaRPr/>
          </a:p>
          <a:p>
            <a:pPr marL="342900" marR="0" lvl="0" indent="-342900" algn="l" rtl="0">
              <a:spcBef>
                <a:spcPts val="0"/>
              </a:spcBef>
              <a:spcAft>
                <a:spcPts val="0"/>
              </a:spcAft>
              <a:buClr>
                <a:schemeClr val="dk1"/>
              </a:buClr>
              <a:buSzPts val="2400"/>
              <a:buFont typeface="Arial"/>
              <a:buChar char="•"/>
            </a:pPr>
            <a:r>
              <a:rPr lang="sv-SE" sz="2400">
                <a:solidFill>
                  <a:schemeClr val="dk1"/>
                </a:solidFill>
                <a:latin typeface="Arial"/>
                <a:ea typeface="Arial"/>
                <a:cs typeface="Arial"/>
                <a:sym typeface="Arial"/>
              </a:rPr>
              <a:t>The units specified are in TWh. However, ensure conversion from the units provided by OSeMOSYS before finalising this document.</a:t>
            </a:r>
            <a:endParaRPr/>
          </a:p>
        </p:txBody>
      </p:sp>
      <p:pic>
        <p:nvPicPr>
          <p:cNvPr id="346" name="Google Shape;346;g3c44f15fe98_0_470" title="Screenshot 2026-02-06 11.26.32.png"/>
          <p:cNvPicPr preferRelativeResize="0"/>
          <p:nvPr/>
        </p:nvPicPr>
        <p:blipFill rotWithShape="1">
          <a:blip r:embed="rId3">
            <a:alphaModFix/>
          </a:blip>
          <a:srcRect r="15196"/>
          <a:stretch/>
        </p:blipFill>
        <p:spPr>
          <a:xfrm>
            <a:off x="1175102" y="5014293"/>
            <a:ext cx="10080751" cy="1401250"/>
          </a:xfrm>
          <a:prstGeom prst="rect">
            <a:avLst/>
          </a:prstGeom>
          <a:noFill/>
          <a:ln>
            <a:noFill/>
          </a:ln>
        </p:spPr>
      </p:pic>
      <p:sp>
        <p:nvSpPr>
          <p:cNvPr id="347" name="Google Shape;347;g3c44f15fe98_0_470"/>
          <p:cNvSpPr/>
          <p:nvPr/>
        </p:nvSpPr>
        <p:spPr>
          <a:xfrm>
            <a:off x="1124881" y="5989222"/>
            <a:ext cx="10169100" cy="388200"/>
          </a:xfrm>
          <a:prstGeom prst="rect">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3c44f15fe98_0_534"/>
          <p:cNvSpPr txBox="1">
            <a:spLocks noGrp="1"/>
          </p:cNvSpPr>
          <p:nvPr>
            <p:ph type="title"/>
          </p:nvPr>
        </p:nvSpPr>
        <p:spPr>
          <a:xfrm>
            <a:off x="838200" y="484602"/>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Results</a:t>
            </a:r>
            <a:endParaRPr b="0">
              <a:latin typeface="Open Sans"/>
              <a:ea typeface="Open Sans"/>
              <a:cs typeface="Open Sans"/>
              <a:sym typeface="Open Sans"/>
            </a:endParaRPr>
          </a:p>
        </p:txBody>
      </p:sp>
      <p:sp>
        <p:nvSpPr>
          <p:cNvPr id="354" name="Google Shape;354;g3c44f15fe98_0_534"/>
          <p:cNvSpPr txBox="1"/>
          <p:nvPr/>
        </p:nvSpPr>
        <p:spPr>
          <a:xfrm>
            <a:off x="838198" y="1332293"/>
            <a:ext cx="10515600" cy="4155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sv-SE" sz="2400">
                <a:solidFill>
                  <a:schemeClr val="dk1"/>
                </a:solidFill>
                <a:latin typeface="Arial"/>
                <a:ea typeface="Arial"/>
                <a:cs typeface="Arial"/>
                <a:sym typeface="Arial"/>
              </a:rPr>
              <a:t>The findings include plant retirement schedules and discounted net revenue under</a:t>
            </a:r>
            <a:r>
              <a:rPr lang="sv-SE" sz="2400">
                <a:solidFill>
                  <a:schemeClr val="dk1"/>
                </a:solidFill>
              </a:rPr>
              <a:t> r</a:t>
            </a:r>
            <a:r>
              <a:rPr lang="sv-SE" sz="2400">
                <a:solidFill>
                  <a:schemeClr val="dk1"/>
                </a:solidFill>
                <a:latin typeface="Arial"/>
                <a:ea typeface="Arial"/>
                <a:cs typeface="Arial"/>
                <a:sym typeface="Arial"/>
              </a:rPr>
              <a:t>egimes across scenarios such as least cost and net zero.</a:t>
            </a:r>
            <a:endParaRPr sz="2400">
              <a:solidFill>
                <a:schemeClr val="dk1"/>
              </a:solidFill>
              <a:latin typeface="Arial"/>
              <a:ea typeface="Arial"/>
              <a:cs typeface="Arial"/>
              <a:sym typeface="Arial"/>
            </a:endParaRPr>
          </a:p>
          <a:p>
            <a:pPr marL="457200" marR="0" lvl="0" indent="0" algn="l" rtl="0">
              <a:spcBef>
                <a:spcPts val="0"/>
              </a:spcBef>
              <a:spcAft>
                <a:spcPts val="0"/>
              </a:spcAft>
              <a:buNone/>
            </a:pPr>
            <a:r>
              <a:rPr lang="sv-SE"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Char char="•"/>
            </a:pPr>
            <a:r>
              <a:rPr lang="sv-SE" sz="2400">
                <a:solidFill>
                  <a:schemeClr val="dk1"/>
                </a:solidFill>
              </a:rPr>
              <a:t>S</a:t>
            </a:r>
            <a:r>
              <a:rPr lang="sv-SE" sz="2400">
                <a:solidFill>
                  <a:schemeClr val="dk1"/>
                </a:solidFill>
                <a:latin typeface="Arial"/>
                <a:ea typeface="Arial"/>
                <a:cs typeface="Arial"/>
                <a:sym typeface="Arial"/>
              </a:rPr>
              <a:t>tranded costs for each decarbonization scenario is calculated relative to the baseline or least cost, representing the reduction in discounted revenue.</a:t>
            </a: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endParaRPr>
          </a:p>
          <a:p>
            <a:pPr marL="457200" lvl="0" indent="-381000" algn="l" rtl="0">
              <a:spcBef>
                <a:spcPts val="0"/>
              </a:spcBef>
              <a:spcAft>
                <a:spcPts val="0"/>
              </a:spcAft>
              <a:buClr>
                <a:schemeClr val="dk1"/>
              </a:buClr>
              <a:buSzPts val="2400"/>
              <a:buChar char="•"/>
            </a:pPr>
            <a:r>
              <a:rPr lang="sv-SE" sz="2400">
                <a:solidFill>
                  <a:schemeClr val="dk1"/>
                </a:solidFill>
              </a:rPr>
              <a:t>Retirements are determined by both the age and cost of stations, with fixed costs being the primary factor in the PPA regime, while variable costs drive decisions in the market price regime.</a:t>
            </a:r>
            <a:endParaRPr/>
          </a:p>
          <a:p>
            <a:pPr marL="0" marR="0" lvl="0" indent="0" algn="l" rtl="0">
              <a:spcBef>
                <a:spcPts val="0"/>
              </a:spcBef>
              <a:spcAft>
                <a:spcPts val="0"/>
              </a:spcAft>
              <a:buNone/>
            </a:pPr>
            <a:endParaRPr sz="2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3c44f15fe98_0_544"/>
          <p:cNvSpPr txBox="1">
            <a:spLocks noGrp="1"/>
          </p:cNvSpPr>
          <p:nvPr>
            <p:ph type="title"/>
          </p:nvPr>
        </p:nvSpPr>
        <p:spPr>
          <a:xfrm>
            <a:off x="838200" y="484602"/>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FFRM Results - Stranded Costs</a:t>
            </a:r>
            <a:endParaRPr>
              <a:solidFill>
                <a:srgbClr val="C00000"/>
              </a:solidFill>
              <a:latin typeface="Open Sans"/>
              <a:ea typeface="Open Sans"/>
              <a:cs typeface="Open Sans"/>
              <a:sym typeface="Open Sans"/>
            </a:endParaRPr>
          </a:p>
        </p:txBody>
      </p:sp>
      <p:sp>
        <p:nvSpPr>
          <p:cNvPr id="361" name="Google Shape;361;g3c44f15fe98_0_544"/>
          <p:cNvSpPr txBox="1"/>
          <p:nvPr/>
        </p:nvSpPr>
        <p:spPr>
          <a:xfrm>
            <a:off x="838198" y="1332293"/>
            <a:ext cx="105156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2400">
                <a:solidFill>
                  <a:schemeClr val="dk1"/>
                </a:solidFill>
              </a:rPr>
              <a:t>In this instance, the total cost requiring compensation for prematurely retiring plants amounts to</a:t>
            </a:r>
            <a:r>
              <a:rPr lang="sv-SE" sz="2400" b="1">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$81 billion USD</a:t>
            </a:r>
            <a:r>
              <a:rPr lang="sv-SE" sz="24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t>
            </a:r>
            <a:r>
              <a:rPr lang="sv-SE" sz="2400">
                <a:solidFill>
                  <a:schemeClr val="dk1"/>
                </a:solidFill>
              </a:rPr>
              <a:t> A published study applying the FFRM examined coal retirement pathways in India. More information can be found </a:t>
            </a:r>
            <a:r>
              <a:rPr lang="sv-SE" sz="2400" u="sng">
                <a:solidFill>
                  <a:schemeClr val="hlink"/>
                </a:solidFill>
                <a:hlinkClick r:id="rId3"/>
              </a:rPr>
              <a:t>here</a:t>
            </a:r>
            <a:r>
              <a:rPr lang="sv-SE" sz="2400">
                <a:solidFill>
                  <a:schemeClr val="dk1"/>
                </a:solidFill>
              </a:rPr>
              <a:t>. </a:t>
            </a:r>
            <a:endParaRPr sz="2400">
              <a:solidFill>
                <a:schemeClr val="dk1"/>
              </a:solidFill>
            </a:endParaRPr>
          </a:p>
        </p:txBody>
      </p:sp>
      <p:graphicFrame>
        <p:nvGraphicFramePr>
          <p:cNvPr id="362" name="Google Shape;362;g3c44f15fe98_0_544"/>
          <p:cNvGraphicFramePr/>
          <p:nvPr/>
        </p:nvGraphicFramePr>
        <p:xfrm>
          <a:off x="838198" y="3099128"/>
          <a:ext cx="3000000" cy="3000000"/>
        </p:xfrm>
        <a:graphic>
          <a:graphicData uri="http://schemas.openxmlformats.org/drawingml/2006/table">
            <a:tbl>
              <a:tblPr firstRow="1" bandRow="1">
                <a:noFill/>
                <a:tableStyleId>{27962C2E-3E27-4252-AC62-8A481DC7FBCF}</a:tableStyleId>
              </a:tblPr>
              <a:tblGrid>
                <a:gridCol w="4008125">
                  <a:extLst>
                    <a:ext uri="{9D8B030D-6E8A-4147-A177-3AD203B41FA5}">
                      <a16:colId xmlns:a16="http://schemas.microsoft.com/office/drawing/2014/main" val="20000"/>
                    </a:ext>
                  </a:extLst>
                </a:gridCol>
                <a:gridCol w="3438150">
                  <a:extLst>
                    <a:ext uri="{9D8B030D-6E8A-4147-A177-3AD203B41FA5}">
                      <a16:colId xmlns:a16="http://schemas.microsoft.com/office/drawing/2014/main" val="20001"/>
                    </a:ext>
                  </a:extLst>
                </a:gridCol>
                <a:gridCol w="306932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endParaRPr sz="2400" u="none" strike="noStrike" cap="none"/>
                    </a:p>
                  </a:txBody>
                  <a:tcPr marL="91450" marR="91450" marT="45725" marB="45725" anchor="ctr"/>
                </a:tc>
                <a:tc>
                  <a:txBody>
                    <a:bodyPr/>
                    <a:lstStyle/>
                    <a:p>
                      <a:pPr marL="0" marR="0" lvl="0" indent="0" algn="l" rtl="0">
                        <a:spcBef>
                          <a:spcPts val="0"/>
                        </a:spcBef>
                        <a:spcAft>
                          <a:spcPts val="0"/>
                        </a:spcAft>
                        <a:buNone/>
                      </a:pPr>
                      <a:r>
                        <a:rPr lang="sv-SE" sz="2400" u="none" strike="noStrike" cap="none"/>
                        <a:t>Scenario 1 (Least Cost)</a:t>
                      </a:r>
                      <a:endParaRPr/>
                    </a:p>
                  </a:txBody>
                  <a:tcPr marL="91450" marR="91450" marT="45725" marB="45725" anchor="ctr"/>
                </a:tc>
                <a:tc>
                  <a:txBody>
                    <a:bodyPr/>
                    <a:lstStyle/>
                    <a:p>
                      <a:pPr marL="0" marR="0" lvl="0" indent="0" algn="l" rtl="0">
                        <a:spcBef>
                          <a:spcPts val="0"/>
                        </a:spcBef>
                        <a:spcAft>
                          <a:spcPts val="0"/>
                        </a:spcAft>
                        <a:buNone/>
                      </a:pPr>
                      <a:r>
                        <a:rPr lang="sv-SE" sz="2400" u="none" strike="noStrike" cap="none"/>
                        <a:t>Scenario 2 (Net Zero)</a:t>
                      </a:r>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v-SE" sz="2400" u="none" strike="noStrike" cap="none"/>
                        <a:t>Total Discounted Revenue (Billion US$)</a:t>
                      </a:r>
                      <a:endParaRPr/>
                    </a:p>
                  </a:txBody>
                  <a:tcPr marL="91450" marR="91450" marT="45725" marB="45725" anchor="ctr"/>
                </a:tc>
                <a:tc>
                  <a:txBody>
                    <a:bodyPr/>
                    <a:lstStyle/>
                    <a:p>
                      <a:pPr marL="0" marR="0" lvl="0" indent="0" algn="ctr" rtl="0">
                        <a:spcBef>
                          <a:spcPts val="0"/>
                        </a:spcBef>
                        <a:spcAft>
                          <a:spcPts val="0"/>
                        </a:spcAft>
                        <a:buNone/>
                      </a:pPr>
                      <a:r>
                        <a:rPr lang="sv-SE" sz="2400"/>
                        <a:t>207</a:t>
                      </a:r>
                      <a:endParaRPr sz="2400"/>
                    </a:p>
                  </a:txBody>
                  <a:tcPr marL="91450" marR="91450" marT="45725" marB="45725" anchor="ctr"/>
                </a:tc>
                <a:tc>
                  <a:txBody>
                    <a:bodyPr/>
                    <a:lstStyle/>
                    <a:p>
                      <a:pPr marL="0" marR="0" lvl="0" indent="0" algn="ctr" rtl="0">
                        <a:lnSpc>
                          <a:spcPct val="100000"/>
                        </a:lnSpc>
                        <a:spcBef>
                          <a:spcPts val="0"/>
                        </a:spcBef>
                        <a:spcAft>
                          <a:spcPts val="0"/>
                        </a:spcAft>
                        <a:buNone/>
                      </a:pPr>
                      <a:r>
                        <a:rPr lang="sv-SE" sz="2400"/>
                        <a:t>126</a:t>
                      </a:r>
                      <a:endParaRPr sz="2400"/>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sv-SE" sz="2400" u="none" strike="noStrike" cap="none"/>
                        <a:t>Stranded Cost Compensation (Billion US$)</a:t>
                      </a:r>
                      <a:endParaRPr/>
                    </a:p>
                  </a:txBody>
                  <a:tcPr marL="91450" marR="91450" marT="45725" marB="45725" anchor="ctr"/>
                </a:tc>
                <a:tc>
                  <a:txBody>
                    <a:bodyPr/>
                    <a:lstStyle/>
                    <a:p>
                      <a:pPr marL="0" marR="0" lvl="0" indent="0" algn="ctr" rtl="0">
                        <a:spcBef>
                          <a:spcPts val="0"/>
                        </a:spcBef>
                        <a:spcAft>
                          <a:spcPts val="0"/>
                        </a:spcAft>
                        <a:buNone/>
                      </a:pPr>
                      <a:r>
                        <a:rPr lang="sv-SE" sz="2400" u="none" strike="noStrike" cap="none"/>
                        <a:t>-</a:t>
                      </a:r>
                      <a:endParaRPr/>
                    </a:p>
                  </a:txBody>
                  <a:tcPr marL="91450" marR="91450" marT="45725" marB="45725" anchor="ctr"/>
                </a:tc>
                <a:tc>
                  <a:txBody>
                    <a:bodyPr/>
                    <a:lstStyle/>
                    <a:p>
                      <a:pPr marL="0" marR="0" lvl="0" indent="0" algn="ctr" rtl="0">
                        <a:spcBef>
                          <a:spcPts val="0"/>
                        </a:spcBef>
                        <a:spcAft>
                          <a:spcPts val="0"/>
                        </a:spcAft>
                        <a:buNone/>
                      </a:pPr>
                      <a:r>
                        <a:rPr lang="sv-SE" sz="2400"/>
                        <a:t>81</a:t>
                      </a:r>
                      <a:endParaRPr/>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c2b5a74767_0_16"/>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3</a:t>
            </a:fld>
            <a:endParaRPr/>
          </a:p>
        </p:txBody>
      </p:sp>
      <p:sp>
        <p:nvSpPr>
          <p:cNvPr id="114" name="Google Shape;114;g3c2b5a74767_0_16"/>
          <p:cNvSpPr txBox="1">
            <a:spLocks noGrp="1"/>
          </p:cNvSpPr>
          <p:nvPr>
            <p:ph type="title"/>
          </p:nvPr>
        </p:nvSpPr>
        <p:spPr>
          <a:xfrm>
            <a:off x="782780" y="3651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Learning </a:t>
            </a:r>
            <a:r>
              <a:rPr lang="sv-SE">
                <a:solidFill>
                  <a:srgbClr val="C00000"/>
                </a:solidFill>
                <a:latin typeface="Open Sans"/>
                <a:ea typeface="Open Sans"/>
                <a:cs typeface="Open Sans"/>
                <a:sym typeface="Open Sans"/>
              </a:rPr>
              <a:t>Objectives</a:t>
            </a:r>
            <a:endParaRPr/>
          </a:p>
        </p:txBody>
      </p:sp>
      <p:sp>
        <p:nvSpPr>
          <p:cNvPr id="115" name="Google Shape;115;g3c2b5a74767_0_16"/>
          <p:cNvSpPr txBox="1"/>
          <p:nvPr/>
        </p:nvSpPr>
        <p:spPr>
          <a:xfrm>
            <a:off x="710196" y="2123836"/>
            <a:ext cx="10926900" cy="3055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rgbClr val="000000"/>
              </a:buClr>
              <a:buSzPts val="2200"/>
              <a:buFont typeface="Arial"/>
              <a:buNone/>
            </a:pPr>
            <a:r>
              <a:rPr lang="sv-SE" sz="2200" b="0" i="0" u="none" strike="noStrike" cap="none">
                <a:solidFill>
                  <a:srgbClr val="000000"/>
                </a:solidFill>
                <a:latin typeface="Open Sans"/>
                <a:ea typeface="Open Sans"/>
                <a:cs typeface="Open Sans"/>
                <a:sym typeface="Open Sans"/>
              </a:rPr>
              <a:t>By the end of this lecture, participants will be able to:</a:t>
            </a:r>
            <a:endParaRPr sz="2200" b="0" i="0" u="none" strike="noStrike" cap="none">
              <a:solidFill>
                <a:srgbClr val="000000"/>
              </a:solidFill>
              <a:latin typeface="Open Sans"/>
              <a:ea typeface="Open Sans"/>
              <a:cs typeface="Open Sans"/>
              <a:sym typeface="Open Sans"/>
            </a:endParaRPr>
          </a:p>
          <a:p>
            <a:pPr marL="0" lvl="0" indent="0" algn="l" rtl="0">
              <a:lnSpc>
                <a:spcPct val="110000"/>
              </a:lnSpc>
              <a:spcBef>
                <a:spcPts val="0"/>
              </a:spcBef>
              <a:spcAft>
                <a:spcPts val="0"/>
              </a:spcAft>
              <a:buNone/>
            </a:pPr>
            <a:endParaRPr sz="2200">
              <a:latin typeface="Open Sans"/>
              <a:ea typeface="Open Sans"/>
              <a:cs typeface="Open Sans"/>
              <a:sym typeface="Open Sans"/>
            </a:endParaRPr>
          </a:p>
          <a:p>
            <a:pPr marL="457200" lvl="0" indent="-368300" algn="l" rtl="0">
              <a:lnSpc>
                <a:spcPct val="110000"/>
              </a:lnSpc>
              <a:spcBef>
                <a:spcPts val="0"/>
              </a:spcBef>
              <a:spcAft>
                <a:spcPts val="0"/>
              </a:spcAft>
              <a:buSzPts val="2200"/>
              <a:buFont typeface="Open Sans"/>
              <a:buChar char="●"/>
            </a:pPr>
            <a:r>
              <a:rPr lang="sv-SE" sz="2200">
                <a:latin typeface="Open Sans"/>
                <a:ea typeface="Open Sans"/>
                <a:cs typeface="Open Sans"/>
                <a:sym typeface="Open Sans"/>
              </a:rPr>
              <a:t>The structure of the FFRM (key parameters, variables and regimes) and interpret how the core equations represent net revenue, generation targets, and retirement</a:t>
            </a:r>
            <a:endParaRPr sz="2200">
              <a:latin typeface="Open Sans"/>
              <a:ea typeface="Open Sans"/>
              <a:cs typeface="Open Sans"/>
              <a:sym typeface="Open Sans"/>
            </a:endParaRPr>
          </a:p>
          <a:p>
            <a:pPr marL="457200" lvl="0" indent="-368300" algn="l" rtl="0">
              <a:lnSpc>
                <a:spcPct val="110000"/>
              </a:lnSpc>
              <a:spcBef>
                <a:spcPts val="0"/>
              </a:spcBef>
              <a:spcAft>
                <a:spcPts val="0"/>
              </a:spcAft>
              <a:buSzPts val="2200"/>
              <a:buFont typeface="Open Sans"/>
              <a:buChar char="●"/>
            </a:pPr>
            <a:r>
              <a:rPr lang="sv-SE" sz="2200">
                <a:latin typeface="Open Sans"/>
                <a:ea typeface="Open Sans"/>
                <a:cs typeface="Open Sans"/>
                <a:sym typeface="Open Sans"/>
              </a:rPr>
              <a:t>Explain the key inputs used to calibrate FFRM (e.g., capacity, start year, PLF, efficiency, OPEX) and how they link to the model equations</a:t>
            </a:r>
            <a:endParaRPr sz="2200">
              <a:latin typeface="Open Sans"/>
              <a:ea typeface="Open Sans"/>
              <a:cs typeface="Open Sans"/>
              <a:sym typeface="Open Sans"/>
            </a:endParaRPr>
          </a:p>
          <a:p>
            <a:pPr marL="457200" lvl="0" indent="0" algn="l" rtl="0">
              <a:lnSpc>
                <a:spcPct val="110000"/>
              </a:lnSpc>
              <a:spcBef>
                <a:spcPts val="0"/>
              </a:spcBef>
              <a:spcAft>
                <a:spcPts val="0"/>
              </a:spcAft>
              <a:buNone/>
            </a:pPr>
            <a:endParaRPr sz="2200">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c2b5a74767_0_161"/>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30</a:t>
            </a:fld>
            <a:endParaRPr/>
          </a:p>
        </p:txBody>
      </p:sp>
      <p:sp>
        <p:nvSpPr>
          <p:cNvPr id="368" name="Google Shape;368;g3c2b5a74767_0_161"/>
          <p:cNvSpPr txBox="1">
            <a:spLocks noGrp="1"/>
          </p:cNvSpPr>
          <p:nvPr>
            <p:ph type="title"/>
          </p:nvPr>
        </p:nvSpPr>
        <p:spPr>
          <a:xfrm>
            <a:off x="838200" y="365125"/>
            <a:ext cx="10515600" cy="81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200">
                <a:solidFill>
                  <a:srgbClr val="C00000"/>
                </a:solidFill>
                <a:latin typeface="Open Sans"/>
                <a:ea typeface="Open Sans"/>
                <a:cs typeface="Open Sans"/>
                <a:sym typeface="Open Sans"/>
              </a:rPr>
              <a:t>Part </a:t>
            </a:r>
            <a:r>
              <a:rPr lang="sv-SE">
                <a:solidFill>
                  <a:srgbClr val="C00000"/>
                </a:solidFill>
                <a:latin typeface="Open Sans"/>
                <a:ea typeface="Open Sans"/>
                <a:cs typeface="Open Sans"/>
                <a:sym typeface="Open Sans"/>
              </a:rPr>
              <a:t>4</a:t>
            </a:r>
            <a:r>
              <a:rPr lang="sv-SE" sz="3200">
                <a:solidFill>
                  <a:srgbClr val="C00000"/>
                </a:solidFill>
                <a:latin typeface="Open Sans"/>
                <a:ea typeface="Open Sans"/>
                <a:cs typeface="Open Sans"/>
                <a:sym typeface="Open Sans"/>
              </a:rPr>
              <a:t>: References</a:t>
            </a:r>
            <a:endParaRPr/>
          </a:p>
        </p:txBody>
      </p:sp>
      <p:sp>
        <p:nvSpPr>
          <p:cNvPr id="369" name="Google Shape;369;g3c2b5a74767_0_161"/>
          <p:cNvSpPr txBox="1"/>
          <p:nvPr/>
        </p:nvSpPr>
        <p:spPr>
          <a:xfrm>
            <a:off x="762600" y="1425600"/>
            <a:ext cx="10666800" cy="4386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200"/>
              </a:spcBef>
              <a:spcAft>
                <a:spcPts val="0"/>
              </a:spcAft>
              <a:buClr>
                <a:srgbClr val="000000"/>
              </a:buClr>
              <a:buSzPts val="1900"/>
              <a:buFont typeface="Arial"/>
              <a:buNone/>
            </a:pPr>
            <a:r>
              <a:rPr lang="sv-SE" sz="2400">
                <a:solidFill>
                  <a:schemeClr val="dk1"/>
                </a:solidFill>
              </a:rPr>
              <a:t>Suski, A., Hong, L. and Chattopadhyay, D. (2022) ‘Modeling coal plant stranded costs for decarbonization pathway analyses’, Energy for Sustainable Development, 71, pp. 480–489. doi: 10.1016/j.esd.2022.10.02</a:t>
            </a:r>
            <a:endParaRPr sz="2400">
              <a:solidFill>
                <a:schemeClr val="dk1"/>
              </a:solidFill>
            </a:endParaRPr>
          </a:p>
          <a:p>
            <a:pPr marL="0" marR="0" lvl="0" indent="0" algn="l" rtl="0">
              <a:lnSpc>
                <a:spcPct val="100000"/>
              </a:lnSpc>
              <a:spcBef>
                <a:spcPts val="1200"/>
              </a:spcBef>
              <a:spcAft>
                <a:spcPts val="0"/>
              </a:spcAft>
              <a:buClr>
                <a:srgbClr val="000000"/>
              </a:buClr>
              <a:buSzPts val="1900"/>
              <a:buFont typeface="Arial"/>
              <a:buNone/>
            </a:pPr>
            <a:endParaRPr sz="2400">
              <a:solidFill>
                <a:schemeClr val="dk1"/>
              </a:solidFill>
            </a:endParaRPr>
          </a:p>
          <a:p>
            <a:pPr marL="0" marR="0" lvl="0" indent="0" algn="l" rtl="0">
              <a:lnSpc>
                <a:spcPct val="100000"/>
              </a:lnSpc>
              <a:spcBef>
                <a:spcPts val="1200"/>
              </a:spcBef>
              <a:spcAft>
                <a:spcPts val="0"/>
              </a:spcAft>
              <a:buClr>
                <a:srgbClr val="000000"/>
              </a:buClr>
              <a:buSzPts val="1900"/>
              <a:buFont typeface="Arial"/>
              <a:buNone/>
            </a:pPr>
            <a:r>
              <a:rPr lang="sv-SE" sz="2400">
                <a:solidFill>
                  <a:schemeClr val="dk1"/>
                </a:solidFill>
              </a:rPr>
              <a:t>Liu, Z., Osei-Owusu, S. and Luscombe, H. (2025) ‘Structure overview: Equations’, FFRM 1.0 documentation. Available at:</a:t>
            </a:r>
            <a:r>
              <a:rPr lang="sv-SE" sz="2400">
                <a:solidFill>
                  <a:schemeClr val="dk1"/>
                </a:solidFill>
                <a:uFill>
                  <a:noFill/>
                </a:uFill>
                <a:hlinkClick r:id="rId3">
                  <a:extLst>
                    <a:ext uri="{A12FA001-AC4F-418D-AE19-62706E023703}">
                      <ahyp:hlinkClr xmlns:ahyp="http://schemas.microsoft.com/office/drawing/2018/hyperlinkcolor" val="tx"/>
                    </a:ext>
                  </a:extLst>
                </a:hlinkClick>
              </a:rPr>
              <a:t> https://ffrm-python.readthedocs.io/en/latest/equations.html</a:t>
            </a:r>
            <a:r>
              <a:rPr lang="sv-SE" sz="2400">
                <a:solidFill>
                  <a:schemeClr val="dk1"/>
                </a:solidFill>
              </a:rPr>
              <a:t> (Accessed: 6 February 2026).</a:t>
            </a:r>
            <a:endParaRPr sz="1100">
              <a:solidFill>
                <a:schemeClr val="dk1"/>
              </a:solidFill>
            </a:endParaRPr>
          </a:p>
          <a:p>
            <a:pPr marL="0" marR="0" lvl="0" indent="0" algn="l" rtl="0">
              <a:lnSpc>
                <a:spcPct val="100000"/>
              </a:lnSpc>
              <a:spcBef>
                <a:spcPts val="1200"/>
              </a:spcBef>
              <a:spcAft>
                <a:spcPts val="0"/>
              </a:spcAft>
              <a:buClr>
                <a:srgbClr val="000000"/>
              </a:buClr>
              <a:buSzPts val="19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900"/>
              <a:buFont typeface="Arial"/>
              <a:buNone/>
            </a:pPr>
            <a:endParaRPr sz="1100">
              <a:solidFill>
                <a:schemeClr val="dk1"/>
              </a:solidFil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c2b5a74767_0_227"/>
          <p:cNvSpPr txBox="1">
            <a:spLocks noGrp="1"/>
          </p:cNvSpPr>
          <p:nvPr>
            <p:ph type="ctrTitle"/>
          </p:nvPr>
        </p:nvSpPr>
        <p:spPr>
          <a:xfrm>
            <a:off x="2979499" y="739750"/>
            <a:ext cx="5900100" cy="4983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Helvetica Neue"/>
              <a:buNone/>
            </a:pPr>
            <a:r>
              <a:rPr lang="sv-SE" sz="2400" b="0">
                <a:latin typeface="Arial Black"/>
                <a:ea typeface="Arial Black"/>
                <a:cs typeface="Arial Black"/>
                <a:sym typeface="Arial Black"/>
              </a:rPr>
              <a:t>Modelling for Fossil Fuel Retirement : Fossil Fuel Retirement Model  </a:t>
            </a:r>
            <a:br>
              <a:rPr lang="sv-SE">
                <a:latin typeface="Arial Black"/>
                <a:ea typeface="Arial Black"/>
                <a:cs typeface="Arial Black"/>
                <a:sym typeface="Arial Black"/>
              </a:rPr>
            </a:br>
            <a:endParaRPr>
              <a:latin typeface="Arial Black"/>
              <a:ea typeface="Arial Black"/>
              <a:cs typeface="Arial Black"/>
              <a:sym typeface="Arial Black"/>
            </a:endParaRPr>
          </a:p>
        </p:txBody>
      </p:sp>
      <p:sp>
        <p:nvSpPr>
          <p:cNvPr id="121" name="Google Shape;121;g3c2b5a74767_0_227"/>
          <p:cNvSpPr txBox="1">
            <a:spLocks noGrp="1"/>
          </p:cNvSpPr>
          <p:nvPr>
            <p:ph type="subTitle" idx="1"/>
          </p:nvPr>
        </p:nvSpPr>
        <p:spPr>
          <a:xfrm>
            <a:off x="2979498" y="2203075"/>
            <a:ext cx="5491200" cy="3057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3200"/>
              <a:buFont typeface="Arial"/>
              <a:buNone/>
            </a:pPr>
            <a:r>
              <a:rPr lang="sv-SE" sz="3200" b="1" i="0" u="none" strike="noStrike" cap="none">
                <a:solidFill>
                  <a:schemeClr val="lt1"/>
                </a:solidFill>
                <a:latin typeface="Arial Black"/>
                <a:ea typeface="Arial Black"/>
                <a:cs typeface="Arial Black"/>
                <a:sym typeface="Arial Black"/>
              </a:rPr>
              <a:t>Part 1: </a:t>
            </a:r>
            <a:endParaRPr sz="3200" b="1" i="0" u="none" strike="noStrike" cap="none">
              <a:solidFill>
                <a:schemeClr val="lt1"/>
              </a:solidFill>
              <a:latin typeface="Arial Black"/>
              <a:ea typeface="Arial Black"/>
              <a:cs typeface="Arial Black"/>
              <a:sym typeface="Arial Black"/>
            </a:endParaRPr>
          </a:p>
          <a:p>
            <a:pPr marL="0" marR="0" lvl="0" indent="0" algn="l" rtl="0">
              <a:lnSpc>
                <a:spcPct val="80000"/>
              </a:lnSpc>
              <a:spcBef>
                <a:spcPts val="0"/>
              </a:spcBef>
              <a:spcAft>
                <a:spcPts val="0"/>
              </a:spcAft>
              <a:buClr>
                <a:srgbClr val="000000"/>
              </a:buClr>
              <a:buSzPts val="3200"/>
              <a:buFont typeface="Arial"/>
              <a:buNone/>
            </a:pPr>
            <a:endParaRPr sz="3200" b="1" i="0" u="none" strike="noStrike" cap="none">
              <a:solidFill>
                <a:schemeClr val="lt1"/>
              </a:solidFill>
              <a:latin typeface="Arial Black"/>
              <a:ea typeface="Arial Black"/>
              <a:cs typeface="Arial Black"/>
              <a:sym typeface="Arial Black"/>
            </a:endParaRPr>
          </a:p>
          <a:p>
            <a:pPr marL="0" marR="0" lvl="0" indent="0" algn="l" rtl="0">
              <a:lnSpc>
                <a:spcPct val="90000"/>
              </a:lnSpc>
              <a:spcBef>
                <a:spcPts val="0"/>
              </a:spcBef>
              <a:spcAft>
                <a:spcPts val="0"/>
              </a:spcAft>
              <a:buClr>
                <a:schemeClr val="dk1"/>
              </a:buClr>
              <a:buSzPts val="4800"/>
              <a:buFont typeface="Arial"/>
              <a:buNone/>
            </a:pPr>
            <a:endParaRPr sz="2600" b="1" i="0" u="none" strike="noStrike" cap="none">
              <a:solidFill>
                <a:schemeClr val="lt1"/>
              </a:solidFill>
              <a:latin typeface="Open Sans ExtraBold"/>
              <a:ea typeface="Open Sans ExtraBold"/>
              <a:cs typeface="Open Sans ExtraBold"/>
              <a:sym typeface="Open Sans ExtraBold"/>
            </a:endParaRPr>
          </a:p>
          <a:p>
            <a:pPr marL="0" marR="0" lvl="0" indent="0" algn="l" rtl="0">
              <a:lnSpc>
                <a:spcPct val="90000"/>
              </a:lnSpc>
              <a:spcBef>
                <a:spcPts val="0"/>
              </a:spcBef>
              <a:spcAft>
                <a:spcPts val="0"/>
              </a:spcAft>
              <a:buClr>
                <a:schemeClr val="dk1"/>
              </a:buClr>
              <a:buSzPts val="4800"/>
              <a:buFont typeface="Arial"/>
              <a:buNone/>
            </a:pPr>
            <a:r>
              <a:rPr lang="sv-SE" sz="2600" b="1">
                <a:solidFill>
                  <a:schemeClr val="lt1"/>
                </a:solidFill>
                <a:latin typeface="Open Sans ExtraBold"/>
                <a:ea typeface="Open Sans ExtraBold"/>
                <a:cs typeface="Open Sans ExtraBold"/>
                <a:sym typeface="Open Sans ExtraBold"/>
              </a:rPr>
              <a:t>Structure of FFRM</a:t>
            </a:r>
            <a:endParaRPr sz="2600" b="1" i="0" u="none" strike="noStrike" cap="none">
              <a:solidFill>
                <a:schemeClr val="lt1"/>
              </a:solidFill>
              <a:latin typeface="Open Sans ExtraBold"/>
              <a:ea typeface="Open Sans ExtraBold"/>
              <a:cs typeface="Open Sans ExtraBold"/>
              <a:sym typeface="Open Sans ExtraBold"/>
            </a:endParaRPr>
          </a:p>
        </p:txBody>
      </p:sp>
      <p:sp>
        <p:nvSpPr>
          <p:cNvPr id="122" name="Google Shape;122;g3c2b5a74767_0_227"/>
          <p:cNvSpPr txBox="1"/>
          <p:nvPr/>
        </p:nvSpPr>
        <p:spPr>
          <a:xfrm>
            <a:off x="496600" y="4355625"/>
            <a:ext cx="8974200" cy="1247100"/>
          </a:xfrm>
          <a:prstGeom prst="rect">
            <a:avLst/>
          </a:prstGeom>
          <a:no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Clr>
                <a:schemeClr val="dk1"/>
              </a:buClr>
              <a:buSzPts val="2000"/>
              <a:buFont typeface="Arial"/>
              <a:buNone/>
            </a:pPr>
            <a:endParaRPr sz="4800" b="1" i="0" u="none" strike="noStrike" cap="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3c446edc66f_0_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5</a:t>
            </a:fld>
            <a:endParaRPr/>
          </a:p>
        </p:txBody>
      </p:sp>
      <p:sp>
        <p:nvSpPr>
          <p:cNvPr id="129" name="Google Shape;129;g3c446edc66f_0_3"/>
          <p:cNvSpPr txBox="1">
            <a:spLocks noGrp="1"/>
          </p:cNvSpPr>
          <p:nvPr>
            <p:ph type="title"/>
          </p:nvPr>
        </p:nvSpPr>
        <p:spPr>
          <a:xfrm>
            <a:off x="1196175" y="585370"/>
            <a:ext cx="10515600" cy="56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Overview of FFRM</a:t>
            </a:r>
            <a:endParaRPr b="0">
              <a:latin typeface="Open Sans"/>
              <a:ea typeface="Open Sans"/>
              <a:cs typeface="Open Sans"/>
              <a:sym typeface="Open Sans"/>
            </a:endParaRPr>
          </a:p>
        </p:txBody>
      </p:sp>
      <p:sp>
        <p:nvSpPr>
          <p:cNvPr id="130" name="Google Shape;130;g3c446edc66f_0_3"/>
          <p:cNvSpPr txBox="1"/>
          <p:nvPr/>
        </p:nvSpPr>
        <p:spPr>
          <a:xfrm>
            <a:off x="1101975" y="1487650"/>
            <a:ext cx="9819600" cy="3370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sv-SE" sz="2300">
                <a:solidFill>
                  <a:schemeClr val="dk1"/>
                </a:solidFill>
                <a:latin typeface="Open Sans"/>
                <a:ea typeface="Open Sans"/>
                <a:cs typeface="Open Sans"/>
                <a:sym typeface="Open Sans"/>
              </a:rPr>
              <a:t>The structure of the FFRM comprises </a:t>
            </a:r>
            <a:r>
              <a:rPr lang="sv-SE" sz="2300" b="1">
                <a:solidFill>
                  <a:schemeClr val="dk1"/>
                </a:solidFill>
                <a:latin typeface="Open Sans"/>
                <a:ea typeface="Open Sans"/>
                <a:cs typeface="Open Sans"/>
                <a:sym typeface="Open Sans"/>
              </a:rPr>
              <a:t>eight core mathematical equations</a:t>
            </a:r>
            <a:r>
              <a:rPr lang="sv-SE" sz="2300">
                <a:solidFill>
                  <a:schemeClr val="dk1"/>
                </a:solidFill>
                <a:latin typeface="Open Sans"/>
                <a:ea typeface="Open Sans"/>
                <a:cs typeface="Open Sans"/>
                <a:sym typeface="Open Sans"/>
              </a:rPr>
              <a:t> used to determine the </a:t>
            </a:r>
            <a:r>
              <a:rPr lang="sv-SE" sz="2300" b="1">
                <a:solidFill>
                  <a:schemeClr val="dk1"/>
                </a:solidFill>
                <a:latin typeface="Open Sans"/>
                <a:ea typeface="Open Sans"/>
                <a:cs typeface="Open Sans"/>
                <a:sym typeface="Open Sans"/>
              </a:rPr>
              <a:t>foregone net revenue of fossil fuel fleets. </a:t>
            </a:r>
            <a:endParaRPr sz="23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3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sv-SE" sz="2300">
                <a:solidFill>
                  <a:schemeClr val="dk1"/>
                </a:solidFill>
                <a:latin typeface="Open Sans"/>
                <a:ea typeface="Open Sans"/>
                <a:cs typeface="Open Sans"/>
                <a:sym typeface="Open Sans"/>
              </a:rPr>
              <a:t>The core objective function assess foregone revenue under:</a:t>
            </a:r>
            <a:endParaRPr sz="2300">
              <a:solidFill>
                <a:schemeClr val="dk1"/>
              </a:solidFill>
              <a:latin typeface="Open Sans"/>
              <a:ea typeface="Open Sans"/>
              <a:cs typeface="Open Sans"/>
              <a:sym typeface="Open Sans"/>
            </a:endParaRPr>
          </a:p>
          <a:p>
            <a:pPr marL="457200" marR="0" lvl="0" indent="-374650" algn="l" rtl="0">
              <a:lnSpc>
                <a:spcPct val="100000"/>
              </a:lnSpc>
              <a:spcBef>
                <a:spcPts val="0"/>
              </a:spcBef>
              <a:spcAft>
                <a:spcPts val="0"/>
              </a:spcAft>
              <a:buClr>
                <a:schemeClr val="dk1"/>
              </a:buClr>
              <a:buSzPts val="2300"/>
              <a:buFont typeface="Open Sans"/>
              <a:buChar char="●"/>
            </a:pPr>
            <a:r>
              <a:rPr lang="sv-SE" sz="2300">
                <a:solidFill>
                  <a:schemeClr val="dk1"/>
                </a:solidFill>
                <a:latin typeface="Open Sans"/>
                <a:ea typeface="Open Sans"/>
                <a:cs typeface="Open Sans"/>
                <a:sym typeface="Open Sans"/>
              </a:rPr>
              <a:t>The PPA regime, which is based on commercially negotiated power purchase agreements </a:t>
            </a:r>
            <a:endParaRPr sz="2300">
              <a:solidFill>
                <a:schemeClr val="dk1"/>
              </a:solidFill>
              <a:latin typeface="Open Sans"/>
              <a:ea typeface="Open Sans"/>
              <a:cs typeface="Open Sans"/>
              <a:sym typeface="Open Sans"/>
            </a:endParaRPr>
          </a:p>
          <a:p>
            <a:pPr marL="457200" marR="0" lvl="0" indent="-374650" algn="l" rtl="0">
              <a:lnSpc>
                <a:spcPct val="100000"/>
              </a:lnSpc>
              <a:spcBef>
                <a:spcPts val="0"/>
              </a:spcBef>
              <a:spcAft>
                <a:spcPts val="0"/>
              </a:spcAft>
              <a:buClr>
                <a:schemeClr val="dk1"/>
              </a:buClr>
              <a:buSzPts val="2300"/>
              <a:buFont typeface="Open Sans"/>
              <a:buChar char="●"/>
            </a:pPr>
            <a:r>
              <a:rPr lang="sv-SE" sz="2300">
                <a:solidFill>
                  <a:schemeClr val="dk1"/>
                </a:solidFill>
                <a:latin typeface="Open Sans"/>
                <a:ea typeface="Open Sans"/>
                <a:cs typeface="Open Sans"/>
                <a:sym typeface="Open Sans"/>
              </a:rPr>
              <a:t>The market-based regime, which reflects projected hourly spot prices that are determined exogenously.</a:t>
            </a:r>
            <a:endParaRPr sz="21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3c2caca42bc_0_3"/>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6</a:t>
            </a:fld>
            <a:endParaRPr/>
          </a:p>
        </p:txBody>
      </p:sp>
      <p:sp>
        <p:nvSpPr>
          <p:cNvPr id="137" name="Google Shape;137;g3c2caca42bc_0_3"/>
          <p:cNvSpPr txBox="1">
            <a:spLocks noGrp="1"/>
          </p:cNvSpPr>
          <p:nvPr>
            <p:ph type="title"/>
          </p:nvPr>
        </p:nvSpPr>
        <p:spPr>
          <a:xfrm>
            <a:off x="771400" y="515400"/>
            <a:ext cx="11202900" cy="698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The Structure of FFRM - Net Revenue (NR) Objective Function</a:t>
            </a:r>
            <a:endParaRPr>
              <a:solidFill>
                <a:srgbClr val="C00000"/>
              </a:solidFill>
              <a:latin typeface="Open Sans"/>
              <a:ea typeface="Open Sans"/>
              <a:cs typeface="Open Sans"/>
              <a:sym typeface="Open Sans"/>
            </a:endParaRPr>
          </a:p>
        </p:txBody>
      </p:sp>
      <p:sp>
        <p:nvSpPr>
          <p:cNvPr id="138" name="Google Shape;138;g3c2caca42bc_0_3"/>
          <p:cNvSpPr txBox="1"/>
          <p:nvPr/>
        </p:nvSpPr>
        <p:spPr>
          <a:xfrm>
            <a:off x="535600" y="3714113"/>
            <a:ext cx="11045400" cy="264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sv-SE" sz="1900">
                <a:solidFill>
                  <a:schemeClr val="dk1"/>
                </a:solidFill>
                <a:latin typeface="Open Sans"/>
                <a:ea typeface="Open Sans"/>
                <a:cs typeface="Open Sans"/>
                <a:sym typeface="Open Sans"/>
              </a:rPr>
              <a:t>The first part of the equation represents </a:t>
            </a:r>
            <a:r>
              <a:rPr lang="sv-SE" sz="1900" b="1">
                <a:solidFill>
                  <a:srgbClr val="C00000"/>
                </a:solidFill>
                <a:latin typeface="Open Sans"/>
                <a:ea typeface="Open Sans"/>
                <a:cs typeface="Open Sans"/>
                <a:sym typeface="Open Sans"/>
              </a:rPr>
              <a:t>revenue minus variable cost</a:t>
            </a:r>
            <a:r>
              <a:rPr lang="sv-SE" sz="1900">
                <a:solidFill>
                  <a:schemeClr val="dk1"/>
                </a:solidFill>
                <a:latin typeface="Open Sans"/>
                <a:ea typeface="Open Sans"/>
                <a:cs typeface="Open Sans"/>
                <a:sym typeface="Open Sans"/>
              </a:rPr>
              <a:t>. Electricity price in year (y), price scenario (p), and time (t) is net of the generator’s variable cost in year (y), and this margin is multiplied by electricity generated.</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sv-SE" sz="1900">
                <a:solidFill>
                  <a:schemeClr val="dk1"/>
                </a:solidFill>
                <a:latin typeface="Open Sans"/>
                <a:ea typeface="Open Sans"/>
                <a:cs typeface="Open Sans"/>
                <a:sym typeface="Open Sans"/>
              </a:rPr>
              <a:t>The second part represents fixed costs applied to remaining (non-retired) capacity and is subtracted from the first part. </a:t>
            </a:r>
            <a:r>
              <a:rPr lang="sv-SE" sz="1900" b="1">
                <a:solidFill>
                  <a:srgbClr val="C00000"/>
                </a:solidFill>
                <a:latin typeface="Open Sans"/>
                <a:ea typeface="Open Sans"/>
                <a:cs typeface="Open Sans"/>
                <a:sym typeface="Open Sans"/>
              </a:rPr>
              <a:t> The difference in systemwide net revenue between the business-as-usual and decarbonisation scenarios is used to calculate foregone revenue. </a:t>
            </a:r>
            <a:r>
              <a:rPr lang="sv-SE" sz="1900">
                <a:solidFill>
                  <a:schemeClr val="dk1"/>
                </a:solidFill>
                <a:latin typeface="Open Sans"/>
                <a:ea typeface="Open Sans"/>
                <a:cs typeface="Open Sans"/>
                <a:sym typeface="Open Sans"/>
              </a:rPr>
              <a:t>Foregone revenue associated with retired capacity is then used to estimate stranded cost.</a:t>
            </a:r>
            <a:endParaRPr sz="1900">
              <a:solidFill>
                <a:schemeClr val="dk1"/>
              </a:solidFill>
              <a:latin typeface="Open Sans"/>
              <a:ea typeface="Open Sans"/>
              <a:cs typeface="Open Sans"/>
              <a:sym typeface="Open Sans"/>
            </a:endParaRPr>
          </a:p>
        </p:txBody>
      </p:sp>
      <p:pic>
        <p:nvPicPr>
          <p:cNvPr id="139" name="Google Shape;139;g3c2caca42bc_0_3" title="NR_equation_sets_reference_style.png"/>
          <p:cNvPicPr preferRelativeResize="0"/>
          <p:nvPr/>
        </p:nvPicPr>
        <p:blipFill>
          <a:blip r:embed="rId3">
            <a:alphaModFix/>
          </a:blip>
          <a:stretch>
            <a:fillRect/>
          </a:stretch>
        </p:blipFill>
        <p:spPr>
          <a:xfrm>
            <a:off x="2778915" y="944779"/>
            <a:ext cx="6815473" cy="2755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c2b5a74767_0_29"/>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7</a:t>
            </a:fld>
            <a:endParaRPr/>
          </a:p>
        </p:txBody>
      </p:sp>
      <p:sp>
        <p:nvSpPr>
          <p:cNvPr id="146" name="Google Shape;146;g3c2b5a74767_0_29"/>
          <p:cNvSpPr txBox="1"/>
          <p:nvPr/>
        </p:nvSpPr>
        <p:spPr>
          <a:xfrm>
            <a:off x="1186200" y="1994500"/>
            <a:ext cx="9819600" cy="2524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sz="1900">
              <a:latin typeface="Open Sans"/>
              <a:ea typeface="Open Sans"/>
              <a:cs typeface="Open Sans"/>
              <a:sym typeface="Open Sans"/>
            </a:endParaRPr>
          </a:p>
          <a:p>
            <a:pPr marL="0" marR="0" lvl="0" indent="0" algn="l" rtl="0">
              <a:lnSpc>
                <a:spcPct val="100000"/>
              </a:lnSpc>
              <a:spcBef>
                <a:spcPts val="0"/>
              </a:spcBef>
              <a:spcAft>
                <a:spcPts val="0"/>
              </a:spcAft>
              <a:buNone/>
            </a:pPr>
            <a:endParaRPr sz="1900">
              <a:latin typeface="Open Sans"/>
              <a:ea typeface="Open Sans"/>
              <a:cs typeface="Open Sans"/>
              <a:sym typeface="Open Sans"/>
            </a:endParaRPr>
          </a:p>
          <a:p>
            <a:pPr marL="0" marR="0" lvl="0" indent="0" algn="l" rtl="0">
              <a:lnSpc>
                <a:spcPct val="100000"/>
              </a:lnSpc>
              <a:spcBef>
                <a:spcPts val="0"/>
              </a:spcBef>
              <a:spcAft>
                <a:spcPts val="0"/>
              </a:spcAft>
              <a:buNone/>
            </a:pPr>
            <a:endParaRPr sz="1900">
              <a:latin typeface="Open Sans"/>
              <a:ea typeface="Open Sans"/>
              <a:cs typeface="Open Sans"/>
              <a:sym typeface="Open Sans"/>
            </a:endParaRPr>
          </a:p>
          <a:p>
            <a:pPr marL="0" marR="0" lvl="0" indent="0" algn="l" rtl="0">
              <a:lnSpc>
                <a:spcPct val="100000"/>
              </a:lnSpc>
              <a:spcBef>
                <a:spcPts val="0"/>
              </a:spcBef>
              <a:spcAft>
                <a:spcPts val="0"/>
              </a:spcAft>
              <a:buNone/>
            </a:pPr>
            <a:endParaRPr sz="1900">
              <a:latin typeface="Open Sans"/>
              <a:ea typeface="Open Sans"/>
              <a:cs typeface="Open Sans"/>
              <a:sym typeface="Open Sans"/>
            </a:endParaRPr>
          </a:p>
          <a:p>
            <a:pPr marL="0" marR="0" lvl="0" indent="0" algn="l" rtl="0">
              <a:lnSpc>
                <a:spcPct val="100000"/>
              </a:lnSpc>
              <a:spcBef>
                <a:spcPts val="0"/>
              </a:spcBef>
              <a:spcAft>
                <a:spcPts val="0"/>
              </a:spcAft>
              <a:buNone/>
            </a:pPr>
            <a:endParaRPr sz="1900">
              <a:latin typeface="Open Sans"/>
              <a:ea typeface="Open Sans"/>
              <a:cs typeface="Open Sans"/>
              <a:sym typeface="Open Sans"/>
            </a:endParaRPr>
          </a:p>
          <a:p>
            <a:pPr marL="0" marR="0" lvl="0" indent="0" algn="l" rtl="0">
              <a:lnSpc>
                <a:spcPct val="100000"/>
              </a:lnSpc>
              <a:spcBef>
                <a:spcPts val="0"/>
              </a:spcBef>
              <a:spcAft>
                <a:spcPts val="0"/>
              </a:spcAft>
              <a:buNone/>
            </a:pPr>
            <a:endParaRPr sz="1900">
              <a:latin typeface="Open Sans"/>
              <a:ea typeface="Open Sans"/>
              <a:cs typeface="Open Sans"/>
              <a:sym typeface="Open Sans"/>
            </a:endParaRPr>
          </a:p>
          <a:p>
            <a:pPr marL="0" marR="0" lvl="0" indent="0" algn="l" rtl="0">
              <a:lnSpc>
                <a:spcPct val="100000"/>
              </a:lnSpc>
              <a:spcBef>
                <a:spcPts val="0"/>
              </a:spcBef>
              <a:spcAft>
                <a:spcPts val="0"/>
              </a:spcAft>
              <a:buNone/>
            </a:pPr>
            <a:endParaRPr sz="1900">
              <a:latin typeface="Open Sans"/>
              <a:ea typeface="Open Sans"/>
              <a:cs typeface="Open Sans"/>
              <a:sym typeface="Open Sans"/>
            </a:endParaRPr>
          </a:p>
          <a:p>
            <a:pPr marL="0" marR="0" lvl="0" indent="0" algn="l" rtl="0">
              <a:lnSpc>
                <a:spcPct val="100000"/>
              </a:lnSpc>
              <a:spcBef>
                <a:spcPts val="0"/>
              </a:spcBef>
              <a:spcAft>
                <a:spcPts val="0"/>
              </a:spcAft>
              <a:buNone/>
            </a:pPr>
            <a:endParaRPr sz="1900">
              <a:latin typeface="Open Sans"/>
              <a:ea typeface="Open Sans"/>
              <a:cs typeface="Open Sans"/>
              <a:sym typeface="Open Sans"/>
            </a:endParaRPr>
          </a:p>
        </p:txBody>
      </p:sp>
      <p:sp>
        <p:nvSpPr>
          <p:cNvPr id="147" name="Google Shape;147;g3c2b5a74767_0_29"/>
          <p:cNvSpPr txBox="1">
            <a:spLocks noGrp="1"/>
          </p:cNvSpPr>
          <p:nvPr>
            <p:ph type="title"/>
          </p:nvPr>
        </p:nvSpPr>
        <p:spPr>
          <a:xfrm>
            <a:off x="771400" y="515400"/>
            <a:ext cx="11026800" cy="60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960"/>
              <a:buFont typeface="Avenir"/>
              <a:buNone/>
            </a:pPr>
            <a:r>
              <a:rPr lang="sv-SE">
                <a:solidFill>
                  <a:srgbClr val="C00000"/>
                </a:solidFill>
                <a:latin typeface="Open Sans"/>
                <a:ea typeface="Open Sans"/>
                <a:cs typeface="Open Sans"/>
                <a:sym typeface="Open Sans"/>
              </a:rPr>
              <a:t>The Structure of FFRM - Foregone Revenue Constraint </a:t>
            </a:r>
            <a:endParaRPr>
              <a:solidFill>
                <a:srgbClr val="C00000"/>
              </a:solidFill>
              <a:latin typeface="Open Sans"/>
              <a:ea typeface="Open Sans"/>
              <a:cs typeface="Open Sans"/>
              <a:sym typeface="Open Sans"/>
            </a:endParaRPr>
          </a:p>
        </p:txBody>
      </p:sp>
      <p:pic>
        <p:nvPicPr>
          <p:cNvPr id="148" name="Google Shape;148;g3c2b5a74767_0_29" title="NR_constraint_legend_reference_style_clean_v2.png"/>
          <p:cNvPicPr preferRelativeResize="0"/>
          <p:nvPr/>
        </p:nvPicPr>
        <p:blipFill>
          <a:blip r:embed="rId3">
            <a:alphaModFix/>
          </a:blip>
          <a:stretch>
            <a:fillRect/>
          </a:stretch>
        </p:blipFill>
        <p:spPr>
          <a:xfrm>
            <a:off x="2903650" y="1121000"/>
            <a:ext cx="7607676" cy="3397701"/>
          </a:xfrm>
          <a:prstGeom prst="rect">
            <a:avLst/>
          </a:prstGeom>
          <a:noFill/>
          <a:ln>
            <a:noFill/>
          </a:ln>
        </p:spPr>
      </p:pic>
      <p:sp>
        <p:nvSpPr>
          <p:cNvPr id="149" name="Google Shape;149;g3c2b5a74767_0_29"/>
          <p:cNvSpPr txBox="1"/>
          <p:nvPr/>
        </p:nvSpPr>
        <p:spPr>
          <a:xfrm>
            <a:off x="582600" y="4709750"/>
            <a:ext cx="110268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900">
                <a:solidFill>
                  <a:schemeClr val="dk1"/>
                </a:solidFill>
                <a:latin typeface="Open Sans"/>
                <a:ea typeface="Open Sans"/>
                <a:cs typeface="Open Sans"/>
                <a:sym typeface="Open Sans"/>
              </a:rPr>
              <a:t>This equation is a fraction that</a:t>
            </a:r>
            <a:r>
              <a:rPr lang="sv-SE" sz="1900" b="1">
                <a:solidFill>
                  <a:srgbClr val="C00000"/>
                </a:solidFill>
                <a:latin typeface="Open Sans"/>
                <a:ea typeface="Open Sans"/>
                <a:cs typeface="Open Sans"/>
                <a:sym typeface="Open Sans"/>
              </a:rPr>
              <a:t> limits how far a power plant unit’s net revenue can deviate from the business-as-usual scenario</a:t>
            </a:r>
            <a:r>
              <a:rPr lang="sv-SE" sz="1900">
                <a:solidFill>
                  <a:schemeClr val="dk1"/>
                </a:solidFill>
                <a:latin typeface="Open Sans"/>
                <a:ea typeface="Open Sans"/>
                <a:cs typeface="Open Sans"/>
                <a:sym typeface="Open Sans"/>
              </a:rPr>
              <a:t>. It represents the proportional loss in net revenue: net revenue under decarbonisation is subtracted from BAU in the numerator, and BAU net revenue is in the denominator.</a:t>
            </a:r>
            <a:r>
              <a:rPr lang="sv-SE" sz="1900" b="1">
                <a:solidFill>
                  <a:srgbClr val="C00000"/>
                </a:solidFill>
                <a:latin typeface="Open Sans"/>
                <a:ea typeface="Open Sans"/>
                <a:cs typeface="Open Sans"/>
                <a:sym typeface="Open Sans"/>
              </a:rPr>
              <a:t> Alpha (α) is a user-defined threshold</a:t>
            </a:r>
            <a:r>
              <a:rPr lang="sv-SE" sz="1900">
                <a:solidFill>
                  <a:schemeClr val="dk1"/>
                </a:solidFill>
                <a:latin typeface="Open Sans"/>
                <a:ea typeface="Open Sans"/>
                <a:cs typeface="Open Sans"/>
                <a:sym typeface="Open Sans"/>
              </a:rPr>
              <a:t>, and the model constrains the net revenue loss so it cannot exceed 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c44f15fe98_0_1"/>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8</a:t>
            </a:fld>
            <a:endParaRPr/>
          </a:p>
        </p:txBody>
      </p:sp>
      <p:sp>
        <p:nvSpPr>
          <p:cNvPr id="156" name="Google Shape;156;g3c44f15fe98_0_1"/>
          <p:cNvSpPr txBox="1"/>
          <p:nvPr/>
        </p:nvSpPr>
        <p:spPr>
          <a:xfrm>
            <a:off x="368700" y="4742268"/>
            <a:ext cx="11454600" cy="148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sv-SE" sz="1900">
                <a:solidFill>
                  <a:schemeClr val="dk1"/>
                </a:solidFill>
                <a:latin typeface="Open Sans"/>
                <a:ea typeface="Open Sans"/>
                <a:cs typeface="Open Sans"/>
                <a:sym typeface="Open Sans"/>
              </a:rPr>
              <a:t>This equation</a:t>
            </a:r>
            <a:r>
              <a:rPr lang="sv-SE" sz="1900" b="1">
                <a:solidFill>
                  <a:srgbClr val="C00000"/>
                </a:solidFill>
                <a:latin typeface="Open Sans"/>
                <a:ea typeface="Open Sans"/>
                <a:cs typeface="Open Sans"/>
                <a:sym typeface="Open Sans"/>
              </a:rPr>
              <a:t> constrains fleetwide generation to match a user-defined trajectory.</a:t>
            </a:r>
            <a:r>
              <a:rPr lang="sv-SE" sz="1900">
                <a:solidFill>
                  <a:schemeClr val="dk1"/>
                </a:solidFill>
                <a:latin typeface="Open Sans"/>
                <a:ea typeface="Open Sans"/>
                <a:cs typeface="Open Sans"/>
                <a:sym typeface="Open Sans"/>
              </a:rPr>
              <a:t> It requires total generation across all units and time blocks to equal the system generation target for each year and scenario. Under a decarbonisation trajectory,</a:t>
            </a:r>
            <a:r>
              <a:rPr lang="sv-SE" sz="1900" b="1">
                <a:solidFill>
                  <a:srgbClr val="C00000"/>
                </a:solidFill>
                <a:latin typeface="Open Sans"/>
                <a:ea typeface="Open Sans"/>
                <a:cs typeface="Open Sans"/>
                <a:sym typeface="Open Sans"/>
              </a:rPr>
              <a:t> fossil generation declines over time, reducing net revenue</a:t>
            </a:r>
            <a:r>
              <a:rPr lang="sv-SE" sz="1900">
                <a:solidFill>
                  <a:schemeClr val="dk1"/>
                </a:solidFill>
                <a:latin typeface="Open Sans"/>
                <a:ea typeface="Open Sans"/>
                <a:cs typeface="Open Sans"/>
                <a:sym typeface="Open Sans"/>
              </a:rPr>
              <a:t> relative to the business-as-usual scenario.</a:t>
            </a:r>
            <a:endParaRPr/>
          </a:p>
        </p:txBody>
      </p:sp>
      <p:sp>
        <p:nvSpPr>
          <p:cNvPr id="157" name="Google Shape;157;g3c44f15fe98_0_1"/>
          <p:cNvSpPr txBox="1">
            <a:spLocks noGrp="1"/>
          </p:cNvSpPr>
          <p:nvPr>
            <p:ph type="title"/>
          </p:nvPr>
        </p:nvSpPr>
        <p:spPr>
          <a:xfrm>
            <a:off x="475325" y="496365"/>
            <a:ext cx="11287200" cy="681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The Structure of FFRM - Fleetwide Generation Target Constraint</a:t>
            </a:r>
            <a:endParaRPr>
              <a:solidFill>
                <a:srgbClr val="C00000"/>
              </a:solidFill>
              <a:latin typeface="Open Sans"/>
              <a:ea typeface="Open Sans"/>
              <a:cs typeface="Open Sans"/>
              <a:sym typeface="Open Sans"/>
            </a:endParaRPr>
          </a:p>
        </p:txBody>
      </p:sp>
      <p:pic>
        <p:nvPicPr>
          <p:cNvPr id="158" name="Google Shape;158;g3c44f15fe98_0_1" title="Generation_Target_equation_legend_reference_style_v4_no_overlap (1).png"/>
          <p:cNvPicPr preferRelativeResize="0"/>
          <p:nvPr/>
        </p:nvPicPr>
        <p:blipFill>
          <a:blip r:embed="rId3">
            <a:alphaModFix/>
          </a:blip>
          <a:stretch>
            <a:fillRect/>
          </a:stretch>
        </p:blipFill>
        <p:spPr>
          <a:xfrm>
            <a:off x="2773563" y="1196479"/>
            <a:ext cx="6385074" cy="343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c44f15fe98_0_11"/>
          <p:cNvSpPr txBox="1">
            <a:spLocks noGrp="1"/>
          </p:cNvSpPr>
          <p:nvPr>
            <p:ph type="sldNum" idx="12"/>
          </p:nvPr>
        </p:nvSpPr>
        <p:spPr>
          <a:xfrm>
            <a:off x="11798300" y="6565900"/>
            <a:ext cx="393600" cy="292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000"/>
              <a:buFont typeface="Arial"/>
              <a:buNone/>
            </a:pPr>
            <a:fld id="{00000000-1234-1234-1234-123412341234}" type="slidenum">
              <a:rPr lang="sv-SE"/>
              <a:t>9</a:t>
            </a:fld>
            <a:endParaRPr/>
          </a:p>
        </p:txBody>
      </p:sp>
      <p:sp>
        <p:nvSpPr>
          <p:cNvPr id="165" name="Google Shape;165;g3c44f15fe98_0_11"/>
          <p:cNvSpPr txBox="1"/>
          <p:nvPr/>
        </p:nvSpPr>
        <p:spPr>
          <a:xfrm>
            <a:off x="1366250" y="3194925"/>
            <a:ext cx="95871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400"/>
              </a:spcAft>
              <a:buNone/>
            </a:pPr>
            <a:endParaRPr sz="2150">
              <a:latin typeface="Open Sans"/>
              <a:ea typeface="Open Sans"/>
              <a:cs typeface="Open Sans"/>
              <a:sym typeface="Open Sans"/>
            </a:endParaRPr>
          </a:p>
        </p:txBody>
      </p:sp>
      <p:sp>
        <p:nvSpPr>
          <p:cNvPr id="166" name="Google Shape;166;g3c44f15fe98_0_11"/>
          <p:cNvSpPr txBox="1">
            <a:spLocks noGrp="1"/>
          </p:cNvSpPr>
          <p:nvPr>
            <p:ph type="title"/>
          </p:nvPr>
        </p:nvSpPr>
        <p:spPr>
          <a:xfrm>
            <a:off x="694988" y="438988"/>
            <a:ext cx="11153700" cy="77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23749"/>
              <a:buFont typeface="Avenir"/>
              <a:buNone/>
            </a:pPr>
            <a:r>
              <a:rPr lang="sv-SE">
                <a:solidFill>
                  <a:srgbClr val="C00000"/>
                </a:solidFill>
                <a:latin typeface="Open Sans"/>
                <a:ea typeface="Open Sans"/>
                <a:cs typeface="Open Sans"/>
                <a:sym typeface="Open Sans"/>
              </a:rPr>
              <a:t>The Structure of FFRM - Minimum Generation Constraint</a:t>
            </a:r>
            <a:endParaRPr>
              <a:solidFill>
                <a:srgbClr val="C00000"/>
              </a:solidFill>
              <a:latin typeface="Open Sans"/>
              <a:ea typeface="Open Sans"/>
              <a:cs typeface="Open Sans"/>
              <a:sym typeface="Open Sans"/>
            </a:endParaRPr>
          </a:p>
        </p:txBody>
      </p:sp>
      <p:sp>
        <p:nvSpPr>
          <p:cNvPr id="167" name="Google Shape;167;g3c44f15fe98_0_11"/>
          <p:cNvSpPr txBox="1"/>
          <p:nvPr/>
        </p:nvSpPr>
        <p:spPr>
          <a:xfrm>
            <a:off x="743107" y="4711765"/>
            <a:ext cx="107058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900">
                <a:latin typeface="Open Sans"/>
                <a:ea typeface="Open Sans"/>
                <a:cs typeface="Open Sans"/>
                <a:sym typeface="Open Sans"/>
              </a:rPr>
              <a:t>This equation shows </a:t>
            </a:r>
            <a:r>
              <a:rPr lang="sv-SE" sz="1900" b="1">
                <a:solidFill>
                  <a:srgbClr val="C00000"/>
                </a:solidFill>
                <a:latin typeface="Open Sans"/>
                <a:ea typeface="Open Sans"/>
                <a:cs typeface="Open Sans"/>
                <a:sym typeface="Open Sans"/>
              </a:rPr>
              <a:t>a constraint whereby the electricity generated per generator</a:t>
            </a:r>
            <a:r>
              <a:rPr lang="sv-SE" sz="1900">
                <a:latin typeface="Open Sans"/>
                <a:ea typeface="Open Sans"/>
                <a:cs typeface="Open Sans"/>
                <a:sym typeface="Open Sans"/>
              </a:rPr>
              <a:t> (g), in year (y), time period (t),scenario (s) and price regime (p), multiplied by the number of hours in that period</a:t>
            </a:r>
            <a:r>
              <a:rPr lang="sv-SE" sz="1900" b="1">
                <a:solidFill>
                  <a:srgbClr val="C00000"/>
                </a:solidFill>
                <a:latin typeface="Open Sans"/>
                <a:ea typeface="Open Sans"/>
                <a:cs typeface="Open Sans"/>
                <a:sym typeface="Open Sans"/>
              </a:rPr>
              <a:t> should be equal to or be greater than minimum generation of that generator </a:t>
            </a:r>
            <a:r>
              <a:rPr lang="sv-SE" sz="1900">
                <a:latin typeface="Open Sans"/>
                <a:ea typeface="Open Sans"/>
                <a:cs typeface="Open Sans"/>
                <a:sym typeface="Open Sans"/>
              </a:rPr>
              <a:t>(g).</a:t>
            </a:r>
            <a:endParaRPr/>
          </a:p>
        </p:txBody>
      </p:sp>
      <p:pic>
        <p:nvPicPr>
          <p:cNvPr id="168" name="Google Shape;168;g3c44f15fe98_0_11" title="MinGen_constraint_equation_legend_reference_style.png"/>
          <p:cNvPicPr preferRelativeResize="0"/>
          <p:nvPr/>
        </p:nvPicPr>
        <p:blipFill>
          <a:blip r:embed="rId3">
            <a:alphaModFix/>
          </a:blip>
          <a:stretch>
            <a:fillRect/>
          </a:stretch>
        </p:blipFill>
        <p:spPr>
          <a:xfrm>
            <a:off x="2712200" y="1288316"/>
            <a:ext cx="6041649" cy="3099025"/>
          </a:xfrm>
          <a:prstGeom prst="rect">
            <a:avLst/>
          </a:prstGeom>
          <a:noFill/>
          <a:ln>
            <a:noFill/>
          </a:ln>
        </p:spPr>
      </p:pic>
    </p:spTree>
  </p:cSld>
  <p:clrMapOvr>
    <a:masterClrMapping/>
  </p:clrMapOvr>
</p:sld>
</file>

<file path=ppt/theme/theme1.xml><?xml version="1.0" encoding="utf-8"?>
<a:theme xmlns:a="http://schemas.openxmlformats.org/drawingml/2006/main"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30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CCG Lecture theme</vt:lpstr>
      <vt:lpstr>Modelling for Fossil Fuel Retirement : Fossil Fuel Retirement Model   </vt:lpstr>
      <vt:lpstr>PowerPoint Presentation</vt:lpstr>
      <vt:lpstr>Learning Objectives</vt:lpstr>
      <vt:lpstr>Modelling for Fossil Fuel Retirement : Fossil Fuel Retirement Model   </vt:lpstr>
      <vt:lpstr>Overview of FFRM</vt:lpstr>
      <vt:lpstr>The Structure of FFRM - Net Revenue (NR) Objective Function</vt:lpstr>
      <vt:lpstr>The Structure of FFRM - Foregone Revenue Constraint </vt:lpstr>
      <vt:lpstr>The Structure of FFRM - Fleetwide Generation Target Constraint</vt:lpstr>
      <vt:lpstr>The Structure of FFRM - Minimum Generation Constraint</vt:lpstr>
      <vt:lpstr>The Structure of FFRM - Maximum Generation Constraint </vt:lpstr>
      <vt:lpstr>The Structure of FFRM - Capacity Balance Equation</vt:lpstr>
      <vt:lpstr>The Structure of FFRM - Capacity Requirement Constraint</vt:lpstr>
      <vt:lpstr>The Structure of FFRM: Cumulative Retirement Equation</vt:lpstr>
      <vt:lpstr>Modelling for Fossil Fuel Retirement : Fossil Fuel Retirement Model   </vt:lpstr>
      <vt:lpstr>FFRM Calibration - Plant Data</vt:lpstr>
      <vt:lpstr>FFRM Calibration - Plant Data</vt:lpstr>
      <vt:lpstr>FFRM Calibration - Plant Data</vt:lpstr>
      <vt:lpstr>FFRM Calibration - Plant Data</vt:lpstr>
      <vt:lpstr>FFRM Calibration - Plant Data</vt:lpstr>
      <vt:lpstr>FFRM Calibration - Plant Data</vt:lpstr>
      <vt:lpstr>FFRM Calibration - Plant Data</vt:lpstr>
      <vt:lpstr>FFRM Calibration - Plant Data</vt:lpstr>
      <vt:lpstr>FFRM Calibration - Plant Data</vt:lpstr>
      <vt:lpstr>FFRM Calibration - Plant Data</vt:lpstr>
      <vt:lpstr>FFRM Calibration - PPA Years</vt:lpstr>
      <vt:lpstr>FFRM Calibration - PPA Years</vt:lpstr>
      <vt:lpstr>FFRM Calibration - Fossil Fuel Generation Projection</vt:lpstr>
      <vt:lpstr>FFRM Results</vt:lpstr>
      <vt:lpstr>FFRM Results - Stranded Costs</vt:lpstr>
      <vt:lpstr>Part 4: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Eunice Ramos</dc:creator>
  <cp:revision>1</cp:revision>
  <dcterms:created xsi:type="dcterms:W3CDTF">2019-06-09T10:25:43Z</dcterms:created>
  <dcterms:modified xsi:type="dcterms:W3CDTF">2026-02-22T17:55:05Z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