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2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9" r:id="rId4"/>
    <p:sldId id="257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68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customXml" Target="../customXml/item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A picture containing drawing&#10;&#10;Description automatically generated">
            <a:extLst>
              <a:ext uri="{FF2B5EF4-FFF2-40B4-BE49-F238E27FC236}">
                <a16:creationId xmlns:a16="http://schemas.microsoft.com/office/drawing/2014/main" id="{A53E2ADF-473E-4DA7-AF9C-423E023C7FC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430" y="4086603"/>
            <a:ext cx="2743200" cy="2771397"/>
          </a:xfrm>
          <a:prstGeom prst="rect">
            <a:avLst/>
          </a:prstGeom>
        </p:spPr>
      </p:pic>
      <p:pic>
        <p:nvPicPr>
          <p:cNvPr id="15" name="Picture 14" descr="A close up of a logo&#10;&#10;Description automatically generated">
            <a:extLst>
              <a:ext uri="{FF2B5EF4-FFF2-40B4-BE49-F238E27FC236}">
                <a16:creationId xmlns:a16="http://schemas.microsoft.com/office/drawing/2014/main" id="{354C8420-F3C4-4AD7-9F4C-54151C5B91E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4145" y="0"/>
            <a:ext cx="2637855" cy="266838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0D8384D-DD9E-4F4F-8530-D8DD96B211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9770" y="289092"/>
            <a:ext cx="9144000" cy="2387600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1FD934-18FC-48E4-A957-CC87A942C8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48939" y="277915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7A7015-B78C-4322-BDC2-1AD85A0A458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64170" y="6019898"/>
            <a:ext cx="2570329" cy="365125"/>
          </a:xfrm>
        </p:spPr>
        <p:txBody>
          <a:bodyPr/>
          <a:lstStyle/>
          <a:p>
            <a:fld id="{60F24D0B-8C35-4C37-8895-78F4822E62D5}" type="datetimeFigureOut">
              <a:rPr lang="en-GB" smtClean="0"/>
              <a:t>05/03/2021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81DA80-937D-4BC5-AA42-8545060AE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4370" y="6018090"/>
            <a:ext cx="4114800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9C8654-1E1F-42DD-8326-C61011412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35A9DC7-EF79-4552-AB76-9C979E5C8BDD}"/>
              </a:ext>
            </a:extLst>
          </p:cNvPr>
          <p:cNvGrpSpPr/>
          <p:nvPr userDrawn="1"/>
        </p:nvGrpSpPr>
        <p:grpSpPr>
          <a:xfrm>
            <a:off x="-107301" y="176528"/>
            <a:ext cx="12299301" cy="6897920"/>
            <a:chOff x="-232593" y="-188800"/>
            <a:chExt cx="9384213" cy="5489733"/>
          </a:xfrm>
        </p:grpSpPr>
        <p:pic>
          <p:nvPicPr>
            <p:cNvPr id="8" name="Picture 5">
              <a:extLst>
                <a:ext uri="{FF2B5EF4-FFF2-40B4-BE49-F238E27FC236}">
                  <a16:creationId xmlns:a16="http://schemas.microsoft.com/office/drawing/2014/main" id="{1D25077C-2315-4E29-B599-6C5678449D3D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9800" y="2177269"/>
              <a:ext cx="3131820" cy="2946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6B5A57D0-EDAD-45E2-BC94-5343F5A14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52600" y="4833800"/>
              <a:ext cx="4191000" cy="292891"/>
            </a:xfrm>
            <a:prstGeom prst="rect">
              <a:avLst/>
            </a:prstGeom>
          </p:spPr>
        </p:pic>
        <p:pic>
          <p:nvPicPr>
            <p:cNvPr id="10" name="Picture 9" descr="A close up of a logo&#10;&#10;Description automatically generated">
              <a:extLst>
                <a:ext uri="{FF2B5EF4-FFF2-40B4-BE49-F238E27FC236}">
                  <a16:creationId xmlns:a16="http://schemas.microsoft.com/office/drawing/2014/main" id="{46AFD2F7-DB16-4BF9-BCC3-4B2F4206ED2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44534" y="-188800"/>
              <a:ext cx="533400" cy="564599"/>
            </a:xfrm>
            <a:prstGeom prst="rect">
              <a:avLst/>
            </a:prstGeom>
          </p:spPr>
        </p:pic>
        <p:sp>
          <p:nvSpPr>
            <p:cNvPr id="11" name="Text Box 7">
              <a:extLst>
                <a:ext uri="{FF2B5EF4-FFF2-40B4-BE49-F238E27FC236}">
                  <a16:creationId xmlns:a16="http://schemas.microsoft.com/office/drawing/2014/main" id="{D475F83A-EF2E-42A7-9CE2-3DB4CA4628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07855" y="-186046"/>
              <a:ext cx="853478" cy="2795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GB" sz="11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Funded by:</a:t>
              </a:r>
              <a:endParaRPr lang="en-GB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2" name="Picture 11" descr="A close up of a logo&#10;&#10;Description automatically generated">
              <a:extLst>
                <a:ext uri="{FF2B5EF4-FFF2-40B4-BE49-F238E27FC236}">
                  <a16:creationId xmlns:a16="http://schemas.microsoft.com/office/drawing/2014/main" id="{C0329F0B-7C74-4FBB-A8FA-9D6BE4780F0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32593" y="4157933"/>
              <a:ext cx="1143000" cy="1143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52345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023221-199C-4F5A-8C26-7ED5ECEE52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763315A-7F4B-41C5-B4F5-90D855B9FE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3DDDD4-28AF-4D3F-A335-1F4EB9E2A7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A43688-BC21-4715-AF72-6384D6112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05/03/2021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36027F-5EB0-4818-B5EB-7E2F4BCD9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D0FB21-8A61-427B-93AB-C692A54E7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0283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45951D-0F06-4754-ADD7-CFC618DA6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6A574A-6EE1-41D2-98D8-E888D86770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77F473-BE0F-4396-8F57-02DBCA7FD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05/03/2021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16F187-4517-4293-885B-B796AD0B5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B99528-2F69-4B86-BA21-21BE1D6F2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89610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FE8183-4F0F-481C-8758-D46C7E2972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00937E-C70B-4BB7-BD2E-3B060ACCD1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D165E1-A48F-49C0-B0D9-56BFBBB78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05/03/2021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C5B356-95E4-41F7-AC33-D27421A06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FBD91A-E741-4600-97F9-8F453ED5D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48233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8BDEC-702D-42E1-8803-CF8FFCDA57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32F348-B336-4B1B-9E23-2C3115326A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B427D9-D26C-4D28-ADCA-6E2BBBCBD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05/03/2021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F48B70-C79E-4EC1-83F5-A92E89C83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B6EF88-3785-448C-8BD7-490206C06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8423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CA78FE-DC31-4246-B749-10296C0C7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403B2C-245B-4F3E-BD34-DF49F007F9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AF53B6-7691-476F-85B1-20E1118BF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05/03/2021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D61F98-3853-4FEC-8AE1-E9FC27732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B6D9D9-5631-4DCA-9295-50BFFAA00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60640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DF369-3506-4F64-81DA-0F1A3F300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DF79AF-539F-4E46-8E5B-73CB1839BC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352FF6-2753-47BE-A6B1-404575120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05/03/2021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B64568-EE20-4793-9A14-3E5861F9A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F71A2A-6231-4067-AC68-15488D618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88517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B55A4-8558-4313-9AA0-141085A74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93F0B7-E383-49D0-ADCE-A7FB7DB9AC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B96B5D-601F-4B33-A6DE-9A2DB05381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76399C-1128-42FB-AB7A-6761B13AA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05/03/2021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ABF26D-D056-477A-998D-BB2336CFB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85F61A-DCED-4A53-88D6-C646551F3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94679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CF77A-1F77-4293-81FE-F7E4B1A34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5BEC36-65B4-474A-8145-020C1F9DB3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369300-8F25-47D0-ABC0-E50A41013F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20D149-C292-4F9B-9442-FAA7619402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3C64248-33AA-4C20-BDCE-E29DD8427C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7B9AD8-2868-40DE-9EDA-10D2B5323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05/03/2021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479F4D-DB63-45A2-98C6-61E7502B5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3D7CBC-14E4-42A8-8B2E-7EED4360C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70335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25C1E2-296C-4468-8CF7-15784510E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3E7E66-9873-4267-AC60-B98C4F61E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05/03/2021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0EF5A4-A17D-4B7E-BE12-0E7B5A329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6877D9-521B-4067-9BDE-DF3EA202E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96997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F886BA-E060-4392-92C8-2AF722800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05/03/2021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BFE3F3-FC7F-4F46-BD73-C24C07BBF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DEF5DA-E008-426F-AD4C-4C14C06C1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8335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dobe Kaiti Std R" pitchFamily="18" charset="-128"/>
                <a:ea typeface="Adobe Kaiti Std R" pitchFamily="18" charset="-128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dobe Kaiti Std R" pitchFamily="18" charset="-128"/>
                <a:ea typeface="Adobe Kaiti Std R" pitchFamily="18" charset="-128"/>
              </a:defRPr>
            </a:lvl1pPr>
            <a:lvl2pPr>
              <a:defRPr>
                <a:latin typeface="Adobe Kaiti Std R" pitchFamily="18" charset="-128"/>
                <a:ea typeface="Adobe Kaiti Std R" pitchFamily="18" charset="-128"/>
              </a:defRPr>
            </a:lvl2pPr>
            <a:lvl3pPr>
              <a:defRPr>
                <a:latin typeface="Adobe Kaiti Std R" pitchFamily="18" charset="-128"/>
                <a:ea typeface="Adobe Kaiti Std R" pitchFamily="18" charset="-128"/>
              </a:defRPr>
            </a:lvl3pPr>
            <a:lvl4pPr>
              <a:defRPr>
                <a:latin typeface="Adobe Kaiti Std R" pitchFamily="18" charset="-128"/>
                <a:ea typeface="Adobe Kaiti Std R" pitchFamily="18" charset="-128"/>
              </a:defRPr>
            </a:lvl4pPr>
            <a:lvl5pPr>
              <a:defRPr>
                <a:latin typeface="Adobe Kaiti Std R" pitchFamily="18" charset="-128"/>
                <a:ea typeface="Adobe Kaiti Std R" pitchFamily="18" charset="-128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38A88-5B97-41EE-B129-2D4EBEC3E2C7}" type="datetimeFigureOut">
              <a:rPr lang="en-US" smtClean="0"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ECCE8-CD04-4158-86EA-2ED06E688D22}" type="slidenum">
              <a:rPr lang="en-US" smtClean="0"/>
              <a:t>‹#›</a:t>
            </a:fld>
            <a:endParaRPr lang="en-US"/>
          </a:p>
        </p:txBody>
      </p:sp>
      <p:pic>
        <p:nvPicPr>
          <p:cNvPr id="2050" name="Picture 2" descr="D:\JOB\British Council\TREE\template\NewTemplate\PowerPoint Template_FA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8541"/>
            <a:ext cx="12192000" cy="6875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68647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3AAF0-5DCC-498D-A09C-33BE8D9CD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D3C4A9-5FE1-46BD-8BA4-3533760855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84E529-CADA-4DEF-921D-5D662FE20B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9D2CCD-14D6-4A78-AAEE-211474B7A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05/03/2021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A1F20F-76D4-4162-9F3D-3CF9FA477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E22E2C-0306-41F7-8414-55E96E6E8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06888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68F9F-0F14-4ADF-BC80-2BC565830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3BCCDC-2EA8-469D-83E0-F6CAC68E4F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E250EC-DFC7-4D88-B878-41606F0F86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8A6C4A-0B4A-4764-91DF-CF8DC3C59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05/03/2021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ACEC32-EDBB-4E51-8EAD-2881B0113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E240AF-463A-4B37-8E4B-909ADCC89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73016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BCCCE-2144-4339-9523-66AD7D288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CBEF86-7BA0-4C50-9FE5-C9A03E29CD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4C426-6EEB-45AB-8623-96EC7E110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05/03/2021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C784B5-06AB-44C8-8D3C-52A40FE8C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ACE7A8-1C16-417C-9641-8D934D163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49591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60185D-7C1F-45B3-92AF-7413E78506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A14A01-09D7-45AD-B5CE-03D05A3FD6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56115D-C40A-4111-8E52-629DBCB36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05/03/2021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E9287-B0A2-4C50-8137-738283D99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5C2F18-B3AC-4D4E-9D9C-987E42C44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9554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11919-D54D-445E-AF8D-F63E78450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E2A0D-BB05-4D84-B8AE-0C291CDDDE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B9B084-06CE-4A5E-96A2-3A0F63A84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05/03/2021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8187F4-F991-4706-A873-1F1FEE603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602EA0-8B7E-4D69-ADE3-3CCA159A4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5656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4D441-0F9F-44C8-80D3-FCF2834FB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316469-5FBD-4673-98D3-EF45D7A0AC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64C6F1-F2BE-4846-B5A9-4F36801B0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05/03/2021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4C30DC-F0D7-44D3-8188-F8C0EA627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4EB9CB-98D1-49EA-AEFC-7099CA7F0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2073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66090-B1BE-49D2-BA1D-061B4A574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9DE2A-577C-4E09-BB12-B6B05DC367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D6E129-0064-4AFA-A1F7-C086E1BF51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B872A2-84E8-4BEA-BABC-4CFC52C86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05/03/2021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57AB9B-7CA3-4EE4-8089-E116AEC45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5FB988-C59B-443B-B469-3C33D9172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9054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51FA31-8F5F-4AE6-AFAE-D213D04D0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5C78AE-769C-4AEF-B73D-87575A6E62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E1BB4A-00AB-4EBE-9C6D-6FF13EB5FD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A02CD5-A81B-4B59-AB36-FBCF25713A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DFDB1B-2B42-42EE-A455-234309995A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50A5143-722A-4A21-B251-EB7528DF9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05/03/2021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EA43845-1EFD-4B76-8611-6D188C9DB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FEE79C-82FF-4D09-B45B-EF98D134B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1121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FE4D2-A39B-404F-A614-3A9563E48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DC2D0A-83AB-46B1-A564-5577A5135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05/03/2021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DAA7C4-0B45-461E-9A00-01E519D1B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F83951-FB7C-4948-8BCA-E6934590F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4010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0CEFA4E-F8BE-4820-A841-AA3215DB0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05/03/2021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2F02813-7FFC-4AB6-B67A-5E7D4B521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D6790F-8239-45AB-80C1-E7FCBEF64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620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9B4162-2845-42ED-9CAD-A8AAF0F545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BA11CB-79EC-4730-9AB7-90B21B48CA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4F9DDE-EDDE-4752-9E18-717BD59CBE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7170B1-C9AE-4A07-B407-8E3838B06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05/03/2021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5DDEB0-6151-4494-9CE7-E4B4D2C04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D18D4C-DAE2-4015-88D2-0C2121F81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2404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EE57F1-2E6F-4AF5-8438-FAE18A0E6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6CCA10-D5EF-4AC8-8BCE-CAA2760309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8BF725-9856-48B6-BE22-1F67755B99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fld id="{60F24D0B-8C35-4C37-8895-78F4822E62D5}" type="datetimeFigureOut">
              <a:rPr lang="en-GB" smtClean="0"/>
              <a:pPr/>
              <a:t>05/03/2021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18E479-9CAC-41F4-AFAC-3AC6FF8A6A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96F948-5663-4536-A206-7DE8C81743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fld id="{D789C580-C195-4E0E-862B-B6949D7BE13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4459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970534-4871-491D-A043-6C8684B91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A54498-B837-4A13-9960-EC28BBBF59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A40ED7-4A89-4F24-9519-9E8CC0BDE9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1EB49-D4EA-42D7-8146-36A92E13F1D3}" type="datetimeFigureOut">
              <a:rPr lang="en-GB" smtClean="0"/>
              <a:t>05/03/2021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A66D2B-5591-4804-9759-156307019D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0C180D-1FB9-4EAE-903F-28FDC942ED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681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ailymotion.com/video/x70l4os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B921B-697B-4EF3-86A4-820A3B9181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8524" y="1241631"/>
            <a:ext cx="9658516" cy="2861241"/>
          </a:xfrm>
        </p:spPr>
        <p:txBody>
          <a:bodyPr>
            <a:normAutofit/>
          </a:bodyPr>
          <a:lstStyle/>
          <a:p>
            <a:r>
              <a:rPr lang="en-US" dirty="0"/>
              <a:t>Lamb to the Slaughter    by Roald Dahl</a:t>
            </a:r>
            <a:br>
              <a:rPr lang="en-US" sz="3200" dirty="0"/>
            </a:br>
            <a:br>
              <a:rPr lang="en-US" sz="3200" dirty="0"/>
            </a:br>
            <a:r>
              <a:rPr lang="en-US" sz="3200" dirty="0"/>
              <a:t>Follow-up Activities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41721548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54D0E85-D32B-4257-BCF4-11ABF9D865BE}"/>
              </a:ext>
            </a:extLst>
          </p:cNvPr>
          <p:cNvSpPr txBox="1"/>
          <p:nvPr/>
        </p:nvSpPr>
        <p:spPr>
          <a:xfrm>
            <a:off x="214685" y="165840"/>
            <a:ext cx="11314707" cy="63214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 b="1" dirty="0">
                <a:latin typeface="Gadugi" panose="020B0502040204020203" pitchFamily="34" charset="0"/>
                <a:ea typeface="Gadugi" panose="020B0502040204020203" pitchFamily="34" charset="0"/>
              </a:rPr>
              <a:t>F  Writing</a:t>
            </a:r>
          </a:p>
          <a:p>
            <a:pPr>
              <a:lnSpc>
                <a:spcPct val="150000"/>
              </a:lnSpc>
            </a:pPr>
            <a:r>
              <a:rPr lang="en-GB" sz="2800" dirty="0">
                <a:latin typeface="Gadugi" panose="020B0502040204020203" pitchFamily="34" charset="0"/>
                <a:ea typeface="Gadugi" panose="020B0502040204020203" pitchFamily="34" charset="0"/>
              </a:rPr>
              <a:t>Choose one of the following tasks</a:t>
            </a:r>
          </a:p>
          <a:p>
            <a:pPr>
              <a:lnSpc>
                <a:spcPct val="150000"/>
              </a:lnSpc>
            </a:pPr>
            <a:endParaRPr lang="en-GB" sz="2800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r>
              <a:rPr lang="en-GB" sz="2800" dirty="0">
                <a:latin typeface="Gadugi" panose="020B0502040204020203" pitchFamily="34" charset="0"/>
                <a:ea typeface="Gadugi" panose="020B0502040204020203" pitchFamily="34" charset="0"/>
              </a:rPr>
              <a:t>A  You live in the same street as Mary Maloney. Write a short email to a</a:t>
            </a:r>
          </a:p>
          <a:p>
            <a:r>
              <a:rPr lang="en-GB" sz="2800" dirty="0">
                <a:latin typeface="Gadugi" panose="020B0502040204020203" pitchFamily="34" charset="0"/>
                <a:ea typeface="Gadugi" panose="020B0502040204020203" pitchFamily="34" charset="0"/>
              </a:rPr>
              <a:t>    friend telling them about this terrible incident.</a:t>
            </a:r>
          </a:p>
          <a:p>
            <a:endParaRPr lang="en-GB" sz="2800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r>
              <a:rPr lang="en-GB" sz="2800" dirty="0">
                <a:latin typeface="Gadugi" panose="020B0502040204020203" pitchFamily="34" charset="0"/>
                <a:ea typeface="Gadugi" panose="020B0502040204020203" pitchFamily="34" charset="0"/>
              </a:rPr>
              <a:t>	1  Tell your friend what happened</a:t>
            </a:r>
          </a:p>
          <a:p>
            <a:r>
              <a:rPr lang="en-GB" sz="2800" dirty="0">
                <a:latin typeface="Gadugi" panose="020B0502040204020203" pitchFamily="34" charset="0"/>
                <a:ea typeface="Gadugi" panose="020B0502040204020203" pitchFamily="34" charset="0"/>
              </a:rPr>
              <a:t>	2  Say how you feel and why</a:t>
            </a:r>
          </a:p>
          <a:p>
            <a:r>
              <a:rPr lang="en-GB" sz="2800" dirty="0">
                <a:latin typeface="Gadugi" panose="020B0502040204020203" pitchFamily="34" charset="0"/>
                <a:ea typeface="Gadugi" panose="020B0502040204020203" pitchFamily="34" charset="0"/>
              </a:rPr>
              <a:t>	3  Say who you believe killed Patrick Maloney and why</a:t>
            </a:r>
          </a:p>
          <a:p>
            <a:endParaRPr lang="en-GB" sz="2800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r>
              <a:rPr lang="en-GB" sz="2800" dirty="0">
                <a:latin typeface="Gadugi" panose="020B0502040204020203" pitchFamily="34" charset="0"/>
                <a:ea typeface="Gadugi" panose="020B0502040204020203" pitchFamily="34" charset="0"/>
              </a:rPr>
              <a:t>B  You are a journalist. Write a short article about the murder for a </a:t>
            </a:r>
          </a:p>
          <a:p>
            <a:r>
              <a:rPr lang="en-GB" sz="2800" dirty="0">
                <a:latin typeface="Gadugi" panose="020B0502040204020203" pitchFamily="34" charset="0"/>
                <a:ea typeface="Gadugi" panose="020B0502040204020203" pitchFamily="34" charset="0"/>
              </a:rPr>
              <a:t>     local newspaper</a:t>
            </a:r>
          </a:p>
          <a:p>
            <a:pPr>
              <a:lnSpc>
                <a:spcPct val="150000"/>
              </a:lnSpc>
            </a:pPr>
            <a:endParaRPr lang="en-GB" sz="2800" dirty="0">
              <a:latin typeface="Gadugi" panose="020B0502040204020203" pitchFamily="34" charset="0"/>
              <a:ea typeface="Gadug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32576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54D0E85-D32B-4257-BCF4-11ABF9D865BE}"/>
              </a:ext>
            </a:extLst>
          </p:cNvPr>
          <p:cNvSpPr txBox="1"/>
          <p:nvPr/>
        </p:nvSpPr>
        <p:spPr>
          <a:xfrm>
            <a:off x="214685" y="165840"/>
            <a:ext cx="11314707" cy="56751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 b="1" dirty="0">
                <a:latin typeface="Gadugi" panose="020B0502040204020203" pitchFamily="34" charset="0"/>
                <a:ea typeface="Gadugi" panose="020B0502040204020203" pitchFamily="34" charset="0"/>
              </a:rPr>
              <a:t>G  Watch and Listen</a:t>
            </a:r>
          </a:p>
          <a:p>
            <a:pPr>
              <a:lnSpc>
                <a:spcPct val="150000"/>
              </a:lnSpc>
            </a:pPr>
            <a:r>
              <a:rPr lang="en-GB" sz="2800" dirty="0">
                <a:latin typeface="Gadugi" panose="020B0502040204020203" pitchFamily="34" charset="0"/>
                <a:ea typeface="Gadugi" panose="020B0502040204020203" pitchFamily="34" charset="0"/>
              </a:rPr>
              <a:t>If you are interested, you can find a 25-minute short film of this story made by Alfred Hitchcock</a:t>
            </a:r>
          </a:p>
          <a:p>
            <a:pPr>
              <a:lnSpc>
                <a:spcPct val="150000"/>
              </a:lnSpc>
            </a:pPr>
            <a:r>
              <a:rPr lang="en-GB" sz="2800" dirty="0">
                <a:hlinkClick r:id="rId2"/>
              </a:rPr>
              <a:t>https://www.dailymotion.com/video/x70l4os</a:t>
            </a:r>
            <a:endParaRPr lang="en-GB" sz="2800" dirty="0"/>
          </a:p>
          <a:p>
            <a:pPr>
              <a:lnSpc>
                <a:spcPct val="150000"/>
              </a:lnSpc>
            </a:pPr>
            <a:endParaRPr lang="en-GB" sz="2800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2800" dirty="0">
                <a:latin typeface="Gadugi" panose="020B0502040204020203" pitchFamily="34" charset="0"/>
                <a:ea typeface="Gadugi" panose="020B0502040204020203" pitchFamily="34" charset="0"/>
              </a:rPr>
              <a:t>Do you think the film is a faithful representation of the story?</a:t>
            </a:r>
          </a:p>
          <a:p>
            <a:pPr>
              <a:lnSpc>
                <a:spcPct val="150000"/>
              </a:lnSpc>
            </a:pPr>
            <a:r>
              <a:rPr lang="en-GB" sz="2800" dirty="0">
                <a:latin typeface="Gadugi" panose="020B0502040204020203" pitchFamily="34" charset="0"/>
                <a:ea typeface="Gadugi" panose="020B0502040204020203" pitchFamily="34" charset="0"/>
              </a:rPr>
              <a:t>Is anything different? </a:t>
            </a:r>
          </a:p>
          <a:p>
            <a:pPr>
              <a:lnSpc>
                <a:spcPct val="150000"/>
              </a:lnSpc>
            </a:pPr>
            <a:r>
              <a:rPr lang="en-GB" sz="2800" dirty="0">
                <a:latin typeface="Gadugi" panose="020B0502040204020203" pitchFamily="34" charset="0"/>
                <a:ea typeface="Gadugi" panose="020B0502040204020203" pitchFamily="34" charset="0"/>
              </a:rPr>
              <a:t>Which do you prefer?</a:t>
            </a:r>
          </a:p>
          <a:p>
            <a:pPr>
              <a:lnSpc>
                <a:spcPct val="150000"/>
              </a:lnSpc>
            </a:pPr>
            <a:endParaRPr lang="en-GB" sz="2800" dirty="0">
              <a:latin typeface="Gadugi" panose="020B0502040204020203" pitchFamily="34" charset="0"/>
              <a:ea typeface="Gadug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91401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54D0E85-D32B-4257-BCF4-11ABF9D865BE}"/>
              </a:ext>
            </a:extLst>
          </p:cNvPr>
          <p:cNvSpPr txBox="1"/>
          <p:nvPr/>
        </p:nvSpPr>
        <p:spPr>
          <a:xfrm>
            <a:off x="222636" y="62473"/>
            <a:ext cx="11704321" cy="63214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 b="1" dirty="0">
                <a:latin typeface="Gadugi" panose="020B0502040204020203" pitchFamily="34" charset="0"/>
                <a:ea typeface="Gadugi" panose="020B0502040204020203" pitchFamily="34" charset="0"/>
              </a:rPr>
              <a:t>H   Reading Skills</a:t>
            </a:r>
          </a:p>
          <a:p>
            <a:pPr>
              <a:lnSpc>
                <a:spcPct val="150000"/>
              </a:lnSpc>
            </a:pPr>
            <a:r>
              <a:rPr lang="en-GB" sz="2800" dirty="0">
                <a:latin typeface="Gadugi" panose="020B0502040204020203" pitchFamily="34" charset="0"/>
                <a:ea typeface="Gadugi" panose="020B0502040204020203" pitchFamily="34" charset="0"/>
              </a:rPr>
              <a:t>Which of these reading skills have you practised while reading this story?</a:t>
            </a:r>
          </a:p>
          <a:p>
            <a:pPr>
              <a:lnSpc>
                <a:spcPct val="150000"/>
              </a:lnSpc>
            </a:pPr>
            <a:r>
              <a:rPr lang="en-GB" sz="2800" dirty="0">
                <a:latin typeface="Gadugi" panose="020B0502040204020203" pitchFamily="34" charset="0"/>
                <a:ea typeface="Gadugi" panose="020B0502040204020203" pitchFamily="34" charset="0"/>
              </a:rPr>
              <a:t>	Prediction</a:t>
            </a:r>
          </a:p>
          <a:p>
            <a:pPr>
              <a:lnSpc>
                <a:spcPct val="150000"/>
              </a:lnSpc>
            </a:pPr>
            <a:r>
              <a:rPr lang="en-GB" sz="2800" dirty="0">
                <a:latin typeface="Gadugi" panose="020B0502040204020203" pitchFamily="34" charset="0"/>
                <a:ea typeface="Gadugi" panose="020B0502040204020203" pitchFamily="34" charset="0"/>
              </a:rPr>
              <a:t>	Skimming (reading quickly for the main idea)</a:t>
            </a:r>
          </a:p>
          <a:p>
            <a:pPr>
              <a:lnSpc>
                <a:spcPct val="150000"/>
              </a:lnSpc>
            </a:pPr>
            <a:r>
              <a:rPr lang="en-GB" sz="2800" dirty="0">
                <a:latin typeface="Gadugi" panose="020B0502040204020203" pitchFamily="34" charset="0"/>
                <a:ea typeface="Gadugi" panose="020B0502040204020203" pitchFamily="34" charset="0"/>
              </a:rPr>
              <a:t>	Scanning (looking quickly through a text to pick out key facts)</a:t>
            </a:r>
          </a:p>
          <a:p>
            <a:pPr>
              <a:lnSpc>
                <a:spcPct val="150000"/>
              </a:lnSpc>
            </a:pPr>
            <a:r>
              <a:rPr lang="en-GB" sz="2800" dirty="0">
                <a:latin typeface="Gadugi" panose="020B0502040204020203" pitchFamily="34" charset="0"/>
                <a:ea typeface="Gadugi" panose="020B0502040204020203" pitchFamily="34" charset="0"/>
              </a:rPr>
              <a:t>	Reading for detailed information</a:t>
            </a:r>
          </a:p>
          <a:p>
            <a:pPr>
              <a:lnSpc>
                <a:spcPct val="150000"/>
              </a:lnSpc>
            </a:pPr>
            <a:r>
              <a:rPr lang="en-GB" sz="2800" dirty="0">
                <a:latin typeface="Gadugi" panose="020B0502040204020203" pitchFamily="34" charset="0"/>
                <a:ea typeface="Gadugi" panose="020B0502040204020203" pitchFamily="34" charset="0"/>
              </a:rPr>
              <a:t>	Inferring information not explicitly given in the text</a:t>
            </a:r>
          </a:p>
          <a:p>
            <a:pPr>
              <a:lnSpc>
                <a:spcPct val="150000"/>
              </a:lnSpc>
            </a:pPr>
            <a:r>
              <a:rPr lang="en-GB" sz="2800" dirty="0">
                <a:latin typeface="Gadugi" panose="020B0502040204020203" pitchFamily="34" charset="0"/>
                <a:ea typeface="Gadugi" panose="020B0502040204020203" pitchFamily="34" charset="0"/>
              </a:rPr>
              <a:t>	Working out the meaning of new words from the context</a:t>
            </a:r>
          </a:p>
          <a:p>
            <a:pPr>
              <a:lnSpc>
                <a:spcPct val="150000"/>
              </a:lnSpc>
            </a:pPr>
            <a:r>
              <a:rPr lang="en-GB" sz="2800" dirty="0">
                <a:latin typeface="Gadugi" panose="020B0502040204020203" pitchFamily="34" charset="0"/>
                <a:ea typeface="Gadugi" panose="020B0502040204020203" pitchFamily="34" charset="0"/>
              </a:rPr>
              <a:t>	Enjoyment</a:t>
            </a:r>
          </a:p>
          <a:p>
            <a:pPr>
              <a:lnSpc>
                <a:spcPct val="150000"/>
              </a:lnSpc>
            </a:pPr>
            <a:endParaRPr lang="en-GB" sz="2800" dirty="0">
              <a:latin typeface="Gadugi" panose="020B0502040204020203" pitchFamily="34" charset="0"/>
              <a:ea typeface="Gadug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78428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7A0B7C0-0BA0-43A8-9E37-5B56864F5F75}"/>
              </a:ext>
            </a:extLst>
          </p:cNvPr>
          <p:cNvSpPr txBox="1"/>
          <p:nvPr/>
        </p:nvSpPr>
        <p:spPr>
          <a:xfrm>
            <a:off x="437322" y="405517"/>
            <a:ext cx="11259047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latin typeface="Gadugi" panose="020B0502040204020203" pitchFamily="34" charset="0"/>
                <a:ea typeface="Gadugi" panose="020B0502040204020203" pitchFamily="34" charset="0"/>
              </a:rPr>
              <a:t>Further reading</a:t>
            </a:r>
          </a:p>
          <a:p>
            <a:endParaRPr lang="en-GB" sz="2800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r>
              <a:rPr lang="en-GB" sz="2800" dirty="0">
                <a:latin typeface="Gadugi" panose="020B0502040204020203" pitchFamily="34" charset="0"/>
                <a:ea typeface="Gadugi" panose="020B0502040204020203" pitchFamily="34" charset="0"/>
              </a:rPr>
              <a:t>If you enjoyed the story, look out for other short stories by Roald Dahl in his ‘Tales of the Unexpected’.</a:t>
            </a:r>
          </a:p>
          <a:p>
            <a:endParaRPr lang="en-GB" sz="2800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r>
              <a:rPr lang="en-GB" sz="2800" dirty="0">
                <a:latin typeface="Gadugi" panose="020B0502040204020203" pitchFamily="34" charset="0"/>
                <a:ea typeface="Gadugi" panose="020B0502040204020203" pitchFamily="34" charset="0"/>
              </a:rPr>
              <a:t>For those of you who are English TEs, Roald Dahl is also famous as a writer of children’s books. </a:t>
            </a:r>
          </a:p>
          <a:p>
            <a:endParaRPr lang="en-GB" sz="2800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r>
              <a:rPr lang="en-GB" sz="2800" dirty="0">
                <a:latin typeface="Gadugi" panose="020B0502040204020203" pitchFamily="34" charset="0"/>
                <a:ea typeface="Gadugi" panose="020B0502040204020203" pitchFamily="34" charset="0"/>
              </a:rPr>
              <a:t>Do some research to find out what his most popular children’s books are.</a:t>
            </a:r>
          </a:p>
        </p:txBody>
      </p:sp>
    </p:spTree>
    <p:extLst>
      <p:ext uri="{BB962C8B-B14F-4D97-AF65-F5344CB8AC3E}">
        <p14:creationId xmlns:p14="http://schemas.microsoft.com/office/powerpoint/2010/main" val="551288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bare•bones e-zine: The Hitchcock Project-Roald Dahl Part One: &quot;Lamb to the  Slaughter&quot; [3.28]">
            <a:extLst>
              <a:ext uri="{FF2B5EF4-FFF2-40B4-BE49-F238E27FC236}">
                <a16:creationId xmlns:a16="http://schemas.microsoft.com/office/drawing/2014/main" id="{A11C82E5-D4BB-4365-9022-1A9AD6BE1B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907" y="198341"/>
            <a:ext cx="7128491" cy="5346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D8FA317-95DE-4024-A42D-EAA5A75A56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9976" y="5659618"/>
            <a:ext cx="5319422" cy="120392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5BAEFDF-1041-460C-8D90-80D927C246C7}"/>
              </a:ext>
            </a:extLst>
          </p:cNvPr>
          <p:cNvSpPr txBox="1"/>
          <p:nvPr/>
        </p:nvSpPr>
        <p:spPr>
          <a:xfrm>
            <a:off x="7816132" y="198341"/>
            <a:ext cx="3894961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Gadugi" panose="020B0502040204020203" pitchFamily="34" charset="0"/>
                <a:ea typeface="Gadugi" panose="020B0502040204020203" pitchFamily="34" charset="0"/>
              </a:rPr>
              <a:t>Mary is sitting alone at the end of the story.</a:t>
            </a:r>
          </a:p>
          <a:p>
            <a:endParaRPr lang="en-GB" sz="2800" b="1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r>
              <a:rPr lang="en-GB" sz="2800" b="1" dirty="0">
                <a:latin typeface="Gadugi" panose="020B0502040204020203" pitchFamily="34" charset="0"/>
                <a:ea typeface="Gadugi" panose="020B0502040204020203" pitchFamily="34" charset="0"/>
              </a:rPr>
              <a:t>Who do the coat and hat belong to?</a:t>
            </a:r>
          </a:p>
          <a:p>
            <a:endParaRPr lang="en-GB" sz="2800" b="1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r>
              <a:rPr lang="en-GB" sz="2800" b="1" dirty="0">
                <a:latin typeface="Gadugi" panose="020B0502040204020203" pitchFamily="34" charset="0"/>
                <a:ea typeface="Gadugi" panose="020B0502040204020203" pitchFamily="34" charset="0"/>
              </a:rPr>
              <a:t>Why is Mary alone?</a:t>
            </a:r>
          </a:p>
          <a:p>
            <a:endParaRPr lang="en-GB" sz="2800" b="1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r>
              <a:rPr lang="en-GB" sz="2800" b="1" dirty="0">
                <a:latin typeface="Gadugi" panose="020B0502040204020203" pitchFamily="34" charset="0"/>
                <a:ea typeface="Gadugi" panose="020B0502040204020203" pitchFamily="34" charset="0"/>
              </a:rPr>
              <a:t>What do you think she is thinking about?</a:t>
            </a:r>
          </a:p>
          <a:p>
            <a:endParaRPr lang="en-GB" sz="2800" b="1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r>
              <a:rPr lang="en-GB" sz="2800" b="1" dirty="0">
                <a:latin typeface="Gadugi" panose="020B0502040204020203" pitchFamily="34" charset="0"/>
                <a:ea typeface="Gadugi" panose="020B0502040204020203" pitchFamily="34" charset="0"/>
              </a:rPr>
              <a:t>Make notes or discuss with a partner</a:t>
            </a:r>
          </a:p>
        </p:txBody>
      </p:sp>
    </p:spTree>
    <p:extLst>
      <p:ext uri="{BB962C8B-B14F-4D97-AF65-F5344CB8AC3E}">
        <p14:creationId xmlns:p14="http://schemas.microsoft.com/office/powerpoint/2010/main" val="4214855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1C711C-FCA8-44C0-AA70-885AAAA95D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8829" y="394391"/>
            <a:ext cx="11486322" cy="57837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>
                <a:latin typeface="Gadugi" panose="020B0502040204020203" pitchFamily="34" charset="0"/>
                <a:ea typeface="Gadugi" panose="020B0502040204020203" pitchFamily="34" charset="0"/>
              </a:rPr>
              <a:t>Here are some follow-up activities to do after re-reading the story.</a:t>
            </a:r>
          </a:p>
          <a:p>
            <a:pPr marL="0" indent="0">
              <a:buNone/>
            </a:pPr>
            <a:endParaRPr lang="en-GB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 marL="0" indent="0">
              <a:buNone/>
            </a:pPr>
            <a:r>
              <a:rPr lang="en-GB" dirty="0">
                <a:latin typeface="Gadugi" panose="020B0502040204020203" pitchFamily="34" charset="0"/>
                <a:ea typeface="Gadugi" panose="020B0502040204020203" pitchFamily="34" charset="0"/>
              </a:rPr>
              <a:t>A  Put sentences in order to summarise the story (gist understanding)</a:t>
            </a:r>
          </a:p>
          <a:p>
            <a:pPr marL="0" indent="0">
              <a:buNone/>
            </a:pPr>
            <a:r>
              <a:rPr lang="en-GB" dirty="0">
                <a:latin typeface="Gadugi" panose="020B0502040204020203" pitchFamily="34" charset="0"/>
                <a:ea typeface="Gadugi" panose="020B0502040204020203" pitchFamily="34" charset="0"/>
              </a:rPr>
              <a:t>B  Answer questions about small details in the story (scanning exercise)</a:t>
            </a:r>
          </a:p>
          <a:p>
            <a:pPr marL="0" indent="0">
              <a:buNone/>
            </a:pPr>
            <a:r>
              <a:rPr lang="en-GB" dirty="0">
                <a:latin typeface="Gadugi" panose="020B0502040204020203" pitchFamily="34" charset="0"/>
                <a:ea typeface="Gadugi" panose="020B0502040204020203" pitchFamily="34" charset="0"/>
              </a:rPr>
              <a:t>C  Answer questions to check whether you can read between the lines</a:t>
            </a:r>
          </a:p>
          <a:p>
            <a:pPr marL="0" indent="0">
              <a:buNone/>
            </a:pPr>
            <a:r>
              <a:rPr lang="en-GB" dirty="0">
                <a:latin typeface="Gadugi" panose="020B0502040204020203" pitchFamily="34" charset="0"/>
                <a:ea typeface="Gadugi" panose="020B0502040204020203" pitchFamily="34" charset="0"/>
              </a:rPr>
              <a:t>   (inference exercise)</a:t>
            </a:r>
          </a:p>
          <a:p>
            <a:pPr marL="0" indent="0">
              <a:buNone/>
            </a:pPr>
            <a:r>
              <a:rPr lang="en-GB" dirty="0">
                <a:latin typeface="Gadugi" panose="020B0502040204020203" pitchFamily="34" charset="0"/>
                <a:ea typeface="Gadugi" panose="020B0502040204020203" pitchFamily="34" charset="0"/>
              </a:rPr>
              <a:t>D  Vocabulary exercise (deduce meaning from context)</a:t>
            </a:r>
          </a:p>
          <a:p>
            <a:pPr marL="0" indent="0">
              <a:buNone/>
            </a:pPr>
            <a:r>
              <a:rPr lang="en-GB" dirty="0">
                <a:latin typeface="Gadugi" panose="020B0502040204020203" pitchFamily="34" charset="0"/>
                <a:ea typeface="Gadugi" panose="020B0502040204020203" pitchFamily="34" charset="0"/>
              </a:rPr>
              <a:t>E   Discussion</a:t>
            </a:r>
          </a:p>
          <a:p>
            <a:pPr marL="0" indent="0">
              <a:buNone/>
            </a:pPr>
            <a:r>
              <a:rPr lang="en-GB" dirty="0">
                <a:latin typeface="Gadugi" panose="020B0502040204020203" pitchFamily="34" charset="0"/>
                <a:ea typeface="Gadugi" panose="020B0502040204020203" pitchFamily="34" charset="0"/>
              </a:rPr>
              <a:t>F   Writing</a:t>
            </a:r>
          </a:p>
          <a:p>
            <a:pPr marL="0" indent="0">
              <a:buNone/>
            </a:pPr>
            <a:r>
              <a:rPr lang="en-GB" dirty="0">
                <a:latin typeface="Gadugi" panose="020B0502040204020203" pitchFamily="34" charset="0"/>
                <a:ea typeface="Gadugi" panose="020B0502040204020203" pitchFamily="34" charset="0"/>
              </a:rPr>
              <a:t>G  Video</a:t>
            </a:r>
          </a:p>
          <a:p>
            <a:pPr marL="0" indent="0">
              <a:buNone/>
            </a:pPr>
            <a:r>
              <a:rPr lang="en-GB" dirty="0">
                <a:latin typeface="Gadugi" panose="020B0502040204020203" pitchFamily="34" charset="0"/>
                <a:ea typeface="Gadugi" panose="020B0502040204020203" pitchFamily="34" charset="0"/>
              </a:rPr>
              <a:t>H   A check-list of your reading skills</a:t>
            </a:r>
          </a:p>
        </p:txBody>
      </p:sp>
    </p:spTree>
    <p:extLst>
      <p:ext uri="{BB962C8B-B14F-4D97-AF65-F5344CB8AC3E}">
        <p14:creationId xmlns:p14="http://schemas.microsoft.com/office/powerpoint/2010/main" val="38189100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32F7649-BF0E-4ED8-AF26-45C0C25C0068}"/>
              </a:ext>
            </a:extLst>
          </p:cNvPr>
          <p:cNvSpPr txBox="1"/>
          <p:nvPr/>
        </p:nvSpPr>
        <p:spPr>
          <a:xfrm>
            <a:off x="371061" y="381663"/>
            <a:ext cx="1144987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latin typeface="Gadugi" panose="020B0502040204020203" pitchFamily="34" charset="0"/>
                <a:ea typeface="Gadugi" panose="020B0502040204020203" pitchFamily="34" charset="0"/>
              </a:rPr>
              <a:t>A</a:t>
            </a:r>
            <a:r>
              <a:rPr lang="en-GB" sz="3200" dirty="0">
                <a:latin typeface="Gadugi" panose="020B0502040204020203" pitchFamily="34" charset="0"/>
                <a:ea typeface="Gadugi" panose="020B0502040204020203" pitchFamily="34" charset="0"/>
              </a:rPr>
              <a:t>  Put the following sentences from the story in the correct order: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3C62832-EA4D-4BF0-A1B3-C78FF6B3EF34}"/>
              </a:ext>
            </a:extLst>
          </p:cNvPr>
          <p:cNvSpPr/>
          <p:nvPr/>
        </p:nvSpPr>
        <p:spPr>
          <a:xfrm>
            <a:off x="360459" y="4370095"/>
            <a:ext cx="5035826" cy="64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/>
              <a:t>D    Patrick came back from work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3062C8C-3D42-4AD8-95E9-632BF6C3ABA8}"/>
              </a:ext>
            </a:extLst>
          </p:cNvPr>
          <p:cNvSpPr/>
          <p:nvPr/>
        </p:nvSpPr>
        <p:spPr>
          <a:xfrm>
            <a:off x="359134" y="6079050"/>
            <a:ext cx="7622651" cy="64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/>
              <a:t>F Mary killed her husband with a frozen leg of lamb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5B17083-92F2-456B-9B81-9C2C2B91518F}"/>
              </a:ext>
            </a:extLst>
          </p:cNvPr>
          <p:cNvSpPr/>
          <p:nvPr/>
        </p:nvSpPr>
        <p:spPr>
          <a:xfrm>
            <a:off x="359134" y="2523780"/>
            <a:ext cx="5047753" cy="64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/>
              <a:t>B  Detectives arrived at the house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19A2F4A-EA00-45C9-8698-04F49F6D114E}"/>
              </a:ext>
            </a:extLst>
          </p:cNvPr>
          <p:cNvSpPr/>
          <p:nvPr/>
        </p:nvSpPr>
        <p:spPr>
          <a:xfrm>
            <a:off x="404192" y="1639291"/>
            <a:ext cx="5381708" cy="64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/>
              <a:t>A  Mary went out to buy vegetables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526A049-A052-4631-A85D-BEA12767B84A}"/>
              </a:ext>
            </a:extLst>
          </p:cNvPr>
          <p:cNvSpPr/>
          <p:nvPr/>
        </p:nvSpPr>
        <p:spPr>
          <a:xfrm>
            <a:off x="5649403" y="2523780"/>
            <a:ext cx="6281530" cy="64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/>
              <a:t>H Mary cried a lot and told them her story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6CE74C3-432F-42AE-8418-B88F3F1E2CAA}"/>
              </a:ext>
            </a:extLst>
          </p:cNvPr>
          <p:cNvSpPr/>
          <p:nvPr/>
        </p:nvSpPr>
        <p:spPr>
          <a:xfrm>
            <a:off x="371061" y="3398618"/>
            <a:ext cx="5660003" cy="64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/>
              <a:t>C   Patrick told Mary some bad news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D1782FF-4F15-446A-A8FA-578FC488BFFA}"/>
              </a:ext>
            </a:extLst>
          </p:cNvPr>
          <p:cNvSpPr/>
          <p:nvPr/>
        </p:nvSpPr>
        <p:spPr>
          <a:xfrm>
            <a:off x="371061" y="5269491"/>
            <a:ext cx="3864333" cy="64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/>
              <a:t>E  Mary called the police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F9A0E1-515A-44B2-ACA2-ACE3639FF8A6}"/>
              </a:ext>
            </a:extLst>
          </p:cNvPr>
          <p:cNvSpPr/>
          <p:nvPr/>
        </p:nvSpPr>
        <p:spPr>
          <a:xfrm>
            <a:off x="6109252" y="1639291"/>
            <a:ext cx="5035826" cy="64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/>
              <a:t>G   One policeman found a clue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462DE21-4215-4261-85D9-52C1797E9035}"/>
              </a:ext>
            </a:extLst>
          </p:cNvPr>
          <p:cNvSpPr/>
          <p:nvPr/>
        </p:nvSpPr>
        <p:spPr>
          <a:xfrm>
            <a:off x="6435255" y="3389717"/>
            <a:ext cx="5308821" cy="64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/>
              <a:t>I   Mary put the meat in the oven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69384E6-8544-41BE-892B-211F38913A7F}"/>
              </a:ext>
            </a:extLst>
          </p:cNvPr>
          <p:cNvSpPr/>
          <p:nvPr/>
        </p:nvSpPr>
        <p:spPr>
          <a:xfrm>
            <a:off x="4575978" y="5286904"/>
            <a:ext cx="7347004" cy="64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/>
              <a:t>K  Other people came to the house to investigate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080A878-7BF1-41B7-A5DA-E304A3437DCB}"/>
              </a:ext>
            </a:extLst>
          </p:cNvPr>
          <p:cNvSpPr/>
          <p:nvPr/>
        </p:nvSpPr>
        <p:spPr>
          <a:xfrm>
            <a:off x="6025762" y="4370095"/>
            <a:ext cx="5543385" cy="64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/>
              <a:t>J    The police ate the roast lamb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80355AA-4997-48E1-9029-4EB019365D38}"/>
              </a:ext>
            </a:extLst>
          </p:cNvPr>
          <p:cNvSpPr/>
          <p:nvPr/>
        </p:nvSpPr>
        <p:spPr>
          <a:xfrm>
            <a:off x="8253457" y="6079050"/>
            <a:ext cx="3768918" cy="64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/>
              <a:t>L Mary came back home</a:t>
            </a:r>
          </a:p>
        </p:txBody>
      </p:sp>
    </p:spTree>
    <p:extLst>
      <p:ext uri="{BB962C8B-B14F-4D97-AF65-F5344CB8AC3E}">
        <p14:creationId xmlns:p14="http://schemas.microsoft.com/office/powerpoint/2010/main" val="37956720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C161F4F-1ED0-4A85-9967-FD05CC48949C}"/>
              </a:ext>
            </a:extLst>
          </p:cNvPr>
          <p:cNvSpPr txBox="1"/>
          <p:nvPr/>
        </p:nvSpPr>
        <p:spPr>
          <a:xfrm>
            <a:off x="820309" y="135170"/>
            <a:ext cx="11138453" cy="602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/>
              <a:t>B  Scan (read quickly) the text and answer the following questions in your notebooks / Group quiz in breakout rooms</a:t>
            </a:r>
          </a:p>
          <a:p>
            <a:endParaRPr lang="en-GB" sz="3200" b="1" dirty="0"/>
          </a:p>
          <a:p>
            <a:pPr>
              <a:lnSpc>
                <a:spcPct val="150000"/>
              </a:lnSpc>
            </a:pPr>
            <a:r>
              <a:rPr lang="en-GB" sz="2800" dirty="0"/>
              <a:t>1 How many drinks did Patrick have?</a:t>
            </a:r>
          </a:p>
          <a:p>
            <a:pPr>
              <a:lnSpc>
                <a:spcPct val="150000"/>
              </a:lnSpc>
            </a:pPr>
            <a:r>
              <a:rPr lang="en-GB" sz="2800" dirty="0"/>
              <a:t>2 What did Mary want to get Patrick to eat </a:t>
            </a:r>
            <a:r>
              <a:rPr lang="en-GB" sz="2800" u="sng" dirty="0"/>
              <a:t>first</a:t>
            </a:r>
            <a:r>
              <a:rPr lang="en-GB" sz="2800" dirty="0"/>
              <a:t>?</a:t>
            </a:r>
          </a:p>
          <a:p>
            <a:pPr>
              <a:lnSpc>
                <a:spcPct val="150000"/>
              </a:lnSpc>
            </a:pPr>
            <a:r>
              <a:rPr lang="en-GB" sz="2800" dirty="0"/>
              <a:t>3 What kind of weapon is the leg of lamb compared to </a:t>
            </a:r>
            <a:r>
              <a:rPr lang="en-GB" sz="2800" u="sng" dirty="0"/>
              <a:t>by the author?</a:t>
            </a:r>
            <a:endParaRPr lang="en-GB" sz="2800" dirty="0"/>
          </a:p>
          <a:p>
            <a:pPr>
              <a:lnSpc>
                <a:spcPct val="150000"/>
              </a:lnSpc>
            </a:pPr>
            <a:r>
              <a:rPr lang="en-GB" sz="2800" dirty="0"/>
              <a:t>4 What did Mary buy at the shop?</a:t>
            </a:r>
          </a:p>
          <a:p>
            <a:pPr>
              <a:lnSpc>
                <a:spcPct val="150000"/>
              </a:lnSpc>
            </a:pPr>
            <a:r>
              <a:rPr lang="en-GB" sz="2800" dirty="0"/>
              <a:t>5 Why did Mary cry when she went back to the house and saw Patrick?</a:t>
            </a:r>
          </a:p>
          <a:p>
            <a:pPr>
              <a:lnSpc>
                <a:spcPct val="150000"/>
              </a:lnSpc>
            </a:pPr>
            <a:r>
              <a:rPr lang="en-GB" sz="2800" dirty="0"/>
              <a:t>6 How many men came to the house?</a:t>
            </a:r>
          </a:p>
          <a:p>
            <a:pPr>
              <a:lnSpc>
                <a:spcPct val="150000"/>
              </a:lnSpc>
            </a:pPr>
            <a:r>
              <a:rPr lang="en-GB" sz="2800" dirty="0"/>
              <a:t>7 What kind of weapon were the police looking for?</a:t>
            </a:r>
          </a:p>
        </p:txBody>
      </p:sp>
    </p:spTree>
    <p:extLst>
      <p:ext uri="{BB962C8B-B14F-4D97-AF65-F5344CB8AC3E}">
        <p14:creationId xmlns:p14="http://schemas.microsoft.com/office/powerpoint/2010/main" val="962691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54D0E85-D32B-4257-BCF4-11ABF9D865BE}"/>
              </a:ext>
            </a:extLst>
          </p:cNvPr>
          <p:cNvSpPr txBox="1"/>
          <p:nvPr/>
        </p:nvSpPr>
        <p:spPr>
          <a:xfrm>
            <a:off x="429370" y="730383"/>
            <a:ext cx="11314707" cy="45979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 b="1" dirty="0">
                <a:latin typeface="Gadugi" panose="020B0502040204020203" pitchFamily="34" charset="0"/>
                <a:ea typeface="Gadugi" panose="020B0502040204020203" pitchFamily="34" charset="0"/>
              </a:rPr>
              <a:t>C  Reading ‘between the lines’ </a:t>
            </a:r>
          </a:p>
          <a:p>
            <a:r>
              <a:rPr lang="en-GB" sz="2800" dirty="0">
                <a:latin typeface="Gadugi" panose="020B0502040204020203" pitchFamily="34" charset="0"/>
                <a:ea typeface="Gadugi" panose="020B0502040204020203" pitchFamily="34" charset="0"/>
              </a:rPr>
              <a:t>(Understanding from the context information not explicitly stated)</a:t>
            </a:r>
          </a:p>
          <a:p>
            <a:endParaRPr lang="en-GB" sz="2800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2800" dirty="0">
                <a:latin typeface="Gadugi" panose="020B0502040204020203" pitchFamily="34" charset="0"/>
                <a:ea typeface="Gadugi" panose="020B0502040204020203" pitchFamily="34" charset="0"/>
              </a:rPr>
              <a:t>1 How do we know Patrick is going to leave Mary?</a:t>
            </a:r>
          </a:p>
          <a:p>
            <a:pPr>
              <a:lnSpc>
                <a:spcPct val="150000"/>
              </a:lnSpc>
            </a:pPr>
            <a:r>
              <a:rPr lang="en-GB" sz="2800" dirty="0">
                <a:latin typeface="Gadugi" panose="020B0502040204020203" pitchFamily="34" charset="0"/>
                <a:ea typeface="Gadugi" panose="020B0502040204020203" pitchFamily="34" charset="0"/>
              </a:rPr>
              <a:t>2 Did Mary intend to kill Patrick? How do you know?</a:t>
            </a:r>
          </a:p>
          <a:p>
            <a:pPr>
              <a:lnSpc>
                <a:spcPct val="150000"/>
              </a:lnSpc>
            </a:pPr>
            <a:r>
              <a:rPr lang="en-GB" sz="2800" dirty="0">
                <a:latin typeface="Gadugi" panose="020B0502040204020203" pitchFamily="34" charset="0"/>
                <a:ea typeface="Gadugi" panose="020B0502040204020203" pitchFamily="34" charset="0"/>
              </a:rPr>
              <a:t>3 Why did Mary practise what she would say to Sam the grocer?</a:t>
            </a:r>
          </a:p>
          <a:p>
            <a:pPr>
              <a:lnSpc>
                <a:spcPct val="150000"/>
              </a:lnSpc>
            </a:pPr>
            <a:r>
              <a:rPr lang="en-GB" sz="2800" dirty="0">
                <a:latin typeface="Gadugi" panose="020B0502040204020203" pitchFamily="34" charset="0"/>
                <a:ea typeface="Gadugi" panose="020B0502040204020203" pitchFamily="34" charset="0"/>
              </a:rPr>
              <a:t>4 Why did a detective go to see Sam?</a:t>
            </a:r>
          </a:p>
          <a:p>
            <a:pPr>
              <a:lnSpc>
                <a:spcPct val="150000"/>
              </a:lnSpc>
            </a:pPr>
            <a:r>
              <a:rPr lang="en-GB" sz="2800" dirty="0">
                <a:latin typeface="Gadugi" panose="020B0502040204020203" pitchFamily="34" charset="0"/>
                <a:ea typeface="Gadugi" panose="020B0502040204020203" pitchFamily="34" charset="0"/>
              </a:rPr>
              <a:t>5 Why did Mary ‘giggle’ at the end of the story?</a:t>
            </a:r>
          </a:p>
        </p:txBody>
      </p:sp>
    </p:spTree>
    <p:extLst>
      <p:ext uri="{BB962C8B-B14F-4D97-AF65-F5344CB8AC3E}">
        <p14:creationId xmlns:p14="http://schemas.microsoft.com/office/powerpoint/2010/main" val="11606517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54D0E85-D32B-4257-BCF4-11ABF9D865BE}"/>
              </a:ext>
            </a:extLst>
          </p:cNvPr>
          <p:cNvSpPr txBox="1"/>
          <p:nvPr/>
        </p:nvSpPr>
        <p:spPr>
          <a:xfrm>
            <a:off x="222636" y="181743"/>
            <a:ext cx="11314707" cy="53860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 b="1" dirty="0">
                <a:latin typeface="Gadugi" panose="020B0502040204020203" pitchFamily="34" charset="0"/>
                <a:ea typeface="Gadugi" panose="020B0502040204020203" pitchFamily="34" charset="0"/>
              </a:rPr>
              <a:t>D  Vocabulary</a:t>
            </a:r>
          </a:p>
          <a:p>
            <a:endParaRPr lang="en-GB" sz="3200" b="1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r>
              <a:rPr lang="en-GB" sz="2800" dirty="0">
                <a:latin typeface="Gadugi" panose="020B0502040204020203" pitchFamily="34" charset="0"/>
                <a:ea typeface="Gadugi" panose="020B0502040204020203" pitchFamily="34" charset="0"/>
              </a:rPr>
              <a:t>Did you know all of the words in the text? </a:t>
            </a:r>
          </a:p>
          <a:p>
            <a:endParaRPr lang="en-GB" sz="2800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r>
              <a:rPr lang="en-GB" sz="2800" dirty="0" err="1">
                <a:latin typeface="Gadugi" panose="020B0502040204020203" pitchFamily="34" charset="0"/>
                <a:ea typeface="Gadugi" panose="020B0502040204020203" pitchFamily="34" charset="0"/>
              </a:rPr>
              <a:t>Eg</a:t>
            </a:r>
            <a:r>
              <a:rPr lang="en-GB" sz="2800" dirty="0">
                <a:latin typeface="Gadugi" panose="020B0502040204020203" pitchFamily="34" charset="0"/>
                <a:ea typeface="Gadugi" panose="020B0502040204020203" pitchFamily="34" charset="0"/>
              </a:rPr>
              <a:t> ‘blissful’ (part 1). What can you guess about the word from the context? </a:t>
            </a:r>
          </a:p>
          <a:p>
            <a:endParaRPr lang="en-GB" sz="2800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r>
              <a:rPr lang="en-GB" sz="2800" dirty="0">
                <a:latin typeface="Gadugi" panose="020B0502040204020203" pitchFamily="34" charset="0"/>
                <a:ea typeface="Gadugi" panose="020B0502040204020203" pitchFamily="34" charset="0"/>
              </a:rPr>
              <a:t>The writer describes everything she loved about this time of day, so ‘blissful’ here means ‘extremely happy’.</a:t>
            </a:r>
          </a:p>
          <a:p>
            <a:endParaRPr lang="en-GB" sz="2800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r>
              <a:rPr lang="en-GB" sz="2800" dirty="0">
                <a:latin typeface="Gadugi" panose="020B0502040204020203" pitchFamily="34" charset="0"/>
                <a:ea typeface="Gadugi" panose="020B0502040204020203" pitchFamily="34" charset="0"/>
              </a:rPr>
              <a:t>Use the text to help you match the words on the next page and their meanings.</a:t>
            </a:r>
          </a:p>
        </p:txBody>
      </p:sp>
    </p:spTree>
    <p:extLst>
      <p:ext uri="{BB962C8B-B14F-4D97-AF65-F5344CB8AC3E}">
        <p14:creationId xmlns:p14="http://schemas.microsoft.com/office/powerpoint/2010/main" val="39878973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B0F13F1-0646-40B1-8DCC-75F4A9316322}"/>
              </a:ext>
            </a:extLst>
          </p:cNvPr>
          <p:cNvSpPr txBox="1"/>
          <p:nvPr/>
        </p:nvSpPr>
        <p:spPr>
          <a:xfrm>
            <a:off x="5344673" y="220307"/>
            <a:ext cx="51206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A  confused, not understanding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F867B7E-74A9-4574-BAAE-96D78F20E837}"/>
              </a:ext>
            </a:extLst>
          </p:cNvPr>
          <p:cNvSpPr txBox="1"/>
          <p:nvPr/>
        </p:nvSpPr>
        <p:spPr>
          <a:xfrm>
            <a:off x="5333917" y="639784"/>
            <a:ext cx="51206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B  a heavy stick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69D5C2-537B-4CCD-941B-99ACE20103EC}"/>
              </a:ext>
            </a:extLst>
          </p:cNvPr>
          <p:cNvSpPr txBox="1"/>
          <p:nvPr/>
        </p:nvSpPr>
        <p:spPr>
          <a:xfrm>
            <a:off x="5319695" y="1050493"/>
            <a:ext cx="51206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C  extremely happy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4B2D6B1-CCC6-42C1-86E3-9A7F648FC2FD}"/>
              </a:ext>
            </a:extLst>
          </p:cNvPr>
          <p:cNvSpPr txBox="1"/>
          <p:nvPr/>
        </p:nvSpPr>
        <p:spPr>
          <a:xfrm>
            <a:off x="5333917" y="1476255"/>
            <a:ext cx="68928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D  a very strong feeling which guides someone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3D17174-8305-4CD9-91B0-33709EA3A807}"/>
              </a:ext>
            </a:extLst>
          </p:cNvPr>
          <p:cNvSpPr txBox="1"/>
          <p:nvPr/>
        </p:nvSpPr>
        <p:spPr>
          <a:xfrm>
            <a:off x="5335119" y="4016344"/>
            <a:ext cx="51206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J  strange, unusual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58C67EA-FCB2-4A79-8B04-0305165535D6}"/>
              </a:ext>
            </a:extLst>
          </p:cNvPr>
          <p:cNvSpPr txBox="1"/>
          <p:nvPr/>
        </p:nvSpPr>
        <p:spPr>
          <a:xfrm>
            <a:off x="5344673" y="2326637"/>
            <a:ext cx="56914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F  comforting someone who is sad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37BE5C2-9151-498C-A52F-5596F77B9515}"/>
              </a:ext>
            </a:extLst>
          </p:cNvPr>
          <p:cNvSpPr txBox="1"/>
          <p:nvPr/>
        </p:nvSpPr>
        <p:spPr>
          <a:xfrm>
            <a:off x="5310932" y="4418235"/>
            <a:ext cx="51206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K  mad, wild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68F6926-B997-4388-9B77-D99A11030254}"/>
              </a:ext>
            </a:extLst>
          </p:cNvPr>
          <p:cNvSpPr txBox="1"/>
          <p:nvPr/>
        </p:nvSpPr>
        <p:spPr>
          <a:xfrm>
            <a:off x="5333917" y="1902503"/>
            <a:ext cx="33420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E  in the building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9D9C76-7F6E-47B7-987A-7D28F59666E8}"/>
              </a:ext>
            </a:extLst>
          </p:cNvPr>
          <p:cNvSpPr txBox="1"/>
          <p:nvPr/>
        </p:nvSpPr>
        <p:spPr>
          <a:xfrm>
            <a:off x="5307471" y="3152001"/>
            <a:ext cx="51206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H  turned from liquid to solid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F93A8C6-8C21-4700-B679-026D90108999}"/>
              </a:ext>
            </a:extLst>
          </p:cNvPr>
          <p:cNvSpPr txBox="1"/>
          <p:nvPr/>
        </p:nvSpPr>
        <p:spPr>
          <a:xfrm>
            <a:off x="5333917" y="3580885"/>
            <a:ext cx="51206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I  being kind to visitors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D3817C2-4ECE-40CC-98BC-05B115B411ED}"/>
              </a:ext>
            </a:extLst>
          </p:cNvPr>
          <p:cNvSpPr txBox="1"/>
          <p:nvPr/>
        </p:nvSpPr>
        <p:spPr>
          <a:xfrm>
            <a:off x="5308222" y="2727867"/>
            <a:ext cx="637170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dirty="0"/>
              <a:t>G annoyed, irritated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675EFAF-304F-4D33-A515-25958B7CC8E0}"/>
              </a:ext>
            </a:extLst>
          </p:cNvPr>
          <p:cNvSpPr txBox="1"/>
          <p:nvPr/>
        </p:nvSpPr>
        <p:spPr>
          <a:xfrm>
            <a:off x="5319695" y="4871633"/>
            <a:ext cx="51206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L  calm, peaceful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AE10EF6-71AE-4AAF-B68A-BCCFD6236A92}"/>
              </a:ext>
            </a:extLst>
          </p:cNvPr>
          <p:cNvSpPr txBox="1"/>
          <p:nvPr/>
        </p:nvSpPr>
        <p:spPr>
          <a:xfrm>
            <a:off x="5310932" y="5324652"/>
            <a:ext cx="60025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M  extreme sadness after someone dies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5858F95-5CCF-4CAC-A5F7-8D383593D771}"/>
              </a:ext>
            </a:extLst>
          </p:cNvPr>
          <p:cNvSpPr txBox="1"/>
          <p:nvPr/>
        </p:nvSpPr>
        <p:spPr>
          <a:xfrm>
            <a:off x="5319695" y="5742551"/>
            <a:ext cx="51206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N  an orange-yellow colour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D67F4DC-DD44-4312-A5C6-BB7A94CC8395}"/>
              </a:ext>
            </a:extLst>
          </p:cNvPr>
          <p:cNvSpPr txBox="1"/>
          <p:nvPr/>
        </p:nvSpPr>
        <p:spPr>
          <a:xfrm>
            <a:off x="7034344" y="6301826"/>
            <a:ext cx="51206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mad, wild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DA58AFB-F05B-4DD6-A0F3-36DB2F543179}"/>
              </a:ext>
            </a:extLst>
          </p:cNvPr>
          <p:cNvSpPr txBox="1"/>
          <p:nvPr/>
        </p:nvSpPr>
        <p:spPr>
          <a:xfrm>
            <a:off x="756458" y="220307"/>
            <a:ext cx="3944409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7030A0"/>
                </a:solidFill>
              </a:rPr>
              <a:t>tranquil (part 1)</a:t>
            </a:r>
          </a:p>
          <a:p>
            <a:r>
              <a:rPr lang="en-GB" sz="2800" b="1" dirty="0">
                <a:solidFill>
                  <a:srgbClr val="7030A0"/>
                </a:solidFill>
              </a:rPr>
              <a:t>blissful (part 1)</a:t>
            </a:r>
          </a:p>
          <a:p>
            <a:r>
              <a:rPr lang="en-GB" sz="2800" b="1" dirty="0">
                <a:solidFill>
                  <a:srgbClr val="7030A0"/>
                </a:solidFill>
              </a:rPr>
              <a:t>amber (part 2)</a:t>
            </a:r>
          </a:p>
          <a:p>
            <a:r>
              <a:rPr lang="en-GB" sz="2800" b="1" dirty="0">
                <a:solidFill>
                  <a:srgbClr val="7030A0"/>
                </a:solidFill>
              </a:rPr>
              <a:t>bewildered (3)</a:t>
            </a:r>
          </a:p>
          <a:p>
            <a:r>
              <a:rPr lang="en-GB" sz="2800" b="1" dirty="0">
                <a:solidFill>
                  <a:srgbClr val="7030A0"/>
                </a:solidFill>
              </a:rPr>
              <a:t>instinct (part 4)</a:t>
            </a:r>
          </a:p>
          <a:p>
            <a:r>
              <a:rPr lang="en-GB" sz="2800" b="1" dirty="0">
                <a:solidFill>
                  <a:srgbClr val="7030A0"/>
                </a:solidFill>
              </a:rPr>
              <a:t>club (part 4)</a:t>
            </a:r>
          </a:p>
          <a:p>
            <a:r>
              <a:rPr lang="en-GB" sz="2800" b="1" dirty="0">
                <a:solidFill>
                  <a:srgbClr val="7030A0"/>
                </a:solidFill>
              </a:rPr>
              <a:t>peculiar (part 5)</a:t>
            </a:r>
          </a:p>
          <a:p>
            <a:r>
              <a:rPr lang="en-GB" sz="2800" b="1" dirty="0">
                <a:solidFill>
                  <a:srgbClr val="7030A0"/>
                </a:solidFill>
              </a:rPr>
              <a:t>frantic (part 6)</a:t>
            </a:r>
          </a:p>
          <a:p>
            <a:r>
              <a:rPr lang="en-GB" sz="2800" b="1" dirty="0">
                <a:solidFill>
                  <a:srgbClr val="7030A0"/>
                </a:solidFill>
              </a:rPr>
              <a:t>grief (part 6)</a:t>
            </a:r>
          </a:p>
          <a:p>
            <a:r>
              <a:rPr lang="en-GB" sz="2800" b="1" dirty="0">
                <a:solidFill>
                  <a:srgbClr val="7030A0"/>
                </a:solidFill>
              </a:rPr>
              <a:t>congealed (part 6)</a:t>
            </a:r>
          </a:p>
          <a:p>
            <a:r>
              <a:rPr lang="en-GB" sz="2800" b="1" dirty="0">
                <a:solidFill>
                  <a:srgbClr val="7030A0"/>
                </a:solidFill>
              </a:rPr>
              <a:t>on the premises (part 8)</a:t>
            </a:r>
          </a:p>
          <a:p>
            <a:r>
              <a:rPr lang="en-GB" sz="2800" b="1" dirty="0">
                <a:solidFill>
                  <a:srgbClr val="7030A0"/>
                </a:solidFill>
              </a:rPr>
              <a:t>exasperated (part 8)</a:t>
            </a:r>
          </a:p>
          <a:p>
            <a:r>
              <a:rPr lang="en-GB" sz="2800" b="1" dirty="0">
                <a:solidFill>
                  <a:srgbClr val="7030A0"/>
                </a:solidFill>
              </a:rPr>
              <a:t>consoling (part 8)</a:t>
            </a:r>
          </a:p>
          <a:p>
            <a:r>
              <a:rPr lang="en-GB" sz="2800" b="1" dirty="0">
                <a:solidFill>
                  <a:srgbClr val="7030A0"/>
                </a:solidFill>
              </a:rPr>
              <a:t>hospitality (part 8)</a:t>
            </a:r>
          </a:p>
        </p:txBody>
      </p:sp>
    </p:spTree>
    <p:extLst>
      <p:ext uri="{BB962C8B-B14F-4D97-AF65-F5344CB8AC3E}">
        <p14:creationId xmlns:p14="http://schemas.microsoft.com/office/powerpoint/2010/main" val="15959531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54D0E85-D32B-4257-BCF4-11ABF9D865BE}"/>
              </a:ext>
            </a:extLst>
          </p:cNvPr>
          <p:cNvSpPr txBox="1"/>
          <p:nvPr/>
        </p:nvSpPr>
        <p:spPr>
          <a:xfrm>
            <a:off x="222636" y="181743"/>
            <a:ext cx="11314707" cy="55212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 b="1" dirty="0">
                <a:latin typeface="Gadugi" panose="020B0502040204020203" pitchFamily="34" charset="0"/>
                <a:ea typeface="Gadugi" panose="020B0502040204020203" pitchFamily="34" charset="0"/>
              </a:rPr>
              <a:t>E  Discuss with a partner / Make notes in your notebook</a:t>
            </a:r>
          </a:p>
          <a:p>
            <a:endParaRPr lang="en-GB" sz="3200" b="1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2800" dirty="0">
                <a:latin typeface="Gadugi" panose="020B0502040204020203" pitchFamily="34" charset="0"/>
                <a:ea typeface="Gadugi" panose="020B0502040204020203" pitchFamily="34" charset="0"/>
              </a:rPr>
              <a:t>Do you think Mary will ever be arrested? (Why / Why not?)</a:t>
            </a:r>
          </a:p>
          <a:p>
            <a:pPr>
              <a:lnSpc>
                <a:spcPct val="150000"/>
              </a:lnSpc>
            </a:pPr>
            <a:r>
              <a:rPr lang="en-GB" sz="2800" dirty="0">
                <a:latin typeface="Gadugi" panose="020B0502040204020203" pitchFamily="34" charset="0"/>
                <a:ea typeface="Gadugi" panose="020B0502040204020203" pitchFamily="34" charset="0"/>
              </a:rPr>
              <a:t>Do you think she is guilty of murder? (Why? / Why not?)</a:t>
            </a:r>
          </a:p>
          <a:p>
            <a:pPr>
              <a:lnSpc>
                <a:spcPct val="150000"/>
              </a:lnSpc>
            </a:pPr>
            <a:r>
              <a:rPr lang="en-GB" sz="2800" dirty="0">
                <a:latin typeface="Gadugi" panose="020B0502040204020203" pitchFamily="34" charset="0"/>
                <a:ea typeface="Gadugi" panose="020B0502040204020203" pitchFamily="34" charset="0"/>
              </a:rPr>
              <a:t>As there is no weapon and no witness, is this a ‘perfect murder’?</a:t>
            </a:r>
          </a:p>
          <a:p>
            <a:pPr>
              <a:lnSpc>
                <a:spcPct val="150000"/>
              </a:lnSpc>
            </a:pPr>
            <a:r>
              <a:rPr lang="en-GB" sz="2800" dirty="0">
                <a:latin typeface="Gadugi" panose="020B0502040204020203" pitchFamily="34" charset="0"/>
                <a:ea typeface="Gadugi" panose="020B0502040204020203" pitchFamily="34" charset="0"/>
              </a:rPr>
              <a:t>What do you think should happen to Mary?</a:t>
            </a:r>
          </a:p>
          <a:p>
            <a:pPr>
              <a:lnSpc>
                <a:spcPct val="150000"/>
              </a:lnSpc>
            </a:pPr>
            <a:r>
              <a:rPr lang="en-GB" sz="2800" dirty="0">
                <a:latin typeface="Gadugi" panose="020B0502040204020203" pitchFamily="34" charset="0"/>
                <a:ea typeface="Gadugi" panose="020B0502040204020203" pitchFamily="34" charset="0"/>
              </a:rPr>
              <a:t>What do you think will happen to Mary?</a:t>
            </a:r>
          </a:p>
          <a:p>
            <a:pPr>
              <a:lnSpc>
                <a:spcPct val="150000"/>
              </a:lnSpc>
            </a:pPr>
            <a:r>
              <a:rPr lang="en-GB" sz="2800" dirty="0">
                <a:latin typeface="Gadugi" panose="020B0502040204020203" pitchFamily="34" charset="0"/>
                <a:ea typeface="Gadugi" panose="020B0502040204020203" pitchFamily="34" charset="0"/>
              </a:rPr>
              <a:t>Does this story have a moral?</a:t>
            </a:r>
          </a:p>
          <a:p>
            <a:pPr>
              <a:lnSpc>
                <a:spcPct val="150000"/>
              </a:lnSpc>
            </a:pPr>
            <a:r>
              <a:rPr lang="en-GB" sz="2800" dirty="0">
                <a:latin typeface="Gadugi" panose="020B0502040204020203" pitchFamily="34" charset="0"/>
                <a:ea typeface="Gadugi" panose="020B0502040204020203" pitchFamily="34" charset="0"/>
              </a:rPr>
              <a:t>Do you like the story?</a:t>
            </a:r>
          </a:p>
        </p:txBody>
      </p:sp>
    </p:spTree>
    <p:extLst>
      <p:ext uri="{BB962C8B-B14F-4D97-AF65-F5344CB8AC3E}">
        <p14:creationId xmlns:p14="http://schemas.microsoft.com/office/powerpoint/2010/main" val="10288799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4BBA6E0D0580B499C4F0BCC264DE0E2" ma:contentTypeVersion="11" ma:contentTypeDescription="Create a new document." ma:contentTypeScope="" ma:versionID="6d039c66ea0a0979006085c107a09080">
  <xsd:schema xmlns:xsd="http://www.w3.org/2001/XMLSchema" xmlns:xs="http://www.w3.org/2001/XMLSchema" xmlns:p="http://schemas.microsoft.com/office/2006/metadata/properties" xmlns:ns2="fd4bc9ef-c111-460f-808e-4de0462dc25a" xmlns:ns3="61ceb53a-92cc-40c1-a438-9322f3340fc8" targetNamespace="http://schemas.microsoft.com/office/2006/metadata/properties" ma:root="true" ma:fieldsID="1df7bece127ec23c170544967699d91b" ns2:_="" ns3:_="">
    <xsd:import namespace="fd4bc9ef-c111-460f-808e-4de0462dc25a"/>
    <xsd:import namespace="61ceb53a-92cc-40c1-a438-9322f3340fc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4bc9ef-c111-460f-808e-4de0462dc25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ceb53a-92cc-40c1-a438-9322f3340fc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647C904-3539-41A2-8D95-26BFFAA5EEEB}"/>
</file>

<file path=customXml/itemProps2.xml><?xml version="1.0" encoding="utf-8"?>
<ds:datastoreItem xmlns:ds="http://schemas.openxmlformats.org/officeDocument/2006/customXml" ds:itemID="{443B2A1A-60B0-4815-B4D9-DC0719265105}"/>
</file>

<file path=customXml/itemProps3.xml><?xml version="1.0" encoding="utf-8"?>
<ds:datastoreItem xmlns:ds="http://schemas.openxmlformats.org/officeDocument/2006/customXml" ds:itemID="{FD48365D-C73F-4CD7-9008-E44CB7A0562C}"/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976</Words>
  <Application>Microsoft Office PowerPoint</Application>
  <PresentationFormat>Widescreen</PresentationFormat>
  <Paragraphs>133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Adobe Kaiti Std R</vt:lpstr>
      <vt:lpstr>Arial</vt:lpstr>
      <vt:lpstr>Calibri</vt:lpstr>
      <vt:lpstr>Calibri Light</vt:lpstr>
      <vt:lpstr>Gadugi</vt:lpstr>
      <vt:lpstr>Source Sans Pro</vt:lpstr>
      <vt:lpstr>Office Theme</vt:lpstr>
      <vt:lpstr>Custom Design</vt:lpstr>
      <vt:lpstr>Lamb to the Slaughter    by Roald Dahl  Follow-up Activities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Carey, Thomas (Myanmar)</dc:creator>
  <cp:lastModifiedBy>Philippa Burrows</cp:lastModifiedBy>
  <cp:revision>26</cp:revision>
  <dcterms:created xsi:type="dcterms:W3CDTF">2020-03-10T09:03:07Z</dcterms:created>
  <dcterms:modified xsi:type="dcterms:W3CDTF">2021-03-05T16:56:49Z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0x010100B4BBA6E0D0580B499C4F0BCC264DE0E2</vt:lpwstr>
  </property>
</Properties>
</file>