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3E2ADF-473E-4DA7-AF9C-423E023C7F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30" y="4086603"/>
            <a:ext cx="2743200" cy="2771397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354C8420-F3C4-4AD7-9F4C-54151C5B91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145" y="0"/>
            <a:ext cx="2637855" cy="26683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D8384D-DD9E-4F4F-8530-D8DD96B2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770" y="28909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FD934-18FC-48E4-A957-CC87A942C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8939" y="277915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A7015-B78C-4322-BDC2-1AD85A0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4170" y="6019898"/>
            <a:ext cx="2570329" cy="365125"/>
          </a:xfrm>
        </p:spPr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1DA80-937D-4BC5-AA42-8545060A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4370" y="601809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C8654-1E1F-42DD-8326-C6101141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5A9DC7-EF79-4552-AB76-9C979E5C8BDD}"/>
              </a:ext>
            </a:extLst>
          </p:cNvPr>
          <p:cNvGrpSpPr/>
          <p:nvPr userDrawn="1"/>
        </p:nvGrpSpPr>
        <p:grpSpPr>
          <a:xfrm>
            <a:off x="-107301" y="176528"/>
            <a:ext cx="12299301" cy="6897920"/>
            <a:chOff x="-232593" y="-188800"/>
            <a:chExt cx="9384213" cy="5489733"/>
          </a:xfrm>
        </p:grpSpPr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1D25077C-2315-4E29-B599-6C5678449D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177269"/>
              <a:ext cx="3131820" cy="2946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5A57D0-EDAD-45E2-BC94-5343F5A14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4833800"/>
              <a:ext cx="4191000" cy="2928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46AFD2F7-DB16-4BF9-BCC3-4B2F4206E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4534" y="-188800"/>
              <a:ext cx="533400" cy="564599"/>
            </a:xfrm>
            <a:prstGeom prst="rect">
              <a:avLst/>
            </a:prstGeom>
          </p:spPr>
        </p:pic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D475F83A-EF2E-42A7-9CE2-3DB4CA462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7855" y="-186046"/>
              <a:ext cx="853478" cy="279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Funded by: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C0329F0B-7C74-4FBB-A8FA-9D6BE4780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2593" y="4157933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23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3221-199C-4F5A-8C26-7ED5ECEE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3315A-7F4B-41C5-B4F5-90D855B9F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DDDD4-28AF-4D3F-A335-1F4EB9E2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43688-BC21-4715-AF72-6384D611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6027F-5EB0-4818-B5EB-7E2F4BCD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0FB21-8A61-427B-93AB-C692A54E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951D-0F06-4754-ADD7-CFC618DA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A574A-6EE1-41D2-98D8-E888D8677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7F473-BE0F-4396-8F57-02DBCA7F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F187-4517-4293-885B-B796AD0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99528-2F69-4B86-BA21-21BE1D6F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6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E8183-4F0F-481C-8758-D46C7E297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937E-C70B-4BB7-BD2E-3B060ACCD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165E1-A48F-49C0-B0D9-56BFBBB7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5B356-95E4-41F7-AC33-D27421A0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D91A-E741-4600-97F9-8F453ED5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82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BDEC-702D-42E1-8803-CF8FFCDA5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2F348-B336-4B1B-9E23-2C3115326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27D9-D26C-4D28-ADCA-6E2BBBCB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8B70-C79E-4EC1-83F5-A92E89C8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6EF88-3785-448C-8BD7-490206C0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2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78FE-DC31-4246-B749-10296C0C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3B2C-245B-4F3E-BD34-DF49F007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F53B6-7691-476F-85B1-20E1118B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1F98-3853-4FEC-8AE1-E9FC2773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6D9D9-5631-4DCA-9295-50BFFAA00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6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F369-3506-4F64-81DA-0F1A3F30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F79AF-539F-4E46-8E5B-73CB1839B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52FF6-2753-47BE-A6B1-40457512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64568-EE20-4793-9A14-3E5861F9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71A2A-6231-4067-AC68-15488D61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51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55A4-8558-4313-9AA0-141085A7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F0B7-E383-49D0-ADCE-A7FB7DB9A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96B5D-601F-4B33-A6DE-9A2DB053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6399C-1128-42FB-AB7A-6761B13A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BF26D-D056-477A-998D-BB2336CF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5F61A-DCED-4A53-88D6-C646551F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6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F77A-1F77-4293-81FE-F7E4B1A34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BEC36-65B4-474A-8145-020C1F9DB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69300-8F25-47D0-ABC0-E50A41013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0D149-C292-4F9B-9442-FAA761940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64248-33AA-4C20-BDCE-E29DD8427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B9AD8-2868-40DE-9EDA-10D2B532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79F4D-DB63-45A2-98C6-61E7502B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D7CBC-14E4-42A8-8B2E-7EED4360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33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C1E2-296C-4468-8CF7-15784510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E7E66-9873-4267-AC60-B98C4F61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EF5A4-A17D-4B7E-BE12-0E7B5A32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877D9-521B-4067-9BDE-DF3EA202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99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886BA-E060-4392-92C8-2AF72280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FE3F3-FC7F-4F46-BD73-C24C07BB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EF5DA-E008-426F-AD4C-4C14C06C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3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Kaiti Std R" pitchFamily="18" charset="-128"/>
                <a:ea typeface="Adobe Kaiti Std R" pitchFamily="18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Kaiti Std R" pitchFamily="18" charset="-128"/>
                <a:ea typeface="Adobe Kaiti Std R" pitchFamily="18" charset="-128"/>
              </a:defRPr>
            </a:lvl1pPr>
            <a:lvl2pPr>
              <a:defRPr>
                <a:latin typeface="Adobe Kaiti Std R" pitchFamily="18" charset="-128"/>
                <a:ea typeface="Adobe Kaiti Std R" pitchFamily="18" charset="-128"/>
              </a:defRPr>
            </a:lvl2pPr>
            <a:lvl3pPr>
              <a:defRPr>
                <a:latin typeface="Adobe Kaiti Std R" pitchFamily="18" charset="-128"/>
                <a:ea typeface="Adobe Kaiti Std R" pitchFamily="18" charset="-128"/>
              </a:defRPr>
            </a:lvl3pPr>
            <a:lvl4pPr>
              <a:defRPr>
                <a:latin typeface="Adobe Kaiti Std R" pitchFamily="18" charset="-128"/>
                <a:ea typeface="Adobe Kaiti Std R" pitchFamily="18" charset="-128"/>
              </a:defRPr>
            </a:lvl4pPr>
            <a:lvl5pPr>
              <a:defRPr>
                <a:latin typeface="Adobe Kaiti Std R" pitchFamily="18" charset="-128"/>
                <a:ea typeface="Adobe Kaiti Std R" pitchFamily="18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8A88-5B97-41EE-B129-2D4EBEC3E2C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CCE8-CD04-4158-86EA-2ED06E688D22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D:\JOB\British Council\TREE\template\NewTemplate\PowerPoint Template_F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41"/>
            <a:ext cx="12192000" cy="687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64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AAF0-5DCC-498D-A09C-33BE8D9C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3C4A9-5FE1-46BD-8BA4-353376085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4E529-CADA-4DEF-921D-5D662FE20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D2CCD-14D6-4A78-AAEE-211474B7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1F20F-76D4-4162-9F3D-3CF9FA47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22E2C-0306-41F7-8414-55E96E6E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88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8F9F-0F14-4ADF-BC80-2BC56583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BCCDC-2EA8-469D-83E0-F6CAC68E4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250EC-DFC7-4D88-B878-41606F0F8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A6C4A-0B4A-4764-91DF-CF8DC3C5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CEC32-EDBB-4E51-8EAD-2881B011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240AF-463A-4B37-8E4B-909ADCC8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01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CCCE-2144-4339-9523-66AD7D28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BEF86-7BA0-4C50-9FE5-C9A03E29C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C426-6EEB-45AB-8623-96EC7E11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784B5-06AB-44C8-8D3C-52A40FE8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E7A8-1C16-417C-9641-8D934D16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5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0185D-7C1F-45B3-92AF-7413E7850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4A01-09D7-45AD-B5CE-03D05A3FD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115D-C40A-4111-8E52-629DBCB3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9287-B0A2-4C50-8137-738283D9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2F18-B3AC-4D4E-9D9C-987E42C4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5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1919-D54D-445E-AF8D-F63E7845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2A0D-BB05-4D84-B8AE-0C291CDD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B084-06CE-4A5E-96A2-3A0F63A8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187F4-F991-4706-A873-1F1FEE60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2EA0-8B7E-4D69-ADE3-3CCA159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5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D441-0F9F-44C8-80D3-FCF2834F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16469-5FBD-4673-98D3-EF45D7A0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4C6F1-F2BE-4846-B5A9-4F36801B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30DC-F0D7-44D3-8188-F8C0EA62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EB9CB-98D1-49EA-AEFC-7099CA7F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7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6090-B1BE-49D2-BA1D-061B4A57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9DE2A-577C-4E09-BB12-B6B05DC36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6E129-0064-4AFA-A1F7-C086E1BF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872A2-84E8-4BEA-BABC-4CFC52C8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7AB9B-7CA3-4EE4-8089-E116AEC4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FB988-C59B-443B-B469-3C33D917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FA31-8F5F-4AE6-AFAE-D213D04D0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C78AE-769C-4AEF-B73D-87575A6E6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1BB4A-00AB-4EBE-9C6D-6FF13EB5F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A02CD5-A81B-4B59-AB36-FBCF25713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FDB1B-2B42-42EE-A455-234309995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A5143-722A-4A21-B251-EB7528DF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43845-1EFD-4B76-8611-6D188C9D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EE79C-82FF-4D09-B45B-EF98D134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E4D2-A39B-404F-A614-3A9563E4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C2D0A-83AB-46B1-A564-5577A513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AA7C4-0B45-461E-9A00-01E519D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83951-FB7C-4948-8BCA-E6934590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EFA4E-F8BE-4820-A841-AA3215DB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02813-7FFC-4AB6-B67A-5E7D4B52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6790F-8239-45AB-80C1-E7FCBEF6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2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4162-2845-42ED-9CAD-A8AAF0F54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11CB-79EC-4730-9AB7-90B21B48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F9DDE-EDDE-4752-9E18-717BD59CB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170B1-C9AE-4A07-B407-8E3838B0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DDEB0-6151-4494-9CE7-E4B4D2C04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18D4C-DAE2-4015-88D2-0C2121F8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E57F1-2E6F-4AF5-8438-FAE18A0E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CCA10-D5EF-4AC8-8BCE-CAA276030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F725-9856-48B6-BE22-1F67755B9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0F24D0B-8C35-4C37-8895-78F4822E62D5}" type="datetimeFigureOut">
              <a:rPr lang="en-GB" smtClean="0"/>
              <a:pPr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E479-9CAC-41F4-AFAC-3AC6FF8A6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6F948-5663-4536-A206-7DE8C8174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D789C580-C195-4E0E-862B-B6949D7BE1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4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70534-4871-491D-A043-6C8684B9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54498-B837-4A13-9960-EC28BBBF5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40ED7-4A89-4F24-9519-9E8CC0BDE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EB49-D4EA-42D7-8146-36A92E13F1D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66D2B-5591-4804-9759-156307019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C180D-1FB9-4EAE-903F-28FDC942E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otion.com/video/x70l4o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921B-697B-4EF3-86A4-820A3B918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524" y="1241631"/>
            <a:ext cx="9658516" cy="2861241"/>
          </a:xfrm>
        </p:spPr>
        <p:txBody>
          <a:bodyPr>
            <a:normAutofit/>
          </a:bodyPr>
          <a:lstStyle/>
          <a:p>
            <a:r>
              <a:rPr lang="en-US" dirty="0"/>
              <a:t>Lamb to the Slaughter    by Roald Dahl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Follow-up Activities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7215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D0E85-D32B-4257-BCF4-11ABF9D865BE}"/>
              </a:ext>
            </a:extLst>
          </p:cNvPr>
          <p:cNvSpPr txBox="1"/>
          <p:nvPr/>
        </p:nvSpPr>
        <p:spPr>
          <a:xfrm>
            <a:off x="214685" y="165840"/>
            <a:ext cx="11314707" cy="6321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F  Writing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Choose one of the following tasks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A  You live in the same street as Mary Maloney. Write a short email to a</a:t>
            </a: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    friend telling them about this terrible incident.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1  Tell your friend what happened</a:t>
            </a: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2  Say how you feel and why</a:t>
            </a: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3  Say who you believe killed Patrick Maloney and why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B  You are a journalist. Write a short article about the murder for a </a:t>
            </a: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     local newspaper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25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D0E85-D32B-4257-BCF4-11ABF9D865BE}"/>
              </a:ext>
            </a:extLst>
          </p:cNvPr>
          <p:cNvSpPr txBox="1"/>
          <p:nvPr/>
        </p:nvSpPr>
        <p:spPr>
          <a:xfrm>
            <a:off x="214685" y="165840"/>
            <a:ext cx="11314707" cy="5675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G  Watch and Listen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If you are interested, you can find a 25-minute short film of this story made by Alfred Hitchcock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hlinkClick r:id="rId2"/>
              </a:rPr>
              <a:t>https://www.dailymotion.com/video/x70l4os</a:t>
            </a:r>
            <a:endParaRPr lang="en-GB" sz="2800" dirty="0"/>
          </a:p>
          <a:p>
            <a:pPr>
              <a:lnSpc>
                <a:spcPct val="150000"/>
              </a:lnSpc>
            </a:pPr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Do you think the film is a faithful representation of the story?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Is anything different?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Which do you prefer?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40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D0E85-D32B-4257-BCF4-11ABF9D865BE}"/>
              </a:ext>
            </a:extLst>
          </p:cNvPr>
          <p:cNvSpPr txBox="1"/>
          <p:nvPr/>
        </p:nvSpPr>
        <p:spPr>
          <a:xfrm>
            <a:off x="222636" y="62473"/>
            <a:ext cx="11704321" cy="6321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H   Reading Skills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Which of these reading skills have you practised while reading this story?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Prediction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Skimming (reading quickly for the main idea)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Scanning (looking quickly through a text to pick out key facts)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Reading for detailed information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Inferring information not explicitly given in the text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Working out the meaning of new words from the context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	Enjoyment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4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A0B7C0-0BA0-43A8-9E37-5B56864F5F75}"/>
              </a:ext>
            </a:extLst>
          </p:cNvPr>
          <p:cNvSpPr txBox="1"/>
          <p:nvPr/>
        </p:nvSpPr>
        <p:spPr>
          <a:xfrm>
            <a:off x="437322" y="405517"/>
            <a:ext cx="1125904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Further reading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If you enjoyed the story, look out for other short stories by Roald Dahl in his ‘Tales of the Unexpected’.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For those of you who are English TEs, Roald Dahl is also famous as a writer of children’s books. 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Do some research to find out what his most popular children’s books are.</a:t>
            </a:r>
          </a:p>
        </p:txBody>
      </p:sp>
    </p:spTree>
    <p:extLst>
      <p:ext uri="{BB962C8B-B14F-4D97-AF65-F5344CB8AC3E}">
        <p14:creationId xmlns:p14="http://schemas.microsoft.com/office/powerpoint/2010/main" val="55128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are•bones e-zine: The Hitchcock Project-Roald Dahl Part One: &quot;Lamb to the  Slaughter&quot; [3.28]">
            <a:extLst>
              <a:ext uri="{FF2B5EF4-FFF2-40B4-BE49-F238E27FC236}">
                <a16:creationId xmlns:a16="http://schemas.microsoft.com/office/drawing/2014/main" id="{A11C82E5-D4BB-4365-9022-1A9AD6BE1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07" y="198341"/>
            <a:ext cx="7128491" cy="534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8FA317-95DE-4024-A42D-EAA5A75A5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976" y="5659618"/>
            <a:ext cx="5319422" cy="12039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BAEFDF-1041-460C-8D90-80D927C246C7}"/>
              </a:ext>
            </a:extLst>
          </p:cNvPr>
          <p:cNvSpPr txBox="1"/>
          <p:nvPr/>
        </p:nvSpPr>
        <p:spPr>
          <a:xfrm>
            <a:off x="7816132" y="198341"/>
            <a:ext cx="389496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Gadugi" panose="020B0502040204020203" pitchFamily="34" charset="0"/>
                <a:ea typeface="Gadugi" panose="020B0502040204020203" pitchFamily="34" charset="0"/>
              </a:rPr>
              <a:t>Mary is sitting alone at the end of the story.</a:t>
            </a:r>
          </a:p>
          <a:p>
            <a:endParaRPr lang="en-GB" sz="28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b="1" dirty="0">
                <a:latin typeface="Gadugi" panose="020B0502040204020203" pitchFamily="34" charset="0"/>
                <a:ea typeface="Gadugi" panose="020B0502040204020203" pitchFamily="34" charset="0"/>
              </a:rPr>
              <a:t>Who do the coat and hat belong to?</a:t>
            </a:r>
          </a:p>
          <a:p>
            <a:endParaRPr lang="en-GB" sz="28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b="1" dirty="0">
                <a:latin typeface="Gadugi" panose="020B0502040204020203" pitchFamily="34" charset="0"/>
                <a:ea typeface="Gadugi" panose="020B0502040204020203" pitchFamily="34" charset="0"/>
              </a:rPr>
              <a:t>Why is Mary alone?</a:t>
            </a:r>
          </a:p>
          <a:p>
            <a:endParaRPr lang="en-GB" sz="28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b="1" dirty="0">
                <a:latin typeface="Gadugi" panose="020B0502040204020203" pitchFamily="34" charset="0"/>
                <a:ea typeface="Gadugi" panose="020B0502040204020203" pitchFamily="34" charset="0"/>
              </a:rPr>
              <a:t>What do you think she is thinking about?</a:t>
            </a:r>
          </a:p>
          <a:p>
            <a:endParaRPr lang="en-GB" sz="28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b="1" dirty="0">
                <a:latin typeface="Gadugi" panose="020B0502040204020203" pitchFamily="34" charset="0"/>
                <a:ea typeface="Gadugi" panose="020B0502040204020203" pitchFamily="34" charset="0"/>
              </a:rPr>
              <a:t>Make notes or discuss with a partner</a:t>
            </a:r>
          </a:p>
        </p:txBody>
      </p:sp>
    </p:spTree>
    <p:extLst>
      <p:ext uri="{BB962C8B-B14F-4D97-AF65-F5344CB8AC3E}">
        <p14:creationId xmlns:p14="http://schemas.microsoft.com/office/powerpoint/2010/main" val="421485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C711C-FCA8-44C0-AA70-885AAAA95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29" y="394391"/>
            <a:ext cx="11486322" cy="5783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Gadugi" panose="020B0502040204020203" pitchFamily="34" charset="0"/>
                <a:ea typeface="Gadugi" panose="020B0502040204020203" pitchFamily="34" charset="0"/>
              </a:rPr>
              <a:t>Here are some follow-up activities to do after re-reading the story.</a:t>
            </a:r>
          </a:p>
          <a:p>
            <a:pPr marL="0" indent="0">
              <a:buNone/>
            </a:pPr>
            <a:endParaRPr lang="en-GB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A  Put sentences in order to summarise the story (gist understanding)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B  Answer questions about small details in the story (scanning exercise)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C  Answer questions to check whether you can read between the lines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   (inference exercise)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D  Vocabulary exercise (deduce meaning from context)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E   Discussion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F   Writing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G  Video</a:t>
            </a:r>
          </a:p>
          <a:p>
            <a:pPr marL="0" indent="0">
              <a:buNone/>
            </a:pP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H   A check-list of your reading skills</a:t>
            </a:r>
          </a:p>
        </p:txBody>
      </p:sp>
    </p:spTree>
    <p:extLst>
      <p:ext uri="{BB962C8B-B14F-4D97-AF65-F5344CB8AC3E}">
        <p14:creationId xmlns:p14="http://schemas.microsoft.com/office/powerpoint/2010/main" val="381891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2F7649-BF0E-4ED8-AF26-45C0C25C0068}"/>
              </a:ext>
            </a:extLst>
          </p:cNvPr>
          <p:cNvSpPr txBox="1"/>
          <p:nvPr/>
        </p:nvSpPr>
        <p:spPr>
          <a:xfrm>
            <a:off x="371061" y="381663"/>
            <a:ext cx="114498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A</a:t>
            </a:r>
            <a:r>
              <a:rPr lang="en-GB" sz="3200" dirty="0">
                <a:latin typeface="Gadugi" panose="020B0502040204020203" pitchFamily="34" charset="0"/>
                <a:ea typeface="Gadugi" panose="020B0502040204020203" pitchFamily="34" charset="0"/>
              </a:rPr>
              <a:t>  Put the following sentences from the story in the correct order: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C62832-EA4D-4BF0-A1B3-C78FF6B3EF34}"/>
              </a:ext>
            </a:extLst>
          </p:cNvPr>
          <p:cNvSpPr/>
          <p:nvPr/>
        </p:nvSpPr>
        <p:spPr>
          <a:xfrm>
            <a:off x="360459" y="4370095"/>
            <a:ext cx="5035826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    Patrick came back from 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062C8C-3D42-4AD8-95E9-632BF6C3ABA8}"/>
              </a:ext>
            </a:extLst>
          </p:cNvPr>
          <p:cNvSpPr/>
          <p:nvPr/>
        </p:nvSpPr>
        <p:spPr>
          <a:xfrm>
            <a:off x="359134" y="6079050"/>
            <a:ext cx="7622651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F Mary killed her husband with a frozen leg of lamb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17083-92F2-456B-9B81-9C2C2B91518F}"/>
              </a:ext>
            </a:extLst>
          </p:cNvPr>
          <p:cNvSpPr/>
          <p:nvPr/>
        </p:nvSpPr>
        <p:spPr>
          <a:xfrm>
            <a:off x="359134" y="2523780"/>
            <a:ext cx="5047753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B  Detectives arrived at the house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9A2F4A-EA00-45C9-8698-04F49F6D114E}"/>
              </a:ext>
            </a:extLst>
          </p:cNvPr>
          <p:cNvSpPr/>
          <p:nvPr/>
        </p:nvSpPr>
        <p:spPr>
          <a:xfrm>
            <a:off x="404192" y="1639291"/>
            <a:ext cx="5381708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A  Mary went out to buy vegetables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6A049-A052-4631-A85D-BEA12767B84A}"/>
              </a:ext>
            </a:extLst>
          </p:cNvPr>
          <p:cNvSpPr/>
          <p:nvPr/>
        </p:nvSpPr>
        <p:spPr>
          <a:xfrm>
            <a:off x="5649403" y="2523780"/>
            <a:ext cx="6281530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H Mary cried a lot and told them her story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CE74C3-432F-42AE-8418-B88F3F1E2CAA}"/>
              </a:ext>
            </a:extLst>
          </p:cNvPr>
          <p:cNvSpPr/>
          <p:nvPr/>
        </p:nvSpPr>
        <p:spPr>
          <a:xfrm>
            <a:off x="371061" y="3398618"/>
            <a:ext cx="5660003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   Patrick told Mary some bad news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1782FF-4F15-446A-A8FA-578FC488BFFA}"/>
              </a:ext>
            </a:extLst>
          </p:cNvPr>
          <p:cNvSpPr/>
          <p:nvPr/>
        </p:nvSpPr>
        <p:spPr>
          <a:xfrm>
            <a:off x="371061" y="5269491"/>
            <a:ext cx="3864333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E  Mary called the police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9A0E1-515A-44B2-ACA2-ACE3639FF8A6}"/>
              </a:ext>
            </a:extLst>
          </p:cNvPr>
          <p:cNvSpPr/>
          <p:nvPr/>
        </p:nvSpPr>
        <p:spPr>
          <a:xfrm>
            <a:off x="6109252" y="1639291"/>
            <a:ext cx="5035826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G   One policeman found a clue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2DE21-4215-4261-85D9-52C1797E9035}"/>
              </a:ext>
            </a:extLst>
          </p:cNvPr>
          <p:cNvSpPr/>
          <p:nvPr/>
        </p:nvSpPr>
        <p:spPr>
          <a:xfrm>
            <a:off x="6435255" y="3389717"/>
            <a:ext cx="5308821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  Mary put the meat in the oven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9384E6-8544-41BE-892B-211F38913A7F}"/>
              </a:ext>
            </a:extLst>
          </p:cNvPr>
          <p:cNvSpPr/>
          <p:nvPr/>
        </p:nvSpPr>
        <p:spPr>
          <a:xfrm>
            <a:off x="4575978" y="5286904"/>
            <a:ext cx="7347004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K  Other people came to the house to investigate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80A878-7BF1-41B7-A5DA-E304A3437DCB}"/>
              </a:ext>
            </a:extLst>
          </p:cNvPr>
          <p:cNvSpPr/>
          <p:nvPr/>
        </p:nvSpPr>
        <p:spPr>
          <a:xfrm>
            <a:off x="6025762" y="4370095"/>
            <a:ext cx="5543385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J    The police ate the roast lamb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0355AA-4997-48E1-9029-4EB019365D38}"/>
              </a:ext>
            </a:extLst>
          </p:cNvPr>
          <p:cNvSpPr/>
          <p:nvPr/>
        </p:nvSpPr>
        <p:spPr>
          <a:xfrm>
            <a:off x="8253457" y="6079050"/>
            <a:ext cx="3768918" cy="64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L Mary came back home</a:t>
            </a:r>
          </a:p>
        </p:txBody>
      </p:sp>
    </p:spTree>
    <p:extLst>
      <p:ext uri="{BB962C8B-B14F-4D97-AF65-F5344CB8AC3E}">
        <p14:creationId xmlns:p14="http://schemas.microsoft.com/office/powerpoint/2010/main" val="379567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61F4F-1ED0-4A85-9967-FD05CC48949C}"/>
              </a:ext>
            </a:extLst>
          </p:cNvPr>
          <p:cNvSpPr txBox="1"/>
          <p:nvPr/>
        </p:nvSpPr>
        <p:spPr>
          <a:xfrm>
            <a:off x="820309" y="135170"/>
            <a:ext cx="11138453" cy="602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B  Scan (read quickly) the text and answer the following questions in your notebooks / Group quiz in breakout rooms</a:t>
            </a:r>
          </a:p>
          <a:p>
            <a:endParaRPr lang="en-GB" sz="3200" b="1" dirty="0"/>
          </a:p>
          <a:p>
            <a:pPr>
              <a:lnSpc>
                <a:spcPct val="150000"/>
              </a:lnSpc>
            </a:pPr>
            <a:r>
              <a:rPr lang="en-GB" sz="2800" dirty="0"/>
              <a:t>1 How many drinks did Patrick have?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2 What did Mary want to get Patrick to eat </a:t>
            </a:r>
            <a:r>
              <a:rPr lang="en-GB" sz="2800" u="sng" dirty="0"/>
              <a:t>first</a:t>
            </a:r>
            <a:r>
              <a:rPr lang="en-GB" sz="2800" dirty="0"/>
              <a:t>?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3 What kind of weapon is the leg of lamb compared to </a:t>
            </a:r>
            <a:r>
              <a:rPr lang="en-GB" sz="2800" u="sng" dirty="0"/>
              <a:t>by the author?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4 What did Mary buy at the shop?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5 Why did Mary cry when she went back to the house and saw Patrick?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6 How many men came to the house?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7 What kind of weapon were the police looking for?</a:t>
            </a:r>
          </a:p>
        </p:txBody>
      </p:sp>
    </p:spTree>
    <p:extLst>
      <p:ext uri="{BB962C8B-B14F-4D97-AF65-F5344CB8AC3E}">
        <p14:creationId xmlns:p14="http://schemas.microsoft.com/office/powerpoint/2010/main" val="9626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D0E85-D32B-4257-BCF4-11ABF9D865BE}"/>
              </a:ext>
            </a:extLst>
          </p:cNvPr>
          <p:cNvSpPr txBox="1"/>
          <p:nvPr/>
        </p:nvSpPr>
        <p:spPr>
          <a:xfrm>
            <a:off x="429370" y="730383"/>
            <a:ext cx="11314707" cy="4597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C  Reading ‘between the lines’ </a:t>
            </a: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(Understanding from the context information not explicitly stated)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1 How do we know Patrick is going to leave Mary?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2 Did Mary intend to kill Patrick? How do you know?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3 Why did Mary practise what she would say to Sam the grocer?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4 Why did a detective go to see Sam?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5 Why did Mary ‘giggle’ at the end of the story?</a:t>
            </a:r>
          </a:p>
        </p:txBody>
      </p:sp>
    </p:spTree>
    <p:extLst>
      <p:ext uri="{BB962C8B-B14F-4D97-AF65-F5344CB8AC3E}">
        <p14:creationId xmlns:p14="http://schemas.microsoft.com/office/powerpoint/2010/main" val="116065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D0E85-D32B-4257-BCF4-11ABF9D865BE}"/>
              </a:ext>
            </a:extLst>
          </p:cNvPr>
          <p:cNvSpPr txBox="1"/>
          <p:nvPr/>
        </p:nvSpPr>
        <p:spPr>
          <a:xfrm>
            <a:off x="222636" y="181743"/>
            <a:ext cx="11314707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D  Vocabulary</a:t>
            </a:r>
          </a:p>
          <a:p>
            <a:endParaRPr lang="en-GB" sz="32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Did you know all of the words in the text? 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 err="1">
                <a:latin typeface="Gadugi" panose="020B0502040204020203" pitchFamily="34" charset="0"/>
                <a:ea typeface="Gadugi" panose="020B0502040204020203" pitchFamily="34" charset="0"/>
              </a:rPr>
              <a:t>Eg</a:t>
            </a: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 ‘blissful’ (part 1). What can you guess about the word from the context? 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The writer describes everything she loved about this time of day, so ‘blissful’ here means ‘extremely happy’.</a:t>
            </a:r>
          </a:p>
          <a:p>
            <a:endParaRPr lang="en-GB" sz="28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Use the text to help you match the words on the next page and their meanings.</a:t>
            </a:r>
          </a:p>
        </p:txBody>
      </p:sp>
    </p:spTree>
    <p:extLst>
      <p:ext uri="{BB962C8B-B14F-4D97-AF65-F5344CB8AC3E}">
        <p14:creationId xmlns:p14="http://schemas.microsoft.com/office/powerpoint/2010/main" val="398789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0F13F1-0646-40B1-8DCC-75F4A9316322}"/>
              </a:ext>
            </a:extLst>
          </p:cNvPr>
          <p:cNvSpPr txBox="1"/>
          <p:nvPr/>
        </p:nvSpPr>
        <p:spPr>
          <a:xfrm>
            <a:off x="5344673" y="220307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 confused, not understanding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867B7E-74A9-4574-BAAE-96D78F20E837}"/>
              </a:ext>
            </a:extLst>
          </p:cNvPr>
          <p:cNvSpPr txBox="1"/>
          <p:nvPr/>
        </p:nvSpPr>
        <p:spPr>
          <a:xfrm>
            <a:off x="5333917" y="639784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  a heavy stick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69D5C2-537B-4CCD-941B-99ACE20103EC}"/>
              </a:ext>
            </a:extLst>
          </p:cNvPr>
          <p:cNvSpPr txBox="1"/>
          <p:nvPr/>
        </p:nvSpPr>
        <p:spPr>
          <a:xfrm>
            <a:off x="5319695" y="1050493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  extremely happy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B2D6B1-CCC6-42C1-86E3-9A7F648FC2FD}"/>
              </a:ext>
            </a:extLst>
          </p:cNvPr>
          <p:cNvSpPr txBox="1"/>
          <p:nvPr/>
        </p:nvSpPr>
        <p:spPr>
          <a:xfrm>
            <a:off x="5333917" y="1476255"/>
            <a:ext cx="689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  a very strong feeling which guides someone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17174-8305-4CD9-91B0-33709EA3A807}"/>
              </a:ext>
            </a:extLst>
          </p:cNvPr>
          <p:cNvSpPr txBox="1"/>
          <p:nvPr/>
        </p:nvSpPr>
        <p:spPr>
          <a:xfrm>
            <a:off x="5335119" y="4016344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J  strange, unusual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C67EA-FCB2-4A79-8B04-0305165535D6}"/>
              </a:ext>
            </a:extLst>
          </p:cNvPr>
          <p:cNvSpPr txBox="1"/>
          <p:nvPr/>
        </p:nvSpPr>
        <p:spPr>
          <a:xfrm>
            <a:off x="5344673" y="2326637"/>
            <a:ext cx="5691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  comforting someone who is sad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7BE5C2-9151-498C-A52F-5596F77B9515}"/>
              </a:ext>
            </a:extLst>
          </p:cNvPr>
          <p:cNvSpPr txBox="1"/>
          <p:nvPr/>
        </p:nvSpPr>
        <p:spPr>
          <a:xfrm>
            <a:off x="5310932" y="4418235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  mad, wild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8F6926-B997-4388-9B77-D99A11030254}"/>
              </a:ext>
            </a:extLst>
          </p:cNvPr>
          <p:cNvSpPr txBox="1"/>
          <p:nvPr/>
        </p:nvSpPr>
        <p:spPr>
          <a:xfrm>
            <a:off x="5333917" y="1902503"/>
            <a:ext cx="334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  in the building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D9C76-7F6E-47B7-987A-7D28F59666E8}"/>
              </a:ext>
            </a:extLst>
          </p:cNvPr>
          <p:cNvSpPr txBox="1"/>
          <p:nvPr/>
        </p:nvSpPr>
        <p:spPr>
          <a:xfrm>
            <a:off x="5307471" y="3152001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  turned from liquid to solid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3A8C6-8C21-4700-B679-026D90108999}"/>
              </a:ext>
            </a:extLst>
          </p:cNvPr>
          <p:cNvSpPr txBox="1"/>
          <p:nvPr/>
        </p:nvSpPr>
        <p:spPr>
          <a:xfrm>
            <a:off x="5333917" y="3580885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  being kind to visitors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3817C2-4ECE-40CC-98BC-05B115B411ED}"/>
              </a:ext>
            </a:extLst>
          </p:cNvPr>
          <p:cNvSpPr txBox="1"/>
          <p:nvPr/>
        </p:nvSpPr>
        <p:spPr>
          <a:xfrm>
            <a:off x="5308222" y="2727867"/>
            <a:ext cx="6371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G annoyed, irritated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75EFAF-304F-4D33-A515-25958B7CC8E0}"/>
              </a:ext>
            </a:extLst>
          </p:cNvPr>
          <p:cNvSpPr txBox="1"/>
          <p:nvPr/>
        </p:nvSpPr>
        <p:spPr>
          <a:xfrm>
            <a:off x="5319695" y="4871633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  calm, peaceful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E10EF6-71AE-4AAF-B68A-BCCFD6236A92}"/>
              </a:ext>
            </a:extLst>
          </p:cNvPr>
          <p:cNvSpPr txBox="1"/>
          <p:nvPr/>
        </p:nvSpPr>
        <p:spPr>
          <a:xfrm>
            <a:off x="5310932" y="5324652"/>
            <a:ext cx="6002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  extreme sadness after someone dies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858F95-5CCF-4CAC-A5F7-8D383593D771}"/>
              </a:ext>
            </a:extLst>
          </p:cNvPr>
          <p:cNvSpPr txBox="1"/>
          <p:nvPr/>
        </p:nvSpPr>
        <p:spPr>
          <a:xfrm>
            <a:off x="5319695" y="5742551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  an orange-yellow colour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67F4DC-DD44-4312-A5C6-BB7A94CC8395}"/>
              </a:ext>
            </a:extLst>
          </p:cNvPr>
          <p:cNvSpPr txBox="1"/>
          <p:nvPr/>
        </p:nvSpPr>
        <p:spPr>
          <a:xfrm>
            <a:off x="7034344" y="6301826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mad, wild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58AFB-F05B-4DD6-A0F3-36DB2F543179}"/>
              </a:ext>
            </a:extLst>
          </p:cNvPr>
          <p:cNvSpPr txBox="1"/>
          <p:nvPr/>
        </p:nvSpPr>
        <p:spPr>
          <a:xfrm>
            <a:off x="756458" y="220307"/>
            <a:ext cx="394440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tranquil (part 1)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blissful (part 1)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amber (part 2)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bewildered (3)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instinct (part 4)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club (part 4)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peculiar (part 5)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frantic (part 6)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grief (part 6)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congealed (part 6)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on the premises (part 8)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exasperated (part 8)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consoling (part 8)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hospitality (part 8)</a:t>
            </a:r>
          </a:p>
        </p:txBody>
      </p:sp>
    </p:spTree>
    <p:extLst>
      <p:ext uri="{BB962C8B-B14F-4D97-AF65-F5344CB8AC3E}">
        <p14:creationId xmlns:p14="http://schemas.microsoft.com/office/powerpoint/2010/main" val="159595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D0E85-D32B-4257-BCF4-11ABF9D865BE}"/>
              </a:ext>
            </a:extLst>
          </p:cNvPr>
          <p:cNvSpPr txBox="1"/>
          <p:nvPr/>
        </p:nvSpPr>
        <p:spPr>
          <a:xfrm>
            <a:off x="222636" y="181743"/>
            <a:ext cx="11314707" cy="5521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adugi" panose="020B0502040204020203" pitchFamily="34" charset="0"/>
                <a:ea typeface="Gadugi" panose="020B0502040204020203" pitchFamily="34" charset="0"/>
              </a:rPr>
              <a:t>E  Discuss with a partner / Make notes in your notebook</a:t>
            </a:r>
          </a:p>
          <a:p>
            <a:endParaRPr lang="en-GB" sz="32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Do you think Mary will ever be arrested? (Why / Why not?)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Do you think she is guilty of murder? (Why? / Why not?)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As there is no weapon and no witness, is this a ‘perfect murder’?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What do you think should happen to Mary?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What do you think will happen to Mary?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Does this story have a moral?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adugi" panose="020B0502040204020203" pitchFamily="34" charset="0"/>
                <a:ea typeface="Gadugi" panose="020B0502040204020203" pitchFamily="34" charset="0"/>
              </a:rPr>
              <a:t>Do you like the story?</a:t>
            </a:r>
          </a:p>
        </p:txBody>
      </p:sp>
    </p:spTree>
    <p:extLst>
      <p:ext uri="{BB962C8B-B14F-4D97-AF65-F5344CB8AC3E}">
        <p14:creationId xmlns:p14="http://schemas.microsoft.com/office/powerpoint/2010/main" val="102887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BA6E0D0580B499C4F0BCC264DE0E2" ma:contentTypeVersion="11" ma:contentTypeDescription="Create a new document." ma:contentTypeScope="" ma:versionID="6d039c66ea0a0979006085c107a09080">
  <xsd:schema xmlns:xsd="http://www.w3.org/2001/XMLSchema" xmlns:xs="http://www.w3.org/2001/XMLSchema" xmlns:p="http://schemas.microsoft.com/office/2006/metadata/properties" xmlns:ns2="fd4bc9ef-c111-460f-808e-4de0462dc25a" xmlns:ns3="61ceb53a-92cc-40c1-a438-9322f3340fc8" targetNamespace="http://schemas.microsoft.com/office/2006/metadata/properties" ma:root="true" ma:fieldsID="1df7bece127ec23c170544967699d91b" ns2:_="" ns3:_="">
    <xsd:import namespace="fd4bc9ef-c111-460f-808e-4de0462dc25a"/>
    <xsd:import namespace="61ceb53a-92cc-40c1-a438-9322f3340f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bc9ef-c111-460f-808e-4de0462dc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b53a-92cc-40c1-a438-9322f3340fc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47C904-3539-41A2-8D95-26BFFAA5EEEB}"/>
</file>

<file path=customXml/itemProps2.xml><?xml version="1.0" encoding="utf-8"?>
<ds:datastoreItem xmlns:ds="http://schemas.openxmlformats.org/officeDocument/2006/customXml" ds:itemID="{443B2A1A-60B0-4815-B4D9-DC0719265105}"/>
</file>

<file path=customXml/itemProps3.xml><?xml version="1.0" encoding="utf-8"?>
<ds:datastoreItem xmlns:ds="http://schemas.openxmlformats.org/officeDocument/2006/customXml" ds:itemID="{FD48365D-C73F-4CD7-9008-E44CB7A0562C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976</Words>
  <Application>Microsoft Office PowerPoint</Application>
  <PresentationFormat>Widescreen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Adobe Kaiti Std R</vt:lpstr>
      <vt:lpstr>Arial</vt:lpstr>
      <vt:lpstr>Calibri</vt:lpstr>
      <vt:lpstr>Calibri Light</vt:lpstr>
      <vt:lpstr>Gadugi</vt:lpstr>
      <vt:lpstr>Source Sans Pro</vt:lpstr>
      <vt:lpstr>Office Theme</vt:lpstr>
      <vt:lpstr>Custom Design</vt:lpstr>
      <vt:lpstr>Lamb to the Slaughter    by Roald Dahl  Follow-up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Carey, Thomas (Myanmar)</dc:creator>
  <cp:lastModifiedBy>Philippa Burrows</cp:lastModifiedBy>
  <cp:revision>26</cp:revision>
  <dcterms:created xsi:type="dcterms:W3CDTF">2020-03-10T09:03:07Z</dcterms:created>
  <dcterms:modified xsi:type="dcterms:W3CDTF">2021-03-05T16:56:49Z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0x010100B4BBA6E0D0580B499C4F0BCC264DE0E2</vt:lpwstr>
  </property>
</Properties>
</file>