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Open Sans" panose="020B0606030504020204" pitchFamily="34" charset="0"/>
      <p:regular r:id="rId31"/>
      <p:bold r:id="rId32"/>
      <p:italic r:id="rId33"/>
      <p:boldItalic r:id="rId34"/>
    </p:embeddedFont>
    <p:embeddedFont>
      <p:font typeface="Open Sans ExtraBold" panose="020B0606030504020204" pitchFamily="34" charset="0"/>
      <p:bold r:id="rId35"/>
      <p:italic r:id="rId36"/>
      <p:boldItalic r:id="rId37"/>
    </p:embeddedFont>
    <p:embeddedFont>
      <p:font typeface="Open Sans Light" panose="020B0306030504020204" pitchFamily="34" charset="0"/>
      <p:regular r:id="rId38"/>
      <p:italic r:id="rId39"/>
    </p:embeddedFont>
    <p:embeddedFont>
      <p:font typeface="Open Sans SemiBold"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2x4X6F/79USGMR+vrQjalg==" hashData="8FV7hwVgQOkGRwTFYRBh/Gzg25OxmPsJ5W4X7VA9b+q4GisZ/mVcvD0VGQ8ulTStRidegoDbeIuimj6QX0gW+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XXYjJIozuZK+Sk4gGhEJ815Uz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A24E9E-45DC-4BD0-858F-0696ADF82D11}">
  <a:tblStyle styleId="{07A24E9E-45DC-4BD0-858F-0696ADF82D1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GitHub\TEST%20RUNS%20GEP\Malawi20190514\Summaries09\mw-1-0_1_0_0_0_1_summary.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 </a:t>
            </a:r>
            <a:r>
              <a:rPr lang="en-US" baseline="0" dirty="0"/>
              <a:t>par technologie</a:t>
            </a:r>
            <a:endParaRPr lang="en-US" dirty="0"/>
          </a:p>
        </c:rich>
      </c:tx>
      <c:layout>
        <c:manualLayout>
          <c:xMode val="edge"/>
          <c:yMode val="edge"/>
          <c:x val="0.21760389326334209"/>
          <c:y val="0.04"/>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AM"/>
        </a:p>
      </c:txPr>
    </c:title>
    <c:autoTitleDeleted val="0"/>
    <c:plotArea>
      <c:layout/>
      <c:pieChart>
        <c:varyColors val="1"/>
        <c:ser>
          <c:idx val="0"/>
          <c:order val="0"/>
          <c:tx>
            <c:strRef>
              <c:f>'mw-1-0_0_0_0_0_1_summary_09'!$B$1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E2D-4742-95EE-17D7D7BCC87C}"/>
              </c:ext>
            </c:extLst>
          </c:dPt>
          <c:dPt>
            <c:idx val="1"/>
            <c:bubble3D val="0"/>
            <c:spPr>
              <a:solidFill>
                <a:schemeClr val="accent6">
                  <a:lumMod val="40000"/>
                  <a:lumOff val="60000"/>
                </a:schemeClr>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E2D-4742-95EE-17D7D7BCC87C}"/>
              </c:ext>
            </c:extLst>
          </c:dPt>
          <c:dPt>
            <c:idx val="2"/>
            <c:bubble3D val="0"/>
            <c:spPr>
              <a:solidFill>
                <a:schemeClr val="accent3"/>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E2D-4742-95EE-17D7D7BCC87C}"/>
              </c:ext>
            </c:extLst>
          </c:dPt>
          <c:dPt>
            <c:idx val="3"/>
            <c:bubble3D val="0"/>
            <c:spPr>
              <a:solidFill>
                <a:schemeClr val="accent4"/>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E2D-4742-95EE-17D7D7BCC87C}"/>
              </c:ext>
            </c:extLst>
          </c:dPt>
          <c:dPt>
            <c:idx val="4"/>
            <c:bubble3D val="0"/>
            <c:spPr>
              <a:solidFill>
                <a:schemeClr val="accent5"/>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E2D-4742-95EE-17D7D7BCC87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E2D-4742-95EE-17D7D7BCC87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40000"/>
                          <a:lumOff val="60000"/>
                        </a:schemeClr>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E2D-4742-95EE-17D7D7BCC87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E2D-4742-95EE-17D7D7BCC87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E2D-4742-95EE-17D7D7BCC87C}"/>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E2D-4742-95EE-17D7D7BCC87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'mw-1-0_0_0_0_0_1_summary_09'!$A$2:$A$6</c:f>
              <c:strCache>
                <c:ptCount val="2"/>
                <c:pt idx="0">
                  <c:v>Grid</c:v>
                </c:pt>
                <c:pt idx="1">
                  <c:v>Stand-alone PV</c:v>
                </c:pt>
              </c:strCache>
            </c:strRef>
          </c:cat>
          <c:val>
            <c:numRef>
              <c:f>'mw-1-0_0_0_0_0_1_summary_09'!$B$2:$B$6</c:f>
              <c:numCache>
                <c:formatCode>General</c:formatCode>
                <c:ptCount val="5"/>
                <c:pt idx="0">
                  <c:v>15622339.2917134</c:v>
                </c:pt>
                <c:pt idx="1">
                  <c:v>10404276.708287099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E2D-4742-95EE-17D7D7BCC87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AM"/>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 par technologie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AM"/>
        </a:p>
      </c:txPr>
    </c:title>
    <c:autoTitleDeleted val="0"/>
    <c:plotArea>
      <c:layout/>
      <c:pieChart>
        <c:varyColors val="1"/>
        <c:ser>
          <c:idx val="0"/>
          <c:order val="0"/>
          <c:tx>
            <c:strRef>
              <c:f>'mw-1-0_1_0_0_0_1_summary'!$C$1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233-46DA-BF8A-A7A822479C63}"/>
              </c:ext>
            </c:extLst>
          </c:dPt>
          <c:dPt>
            <c:idx val="1"/>
            <c:bubble3D val="0"/>
            <c:spPr>
              <a:solidFill>
                <a:schemeClr val="accent2"/>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233-46DA-BF8A-A7A822479C63}"/>
              </c:ext>
            </c:extLst>
          </c:dPt>
          <c:dPt>
            <c:idx val="2"/>
            <c:bubble3D val="0"/>
            <c:spPr>
              <a:solidFill>
                <a:schemeClr val="accent3"/>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233-46DA-BF8A-A7A822479C63}"/>
              </c:ext>
            </c:extLst>
          </c:dPt>
          <c:dPt>
            <c:idx val="3"/>
            <c:bubble3D val="0"/>
            <c:spPr>
              <a:solidFill>
                <a:schemeClr val="accent4"/>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233-46DA-BF8A-A7A822479C6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AM"/>
                </a:p>
              </c:txPr>
              <c:dLblPos val="outEnd"/>
              <c:showLegendKey val="0"/>
              <c:showVal val="0"/>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233-46DA-BF8A-A7A822479C63}"/>
                </c:ext>
              </c:extLst>
            </c:dLbl>
            <c:dLbl>
              <c:idx val="1"/>
              <c:layout>
                <c:manualLayout>
                  <c:x val="-0.17304633599927696"/>
                  <c:y val="8.937640603630887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AM"/>
                </a:p>
              </c:txPr>
              <c:dLblPos val="bestFit"/>
              <c:showLegendKey val="0"/>
              <c:showVal val="0"/>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8233-46DA-BF8A-A7A822479C63}"/>
                </c:ext>
              </c:extLst>
            </c:dLbl>
            <c:dLbl>
              <c:idx val="2"/>
              <c:layout>
                <c:manualLayout>
                  <c:x val="0.31988605846755419"/>
                  <c:y val="3.09401881830784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AM"/>
                </a:p>
              </c:txPr>
              <c:dLblPos val="bestFit"/>
              <c:showLegendKey val="0"/>
              <c:showVal val="0"/>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8233-46DA-BF8A-A7A822479C63}"/>
                </c:ext>
              </c:extLst>
            </c:dLbl>
            <c:dLbl>
              <c:idx val="3"/>
              <c:delete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8233-46DA-BF8A-A7A822479C6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'mw-1-0_1_0_0_0_1_summary'!$A$2:$A$5</c:f>
              <c:strCache>
                <c:ptCount val="4"/>
                <c:pt idx="0">
                  <c:v>Grid 93%</c:v>
                </c:pt>
                <c:pt idx="1">
                  <c:v>Stand-alone PV 5%</c:v>
                </c:pt>
                <c:pt idx="2">
                  <c:v>Mini-grid PV 1%</c:v>
                </c:pt>
                <c:pt idx="3">
                  <c:v>Mini-grid hydro 1%</c:v>
                </c:pt>
              </c:strCache>
            </c:strRef>
          </c:cat>
          <c:val>
            <c:numRef>
              <c:f>'mw-1-0_1_0_0_0_1_summary'!$C$2:$C$5</c:f>
              <c:numCache>
                <c:formatCode>General</c:formatCode>
                <c:ptCount val="4"/>
                <c:pt idx="0">
                  <c:v>24169638.209596101</c:v>
                </c:pt>
                <c:pt idx="1">
                  <c:v>1695768.2790292001</c:v>
                </c:pt>
                <c:pt idx="2">
                  <c:v>156332.04700371699</c:v>
                </c:pt>
                <c:pt idx="3">
                  <c:v>4877.4643713013602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233-46DA-BF8A-A7A822479C6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AM"/>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 </a:t>
            </a:r>
            <a:r>
              <a:rPr lang="en-US" baseline="0" dirty="0"/>
              <a:t>par technologie</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AM"/>
        </a:p>
      </c:txPr>
    </c:title>
    <c:autoTitleDeleted val="0"/>
    <c:plotArea>
      <c:layout/>
      <c:pieChart>
        <c:varyColors val="1"/>
        <c:ser>
          <c:idx val="0"/>
          <c:order val="0"/>
          <c:tx>
            <c:strRef>
              <c:f>'mw-1-0_0_0_0_0_1_summary_09'!$B$1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C38-4CC0-84E3-A9B3E81D3F14}"/>
              </c:ext>
            </c:extLst>
          </c:dPt>
          <c:dPt>
            <c:idx val="1"/>
            <c:bubble3D val="0"/>
            <c:spPr>
              <a:solidFill>
                <a:schemeClr val="accent2"/>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C38-4CC0-84E3-A9B3E81D3F14}"/>
              </c:ext>
            </c:extLst>
          </c:dPt>
          <c:dPt>
            <c:idx val="2"/>
            <c:bubble3D val="0"/>
            <c:spPr>
              <a:solidFill>
                <a:schemeClr val="accent3"/>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C38-4CC0-84E3-A9B3E81D3F14}"/>
              </c:ext>
            </c:extLst>
          </c:dPt>
          <c:dPt>
            <c:idx val="3"/>
            <c:bubble3D val="0"/>
            <c:spPr>
              <a:solidFill>
                <a:schemeClr val="accent4"/>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0C38-4CC0-84E3-A9B3E81D3F14}"/>
              </c:ext>
            </c:extLst>
          </c:dPt>
          <c:dPt>
            <c:idx val="4"/>
            <c:bubble3D val="0"/>
            <c:spPr>
              <a:solidFill>
                <a:schemeClr val="accent5"/>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0C38-4CC0-84E3-A9B3E81D3F14}"/>
              </c:ext>
            </c:extLst>
          </c:dPt>
          <c:dLbls>
            <c:dLbl>
              <c:idx val="0"/>
              <c:layout>
                <c:manualLayout>
                  <c:x val="-5.7196820567883631E-2"/>
                  <c:y val="-4.609535949645256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AM"/>
                </a:p>
              </c:txPr>
              <c:dLblPos val="bestFit"/>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0539599737532808"/>
                      <c:h val="0.25220741767002264"/>
                    </c:manualLayout>
                  </c15:layout>
                </c:ext>
                <c:ext xmlns:c16="http://schemas.microsoft.com/office/drawing/2014/chart" uri="{C3380CC4-5D6E-409C-BE32-E72D297353CC}">
                  <c16:uniqueId val="{00000001-0C38-4CC0-84E3-A9B3E81D3F14}"/>
                </c:ext>
              </c:extLst>
            </c:dLbl>
            <c:dLbl>
              <c:idx val="1"/>
              <c:layout>
                <c:manualLayout>
                  <c:x val="5.3788027916964923E-2"/>
                  <c:y val="6.187173022901169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2"/>
                      </a:solidFill>
                      <a:latin typeface="+mn-lt"/>
                      <a:ea typeface="+mn-ea"/>
                      <a:cs typeface="+mn-cs"/>
                    </a:defRPr>
                  </a:pPr>
                  <a:endParaRPr lang="en-AM"/>
                </a:p>
              </c:txPr>
              <c:dLblPos val="bestFit"/>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5497933070866144"/>
                      <c:h val="0.39905403422463104"/>
                    </c:manualLayout>
                  </c15:layout>
                </c:ext>
                <c:ext xmlns:c16="http://schemas.microsoft.com/office/drawing/2014/chart" uri="{C3380CC4-5D6E-409C-BE32-E72D297353CC}">
                  <c16:uniqueId val="{00000003-0C38-4CC0-84E3-A9B3E81D3F14}"/>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C38-4CC0-84E3-A9B3E81D3F14}"/>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0C38-4CC0-84E3-A9B3E81D3F14}"/>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AM"/>
                </a:p>
              </c:txPr>
              <c:dLblPos val="outEnd"/>
              <c:showLegendKey val="0"/>
              <c:showVal val="0"/>
              <c:showCatName val="1"/>
              <c:showSerName val="0"/>
              <c:showPercent val="1"/>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0C38-4CC0-84E3-A9B3E81D3F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AM"/>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'mw-1-0_0_0_0_0_1_summary_09'!$A$2:$A$6</c:f>
              <c:strCache>
                <c:ptCount val="2"/>
                <c:pt idx="0">
                  <c:v>Grid</c:v>
                </c:pt>
                <c:pt idx="1">
                  <c:v>Stand-alone PV</c:v>
                </c:pt>
              </c:strCache>
            </c:strRef>
          </c:cat>
          <c:val>
            <c:numRef>
              <c:f>'mw-1-0_0_0_0_0_1_summary_09'!$B$2:$B$6</c:f>
              <c:numCache>
                <c:formatCode>General</c:formatCode>
                <c:ptCount val="5"/>
                <c:pt idx="0">
                  <c:v>15622339.2917134</c:v>
                </c:pt>
                <c:pt idx="1">
                  <c:v>10404276.708287099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0C38-4CC0-84E3-A9B3E81D3F1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AM"/>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 par technologie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AM"/>
        </a:p>
      </c:txPr>
    </c:title>
    <c:autoTitleDeleted val="0"/>
    <c:plotArea>
      <c:layout/>
      <c:pieChart>
        <c:varyColors val="1"/>
        <c:ser>
          <c:idx val="0"/>
          <c:order val="0"/>
          <c:tx>
            <c:strRef>
              <c:f>'mw-1-0_1_0_0_0_1_summary'!$B$1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62E-4BDD-B6C6-9D834BB6B863}"/>
              </c:ext>
            </c:extLst>
          </c:dPt>
          <c:dPt>
            <c:idx val="1"/>
            <c:bubble3D val="0"/>
            <c:spPr>
              <a:solidFill>
                <a:schemeClr val="accent2"/>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62E-4BDD-B6C6-9D834BB6B863}"/>
              </c:ext>
            </c:extLst>
          </c:dPt>
          <c:dPt>
            <c:idx val="2"/>
            <c:bubble3D val="0"/>
            <c:spPr>
              <a:solidFill>
                <a:srgbClr val="92D050"/>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62E-4BDD-B6C6-9D834BB6B863}"/>
              </c:ext>
            </c:extLst>
          </c:dPt>
          <c:dPt>
            <c:idx val="3"/>
            <c:bubble3D val="0"/>
            <c:spPr>
              <a:solidFill>
                <a:schemeClr val="accent4"/>
              </a:solidFill>
              <a:ln>
                <a:noFill/>
              </a:ln>
              <a:effectLst>
                <a:outerShdw blurRad="635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62E-4BDD-B6C6-9D834BB6B863}"/>
              </c:ext>
            </c:extLst>
          </c:dPt>
          <c:dLbls>
            <c:dLbl>
              <c:idx val="0"/>
              <c:layout>
                <c:manualLayout>
                  <c:x val="0.12818085642918289"/>
                  <c:y val="-6.548788474132285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AM"/>
                </a:p>
              </c:txPr>
              <c:dLblPos val="bestFit"/>
              <c:showLegendKey val="0"/>
              <c:showVal val="0"/>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562E-4BDD-B6C6-9D834BB6B863}"/>
                </c:ext>
              </c:extLst>
            </c:dLbl>
            <c:dLbl>
              <c:idx val="1"/>
              <c:layout>
                <c:manualLayout>
                  <c:x val="-0.10324290173149282"/>
                  <c:y val="0.1769114000021627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2"/>
                      </a:solidFill>
                      <a:latin typeface="+mn-lt"/>
                      <a:ea typeface="+mn-ea"/>
                      <a:cs typeface="+mn-cs"/>
                    </a:defRPr>
                  </a:pPr>
                  <a:endParaRPr lang="en-AM"/>
                </a:p>
              </c:txPr>
              <c:dLblPos val="bestFit"/>
              <c:showLegendKey val="0"/>
              <c:showVal val="0"/>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5564361256533294"/>
                      <c:h val="0.36195153896529142"/>
                    </c:manualLayout>
                  </c15:layout>
                </c:ext>
                <c:ext xmlns:c16="http://schemas.microsoft.com/office/drawing/2014/chart" uri="{C3380CC4-5D6E-409C-BE32-E72D297353CC}">
                  <c16:uniqueId val="{00000003-562E-4BDD-B6C6-9D834BB6B863}"/>
                </c:ext>
              </c:extLst>
            </c:dLbl>
            <c:dLbl>
              <c:idx val="2"/>
              <c:layout>
                <c:manualLayout>
                  <c:x val="0.26149290561741817"/>
                  <c:y val="0.2008043288087885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92D050"/>
                      </a:solidFill>
                      <a:latin typeface="+mn-lt"/>
                      <a:ea typeface="+mn-ea"/>
                      <a:cs typeface="+mn-cs"/>
                    </a:defRPr>
                  </a:pPr>
                  <a:endParaRPr lang="en-AM"/>
                </a:p>
              </c:txPr>
              <c:dLblPos val="bestFit"/>
              <c:showLegendKey val="0"/>
              <c:showVal val="0"/>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23212173725279461"/>
                      <c:h val="0.3554027504911591"/>
                    </c:manualLayout>
                  </c15:layout>
                </c:ext>
                <c:ext xmlns:c16="http://schemas.microsoft.com/office/drawing/2014/chart" uri="{C3380CC4-5D6E-409C-BE32-E72D297353CC}">
                  <c16:uniqueId val="{00000005-562E-4BDD-B6C6-9D834BB6B863}"/>
                </c:ext>
              </c:extLst>
            </c:dLbl>
            <c:dLbl>
              <c:idx val="3"/>
              <c:delete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62E-4BDD-B6C6-9D834BB6B86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AM"/>
              </a:p>
            </c:txPr>
            <c:dLblPos val="outEnd"/>
            <c:showLegendKey val="0"/>
            <c:showVal val="0"/>
            <c:showCatName val="1"/>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'mw-1-0_1_0_0_0_1_summary'!$A$2:$A$5</c:f>
              <c:strCache>
                <c:ptCount val="4"/>
                <c:pt idx="0">
                  <c:v>Grid 93%</c:v>
                </c:pt>
                <c:pt idx="1">
                  <c:v>Stand-alone PV 5%</c:v>
                </c:pt>
                <c:pt idx="2">
                  <c:v>Mini-grid PV 1%</c:v>
                </c:pt>
                <c:pt idx="3">
                  <c:v>Mini-grid hydro 1%</c:v>
                </c:pt>
              </c:strCache>
            </c:strRef>
          </c:cat>
          <c:val>
            <c:numRef>
              <c:f>'mw-1-0_1_0_0_0_1_summary'!$B$2:$B$5</c:f>
              <c:numCache>
                <c:formatCode>General</c:formatCode>
                <c:ptCount val="4"/>
                <c:pt idx="0">
                  <c:v>24169638.209596101</c:v>
                </c:pt>
                <c:pt idx="1">
                  <c:v>1695768.2790292001</c:v>
                </c:pt>
                <c:pt idx="2">
                  <c:v>156332.04700371699</c:v>
                </c:pt>
                <c:pt idx="3">
                  <c:v>4877.4643713013602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562E-4BDD-B6C6-9D834BB6B863}"/>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AM"/>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Coût d'investissement par technologie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M"/>
        </a:p>
      </c:txPr>
    </c:title>
    <c:autoTitleDeleted val="0"/>
    <c:plotArea>
      <c:layout>
        <c:manualLayout>
          <c:layoutTarget val="inner"/>
          <c:xMode val="edge"/>
          <c:yMode val="edge"/>
          <c:x val="0.16709437778893649"/>
          <c:y val="0.17171296296296296"/>
          <c:w val="0.8080300003205162"/>
          <c:h val="0.7208876494604841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8BE-4516-A139-1F9170A91A16}"/>
              </c:ext>
            </c:extLst>
          </c:dPt>
          <c:dPt>
            <c:idx val="2"/>
            <c:invertIfNegative val="0"/>
            <c:bubble3D val="0"/>
            <c:spPr>
              <a:solidFill>
                <a:srgbClr val="92D050"/>
              </a:solidFill>
              <a:ln>
                <a:noFill/>
              </a:ln>
              <a:effectLst/>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8BE-4516-A139-1F9170A91A16}"/>
              </c:ext>
            </c:extLst>
          </c:dPt>
          <c:cat>
            <c:strRef>
              <c:f>'mw-1-0_1_0_0_0_1_summary'!$A$22:$A$24</c:f>
              <c:strCache>
                <c:ptCount val="3"/>
                <c:pt idx="0">
                  <c:v>Grid</c:v>
                </c:pt>
                <c:pt idx="1">
                  <c:v>Stand-alone PV</c:v>
                </c:pt>
                <c:pt idx="2">
                  <c:v>Mini-grid PV</c:v>
                </c:pt>
              </c:strCache>
            </c:strRef>
          </c:cat>
          <c:val>
            <c:numRef>
              <c:f>'mw-1-0_1_0_0_0_1_summary'!$B$22:$B$24</c:f>
              <c:numCache>
                <c:formatCode>General</c:formatCode>
                <c:ptCount val="3"/>
                <c:pt idx="0">
                  <c:v>1616340635.7355499</c:v>
                </c:pt>
                <c:pt idx="1">
                  <c:v>410343290.237454</c:v>
                </c:pt>
                <c:pt idx="2">
                  <c:v>40876051.423712596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8BE-4516-A139-1F9170A91A16}"/>
            </c:ext>
          </c:extLst>
        </c:ser>
        <c:dLbls>
          <c:showLegendKey val="0"/>
          <c:showVal val="0"/>
          <c:showCatName val="0"/>
          <c:showSerName val="0"/>
          <c:showPercent val="0"/>
          <c:showBubbleSize val="0"/>
        </c:dLbls>
        <c:gapWidth val="219"/>
        <c:overlap val="-27"/>
        <c:axId val="442423296"/>
        <c:axId val="442423624"/>
      </c:barChart>
      <c:catAx>
        <c:axId val="44242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M"/>
          </a:p>
        </c:txPr>
        <c:crossAx val="442423624"/>
        <c:crosses val="autoZero"/>
        <c:auto val="1"/>
        <c:lblAlgn val="ctr"/>
        <c:lblOffset val="100"/>
        <c:noMultiLvlLbl val="0"/>
      </c:catAx>
      <c:valAx>
        <c:axId val="442423624"/>
        <c:scaling>
          <c:orientation val="minMax"/>
        </c:scaling>
        <c:delete val="0"/>
        <c:axPos val="l"/>
        <c:majorGridlines>
          <c:spPr>
            <a:ln w="127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M"/>
          </a:p>
        </c:txPr>
        <c:crossAx val="44242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AM"/>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Coût d'investissement par technologie</a:t>
            </a:r>
          </a:p>
        </c:rich>
      </c:tx>
      <c:layout>
        <c:manualLayout>
          <c:xMode val="edge"/>
          <c:yMode val="edge"/>
          <c:x val="0.28466576332429994"/>
          <c:y val="3.106968486462494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AM"/>
        </a:p>
      </c:txPr>
    </c:title>
    <c:autoTitleDeleted val="0"/>
    <c:plotArea>
      <c:layout>
        <c:manualLayout>
          <c:layoutTarget val="inner"/>
          <c:xMode val="edge"/>
          <c:yMode val="edge"/>
          <c:x val="0.16411475082837168"/>
          <c:y val="0.15427000196404017"/>
          <c:w val="0.80897462817147869"/>
          <c:h val="0.7208876494604841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5885-4A64-8C03-90F2BB4A98F2}"/>
              </c:ext>
            </c:extLst>
          </c:dPt>
          <c:dPt>
            <c:idx val="2"/>
            <c:invertIfNegative val="0"/>
            <c:bubble3D val="0"/>
            <c:spPr>
              <a:solidFill>
                <a:srgbClr val="92D050"/>
              </a:solidFill>
              <a:ln>
                <a:noFill/>
              </a:ln>
              <a:effectLst/>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5885-4A64-8C03-90F2BB4A98F2}"/>
              </c:ext>
            </c:extLst>
          </c:dPt>
          <c:cat>
            <c:strRef>
              <c:f>'mw-1-0_1_0_0_0_1_summary'!$A$22:$A$24</c:f>
              <c:strCache>
                <c:ptCount val="3"/>
                <c:pt idx="0">
                  <c:v>Grid</c:v>
                </c:pt>
                <c:pt idx="1">
                  <c:v>Stand-alone PV</c:v>
                </c:pt>
                <c:pt idx="2">
                  <c:v>Mini-grid PV</c:v>
                </c:pt>
              </c:strCache>
            </c:strRef>
          </c:cat>
          <c:val>
            <c:numRef>
              <c:f>'mw-1-0_1_0_0_0_1_summary'!$B$22:$B$24</c:f>
              <c:numCache>
                <c:formatCode>General</c:formatCode>
                <c:ptCount val="3"/>
                <c:pt idx="0">
                  <c:v>1616.34063573555</c:v>
                </c:pt>
                <c:pt idx="1">
                  <c:v>410.34329023745397</c:v>
                </c:pt>
                <c:pt idx="2">
                  <c:v>40.876051423712596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5885-4A64-8C03-90F2BB4A98F2}"/>
            </c:ext>
          </c:extLst>
        </c:ser>
        <c:dLbls>
          <c:showLegendKey val="0"/>
          <c:showVal val="0"/>
          <c:showCatName val="0"/>
          <c:showSerName val="0"/>
          <c:showPercent val="0"/>
          <c:showBubbleSize val="0"/>
        </c:dLbls>
        <c:gapWidth val="219"/>
        <c:overlap val="-27"/>
        <c:axId val="306958544"/>
        <c:axId val="306958216"/>
      </c:barChart>
      <c:catAx>
        <c:axId val="3069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AM"/>
          </a:p>
        </c:txPr>
        <c:crossAx val="306958216"/>
        <c:crosses val="autoZero"/>
        <c:auto val="1"/>
        <c:lblAlgn val="ctr"/>
        <c:lblOffset val="100"/>
        <c:noMultiLvlLbl val="0"/>
      </c:catAx>
      <c:valAx>
        <c:axId val="30695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Millions d'</a:t>
                </a:r>
                <a:r>
                  <a:rPr lang="en-US" sz="1400" b="1" baseline="0" dirty="0"/>
                  <a:t>USD</a:t>
                </a:r>
                <a:endParaRPr lang="en-US" sz="1400" b="1" dirty="0"/>
              </a:p>
            </c:rich>
          </c:tx>
          <c:layout>
            <c:manualLayout>
              <c:xMode val="edge"/>
              <c:yMode val="edge"/>
              <c:x val="5.9311271164915205E-2"/>
              <c:y val="6.0101827930849311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A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M"/>
          </a:p>
        </c:txPr>
        <c:crossAx val="30695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AM"/>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Les principaux messages à </a:t>
            </a:r>
            <a:r>
              <a:rPr lang="en-GB"/>
              <a:t>retenir </a:t>
            </a:r>
            <a:r>
              <a:rPr lang="en-GB" sz="1200">
                <a:solidFill>
                  <a:schemeClr val="dk1"/>
                </a:solidFill>
                <a:latin typeface="Calibri"/>
                <a:ea typeface="Calibri"/>
                <a:cs typeface="Calibri"/>
                <a:sym typeface="Calibri"/>
              </a:rPr>
              <a:t>des </a:t>
            </a:r>
            <a:r>
              <a:rPr lang="en-GB"/>
              <a:t>L.C.O.E. pour les </a:t>
            </a:r>
            <a:r>
              <a:rPr lang="en-GB" sz="1200">
                <a:solidFill>
                  <a:schemeClr val="dk1"/>
                </a:solidFill>
                <a:latin typeface="Calibri"/>
                <a:ea typeface="Calibri"/>
                <a:cs typeface="Calibri"/>
                <a:sym typeface="Calibri"/>
              </a:rPr>
              <a:t>différents </a:t>
            </a:r>
            <a:r>
              <a:rPr lang="en-GB"/>
              <a:t>choix </a:t>
            </a:r>
            <a:r>
              <a:rPr lang="en-GB" sz="1200">
                <a:solidFill>
                  <a:schemeClr val="dk1"/>
                </a:solidFill>
                <a:latin typeface="Calibri"/>
                <a:ea typeface="Calibri"/>
                <a:cs typeface="Calibri"/>
                <a:sym typeface="Calibri"/>
              </a:rPr>
              <a:t>technologiques sont que</a:t>
            </a:r>
            <a:r>
              <a:rPr lang="en-GB"/>
              <a:t>, tout d'</a:t>
            </a:r>
            <a:r>
              <a:rPr lang="en-GB" sz="1200">
                <a:solidFill>
                  <a:schemeClr val="dk1"/>
                </a:solidFill>
                <a:latin typeface="Calibri"/>
                <a:ea typeface="Calibri"/>
                <a:cs typeface="Calibri"/>
                <a:sym typeface="Calibri"/>
              </a:rPr>
              <a:t>abord, OnSSET </a:t>
            </a:r>
            <a:r>
              <a:rPr lang="en-GB"/>
              <a:t>choisit </a:t>
            </a:r>
            <a:r>
              <a:rPr lang="en-GB" sz="1200">
                <a:solidFill>
                  <a:schemeClr val="dk1"/>
                </a:solidFill>
                <a:latin typeface="Calibri"/>
                <a:ea typeface="Calibri"/>
                <a:cs typeface="Calibri"/>
                <a:sym typeface="Calibri"/>
              </a:rPr>
              <a:t>la technologie la </a:t>
            </a:r>
            <a:r>
              <a:rPr lang="en-GB"/>
              <a:t>moins coûteuse en </a:t>
            </a:r>
            <a:r>
              <a:rPr lang="en-GB" sz="1200">
                <a:solidFill>
                  <a:schemeClr val="dk1"/>
                </a:solidFill>
                <a:latin typeface="Calibri"/>
                <a:ea typeface="Calibri"/>
                <a:cs typeface="Calibri"/>
                <a:sym typeface="Calibri"/>
              </a:rPr>
              <a:t>se basant uniquement sur le </a:t>
            </a:r>
            <a:r>
              <a:rPr lang="en-GB"/>
              <a:t>L.C.O.E. </a:t>
            </a:r>
            <a:r>
              <a:rPr lang="en-GB" sz="1200">
                <a:solidFill>
                  <a:schemeClr val="dk1"/>
                </a:solidFill>
                <a:latin typeface="Calibri"/>
                <a:ea typeface="Calibri"/>
                <a:cs typeface="Calibri"/>
                <a:sym typeface="Calibri"/>
              </a:rPr>
              <a:t>Nous utilisons différentes données d'entrée </a:t>
            </a:r>
            <a:r>
              <a:rPr lang="en-GB"/>
              <a:t>pour calculer </a:t>
            </a:r>
            <a:r>
              <a:rPr lang="en-GB" sz="1200">
                <a:solidFill>
                  <a:schemeClr val="dk1"/>
                </a:solidFill>
                <a:latin typeface="Calibri"/>
                <a:ea typeface="Calibri"/>
                <a:cs typeface="Calibri"/>
                <a:sym typeface="Calibri"/>
              </a:rPr>
              <a:t>le </a:t>
            </a:r>
            <a:r>
              <a:rPr lang="en-GB"/>
              <a:t>L.C.O.E. </a:t>
            </a:r>
            <a:r>
              <a:rPr lang="en-GB" sz="1200">
                <a:solidFill>
                  <a:schemeClr val="dk1"/>
                </a:solidFill>
                <a:latin typeface="Calibri"/>
                <a:ea typeface="Calibri"/>
                <a:cs typeface="Calibri"/>
                <a:sym typeface="Calibri"/>
              </a:rPr>
              <a:t>pour chaque technologie. Nous prenons en compte les coûts de production, de transmission et de distribution, et nous calculons les facteurs de capacité spécifiques et les coûts du carburant pour le diesel. En fonction des caractéristiques spatiales des différentes technologies</a:t>
            </a:r>
            <a:r>
              <a:rPr lang="en-GB"/>
              <a:t>, des </a:t>
            </a:r>
            <a:r>
              <a:rPr lang="en-GB" sz="1200">
                <a:solidFill>
                  <a:schemeClr val="dk1"/>
                </a:solidFill>
                <a:latin typeface="Calibri"/>
                <a:ea typeface="Calibri"/>
                <a:cs typeface="Calibri"/>
                <a:sym typeface="Calibri"/>
              </a:rPr>
              <a:t>ressources énergétiques, etc.</a:t>
            </a:r>
            <a:r>
              <a:rPr lang="en-GB"/>
              <a:t>, </a:t>
            </a:r>
            <a:r>
              <a:rPr lang="en-GB" sz="1200">
                <a:solidFill>
                  <a:schemeClr val="dk1"/>
                </a:solidFill>
                <a:latin typeface="Calibri"/>
                <a:ea typeface="Calibri"/>
                <a:cs typeface="Calibri"/>
                <a:sym typeface="Calibri"/>
              </a:rPr>
              <a:t>différents types de données d'entrée peuvent être personnalisés dans </a:t>
            </a:r>
            <a:r>
              <a:rPr lang="en-GB"/>
              <a:t>l</a:t>
            </a:r>
            <a:r>
              <a:rPr lang="en-GB" sz="1200">
                <a:solidFill>
                  <a:schemeClr val="dk1"/>
                </a:solidFill>
                <a:latin typeface="Calibri"/>
                <a:ea typeface="Calibri"/>
                <a:cs typeface="Calibri"/>
                <a:sym typeface="Calibri"/>
              </a:rPr>
              <a:t>'outil OnSSET</a:t>
            </a:r>
            <a:r>
              <a:rPr lang="en-GB"/>
              <a:t>. </a:t>
            </a:r>
            <a:endParaRPr/>
          </a:p>
        </p:txBody>
      </p:sp>
      <p:sp>
        <p:nvSpPr>
          <p:cNvPr id="257" name="Google Shape;257;p1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L'outil OnSSET comporte quelques fonctionnalités supplémentaires</a:t>
            </a:r>
            <a:r>
              <a:rPr lang="en-GB"/>
              <a:t>, </a:t>
            </a:r>
            <a:r>
              <a:rPr lang="en-GB" sz="1200">
                <a:solidFill>
                  <a:schemeClr val="dk1"/>
                </a:solidFill>
                <a:latin typeface="Calibri"/>
                <a:ea typeface="Calibri"/>
                <a:cs typeface="Calibri"/>
                <a:sym typeface="Calibri"/>
              </a:rPr>
              <a:t>que nous aborderons également dans ce mini-cours. Tout d'abord, nous disposons d'un algorithme de priorisation.  Dans le cas où </a:t>
            </a:r>
            <a:r>
              <a:rPr lang="en-GB"/>
              <a:t>nous </a:t>
            </a:r>
            <a:r>
              <a:rPr lang="en-GB" sz="1200">
                <a:solidFill>
                  <a:schemeClr val="dk1"/>
                </a:solidFill>
                <a:latin typeface="Calibri"/>
                <a:ea typeface="Calibri"/>
                <a:cs typeface="Calibri"/>
                <a:sym typeface="Calibri"/>
              </a:rPr>
              <a:t>exécutons le modèle avec une année intermédiaire</a:t>
            </a:r>
            <a:r>
              <a:rPr lang="en-GB"/>
              <a:t>, </a:t>
            </a:r>
            <a:r>
              <a:rPr lang="en-GB" sz="1200">
                <a:solidFill>
                  <a:schemeClr val="dk1"/>
                </a:solidFill>
                <a:latin typeface="Calibri"/>
                <a:ea typeface="Calibri"/>
                <a:cs typeface="Calibri"/>
                <a:sym typeface="Calibri"/>
              </a:rPr>
              <a:t>nous examinons d'abord comment l'électrification se présentera jusqu'à</a:t>
            </a:r>
            <a:r>
              <a:rPr lang="en-GB"/>
              <a:t>, par exemple, </a:t>
            </a:r>
            <a:r>
              <a:rPr lang="en-GB" sz="1200">
                <a:solidFill>
                  <a:schemeClr val="dk1"/>
                </a:solidFill>
                <a:latin typeface="Calibri"/>
                <a:ea typeface="Calibri"/>
                <a:cs typeface="Calibri"/>
                <a:sym typeface="Calibri"/>
              </a:rPr>
              <a:t>2025 et ensuite en 2030.  Nous fixons un objectif pour l'année intermédiaire, qui correspond à un pourcentage de la population</a:t>
            </a:r>
            <a:r>
              <a:rPr lang="en-GB"/>
              <a:t>. Par exemple, l'objectif pourrait être une </a:t>
            </a:r>
            <a:r>
              <a:rPr lang="en-GB" sz="1200">
                <a:solidFill>
                  <a:schemeClr val="dk1"/>
                </a:solidFill>
                <a:latin typeface="Calibri"/>
                <a:ea typeface="Calibri"/>
                <a:cs typeface="Calibri"/>
                <a:sym typeface="Calibri"/>
              </a:rPr>
              <a:t>électrification de 80 </a:t>
            </a:r>
            <a:r>
              <a:rPr lang="en-GB"/>
              <a:t>% </a:t>
            </a:r>
            <a:r>
              <a:rPr lang="en-GB" sz="1200">
                <a:solidFill>
                  <a:schemeClr val="dk1"/>
                </a:solidFill>
                <a:latin typeface="Calibri"/>
                <a:ea typeface="Calibri"/>
                <a:cs typeface="Calibri"/>
                <a:sym typeface="Calibri"/>
              </a:rPr>
              <a:t>en 2025 et de 100 </a:t>
            </a:r>
            <a:r>
              <a:rPr lang="en-GB"/>
              <a:t>% </a:t>
            </a:r>
            <a:r>
              <a:rPr lang="en-GB" sz="1200">
                <a:solidFill>
                  <a:schemeClr val="dk1"/>
                </a:solidFill>
                <a:latin typeface="Calibri"/>
                <a:ea typeface="Calibri"/>
                <a:cs typeface="Calibri"/>
                <a:sym typeface="Calibri"/>
              </a:rPr>
              <a:t>en 2030. Le modèle doit choisir les localités qui seront incluses dans les premiers 80 </a:t>
            </a:r>
            <a:r>
              <a:rPr lang="en-GB"/>
              <a:t>%</a:t>
            </a:r>
            <a:r>
              <a:rPr lang="en-GB" sz="1200">
                <a:solidFill>
                  <a:schemeClr val="dk1"/>
                </a:solidFill>
                <a:latin typeface="Calibri"/>
                <a:ea typeface="Calibri"/>
                <a:cs typeface="Calibri"/>
                <a:sym typeface="Calibri"/>
              </a:rPr>
              <a:t>. Cela peut se faire de différentes manières en fonction de vos priorités. Dans OnSSET, il existe plusieurs méthodes de hiérarchisation disponibles dans le modèle. Tout d'abord, vous pouvez établir des priorités sur la base des coûts d'investissement les plus bas. Cela signifie que nous donnons la priorité aux connexions les moins chères jusqu'en 2025. D'autre part, il est possible d'établir des priorités en fonction de la présence d'écoles et d'établissements de santé. Un troisième ordre de priorité pourrait privilégier les établissements plus proches des villes et laisser les zones les plus éloignées pour une étape ultérieure. Cette hiérarchisation doit être discutée par un décideur et un analyste de l'énergie</a:t>
            </a:r>
            <a:r>
              <a:rPr lang="en-GB"/>
              <a:t>. </a:t>
            </a:r>
            <a:endParaRPr/>
          </a:p>
        </p:txBody>
      </p:sp>
      <p:sp>
        <p:nvSpPr>
          <p:cNvPr id="265" name="Google Shape;265;p1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allons maintenant examiner les options de base et d'intensification qui sont intégrées dans l'outil. Dans l'option de base, le modèle donnera la priorité à l'</a:t>
            </a:r>
            <a:r>
              <a:rPr lang="en-GB"/>
              <a:t>amélioration de l'</a:t>
            </a:r>
            <a:r>
              <a:rPr lang="en-GB" sz="1200">
                <a:solidFill>
                  <a:schemeClr val="dk1"/>
                </a:solidFill>
                <a:latin typeface="Calibri"/>
                <a:ea typeface="Calibri"/>
                <a:cs typeface="Calibri"/>
                <a:sym typeface="Calibri"/>
              </a:rPr>
              <a:t>accès à l'</a:t>
            </a:r>
            <a:r>
              <a:rPr lang="en-GB"/>
              <a:t>électricité </a:t>
            </a:r>
            <a:r>
              <a:rPr lang="en-GB" sz="1200">
                <a:solidFill>
                  <a:schemeClr val="dk1"/>
                </a:solidFill>
                <a:latin typeface="Calibri"/>
                <a:ea typeface="Calibri"/>
                <a:cs typeface="Calibri"/>
                <a:sym typeface="Calibri"/>
              </a:rPr>
              <a:t>dans les localités qui sont déjà connectées au réseau</a:t>
            </a:r>
            <a:r>
              <a:rPr lang="en-GB"/>
              <a:t>, au </a:t>
            </a:r>
            <a:r>
              <a:rPr lang="en-GB" sz="1200">
                <a:solidFill>
                  <a:schemeClr val="dk1"/>
                </a:solidFill>
                <a:latin typeface="Calibri"/>
                <a:ea typeface="Calibri"/>
                <a:cs typeface="Calibri"/>
                <a:sym typeface="Calibri"/>
              </a:rPr>
              <a:t>cas où tout le monde dans ces localités n'</a:t>
            </a:r>
            <a:r>
              <a:rPr lang="en-GB"/>
              <a:t>aurait</a:t>
            </a:r>
            <a:r>
              <a:rPr lang="en-GB" sz="1200">
                <a:solidFill>
                  <a:schemeClr val="dk1"/>
                </a:solidFill>
                <a:latin typeface="Calibri"/>
                <a:ea typeface="Calibri"/>
                <a:cs typeface="Calibri"/>
                <a:sym typeface="Calibri"/>
              </a:rPr>
              <a:t> pas accès à l'électricité. Ensuite, il donnera la priorité aux localités dont le coût d'investissement par habitant est le plus faible. </a:t>
            </a:r>
            <a:r>
              <a:rPr lang="en-GB"/>
              <a:t>Selon l'exemple de la diapositive précédente, les 80 % initiaux </a:t>
            </a:r>
            <a:r>
              <a:rPr lang="en-GB" sz="1200">
                <a:solidFill>
                  <a:schemeClr val="dk1"/>
                </a:solidFill>
                <a:latin typeface="Calibri"/>
                <a:ea typeface="Calibri"/>
                <a:cs typeface="Calibri"/>
                <a:sym typeface="Calibri"/>
              </a:rPr>
              <a:t>de la population </a:t>
            </a:r>
            <a:r>
              <a:rPr lang="en-GB"/>
              <a:t>dont le coût d'investissement par habitant est le plus faible sont électrifiés. Les </a:t>
            </a:r>
            <a:r>
              <a:rPr lang="en-GB" sz="1200">
                <a:solidFill>
                  <a:schemeClr val="dk1"/>
                </a:solidFill>
                <a:latin typeface="Calibri"/>
                <a:ea typeface="Calibri"/>
                <a:cs typeface="Calibri"/>
                <a:sym typeface="Calibri"/>
              </a:rPr>
              <a:t>20 </a:t>
            </a:r>
            <a:r>
              <a:rPr lang="en-GB"/>
              <a:t>% restants peuvent être situés plus loin du réseau ou avoir des établissements moins densément peuplés, ce qui entraîne un L.C.O.E. plus élevé.</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Dans la deuxième option, le modèle donnera </a:t>
            </a:r>
            <a:r>
              <a:rPr lang="en-GB"/>
              <a:t>la priorité à l'</a:t>
            </a:r>
            <a:r>
              <a:rPr lang="en-GB" sz="1200">
                <a:solidFill>
                  <a:schemeClr val="dk1"/>
                </a:solidFill>
                <a:latin typeface="Calibri"/>
                <a:ea typeface="Calibri"/>
                <a:cs typeface="Calibri"/>
                <a:sym typeface="Calibri"/>
              </a:rPr>
              <a:t>augmentation de l'accès à l'électricité dans les localités qui sont déjà connectées au réseau dans </a:t>
            </a:r>
            <a:r>
              <a:rPr lang="en-GB"/>
              <a:t>le cadre de la </a:t>
            </a:r>
            <a:r>
              <a:rPr lang="en-GB" sz="1200">
                <a:solidFill>
                  <a:schemeClr val="dk1"/>
                </a:solidFill>
                <a:latin typeface="Calibri"/>
                <a:ea typeface="Calibri"/>
                <a:cs typeface="Calibri"/>
                <a:sym typeface="Calibri"/>
              </a:rPr>
              <a:t>deuxième étape. Si l'objectif de 80 </a:t>
            </a:r>
            <a:r>
              <a:rPr lang="en-GB"/>
              <a:t>%, par exemple, </a:t>
            </a:r>
            <a:r>
              <a:rPr lang="en-GB" sz="1200">
                <a:solidFill>
                  <a:schemeClr val="dk1"/>
                </a:solidFill>
                <a:latin typeface="Calibri"/>
                <a:ea typeface="Calibri"/>
                <a:cs typeface="Calibri"/>
                <a:sym typeface="Calibri"/>
              </a:rPr>
              <a:t>n'a pas été atteint, il donnera la priorité à l'intensification afin de connecter au réseau toutes les localités proches du réseau existant, même si </a:t>
            </a:r>
            <a:r>
              <a:rPr lang="en-GB"/>
              <a:t>ce </a:t>
            </a:r>
            <a:r>
              <a:rPr lang="en-GB" sz="1200">
                <a:solidFill>
                  <a:schemeClr val="dk1"/>
                </a:solidFill>
                <a:latin typeface="Calibri"/>
                <a:ea typeface="Calibri"/>
                <a:cs typeface="Calibri"/>
                <a:sym typeface="Calibri"/>
              </a:rPr>
              <a:t>n'est pas l'option </a:t>
            </a:r>
            <a:r>
              <a:rPr lang="en-GB"/>
              <a:t>la moins coûteuse. </a:t>
            </a:r>
            <a:r>
              <a:rPr lang="en-GB" sz="1200">
                <a:solidFill>
                  <a:schemeClr val="dk1"/>
                </a:solidFill>
                <a:latin typeface="Calibri"/>
                <a:ea typeface="Calibri"/>
                <a:cs typeface="Calibri"/>
                <a:sym typeface="Calibri"/>
              </a:rPr>
              <a:t>Dans ce cas, le modèle </a:t>
            </a:r>
            <a:r>
              <a:rPr lang="en-GB"/>
              <a:t>étend le </a:t>
            </a:r>
            <a:r>
              <a:rPr lang="en-GB" sz="1200">
                <a:solidFill>
                  <a:schemeClr val="dk1"/>
                </a:solidFill>
                <a:latin typeface="Calibri"/>
                <a:ea typeface="Calibri"/>
                <a:cs typeface="Calibri"/>
                <a:sym typeface="Calibri"/>
              </a:rPr>
              <a:t>réseau, même si </a:t>
            </a:r>
            <a:r>
              <a:rPr lang="en-GB"/>
              <a:t>ce n'est </a:t>
            </a:r>
            <a:r>
              <a:rPr lang="en-GB" sz="1200">
                <a:solidFill>
                  <a:schemeClr val="dk1"/>
                </a:solidFill>
                <a:latin typeface="Calibri"/>
                <a:ea typeface="Calibri"/>
                <a:cs typeface="Calibri"/>
                <a:sym typeface="Calibri"/>
              </a:rPr>
              <a:t>pas l'option la moins coûteuse. La distance d'</a:t>
            </a:r>
            <a:r>
              <a:rPr lang="en-GB"/>
              <a:t>extension à </a:t>
            </a:r>
            <a:r>
              <a:rPr lang="en-GB" sz="1200">
                <a:solidFill>
                  <a:schemeClr val="dk1"/>
                </a:solidFill>
                <a:latin typeface="Calibri"/>
                <a:ea typeface="Calibri"/>
                <a:cs typeface="Calibri"/>
                <a:sym typeface="Calibri"/>
              </a:rPr>
              <a:t>utiliser peut être définie par l'utilisateur. L'utilisateur peut définir la distance d'extension à utiliser. Les distances habituelles se situent entre </a:t>
            </a:r>
            <a:r>
              <a:rPr lang="en-GB"/>
              <a:t>2 et 5 kilomètres </a:t>
            </a:r>
            <a:r>
              <a:rPr lang="en-GB" sz="1200">
                <a:solidFill>
                  <a:schemeClr val="dk1"/>
                </a:solidFill>
                <a:latin typeface="Calibri"/>
                <a:ea typeface="Calibri"/>
                <a:cs typeface="Calibri"/>
                <a:sym typeface="Calibri"/>
              </a:rPr>
              <a:t>du réseau électrique existant. Si l'objectif de 80 </a:t>
            </a:r>
            <a:r>
              <a:rPr lang="en-GB"/>
              <a:t>% </a:t>
            </a:r>
            <a:r>
              <a:rPr lang="en-GB" sz="1200">
                <a:solidFill>
                  <a:schemeClr val="dk1"/>
                </a:solidFill>
                <a:latin typeface="Calibri"/>
                <a:ea typeface="Calibri"/>
                <a:cs typeface="Calibri"/>
                <a:sym typeface="Calibri"/>
              </a:rPr>
              <a:t>n'est pas atteint, on passe à la troisième et dernière étape, qui est hiérarchisée en fonction du coût d'investissement par habitant le plus bas</a:t>
            </a:r>
            <a:r>
              <a:rPr lang="en-GB"/>
              <a:t>. </a:t>
            </a:r>
            <a:endParaRPr sz="1200">
              <a:solidFill>
                <a:schemeClr val="dk1"/>
              </a:solidFill>
              <a:latin typeface="Calibri"/>
              <a:ea typeface="Calibri"/>
              <a:cs typeface="Calibri"/>
              <a:sym typeface="Calibri"/>
            </a:endParaRPr>
          </a:p>
        </p:txBody>
      </p:sp>
      <p:sp>
        <p:nvSpPr>
          <p:cNvPr id="273" name="Google Shape;273;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pouvons également imposer certaines limites à la vitesse d'expansion d'un réseau centralisé. Il </a:t>
            </a:r>
            <a:r>
              <a:rPr lang="en-GB"/>
              <a:t>existe à la </a:t>
            </a:r>
            <a:r>
              <a:rPr lang="en-GB" sz="1200">
                <a:solidFill>
                  <a:schemeClr val="dk1"/>
                </a:solidFill>
                <a:latin typeface="Calibri"/>
                <a:ea typeface="Calibri"/>
                <a:cs typeface="Calibri"/>
                <a:sym typeface="Calibri"/>
              </a:rPr>
              <a:t>fois une limite de capacité de production et une limite de connexion au réseau. La limite de capacité du réseau signifie que </a:t>
            </a:r>
            <a:r>
              <a:rPr lang="en-GB"/>
              <a:t>nous </a:t>
            </a:r>
            <a:r>
              <a:rPr lang="en-GB" sz="1200">
                <a:solidFill>
                  <a:schemeClr val="dk1"/>
                </a:solidFill>
                <a:latin typeface="Calibri"/>
                <a:ea typeface="Calibri"/>
                <a:cs typeface="Calibri"/>
                <a:sym typeface="Calibri"/>
              </a:rPr>
              <a:t>limiterons la capacité de production que nous pensons pouvoir ajouter de manière réaliste au réseau national par an, en mégawatts. Le modèle ne connectera alors les nouvelles localités au réseau que si </a:t>
            </a:r>
            <a:r>
              <a:rPr lang="en-GB"/>
              <a:t>la </a:t>
            </a:r>
            <a:r>
              <a:rPr lang="en-GB" sz="1200">
                <a:solidFill>
                  <a:schemeClr val="dk1"/>
                </a:solidFill>
                <a:latin typeface="Calibri"/>
                <a:ea typeface="Calibri"/>
                <a:cs typeface="Calibri"/>
                <a:sym typeface="Calibri"/>
              </a:rPr>
              <a:t>capacité de production est suffisante pour répondre à leur demande. Une fois la capacité de production maximisée, le modèle ne connectera plus aucune localité au réseau, même s'il s</a:t>
            </a:r>
            <a:r>
              <a:rPr lang="en-GB"/>
              <a:t>'agit de </a:t>
            </a:r>
            <a:r>
              <a:rPr lang="en-GB" sz="1200">
                <a:solidFill>
                  <a:schemeClr val="dk1"/>
                </a:solidFill>
                <a:latin typeface="Calibri"/>
                <a:ea typeface="Calibri"/>
                <a:cs typeface="Calibri"/>
                <a:sym typeface="Calibri"/>
              </a:rPr>
              <a:t>la technologie </a:t>
            </a:r>
            <a:r>
              <a:rPr lang="en-GB"/>
              <a:t>la moins coûteuse.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La limite de raccordement, quant à elle, limite le nombre de ménages pouvant être raccordés au réseau par an </a:t>
            </a:r>
            <a:r>
              <a:rPr lang="en-GB"/>
              <a:t>en fonction de la </a:t>
            </a:r>
            <a:r>
              <a:rPr lang="en-GB" sz="1200">
                <a:solidFill>
                  <a:schemeClr val="dk1"/>
                </a:solidFill>
                <a:latin typeface="Calibri"/>
                <a:ea typeface="Calibri"/>
                <a:cs typeface="Calibri"/>
                <a:sym typeface="Calibri"/>
              </a:rPr>
              <a:t>vitesse de raccordement. Il se peut qu'il n'y ait pas assez de capacité pour installer de nouveaux raccordements à un rythme suffisamment rapide dans un cas </a:t>
            </a:r>
            <a:r>
              <a:rPr lang="en-GB"/>
              <a:t>où le </a:t>
            </a:r>
            <a:r>
              <a:rPr lang="en-GB" sz="1200">
                <a:solidFill>
                  <a:schemeClr val="dk1"/>
                </a:solidFill>
                <a:latin typeface="Calibri"/>
                <a:ea typeface="Calibri"/>
                <a:cs typeface="Calibri"/>
                <a:sym typeface="Calibri"/>
              </a:rPr>
              <a:t>raccordement groupé serait l'option la </a:t>
            </a:r>
            <a:r>
              <a:rPr lang="en-GB"/>
              <a:t>moins coûteuse </a:t>
            </a:r>
            <a:r>
              <a:rPr lang="en-GB" sz="1200">
                <a:solidFill>
                  <a:schemeClr val="dk1"/>
                </a:solidFill>
                <a:latin typeface="Calibri"/>
                <a:ea typeface="Calibri"/>
                <a:cs typeface="Calibri"/>
                <a:sym typeface="Calibri"/>
              </a:rPr>
              <a:t>pour une grande partie de la population. Si cette limite est fixée </a:t>
            </a:r>
            <a:r>
              <a:rPr lang="en-GB"/>
              <a:t>à </a:t>
            </a:r>
            <a:r>
              <a:rPr lang="en-GB" sz="1200">
                <a:solidFill>
                  <a:schemeClr val="dk1"/>
                </a:solidFill>
                <a:latin typeface="Calibri"/>
                <a:ea typeface="Calibri"/>
                <a:cs typeface="Calibri"/>
                <a:sym typeface="Calibri"/>
              </a:rPr>
              <a:t>100 000 ménages par an dans le pays, </a:t>
            </a:r>
            <a:r>
              <a:rPr lang="en-GB"/>
              <a:t>cela </a:t>
            </a:r>
            <a:r>
              <a:rPr lang="en-GB" sz="1200">
                <a:solidFill>
                  <a:schemeClr val="dk1"/>
                </a:solidFill>
                <a:latin typeface="Calibri"/>
                <a:ea typeface="Calibri"/>
                <a:cs typeface="Calibri"/>
                <a:sym typeface="Calibri"/>
              </a:rPr>
              <a:t>signifie que si le modèle trouve plus de 100 000 ménages à raccorder comme option la </a:t>
            </a:r>
            <a:r>
              <a:rPr lang="en-GB"/>
              <a:t>moins coûteuse </a:t>
            </a:r>
            <a:r>
              <a:rPr lang="en-GB" sz="1200">
                <a:solidFill>
                  <a:schemeClr val="dk1"/>
                </a:solidFill>
                <a:latin typeface="Calibri"/>
                <a:ea typeface="Calibri"/>
                <a:cs typeface="Calibri"/>
                <a:sym typeface="Calibri"/>
              </a:rPr>
              <a:t>dans l'année, il ne raccordera que les 100 000 premiers</a:t>
            </a:r>
            <a:r>
              <a:rPr lang="en-GB"/>
              <a:t>. Les </a:t>
            </a:r>
            <a:r>
              <a:rPr lang="en-GB" sz="1200">
                <a:solidFill>
                  <a:schemeClr val="dk1"/>
                </a:solidFill>
                <a:latin typeface="Calibri"/>
                <a:ea typeface="Calibri"/>
                <a:cs typeface="Calibri"/>
                <a:sym typeface="Calibri"/>
              </a:rPr>
              <a:t>autres </a:t>
            </a:r>
            <a:r>
              <a:rPr lang="en-GB"/>
              <a:t>ménages devront être </a:t>
            </a:r>
            <a:r>
              <a:rPr lang="en-GB" sz="1200">
                <a:solidFill>
                  <a:schemeClr val="dk1"/>
                </a:solidFill>
                <a:latin typeface="Calibri"/>
                <a:ea typeface="Calibri"/>
                <a:cs typeface="Calibri"/>
                <a:sym typeface="Calibri"/>
              </a:rPr>
              <a:t>raccordés par des technologies hors réseau.</a:t>
            </a:r>
            <a:endParaRPr b="1"/>
          </a:p>
        </p:txBody>
      </p:sp>
      <p:sp>
        <p:nvSpPr>
          <p:cNvPr id="281" name="Google Shape;281;p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Dans ce mini-cours, nous allons parler de la manière de communiquer les résultats des modèles d'électrification</a:t>
            </a:r>
            <a:r>
              <a:rPr lang="en-GB"/>
              <a:t>, </a:t>
            </a:r>
            <a:r>
              <a:rPr lang="en-GB" sz="1200">
                <a:solidFill>
                  <a:schemeClr val="dk1"/>
                </a:solidFill>
                <a:latin typeface="Calibri"/>
                <a:ea typeface="Calibri"/>
                <a:cs typeface="Calibri"/>
                <a:sym typeface="Calibri"/>
              </a:rPr>
              <a:t>et </a:t>
            </a:r>
            <a:r>
              <a:rPr lang="en-GB"/>
              <a:t>nous </a:t>
            </a:r>
            <a:r>
              <a:rPr lang="en-GB" sz="1200">
                <a:solidFill>
                  <a:schemeClr val="dk1"/>
                </a:solidFill>
                <a:latin typeface="Calibri"/>
                <a:ea typeface="Calibri"/>
                <a:cs typeface="Calibri"/>
                <a:sym typeface="Calibri"/>
              </a:rPr>
              <a:t>nous concentrerons sur la manière de les présenter dans un PowerPoint. Tout d'abord, lorsque vous structurez votre présentation, il y a quelques éléments généraux que vous devez prendre en compte. Le </a:t>
            </a:r>
            <a:r>
              <a:rPr lang="en-GB"/>
              <a:t>premier </a:t>
            </a:r>
            <a:r>
              <a:rPr lang="en-GB" sz="1200">
                <a:solidFill>
                  <a:schemeClr val="dk1"/>
                </a:solidFill>
                <a:latin typeface="Calibri"/>
                <a:ea typeface="Calibri"/>
                <a:cs typeface="Calibri"/>
                <a:sym typeface="Calibri"/>
              </a:rPr>
              <a:t>aspect est de savoir qui est votre public cible. Présentez-vous votre exposé à un ministre ou à des étudiants, à des chercheurs ou à des journalistes ? Une fois que vous avez défini </a:t>
            </a:r>
            <a:r>
              <a:rPr lang="en-GB"/>
              <a:t>votre </a:t>
            </a:r>
            <a:r>
              <a:rPr lang="en-GB" sz="1200">
                <a:solidFill>
                  <a:schemeClr val="dk1"/>
                </a:solidFill>
                <a:latin typeface="Calibri"/>
                <a:ea typeface="Calibri"/>
                <a:cs typeface="Calibri"/>
                <a:sym typeface="Calibri"/>
              </a:rPr>
              <a:t>public, vous devez également tenir compte de ses connaissances de base. </a:t>
            </a:r>
            <a:r>
              <a:rPr lang="en-GB"/>
              <a:t>S'agit-il d'</a:t>
            </a:r>
            <a:r>
              <a:rPr lang="en-GB" sz="1200">
                <a:solidFill>
                  <a:schemeClr val="dk1"/>
                </a:solidFill>
                <a:latin typeface="Calibri"/>
                <a:ea typeface="Calibri"/>
                <a:cs typeface="Calibri"/>
                <a:sym typeface="Calibri"/>
              </a:rPr>
              <a:t>un chercheur ayant une grande expérience de l'électrification géospatiale ou d'un ministre possédant une </a:t>
            </a:r>
            <a:r>
              <a:rPr lang="en-GB"/>
              <a:t>solide </a:t>
            </a:r>
            <a:r>
              <a:rPr lang="en-GB" sz="1200">
                <a:solidFill>
                  <a:schemeClr val="dk1"/>
                </a:solidFill>
                <a:latin typeface="Calibri"/>
                <a:ea typeface="Calibri"/>
                <a:cs typeface="Calibri"/>
                <a:sym typeface="Calibri"/>
              </a:rPr>
              <a:t>formation en matière de politique énergétique </a:t>
            </a:r>
            <a:r>
              <a:rPr lang="en-GB"/>
              <a:t>? Ou </a:t>
            </a:r>
            <a:r>
              <a:rPr lang="en-GB" sz="1200">
                <a:solidFill>
                  <a:schemeClr val="dk1"/>
                </a:solidFill>
                <a:latin typeface="Calibri"/>
                <a:ea typeface="Calibri"/>
                <a:cs typeface="Calibri"/>
                <a:sym typeface="Calibri"/>
              </a:rPr>
              <a:t>s'agit-il plutôt d'un journaliste, par exemple, ayant des connaissances plus générales ? En fonction de la personne et de ses connaissances, vous devez déterminer la chose la plus importante qu'elle doit entendre et retenir de votre présentation. Si vous ne pouviez retenir qu'un seul message clé, quel serait-il ? Enfin, vous devez bien sûr tenir compte du temps dont vous disposez. Souvent, de nombreuses informations </a:t>
            </a:r>
            <a:r>
              <a:rPr lang="en-GB"/>
              <a:t>utiles pourraient être présentées, mais nous </a:t>
            </a:r>
            <a:r>
              <a:rPr lang="en-GB" sz="1200">
                <a:solidFill>
                  <a:schemeClr val="dk1"/>
                </a:solidFill>
                <a:latin typeface="Calibri"/>
                <a:ea typeface="Calibri"/>
                <a:cs typeface="Calibri"/>
                <a:sym typeface="Calibri"/>
              </a:rPr>
              <a:t>disposons d'un temps limité. Vous devez concentrer le peu de temps dont vous disposez pour la présentation afin de vous assurer que vous transmettez vos messages clés </a:t>
            </a:r>
            <a:r>
              <a:rPr lang="en-GB"/>
              <a:t>et les </a:t>
            </a:r>
            <a:r>
              <a:rPr lang="en-GB" sz="1200">
                <a:solidFill>
                  <a:schemeClr val="dk1"/>
                </a:solidFill>
                <a:latin typeface="Calibri"/>
                <a:ea typeface="Calibri"/>
                <a:cs typeface="Calibri"/>
                <a:sym typeface="Calibri"/>
              </a:rPr>
              <a:t>idées clés tirées de votre analyse.</a:t>
            </a:r>
            <a:endParaRPr/>
          </a:p>
        </p:txBody>
      </p:sp>
      <p:sp>
        <p:nvSpPr>
          <p:cNvPr id="295" name="Google Shape;2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allons commencer à nous intéresser aux </a:t>
            </a:r>
            <a:r>
              <a:rPr lang="en-GB"/>
              <a:t>couleurs</a:t>
            </a:r>
            <a:r>
              <a:rPr lang="en-GB" sz="1200">
                <a:solidFill>
                  <a:schemeClr val="dk1"/>
                </a:solidFill>
                <a:latin typeface="Calibri"/>
                <a:ea typeface="Calibri"/>
                <a:cs typeface="Calibri"/>
                <a:sym typeface="Calibri"/>
              </a:rPr>
              <a:t>. Cela concerne les graphiques </a:t>
            </a:r>
            <a:r>
              <a:rPr lang="en-GB"/>
              <a:t>et les </a:t>
            </a:r>
            <a:r>
              <a:rPr lang="en-GB" sz="1200">
                <a:solidFill>
                  <a:schemeClr val="dk1"/>
                </a:solidFill>
                <a:latin typeface="Calibri"/>
                <a:ea typeface="Calibri"/>
                <a:cs typeface="Calibri"/>
                <a:sym typeface="Calibri"/>
              </a:rPr>
              <a:t>cartes</a:t>
            </a:r>
            <a:r>
              <a:rPr lang="en-GB"/>
              <a:t>, </a:t>
            </a:r>
            <a:r>
              <a:rPr lang="en-GB" sz="1200">
                <a:solidFill>
                  <a:schemeClr val="dk1"/>
                </a:solidFill>
                <a:latin typeface="Calibri"/>
                <a:ea typeface="Calibri"/>
                <a:cs typeface="Calibri"/>
                <a:sym typeface="Calibri"/>
              </a:rPr>
              <a:t>mais aussi </a:t>
            </a:r>
            <a:r>
              <a:rPr lang="en-GB"/>
              <a:t>la rédaction d'</a:t>
            </a:r>
            <a:r>
              <a:rPr lang="en-GB" sz="1200">
                <a:solidFill>
                  <a:schemeClr val="dk1"/>
                </a:solidFill>
                <a:latin typeface="Calibri"/>
                <a:ea typeface="Calibri"/>
                <a:cs typeface="Calibri"/>
                <a:sym typeface="Calibri"/>
              </a:rPr>
              <a:t>un rapport ou d'un document et la manière de transmettre facilement le message souhaité.</a:t>
            </a:r>
            <a:endParaRPr/>
          </a:p>
        </p:txBody>
      </p:sp>
      <p:sp>
        <p:nvSpPr>
          <p:cNvPr id="303" name="Google Shape;3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La carte de gauche montre la répartition des technologies sur une carte dans ce </a:t>
            </a:r>
            <a:r>
              <a:rPr lang="en-GB"/>
              <a:t>que l'on </a:t>
            </a:r>
            <a:r>
              <a:rPr lang="en-GB" sz="1200">
                <a:solidFill>
                  <a:schemeClr val="dk1"/>
                </a:solidFill>
                <a:latin typeface="Calibri"/>
                <a:ea typeface="Calibri"/>
                <a:cs typeface="Calibri"/>
                <a:sym typeface="Calibri"/>
              </a:rPr>
              <a:t>appelle un scénario de faible demande. Le </a:t>
            </a:r>
            <a:r>
              <a:rPr lang="en-GB"/>
              <a:t>bleu </a:t>
            </a:r>
            <a:r>
              <a:rPr lang="en-GB" sz="1200">
                <a:solidFill>
                  <a:schemeClr val="dk1"/>
                </a:solidFill>
                <a:latin typeface="Calibri"/>
                <a:ea typeface="Calibri"/>
                <a:cs typeface="Calibri"/>
                <a:sym typeface="Calibri"/>
              </a:rPr>
              <a:t>représente les zones où le réseau est l'option la </a:t>
            </a:r>
            <a:r>
              <a:rPr lang="en-GB"/>
              <a:t>moins coûteuse </a:t>
            </a:r>
            <a:r>
              <a:rPr lang="en-GB" sz="1200">
                <a:solidFill>
                  <a:schemeClr val="dk1"/>
                </a:solidFill>
                <a:latin typeface="Calibri"/>
                <a:ea typeface="Calibri"/>
                <a:cs typeface="Calibri"/>
                <a:sym typeface="Calibri"/>
              </a:rPr>
              <a:t>et l'</a:t>
            </a:r>
            <a:r>
              <a:rPr lang="en-GB"/>
              <a:t>orange </a:t>
            </a:r>
            <a:r>
              <a:rPr lang="en-GB" sz="1200">
                <a:solidFill>
                  <a:schemeClr val="dk1"/>
                </a:solidFill>
                <a:latin typeface="Calibri"/>
                <a:ea typeface="Calibri"/>
                <a:cs typeface="Calibri"/>
                <a:sym typeface="Calibri"/>
              </a:rPr>
              <a:t>les zones où l'énergie photovoltaïque </a:t>
            </a:r>
            <a:r>
              <a:rPr lang="en-GB"/>
              <a:t>autonome </a:t>
            </a:r>
            <a:r>
              <a:rPr lang="en-GB" sz="1200">
                <a:solidFill>
                  <a:schemeClr val="dk1"/>
                </a:solidFill>
                <a:latin typeface="Calibri"/>
                <a:ea typeface="Calibri"/>
                <a:cs typeface="Calibri"/>
                <a:sym typeface="Calibri"/>
              </a:rPr>
              <a:t>est l'option la </a:t>
            </a:r>
            <a:r>
              <a:rPr lang="en-GB"/>
              <a:t>moins coûteuse.  </a:t>
            </a:r>
            <a:r>
              <a:rPr lang="en-GB" sz="1200">
                <a:solidFill>
                  <a:schemeClr val="dk1"/>
                </a:solidFill>
                <a:latin typeface="Calibri"/>
                <a:ea typeface="Calibri"/>
                <a:cs typeface="Calibri"/>
                <a:sym typeface="Calibri"/>
              </a:rPr>
              <a:t>Nous </a:t>
            </a:r>
            <a:r>
              <a:rPr lang="en-GB"/>
              <a:t>décomposons </a:t>
            </a:r>
            <a:r>
              <a:rPr lang="en-GB" sz="1200">
                <a:solidFill>
                  <a:schemeClr val="dk1"/>
                </a:solidFill>
                <a:latin typeface="Calibri"/>
                <a:ea typeface="Calibri"/>
                <a:cs typeface="Calibri"/>
                <a:sym typeface="Calibri"/>
              </a:rPr>
              <a:t>également cette répartition en fonction de la population. Dans le diagramme circulaire, vous voyez qu'en bleu, 60 </a:t>
            </a:r>
            <a:r>
              <a:rPr lang="en-GB"/>
              <a:t>% </a:t>
            </a:r>
            <a:r>
              <a:rPr lang="en-GB" sz="1200">
                <a:solidFill>
                  <a:schemeClr val="dk1"/>
                </a:solidFill>
                <a:latin typeface="Calibri"/>
                <a:ea typeface="Calibri"/>
                <a:cs typeface="Calibri"/>
                <a:sym typeface="Calibri"/>
              </a:rPr>
              <a:t>de la population utilise la technologie du réseau et que 40 </a:t>
            </a:r>
            <a:r>
              <a:rPr lang="en-GB"/>
              <a:t>% </a:t>
            </a:r>
            <a:r>
              <a:rPr lang="en-GB" sz="1200">
                <a:solidFill>
                  <a:schemeClr val="dk1"/>
                </a:solidFill>
                <a:latin typeface="Calibri"/>
                <a:ea typeface="Calibri"/>
                <a:cs typeface="Calibri"/>
                <a:sym typeface="Calibri"/>
              </a:rPr>
              <a:t>de la population utilise le photovoltaïque </a:t>
            </a:r>
            <a:r>
              <a:rPr lang="en-GB"/>
              <a:t>autonome </a:t>
            </a:r>
            <a:r>
              <a:rPr lang="en-GB" sz="1200">
                <a:solidFill>
                  <a:schemeClr val="dk1"/>
                </a:solidFill>
                <a:latin typeface="Calibri"/>
                <a:ea typeface="Calibri"/>
                <a:cs typeface="Calibri"/>
                <a:sym typeface="Calibri"/>
              </a:rPr>
              <a:t>comme technologie la moins coûteuse</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Dans cette présentation, nous avons également un scénario de forte demande, comme vous pouvez le voir sur la droite. Nous voyons la solution la moins </a:t>
            </a:r>
            <a:r>
              <a:rPr lang="en-GB"/>
              <a:t>coûteuse </a:t>
            </a:r>
            <a:r>
              <a:rPr lang="en-GB" sz="1200">
                <a:solidFill>
                  <a:schemeClr val="dk1"/>
                </a:solidFill>
                <a:latin typeface="Calibri"/>
                <a:ea typeface="Calibri"/>
                <a:cs typeface="Calibri"/>
                <a:sym typeface="Calibri"/>
              </a:rPr>
              <a:t>où le </a:t>
            </a:r>
            <a:r>
              <a:rPr lang="en-GB"/>
              <a:t>mini-réseau </a:t>
            </a:r>
            <a:r>
              <a:rPr lang="en-GB" sz="1200">
                <a:solidFill>
                  <a:schemeClr val="dk1"/>
                </a:solidFill>
                <a:latin typeface="Calibri"/>
                <a:ea typeface="Calibri"/>
                <a:cs typeface="Calibri"/>
                <a:sym typeface="Calibri"/>
              </a:rPr>
              <a:t>PV </a:t>
            </a:r>
            <a:r>
              <a:rPr lang="en-GB"/>
              <a:t>et l'autonomie </a:t>
            </a:r>
            <a:r>
              <a:rPr lang="en-GB" sz="1200">
                <a:solidFill>
                  <a:schemeClr val="dk1"/>
                </a:solidFill>
                <a:latin typeface="Calibri"/>
                <a:ea typeface="Calibri"/>
                <a:cs typeface="Calibri"/>
                <a:sym typeface="Calibri"/>
              </a:rPr>
              <a:t>sont les </a:t>
            </a:r>
            <a:r>
              <a:rPr lang="en-GB"/>
              <a:t>solutions les moins coûteuses </a:t>
            </a:r>
            <a:r>
              <a:rPr lang="en-GB" sz="1200">
                <a:solidFill>
                  <a:schemeClr val="dk1"/>
                </a:solidFill>
                <a:latin typeface="Calibri"/>
                <a:ea typeface="Calibri"/>
                <a:cs typeface="Calibri"/>
                <a:sym typeface="Calibri"/>
              </a:rPr>
              <a:t>dans ce scénario de forte demande. Il y a également une répartition des technologies en fonction du nombre de </a:t>
            </a:r>
            <a:r>
              <a:rPr lang="en-GB"/>
              <a:t>connexions</a:t>
            </a:r>
            <a:r>
              <a:rPr lang="en-GB" sz="1200">
                <a:solidFill>
                  <a:schemeClr val="dk1"/>
                </a:solidFill>
                <a:latin typeface="Calibri"/>
                <a:ea typeface="Calibri"/>
                <a:cs typeface="Calibri"/>
                <a:sym typeface="Calibri"/>
              </a:rPr>
              <a:t>. Ces deux scénarios proviennent de la même étude, mais pour deux niveaux de demande différents. Comme vous pouvez le constater, plusieurs éléments rendent cette présentation difficile à lire</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Tout d'abord, nous pouvons constater que les </a:t>
            </a:r>
            <a:r>
              <a:rPr lang="en-GB"/>
              <a:t>couleurs </a:t>
            </a:r>
            <a:r>
              <a:rPr lang="en-GB" sz="1200">
                <a:solidFill>
                  <a:schemeClr val="dk1"/>
                </a:solidFill>
                <a:latin typeface="Calibri"/>
                <a:ea typeface="Calibri"/>
                <a:cs typeface="Calibri"/>
                <a:sym typeface="Calibri"/>
              </a:rPr>
              <a:t>varient d'un scénario à l'autre. Sur la carte de gauche, les connexions du réseau sont en bleu</a:t>
            </a:r>
            <a:r>
              <a:rPr lang="en-GB"/>
              <a:t>, </a:t>
            </a:r>
            <a:r>
              <a:rPr lang="en-GB" sz="1200">
                <a:solidFill>
                  <a:schemeClr val="dk1"/>
                </a:solidFill>
                <a:latin typeface="Calibri"/>
                <a:ea typeface="Calibri"/>
                <a:cs typeface="Calibri"/>
                <a:sym typeface="Calibri"/>
              </a:rPr>
              <a:t>alors </a:t>
            </a:r>
            <a:r>
              <a:rPr lang="en-GB"/>
              <a:t>que </a:t>
            </a:r>
            <a:r>
              <a:rPr lang="en-GB" sz="1200">
                <a:solidFill>
                  <a:schemeClr val="dk1"/>
                </a:solidFill>
                <a:latin typeface="Calibri"/>
                <a:ea typeface="Calibri"/>
                <a:cs typeface="Calibri"/>
                <a:sym typeface="Calibri"/>
              </a:rPr>
              <a:t>sur la carte de droite, elles sont en violet. Il est donc difficile de comparer ces deux scénarios.</a:t>
            </a:r>
            <a:r>
              <a:rPr lang="en-GB"/>
              <a:t> En outre, la carte de droite présente quatre technologies, alors que le diagramme circulaire n'en présente que trois, et la légende et le diagramme circulaire ne sont pas nommés de la même manière.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Pour faciliter la comparaison, il convient d'utiliser les mêmes </a:t>
            </a:r>
            <a:r>
              <a:rPr lang="en-GB"/>
              <a:t>couleurs </a:t>
            </a:r>
            <a:r>
              <a:rPr lang="en-GB" sz="1200">
                <a:solidFill>
                  <a:schemeClr val="dk1"/>
                </a:solidFill>
                <a:latin typeface="Calibri"/>
                <a:ea typeface="Calibri"/>
                <a:cs typeface="Calibri"/>
                <a:sym typeface="Calibri"/>
              </a:rPr>
              <a:t>dans les deux cartes. Nous pouvons également constater que nous avons des </a:t>
            </a:r>
            <a:r>
              <a:rPr lang="en-GB"/>
              <a:t>couleurs </a:t>
            </a:r>
            <a:r>
              <a:rPr lang="en-GB" sz="1200">
                <a:solidFill>
                  <a:schemeClr val="dk1"/>
                </a:solidFill>
                <a:latin typeface="Calibri"/>
                <a:ea typeface="Calibri"/>
                <a:cs typeface="Calibri"/>
                <a:sym typeface="Calibri"/>
              </a:rPr>
              <a:t>différentes entre la carte et le camembert. Comme nous décrivons les mêmes technologies, il serait préférable d'utiliser les mêmes </a:t>
            </a:r>
            <a:r>
              <a:rPr lang="en-GB"/>
              <a:t>couleurs </a:t>
            </a:r>
            <a:r>
              <a:rPr lang="en-GB" sz="1200">
                <a:solidFill>
                  <a:schemeClr val="dk1"/>
                </a:solidFill>
                <a:latin typeface="Calibri"/>
                <a:ea typeface="Calibri"/>
                <a:cs typeface="Calibri"/>
                <a:sym typeface="Calibri"/>
              </a:rPr>
              <a:t>afin </a:t>
            </a:r>
            <a:r>
              <a:rPr lang="en-GB"/>
              <a:t>de </a:t>
            </a:r>
            <a:r>
              <a:rPr lang="en-GB" sz="1200">
                <a:solidFill>
                  <a:schemeClr val="dk1"/>
                </a:solidFill>
                <a:latin typeface="Calibri"/>
                <a:ea typeface="Calibri"/>
                <a:cs typeface="Calibri"/>
                <a:sym typeface="Calibri"/>
              </a:rPr>
              <a:t>relier le camembert à la carte</a:t>
            </a:r>
            <a:r>
              <a:rPr lang="en-GB"/>
              <a:t>. </a:t>
            </a:r>
            <a:endParaRPr sz="1200">
              <a:solidFill>
                <a:schemeClr val="dk1"/>
              </a:solidFill>
              <a:latin typeface="Calibri"/>
              <a:ea typeface="Calibri"/>
              <a:cs typeface="Calibri"/>
              <a:sym typeface="Calibri"/>
            </a:endParaRPr>
          </a:p>
        </p:txBody>
      </p:sp>
      <p:sp>
        <p:nvSpPr>
          <p:cNvPr id="311" name="Google Shape;3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Si nous améliorons ces deux scénarios, nous obtiendrons quelque chose comme ceci. Ici, nous avons la même </a:t>
            </a:r>
            <a:r>
              <a:rPr lang="en-GB"/>
              <a:t>couleur </a:t>
            </a:r>
            <a:r>
              <a:rPr lang="en-GB" sz="1200">
                <a:solidFill>
                  <a:schemeClr val="dk1"/>
                </a:solidFill>
                <a:latin typeface="Calibri"/>
                <a:ea typeface="Calibri"/>
                <a:cs typeface="Calibri"/>
                <a:sym typeface="Calibri"/>
              </a:rPr>
              <a:t>pour toutes les technologies dans les deux scénarios, ainsi que sur la carte et dans le diagramme circulaire. Il est ainsi beaucoup plus facile de voir </a:t>
            </a:r>
            <a:r>
              <a:rPr lang="en-GB"/>
              <a:t>la différence entre le </a:t>
            </a:r>
            <a:r>
              <a:rPr lang="en-GB" sz="1200">
                <a:solidFill>
                  <a:schemeClr val="dk1"/>
                </a:solidFill>
                <a:latin typeface="Calibri"/>
                <a:ea typeface="Calibri"/>
                <a:cs typeface="Calibri"/>
                <a:sym typeface="Calibri"/>
              </a:rPr>
              <a:t>scénario à faible demande </a:t>
            </a:r>
            <a:r>
              <a:rPr lang="en-GB"/>
              <a:t>et le </a:t>
            </a:r>
            <a:r>
              <a:rPr lang="en-GB" sz="1200">
                <a:solidFill>
                  <a:schemeClr val="dk1"/>
                </a:solidFill>
                <a:latin typeface="Calibri"/>
                <a:ea typeface="Calibri"/>
                <a:cs typeface="Calibri"/>
                <a:sym typeface="Calibri"/>
              </a:rPr>
              <a:t>scénario à forte demande, et la façon dont le réseau est étendu à beaucoup plus de zones dans cet exemple</a:t>
            </a:r>
            <a:r>
              <a:rPr lang="en-GB"/>
              <a:t>. </a:t>
            </a:r>
            <a:endParaRPr/>
          </a:p>
        </p:txBody>
      </p:sp>
      <p:sp>
        <p:nvSpPr>
          <p:cNvPr id="324" name="Google Shape;3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L'essentiel est d'être cohérent avec les </a:t>
            </a:r>
            <a:r>
              <a:rPr lang="en-GB"/>
              <a:t>couleurs</a:t>
            </a:r>
            <a:r>
              <a:rPr lang="en-GB" sz="1200">
                <a:solidFill>
                  <a:schemeClr val="dk1"/>
                </a:solidFill>
                <a:latin typeface="Calibri"/>
                <a:ea typeface="Calibri"/>
                <a:cs typeface="Calibri"/>
                <a:sym typeface="Calibri"/>
              </a:rPr>
              <a:t>. Cela </a:t>
            </a:r>
            <a:r>
              <a:rPr lang="en-GB"/>
              <a:t>vaut aussi bien </a:t>
            </a:r>
            <a:r>
              <a:rPr lang="en-GB" sz="1200">
                <a:solidFill>
                  <a:schemeClr val="dk1"/>
                </a:solidFill>
                <a:latin typeface="Calibri"/>
                <a:ea typeface="Calibri"/>
                <a:cs typeface="Calibri"/>
                <a:sym typeface="Calibri"/>
              </a:rPr>
              <a:t>pour les </a:t>
            </a:r>
            <a:r>
              <a:rPr lang="en-GB"/>
              <a:t>présentations que pour les rapports. Utilisez les </a:t>
            </a:r>
            <a:r>
              <a:rPr lang="en-GB" sz="1200">
                <a:solidFill>
                  <a:schemeClr val="dk1"/>
                </a:solidFill>
                <a:latin typeface="Calibri"/>
                <a:ea typeface="Calibri"/>
                <a:cs typeface="Calibri"/>
                <a:sym typeface="Calibri"/>
              </a:rPr>
              <a:t>mêmes </a:t>
            </a:r>
            <a:r>
              <a:rPr lang="en-GB"/>
              <a:t>couleurs </a:t>
            </a:r>
            <a:r>
              <a:rPr lang="en-GB" sz="1200">
                <a:solidFill>
                  <a:schemeClr val="dk1"/>
                </a:solidFill>
                <a:latin typeface="Calibri"/>
                <a:ea typeface="Calibri"/>
                <a:cs typeface="Calibri"/>
                <a:sym typeface="Calibri"/>
              </a:rPr>
              <a:t>pour la même technologie dans les cartes et les </a:t>
            </a:r>
            <a:r>
              <a:rPr lang="en-GB"/>
              <a:t>graphiques.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Veillez </a:t>
            </a:r>
            <a:r>
              <a:rPr lang="en-GB"/>
              <a:t>à </a:t>
            </a:r>
            <a:r>
              <a:rPr lang="en-GB" sz="1200">
                <a:solidFill>
                  <a:schemeClr val="dk1"/>
                </a:solidFill>
                <a:latin typeface="Calibri"/>
                <a:ea typeface="Calibri"/>
                <a:cs typeface="Calibri"/>
                <a:sym typeface="Calibri"/>
              </a:rPr>
              <a:t>utiliser des </a:t>
            </a:r>
            <a:r>
              <a:rPr lang="en-GB"/>
              <a:t>couleurs </a:t>
            </a:r>
            <a:r>
              <a:rPr lang="en-GB" sz="1200">
                <a:solidFill>
                  <a:schemeClr val="dk1"/>
                </a:solidFill>
                <a:latin typeface="Calibri"/>
                <a:ea typeface="Calibri"/>
                <a:cs typeface="Calibri"/>
                <a:sym typeface="Calibri"/>
              </a:rPr>
              <a:t>faciles à distinguer les unes des autres. Si vous avez</a:t>
            </a:r>
            <a:r>
              <a:rPr lang="en-GB"/>
              <a:t>, </a:t>
            </a:r>
            <a:r>
              <a:rPr lang="en-GB" sz="1200">
                <a:solidFill>
                  <a:schemeClr val="dk1"/>
                </a:solidFill>
                <a:latin typeface="Calibri"/>
                <a:ea typeface="Calibri"/>
                <a:cs typeface="Calibri"/>
                <a:sym typeface="Calibri"/>
              </a:rPr>
              <a:t>par </a:t>
            </a:r>
            <a:r>
              <a:rPr lang="en-GB"/>
              <a:t>exemple, du </a:t>
            </a:r>
            <a:r>
              <a:rPr lang="en-GB" sz="1200">
                <a:solidFill>
                  <a:schemeClr val="dk1"/>
                </a:solidFill>
                <a:latin typeface="Calibri"/>
                <a:ea typeface="Calibri"/>
                <a:cs typeface="Calibri"/>
                <a:sym typeface="Calibri"/>
              </a:rPr>
              <a:t>jaune et du bleu</a:t>
            </a:r>
            <a:r>
              <a:rPr lang="en-GB"/>
              <a:t>, </a:t>
            </a:r>
            <a:r>
              <a:rPr lang="en-GB" sz="1200">
                <a:solidFill>
                  <a:schemeClr val="dk1"/>
                </a:solidFill>
                <a:latin typeface="Calibri"/>
                <a:ea typeface="Calibri"/>
                <a:cs typeface="Calibri"/>
                <a:sym typeface="Calibri"/>
              </a:rPr>
              <a:t>il </a:t>
            </a:r>
            <a:r>
              <a:rPr lang="en-GB"/>
              <a:t>est </a:t>
            </a:r>
            <a:r>
              <a:rPr lang="en-GB" sz="1200">
                <a:solidFill>
                  <a:schemeClr val="dk1"/>
                </a:solidFill>
                <a:latin typeface="Calibri"/>
                <a:ea typeface="Calibri"/>
                <a:cs typeface="Calibri"/>
                <a:sym typeface="Calibri"/>
              </a:rPr>
              <a:t>beaucoup plus facile de distinguer les différentes technologies </a:t>
            </a:r>
            <a:r>
              <a:rPr lang="en-GB"/>
              <a:t>que d'avoir, par exemple, différentes nuances de bleu.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En outre</a:t>
            </a:r>
            <a:r>
              <a:rPr lang="en-GB"/>
              <a:t>, </a:t>
            </a:r>
            <a:r>
              <a:rPr lang="en-GB" sz="1200">
                <a:solidFill>
                  <a:schemeClr val="dk1"/>
                </a:solidFill>
                <a:latin typeface="Calibri"/>
                <a:ea typeface="Calibri"/>
                <a:cs typeface="Calibri"/>
                <a:sym typeface="Calibri"/>
              </a:rPr>
              <a:t>veillez à ce que vos légendes soient lisibles de loin, de sorte que même les personnes situées au fond de la salle puissent voir la description et le texte que vous avez placés sur les diapositives.</a:t>
            </a:r>
            <a:r>
              <a:rPr lang="en-GB"/>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Veillez à être cohérent Par exemple, si vous avez une barre d'échelle, elle doit être similaire dans les deux images. Si elles représentent toutes deux la même zone, elles doivent avoir la même échelle. Dans le premier exemple, </a:t>
            </a:r>
            <a:r>
              <a:rPr lang="en-GB"/>
              <a:t>les échelles </a:t>
            </a:r>
            <a:r>
              <a:rPr lang="en-GB" sz="1200">
                <a:solidFill>
                  <a:schemeClr val="dk1"/>
                </a:solidFill>
                <a:latin typeface="Calibri"/>
                <a:ea typeface="Calibri"/>
                <a:cs typeface="Calibri"/>
                <a:sym typeface="Calibri"/>
              </a:rPr>
              <a:t>vont de 0 à 300 et de 0 à </a:t>
            </a:r>
            <a:r>
              <a:rPr lang="en-GB"/>
              <a:t>400 kilomètres</a:t>
            </a:r>
            <a:r>
              <a:rPr lang="en-GB" sz="1200">
                <a:solidFill>
                  <a:schemeClr val="dk1"/>
                </a:solidFill>
                <a:latin typeface="Calibri"/>
                <a:ea typeface="Calibri"/>
                <a:cs typeface="Calibri"/>
                <a:sym typeface="Calibri"/>
              </a:rPr>
              <a:t>. Dans le second exemple, nous voyons que dans les deux cas, l'échelle va de 0 à 400 </a:t>
            </a:r>
            <a:r>
              <a:rPr lang="en-GB"/>
              <a:t>kilomètres</a:t>
            </a:r>
            <a:r>
              <a:rPr lang="en-GB" sz="1200">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36" name="Google Shape;33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Ce cours comporte trois objectifs d'apprentissage. Après ce cours, vous serez en mesure de :</a:t>
            </a:r>
            <a:endParaRPr/>
          </a:p>
          <a:p>
            <a:pPr marL="0" lvl="0" indent="0" algn="l" rtl="0">
              <a:spcBef>
                <a:spcPts val="0"/>
              </a:spcBef>
              <a:spcAft>
                <a:spcPts val="0"/>
              </a:spcAft>
              <a:buClr>
                <a:schemeClr val="dk1"/>
              </a:buClr>
              <a:buSzPts val="12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Décrire les différences entre le calcul des </a:t>
            </a:r>
            <a:r>
              <a:rPr lang="en-GB">
                <a:latin typeface="Open Sans"/>
                <a:ea typeface="Open Sans"/>
                <a:cs typeface="Open Sans"/>
                <a:sym typeface="Open Sans"/>
              </a:rPr>
              <a:t>L.C.O.Es. des </a:t>
            </a:r>
            <a:r>
              <a:rPr lang="en-GB" sz="1200">
                <a:latin typeface="Open Sans"/>
                <a:ea typeface="Open Sans"/>
                <a:cs typeface="Open Sans"/>
                <a:sym typeface="Open Sans"/>
              </a:rPr>
              <a:t>technologies.</a:t>
            </a:r>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Décrire l'algorithme de priorisation</a:t>
            </a:r>
            <a:r>
              <a:rPr lang="en-GB">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Expliquez les aspects importants de la visualisation et de la communication de votre analyse basée sur OnSSET</a:t>
            </a:r>
            <a:r>
              <a:rPr lang="en-GB">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Clr>
                <a:schemeClr val="dk1"/>
              </a:buClr>
              <a:buSzPts val="1200"/>
              <a:buFont typeface="Arial"/>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Ces résultats d'apprentissage escomptés seront importants </a:t>
            </a:r>
            <a:r>
              <a:rPr lang="en-GB">
                <a:latin typeface="Open Sans"/>
                <a:ea typeface="Open Sans"/>
                <a:cs typeface="Open Sans"/>
                <a:sym typeface="Open Sans"/>
              </a:rPr>
              <a:t>pour comprendre </a:t>
            </a:r>
            <a:r>
              <a:rPr lang="en-GB" sz="1200">
                <a:latin typeface="Open Sans"/>
                <a:ea typeface="Open Sans"/>
                <a:cs typeface="Open Sans"/>
                <a:sym typeface="Open Sans"/>
              </a:rPr>
              <a:t>les calculs qui sous-tendent l'algorithme</a:t>
            </a:r>
            <a:r>
              <a:rPr lang="en-GB">
                <a:latin typeface="Open Sans"/>
                <a:ea typeface="Open Sans"/>
                <a:cs typeface="Open Sans"/>
                <a:sym typeface="Open Sans"/>
              </a:rPr>
              <a:t>, ainsi que la </a:t>
            </a:r>
            <a:r>
              <a:rPr lang="en-GB" sz="1200">
                <a:latin typeface="Open Sans"/>
                <a:ea typeface="Open Sans"/>
                <a:cs typeface="Open Sans"/>
                <a:sym typeface="Open Sans"/>
              </a:rPr>
              <a:t>manière de présenter vos résultats finaux.</a:t>
            </a:r>
            <a:endParaRPr sz="1200">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endParaRPr/>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Dans cette mini-</a:t>
            </a:r>
            <a:r>
              <a:rPr lang="en-GB"/>
              <a:t>partie</a:t>
            </a:r>
            <a:r>
              <a:rPr lang="en-GB" sz="1200">
                <a:solidFill>
                  <a:schemeClr val="dk1"/>
                </a:solidFill>
                <a:latin typeface="Calibri"/>
                <a:ea typeface="Calibri"/>
                <a:cs typeface="Calibri"/>
                <a:sym typeface="Calibri"/>
              </a:rPr>
              <a:t>, nous allons parler de la clarté des chiffres et des conseils pour la modélisation. </a:t>
            </a:r>
            <a:endParaRPr/>
          </a:p>
        </p:txBody>
      </p:sp>
      <p:sp>
        <p:nvSpPr>
          <p:cNvPr id="350" name="Google Shape;3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Ce graphique montre le coût d'investissement pour différentes technologies</a:t>
            </a:r>
            <a:r>
              <a:rPr lang="en-GB"/>
              <a:t>. Trois technologies sont représentées dans le </a:t>
            </a:r>
            <a:r>
              <a:rPr lang="en-GB" sz="1200">
                <a:solidFill>
                  <a:schemeClr val="dk1"/>
                </a:solidFill>
                <a:latin typeface="Calibri"/>
                <a:ea typeface="Calibri"/>
                <a:cs typeface="Calibri"/>
                <a:sym typeface="Calibri"/>
              </a:rPr>
              <a:t>graphique </a:t>
            </a:r>
            <a:r>
              <a:rPr lang="en-GB"/>
              <a:t>: </a:t>
            </a:r>
            <a:r>
              <a:rPr lang="en-GB" sz="1200">
                <a:solidFill>
                  <a:schemeClr val="dk1"/>
                </a:solidFill>
                <a:latin typeface="Calibri"/>
                <a:ea typeface="Calibri"/>
                <a:cs typeface="Calibri"/>
                <a:sym typeface="Calibri"/>
              </a:rPr>
              <a:t>le réseau, le mini-réseau et la technologie </a:t>
            </a:r>
            <a:r>
              <a:rPr lang="en-GB"/>
              <a:t>autonome</a:t>
            </a:r>
            <a:r>
              <a:rPr lang="en-GB" sz="1200">
                <a:solidFill>
                  <a:schemeClr val="dk1"/>
                </a:solidFill>
                <a:latin typeface="Calibri"/>
                <a:ea typeface="Calibri"/>
                <a:cs typeface="Calibri"/>
                <a:sym typeface="Calibri"/>
              </a:rPr>
              <a:t>. Le coût est indiqué à gauche et le coût d'investissement total est indiqué en dessous.  La somme totale est très importante pour une partie prenante ou un décideur politique</a:t>
            </a:r>
            <a:r>
              <a:rPr lang="en-GB"/>
              <a:t>, </a:t>
            </a:r>
            <a:r>
              <a:rPr lang="en-GB" sz="1200">
                <a:solidFill>
                  <a:schemeClr val="dk1"/>
                </a:solidFill>
                <a:latin typeface="Calibri"/>
                <a:ea typeface="Calibri"/>
                <a:cs typeface="Calibri"/>
                <a:sym typeface="Calibri"/>
              </a:rPr>
              <a:t>car c'est généralement l'une des premières choses qu'ils demandent. Bien entendu, </a:t>
            </a:r>
            <a:r>
              <a:rPr lang="en-GB"/>
              <a:t>le coût total de l'investissement ne reflète pas l'ensemble de la structure des coûts. Il est également </a:t>
            </a:r>
            <a:r>
              <a:rPr lang="en-GB" sz="1200">
                <a:solidFill>
                  <a:schemeClr val="dk1"/>
                </a:solidFill>
                <a:latin typeface="Calibri"/>
                <a:ea typeface="Calibri"/>
                <a:cs typeface="Calibri"/>
                <a:sym typeface="Calibri"/>
              </a:rPr>
              <a:t>utile de </a:t>
            </a:r>
            <a:r>
              <a:rPr lang="en-GB"/>
              <a:t>présenter </a:t>
            </a:r>
            <a:r>
              <a:rPr lang="en-GB" sz="1200">
                <a:solidFill>
                  <a:schemeClr val="dk1"/>
                </a:solidFill>
                <a:latin typeface="Calibri"/>
                <a:ea typeface="Calibri"/>
                <a:cs typeface="Calibri"/>
                <a:sym typeface="Calibri"/>
              </a:rPr>
              <a:t>les autres coûts, à savoir les coûts de carburant </a:t>
            </a:r>
            <a:r>
              <a:rPr lang="en-GB"/>
              <a:t>et les </a:t>
            </a:r>
            <a:r>
              <a:rPr lang="en-GB" sz="1200">
                <a:solidFill>
                  <a:schemeClr val="dk1"/>
                </a:solidFill>
                <a:latin typeface="Calibri"/>
                <a:ea typeface="Calibri"/>
                <a:cs typeface="Calibri"/>
                <a:sym typeface="Calibri"/>
              </a:rPr>
              <a:t>coûts d'exploitation et de maintenance. Il y a plusieurs choses qui ne sont pas optimales </a:t>
            </a:r>
            <a:r>
              <a:rPr lang="en-GB"/>
              <a:t>dans ce </a:t>
            </a:r>
            <a:r>
              <a:rPr lang="en-GB" sz="1200">
                <a:solidFill>
                  <a:schemeClr val="dk1"/>
                </a:solidFill>
                <a:latin typeface="Calibri"/>
                <a:ea typeface="Calibri"/>
                <a:cs typeface="Calibri"/>
                <a:sym typeface="Calibri"/>
              </a:rPr>
              <a:t>chiffre. Tout d'abord, nous </a:t>
            </a:r>
            <a:r>
              <a:rPr lang="en-GB"/>
              <a:t>n'avons pas </a:t>
            </a:r>
            <a:r>
              <a:rPr lang="en-GB" sz="1200">
                <a:solidFill>
                  <a:schemeClr val="dk1"/>
                </a:solidFill>
                <a:latin typeface="Calibri"/>
                <a:ea typeface="Calibri"/>
                <a:cs typeface="Calibri"/>
                <a:sym typeface="Calibri"/>
              </a:rPr>
              <a:t>d'unité sur l'axe Y, nous ne savons donc </a:t>
            </a:r>
            <a:r>
              <a:rPr lang="en-GB"/>
              <a:t>pas </a:t>
            </a:r>
            <a:r>
              <a:rPr lang="en-GB" sz="1200">
                <a:solidFill>
                  <a:schemeClr val="dk1"/>
                </a:solidFill>
                <a:latin typeface="Calibri"/>
                <a:ea typeface="Calibri"/>
                <a:cs typeface="Calibri"/>
                <a:sym typeface="Calibri"/>
              </a:rPr>
              <a:t>si ces chiffres </a:t>
            </a:r>
            <a:r>
              <a:rPr lang="en-GB"/>
              <a:t>se réfèrent à </a:t>
            </a:r>
            <a:r>
              <a:rPr lang="en-GB" sz="1200">
                <a:solidFill>
                  <a:schemeClr val="dk1"/>
                </a:solidFill>
                <a:latin typeface="Calibri"/>
                <a:ea typeface="Calibri"/>
                <a:cs typeface="Calibri"/>
                <a:sym typeface="Calibri"/>
              </a:rPr>
              <a:t>des dollars, à une autre devise</a:t>
            </a:r>
            <a:r>
              <a:rPr lang="en-GB"/>
              <a:t>, </a:t>
            </a:r>
            <a:r>
              <a:rPr lang="en-GB" sz="1200">
                <a:solidFill>
                  <a:schemeClr val="dk1"/>
                </a:solidFill>
                <a:latin typeface="Calibri"/>
                <a:ea typeface="Calibri"/>
                <a:cs typeface="Calibri"/>
                <a:sym typeface="Calibri"/>
              </a:rPr>
              <a:t>ou à ce qu'ils représentent réellement. Deuxièmement</a:t>
            </a:r>
            <a:r>
              <a:rPr lang="en-GB"/>
              <a:t>, </a:t>
            </a:r>
            <a:r>
              <a:rPr lang="en-GB" sz="1200">
                <a:solidFill>
                  <a:schemeClr val="dk1"/>
                </a:solidFill>
                <a:latin typeface="Calibri"/>
                <a:ea typeface="Calibri"/>
                <a:cs typeface="Calibri"/>
                <a:sym typeface="Calibri"/>
              </a:rPr>
              <a:t>en règle générale, nous ne devrions pas laisser les personnes qui lisent le graphique compter le nombre de zéros tels qu'ils sont présentés sur l'axe des Y. Si vous lisez le graphique, c'est que le nombre de zéros est trop élevé. Si </a:t>
            </a:r>
            <a:r>
              <a:rPr lang="en-GB"/>
              <a:t>vous </a:t>
            </a:r>
            <a:r>
              <a:rPr lang="en-GB" sz="1200">
                <a:solidFill>
                  <a:schemeClr val="dk1"/>
                </a:solidFill>
                <a:latin typeface="Calibri"/>
                <a:ea typeface="Calibri"/>
                <a:cs typeface="Calibri"/>
                <a:sym typeface="Calibri"/>
              </a:rPr>
              <a:t>lisez le graphique</a:t>
            </a:r>
            <a:r>
              <a:rPr lang="en-GB"/>
              <a:t>, il est </a:t>
            </a:r>
            <a:r>
              <a:rPr lang="en-GB" sz="1200">
                <a:solidFill>
                  <a:schemeClr val="dk1"/>
                </a:solidFill>
                <a:latin typeface="Calibri"/>
                <a:ea typeface="Calibri"/>
                <a:cs typeface="Calibri"/>
                <a:sym typeface="Calibri"/>
              </a:rPr>
              <a:t>difficile de </a:t>
            </a:r>
            <a:r>
              <a:rPr lang="en-GB"/>
              <a:t>déterminer rapidement </a:t>
            </a:r>
            <a:r>
              <a:rPr lang="en-GB" sz="1200">
                <a:solidFill>
                  <a:schemeClr val="dk1"/>
                </a:solidFill>
                <a:latin typeface="Calibri"/>
                <a:ea typeface="Calibri"/>
                <a:cs typeface="Calibri"/>
                <a:sym typeface="Calibri"/>
              </a:rPr>
              <a:t>s'il s'agit de 2 millions, de 20 </a:t>
            </a:r>
            <a:r>
              <a:rPr lang="en-GB"/>
              <a:t>millions </a:t>
            </a:r>
            <a:r>
              <a:rPr lang="en-GB" sz="1200">
                <a:solidFill>
                  <a:schemeClr val="dk1"/>
                </a:solidFill>
                <a:latin typeface="Calibri"/>
                <a:ea typeface="Calibri"/>
                <a:cs typeface="Calibri"/>
                <a:sym typeface="Calibri"/>
              </a:rPr>
              <a:t>ou de 200 millions. Vous pouvez aider le lecteur avec l'ordre de grandeur des unités afin que la lecture soit rapide </a:t>
            </a:r>
            <a:r>
              <a:rPr lang="en-GB"/>
              <a:t>et sans risque de confusion</a:t>
            </a:r>
            <a:r>
              <a:rPr lang="en-GB" sz="1200">
                <a:solidFill>
                  <a:schemeClr val="dk1"/>
                </a:solidFill>
                <a:latin typeface="Calibri"/>
                <a:ea typeface="Calibri"/>
                <a:cs typeface="Calibri"/>
                <a:sym typeface="Calibri"/>
              </a:rPr>
              <a:t>. Le coût total de l'investissement figurant sous le graphique est également un chiffre très élevé </a:t>
            </a:r>
            <a:r>
              <a:rPr lang="en-GB"/>
              <a:t>et </a:t>
            </a:r>
            <a:r>
              <a:rPr lang="en-GB" sz="1200">
                <a:solidFill>
                  <a:schemeClr val="dk1"/>
                </a:solidFill>
                <a:latin typeface="Calibri"/>
                <a:ea typeface="Calibri"/>
                <a:cs typeface="Calibri"/>
                <a:sym typeface="Calibri"/>
              </a:rPr>
              <a:t>exact</a:t>
            </a:r>
            <a:r>
              <a:rPr lang="en-GB"/>
              <a:t>, </a:t>
            </a:r>
            <a:r>
              <a:rPr lang="en-GB" sz="1200">
                <a:solidFill>
                  <a:schemeClr val="dk1"/>
                </a:solidFill>
                <a:latin typeface="Calibri"/>
                <a:ea typeface="Calibri"/>
                <a:cs typeface="Calibri"/>
                <a:sym typeface="Calibri"/>
              </a:rPr>
              <a:t>mais il n'est pas très clair ni facile à suivre</a:t>
            </a:r>
            <a:r>
              <a:rPr lang="en-GB"/>
              <a:t>. </a:t>
            </a:r>
            <a:endParaRPr/>
          </a:p>
        </p:txBody>
      </p:sp>
      <p:sp>
        <p:nvSpPr>
          <p:cNvPr id="357" name="Google Shape;3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Dans ce deuxième exemple, vous pouvez voir un graphique plus facile à lire. Tout d'abord, l'étiquette a été améliorée en augmentant la police de caractères. Nous avons également une unité sur l'axe des Y. De plus, en raison de l'ampleur de l'investissement</a:t>
            </a:r>
            <a:r>
              <a:rPr lang="en-GB"/>
              <a:t>, </a:t>
            </a:r>
            <a:r>
              <a:rPr lang="en-GB" sz="1200">
                <a:solidFill>
                  <a:schemeClr val="dk1"/>
                </a:solidFill>
                <a:latin typeface="Calibri"/>
                <a:ea typeface="Calibri"/>
                <a:cs typeface="Calibri"/>
                <a:sym typeface="Calibri"/>
              </a:rPr>
              <a:t>celui-ci est présenté en millions de dollars </a:t>
            </a:r>
            <a:r>
              <a:rPr lang="en-GB"/>
              <a:t>américains. </a:t>
            </a:r>
            <a:r>
              <a:rPr lang="en-GB" sz="1200">
                <a:solidFill>
                  <a:schemeClr val="dk1"/>
                </a:solidFill>
                <a:latin typeface="Calibri"/>
                <a:ea typeface="Calibri"/>
                <a:cs typeface="Calibri"/>
                <a:sym typeface="Calibri"/>
              </a:rPr>
              <a:t>Cela signifie que les chiffres ont été réduits de 6 zéros sur l'axe des Y. Il est maintenant beaucoup plus facile de voir que </a:t>
            </a:r>
            <a:r>
              <a:rPr lang="en-GB"/>
              <a:t>l'axe des Y va jusqu'à </a:t>
            </a:r>
            <a:r>
              <a:rPr lang="en-GB" sz="1200">
                <a:solidFill>
                  <a:schemeClr val="dk1"/>
                </a:solidFill>
                <a:latin typeface="Calibri"/>
                <a:ea typeface="Calibri"/>
                <a:cs typeface="Calibri"/>
                <a:sym typeface="Calibri"/>
              </a:rPr>
              <a:t>1600 millions de dollars. Nous pouvons également voir que les coûts d'investissement totaux </a:t>
            </a:r>
            <a:r>
              <a:rPr lang="en-GB"/>
              <a:t>sont </a:t>
            </a:r>
            <a:r>
              <a:rPr lang="en-GB" sz="1200">
                <a:solidFill>
                  <a:schemeClr val="dk1"/>
                </a:solidFill>
                <a:latin typeface="Calibri"/>
                <a:ea typeface="Calibri"/>
                <a:cs typeface="Calibri"/>
                <a:sym typeface="Calibri"/>
              </a:rPr>
              <a:t>présentés en milliards de dollars </a:t>
            </a:r>
            <a:r>
              <a:rPr lang="en-GB"/>
              <a:t>américains. C'</a:t>
            </a:r>
            <a:r>
              <a:rPr lang="en-GB" sz="1200">
                <a:solidFill>
                  <a:schemeClr val="dk1"/>
                </a:solidFill>
                <a:latin typeface="Calibri"/>
                <a:ea typeface="Calibri"/>
                <a:cs typeface="Calibri"/>
                <a:sym typeface="Calibri"/>
              </a:rPr>
              <a:t>est plus facile à comprendre rapidement. Nous avons également réduit la </a:t>
            </a:r>
            <a:r>
              <a:rPr lang="en-GB"/>
              <a:t>précision des </a:t>
            </a:r>
            <a:r>
              <a:rPr lang="en-GB" sz="1200">
                <a:solidFill>
                  <a:schemeClr val="dk1"/>
                </a:solidFill>
                <a:latin typeface="Calibri"/>
                <a:ea typeface="Calibri"/>
                <a:cs typeface="Calibri"/>
                <a:sym typeface="Calibri"/>
              </a:rPr>
              <a:t>chiffres que nous présentons, car il existe de nombreuses variables et de nombreuses incertitudes</a:t>
            </a:r>
            <a:r>
              <a:rPr lang="en-GB"/>
              <a:t>, </a:t>
            </a:r>
            <a:r>
              <a:rPr lang="en-GB" sz="1200">
                <a:solidFill>
                  <a:schemeClr val="dk1"/>
                </a:solidFill>
                <a:latin typeface="Calibri"/>
                <a:ea typeface="Calibri"/>
                <a:cs typeface="Calibri"/>
                <a:sym typeface="Calibri"/>
              </a:rPr>
              <a:t>de sorte que nous ne pouvons pas dire de manière réaliste que nous connaissons exactement le montant en </a:t>
            </a:r>
            <a:r>
              <a:rPr lang="en-GB"/>
              <a:t>dollars américains </a:t>
            </a:r>
            <a:r>
              <a:rPr lang="en-GB" sz="1200">
                <a:solidFill>
                  <a:schemeClr val="dk1"/>
                </a:solidFill>
                <a:latin typeface="Calibri"/>
                <a:ea typeface="Calibri"/>
                <a:cs typeface="Calibri"/>
                <a:sym typeface="Calibri"/>
              </a:rPr>
              <a:t>que le projet coûtera.</a:t>
            </a:r>
            <a:r>
              <a:rPr lang="en-GB"/>
              <a:t> En outre, il est important de ne pas changer d'unité, par exemple dollar/euro, ou d'échelle, avec des millions sur un graphique et des milliards sur le suivant, entre les éléments que vous souhaitez comparer.</a:t>
            </a:r>
            <a:endParaRPr/>
          </a:p>
        </p:txBody>
      </p:sp>
      <p:sp>
        <p:nvSpPr>
          <p:cNvPr id="366" name="Google Shape;3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 message clé à </a:t>
            </a:r>
            <a:r>
              <a:rPr lang="en-GB"/>
              <a:t>retenir </a:t>
            </a:r>
            <a:r>
              <a:rPr lang="en-GB" sz="1200">
                <a:solidFill>
                  <a:schemeClr val="dk1"/>
                </a:solidFill>
                <a:latin typeface="Calibri"/>
                <a:ea typeface="Calibri"/>
                <a:cs typeface="Calibri"/>
                <a:sym typeface="Calibri"/>
              </a:rPr>
              <a:t>ici est</a:t>
            </a:r>
            <a:r>
              <a:rPr lang="en-GB"/>
              <a:t>, tout d'</a:t>
            </a:r>
            <a:r>
              <a:rPr lang="en-GB" sz="1200">
                <a:solidFill>
                  <a:schemeClr val="dk1"/>
                </a:solidFill>
                <a:latin typeface="Calibri"/>
                <a:ea typeface="Calibri"/>
                <a:cs typeface="Calibri"/>
                <a:sym typeface="Calibri"/>
              </a:rPr>
              <a:t>abord</a:t>
            </a:r>
            <a:r>
              <a:rPr lang="en-GB"/>
              <a:t>, </a:t>
            </a:r>
            <a:r>
              <a:rPr lang="en-GB" sz="1200">
                <a:solidFill>
                  <a:schemeClr val="dk1"/>
                </a:solidFill>
                <a:latin typeface="Calibri"/>
                <a:ea typeface="Calibri"/>
                <a:cs typeface="Calibri"/>
                <a:sym typeface="Calibri"/>
              </a:rPr>
              <a:t>de limiter le nombre de décimales et de chiffres que vous utilisez lorsque vous présentez vos chiffres avec une précision raisonnable compte tenu de l'incertitude des modèles.  </a:t>
            </a:r>
            <a:r>
              <a:rPr lang="en-GB"/>
              <a:t>Résumez les </a:t>
            </a:r>
            <a:r>
              <a:rPr lang="en-GB" sz="1200">
                <a:solidFill>
                  <a:schemeClr val="dk1"/>
                </a:solidFill>
                <a:latin typeface="Calibri"/>
                <a:ea typeface="Calibri"/>
                <a:cs typeface="Calibri"/>
                <a:sym typeface="Calibri"/>
              </a:rPr>
              <a:t>très grands nombres de </a:t>
            </a:r>
            <a:r>
              <a:rPr lang="en-GB"/>
              <a:t>manière à ce que le lecteur n'ait pas à compter les zéros </a:t>
            </a:r>
            <a:r>
              <a:rPr lang="en-GB" sz="1200">
                <a:solidFill>
                  <a:schemeClr val="dk1"/>
                </a:solidFill>
                <a:latin typeface="Calibri"/>
                <a:ea typeface="Calibri"/>
                <a:cs typeface="Calibri"/>
                <a:sym typeface="Calibri"/>
              </a:rPr>
              <a:t>et à </a:t>
            </a:r>
            <a:r>
              <a:rPr lang="en-GB"/>
              <a:t>les </a:t>
            </a:r>
            <a:r>
              <a:rPr lang="en-GB" sz="1200">
                <a:solidFill>
                  <a:schemeClr val="dk1"/>
                </a:solidFill>
                <a:latin typeface="Calibri"/>
                <a:ea typeface="Calibri"/>
                <a:cs typeface="Calibri"/>
                <a:sym typeface="Calibri"/>
              </a:rPr>
              <a:t>arrondir</a:t>
            </a:r>
            <a:r>
              <a:rPr lang="en-GB"/>
              <a:t>. Par exemple, 4 356 678 devrait devenir </a:t>
            </a:r>
            <a:r>
              <a:rPr lang="en-GB" sz="1200">
                <a:solidFill>
                  <a:schemeClr val="dk1"/>
                </a:solidFill>
                <a:latin typeface="Calibri"/>
                <a:ea typeface="Calibri"/>
                <a:cs typeface="Calibri"/>
                <a:sym typeface="Calibri"/>
              </a:rPr>
              <a:t>4,4 millions de </a:t>
            </a:r>
            <a:r>
              <a:rPr lang="en-GB"/>
              <a:t>dollars</a:t>
            </a:r>
            <a:r>
              <a:rPr lang="en-GB" sz="1200">
                <a:solidFill>
                  <a:schemeClr val="dk1"/>
                </a:solidFill>
                <a:latin typeface="Calibri"/>
                <a:ea typeface="Calibri"/>
                <a:cs typeface="Calibri"/>
                <a:sym typeface="Calibri"/>
              </a:rPr>
              <a:t>. Veillez à toujours présenter clairement les unités dans tous les graphiques, figures et textes</a:t>
            </a:r>
            <a:r>
              <a:rPr lang="en-GB"/>
              <a:t>. </a:t>
            </a:r>
            <a:endParaRPr/>
          </a:p>
        </p:txBody>
      </p:sp>
      <p:sp>
        <p:nvSpPr>
          <p:cNvPr id="375" name="Google Shape;37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Dans ce mini-cours, nous continuerons à décrire le mini-générateur diesel du cours précédent. Si nous calculons le </a:t>
            </a:r>
            <a:r>
              <a:rPr lang="en-GB"/>
              <a:t>L.C.O.E </a:t>
            </a:r>
            <a:r>
              <a:rPr lang="en-GB" sz="1200">
                <a:solidFill>
                  <a:schemeClr val="dk1"/>
                </a:solidFill>
                <a:latin typeface="Calibri"/>
                <a:ea typeface="Calibri"/>
                <a:cs typeface="Calibri"/>
                <a:sym typeface="Calibri"/>
              </a:rPr>
              <a:t>pour un mini-réseau diesel</a:t>
            </a:r>
            <a:r>
              <a:rPr lang="en-GB"/>
              <a:t>, </a:t>
            </a:r>
            <a:r>
              <a:rPr lang="en-GB" sz="1200">
                <a:solidFill>
                  <a:schemeClr val="dk1"/>
                </a:solidFill>
                <a:latin typeface="Calibri"/>
                <a:ea typeface="Calibri"/>
                <a:cs typeface="Calibri"/>
                <a:sym typeface="Calibri"/>
              </a:rPr>
              <a:t>nous utilisons le même type de calculs que pour le diesel </a:t>
            </a:r>
            <a:r>
              <a:rPr lang="en-GB"/>
              <a:t>autonome </a:t>
            </a:r>
            <a:r>
              <a:rPr lang="en-GB" sz="1200">
                <a:solidFill>
                  <a:schemeClr val="dk1"/>
                </a:solidFill>
                <a:latin typeface="Calibri"/>
                <a:ea typeface="Calibri"/>
                <a:cs typeface="Calibri"/>
                <a:sym typeface="Calibri"/>
              </a:rPr>
              <a:t>(que nous avons abordé dans le dernier cours), mais nous ajoutons les coûts du réseau de distribution. Si nous regardons le tableau pour le diesel de mini-réseau, nous pouvons ajuster les paramètres d'entrée ici</a:t>
            </a:r>
            <a:r>
              <a:rPr lang="en-GB"/>
              <a:t>, </a:t>
            </a:r>
            <a:r>
              <a:rPr lang="en-GB" sz="1200">
                <a:solidFill>
                  <a:schemeClr val="dk1"/>
                </a:solidFill>
                <a:latin typeface="Calibri"/>
                <a:ea typeface="Calibri"/>
                <a:cs typeface="Calibri"/>
                <a:sym typeface="Calibri"/>
              </a:rPr>
              <a:t>parce qu'il peut être livré par un camion diesel plus grand</a:t>
            </a:r>
            <a:r>
              <a:rPr lang="en-GB"/>
              <a:t>. Nous </a:t>
            </a:r>
            <a:r>
              <a:rPr lang="en-GB" sz="1200">
                <a:solidFill>
                  <a:schemeClr val="dk1"/>
                </a:solidFill>
                <a:latin typeface="Calibri"/>
                <a:ea typeface="Calibri"/>
                <a:cs typeface="Calibri"/>
                <a:sym typeface="Calibri"/>
              </a:rPr>
              <a:t>supposons que </a:t>
            </a:r>
            <a:r>
              <a:rPr lang="en-GB"/>
              <a:t>le coût de </a:t>
            </a:r>
            <a:r>
              <a:rPr lang="en-GB" sz="1200">
                <a:solidFill>
                  <a:schemeClr val="dk1"/>
                </a:solidFill>
                <a:latin typeface="Calibri"/>
                <a:ea typeface="Calibri"/>
                <a:cs typeface="Calibri"/>
                <a:sym typeface="Calibri"/>
              </a:rPr>
              <a:t>transport est moins élevé en raison des volumes plus importants</a:t>
            </a:r>
            <a:r>
              <a:rPr lang="en-GB"/>
              <a:t>. </a:t>
            </a:r>
            <a:endParaRPr/>
          </a:p>
        </p:txBody>
      </p:sp>
      <p:sp>
        <p:nvSpPr>
          <p:cNvPr id="188" name="Google Shape;188;p3: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La technologie </a:t>
            </a:r>
            <a:r>
              <a:rPr lang="en-GB"/>
              <a:t>suivante </a:t>
            </a:r>
            <a:r>
              <a:rPr lang="en-GB" sz="1200">
                <a:solidFill>
                  <a:schemeClr val="dk1"/>
                </a:solidFill>
                <a:latin typeface="Calibri"/>
                <a:ea typeface="Calibri"/>
                <a:cs typeface="Calibri"/>
                <a:sym typeface="Calibri"/>
              </a:rPr>
              <a:t>est le mini-réseau éolien</a:t>
            </a:r>
            <a:r>
              <a:rPr lang="en-GB"/>
              <a:t>, </a:t>
            </a:r>
            <a:r>
              <a:rPr lang="en-GB" sz="1200">
                <a:solidFill>
                  <a:schemeClr val="dk1"/>
                </a:solidFill>
                <a:latin typeface="Calibri"/>
                <a:ea typeface="Calibri"/>
                <a:cs typeface="Calibri"/>
                <a:sym typeface="Calibri"/>
              </a:rPr>
              <a:t>où le facteur de capacité est calculé dans chaque cellule</a:t>
            </a:r>
            <a:r>
              <a:rPr lang="en-GB"/>
              <a:t>, sur la base </a:t>
            </a:r>
            <a:r>
              <a:rPr lang="en-GB" sz="1200">
                <a:solidFill>
                  <a:schemeClr val="dk1"/>
                </a:solidFill>
                <a:latin typeface="Calibri"/>
                <a:ea typeface="Calibri"/>
                <a:cs typeface="Calibri"/>
                <a:sym typeface="Calibri"/>
              </a:rPr>
              <a:t>de la vitesse moyenne annuelle du vent. L'image montre un exemple de la vitesse du vent sur l'ensemble de l'Afrique</a:t>
            </a:r>
            <a:r>
              <a:rPr lang="en-GB"/>
              <a:t>, </a:t>
            </a:r>
            <a:r>
              <a:rPr lang="en-GB" sz="1200">
                <a:solidFill>
                  <a:schemeClr val="dk1"/>
                </a:solidFill>
                <a:latin typeface="Calibri"/>
                <a:ea typeface="Calibri"/>
                <a:cs typeface="Calibri"/>
                <a:sym typeface="Calibri"/>
              </a:rPr>
              <a:t>qui </a:t>
            </a:r>
            <a:r>
              <a:rPr lang="en-GB"/>
              <a:t>est </a:t>
            </a:r>
            <a:r>
              <a:rPr lang="en-GB" sz="1200">
                <a:solidFill>
                  <a:schemeClr val="dk1"/>
                </a:solidFill>
                <a:latin typeface="Calibri"/>
                <a:ea typeface="Calibri"/>
                <a:cs typeface="Calibri"/>
                <a:sym typeface="Calibri"/>
              </a:rPr>
              <a:t>utilisée pour calculer les facteurs de capacité. De même, comme pour les autres mini-réseaux, le réseau de distribution est ajouté aux coûts d'investissement, d'exploitation et de maintenance du mini-réseau </a:t>
            </a:r>
            <a:r>
              <a:rPr lang="en-GB"/>
              <a:t>éolien.</a:t>
            </a:r>
            <a:endParaRPr/>
          </a:p>
        </p:txBody>
      </p:sp>
      <p:sp>
        <p:nvSpPr>
          <p:cNvPr id="199" name="Google Shape;199;p4: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5: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L'usine de condensateurs pour l'énergie hydraulique est une donnée de l'utilisateur dans le modèle. Dans cette image, vous pouvez voir les estimations de Korkovelos et al. 2018</a:t>
            </a:r>
            <a:r>
              <a:rPr lang="en-GB"/>
              <a:t>.</a:t>
            </a:r>
            <a:r>
              <a:rPr lang="en-GB" sz="1200">
                <a:solidFill>
                  <a:schemeClr val="dk1"/>
                </a:solidFill>
                <a:latin typeface="Calibri"/>
                <a:ea typeface="Calibri"/>
                <a:cs typeface="Calibri"/>
                <a:sym typeface="Calibri"/>
              </a:rPr>
              <a:t> Pour l'énergie hydraulique, il </a:t>
            </a:r>
            <a:r>
              <a:rPr lang="en-GB"/>
              <a:t>n'y a pas de </a:t>
            </a:r>
            <a:r>
              <a:rPr lang="en-GB" sz="1200">
                <a:solidFill>
                  <a:schemeClr val="dk1"/>
                </a:solidFill>
                <a:latin typeface="Calibri"/>
                <a:ea typeface="Calibri"/>
                <a:cs typeface="Calibri"/>
                <a:sym typeface="Calibri"/>
              </a:rPr>
              <a:t>coût de combustible. Une limite importante pour l'énergie hydraulique est que nous supposons que les mini-réseaux hydrauliques </a:t>
            </a:r>
            <a:r>
              <a:rPr lang="en-GB"/>
              <a:t>ne peuvent être </a:t>
            </a:r>
            <a:r>
              <a:rPr lang="en-GB" sz="1200">
                <a:solidFill>
                  <a:schemeClr val="dk1"/>
                </a:solidFill>
                <a:latin typeface="Calibri"/>
                <a:ea typeface="Calibri"/>
                <a:cs typeface="Calibri"/>
                <a:sym typeface="Calibri"/>
              </a:rPr>
              <a:t>construits </a:t>
            </a:r>
            <a:r>
              <a:rPr lang="en-GB"/>
              <a:t>que dans des </a:t>
            </a:r>
            <a:r>
              <a:rPr lang="en-GB" sz="1200">
                <a:solidFill>
                  <a:schemeClr val="dk1"/>
                </a:solidFill>
                <a:latin typeface="Calibri"/>
                <a:ea typeface="Calibri"/>
                <a:cs typeface="Calibri"/>
                <a:sym typeface="Calibri"/>
              </a:rPr>
              <a:t>endroits situés à </a:t>
            </a:r>
            <a:r>
              <a:rPr lang="en-GB"/>
              <a:t>moins de </a:t>
            </a:r>
            <a:r>
              <a:rPr lang="en-GB" sz="1200">
                <a:solidFill>
                  <a:schemeClr val="dk1"/>
                </a:solidFill>
                <a:latin typeface="Calibri"/>
                <a:ea typeface="Calibri"/>
                <a:cs typeface="Calibri"/>
                <a:sym typeface="Calibri"/>
              </a:rPr>
              <a:t>5 </a:t>
            </a:r>
            <a:r>
              <a:rPr lang="en-GB"/>
              <a:t>kilomètres </a:t>
            </a:r>
            <a:r>
              <a:rPr lang="en-GB" sz="1200">
                <a:solidFill>
                  <a:schemeClr val="dk1"/>
                </a:solidFill>
                <a:latin typeface="Calibri"/>
                <a:ea typeface="Calibri"/>
                <a:cs typeface="Calibri"/>
                <a:sym typeface="Calibri"/>
              </a:rPr>
              <a:t>de l'agglomération. En outre</a:t>
            </a:r>
            <a:r>
              <a:rPr lang="en-GB"/>
              <a:t>, nous avons les </a:t>
            </a:r>
            <a:r>
              <a:rPr lang="en-GB" sz="1200">
                <a:solidFill>
                  <a:schemeClr val="dk1"/>
                </a:solidFill>
                <a:latin typeface="Calibri"/>
                <a:ea typeface="Calibri"/>
                <a:cs typeface="Calibri"/>
                <a:sym typeface="Calibri"/>
              </a:rPr>
              <a:t>mêmes coûts de distribution que pour les autres mini-réseaux.</a:t>
            </a:r>
            <a:endParaRPr/>
          </a:p>
        </p:txBody>
      </p:sp>
      <p:sp>
        <p:nvSpPr>
          <p:cNvPr id="210" name="Google Shape;210;p5: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calculons maintenant le coût </a:t>
            </a:r>
            <a:r>
              <a:rPr lang="en-GB"/>
              <a:t>actualisé</a:t>
            </a:r>
            <a:r>
              <a:rPr lang="en-GB" sz="1200">
                <a:solidFill>
                  <a:schemeClr val="dk1"/>
                </a:solidFill>
                <a:latin typeface="Calibri"/>
                <a:ea typeface="Calibri"/>
                <a:cs typeface="Calibri"/>
                <a:sym typeface="Calibri"/>
              </a:rPr>
              <a:t> de l'électricité pour toutes les différentes technologies, en calculant les facteurs de capacité et les coûts des combustibles en fonction du type de technologie de manière légèrement différente, puis en identifiant l'option </a:t>
            </a:r>
            <a:r>
              <a:rPr lang="en-GB"/>
              <a:t>la moins coûteuse. </a:t>
            </a:r>
            <a:endParaRPr/>
          </a:p>
        </p:txBody>
      </p:sp>
      <p:sp>
        <p:nvSpPr>
          <p:cNvPr id="221" name="Google Shape;221;p6: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Enfin, nous disposons également de l'algorithme d'électrification du réseau et du coût moyen de l'électricité pour connecter le village au réseau centralisé. Le </a:t>
            </a:r>
            <a:r>
              <a:rPr lang="en-GB"/>
              <a:t>L.C.O.E. </a:t>
            </a:r>
            <a:r>
              <a:rPr lang="en-GB" sz="1200">
                <a:solidFill>
                  <a:schemeClr val="dk1"/>
                </a:solidFill>
                <a:latin typeface="Calibri"/>
                <a:ea typeface="Calibri"/>
                <a:cs typeface="Calibri"/>
                <a:sym typeface="Calibri"/>
              </a:rPr>
              <a:t>pour le réseau dépend du coût moyen de production de l'électricité à partir des centrales électriques </a:t>
            </a:r>
            <a:r>
              <a:rPr lang="en-GB"/>
              <a:t>du réseau. Ce </a:t>
            </a:r>
            <a:r>
              <a:rPr lang="en-GB" sz="1200">
                <a:solidFill>
                  <a:schemeClr val="dk1"/>
                </a:solidFill>
                <a:latin typeface="Calibri"/>
                <a:ea typeface="Calibri"/>
                <a:cs typeface="Calibri"/>
                <a:sym typeface="Calibri"/>
              </a:rPr>
              <a:t>coût est utilisé comme coût du combustible dans la formule du </a:t>
            </a:r>
            <a:r>
              <a:rPr lang="en-GB"/>
              <a:t>L.C.O.E. </a:t>
            </a:r>
            <a:r>
              <a:rPr lang="en-GB" sz="1200">
                <a:solidFill>
                  <a:schemeClr val="dk1"/>
                </a:solidFill>
                <a:latin typeface="Calibri"/>
                <a:ea typeface="Calibri"/>
                <a:cs typeface="Calibri"/>
                <a:sym typeface="Calibri"/>
              </a:rPr>
              <a:t>Deuxièmement</a:t>
            </a:r>
            <a:r>
              <a:rPr lang="en-GB"/>
              <a:t>, </a:t>
            </a:r>
            <a:r>
              <a:rPr lang="en-GB" sz="1200">
                <a:solidFill>
                  <a:schemeClr val="dk1"/>
                </a:solidFill>
                <a:latin typeface="Calibri"/>
                <a:ea typeface="Calibri"/>
                <a:cs typeface="Calibri"/>
                <a:sym typeface="Calibri"/>
              </a:rPr>
              <a:t>nous avons les coûts d'investissement pour le réseau de distribution nécessaire au sein de la </a:t>
            </a:r>
            <a:r>
              <a:rPr lang="en-GB"/>
              <a:t>localité</a:t>
            </a:r>
            <a:r>
              <a:rPr lang="en-GB" sz="1200">
                <a:solidFill>
                  <a:schemeClr val="dk1"/>
                </a:solidFill>
                <a:latin typeface="Calibri"/>
                <a:ea typeface="Calibri"/>
                <a:cs typeface="Calibri"/>
                <a:sym typeface="Calibri"/>
              </a:rPr>
              <a:t>. Troisièmement, nous avons les coûts d'investissement pour la capacité supplémentaire des centrales électriques ainsi que le réseau de transmission, qui est nécessaire pour connecter le village à l'infrastructure existante.</a:t>
            </a:r>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Pour chaque village, l'algorithme compare le coût de l'électricité </a:t>
            </a:r>
            <a:r>
              <a:rPr lang="en-GB"/>
              <a:t>résultant de </a:t>
            </a:r>
            <a:r>
              <a:rPr lang="en-GB" sz="1200">
                <a:solidFill>
                  <a:schemeClr val="dk1"/>
                </a:solidFill>
                <a:latin typeface="Calibri"/>
                <a:ea typeface="Calibri"/>
                <a:cs typeface="Calibri"/>
                <a:sym typeface="Calibri"/>
              </a:rPr>
              <a:t>la connexion au réseau centralisé avec les technologies hors réseau </a:t>
            </a:r>
            <a:r>
              <a:rPr lang="en-GB"/>
              <a:t>les moins coûteuses. L</a:t>
            </a:r>
            <a:r>
              <a:rPr lang="en-GB" sz="1200">
                <a:solidFill>
                  <a:schemeClr val="dk1"/>
                </a:solidFill>
                <a:latin typeface="Calibri"/>
                <a:ea typeface="Calibri"/>
                <a:cs typeface="Calibri"/>
                <a:sym typeface="Calibri"/>
              </a:rPr>
              <a:t>'algorithme du réseau a déjà été abordé dans les cours précédents </a:t>
            </a:r>
            <a:r>
              <a:rPr lang="en-GB"/>
              <a:t>; </a:t>
            </a:r>
            <a:r>
              <a:rPr lang="en-GB" sz="1200">
                <a:solidFill>
                  <a:schemeClr val="dk1"/>
                </a:solidFill>
                <a:latin typeface="Calibri"/>
                <a:ea typeface="Calibri"/>
                <a:cs typeface="Calibri"/>
                <a:sym typeface="Calibri"/>
              </a:rPr>
              <a:t>cependant</a:t>
            </a:r>
            <a:r>
              <a:rPr lang="en-GB"/>
              <a:t>, il </a:t>
            </a:r>
            <a:r>
              <a:rPr lang="en-GB" sz="1200">
                <a:solidFill>
                  <a:schemeClr val="dk1"/>
                </a:solidFill>
                <a:latin typeface="Calibri"/>
                <a:ea typeface="Calibri"/>
                <a:cs typeface="Calibri"/>
                <a:sym typeface="Calibri"/>
              </a:rPr>
              <a:t>y a quelques aspects supplémentaires qui n'ont pas été abordés dans ce cours et que nous décrirons dans le prochain mini-cours</a:t>
            </a:r>
            <a:r>
              <a:rPr lang="en-GB"/>
              <a:t>. </a:t>
            </a:r>
            <a:endParaRPr/>
          </a:p>
        </p:txBody>
      </p:sp>
      <p:sp>
        <p:nvSpPr>
          <p:cNvPr id="234" name="Google Shape;234;p7: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La première chose est ce que nous appelons une pénalité. Nous partons du principe que le coût d'une ligne à moyenne tension par </a:t>
            </a:r>
            <a:r>
              <a:rPr lang="en-GB"/>
              <a:t>kilomètre est donné, </a:t>
            </a:r>
            <a:r>
              <a:rPr lang="en-GB" sz="1200">
                <a:solidFill>
                  <a:schemeClr val="dk1"/>
                </a:solidFill>
                <a:latin typeface="Calibri"/>
                <a:ea typeface="Calibri"/>
                <a:cs typeface="Calibri"/>
                <a:sym typeface="Calibri"/>
              </a:rPr>
              <a:t>mais nous nous attendons à ce que ce coût augmente en fonction du terrain sur lequel elle sera </a:t>
            </a:r>
            <a:r>
              <a:rPr lang="en-GB"/>
              <a:t>construite. Nous </a:t>
            </a:r>
            <a:r>
              <a:rPr lang="en-GB" sz="1200">
                <a:solidFill>
                  <a:schemeClr val="dk1"/>
                </a:solidFill>
                <a:latin typeface="Calibri"/>
                <a:ea typeface="Calibri"/>
                <a:cs typeface="Calibri"/>
                <a:sym typeface="Calibri"/>
              </a:rPr>
              <a:t>utilisons les paramètres suivants pour décrire le terrain : couverture du sol, élévation, pente, distance par rapport à la sous-station et distance </a:t>
            </a:r>
            <a:r>
              <a:rPr lang="en-GB"/>
              <a:t>par rapport aux </a:t>
            </a:r>
            <a:r>
              <a:rPr lang="en-GB" sz="1200">
                <a:solidFill>
                  <a:schemeClr val="dk1"/>
                </a:solidFill>
                <a:latin typeface="Calibri"/>
                <a:ea typeface="Calibri"/>
                <a:cs typeface="Calibri"/>
                <a:sym typeface="Calibri"/>
              </a:rPr>
              <a:t>routes. À partir de ces paramètres, nous calculons une pénalité</a:t>
            </a:r>
            <a:r>
              <a:rPr lang="en-GB"/>
              <a:t>, en </a:t>
            </a:r>
            <a:r>
              <a:rPr lang="en-GB" sz="1200">
                <a:solidFill>
                  <a:schemeClr val="dk1"/>
                </a:solidFill>
                <a:latin typeface="Calibri"/>
                <a:ea typeface="Calibri"/>
                <a:cs typeface="Calibri"/>
                <a:sym typeface="Calibri"/>
              </a:rPr>
              <a:t>supposant qu'il est plus coûteux d'étendre le réseau à travers une forêt, par exemple, qu'à travers un terrain ouvert. </a:t>
            </a:r>
            <a:r>
              <a:rPr lang="en-GB"/>
              <a:t>Des pénalités similaires sont appliquées pour les zones </a:t>
            </a:r>
            <a:r>
              <a:rPr lang="en-GB" sz="1200">
                <a:solidFill>
                  <a:schemeClr val="dk1"/>
                </a:solidFill>
                <a:latin typeface="Calibri"/>
                <a:ea typeface="Calibri"/>
                <a:cs typeface="Calibri"/>
                <a:sym typeface="Calibri"/>
              </a:rPr>
              <a:t>plus coûteuses</a:t>
            </a:r>
            <a:r>
              <a:rPr lang="en-GB"/>
              <a:t>, telles que celles situées sur une </a:t>
            </a:r>
            <a:r>
              <a:rPr lang="en-GB" sz="1200">
                <a:solidFill>
                  <a:schemeClr val="dk1"/>
                </a:solidFill>
                <a:latin typeface="Calibri"/>
                <a:ea typeface="Calibri"/>
                <a:cs typeface="Calibri"/>
                <a:sym typeface="Calibri"/>
              </a:rPr>
              <a:t>pente raide ou qui sont éloignées de la sous-station et des routes par lesquelles les </a:t>
            </a:r>
            <a:r>
              <a:rPr lang="en-GB"/>
              <a:t>matériaux </a:t>
            </a:r>
            <a:r>
              <a:rPr lang="en-GB" sz="1200">
                <a:solidFill>
                  <a:schemeClr val="dk1"/>
                </a:solidFill>
                <a:latin typeface="Calibri"/>
                <a:ea typeface="Calibri"/>
                <a:cs typeface="Calibri"/>
                <a:sym typeface="Calibri"/>
              </a:rPr>
              <a:t>peuvent être acheminés.</a:t>
            </a:r>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Deuxièmement, nous tenons compte des coûts de renforcement des lignes à moyenne tension. Cela se produit lorsque vous vous connectez du réseau existant à la </a:t>
            </a:r>
            <a:r>
              <a:rPr lang="en-GB"/>
              <a:t>localité </a:t>
            </a:r>
            <a:r>
              <a:rPr lang="en-GB" sz="1200">
                <a:solidFill>
                  <a:schemeClr val="dk1"/>
                </a:solidFill>
                <a:latin typeface="Calibri"/>
                <a:ea typeface="Calibri"/>
                <a:cs typeface="Calibri"/>
                <a:sym typeface="Calibri"/>
              </a:rPr>
              <a:t>A, puis de la </a:t>
            </a:r>
            <a:r>
              <a:rPr lang="en-GB"/>
              <a:t>localité </a:t>
            </a:r>
            <a:r>
              <a:rPr lang="en-GB" sz="1200">
                <a:solidFill>
                  <a:schemeClr val="dk1"/>
                </a:solidFill>
                <a:latin typeface="Calibri"/>
                <a:ea typeface="Calibri"/>
                <a:cs typeface="Calibri"/>
                <a:sym typeface="Calibri"/>
              </a:rPr>
              <a:t>A à la </a:t>
            </a:r>
            <a:r>
              <a:rPr lang="en-GB"/>
              <a:t>localité </a:t>
            </a:r>
            <a:r>
              <a:rPr lang="en-GB" sz="1200">
                <a:solidFill>
                  <a:schemeClr val="dk1"/>
                </a:solidFill>
                <a:latin typeface="Calibri"/>
                <a:ea typeface="Calibri"/>
                <a:cs typeface="Calibri"/>
                <a:sym typeface="Calibri"/>
              </a:rPr>
              <a:t>B. Cela augmentera légèrement le coût de la </a:t>
            </a:r>
            <a:r>
              <a:rPr lang="en-GB"/>
              <a:t>localité </a:t>
            </a:r>
            <a:r>
              <a:rPr lang="en-GB" sz="1200">
                <a:solidFill>
                  <a:schemeClr val="dk1"/>
                </a:solidFill>
                <a:latin typeface="Calibri"/>
                <a:ea typeface="Calibri"/>
                <a:cs typeface="Calibri"/>
                <a:sym typeface="Calibri"/>
              </a:rPr>
              <a:t>A à la </a:t>
            </a:r>
            <a:r>
              <a:rPr lang="en-GB"/>
              <a:t>localité </a:t>
            </a:r>
            <a:r>
              <a:rPr lang="en-GB" sz="1200">
                <a:solidFill>
                  <a:schemeClr val="dk1"/>
                </a:solidFill>
                <a:latin typeface="Calibri"/>
                <a:ea typeface="Calibri"/>
                <a:cs typeface="Calibri"/>
                <a:sym typeface="Calibri"/>
              </a:rPr>
              <a:t>B afin de couvrir tout renforcement qui pourrait être nécessaire de la part du réseau en aval. La valeur par défaut est de 10 </a:t>
            </a:r>
            <a:r>
              <a:rPr lang="en-GB"/>
              <a:t>% </a:t>
            </a:r>
            <a:r>
              <a:rPr lang="en-GB" sz="1200">
                <a:solidFill>
                  <a:schemeClr val="dk1"/>
                </a:solidFill>
                <a:latin typeface="Calibri"/>
                <a:ea typeface="Calibri"/>
                <a:cs typeface="Calibri"/>
                <a:sym typeface="Calibri"/>
              </a:rPr>
              <a:t>pour ce renforcement. Il s'agit d'une simplification, mais au lieu d'effectuer une analyse complète des flux de charge pour les coûts de renforcement, nous évaluons approximativement la nécessité d'un renforcement en aval. D'autres modèles peuvent effectuer un calcul complet de la tension exacte nécessaire pour chaque ligne. C'est plus détaillé, mais cela augmente aussi considérablement le temps de calcul (comme nous l'avons mentionné dans les </a:t>
            </a:r>
            <a:r>
              <a:rPr lang="en-GB"/>
              <a:t>cours </a:t>
            </a:r>
            <a:r>
              <a:rPr lang="en-GB" sz="1200">
                <a:solidFill>
                  <a:schemeClr val="dk1"/>
                </a:solidFill>
                <a:latin typeface="Calibri"/>
                <a:ea typeface="Calibri"/>
                <a:cs typeface="Calibri"/>
                <a:sym typeface="Calibri"/>
              </a:rPr>
              <a:t>précédents)</a:t>
            </a:r>
            <a:r>
              <a:rPr lang="en-GB"/>
              <a: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Enfin, nous pouvons également inclure une distance technico-économique maximale à laquelle les lignes à moyenne tension peuvent être étendues pour relier de nouvelles localités. La valeur par défaut est fixée à 50 </a:t>
            </a:r>
            <a:r>
              <a:rPr lang="en-GB"/>
              <a:t>kilomètres</a:t>
            </a:r>
            <a:r>
              <a:rPr lang="en-GB" sz="1200">
                <a:solidFill>
                  <a:schemeClr val="dk1"/>
                </a:solidFill>
                <a:latin typeface="Calibri"/>
                <a:ea typeface="Calibri"/>
                <a:cs typeface="Calibri"/>
                <a:sym typeface="Calibri"/>
              </a:rPr>
              <a:t>, ce qui suppose qu'une localité située à plus de 50 </a:t>
            </a:r>
            <a:r>
              <a:rPr lang="en-GB"/>
              <a:t>kilomètres </a:t>
            </a:r>
            <a:r>
              <a:rPr lang="en-GB" sz="1200">
                <a:solidFill>
                  <a:schemeClr val="dk1"/>
                </a:solidFill>
                <a:latin typeface="Calibri"/>
                <a:ea typeface="Calibri"/>
                <a:cs typeface="Calibri"/>
                <a:sym typeface="Calibri"/>
              </a:rPr>
              <a:t>du réseau existant ne peut être atteinte par une ligne à moyenne tension. Si la distance est supérieure à 50 </a:t>
            </a:r>
            <a:r>
              <a:rPr lang="en-GB"/>
              <a:t>kilomètres</a:t>
            </a:r>
            <a:r>
              <a:rPr lang="en-GB" sz="1200">
                <a:solidFill>
                  <a:schemeClr val="dk1"/>
                </a:solidFill>
                <a:latin typeface="Calibri"/>
                <a:ea typeface="Calibri"/>
                <a:cs typeface="Calibri"/>
                <a:sym typeface="Calibri"/>
              </a:rPr>
              <a:t>, une ligne à haute tension est nécessaire</a:t>
            </a:r>
            <a:r>
              <a:rPr lang="en-GB"/>
              <a:t>. </a:t>
            </a:r>
            <a:endParaRPr sz="1200">
              <a:solidFill>
                <a:schemeClr val="dk1"/>
              </a:solidFill>
              <a:latin typeface="Calibri"/>
              <a:ea typeface="Calibri"/>
              <a:cs typeface="Calibri"/>
              <a:sym typeface="Calibri"/>
            </a:endParaRPr>
          </a:p>
        </p:txBody>
      </p:sp>
      <p:sp>
        <p:nvSpPr>
          <p:cNvPr id="249" name="Google Shape;249;p9: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9"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8" name="Google Shape;18;p29"/>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1"/>
          <p:cNvSpPr>
            <a:spLocks noGrp="1"/>
          </p:cNvSpPr>
          <p:nvPr>
            <p:ph type="pic" idx="2"/>
          </p:nvPr>
        </p:nvSpPr>
        <p:spPr>
          <a:xfrm>
            <a:off x="5183188" y="987425"/>
            <a:ext cx="6172200" cy="4873625"/>
          </a:xfrm>
          <a:prstGeom prst="rect">
            <a:avLst/>
          </a:prstGeom>
          <a:noFill/>
          <a:ln>
            <a:noFill/>
          </a:ln>
        </p:spPr>
      </p:sp>
      <p:sp>
        <p:nvSpPr>
          <p:cNvPr id="76" name="Google Shape;76;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10" name="Google Shape;110;p44"/>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0"/>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1"/>
          <p:cNvSpPr>
            <a:spLocks noGrp="1"/>
          </p:cNvSpPr>
          <p:nvPr>
            <p:ph type="pic" idx="2"/>
          </p:nvPr>
        </p:nvSpPr>
        <p:spPr>
          <a:xfrm>
            <a:off x="5183188" y="987425"/>
            <a:ext cx="6172200" cy="4873625"/>
          </a:xfrm>
          <a:prstGeom prst="rect">
            <a:avLst/>
          </a:prstGeom>
          <a:noFill/>
          <a:ln>
            <a:noFill/>
          </a:ln>
        </p:spPr>
      </p:sp>
      <p:sp>
        <p:nvSpPr>
          <p:cNvPr id="152" name="Google Shape;152;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
        <p:cNvGrpSpPr/>
        <p:nvPr/>
      </p:nvGrpSpPr>
      <p:grpSpPr>
        <a:xfrm>
          <a:off x="0" y="0"/>
          <a:ext cx="0" cy="0"/>
          <a:chOff x="0" y="0"/>
          <a:chExt cx="0" cy="0"/>
        </a:xfrm>
      </p:grpSpPr>
      <p:pic>
        <p:nvPicPr>
          <p:cNvPr id="26" name="Google Shape;26;p31"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27" name="Google Shape;2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32"/>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2" name="Google Shape;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OnSSET/teaching_kit/courses/module_3/Lecture%20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OnSSET/teaching_kit/courses/module_3/Lecture%20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OnSSET/teaching_kit/courses/module_3/Lecture%20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doi.org/10.3390/en111131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OnSSET/teaching_kit/courses/module_3/Lecture%206/"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A picture containing calendar&#10;&#10;Description automatically generated"/>
          <p:cNvPicPr preferRelativeResize="0"/>
          <p:nvPr/>
        </p:nvPicPr>
        <p:blipFill rotWithShape="1">
          <a:blip r:embed="rId3">
            <a:alphaModFix/>
          </a:blip>
          <a:srcRect/>
          <a:stretch/>
        </p:blipFill>
        <p:spPr>
          <a:xfrm>
            <a:off x="0" y="11916"/>
            <a:ext cx="12192000" cy="6858000"/>
          </a:xfrm>
          <a:prstGeom prst="rect">
            <a:avLst/>
          </a:prstGeom>
          <a:noFill/>
          <a:ln>
            <a:noFill/>
          </a:ln>
        </p:spPr>
      </p:pic>
      <p:sp>
        <p:nvSpPr>
          <p:cNvPr id="174" name="Google Shape;174;p1"/>
          <p:cNvSpPr txBox="1"/>
          <p:nvPr/>
        </p:nvSpPr>
        <p:spPr>
          <a:xfrm>
            <a:off x="8832600" y="6157376"/>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Open Sans"/>
                <a:ea typeface="Open Sans"/>
                <a:cs typeface="Open Sans"/>
                <a:sym typeface="Open Sans"/>
              </a:rPr>
              <a:t>Version 1.0</a:t>
            </a:r>
            <a:endParaRPr sz="1050" b="0" i="0" u="none" strike="noStrike" cap="none">
              <a:solidFill>
                <a:schemeClr val="lt1"/>
              </a:solidFill>
              <a:latin typeface="Open Sans"/>
              <a:ea typeface="Open Sans"/>
              <a:cs typeface="Open Sans"/>
              <a:sym typeface="Open Sans"/>
            </a:endParaRPr>
          </a:p>
        </p:txBody>
      </p:sp>
      <p:sp>
        <p:nvSpPr>
          <p:cNvPr id="175" name="Google Shape;175;p1"/>
          <p:cNvSpPr txBox="1"/>
          <p:nvPr/>
        </p:nvSpPr>
        <p:spPr>
          <a:xfrm>
            <a:off x="452383" y="3759399"/>
            <a:ext cx="4504500" cy="8928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1"/>
              </a:buClr>
              <a:buFont typeface="Arial"/>
              <a:buNone/>
            </a:pPr>
            <a:r>
              <a:rPr lang="en-GB" sz="1800" b="1">
                <a:solidFill>
                  <a:schemeClr val="dk1"/>
                </a:solidFill>
                <a:latin typeface="Open Sans ExtraBold"/>
                <a:ea typeface="Open Sans ExtraBold"/>
                <a:cs typeface="Open Sans ExtraBold"/>
                <a:sym typeface="Open Sans ExtraBold"/>
              </a:rPr>
              <a:t>OnSSET/Plateforme mondiale d'électrification</a:t>
            </a:r>
            <a:endParaRPr sz="1800" b="1">
              <a:solidFill>
                <a:schemeClr val="dk1"/>
              </a:solidFill>
              <a:latin typeface="Open Sans ExtraBold"/>
              <a:ea typeface="Open Sans ExtraBold"/>
              <a:cs typeface="Open Sans ExtraBold"/>
              <a:sym typeface="Open Sans ExtraBold"/>
            </a:endParaRPr>
          </a:p>
          <a:p>
            <a:pPr marL="0" marR="0" lvl="0" indent="0" algn="l" rtl="0">
              <a:spcBef>
                <a:spcPts val="0"/>
              </a:spcBef>
              <a:spcAft>
                <a:spcPts val="0"/>
              </a:spcAft>
              <a:buNone/>
            </a:pPr>
            <a:endParaRPr sz="1600" b="1">
              <a:solidFill>
                <a:schemeClr val="dk1"/>
              </a:solidFill>
              <a:latin typeface="Open Sans ExtraBold"/>
              <a:ea typeface="Open Sans ExtraBold"/>
              <a:cs typeface="Open Sans ExtraBold"/>
              <a:sym typeface="Open Sans ExtraBold"/>
            </a:endParaRPr>
          </a:p>
        </p:txBody>
      </p:sp>
      <p:sp>
        <p:nvSpPr>
          <p:cNvPr id="176" name="Google Shape;176;p1"/>
          <p:cNvSpPr txBox="1">
            <a:spLocks noGrp="1"/>
          </p:cNvSpPr>
          <p:nvPr>
            <p:ph type="title"/>
          </p:nvPr>
        </p:nvSpPr>
        <p:spPr>
          <a:xfrm>
            <a:off x="436833" y="4411825"/>
            <a:ext cx="7686889" cy="19247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Open Sans ExtraBold"/>
              <a:buNone/>
            </a:pPr>
            <a:r>
              <a:rPr lang="en-GB" sz="3200">
                <a:solidFill>
                  <a:schemeClr val="lt1"/>
                </a:solidFill>
              </a:rPr>
              <a:t>LECTURE 9</a:t>
            </a:r>
            <a:br>
              <a:rPr lang="en-GB" sz="3200"/>
            </a:br>
            <a:r>
              <a:rPr lang="en-GB" sz="3200"/>
              <a:t>MODÉLISATION ÉNERGÉTIQUE AVANCÉE ET COMMUNICATION DES RÉSULTATS DU MODÈLE D'ÉLECTRIFICATION</a:t>
            </a: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body" idx="1"/>
          </p:nvPr>
        </p:nvSpPr>
        <p:spPr>
          <a:xfrm>
            <a:off x="838200" y="2261937"/>
            <a:ext cx="7060096" cy="3915026"/>
          </a:xfrm>
          <a:prstGeom prst="rect">
            <a:avLst/>
          </a:prstGeom>
          <a:noFill/>
          <a:ln>
            <a:noFill/>
          </a:ln>
        </p:spPr>
        <p:txBody>
          <a:bodyPr spcFirstLastPara="1" wrap="square" lIns="91425" tIns="45700" rIns="91425" bIns="45700" anchor="t" anchorCtr="0">
            <a:normAutofit/>
          </a:bodyPr>
          <a:lstStyle/>
          <a:p>
            <a:pPr marL="228600" lvl="0" indent="-228600" algn="l" rtl="0">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OnSSET choisit la technologie la moins coûteuse en se basant uniquement sur le LCOE</a:t>
            </a:r>
            <a:endParaRPr sz="2000">
              <a:latin typeface="Open Sans"/>
              <a:ea typeface="Open Sans"/>
              <a:cs typeface="Open Sans"/>
              <a:sym typeface="Open Sans"/>
            </a:endParaRPr>
          </a:p>
          <a:p>
            <a:pPr marL="228600" lvl="0" indent="-228600" algn="l" rtl="0">
              <a:lnSpc>
                <a:spcPct val="114000"/>
              </a:lnSpc>
              <a:spcBef>
                <a:spcPts val="1600"/>
              </a:spcBef>
              <a:spcAft>
                <a:spcPts val="600"/>
              </a:spcAft>
              <a:buClr>
                <a:schemeClr val="dk1"/>
              </a:buClr>
              <a:buSzPts val="2800"/>
              <a:buChar char="•"/>
            </a:pPr>
            <a:r>
              <a:rPr lang="en-GB" sz="2000">
                <a:latin typeface="Open Sans"/>
                <a:ea typeface="Open Sans"/>
                <a:cs typeface="Open Sans"/>
                <a:sym typeface="Open Sans"/>
              </a:rPr>
              <a:t>Plusieurs données d'entrée (SIG et non SIG) sont utilisées pour calculer le LCOE de chaque technologie, en tenant compte des coûts de production, de transmission et de distribution. Toutes les données d'entrée peuvent être personnalisées par l'utilisateur dans le générateur de scénarios GEP. </a:t>
            </a:r>
            <a:endParaRPr sz="2000">
              <a:latin typeface="Open Sans"/>
              <a:ea typeface="Open Sans"/>
              <a:cs typeface="Open Sans"/>
              <a:sym typeface="Open Sans"/>
            </a:endParaRPr>
          </a:p>
        </p:txBody>
      </p:sp>
      <p:sp>
        <p:nvSpPr>
          <p:cNvPr id="260" name="Google Shape;260;p10"/>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Message clé à retenir, technologie LCOE</a:t>
            </a:r>
            <a:endParaRPr/>
          </a:p>
        </p:txBody>
      </p:sp>
      <p:sp>
        <p:nvSpPr>
          <p:cNvPr id="261" name="Google Shape;261;p10"/>
          <p:cNvSpPr txBox="1"/>
          <p:nvPr/>
        </p:nvSpPr>
        <p:spPr>
          <a:xfrm>
            <a:off x="838200" y="242135"/>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Théorie avancée VII</a:t>
            </a:r>
            <a:endParaRPr sz="4400">
              <a:solidFill>
                <a:srgbClr val="17375E"/>
              </a:solidFill>
              <a:latin typeface="Open Sans"/>
              <a:ea typeface="Open Sans"/>
              <a:cs typeface="Open Sans"/>
              <a:sym typeface="Open Sans"/>
            </a:endParaRPr>
          </a:p>
        </p:txBody>
      </p:sp>
      <p:sp>
        <p:nvSpPr>
          <p:cNvPr id="262" name="Google Shape;262;p10"/>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a:spLocks noGrp="1"/>
          </p:cNvSpPr>
          <p:nvPr>
            <p:ph type="body" idx="1"/>
          </p:nvPr>
        </p:nvSpPr>
        <p:spPr>
          <a:xfrm>
            <a:off x="838200" y="2225841"/>
            <a:ext cx="10214810" cy="3911851"/>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L'outil OnSSET comprend un algorithme de priorisation pour décider quelles localités doivent être électrifiées si le taux d'électrification visé est inférieur à 100 % (soit dans l'année intermédiaire, soit dans l'année finale).</a:t>
            </a:r>
            <a:endParaRPr sz="2000">
              <a:latin typeface="Open Sans"/>
              <a:ea typeface="Open Sans"/>
              <a:cs typeface="Open Sans"/>
              <a:sym typeface="Open Sans"/>
            </a:endParaRPr>
          </a:p>
          <a:p>
            <a:pPr marL="228600" lvl="0" indent="-228600" algn="l" rtl="0">
              <a:lnSpc>
                <a:spcPct val="114000"/>
              </a:lnSpc>
              <a:spcBef>
                <a:spcPts val="1600"/>
              </a:spcBef>
              <a:spcAft>
                <a:spcPts val="0"/>
              </a:spcAft>
              <a:buClr>
                <a:schemeClr val="dk1"/>
              </a:buClr>
              <a:buSzPts val="2800"/>
              <a:buChar char="•"/>
            </a:pPr>
            <a:r>
              <a:rPr lang="en-GB" sz="2000">
                <a:latin typeface="Open Sans"/>
                <a:ea typeface="Open Sans"/>
                <a:cs typeface="Open Sans"/>
                <a:sym typeface="Open Sans"/>
              </a:rPr>
              <a:t>Le modèle calculera toujours la voie la moins coûteuse pour une électrification à 100 %, puis choisira les localités à électrifier sur la base d'une stratégie de priorisation préalablement définie afin d'atteindre l'objectif le plus bas.</a:t>
            </a:r>
            <a:endParaRPr sz="2000">
              <a:latin typeface="Open Sans"/>
              <a:ea typeface="Open Sans"/>
              <a:cs typeface="Open Sans"/>
              <a:sym typeface="Open Sans"/>
            </a:endParaRPr>
          </a:p>
          <a:p>
            <a:pPr marL="228600" lvl="0" indent="-228600" algn="l" rtl="0">
              <a:lnSpc>
                <a:spcPct val="114000"/>
              </a:lnSpc>
              <a:spcBef>
                <a:spcPts val="1600"/>
              </a:spcBef>
              <a:spcAft>
                <a:spcPts val="600"/>
              </a:spcAft>
              <a:buClr>
                <a:schemeClr val="dk1"/>
              </a:buClr>
              <a:buSzPts val="2800"/>
              <a:buChar char="•"/>
            </a:pPr>
            <a:r>
              <a:rPr lang="en-GB" sz="2000">
                <a:latin typeface="Open Sans"/>
                <a:ea typeface="Open Sans"/>
                <a:cs typeface="Open Sans"/>
                <a:sym typeface="Open Sans"/>
              </a:rPr>
              <a:t>Il existe actuellement deux méthodes de hiérarchisation : la méthode de </a:t>
            </a:r>
            <a:r>
              <a:rPr lang="en-GB" sz="2000" b="1">
                <a:latin typeface="Open Sans"/>
                <a:ea typeface="Open Sans"/>
                <a:cs typeface="Open Sans"/>
                <a:sym typeface="Open Sans"/>
              </a:rPr>
              <a:t>référence </a:t>
            </a:r>
            <a:r>
              <a:rPr lang="en-GB" sz="2000">
                <a:latin typeface="Open Sans"/>
                <a:ea typeface="Open Sans"/>
                <a:cs typeface="Open Sans"/>
                <a:sym typeface="Open Sans"/>
              </a:rPr>
              <a:t>et la méthode d</a:t>
            </a:r>
            <a:r>
              <a:rPr lang="en-GB" sz="2000" b="1">
                <a:latin typeface="Open Sans"/>
                <a:ea typeface="Open Sans"/>
                <a:cs typeface="Open Sans"/>
                <a:sym typeface="Open Sans"/>
              </a:rPr>
              <a:t>'intensification</a:t>
            </a:r>
            <a:endParaRPr sz="2000">
              <a:latin typeface="Calibri"/>
              <a:ea typeface="Calibri"/>
              <a:cs typeface="Calibri"/>
              <a:sym typeface="Calibri"/>
            </a:endParaRPr>
          </a:p>
        </p:txBody>
      </p:sp>
      <p:sp>
        <p:nvSpPr>
          <p:cNvPr id="268" name="Google Shape;268;p11"/>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Algorithme de priorisation</a:t>
            </a:r>
            <a:endParaRPr/>
          </a:p>
        </p:txBody>
      </p:sp>
      <p:sp>
        <p:nvSpPr>
          <p:cNvPr id="269" name="Google Shape;269;p11"/>
          <p:cNvSpPr txBox="1"/>
          <p:nvPr/>
        </p:nvSpPr>
        <p:spPr>
          <a:xfrm>
            <a:off x="838200" y="242135"/>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Théorie avancée VII</a:t>
            </a:r>
            <a:endParaRPr sz="4400">
              <a:solidFill>
                <a:srgbClr val="17375E"/>
              </a:solidFill>
              <a:latin typeface="Open Sans"/>
              <a:ea typeface="Open Sans"/>
              <a:cs typeface="Open Sans"/>
              <a:sym typeface="Open Sans"/>
            </a:endParaRPr>
          </a:p>
        </p:txBody>
      </p:sp>
      <p:sp>
        <p:nvSpPr>
          <p:cNvPr id="270" name="Google Shape;270;p11"/>
          <p:cNvSpPr/>
          <p:nvPr/>
        </p:nvSpPr>
        <p:spPr>
          <a:xfrm>
            <a:off x="838200" y="6144705"/>
            <a:ext cx="27286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Adapté de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body" idx="1"/>
          </p:nvPr>
        </p:nvSpPr>
        <p:spPr>
          <a:xfrm>
            <a:off x="838199" y="1775064"/>
            <a:ext cx="10346700" cy="4231200"/>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2800"/>
              <a:buChar char="•"/>
            </a:pPr>
            <a:r>
              <a:rPr lang="en-GB" b="1">
                <a:latin typeface="Open Sans SemiBold"/>
                <a:ea typeface="Open Sans SemiBold"/>
                <a:cs typeface="Open Sans SemiBold"/>
                <a:sym typeface="Open Sans SemiBold"/>
              </a:rPr>
              <a:t>Option de priorisation : </a:t>
            </a:r>
            <a:r>
              <a:rPr lang="en-GB" b="1">
                <a:latin typeface="Open Sans"/>
                <a:ea typeface="Open Sans"/>
                <a:cs typeface="Open Sans"/>
                <a:sym typeface="Open Sans"/>
              </a:rPr>
              <a:t>Base</a:t>
            </a:r>
            <a:br>
              <a:rPr lang="en-GB">
                <a:latin typeface="Open Sans"/>
                <a:ea typeface="Open Sans"/>
                <a:cs typeface="Open Sans"/>
                <a:sym typeface="Open Sans"/>
              </a:rPr>
            </a:br>
            <a:r>
              <a:rPr lang="en-GB">
                <a:latin typeface="Open Sans"/>
                <a:ea typeface="Open Sans"/>
                <a:cs typeface="Open Sans"/>
                <a:sym typeface="Open Sans"/>
              </a:rPr>
              <a:t>Cette option donne d'abord la priorité à la </a:t>
            </a:r>
            <a:r>
              <a:rPr lang="en-GB" i="1">
                <a:latin typeface="Open Sans"/>
                <a:ea typeface="Open Sans"/>
                <a:cs typeface="Open Sans"/>
                <a:sym typeface="Open Sans"/>
              </a:rPr>
              <a:t>densification</a:t>
            </a:r>
            <a:r>
              <a:rPr lang="en-GB">
                <a:latin typeface="Open Sans"/>
                <a:ea typeface="Open Sans"/>
                <a:cs typeface="Open Sans"/>
                <a:sym typeface="Open Sans"/>
              </a:rPr>
              <a:t>, c'est-à-dire à l'amélioration de l'accès à l'électricité dans les localités déjà raccordées au réseau. Dans un deuxième temps, les localités restantes seront classées par ordre de priorité en fonction du coût d'investissement par habitant le plus faible.</a:t>
            </a:r>
            <a:endParaRPr>
              <a:latin typeface="Open Sans"/>
              <a:ea typeface="Open Sans"/>
              <a:cs typeface="Open Sans"/>
              <a:sym typeface="Open Sans"/>
            </a:endParaRPr>
          </a:p>
          <a:p>
            <a:pPr marL="228600" lvl="0" indent="-228600" algn="l" rtl="0">
              <a:lnSpc>
                <a:spcPct val="114000"/>
              </a:lnSpc>
              <a:spcBef>
                <a:spcPts val="1300"/>
              </a:spcBef>
              <a:spcAft>
                <a:spcPts val="300"/>
              </a:spcAft>
              <a:buClr>
                <a:schemeClr val="dk1"/>
              </a:buClr>
              <a:buSzPts val="2800"/>
              <a:buChar char="•"/>
            </a:pPr>
            <a:r>
              <a:rPr lang="en-GB" b="1">
                <a:latin typeface="Open Sans SemiBold"/>
                <a:ea typeface="Open Sans SemiBold"/>
                <a:cs typeface="Open Sans SemiBold"/>
                <a:sym typeface="Open Sans SemiBold"/>
              </a:rPr>
              <a:t>Option de priorisation : </a:t>
            </a:r>
            <a:r>
              <a:rPr lang="en-GB" b="1">
                <a:latin typeface="Open Sans"/>
                <a:ea typeface="Open Sans"/>
                <a:cs typeface="Open Sans"/>
                <a:sym typeface="Open Sans"/>
              </a:rPr>
              <a:t>Intensification</a:t>
            </a:r>
            <a:br>
              <a:rPr lang="en-GB">
                <a:latin typeface="Open Sans"/>
                <a:ea typeface="Open Sans"/>
                <a:cs typeface="Open Sans"/>
                <a:sym typeface="Open Sans"/>
              </a:rPr>
            </a:br>
            <a:r>
              <a:rPr lang="en-GB">
                <a:latin typeface="Open Sans"/>
                <a:ea typeface="Open Sans"/>
                <a:cs typeface="Open Sans"/>
                <a:sym typeface="Open Sans"/>
              </a:rPr>
              <a:t>Cette option donne à nouveau la priorité à la </a:t>
            </a:r>
            <a:r>
              <a:rPr lang="en-GB" i="1">
                <a:latin typeface="Open Sans"/>
                <a:ea typeface="Open Sans"/>
                <a:cs typeface="Open Sans"/>
                <a:sym typeface="Open Sans"/>
              </a:rPr>
              <a:t>densification</a:t>
            </a:r>
            <a:r>
              <a:rPr lang="en-GB">
                <a:latin typeface="Open Sans"/>
                <a:ea typeface="Open Sans"/>
                <a:cs typeface="Open Sans"/>
                <a:sym typeface="Open Sans"/>
              </a:rPr>
              <a:t>. Dans un deuxième temps, elle donnera la priorité à l'</a:t>
            </a:r>
            <a:r>
              <a:rPr lang="en-GB" i="1">
                <a:latin typeface="Open Sans"/>
                <a:ea typeface="Open Sans"/>
                <a:cs typeface="Open Sans"/>
                <a:sym typeface="Open Sans"/>
              </a:rPr>
              <a:t>intensification</a:t>
            </a:r>
            <a:r>
              <a:rPr lang="en-GB">
                <a:latin typeface="Open Sans"/>
                <a:ea typeface="Open Sans"/>
                <a:cs typeface="Open Sans"/>
                <a:sym typeface="Open Sans"/>
              </a:rPr>
              <a:t>, c'est-à-dire à la connexion de toutes les localités proches du réseau existant (que la connexion au réseau soit ou non l'option la moins coûteuse). La distance en km pour l'intensification est définie par l'utilisateur. Dans une troisième et dernière étape, les localités seront à nouveau classées par ordre de priorité sur la base du coût d'investissement par habitant le plus bas.</a:t>
            </a:r>
            <a:endParaRPr/>
          </a:p>
        </p:txBody>
      </p:sp>
      <p:sp>
        <p:nvSpPr>
          <p:cNvPr id="276" name="Google Shape;276;p12"/>
          <p:cNvSpPr txBox="1"/>
          <p:nvPr/>
        </p:nvSpPr>
        <p:spPr>
          <a:xfrm>
            <a:off x="838200" y="1324842"/>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Algorithme de priorisation</a:t>
            </a:r>
            <a:endParaRPr/>
          </a:p>
        </p:txBody>
      </p:sp>
      <p:sp>
        <p:nvSpPr>
          <p:cNvPr id="277" name="Google Shape;277;p12"/>
          <p:cNvSpPr txBox="1"/>
          <p:nvPr/>
        </p:nvSpPr>
        <p:spPr>
          <a:xfrm>
            <a:off x="838200" y="40010"/>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Théorie avancée VII</a:t>
            </a:r>
            <a:endParaRPr sz="4400">
              <a:solidFill>
                <a:srgbClr val="17375E"/>
              </a:solidFill>
              <a:latin typeface="Open Sans"/>
              <a:ea typeface="Open Sans"/>
              <a:cs typeface="Open Sans"/>
              <a:sym typeface="Open Sans"/>
            </a:endParaRPr>
          </a:p>
        </p:txBody>
      </p:sp>
      <p:sp>
        <p:nvSpPr>
          <p:cNvPr id="278" name="Google Shape;278;p12"/>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3"/>
          <p:cNvSpPr txBox="1">
            <a:spLocks noGrp="1"/>
          </p:cNvSpPr>
          <p:nvPr>
            <p:ph type="body" idx="1"/>
          </p:nvPr>
        </p:nvSpPr>
        <p:spPr>
          <a:xfrm>
            <a:off x="838200" y="1814363"/>
            <a:ext cx="10515600" cy="3753852"/>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2400"/>
              <a:buChar char="•"/>
            </a:pPr>
            <a:r>
              <a:rPr lang="en-GB" sz="1900">
                <a:latin typeface="Open Sans"/>
                <a:ea typeface="Open Sans"/>
                <a:cs typeface="Open Sans"/>
                <a:sym typeface="Open Sans"/>
              </a:rPr>
              <a:t>L'utilisateur peut imposer deux limites au réseau: une limite de capacité de production et une limite de connexions au réseau. En d'autres termes, au cours de la première étape, l'utilisateur peut limiter la capacité de production qui peut être ajoutée au réseau et le nombre de connexions au réseau qui peuvent être réalisées de manière réaliste. </a:t>
            </a:r>
            <a:endParaRPr sz="1900">
              <a:latin typeface="Open Sans"/>
              <a:ea typeface="Open Sans"/>
              <a:cs typeface="Open Sans"/>
              <a:sym typeface="Open Sans"/>
            </a:endParaRPr>
          </a:p>
          <a:p>
            <a:pPr marL="228600" lvl="0" indent="-228600" algn="l" rtl="0">
              <a:lnSpc>
                <a:spcPct val="114000"/>
              </a:lnSpc>
              <a:spcBef>
                <a:spcPts val="1300"/>
              </a:spcBef>
              <a:spcAft>
                <a:spcPts val="0"/>
              </a:spcAft>
              <a:buClr>
                <a:schemeClr val="dk1"/>
              </a:buClr>
              <a:buSzPts val="2400"/>
              <a:buChar char="•"/>
            </a:pPr>
            <a:r>
              <a:rPr lang="en-GB" sz="1900">
                <a:latin typeface="Open Sans"/>
                <a:ea typeface="Open Sans"/>
                <a:cs typeface="Open Sans"/>
                <a:sym typeface="Open Sans"/>
              </a:rPr>
              <a:t>Si l'une de ces limites est atteinte dans l'algorithme d'extension du réseau, celui-ci sera interrompu et les localités restantes ne seront plus que des candidats hors réseau.</a:t>
            </a:r>
            <a:endParaRPr sz="1900">
              <a:latin typeface="Open Sans"/>
              <a:ea typeface="Open Sans"/>
              <a:cs typeface="Open Sans"/>
              <a:sym typeface="Open Sans"/>
            </a:endParaRPr>
          </a:p>
          <a:p>
            <a:pPr marL="228600" lvl="0" indent="-228600" algn="l" rtl="0">
              <a:lnSpc>
                <a:spcPct val="114000"/>
              </a:lnSpc>
              <a:spcBef>
                <a:spcPts val="1300"/>
              </a:spcBef>
              <a:spcAft>
                <a:spcPts val="0"/>
              </a:spcAft>
              <a:buClr>
                <a:schemeClr val="dk1"/>
              </a:buClr>
              <a:buSzPts val="2400"/>
              <a:buChar char="•"/>
            </a:pPr>
            <a:r>
              <a:rPr lang="en-GB" sz="1900">
                <a:latin typeface="Open Sans"/>
                <a:ea typeface="Open Sans"/>
                <a:cs typeface="Open Sans"/>
                <a:sym typeface="Open Sans"/>
              </a:rPr>
              <a:t>Limite de capacité du réseau: X MW de capacité de production par an connectés au réseau national</a:t>
            </a:r>
            <a:endParaRPr sz="1900">
              <a:latin typeface="Open Sans"/>
              <a:ea typeface="Open Sans"/>
              <a:cs typeface="Open Sans"/>
              <a:sym typeface="Open Sans"/>
            </a:endParaRPr>
          </a:p>
          <a:p>
            <a:pPr marL="228600" lvl="0" indent="-228600" algn="l" rtl="0">
              <a:lnSpc>
                <a:spcPct val="114000"/>
              </a:lnSpc>
              <a:spcBef>
                <a:spcPts val="1300"/>
              </a:spcBef>
              <a:spcAft>
                <a:spcPts val="300"/>
              </a:spcAft>
              <a:buClr>
                <a:schemeClr val="dk1"/>
              </a:buClr>
              <a:buSzPts val="2400"/>
              <a:buChar char="•"/>
            </a:pPr>
            <a:r>
              <a:rPr lang="en-GB" sz="1900">
                <a:latin typeface="Open Sans"/>
                <a:ea typeface="Open Sans"/>
                <a:cs typeface="Open Sans"/>
                <a:sym typeface="Open Sans"/>
              </a:rPr>
              <a:t>Limite des connexions au réseau: X ménages connectés au réseau par an</a:t>
            </a:r>
            <a:br>
              <a:rPr lang="en-GB" sz="1900"/>
            </a:br>
            <a:endParaRPr sz="1900"/>
          </a:p>
        </p:txBody>
      </p:sp>
      <p:sp>
        <p:nvSpPr>
          <p:cNvPr id="284" name="Google Shape;284;p13"/>
          <p:cNvSpPr txBox="1"/>
          <p:nvPr/>
        </p:nvSpPr>
        <p:spPr>
          <a:xfrm>
            <a:off x="838200" y="1247835"/>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Limites de la capacité du réseau et des connexions</a:t>
            </a:r>
            <a:endParaRPr sz="2000" b="1">
              <a:solidFill>
                <a:srgbClr val="9CC2E5"/>
              </a:solidFill>
              <a:latin typeface="Open Sans"/>
              <a:ea typeface="Open Sans"/>
              <a:cs typeface="Open Sans"/>
              <a:sym typeface="Open Sans"/>
            </a:endParaRPr>
          </a:p>
        </p:txBody>
      </p:sp>
      <p:sp>
        <p:nvSpPr>
          <p:cNvPr id="285" name="Google Shape;285;p13"/>
          <p:cNvSpPr txBox="1"/>
          <p:nvPr/>
        </p:nvSpPr>
        <p:spPr>
          <a:xfrm>
            <a:off x="838200" y="-36997"/>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Théorie avancée VII</a:t>
            </a:r>
            <a:endParaRPr sz="4400">
              <a:solidFill>
                <a:srgbClr val="17375E"/>
              </a:solidFill>
              <a:latin typeface="Open Sans"/>
              <a:ea typeface="Open Sans"/>
              <a:cs typeface="Open Sans"/>
              <a:sym typeface="Open Sans"/>
            </a:endParaRPr>
          </a:p>
        </p:txBody>
      </p:sp>
      <p:sp>
        <p:nvSpPr>
          <p:cNvPr id="286" name="Google Shape;286;p13"/>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9.2 Références</a:t>
            </a:r>
            <a:endParaRPr/>
          </a:p>
        </p:txBody>
      </p:sp>
      <p:sp>
        <p:nvSpPr>
          <p:cNvPr id="292" name="Google Shape;292;p14"/>
          <p:cNvSpPr/>
          <p:nvPr/>
        </p:nvSpPr>
        <p:spPr>
          <a:xfrm>
            <a:off x="838200" y="1803645"/>
            <a:ext cx="49932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https://onsset.github.io/teaching_kit/courses/module_3/Lecture%206/</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body" idx="1"/>
          </p:nvPr>
        </p:nvSpPr>
        <p:spPr>
          <a:xfrm>
            <a:off x="838200" y="2221832"/>
            <a:ext cx="7166100" cy="3879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4000"/>
              </a:lnSpc>
              <a:spcBef>
                <a:spcPts val="0"/>
              </a:spcBef>
              <a:spcAft>
                <a:spcPts val="0"/>
              </a:spcAft>
              <a:buClr>
                <a:schemeClr val="dk1"/>
              </a:buClr>
              <a:buSzPts val="3200"/>
              <a:buNone/>
            </a:pPr>
            <a:r>
              <a:rPr lang="en-GB" sz="2000">
                <a:latin typeface="Open Sans"/>
                <a:ea typeface="Open Sans"/>
                <a:cs typeface="Open Sans"/>
                <a:sym typeface="Open Sans"/>
              </a:rPr>
              <a:t>Quelques éléments à prendre en compte :</a:t>
            </a:r>
            <a:endParaRPr/>
          </a:p>
          <a:p>
            <a:pPr marL="342900" lvl="0" indent="-342900" algn="l" rtl="0">
              <a:lnSpc>
                <a:spcPct val="114000"/>
              </a:lnSpc>
              <a:spcBef>
                <a:spcPts val="1240"/>
              </a:spcBef>
              <a:spcAft>
                <a:spcPts val="0"/>
              </a:spcAft>
              <a:buClr>
                <a:schemeClr val="dk1"/>
              </a:buClr>
              <a:buSzPts val="3200"/>
              <a:buChar char="•"/>
            </a:pPr>
            <a:r>
              <a:rPr lang="en-GB" sz="2000">
                <a:latin typeface="Open Sans"/>
                <a:ea typeface="Open Sans"/>
                <a:cs typeface="Open Sans"/>
                <a:sym typeface="Open Sans"/>
              </a:rPr>
              <a:t>Quel est votre public cible (ministre, étudiants, chercheurs, journalistes, etc.) ?</a:t>
            </a:r>
            <a:endParaRPr/>
          </a:p>
          <a:p>
            <a:pPr marL="342900" lvl="0" indent="-342900" algn="l" rtl="0">
              <a:lnSpc>
                <a:spcPct val="114000"/>
              </a:lnSpc>
              <a:spcBef>
                <a:spcPts val="1240"/>
              </a:spcBef>
              <a:spcAft>
                <a:spcPts val="0"/>
              </a:spcAft>
              <a:buClr>
                <a:schemeClr val="dk1"/>
              </a:buClr>
              <a:buSzPts val="3200"/>
              <a:buChar char="•"/>
            </a:pPr>
            <a:r>
              <a:rPr lang="en-GB" sz="2000">
                <a:latin typeface="Open Sans"/>
                <a:ea typeface="Open Sans"/>
                <a:cs typeface="Open Sans"/>
                <a:sym typeface="Open Sans"/>
              </a:rPr>
              <a:t>Quelles sont leurs connaissances de base ?</a:t>
            </a:r>
            <a:endParaRPr/>
          </a:p>
          <a:p>
            <a:pPr marL="342900" lvl="0" indent="-342900" algn="l" rtl="0">
              <a:lnSpc>
                <a:spcPct val="114000"/>
              </a:lnSpc>
              <a:spcBef>
                <a:spcPts val="1240"/>
              </a:spcBef>
              <a:spcAft>
                <a:spcPts val="0"/>
              </a:spcAft>
              <a:buClr>
                <a:schemeClr val="dk1"/>
              </a:buClr>
              <a:buSzPts val="3200"/>
              <a:buChar char="•"/>
            </a:pPr>
            <a:r>
              <a:rPr lang="en-GB" sz="2000">
                <a:latin typeface="Open Sans"/>
                <a:ea typeface="Open Sans"/>
                <a:cs typeface="Open Sans"/>
                <a:sym typeface="Open Sans"/>
              </a:rPr>
              <a:t>Quelle est la chose la plus importante qu'ils doivent entendre et retenir de la présentation ?</a:t>
            </a:r>
            <a:endParaRPr/>
          </a:p>
          <a:p>
            <a:pPr marL="342900" lvl="0" indent="-342900" algn="l" rtl="0">
              <a:lnSpc>
                <a:spcPct val="114000"/>
              </a:lnSpc>
              <a:spcBef>
                <a:spcPts val="1240"/>
              </a:spcBef>
              <a:spcAft>
                <a:spcPts val="600"/>
              </a:spcAft>
              <a:buClr>
                <a:schemeClr val="dk1"/>
              </a:buClr>
              <a:buSzPts val="3200"/>
              <a:buChar char="•"/>
            </a:pPr>
            <a:r>
              <a:rPr lang="en-GB" sz="2000">
                <a:latin typeface="Open Sans"/>
                <a:ea typeface="Open Sans"/>
                <a:cs typeface="Open Sans"/>
                <a:sym typeface="Open Sans"/>
              </a:rPr>
              <a:t>De combien de temps disposez-vous ?</a:t>
            </a:r>
            <a:endParaRPr/>
          </a:p>
        </p:txBody>
      </p:sp>
      <p:sp>
        <p:nvSpPr>
          <p:cNvPr id="298" name="Google Shape;298;p15"/>
          <p:cNvSpPr/>
          <p:nvPr/>
        </p:nvSpPr>
        <p:spPr>
          <a:xfrm>
            <a:off x="838200" y="6121550"/>
            <a:ext cx="22065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299" name="Google Shape;299;p15"/>
          <p:cNvSpPr txBox="1">
            <a:spLocks noGrp="1"/>
          </p:cNvSpPr>
          <p:nvPr>
            <p:ph type="title"/>
          </p:nvPr>
        </p:nvSpPr>
        <p:spPr>
          <a:xfrm>
            <a:off x="838200" y="288925"/>
            <a:ext cx="85128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9.3 Structurer sa présentation</a:t>
            </a:r>
            <a:endParaRPr/>
          </a:p>
        </p:txBody>
      </p:sp>
      <p:sp>
        <p:nvSpPr>
          <p:cNvPr id="300" name="Google Shape;300;p15"/>
          <p:cNvSpPr txBox="1"/>
          <p:nvPr/>
        </p:nvSpPr>
        <p:spPr>
          <a:xfrm>
            <a:off x="838200" y="1732537"/>
            <a:ext cx="10515600" cy="41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Aspects clés</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6"/>
          <p:cNvSpPr txBox="1">
            <a:spLocks noGrp="1"/>
          </p:cNvSpPr>
          <p:nvPr>
            <p:ph type="title"/>
          </p:nvPr>
        </p:nvSpPr>
        <p:spPr>
          <a:xfrm>
            <a:off x="0" y="2615030"/>
            <a:ext cx="11734800" cy="1283201"/>
          </a:xfrm>
          <a:prstGeom prst="rect">
            <a:avLst/>
          </a:prstGeom>
          <a:solidFill>
            <a:srgbClr val="3399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pen Sans"/>
              <a:buNone/>
            </a:pPr>
            <a:r>
              <a:rPr lang="en-GB" b="1"/>
              <a:t>Clarté : Couleurs</a:t>
            </a:r>
            <a:endParaRPr b="1"/>
          </a:p>
        </p:txBody>
      </p:sp>
      <p:sp>
        <p:nvSpPr>
          <p:cNvPr id="306" name="Google Shape;306;p16"/>
          <p:cNvSpPr txBox="1"/>
          <p:nvPr/>
        </p:nvSpPr>
        <p:spPr>
          <a:xfrm>
            <a:off x="838200" y="365125"/>
            <a:ext cx="92025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9.3 Structurer votre présentation</a:t>
            </a:r>
            <a:endParaRPr sz="4400">
              <a:solidFill>
                <a:schemeClr val="dk1"/>
              </a:solidFill>
              <a:latin typeface="Open Sans"/>
              <a:ea typeface="Open Sans"/>
              <a:cs typeface="Open Sans"/>
              <a:sym typeface="Open Sans"/>
            </a:endParaRPr>
          </a:p>
        </p:txBody>
      </p:sp>
      <p:sp>
        <p:nvSpPr>
          <p:cNvPr id="307" name="Google Shape;307;p16"/>
          <p:cNvSpPr txBox="1"/>
          <p:nvPr/>
        </p:nvSpPr>
        <p:spPr>
          <a:xfrm>
            <a:off x="838200" y="1744239"/>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Couleurs</a:t>
            </a:r>
            <a:endParaRPr sz="2000" b="1">
              <a:solidFill>
                <a:srgbClr val="9CC2E5"/>
              </a:solidFill>
              <a:latin typeface="Open Sans"/>
              <a:ea typeface="Open Sans"/>
              <a:cs typeface="Open Sans"/>
              <a:sym typeface="Open Sans"/>
            </a:endParaRPr>
          </a:p>
        </p:txBody>
      </p:sp>
      <p:sp>
        <p:nvSpPr>
          <p:cNvPr id="308" name="Google Shape;308;p16"/>
          <p:cNvSpPr/>
          <p:nvPr/>
        </p:nvSpPr>
        <p:spPr>
          <a:xfrm>
            <a:off x="838200" y="6121543"/>
            <a:ext cx="178606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7"/>
          <p:cNvPicPr preferRelativeResize="0">
            <a:picLocks noGrp="1"/>
          </p:cNvPicPr>
          <p:nvPr>
            <p:ph type="body" idx="1"/>
          </p:nvPr>
        </p:nvPicPr>
        <p:blipFill rotWithShape="1">
          <a:blip r:embed="rId3">
            <a:alphaModFix/>
          </a:blip>
          <a:srcRect/>
          <a:stretch/>
        </p:blipFill>
        <p:spPr>
          <a:xfrm>
            <a:off x="608242" y="2076017"/>
            <a:ext cx="3381375" cy="4267200"/>
          </a:xfrm>
          <a:prstGeom prst="rect">
            <a:avLst/>
          </a:prstGeom>
          <a:noFill/>
          <a:ln>
            <a:noFill/>
          </a:ln>
        </p:spPr>
      </p:pic>
      <p:pic>
        <p:nvPicPr>
          <p:cNvPr id="314" name="Google Shape;314;p17"/>
          <p:cNvPicPr preferRelativeResize="0"/>
          <p:nvPr/>
        </p:nvPicPr>
        <p:blipFill rotWithShape="1">
          <a:blip r:embed="rId4">
            <a:alphaModFix/>
          </a:blip>
          <a:srcRect/>
          <a:stretch/>
        </p:blipFill>
        <p:spPr>
          <a:xfrm>
            <a:off x="6080354" y="1674573"/>
            <a:ext cx="3438525" cy="4705840"/>
          </a:xfrm>
          <a:prstGeom prst="rect">
            <a:avLst/>
          </a:prstGeom>
          <a:noFill/>
          <a:ln>
            <a:noFill/>
          </a:ln>
        </p:spPr>
      </p:pic>
      <p:graphicFrame>
        <p:nvGraphicFramePr>
          <p:cNvPr id="315" name="Google Shape;315;p17"/>
          <p:cNvGraphicFramePr/>
          <p:nvPr/>
        </p:nvGraphicFramePr>
        <p:xfrm>
          <a:off x="3352800" y="4057261"/>
          <a:ext cx="3076575" cy="2152029"/>
        </p:xfrm>
        <a:graphic>
          <a:graphicData uri="http://schemas.openxmlformats.org/drawingml/2006/chart">
            <c:chart xmlns:c="http://schemas.openxmlformats.org/drawingml/2006/chart" xmlns:r="http://schemas.openxmlformats.org/officeDocument/2006/relationships" r:id="rId5"/>
          </a:graphicData>
        </a:graphic>
      </p:graphicFrame>
      <p:cxnSp>
        <p:nvCxnSpPr>
          <p:cNvPr id="316" name="Google Shape;316;p17"/>
          <p:cNvCxnSpPr/>
          <p:nvPr/>
        </p:nvCxnSpPr>
        <p:spPr>
          <a:xfrm>
            <a:off x="5967298" y="1664174"/>
            <a:ext cx="8021" cy="4671218"/>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graphicFrame>
        <p:nvGraphicFramePr>
          <p:cNvPr id="317" name="Google Shape;317;p17"/>
          <p:cNvGraphicFramePr/>
          <p:nvPr/>
        </p:nvGraphicFramePr>
        <p:xfrm>
          <a:off x="8660942" y="4211782"/>
          <a:ext cx="3275013" cy="2131435"/>
        </p:xfrm>
        <a:graphic>
          <a:graphicData uri="http://schemas.openxmlformats.org/drawingml/2006/chart">
            <c:chart xmlns:c="http://schemas.openxmlformats.org/drawingml/2006/chart" xmlns:r="http://schemas.openxmlformats.org/officeDocument/2006/relationships" r:id="rId6"/>
          </a:graphicData>
        </a:graphic>
      </p:graphicFrame>
      <p:sp>
        <p:nvSpPr>
          <p:cNvPr id="318" name="Google Shape;318;p17"/>
          <p:cNvSpPr/>
          <p:nvPr/>
        </p:nvSpPr>
        <p:spPr>
          <a:xfrm>
            <a:off x="8915400" y="3657600"/>
            <a:ext cx="1066800" cy="152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7"/>
          <p:cNvSpPr/>
          <p:nvPr/>
        </p:nvSpPr>
        <p:spPr>
          <a:xfrm>
            <a:off x="4076197" y="6121543"/>
            <a:ext cx="178606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20" name="Google Shape;320;p17"/>
          <p:cNvSpPr txBox="1"/>
          <p:nvPr/>
        </p:nvSpPr>
        <p:spPr>
          <a:xfrm>
            <a:off x="838200" y="1730384"/>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Exemple 2</a:t>
            </a:r>
            <a:endParaRPr sz="2000" b="1">
              <a:solidFill>
                <a:srgbClr val="9CC2E5"/>
              </a:solidFill>
              <a:latin typeface="Open Sans"/>
              <a:ea typeface="Open Sans"/>
              <a:cs typeface="Open Sans"/>
              <a:sym typeface="Open Sans"/>
            </a:endParaRPr>
          </a:p>
        </p:txBody>
      </p:sp>
      <p:sp>
        <p:nvSpPr>
          <p:cNvPr id="321" name="Google Shape;321;p17"/>
          <p:cNvSpPr txBox="1">
            <a:spLocks noGrp="1"/>
          </p:cNvSpPr>
          <p:nvPr>
            <p:ph type="title"/>
          </p:nvPr>
        </p:nvSpPr>
        <p:spPr>
          <a:xfrm>
            <a:off x="838199" y="365125"/>
            <a:ext cx="87393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9.3 Structurer votre présentation</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8"/>
          <p:cNvPicPr preferRelativeResize="0">
            <a:picLocks noGrp="1"/>
          </p:cNvPicPr>
          <p:nvPr>
            <p:ph type="body" idx="1"/>
          </p:nvPr>
        </p:nvPicPr>
        <p:blipFill rotWithShape="1">
          <a:blip r:embed="rId3">
            <a:alphaModFix/>
          </a:blip>
          <a:srcRect/>
          <a:stretch/>
        </p:blipFill>
        <p:spPr>
          <a:xfrm>
            <a:off x="719138" y="2096126"/>
            <a:ext cx="3381375" cy="4267200"/>
          </a:xfrm>
          <a:prstGeom prst="rect">
            <a:avLst/>
          </a:prstGeom>
          <a:noFill/>
          <a:ln>
            <a:noFill/>
          </a:ln>
        </p:spPr>
      </p:pic>
      <p:pic>
        <p:nvPicPr>
          <p:cNvPr id="327" name="Google Shape;327;p18"/>
          <p:cNvPicPr preferRelativeResize="0"/>
          <p:nvPr/>
        </p:nvPicPr>
        <p:blipFill rotWithShape="1">
          <a:blip r:embed="rId4">
            <a:alphaModFix/>
          </a:blip>
          <a:srcRect/>
          <a:stretch/>
        </p:blipFill>
        <p:spPr>
          <a:xfrm>
            <a:off x="6308559" y="1828468"/>
            <a:ext cx="3381143" cy="4572332"/>
          </a:xfrm>
          <a:prstGeom prst="rect">
            <a:avLst/>
          </a:prstGeom>
          <a:noFill/>
          <a:ln>
            <a:noFill/>
          </a:ln>
        </p:spPr>
      </p:pic>
      <p:graphicFrame>
        <p:nvGraphicFramePr>
          <p:cNvPr id="328" name="Google Shape;328;p18"/>
          <p:cNvGraphicFramePr/>
          <p:nvPr/>
        </p:nvGraphicFramePr>
        <p:xfrm>
          <a:off x="3140242" y="4114634"/>
          <a:ext cx="3352800" cy="22216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9" name="Google Shape;329;p18"/>
          <p:cNvGraphicFramePr/>
          <p:nvPr/>
        </p:nvGraphicFramePr>
        <p:xfrm>
          <a:off x="8610600" y="4267200"/>
          <a:ext cx="3505200" cy="2133600"/>
        </p:xfrm>
        <a:graphic>
          <a:graphicData uri="http://schemas.openxmlformats.org/drawingml/2006/chart">
            <c:chart xmlns:c="http://schemas.openxmlformats.org/drawingml/2006/chart" xmlns:r="http://schemas.openxmlformats.org/officeDocument/2006/relationships" r:id="rId6"/>
          </a:graphicData>
        </a:graphic>
      </p:graphicFrame>
      <p:sp>
        <p:nvSpPr>
          <p:cNvPr id="330" name="Google Shape;330;p18"/>
          <p:cNvSpPr txBox="1"/>
          <p:nvPr/>
        </p:nvSpPr>
        <p:spPr>
          <a:xfrm>
            <a:off x="838200" y="1730384"/>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Exemple 2</a:t>
            </a:r>
            <a:endParaRPr sz="2000" b="1">
              <a:solidFill>
                <a:srgbClr val="9CC2E5"/>
              </a:solidFill>
              <a:latin typeface="Open Sans"/>
              <a:ea typeface="Open Sans"/>
              <a:cs typeface="Open Sans"/>
              <a:sym typeface="Open Sans"/>
            </a:endParaRPr>
          </a:p>
        </p:txBody>
      </p:sp>
      <p:sp>
        <p:nvSpPr>
          <p:cNvPr id="331" name="Google Shape;331;p18"/>
          <p:cNvSpPr txBox="1"/>
          <p:nvPr/>
        </p:nvSpPr>
        <p:spPr>
          <a:xfrm>
            <a:off x="838201" y="365125"/>
            <a:ext cx="525779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9.3 Structurer votre présentation</a:t>
            </a:r>
            <a:endParaRPr sz="4400">
              <a:solidFill>
                <a:schemeClr val="dk1"/>
              </a:solidFill>
              <a:latin typeface="Open Sans"/>
              <a:ea typeface="Open Sans"/>
              <a:cs typeface="Open Sans"/>
              <a:sym typeface="Open Sans"/>
            </a:endParaRPr>
          </a:p>
        </p:txBody>
      </p:sp>
      <p:sp>
        <p:nvSpPr>
          <p:cNvPr id="332" name="Google Shape;332;p18"/>
          <p:cNvSpPr/>
          <p:nvPr/>
        </p:nvSpPr>
        <p:spPr>
          <a:xfrm>
            <a:off x="4076197" y="6121543"/>
            <a:ext cx="178606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cxnSp>
        <p:nvCxnSpPr>
          <p:cNvPr id="333" name="Google Shape;333;p18"/>
          <p:cNvCxnSpPr/>
          <p:nvPr/>
        </p:nvCxnSpPr>
        <p:spPr>
          <a:xfrm>
            <a:off x="5967298" y="1678029"/>
            <a:ext cx="8021" cy="4671218"/>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txBox="1">
            <a:spLocks noGrp="1"/>
          </p:cNvSpPr>
          <p:nvPr>
            <p:ph type="body" idx="1"/>
          </p:nvPr>
        </p:nvSpPr>
        <p:spPr>
          <a:xfrm>
            <a:off x="838200" y="2201779"/>
            <a:ext cx="9405730" cy="2781038"/>
          </a:xfrm>
          <a:prstGeom prst="rect">
            <a:avLst/>
          </a:prstGeom>
          <a:noFill/>
          <a:ln>
            <a:noFill/>
          </a:ln>
        </p:spPr>
        <p:txBody>
          <a:bodyPr spcFirstLastPara="1" wrap="square" lIns="91425" tIns="45700" rIns="91425" bIns="45700" anchor="t" anchorCtr="0">
            <a:noAutofit/>
          </a:bodyPr>
          <a:lstStyle/>
          <a:p>
            <a:pPr marL="342900" lvl="0" indent="-342900" algn="l" rtl="0">
              <a:lnSpc>
                <a:spcPct val="114000"/>
              </a:lnSpc>
              <a:spcBef>
                <a:spcPts val="0"/>
              </a:spcBef>
              <a:spcAft>
                <a:spcPts val="0"/>
              </a:spcAft>
              <a:buClr>
                <a:schemeClr val="dk1"/>
              </a:buClr>
              <a:buSzPts val="2400"/>
              <a:buChar char="•"/>
            </a:pPr>
            <a:r>
              <a:rPr lang="en-GB" sz="2000">
                <a:latin typeface="Open Sans"/>
                <a:ea typeface="Open Sans"/>
                <a:cs typeface="Open Sans"/>
                <a:sym typeface="Open Sans"/>
              </a:rPr>
              <a:t>Soyez cohérent avec les couleurs. Si vous utilisez une couleur pour représenter une technologie dans une carte ou une figure, veillez à utiliser la même couleur pour cette technologie dans toutes les cartes et figures de votre présentation.</a:t>
            </a:r>
            <a:endParaRPr/>
          </a:p>
          <a:p>
            <a:pPr marL="342900" lvl="0" indent="-342900" algn="l" rtl="0">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Utiliser des couleurs faciles à distinguer les unes des autres</a:t>
            </a:r>
            <a:endParaRPr/>
          </a:p>
          <a:p>
            <a:pPr marL="342900" lvl="0" indent="-342900" algn="l" rtl="0">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Veiller à ce que les légendes soient lisibles de loin</a:t>
            </a:r>
            <a:endParaRPr/>
          </a:p>
          <a:p>
            <a:pPr marL="342900" lvl="0" indent="-342900" algn="l" rtl="0">
              <a:lnSpc>
                <a:spcPct val="114000"/>
              </a:lnSpc>
              <a:spcBef>
                <a:spcPts val="1240"/>
              </a:spcBef>
              <a:spcAft>
                <a:spcPts val="600"/>
              </a:spcAft>
              <a:buClr>
                <a:schemeClr val="dk1"/>
              </a:buClr>
              <a:buSzPts val="2400"/>
              <a:buChar char="•"/>
            </a:pPr>
            <a:r>
              <a:rPr lang="en-GB" sz="2000">
                <a:latin typeface="Open Sans"/>
                <a:ea typeface="Open Sans"/>
                <a:cs typeface="Open Sans"/>
                <a:sym typeface="Open Sans"/>
              </a:rPr>
              <a:t>Vérifier la cohérence de tous les chiffres (barre d'échelle, etc.)</a:t>
            </a:r>
            <a:endParaRPr/>
          </a:p>
        </p:txBody>
      </p:sp>
      <p:sp>
        <p:nvSpPr>
          <p:cNvPr id="339" name="Google Shape;339;p19"/>
          <p:cNvSpPr txBox="1">
            <a:spLocks noGrp="1"/>
          </p:cNvSpPr>
          <p:nvPr>
            <p:ph type="title"/>
          </p:nvPr>
        </p:nvSpPr>
        <p:spPr>
          <a:xfrm>
            <a:off x="838200" y="365125"/>
            <a:ext cx="52578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9.3 Structurer votre présentation </a:t>
            </a:r>
            <a:endParaRPr/>
          </a:p>
        </p:txBody>
      </p:sp>
      <p:sp>
        <p:nvSpPr>
          <p:cNvPr id="340" name="Google Shape;340;p19"/>
          <p:cNvSpPr/>
          <p:nvPr/>
        </p:nvSpPr>
        <p:spPr>
          <a:xfrm>
            <a:off x="838200" y="6121550"/>
            <a:ext cx="2305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41" name="Google Shape;341;p19"/>
          <p:cNvSpPr/>
          <p:nvPr/>
        </p:nvSpPr>
        <p:spPr>
          <a:xfrm>
            <a:off x="838200" y="1647778"/>
            <a:ext cx="39406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Messages à emporter (couleurs)</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Objectifs du cours</a:t>
            </a:r>
            <a:endParaRPr sz="4400">
              <a:solidFill>
                <a:schemeClr val="dk1"/>
              </a:solidFill>
              <a:latin typeface="Open Sans"/>
              <a:ea typeface="Open Sans"/>
              <a:cs typeface="Open Sans"/>
              <a:sym typeface="Open Sans"/>
            </a:endParaRPr>
          </a:p>
        </p:txBody>
      </p:sp>
      <p:sp>
        <p:nvSpPr>
          <p:cNvPr id="183" name="Google Shape;183;p2"/>
          <p:cNvSpPr txBox="1"/>
          <p:nvPr/>
        </p:nvSpPr>
        <p:spPr>
          <a:xfrm>
            <a:off x="887215" y="2150297"/>
            <a:ext cx="6531501" cy="388236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OA1: décrire les différences entre les calculs des LCOE des technologies.</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OA2: Décrire l'algorithme de priorisation.</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OA3: Expliquer les aspects importants de la visualisation et de la communication de votre analyse basée sur OnSSET.</a:t>
            </a:r>
            <a:endParaRPr/>
          </a:p>
        </p:txBody>
      </p:sp>
      <p:sp>
        <p:nvSpPr>
          <p:cNvPr id="184" name="Google Shape;184;p2"/>
          <p:cNvSpPr/>
          <p:nvPr/>
        </p:nvSpPr>
        <p:spPr>
          <a:xfrm>
            <a:off x="887214" y="1635663"/>
            <a:ext cx="702762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À la fin de cette séance, vous serez en mesure de: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9.3 Références</a:t>
            </a:r>
            <a:endParaRPr/>
          </a:p>
        </p:txBody>
      </p:sp>
      <p:sp>
        <p:nvSpPr>
          <p:cNvPr id="347" name="Google Shape;347;p20"/>
          <p:cNvSpPr/>
          <p:nvPr/>
        </p:nvSpPr>
        <p:spPr>
          <a:xfrm>
            <a:off x="865910" y="1690688"/>
            <a:ext cx="51192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Khavari, B., Sahlberg, A., Korkovelos, A., Mentis, D., n.d. Lecture 7: Communicating electrification model results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https://onsset.github.io/teaching_kit/courses/module_3/Lecture%207/</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1"/>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9.4 Clarté: Chiffres</a:t>
            </a:r>
            <a:endParaRPr sz="4400">
              <a:solidFill>
                <a:schemeClr val="dk1"/>
              </a:solidFill>
              <a:latin typeface="Open Sans"/>
              <a:ea typeface="Open Sans"/>
              <a:cs typeface="Open Sans"/>
              <a:sym typeface="Open Sans"/>
            </a:endParaRPr>
          </a:p>
        </p:txBody>
      </p:sp>
      <p:sp>
        <p:nvSpPr>
          <p:cNvPr id="353" name="Google Shape;353;p21"/>
          <p:cNvSpPr txBox="1"/>
          <p:nvPr/>
        </p:nvSpPr>
        <p:spPr>
          <a:xfrm>
            <a:off x="0" y="2946524"/>
            <a:ext cx="11734800" cy="1283201"/>
          </a:xfrm>
          <a:prstGeom prst="rect">
            <a:avLst/>
          </a:prstGeom>
          <a:solidFill>
            <a:srgbClr val="339966"/>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Open Sans"/>
              <a:buNone/>
            </a:pPr>
            <a:r>
              <a:rPr lang="en-GB" sz="4400" b="1">
                <a:solidFill>
                  <a:schemeClr val="dk1"/>
                </a:solidFill>
                <a:latin typeface="Open Sans"/>
                <a:ea typeface="Open Sans"/>
                <a:cs typeface="Open Sans"/>
                <a:sym typeface="Open Sans"/>
              </a:rPr>
              <a:t>Clarté: Chiffres</a:t>
            </a:r>
            <a:endParaRPr/>
          </a:p>
        </p:txBody>
      </p:sp>
      <p:sp>
        <p:nvSpPr>
          <p:cNvPr id="354" name="Google Shape;354;p21"/>
          <p:cNvSpPr/>
          <p:nvPr/>
        </p:nvSpPr>
        <p:spPr>
          <a:xfrm>
            <a:off x="838200" y="6121543"/>
            <a:ext cx="178606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aphicFrame>
        <p:nvGraphicFramePr>
          <p:cNvPr id="359" name="Google Shape;359;p22"/>
          <p:cNvGraphicFramePr/>
          <p:nvPr/>
        </p:nvGraphicFramePr>
        <p:xfrm>
          <a:off x="2743200" y="1845334"/>
          <a:ext cx="6858000" cy="3641066"/>
        </p:xfrm>
        <a:graphic>
          <a:graphicData uri="http://schemas.openxmlformats.org/drawingml/2006/chart">
            <c:chart xmlns:c="http://schemas.openxmlformats.org/drawingml/2006/chart" xmlns:r="http://schemas.openxmlformats.org/officeDocument/2006/relationships" r:id="rId3"/>
          </a:graphicData>
        </a:graphic>
      </p:graphicFrame>
      <p:sp>
        <p:nvSpPr>
          <p:cNvPr id="360" name="Google Shape;360;p22"/>
          <p:cNvSpPr txBox="1"/>
          <p:nvPr/>
        </p:nvSpPr>
        <p:spPr>
          <a:xfrm>
            <a:off x="3581400" y="5350534"/>
            <a:ext cx="6324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Coût total de l'investissement: 2067559977 USD</a:t>
            </a:r>
            <a:endParaRPr sz="1800">
              <a:solidFill>
                <a:schemeClr val="dk1"/>
              </a:solidFill>
              <a:latin typeface="Calibri"/>
              <a:ea typeface="Calibri"/>
              <a:cs typeface="Calibri"/>
              <a:sym typeface="Calibri"/>
            </a:endParaRPr>
          </a:p>
        </p:txBody>
      </p:sp>
      <p:sp>
        <p:nvSpPr>
          <p:cNvPr id="361" name="Google Shape;361;p22"/>
          <p:cNvSpPr/>
          <p:nvPr/>
        </p:nvSpPr>
        <p:spPr>
          <a:xfrm>
            <a:off x="914400" y="1741525"/>
            <a:ext cx="1828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Exemple 1</a:t>
            </a:r>
            <a:endParaRPr/>
          </a:p>
        </p:txBody>
      </p:sp>
      <p:sp>
        <p:nvSpPr>
          <p:cNvPr id="362" name="Google Shape;362;p22"/>
          <p:cNvSpPr/>
          <p:nvPr/>
        </p:nvSpPr>
        <p:spPr>
          <a:xfrm>
            <a:off x="838200" y="6121550"/>
            <a:ext cx="2167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63" name="Google Shape;363;p22"/>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9.4 Clarté: Chiffres</a:t>
            </a:r>
            <a:endParaRPr sz="4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aphicFrame>
        <p:nvGraphicFramePr>
          <p:cNvPr id="368" name="Google Shape;368;p23"/>
          <p:cNvGraphicFramePr/>
          <p:nvPr/>
        </p:nvGraphicFramePr>
        <p:xfrm>
          <a:off x="2599724" y="2141642"/>
          <a:ext cx="6968490" cy="3640455"/>
        </p:xfrm>
        <a:graphic>
          <a:graphicData uri="http://schemas.openxmlformats.org/drawingml/2006/chart">
            <c:chart xmlns:c="http://schemas.openxmlformats.org/drawingml/2006/chart" xmlns:r="http://schemas.openxmlformats.org/officeDocument/2006/relationships" r:id="rId3"/>
          </a:graphicData>
        </a:graphic>
      </p:graphicFrame>
      <p:sp>
        <p:nvSpPr>
          <p:cNvPr id="369" name="Google Shape;369;p23"/>
          <p:cNvSpPr txBox="1"/>
          <p:nvPr/>
        </p:nvSpPr>
        <p:spPr>
          <a:xfrm>
            <a:off x="3994484" y="5925363"/>
            <a:ext cx="6324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Coût total de l'investissement: 2,1 milliards USD</a:t>
            </a:r>
            <a:endParaRPr sz="1800">
              <a:solidFill>
                <a:schemeClr val="dk1"/>
              </a:solidFill>
              <a:latin typeface="Calibri"/>
              <a:ea typeface="Calibri"/>
              <a:cs typeface="Calibri"/>
              <a:sym typeface="Calibri"/>
            </a:endParaRPr>
          </a:p>
        </p:txBody>
      </p:sp>
      <p:sp>
        <p:nvSpPr>
          <p:cNvPr id="370" name="Google Shape;370;p23"/>
          <p:cNvSpPr/>
          <p:nvPr/>
        </p:nvSpPr>
        <p:spPr>
          <a:xfrm>
            <a:off x="914400" y="1741525"/>
            <a:ext cx="1786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Exemple 2</a:t>
            </a:r>
            <a:endParaRPr/>
          </a:p>
        </p:txBody>
      </p:sp>
      <p:sp>
        <p:nvSpPr>
          <p:cNvPr id="371" name="Google Shape;371;p23"/>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9.4 Clarté: Chiffres</a:t>
            </a:r>
            <a:endParaRPr sz="4400">
              <a:solidFill>
                <a:schemeClr val="dk1"/>
              </a:solidFill>
              <a:latin typeface="Open Sans"/>
              <a:ea typeface="Open Sans"/>
              <a:cs typeface="Open Sans"/>
              <a:sym typeface="Open Sans"/>
            </a:endParaRPr>
          </a:p>
        </p:txBody>
      </p:sp>
      <p:sp>
        <p:nvSpPr>
          <p:cNvPr id="372" name="Google Shape;372;p23"/>
          <p:cNvSpPr/>
          <p:nvPr/>
        </p:nvSpPr>
        <p:spPr>
          <a:xfrm>
            <a:off x="838200" y="6121543"/>
            <a:ext cx="178606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body" idx="1"/>
          </p:nvPr>
        </p:nvSpPr>
        <p:spPr>
          <a:xfrm>
            <a:off x="838199" y="2161673"/>
            <a:ext cx="9617700" cy="39390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14000"/>
              </a:lnSpc>
              <a:spcBef>
                <a:spcPts val="0"/>
              </a:spcBef>
              <a:spcAft>
                <a:spcPts val="0"/>
              </a:spcAft>
              <a:buClr>
                <a:schemeClr val="dk1"/>
              </a:buClr>
              <a:buSzPts val="2400"/>
              <a:buChar char="•"/>
            </a:pPr>
            <a:r>
              <a:rPr lang="en-GB" sz="2000">
                <a:latin typeface="Open Sans"/>
                <a:ea typeface="Open Sans"/>
                <a:cs typeface="Open Sans"/>
                <a:sym typeface="Open Sans"/>
              </a:rPr>
              <a:t>Limiter le nombre de décimales</a:t>
            </a:r>
            <a:endParaRPr/>
          </a:p>
          <a:p>
            <a:pPr marL="342900" lvl="0" indent="-342900" algn="l" rtl="0">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Les chiffres doivent être présentés avec une précision raisonnable. Compte tenu de l'incertitude des modèles, si le résultat du modèle indique que le coût total de l'investissement est de 4 356 678 USD, il est préférable d'arrondir et de le présenter comme, par exemple, 4,4 millions USD.</a:t>
            </a:r>
            <a:endParaRPr/>
          </a:p>
          <a:p>
            <a:pPr marL="342900" lvl="0" indent="-342900" algn="l" rtl="0">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N'obligez pas les gens à "compter les zéros", </a:t>
            </a:r>
            <a:r>
              <a:rPr lang="en-GB" sz="2000" b="1">
                <a:latin typeface="Open Sans"/>
                <a:ea typeface="Open Sans"/>
                <a:cs typeface="Open Sans"/>
                <a:sym typeface="Open Sans"/>
              </a:rPr>
              <a:t>1,3 million </a:t>
            </a:r>
            <a:r>
              <a:rPr lang="en-GB" sz="2000">
                <a:latin typeface="Open Sans"/>
                <a:ea typeface="Open Sans"/>
                <a:cs typeface="Open Sans"/>
                <a:sym typeface="Open Sans"/>
              </a:rPr>
              <a:t>est plus facile à lire que </a:t>
            </a:r>
            <a:r>
              <a:rPr lang="en-GB" sz="2000" b="1">
                <a:latin typeface="Open Sans"/>
                <a:ea typeface="Open Sans"/>
                <a:cs typeface="Open Sans"/>
                <a:sym typeface="Open Sans"/>
              </a:rPr>
              <a:t>1 300 000.</a:t>
            </a:r>
            <a:endParaRPr sz="2000">
              <a:latin typeface="Open Sans"/>
              <a:ea typeface="Open Sans"/>
              <a:cs typeface="Open Sans"/>
              <a:sym typeface="Open Sans"/>
            </a:endParaRPr>
          </a:p>
          <a:p>
            <a:pPr marL="342900" lvl="0" indent="-342900" algn="l" rtl="0">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Veillez à ce que les unités soient claires dans les graphiques, les figures et le texte.</a:t>
            </a:r>
            <a:endParaRPr/>
          </a:p>
          <a:p>
            <a:pPr marL="342900" lvl="0" indent="-139700" algn="l" rtl="0">
              <a:lnSpc>
                <a:spcPct val="90000"/>
              </a:lnSpc>
              <a:spcBef>
                <a:spcPts val="1240"/>
              </a:spcBef>
              <a:spcAft>
                <a:spcPts val="0"/>
              </a:spcAft>
              <a:buClr>
                <a:schemeClr val="dk1"/>
              </a:buClr>
              <a:buSzPts val="2400"/>
              <a:buNone/>
            </a:pPr>
            <a:endParaRPr sz="2000">
              <a:latin typeface="Open Sans"/>
              <a:ea typeface="Open Sans"/>
              <a:cs typeface="Open Sans"/>
              <a:sym typeface="Open Sans"/>
            </a:endParaRPr>
          </a:p>
        </p:txBody>
      </p:sp>
      <p:sp>
        <p:nvSpPr>
          <p:cNvPr id="378" name="Google Shape;378;p24"/>
          <p:cNvSpPr/>
          <p:nvPr/>
        </p:nvSpPr>
        <p:spPr>
          <a:xfrm>
            <a:off x="838200" y="1592350"/>
            <a:ext cx="6157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Messages à emporter (nombre)</a:t>
            </a:r>
            <a:endParaRPr sz="2000" b="1">
              <a:solidFill>
                <a:srgbClr val="9CC2E5"/>
              </a:solidFill>
              <a:latin typeface="Open Sans"/>
              <a:ea typeface="Open Sans"/>
              <a:cs typeface="Open Sans"/>
              <a:sym typeface="Open Sans"/>
            </a:endParaRPr>
          </a:p>
        </p:txBody>
      </p:sp>
      <p:sp>
        <p:nvSpPr>
          <p:cNvPr id="379" name="Google Shape;37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9.4 Clarté: Chiffres</a:t>
            </a:r>
            <a:endParaRPr/>
          </a:p>
        </p:txBody>
      </p:sp>
      <p:sp>
        <p:nvSpPr>
          <p:cNvPr id="380" name="Google Shape;380;p24"/>
          <p:cNvSpPr/>
          <p:nvPr/>
        </p:nvSpPr>
        <p:spPr>
          <a:xfrm>
            <a:off x="838200" y="6121550"/>
            <a:ext cx="2452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9.4 Références</a:t>
            </a:r>
            <a:endParaRPr/>
          </a:p>
        </p:txBody>
      </p:sp>
      <p:sp>
        <p:nvSpPr>
          <p:cNvPr id="386" name="Google Shape;386;p25"/>
          <p:cNvSpPr/>
          <p:nvPr/>
        </p:nvSpPr>
        <p:spPr>
          <a:xfrm>
            <a:off x="852055" y="1704543"/>
            <a:ext cx="4587900" cy="20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Khavari, B., Sahlberg, A., Korkovelos, A., Mentis, D., n.d. Lecture 7: Communicating electrification model results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https://onsset.github.io/teaching_kit/courses/module_3/Lecture%207/</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6" descr="Graphical user interface, sunburst chart&#10;&#10;Description automatically generated"/>
          <p:cNvPicPr preferRelativeResize="0"/>
          <p:nvPr/>
        </p:nvPicPr>
        <p:blipFill rotWithShape="1">
          <a:blip r:embed="rId3">
            <a:alphaModFix/>
          </a:blip>
          <a:srcRect/>
          <a:stretch/>
        </p:blipFill>
        <p:spPr>
          <a:xfrm>
            <a:off x="1373" y="1374"/>
            <a:ext cx="12189254" cy="6855250"/>
          </a:xfrm>
          <a:prstGeom prst="rect">
            <a:avLst/>
          </a:prstGeom>
          <a:noFill/>
          <a:ln>
            <a:noFill/>
          </a:ln>
        </p:spPr>
      </p:pic>
      <p:sp>
        <p:nvSpPr>
          <p:cNvPr id="393" name="Google Shape;393;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394" name="Google Shape;394;p2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395" name="Google Shape;395;p26"/>
          <p:cNvSpPr txBox="1"/>
          <p:nvPr/>
        </p:nvSpPr>
        <p:spPr>
          <a:xfrm>
            <a:off x="745791" y="4325109"/>
            <a:ext cx="5293587" cy="168029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600"/>
              <a:buFont typeface="Open Sans Light"/>
              <a:buNone/>
            </a:pPr>
            <a:r>
              <a:rPr lang="en-GB" sz="3600" b="1">
                <a:solidFill>
                  <a:schemeClr val="dk1"/>
                </a:solidFill>
                <a:latin typeface="Open Sans"/>
                <a:ea typeface="Open Sans"/>
                <a:cs typeface="Open Sans"/>
                <a:sym typeface="Open Sans"/>
              </a:rPr>
              <a:t>Et félicitations </a:t>
            </a:r>
            <a:br>
              <a:rPr lang="en-GB" sz="3600" b="1">
                <a:solidFill>
                  <a:schemeClr val="dk1"/>
                </a:solidFill>
                <a:latin typeface="Open Sans"/>
                <a:ea typeface="Open Sans"/>
                <a:cs typeface="Open Sans"/>
                <a:sym typeface="Open Sans"/>
              </a:rPr>
            </a:br>
            <a:r>
              <a:rPr lang="en-GB" sz="3600" b="1">
                <a:solidFill>
                  <a:schemeClr val="dk1"/>
                </a:solidFill>
                <a:latin typeface="Open Sans"/>
                <a:ea typeface="Open Sans"/>
                <a:cs typeface="Open Sans"/>
                <a:sym typeface="Open Sans"/>
              </a:rPr>
              <a:t>pour avoir suivi tout le cours !</a:t>
            </a:r>
            <a:endParaRPr b="1"/>
          </a:p>
        </p:txBody>
      </p:sp>
      <p:sp>
        <p:nvSpPr>
          <p:cNvPr id="396" name="Google Shape;396;p26"/>
          <p:cNvSpPr txBox="1"/>
          <p:nvPr/>
        </p:nvSpPr>
        <p:spPr>
          <a:xfrm>
            <a:off x="718081" y="1126156"/>
            <a:ext cx="5293587" cy="301818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Nous vous remercions de l'attention que vous avez portée à ce cours !</a:t>
            </a:r>
            <a:endParaRPr sz="3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27"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2" name="Google Shape;402;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sz="800">
              <a:solidFill>
                <a:schemeClr val="lt1"/>
              </a:solidFill>
              <a:latin typeface="Open Sans"/>
              <a:ea typeface="Open Sans"/>
              <a:cs typeface="Open Sans"/>
              <a:sym typeface="Open Sans"/>
            </a:endParaRPr>
          </a:p>
        </p:txBody>
      </p:sp>
      <p:sp>
        <p:nvSpPr>
          <p:cNvPr id="403" name="Google Shape;403;p27"/>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rgbClr val="FFFFFF"/>
                </a:solidFill>
                <a:latin typeface="Open Sans"/>
                <a:ea typeface="Open Sans"/>
                <a:cs typeface="Open Sans"/>
                <a:sym typeface="Open Sans"/>
              </a:rPr>
              <a:t>Moksnes N., Sahlberg A., Khavari B. 2021.</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Lecture 9: OnSSET/Global Electrification</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Platform. Release Version 1.0. [online</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presentation]. Climate Compatible Growth</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404" name="Google Shape;404;p27"/>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body" idx="1"/>
          </p:nvPr>
        </p:nvSpPr>
        <p:spPr>
          <a:xfrm>
            <a:off x="838200" y="1622659"/>
            <a:ext cx="10515600" cy="4083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000">
                <a:latin typeface="Open Sans"/>
                <a:ea typeface="Open Sans"/>
                <a:cs typeface="Open Sans"/>
                <a:sym typeface="Open Sans"/>
              </a:rPr>
              <a:t>Similaire au diesel autonome, avec un coût supplémentaire pour le réseau de distribution</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Ajustement des paramètres d'entrée pour tenir compte des économies d'échelle pour les systèmes plus importants</a:t>
            </a:r>
            <a:endParaRPr sz="2000">
              <a:latin typeface="Open Sans"/>
              <a:ea typeface="Open Sans"/>
              <a:cs typeface="Open Sans"/>
              <a:sym typeface="Open Sans"/>
            </a:endParaRPr>
          </a:p>
        </p:txBody>
      </p:sp>
      <p:graphicFrame>
        <p:nvGraphicFramePr>
          <p:cNvPr id="191" name="Google Shape;191;p3"/>
          <p:cNvGraphicFramePr/>
          <p:nvPr/>
        </p:nvGraphicFramePr>
        <p:xfrm>
          <a:off x="2640245" y="3140187"/>
          <a:ext cx="3000000" cy="3000000"/>
        </p:xfrm>
        <a:graphic>
          <a:graphicData uri="http://schemas.openxmlformats.org/drawingml/2006/table">
            <a:tbl>
              <a:tblPr>
                <a:noFill/>
                <a:tableStyleId>{07A24E9E-45DC-4BD0-858F-0696ADF82D11}</a:tableStyleId>
              </a:tblPr>
              <a:tblGrid>
                <a:gridCol w="3383500">
                  <a:extLst>
                    <a:ext uri="{9D8B030D-6E8A-4147-A177-3AD203B41FA5}">
                      <a16:colId xmlns:a16="http://schemas.microsoft.com/office/drawing/2014/main" val="20000"/>
                    </a:ext>
                  </a:extLst>
                </a:gridCol>
                <a:gridCol w="3383500">
                  <a:extLst>
                    <a:ext uri="{9D8B030D-6E8A-4147-A177-3AD203B41FA5}">
                      <a16:colId xmlns:a16="http://schemas.microsoft.com/office/drawing/2014/main" val="20001"/>
                    </a:ext>
                  </a:extLst>
                </a:gridCol>
              </a:tblGrid>
              <a:tr h="4263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Open Sans"/>
                          <a:ea typeface="Open Sans"/>
                          <a:cs typeface="Open Sans"/>
                          <a:sym typeface="Open Sans"/>
                        </a:rPr>
                        <a:t>Paramètres</a:t>
                      </a:r>
                      <a:endParaRPr sz="1800" b="1"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Open Sans"/>
                          <a:ea typeface="Open Sans"/>
                          <a:cs typeface="Open Sans"/>
                          <a:sym typeface="Open Sans"/>
                        </a:rPr>
                        <a:t>Exemple</a:t>
                      </a:r>
                      <a:endParaRPr sz="1800" b="1"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Efficacité du générateur</a:t>
                      </a:r>
                      <a:endParaRPr sz="18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33 %</a:t>
                      </a:r>
                      <a:endParaRPr sz="18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Facteur de capacité</a:t>
                      </a:r>
                      <a:endParaRPr sz="18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0.7</a:t>
                      </a:r>
                      <a:endParaRPr sz="18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Prix de la pompe diesel</a:t>
                      </a:r>
                      <a:endParaRPr sz="18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1,00 USD/l</a:t>
                      </a:r>
                      <a:endParaRPr sz="18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Volume des camions diesel</a:t>
                      </a:r>
                      <a:endParaRPr sz="18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15 000 litres</a:t>
                      </a:r>
                      <a:endParaRPr sz="18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Consommation des camions diesel</a:t>
                      </a:r>
                      <a:endParaRPr sz="18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33,7 litres/km</a:t>
                      </a:r>
                      <a:endParaRPr sz="12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Diesel LHV</a:t>
                      </a:r>
                      <a:endParaRPr sz="18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latin typeface="Open Sans"/>
                          <a:ea typeface="Open Sans"/>
                          <a:cs typeface="Open Sans"/>
                          <a:sym typeface="Open Sans"/>
                        </a:rPr>
                        <a:t>9,94 kWh/l</a:t>
                      </a:r>
                      <a:endParaRPr sz="12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
        <p:nvSpPr>
          <p:cNvPr id="192" name="Google Shape;192;p3"/>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193" name="Google Shape;193;p3"/>
          <p:cNvSpPr txBox="1"/>
          <p:nvPr/>
        </p:nvSpPr>
        <p:spPr>
          <a:xfrm>
            <a:off x="838200" y="1132331"/>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les mini-réseaux diesel</a:t>
            </a:r>
            <a:endParaRPr sz="2000" b="1">
              <a:solidFill>
                <a:srgbClr val="9CC2E5"/>
              </a:solidFill>
              <a:latin typeface="Open Sans"/>
              <a:ea typeface="Open Sans"/>
              <a:cs typeface="Open Sans"/>
              <a:sym typeface="Open Sans"/>
            </a:endParaRPr>
          </a:p>
        </p:txBody>
      </p:sp>
      <p:sp>
        <p:nvSpPr>
          <p:cNvPr id="194" name="Google Shape;194;p3"/>
          <p:cNvSpPr txBox="1"/>
          <p:nvPr/>
        </p:nvSpPr>
        <p:spPr>
          <a:xfrm>
            <a:off x="838200" y="-138118"/>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Théorie avancée VI</a:t>
            </a:r>
            <a:endParaRPr sz="4400">
              <a:solidFill>
                <a:srgbClr val="17375E"/>
              </a:solidFill>
              <a:latin typeface="Open Sans"/>
              <a:ea typeface="Open Sans"/>
              <a:cs typeface="Open Sans"/>
              <a:sym typeface="Open Sans"/>
            </a:endParaRPr>
          </a:p>
        </p:txBody>
      </p:sp>
      <p:sp>
        <p:nvSpPr>
          <p:cNvPr id="195" name="Google Shape;195;p3"/>
          <p:cNvSpPr txBox="1"/>
          <p:nvPr/>
        </p:nvSpPr>
        <p:spPr>
          <a:xfrm>
            <a:off x="4409112" y="6139853"/>
            <a:ext cx="414173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body" idx="1"/>
          </p:nvPr>
        </p:nvSpPr>
        <p:spPr>
          <a:xfrm>
            <a:off x="838200" y="2316137"/>
            <a:ext cx="5121443" cy="2812453"/>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2800"/>
              <a:buChar char="•"/>
            </a:pPr>
            <a:r>
              <a:rPr lang="en-GB" sz="2200">
                <a:latin typeface="Open Sans"/>
                <a:ea typeface="Open Sans"/>
                <a:cs typeface="Open Sans"/>
                <a:sym typeface="Open Sans"/>
              </a:rPr>
              <a:t>Facteur de capacité calculé dans chaque cellule sur la base de la vitesse moyenne annuelle du vent pour un exemple d'éolienne</a:t>
            </a:r>
            <a:endParaRPr sz="2200">
              <a:latin typeface="Open Sans"/>
              <a:ea typeface="Open Sans"/>
              <a:cs typeface="Open Sans"/>
              <a:sym typeface="Open Sans"/>
            </a:endParaRPr>
          </a:p>
          <a:p>
            <a:pPr marL="228600" lvl="0" indent="-228600" algn="l" rtl="0">
              <a:lnSpc>
                <a:spcPct val="114000"/>
              </a:lnSpc>
              <a:spcBef>
                <a:spcPts val="1600"/>
              </a:spcBef>
              <a:spcAft>
                <a:spcPts val="600"/>
              </a:spcAft>
              <a:buClr>
                <a:schemeClr val="dk1"/>
              </a:buClr>
              <a:buSzPts val="2800"/>
              <a:buChar char="•"/>
            </a:pPr>
            <a:r>
              <a:rPr lang="en-GB" sz="2200">
                <a:latin typeface="Open Sans"/>
                <a:ea typeface="Open Sans"/>
                <a:cs typeface="Open Sans"/>
                <a:sym typeface="Open Sans"/>
              </a:rPr>
              <a:t>Technologie renouvelable = pas de coût de carburant</a:t>
            </a:r>
            <a:endParaRPr sz="2200">
              <a:latin typeface="Open Sans"/>
              <a:ea typeface="Open Sans"/>
              <a:cs typeface="Open Sans"/>
              <a:sym typeface="Open Sans"/>
            </a:endParaRPr>
          </a:p>
        </p:txBody>
      </p:sp>
      <p:sp>
        <p:nvSpPr>
          <p:cNvPr id="202" name="Google Shape;202;p4"/>
          <p:cNvSpPr txBox="1"/>
          <p:nvPr/>
        </p:nvSpPr>
        <p:spPr>
          <a:xfrm>
            <a:off x="838200" y="1267086"/>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les mini-réseaux éoliens</a:t>
            </a:r>
            <a:endParaRPr sz="2000" b="1">
              <a:solidFill>
                <a:srgbClr val="9CC2E5"/>
              </a:solidFill>
              <a:latin typeface="Open Sans"/>
              <a:ea typeface="Open Sans"/>
              <a:cs typeface="Open Sans"/>
              <a:sym typeface="Open Sans"/>
            </a:endParaRPr>
          </a:p>
        </p:txBody>
      </p:sp>
      <p:sp>
        <p:nvSpPr>
          <p:cNvPr id="203" name="Google Shape;203;p4"/>
          <p:cNvSpPr txBox="1"/>
          <p:nvPr/>
        </p:nvSpPr>
        <p:spPr>
          <a:xfrm>
            <a:off x="838200" y="-3363"/>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Théorie avancée VI</a:t>
            </a:r>
            <a:endParaRPr sz="4400">
              <a:solidFill>
                <a:srgbClr val="17375E"/>
              </a:solidFill>
              <a:latin typeface="Open Sans"/>
              <a:ea typeface="Open Sans"/>
              <a:cs typeface="Open Sans"/>
              <a:sym typeface="Open Sans"/>
            </a:endParaRPr>
          </a:p>
        </p:txBody>
      </p:sp>
      <p:pic>
        <p:nvPicPr>
          <p:cNvPr id="204" name="Google Shape;204;p4"/>
          <p:cNvPicPr preferRelativeResize="0"/>
          <p:nvPr/>
        </p:nvPicPr>
        <p:blipFill rotWithShape="1">
          <a:blip r:embed="rId3">
            <a:alphaModFix/>
          </a:blip>
          <a:srcRect/>
          <a:stretch/>
        </p:blipFill>
        <p:spPr>
          <a:xfrm>
            <a:off x="6232358" y="1735932"/>
            <a:ext cx="5295900" cy="4300228"/>
          </a:xfrm>
          <a:prstGeom prst="rect">
            <a:avLst/>
          </a:prstGeom>
          <a:noFill/>
          <a:ln>
            <a:noFill/>
          </a:ln>
        </p:spPr>
      </p:pic>
      <p:sp>
        <p:nvSpPr>
          <p:cNvPr id="205" name="Google Shape;205;p4"/>
          <p:cNvSpPr/>
          <p:nvPr/>
        </p:nvSpPr>
        <p:spPr>
          <a:xfrm>
            <a:off x="7665978" y="6121175"/>
            <a:ext cx="39000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https://globalwindatlas.info</a:t>
            </a:r>
            <a:endParaRPr/>
          </a:p>
        </p:txBody>
      </p:sp>
      <p:sp>
        <p:nvSpPr>
          <p:cNvPr id="206" name="Google Shape;206;p4"/>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5"/>
          <p:cNvPicPr preferRelativeResize="0"/>
          <p:nvPr/>
        </p:nvPicPr>
        <p:blipFill rotWithShape="1">
          <a:blip r:embed="rId3">
            <a:alphaModFix/>
          </a:blip>
          <a:srcRect/>
          <a:stretch/>
        </p:blipFill>
        <p:spPr>
          <a:xfrm>
            <a:off x="5966549" y="1033025"/>
            <a:ext cx="5764240" cy="5106754"/>
          </a:xfrm>
          <a:prstGeom prst="rect">
            <a:avLst/>
          </a:prstGeom>
          <a:noFill/>
          <a:ln>
            <a:noFill/>
          </a:ln>
        </p:spPr>
      </p:pic>
      <p:sp>
        <p:nvSpPr>
          <p:cNvPr id="213" name="Google Shape;213;p5"/>
          <p:cNvSpPr txBox="1">
            <a:spLocks noGrp="1"/>
          </p:cNvSpPr>
          <p:nvPr>
            <p:ph type="body" idx="1"/>
          </p:nvPr>
        </p:nvSpPr>
        <p:spPr>
          <a:xfrm>
            <a:off x="838200" y="1993926"/>
            <a:ext cx="4961021" cy="3710489"/>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2800"/>
              <a:buChar char="•"/>
            </a:pPr>
            <a:r>
              <a:rPr lang="en-GB" sz="2200">
                <a:latin typeface="Open Sans"/>
                <a:ea typeface="Open Sans"/>
                <a:cs typeface="Open Sans"/>
                <a:sym typeface="Open Sans"/>
              </a:rPr>
              <a:t>L'hydroélectricité en mini-réseau n'est disponible qu'à proximité d'une source (~5 km).</a:t>
            </a:r>
            <a:endParaRPr sz="2200">
              <a:latin typeface="Open Sans"/>
              <a:ea typeface="Open Sans"/>
              <a:cs typeface="Open Sans"/>
              <a:sym typeface="Open Sans"/>
            </a:endParaRPr>
          </a:p>
          <a:p>
            <a:pPr marL="228600" lvl="0" indent="-228600" algn="l" rtl="0">
              <a:lnSpc>
                <a:spcPct val="114000"/>
              </a:lnSpc>
              <a:spcBef>
                <a:spcPts val="1600"/>
              </a:spcBef>
              <a:spcAft>
                <a:spcPts val="0"/>
              </a:spcAft>
              <a:buClr>
                <a:schemeClr val="dk1"/>
              </a:buClr>
              <a:buSzPts val="2800"/>
              <a:buChar char="•"/>
            </a:pPr>
            <a:r>
              <a:rPr lang="en-GB" sz="2200">
                <a:latin typeface="Open Sans"/>
                <a:ea typeface="Open Sans"/>
                <a:cs typeface="Open Sans"/>
                <a:sym typeface="Open Sans"/>
              </a:rPr>
              <a:t>L'algorithme évite la surutilisation</a:t>
            </a:r>
            <a:endParaRPr sz="2200">
              <a:latin typeface="Open Sans"/>
              <a:ea typeface="Open Sans"/>
              <a:cs typeface="Open Sans"/>
              <a:sym typeface="Open Sans"/>
            </a:endParaRPr>
          </a:p>
          <a:p>
            <a:pPr marL="228600" lvl="0" indent="-228600" algn="l" rtl="0">
              <a:lnSpc>
                <a:spcPct val="114000"/>
              </a:lnSpc>
              <a:spcBef>
                <a:spcPts val="1600"/>
              </a:spcBef>
              <a:spcAft>
                <a:spcPts val="600"/>
              </a:spcAft>
              <a:buClr>
                <a:schemeClr val="dk1"/>
              </a:buClr>
              <a:buSzPts val="2800"/>
              <a:buChar char="•"/>
            </a:pPr>
            <a:r>
              <a:rPr lang="en-GB" sz="2200">
                <a:latin typeface="Open Sans"/>
                <a:ea typeface="Open Sans"/>
                <a:cs typeface="Open Sans"/>
                <a:sym typeface="Open Sans"/>
              </a:rPr>
              <a:t>Le facteur de capacité est une donnée d'entrée (définie par l'utilisateur)</a:t>
            </a:r>
            <a:endParaRPr sz="2200">
              <a:latin typeface="Open Sans"/>
              <a:ea typeface="Open Sans"/>
              <a:cs typeface="Open Sans"/>
              <a:sym typeface="Open Sans"/>
            </a:endParaRPr>
          </a:p>
        </p:txBody>
      </p:sp>
      <p:sp>
        <p:nvSpPr>
          <p:cNvPr id="214" name="Google Shape;214;p5"/>
          <p:cNvSpPr txBox="1"/>
          <p:nvPr/>
        </p:nvSpPr>
        <p:spPr>
          <a:xfrm>
            <a:off x="838200" y="1315208"/>
            <a:ext cx="6043863"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les mini-réseaux hydroélectriques</a:t>
            </a:r>
            <a:endParaRPr sz="2000" b="1">
              <a:solidFill>
                <a:srgbClr val="9CC2E5"/>
              </a:solidFill>
              <a:latin typeface="Open Sans"/>
              <a:ea typeface="Open Sans"/>
              <a:cs typeface="Open Sans"/>
              <a:sym typeface="Open Sans"/>
            </a:endParaRPr>
          </a:p>
        </p:txBody>
      </p:sp>
      <p:sp>
        <p:nvSpPr>
          <p:cNvPr id="215" name="Google Shape;215;p5"/>
          <p:cNvSpPr txBox="1"/>
          <p:nvPr/>
        </p:nvSpPr>
        <p:spPr>
          <a:xfrm>
            <a:off x="838200" y="44759"/>
            <a:ext cx="6332621"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Théorie avancée VI</a:t>
            </a:r>
            <a:endParaRPr sz="4400">
              <a:solidFill>
                <a:srgbClr val="17375E"/>
              </a:solidFill>
              <a:latin typeface="Open Sans"/>
              <a:ea typeface="Open Sans"/>
              <a:cs typeface="Open Sans"/>
              <a:sym typeface="Open Sans"/>
            </a:endParaRPr>
          </a:p>
        </p:txBody>
      </p:sp>
      <p:sp>
        <p:nvSpPr>
          <p:cNvPr id="216" name="Google Shape;216;p5"/>
          <p:cNvSpPr/>
          <p:nvPr/>
        </p:nvSpPr>
        <p:spPr>
          <a:xfrm>
            <a:off x="7124050" y="6143700"/>
            <a:ext cx="4540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Korkovelos et al. 2018,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GB" sz="1000">
                <a:solidFill>
                  <a:schemeClr val="dk1"/>
                </a:solidFill>
                <a:latin typeface="Open Sans"/>
                <a:ea typeface="Open Sans"/>
                <a:cs typeface="Open Sans"/>
                <a:sym typeface="Open Sans"/>
              </a:rPr>
              <a:t>sous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217" name="Google Shape;217;p5"/>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6"/>
          <p:cNvPicPr preferRelativeResize="0"/>
          <p:nvPr/>
        </p:nvPicPr>
        <p:blipFill rotWithShape="1">
          <a:blip r:embed="rId3">
            <a:alphaModFix/>
          </a:blip>
          <a:srcRect/>
          <a:stretch/>
        </p:blipFill>
        <p:spPr>
          <a:xfrm>
            <a:off x="2576825" y="1569177"/>
            <a:ext cx="7669341" cy="4810264"/>
          </a:xfrm>
          <a:prstGeom prst="rect">
            <a:avLst/>
          </a:prstGeom>
          <a:noFill/>
          <a:ln>
            <a:noFill/>
          </a:ln>
        </p:spPr>
      </p:pic>
      <p:sp>
        <p:nvSpPr>
          <p:cNvPr id="224" name="Google Shape;224;p6"/>
          <p:cNvSpPr/>
          <p:nvPr/>
        </p:nvSpPr>
        <p:spPr>
          <a:xfrm>
            <a:off x="5784941" y="3115859"/>
            <a:ext cx="4228098" cy="2279211"/>
          </a:xfrm>
          <a:prstGeom prst="rect">
            <a:avLst/>
          </a:prstGeom>
          <a:noFill/>
          <a:ln w="2857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6"/>
          <p:cNvSpPr txBox="1"/>
          <p:nvPr/>
        </p:nvSpPr>
        <p:spPr>
          <a:xfrm>
            <a:off x="9691111" y="2253802"/>
            <a:ext cx="2006221" cy="73862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a:solidFill>
                  <a:schemeClr val="dk1"/>
                </a:solidFill>
                <a:latin typeface="Calibri"/>
                <a:ea typeface="Calibri"/>
                <a:cs typeface="Calibri"/>
                <a:sym typeface="Calibri"/>
              </a:rPr>
              <a:t>Choix de la technologie hors réseau la moins coûteuse</a:t>
            </a:r>
            <a:endParaRPr sz="1400" b="0" i="0" u="none" strike="noStrike" cap="none">
              <a:solidFill>
                <a:schemeClr val="dk1"/>
              </a:solidFill>
              <a:latin typeface="Calibri"/>
              <a:ea typeface="Calibri"/>
              <a:cs typeface="Calibri"/>
              <a:sym typeface="Calibri"/>
            </a:endParaRPr>
          </a:p>
        </p:txBody>
      </p:sp>
      <p:cxnSp>
        <p:nvCxnSpPr>
          <p:cNvPr id="226" name="Google Shape;226;p6"/>
          <p:cNvCxnSpPr/>
          <p:nvPr/>
        </p:nvCxnSpPr>
        <p:spPr>
          <a:xfrm flipH="1">
            <a:off x="10085990" y="2934769"/>
            <a:ext cx="634026" cy="827456"/>
          </a:xfrm>
          <a:prstGeom prst="straightConnector1">
            <a:avLst/>
          </a:prstGeom>
          <a:noFill/>
          <a:ln w="28575" cap="flat" cmpd="sng">
            <a:solidFill>
              <a:srgbClr val="0C0C0C"/>
            </a:solidFill>
            <a:prstDash val="solid"/>
            <a:miter lim="800000"/>
            <a:headEnd type="none" w="sm" len="sm"/>
            <a:tailEnd type="stealth" w="med" len="med"/>
          </a:ln>
        </p:spPr>
      </p:cxnSp>
      <p:sp>
        <p:nvSpPr>
          <p:cNvPr id="227" name="Google Shape;227;p6"/>
          <p:cNvSpPr txBox="1"/>
          <p:nvPr/>
        </p:nvSpPr>
        <p:spPr>
          <a:xfrm>
            <a:off x="838200" y="1286332"/>
            <a:ext cx="3567545"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Déterminer la technologie la moins coûteuse</a:t>
            </a:r>
            <a:endParaRPr/>
          </a:p>
        </p:txBody>
      </p:sp>
      <p:sp>
        <p:nvSpPr>
          <p:cNvPr id="228" name="Google Shape;228;p6"/>
          <p:cNvSpPr txBox="1"/>
          <p:nvPr/>
        </p:nvSpPr>
        <p:spPr>
          <a:xfrm>
            <a:off x="838200" y="15883"/>
            <a:ext cx="6130491"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Théorie avancée VI</a:t>
            </a:r>
            <a:endParaRPr sz="4400">
              <a:solidFill>
                <a:srgbClr val="17375E"/>
              </a:solidFill>
              <a:latin typeface="Open Sans"/>
              <a:ea typeface="Open Sans"/>
              <a:cs typeface="Open Sans"/>
              <a:sym typeface="Open Sans"/>
            </a:endParaRPr>
          </a:p>
        </p:txBody>
      </p:sp>
      <p:sp>
        <p:nvSpPr>
          <p:cNvPr id="229" name="Google Shape;229;p6"/>
          <p:cNvSpPr/>
          <p:nvPr/>
        </p:nvSpPr>
        <p:spPr>
          <a:xfrm>
            <a:off x="9505293" y="5962693"/>
            <a:ext cx="2300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GB" sz="1000">
                <a:solidFill>
                  <a:schemeClr val="dk1"/>
                </a:solidFill>
                <a:latin typeface="Open Sans"/>
                <a:ea typeface="Open Sans"/>
                <a:cs typeface="Open Sans"/>
                <a:sym typeface="Open Sans"/>
              </a:rPr>
              <a:t>sous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
        <p:nvSpPr>
          <p:cNvPr id="230" name="Google Shape;230;p6"/>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body" idx="1"/>
          </p:nvPr>
        </p:nvSpPr>
        <p:spPr>
          <a:xfrm>
            <a:off x="838200" y="1997241"/>
            <a:ext cx="9345000" cy="3951000"/>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Le LCOE de la connexion au réseau centralisé dépend de trois facteurs :</a:t>
            </a:r>
            <a:br>
              <a:rPr lang="en-GB" sz="2000">
                <a:latin typeface="Open Sans"/>
                <a:ea typeface="Open Sans"/>
                <a:cs typeface="Open Sans"/>
                <a:sym typeface="Open Sans"/>
              </a:rPr>
            </a:br>
            <a:r>
              <a:rPr lang="en-GB" sz="2000">
                <a:latin typeface="Open Sans"/>
                <a:ea typeface="Open Sans"/>
                <a:cs typeface="Open Sans"/>
                <a:sym typeface="Open Sans"/>
              </a:rPr>
              <a:t>	i) Le coût actualisé de la production d'électricité à partir des centrales électriques du réseau ("coût du combustible") ;</a:t>
            </a:r>
            <a:br>
              <a:rPr lang="en-GB" sz="2000">
                <a:latin typeface="Open Sans"/>
                <a:ea typeface="Open Sans"/>
                <a:cs typeface="Open Sans"/>
                <a:sym typeface="Open Sans"/>
              </a:rPr>
            </a:br>
            <a:r>
              <a:rPr lang="en-GB" sz="2000">
                <a:latin typeface="Open Sans"/>
                <a:ea typeface="Open Sans"/>
                <a:cs typeface="Open Sans"/>
                <a:sym typeface="Open Sans"/>
              </a:rPr>
              <a:t>	ii) Le réseau de distribution dans la cellule ("coût d'investissement") ;</a:t>
            </a:r>
            <a:br>
              <a:rPr lang="en-GB" sz="2000">
                <a:latin typeface="Open Sans"/>
                <a:ea typeface="Open Sans"/>
                <a:cs typeface="Open Sans"/>
                <a:sym typeface="Open Sans"/>
              </a:rPr>
            </a:br>
            <a:r>
              <a:rPr lang="en-GB" sz="2000">
                <a:latin typeface="Open Sans"/>
                <a:ea typeface="Open Sans"/>
                <a:cs typeface="Open Sans"/>
                <a:sym typeface="Open Sans"/>
              </a:rPr>
              <a:t>	iii) L'investissement dans la capacité des centrales électriques et les coûts de transmission nécessaires pour connecter la cellule au réseau HT ("coût d'investissement").</a:t>
            </a:r>
            <a:endParaRPr sz="2000">
              <a:latin typeface="Open Sans"/>
              <a:ea typeface="Open Sans"/>
              <a:cs typeface="Open Sans"/>
              <a:sym typeface="Open Sans"/>
            </a:endParaRPr>
          </a:p>
          <a:p>
            <a:pPr marL="228600" lvl="0" indent="-228600" algn="l" rtl="0">
              <a:lnSpc>
                <a:spcPct val="114000"/>
              </a:lnSpc>
              <a:spcBef>
                <a:spcPts val="1300"/>
              </a:spcBef>
              <a:spcAft>
                <a:spcPts val="0"/>
              </a:spcAft>
              <a:buClr>
                <a:schemeClr val="dk1"/>
              </a:buClr>
              <a:buSzPts val="2800"/>
              <a:buChar char="•"/>
            </a:pPr>
            <a:r>
              <a:rPr lang="en-GB" sz="2000">
                <a:latin typeface="Open Sans"/>
                <a:ea typeface="Open Sans"/>
                <a:cs typeface="Open Sans"/>
                <a:sym typeface="Open Sans"/>
              </a:rPr>
              <a:t>Dans chaque cellule, l'algorithme du réseau compare le coût de l'électricité provenant du réseau à la technologie hors réseau la moins coûteuse - </a:t>
            </a:r>
            <a:r>
              <a:rPr lang="en-GB" sz="2000" b="1" i="1">
                <a:latin typeface="Open Sans"/>
                <a:ea typeface="Open Sans"/>
                <a:cs typeface="Open Sans"/>
                <a:sym typeface="Open Sans"/>
              </a:rPr>
              <a:t>algorithme d'électrification du réseau</a:t>
            </a:r>
            <a:endParaRPr sz="2000">
              <a:latin typeface="Open Sans"/>
              <a:ea typeface="Open Sans"/>
              <a:cs typeface="Open Sans"/>
              <a:sym typeface="Open Sans"/>
            </a:endParaRPr>
          </a:p>
          <a:p>
            <a:pPr marL="0" lvl="0" indent="0" algn="l" rtl="0">
              <a:lnSpc>
                <a:spcPct val="100000"/>
              </a:lnSpc>
              <a:spcBef>
                <a:spcPts val="1300"/>
              </a:spcBef>
              <a:spcAft>
                <a:spcPts val="0"/>
              </a:spcAft>
              <a:buClr>
                <a:schemeClr val="dk1"/>
              </a:buClr>
              <a:buSzPts val="2800"/>
              <a:buNone/>
            </a:pPr>
            <a:endParaRPr sz="2000"/>
          </a:p>
        </p:txBody>
      </p:sp>
      <p:sp>
        <p:nvSpPr>
          <p:cNvPr id="237" name="Google Shape;237;p7"/>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Algorithme d'électrification du réseau</a:t>
            </a:r>
            <a:endParaRPr/>
          </a:p>
        </p:txBody>
      </p:sp>
      <p:sp>
        <p:nvSpPr>
          <p:cNvPr id="238" name="Google Shape;238;p7"/>
          <p:cNvSpPr txBox="1"/>
          <p:nvPr/>
        </p:nvSpPr>
        <p:spPr>
          <a:xfrm>
            <a:off x="838200" y="242135"/>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Théorie avancée VI</a:t>
            </a:r>
            <a:endParaRPr sz="4400">
              <a:solidFill>
                <a:srgbClr val="17375E"/>
              </a:solidFill>
              <a:latin typeface="Open Sans"/>
              <a:ea typeface="Open Sans"/>
              <a:cs typeface="Open Sans"/>
              <a:sym typeface="Open Sans"/>
            </a:endParaRPr>
          </a:p>
        </p:txBody>
      </p:sp>
      <p:sp>
        <p:nvSpPr>
          <p:cNvPr id="239" name="Google Shape;239;p7"/>
          <p:cNvSpPr/>
          <p:nvPr/>
        </p:nvSpPr>
        <p:spPr>
          <a:xfrm>
            <a:off x="893620" y="6135397"/>
            <a:ext cx="27286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 </a:t>
            </a:r>
            <a:r>
              <a:rPr lang="en-GB" sz="1000">
                <a:solidFill>
                  <a:srgbClr val="1D1C1D"/>
                </a:solidFill>
                <a:latin typeface="Open Sans"/>
                <a:ea typeface="Open Sans"/>
                <a:cs typeface="Open Sans"/>
                <a:sym typeface="Open Sans"/>
              </a:rPr>
              <a:t>Adapté de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9.1 Références</a:t>
            </a:r>
            <a:endParaRPr/>
          </a:p>
        </p:txBody>
      </p:sp>
      <p:sp>
        <p:nvSpPr>
          <p:cNvPr id="245" name="Google Shape;245;p8"/>
          <p:cNvSpPr/>
          <p:nvPr/>
        </p:nvSpPr>
        <p:spPr>
          <a:xfrm>
            <a:off x="838200" y="1690688"/>
            <a:ext cx="51540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https://onsset.github.io/teaching_kit/courses/module_3/Lecture%206/</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a:spLocks noGrp="1"/>
          </p:cNvSpPr>
          <p:nvPr>
            <p:ph type="body" idx="1"/>
          </p:nvPr>
        </p:nvSpPr>
        <p:spPr>
          <a:xfrm>
            <a:off x="838200" y="2195379"/>
            <a:ext cx="7757452" cy="357977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a:latin typeface="Open Sans"/>
                <a:ea typeface="Open Sans"/>
                <a:cs typeface="Open Sans"/>
                <a:sym typeface="Open Sans"/>
              </a:rPr>
              <a:t>L'algorithme prend en compte</a:t>
            </a:r>
            <a:endParaRPr sz="200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GB" sz="2000">
                <a:latin typeface="Open Sans"/>
                <a:ea typeface="Open Sans"/>
                <a:cs typeface="Open Sans"/>
                <a:sym typeface="Open Sans"/>
              </a:rPr>
              <a:t>i) Pénalité de réseau (couverture du sol, altitude, pente, distance par rapport au transformateur, distance par rapport aux routes)</a:t>
            </a:r>
            <a:endParaRPr sz="200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GB" sz="2000">
                <a:latin typeface="Open Sans"/>
                <a:ea typeface="Open Sans"/>
                <a:cs typeface="Open Sans"/>
                <a:sym typeface="Open Sans"/>
              </a:rPr>
              <a:t>ii) Renforcement du réseau (par défaut = 10 %)</a:t>
            </a:r>
            <a:endParaRPr sz="200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GB" sz="2000">
                <a:latin typeface="Open Sans"/>
                <a:ea typeface="Open Sans"/>
                <a:cs typeface="Open Sans"/>
                <a:sym typeface="Open Sans"/>
              </a:rPr>
              <a:t>iii) Distance technico-économique maximale du réseau (par défaut = 50 km)</a:t>
            </a:r>
            <a:endParaRPr sz="200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sz="2000">
              <a:latin typeface="Open Sans"/>
              <a:ea typeface="Open Sans"/>
              <a:cs typeface="Open Sans"/>
              <a:sym typeface="Open Sans"/>
            </a:endParaRPr>
          </a:p>
        </p:txBody>
      </p:sp>
      <p:sp>
        <p:nvSpPr>
          <p:cNvPr id="252" name="Google Shape;252;p9"/>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Algorithme d'électrification du réseau</a:t>
            </a:r>
            <a:endParaRPr/>
          </a:p>
        </p:txBody>
      </p:sp>
      <p:sp>
        <p:nvSpPr>
          <p:cNvPr id="253" name="Google Shape;253;p9"/>
          <p:cNvSpPr txBox="1"/>
          <p:nvPr/>
        </p:nvSpPr>
        <p:spPr>
          <a:xfrm>
            <a:off x="838200" y="242135"/>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Théorie avancée VII</a:t>
            </a:r>
            <a:endParaRPr sz="4400">
              <a:solidFill>
                <a:srgbClr val="17375E"/>
              </a:solidFill>
              <a:latin typeface="Open Sans"/>
              <a:ea typeface="Open Sans"/>
              <a:cs typeface="Open Sans"/>
              <a:sym typeface="Open Sans"/>
            </a:endParaRPr>
          </a:p>
        </p:txBody>
      </p:sp>
      <p:sp>
        <p:nvSpPr>
          <p:cNvPr id="254" name="Google Shape;254;p9"/>
          <p:cNvSpPr/>
          <p:nvPr/>
        </p:nvSpPr>
        <p:spPr>
          <a:xfrm>
            <a:off x="838200" y="612118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5173</Words>
  <Application>Microsoft Macintosh PowerPoint</Application>
  <PresentationFormat>Widescreen</PresentationFormat>
  <Paragraphs>195</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Open Sans SemiBold</vt:lpstr>
      <vt:lpstr>Open Sans Light</vt:lpstr>
      <vt:lpstr>Open Sans ExtraBold</vt:lpstr>
      <vt:lpstr>Calibri</vt:lpstr>
      <vt:lpstr>Open Sans</vt:lpstr>
      <vt:lpstr>Office Theme</vt:lpstr>
      <vt:lpstr>Office Theme</vt:lpstr>
      <vt:lpstr>LECTURE 9 MODÉLISATION ÉNERGÉTIQUE AVANCÉE ET COMMUNICATION DES RÉSULTATS DU MODÈLE D'ÉLECTRIFICATION</vt:lpstr>
      <vt:lpstr>PowerPoint Presentation</vt:lpstr>
      <vt:lpstr>PowerPoint Presentation</vt:lpstr>
      <vt:lpstr>PowerPoint Presentation</vt:lpstr>
      <vt:lpstr>PowerPoint Presentation</vt:lpstr>
      <vt:lpstr>PowerPoint Presentation</vt:lpstr>
      <vt:lpstr>PowerPoint Presentation</vt:lpstr>
      <vt:lpstr>Lecture 9.1 Références</vt:lpstr>
      <vt:lpstr>PowerPoint Presentation</vt:lpstr>
      <vt:lpstr>PowerPoint Presentation</vt:lpstr>
      <vt:lpstr>PowerPoint Presentation</vt:lpstr>
      <vt:lpstr>PowerPoint Presentation</vt:lpstr>
      <vt:lpstr>PowerPoint Presentation</vt:lpstr>
      <vt:lpstr>Lecture 9.2 Références</vt:lpstr>
      <vt:lpstr>9.3 Structurer sa présentation</vt:lpstr>
      <vt:lpstr>Clarté : Couleurs</vt:lpstr>
      <vt:lpstr>9.3 Structurer votre présentation</vt:lpstr>
      <vt:lpstr>PowerPoint Presentation</vt:lpstr>
      <vt:lpstr>9.3 Structurer votre présentation </vt:lpstr>
      <vt:lpstr>Lecture 9.3 Références</vt:lpstr>
      <vt:lpstr>PowerPoint Presentation</vt:lpstr>
      <vt:lpstr>PowerPoint Presentation</vt:lpstr>
      <vt:lpstr>PowerPoint Presentation</vt:lpstr>
      <vt:lpstr>9.4 Clarté: Chiffres</vt:lpstr>
      <vt:lpstr>Lecture 9.4 Références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2021-02-10T16:48:02Z</dcterms:created>
  <dcterms:modified xsi:type="dcterms:W3CDTF">2024-06-20T13:32:56Z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