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1138" r:id="rId2"/>
    <p:sldId id="317" r:id="rId3"/>
    <p:sldId id="288" r:id="rId4"/>
    <p:sldId id="1015" r:id="rId5"/>
    <p:sldId id="1006" r:id="rId6"/>
    <p:sldId id="1008" r:id="rId7"/>
    <p:sldId id="1004" r:id="rId8"/>
    <p:sldId id="1146" r:id="rId9"/>
    <p:sldId id="1147" r:id="rId10"/>
    <p:sldId id="1148" r:id="rId11"/>
    <p:sldId id="979" r:id="rId12"/>
    <p:sldId id="1155" r:id="rId13"/>
    <p:sldId id="1149" r:id="rId14"/>
    <p:sldId id="1153" r:id="rId15"/>
    <p:sldId id="1142" r:id="rId16"/>
    <p:sldId id="1150" r:id="rId17"/>
    <p:sldId id="1145" r:id="rId18"/>
    <p:sldId id="1151" r:id="rId19"/>
    <p:sldId id="1157" r:id="rId20"/>
    <p:sldId id="1143" r:id="rId21"/>
    <p:sldId id="1156" r:id="rId22"/>
    <p:sldId id="11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34508-4F70-4283-8493-45FB75C29B67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C9E7F-B238-4620-AACE-EB190B4B01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52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4C3FC-66C9-A448-8F02-FC16D157CF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6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4C3FC-66C9-A448-8F02-FC16D157CF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39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Redefining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Identifying social capital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Determining the business model and scale of bioenergy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Aligning project goals with community needs and existing capacities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Identifying involvement of 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Organising collective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Determining platforms for social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Defining measurements of success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900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Mutually reinforcing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sequential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discussion than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4C3FC-66C9-A448-8F02-FC16D157CF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42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Redefining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Identifying social capital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Determining the business model and scale of bioenergy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Aligning project goals with community needs and existing capacities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Identifying involvement of 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Organising collective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Determining platforms for social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Defining measurements of success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900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Mutually reinforcing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sequential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Open discussion than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74C3FC-66C9-A448-8F02-FC16D157CF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708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32A03-22BA-D343-A209-4ABDC745603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169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32A03-22BA-D343-A209-4ABDC745603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86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7CEE-8FEC-0845-AFB2-FB7C6D307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2D46B-F44E-0E43-8F0D-7906A4CBE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85F4C-B4EB-AB4B-B06E-54567048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43124-C712-9044-870C-4EE8A36A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A34A-A43D-8B4C-B95A-100A4DF37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7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9E0A-1549-944C-A15E-3AA68685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AC584-BDC5-384B-AC4B-3CD08CAB3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BA985-2CB6-4E46-8FD7-3E55BEA82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38C2C-9483-DC46-8EF8-8F99DA0E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1D1AE-F74B-1E40-896B-28209006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577E9E-5077-6A42-8FE2-FBDD4801F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D3CE9-0F78-594A-968E-CFD5DBD0B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5FEC6-3DDF-2F43-9C33-2937ECCB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B54AD-BDE4-3648-AD7E-A018F5FDC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740EC-C7FF-0842-8594-9CDF84F4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E078-75C1-1544-9A0A-31F3DAD88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22D54-55D7-264E-9103-E5E99481F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2E27-1963-3C40-85AE-218047EAC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191D5-27DB-AC48-9A8D-58202F985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3800-689D-814E-919E-EF4E0CB9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7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78A8D-E193-7945-ADDF-C3A67899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65E76-BE97-3D44-A4FC-0E21FA9A3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42A51-6C80-B84E-9D93-1EFEDF50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0F408-EEC3-9949-ADEC-E769E4C8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A777B-03AB-8047-B4A3-30F897A64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0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70C1-48A6-D34F-965C-660E9F59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BDCFD-CFDC-5A4F-AFD6-B1A3E681B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A6414-F914-FB48-A962-FCC4F3F26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F314C-EC1F-6941-A91D-B1F111317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D82C8-2E6B-3C4F-A129-D05A9D55E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F0BF0-1CFC-304C-9A6B-24724F6A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9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6A11-DA3A-1E40-BCD8-5D337F807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AD624-792E-0949-8CDA-30053F79D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78D32-28C1-F84F-A9A2-D3DE2B38D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57C56-D744-E54C-95E4-B7722EC63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4E8DA7-A127-3F46-978E-693765BCA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B01E27-0879-A04E-819C-5EA5C772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652E1-FAE6-C145-A142-7B359166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25561-A810-254E-94F9-352A6925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31967-4A73-834E-9FC8-DCB3490D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518F7-4CEE-1D43-84BA-43A7C3BA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9DA8E-CAE2-F74B-8332-A271FD2D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7C551-80F2-D14D-BB08-1BD5C47D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BDC72-FCF6-4B49-9005-012330FD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30245-4B7C-254E-B58C-79A8AB70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3DC2E-58A2-054D-BE66-C93B6B25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1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3271-A482-9D42-B025-16FE46C1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8CB0C-9C7A-7F46-8A28-2CBE7ACF0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ED5FA-FC97-5241-9784-1AE2D7DEB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F6B1F-7AD5-E24B-9804-4B779004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F11FB0-0998-2D49-A8A3-99A247EBD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6E608-F189-F84E-B3C0-1E119188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5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B36E-56B7-3445-8C0C-9D49E619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CC4CB8-1E69-894C-BDCA-5B100E07C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E2C28-26E7-A448-91C9-243318A1D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20083-A312-C145-BA64-6FC98507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67CF8-4B06-4948-AED5-2CBAC53E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7A472-E8B8-DB49-BB07-3D83356C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1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E08601-D408-1B4D-B8F5-4BCC3F506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1F7AE-D956-9F4D-A99B-D175201C7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FE2EB-AE02-7A45-810B-6D64C6B70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2AFC9-81B0-814A-AE5A-CFD82FC6AC40}" type="datetimeFigureOut">
              <a:rPr lang="en-GB" smtClean="0"/>
              <a:t>20/05/2021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186DE-5206-D149-AA26-F3442A942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18824-93C9-BF43-A2B0-A71F78F20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E135D-20A2-484F-84A5-4E57195818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irena.irena.org/gateway/dashboard/" TargetMode="External"/><Relationship Id="rId2" Type="http://schemas.openxmlformats.org/officeDocument/2006/relationships/hyperlink" Target="https://www.iea.org/statistic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ea.org/policiesandmeasures/renewableenergy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tide-bioenergy-literature" TargetMode="External"/><Relationship Id="rId2" Type="http://schemas.openxmlformats.org/officeDocument/2006/relationships/hyperlink" Target="https://bit.ly/bioenergy-conversion-tec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bioenergy-comic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BFB7A2-AAE0-4344-8F1F-097C086303C2}"/>
              </a:ext>
            </a:extLst>
          </p:cNvPr>
          <p:cNvSpPr/>
          <p:nvPr/>
        </p:nvSpPr>
        <p:spPr>
          <a:xfrm>
            <a:off x="0" y="4104526"/>
            <a:ext cx="12192000" cy="894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8ED3D-E1D0-D045-BDCE-3EBF1B0FB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710" y="2556172"/>
            <a:ext cx="10193881" cy="2387600"/>
          </a:xfrm>
        </p:spPr>
        <p:txBody>
          <a:bodyPr/>
          <a:lstStyle/>
          <a:p>
            <a:pPr algn="l"/>
            <a:r>
              <a:rPr lang="en-GB" b="1" dirty="0">
                <a:solidFill>
                  <a:schemeClr val="accent1"/>
                </a:solidFill>
              </a:rPr>
              <a:t>Case study: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Rice straw bioenergy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F1A0C-26B6-0A48-B981-62F6C7AC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1259" y="2868146"/>
            <a:ext cx="9144000" cy="560854"/>
          </a:xfrm>
        </p:spPr>
        <p:txBody>
          <a:bodyPr>
            <a:normAutofit/>
          </a:bodyPr>
          <a:lstStyle/>
          <a:p>
            <a:pPr algn="l"/>
            <a:r>
              <a:rPr lang="en-GB" sz="3000" dirty="0">
                <a:solidFill>
                  <a:schemeClr val="accent1"/>
                </a:solidFill>
              </a:rPr>
              <a:t>Session 2a</a:t>
            </a:r>
          </a:p>
        </p:txBody>
      </p:sp>
    </p:spTree>
    <p:extLst>
      <p:ext uri="{BB962C8B-B14F-4D97-AF65-F5344CB8AC3E}">
        <p14:creationId xmlns:p14="http://schemas.microsoft.com/office/powerpoint/2010/main" val="399209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3168"/>
            <a:ext cx="108514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/>
                </a:solidFill>
              </a:rPr>
              <a:t>Potential use for bioenergy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BFF8-C5F8-BE49-ADC3-E851B0EED4E5}"/>
              </a:ext>
            </a:extLst>
          </p:cNvPr>
          <p:cNvSpPr/>
          <p:nvPr/>
        </p:nvSpPr>
        <p:spPr>
          <a:xfrm>
            <a:off x="5709831" y="1955732"/>
            <a:ext cx="62322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Conversion technology: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Anaerobic digestion</a:t>
            </a: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Scale: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Village-level</a:t>
            </a: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Biogas can be used to generate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electricity for households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and to power agricultural machines (such as water pumps) </a:t>
            </a: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Bioenergy can provide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income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 to local community from selling rice straw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7EAD0C-E57E-2E4B-BDB2-8E85C7777D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2" t="9856" r="241" b="21692"/>
          <a:stretch/>
        </p:blipFill>
        <p:spPr>
          <a:xfrm>
            <a:off x="929640" y="1778731"/>
            <a:ext cx="4509847" cy="40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2593974"/>
            <a:ext cx="10515600" cy="8350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FB1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FB17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Social innovation pathway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FB17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for rice straw bioenergy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9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2593974"/>
            <a:ext cx="10515600" cy="8350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FB1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FB17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Social innovation pathway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FB17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for rice straw bioenergy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C37C9A-7DCA-3548-9DAD-E37C908DE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0" y="6350"/>
            <a:ext cx="9131300" cy="6845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BAA628-AF35-1642-B9F2-F706D45CD105}"/>
              </a:ext>
            </a:extLst>
          </p:cNvPr>
          <p:cNvSpPr/>
          <p:nvPr/>
        </p:nvSpPr>
        <p:spPr>
          <a:xfrm>
            <a:off x="2042807" y="5739318"/>
            <a:ext cx="4131013" cy="992221"/>
          </a:xfrm>
          <a:prstGeom prst="rect">
            <a:avLst/>
          </a:prstGeom>
          <a:noFill/>
          <a:ln w="57150">
            <a:solidFill>
              <a:srgbClr val="3FB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EFEE4C-9216-5543-9A56-563ECD27033A}"/>
              </a:ext>
            </a:extLst>
          </p:cNvPr>
          <p:cNvSpPr/>
          <p:nvPr/>
        </p:nvSpPr>
        <p:spPr>
          <a:xfrm>
            <a:off x="4435814" y="1442732"/>
            <a:ext cx="1640731" cy="1532882"/>
          </a:xfrm>
          <a:prstGeom prst="ellipse">
            <a:avLst/>
          </a:prstGeom>
          <a:noFill/>
          <a:ln w="57150">
            <a:solidFill>
              <a:srgbClr val="3FB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6E7513-1DE5-5D44-897C-6F22F8DCA61E}"/>
              </a:ext>
            </a:extLst>
          </p:cNvPr>
          <p:cNvSpPr/>
          <p:nvPr/>
        </p:nvSpPr>
        <p:spPr>
          <a:xfrm>
            <a:off x="6307286" y="1533468"/>
            <a:ext cx="1640731" cy="1532882"/>
          </a:xfrm>
          <a:prstGeom prst="ellipse">
            <a:avLst/>
          </a:prstGeom>
          <a:noFill/>
          <a:ln w="57150">
            <a:solidFill>
              <a:srgbClr val="3FB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063B0F-26EB-D842-86C2-BB78CB430277}"/>
              </a:ext>
            </a:extLst>
          </p:cNvPr>
          <p:cNvSpPr/>
          <p:nvPr/>
        </p:nvSpPr>
        <p:spPr>
          <a:xfrm>
            <a:off x="4436981" y="2478212"/>
            <a:ext cx="1640731" cy="1532882"/>
          </a:xfrm>
          <a:prstGeom prst="ellipse">
            <a:avLst/>
          </a:prstGeom>
          <a:noFill/>
          <a:ln w="57150">
            <a:solidFill>
              <a:srgbClr val="3FB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0A450B-3FC4-D64A-BC8E-0E016DFF2055}"/>
              </a:ext>
            </a:extLst>
          </p:cNvPr>
          <p:cNvSpPr/>
          <p:nvPr/>
        </p:nvSpPr>
        <p:spPr>
          <a:xfrm>
            <a:off x="2284416" y="1551756"/>
            <a:ext cx="1640731" cy="1532882"/>
          </a:xfrm>
          <a:prstGeom prst="ellipse">
            <a:avLst/>
          </a:prstGeom>
          <a:noFill/>
          <a:ln w="57150">
            <a:solidFill>
              <a:srgbClr val="3FB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7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1EC699-39CE-884D-B464-6BC6B3732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Philippines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71D912-26A8-9742-871C-2549E92C5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572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Social enterprise model</a:t>
            </a:r>
          </a:p>
          <a:p>
            <a:r>
              <a:rPr lang="en-GB" dirty="0"/>
              <a:t>Biogas (electricity) for farm and household needs</a:t>
            </a:r>
          </a:p>
          <a:p>
            <a:r>
              <a:rPr lang="en-GB" dirty="0"/>
              <a:t>Locals can pay fee for service but need micro-financing schemes</a:t>
            </a:r>
          </a:p>
          <a:p>
            <a:r>
              <a:rPr lang="en-GB" dirty="0"/>
              <a:t>New income stream for farmers,  by selling rice straw</a:t>
            </a:r>
          </a:p>
          <a:p>
            <a:endParaRPr lang="en-GB" dirty="0"/>
          </a:p>
          <a:p>
            <a:r>
              <a:rPr lang="en-GB" dirty="0"/>
              <a:t>Public-private partnerships between local agricultural businesses and government actors to share investment costs with farmers</a:t>
            </a:r>
          </a:p>
          <a:p>
            <a:pPr lvl="1"/>
            <a:r>
              <a:rPr lang="en-GB" dirty="0"/>
              <a:t>Agricultural machine owners – collect and transport rice straw</a:t>
            </a:r>
          </a:p>
          <a:p>
            <a:pPr lvl="1"/>
            <a:r>
              <a:rPr lang="en-GB" dirty="0"/>
              <a:t>Government agencies – offer training and capacity building for farmers</a:t>
            </a:r>
          </a:p>
          <a:p>
            <a:pPr lvl="1"/>
            <a:r>
              <a:rPr lang="en-GB" dirty="0"/>
              <a:t>Trusted community members can serve as </a:t>
            </a:r>
            <a:r>
              <a:rPr lang="en-GB" i="1" dirty="0"/>
              <a:t>Project Champions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0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1EC699-39CE-884D-B464-6BC6B3732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Vietnam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71D912-26A8-9742-871C-2549E92C5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GB" sz="3000" dirty="0"/>
              <a:t>Energy cooperative model</a:t>
            </a:r>
          </a:p>
          <a:p>
            <a:r>
              <a:rPr lang="en-GB" sz="3000" dirty="0"/>
              <a:t>Biogas (electricity) for farm irrigation needs, i.e., water pump</a:t>
            </a:r>
          </a:p>
          <a:p>
            <a:r>
              <a:rPr lang="en-GB" sz="3000" dirty="0"/>
              <a:t>Payment for services can be done via existing schemes in the cooperative</a:t>
            </a:r>
          </a:p>
          <a:p>
            <a:r>
              <a:rPr lang="en-GB" sz="3000" dirty="0"/>
              <a:t>Farmers are willing to invest if income is greater than straw mushroom growing</a:t>
            </a:r>
          </a:p>
          <a:p>
            <a:endParaRPr lang="en-GB" sz="3000" dirty="0"/>
          </a:p>
          <a:p>
            <a:r>
              <a:rPr lang="en-GB" sz="3000" dirty="0"/>
              <a:t>Agricultural businesses can partner with cooperatives</a:t>
            </a:r>
          </a:p>
          <a:p>
            <a:pPr lvl="1"/>
            <a:r>
              <a:rPr lang="en-GB" sz="2600" dirty="0"/>
              <a:t>Straw traders – collect and transport rice straw</a:t>
            </a:r>
          </a:p>
          <a:p>
            <a:pPr lvl="1"/>
            <a:r>
              <a:rPr lang="en-GB" sz="2600" dirty="0"/>
              <a:t>Local authority – supervise the project</a:t>
            </a:r>
          </a:p>
          <a:p>
            <a:pPr lvl="1"/>
            <a:r>
              <a:rPr lang="en-GB" sz="2600" dirty="0"/>
              <a:t>Leaders of farmers’ association as </a:t>
            </a:r>
            <a:r>
              <a:rPr lang="en-GB" sz="2600" i="1" dirty="0"/>
              <a:t>Project Champions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77170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BFB7A2-AAE0-4344-8F1F-097C086303C2}"/>
              </a:ext>
            </a:extLst>
          </p:cNvPr>
          <p:cNvSpPr/>
          <p:nvPr/>
        </p:nvSpPr>
        <p:spPr>
          <a:xfrm>
            <a:off x="0" y="4104526"/>
            <a:ext cx="12192000" cy="8949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8ED3D-E1D0-D045-BDCE-3EBF1B0FB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710" y="2556172"/>
            <a:ext cx="10193881" cy="2387600"/>
          </a:xfrm>
        </p:spPr>
        <p:txBody>
          <a:bodyPr/>
          <a:lstStyle/>
          <a:p>
            <a:pPr algn="l"/>
            <a:r>
              <a:rPr lang="en-GB" b="1" dirty="0">
                <a:solidFill>
                  <a:schemeClr val="accent1"/>
                </a:solidFill>
              </a:rPr>
              <a:t>Myanmar’s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bioenergy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F1A0C-26B6-0A48-B981-62F6C7AC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1259" y="2868146"/>
            <a:ext cx="9144000" cy="560854"/>
          </a:xfrm>
        </p:spPr>
        <p:txBody>
          <a:bodyPr>
            <a:normAutofit/>
          </a:bodyPr>
          <a:lstStyle/>
          <a:p>
            <a:pPr algn="l"/>
            <a:r>
              <a:rPr lang="en-GB" sz="3000" dirty="0">
                <a:solidFill>
                  <a:schemeClr val="accent1"/>
                </a:solidFill>
              </a:rPr>
              <a:t>Session 2b: Activity</a:t>
            </a:r>
          </a:p>
        </p:txBody>
      </p:sp>
    </p:spTree>
    <p:extLst>
      <p:ext uri="{BB962C8B-B14F-4D97-AF65-F5344CB8AC3E}">
        <p14:creationId xmlns:p14="http://schemas.microsoft.com/office/powerpoint/2010/main" val="8787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C04D5-3F01-4248-8471-0F7A64178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16" y="391605"/>
            <a:ext cx="6662440" cy="1325563"/>
          </a:xfrm>
        </p:spPr>
        <p:txBody>
          <a:bodyPr>
            <a:normAutofit/>
          </a:bodyPr>
          <a:lstStyle/>
          <a:p>
            <a:r>
              <a:rPr lang="en-GB" sz="3400" dirty="0"/>
              <a:t>Myanmar: </a:t>
            </a:r>
            <a:r>
              <a:rPr lang="en-GB" sz="3400" b="1" dirty="0"/>
              <a:t>Energy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334C-0920-8041-A832-4C9C10A45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572" y="1490133"/>
            <a:ext cx="4592156" cy="4679876"/>
          </a:xfrm>
        </p:spPr>
        <p:txBody>
          <a:bodyPr>
            <a:noAutofit/>
          </a:bodyPr>
          <a:lstStyle/>
          <a:p>
            <a:pPr marL="490537" indent="-342900"/>
            <a:r>
              <a:rPr lang="en-GB" sz="2400" dirty="0"/>
              <a:t>Only 60% of rural areas have access to electricity </a:t>
            </a:r>
          </a:p>
          <a:p>
            <a:pPr marL="490537" indent="-342900"/>
            <a:r>
              <a:rPr lang="en-GB" sz="2400" dirty="0"/>
              <a:t>More than 60% of energy consumption is from biofuels and waste</a:t>
            </a:r>
          </a:p>
          <a:p>
            <a:pPr marL="490537" indent="-342900"/>
            <a:r>
              <a:rPr lang="en-GB" sz="2400" dirty="0"/>
              <a:t>However, majority of this (82%) comes from the use of traditional biomass</a:t>
            </a:r>
          </a:p>
          <a:p>
            <a:pPr marL="490537" indent="-342900"/>
            <a:endParaRPr lang="en-GB" sz="2400" dirty="0"/>
          </a:p>
          <a:p>
            <a:pPr marL="490537" indent="-342900"/>
            <a:r>
              <a:rPr lang="en-GB" sz="2400" dirty="0"/>
              <a:t>Myanmar has abundant resources that can be used for bioenergy generation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5A37BEF-0891-FC4B-B157-985B5388B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78"/>
          <a:stretch/>
        </p:blipFill>
        <p:spPr>
          <a:xfrm>
            <a:off x="377300" y="1490133"/>
            <a:ext cx="6857656" cy="5102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3904A-B356-B343-971D-F7BA1DCFBAE5}"/>
              </a:ext>
            </a:extLst>
          </p:cNvPr>
          <p:cNvSpPr txBox="1"/>
          <p:nvPr/>
        </p:nvSpPr>
        <p:spPr>
          <a:xfrm>
            <a:off x="1096433" y="1578668"/>
            <a:ext cx="3369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Final Consumption by source (1990-2017)</a:t>
            </a:r>
          </a:p>
        </p:txBody>
      </p:sp>
    </p:spTree>
    <p:extLst>
      <p:ext uri="{BB962C8B-B14F-4D97-AF65-F5344CB8AC3E}">
        <p14:creationId xmlns:p14="http://schemas.microsoft.com/office/powerpoint/2010/main" val="41106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3468-052A-BF43-B2C0-D95158C8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/>
              <a:t>Group activity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565DF-D925-724E-8DB7-35A48D2A5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04232" cy="4380928"/>
          </a:xfrm>
        </p:spPr>
        <p:txBody>
          <a:bodyPr>
            <a:normAutofit/>
          </a:bodyPr>
          <a:lstStyle/>
          <a:p>
            <a:pPr lvl="0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would a potential sustainable bioenergy future for Myanmar might look like?</a:t>
            </a:r>
          </a:p>
          <a:p>
            <a:pPr lvl="0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Discuss this in your group using the guide questions provided in the briefing sheets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2880C3-64A9-9F4F-AB24-512657AEA937}"/>
              </a:ext>
            </a:extLst>
          </p:cNvPr>
          <p:cNvSpPr txBox="1">
            <a:spLocks/>
          </p:cNvSpPr>
          <p:nvPr/>
        </p:nvSpPr>
        <p:spPr>
          <a:xfrm>
            <a:off x="4998720" y="5038169"/>
            <a:ext cx="6184392" cy="363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AC6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E7ED5-D5D7-9E47-B8F0-EF8022E76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96" y="1690688"/>
            <a:ext cx="5746290" cy="38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B37F-3566-9448-99BD-136F3C492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Helpful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83EC7-644F-1440-A8D9-85FCA3DA3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14"/>
              </a:spcBef>
              <a:spcAft>
                <a:spcPts val="514"/>
              </a:spcAft>
            </a:pPr>
            <a:r>
              <a:rPr lang="en-GB" dirty="0"/>
              <a:t>Country Energy &amp; Bioenergy Profiles:</a:t>
            </a:r>
          </a:p>
          <a:p>
            <a:pPr marL="457200" lvl="1" indent="0">
              <a:spcBef>
                <a:spcPts val="514"/>
              </a:spcBef>
              <a:spcAft>
                <a:spcPts val="514"/>
              </a:spcAft>
              <a:buNone/>
            </a:pPr>
            <a:r>
              <a:rPr lang="en-GB" dirty="0">
                <a:hlinkClick r:id="rId2"/>
              </a:rPr>
              <a:t>https://www.iea.org/statistics/</a:t>
            </a:r>
            <a:endParaRPr lang="en-GB" dirty="0"/>
          </a:p>
          <a:p>
            <a:pPr marL="457200" lvl="1" indent="0">
              <a:spcBef>
                <a:spcPts val="514"/>
              </a:spcBef>
              <a:spcAft>
                <a:spcPts val="514"/>
              </a:spcAft>
              <a:buNone/>
            </a:pPr>
            <a:r>
              <a:rPr lang="en-GB" dirty="0">
                <a:hlinkClick r:id="rId3"/>
              </a:rPr>
              <a:t>http://resourceirena.irena.org/gateway/dashboard/</a:t>
            </a:r>
            <a:endParaRPr lang="en-GB" dirty="0"/>
          </a:p>
          <a:p>
            <a:pPr>
              <a:spcBef>
                <a:spcPts val="514"/>
              </a:spcBef>
              <a:spcAft>
                <a:spcPts val="514"/>
              </a:spcAft>
            </a:pPr>
            <a:endParaRPr lang="en-GB" dirty="0"/>
          </a:p>
          <a:p>
            <a:r>
              <a:rPr lang="en-GB" dirty="0"/>
              <a:t>Country Bioenergy Targets + Aspirations:</a:t>
            </a:r>
          </a:p>
          <a:p>
            <a:pPr marL="457200" lvl="1" indent="0">
              <a:buNone/>
            </a:pPr>
            <a:r>
              <a:rPr lang="en-GB" dirty="0">
                <a:hlinkClick r:id="rId4"/>
              </a:rPr>
              <a:t>https://www.iea.org/policiesandmeasures/renewableenergy/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67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535681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activity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999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063271-7CBE-CB45-93FB-77DF0FE95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15" b="30909"/>
          <a:stretch/>
        </p:blipFill>
        <p:spPr>
          <a:xfrm>
            <a:off x="-48006" y="-1"/>
            <a:ext cx="12240006" cy="6858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09A842-4EB1-BF4C-8FA7-740FA9C11734}"/>
              </a:ext>
            </a:extLst>
          </p:cNvPr>
          <p:cNvSpPr txBox="1"/>
          <p:nvPr/>
        </p:nvSpPr>
        <p:spPr>
          <a:xfrm>
            <a:off x="925015" y="1861113"/>
            <a:ext cx="62231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3FB17D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Rice straw bioenergy 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3FB17D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3FB17D"/>
                </a:highligh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the Philippines and Vietnam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5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64FCDB-B284-9645-8E72-DF178322C495}"/>
              </a:ext>
            </a:extLst>
          </p:cNvPr>
          <p:cNvGraphicFramePr>
            <a:graphicFrameLocks noGrp="1"/>
          </p:cNvGraphicFramePr>
          <p:nvPr/>
        </p:nvGraphicFramePr>
        <p:xfrm>
          <a:off x="971920" y="760686"/>
          <a:ext cx="10531231" cy="5244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5698">
                  <a:extLst>
                    <a:ext uri="{9D8B030D-6E8A-4147-A177-3AD203B41FA5}">
                      <a16:colId xmlns:a16="http://schemas.microsoft.com/office/drawing/2014/main" val="2682892066"/>
                    </a:ext>
                  </a:extLst>
                </a:gridCol>
                <a:gridCol w="6765533">
                  <a:extLst>
                    <a:ext uri="{9D8B030D-6E8A-4147-A177-3AD203B41FA5}">
                      <a16:colId xmlns:a16="http://schemas.microsoft.com/office/drawing/2014/main" val="2763374729"/>
                    </a:ext>
                  </a:extLst>
                </a:gridCol>
              </a:tblGrid>
              <a:tr h="69862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Challenges</a:t>
                      </a:r>
                    </a:p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GB" sz="24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32" marR="63532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4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Examples of socially innovative responses</a:t>
                      </a:r>
                    </a:p>
                    <a:p>
                      <a:pPr marL="36195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endParaRPr lang="en-GB" sz="24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32" marR="63532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26573"/>
                  </a:ext>
                </a:extLst>
              </a:tr>
              <a:tr h="130202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Provide social and economic benefits, alongside energy access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5925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Create employment and support income-generating activities or social enterprises related to energy service provision</a:t>
                      </a:r>
                    </a:p>
                    <a:p>
                      <a:pPr marL="415925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endParaRPr lang="en-GB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440519"/>
                  </a:ext>
                </a:extLst>
              </a:tr>
              <a:tr h="146882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Encourage community ownership and participation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2438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Form cooperatives and co-develop bioenergy programmes with local community members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73197"/>
                  </a:ext>
                </a:extLst>
              </a:tr>
              <a:tr h="144581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Integrate social and cultural considerations in deployment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2438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Identify values and motivations of local community during planning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309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0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64FCDB-B284-9645-8E72-DF178322C495}"/>
              </a:ext>
            </a:extLst>
          </p:cNvPr>
          <p:cNvGraphicFramePr>
            <a:graphicFrameLocks noGrp="1"/>
          </p:cNvGraphicFramePr>
          <p:nvPr/>
        </p:nvGraphicFramePr>
        <p:xfrm>
          <a:off x="971920" y="760686"/>
          <a:ext cx="10531231" cy="5056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5698">
                  <a:extLst>
                    <a:ext uri="{9D8B030D-6E8A-4147-A177-3AD203B41FA5}">
                      <a16:colId xmlns:a16="http://schemas.microsoft.com/office/drawing/2014/main" val="2682892066"/>
                    </a:ext>
                  </a:extLst>
                </a:gridCol>
                <a:gridCol w="6765533">
                  <a:extLst>
                    <a:ext uri="{9D8B030D-6E8A-4147-A177-3AD203B41FA5}">
                      <a16:colId xmlns:a16="http://schemas.microsoft.com/office/drawing/2014/main" val="2763374729"/>
                    </a:ext>
                  </a:extLst>
                </a:gridCol>
              </a:tblGrid>
              <a:tr h="655163">
                <a:tc>
                  <a:txBody>
                    <a:bodyPr/>
                    <a:lstStyle/>
                    <a:p>
                      <a:pPr marL="36195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Challenges</a:t>
                      </a:r>
                    </a:p>
                    <a:p>
                      <a:pPr marL="361950" indent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endParaRPr lang="en-GB" sz="2400" b="1" kern="12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3532" marR="63532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195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400" b="1" kern="1200" dirty="0">
                          <a:solidFill>
                            <a:schemeClr val="accent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Examples of socially innovative responses</a:t>
                      </a:r>
                    </a:p>
                    <a:p>
                      <a:pPr marL="36195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endParaRPr lang="en-GB" sz="2400" b="1" kern="1200" dirty="0">
                        <a:solidFill>
                          <a:schemeClr val="accent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63532" marR="63532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26573"/>
                  </a:ext>
                </a:extLst>
              </a:tr>
              <a:tr h="127961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Raise awareness and educate locals about the project </a:t>
                      </a:r>
                      <a:b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endParaRPr lang="en-GB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895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Incorporate education and capacity-building elements in the delivery and design of bioenergy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683913"/>
                  </a:ext>
                </a:extLst>
              </a:tr>
              <a:tr h="130469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Have supportive policies, enabling institutions, financial mechanisms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2438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Build collaborations with actors in public (e.g., government) and private (e.g., financial bodies) sectors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87883"/>
                  </a:ext>
                </a:extLst>
              </a:tr>
              <a:tr h="15910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Build trust between locals and technology developers 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895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Ensure that all relevant stakeholders take roles and responsibilities in the design and management of the project </a:t>
                      </a:r>
                    </a:p>
                  </a:txBody>
                  <a:tcPr marL="63532" marR="63532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555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6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A689-72CA-1F47-B1D3-5D2DD1C3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F90C1-F26C-5846-BBE5-185C9F986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Bioenergy conversion technologies: </a:t>
            </a:r>
            <a:br>
              <a:rPr lang="en-GB" dirty="0"/>
            </a:br>
            <a:r>
              <a:rPr lang="en-GB" u="sng" dirty="0">
                <a:hlinkClick r:id="rId2"/>
              </a:rPr>
              <a:t>https://bit.ly/bioenergy-conversion-tech</a:t>
            </a:r>
            <a:r>
              <a:rPr lang="en-GB" u="sng" dirty="0"/>
              <a:t> </a:t>
            </a:r>
            <a:endParaRPr lang="en-GB" dirty="0"/>
          </a:p>
          <a:p>
            <a:endParaRPr lang="en-GB" dirty="0"/>
          </a:p>
          <a:p>
            <a:r>
              <a:rPr lang="en-GB" dirty="0"/>
              <a:t>Academic literature on bioenergy: </a:t>
            </a:r>
            <a:br>
              <a:rPr lang="en-GB" dirty="0"/>
            </a:br>
            <a:r>
              <a:rPr lang="en-GB" dirty="0">
                <a:hlinkClick r:id="rId3"/>
              </a:rPr>
              <a:t>https://bit.ly/tide-bioenergy-literature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Bioenergy comics: </a:t>
            </a:r>
            <a:br>
              <a:rPr lang="en-GB" dirty="0"/>
            </a:br>
            <a:r>
              <a:rPr lang="en-GB" u="sng" dirty="0">
                <a:hlinkClick r:id="rId4"/>
              </a:rPr>
              <a:t>https://bit.ly/bioenergy-comics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5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4348" r="2288" b="240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701564" y="786796"/>
            <a:ext cx="3952568" cy="834092"/>
          </a:xfrm>
          <a:prstGeom prst="rect">
            <a:avLst/>
          </a:prstGeom>
          <a:noFill/>
        </p:spPr>
        <p:txBody>
          <a:bodyPr/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20" b="1" i="0" u="none" strike="noStrike" kern="1200" cap="none" spc="-3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Rice straw</a:t>
            </a:r>
          </a:p>
        </p:txBody>
      </p:sp>
      <p:sp>
        <p:nvSpPr>
          <p:cNvPr id="7" name="Rectangle 6"/>
          <p:cNvSpPr/>
          <p:nvPr/>
        </p:nvSpPr>
        <p:spPr>
          <a:xfrm>
            <a:off x="5632704" y="1447683"/>
            <a:ext cx="6021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could potentially be one of the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largest sustainable biomass energy resource in many lower income countries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4454" y="2869611"/>
            <a:ext cx="1144864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Abbasi</a:t>
            </a:r>
            <a:r>
              <a:rPr kumimoji="0" lang="en-GB" sz="9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 et al, 2010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217C7-0937-4144-A8E4-E70ED3FFC43D}"/>
              </a:ext>
            </a:extLst>
          </p:cNvPr>
          <p:cNvSpPr txBox="1"/>
          <p:nvPr/>
        </p:nvSpPr>
        <p:spPr>
          <a:xfrm>
            <a:off x="1297122" y="4741167"/>
            <a:ext cx="4189280" cy="13988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731 Mt of rice straw 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produced globally, every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91%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 from Asia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2418" y="4810471"/>
            <a:ext cx="2576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(Wi et al., 2013;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Gadde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 et al., 2009)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EDDA7B-A913-EC49-AD4A-47CCE6838775}"/>
              </a:ext>
            </a:extLst>
          </p:cNvPr>
          <p:cNvSpPr/>
          <p:nvPr/>
        </p:nvSpPr>
        <p:spPr>
          <a:xfrm>
            <a:off x="5747780" y="1993712"/>
            <a:ext cx="59052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rPr>
              <a:t>It is important for rice straw burning to stop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1AC26C-0E6D-FE48-A197-B676568DCEB1}"/>
              </a:ext>
            </a:extLst>
          </p:cNvPr>
          <p:cNvSpPr txBox="1"/>
          <p:nvPr/>
        </p:nvSpPr>
        <p:spPr>
          <a:xfrm>
            <a:off x="5747780" y="3179255"/>
            <a:ext cx="55149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biomass burning contributes to GHG emissions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impacts on farmers’ health and pollution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731 Mt of rice straw globally, 91% from Asia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much as 95% gets burnt every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799D20-BE5F-264D-8F93-00103E794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9" r="15653" b="12893"/>
          <a:stretch/>
        </p:blipFill>
        <p:spPr>
          <a:xfrm>
            <a:off x="646386" y="1993712"/>
            <a:ext cx="4925116" cy="35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BA5607A-4DA5-1E47-A400-F0DAA52DFD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30876" y="373029"/>
            <a:ext cx="8387928" cy="5930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B760D-2E77-3D41-A30E-E5DFB465B6C8}"/>
              </a:ext>
            </a:extLst>
          </p:cNvPr>
          <p:cNvSpPr txBox="1"/>
          <p:nvPr/>
        </p:nvSpPr>
        <p:spPr>
          <a:xfrm>
            <a:off x="6593638" y="1966557"/>
            <a:ext cx="4968442" cy="1481944"/>
          </a:xfrm>
          <a:prstGeom prst="rect">
            <a:avLst/>
          </a:prstGeom>
          <a:noFill/>
        </p:spPr>
        <p:txBody>
          <a:bodyPr wrap="square" lIns="96012" tIns="48006" rIns="96012" bIns="48006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rPr>
              <a:t>At least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rPr>
              <a:t>75% of rice straw is burnt every year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rPr>
              <a:t>in the Philippines and Vietnam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F4709A-8C35-954E-96BB-26450F85B1E7}"/>
              </a:ext>
            </a:extLst>
          </p:cNvPr>
          <p:cNvGrpSpPr/>
          <p:nvPr/>
        </p:nvGrpSpPr>
        <p:grpSpPr>
          <a:xfrm>
            <a:off x="1999460" y="1371200"/>
            <a:ext cx="3190876" cy="1469051"/>
            <a:chOff x="2311300" y="2897932"/>
            <a:chExt cx="2659064" cy="12242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746EEC-5BEF-B841-904C-F61DD2A2E20F}"/>
                </a:ext>
              </a:extLst>
            </p:cNvPr>
            <p:cNvGrpSpPr/>
            <p:nvPr/>
          </p:nvGrpSpPr>
          <p:grpSpPr>
            <a:xfrm>
              <a:off x="3614327" y="2897932"/>
              <a:ext cx="1356037" cy="855980"/>
              <a:chOff x="3704944" y="1600721"/>
              <a:chExt cx="1220760" cy="67012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C48C151-7F8B-584E-AAEC-A4A983ADA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4944" y="1600721"/>
                <a:ext cx="664779" cy="66477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E294E0B-5DFD-424C-9CD6-2218D208B092}"/>
                  </a:ext>
                </a:extLst>
              </p:cNvPr>
              <p:cNvSpPr txBox="1"/>
              <p:nvPr/>
            </p:nvSpPr>
            <p:spPr>
              <a:xfrm>
                <a:off x="4123346" y="2066039"/>
                <a:ext cx="802358" cy="204809"/>
              </a:xfrm>
              <a:prstGeom prst="rect">
                <a:avLst/>
              </a:prstGeom>
              <a:solidFill>
                <a:srgbClr val="23AC62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charset="0"/>
                    <a:cs typeface="Segoe UI" panose="020B0502040204020203" pitchFamily="34" charset="0"/>
                  </a:rPr>
                  <a:t>Philippines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FC4793-9B05-B74C-A483-B01524249563}"/>
                </a:ext>
              </a:extLst>
            </p:cNvPr>
            <p:cNvGrpSpPr/>
            <p:nvPr/>
          </p:nvGrpSpPr>
          <p:grpSpPr>
            <a:xfrm>
              <a:off x="2311300" y="3026989"/>
              <a:ext cx="995523" cy="1095152"/>
              <a:chOff x="2347177" y="1839524"/>
              <a:chExt cx="896212" cy="85736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D3057C5-62E2-7049-BB77-B4BE62EF3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7177" y="1839524"/>
                <a:ext cx="664779" cy="664779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1BAAC9C-55F8-EE4D-844E-E3EE6112FDFF}"/>
                  </a:ext>
                </a:extLst>
              </p:cNvPr>
              <p:cNvSpPr txBox="1"/>
              <p:nvPr/>
            </p:nvSpPr>
            <p:spPr>
              <a:xfrm>
                <a:off x="2597366" y="2492085"/>
                <a:ext cx="646023" cy="204808"/>
              </a:xfrm>
              <a:prstGeom prst="rect">
                <a:avLst/>
              </a:prstGeom>
              <a:solidFill>
                <a:srgbClr val="23AC62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4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charset="0"/>
                    <a:cs typeface="Segoe UI" panose="020B0502040204020203" pitchFamily="34" charset="0"/>
                  </a:rPr>
                  <a:t>Vietnam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095E331-A12C-5844-A540-B09D61662CF4}"/>
                </a:ext>
              </a:extLst>
            </p:cNvPr>
            <p:cNvGrpSpPr/>
            <p:nvPr/>
          </p:nvGrpSpPr>
          <p:grpSpPr>
            <a:xfrm>
              <a:off x="2681128" y="3204198"/>
              <a:ext cx="2199013" cy="665996"/>
              <a:chOff x="2699094" y="1855549"/>
              <a:chExt cx="1979645" cy="521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87030E-DD40-0341-B443-0BE714114D19}"/>
                  </a:ext>
                </a:extLst>
              </p:cNvPr>
              <p:cNvSpPr txBox="1"/>
              <p:nvPr/>
            </p:nvSpPr>
            <p:spPr>
              <a:xfrm>
                <a:off x="2699094" y="2172134"/>
                <a:ext cx="522159" cy="2048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34 Mt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BF8E22-730C-C545-ABA3-C9B77CD00C99}"/>
                  </a:ext>
                </a:extLst>
              </p:cNvPr>
              <p:cNvSpPr txBox="1"/>
              <p:nvPr/>
            </p:nvSpPr>
            <p:spPr>
              <a:xfrm>
                <a:off x="4156580" y="1855549"/>
                <a:ext cx="522159" cy="204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4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14 Mt</a:t>
                </a:r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97B4E89-BA16-F249-B140-C7FE6C79F02F}"/>
              </a:ext>
            </a:extLst>
          </p:cNvPr>
          <p:cNvSpPr/>
          <p:nvPr/>
        </p:nvSpPr>
        <p:spPr>
          <a:xfrm>
            <a:off x="6593638" y="3592132"/>
            <a:ext cx="4968442" cy="281616"/>
          </a:xfrm>
          <a:prstGeom prst="rect">
            <a:avLst/>
          </a:prstGeom>
        </p:spPr>
        <p:txBody>
          <a:bodyPr wrap="square" lIns="96012" tIns="48006" rIns="96012" bIns="48006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Barz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2013; Mendoza, 2015; Nguyen et al., 2016)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640994"/>
            <a:ext cx="1072388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FB17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FB17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Case study sites</a:t>
            </a:r>
          </a:p>
        </p:txBody>
      </p:sp>
    </p:spTree>
    <p:extLst>
      <p:ext uri="{BB962C8B-B14F-4D97-AF65-F5344CB8AC3E}">
        <p14:creationId xmlns:p14="http://schemas.microsoft.com/office/powerpoint/2010/main" val="23475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CA2090-7951-5944-B47D-B97E368C4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63" b="290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252A72-BEC0-4543-A3F5-6955FC912D4B}"/>
              </a:ext>
            </a:extLst>
          </p:cNvPr>
          <p:cNvSpPr txBox="1">
            <a:spLocks/>
          </p:cNvSpPr>
          <p:nvPr/>
        </p:nvSpPr>
        <p:spPr>
          <a:xfrm>
            <a:off x="3980687" y="1126461"/>
            <a:ext cx="8211313" cy="3968885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 charset="0"/>
                <a:ea typeface="Segoe UI" charset="0"/>
                <a:cs typeface="Segoe UI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21AC6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288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Bioenergy can provide an alternative</a:t>
            </a:r>
            <a:br>
              <a:rPr kumimoji="0" lang="en-GB" sz="288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</a:br>
            <a:r>
              <a:rPr kumimoji="0" lang="en-GB" sz="288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to rice straw burning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21AC6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288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Engage farmers and their communities</a:t>
            </a:r>
            <a:br>
              <a:rPr kumimoji="0" lang="en-GB" sz="288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</a:br>
            <a:r>
              <a:rPr kumimoji="0" lang="en-GB" sz="288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in bioenergy development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B500C3-6E8A-114B-861C-B8BAF1FDB4A1}"/>
              </a:ext>
            </a:extLst>
          </p:cNvPr>
          <p:cNvSpPr txBox="1">
            <a:spLocks/>
          </p:cNvSpPr>
          <p:nvPr/>
        </p:nvSpPr>
        <p:spPr>
          <a:xfrm>
            <a:off x="642027" y="2349745"/>
            <a:ext cx="2853426" cy="54877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/>
          <a:lstStyle>
            <a:defPPr>
              <a:defRPr lang="en-US"/>
            </a:defPPr>
            <a:lvl1pPr algn="ctr" defTabSz="685800">
              <a:lnSpc>
                <a:spcPct val="85000"/>
              </a:lnSpc>
              <a:spcBef>
                <a:spcPct val="0"/>
              </a:spcBef>
              <a:buNone/>
              <a:defRPr sz="3200" b="1" spc="-38" baseline="0">
                <a:solidFill>
                  <a:schemeClr val="bg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40" b="1" i="0" u="none" strike="noStrike" kern="1200" cap="none" spc="-3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Challenge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9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13116"/>
          <a:stretch/>
        </p:blipFill>
        <p:spPr>
          <a:xfrm>
            <a:off x="838200" y="1690688"/>
            <a:ext cx="4733302" cy="39936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Focus on farmers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EDDA7B-A913-EC49-AD4A-47CCE6838775}"/>
              </a:ext>
            </a:extLst>
          </p:cNvPr>
          <p:cNvSpPr/>
          <p:nvPr/>
        </p:nvSpPr>
        <p:spPr>
          <a:xfrm>
            <a:off x="5784356" y="1887036"/>
            <a:ext cx="59052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rPr>
              <a:t>Farmers and local communities remain marginalised in bioenergy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rPr>
              <a:t>Limited understanding on the role of farmers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charset="0"/>
                <a:cs typeface="Segoe UI" panose="020B0502040204020203" pitchFamily="34" charset="0"/>
              </a:rPr>
              <a:t>and local communities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4356" y="5211023"/>
            <a:ext cx="31329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 (Rossi and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Hinrichs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, 2011;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Selfa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 et al., 2011)</a:t>
            </a:r>
          </a:p>
        </p:txBody>
      </p:sp>
    </p:spTree>
    <p:extLst>
      <p:ext uri="{BB962C8B-B14F-4D97-AF65-F5344CB8AC3E}">
        <p14:creationId xmlns:p14="http://schemas.microsoft.com/office/powerpoint/2010/main" val="18137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9989"/>
            <a:ext cx="10851400" cy="1325563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>
                <a:solidFill>
                  <a:schemeClr val="accent1"/>
                </a:solidFill>
              </a:rPr>
              <a:t>Energy challenges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38A41-E0C6-9D41-B8CC-6F1033ED6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96" r="12280"/>
          <a:stretch/>
        </p:blipFill>
        <p:spPr>
          <a:xfrm>
            <a:off x="6118098" y="1701841"/>
            <a:ext cx="4733302" cy="4022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34EE16-5848-C748-AA47-10A79473A362}"/>
              </a:ext>
            </a:extLst>
          </p:cNvPr>
          <p:cNvSpPr/>
          <p:nvPr/>
        </p:nvSpPr>
        <p:spPr>
          <a:xfrm>
            <a:off x="1374648" y="3788573"/>
            <a:ext cx="4418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Flexibility of the electricity grid to meet demand</a:t>
            </a:r>
          </a:p>
          <a:p>
            <a:pPr marL="9525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Blackouts when water pumps are used at the same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BFF8-C5F8-BE49-ADC3-E851B0EED4E5}"/>
              </a:ext>
            </a:extLst>
          </p:cNvPr>
          <p:cNvSpPr/>
          <p:nvPr/>
        </p:nvSpPr>
        <p:spPr>
          <a:xfrm>
            <a:off x="1374648" y="2111942"/>
            <a:ext cx="4418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Affordability of energy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Payments for electricity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and farm machine services</a:t>
            </a:r>
          </a:p>
        </p:txBody>
      </p:sp>
    </p:spTree>
    <p:extLst>
      <p:ext uri="{BB962C8B-B14F-4D97-AF65-F5344CB8AC3E}">
        <p14:creationId xmlns:p14="http://schemas.microsoft.com/office/powerpoint/2010/main" val="21564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3168"/>
            <a:ext cx="108514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/>
                </a:solidFill>
              </a:rPr>
              <a:t>Feedstock availability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BFF8-C5F8-BE49-ADC3-E851B0EED4E5}"/>
              </a:ext>
            </a:extLst>
          </p:cNvPr>
          <p:cNvSpPr/>
          <p:nvPr/>
        </p:nvSpPr>
        <p:spPr>
          <a:xfrm>
            <a:off x="5618391" y="2266628"/>
            <a:ext cx="5892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Many farmers continue to burn rice straw</a:t>
            </a: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In the Philippines,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farmers also incorporate straw into the soil, use it as mulch for vegetables and as fodder for livestock</a:t>
            </a: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Segoe UI" charset="0"/>
              <a:ea typeface="Segoe UI" charset="0"/>
              <a:cs typeface="Segoe UI" charset="0"/>
            </a:endParaRPr>
          </a:p>
          <a:p>
            <a:pPr marL="95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In Vietnam,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charset="0"/>
                <a:ea typeface="Segoe UI" charset="0"/>
                <a:cs typeface="Segoe UI" charset="0"/>
              </a:rPr>
              <a:t>many farmers use straw for mushroom growing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7EAD0C-E57E-2E4B-BDB2-8E85C7777D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2" t="9856" r="241" b="21692"/>
          <a:stretch/>
        </p:blipFill>
        <p:spPr>
          <a:xfrm>
            <a:off x="929640" y="1778731"/>
            <a:ext cx="4509847" cy="4022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3E20F1-0A4E-1546-B4C5-6FEE6874F8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t="6160" r="10019" b="11983"/>
          <a:stretch/>
        </p:blipFill>
        <p:spPr>
          <a:xfrm>
            <a:off x="929640" y="1778731"/>
            <a:ext cx="4509848" cy="40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6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5.8|11.4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1.2|33.6|59.7|7.1|2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1.2|33.6|59.7|7.1|20.2"/>
</p:tagLst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21AC61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Microsoft Office PowerPoint</Application>
  <PresentationFormat>Widescreen</PresentationFormat>
  <Paragraphs>145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Segoe UI</vt:lpstr>
      <vt:lpstr>1_Office Theme</vt:lpstr>
      <vt:lpstr>Case study: Rice straw bioenergy</vt:lpstr>
      <vt:lpstr>PowerPoint Presentation</vt:lpstr>
      <vt:lpstr>PowerPoint Presentation</vt:lpstr>
      <vt:lpstr>Context</vt:lpstr>
      <vt:lpstr>PowerPoint Presentation</vt:lpstr>
      <vt:lpstr>PowerPoint Presentation</vt:lpstr>
      <vt:lpstr>Focus on farmers</vt:lpstr>
      <vt:lpstr>Energy challenges</vt:lpstr>
      <vt:lpstr>Feedstock availability</vt:lpstr>
      <vt:lpstr>Potential use for bioenergy</vt:lpstr>
      <vt:lpstr>PowerPoint Presentation</vt:lpstr>
      <vt:lpstr>PowerPoint Presentation</vt:lpstr>
      <vt:lpstr>Philippines</vt:lpstr>
      <vt:lpstr>Vietnam</vt:lpstr>
      <vt:lpstr>Myanmar’s bioenergy future</vt:lpstr>
      <vt:lpstr>Myanmar: Energy basics</vt:lpstr>
      <vt:lpstr>Group activity</vt:lpstr>
      <vt:lpstr>Helpful links</vt:lpstr>
      <vt:lpstr>activity wrap-up</vt:lpstr>
      <vt:lpstr>PowerPoint Presentation</vt:lpstr>
      <vt:lpstr>PowerPoint Presentation</vt:lpstr>
      <vt:lpstr>Further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study: Rice straw bioenergy</dc:title>
  <dc:creator>Rachel.Rogers</dc:creator>
  <cp:lastModifiedBy>Rachel.Rogers</cp:lastModifiedBy>
  <cp:revision>1</cp:revision>
  <dcterms:created xsi:type="dcterms:W3CDTF">2021-05-20T17:10:33Z</dcterms:created>
  <dcterms:modified xsi:type="dcterms:W3CDTF">2021-05-20T17:11:23Z</dcterms:modified>
</cp:coreProperties>
</file>