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p:sldMasterIdLst>
    <p:sldMasterId id="2147483648" r:id="rId4"/>
  </p:sldMasterIdLst>
  <p:notesMasterIdLst>
    <p:notesMasterId r:id="rId33"/>
  </p:notesMasterIdLst>
  <p:handoutMasterIdLst>
    <p:handoutMasterId r:id="rId34"/>
  </p:handoutMasterIdLst>
  <p:sldIdLst>
    <p:sldId id="680" r:id="rId5"/>
    <p:sldId id="681" r:id="rId6"/>
    <p:sldId id="682" r:id="rId7"/>
    <p:sldId id="683" r:id="rId8"/>
    <p:sldId id="684" r:id="rId9"/>
    <p:sldId id="685" r:id="rId10"/>
    <p:sldId id="686" r:id="rId11"/>
    <p:sldId id="687" r:id="rId12"/>
    <p:sldId id="688" r:id="rId13"/>
    <p:sldId id="689" r:id="rId14"/>
    <p:sldId id="690" r:id="rId15"/>
    <p:sldId id="691" r:id="rId16"/>
    <p:sldId id="692" r:id="rId17"/>
    <p:sldId id="693" r:id="rId18"/>
    <p:sldId id="694" r:id="rId19"/>
    <p:sldId id="695" r:id="rId20"/>
    <p:sldId id="696" r:id="rId21"/>
    <p:sldId id="697" r:id="rId22"/>
    <p:sldId id="698" r:id="rId23"/>
    <p:sldId id="699" r:id="rId24"/>
    <p:sldId id="700" r:id="rId25"/>
    <p:sldId id="701" r:id="rId26"/>
    <p:sldId id="702" r:id="rId27"/>
    <p:sldId id="703" r:id="rId28"/>
    <p:sldId id="704" r:id="rId29"/>
    <p:sldId id="705" r:id="rId30"/>
    <p:sldId id="706" r:id="rId31"/>
    <p:sldId id="707" r:id="rId32"/>
  </p:sldIdLst>
  <p:sldSz cx="12192000" cy="6858000"/>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DB3F7DB-7419-9C79-D4D1-5F5117578549}" name="Claudia Winkler" initials="CW" userId="S::claudia.winkler_joanneum.at#ext#@flux50.onmicrosoft.com::52be4535-67a9-4335-aabe-f2d58926623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3737"/>
    <a:srgbClr val="F4C04F"/>
    <a:srgbClr val="EDEDED"/>
    <a:srgbClr val="D8B05A"/>
    <a:srgbClr val="F8F8F8"/>
    <a:srgbClr val="59BDAA"/>
    <a:srgbClr val="FEE880"/>
    <a:srgbClr val="FCE501"/>
    <a:srgbClr val="F1E400"/>
    <a:srgbClr val="14141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87D663-0114-9CF8-55C2-E02DEF22A316}" v="5" dt="2026-02-09T14:13:00.1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937" autoAdjust="0"/>
    <p:restoredTop sz="86422" autoAdjust="0"/>
  </p:normalViewPr>
  <p:slideViewPr>
    <p:cSldViewPr snapToGrid="0">
      <p:cViewPr varScale="1">
        <p:scale>
          <a:sx n="92" d="100"/>
          <a:sy n="92" d="100"/>
        </p:scale>
        <p:origin x="440" y="184"/>
      </p:cViewPr>
      <p:guideLst/>
    </p:cSldViewPr>
  </p:slideViewPr>
  <p:outlineViewPr>
    <p:cViewPr>
      <p:scale>
        <a:sx n="33" d="100"/>
        <a:sy n="33" d="100"/>
      </p:scale>
      <p:origin x="0" y="-716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6/11/relationships/changesInfo" Target="changesInfos/changesInfo1.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er Deliukov" userId="S::alexander_think-e.be#ext#@flux50.onmicrosoft.com::bee075c1-faac-4166-8fcb-7b2057bad6f6" providerId="AD" clId="Web-{8187D663-0114-9CF8-55C2-E02DEF22A316}"/>
    <pc:docChg chg="modSld">
      <pc:chgData name="Alexander Deliukov" userId="S::alexander_think-e.be#ext#@flux50.onmicrosoft.com::bee075c1-faac-4166-8fcb-7b2057bad6f6" providerId="AD" clId="Web-{8187D663-0114-9CF8-55C2-E02DEF22A316}" dt="2026-02-09T14:13:00.107" v="3" actId="1076"/>
      <pc:docMkLst>
        <pc:docMk/>
      </pc:docMkLst>
      <pc:sldChg chg="addSp modSp">
        <pc:chgData name="Alexander Deliukov" userId="S::alexander_think-e.be#ext#@flux50.onmicrosoft.com::bee075c1-faac-4166-8fcb-7b2057bad6f6" providerId="AD" clId="Web-{8187D663-0114-9CF8-55C2-E02DEF22A316}" dt="2026-02-09T14:13:00.107" v="3" actId="1076"/>
        <pc:sldMkLst>
          <pc:docMk/>
          <pc:sldMk cId="396191999" sldId="680"/>
        </pc:sldMkLst>
        <pc:picChg chg="add mod">
          <ac:chgData name="Alexander Deliukov" userId="S::alexander_think-e.be#ext#@flux50.onmicrosoft.com::bee075c1-faac-4166-8fcb-7b2057bad6f6" providerId="AD" clId="Web-{8187D663-0114-9CF8-55C2-E02DEF22A316}" dt="2026-02-09T14:13:00.107" v="3" actId="1076"/>
          <ac:picMkLst>
            <pc:docMk/>
            <pc:sldMk cId="396191999" sldId="680"/>
            <ac:picMk id="4" creationId="{28FB20C9-E90B-1BFB-40A4-B13A3A5A28C5}"/>
          </ac:picMkLst>
        </pc:picChg>
      </pc:sldChg>
    </pc:docChg>
  </pc:docChgLst>
  <pc:docChgLst>
    <pc:chgData name="Alexander Deliukov" userId="d5fda0f2-1d08-4016-b7e9-bb882f168707" providerId="ADAL" clId="{FE9DFF45-01DC-45CC-A80A-B50597210401}"/>
    <pc:docChg chg="undo custSel delSld modSld">
      <pc:chgData name="Alexander Deliukov" userId="d5fda0f2-1d08-4016-b7e9-bb882f168707" providerId="ADAL" clId="{FE9DFF45-01DC-45CC-A80A-B50597210401}" dt="2026-01-28T10:53:25.271" v="61" actId="1076"/>
      <pc:docMkLst>
        <pc:docMk/>
      </pc:docMkLst>
      <pc:sldChg chg="modSp mod modNotes">
        <pc:chgData name="Alexander Deliukov" userId="d5fda0f2-1d08-4016-b7e9-bb882f168707" providerId="ADAL" clId="{FE9DFF45-01DC-45CC-A80A-B50597210401}" dt="2026-01-28T10:51:00.819" v="31"/>
        <pc:sldMkLst>
          <pc:docMk/>
          <pc:sldMk cId="396191999" sldId="680"/>
        </pc:sldMkLst>
        <pc:spChg chg="mod">
          <ac:chgData name="Alexander Deliukov" userId="d5fda0f2-1d08-4016-b7e9-bb882f168707" providerId="ADAL" clId="{FE9DFF45-01DC-45CC-A80A-B50597210401}" dt="2026-01-28T10:51:00.819" v="31"/>
          <ac:spMkLst>
            <pc:docMk/>
            <pc:sldMk cId="396191999" sldId="680"/>
            <ac:spMk id="2" creationId="{2CB092E2-1A2A-9EE6-F777-B7C9EC86D0F3}"/>
          </ac:spMkLst>
        </pc:spChg>
      </pc:sldChg>
      <pc:sldChg chg="modSp modNotes">
        <pc:chgData name="Alexander Deliukov" userId="d5fda0f2-1d08-4016-b7e9-bb882f168707" providerId="ADAL" clId="{FE9DFF45-01DC-45CC-A80A-B50597210401}" dt="2026-01-28T10:49:53.201" v="24"/>
        <pc:sldMkLst>
          <pc:docMk/>
          <pc:sldMk cId="801388694" sldId="681"/>
        </pc:sldMkLst>
        <pc:spChg chg="mod">
          <ac:chgData name="Alexander Deliukov" userId="d5fda0f2-1d08-4016-b7e9-bb882f168707" providerId="ADAL" clId="{FE9DFF45-01DC-45CC-A80A-B50597210401}" dt="2026-01-28T10:49:53.201" v="24"/>
          <ac:spMkLst>
            <pc:docMk/>
            <pc:sldMk cId="801388694" sldId="681"/>
            <ac:spMk id="2" creationId="{0FE65402-2D24-4C0B-3A9B-70B199ADCEA8}"/>
          </ac:spMkLst>
        </pc:spChg>
      </pc:sldChg>
      <pc:sldChg chg="modSp modNotes">
        <pc:chgData name="Alexander Deliukov" userId="d5fda0f2-1d08-4016-b7e9-bb882f168707" providerId="ADAL" clId="{FE9DFF45-01DC-45CC-A80A-B50597210401}" dt="2026-01-28T10:49:53.201" v="24"/>
        <pc:sldMkLst>
          <pc:docMk/>
          <pc:sldMk cId="3409120475" sldId="684"/>
        </pc:sldMkLst>
        <pc:spChg chg="mod">
          <ac:chgData name="Alexander Deliukov" userId="d5fda0f2-1d08-4016-b7e9-bb882f168707" providerId="ADAL" clId="{FE9DFF45-01DC-45CC-A80A-B50597210401}" dt="2026-01-28T10:49:53.201" v="24"/>
          <ac:spMkLst>
            <pc:docMk/>
            <pc:sldMk cId="3409120475" sldId="684"/>
            <ac:spMk id="2" creationId="{7554FB96-1212-A54D-1C3D-0A4FD2673A27}"/>
          </ac:spMkLst>
        </pc:spChg>
      </pc:sldChg>
      <pc:sldChg chg="modSp mod modNotes">
        <pc:chgData name="Alexander Deliukov" userId="d5fda0f2-1d08-4016-b7e9-bb882f168707" providerId="ADAL" clId="{FE9DFF45-01DC-45CC-A80A-B50597210401}" dt="2026-01-28T10:52:06.943" v="33" actId="6549"/>
        <pc:sldMkLst>
          <pc:docMk/>
          <pc:sldMk cId="1281590358" sldId="685"/>
        </pc:sldMkLst>
        <pc:spChg chg="mod">
          <ac:chgData name="Alexander Deliukov" userId="d5fda0f2-1d08-4016-b7e9-bb882f168707" providerId="ADAL" clId="{FE9DFF45-01DC-45CC-A80A-B50597210401}" dt="2026-01-28T10:52:06.943" v="33" actId="6549"/>
          <ac:spMkLst>
            <pc:docMk/>
            <pc:sldMk cId="1281590358" sldId="685"/>
            <ac:spMk id="3" creationId="{D0AF436A-F8FD-90A8-9480-CEDE0958B44B}"/>
          </ac:spMkLst>
        </pc:spChg>
        <pc:spChg chg="mod">
          <ac:chgData name="Alexander Deliukov" userId="d5fda0f2-1d08-4016-b7e9-bb882f168707" providerId="ADAL" clId="{FE9DFF45-01DC-45CC-A80A-B50597210401}" dt="2026-01-28T10:49:53.201" v="24"/>
          <ac:spMkLst>
            <pc:docMk/>
            <pc:sldMk cId="1281590358" sldId="685"/>
            <ac:spMk id="4" creationId="{CB33C395-3CC3-4B54-6421-D833B99114A3}"/>
          </ac:spMkLst>
        </pc:spChg>
      </pc:sldChg>
      <pc:sldChg chg="modSp mod modNotes">
        <pc:chgData name="Alexander Deliukov" userId="d5fda0f2-1d08-4016-b7e9-bb882f168707" providerId="ADAL" clId="{FE9DFF45-01DC-45CC-A80A-B50597210401}" dt="2026-01-28T10:52:15.400" v="37" actId="948"/>
        <pc:sldMkLst>
          <pc:docMk/>
          <pc:sldMk cId="1546428495" sldId="686"/>
        </pc:sldMkLst>
        <pc:spChg chg="mod">
          <ac:chgData name="Alexander Deliukov" userId="d5fda0f2-1d08-4016-b7e9-bb882f168707" providerId="ADAL" clId="{FE9DFF45-01DC-45CC-A80A-B50597210401}" dt="2026-01-28T10:52:15.400" v="37" actId="948"/>
          <ac:spMkLst>
            <pc:docMk/>
            <pc:sldMk cId="1546428495" sldId="686"/>
            <ac:spMk id="2" creationId="{D9E65D04-7611-CCEC-C1DF-2BE83FB8C3B9}"/>
          </ac:spMkLst>
        </pc:spChg>
      </pc:sldChg>
      <pc:sldChg chg="modSp modNotes">
        <pc:chgData name="Alexander Deliukov" userId="d5fda0f2-1d08-4016-b7e9-bb882f168707" providerId="ADAL" clId="{FE9DFF45-01DC-45CC-A80A-B50597210401}" dt="2026-01-28T10:49:53.201" v="24"/>
        <pc:sldMkLst>
          <pc:docMk/>
          <pc:sldMk cId="3784412792" sldId="687"/>
        </pc:sldMkLst>
        <pc:spChg chg="mod">
          <ac:chgData name="Alexander Deliukov" userId="d5fda0f2-1d08-4016-b7e9-bb882f168707" providerId="ADAL" clId="{FE9DFF45-01DC-45CC-A80A-B50597210401}" dt="2026-01-28T10:49:53.201" v="24"/>
          <ac:spMkLst>
            <pc:docMk/>
            <pc:sldMk cId="3784412792" sldId="687"/>
            <ac:spMk id="3" creationId="{7CD8E7AF-C56F-5EE8-0B9B-321E906062A9}"/>
          </ac:spMkLst>
        </pc:spChg>
      </pc:sldChg>
      <pc:sldChg chg="modSp modNotes">
        <pc:chgData name="Alexander Deliukov" userId="d5fda0f2-1d08-4016-b7e9-bb882f168707" providerId="ADAL" clId="{FE9DFF45-01DC-45CC-A80A-B50597210401}" dt="2026-01-28T10:49:53.201" v="24"/>
        <pc:sldMkLst>
          <pc:docMk/>
          <pc:sldMk cId="3281840278" sldId="688"/>
        </pc:sldMkLst>
        <pc:spChg chg="mod">
          <ac:chgData name="Alexander Deliukov" userId="d5fda0f2-1d08-4016-b7e9-bb882f168707" providerId="ADAL" clId="{FE9DFF45-01DC-45CC-A80A-B50597210401}" dt="2026-01-28T10:49:53.201" v="24"/>
          <ac:spMkLst>
            <pc:docMk/>
            <pc:sldMk cId="3281840278" sldId="688"/>
            <ac:spMk id="3" creationId="{E6A25029-9170-CE05-89C0-3167A1411914}"/>
          </ac:spMkLst>
        </pc:spChg>
        <pc:spChg chg="mod">
          <ac:chgData name="Alexander Deliukov" userId="d5fda0f2-1d08-4016-b7e9-bb882f168707" providerId="ADAL" clId="{FE9DFF45-01DC-45CC-A80A-B50597210401}" dt="2026-01-28T10:49:53.201" v="24"/>
          <ac:spMkLst>
            <pc:docMk/>
            <pc:sldMk cId="3281840278" sldId="688"/>
            <ac:spMk id="4" creationId="{12E9D6D4-ADBC-D7EB-E231-9A2E3FFD7EF4}"/>
          </ac:spMkLst>
        </pc:spChg>
      </pc:sldChg>
      <pc:sldChg chg="modSp modNotes">
        <pc:chgData name="Alexander Deliukov" userId="d5fda0f2-1d08-4016-b7e9-bb882f168707" providerId="ADAL" clId="{FE9DFF45-01DC-45CC-A80A-B50597210401}" dt="2026-01-28T10:49:53.201" v="24"/>
        <pc:sldMkLst>
          <pc:docMk/>
          <pc:sldMk cId="2999173695" sldId="689"/>
        </pc:sldMkLst>
        <pc:spChg chg="mod">
          <ac:chgData name="Alexander Deliukov" userId="d5fda0f2-1d08-4016-b7e9-bb882f168707" providerId="ADAL" clId="{FE9DFF45-01DC-45CC-A80A-B50597210401}" dt="2026-01-28T10:49:53.201" v="24"/>
          <ac:spMkLst>
            <pc:docMk/>
            <pc:sldMk cId="2999173695" sldId="689"/>
            <ac:spMk id="2" creationId="{F3D7B66C-1DD6-E51A-BFA0-68FD14A99FC2}"/>
          </ac:spMkLst>
        </pc:spChg>
      </pc:sldChg>
      <pc:sldChg chg="modSp mod modNotes">
        <pc:chgData name="Alexander Deliukov" userId="d5fda0f2-1d08-4016-b7e9-bb882f168707" providerId="ADAL" clId="{FE9DFF45-01DC-45CC-A80A-B50597210401}" dt="2026-01-28T10:52:21.611" v="38" actId="1076"/>
        <pc:sldMkLst>
          <pc:docMk/>
          <pc:sldMk cId="2027727213" sldId="690"/>
        </pc:sldMkLst>
        <pc:spChg chg="mod">
          <ac:chgData name="Alexander Deliukov" userId="d5fda0f2-1d08-4016-b7e9-bb882f168707" providerId="ADAL" clId="{FE9DFF45-01DC-45CC-A80A-B50597210401}" dt="2026-01-28T10:49:53.201" v="24"/>
          <ac:spMkLst>
            <pc:docMk/>
            <pc:sldMk cId="2027727213" sldId="690"/>
            <ac:spMk id="3" creationId="{93CF6284-8BB3-547A-45B1-1F04A85CF410}"/>
          </ac:spMkLst>
        </pc:spChg>
        <pc:spChg chg="mod">
          <ac:chgData name="Alexander Deliukov" userId="d5fda0f2-1d08-4016-b7e9-bb882f168707" providerId="ADAL" clId="{FE9DFF45-01DC-45CC-A80A-B50597210401}" dt="2026-01-28T10:52:21.611" v="38" actId="1076"/>
          <ac:spMkLst>
            <pc:docMk/>
            <pc:sldMk cId="2027727213" sldId="690"/>
            <ac:spMk id="4" creationId="{92FE9A94-DCC1-E1C5-4D79-C962BC490CDE}"/>
          </ac:spMkLst>
        </pc:spChg>
      </pc:sldChg>
      <pc:sldChg chg="modSp modNotes">
        <pc:chgData name="Alexander Deliukov" userId="d5fda0f2-1d08-4016-b7e9-bb882f168707" providerId="ADAL" clId="{FE9DFF45-01DC-45CC-A80A-B50597210401}" dt="2026-01-28T10:49:53.201" v="24"/>
        <pc:sldMkLst>
          <pc:docMk/>
          <pc:sldMk cId="31722645" sldId="691"/>
        </pc:sldMkLst>
        <pc:spChg chg="mod">
          <ac:chgData name="Alexander Deliukov" userId="d5fda0f2-1d08-4016-b7e9-bb882f168707" providerId="ADAL" clId="{FE9DFF45-01DC-45CC-A80A-B50597210401}" dt="2026-01-28T10:49:53.201" v="24"/>
          <ac:spMkLst>
            <pc:docMk/>
            <pc:sldMk cId="31722645" sldId="691"/>
            <ac:spMk id="2" creationId="{216B77A4-E21F-44F8-B284-2CD9FE549DE2}"/>
          </ac:spMkLst>
        </pc:spChg>
      </pc:sldChg>
      <pc:sldChg chg="modSp mod modNotes">
        <pc:chgData name="Alexander Deliukov" userId="d5fda0f2-1d08-4016-b7e9-bb882f168707" providerId="ADAL" clId="{FE9DFF45-01DC-45CC-A80A-B50597210401}" dt="2026-01-28T10:52:24.865" v="39" actId="1076"/>
        <pc:sldMkLst>
          <pc:docMk/>
          <pc:sldMk cId="1109055549" sldId="692"/>
        </pc:sldMkLst>
        <pc:spChg chg="mod">
          <ac:chgData name="Alexander Deliukov" userId="d5fda0f2-1d08-4016-b7e9-bb882f168707" providerId="ADAL" clId="{FE9DFF45-01DC-45CC-A80A-B50597210401}" dt="2026-01-28T10:49:53.201" v="24"/>
          <ac:spMkLst>
            <pc:docMk/>
            <pc:sldMk cId="1109055549" sldId="692"/>
            <ac:spMk id="2" creationId="{D7AFBB5B-33C8-185E-AEBB-165BBB8E98D9}"/>
          </ac:spMkLst>
        </pc:spChg>
        <pc:spChg chg="mod">
          <ac:chgData name="Alexander Deliukov" userId="d5fda0f2-1d08-4016-b7e9-bb882f168707" providerId="ADAL" clId="{FE9DFF45-01DC-45CC-A80A-B50597210401}" dt="2026-01-28T10:52:24.865" v="39" actId="1076"/>
          <ac:spMkLst>
            <pc:docMk/>
            <pc:sldMk cId="1109055549" sldId="692"/>
            <ac:spMk id="4" creationId="{B86F7BA3-B558-E7EE-49BC-1EDCDFCA81CE}"/>
          </ac:spMkLst>
        </pc:spChg>
      </pc:sldChg>
      <pc:sldChg chg="modSp modNotes">
        <pc:chgData name="Alexander Deliukov" userId="d5fda0f2-1d08-4016-b7e9-bb882f168707" providerId="ADAL" clId="{FE9DFF45-01DC-45CC-A80A-B50597210401}" dt="2026-01-28T10:49:53.201" v="24"/>
        <pc:sldMkLst>
          <pc:docMk/>
          <pc:sldMk cId="975733419" sldId="693"/>
        </pc:sldMkLst>
        <pc:spChg chg="mod">
          <ac:chgData name="Alexander Deliukov" userId="d5fda0f2-1d08-4016-b7e9-bb882f168707" providerId="ADAL" clId="{FE9DFF45-01DC-45CC-A80A-B50597210401}" dt="2026-01-28T10:49:53.201" v="24"/>
          <ac:spMkLst>
            <pc:docMk/>
            <pc:sldMk cId="975733419" sldId="693"/>
            <ac:spMk id="3" creationId="{EE48A3D5-C5A4-1A8A-D223-4BBCFF008BDA}"/>
          </ac:spMkLst>
        </pc:spChg>
      </pc:sldChg>
      <pc:sldChg chg="modSp modNotes">
        <pc:chgData name="Alexander Deliukov" userId="d5fda0f2-1d08-4016-b7e9-bb882f168707" providerId="ADAL" clId="{FE9DFF45-01DC-45CC-A80A-B50597210401}" dt="2026-01-28T10:52:28.455" v="40" actId="404"/>
        <pc:sldMkLst>
          <pc:docMk/>
          <pc:sldMk cId="343872259" sldId="694"/>
        </pc:sldMkLst>
        <pc:spChg chg="mod">
          <ac:chgData name="Alexander Deliukov" userId="d5fda0f2-1d08-4016-b7e9-bb882f168707" providerId="ADAL" clId="{FE9DFF45-01DC-45CC-A80A-B50597210401}" dt="2026-01-28T10:49:53.201" v="24"/>
          <ac:spMkLst>
            <pc:docMk/>
            <pc:sldMk cId="343872259" sldId="694"/>
            <ac:spMk id="2" creationId="{89E520AD-FF2D-3896-5F9E-947FACFEDEA6}"/>
          </ac:spMkLst>
        </pc:spChg>
        <pc:spChg chg="mod">
          <ac:chgData name="Alexander Deliukov" userId="d5fda0f2-1d08-4016-b7e9-bb882f168707" providerId="ADAL" clId="{FE9DFF45-01DC-45CC-A80A-B50597210401}" dt="2026-01-28T10:52:28.455" v="40" actId="404"/>
          <ac:spMkLst>
            <pc:docMk/>
            <pc:sldMk cId="343872259" sldId="694"/>
            <ac:spMk id="4" creationId="{C48B4B3E-49EA-5666-7C14-9015697F413B}"/>
          </ac:spMkLst>
        </pc:spChg>
      </pc:sldChg>
      <pc:sldChg chg="modSp mod modNotes">
        <pc:chgData name="Alexander Deliukov" userId="d5fda0f2-1d08-4016-b7e9-bb882f168707" providerId="ADAL" clId="{FE9DFF45-01DC-45CC-A80A-B50597210401}" dt="2026-01-28T10:50:28.613" v="30" actId="20577"/>
        <pc:sldMkLst>
          <pc:docMk/>
          <pc:sldMk cId="2549826543" sldId="695"/>
        </pc:sldMkLst>
        <pc:spChg chg="mod">
          <ac:chgData name="Alexander Deliukov" userId="d5fda0f2-1d08-4016-b7e9-bb882f168707" providerId="ADAL" clId="{FE9DFF45-01DC-45CC-A80A-B50597210401}" dt="2026-01-28T10:50:28.613" v="30" actId="20577"/>
          <ac:spMkLst>
            <pc:docMk/>
            <pc:sldMk cId="2549826543" sldId="695"/>
            <ac:spMk id="2" creationId="{36783DA8-FCA3-4165-4727-5FF30387C1D9}"/>
          </ac:spMkLst>
        </pc:spChg>
        <pc:spChg chg="mod">
          <ac:chgData name="Alexander Deliukov" userId="d5fda0f2-1d08-4016-b7e9-bb882f168707" providerId="ADAL" clId="{FE9DFF45-01DC-45CC-A80A-B50597210401}" dt="2026-01-28T10:49:53.201" v="24"/>
          <ac:spMkLst>
            <pc:docMk/>
            <pc:sldMk cId="2549826543" sldId="695"/>
            <ac:spMk id="4" creationId="{E9CF9DF6-E166-5036-F30B-43DE1E958B64}"/>
          </ac:spMkLst>
        </pc:spChg>
      </pc:sldChg>
      <pc:sldChg chg="modSp mod modNotes">
        <pc:chgData name="Alexander Deliukov" userId="d5fda0f2-1d08-4016-b7e9-bb882f168707" providerId="ADAL" clId="{FE9DFF45-01DC-45CC-A80A-B50597210401}" dt="2026-01-28T10:52:38.464" v="43" actId="1076"/>
        <pc:sldMkLst>
          <pc:docMk/>
          <pc:sldMk cId="1623071358" sldId="696"/>
        </pc:sldMkLst>
        <pc:spChg chg="mod">
          <ac:chgData name="Alexander Deliukov" userId="d5fda0f2-1d08-4016-b7e9-bb882f168707" providerId="ADAL" clId="{FE9DFF45-01DC-45CC-A80A-B50597210401}" dt="2026-01-28T10:49:53.201" v="24"/>
          <ac:spMkLst>
            <pc:docMk/>
            <pc:sldMk cId="1623071358" sldId="696"/>
            <ac:spMk id="2" creationId="{7FAF6892-8B06-979D-0860-9079ACA9142C}"/>
          </ac:spMkLst>
        </pc:spChg>
        <pc:spChg chg="mod">
          <ac:chgData name="Alexander Deliukov" userId="d5fda0f2-1d08-4016-b7e9-bb882f168707" providerId="ADAL" clId="{FE9DFF45-01DC-45CC-A80A-B50597210401}" dt="2026-01-28T10:52:38.464" v="43" actId="1076"/>
          <ac:spMkLst>
            <pc:docMk/>
            <pc:sldMk cId="1623071358" sldId="696"/>
            <ac:spMk id="4" creationId="{B8F24D65-3C3C-DDDB-79E7-E2DA63900FA9}"/>
          </ac:spMkLst>
        </pc:spChg>
      </pc:sldChg>
      <pc:sldChg chg="modSp modNotes">
        <pc:chgData name="Alexander Deliukov" userId="d5fda0f2-1d08-4016-b7e9-bb882f168707" providerId="ADAL" clId="{FE9DFF45-01DC-45CC-A80A-B50597210401}" dt="2026-01-28T10:49:53.201" v="24"/>
        <pc:sldMkLst>
          <pc:docMk/>
          <pc:sldMk cId="792456891" sldId="697"/>
        </pc:sldMkLst>
        <pc:spChg chg="mod">
          <ac:chgData name="Alexander Deliukov" userId="d5fda0f2-1d08-4016-b7e9-bb882f168707" providerId="ADAL" clId="{FE9DFF45-01DC-45CC-A80A-B50597210401}" dt="2026-01-28T10:49:53.201" v="24"/>
          <ac:spMkLst>
            <pc:docMk/>
            <pc:sldMk cId="792456891" sldId="697"/>
            <ac:spMk id="2" creationId="{81601604-3A94-9624-E485-640AE0B9C5FC}"/>
          </ac:spMkLst>
        </pc:spChg>
      </pc:sldChg>
      <pc:sldChg chg="modSp mod modNotes">
        <pc:chgData name="Alexander Deliukov" userId="d5fda0f2-1d08-4016-b7e9-bb882f168707" providerId="ADAL" clId="{FE9DFF45-01DC-45CC-A80A-B50597210401}" dt="2026-01-28T10:52:41.558" v="44" actId="1076"/>
        <pc:sldMkLst>
          <pc:docMk/>
          <pc:sldMk cId="1694752254" sldId="698"/>
        </pc:sldMkLst>
        <pc:spChg chg="mod">
          <ac:chgData name="Alexander Deliukov" userId="d5fda0f2-1d08-4016-b7e9-bb882f168707" providerId="ADAL" clId="{FE9DFF45-01DC-45CC-A80A-B50597210401}" dt="2026-01-28T10:49:53.201" v="24"/>
          <ac:spMkLst>
            <pc:docMk/>
            <pc:sldMk cId="1694752254" sldId="698"/>
            <ac:spMk id="2" creationId="{30EB12DB-F7AD-69D0-60C2-90FDFA4B9E36}"/>
          </ac:spMkLst>
        </pc:spChg>
        <pc:spChg chg="mod">
          <ac:chgData name="Alexander Deliukov" userId="d5fda0f2-1d08-4016-b7e9-bb882f168707" providerId="ADAL" clId="{FE9DFF45-01DC-45CC-A80A-B50597210401}" dt="2026-01-28T10:52:41.558" v="44" actId="1076"/>
          <ac:spMkLst>
            <pc:docMk/>
            <pc:sldMk cId="1694752254" sldId="698"/>
            <ac:spMk id="4" creationId="{5B37293F-24F8-0380-1F80-AE575BD0E6B4}"/>
          </ac:spMkLst>
        </pc:spChg>
      </pc:sldChg>
      <pc:sldChg chg="modSp mod modNotes">
        <pc:chgData name="Alexander Deliukov" userId="d5fda0f2-1d08-4016-b7e9-bb882f168707" providerId="ADAL" clId="{FE9DFF45-01DC-45CC-A80A-B50597210401}" dt="2026-01-28T10:52:44.300" v="45" actId="1076"/>
        <pc:sldMkLst>
          <pc:docMk/>
          <pc:sldMk cId="1816637951" sldId="699"/>
        </pc:sldMkLst>
        <pc:spChg chg="mod">
          <ac:chgData name="Alexander Deliukov" userId="d5fda0f2-1d08-4016-b7e9-bb882f168707" providerId="ADAL" clId="{FE9DFF45-01DC-45CC-A80A-B50597210401}" dt="2026-01-28T10:52:44.300" v="45" actId="1076"/>
          <ac:spMkLst>
            <pc:docMk/>
            <pc:sldMk cId="1816637951" sldId="699"/>
            <ac:spMk id="4" creationId="{1ECEFC4C-0B69-0558-9888-BD4D20B48878}"/>
          </ac:spMkLst>
        </pc:spChg>
        <pc:spChg chg="mod">
          <ac:chgData name="Alexander Deliukov" userId="d5fda0f2-1d08-4016-b7e9-bb882f168707" providerId="ADAL" clId="{FE9DFF45-01DC-45CC-A80A-B50597210401}" dt="2026-01-28T10:49:53.201" v="24"/>
          <ac:spMkLst>
            <pc:docMk/>
            <pc:sldMk cId="1816637951" sldId="699"/>
            <ac:spMk id="5" creationId="{ABEF2CC0-197A-7BE8-7327-20E1B5DA08E1}"/>
          </ac:spMkLst>
        </pc:spChg>
      </pc:sldChg>
      <pc:sldChg chg="modSp modNotes">
        <pc:chgData name="Alexander Deliukov" userId="d5fda0f2-1d08-4016-b7e9-bb882f168707" providerId="ADAL" clId="{FE9DFF45-01DC-45CC-A80A-B50597210401}" dt="2026-01-28T10:49:53.201" v="24"/>
        <pc:sldMkLst>
          <pc:docMk/>
          <pc:sldMk cId="2442328902" sldId="700"/>
        </pc:sldMkLst>
        <pc:spChg chg="mod">
          <ac:chgData name="Alexander Deliukov" userId="d5fda0f2-1d08-4016-b7e9-bb882f168707" providerId="ADAL" clId="{FE9DFF45-01DC-45CC-A80A-B50597210401}" dt="2026-01-28T10:49:53.201" v="24"/>
          <ac:spMkLst>
            <pc:docMk/>
            <pc:sldMk cId="2442328902" sldId="700"/>
            <ac:spMk id="2" creationId="{25525260-EEC3-07D7-E3B8-F6F0FFDD0403}"/>
          </ac:spMkLst>
        </pc:spChg>
      </pc:sldChg>
      <pc:sldChg chg="modSp mod modNotes">
        <pc:chgData name="Alexander Deliukov" userId="d5fda0f2-1d08-4016-b7e9-bb882f168707" providerId="ADAL" clId="{FE9DFF45-01DC-45CC-A80A-B50597210401}" dt="2026-01-28T10:52:50.261" v="47" actId="1076"/>
        <pc:sldMkLst>
          <pc:docMk/>
          <pc:sldMk cId="1299647673" sldId="701"/>
        </pc:sldMkLst>
        <pc:spChg chg="mod">
          <ac:chgData name="Alexander Deliukov" userId="d5fda0f2-1d08-4016-b7e9-bb882f168707" providerId="ADAL" clId="{FE9DFF45-01DC-45CC-A80A-B50597210401}" dt="2026-01-28T10:49:53.201" v="24"/>
          <ac:spMkLst>
            <pc:docMk/>
            <pc:sldMk cId="1299647673" sldId="701"/>
            <ac:spMk id="3" creationId="{9B0849EE-0AE7-CC1B-B7F5-C80FDA2798D1}"/>
          </ac:spMkLst>
        </pc:spChg>
        <pc:spChg chg="mod">
          <ac:chgData name="Alexander Deliukov" userId="d5fda0f2-1d08-4016-b7e9-bb882f168707" providerId="ADAL" clId="{FE9DFF45-01DC-45CC-A80A-B50597210401}" dt="2026-01-28T10:52:50.261" v="47" actId="1076"/>
          <ac:spMkLst>
            <pc:docMk/>
            <pc:sldMk cId="1299647673" sldId="701"/>
            <ac:spMk id="4" creationId="{4E507AF0-D257-E3D0-87DD-E138B5C70D1C}"/>
          </ac:spMkLst>
        </pc:spChg>
      </pc:sldChg>
      <pc:sldChg chg="modSp mod modNotes">
        <pc:chgData name="Alexander Deliukov" userId="d5fda0f2-1d08-4016-b7e9-bb882f168707" providerId="ADAL" clId="{FE9DFF45-01DC-45CC-A80A-B50597210401}" dt="2026-01-28T10:52:53.303" v="48" actId="1076"/>
        <pc:sldMkLst>
          <pc:docMk/>
          <pc:sldMk cId="1475728331" sldId="702"/>
        </pc:sldMkLst>
        <pc:spChg chg="mod">
          <ac:chgData name="Alexander Deliukov" userId="d5fda0f2-1d08-4016-b7e9-bb882f168707" providerId="ADAL" clId="{FE9DFF45-01DC-45CC-A80A-B50597210401}" dt="2026-01-28T10:49:53.201" v="24"/>
          <ac:spMkLst>
            <pc:docMk/>
            <pc:sldMk cId="1475728331" sldId="702"/>
            <ac:spMk id="3" creationId="{3F3FD7E0-A44A-5E2E-A0A7-583378729300}"/>
          </ac:spMkLst>
        </pc:spChg>
        <pc:spChg chg="mod">
          <ac:chgData name="Alexander Deliukov" userId="d5fda0f2-1d08-4016-b7e9-bb882f168707" providerId="ADAL" clId="{FE9DFF45-01DC-45CC-A80A-B50597210401}" dt="2026-01-28T10:52:53.303" v="48" actId="1076"/>
          <ac:spMkLst>
            <pc:docMk/>
            <pc:sldMk cId="1475728331" sldId="702"/>
            <ac:spMk id="4" creationId="{D2DFE19F-BC61-4815-CDCD-FC1E3CEC799D}"/>
          </ac:spMkLst>
        </pc:spChg>
      </pc:sldChg>
      <pc:sldChg chg="modSp mod">
        <pc:chgData name="Alexander Deliukov" userId="d5fda0f2-1d08-4016-b7e9-bb882f168707" providerId="ADAL" clId="{FE9DFF45-01DC-45CC-A80A-B50597210401}" dt="2026-01-28T10:53:10.913" v="55" actId="404"/>
        <pc:sldMkLst>
          <pc:docMk/>
          <pc:sldMk cId="3052686012" sldId="703"/>
        </pc:sldMkLst>
        <pc:spChg chg="mod">
          <ac:chgData name="Alexander Deliukov" userId="d5fda0f2-1d08-4016-b7e9-bb882f168707" providerId="ADAL" clId="{FE9DFF45-01DC-45CC-A80A-B50597210401}" dt="2026-01-28T10:49:53.201" v="24"/>
          <ac:spMkLst>
            <pc:docMk/>
            <pc:sldMk cId="3052686012" sldId="703"/>
            <ac:spMk id="3" creationId="{A285EDEE-0D89-AE70-0953-34055524EF0D}"/>
          </ac:spMkLst>
        </pc:spChg>
        <pc:spChg chg="mod">
          <ac:chgData name="Alexander Deliukov" userId="d5fda0f2-1d08-4016-b7e9-bb882f168707" providerId="ADAL" clId="{FE9DFF45-01DC-45CC-A80A-B50597210401}" dt="2026-01-28T10:53:08.124" v="53" actId="404"/>
          <ac:spMkLst>
            <pc:docMk/>
            <pc:sldMk cId="3052686012" sldId="703"/>
            <ac:spMk id="4" creationId="{070F12FB-7F14-7FF3-449C-2811541DD8D2}"/>
          </ac:spMkLst>
        </pc:spChg>
        <pc:spChg chg="mod">
          <ac:chgData name="Alexander Deliukov" userId="d5fda0f2-1d08-4016-b7e9-bb882f168707" providerId="ADAL" clId="{FE9DFF45-01DC-45CC-A80A-B50597210401}" dt="2026-01-28T10:49:53.201" v="24"/>
          <ac:spMkLst>
            <pc:docMk/>
            <pc:sldMk cId="3052686012" sldId="703"/>
            <ac:spMk id="29" creationId="{4ECDE187-04E2-45C2-AB71-3163282F7484}"/>
          </ac:spMkLst>
        </pc:spChg>
        <pc:spChg chg="mod">
          <ac:chgData name="Alexander Deliukov" userId="d5fda0f2-1d08-4016-b7e9-bb882f168707" providerId="ADAL" clId="{FE9DFF45-01DC-45CC-A80A-B50597210401}" dt="2026-01-28T10:53:02.467" v="49" actId="404"/>
          <ac:spMkLst>
            <pc:docMk/>
            <pc:sldMk cId="3052686012" sldId="703"/>
            <ac:spMk id="41" creationId="{D9C87595-16A2-4A0F-9DBB-4AF40FA3BA2C}"/>
          </ac:spMkLst>
        </pc:spChg>
        <pc:spChg chg="mod">
          <ac:chgData name="Alexander Deliukov" userId="d5fda0f2-1d08-4016-b7e9-bb882f168707" providerId="ADAL" clId="{FE9DFF45-01DC-45CC-A80A-B50597210401}" dt="2026-01-28T10:53:04.904" v="51" actId="1076"/>
          <ac:spMkLst>
            <pc:docMk/>
            <pc:sldMk cId="3052686012" sldId="703"/>
            <ac:spMk id="43" creationId="{D8C4E46F-1B05-476B-90D3-800B8F061E5E}"/>
          </ac:spMkLst>
        </pc:spChg>
        <pc:spChg chg="mod">
          <ac:chgData name="Alexander Deliukov" userId="d5fda0f2-1d08-4016-b7e9-bb882f168707" providerId="ADAL" clId="{FE9DFF45-01DC-45CC-A80A-B50597210401}" dt="2026-01-28T10:53:10.913" v="55" actId="404"/>
          <ac:spMkLst>
            <pc:docMk/>
            <pc:sldMk cId="3052686012" sldId="703"/>
            <ac:spMk id="60" creationId="{DB6D982A-54DA-4FCC-9383-F91FC1E1D9CE}"/>
          </ac:spMkLst>
        </pc:spChg>
      </pc:sldChg>
      <pc:sldChg chg="modSp mod modNotes">
        <pc:chgData name="Alexander Deliukov" userId="d5fda0f2-1d08-4016-b7e9-bb882f168707" providerId="ADAL" clId="{FE9DFF45-01DC-45CC-A80A-B50597210401}" dt="2026-01-28T10:53:25.271" v="61" actId="1076"/>
        <pc:sldMkLst>
          <pc:docMk/>
          <pc:sldMk cId="3350335299" sldId="704"/>
        </pc:sldMkLst>
        <pc:spChg chg="mod">
          <ac:chgData name="Alexander Deliukov" userId="d5fda0f2-1d08-4016-b7e9-bb882f168707" providerId="ADAL" clId="{FE9DFF45-01DC-45CC-A80A-B50597210401}" dt="2026-01-28T10:53:23.079" v="60" actId="1076"/>
          <ac:spMkLst>
            <pc:docMk/>
            <pc:sldMk cId="3350335299" sldId="704"/>
            <ac:spMk id="4" creationId="{8C3DE06E-3BC0-3D03-DD67-6053C9DC5EE0}"/>
          </ac:spMkLst>
        </pc:spChg>
        <pc:spChg chg="mod">
          <ac:chgData name="Alexander Deliukov" userId="d5fda0f2-1d08-4016-b7e9-bb882f168707" providerId="ADAL" clId="{FE9DFF45-01DC-45CC-A80A-B50597210401}" dt="2026-01-28T10:53:17.359" v="57" actId="1076"/>
          <ac:spMkLst>
            <pc:docMk/>
            <pc:sldMk cId="3350335299" sldId="704"/>
            <ac:spMk id="19" creationId="{C757F972-1DE2-6FDC-1478-601E045532A2}"/>
          </ac:spMkLst>
        </pc:spChg>
        <pc:spChg chg="mod">
          <ac:chgData name="Alexander Deliukov" userId="d5fda0f2-1d08-4016-b7e9-bb882f168707" providerId="ADAL" clId="{FE9DFF45-01DC-45CC-A80A-B50597210401}" dt="2026-01-28T10:53:19.053" v="58" actId="1076"/>
          <ac:spMkLst>
            <pc:docMk/>
            <pc:sldMk cId="3350335299" sldId="704"/>
            <ac:spMk id="29" creationId="{6B73D3C3-E637-3F00-3A95-BADA91A3F4D5}"/>
          </ac:spMkLst>
        </pc:spChg>
        <pc:spChg chg="mod">
          <ac:chgData name="Alexander Deliukov" userId="d5fda0f2-1d08-4016-b7e9-bb882f168707" providerId="ADAL" clId="{FE9DFF45-01DC-45CC-A80A-B50597210401}" dt="2026-01-28T10:53:20.734" v="59" actId="1076"/>
          <ac:spMkLst>
            <pc:docMk/>
            <pc:sldMk cId="3350335299" sldId="704"/>
            <ac:spMk id="41" creationId="{55AA21B9-2EBE-A254-CB04-9CA3132F9779}"/>
          </ac:spMkLst>
        </pc:spChg>
        <pc:spChg chg="mod">
          <ac:chgData name="Alexander Deliukov" userId="d5fda0f2-1d08-4016-b7e9-bb882f168707" providerId="ADAL" clId="{FE9DFF45-01DC-45CC-A80A-B50597210401}" dt="2026-01-28T10:53:25.271" v="61" actId="1076"/>
          <ac:spMkLst>
            <pc:docMk/>
            <pc:sldMk cId="3350335299" sldId="704"/>
            <ac:spMk id="60" creationId="{7AF9A874-71FF-E153-A712-CB58ABED3B1C}"/>
          </ac:spMkLst>
        </pc:spChg>
      </pc:sldChg>
      <pc:sldChg chg="modSp modNotes">
        <pc:chgData name="Alexander Deliukov" userId="d5fda0f2-1d08-4016-b7e9-bb882f168707" providerId="ADAL" clId="{FE9DFF45-01DC-45CC-A80A-B50597210401}" dt="2026-01-28T10:49:53.201" v="24"/>
        <pc:sldMkLst>
          <pc:docMk/>
          <pc:sldMk cId="3400119781" sldId="705"/>
        </pc:sldMkLst>
        <pc:spChg chg="mod">
          <ac:chgData name="Alexander Deliukov" userId="d5fda0f2-1d08-4016-b7e9-bb882f168707" providerId="ADAL" clId="{FE9DFF45-01DC-45CC-A80A-B50597210401}" dt="2026-01-28T10:49:53.201" v="24"/>
          <ac:spMkLst>
            <pc:docMk/>
            <pc:sldMk cId="3400119781" sldId="705"/>
            <ac:spMk id="4" creationId="{B6E2F0C4-3708-062E-837B-49F21B8E51C4}"/>
          </ac:spMkLst>
        </pc:spChg>
      </pc:sldChg>
      <pc:sldChg chg="modSp modNotes">
        <pc:chgData name="Alexander Deliukov" userId="d5fda0f2-1d08-4016-b7e9-bb882f168707" providerId="ADAL" clId="{FE9DFF45-01DC-45CC-A80A-B50597210401}" dt="2026-01-28T10:49:53.201" v="24"/>
        <pc:sldMkLst>
          <pc:docMk/>
          <pc:sldMk cId="2809345754" sldId="706"/>
        </pc:sldMkLst>
        <pc:spChg chg="mod">
          <ac:chgData name="Alexander Deliukov" userId="d5fda0f2-1d08-4016-b7e9-bb882f168707" providerId="ADAL" clId="{FE9DFF45-01DC-45CC-A80A-B50597210401}" dt="2026-01-28T10:49:53.201" v="24"/>
          <ac:spMkLst>
            <pc:docMk/>
            <pc:sldMk cId="2809345754" sldId="706"/>
            <ac:spMk id="4" creationId="{0DF31CA2-E734-7798-CE66-D89BA1985CE3}"/>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a:extLst>
              <a:ext uri="{FF2B5EF4-FFF2-40B4-BE49-F238E27FC236}">
                <a16:creationId xmlns:a16="http://schemas.microsoft.com/office/drawing/2014/main" id="{59230B0E-39ED-45EA-AD95-669D0616B39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4" name="바닥글 개체 틀 3">
            <a:extLst>
              <a:ext uri="{FF2B5EF4-FFF2-40B4-BE49-F238E27FC236}">
                <a16:creationId xmlns:a16="http://schemas.microsoft.com/office/drawing/2014/main" id="{AA82B798-201A-4B14-B1F0-6A660C5C727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5" name="슬라이드 번호 개체 틀 4">
            <a:extLst>
              <a:ext uri="{FF2B5EF4-FFF2-40B4-BE49-F238E27FC236}">
                <a16:creationId xmlns:a16="http://schemas.microsoft.com/office/drawing/2014/main" id="{EE2F5857-B39B-4284-A086-C6DE2719C94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7E3EF34-7656-4396-AEBE-2B554E5E9341}" type="slidenum">
              <a:rPr lang="ko-KR" altLang="en-US" smtClean="0"/>
              <a:t>‹#›</a:t>
            </a:fld>
            <a:endParaRPr lang="ko-KR" altLang="en-US"/>
          </a:p>
        </p:txBody>
      </p:sp>
    </p:spTree>
    <p:extLst>
      <p:ext uri="{BB962C8B-B14F-4D97-AF65-F5344CB8AC3E}">
        <p14:creationId xmlns:p14="http://schemas.microsoft.com/office/powerpoint/2010/main" val="16987821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5A49F08-9100-4AF5-BC0A-FC6A093BE3CC}" type="datetimeFigureOut">
              <a:rPr lang="ko-KR" altLang="en-US" smtClean="0"/>
              <a:t>2026. 3. 17.</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Mester szövegstílus szerkesztése</a:t>
            </a:r>
          </a:p>
          <a:p>
            <a:pPr lvl="1"/>
            <a:r>
              <a:rPr lang="ko-KR" altLang="en-US"/>
              <a:t>Második szint</a:t>
            </a:r>
          </a:p>
          <a:p>
            <a:pPr lvl="2"/>
            <a:r>
              <a:rPr lang="ko-KR" altLang="en-US"/>
              <a:t>Harmadik szint</a:t>
            </a:r>
          </a:p>
          <a:p>
            <a:pPr lvl="3"/>
            <a:r>
              <a:rPr lang="ko-KR" altLang="en-US"/>
              <a:t>Negyedik szint</a:t>
            </a:r>
          </a:p>
          <a:p>
            <a:pPr lvl="4"/>
            <a:r>
              <a:rPr lang="ko-KR" altLang="en-US"/>
              <a:t>Ötödik szint</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8FC7D2-309F-4B1D-AF63-DB3D4B544859}" type="slidenum">
              <a:rPr lang="ko-KR" altLang="en-US" smtClean="0"/>
              <a:t>‹#›</a:t>
            </a:fld>
            <a:endParaRPr lang="ko-KR" altLang="en-US"/>
          </a:p>
        </p:txBody>
      </p:sp>
    </p:spTree>
    <p:extLst>
      <p:ext uri="{BB962C8B-B14F-4D97-AF65-F5344CB8AC3E}">
        <p14:creationId xmlns:p14="http://schemas.microsoft.com/office/powerpoint/2010/main" val="371793352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eur01.safelinks.protection.outlook.com/?url=https%3A%2F%2Fcreativecommons.org%2Flicenses%2Fby-sa%2F4.0%2Fdeed.en&amp;data=05%7C02%7Csimon.ball%40open.ac.uk%7C8b75d0b6e56042db759308de25b428c2%7C0e2ed45596af4100bed3a8e5fd981685%7C0%7C0%7C638989652911880494%7CUnknown%7CTWFpbGZsb3d8eyJFbXB0eU1hcGkiOnRydWUsIlYiOiIwLjAuMDAwMCIsIlAiOiJXaW4zMiIsIkFOIjoiTWFpbCIsIldUIjoyfQ%3D%3D%7C0%7C%7C%7C&amp;sdata=%2FITZkt%2BIetR6zgRVbzpDpm%2Fe6Dlg1L5kh3Mm8lyobao%3D&amp;reserved=0"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slide" Target="../slides/slide24.xml"/><Relationship Id="rId1" Type="http://schemas.openxmlformats.org/officeDocument/2006/relationships/notesMaster" Target="../notesMasters/notesMaster1.xml"/><Relationship Id="rId6" Type="http://schemas.openxmlformats.org/officeDocument/2006/relationships/hyperlink" Target="https://sam.nrel.gov/" TargetMode="External"/><Relationship Id="rId5" Type="http://schemas.openxmlformats.org/officeDocument/2006/relationships/hyperlink" Target="https://globalwindatlas.info/en/" TargetMode="External"/><Relationship Id="rId4" Type="http://schemas.openxmlformats.org/officeDocument/2006/relationships/hyperlink" Target="https://joint-research-centre.ec.europa.eu/photovoltaic-geographical-information-system-pvgis_en" TargetMode="Externa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energiegemeinschaften.gv.at/online-guide/"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smart-cities-marketplace.ec.europa.eu/insights/solutions/solution-booklet-energy-communities" TargetMode="External"/><Relationship Id="rId5" Type="http://schemas.openxmlformats.org/officeDocument/2006/relationships/hyperlink" Target="https://decide4energy.eu/fileadmin/user_upload/Resources/PREVIEW-A5-WP3_Case_studies-Booklet.pdf" TargetMode="External"/><Relationship Id="rId4" Type="http://schemas.openxmlformats.org/officeDocument/2006/relationships/hyperlink" Target="https://decide4energy.eu/fileadmin/user_upload/Materials/Business_Models_Infographic_final_02.png" TargetMode="External"/></Relationships>
</file>

<file path=ppt/notesSlides/_rels/notesSlide26.xml.rels><?xml version="1.0" encoding="UTF-8" standalone="yes"?>
<Relationships xmlns="http://schemas.openxmlformats.org/package/2006/relationships"><Relationship Id="rId8" Type="http://schemas.openxmlformats.org/officeDocument/2006/relationships/hyperlink" Target="https://www.flickr.com/photos/howardlake/6238256033/in/photolist-w23rMr-DNKbE-7FU5Zv-8RJ7as-8REYjk-avfGbv-J98b4A-2nYfE8G-9H7jk4-AgukoC-5CPPh9-kNhBtZ-eSzwYo-ew3DRE-gpzKGw-553ujC-8EV2r9-8B4K1P-oqMiNU-TyuMPb-7Nsqrs-23kSphE-ejrVgd-eeHbjV-8iMtBa-u3iDQ-3KufnR-bBEkmV-5GAnJ2-6Z1XhG-2nYeegB-8bXfhU-9ttQTs-2jNUAua-2jDHP1t-iS64h-NFRXgj-2nYbGyz-6Z1Xoy-2iNdag6-2iGVpFn-2nYbKBU-4FkQe1-2jmWhkq-5jYmeg-27PcpUG-2nYh5yY-aWjvEt-6hJjTL-2nYgBFB" TargetMode="External"/><Relationship Id="rId13" Type="http://schemas.openxmlformats.org/officeDocument/2006/relationships/hyperlink" Target="https://commons.wikimedia.org/wiki/File:Vorarlberger_Kraftwerke-Energy_meter_(electro)-smart_meter-02ASD.jpg"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nd/2.0/" TargetMode="External"/><Relationship Id="rId12" Type="http://schemas.openxmlformats.org/officeDocument/2006/relationships/hyperlink" Target="https://www.flickr.com/photos/luigimengato/41193109401/in/photolist-bGVEuK-HYSiBG-msBknz-msA8Pt-msBaRa-msCm6h-msBLwy-msBJ8q-msAGLi-bGVDgP-msBDmG-25L6sha-msBAaS-J8CvTT-msB5BT-msCdv7-HcGibd-J5zfN7-J5zfAd-HH3aGN-J8CxPg-nCPDVc-J8Cvf8-J8J568-J8HLPp-psCxnU-J8HJfX-J5zhQo-J5zhtS-J5zhU1-J8CvYn-J29hc2-J8CvL8-J8CwXr-ch3NQU-J5zfES-ch3Pu3-PvkhKg-J8CxAR-tVJ6iY-J8Cw8F-J5zgUL-sWgr3-J5zf8Q-J8CwPv-HH6kPq-J2bEsv-HH3bMy-2kU3szT-J8Cxwn" TargetMode="External"/><Relationship Id="rId2" Type="http://schemas.openxmlformats.org/officeDocument/2006/relationships/slide" Target="../slides/slide26.xml"/><Relationship Id="rId1" Type="http://schemas.openxmlformats.org/officeDocument/2006/relationships/notesMaster" Target="../notesMasters/notesMaster1.xml"/><Relationship Id="rId6" Type="http://schemas.openxmlformats.org/officeDocument/2006/relationships/hyperlink" Target="https://www.flickr.com/photos/bcgovphotos/31002313633/in/photolist-PeyXJR-7VA87W-2mGvwpG-H4EJex-6HPouy-28wmsim-fkZi52-2qGetRz-SL4BmJ-2pFs1aw-2g6T7nQ-LcXLhM-2pzq4Wt-27NYoQe-2o4EhfW-2oikY9P-2gpgBWu-TodhL3-22RjYSg-2pznRFg-2qFvV9b-28wmpLs-4pBY8H-nTux14-oaTEP3-28zYuvn-2887yop-QbGhiR-gV96xy-eXwQ2G-2mGvw7s-28zYv8p-2o1SVM1-uq682d-cVwxTY-2bhpyUx-2qG3r4s-uaQca1-2q73nSx-8fsNLX-2nSs8S8-usCvdD-us1sWh-2pFZMXg-atbVgq-nKuAaC-4Pwhx9-uq61xw-7dzWrF-uaXDt8"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2.0/" TargetMode="External"/><Relationship Id="rId10" Type="http://schemas.openxmlformats.org/officeDocument/2006/relationships/hyperlink" Target="https://www.flickr.com/photos/greenmambagreenmamba/2049993321/in/photolist-489KAr-3YfCcV-2kVRpJS-DzMyYS-6L6BY-5DCCBi-8oWbQt-3JPbNK-57faN7-62npjg-35NkU6-SD3i1c-4X9AaL-r1kacD-aNd9Xr-e5HioZ-8Maoye-EGj7Cd-DTexmv-RxhniS-S7SJaR-8E29fJ-2iEVdzZ-S7SHZF-6khfo5-bxcGmt-2j5ypZi-QPMHZB-eJqw8g-bjX8y-66sojC-bRTB2v-dwFX9J-4VhgWY-s2Qy5j-8jMywr-559jxT-8XzkXJ-apU25d-9a91xa-brYqtU-egQyFv-7NS6TP-7cKAeK-dyKRqc-5Gvacj-diuZw7-ACHE-arrRui-efCR5y" TargetMode="External"/><Relationship Id="rId4" Type="http://schemas.openxmlformats.org/officeDocument/2006/relationships/hyperlink" Target="https://www.flickr.com/photos/tentenuk/18672186072/" TargetMode="External"/><Relationship Id="rId9" Type="http://schemas.openxmlformats.org/officeDocument/2006/relationships/hyperlink" Target="https://creativecommons.org/licenses/by-sa/2.0/" TargetMode="External"/></Relationships>
</file>

<file path=ppt/notesSlides/_rels/notesSlide27.xml.rels><?xml version="1.0" encoding="UTF-8" standalone="yes"?>
<Relationships xmlns="http://schemas.openxmlformats.org/package/2006/relationships"><Relationship Id="rId3" Type="http://schemas.openxmlformats.org/officeDocument/2006/relationships/hyperlink" Target="https://creativecommons.org/licenses/by/2.0/" TargetMode="External"/><Relationship Id="rId2" Type="http://schemas.openxmlformats.org/officeDocument/2006/relationships/slide" Target="../slides/slide27.xml"/><Relationship Id="rId1" Type="http://schemas.openxmlformats.org/officeDocument/2006/relationships/notesMaster" Target="../notesMasters/notesMaster1.xml"/><Relationship Id="rId5" Type="http://schemas.openxmlformats.org/officeDocument/2006/relationships/hyperlink" Target="https://www.flickr.com/photos/tentenuk/18672186072/" TargetMode="External"/><Relationship Id="rId4"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ergy.ec.europa.eu/topics/markets-and-consumers/energy-consumers-and-prosumers/energy-communities_en"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energy.ec.europa.eu/topics/renewable-energy/enabling-framework-renewables_en#renewable-energy-communities"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1"/>
                </a:solidFill>
                <a:latin typeface="+mn-lt"/>
                <a:ea typeface="+mn-ea"/>
                <a:cs typeface="Arial" panose="020B0604020202020204" pitchFamily="34" charset="0"/>
              </a:rPr>
              <a:t>Hasznos tippek, trükkök és eszközök…</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2"/>
                </a:solidFill>
                <a:cs typeface="Arial" panose="020B0604020202020204" pitchFamily="34" charset="0"/>
              </a:rPr>
              <a:t>Az </a:t>
            </a:r>
            <a:r>
              <a:rPr lang="en-US" altLang="ko-KR" sz="1200" dirty="0" err="1">
                <a:solidFill>
                  <a:schemeClr val="tx2"/>
                </a:solidFill>
                <a:cs typeface="Arial" panose="020B0604020202020204" pitchFamily="34" charset="0"/>
              </a:rPr>
              <a:t>energiaközösség</a:t>
            </a:r>
            <a:r>
              <a:rPr lang="en-US" altLang="ko-KR" sz="1200" dirty="0">
                <a:solidFill>
                  <a:schemeClr val="tx2"/>
                </a:solidFill>
                <a:cs typeface="Arial" panose="020B0604020202020204" pitchFamily="34" charset="0"/>
              </a:rPr>
              <a:t> létrehozásának támogatása </a:t>
            </a:r>
            <a:endParaRPr lang="ko-KR" altLang="en-US" sz="1200" dirty="0">
              <a:solidFill>
                <a:schemeClr val="tx2"/>
              </a:solidFill>
              <a:cs typeface="Arial" panose="020B0604020202020204" pitchFamily="34" charset="0"/>
            </a:endParaRPr>
          </a:p>
          <a:p>
            <a:r>
              <a:rPr lang="en-GB" sz="1200" b="0" i="0" kern="1200" dirty="0">
                <a:solidFill>
                  <a:schemeClr val="tx1"/>
                </a:solidFill>
                <a:effectLst/>
                <a:latin typeface="+mn-lt"/>
                <a:ea typeface="+mn-ea"/>
                <a:cs typeface="+mn-cs"/>
              </a:rPr>
              <a:t>Ez a projekt az Európai Unió Horizont kutatási és innovációs programjának (2021–2027) támogatását élvezi, a 101075596 számú támogatási megállapodás keretében. A jelen anyag tartalmáért kizárólag az Every1 projekt felel, és az nem feltétlenül tükrözi az Európai Unió véleményét. A prezentáció </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CC BY-SA 4.0 </a:t>
            </a:r>
            <a:r>
              <a:rPr lang="en-GB" sz="1200" b="0" i="0" kern="1200" dirty="0">
                <a:solidFill>
                  <a:schemeClr val="tx1"/>
                </a:solidFill>
                <a:effectLst/>
                <a:latin typeface="+mn-lt"/>
                <a:ea typeface="+mn-ea"/>
                <a:cs typeface="+mn-cs"/>
              </a:rPr>
              <a:t>licenc alatt áll</a:t>
            </a:r>
            <a:r>
              <a:rPr lang="en-GB" sz="1200" b="0" i="0" u="sng" kern="1200" dirty="0">
                <a:solidFill>
                  <a:schemeClr val="tx1"/>
                </a:solidFill>
                <a:effectLst/>
                <a:latin typeface="+mn-lt"/>
                <a:ea typeface="+mn-ea"/>
                <a:cs typeface="+mn-cs"/>
                <a:hlinkClick r:id="rId3" tooltip="Original URL: https://creativecommons.org/licenses/by-sa/4.0/deed.en. Click or tap if you trust this link."/>
              </a:rPr>
              <a:t>, </a:t>
            </a:r>
            <a:r>
              <a:rPr lang="en-GB" sz="1200" b="0" i="0" kern="1200" dirty="0">
                <a:solidFill>
                  <a:schemeClr val="tx1"/>
                </a:solidFill>
                <a:effectLst/>
                <a:latin typeface="+mn-lt"/>
                <a:ea typeface="+mn-ea"/>
                <a:cs typeface="+mn-cs"/>
              </a:rPr>
              <a:t>hacsak másképp nem jelezzük. </a:t>
            </a:r>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a:t>
            </a:fld>
            <a:endParaRPr lang="ko-KR" altLang="en-US"/>
          </a:p>
        </p:txBody>
      </p:sp>
    </p:spTree>
    <p:extLst>
      <p:ext uri="{BB962C8B-B14F-4D97-AF65-F5344CB8AC3E}">
        <p14:creationId xmlns:p14="http://schemas.microsoft.com/office/powerpoint/2010/main" val="30564247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kern="1200" noProof="0" dirty="0" err="1">
                <a:solidFill>
                  <a:schemeClr val="bg1"/>
                </a:solidFill>
                <a:latin typeface="+mn-lt"/>
                <a:ea typeface="Public Sans"/>
                <a:cs typeface="Public Sans"/>
                <a:sym typeface="Public Sans"/>
              </a:rPr>
              <a:t>Energiaközösség</a:t>
            </a:r>
            <a:r>
              <a:rPr lang="en-GB" sz="1200" b="1" kern="1200" noProof="0" dirty="0">
                <a:solidFill>
                  <a:schemeClr val="bg1"/>
                </a:solidFill>
                <a:latin typeface="+mn-lt"/>
                <a:ea typeface="Public Sans"/>
                <a:cs typeface="Public Sans"/>
                <a:sym typeface="Public Sans"/>
              </a:rPr>
              <a:t> létrehozása: hivatalos </a:t>
            </a:r>
            <a:r>
              <a:rPr lang="en-GB" sz="1200" b="1" kern="1200" noProof="0" dirty="0" err="1">
                <a:solidFill>
                  <a:schemeClr val="bg1"/>
                </a:solidFill>
                <a:latin typeface="+mn-lt"/>
                <a:ea typeface="Public Sans"/>
                <a:cs typeface="Public Sans"/>
                <a:sym typeface="Public Sans"/>
              </a:rPr>
              <a:t>szervezés</a:t>
            </a:r>
            <a:endParaRPr lang="en-GB" sz="1200" b="1" kern="1200" noProof="0" dirty="0">
              <a:solidFill>
                <a:schemeClr val="bg1"/>
              </a:solidFill>
              <a:latin typeface="+mn-lt"/>
              <a:ea typeface="Public Sans"/>
              <a:cs typeface="Public Sans"/>
              <a:sym typeface="Public San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Milyen formalitásokkal jár egy energiaközösség létrehozása?</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10</a:t>
            </a:fld>
            <a:endParaRPr lang="ko-KR" altLang="en-US"/>
          </a:p>
        </p:txBody>
      </p:sp>
    </p:spTree>
    <p:extLst>
      <p:ext uri="{BB962C8B-B14F-4D97-AF65-F5344CB8AC3E}">
        <p14:creationId xmlns:p14="http://schemas.microsoft.com/office/powerpoint/2010/main" val="1132098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GB" sz="1200" b="1" dirty="0" err="1">
                <a:solidFill>
                  <a:schemeClr val="bg1"/>
                </a:solidFill>
                <a:ea typeface="Public Sans"/>
                <a:cs typeface="Public Sans"/>
                <a:sym typeface="Public Sans"/>
              </a:rPr>
              <a:t>Energiaközösség</a:t>
            </a:r>
            <a:r>
              <a:rPr lang="en-GB" sz="1200" b="1" dirty="0">
                <a:solidFill>
                  <a:schemeClr val="bg1"/>
                </a:solidFill>
                <a:ea typeface="Public Sans"/>
                <a:cs typeface="Public Sans"/>
                <a:sym typeface="Public Sans"/>
              </a:rPr>
              <a:t> létrehozása: hivatalos szervezés</a:t>
            </a:r>
          </a:p>
          <a:p>
            <a:pPr marL="457200" indent="-457200" latinLnBrk="0">
              <a:buFont typeface="Arial,Sans-Serif"/>
              <a:buChar char="•"/>
            </a:pPr>
            <a:r>
              <a:rPr lang="en-US" sz="1200" dirty="0">
                <a:solidFill>
                  <a:srgbClr val="2B2C30"/>
                </a:solidFill>
                <a:ea typeface="Public Sans"/>
                <a:cs typeface="Public Sans"/>
              </a:rPr>
              <a:t>Készítsen részletes </a:t>
            </a:r>
            <a:r>
              <a:rPr lang="en-US" sz="1200" b="1" dirty="0">
                <a:solidFill>
                  <a:srgbClr val="2B2C30"/>
                </a:solidFill>
                <a:ea typeface="Public Sans"/>
                <a:cs typeface="Public Sans"/>
              </a:rPr>
              <a:t>projektvázlatot</a:t>
            </a:r>
            <a:r>
              <a:rPr lang="en-US" sz="1200" dirty="0">
                <a:solidFill>
                  <a:srgbClr val="2B2C30"/>
                </a:solidFill>
                <a:ea typeface="Public Sans"/>
                <a:cs typeface="Public Sans"/>
              </a:rPr>
              <a:t>, amely tartalmazza az összes rendelkezésre álló információt és az ütemtervet.</a:t>
            </a:r>
            <a:endParaRPr lang="en-US" sz="1200" dirty="0">
              <a:solidFill>
                <a:srgbClr val="2B2C30"/>
              </a:solidFill>
              <a:ea typeface="Public Sans"/>
            </a:endParaRPr>
          </a:p>
          <a:p>
            <a:pPr marL="457200" indent="-457200" latinLnBrk="0">
              <a:buFont typeface="Arial"/>
              <a:buChar char="•"/>
            </a:pPr>
            <a:r>
              <a:rPr lang="en-US" sz="1200" dirty="0">
                <a:solidFill>
                  <a:srgbClr val="2B2C30"/>
                </a:solidFill>
                <a:ea typeface="Public Sans"/>
                <a:cs typeface="Public Sans"/>
              </a:rPr>
              <a:t>Ellenőrizze </a:t>
            </a:r>
            <a:r>
              <a:rPr lang="en-US" sz="1200" dirty="0" err="1">
                <a:solidFill>
                  <a:srgbClr val="2B2C30"/>
                </a:solidFill>
                <a:ea typeface="Public Sans"/>
                <a:cs typeface="Public Sans"/>
              </a:rPr>
              <a:t>az</a:t>
            </a:r>
            <a:r>
              <a:rPr lang="en-US" sz="1200" dirty="0">
                <a:solidFill>
                  <a:srgbClr val="2B2C30"/>
                </a:solidFill>
                <a:ea typeface="Public Sans"/>
                <a:cs typeface="Public Sans"/>
              </a:rPr>
              <a:t> </a:t>
            </a:r>
            <a:r>
              <a:rPr lang="en-US" sz="1200" dirty="0" err="1">
                <a:solidFill>
                  <a:srgbClr val="2B2C30"/>
                </a:solidFill>
                <a:ea typeface="Public Sans"/>
                <a:cs typeface="Public Sans"/>
              </a:rPr>
              <a:t>energiaközösség</a:t>
            </a:r>
            <a:r>
              <a:rPr lang="en-US" sz="1200" dirty="0">
                <a:solidFill>
                  <a:srgbClr val="2B2C30"/>
                </a:solidFill>
                <a:ea typeface="Public Sans"/>
                <a:cs typeface="Public Sans"/>
              </a:rPr>
              <a:t> típusára vonatkozó</a:t>
            </a:r>
            <a:r>
              <a:rPr lang="en-US" sz="1200" b="1" dirty="0">
                <a:solidFill>
                  <a:srgbClr val="2B2C30"/>
                </a:solidFill>
                <a:ea typeface="Public Sans"/>
                <a:cs typeface="Public Sans"/>
              </a:rPr>
              <a:t> jogi követelményeket</a:t>
            </a:r>
            <a:r>
              <a:rPr lang="en-US" sz="1200" dirty="0">
                <a:solidFill>
                  <a:srgbClr val="2B2C30"/>
                </a:solidFill>
                <a:ea typeface="Public Sans"/>
                <a:cs typeface="Public Sans"/>
              </a:rPr>
              <a:t>, hogy biztosítsa a jogszabályoknak való megfelelést. Ellenőrizze az összes alkalmazandó szabályozást – ezek lehetnek országos, regionális, helyi vagy önkormányzati szabályozások.</a:t>
            </a:r>
            <a:endParaRPr lang="en-US" sz="1200" dirty="0">
              <a:ea typeface="Public Sans"/>
            </a:endParaRPr>
          </a:p>
          <a:p>
            <a:pPr marL="457200" indent="-457200" latinLnBrk="0">
              <a:buFont typeface="Arial"/>
              <a:buChar char="•"/>
            </a:pPr>
            <a:r>
              <a:rPr lang="en-US" sz="1200" dirty="0">
                <a:solidFill>
                  <a:srgbClr val="2B2C30"/>
                </a:solidFill>
                <a:ea typeface="Public Sans"/>
                <a:cs typeface="Public Sans"/>
              </a:rPr>
              <a:t>Ellenőrizze, hogy szükséges-e </a:t>
            </a:r>
            <a:r>
              <a:rPr lang="en-US" sz="1200" b="1" dirty="0">
                <a:solidFill>
                  <a:srgbClr val="2B2C30"/>
                </a:solidFill>
                <a:ea typeface="Public Sans"/>
                <a:cs typeface="Public Sans"/>
              </a:rPr>
              <a:t>hivatalosan regisztrálnia </a:t>
            </a:r>
            <a:r>
              <a:rPr lang="en-US" sz="1200" dirty="0">
                <a:solidFill>
                  <a:srgbClr val="2B2C30"/>
                </a:solidFill>
                <a:ea typeface="Public Sans"/>
                <a:cs typeface="Public Sans"/>
              </a:rPr>
              <a:t>az energiaközösségét.</a:t>
            </a:r>
            <a:endParaRPr lang="en-US" sz="1200" dirty="0"/>
          </a:p>
          <a:p>
            <a:pPr marL="457200" indent="-457200" latinLnBrk="0">
              <a:buFont typeface="Arial"/>
              <a:buChar char="•"/>
            </a:pPr>
            <a:r>
              <a:rPr lang="en-US" sz="1200" dirty="0">
                <a:solidFill>
                  <a:srgbClr val="2B2C30"/>
                </a:solidFill>
                <a:ea typeface="Public Sans"/>
              </a:rPr>
              <a:t>Tisztázza </a:t>
            </a:r>
            <a:r>
              <a:rPr lang="en" sz="1200" dirty="0">
                <a:solidFill>
                  <a:srgbClr val="2B2C30"/>
                </a:solidFill>
                <a:ea typeface="Public Sans"/>
              </a:rPr>
              <a:t>a </a:t>
            </a:r>
            <a:r>
              <a:rPr lang="en" sz="1200" b="1" dirty="0">
                <a:solidFill>
                  <a:srgbClr val="2B2C30"/>
                </a:solidFill>
                <a:ea typeface="Public Sans"/>
              </a:rPr>
              <a:t>hálózatüzemeltetővel </a:t>
            </a:r>
            <a:r>
              <a:rPr lang="en-US" sz="1200" dirty="0">
                <a:solidFill>
                  <a:srgbClr val="2B2C30"/>
                </a:solidFill>
                <a:ea typeface="Public Sans"/>
              </a:rPr>
              <a:t>a </a:t>
            </a:r>
            <a:r>
              <a:rPr lang="en" sz="1200" dirty="0">
                <a:solidFill>
                  <a:srgbClr val="2B2C30"/>
                </a:solidFill>
                <a:ea typeface="Public Sans"/>
              </a:rPr>
              <a:t>regisztráció</a:t>
            </a:r>
            <a:r>
              <a:rPr lang="en-US" sz="1200" dirty="0">
                <a:solidFill>
                  <a:srgbClr val="2B2C30"/>
                </a:solidFill>
                <a:ea typeface="Public Sans"/>
              </a:rPr>
              <a:t> eljárását és követelményeit</a:t>
            </a:r>
            <a:r>
              <a:rPr lang="en" sz="1200" dirty="0">
                <a:solidFill>
                  <a:srgbClr val="2B2C30"/>
                </a:solidFill>
                <a:ea typeface="Public Sans"/>
              </a:rPr>
              <a:t>.</a:t>
            </a:r>
            <a:endParaRPr lang="en-US" sz="1200" dirty="0">
              <a:solidFill>
                <a:srgbClr val="2B2C30"/>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11</a:t>
            </a:fld>
            <a:endParaRPr lang="ko-KR" altLang="en-US"/>
          </a:p>
        </p:txBody>
      </p:sp>
    </p:spTree>
    <p:extLst>
      <p:ext uri="{BB962C8B-B14F-4D97-AF65-F5344CB8AC3E}">
        <p14:creationId xmlns:p14="http://schemas.microsoft.com/office/powerpoint/2010/main" val="15992768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err="1">
                <a:solidFill>
                  <a:schemeClr val="bg1"/>
                </a:solidFill>
                <a:latin typeface="Calibri"/>
                <a:ea typeface="Public Sans"/>
                <a:cs typeface="Public Sans"/>
                <a:sym typeface="Public Sans"/>
              </a:rPr>
              <a:t>Energiaközösség</a:t>
            </a:r>
            <a:r>
              <a:rPr lang="en-US" sz="1200" b="1" dirty="0">
                <a:solidFill>
                  <a:schemeClr val="bg1"/>
                </a:solidFill>
                <a:latin typeface="Calibri"/>
                <a:ea typeface="Public Sans"/>
                <a:cs typeface="Public Sans"/>
                <a:sym typeface="Public Sans"/>
              </a:rPr>
              <a:t> létrehozása: Vezetés</a:t>
            </a:r>
            <a:endParaRPr lang="en-US" sz="1050" dirty="0">
              <a:solidFill>
                <a:schemeClr val="bg1"/>
              </a:solidFill>
              <a:latin typeface="Calibri"/>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Hogyan vezethetem hatékonyan az energiaközösséget?</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12</a:t>
            </a:fld>
            <a:endParaRPr lang="ko-KR" altLang="en-US"/>
          </a:p>
        </p:txBody>
      </p:sp>
    </p:spTree>
    <p:extLst>
      <p:ext uri="{BB962C8B-B14F-4D97-AF65-F5344CB8AC3E}">
        <p14:creationId xmlns:p14="http://schemas.microsoft.com/office/powerpoint/2010/main" val="31517031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err="1">
                <a:solidFill>
                  <a:schemeClr val="bg1"/>
                </a:solidFill>
                <a:ea typeface="Public Sans"/>
                <a:cs typeface="Public Sans"/>
                <a:sym typeface="Public Sans"/>
              </a:rPr>
              <a:t>Energiaközösség</a:t>
            </a:r>
            <a:r>
              <a:rPr lang="en-US" sz="1200" b="1" dirty="0">
                <a:solidFill>
                  <a:schemeClr val="bg1"/>
                </a:solidFill>
                <a:ea typeface="Public Sans"/>
                <a:cs typeface="Public Sans"/>
                <a:sym typeface="Public Sans"/>
              </a:rPr>
              <a:t> létrehozása: Vezetés</a:t>
            </a:r>
            <a:endParaRPr lang="en-US" sz="1050" dirty="0">
              <a:solidFill>
                <a:schemeClr val="bg1"/>
              </a:solidFill>
              <a:ea typeface="Calibri"/>
              <a:cs typeface="Calibri"/>
            </a:endParaRPr>
          </a:p>
          <a:p>
            <a:pPr marL="457200" indent="-457200" latinLnBrk="0">
              <a:buChar char="•"/>
            </a:pPr>
            <a:r>
              <a:rPr lang="en-US" sz="1200" dirty="0">
                <a:solidFill>
                  <a:srgbClr val="2B2C30"/>
                </a:solidFill>
                <a:latin typeface="Calibri"/>
                <a:ea typeface="Public Sans"/>
                <a:cs typeface="Public Sans"/>
              </a:rPr>
              <a:t>Alapítson egy </a:t>
            </a:r>
            <a:r>
              <a:rPr lang="en-US" sz="1200" b="1" dirty="0">
                <a:solidFill>
                  <a:srgbClr val="2B2C30"/>
                </a:solidFill>
                <a:latin typeface="Calibri"/>
                <a:ea typeface="Public Sans"/>
                <a:cs typeface="Public Sans"/>
              </a:rPr>
              <a:t>magcsoportot</a:t>
            </a:r>
            <a:r>
              <a:rPr lang="en-US" sz="1200" dirty="0">
                <a:solidFill>
                  <a:srgbClr val="2B2C30"/>
                </a:solidFill>
                <a:latin typeface="Calibri"/>
                <a:ea typeface="Public Sans"/>
                <a:cs typeface="Public Sans"/>
              </a:rPr>
              <a:t>: Ez a csoport legyen megbízható, aktív és ne legyen túl nagy.</a:t>
            </a:r>
            <a:endParaRPr lang="en-US" sz="1200" b="1" dirty="0">
              <a:solidFill>
                <a:srgbClr val="2B2C30"/>
              </a:solidFill>
              <a:latin typeface="Calibri"/>
              <a:ea typeface="Public Sans"/>
              <a:cs typeface="Public Sans"/>
            </a:endParaRPr>
          </a:p>
          <a:p>
            <a:pPr marL="457200" indent="-457200" latinLnBrk="0">
              <a:buChar char="•"/>
            </a:pPr>
            <a:r>
              <a:rPr lang="en-US" sz="1200" dirty="0">
                <a:solidFill>
                  <a:srgbClr val="2B2C30"/>
                </a:solidFill>
                <a:latin typeface="Calibri"/>
                <a:ea typeface="Calibri"/>
                <a:cs typeface="Calibri"/>
              </a:rPr>
              <a:t>Feladatok </a:t>
            </a:r>
            <a:r>
              <a:rPr lang="en-US" sz="1200" dirty="0">
                <a:solidFill>
                  <a:srgbClr val="2B2C30"/>
                </a:solidFill>
                <a:latin typeface="Calibri"/>
                <a:ea typeface="Public Sans"/>
                <a:cs typeface="Public Sans"/>
              </a:rPr>
              <a:t>megosztása</a:t>
            </a:r>
            <a:r>
              <a:rPr lang="en-US" sz="1200" dirty="0">
                <a:solidFill>
                  <a:srgbClr val="2B2C30"/>
                </a:solidFill>
                <a:latin typeface="Calibri"/>
                <a:ea typeface="Calibri"/>
                <a:cs typeface="Calibri"/>
              </a:rPr>
              <a:t>: Legyen egyértelmű, hogy ki vezeti az egyes feladatokat. Például a számlázást, a nyomon követést vagy a kommunikációt. </a:t>
            </a:r>
            <a:r>
              <a:rPr lang="en-US" sz="1200" b="1" dirty="0">
                <a:solidFill>
                  <a:srgbClr val="2B2C30"/>
                </a:solidFill>
                <a:latin typeface="Calibri"/>
                <a:ea typeface="Calibri"/>
                <a:cs typeface="Calibri"/>
              </a:rPr>
              <a:t>A feladatok és a felelősségek </a:t>
            </a:r>
            <a:r>
              <a:rPr lang="en-US" sz="1200" dirty="0">
                <a:solidFill>
                  <a:srgbClr val="2B2C30"/>
                </a:solidFill>
                <a:latin typeface="Calibri"/>
                <a:ea typeface="Calibri"/>
                <a:cs typeface="Calibri"/>
              </a:rPr>
              <a:t>korai </a:t>
            </a:r>
            <a:r>
              <a:rPr lang="en-US" sz="1200" b="1" dirty="0">
                <a:solidFill>
                  <a:srgbClr val="2B2C30"/>
                </a:solidFill>
                <a:latin typeface="Calibri"/>
                <a:ea typeface="Calibri"/>
                <a:cs typeface="Calibri"/>
              </a:rPr>
              <a:t>tisztázása </a:t>
            </a:r>
            <a:r>
              <a:rPr lang="en-US" sz="1200" dirty="0">
                <a:solidFill>
                  <a:srgbClr val="2B2C30"/>
                </a:solidFill>
                <a:latin typeface="Calibri"/>
                <a:ea typeface="Calibri"/>
                <a:cs typeface="Calibri"/>
              </a:rPr>
              <a:t>segít elkerülni a súrlódásokat!</a:t>
            </a:r>
          </a:p>
          <a:p>
            <a:pPr marL="457200" indent="-457200" latinLnBrk="0">
              <a:buChar char="•"/>
            </a:pPr>
            <a:r>
              <a:rPr lang="en-US" sz="1200" dirty="0">
                <a:solidFill>
                  <a:srgbClr val="2B2C30"/>
                </a:solidFill>
                <a:latin typeface="Calibri"/>
                <a:ea typeface="Calibri"/>
                <a:cs typeface="Calibri"/>
              </a:rPr>
              <a:t>Reálisan becsülje meg </a:t>
            </a:r>
            <a:r>
              <a:rPr lang="en-US" sz="1200" b="1" dirty="0">
                <a:solidFill>
                  <a:srgbClr val="2B2C30"/>
                </a:solidFill>
                <a:latin typeface="Calibri"/>
                <a:ea typeface="Calibri"/>
                <a:cs typeface="Calibri"/>
              </a:rPr>
              <a:t>a rendelkezésre álló idejét</a:t>
            </a:r>
            <a:r>
              <a:rPr lang="en-US" sz="1200" dirty="0">
                <a:solidFill>
                  <a:srgbClr val="2B2C30"/>
                </a:solidFill>
                <a:latin typeface="Calibri"/>
                <a:ea typeface="Calibri"/>
                <a:cs typeface="Calibri"/>
              </a:rPr>
              <a:t>: elegendő-e a tervezett tevékenységekhez? Gondoljon arra, hogy tartalékot képezzen váratlan feladatokra vagy késésekre.</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13</a:t>
            </a:fld>
            <a:endParaRPr lang="ko-KR" altLang="en-US"/>
          </a:p>
        </p:txBody>
      </p:sp>
    </p:spTree>
    <p:extLst>
      <p:ext uri="{BB962C8B-B14F-4D97-AF65-F5344CB8AC3E}">
        <p14:creationId xmlns:p14="http://schemas.microsoft.com/office/powerpoint/2010/main" val="15898646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err="1">
                <a:solidFill>
                  <a:schemeClr val="bg1"/>
                </a:solidFill>
                <a:latin typeface="Calibri"/>
                <a:ea typeface="Public Sans"/>
                <a:cs typeface="Public Sans"/>
                <a:sym typeface="Public Sans"/>
              </a:rPr>
              <a:t>Energiaközösség</a:t>
            </a:r>
            <a:r>
              <a:rPr lang="en-US" sz="1200" b="1" dirty="0">
                <a:solidFill>
                  <a:schemeClr val="bg1"/>
                </a:solidFill>
                <a:latin typeface="Calibri"/>
                <a:ea typeface="Public Sans"/>
                <a:cs typeface="Public Sans"/>
                <a:sym typeface="Public Sans"/>
              </a:rPr>
              <a:t> létrehozása: Erőforrások </a:t>
            </a:r>
            <a:endParaRPr lang="en-US" sz="1050" dirty="0">
              <a:solidFill>
                <a:schemeClr val="bg1"/>
              </a:solidFill>
              <a:latin typeface="Calibri"/>
              <a:ea typeface="Calibri"/>
              <a:cs typeface="Calibri"/>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Milyen felszerelésre van szükségem egy energiaközösség létrehozásához?</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14</a:t>
            </a:fld>
            <a:endParaRPr lang="ko-KR" altLang="en-US"/>
          </a:p>
        </p:txBody>
      </p:sp>
    </p:spTree>
    <p:extLst>
      <p:ext uri="{BB962C8B-B14F-4D97-AF65-F5344CB8AC3E}">
        <p14:creationId xmlns:p14="http://schemas.microsoft.com/office/powerpoint/2010/main" val="20752611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err="1">
                <a:solidFill>
                  <a:schemeClr val="bg1"/>
                </a:solidFill>
                <a:latin typeface="Calibri"/>
                <a:ea typeface="Public Sans"/>
                <a:cs typeface="Public Sans"/>
                <a:sym typeface="Public Sans"/>
              </a:rPr>
              <a:t>Energiaközösség</a:t>
            </a:r>
            <a:r>
              <a:rPr lang="en-US" sz="1200" b="1" dirty="0">
                <a:solidFill>
                  <a:schemeClr val="bg1"/>
                </a:solidFill>
                <a:latin typeface="Calibri"/>
                <a:ea typeface="Public Sans"/>
                <a:cs typeface="Public Sans"/>
                <a:sym typeface="Public Sans"/>
              </a:rPr>
              <a:t> létrehozása: Erőforrások </a:t>
            </a:r>
            <a:endParaRPr lang="en-US" sz="1050" dirty="0">
              <a:solidFill>
                <a:schemeClr val="bg1"/>
              </a:solidFill>
              <a:latin typeface="Calibri"/>
              <a:ea typeface="Calibri"/>
              <a:cs typeface="Calibri"/>
            </a:endParaRPr>
          </a:p>
          <a:p>
            <a:pPr latinLnBrk="0"/>
            <a:r>
              <a:rPr lang="en-US" sz="1200" dirty="0">
                <a:solidFill>
                  <a:srgbClr val="2B2C30"/>
                </a:solidFill>
              </a:rPr>
              <a:t>Az energiaközösség létrehozása magában foglalja az energia előállítását, tárolását, kezelését és a közösség tagjai közötti elosztását lehetővé tevő berendezések telepítését és karbantartását. Például: </a:t>
            </a:r>
          </a:p>
          <a:p>
            <a:pPr latinLnBrk="0"/>
            <a:endParaRPr lang="en-US" sz="1200" dirty="0"/>
          </a:p>
          <a:p>
            <a:pPr marL="457200" indent="-457200" latinLnBrk="0">
              <a:buFont typeface="Arial"/>
              <a:buChar char="•"/>
            </a:pPr>
            <a:r>
              <a:rPr lang="en-US" sz="1200" dirty="0">
                <a:solidFill>
                  <a:srgbClr val="2B2C30"/>
                </a:solidFill>
                <a:sym typeface="Public Sans"/>
              </a:rPr>
              <a:t>Megújuló energia termelés: napelemek, szélturbinák, mikro-vízerőművek.</a:t>
            </a:r>
            <a:endParaRPr lang="en-US" sz="1200" dirty="0">
              <a:solidFill>
                <a:srgbClr val="2B2C30"/>
              </a:solidFill>
            </a:endParaRPr>
          </a:p>
          <a:p>
            <a:pPr marL="457200" indent="-457200" latinLnBrk="0">
              <a:buFont typeface="Arial"/>
              <a:buChar char="•"/>
            </a:pPr>
            <a:r>
              <a:rPr lang="en-US" sz="1200" dirty="0">
                <a:solidFill>
                  <a:srgbClr val="2B2C30"/>
                </a:solidFill>
                <a:sym typeface="Public Sans"/>
              </a:rPr>
              <a:t>Energiatárolás: akkumulátoros rendszerek, hőenergia-tárolás.</a:t>
            </a:r>
            <a:endParaRPr lang="en-US" sz="1200" dirty="0">
              <a:solidFill>
                <a:srgbClr val="2B2C30"/>
              </a:solidFill>
            </a:endParaRPr>
          </a:p>
          <a:p>
            <a:pPr marL="457200" indent="-457200" latinLnBrk="0">
              <a:buFont typeface="Arial"/>
              <a:buChar char="•"/>
            </a:pPr>
            <a:r>
              <a:rPr lang="en-US" sz="1200" dirty="0">
                <a:solidFill>
                  <a:srgbClr val="2B2C30"/>
                </a:solidFill>
                <a:sym typeface="Public Sans"/>
              </a:rPr>
              <a:t>Energiagazdálkodás és -felügyelet: </a:t>
            </a:r>
            <a:r>
              <a:rPr lang="en-US" sz="1200" dirty="0">
                <a:solidFill>
                  <a:srgbClr val="2B2C30"/>
                </a:solidFill>
              </a:rPr>
              <a:t>intelligens mérőórák; energiagazdálkodási rendszerek (EMS).</a:t>
            </a:r>
          </a:p>
          <a:p>
            <a:pPr marL="457200" indent="-457200" latinLnBrk="0">
              <a:buFont typeface="Arial"/>
              <a:buChar char="•"/>
            </a:pPr>
            <a:r>
              <a:rPr lang="en-US" sz="1200" dirty="0">
                <a:solidFill>
                  <a:srgbClr val="2B2C30"/>
                </a:solidFill>
              </a:rPr>
              <a:t>Hálózati integráció és biztonság: inverterek; biztonsági berendezések.</a:t>
            </a:r>
          </a:p>
          <a:p>
            <a:pPr marL="457200" indent="-457200" latinLnBrk="0">
              <a:buFont typeface="Arial"/>
              <a:buChar char="•"/>
            </a:pPr>
            <a:r>
              <a:rPr lang="en-US" sz="1200" dirty="0">
                <a:solidFill>
                  <a:srgbClr val="2B2C30"/>
                </a:solidFill>
              </a:rPr>
              <a:t>Kommunikáció és vezérlés: SCADA rendszerek, IoT érzékelők; intelligens hálózati technológia.</a:t>
            </a:r>
          </a:p>
          <a:p>
            <a:pPr marL="457200" indent="-457200" latinLnBrk="0">
              <a:buFont typeface="Arial"/>
              <a:buChar char="•"/>
            </a:pPr>
            <a:r>
              <a:rPr lang="en-US" sz="1200" dirty="0">
                <a:solidFill>
                  <a:srgbClr val="2B2C30"/>
                </a:solidFill>
              </a:rPr>
              <a:t>Elektromos járművek integrációja: töltőállomások; jármű-hálózat (V2G) rendszerek.</a:t>
            </a:r>
          </a:p>
          <a:p>
            <a:pPr marL="457200" indent="-457200" latinLnBrk="0">
              <a:buFont typeface="Arial"/>
              <a:buChar char="•"/>
            </a:pPr>
            <a:endParaRPr lang="en-US" sz="1200" dirty="0">
              <a:solidFill>
                <a:srgbClr val="2B2C30"/>
              </a:solidFill>
            </a:endParaRPr>
          </a:p>
          <a:p>
            <a:pPr latinLnBrk="0"/>
            <a:r>
              <a:rPr lang="en-US" sz="1200" b="1" dirty="0">
                <a:solidFill>
                  <a:srgbClr val="2B2C30"/>
                </a:solidFill>
              </a:rPr>
              <a:t>A megvalósítás és használat az Ön országának jogi kereteitől függ</a:t>
            </a:r>
            <a:r>
              <a:rPr lang="en-US" sz="1200" dirty="0">
                <a:solidFill>
                  <a:srgbClr val="2B2C30"/>
                </a:solidFill>
              </a:rPr>
              <a:t>.</a:t>
            </a:r>
          </a:p>
          <a:p>
            <a:pPr latinLnBrk="0"/>
            <a:endParaRPr lang="en-US" sz="1200" dirty="0">
              <a:solidFill>
                <a:srgbClr val="2B2C30"/>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15</a:t>
            </a:fld>
            <a:endParaRPr lang="ko-KR" altLang="en-US"/>
          </a:p>
        </p:txBody>
      </p:sp>
    </p:spTree>
    <p:extLst>
      <p:ext uri="{BB962C8B-B14F-4D97-AF65-F5344CB8AC3E}">
        <p14:creationId xmlns:p14="http://schemas.microsoft.com/office/powerpoint/2010/main" val="4265957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err="1">
                <a:solidFill>
                  <a:schemeClr val="bg1"/>
                </a:solidFill>
                <a:ea typeface="Public Sans"/>
                <a:cs typeface="Public Sans"/>
                <a:sym typeface="Public Sans"/>
              </a:rPr>
              <a:t>Energiaközösség</a:t>
            </a:r>
            <a:r>
              <a:rPr lang="en-US" sz="1200" b="1" dirty="0">
                <a:solidFill>
                  <a:schemeClr val="bg1"/>
                </a:solidFill>
                <a:ea typeface="Public Sans"/>
                <a:cs typeface="Public Sans"/>
                <a:sym typeface="Public Sans"/>
              </a:rPr>
              <a:t> létrehozása: Tagjaid </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Hogyan néz ki az energiaközösség tagsága?</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16</a:t>
            </a:fld>
            <a:endParaRPr lang="ko-KR" altLang="en-US"/>
          </a:p>
        </p:txBody>
      </p:sp>
    </p:spTree>
    <p:extLst>
      <p:ext uri="{BB962C8B-B14F-4D97-AF65-F5344CB8AC3E}">
        <p14:creationId xmlns:p14="http://schemas.microsoft.com/office/powerpoint/2010/main" val="10832183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err="1">
                <a:solidFill>
                  <a:schemeClr val="bg1"/>
                </a:solidFill>
                <a:ea typeface="Public Sans"/>
                <a:cs typeface="Public Sans"/>
                <a:sym typeface="Public Sans"/>
              </a:rPr>
              <a:t>Energiaközösség</a:t>
            </a:r>
            <a:r>
              <a:rPr lang="en-US" sz="1200" b="1" dirty="0">
                <a:solidFill>
                  <a:schemeClr val="bg1"/>
                </a:solidFill>
                <a:ea typeface="Public Sans"/>
                <a:cs typeface="Public Sans"/>
                <a:sym typeface="Public Sans"/>
              </a:rPr>
              <a:t> létrehozása: Tagjaid </a:t>
            </a:r>
            <a:endParaRPr lang="en-US" sz="1050" dirty="0">
              <a:solidFill>
                <a:schemeClr val="bg1"/>
              </a:solidFill>
            </a:endParaRPr>
          </a:p>
          <a:p>
            <a:pPr latinLnBrk="0"/>
            <a:r>
              <a:rPr lang="en-US" sz="1200" dirty="0">
                <a:solidFill>
                  <a:srgbClr val="2B2C30"/>
                </a:solidFill>
              </a:rPr>
              <a:t>Az energiaközösség tagsági feltételeinek kidolgozásakor figyelembe kell venni a következőket: </a:t>
            </a:r>
          </a:p>
          <a:p>
            <a:pPr latinLnBrk="0"/>
            <a:endParaRPr lang="en-US" sz="1200" b="1" dirty="0">
              <a:solidFill>
                <a:srgbClr val="2B2C30"/>
              </a:solidFill>
            </a:endParaRPr>
          </a:p>
          <a:p>
            <a:pPr marL="342900" indent="-342900" latinLnBrk="0">
              <a:buFont typeface="Arial" panose="020B0604020202020204" pitchFamily="34" charset="0"/>
              <a:buChar char="•"/>
            </a:pPr>
            <a:r>
              <a:rPr lang="en-US" sz="1200" dirty="0">
                <a:solidFill>
                  <a:srgbClr val="2B2C30"/>
                </a:solidFill>
              </a:rPr>
              <a:t>Fontolja meg </a:t>
            </a:r>
            <a:r>
              <a:rPr lang="en-US" sz="1200" b="1" dirty="0">
                <a:solidFill>
                  <a:srgbClr val="2B2C30"/>
                </a:solidFill>
              </a:rPr>
              <a:t>a tagsági díjakat </a:t>
            </a:r>
            <a:r>
              <a:rPr lang="en-US" sz="1200" dirty="0">
                <a:solidFill>
                  <a:srgbClr val="2B2C30"/>
                </a:solidFill>
              </a:rPr>
              <a:t>– amennyiben releváns – az adminisztratív feladatok fedezésére.</a:t>
            </a:r>
          </a:p>
          <a:p>
            <a:pPr marL="342900" indent="-342900" latinLnBrk="0">
              <a:buFont typeface="Arial" panose="020B0604020202020204" pitchFamily="34" charset="0"/>
              <a:buChar char="•"/>
            </a:pPr>
            <a:r>
              <a:rPr lang="en-US" sz="1200" dirty="0">
                <a:solidFill>
                  <a:srgbClr val="2B2C30"/>
                </a:solidFill>
              </a:rPr>
              <a:t>Határozza meg a tagok közötti </a:t>
            </a:r>
            <a:r>
              <a:rPr lang="en-US" sz="1200" b="1" dirty="0">
                <a:solidFill>
                  <a:srgbClr val="2B2C30"/>
                </a:solidFill>
              </a:rPr>
              <a:t>megosztási kulcsokat </a:t>
            </a:r>
            <a:r>
              <a:rPr lang="en-US" sz="1200" dirty="0">
                <a:solidFill>
                  <a:srgbClr val="2B2C30"/>
                </a:solidFill>
              </a:rPr>
              <a:t>(ki mennyi energiát kap a nap melyik órájában).</a:t>
            </a:r>
          </a:p>
          <a:p>
            <a:pPr marL="342900" indent="-342900" latinLnBrk="0">
              <a:buFont typeface="Arial" panose="020B0604020202020204" pitchFamily="34" charset="0"/>
              <a:buChar char="•"/>
            </a:pPr>
            <a:r>
              <a:rPr lang="en" sz="1200" dirty="0">
                <a:solidFill>
                  <a:srgbClr val="2B2C30"/>
                </a:solidFill>
              </a:rPr>
              <a:t>Határozza meg a tagok </a:t>
            </a:r>
            <a:r>
              <a:rPr lang="en" sz="1200" b="1" dirty="0">
                <a:solidFill>
                  <a:srgbClr val="2B2C30"/>
                </a:solidFill>
              </a:rPr>
              <a:t>rugalmasságának mértékét </a:t>
            </a:r>
            <a:r>
              <a:rPr lang="en" sz="1200" dirty="0">
                <a:solidFill>
                  <a:srgbClr val="2B2C30"/>
                </a:solidFill>
              </a:rPr>
              <a:t>(belépési és kilépési feltételek).</a:t>
            </a:r>
            <a:endParaRPr lang="en-US" sz="1200" dirty="0">
              <a:solidFill>
                <a:srgbClr val="2B2C30"/>
              </a:solidFill>
            </a:endParaRPr>
          </a:p>
          <a:p>
            <a:pPr marL="342900" indent="-342900" latinLnBrk="0">
              <a:buFont typeface="Arial" panose="020B0604020202020204" pitchFamily="34" charset="0"/>
              <a:buChar char="•"/>
            </a:pPr>
            <a:r>
              <a:rPr lang="en-US" sz="1200" dirty="0">
                <a:solidFill>
                  <a:srgbClr val="2B2C30"/>
                </a:solidFill>
              </a:rPr>
              <a:t>Hozzon létre </a:t>
            </a:r>
            <a:r>
              <a:rPr lang="en-US" sz="1200" b="1" dirty="0">
                <a:solidFill>
                  <a:srgbClr val="2B2C30"/>
                </a:solidFill>
              </a:rPr>
              <a:t>kommunikációs csatornákat </a:t>
            </a:r>
            <a:r>
              <a:rPr lang="en-US" sz="1200" dirty="0">
                <a:solidFill>
                  <a:srgbClr val="2B2C30"/>
                </a:solidFill>
              </a:rPr>
              <a:t>a tagok számára (pl. hírlevelek, rendszeres találkozók).</a:t>
            </a:r>
            <a:endParaRPr lang="en-US" sz="1200" dirty="0"/>
          </a:p>
          <a:p>
            <a:pPr marL="342900" indent="-342900" latinLnBrk="0">
              <a:buFont typeface="Arial" panose="020B0604020202020204" pitchFamily="34" charset="0"/>
              <a:buChar char="•"/>
            </a:pPr>
            <a:r>
              <a:rPr lang="en-US" sz="1200" dirty="0">
                <a:solidFill>
                  <a:srgbClr val="2B2C30"/>
                </a:solidFill>
              </a:rPr>
              <a:t>Biztosítani kell </a:t>
            </a:r>
            <a:r>
              <a:rPr lang="en-US" sz="1200" b="1" dirty="0">
                <a:solidFill>
                  <a:srgbClr val="2B2C30"/>
                </a:solidFill>
              </a:rPr>
              <a:t>az átláthatóságot </a:t>
            </a:r>
            <a:r>
              <a:rPr lang="en-US" sz="1200" dirty="0">
                <a:solidFill>
                  <a:srgbClr val="2B2C30"/>
                </a:solidFill>
              </a:rPr>
              <a:t>és </a:t>
            </a:r>
            <a:r>
              <a:rPr lang="en-US" sz="1200" dirty="0" err="1">
                <a:solidFill>
                  <a:srgbClr val="2B2C30"/>
                </a:solidFill>
              </a:rPr>
              <a:t>az</a:t>
            </a:r>
            <a:r>
              <a:rPr lang="en-US" sz="1200" dirty="0">
                <a:solidFill>
                  <a:srgbClr val="2B2C30"/>
                </a:solidFill>
              </a:rPr>
              <a:t> </a:t>
            </a:r>
            <a:r>
              <a:rPr lang="en-US" sz="1200" dirty="0" err="1">
                <a:solidFill>
                  <a:srgbClr val="2B2C30"/>
                </a:solidFill>
              </a:rPr>
              <a:t>energiaközösség</a:t>
            </a:r>
            <a:r>
              <a:rPr lang="en-US" sz="1200" dirty="0">
                <a:solidFill>
                  <a:srgbClr val="2B2C30"/>
                </a:solidFill>
              </a:rPr>
              <a:t> tagjainak folyamatos tájékoztatását. </a:t>
            </a:r>
          </a:p>
          <a:p>
            <a:pPr marL="457200" indent="-457200" latinLnBrk="0">
              <a:buChar char="•"/>
            </a:pPr>
            <a:endParaRPr lang="en-US" sz="1200"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17</a:t>
            </a:fld>
            <a:endParaRPr lang="ko-KR" altLang="en-US"/>
          </a:p>
        </p:txBody>
      </p:sp>
    </p:spTree>
    <p:extLst>
      <p:ext uri="{BB962C8B-B14F-4D97-AF65-F5344CB8AC3E}">
        <p14:creationId xmlns:p14="http://schemas.microsoft.com/office/powerpoint/2010/main" val="24758483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err="1">
                <a:solidFill>
                  <a:schemeClr val="bg1"/>
                </a:solidFill>
                <a:latin typeface="+mn-lt"/>
                <a:ea typeface="Public Sans"/>
                <a:cs typeface="Public Sans"/>
                <a:sym typeface="Public Sans"/>
              </a:rPr>
              <a:t>Energiaközösség</a:t>
            </a:r>
            <a:r>
              <a:rPr lang="en-US" sz="1200" b="1" kern="1200" dirty="0">
                <a:solidFill>
                  <a:schemeClr val="bg1"/>
                </a:solidFill>
                <a:latin typeface="+mn-lt"/>
                <a:ea typeface="Public Sans"/>
                <a:cs typeface="Public Sans"/>
                <a:sym typeface="Public Sans"/>
              </a:rPr>
              <a:t> létrehozása: finanszírozás </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Milyen finanszírozási lehetőségek állnak rendelkezésre az energiaközösségek támogatására?</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18</a:t>
            </a:fld>
            <a:endParaRPr lang="ko-KR" altLang="en-US"/>
          </a:p>
        </p:txBody>
      </p:sp>
    </p:spTree>
    <p:extLst>
      <p:ext uri="{BB962C8B-B14F-4D97-AF65-F5344CB8AC3E}">
        <p14:creationId xmlns:p14="http://schemas.microsoft.com/office/powerpoint/2010/main" val="41551872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err="1">
                <a:solidFill>
                  <a:schemeClr val="bg1"/>
                </a:solidFill>
                <a:ea typeface="Public Sans"/>
                <a:cs typeface="Public Sans"/>
                <a:sym typeface="Public Sans"/>
              </a:rPr>
              <a:t>Energiaközösség</a:t>
            </a:r>
            <a:r>
              <a:rPr lang="en-US" sz="1200" b="1" dirty="0">
                <a:solidFill>
                  <a:schemeClr val="bg1"/>
                </a:solidFill>
                <a:ea typeface="Public Sans"/>
                <a:cs typeface="Public Sans"/>
                <a:sym typeface="Public Sans"/>
              </a:rPr>
              <a:t> létrehozása: finanszírozás </a:t>
            </a:r>
            <a:endParaRPr lang="en-US" sz="1050" dirty="0">
              <a:solidFill>
                <a:schemeClr val="bg1"/>
              </a:solidFill>
            </a:endParaRPr>
          </a:p>
          <a:p>
            <a:pPr algn="just" latinLnBrk="0"/>
            <a:r>
              <a:rPr lang="en-US" sz="1200" dirty="0">
                <a:solidFill>
                  <a:srgbClr val="2B2C30"/>
                </a:solidFill>
              </a:rPr>
              <a:t>A megfelelő finanszírozás és bevételi források biztosítása elengedhetetlen az energiaközösség hosszú távú életképességéhez. Néhány megfontolandó kérdés: </a:t>
            </a:r>
          </a:p>
          <a:p>
            <a:pPr algn="just" latinLnBrk="0"/>
            <a:endParaRPr lang="en-US" sz="1200" b="1" dirty="0">
              <a:solidFill>
                <a:srgbClr val="2B2C30"/>
              </a:solidFill>
            </a:endParaRPr>
          </a:p>
          <a:p>
            <a:pPr marL="800100" indent="-342900" algn="just" latinLnBrk="0">
              <a:buFont typeface="Arial" panose="020B0604020202020204" pitchFamily="34" charset="0"/>
              <a:buChar char="•"/>
            </a:pPr>
            <a:r>
              <a:rPr lang="en-US" sz="1200" dirty="0">
                <a:solidFill>
                  <a:srgbClr val="2B2C30"/>
                </a:solidFill>
              </a:rPr>
              <a:t>Mekkora kezdeti tőkebefektetés szükséges?</a:t>
            </a:r>
          </a:p>
          <a:p>
            <a:pPr marL="800100" indent="-342900" algn="just" latinLnBrk="0">
              <a:buFont typeface="Arial" panose="020B0604020202020204" pitchFamily="34" charset="0"/>
              <a:buChar char="•"/>
            </a:pPr>
            <a:r>
              <a:rPr lang="en-US" sz="1200" dirty="0">
                <a:solidFill>
                  <a:srgbClr val="2B2C30"/>
                </a:solidFill>
              </a:rPr>
              <a:t>Van-e lehetőség támogatásokra, szubvenciókra vagy adókedvezményekre?</a:t>
            </a:r>
          </a:p>
          <a:p>
            <a:pPr marL="800100" indent="-342900" algn="just" latinLnBrk="0">
              <a:buFont typeface="Arial" panose="020B0604020202020204" pitchFamily="34" charset="0"/>
              <a:buChar char="•"/>
            </a:pPr>
            <a:r>
              <a:rPr lang="en-US" sz="1200" dirty="0">
                <a:solidFill>
                  <a:srgbClr val="2B2C30"/>
                </a:solidFill>
              </a:rPr>
              <a:t>Hogyan járulnak hozzá a tagok pénzügyileg (egyszeri díjak, havi előfizetések, használat alapú fizetés)?</a:t>
            </a:r>
          </a:p>
          <a:p>
            <a:pPr marL="800100" indent="-342900" algn="just" latinLnBrk="0">
              <a:buFont typeface="Arial" panose="020B0604020202020204" pitchFamily="34" charset="0"/>
              <a:buChar char="•"/>
            </a:pPr>
            <a:r>
              <a:rPr lang="en-US" sz="1200" dirty="0">
                <a:solidFill>
                  <a:srgbClr val="2B2C30"/>
                </a:solidFill>
              </a:rPr>
              <a:t>Mekkora a várható befektetési megtérülés (ROI)?</a:t>
            </a:r>
            <a:endParaRPr lang="en-US" sz="1200" b="1" i="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19</a:t>
            </a:fld>
            <a:endParaRPr lang="ko-KR" altLang="en-US"/>
          </a:p>
        </p:txBody>
      </p:sp>
    </p:spTree>
    <p:extLst>
      <p:ext uri="{BB962C8B-B14F-4D97-AF65-F5344CB8AC3E}">
        <p14:creationId xmlns:p14="http://schemas.microsoft.com/office/powerpoint/2010/main" val="10057323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t>Az energiaközösség felállítása és vezetése izgalmas feladat. Ha azonban főként egyedül dolgozik, ez ijesztőnek tűnhet. Milyen fontos szempontokat kell figyelembe vennie? Hol kaphat támogatást? Hogyan használhatja ki legjobban korlátozott idejét és erőforrásait?</a:t>
            </a:r>
          </a:p>
          <a:p>
            <a:pPr latinLnBrk="0"/>
            <a:endParaRPr lang="en-GB" sz="1200" dirty="0"/>
          </a:p>
          <a:p>
            <a:pPr latinLnBrk="0"/>
            <a:r>
              <a:rPr lang="en-GB" sz="1200" dirty="0"/>
              <a:t>Ebben a rövid előadásban a következőket vizsgáljuk meg: </a:t>
            </a:r>
          </a:p>
          <a:p>
            <a:pPr latinLnBrk="0"/>
            <a:endParaRPr lang="en-GB" sz="1200" dirty="0"/>
          </a:p>
          <a:p>
            <a:pPr marL="457200" indent="-457200" latinLnBrk="0">
              <a:buChar char="•"/>
            </a:pPr>
            <a:r>
              <a:rPr lang="en-GB" sz="1200" dirty="0"/>
              <a:t>Az </a:t>
            </a:r>
            <a:r>
              <a:rPr lang="en-GB" sz="1200" dirty="0" err="1"/>
              <a:t>energiaközösség</a:t>
            </a:r>
            <a:r>
              <a:rPr lang="en-GB" sz="1200" dirty="0"/>
              <a:t> létrehozásának és/vagy vezetésének legfontosabb szempontjai. </a:t>
            </a:r>
          </a:p>
          <a:p>
            <a:pPr marL="457200" indent="-457200" latinLnBrk="0">
              <a:buChar char="•"/>
            </a:pPr>
            <a:r>
              <a:rPr lang="en-GB" sz="1200" dirty="0"/>
              <a:t>Hogyan lehet hatékonyan együttműködni a közösséggel és más érdekelt felekkel?</a:t>
            </a:r>
          </a:p>
          <a:p>
            <a:pPr marL="457200" indent="-457200" latinLnBrk="0">
              <a:buChar char="•"/>
            </a:pPr>
            <a:r>
              <a:rPr lang="en-GB" sz="1200" dirty="0"/>
              <a:t>Hová fordulhat, ha támogatásra van szüksége. </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a:t>
            </a:fld>
            <a:endParaRPr lang="ko-KR" altLang="en-US"/>
          </a:p>
        </p:txBody>
      </p:sp>
    </p:spTree>
    <p:extLst>
      <p:ext uri="{BB962C8B-B14F-4D97-AF65-F5344CB8AC3E}">
        <p14:creationId xmlns:p14="http://schemas.microsoft.com/office/powerpoint/2010/main" val="16973347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err="1">
                <a:solidFill>
                  <a:schemeClr val="bg1"/>
                </a:solidFill>
                <a:ea typeface="Public Sans"/>
                <a:cs typeface="Public Sans"/>
                <a:sym typeface="Public Sans"/>
              </a:rPr>
              <a:t>Energiaközösség</a:t>
            </a:r>
            <a:r>
              <a:rPr lang="en-US" sz="1200" b="1" dirty="0">
                <a:solidFill>
                  <a:schemeClr val="bg1"/>
                </a:solidFill>
                <a:ea typeface="Public Sans"/>
                <a:cs typeface="Public Sans"/>
                <a:sym typeface="Public Sans"/>
              </a:rPr>
              <a:t> létrehozása: Finanszírozás </a:t>
            </a:r>
            <a:endParaRPr lang="en-US" sz="1050" dirty="0">
              <a:solidFill>
                <a:schemeClr val="bg1"/>
              </a:solidFill>
            </a:endParaRPr>
          </a:p>
          <a:p>
            <a:pPr marL="457200" algn="just" latinLnBrk="0"/>
            <a:endParaRPr lang="en-US" sz="1200" dirty="0">
              <a:solidFill>
                <a:srgbClr val="2B2C30"/>
              </a:solidFill>
            </a:endParaRPr>
          </a:p>
          <a:p>
            <a:pPr algn="just" latinLnBrk="0"/>
            <a:r>
              <a:rPr lang="en-US" sz="1200" dirty="0">
                <a:solidFill>
                  <a:srgbClr val="2B2C30"/>
                </a:solidFill>
              </a:rPr>
              <a:t>A finanszírozási lehetőségek között szerepelnek:</a:t>
            </a:r>
          </a:p>
          <a:p>
            <a:pPr algn="just" latinLnBrk="0"/>
            <a:endParaRPr lang="en-US" sz="1200" b="1" dirty="0">
              <a:solidFill>
                <a:srgbClr val="2B2C30"/>
              </a:solidFill>
            </a:endParaRPr>
          </a:p>
          <a:p>
            <a:pPr marL="800100" indent="-342900" algn="just" latinLnBrk="0">
              <a:buFont typeface="Arial" panose="020B0604020202020204" pitchFamily="34" charset="0"/>
              <a:buChar char="•"/>
            </a:pPr>
            <a:r>
              <a:rPr lang="en-US" sz="1200" dirty="0">
                <a:solidFill>
                  <a:srgbClr val="2B2C30"/>
                </a:solidFill>
              </a:rPr>
              <a:t>EU- és kormányzati támogatások (pl. Horizon Europe).</a:t>
            </a:r>
          </a:p>
          <a:p>
            <a:pPr marL="800100" indent="-342900" algn="just" latinLnBrk="0">
              <a:buFont typeface="Arial" panose="020B0604020202020204" pitchFamily="34" charset="0"/>
              <a:buChar char="•"/>
            </a:pPr>
            <a:r>
              <a:rPr lang="en-US" sz="1200" dirty="0">
                <a:solidFill>
                  <a:srgbClr val="2B2C30"/>
                </a:solidFill>
              </a:rPr>
              <a:t>Közösségi finanszírozás és közösségi befektetés.</a:t>
            </a:r>
          </a:p>
          <a:p>
            <a:pPr marL="800100" indent="-342900" algn="just" latinLnBrk="0">
              <a:buFont typeface="Arial" panose="020B0604020202020204" pitchFamily="34" charset="0"/>
              <a:buChar char="•"/>
            </a:pPr>
            <a:r>
              <a:rPr lang="en-US" sz="1200" dirty="0">
                <a:solidFill>
                  <a:srgbClr val="2B2C30"/>
                </a:solidFill>
              </a:rPr>
              <a:t>Banki hitelek és zöld kötvények.</a:t>
            </a:r>
          </a:p>
          <a:p>
            <a:pPr marL="800100" indent="-342900" algn="just" latinLnBrk="0">
              <a:buFont typeface="Arial" panose="020B0604020202020204" pitchFamily="34" charset="0"/>
              <a:buChar char="•"/>
            </a:pPr>
            <a:r>
              <a:rPr lang="en-US" sz="1200" dirty="0">
                <a:solidFill>
                  <a:srgbClr val="2B2C30"/>
                </a:solidFill>
              </a:rPr>
              <a:t>Köz-magán partnerségek (PPP).</a:t>
            </a:r>
            <a:endParaRPr lang="en-US" sz="1200" b="1" i="1" dirty="0">
              <a:solidFill>
                <a:srgbClr val="2B2C30"/>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20</a:t>
            </a:fld>
            <a:endParaRPr lang="ko-KR" altLang="en-US"/>
          </a:p>
        </p:txBody>
      </p:sp>
    </p:spTree>
    <p:extLst>
      <p:ext uri="{BB962C8B-B14F-4D97-AF65-F5344CB8AC3E}">
        <p14:creationId xmlns:p14="http://schemas.microsoft.com/office/powerpoint/2010/main" val="46748951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err="1">
                <a:solidFill>
                  <a:schemeClr val="bg1"/>
                </a:solidFill>
                <a:ea typeface="Public Sans"/>
                <a:cs typeface="Public Sans"/>
                <a:sym typeface="Public Sans"/>
              </a:rPr>
              <a:t>Energiaközösség</a:t>
            </a:r>
            <a:r>
              <a:rPr lang="en-US" sz="1200" b="1" dirty="0">
                <a:solidFill>
                  <a:schemeClr val="bg1"/>
                </a:solidFill>
                <a:ea typeface="Public Sans"/>
                <a:cs typeface="Public Sans"/>
                <a:sym typeface="Public Sans"/>
              </a:rPr>
              <a:t> létrehozása: A közösség és az érdekelt felek bevonása</a:t>
            </a:r>
            <a:endParaRPr lang="en-US" sz="1050" dirty="0">
              <a:solidFill>
                <a:schemeClr val="bg1"/>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Hogyan tudok hatékonyan együttműködni a tágabb közösséggel és az érdekelt felekkel?</a:t>
            </a:r>
            <a:endParaRPr lang="en-US" sz="1050" i="1" dirty="0">
              <a:solidFill>
                <a:schemeClr val="accent2"/>
              </a:solidFill>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21</a:t>
            </a:fld>
            <a:endParaRPr lang="ko-KR" altLang="en-US"/>
          </a:p>
        </p:txBody>
      </p:sp>
    </p:spTree>
    <p:extLst>
      <p:ext uri="{BB962C8B-B14F-4D97-AF65-F5344CB8AC3E}">
        <p14:creationId xmlns:p14="http://schemas.microsoft.com/office/powerpoint/2010/main" val="16112189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err="1">
                <a:solidFill>
                  <a:schemeClr val="bg1"/>
                </a:solidFill>
                <a:ea typeface="Public Sans"/>
                <a:cs typeface="Public Sans"/>
                <a:sym typeface="Public Sans"/>
              </a:rPr>
              <a:t>Energiaközösség</a:t>
            </a:r>
            <a:r>
              <a:rPr lang="en-US" sz="1200" b="1" dirty="0">
                <a:solidFill>
                  <a:schemeClr val="bg1"/>
                </a:solidFill>
                <a:ea typeface="Public Sans"/>
                <a:cs typeface="Public Sans"/>
                <a:sym typeface="Public Sans"/>
              </a:rPr>
              <a:t> létrehozása: A közösség és az érdekelt felek bevonása</a:t>
            </a:r>
            <a:endParaRPr lang="en-US" sz="1050" dirty="0">
              <a:solidFill>
                <a:schemeClr val="bg1"/>
              </a:solidFill>
            </a:endParaRPr>
          </a:p>
          <a:p>
            <a:pPr latinLnBrk="0"/>
            <a:r>
              <a:rPr lang="en-GB" sz="1200" noProof="0" dirty="0">
                <a:solidFill>
                  <a:srgbClr val="2B2C30"/>
                </a:solidFill>
                <a:sym typeface="Public Sans"/>
              </a:rPr>
              <a:t>A sikeres energiaközösség az aktív részvételre és az érdekelt felek bizalmára épül. Fontos szempontok: </a:t>
            </a:r>
            <a:endParaRPr lang="en-GB" sz="1200" dirty="0">
              <a:solidFill>
                <a:srgbClr val="2B2C30"/>
              </a:solidFill>
              <a:sym typeface="Public Sans"/>
            </a:endParaRPr>
          </a:p>
          <a:p>
            <a:pPr latinLnBrk="0"/>
            <a:endParaRPr lang="en-GB" sz="1200" noProof="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sym typeface="Public Sans"/>
              </a:rPr>
              <a:t>Kik a legfontosabb érdekelt felek (lakosok, vállalkozások, önkormányzatok, nem kormányzati szervezetek (NGO-k))?</a:t>
            </a:r>
            <a:endParaRPr lang="en-GB" sz="120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sym typeface="Public Sans"/>
              </a:rPr>
              <a:t>Hogyan fogja bevonni és tájékoztatni a közösséget </a:t>
            </a:r>
            <a:r>
              <a:rPr lang="en-GB" sz="1200" noProof="0" dirty="0" err="1">
                <a:solidFill>
                  <a:srgbClr val="2B2C30"/>
                </a:solidFill>
                <a:sym typeface="Public Sans"/>
              </a:rPr>
              <a:t>az</a:t>
            </a:r>
            <a:r>
              <a:rPr lang="en-GB" sz="1200" noProof="0" dirty="0">
                <a:solidFill>
                  <a:srgbClr val="2B2C30"/>
                </a:solidFill>
                <a:sym typeface="Public Sans"/>
              </a:rPr>
              <a:t> </a:t>
            </a:r>
            <a:r>
              <a:rPr lang="en-GB" sz="1200" noProof="0" dirty="0" err="1">
                <a:solidFill>
                  <a:srgbClr val="2B2C30"/>
                </a:solidFill>
                <a:sym typeface="Public Sans"/>
              </a:rPr>
              <a:t>energiaközösségről</a:t>
            </a:r>
            <a:r>
              <a:rPr lang="en-GB" sz="1200" noProof="0" dirty="0">
                <a:solidFill>
                  <a:srgbClr val="2B2C30"/>
                </a:solidFill>
                <a:sym typeface="Public Sans"/>
              </a:rPr>
              <a:t>?</a:t>
            </a:r>
            <a:endParaRPr lang="en-GB" sz="120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sym typeface="Public Sans"/>
              </a:rPr>
              <a:t>Milyen irányítási struktúra lesz érvényben a döntéshozatal és a vitás kérdések rendezése tekintetében?</a:t>
            </a:r>
            <a:endParaRPr lang="en-GB" sz="1200" dirty="0">
              <a:solidFill>
                <a:srgbClr val="2B2C30"/>
              </a:solidFill>
              <a:sym typeface="Public Sans"/>
            </a:endParaRPr>
          </a:p>
          <a:p>
            <a:pPr marL="342900" indent="-342900" latinLnBrk="0">
              <a:buFont typeface="Arial" panose="020B0604020202020204" pitchFamily="34" charset="0"/>
              <a:buChar char="•"/>
            </a:pPr>
            <a:r>
              <a:rPr lang="en-GB" sz="1200" noProof="0" dirty="0">
                <a:solidFill>
                  <a:srgbClr val="2B2C30"/>
                </a:solidFill>
              </a:rPr>
              <a:t>Melyek a tagok szerepei és felelősségei?</a:t>
            </a:r>
          </a:p>
          <a:p>
            <a:pPr marL="342900" indent="-342900" latinLnBrk="0">
              <a:buFont typeface="Arial" panose="020B0604020202020204" pitchFamily="34" charset="0"/>
              <a:buChar char="•"/>
            </a:pPr>
            <a:r>
              <a:rPr lang="en-GB" sz="1200" noProof="0" dirty="0">
                <a:solidFill>
                  <a:srgbClr val="2B2C30"/>
                </a:solidFill>
              </a:rPr>
              <a:t>Az új tagok könnyen csatlakozhatnak-e a közösséghez és részesülhetnek-e annak előnyeiből?</a:t>
            </a:r>
            <a:endParaRPr lang="en-GB" sz="1200" b="1" noProof="0" dirty="0">
              <a:solidFill>
                <a:srgbClr val="000066"/>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22</a:t>
            </a:fld>
            <a:endParaRPr lang="ko-KR" altLang="en-US"/>
          </a:p>
        </p:txBody>
      </p:sp>
    </p:spTree>
    <p:extLst>
      <p:ext uri="{BB962C8B-B14F-4D97-AF65-F5344CB8AC3E}">
        <p14:creationId xmlns:p14="http://schemas.microsoft.com/office/powerpoint/2010/main" val="284255510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err="1">
                <a:solidFill>
                  <a:schemeClr val="bg1"/>
                </a:solidFill>
                <a:ea typeface="Public Sans"/>
                <a:cs typeface="Public Sans"/>
                <a:sym typeface="Public Sans"/>
              </a:rPr>
              <a:t>Energiaközösség</a:t>
            </a:r>
            <a:r>
              <a:rPr lang="en-US" sz="1200" b="1" dirty="0">
                <a:solidFill>
                  <a:schemeClr val="bg1"/>
                </a:solidFill>
                <a:ea typeface="Public Sans"/>
                <a:cs typeface="Public Sans"/>
                <a:sym typeface="Public Sans"/>
              </a:rPr>
              <a:t> létrehozása: A közösség és az érdekelt felek bevonása</a:t>
            </a:r>
            <a:endParaRPr lang="en-US" sz="1050" dirty="0">
              <a:solidFill>
                <a:schemeClr val="bg1"/>
              </a:solidFill>
            </a:endParaRPr>
          </a:p>
          <a:p>
            <a:pPr latinLnBrk="0"/>
            <a:r>
              <a:rPr lang="en-US" sz="1200" dirty="0">
                <a:solidFill>
                  <a:srgbClr val="2B2C30"/>
                </a:solidFill>
                <a:sym typeface="Public Sans"/>
              </a:rPr>
              <a:t>A bevált gyakorlatok közé tartoznak:</a:t>
            </a:r>
          </a:p>
          <a:p>
            <a:pPr latinLnBrk="0"/>
            <a:endParaRPr lang="en-US" sz="1200" dirty="0">
              <a:solidFill>
                <a:srgbClr val="2B2C30"/>
              </a:solidFill>
              <a:sym typeface="Public Sans"/>
            </a:endParaRPr>
          </a:p>
          <a:p>
            <a:pPr marL="342900" indent="-342900" latinLnBrk="0">
              <a:buFont typeface="Arial" panose="020B0604020202020204" pitchFamily="34" charset="0"/>
              <a:buChar char="•"/>
            </a:pPr>
            <a:r>
              <a:rPr lang="en-US" sz="1200" dirty="0">
                <a:solidFill>
                  <a:srgbClr val="2B2C30"/>
                </a:solidFill>
              </a:rPr>
              <a:t>Közösségi találkozók szervezése az érdeklődés felmérése és a támogatás megszerzése érdekében.</a:t>
            </a:r>
          </a:p>
          <a:p>
            <a:pPr marL="342900" indent="-342900" latinLnBrk="0">
              <a:buFont typeface="Arial" panose="020B0604020202020204" pitchFamily="34" charset="0"/>
              <a:buChar char="•"/>
            </a:pPr>
            <a:r>
              <a:rPr lang="en-US" sz="1200" dirty="0">
                <a:solidFill>
                  <a:srgbClr val="2B2C30"/>
                </a:solidFill>
              </a:rPr>
              <a:t>Világos tagsági modell kialakítása (pl. szövetkezet, egyesület, vállalat).</a:t>
            </a:r>
            <a:endParaRPr lang="en-US" sz="1200" dirty="0"/>
          </a:p>
          <a:p>
            <a:pPr marL="342900" indent="-342900" latinLnBrk="0">
              <a:buFont typeface="Arial" panose="020B0604020202020204" pitchFamily="34" charset="0"/>
              <a:buChar char="•"/>
            </a:pPr>
            <a:r>
              <a:rPr lang="en-US" sz="1200" dirty="0">
                <a:solidFill>
                  <a:srgbClr val="2B2C30"/>
                </a:solidFill>
              </a:rPr>
              <a:t>Pénzügyi ösztönzők vagy előnyök felajánlása a részvétel ösztönzése érdekében.</a:t>
            </a:r>
          </a:p>
          <a:p>
            <a:pPr marL="342900" indent="-342900" latinLnBrk="0">
              <a:buFont typeface="Arial" panose="020B0604020202020204" pitchFamily="34" charset="0"/>
              <a:buChar char="•"/>
            </a:pPr>
            <a:r>
              <a:rPr lang="en-US" sz="1200" dirty="0">
                <a:solidFill>
                  <a:srgbClr val="2B2C30"/>
                </a:solidFill>
              </a:rPr>
              <a:t>Kis léptékű kísérleti projektek indítása, majd a kereslet alapján történő bővítés.</a:t>
            </a:r>
            <a:endParaRPr lang="en-US" sz="1200" dirty="0"/>
          </a:p>
          <a:p>
            <a:pPr marL="342900" indent="-342900" latinLnBrk="0">
              <a:buFont typeface="Arial" panose="020B0604020202020204" pitchFamily="34" charset="0"/>
              <a:buChar char="•"/>
            </a:pPr>
            <a:r>
              <a:rPr lang="en-US" sz="1200" dirty="0">
                <a:solidFill>
                  <a:srgbClr val="2B2C30"/>
                </a:solidFill>
              </a:rPr>
              <a:t>Partnerkapcsolatok kialakítása helyi vállalkozásokkal és önkormányzatokkal a nagyobb léptékű bevezetés érdekében.</a:t>
            </a:r>
            <a:endParaRPr lang="en-US" sz="1200" b="1" dirty="0">
              <a:solidFill>
                <a:srgbClr val="000066"/>
              </a:solidFill>
              <a:ea typeface="Public Sans"/>
              <a:cs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23</a:t>
            </a:fld>
            <a:endParaRPr lang="ko-KR" altLang="en-US"/>
          </a:p>
        </p:txBody>
      </p:sp>
    </p:spTree>
    <p:extLst>
      <p:ext uri="{BB962C8B-B14F-4D97-AF65-F5344CB8AC3E}">
        <p14:creationId xmlns:p14="http://schemas.microsoft.com/office/powerpoint/2010/main" val="39368655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Következő lépések</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Ha többet szeretne megtudni az energiaközösség létrehozásáról, az alábbi források hasznosak lehetnek: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Tekintse meg az Every1 diavetítését az </a:t>
            </a:r>
            <a:r>
              <a:rPr lang="en-US" altLang="ko-KR" sz="1200" i="1" dirty="0">
                <a:solidFill>
                  <a:srgbClr val="373737"/>
                </a:solidFill>
                <a:ea typeface="맑은 고딕"/>
                <a:hlinkClick r:id="rId3"/>
              </a:rPr>
              <a:t>energiaközösségekről: IT alapok</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Fedezzen fel néhány eszközt: </a:t>
            </a:r>
            <a:r>
              <a:rPr lang="en-US" altLang="ko-KR" sz="1200" dirty="0">
                <a:solidFill>
                  <a:srgbClr val="373737"/>
                </a:solidFill>
                <a:hlinkClick r:id="rId4"/>
              </a:rPr>
              <a:t>A fotovoltaikus földrajzi információs rendszer (PVGIS) </a:t>
            </a:r>
            <a:r>
              <a:rPr lang="en-US" altLang="ko-KR" sz="1200" dirty="0">
                <a:solidFill>
                  <a:srgbClr val="373737"/>
                </a:solidFill>
              </a:rPr>
              <a:t>becsüli a napenergia-potenciált világszerte.</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Fedezze fel néhány eszközt: </a:t>
            </a:r>
            <a:r>
              <a:rPr lang="en-US" altLang="ko-KR" sz="1200" dirty="0">
                <a:solidFill>
                  <a:srgbClr val="373737"/>
                </a:solidFill>
                <a:hlinkClick r:id="rId5"/>
              </a:rPr>
              <a:t>A Global Wind Atlas (Globális szélatlasz) </a:t>
            </a:r>
            <a:r>
              <a:rPr lang="en-US" altLang="ko-KR" sz="1200" dirty="0">
                <a:solidFill>
                  <a:srgbClr val="373737"/>
                </a:solidFill>
              </a:rPr>
              <a:t>feltérképezi a szél erőforrásait megvalósíthatósági tanulmányokhoz.</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Néhány eszköz bemutatása: </a:t>
            </a:r>
            <a:r>
              <a:rPr lang="en-US" altLang="ko-KR" sz="1200" dirty="0">
                <a:solidFill>
                  <a:srgbClr val="373737"/>
                </a:solidFill>
                <a:hlinkClick r:id="rId6"/>
              </a:rPr>
              <a:t>Az NREL System Advisor Model </a:t>
            </a:r>
            <a:r>
              <a:rPr lang="en-US" altLang="ko-KR" sz="1200" dirty="0">
                <a:solidFill>
                  <a:srgbClr val="373737"/>
                </a:solidFill>
              </a:rPr>
              <a:t>(SAM) pénzügyi és műszaki elemzéseket nyújt a napenergia, a szélenergia és a tárolás területén.</a:t>
            </a:r>
            <a:endParaRPr lang="ko-KR" altLang="en-US" sz="1200" dirty="0">
              <a:solidFill>
                <a:srgbClr val="373737"/>
              </a:solidFill>
            </a:endParaRPr>
          </a:p>
          <a:p>
            <a:endParaRPr lang="en-GB" dirty="0"/>
          </a:p>
          <a:p>
            <a:endParaRPr lang="en-GB" dirty="0"/>
          </a:p>
          <a:p>
            <a:r>
              <a:rPr lang="en-GB" dirty="0"/>
              <a:t>https://www.open.edu/openlearncreate/course/view.php?id=17128</a:t>
            </a:r>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24</a:t>
            </a:fld>
            <a:endParaRPr lang="ko-KR" altLang="en-US"/>
          </a:p>
        </p:txBody>
      </p:sp>
    </p:spTree>
    <p:extLst>
      <p:ext uri="{BB962C8B-B14F-4D97-AF65-F5344CB8AC3E}">
        <p14:creationId xmlns:p14="http://schemas.microsoft.com/office/powerpoint/2010/main" val="14994738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9F7F34-17EC-B3D2-0EF6-4277C94AC9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C013B3F-67E3-846D-336E-191664F609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49B939-00B7-B970-46AA-7C1354FABDA5}"/>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tx2"/>
                </a:solidFill>
                <a:latin typeface="+mn-lt"/>
                <a:ea typeface="+mn-ea"/>
                <a:cs typeface="Arial" panose="020B0604020202020204" pitchFamily="34" charset="0"/>
              </a:rPr>
              <a:t>Következő lépések</a:t>
            </a:r>
            <a:endParaRPr lang="ko-KR" altLang="en-US" sz="1200" kern="1200" dirty="0">
              <a:solidFill>
                <a:schemeClr val="tx2"/>
              </a:solidFill>
              <a:latin typeface="+mn-lt"/>
              <a:ea typeface="+mn-ea"/>
              <a:cs typeface="Arial" panose="020B0604020202020204" pitchFamily="34" charset="0"/>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GB" sz="1200" dirty="0"/>
              <a:t>Ha többet szeretne megtudni az energiaközösség létrehozásáról, az alábbi források hasznosak lehetnek: </a:t>
            </a: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ea typeface="맑은 고딕"/>
              </a:rPr>
              <a:t> Olvassa el </a:t>
            </a:r>
            <a:r>
              <a:rPr lang="en-US" altLang="ko-KR" sz="1200" dirty="0" err="1">
                <a:solidFill>
                  <a:srgbClr val="373737"/>
                </a:solidFill>
                <a:ea typeface="맑은 고딕"/>
                <a:hlinkClick r:id="rId3"/>
              </a:rPr>
              <a:t>az</a:t>
            </a:r>
            <a:r>
              <a:rPr lang="en-US" altLang="ko-KR" sz="1200" dirty="0">
                <a:solidFill>
                  <a:srgbClr val="373737"/>
                </a:solidFill>
                <a:ea typeface="맑은 고딕"/>
                <a:hlinkClick r:id="rId3"/>
              </a:rPr>
              <a:t> </a:t>
            </a:r>
            <a:r>
              <a:rPr lang="en-US" altLang="ko-KR" sz="1200" dirty="0" err="1">
                <a:solidFill>
                  <a:srgbClr val="373737"/>
                </a:solidFill>
                <a:ea typeface="맑은 고딕"/>
                <a:hlinkClick r:id="rId3"/>
              </a:rPr>
              <a:t>energiaközösség</a:t>
            </a:r>
            <a:r>
              <a:rPr lang="en-US" altLang="ko-KR" sz="1200" dirty="0">
                <a:solidFill>
                  <a:srgbClr val="373737"/>
                </a:solidFill>
                <a:ea typeface="맑은 고딕"/>
                <a:hlinkClick r:id="rId3"/>
              </a:rPr>
              <a:t> létrehozásáról szóló online útmutatót </a:t>
            </a:r>
            <a:r>
              <a:rPr lang="en-US" altLang="ko-KR" sz="1200" dirty="0">
                <a:solidFill>
                  <a:srgbClr val="373737"/>
                </a:solidFill>
                <a:ea typeface="맑은 고딕"/>
              </a:rPr>
              <a:t>(német nyelven)</a:t>
            </a:r>
            <a:endParaRPr lang="ko-KR" altLang="en-US" sz="1200" dirty="0">
              <a:solidFill>
                <a:srgbClr val="373737"/>
              </a:solidFill>
              <a:ea typeface="맑은 고딕"/>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Fedezze fel a DECIDE projekt</a:t>
            </a:r>
            <a:r>
              <a:rPr lang="en-US" altLang="ko-KR" sz="1200" i="1" dirty="0">
                <a:solidFill>
                  <a:srgbClr val="373737"/>
                </a:solidFill>
                <a:hlinkClick r:id="rId4"/>
              </a:rPr>
              <a:t> 7 típusú energiaközösségét és kollektív intézkedéseit </a:t>
            </a:r>
            <a:r>
              <a:rPr lang="en-US" altLang="ko-KR" sz="1200" dirty="0">
                <a:solidFill>
                  <a:srgbClr val="373737"/>
                </a:solidFill>
              </a:rPr>
              <a:t>ebben az erőforrásban.</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Nézze meg az ENCLUDE projekt </a:t>
            </a:r>
            <a:r>
              <a:rPr lang="en-US" altLang="ko-KR" sz="1200" i="1" dirty="0">
                <a:solidFill>
                  <a:srgbClr val="373737"/>
                </a:solidFill>
                <a:hlinkClick r:id="rId5"/>
              </a:rPr>
              <a:t>„Ez meglepő lehet: Amit 68 kezdeményezésből tanultunk az energiáról” </a:t>
            </a:r>
            <a:r>
              <a:rPr lang="en-US" altLang="ko-KR" sz="1200" dirty="0">
                <a:solidFill>
                  <a:srgbClr val="373737"/>
                </a:solidFill>
              </a:rPr>
              <a:t>című anyagát</a:t>
            </a:r>
            <a:r>
              <a:rPr lang="en-US" altLang="ko-KR" sz="1200" i="1" dirty="0">
                <a:solidFill>
                  <a:srgbClr val="373737"/>
                </a:solidFill>
              </a:rPr>
              <a:t>.</a:t>
            </a:r>
            <a:endParaRPr lang="ko-KR" altLang="en-US" sz="1200" dirty="0">
              <a:solidFill>
                <a:srgbClr val="373737"/>
              </a:solidFill>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dirty="0">
                <a:solidFill>
                  <a:srgbClr val="373737"/>
                </a:solidFill>
              </a:rPr>
              <a:t>Olvassa el a Smart Cities Marketplace 2020 </a:t>
            </a:r>
            <a:r>
              <a:rPr lang="en-US" altLang="ko-KR" sz="1200" i="1" dirty="0">
                <a:solidFill>
                  <a:srgbClr val="373737"/>
                </a:solidFill>
                <a:hlinkClick r:id="rId6"/>
              </a:rPr>
              <a:t>Energy Communities: Solution Booklet </a:t>
            </a:r>
            <a:r>
              <a:rPr lang="en-US" altLang="ko-KR" sz="1200" i="1" dirty="0">
                <a:solidFill>
                  <a:srgbClr val="373737"/>
                </a:solidFill>
              </a:rPr>
              <a:t>című </a:t>
            </a:r>
            <a:r>
              <a:rPr lang="en-US" altLang="ko-KR" sz="1200" dirty="0">
                <a:solidFill>
                  <a:srgbClr val="373737"/>
                </a:solidFill>
              </a:rPr>
              <a:t>kiadványt</a:t>
            </a:r>
            <a:r>
              <a:rPr lang="en-US" altLang="ko-KR" sz="1200" i="1" dirty="0">
                <a:solidFill>
                  <a:srgbClr val="373737"/>
                </a:solidFill>
              </a:rPr>
              <a:t>.</a:t>
            </a:r>
            <a:endParaRPr lang="ko-KR" altLang="en-US" sz="1200" dirty="0">
              <a:solidFill>
                <a:srgbClr val="373737"/>
              </a:solidFill>
            </a:endParaRPr>
          </a:p>
          <a:p>
            <a:endParaRPr lang="en-GB" dirty="0"/>
          </a:p>
        </p:txBody>
      </p:sp>
      <p:sp>
        <p:nvSpPr>
          <p:cNvPr id="4" name="Slide Number Placeholder 3">
            <a:extLst>
              <a:ext uri="{FF2B5EF4-FFF2-40B4-BE49-F238E27FC236}">
                <a16:creationId xmlns:a16="http://schemas.microsoft.com/office/drawing/2014/main" id="{5A6D265A-E206-FE5F-D200-1461B1EA733C}"/>
              </a:ext>
            </a:extLst>
          </p:cNvPr>
          <p:cNvSpPr>
            <a:spLocks noGrp="1"/>
          </p:cNvSpPr>
          <p:nvPr>
            <p:ph type="sldNum" sz="quarter" idx="5"/>
          </p:nvPr>
        </p:nvSpPr>
        <p:spPr/>
        <p:txBody>
          <a:bodyPr/>
          <a:lstStyle/>
          <a:p>
            <a:fld id="{F08FC7D2-309F-4B1D-AF63-DB3D4B544859}" type="slidenum">
              <a:rPr lang="ko-KR" altLang="en-US" smtClean="0"/>
              <a:t>25</a:t>
            </a:fld>
            <a:endParaRPr lang="ko-KR" altLang="en-US"/>
          </a:p>
        </p:txBody>
      </p:sp>
    </p:spTree>
    <p:extLst>
      <p:ext uri="{BB962C8B-B14F-4D97-AF65-F5344CB8AC3E}">
        <p14:creationId xmlns:p14="http://schemas.microsoft.com/office/powerpoint/2010/main" val="38005437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Köszönetnyilvánítás</a:t>
            </a:r>
          </a:p>
          <a:p>
            <a:pPr latinLnBrk="0"/>
            <a:r>
              <a:rPr lang="en-GB" noProof="0" dirty="0"/>
              <a:t>Ez a diavetítés</a:t>
            </a:r>
            <a:r>
              <a:rPr lang="en-GB" i="1" noProof="0" dirty="0"/>
              <a:t>, amely hasznos trükköket, </a:t>
            </a:r>
            <a:r>
              <a:rPr lang="en-GB" i="1" dirty="0"/>
              <a:t>tippeket és eszközöket </a:t>
            </a:r>
            <a:r>
              <a:rPr lang="en-GB" noProof="0" dirty="0"/>
              <a:t>tartalmaz</a:t>
            </a:r>
            <a:r>
              <a:rPr lang="en-GB" i="1" dirty="0"/>
              <a:t> a </a:t>
            </a:r>
            <a:r>
              <a:rPr lang="en-GB" i="1" dirty="0" err="1"/>
              <a:t>helyi</a:t>
            </a:r>
            <a:r>
              <a:rPr lang="en-GB" i="1" dirty="0"/>
              <a:t> </a:t>
            </a:r>
            <a:r>
              <a:rPr lang="en-GB" i="1" dirty="0" err="1"/>
              <a:t>energiaközösség</a:t>
            </a:r>
            <a:r>
              <a:rPr lang="en-GB" i="1" dirty="0"/>
              <a:t> létrehozásának támogatásához</a:t>
            </a:r>
            <a:r>
              <a:rPr lang="en-GB" i="1" noProof="0" dirty="0"/>
              <a:t>, </a:t>
            </a:r>
            <a:r>
              <a:rPr lang="en-GB" noProof="0" dirty="0"/>
              <a:t>az Every1 projekt keretében készült, és </a:t>
            </a:r>
            <a:r>
              <a:rPr lang="en-GB" noProof="0" dirty="0">
                <a:hlinkClick r:id="rId3"/>
              </a:rPr>
              <a:t>CC BY-SA 4.0 </a:t>
            </a:r>
            <a:r>
              <a:rPr lang="en-GB" noProof="0" dirty="0"/>
              <a:t>licenc alatt áll, hacsak másképp nem jelezzük. </a:t>
            </a:r>
          </a:p>
          <a:p>
            <a:pPr latinLnBrk="0"/>
            <a:endParaRPr lang="en-GB" noProof="0" dirty="0"/>
          </a:p>
          <a:p>
            <a:pPr latinLnBrk="0"/>
            <a:r>
              <a:rPr lang="en-GB" noProof="0" dirty="0"/>
              <a:t>A prezentációban a következő képek szerepelnek: </a:t>
            </a:r>
          </a:p>
          <a:p>
            <a:pPr latinLnBrk="0"/>
            <a:endParaRPr lang="en-GB" noProof="0" dirty="0"/>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Borítókép: </a:t>
            </a:r>
            <a:r>
              <a:rPr lang="en-GB" noProof="0" dirty="0">
                <a:solidFill>
                  <a:schemeClr val="dk1"/>
                </a:solidFill>
                <a:ea typeface="Public Sans"/>
                <a:cs typeface="Public Sans"/>
                <a:sym typeface="Public Sans"/>
                <a:hlinkClick r:id="rId4"/>
              </a:rPr>
              <a:t>Moss Community Energy Launch (DIY Solar Panel Workshop) </a:t>
            </a:r>
            <a:r>
              <a:rPr lang="en-GB" noProof="0" dirty="0">
                <a:solidFill>
                  <a:schemeClr val="dk1"/>
                </a:solidFill>
                <a:ea typeface="Public Sans"/>
                <a:cs typeface="Public Sans"/>
                <a:sym typeface="Public Sans"/>
              </a:rPr>
              <a:t>by 10 10, </a:t>
            </a:r>
            <a:r>
              <a:rPr lang="en-GB" noProof="0" dirty="0">
                <a:solidFill>
                  <a:schemeClr val="dk1"/>
                </a:solidFill>
                <a:ea typeface="Public Sans"/>
                <a:cs typeface="Public Sans"/>
                <a:sym typeface="Public Sans"/>
                <a:hlinkClick r:id="rId5"/>
              </a:rPr>
              <a:t>CC BY 2.0 </a:t>
            </a:r>
            <a:r>
              <a:rPr lang="en-GB" noProof="0" dirty="0">
                <a:solidFill>
                  <a:schemeClr val="dk1"/>
                </a:solidFill>
                <a:ea typeface="Public Sans"/>
                <a:cs typeface="Public Sans"/>
                <a:sym typeface="Public Sans"/>
              </a:rPr>
              <a:t>licenc alatt. </a:t>
            </a:r>
            <a:endParaRPr lang="en-GB" sz="12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Bevezető szöveg kép: </a:t>
            </a:r>
            <a:r>
              <a:rPr lang="en-GB" noProof="0" dirty="0" err="1">
                <a:solidFill>
                  <a:schemeClr val="dk1"/>
                </a:solidFill>
                <a:ea typeface="Public Sans"/>
                <a:cs typeface="Public Sans"/>
                <a:sym typeface="Public Sans"/>
              </a:rPr>
              <a:t>Energiaközösség</a:t>
            </a:r>
            <a:r>
              <a:rPr lang="en-GB" noProof="0" dirty="0">
                <a:solidFill>
                  <a:schemeClr val="dk1"/>
                </a:solidFill>
                <a:ea typeface="Public Sans"/>
                <a:cs typeface="Public Sans"/>
                <a:sym typeface="Public Sans"/>
              </a:rPr>
              <a:t> létrehozása: További megfontolások: </a:t>
            </a:r>
            <a:r>
              <a:rPr lang="en-GB" noProof="0" dirty="0">
                <a:solidFill>
                  <a:schemeClr val="dk1"/>
                </a:solidFill>
                <a:ea typeface="Public Sans"/>
                <a:cs typeface="Public Sans"/>
                <a:sym typeface="Public Sans"/>
                <a:hlinkClick r:id="rId6"/>
              </a:rPr>
              <a:t>A tiszta energia alap fényt derít a megújuló energiaforrásokra</a:t>
            </a:r>
            <a:r>
              <a:rPr lang="en-GB" noProof="0" dirty="0">
                <a:solidFill>
                  <a:schemeClr val="dk1"/>
                </a:solidFill>
                <a:ea typeface="Public Sans"/>
                <a:cs typeface="Public Sans"/>
                <a:sym typeface="Public Sans"/>
              </a:rPr>
              <a:t>, British Columbia tartomány, </a:t>
            </a:r>
            <a:r>
              <a:rPr lang="en-GB" noProof="0" dirty="0">
                <a:solidFill>
                  <a:schemeClr val="dk1"/>
                </a:solidFill>
                <a:ea typeface="Public Sans"/>
                <a:cs typeface="Public Sans"/>
                <a:sym typeface="Public Sans"/>
                <a:hlinkClick r:id="rId7"/>
              </a:rPr>
              <a:t>CC BY-NC-ND 2.0 </a:t>
            </a:r>
            <a:r>
              <a:rPr lang="en-GB" noProof="0" dirty="0">
                <a:solidFill>
                  <a:schemeClr val="dk1"/>
                </a:solidFill>
                <a:ea typeface="Public Sans"/>
                <a:cs typeface="Public Sans"/>
                <a:sym typeface="Public Sans"/>
              </a:rPr>
              <a:t>licenc alatt. </a:t>
            </a:r>
          </a:p>
          <a:p>
            <a:pPr marL="285750" indent="-285750" latinLnBrk="0">
              <a:buFont typeface="Arial" panose="020B0604020202020204" pitchFamily="34" charset="0"/>
              <a:buChar char="•"/>
            </a:pPr>
            <a:r>
              <a:rPr lang="en-GB" noProof="0" dirty="0" err="1">
                <a:solidFill>
                  <a:schemeClr val="dk1"/>
                </a:solidFill>
                <a:ea typeface="Public Sans"/>
                <a:cs typeface="Public Sans"/>
                <a:sym typeface="Public Sans"/>
              </a:rPr>
              <a:t>Energiaközösség</a:t>
            </a:r>
            <a:r>
              <a:rPr lang="en-GB" noProof="0" dirty="0">
                <a:solidFill>
                  <a:schemeClr val="dk1"/>
                </a:solidFill>
                <a:ea typeface="Public Sans"/>
                <a:cs typeface="Public Sans"/>
                <a:sym typeface="Public Sans"/>
              </a:rPr>
              <a:t> indítása: Első lépések és megfontolások: </a:t>
            </a:r>
            <a:r>
              <a:rPr lang="en-GB" noProof="0" dirty="0">
                <a:solidFill>
                  <a:schemeClr val="dk1"/>
                </a:solidFill>
                <a:ea typeface="Public Sans"/>
                <a:cs typeface="Public Sans"/>
                <a:sym typeface="Public Sans"/>
                <a:hlinkClick r:id="rId8"/>
              </a:rPr>
              <a:t>Tudás, tapasztalat, narratíva, együttműködés</a:t>
            </a:r>
            <a:r>
              <a:rPr lang="en-GB" noProof="0" dirty="0">
                <a:solidFill>
                  <a:schemeClr val="dk1"/>
                </a:solidFill>
                <a:ea typeface="Public Sans"/>
                <a:cs typeface="Public Sans"/>
                <a:sym typeface="Public Sans"/>
              </a:rPr>
              <a:t>, Howard Lake, </a:t>
            </a:r>
            <a:r>
              <a:rPr lang="en-GB" noProof="0" dirty="0">
                <a:solidFill>
                  <a:schemeClr val="dk1"/>
                </a:solidFill>
                <a:ea typeface="Public Sans"/>
                <a:cs typeface="Public Sans"/>
                <a:sym typeface="Public Sans"/>
                <a:hlinkClick r:id="rId9"/>
              </a:rPr>
              <a:t>CC BY-SA 2.0 </a:t>
            </a:r>
            <a:r>
              <a:rPr lang="en-GB" noProof="0" dirty="0">
                <a:solidFill>
                  <a:schemeClr val="dk1"/>
                </a:solidFill>
                <a:ea typeface="Public Sans"/>
                <a:cs typeface="Public Sans"/>
                <a:sym typeface="Public Sans"/>
              </a:rPr>
              <a:t>licenc alatt.</a:t>
            </a:r>
          </a:p>
          <a:p>
            <a:pPr marL="285750" indent="-285750" latinLnBrk="0">
              <a:buFont typeface="Arial" panose="020B0604020202020204" pitchFamily="34" charset="0"/>
              <a:buChar char="•"/>
            </a:pPr>
            <a:r>
              <a:rPr lang="en-GB" noProof="0" dirty="0" err="1">
                <a:solidFill>
                  <a:schemeClr val="dk1"/>
                </a:solidFill>
                <a:ea typeface="Public Sans"/>
                <a:cs typeface="Public Sans"/>
                <a:sym typeface="Public Sans"/>
              </a:rPr>
              <a:t>Energiaközösség</a:t>
            </a:r>
            <a:r>
              <a:rPr lang="en-GB" noProof="0" dirty="0">
                <a:solidFill>
                  <a:schemeClr val="dk1"/>
                </a:solidFill>
                <a:ea typeface="Public Sans"/>
                <a:cs typeface="Public Sans"/>
                <a:sym typeface="Public Sans"/>
              </a:rPr>
              <a:t> indítása: További megfontolások: </a:t>
            </a:r>
            <a:r>
              <a:rPr lang="en-GB" noProof="0" dirty="0">
                <a:solidFill>
                  <a:schemeClr val="dk1"/>
                </a:solidFill>
                <a:ea typeface="Public Sans"/>
                <a:cs typeface="Public Sans"/>
                <a:sym typeface="Public Sans"/>
                <a:hlinkClick r:id="rId6"/>
              </a:rPr>
              <a:t>A tiszta energia alap fényt derít a megújuló energiaforrásokra</a:t>
            </a:r>
            <a:r>
              <a:rPr lang="en-GB" noProof="0" dirty="0">
                <a:solidFill>
                  <a:schemeClr val="dk1"/>
                </a:solidFill>
                <a:ea typeface="Public Sans"/>
                <a:cs typeface="Public Sans"/>
                <a:sym typeface="Public Sans"/>
              </a:rPr>
              <a:t>, szerző: Brit Columbia tartomány, licenc: </a:t>
            </a:r>
            <a:r>
              <a:rPr lang="en-GB" noProof="0" dirty="0">
                <a:solidFill>
                  <a:schemeClr val="dk1"/>
                </a:solidFill>
                <a:ea typeface="Public Sans"/>
                <a:cs typeface="Public Sans"/>
                <a:sym typeface="Public Sans"/>
                <a:hlinkClick r:id="rId7"/>
              </a:rPr>
              <a:t>CC BY-NC-ND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err="1">
                <a:solidFill>
                  <a:schemeClr val="dk1"/>
                </a:solidFill>
                <a:ea typeface="Public Sans"/>
                <a:cs typeface="Public Sans"/>
                <a:sym typeface="Public Sans"/>
              </a:rPr>
              <a:t>Energiaközösség</a:t>
            </a:r>
            <a:r>
              <a:rPr lang="en-GB" noProof="0" dirty="0">
                <a:solidFill>
                  <a:schemeClr val="dk1"/>
                </a:solidFill>
                <a:ea typeface="Public Sans"/>
                <a:cs typeface="Public Sans"/>
                <a:sym typeface="Public Sans"/>
              </a:rPr>
              <a:t> létrehozása: Hivatalos szervezés: </a:t>
            </a:r>
            <a:r>
              <a:rPr lang="en-GB" noProof="0" dirty="0" err="1">
                <a:solidFill>
                  <a:schemeClr val="dk1"/>
                </a:solidFill>
                <a:ea typeface="Public Sans"/>
                <a:cs typeface="Public Sans"/>
                <a:sym typeface="Public Sans"/>
                <a:hlinkClick r:id="rId10"/>
              </a:rPr>
              <a:t>Afternoon_Planning</a:t>
            </a:r>
            <a:r>
              <a:rPr lang="en-GB" noProof="0" dirty="0">
                <a:solidFill>
                  <a:schemeClr val="dk1"/>
                </a:solidFill>
                <a:ea typeface="Public Sans"/>
                <a:cs typeface="Public Sans"/>
                <a:sym typeface="Public Sans"/>
              </a:rPr>
              <a:t>, Green Mamba :)--&lt;, </a:t>
            </a:r>
            <a:r>
              <a:rPr lang="en-GB" noProof="0" dirty="0">
                <a:solidFill>
                  <a:schemeClr val="dk1"/>
                </a:solidFill>
                <a:ea typeface="Public Sans"/>
                <a:cs typeface="Public Sans"/>
                <a:sym typeface="Public Sans"/>
                <a:hlinkClick r:id="rId11"/>
              </a:rPr>
              <a:t>CC BY-ND 2.0 </a:t>
            </a:r>
            <a:r>
              <a:rPr lang="en-GB" noProof="0" dirty="0">
                <a:solidFill>
                  <a:schemeClr val="dk1"/>
                </a:solidFill>
                <a:ea typeface="Public Sans"/>
                <a:cs typeface="Public Sans"/>
                <a:sym typeface="Public Sans"/>
              </a:rPr>
              <a:t>licenc. </a:t>
            </a:r>
          </a:p>
          <a:p>
            <a:pPr marL="285750" indent="-285750" latinLnBrk="0">
              <a:buFont typeface="Arial" panose="020B0604020202020204" pitchFamily="34" charset="0"/>
              <a:buChar char="•"/>
            </a:pPr>
            <a:r>
              <a:rPr lang="en-GB" noProof="0" dirty="0" err="1">
                <a:solidFill>
                  <a:schemeClr val="dk1"/>
                </a:solidFill>
                <a:ea typeface="Public Sans"/>
                <a:cs typeface="Public Sans"/>
                <a:sym typeface="Public Sans"/>
              </a:rPr>
              <a:t>Energiaközösség</a:t>
            </a:r>
            <a:r>
              <a:rPr lang="en-GB" noProof="0" dirty="0">
                <a:solidFill>
                  <a:schemeClr val="dk1"/>
                </a:solidFill>
                <a:ea typeface="Public Sans"/>
                <a:cs typeface="Public Sans"/>
                <a:sym typeface="Public Sans"/>
              </a:rPr>
              <a:t> létrehozása: Vezetés: </a:t>
            </a:r>
            <a:r>
              <a:rPr lang="en-GB" noProof="0" dirty="0">
                <a:solidFill>
                  <a:schemeClr val="dk1"/>
                </a:solidFill>
                <a:ea typeface="Public Sans"/>
                <a:cs typeface="Public Sans"/>
                <a:sym typeface="Public Sans"/>
                <a:hlinkClick r:id="rId12"/>
              </a:rPr>
              <a:t>Vezetés</a:t>
            </a:r>
            <a:r>
              <a:rPr lang="en-GB" noProof="0" dirty="0">
                <a:solidFill>
                  <a:schemeClr val="dk1"/>
                </a:solidFill>
                <a:ea typeface="Public Sans"/>
                <a:cs typeface="Public Sans"/>
                <a:sym typeface="Public Sans"/>
              </a:rPr>
              <a:t>, Luigi </a:t>
            </a:r>
            <a:r>
              <a:rPr lang="en-GB" noProof="0" dirty="0" err="1">
                <a:solidFill>
                  <a:schemeClr val="dk1"/>
                </a:solidFill>
                <a:ea typeface="Public Sans"/>
                <a:cs typeface="Public Sans"/>
                <a:sym typeface="Public Sans"/>
              </a:rPr>
              <a:t>Mengato</a:t>
            </a:r>
            <a:r>
              <a:rPr lang="en-GB" noProof="0" dirty="0">
                <a:solidFill>
                  <a:schemeClr val="dk1"/>
                </a:solidFill>
                <a:ea typeface="Public Sans"/>
                <a:cs typeface="Public Sans"/>
                <a:sym typeface="Public Sans"/>
              </a:rPr>
              <a:t>, </a:t>
            </a:r>
            <a:r>
              <a:rPr lang="en-GB" noProof="0" dirty="0">
                <a:solidFill>
                  <a:schemeClr val="dk1"/>
                </a:solidFill>
                <a:ea typeface="Public Sans"/>
                <a:cs typeface="Public Sans"/>
                <a:sym typeface="Public Sans"/>
                <a:hlinkClick r:id="rId9"/>
              </a:rPr>
              <a:t>CC BY-SA 2.0 </a:t>
            </a:r>
            <a:r>
              <a:rPr lang="en-GB" noProof="0" dirty="0">
                <a:solidFill>
                  <a:schemeClr val="dk1"/>
                </a:solidFill>
                <a:ea typeface="Public Sans"/>
                <a:cs typeface="Public Sans"/>
                <a:sym typeface="Public Sans"/>
              </a:rPr>
              <a:t>licenc.</a:t>
            </a:r>
          </a:p>
          <a:p>
            <a:pPr marL="285750" indent="-285750" latinLnBrk="0">
              <a:buFont typeface="Arial" panose="020B0604020202020204" pitchFamily="34" charset="0"/>
              <a:buChar char="•"/>
            </a:pPr>
            <a:r>
              <a:rPr lang="en-GB" dirty="0" err="1">
                <a:solidFill>
                  <a:schemeClr val="dk1"/>
                </a:solidFill>
                <a:ea typeface="Public Sans"/>
                <a:cs typeface="Public Sans"/>
                <a:sym typeface="Public Sans"/>
              </a:rPr>
              <a:t>Energiaközösség</a:t>
            </a:r>
            <a:r>
              <a:rPr lang="en-GB" dirty="0">
                <a:solidFill>
                  <a:schemeClr val="dk1"/>
                </a:solidFill>
                <a:ea typeface="Public Sans"/>
                <a:cs typeface="Public Sans"/>
                <a:sym typeface="Public Sans"/>
              </a:rPr>
              <a:t> létrehozása: Erőforrások: </a:t>
            </a:r>
            <a:r>
              <a:rPr lang="en-GB" b="0" i="0" dirty="0" err="1">
                <a:solidFill>
                  <a:srgbClr val="242424"/>
                </a:solidFill>
                <a:effectLst/>
                <a:hlinkClick r:id="rId13"/>
              </a:rPr>
              <a:t>Vorarlberger</a:t>
            </a:r>
            <a:r>
              <a:rPr lang="en-GB" b="0" i="0" dirty="0">
                <a:solidFill>
                  <a:srgbClr val="242424"/>
                </a:solidFill>
                <a:effectLst/>
                <a:hlinkClick r:id="rId13"/>
              </a:rPr>
              <a:t> Kraftwerke-Energia mérő (elektromos)-intelligens mérő-02ASD</a:t>
            </a:r>
            <a:r>
              <a:rPr lang="en-GB" b="0" i="0" dirty="0">
                <a:solidFill>
                  <a:srgbClr val="242424"/>
                </a:solidFill>
                <a:effectLst/>
              </a:rPr>
              <a:t>, </a:t>
            </a:r>
            <a:r>
              <a:rPr lang="en-GB" b="0" i="0" dirty="0" err="1">
                <a:solidFill>
                  <a:srgbClr val="242424"/>
                </a:solidFill>
                <a:effectLst/>
              </a:rPr>
              <a:t>Asurnipal</a:t>
            </a:r>
            <a:r>
              <a:rPr lang="en-GB" b="0" i="0" dirty="0">
                <a:solidFill>
                  <a:srgbClr val="242424"/>
                </a:solidFill>
                <a:effectLst/>
              </a:rPr>
              <a:t>, </a:t>
            </a:r>
            <a:r>
              <a:rPr lang="en-GB" b="0" i="0" dirty="0">
                <a:solidFill>
                  <a:srgbClr val="242424"/>
                </a:solidFill>
                <a:effectLst/>
                <a:hlinkClick r:id="rId3"/>
              </a:rPr>
              <a:t>CC BY-SA 4.0 </a:t>
            </a:r>
            <a:r>
              <a:rPr lang="en-GB" b="0" i="0" dirty="0">
                <a:solidFill>
                  <a:srgbClr val="242424"/>
                </a:solidFill>
                <a:effectLst/>
              </a:rPr>
              <a:t>licenc alatt.</a:t>
            </a:r>
          </a:p>
          <a:p>
            <a:pPr latinLnBrk="0"/>
            <a:endParaRPr lang="en-GB" noProof="0" dirty="0"/>
          </a:p>
          <a:p>
            <a:endParaRPr lang="en-BE"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26</a:t>
            </a:fld>
            <a:endParaRPr lang="ko-KR" altLang="en-US"/>
          </a:p>
        </p:txBody>
      </p:sp>
    </p:spTree>
    <p:extLst>
      <p:ext uri="{BB962C8B-B14F-4D97-AF65-F5344CB8AC3E}">
        <p14:creationId xmlns:p14="http://schemas.microsoft.com/office/powerpoint/2010/main" val="33041359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A939D8-6392-CFDE-A218-892CC91CCC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CEEF26-1033-A449-F64C-2561A37FF3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F8651B-FE2F-9CF6-0D77-55F29B4AD616}"/>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kern="1200" dirty="0">
                <a:solidFill>
                  <a:schemeClr val="bg1"/>
                </a:solidFill>
                <a:latin typeface="+mn-lt"/>
                <a:ea typeface="+mn-ea"/>
                <a:cs typeface="Arial" panose="020B0604020202020204" pitchFamily="34" charset="0"/>
              </a:rPr>
              <a:t>Köszönetnyilvánítás</a:t>
            </a:r>
          </a:p>
          <a:p>
            <a:pPr marL="285750" indent="-285750" latinLnBrk="0">
              <a:buFont typeface="Arial" panose="020B0604020202020204" pitchFamily="34" charset="0"/>
              <a:buChar char="•"/>
            </a:pPr>
            <a:r>
              <a:rPr lang="en-GB" dirty="0" err="1">
                <a:solidFill>
                  <a:srgbClr val="242424"/>
                </a:solidFill>
              </a:rPr>
              <a:t>Energiaközösség</a:t>
            </a:r>
            <a:r>
              <a:rPr lang="en-GB" dirty="0">
                <a:solidFill>
                  <a:srgbClr val="242424"/>
                </a:solidFill>
              </a:rPr>
              <a:t> létrehozása: Tagjaid: „A potenciál kiaknázása” Beck Pitt szerzőtől, </a:t>
            </a:r>
            <a:r>
              <a:rPr lang="en-GB" noProof="0" dirty="0">
                <a:solidFill>
                  <a:schemeClr val="dk1"/>
                </a:solidFill>
                <a:ea typeface="Public Sans"/>
                <a:cs typeface="Public Sans"/>
                <a:sym typeface="Public Sans"/>
                <a:hlinkClick r:id="rId3"/>
              </a:rPr>
              <a:t>CC BY 2.0 </a:t>
            </a:r>
            <a:r>
              <a:rPr lang="en-GB" dirty="0">
                <a:solidFill>
                  <a:srgbClr val="242424"/>
                </a:solidFill>
              </a:rPr>
              <a:t>licenc alapján. </a:t>
            </a:r>
            <a:r>
              <a:rPr lang="en-GB" b="0" i="0" dirty="0">
                <a:solidFill>
                  <a:srgbClr val="242424"/>
                </a:solidFill>
                <a:effectLst/>
              </a:rPr>
              <a:t>  </a:t>
            </a:r>
          </a:p>
          <a:p>
            <a:pPr marL="285750" indent="-285750" latinLnBrk="0">
              <a:buFont typeface="Arial" panose="020B0604020202020204" pitchFamily="34" charset="0"/>
              <a:buChar char="•"/>
            </a:pPr>
            <a:r>
              <a:rPr lang="en-GB" sz="1200" dirty="0" err="1">
                <a:solidFill>
                  <a:srgbClr val="242424"/>
                </a:solidFill>
                <a:ea typeface="Public Sans"/>
                <a:cs typeface="Public Sans"/>
                <a:sym typeface="Public Sans"/>
              </a:rPr>
              <a:t>Energiaközösség</a:t>
            </a:r>
            <a:r>
              <a:rPr lang="en-GB" sz="1200" dirty="0">
                <a:solidFill>
                  <a:srgbClr val="242424"/>
                </a:solidFill>
                <a:ea typeface="Public Sans"/>
                <a:cs typeface="Public Sans"/>
                <a:sym typeface="Public Sans"/>
              </a:rPr>
              <a:t> létrehozása: Finanszírozás: </a:t>
            </a:r>
            <a:r>
              <a:rPr lang="en-GB" sz="1200" dirty="0">
                <a:solidFill>
                  <a:srgbClr val="242424"/>
                </a:solidFill>
                <a:ea typeface="Public Sans"/>
                <a:cs typeface="Public Sans"/>
                <a:sym typeface="Public Sans"/>
                <a:hlinkClick r:id="rId4"/>
              </a:rPr>
              <a:t>Villanyszámlák villanykörte és </a:t>
            </a:r>
            <a:r>
              <a:rPr lang="en-GB" sz="1200" dirty="0">
                <a:solidFill>
                  <a:srgbClr val="242424"/>
                </a:solidFill>
                <a:ea typeface="Public Sans"/>
                <a:cs typeface="Public Sans"/>
                <a:sym typeface="Public Sans"/>
              </a:rPr>
              <a:t>számológéppel, Uswitch.com Images, </a:t>
            </a:r>
            <a:r>
              <a:rPr lang="en-GB" noProof="0" dirty="0">
                <a:solidFill>
                  <a:schemeClr val="dk1"/>
                </a:solidFill>
                <a:ea typeface="Public Sans"/>
                <a:cs typeface="Public Sans"/>
                <a:sym typeface="Public Sans"/>
                <a:hlinkClick r:id="rId3"/>
              </a:rPr>
              <a:t>CC BY 2.0 </a:t>
            </a:r>
            <a:r>
              <a:rPr lang="en-GB" dirty="0">
                <a:solidFill>
                  <a:srgbClr val="242424"/>
                </a:solidFill>
              </a:rPr>
              <a:t>licenc. </a:t>
            </a:r>
            <a:r>
              <a:rPr lang="en-GB" b="0" i="0" dirty="0">
                <a:solidFill>
                  <a:srgbClr val="242424"/>
                </a:solidFill>
                <a:effectLst/>
              </a:rPr>
              <a:t>  </a:t>
            </a:r>
          </a:p>
          <a:p>
            <a:pPr marL="285750" indent="-285750" latinLnBrk="0">
              <a:buFont typeface="Arial" panose="020B0604020202020204" pitchFamily="34" charset="0"/>
              <a:buChar char="•"/>
            </a:pPr>
            <a:r>
              <a:rPr lang="en-GB" dirty="0" err="1">
                <a:solidFill>
                  <a:srgbClr val="242424"/>
                </a:solidFill>
              </a:rPr>
              <a:t>Energiaközösség</a:t>
            </a:r>
            <a:r>
              <a:rPr lang="en-GB" dirty="0">
                <a:solidFill>
                  <a:srgbClr val="242424"/>
                </a:solidFill>
              </a:rPr>
              <a:t> létrehozása: Közösség és érdekelt felek bevonása: </a:t>
            </a:r>
            <a:r>
              <a:rPr lang="en-GB" noProof="0" dirty="0">
                <a:solidFill>
                  <a:schemeClr val="dk1"/>
                </a:solidFill>
                <a:ea typeface="Public Sans"/>
                <a:cs typeface="Public Sans"/>
                <a:sym typeface="Public Sans"/>
                <a:hlinkClick r:id="rId5"/>
              </a:rPr>
              <a:t>Moss Community Energy Launch (DIY Solar Panel Workshop)</a:t>
            </a:r>
            <a:r>
              <a:rPr lang="en-GB" noProof="0" dirty="0">
                <a:solidFill>
                  <a:schemeClr val="dk1"/>
                </a:solidFill>
                <a:ea typeface="Public Sans"/>
                <a:cs typeface="Public Sans"/>
                <a:sym typeface="Public Sans"/>
              </a:rPr>
              <a:t> 10 10 által, </a:t>
            </a:r>
            <a:r>
              <a:rPr lang="en-GB" noProof="0" dirty="0">
                <a:solidFill>
                  <a:schemeClr val="dk1"/>
                </a:solidFill>
                <a:ea typeface="Public Sans"/>
                <a:cs typeface="Public Sans"/>
                <a:sym typeface="Public Sans"/>
                <a:hlinkClick r:id="rId3"/>
              </a:rPr>
              <a:t>CC BY 2.0 </a:t>
            </a:r>
            <a:r>
              <a:rPr lang="en-GB" noProof="0" dirty="0">
                <a:solidFill>
                  <a:schemeClr val="dk1"/>
                </a:solidFill>
                <a:ea typeface="Public Sans"/>
                <a:cs typeface="Public Sans"/>
                <a:sym typeface="Public Sans"/>
              </a:rPr>
              <a:t>licenc alatt. </a:t>
            </a:r>
            <a:endParaRPr lang="en-GB" sz="12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US" sz="120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latinLnBrk="0"/>
            <a:endParaRPr lang="en-GB" sz="1200" noProof="0" dirty="0">
              <a:solidFill>
                <a:schemeClr val="dk1"/>
              </a:solidFill>
              <a:ea typeface="Public Sans"/>
              <a:cs typeface="Public Sans"/>
            </a:endParaRPr>
          </a:p>
          <a:p>
            <a:pPr latinLnBrk="0"/>
            <a:endParaRPr lang="en-GB" sz="1200" noProof="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GB" sz="1200" noProof="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GB" sz="2000" noProof="0" dirty="0">
              <a:solidFill>
                <a:schemeClr val="dk1"/>
              </a:solidFill>
              <a:ea typeface="Calibri"/>
              <a:cs typeface="Calibri"/>
              <a:sym typeface="Calibri"/>
            </a:endParaRPr>
          </a:p>
          <a:p>
            <a:pPr latinLnBrk="0"/>
            <a:endParaRPr lang="en-GB" noProof="0" dirty="0"/>
          </a:p>
          <a:p>
            <a:endParaRPr lang="en-BE" dirty="0"/>
          </a:p>
        </p:txBody>
      </p:sp>
      <p:sp>
        <p:nvSpPr>
          <p:cNvPr id="4" name="Slide Number Placeholder 3">
            <a:extLst>
              <a:ext uri="{FF2B5EF4-FFF2-40B4-BE49-F238E27FC236}">
                <a16:creationId xmlns:a16="http://schemas.microsoft.com/office/drawing/2014/main" id="{91C297F8-F54B-CDCE-28DF-70A97B624ABD}"/>
              </a:ext>
            </a:extLst>
          </p:cNvPr>
          <p:cNvSpPr>
            <a:spLocks noGrp="1"/>
          </p:cNvSpPr>
          <p:nvPr>
            <p:ph type="sldNum" sz="quarter" idx="5"/>
          </p:nvPr>
        </p:nvSpPr>
        <p:spPr/>
        <p:txBody>
          <a:bodyPr/>
          <a:lstStyle/>
          <a:p>
            <a:fld id="{F08FC7D2-309F-4B1D-AF63-DB3D4B544859}" type="slidenum">
              <a:rPr lang="ko-KR" altLang="en-US" smtClean="0"/>
              <a:t>27</a:t>
            </a:fld>
            <a:endParaRPr lang="ko-KR" altLang="en-US"/>
          </a:p>
        </p:txBody>
      </p:sp>
    </p:spTree>
    <p:extLst>
      <p:ext uri="{BB962C8B-B14F-4D97-AF65-F5344CB8AC3E}">
        <p14:creationId xmlns:p14="http://schemas.microsoft.com/office/powerpoint/2010/main" val="34786075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200" b="0" dirty="0">
                <a:solidFill>
                  <a:schemeClr val="bg1"/>
                </a:solidFill>
              </a:rPr>
              <a:t>Köszönöm!</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28</a:t>
            </a:fld>
            <a:endParaRPr lang="ko-KR" altLang="en-US"/>
          </a:p>
        </p:txBody>
      </p:sp>
    </p:spTree>
    <p:extLst>
      <p:ext uri="{BB962C8B-B14F-4D97-AF65-F5344CB8AC3E}">
        <p14:creationId xmlns:p14="http://schemas.microsoft.com/office/powerpoint/2010/main" val="35050393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atinLnBrk="0"/>
            <a:r>
              <a:rPr lang="en-GB" sz="1200" dirty="0">
                <a:solidFill>
                  <a:srgbClr val="2B2C30"/>
                </a:solidFill>
                <a:ea typeface="Public Sans"/>
                <a:cs typeface="Public Sans"/>
                <a:sym typeface="Public Sans"/>
              </a:rPr>
              <a:t>Minden szakaszt egy reflektív kérdéssel kezdünk. Szánjon egy pillanatot minden kérdés átgondolására, mielőtt továbblépne a következő diára. </a:t>
            </a:r>
          </a:p>
          <a:p>
            <a:pPr latinLnBrk="0"/>
            <a:endParaRPr lang="en-GB" sz="1200" dirty="0">
              <a:solidFill>
                <a:srgbClr val="2B2C30"/>
              </a:solidFill>
              <a:sym typeface="Public Sans"/>
            </a:endParaRPr>
          </a:p>
          <a:p>
            <a:pPr latinLnBrk="0"/>
            <a:r>
              <a:rPr lang="en-GB" sz="1200" dirty="0">
                <a:solidFill>
                  <a:srgbClr val="2B2C30"/>
                </a:solidFill>
                <a:sym typeface="Public Sans"/>
              </a:rPr>
              <a:t>A kérdéseket egymás után is átnézheti. </a:t>
            </a:r>
          </a:p>
          <a:p>
            <a:pPr latinLnBrk="0"/>
            <a:r>
              <a:rPr lang="en-GB" sz="1200" dirty="0">
                <a:solidFill>
                  <a:srgbClr val="2B2C30"/>
                </a:solidFill>
                <a:sym typeface="Public Sans"/>
              </a:rPr>
              <a:t>Vagy kiválaszthat egy adott kérdést a menüből, amelyet először szeretne megvizsgálni. </a:t>
            </a:r>
            <a:endParaRPr lang="en-GB" sz="1200"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3</a:t>
            </a:fld>
            <a:endParaRPr lang="ko-KR" altLang="en-US"/>
          </a:p>
        </p:txBody>
      </p:sp>
    </p:spTree>
    <p:extLst>
      <p:ext uri="{BB962C8B-B14F-4D97-AF65-F5344CB8AC3E}">
        <p14:creationId xmlns:p14="http://schemas.microsoft.com/office/powerpoint/2010/main" val="4173555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a:solidFill>
                  <a:schemeClr val="bg1"/>
                </a:solidFill>
                <a:latin typeface="+mn-lt"/>
                <a:ea typeface="+mn-ea"/>
                <a:cs typeface="+mn-cs"/>
                <a:sym typeface="Public Sans"/>
              </a:rPr>
              <a:t>Kezdje még ma! </a:t>
            </a:r>
            <a:endParaRPr lang="en-US" sz="1050" kern="1200" dirty="0">
              <a:solidFill>
                <a:schemeClr val="bg1"/>
              </a:solidFill>
              <a:latin typeface="+mn-lt"/>
              <a:ea typeface="+mn-ea"/>
              <a:cs typeface="+mn-cs"/>
            </a:endParaRPr>
          </a:p>
          <a:p>
            <a:pPr marL="342900" indent="-342900" latinLnBrk="0">
              <a:buFont typeface="+mj-lt"/>
              <a:buAutoNum type="arabicPeriod"/>
            </a:pPr>
            <a:r>
              <a:rPr lang="en-US" sz="1200" dirty="0">
                <a:ea typeface="Public Sans"/>
                <a:cs typeface="Public Sans"/>
                <a:sym typeface="Public Sans"/>
              </a:rPr>
              <a:t>Mit kell figyelembe vennem, ha energiaközösséget szeretnék alapítani?</a:t>
            </a:r>
          </a:p>
          <a:p>
            <a:pPr marL="342900" indent="-342900" latinLnBrk="0">
              <a:buFont typeface="+mj-lt"/>
              <a:buAutoNum type="arabicPeriod"/>
            </a:pPr>
            <a:r>
              <a:rPr lang="en-US" sz="1200" dirty="0">
                <a:ea typeface="Public Sans"/>
                <a:cs typeface="Public Sans"/>
                <a:sym typeface="Public Sans"/>
              </a:rPr>
              <a:t>Milyen egyéb szempontokat kell figyelembe vennem, ha energiaközösséget szeretnék alapítani?</a:t>
            </a:r>
          </a:p>
          <a:p>
            <a:pPr marL="342900" indent="-342900" latinLnBrk="0">
              <a:buFont typeface="+mj-lt"/>
              <a:buAutoNum type="arabicPeriod"/>
            </a:pPr>
            <a:r>
              <a:rPr lang="en-US" sz="1200" dirty="0">
                <a:ea typeface="Public Sans"/>
                <a:cs typeface="Public Sans"/>
                <a:sym typeface="Public Sans"/>
              </a:rPr>
              <a:t>Melyek a legfontosabb formalitások egy energiaközösség létrehozásához?</a:t>
            </a:r>
          </a:p>
          <a:p>
            <a:pPr marL="342900" indent="-342900" latinLnBrk="0">
              <a:buFont typeface="+mj-lt"/>
              <a:buAutoNum type="arabicPeriod"/>
            </a:pPr>
            <a:r>
              <a:rPr lang="en-US" sz="1200" dirty="0">
                <a:ea typeface="Public Sans"/>
                <a:cs typeface="Public Sans"/>
                <a:sym typeface="Public Sans"/>
              </a:rPr>
              <a:t>Hogyan vezethetem hatékonyan az energiaközösséget?</a:t>
            </a:r>
          </a:p>
          <a:p>
            <a:pPr marL="342900" indent="-342900" latinLnBrk="0">
              <a:buFont typeface="+mj-lt"/>
              <a:buAutoNum type="arabicPeriod"/>
            </a:pPr>
            <a:r>
              <a:rPr lang="en-US" sz="1200" dirty="0">
                <a:ea typeface="Public Sans"/>
                <a:cs typeface="Public Sans"/>
                <a:sym typeface="Public Sans"/>
              </a:rPr>
              <a:t>Milyen felszerelésre van szükségem egy energiaközösség létrehozásához?</a:t>
            </a:r>
          </a:p>
          <a:p>
            <a:pPr marL="342900" indent="-342900" latinLnBrk="0">
              <a:buFont typeface="+mj-lt"/>
              <a:buAutoNum type="arabicPeriod"/>
            </a:pPr>
            <a:r>
              <a:rPr lang="en-US" sz="1200" dirty="0">
                <a:ea typeface="Public Sans"/>
                <a:cs typeface="Public Sans"/>
                <a:sym typeface="Public Sans"/>
              </a:rPr>
              <a:t>Hogyan néz ki az energiaközösség tagsága? </a:t>
            </a:r>
          </a:p>
          <a:p>
            <a:pPr marL="342900" indent="-342900" latinLnBrk="0">
              <a:buFont typeface="+mj-lt"/>
              <a:buAutoNum type="arabicPeriod"/>
            </a:pPr>
            <a:r>
              <a:rPr lang="en-US" sz="1200" dirty="0">
                <a:ea typeface="Public Sans"/>
                <a:cs typeface="Public Sans"/>
                <a:sym typeface="Public Sans"/>
              </a:rPr>
              <a:t>Milyen finanszírozási lehetőségek állnak rendelkezésre az energiaközösségem támogatására?</a:t>
            </a:r>
          </a:p>
          <a:p>
            <a:pPr marL="342900" indent="-342900" latinLnBrk="0">
              <a:buFont typeface="+mj-lt"/>
              <a:buAutoNum type="arabicPeriod"/>
            </a:pPr>
            <a:r>
              <a:rPr lang="en-US" sz="1200" dirty="0">
                <a:ea typeface="Public Sans"/>
                <a:cs typeface="Public Sans"/>
                <a:sym typeface="Public Sans"/>
              </a:rPr>
              <a:t>Hogyan tudok hatékonyan együttműködni a tágabb közösséggel és az érdekelt felekkel?</a:t>
            </a:r>
          </a:p>
          <a:p>
            <a:pPr marL="342900" indent="-342900" latinLnBrk="0">
              <a:buFont typeface="+mj-lt"/>
              <a:buAutoNum type="arabicPeriod"/>
            </a:pPr>
            <a:endParaRPr lang="en-US" sz="1200" dirty="0">
              <a:ea typeface="Public Sans"/>
              <a:cs typeface="Public Sans"/>
              <a:sym typeface="Public Sans"/>
            </a:endParaRP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4</a:t>
            </a:fld>
            <a:endParaRPr lang="ko-KR" altLang="en-US"/>
          </a:p>
        </p:txBody>
      </p:sp>
    </p:spTree>
    <p:extLst>
      <p:ext uri="{BB962C8B-B14F-4D97-AF65-F5344CB8AC3E}">
        <p14:creationId xmlns:p14="http://schemas.microsoft.com/office/powerpoint/2010/main" val="13367296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err="1">
                <a:solidFill>
                  <a:schemeClr val="bg1"/>
                </a:solidFill>
                <a:latin typeface="+mn-lt"/>
                <a:ea typeface="+mn-ea"/>
                <a:cs typeface="+mn-cs"/>
                <a:sym typeface="Public Sans"/>
              </a:rPr>
              <a:t>Energiaközösség</a:t>
            </a:r>
            <a:r>
              <a:rPr lang="en-US" sz="1200" b="1" kern="1200" dirty="0">
                <a:solidFill>
                  <a:schemeClr val="bg1"/>
                </a:solidFill>
                <a:latin typeface="+mn-lt"/>
                <a:ea typeface="+mn-ea"/>
                <a:cs typeface="+mn-cs"/>
                <a:sym typeface="Public Sans"/>
              </a:rPr>
              <a:t> létrehozása: Első lépések és szempontok</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5"/>
                </a:solidFill>
              </a:rPr>
              <a:t>Mit kell figyelembe vennem, ha energiaközösséget szeretnék létrehozni?</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5</a:t>
            </a:fld>
            <a:endParaRPr lang="ko-KR" altLang="en-US"/>
          </a:p>
        </p:txBody>
      </p:sp>
    </p:spTree>
    <p:extLst>
      <p:ext uri="{BB962C8B-B14F-4D97-AF65-F5344CB8AC3E}">
        <p14:creationId xmlns:p14="http://schemas.microsoft.com/office/powerpoint/2010/main" val="3609015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err="1">
                <a:solidFill>
                  <a:schemeClr val="bg1"/>
                </a:solidFill>
                <a:sym typeface="Public Sans"/>
              </a:rPr>
              <a:t>Energiaközösség</a:t>
            </a:r>
            <a:r>
              <a:rPr lang="en-US" sz="1200" b="1" dirty="0">
                <a:solidFill>
                  <a:schemeClr val="bg1"/>
                </a:solidFill>
                <a:sym typeface="Public Sans"/>
              </a:rPr>
              <a:t> létrehozása: Első lépések és megfontolások</a:t>
            </a:r>
            <a:endParaRPr lang="en-US" sz="1050" dirty="0">
              <a:solidFill>
                <a:schemeClr val="bg1"/>
              </a:solidFill>
            </a:endParaRPr>
          </a:p>
          <a:p>
            <a:pPr marL="342900" indent="-342900" latinLnBrk="0">
              <a:buFont typeface="Arial" panose="020B0604020202020204" pitchFamily="34" charset="0"/>
              <a:buChar char="•"/>
            </a:pPr>
            <a:r>
              <a:rPr lang="en-GB" sz="2200" dirty="0">
                <a:solidFill>
                  <a:srgbClr val="2B2C30"/>
                </a:solidFill>
                <a:ea typeface="Public Sans"/>
                <a:cs typeface="Public Sans"/>
              </a:rPr>
              <a:t>Gondoljon át, milyen típusú energiaközösséget szeretne létrehozni. Ki fog részt venni benne? Mi a motivációja az energiaközösségnek?</a:t>
            </a:r>
          </a:p>
          <a:p>
            <a:pPr marL="342900" indent="-342900" latinLnBrk="0">
              <a:buFont typeface="Arial" panose="020B0604020202020204" pitchFamily="34" charset="0"/>
              <a:buChar char="•"/>
            </a:pPr>
            <a:r>
              <a:rPr lang="en-GB" sz="2200" dirty="0">
                <a:solidFill>
                  <a:srgbClr val="2B2C30"/>
                </a:solidFill>
                <a:ea typeface="Public Sans"/>
                <a:cs typeface="Public Sans"/>
              </a:rPr>
              <a:t>Tudjon meg többet a különböző típusú energiaközösségekről, beleértve </a:t>
            </a:r>
            <a:r>
              <a:rPr lang="en-GB" sz="2200" dirty="0">
                <a:solidFill>
                  <a:srgbClr val="2B2C30"/>
                </a:solidFill>
                <a:ea typeface="Public Sans"/>
                <a:cs typeface="Public Sans"/>
                <a:hlinkClick r:id="rId3"/>
              </a:rPr>
              <a:t>a polgárok által vezetett energiaközösségeket </a:t>
            </a:r>
            <a:r>
              <a:rPr lang="en-GB" sz="2200" dirty="0">
                <a:solidFill>
                  <a:srgbClr val="2B2C30"/>
                </a:solidFill>
                <a:ea typeface="Public Sans"/>
                <a:cs typeface="Public Sans"/>
              </a:rPr>
              <a:t>és </a:t>
            </a:r>
            <a:r>
              <a:rPr lang="en-GB" sz="2200" dirty="0">
                <a:solidFill>
                  <a:srgbClr val="2B2C30"/>
                </a:solidFill>
                <a:ea typeface="Public Sans"/>
                <a:cs typeface="Public Sans"/>
                <a:hlinkClick r:id="rId4"/>
              </a:rPr>
              <a:t>a megújuló energiát használó közösségeket</a:t>
            </a:r>
            <a:r>
              <a:rPr lang="en-GB" sz="2200" dirty="0">
                <a:solidFill>
                  <a:srgbClr val="2B2C30"/>
                </a:solidFill>
                <a:ea typeface="Public Sans"/>
                <a:cs typeface="Public Sans"/>
              </a:rPr>
              <a:t>.</a:t>
            </a:r>
          </a:p>
          <a:p>
            <a:pPr marL="342900" indent="-342900" latinLnBrk="0">
              <a:buFont typeface="Arial" panose="020B0604020202020204" pitchFamily="34" charset="0"/>
              <a:buChar char="•"/>
            </a:pPr>
            <a:r>
              <a:rPr lang="en-GB" sz="2200" dirty="0">
                <a:solidFill>
                  <a:srgbClr val="2B2C30"/>
                </a:solidFill>
              </a:rPr>
              <a:t>Mely technológiák már rendelkezésre állnak vagy vannak tervben?</a:t>
            </a:r>
          </a:p>
          <a:p>
            <a:pPr marL="800100" lvl="1" indent="-342900" latinLnBrk="0">
              <a:buFont typeface="Arial" panose="020B0604020202020204" pitchFamily="34" charset="0"/>
              <a:buChar char="•"/>
            </a:pPr>
            <a:r>
              <a:rPr lang="en-GB" sz="2200" dirty="0">
                <a:solidFill>
                  <a:srgbClr val="2B2C30"/>
                </a:solidFill>
              </a:rPr>
              <a:t>Fontolja meg a fotovoltaikus (PV) vagy napelemek, tárolók, intelligens mérők használatát.</a:t>
            </a:r>
          </a:p>
          <a:p>
            <a:endParaRPr lang="en-GB" dirty="0"/>
          </a:p>
          <a:p>
            <a:endParaRPr lang="en-GB" dirty="0"/>
          </a:p>
          <a:p>
            <a:r>
              <a:rPr lang="en-GB" dirty="0"/>
              <a:t>https://energy.ec.europa.eu/topics/markets-and-consumers/energy-consumers-and-prosumers/energy-communities_en</a:t>
            </a:r>
          </a:p>
          <a:p>
            <a:r>
              <a:rPr lang="en-GB" dirty="0" err="1"/>
              <a:t>https://energy.ec.europa.eu/topics/renewable-energy/enabling-framework-renewables_en#renewable-energy-communities</a:t>
            </a:r>
            <a:endParaRPr lang="en-GB" dirty="0"/>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6</a:t>
            </a:fld>
            <a:endParaRPr lang="ko-KR" altLang="en-US"/>
          </a:p>
        </p:txBody>
      </p:sp>
    </p:spTree>
    <p:extLst>
      <p:ext uri="{BB962C8B-B14F-4D97-AF65-F5344CB8AC3E}">
        <p14:creationId xmlns:p14="http://schemas.microsoft.com/office/powerpoint/2010/main" val="3020330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462BD5-666E-10B2-59DD-B436353DF39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E56B13-C6BC-710A-AA70-7989105F1B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3189BE6-3B5F-61F6-EF58-E2F8033B7F62}"/>
              </a:ext>
            </a:extLst>
          </p:cNvPr>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err="1">
                <a:solidFill>
                  <a:schemeClr val="bg1"/>
                </a:solidFill>
                <a:sym typeface="Public Sans"/>
              </a:rPr>
              <a:t>Energiaközösség</a:t>
            </a:r>
            <a:r>
              <a:rPr lang="en-US" sz="1200" b="1" dirty="0">
                <a:solidFill>
                  <a:schemeClr val="bg1"/>
                </a:solidFill>
                <a:sym typeface="Public Sans"/>
              </a:rPr>
              <a:t> létrehozása: Első lépések és szempontok</a:t>
            </a:r>
            <a:endParaRPr lang="en-US" sz="1050" dirty="0">
              <a:solidFill>
                <a:schemeClr val="bg1"/>
              </a:solidFill>
            </a:endParaRPr>
          </a:p>
          <a:p>
            <a:pPr marL="342900" indent="-342900" latinLnBrk="0">
              <a:buFont typeface="Arial" panose="020B0604020202020204" pitchFamily="34" charset="0"/>
              <a:buChar char="•"/>
            </a:pPr>
            <a:r>
              <a:rPr lang="en-GB" sz="2200" dirty="0">
                <a:solidFill>
                  <a:srgbClr val="2B2C30"/>
                </a:solidFill>
                <a:ea typeface="Public Sans"/>
                <a:cs typeface="Public Sans"/>
              </a:rPr>
              <a:t>Ki fogja irányítani az energiaközösséget? </a:t>
            </a:r>
          </a:p>
          <a:p>
            <a:pPr marL="800100" lvl="1" indent="-342900" latinLnBrk="0">
              <a:buFont typeface="Arial" panose="020B0604020202020204" pitchFamily="34" charset="0"/>
              <a:buChar char="•"/>
            </a:pPr>
            <a:r>
              <a:rPr lang="en-GB" sz="2200" dirty="0">
                <a:solidFill>
                  <a:srgbClr val="2B2C30"/>
                </a:solidFill>
              </a:rPr>
              <a:t>Ön fogja irányítani, vagy inkább külső vállalkozót bíz meg ezzel a feladattal?</a:t>
            </a:r>
          </a:p>
          <a:p>
            <a:pPr marL="342900" indent="-342900" latinLnBrk="0">
              <a:buFont typeface="Arial" panose="020B0604020202020204" pitchFamily="34" charset="0"/>
              <a:buChar char="•"/>
            </a:pPr>
            <a:r>
              <a:rPr lang="en-GB" sz="2200" dirty="0">
                <a:solidFill>
                  <a:srgbClr val="2B2C30"/>
                </a:solidFill>
                <a:ea typeface="Public Sans"/>
                <a:cs typeface="Public Sans"/>
              </a:rPr>
              <a:t>Ki tud támogatni?</a:t>
            </a:r>
            <a:endParaRPr lang="en-GB" sz="2200" dirty="0"/>
          </a:p>
          <a:p>
            <a:pPr marL="800100" lvl="1" indent="-342900" latinLnBrk="0">
              <a:buFont typeface="Arial" panose="020B0604020202020204" pitchFamily="34" charset="0"/>
              <a:buChar char="•"/>
            </a:pPr>
            <a:r>
              <a:rPr lang="en-GB" sz="2200" dirty="0">
                <a:solidFill>
                  <a:srgbClr val="2B2C30"/>
                </a:solidFill>
              </a:rPr>
              <a:t>Lehetnek regionális vagy országos energia- vagy finanszírozási ügynökségek, valamint bevált gyakorlatok, amelyek inspirációt és/vagy támogatást nyújthatnak. </a:t>
            </a:r>
          </a:p>
          <a:p>
            <a:endParaRPr lang="en-GB" dirty="0">
              <a:latin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054FFF8-46CF-ADEC-8334-5F4EF772CC72}"/>
              </a:ext>
            </a:extLst>
          </p:cNvPr>
          <p:cNvSpPr>
            <a:spLocks noGrp="1"/>
          </p:cNvSpPr>
          <p:nvPr>
            <p:ph type="sldNum" sz="quarter" idx="5"/>
          </p:nvPr>
        </p:nvSpPr>
        <p:spPr/>
        <p:txBody>
          <a:bodyPr/>
          <a:lstStyle/>
          <a:p>
            <a:fld id="{F08FC7D2-309F-4B1D-AF63-DB3D4B544859}" type="slidenum">
              <a:rPr lang="ko-KR" altLang="en-US" smtClean="0"/>
              <a:t>7</a:t>
            </a:fld>
            <a:endParaRPr lang="ko-KR" altLang="en-US"/>
          </a:p>
        </p:txBody>
      </p:sp>
    </p:spTree>
    <p:extLst>
      <p:ext uri="{BB962C8B-B14F-4D97-AF65-F5344CB8AC3E}">
        <p14:creationId xmlns:p14="http://schemas.microsoft.com/office/powerpoint/2010/main" val="26240168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kern="1200" dirty="0" err="1">
                <a:solidFill>
                  <a:schemeClr val="bg1"/>
                </a:solidFill>
                <a:latin typeface="+mn-lt"/>
                <a:ea typeface="+mn-ea"/>
                <a:cs typeface="+mn-cs"/>
                <a:sym typeface="Public Sans"/>
              </a:rPr>
              <a:t>Energiaközösség</a:t>
            </a:r>
            <a:r>
              <a:rPr lang="en-US" sz="1200" b="1" kern="1200" dirty="0">
                <a:solidFill>
                  <a:schemeClr val="bg1"/>
                </a:solidFill>
                <a:latin typeface="+mn-lt"/>
                <a:ea typeface="+mn-ea"/>
                <a:cs typeface="+mn-cs"/>
                <a:sym typeface="Public Sans"/>
              </a:rPr>
              <a:t> létrehozása: További szempontok</a:t>
            </a:r>
            <a:endParaRPr lang="en-US" sz="1050" kern="1200" dirty="0">
              <a:solidFill>
                <a:schemeClr val="bg1"/>
              </a:solidFill>
              <a:latin typeface="+mn-lt"/>
              <a:ea typeface="+mn-ea"/>
              <a:cs typeface="+mn-cs"/>
            </a:endParaRPr>
          </a:p>
          <a:p>
            <a:pPr marL="0" marR="0" lvl="0" indent="0" algn="l" defTabSz="914400" rtl="0" eaLnBrk="1" fontAlgn="auto" latinLnBrk="1" hangingPunct="1">
              <a:lnSpc>
                <a:spcPct val="100000"/>
              </a:lnSpc>
              <a:spcBef>
                <a:spcPts val="0"/>
              </a:spcBef>
              <a:spcAft>
                <a:spcPts val="0"/>
              </a:spcAft>
              <a:buClrTx/>
              <a:buSzTx/>
              <a:buFontTx/>
              <a:buNone/>
              <a:tabLst/>
              <a:defRPr/>
            </a:pPr>
            <a:r>
              <a:rPr lang="en-US" sz="1200" i="1" dirty="0">
                <a:solidFill>
                  <a:schemeClr val="accent2"/>
                </a:solidFill>
              </a:rPr>
              <a:t>Mit kell még figyelembe venni egy energiaközösség létrehozásakor?</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8</a:t>
            </a:fld>
            <a:endParaRPr lang="ko-KR" altLang="en-US"/>
          </a:p>
        </p:txBody>
      </p:sp>
    </p:spTree>
    <p:extLst>
      <p:ext uri="{BB962C8B-B14F-4D97-AF65-F5344CB8AC3E}">
        <p14:creationId xmlns:p14="http://schemas.microsoft.com/office/powerpoint/2010/main" val="37271366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sz="1200" b="1" dirty="0" err="1">
                <a:solidFill>
                  <a:schemeClr val="bg1"/>
                </a:solidFill>
                <a:sym typeface="Public Sans"/>
              </a:rPr>
              <a:t>Energiaközösség</a:t>
            </a:r>
            <a:r>
              <a:rPr lang="en-US" sz="1200" b="1" dirty="0">
                <a:solidFill>
                  <a:schemeClr val="bg1"/>
                </a:solidFill>
                <a:sym typeface="Public Sans"/>
              </a:rPr>
              <a:t> létrehozása: További szempontok</a:t>
            </a:r>
            <a:endParaRPr lang="en-US" sz="1050" dirty="0">
              <a:solidFill>
                <a:schemeClr val="bg1"/>
              </a:solidFill>
            </a:endParaRPr>
          </a:p>
          <a:p>
            <a:pPr latinLnBrk="0"/>
            <a:r>
              <a:rPr lang="en-GB" sz="1200" dirty="0">
                <a:ea typeface="Public Sans"/>
                <a:cs typeface="Public Sans"/>
                <a:sym typeface="Public Sans"/>
              </a:rPr>
              <a:t>Fontos megfontolni, hogyan fogja irányítani az energiaközösségét. Tartsa szem előtt a következő kulcsfontosságú területeket:</a:t>
            </a:r>
          </a:p>
          <a:p>
            <a:pPr latinLnBrk="0"/>
            <a:endParaRPr lang="en-GB" sz="1200" dirty="0">
              <a:ea typeface="Public Sans"/>
              <a:cs typeface="Public Sans"/>
            </a:endParaRPr>
          </a:p>
          <a:p>
            <a:pPr marL="342900" indent="-342900" latinLnBrk="0">
              <a:buFont typeface="Arial" panose="020B0604020202020204" pitchFamily="34" charset="0"/>
              <a:buChar char="•"/>
            </a:pPr>
            <a:r>
              <a:rPr lang="en-GB" sz="1200" dirty="0"/>
              <a:t>Szilárd és egyértelmű keretrendszer.</a:t>
            </a:r>
          </a:p>
          <a:p>
            <a:pPr marL="342900" indent="-342900" latinLnBrk="0">
              <a:buFont typeface="Arial" panose="020B0604020202020204" pitchFamily="34" charset="0"/>
              <a:buChar char="•"/>
            </a:pPr>
            <a:r>
              <a:rPr lang="en-GB" sz="1200" dirty="0"/>
              <a:t>Pénzügyi eszközök.</a:t>
            </a:r>
          </a:p>
          <a:p>
            <a:pPr marL="342900" indent="-342900" latinLnBrk="0">
              <a:buFont typeface="Arial" panose="020B0604020202020204" pitchFamily="34" charset="0"/>
              <a:buChar char="•"/>
            </a:pPr>
            <a:r>
              <a:rPr lang="en-GB" sz="1200" dirty="0"/>
              <a:t>A közösség elkötelezettsége és az érdekelt felek bevonása.</a:t>
            </a:r>
          </a:p>
          <a:p>
            <a:pPr marL="342900" indent="-342900" latinLnBrk="0">
              <a:buFont typeface="Arial" panose="020B0604020202020204" pitchFamily="34" charset="0"/>
              <a:buChar char="•"/>
            </a:pPr>
            <a:r>
              <a:rPr lang="en-GB" sz="1200" dirty="0"/>
              <a:t>Működési menedzsment?</a:t>
            </a:r>
          </a:p>
          <a:p>
            <a:pPr marL="342900" indent="-342900" latinLnBrk="0">
              <a:buFont typeface="Arial" panose="020B0604020202020204" pitchFamily="34" charset="0"/>
              <a:buChar char="•"/>
            </a:pPr>
            <a:r>
              <a:rPr lang="en-GB" sz="1200" dirty="0"/>
              <a:t>Skálázhatóság és jövőbeli növekedés.</a:t>
            </a:r>
          </a:p>
          <a:p>
            <a:endParaRPr lang="en-GB" dirty="0"/>
          </a:p>
        </p:txBody>
      </p:sp>
      <p:sp>
        <p:nvSpPr>
          <p:cNvPr id="4" name="Slide Number Placeholder 3"/>
          <p:cNvSpPr>
            <a:spLocks noGrp="1"/>
          </p:cNvSpPr>
          <p:nvPr>
            <p:ph type="sldNum" sz="quarter" idx="5"/>
          </p:nvPr>
        </p:nvSpPr>
        <p:spPr/>
        <p:txBody>
          <a:bodyPr/>
          <a:lstStyle/>
          <a:p>
            <a:fld id="{F08FC7D2-309F-4B1D-AF63-DB3D4B544859}" type="slidenum">
              <a:rPr lang="ko-KR" altLang="en-US" smtClean="0"/>
              <a:t>9</a:t>
            </a:fld>
            <a:endParaRPr lang="ko-KR" altLang="en-US"/>
          </a:p>
        </p:txBody>
      </p:sp>
    </p:spTree>
    <p:extLst>
      <p:ext uri="{BB962C8B-B14F-4D97-AF65-F5344CB8AC3E}">
        <p14:creationId xmlns:p14="http://schemas.microsoft.com/office/powerpoint/2010/main" val="64776569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emf"/><Relationship Id="rId1" Type="http://schemas.openxmlformats.org/officeDocument/2006/relationships/slideMaster" Target="../slideMasters/slideMaster1.xml"/><Relationship Id="rId4" Type="http://schemas.openxmlformats.org/officeDocument/2006/relationships/hyperlink" Target="https://eur01.safelinks.protection.outlook.com/?url=https%3A%2F%2Fcreativecommons.org%2Flicenses%2Fby-sa%2F4.0%2Fdeed.en&amp;data=05%7C02%7Csimon.ball%40open.ac.uk%7C4beecf77fe94434bfc6308de21311385%7C0e2ed45596af4100bed3a8e5fd981685%7C0%7C0%7C638984691842547971%7CUnknown%7CTWFpbGZsb3d8eyJFbXB0eU1hcGkiOnRydWUsIlYiOiIwLjAuMDAwMCIsIlAiOiJXaW4zMiIsIkFOIjoiTWFpbCIsIldUIjoyfQ%3D%3D%7C0%7C%7C%7C&amp;sdata=5mfs8Lsd5R1av9opIWNEYXVyB0PpYhSoAb5GZfNhntc%3D&amp;reserved=0" TargetMode="Externa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Every1 slide a">
    <p:spTree>
      <p:nvGrpSpPr>
        <p:cNvPr id="1" name=""/>
        <p:cNvGrpSpPr/>
        <p:nvPr/>
      </p:nvGrpSpPr>
      <p:grpSpPr>
        <a:xfrm>
          <a:off x="0" y="0"/>
          <a:ext cx="0" cy="0"/>
          <a:chOff x="0" y="0"/>
          <a:chExt cx="0" cy="0"/>
        </a:xfrm>
      </p:grpSpPr>
      <p:sp>
        <p:nvSpPr>
          <p:cNvPr id="10" name="직사각형 9">
            <a:extLst>
              <a:ext uri="{FF2B5EF4-FFF2-40B4-BE49-F238E27FC236}">
                <a16:creationId xmlns:a16="http://schemas.microsoft.com/office/drawing/2014/main" id="{6968694B-CBC0-4CFA-92E7-007B856E5C2E}"/>
              </a:ext>
            </a:extLst>
          </p:cNvPr>
          <p:cNvSpPr/>
          <p:nvPr userDrawn="1"/>
        </p:nvSpPr>
        <p:spPr>
          <a:xfrm>
            <a:off x="7678057" y="1"/>
            <a:ext cx="4513943"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pic>
        <p:nvPicPr>
          <p:cNvPr id="2" name="Picture 1">
            <a:extLst>
              <a:ext uri="{FF2B5EF4-FFF2-40B4-BE49-F238E27FC236}">
                <a16:creationId xmlns:a16="http://schemas.microsoft.com/office/drawing/2014/main" id="{95FF8FAC-CA3D-D985-2D00-0665579779A9}"/>
              </a:ext>
            </a:extLst>
          </p:cNvPr>
          <p:cNvPicPr>
            <a:picLocks noChangeAspect="1"/>
          </p:cNvPicPr>
          <p:nvPr userDrawn="1"/>
        </p:nvPicPr>
        <p:blipFill>
          <a:blip r:embed="rId2"/>
          <a:stretch>
            <a:fillRect/>
          </a:stretch>
        </p:blipFill>
        <p:spPr>
          <a:xfrm>
            <a:off x="11553029" y="6210794"/>
            <a:ext cx="377098" cy="391886"/>
          </a:xfrm>
          <a:prstGeom prst="rect">
            <a:avLst/>
          </a:prstGeom>
        </p:spPr>
      </p:pic>
      <p:pic>
        <p:nvPicPr>
          <p:cNvPr id="5" name="Picture 4">
            <a:extLst>
              <a:ext uri="{FF2B5EF4-FFF2-40B4-BE49-F238E27FC236}">
                <a16:creationId xmlns:a16="http://schemas.microsoft.com/office/drawing/2014/main" id="{A59BCDCB-D6A8-E05A-CACC-8E280719B85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43018" y="6210794"/>
            <a:ext cx="2098431" cy="439850"/>
          </a:xfrm>
          <a:prstGeom prst="rect">
            <a:avLst/>
          </a:prstGeom>
        </p:spPr>
      </p:pic>
      <p:sp>
        <p:nvSpPr>
          <p:cNvPr id="6" name="TextBox 5">
            <a:extLst>
              <a:ext uri="{FF2B5EF4-FFF2-40B4-BE49-F238E27FC236}">
                <a16:creationId xmlns:a16="http://schemas.microsoft.com/office/drawing/2014/main" id="{7E15AC46-626A-2826-D955-34B39BE6A900}"/>
              </a:ext>
            </a:extLst>
          </p:cNvPr>
          <p:cNvSpPr txBox="1"/>
          <p:nvPr userDrawn="1"/>
        </p:nvSpPr>
        <p:spPr>
          <a:xfrm>
            <a:off x="2241449" y="6072366"/>
            <a:ext cx="5343382" cy="707886"/>
          </a:xfrm>
          <a:prstGeom prst="rect">
            <a:avLst/>
          </a:prstGeom>
          <a:noFill/>
        </p:spPr>
        <p:txBody>
          <a:bodyPr wrap="square" rtlCol="0">
            <a:spAutoFit/>
          </a:bodyPr>
          <a:lstStyle/>
          <a:p>
            <a:pPr latinLnBrk="0" hangingPunct="0"/>
            <a:r>
              <a:rPr lang="hu-HU" sz="1000" b="0" i="0" kern="1200" noProof="1">
                <a:solidFill>
                  <a:schemeClr val="tx1"/>
                </a:solidFill>
                <a:effectLst/>
                <a:latin typeface="+mn-lt"/>
                <a:ea typeface="+mn-ea"/>
                <a:cs typeface="+mn-cs"/>
              </a:rPr>
              <a:t>Ez a projekt az Európai Unió Horizont kutatási és innovációs programjának (2021–2027) támogatásában részesült, a 101075596 számú támogatási megállapodás keretében. A jelen anyag tartalmáért kizárólag az Every1 projekt felelős, és az nem feltétlenül tükrözi az Európai Unió véleményét. A prezentáció </a:t>
            </a:r>
            <a:r>
              <a:rPr lang="hu-HU" sz="1000" b="0" i="0" u="sng" kern="1200" noProof="1">
                <a:solidFill>
                  <a:schemeClr val="tx1"/>
                </a:solidFill>
                <a:effectLst/>
                <a:latin typeface="+mn-lt"/>
                <a:ea typeface="+mn-ea"/>
                <a:cs typeface="+mn-cs"/>
                <a:hlinkClick r:id="rId4" tooltip="Original URL: https://creativecommons.org/licenses/by-sa/4.0/deed.en. Click or tap if you trust this link."/>
              </a:rPr>
              <a:t>CC BY-SA 4.0 </a:t>
            </a:r>
            <a:r>
              <a:rPr lang="hu-HU" sz="1000" b="0" i="0" kern="1200" noProof="1">
                <a:solidFill>
                  <a:schemeClr val="tx1"/>
                </a:solidFill>
                <a:effectLst/>
                <a:latin typeface="+mn-lt"/>
                <a:ea typeface="+mn-ea"/>
                <a:cs typeface="+mn-cs"/>
              </a:rPr>
              <a:t>licenc alatt áll</a:t>
            </a:r>
            <a:r>
              <a:rPr lang="hu-HU" sz="1000" b="0" i="0" u="sng" kern="1200" noProof="1">
                <a:solidFill>
                  <a:schemeClr val="tx1"/>
                </a:solidFill>
                <a:effectLst/>
                <a:latin typeface="+mn-lt"/>
                <a:ea typeface="+mn-ea"/>
                <a:cs typeface="+mn-cs"/>
                <a:hlinkClick r:id="rId4" tooltip="Original URL: https://creativecommons.org/licenses/by-sa/4.0/deed.en. Click or tap if you trust this link."/>
              </a:rPr>
              <a:t>, </a:t>
            </a:r>
            <a:r>
              <a:rPr lang="hu-HU" sz="1000" b="0" i="0" kern="1200" noProof="1">
                <a:solidFill>
                  <a:schemeClr val="tx1"/>
                </a:solidFill>
                <a:effectLst/>
                <a:latin typeface="+mn-lt"/>
                <a:ea typeface="+mn-ea"/>
                <a:cs typeface="+mn-cs"/>
              </a:rPr>
              <a:t>hacsak másképp nem jelezzük. </a:t>
            </a:r>
            <a:endParaRPr lang="hu-HU" sz="1000" noProof="1"/>
          </a:p>
        </p:txBody>
      </p:sp>
    </p:spTree>
    <p:extLst>
      <p:ext uri="{BB962C8B-B14F-4D97-AF65-F5344CB8AC3E}">
        <p14:creationId xmlns:p14="http://schemas.microsoft.com/office/powerpoint/2010/main" val="25494878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very1 slide b">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F53AAD2-4525-46D4-8AD1-5B650C307416}"/>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40935587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very1 slide d">
    <p:spTree>
      <p:nvGrpSpPr>
        <p:cNvPr id="1" name=""/>
        <p:cNvGrpSpPr/>
        <p:nvPr/>
      </p:nvGrpSpPr>
      <p:grpSpPr>
        <a:xfrm>
          <a:off x="0" y="0"/>
          <a:ext cx="0" cy="0"/>
          <a:chOff x="0" y="0"/>
          <a:chExt cx="0" cy="0"/>
        </a:xfrm>
      </p:grpSpPr>
      <p:sp>
        <p:nvSpPr>
          <p:cNvPr id="5" name="직사각형 4">
            <a:extLst>
              <a:ext uri="{FF2B5EF4-FFF2-40B4-BE49-F238E27FC236}">
                <a16:creationId xmlns:a16="http://schemas.microsoft.com/office/drawing/2014/main" id="{37D69E15-8DEB-4A6D-B2E4-0E1069D88945}"/>
              </a:ext>
            </a:extLst>
          </p:cNvPr>
          <p:cNvSpPr/>
          <p:nvPr userDrawn="1"/>
        </p:nvSpPr>
        <p:spPr>
          <a:xfrm>
            <a:off x="0" y="0"/>
            <a:ext cx="12192000" cy="194936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ko-KR" altLang="en-US" sz="2800">
              <a:solidFill>
                <a:srgbClr val="1A1941"/>
              </a:solidFill>
              <a:latin typeface="+mj-lt"/>
            </a:endParaRPr>
          </a:p>
        </p:txBody>
      </p:sp>
    </p:spTree>
    <p:extLst>
      <p:ext uri="{BB962C8B-B14F-4D97-AF65-F5344CB8AC3E}">
        <p14:creationId xmlns:p14="http://schemas.microsoft.com/office/powerpoint/2010/main" val="19576562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Every1 slide f">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4328BE74-3A9A-407A-80A7-F26E850A55BA}"/>
              </a:ext>
            </a:extLst>
          </p:cNvPr>
          <p:cNvSpPr/>
          <p:nvPr userDrawn="1"/>
        </p:nvSpPr>
        <p:spPr>
          <a:xfrm>
            <a:off x="487680" y="457200"/>
            <a:ext cx="11216640" cy="59436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p14="http://schemas.microsoft.com/office/powerpoint/2010/main" val="36570012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very1 slide g">
    <p:spTree>
      <p:nvGrpSpPr>
        <p:cNvPr id="1" name=""/>
        <p:cNvGrpSpPr/>
        <p:nvPr/>
      </p:nvGrpSpPr>
      <p:grpSpPr>
        <a:xfrm>
          <a:off x="0" y="0"/>
          <a:ext cx="0" cy="0"/>
          <a:chOff x="0" y="0"/>
          <a:chExt cx="0" cy="0"/>
        </a:xfrm>
      </p:grpSpPr>
      <p:sp>
        <p:nvSpPr>
          <p:cNvPr id="6" name="직사각형 5">
            <a:extLst>
              <a:ext uri="{FF2B5EF4-FFF2-40B4-BE49-F238E27FC236}">
                <a16:creationId xmlns:a16="http://schemas.microsoft.com/office/drawing/2014/main" id="{799A7B0B-43CF-4ACA-B61B-AC7F27070D01}"/>
              </a:ext>
            </a:extLst>
          </p:cNvPr>
          <p:cNvSpPr/>
          <p:nvPr userDrawn="1"/>
        </p:nvSpPr>
        <p:spPr>
          <a:xfrm>
            <a:off x="1" y="1"/>
            <a:ext cx="4046220" cy="6858000"/>
          </a:xfrm>
          <a:prstGeom prst="rect">
            <a:avLst/>
          </a:prstGeom>
          <a:solidFill>
            <a:schemeClr val="tx2"/>
          </a:solidFill>
          <a:ln w="12838" cap="flat">
            <a:noFill/>
            <a:prstDash val="solid"/>
            <a:miter/>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800">
              <a:solidFill>
                <a:srgbClr val="1A1941"/>
              </a:solidFill>
              <a:latin typeface="+mj-lt"/>
            </a:endParaRPr>
          </a:p>
        </p:txBody>
      </p:sp>
    </p:spTree>
    <p:extLst>
      <p:ext uri="{BB962C8B-B14F-4D97-AF65-F5344CB8AC3E}">
        <p14:creationId xmlns:p14="http://schemas.microsoft.com/office/powerpoint/2010/main" val="12577396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very1 slide n">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1658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4BD2F4-2B9E-45E4-DE4F-FE14DB8557CB}"/>
              </a:ext>
            </a:extLst>
          </p:cNvPr>
          <p:cNvPicPr>
            <a:picLocks noChangeAspect="1"/>
          </p:cNvPicPr>
          <p:nvPr userDrawn="1"/>
        </p:nvPicPr>
        <p:blipFill>
          <a:blip r:embed="rId8"/>
          <a:stretch>
            <a:fillRect/>
          </a:stretch>
        </p:blipFill>
        <p:spPr>
          <a:xfrm>
            <a:off x="11499503" y="6159639"/>
            <a:ext cx="482322" cy="482322"/>
          </a:xfrm>
          <a:prstGeom prst="rect">
            <a:avLst/>
          </a:prstGeom>
        </p:spPr>
      </p:pic>
    </p:spTree>
    <p:extLst>
      <p:ext uri="{BB962C8B-B14F-4D97-AF65-F5344CB8AC3E}">
        <p14:creationId xmlns:p14="http://schemas.microsoft.com/office/powerpoint/2010/main" val="383319713"/>
      </p:ext>
    </p:extLst>
  </p:cSld>
  <p:clrMap bg1="lt1" tx1="dk1" bg2="lt2" tx2="dk2" accent1="accent1" accent2="accent2" accent3="accent3" accent4="accent4" accent5="accent5" accent6="accent6" hlink="hlink" folHlink="folHlink"/>
  <p:sldLayoutIdLst>
    <p:sldLayoutId id="2147483653" r:id="rId1"/>
    <p:sldLayoutId id="2147483688" r:id="rId2"/>
    <p:sldLayoutId id="2147483690" r:id="rId3"/>
    <p:sldLayoutId id="2147483692" r:id="rId4"/>
    <p:sldLayoutId id="2147483693" r:id="rId5"/>
    <p:sldLayoutId id="2147483687" r:id="rId6"/>
  </p:sldLayoutIdLst>
  <p:txStyles>
    <p:titleStyle>
      <a:lvl1pPr algn="l" defTabSz="914400" rtl="0" eaLnBrk="1" latinLnBrk="1"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1"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1"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1"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1"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jp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www.open.edu/openlearncreate/course/view.php?id=17128"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6" Type="http://schemas.openxmlformats.org/officeDocument/2006/relationships/hyperlink" Target="https://sam.nrel.gov/" TargetMode="External"/><Relationship Id="rId5" Type="http://schemas.openxmlformats.org/officeDocument/2006/relationships/hyperlink" Target="https://globalwindatlas.info/en/" TargetMode="External"/><Relationship Id="rId4" Type="http://schemas.openxmlformats.org/officeDocument/2006/relationships/hyperlink" Target="https://joint-research-centre.ec.europa.eu/photovoltaic-geographical-information-system-pvgis_en"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energiegemeinschaften.gv.at/online-guide/" TargetMode="External"/><Relationship Id="rId2" Type="http://schemas.openxmlformats.org/officeDocument/2006/relationships/notesSlide" Target="../notesSlides/notesSlide25.xml"/><Relationship Id="rId1" Type="http://schemas.openxmlformats.org/officeDocument/2006/relationships/slideLayout" Target="../slideLayouts/slideLayout6.xml"/><Relationship Id="rId6" Type="http://schemas.openxmlformats.org/officeDocument/2006/relationships/hyperlink" Target="https://smart-cities-marketplace.ec.europa.eu/insights/solutions/solution-booklet-energy-communities" TargetMode="External"/><Relationship Id="rId5" Type="http://schemas.openxmlformats.org/officeDocument/2006/relationships/hyperlink" Target="https://decide4energy.eu/fileadmin/user_upload/Resources/PREVIEW-A5-WP3_Case_studies-Booklet.pdf" TargetMode="External"/><Relationship Id="rId4" Type="http://schemas.openxmlformats.org/officeDocument/2006/relationships/hyperlink" Target="https://decide4energy.eu/fileadmin/user_upload/Materials/Business_Models_Infographic_final_02.png" TargetMode="External"/></Relationships>
</file>

<file path=ppt/slides/_rels/slide26.xml.rels><?xml version="1.0" encoding="UTF-8" standalone="yes"?>
<Relationships xmlns="http://schemas.openxmlformats.org/package/2006/relationships"><Relationship Id="rId8" Type="http://schemas.openxmlformats.org/officeDocument/2006/relationships/hyperlink" Target="https://www.flickr.com/photos/howardlake/6238256033/in/photolist-w23rMr-DNKbE-7FU5Zv-8RJ7as-8REYjk-avfGbv-J98b4A-2nYfE8G-9H7jk4-AgukoC-5CPPh9-kNhBtZ-eSzwYo-ew3DRE-gpzKGw-553ujC-8EV2r9-8B4K1P-oqMiNU-TyuMPb-7Nsqrs-23kSphE-ejrVgd-eeHbjV-8iMtBa-u3iDQ-3KufnR-bBEkmV-5GAnJ2-6Z1XhG-2nYeegB-8bXfhU-9ttQTs-2jNUAua-2jDHP1t-iS64h-NFRXgj-2nYbGyz-6Z1Xoy-2iNdag6-2iGVpFn-2nYbKBU-4FkQe1-2jmWhkq-5jYmeg-27PcpUG-2nYh5yY-aWjvEt-6hJjTL-2nYgBFB" TargetMode="External"/><Relationship Id="rId13" Type="http://schemas.openxmlformats.org/officeDocument/2006/relationships/hyperlink" Target="https://commons.wikimedia.org/wiki/File:Vorarlberger_Kraftwerke-Energy_meter_(electro)-smart_meter-02ASD.jpg" TargetMode="External"/><Relationship Id="rId3" Type="http://schemas.openxmlformats.org/officeDocument/2006/relationships/hyperlink" Target="https://creativecommons.org/licenses/by-sa/4.0/deed.en" TargetMode="External"/><Relationship Id="rId7" Type="http://schemas.openxmlformats.org/officeDocument/2006/relationships/hyperlink" Target="https://creativecommons.org/licenses/by-nc-nd/2.0/" TargetMode="External"/><Relationship Id="rId12" Type="http://schemas.openxmlformats.org/officeDocument/2006/relationships/hyperlink" Target="https://www.flickr.com/photos/luigimengato/41193109401/in/photolist-bGVEuK-HYSiBG-msBknz-msA8Pt-msBaRa-msCm6h-msBLwy-msBJ8q-msAGLi-bGVDgP-msBDmG-25L6sha-msBAaS-J8CvTT-msB5BT-msCdv7-HcGibd-J5zfN7-J5zfAd-HH3aGN-J8CxPg-nCPDVc-J8Cvf8-J8J568-J8HLPp-psCxnU-J8HJfX-J5zhQo-J5zhtS-J5zhU1-J8CvYn-J29hc2-J8CvL8-J8CwXr-ch3NQU-J5zfES-ch3Pu3-PvkhKg-J8CxAR-tVJ6iY-J8Cw8F-J5zgUL-sWgr3-J5zf8Q-J8CwPv-HH6kPq-J2bEsv-HH3bMy-2kU3szT-J8Cxwn"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hyperlink" Target="https://www.flickr.com/photos/bcgovphotos/31002313633/in/photolist-PeyXJR-7VA87W-2mGvwpG-H4EJex-6HPouy-28wmsim-fkZi52-2qGetRz-SL4BmJ-2pFs1aw-2g6T7nQ-LcXLhM-2pzq4Wt-27NYoQe-2o4EhfW-2oikY9P-2gpgBWu-TodhL3-22RjYSg-2pznRFg-2qFvV9b-28wmpLs-4pBY8H-nTux14-oaTEP3-28zYuvn-2887yop-QbGhiR-gV96xy-eXwQ2G-2mGvw7s-28zYv8p-2o1SVM1-uq682d-cVwxTY-2bhpyUx-2qG3r4s-uaQca1-2q73nSx-8fsNLX-2nSs8S8-usCvdD-us1sWh-2pFZMXg-atbVgq-nKuAaC-4Pwhx9-uq61xw-7dzWrF-uaXDt8" TargetMode="External"/><Relationship Id="rId11" Type="http://schemas.openxmlformats.org/officeDocument/2006/relationships/hyperlink" Target="https://creativecommons.org/licenses/by-nd/2.0/" TargetMode="External"/><Relationship Id="rId5" Type="http://schemas.openxmlformats.org/officeDocument/2006/relationships/hyperlink" Target="https://creativecommons.org/licenses/by/2.0/" TargetMode="External"/><Relationship Id="rId10" Type="http://schemas.openxmlformats.org/officeDocument/2006/relationships/hyperlink" Target="https://www.flickr.com/photos/greenmambagreenmamba/2049993321/in/photolist-489KAr-3YfCcV-2kVRpJS-DzMyYS-6L6BY-5DCCBi-8oWbQt-3JPbNK-57faN7-62npjg-35NkU6-SD3i1c-4X9AaL-r1kacD-aNd9Xr-e5HioZ-8Maoye-EGj7Cd-DTexmv-RxhniS-S7SJaR-8E29fJ-2iEVdzZ-S7SHZF-6khfo5-bxcGmt-2j5ypZi-QPMHZB-eJqw8g-bjX8y-66sojC-bRTB2v-dwFX9J-4VhgWY-s2Qy5j-8jMywr-559jxT-8XzkXJ-apU25d-9a91xa-brYqtU-egQyFv-7NS6TP-7cKAeK-dyKRqc-5Gvacj-diuZw7-ACHE-arrRui-efCR5y" TargetMode="External"/><Relationship Id="rId4" Type="http://schemas.openxmlformats.org/officeDocument/2006/relationships/hyperlink" Target="https://www.flickr.com/photos/tentenuk/18672186072/" TargetMode="External"/><Relationship Id="rId9" Type="http://schemas.openxmlformats.org/officeDocument/2006/relationships/hyperlink" Target="https://creativecommons.org/licenses/by-sa/2.0/"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creativecommons.org/licenses/by/2.0/"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https://www.flickr.com/photos/tentenuk/18672186072/" TargetMode="External"/><Relationship Id="rId4" Type="http://schemas.openxmlformats.org/officeDocument/2006/relationships/hyperlink" Target="https://www.flickr.com/photos/193030246@N04/51185443459/in/photolist-2kZ5M4R-YHoUDo-2gVhBWm-EHmde9-EdduiC-Bbtyo8-FaVAcR-FaVAwD-F8C5U9-F8C7tG-EHmdTL-bmrWfT-EHme8U-FaVzkk-F8C7Bs-EHmfAU-EZekkJ-EHmeyU-FaVCeg-gmHV8W-FaVzxz-EZenzy-F2wv2F-o68auJ-F2wuor-EHmfLU-EZemMG-2gViDpA-LEdN9a-ABXbz-2pVvMsu-EZeqrf-Edyai2-FaVGaH-EddCAu-F8CcVy-21fHMqa-EZeqSq-Edybpk-EHmjKL-EdyaKe-2kZ2TrW-8WooS2-7k9nHa-BaGwqh-7kdh2Y-ezxMh4-2nBQC5a-4QjWQ2-riod3" TargetMode="Externa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energy.ec.europa.eu/topics/markets-and-consumers/energy-consumers-and-prosumers/energy-communities_en"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7.jpg"/><Relationship Id="rId4" Type="http://schemas.openxmlformats.org/officeDocument/2006/relationships/hyperlink" Target="https://energy.ec.europa.eu/topics/renewable-energy/enabling-framework-renewables_en#renewable-energy-communitie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9EE2B6D-35E4-4C91-CC80-BAA946F23BC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16748" y="420576"/>
            <a:ext cx="2547257" cy="836349"/>
          </a:xfrm>
          <a:prstGeom prst="rect">
            <a:avLst/>
          </a:prstGeom>
        </p:spPr>
      </p:pic>
      <p:pic>
        <p:nvPicPr>
          <p:cNvPr id="6" name="Picture 5">
            <a:extLst>
              <a:ext uri="{FF2B5EF4-FFF2-40B4-BE49-F238E27FC236}">
                <a16:creationId xmlns:a16="http://schemas.microsoft.com/office/drawing/2014/main" id="{118E81CD-AD80-81A8-462B-7E8DD186C9B2}"/>
              </a:ex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90981" y="1893014"/>
            <a:ext cx="4501019" cy="3375765"/>
          </a:xfrm>
          <a:prstGeom prst="rect">
            <a:avLst/>
          </a:prstGeom>
        </p:spPr>
      </p:pic>
      <p:sp>
        <p:nvSpPr>
          <p:cNvPr id="2" name="Title 1">
            <a:extLst>
              <a:ext uri="{FF2B5EF4-FFF2-40B4-BE49-F238E27FC236}">
                <a16:creationId xmlns:a16="http://schemas.microsoft.com/office/drawing/2014/main" id="{2CB092E2-1A2A-9EE6-F777-B7C9EC86D0F3}"/>
              </a:ext>
            </a:extLst>
          </p:cNvPr>
          <p:cNvSpPr>
            <a:spLocks noGrp="1"/>
          </p:cNvSpPr>
          <p:nvPr>
            <p:ph type="title" idx="4294967295"/>
          </p:nvPr>
        </p:nvSpPr>
        <p:spPr>
          <a:xfrm>
            <a:off x="427995" y="1676107"/>
            <a:ext cx="6861079" cy="3505785"/>
          </a:xfrm>
          <a:prstGeom prst="rect">
            <a:avLst/>
          </a:prstGeom>
        </p:spPr>
        <p:txBody>
          <a:bodyPr/>
          <a:lstStyle/>
          <a:p>
            <a:pPr lvl="0" latinLnBrk="0">
              <a:defRPr/>
            </a:pPr>
            <a:r>
              <a:rPr lang="hu-HU" sz="5400" noProof="1">
                <a:solidFill>
                  <a:srgbClr val="231F20"/>
                </a:solidFill>
                <a:latin typeface="Calibri" panose="020F0502020204030204" pitchFamily="34" charset="0"/>
                <a:ea typeface="맑은 고딕" panose="020B0503020000020004" pitchFamily="34" charset="-127"/>
                <a:cs typeface="Arial" panose="020B0604020202020204" pitchFamily="34" charset="0"/>
              </a:rPr>
              <a:t>Hasznos tippek, trükkök és eszközök… </a:t>
            </a:r>
            <a:r>
              <a:rPr lang="hu-HU" sz="5400" noProof="1"/>
              <a:t>Energiaközösség</a:t>
            </a:r>
            <a:endParaRPr lang="hu-HU" sz="5400" noProof="1">
              <a:effectLst/>
            </a:endParaRPr>
          </a:p>
        </p:txBody>
      </p:sp>
    </p:spTree>
    <p:extLst>
      <p:ext uri="{BB962C8B-B14F-4D97-AF65-F5344CB8AC3E}">
        <p14:creationId xmlns:p14="http://schemas.microsoft.com/office/powerpoint/2010/main" val="396191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B3927-D115-407C-E584-86BC989C72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D7B66C-1DD6-E51A-BFA0-68FD14A99FC2}"/>
              </a:ext>
            </a:extLst>
          </p:cNvPr>
          <p:cNvSpPr>
            <a:spLocks noGrp="1"/>
          </p:cNvSpPr>
          <p:nvPr>
            <p:ph type="title" idx="4294967295"/>
          </p:nvPr>
        </p:nvSpPr>
        <p:spPr>
          <a:xfrm>
            <a:off x="511629" y="730885"/>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Energiaközösség létrehozása: formális szervezés – Bevezetés</a:t>
            </a:r>
            <a:endParaRPr lang="hu-HU" noProof="1">
              <a:effectLst/>
            </a:endParaRPr>
          </a:p>
          <a:p>
            <a:endParaRPr lang="hu-HU" noProof="1"/>
          </a:p>
        </p:txBody>
      </p:sp>
      <p:sp>
        <p:nvSpPr>
          <p:cNvPr id="4" name="TextBox 3">
            <a:extLst>
              <a:ext uri="{FF2B5EF4-FFF2-40B4-BE49-F238E27FC236}">
                <a16:creationId xmlns:a16="http://schemas.microsoft.com/office/drawing/2014/main" id="{3578E889-170D-661A-C4C9-37B6BB6336A3}"/>
              </a:ext>
            </a:extLst>
          </p:cNvPr>
          <p:cNvSpPr txBox="1"/>
          <p:nvPr/>
        </p:nvSpPr>
        <p:spPr>
          <a:xfrm>
            <a:off x="885169" y="3194137"/>
            <a:ext cx="10421655" cy="1446550"/>
          </a:xfrm>
          <a:prstGeom prst="rect">
            <a:avLst/>
          </a:prstGeom>
          <a:noFill/>
        </p:spPr>
        <p:txBody>
          <a:bodyPr wrap="square" rtlCol="0">
            <a:spAutoFit/>
          </a:bodyPr>
          <a:lstStyle/>
          <a:p>
            <a:pPr algn="ctr" latinLnBrk="0"/>
            <a:r>
              <a:rPr lang="en-US" sz="4400" i="1" dirty="0">
                <a:solidFill>
                  <a:schemeClr val="accent5"/>
                </a:solidFill>
              </a:rPr>
              <a:t>Milyen alakiságok szükségesek egy energiaközösség létrehozásához?</a:t>
            </a:r>
          </a:p>
        </p:txBody>
      </p:sp>
    </p:spTree>
    <p:extLst>
      <p:ext uri="{BB962C8B-B14F-4D97-AF65-F5344CB8AC3E}">
        <p14:creationId xmlns:p14="http://schemas.microsoft.com/office/powerpoint/2010/main" val="2999173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42BB5-58B6-278B-E025-E6AA0528F65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3CF6284-8BB3-547A-45B1-1F04A85CF410}"/>
              </a:ext>
            </a:extLst>
          </p:cNvPr>
          <p:cNvSpPr>
            <a:spLocks noGrp="1"/>
          </p:cNvSpPr>
          <p:nvPr>
            <p:ph type="title" idx="4294967295"/>
          </p:nvPr>
        </p:nvSpPr>
        <p:spPr>
          <a:xfrm>
            <a:off x="576942" y="730885"/>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Energiaközösség indítása: hivatalos szervezés</a:t>
            </a:r>
            <a:endParaRPr lang="hu-HU" noProof="1">
              <a:effectLst/>
            </a:endParaRPr>
          </a:p>
          <a:p>
            <a:endParaRPr lang="hu-HU" noProof="1"/>
          </a:p>
        </p:txBody>
      </p:sp>
      <p:sp>
        <p:nvSpPr>
          <p:cNvPr id="4" name="TextBox 3">
            <a:extLst>
              <a:ext uri="{FF2B5EF4-FFF2-40B4-BE49-F238E27FC236}">
                <a16:creationId xmlns:a16="http://schemas.microsoft.com/office/drawing/2014/main" id="{92FE9A94-DCC1-E1C5-4D79-C962BC490CDE}"/>
              </a:ext>
            </a:extLst>
          </p:cNvPr>
          <p:cNvSpPr txBox="1"/>
          <p:nvPr/>
        </p:nvSpPr>
        <p:spPr>
          <a:xfrm>
            <a:off x="5323562" y="1964353"/>
            <a:ext cx="6640971" cy="4893647"/>
          </a:xfrm>
          <a:prstGeom prst="rect">
            <a:avLst/>
          </a:prstGeom>
          <a:noFill/>
        </p:spPr>
        <p:txBody>
          <a:bodyPr wrap="square" lIns="91440" tIns="45720" rIns="91440" bIns="45720" rtlCol="0" anchor="t">
            <a:spAutoFit/>
          </a:bodyPr>
          <a:lstStyle/>
          <a:p>
            <a:pPr marL="457200" indent="-457200" latinLnBrk="0">
              <a:buFont typeface="Arial,Sans-Serif"/>
              <a:buChar char="•"/>
            </a:pPr>
            <a:r>
              <a:rPr lang="en-US" sz="2400" dirty="0">
                <a:solidFill>
                  <a:srgbClr val="2B2C30"/>
                </a:solidFill>
                <a:ea typeface="Public Sans"/>
                <a:cs typeface="Public Sans"/>
              </a:rPr>
              <a:t>Készítsen részletes </a:t>
            </a:r>
            <a:r>
              <a:rPr lang="en-US" sz="2400" b="1" dirty="0">
                <a:solidFill>
                  <a:srgbClr val="2B2C30"/>
                </a:solidFill>
                <a:ea typeface="Public Sans"/>
                <a:cs typeface="Public Sans"/>
              </a:rPr>
              <a:t>projektvázlatot</a:t>
            </a:r>
            <a:r>
              <a:rPr lang="en-US" sz="2400" dirty="0">
                <a:solidFill>
                  <a:srgbClr val="2B2C30"/>
                </a:solidFill>
                <a:ea typeface="Public Sans"/>
                <a:cs typeface="Public Sans"/>
              </a:rPr>
              <a:t>, amely tartalmazza az összes rendelkezésre álló információt és ütemtervet.</a:t>
            </a:r>
            <a:endParaRPr lang="en-US" sz="2400" dirty="0">
              <a:solidFill>
                <a:srgbClr val="2B2C30"/>
              </a:solidFill>
              <a:ea typeface="Public Sans"/>
            </a:endParaRPr>
          </a:p>
          <a:p>
            <a:pPr marL="457200" indent="-457200" latinLnBrk="0">
              <a:buFont typeface="Arial"/>
              <a:buChar char="•"/>
            </a:pPr>
            <a:r>
              <a:rPr lang="en-US" sz="2400" dirty="0">
                <a:solidFill>
                  <a:srgbClr val="2B2C30"/>
                </a:solidFill>
                <a:ea typeface="Public Sans"/>
                <a:cs typeface="Public Sans"/>
              </a:rPr>
              <a:t>Ellenőrizze </a:t>
            </a:r>
            <a:r>
              <a:rPr lang="en-US" sz="2400" dirty="0" err="1">
                <a:solidFill>
                  <a:srgbClr val="2B2C30"/>
                </a:solidFill>
                <a:ea typeface="Public Sans"/>
                <a:cs typeface="Public Sans"/>
              </a:rPr>
              <a:t>az</a:t>
            </a:r>
            <a:r>
              <a:rPr lang="en-US" sz="2400" dirty="0">
                <a:solidFill>
                  <a:srgbClr val="2B2C30"/>
                </a:solidFill>
                <a:ea typeface="Public Sans"/>
                <a:cs typeface="Public Sans"/>
              </a:rPr>
              <a:t> </a:t>
            </a:r>
            <a:r>
              <a:rPr lang="en-US" sz="2400" dirty="0" err="1">
                <a:solidFill>
                  <a:srgbClr val="2B2C30"/>
                </a:solidFill>
                <a:ea typeface="Public Sans"/>
                <a:cs typeface="Public Sans"/>
              </a:rPr>
              <a:t>energiaközösség</a:t>
            </a:r>
            <a:r>
              <a:rPr lang="en-US" sz="2400" dirty="0">
                <a:solidFill>
                  <a:srgbClr val="2B2C30"/>
                </a:solidFill>
                <a:ea typeface="Public Sans"/>
                <a:cs typeface="Public Sans"/>
              </a:rPr>
              <a:t> típusára vonatkozó</a:t>
            </a:r>
            <a:r>
              <a:rPr lang="en-US" sz="2400" b="1" dirty="0">
                <a:solidFill>
                  <a:srgbClr val="2B2C30"/>
                </a:solidFill>
                <a:ea typeface="Public Sans"/>
                <a:cs typeface="Public Sans"/>
              </a:rPr>
              <a:t> jogi követelményeket,</a:t>
            </a:r>
            <a:r>
              <a:rPr lang="en-US" sz="2400" dirty="0">
                <a:solidFill>
                  <a:srgbClr val="2B2C30"/>
                </a:solidFill>
                <a:ea typeface="Public Sans"/>
                <a:cs typeface="Public Sans"/>
              </a:rPr>
              <a:t> hogy biztosítsa a jogszabályok betartását. Ellenőrizze az összes alkalmazandó szabályozást – ezek lehetnek országos, regionális, helyi vagy önkormányzati szabályozások.</a:t>
            </a:r>
            <a:endParaRPr lang="en-US" sz="2400" dirty="0">
              <a:ea typeface="Public Sans"/>
            </a:endParaRPr>
          </a:p>
          <a:p>
            <a:pPr marL="457200" indent="-457200" latinLnBrk="0">
              <a:buFont typeface="Arial"/>
              <a:buChar char="•"/>
            </a:pPr>
            <a:r>
              <a:rPr lang="en-US" sz="2400" dirty="0">
                <a:solidFill>
                  <a:srgbClr val="2B2C30"/>
                </a:solidFill>
                <a:ea typeface="Public Sans"/>
                <a:cs typeface="Public Sans"/>
              </a:rPr>
              <a:t>Ellenőrizze, hogy szükséges-e </a:t>
            </a:r>
            <a:r>
              <a:rPr lang="en-US" sz="2400" b="1" dirty="0">
                <a:solidFill>
                  <a:srgbClr val="2B2C30"/>
                </a:solidFill>
                <a:ea typeface="Public Sans"/>
                <a:cs typeface="Public Sans"/>
              </a:rPr>
              <a:t>hivatalosan regisztrálnia </a:t>
            </a:r>
            <a:r>
              <a:rPr lang="en-US" sz="2400" dirty="0" err="1">
                <a:solidFill>
                  <a:srgbClr val="2B2C30"/>
                </a:solidFill>
                <a:ea typeface="Public Sans"/>
                <a:cs typeface="Public Sans"/>
              </a:rPr>
              <a:t>az</a:t>
            </a:r>
            <a:r>
              <a:rPr lang="en-US" sz="2400" dirty="0">
                <a:solidFill>
                  <a:srgbClr val="2B2C30"/>
                </a:solidFill>
                <a:ea typeface="Public Sans"/>
                <a:cs typeface="Public Sans"/>
              </a:rPr>
              <a:t> </a:t>
            </a:r>
            <a:r>
              <a:rPr lang="en-US" sz="2400" dirty="0" err="1">
                <a:solidFill>
                  <a:srgbClr val="2B2C30"/>
                </a:solidFill>
                <a:ea typeface="Public Sans"/>
                <a:cs typeface="Public Sans"/>
              </a:rPr>
              <a:t>energiaközösségét</a:t>
            </a:r>
            <a:r>
              <a:rPr lang="en-US" sz="2400" dirty="0">
                <a:solidFill>
                  <a:srgbClr val="2B2C30"/>
                </a:solidFill>
                <a:ea typeface="Public Sans"/>
                <a:cs typeface="Public Sans"/>
              </a:rPr>
              <a:t>.</a:t>
            </a:r>
            <a:endParaRPr lang="en-US" sz="2400" dirty="0"/>
          </a:p>
          <a:p>
            <a:pPr marL="457200" indent="-457200" latinLnBrk="0">
              <a:buFont typeface="Arial"/>
              <a:buChar char="•"/>
            </a:pPr>
            <a:r>
              <a:rPr lang="en-US" sz="2400" dirty="0">
                <a:solidFill>
                  <a:srgbClr val="2B2C30"/>
                </a:solidFill>
                <a:ea typeface="Public Sans"/>
              </a:rPr>
              <a:t>Tisztázza </a:t>
            </a:r>
            <a:r>
              <a:rPr lang="en" sz="2400" dirty="0">
                <a:solidFill>
                  <a:srgbClr val="2B2C30"/>
                </a:solidFill>
                <a:ea typeface="Public Sans"/>
              </a:rPr>
              <a:t>a </a:t>
            </a:r>
            <a:r>
              <a:rPr lang="en" sz="2400" b="1" dirty="0">
                <a:solidFill>
                  <a:srgbClr val="2B2C30"/>
                </a:solidFill>
                <a:ea typeface="Public Sans"/>
              </a:rPr>
              <a:t>hálózatüzemeltetővel </a:t>
            </a:r>
            <a:r>
              <a:rPr lang="en-US" sz="2400" dirty="0">
                <a:solidFill>
                  <a:srgbClr val="2B2C30"/>
                </a:solidFill>
                <a:ea typeface="Public Sans"/>
              </a:rPr>
              <a:t>a </a:t>
            </a:r>
            <a:r>
              <a:rPr lang="en" sz="2400" dirty="0">
                <a:solidFill>
                  <a:srgbClr val="2B2C30"/>
                </a:solidFill>
                <a:ea typeface="Public Sans"/>
              </a:rPr>
              <a:t>regisztráció</a:t>
            </a:r>
            <a:r>
              <a:rPr lang="en-US" sz="2400" dirty="0">
                <a:solidFill>
                  <a:srgbClr val="2B2C30"/>
                </a:solidFill>
                <a:ea typeface="Public Sans"/>
              </a:rPr>
              <a:t> eljárását és követelményeit</a:t>
            </a:r>
            <a:r>
              <a:rPr lang="en" sz="2400" dirty="0">
                <a:solidFill>
                  <a:srgbClr val="2B2C30"/>
                </a:solidFill>
                <a:ea typeface="Public Sans"/>
              </a:rPr>
              <a:t>.</a:t>
            </a:r>
            <a:endParaRPr lang="en-US" sz="2400" dirty="0">
              <a:solidFill>
                <a:srgbClr val="2B2C30"/>
              </a:solidFill>
            </a:endParaRPr>
          </a:p>
        </p:txBody>
      </p:sp>
      <p:pic>
        <p:nvPicPr>
          <p:cNvPr id="7" name="Picture 6">
            <a:extLst>
              <a:ext uri="{FF2B5EF4-FFF2-40B4-BE49-F238E27FC236}">
                <a16:creationId xmlns:a16="http://schemas.microsoft.com/office/drawing/2014/main" id="{A3CE70EB-6BB7-60DE-6A16-DBC3B8219981}"/>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467" y="2730674"/>
            <a:ext cx="4881515" cy="3255668"/>
          </a:xfrm>
          <a:prstGeom prst="rect">
            <a:avLst/>
          </a:prstGeom>
        </p:spPr>
      </p:pic>
    </p:spTree>
    <p:extLst>
      <p:ext uri="{BB962C8B-B14F-4D97-AF65-F5344CB8AC3E}">
        <p14:creationId xmlns:p14="http://schemas.microsoft.com/office/powerpoint/2010/main" val="2027727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40B598-3C59-58D5-BCCF-5F94FB98C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6B77A4-E21F-44F8-B284-2CD9FE549DE2}"/>
              </a:ext>
            </a:extLst>
          </p:cNvPr>
          <p:cNvSpPr>
            <a:spLocks noGrp="1"/>
          </p:cNvSpPr>
          <p:nvPr>
            <p:ph type="title" idx="4294967295"/>
          </p:nvPr>
        </p:nvSpPr>
        <p:spPr>
          <a:xfrm>
            <a:off x="569934" y="743948"/>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Energiaközösség létrehozása: Vezetés –  Bevezetés</a:t>
            </a:r>
            <a:endParaRPr lang="hu-HU" noProof="1">
              <a:effectLst/>
            </a:endParaRPr>
          </a:p>
          <a:p>
            <a:endParaRPr lang="hu-HU" noProof="1"/>
          </a:p>
        </p:txBody>
      </p:sp>
      <p:sp>
        <p:nvSpPr>
          <p:cNvPr id="4" name="TextBox 3">
            <a:extLst>
              <a:ext uri="{FF2B5EF4-FFF2-40B4-BE49-F238E27FC236}">
                <a16:creationId xmlns:a16="http://schemas.microsoft.com/office/drawing/2014/main" id="{03AC321A-ECC1-6F77-28D3-B93794C698A1}"/>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Hogyan vezethetem hatékonyan az energiaközösséget?</a:t>
            </a:r>
            <a:endParaRPr lang="en-US" sz="4000" i="1" dirty="0">
              <a:solidFill>
                <a:schemeClr val="accent2"/>
              </a:solidFill>
            </a:endParaRPr>
          </a:p>
        </p:txBody>
      </p:sp>
    </p:spTree>
    <p:extLst>
      <p:ext uri="{BB962C8B-B14F-4D97-AF65-F5344CB8AC3E}">
        <p14:creationId xmlns:p14="http://schemas.microsoft.com/office/powerpoint/2010/main" val="317226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8971A-92A2-1549-E68D-21610F539B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AFBB5B-33C8-185E-AEBB-165BBB8E98D9}"/>
              </a:ext>
            </a:extLst>
          </p:cNvPr>
          <p:cNvSpPr>
            <a:spLocks noGrp="1"/>
          </p:cNvSpPr>
          <p:nvPr>
            <p:ph type="title" idx="4294967295"/>
          </p:nvPr>
        </p:nvSpPr>
        <p:spPr>
          <a:xfrm>
            <a:off x="550817" y="809262"/>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Energiaközösség létrehozása: Vezetés</a:t>
            </a:r>
            <a:endParaRPr lang="hu-HU" noProof="1">
              <a:effectLst/>
            </a:endParaRPr>
          </a:p>
          <a:p>
            <a:endParaRPr lang="hu-HU" noProof="1"/>
          </a:p>
        </p:txBody>
      </p:sp>
      <p:pic>
        <p:nvPicPr>
          <p:cNvPr id="7" name="Picture 6">
            <a:extLst>
              <a:ext uri="{FF2B5EF4-FFF2-40B4-BE49-F238E27FC236}">
                <a16:creationId xmlns:a16="http://schemas.microsoft.com/office/drawing/2014/main" id="{511FBD15-B2C1-AC0C-EA32-5D94F17B18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617940"/>
            <a:ext cx="5386939" cy="3593470"/>
          </a:xfrm>
          <a:prstGeom prst="rect">
            <a:avLst/>
          </a:prstGeom>
        </p:spPr>
      </p:pic>
      <p:sp>
        <p:nvSpPr>
          <p:cNvPr id="4" name="TextBox 3">
            <a:extLst>
              <a:ext uri="{FF2B5EF4-FFF2-40B4-BE49-F238E27FC236}">
                <a16:creationId xmlns:a16="http://schemas.microsoft.com/office/drawing/2014/main" id="{B86F7BA3-B558-E7EE-49BC-1EDCDFCA81CE}"/>
              </a:ext>
            </a:extLst>
          </p:cNvPr>
          <p:cNvSpPr txBox="1"/>
          <p:nvPr/>
        </p:nvSpPr>
        <p:spPr>
          <a:xfrm>
            <a:off x="4928949" y="2382479"/>
            <a:ext cx="6879262" cy="3785652"/>
          </a:xfrm>
          <a:prstGeom prst="rect">
            <a:avLst/>
          </a:prstGeom>
          <a:noFill/>
        </p:spPr>
        <p:txBody>
          <a:bodyPr wrap="square" lIns="91440" tIns="45720" rIns="91440" bIns="45720" rtlCol="0" anchor="t">
            <a:spAutoFit/>
          </a:bodyPr>
          <a:lstStyle/>
          <a:p>
            <a:pPr marL="457200" indent="-457200" latinLnBrk="0">
              <a:buChar char="•"/>
            </a:pPr>
            <a:r>
              <a:rPr lang="en-US" sz="2400" dirty="0">
                <a:solidFill>
                  <a:srgbClr val="2B2C30"/>
                </a:solidFill>
                <a:latin typeface="Calibri"/>
                <a:ea typeface="Public Sans"/>
                <a:cs typeface="Public Sans"/>
              </a:rPr>
              <a:t>Alapítson egy </a:t>
            </a:r>
            <a:r>
              <a:rPr lang="en-US" sz="2400" b="1" dirty="0">
                <a:solidFill>
                  <a:srgbClr val="2B2C30"/>
                </a:solidFill>
                <a:latin typeface="Calibri"/>
                <a:ea typeface="Public Sans"/>
                <a:cs typeface="Public Sans"/>
              </a:rPr>
              <a:t>magcsoportot</a:t>
            </a:r>
            <a:r>
              <a:rPr lang="en-US" sz="2400" dirty="0">
                <a:solidFill>
                  <a:srgbClr val="2B2C30"/>
                </a:solidFill>
                <a:latin typeface="Calibri"/>
                <a:ea typeface="Public Sans"/>
                <a:cs typeface="Public Sans"/>
              </a:rPr>
              <a:t>: Ez a csoport legyen megbízható, aktív és ne legyen túl nagy.</a:t>
            </a:r>
            <a:endParaRPr lang="en-US" sz="2400" b="1" dirty="0">
              <a:solidFill>
                <a:srgbClr val="2B2C30"/>
              </a:solidFill>
              <a:latin typeface="Calibri"/>
              <a:ea typeface="Public Sans"/>
              <a:cs typeface="Public Sans"/>
            </a:endParaRPr>
          </a:p>
          <a:p>
            <a:pPr marL="457200" indent="-457200" latinLnBrk="0">
              <a:buChar char="•"/>
            </a:pPr>
            <a:r>
              <a:rPr lang="en-US" sz="2400" dirty="0">
                <a:solidFill>
                  <a:srgbClr val="2B2C30"/>
                </a:solidFill>
                <a:latin typeface="Calibri"/>
                <a:ea typeface="Public Sans"/>
                <a:cs typeface="Public Sans"/>
              </a:rPr>
              <a:t>Ossza meg </a:t>
            </a:r>
            <a:r>
              <a:rPr lang="en-US" sz="2400" dirty="0">
                <a:solidFill>
                  <a:srgbClr val="2B2C30"/>
                </a:solidFill>
                <a:latin typeface="Calibri"/>
                <a:ea typeface="Calibri"/>
                <a:cs typeface="Calibri"/>
              </a:rPr>
              <a:t>a feladatokat: Határozza meg egyértelműen, ki vezeti az egyes feladatokat. Például a számlázást, a nyomon követést vagy a kommunikációt. </a:t>
            </a:r>
            <a:r>
              <a:rPr lang="en-US" sz="2400" b="1" dirty="0">
                <a:solidFill>
                  <a:srgbClr val="2B2C30"/>
                </a:solidFill>
                <a:latin typeface="Calibri"/>
                <a:ea typeface="Calibri"/>
                <a:cs typeface="Calibri"/>
              </a:rPr>
              <a:t>A feladatok és a felelősségek </a:t>
            </a:r>
            <a:r>
              <a:rPr lang="en-US" sz="2400" dirty="0">
                <a:solidFill>
                  <a:srgbClr val="2B2C30"/>
                </a:solidFill>
                <a:latin typeface="Calibri"/>
                <a:ea typeface="Calibri"/>
                <a:cs typeface="Calibri"/>
              </a:rPr>
              <a:t>korai </a:t>
            </a:r>
            <a:r>
              <a:rPr lang="en-US" sz="2400" b="1" dirty="0">
                <a:solidFill>
                  <a:srgbClr val="2B2C30"/>
                </a:solidFill>
                <a:latin typeface="Calibri"/>
                <a:ea typeface="Calibri"/>
                <a:cs typeface="Calibri"/>
              </a:rPr>
              <a:t>tisztázása </a:t>
            </a:r>
            <a:r>
              <a:rPr lang="en-US" sz="2400" dirty="0">
                <a:solidFill>
                  <a:srgbClr val="2B2C30"/>
                </a:solidFill>
                <a:latin typeface="Calibri"/>
                <a:ea typeface="Calibri"/>
                <a:cs typeface="Calibri"/>
              </a:rPr>
              <a:t>segít elkerülni a konfliktusokat!</a:t>
            </a:r>
          </a:p>
          <a:p>
            <a:pPr marL="457200" indent="-457200" latinLnBrk="0">
              <a:buChar char="•"/>
            </a:pPr>
            <a:r>
              <a:rPr lang="en-US" sz="2400" dirty="0">
                <a:solidFill>
                  <a:srgbClr val="2B2C30"/>
                </a:solidFill>
                <a:latin typeface="Calibri"/>
                <a:ea typeface="Calibri"/>
                <a:cs typeface="Calibri"/>
              </a:rPr>
              <a:t>Reálisan becsülje meg </a:t>
            </a:r>
            <a:r>
              <a:rPr lang="en-US" sz="2400" b="1" dirty="0">
                <a:solidFill>
                  <a:srgbClr val="2B2C30"/>
                </a:solidFill>
                <a:latin typeface="Calibri"/>
                <a:ea typeface="Calibri"/>
                <a:cs typeface="Calibri"/>
              </a:rPr>
              <a:t>a rendelkezésre álló idejét</a:t>
            </a:r>
            <a:r>
              <a:rPr lang="en-US" sz="2400" dirty="0">
                <a:solidFill>
                  <a:srgbClr val="2B2C30"/>
                </a:solidFill>
                <a:latin typeface="Calibri"/>
                <a:ea typeface="Calibri"/>
                <a:cs typeface="Calibri"/>
              </a:rPr>
              <a:t>: elegendő-e a tervezett tevékenységekhez? Gondoljon arra, hogy tartalékot képezzen váratlan feladatokra vagy késedelmekre.</a:t>
            </a:r>
          </a:p>
        </p:txBody>
      </p:sp>
    </p:spTree>
    <p:extLst>
      <p:ext uri="{BB962C8B-B14F-4D97-AF65-F5344CB8AC3E}">
        <p14:creationId xmlns:p14="http://schemas.microsoft.com/office/powerpoint/2010/main" val="1109055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BEB5A1-B4A9-64BD-61B2-652C301C155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E48A3D5-C5A4-1A8A-D223-4BBCFF008BDA}"/>
              </a:ext>
            </a:extLst>
          </p:cNvPr>
          <p:cNvSpPr>
            <a:spLocks noGrp="1"/>
          </p:cNvSpPr>
          <p:nvPr>
            <p:ph type="title" idx="4294967295"/>
          </p:nvPr>
        </p:nvSpPr>
        <p:spPr>
          <a:xfrm>
            <a:off x="569934" y="704759"/>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Energiaközösség létrehozása: Források – Bevezetés</a:t>
            </a:r>
            <a:endParaRPr lang="hu-HU" noProof="1">
              <a:effectLst/>
            </a:endParaRPr>
          </a:p>
          <a:p>
            <a:endParaRPr lang="hu-HU" noProof="1"/>
          </a:p>
        </p:txBody>
      </p:sp>
      <p:sp>
        <p:nvSpPr>
          <p:cNvPr id="4" name="TextBox 3">
            <a:extLst>
              <a:ext uri="{FF2B5EF4-FFF2-40B4-BE49-F238E27FC236}">
                <a16:creationId xmlns:a16="http://schemas.microsoft.com/office/drawing/2014/main" id="{4377BFF2-33C6-968B-4039-27829257A52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Milyen felszerelésre van szükségem egy energiaközösség létrehozásához?</a:t>
            </a:r>
            <a:endParaRPr lang="en-US" sz="4000" i="1" dirty="0">
              <a:solidFill>
                <a:schemeClr val="accent2"/>
              </a:solidFill>
            </a:endParaRPr>
          </a:p>
        </p:txBody>
      </p:sp>
    </p:spTree>
    <p:extLst>
      <p:ext uri="{BB962C8B-B14F-4D97-AF65-F5344CB8AC3E}">
        <p14:creationId xmlns:p14="http://schemas.microsoft.com/office/powerpoint/2010/main" val="9757334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94D80-25C1-4CFD-EC45-A3D4E808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9E520AD-FF2D-3896-5F9E-947FACFEDEA6}"/>
              </a:ext>
            </a:extLst>
          </p:cNvPr>
          <p:cNvSpPr>
            <a:spLocks noGrp="1"/>
          </p:cNvSpPr>
          <p:nvPr>
            <p:ph type="title" idx="4294967295"/>
          </p:nvPr>
        </p:nvSpPr>
        <p:spPr>
          <a:xfrm>
            <a:off x="498566" y="668804"/>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Energiaközösség létrehozása: Források </a:t>
            </a:r>
            <a:endParaRPr lang="hu-HU" noProof="1">
              <a:effectLst/>
            </a:endParaRPr>
          </a:p>
          <a:p>
            <a:endParaRPr lang="hu-HU" noProof="1"/>
          </a:p>
        </p:txBody>
      </p:sp>
      <p:sp>
        <p:nvSpPr>
          <p:cNvPr id="4" name="TextBox 3">
            <a:extLst>
              <a:ext uri="{FF2B5EF4-FFF2-40B4-BE49-F238E27FC236}">
                <a16:creationId xmlns:a16="http://schemas.microsoft.com/office/drawing/2014/main" id="{C48B4B3E-49EA-5666-7C14-9015697F413B}"/>
              </a:ext>
            </a:extLst>
          </p:cNvPr>
          <p:cNvSpPr txBox="1"/>
          <p:nvPr/>
        </p:nvSpPr>
        <p:spPr>
          <a:xfrm>
            <a:off x="2646716" y="1994367"/>
            <a:ext cx="9448828" cy="4093428"/>
          </a:xfrm>
          <a:prstGeom prst="rect">
            <a:avLst/>
          </a:prstGeom>
          <a:noFill/>
        </p:spPr>
        <p:txBody>
          <a:bodyPr wrap="square" rtlCol="0">
            <a:spAutoFit/>
          </a:bodyPr>
          <a:lstStyle/>
          <a:p>
            <a:pPr latinLnBrk="0"/>
            <a:r>
              <a:rPr lang="en-US" sz="2000" dirty="0">
                <a:solidFill>
                  <a:srgbClr val="2B2C30"/>
                </a:solidFill>
              </a:rPr>
              <a:t>Az energiaközösség létrehozása magában foglalja olyan berendezések telepítését és karbantartását, amelyek lehetővé teszik az energia előállítását, tárolását, kezelését és elosztását a közösség tagjai között. Például: </a:t>
            </a:r>
            <a:endParaRPr lang="en-US" sz="2000" dirty="0"/>
          </a:p>
          <a:p>
            <a:pPr marL="457200" indent="-457200" latinLnBrk="0">
              <a:buFont typeface="Arial"/>
              <a:buChar char="•"/>
            </a:pPr>
            <a:r>
              <a:rPr lang="en-US" sz="2000" dirty="0">
                <a:solidFill>
                  <a:srgbClr val="2B2C30"/>
                </a:solidFill>
                <a:sym typeface="Public Sans"/>
              </a:rPr>
              <a:t>Megújuló energia termelés: napelemek, szélturbinák, mikro-vízerőművek.</a:t>
            </a:r>
            <a:endParaRPr lang="en-US" sz="2000" dirty="0">
              <a:solidFill>
                <a:srgbClr val="2B2C30"/>
              </a:solidFill>
            </a:endParaRPr>
          </a:p>
          <a:p>
            <a:pPr marL="457200" indent="-457200" latinLnBrk="0">
              <a:buFont typeface="Arial"/>
              <a:buChar char="•"/>
            </a:pPr>
            <a:r>
              <a:rPr lang="en-US" sz="2000" dirty="0">
                <a:solidFill>
                  <a:srgbClr val="2B2C30"/>
                </a:solidFill>
                <a:sym typeface="Public Sans"/>
              </a:rPr>
              <a:t>Energiatárolás: akkumulátoros rendszerek, hőenergia-tárolás.</a:t>
            </a:r>
            <a:endParaRPr lang="en-US" sz="2000" dirty="0">
              <a:solidFill>
                <a:srgbClr val="2B2C30"/>
              </a:solidFill>
            </a:endParaRPr>
          </a:p>
          <a:p>
            <a:pPr marL="457200" indent="-457200" latinLnBrk="0">
              <a:buFont typeface="Arial"/>
              <a:buChar char="•"/>
            </a:pPr>
            <a:r>
              <a:rPr lang="en-US" sz="2000" dirty="0">
                <a:solidFill>
                  <a:srgbClr val="2B2C30"/>
                </a:solidFill>
                <a:sym typeface="Public Sans"/>
              </a:rPr>
              <a:t>Energiagazdálkodás és -felügyelet: </a:t>
            </a:r>
            <a:r>
              <a:rPr lang="en-US" sz="2000" dirty="0">
                <a:solidFill>
                  <a:srgbClr val="2B2C30"/>
                </a:solidFill>
              </a:rPr>
              <a:t>intelligens mérőórák; energiagazdálkodási rendszerek (EMS).</a:t>
            </a:r>
          </a:p>
          <a:p>
            <a:pPr marL="457200" indent="-457200" latinLnBrk="0">
              <a:buFont typeface="Arial"/>
              <a:buChar char="•"/>
            </a:pPr>
            <a:r>
              <a:rPr lang="en-US" sz="2000" dirty="0">
                <a:solidFill>
                  <a:srgbClr val="2B2C30"/>
                </a:solidFill>
              </a:rPr>
              <a:t>Hálózati integráció és biztonság: inverterek; biztonsági berendezések.</a:t>
            </a:r>
          </a:p>
          <a:p>
            <a:pPr marL="457200" indent="-457200" latinLnBrk="0">
              <a:buFont typeface="Arial"/>
              <a:buChar char="•"/>
            </a:pPr>
            <a:r>
              <a:rPr lang="en-US" sz="2000" dirty="0">
                <a:solidFill>
                  <a:srgbClr val="2B2C30"/>
                </a:solidFill>
              </a:rPr>
              <a:t>Kommunikáció és vezérlés: SCADA rendszerek, IoT érzékelők; intelligens hálózati technológia.</a:t>
            </a:r>
          </a:p>
          <a:p>
            <a:pPr marL="457200" indent="-457200" latinLnBrk="0">
              <a:buFont typeface="Arial"/>
              <a:buChar char="•"/>
            </a:pPr>
            <a:r>
              <a:rPr lang="en-US" sz="2000" dirty="0">
                <a:solidFill>
                  <a:srgbClr val="2B2C30"/>
                </a:solidFill>
              </a:rPr>
              <a:t>Elektromos járművek integrációja: töltőállomások; jármű-hálózat (V2G) rendszerek.</a:t>
            </a:r>
          </a:p>
          <a:p>
            <a:pPr latinLnBrk="0"/>
            <a:r>
              <a:rPr lang="en-US" sz="2000" b="1" dirty="0">
                <a:solidFill>
                  <a:srgbClr val="2B2C30"/>
                </a:solidFill>
              </a:rPr>
              <a:t>A megvalósítás és használat az Ön országának jogi kereteitől függ</a:t>
            </a:r>
            <a:r>
              <a:rPr lang="en-US" sz="2000" dirty="0">
                <a:solidFill>
                  <a:srgbClr val="2B2C30"/>
                </a:solidFill>
              </a:rPr>
              <a:t>.</a:t>
            </a:r>
          </a:p>
          <a:p>
            <a:pPr latinLnBrk="0"/>
            <a:endParaRPr lang="en-US" sz="2000" dirty="0">
              <a:solidFill>
                <a:srgbClr val="2B2C30"/>
              </a:solidFill>
            </a:endParaRPr>
          </a:p>
        </p:txBody>
      </p:sp>
      <p:pic>
        <p:nvPicPr>
          <p:cNvPr id="7" name="Picture 6">
            <a:extLst>
              <a:ext uri="{FF2B5EF4-FFF2-40B4-BE49-F238E27FC236}">
                <a16:creationId xmlns:a16="http://schemas.microsoft.com/office/drawing/2014/main" id="{06953836-0F13-3611-FC8F-B2C49940B260}"/>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403" y="2518083"/>
            <a:ext cx="2273398" cy="3693327"/>
          </a:xfrm>
          <a:prstGeom prst="rect">
            <a:avLst/>
          </a:prstGeom>
        </p:spPr>
      </p:pic>
    </p:spTree>
    <p:extLst>
      <p:ext uri="{BB962C8B-B14F-4D97-AF65-F5344CB8AC3E}">
        <p14:creationId xmlns:p14="http://schemas.microsoft.com/office/powerpoint/2010/main" val="3438722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E24449-55D8-2FC8-5533-C7D7C25899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783DA8-FCA3-4165-4727-5FF30387C1D9}"/>
              </a:ext>
            </a:extLst>
          </p:cNvPr>
          <p:cNvSpPr>
            <a:spLocks noGrp="1"/>
          </p:cNvSpPr>
          <p:nvPr>
            <p:ph type="title" idx="4294967295"/>
          </p:nvPr>
        </p:nvSpPr>
        <p:spPr>
          <a:xfrm>
            <a:off x="446314" y="861514"/>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Energiaközösség létrehozása: Tagok – Bevezetés </a:t>
            </a:r>
            <a:endParaRPr lang="hu-HU" noProof="1">
              <a:effectLst/>
            </a:endParaRPr>
          </a:p>
          <a:p>
            <a:endParaRPr lang="hu-HU" noProof="1"/>
          </a:p>
        </p:txBody>
      </p:sp>
      <p:sp>
        <p:nvSpPr>
          <p:cNvPr id="4" name="TextBox 3">
            <a:extLst>
              <a:ext uri="{FF2B5EF4-FFF2-40B4-BE49-F238E27FC236}">
                <a16:creationId xmlns:a16="http://schemas.microsoft.com/office/drawing/2014/main" id="{E9CF9DF6-E166-5036-F30B-43DE1E958B64}"/>
              </a:ext>
            </a:extLst>
          </p:cNvPr>
          <p:cNvSpPr txBox="1"/>
          <p:nvPr/>
        </p:nvSpPr>
        <p:spPr>
          <a:xfrm>
            <a:off x="1490597" y="3429000"/>
            <a:ext cx="9857984" cy="1569660"/>
          </a:xfrm>
          <a:prstGeom prst="rect">
            <a:avLst/>
          </a:prstGeom>
          <a:noFill/>
        </p:spPr>
        <p:txBody>
          <a:bodyPr wrap="square" rtlCol="0">
            <a:spAutoFit/>
          </a:bodyPr>
          <a:lstStyle/>
          <a:p>
            <a:pPr algn="ctr" latinLnBrk="0"/>
            <a:r>
              <a:rPr lang="en-US" sz="4800" i="1" dirty="0">
                <a:solidFill>
                  <a:schemeClr val="accent2"/>
                </a:solidFill>
              </a:rPr>
              <a:t>Hogyan néz ki </a:t>
            </a:r>
            <a:r>
              <a:rPr lang="en-US" sz="4800" i="1" dirty="0" err="1">
                <a:solidFill>
                  <a:schemeClr val="accent2"/>
                </a:solidFill>
              </a:rPr>
              <a:t>egy</a:t>
            </a:r>
            <a:r>
              <a:rPr lang="en-US" sz="4800" i="1" dirty="0">
                <a:solidFill>
                  <a:schemeClr val="accent2"/>
                </a:solidFill>
              </a:rPr>
              <a:t> </a:t>
            </a:r>
            <a:r>
              <a:rPr lang="en-US" sz="4800" i="1" dirty="0" err="1">
                <a:solidFill>
                  <a:schemeClr val="accent2"/>
                </a:solidFill>
              </a:rPr>
              <a:t>energiaközösség</a:t>
            </a:r>
            <a:r>
              <a:rPr lang="en-US" sz="4800" i="1" dirty="0">
                <a:solidFill>
                  <a:schemeClr val="accent2"/>
                </a:solidFill>
              </a:rPr>
              <a:t> tagsága?</a:t>
            </a:r>
            <a:endParaRPr lang="en-US" sz="4000" i="1" dirty="0">
              <a:solidFill>
                <a:schemeClr val="accent2"/>
              </a:solidFill>
            </a:endParaRPr>
          </a:p>
        </p:txBody>
      </p:sp>
    </p:spTree>
    <p:extLst>
      <p:ext uri="{BB962C8B-B14F-4D97-AF65-F5344CB8AC3E}">
        <p14:creationId xmlns:p14="http://schemas.microsoft.com/office/powerpoint/2010/main" val="2549826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984A55-3301-C7C4-A4A7-34966C0987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FAF6892-8B06-979D-0860-9079ACA9142C}"/>
              </a:ext>
            </a:extLst>
          </p:cNvPr>
          <p:cNvSpPr>
            <a:spLocks noGrp="1"/>
          </p:cNvSpPr>
          <p:nvPr>
            <p:ph type="title" idx="4294967295"/>
          </p:nvPr>
        </p:nvSpPr>
        <p:spPr>
          <a:xfrm>
            <a:off x="498566" y="807315"/>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Energiaközösség indítása: Tagjai </a:t>
            </a:r>
            <a:endParaRPr lang="hu-HU" noProof="1">
              <a:effectLst/>
            </a:endParaRPr>
          </a:p>
          <a:p>
            <a:endParaRPr lang="hu-HU" noProof="1"/>
          </a:p>
        </p:txBody>
      </p:sp>
      <p:sp>
        <p:nvSpPr>
          <p:cNvPr id="4" name="TextBox 3">
            <a:extLst>
              <a:ext uri="{FF2B5EF4-FFF2-40B4-BE49-F238E27FC236}">
                <a16:creationId xmlns:a16="http://schemas.microsoft.com/office/drawing/2014/main" id="{B8F24D65-3C3C-DDDB-79E7-E2DA63900FA9}"/>
              </a:ext>
            </a:extLst>
          </p:cNvPr>
          <p:cNvSpPr txBox="1"/>
          <p:nvPr/>
        </p:nvSpPr>
        <p:spPr>
          <a:xfrm>
            <a:off x="4822521" y="2322064"/>
            <a:ext cx="7198290" cy="4093428"/>
          </a:xfrm>
          <a:prstGeom prst="rect">
            <a:avLst/>
          </a:prstGeom>
          <a:noFill/>
        </p:spPr>
        <p:txBody>
          <a:bodyPr wrap="square" rtlCol="0">
            <a:spAutoFit/>
          </a:bodyPr>
          <a:lstStyle/>
          <a:p>
            <a:pPr latinLnBrk="0"/>
            <a:r>
              <a:rPr lang="en-US" sz="2000" dirty="0">
                <a:solidFill>
                  <a:srgbClr val="2B2C30"/>
                </a:solidFill>
              </a:rPr>
              <a:t>Az energiaközösség tagsági feltételeinek kidolgozásakor figyelembe kell venni a következőket: </a:t>
            </a:r>
            <a:endParaRPr lang="en-US" sz="2000" b="1" dirty="0">
              <a:solidFill>
                <a:srgbClr val="2B2C30"/>
              </a:solidFill>
            </a:endParaRPr>
          </a:p>
          <a:p>
            <a:pPr marL="342900" indent="-342900" latinLnBrk="0">
              <a:buFont typeface="Arial" panose="020B0604020202020204" pitchFamily="34" charset="0"/>
              <a:buChar char="•"/>
            </a:pPr>
            <a:r>
              <a:rPr lang="en-US" sz="2000" dirty="0">
                <a:solidFill>
                  <a:srgbClr val="2B2C30"/>
                </a:solidFill>
              </a:rPr>
              <a:t>Fontolja meg </a:t>
            </a:r>
            <a:r>
              <a:rPr lang="en-US" sz="2000" b="1" dirty="0">
                <a:solidFill>
                  <a:srgbClr val="2B2C30"/>
                </a:solidFill>
              </a:rPr>
              <a:t>a tagsági díjakat </a:t>
            </a:r>
            <a:r>
              <a:rPr lang="en-US" sz="2000" dirty="0">
                <a:solidFill>
                  <a:srgbClr val="2B2C30"/>
                </a:solidFill>
              </a:rPr>
              <a:t>– amennyiben releváns – az adminisztratív feladatok fedezésére.</a:t>
            </a:r>
          </a:p>
          <a:p>
            <a:pPr marL="342900" indent="-342900" latinLnBrk="0">
              <a:buFont typeface="Arial" panose="020B0604020202020204" pitchFamily="34" charset="0"/>
              <a:buChar char="•"/>
            </a:pPr>
            <a:r>
              <a:rPr lang="en-US" sz="2000" dirty="0">
                <a:solidFill>
                  <a:srgbClr val="2B2C30"/>
                </a:solidFill>
              </a:rPr>
              <a:t>Meg kell határozni a tagok közötti </a:t>
            </a:r>
            <a:r>
              <a:rPr lang="en-US" sz="2000" b="1" dirty="0">
                <a:solidFill>
                  <a:srgbClr val="2B2C30"/>
                </a:solidFill>
              </a:rPr>
              <a:t>megosztási kulcsokat </a:t>
            </a:r>
            <a:r>
              <a:rPr lang="en-US" sz="2000" dirty="0">
                <a:solidFill>
                  <a:srgbClr val="2B2C30"/>
                </a:solidFill>
              </a:rPr>
              <a:t>(ki mennyi energiát kap a nap melyik órájában).</a:t>
            </a:r>
          </a:p>
          <a:p>
            <a:pPr marL="342900" indent="-342900" latinLnBrk="0">
              <a:buFont typeface="Arial" panose="020B0604020202020204" pitchFamily="34" charset="0"/>
              <a:buChar char="•"/>
            </a:pPr>
            <a:r>
              <a:rPr lang="en" sz="2000" dirty="0">
                <a:solidFill>
                  <a:srgbClr val="2B2C30"/>
                </a:solidFill>
              </a:rPr>
              <a:t>Meg kell határozni a tagok </a:t>
            </a:r>
            <a:r>
              <a:rPr lang="en" sz="2000" b="1" dirty="0">
                <a:solidFill>
                  <a:srgbClr val="2B2C30"/>
                </a:solidFill>
              </a:rPr>
              <a:t>rugalmasságának mértékét </a:t>
            </a:r>
            <a:r>
              <a:rPr lang="en" sz="2000" dirty="0">
                <a:solidFill>
                  <a:srgbClr val="2B2C30"/>
                </a:solidFill>
              </a:rPr>
              <a:t>(belépési és kilépési feltételek).</a:t>
            </a:r>
            <a:endParaRPr lang="en-US" sz="2000" dirty="0">
              <a:solidFill>
                <a:srgbClr val="2B2C30"/>
              </a:solidFill>
            </a:endParaRPr>
          </a:p>
          <a:p>
            <a:pPr marL="342900" indent="-342900" latinLnBrk="0">
              <a:buFont typeface="Arial" panose="020B0604020202020204" pitchFamily="34" charset="0"/>
              <a:buChar char="•"/>
            </a:pPr>
            <a:r>
              <a:rPr lang="en-US" sz="2000" dirty="0">
                <a:solidFill>
                  <a:srgbClr val="2B2C30"/>
                </a:solidFill>
              </a:rPr>
              <a:t>Létre kell hozni </a:t>
            </a:r>
            <a:r>
              <a:rPr lang="en-US" sz="2000" b="1" dirty="0">
                <a:solidFill>
                  <a:srgbClr val="2B2C30"/>
                </a:solidFill>
              </a:rPr>
              <a:t>a </a:t>
            </a:r>
            <a:r>
              <a:rPr lang="en-US" sz="2000" dirty="0">
                <a:solidFill>
                  <a:srgbClr val="2B2C30"/>
                </a:solidFill>
              </a:rPr>
              <a:t>tagok közötti </a:t>
            </a:r>
            <a:r>
              <a:rPr lang="en-US" sz="2000" b="1" dirty="0">
                <a:solidFill>
                  <a:srgbClr val="2B2C30"/>
                </a:solidFill>
              </a:rPr>
              <a:t>kommunikációs csatornákat </a:t>
            </a:r>
            <a:r>
              <a:rPr lang="en-US" sz="2000" dirty="0">
                <a:solidFill>
                  <a:srgbClr val="2B2C30"/>
                </a:solidFill>
              </a:rPr>
              <a:t>(pl. hírlevelek, rendszeres találkozók).</a:t>
            </a:r>
            <a:endParaRPr lang="en-US" sz="2000" dirty="0"/>
          </a:p>
          <a:p>
            <a:pPr marL="342900" indent="-342900" latinLnBrk="0">
              <a:buFont typeface="Arial" panose="020B0604020202020204" pitchFamily="34" charset="0"/>
              <a:buChar char="•"/>
            </a:pPr>
            <a:r>
              <a:rPr lang="en-US" sz="2000" dirty="0">
                <a:solidFill>
                  <a:srgbClr val="2B2C30"/>
                </a:solidFill>
              </a:rPr>
              <a:t>Biztosítsa </a:t>
            </a:r>
            <a:r>
              <a:rPr lang="en-US" sz="2000" b="1" dirty="0">
                <a:solidFill>
                  <a:srgbClr val="2B2C30"/>
                </a:solidFill>
              </a:rPr>
              <a:t>az átláthatóságot, </a:t>
            </a:r>
            <a:r>
              <a:rPr lang="en-US" sz="2000" dirty="0">
                <a:solidFill>
                  <a:srgbClr val="2B2C30"/>
                </a:solidFill>
              </a:rPr>
              <a:t>és tartsa naprakészen </a:t>
            </a:r>
            <a:r>
              <a:rPr lang="en-US" sz="2000" dirty="0" err="1">
                <a:solidFill>
                  <a:srgbClr val="2B2C30"/>
                </a:solidFill>
              </a:rPr>
              <a:t>az</a:t>
            </a:r>
            <a:r>
              <a:rPr lang="en-US" sz="2000" dirty="0">
                <a:solidFill>
                  <a:srgbClr val="2B2C30"/>
                </a:solidFill>
              </a:rPr>
              <a:t> </a:t>
            </a:r>
            <a:r>
              <a:rPr lang="en-US" sz="2000" dirty="0" err="1">
                <a:solidFill>
                  <a:srgbClr val="2B2C30"/>
                </a:solidFill>
              </a:rPr>
              <a:t>energiaközösség</a:t>
            </a:r>
            <a:r>
              <a:rPr lang="en-US" sz="2000" dirty="0">
                <a:solidFill>
                  <a:srgbClr val="2B2C30"/>
                </a:solidFill>
              </a:rPr>
              <a:t> tagjait. </a:t>
            </a:r>
          </a:p>
          <a:p>
            <a:pPr marL="457200" indent="-457200" latinLnBrk="0">
              <a:buChar char="•"/>
            </a:pPr>
            <a:endParaRPr lang="en-US" sz="2000" dirty="0">
              <a:solidFill>
                <a:srgbClr val="2B2C30"/>
              </a:solidFill>
              <a:ea typeface="Public Sans"/>
              <a:cs typeface="Public Sans"/>
            </a:endParaRPr>
          </a:p>
        </p:txBody>
      </p:sp>
      <p:pic>
        <p:nvPicPr>
          <p:cNvPr id="7" name="Picture 6">
            <a:extLst>
              <a:ext uri="{FF2B5EF4-FFF2-40B4-BE49-F238E27FC236}">
                <a16:creationId xmlns:a16="http://schemas.microsoft.com/office/drawing/2014/main" id="{D06E88D3-C166-85E1-26CC-8BD7F61086A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1189" y="2597584"/>
            <a:ext cx="4325655" cy="3244241"/>
          </a:xfrm>
          <a:prstGeom prst="rect">
            <a:avLst/>
          </a:prstGeom>
        </p:spPr>
      </p:pic>
    </p:spTree>
    <p:extLst>
      <p:ext uri="{BB962C8B-B14F-4D97-AF65-F5344CB8AC3E}">
        <p14:creationId xmlns:p14="http://schemas.microsoft.com/office/powerpoint/2010/main" val="1623071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8F056E-0271-F698-8409-4BDD9B02D5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601604-3A94-9624-E485-640AE0B9C5FC}"/>
              </a:ext>
            </a:extLst>
          </p:cNvPr>
          <p:cNvSpPr>
            <a:spLocks noGrp="1"/>
          </p:cNvSpPr>
          <p:nvPr>
            <p:ph type="title" idx="4294967295"/>
          </p:nvPr>
        </p:nvSpPr>
        <p:spPr>
          <a:xfrm>
            <a:off x="569934" y="743948"/>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Energiaközösség létrehozása: Finanszírozás – Bevezetés</a:t>
            </a:r>
            <a:endParaRPr lang="hu-HU" noProof="1">
              <a:effectLst/>
            </a:endParaRPr>
          </a:p>
          <a:p>
            <a:endParaRPr lang="hu-HU" noProof="1"/>
          </a:p>
        </p:txBody>
      </p:sp>
      <p:sp>
        <p:nvSpPr>
          <p:cNvPr id="4" name="TextBox 3">
            <a:extLst>
              <a:ext uri="{FF2B5EF4-FFF2-40B4-BE49-F238E27FC236}">
                <a16:creationId xmlns:a16="http://schemas.microsoft.com/office/drawing/2014/main" id="{F7523C7B-772E-CFDB-6B1C-08434537B54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Milyen finanszírozási lehetőségek állnak rendelkezésre az energiaközösségek támogatására?</a:t>
            </a:r>
            <a:endParaRPr lang="en-US" sz="4000" i="1" dirty="0">
              <a:solidFill>
                <a:schemeClr val="accent2"/>
              </a:solidFill>
            </a:endParaRPr>
          </a:p>
        </p:txBody>
      </p:sp>
    </p:spTree>
    <p:extLst>
      <p:ext uri="{BB962C8B-B14F-4D97-AF65-F5344CB8AC3E}">
        <p14:creationId xmlns:p14="http://schemas.microsoft.com/office/powerpoint/2010/main" val="7924568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A76CAE-69B9-36A4-D379-2D2350CAB7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0EB12DB-F7AD-69D0-60C2-90FDFA4B9E36}"/>
              </a:ext>
            </a:extLst>
          </p:cNvPr>
          <p:cNvSpPr>
            <a:spLocks noGrp="1"/>
          </p:cNvSpPr>
          <p:nvPr>
            <p:ph type="title" idx="4294967295"/>
          </p:nvPr>
        </p:nvSpPr>
        <p:spPr>
          <a:xfrm>
            <a:off x="485503" y="691696"/>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Energiaközösség indítása: Finanszírozás – Kérdések</a:t>
            </a:r>
            <a:endParaRPr lang="hu-HU" noProof="1">
              <a:effectLst/>
            </a:endParaRPr>
          </a:p>
          <a:p>
            <a:endParaRPr lang="hu-HU" noProof="1"/>
          </a:p>
        </p:txBody>
      </p:sp>
      <p:sp>
        <p:nvSpPr>
          <p:cNvPr id="4" name="TextBox 3">
            <a:extLst>
              <a:ext uri="{FF2B5EF4-FFF2-40B4-BE49-F238E27FC236}">
                <a16:creationId xmlns:a16="http://schemas.microsoft.com/office/drawing/2014/main" id="{5B37293F-24F8-0380-1F80-AE575BD0E6B4}"/>
              </a:ext>
            </a:extLst>
          </p:cNvPr>
          <p:cNvSpPr txBox="1"/>
          <p:nvPr/>
        </p:nvSpPr>
        <p:spPr>
          <a:xfrm>
            <a:off x="4584102" y="2173081"/>
            <a:ext cx="7006281" cy="4154984"/>
          </a:xfrm>
          <a:prstGeom prst="rect">
            <a:avLst/>
          </a:prstGeom>
          <a:noFill/>
        </p:spPr>
        <p:txBody>
          <a:bodyPr wrap="square" rtlCol="0">
            <a:spAutoFit/>
          </a:bodyPr>
          <a:lstStyle/>
          <a:p>
            <a:pPr latinLnBrk="0"/>
            <a:r>
              <a:rPr lang="en-US" sz="2400" dirty="0">
                <a:solidFill>
                  <a:srgbClr val="2B2C30"/>
                </a:solidFill>
              </a:rPr>
              <a:t>A megfelelő finanszírozás és bevételi források biztosítása elengedhetetlen az energiaközösség hosszú távú életképességéhez. Néhány megfontolandó kérdés: </a:t>
            </a:r>
          </a:p>
          <a:p>
            <a:pPr algn="just" latinLnBrk="0"/>
            <a:endParaRPr lang="en-US" sz="2400" b="1" dirty="0">
              <a:solidFill>
                <a:srgbClr val="2B2C30"/>
              </a:solidFill>
            </a:endParaRPr>
          </a:p>
          <a:p>
            <a:pPr marL="800100" indent="-342900" algn="just" latinLnBrk="0">
              <a:buFont typeface="Arial" panose="020B0604020202020204" pitchFamily="34" charset="0"/>
              <a:buChar char="•"/>
            </a:pPr>
            <a:r>
              <a:rPr lang="en-US" sz="2400" dirty="0">
                <a:solidFill>
                  <a:srgbClr val="2B2C30"/>
                </a:solidFill>
              </a:rPr>
              <a:t>Mekkora kezdeti tőkebefektetés szükséges?</a:t>
            </a:r>
          </a:p>
          <a:p>
            <a:pPr marL="800100" indent="-342900" algn="just" latinLnBrk="0">
              <a:buFont typeface="Arial" panose="020B0604020202020204" pitchFamily="34" charset="0"/>
              <a:buChar char="•"/>
            </a:pPr>
            <a:r>
              <a:rPr lang="en-US" sz="2400" dirty="0">
                <a:solidFill>
                  <a:srgbClr val="2B2C30"/>
                </a:solidFill>
              </a:rPr>
              <a:t>Van-e lehetőség támogatásokra, szubvenciókra vagy adókedvezményekre?</a:t>
            </a:r>
          </a:p>
          <a:p>
            <a:pPr marL="800100" indent="-342900" algn="just" latinLnBrk="0">
              <a:buFont typeface="Arial" panose="020B0604020202020204" pitchFamily="34" charset="0"/>
              <a:buChar char="•"/>
            </a:pPr>
            <a:r>
              <a:rPr lang="en-US" sz="2400" dirty="0">
                <a:solidFill>
                  <a:srgbClr val="2B2C30"/>
                </a:solidFill>
              </a:rPr>
              <a:t>Hogyan járulnak hozzá a tagok pénzügyileg (egyszeri díjak, havi előfizetések, használat alapú fizetés)?</a:t>
            </a:r>
          </a:p>
          <a:p>
            <a:pPr marL="800100" indent="-342900" latinLnBrk="0">
              <a:buFont typeface="Arial" panose="020B0604020202020204" pitchFamily="34" charset="0"/>
              <a:buChar char="•"/>
            </a:pPr>
            <a:r>
              <a:rPr lang="en-US" sz="2400" dirty="0">
                <a:solidFill>
                  <a:srgbClr val="2B2C30"/>
                </a:solidFill>
              </a:rPr>
              <a:t>Mekkora a várható befektetési megtérülés (ROI)?</a:t>
            </a:r>
            <a:endParaRPr lang="en-US" sz="2400" b="1" i="1" dirty="0">
              <a:solidFill>
                <a:srgbClr val="2B2C30"/>
              </a:solidFill>
              <a:ea typeface="Public Sans"/>
              <a:cs typeface="Public Sans"/>
            </a:endParaRPr>
          </a:p>
        </p:txBody>
      </p:sp>
      <p:pic>
        <p:nvPicPr>
          <p:cNvPr id="8" name="Picture 7">
            <a:extLst>
              <a:ext uri="{FF2B5EF4-FFF2-40B4-BE49-F238E27FC236}">
                <a16:creationId xmlns:a16="http://schemas.microsoft.com/office/drawing/2014/main" id="{24063084-F625-6ACE-25D3-D1E7346DC136}"/>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935" y="3027406"/>
            <a:ext cx="4105196" cy="2736113"/>
          </a:xfrm>
          <a:prstGeom prst="rect">
            <a:avLst/>
          </a:prstGeom>
        </p:spPr>
      </p:pic>
    </p:spTree>
    <p:extLst>
      <p:ext uri="{BB962C8B-B14F-4D97-AF65-F5344CB8AC3E}">
        <p14:creationId xmlns:p14="http://schemas.microsoft.com/office/powerpoint/2010/main" val="1694752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983D20B-2801-6B4E-D109-BC11B582C021}"/>
              </a:ext>
            </a:extLst>
          </p:cNvPr>
          <p:cNvSpPr>
            <a:spLocks noGrp="1"/>
          </p:cNvSpPr>
          <p:nvPr>
            <p:ph type="title" idx="4294967295"/>
          </p:nvPr>
        </p:nvSpPr>
        <p:spPr>
          <a:xfrm>
            <a:off x="838200" y="741561"/>
            <a:ext cx="10515600" cy="1325563"/>
          </a:xfrm>
          <a:prstGeom prst="rect">
            <a:avLst/>
          </a:prstGeom>
        </p:spPr>
        <p:txBody>
          <a:bodyPr/>
          <a:lstStyle/>
          <a:p>
            <a:r>
              <a:rPr lang="hu-HU" sz="2800" b="1" noProof="1">
                <a:solidFill>
                  <a:schemeClr val="bg1"/>
                </a:solidFill>
              </a:rPr>
              <a:t>Bevezetés</a:t>
            </a:r>
          </a:p>
        </p:txBody>
      </p:sp>
      <p:sp>
        <p:nvSpPr>
          <p:cNvPr id="2" name="TextBox 1">
            <a:extLst>
              <a:ext uri="{FF2B5EF4-FFF2-40B4-BE49-F238E27FC236}">
                <a16:creationId xmlns:a16="http://schemas.microsoft.com/office/drawing/2014/main" id="{0FE65402-2D24-4C0B-3A9B-70B199ADCEA8}"/>
              </a:ext>
            </a:extLst>
          </p:cNvPr>
          <p:cNvSpPr txBox="1"/>
          <p:nvPr/>
        </p:nvSpPr>
        <p:spPr>
          <a:xfrm>
            <a:off x="4514398" y="982176"/>
            <a:ext cx="7288445" cy="5262979"/>
          </a:xfrm>
          <a:prstGeom prst="rect">
            <a:avLst/>
          </a:prstGeom>
          <a:noFill/>
        </p:spPr>
        <p:txBody>
          <a:bodyPr wrap="square" rtlCol="0">
            <a:spAutoFit/>
          </a:bodyPr>
          <a:lstStyle/>
          <a:p>
            <a:pPr latinLnBrk="0"/>
            <a:r>
              <a:rPr lang="en-GB" sz="2400" dirty="0"/>
              <a:t>Az energiaközösség felállítása és vezetése izgalmas feladat. Ha azonban főként egyedül dolgozik, ez ijesztőnek tűnhet. Milyen fontos szempontokat kell figyelembe vennie? Hol kaphat támogatást? Hogyan használhatja ki legjobban korlátozott idejét és erőforrásait?</a:t>
            </a:r>
          </a:p>
          <a:p>
            <a:pPr latinLnBrk="0"/>
            <a:endParaRPr lang="en-GB" sz="2400" dirty="0"/>
          </a:p>
          <a:p>
            <a:pPr latinLnBrk="0"/>
            <a:r>
              <a:rPr lang="en-GB" sz="2400" dirty="0"/>
              <a:t>Ebben a rövid előadásban a következőket vizsgáljuk meg: </a:t>
            </a:r>
          </a:p>
          <a:p>
            <a:pPr latinLnBrk="0"/>
            <a:endParaRPr lang="en-GB" sz="2400" dirty="0"/>
          </a:p>
          <a:p>
            <a:pPr marL="457200" indent="-457200" latinLnBrk="0">
              <a:buChar char="•"/>
            </a:pPr>
            <a:r>
              <a:rPr lang="en-GB" sz="2400" dirty="0"/>
              <a:t>Az </a:t>
            </a:r>
            <a:r>
              <a:rPr lang="en-GB" sz="2400" dirty="0" err="1"/>
              <a:t>energiaközösség</a:t>
            </a:r>
            <a:r>
              <a:rPr lang="en-GB" sz="2400" dirty="0"/>
              <a:t> létrehozásának és/vagy vezetésének legfontosabb szempontjai. </a:t>
            </a:r>
          </a:p>
          <a:p>
            <a:pPr marL="457200" indent="-457200" latinLnBrk="0">
              <a:buChar char="•"/>
            </a:pPr>
            <a:r>
              <a:rPr lang="en-GB" sz="2400" dirty="0"/>
              <a:t>Hogyan lehet hatékonyan együttműködni a közösséggel és más érdekelt felekkel?</a:t>
            </a:r>
          </a:p>
          <a:p>
            <a:pPr marL="457200" indent="-457200" latinLnBrk="0">
              <a:buChar char="•"/>
            </a:pPr>
            <a:r>
              <a:rPr lang="en-GB" sz="2400" dirty="0"/>
              <a:t>Hová fordulhat, ha támogatásra van szüksége. </a:t>
            </a:r>
          </a:p>
        </p:txBody>
      </p:sp>
      <p:pic>
        <p:nvPicPr>
          <p:cNvPr id="5" name="Picture 4">
            <a:extLst>
              <a:ext uri="{FF2B5EF4-FFF2-40B4-BE49-F238E27FC236}">
                <a16:creationId xmlns:a16="http://schemas.microsoft.com/office/drawing/2014/main" id="{343FFEE2-4F0D-9405-EE0D-F00F75619388}"/>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7124"/>
            <a:ext cx="4033381" cy="2957813"/>
          </a:xfrm>
          <a:prstGeom prst="rect">
            <a:avLst/>
          </a:prstGeom>
        </p:spPr>
      </p:pic>
    </p:spTree>
    <p:extLst>
      <p:ext uri="{BB962C8B-B14F-4D97-AF65-F5344CB8AC3E}">
        <p14:creationId xmlns:p14="http://schemas.microsoft.com/office/powerpoint/2010/main" val="801388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F256F-61EB-5450-6FB6-810C1C168050}"/>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BEF2CC0-197A-7BE8-7327-20E1B5DA08E1}"/>
              </a:ext>
            </a:extLst>
          </p:cNvPr>
          <p:cNvSpPr>
            <a:spLocks noGrp="1"/>
          </p:cNvSpPr>
          <p:nvPr>
            <p:ph type="title" idx="4294967295"/>
          </p:nvPr>
        </p:nvSpPr>
        <p:spPr>
          <a:xfrm>
            <a:off x="550817" y="678633"/>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Energiaközösség létrehozása: Finanszírozás – Lehetőségek</a:t>
            </a:r>
            <a:endParaRPr lang="hu-HU" noProof="1">
              <a:effectLst/>
            </a:endParaRPr>
          </a:p>
          <a:p>
            <a:endParaRPr lang="hu-HU" noProof="1"/>
          </a:p>
        </p:txBody>
      </p:sp>
      <p:sp>
        <p:nvSpPr>
          <p:cNvPr id="4" name="TextBox 3">
            <a:extLst>
              <a:ext uri="{FF2B5EF4-FFF2-40B4-BE49-F238E27FC236}">
                <a16:creationId xmlns:a16="http://schemas.microsoft.com/office/drawing/2014/main" id="{1ECEFC4C-0B69-0558-9888-BD4D20B48878}"/>
              </a:ext>
            </a:extLst>
          </p:cNvPr>
          <p:cNvSpPr txBox="1"/>
          <p:nvPr/>
        </p:nvSpPr>
        <p:spPr>
          <a:xfrm>
            <a:off x="4852818" y="2861658"/>
            <a:ext cx="6715187" cy="2677656"/>
          </a:xfrm>
          <a:prstGeom prst="rect">
            <a:avLst/>
          </a:prstGeom>
          <a:noFill/>
        </p:spPr>
        <p:txBody>
          <a:bodyPr wrap="square" rtlCol="0">
            <a:spAutoFit/>
          </a:bodyPr>
          <a:lstStyle/>
          <a:p>
            <a:pPr algn="just" latinLnBrk="0"/>
            <a:r>
              <a:rPr lang="en-US" sz="2400" dirty="0">
                <a:solidFill>
                  <a:srgbClr val="2B2C30"/>
                </a:solidFill>
              </a:rPr>
              <a:t>A finanszírozási lehetőségek a következők:</a:t>
            </a:r>
          </a:p>
          <a:p>
            <a:pPr algn="just" latinLnBrk="0"/>
            <a:endParaRPr lang="en-US" sz="2400" b="1" dirty="0">
              <a:solidFill>
                <a:srgbClr val="2B2C30"/>
              </a:solidFill>
            </a:endParaRPr>
          </a:p>
          <a:p>
            <a:pPr marL="800100" indent="-342900" algn="just" latinLnBrk="0">
              <a:buFont typeface="Arial" panose="020B0604020202020204" pitchFamily="34" charset="0"/>
              <a:buChar char="•"/>
            </a:pPr>
            <a:r>
              <a:rPr lang="en-US" sz="2400" dirty="0">
                <a:solidFill>
                  <a:srgbClr val="2B2C30"/>
                </a:solidFill>
              </a:rPr>
              <a:t>EU- és kormányzati támogatások (pl. Horizon Europe).</a:t>
            </a:r>
          </a:p>
          <a:p>
            <a:pPr marL="800100" indent="-342900" algn="just" latinLnBrk="0">
              <a:buFont typeface="Arial" panose="020B0604020202020204" pitchFamily="34" charset="0"/>
              <a:buChar char="•"/>
            </a:pPr>
            <a:r>
              <a:rPr lang="en-US" sz="2400" dirty="0">
                <a:solidFill>
                  <a:srgbClr val="2B2C30"/>
                </a:solidFill>
              </a:rPr>
              <a:t>Közösségi finanszírozás és közösségi befektetés.</a:t>
            </a:r>
          </a:p>
          <a:p>
            <a:pPr marL="800100" indent="-342900" algn="just" latinLnBrk="0">
              <a:buFont typeface="Arial" panose="020B0604020202020204" pitchFamily="34" charset="0"/>
              <a:buChar char="•"/>
            </a:pPr>
            <a:r>
              <a:rPr lang="en-US" sz="2400" dirty="0">
                <a:solidFill>
                  <a:srgbClr val="2B2C30"/>
                </a:solidFill>
              </a:rPr>
              <a:t>Banki hitelek és zöld kötvények.</a:t>
            </a:r>
          </a:p>
          <a:p>
            <a:pPr marL="800100" indent="-342900" algn="just" latinLnBrk="0">
              <a:buFont typeface="Arial" panose="020B0604020202020204" pitchFamily="34" charset="0"/>
              <a:buChar char="•"/>
            </a:pPr>
            <a:r>
              <a:rPr lang="en-US" sz="2400" dirty="0">
                <a:solidFill>
                  <a:srgbClr val="2B2C30"/>
                </a:solidFill>
              </a:rPr>
              <a:t>Köz-magán partnerségek (PPP).</a:t>
            </a:r>
            <a:endParaRPr lang="en-US" sz="2400" b="1" i="1" dirty="0">
              <a:solidFill>
                <a:srgbClr val="2B2C30"/>
              </a:solidFill>
              <a:ea typeface="Public Sans"/>
              <a:cs typeface="Public Sans"/>
            </a:endParaRPr>
          </a:p>
        </p:txBody>
      </p:sp>
      <p:pic>
        <p:nvPicPr>
          <p:cNvPr id="2" name="Picture 1">
            <a:extLst>
              <a:ext uri="{FF2B5EF4-FFF2-40B4-BE49-F238E27FC236}">
                <a16:creationId xmlns:a16="http://schemas.microsoft.com/office/drawing/2014/main" id="{40619C0D-64EF-5C51-0ECB-B2170F4F38A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0935" y="3027406"/>
            <a:ext cx="4105196" cy="2736113"/>
          </a:xfrm>
          <a:prstGeom prst="rect">
            <a:avLst/>
          </a:prstGeom>
        </p:spPr>
      </p:pic>
    </p:spTree>
    <p:extLst>
      <p:ext uri="{BB962C8B-B14F-4D97-AF65-F5344CB8AC3E}">
        <p14:creationId xmlns:p14="http://schemas.microsoft.com/office/powerpoint/2010/main" val="1816637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6B4EA-E88A-A59B-B141-AFF8A33D62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525260-EEC3-07D7-E3B8-F6F0FFDD0403}"/>
              </a:ext>
            </a:extLst>
          </p:cNvPr>
          <p:cNvSpPr>
            <a:spLocks noGrp="1"/>
          </p:cNvSpPr>
          <p:nvPr>
            <p:ph type="title" idx="4294967295"/>
          </p:nvPr>
        </p:nvSpPr>
        <p:spPr>
          <a:xfrm>
            <a:off x="563879" y="600256"/>
            <a:ext cx="11062063"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Energiaközösség létrehozása: A közösség és az érdekelt felek bevonása – Bevezetés</a:t>
            </a:r>
            <a:endParaRPr lang="hu-HU" noProof="1">
              <a:effectLst/>
            </a:endParaRPr>
          </a:p>
          <a:p>
            <a:endParaRPr lang="hu-HU" noProof="1"/>
          </a:p>
        </p:txBody>
      </p:sp>
      <p:sp>
        <p:nvSpPr>
          <p:cNvPr id="4" name="TextBox 3">
            <a:extLst>
              <a:ext uri="{FF2B5EF4-FFF2-40B4-BE49-F238E27FC236}">
                <a16:creationId xmlns:a16="http://schemas.microsoft.com/office/drawing/2014/main" id="{E64583EB-9E5A-D9E5-5E25-30CE3A95CE9A}"/>
              </a:ext>
            </a:extLst>
          </p:cNvPr>
          <p:cNvSpPr txBox="1"/>
          <p:nvPr/>
        </p:nvSpPr>
        <p:spPr>
          <a:xfrm>
            <a:off x="742950" y="3429000"/>
            <a:ext cx="10605631" cy="1569660"/>
          </a:xfrm>
          <a:prstGeom prst="rect">
            <a:avLst/>
          </a:prstGeom>
          <a:noFill/>
        </p:spPr>
        <p:txBody>
          <a:bodyPr wrap="square" rtlCol="0">
            <a:spAutoFit/>
          </a:bodyPr>
          <a:lstStyle/>
          <a:p>
            <a:pPr algn="ctr" latinLnBrk="0"/>
            <a:r>
              <a:rPr lang="en-US" sz="4800" i="1" dirty="0">
                <a:solidFill>
                  <a:schemeClr val="accent2"/>
                </a:solidFill>
              </a:rPr>
              <a:t>Hogyan tudok hatékonyan együttműködni a tágabb közösséggel és az érdekelt felekkel?</a:t>
            </a:r>
            <a:endParaRPr lang="en-US" sz="4000" i="1" dirty="0">
              <a:solidFill>
                <a:schemeClr val="accent2"/>
              </a:solidFill>
            </a:endParaRPr>
          </a:p>
        </p:txBody>
      </p:sp>
    </p:spTree>
    <p:extLst>
      <p:ext uri="{BB962C8B-B14F-4D97-AF65-F5344CB8AC3E}">
        <p14:creationId xmlns:p14="http://schemas.microsoft.com/office/powerpoint/2010/main" val="24423289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2DCCC5-E2C2-A7BE-4F88-95CB17D539F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B0849EE-0AE7-CC1B-B7F5-C80FDA2798D1}"/>
              </a:ext>
            </a:extLst>
          </p:cNvPr>
          <p:cNvSpPr>
            <a:spLocks noGrp="1"/>
          </p:cNvSpPr>
          <p:nvPr>
            <p:ph type="title" idx="4294967295"/>
          </p:nvPr>
        </p:nvSpPr>
        <p:spPr>
          <a:xfrm>
            <a:off x="629193" y="636786"/>
            <a:ext cx="11022875"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Energiaközösség létrehozása: A közösség és az érdekelt felek bevonása – Kérdések</a:t>
            </a:r>
            <a:endParaRPr lang="hu-HU" noProof="1">
              <a:effectLst/>
            </a:endParaRPr>
          </a:p>
          <a:p>
            <a:endParaRPr lang="hu-HU" noProof="1"/>
          </a:p>
        </p:txBody>
      </p:sp>
      <p:sp>
        <p:nvSpPr>
          <p:cNvPr id="4" name="TextBox 3">
            <a:extLst>
              <a:ext uri="{FF2B5EF4-FFF2-40B4-BE49-F238E27FC236}">
                <a16:creationId xmlns:a16="http://schemas.microsoft.com/office/drawing/2014/main" id="{4E507AF0-D257-E3D0-87DD-E138B5C70D1C}"/>
              </a:ext>
            </a:extLst>
          </p:cNvPr>
          <p:cNvSpPr txBox="1"/>
          <p:nvPr/>
        </p:nvSpPr>
        <p:spPr>
          <a:xfrm>
            <a:off x="4590487" y="2378559"/>
            <a:ext cx="7398707" cy="3477875"/>
          </a:xfrm>
          <a:prstGeom prst="rect">
            <a:avLst/>
          </a:prstGeom>
          <a:noFill/>
        </p:spPr>
        <p:txBody>
          <a:bodyPr wrap="square" rtlCol="0">
            <a:spAutoFit/>
          </a:bodyPr>
          <a:lstStyle/>
          <a:p>
            <a:pPr latinLnBrk="0"/>
            <a:r>
              <a:rPr lang="en-GB" sz="2000" noProof="0" dirty="0">
                <a:solidFill>
                  <a:srgbClr val="2B2C30"/>
                </a:solidFill>
                <a:sym typeface="Public Sans"/>
              </a:rPr>
              <a:t>A sikeres energiacsoport aktív részvételre és az érdekelt felek bizalmára épül. Fontos kérdések, amelyeket figyelembe kell venni: </a:t>
            </a:r>
          </a:p>
          <a:p>
            <a:pPr marL="342900" indent="-342900" latinLnBrk="0">
              <a:buFont typeface="Arial" panose="020B0604020202020204" pitchFamily="34" charset="0"/>
              <a:buChar char="•"/>
            </a:pPr>
            <a:r>
              <a:rPr lang="en-GB" sz="2000" noProof="0" dirty="0">
                <a:solidFill>
                  <a:srgbClr val="2B2C30"/>
                </a:solidFill>
                <a:sym typeface="Public Sans"/>
              </a:rPr>
              <a:t>Kik a legfontosabb érdekelt felek (lakosok, vállalkozások, önkormányzatok, nem kormányzati szervezetek (NGO-k))?</a:t>
            </a:r>
            <a:endParaRPr lang="en-GB" sz="2000" dirty="0">
              <a:solidFill>
                <a:srgbClr val="2B2C30"/>
              </a:solidFill>
              <a:sym typeface="Public Sans"/>
            </a:endParaRPr>
          </a:p>
          <a:p>
            <a:pPr marL="342900" indent="-342900" latinLnBrk="0">
              <a:buFont typeface="Arial" panose="020B0604020202020204" pitchFamily="34" charset="0"/>
              <a:buChar char="•"/>
            </a:pPr>
            <a:r>
              <a:rPr lang="en-GB" sz="2000" noProof="0" dirty="0">
                <a:solidFill>
                  <a:srgbClr val="2B2C30"/>
                </a:solidFill>
                <a:sym typeface="Public Sans"/>
              </a:rPr>
              <a:t>Hogyan fogja bevonni és tájékoztatni a közösséget </a:t>
            </a:r>
            <a:r>
              <a:rPr lang="en-GB" sz="2000" noProof="0" dirty="0" err="1">
                <a:solidFill>
                  <a:srgbClr val="2B2C30"/>
                </a:solidFill>
                <a:sym typeface="Public Sans"/>
              </a:rPr>
              <a:t>az</a:t>
            </a:r>
            <a:r>
              <a:rPr lang="en-GB" sz="2000" noProof="0" dirty="0">
                <a:solidFill>
                  <a:srgbClr val="2B2C30"/>
                </a:solidFill>
                <a:sym typeface="Public Sans"/>
              </a:rPr>
              <a:t> </a:t>
            </a:r>
            <a:r>
              <a:rPr lang="en-GB" sz="2000" noProof="0" dirty="0" err="1">
                <a:solidFill>
                  <a:srgbClr val="2B2C30"/>
                </a:solidFill>
                <a:sym typeface="Public Sans"/>
              </a:rPr>
              <a:t>energiaközösségéről</a:t>
            </a:r>
            <a:r>
              <a:rPr lang="en-GB" sz="2000" noProof="0" dirty="0">
                <a:solidFill>
                  <a:srgbClr val="2B2C30"/>
                </a:solidFill>
                <a:sym typeface="Public Sans"/>
              </a:rPr>
              <a:t>?</a:t>
            </a:r>
            <a:endParaRPr lang="en-GB" sz="2000" dirty="0">
              <a:solidFill>
                <a:srgbClr val="2B2C30"/>
              </a:solidFill>
              <a:sym typeface="Public Sans"/>
            </a:endParaRPr>
          </a:p>
          <a:p>
            <a:pPr marL="342900" indent="-342900" latinLnBrk="0">
              <a:buFont typeface="Arial" panose="020B0604020202020204" pitchFamily="34" charset="0"/>
              <a:buChar char="•"/>
            </a:pPr>
            <a:r>
              <a:rPr lang="en-GB" sz="2000" noProof="0" dirty="0">
                <a:solidFill>
                  <a:srgbClr val="2B2C30"/>
                </a:solidFill>
                <a:sym typeface="Public Sans"/>
              </a:rPr>
              <a:t>Milyen irányítási struktúra lesz érvényben a döntéshozatal és a vitás kérdések rendezése tekintetében?</a:t>
            </a:r>
            <a:endParaRPr lang="en-GB" sz="2000" dirty="0">
              <a:solidFill>
                <a:srgbClr val="2B2C30"/>
              </a:solidFill>
              <a:sym typeface="Public Sans"/>
            </a:endParaRPr>
          </a:p>
          <a:p>
            <a:pPr marL="342900" indent="-342900" latinLnBrk="0">
              <a:buFont typeface="Arial" panose="020B0604020202020204" pitchFamily="34" charset="0"/>
              <a:buChar char="•"/>
            </a:pPr>
            <a:r>
              <a:rPr lang="en-GB" sz="2000" noProof="0" dirty="0">
                <a:solidFill>
                  <a:srgbClr val="2B2C30"/>
                </a:solidFill>
              </a:rPr>
              <a:t>Melyek a tagok szerepei és felelősségei?</a:t>
            </a:r>
          </a:p>
          <a:p>
            <a:pPr marL="342900" indent="-342900" latinLnBrk="0">
              <a:buFont typeface="Arial" panose="020B0604020202020204" pitchFamily="34" charset="0"/>
              <a:buChar char="•"/>
            </a:pPr>
            <a:r>
              <a:rPr lang="en-GB" sz="2000" noProof="0" dirty="0">
                <a:solidFill>
                  <a:srgbClr val="2B2C30"/>
                </a:solidFill>
              </a:rPr>
              <a:t>Az új tagok könnyen csatlakozhatnak-e a közösséghez és részesülhetnek-e annak előnyeiből?</a:t>
            </a:r>
            <a:endParaRPr lang="en-GB" sz="2000" b="1" noProof="0" dirty="0">
              <a:solidFill>
                <a:srgbClr val="000066"/>
              </a:solidFill>
              <a:ea typeface="Public Sans"/>
              <a:cs typeface="Public Sans"/>
            </a:endParaRPr>
          </a:p>
        </p:txBody>
      </p:sp>
      <p:pic>
        <p:nvPicPr>
          <p:cNvPr id="6" name="Picture 5">
            <a:extLst>
              <a:ext uri="{FF2B5EF4-FFF2-40B4-BE49-F238E27FC236}">
                <a16:creationId xmlns:a16="http://schemas.microsoft.com/office/drawing/2014/main" id="{03D9F45F-55D4-D1E1-DB5A-53095F92A5B7}"/>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663" y="2903837"/>
            <a:ext cx="4014229" cy="3010672"/>
          </a:xfrm>
          <a:prstGeom prst="rect">
            <a:avLst/>
          </a:prstGeom>
        </p:spPr>
      </p:pic>
    </p:spTree>
    <p:extLst>
      <p:ext uri="{BB962C8B-B14F-4D97-AF65-F5344CB8AC3E}">
        <p14:creationId xmlns:p14="http://schemas.microsoft.com/office/powerpoint/2010/main" val="1299647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F32476-9825-C616-B10F-FF5C273FCF8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F3FD7E0-A44A-5E2E-A0A7-583378729300}"/>
              </a:ext>
            </a:extLst>
          </p:cNvPr>
          <p:cNvSpPr>
            <a:spLocks noGrp="1"/>
          </p:cNvSpPr>
          <p:nvPr>
            <p:ph type="title" idx="4294967295"/>
          </p:nvPr>
        </p:nvSpPr>
        <p:spPr>
          <a:xfrm>
            <a:off x="590005" y="665571"/>
            <a:ext cx="11035938"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Public Sans"/>
                <a:cs typeface="Public Sans"/>
              </a:rPr>
              <a:t>Energiaközösség létrehozása: A közösség és az érdekelt felek bevonása – Bevált gyakorlatok</a:t>
            </a:r>
            <a:endParaRPr lang="hu-HU" noProof="1">
              <a:effectLst/>
            </a:endParaRPr>
          </a:p>
          <a:p>
            <a:endParaRPr lang="hu-HU" noProof="1"/>
          </a:p>
        </p:txBody>
      </p:sp>
      <p:sp>
        <p:nvSpPr>
          <p:cNvPr id="4" name="TextBox 3">
            <a:extLst>
              <a:ext uri="{FF2B5EF4-FFF2-40B4-BE49-F238E27FC236}">
                <a16:creationId xmlns:a16="http://schemas.microsoft.com/office/drawing/2014/main" id="{D2DFE19F-BC61-4815-CDCD-FC1E3CEC799D}"/>
              </a:ext>
            </a:extLst>
          </p:cNvPr>
          <p:cNvSpPr txBox="1"/>
          <p:nvPr/>
        </p:nvSpPr>
        <p:spPr>
          <a:xfrm>
            <a:off x="4493034" y="2186638"/>
            <a:ext cx="7321484" cy="4154984"/>
          </a:xfrm>
          <a:prstGeom prst="rect">
            <a:avLst/>
          </a:prstGeom>
          <a:noFill/>
        </p:spPr>
        <p:txBody>
          <a:bodyPr wrap="square" rtlCol="0">
            <a:spAutoFit/>
          </a:bodyPr>
          <a:lstStyle/>
          <a:p>
            <a:pPr latinLnBrk="0"/>
            <a:r>
              <a:rPr lang="en-US" sz="2400" dirty="0">
                <a:solidFill>
                  <a:srgbClr val="2B2C30"/>
                </a:solidFill>
                <a:sym typeface="Public Sans"/>
              </a:rPr>
              <a:t>A bevált gyakorlatok közé tartoznak:</a:t>
            </a:r>
          </a:p>
          <a:p>
            <a:pPr marL="342900" indent="-342900" latinLnBrk="0">
              <a:buFont typeface="Arial" panose="020B0604020202020204" pitchFamily="34" charset="0"/>
              <a:buChar char="•"/>
            </a:pPr>
            <a:r>
              <a:rPr lang="en-US" sz="2400" dirty="0">
                <a:solidFill>
                  <a:srgbClr val="2B2C30"/>
                </a:solidFill>
              </a:rPr>
              <a:t>Közösségi találkozók szervezése az érdeklődés felmérése és a támogatás megszerzése érdekében.</a:t>
            </a:r>
          </a:p>
          <a:p>
            <a:pPr marL="342900" indent="-342900" latinLnBrk="0">
              <a:buFont typeface="Arial" panose="020B0604020202020204" pitchFamily="34" charset="0"/>
              <a:buChar char="•"/>
            </a:pPr>
            <a:r>
              <a:rPr lang="en-US" sz="2400" dirty="0">
                <a:solidFill>
                  <a:srgbClr val="2B2C30"/>
                </a:solidFill>
              </a:rPr>
              <a:t>Világos tagsági modell kialakítása (pl. szövetkezet, egyesület, társaság).</a:t>
            </a:r>
            <a:endParaRPr lang="en-US" sz="2400" dirty="0"/>
          </a:p>
          <a:p>
            <a:pPr marL="342900" indent="-342900" latinLnBrk="0">
              <a:buFont typeface="Arial" panose="020B0604020202020204" pitchFamily="34" charset="0"/>
              <a:buChar char="•"/>
            </a:pPr>
            <a:r>
              <a:rPr lang="en-US" sz="2400" dirty="0">
                <a:solidFill>
                  <a:srgbClr val="2B2C30"/>
                </a:solidFill>
              </a:rPr>
              <a:t>Pénzügyi ösztönzők vagy előnyök felajánlása a részvétel ösztönzése érdekében.</a:t>
            </a:r>
          </a:p>
          <a:p>
            <a:pPr marL="342900" indent="-342900" latinLnBrk="0">
              <a:buFont typeface="Arial" panose="020B0604020202020204" pitchFamily="34" charset="0"/>
              <a:buChar char="•"/>
            </a:pPr>
            <a:r>
              <a:rPr lang="en-US" sz="2400" dirty="0">
                <a:solidFill>
                  <a:srgbClr val="2B2C30"/>
                </a:solidFill>
              </a:rPr>
              <a:t>Kis léptékű kísérleti projektek indítása, majd a kereslet alapján történő bővítés.</a:t>
            </a:r>
            <a:endParaRPr lang="en-US" sz="2400" dirty="0"/>
          </a:p>
          <a:p>
            <a:pPr marL="342900" indent="-342900" latinLnBrk="0">
              <a:buFont typeface="Arial" panose="020B0604020202020204" pitchFamily="34" charset="0"/>
              <a:buChar char="•"/>
            </a:pPr>
            <a:r>
              <a:rPr lang="en-US" sz="2400" dirty="0">
                <a:solidFill>
                  <a:srgbClr val="2B2C30"/>
                </a:solidFill>
              </a:rPr>
              <a:t>Partnerkapcsolatok kialakítása helyi vállalkozásokkal és önkormányzatokkal a nagyobb léptékű bevezetés érdekében.</a:t>
            </a:r>
            <a:endParaRPr lang="en-US" sz="2400" b="1" dirty="0">
              <a:solidFill>
                <a:srgbClr val="000066"/>
              </a:solidFill>
              <a:ea typeface="Public Sans"/>
              <a:cs typeface="Public Sans"/>
            </a:endParaRPr>
          </a:p>
        </p:txBody>
      </p:sp>
      <p:pic>
        <p:nvPicPr>
          <p:cNvPr id="5" name="Picture 4">
            <a:extLst>
              <a:ext uri="{FF2B5EF4-FFF2-40B4-BE49-F238E27FC236}">
                <a16:creationId xmlns:a16="http://schemas.microsoft.com/office/drawing/2014/main" id="{368EF0DD-7DF1-CB20-C3C0-EDE5A0EAD4D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663" y="2903837"/>
            <a:ext cx="4014229" cy="3010672"/>
          </a:xfrm>
          <a:prstGeom prst="rect">
            <a:avLst/>
          </a:prstGeom>
        </p:spPr>
      </p:pic>
    </p:spTree>
    <p:extLst>
      <p:ext uri="{BB962C8B-B14F-4D97-AF65-F5344CB8AC3E}">
        <p14:creationId xmlns:p14="http://schemas.microsoft.com/office/powerpoint/2010/main" val="1475728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직사각형 42">
            <a:extLst>
              <a:ext uri="{FF2B5EF4-FFF2-40B4-BE49-F238E27FC236}">
                <a16:creationId xmlns:a16="http://schemas.microsoft.com/office/drawing/2014/main" id="{D8C4E46F-1B05-476B-90D3-800B8F061E5E}"/>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054E5D47-4CA2-42D3-88F2-36300092A0B6}"/>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8DC1423C-2E75-48AE-A98F-626668954196}"/>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9603ACAD-D302-3A56-2494-7FE959907361}"/>
              </a:ext>
            </a:extLst>
          </p:cNvPr>
          <p:cNvSpPr>
            <a:spLocks noGrp="1"/>
          </p:cNvSpPr>
          <p:nvPr>
            <p:ph type="title" idx="4294967295"/>
          </p:nvPr>
        </p:nvSpPr>
        <p:spPr>
          <a:xfrm>
            <a:off x="746139" y="547611"/>
            <a:ext cx="10515600" cy="1325563"/>
          </a:xfrm>
          <a:prstGeom prst="rect">
            <a:avLst/>
          </a:prstGeom>
        </p:spPr>
        <p:txBody>
          <a:bodyPr/>
          <a:lstStyle/>
          <a:p>
            <a:pPr rtl="0" eaLnBrk="1" latinLnBrk="1" hangingPunct="1"/>
            <a:r>
              <a:rPr lang="hu-HU"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Következő lépések 1</a:t>
            </a:r>
            <a:endParaRPr lang="hu-HU" noProof="1">
              <a:effectLst/>
            </a:endParaRPr>
          </a:p>
          <a:p>
            <a:endParaRPr lang="hu-HU" noProof="1"/>
          </a:p>
        </p:txBody>
      </p:sp>
      <p:grpSp>
        <p:nvGrpSpPr>
          <p:cNvPr id="20" name="그룹 19">
            <a:extLst>
              <a:ext uri="{FF2B5EF4-FFF2-40B4-BE49-F238E27FC236}">
                <a16:creationId xmlns:a16="http://schemas.microsoft.com/office/drawing/2014/main" id="{5AD01B13-396A-4A4F-8EA6-968460F8AFEB}"/>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2C42074F-0750-4FD2-8807-D7FBE2B0EA4D}"/>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A864822C-C010-4224-BC0B-E7C41C5EB6A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28A61F9F-621E-4119-801E-4C5936CAB216}"/>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A3DBB9BC-07EE-46AC-8758-87D3A16759EA}"/>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BA07292B-02E8-4BAA-BC44-60528F7C3EF0}"/>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A77F8A80-C421-46CC-B4C9-0528FE07E9FE}"/>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04DD1AD9-583D-4367-A3C5-55A5C0766C8C}"/>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C95811B-B365-4F32-93F0-776B8143B392}"/>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3" name="TextBox 2">
            <a:extLst>
              <a:ext uri="{FF2B5EF4-FFF2-40B4-BE49-F238E27FC236}">
                <a16:creationId xmlns:a16="http://schemas.microsoft.com/office/drawing/2014/main" id="{A285EDEE-0D89-AE70-0953-34055524EF0D}"/>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Ha többet szeretne megtudni </a:t>
            </a:r>
            <a:r>
              <a:rPr lang="en-GB" sz="2400" dirty="0" err="1"/>
              <a:t>az</a:t>
            </a:r>
            <a:r>
              <a:rPr lang="en-GB" sz="2400" dirty="0"/>
              <a:t> </a:t>
            </a:r>
            <a:r>
              <a:rPr lang="en-GB" sz="2400" dirty="0" err="1"/>
              <a:t>energiaközösségek</a:t>
            </a:r>
            <a:r>
              <a:rPr lang="en-GB" sz="2400" dirty="0"/>
              <a:t> létrehozásáról, a következő források lehetnek hasznosak: </a:t>
            </a:r>
          </a:p>
        </p:txBody>
      </p:sp>
      <p:sp>
        <p:nvSpPr>
          <p:cNvPr id="29" name="TextBox 28">
            <a:extLst>
              <a:ext uri="{FF2B5EF4-FFF2-40B4-BE49-F238E27FC236}">
                <a16:creationId xmlns:a16="http://schemas.microsoft.com/office/drawing/2014/main" id="{4ECDE187-04E2-45C2-AB71-3163282F7484}"/>
              </a:ext>
            </a:extLst>
          </p:cNvPr>
          <p:cNvSpPr txBox="1"/>
          <p:nvPr/>
        </p:nvSpPr>
        <p:spPr>
          <a:xfrm>
            <a:off x="1006119" y="3768042"/>
            <a:ext cx="2175491" cy="1785104"/>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Tekintse át az Every1 diavetítését </a:t>
            </a:r>
            <a:r>
              <a:rPr lang="en-US" altLang="ko-KR" sz="2200" i="1" dirty="0" err="1">
                <a:solidFill>
                  <a:srgbClr val="373737"/>
                </a:solidFill>
                <a:ea typeface="맑은 고딕"/>
                <a:hlinkClick r:id="rId3"/>
              </a:rPr>
              <a:t>az</a:t>
            </a:r>
            <a:r>
              <a:rPr lang="en-US" altLang="ko-KR" sz="2200" i="1" dirty="0">
                <a:solidFill>
                  <a:srgbClr val="373737"/>
                </a:solidFill>
                <a:ea typeface="맑은 고딕"/>
                <a:hlinkClick r:id="rId3"/>
              </a:rPr>
              <a:t> </a:t>
            </a:r>
            <a:r>
              <a:rPr lang="en-US" altLang="ko-KR" sz="2200" i="1" dirty="0" err="1">
                <a:solidFill>
                  <a:srgbClr val="373737"/>
                </a:solidFill>
                <a:ea typeface="맑은 고딕"/>
                <a:hlinkClick r:id="rId3"/>
              </a:rPr>
              <a:t>energiaközösségekről</a:t>
            </a:r>
            <a:r>
              <a:rPr lang="en-US" altLang="ko-KR" sz="2200" i="1" dirty="0">
                <a:solidFill>
                  <a:srgbClr val="373737"/>
                </a:solidFill>
                <a:ea typeface="맑은 고딕"/>
                <a:hlinkClick r:id="rId3"/>
              </a:rPr>
              <a:t>: IT alapok</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9AA80F0D-EBB3-4C6C-AADE-CFFA66F10EDB}"/>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CB5A7904-CAC3-45AF-AD1B-B88536EFABA4}"/>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07FD3683-124B-4FC8-BC8A-82E8EDA88594}"/>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2A91A445-0E3B-4298-8F85-60E5F18D4600}"/>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00C46BB7-2B24-4F61-B68C-D6C6C84CAE81}"/>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31CACC48-9DB5-4E01-9F86-D656492A4064}"/>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BF68F072-6072-44B5-962D-CD5C2BCA3F02}"/>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A2BDE4CF-280A-4584-8667-43095FCB7679}"/>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6C3D891F-4EAA-4258-8585-3FD65753E409}"/>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D9C87595-16A2-4A0F-9DBB-4AF40FA3BA2C}"/>
              </a:ext>
            </a:extLst>
          </p:cNvPr>
          <p:cNvSpPr txBox="1"/>
          <p:nvPr/>
        </p:nvSpPr>
        <p:spPr>
          <a:xfrm>
            <a:off x="3522135" y="3251586"/>
            <a:ext cx="2498463" cy="2246769"/>
          </a:xfrm>
          <a:prstGeom prst="rect">
            <a:avLst/>
          </a:prstGeom>
          <a:noFill/>
        </p:spPr>
        <p:txBody>
          <a:bodyPr wrap="square" rtlCol="0" anchor="t" anchorCtr="0">
            <a:spAutoFit/>
          </a:bodyPr>
          <a:lstStyle/>
          <a:p>
            <a:pPr algn="ctr"/>
            <a:r>
              <a:rPr lang="en-US" altLang="ko-KR" sz="2000" dirty="0">
                <a:solidFill>
                  <a:srgbClr val="373737"/>
                </a:solidFill>
              </a:rPr>
              <a:t>Fedezzen fel néhány eszközt: </a:t>
            </a:r>
            <a:r>
              <a:rPr lang="en-US" altLang="ko-KR" sz="2000" dirty="0">
                <a:solidFill>
                  <a:srgbClr val="373737"/>
                </a:solidFill>
                <a:hlinkClick r:id="rId4"/>
              </a:rPr>
              <a:t>A fotovoltaikus földrajzi információs rendszer (PVGIS) </a:t>
            </a:r>
            <a:r>
              <a:rPr lang="en-US" altLang="ko-KR" sz="2000" dirty="0">
                <a:solidFill>
                  <a:srgbClr val="373737"/>
                </a:solidFill>
              </a:rPr>
              <a:t>becsüli a napenergia-potenciált világszerte.</a:t>
            </a:r>
            <a:endParaRPr lang="ko-KR" altLang="en-US" sz="2000" dirty="0">
              <a:solidFill>
                <a:srgbClr val="373737"/>
              </a:solidFill>
            </a:endParaRPr>
          </a:p>
        </p:txBody>
      </p:sp>
      <p:grpSp>
        <p:nvGrpSpPr>
          <p:cNvPr id="44" name="그룹 43">
            <a:extLst>
              <a:ext uri="{FF2B5EF4-FFF2-40B4-BE49-F238E27FC236}">
                <a16:creationId xmlns:a16="http://schemas.microsoft.com/office/drawing/2014/main" id="{3A90AFA9-BBC6-4A1F-852A-2034796C8128}"/>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0BDCFC98-590A-4D8E-A462-BAE1BE13ACC2}"/>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EF5FBB8A-E465-44D4-B8D1-F10F2F7522EE}"/>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E2B08763-62DC-4077-9578-8D7722FB6B96}"/>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E0A40E80-BEFD-48A6-84AE-6697C6935653}"/>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51" name="직사각형 50">
            <a:extLst>
              <a:ext uri="{FF2B5EF4-FFF2-40B4-BE49-F238E27FC236}">
                <a16:creationId xmlns:a16="http://schemas.microsoft.com/office/drawing/2014/main" id="{27655039-CC5E-4A6C-B955-BA8E42F25249}"/>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60FBB8CB-27AD-447B-BBCA-ED5A88C17E7D}"/>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6D27B5B0-8EA5-4314-8D40-901A71EC91C2}"/>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8ADF8768-6762-4083-BD0C-23C359F0C680}"/>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DF82C772-CBA9-4C34-A2F6-4913D95D0A8B}"/>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BB3C32CE-37D2-4FD8-B7EA-222700C3C02A}"/>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A00B855A-7C5F-48DF-84E9-802AD90D1BF6}"/>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210DBF81-707D-4B03-A053-6E220B52166B}"/>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CDA4C86D-A84A-43D2-9577-9E3AAB8FEC1C}"/>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4" name="TextBox 3">
            <a:extLst>
              <a:ext uri="{FF2B5EF4-FFF2-40B4-BE49-F238E27FC236}">
                <a16:creationId xmlns:a16="http://schemas.microsoft.com/office/drawing/2014/main" id="{070F12FB-7F14-7FF3-449C-2811541DD8D2}"/>
              </a:ext>
            </a:extLst>
          </p:cNvPr>
          <p:cNvSpPr txBox="1"/>
          <p:nvPr/>
        </p:nvSpPr>
        <p:spPr>
          <a:xfrm>
            <a:off x="6192775" y="3251586"/>
            <a:ext cx="2498463" cy="2246769"/>
          </a:xfrm>
          <a:prstGeom prst="rect">
            <a:avLst/>
          </a:prstGeom>
          <a:noFill/>
        </p:spPr>
        <p:txBody>
          <a:bodyPr wrap="square" rtlCol="0" anchor="t" anchorCtr="0">
            <a:spAutoFit/>
          </a:bodyPr>
          <a:lstStyle/>
          <a:p>
            <a:pPr algn="ctr"/>
            <a:r>
              <a:rPr lang="en-US" altLang="ko-KR" sz="2000" dirty="0">
                <a:solidFill>
                  <a:srgbClr val="373737"/>
                </a:solidFill>
              </a:rPr>
              <a:t>Néhány eszköz bemutatása: </a:t>
            </a:r>
            <a:r>
              <a:rPr lang="en-US" altLang="ko-KR" sz="2000" dirty="0">
                <a:solidFill>
                  <a:srgbClr val="373737"/>
                </a:solidFill>
                <a:hlinkClick r:id="rId5"/>
              </a:rPr>
              <a:t>A Global Wind Atlas </a:t>
            </a:r>
            <a:r>
              <a:rPr lang="en-US" altLang="ko-KR" sz="2000" dirty="0">
                <a:solidFill>
                  <a:srgbClr val="373737"/>
                </a:solidFill>
              </a:rPr>
              <a:t>a megvalósíthatósági tanulmányokhoz térképezi fel a szélenergia-forrásokat.</a:t>
            </a:r>
            <a:endParaRPr lang="ko-KR" altLang="en-US" sz="2000" dirty="0">
              <a:solidFill>
                <a:srgbClr val="373737"/>
              </a:solidFill>
            </a:endParaRPr>
          </a:p>
        </p:txBody>
      </p:sp>
      <p:sp>
        <p:nvSpPr>
          <p:cNvPr id="60" name="TextBox 59">
            <a:extLst>
              <a:ext uri="{FF2B5EF4-FFF2-40B4-BE49-F238E27FC236}">
                <a16:creationId xmlns:a16="http://schemas.microsoft.com/office/drawing/2014/main" id="{DB6D982A-54DA-4FCC-9383-F91FC1E1D9CE}"/>
              </a:ext>
            </a:extLst>
          </p:cNvPr>
          <p:cNvSpPr txBox="1"/>
          <p:nvPr/>
        </p:nvSpPr>
        <p:spPr>
          <a:xfrm>
            <a:off x="8866219" y="3240661"/>
            <a:ext cx="2559233" cy="2308324"/>
          </a:xfrm>
          <a:prstGeom prst="rect">
            <a:avLst/>
          </a:prstGeom>
          <a:noFill/>
        </p:spPr>
        <p:txBody>
          <a:bodyPr wrap="square" rtlCol="0" anchor="t" anchorCtr="0">
            <a:spAutoFit/>
          </a:bodyPr>
          <a:lstStyle/>
          <a:p>
            <a:pPr algn="ctr"/>
            <a:r>
              <a:rPr lang="en-US" altLang="ko-KR" dirty="0">
                <a:solidFill>
                  <a:srgbClr val="373737"/>
                </a:solidFill>
              </a:rPr>
              <a:t>Néhány eszköz bemutatása: </a:t>
            </a:r>
            <a:r>
              <a:rPr lang="en-US" altLang="ko-KR" dirty="0">
                <a:solidFill>
                  <a:srgbClr val="373737"/>
                </a:solidFill>
                <a:hlinkClick r:id="rId6"/>
              </a:rPr>
              <a:t>Az NREL System Advisor Model </a:t>
            </a:r>
            <a:r>
              <a:rPr lang="en-US" altLang="ko-KR" dirty="0">
                <a:solidFill>
                  <a:srgbClr val="373737"/>
                </a:solidFill>
              </a:rPr>
              <a:t>(SAM) pénzügyi és műszaki elemzéseket nyújt a napenergia, a szélenergia és az energiatárolás területén.</a:t>
            </a:r>
            <a:endParaRPr lang="ko-KR" altLang="en-US" dirty="0">
              <a:solidFill>
                <a:srgbClr val="373737"/>
              </a:solidFill>
            </a:endParaRPr>
          </a:p>
        </p:txBody>
      </p:sp>
    </p:spTree>
    <p:extLst>
      <p:ext uri="{BB962C8B-B14F-4D97-AF65-F5344CB8AC3E}">
        <p14:creationId xmlns:p14="http://schemas.microsoft.com/office/powerpoint/2010/main" val="30526860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E16C11-A302-F826-7ED3-77B5271C748B}"/>
            </a:ext>
          </a:extLst>
        </p:cNvPr>
        <p:cNvGrpSpPr/>
        <p:nvPr/>
      </p:nvGrpSpPr>
      <p:grpSpPr>
        <a:xfrm>
          <a:off x="0" y="0"/>
          <a:ext cx="0" cy="0"/>
          <a:chOff x="0" y="0"/>
          <a:chExt cx="0" cy="0"/>
        </a:xfrm>
      </p:grpSpPr>
      <p:sp>
        <p:nvSpPr>
          <p:cNvPr id="43" name="직사각형 42">
            <a:extLst>
              <a:ext uri="{FF2B5EF4-FFF2-40B4-BE49-F238E27FC236}">
                <a16:creationId xmlns:a16="http://schemas.microsoft.com/office/drawing/2014/main" id="{91892399-B628-5725-B089-EA64E9C5C23C}"/>
              </a:ext>
              <a:ext uri="{C183D7F6-B498-43B3-948B-1728B52AA6E4}">
                <adec:decorative xmlns:adec="http://schemas.microsoft.com/office/drawing/2017/decorative" val="1"/>
              </a:ext>
            </a:extLst>
          </p:cNvPr>
          <p:cNvSpPr/>
          <p:nvPr/>
        </p:nvSpPr>
        <p:spPr>
          <a:xfrm>
            <a:off x="6188062"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31" name="직사각형 30">
            <a:extLst>
              <a:ext uri="{FF2B5EF4-FFF2-40B4-BE49-F238E27FC236}">
                <a16:creationId xmlns:a16="http://schemas.microsoft.com/office/drawing/2014/main" id="{B1DD0A8C-3121-9796-BB5E-FE6249047D4B}"/>
              </a:ext>
              <a:ext uri="{C183D7F6-B498-43B3-948B-1728B52AA6E4}">
                <adec:decorative xmlns:adec="http://schemas.microsoft.com/office/drawing/2017/decorative" val="1"/>
              </a:ext>
            </a:extLst>
          </p:cNvPr>
          <p:cNvSpPr/>
          <p:nvPr/>
        </p:nvSpPr>
        <p:spPr>
          <a:xfrm>
            <a:off x="3500763"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dirty="0">
              <a:solidFill>
                <a:srgbClr val="322F32"/>
              </a:solidFill>
            </a:endParaRPr>
          </a:p>
        </p:txBody>
      </p:sp>
      <p:sp>
        <p:nvSpPr>
          <p:cNvPr id="19" name="직사각형 18">
            <a:extLst>
              <a:ext uri="{FF2B5EF4-FFF2-40B4-BE49-F238E27FC236}">
                <a16:creationId xmlns:a16="http://schemas.microsoft.com/office/drawing/2014/main" id="{C757F972-1DE2-6FDC-1478-601E045532A2}"/>
              </a:ext>
              <a:ext uri="{C183D7F6-B498-43B3-948B-1728B52AA6E4}">
                <adec:decorative xmlns:adec="http://schemas.microsoft.com/office/drawing/2017/decorative" val="1"/>
              </a:ext>
            </a:extLst>
          </p:cNvPr>
          <p:cNvSpPr/>
          <p:nvPr/>
        </p:nvSpPr>
        <p:spPr>
          <a:xfrm>
            <a:off x="790220"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sp>
        <p:nvSpPr>
          <p:cNvPr id="5" name="Title 4">
            <a:extLst>
              <a:ext uri="{FF2B5EF4-FFF2-40B4-BE49-F238E27FC236}">
                <a16:creationId xmlns:a16="http://schemas.microsoft.com/office/drawing/2014/main" id="{9081C46F-6E5D-9B36-3F68-74ADA10808B0}"/>
              </a:ext>
            </a:extLst>
          </p:cNvPr>
          <p:cNvSpPr>
            <a:spLocks noGrp="1"/>
          </p:cNvSpPr>
          <p:nvPr>
            <p:ph type="title" idx="4294967295"/>
          </p:nvPr>
        </p:nvSpPr>
        <p:spPr>
          <a:xfrm>
            <a:off x="746139" y="586566"/>
            <a:ext cx="10515600" cy="1325563"/>
          </a:xfrm>
          <a:prstGeom prst="rect">
            <a:avLst/>
          </a:prstGeom>
        </p:spPr>
        <p:txBody>
          <a:bodyPr/>
          <a:lstStyle/>
          <a:p>
            <a:pPr rtl="0" eaLnBrk="1" latinLnBrk="1" hangingPunct="1"/>
            <a:r>
              <a:rPr lang="hu-HU" sz="2800" kern="1200" noProof="1">
                <a:solidFill>
                  <a:srgbClr val="0E3AF0"/>
                </a:solidFill>
                <a:effectLst/>
                <a:latin typeface="Calibri" panose="020F0502020204030204" pitchFamily="34" charset="0"/>
                <a:ea typeface="맑은 고딕" panose="020B0503020000020004" pitchFamily="34" charset="-127"/>
                <a:cs typeface="Arial" panose="020B0604020202020204" pitchFamily="34" charset="0"/>
              </a:rPr>
              <a:t>Következő lépések 2</a:t>
            </a:r>
            <a:endParaRPr lang="hu-HU" noProof="1">
              <a:effectLst/>
            </a:endParaRPr>
          </a:p>
          <a:p>
            <a:endParaRPr lang="hu-HU" noProof="1"/>
          </a:p>
        </p:txBody>
      </p:sp>
      <p:grpSp>
        <p:nvGrpSpPr>
          <p:cNvPr id="20" name="그룹 19">
            <a:extLst>
              <a:ext uri="{FF2B5EF4-FFF2-40B4-BE49-F238E27FC236}">
                <a16:creationId xmlns:a16="http://schemas.microsoft.com/office/drawing/2014/main" id="{ECD1871A-3CAA-5A0C-835E-2981C15C8B28}"/>
              </a:ext>
              <a:ext uri="{C183D7F6-B498-43B3-948B-1728B52AA6E4}">
                <adec:decorative xmlns:adec="http://schemas.microsoft.com/office/drawing/2017/decorative" val="1"/>
              </a:ext>
            </a:extLst>
          </p:cNvPr>
          <p:cNvGrpSpPr/>
          <p:nvPr/>
        </p:nvGrpSpPr>
        <p:grpSpPr>
          <a:xfrm>
            <a:off x="1728249" y="2344322"/>
            <a:ext cx="615100" cy="604284"/>
            <a:chOff x="6810557" y="892968"/>
            <a:chExt cx="384524" cy="377762"/>
          </a:xfrm>
          <a:solidFill>
            <a:schemeClr val="accent1"/>
          </a:solidFill>
        </p:grpSpPr>
        <p:sp>
          <p:nvSpPr>
            <p:cNvPr id="21" name="자유형: 도형 20">
              <a:extLst>
                <a:ext uri="{FF2B5EF4-FFF2-40B4-BE49-F238E27FC236}">
                  <a16:creationId xmlns:a16="http://schemas.microsoft.com/office/drawing/2014/main" id="{5CD263B0-7B54-57B2-15F1-395895FA99E0}"/>
                </a:ext>
              </a:extLst>
            </p:cNvPr>
            <p:cNvSpPr/>
            <p:nvPr/>
          </p:nvSpPr>
          <p:spPr>
            <a:xfrm>
              <a:off x="6810557" y="977836"/>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483 h 85725"/>
                <a:gd name="connsiteX14" fmla="*/ 59817 w 114300"/>
                <a:gd name="connsiteY14" fmla="*/ 56388 h 85725"/>
                <a:gd name="connsiteX15" fmla="*/ 29527 w 114300"/>
                <a:gd name="connsiteY15" fmla="*/ 50483 h 85725"/>
                <a:gd name="connsiteX16" fmla="*/ 29527 w 114300"/>
                <a:gd name="connsiteY16" fmla="*/ 33338 h 85725"/>
                <a:gd name="connsiteX17" fmla="*/ 33242 w 114300"/>
                <a:gd name="connsiteY17" fmla="*/ 29623 h 85725"/>
                <a:gd name="connsiteX18" fmla="*/ 86201 w 114300"/>
                <a:gd name="connsiteY18" fmla="*/ 29623 h 85725"/>
                <a:gd name="connsiteX19" fmla="*/ 90201 w 114300"/>
                <a:gd name="connsiteY19" fmla="*/ 33338 h 85725"/>
                <a:gd name="connsiteX20" fmla="*/ 90106 w 114300"/>
                <a:gd name="connsiteY20" fmla="*/ 50483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723"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483"/>
                  </a:moveTo>
                  <a:cubicBezTo>
                    <a:pt x="80486" y="54388"/>
                    <a:pt x="70389" y="56388"/>
                    <a:pt x="59817" y="56388"/>
                  </a:cubicBezTo>
                  <a:cubicBezTo>
                    <a:pt x="49244" y="56388"/>
                    <a:pt x="39052" y="54388"/>
                    <a:pt x="29527" y="50483"/>
                  </a:cubicBezTo>
                  <a:lnTo>
                    <a:pt x="29527" y="33338"/>
                  </a:lnTo>
                  <a:cubicBezTo>
                    <a:pt x="29527" y="31337"/>
                    <a:pt x="31242" y="29623"/>
                    <a:pt x="33242" y="29623"/>
                  </a:cubicBezTo>
                  <a:cubicBezTo>
                    <a:pt x="50863" y="29623"/>
                    <a:pt x="68580" y="29623"/>
                    <a:pt x="86201" y="29623"/>
                  </a:cubicBezTo>
                  <a:cubicBezTo>
                    <a:pt x="88201" y="29623"/>
                    <a:pt x="90201" y="31242"/>
                    <a:pt x="90201" y="33338"/>
                  </a:cubicBezTo>
                  <a:lnTo>
                    <a:pt x="90106" y="50483"/>
                  </a:lnTo>
                  <a:close/>
                </a:path>
              </a:pathLst>
            </a:custGeom>
            <a:grpFill/>
            <a:ln w="9525" cap="flat">
              <a:noFill/>
              <a:prstDash val="solid"/>
              <a:miter/>
            </a:ln>
          </p:spPr>
          <p:txBody>
            <a:bodyPr rtlCol="0" anchor="ctr"/>
            <a:lstStyle/>
            <a:p>
              <a:endParaRPr lang="ko-KR" altLang="en-US"/>
            </a:p>
          </p:txBody>
        </p:sp>
        <p:sp>
          <p:nvSpPr>
            <p:cNvPr id="22" name="자유형: 도형 21">
              <a:extLst>
                <a:ext uri="{FF2B5EF4-FFF2-40B4-BE49-F238E27FC236}">
                  <a16:creationId xmlns:a16="http://schemas.microsoft.com/office/drawing/2014/main" id="{E3CF78EB-2B19-6E9F-7EC5-04B9C8805F8F}"/>
                </a:ext>
              </a:extLst>
            </p:cNvPr>
            <p:cNvSpPr/>
            <p:nvPr/>
          </p:nvSpPr>
          <p:spPr>
            <a:xfrm>
              <a:off x="6824939" y="893349"/>
              <a:ext cx="85725" cy="85725"/>
            </a:xfrm>
            <a:custGeom>
              <a:avLst/>
              <a:gdLst>
                <a:gd name="connsiteX0" fmla="*/ 45434 w 85725"/>
                <a:gd name="connsiteY0" fmla="*/ 83725 h 85725"/>
                <a:gd name="connsiteX1" fmla="*/ 83725 w 85725"/>
                <a:gd name="connsiteY1" fmla="*/ 45434 h 85725"/>
                <a:gd name="connsiteX2" fmla="*/ 45434 w 85725"/>
                <a:gd name="connsiteY2" fmla="*/ 7144 h 85725"/>
                <a:gd name="connsiteX3" fmla="*/ 7144 w 85725"/>
                <a:gd name="connsiteY3" fmla="*/ 45434 h 85725"/>
                <a:gd name="connsiteX4" fmla="*/ 45434 w 85725"/>
                <a:gd name="connsiteY4" fmla="*/ 83725 h 85725"/>
                <a:gd name="connsiteX5" fmla="*/ 45434 w 85725"/>
                <a:gd name="connsiteY5" fmla="*/ 29242 h 85725"/>
                <a:gd name="connsiteX6" fmla="*/ 61532 w 85725"/>
                <a:gd name="connsiteY6" fmla="*/ 45339 h 85725"/>
                <a:gd name="connsiteX7" fmla="*/ 45434 w 85725"/>
                <a:gd name="connsiteY7" fmla="*/ 61436 h 85725"/>
                <a:gd name="connsiteX8" fmla="*/ 29337 w 85725"/>
                <a:gd name="connsiteY8" fmla="*/ 45339 h 85725"/>
                <a:gd name="connsiteX9" fmla="*/ 45434 w 85725"/>
                <a:gd name="connsiteY9" fmla="*/ 29242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45434" y="83725"/>
                  </a:moveTo>
                  <a:cubicBezTo>
                    <a:pt x="66580" y="83725"/>
                    <a:pt x="83725" y="66580"/>
                    <a:pt x="83725" y="45434"/>
                  </a:cubicBezTo>
                  <a:cubicBezTo>
                    <a:pt x="83725" y="24289"/>
                    <a:pt x="66580" y="7144"/>
                    <a:pt x="45434" y="7144"/>
                  </a:cubicBezTo>
                  <a:cubicBezTo>
                    <a:pt x="24289" y="7144"/>
                    <a:pt x="7144" y="24289"/>
                    <a:pt x="7144" y="45434"/>
                  </a:cubicBezTo>
                  <a:cubicBezTo>
                    <a:pt x="7144" y="66580"/>
                    <a:pt x="24289" y="83725"/>
                    <a:pt x="45434" y="83725"/>
                  </a:cubicBezTo>
                  <a:close/>
                  <a:moveTo>
                    <a:pt x="45434" y="29242"/>
                  </a:moveTo>
                  <a:cubicBezTo>
                    <a:pt x="54293" y="29242"/>
                    <a:pt x="61532" y="36481"/>
                    <a:pt x="61532" y="45339"/>
                  </a:cubicBezTo>
                  <a:cubicBezTo>
                    <a:pt x="61532" y="54197"/>
                    <a:pt x="54293" y="61436"/>
                    <a:pt x="45434" y="61436"/>
                  </a:cubicBezTo>
                  <a:cubicBezTo>
                    <a:pt x="36576" y="61436"/>
                    <a:pt x="29337" y="54197"/>
                    <a:pt x="29337" y="45339"/>
                  </a:cubicBezTo>
                  <a:cubicBezTo>
                    <a:pt x="29337" y="36481"/>
                    <a:pt x="36576" y="29242"/>
                    <a:pt x="45434" y="29242"/>
                  </a:cubicBezTo>
                  <a:close/>
                </a:path>
              </a:pathLst>
            </a:custGeom>
            <a:grpFill/>
            <a:ln w="9525" cap="flat">
              <a:noFill/>
              <a:prstDash val="solid"/>
              <a:miter/>
            </a:ln>
          </p:spPr>
          <p:txBody>
            <a:bodyPr rtlCol="0" anchor="ctr"/>
            <a:lstStyle/>
            <a:p>
              <a:endParaRPr lang="ko-KR" altLang="en-US"/>
            </a:p>
          </p:txBody>
        </p:sp>
        <p:sp>
          <p:nvSpPr>
            <p:cNvPr id="23" name="자유형: 도형 22">
              <a:extLst>
                <a:ext uri="{FF2B5EF4-FFF2-40B4-BE49-F238E27FC236}">
                  <a16:creationId xmlns:a16="http://schemas.microsoft.com/office/drawing/2014/main" id="{B0AA3EF9-B14B-E4C0-72D0-A574352DBD04}"/>
                </a:ext>
              </a:extLst>
            </p:cNvPr>
            <p:cNvSpPr/>
            <p:nvPr/>
          </p:nvSpPr>
          <p:spPr>
            <a:xfrm>
              <a:off x="6937906" y="892968"/>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95250 w 257175"/>
                <a:gd name="connsiteY9" fmla="*/ 51530 h 76200"/>
                <a:gd name="connsiteX10" fmla="*/ 29337 w 257175"/>
                <a:gd name="connsiteY10" fmla="*/ 51530 h 76200"/>
                <a:gd name="connsiteX11" fmla="*/ 29337 w 257175"/>
                <a:gd name="connsiteY11" fmla="*/ 29337 h 76200"/>
                <a:gd name="connsiteX12" fmla="*/ 95250 w 257175"/>
                <a:gd name="connsiteY12" fmla="*/ 29337 h 76200"/>
                <a:gd name="connsiteX13" fmla="*/ 95250 w 257175"/>
                <a:gd name="connsiteY13" fmla="*/ 51530 h 76200"/>
                <a:gd name="connsiteX14" fmla="*/ 236601 w 257175"/>
                <a:gd name="connsiteY14" fmla="*/ 51530 h 76200"/>
                <a:gd name="connsiteX15" fmla="*/ 117443 w 257175"/>
                <a:gd name="connsiteY15" fmla="*/ 51530 h 76200"/>
                <a:gd name="connsiteX16" fmla="*/ 117443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95250" y="51530"/>
                  </a:moveTo>
                  <a:lnTo>
                    <a:pt x="29337" y="51530"/>
                  </a:lnTo>
                  <a:lnTo>
                    <a:pt x="29337" y="29337"/>
                  </a:lnTo>
                  <a:lnTo>
                    <a:pt x="95250" y="29337"/>
                  </a:lnTo>
                  <a:lnTo>
                    <a:pt x="95250" y="51530"/>
                  </a:lnTo>
                  <a:close/>
                  <a:moveTo>
                    <a:pt x="236601" y="51530"/>
                  </a:moveTo>
                  <a:lnTo>
                    <a:pt x="117443" y="51530"/>
                  </a:lnTo>
                  <a:lnTo>
                    <a:pt x="117443"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4" name="자유형: 도형 23">
              <a:extLst>
                <a:ext uri="{FF2B5EF4-FFF2-40B4-BE49-F238E27FC236}">
                  <a16:creationId xmlns:a16="http://schemas.microsoft.com/office/drawing/2014/main" id="{28CCC17E-D26E-13EA-CDA4-33B54AB7A5BD}"/>
                </a:ext>
              </a:extLst>
            </p:cNvPr>
            <p:cNvSpPr/>
            <p:nvPr/>
          </p:nvSpPr>
          <p:spPr>
            <a:xfrm>
              <a:off x="6810557" y="1185005"/>
              <a:ext cx="114300" cy="85725"/>
            </a:xfrm>
            <a:custGeom>
              <a:avLst/>
              <a:gdLst>
                <a:gd name="connsiteX0" fmla="*/ 86106 w 114300"/>
                <a:gd name="connsiteY0" fmla="*/ 7144 h 85725"/>
                <a:gd name="connsiteX1" fmla="*/ 59626 w 114300"/>
                <a:gd name="connsiteY1" fmla="*/ 7144 h 85725"/>
                <a:gd name="connsiteX2" fmla="*/ 33147 w 114300"/>
                <a:gd name="connsiteY2" fmla="*/ 7144 h 85725"/>
                <a:gd name="connsiteX3" fmla="*/ 14764 w 114300"/>
                <a:gd name="connsiteY3" fmla="*/ 14764 h 85725"/>
                <a:gd name="connsiteX4" fmla="*/ 7144 w 114300"/>
                <a:gd name="connsiteY4" fmla="*/ 33147 h 85725"/>
                <a:gd name="connsiteX5" fmla="*/ 7144 w 114300"/>
                <a:gd name="connsiteY5" fmla="*/ 57436 h 85725"/>
                <a:gd name="connsiteX6" fmla="*/ 13145 w 114300"/>
                <a:gd name="connsiteY6" fmla="*/ 67342 h 85725"/>
                <a:gd name="connsiteX7" fmla="*/ 59626 w 114300"/>
                <a:gd name="connsiteY7" fmla="*/ 78581 h 85725"/>
                <a:gd name="connsiteX8" fmla="*/ 106108 w 114300"/>
                <a:gd name="connsiteY8" fmla="*/ 67342 h 85725"/>
                <a:gd name="connsiteX9" fmla="*/ 112109 w 114300"/>
                <a:gd name="connsiteY9" fmla="*/ 57436 h 85725"/>
                <a:gd name="connsiteX10" fmla="*/ 112109 w 114300"/>
                <a:gd name="connsiteY10" fmla="*/ 33147 h 85725"/>
                <a:gd name="connsiteX11" fmla="*/ 104489 w 114300"/>
                <a:gd name="connsiteY11" fmla="*/ 14859 h 85725"/>
                <a:gd name="connsiteX12" fmla="*/ 86106 w 114300"/>
                <a:gd name="connsiteY12" fmla="*/ 7144 h 85725"/>
                <a:gd name="connsiteX13" fmla="*/ 90106 w 114300"/>
                <a:gd name="connsiteY13" fmla="*/ 50387 h 85725"/>
                <a:gd name="connsiteX14" fmla="*/ 59817 w 114300"/>
                <a:gd name="connsiteY14" fmla="*/ 56388 h 85725"/>
                <a:gd name="connsiteX15" fmla="*/ 29527 w 114300"/>
                <a:gd name="connsiteY15" fmla="*/ 50387 h 85725"/>
                <a:gd name="connsiteX16" fmla="*/ 29527 w 114300"/>
                <a:gd name="connsiteY16" fmla="*/ 33147 h 85725"/>
                <a:gd name="connsiteX17" fmla="*/ 33242 w 114300"/>
                <a:gd name="connsiteY17" fmla="*/ 29432 h 85725"/>
                <a:gd name="connsiteX18" fmla="*/ 59721 w 114300"/>
                <a:gd name="connsiteY18" fmla="*/ 29432 h 85725"/>
                <a:gd name="connsiteX19" fmla="*/ 86201 w 114300"/>
                <a:gd name="connsiteY19" fmla="*/ 29432 h 85725"/>
                <a:gd name="connsiteX20" fmla="*/ 90201 w 114300"/>
                <a:gd name="connsiteY20" fmla="*/ 33147 h 85725"/>
                <a:gd name="connsiteX21" fmla="*/ 90106 w 114300"/>
                <a:gd name="connsiteY21" fmla="*/ 50387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4300" h="85725">
                  <a:moveTo>
                    <a:pt x="86106" y="7144"/>
                  </a:moveTo>
                  <a:cubicBezTo>
                    <a:pt x="77343" y="7144"/>
                    <a:pt x="68485" y="7144"/>
                    <a:pt x="59626" y="7144"/>
                  </a:cubicBezTo>
                  <a:cubicBezTo>
                    <a:pt x="50768" y="7144"/>
                    <a:pt x="41910" y="7144"/>
                    <a:pt x="33147" y="7144"/>
                  </a:cubicBezTo>
                  <a:cubicBezTo>
                    <a:pt x="26194" y="7144"/>
                    <a:pt x="19716" y="9811"/>
                    <a:pt x="14764" y="14764"/>
                  </a:cubicBezTo>
                  <a:cubicBezTo>
                    <a:pt x="9810" y="19717"/>
                    <a:pt x="7144" y="26194"/>
                    <a:pt x="7144" y="33147"/>
                  </a:cubicBezTo>
                  <a:lnTo>
                    <a:pt x="7144" y="57436"/>
                  </a:lnTo>
                  <a:cubicBezTo>
                    <a:pt x="7144" y="61627"/>
                    <a:pt x="9525" y="65437"/>
                    <a:pt x="13145" y="67342"/>
                  </a:cubicBezTo>
                  <a:cubicBezTo>
                    <a:pt x="27432" y="74676"/>
                    <a:pt x="43529" y="78581"/>
                    <a:pt x="59626" y="78581"/>
                  </a:cubicBezTo>
                  <a:cubicBezTo>
                    <a:pt x="75819" y="78581"/>
                    <a:pt x="91821" y="74676"/>
                    <a:pt x="106108" y="67342"/>
                  </a:cubicBezTo>
                  <a:cubicBezTo>
                    <a:pt x="109823" y="65437"/>
                    <a:pt x="112109" y="61627"/>
                    <a:pt x="112109" y="57436"/>
                  </a:cubicBezTo>
                  <a:lnTo>
                    <a:pt x="112109" y="33147"/>
                  </a:lnTo>
                  <a:cubicBezTo>
                    <a:pt x="112109" y="26289"/>
                    <a:pt x="109442" y="19812"/>
                    <a:pt x="104489" y="14859"/>
                  </a:cubicBezTo>
                  <a:cubicBezTo>
                    <a:pt x="99822" y="10001"/>
                    <a:pt x="93059" y="7144"/>
                    <a:pt x="86106" y="7144"/>
                  </a:cubicBezTo>
                  <a:close/>
                  <a:moveTo>
                    <a:pt x="90106" y="50387"/>
                  </a:moveTo>
                  <a:cubicBezTo>
                    <a:pt x="80486" y="54388"/>
                    <a:pt x="70389" y="56388"/>
                    <a:pt x="59817" y="56388"/>
                  </a:cubicBezTo>
                  <a:cubicBezTo>
                    <a:pt x="49244" y="56388"/>
                    <a:pt x="39052" y="54388"/>
                    <a:pt x="29527" y="50387"/>
                  </a:cubicBezTo>
                  <a:lnTo>
                    <a:pt x="29527" y="33147"/>
                  </a:lnTo>
                  <a:cubicBezTo>
                    <a:pt x="29527" y="31147"/>
                    <a:pt x="31242" y="29432"/>
                    <a:pt x="33242" y="29432"/>
                  </a:cubicBezTo>
                  <a:cubicBezTo>
                    <a:pt x="42005" y="29432"/>
                    <a:pt x="50863" y="29432"/>
                    <a:pt x="59721" y="29432"/>
                  </a:cubicBezTo>
                  <a:cubicBezTo>
                    <a:pt x="68580" y="29432"/>
                    <a:pt x="77438" y="29432"/>
                    <a:pt x="86201" y="29432"/>
                  </a:cubicBezTo>
                  <a:cubicBezTo>
                    <a:pt x="88201" y="29432"/>
                    <a:pt x="90201" y="31051"/>
                    <a:pt x="90201" y="33147"/>
                  </a:cubicBezTo>
                  <a:lnTo>
                    <a:pt x="90106" y="50387"/>
                  </a:lnTo>
                  <a:close/>
                </a:path>
              </a:pathLst>
            </a:custGeom>
            <a:grpFill/>
            <a:ln w="9525" cap="flat">
              <a:noFill/>
              <a:prstDash val="solid"/>
              <a:miter/>
            </a:ln>
          </p:spPr>
          <p:txBody>
            <a:bodyPr rtlCol="0" anchor="ctr"/>
            <a:lstStyle/>
            <a:p>
              <a:endParaRPr lang="ko-KR" altLang="en-US"/>
            </a:p>
          </p:txBody>
        </p:sp>
        <p:sp>
          <p:nvSpPr>
            <p:cNvPr id="25" name="자유형: 도형 24">
              <a:extLst>
                <a:ext uri="{FF2B5EF4-FFF2-40B4-BE49-F238E27FC236}">
                  <a16:creationId xmlns:a16="http://schemas.microsoft.com/office/drawing/2014/main" id="{72C91BA3-140D-731D-E520-4F98A0C91607}"/>
                </a:ext>
              </a:extLst>
            </p:cNvPr>
            <p:cNvSpPr/>
            <p:nvPr/>
          </p:nvSpPr>
          <p:spPr>
            <a:xfrm>
              <a:off x="6824939" y="1100518"/>
              <a:ext cx="85725" cy="85725"/>
            </a:xfrm>
            <a:custGeom>
              <a:avLst/>
              <a:gdLst>
                <a:gd name="connsiteX0" fmla="*/ 83725 w 85725"/>
                <a:gd name="connsiteY0" fmla="*/ 45434 h 85725"/>
                <a:gd name="connsiteX1" fmla="*/ 45434 w 85725"/>
                <a:gd name="connsiteY1" fmla="*/ 7144 h 85725"/>
                <a:gd name="connsiteX2" fmla="*/ 7144 w 85725"/>
                <a:gd name="connsiteY2" fmla="*/ 45434 h 85725"/>
                <a:gd name="connsiteX3" fmla="*/ 45434 w 85725"/>
                <a:gd name="connsiteY3" fmla="*/ 83725 h 85725"/>
                <a:gd name="connsiteX4" fmla="*/ 83725 w 85725"/>
                <a:gd name="connsiteY4" fmla="*/ 45434 h 85725"/>
                <a:gd name="connsiteX5" fmla="*/ 29337 w 85725"/>
                <a:gd name="connsiteY5" fmla="*/ 45434 h 85725"/>
                <a:gd name="connsiteX6" fmla="*/ 45434 w 85725"/>
                <a:gd name="connsiteY6" fmla="*/ 29337 h 85725"/>
                <a:gd name="connsiteX7" fmla="*/ 61532 w 85725"/>
                <a:gd name="connsiteY7" fmla="*/ 45434 h 85725"/>
                <a:gd name="connsiteX8" fmla="*/ 45434 w 85725"/>
                <a:gd name="connsiteY8" fmla="*/ 61531 h 85725"/>
                <a:gd name="connsiteX9" fmla="*/ 29337 w 85725"/>
                <a:gd name="connsiteY9" fmla="*/ 45434 h 85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5725" h="85725">
                  <a:moveTo>
                    <a:pt x="83725" y="45434"/>
                  </a:moveTo>
                  <a:cubicBezTo>
                    <a:pt x="83725" y="24289"/>
                    <a:pt x="66580" y="7144"/>
                    <a:pt x="45434" y="7144"/>
                  </a:cubicBezTo>
                  <a:cubicBezTo>
                    <a:pt x="24289" y="7144"/>
                    <a:pt x="7144" y="24289"/>
                    <a:pt x="7144" y="45434"/>
                  </a:cubicBezTo>
                  <a:cubicBezTo>
                    <a:pt x="7144" y="66580"/>
                    <a:pt x="24289" y="83725"/>
                    <a:pt x="45434" y="83725"/>
                  </a:cubicBezTo>
                  <a:cubicBezTo>
                    <a:pt x="66580" y="83725"/>
                    <a:pt x="83725" y="66484"/>
                    <a:pt x="83725" y="45434"/>
                  </a:cubicBezTo>
                  <a:close/>
                  <a:moveTo>
                    <a:pt x="29337" y="45434"/>
                  </a:moveTo>
                  <a:cubicBezTo>
                    <a:pt x="29337" y="36576"/>
                    <a:pt x="36576" y="29337"/>
                    <a:pt x="45434" y="29337"/>
                  </a:cubicBezTo>
                  <a:cubicBezTo>
                    <a:pt x="54293" y="29337"/>
                    <a:pt x="61532" y="36576"/>
                    <a:pt x="61532" y="45434"/>
                  </a:cubicBezTo>
                  <a:cubicBezTo>
                    <a:pt x="61532" y="54292"/>
                    <a:pt x="54293" y="61531"/>
                    <a:pt x="45434" y="61531"/>
                  </a:cubicBezTo>
                  <a:cubicBezTo>
                    <a:pt x="36576" y="61531"/>
                    <a:pt x="29337" y="54292"/>
                    <a:pt x="29337" y="45434"/>
                  </a:cubicBezTo>
                  <a:close/>
                </a:path>
              </a:pathLst>
            </a:custGeom>
            <a:grpFill/>
            <a:ln w="9525" cap="flat">
              <a:noFill/>
              <a:prstDash val="solid"/>
              <a:miter/>
            </a:ln>
          </p:spPr>
          <p:txBody>
            <a:bodyPr rtlCol="0" anchor="ctr"/>
            <a:lstStyle/>
            <a:p>
              <a:endParaRPr lang="ko-KR" altLang="en-US"/>
            </a:p>
          </p:txBody>
        </p:sp>
        <p:sp>
          <p:nvSpPr>
            <p:cNvPr id="26" name="자유형: 도형 25">
              <a:extLst>
                <a:ext uri="{FF2B5EF4-FFF2-40B4-BE49-F238E27FC236}">
                  <a16:creationId xmlns:a16="http://schemas.microsoft.com/office/drawing/2014/main" id="{4867FC8D-A317-4FB5-3257-5F80A846E28C}"/>
                </a:ext>
              </a:extLst>
            </p:cNvPr>
            <p:cNvSpPr/>
            <p:nvPr/>
          </p:nvSpPr>
          <p:spPr>
            <a:xfrm>
              <a:off x="6937906" y="982503"/>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157448 w 257175"/>
                <a:gd name="connsiteY9" fmla="*/ 51530 h 76200"/>
                <a:gd name="connsiteX10" fmla="*/ 29432 w 257175"/>
                <a:gd name="connsiteY10" fmla="*/ 51530 h 76200"/>
                <a:gd name="connsiteX11" fmla="*/ 29432 w 257175"/>
                <a:gd name="connsiteY11" fmla="*/ 29337 h 76200"/>
                <a:gd name="connsiteX12" fmla="*/ 157448 w 257175"/>
                <a:gd name="connsiteY12" fmla="*/ 29337 h 76200"/>
                <a:gd name="connsiteX13" fmla="*/ 157448 w 257175"/>
                <a:gd name="connsiteY13" fmla="*/ 51530 h 76200"/>
                <a:gd name="connsiteX14" fmla="*/ 236601 w 257175"/>
                <a:gd name="connsiteY14" fmla="*/ 51530 h 76200"/>
                <a:gd name="connsiteX15" fmla="*/ 179641 w 257175"/>
                <a:gd name="connsiteY15" fmla="*/ 51530 h 76200"/>
                <a:gd name="connsiteX16" fmla="*/ 179641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1"/>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157448" y="51530"/>
                  </a:moveTo>
                  <a:lnTo>
                    <a:pt x="29432" y="51530"/>
                  </a:lnTo>
                  <a:lnTo>
                    <a:pt x="29432" y="29337"/>
                  </a:lnTo>
                  <a:lnTo>
                    <a:pt x="157448" y="29337"/>
                  </a:lnTo>
                  <a:lnTo>
                    <a:pt x="157448" y="51530"/>
                  </a:lnTo>
                  <a:close/>
                  <a:moveTo>
                    <a:pt x="236601" y="51530"/>
                  </a:moveTo>
                  <a:lnTo>
                    <a:pt x="179641" y="51530"/>
                  </a:lnTo>
                  <a:lnTo>
                    <a:pt x="179641"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7" name="자유형: 도형 26">
              <a:extLst>
                <a:ext uri="{FF2B5EF4-FFF2-40B4-BE49-F238E27FC236}">
                  <a16:creationId xmlns:a16="http://schemas.microsoft.com/office/drawing/2014/main" id="{97EDECC7-B413-35F7-63CC-9A80E567E7A2}"/>
                </a:ext>
              </a:extLst>
            </p:cNvPr>
            <p:cNvSpPr/>
            <p:nvPr/>
          </p:nvSpPr>
          <p:spPr>
            <a:xfrm>
              <a:off x="6937906" y="1099470"/>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53149 w 257175"/>
                <a:gd name="connsiteY10" fmla="*/ 29337 h 76200"/>
                <a:gd name="connsiteX11" fmla="*/ 53149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75247 w 257175"/>
                <a:gd name="connsiteY15" fmla="*/ 51530 h 76200"/>
                <a:gd name="connsiteX16" fmla="*/ 75247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53149" y="29337"/>
                  </a:lnTo>
                  <a:lnTo>
                    <a:pt x="53149" y="51530"/>
                  </a:lnTo>
                  <a:lnTo>
                    <a:pt x="29432" y="51530"/>
                  </a:lnTo>
                  <a:lnTo>
                    <a:pt x="29432" y="29337"/>
                  </a:lnTo>
                  <a:close/>
                  <a:moveTo>
                    <a:pt x="236601" y="51530"/>
                  </a:moveTo>
                  <a:lnTo>
                    <a:pt x="75247" y="51530"/>
                  </a:lnTo>
                  <a:lnTo>
                    <a:pt x="75247" y="29337"/>
                  </a:lnTo>
                  <a:lnTo>
                    <a:pt x="236601" y="29337"/>
                  </a:lnTo>
                  <a:lnTo>
                    <a:pt x="236601" y="51530"/>
                  </a:lnTo>
                  <a:close/>
                </a:path>
              </a:pathLst>
            </a:custGeom>
            <a:grpFill/>
            <a:ln w="9525" cap="flat">
              <a:noFill/>
              <a:prstDash val="solid"/>
              <a:miter/>
            </a:ln>
          </p:spPr>
          <p:txBody>
            <a:bodyPr rtlCol="0" anchor="ctr"/>
            <a:lstStyle/>
            <a:p>
              <a:endParaRPr lang="ko-KR" altLang="en-US"/>
            </a:p>
          </p:txBody>
        </p:sp>
        <p:sp>
          <p:nvSpPr>
            <p:cNvPr id="28" name="자유형: 도형 27">
              <a:extLst>
                <a:ext uri="{FF2B5EF4-FFF2-40B4-BE49-F238E27FC236}">
                  <a16:creationId xmlns:a16="http://schemas.microsoft.com/office/drawing/2014/main" id="{24B6114D-563C-9506-D4F3-4F3288B8FDF7}"/>
                </a:ext>
              </a:extLst>
            </p:cNvPr>
            <p:cNvSpPr/>
            <p:nvPr/>
          </p:nvSpPr>
          <p:spPr>
            <a:xfrm>
              <a:off x="6937906" y="1189005"/>
              <a:ext cx="257175" cy="76200"/>
            </a:xfrm>
            <a:custGeom>
              <a:avLst/>
              <a:gdLst>
                <a:gd name="connsiteX0" fmla="*/ 247745 w 257175"/>
                <a:gd name="connsiteY0" fmla="*/ 7144 h 76200"/>
                <a:gd name="connsiteX1" fmla="*/ 18288 w 257175"/>
                <a:gd name="connsiteY1" fmla="*/ 7144 h 76200"/>
                <a:gd name="connsiteX2" fmla="*/ 7144 w 257175"/>
                <a:gd name="connsiteY2" fmla="*/ 18288 h 76200"/>
                <a:gd name="connsiteX3" fmla="*/ 7144 w 257175"/>
                <a:gd name="connsiteY3" fmla="*/ 62675 h 76200"/>
                <a:gd name="connsiteX4" fmla="*/ 18288 w 257175"/>
                <a:gd name="connsiteY4" fmla="*/ 73819 h 76200"/>
                <a:gd name="connsiteX5" fmla="*/ 247745 w 257175"/>
                <a:gd name="connsiteY5" fmla="*/ 73819 h 76200"/>
                <a:gd name="connsiteX6" fmla="*/ 258889 w 257175"/>
                <a:gd name="connsiteY6" fmla="*/ 62675 h 76200"/>
                <a:gd name="connsiteX7" fmla="*/ 258889 w 257175"/>
                <a:gd name="connsiteY7" fmla="*/ 18288 h 76200"/>
                <a:gd name="connsiteX8" fmla="*/ 247745 w 257175"/>
                <a:gd name="connsiteY8" fmla="*/ 7144 h 76200"/>
                <a:gd name="connsiteX9" fmla="*/ 29432 w 257175"/>
                <a:gd name="connsiteY9" fmla="*/ 29337 h 76200"/>
                <a:gd name="connsiteX10" fmla="*/ 192214 w 257175"/>
                <a:gd name="connsiteY10" fmla="*/ 29337 h 76200"/>
                <a:gd name="connsiteX11" fmla="*/ 192214 w 257175"/>
                <a:gd name="connsiteY11" fmla="*/ 51530 h 76200"/>
                <a:gd name="connsiteX12" fmla="*/ 29432 w 257175"/>
                <a:gd name="connsiteY12" fmla="*/ 51530 h 76200"/>
                <a:gd name="connsiteX13" fmla="*/ 29432 w 257175"/>
                <a:gd name="connsiteY13" fmla="*/ 29337 h 76200"/>
                <a:gd name="connsiteX14" fmla="*/ 236601 w 257175"/>
                <a:gd name="connsiteY14" fmla="*/ 51530 h 76200"/>
                <a:gd name="connsiteX15" fmla="*/ 214408 w 257175"/>
                <a:gd name="connsiteY15" fmla="*/ 51530 h 76200"/>
                <a:gd name="connsiteX16" fmla="*/ 214408 w 257175"/>
                <a:gd name="connsiteY16" fmla="*/ 29337 h 76200"/>
                <a:gd name="connsiteX17" fmla="*/ 236601 w 257175"/>
                <a:gd name="connsiteY17" fmla="*/ 29337 h 76200"/>
                <a:gd name="connsiteX18" fmla="*/ 236601 w 257175"/>
                <a:gd name="connsiteY18"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57175" h="76200">
                  <a:moveTo>
                    <a:pt x="247745" y="7144"/>
                  </a:moveTo>
                  <a:lnTo>
                    <a:pt x="18288" y="7144"/>
                  </a:lnTo>
                  <a:cubicBezTo>
                    <a:pt x="12192" y="7144"/>
                    <a:pt x="7144" y="12097"/>
                    <a:pt x="7144" y="18288"/>
                  </a:cubicBezTo>
                  <a:lnTo>
                    <a:pt x="7144" y="62675"/>
                  </a:lnTo>
                  <a:cubicBezTo>
                    <a:pt x="7144" y="68770"/>
                    <a:pt x="12096" y="73819"/>
                    <a:pt x="18288" y="73819"/>
                  </a:cubicBezTo>
                  <a:lnTo>
                    <a:pt x="247745" y="73819"/>
                  </a:lnTo>
                  <a:cubicBezTo>
                    <a:pt x="253841" y="73819"/>
                    <a:pt x="258889" y="68866"/>
                    <a:pt x="258889" y="62675"/>
                  </a:cubicBezTo>
                  <a:lnTo>
                    <a:pt x="258889" y="18288"/>
                  </a:lnTo>
                  <a:cubicBezTo>
                    <a:pt x="258794" y="12097"/>
                    <a:pt x="253841" y="7144"/>
                    <a:pt x="247745" y="7144"/>
                  </a:cubicBezTo>
                  <a:close/>
                  <a:moveTo>
                    <a:pt x="29432" y="29337"/>
                  </a:moveTo>
                  <a:lnTo>
                    <a:pt x="192214" y="29337"/>
                  </a:lnTo>
                  <a:lnTo>
                    <a:pt x="192214" y="51530"/>
                  </a:lnTo>
                  <a:lnTo>
                    <a:pt x="29432" y="51530"/>
                  </a:lnTo>
                  <a:lnTo>
                    <a:pt x="29432" y="29337"/>
                  </a:lnTo>
                  <a:close/>
                  <a:moveTo>
                    <a:pt x="236601" y="51530"/>
                  </a:moveTo>
                  <a:lnTo>
                    <a:pt x="214408" y="51530"/>
                  </a:lnTo>
                  <a:lnTo>
                    <a:pt x="214408" y="29337"/>
                  </a:lnTo>
                  <a:lnTo>
                    <a:pt x="236601" y="29337"/>
                  </a:lnTo>
                  <a:lnTo>
                    <a:pt x="236601" y="51530"/>
                  </a:lnTo>
                  <a:close/>
                </a:path>
              </a:pathLst>
            </a:custGeom>
            <a:grpFill/>
            <a:ln w="9525" cap="flat">
              <a:noFill/>
              <a:prstDash val="solid"/>
              <a:miter/>
            </a:ln>
          </p:spPr>
          <p:txBody>
            <a:bodyPr rtlCol="0" anchor="ctr"/>
            <a:lstStyle/>
            <a:p>
              <a:endParaRPr lang="ko-KR" altLang="en-US"/>
            </a:p>
          </p:txBody>
        </p:sp>
      </p:grpSp>
      <p:sp>
        <p:nvSpPr>
          <p:cNvPr id="3" name="TextBox 2">
            <a:extLst>
              <a:ext uri="{FF2B5EF4-FFF2-40B4-BE49-F238E27FC236}">
                <a16:creationId xmlns:a16="http://schemas.microsoft.com/office/drawing/2014/main" id="{4A9B85D5-6648-6351-B9BC-437B1478940E}"/>
              </a:ext>
            </a:extLst>
          </p:cNvPr>
          <p:cNvSpPr txBox="1"/>
          <p:nvPr/>
        </p:nvSpPr>
        <p:spPr>
          <a:xfrm>
            <a:off x="753706" y="1215518"/>
            <a:ext cx="10648074" cy="830997"/>
          </a:xfrm>
          <a:prstGeom prst="rect">
            <a:avLst/>
          </a:prstGeom>
          <a:noFill/>
        </p:spPr>
        <p:txBody>
          <a:bodyPr wrap="square" rtlCol="0">
            <a:spAutoFit/>
          </a:bodyPr>
          <a:lstStyle/>
          <a:p>
            <a:pPr latinLnBrk="0"/>
            <a:r>
              <a:rPr lang="en-GB" sz="2400" dirty="0"/>
              <a:t>Ha többet szeretne megtudni az energiaközösség létrehozásáról, a következő források lehetnek hasznosak: </a:t>
            </a:r>
          </a:p>
        </p:txBody>
      </p:sp>
      <p:sp>
        <p:nvSpPr>
          <p:cNvPr id="29" name="TextBox 28">
            <a:extLst>
              <a:ext uri="{FF2B5EF4-FFF2-40B4-BE49-F238E27FC236}">
                <a16:creationId xmlns:a16="http://schemas.microsoft.com/office/drawing/2014/main" id="{6B73D3C3-E637-3F00-3A95-BADA91A3F4D5}"/>
              </a:ext>
            </a:extLst>
          </p:cNvPr>
          <p:cNvSpPr txBox="1"/>
          <p:nvPr/>
        </p:nvSpPr>
        <p:spPr>
          <a:xfrm>
            <a:off x="772574" y="3470697"/>
            <a:ext cx="2435113" cy="1785104"/>
          </a:xfrm>
          <a:prstGeom prst="rect">
            <a:avLst/>
          </a:prstGeom>
          <a:noFill/>
        </p:spPr>
        <p:txBody>
          <a:bodyPr wrap="square" lIns="91440" tIns="45720" rIns="91440" bIns="45720" rtlCol="0" anchor="t" anchorCtr="0">
            <a:spAutoFit/>
          </a:bodyPr>
          <a:lstStyle/>
          <a:p>
            <a:pPr algn="ctr"/>
            <a:r>
              <a:rPr lang="en-US" altLang="ko-KR" sz="2200" dirty="0">
                <a:solidFill>
                  <a:srgbClr val="373737"/>
                </a:solidFill>
                <a:ea typeface="맑은 고딕"/>
              </a:rPr>
              <a:t> Olvassa el </a:t>
            </a:r>
            <a:r>
              <a:rPr lang="en-US" altLang="ko-KR" sz="2200" dirty="0" err="1">
                <a:solidFill>
                  <a:srgbClr val="373737"/>
                </a:solidFill>
                <a:ea typeface="맑은 고딕"/>
                <a:hlinkClick r:id="rId3"/>
              </a:rPr>
              <a:t>az</a:t>
            </a:r>
            <a:r>
              <a:rPr lang="en-US" altLang="ko-KR" sz="2200" dirty="0">
                <a:solidFill>
                  <a:srgbClr val="373737"/>
                </a:solidFill>
                <a:ea typeface="맑은 고딕"/>
                <a:hlinkClick r:id="rId3"/>
              </a:rPr>
              <a:t> </a:t>
            </a:r>
            <a:r>
              <a:rPr lang="en-US" altLang="ko-KR" sz="2200" dirty="0" err="1">
                <a:solidFill>
                  <a:srgbClr val="373737"/>
                </a:solidFill>
                <a:ea typeface="맑은 고딕"/>
                <a:hlinkClick r:id="rId3"/>
              </a:rPr>
              <a:t>energiaközösség</a:t>
            </a:r>
            <a:r>
              <a:rPr lang="en-US" altLang="ko-KR" sz="2200" dirty="0">
                <a:solidFill>
                  <a:srgbClr val="373737"/>
                </a:solidFill>
                <a:ea typeface="맑은 고딕"/>
                <a:hlinkClick r:id="rId3"/>
              </a:rPr>
              <a:t> alapításáról szóló online útmutatót </a:t>
            </a:r>
            <a:r>
              <a:rPr lang="en-US" altLang="ko-KR" sz="2200" dirty="0">
                <a:solidFill>
                  <a:srgbClr val="373737"/>
                </a:solidFill>
                <a:ea typeface="맑은 고딕"/>
              </a:rPr>
              <a:t>(német nyelven)</a:t>
            </a:r>
            <a:endParaRPr lang="ko-KR" altLang="en-US" sz="2200" dirty="0">
              <a:solidFill>
                <a:srgbClr val="373737"/>
              </a:solidFill>
              <a:ea typeface="맑은 고딕"/>
            </a:endParaRPr>
          </a:p>
        </p:txBody>
      </p:sp>
      <p:grpSp>
        <p:nvGrpSpPr>
          <p:cNvPr id="32" name="그룹 31">
            <a:extLst>
              <a:ext uri="{FF2B5EF4-FFF2-40B4-BE49-F238E27FC236}">
                <a16:creationId xmlns:a16="http://schemas.microsoft.com/office/drawing/2014/main" id="{FB73CFA9-DA76-659A-2E08-DACFDABB71EA}"/>
              </a:ext>
              <a:ext uri="{C183D7F6-B498-43B3-948B-1728B52AA6E4}">
                <adec:decorative xmlns:adec="http://schemas.microsoft.com/office/drawing/2017/decorative" val="1"/>
              </a:ext>
            </a:extLst>
          </p:cNvPr>
          <p:cNvGrpSpPr/>
          <p:nvPr/>
        </p:nvGrpSpPr>
        <p:grpSpPr>
          <a:xfrm>
            <a:off x="4435138" y="2356969"/>
            <a:ext cx="620738" cy="626714"/>
            <a:chOff x="5449339" y="2217420"/>
            <a:chExt cx="388048" cy="391784"/>
          </a:xfrm>
          <a:solidFill>
            <a:schemeClr val="accent1"/>
          </a:solidFill>
        </p:grpSpPr>
        <p:sp>
          <p:nvSpPr>
            <p:cNvPr id="33" name="자유형: 도형 32">
              <a:extLst>
                <a:ext uri="{FF2B5EF4-FFF2-40B4-BE49-F238E27FC236}">
                  <a16:creationId xmlns:a16="http://schemas.microsoft.com/office/drawing/2014/main" id="{2DF5295F-FA7B-041B-4B65-BD2CBFE9D2EB}"/>
                </a:ext>
              </a:extLst>
            </p:cNvPr>
            <p:cNvSpPr/>
            <p:nvPr/>
          </p:nvSpPr>
          <p:spPr>
            <a:xfrm>
              <a:off x="5561162" y="2217420"/>
              <a:ext cx="276225" cy="361950"/>
            </a:xfrm>
            <a:custGeom>
              <a:avLst/>
              <a:gdLst>
                <a:gd name="connsiteX0" fmla="*/ 263366 w 276225"/>
                <a:gd name="connsiteY0" fmla="*/ 96107 h 361950"/>
                <a:gd name="connsiteX1" fmla="*/ 230029 w 276225"/>
                <a:gd name="connsiteY1" fmla="*/ 96107 h 361950"/>
                <a:gd name="connsiteX2" fmla="*/ 230029 w 276225"/>
                <a:gd name="connsiteY2" fmla="*/ 40576 h 361950"/>
                <a:gd name="connsiteX3" fmla="*/ 218885 w 276225"/>
                <a:gd name="connsiteY3" fmla="*/ 29432 h 361950"/>
                <a:gd name="connsiteX4" fmla="*/ 73818 w 276225"/>
                <a:gd name="connsiteY4" fmla="*/ 29432 h 361950"/>
                <a:gd name="connsiteX5" fmla="*/ 73818 w 276225"/>
                <a:gd name="connsiteY5" fmla="*/ 18288 h 361950"/>
                <a:gd name="connsiteX6" fmla="*/ 62674 w 276225"/>
                <a:gd name="connsiteY6" fmla="*/ 7144 h 361950"/>
                <a:gd name="connsiteX7" fmla="*/ 18288 w 276225"/>
                <a:gd name="connsiteY7" fmla="*/ 7144 h 361950"/>
                <a:gd name="connsiteX8" fmla="*/ 7144 w 276225"/>
                <a:gd name="connsiteY8" fmla="*/ 18288 h 361950"/>
                <a:gd name="connsiteX9" fmla="*/ 7144 w 276225"/>
                <a:gd name="connsiteY9" fmla="*/ 62675 h 361950"/>
                <a:gd name="connsiteX10" fmla="*/ 18288 w 276225"/>
                <a:gd name="connsiteY10" fmla="*/ 73819 h 361950"/>
                <a:gd name="connsiteX11" fmla="*/ 62674 w 276225"/>
                <a:gd name="connsiteY11" fmla="*/ 73819 h 361950"/>
                <a:gd name="connsiteX12" fmla="*/ 73818 w 276225"/>
                <a:gd name="connsiteY12" fmla="*/ 62675 h 361950"/>
                <a:gd name="connsiteX13" fmla="*/ 73818 w 276225"/>
                <a:gd name="connsiteY13" fmla="*/ 51530 h 361950"/>
                <a:gd name="connsiteX14" fmla="*/ 207740 w 276225"/>
                <a:gd name="connsiteY14" fmla="*/ 51530 h 361950"/>
                <a:gd name="connsiteX15" fmla="*/ 207740 w 276225"/>
                <a:gd name="connsiteY15" fmla="*/ 95917 h 361950"/>
                <a:gd name="connsiteX16" fmla="*/ 174402 w 276225"/>
                <a:gd name="connsiteY16" fmla="*/ 95917 h 361950"/>
                <a:gd name="connsiteX17" fmla="*/ 163258 w 276225"/>
                <a:gd name="connsiteY17" fmla="*/ 107061 h 361950"/>
                <a:gd name="connsiteX18" fmla="*/ 163258 w 276225"/>
                <a:gd name="connsiteY18" fmla="*/ 263938 h 361950"/>
                <a:gd name="connsiteX19" fmla="*/ 174402 w 276225"/>
                <a:gd name="connsiteY19" fmla="*/ 275082 h 361950"/>
                <a:gd name="connsiteX20" fmla="*/ 207740 w 276225"/>
                <a:gd name="connsiteY20" fmla="*/ 275082 h 361950"/>
                <a:gd name="connsiteX21" fmla="*/ 207740 w 276225"/>
                <a:gd name="connsiteY21" fmla="*/ 319468 h 361950"/>
                <a:gd name="connsiteX22" fmla="*/ 185547 w 276225"/>
                <a:gd name="connsiteY22" fmla="*/ 319468 h 361950"/>
                <a:gd name="connsiteX23" fmla="*/ 185547 w 276225"/>
                <a:gd name="connsiteY23" fmla="*/ 308324 h 361950"/>
                <a:gd name="connsiteX24" fmla="*/ 174402 w 276225"/>
                <a:gd name="connsiteY24" fmla="*/ 297180 h 361950"/>
                <a:gd name="connsiteX25" fmla="*/ 130016 w 276225"/>
                <a:gd name="connsiteY25" fmla="*/ 297180 h 361950"/>
                <a:gd name="connsiteX26" fmla="*/ 118872 w 276225"/>
                <a:gd name="connsiteY26" fmla="*/ 308324 h 361950"/>
                <a:gd name="connsiteX27" fmla="*/ 118872 w 276225"/>
                <a:gd name="connsiteY27" fmla="*/ 352711 h 361950"/>
                <a:gd name="connsiteX28" fmla="*/ 130016 w 276225"/>
                <a:gd name="connsiteY28" fmla="*/ 363855 h 361950"/>
                <a:gd name="connsiteX29" fmla="*/ 174402 w 276225"/>
                <a:gd name="connsiteY29" fmla="*/ 363855 h 361950"/>
                <a:gd name="connsiteX30" fmla="*/ 185547 w 276225"/>
                <a:gd name="connsiteY30" fmla="*/ 352711 h 361950"/>
                <a:gd name="connsiteX31" fmla="*/ 185547 w 276225"/>
                <a:gd name="connsiteY31" fmla="*/ 341567 h 361950"/>
                <a:gd name="connsiteX32" fmla="*/ 218885 w 276225"/>
                <a:gd name="connsiteY32" fmla="*/ 341567 h 361950"/>
                <a:gd name="connsiteX33" fmla="*/ 230029 w 276225"/>
                <a:gd name="connsiteY33" fmla="*/ 330422 h 361950"/>
                <a:gd name="connsiteX34" fmla="*/ 230029 w 276225"/>
                <a:gd name="connsiteY34" fmla="*/ 274892 h 361950"/>
                <a:gd name="connsiteX35" fmla="*/ 263366 w 276225"/>
                <a:gd name="connsiteY35" fmla="*/ 274892 h 361950"/>
                <a:gd name="connsiteX36" fmla="*/ 274510 w 276225"/>
                <a:gd name="connsiteY36" fmla="*/ 263747 h 361950"/>
                <a:gd name="connsiteX37" fmla="*/ 274510 w 276225"/>
                <a:gd name="connsiteY37" fmla="*/ 106871 h 361950"/>
                <a:gd name="connsiteX38" fmla="*/ 263366 w 276225"/>
                <a:gd name="connsiteY38" fmla="*/ 96107 h 361950"/>
                <a:gd name="connsiteX39" fmla="*/ 51721 w 276225"/>
                <a:gd name="connsiteY39" fmla="*/ 51721 h 361950"/>
                <a:gd name="connsiteX40" fmla="*/ 29527 w 276225"/>
                <a:gd name="connsiteY40" fmla="*/ 51721 h 361950"/>
                <a:gd name="connsiteX41" fmla="*/ 29527 w 276225"/>
                <a:gd name="connsiteY41" fmla="*/ 29527 h 361950"/>
                <a:gd name="connsiteX42" fmla="*/ 51721 w 276225"/>
                <a:gd name="connsiteY42" fmla="*/ 29527 h 361950"/>
                <a:gd name="connsiteX43" fmla="*/ 51721 w 276225"/>
                <a:gd name="connsiteY43" fmla="*/ 51721 h 361950"/>
                <a:gd name="connsiteX44" fmla="*/ 163449 w 276225"/>
                <a:gd name="connsiteY44" fmla="*/ 341852 h 361950"/>
                <a:gd name="connsiteX45" fmla="*/ 141256 w 276225"/>
                <a:gd name="connsiteY45" fmla="*/ 341852 h 361950"/>
                <a:gd name="connsiteX46" fmla="*/ 141256 w 276225"/>
                <a:gd name="connsiteY46" fmla="*/ 319659 h 361950"/>
                <a:gd name="connsiteX47" fmla="*/ 163449 w 276225"/>
                <a:gd name="connsiteY47" fmla="*/ 319659 h 361950"/>
                <a:gd name="connsiteX48" fmla="*/ 163449 w 276225"/>
                <a:gd name="connsiteY48" fmla="*/ 341852 h 361950"/>
                <a:gd name="connsiteX49" fmla="*/ 185642 w 276225"/>
                <a:gd name="connsiteY49" fmla="*/ 162782 h 361950"/>
                <a:gd name="connsiteX50" fmla="*/ 252222 w 276225"/>
                <a:gd name="connsiteY50" fmla="*/ 162782 h 361950"/>
                <a:gd name="connsiteX51" fmla="*/ 252222 w 276225"/>
                <a:gd name="connsiteY51" fmla="*/ 208693 h 361950"/>
                <a:gd name="connsiteX52" fmla="*/ 185642 w 276225"/>
                <a:gd name="connsiteY52" fmla="*/ 208693 h 361950"/>
                <a:gd name="connsiteX53" fmla="*/ 185642 w 276225"/>
                <a:gd name="connsiteY53" fmla="*/ 162782 h 361950"/>
                <a:gd name="connsiteX54" fmla="*/ 252317 w 276225"/>
                <a:gd name="connsiteY54" fmla="*/ 118300 h 361950"/>
                <a:gd name="connsiteX55" fmla="*/ 252317 w 276225"/>
                <a:gd name="connsiteY55" fmla="*/ 140494 h 361950"/>
                <a:gd name="connsiteX56" fmla="*/ 185737 w 276225"/>
                <a:gd name="connsiteY56" fmla="*/ 140494 h 361950"/>
                <a:gd name="connsiteX57" fmla="*/ 185737 w 276225"/>
                <a:gd name="connsiteY57" fmla="*/ 118300 h 361950"/>
                <a:gd name="connsiteX58" fmla="*/ 252317 w 276225"/>
                <a:gd name="connsiteY58" fmla="*/ 118300 h 361950"/>
                <a:gd name="connsiteX59" fmla="*/ 185642 w 276225"/>
                <a:gd name="connsiteY59" fmla="*/ 252984 h 361950"/>
                <a:gd name="connsiteX60" fmla="*/ 185642 w 276225"/>
                <a:gd name="connsiteY60" fmla="*/ 230791 h 361950"/>
                <a:gd name="connsiteX61" fmla="*/ 252222 w 276225"/>
                <a:gd name="connsiteY61" fmla="*/ 230791 h 361950"/>
                <a:gd name="connsiteX62" fmla="*/ 252222 w 276225"/>
                <a:gd name="connsiteY62" fmla="*/ 252984 h 361950"/>
                <a:gd name="connsiteX63" fmla="*/ 185642 w 276225"/>
                <a:gd name="connsiteY63" fmla="*/ 252984 h 361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276225" h="361950">
                  <a:moveTo>
                    <a:pt x="263366" y="96107"/>
                  </a:moveTo>
                  <a:lnTo>
                    <a:pt x="230029" y="96107"/>
                  </a:lnTo>
                  <a:lnTo>
                    <a:pt x="230029" y="40576"/>
                  </a:lnTo>
                  <a:cubicBezTo>
                    <a:pt x="230029" y="34480"/>
                    <a:pt x="225076" y="29432"/>
                    <a:pt x="218885" y="29432"/>
                  </a:cubicBezTo>
                  <a:lnTo>
                    <a:pt x="73818" y="29432"/>
                  </a:lnTo>
                  <a:lnTo>
                    <a:pt x="73818" y="18288"/>
                  </a:lnTo>
                  <a:cubicBezTo>
                    <a:pt x="73818" y="12192"/>
                    <a:pt x="68866" y="7144"/>
                    <a:pt x="62674" y="7144"/>
                  </a:cubicBezTo>
                  <a:lnTo>
                    <a:pt x="18288" y="7144"/>
                  </a:lnTo>
                  <a:cubicBezTo>
                    <a:pt x="12192" y="7144"/>
                    <a:pt x="7144" y="12097"/>
                    <a:pt x="7144" y="18288"/>
                  </a:cubicBezTo>
                  <a:lnTo>
                    <a:pt x="7144" y="62675"/>
                  </a:lnTo>
                  <a:cubicBezTo>
                    <a:pt x="7144" y="68771"/>
                    <a:pt x="12097" y="73819"/>
                    <a:pt x="18288" y="73819"/>
                  </a:cubicBezTo>
                  <a:lnTo>
                    <a:pt x="62674" y="73819"/>
                  </a:lnTo>
                  <a:cubicBezTo>
                    <a:pt x="68771" y="73819"/>
                    <a:pt x="73818" y="68866"/>
                    <a:pt x="73818" y="62675"/>
                  </a:cubicBezTo>
                  <a:lnTo>
                    <a:pt x="73818" y="51530"/>
                  </a:lnTo>
                  <a:lnTo>
                    <a:pt x="207740" y="51530"/>
                  </a:lnTo>
                  <a:lnTo>
                    <a:pt x="207740" y="95917"/>
                  </a:lnTo>
                  <a:lnTo>
                    <a:pt x="174402" y="95917"/>
                  </a:lnTo>
                  <a:cubicBezTo>
                    <a:pt x="168307" y="95917"/>
                    <a:pt x="163258" y="100870"/>
                    <a:pt x="163258" y="107061"/>
                  </a:cubicBezTo>
                  <a:lnTo>
                    <a:pt x="163258" y="263938"/>
                  </a:lnTo>
                  <a:cubicBezTo>
                    <a:pt x="163258" y="270034"/>
                    <a:pt x="168212" y="275082"/>
                    <a:pt x="174402" y="275082"/>
                  </a:cubicBezTo>
                  <a:lnTo>
                    <a:pt x="207740" y="275082"/>
                  </a:lnTo>
                  <a:lnTo>
                    <a:pt x="207740" y="319468"/>
                  </a:lnTo>
                  <a:lnTo>
                    <a:pt x="185547" y="319468"/>
                  </a:lnTo>
                  <a:lnTo>
                    <a:pt x="185547" y="308324"/>
                  </a:lnTo>
                  <a:cubicBezTo>
                    <a:pt x="185547" y="302228"/>
                    <a:pt x="180594" y="297180"/>
                    <a:pt x="174402" y="297180"/>
                  </a:cubicBezTo>
                  <a:lnTo>
                    <a:pt x="130016" y="297180"/>
                  </a:lnTo>
                  <a:cubicBezTo>
                    <a:pt x="123920" y="297180"/>
                    <a:pt x="118872" y="302133"/>
                    <a:pt x="118872" y="308324"/>
                  </a:cubicBezTo>
                  <a:lnTo>
                    <a:pt x="118872" y="352711"/>
                  </a:lnTo>
                  <a:cubicBezTo>
                    <a:pt x="118872" y="358807"/>
                    <a:pt x="123825" y="363855"/>
                    <a:pt x="130016" y="363855"/>
                  </a:cubicBezTo>
                  <a:lnTo>
                    <a:pt x="174402" y="363855"/>
                  </a:lnTo>
                  <a:cubicBezTo>
                    <a:pt x="180499" y="363855"/>
                    <a:pt x="185547" y="358902"/>
                    <a:pt x="185547" y="352711"/>
                  </a:cubicBezTo>
                  <a:lnTo>
                    <a:pt x="185547" y="341567"/>
                  </a:lnTo>
                  <a:lnTo>
                    <a:pt x="218885" y="341567"/>
                  </a:lnTo>
                  <a:cubicBezTo>
                    <a:pt x="224980" y="341567"/>
                    <a:pt x="230029" y="336613"/>
                    <a:pt x="230029" y="330422"/>
                  </a:cubicBezTo>
                  <a:lnTo>
                    <a:pt x="230029" y="274892"/>
                  </a:lnTo>
                  <a:lnTo>
                    <a:pt x="263366" y="274892"/>
                  </a:lnTo>
                  <a:cubicBezTo>
                    <a:pt x="269462" y="274892"/>
                    <a:pt x="274510" y="269938"/>
                    <a:pt x="274510" y="263747"/>
                  </a:cubicBezTo>
                  <a:lnTo>
                    <a:pt x="274510" y="106871"/>
                  </a:lnTo>
                  <a:cubicBezTo>
                    <a:pt x="274510" y="101060"/>
                    <a:pt x="269462" y="96107"/>
                    <a:pt x="263366" y="96107"/>
                  </a:cubicBezTo>
                  <a:close/>
                  <a:moveTo>
                    <a:pt x="51721" y="51721"/>
                  </a:moveTo>
                  <a:lnTo>
                    <a:pt x="29527" y="51721"/>
                  </a:lnTo>
                  <a:lnTo>
                    <a:pt x="29527" y="29527"/>
                  </a:lnTo>
                  <a:lnTo>
                    <a:pt x="51721" y="29527"/>
                  </a:lnTo>
                  <a:lnTo>
                    <a:pt x="51721" y="51721"/>
                  </a:lnTo>
                  <a:close/>
                  <a:moveTo>
                    <a:pt x="163449" y="341852"/>
                  </a:moveTo>
                  <a:lnTo>
                    <a:pt x="141256" y="341852"/>
                  </a:lnTo>
                  <a:lnTo>
                    <a:pt x="141256" y="319659"/>
                  </a:lnTo>
                  <a:lnTo>
                    <a:pt x="163449" y="319659"/>
                  </a:lnTo>
                  <a:lnTo>
                    <a:pt x="163449" y="341852"/>
                  </a:lnTo>
                  <a:close/>
                  <a:moveTo>
                    <a:pt x="185642" y="162782"/>
                  </a:moveTo>
                  <a:lnTo>
                    <a:pt x="252222" y="162782"/>
                  </a:lnTo>
                  <a:lnTo>
                    <a:pt x="252222" y="208693"/>
                  </a:lnTo>
                  <a:lnTo>
                    <a:pt x="185642" y="208693"/>
                  </a:lnTo>
                  <a:lnTo>
                    <a:pt x="185642" y="162782"/>
                  </a:lnTo>
                  <a:close/>
                  <a:moveTo>
                    <a:pt x="252317" y="118300"/>
                  </a:moveTo>
                  <a:lnTo>
                    <a:pt x="252317" y="140494"/>
                  </a:lnTo>
                  <a:lnTo>
                    <a:pt x="185737" y="140494"/>
                  </a:lnTo>
                  <a:lnTo>
                    <a:pt x="185737" y="118300"/>
                  </a:lnTo>
                  <a:lnTo>
                    <a:pt x="252317" y="118300"/>
                  </a:lnTo>
                  <a:close/>
                  <a:moveTo>
                    <a:pt x="185642" y="252984"/>
                  </a:moveTo>
                  <a:lnTo>
                    <a:pt x="185642" y="230791"/>
                  </a:lnTo>
                  <a:lnTo>
                    <a:pt x="252222" y="230791"/>
                  </a:lnTo>
                  <a:lnTo>
                    <a:pt x="252222" y="252984"/>
                  </a:lnTo>
                  <a:lnTo>
                    <a:pt x="185642" y="252984"/>
                  </a:lnTo>
                  <a:close/>
                </a:path>
              </a:pathLst>
            </a:custGeom>
            <a:grpFill/>
            <a:ln w="9525" cap="flat">
              <a:noFill/>
              <a:prstDash val="solid"/>
              <a:miter/>
            </a:ln>
          </p:spPr>
          <p:txBody>
            <a:bodyPr rtlCol="0" anchor="ctr"/>
            <a:lstStyle/>
            <a:p>
              <a:endParaRPr lang="ko-KR" altLang="en-US"/>
            </a:p>
          </p:txBody>
        </p:sp>
        <p:sp>
          <p:nvSpPr>
            <p:cNvPr id="34" name="자유형: 도형 33">
              <a:extLst>
                <a:ext uri="{FF2B5EF4-FFF2-40B4-BE49-F238E27FC236}">
                  <a16:creationId xmlns:a16="http://schemas.microsoft.com/office/drawing/2014/main" id="{696ECED6-997C-FD9F-5B9E-2BBD3490F3B7}"/>
                </a:ext>
              </a:extLst>
            </p:cNvPr>
            <p:cNvSpPr/>
            <p:nvPr/>
          </p:nvSpPr>
          <p:spPr>
            <a:xfrm>
              <a:off x="5494678"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5" name="자유형: 도형 34">
              <a:extLst>
                <a:ext uri="{FF2B5EF4-FFF2-40B4-BE49-F238E27FC236}">
                  <a16:creationId xmlns:a16="http://schemas.microsoft.com/office/drawing/2014/main" id="{C3AD1BE5-ABB3-125B-DBC8-5B826E347DFE}"/>
                </a:ext>
              </a:extLst>
            </p:cNvPr>
            <p:cNvSpPr/>
            <p:nvPr/>
          </p:nvSpPr>
          <p:spPr>
            <a:xfrm>
              <a:off x="5494678"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36" name="자유형: 도형 35">
              <a:extLst>
                <a:ext uri="{FF2B5EF4-FFF2-40B4-BE49-F238E27FC236}">
                  <a16:creationId xmlns:a16="http://schemas.microsoft.com/office/drawing/2014/main" id="{EC6748BC-5BEC-F61C-F7EE-E58453BD39AA}"/>
                </a:ext>
              </a:extLst>
            </p:cNvPr>
            <p:cNvSpPr/>
            <p:nvPr/>
          </p:nvSpPr>
          <p:spPr>
            <a:xfrm>
              <a:off x="5561353"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837"/>
                    <a:pt x="7144" y="18552"/>
                  </a:cubicBezTo>
                  <a:close/>
                </a:path>
              </a:pathLst>
            </a:custGeom>
            <a:grpFill/>
            <a:ln w="9525" cap="flat">
              <a:noFill/>
              <a:prstDash val="solid"/>
              <a:miter/>
            </a:ln>
          </p:spPr>
          <p:txBody>
            <a:bodyPr rtlCol="0" anchor="ctr"/>
            <a:lstStyle/>
            <a:p>
              <a:endParaRPr lang="ko-KR" altLang="en-US"/>
            </a:p>
          </p:txBody>
        </p:sp>
        <p:sp>
          <p:nvSpPr>
            <p:cNvPr id="37" name="자유형: 도형 36">
              <a:extLst>
                <a:ext uri="{FF2B5EF4-FFF2-40B4-BE49-F238E27FC236}">
                  <a16:creationId xmlns:a16="http://schemas.microsoft.com/office/drawing/2014/main" id="{B5A710BB-FA3D-C2C3-3F12-B0BD2C63556F}"/>
                </a:ext>
              </a:extLst>
            </p:cNvPr>
            <p:cNvSpPr/>
            <p:nvPr/>
          </p:nvSpPr>
          <p:spPr>
            <a:xfrm>
              <a:off x="5561353"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239" y="7884"/>
                    <a:pt x="7144" y="12932"/>
                    <a:pt x="7144" y="18552"/>
                  </a:cubicBezTo>
                  <a:close/>
                </a:path>
              </a:pathLst>
            </a:custGeom>
            <a:grpFill/>
            <a:ln w="9525" cap="flat">
              <a:noFill/>
              <a:prstDash val="solid"/>
              <a:miter/>
            </a:ln>
          </p:spPr>
          <p:txBody>
            <a:bodyPr rtlCol="0" anchor="ctr"/>
            <a:lstStyle/>
            <a:p>
              <a:endParaRPr lang="ko-KR" altLang="en-US"/>
            </a:p>
          </p:txBody>
        </p:sp>
        <p:sp>
          <p:nvSpPr>
            <p:cNvPr id="38" name="자유형: 도형 37">
              <a:extLst>
                <a:ext uri="{FF2B5EF4-FFF2-40B4-BE49-F238E27FC236}">
                  <a16:creationId xmlns:a16="http://schemas.microsoft.com/office/drawing/2014/main" id="{6C627640-B942-7D7A-99A8-7F15B72B8EB4}"/>
                </a:ext>
              </a:extLst>
            </p:cNvPr>
            <p:cNvSpPr/>
            <p:nvPr/>
          </p:nvSpPr>
          <p:spPr>
            <a:xfrm>
              <a:off x="5628695" y="248547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837"/>
                    <a:pt x="7144" y="18552"/>
                  </a:cubicBezTo>
                  <a:close/>
                </a:path>
              </a:pathLst>
            </a:custGeom>
            <a:grpFill/>
            <a:ln w="9525" cap="flat">
              <a:noFill/>
              <a:prstDash val="solid"/>
              <a:miter/>
            </a:ln>
          </p:spPr>
          <p:txBody>
            <a:bodyPr rtlCol="0" anchor="ctr"/>
            <a:lstStyle/>
            <a:p>
              <a:endParaRPr lang="ko-KR" altLang="en-US"/>
            </a:p>
          </p:txBody>
        </p:sp>
        <p:sp>
          <p:nvSpPr>
            <p:cNvPr id="39" name="자유형: 도형 38">
              <a:extLst>
                <a:ext uri="{FF2B5EF4-FFF2-40B4-BE49-F238E27FC236}">
                  <a16:creationId xmlns:a16="http://schemas.microsoft.com/office/drawing/2014/main" id="{32EF29BF-6B8C-D11B-7F1E-C1AB8C525011}"/>
                </a:ext>
              </a:extLst>
            </p:cNvPr>
            <p:cNvSpPr/>
            <p:nvPr/>
          </p:nvSpPr>
          <p:spPr>
            <a:xfrm>
              <a:off x="5628695" y="2552054"/>
              <a:ext cx="28575" cy="57150"/>
            </a:xfrm>
            <a:custGeom>
              <a:avLst/>
              <a:gdLst>
                <a:gd name="connsiteX0" fmla="*/ 7144 w 28575"/>
                <a:gd name="connsiteY0" fmla="*/ 18552 h 57150"/>
                <a:gd name="connsiteX1" fmla="*/ 7144 w 28575"/>
                <a:gd name="connsiteY1" fmla="*/ 40174 h 57150"/>
                <a:gd name="connsiteX2" fmla="*/ 16954 w 28575"/>
                <a:gd name="connsiteY2" fmla="*/ 51509 h 57150"/>
                <a:gd name="connsiteX3" fmla="*/ 29337 w 28575"/>
                <a:gd name="connsiteY3" fmla="*/ 40460 h 57150"/>
                <a:gd name="connsiteX4" fmla="*/ 29337 w 28575"/>
                <a:gd name="connsiteY4" fmla="*/ 18267 h 57150"/>
                <a:gd name="connsiteX5" fmla="*/ 16954 w 28575"/>
                <a:gd name="connsiteY5" fmla="*/ 7218 h 57150"/>
                <a:gd name="connsiteX6" fmla="*/ 7144 w 28575"/>
                <a:gd name="connsiteY6" fmla="*/ 18552 h 57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575" h="57150">
                  <a:moveTo>
                    <a:pt x="7144" y="18552"/>
                  </a:moveTo>
                  <a:lnTo>
                    <a:pt x="7144" y="40174"/>
                  </a:lnTo>
                  <a:cubicBezTo>
                    <a:pt x="7144" y="45889"/>
                    <a:pt x="11335" y="50842"/>
                    <a:pt x="16954" y="51509"/>
                  </a:cubicBezTo>
                  <a:cubicBezTo>
                    <a:pt x="23622" y="52271"/>
                    <a:pt x="29337" y="47032"/>
                    <a:pt x="29337" y="40460"/>
                  </a:cubicBezTo>
                  <a:lnTo>
                    <a:pt x="29337" y="18267"/>
                  </a:lnTo>
                  <a:cubicBezTo>
                    <a:pt x="29337" y="11694"/>
                    <a:pt x="23717" y="6456"/>
                    <a:pt x="16954" y="7218"/>
                  </a:cubicBezTo>
                  <a:cubicBezTo>
                    <a:pt x="11335" y="7884"/>
                    <a:pt x="7144" y="12932"/>
                    <a:pt x="7144" y="18552"/>
                  </a:cubicBezTo>
                  <a:close/>
                </a:path>
              </a:pathLst>
            </a:custGeom>
            <a:grpFill/>
            <a:ln w="9525" cap="flat">
              <a:noFill/>
              <a:prstDash val="solid"/>
              <a:miter/>
            </a:ln>
          </p:spPr>
          <p:txBody>
            <a:bodyPr rtlCol="0" anchor="ctr"/>
            <a:lstStyle/>
            <a:p>
              <a:endParaRPr lang="ko-KR" altLang="en-US"/>
            </a:p>
          </p:txBody>
        </p:sp>
        <p:sp>
          <p:nvSpPr>
            <p:cNvPr id="40" name="자유형: 도형 39">
              <a:extLst>
                <a:ext uri="{FF2B5EF4-FFF2-40B4-BE49-F238E27FC236}">
                  <a16:creationId xmlns:a16="http://schemas.microsoft.com/office/drawing/2014/main" id="{C0F42510-4F31-57AC-36F3-6D6097541638}"/>
                </a:ext>
              </a:extLst>
            </p:cNvPr>
            <p:cNvSpPr/>
            <p:nvPr/>
          </p:nvSpPr>
          <p:spPr>
            <a:xfrm>
              <a:off x="5449339" y="2306383"/>
              <a:ext cx="257175" cy="161925"/>
            </a:xfrm>
            <a:custGeom>
              <a:avLst/>
              <a:gdLst>
                <a:gd name="connsiteX0" fmla="*/ 197358 w 257175"/>
                <a:gd name="connsiteY0" fmla="*/ 164021 h 161925"/>
                <a:gd name="connsiteX1" fmla="*/ 252889 w 257175"/>
                <a:gd name="connsiteY1" fmla="*/ 107728 h 161925"/>
                <a:gd name="connsiteX2" fmla="*/ 200692 w 257175"/>
                <a:gd name="connsiteY2" fmla="*/ 51625 h 161925"/>
                <a:gd name="connsiteX3" fmla="*/ 130016 w 257175"/>
                <a:gd name="connsiteY3" fmla="*/ 7144 h 161925"/>
                <a:gd name="connsiteX4" fmla="*/ 60008 w 257175"/>
                <a:gd name="connsiteY4" fmla="*/ 51625 h 161925"/>
                <a:gd name="connsiteX5" fmla="*/ 7144 w 257175"/>
                <a:gd name="connsiteY5" fmla="*/ 107728 h 161925"/>
                <a:gd name="connsiteX6" fmla="*/ 63437 w 257175"/>
                <a:gd name="connsiteY6" fmla="*/ 164021 h 161925"/>
                <a:gd name="connsiteX7" fmla="*/ 197358 w 257175"/>
                <a:gd name="connsiteY7" fmla="*/ 164021 h 161925"/>
                <a:gd name="connsiteX8" fmla="*/ 29337 w 257175"/>
                <a:gd name="connsiteY8" fmla="*/ 107823 h 161925"/>
                <a:gd name="connsiteX9" fmla="*/ 63341 w 257175"/>
                <a:gd name="connsiteY9" fmla="*/ 73819 h 161925"/>
                <a:gd name="connsiteX10" fmla="*/ 86868 w 257175"/>
                <a:gd name="connsiteY10" fmla="*/ 83534 h 161925"/>
                <a:gd name="connsiteX11" fmla="*/ 102584 w 257175"/>
                <a:gd name="connsiteY11" fmla="*/ 83534 h 161925"/>
                <a:gd name="connsiteX12" fmla="*/ 102584 w 257175"/>
                <a:gd name="connsiteY12" fmla="*/ 67818 h 161925"/>
                <a:gd name="connsiteX13" fmla="*/ 83249 w 257175"/>
                <a:gd name="connsiteY13" fmla="*/ 55245 h 161925"/>
                <a:gd name="connsiteX14" fmla="*/ 129921 w 257175"/>
                <a:gd name="connsiteY14" fmla="*/ 29337 h 161925"/>
                <a:gd name="connsiteX15" fmla="*/ 177260 w 257175"/>
                <a:gd name="connsiteY15" fmla="*/ 55150 h 161925"/>
                <a:gd name="connsiteX16" fmla="*/ 157353 w 257175"/>
                <a:gd name="connsiteY16" fmla="*/ 67818 h 161925"/>
                <a:gd name="connsiteX17" fmla="*/ 157353 w 257175"/>
                <a:gd name="connsiteY17" fmla="*/ 83534 h 161925"/>
                <a:gd name="connsiteX18" fmla="*/ 173069 w 257175"/>
                <a:gd name="connsiteY18" fmla="*/ 83534 h 161925"/>
                <a:gd name="connsiteX19" fmla="*/ 197358 w 257175"/>
                <a:gd name="connsiteY19" fmla="*/ 73819 h 161925"/>
                <a:gd name="connsiteX20" fmla="*/ 230696 w 257175"/>
                <a:gd name="connsiteY20" fmla="*/ 107823 h 161925"/>
                <a:gd name="connsiteX21" fmla="*/ 197358 w 257175"/>
                <a:gd name="connsiteY21" fmla="*/ 141827 h 161925"/>
                <a:gd name="connsiteX22" fmla="*/ 63437 w 257175"/>
                <a:gd name="connsiteY22" fmla="*/ 141827 h 161925"/>
                <a:gd name="connsiteX23" fmla="*/ 29337 w 257175"/>
                <a:gd name="connsiteY23" fmla="*/ 107823 h 161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57175" h="161925">
                  <a:moveTo>
                    <a:pt x="197358" y="164021"/>
                  </a:moveTo>
                  <a:cubicBezTo>
                    <a:pt x="228029" y="164021"/>
                    <a:pt x="252889" y="138493"/>
                    <a:pt x="252889" y="107728"/>
                  </a:cubicBezTo>
                  <a:cubicBezTo>
                    <a:pt x="252889" y="78105"/>
                    <a:pt x="229743" y="53340"/>
                    <a:pt x="200692" y="51625"/>
                  </a:cubicBezTo>
                  <a:cubicBezTo>
                    <a:pt x="187928" y="24670"/>
                    <a:pt x="160496" y="7144"/>
                    <a:pt x="130016" y="7144"/>
                  </a:cubicBezTo>
                  <a:cubicBezTo>
                    <a:pt x="99917" y="7144"/>
                    <a:pt x="72771" y="24765"/>
                    <a:pt x="60008" y="51625"/>
                  </a:cubicBezTo>
                  <a:cubicBezTo>
                    <a:pt x="30956" y="53340"/>
                    <a:pt x="7144" y="78105"/>
                    <a:pt x="7144" y="107728"/>
                  </a:cubicBezTo>
                  <a:cubicBezTo>
                    <a:pt x="7144" y="138398"/>
                    <a:pt x="32671" y="164021"/>
                    <a:pt x="63437" y="164021"/>
                  </a:cubicBezTo>
                  <a:lnTo>
                    <a:pt x="197358" y="164021"/>
                  </a:lnTo>
                  <a:close/>
                  <a:moveTo>
                    <a:pt x="29337" y="107823"/>
                  </a:moveTo>
                  <a:cubicBezTo>
                    <a:pt x="29337" y="89345"/>
                    <a:pt x="44958" y="73819"/>
                    <a:pt x="63341" y="73819"/>
                  </a:cubicBezTo>
                  <a:cubicBezTo>
                    <a:pt x="73343" y="74200"/>
                    <a:pt x="80867" y="77438"/>
                    <a:pt x="86868" y="83534"/>
                  </a:cubicBezTo>
                  <a:cubicBezTo>
                    <a:pt x="91154" y="87916"/>
                    <a:pt x="98203" y="87916"/>
                    <a:pt x="102584" y="83534"/>
                  </a:cubicBezTo>
                  <a:cubicBezTo>
                    <a:pt x="106966" y="79248"/>
                    <a:pt x="106966" y="72200"/>
                    <a:pt x="102584" y="67818"/>
                  </a:cubicBezTo>
                  <a:cubicBezTo>
                    <a:pt x="96965" y="62198"/>
                    <a:pt x="90488" y="58007"/>
                    <a:pt x="83249" y="55245"/>
                  </a:cubicBezTo>
                  <a:cubicBezTo>
                    <a:pt x="93250" y="39338"/>
                    <a:pt x="110776" y="29337"/>
                    <a:pt x="129921" y="29337"/>
                  </a:cubicBezTo>
                  <a:cubicBezTo>
                    <a:pt x="149352" y="29337"/>
                    <a:pt x="167164" y="39338"/>
                    <a:pt x="177260" y="55150"/>
                  </a:cubicBezTo>
                  <a:cubicBezTo>
                    <a:pt x="169736" y="57912"/>
                    <a:pt x="162878" y="62198"/>
                    <a:pt x="157353" y="67818"/>
                  </a:cubicBezTo>
                  <a:cubicBezTo>
                    <a:pt x="152971" y="72104"/>
                    <a:pt x="152971" y="79153"/>
                    <a:pt x="157353" y="83534"/>
                  </a:cubicBezTo>
                  <a:cubicBezTo>
                    <a:pt x="161639" y="87916"/>
                    <a:pt x="168688" y="87916"/>
                    <a:pt x="173069" y="83534"/>
                  </a:cubicBezTo>
                  <a:cubicBezTo>
                    <a:pt x="178689" y="77915"/>
                    <a:pt x="186595" y="74200"/>
                    <a:pt x="197358" y="73819"/>
                  </a:cubicBezTo>
                  <a:cubicBezTo>
                    <a:pt x="215455" y="73819"/>
                    <a:pt x="230696" y="89440"/>
                    <a:pt x="230696" y="107823"/>
                  </a:cubicBezTo>
                  <a:cubicBezTo>
                    <a:pt x="230696" y="126301"/>
                    <a:pt x="215455" y="141827"/>
                    <a:pt x="197358" y="141827"/>
                  </a:cubicBezTo>
                  <a:lnTo>
                    <a:pt x="63437" y="141827"/>
                  </a:lnTo>
                  <a:cubicBezTo>
                    <a:pt x="44958" y="141827"/>
                    <a:pt x="29337" y="126301"/>
                    <a:pt x="29337" y="107823"/>
                  </a:cubicBezTo>
                  <a:close/>
                </a:path>
              </a:pathLst>
            </a:custGeom>
            <a:grpFill/>
            <a:ln w="9525" cap="flat">
              <a:noFill/>
              <a:prstDash val="solid"/>
              <a:miter/>
            </a:ln>
          </p:spPr>
          <p:txBody>
            <a:bodyPr rtlCol="0" anchor="ctr"/>
            <a:lstStyle/>
            <a:p>
              <a:endParaRPr lang="ko-KR" altLang="en-US"/>
            </a:p>
          </p:txBody>
        </p:sp>
      </p:grpSp>
      <p:sp>
        <p:nvSpPr>
          <p:cNvPr id="41" name="TextBox 40">
            <a:extLst>
              <a:ext uri="{FF2B5EF4-FFF2-40B4-BE49-F238E27FC236}">
                <a16:creationId xmlns:a16="http://schemas.microsoft.com/office/drawing/2014/main" id="{55AA21B9-2EBE-A254-CB04-9CA3132F9779}"/>
              </a:ext>
            </a:extLst>
          </p:cNvPr>
          <p:cNvSpPr txBox="1"/>
          <p:nvPr/>
        </p:nvSpPr>
        <p:spPr>
          <a:xfrm>
            <a:off x="3505476" y="3210859"/>
            <a:ext cx="2498463" cy="2462213"/>
          </a:xfrm>
          <a:prstGeom prst="rect">
            <a:avLst/>
          </a:prstGeom>
          <a:noFill/>
        </p:spPr>
        <p:txBody>
          <a:bodyPr wrap="square" rtlCol="0" anchor="t" anchorCtr="0">
            <a:spAutoFit/>
          </a:bodyPr>
          <a:lstStyle/>
          <a:p>
            <a:pPr algn="ctr"/>
            <a:r>
              <a:rPr lang="en-US" altLang="ko-KR" sz="2200" dirty="0">
                <a:solidFill>
                  <a:srgbClr val="373737"/>
                </a:solidFill>
              </a:rPr>
              <a:t>Fedezze fel a DECIDE projekt</a:t>
            </a:r>
            <a:r>
              <a:rPr lang="en-US" altLang="ko-KR" sz="2200" i="1" dirty="0">
                <a:solidFill>
                  <a:srgbClr val="373737"/>
                </a:solidFill>
                <a:hlinkClick r:id="rId4"/>
              </a:rPr>
              <a:t> 7 </a:t>
            </a:r>
            <a:r>
              <a:rPr lang="en-US" altLang="ko-KR" sz="2200" i="1" dirty="0" err="1">
                <a:solidFill>
                  <a:srgbClr val="373737"/>
                </a:solidFill>
                <a:hlinkClick r:id="rId4"/>
              </a:rPr>
              <a:t>típusú</a:t>
            </a:r>
            <a:r>
              <a:rPr lang="en-US" altLang="ko-KR" sz="2200" i="1" dirty="0">
                <a:solidFill>
                  <a:srgbClr val="373737"/>
                </a:solidFill>
                <a:hlinkClick r:id="rId4"/>
              </a:rPr>
              <a:t> </a:t>
            </a:r>
            <a:r>
              <a:rPr lang="en-US" altLang="ko-KR" sz="2200" i="1" dirty="0" err="1">
                <a:solidFill>
                  <a:srgbClr val="373737"/>
                </a:solidFill>
                <a:hlinkClick r:id="rId4"/>
              </a:rPr>
              <a:t>energiaközösségét</a:t>
            </a:r>
            <a:r>
              <a:rPr lang="en-US" altLang="ko-KR" sz="2200" i="1" dirty="0">
                <a:solidFill>
                  <a:srgbClr val="373737"/>
                </a:solidFill>
                <a:hlinkClick r:id="rId4"/>
              </a:rPr>
              <a:t> és kollektív intézkedéseit </a:t>
            </a:r>
            <a:r>
              <a:rPr lang="en-US" altLang="ko-KR" sz="2200" dirty="0">
                <a:solidFill>
                  <a:srgbClr val="373737"/>
                </a:solidFill>
              </a:rPr>
              <a:t>ebben az erőforrásban.</a:t>
            </a:r>
            <a:endParaRPr lang="ko-KR" altLang="en-US" sz="2200" dirty="0">
              <a:solidFill>
                <a:srgbClr val="373737"/>
              </a:solidFill>
            </a:endParaRPr>
          </a:p>
        </p:txBody>
      </p:sp>
      <p:grpSp>
        <p:nvGrpSpPr>
          <p:cNvPr id="44" name="그룹 43">
            <a:extLst>
              <a:ext uri="{FF2B5EF4-FFF2-40B4-BE49-F238E27FC236}">
                <a16:creationId xmlns:a16="http://schemas.microsoft.com/office/drawing/2014/main" id="{57F23B4A-303B-4875-C524-4AFF1EA10101}"/>
              </a:ext>
              <a:ext uri="{C183D7F6-B498-43B3-948B-1728B52AA6E4}">
                <adec:decorative xmlns:adec="http://schemas.microsoft.com/office/drawing/2017/decorative" val="1"/>
              </a:ext>
            </a:extLst>
          </p:cNvPr>
          <p:cNvGrpSpPr/>
          <p:nvPr/>
        </p:nvGrpSpPr>
        <p:grpSpPr>
          <a:xfrm>
            <a:off x="7117191" y="2373874"/>
            <a:ext cx="614072" cy="624700"/>
            <a:chOff x="7483688" y="912076"/>
            <a:chExt cx="383879" cy="390525"/>
          </a:xfrm>
          <a:solidFill>
            <a:schemeClr val="accent1"/>
          </a:solidFill>
        </p:grpSpPr>
        <p:sp>
          <p:nvSpPr>
            <p:cNvPr id="45" name="자유형: 도형 44">
              <a:extLst>
                <a:ext uri="{FF2B5EF4-FFF2-40B4-BE49-F238E27FC236}">
                  <a16:creationId xmlns:a16="http://schemas.microsoft.com/office/drawing/2014/main" id="{7A6DA5DE-A93D-A825-E218-4CF0B081221C}"/>
                </a:ext>
              </a:extLst>
            </p:cNvPr>
            <p:cNvSpPr/>
            <p:nvPr/>
          </p:nvSpPr>
          <p:spPr>
            <a:xfrm>
              <a:off x="7483688" y="912076"/>
              <a:ext cx="161925" cy="390525"/>
            </a:xfrm>
            <a:custGeom>
              <a:avLst/>
              <a:gdLst>
                <a:gd name="connsiteX0" fmla="*/ 140303 w 161925"/>
                <a:gd name="connsiteY0" fmla="*/ 62616 h 390525"/>
                <a:gd name="connsiteX1" fmla="*/ 82772 w 161925"/>
                <a:gd name="connsiteY1" fmla="*/ 7181 h 390525"/>
                <a:gd name="connsiteX2" fmla="*/ 29337 w 161925"/>
                <a:gd name="connsiteY2" fmla="*/ 63378 h 390525"/>
                <a:gd name="connsiteX3" fmla="*/ 29337 w 161925"/>
                <a:gd name="connsiteY3" fmla="*/ 253688 h 390525"/>
                <a:gd name="connsiteX4" fmla="*/ 7144 w 161925"/>
                <a:gd name="connsiteY4" fmla="*/ 308457 h 390525"/>
                <a:gd name="connsiteX5" fmla="*/ 84867 w 161925"/>
                <a:gd name="connsiteY5" fmla="*/ 386181 h 390525"/>
                <a:gd name="connsiteX6" fmla="*/ 162592 w 161925"/>
                <a:gd name="connsiteY6" fmla="*/ 308457 h 390525"/>
                <a:gd name="connsiteX7" fmla="*/ 140398 w 161925"/>
                <a:gd name="connsiteY7" fmla="*/ 253688 h 390525"/>
                <a:gd name="connsiteX8" fmla="*/ 140398 w 161925"/>
                <a:gd name="connsiteY8" fmla="*/ 62616 h 390525"/>
                <a:gd name="connsiteX9" fmla="*/ 118110 w 161925"/>
                <a:gd name="connsiteY9" fmla="*/ 141007 h 390525"/>
                <a:gd name="connsiteX10" fmla="*/ 95917 w 161925"/>
                <a:gd name="connsiteY10" fmla="*/ 141007 h 390525"/>
                <a:gd name="connsiteX11" fmla="*/ 95917 w 161925"/>
                <a:gd name="connsiteY11" fmla="*/ 118814 h 390525"/>
                <a:gd name="connsiteX12" fmla="*/ 118110 w 161925"/>
                <a:gd name="connsiteY12" fmla="*/ 118814 h 390525"/>
                <a:gd name="connsiteX13" fmla="*/ 118110 w 161925"/>
                <a:gd name="connsiteY13" fmla="*/ 141007 h 390525"/>
                <a:gd name="connsiteX14" fmla="*/ 85058 w 161925"/>
                <a:gd name="connsiteY14" fmla="*/ 297217 h 390525"/>
                <a:gd name="connsiteX15" fmla="*/ 96202 w 161925"/>
                <a:gd name="connsiteY15" fmla="*/ 308361 h 390525"/>
                <a:gd name="connsiteX16" fmla="*/ 85058 w 161925"/>
                <a:gd name="connsiteY16" fmla="*/ 319506 h 390525"/>
                <a:gd name="connsiteX17" fmla="*/ 73914 w 161925"/>
                <a:gd name="connsiteY17" fmla="*/ 308361 h 390525"/>
                <a:gd name="connsiteX18" fmla="*/ 85058 w 161925"/>
                <a:gd name="connsiteY18" fmla="*/ 297217 h 390525"/>
                <a:gd name="connsiteX19" fmla="*/ 95917 w 161925"/>
                <a:gd name="connsiteY19" fmla="*/ 163200 h 390525"/>
                <a:gd name="connsiteX20" fmla="*/ 118110 w 161925"/>
                <a:gd name="connsiteY20" fmla="*/ 163200 h 390525"/>
                <a:gd name="connsiteX21" fmla="*/ 118110 w 161925"/>
                <a:gd name="connsiteY21" fmla="*/ 185394 h 390525"/>
                <a:gd name="connsiteX22" fmla="*/ 95917 w 161925"/>
                <a:gd name="connsiteY22" fmla="*/ 185394 h 390525"/>
                <a:gd name="connsiteX23" fmla="*/ 95917 w 161925"/>
                <a:gd name="connsiteY23" fmla="*/ 163200 h 390525"/>
                <a:gd name="connsiteX24" fmla="*/ 84772 w 161925"/>
                <a:gd name="connsiteY24" fmla="*/ 363797 h 390525"/>
                <a:gd name="connsiteX25" fmla="*/ 29242 w 161925"/>
                <a:gd name="connsiteY25" fmla="*/ 308266 h 390525"/>
                <a:gd name="connsiteX26" fmla="*/ 47816 w 161925"/>
                <a:gd name="connsiteY26" fmla="*/ 266451 h 390525"/>
                <a:gd name="connsiteX27" fmla="*/ 51435 w 161925"/>
                <a:gd name="connsiteY27" fmla="*/ 258165 h 390525"/>
                <a:gd name="connsiteX28" fmla="*/ 51435 w 161925"/>
                <a:gd name="connsiteY28" fmla="*/ 63188 h 390525"/>
                <a:gd name="connsiteX29" fmla="*/ 82868 w 161925"/>
                <a:gd name="connsiteY29" fmla="*/ 29374 h 390525"/>
                <a:gd name="connsiteX30" fmla="*/ 118015 w 161925"/>
                <a:gd name="connsiteY30" fmla="*/ 62616 h 390525"/>
                <a:gd name="connsiteX31" fmla="*/ 118015 w 161925"/>
                <a:gd name="connsiteY31" fmla="*/ 96621 h 390525"/>
                <a:gd name="connsiteX32" fmla="*/ 95821 w 161925"/>
                <a:gd name="connsiteY32" fmla="*/ 96621 h 390525"/>
                <a:gd name="connsiteX33" fmla="*/ 95821 w 161925"/>
                <a:gd name="connsiteY33" fmla="*/ 62902 h 390525"/>
                <a:gd name="connsiteX34" fmla="*/ 86010 w 161925"/>
                <a:gd name="connsiteY34" fmla="*/ 51567 h 390525"/>
                <a:gd name="connsiteX35" fmla="*/ 73628 w 161925"/>
                <a:gd name="connsiteY35" fmla="*/ 62616 h 390525"/>
                <a:gd name="connsiteX36" fmla="*/ 73628 w 161925"/>
                <a:gd name="connsiteY36" fmla="*/ 276929 h 390525"/>
                <a:gd name="connsiteX37" fmla="*/ 51435 w 161925"/>
                <a:gd name="connsiteY37" fmla="*/ 310266 h 390525"/>
                <a:gd name="connsiteX38" fmla="*/ 83344 w 161925"/>
                <a:gd name="connsiteY38" fmla="*/ 341604 h 390525"/>
                <a:gd name="connsiteX39" fmla="*/ 118015 w 161925"/>
                <a:gd name="connsiteY39" fmla="*/ 308361 h 390525"/>
                <a:gd name="connsiteX40" fmla="*/ 95821 w 161925"/>
                <a:gd name="connsiteY40" fmla="*/ 276929 h 390525"/>
                <a:gd name="connsiteX41" fmla="*/ 95821 w 161925"/>
                <a:gd name="connsiteY41" fmla="*/ 207682 h 390525"/>
                <a:gd name="connsiteX42" fmla="*/ 118015 w 161925"/>
                <a:gd name="connsiteY42" fmla="*/ 207682 h 390525"/>
                <a:gd name="connsiteX43" fmla="*/ 118015 w 161925"/>
                <a:gd name="connsiteY43" fmla="*/ 258355 h 390525"/>
                <a:gd name="connsiteX44" fmla="*/ 121634 w 161925"/>
                <a:gd name="connsiteY44" fmla="*/ 266642 h 390525"/>
                <a:gd name="connsiteX45" fmla="*/ 140208 w 161925"/>
                <a:gd name="connsiteY45" fmla="*/ 308457 h 390525"/>
                <a:gd name="connsiteX46" fmla="*/ 84772 w 161925"/>
                <a:gd name="connsiteY46" fmla="*/ 363797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61925" h="390525">
                  <a:moveTo>
                    <a:pt x="140303" y="62616"/>
                  </a:moveTo>
                  <a:cubicBezTo>
                    <a:pt x="140303" y="31374"/>
                    <a:pt x="114300" y="6038"/>
                    <a:pt x="82772" y="7181"/>
                  </a:cubicBezTo>
                  <a:cubicBezTo>
                    <a:pt x="52864" y="8229"/>
                    <a:pt x="29337" y="33375"/>
                    <a:pt x="29337" y="63378"/>
                  </a:cubicBezTo>
                  <a:lnTo>
                    <a:pt x="29337" y="253688"/>
                  </a:lnTo>
                  <a:cubicBezTo>
                    <a:pt x="15144" y="268261"/>
                    <a:pt x="7144" y="287883"/>
                    <a:pt x="7144" y="308457"/>
                  </a:cubicBezTo>
                  <a:cubicBezTo>
                    <a:pt x="7144" y="351319"/>
                    <a:pt x="42005" y="386181"/>
                    <a:pt x="84867" y="386181"/>
                  </a:cubicBezTo>
                  <a:cubicBezTo>
                    <a:pt x="127730" y="386181"/>
                    <a:pt x="162592" y="351319"/>
                    <a:pt x="162592" y="308457"/>
                  </a:cubicBezTo>
                  <a:cubicBezTo>
                    <a:pt x="162592" y="287978"/>
                    <a:pt x="154591" y="268261"/>
                    <a:pt x="140398" y="253688"/>
                  </a:cubicBezTo>
                  <a:lnTo>
                    <a:pt x="140398" y="62616"/>
                  </a:lnTo>
                  <a:close/>
                  <a:moveTo>
                    <a:pt x="118110" y="141007"/>
                  </a:moveTo>
                  <a:lnTo>
                    <a:pt x="95917" y="141007"/>
                  </a:lnTo>
                  <a:lnTo>
                    <a:pt x="95917" y="118814"/>
                  </a:lnTo>
                  <a:lnTo>
                    <a:pt x="118110" y="118814"/>
                  </a:lnTo>
                  <a:lnTo>
                    <a:pt x="118110" y="141007"/>
                  </a:lnTo>
                  <a:close/>
                  <a:moveTo>
                    <a:pt x="85058" y="297217"/>
                  </a:moveTo>
                  <a:cubicBezTo>
                    <a:pt x="91154" y="297217"/>
                    <a:pt x="96202" y="302170"/>
                    <a:pt x="96202" y="308361"/>
                  </a:cubicBezTo>
                  <a:cubicBezTo>
                    <a:pt x="96202" y="314553"/>
                    <a:pt x="91250" y="319506"/>
                    <a:pt x="85058" y="319506"/>
                  </a:cubicBezTo>
                  <a:cubicBezTo>
                    <a:pt x="78962" y="319506"/>
                    <a:pt x="73914" y="314553"/>
                    <a:pt x="73914" y="308361"/>
                  </a:cubicBezTo>
                  <a:cubicBezTo>
                    <a:pt x="73914" y="302170"/>
                    <a:pt x="78962" y="297217"/>
                    <a:pt x="85058" y="297217"/>
                  </a:cubicBezTo>
                  <a:close/>
                  <a:moveTo>
                    <a:pt x="95917" y="163200"/>
                  </a:moveTo>
                  <a:lnTo>
                    <a:pt x="118110" y="163200"/>
                  </a:lnTo>
                  <a:lnTo>
                    <a:pt x="118110" y="185394"/>
                  </a:lnTo>
                  <a:lnTo>
                    <a:pt x="95917" y="185394"/>
                  </a:lnTo>
                  <a:lnTo>
                    <a:pt x="95917" y="163200"/>
                  </a:lnTo>
                  <a:close/>
                  <a:moveTo>
                    <a:pt x="84772" y="363797"/>
                  </a:moveTo>
                  <a:cubicBezTo>
                    <a:pt x="54197" y="363797"/>
                    <a:pt x="29242" y="338937"/>
                    <a:pt x="29242" y="308266"/>
                  </a:cubicBezTo>
                  <a:cubicBezTo>
                    <a:pt x="29242" y="292550"/>
                    <a:pt x="36195" y="276929"/>
                    <a:pt x="47816" y="266451"/>
                  </a:cubicBezTo>
                  <a:cubicBezTo>
                    <a:pt x="50102" y="264356"/>
                    <a:pt x="51435" y="261308"/>
                    <a:pt x="51435" y="258165"/>
                  </a:cubicBezTo>
                  <a:lnTo>
                    <a:pt x="51435" y="63188"/>
                  </a:lnTo>
                  <a:cubicBezTo>
                    <a:pt x="51435" y="45852"/>
                    <a:pt x="65532" y="30327"/>
                    <a:pt x="82868" y="29374"/>
                  </a:cubicBezTo>
                  <a:cubicBezTo>
                    <a:pt x="102108" y="28326"/>
                    <a:pt x="118015" y="43662"/>
                    <a:pt x="118015" y="62616"/>
                  </a:cubicBezTo>
                  <a:lnTo>
                    <a:pt x="118015" y="96621"/>
                  </a:lnTo>
                  <a:lnTo>
                    <a:pt x="95821" y="96621"/>
                  </a:lnTo>
                  <a:lnTo>
                    <a:pt x="95821" y="62902"/>
                  </a:lnTo>
                  <a:cubicBezTo>
                    <a:pt x="95821" y="57187"/>
                    <a:pt x="91630" y="52234"/>
                    <a:pt x="86010" y="51567"/>
                  </a:cubicBezTo>
                  <a:cubicBezTo>
                    <a:pt x="79343" y="50805"/>
                    <a:pt x="73628" y="56044"/>
                    <a:pt x="73628" y="62616"/>
                  </a:cubicBezTo>
                  <a:lnTo>
                    <a:pt x="73628" y="276929"/>
                  </a:lnTo>
                  <a:cubicBezTo>
                    <a:pt x="60103" y="281691"/>
                    <a:pt x="50578" y="294931"/>
                    <a:pt x="51435" y="310266"/>
                  </a:cubicBezTo>
                  <a:cubicBezTo>
                    <a:pt x="52388" y="327221"/>
                    <a:pt x="66294" y="340937"/>
                    <a:pt x="83344" y="341604"/>
                  </a:cubicBezTo>
                  <a:cubicBezTo>
                    <a:pt x="102298" y="342366"/>
                    <a:pt x="118015" y="327126"/>
                    <a:pt x="118015" y="308361"/>
                  </a:cubicBezTo>
                  <a:cubicBezTo>
                    <a:pt x="118015" y="293883"/>
                    <a:pt x="108775" y="281596"/>
                    <a:pt x="95821" y="276929"/>
                  </a:cubicBezTo>
                  <a:lnTo>
                    <a:pt x="95821" y="207682"/>
                  </a:lnTo>
                  <a:lnTo>
                    <a:pt x="118015" y="207682"/>
                  </a:lnTo>
                  <a:lnTo>
                    <a:pt x="118015" y="258355"/>
                  </a:lnTo>
                  <a:cubicBezTo>
                    <a:pt x="118015" y="261498"/>
                    <a:pt x="119348" y="264451"/>
                    <a:pt x="121634" y="266642"/>
                  </a:cubicBezTo>
                  <a:cubicBezTo>
                    <a:pt x="133255" y="277119"/>
                    <a:pt x="140208" y="292740"/>
                    <a:pt x="140208" y="308457"/>
                  </a:cubicBezTo>
                  <a:cubicBezTo>
                    <a:pt x="140303" y="338937"/>
                    <a:pt x="115443" y="363797"/>
                    <a:pt x="84772" y="363797"/>
                  </a:cubicBezTo>
                  <a:close/>
                </a:path>
              </a:pathLst>
            </a:custGeom>
            <a:grpFill/>
            <a:ln w="9525" cap="flat">
              <a:noFill/>
              <a:prstDash val="solid"/>
              <a:miter/>
            </a:ln>
          </p:spPr>
          <p:txBody>
            <a:bodyPr rtlCol="0" anchor="ctr"/>
            <a:lstStyle/>
            <a:p>
              <a:endParaRPr lang="ko-KR" altLang="en-US"/>
            </a:p>
          </p:txBody>
        </p:sp>
        <p:sp>
          <p:nvSpPr>
            <p:cNvPr id="46" name="자유형: 도형 45">
              <a:extLst>
                <a:ext uri="{FF2B5EF4-FFF2-40B4-BE49-F238E27FC236}">
                  <a16:creationId xmlns:a16="http://schemas.microsoft.com/office/drawing/2014/main" id="{7C6AB8E3-1B78-F66A-82A7-473FFAADB6F7}"/>
                </a:ext>
              </a:extLst>
            </p:cNvPr>
            <p:cNvSpPr/>
            <p:nvPr/>
          </p:nvSpPr>
          <p:spPr>
            <a:xfrm>
              <a:off x="7638872" y="934878"/>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5 h 76200"/>
                <a:gd name="connsiteX10" fmla="*/ 141901 w 228600"/>
                <a:gd name="connsiteY10" fmla="*/ 51625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5 h 76200"/>
                <a:gd name="connsiteX16" fmla="*/ 219435 w 228600"/>
                <a:gd name="connsiteY16" fmla="*/ 51625 h 76200"/>
                <a:gd name="connsiteX17" fmla="*/ 230770 w 228600"/>
                <a:gd name="connsiteY17" fmla="*/ 41815 h 76200"/>
                <a:gd name="connsiteX18" fmla="*/ 219720 w 228600"/>
                <a:gd name="connsiteY18" fmla="*/ 29432 h 76200"/>
                <a:gd name="connsiteX19" fmla="*/ 186383 w 228600"/>
                <a:gd name="connsiteY19" fmla="*/ 51625 h 76200"/>
                <a:gd name="connsiteX20" fmla="*/ 164189 w 228600"/>
                <a:gd name="connsiteY20" fmla="*/ 51625 h 76200"/>
                <a:gd name="connsiteX21" fmla="*/ 164189 w 228600"/>
                <a:gd name="connsiteY21" fmla="*/ 29432 h 76200"/>
                <a:gd name="connsiteX22" fmla="*/ 186383 w 228600"/>
                <a:gd name="connsiteY22" fmla="*/ 29432 h 76200"/>
                <a:gd name="connsiteX23" fmla="*/ 186383 w 228600"/>
                <a:gd name="connsiteY23" fmla="*/ 51625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5"/>
                    <a:pt x="18267" y="51625"/>
                  </a:cubicBezTo>
                  <a:lnTo>
                    <a:pt x="141901" y="51625"/>
                  </a:lnTo>
                  <a:lnTo>
                    <a:pt x="141901" y="62770"/>
                  </a:lnTo>
                  <a:cubicBezTo>
                    <a:pt x="141901" y="68866"/>
                    <a:pt x="146854" y="73914"/>
                    <a:pt x="153045" y="73914"/>
                  </a:cubicBezTo>
                  <a:lnTo>
                    <a:pt x="197432" y="73914"/>
                  </a:lnTo>
                  <a:cubicBezTo>
                    <a:pt x="203528" y="73914"/>
                    <a:pt x="208576" y="68961"/>
                    <a:pt x="208576" y="62770"/>
                  </a:cubicBezTo>
                  <a:lnTo>
                    <a:pt x="208576" y="51625"/>
                  </a:lnTo>
                  <a:lnTo>
                    <a:pt x="219435" y="51625"/>
                  </a:lnTo>
                  <a:cubicBezTo>
                    <a:pt x="225150" y="51625"/>
                    <a:pt x="230103" y="47435"/>
                    <a:pt x="230770" y="41815"/>
                  </a:cubicBezTo>
                  <a:cubicBezTo>
                    <a:pt x="231531" y="35052"/>
                    <a:pt x="226293" y="29432"/>
                    <a:pt x="219720" y="29432"/>
                  </a:cubicBezTo>
                  <a:close/>
                  <a:moveTo>
                    <a:pt x="186383" y="51625"/>
                  </a:moveTo>
                  <a:lnTo>
                    <a:pt x="164189" y="51625"/>
                  </a:lnTo>
                  <a:lnTo>
                    <a:pt x="164189" y="29432"/>
                  </a:lnTo>
                  <a:lnTo>
                    <a:pt x="186383" y="29432"/>
                  </a:lnTo>
                  <a:lnTo>
                    <a:pt x="186383" y="51625"/>
                  </a:lnTo>
                  <a:close/>
                </a:path>
              </a:pathLst>
            </a:custGeom>
            <a:grpFill/>
            <a:ln w="9525" cap="flat">
              <a:noFill/>
              <a:prstDash val="solid"/>
              <a:miter/>
            </a:ln>
          </p:spPr>
          <p:txBody>
            <a:bodyPr rtlCol="0" anchor="ctr"/>
            <a:lstStyle/>
            <a:p>
              <a:endParaRPr lang="ko-KR" altLang="en-US"/>
            </a:p>
          </p:txBody>
        </p:sp>
        <p:sp>
          <p:nvSpPr>
            <p:cNvPr id="47" name="자유형: 도형 46">
              <a:extLst>
                <a:ext uri="{FF2B5EF4-FFF2-40B4-BE49-F238E27FC236}">
                  <a16:creationId xmlns:a16="http://schemas.microsoft.com/office/drawing/2014/main" id="{5FD5C716-C84A-0DE8-A52F-B0165FF05A02}"/>
                </a:ext>
              </a:extLst>
            </p:cNvPr>
            <p:cNvSpPr/>
            <p:nvPr/>
          </p:nvSpPr>
          <p:spPr>
            <a:xfrm>
              <a:off x="7638967" y="1023746"/>
              <a:ext cx="228600" cy="76200"/>
            </a:xfrm>
            <a:custGeom>
              <a:avLst/>
              <a:gdLst>
                <a:gd name="connsiteX0" fmla="*/ 219625 w 228600"/>
                <a:gd name="connsiteY0" fmla="*/ 29337 h 76200"/>
                <a:gd name="connsiteX1" fmla="*/ 95991 w 228600"/>
                <a:gd name="connsiteY1" fmla="*/ 29337 h 76200"/>
                <a:gd name="connsiteX2" fmla="*/ 95991 w 228600"/>
                <a:gd name="connsiteY2" fmla="*/ 18288 h 76200"/>
                <a:gd name="connsiteX3" fmla="*/ 84847 w 228600"/>
                <a:gd name="connsiteY3" fmla="*/ 7144 h 76200"/>
                <a:gd name="connsiteX4" fmla="*/ 40460 w 228600"/>
                <a:gd name="connsiteY4" fmla="*/ 7144 h 76200"/>
                <a:gd name="connsiteX5" fmla="*/ 29316 w 228600"/>
                <a:gd name="connsiteY5" fmla="*/ 18288 h 76200"/>
                <a:gd name="connsiteX6" fmla="*/ 29316 w 228600"/>
                <a:gd name="connsiteY6" fmla="*/ 29432 h 76200"/>
                <a:gd name="connsiteX7" fmla="*/ 18552 w 228600"/>
                <a:gd name="connsiteY7" fmla="*/ 29432 h 76200"/>
                <a:gd name="connsiteX8" fmla="*/ 7218 w 228600"/>
                <a:gd name="connsiteY8" fmla="*/ 39243 h 76200"/>
                <a:gd name="connsiteX9" fmla="*/ 18266 w 228600"/>
                <a:gd name="connsiteY9" fmla="*/ 51626 h 76200"/>
                <a:gd name="connsiteX10" fmla="*/ 29411 w 228600"/>
                <a:gd name="connsiteY10" fmla="*/ 51626 h 76200"/>
                <a:gd name="connsiteX11" fmla="*/ 29411 w 228600"/>
                <a:gd name="connsiteY11" fmla="*/ 62770 h 76200"/>
                <a:gd name="connsiteX12" fmla="*/ 40555 w 228600"/>
                <a:gd name="connsiteY12" fmla="*/ 73914 h 76200"/>
                <a:gd name="connsiteX13" fmla="*/ 84941 w 228600"/>
                <a:gd name="connsiteY13" fmla="*/ 73914 h 76200"/>
                <a:gd name="connsiteX14" fmla="*/ 96086 w 228600"/>
                <a:gd name="connsiteY14" fmla="*/ 62770 h 76200"/>
                <a:gd name="connsiteX15" fmla="*/ 96086 w 228600"/>
                <a:gd name="connsiteY15" fmla="*/ 51626 h 76200"/>
                <a:gd name="connsiteX16" fmla="*/ 219434 w 228600"/>
                <a:gd name="connsiteY16" fmla="*/ 51626 h 76200"/>
                <a:gd name="connsiteX17" fmla="*/ 230769 w 228600"/>
                <a:gd name="connsiteY17" fmla="*/ 41815 h 76200"/>
                <a:gd name="connsiteX18" fmla="*/ 219625 w 228600"/>
                <a:gd name="connsiteY18" fmla="*/ 29337 h 76200"/>
                <a:gd name="connsiteX19" fmla="*/ 73797 w 228600"/>
                <a:gd name="connsiteY19" fmla="*/ 51530 h 76200"/>
                <a:gd name="connsiteX20" fmla="*/ 51604 w 228600"/>
                <a:gd name="connsiteY20" fmla="*/ 51530 h 76200"/>
                <a:gd name="connsiteX21" fmla="*/ 51604 w 228600"/>
                <a:gd name="connsiteY21" fmla="*/ 29337 h 76200"/>
                <a:gd name="connsiteX22" fmla="*/ 73797 w 228600"/>
                <a:gd name="connsiteY22" fmla="*/ 29337 h 76200"/>
                <a:gd name="connsiteX23" fmla="*/ 73797 w 228600"/>
                <a:gd name="connsiteY23" fmla="*/ 51530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625" y="29337"/>
                  </a:moveTo>
                  <a:lnTo>
                    <a:pt x="95991" y="29337"/>
                  </a:lnTo>
                  <a:lnTo>
                    <a:pt x="95991" y="18288"/>
                  </a:lnTo>
                  <a:cubicBezTo>
                    <a:pt x="95991" y="12192"/>
                    <a:pt x="91037" y="7144"/>
                    <a:pt x="84847" y="7144"/>
                  </a:cubicBezTo>
                  <a:lnTo>
                    <a:pt x="40460" y="7144"/>
                  </a:lnTo>
                  <a:cubicBezTo>
                    <a:pt x="34364" y="7144"/>
                    <a:pt x="29316" y="12097"/>
                    <a:pt x="29316" y="18288"/>
                  </a:cubicBezTo>
                  <a:lnTo>
                    <a:pt x="29316" y="29432"/>
                  </a:lnTo>
                  <a:lnTo>
                    <a:pt x="18552" y="29432"/>
                  </a:lnTo>
                  <a:cubicBezTo>
                    <a:pt x="12837" y="29432"/>
                    <a:pt x="7884" y="33623"/>
                    <a:pt x="7218" y="39243"/>
                  </a:cubicBezTo>
                  <a:cubicBezTo>
                    <a:pt x="6455" y="45910"/>
                    <a:pt x="11694" y="51626"/>
                    <a:pt x="18266" y="51626"/>
                  </a:cubicBezTo>
                  <a:lnTo>
                    <a:pt x="29411" y="51626"/>
                  </a:lnTo>
                  <a:lnTo>
                    <a:pt x="29411" y="62770"/>
                  </a:lnTo>
                  <a:cubicBezTo>
                    <a:pt x="29411" y="68866"/>
                    <a:pt x="34364" y="73914"/>
                    <a:pt x="40555" y="73914"/>
                  </a:cubicBezTo>
                  <a:lnTo>
                    <a:pt x="84941" y="73914"/>
                  </a:lnTo>
                  <a:cubicBezTo>
                    <a:pt x="91037" y="73914"/>
                    <a:pt x="96086" y="68961"/>
                    <a:pt x="96086" y="62770"/>
                  </a:cubicBezTo>
                  <a:lnTo>
                    <a:pt x="96086" y="51626"/>
                  </a:lnTo>
                  <a:lnTo>
                    <a:pt x="219434" y="51626"/>
                  </a:lnTo>
                  <a:cubicBezTo>
                    <a:pt x="225150" y="51626"/>
                    <a:pt x="230103" y="47434"/>
                    <a:pt x="230769" y="41815"/>
                  </a:cubicBezTo>
                  <a:cubicBezTo>
                    <a:pt x="231436" y="35052"/>
                    <a:pt x="226197" y="29337"/>
                    <a:pt x="219625" y="29337"/>
                  </a:cubicBezTo>
                  <a:close/>
                  <a:moveTo>
                    <a:pt x="73797" y="51530"/>
                  </a:moveTo>
                  <a:lnTo>
                    <a:pt x="51604" y="51530"/>
                  </a:lnTo>
                  <a:lnTo>
                    <a:pt x="51604" y="29337"/>
                  </a:lnTo>
                  <a:lnTo>
                    <a:pt x="73797" y="29337"/>
                  </a:lnTo>
                  <a:lnTo>
                    <a:pt x="73797" y="51530"/>
                  </a:lnTo>
                  <a:close/>
                </a:path>
              </a:pathLst>
            </a:custGeom>
            <a:grpFill/>
            <a:ln w="9525" cap="flat">
              <a:noFill/>
              <a:prstDash val="solid"/>
              <a:miter/>
            </a:ln>
          </p:spPr>
          <p:txBody>
            <a:bodyPr rtlCol="0" anchor="ctr"/>
            <a:lstStyle/>
            <a:p>
              <a:endParaRPr lang="ko-KR" altLang="en-US"/>
            </a:p>
          </p:txBody>
        </p:sp>
        <p:sp>
          <p:nvSpPr>
            <p:cNvPr id="48" name="자유형: 도형 47">
              <a:extLst>
                <a:ext uri="{FF2B5EF4-FFF2-40B4-BE49-F238E27FC236}">
                  <a16:creationId xmlns:a16="http://schemas.microsoft.com/office/drawing/2014/main" id="{2E77EB08-1A07-5815-25F2-083E33B13171}"/>
                </a:ext>
              </a:extLst>
            </p:cNvPr>
            <p:cNvSpPr/>
            <p:nvPr/>
          </p:nvSpPr>
          <p:spPr>
            <a:xfrm>
              <a:off x="7638872" y="1112519"/>
              <a:ext cx="228600" cy="76200"/>
            </a:xfrm>
            <a:custGeom>
              <a:avLst/>
              <a:gdLst>
                <a:gd name="connsiteX0" fmla="*/ 219720 w 228600"/>
                <a:gd name="connsiteY0" fmla="*/ 29432 h 76200"/>
                <a:gd name="connsiteX1" fmla="*/ 208576 w 228600"/>
                <a:gd name="connsiteY1" fmla="*/ 29432 h 76200"/>
                <a:gd name="connsiteX2" fmla="*/ 208576 w 228600"/>
                <a:gd name="connsiteY2" fmla="*/ 18288 h 76200"/>
                <a:gd name="connsiteX3" fmla="*/ 197432 w 228600"/>
                <a:gd name="connsiteY3" fmla="*/ 7144 h 76200"/>
                <a:gd name="connsiteX4" fmla="*/ 153045 w 228600"/>
                <a:gd name="connsiteY4" fmla="*/ 7144 h 76200"/>
                <a:gd name="connsiteX5" fmla="*/ 141901 w 228600"/>
                <a:gd name="connsiteY5" fmla="*/ 18288 h 76200"/>
                <a:gd name="connsiteX6" fmla="*/ 141901 w 228600"/>
                <a:gd name="connsiteY6" fmla="*/ 29432 h 76200"/>
                <a:gd name="connsiteX7" fmla="*/ 18552 w 228600"/>
                <a:gd name="connsiteY7" fmla="*/ 29432 h 76200"/>
                <a:gd name="connsiteX8" fmla="*/ 7218 w 228600"/>
                <a:gd name="connsiteY8" fmla="*/ 39243 h 76200"/>
                <a:gd name="connsiteX9" fmla="*/ 18267 w 228600"/>
                <a:gd name="connsiteY9" fmla="*/ 51626 h 76200"/>
                <a:gd name="connsiteX10" fmla="*/ 141901 w 228600"/>
                <a:gd name="connsiteY10" fmla="*/ 51626 h 76200"/>
                <a:gd name="connsiteX11" fmla="*/ 141901 w 228600"/>
                <a:gd name="connsiteY11" fmla="*/ 62770 h 76200"/>
                <a:gd name="connsiteX12" fmla="*/ 153045 w 228600"/>
                <a:gd name="connsiteY12" fmla="*/ 73914 h 76200"/>
                <a:gd name="connsiteX13" fmla="*/ 197432 w 228600"/>
                <a:gd name="connsiteY13" fmla="*/ 73914 h 76200"/>
                <a:gd name="connsiteX14" fmla="*/ 208576 w 228600"/>
                <a:gd name="connsiteY14" fmla="*/ 62770 h 76200"/>
                <a:gd name="connsiteX15" fmla="*/ 208576 w 228600"/>
                <a:gd name="connsiteY15" fmla="*/ 51626 h 76200"/>
                <a:gd name="connsiteX16" fmla="*/ 219435 w 228600"/>
                <a:gd name="connsiteY16" fmla="*/ 51626 h 76200"/>
                <a:gd name="connsiteX17" fmla="*/ 230770 w 228600"/>
                <a:gd name="connsiteY17" fmla="*/ 41815 h 76200"/>
                <a:gd name="connsiteX18" fmla="*/ 219720 w 228600"/>
                <a:gd name="connsiteY18" fmla="*/ 29432 h 76200"/>
                <a:gd name="connsiteX19" fmla="*/ 186383 w 228600"/>
                <a:gd name="connsiteY19" fmla="*/ 51626 h 76200"/>
                <a:gd name="connsiteX20" fmla="*/ 164189 w 228600"/>
                <a:gd name="connsiteY20" fmla="*/ 51626 h 76200"/>
                <a:gd name="connsiteX21" fmla="*/ 164189 w 228600"/>
                <a:gd name="connsiteY21" fmla="*/ 29432 h 76200"/>
                <a:gd name="connsiteX22" fmla="*/ 186383 w 228600"/>
                <a:gd name="connsiteY22" fmla="*/ 29432 h 76200"/>
                <a:gd name="connsiteX23" fmla="*/ 186383 w 228600"/>
                <a:gd name="connsiteY23" fmla="*/ 51626 h 76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28600" h="76200">
                  <a:moveTo>
                    <a:pt x="219720" y="29432"/>
                  </a:moveTo>
                  <a:lnTo>
                    <a:pt x="208576" y="29432"/>
                  </a:lnTo>
                  <a:lnTo>
                    <a:pt x="208576" y="18288"/>
                  </a:lnTo>
                  <a:cubicBezTo>
                    <a:pt x="208576" y="12192"/>
                    <a:pt x="203623" y="7144"/>
                    <a:pt x="197432" y="7144"/>
                  </a:cubicBezTo>
                  <a:lnTo>
                    <a:pt x="153045" y="7144"/>
                  </a:lnTo>
                  <a:cubicBezTo>
                    <a:pt x="146949" y="7144"/>
                    <a:pt x="141901" y="12097"/>
                    <a:pt x="141901" y="18288"/>
                  </a:cubicBezTo>
                  <a:lnTo>
                    <a:pt x="141901" y="29432"/>
                  </a:lnTo>
                  <a:lnTo>
                    <a:pt x="18552" y="29432"/>
                  </a:lnTo>
                  <a:cubicBezTo>
                    <a:pt x="12838" y="29432"/>
                    <a:pt x="7884" y="33623"/>
                    <a:pt x="7218" y="39243"/>
                  </a:cubicBezTo>
                  <a:cubicBezTo>
                    <a:pt x="6455" y="45911"/>
                    <a:pt x="11695" y="51626"/>
                    <a:pt x="18267" y="51626"/>
                  </a:cubicBezTo>
                  <a:lnTo>
                    <a:pt x="141901" y="51626"/>
                  </a:lnTo>
                  <a:lnTo>
                    <a:pt x="141901" y="62770"/>
                  </a:lnTo>
                  <a:cubicBezTo>
                    <a:pt x="141901" y="68866"/>
                    <a:pt x="146854" y="73914"/>
                    <a:pt x="153045" y="73914"/>
                  </a:cubicBezTo>
                  <a:lnTo>
                    <a:pt x="197432" y="73914"/>
                  </a:lnTo>
                  <a:cubicBezTo>
                    <a:pt x="203528" y="73914"/>
                    <a:pt x="208576" y="68961"/>
                    <a:pt x="208576" y="62770"/>
                  </a:cubicBezTo>
                  <a:lnTo>
                    <a:pt x="208576" y="51626"/>
                  </a:lnTo>
                  <a:lnTo>
                    <a:pt x="219435" y="51626"/>
                  </a:lnTo>
                  <a:cubicBezTo>
                    <a:pt x="225150" y="51626"/>
                    <a:pt x="230103" y="47435"/>
                    <a:pt x="230770" y="41815"/>
                  </a:cubicBezTo>
                  <a:cubicBezTo>
                    <a:pt x="231531" y="35052"/>
                    <a:pt x="226293" y="29432"/>
                    <a:pt x="219720" y="29432"/>
                  </a:cubicBezTo>
                  <a:close/>
                  <a:moveTo>
                    <a:pt x="186383" y="51626"/>
                  </a:moveTo>
                  <a:lnTo>
                    <a:pt x="164189" y="51626"/>
                  </a:lnTo>
                  <a:lnTo>
                    <a:pt x="164189" y="29432"/>
                  </a:lnTo>
                  <a:lnTo>
                    <a:pt x="186383" y="29432"/>
                  </a:lnTo>
                  <a:lnTo>
                    <a:pt x="186383" y="51626"/>
                  </a:lnTo>
                  <a:close/>
                </a:path>
              </a:pathLst>
            </a:custGeom>
            <a:grpFill/>
            <a:ln w="9525" cap="flat">
              <a:noFill/>
              <a:prstDash val="solid"/>
              <a:miter/>
            </a:ln>
          </p:spPr>
          <p:txBody>
            <a:bodyPr rtlCol="0" anchor="ctr"/>
            <a:lstStyle/>
            <a:p>
              <a:endParaRPr lang="ko-KR" altLang="en-US"/>
            </a:p>
          </p:txBody>
        </p:sp>
      </p:grpSp>
      <p:sp>
        <p:nvSpPr>
          <p:cNvPr id="51" name="직사각형 50">
            <a:extLst>
              <a:ext uri="{FF2B5EF4-FFF2-40B4-BE49-F238E27FC236}">
                <a16:creationId xmlns:a16="http://schemas.microsoft.com/office/drawing/2014/main" id="{D6E42073-9D5B-D6B7-292A-71C0178D71E7}"/>
              </a:ext>
              <a:ext uri="{C183D7F6-B498-43B3-948B-1728B52AA6E4}">
                <adec:decorative xmlns:adec="http://schemas.microsoft.com/office/drawing/2017/decorative" val="1"/>
              </a:ext>
            </a:extLst>
          </p:cNvPr>
          <p:cNvSpPr/>
          <p:nvPr/>
        </p:nvSpPr>
        <p:spPr>
          <a:xfrm>
            <a:off x="8886984" y="2046515"/>
            <a:ext cx="2503176" cy="3742510"/>
          </a:xfrm>
          <a:prstGeom prst="rect">
            <a:avLst/>
          </a:prstGeom>
          <a:solidFill>
            <a:schemeClr val="bg1"/>
          </a:solidFill>
          <a:ln>
            <a:noFill/>
          </a:ln>
          <a:effectLst>
            <a:outerShdw blurRad="127000" dist="635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1400" b="1">
              <a:solidFill>
                <a:srgbClr val="322F32"/>
              </a:solidFill>
            </a:endParaRPr>
          </a:p>
        </p:txBody>
      </p:sp>
      <p:grpSp>
        <p:nvGrpSpPr>
          <p:cNvPr id="52" name="그룹 51">
            <a:extLst>
              <a:ext uri="{FF2B5EF4-FFF2-40B4-BE49-F238E27FC236}">
                <a16:creationId xmlns:a16="http://schemas.microsoft.com/office/drawing/2014/main" id="{E9641799-1F54-76E5-7BAF-FBC78E2A6AB5}"/>
              </a:ext>
              <a:ext uri="{C183D7F6-B498-43B3-948B-1728B52AA6E4}">
                <adec:decorative xmlns:adec="http://schemas.microsoft.com/office/drawing/2017/decorative" val="1"/>
              </a:ext>
            </a:extLst>
          </p:cNvPr>
          <p:cNvGrpSpPr/>
          <p:nvPr/>
        </p:nvGrpSpPr>
        <p:grpSpPr>
          <a:xfrm>
            <a:off x="9814895" y="2373874"/>
            <a:ext cx="624704" cy="624700"/>
            <a:chOff x="8162630" y="1551336"/>
            <a:chExt cx="390525" cy="390525"/>
          </a:xfrm>
          <a:solidFill>
            <a:schemeClr val="accent1"/>
          </a:solidFill>
        </p:grpSpPr>
        <p:sp>
          <p:nvSpPr>
            <p:cNvPr id="53" name="자유형: 도형 52">
              <a:extLst>
                <a:ext uri="{FF2B5EF4-FFF2-40B4-BE49-F238E27FC236}">
                  <a16:creationId xmlns:a16="http://schemas.microsoft.com/office/drawing/2014/main" id="{4E9BF988-2C0D-1833-C8AC-3CA8EC60859E}"/>
                </a:ext>
              </a:extLst>
            </p:cNvPr>
            <p:cNvSpPr/>
            <p:nvPr/>
          </p:nvSpPr>
          <p:spPr>
            <a:xfrm>
              <a:off x="8340938" y="1595723"/>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239"/>
                    <a:pt x="29432" y="12192"/>
                    <a:pt x="29432" y="18288"/>
                  </a:cubicBezTo>
                  <a:close/>
                </a:path>
              </a:pathLst>
            </a:custGeom>
            <a:grpFill/>
            <a:ln w="9525" cap="flat">
              <a:noFill/>
              <a:prstDash val="solid"/>
              <a:miter/>
            </a:ln>
          </p:spPr>
          <p:txBody>
            <a:bodyPr rtlCol="0" anchor="ctr"/>
            <a:lstStyle/>
            <a:p>
              <a:endParaRPr lang="ko-KR" altLang="en-US"/>
            </a:p>
          </p:txBody>
        </p:sp>
        <p:sp>
          <p:nvSpPr>
            <p:cNvPr id="54" name="자유형: 도형 53">
              <a:extLst>
                <a:ext uri="{FF2B5EF4-FFF2-40B4-BE49-F238E27FC236}">
                  <a16:creationId xmlns:a16="http://schemas.microsoft.com/office/drawing/2014/main" id="{5B5817B3-C383-AD2B-6FAF-D8F099FDD66F}"/>
                </a:ext>
              </a:extLst>
            </p:cNvPr>
            <p:cNvSpPr/>
            <p:nvPr/>
          </p:nvSpPr>
          <p:spPr>
            <a:xfrm>
              <a:off x="8207017"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5" name="자유형: 도형 54">
              <a:extLst>
                <a:ext uri="{FF2B5EF4-FFF2-40B4-BE49-F238E27FC236}">
                  <a16:creationId xmlns:a16="http://schemas.microsoft.com/office/drawing/2014/main" id="{F502D670-5175-35D8-6543-56183160A0F4}"/>
                </a:ext>
              </a:extLst>
            </p:cNvPr>
            <p:cNvSpPr/>
            <p:nvPr/>
          </p:nvSpPr>
          <p:spPr>
            <a:xfrm>
              <a:off x="8474955" y="1619440"/>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6" y="7144"/>
                    <a:pt x="18288" y="7144"/>
                  </a:cubicBezTo>
                  <a:cubicBezTo>
                    <a:pt x="24479" y="7144"/>
                    <a:pt x="29432" y="12097"/>
                    <a:pt x="29432" y="18288"/>
                  </a:cubicBezTo>
                  <a:close/>
                </a:path>
              </a:pathLst>
            </a:custGeom>
            <a:grpFill/>
            <a:ln w="9525" cap="flat">
              <a:noFill/>
              <a:prstDash val="solid"/>
              <a:miter/>
            </a:ln>
          </p:spPr>
          <p:txBody>
            <a:bodyPr rtlCol="0" anchor="ctr"/>
            <a:lstStyle/>
            <a:p>
              <a:endParaRPr lang="ko-KR" altLang="en-US"/>
            </a:p>
          </p:txBody>
        </p:sp>
        <p:sp>
          <p:nvSpPr>
            <p:cNvPr id="56" name="자유형: 도형 55">
              <a:extLst>
                <a:ext uri="{FF2B5EF4-FFF2-40B4-BE49-F238E27FC236}">
                  <a16:creationId xmlns:a16="http://schemas.microsoft.com/office/drawing/2014/main" id="{9260FDE1-DD8A-27AA-5841-F0208C6C0A84}"/>
                </a:ext>
              </a:extLst>
            </p:cNvPr>
            <p:cNvSpPr/>
            <p:nvPr/>
          </p:nvSpPr>
          <p:spPr>
            <a:xfrm>
              <a:off x="8162630" y="1551336"/>
              <a:ext cx="390525" cy="390525"/>
            </a:xfrm>
            <a:custGeom>
              <a:avLst/>
              <a:gdLst>
                <a:gd name="connsiteX0" fmla="*/ 330708 w 390525"/>
                <a:gd name="connsiteY0" fmla="*/ 30861 h 390525"/>
                <a:gd name="connsiteX1" fmla="*/ 275177 w 390525"/>
                <a:gd name="connsiteY1" fmla="*/ 86392 h 390525"/>
                <a:gd name="connsiteX2" fmla="*/ 282607 w 390525"/>
                <a:gd name="connsiteY2" fmla="*/ 114109 h 390525"/>
                <a:gd name="connsiteX3" fmla="*/ 319564 w 390525"/>
                <a:gd name="connsiteY3" fmla="*/ 178213 h 390525"/>
                <a:gd name="connsiteX4" fmla="*/ 319564 w 390525"/>
                <a:gd name="connsiteY4" fmla="*/ 208502 h 390525"/>
                <a:gd name="connsiteX5" fmla="*/ 228124 w 390525"/>
                <a:gd name="connsiteY5" fmla="*/ 208502 h 390525"/>
                <a:gd name="connsiteX6" fmla="*/ 207836 w 390525"/>
                <a:gd name="connsiteY6" fmla="*/ 188214 h 390525"/>
                <a:gd name="connsiteX7" fmla="*/ 207836 w 390525"/>
                <a:gd name="connsiteY7" fmla="*/ 154495 h 390525"/>
                <a:gd name="connsiteX8" fmla="*/ 244793 w 390525"/>
                <a:gd name="connsiteY8" fmla="*/ 90392 h 390525"/>
                <a:gd name="connsiteX9" fmla="*/ 252222 w 390525"/>
                <a:gd name="connsiteY9" fmla="*/ 62674 h 390525"/>
                <a:gd name="connsiteX10" fmla="*/ 196691 w 390525"/>
                <a:gd name="connsiteY10" fmla="*/ 7144 h 390525"/>
                <a:gd name="connsiteX11" fmla="*/ 141161 w 390525"/>
                <a:gd name="connsiteY11" fmla="*/ 62674 h 390525"/>
                <a:gd name="connsiteX12" fmla="*/ 148590 w 390525"/>
                <a:gd name="connsiteY12" fmla="*/ 90392 h 390525"/>
                <a:gd name="connsiteX13" fmla="*/ 185547 w 390525"/>
                <a:gd name="connsiteY13" fmla="*/ 154495 h 390525"/>
                <a:gd name="connsiteX14" fmla="*/ 185547 w 390525"/>
                <a:gd name="connsiteY14" fmla="*/ 188214 h 390525"/>
                <a:gd name="connsiteX15" fmla="*/ 165259 w 390525"/>
                <a:gd name="connsiteY15" fmla="*/ 208502 h 390525"/>
                <a:gd name="connsiteX16" fmla="*/ 73819 w 390525"/>
                <a:gd name="connsiteY16" fmla="*/ 208502 h 390525"/>
                <a:gd name="connsiteX17" fmla="*/ 73819 w 390525"/>
                <a:gd name="connsiteY17" fmla="*/ 178213 h 390525"/>
                <a:gd name="connsiteX18" fmla="*/ 110776 w 390525"/>
                <a:gd name="connsiteY18" fmla="*/ 114109 h 390525"/>
                <a:gd name="connsiteX19" fmla="*/ 118206 w 390525"/>
                <a:gd name="connsiteY19" fmla="*/ 86392 h 390525"/>
                <a:gd name="connsiteX20" fmla="*/ 62675 w 390525"/>
                <a:gd name="connsiteY20" fmla="*/ 30861 h 390525"/>
                <a:gd name="connsiteX21" fmla="*/ 7144 w 390525"/>
                <a:gd name="connsiteY21" fmla="*/ 86392 h 390525"/>
                <a:gd name="connsiteX22" fmla="*/ 14574 w 390525"/>
                <a:gd name="connsiteY22" fmla="*/ 114109 h 390525"/>
                <a:gd name="connsiteX23" fmla="*/ 51531 w 390525"/>
                <a:gd name="connsiteY23" fmla="*/ 178213 h 390525"/>
                <a:gd name="connsiteX24" fmla="*/ 51531 w 390525"/>
                <a:gd name="connsiteY24" fmla="*/ 219646 h 390525"/>
                <a:gd name="connsiteX25" fmla="*/ 62675 w 390525"/>
                <a:gd name="connsiteY25" fmla="*/ 230791 h 390525"/>
                <a:gd name="connsiteX26" fmla="*/ 165259 w 390525"/>
                <a:gd name="connsiteY26" fmla="*/ 230791 h 390525"/>
                <a:gd name="connsiteX27" fmla="*/ 185547 w 390525"/>
                <a:gd name="connsiteY27" fmla="*/ 251079 h 390525"/>
                <a:gd name="connsiteX28" fmla="*/ 185547 w 390525"/>
                <a:gd name="connsiteY28" fmla="*/ 275177 h 390525"/>
                <a:gd name="connsiteX29" fmla="*/ 63437 w 390525"/>
                <a:gd name="connsiteY29" fmla="*/ 275177 h 390525"/>
                <a:gd name="connsiteX30" fmla="*/ 52293 w 390525"/>
                <a:gd name="connsiteY30" fmla="*/ 286321 h 390525"/>
                <a:gd name="connsiteX31" fmla="*/ 52293 w 390525"/>
                <a:gd name="connsiteY31" fmla="*/ 375094 h 390525"/>
                <a:gd name="connsiteX32" fmla="*/ 63437 w 390525"/>
                <a:gd name="connsiteY32" fmla="*/ 386239 h 390525"/>
                <a:gd name="connsiteX33" fmla="*/ 329851 w 390525"/>
                <a:gd name="connsiteY33" fmla="*/ 386239 h 390525"/>
                <a:gd name="connsiteX34" fmla="*/ 340995 w 390525"/>
                <a:gd name="connsiteY34" fmla="*/ 375094 h 390525"/>
                <a:gd name="connsiteX35" fmla="*/ 340995 w 390525"/>
                <a:gd name="connsiteY35" fmla="*/ 286321 h 390525"/>
                <a:gd name="connsiteX36" fmla="*/ 329851 w 390525"/>
                <a:gd name="connsiteY36" fmla="*/ 275177 h 390525"/>
                <a:gd name="connsiteX37" fmla="*/ 207740 w 390525"/>
                <a:gd name="connsiteY37" fmla="*/ 275177 h 390525"/>
                <a:gd name="connsiteX38" fmla="*/ 207740 w 390525"/>
                <a:gd name="connsiteY38" fmla="*/ 251079 h 390525"/>
                <a:gd name="connsiteX39" fmla="*/ 228029 w 390525"/>
                <a:gd name="connsiteY39" fmla="*/ 230791 h 390525"/>
                <a:gd name="connsiteX40" fmla="*/ 330613 w 390525"/>
                <a:gd name="connsiteY40" fmla="*/ 230791 h 390525"/>
                <a:gd name="connsiteX41" fmla="*/ 341757 w 390525"/>
                <a:gd name="connsiteY41" fmla="*/ 219646 h 390525"/>
                <a:gd name="connsiteX42" fmla="*/ 341757 w 390525"/>
                <a:gd name="connsiteY42" fmla="*/ 178213 h 390525"/>
                <a:gd name="connsiteX43" fmla="*/ 378714 w 390525"/>
                <a:gd name="connsiteY43" fmla="*/ 114109 h 390525"/>
                <a:gd name="connsiteX44" fmla="*/ 386144 w 390525"/>
                <a:gd name="connsiteY44" fmla="*/ 86392 h 390525"/>
                <a:gd name="connsiteX45" fmla="*/ 330708 w 390525"/>
                <a:gd name="connsiteY45" fmla="*/ 30861 h 390525"/>
                <a:gd name="connsiteX46" fmla="*/ 33814 w 390525"/>
                <a:gd name="connsiteY46" fmla="*/ 102965 h 390525"/>
                <a:gd name="connsiteX47" fmla="*/ 29337 w 390525"/>
                <a:gd name="connsiteY47" fmla="*/ 86392 h 390525"/>
                <a:gd name="connsiteX48" fmla="*/ 62675 w 390525"/>
                <a:gd name="connsiteY48" fmla="*/ 53054 h 390525"/>
                <a:gd name="connsiteX49" fmla="*/ 96012 w 390525"/>
                <a:gd name="connsiteY49" fmla="*/ 86392 h 390525"/>
                <a:gd name="connsiteX50" fmla="*/ 91536 w 390525"/>
                <a:gd name="connsiteY50" fmla="*/ 103061 h 390525"/>
                <a:gd name="connsiteX51" fmla="*/ 62675 w 390525"/>
                <a:gd name="connsiteY51" fmla="*/ 153067 h 390525"/>
                <a:gd name="connsiteX52" fmla="*/ 33814 w 390525"/>
                <a:gd name="connsiteY52" fmla="*/ 102965 h 390525"/>
                <a:gd name="connsiteX53" fmla="*/ 318802 w 390525"/>
                <a:gd name="connsiteY53" fmla="*/ 363950 h 390525"/>
                <a:gd name="connsiteX54" fmla="*/ 74581 w 390525"/>
                <a:gd name="connsiteY54" fmla="*/ 363950 h 390525"/>
                <a:gd name="connsiteX55" fmla="*/ 74581 w 390525"/>
                <a:gd name="connsiteY55" fmla="*/ 297370 h 390525"/>
                <a:gd name="connsiteX56" fmla="*/ 318802 w 390525"/>
                <a:gd name="connsiteY56" fmla="*/ 297370 h 390525"/>
                <a:gd name="connsiteX57" fmla="*/ 318802 w 390525"/>
                <a:gd name="connsiteY57" fmla="*/ 363950 h 390525"/>
                <a:gd name="connsiteX58" fmla="*/ 167830 w 390525"/>
                <a:gd name="connsiteY58" fmla="*/ 79343 h 390525"/>
                <a:gd name="connsiteX59" fmla="*/ 163354 w 390525"/>
                <a:gd name="connsiteY59" fmla="*/ 62770 h 390525"/>
                <a:gd name="connsiteX60" fmla="*/ 196691 w 390525"/>
                <a:gd name="connsiteY60" fmla="*/ 29432 h 390525"/>
                <a:gd name="connsiteX61" fmla="*/ 230029 w 390525"/>
                <a:gd name="connsiteY61" fmla="*/ 62770 h 390525"/>
                <a:gd name="connsiteX62" fmla="*/ 225553 w 390525"/>
                <a:gd name="connsiteY62" fmla="*/ 79438 h 390525"/>
                <a:gd name="connsiteX63" fmla="*/ 196691 w 390525"/>
                <a:gd name="connsiteY63" fmla="*/ 129445 h 390525"/>
                <a:gd name="connsiteX64" fmla="*/ 167830 w 390525"/>
                <a:gd name="connsiteY64" fmla="*/ 79343 h 390525"/>
                <a:gd name="connsiteX65" fmla="*/ 196691 w 390525"/>
                <a:gd name="connsiteY65" fmla="*/ 230695 h 390525"/>
                <a:gd name="connsiteX66" fmla="*/ 185547 w 390525"/>
                <a:gd name="connsiteY66" fmla="*/ 219551 h 390525"/>
                <a:gd name="connsiteX67" fmla="*/ 196691 w 390525"/>
                <a:gd name="connsiteY67" fmla="*/ 208407 h 390525"/>
                <a:gd name="connsiteX68" fmla="*/ 207836 w 390525"/>
                <a:gd name="connsiteY68" fmla="*/ 219551 h 390525"/>
                <a:gd name="connsiteX69" fmla="*/ 196691 w 390525"/>
                <a:gd name="connsiteY69" fmla="*/ 230695 h 390525"/>
                <a:gd name="connsiteX70" fmla="*/ 359474 w 390525"/>
                <a:gd name="connsiteY70" fmla="*/ 102965 h 390525"/>
                <a:gd name="connsiteX71" fmla="*/ 330613 w 390525"/>
                <a:gd name="connsiteY71" fmla="*/ 152971 h 390525"/>
                <a:gd name="connsiteX72" fmla="*/ 301753 w 390525"/>
                <a:gd name="connsiteY72" fmla="*/ 102965 h 390525"/>
                <a:gd name="connsiteX73" fmla="*/ 297275 w 390525"/>
                <a:gd name="connsiteY73" fmla="*/ 86296 h 390525"/>
                <a:gd name="connsiteX74" fmla="*/ 330613 w 390525"/>
                <a:gd name="connsiteY74" fmla="*/ 52959 h 390525"/>
                <a:gd name="connsiteX75" fmla="*/ 363950 w 390525"/>
                <a:gd name="connsiteY75" fmla="*/ 86296 h 390525"/>
                <a:gd name="connsiteX76" fmla="*/ 359474 w 390525"/>
                <a:gd name="connsiteY76" fmla="*/ 102965 h 390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90525" h="390525">
                  <a:moveTo>
                    <a:pt x="330708" y="30861"/>
                  </a:moveTo>
                  <a:cubicBezTo>
                    <a:pt x="300133" y="30861"/>
                    <a:pt x="275177" y="55721"/>
                    <a:pt x="275177" y="86392"/>
                  </a:cubicBezTo>
                  <a:cubicBezTo>
                    <a:pt x="275177" y="96107"/>
                    <a:pt x="277749" y="105727"/>
                    <a:pt x="282607" y="114109"/>
                  </a:cubicBezTo>
                  <a:lnTo>
                    <a:pt x="319564" y="178213"/>
                  </a:lnTo>
                  <a:lnTo>
                    <a:pt x="319564" y="208502"/>
                  </a:lnTo>
                  <a:lnTo>
                    <a:pt x="228124" y="208502"/>
                  </a:lnTo>
                  <a:cubicBezTo>
                    <a:pt x="224790" y="199072"/>
                    <a:pt x="217265" y="191548"/>
                    <a:pt x="207836" y="188214"/>
                  </a:cubicBezTo>
                  <a:lnTo>
                    <a:pt x="207836" y="154495"/>
                  </a:lnTo>
                  <a:lnTo>
                    <a:pt x="244793" y="90392"/>
                  </a:lnTo>
                  <a:cubicBezTo>
                    <a:pt x="249650" y="82010"/>
                    <a:pt x="252222" y="72390"/>
                    <a:pt x="252222" y="62674"/>
                  </a:cubicBezTo>
                  <a:cubicBezTo>
                    <a:pt x="252222" y="32099"/>
                    <a:pt x="227362" y="7144"/>
                    <a:pt x="196691" y="7144"/>
                  </a:cubicBezTo>
                  <a:cubicBezTo>
                    <a:pt x="166021" y="7144"/>
                    <a:pt x="141161" y="32004"/>
                    <a:pt x="141161" y="62674"/>
                  </a:cubicBezTo>
                  <a:cubicBezTo>
                    <a:pt x="141161" y="72390"/>
                    <a:pt x="143733" y="82010"/>
                    <a:pt x="148590" y="90392"/>
                  </a:cubicBezTo>
                  <a:lnTo>
                    <a:pt x="185547" y="154495"/>
                  </a:lnTo>
                  <a:lnTo>
                    <a:pt x="185547" y="188214"/>
                  </a:lnTo>
                  <a:cubicBezTo>
                    <a:pt x="176118" y="191548"/>
                    <a:pt x="168593" y="199072"/>
                    <a:pt x="165259" y="208502"/>
                  </a:cubicBezTo>
                  <a:lnTo>
                    <a:pt x="73819" y="208502"/>
                  </a:lnTo>
                  <a:lnTo>
                    <a:pt x="73819" y="178213"/>
                  </a:lnTo>
                  <a:lnTo>
                    <a:pt x="110776" y="114109"/>
                  </a:lnTo>
                  <a:cubicBezTo>
                    <a:pt x="115634" y="105727"/>
                    <a:pt x="118206" y="96107"/>
                    <a:pt x="118206" y="86392"/>
                  </a:cubicBezTo>
                  <a:cubicBezTo>
                    <a:pt x="118206" y="55817"/>
                    <a:pt x="93345" y="30861"/>
                    <a:pt x="62675" y="30861"/>
                  </a:cubicBezTo>
                  <a:cubicBezTo>
                    <a:pt x="32004" y="30861"/>
                    <a:pt x="7144" y="55721"/>
                    <a:pt x="7144" y="86392"/>
                  </a:cubicBezTo>
                  <a:cubicBezTo>
                    <a:pt x="7144" y="96107"/>
                    <a:pt x="9716" y="105727"/>
                    <a:pt x="14574" y="114109"/>
                  </a:cubicBezTo>
                  <a:lnTo>
                    <a:pt x="51531" y="178213"/>
                  </a:lnTo>
                  <a:lnTo>
                    <a:pt x="51531" y="219646"/>
                  </a:lnTo>
                  <a:cubicBezTo>
                    <a:pt x="51531" y="225742"/>
                    <a:pt x="56484" y="230791"/>
                    <a:pt x="62675" y="230791"/>
                  </a:cubicBezTo>
                  <a:lnTo>
                    <a:pt x="165259" y="230791"/>
                  </a:lnTo>
                  <a:cubicBezTo>
                    <a:pt x="168593" y="240220"/>
                    <a:pt x="176118" y="247745"/>
                    <a:pt x="185547" y="251079"/>
                  </a:cubicBezTo>
                  <a:lnTo>
                    <a:pt x="185547" y="275177"/>
                  </a:lnTo>
                  <a:lnTo>
                    <a:pt x="63437" y="275177"/>
                  </a:lnTo>
                  <a:cubicBezTo>
                    <a:pt x="57341" y="275177"/>
                    <a:pt x="52293" y="280130"/>
                    <a:pt x="52293" y="286321"/>
                  </a:cubicBezTo>
                  <a:lnTo>
                    <a:pt x="52293" y="375094"/>
                  </a:lnTo>
                  <a:cubicBezTo>
                    <a:pt x="52293" y="381190"/>
                    <a:pt x="57245" y="386239"/>
                    <a:pt x="63437" y="386239"/>
                  </a:cubicBezTo>
                  <a:lnTo>
                    <a:pt x="329851" y="386239"/>
                  </a:lnTo>
                  <a:cubicBezTo>
                    <a:pt x="335947" y="386239"/>
                    <a:pt x="340995" y="381286"/>
                    <a:pt x="340995" y="375094"/>
                  </a:cubicBezTo>
                  <a:lnTo>
                    <a:pt x="340995" y="286321"/>
                  </a:lnTo>
                  <a:cubicBezTo>
                    <a:pt x="340995" y="280225"/>
                    <a:pt x="336042" y="275177"/>
                    <a:pt x="329851" y="275177"/>
                  </a:cubicBezTo>
                  <a:lnTo>
                    <a:pt x="207740" y="275177"/>
                  </a:lnTo>
                  <a:lnTo>
                    <a:pt x="207740" y="251079"/>
                  </a:lnTo>
                  <a:cubicBezTo>
                    <a:pt x="217170" y="247745"/>
                    <a:pt x="224695" y="240220"/>
                    <a:pt x="228029" y="230791"/>
                  </a:cubicBezTo>
                  <a:lnTo>
                    <a:pt x="330613" y="230791"/>
                  </a:lnTo>
                  <a:cubicBezTo>
                    <a:pt x="336709" y="230791"/>
                    <a:pt x="341757" y="225838"/>
                    <a:pt x="341757" y="219646"/>
                  </a:cubicBezTo>
                  <a:lnTo>
                    <a:pt x="341757" y="178213"/>
                  </a:lnTo>
                  <a:lnTo>
                    <a:pt x="378714" y="114109"/>
                  </a:lnTo>
                  <a:cubicBezTo>
                    <a:pt x="383572" y="105727"/>
                    <a:pt x="386144" y="96107"/>
                    <a:pt x="386144" y="86392"/>
                  </a:cubicBezTo>
                  <a:cubicBezTo>
                    <a:pt x="386239" y="55721"/>
                    <a:pt x="361284" y="30861"/>
                    <a:pt x="330708" y="30861"/>
                  </a:cubicBezTo>
                  <a:close/>
                  <a:moveTo>
                    <a:pt x="33814" y="102965"/>
                  </a:moveTo>
                  <a:cubicBezTo>
                    <a:pt x="30956" y="97917"/>
                    <a:pt x="29337" y="92202"/>
                    <a:pt x="29337" y="86392"/>
                  </a:cubicBezTo>
                  <a:cubicBezTo>
                    <a:pt x="29337" y="68008"/>
                    <a:pt x="44291" y="53054"/>
                    <a:pt x="62675" y="53054"/>
                  </a:cubicBezTo>
                  <a:cubicBezTo>
                    <a:pt x="81058" y="53054"/>
                    <a:pt x="96012" y="68008"/>
                    <a:pt x="96012" y="86392"/>
                  </a:cubicBezTo>
                  <a:cubicBezTo>
                    <a:pt x="96012" y="92202"/>
                    <a:pt x="94488" y="98012"/>
                    <a:pt x="91536" y="103061"/>
                  </a:cubicBezTo>
                  <a:lnTo>
                    <a:pt x="62675" y="153067"/>
                  </a:lnTo>
                  <a:lnTo>
                    <a:pt x="33814" y="102965"/>
                  </a:lnTo>
                  <a:close/>
                  <a:moveTo>
                    <a:pt x="318802" y="363950"/>
                  </a:moveTo>
                  <a:lnTo>
                    <a:pt x="74581" y="363950"/>
                  </a:lnTo>
                  <a:lnTo>
                    <a:pt x="74581" y="297370"/>
                  </a:lnTo>
                  <a:lnTo>
                    <a:pt x="318802" y="297370"/>
                  </a:lnTo>
                  <a:lnTo>
                    <a:pt x="318802" y="363950"/>
                  </a:lnTo>
                  <a:close/>
                  <a:moveTo>
                    <a:pt x="167830" y="79343"/>
                  </a:moveTo>
                  <a:cubicBezTo>
                    <a:pt x="164973" y="74295"/>
                    <a:pt x="163354" y="68580"/>
                    <a:pt x="163354" y="62770"/>
                  </a:cubicBezTo>
                  <a:cubicBezTo>
                    <a:pt x="163354" y="44386"/>
                    <a:pt x="178308" y="29432"/>
                    <a:pt x="196691" y="29432"/>
                  </a:cubicBezTo>
                  <a:cubicBezTo>
                    <a:pt x="215075" y="29432"/>
                    <a:pt x="230029" y="44386"/>
                    <a:pt x="230029" y="62770"/>
                  </a:cubicBezTo>
                  <a:cubicBezTo>
                    <a:pt x="230029" y="68580"/>
                    <a:pt x="228505" y="74390"/>
                    <a:pt x="225553" y="79438"/>
                  </a:cubicBezTo>
                  <a:lnTo>
                    <a:pt x="196691" y="129445"/>
                  </a:lnTo>
                  <a:lnTo>
                    <a:pt x="167830" y="79343"/>
                  </a:lnTo>
                  <a:close/>
                  <a:moveTo>
                    <a:pt x="196691" y="230695"/>
                  </a:moveTo>
                  <a:cubicBezTo>
                    <a:pt x="190595" y="230695"/>
                    <a:pt x="185547" y="225742"/>
                    <a:pt x="185547" y="219551"/>
                  </a:cubicBezTo>
                  <a:cubicBezTo>
                    <a:pt x="185547" y="213455"/>
                    <a:pt x="190500" y="208407"/>
                    <a:pt x="196691" y="208407"/>
                  </a:cubicBezTo>
                  <a:cubicBezTo>
                    <a:pt x="202788" y="208407"/>
                    <a:pt x="207836" y="213360"/>
                    <a:pt x="207836" y="219551"/>
                  </a:cubicBezTo>
                  <a:cubicBezTo>
                    <a:pt x="207740" y="225742"/>
                    <a:pt x="202788" y="230695"/>
                    <a:pt x="196691" y="230695"/>
                  </a:cubicBezTo>
                  <a:close/>
                  <a:moveTo>
                    <a:pt x="359474" y="102965"/>
                  </a:moveTo>
                  <a:lnTo>
                    <a:pt x="330613" y="152971"/>
                  </a:lnTo>
                  <a:lnTo>
                    <a:pt x="301753" y="102965"/>
                  </a:lnTo>
                  <a:cubicBezTo>
                    <a:pt x="298895" y="97917"/>
                    <a:pt x="297275" y="92202"/>
                    <a:pt x="297275" y="86296"/>
                  </a:cubicBezTo>
                  <a:cubicBezTo>
                    <a:pt x="297275" y="67913"/>
                    <a:pt x="312230" y="52959"/>
                    <a:pt x="330613" y="52959"/>
                  </a:cubicBezTo>
                  <a:cubicBezTo>
                    <a:pt x="348996" y="52959"/>
                    <a:pt x="363950" y="67913"/>
                    <a:pt x="363950" y="86296"/>
                  </a:cubicBezTo>
                  <a:cubicBezTo>
                    <a:pt x="363950" y="92202"/>
                    <a:pt x="362427" y="97917"/>
                    <a:pt x="359474" y="102965"/>
                  </a:cubicBezTo>
                  <a:close/>
                </a:path>
              </a:pathLst>
            </a:custGeom>
            <a:grpFill/>
            <a:ln w="9525" cap="flat">
              <a:noFill/>
              <a:prstDash val="solid"/>
              <a:miter/>
            </a:ln>
          </p:spPr>
          <p:txBody>
            <a:bodyPr rtlCol="0" anchor="ctr"/>
            <a:lstStyle/>
            <a:p>
              <a:endParaRPr lang="ko-KR" altLang="en-US"/>
            </a:p>
          </p:txBody>
        </p:sp>
        <p:sp>
          <p:nvSpPr>
            <p:cNvPr id="57" name="자유형: 도형 56">
              <a:extLst>
                <a:ext uri="{FF2B5EF4-FFF2-40B4-BE49-F238E27FC236}">
                  <a16:creationId xmlns:a16="http://schemas.microsoft.com/office/drawing/2014/main" id="{D71FF631-6866-79E1-48C8-4B575D31D90B}"/>
                </a:ext>
              </a:extLst>
            </p:cNvPr>
            <p:cNvSpPr/>
            <p:nvPr/>
          </p:nvSpPr>
          <p:spPr>
            <a:xfrm>
              <a:off x="8252165"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8" name="자유형: 도형 57">
              <a:extLst>
                <a:ext uri="{FF2B5EF4-FFF2-40B4-BE49-F238E27FC236}">
                  <a16:creationId xmlns:a16="http://schemas.microsoft.com/office/drawing/2014/main" id="{5C50AA1B-779B-F287-B97D-F87A908B96AC}"/>
                </a:ext>
              </a:extLst>
            </p:cNvPr>
            <p:cNvSpPr/>
            <p:nvPr/>
          </p:nvSpPr>
          <p:spPr>
            <a:xfrm>
              <a:off x="8296551" y="1863661"/>
              <a:ext cx="28575" cy="28575"/>
            </a:xfrm>
            <a:custGeom>
              <a:avLst/>
              <a:gdLst>
                <a:gd name="connsiteX0" fmla="*/ 29433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3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3" y="18288"/>
                  </a:moveTo>
                  <a:cubicBezTo>
                    <a:pt x="29433" y="24384"/>
                    <a:pt x="24479" y="29432"/>
                    <a:pt x="18288" y="29432"/>
                  </a:cubicBezTo>
                  <a:cubicBezTo>
                    <a:pt x="12192" y="29432"/>
                    <a:pt x="7144" y="24479"/>
                    <a:pt x="7144" y="18288"/>
                  </a:cubicBezTo>
                  <a:cubicBezTo>
                    <a:pt x="7144" y="12192"/>
                    <a:pt x="12097" y="7144"/>
                    <a:pt x="18288" y="7144"/>
                  </a:cubicBezTo>
                  <a:cubicBezTo>
                    <a:pt x="24479" y="7144"/>
                    <a:pt x="29433" y="12192"/>
                    <a:pt x="29433" y="18288"/>
                  </a:cubicBezTo>
                  <a:close/>
                </a:path>
              </a:pathLst>
            </a:custGeom>
            <a:grpFill/>
            <a:ln w="9525" cap="flat">
              <a:noFill/>
              <a:prstDash val="solid"/>
              <a:miter/>
            </a:ln>
          </p:spPr>
          <p:txBody>
            <a:bodyPr rtlCol="0" anchor="ctr"/>
            <a:lstStyle/>
            <a:p>
              <a:endParaRPr lang="ko-KR" altLang="en-US"/>
            </a:p>
          </p:txBody>
        </p:sp>
        <p:sp>
          <p:nvSpPr>
            <p:cNvPr id="59" name="자유형: 도형 58">
              <a:extLst>
                <a:ext uri="{FF2B5EF4-FFF2-40B4-BE49-F238E27FC236}">
                  <a16:creationId xmlns:a16="http://schemas.microsoft.com/office/drawing/2014/main" id="{6AF45D02-B38E-E14B-6536-9454EA64DF10}"/>
                </a:ext>
              </a:extLst>
            </p:cNvPr>
            <p:cNvSpPr/>
            <p:nvPr/>
          </p:nvSpPr>
          <p:spPr>
            <a:xfrm>
              <a:off x="8340938" y="1863661"/>
              <a:ext cx="28575" cy="28575"/>
            </a:xfrm>
            <a:custGeom>
              <a:avLst/>
              <a:gdLst>
                <a:gd name="connsiteX0" fmla="*/ 29432 w 28575"/>
                <a:gd name="connsiteY0" fmla="*/ 18288 h 28575"/>
                <a:gd name="connsiteX1" fmla="*/ 18288 w 28575"/>
                <a:gd name="connsiteY1" fmla="*/ 29432 h 28575"/>
                <a:gd name="connsiteX2" fmla="*/ 7144 w 28575"/>
                <a:gd name="connsiteY2" fmla="*/ 18288 h 28575"/>
                <a:gd name="connsiteX3" fmla="*/ 18288 w 28575"/>
                <a:gd name="connsiteY3" fmla="*/ 7144 h 28575"/>
                <a:gd name="connsiteX4" fmla="*/ 29432 w 28575"/>
                <a:gd name="connsiteY4" fmla="*/ 18288 h 285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 h="28575">
                  <a:moveTo>
                    <a:pt x="29432" y="18288"/>
                  </a:moveTo>
                  <a:cubicBezTo>
                    <a:pt x="29432" y="24384"/>
                    <a:pt x="24479" y="29432"/>
                    <a:pt x="18288" y="29432"/>
                  </a:cubicBezTo>
                  <a:cubicBezTo>
                    <a:pt x="12192" y="29432"/>
                    <a:pt x="7144" y="24479"/>
                    <a:pt x="7144" y="18288"/>
                  </a:cubicBezTo>
                  <a:cubicBezTo>
                    <a:pt x="7144" y="12192"/>
                    <a:pt x="12097" y="7144"/>
                    <a:pt x="18288" y="7144"/>
                  </a:cubicBezTo>
                  <a:cubicBezTo>
                    <a:pt x="24479" y="7144"/>
                    <a:pt x="29432" y="12192"/>
                    <a:pt x="29432" y="18288"/>
                  </a:cubicBezTo>
                  <a:close/>
                </a:path>
              </a:pathLst>
            </a:custGeom>
            <a:grpFill/>
            <a:ln w="9525" cap="flat">
              <a:noFill/>
              <a:prstDash val="solid"/>
              <a:miter/>
            </a:ln>
          </p:spPr>
          <p:txBody>
            <a:bodyPr rtlCol="0" anchor="ctr"/>
            <a:lstStyle/>
            <a:p>
              <a:endParaRPr lang="ko-KR" altLang="en-US"/>
            </a:p>
          </p:txBody>
        </p:sp>
      </p:grpSp>
      <p:sp>
        <p:nvSpPr>
          <p:cNvPr id="4" name="TextBox 3">
            <a:extLst>
              <a:ext uri="{FF2B5EF4-FFF2-40B4-BE49-F238E27FC236}">
                <a16:creationId xmlns:a16="http://schemas.microsoft.com/office/drawing/2014/main" id="{8C3DE06E-3BC0-3D03-DD67-6053C9DC5EE0}"/>
              </a:ext>
            </a:extLst>
          </p:cNvPr>
          <p:cNvSpPr txBox="1"/>
          <p:nvPr/>
        </p:nvSpPr>
        <p:spPr>
          <a:xfrm>
            <a:off x="6214992" y="3018686"/>
            <a:ext cx="2498463" cy="2462213"/>
          </a:xfrm>
          <a:prstGeom prst="rect">
            <a:avLst/>
          </a:prstGeom>
          <a:noFill/>
        </p:spPr>
        <p:txBody>
          <a:bodyPr wrap="square" rtlCol="0" anchor="t" anchorCtr="0">
            <a:spAutoFit/>
          </a:bodyPr>
          <a:lstStyle/>
          <a:p>
            <a:pPr algn="ctr"/>
            <a:r>
              <a:rPr lang="en-US" altLang="ko-KR" sz="2200" dirty="0">
                <a:solidFill>
                  <a:srgbClr val="373737"/>
                </a:solidFill>
              </a:rPr>
              <a:t>Nézze meg az ENCLUDE projekt </a:t>
            </a:r>
            <a:r>
              <a:rPr lang="en-US" altLang="ko-KR" sz="2200" i="1" dirty="0">
                <a:solidFill>
                  <a:srgbClr val="373737"/>
                </a:solidFill>
                <a:hlinkClick r:id="rId5"/>
              </a:rPr>
              <a:t>„Ez meglepő lehet: Amit 68 kezdeményezésből tanultunk az energiáról” </a:t>
            </a:r>
            <a:r>
              <a:rPr lang="en-US" altLang="ko-KR" sz="2200" dirty="0">
                <a:solidFill>
                  <a:srgbClr val="373737"/>
                </a:solidFill>
              </a:rPr>
              <a:t>című anyagát</a:t>
            </a:r>
            <a:r>
              <a:rPr lang="en-US" altLang="ko-KR" sz="2200" i="1" dirty="0">
                <a:solidFill>
                  <a:srgbClr val="373737"/>
                </a:solidFill>
              </a:rPr>
              <a:t>.</a:t>
            </a:r>
            <a:endParaRPr lang="ko-KR" altLang="en-US" sz="2200" dirty="0">
              <a:solidFill>
                <a:srgbClr val="373737"/>
              </a:solidFill>
            </a:endParaRPr>
          </a:p>
        </p:txBody>
      </p:sp>
      <p:sp>
        <p:nvSpPr>
          <p:cNvPr id="60" name="TextBox 59">
            <a:extLst>
              <a:ext uri="{FF2B5EF4-FFF2-40B4-BE49-F238E27FC236}">
                <a16:creationId xmlns:a16="http://schemas.microsoft.com/office/drawing/2014/main" id="{7AF9A874-71FF-E153-A712-CB58ABED3B1C}"/>
              </a:ext>
            </a:extLst>
          </p:cNvPr>
          <p:cNvSpPr txBox="1"/>
          <p:nvPr/>
        </p:nvSpPr>
        <p:spPr>
          <a:xfrm>
            <a:off x="8886984" y="3470697"/>
            <a:ext cx="2559233" cy="1785104"/>
          </a:xfrm>
          <a:prstGeom prst="rect">
            <a:avLst/>
          </a:prstGeom>
          <a:noFill/>
        </p:spPr>
        <p:txBody>
          <a:bodyPr wrap="square" rtlCol="0" anchor="t" anchorCtr="0">
            <a:spAutoFit/>
          </a:bodyPr>
          <a:lstStyle/>
          <a:p>
            <a:pPr algn="ctr"/>
            <a:r>
              <a:rPr lang="en-US" altLang="ko-KR" sz="2200" dirty="0">
                <a:solidFill>
                  <a:srgbClr val="373737"/>
                </a:solidFill>
              </a:rPr>
              <a:t>Olvassa el a Smart Cities Marketplace 2020 </a:t>
            </a:r>
            <a:r>
              <a:rPr lang="en-US" altLang="ko-KR" sz="2200" i="1" dirty="0">
                <a:solidFill>
                  <a:srgbClr val="373737"/>
                </a:solidFill>
                <a:hlinkClick r:id="rId6"/>
              </a:rPr>
              <a:t>Energy Communities: Solution Booklet </a:t>
            </a:r>
            <a:r>
              <a:rPr lang="en-US" altLang="ko-KR" sz="2200" i="1" dirty="0">
                <a:solidFill>
                  <a:srgbClr val="373737"/>
                </a:solidFill>
              </a:rPr>
              <a:t>című </a:t>
            </a:r>
            <a:r>
              <a:rPr lang="en-US" altLang="ko-KR" sz="2200" dirty="0">
                <a:solidFill>
                  <a:srgbClr val="373737"/>
                </a:solidFill>
              </a:rPr>
              <a:t>kiadványt</a:t>
            </a:r>
            <a:r>
              <a:rPr lang="en-US" altLang="ko-KR" sz="2200" i="1" dirty="0">
                <a:solidFill>
                  <a:srgbClr val="373737"/>
                </a:solidFill>
              </a:rPr>
              <a:t>.</a:t>
            </a:r>
            <a:endParaRPr lang="ko-KR" altLang="en-US" sz="2200" dirty="0">
              <a:solidFill>
                <a:srgbClr val="373737"/>
              </a:solidFill>
            </a:endParaRPr>
          </a:p>
        </p:txBody>
      </p:sp>
    </p:spTree>
    <p:extLst>
      <p:ext uri="{BB962C8B-B14F-4D97-AF65-F5344CB8AC3E}">
        <p14:creationId xmlns:p14="http://schemas.microsoft.com/office/powerpoint/2010/main" val="33503352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84736316-BA79-732F-93B8-AF6255D08F81}"/>
              </a:ext>
            </a:extLst>
          </p:cNvPr>
          <p:cNvSpPr>
            <a:spLocks noGrp="1"/>
          </p:cNvSpPr>
          <p:nvPr>
            <p:ph type="title" idx="4294967295"/>
          </p:nvPr>
        </p:nvSpPr>
        <p:spPr>
          <a:xfrm>
            <a:off x="304801" y="926828"/>
            <a:ext cx="10515600" cy="1325563"/>
          </a:xfrm>
          <a:prstGeom prst="rect">
            <a:avLst/>
          </a:prstGeom>
        </p:spPr>
        <p:txBody>
          <a:bodyPr/>
          <a:lstStyle/>
          <a:p>
            <a:pPr rtl="0" eaLnBrk="1" latinLnBrk="1" hangingPunct="1"/>
            <a:r>
              <a:rPr lang="hu-HU"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Köszönetnyilvánítás 1</a:t>
            </a:r>
            <a:endParaRPr lang="hu-HU" noProof="1">
              <a:effectLst/>
            </a:endParaRPr>
          </a:p>
          <a:p>
            <a:endParaRPr lang="hu-HU" noProof="1"/>
          </a:p>
        </p:txBody>
      </p:sp>
      <p:sp>
        <p:nvSpPr>
          <p:cNvPr id="4" name="TextBox 3">
            <a:extLst>
              <a:ext uri="{FF2B5EF4-FFF2-40B4-BE49-F238E27FC236}">
                <a16:creationId xmlns:a16="http://schemas.microsoft.com/office/drawing/2014/main" id="{B6E2F0C4-3708-062E-837B-49F21B8E51C4}"/>
              </a:ext>
            </a:extLst>
          </p:cNvPr>
          <p:cNvSpPr txBox="1"/>
          <p:nvPr/>
        </p:nvSpPr>
        <p:spPr>
          <a:xfrm>
            <a:off x="4258848" y="258284"/>
            <a:ext cx="7628351" cy="6740307"/>
          </a:xfrm>
          <a:prstGeom prst="rect">
            <a:avLst/>
          </a:prstGeom>
          <a:noFill/>
        </p:spPr>
        <p:txBody>
          <a:bodyPr wrap="square" lIns="91440" tIns="45720" rIns="91440" bIns="45720" rtlCol="0" anchor="t">
            <a:spAutoFit/>
          </a:bodyPr>
          <a:lstStyle/>
          <a:p>
            <a:pPr latinLnBrk="0"/>
            <a:r>
              <a:rPr lang="en-GB" noProof="0" dirty="0"/>
              <a:t>Ez a diavetítés</a:t>
            </a:r>
            <a:r>
              <a:rPr lang="en-GB" i="1" noProof="0" dirty="0"/>
              <a:t>, amely hasznos trükköket, </a:t>
            </a:r>
            <a:r>
              <a:rPr lang="en-GB" i="1" dirty="0"/>
              <a:t>tippeket és eszközöket </a:t>
            </a:r>
            <a:r>
              <a:rPr lang="en-GB" noProof="0" dirty="0"/>
              <a:t>tartalmaz</a:t>
            </a:r>
            <a:r>
              <a:rPr lang="en-GB" i="1" dirty="0"/>
              <a:t> a </a:t>
            </a:r>
            <a:r>
              <a:rPr lang="en-GB" i="1" dirty="0" err="1"/>
              <a:t>helyi</a:t>
            </a:r>
            <a:r>
              <a:rPr lang="en-GB" i="1" dirty="0"/>
              <a:t> </a:t>
            </a:r>
            <a:r>
              <a:rPr lang="en-GB" i="1" dirty="0" err="1"/>
              <a:t>energiaközösség</a:t>
            </a:r>
            <a:r>
              <a:rPr lang="en-GB" i="1" dirty="0"/>
              <a:t> létrehozásának támogatásához</a:t>
            </a:r>
            <a:r>
              <a:rPr lang="en-GB" i="1" noProof="0" dirty="0"/>
              <a:t>, </a:t>
            </a:r>
            <a:r>
              <a:rPr lang="en-GB" noProof="0" dirty="0"/>
              <a:t>az Every1 projekt keretében készült, és </a:t>
            </a:r>
            <a:r>
              <a:rPr lang="en-GB" noProof="0" dirty="0">
                <a:hlinkClick r:id="rId3"/>
              </a:rPr>
              <a:t>CC BY-SA 4.0 </a:t>
            </a:r>
            <a:r>
              <a:rPr lang="en-GB" noProof="0" dirty="0"/>
              <a:t>licenc alatt áll, hacsak másképp nem jelezzük. </a:t>
            </a:r>
          </a:p>
          <a:p>
            <a:pPr latinLnBrk="0"/>
            <a:endParaRPr lang="en-GB" noProof="0" dirty="0"/>
          </a:p>
          <a:p>
            <a:pPr latinLnBrk="0"/>
            <a:r>
              <a:rPr lang="en-GB" noProof="0" dirty="0"/>
              <a:t>A prezentációban használt képek a következők: </a:t>
            </a:r>
          </a:p>
          <a:p>
            <a:pPr latinLnBrk="0"/>
            <a:endParaRPr lang="en-GB" noProof="0" dirty="0"/>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Borítókép: </a:t>
            </a:r>
            <a:r>
              <a:rPr lang="en-GB" noProof="0" dirty="0">
                <a:solidFill>
                  <a:schemeClr val="dk1"/>
                </a:solidFill>
                <a:ea typeface="Public Sans"/>
                <a:cs typeface="Public Sans"/>
                <a:sym typeface="Public Sans"/>
                <a:hlinkClick r:id="rId4"/>
              </a:rPr>
              <a:t>Moss Community Energy Launch (DIY Solar Panel Workshop) </a:t>
            </a:r>
            <a:r>
              <a:rPr lang="en-GB" noProof="0" dirty="0">
                <a:solidFill>
                  <a:schemeClr val="dk1"/>
                </a:solidFill>
                <a:ea typeface="Public Sans"/>
                <a:cs typeface="Public Sans"/>
                <a:sym typeface="Public Sans"/>
              </a:rPr>
              <a:t>by 10 10, </a:t>
            </a:r>
            <a:r>
              <a:rPr lang="en-GB" noProof="0" dirty="0">
                <a:solidFill>
                  <a:schemeClr val="dk1"/>
                </a:solidFill>
                <a:ea typeface="Public Sans"/>
                <a:cs typeface="Public Sans"/>
                <a:sym typeface="Public Sans"/>
                <a:hlinkClick r:id="rId5"/>
              </a:rPr>
              <a:t>CC BY 2.0 </a:t>
            </a:r>
            <a:r>
              <a:rPr lang="en-GB" noProof="0" dirty="0">
                <a:solidFill>
                  <a:schemeClr val="dk1"/>
                </a:solidFill>
                <a:ea typeface="Public Sans"/>
                <a:cs typeface="Public Sans"/>
                <a:sym typeface="Public Sans"/>
              </a:rPr>
              <a:t>licenc alatt. </a:t>
            </a:r>
            <a:endParaRPr lang="en-GB" sz="18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r>
              <a:rPr lang="en-GB" noProof="0" dirty="0">
                <a:solidFill>
                  <a:schemeClr val="dk1"/>
                </a:solidFill>
                <a:ea typeface="Public Sans"/>
                <a:cs typeface="Public Sans"/>
                <a:sym typeface="Public Sans"/>
              </a:rPr>
              <a:t>Bevezető szöveg kép: </a:t>
            </a:r>
            <a:r>
              <a:rPr lang="en-GB" noProof="0" dirty="0" err="1">
                <a:solidFill>
                  <a:schemeClr val="dk1"/>
                </a:solidFill>
                <a:ea typeface="Public Sans"/>
                <a:cs typeface="Public Sans"/>
                <a:sym typeface="Public Sans"/>
              </a:rPr>
              <a:t>Energiaközösség</a:t>
            </a:r>
            <a:r>
              <a:rPr lang="en-GB" noProof="0" dirty="0">
                <a:solidFill>
                  <a:schemeClr val="dk1"/>
                </a:solidFill>
                <a:ea typeface="Public Sans"/>
                <a:cs typeface="Public Sans"/>
                <a:sym typeface="Public Sans"/>
              </a:rPr>
              <a:t> létrehozása: További megfontolások: </a:t>
            </a:r>
            <a:r>
              <a:rPr lang="en-GB" noProof="0" dirty="0">
                <a:solidFill>
                  <a:schemeClr val="dk1"/>
                </a:solidFill>
                <a:ea typeface="Public Sans"/>
                <a:cs typeface="Public Sans"/>
                <a:sym typeface="Public Sans"/>
                <a:hlinkClick r:id="rId6"/>
              </a:rPr>
              <a:t>A tiszta energia alap fényt derít a megújuló energiaforrásokra</a:t>
            </a:r>
            <a:r>
              <a:rPr lang="en-GB" noProof="0" dirty="0">
                <a:solidFill>
                  <a:schemeClr val="dk1"/>
                </a:solidFill>
                <a:ea typeface="Public Sans"/>
                <a:cs typeface="Public Sans"/>
                <a:sym typeface="Public Sans"/>
              </a:rPr>
              <a:t>, szerző: Brit Columbia tartomány, licenc: </a:t>
            </a:r>
            <a:r>
              <a:rPr lang="en-GB" noProof="0" dirty="0">
                <a:solidFill>
                  <a:schemeClr val="dk1"/>
                </a:solidFill>
                <a:ea typeface="Public Sans"/>
                <a:cs typeface="Public Sans"/>
                <a:sym typeface="Public Sans"/>
                <a:hlinkClick r:id="rId7"/>
              </a:rPr>
              <a:t>CC BY-NC-ND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err="1">
                <a:solidFill>
                  <a:schemeClr val="dk1"/>
                </a:solidFill>
                <a:ea typeface="Public Sans"/>
                <a:cs typeface="Public Sans"/>
                <a:sym typeface="Public Sans"/>
              </a:rPr>
              <a:t>Energiaközösség</a:t>
            </a:r>
            <a:r>
              <a:rPr lang="en-GB" noProof="0" dirty="0">
                <a:solidFill>
                  <a:schemeClr val="dk1"/>
                </a:solidFill>
                <a:ea typeface="Public Sans"/>
                <a:cs typeface="Public Sans"/>
                <a:sym typeface="Public Sans"/>
              </a:rPr>
              <a:t> indítása: Első lépések és megfontolások: </a:t>
            </a:r>
            <a:r>
              <a:rPr lang="en-GB" noProof="0" dirty="0">
                <a:solidFill>
                  <a:schemeClr val="dk1"/>
                </a:solidFill>
                <a:ea typeface="Public Sans"/>
                <a:cs typeface="Public Sans"/>
                <a:sym typeface="Public Sans"/>
                <a:hlinkClick r:id="rId8"/>
              </a:rPr>
              <a:t>Tudás, tapasztalat, narratíva, együttműködés</a:t>
            </a:r>
            <a:r>
              <a:rPr lang="en-GB" noProof="0" dirty="0">
                <a:solidFill>
                  <a:schemeClr val="dk1"/>
                </a:solidFill>
                <a:ea typeface="Public Sans"/>
                <a:cs typeface="Public Sans"/>
                <a:sym typeface="Public Sans"/>
              </a:rPr>
              <a:t>, Howard Lake, </a:t>
            </a:r>
            <a:r>
              <a:rPr lang="en-GB" noProof="0" dirty="0">
                <a:solidFill>
                  <a:schemeClr val="dk1"/>
                </a:solidFill>
                <a:ea typeface="Public Sans"/>
                <a:cs typeface="Public Sans"/>
                <a:sym typeface="Public Sans"/>
                <a:hlinkClick r:id="rId9"/>
              </a:rPr>
              <a:t>CC BY-SA 2.0 </a:t>
            </a:r>
            <a:r>
              <a:rPr lang="en-GB" noProof="0" dirty="0">
                <a:solidFill>
                  <a:schemeClr val="dk1"/>
                </a:solidFill>
                <a:ea typeface="Public Sans"/>
                <a:cs typeface="Public Sans"/>
                <a:sym typeface="Public Sans"/>
              </a:rPr>
              <a:t>licenc alatt.</a:t>
            </a:r>
          </a:p>
          <a:p>
            <a:pPr marL="285750" indent="-285750" latinLnBrk="0">
              <a:buFont typeface="Arial" panose="020B0604020202020204" pitchFamily="34" charset="0"/>
              <a:buChar char="•"/>
            </a:pPr>
            <a:r>
              <a:rPr lang="en-GB" noProof="0" dirty="0" err="1">
                <a:solidFill>
                  <a:schemeClr val="dk1"/>
                </a:solidFill>
                <a:ea typeface="Public Sans"/>
                <a:cs typeface="Public Sans"/>
                <a:sym typeface="Public Sans"/>
              </a:rPr>
              <a:t>Energiaközösség</a:t>
            </a:r>
            <a:r>
              <a:rPr lang="en-GB" noProof="0" dirty="0">
                <a:solidFill>
                  <a:schemeClr val="dk1"/>
                </a:solidFill>
                <a:ea typeface="Public Sans"/>
                <a:cs typeface="Public Sans"/>
                <a:sym typeface="Public Sans"/>
              </a:rPr>
              <a:t> indítása: További megfontolások: </a:t>
            </a:r>
            <a:r>
              <a:rPr lang="en-GB" noProof="0" dirty="0">
                <a:solidFill>
                  <a:schemeClr val="dk1"/>
                </a:solidFill>
                <a:ea typeface="Public Sans"/>
                <a:cs typeface="Public Sans"/>
                <a:sym typeface="Public Sans"/>
                <a:hlinkClick r:id="rId6"/>
              </a:rPr>
              <a:t>A tiszta energia alap fényt derít a megújuló energiaforrásokra</a:t>
            </a:r>
            <a:r>
              <a:rPr lang="en-GB" noProof="0" dirty="0">
                <a:solidFill>
                  <a:schemeClr val="dk1"/>
                </a:solidFill>
                <a:ea typeface="Public Sans"/>
                <a:cs typeface="Public Sans"/>
                <a:sym typeface="Public Sans"/>
              </a:rPr>
              <a:t>, szerző: Brit Columbia tartomány, licenc: </a:t>
            </a:r>
            <a:r>
              <a:rPr lang="en-GB" noProof="0" dirty="0">
                <a:solidFill>
                  <a:schemeClr val="dk1"/>
                </a:solidFill>
                <a:ea typeface="Public Sans"/>
                <a:cs typeface="Public Sans"/>
                <a:sym typeface="Public Sans"/>
                <a:hlinkClick r:id="rId7"/>
              </a:rPr>
              <a:t>CC BY-NC-ND 2.0</a:t>
            </a:r>
            <a:r>
              <a:rPr lang="en-GB" noProof="0" dirty="0">
                <a:solidFill>
                  <a:schemeClr val="dk1"/>
                </a:solidFill>
                <a:ea typeface="Public Sans"/>
                <a:cs typeface="Public Sans"/>
                <a:sym typeface="Public Sans"/>
              </a:rPr>
              <a:t>. </a:t>
            </a:r>
          </a:p>
          <a:p>
            <a:pPr marL="285750" indent="-285750" latinLnBrk="0">
              <a:buFont typeface="Arial" panose="020B0604020202020204" pitchFamily="34" charset="0"/>
              <a:buChar char="•"/>
            </a:pPr>
            <a:r>
              <a:rPr lang="en-GB" noProof="0" dirty="0" err="1">
                <a:solidFill>
                  <a:schemeClr val="dk1"/>
                </a:solidFill>
                <a:ea typeface="Public Sans"/>
                <a:cs typeface="Public Sans"/>
                <a:sym typeface="Public Sans"/>
              </a:rPr>
              <a:t>Energiaközösség</a:t>
            </a:r>
            <a:r>
              <a:rPr lang="en-GB" noProof="0" dirty="0">
                <a:solidFill>
                  <a:schemeClr val="dk1"/>
                </a:solidFill>
                <a:ea typeface="Public Sans"/>
                <a:cs typeface="Public Sans"/>
                <a:sym typeface="Public Sans"/>
              </a:rPr>
              <a:t> létrehozása: Hivatalos szervezés: </a:t>
            </a:r>
            <a:r>
              <a:rPr lang="en-GB" noProof="0" dirty="0">
                <a:solidFill>
                  <a:schemeClr val="dk1"/>
                </a:solidFill>
                <a:ea typeface="Public Sans"/>
                <a:cs typeface="Public Sans"/>
                <a:sym typeface="Public Sans"/>
                <a:hlinkClick r:id="rId10"/>
              </a:rPr>
              <a:t>Afternoon_Planning</a:t>
            </a:r>
            <a:r>
              <a:rPr lang="en-GB" noProof="0" dirty="0">
                <a:solidFill>
                  <a:schemeClr val="dk1"/>
                </a:solidFill>
                <a:ea typeface="Public Sans"/>
                <a:cs typeface="Public Sans"/>
                <a:sym typeface="Public Sans"/>
              </a:rPr>
              <a:t>, Green Mamba :)--&lt;, </a:t>
            </a:r>
            <a:r>
              <a:rPr lang="en-GB" noProof="0" dirty="0">
                <a:solidFill>
                  <a:schemeClr val="dk1"/>
                </a:solidFill>
                <a:ea typeface="Public Sans"/>
                <a:cs typeface="Public Sans"/>
                <a:sym typeface="Public Sans"/>
                <a:hlinkClick r:id="rId11"/>
              </a:rPr>
              <a:t>CC BY-ND 2.0 </a:t>
            </a:r>
            <a:r>
              <a:rPr lang="en-GB" noProof="0" dirty="0">
                <a:solidFill>
                  <a:schemeClr val="dk1"/>
                </a:solidFill>
                <a:ea typeface="Public Sans"/>
                <a:cs typeface="Public Sans"/>
                <a:sym typeface="Public Sans"/>
              </a:rPr>
              <a:t>licenc. </a:t>
            </a:r>
          </a:p>
          <a:p>
            <a:pPr marL="285750" indent="-285750" latinLnBrk="0">
              <a:buFont typeface="Arial" panose="020B0604020202020204" pitchFamily="34" charset="0"/>
              <a:buChar char="•"/>
            </a:pPr>
            <a:r>
              <a:rPr lang="en-GB" noProof="0" dirty="0" err="1">
                <a:solidFill>
                  <a:schemeClr val="dk1"/>
                </a:solidFill>
                <a:ea typeface="Public Sans"/>
                <a:cs typeface="Public Sans"/>
                <a:sym typeface="Public Sans"/>
              </a:rPr>
              <a:t>Energiaközösség</a:t>
            </a:r>
            <a:r>
              <a:rPr lang="en-GB" noProof="0" dirty="0">
                <a:solidFill>
                  <a:schemeClr val="dk1"/>
                </a:solidFill>
                <a:ea typeface="Public Sans"/>
                <a:cs typeface="Public Sans"/>
                <a:sym typeface="Public Sans"/>
              </a:rPr>
              <a:t> létrehozása: Vezetés: </a:t>
            </a:r>
            <a:r>
              <a:rPr lang="en-GB" noProof="0" dirty="0">
                <a:solidFill>
                  <a:schemeClr val="dk1"/>
                </a:solidFill>
                <a:ea typeface="Public Sans"/>
                <a:cs typeface="Public Sans"/>
                <a:sym typeface="Public Sans"/>
                <a:hlinkClick r:id="rId12"/>
              </a:rPr>
              <a:t>Vezetés</a:t>
            </a:r>
            <a:r>
              <a:rPr lang="en-GB" noProof="0" dirty="0">
                <a:solidFill>
                  <a:schemeClr val="dk1"/>
                </a:solidFill>
                <a:ea typeface="Public Sans"/>
                <a:cs typeface="Public Sans"/>
                <a:sym typeface="Public Sans"/>
              </a:rPr>
              <a:t>, Luigi </a:t>
            </a:r>
            <a:r>
              <a:rPr lang="en-GB" noProof="0" dirty="0" err="1">
                <a:solidFill>
                  <a:schemeClr val="dk1"/>
                </a:solidFill>
                <a:ea typeface="Public Sans"/>
                <a:cs typeface="Public Sans"/>
                <a:sym typeface="Public Sans"/>
              </a:rPr>
              <a:t>Mengato</a:t>
            </a:r>
            <a:r>
              <a:rPr lang="en-GB" noProof="0" dirty="0">
                <a:solidFill>
                  <a:schemeClr val="dk1"/>
                </a:solidFill>
                <a:ea typeface="Public Sans"/>
                <a:cs typeface="Public Sans"/>
                <a:sym typeface="Public Sans"/>
              </a:rPr>
              <a:t>, </a:t>
            </a:r>
            <a:r>
              <a:rPr lang="en-GB" noProof="0" dirty="0">
                <a:solidFill>
                  <a:schemeClr val="dk1"/>
                </a:solidFill>
                <a:ea typeface="Public Sans"/>
                <a:cs typeface="Public Sans"/>
                <a:sym typeface="Public Sans"/>
                <a:hlinkClick r:id="rId9"/>
              </a:rPr>
              <a:t>CC BY-SA 2.0 </a:t>
            </a:r>
            <a:r>
              <a:rPr lang="en-GB" noProof="0" dirty="0">
                <a:solidFill>
                  <a:schemeClr val="dk1"/>
                </a:solidFill>
                <a:ea typeface="Public Sans"/>
                <a:cs typeface="Public Sans"/>
                <a:sym typeface="Public Sans"/>
              </a:rPr>
              <a:t>licenc.</a:t>
            </a:r>
          </a:p>
          <a:p>
            <a:pPr marL="285750" indent="-285750" latinLnBrk="0">
              <a:buFont typeface="Arial" panose="020B0604020202020204" pitchFamily="34" charset="0"/>
              <a:buChar char="•"/>
            </a:pPr>
            <a:r>
              <a:rPr lang="en-GB" dirty="0" err="1">
                <a:solidFill>
                  <a:schemeClr val="dk1"/>
                </a:solidFill>
                <a:ea typeface="Public Sans"/>
                <a:cs typeface="Public Sans"/>
                <a:sym typeface="Public Sans"/>
              </a:rPr>
              <a:t>Energiaközösség</a:t>
            </a:r>
            <a:r>
              <a:rPr lang="en-GB" dirty="0">
                <a:solidFill>
                  <a:schemeClr val="dk1"/>
                </a:solidFill>
                <a:ea typeface="Public Sans"/>
                <a:cs typeface="Public Sans"/>
                <a:sym typeface="Public Sans"/>
              </a:rPr>
              <a:t> létrehozása: Erőforrások: </a:t>
            </a:r>
            <a:r>
              <a:rPr lang="en-GB" b="0" i="0" dirty="0">
                <a:solidFill>
                  <a:srgbClr val="242424"/>
                </a:solidFill>
                <a:effectLst/>
                <a:hlinkClick r:id="rId13"/>
              </a:rPr>
              <a:t>Vorarlberger Kraftwerke-Energia mérő (elektromos)-intelligens mérő-02ASD</a:t>
            </a:r>
            <a:r>
              <a:rPr lang="en-GB" b="0" i="0" dirty="0">
                <a:solidFill>
                  <a:srgbClr val="242424"/>
                </a:solidFill>
                <a:effectLst/>
              </a:rPr>
              <a:t>, </a:t>
            </a:r>
            <a:r>
              <a:rPr lang="en-GB" b="0" i="0" dirty="0" err="1">
                <a:solidFill>
                  <a:srgbClr val="242424"/>
                </a:solidFill>
                <a:effectLst/>
              </a:rPr>
              <a:t>Asurnipal</a:t>
            </a:r>
            <a:r>
              <a:rPr lang="en-GB" b="0" i="0" dirty="0">
                <a:solidFill>
                  <a:srgbClr val="242424"/>
                </a:solidFill>
                <a:effectLst/>
              </a:rPr>
              <a:t>, </a:t>
            </a:r>
            <a:r>
              <a:rPr lang="en-GB" b="0" i="0" dirty="0">
                <a:solidFill>
                  <a:srgbClr val="242424"/>
                </a:solidFill>
                <a:effectLst/>
                <a:hlinkClick r:id="rId3"/>
              </a:rPr>
              <a:t>CC BY-SA 4.0 </a:t>
            </a:r>
            <a:r>
              <a:rPr lang="en-GB" b="0" i="0" dirty="0">
                <a:solidFill>
                  <a:srgbClr val="242424"/>
                </a:solidFill>
                <a:effectLst/>
              </a:rPr>
              <a:t>licenc alatt.</a:t>
            </a:r>
          </a:p>
          <a:p>
            <a:pPr latinLnBrk="0"/>
            <a:endParaRPr lang="en-GB" noProof="0" dirty="0"/>
          </a:p>
        </p:txBody>
      </p:sp>
    </p:spTree>
    <p:extLst>
      <p:ext uri="{BB962C8B-B14F-4D97-AF65-F5344CB8AC3E}">
        <p14:creationId xmlns:p14="http://schemas.microsoft.com/office/powerpoint/2010/main" val="3400119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A0CC6-6EAF-2A2C-4ECA-D722635FC3F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107673F-4D55-416E-9E02-2CB4DF979A94}"/>
              </a:ext>
            </a:extLst>
          </p:cNvPr>
          <p:cNvSpPr>
            <a:spLocks noGrp="1"/>
          </p:cNvSpPr>
          <p:nvPr>
            <p:ph type="title" idx="4294967295"/>
          </p:nvPr>
        </p:nvSpPr>
        <p:spPr>
          <a:xfrm>
            <a:off x="317327" y="874577"/>
            <a:ext cx="10515600" cy="1325563"/>
          </a:xfrm>
          <a:prstGeom prst="rect">
            <a:avLst/>
          </a:prstGeom>
        </p:spPr>
        <p:txBody>
          <a:bodyPr/>
          <a:lstStyle/>
          <a:p>
            <a:pPr rtl="0" eaLnBrk="1" latinLnBrk="1" hangingPunct="1"/>
            <a:r>
              <a:rPr lang="hu-HU" sz="2800" kern="1200" noProof="1">
                <a:solidFill>
                  <a:srgbClr val="FFFFFF"/>
                </a:solidFill>
                <a:effectLst/>
                <a:latin typeface="Calibri" panose="020F0502020204030204" pitchFamily="34" charset="0"/>
                <a:ea typeface="맑은 고딕" panose="020B0503020000020004" pitchFamily="34" charset="-127"/>
                <a:cs typeface="Arial" panose="020B0604020202020204" pitchFamily="34" charset="0"/>
              </a:rPr>
              <a:t>Köszönetnyilvánítás 2</a:t>
            </a:r>
            <a:endParaRPr lang="hu-HU" noProof="1">
              <a:effectLst/>
            </a:endParaRPr>
          </a:p>
          <a:p>
            <a:endParaRPr lang="hu-HU" noProof="1"/>
          </a:p>
        </p:txBody>
      </p:sp>
      <p:sp>
        <p:nvSpPr>
          <p:cNvPr id="4" name="TextBox 3">
            <a:extLst>
              <a:ext uri="{FF2B5EF4-FFF2-40B4-BE49-F238E27FC236}">
                <a16:creationId xmlns:a16="http://schemas.microsoft.com/office/drawing/2014/main" id="{0DF31CA2-E734-7798-CE66-D89BA1985CE3}"/>
              </a:ext>
            </a:extLst>
          </p:cNvPr>
          <p:cNvSpPr txBox="1"/>
          <p:nvPr/>
        </p:nvSpPr>
        <p:spPr>
          <a:xfrm>
            <a:off x="4246322" y="383544"/>
            <a:ext cx="7628351" cy="4739759"/>
          </a:xfrm>
          <a:prstGeom prst="rect">
            <a:avLst/>
          </a:prstGeom>
          <a:noFill/>
        </p:spPr>
        <p:txBody>
          <a:bodyPr wrap="square" lIns="91440" tIns="45720" rIns="91440" bIns="45720" rtlCol="0" anchor="t">
            <a:spAutoFit/>
          </a:bodyPr>
          <a:lstStyle/>
          <a:p>
            <a:pPr marL="285750" indent="-285750" latinLnBrk="0">
              <a:buFont typeface="Arial" panose="020B0604020202020204" pitchFamily="34" charset="0"/>
              <a:buChar char="•"/>
            </a:pPr>
            <a:r>
              <a:rPr lang="en-GB" dirty="0" err="1">
                <a:solidFill>
                  <a:srgbClr val="242424"/>
                </a:solidFill>
              </a:rPr>
              <a:t>Energiaközösség</a:t>
            </a:r>
            <a:r>
              <a:rPr lang="en-GB" dirty="0">
                <a:solidFill>
                  <a:srgbClr val="242424"/>
                </a:solidFill>
              </a:rPr>
              <a:t> létrehozása: Tagjaid: „A potenciál kiaknázása” Beck Pitt szerzőtől, </a:t>
            </a:r>
            <a:r>
              <a:rPr lang="en-GB" noProof="0" dirty="0">
                <a:solidFill>
                  <a:schemeClr val="dk1"/>
                </a:solidFill>
                <a:ea typeface="Public Sans"/>
                <a:cs typeface="Public Sans"/>
                <a:sym typeface="Public Sans"/>
                <a:hlinkClick r:id="rId3"/>
              </a:rPr>
              <a:t>CC BY 2.0 </a:t>
            </a:r>
            <a:r>
              <a:rPr lang="en-GB" dirty="0">
                <a:solidFill>
                  <a:srgbClr val="242424"/>
                </a:solidFill>
              </a:rPr>
              <a:t>licenc alapján. </a:t>
            </a:r>
            <a:r>
              <a:rPr lang="en-GB" b="0" i="0" dirty="0">
                <a:solidFill>
                  <a:srgbClr val="242424"/>
                </a:solidFill>
                <a:effectLst/>
              </a:rPr>
              <a:t>  </a:t>
            </a:r>
          </a:p>
          <a:p>
            <a:pPr marL="285750" indent="-285750" latinLnBrk="0">
              <a:buFont typeface="Arial" panose="020B0604020202020204" pitchFamily="34" charset="0"/>
              <a:buChar char="•"/>
            </a:pPr>
            <a:r>
              <a:rPr lang="en-GB" sz="1800" dirty="0" err="1">
                <a:solidFill>
                  <a:srgbClr val="242424"/>
                </a:solidFill>
                <a:ea typeface="Public Sans"/>
                <a:cs typeface="Public Sans"/>
                <a:sym typeface="Public Sans"/>
              </a:rPr>
              <a:t>Energiaközösség</a:t>
            </a:r>
            <a:r>
              <a:rPr lang="en-GB" sz="1800" dirty="0">
                <a:solidFill>
                  <a:srgbClr val="242424"/>
                </a:solidFill>
                <a:ea typeface="Public Sans"/>
                <a:cs typeface="Public Sans"/>
                <a:sym typeface="Public Sans"/>
              </a:rPr>
              <a:t> létrehozása: Finanszírozás: </a:t>
            </a:r>
            <a:r>
              <a:rPr lang="en-GB" sz="1800" dirty="0">
                <a:solidFill>
                  <a:srgbClr val="242424"/>
                </a:solidFill>
                <a:ea typeface="Public Sans"/>
                <a:cs typeface="Public Sans"/>
                <a:sym typeface="Public Sans"/>
                <a:hlinkClick r:id="rId4"/>
              </a:rPr>
              <a:t>Villanyszámlák villanykörte és </a:t>
            </a:r>
            <a:r>
              <a:rPr lang="en-GB" sz="1800" dirty="0">
                <a:solidFill>
                  <a:srgbClr val="242424"/>
                </a:solidFill>
                <a:ea typeface="Public Sans"/>
                <a:cs typeface="Public Sans"/>
                <a:sym typeface="Public Sans"/>
              </a:rPr>
              <a:t>számológéppel, Uswitch.com Images, </a:t>
            </a:r>
            <a:r>
              <a:rPr lang="en-GB" noProof="0" dirty="0">
                <a:solidFill>
                  <a:schemeClr val="dk1"/>
                </a:solidFill>
                <a:ea typeface="Public Sans"/>
                <a:cs typeface="Public Sans"/>
                <a:sym typeface="Public Sans"/>
                <a:hlinkClick r:id="rId3"/>
              </a:rPr>
              <a:t>CC BY 2.0 </a:t>
            </a:r>
            <a:r>
              <a:rPr lang="en-GB" dirty="0">
                <a:solidFill>
                  <a:srgbClr val="242424"/>
                </a:solidFill>
              </a:rPr>
              <a:t>licenc. </a:t>
            </a:r>
            <a:r>
              <a:rPr lang="en-GB" b="0" i="0" dirty="0">
                <a:solidFill>
                  <a:srgbClr val="242424"/>
                </a:solidFill>
                <a:effectLst/>
              </a:rPr>
              <a:t>  </a:t>
            </a:r>
          </a:p>
          <a:p>
            <a:pPr marL="285750" indent="-285750" latinLnBrk="0">
              <a:buFont typeface="Arial" panose="020B0604020202020204" pitchFamily="34" charset="0"/>
              <a:buChar char="•"/>
            </a:pPr>
            <a:r>
              <a:rPr lang="en-GB" dirty="0" err="1">
                <a:solidFill>
                  <a:srgbClr val="242424"/>
                </a:solidFill>
              </a:rPr>
              <a:t>Energiaközösség</a:t>
            </a:r>
            <a:r>
              <a:rPr lang="en-GB" dirty="0">
                <a:solidFill>
                  <a:srgbClr val="242424"/>
                </a:solidFill>
              </a:rPr>
              <a:t> létrehozása: Közösség és érdekelt felek bevonása: </a:t>
            </a:r>
            <a:r>
              <a:rPr lang="en-GB" noProof="0" dirty="0">
                <a:solidFill>
                  <a:schemeClr val="dk1"/>
                </a:solidFill>
                <a:ea typeface="Public Sans"/>
                <a:cs typeface="Public Sans"/>
                <a:sym typeface="Public Sans"/>
                <a:hlinkClick r:id="rId5"/>
              </a:rPr>
              <a:t>Moss Community Energy Launch (DIY Solar Panel Workshop)</a:t>
            </a:r>
            <a:r>
              <a:rPr lang="en-GB" noProof="0" dirty="0">
                <a:solidFill>
                  <a:schemeClr val="dk1"/>
                </a:solidFill>
                <a:ea typeface="Public Sans"/>
                <a:cs typeface="Public Sans"/>
                <a:sym typeface="Public Sans"/>
              </a:rPr>
              <a:t> 10 10 által, </a:t>
            </a:r>
            <a:r>
              <a:rPr lang="en-GB" noProof="0" dirty="0">
                <a:solidFill>
                  <a:schemeClr val="dk1"/>
                </a:solidFill>
                <a:ea typeface="Public Sans"/>
                <a:cs typeface="Public Sans"/>
                <a:sym typeface="Public Sans"/>
                <a:hlinkClick r:id="rId3"/>
              </a:rPr>
              <a:t>CC BY 2.0 </a:t>
            </a:r>
            <a:r>
              <a:rPr lang="en-GB" noProof="0" dirty="0">
                <a:solidFill>
                  <a:schemeClr val="dk1"/>
                </a:solidFill>
                <a:ea typeface="Public Sans"/>
                <a:cs typeface="Public Sans"/>
                <a:sym typeface="Public Sans"/>
              </a:rPr>
              <a:t>licenc alatt. </a:t>
            </a:r>
            <a:endParaRPr lang="en-GB" sz="1800" b="0" i="0" u="sng" strike="noStrike" cap="none" noProof="0" dirty="0">
              <a:solidFill>
                <a:srgbClr val="000000"/>
              </a:solidFill>
              <a:ea typeface="Public Sans"/>
              <a:cs typeface="Public Sans"/>
            </a:endParaRPr>
          </a:p>
          <a:p>
            <a:pPr marL="285750" indent="-285750" latinLnBrk="0">
              <a:buFont typeface="Arial" panose="020B0604020202020204" pitchFamily="34" charset="0"/>
              <a:buChar char="•"/>
            </a:pPr>
            <a:endParaRPr lang="en-GB" b="0" i="0" dirty="0">
              <a:solidFill>
                <a:srgbClr val="242424"/>
              </a:solidFill>
              <a:effectLst/>
            </a:endParaRPr>
          </a:p>
          <a:p>
            <a:pPr marL="285750" indent="-285750" latinLnBrk="0">
              <a:buFont typeface="Arial" panose="020B0604020202020204" pitchFamily="34" charset="0"/>
              <a:buChar char="•"/>
            </a:pPr>
            <a:endParaRPr lang="en-US" sz="180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marL="285750" indent="-285750" latinLnBrk="0">
              <a:buFont typeface="Arial" panose="020B0604020202020204" pitchFamily="34" charset="0"/>
              <a:buChar char="•"/>
            </a:pPr>
            <a:endParaRPr lang="en-GB" noProof="0" dirty="0">
              <a:solidFill>
                <a:schemeClr val="dk1"/>
              </a:solidFill>
              <a:ea typeface="Public Sans"/>
              <a:cs typeface="Public Sans"/>
              <a:sym typeface="Public Sans"/>
            </a:endParaRPr>
          </a:p>
          <a:p>
            <a:pPr latinLnBrk="0"/>
            <a:endParaRPr lang="en-GB" sz="1800" noProof="0" dirty="0">
              <a:solidFill>
                <a:schemeClr val="dk1"/>
              </a:solidFill>
              <a:ea typeface="Public Sans"/>
              <a:cs typeface="Public Sans"/>
            </a:endParaRPr>
          </a:p>
          <a:p>
            <a:pPr latinLnBrk="0"/>
            <a:endParaRPr lang="en-GB" sz="1800" noProof="0" dirty="0">
              <a:solidFill>
                <a:schemeClr val="dk1"/>
              </a:solidFill>
              <a:ea typeface="Public Sans"/>
              <a:cs typeface="Public Sans"/>
              <a:sym typeface="Public Sans"/>
            </a:endParaRPr>
          </a:p>
          <a:p>
            <a:pPr marL="0" marR="0" lvl="0" indent="0" algn="l" rtl="0" latinLnBrk="0">
              <a:spcBef>
                <a:spcPts val="0"/>
              </a:spcBef>
              <a:spcAft>
                <a:spcPts val="0"/>
              </a:spcAft>
              <a:buNone/>
            </a:pPr>
            <a:endParaRPr lang="en-GB" sz="1800" noProof="0" dirty="0">
              <a:solidFill>
                <a:srgbClr val="000000"/>
              </a:solidFill>
              <a:ea typeface="Public Sans"/>
              <a:cs typeface="Public Sans"/>
              <a:sym typeface="Public Sans"/>
            </a:endParaRPr>
          </a:p>
          <a:p>
            <a:pPr marL="0" marR="0" lvl="0" indent="0" algn="l" rtl="0" latinLnBrk="0">
              <a:spcBef>
                <a:spcPts val="0"/>
              </a:spcBef>
              <a:spcAft>
                <a:spcPts val="0"/>
              </a:spcAft>
              <a:buNone/>
            </a:pPr>
            <a:endParaRPr lang="en-GB" sz="3200" noProof="0" dirty="0">
              <a:solidFill>
                <a:schemeClr val="dk1"/>
              </a:solidFill>
              <a:ea typeface="Calibri"/>
              <a:cs typeface="Calibri"/>
              <a:sym typeface="Calibri"/>
            </a:endParaRPr>
          </a:p>
          <a:p>
            <a:pPr latinLnBrk="0"/>
            <a:endParaRPr lang="en-GB" noProof="0" dirty="0"/>
          </a:p>
        </p:txBody>
      </p:sp>
    </p:spTree>
    <p:extLst>
      <p:ext uri="{BB962C8B-B14F-4D97-AF65-F5344CB8AC3E}">
        <p14:creationId xmlns:p14="http://schemas.microsoft.com/office/powerpoint/2010/main" val="28093457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27E577-F9E8-E772-0082-6AD59B81C637}"/>
              </a:ext>
            </a:extLst>
          </p:cNvPr>
          <p:cNvSpPr>
            <a:spLocks noGrp="1"/>
          </p:cNvSpPr>
          <p:nvPr>
            <p:ph type="title" idx="4294967295"/>
          </p:nvPr>
        </p:nvSpPr>
        <p:spPr>
          <a:xfrm>
            <a:off x="3868782" y="2951570"/>
            <a:ext cx="4112623" cy="1325563"/>
          </a:xfrm>
          <a:prstGeom prst="rect">
            <a:avLst/>
          </a:prstGeom>
        </p:spPr>
        <p:txBody>
          <a:bodyPr/>
          <a:lstStyle/>
          <a:p>
            <a:pPr rtl="0" eaLnBrk="1" latinLnBrk="1" hangingPunct="1"/>
            <a:r>
              <a:rPr lang="hu-HU" sz="6000" b="0" kern="1200" noProof="1">
                <a:solidFill>
                  <a:srgbClr val="FFFFFF"/>
                </a:solidFill>
                <a:effectLst/>
                <a:latin typeface="Calibri" panose="020F0502020204030204" pitchFamily="34" charset="0"/>
                <a:ea typeface="맑은 고딕" panose="020B0503020000020004" pitchFamily="34" charset="-127"/>
                <a:cs typeface="+mn-cs"/>
              </a:rPr>
              <a:t>Köszönöm!</a:t>
            </a:r>
            <a:endParaRPr lang="hu-HU" noProof="1">
              <a:effectLst/>
            </a:endParaRPr>
          </a:p>
          <a:p>
            <a:endParaRPr lang="hu-HU" noProof="1"/>
          </a:p>
        </p:txBody>
      </p:sp>
    </p:spTree>
    <p:extLst>
      <p:ext uri="{BB962C8B-B14F-4D97-AF65-F5344CB8AC3E}">
        <p14:creationId xmlns:p14="http://schemas.microsoft.com/office/powerpoint/2010/main" val="3104416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CD3787-681C-24F1-E899-7691B8461ECE}"/>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CD2B176-6AED-274A-27BF-46ABE6A8E2DD}"/>
              </a:ext>
            </a:extLst>
          </p:cNvPr>
          <p:cNvSpPr>
            <a:spLocks noGrp="1"/>
          </p:cNvSpPr>
          <p:nvPr>
            <p:ph type="title" idx="4294967295"/>
          </p:nvPr>
        </p:nvSpPr>
        <p:spPr>
          <a:xfrm>
            <a:off x="537755" y="741561"/>
            <a:ext cx="10515600" cy="1325563"/>
          </a:xfrm>
          <a:prstGeom prst="rect">
            <a:avLst/>
          </a:prstGeom>
        </p:spPr>
        <p:txBody>
          <a:bodyPr/>
          <a:lstStyle/>
          <a:p>
            <a:r>
              <a:rPr lang="hu-HU" sz="2800" b="1" noProof="1">
                <a:solidFill>
                  <a:schemeClr val="bg1"/>
                </a:solidFill>
              </a:rPr>
              <a:t>Ez a prezentáció</a:t>
            </a:r>
          </a:p>
        </p:txBody>
      </p:sp>
      <p:sp>
        <p:nvSpPr>
          <p:cNvPr id="2" name="TextBox 1">
            <a:extLst>
              <a:ext uri="{FF2B5EF4-FFF2-40B4-BE49-F238E27FC236}">
                <a16:creationId xmlns:a16="http://schemas.microsoft.com/office/drawing/2014/main" id="{1AD5EAF7-D0A5-E4F6-3484-8E0122B30E82}"/>
              </a:ext>
            </a:extLst>
          </p:cNvPr>
          <p:cNvSpPr txBox="1"/>
          <p:nvPr/>
        </p:nvSpPr>
        <p:spPr>
          <a:xfrm>
            <a:off x="4514398" y="2067124"/>
            <a:ext cx="7288445" cy="2677656"/>
          </a:xfrm>
          <a:prstGeom prst="rect">
            <a:avLst/>
          </a:prstGeom>
          <a:noFill/>
        </p:spPr>
        <p:txBody>
          <a:bodyPr wrap="square" rtlCol="0">
            <a:spAutoFit/>
          </a:bodyPr>
          <a:lstStyle/>
          <a:p>
            <a:pPr latinLnBrk="0"/>
            <a:r>
              <a:rPr lang="en-GB" sz="2400" dirty="0">
                <a:solidFill>
                  <a:srgbClr val="2B2C30"/>
                </a:solidFill>
                <a:ea typeface="Public Sans"/>
                <a:cs typeface="Public Sans"/>
                <a:sym typeface="Public Sans"/>
              </a:rPr>
              <a:t>Minden szakaszt egy reflektív kérdéssel kezdünk. Szánjon egy pillanatot minden kérdés átgondolására, mielőtt továbblépne a következő diára. </a:t>
            </a:r>
          </a:p>
          <a:p>
            <a:pPr latinLnBrk="0"/>
            <a:endParaRPr lang="en-GB" sz="2400" dirty="0">
              <a:solidFill>
                <a:srgbClr val="2B2C30"/>
              </a:solidFill>
              <a:sym typeface="Public Sans"/>
            </a:endParaRPr>
          </a:p>
          <a:p>
            <a:pPr latinLnBrk="0"/>
            <a:r>
              <a:rPr lang="en-GB" sz="2400" dirty="0">
                <a:solidFill>
                  <a:srgbClr val="2B2C30"/>
                </a:solidFill>
                <a:sym typeface="Public Sans"/>
              </a:rPr>
              <a:t>A kérdéseket egymás után is átnézheti. </a:t>
            </a:r>
          </a:p>
          <a:p>
            <a:pPr latinLnBrk="0"/>
            <a:r>
              <a:rPr lang="en-GB" sz="2400" dirty="0">
                <a:solidFill>
                  <a:srgbClr val="2B2C30"/>
                </a:solidFill>
                <a:sym typeface="Public Sans"/>
              </a:rPr>
              <a:t>Vagy kiválaszthat egy adott kérdést a menüből, amelyet először szeretne megvizsgálni. </a:t>
            </a:r>
            <a:endParaRPr lang="en-GB" sz="2400" dirty="0"/>
          </a:p>
        </p:txBody>
      </p:sp>
      <p:pic>
        <p:nvPicPr>
          <p:cNvPr id="5" name="Picture 4">
            <a:extLst>
              <a:ext uri="{FF2B5EF4-FFF2-40B4-BE49-F238E27FC236}">
                <a16:creationId xmlns:a16="http://schemas.microsoft.com/office/drawing/2014/main" id="{A4C256F3-09EF-4B3F-5D37-3C8766B7D45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67124"/>
            <a:ext cx="4033381" cy="2957813"/>
          </a:xfrm>
          <a:prstGeom prst="rect">
            <a:avLst/>
          </a:prstGeom>
        </p:spPr>
      </p:pic>
    </p:spTree>
    <p:extLst>
      <p:ext uri="{BB962C8B-B14F-4D97-AF65-F5344CB8AC3E}">
        <p14:creationId xmlns:p14="http://schemas.microsoft.com/office/powerpoint/2010/main" val="139591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64157F1-9A51-28D8-852E-7C7C9DFA5F31}"/>
              </a:ext>
            </a:extLst>
          </p:cNvPr>
          <p:cNvSpPr>
            <a:spLocks noGrp="1"/>
          </p:cNvSpPr>
          <p:nvPr>
            <p:ph type="title" idx="4294967295"/>
          </p:nvPr>
        </p:nvSpPr>
        <p:spPr>
          <a:xfrm>
            <a:off x="563880" y="730885"/>
            <a:ext cx="10515600" cy="1325563"/>
          </a:xfrm>
          <a:prstGeom prst="rect">
            <a:avLst/>
          </a:prstGeom>
        </p:spPr>
        <p:txBody>
          <a:bodyPr/>
          <a:lstStyle/>
          <a:p>
            <a:pPr rtl="0" eaLnBrk="1" latinLnBrk="1" hangingPunct="1"/>
            <a:r>
              <a:rPr lang="hu-HU" sz="2800" b="1" kern="1200" noProof="1">
                <a:solidFill>
                  <a:srgbClr val="FFFFFF"/>
                </a:solidFill>
                <a:effectLst/>
                <a:latin typeface="Calibri" panose="020F0502020204030204" pitchFamily="34" charset="0"/>
                <a:ea typeface="+mn-ea"/>
                <a:cs typeface="+mn-cs"/>
              </a:rPr>
              <a:t>Kezdje még ma! </a:t>
            </a:r>
            <a:endParaRPr lang="hu-HU" noProof="1">
              <a:effectLst/>
            </a:endParaRPr>
          </a:p>
          <a:p>
            <a:endParaRPr lang="hu-HU" noProof="1"/>
          </a:p>
        </p:txBody>
      </p:sp>
      <p:sp>
        <p:nvSpPr>
          <p:cNvPr id="2" name="TextBox 1">
            <a:extLst>
              <a:ext uri="{FF2B5EF4-FFF2-40B4-BE49-F238E27FC236}">
                <a16:creationId xmlns:a16="http://schemas.microsoft.com/office/drawing/2014/main" id="{1013318B-F51A-DE9B-4143-B6140E6B757E}"/>
              </a:ext>
            </a:extLst>
          </p:cNvPr>
          <p:cNvSpPr txBox="1"/>
          <p:nvPr/>
        </p:nvSpPr>
        <p:spPr>
          <a:xfrm>
            <a:off x="390779" y="2425758"/>
            <a:ext cx="11423738" cy="3416320"/>
          </a:xfrm>
          <a:prstGeom prst="rect">
            <a:avLst/>
          </a:prstGeom>
          <a:noFill/>
        </p:spPr>
        <p:txBody>
          <a:bodyPr wrap="square" rtlCol="0">
            <a:spAutoFit/>
          </a:bodyPr>
          <a:lstStyle/>
          <a:p>
            <a:pPr marL="342900" indent="-342900" latinLnBrk="0">
              <a:buFont typeface="+mj-lt"/>
              <a:buAutoNum type="arabicPeriod"/>
            </a:pPr>
            <a:r>
              <a:rPr lang="en-US" sz="2400" dirty="0">
                <a:ea typeface="Public Sans"/>
                <a:cs typeface="Public Sans"/>
                <a:sym typeface="Public Sans"/>
              </a:rPr>
              <a:t>Mit kell figyelembe vennem, ha energiaközösséget szeretnék alapítani?</a:t>
            </a:r>
          </a:p>
          <a:p>
            <a:pPr marL="342900" indent="-342900" latinLnBrk="0">
              <a:buFont typeface="+mj-lt"/>
              <a:buAutoNum type="arabicPeriod"/>
            </a:pPr>
            <a:r>
              <a:rPr lang="en-US" sz="2400" dirty="0">
                <a:ea typeface="Public Sans"/>
                <a:cs typeface="Public Sans"/>
                <a:sym typeface="Public Sans"/>
              </a:rPr>
              <a:t>Milyen egyéb szempontokat kell figyelembe vennem, ha energiaközösséget szeretnék alapítani?</a:t>
            </a:r>
          </a:p>
          <a:p>
            <a:pPr marL="342900" indent="-342900" latinLnBrk="0">
              <a:buFont typeface="+mj-lt"/>
              <a:buAutoNum type="arabicPeriod"/>
            </a:pPr>
            <a:r>
              <a:rPr lang="en-US" sz="2400" dirty="0">
                <a:ea typeface="Public Sans"/>
                <a:cs typeface="Public Sans"/>
                <a:sym typeface="Public Sans"/>
              </a:rPr>
              <a:t>Melyek a legfontosabb formalitások egy energiaközösség létrehozásához?</a:t>
            </a:r>
          </a:p>
          <a:p>
            <a:pPr marL="342900" indent="-342900" latinLnBrk="0">
              <a:buFont typeface="+mj-lt"/>
              <a:buAutoNum type="arabicPeriod"/>
            </a:pPr>
            <a:r>
              <a:rPr lang="en-US" sz="2400" dirty="0">
                <a:ea typeface="Public Sans"/>
                <a:cs typeface="Public Sans"/>
                <a:sym typeface="Public Sans"/>
              </a:rPr>
              <a:t>Hogyan vezethetem hatékonyan az energiaközösséget?</a:t>
            </a:r>
          </a:p>
          <a:p>
            <a:pPr marL="342900" indent="-342900" latinLnBrk="0">
              <a:buFont typeface="+mj-lt"/>
              <a:buAutoNum type="arabicPeriod"/>
            </a:pPr>
            <a:r>
              <a:rPr lang="en-US" sz="2400" dirty="0">
                <a:ea typeface="Public Sans"/>
                <a:cs typeface="Public Sans"/>
                <a:sym typeface="Public Sans"/>
              </a:rPr>
              <a:t>Milyen felszerelésre van szükségem egy energiaközösség létrehozásához?</a:t>
            </a:r>
          </a:p>
          <a:p>
            <a:pPr marL="342900" indent="-342900" latinLnBrk="0">
              <a:buFont typeface="+mj-lt"/>
              <a:buAutoNum type="arabicPeriod"/>
            </a:pPr>
            <a:r>
              <a:rPr lang="en-US" sz="2400" dirty="0">
                <a:ea typeface="Public Sans"/>
                <a:cs typeface="Public Sans"/>
                <a:sym typeface="Public Sans"/>
              </a:rPr>
              <a:t>Hogyan néz ki az energiaközösség tagsága? </a:t>
            </a:r>
          </a:p>
          <a:p>
            <a:pPr marL="342900" indent="-342900" latinLnBrk="0">
              <a:buFont typeface="+mj-lt"/>
              <a:buAutoNum type="arabicPeriod"/>
            </a:pPr>
            <a:r>
              <a:rPr lang="en-US" sz="2400" dirty="0">
                <a:ea typeface="Public Sans"/>
                <a:cs typeface="Public Sans"/>
                <a:sym typeface="Public Sans"/>
              </a:rPr>
              <a:t>Milyen finanszírozási lehetőségek állnak rendelkezésre az energiaközösségem támogatására?</a:t>
            </a:r>
          </a:p>
          <a:p>
            <a:pPr marL="342900" indent="-342900" latinLnBrk="0">
              <a:buFont typeface="+mj-lt"/>
              <a:buAutoNum type="arabicPeriod"/>
            </a:pPr>
            <a:r>
              <a:rPr lang="en-US" sz="2400" dirty="0">
                <a:ea typeface="Public Sans"/>
                <a:cs typeface="Public Sans"/>
                <a:sym typeface="Public Sans"/>
              </a:rPr>
              <a:t>Hogyan tudok hatékonyan együttműködni a tágabb közösséggel és az érdekelt felekkel?</a:t>
            </a:r>
          </a:p>
          <a:p>
            <a:pPr marL="342900" indent="-342900" latinLnBrk="0">
              <a:buFont typeface="+mj-lt"/>
              <a:buAutoNum type="arabicPeriod"/>
            </a:pPr>
            <a:endParaRPr lang="en-US" sz="2400" dirty="0">
              <a:ea typeface="Public Sans"/>
              <a:cs typeface="Public Sans"/>
              <a:sym typeface="Public Sans"/>
            </a:endParaRPr>
          </a:p>
        </p:txBody>
      </p:sp>
    </p:spTree>
    <p:extLst>
      <p:ext uri="{BB962C8B-B14F-4D97-AF65-F5344CB8AC3E}">
        <p14:creationId xmlns:p14="http://schemas.microsoft.com/office/powerpoint/2010/main" val="41523314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4FB96-1212-A54D-1C3D-0A4FD2673A27}"/>
              </a:ext>
            </a:extLst>
          </p:cNvPr>
          <p:cNvSpPr>
            <a:spLocks noGrp="1"/>
          </p:cNvSpPr>
          <p:nvPr>
            <p:ph type="title" idx="4294967295"/>
          </p:nvPr>
        </p:nvSpPr>
        <p:spPr>
          <a:xfrm>
            <a:off x="472440" y="691696"/>
            <a:ext cx="11719560" cy="1325563"/>
          </a:xfrm>
          <a:prstGeom prst="rect">
            <a:avLst/>
          </a:prstGeom>
        </p:spPr>
        <p:txBody>
          <a:bodyPr/>
          <a:lstStyle/>
          <a:p>
            <a:pPr rtl="0" eaLnBrk="1" latinLnBrk="1" hangingPunct="1"/>
            <a:r>
              <a:rPr lang="hu-HU" sz="2800" b="1" kern="1200" noProof="1">
                <a:solidFill>
                  <a:srgbClr val="FFFFFF"/>
                </a:solidFill>
                <a:effectLst/>
                <a:latin typeface="Calibri" panose="020F0502020204030204" pitchFamily="34" charset="0"/>
                <a:ea typeface="+mn-ea"/>
                <a:cs typeface="+mn-cs"/>
              </a:rPr>
              <a:t>Energiaközösség létrehozása: Első lépések és szempontok – Bevezetés</a:t>
            </a:r>
            <a:endParaRPr lang="hu-HU" noProof="1">
              <a:effectLst/>
            </a:endParaRPr>
          </a:p>
          <a:p>
            <a:endParaRPr lang="hu-HU" noProof="1"/>
          </a:p>
        </p:txBody>
      </p:sp>
      <p:sp>
        <p:nvSpPr>
          <p:cNvPr id="4" name="TextBox 3">
            <a:extLst>
              <a:ext uri="{FF2B5EF4-FFF2-40B4-BE49-F238E27FC236}">
                <a16:creationId xmlns:a16="http://schemas.microsoft.com/office/drawing/2014/main" id="{3ECF41D1-D927-3D59-52A9-A0E9BBB94037}"/>
              </a:ext>
            </a:extLst>
          </p:cNvPr>
          <p:cNvSpPr txBox="1"/>
          <p:nvPr/>
        </p:nvSpPr>
        <p:spPr>
          <a:xfrm>
            <a:off x="851771" y="3256767"/>
            <a:ext cx="10233764" cy="1569660"/>
          </a:xfrm>
          <a:prstGeom prst="rect">
            <a:avLst/>
          </a:prstGeom>
          <a:noFill/>
        </p:spPr>
        <p:txBody>
          <a:bodyPr wrap="square" rtlCol="0">
            <a:spAutoFit/>
          </a:bodyPr>
          <a:lstStyle/>
          <a:p>
            <a:pPr algn="ctr" latinLnBrk="0"/>
            <a:r>
              <a:rPr lang="en-US" sz="4800" i="1" dirty="0">
                <a:solidFill>
                  <a:schemeClr val="accent5"/>
                </a:solidFill>
              </a:rPr>
              <a:t>Mit kell figyelembe vennem, ha energiaközösséget szeretnék alapítani?</a:t>
            </a:r>
          </a:p>
        </p:txBody>
      </p:sp>
    </p:spTree>
    <p:extLst>
      <p:ext uri="{BB962C8B-B14F-4D97-AF65-F5344CB8AC3E}">
        <p14:creationId xmlns:p14="http://schemas.microsoft.com/office/powerpoint/2010/main" val="3409120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EC3C3-1BE7-2437-BBE9-6BB97A57151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0AF436A-F8FD-90A8-9480-CEDE0958B44B}"/>
              </a:ext>
            </a:extLst>
          </p:cNvPr>
          <p:cNvSpPr>
            <a:spLocks noGrp="1"/>
          </p:cNvSpPr>
          <p:nvPr>
            <p:ph type="title" idx="4294967295"/>
          </p:nvPr>
        </p:nvSpPr>
        <p:spPr>
          <a:xfrm>
            <a:off x="381000" y="616350"/>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mn-ea"/>
                <a:cs typeface="+mn-cs"/>
              </a:rPr>
              <a:t>Energiaközösség létrehozása: Első lépések és megfontolások – Kezdeti kérdések</a:t>
            </a:r>
            <a:endParaRPr lang="hu-HU" noProof="1">
              <a:effectLst/>
            </a:endParaRPr>
          </a:p>
          <a:p>
            <a:endParaRPr lang="hu-HU" noProof="1"/>
          </a:p>
        </p:txBody>
      </p:sp>
      <p:sp>
        <p:nvSpPr>
          <p:cNvPr id="4" name="TextBox 3">
            <a:extLst>
              <a:ext uri="{FF2B5EF4-FFF2-40B4-BE49-F238E27FC236}">
                <a16:creationId xmlns:a16="http://schemas.microsoft.com/office/drawing/2014/main" id="{CB33C395-3CC3-4B54-6421-D833B99114A3}"/>
              </a:ext>
            </a:extLst>
          </p:cNvPr>
          <p:cNvSpPr txBox="1"/>
          <p:nvPr/>
        </p:nvSpPr>
        <p:spPr>
          <a:xfrm>
            <a:off x="4188942" y="2825330"/>
            <a:ext cx="7625576" cy="3785652"/>
          </a:xfrm>
          <a:prstGeom prst="rect">
            <a:avLst/>
          </a:prstGeom>
          <a:noFill/>
        </p:spPr>
        <p:txBody>
          <a:bodyPr wrap="square" rtlCol="0">
            <a:spAutoFit/>
          </a:bodyPr>
          <a:lstStyle/>
          <a:p>
            <a:pPr marL="342900" indent="-342900" latinLnBrk="0">
              <a:buFont typeface="Arial" panose="020B0604020202020204" pitchFamily="34" charset="0"/>
              <a:buChar char="•"/>
            </a:pPr>
            <a:r>
              <a:rPr lang="en-GB" sz="2400" dirty="0">
                <a:solidFill>
                  <a:srgbClr val="2B2C30"/>
                </a:solidFill>
                <a:ea typeface="Public Sans"/>
                <a:cs typeface="Public Sans"/>
              </a:rPr>
              <a:t>Gondoljon át, milyen </a:t>
            </a:r>
            <a:r>
              <a:rPr lang="en-GB" sz="2400" dirty="0" err="1">
                <a:solidFill>
                  <a:srgbClr val="2B2C30"/>
                </a:solidFill>
                <a:ea typeface="Public Sans"/>
                <a:cs typeface="Public Sans"/>
              </a:rPr>
              <a:t>típusú</a:t>
            </a:r>
            <a:r>
              <a:rPr lang="en-GB" sz="2400" dirty="0">
                <a:solidFill>
                  <a:srgbClr val="2B2C30"/>
                </a:solidFill>
                <a:ea typeface="Public Sans"/>
                <a:cs typeface="Public Sans"/>
              </a:rPr>
              <a:t> </a:t>
            </a:r>
            <a:r>
              <a:rPr lang="en-GB" sz="2400" dirty="0" err="1">
                <a:solidFill>
                  <a:srgbClr val="2B2C30"/>
                </a:solidFill>
                <a:ea typeface="Public Sans"/>
                <a:cs typeface="Public Sans"/>
              </a:rPr>
              <a:t>energiaközösséget</a:t>
            </a:r>
            <a:r>
              <a:rPr lang="en-GB" sz="2400" dirty="0">
                <a:solidFill>
                  <a:srgbClr val="2B2C30"/>
                </a:solidFill>
                <a:ea typeface="Public Sans"/>
                <a:cs typeface="Public Sans"/>
              </a:rPr>
              <a:t> szeretne létrehozni. Ki fog részt venni benne? Mi a motivációja </a:t>
            </a:r>
            <a:r>
              <a:rPr lang="en-GB" sz="2400" dirty="0" err="1">
                <a:solidFill>
                  <a:srgbClr val="2B2C30"/>
                </a:solidFill>
                <a:ea typeface="Public Sans"/>
                <a:cs typeface="Public Sans"/>
              </a:rPr>
              <a:t>az</a:t>
            </a:r>
            <a:r>
              <a:rPr lang="en-GB" sz="2400" dirty="0">
                <a:solidFill>
                  <a:srgbClr val="2B2C30"/>
                </a:solidFill>
                <a:ea typeface="Public Sans"/>
                <a:cs typeface="Public Sans"/>
              </a:rPr>
              <a:t> </a:t>
            </a:r>
            <a:r>
              <a:rPr lang="en-GB" sz="2400" dirty="0" err="1">
                <a:solidFill>
                  <a:srgbClr val="2B2C30"/>
                </a:solidFill>
                <a:ea typeface="Public Sans"/>
                <a:cs typeface="Public Sans"/>
              </a:rPr>
              <a:t>energiaközösségnek</a:t>
            </a:r>
            <a:r>
              <a:rPr lang="en-GB" sz="2400" dirty="0">
                <a:solidFill>
                  <a:srgbClr val="2B2C30"/>
                </a:solidFill>
                <a:ea typeface="Public Sans"/>
                <a:cs typeface="Public Sans"/>
              </a:rPr>
              <a:t>?</a:t>
            </a:r>
          </a:p>
          <a:p>
            <a:pPr marL="342900" indent="-342900" latinLnBrk="0">
              <a:buFont typeface="Arial" panose="020B0604020202020204" pitchFamily="34" charset="0"/>
              <a:buChar char="•"/>
            </a:pPr>
            <a:r>
              <a:rPr lang="en-GB" sz="2400" dirty="0">
                <a:solidFill>
                  <a:srgbClr val="2B2C30"/>
                </a:solidFill>
                <a:ea typeface="Public Sans"/>
                <a:cs typeface="Public Sans"/>
              </a:rPr>
              <a:t>Tudjon meg többet a különböző típusú energiaközösségekről, beleértve </a:t>
            </a:r>
            <a:r>
              <a:rPr lang="en-GB" sz="2400" dirty="0">
                <a:solidFill>
                  <a:srgbClr val="2B2C30"/>
                </a:solidFill>
                <a:ea typeface="Public Sans"/>
                <a:cs typeface="Public Sans"/>
                <a:hlinkClick r:id="rId3"/>
              </a:rPr>
              <a:t>a polgárok által vezetett energiaközösségeket </a:t>
            </a:r>
            <a:r>
              <a:rPr lang="en-GB" sz="2400" dirty="0">
                <a:solidFill>
                  <a:srgbClr val="2B2C30"/>
                </a:solidFill>
                <a:ea typeface="Public Sans"/>
                <a:cs typeface="Public Sans"/>
              </a:rPr>
              <a:t>és </a:t>
            </a:r>
            <a:r>
              <a:rPr lang="en-GB" sz="2400" dirty="0">
                <a:solidFill>
                  <a:srgbClr val="2B2C30"/>
                </a:solidFill>
                <a:ea typeface="Public Sans"/>
                <a:cs typeface="Public Sans"/>
                <a:hlinkClick r:id="rId4"/>
              </a:rPr>
              <a:t>a megújuló energiát használó közösségeket</a:t>
            </a:r>
            <a:r>
              <a:rPr lang="en-GB" sz="2400" dirty="0">
                <a:solidFill>
                  <a:srgbClr val="2B2C30"/>
                </a:solidFill>
                <a:ea typeface="Public Sans"/>
                <a:cs typeface="Public Sans"/>
              </a:rPr>
              <a:t>.</a:t>
            </a:r>
          </a:p>
          <a:p>
            <a:pPr marL="342900" indent="-342900" latinLnBrk="0">
              <a:buFont typeface="Arial" panose="020B0604020202020204" pitchFamily="34" charset="0"/>
              <a:buChar char="•"/>
            </a:pPr>
            <a:r>
              <a:rPr lang="en-GB" sz="2400" dirty="0">
                <a:solidFill>
                  <a:srgbClr val="2B2C30"/>
                </a:solidFill>
              </a:rPr>
              <a:t>Mely technológiák már működnek vagy vannak tervben?</a:t>
            </a:r>
          </a:p>
          <a:p>
            <a:pPr marL="800100" lvl="1" indent="-342900" latinLnBrk="0">
              <a:buFont typeface="Arial" panose="020B0604020202020204" pitchFamily="34" charset="0"/>
              <a:buChar char="•"/>
            </a:pPr>
            <a:r>
              <a:rPr lang="en-GB" sz="2400" dirty="0">
                <a:solidFill>
                  <a:srgbClr val="2B2C30"/>
                </a:solidFill>
              </a:rPr>
              <a:t>Fontolja meg a fotovoltaikus (PV) vagy napelemek, tárolók, intelligens mérők alkalmazását.</a:t>
            </a:r>
          </a:p>
        </p:txBody>
      </p:sp>
      <p:pic>
        <p:nvPicPr>
          <p:cNvPr id="2" name="Picture 1">
            <a:extLst>
              <a:ext uri="{FF2B5EF4-FFF2-40B4-BE49-F238E27FC236}">
                <a16:creationId xmlns:a16="http://schemas.microsoft.com/office/drawing/2014/main" id="{24149038-5011-C8F0-F47D-7E5C1A506BDC}"/>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4592" y="3050065"/>
            <a:ext cx="3601289" cy="2689852"/>
          </a:xfrm>
          <a:prstGeom prst="rect">
            <a:avLst/>
          </a:prstGeom>
        </p:spPr>
      </p:pic>
    </p:spTree>
    <p:extLst>
      <p:ext uri="{BB962C8B-B14F-4D97-AF65-F5344CB8AC3E}">
        <p14:creationId xmlns:p14="http://schemas.microsoft.com/office/powerpoint/2010/main" val="1281590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4809D-C8A6-2A87-0BA9-524CFB1CCA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E65D04-7611-CCEC-C1DF-2BE83FB8C3B9}"/>
              </a:ext>
            </a:extLst>
          </p:cNvPr>
          <p:cNvSpPr>
            <a:spLocks noGrp="1"/>
          </p:cNvSpPr>
          <p:nvPr>
            <p:ph type="title" idx="4294967295"/>
          </p:nvPr>
        </p:nvSpPr>
        <p:spPr>
          <a:xfrm>
            <a:off x="446314" y="605402"/>
            <a:ext cx="10515600" cy="1325563"/>
          </a:xfrm>
          <a:prstGeom prst="rect">
            <a:avLst/>
          </a:prstGeom>
        </p:spPr>
        <p:txBody>
          <a:bodyPr/>
          <a:lstStyle/>
          <a:p>
            <a:pPr rtl="0" eaLnBrk="1" latinLnBrk="0" hangingPunct="1"/>
            <a:r>
              <a:rPr lang="hu-HU" sz="2800" b="1" kern="1200" noProof="1">
                <a:solidFill>
                  <a:srgbClr val="FFFFFF"/>
                </a:solidFill>
                <a:effectLst/>
                <a:latin typeface="Calibri" panose="020F0502020204030204" pitchFamily="34" charset="0"/>
                <a:ea typeface="+mn-ea"/>
                <a:cs typeface="+mn-cs"/>
              </a:rPr>
              <a:t>Energiaközösség indítása: Első lépések és megfontolások – További kérdések</a:t>
            </a:r>
            <a:endParaRPr lang="hu-HU" noProof="1">
              <a:effectLst/>
            </a:endParaRPr>
          </a:p>
          <a:p>
            <a:endParaRPr lang="hu-HU" noProof="1"/>
          </a:p>
        </p:txBody>
      </p:sp>
      <p:sp>
        <p:nvSpPr>
          <p:cNvPr id="4" name="TextBox 3">
            <a:extLst>
              <a:ext uri="{FF2B5EF4-FFF2-40B4-BE49-F238E27FC236}">
                <a16:creationId xmlns:a16="http://schemas.microsoft.com/office/drawing/2014/main" id="{C3B0539B-57A9-C3C8-B593-2F231507816A}"/>
              </a:ext>
            </a:extLst>
          </p:cNvPr>
          <p:cNvSpPr txBox="1"/>
          <p:nvPr/>
        </p:nvSpPr>
        <p:spPr>
          <a:xfrm>
            <a:off x="4040658" y="3164663"/>
            <a:ext cx="7773859" cy="2677656"/>
          </a:xfrm>
          <a:prstGeom prst="rect">
            <a:avLst/>
          </a:prstGeom>
          <a:noFill/>
        </p:spPr>
        <p:txBody>
          <a:bodyPr wrap="square" rtlCol="0">
            <a:spAutoFit/>
          </a:bodyPr>
          <a:lstStyle/>
          <a:p>
            <a:pPr marL="342900" indent="-342900" latinLnBrk="0">
              <a:buFont typeface="Arial" panose="020B0604020202020204" pitchFamily="34" charset="0"/>
              <a:buChar char="•"/>
            </a:pPr>
            <a:r>
              <a:rPr lang="en-GB" sz="2400" dirty="0">
                <a:solidFill>
                  <a:srgbClr val="2B2C30"/>
                </a:solidFill>
                <a:ea typeface="Public Sans"/>
                <a:cs typeface="Public Sans"/>
              </a:rPr>
              <a:t>Ki fogja irányítani az energiaközösséget? </a:t>
            </a:r>
          </a:p>
          <a:p>
            <a:pPr marL="800100" lvl="1" indent="-342900" latinLnBrk="0">
              <a:buFont typeface="Arial" panose="020B0604020202020204" pitchFamily="34" charset="0"/>
              <a:buChar char="•"/>
            </a:pPr>
            <a:r>
              <a:rPr lang="en-GB" sz="2400" dirty="0">
                <a:solidFill>
                  <a:srgbClr val="2B2C30"/>
                </a:solidFill>
              </a:rPr>
              <a:t>Ön fogja irányítani, vagy inkább egy külső vállalkozót bíz meg ezzel a feladattal?</a:t>
            </a:r>
          </a:p>
          <a:p>
            <a:pPr marL="342900" indent="-342900" latinLnBrk="0">
              <a:buFont typeface="Arial" panose="020B0604020202020204" pitchFamily="34" charset="0"/>
              <a:buChar char="•"/>
            </a:pPr>
            <a:r>
              <a:rPr lang="en-GB" sz="2400" dirty="0">
                <a:solidFill>
                  <a:srgbClr val="2B2C30"/>
                </a:solidFill>
                <a:ea typeface="Public Sans"/>
                <a:cs typeface="Public Sans"/>
              </a:rPr>
              <a:t>Ki tud segíteni Önnek?</a:t>
            </a:r>
            <a:endParaRPr lang="en-GB" sz="2400" dirty="0"/>
          </a:p>
          <a:p>
            <a:pPr marL="800100" lvl="1" indent="-342900" latinLnBrk="0">
              <a:buFont typeface="Arial" panose="020B0604020202020204" pitchFamily="34" charset="0"/>
              <a:buChar char="•"/>
            </a:pPr>
            <a:r>
              <a:rPr lang="en-GB" sz="2400" dirty="0">
                <a:solidFill>
                  <a:srgbClr val="2B2C30"/>
                </a:solidFill>
              </a:rPr>
              <a:t>Lehetnek regionális vagy országos energia- vagy finanszírozási ügynökségek, valamint bevált gyakorlatok, amelyek inspirációt és/vagy támogatást nyújthatnak. </a:t>
            </a:r>
          </a:p>
        </p:txBody>
      </p:sp>
      <p:pic>
        <p:nvPicPr>
          <p:cNvPr id="7" name="Picture 6">
            <a:extLst>
              <a:ext uri="{FF2B5EF4-FFF2-40B4-BE49-F238E27FC236}">
                <a16:creationId xmlns:a16="http://schemas.microsoft.com/office/drawing/2014/main" id="{5B741DAB-D366-E8FD-C3A8-F8E35D050795}"/>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592" y="3050065"/>
            <a:ext cx="3601289" cy="2689852"/>
          </a:xfrm>
          <a:prstGeom prst="rect">
            <a:avLst/>
          </a:prstGeom>
        </p:spPr>
      </p:pic>
    </p:spTree>
    <p:extLst>
      <p:ext uri="{BB962C8B-B14F-4D97-AF65-F5344CB8AC3E}">
        <p14:creationId xmlns:p14="http://schemas.microsoft.com/office/powerpoint/2010/main" val="1546428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57F9A5-B6BE-2DCD-6B42-42A3DD8C711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CD8E7AF-C56F-5EE8-0B9B-321E906062A9}"/>
              </a:ext>
            </a:extLst>
          </p:cNvPr>
          <p:cNvSpPr>
            <a:spLocks noGrp="1"/>
          </p:cNvSpPr>
          <p:nvPr>
            <p:ph type="title" idx="4294967295"/>
          </p:nvPr>
        </p:nvSpPr>
        <p:spPr>
          <a:xfrm>
            <a:off x="569934" y="757011"/>
            <a:ext cx="10515600" cy="1325563"/>
          </a:xfrm>
          <a:prstGeom prst="rect">
            <a:avLst/>
          </a:prstGeom>
        </p:spPr>
        <p:txBody>
          <a:bodyPr/>
          <a:lstStyle/>
          <a:p>
            <a:pPr rtl="0" eaLnBrk="1" latinLnBrk="1" hangingPunct="1"/>
            <a:r>
              <a:rPr lang="hu-HU" sz="2800" b="1" kern="1200" noProof="1">
                <a:solidFill>
                  <a:srgbClr val="FFFFFF"/>
                </a:solidFill>
                <a:effectLst/>
                <a:latin typeface="Calibri" panose="020F0502020204030204" pitchFamily="34" charset="0"/>
                <a:ea typeface="+mn-ea"/>
                <a:cs typeface="+mn-cs"/>
              </a:rPr>
              <a:t>Energiaközösség létrehozása: További szempontok – Bevezetés</a:t>
            </a:r>
            <a:endParaRPr lang="hu-HU" noProof="1">
              <a:effectLst/>
            </a:endParaRPr>
          </a:p>
          <a:p>
            <a:endParaRPr lang="hu-HU" noProof="1"/>
          </a:p>
        </p:txBody>
      </p:sp>
      <p:sp>
        <p:nvSpPr>
          <p:cNvPr id="4" name="TextBox 3">
            <a:extLst>
              <a:ext uri="{FF2B5EF4-FFF2-40B4-BE49-F238E27FC236}">
                <a16:creationId xmlns:a16="http://schemas.microsoft.com/office/drawing/2014/main" id="{B190F597-7B51-9EB6-1253-74AAF241D190}"/>
              </a:ext>
            </a:extLst>
          </p:cNvPr>
          <p:cNvSpPr txBox="1"/>
          <p:nvPr/>
        </p:nvSpPr>
        <p:spPr>
          <a:xfrm>
            <a:off x="1490597" y="3181611"/>
            <a:ext cx="9594937" cy="1569660"/>
          </a:xfrm>
          <a:prstGeom prst="rect">
            <a:avLst/>
          </a:prstGeom>
          <a:noFill/>
        </p:spPr>
        <p:txBody>
          <a:bodyPr wrap="square" rtlCol="0">
            <a:spAutoFit/>
          </a:bodyPr>
          <a:lstStyle/>
          <a:p>
            <a:pPr algn="ctr" latinLnBrk="0"/>
            <a:r>
              <a:rPr lang="en-US" sz="4800" i="1" dirty="0">
                <a:solidFill>
                  <a:schemeClr val="accent2"/>
                </a:solidFill>
              </a:rPr>
              <a:t>Mit kell még figyelembe venni egy energiaközösség létrehozásakor?</a:t>
            </a:r>
          </a:p>
        </p:txBody>
      </p:sp>
    </p:spTree>
    <p:extLst>
      <p:ext uri="{BB962C8B-B14F-4D97-AF65-F5344CB8AC3E}">
        <p14:creationId xmlns:p14="http://schemas.microsoft.com/office/powerpoint/2010/main" val="37844127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F2A0FC-3697-BA58-3181-7ABAA11BC9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E6A25029-9170-CE05-89C0-3167A1411914}"/>
              </a:ext>
            </a:extLst>
          </p:cNvPr>
          <p:cNvSpPr>
            <a:spLocks noGrp="1"/>
          </p:cNvSpPr>
          <p:nvPr>
            <p:ph type="title" idx="4294967295"/>
          </p:nvPr>
        </p:nvSpPr>
        <p:spPr>
          <a:xfrm>
            <a:off x="508345" y="743948"/>
            <a:ext cx="10515600" cy="1325563"/>
          </a:xfrm>
          <a:prstGeom prst="rect">
            <a:avLst/>
          </a:prstGeom>
        </p:spPr>
        <p:txBody>
          <a:bodyPr/>
          <a:lstStyle/>
          <a:p>
            <a:pPr rtl="0" eaLnBrk="1" latinLnBrk="1" hangingPunct="1"/>
            <a:r>
              <a:rPr lang="hu-HU" sz="2800" b="1" kern="1200" noProof="1">
                <a:solidFill>
                  <a:srgbClr val="FFFFFF"/>
                </a:solidFill>
                <a:effectLst/>
                <a:latin typeface="Calibri" panose="020F0502020204030204" pitchFamily="34" charset="0"/>
                <a:ea typeface="+mn-ea"/>
                <a:cs typeface="+mn-cs"/>
              </a:rPr>
              <a:t>Energiaközösség létrehozása: További szempontok</a:t>
            </a:r>
            <a:endParaRPr lang="hu-HU" noProof="1">
              <a:effectLst/>
            </a:endParaRPr>
          </a:p>
          <a:p>
            <a:endParaRPr lang="hu-HU" noProof="1"/>
          </a:p>
        </p:txBody>
      </p:sp>
      <p:sp>
        <p:nvSpPr>
          <p:cNvPr id="4" name="TextBox 3">
            <a:extLst>
              <a:ext uri="{FF2B5EF4-FFF2-40B4-BE49-F238E27FC236}">
                <a16:creationId xmlns:a16="http://schemas.microsoft.com/office/drawing/2014/main" id="{12E9D6D4-ADBC-D7EB-E231-9A2E3FFD7EF4}"/>
              </a:ext>
            </a:extLst>
          </p:cNvPr>
          <p:cNvSpPr txBox="1"/>
          <p:nvPr/>
        </p:nvSpPr>
        <p:spPr>
          <a:xfrm>
            <a:off x="6237962" y="2481016"/>
            <a:ext cx="5576555" cy="3785652"/>
          </a:xfrm>
          <a:prstGeom prst="rect">
            <a:avLst/>
          </a:prstGeom>
          <a:noFill/>
        </p:spPr>
        <p:txBody>
          <a:bodyPr wrap="square" rtlCol="0">
            <a:spAutoFit/>
          </a:bodyPr>
          <a:lstStyle/>
          <a:p>
            <a:pPr latinLnBrk="0"/>
            <a:r>
              <a:rPr lang="en-GB" sz="2400" dirty="0">
                <a:ea typeface="Public Sans"/>
                <a:cs typeface="Public Sans"/>
                <a:sym typeface="Public Sans"/>
              </a:rPr>
              <a:t>Fontos megfontolni, hogyan fogja irányítani </a:t>
            </a:r>
            <a:r>
              <a:rPr lang="en-GB" sz="2400" dirty="0" err="1">
                <a:ea typeface="Public Sans"/>
                <a:cs typeface="Public Sans"/>
                <a:sym typeface="Public Sans"/>
              </a:rPr>
              <a:t>az</a:t>
            </a:r>
            <a:r>
              <a:rPr lang="en-GB" sz="2400" dirty="0">
                <a:ea typeface="Public Sans"/>
                <a:cs typeface="Public Sans"/>
                <a:sym typeface="Public Sans"/>
              </a:rPr>
              <a:t> </a:t>
            </a:r>
            <a:r>
              <a:rPr lang="en-GB" sz="2400" dirty="0" err="1">
                <a:ea typeface="Public Sans"/>
                <a:cs typeface="Public Sans"/>
                <a:sym typeface="Public Sans"/>
              </a:rPr>
              <a:t>energiaközösségét</a:t>
            </a:r>
            <a:r>
              <a:rPr lang="en-GB" sz="2400" dirty="0">
                <a:ea typeface="Public Sans"/>
                <a:cs typeface="Public Sans"/>
                <a:sym typeface="Public Sans"/>
              </a:rPr>
              <a:t>. Tartsa szem előtt a következő kulcsfontosságú területeket:</a:t>
            </a:r>
          </a:p>
          <a:p>
            <a:pPr latinLnBrk="0"/>
            <a:endParaRPr lang="en-GB" sz="2400" dirty="0">
              <a:ea typeface="Public Sans"/>
              <a:cs typeface="Public Sans"/>
            </a:endParaRPr>
          </a:p>
          <a:p>
            <a:pPr marL="342900" indent="-342900" latinLnBrk="0">
              <a:buFont typeface="Arial" panose="020B0604020202020204" pitchFamily="34" charset="0"/>
              <a:buChar char="•"/>
            </a:pPr>
            <a:r>
              <a:rPr lang="en-GB" sz="2400" dirty="0"/>
              <a:t>Szilárd és egyértelmű keretrendszer.</a:t>
            </a:r>
          </a:p>
          <a:p>
            <a:pPr marL="342900" indent="-342900" latinLnBrk="0">
              <a:buFont typeface="Arial" panose="020B0604020202020204" pitchFamily="34" charset="0"/>
              <a:buChar char="•"/>
            </a:pPr>
            <a:r>
              <a:rPr lang="en-GB" sz="2400" dirty="0"/>
              <a:t>Pénzügyi eszközök.</a:t>
            </a:r>
          </a:p>
          <a:p>
            <a:pPr marL="342900" indent="-342900" latinLnBrk="0">
              <a:buFont typeface="Arial" panose="020B0604020202020204" pitchFamily="34" charset="0"/>
              <a:buChar char="•"/>
            </a:pPr>
            <a:r>
              <a:rPr lang="en-GB" sz="2400" dirty="0"/>
              <a:t>Közösségi elkötelezettség és az érdekelt felek bevonása.</a:t>
            </a:r>
          </a:p>
          <a:p>
            <a:pPr marL="342900" indent="-342900" latinLnBrk="0">
              <a:buFont typeface="Arial" panose="020B0604020202020204" pitchFamily="34" charset="0"/>
              <a:buChar char="•"/>
            </a:pPr>
            <a:r>
              <a:rPr lang="en-GB" sz="2400" dirty="0"/>
              <a:t>Működési menedzsment?</a:t>
            </a:r>
          </a:p>
          <a:p>
            <a:pPr marL="342900" indent="-342900" latinLnBrk="0">
              <a:buFont typeface="Arial" panose="020B0604020202020204" pitchFamily="34" charset="0"/>
              <a:buChar char="•"/>
            </a:pPr>
            <a:r>
              <a:rPr lang="en-GB" sz="2400" dirty="0"/>
              <a:t>Skálázhatóság és jövőbeli növekedés.</a:t>
            </a:r>
          </a:p>
        </p:txBody>
      </p:sp>
      <p:pic>
        <p:nvPicPr>
          <p:cNvPr id="7" name="Picture 6">
            <a:extLst>
              <a:ext uri="{FF2B5EF4-FFF2-40B4-BE49-F238E27FC236}">
                <a16:creationId xmlns:a16="http://schemas.microsoft.com/office/drawing/2014/main" id="{9AAB25C1-AB87-5A13-0B39-9DD224FE80A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481" y="2397999"/>
            <a:ext cx="5388664" cy="3951687"/>
          </a:xfrm>
          <a:prstGeom prst="rect">
            <a:avLst/>
          </a:prstGeom>
        </p:spPr>
      </p:pic>
    </p:spTree>
    <p:extLst>
      <p:ext uri="{BB962C8B-B14F-4D97-AF65-F5344CB8AC3E}">
        <p14:creationId xmlns:p14="http://schemas.microsoft.com/office/powerpoint/2010/main" val="3281840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Every1 slide master">
  <a:themeElements>
    <a:clrScheme name="0E3AF0">
      <a:dk1>
        <a:srgbClr val="231F20"/>
      </a:dk1>
      <a:lt1>
        <a:srgbClr val="FFFFFF"/>
      </a:lt1>
      <a:dk2>
        <a:srgbClr val="0E3AF0"/>
      </a:dk2>
      <a:lt2>
        <a:srgbClr val="D3D3D3"/>
      </a:lt2>
      <a:accent1>
        <a:srgbClr val="BDF03A"/>
      </a:accent1>
      <a:accent2>
        <a:srgbClr val="0E3AF0"/>
      </a:accent2>
      <a:accent3>
        <a:srgbClr val="A5A5A5"/>
      </a:accent3>
      <a:accent4>
        <a:srgbClr val="808080"/>
      </a:accent4>
      <a:accent5>
        <a:srgbClr val="0E3AF0"/>
      </a:accent5>
      <a:accent6>
        <a:srgbClr val="70AD47"/>
      </a:accent6>
      <a:hlink>
        <a:srgbClr val="0563C1"/>
      </a:hlink>
      <a:folHlink>
        <a:srgbClr val="954F7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solidFill>
        <a:ln w="12838" cap="flat">
          <a:noFill/>
          <a:prstDash val="solid"/>
          <a:miter/>
        </a:ln>
        <a:effectLst/>
      </a:spPr>
      <a:bodyPr rtlCol="0" anchor="ctr"/>
      <a:lstStyle>
        <a:defPPr algn="ctr">
          <a:defRPr sz="2800" dirty="0" smtClean="0">
            <a:solidFill>
              <a:srgbClr val="1A194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C0EDCDBA201B409A2395B9861151A1" ma:contentTypeVersion="15" ma:contentTypeDescription="Een nieuw document maken." ma:contentTypeScope="" ma:versionID="50c7f522389424b49c6918a8f642ccca">
  <xsd:schema xmlns:xsd="http://www.w3.org/2001/XMLSchema" xmlns:xs="http://www.w3.org/2001/XMLSchema" xmlns:p="http://schemas.microsoft.com/office/2006/metadata/properties" xmlns:ns2="c67c0ac7-78b5-4864-aca3-db9996adcf66" xmlns:ns3="59c2b11d-9272-4eed-95ac-95725493c81f" targetNamespace="http://schemas.microsoft.com/office/2006/metadata/properties" ma:root="true" ma:fieldsID="bb5fd8cc14943147fc1cd49a2979817f" ns2:_="" ns3:_="">
    <xsd:import namespace="c67c0ac7-78b5-4864-aca3-db9996adcf66"/>
    <xsd:import namespace="59c2b11d-9272-4eed-95ac-95725493c81f"/>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Location"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67c0ac7-78b5-4864-aca3-db9996adcf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59249fec-8619-4602-8705-1823ced1ad95" ma:termSetId="09814cd3-568e-fe90-9814-8d621ff8fb84" ma:anchorId="fba54fb3-c3e1-fe81-a776-ca4b69148c4d" ma:open="true" ma:isKeyword="false">
      <xsd:complexType>
        <xsd:sequence>
          <xsd:element ref="pc:Terms" minOccurs="0" maxOccurs="1"/>
        </xsd:sequence>
      </xsd:complexType>
    </xsd:element>
    <xsd:element name="MediaServiceLocation" ma:index="15" nillable="true" ma:displayName="Location" ma:indexed="true"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9c2b11d-9272-4eed-95ac-95725493c81f"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208e361e-f706-48d1-9f52-00535f2db59c}" ma:internalName="TaxCatchAll" ma:showField="CatchAllData" ma:web="59c2b11d-9272-4eed-95ac-95725493c81f">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59c2b11d-9272-4eed-95ac-95725493c81f" xsi:nil="true"/>
    <lcf76f155ced4ddcb4097134ff3c332f xmlns="c67c0ac7-78b5-4864-aca3-db9996adcf66">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0C3F69F-F4BD-41D5-B559-0F5903F6D2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67c0ac7-78b5-4864-aca3-db9996adcf66"/>
    <ds:schemaRef ds:uri="59c2b11d-9272-4eed-95ac-95725493c81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CA0DD0-504F-4EB9-B60E-59D0E157F7B9}">
  <ds:schemaRefs>
    <ds:schemaRef ds:uri="577805d4-8e47-4788-b8ec-5b1290b6ebfb"/>
    <ds:schemaRef ds:uri="59c2b11d-9272-4eed-95ac-95725493c81f"/>
    <ds:schemaRef ds:uri="75a85b04-3e87-4e6d-8e61-343b36998706"/>
    <ds:schemaRef ds:uri="c67c0ac7-78b5-4864-aca3-db9996adcf6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 ds:uri="f45ef3b6-e1f8-4ba6-89ba-26b48c006428"/>
    <ds:schemaRef ds:uri="7b26517a-e12b-4b49-bcfd-51642f3fdde0"/>
  </ds:schemaRefs>
</ds:datastoreItem>
</file>

<file path=customXml/itemProps3.xml><?xml version="1.0" encoding="utf-8"?>
<ds:datastoreItem xmlns:ds="http://schemas.openxmlformats.org/officeDocument/2006/customXml" ds:itemID="{8E3774D8-BCA8-4A02-93E0-3307429344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400</TotalTime>
  <Words>3263</Words>
  <Application>Microsoft Macintosh PowerPoint</Application>
  <PresentationFormat>Widescreen</PresentationFormat>
  <Paragraphs>334</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맑은 고딕</vt:lpstr>
      <vt:lpstr>Arial</vt:lpstr>
      <vt:lpstr>Arial,Sans-Serif</vt:lpstr>
      <vt:lpstr>Calibri</vt:lpstr>
      <vt:lpstr>Public Sans</vt:lpstr>
      <vt:lpstr>Every1 slide master</vt:lpstr>
      <vt:lpstr>Hasznos tippek, trükkök és eszközök… Energiaközösség</vt:lpstr>
      <vt:lpstr>Bevezetés</vt:lpstr>
      <vt:lpstr>Ez a prezentáció</vt:lpstr>
      <vt:lpstr>Kezdje még ma!  </vt:lpstr>
      <vt:lpstr>Energiaközösség létrehozása: Első lépések és szempontok – Bevezetés </vt:lpstr>
      <vt:lpstr>Energiaközösség létrehozása: Első lépések és megfontolások – Kezdeti kérdések </vt:lpstr>
      <vt:lpstr>Energiaközösség indítása: Első lépések és megfontolások – További kérdések </vt:lpstr>
      <vt:lpstr>Energiaközösség létrehozása: További szempontok – Bevezetés </vt:lpstr>
      <vt:lpstr>Energiaközösség létrehozása: További szempontok </vt:lpstr>
      <vt:lpstr>Energiaközösség létrehozása: formális szervezés – Bevezetés </vt:lpstr>
      <vt:lpstr>Energiaközösség indítása: hivatalos szervezés </vt:lpstr>
      <vt:lpstr>Energiaközösség létrehozása: Vezetés –  Bevezetés </vt:lpstr>
      <vt:lpstr>Energiaközösség létrehozása: Vezetés </vt:lpstr>
      <vt:lpstr>Energiaközösség létrehozása: Források – Bevezetés </vt:lpstr>
      <vt:lpstr>Energiaközösség létrehozása: Források  </vt:lpstr>
      <vt:lpstr>Energiaközösség létrehozása: Tagok – Bevezetés  </vt:lpstr>
      <vt:lpstr>Energiaközösség indítása: Tagjai  </vt:lpstr>
      <vt:lpstr>Energiaközösség létrehozása: Finanszírozás – Bevezetés </vt:lpstr>
      <vt:lpstr>Energiaközösség indítása: Finanszírozás – Kérdések </vt:lpstr>
      <vt:lpstr>Energiaközösség létrehozása: Finanszírozás – Lehetőségek </vt:lpstr>
      <vt:lpstr>Energiaközösség létrehozása: A közösség és az érdekelt felek bevonása – Bevezetés </vt:lpstr>
      <vt:lpstr>Energiaközösség létrehozása: A közösség és az érdekelt felek bevonása – Kérdések </vt:lpstr>
      <vt:lpstr>Energiaközösség létrehozása: A közösség és az érdekelt felek bevonása – Bevált gyakorlatok </vt:lpstr>
      <vt:lpstr>Következő lépések 1 </vt:lpstr>
      <vt:lpstr>Következő lépések 2 </vt:lpstr>
      <vt:lpstr>Köszönetnyilvánítás 1 </vt:lpstr>
      <vt:lpstr>Köszönetnyilvánítás 2 </vt:lpstr>
      <vt:lpstr>Köszönöm!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
  <cp:lastModifiedBy>Beck.Pitt</cp:lastModifiedBy>
  <cp:revision>50</cp:revision>
  <cp:lastPrinted>2025-03-21T11:31:47Z</cp:lastPrinted>
  <dcterms:created xsi:type="dcterms:W3CDTF">2019-04-06T05:20:47Z</dcterms:created>
  <dcterms:modified xsi:type="dcterms:W3CDTF">2026-03-17T07:58:37Z</dcterms:modified>
  <cp:category/>
</cp:coreProperties>
</file>