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Open Sans ExtraBold"/>
      <p:bold r:id="rId25"/>
      <p:boldItalic r:id="rId26"/>
    </p:embeddedFont>
    <p:embeddedFont>
      <p:font typeface="Open Sans Light"/>
      <p:regular r:id="rId27"/>
      <p:bold r:id="rId28"/>
      <p:italic r:id="rId29"/>
      <p:boldItalic r:id="rId30"/>
    </p:embeddedFont>
    <p:embeddedFont>
      <p:font typeface="Cambria Math"/>
      <p:regular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gVl9KIrYfkDcxyyjR7tgt0fegx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Italic.fntdata"/><Relationship Id="rId25" Type="http://schemas.openxmlformats.org/officeDocument/2006/relationships/font" Target="fonts/OpenSansExtraBold-bold.fntdata"/><Relationship Id="rId28" Type="http://schemas.openxmlformats.org/officeDocument/2006/relationships/font" Target="fonts/OpenSansLight-bold.fntdata"/><Relationship Id="rId27" Type="http://schemas.openxmlformats.org/officeDocument/2006/relationships/font" Target="fonts/OpenSans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mbriaMath-regular.fntdata"/><Relationship Id="rId30" Type="http://schemas.openxmlformats.org/officeDocument/2006/relationships/font" Target="fonts/OpenSansLight-bold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Lecture 7: the sectors.</a:t>
            </a:r>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Electricity for specific uses and lighting is calculated directly as final energy demand.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Electricity for specific uses equals the total number of dwelling times the fraction of dwelling with electricity multiplied by the specific electricity consumption per dwelling. The equation for lighting is the same.</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Using the fraction of electrified dwellings, the fraction of non-electrified dwellings is used to obtain the final energy demand for fossil fuels used for appliances in non-connected households.   </a:t>
            </a:r>
            <a:endParaRPr/>
          </a:p>
          <a:p>
            <a:pPr indent="0" lvl="0" marL="0" rtl="0" algn="l">
              <a:spcBef>
                <a:spcPts val="360"/>
              </a:spcBef>
              <a:spcAft>
                <a:spcPts val="0"/>
              </a:spcAft>
              <a:buNone/>
            </a:pPr>
            <a:r>
              <a:t/>
            </a:r>
            <a:endParaRPr/>
          </a:p>
        </p:txBody>
      </p:sp>
      <p:sp>
        <p:nvSpPr>
          <p:cNvPr id="251" name="Google Shape;2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Electricity for specific uses and lighting is calculated directly as final energy demand.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Electricity for specific uses equals the total number of dwelling times the fraction of dwelling with electricity multiplied by the specific electricity consumption per dwelling. The equation for lighting is the same.</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Using the fraction of electrified dwellings, the fraction of non-electrified dwellings is used to obtain the final energy demand for fossil fuels used for appliances in non-connected households.   </a:t>
            </a:r>
            <a:endParaRPr/>
          </a:p>
          <a:p>
            <a:pPr indent="0" lvl="0" marL="0" rtl="0" algn="l">
              <a:spcBef>
                <a:spcPts val="360"/>
              </a:spcBef>
              <a:spcAft>
                <a:spcPts val="0"/>
              </a:spcAft>
              <a:buNone/>
            </a:pPr>
            <a:r>
              <a:t/>
            </a:r>
            <a:endParaRPr/>
          </a:p>
        </p:txBody>
      </p:sp>
      <p:sp>
        <p:nvSpPr>
          <p:cNvPr id="263" name="Google Shape;2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Specific uses of electricity for appliances and motor fuels for motive power are also calculated by subsector. In this case, they are calculated directly in terms of final energy demand. Equations are of the same form. Final energy demand for electricity or motor fuels equals energy intensity of electricity or motor fuels in each subsector times the value added of each subsector. Total final energy demand in the service sector for specific uses of electricity and motor fuels are found adding up the contribution of each subsector.</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For uses where the useful energy demand was obtained, that useful energy is then converted into final energy, taking into account the penetration of each energy carrier into the market and the efficiency of each alternative energy source. Market penetration and efficiencies are specified as scenario parameters.</a:t>
            </a:r>
            <a:endParaRPr/>
          </a:p>
          <a:p>
            <a:pPr indent="0" lvl="0" marL="0" rtl="0" algn="l">
              <a:spcBef>
                <a:spcPts val="360"/>
              </a:spcBef>
              <a:spcAft>
                <a:spcPts val="0"/>
              </a:spcAft>
              <a:buNone/>
            </a:pPr>
            <a:r>
              <a:rPr lang="en-GB">
                <a:latin typeface="Open Sans"/>
                <a:ea typeface="Open Sans"/>
                <a:cs typeface="Open Sans"/>
                <a:sym typeface="Open Sans"/>
              </a:rPr>
              <a:t>It should be mentioned that all the efficiencies in the MAED model are expressed in relative terms versus the efficiency of electricity for the same end-use.</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For example, the final energy demand for modern biomass for space heating equals the useful energy demand for space heating times the market penetration of modern biomass for space heating, times the inverse of the efficiency of space heating with biomass.</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For space heating, heat pumps can be used. In this case, they are included in the equation of electricity using their coefficient of performance.</a:t>
            </a:r>
            <a:endParaRPr>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In MAED, the energy demand of the transportation sector is calculated directly in terms of final energy, as a function of the total demand for transportation of passengers, freight, and international travel. </a:t>
            </a:r>
            <a:endParaRPr/>
          </a:p>
          <a:p>
            <a:pPr indent="0" lvl="0" marL="0" rtl="0" algn="l">
              <a:spcBef>
                <a:spcPts val="360"/>
              </a:spcBef>
              <a:spcAft>
                <a:spcPts val="0"/>
              </a:spcAft>
              <a:buNone/>
            </a:pPr>
            <a:r>
              <a:rPr lang="en-GB">
                <a:latin typeface="Open Sans"/>
                <a:ea typeface="Open Sans"/>
                <a:cs typeface="Open Sans"/>
                <a:sym typeface="Open Sans"/>
              </a:rPr>
              <a:t>For the transport of passengers, a distinction is made for urban and intercity transport.</a:t>
            </a:r>
            <a:endParaRPr/>
          </a:p>
          <a:p>
            <a:pPr indent="0" lvl="0" marL="0" rtl="0" algn="l">
              <a:spcBef>
                <a:spcPts val="360"/>
              </a:spcBef>
              <a:spcAft>
                <a:spcPts val="0"/>
              </a:spcAft>
              <a:buNone/>
            </a:pPr>
            <a:r>
              <a:rPr lang="en-GB">
                <a:latin typeface="Open Sans"/>
                <a:ea typeface="Open Sans"/>
                <a:cs typeface="Open Sans"/>
                <a:sym typeface="Open Sans"/>
              </a:rPr>
              <a:t>The fuels are user defined as needed. Each mode is defined for a single type of fuel. For example, gasoline, diesel cars, and electric cars should be defined as three different modes to allow separate fuel type calculations.</a:t>
            </a:r>
            <a:endParaRPr/>
          </a:p>
          <a:p>
            <a:pPr indent="0" lvl="0" marL="0" rtl="0" algn="l">
              <a:spcBef>
                <a:spcPts val="360"/>
              </a:spcBef>
              <a:spcAft>
                <a:spcPts val="0"/>
              </a:spcAft>
              <a:buNone/>
            </a:pPr>
            <a:r>
              <a:rPr lang="en-GB">
                <a:latin typeface="Open Sans"/>
                <a:ea typeface="Open Sans"/>
                <a:cs typeface="Open Sans"/>
                <a:sym typeface="Open Sans"/>
              </a:rPr>
              <a:t>Each transport mode has a fuel associated.</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International and other miscellaneous fuel consumption in transport is calculated as a linear function of total G.D.P.. Coefficients are found fitting historical data.</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The energy demand is met by competing modes such as car, bus, plane, truck, train, etc.  The specific energy needs, and load factors of each mode, are specified. For passenger transportation in urban and intercity, and for freight transportation, at least one transport mode must be defined..</a:t>
            </a:r>
            <a:endParaRPr/>
          </a:p>
          <a:p>
            <a:pPr indent="0" lvl="0" marL="0" rtl="0" algn="l">
              <a:spcBef>
                <a:spcPts val="360"/>
              </a:spcBef>
              <a:spcAft>
                <a:spcPts val="0"/>
              </a:spcAft>
              <a:buNone/>
            </a:pPr>
            <a:r>
              <a:t/>
            </a:r>
            <a:endParaRPr>
              <a:latin typeface="Open Sans"/>
              <a:ea typeface="Open Sans"/>
              <a:cs typeface="Open Sans"/>
              <a:sym typeface="Open Sans"/>
            </a:endParaRPr>
          </a:p>
          <a:p>
            <a:pPr indent="-342900" lvl="0" marL="342900" rtl="0" algn="l">
              <a:lnSpc>
                <a:spcPct val="100000"/>
              </a:lnSpc>
              <a:spcBef>
                <a:spcPts val="360"/>
              </a:spcBef>
              <a:spcAft>
                <a:spcPts val="0"/>
              </a:spcAft>
              <a:buNone/>
            </a:pPr>
            <a:r>
              <a:rPr b="1" lang="en-GB" sz="1200">
                <a:solidFill>
                  <a:srgbClr val="00B050"/>
                </a:solidFill>
              </a:rPr>
              <a:t>Final Energy demand </a:t>
            </a:r>
            <a:r>
              <a:rPr lang="en-GB" sz="1200"/>
              <a:t>is a function of the </a:t>
            </a:r>
            <a:r>
              <a:rPr b="1" lang="en-GB" sz="1200">
                <a:solidFill>
                  <a:srgbClr val="00B050"/>
                </a:solidFill>
              </a:rPr>
              <a:t>total demand for transportation (passengers, freight, international)</a:t>
            </a:r>
            <a:endParaRPr/>
          </a:p>
          <a:p>
            <a:pPr indent="-342900" lvl="0" marL="342900" rtl="0" algn="l">
              <a:lnSpc>
                <a:spcPct val="100000"/>
              </a:lnSpc>
              <a:spcBef>
                <a:spcPts val="360"/>
              </a:spcBef>
              <a:spcAft>
                <a:spcPts val="0"/>
              </a:spcAft>
              <a:buNone/>
            </a:pPr>
            <a:r>
              <a:rPr lang="en-GB" sz="1200"/>
              <a:t>Transport of passengers is split between urban (intracity), and Intercity</a:t>
            </a:r>
            <a:endParaRPr/>
          </a:p>
          <a:p>
            <a:pPr indent="-342900" lvl="0" marL="342900" rtl="0" algn="l">
              <a:lnSpc>
                <a:spcPct val="100000"/>
              </a:lnSpc>
              <a:spcBef>
                <a:spcPts val="360"/>
              </a:spcBef>
              <a:spcAft>
                <a:spcPts val="0"/>
              </a:spcAft>
              <a:buNone/>
            </a:pPr>
            <a:r>
              <a:rPr lang="en-GB" sz="1200"/>
              <a:t>International/other energy in transport is calculated as a linear function of </a:t>
            </a:r>
            <a:r>
              <a:rPr b="1" lang="en-GB" sz="1200">
                <a:solidFill>
                  <a:srgbClr val="C00000"/>
                </a:solidFill>
              </a:rPr>
              <a:t>total GDP</a:t>
            </a:r>
            <a:r>
              <a:rPr lang="en-GB" sz="1200"/>
              <a:t> fitting historical data</a:t>
            </a:r>
            <a:endParaRPr/>
          </a:p>
          <a:p>
            <a:pPr indent="-342900" lvl="0" marL="342900" rtl="0" algn="l">
              <a:lnSpc>
                <a:spcPct val="100000"/>
              </a:lnSpc>
              <a:spcBef>
                <a:spcPts val="360"/>
              </a:spcBef>
              <a:spcAft>
                <a:spcPts val="0"/>
              </a:spcAft>
              <a:buNone/>
            </a:pPr>
            <a:r>
              <a:rPr b="1" lang="en-GB" sz="1200">
                <a:solidFill>
                  <a:srgbClr val="00B050"/>
                </a:solidFill>
              </a:rPr>
              <a:t>Energy demand </a:t>
            </a:r>
            <a:r>
              <a:rPr lang="en-GB" sz="1200"/>
              <a:t>is met by competing modes, each with specified fuel type, energy intensity, and load factor</a:t>
            </a:r>
            <a:endParaRPr sz="1200">
              <a:latin typeface="Open Sans"/>
              <a:ea typeface="Open Sans"/>
              <a:cs typeface="Open Sans"/>
              <a:sym typeface="Open Sans"/>
            </a:endParaRPr>
          </a:p>
          <a:p>
            <a:pPr indent="0" lvl="0" marL="0" rtl="0" algn="l">
              <a:spcBef>
                <a:spcPts val="360"/>
              </a:spcBef>
              <a:spcAft>
                <a:spcPts val="0"/>
              </a:spcAft>
              <a:buNone/>
            </a:pPr>
            <a:r>
              <a:t/>
            </a:r>
            <a:endParaRPr>
              <a:latin typeface="Open Sans"/>
              <a:ea typeface="Open Sans"/>
              <a:cs typeface="Open Sans"/>
              <a:sym typeface="Open Sans"/>
            </a:endParaRPr>
          </a:p>
        </p:txBody>
      </p:sp>
      <p:sp>
        <p:nvSpPr>
          <p:cNvPr id="281" name="Google Shape;28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Urban travel in MAED is considered as the travel of people living in large </a:t>
            </a:r>
            <a:r>
              <a:rPr lang="en-GB">
                <a:latin typeface="Open Sans"/>
                <a:ea typeface="Open Sans"/>
                <a:cs typeface="Open Sans"/>
                <a:sym typeface="Open Sans"/>
              </a:rPr>
              <a:t>cities, (where</a:t>
            </a:r>
            <a:r>
              <a:rPr lang="en-GB" sz="1200">
                <a:solidFill>
                  <a:schemeClr val="dk1"/>
                </a:solidFill>
                <a:latin typeface="Open Sans"/>
                <a:ea typeface="Open Sans"/>
                <a:cs typeface="Open Sans"/>
                <a:sym typeface="Open Sans"/>
              </a:rPr>
              <a:t> public transportation exists or could be considered in the future</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trips that are done as part of one’s normal daily routine, (for example, daily commute to work).</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Urban passenger transportation demand is calculated as a function of the population living in large cities and the average distance travelled per person.</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urban demand is then split into modes i as the product total urban passenger kilometre multiplied by the share of urban mode i.</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Each urban transportation mode has assigned a fuel type and a specific energy intensity</a:t>
            </a:r>
            <a:r>
              <a:rPr lang="en-GB">
                <a:latin typeface="Open Sans"/>
                <a:ea typeface="Open Sans"/>
                <a:cs typeface="Open Sans"/>
                <a:sym typeface="Open Sans"/>
              </a:rPr>
              <a:t>, which is expressed</a:t>
            </a:r>
            <a:r>
              <a:rPr lang="en-GB" sz="1200">
                <a:solidFill>
                  <a:schemeClr val="dk1"/>
                </a:solidFill>
                <a:latin typeface="Open Sans"/>
                <a:ea typeface="Open Sans"/>
                <a:cs typeface="Open Sans"/>
                <a:sym typeface="Open Sans"/>
              </a:rPr>
              <a:t> in energy units per 100 </a:t>
            </a:r>
            <a:r>
              <a:rPr lang="en-GB">
                <a:latin typeface="Open Sans"/>
                <a:ea typeface="Open Sans"/>
                <a:cs typeface="Open Sans"/>
                <a:sym typeface="Open Sans"/>
              </a:rPr>
              <a:t>kilometres</a:t>
            </a:r>
            <a:r>
              <a:rPr lang="en-GB" sz="1200">
                <a:solidFill>
                  <a:schemeClr val="dk1"/>
                </a:solidFill>
                <a:latin typeface="Open Sans"/>
                <a:ea typeface="Open Sans"/>
                <a:cs typeface="Open Sans"/>
                <a:sym typeface="Open Sans"/>
              </a:rPr>
              <a:t>.</a:t>
            </a:r>
            <a:r>
              <a:rPr lang="en-GB">
                <a:latin typeface="Open Sans"/>
                <a:ea typeface="Open Sans"/>
                <a:cs typeface="Open Sans"/>
                <a:sym typeface="Open Sans"/>
              </a:rPr>
              <a:t> </a:t>
            </a:r>
            <a:endParaRPr sz="1200">
              <a:solidFill>
                <a:schemeClr val="dk1"/>
              </a:solidFill>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total energy demand is a function of the energy intensity of urban transportation modes i in energy unit per kilometer and the load factor of each transportation mode.</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Energy demand for intercity passengers is found in a similar way as it was found in urban areas.</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First, the user provides data on the average distance travelled by a person per year. The travel activity in passenger-km is obtained using demography data.</a:t>
            </a:r>
            <a:endParaRPr/>
          </a:p>
          <a:p>
            <a:pPr indent="0" lvl="0" marL="0" rtl="0" algn="l">
              <a:spcBef>
                <a:spcPts val="360"/>
              </a:spcBef>
              <a:spcAft>
                <a:spcPts val="0"/>
              </a:spcAft>
              <a:buNone/>
            </a:pPr>
            <a:r>
              <a:rPr lang="en-GB">
                <a:latin typeface="Open Sans"/>
                <a:ea typeface="Open Sans"/>
                <a:cs typeface="Open Sans"/>
                <a:sym typeface="Open Sans"/>
              </a:rPr>
              <a:t>The total intercity traffic activity equals the total population multiplied by the average distance travelled by a person per year. </a:t>
            </a:r>
            <a:endParaRPr/>
          </a:p>
          <a:p>
            <a:pPr indent="0" lvl="0" marL="0" rtl="0" algn="l">
              <a:spcBef>
                <a:spcPts val="360"/>
              </a:spcBef>
              <a:spcAft>
                <a:spcPts val="0"/>
              </a:spcAft>
              <a:buNone/>
            </a:pPr>
            <a:r>
              <a:rPr lang="en-GB">
                <a:latin typeface="Open Sans"/>
                <a:ea typeface="Open Sans"/>
                <a:cs typeface="Open Sans"/>
                <a:sym typeface="Open Sans"/>
              </a:rPr>
              <a:t>The share of the traffic activity covered by cars is then calculated by the product of the total population, </a:t>
            </a:r>
            <a:r>
              <a:rPr b="0" lang="en-GB">
                <a:latin typeface="Open Sans"/>
                <a:ea typeface="Open Sans"/>
                <a:cs typeface="Open Sans"/>
                <a:sym typeface="Open Sans"/>
              </a:rPr>
              <a:t>the average intercity distance driven per car per year, the load factor for cars and the </a:t>
            </a:r>
            <a:r>
              <a:rPr lang="en-GB">
                <a:latin typeface="Open Sans"/>
                <a:ea typeface="Open Sans"/>
                <a:cs typeface="Open Sans"/>
                <a:sym typeface="Open Sans"/>
              </a:rPr>
              <a:t>inverse of the car ownership ratio in passengers per car. The same load factor is assumed for all types of cars in intercity passenger transportation. The rest of the demand is covered by public modes.</a:t>
            </a: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The model splits the total energy demand by modes for both car and public transport, using proportions given by the user.</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Each transportation mode has assigned a fuel type, specific energy consumption or energy intensity, and loading factor given by the user in energy units per km.</a:t>
            </a:r>
            <a:r>
              <a:rPr b="1"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Summing over all modes for both car and public transport, the final energy demand for intercity transportation is obtained.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The energy demand for the freight transportation mode i is calculated as a function of the freight demand in ton kilometres, the share of the demand met by this transportation mode i, and the energy intensity of the respective mode, given in energy units per ton kilometre.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The total freight demand is calculated as a function of the value added of the economic sectors producing goods that need to be transported such as Agriculture, Construction, Mining, Manufacturing, Service, and the Energy sector. </a:t>
            </a:r>
            <a:endParaRPr/>
          </a:p>
          <a:p>
            <a:pPr indent="0" lvl="0" marL="0" rtl="0" algn="l">
              <a:spcBef>
                <a:spcPts val="360"/>
              </a:spcBef>
              <a:spcAft>
                <a:spcPts val="0"/>
              </a:spcAft>
              <a:buNone/>
            </a:pPr>
            <a:r>
              <a:rPr lang="en-GB">
                <a:latin typeface="Open Sans"/>
                <a:ea typeface="Open Sans"/>
                <a:cs typeface="Open Sans"/>
                <a:sym typeface="Open Sans"/>
              </a:rPr>
              <a:t>The total ton kilometres of freight equals a base value (here A.i.) plus the sum across all the</a:t>
            </a:r>
            <a:r>
              <a:rPr b="1" lang="en-GB">
                <a:latin typeface="Open Sans"/>
                <a:ea typeface="Open Sans"/>
                <a:cs typeface="Open Sans"/>
                <a:sym typeface="Open Sans"/>
              </a:rPr>
              <a:t> </a:t>
            </a:r>
            <a:r>
              <a:rPr lang="en-GB">
                <a:latin typeface="Open Sans"/>
                <a:ea typeface="Open Sans"/>
                <a:cs typeface="Open Sans"/>
                <a:sym typeface="Open Sans"/>
              </a:rPr>
              <a:t>economic sectors of a variable (B.i.) which represents the transport activity multiplied by the value added for each respective sector. The variable B.i. is given in terms of ton kilometres per unit of value added.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6" name="Google Shape;3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4" name="Google Shape;4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This lecture has four Intended Learner Outcomes:  to learn about the service sector and its subsector, how to collect the raw data for the base year reconstruction and about the transport sector.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service sector is divided into four sub-sectors called Commercial and Turism, Public Administration, Finance and Business and Personal Services and others. </a:t>
            </a:r>
            <a:endParaRPr/>
          </a:p>
        </p:txBody>
      </p:sp>
      <p:sp>
        <p:nvSpPr>
          <p:cNvPr id="132" name="Google Shape;13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a:t>To calculate the Useful Energy Demand for Space Heating we need to gather some raw data on the Floor Area (%) requiring space heating and the % of area actually heated. Also, we need to know the Low Rise Building percentage, the COP Heat Pumps Ratio and the Share of Solar Thermal. </a:t>
            </a:r>
            <a:endParaRPr/>
          </a:p>
        </p:txBody>
      </p:sp>
      <p:sp>
        <p:nvSpPr>
          <p:cNvPr id="192" name="Google Shape;1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Useful Energy Demand for Space Heating end-use is calculated multiplying the total area of the service sector, the fraction of that area that needs to be warmed up and the specific energy consumption per area heated. </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In general, space heating is needed only during the winter months; in MAED a factor called Degree-Day is defined to represent this seasonal behavior.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The degree day coefficient is defined as the sum over those months when the average temperatures is less than 18 degrees Celsius, or the difference between 18 degree Celsius and the monthly average temperature (M.A.T.), multiplied by the number of days per month (N.D.m.). Heating is only required for those months when the average temperature is less than 18 degrees Celsius.</a:t>
            </a:r>
            <a:endParaRPr>
              <a:latin typeface="Open Sans"/>
              <a:ea typeface="Open Sans"/>
              <a:cs typeface="Open Sans"/>
              <a:sym typeface="Open Sans"/>
            </a:endParaRPr>
          </a:p>
          <a:p>
            <a:pPr indent="0" lvl="0" marL="0" rtl="0" algn="l">
              <a:spcBef>
                <a:spcPts val="360"/>
              </a:spcBef>
              <a:spcAft>
                <a:spcPts val="0"/>
              </a:spcAft>
              <a:buNone/>
            </a:pPr>
            <a:r>
              <a:t/>
            </a:r>
            <a:endParaRPr/>
          </a:p>
        </p:txBody>
      </p:sp>
      <p:sp>
        <p:nvSpPr>
          <p:cNvPr id="205" name="Google Shape;20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When converting useful energy demand for space heating into final energy demand for the electricity energy carrier, the fraction of that useful energy requirement which is met by heat pumps should be considered.</a:t>
            </a:r>
            <a:endParaRPr/>
          </a:p>
          <a:p>
            <a:pPr indent="0" lvl="0" marL="0" rtl="0" algn="l">
              <a:spcBef>
                <a:spcPts val="360"/>
              </a:spcBef>
              <a:spcAft>
                <a:spcPts val="0"/>
              </a:spcAft>
              <a:buNone/>
            </a:pPr>
            <a:r>
              <a:rPr lang="en-GB">
                <a:latin typeface="Open Sans"/>
                <a:ea typeface="Open Sans"/>
                <a:cs typeface="Open Sans"/>
                <a:sym typeface="Open Sans"/>
              </a:rPr>
              <a:t>In MAED, electricity is assumed to have an efficiency of 1. However, heat pumps often have an efficiency, which in this context is called the coefficient of performance (C.O.P.), larger than 1. Coefficients of performance can typically range from 3 to 5. For heat pumps, the coefficient of performance is the ratio of the number of units of energy obtained in heat output and the number of units of energy inputted. This means that when using heat pumps, one unit of electricity inputted yields more than one unit of heat energy.</a:t>
            </a:r>
            <a:endParaRPr/>
          </a:p>
          <a:p>
            <a:pPr indent="0" lvl="0" marL="0" rtl="0" algn="l">
              <a:spcBef>
                <a:spcPts val="360"/>
              </a:spcBef>
              <a:spcAft>
                <a:spcPts val="0"/>
              </a:spcAft>
              <a:buNone/>
            </a:pPr>
            <a:r>
              <a:rPr lang="en-GB">
                <a:latin typeface="Open Sans"/>
                <a:ea typeface="Open Sans"/>
                <a:cs typeface="Open Sans"/>
                <a:sym typeface="Open Sans"/>
              </a:rPr>
              <a:t>When calculating the final energy demand for space heating using electricity, we use the usual formula</a:t>
            </a:r>
            <a:r>
              <a:rPr b="1" lang="en-GB">
                <a:latin typeface="Open Sans"/>
                <a:ea typeface="Open Sans"/>
                <a:cs typeface="Open Sans"/>
                <a:sym typeface="Open Sans"/>
              </a:rPr>
              <a:t> </a:t>
            </a:r>
            <a:r>
              <a:rPr lang="en-GB">
                <a:latin typeface="Open Sans"/>
                <a:ea typeface="Open Sans"/>
                <a:cs typeface="Open Sans"/>
                <a:sym typeface="Open Sans"/>
              </a:rPr>
              <a:t>taking into account the market penetration of electricity for heating, but reduce the total amount by a fraction highlighted in red on the slide.</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For example, if 25 percent of space heating useful energy demand is provided by heat pumps with coefficient of performance equal to 4 (meaning with one unit of electricity energy input giving 4 units of heat energy), 25 percent of the total required useful energy demand for heat requires 75 percent less final energy relative to an efficiency 1 with electricity. The total final energy demand is therefore reduced by the market penetration of heat pumps (M) multiplied by the difference between the coefficient of performance and 1, divided by the coefficient of performance. In this example, that is one over four times three over four, which equals three over sixteen.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latin typeface="Open Sans"/>
                <a:ea typeface="Open Sans"/>
                <a:cs typeface="Open Sans"/>
                <a:sym typeface="Open Sans"/>
              </a:rPr>
              <a:t>This concludes lecture 7 on the sectors of MAED-D.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calculate the Useful Energy Demand for Air conditioning we need to gather some raw data on the Floor Area (%) requiring air conditioning and the specific cooling requirements. </a:t>
            </a:r>
            <a:endParaRPr/>
          </a:p>
        </p:txBody>
      </p:sp>
      <p:sp>
        <p:nvSpPr>
          <p:cNvPr id="225" name="Google Shape;22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Useful Energy Demand for Air conditioning end-use is calculated multiplying the total area of the service sector, the fraction of that area that needs to be cooled down and the specific energy consumption per area cooled. </a:t>
            </a:r>
            <a:endParaRPr/>
          </a:p>
        </p:txBody>
      </p:sp>
      <p:sp>
        <p:nvSpPr>
          <p:cNvPr id="238" name="Google Shape;23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7" name="Google Shape;17;p21"/>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pic>
        <p:nvPicPr>
          <p:cNvPr descr="A picture containing background pattern&#10;&#10;Description automatically generated" id="18" name="Google Shape;18;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9" name="Google Shape;89;p31"/>
          <p:cNvSpPr/>
          <p:nvPr>
            <p:ph idx="2" type="pic"/>
          </p:nvPr>
        </p:nvSpPr>
        <p:spPr>
          <a:xfrm>
            <a:off x="5183188" y="987425"/>
            <a:ext cx="6172200" cy="4873625"/>
          </a:xfrm>
          <a:prstGeom prst="rect">
            <a:avLst/>
          </a:prstGeom>
          <a:noFill/>
          <a:ln>
            <a:noFill/>
          </a:ln>
        </p:spPr>
      </p:sp>
      <p:sp>
        <p:nvSpPr>
          <p:cNvPr id="90" name="Google Shape;90;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pic>
        <p:nvPicPr>
          <p:cNvPr descr="Graphical user interface, text&#10;&#10;Description automatically generated" id="24" name="Google Shape;24;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22"/>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22"/>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27" name="Google Shape;2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0" name="Shape 30"/>
        <p:cNvGrpSpPr/>
        <p:nvPr/>
      </p:nvGrpSpPr>
      <p:grpSpPr>
        <a:xfrm>
          <a:off x="0" y="0"/>
          <a:ext cx="0" cy="0"/>
          <a:chOff x="0" y="0"/>
          <a:chExt cx="0" cy="0"/>
        </a:xfrm>
      </p:grpSpPr>
      <p:sp>
        <p:nvSpPr>
          <p:cNvPr id="31" name="Google Shape;3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pic>
        <p:nvPicPr>
          <p:cNvPr descr="Graphical user interface, text&#10;&#10;Description automatically generated" id="41" name="Google Shape;41;p25"/>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42" name="Google Shape;42;p25"/>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b="0" i="0" sz="4400">
              <a:solidFill>
                <a:schemeClr val="dk1"/>
              </a:solidFill>
              <a:latin typeface="Open Sans"/>
              <a:ea typeface="Open Sans"/>
              <a:cs typeface="Open Sans"/>
              <a:sym typeface="Open Sans"/>
            </a:endParaRPr>
          </a:p>
        </p:txBody>
      </p:sp>
      <p:sp>
        <p:nvSpPr>
          <p:cNvPr id="43" name="Google Shape;43;p25"/>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b="0" i="0" sz="4400">
              <a:solidFill>
                <a:schemeClr val="dk1"/>
              </a:solidFill>
              <a:latin typeface="Open Sans"/>
              <a:ea typeface="Open Sans"/>
              <a:cs typeface="Open Sans"/>
              <a:sym typeface="Open Sans"/>
            </a:endParaRPr>
          </a:p>
        </p:txBody>
      </p:sp>
      <p:sp>
        <p:nvSpPr>
          <p:cNvPr id="44" name="Google Shape;44;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5"/>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pic>
        <p:nvPicPr>
          <p:cNvPr id="50" name="Google Shape;50;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26"/>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2000">
              <a:solidFill>
                <a:srgbClr val="9CC2E5"/>
              </a:solidFill>
              <a:latin typeface="Open Sans"/>
              <a:ea typeface="Open Sans"/>
              <a:cs typeface="Open Sans"/>
              <a:sym typeface="Open Sans"/>
            </a:endParaRPr>
          </a:p>
        </p:txBody>
      </p:sp>
      <p:sp>
        <p:nvSpPr>
          <p:cNvPr id="52" name="Google Shape;52;p26"/>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53" name="Google Shape;53;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26"/>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56" name="Google Shape;5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56.png"/><Relationship Id="rId5" Type="http://schemas.openxmlformats.org/officeDocument/2006/relationships/image" Target="../media/image55.png"/><Relationship Id="rId6"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42.png"/><Relationship Id="rId5"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33.png"/><Relationship Id="rId13" Type="http://schemas.openxmlformats.org/officeDocument/2006/relationships/image" Target="../media/image38.png"/><Relationship Id="rId12"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41.png"/><Relationship Id="rId14" Type="http://schemas.openxmlformats.org/officeDocument/2006/relationships/image" Target="../media/image3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40.png"/><Relationship Id="rId8"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6.png"/><Relationship Id="rId4" Type="http://schemas.openxmlformats.org/officeDocument/2006/relationships/image" Target="../media/image57.png"/><Relationship Id="rId5" Type="http://schemas.openxmlformats.org/officeDocument/2006/relationships/image" Target="../media/image48.png"/><Relationship Id="rId6"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2.png"/><Relationship Id="rId4" Type="http://schemas.openxmlformats.org/officeDocument/2006/relationships/image" Target="../media/image43.png"/><Relationship Id="rId5"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21.jpg"/><Relationship Id="rId6" Type="http://schemas.openxmlformats.org/officeDocument/2006/relationships/hyperlink" Target="https://www.freepik.com/free-photo/3d-rendering-ventilation-system_22894132.htm#query=space%20heating&amp;position=33&amp;from_view=search&amp;track=ai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1.jpg"/><Relationship Id="rId6" Type="http://schemas.openxmlformats.org/officeDocument/2006/relationships/hyperlink" Target="https://www.freepik.com/free-photo/3d-rendering-ventilation-system_22894132.htm#query=space%20heating&amp;position=33&amp;from_view=search&amp;track=a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1.jpg"/><Relationship Id="rId5" Type="http://schemas.openxmlformats.org/officeDocument/2006/relationships/image" Target="../media/image44.png"/><Relationship Id="rId6" Type="http://schemas.openxmlformats.org/officeDocument/2006/relationships/hyperlink" Target="https://www.freepik.com/free-photo/close-up-ventilation-system_25777554.htm#query=air%20conditioning%20office&amp;position=5&amp;from_view=search&amp;track=ai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background pattern&#10;&#10;Description automatically generated" id="111" name="Google Shape;111;p1"/>
          <p:cNvPicPr preferRelativeResize="0"/>
          <p:nvPr/>
        </p:nvPicPr>
        <p:blipFill rotWithShape="1">
          <a:blip r:embed="rId3">
            <a:alphaModFix/>
          </a:blip>
          <a:srcRect b="0" l="0" r="0" t="0"/>
          <a:stretch/>
        </p:blipFill>
        <p:spPr>
          <a:xfrm>
            <a:off x="1186" y="2174"/>
            <a:ext cx="12193506" cy="6852602"/>
          </a:xfrm>
          <a:prstGeom prst="rect">
            <a:avLst/>
          </a:prstGeom>
          <a:noFill/>
          <a:ln>
            <a:noFill/>
          </a:ln>
        </p:spPr>
      </p:pic>
      <p:pic>
        <p:nvPicPr>
          <p:cNvPr descr="A picture containing background pattern&#10;&#10;Description automatically generated" id="112" name="Google Shape;112;p1"/>
          <p:cNvPicPr preferRelativeResize="0"/>
          <p:nvPr/>
        </p:nvPicPr>
        <p:blipFill rotWithShape="1">
          <a:blip r:embed="rId3">
            <a:alphaModFix/>
          </a:blip>
          <a:srcRect b="0" l="0" r="0" t="0"/>
          <a:stretch/>
        </p:blipFill>
        <p:spPr>
          <a:xfrm>
            <a:off x="0" y="0"/>
            <a:ext cx="12193506" cy="6852602"/>
          </a:xfrm>
          <a:prstGeom prst="rect">
            <a:avLst/>
          </a:prstGeom>
          <a:noFill/>
          <a:ln>
            <a:noFill/>
          </a:ln>
        </p:spPr>
      </p:pic>
      <p:sp>
        <p:nvSpPr>
          <p:cNvPr id="113" name="Google Shape;113;p1"/>
          <p:cNvSpPr txBox="1"/>
          <p:nvPr/>
        </p:nvSpPr>
        <p:spPr>
          <a:xfrm>
            <a:off x="222193" y="4484370"/>
            <a:ext cx="8254255"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7</a:t>
            </a:r>
            <a:r>
              <a:rPr b="1" i="0" lang="en-GB" sz="4400" u="none" cap="none" strike="noStrike">
                <a:solidFill>
                  <a:schemeClr val="dk1"/>
                </a:solidFill>
                <a:latin typeface="Open Sans ExtraBold"/>
                <a:ea typeface="Open Sans ExtraBold"/>
                <a:cs typeface="Open Sans ExtraBold"/>
                <a:sym typeface="Open Sans ExtraBold"/>
              </a:rPr>
              <a:t>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TRANSPORT AND SERVICE SECTORS</a:t>
            </a:r>
            <a:endParaRPr b="1" i="0" sz="4400" u="none" cap="none" strike="noStrike">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8856491"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2.0</a:t>
            </a:r>
            <a:endParaRPr b="0" i="0" sz="1050" u="none" cap="none" strike="noStrike">
              <a:solidFill>
                <a:schemeClr val="lt1"/>
              </a:solidFill>
              <a:latin typeface="Open Sans"/>
              <a:ea typeface="Open Sans"/>
              <a:cs typeface="Open Sans"/>
              <a:sym typeface="Open Sans"/>
            </a:endParaRPr>
          </a:p>
        </p:txBody>
      </p:sp>
      <p:sp>
        <p:nvSpPr>
          <p:cNvPr id="115" name="Google Shape;115;p1"/>
          <p:cNvSpPr txBox="1"/>
          <p:nvPr/>
        </p:nvSpPr>
        <p:spPr>
          <a:xfrm>
            <a:off x="221007" y="3835865"/>
            <a:ext cx="3483373" cy="646331"/>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i="0" lang="en-GB" sz="1800" u="none" cap="none" strike="noStrike">
                <a:solidFill>
                  <a:schemeClr val="dk1"/>
                </a:solidFill>
                <a:latin typeface="Open Sans ExtraBold"/>
                <a:ea typeface="Open Sans ExtraBold"/>
                <a:cs typeface="Open Sans ExtraBold"/>
                <a:sym typeface="Open Sans ExtraBold"/>
              </a:rPr>
              <a:t>Model for Analysis of Energy Demand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ph type="title"/>
          </p:nvPr>
        </p:nvSpPr>
        <p:spPr>
          <a:xfrm>
            <a:off x="3141760" y="59252"/>
            <a:ext cx="8281801"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7.2 Other Service End-uses</a:t>
            </a:r>
            <a:endParaRPr/>
          </a:p>
        </p:txBody>
      </p:sp>
      <p:sp>
        <p:nvSpPr>
          <p:cNvPr id="254" name="Google Shape;254;p10"/>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7.2.3. Appliances and Lightning Raw Data</a:t>
            </a:r>
            <a:endParaRPr b="0" i="0" sz="1800" u="none" cap="none" strike="noStrike">
              <a:solidFill>
                <a:schemeClr val="dk1"/>
              </a:solidFill>
              <a:latin typeface="Open Sans"/>
              <a:ea typeface="Open Sans"/>
              <a:cs typeface="Open Sans"/>
              <a:sym typeface="Open Sans"/>
            </a:endParaRPr>
          </a:p>
        </p:txBody>
      </p:sp>
      <p:sp>
        <p:nvSpPr>
          <p:cNvPr id="255" name="Google Shape;255;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56" name="Google Shape;256;p10"/>
          <p:cNvPicPr preferRelativeResize="0"/>
          <p:nvPr/>
        </p:nvPicPr>
        <p:blipFill rotWithShape="1">
          <a:blip r:embed="rId3">
            <a:alphaModFix/>
          </a:blip>
          <a:srcRect b="0" l="0" r="0" t="0"/>
          <a:stretch/>
        </p:blipFill>
        <p:spPr>
          <a:xfrm>
            <a:off x="945247" y="245962"/>
            <a:ext cx="952145" cy="952145"/>
          </a:xfrm>
          <a:prstGeom prst="rect">
            <a:avLst/>
          </a:prstGeom>
          <a:noFill/>
          <a:ln>
            <a:noFill/>
          </a:ln>
        </p:spPr>
      </p:pic>
      <p:pic>
        <p:nvPicPr>
          <p:cNvPr id="257" name="Google Shape;257;p10"/>
          <p:cNvPicPr preferRelativeResize="0"/>
          <p:nvPr/>
        </p:nvPicPr>
        <p:blipFill rotWithShape="1">
          <a:blip r:embed="rId4">
            <a:alphaModFix/>
          </a:blip>
          <a:srcRect b="0" l="0" r="0" t="0"/>
          <a:stretch/>
        </p:blipFill>
        <p:spPr>
          <a:xfrm>
            <a:off x="893964" y="2193052"/>
            <a:ext cx="10644001" cy="829133"/>
          </a:xfrm>
          <a:prstGeom prst="rect">
            <a:avLst/>
          </a:prstGeom>
          <a:noFill/>
          <a:ln>
            <a:noFill/>
          </a:ln>
        </p:spPr>
      </p:pic>
      <p:pic>
        <p:nvPicPr>
          <p:cNvPr id="258" name="Google Shape;258;p10"/>
          <p:cNvPicPr preferRelativeResize="0"/>
          <p:nvPr/>
        </p:nvPicPr>
        <p:blipFill rotWithShape="1">
          <a:blip r:embed="rId5">
            <a:alphaModFix/>
          </a:blip>
          <a:srcRect b="0" l="0" r="0" t="0"/>
          <a:stretch/>
        </p:blipFill>
        <p:spPr>
          <a:xfrm>
            <a:off x="893970" y="3543332"/>
            <a:ext cx="10643995" cy="829133"/>
          </a:xfrm>
          <a:prstGeom prst="rect">
            <a:avLst/>
          </a:prstGeom>
          <a:noFill/>
          <a:ln>
            <a:noFill/>
          </a:ln>
        </p:spPr>
      </p:pic>
      <p:pic>
        <p:nvPicPr>
          <p:cNvPr id="259" name="Google Shape;259;p10"/>
          <p:cNvPicPr preferRelativeResize="0"/>
          <p:nvPr/>
        </p:nvPicPr>
        <p:blipFill rotWithShape="1">
          <a:blip r:embed="rId6">
            <a:alphaModFix/>
          </a:blip>
          <a:srcRect b="0" l="0" r="0" t="0"/>
          <a:stretch/>
        </p:blipFill>
        <p:spPr>
          <a:xfrm>
            <a:off x="1961102" y="163560"/>
            <a:ext cx="1116948" cy="11169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txBox="1"/>
          <p:nvPr>
            <p:ph type="title"/>
          </p:nvPr>
        </p:nvSpPr>
        <p:spPr>
          <a:xfrm>
            <a:off x="3200126" y="59254"/>
            <a:ext cx="827495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7.2 Other Service End-uses</a:t>
            </a:r>
            <a:endParaRPr/>
          </a:p>
        </p:txBody>
      </p:sp>
      <p:sp>
        <p:nvSpPr>
          <p:cNvPr id="266" name="Google Shape;266;p11"/>
          <p:cNvSpPr txBox="1"/>
          <p:nvPr/>
        </p:nvSpPr>
        <p:spPr>
          <a:xfrm>
            <a:off x="893970" y="1344008"/>
            <a:ext cx="9847010"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7.2.4. Appliances and Lightning Reconstruction and Formulas</a:t>
            </a:r>
            <a:endParaRPr b="0" i="0" sz="1800" u="none" cap="none" strike="noStrike">
              <a:solidFill>
                <a:schemeClr val="dk1"/>
              </a:solidFill>
              <a:latin typeface="Open Sans"/>
              <a:ea typeface="Open Sans"/>
              <a:cs typeface="Open Sans"/>
              <a:sym typeface="Open Sans"/>
            </a:endParaRPr>
          </a:p>
        </p:txBody>
      </p:sp>
      <p:sp>
        <p:nvSpPr>
          <p:cNvPr id="267" name="Google Shape;267;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68" name="Google Shape;268;p11"/>
          <p:cNvPicPr preferRelativeResize="0"/>
          <p:nvPr/>
        </p:nvPicPr>
        <p:blipFill rotWithShape="1">
          <a:blip r:embed="rId3">
            <a:alphaModFix/>
          </a:blip>
          <a:srcRect b="0" l="0" r="0" t="0"/>
          <a:stretch/>
        </p:blipFill>
        <p:spPr>
          <a:xfrm>
            <a:off x="945247" y="245962"/>
            <a:ext cx="952145" cy="952145"/>
          </a:xfrm>
          <a:prstGeom prst="rect">
            <a:avLst/>
          </a:prstGeom>
          <a:noFill/>
          <a:ln>
            <a:noFill/>
          </a:ln>
        </p:spPr>
      </p:pic>
      <p:sp>
        <p:nvSpPr>
          <p:cNvPr id="269" name="Google Shape;269;p11"/>
          <p:cNvSpPr txBox="1"/>
          <p:nvPr/>
        </p:nvSpPr>
        <p:spPr>
          <a:xfrm>
            <a:off x="893969" y="1819993"/>
            <a:ext cx="10581107" cy="4427538"/>
          </a:xfrm>
          <a:prstGeom prst="rect">
            <a:avLst/>
          </a:prstGeom>
          <a:blipFill rotWithShape="1">
            <a:blip r:embed="rId4">
              <a:alphaModFix/>
            </a:blip>
            <a:stretch>
              <a:fillRect b="0" l="-345" r="0" t="-27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id="270" name="Google Shape;270;p11"/>
          <p:cNvPicPr preferRelativeResize="0"/>
          <p:nvPr/>
        </p:nvPicPr>
        <p:blipFill rotWithShape="1">
          <a:blip r:embed="rId5">
            <a:alphaModFix/>
          </a:blip>
          <a:srcRect b="0" l="0" r="0" t="0"/>
          <a:stretch/>
        </p:blipFill>
        <p:spPr>
          <a:xfrm>
            <a:off x="1990285" y="163560"/>
            <a:ext cx="1116948" cy="11169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2"/>
          <p:cNvSpPr txBox="1"/>
          <p:nvPr/>
        </p:nvSpPr>
        <p:spPr>
          <a:xfrm>
            <a:off x="887412" y="1332969"/>
            <a:ext cx="10439494" cy="4427538"/>
          </a:xfrm>
          <a:prstGeom prst="rect">
            <a:avLst/>
          </a:prstGeom>
          <a:blipFill rotWithShape="1">
            <a:blip r:embed="rId3">
              <a:alphaModFix/>
            </a:blip>
            <a:stretch>
              <a:fillRect b="-4131" l="-349" r="0" t="-4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76" name="Google Shape;276;p1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7" name="Google Shape;277;p12"/>
          <p:cNvSpPr txBox="1"/>
          <p:nvPr>
            <p:ph type="title"/>
          </p:nvPr>
        </p:nvSpPr>
        <p:spPr>
          <a:xfrm>
            <a:off x="856129" y="-1556"/>
            <a:ext cx="10217032" cy="1343491"/>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7.2 Service sector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4" name="Google Shape;284;p13"/>
          <p:cNvSpPr txBox="1"/>
          <p:nvPr/>
        </p:nvSpPr>
        <p:spPr>
          <a:xfrm>
            <a:off x="887205" y="-294171"/>
            <a:ext cx="10390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7.3 Transportation sector</a:t>
            </a:r>
            <a:endParaRPr/>
          </a:p>
        </p:txBody>
      </p:sp>
      <p:sp>
        <p:nvSpPr>
          <p:cNvPr id="285" name="Google Shape;285;p13"/>
          <p:cNvSpPr txBox="1"/>
          <p:nvPr/>
        </p:nvSpPr>
        <p:spPr>
          <a:xfrm>
            <a:off x="1064860" y="1713385"/>
            <a:ext cx="1496920"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Open Sans Light"/>
                <a:ea typeface="Open Sans Light"/>
                <a:cs typeface="Open Sans Light"/>
                <a:sym typeface="Open Sans Light"/>
              </a:rPr>
              <a:t>Sectors</a:t>
            </a:r>
            <a:endParaRPr/>
          </a:p>
        </p:txBody>
      </p:sp>
      <p:sp>
        <p:nvSpPr>
          <p:cNvPr id="286" name="Google Shape;286;p13"/>
          <p:cNvSpPr txBox="1"/>
          <p:nvPr/>
        </p:nvSpPr>
        <p:spPr>
          <a:xfrm>
            <a:off x="1013830" y="2980578"/>
            <a:ext cx="228940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chemeClr val="accent5"/>
                </a:solidFill>
                <a:latin typeface="Open Sans Light"/>
                <a:ea typeface="Open Sans Light"/>
                <a:cs typeface="Open Sans Light"/>
                <a:sym typeface="Open Sans Light"/>
              </a:rPr>
              <a:t>Subsectors</a:t>
            </a:r>
            <a:endParaRPr sz="1600">
              <a:solidFill>
                <a:schemeClr val="accent5"/>
              </a:solidFill>
              <a:latin typeface="Open Sans Light"/>
              <a:ea typeface="Open Sans Light"/>
              <a:cs typeface="Open Sans Light"/>
              <a:sym typeface="Open Sans Light"/>
            </a:endParaRPr>
          </a:p>
        </p:txBody>
      </p:sp>
      <p:sp>
        <p:nvSpPr>
          <p:cNvPr id="287" name="Google Shape;287;p13"/>
          <p:cNvSpPr txBox="1"/>
          <p:nvPr/>
        </p:nvSpPr>
        <p:spPr>
          <a:xfrm>
            <a:off x="1042279" y="4640604"/>
            <a:ext cx="1761082"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rgbClr val="B4323F"/>
                </a:solidFill>
                <a:latin typeface="Open Sans Light"/>
                <a:ea typeface="Open Sans Light"/>
                <a:cs typeface="Open Sans Light"/>
                <a:sym typeface="Open Sans Light"/>
              </a:rPr>
              <a:t>End-use</a:t>
            </a:r>
            <a:endParaRPr/>
          </a:p>
        </p:txBody>
      </p:sp>
      <p:sp>
        <p:nvSpPr>
          <p:cNvPr id="288" name="Google Shape;288;p13"/>
          <p:cNvSpPr txBox="1"/>
          <p:nvPr/>
        </p:nvSpPr>
        <p:spPr>
          <a:xfrm>
            <a:off x="713847" y="5368884"/>
            <a:ext cx="2025244"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6"/>
                </a:solidFill>
                <a:latin typeface="Open Sans Light"/>
                <a:ea typeface="Open Sans Light"/>
                <a:cs typeface="Open Sans Light"/>
                <a:sym typeface="Open Sans Light"/>
              </a:rPr>
              <a:t>Category of Final Energy Demand (FED)</a:t>
            </a:r>
            <a:endParaRPr/>
          </a:p>
        </p:txBody>
      </p:sp>
      <p:sp>
        <p:nvSpPr>
          <p:cNvPr id="289" name="Google Shape;289;p13"/>
          <p:cNvSpPr txBox="1"/>
          <p:nvPr/>
        </p:nvSpPr>
        <p:spPr>
          <a:xfrm>
            <a:off x="2870001" y="5428297"/>
            <a:ext cx="1056649"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Electricity</a:t>
            </a:r>
            <a:endParaRPr/>
          </a:p>
        </p:txBody>
      </p:sp>
      <p:sp>
        <p:nvSpPr>
          <p:cNvPr id="290" name="Google Shape;290;p13"/>
          <p:cNvSpPr txBox="1"/>
          <p:nvPr/>
        </p:nvSpPr>
        <p:spPr>
          <a:xfrm>
            <a:off x="3977278" y="5322800"/>
            <a:ext cx="794373"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Steam Coal</a:t>
            </a:r>
            <a:endParaRPr/>
          </a:p>
        </p:txBody>
      </p:sp>
      <p:sp>
        <p:nvSpPr>
          <p:cNvPr id="291" name="Google Shape;291;p13"/>
          <p:cNvSpPr txBox="1"/>
          <p:nvPr/>
        </p:nvSpPr>
        <p:spPr>
          <a:xfrm>
            <a:off x="8095467" y="5439866"/>
            <a:ext cx="703680"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LPG</a:t>
            </a:r>
            <a:endParaRPr/>
          </a:p>
        </p:txBody>
      </p:sp>
      <p:sp>
        <p:nvSpPr>
          <p:cNvPr id="292" name="Google Shape;292;p13"/>
          <p:cNvSpPr txBox="1"/>
          <p:nvPr/>
        </p:nvSpPr>
        <p:spPr>
          <a:xfrm>
            <a:off x="7096131" y="5439866"/>
            <a:ext cx="898701"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chemeClr val="accent6"/>
                </a:solidFill>
                <a:latin typeface="Open Sans Light"/>
                <a:ea typeface="Open Sans Light"/>
                <a:cs typeface="Open Sans Light"/>
                <a:sym typeface="Open Sans Light"/>
              </a:rPr>
              <a:t>Jet Fuel</a:t>
            </a:r>
            <a:endParaRPr/>
          </a:p>
        </p:txBody>
      </p:sp>
      <p:sp>
        <p:nvSpPr>
          <p:cNvPr id="293" name="Google Shape;293;p13"/>
          <p:cNvSpPr txBox="1"/>
          <p:nvPr/>
        </p:nvSpPr>
        <p:spPr>
          <a:xfrm>
            <a:off x="4863023" y="5441531"/>
            <a:ext cx="794374"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Diesel</a:t>
            </a:r>
            <a:endParaRPr/>
          </a:p>
        </p:txBody>
      </p:sp>
      <p:sp>
        <p:nvSpPr>
          <p:cNvPr id="294" name="Google Shape;294;p13"/>
          <p:cNvSpPr txBox="1"/>
          <p:nvPr/>
        </p:nvSpPr>
        <p:spPr>
          <a:xfrm>
            <a:off x="5769182" y="5439866"/>
            <a:ext cx="1226314"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Gasoline</a:t>
            </a:r>
            <a:endParaRPr/>
          </a:p>
        </p:txBody>
      </p:sp>
      <p:sp>
        <p:nvSpPr>
          <p:cNvPr id="295" name="Google Shape;295;p13"/>
          <p:cNvSpPr txBox="1"/>
          <p:nvPr/>
        </p:nvSpPr>
        <p:spPr>
          <a:xfrm>
            <a:off x="3166716" y="1530665"/>
            <a:ext cx="1496920"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rgbClr val="A5A5A5"/>
                </a:solidFill>
                <a:latin typeface="Open Sans Light"/>
                <a:ea typeface="Open Sans Light"/>
                <a:cs typeface="Open Sans Light"/>
                <a:sym typeface="Open Sans Light"/>
              </a:rPr>
              <a:t>Industry</a:t>
            </a:r>
            <a:endParaRPr/>
          </a:p>
        </p:txBody>
      </p:sp>
      <p:sp>
        <p:nvSpPr>
          <p:cNvPr id="296" name="Google Shape;296;p13"/>
          <p:cNvSpPr txBox="1"/>
          <p:nvPr/>
        </p:nvSpPr>
        <p:spPr>
          <a:xfrm>
            <a:off x="9070964" y="1542988"/>
            <a:ext cx="1673028" cy="338554"/>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Open Sans Light"/>
                <a:ea typeface="Open Sans Light"/>
                <a:cs typeface="Open Sans Light"/>
                <a:sym typeface="Open Sans Light"/>
              </a:rPr>
              <a:t>Transport</a:t>
            </a:r>
            <a:endParaRPr/>
          </a:p>
        </p:txBody>
      </p:sp>
      <p:sp>
        <p:nvSpPr>
          <p:cNvPr id="297" name="Google Shape;297;p13"/>
          <p:cNvSpPr txBox="1"/>
          <p:nvPr/>
        </p:nvSpPr>
        <p:spPr>
          <a:xfrm>
            <a:off x="5069269" y="1544108"/>
            <a:ext cx="1320812"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D2D2D2"/>
                </a:solidFill>
                <a:latin typeface="Open Sans Light"/>
                <a:ea typeface="Open Sans Light"/>
                <a:cs typeface="Open Sans Light"/>
                <a:sym typeface="Open Sans Light"/>
              </a:rPr>
              <a:t>Service</a:t>
            </a:r>
            <a:endParaRPr/>
          </a:p>
        </p:txBody>
      </p:sp>
      <p:sp>
        <p:nvSpPr>
          <p:cNvPr id="298" name="Google Shape;298;p13"/>
          <p:cNvSpPr txBox="1"/>
          <p:nvPr/>
        </p:nvSpPr>
        <p:spPr>
          <a:xfrm>
            <a:off x="6704880" y="1549906"/>
            <a:ext cx="1849136"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rgbClr val="7F7F7F"/>
                </a:solidFill>
                <a:latin typeface="Open Sans Light"/>
                <a:ea typeface="Open Sans Light"/>
                <a:cs typeface="Open Sans Light"/>
                <a:sym typeface="Open Sans Light"/>
              </a:rPr>
              <a:t>Household</a:t>
            </a:r>
            <a:endParaRPr/>
          </a:p>
        </p:txBody>
      </p:sp>
      <p:sp>
        <p:nvSpPr>
          <p:cNvPr id="299" name="Google Shape;299;p13"/>
          <p:cNvSpPr txBox="1"/>
          <p:nvPr/>
        </p:nvSpPr>
        <p:spPr>
          <a:xfrm>
            <a:off x="2671931" y="2665661"/>
            <a:ext cx="2965459" cy="584775"/>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Transportation of passengers (passenger-km)</a:t>
            </a:r>
            <a:endParaRPr/>
          </a:p>
        </p:txBody>
      </p:sp>
      <p:sp>
        <p:nvSpPr>
          <p:cNvPr id="300" name="Google Shape;300;p13"/>
          <p:cNvSpPr/>
          <p:nvPr/>
        </p:nvSpPr>
        <p:spPr>
          <a:xfrm>
            <a:off x="996087" y="1440343"/>
            <a:ext cx="10203071" cy="951616"/>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Open Sans Light"/>
              <a:ea typeface="Open Sans Light"/>
              <a:cs typeface="Open Sans Light"/>
              <a:sym typeface="Open Sans Light"/>
            </a:endParaRPr>
          </a:p>
        </p:txBody>
      </p:sp>
      <p:sp>
        <p:nvSpPr>
          <p:cNvPr id="301" name="Google Shape;301;p13"/>
          <p:cNvSpPr/>
          <p:nvPr/>
        </p:nvSpPr>
        <p:spPr>
          <a:xfrm>
            <a:off x="992609" y="2602073"/>
            <a:ext cx="10203071" cy="1437001"/>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25252"/>
              </a:solidFill>
              <a:latin typeface="Open Sans Light"/>
              <a:ea typeface="Open Sans Light"/>
              <a:cs typeface="Open Sans Light"/>
              <a:sym typeface="Open Sans Light"/>
            </a:endParaRPr>
          </a:p>
        </p:txBody>
      </p:sp>
      <p:sp>
        <p:nvSpPr>
          <p:cNvPr id="302" name="Google Shape;302;p13"/>
          <p:cNvSpPr/>
          <p:nvPr/>
        </p:nvSpPr>
        <p:spPr>
          <a:xfrm>
            <a:off x="999422" y="4375177"/>
            <a:ext cx="10203071" cy="897863"/>
          </a:xfrm>
          <a:prstGeom prst="rect">
            <a:avLst/>
          </a:prstGeom>
          <a:noFill/>
          <a:ln cap="flat" cmpd="sng" w="28575">
            <a:solidFill>
              <a:srgbClr val="B432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B4323F"/>
              </a:solidFill>
              <a:latin typeface="Open Sans Light"/>
              <a:ea typeface="Open Sans Light"/>
              <a:cs typeface="Open Sans Light"/>
              <a:sym typeface="Open Sans Light"/>
            </a:endParaRPr>
          </a:p>
        </p:txBody>
      </p:sp>
      <p:cxnSp>
        <p:nvCxnSpPr>
          <p:cNvPr id="303" name="Google Shape;303;p13"/>
          <p:cNvCxnSpPr/>
          <p:nvPr/>
        </p:nvCxnSpPr>
        <p:spPr>
          <a:xfrm>
            <a:off x="6123383" y="4039074"/>
            <a:ext cx="0" cy="336103"/>
          </a:xfrm>
          <a:prstGeom prst="straightConnector1">
            <a:avLst/>
          </a:prstGeom>
          <a:noFill/>
          <a:ln cap="flat" cmpd="sng" w="28575">
            <a:solidFill>
              <a:srgbClr val="B4323F"/>
            </a:solidFill>
            <a:prstDash val="solid"/>
            <a:round/>
            <a:headEnd len="med" w="med" type="none"/>
            <a:tailEnd len="med" w="med" type="triangle"/>
          </a:ln>
        </p:spPr>
      </p:cxnSp>
      <p:sp>
        <p:nvSpPr>
          <p:cNvPr id="304" name="Google Shape;304;p13"/>
          <p:cNvSpPr txBox="1"/>
          <p:nvPr>
            <p:ph idx="1" type="body"/>
          </p:nvPr>
        </p:nvSpPr>
        <p:spPr>
          <a:xfrm>
            <a:off x="912650" y="988605"/>
            <a:ext cx="10515600" cy="382925"/>
          </a:xfrm>
          <a:prstGeom prst="rect">
            <a:avLst/>
          </a:prstGeom>
          <a:noFill/>
          <a:ln>
            <a:noFill/>
          </a:ln>
        </p:spPr>
        <p:txBody>
          <a:bodyPr anchorCtr="0" anchor="t" bIns="45700" lIns="91425" spcFirstLastPara="1" rIns="91425" wrap="square" tIns="45700">
            <a:noAutofit/>
          </a:bodyPr>
          <a:lstStyle/>
          <a:p>
            <a:pPr indent="0" lvl="6" marL="0" rtl="0" algn="l">
              <a:lnSpc>
                <a:spcPct val="110000"/>
              </a:lnSpc>
              <a:spcBef>
                <a:spcPts val="0"/>
              </a:spcBef>
              <a:spcAft>
                <a:spcPts val="0"/>
              </a:spcAft>
              <a:buClr>
                <a:srgbClr val="333333"/>
              </a:buClr>
              <a:buSzPts val="1300"/>
              <a:buNone/>
            </a:pPr>
            <a:r>
              <a:rPr b="1" lang="en-GB" sz="2000">
                <a:solidFill>
                  <a:srgbClr val="9CC2E5"/>
                </a:solidFill>
                <a:latin typeface="Open Sans"/>
                <a:ea typeface="Open Sans"/>
                <a:cs typeface="Open Sans"/>
                <a:sym typeface="Open Sans"/>
              </a:rPr>
              <a:t>7.3.1. The Transport Sector, Subsectors, End-use and Final Energy Demands</a:t>
            </a:r>
            <a:endParaRPr/>
          </a:p>
          <a:p>
            <a:pPr indent="0" lvl="0" marL="0" rtl="0" algn="l">
              <a:lnSpc>
                <a:spcPct val="90000"/>
              </a:lnSpc>
              <a:spcBef>
                <a:spcPts val="2200"/>
              </a:spcBef>
              <a:spcAft>
                <a:spcPts val="0"/>
              </a:spcAft>
              <a:buClr>
                <a:schemeClr val="dk1"/>
              </a:buClr>
              <a:buSzPts val="2800"/>
              <a:buNone/>
            </a:pPr>
            <a:r>
              <a:t/>
            </a:r>
            <a:endParaRPr/>
          </a:p>
        </p:txBody>
      </p:sp>
      <p:cxnSp>
        <p:nvCxnSpPr>
          <p:cNvPr id="305" name="Google Shape;305;p13"/>
          <p:cNvCxnSpPr/>
          <p:nvPr/>
        </p:nvCxnSpPr>
        <p:spPr>
          <a:xfrm flipH="1">
            <a:off x="8032123" y="1881543"/>
            <a:ext cx="1176501" cy="671002"/>
          </a:xfrm>
          <a:prstGeom prst="straightConnector1">
            <a:avLst/>
          </a:prstGeom>
          <a:noFill/>
          <a:ln cap="flat" cmpd="sng" w="28575">
            <a:solidFill>
              <a:schemeClr val="dk1"/>
            </a:solidFill>
            <a:prstDash val="solid"/>
            <a:round/>
            <a:headEnd len="med" w="med" type="none"/>
            <a:tailEnd len="med" w="med" type="triangle"/>
          </a:ln>
        </p:spPr>
      </p:cxnSp>
      <p:pic>
        <p:nvPicPr>
          <p:cNvPr id="306" name="Google Shape;306;p13"/>
          <p:cNvPicPr preferRelativeResize="0"/>
          <p:nvPr/>
        </p:nvPicPr>
        <p:blipFill rotWithShape="1">
          <a:blip r:embed="rId3">
            <a:alphaModFix amt="35000"/>
          </a:blip>
          <a:srcRect b="0" l="0" r="0" t="0"/>
          <a:stretch/>
        </p:blipFill>
        <p:spPr>
          <a:xfrm>
            <a:off x="3682388" y="1882662"/>
            <a:ext cx="477490" cy="477490"/>
          </a:xfrm>
          <a:prstGeom prst="rect">
            <a:avLst/>
          </a:prstGeom>
          <a:noFill/>
          <a:ln>
            <a:noFill/>
          </a:ln>
        </p:spPr>
      </p:pic>
      <p:pic>
        <p:nvPicPr>
          <p:cNvPr id="307" name="Google Shape;307;p13"/>
          <p:cNvPicPr preferRelativeResize="0"/>
          <p:nvPr/>
        </p:nvPicPr>
        <p:blipFill rotWithShape="1">
          <a:blip r:embed="rId4">
            <a:alphaModFix amt="35000"/>
          </a:blip>
          <a:srcRect b="0" l="0" r="0" t="0"/>
          <a:stretch/>
        </p:blipFill>
        <p:spPr>
          <a:xfrm>
            <a:off x="5478740" y="1936831"/>
            <a:ext cx="451909" cy="451909"/>
          </a:xfrm>
          <a:prstGeom prst="rect">
            <a:avLst/>
          </a:prstGeom>
          <a:noFill/>
          <a:ln>
            <a:noFill/>
          </a:ln>
        </p:spPr>
      </p:pic>
      <p:pic>
        <p:nvPicPr>
          <p:cNvPr id="308" name="Google Shape;308;p13"/>
          <p:cNvPicPr preferRelativeResize="0"/>
          <p:nvPr/>
        </p:nvPicPr>
        <p:blipFill rotWithShape="1">
          <a:blip r:embed="rId5">
            <a:alphaModFix amt="50000"/>
          </a:blip>
          <a:srcRect b="0" l="0" r="0" t="0"/>
          <a:stretch/>
        </p:blipFill>
        <p:spPr>
          <a:xfrm>
            <a:off x="7369318" y="1910208"/>
            <a:ext cx="462367" cy="462367"/>
          </a:xfrm>
          <a:prstGeom prst="rect">
            <a:avLst/>
          </a:prstGeom>
          <a:noFill/>
          <a:ln>
            <a:noFill/>
          </a:ln>
        </p:spPr>
      </p:pic>
      <p:pic>
        <p:nvPicPr>
          <p:cNvPr id="309" name="Google Shape;309;p13"/>
          <p:cNvPicPr preferRelativeResize="0"/>
          <p:nvPr/>
        </p:nvPicPr>
        <p:blipFill rotWithShape="1">
          <a:blip r:embed="rId6">
            <a:alphaModFix/>
          </a:blip>
          <a:srcRect b="0" l="0" r="0" t="0"/>
          <a:stretch/>
        </p:blipFill>
        <p:spPr>
          <a:xfrm>
            <a:off x="9739751" y="1910208"/>
            <a:ext cx="462367" cy="462367"/>
          </a:xfrm>
          <a:prstGeom prst="rect">
            <a:avLst/>
          </a:prstGeom>
          <a:noFill/>
          <a:ln>
            <a:noFill/>
          </a:ln>
        </p:spPr>
      </p:pic>
      <p:sp>
        <p:nvSpPr>
          <p:cNvPr id="310" name="Google Shape;310;p13"/>
          <p:cNvSpPr txBox="1"/>
          <p:nvPr/>
        </p:nvSpPr>
        <p:spPr>
          <a:xfrm>
            <a:off x="2569309" y="4428800"/>
            <a:ext cx="1478689"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Car</a:t>
            </a:r>
            <a:endParaRPr sz="1600">
              <a:solidFill>
                <a:srgbClr val="B4323F"/>
              </a:solidFill>
              <a:latin typeface="Open Sans Light"/>
              <a:ea typeface="Open Sans Light"/>
              <a:cs typeface="Open Sans Light"/>
              <a:sym typeface="Open Sans Light"/>
            </a:endParaRPr>
          </a:p>
        </p:txBody>
      </p:sp>
      <p:sp>
        <p:nvSpPr>
          <p:cNvPr id="311" name="Google Shape;311;p13"/>
          <p:cNvSpPr txBox="1"/>
          <p:nvPr/>
        </p:nvSpPr>
        <p:spPr>
          <a:xfrm>
            <a:off x="4126489" y="4426237"/>
            <a:ext cx="1478689"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Bus</a:t>
            </a:r>
            <a:endParaRPr sz="1600">
              <a:solidFill>
                <a:srgbClr val="B4323F"/>
              </a:solidFill>
              <a:latin typeface="Open Sans Light"/>
              <a:ea typeface="Open Sans Light"/>
              <a:cs typeface="Open Sans Light"/>
              <a:sym typeface="Open Sans Light"/>
            </a:endParaRPr>
          </a:p>
        </p:txBody>
      </p:sp>
      <p:sp>
        <p:nvSpPr>
          <p:cNvPr id="312" name="Google Shape;312;p13"/>
          <p:cNvSpPr txBox="1"/>
          <p:nvPr/>
        </p:nvSpPr>
        <p:spPr>
          <a:xfrm>
            <a:off x="6227324" y="2911882"/>
            <a:ext cx="2003872"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Freight (ton-km)</a:t>
            </a:r>
            <a:endParaRPr/>
          </a:p>
        </p:txBody>
      </p:sp>
      <p:sp>
        <p:nvSpPr>
          <p:cNvPr id="313" name="Google Shape;313;p13"/>
          <p:cNvSpPr txBox="1"/>
          <p:nvPr/>
        </p:nvSpPr>
        <p:spPr>
          <a:xfrm>
            <a:off x="9088928" y="2910454"/>
            <a:ext cx="1535366"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International</a:t>
            </a:r>
            <a:endParaRPr/>
          </a:p>
        </p:txBody>
      </p:sp>
      <p:sp>
        <p:nvSpPr>
          <p:cNvPr id="314" name="Google Shape;314;p13"/>
          <p:cNvSpPr txBox="1"/>
          <p:nvPr/>
        </p:nvSpPr>
        <p:spPr>
          <a:xfrm>
            <a:off x="5696376" y="4426237"/>
            <a:ext cx="1478689"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Plane</a:t>
            </a:r>
            <a:endParaRPr sz="1600">
              <a:solidFill>
                <a:srgbClr val="B4323F"/>
              </a:solidFill>
              <a:latin typeface="Open Sans Light"/>
              <a:ea typeface="Open Sans Light"/>
              <a:cs typeface="Open Sans Light"/>
              <a:sym typeface="Open Sans Light"/>
            </a:endParaRPr>
          </a:p>
        </p:txBody>
      </p:sp>
      <p:sp>
        <p:nvSpPr>
          <p:cNvPr id="315" name="Google Shape;315;p13"/>
          <p:cNvSpPr txBox="1"/>
          <p:nvPr/>
        </p:nvSpPr>
        <p:spPr>
          <a:xfrm>
            <a:off x="9964767" y="5439866"/>
            <a:ext cx="968595"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CNG</a:t>
            </a:r>
            <a:endParaRPr/>
          </a:p>
        </p:txBody>
      </p:sp>
      <p:sp>
        <p:nvSpPr>
          <p:cNvPr id="316" name="Google Shape;316;p13"/>
          <p:cNvSpPr txBox="1"/>
          <p:nvPr/>
        </p:nvSpPr>
        <p:spPr>
          <a:xfrm>
            <a:off x="8836150" y="4424937"/>
            <a:ext cx="1478689"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Train</a:t>
            </a:r>
            <a:endParaRPr sz="1600">
              <a:solidFill>
                <a:srgbClr val="B4323F"/>
              </a:solidFill>
              <a:latin typeface="Open Sans Light"/>
              <a:ea typeface="Open Sans Light"/>
              <a:cs typeface="Open Sans Light"/>
              <a:sym typeface="Open Sans Light"/>
            </a:endParaRPr>
          </a:p>
        </p:txBody>
      </p:sp>
      <p:sp>
        <p:nvSpPr>
          <p:cNvPr id="317" name="Google Shape;317;p13"/>
          <p:cNvSpPr txBox="1"/>
          <p:nvPr/>
        </p:nvSpPr>
        <p:spPr>
          <a:xfrm>
            <a:off x="7266263" y="4426237"/>
            <a:ext cx="1478689"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Truck</a:t>
            </a:r>
            <a:endParaRPr sz="1600">
              <a:solidFill>
                <a:srgbClr val="B4323F"/>
              </a:solidFill>
              <a:latin typeface="Open Sans Light"/>
              <a:ea typeface="Open Sans Light"/>
              <a:cs typeface="Open Sans Light"/>
              <a:sym typeface="Open Sans Light"/>
            </a:endParaRPr>
          </a:p>
        </p:txBody>
      </p:sp>
      <p:pic>
        <p:nvPicPr>
          <p:cNvPr id="318" name="Google Shape;318;p13"/>
          <p:cNvPicPr preferRelativeResize="0"/>
          <p:nvPr/>
        </p:nvPicPr>
        <p:blipFill rotWithShape="1">
          <a:blip r:embed="rId7">
            <a:alphaModFix/>
          </a:blip>
          <a:srcRect b="0" l="0" r="0" t="0"/>
          <a:stretch/>
        </p:blipFill>
        <p:spPr>
          <a:xfrm>
            <a:off x="4905402" y="2910454"/>
            <a:ext cx="717095" cy="717095"/>
          </a:xfrm>
          <a:prstGeom prst="rect">
            <a:avLst/>
          </a:prstGeom>
          <a:noFill/>
          <a:ln>
            <a:noFill/>
          </a:ln>
        </p:spPr>
      </p:pic>
      <p:pic>
        <p:nvPicPr>
          <p:cNvPr id="319" name="Google Shape;319;p13"/>
          <p:cNvPicPr preferRelativeResize="0"/>
          <p:nvPr/>
        </p:nvPicPr>
        <p:blipFill rotWithShape="1">
          <a:blip r:embed="rId8">
            <a:alphaModFix/>
          </a:blip>
          <a:srcRect b="0" l="0" r="0" t="0"/>
          <a:stretch/>
        </p:blipFill>
        <p:spPr>
          <a:xfrm>
            <a:off x="6857114" y="3319132"/>
            <a:ext cx="629327" cy="629327"/>
          </a:xfrm>
          <a:prstGeom prst="rect">
            <a:avLst/>
          </a:prstGeom>
          <a:noFill/>
          <a:ln>
            <a:noFill/>
          </a:ln>
        </p:spPr>
      </p:pic>
      <p:pic>
        <p:nvPicPr>
          <p:cNvPr id="320" name="Google Shape;320;p13"/>
          <p:cNvPicPr preferRelativeResize="0"/>
          <p:nvPr/>
        </p:nvPicPr>
        <p:blipFill rotWithShape="1">
          <a:blip r:embed="rId9">
            <a:alphaModFix/>
          </a:blip>
          <a:srcRect b="0" l="0" r="0" t="0"/>
          <a:stretch/>
        </p:blipFill>
        <p:spPr>
          <a:xfrm>
            <a:off x="9575495" y="3291515"/>
            <a:ext cx="663966" cy="663966"/>
          </a:xfrm>
          <a:prstGeom prst="rect">
            <a:avLst/>
          </a:prstGeom>
          <a:noFill/>
          <a:ln>
            <a:noFill/>
          </a:ln>
        </p:spPr>
      </p:pic>
      <p:sp>
        <p:nvSpPr>
          <p:cNvPr id="321" name="Google Shape;321;p13"/>
          <p:cNvSpPr txBox="1"/>
          <p:nvPr/>
        </p:nvSpPr>
        <p:spPr>
          <a:xfrm>
            <a:off x="4277221" y="3611532"/>
            <a:ext cx="1360169"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Intercity</a:t>
            </a:r>
            <a:endParaRPr/>
          </a:p>
        </p:txBody>
      </p:sp>
      <p:sp>
        <p:nvSpPr>
          <p:cNvPr id="322" name="Google Shape;322;p13"/>
          <p:cNvSpPr txBox="1"/>
          <p:nvPr/>
        </p:nvSpPr>
        <p:spPr>
          <a:xfrm>
            <a:off x="2671931" y="3611532"/>
            <a:ext cx="1360169"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Urban</a:t>
            </a:r>
            <a:endParaRPr b="1" sz="1600">
              <a:solidFill>
                <a:schemeClr val="accent1"/>
              </a:solidFill>
              <a:latin typeface="Open Sans Light"/>
              <a:ea typeface="Open Sans Light"/>
              <a:cs typeface="Open Sans Light"/>
              <a:sym typeface="Open Sans Light"/>
            </a:endParaRPr>
          </a:p>
        </p:txBody>
      </p:sp>
      <p:cxnSp>
        <p:nvCxnSpPr>
          <p:cNvPr id="323" name="Google Shape;323;p13"/>
          <p:cNvCxnSpPr/>
          <p:nvPr/>
        </p:nvCxnSpPr>
        <p:spPr>
          <a:xfrm>
            <a:off x="4159878" y="3260800"/>
            <a:ext cx="364728" cy="342317"/>
          </a:xfrm>
          <a:prstGeom prst="straightConnector1">
            <a:avLst/>
          </a:prstGeom>
          <a:noFill/>
          <a:ln cap="flat" cmpd="sng" w="28575">
            <a:solidFill>
              <a:schemeClr val="accent1"/>
            </a:solidFill>
            <a:prstDash val="solid"/>
            <a:round/>
            <a:headEnd len="med" w="med" type="none"/>
            <a:tailEnd len="med" w="med" type="triangle"/>
          </a:ln>
        </p:spPr>
      </p:cxnSp>
      <p:cxnSp>
        <p:nvCxnSpPr>
          <p:cNvPr id="324" name="Google Shape;324;p13"/>
          <p:cNvCxnSpPr/>
          <p:nvPr/>
        </p:nvCxnSpPr>
        <p:spPr>
          <a:xfrm flipH="1">
            <a:off x="3682387" y="3260800"/>
            <a:ext cx="477489" cy="338554"/>
          </a:xfrm>
          <a:prstGeom prst="straightConnector1">
            <a:avLst/>
          </a:prstGeom>
          <a:noFill/>
          <a:ln cap="flat" cmpd="sng" w="28575">
            <a:solidFill>
              <a:schemeClr val="accent1"/>
            </a:solidFill>
            <a:prstDash val="solid"/>
            <a:round/>
            <a:headEnd len="med" w="med" type="none"/>
            <a:tailEnd len="med" w="med" type="triangle"/>
          </a:ln>
        </p:spPr>
      </p:cxnSp>
      <p:sp>
        <p:nvSpPr>
          <p:cNvPr id="325" name="Google Shape;325;p13"/>
          <p:cNvSpPr txBox="1"/>
          <p:nvPr/>
        </p:nvSpPr>
        <p:spPr>
          <a:xfrm>
            <a:off x="8895555" y="5439866"/>
            <a:ext cx="968595"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Alcohol</a:t>
            </a:r>
            <a:endParaRPr/>
          </a:p>
        </p:txBody>
      </p:sp>
      <p:pic>
        <p:nvPicPr>
          <p:cNvPr id="326" name="Google Shape;326;p13"/>
          <p:cNvPicPr preferRelativeResize="0"/>
          <p:nvPr/>
        </p:nvPicPr>
        <p:blipFill rotWithShape="1">
          <a:blip r:embed="rId10">
            <a:alphaModFix/>
          </a:blip>
          <a:srcRect b="0" l="0" r="0" t="0"/>
          <a:stretch/>
        </p:blipFill>
        <p:spPr>
          <a:xfrm>
            <a:off x="4609194" y="4761960"/>
            <a:ext cx="507657" cy="507657"/>
          </a:xfrm>
          <a:prstGeom prst="rect">
            <a:avLst/>
          </a:prstGeom>
          <a:noFill/>
          <a:ln>
            <a:noFill/>
          </a:ln>
        </p:spPr>
      </p:pic>
      <p:pic>
        <p:nvPicPr>
          <p:cNvPr id="327" name="Google Shape;327;p13"/>
          <p:cNvPicPr preferRelativeResize="0"/>
          <p:nvPr/>
        </p:nvPicPr>
        <p:blipFill rotWithShape="1">
          <a:blip r:embed="rId11">
            <a:alphaModFix/>
          </a:blip>
          <a:srcRect b="0" l="0" r="0" t="0"/>
          <a:stretch/>
        </p:blipFill>
        <p:spPr>
          <a:xfrm>
            <a:off x="6198920" y="4794044"/>
            <a:ext cx="449743" cy="449743"/>
          </a:xfrm>
          <a:prstGeom prst="rect">
            <a:avLst/>
          </a:prstGeom>
          <a:noFill/>
          <a:ln>
            <a:noFill/>
          </a:ln>
        </p:spPr>
      </p:pic>
      <p:pic>
        <p:nvPicPr>
          <p:cNvPr id="328" name="Google Shape;328;p13"/>
          <p:cNvPicPr preferRelativeResize="0"/>
          <p:nvPr/>
        </p:nvPicPr>
        <p:blipFill rotWithShape="1">
          <a:blip r:embed="rId12">
            <a:alphaModFix/>
          </a:blip>
          <a:srcRect b="0" l="0" r="0" t="0"/>
          <a:stretch/>
        </p:blipFill>
        <p:spPr>
          <a:xfrm>
            <a:off x="7806995" y="4742210"/>
            <a:ext cx="576944" cy="576944"/>
          </a:xfrm>
          <a:prstGeom prst="rect">
            <a:avLst/>
          </a:prstGeom>
          <a:noFill/>
          <a:ln>
            <a:noFill/>
          </a:ln>
        </p:spPr>
      </p:pic>
      <p:pic>
        <p:nvPicPr>
          <p:cNvPr id="329" name="Google Shape;329;p13"/>
          <p:cNvPicPr preferRelativeResize="0"/>
          <p:nvPr/>
        </p:nvPicPr>
        <p:blipFill rotWithShape="1">
          <a:blip r:embed="rId13">
            <a:alphaModFix/>
          </a:blip>
          <a:srcRect b="0" l="0" r="0" t="0"/>
          <a:stretch/>
        </p:blipFill>
        <p:spPr>
          <a:xfrm>
            <a:off x="9376882" y="4729794"/>
            <a:ext cx="576944" cy="576944"/>
          </a:xfrm>
          <a:prstGeom prst="rect">
            <a:avLst/>
          </a:prstGeom>
          <a:noFill/>
          <a:ln>
            <a:noFill/>
          </a:ln>
        </p:spPr>
      </p:pic>
      <p:pic>
        <p:nvPicPr>
          <p:cNvPr id="330" name="Google Shape;330;p13"/>
          <p:cNvPicPr preferRelativeResize="0"/>
          <p:nvPr/>
        </p:nvPicPr>
        <p:blipFill rotWithShape="1">
          <a:blip r:embed="rId14">
            <a:alphaModFix/>
          </a:blip>
          <a:srcRect b="0" l="0" r="0" t="0"/>
          <a:stretch/>
        </p:blipFill>
        <p:spPr>
          <a:xfrm>
            <a:off x="3037876" y="4737793"/>
            <a:ext cx="560127" cy="5601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txBox="1"/>
          <p:nvPr/>
        </p:nvSpPr>
        <p:spPr>
          <a:xfrm>
            <a:off x="994014" y="1144774"/>
            <a:ext cx="10439494" cy="4427538"/>
          </a:xfrm>
          <a:prstGeom prst="rect">
            <a:avLst/>
          </a:prstGeom>
          <a:blipFill rotWithShape="1">
            <a:blip r:embed="rId3">
              <a:alphaModFix/>
            </a:blip>
            <a:stretch>
              <a:fillRect b="-13497" l="-291" r="0" t="-4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36" name="Google Shape;336;p1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7" name="Google Shape;337;p14"/>
          <p:cNvSpPr txBox="1"/>
          <p:nvPr/>
        </p:nvSpPr>
        <p:spPr>
          <a:xfrm>
            <a:off x="7336769" y="3017334"/>
            <a:ext cx="3548000"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Open Sans Light"/>
                <a:ea typeface="Open Sans Light"/>
                <a:cs typeface="Open Sans Light"/>
                <a:sym typeface="Open Sans Light"/>
              </a:rPr>
              <a:t>Population living in large cities</a:t>
            </a:r>
            <a:endParaRPr/>
          </a:p>
          <a:p>
            <a:pPr indent="0" lvl="0" marL="0" marR="0" rtl="0" algn="l">
              <a:spcBef>
                <a:spcPts val="0"/>
              </a:spcBef>
              <a:spcAft>
                <a:spcPts val="0"/>
              </a:spcAft>
              <a:buNone/>
            </a:pPr>
            <a:r>
              <a:t/>
            </a:r>
            <a:endParaRPr sz="1600">
              <a:solidFill>
                <a:schemeClr val="dk1"/>
              </a:solidFill>
              <a:latin typeface="Open Sans Light"/>
              <a:ea typeface="Open Sans Light"/>
              <a:cs typeface="Open Sans Light"/>
              <a:sym typeface="Open Sans Light"/>
            </a:endParaRPr>
          </a:p>
        </p:txBody>
      </p:sp>
      <p:sp>
        <p:nvSpPr>
          <p:cNvPr id="338" name="Google Shape;338;p14"/>
          <p:cNvSpPr/>
          <p:nvPr/>
        </p:nvSpPr>
        <p:spPr>
          <a:xfrm>
            <a:off x="2634827" y="2797451"/>
            <a:ext cx="32724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Open Sans Light"/>
                <a:ea typeface="Open Sans Light"/>
                <a:cs typeface="Open Sans Light"/>
                <a:sym typeface="Open Sans Light"/>
              </a:rPr>
              <a:t>Average distance travelled by a person living in a large city</a:t>
            </a:r>
            <a:endParaRPr/>
          </a:p>
        </p:txBody>
      </p:sp>
      <p:cxnSp>
        <p:nvCxnSpPr>
          <p:cNvPr id="339" name="Google Shape;339;p14"/>
          <p:cNvCxnSpPr/>
          <p:nvPr/>
        </p:nvCxnSpPr>
        <p:spPr>
          <a:xfrm flipH="1" rot="10800000">
            <a:off x="5881430" y="2676894"/>
            <a:ext cx="465582" cy="301347"/>
          </a:xfrm>
          <a:prstGeom prst="straightConnector1">
            <a:avLst/>
          </a:prstGeom>
          <a:noFill/>
          <a:ln cap="flat" cmpd="sng" w="28575">
            <a:solidFill>
              <a:schemeClr val="dk1"/>
            </a:solidFill>
            <a:prstDash val="solid"/>
            <a:miter lim="800000"/>
            <a:headEnd len="sm" w="sm" type="none"/>
            <a:tailEnd len="sm" w="sm" type="none"/>
          </a:ln>
        </p:spPr>
      </p:cxnSp>
      <p:cxnSp>
        <p:nvCxnSpPr>
          <p:cNvPr id="340" name="Google Shape;340;p14"/>
          <p:cNvCxnSpPr/>
          <p:nvPr/>
        </p:nvCxnSpPr>
        <p:spPr>
          <a:xfrm>
            <a:off x="7110805" y="2627654"/>
            <a:ext cx="478594" cy="350587"/>
          </a:xfrm>
          <a:prstGeom prst="straightConnector1">
            <a:avLst/>
          </a:prstGeom>
          <a:noFill/>
          <a:ln cap="flat" cmpd="sng" w="28575">
            <a:solidFill>
              <a:schemeClr val="dk1"/>
            </a:solidFill>
            <a:prstDash val="solid"/>
            <a:miter lim="800000"/>
            <a:headEnd len="sm" w="sm" type="none"/>
            <a:tailEnd len="sm" w="sm" type="none"/>
          </a:ln>
        </p:spPr>
      </p:cxnSp>
      <p:sp>
        <p:nvSpPr>
          <p:cNvPr id="341" name="Google Shape;341;p14"/>
          <p:cNvSpPr txBox="1"/>
          <p:nvPr/>
        </p:nvSpPr>
        <p:spPr>
          <a:xfrm>
            <a:off x="7854639" y="3981146"/>
            <a:ext cx="2054251" cy="338554"/>
          </a:xfrm>
          <a:prstGeom prst="rect">
            <a:avLst/>
          </a:prstGeom>
          <a:blipFill rotWithShape="1">
            <a:blip r:embed="rId4">
              <a:alphaModFix/>
            </a:blip>
            <a:stretch>
              <a:fillRect b="-21426" l="0" r="0" t="-535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342" name="Google Shape;342;p14"/>
          <p:cNvCxnSpPr/>
          <p:nvPr/>
        </p:nvCxnSpPr>
        <p:spPr>
          <a:xfrm flipH="1" rot="10800000">
            <a:off x="7337245" y="4150423"/>
            <a:ext cx="471326" cy="134759"/>
          </a:xfrm>
          <a:prstGeom prst="straightConnector1">
            <a:avLst/>
          </a:prstGeom>
          <a:noFill/>
          <a:ln cap="flat" cmpd="sng" w="28575">
            <a:solidFill>
              <a:schemeClr val="dk1"/>
            </a:solidFill>
            <a:prstDash val="solid"/>
            <a:miter lim="800000"/>
            <a:headEnd len="sm" w="sm" type="none"/>
            <a:tailEnd len="sm" w="sm" type="none"/>
          </a:ln>
        </p:spPr>
      </p:cxnSp>
      <p:sp>
        <p:nvSpPr>
          <p:cNvPr id="343" name="Google Shape;343;p14"/>
          <p:cNvSpPr txBox="1"/>
          <p:nvPr/>
        </p:nvSpPr>
        <p:spPr>
          <a:xfrm>
            <a:off x="8487536" y="5128451"/>
            <a:ext cx="1991798" cy="584775"/>
          </a:xfrm>
          <a:prstGeom prst="rect">
            <a:avLst/>
          </a:prstGeom>
          <a:blipFill rotWithShape="1">
            <a:blip r:embed="rId5">
              <a:alphaModFix/>
            </a:blip>
            <a:stretch>
              <a:fillRect b="-12498" l="-610" r="-1221" t="-312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344" name="Google Shape;344;p14"/>
          <p:cNvCxnSpPr/>
          <p:nvPr/>
        </p:nvCxnSpPr>
        <p:spPr>
          <a:xfrm flipH="1" rot="10800000">
            <a:off x="7967730" y="5420838"/>
            <a:ext cx="471326" cy="134759"/>
          </a:xfrm>
          <a:prstGeom prst="straightConnector1">
            <a:avLst/>
          </a:prstGeom>
          <a:noFill/>
          <a:ln cap="flat" cmpd="sng" w="28575">
            <a:solidFill>
              <a:schemeClr val="dk1"/>
            </a:solidFill>
            <a:prstDash val="solid"/>
            <a:miter lim="800000"/>
            <a:headEnd len="sm" w="sm" type="none"/>
            <a:tailEnd len="sm" w="sm" type="none"/>
          </a:ln>
        </p:spPr>
      </p:cxnSp>
      <p:sp>
        <p:nvSpPr>
          <p:cNvPr id="345" name="Google Shape;345;p14"/>
          <p:cNvSpPr txBox="1"/>
          <p:nvPr/>
        </p:nvSpPr>
        <p:spPr>
          <a:xfrm>
            <a:off x="8363913" y="5870000"/>
            <a:ext cx="2239044" cy="584775"/>
          </a:xfrm>
          <a:prstGeom prst="rect">
            <a:avLst/>
          </a:prstGeom>
          <a:blipFill rotWithShape="1">
            <a:blip r:embed="rId6">
              <a:alphaModFix/>
            </a:blip>
            <a:stretch>
              <a:fillRect b="-12498" l="0" r="0" t="-312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346" name="Google Shape;346;p14"/>
          <p:cNvCxnSpPr/>
          <p:nvPr/>
        </p:nvCxnSpPr>
        <p:spPr>
          <a:xfrm>
            <a:off x="7876402" y="5991832"/>
            <a:ext cx="538851" cy="170555"/>
          </a:xfrm>
          <a:prstGeom prst="straightConnector1">
            <a:avLst/>
          </a:prstGeom>
          <a:noFill/>
          <a:ln cap="flat" cmpd="sng" w="28575">
            <a:solidFill>
              <a:schemeClr val="dk1"/>
            </a:solidFill>
            <a:prstDash val="solid"/>
            <a:miter lim="800000"/>
            <a:headEnd len="sm" w="sm" type="none"/>
            <a:tailEnd len="sm" w="sm" type="none"/>
          </a:ln>
        </p:spPr>
      </p:cxnSp>
      <p:sp>
        <p:nvSpPr>
          <p:cNvPr id="347" name="Google Shape;347;p14"/>
          <p:cNvSpPr txBox="1"/>
          <p:nvPr>
            <p:ph type="title"/>
          </p:nvPr>
        </p:nvSpPr>
        <p:spPr>
          <a:xfrm>
            <a:off x="858351" y="585"/>
            <a:ext cx="9851228"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7.3 Transportation sector</a:t>
            </a:r>
            <a:endParaRPr/>
          </a:p>
        </p:txBody>
      </p:sp>
      <p:sp>
        <p:nvSpPr>
          <p:cNvPr id="348" name="Google Shape;348;p14"/>
          <p:cNvSpPr txBox="1"/>
          <p:nvPr/>
        </p:nvSpPr>
        <p:spPr>
          <a:xfrm>
            <a:off x="112389" y="5340906"/>
            <a:ext cx="4203210" cy="923330"/>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N.B.</a:t>
            </a:r>
            <a:r>
              <a:rPr lang="en-GB" sz="1800">
                <a:solidFill>
                  <a:schemeClr val="dk1"/>
                </a:solidFill>
                <a:latin typeface="Calibri"/>
                <a:ea typeface="Calibri"/>
                <a:cs typeface="Calibri"/>
                <a:sym typeface="Calibri"/>
              </a:rPr>
              <a:t> Final Energy Demand is measured in energy units, while Urban Passenger Demand is in passenger kilometres (p-km)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5"/>
          <p:cNvSpPr txBox="1"/>
          <p:nvPr/>
        </p:nvSpPr>
        <p:spPr>
          <a:xfrm>
            <a:off x="887412" y="1703854"/>
            <a:ext cx="10439494" cy="4427538"/>
          </a:xfrm>
          <a:prstGeom prst="rect">
            <a:avLst/>
          </a:prstGeom>
          <a:blipFill rotWithShape="1">
            <a:blip r:embed="rId3">
              <a:alphaModFix/>
            </a:blip>
            <a:stretch>
              <a:fillRect b="0" l="-349" r="0" t="-4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54" name="Google Shape;354;p15"/>
          <p:cNvSpPr txBox="1"/>
          <p:nvPr/>
        </p:nvSpPr>
        <p:spPr>
          <a:xfrm>
            <a:off x="7085154" y="2637090"/>
            <a:ext cx="2611612" cy="553998"/>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0" lang="en-GB" sz="1600" u="none" cap="none" strike="noStrike">
                <a:solidFill>
                  <a:srgbClr val="C00000"/>
                </a:solidFill>
                <a:latin typeface="Open Sans Light"/>
                <a:ea typeface="Open Sans Light"/>
                <a:cs typeface="Open Sans Light"/>
                <a:sym typeface="Open Sans Light"/>
              </a:rPr>
              <a:t>Total population</a:t>
            </a:r>
            <a:endParaRPr/>
          </a:p>
          <a:p>
            <a:pPr indent="0" lvl="0" marL="0" marR="0" rtl="0" algn="l">
              <a:spcBef>
                <a:spcPts val="0"/>
              </a:spcBef>
              <a:spcAft>
                <a:spcPts val="0"/>
              </a:spcAft>
              <a:buNone/>
            </a:pPr>
            <a:r>
              <a:t/>
            </a:r>
            <a:endParaRPr sz="1400">
              <a:solidFill>
                <a:srgbClr val="C00000"/>
              </a:solidFill>
              <a:latin typeface="Open Sans Light"/>
              <a:ea typeface="Open Sans Light"/>
              <a:cs typeface="Open Sans Light"/>
              <a:sym typeface="Open Sans Light"/>
            </a:endParaRPr>
          </a:p>
        </p:txBody>
      </p:sp>
      <p:sp>
        <p:nvSpPr>
          <p:cNvPr id="355" name="Google Shape;355;p15"/>
          <p:cNvSpPr/>
          <p:nvPr/>
        </p:nvSpPr>
        <p:spPr>
          <a:xfrm>
            <a:off x="2691091" y="3037931"/>
            <a:ext cx="507069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C00000"/>
                </a:solidFill>
                <a:latin typeface="Open Sans Light"/>
                <a:ea typeface="Open Sans Light"/>
                <a:cs typeface="Open Sans Light"/>
                <a:sym typeface="Open Sans Light"/>
              </a:rPr>
              <a:t>Average distance travelled/person/year</a:t>
            </a:r>
            <a:endParaRPr/>
          </a:p>
        </p:txBody>
      </p:sp>
      <p:cxnSp>
        <p:nvCxnSpPr>
          <p:cNvPr id="356" name="Google Shape;356;p15"/>
          <p:cNvCxnSpPr/>
          <p:nvPr/>
        </p:nvCxnSpPr>
        <p:spPr>
          <a:xfrm flipH="1" rot="10800000">
            <a:off x="5803900" y="2894567"/>
            <a:ext cx="292100" cy="161744"/>
          </a:xfrm>
          <a:prstGeom prst="straightConnector1">
            <a:avLst/>
          </a:prstGeom>
          <a:noFill/>
          <a:ln cap="flat" cmpd="sng" w="28575">
            <a:solidFill>
              <a:schemeClr val="dk1"/>
            </a:solidFill>
            <a:prstDash val="solid"/>
            <a:miter lim="800000"/>
            <a:headEnd len="sm" w="sm" type="none"/>
            <a:tailEnd len="sm" w="sm" type="none"/>
          </a:ln>
        </p:spPr>
      </p:cxnSp>
      <p:cxnSp>
        <p:nvCxnSpPr>
          <p:cNvPr id="357" name="Google Shape;357;p15"/>
          <p:cNvCxnSpPr/>
          <p:nvPr/>
        </p:nvCxnSpPr>
        <p:spPr>
          <a:xfrm flipH="1" rot="10800000">
            <a:off x="7543800" y="2849925"/>
            <a:ext cx="435968" cy="38100"/>
          </a:xfrm>
          <a:prstGeom prst="straightConnector1">
            <a:avLst/>
          </a:prstGeom>
          <a:noFill/>
          <a:ln cap="flat" cmpd="sng" w="28575">
            <a:solidFill>
              <a:schemeClr val="dk1"/>
            </a:solidFill>
            <a:prstDash val="solid"/>
            <a:miter lim="800000"/>
            <a:headEnd len="sm" w="sm" type="none"/>
            <a:tailEnd len="sm" w="sm" type="none"/>
          </a:ln>
        </p:spPr>
      </p:cxnSp>
      <p:sp>
        <p:nvSpPr>
          <p:cNvPr id="358" name="Google Shape;358;p15"/>
          <p:cNvSpPr/>
          <p:nvPr/>
        </p:nvSpPr>
        <p:spPr>
          <a:xfrm>
            <a:off x="2691091" y="4599617"/>
            <a:ext cx="587387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C00000"/>
                </a:solidFill>
                <a:latin typeface="Open Sans Light"/>
                <a:ea typeface="Open Sans Light"/>
                <a:cs typeface="Open Sans Light"/>
                <a:sym typeface="Open Sans Light"/>
              </a:rPr>
              <a:t>Average distance travelled/person/year by car</a:t>
            </a:r>
            <a:endParaRPr/>
          </a:p>
        </p:txBody>
      </p:sp>
      <p:cxnSp>
        <p:nvCxnSpPr>
          <p:cNvPr id="359" name="Google Shape;359;p15"/>
          <p:cNvCxnSpPr/>
          <p:nvPr/>
        </p:nvCxnSpPr>
        <p:spPr>
          <a:xfrm flipH="1" rot="10800000">
            <a:off x="5961109" y="4415740"/>
            <a:ext cx="292100" cy="161744"/>
          </a:xfrm>
          <a:prstGeom prst="straightConnector1">
            <a:avLst/>
          </a:prstGeom>
          <a:noFill/>
          <a:ln cap="flat" cmpd="sng" w="28575">
            <a:solidFill>
              <a:schemeClr val="dk1"/>
            </a:solidFill>
            <a:prstDash val="solid"/>
            <a:miter lim="800000"/>
            <a:headEnd len="sm" w="sm" type="none"/>
            <a:tailEnd len="sm" w="sm" type="none"/>
          </a:ln>
        </p:spPr>
      </p:cxnSp>
      <p:sp>
        <p:nvSpPr>
          <p:cNvPr id="360" name="Google Shape;360;p15"/>
          <p:cNvSpPr/>
          <p:nvPr/>
        </p:nvSpPr>
        <p:spPr>
          <a:xfrm>
            <a:off x="8251732" y="3536623"/>
            <a:ext cx="32925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C00000"/>
                </a:solidFill>
                <a:latin typeface="Open Sans Light"/>
                <a:ea typeface="Open Sans Light"/>
                <a:cs typeface="Open Sans Light"/>
                <a:sym typeface="Open Sans Light"/>
              </a:rPr>
              <a:t>Loading factor [person/car]</a:t>
            </a:r>
            <a:endParaRPr/>
          </a:p>
        </p:txBody>
      </p:sp>
      <p:cxnSp>
        <p:nvCxnSpPr>
          <p:cNvPr id="361" name="Google Shape;361;p15"/>
          <p:cNvCxnSpPr/>
          <p:nvPr/>
        </p:nvCxnSpPr>
        <p:spPr>
          <a:xfrm flipH="1" rot="10800000">
            <a:off x="7979768" y="3830196"/>
            <a:ext cx="292100" cy="161744"/>
          </a:xfrm>
          <a:prstGeom prst="straightConnector1">
            <a:avLst/>
          </a:prstGeom>
          <a:noFill/>
          <a:ln cap="flat" cmpd="sng" w="28575">
            <a:solidFill>
              <a:schemeClr val="dk1"/>
            </a:solidFill>
            <a:prstDash val="solid"/>
            <a:miter lim="800000"/>
            <a:headEnd len="sm" w="sm" type="none"/>
            <a:tailEnd len="sm" w="sm" type="none"/>
          </a:ln>
        </p:spPr>
      </p:cxnSp>
      <p:sp>
        <p:nvSpPr>
          <p:cNvPr id="362" name="Google Shape;362;p15"/>
          <p:cNvSpPr/>
          <p:nvPr/>
        </p:nvSpPr>
        <p:spPr>
          <a:xfrm>
            <a:off x="8251732" y="4341785"/>
            <a:ext cx="413805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C00000"/>
                </a:solidFill>
                <a:latin typeface="Open Sans Light"/>
                <a:ea typeface="Open Sans Light"/>
                <a:cs typeface="Open Sans Light"/>
                <a:sym typeface="Open Sans Light"/>
              </a:rPr>
              <a:t>Car ownership [car/passenger]</a:t>
            </a:r>
            <a:endParaRPr/>
          </a:p>
        </p:txBody>
      </p:sp>
      <p:cxnSp>
        <p:nvCxnSpPr>
          <p:cNvPr id="363" name="Google Shape;363;p15"/>
          <p:cNvCxnSpPr/>
          <p:nvPr/>
        </p:nvCxnSpPr>
        <p:spPr>
          <a:xfrm>
            <a:off x="7979768" y="4496612"/>
            <a:ext cx="292100" cy="138746"/>
          </a:xfrm>
          <a:prstGeom prst="straightConnector1">
            <a:avLst/>
          </a:prstGeom>
          <a:noFill/>
          <a:ln cap="flat" cmpd="sng" w="28575">
            <a:solidFill>
              <a:schemeClr val="dk1"/>
            </a:solidFill>
            <a:prstDash val="solid"/>
            <a:miter lim="800000"/>
            <a:headEnd len="sm" w="sm" type="none"/>
            <a:tailEnd len="sm" w="sm" type="none"/>
          </a:ln>
        </p:spPr>
      </p:cxnSp>
      <p:sp>
        <p:nvSpPr>
          <p:cNvPr id="364" name="Google Shape;364;p15"/>
          <p:cNvSpPr txBox="1"/>
          <p:nvPr>
            <p:ph type="title"/>
          </p:nvPr>
        </p:nvSpPr>
        <p:spPr>
          <a:xfrm>
            <a:off x="858350" y="585"/>
            <a:ext cx="10319579"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7.3 Transportation sector</a:t>
            </a:r>
            <a:endParaRPr>
              <a:latin typeface="Open Sans"/>
              <a:ea typeface="Open Sans"/>
              <a:cs typeface="Open Sans"/>
              <a:sym typeface="Open Sans"/>
            </a:endParaRPr>
          </a:p>
        </p:txBody>
      </p:sp>
      <p:sp>
        <p:nvSpPr>
          <p:cNvPr id="365" name="Google Shape;365;p15"/>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16"/>
          <p:cNvSpPr txBox="1"/>
          <p:nvPr/>
        </p:nvSpPr>
        <p:spPr>
          <a:xfrm>
            <a:off x="887412" y="1299252"/>
            <a:ext cx="10439494" cy="4427538"/>
          </a:xfrm>
          <a:prstGeom prst="rect">
            <a:avLst/>
          </a:prstGeom>
          <a:blipFill rotWithShape="1">
            <a:blip r:embed="rId3">
              <a:alphaModFix/>
            </a:blip>
            <a:stretch>
              <a:fillRect b="0" l="-349" r="0" t="-5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71" name="Google Shape;371;p16"/>
          <p:cNvSpPr txBox="1"/>
          <p:nvPr>
            <p:ph type="title"/>
          </p:nvPr>
        </p:nvSpPr>
        <p:spPr>
          <a:xfrm>
            <a:off x="865094" y="585"/>
            <a:ext cx="10461812"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7.3 Transportation sector</a:t>
            </a:r>
            <a:endParaRPr>
              <a:latin typeface="Open Sans"/>
              <a:ea typeface="Open Sans"/>
              <a:cs typeface="Open Sans"/>
              <a:sym typeface="Open Sans"/>
            </a:endParaRPr>
          </a:p>
        </p:txBody>
      </p:sp>
      <p:sp>
        <p:nvSpPr>
          <p:cNvPr id="372" name="Google Shape;372;p16"/>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3" name="Google Shape;373;p16"/>
          <p:cNvSpPr txBox="1"/>
          <p:nvPr/>
        </p:nvSpPr>
        <p:spPr>
          <a:xfrm>
            <a:off x="12385675" y="70643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7"/>
          <p:cNvSpPr txBox="1"/>
          <p:nvPr/>
        </p:nvSpPr>
        <p:spPr>
          <a:xfrm>
            <a:off x="887412" y="1279022"/>
            <a:ext cx="10439494" cy="4427538"/>
          </a:xfrm>
          <a:prstGeom prst="rect">
            <a:avLst/>
          </a:prstGeom>
          <a:blipFill rotWithShape="1">
            <a:blip r:embed="rId3">
              <a:alphaModFix/>
            </a:blip>
            <a:stretch>
              <a:fillRect b="0" l="-349" r="0" t="-4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79" name="Google Shape;379;p17"/>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0" name="Google Shape;380;p17"/>
          <p:cNvSpPr txBox="1"/>
          <p:nvPr/>
        </p:nvSpPr>
        <p:spPr>
          <a:xfrm>
            <a:off x="4146427" y="3338954"/>
            <a:ext cx="19495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Freight demand </a:t>
            </a:r>
            <a:endParaRPr/>
          </a:p>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[t-km]</a:t>
            </a:r>
            <a:endParaRPr/>
          </a:p>
        </p:txBody>
      </p:sp>
      <p:sp>
        <p:nvSpPr>
          <p:cNvPr id="381" name="Google Shape;381;p17"/>
          <p:cNvSpPr txBox="1"/>
          <p:nvPr/>
        </p:nvSpPr>
        <p:spPr>
          <a:xfrm>
            <a:off x="6078655" y="3338954"/>
            <a:ext cx="1832553" cy="646331"/>
          </a:xfrm>
          <a:prstGeom prst="rect">
            <a:avLst/>
          </a:prstGeom>
          <a:blipFill rotWithShape="1">
            <a:blip r:embed="rId4">
              <a:alphaModFix/>
            </a:blip>
            <a:stretch>
              <a:fillRect b="-1885" l="0" r="0" t="-282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82" name="Google Shape;382;p17"/>
          <p:cNvSpPr txBox="1"/>
          <p:nvPr/>
        </p:nvSpPr>
        <p:spPr>
          <a:xfrm>
            <a:off x="7921124" y="3338954"/>
            <a:ext cx="2869696" cy="646331"/>
          </a:xfrm>
          <a:prstGeom prst="rect">
            <a:avLst/>
          </a:prstGeom>
          <a:blipFill rotWithShape="1">
            <a:blip r:embed="rId5">
              <a:alphaModFix/>
            </a:blip>
            <a:stretch>
              <a:fillRect b="-1885" l="0" r="0" t="-282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383" name="Google Shape;383;p17"/>
          <p:cNvCxnSpPr/>
          <p:nvPr/>
        </p:nvCxnSpPr>
        <p:spPr>
          <a:xfrm flipH="1" rot="10800000">
            <a:off x="5489542" y="3047422"/>
            <a:ext cx="461881" cy="288000"/>
          </a:xfrm>
          <a:prstGeom prst="straightConnector1">
            <a:avLst/>
          </a:prstGeom>
          <a:noFill/>
          <a:ln cap="flat" cmpd="sng" w="28575">
            <a:solidFill>
              <a:schemeClr val="dk1"/>
            </a:solidFill>
            <a:prstDash val="solid"/>
            <a:miter lim="800000"/>
            <a:headEnd len="sm" w="sm" type="none"/>
            <a:tailEnd len="sm" w="sm" type="none"/>
          </a:ln>
        </p:spPr>
      </p:cxnSp>
      <p:cxnSp>
        <p:nvCxnSpPr>
          <p:cNvPr id="384" name="Google Shape;384;p17"/>
          <p:cNvCxnSpPr/>
          <p:nvPr/>
        </p:nvCxnSpPr>
        <p:spPr>
          <a:xfrm flipH="1" rot="10800000">
            <a:off x="6677282" y="3047422"/>
            <a:ext cx="213941" cy="288000"/>
          </a:xfrm>
          <a:prstGeom prst="straightConnector1">
            <a:avLst/>
          </a:prstGeom>
          <a:noFill/>
          <a:ln cap="flat" cmpd="sng" w="28575">
            <a:solidFill>
              <a:schemeClr val="dk1"/>
            </a:solidFill>
            <a:prstDash val="solid"/>
            <a:miter lim="800000"/>
            <a:headEnd len="sm" w="sm" type="none"/>
            <a:tailEnd len="sm" w="sm" type="none"/>
          </a:ln>
        </p:spPr>
      </p:cxnSp>
      <p:cxnSp>
        <p:nvCxnSpPr>
          <p:cNvPr id="385" name="Google Shape;385;p17"/>
          <p:cNvCxnSpPr/>
          <p:nvPr/>
        </p:nvCxnSpPr>
        <p:spPr>
          <a:xfrm rot="10800000">
            <a:off x="7449917" y="3047422"/>
            <a:ext cx="977643" cy="288000"/>
          </a:xfrm>
          <a:prstGeom prst="straightConnector1">
            <a:avLst/>
          </a:prstGeom>
          <a:noFill/>
          <a:ln cap="flat" cmpd="sng" w="28575">
            <a:solidFill>
              <a:schemeClr val="dk1"/>
            </a:solidFill>
            <a:prstDash val="solid"/>
            <a:miter lim="800000"/>
            <a:headEnd len="sm" w="sm" type="none"/>
            <a:tailEnd len="sm" w="sm" type="none"/>
          </a:ln>
        </p:spPr>
      </p:cxnSp>
      <p:sp>
        <p:nvSpPr>
          <p:cNvPr id="386" name="Google Shape;386;p17"/>
          <p:cNvSpPr txBox="1"/>
          <p:nvPr/>
        </p:nvSpPr>
        <p:spPr>
          <a:xfrm>
            <a:off x="8806492" y="5448584"/>
            <a:ext cx="151996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Value added</a:t>
            </a:r>
            <a:endParaRPr/>
          </a:p>
        </p:txBody>
      </p:sp>
      <p:cxnSp>
        <p:nvCxnSpPr>
          <p:cNvPr id="387" name="Google Shape;387;p17"/>
          <p:cNvCxnSpPr/>
          <p:nvPr/>
        </p:nvCxnSpPr>
        <p:spPr>
          <a:xfrm rot="10800000">
            <a:off x="7864503" y="5448584"/>
            <a:ext cx="872820" cy="184666"/>
          </a:xfrm>
          <a:prstGeom prst="straightConnector1">
            <a:avLst/>
          </a:prstGeom>
          <a:noFill/>
          <a:ln cap="flat" cmpd="sng" w="28575">
            <a:solidFill>
              <a:schemeClr val="dk1"/>
            </a:solidFill>
            <a:prstDash val="solid"/>
            <a:miter lim="800000"/>
            <a:headEnd len="sm" w="sm" type="none"/>
            <a:tailEnd len="sm" w="sm" type="none"/>
          </a:ln>
        </p:spPr>
      </p:cxnSp>
      <p:cxnSp>
        <p:nvCxnSpPr>
          <p:cNvPr id="388" name="Google Shape;388;p17"/>
          <p:cNvCxnSpPr/>
          <p:nvPr/>
        </p:nvCxnSpPr>
        <p:spPr>
          <a:xfrm flipH="1">
            <a:off x="5476672" y="5448584"/>
            <a:ext cx="43683" cy="446378"/>
          </a:xfrm>
          <a:prstGeom prst="straightConnector1">
            <a:avLst/>
          </a:prstGeom>
          <a:noFill/>
          <a:ln cap="flat" cmpd="sng" w="28575">
            <a:solidFill>
              <a:schemeClr val="dk1"/>
            </a:solidFill>
            <a:prstDash val="solid"/>
            <a:miter lim="800000"/>
            <a:headEnd len="sm" w="sm" type="none"/>
            <a:tailEnd len="sm" w="sm" type="none"/>
          </a:ln>
        </p:spPr>
      </p:cxnSp>
      <p:cxnSp>
        <p:nvCxnSpPr>
          <p:cNvPr id="389" name="Google Shape;389;p17"/>
          <p:cNvCxnSpPr/>
          <p:nvPr/>
        </p:nvCxnSpPr>
        <p:spPr>
          <a:xfrm>
            <a:off x="7036307" y="5402526"/>
            <a:ext cx="456693" cy="392060"/>
          </a:xfrm>
          <a:prstGeom prst="straightConnector1">
            <a:avLst/>
          </a:prstGeom>
          <a:noFill/>
          <a:ln cap="flat" cmpd="sng" w="28575">
            <a:solidFill>
              <a:schemeClr val="dk1"/>
            </a:solidFill>
            <a:prstDash val="solid"/>
            <a:miter lim="800000"/>
            <a:headEnd len="sm" w="sm" type="none"/>
            <a:tailEnd len="sm" w="sm" type="none"/>
          </a:ln>
        </p:spPr>
      </p:cxnSp>
      <p:sp>
        <p:nvSpPr>
          <p:cNvPr id="390" name="Google Shape;390;p17"/>
          <p:cNvSpPr txBox="1"/>
          <p:nvPr/>
        </p:nvSpPr>
        <p:spPr>
          <a:xfrm>
            <a:off x="4745854" y="5856020"/>
            <a:ext cx="115448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Constant</a:t>
            </a:r>
            <a:endParaRPr/>
          </a:p>
        </p:txBody>
      </p:sp>
      <p:sp>
        <p:nvSpPr>
          <p:cNvPr id="391" name="Google Shape;391;p17"/>
          <p:cNvSpPr txBox="1"/>
          <p:nvPr>
            <p:ph type="title"/>
          </p:nvPr>
        </p:nvSpPr>
        <p:spPr>
          <a:xfrm>
            <a:off x="865094" y="585"/>
            <a:ext cx="10107706"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7.3 Transportation sector</a:t>
            </a:r>
            <a:endParaRPr>
              <a:latin typeface="Open Sans"/>
              <a:ea typeface="Open Sans"/>
              <a:cs typeface="Open Sans"/>
              <a:sym typeface="Open Sans"/>
            </a:endParaRPr>
          </a:p>
        </p:txBody>
      </p:sp>
      <p:sp>
        <p:nvSpPr>
          <p:cNvPr id="392" name="Google Shape;392;p17"/>
          <p:cNvSpPr txBox="1"/>
          <p:nvPr/>
        </p:nvSpPr>
        <p:spPr>
          <a:xfrm>
            <a:off x="7304733" y="5794586"/>
            <a:ext cx="86094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Variable</a:t>
            </a:r>
            <a:endParaRPr/>
          </a:p>
        </p:txBody>
      </p:sp>
      <p:sp>
        <p:nvSpPr>
          <p:cNvPr id="393" name="Google Shape;393;p17"/>
          <p:cNvSpPr txBox="1"/>
          <p:nvPr/>
        </p:nvSpPr>
        <p:spPr>
          <a:xfrm>
            <a:off x="167043" y="5288908"/>
            <a:ext cx="3902357" cy="923330"/>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N.B.</a:t>
            </a:r>
            <a:r>
              <a:rPr lang="en-GB" sz="1800">
                <a:solidFill>
                  <a:schemeClr val="dk1"/>
                </a:solidFill>
                <a:latin typeface="Calibri"/>
                <a:ea typeface="Calibri"/>
                <a:cs typeface="Calibri"/>
                <a:sym typeface="Calibri"/>
              </a:rPr>
              <a:t> Final Energy Demand is measured in energy units, while Freight Demand is in ton kilometres (tkm)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Graphical user interface, website&#10;&#10;Description automatically generated" id="398" name="Google Shape;398;p18"/>
          <p:cNvPicPr preferRelativeResize="0"/>
          <p:nvPr/>
        </p:nvPicPr>
        <p:blipFill rotWithShape="1">
          <a:blip r:embed="rId3">
            <a:alphaModFix/>
          </a:blip>
          <a:srcRect b="0" l="0" r="0" t="0"/>
          <a:stretch/>
        </p:blipFill>
        <p:spPr>
          <a:xfrm>
            <a:off x="708" y="-19299"/>
            <a:ext cx="12190521" cy="6892739"/>
          </a:xfrm>
          <a:prstGeom prst="rect">
            <a:avLst/>
          </a:prstGeom>
          <a:noFill/>
          <a:ln>
            <a:noFill/>
          </a:ln>
        </p:spPr>
      </p:pic>
      <p:sp>
        <p:nvSpPr>
          <p:cNvPr id="399" name="Google Shape;399;p18"/>
          <p:cNvSpPr txBox="1"/>
          <p:nvPr/>
        </p:nvSpPr>
        <p:spPr>
          <a:xfrm>
            <a:off x="9899301" y="5905083"/>
            <a:ext cx="193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400" name="Google Shape;400;p18"/>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1" name="Google Shape;401;p18"/>
          <p:cNvSpPr txBox="1"/>
          <p:nvPr/>
        </p:nvSpPr>
        <p:spPr>
          <a:xfrm>
            <a:off x="8811492" y="4675914"/>
            <a:ext cx="323120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Lecture 7: "TRANSPORT AND SERVICE SECTORS, AND SCENARIOS DEFINITION IN MAED" , Energy Demands Projections with MAED (Model for Analysis of Energy Demand). Release Version 2.0.  [online presentation]. Climate Compatible Growth &amp; Programme and International Atomic Energy Agency.</a:t>
            </a:r>
            <a:endParaRPr sz="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descr="Graphical user interface, text" id="406" name="Google Shape;406;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7" name="Google Shape;407;p19"/>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title"/>
          </p:nvPr>
        </p:nvSpPr>
        <p:spPr>
          <a:xfrm>
            <a:off x="838200" y="-8127"/>
            <a:ext cx="10515600"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t>Intended Learning Outcomes (ILOs)</a:t>
            </a:r>
            <a:endParaRPr/>
          </a:p>
        </p:txBody>
      </p:sp>
      <p:grpSp>
        <p:nvGrpSpPr>
          <p:cNvPr id="121" name="Google Shape;121;p2"/>
          <p:cNvGrpSpPr/>
          <p:nvPr/>
        </p:nvGrpSpPr>
        <p:grpSpPr>
          <a:xfrm>
            <a:off x="6770955" y="1622563"/>
            <a:ext cx="4286251" cy="2661487"/>
            <a:chOff x="5322277" y="1512599"/>
            <a:chExt cx="3214026" cy="1815039"/>
          </a:xfrm>
        </p:grpSpPr>
        <p:sp>
          <p:nvSpPr>
            <p:cNvPr id="122" name="Google Shape;122;p2"/>
            <p:cNvSpPr/>
            <p:nvPr/>
          </p:nvSpPr>
          <p:spPr>
            <a:xfrm>
              <a:off x="5322277" y="1512599"/>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7.1 Service Sector and its sub-sectors</a:t>
              </a:r>
              <a:endParaRPr b="0" i="0" sz="1600" u="none" cap="none" strike="noStrike">
                <a:solidFill>
                  <a:schemeClr val="dk1"/>
                </a:solidFill>
                <a:latin typeface="Open Sans"/>
                <a:ea typeface="Open Sans"/>
                <a:cs typeface="Open Sans"/>
                <a:sym typeface="Open Sans"/>
              </a:endParaRPr>
            </a:p>
          </p:txBody>
        </p:sp>
        <p:sp>
          <p:nvSpPr>
            <p:cNvPr id="123" name="Google Shape;123;p2"/>
            <p:cNvSpPr/>
            <p:nvPr/>
          </p:nvSpPr>
          <p:spPr>
            <a:xfrm>
              <a:off x="5322277" y="22123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7.2 Base Year Reconstruction - Collection of Raw Data</a:t>
              </a:r>
              <a:endParaRPr/>
            </a:p>
          </p:txBody>
        </p:sp>
        <p:sp>
          <p:nvSpPr>
            <p:cNvPr id="124" name="Google Shape;124;p2"/>
            <p:cNvSpPr/>
            <p:nvPr/>
          </p:nvSpPr>
          <p:spPr>
            <a:xfrm>
              <a:off x="5322278" y="2861138"/>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7.3 Transport Sector and its sub-sectors</a:t>
              </a:r>
              <a:endParaRPr b="0" i="0" sz="1600" u="none" cap="none" strike="noStrike">
                <a:solidFill>
                  <a:schemeClr val="dk1"/>
                </a:solidFill>
                <a:latin typeface="Open Sans"/>
                <a:ea typeface="Open Sans"/>
                <a:cs typeface="Open Sans"/>
                <a:sym typeface="Open Sans"/>
              </a:endParaRPr>
            </a:p>
          </p:txBody>
        </p:sp>
        <p:cxnSp>
          <p:nvCxnSpPr>
            <p:cNvPr id="125" name="Google Shape;125;p2"/>
            <p:cNvCxnSpPr>
              <a:stCxn id="122" idx="2"/>
              <a:endCxn id="123" idx="0"/>
            </p:cNvCxnSpPr>
            <p:nvPr/>
          </p:nvCxnSpPr>
          <p:spPr>
            <a:xfrm>
              <a:off x="6929290" y="1979099"/>
              <a:ext cx="0" cy="233400"/>
            </a:xfrm>
            <a:prstGeom prst="straightConnector1">
              <a:avLst/>
            </a:prstGeom>
            <a:noFill/>
            <a:ln cap="flat" cmpd="sng" w="9525">
              <a:solidFill>
                <a:schemeClr val="dk2"/>
              </a:solidFill>
              <a:prstDash val="solid"/>
              <a:round/>
              <a:headEnd len="med" w="med" type="none"/>
              <a:tailEnd len="med" w="med" type="triangle"/>
            </a:ln>
          </p:spPr>
        </p:cxnSp>
        <p:cxnSp>
          <p:nvCxnSpPr>
            <p:cNvPr id="126" name="Google Shape;126;p2"/>
            <p:cNvCxnSpPr>
              <a:stCxn id="123" idx="2"/>
              <a:endCxn id="124" idx="0"/>
            </p:cNvCxnSpPr>
            <p:nvPr/>
          </p:nvCxnSpPr>
          <p:spPr>
            <a:xfrm>
              <a:off x="6929290" y="2678850"/>
              <a:ext cx="0" cy="182400"/>
            </a:xfrm>
            <a:prstGeom prst="straightConnector1">
              <a:avLst/>
            </a:prstGeom>
            <a:noFill/>
            <a:ln cap="flat" cmpd="sng" w="9525">
              <a:solidFill>
                <a:schemeClr val="dk2"/>
              </a:solidFill>
              <a:prstDash val="solid"/>
              <a:round/>
              <a:headEnd len="med" w="med" type="none"/>
              <a:tailEnd len="med" w="med" type="triangle"/>
            </a:ln>
          </p:spPr>
        </p:cxnSp>
      </p:grpSp>
      <p:sp>
        <p:nvSpPr>
          <p:cNvPr id="127" name="Google Shape;127;p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28" name="Google Shape;128;p2"/>
          <p:cNvSpPr txBox="1"/>
          <p:nvPr/>
        </p:nvSpPr>
        <p:spPr>
          <a:xfrm>
            <a:off x="1024205" y="1317435"/>
            <a:ext cx="5746750" cy="4584700"/>
          </a:xfrm>
          <a:prstGeom prst="rect">
            <a:avLst/>
          </a:prstGeom>
          <a:noFill/>
          <a:ln>
            <a:noFill/>
          </a:ln>
        </p:spPr>
        <p:txBody>
          <a:bodyPr anchorCtr="0" anchor="t" bIns="60925" lIns="121900" spcFirstLastPara="1" rIns="121900" wrap="square" tIns="60925">
            <a:noAutofit/>
          </a:bodyPr>
          <a:lstStyle/>
          <a:p>
            <a:pPr indent="0" lvl="0" marL="0" marR="0" rtl="0" algn="l">
              <a:spcBef>
                <a:spcPts val="1000"/>
              </a:spcBef>
              <a:spcAft>
                <a:spcPts val="0"/>
              </a:spcAft>
              <a:buNone/>
            </a:pPr>
            <a:r>
              <a:rPr b="1" i="0" lang="en-GB" sz="2000" u="none" cap="none" strike="noStrike">
                <a:solidFill>
                  <a:srgbClr val="9CC2E5"/>
                </a:solidFill>
                <a:latin typeface="Open Sans"/>
                <a:ea typeface="Open Sans"/>
                <a:cs typeface="Open Sans"/>
                <a:sym typeface="Open Sans"/>
              </a:rPr>
              <a:t>This lecture has four Intended Learning Outcomes (ILOs):</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ILO1: learn about the service sector and its subsectors</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ILO2: learn how to collect the raw data needed for the base year reconstruction</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ILO3: learn about the transport sector and its subsectors</a:t>
            </a:r>
            <a:endParaRPr b="0" i="0" sz="2100" u="none" cap="none" strike="noStrike">
              <a:solidFill>
                <a:schemeClr val="dk1"/>
              </a:solidFill>
              <a:latin typeface="Open Sans"/>
              <a:ea typeface="Open Sans"/>
              <a:cs typeface="Open Sans"/>
              <a:sym typeface="Open Sans"/>
            </a:endParaRPr>
          </a:p>
          <a:p>
            <a:pPr indent="-207454" lvl="0" marL="342900" marR="0" rtl="0" algn="l">
              <a:spcBef>
                <a:spcPts val="0"/>
              </a:spcBef>
              <a:spcAft>
                <a:spcPts val="0"/>
              </a:spcAft>
              <a:buClr>
                <a:schemeClr val="dk1"/>
              </a:buClr>
              <a:buSzPts val="2133"/>
              <a:buFont typeface="Arial"/>
              <a:buNone/>
            </a:pPr>
            <a:r>
              <a:t/>
            </a:r>
            <a:endParaRPr b="0" i="0" sz="2133" u="none" cap="none" strike="noStrik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35" name="Google Shape;135;p3"/>
          <p:cNvSpPr txBox="1"/>
          <p:nvPr/>
        </p:nvSpPr>
        <p:spPr>
          <a:xfrm>
            <a:off x="887205" y="-294171"/>
            <a:ext cx="10390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GB" sz="4400" u="none" cap="none" strike="noStrike">
                <a:solidFill>
                  <a:schemeClr val="dk1"/>
                </a:solidFill>
                <a:latin typeface="Open Sans"/>
                <a:ea typeface="Open Sans"/>
                <a:cs typeface="Open Sans"/>
                <a:sym typeface="Open Sans"/>
              </a:rPr>
              <a:t>Lecture 7.1 Service sector</a:t>
            </a:r>
            <a:endParaRPr/>
          </a:p>
        </p:txBody>
      </p:sp>
      <p:sp>
        <p:nvSpPr>
          <p:cNvPr id="136" name="Google Shape;136;p3"/>
          <p:cNvSpPr txBox="1"/>
          <p:nvPr/>
        </p:nvSpPr>
        <p:spPr>
          <a:xfrm>
            <a:off x="1064860" y="1713385"/>
            <a:ext cx="1496920"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Open Sans Light"/>
                <a:ea typeface="Open Sans Light"/>
                <a:cs typeface="Open Sans Light"/>
                <a:sym typeface="Open Sans Light"/>
              </a:rPr>
              <a:t>Sectors</a:t>
            </a:r>
            <a:endParaRPr/>
          </a:p>
        </p:txBody>
      </p:sp>
      <p:sp>
        <p:nvSpPr>
          <p:cNvPr id="137" name="Google Shape;137;p3"/>
          <p:cNvSpPr txBox="1"/>
          <p:nvPr/>
        </p:nvSpPr>
        <p:spPr>
          <a:xfrm>
            <a:off x="1013830" y="2980578"/>
            <a:ext cx="228940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rgbClr val="525252"/>
                </a:solidFill>
                <a:latin typeface="Open Sans Light"/>
                <a:ea typeface="Open Sans Light"/>
                <a:cs typeface="Open Sans Light"/>
                <a:sym typeface="Open Sans Light"/>
              </a:rPr>
              <a:t>Subsectors</a:t>
            </a:r>
            <a:endParaRPr b="0" i="0" sz="1600" u="none" cap="none" strike="noStrike">
              <a:solidFill>
                <a:srgbClr val="525252"/>
              </a:solidFill>
              <a:latin typeface="Open Sans Light"/>
              <a:ea typeface="Open Sans Light"/>
              <a:cs typeface="Open Sans Light"/>
              <a:sym typeface="Open Sans Light"/>
            </a:endParaRPr>
          </a:p>
        </p:txBody>
      </p:sp>
      <p:sp>
        <p:nvSpPr>
          <p:cNvPr id="138" name="Google Shape;138;p3"/>
          <p:cNvSpPr txBox="1"/>
          <p:nvPr/>
        </p:nvSpPr>
        <p:spPr>
          <a:xfrm>
            <a:off x="1042279" y="4640604"/>
            <a:ext cx="1761082"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rgbClr val="B4323F"/>
                </a:solidFill>
                <a:latin typeface="Open Sans Light"/>
                <a:ea typeface="Open Sans Light"/>
                <a:cs typeface="Open Sans Light"/>
                <a:sym typeface="Open Sans Light"/>
              </a:rPr>
              <a:t>End-use</a:t>
            </a:r>
            <a:endParaRPr/>
          </a:p>
        </p:txBody>
      </p:sp>
      <p:sp>
        <p:nvSpPr>
          <p:cNvPr id="139" name="Google Shape;139;p3"/>
          <p:cNvSpPr txBox="1"/>
          <p:nvPr/>
        </p:nvSpPr>
        <p:spPr>
          <a:xfrm>
            <a:off x="893255" y="5319329"/>
            <a:ext cx="2025244"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6"/>
                </a:solidFill>
                <a:latin typeface="Open Sans Light"/>
                <a:ea typeface="Open Sans Light"/>
                <a:cs typeface="Open Sans Light"/>
                <a:sym typeface="Open Sans Light"/>
              </a:rPr>
              <a:t>Category of Final Energy Demand (FED)</a:t>
            </a:r>
            <a:endParaRPr/>
          </a:p>
        </p:txBody>
      </p:sp>
      <p:sp>
        <p:nvSpPr>
          <p:cNvPr id="140" name="Google Shape;140;p3"/>
          <p:cNvSpPr txBox="1"/>
          <p:nvPr/>
        </p:nvSpPr>
        <p:spPr>
          <a:xfrm>
            <a:off x="2906283" y="5372015"/>
            <a:ext cx="687386"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Fossil Fuels</a:t>
            </a:r>
            <a:endParaRPr/>
          </a:p>
        </p:txBody>
      </p:sp>
      <p:sp>
        <p:nvSpPr>
          <p:cNvPr id="141" name="Google Shape;141;p3"/>
          <p:cNvSpPr txBox="1"/>
          <p:nvPr/>
        </p:nvSpPr>
        <p:spPr>
          <a:xfrm>
            <a:off x="3676364" y="5375539"/>
            <a:ext cx="1056649"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Modern Biomass</a:t>
            </a:r>
            <a:endParaRPr/>
          </a:p>
        </p:txBody>
      </p:sp>
      <p:sp>
        <p:nvSpPr>
          <p:cNvPr id="142" name="Google Shape;142;p3"/>
          <p:cNvSpPr txBox="1"/>
          <p:nvPr/>
        </p:nvSpPr>
        <p:spPr>
          <a:xfrm>
            <a:off x="8385248" y="5415463"/>
            <a:ext cx="1591061" cy="620989"/>
          </a:xfrm>
          <a:prstGeom prst="rect">
            <a:avLst/>
          </a:prstGeom>
          <a:noFill/>
          <a:ln cap="flat" cmpd="sng" w="19050">
            <a:solidFill>
              <a:schemeClr val="accent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Electricity Heat Pump</a:t>
            </a:r>
            <a:endParaRPr/>
          </a:p>
        </p:txBody>
      </p:sp>
      <p:sp>
        <p:nvSpPr>
          <p:cNvPr id="143" name="Google Shape;143;p3"/>
          <p:cNvSpPr txBox="1"/>
          <p:nvPr/>
        </p:nvSpPr>
        <p:spPr>
          <a:xfrm>
            <a:off x="7149567" y="5372015"/>
            <a:ext cx="2897532" cy="707886"/>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Electricity</a:t>
            </a:r>
            <a:endParaRPr/>
          </a:p>
          <a:p>
            <a:pPr indent="0" lvl="0" marL="0" marR="0" rtl="0" algn="ctr">
              <a:spcBef>
                <a:spcPts val="800"/>
              </a:spcBef>
              <a:spcAft>
                <a:spcPts val="0"/>
              </a:spcAft>
              <a:buNone/>
            </a:pPr>
            <a:r>
              <a:t/>
            </a:r>
            <a:endParaRPr b="0" i="0" sz="1600" u="none" cap="none" strike="noStrike">
              <a:solidFill>
                <a:schemeClr val="accent6"/>
              </a:solidFill>
              <a:latin typeface="Open Sans Light"/>
              <a:ea typeface="Open Sans Light"/>
              <a:cs typeface="Open Sans Light"/>
              <a:sym typeface="Open Sans Light"/>
            </a:endParaRPr>
          </a:p>
        </p:txBody>
      </p:sp>
      <p:sp>
        <p:nvSpPr>
          <p:cNvPr id="144" name="Google Shape;144;p3"/>
          <p:cNvSpPr txBox="1"/>
          <p:nvPr/>
        </p:nvSpPr>
        <p:spPr>
          <a:xfrm>
            <a:off x="4815708" y="5381521"/>
            <a:ext cx="1187587"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Traditional Fuels</a:t>
            </a:r>
            <a:endParaRPr/>
          </a:p>
        </p:txBody>
      </p:sp>
      <p:sp>
        <p:nvSpPr>
          <p:cNvPr id="145" name="Google Shape;145;p3"/>
          <p:cNvSpPr txBox="1"/>
          <p:nvPr/>
        </p:nvSpPr>
        <p:spPr>
          <a:xfrm>
            <a:off x="6094144" y="5372015"/>
            <a:ext cx="968595"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Solar Thermal</a:t>
            </a:r>
            <a:endParaRPr/>
          </a:p>
        </p:txBody>
      </p:sp>
      <p:sp>
        <p:nvSpPr>
          <p:cNvPr id="146" name="Google Shape;146;p3"/>
          <p:cNvSpPr txBox="1"/>
          <p:nvPr/>
        </p:nvSpPr>
        <p:spPr>
          <a:xfrm>
            <a:off x="3384886" y="1530003"/>
            <a:ext cx="1496920" cy="338554"/>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A5A5A5"/>
                </a:solidFill>
                <a:latin typeface="Open Sans Light"/>
                <a:ea typeface="Open Sans Light"/>
                <a:cs typeface="Open Sans Light"/>
                <a:sym typeface="Open Sans Light"/>
              </a:rPr>
              <a:t>Industry</a:t>
            </a:r>
            <a:endParaRPr/>
          </a:p>
        </p:txBody>
      </p:sp>
      <p:sp>
        <p:nvSpPr>
          <p:cNvPr id="147" name="Google Shape;147;p3"/>
          <p:cNvSpPr txBox="1"/>
          <p:nvPr/>
        </p:nvSpPr>
        <p:spPr>
          <a:xfrm>
            <a:off x="9398854" y="1509822"/>
            <a:ext cx="1673028"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7F7F7F"/>
                </a:solidFill>
                <a:latin typeface="Open Sans Light"/>
                <a:ea typeface="Open Sans Light"/>
                <a:cs typeface="Open Sans Light"/>
                <a:sym typeface="Open Sans Light"/>
              </a:rPr>
              <a:t>Transport</a:t>
            </a:r>
            <a:endParaRPr/>
          </a:p>
        </p:txBody>
      </p:sp>
      <p:sp>
        <p:nvSpPr>
          <p:cNvPr id="148" name="Google Shape;148;p3"/>
          <p:cNvSpPr txBox="1"/>
          <p:nvPr/>
        </p:nvSpPr>
        <p:spPr>
          <a:xfrm>
            <a:off x="5674634" y="1520450"/>
            <a:ext cx="1320812" cy="338554"/>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dk1"/>
                </a:solidFill>
                <a:latin typeface="Open Sans Light"/>
                <a:ea typeface="Open Sans Light"/>
                <a:cs typeface="Open Sans Light"/>
                <a:sym typeface="Open Sans Light"/>
              </a:rPr>
              <a:t>Service</a:t>
            </a:r>
            <a:endParaRPr/>
          </a:p>
        </p:txBody>
      </p:sp>
      <p:sp>
        <p:nvSpPr>
          <p:cNvPr id="149" name="Google Shape;149;p3"/>
          <p:cNvSpPr txBox="1"/>
          <p:nvPr/>
        </p:nvSpPr>
        <p:spPr>
          <a:xfrm>
            <a:off x="7359490" y="1519664"/>
            <a:ext cx="1849136"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7F7F7F"/>
                </a:solidFill>
                <a:latin typeface="Open Sans Light"/>
                <a:ea typeface="Open Sans Light"/>
                <a:cs typeface="Open Sans Light"/>
                <a:sym typeface="Open Sans Light"/>
              </a:rPr>
              <a:t>Household</a:t>
            </a:r>
            <a:endParaRPr/>
          </a:p>
        </p:txBody>
      </p:sp>
      <p:sp>
        <p:nvSpPr>
          <p:cNvPr id="150" name="Google Shape;150;p3"/>
          <p:cNvSpPr txBox="1"/>
          <p:nvPr/>
        </p:nvSpPr>
        <p:spPr>
          <a:xfrm>
            <a:off x="9208626" y="2665660"/>
            <a:ext cx="1535366" cy="830997"/>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Personal Services and others</a:t>
            </a:r>
            <a:endParaRPr/>
          </a:p>
        </p:txBody>
      </p:sp>
      <p:sp>
        <p:nvSpPr>
          <p:cNvPr id="151" name="Google Shape;151;p3"/>
          <p:cNvSpPr txBox="1"/>
          <p:nvPr/>
        </p:nvSpPr>
        <p:spPr>
          <a:xfrm>
            <a:off x="2671931" y="2665661"/>
            <a:ext cx="1829215" cy="584775"/>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Commercial and turism </a:t>
            </a:r>
            <a:endParaRPr/>
          </a:p>
        </p:txBody>
      </p:sp>
      <p:sp>
        <p:nvSpPr>
          <p:cNvPr id="152" name="Google Shape;152;p3"/>
          <p:cNvSpPr/>
          <p:nvPr/>
        </p:nvSpPr>
        <p:spPr>
          <a:xfrm>
            <a:off x="996087" y="1440343"/>
            <a:ext cx="10203071" cy="951616"/>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Open Sans Light"/>
              <a:ea typeface="Open Sans Light"/>
              <a:cs typeface="Open Sans Light"/>
              <a:sym typeface="Open Sans Light"/>
            </a:endParaRPr>
          </a:p>
        </p:txBody>
      </p:sp>
      <p:sp>
        <p:nvSpPr>
          <p:cNvPr id="153" name="Google Shape;153;p3"/>
          <p:cNvSpPr/>
          <p:nvPr/>
        </p:nvSpPr>
        <p:spPr>
          <a:xfrm>
            <a:off x="992609" y="2602073"/>
            <a:ext cx="10203071" cy="1395915"/>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525252"/>
              </a:solidFill>
              <a:latin typeface="Open Sans Light"/>
              <a:ea typeface="Open Sans Light"/>
              <a:cs typeface="Open Sans Light"/>
              <a:sym typeface="Open Sans Light"/>
            </a:endParaRPr>
          </a:p>
        </p:txBody>
      </p:sp>
      <p:sp>
        <p:nvSpPr>
          <p:cNvPr id="154" name="Google Shape;154;p3"/>
          <p:cNvSpPr/>
          <p:nvPr/>
        </p:nvSpPr>
        <p:spPr>
          <a:xfrm>
            <a:off x="999422" y="4285073"/>
            <a:ext cx="10203071" cy="987967"/>
          </a:xfrm>
          <a:prstGeom prst="rect">
            <a:avLst/>
          </a:prstGeom>
          <a:noFill/>
          <a:ln cap="flat" cmpd="sng" w="28575">
            <a:solidFill>
              <a:srgbClr val="B432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B4323F"/>
              </a:solidFill>
              <a:latin typeface="Open Sans Light"/>
              <a:ea typeface="Open Sans Light"/>
              <a:cs typeface="Open Sans Light"/>
              <a:sym typeface="Open Sans Light"/>
            </a:endParaRPr>
          </a:p>
        </p:txBody>
      </p:sp>
      <p:cxnSp>
        <p:nvCxnSpPr>
          <p:cNvPr id="155" name="Google Shape;155;p3"/>
          <p:cNvCxnSpPr/>
          <p:nvPr/>
        </p:nvCxnSpPr>
        <p:spPr>
          <a:xfrm>
            <a:off x="6604635" y="4000500"/>
            <a:ext cx="0" cy="284573"/>
          </a:xfrm>
          <a:prstGeom prst="straightConnector1">
            <a:avLst/>
          </a:prstGeom>
          <a:noFill/>
          <a:ln cap="flat" cmpd="sng" w="28575">
            <a:solidFill>
              <a:srgbClr val="B4323F"/>
            </a:solidFill>
            <a:prstDash val="solid"/>
            <a:round/>
            <a:headEnd len="med" w="med" type="none"/>
            <a:tailEnd len="med" w="med" type="triangle"/>
          </a:ln>
        </p:spPr>
      </p:cxnSp>
      <p:sp>
        <p:nvSpPr>
          <p:cNvPr id="156" name="Google Shape;156;p3"/>
          <p:cNvSpPr txBox="1"/>
          <p:nvPr>
            <p:ph idx="1" type="body"/>
          </p:nvPr>
        </p:nvSpPr>
        <p:spPr>
          <a:xfrm>
            <a:off x="912650" y="988605"/>
            <a:ext cx="10515600" cy="373383"/>
          </a:xfrm>
          <a:prstGeom prst="rect">
            <a:avLst/>
          </a:prstGeom>
          <a:noFill/>
          <a:ln>
            <a:noFill/>
          </a:ln>
        </p:spPr>
        <p:txBody>
          <a:bodyPr anchorCtr="0" anchor="t" bIns="45700" lIns="91425" spcFirstLastPara="1" rIns="91425" wrap="square" tIns="45700">
            <a:noAutofit/>
          </a:bodyPr>
          <a:lstStyle/>
          <a:p>
            <a:pPr indent="0" lvl="6" marL="0" rtl="0" algn="l">
              <a:lnSpc>
                <a:spcPct val="110000"/>
              </a:lnSpc>
              <a:spcBef>
                <a:spcPts val="0"/>
              </a:spcBef>
              <a:spcAft>
                <a:spcPts val="0"/>
              </a:spcAft>
              <a:buClr>
                <a:srgbClr val="333333"/>
              </a:buClr>
              <a:buSzPts val="1300"/>
              <a:buNone/>
            </a:pPr>
            <a:r>
              <a:rPr b="1" lang="en-GB" sz="2000">
                <a:solidFill>
                  <a:srgbClr val="9CC2E5"/>
                </a:solidFill>
                <a:latin typeface="Open Sans"/>
                <a:ea typeface="Open Sans"/>
                <a:cs typeface="Open Sans"/>
                <a:sym typeface="Open Sans"/>
              </a:rPr>
              <a:t>7.1.1. The Service Sector, Subsectors, End-use and Final Energy Demands</a:t>
            </a:r>
            <a:endParaRPr/>
          </a:p>
          <a:p>
            <a:pPr indent="0" lvl="0" marL="0" rtl="0" algn="l">
              <a:lnSpc>
                <a:spcPct val="90000"/>
              </a:lnSpc>
              <a:spcBef>
                <a:spcPts val="2200"/>
              </a:spcBef>
              <a:spcAft>
                <a:spcPts val="0"/>
              </a:spcAft>
              <a:buClr>
                <a:schemeClr val="dk1"/>
              </a:buClr>
              <a:buSzPts val="2800"/>
              <a:buNone/>
            </a:pPr>
            <a:r>
              <a:t/>
            </a:r>
            <a:endParaRPr/>
          </a:p>
        </p:txBody>
      </p:sp>
      <p:cxnSp>
        <p:nvCxnSpPr>
          <p:cNvPr id="157" name="Google Shape;157;p3"/>
          <p:cNvCxnSpPr/>
          <p:nvPr/>
        </p:nvCxnSpPr>
        <p:spPr>
          <a:xfrm flipH="1">
            <a:off x="6684586" y="1868557"/>
            <a:ext cx="310859" cy="731004"/>
          </a:xfrm>
          <a:prstGeom prst="straightConnector1">
            <a:avLst/>
          </a:prstGeom>
          <a:noFill/>
          <a:ln cap="flat" cmpd="sng" w="28575">
            <a:solidFill>
              <a:schemeClr val="dk1"/>
            </a:solidFill>
            <a:prstDash val="solid"/>
            <a:round/>
            <a:headEnd len="med" w="med" type="none"/>
            <a:tailEnd len="med" w="med" type="triangle"/>
          </a:ln>
        </p:spPr>
      </p:cxnSp>
      <p:pic>
        <p:nvPicPr>
          <p:cNvPr id="158" name="Google Shape;158;p3"/>
          <p:cNvPicPr preferRelativeResize="0"/>
          <p:nvPr/>
        </p:nvPicPr>
        <p:blipFill rotWithShape="1">
          <a:blip r:embed="rId3">
            <a:alphaModFix amt="35000"/>
          </a:blip>
          <a:srcRect b="0" l="0" r="0" t="0"/>
          <a:stretch/>
        </p:blipFill>
        <p:spPr>
          <a:xfrm>
            <a:off x="3921133" y="1899887"/>
            <a:ext cx="477490" cy="477490"/>
          </a:xfrm>
          <a:prstGeom prst="rect">
            <a:avLst/>
          </a:prstGeom>
          <a:noFill/>
          <a:ln>
            <a:noFill/>
          </a:ln>
        </p:spPr>
      </p:pic>
      <p:pic>
        <p:nvPicPr>
          <p:cNvPr id="159" name="Google Shape;159;p3"/>
          <p:cNvPicPr preferRelativeResize="0"/>
          <p:nvPr/>
        </p:nvPicPr>
        <p:blipFill rotWithShape="1">
          <a:blip r:embed="rId4">
            <a:alphaModFix/>
          </a:blip>
          <a:srcRect b="0" l="0" r="0" t="0"/>
          <a:stretch/>
        </p:blipFill>
        <p:spPr>
          <a:xfrm>
            <a:off x="6152726" y="1905392"/>
            <a:ext cx="451909" cy="451909"/>
          </a:xfrm>
          <a:prstGeom prst="rect">
            <a:avLst/>
          </a:prstGeom>
          <a:noFill/>
          <a:ln>
            <a:noFill/>
          </a:ln>
        </p:spPr>
      </p:pic>
      <p:pic>
        <p:nvPicPr>
          <p:cNvPr id="160" name="Google Shape;160;p3"/>
          <p:cNvPicPr preferRelativeResize="0"/>
          <p:nvPr/>
        </p:nvPicPr>
        <p:blipFill rotWithShape="1">
          <a:blip r:embed="rId5">
            <a:alphaModFix amt="50000"/>
          </a:blip>
          <a:srcRect b="0" l="0" r="0" t="0"/>
          <a:stretch/>
        </p:blipFill>
        <p:spPr>
          <a:xfrm>
            <a:off x="7963988" y="1894476"/>
            <a:ext cx="462367" cy="462367"/>
          </a:xfrm>
          <a:prstGeom prst="rect">
            <a:avLst/>
          </a:prstGeom>
          <a:noFill/>
          <a:ln>
            <a:noFill/>
          </a:ln>
        </p:spPr>
      </p:pic>
      <p:pic>
        <p:nvPicPr>
          <p:cNvPr id="161" name="Google Shape;161;p3"/>
          <p:cNvPicPr preferRelativeResize="0"/>
          <p:nvPr/>
        </p:nvPicPr>
        <p:blipFill rotWithShape="1">
          <a:blip r:embed="rId6">
            <a:alphaModFix amt="35000"/>
          </a:blip>
          <a:srcRect b="0" l="0" r="0" t="0"/>
          <a:stretch/>
        </p:blipFill>
        <p:spPr>
          <a:xfrm>
            <a:off x="10061888" y="1884054"/>
            <a:ext cx="462367" cy="462367"/>
          </a:xfrm>
          <a:prstGeom prst="rect">
            <a:avLst/>
          </a:prstGeom>
          <a:noFill/>
          <a:ln>
            <a:noFill/>
          </a:ln>
        </p:spPr>
      </p:pic>
      <p:sp>
        <p:nvSpPr>
          <p:cNvPr id="162" name="Google Shape;162;p3"/>
          <p:cNvSpPr txBox="1"/>
          <p:nvPr/>
        </p:nvSpPr>
        <p:spPr>
          <a:xfrm>
            <a:off x="2923449" y="4583754"/>
            <a:ext cx="1478689"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Motive Power</a:t>
            </a:r>
            <a:endParaRPr b="0" i="0" sz="1600" u="none" cap="none" strike="noStrike">
              <a:solidFill>
                <a:srgbClr val="B4323F"/>
              </a:solidFill>
              <a:latin typeface="Open Sans Light"/>
              <a:ea typeface="Open Sans Light"/>
              <a:cs typeface="Open Sans Light"/>
              <a:sym typeface="Open Sans Light"/>
            </a:endParaRPr>
          </a:p>
        </p:txBody>
      </p:sp>
      <p:sp>
        <p:nvSpPr>
          <p:cNvPr id="163" name="Google Shape;163;p3"/>
          <p:cNvSpPr txBox="1"/>
          <p:nvPr/>
        </p:nvSpPr>
        <p:spPr>
          <a:xfrm>
            <a:off x="4524606" y="4460643"/>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Electricity Specific Uses</a:t>
            </a:r>
            <a:endParaRPr b="0" i="0" sz="1600" u="none" cap="none" strike="noStrike">
              <a:solidFill>
                <a:srgbClr val="B4323F"/>
              </a:solidFill>
              <a:latin typeface="Open Sans Light"/>
              <a:ea typeface="Open Sans Light"/>
              <a:cs typeface="Open Sans Light"/>
              <a:sym typeface="Open Sans Light"/>
            </a:endParaRPr>
          </a:p>
        </p:txBody>
      </p:sp>
      <p:sp>
        <p:nvSpPr>
          <p:cNvPr id="164" name="Google Shape;164;p3"/>
          <p:cNvSpPr txBox="1"/>
          <p:nvPr/>
        </p:nvSpPr>
        <p:spPr>
          <a:xfrm>
            <a:off x="5069269" y="2668935"/>
            <a:ext cx="1535366" cy="584775"/>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Public administration</a:t>
            </a:r>
            <a:endParaRPr/>
          </a:p>
        </p:txBody>
      </p:sp>
      <p:sp>
        <p:nvSpPr>
          <p:cNvPr id="165" name="Google Shape;165;p3"/>
          <p:cNvSpPr txBox="1"/>
          <p:nvPr/>
        </p:nvSpPr>
        <p:spPr>
          <a:xfrm>
            <a:off x="7172758" y="2665660"/>
            <a:ext cx="1535366" cy="584775"/>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Finance and Business</a:t>
            </a:r>
            <a:endParaRPr/>
          </a:p>
        </p:txBody>
      </p:sp>
      <p:sp>
        <p:nvSpPr>
          <p:cNvPr id="166" name="Google Shape;166;p3"/>
          <p:cNvSpPr txBox="1"/>
          <p:nvPr/>
        </p:nvSpPr>
        <p:spPr>
          <a:xfrm>
            <a:off x="6123383" y="4561814"/>
            <a:ext cx="1478689"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Thermal Uses</a:t>
            </a:r>
            <a:endParaRPr b="0" i="0" sz="1600" u="none" cap="none" strike="noStrike">
              <a:solidFill>
                <a:srgbClr val="B4323F"/>
              </a:solidFill>
              <a:latin typeface="Open Sans Light"/>
              <a:ea typeface="Open Sans Light"/>
              <a:cs typeface="Open Sans Light"/>
              <a:sym typeface="Open Sans Light"/>
            </a:endParaRPr>
          </a:p>
        </p:txBody>
      </p:sp>
      <p:pic>
        <p:nvPicPr>
          <p:cNvPr id="167" name="Google Shape;167;p3"/>
          <p:cNvPicPr preferRelativeResize="0"/>
          <p:nvPr/>
        </p:nvPicPr>
        <p:blipFill rotWithShape="1">
          <a:blip r:embed="rId7">
            <a:alphaModFix/>
          </a:blip>
          <a:srcRect b="0" l="0" r="0" t="0"/>
          <a:stretch/>
        </p:blipFill>
        <p:spPr>
          <a:xfrm>
            <a:off x="3264662" y="3318550"/>
            <a:ext cx="637529" cy="637529"/>
          </a:xfrm>
          <a:prstGeom prst="rect">
            <a:avLst/>
          </a:prstGeom>
          <a:noFill/>
          <a:ln>
            <a:noFill/>
          </a:ln>
        </p:spPr>
      </p:pic>
      <p:pic>
        <p:nvPicPr>
          <p:cNvPr id="168" name="Google Shape;168;p3"/>
          <p:cNvPicPr preferRelativeResize="0"/>
          <p:nvPr/>
        </p:nvPicPr>
        <p:blipFill rotWithShape="1">
          <a:blip r:embed="rId8">
            <a:alphaModFix/>
          </a:blip>
          <a:srcRect b="0" l="0" r="0" t="0"/>
          <a:stretch/>
        </p:blipFill>
        <p:spPr>
          <a:xfrm>
            <a:off x="5535791" y="3312419"/>
            <a:ext cx="637529" cy="637529"/>
          </a:xfrm>
          <a:prstGeom prst="rect">
            <a:avLst/>
          </a:prstGeom>
          <a:noFill/>
          <a:ln>
            <a:noFill/>
          </a:ln>
        </p:spPr>
      </p:pic>
      <p:pic>
        <p:nvPicPr>
          <p:cNvPr id="169" name="Google Shape;169;p3"/>
          <p:cNvPicPr preferRelativeResize="0"/>
          <p:nvPr/>
        </p:nvPicPr>
        <p:blipFill rotWithShape="1">
          <a:blip r:embed="rId9">
            <a:alphaModFix/>
          </a:blip>
          <a:srcRect b="0" l="0" r="0" t="0"/>
          <a:stretch/>
        </p:blipFill>
        <p:spPr>
          <a:xfrm>
            <a:off x="7629448" y="3319132"/>
            <a:ext cx="629327" cy="629327"/>
          </a:xfrm>
          <a:prstGeom prst="rect">
            <a:avLst/>
          </a:prstGeom>
          <a:noFill/>
          <a:ln>
            <a:noFill/>
          </a:ln>
        </p:spPr>
      </p:pic>
      <p:pic>
        <p:nvPicPr>
          <p:cNvPr id="170" name="Google Shape;170;p3"/>
          <p:cNvPicPr preferRelativeResize="0"/>
          <p:nvPr/>
        </p:nvPicPr>
        <p:blipFill rotWithShape="1">
          <a:blip r:embed="rId10">
            <a:alphaModFix/>
          </a:blip>
          <a:srcRect b="0" l="0" r="0" t="0"/>
          <a:stretch/>
        </p:blipFill>
        <p:spPr>
          <a:xfrm>
            <a:off x="9784814" y="3565469"/>
            <a:ext cx="382990" cy="382990"/>
          </a:xfrm>
          <a:prstGeom prst="rect">
            <a:avLst/>
          </a:prstGeom>
          <a:noFill/>
          <a:ln>
            <a:noFill/>
          </a:ln>
        </p:spPr>
      </p:pic>
      <p:sp>
        <p:nvSpPr>
          <p:cNvPr id="171" name="Google Shape;171;p3"/>
          <p:cNvSpPr txBox="1"/>
          <p:nvPr/>
        </p:nvSpPr>
        <p:spPr>
          <a:xfrm>
            <a:off x="10167804" y="5368988"/>
            <a:ext cx="968595"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District Heating</a:t>
            </a:r>
            <a:endParaRPr/>
          </a:p>
        </p:txBody>
      </p:sp>
      <p:sp>
        <p:nvSpPr>
          <p:cNvPr id="172" name="Google Shape;172;p3"/>
          <p:cNvSpPr txBox="1"/>
          <p:nvPr/>
        </p:nvSpPr>
        <p:spPr>
          <a:xfrm>
            <a:off x="9593160" y="4470102"/>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Space Heating</a:t>
            </a:r>
            <a:endParaRPr b="0" i="0" sz="1600" u="none" cap="none" strike="noStrike">
              <a:solidFill>
                <a:srgbClr val="B4323F"/>
              </a:solidFill>
              <a:latin typeface="Open Sans Light"/>
              <a:ea typeface="Open Sans Light"/>
              <a:cs typeface="Open Sans Light"/>
              <a:sym typeface="Open Sans Light"/>
            </a:endParaRPr>
          </a:p>
        </p:txBody>
      </p:sp>
      <p:sp>
        <p:nvSpPr>
          <p:cNvPr id="173" name="Google Shape;173;p3"/>
          <p:cNvSpPr txBox="1"/>
          <p:nvPr/>
        </p:nvSpPr>
        <p:spPr>
          <a:xfrm>
            <a:off x="7903332" y="4460643"/>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Air Conditioning</a:t>
            </a:r>
            <a:endParaRPr b="0" i="0" sz="1600" u="none" cap="none" strike="noStrike">
              <a:solidFill>
                <a:srgbClr val="B4323F"/>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
          <p:cNvSpPr txBox="1"/>
          <p:nvPr/>
        </p:nvSpPr>
        <p:spPr>
          <a:xfrm>
            <a:off x="887412" y="1279022"/>
            <a:ext cx="10439494" cy="392724"/>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i="0" lang="en-GB" sz="2000" u="none" cap="none" strike="noStrike">
                <a:solidFill>
                  <a:srgbClr val="9DC3E6"/>
                </a:solidFill>
                <a:latin typeface="Open Sans"/>
                <a:ea typeface="Open Sans"/>
                <a:cs typeface="Open Sans"/>
                <a:sym typeface="Open Sans"/>
              </a:rPr>
              <a:t>7.1.2. Raw Data Service Sector and Driving Parameters</a:t>
            </a:r>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rgbClr val="9DC3E6"/>
              </a:solidFill>
              <a:latin typeface="Open Sans"/>
              <a:ea typeface="Open Sans"/>
              <a:cs typeface="Open Sans"/>
              <a:sym typeface="Open Sans"/>
            </a:endParaRPr>
          </a:p>
          <a:p>
            <a:pPr indent="-215900" lvl="1" marL="342900" marR="0" rtl="0" algn="l">
              <a:lnSpc>
                <a:spcPct val="90000"/>
              </a:lnSpc>
              <a:spcBef>
                <a:spcPts val="17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179" name="Google Shape;179;p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80" name="Google Shape;180;p4"/>
          <p:cNvSpPr txBox="1"/>
          <p:nvPr>
            <p:ph type="title"/>
          </p:nvPr>
        </p:nvSpPr>
        <p:spPr>
          <a:xfrm>
            <a:off x="2008262" y="-1556"/>
            <a:ext cx="9318642" cy="1343491"/>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7.1 Service sector</a:t>
            </a:r>
            <a:endParaRPr/>
          </a:p>
        </p:txBody>
      </p:sp>
      <p:sp>
        <p:nvSpPr>
          <p:cNvPr id="181" name="Google Shape;181;p4"/>
          <p:cNvSpPr txBox="1"/>
          <p:nvPr/>
        </p:nvSpPr>
        <p:spPr>
          <a:xfrm>
            <a:off x="6468537" y="2260679"/>
            <a:ext cx="1820194" cy="67818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4"/>
          <p:cNvSpPr txBox="1"/>
          <p:nvPr/>
        </p:nvSpPr>
        <p:spPr>
          <a:xfrm>
            <a:off x="8840910" y="1848228"/>
            <a:ext cx="1600200" cy="67818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3" name="Google Shape;183;p4"/>
          <p:cNvPicPr preferRelativeResize="0"/>
          <p:nvPr/>
        </p:nvPicPr>
        <p:blipFill rotWithShape="1">
          <a:blip r:embed="rId3">
            <a:alphaModFix/>
          </a:blip>
          <a:srcRect b="0" l="0" r="0" t="0"/>
          <a:stretch/>
        </p:blipFill>
        <p:spPr>
          <a:xfrm>
            <a:off x="921172" y="1753683"/>
            <a:ext cx="6861414" cy="3169442"/>
          </a:xfrm>
          <a:prstGeom prst="rect">
            <a:avLst/>
          </a:prstGeom>
          <a:noFill/>
          <a:ln>
            <a:noFill/>
          </a:ln>
        </p:spPr>
      </p:pic>
      <p:sp>
        <p:nvSpPr>
          <p:cNvPr id="184" name="Google Shape;184;p4"/>
          <p:cNvSpPr txBox="1"/>
          <p:nvPr/>
        </p:nvSpPr>
        <p:spPr>
          <a:xfrm>
            <a:off x="8840910" y="2091547"/>
            <a:ext cx="2401859" cy="1477328"/>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We need to define the type of Service subsector – in this example they are 4 as defined on the left</a:t>
            </a:r>
            <a:endParaRPr/>
          </a:p>
        </p:txBody>
      </p:sp>
      <p:sp>
        <p:nvSpPr>
          <p:cNvPr id="185" name="Google Shape;185;p4"/>
          <p:cNvSpPr/>
          <p:nvPr/>
        </p:nvSpPr>
        <p:spPr>
          <a:xfrm>
            <a:off x="7840122" y="3367464"/>
            <a:ext cx="982767" cy="251460"/>
          </a:xfrm>
          <a:prstGeom prst="lef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4"/>
          <p:cNvSpPr txBox="1"/>
          <p:nvPr/>
        </p:nvSpPr>
        <p:spPr>
          <a:xfrm>
            <a:off x="887412" y="5210161"/>
            <a:ext cx="6094378" cy="800797"/>
          </a:xfrm>
          <a:prstGeom prst="rect">
            <a:avLst/>
          </a:prstGeom>
          <a:blipFill rotWithShape="1">
            <a:blip r:embed="rId4">
              <a:alphaModFix/>
            </a:blip>
            <a:stretch>
              <a:fillRect b="-1525" l="-900" r="0" t="-381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187" name="Google Shape;187;p4"/>
          <p:cNvSpPr txBox="1"/>
          <p:nvPr/>
        </p:nvSpPr>
        <p:spPr>
          <a:xfrm>
            <a:off x="5284316" y="5010107"/>
            <a:ext cx="6094378" cy="1200906"/>
          </a:xfrm>
          <a:prstGeom prst="rect">
            <a:avLst/>
          </a:prstGeom>
          <a:blipFill rotWithShape="1">
            <a:blip r:embed="rId5">
              <a:alphaModFix/>
            </a:blip>
            <a:stretch>
              <a:fillRect b="-7612" l="0" r="-798" t="-253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id="188" name="Google Shape;188;p4"/>
          <p:cNvPicPr preferRelativeResize="0"/>
          <p:nvPr/>
        </p:nvPicPr>
        <p:blipFill rotWithShape="1">
          <a:blip r:embed="rId6">
            <a:alphaModFix/>
          </a:blip>
          <a:srcRect b="0" l="0" r="0" t="0"/>
          <a:stretch/>
        </p:blipFill>
        <p:spPr>
          <a:xfrm>
            <a:off x="973104" y="288514"/>
            <a:ext cx="949467" cy="94946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txBox="1"/>
          <p:nvPr>
            <p:ph type="title"/>
          </p:nvPr>
        </p:nvSpPr>
        <p:spPr>
          <a:xfrm>
            <a:off x="1982624" y="216403"/>
            <a:ext cx="9636720" cy="11205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7.1. Service Sector</a:t>
            </a:r>
            <a:endParaRPr/>
          </a:p>
        </p:txBody>
      </p:sp>
      <p:sp>
        <p:nvSpPr>
          <p:cNvPr id="195" name="Google Shape;195;p5"/>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7.1.3. Space Heating Raw Data</a:t>
            </a:r>
            <a:endParaRPr b="0" i="0" sz="1800" u="none" cap="none" strike="noStrike">
              <a:solidFill>
                <a:schemeClr val="dk1"/>
              </a:solidFill>
              <a:latin typeface="Open Sans"/>
              <a:ea typeface="Open Sans"/>
              <a:cs typeface="Open Sans"/>
              <a:sym typeface="Open Sans"/>
            </a:endParaRPr>
          </a:p>
        </p:txBody>
      </p:sp>
      <p:sp>
        <p:nvSpPr>
          <p:cNvPr id="196" name="Google Shape;196;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197" name="Google Shape;197;p5"/>
          <p:cNvPicPr preferRelativeResize="0"/>
          <p:nvPr/>
        </p:nvPicPr>
        <p:blipFill rotWithShape="1">
          <a:blip r:embed="rId3">
            <a:alphaModFix/>
          </a:blip>
          <a:srcRect b="0" l="0" r="0" t="0"/>
          <a:stretch/>
        </p:blipFill>
        <p:spPr>
          <a:xfrm>
            <a:off x="893970" y="209348"/>
            <a:ext cx="978030" cy="978030"/>
          </a:xfrm>
          <a:prstGeom prst="rect">
            <a:avLst/>
          </a:prstGeom>
          <a:noFill/>
          <a:ln cap="flat" cmpd="sng" w="9525">
            <a:solidFill>
              <a:schemeClr val="dk1"/>
            </a:solidFill>
            <a:prstDash val="solid"/>
            <a:round/>
            <a:headEnd len="sm" w="sm" type="none"/>
            <a:tailEnd len="sm" w="sm" type="none"/>
          </a:ln>
        </p:spPr>
      </p:pic>
      <p:sp>
        <p:nvSpPr>
          <p:cNvPr id="198" name="Google Shape;198;p5"/>
          <p:cNvSpPr txBox="1"/>
          <p:nvPr/>
        </p:nvSpPr>
        <p:spPr>
          <a:xfrm>
            <a:off x="893969" y="4860129"/>
            <a:ext cx="6393245" cy="64633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We need to define Low Rise Buildings, COP Heat Pumps and Solar Thermal Share</a:t>
            </a:r>
            <a:endParaRPr/>
          </a:p>
        </p:txBody>
      </p:sp>
      <p:pic>
        <p:nvPicPr>
          <p:cNvPr id="199" name="Google Shape;199;p5"/>
          <p:cNvPicPr preferRelativeResize="0"/>
          <p:nvPr/>
        </p:nvPicPr>
        <p:blipFill rotWithShape="1">
          <a:blip r:embed="rId4">
            <a:alphaModFix/>
          </a:blip>
          <a:srcRect b="0" l="0" r="0" t="0"/>
          <a:stretch/>
        </p:blipFill>
        <p:spPr>
          <a:xfrm>
            <a:off x="893970" y="2125077"/>
            <a:ext cx="6393245" cy="2496634"/>
          </a:xfrm>
          <a:prstGeom prst="rect">
            <a:avLst/>
          </a:prstGeom>
          <a:noFill/>
          <a:ln>
            <a:noFill/>
          </a:ln>
        </p:spPr>
      </p:pic>
      <p:pic>
        <p:nvPicPr>
          <p:cNvPr descr="Free photo 3d rendering of ventilation system" id="200" name="Google Shape;200;p5"/>
          <p:cNvPicPr preferRelativeResize="0"/>
          <p:nvPr/>
        </p:nvPicPr>
        <p:blipFill rotWithShape="1">
          <a:blip r:embed="rId5">
            <a:alphaModFix/>
          </a:blip>
          <a:srcRect b="0" l="0" r="0" t="0"/>
          <a:stretch/>
        </p:blipFill>
        <p:spPr>
          <a:xfrm>
            <a:off x="7879389" y="2038122"/>
            <a:ext cx="3739955" cy="2670543"/>
          </a:xfrm>
          <a:prstGeom prst="rect">
            <a:avLst/>
          </a:prstGeom>
          <a:noFill/>
          <a:ln>
            <a:noFill/>
          </a:ln>
        </p:spPr>
      </p:pic>
      <p:sp>
        <p:nvSpPr>
          <p:cNvPr id="201" name="Google Shape;201;p5"/>
          <p:cNvSpPr txBox="1"/>
          <p:nvPr/>
        </p:nvSpPr>
        <p:spPr>
          <a:xfrm>
            <a:off x="9528455" y="4778892"/>
            <a:ext cx="2090889" cy="63094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700">
                <a:solidFill>
                  <a:schemeClr val="dk1"/>
                </a:solidFill>
                <a:latin typeface="Calibri"/>
                <a:ea typeface="Calibri"/>
                <a:cs typeface="Calibri"/>
                <a:sym typeface="Calibri"/>
              </a:rPr>
              <a:t>Source: </a:t>
            </a:r>
            <a:r>
              <a:rPr lang="en-GB" sz="700" u="sng">
                <a:solidFill>
                  <a:schemeClr val="dk1"/>
                </a:solidFill>
                <a:latin typeface="Calibri"/>
                <a:ea typeface="Calibri"/>
                <a:cs typeface="Calibri"/>
                <a:sym typeface="Calibri"/>
                <a:hlinkClick r:id="rId6">
                  <a:extLst>
                    <a:ext uri="{A12FA001-AC4F-418D-AE19-62706E023703}">
                      <ahyp:hlinkClr val="tx"/>
                    </a:ext>
                  </a:extLst>
                </a:hlinkClick>
              </a:rPr>
              <a:t>https://www.freepik.com/free-photo/3d-rendering-ventilation-system_22894132.htm#query=space%20heating&amp;position=33&amp;from_view=search&amp;track=ais</a:t>
            </a:r>
            <a:r>
              <a:rPr lang="en-GB" sz="700">
                <a:solidFill>
                  <a:schemeClr val="dk1"/>
                </a:solidFill>
                <a:latin typeface="Calibri"/>
                <a:ea typeface="Calibri"/>
                <a:cs typeface="Calibri"/>
                <a:sym typeface="Calibri"/>
              </a:rPr>
              <a:t>, Freepik&lt;/a&gt;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6"/>
          <p:cNvSpPr txBox="1"/>
          <p:nvPr>
            <p:ph type="title"/>
          </p:nvPr>
        </p:nvSpPr>
        <p:spPr>
          <a:xfrm>
            <a:off x="1915333" y="122221"/>
            <a:ext cx="9704012"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7.1 Service sector</a:t>
            </a:r>
            <a:endParaRPr sz="4400">
              <a:latin typeface="Open Sans"/>
              <a:ea typeface="Open Sans"/>
              <a:cs typeface="Open Sans"/>
              <a:sym typeface="Open Sans"/>
            </a:endParaRPr>
          </a:p>
        </p:txBody>
      </p:sp>
      <p:sp>
        <p:nvSpPr>
          <p:cNvPr id="208" name="Google Shape;208;p6"/>
          <p:cNvSpPr txBox="1"/>
          <p:nvPr/>
        </p:nvSpPr>
        <p:spPr>
          <a:xfrm>
            <a:off x="876879" y="1289533"/>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7.1.4. Space Heating Reconstruction and Formulas</a:t>
            </a:r>
            <a:endParaRPr b="0" i="0" sz="1800" u="none" cap="none" strike="noStrike">
              <a:solidFill>
                <a:schemeClr val="dk1"/>
              </a:solidFill>
              <a:latin typeface="Open Sans"/>
              <a:ea typeface="Open Sans"/>
              <a:cs typeface="Open Sans"/>
              <a:sym typeface="Open Sans"/>
            </a:endParaRPr>
          </a:p>
        </p:txBody>
      </p:sp>
      <p:sp>
        <p:nvSpPr>
          <p:cNvPr id="209" name="Google Shape;209;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10" name="Google Shape;210;p6"/>
          <p:cNvPicPr preferRelativeResize="0"/>
          <p:nvPr/>
        </p:nvPicPr>
        <p:blipFill rotWithShape="1">
          <a:blip r:embed="rId3">
            <a:alphaModFix/>
          </a:blip>
          <a:srcRect b="0" l="0" r="0" t="0"/>
          <a:stretch/>
        </p:blipFill>
        <p:spPr>
          <a:xfrm>
            <a:off x="893970" y="209348"/>
            <a:ext cx="978030" cy="978030"/>
          </a:xfrm>
          <a:prstGeom prst="rect">
            <a:avLst/>
          </a:prstGeom>
          <a:noFill/>
          <a:ln cap="flat" cmpd="sng" w="9525">
            <a:solidFill>
              <a:schemeClr val="dk1"/>
            </a:solidFill>
            <a:prstDash val="solid"/>
            <a:round/>
            <a:headEnd len="sm" w="sm" type="none"/>
            <a:tailEnd len="sm" w="sm" type="none"/>
          </a:ln>
        </p:spPr>
      </p:pic>
      <p:sp>
        <p:nvSpPr>
          <p:cNvPr id="211" name="Google Shape;211;p6"/>
          <p:cNvSpPr txBox="1"/>
          <p:nvPr/>
        </p:nvSpPr>
        <p:spPr>
          <a:xfrm>
            <a:off x="876879" y="2701555"/>
            <a:ext cx="5285850" cy="4072625"/>
          </a:xfrm>
          <a:prstGeom prst="rect">
            <a:avLst/>
          </a:prstGeom>
          <a:blipFill rotWithShape="1">
            <a:blip r:embed="rId4">
              <a:alphaModFix/>
            </a:blip>
            <a:stretch>
              <a:fillRect b="0" l="-691"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descr="Free photo 3d rendering of ventilation system" id="212" name="Google Shape;212;p6"/>
          <p:cNvPicPr preferRelativeResize="0"/>
          <p:nvPr/>
        </p:nvPicPr>
        <p:blipFill rotWithShape="1">
          <a:blip r:embed="rId5">
            <a:alphaModFix/>
          </a:blip>
          <a:srcRect b="0" l="0" r="0" t="0"/>
          <a:stretch/>
        </p:blipFill>
        <p:spPr>
          <a:xfrm>
            <a:off x="6443773" y="2011981"/>
            <a:ext cx="5084131" cy="3630362"/>
          </a:xfrm>
          <a:prstGeom prst="rect">
            <a:avLst/>
          </a:prstGeom>
          <a:noFill/>
          <a:ln>
            <a:noFill/>
          </a:ln>
        </p:spPr>
      </p:pic>
      <p:sp>
        <p:nvSpPr>
          <p:cNvPr id="213" name="Google Shape;213;p6"/>
          <p:cNvSpPr txBox="1"/>
          <p:nvPr/>
        </p:nvSpPr>
        <p:spPr>
          <a:xfrm>
            <a:off x="5431904" y="5642343"/>
            <a:ext cx="6096000"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700">
                <a:solidFill>
                  <a:schemeClr val="dk1"/>
                </a:solidFill>
                <a:latin typeface="Calibri"/>
                <a:ea typeface="Calibri"/>
                <a:cs typeface="Calibri"/>
                <a:sym typeface="Calibri"/>
              </a:rPr>
              <a:t>Source: </a:t>
            </a:r>
            <a:r>
              <a:rPr lang="en-GB" sz="700" u="sng">
                <a:solidFill>
                  <a:schemeClr val="dk1"/>
                </a:solidFill>
                <a:latin typeface="Calibri"/>
                <a:ea typeface="Calibri"/>
                <a:cs typeface="Calibri"/>
                <a:sym typeface="Calibri"/>
                <a:hlinkClick r:id="rId6">
                  <a:extLst>
                    <a:ext uri="{A12FA001-AC4F-418D-AE19-62706E023703}">
                      <ahyp:hlinkClr val="tx"/>
                    </a:ext>
                  </a:extLst>
                </a:hlinkClick>
              </a:rPr>
              <a:t>https://www.freepik.com/free-photo/3d-rendering-ventilation-system_22894132.htm#query=space%20heating&amp;position=33&amp;from_view=search&amp;track=ais</a:t>
            </a:r>
            <a:r>
              <a:rPr lang="en-GB" sz="700">
                <a:solidFill>
                  <a:schemeClr val="dk1"/>
                </a:solidFill>
                <a:latin typeface="Calibri"/>
                <a:ea typeface="Calibri"/>
                <a:cs typeface="Calibri"/>
                <a:sym typeface="Calibri"/>
              </a:rPr>
              <a:t>, Freepik&lt;/a&gt;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7"/>
          <p:cNvSpPr txBox="1"/>
          <p:nvPr/>
        </p:nvSpPr>
        <p:spPr>
          <a:xfrm>
            <a:off x="904037" y="1339712"/>
            <a:ext cx="10439494" cy="4427538"/>
          </a:xfrm>
          <a:prstGeom prst="rect">
            <a:avLst/>
          </a:prstGeom>
          <a:blipFill rotWithShape="1">
            <a:blip r:embed="rId3">
              <a:alphaModFix/>
            </a:blip>
            <a:stretch>
              <a:fillRect b="-4681" l="-291" r="0" t="-41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19" name="Google Shape;219;p7"/>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0" name="Google Shape;220;p7"/>
          <p:cNvSpPr txBox="1"/>
          <p:nvPr>
            <p:ph type="title"/>
          </p:nvPr>
        </p:nvSpPr>
        <p:spPr>
          <a:xfrm>
            <a:off x="856129" y="5187"/>
            <a:ext cx="9313783" cy="1343491"/>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7.1 Service sector</a:t>
            </a:r>
            <a:endParaRPr/>
          </a:p>
        </p:txBody>
      </p:sp>
      <p:sp>
        <p:nvSpPr>
          <p:cNvPr id="221" name="Google Shape;221;p7"/>
          <p:cNvSpPr/>
          <p:nvPr/>
        </p:nvSpPr>
        <p:spPr>
          <a:xfrm>
            <a:off x="5270268" y="1697414"/>
            <a:ext cx="2676698" cy="482139"/>
          </a:xfrm>
          <a:prstGeom prst="roundRect">
            <a:avLst>
              <a:gd fmla="val 16667" name="adj"/>
            </a:avLst>
          </a:prstGeom>
          <a:solidFill>
            <a:srgbClr val="B53541">
              <a:alpha val="4941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type="title"/>
          </p:nvPr>
        </p:nvSpPr>
        <p:spPr>
          <a:xfrm>
            <a:off x="2196268" y="59254"/>
            <a:ext cx="8182469"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7.2 Other Service End-uses</a:t>
            </a:r>
            <a:endParaRPr/>
          </a:p>
        </p:txBody>
      </p:sp>
      <p:sp>
        <p:nvSpPr>
          <p:cNvPr id="228" name="Google Shape;228;p8"/>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7.2.1. Air Conditioning Raw Data</a:t>
            </a:r>
            <a:endParaRPr b="0" i="0" sz="1800" u="none" cap="none" strike="noStrike">
              <a:solidFill>
                <a:schemeClr val="dk1"/>
              </a:solidFill>
              <a:latin typeface="Open Sans"/>
              <a:ea typeface="Open Sans"/>
              <a:cs typeface="Open Sans"/>
              <a:sym typeface="Open Sans"/>
            </a:endParaRPr>
          </a:p>
        </p:txBody>
      </p:sp>
      <p:sp>
        <p:nvSpPr>
          <p:cNvPr id="229" name="Google Shape;22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230" name="Google Shape;230;p8"/>
          <p:cNvPicPr preferRelativeResize="0"/>
          <p:nvPr/>
        </p:nvPicPr>
        <p:blipFill rotWithShape="1">
          <a:blip r:embed="rId3">
            <a:alphaModFix/>
          </a:blip>
          <a:srcRect b="0" l="0" r="0" t="0"/>
          <a:stretch/>
        </p:blipFill>
        <p:spPr>
          <a:xfrm>
            <a:off x="984279" y="161194"/>
            <a:ext cx="1121681" cy="1121681"/>
          </a:xfrm>
          <a:prstGeom prst="rect">
            <a:avLst/>
          </a:prstGeom>
          <a:noFill/>
          <a:ln cap="flat" cmpd="sng" w="9525">
            <a:solidFill>
              <a:schemeClr val="dk1"/>
            </a:solidFill>
            <a:prstDash val="solid"/>
            <a:round/>
            <a:headEnd len="sm" w="sm" type="none"/>
            <a:tailEnd len="sm" w="sm" type="none"/>
          </a:ln>
        </p:spPr>
      </p:pic>
      <p:pic>
        <p:nvPicPr>
          <p:cNvPr descr="Free photo close up on ventilation system" id="231" name="Google Shape;231;p8"/>
          <p:cNvPicPr preferRelativeResize="0"/>
          <p:nvPr/>
        </p:nvPicPr>
        <p:blipFill rotWithShape="1">
          <a:blip r:embed="rId4">
            <a:alphaModFix/>
          </a:blip>
          <a:srcRect b="0" l="0" r="0" t="0"/>
          <a:stretch/>
        </p:blipFill>
        <p:spPr>
          <a:xfrm>
            <a:off x="5476875" y="1652388"/>
            <a:ext cx="5962650" cy="3971925"/>
          </a:xfrm>
          <a:prstGeom prst="rect">
            <a:avLst/>
          </a:prstGeom>
          <a:noFill/>
          <a:ln>
            <a:noFill/>
          </a:ln>
        </p:spPr>
      </p:pic>
      <p:pic>
        <p:nvPicPr>
          <p:cNvPr id="232" name="Google Shape;232;p8"/>
          <p:cNvPicPr preferRelativeResize="0"/>
          <p:nvPr/>
        </p:nvPicPr>
        <p:blipFill rotWithShape="1">
          <a:blip r:embed="rId5">
            <a:alphaModFix/>
          </a:blip>
          <a:srcRect b="0" l="-1" r="-1838" t="0"/>
          <a:stretch/>
        </p:blipFill>
        <p:spPr>
          <a:xfrm>
            <a:off x="752475" y="4524155"/>
            <a:ext cx="6509385" cy="1100158"/>
          </a:xfrm>
          <a:prstGeom prst="rect">
            <a:avLst/>
          </a:prstGeom>
          <a:noFill/>
          <a:ln>
            <a:noFill/>
          </a:ln>
        </p:spPr>
      </p:pic>
      <p:sp>
        <p:nvSpPr>
          <p:cNvPr id="233" name="Google Shape;233;p8"/>
          <p:cNvSpPr txBox="1"/>
          <p:nvPr/>
        </p:nvSpPr>
        <p:spPr>
          <a:xfrm>
            <a:off x="5410200" y="5624313"/>
            <a:ext cx="6096000"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700">
                <a:solidFill>
                  <a:schemeClr val="dk1"/>
                </a:solidFill>
                <a:latin typeface="Calibri"/>
                <a:ea typeface="Calibri"/>
                <a:cs typeface="Calibri"/>
                <a:sym typeface="Calibri"/>
              </a:rPr>
              <a:t>Source: </a:t>
            </a:r>
            <a:r>
              <a:rPr lang="en-GB" sz="700" u="sng">
                <a:solidFill>
                  <a:schemeClr val="dk1"/>
                </a:solidFill>
                <a:latin typeface="Calibri"/>
                <a:ea typeface="Calibri"/>
                <a:cs typeface="Calibri"/>
                <a:sym typeface="Calibri"/>
                <a:hlinkClick r:id="rId6">
                  <a:extLst>
                    <a:ext uri="{A12FA001-AC4F-418D-AE19-62706E023703}">
                      <ahyp:hlinkClr val="tx"/>
                    </a:ext>
                  </a:extLst>
                </a:hlinkClick>
              </a:rPr>
              <a:t>https://www.freepik.com/free-photo/close-up-ventilation-system_25777554.htm#query=air%20conditioning%20office&amp;position=5&amp;from_view=search&amp;track=ais</a:t>
            </a:r>
            <a:r>
              <a:rPr lang="en-GB" sz="700">
                <a:solidFill>
                  <a:schemeClr val="dk1"/>
                </a:solidFill>
                <a:latin typeface="Calibri"/>
                <a:ea typeface="Calibri"/>
                <a:cs typeface="Calibri"/>
                <a:sym typeface="Calibri"/>
              </a:rPr>
              <a:t>, Freepik&lt;/a&gt;</a:t>
            </a:r>
            <a:endParaRPr/>
          </a:p>
        </p:txBody>
      </p:sp>
      <p:sp>
        <p:nvSpPr>
          <p:cNvPr id="234" name="Google Shape;234;p8"/>
          <p:cNvSpPr txBox="1"/>
          <p:nvPr/>
        </p:nvSpPr>
        <p:spPr>
          <a:xfrm>
            <a:off x="893970" y="2505670"/>
            <a:ext cx="4340576" cy="92333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We need to define the Floor Area (%) with Air Conditioning and the Specific Cooling Requirements.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9"/>
          <p:cNvSpPr txBox="1"/>
          <p:nvPr>
            <p:ph type="title"/>
          </p:nvPr>
        </p:nvSpPr>
        <p:spPr>
          <a:xfrm>
            <a:off x="2343954" y="70332"/>
            <a:ext cx="9257449"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7.2 Other Service End-uses</a:t>
            </a:r>
            <a:endParaRPr/>
          </a:p>
        </p:txBody>
      </p:sp>
      <p:sp>
        <p:nvSpPr>
          <p:cNvPr id="241" name="Google Shape;241;p9"/>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7.2.2. Air Conditioning Reconstruction and Formulas</a:t>
            </a:r>
            <a:endParaRPr b="0" i="0" sz="1800" u="none" cap="none" strike="noStrike">
              <a:solidFill>
                <a:schemeClr val="dk1"/>
              </a:solidFill>
              <a:latin typeface="Open Sans"/>
              <a:ea typeface="Open Sans"/>
              <a:cs typeface="Open Sans"/>
              <a:sym typeface="Open Sans"/>
            </a:endParaRPr>
          </a:p>
        </p:txBody>
      </p:sp>
      <p:sp>
        <p:nvSpPr>
          <p:cNvPr id="242" name="Google Shape;242;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3" name="Google Shape;243;p9"/>
          <p:cNvSpPr txBox="1"/>
          <p:nvPr/>
        </p:nvSpPr>
        <p:spPr>
          <a:xfrm>
            <a:off x="893970" y="2102414"/>
            <a:ext cx="49068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C000"/>
                </a:solidFill>
                <a:latin typeface="Open Sans"/>
                <a:ea typeface="Open Sans"/>
                <a:cs typeface="Open Sans"/>
                <a:sym typeface="Open Sans"/>
              </a:rPr>
              <a:t>Useful energy demand </a:t>
            </a:r>
            <a:r>
              <a:rPr lang="en-GB" sz="1800">
                <a:solidFill>
                  <a:srgbClr val="000000"/>
                </a:solidFill>
                <a:latin typeface="Open Sans"/>
                <a:ea typeface="Open Sans"/>
                <a:cs typeface="Open Sans"/>
                <a:sym typeface="Open Sans"/>
              </a:rPr>
              <a:t>for </a:t>
            </a:r>
            <a:r>
              <a:rPr lang="en-GB" sz="1800">
                <a:solidFill>
                  <a:schemeClr val="dk1"/>
                </a:solidFill>
                <a:latin typeface="Open Sans"/>
                <a:ea typeface="Open Sans"/>
                <a:cs typeface="Open Sans"/>
                <a:sym typeface="Open Sans"/>
              </a:rPr>
              <a:t>air conditioning: </a:t>
            </a:r>
            <a:endParaRPr sz="1800">
              <a:solidFill>
                <a:schemeClr val="dk1"/>
              </a:solidFill>
              <a:latin typeface="Cambria Math"/>
              <a:ea typeface="Cambria Math"/>
              <a:cs typeface="Cambria Math"/>
              <a:sym typeface="Cambria Math"/>
            </a:endParaRPr>
          </a:p>
        </p:txBody>
      </p:sp>
      <p:pic>
        <p:nvPicPr>
          <p:cNvPr id="244" name="Google Shape;244;p9"/>
          <p:cNvPicPr preferRelativeResize="0"/>
          <p:nvPr/>
        </p:nvPicPr>
        <p:blipFill rotWithShape="1">
          <a:blip r:embed="rId3">
            <a:alphaModFix/>
          </a:blip>
          <a:srcRect b="0" l="0" r="0" t="0"/>
          <a:stretch/>
        </p:blipFill>
        <p:spPr>
          <a:xfrm>
            <a:off x="984279" y="161194"/>
            <a:ext cx="1121681" cy="1121681"/>
          </a:xfrm>
          <a:prstGeom prst="rect">
            <a:avLst/>
          </a:prstGeom>
          <a:noFill/>
          <a:ln cap="flat" cmpd="sng" w="9525">
            <a:solidFill>
              <a:schemeClr val="dk1"/>
            </a:solidFill>
            <a:prstDash val="solid"/>
            <a:round/>
            <a:headEnd len="sm" w="sm" type="none"/>
            <a:tailEnd len="sm" w="sm" type="none"/>
          </a:ln>
        </p:spPr>
      </p:pic>
      <p:sp>
        <p:nvSpPr>
          <p:cNvPr id="245" name="Google Shape;245;p9"/>
          <p:cNvSpPr txBox="1"/>
          <p:nvPr/>
        </p:nvSpPr>
        <p:spPr>
          <a:xfrm>
            <a:off x="984279" y="2762919"/>
            <a:ext cx="5987247" cy="1657505"/>
          </a:xfrm>
          <a:prstGeom prst="rect">
            <a:avLst/>
          </a:prstGeom>
          <a:blipFill rotWithShape="1">
            <a:blip r:embed="rId4">
              <a:alphaModFix/>
            </a:blip>
            <a:stretch>
              <a:fillRect b="-514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46" name="Google Shape;246;p9"/>
          <p:cNvSpPr txBox="1"/>
          <p:nvPr/>
        </p:nvSpPr>
        <p:spPr>
          <a:xfrm>
            <a:off x="7070501" y="5209503"/>
            <a:ext cx="433926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600">
                <a:solidFill>
                  <a:schemeClr val="dk1"/>
                </a:solidFill>
                <a:latin typeface="Calibri"/>
                <a:ea typeface="Calibri"/>
                <a:cs typeface="Calibri"/>
                <a:sym typeface="Calibri"/>
              </a:rPr>
              <a:t>Source: https://www.freepik.com/free-photo/close-up-heat-pump-outside-home_22118722.htm#query=heat%20pump&amp;position=24&amp;from_view=search&amp;track=ais, Freepik&lt;/a&gt;</a:t>
            </a:r>
            <a:endParaRPr/>
          </a:p>
        </p:txBody>
      </p:sp>
      <p:pic>
        <p:nvPicPr>
          <p:cNvPr descr="Free photo close up on heat pump outside home" id="247" name="Google Shape;247;p9"/>
          <p:cNvPicPr preferRelativeResize="0"/>
          <p:nvPr/>
        </p:nvPicPr>
        <p:blipFill rotWithShape="1">
          <a:blip r:embed="rId5">
            <a:alphaModFix/>
          </a:blip>
          <a:srcRect b="0" l="0" r="0" t="0"/>
          <a:stretch/>
        </p:blipFill>
        <p:spPr>
          <a:xfrm>
            <a:off x="6991428" y="2102414"/>
            <a:ext cx="4339267" cy="30984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