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2192000" cy="6858000"/>
  <p:notesSz cx="6858000" cy="9144000"/>
  <p:embeddedFontLst>
    <p:embeddedFont>
      <p:font typeface="Georgia" panose="02040502050405020303" pitchFamily="18" charset="0"/>
      <p:regular r:id="rId29"/>
      <p:bold r:id="rId30"/>
      <p:italic r:id="rId31"/>
      <p:boldItalic r:id="rId32"/>
    </p:embeddedFont>
    <p:embeddedFont>
      <p:font typeface="Open Sans" panose="020B0606030504020204" pitchFamily="34" charset="0"/>
      <p:regular r:id="rId33"/>
      <p:bold r:id="rId34"/>
      <p:italic r:id="rId35"/>
      <p:boldItalic r:id="rId36"/>
    </p:embeddedFont>
    <p:embeddedFont>
      <p:font typeface="Open Sans ExtraBold" panose="020B0606030504020204" pitchFamily="34" charset="0"/>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xLuGh5eZJk/1WXMD68DOxw==" hashData="ADkDeTHsmzGgHVR6wiaKbi0f1S4Q173WCHtG9gLxqYHaxOCxUm7aiOU/n/tWjGpsn+TkXFC3dX79s3ODueCdAw=="/>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KmzxoxJvyXhnqy+7cwXp998Bi0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81"/>
  </p:normalViewPr>
  <p:slideViewPr>
    <p:cSldViewPr snapToGrid="0">
      <p:cViewPr varScale="1">
        <p:scale>
          <a:sx n="116" d="100"/>
          <a:sy n="116" d="100"/>
        </p:scale>
        <p:origin x="656" y="1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Le système énergétique mondial est le principal producteur de </a:t>
            </a:r>
            <a:r>
              <a:rPr lang="en-US"/>
              <a:t>gaz à effet de serre</a:t>
            </a:r>
            <a:r>
              <a:rPr lang="en-US" sz="1200" b="0" i="0" u="none" strike="noStrike">
                <a:solidFill>
                  <a:schemeClr val="dk1"/>
                </a:solidFill>
                <a:latin typeface="Calibri"/>
                <a:ea typeface="Calibri"/>
                <a:cs typeface="Calibri"/>
                <a:sym typeface="Calibri"/>
              </a:rPr>
              <a:t>, représentant </a:t>
            </a:r>
            <a:r>
              <a:rPr lang="en-US"/>
              <a:t>environ </a:t>
            </a:r>
            <a:r>
              <a:rPr lang="en-US" sz="1200" b="0" i="0" u="none" strike="noStrike">
                <a:solidFill>
                  <a:schemeClr val="dk1"/>
                </a:solidFill>
                <a:latin typeface="Calibri"/>
                <a:ea typeface="Calibri"/>
                <a:cs typeface="Calibri"/>
                <a:sym typeface="Calibri"/>
              </a:rPr>
              <a:t>60 % des émissions anthropiques totales. Il est </a:t>
            </a:r>
            <a:r>
              <a:rPr lang="en-US"/>
              <a:t>clair que </a:t>
            </a:r>
            <a:r>
              <a:rPr lang="en-US" sz="1200" b="0" i="0" u="none" strike="noStrike">
                <a:solidFill>
                  <a:schemeClr val="dk1"/>
                </a:solidFill>
                <a:latin typeface="Calibri"/>
                <a:ea typeface="Calibri"/>
                <a:cs typeface="Calibri"/>
                <a:sym typeface="Calibri"/>
              </a:rPr>
              <a:t>le système énergétique joue un rôle clé dans l'ODD 13, </a:t>
            </a:r>
            <a:r>
              <a:rPr lang="en-US"/>
              <a:t>Action pour </a:t>
            </a:r>
            <a:r>
              <a:rPr lang="en-US" sz="1200" b="0" i="0" u="none" strike="noStrike">
                <a:solidFill>
                  <a:schemeClr val="dk1"/>
                </a:solidFill>
                <a:latin typeface="Calibri"/>
                <a:ea typeface="Calibri"/>
                <a:cs typeface="Calibri"/>
                <a:sym typeface="Calibri"/>
              </a:rPr>
              <a:t>le climat, </a:t>
            </a:r>
            <a:r>
              <a:rPr lang="en-US"/>
              <a:t>et qu'il est également lié à l</a:t>
            </a:r>
            <a:r>
              <a:rPr lang="en-US" sz="1200" b="0" i="0" u="none" strike="noStrike">
                <a:solidFill>
                  <a:schemeClr val="dk1"/>
                </a:solidFill>
                <a:latin typeface="Calibri"/>
                <a:ea typeface="Calibri"/>
                <a:cs typeface="Calibri"/>
                <a:sym typeface="Calibri"/>
              </a:rPr>
              <a:t>'objectif d'investissement dans des </a:t>
            </a:r>
            <a:r>
              <a:rPr lang="en-US"/>
              <a:t>systèmes </a:t>
            </a:r>
            <a:r>
              <a:rPr lang="en-US" sz="1200" b="0" i="0" u="none" strike="noStrike">
                <a:solidFill>
                  <a:schemeClr val="dk1"/>
                </a:solidFill>
                <a:latin typeface="Calibri"/>
                <a:ea typeface="Calibri"/>
                <a:cs typeface="Calibri"/>
                <a:sym typeface="Calibri"/>
              </a:rPr>
              <a:t>énergétiques à faible émission de carbone. Toutefois</a:t>
            </a:r>
            <a:r>
              <a:rPr lang="en-US"/>
              <a:t>, </a:t>
            </a:r>
            <a:r>
              <a:rPr lang="en-US" sz="1200" b="0" i="0" u="none" strike="noStrike">
                <a:solidFill>
                  <a:schemeClr val="dk1"/>
                </a:solidFill>
                <a:latin typeface="Calibri"/>
                <a:ea typeface="Calibri"/>
                <a:cs typeface="Calibri"/>
                <a:sym typeface="Calibri"/>
              </a:rPr>
              <a:t>le système énergétique doit également être fiable pour permettre l'adaptation et la résilience au changement climatique</a:t>
            </a:r>
            <a:r>
              <a:rPr lang="en-US"/>
              <a:t>. </a:t>
            </a:r>
            <a:endParaRPr sz="1200" b="0" i="0" u="none" strike="noStrike">
              <a:solidFill>
                <a:schemeClr val="dk1"/>
              </a:solidFill>
              <a:latin typeface="Calibri"/>
              <a:ea typeface="Calibri"/>
              <a:cs typeface="Calibri"/>
              <a:sym typeface="Calibri"/>
            </a:endParaRPr>
          </a:p>
          <a:p>
            <a:pPr marL="0" lvl="0" indent="0" algn="l" rtl="0">
              <a:spcBef>
                <a:spcPts val="0"/>
              </a:spcBef>
              <a:spcAft>
                <a:spcPts val="0"/>
              </a:spcAft>
              <a:buNone/>
            </a:pPr>
            <a:r>
              <a:rPr lang="en-US"/>
              <a:t>En ce qui concerne l'égalité des sexes (ODD 5), le temps consacré à la collecte de bois pour la cuisine et l'éclairage est principalement pris en charge par les femmes et les filles au sein du ménage dans les pays à revenu faible et intermédiaire. Cela présente un risque pour la sécurité car il faut se déplacer pour ramasser le bois. La préparation du repas à l'intérieur, en cas de mauvaise ventilation, présente également un risque pour la santé. Il en résulte une pollution de l'air domestique qui constitue une urgence sanitaire mondiale car elle peut entraîner, par exemple, des maladies respiratoires, des accidents vasculaires cérébraux ou des cardiopathies ischémiques. En outre, le temps consacré à la collecte du bois limite considérablement le temps disponible pour l'éducation, le repos et les activités génératrices de revenus.</a:t>
            </a:r>
            <a:endParaRPr/>
          </a:p>
        </p:txBody>
      </p:sp>
      <p:sp>
        <p:nvSpPr>
          <p:cNvPr id="212" name="Google Shape;21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L'accès à une énergie abordable, fiable, durable et moderne pour tous est important pour garantir le bien-être. L'énergie joue un rôle central dans ce domaine et nous donnerons quelques exemples pour l'illustrer : </a:t>
            </a:r>
            <a:endParaRPr/>
          </a:p>
          <a:p>
            <a:pPr marL="0" lvl="0" indent="0" algn="l" rtl="0">
              <a:spcBef>
                <a:spcPts val="0"/>
              </a:spcBef>
              <a:spcAft>
                <a:spcPts val="0"/>
              </a:spcAft>
              <a:buNone/>
            </a:pPr>
            <a:r>
              <a:rPr lang="en-US"/>
              <a:t>Si l'on considère la cible 7.1, la première cible de l'ODD 7, l'accès à des services énergétiques modernes peut également contribuer à la réalisation d'autres objectifs de développement durable. Par exemple, les services énergétiques modernes peuvent améliorer le niveau de vie grâce à des services de base tels que les soins de santé, qui sont liés à l'ODD 2. À la lumière de la pandémie de Covid-19, l'accès à des services énergétiques modernes pourrait fournir un réfrigérateur qui permettrait à un village de stocker des vaccins.</a:t>
            </a:r>
            <a:endParaRPr/>
          </a:p>
          <a:p>
            <a:pPr marL="0" lvl="0" indent="0" algn="l" rtl="0">
              <a:spcBef>
                <a:spcPts val="0"/>
              </a:spcBef>
              <a:spcAft>
                <a:spcPts val="0"/>
              </a:spcAft>
              <a:buNone/>
            </a:pPr>
            <a:r>
              <a:rPr lang="en-US"/>
              <a:t>L'accès à l'énergie moderne peut également favoriser l'éducation, conformément à l'ODD 4. La cible spécifique 4.2, qui exige que toutes les filles et tous les garçons achèvent un cycle d'enseignement primaire et secondaire gratuit, équitable et de qualité, dépend de l'approvisionnement en électricité des écoles et des foyers. En outre, l'électricité est également essentielle pour fournir des technologies de l'information et de la communication qui, à leur tour, soutiennent de nombreux ODD, tels que l'éducation.</a:t>
            </a:r>
            <a:endParaRPr/>
          </a:p>
        </p:txBody>
      </p:sp>
      <p:sp>
        <p:nvSpPr>
          <p:cNvPr id="224" name="Google Shape;22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Quelques messages clés à souligner :</a:t>
            </a:r>
            <a:endParaRPr/>
          </a:p>
          <a:p>
            <a:pPr marL="0" lvl="0" indent="0" algn="l" rtl="0">
              <a:spcBef>
                <a:spcPts val="0"/>
              </a:spcBef>
              <a:spcAft>
                <a:spcPts val="0"/>
              </a:spcAft>
              <a:buNone/>
            </a:pPr>
            <a:r>
              <a:rPr lang="en-US"/>
              <a:t>Aujourd'hui, 789 millions de personnes dans le monde n'ont pas accès à l'électricité. On constate notamment que les zones rurales d'Afrique subsaharienne ont les taux d'accès les plus faibles.</a:t>
            </a:r>
            <a:endParaRPr/>
          </a:p>
          <a:p>
            <a:pPr marL="0" lvl="0" indent="0" algn="l" rtl="0">
              <a:spcBef>
                <a:spcPts val="0"/>
              </a:spcBef>
              <a:spcAft>
                <a:spcPts val="0"/>
              </a:spcAft>
              <a:buNone/>
            </a:pPr>
            <a:r>
              <a:rPr lang="en-US"/>
              <a:t>L'étude de Fuso Nerini et al. montre que l'énergie est liée à environ 65 % des objectifs de développement durable.</a:t>
            </a:r>
            <a:endParaRPr/>
          </a:p>
          <a:p>
            <a:pPr marL="0" lvl="0" indent="0" algn="l" rtl="0">
              <a:spcBef>
                <a:spcPts val="0"/>
              </a:spcBef>
              <a:spcAft>
                <a:spcPts val="0"/>
              </a:spcAft>
              <a:buNone/>
            </a:pPr>
            <a:r>
              <a:rPr lang="en-US"/>
              <a:t>Il est important de réaliser que l'éducation, la santé, l'égalité des sexes et le changement climatique sont quelques uns des ODD qui sont fortement liés au système énergétique. Ce que nous prévoyons pour le système énergétique jouera également un rôle important dans ces ODD.</a:t>
            </a:r>
            <a:endParaRPr/>
          </a:p>
          <a:p>
            <a:pPr marL="0" lvl="0" indent="0" algn="l" rtl="0">
              <a:spcBef>
                <a:spcPts val="0"/>
              </a:spcBef>
              <a:spcAft>
                <a:spcPts val="0"/>
              </a:spcAft>
              <a:buNone/>
            </a:pPr>
            <a:endParaRPr/>
          </a:p>
        </p:txBody>
      </p:sp>
      <p:sp>
        <p:nvSpPr>
          <p:cNvPr id="236" name="Google Shape;23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5" name="Google Shape;24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5875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Comme </a:t>
            </a:r>
            <a:r>
              <a:rPr lang="en-US">
                <a:solidFill>
                  <a:srgbClr val="000000"/>
                </a:solidFill>
                <a:latin typeface="Arial"/>
                <a:ea typeface="Arial"/>
                <a:cs typeface="Arial"/>
                <a:sym typeface="Arial"/>
              </a:rPr>
              <a:t>décrit </a:t>
            </a:r>
            <a:r>
              <a:rPr lang="en-US" sz="1200" b="0" i="0" u="none" strike="noStrike" cap="none">
                <a:solidFill>
                  <a:srgbClr val="000000"/>
                </a:solidFill>
                <a:latin typeface="Arial"/>
                <a:ea typeface="Arial"/>
                <a:cs typeface="Arial"/>
                <a:sym typeface="Arial"/>
              </a:rPr>
              <a:t>dans les mini-</a:t>
            </a:r>
            <a:r>
              <a:rPr lang="en-US">
                <a:solidFill>
                  <a:srgbClr val="000000"/>
                </a:solidFill>
                <a:latin typeface="Arial"/>
                <a:ea typeface="Arial"/>
                <a:cs typeface="Arial"/>
                <a:sym typeface="Arial"/>
              </a:rPr>
              <a:t>cours</a:t>
            </a:r>
            <a:r>
              <a:rPr lang="en-US" sz="1200" b="0" i="0" u="none" strike="noStrike" cap="none">
                <a:solidFill>
                  <a:srgbClr val="000000"/>
                </a:solidFill>
                <a:latin typeface="Arial"/>
                <a:ea typeface="Arial"/>
                <a:cs typeface="Arial"/>
                <a:sym typeface="Arial"/>
              </a:rPr>
              <a:t> précédents</a:t>
            </a:r>
            <a:r>
              <a:rPr lang="en-US">
                <a:solidFill>
                  <a:srgbClr val="000000"/>
                </a:solidFill>
                <a:latin typeface="Arial"/>
                <a:ea typeface="Arial"/>
                <a:cs typeface="Arial"/>
                <a:sym typeface="Arial"/>
              </a:rPr>
              <a:t>, </a:t>
            </a:r>
            <a:r>
              <a:rPr lang="en-US" sz="1200" b="0" i="0" u="none" strike="noStrike" cap="none">
                <a:solidFill>
                  <a:srgbClr val="000000"/>
                </a:solidFill>
                <a:latin typeface="Arial"/>
                <a:ea typeface="Arial"/>
                <a:cs typeface="Arial"/>
                <a:sym typeface="Arial"/>
              </a:rPr>
              <a:t>le système énergétique est lié à de nombreux autres </a:t>
            </a:r>
            <a:r>
              <a:rPr lang="en-US">
                <a:solidFill>
                  <a:srgbClr val="000000"/>
                </a:solidFill>
                <a:latin typeface="Arial"/>
                <a:ea typeface="Arial"/>
                <a:cs typeface="Arial"/>
                <a:sym typeface="Arial"/>
              </a:rPr>
              <a:t>secteurs </a:t>
            </a:r>
            <a:r>
              <a:rPr lang="en-US" sz="1200" b="0" i="0" u="none" strike="noStrike" cap="none">
                <a:solidFill>
                  <a:srgbClr val="000000"/>
                </a:solidFill>
                <a:latin typeface="Arial"/>
                <a:ea typeface="Arial"/>
                <a:cs typeface="Arial"/>
                <a:sym typeface="Arial"/>
              </a:rPr>
              <a:t>et les trajectoires qu'il prend auront des implications différentes en dehors du système énergétique. L'accès à l'énergie moderne est important pour le progrès socio-économique et le bien-être </a:t>
            </a:r>
            <a:r>
              <a:rPr lang="en-US">
                <a:solidFill>
                  <a:srgbClr val="000000"/>
                </a:solidFill>
                <a:latin typeface="Arial"/>
                <a:ea typeface="Arial"/>
                <a:cs typeface="Arial"/>
                <a:sym typeface="Arial"/>
              </a:rPr>
              <a:t>des </a:t>
            </a:r>
            <a:r>
              <a:rPr lang="en-US" sz="1200" i="0" u="none" strike="noStrike" cap="none">
                <a:solidFill>
                  <a:srgbClr val="000000"/>
                </a:solidFill>
                <a:latin typeface="Arial"/>
                <a:ea typeface="Arial"/>
                <a:cs typeface="Arial"/>
                <a:sym typeface="Arial"/>
              </a:rPr>
              <a:t>personnes. La politique </a:t>
            </a:r>
            <a:r>
              <a:rPr lang="en-US">
                <a:solidFill>
                  <a:srgbClr val="000000"/>
                </a:solidFill>
                <a:latin typeface="Arial"/>
                <a:ea typeface="Arial"/>
                <a:cs typeface="Arial"/>
                <a:sym typeface="Arial"/>
              </a:rPr>
              <a:t>énergétique doit tenir compte de ces facteurs tout en prenant en considération les besoins en capitaux intensifs évoqués précédemment.</a:t>
            </a:r>
            <a:endParaRPr>
              <a:solidFill>
                <a:srgbClr val="000000"/>
              </a:solidFill>
              <a:latin typeface="Arial"/>
              <a:ea typeface="Arial"/>
              <a:cs typeface="Arial"/>
              <a:sym typeface="Arial"/>
            </a:endParaRPr>
          </a:p>
          <a:p>
            <a:pPr marL="15875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Pour aider à formuler la politique énergétique, la modélisation énergétique peut fournir des informations </a:t>
            </a:r>
            <a:r>
              <a:rPr lang="en-US" sz="1200" i="0" u="none" strike="noStrike" cap="none">
                <a:solidFill>
                  <a:srgbClr val="000000"/>
                </a:solidFill>
                <a:latin typeface="Arial"/>
                <a:ea typeface="Arial"/>
                <a:cs typeface="Arial"/>
                <a:sym typeface="Arial"/>
              </a:rPr>
              <a:t>et </a:t>
            </a:r>
            <a:r>
              <a:rPr lang="en-US">
                <a:solidFill>
                  <a:srgbClr val="000000"/>
                </a:solidFill>
                <a:latin typeface="Arial"/>
                <a:ea typeface="Arial"/>
                <a:cs typeface="Arial"/>
                <a:sym typeface="Arial"/>
              </a:rPr>
              <a:t>identifier différentes </a:t>
            </a:r>
            <a:r>
              <a:rPr lang="en-US" sz="1200" b="0" i="0" u="none" strike="noStrike" cap="none">
                <a:solidFill>
                  <a:srgbClr val="000000"/>
                </a:solidFill>
                <a:latin typeface="Arial"/>
                <a:ea typeface="Arial"/>
                <a:cs typeface="Arial"/>
                <a:sym typeface="Arial"/>
              </a:rPr>
              <a:t>voies</a:t>
            </a:r>
            <a:r>
              <a:rPr lang="en-US">
                <a:solidFill>
                  <a:srgbClr val="000000"/>
                </a:solidFill>
                <a:latin typeface="Arial"/>
                <a:ea typeface="Arial"/>
                <a:cs typeface="Arial"/>
                <a:sym typeface="Arial"/>
              </a:rPr>
              <a:t>. La modélisation énergétique est souvent réalisée par quelques analystes avec des outils de modélisation qui ne sont pas ouverts et qui ne peuvent donc pas faire l'objet d'un examen plus approfondi. Cela rend le processus de modélisation opaque. Si les conclusions de la </a:t>
            </a:r>
            <a:r>
              <a:rPr lang="en-US" sz="1200" b="0" i="0" u="none" strike="noStrike" cap="none">
                <a:solidFill>
                  <a:srgbClr val="000000"/>
                </a:solidFill>
                <a:latin typeface="Arial"/>
                <a:ea typeface="Arial"/>
                <a:cs typeface="Arial"/>
                <a:sym typeface="Arial"/>
              </a:rPr>
              <a:t>modélisation sont adaptées à la politique énergétique, les résultats de la modélisation ont un impact important. C'est pourquoi le processus de modélisation doit être fondé, bien sûr, sur une analyse de modélisation approfondie et </a:t>
            </a:r>
            <a:r>
              <a:rPr lang="en-US">
                <a:solidFill>
                  <a:srgbClr val="000000"/>
                </a:solidFill>
                <a:latin typeface="Arial"/>
                <a:ea typeface="Arial"/>
                <a:cs typeface="Arial"/>
                <a:sym typeface="Arial"/>
              </a:rPr>
              <a:t>rigoureuse. </a:t>
            </a:r>
            <a:r>
              <a:rPr lang="en-US" sz="1200" b="0" i="0" u="none" strike="noStrike" cap="none">
                <a:solidFill>
                  <a:srgbClr val="000000"/>
                </a:solidFill>
                <a:latin typeface="Arial"/>
                <a:ea typeface="Arial"/>
                <a:cs typeface="Arial"/>
                <a:sym typeface="Arial"/>
              </a:rPr>
              <a:t>Toutefois, </a:t>
            </a:r>
            <a:r>
              <a:rPr lang="en-US">
                <a:solidFill>
                  <a:srgbClr val="000000"/>
                </a:solidFill>
                <a:latin typeface="Arial"/>
                <a:ea typeface="Arial"/>
                <a:cs typeface="Arial"/>
                <a:sym typeface="Arial"/>
              </a:rPr>
              <a:t>il </a:t>
            </a:r>
            <a:r>
              <a:rPr lang="en-US" sz="1200" b="0" i="0" u="none" strike="noStrike" cap="none">
                <a:solidFill>
                  <a:srgbClr val="000000"/>
                </a:solidFill>
                <a:latin typeface="Arial"/>
                <a:ea typeface="Arial"/>
                <a:cs typeface="Arial"/>
                <a:sym typeface="Arial"/>
              </a:rPr>
              <a:t>doit également être soutenu par des principes de gouvernance, en particulier lorsqu'il s'agit de modéliser pour les gouvernements et les forums mondiaux tels que le GIEC (Groupe d'experts intergouvernemental sur l'évolution du climat).</a:t>
            </a:r>
            <a:endParaRPr sz="1200" b="0" i="0" u="none" strike="noStrike" cap="none">
              <a:solidFill>
                <a:srgbClr val="000000"/>
              </a:solidFill>
              <a:latin typeface="Arial"/>
              <a:ea typeface="Arial"/>
              <a:cs typeface="Arial"/>
              <a:sym typeface="Arial"/>
            </a:endParaRPr>
          </a:p>
        </p:txBody>
      </p:sp>
      <p:sp>
        <p:nvSpPr>
          <p:cNvPr id="256" name="Google Shape;25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Quatre observations cruciales sont identifiées en ce qui concerne la modélisation de l'énergie pour le soutien des politiques.</a:t>
            </a:r>
            <a:endParaRPr/>
          </a:p>
          <a:p>
            <a:pPr marL="0" lvl="0" indent="0" algn="l" rtl="0">
              <a:spcBef>
                <a:spcPts val="0"/>
              </a:spcBef>
              <a:spcAft>
                <a:spcPts val="0"/>
              </a:spcAft>
              <a:buNone/>
            </a:pPr>
            <a:r>
              <a:rPr lang="en-US"/>
              <a:t>Tout d'abord, comme indiqué précédemment, l'analyse est souvent opaque. Le processus de modélisation est souvent une "boîte noire", où il n'est pas possible d'examiner les résultats.</a:t>
            </a:r>
            <a:endParaRPr/>
          </a:p>
          <a:p>
            <a:pPr marL="0" lvl="0" indent="0" algn="l" rtl="0">
              <a:spcBef>
                <a:spcPts val="0"/>
              </a:spcBef>
              <a:spcAft>
                <a:spcPts val="0"/>
              </a:spcAft>
              <a:buNone/>
            </a:pPr>
            <a:r>
              <a:rPr lang="en-US"/>
              <a:t>En outre, cette opacité signifie que la modélisation énergétique nationale souffre d'une faible gestion des connaissances, car les universités et les institutions ne peuvent pas accroître les compétences et les capacités nationales.</a:t>
            </a:r>
            <a:endParaRPr/>
          </a:p>
          <a:p>
            <a:pPr marL="0" lvl="0" indent="0" algn="l" rtl="0">
              <a:spcBef>
                <a:spcPts val="0"/>
              </a:spcBef>
              <a:spcAft>
                <a:spcPts val="0"/>
              </a:spcAft>
              <a:buNone/>
            </a:pPr>
            <a:r>
              <a:rPr lang="en-US"/>
              <a:t>Deuxièmement, le manque de coopération de la communauté avec les acteurs socio-économiques (tels que les acteurs gouvernementaux, les acteurs privés ou la société civile) diminue la responsabilité de la modélisation. Il est donc nécessaire d'établir des interfaces et une organisation pour permettre la coopération.</a:t>
            </a:r>
            <a:endParaRPr/>
          </a:p>
          <a:p>
            <a:pPr marL="0" lvl="0" indent="0" algn="l" rtl="0">
              <a:spcBef>
                <a:spcPts val="0"/>
              </a:spcBef>
              <a:spcAft>
                <a:spcPts val="0"/>
              </a:spcAft>
              <a:buNone/>
            </a:pPr>
            <a:r>
              <a:rPr lang="en-US"/>
              <a:t>Troisièmement, l'aval est important, car nous avons vu que la politique énergétique a un impact significatif sur d'autres secteurs.</a:t>
            </a:r>
            <a:endParaRPr/>
          </a:p>
          <a:p>
            <a:pPr marL="0" lvl="0" indent="0" algn="l" rtl="0">
              <a:spcBef>
                <a:spcPts val="0"/>
              </a:spcBef>
              <a:spcAft>
                <a:spcPts val="0"/>
              </a:spcAft>
              <a:buClr>
                <a:schemeClr val="dk1"/>
              </a:buClr>
              <a:buSzPts val="1200"/>
              <a:buFont typeface="Calibri"/>
              <a:buNone/>
            </a:pPr>
            <a:r>
              <a:rPr lang="en-US"/>
              <a:t>Enfin, il est nécessaire de prévoir une responsabilité appropriée, car l'impact financier de la modélisation énergétique peut conduire à une utilisation inefficace des fonds publics.</a:t>
            </a:r>
            <a:endParaRPr/>
          </a:p>
        </p:txBody>
      </p:sp>
      <p:sp>
        <p:nvSpPr>
          <p:cNvPr id="269" name="Google Shape;26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Pour atténuer ces observations critiques, les principes de gouvernance suivants </a:t>
            </a:r>
            <a:r>
              <a:rPr lang="en-US" b="0" i="0" u="none" strike="noStrike" cap="none">
                <a:latin typeface="Arial"/>
                <a:ea typeface="Arial"/>
                <a:cs typeface="Arial"/>
                <a:sym typeface="Arial"/>
              </a:rPr>
              <a:t>sont </a:t>
            </a:r>
            <a:r>
              <a:rPr lang="en-US">
                <a:latin typeface="Arial"/>
                <a:ea typeface="Arial"/>
                <a:cs typeface="Arial"/>
                <a:sym typeface="Arial"/>
              </a:rPr>
              <a:t>proposés, U4RIA qui est l'acronyme de :</a:t>
            </a:r>
            <a:endParaRPr/>
          </a:p>
          <a:p>
            <a:pPr marL="0" lvl="0" indent="0" algn="l" rtl="0">
              <a:spcBef>
                <a:spcPts val="0"/>
              </a:spcBef>
              <a:spcAft>
                <a:spcPts val="0"/>
              </a:spcAft>
              <a:buNone/>
            </a:pPr>
            <a:r>
              <a:rPr lang="en-US">
                <a:latin typeface="Arial"/>
                <a:ea typeface="Arial"/>
                <a:cs typeface="Arial"/>
                <a:sym typeface="Arial"/>
              </a:rPr>
              <a:t>Ubuntu (qui signifie "je suis parce que tu es" pour rendre compte de l'interdépendance) - </a:t>
            </a:r>
            <a:r>
              <a:rPr lang="en-US">
                <a:latin typeface="Open Sans"/>
                <a:ea typeface="Open Sans"/>
                <a:cs typeface="Open Sans"/>
                <a:sym typeface="Open Sans"/>
              </a:rPr>
              <a:t>nécessite d'identifier ceux à qui la modélisation de l'énergie pour la politique doit rendre des comptes et dans quelle mesure.</a:t>
            </a:r>
            <a:endParaRPr>
              <a:latin typeface="Calibri"/>
              <a:ea typeface="Calibri"/>
              <a:cs typeface="Calibri"/>
              <a:sym typeface="Calibri"/>
            </a:endParaRPr>
          </a:p>
          <a:p>
            <a:pPr marL="0" lvl="0" indent="0" algn="l" rtl="0">
              <a:spcBef>
                <a:spcPts val="0"/>
              </a:spcBef>
              <a:spcAft>
                <a:spcPts val="0"/>
              </a:spcAft>
              <a:buNone/>
            </a:pPr>
            <a:r>
              <a:rPr lang="en-US">
                <a:latin typeface="Open Sans"/>
                <a:ea typeface="Open Sans"/>
                <a:cs typeface="Open Sans"/>
                <a:sym typeface="Open Sans"/>
              </a:rPr>
              <a:t>Récupérabilité - il est souvent difficile de trouver les données. Au contraire, il devrait être facile de les trouver et d'y accéder.</a:t>
            </a:r>
            <a:endParaRPr/>
          </a:p>
          <a:p>
            <a:pPr marL="0" lvl="0" indent="0" algn="l" rtl="0">
              <a:spcBef>
                <a:spcPts val="0"/>
              </a:spcBef>
              <a:spcAft>
                <a:spcPts val="0"/>
              </a:spcAft>
              <a:buNone/>
            </a:pPr>
            <a:r>
              <a:rPr lang="en-US">
                <a:latin typeface="Open Sans"/>
                <a:ea typeface="Open Sans"/>
                <a:cs typeface="Open Sans"/>
                <a:sym typeface="Open Sans"/>
              </a:rPr>
              <a:t>Réutilisation - le modèle doit pouvoir être réutilisé autant de fois qu'il est concédé sous licence.</a:t>
            </a:r>
            <a:endParaRPr/>
          </a:p>
          <a:p>
            <a:pPr marL="0" lvl="0" indent="0" algn="l" rtl="0">
              <a:spcBef>
                <a:spcPts val="0"/>
              </a:spcBef>
              <a:spcAft>
                <a:spcPts val="0"/>
              </a:spcAft>
              <a:buNone/>
            </a:pPr>
            <a:r>
              <a:rPr lang="en-US">
                <a:latin typeface="Open Sans"/>
                <a:ea typeface="Open Sans"/>
                <a:cs typeface="Open Sans"/>
                <a:sym typeface="Open Sans"/>
              </a:rPr>
              <a:t>Répétabilité - le modèle doit être répétable et facile à utiliser dans un flux de travail numérique.</a:t>
            </a:r>
            <a:endParaRPr>
              <a:latin typeface="Open Sans"/>
              <a:ea typeface="Open Sans"/>
              <a:cs typeface="Open Sans"/>
              <a:sym typeface="Open Sans"/>
            </a:endParaRPr>
          </a:p>
          <a:p>
            <a:pPr marL="0" lvl="0" indent="0" algn="l" rtl="0">
              <a:spcBef>
                <a:spcPts val="0"/>
              </a:spcBef>
              <a:spcAft>
                <a:spcPts val="0"/>
              </a:spcAft>
              <a:buNone/>
            </a:pPr>
            <a:r>
              <a:rPr lang="en-US">
                <a:latin typeface="Open Sans"/>
                <a:ea typeface="Open Sans"/>
                <a:cs typeface="Open Sans"/>
                <a:sym typeface="Open Sans"/>
              </a:rPr>
              <a:t>Reconstructibilité - ce concept étend la notion de "reproductibilité" pour inclure les instructions sur la manière de reconstruire les éléments de modélisation énergétique, tels que les données d'entrée, les relations entre les modèles et les scénarios qui en résultent. </a:t>
            </a:r>
            <a:endParaRPr/>
          </a:p>
          <a:p>
            <a:pPr marL="0" lvl="0" indent="0" algn="l" rtl="0">
              <a:spcBef>
                <a:spcPts val="0"/>
              </a:spcBef>
              <a:spcAft>
                <a:spcPts val="0"/>
              </a:spcAft>
              <a:buNone/>
            </a:pPr>
            <a:r>
              <a:rPr lang="en-US">
                <a:latin typeface="Open Sans"/>
                <a:ea typeface="Open Sans"/>
                <a:cs typeface="Open Sans"/>
                <a:sym typeface="Open Sans"/>
              </a:rPr>
              <a:t>Interopérabilité - elle permet aux résultats des scénarios d'être (1) testés par d'autres modèles ou approches et (2) compatibles avec d'autres sous-secteurs ou une intégration plus large. </a:t>
            </a:r>
            <a:endParaRPr>
              <a:latin typeface="Open Sans"/>
              <a:ea typeface="Open Sans"/>
              <a:cs typeface="Open Sans"/>
              <a:sym typeface="Open Sans"/>
            </a:endParaRPr>
          </a:p>
          <a:p>
            <a:pPr marL="0" lvl="0" indent="0" algn="l" rtl="0">
              <a:spcBef>
                <a:spcPts val="0"/>
              </a:spcBef>
              <a:spcAft>
                <a:spcPts val="0"/>
              </a:spcAft>
              <a:buNone/>
            </a:pPr>
            <a:r>
              <a:rPr lang="en-US">
                <a:latin typeface="Open Sans"/>
                <a:ea typeface="Open Sans"/>
                <a:cs typeface="Open Sans"/>
                <a:sym typeface="Open Sans"/>
              </a:rPr>
              <a:t>Auditabilité - responsabilité directe envers le bailleur de fonds interne ou externe de la modélisation énergétique pour le soutien de la politique, ainsi que responsabilité envers la société en général.</a:t>
            </a:r>
            <a:endParaRPr/>
          </a:p>
        </p:txBody>
      </p:sp>
      <p:sp>
        <p:nvSpPr>
          <p:cNvPr id="280" name="Google Shape;280;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 Costa Rica a adopté des contributions déterminées au niveau national (CDN), dans lesquelles il fixe des objectifs compatibles avec une trajectoire de 2 °C. Cela signifie qu'au cours des prochaines décennies, le secteur de l'énergie devra réduire considérablement les émissions de carbone. L'étude de Godínez-Zamora et al. explore les voies de décarbonisation des </a:t>
            </a:r>
            <a:r>
              <a:rPr lang="en-US" sz="1200" b="0" i="0">
                <a:solidFill>
                  <a:schemeClr val="dk1"/>
                </a:solidFill>
                <a:latin typeface="Calibri"/>
                <a:ea typeface="Calibri"/>
                <a:cs typeface="Calibri"/>
                <a:sym typeface="Calibri"/>
              </a:rPr>
              <a:t>secteurs des transports et de l'énergie au </a:t>
            </a:r>
            <a:r>
              <a:rPr lang="en-US"/>
              <a:t>Costa Rica. Pour élaborer un plan national déterminé (PND), le gouvernement du Costa Rica a reconnu qu'un cadre comportant des méthodes qualitatives et quantitatives était nécessaire (comme le montre le flux de processus du haut). La première étape a consisté à impliquer les </a:t>
            </a:r>
            <a:r>
              <a:rPr lang="en-US" sz="1200" b="0" i="0">
                <a:solidFill>
                  <a:schemeClr val="dk1"/>
                </a:solidFill>
                <a:latin typeface="Calibri"/>
                <a:ea typeface="Calibri"/>
                <a:cs typeface="Calibri"/>
                <a:sym typeface="Calibri"/>
              </a:rPr>
              <a:t>parties prenantes, à savoir les acteurs gouvernementaux de haut niveau (</a:t>
            </a:r>
            <a:r>
              <a:rPr lang="en-US"/>
              <a:t>le président</a:t>
            </a:r>
            <a:r>
              <a:rPr lang="en-US" sz="1200" b="0" i="0">
                <a:solidFill>
                  <a:schemeClr val="dk1"/>
                </a:solidFill>
                <a:latin typeface="Calibri"/>
                <a:ea typeface="Calibri"/>
                <a:cs typeface="Calibri"/>
                <a:sym typeface="Calibri"/>
              </a:rPr>
              <a:t>, les ministres, les </a:t>
            </a:r>
            <a:r>
              <a:rPr lang="en-US"/>
              <a:t>vice-ministres et </a:t>
            </a:r>
            <a:r>
              <a:rPr lang="en-US" sz="1200" b="0" i="0">
                <a:solidFill>
                  <a:schemeClr val="dk1"/>
                </a:solidFill>
                <a:latin typeface="Calibri"/>
                <a:ea typeface="Calibri"/>
                <a:cs typeface="Calibri"/>
                <a:sym typeface="Calibri"/>
              </a:rPr>
              <a:t>les présidents exécutifs des institutions autonomes)</a:t>
            </a:r>
            <a:r>
              <a:rPr lang="en-US"/>
              <a:t>, ainsi que le </a:t>
            </a:r>
            <a:r>
              <a:rPr lang="en-US" sz="1200" b="0" i="0">
                <a:solidFill>
                  <a:schemeClr val="dk1"/>
                </a:solidFill>
                <a:latin typeface="Calibri"/>
                <a:ea typeface="Calibri"/>
                <a:cs typeface="Calibri"/>
                <a:sym typeface="Calibri"/>
              </a:rPr>
              <a:t>secteur privé, la société civile et le monde universitaire. La </a:t>
            </a:r>
            <a:r>
              <a:rPr lang="en-US"/>
              <a:t>deuxième </a:t>
            </a:r>
            <a:r>
              <a:rPr lang="en-US" sz="1200" b="0" i="0">
                <a:solidFill>
                  <a:schemeClr val="dk1"/>
                </a:solidFill>
                <a:latin typeface="Calibri"/>
                <a:ea typeface="Calibri"/>
                <a:cs typeface="Calibri"/>
                <a:sym typeface="Calibri"/>
              </a:rPr>
              <a:t>étape a consisté à organiser des ateliers au cours desquels deux scénarios ont été élaborés : Le scénario du statu quo (BAU pour Business </a:t>
            </a:r>
            <a:r>
              <a:rPr lang="en-US"/>
              <a:t>as Usual</a:t>
            </a:r>
            <a:r>
              <a:rPr lang="en-US" sz="1200" b="0" i="0">
                <a:solidFill>
                  <a:schemeClr val="dk1"/>
                </a:solidFill>
                <a:latin typeface="Calibri"/>
                <a:ea typeface="Calibri"/>
                <a:cs typeface="Calibri"/>
                <a:sym typeface="Calibri"/>
              </a:rPr>
              <a:t>) et le </a:t>
            </a:r>
            <a:r>
              <a:rPr lang="en-US"/>
              <a:t>scénario de la décarbonation profonde</a:t>
            </a:r>
            <a:r>
              <a:rPr lang="en-US" sz="1200" b="0" i="0">
                <a:solidFill>
                  <a:schemeClr val="dk1"/>
                </a:solidFill>
                <a:latin typeface="Calibri"/>
                <a:ea typeface="Calibri"/>
                <a:cs typeface="Calibri"/>
                <a:sym typeface="Calibri"/>
              </a:rPr>
              <a:t>. Les parties prenantes ont apporté une contribution </a:t>
            </a:r>
            <a:r>
              <a:rPr lang="en-US"/>
              <a:t>qualitative </a:t>
            </a:r>
            <a:r>
              <a:rPr lang="en-US" sz="1200" b="0" i="0">
                <a:solidFill>
                  <a:schemeClr val="dk1"/>
                </a:solidFill>
                <a:latin typeface="Calibri"/>
                <a:ea typeface="Calibri"/>
                <a:cs typeface="Calibri"/>
                <a:sym typeface="Calibri"/>
              </a:rPr>
              <a:t>aux scénarios, qui ont également pu être décomposés </a:t>
            </a:r>
            <a:r>
              <a:rPr lang="en-US"/>
              <a:t>au </a:t>
            </a:r>
            <a:r>
              <a:rPr lang="en-US" sz="1200" b="0" i="0">
                <a:solidFill>
                  <a:schemeClr val="dk1"/>
                </a:solidFill>
                <a:latin typeface="Calibri"/>
                <a:ea typeface="Calibri"/>
                <a:cs typeface="Calibri"/>
                <a:sym typeface="Calibri"/>
              </a:rPr>
              <a:t>niveau sectoriel</a:t>
            </a:r>
            <a:r>
              <a:rPr lang="en-US"/>
              <a:t>, ce qui </a:t>
            </a:r>
            <a:r>
              <a:rPr lang="en-US" sz="1200" b="0" i="0">
                <a:solidFill>
                  <a:schemeClr val="dk1"/>
                </a:solidFill>
                <a:latin typeface="Calibri"/>
                <a:ea typeface="Calibri"/>
                <a:cs typeface="Calibri"/>
                <a:sym typeface="Calibri"/>
              </a:rPr>
              <a:t>a permis de définir des objectifs pour chaque secteur dans le cadre de la trajectoire de </a:t>
            </a:r>
            <a:r>
              <a:rPr lang="en-US"/>
              <a:t>décarbonation </a:t>
            </a:r>
            <a:r>
              <a:rPr lang="en-US" sz="1200" b="0" i="0">
                <a:solidFill>
                  <a:schemeClr val="dk1"/>
                </a:solidFill>
                <a:latin typeface="Calibri"/>
                <a:ea typeface="Calibri"/>
                <a:cs typeface="Calibri"/>
                <a:sym typeface="Calibri"/>
              </a:rPr>
              <a:t>(comme le montre le graphique du bas). Les scénarios ont ensuite été </a:t>
            </a:r>
            <a:r>
              <a:rPr lang="en-US"/>
              <a:t>élaborés quantitativement </a:t>
            </a:r>
            <a:r>
              <a:rPr lang="en-US" sz="1200" b="0" i="0">
                <a:solidFill>
                  <a:schemeClr val="dk1"/>
                </a:solidFill>
                <a:latin typeface="Calibri"/>
                <a:ea typeface="Calibri"/>
                <a:cs typeface="Calibri"/>
                <a:sym typeface="Calibri"/>
              </a:rPr>
              <a:t>dans le </a:t>
            </a:r>
            <a:r>
              <a:rPr lang="en-US"/>
              <a:t>modèle Open Source Energy Modelling System</a:t>
            </a:r>
            <a:r>
              <a:rPr lang="en-US" sz="1200" b="0" i="0">
                <a:solidFill>
                  <a:schemeClr val="dk1"/>
                </a:solidFill>
                <a:latin typeface="Calibri"/>
                <a:ea typeface="Calibri"/>
                <a:cs typeface="Calibri"/>
                <a:sym typeface="Calibri"/>
              </a:rPr>
              <a:t> (OSeMOSYS</a:t>
            </a:r>
            <a:r>
              <a:rPr lang="en-US"/>
              <a:t>) </a:t>
            </a:r>
            <a:r>
              <a:rPr lang="en-US" sz="1200" b="0" i="0">
                <a:solidFill>
                  <a:schemeClr val="dk1"/>
                </a:solidFill>
                <a:latin typeface="Calibri"/>
                <a:ea typeface="Calibri"/>
                <a:cs typeface="Calibri"/>
                <a:sym typeface="Calibri"/>
              </a:rPr>
              <a:t>et les résultats ont été examinés par les parties prenantes dans le cadre d'un processus participatif de rétropolation qui</a:t>
            </a:r>
            <a:r>
              <a:rPr lang="en-US"/>
              <a:t>, </a:t>
            </a:r>
            <a:r>
              <a:rPr lang="en-US" sz="1200" b="0" i="0">
                <a:solidFill>
                  <a:schemeClr val="dk1"/>
                </a:solidFill>
                <a:latin typeface="Calibri"/>
                <a:ea typeface="Calibri"/>
                <a:cs typeface="Calibri"/>
                <a:sym typeface="Calibri"/>
              </a:rPr>
              <a:t>après accord</a:t>
            </a:r>
            <a:r>
              <a:rPr lang="en-US"/>
              <a:t>, a </a:t>
            </a:r>
            <a:r>
              <a:rPr lang="en-US" sz="1200" b="0" i="0">
                <a:solidFill>
                  <a:schemeClr val="dk1"/>
                </a:solidFill>
                <a:latin typeface="Calibri"/>
                <a:ea typeface="Calibri"/>
                <a:cs typeface="Calibri"/>
                <a:sym typeface="Calibri"/>
              </a:rPr>
              <a:t>débouché sur </a:t>
            </a:r>
            <a:r>
              <a:rPr lang="en-US"/>
              <a:t>un </a:t>
            </a:r>
            <a:r>
              <a:rPr lang="en-US" sz="1200" b="0" i="0">
                <a:solidFill>
                  <a:schemeClr val="dk1"/>
                </a:solidFill>
                <a:latin typeface="Calibri"/>
                <a:ea typeface="Calibri"/>
                <a:cs typeface="Calibri"/>
                <a:sym typeface="Calibri"/>
              </a:rPr>
              <a:t>PND.</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Le travail présenté par </a:t>
            </a:r>
            <a:r>
              <a:rPr lang="en-US"/>
              <a:t>Godínez-Zamora </a:t>
            </a:r>
            <a:r>
              <a:rPr lang="en-US" sz="1200" b="0" i="0">
                <a:solidFill>
                  <a:schemeClr val="dk1"/>
                </a:solidFill>
                <a:latin typeface="Calibri"/>
                <a:ea typeface="Calibri"/>
                <a:cs typeface="Calibri"/>
                <a:sym typeface="Calibri"/>
              </a:rPr>
              <a:t>et al. </a:t>
            </a:r>
            <a:r>
              <a:rPr lang="en-US"/>
              <a:t>introduit </a:t>
            </a:r>
            <a:r>
              <a:rPr lang="en-US" sz="1200" b="0" i="0">
                <a:solidFill>
                  <a:schemeClr val="dk1"/>
                </a:solidFill>
                <a:latin typeface="Calibri"/>
                <a:ea typeface="Calibri"/>
                <a:cs typeface="Calibri"/>
                <a:sym typeface="Calibri"/>
              </a:rPr>
              <a:t>un cadre qui peut </a:t>
            </a:r>
            <a:r>
              <a:rPr lang="en-US"/>
              <a:t>guider la </a:t>
            </a:r>
            <a:r>
              <a:rPr lang="en-US" sz="1200" b="0" i="0">
                <a:solidFill>
                  <a:schemeClr val="dk1"/>
                </a:solidFill>
                <a:latin typeface="Calibri"/>
                <a:ea typeface="Calibri"/>
                <a:cs typeface="Calibri"/>
                <a:sym typeface="Calibri"/>
              </a:rPr>
              <a:t>politique énergétique nationale en accord avec les principes directeurs de l'U4RIA. L</a:t>
            </a:r>
            <a:r>
              <a:rPr lang="en-US"/>
              <a:t>'</a:t>
            </a:r>
            <a:r>
              <a:rPr lang="en-US" sz="1200" b="0" i="0">
                <a:solidFill>
                  <a:schemeClr val="dk1"/>
                </a:solidFill>
                <a:latin typeface="Calibri"/>
                <a:ea typeface="Calibri"/>
                <a:cs typeface="Calibri"/>
                <a:sym typeface="Calibri"/>
              </a:rPr>
              <a:t>engagement des parties prenantes </a:t>
            </a:r>
            <a:r>
              <a:rPr lang="en-US"/>
              <a:t>implique la </a:t>
            </a:r>
            <a:r>
              <a:rPr lang="en-US" sz="1200" b="0" i="0">
                <a:solidFill>
                  <a:schemeClr val="dk1"/>
                </a:solidFill>
                <a:latin typeface="Calibri"/>
                <a:ea typeface="Calibri"/>
                <a:cs typeface="Calibri"/>
                <a:sym typeface="Calibri"/>
              </a:rPr>
              <a:t>communauté (ubuntu) et le code des données et du modèle OSeMOSYS est publié ouvertement sur GitHub pour permettre la récupération, la réutilisation et la répétabilité.</a:t>
            </a:r>
            <a:r>
              <a:rPr lang="en-US"/>
              <a:t> En outre, les descriptions des données et des modèles (métadonnées) permettent l'interopérabilité, ce qui rend le travail vérifiable.</a:t>
            </a:r>
            <a:endParaRPr sz="1200" b="0" i="0">
              <a:solidFill>
                <a:schemeClr val="dk1"/>
              </a:solidFill>
              <a:latin typeface="Calibri"/>
              <a:ea typeface="Calibri"/>
              <a:cs typeface="Calibri"/>
              <a:sym typeface="Calibri"/>
            </a:endParaRPr>
          </a:p>
        </p:txBody>
      </p:sp>
      <p:sp>
        <p:nvSpPr>
          <p:cNvPr id="291" name="Google Shape;291;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Les messages clés de cet mini-c</a:t>
            </a:r>
            <a:r>
              <a:rPr lang="en-US">
                <a:solidFill>
                  <a:srgbClr val="000000"/>
                </a:solidFill>
                <a:latin typeface="Arial"/>
                <a:ea typeface="Arial"/>
                <a:cs typeface="Arial"/>
                <a:sym typeface="Arial"/>
              </a:rPr>
              <a:t>ours </a:t>
            </a:r>
            <a:r>
              <a:rPr lang="en-US" sz="1200" b="0" i="0" u="none" strike="noStrike" cap="none">
                <a:solidFill>
                  <a:srgbClr val="000000"/>
                </a:solidFill>
                <a:latin typeface="Arial"/>
                <a:ea typeface="Arial"/>
                <a:cs typeface="Arial"/>
                <a:sym typeface="Arial"/>
              </a:rPr>
              <a:t>sont que le système énergétique a de nombreu</a:t>
            </a:r>
            <a:r>
              <a:rPr lang="en-US">
                <a:solidFill>
                  <a:srgbClr val="000000"/>
                </a:solidFill>
                <a:latin typeface="Arial"/>
                <a:ea typeface="Arial"/>
                <a:cs typeface="Arial"/>
                <a:sym typeface="Arial"/>
              </a:rPr>
              <a:t>ses interdépendances </a:t>
            </a:r>
            <a:r>
              <a:rPr lang="en-US" sz="1200" b="0" i="0" u="none" strike="noStrike" cap="none">
                <a:solidFill>
                  <a:srgbClr val="000000"/>
                </a:solidFill>
                <a:latin typeface="Arial"/>
                <a:ea typeface="Arial"/>
                <a:cs typeface="Arial"/>
                <a:sym typeface="Arial"/>
              </a:rPr>
              <a:t>et est important pour le bien-être</a:t>
            </a:r>
            <a:r>
              <a:rPr lang="en-US">
                <a:solidFill>
                  <a:srgbClr val="000000"/>
                </a:solidFill>
                <a:latin typeface="Arial"/>
                <a:ea typeface="Arial"/>
                <a:cs typeface="Arial"/>
                <a:sym typeface="Arial"/>
              </a:rPr>
              <a:t>, mais qu'il est également </a:t>
            </a:r>
            <a:r>
              <a:rPr lang="en-US" sz="1200" b="0" i="0" u="none" strike="noStrike" cap="none">
                <a:solidFill>
                  <a:srgbClr val="000000"/>
                </a:solidFill>
                <a:latin typeface="Arial"/>
                <a:ea typeface="Arial"/>
                <a:cs typeface="Arial"/>
                <a:sym typeface="Arial"/>
              </a:rPr>
              <a:t>à forte intensité de capital.</a:t>
            </a:r>
            <a:endParaRPr/>
          </a:p>
          <a:p>
            <a:pPr marL="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La modélisation </a:t>
            </a:r>
            <a:r>
              <a:rPr lang="en-US">
                <a:solidFill>
                  <a:srgbClr val="000000"/>
                </a:solidFill>
                <a:latin typeface="Arial"/>
                <a:ea typeface="Arial"/>
                <a:cs typeface="Arial"/>
                <a:sym typeface="Arial"/>
              </a:rPr>
              <a:t>énergétique </a:t>
            </a:r>
            <a:r>
              <a:rPr lang="en-US" sz="1200" b="0" i="0" u="none" strike="noStrike" cap="none">
                <a:solidFill>
                  <a:srgbClr val="000000"/>
                </a:solidFill>
                <a:latin typeface="Arial"/>
                <a:ea typeface="Arial"/>
                <a:cs typeface="Arial"/>
                <a:sym typeface="Arial"/>
              </a:rPr>
              <a:t>à des fins de soutien politique est </a:t>
            </a:r>
            <a:r>
              <a:rPr lang="en-US">
                <a:solidFill>
                  <a:srgbClr val="000000"/>
                </a:solidFill>
                <a:latin typeface="Arial"/>
                <a:ea typeface="Arial"/>
                <a:cs typeface="Arial"/>
                <a:sym typeface="Arial"/>
              </a:rPr>
              <a:t>souvent </a:t>
            </a:r>
            <a:r>
              <a:rPr lang="en-US" sz="1200" b="0" i="0" u="none" strike="noStrike" cap="none">
                <a:solidFill>
                  <a:srgbClr val="000000"/>
                </a:solidFill>
                <a:latin typeface="Arial"/>
                <a:ea typeface="Arial"/>
                <a:cs typeface="Arial"/>
                <a:sym typeface="Arial"/>
              </a:rPr>
              <a:t>un processus opaque qui </a:t>
            </a:r>
            <a:r>
              <a:rPr lang="en-US">
                <a:solidFill>
                  <a:srgbClr val="000000"/>
                </a:solidFill>
                <a:latin typeface="Arial"/>
                <a:ea typeface="Arial"/>
                <a:cs typeface="Arial"/>
                <a:sym typeface="Arial"/>
              </a:rPr>
              <a:t>n'</a:t>
            </a:r>
            <a:r>
              <a:rPr lang="en-US" sz="1200" b="0" i="0" u="none" strike="noStrike" cap="none">
                <a:solidFill>
                  <a:srgbClr val="000000"/>
                </a:solidFill>
                <a:latin typeface="Arial"/>
                <a:ea typeface="Arial"/>
                <a:cs typeface="Arial"/>
                <a:sym typeface="Arial"/>
              </a:rPr>
              <a:t>implique </a:t>
            </a:r>
            <a:r>
              <a:rPr lang="en-US">
                <a:solidFill>
                  <a:srgbClr val="000000"/>
                </a:solidFill>
                <a:latin typeface="Arial"/>
                <a:ea typeface="Arial"/>
                <a:cs typeface="Arial"/>
                <a:sym typeface="Arial"/>
              </a:rPr>
              <a:t>pas </a:t>
            </a:r>
            <a:r>
              <a:rPr lang="en-US" sz="1200" b="0" i="0" u="none" strike="noStrike" cap="none">
                <a:solidFill>
                  <a:srgbClr val="000000"/>
                </a:solidFill>
                <a:latin typeface="Arial"/>
                <a:ea typeface="Arial"/>
                <a:cs typeface="Arial"/>
                <a:sym typeface="Arial"/>
              </a:rPr>
              <a:t>la communauté</a:t>
            </a:r>
            <a:r>
              <a:rPr lang="en-US">
                <a:solidFill>
                  <a:srgbClr val="000000"/>
                </a:solidFill>
                <a:latin typeface="Arial"/>
                <a:ea typeface="Arial"/>
                <a:cs typeface="Arial"/>
                <a:sym typeface="Arial"/>
              </a:rPr>
              <a:t>. </a:t>
            </a:r>
            <a:endParaRPr sz="1200" b="0" i="0" u="none" strike="noStrike" cap="non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Comme indiqué précédemment</a:t>
            </a:r>
            <a:r>
              <a:rPr lang="en-US">
                <a:solidFill>
                  <a:srgbClr val="000000"/>
                </a:solidFill>
                <a:latin typeface="Arial"/>
                <a:ea typeface="Arial"/>
                <a:cs typeface="Arial"/>
                <a:sym typeface="Arial"/>
              </a:rPr>
              <a:t>, la </a:t>
            </a:r>
            <a:r>
              <a:rPr lang="en-US" sz="1200" b="0" i="0" u="none" strike="noStrike" cap="none">
                <a:solidFill>
                  <a:srgbClr val="000000"/>
                </a:solidFill>
                <a:latin typeface="Arial"/>
                <a:ea typeface="Arial"/>
                <a:cs typeface="Arial"/>
                <a:sym typeface="Arial"/>
              </a:rPr>
              <a:t>politique énergétique a un impact important </a:t>
            </a:r>
            <a:r>
              <a:rPr lang="en-US">
                <a:solidFill>
                  <a:srgbClr val="000000"/>
                </a:solidFill>
                <a:latin typeface="Arial"/>
                <a:ea typeface="Arial"/>
                <a:cs typeface="Arial"/>
                <a:sym typeface="Arial"/>
              </a:rPr>
              <a:t>en aval sur d</a:t>
            </a:r>
            <a:r>
              <a:rPr lang="en-US" sz="1200" b="0" i="0" u="none" strike="noStrike" cap="none">
                <a:solidFill>
                  <a:srgbClr val="000000"/>
                </a:solidFill>
                <a:latin typeface="Arial"/>
                <a:ea typeface="Arial"/>
                <a:cs typeface="Arial"/>
                <a:sym typeface="Arial"/>
              </a:rPr>
              <a:t>'autres secteurs et doit donc </a:t>
            </a:r>
            <a:r>
              <a:rPr lang="en-US">
                <a:solidFill>
                  <a:srgbClr val="000000"/>
                </a:solidFill>
                <a:latin typeface="Arial"/>
                <a:ea typeface="Arial"/>
                <a:cs typeface="Arial"/>
                <a:sym typeface="Arial"/>
              </a:rPr>
              <a:t>être soumis à une obligation de rendre compte</a:t>
            </a:r>
            <a:r>
              <a:rPr lang="en-US" sz="1200" b="0" i="0" u="none" strike="noStrike" cap="none">
                <a:solidFill>
                  <a:srgbClr val="000000"/>
                </a:solidFill>
                <a:latin typeface="Arial"/>
                <a:ea typeface="Arial"/>
                <a:cs typeface="Arial"/>
                <a:sym typeface="Arial"/>
              </a:rPr>
              <a:t>.</a:t>
            </a:r>
            <a:endParaRPr sz="1200" b="0" i="0" u="none" strike="noStrike" cap="none">
              <a:solidFill>
                <a:srgbClr val="000000"/>
              </a:solidFill>
              <a:latin typeface="Arial"/>
              <a:ea typeface="Arial"/>
              <a:cs typeface="Arial"/>
              <a:sym typeface="Arial"/>
            </a:endParaRPr>
          </a:p>
          <a:p>
            <a:pPr marL="0" lvl="0" indent="0" algn="l" rtl="0">
              <a:spcBef>
                <a:spcPts val="0"/>
              </a:spcBef>
              <a:spcAft>
                <a:spcPts val="0"/>
              </a:spcAft>
              <a:buNone/>
            </a:pPr>
            <a:r>
              <a:rPr lang="en-US" sz="1200" b="0" i="0" u="none" strike="noStrike" cap="none">
                <a:solidFill>
                  <a:srgbClr val="000000"/>
                </a:solidFill>
                <a:latin typeface="Arial"/>
                <a:ea typeface="Arial"/>
                <a:cs typeface="Arial"/>
                <a:sym typeface="Arial"/>
              </a:rPr>
              <a:t>Les principes directeurs qui sous-tendent la modélisation énergétique à l'appui des politiques </a:t>
            </a:r>
            <a:r>
              <a:rPr lang="en-US">
                <a:solidFill>
                  <a:srgbClr val="000000"/>
                </a:solidFill>
                <a:latin typeface="Arial"/>
                <a:ea typeface="Arial"/>
                <a:cs typeface="Arial"/>
                <a:sym typeface="Arial"/>
              </a:rPr>
              <a:t>sont les suivants : ubuntu</a:t>
            </a:r>
            <a:r>
              <a:rPr lang="en-US" sz="1200" b="0" i="0" u="none" strike="noStrike" cap="none">
                <a:solidFill>
                  <a:srgbClr val="000000"/>
                </a:solidFill>
                <a:latin typeface="Arial"/>
                <a:ea typeface="Arial"/>
                <a:cs typeface="Arial"/>
                <a:sym typeface="Arial"/>
              </a:rPr>
              <a:t>, récupérabilité, réutilisation, répétabilité, reconstructibilité, interopérabilité et auditabilité.</a:t>
            </a:r>
            <a:endParaRPr sz="1200" b="0" i="0" u="none" strike="noStrike" cap="none">
              <a:solidFill>
                <a:srgbClr val="000000"/>
              </a:solidFill>
              <a:latin typeface="Arial"/>
              <a:ea typeface="Arial"/>
              <a:cs typeface="Arial"/>
              <a:sym typeface="Arial"/>
            </a:endParaRPr>
          </a:p>
        </p:txBody>
      </p:sp>
      <p:sp>
        <p:nvSpPr>
          <p:cNvPr id="305" name="Google Shape;30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Ce cours comporte quatre objectifs d'apprentissage. Après ce cours, vous serez en mesure de</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a:t>Comprendre </a:t>
            </a:r>
            <a:r>
              <a:rPr lang="en-US" sz="1200" b="0" i="0" u="none" strike="noStrike">
                <a:solidFill>
                  <a:schemeClr val="dk1"/>
                </a:solidFill>
                <a:latin typeface="Calibri"/>
                <a:ea typeface="Calibri"/>
                <a:cs typeface="Calibri"/>
                <a:sym typeface="Calibri"/>
              </a:rPr>
              <a:t>pourquoi la modélisation géospatiale de l'énergie est importante</a:t>
            </a:r>
            <a:r>
              <a:rPr lang="en-US" sz="1200" b="0" i="0">
                <a:solidFill>
                  <a:schemeClr val="dk1"/>
                </a:solidFill>
                <a:latin typeface="Calibri"/>
                <a:ea typeface="Calibri"/>
                <a:cs typeface="Calibri"/>
                <a:sym typeface="Calibri"/>
              </a:rPr>
              <a:t>.</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a:t>Pouvoir expliquer les </a:t>
            </a:r>
            <a:r>
              <a:rPr lang="en-US" sz="1200" b="0" i="0" u="none" strike="noStrike">
                <a:solidFill>
                  <a:schemeClr val="dk1"/>
                </a:solidFill>
                <a:latin typeface="Calibri"/>
                <a:ea typeface="Calibri"/>
                <a:cs typeface="Calibri"/>
                <a:sym typeface="Calibri"/>
              </a:rPr>
              <a:t>liens entre l'</a:t>
            </a:r>
            <a:r>
              <a:rPr lang="en-US"/>
              <a:t>objectif de développement durable </a:t>
            </a:r>
            <a:r>
              <a:rPr lang="en-US" sz="1200" b="0" i="0" u="none" strike="noStrike">
                <a:solidFill>
                  <a:schemeClr val="dk1"/>
                </a:solidFill>
                <a:latin typeface="Calibri"/>
                <a:ea typeface="Calibri"/>
                <a:cs typeface="Calibri"/>
                <a:sym typeface="Calibri"/>
              </a:rPr>
              <a:t>n° 7 et les autres </a:t>
            </a:r>
            <a:r>
              <a:rPr lang="en-US" sz="1200" b="0" i="0">
                <a:solidFill>
                  <a:schemeClr val="dk1"/>
                </a:solidFill>
                <a:latin typeface="Calibri"/>
                <a:ea typeface="Calibri"/>
                <a:cs typeface="Calibri"/>
                <a:sym typeface="Calibri"/>
              </a:rPr>
              <a:t>objectifs de </a:t>
            </a:r>
            <a:r>
              <a:rPr lang="en-US"/>
              <a:t>développement durable.</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a:t>Décrire les </a:t>
            </a:r>
            <a:r>
              <a:rPr lang="en-US" sz="1200" b="0" i="0" u="none" strike="noStrike">
                <a:solidFill>
                  <a:schemeClr val="dk1"/>
                </a:solidFill>
                <a:latin typeface="Calibri"/>
                <a:ea typeface="Calibri"/>
                <a:cs typeface="Calibri"/>
                <a:sym typeface="Calibri"/>
              </a:rPr>
              <a:t>principes de base liés à l'</a:t>
            </a:r>
            <a:r>
              <a:rPr lang="en-US" sz="1200" b="0" i="0">
                <a:solidFill>
                  <a:schemeClr val="dk1"/>
                </a:solidFill>
                <a:latin typeface="Calibri"/>
                <a:ea typeface="Calibri"/>
                <a:cs typeface="Calibri"/>
                <a:sym typeface="Calibri"/>
              </a:rPr>
              <a:t>U4RIA.</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a:t>Présentation </a:t>
            </a:r>
            <a:r>
              <a:rPr lang="en-US" sz="1200" b="0" i="0" u="none" strike="noStrike">
                <a:solidFill>
                  <a:schemeClr val="dk1"/>
                </a:solidFill>
                <a:latin typeface="Calibri"/>
                <a:ea typeface="Calibri"/>
                <a:cs typeface="Calibri"/>
                <a:sym typeface="Calibri"/>
              </a:rPr>
              <a:t>d</a:t>
            </a:r>
            <a:r>
              <a:rPr lang="en-US"/>
              <a:t>u plan du cours.</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sz="1200" b="0" i="0">
              <a:solidFill>
                <a:schemeClr val="dk1"/>
              </a:solidFill>
              <a:latin typeface="Calibri"/>
              <a:ea typeface="Calibri"/>
              <a:cs typeface="Calibri"/>
              <a:sym typeface="Calibri"/>
            </a:endParaRPr>
          </a:p>
          <a:p>
            <a:pPr marL="0" lvl="0" indent="0" algn="l" rtl="0">
              <a:spcBef>
                <a:spcPts val="0"/>
              </a:spcBef>
              <a:spcAft>
                <a:spcPts val="0"/>
              </a:spcAft>
              <a:buNone/>
            </a:pPr>
            <a:r>
              <a:rPr lang="en-US" sz="1200" b="0" i="0" u="none" strike="noStrike">
                <a:solidFill>
                  <a:schemeClr val="dk1"/>
                </a:solidFill>
                <a:latin typeface="Calibri"/>
                <a:ea typeface="Calibri"/>
                <a:cs typeface="Calibri"/>
                <a:sym typeface="Calibri"/>
              </a:rPr>
              <a:t>Ces </a:t>
            </a:r>
            <a:r>
              <a:rPr lang="en-US"/>
              <a:t>objectifs </a:t>
            </a:r>
            <a:r>
              <a:rPr lang="en-US" sz="1200" b="0" i="0" u="none" strike="noStrike">
                <a:solidFill>
                  <a:schemeClr val="dk1"/>
                </a:solidFill>
                <a:latin typeface="Calibri"/>
                <a:ea typeface="Calibri"/>
                <a:cs typeface="Calibri"/>
                <a:sym typeface="Calibri"/>
              </a:rPr>
              <a:t>d'apprentissage seront importants pour comprendre le contexte du cours.</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97" name="Google Shape;9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Les objectifs d'apprentissage attendus de ce cours sont les suivants : </a:t>
            </a:r>
            <a:endParaRPr/>
          </a:p>
          <a:p>
            <a:pPr marL="0" lvl="0" indent="0" algn="l" rtl="0">
              <a:spcBef>
                <a:spcPts val="0"/>
              </a:spcBef>
              <a:spcAft>
                <a:spcPts val="0"/>
              </a:spcAft>
              <a:buNone/>
            </a:pPr>
            <a:r>
              <a:rPr lang="en-US"/>
              <a:t>Vous serez en mesure de :</a:t>
            </a:r>
            <a:endParaRPr/>
          </a:p>
          <a:p>
            <a:pPr marL="0" lvl="0" indent="0" algn="l" rtl="0">
              <a:spcBef>
                <a:spcPts val="0"/>
              </a:spcBef>
              <a:spcAft>
                <a:spcPts val="0"/>
              </a:spcAft>
              <a:buNone/>
            </a:pPr>
            <a:r>
              <a:rPr lang="en-US"/>
              <a:t>Décrire les concepts de base de la modélisation géospatiale avec Open Source Spatial Electrification Tool (OnSSET).</a:t>
            </a:r>
            <a:endParaRPr/>
          </a:p>
          <a:p>
            <a:pPr marL="0" lvl="0" indent="0" algn="l" rtl="0">
              <a:spcBef>
                <a:spcPts val="0"/>
              </a:spcBef>
              <a:spcAft>
                <a:spcPts val="0"/>
              </a:spcAft>
              <a:buNone/>
            </a:pPr>
            <a:r>
              <a:rPr lang="en-US"/>
              <a:t>Énumérer les différents ensembles de données géospatiales utilisés dans la modélisation géospatiale.</a:t>
            </a:r>
            <a:endParaRPr/>
          </a:p>
          <a:p>
            <a:pPr marL="0" lvl="0" indent="0" algn="l" rtl="0">
              <a:spcBef>
                <a:spcPts val="0"/>
              </a:spcBef>
              <a:spcAft>
                <a:spcPts val="0"/>
              </a:spcAft>
              <a:buNone/>
            </a:pPr>
            <a:r>
              <a:rPr lang="en-US"/>
              <a:t>Décrire les différentes méthodes du système d'information géographique (SIG) utilisées pour construire un modèle énergétique géospatial.</a:t>
            </a:r>
            <a:endParaRPr/>
          </a:p>
        </p:txBody>
      </p:sp>
      <p:sp>
        <p:nvSpPr>
          <p:cNvPr id="327" name="Google Shape;3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Vous serez également en mesure de :</a:t>
            </a:r>
            <a:endParaRPr/>
          </a:p>
          <a:p>
            <a:pPr marL="0" lvl="0" indent="0" algn="l" rtl="0">
              <a:spcBef>
                <a:spcPts val="0"/>
              </a:spcBef>
              <a:spcAft>
                <a:spcPts val="0"/>
              </a:spcAft>
              <a:buNone/>
            </a:pPr>
            <a:r>
              <a:rPr lang="en-US"/>
              <a:t>Expliquer la sensibilité des différentes données d'entrée dans le modèle géospatial de l'énergie.</a:t>
            </a:r>
            <a:endParaRPr/>
          </a:p>
          <a:p>
            <a:pPr marL="0" lvl="0" indent="0" algn="l" rtl="0">
              <a:spcBef>
                <a:spcPts val="0"/>
              </a:spcBef>
              <a:spcAft>
                <a:spcPts val="0"/>
              </a:spcAft>
              <a:buNone/>
            </a:pPr>
            <a:r>
              <a:rPr lang="en-US"/>
              <a:t>Développer des ensembles de données de base du système d'information géographique (SIG) et construire votre propre modèle d'électrification à moindre coût dans OnSSET.</a:t>
            </a:r>
            <a:endParaRPr/>
          </a:p>
        </p:txBody>
      </p:sp>
      <p:sp>
        <p:nvSpPr>
          <p:cNvPr id="337" name="Google Shape;33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 cours comprendra 9 conférences :</a:t>
            </a:r>
            <a:endParaRPr/>
          </a:p>
          <a:p>
            <a:pPr marL="0" lvl="0" indent="0" algn="l" rtl="0">
              <a:spcBef>
                <a:spcPts val="0"/>
              </a:spcBef>
              <a:spcAft>
                <a:spcPts val="0"/>
              </a:spcAft>
              <a:buNone/>
            </a:pPr>
            <a:r>
              <a:rPr lang="en-US"/>
              <a:t>Cours 1. Introduction au cours</a:t>
            </a:r>
            <a:endParaRPr/>
          </a:p>
          <a:p>
            <a:pPr marL="0" lvl="0" indent="0" algn="l" rtl="0">
              <a:spcBef>
                <a:spcPts val="0"/>
              </a:spcBef>
              <a:spcAft>
                <a:spcPts val="0"/>
              </a:spcAft>
              <a:buNone/>
            </a:pPr>
            <a:r>
              <a:rPr lang="en-US"/>
              <a:t>Cours 2. Les ODD et l'accès à l'énergie </a:t>
            </a:r>
            <a:endParaRPr/>
          </a:p>
          <a:p>
            <a:pPr marL="0" lvl="0" indent="0" algn="l" rtl="0">
              <a:spcBef>
                <a:spcPts val="0"/>
              </a:spcBef>
              <a:spcAft>
                <a:spcPts val="0"/>
              </a:spcAft>
              <a:buNone/>
            </a:pPr>
            <a:r>
              <a:rPr lang="en-US"/>
              <a:t>Cours 3. Introduction à OnSSET</a:t>
            </a:r>
            <a:endParaRPr/>
          </a:p>
          <a:p>
            <a:pPr marL="0" lvl="0" indent="0" algn="l" rtl="0">
              <a:spcBef>
                <a:spcPts val="0"/>
              </a:spcBef>
              <a:spcAft>
                <a:spcPts val="0"/>
              </a:spcAft>
              <a:buNone/>
            </a:pPr>
            <a:r>
              <a:rPr lang="en-US"/>
              <a:t>Cours 4. Concepts clés des SIG</a:t>
            </a:r>
            <a:endParaRPr/>
          </a:p>
          <a:p>
            <a:pPr marL="0" lvl="0" indent="0" algn="l" rtl="0">
              <a:spcBef>
                <a:spcPts val="0"/>
              </a:spcBef>
              <a:spcAft>
                <a:spcPts val="0"/>
              </a:spcAft>
              <a:buNone/>
            </a:pPr>
            <a:r>
              <a:rPr lang="en-US"/>
              <a:t>Cours 5. Élaboration d'un scénario GEP</a:t>
            </a:r>
            <a:endParaRPr/>
          </a:p>
          <a:p>
            <a:pPr marL="0" lvl="0" indent="0" algn="l" rtl="0">
              <a:spcBef>
                <a:spcPts val="0"/>
              </a:spcBef>
              <a:spcAft>
                <a:spcPts val="0"/>
              </a:spcAft>
              <a:buNone/>
            </a:pPr>
            <a:r>
              <a:rPr lang="en-US"/>
              <a:t>Cours 6. Générateur de scénarios GEP</a:t>
            </a:r>
            <a:endParaRPr/>
          </a:p>
          <a:p>
            <a:pPr marL="0" lvl="0" indent="0" algn="l" rtl="0">
              <a:spcBef>
                <a:spcPts val="0"/>
              </a:spcBef>
              <a:spcAft>
                <a:spcPts val="0"/>
              </a:spcAft>
              <a:buNone/>
            </a:pPr>
            <a:r>
              <a:rPr lang="en-US"/>
              <a:t>Cours 7. Modélisation énergétique, élaboration de scénarios et analyse de sensibilité</a:t>
            </a:r>
            <a:endParaRPr/>
          </a:p>
          <a:p>
            <a:pPr marL="0" lvl="0" indent="0" algn="l" rtl="0">
              <a:spcBef>
                <a:spcPts val="0"/>
              </a:spcBef>
              <a:spcAft>
                <a:spcPts val="0"/>
              </a:spcAft>
              <a:buNone/>
            </a:pPr>
            <a:r>
              <a:rPr lang="en-US"/>
              <a:t>Cours 8. Théorie avancée de l'outil OnSSET</a:t>
            </a:r>
            <a:endParaRPr/>
          </a:p>
          <a:p>
            <a:pPr marL="0" lvl="0" indent="0" algn="l" rtl="0">
              <a:spcBef>
                <a:spcPts val="0"/>
              </a:spcBef>
              <a:spcAft>
                <a:spcPts val="0"/>
              </a:spcAft>
              <a:buNone/>
            </a:pPr>
            <a:r>
              <a:rPr lang="en-US"/>
              <a:t>Cours 9. </a:t>
            </a:r>
            <a:r>
              <a:rPr lang="en-US" sz="1200">
                <a:latin typeface="Open Sans"/>
                <a:ea typeface="Open Sans"/>
                <a:cs typeface="Open Sans"/>
                <a:sym typeface="Open Sans"/>
              </a:rPr>
              <a:t>Théorie avancée de l'outil OnSSET II et communication des résultats du modèle d'électrification</a:t>
            </a:r>
            <a:endParaRPr/>
          </a:p>
        </p:txBody>
      </p:sp>
      <p:sp>
        <p:nvSpPr>
          <p:cNvPr id="347" name="Google Shape;34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 plus des 9 cours, il y aura également 7 exercices pratiques qui vous guideront dans la construction de votre propre modèle.</a:t>
            </a:r>
            <a:endParaRPr/>
          </a:p>
          <a:p>
            <a:pPr marL="0" lvl="0" indent="0" algn="l" rtl="0">
              <a:spcBef>
                <a:spcPts val="0"/>
              </a:spcBef>
              <a:spcAft>
                <a:spcPts val="0"/>
              </a:spcAft>
              <a:buNone/>
            </a:pPr>
            <a:r>
              <a:rPr lang="en-US"/>
              <a:t>Les trois premiers sont destinés à acquérir une compréhension de base et à développer vos compétences en matière de GIS :</a:t>
            </a:r>
            <a:endParaRPr/>
          </a:p>
          <a:p>
            <a:pPr marL="0" lvl="0" indent="0" algn="l" rtl="0">
              <a:spcBef>
                <a:spcPts val="0"/>
              </a:spcBef>
              <a:spcAft>
                <a:spcPts val="0"/>
              </a:spcAft>
              <a:buNone/>
            </a:pPr>
            <a:r>
              <a:rPr lang="en-US"/>
              <a:t>1. GEP Explorer</a:t>
            </a:r>
            <a:endParaRPr/>
          </a:p>
          <a:p>
            <a:pPr marL="0" lvl="0" indent="0" algn="l" rtl="0">
              <a:spcBef>
                <a:spcPts val="0"/>
              </a:spcBef>
              <a:spcAft>
                <a:spcPts val="0"/>
              </a:spcAft>
              <a:buNone/>
            </a:pPr>
            <a:r>
              <a:rPr lang="en-US"/>
              <a:t>2. Travailler avec des données vectorielles</a:t>
            </a:r>
            <a:endParaRPr/>
          </a:p>
          <a:p>
            <a:pPr marL="0" lvl="0" indent="0" algn="l" rtl="0">
              <a:spcBef>
                <a:spcPts val="0"/>
              </a:spcBef>
              <a:spcAft>
                <a:spcPts val="0"/>
              </a:spcAft>
              <a:buNone/>
            </a:pPr>
            <a:r>
              <a:rPr lang="en-US"/>
              <a:t>3. Travailler avec des données matricielles</a:t>
            </a:r>
            <a:endParaRPr/>
          </a:p>
          <a:p>
            <a:pPr marL="0" lvl="0" indent="0" algn="l" rtl="0">
              <a:spcBef>
                <a:spcPts val="0"/>
              </a:spcBef>
              <a:spcAft>
                <a:spcPts val="0"/>
              </a:spcAft>
              <a:buNone/>
            </a:pPr>
            <a:endParaRPr/>
          </a:p>
        </p:txBody>
      </p:sp>
      <p:sp>
        <p:nvSpPr>
          <p:cNvPr id="357" name="Google Shape;35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Dans la deuxième partie, nous nous concentrerons sur la construction du modèle dans OnSSET :</a:t>
            </a:r>
            <a:endParaRPr/>
          </a:p>
          <a:p>
            <a:pPr marL="0" lvl="0" indent="0" algn="l" rtl="0">
              <a:spcBef>
                <a:spcPts val="0"/>
              </a:spcBef>
              <a:spcAft>
                <a:spcPts val="0"/>
              </a:spcAft>
              <a:buNone/>
            </a:pPr>
            <a:r>
              <a:rPr lang="en-US"/>
              <a:t>4. Collecte de données et développement d'une base de données pour le GIS</a:t>
            </a:r>
            <a:endParaRPr/>
          </a:p>
          <a:p>
            <a:pPr marL="0" lvl="0" indent="0" algn="l" rtl="0">
              <a:spcBef>
                <a:spcPts val="0"/>
              </a:spcBef>
              <a:spcAft>
                <a:spcPts val="0"/>
              </a:spcAft>
              <a:buNone/>
            </a:pPr>
            <a:r>
              <a:rPr lang="en-US"/>
              <a:t>5. Extraction des données au format CSV</a:t>
            </a:r>
            <a:endParaRPr/>
          </a:p>
          <a:p>
            <a:pPr marL="0" lvl="0" indent="0" algn="l" rtl="0">
              <a:spcBef>
                <a:spcPts val="0"/>
              </a:spcBef>
              <a:spcAft>
                <a:spcPts val="0"/>
              </a:spcAft>
              <a:buNone/>
            </a:pPr>
            <a:r>
              <a:rPr lang="en-US"/>
              <a:t>6. Comment effectuer une analyse de l'électrification à l'aide du générateur de scénarios GEP</a:t>
            </a:r>
            <a:endParaRPr/>
          </a:p>
          <a:p>
            <a:pPr marL="0" lvl="0" indent="0" algn="l" rtl="0">
              <a:spcBef>
                <a:spcPts val="0"/>
              </a:spcBef>
              <a:spcAft>
                <a:spcPts val="0"/>
              </a:spcAft>
              <a:buNone/>
            </a:pPr>
            <a:endParaRPr/>
          </a:p>
        </p:txBody>
      </p:sp>
      <p:sp>
        <p:nvSpPr>
          <p:cNvPr id="367" name="Google Shape;367;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 modélisation énergétique ou modélisation du système énergétique est le processus d'analyse mathématique d'un système énergétique à l'aide de programmes informatiques afin d'éclairer l'élaboration de la politique énergétique. Ils sont utilisés pour trouver des solutions de compromis et faire face aux incertitudes futures, telles que les prix et la disponibilité des ressources primaires, le développement technologique, les engagements des gouvernements et l'augmentation de la demande, et ce, de manière complète, transparente et fondée sur des données probantes. </a:t>
            </a:r>
            <a:endParaRPr/>
          </a:p>
          <a:p>
            <a:pPr marL="0" lvl="0" indent="0" algn="l" rtl="0">
              <a:spcBef>
                <a:spcPts val="0"/>
              </a:spcBef>
              <a:spcAft>
                <a:spcPts val="0"/>
              </a:spcAft>
              <a:buNone/>
            </a:pPr>
            <a:r>
              <a:rPr lang="en-US"/>
              <a:t>Le secteur de l'énergie est un secteur à très forte intensité de capital. L'OCDE a constaté que pour les investissements dans les infrastructures, qui comprennent l'électricité, les transports, les télécommunications et l'eau, les besoins annuels globaux d'investissement pour ces secteurs s'élèvent à environ 2,5 % du PIB mondial. Si l'on inclut la production d'électricité et d'autres infrastructures énergétiques connexes telles que le pétrole, le gaz et le charbon, ce chiffre s'élève à 3,5 % du PIB mondial.</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endParaRPr/>
          </a:p>
        </p:txBody>
      </p:sp>
      <p:sp>
        <p:nvSpPr>
          <p:cNvPr id="111" name="Google Shape;11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Historiquement, la planification énergétique s'est concentrée sur les grands systèmes énergétiques basés sur le réseau en modélisant de grandes centrales électriques. Cependant, 789 millions de personnes dans le monde n'ont toujours pas accès à l'électricité, la majorité d'entre elles vivant dans les zones rurales de l'Afrique subsaharienne. Les World Energy Outlook (WEO, Perspectives énergétiques mondiales) prévoient qu'une grande majorité de ces ménages seront connectés à des solutions hors réseau. Les technologies hors réseau sont, par exemple, les systèmes solaires domestiques, les générateurs diesel ou les mini-réseaux d'énergie éolienne, hydroélectrique et solaire photovoltaïque.</a:t>
            </a:r>
            <a:endParaRPr/>
          </a:p>
          <a:p>
            <a:pPr marL="0" lvl="0" indent="0" algn="l" rtl="0">
              <a:spcBef>
                <a:spcPts val="0"/>
              </a:spcBef>
              <a:spcAft>
                <a:spcPts val="0"/>
              </a:spcAft>
              <a:buNone/>
            </a:pPr>
            <a:endParaRPr/>
          </a:p>
          <a:p>
            <a:pPr marL="0" lvl="0" indent="0" algn="l" rtl="0">
              <a:spcBef>
                <a:spcPts val="0"/>
              </a:spcBef>
              <a:spcAft>
                <a:spcPts val="0"/>
              </a:spcAft>
              <a:buNone/>
            </a:pPr>
            <a:r>
              <a:rPr lang="en-US"/>
              <a:t>Dans l'image, vous pouvez voir différentes solutions technologiques à moindre coût. Sur la gauche, vous pouvez voir que pour les grandes villes à forte densité de population, l'extension du réseau national est l'option la moins coûteuse. En s'éloignant des villes, d'autres options technologiques deviennent moins coûteuses. C'est ce que l'initiative énergétique européenne REN21 appelle "l'espace mini-réseau", où nous constatons que l'espace mini-réseau est moins coûteux que l'extension du réseau et les systèmes autonomes. Le coût des technologies est bien sûr influencé à des degrés divers par différentes conditions locales, que nous aborderons plus en détail dans ce cours, comme la taille de la communauté ou les ressources énergétiques disponibles.</a:t>
            </a:r>
            <a:endParaRPr/>
          </a:p>
          <a:p>
            <a:pPr marL="0" lvl="0" indent="0" algn="l" rtl="0">
              <a:spcBef>
                <a:spcPts val="0"/>
              </a:spcBef>
              <a:spcAft>
                <a:spcPts val="0"/>
              </a:spcAft>
              <a:buNone/>
            </a:pPr>
            <a:endParaRPr/>
          </a:p>
          <a:p>
            <a:pPr marL="0" lvl="0" indent="0" algn="l" rtl="0">
              <a:spcBef>
                <a:spcPts val="0"/>
              </a:spcBef>
              <a:spcAft>
                <a:spcPts val="0"/>
              </a:spcAft>
              <a:buNone/>
            </a:pPr>
            <a:r>
              <a:rPr lang="en-US"/>
              <a:t>Par conséquent, la planification de l'accès à l'énergie et du développement des infrastructures ne peut être abordée sans tenir compte de la nature spatiale et de la dynamique de la localisation des établissements et de la production économique. Les exigences en matière de données augmentent considérablement pour les analyses énergétiques spatiales par rapport aux analyses énergétiques traditionnelles. Dans le même temps, les données spatiales disponibles sont de plus en plus rares. L'analyse géospatiale devient de plus en plus la méthodologie de choix et est également de plus en plus disponible avec des données ouvertes, que nous aborderons plus en détail dans ce cours.</a:t>
            </a:r>
            <a:endParaRPr/>
          </a:p>
        </p:txBody>
      </p:sp>
      <p:sp>
        <p:nvSpPr>
          <p:cNvPr id="124" name="Google Shape;12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 coût des technologies de production d'électricité en réseau ou hors réseau varie d'un pays ou d'une région à l'autre en fonction de plusieurs facteurs.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La dimension spatiale de la modélisation géospatiale de l'énergie fait référence à la manière dont les différents éléments sont répartis dans un pays ou une région. Prenons l'exemple d'un village qui n'a pas accès à l'électricité. Si l'on veut savoir quel type de technologie peut fournir de l'électricité au moindre coût, il faut comprendre un certain nombre d'aspects spatiaux. Tout d'abord, nous avons besoin de quelques informations sur le village. Combien de personnes y vivent ? Quelle est la superficie du village ? Cela influencera la distance qui sépare les ménages les uns des autres, ce qui aura une incidence sur le réseau de distribution et la longueur des lignes qu'il faudrait construire pour connecter tous ces ménages. Si nous envisageons d'étendre le réseau à ce village, nous devons savoir à quelle distance se trouve le réseau actuel. Il est évident que la construction d'une ligne à moyenne tension de 10 km pour raccorder un village coûtera plus cher que si le village n'est qu'à 5 km. De même, le terrain varie et influe sur la planification énergétique.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En tenant compte des informations spatiales et des informations sur les coûts des différentes technologies, nous pouvons calculer quels types de technologies constituent l'option la moins coûteuse pour ce village spécifique. Et cela variera d'un bout à l'autre de la région. Les villages ont des ressources potentielles, des tailles de population et des demandes différentes, ainsi que des distances différentes par rapport à l'infrastructure de réseau actuelle, ce qui influe sur le coût des technologies de production d'électricité en réseau ou hors réseau. Dans ce cours, nous en apprendrons plus sur l'outil Open Source Spatial Electrification Tool appelé OnSSET et sur la Plateforme mondial d’électrification ou Global Electrification Platform (GEP), qui est un outil open source de modélisation géospatiale de l'électrification.</a:t>
            </a:r>
            <a:endParaRPr/>
          </a:p>
        </p:txBody>
      </p:sp>
      <p:sp>
        <p:nvSpPr>
          <p:cNvPr id="136" name="Google Shape;1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 résumé : dans ce cours, vous apprendrez les différents aspects de la modélisation géospatiale de l'énergie. </a:t>
            </a:r>
            <a:endParaRPr/>
          </a:p>
          <a:p>
            <a:pPr marL="0" lvl="0" indent="0" algn="l" rtl="0">
              <a:spcBef>
                <a:spcPts val="0"/>
              </a:spcBef>
              <a:spcAft>
                <a:spcPts val="0"/>
              </a:spcAft>
              <a:buNone/>
            </a:pPr>
            <a:endParaRPr/>
          </a:p>
          <a:p>
            <a:pPr marL="0" lvl="0" indent="0" algn="l" rtl="0">
              <a:spcBef>
                <a:spcPts val="0"/>
              </a:spcBef>
              <a:spcAft>
                <a:spcPts val="0"/>
              </a:spcAft>
              <a:buNone/>
            </a:pPr>
            <a:r>
              <a:rPr lang="en-US"/>
              <a:t>Comme nous l'avons décrit précédemment, l'infrastructure énergétique est à forte intensité de capital. C'est pourquoi la planification de différents scénarios tenant compte d'aspects tels que la disponibilité des ressources primaires, l'évolution des technologies et la croissance de la demande est un instrument important pour éclairer l'élaboration des politiques.</a:t>
            </a:r>
            <a:endParaRPr/>
          </a:p>
          <a:p>
            <a:pPr marL="0" lvl="0" indent="0" algn="l" rtl="0">
              <a:spcBef>
                <a:spcPts val="0"/>
              </a:spcBef>
              <a:spcAft>
                <a:spcPts val="0"/>
              </a:spcAft>
              <a:buNone/>
            </a:pPr>
            <a:r>
              <a:rPr lang="en-US"/>
              <a:t>De nombreuses études indiquent que les solutions hors réseau joueront un rôle important dans l'électrification d'une grande partie de la population non électrifiée. </a:t>
            </a:r>
            <a:endParaRPr/>
          </a:p>
          <a:p>
            <a:pPr marL="0" lvl="0" indent="0" algn="l" rtl="0">
              <a:spcBef>
                <a:spcPts val="0"/>
              </a:spcBef>
              <a:spcAft>
                <a:spcPts val="0"/>
              </a:spcAft>
              <a:buNone/>
            </a:pPr>
            <a:r>
              <a:rPr lang="en-US"/>
              <a:t>La planification de l'accès à l'énergie doit prendre en compte la dimension spatiale pour tenir compte des conditions locales.</a:t>
            </a:r>
            <a:endParaRPr/>
          </a:p>
          <a:p>
            <a:pPr marL="0" lvl="0" indent="0" algn="l" rtl="0">
              <a:spcBef>
                <a:spcPts val="0"/>
              </a:spcBef>
              <a:spcAft>
                <a:spcPts val="0"/>
              </a:spcAft>
              <a:buNone/>
            </a:pPr>
            <a:endParaRPr/>
          </a:p>
          <a:p>
            <a:pPr marL="0" lvl="0" indent="0" algn="l" rtl="0">
              <a:spcBef>
                <a:spcPts val="0"/>
              </a:spcBef>
              <a:spcAft>
                <a:spcPts val="0"/>
              </a:spcAft>
              <a:buNone/>
            </a:pPr>
            <a:r>
              <a:rPr lang="en-US"/>
              <a:t>Nous espérons que cette brève introduction à ce cours a éveillé votre intérêt pour la modélisation géospatiale de l'énergie, l'outil Open Source Spatial Electrification Tool et la Global Electrification Platform.</a:t>
            </a:r>
            <a:endParaRPr/>
          </a:p>
          <a:p>
            <a:pPr marL="0" lvl="0" indent="0" algn="l" rtl="0">
              <a:spcBef>
                <a:spcPts val="0"/>
              </a:spcBef>
              <a:spcAft>
                <a:spcPts val="0"/>
              </a:spcAft>
              <a:buNone/>
            </a:pPr>
            <a:endParaRPr/>
          </a:p>
        </p:txBody>
      </p:sp>
      <p:sp>
        <p:nvSpPr>
          <p:cNvPr id="150" name="Google Shape;15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Comme nous l'avons déjà évoqué dans le dernier mini-cours, près de 0,8 milliard de personnes n'ont pas accès à l'électricité aujourd'hui. La plupart d'entre elles vivent en Afrique subsaharienne et dans des zones rurales.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Si l'on examine de plus près les pays les moins avancés, l'accès à l'électricité tend à être beaucoup plus important dans les zones urbaines que dans les zones rurales. On estime qu'en 2016, en moyenne, 75 % de la population urbaine avait accès à l'électricité, contre seulement 31 % de la population rurale. L'accès à l'électricité se développe à peine plus rapidement dans les zones rurales. La majorité de la population (68 %) vit dans les zones rurales des pays les moins avancés</a:t>
            </a:r>
            <a:r>
              <a:rPr lang="en-US"/>
              <a:t>, ce qui laisse un </a:t>
            </a:r>
            <a:r>
              <a:rPr lang="en-US" sz="1200" b="0" i="0">
                <a:solidFill>
                  <a:schemeClr val="dk1"/>
                </a:solidFill>
                <a:latin typeface="Calibri"/>
                <a:ea typeface="Calibri"/>
                <a:cs typeface="Calibri"/>
                <a:sym typeface="Calibri"/>
              </a:rPr>
              <a:t>écart important entre </a:t>
            </a:r>
            <a:r>
              <a:rPr lang="en-US"/>
              <a:t>l'</a:t>
            </a:r>
            <a:r>
              <a:rPr lang="en-US" sz="1200" b="0" i="0">
                <a:solidFill>
                  <a:schemeClr val="dk1"/>
                </a:solidFill>
                <a:latin typeface="Calibri"/>
                <a:ea typeface="Calibri"/>
                <a:cs typeface="Calibri"/>
                <a:sym typeface="Calibri"/>
              </a:rPr>
              <a:t>électrification </a:t>
            </a:r>
            <a:r>
              <a:rPr lang="en-US"/>
              <a:t>urbaine et rurale. </a:t>
            </a:r>
            <a:r>
              <a:rPr lang="en-US" sz="1200" b="0" i="0">
                <a:solidFill>
                  <a:schemeClr val="dk1"/>
                </a:solidFill>
                <a:latin typeface="Calibri"/>
                <a:ea typeface="Calibri"/>
                <a:cs typeface="Calibri"/>
                <a:sym typeface="Calibri"/>
              </a:rPr>
              <a:t>Pour combler ce fossé énergétique, des investissements dans les infrastructures </a:t>
            </a:r>
            <a:r>
              <a:rPr lang="en-US"/>
              <a:t>sont </a:t>
            </a:r>
            <a:r>
              <a:rPr lang="en-US" sz="1200" b="0" i="0">
                <a:solidFill>
                  <a:schemeClr val="dk1"/>
                </a:solidFill>
                <a:latin typeface="Calibri"/>
                <a:ea typeface="Calibri"/>
                <a:cs typeface="Calibri"/>
                <a:sym typeface="Calibri"/>
              </a:rPr>
              <a:t>nécessaires. Si l'on examine la différence entre l'Afrique et l'Asie</a:t>
            </a:r>
            <a:r>
              <a:rPr lang="en-US"/>
              <a:t>, l'</a:t>
            </a:r>
            <a:r>
              <a:rPr lang="en-US" sz="1200" b="0" i="0">
                <a:solidFill>
                  <a:schemeClr val="dk1"/>
                </a:solidFill>
                <a:latin typeface="Calibri"/>
                <a:ea typeface="Calibri"/>
                <a:cs typeface="Calibri"/>
                <a:sym typeface="Calibri"/>
              </a:rPr>
              <a:t>écart entre la population rurale et urbaine est plus important en Afrique</a:t>
            </a:r>
            <a:r>
              <a:rPr lang="en-US"/>
              <a:t>, </a:t>
            </a:r>
            <a:r>
              <a:rPr lang="en-US" sz="1200" b="0" i="0">
                <a:solidFill>
                  <a:schemeClr val="dk1"/>
                </a:solidFill>
                <a:latin typeface="Calibri"/>
                <a:ea typeface="Calibri"/>
                <a:cs typeface="Calibri"/>
                <a:sym typeface="Calibri"/>
              </a:rPr>
              <a:t>où seulement 14,4 % de la population a accès à l'électricité dans les zones rurales, contre 64 % dans la région Asie-Pacifique.</a:t>
            </a:r>
            <a:endParaRPr/>
          </a:p>
        </p:txBody>
      </p:sp>
      <p:sp>
        <p:nvSpPr>
          <p:cNvPr id="170" name="Google Shape;17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En 2015, l'Assemblée générale des Nations unies a lancé l'Agenda 2030 pour le développement durable, qui comprend 17 objectifs de développement durable pour les personnes, la planète et la prospérité.  Tout au long de ce cours, nous nous concentrerons sur l'ODD 7 : " Garantir l'accès de tous à des services énergétiques fiables, durables et modernes à un coût abordable 2030 ".</a:t>
            </a:r>
            <a:endParaRPr/>
          </a:p>
          <a:p>
            <a:pPr marL="0" lvl="0" indent="0" algn="l" rtl="0">
              <a:spcBef>
                <a:spcPts val="0"/>
              </a:spcBef>
              <a:spcAft>
                <a:spcPts val="0"/>
              </a:spcAft>
              <a:buNone/>
            </a:pPr>
            <a:endParaRPr/>
          </a:p>
          <a:p>
            <a:pPr marL="0" lvl="0" indent="0" algn="l" rtl="0">
              <a:spcBef>
                <a:spcPts val="0"/>
              </a:spcBef>
              <a:spcAft>
                <a:spcPts val="0"/>
              </a:spcAft>
              <a:buNone/>
            </a:pPr>
            <a:r>
              <a:rPr lang="en-US"/>
              <a:t>Une étude réalisée par Fuso Nerini et al. en 2018 s'est penchée sur les </a:t>
            </a:r>
            <a:r>
              <a:rPr lang="en-US" sz="1200" b="0" i="0" u="none" strike="noStrike">
                <a:solidFill>
                  <a:schemeClr val="dk1"/>
                </a:solidFill>
                <a:latin typeface="Calibri"/>
                <a:ea typeface="Calibri"/>
                <a:cs typeface="Calibri"/>
                <a:sym typeface="Calibri"/>
              </a:rPr>
              <a:t>synergies et les compromis entre l'</a:t>
            </a:r>
            <a:r>
              <a:rPr lang="en-US"/>
              <a:t>ODD 7 et les 16 autres objectifs de développement durable. L'étude a donné une définition large du système énergétique pour inclure toutes les composantes des systèmes anthropogéniques et environnementaux. Il s'agit notamment de la production, de la conversion, de la distribution et de l'utilisation de l'énergie. Au total, 169 cibles soutiennent ces 17 objectifs et </a:t>
            </a:r>
            <a:r>
              <a:rPr lang="en-US" sz="1200" b="0" i="0" u="none" strike="noStrike">
                <a:solidFill>
                  <a:schemeClr val="dk1"/>
                </a:solidFill>
                <a:latin typeface="Calibri"/>
                <a:ea typeface="Calibri"/>
                <a:cs typeface="Calibri"/>
                <a:sym typeface="Calibri"/>
              </a:rPr>
              <a:t>l'étude a révélé que </a:t>
            </a:r>
            <a:r>
              <a:rPr lang="en-US"/>
              <a:t>pour 113 </a:t>
            </a:r>
            <a:r>
              <a:rPr lang="en-US" sz="1200" b="0" i="0" u="none" strike="noStrike">
                <a:solidFill>
                  <a:schemeClr val="dk1"/>
                </a:solidFill>
                <a:latin typeface="Calibri"/>
                <a:ea typeface="Calibri"/>
                <a:cs typeface="Calibri"/>
                <a:sym typeface="Calibri"/>
              </a:rPr>
              <a:t>cibles, </a:t>
            </a:r>
            <a:r>
              <a:rPr lang="en-US"/>
              <a:t>environ 65 %, des </a:t>
            </a:r>
            <a:r>
              <a:rPr lang="en-US" sz="1200" b="0" i="0" u="none" strike="noStrike">
                <a:solidFill>
                  <a:schemeClr val="dk1"/>
                </a:solidFill>
                <a:latin typeface="Calibri"/>
                <a:ea typeface="Calibri"/>
                <a:cs typeface="Calibri"/>
                <a:sym typeface="Calibri"/>
              </a:rPr>
              <a:t>mesures doivent être prises concernant les systèmes énergétiques. Étant donné que l'étude adopte cette définition large de l'énergie et que l'énergie est présente partout, les implications </a:t>
            </a:r>
            <a:r>
              <a:rPr lang="en-US"/>
              <a:t>pour </a:t>
            </a:r>
            <a:r>
              <a:rPr lang="en-US" sz="1200" b="0" i="0" u="none" strike="noStrike">
                <a:solidFill>
                  <a:schemeClr val="dk1"/>
                </a:solidFill>
                <a:latin typeface="Calibri"/>
                <a:ea typeface="Calibri"/>
                <a:cs typeface="Calibri"/>
                <a:sym typeface="Calibri"/>
              </a:rPr>
              <a:t>les autres objectifs sont </a:t>
            </a:r>
            <a:r>
              <a:rPr lang="en-US"/>
              <a:t>significatives</a:t>
            </a:r>
            <a:r>
              <a:rPr lang="en-US" sz="1200" b="0" i="0" u="none" strike="noStrike">
                <a:solidFill>
                  <a:schemeClr val="dk1"/>
                </a:solidFill>
                <a:latin typeface="Calibri"/>
                <a:ea typeface="Calibri"/>
                <a:cs typeface="Calibri"/>
                <a:sym typeface="Calibri"/>
              </a:rPr>
              <a:t>. Cela signifie que des changements substantiels sont nécessaires dans les systèmes énergétiques mondiaux pour atteindre les ODD.</a:t>
            </a:r>
            <a:endParaRPr/>
          </a:p>
        </p:txBody>
      </p:sp>
      <p:sp>
        <p:nvSpPr>
          <p:cNvPr id="183" name="Google Shape;183;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p:nvPr/>
        </p:nvSpPr>
        <p:spPr>
          <a:xfrm>
            <a:off x="11701849" y="6455804"/>
            <a:ext cx="45308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i="0" u="none" strike="noStrike" cap="none">
                <a:solidFill>
                  <a:schemeClr val="lt1"/>
                </a:solidFill>
                <a:latin typeface="Open Sans ExtraBold"/>
                <a:ea typeface="Open Sans ExtraBold"/>
                <a:cs typeface="Open Sans ExtraBold"/>
                <a:sym typeface="Open Sans ExtraBold"/>
              </a:rPr>
              <a:t>‹#›</a:t>
            </a:fld>
            <a:endParaRPr sz="1400" b="1" i="0" u="none" strike="noStrike" cap="none">
              <a:solidFill>
                <a:schemeClr val="lt1"/>
              </a:solidFill>
              <a:latin typeface="Open Sans ExtraBold"/>
              <a:ea typeface="Open Sans ExtraBold"/>
              <a:cs typeface="Open Sans ExtraBold"/>
              <a:sym typeface="Open Sans ExtraBold"/>
            </a:endParaRPr>
          </a:p>
        </p:txBody>
      </p:sp>
      <p:sp>
        <p:nvSpPr>
          <p:cNvPr id="21" name="Google Shape;21;p28"/>
          <p:cNvSpPr txBox="1"/>
          <p:nvPr/>
        </p:nvSpPr>
        <p:spPr>
          <a:xfrm>
            <a:off x="11798644" y="6492875"/>
            <a:ext cx="393356"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888888"/>
                </a:solidFill>
                <a:latin typeface="Calibri"/>
                <a:ea typeface="Calibri"/>
                <a:cs typeface="Calibri"/>
                <a:sym typeface="Calibri"/>
              </a:rPr>
              <a:t>‹#›</a:t>
            </a:fld>
            <a:endParaRPr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9"/>
          <p:cNvSpPr txBox="1">
            <a:spLocks noGrp="1"/>
          </p:cNvSpPr>
          <p:nvPr>
            <p:ph type="sldNum" idx="12"/>
          </p:nvPr>
        </p:nvSpPr>
        <p:spPr>
          <a:xfrm>
            <a:off x="11786286" y="6497852"/>
            <a:ext cx="40571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6"/>
          <p:cNvSpPr>
            <a:spLocks noGrp="1"/>
          </p:cNvSpPr>
          <p:nvPr>
            <p:ph type="pic" idx="2"/>
          </p:nvPr>
        </p:nvSpPr>
        <p:spPr>
          <a:xfrm>
            <a:off x="5183188" y="987425"/>
            <a:ext cx="6172200" cy="4873625"/>
          </a:xfrm>
          <a:prstGeom prst="rect">
            <a:avLst/>
          </a:prstGeom>
          <a:noFill/>
          <a:ln>
            <a:noFill/>
          </a:ln>
        </p:spPr>
      </p:sp>
      <p:sp>
        <p:nvSpPr>
          <p:cNvPr id="69" name="Google Shape;69;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apps.who.int/iris/bitstream/handle/10665/204717/9789241565233_eng.pdf;jsessionid=C8138DD2A37C77B0AEE56743FC13608E?sequence=1"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un.org/ldcportal/energy-access-and-main-challenges-in-the-ldcs/" TargetMode="External"/><Relationship Id="rId5" Type="http://schemas.openxmlformats.org/officeDocument/2006/relationships/hyperlink" Target="https://openknowledge.worldbank.org/handle/10986/33822" TargetMode="External"/><Relationship Id="rId4" Type="http://schemas.openxmlformats.org/officeDocument/2006/relationships/hyperlink" Target="https://doi.org/10.1038/s41560-017-0036-5"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33.jp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hyperlink" Target="https://creativecommons.org/licenses/by-nc-nd/4.0/" TargetMode="External"/><Relationship Id="rId4" Type="http://schemas.openxmlformats.org/officeDocument/2006/relationships/hyperlink" Target="https://doi.org/10.1016/j.esr.2020.100573"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hyperlink" Target="https://doi.org/10.1016/j.esr.2017.12.002"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doi.org/10.21203/rs.3.rs-311311/v1" TargetMode="External"/><Relationship Id="rId5" Type="http://schemas.openxmlformats.org/officeDocument/2006/relationships/hyperlink" Target="https://doi.org/10.1016/j.esr.2020.100573" TargetMode="External"/><Relationship Id="rId4" Type="http://schemas.openxmlformats.org/officeDocument/2006/relationships/hyperlink" Target="https://doi.org/10.1038/s41560-017-0036-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usaid.gov/energy/mini-grids/economics/cost-effectiveness" TargetMode="Externa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s://doi.org/10.5281/zenodo.4574031"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doi.org/10.1596/1813-9450-7414" TargetMode="External"/><Relationship Id="rId3" Type="http://schemas.openxmlformats.org/officeDocument/2006/relationships/image" Target="../media/image3.jpg"/><Relationship Id="rId7" Type="http://schemas.openxmlformats.org/officeDocument/2006/relationships/hyperlink" Target="https://doi.org/10.1088/1748-9326/aa7b29"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doi.org/10.1787/caf32f3b-en" TargetMode="External"/><Relationship Id="rId5" Type="http://schemas.openxmlformats.org/officeDocument/2006/relationships/hyperlink" Target="https://doi.org/10.1007/BF03399363" TargetMode="External"/><Relationship Id="rId4" Type="http://schemas.openxmlformats.org/officeDocument/2006/relationships/hyperlink" Target="https://www.ren21.net/wp-content/uploads/2019/06/MinigridPolicyToolkit_Sep2014_EN.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creativecommons.org/licenses/by/4.0/legalcode" TargetMode="External"/><Relationship Id="rId5" Type="http://schemas.openxmlformats.org/officeDocument/2006/relationships/hyperlink" Target="http://ourworldindata.org/energy-access"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18" Type="http://schemas.openxmlformats.org/officeDocument/2006/relationships/image" Target="../media/image24.jpg"/><Relationship Id="rId3" Type="http://schemas.openxmlformats.org/officeDocument/2006/relationships/image" Target="../media/image3.jpg"/><Relationship Id="rId21" Type="http://schemas.openxmlformats.org/officeDocument/2006/relationships/hyperlink" Target="https://www.un.org/sustainabledevelopment/news/communications-material/" TargetMode="External"/><Relationship Id="rId7" Type="http://schemas.openxmlformats.org/officeDocument/2006/relationships/image" Target="../media/image13.jpg"/><Relationship Id="rId12" Type="http://schemas.openxmlformats.org/officeDocument/2006/relationships/image" Target="../media/image18.jpg"/><Relationship Id="rId17" Type="http://schemas.openxmlformats.org/officeDocument/2006/relationships/image" Target="../media/image23.jpg"/><Relationship Id="rId2" Type="http://schemas.openxmlformats.org/officeDocument/2006/relationships/notesSlide" Target="../notesSlides/notesSlide9.xml"/><Relationship Id="rId16" Type="http://schemas.openxmlformats.org/officeDocument/2006/relationships/image" Target="../media/image22.jpg"/><Relationship Id="rId20"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5" Type="http://schemas.openxmlformats.org/officeDocument/2006/relationships/image" Target="../media/image21.jpg"/><Relationship Id="rId10" Type="http://schemas.openxmlformats.org/officeDocument/2006/relationships/image" Target="../media/image16.jpg"/><Relationship Id="rId19" Type="http://schemas.openxmlformats.org/officeDocument/2006/relationships/image" Target="../media/image25.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 picture containing calendar&#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91" name="Google Shape;91;p1"/>
          <p:cNvSpPr txBox="1"/>
          <p:nvPr/>
        </p:nvSpPr>
        <p:spPr>
          <a:xfrm>
            <a:off x="747853" y="3584321"/>
            <a:ext cx="3320700" cy="64650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800" b="1" i="0" u="none" strike="noStrike" cap="none">
                <a:solidFill>
                  <a:schemeClr val="dk1"/>
                </a:solidFill>
                <a:latin typeface="Open Sans ExtraBold"/>
                <a:ea typeface="Open Sans ExtraBold"/>
                <a:cs typeface="Open Sans ExtraBold"/>
                <a:sym typeface="Open Sans ExtraBold"/>
              </a:rPr>
              <a:t>OnSSET/Plateforme mondiale d'électrification</a:t>
            </a:r>
            <a:endParaRPr sz="1800" b="1">
              <a:solidFill>
                <a:schemeClr val="dk1"/>
              </a:solidFill>
              <a:latin typeface="Open Sans ExtraBold"/>
              <a:ea typeface="Open Sans ExtraBold"/>
              <a:cs typeface="Open Sans ExtraBold"/>
              <a:sym typeface="Open Sans ExtraBold"/>
            </a:endParaRPr>
          </a:p>
        </p:txBody>
      </p:sp>
      <p:sp>
        <p:nvSpPr>
          <p:cNvPr id="92" name="Google Shape;92;p1"/>
          <p:cNvSpPr txBox="1"/>
          <p:nvPr/>
        </p:nvSpPr>
        <p:spPr>
          <a:xfrm>
            <a:off x="728631" y="4215886"/>
            <a:ext cx="7146742" cy="2123658"/>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400" b="1">
                <a:solidFill>
                  <a:schemeClr val="lt1"/>
                </a:solidFill>
                <a:latin typeface="Open Sans ExtraBold"/>
                <a:ea typeface="Open Sans ExtraBold"/>
                <a:cs typeface="Open Sans ExtraBold"/>
                <a:sym typeface="Open Sans ExtraBold"/>
              </a:rPr>
              <a:t>LECTURE 1 </a:t>
            </a:r>
            <a:endParaRPr/>
          </a:p>
          <a:p>
            <a:pPr marL="0" marR="0" lvl="0" indent="0" algn="l" rtl="0">
              <a:spcBef>
                <a:spcPts val="0"/>
              </a:spcBef>
              <a:spcAft>
                <a:spcPts val="0"/>
              </a:spcAft>
              <a:buNone/>
            </a:pPr>
            <a:r>
              <a:rPr lang="en-US" sz="4400" b="1">
                <a:solidFill>
                  <a:schemeClr val="dk1"/>
                </a:solidFill>
                <a:latin typeface="Open Sans ExtraBold"/>
                <a:ea typeface="Open Sans ExtraBold"/>
                <a:cs typeface="Open Sans ExtraBold"/>
                <a:sym typeface="Open Sans ExtraBold"/>
              </a:rPr>
              <a:t>INTRODUCTION </a:t>
            </a:r>
            <a:br>
              <a:rPr lang="en-US" sz="4400" b="1">
                <a:solidFill>
                  <a:schemeClr val="dk1"/>
                </a:solidFill>
                <a:latin typeface="Open Sans ExtraBold"/>
                <a:ea typeface="Open Sans ExtraBold"/>
                <a:cs typeface="Open Sans ExtraBold"/>
                <a:sym typeface="Open Sans ExtraBold"/>
              </a:rPr>
            </a:br>
            <a:r>
              <a:rPr lang="en-US" sz="4400" b="1">
                <a:solidFill>
                  <a:schemeClr val="dk1"/>
                </a:solidFill>
                <a:latin typeface="Open Sans ExtraBold"/>
                <a:ea typeface="Open Sans ExtraBold"/>
                <a:cs typeface="Open Sans ExtraBold"/>
                <a:sym typeface="Open Sans ExtraBold"/>
              </a:rPr>
              <a:t>AU COURS</a:t>
            </a:r>
            <a:endParaRPr sz="4400" b="1">
              <a:solidFill>
                <a:schemeClr val="dk1"/>
              </a:solidFill>
              <a:latin typeface="Open Sans ExtraBold"/>
              <a:ea typeface="Open Sans ExtraBold"/>
              <a:cs typeface="Open Sans ExtraBold"/>
              <a:sym typeface="Open Sans ExtraBold"/>
            </a:endParaRPr>
          </a:p>
        </p:txBody>
      </p:sp>
      <p:sp>
        <p:nvSpPr>
          <p:cNvPr id="93" name="Google Shape;93;p1"/>
          <p:cNvSpPr txBox="1"/>
          <p:nvPr/>
        </p:nvSpPr>
        <p:spPr>
          <a:xfrm>
            <a:off x="8832600" y="6157376"/>
            <a:ext cx="296696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b="1" u="none">
                <a:solidFill>
                  <a:schemeClr val="lt1"/>
                </a:solidFill>
                <a:latin typeface="Open Sans"/>
                <a:ea typeface="Open Sans"/>
                <a:cs typeface="Open Sans"/>
                <a:sym typeface="Open Sans"/>
              </a:rPr>
              <a:t>Version 1.0</a:t>
            </a:r>
            <a:endParaRPr sz="1050" b="0" u="none">
              <a:solidFill>
                <a:schemeClr val="lt1"/>
              </a:solidFill>
              <a:latin typeface="Open Sans"/>
              <a:ea typeface="Open Sans"/>
              <a:cs typeface="Open Sans"/>
              <a:sym typeface="Open San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10"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15" name="Google Shape;215;p10"/>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Open Sans ExtraBold"/>
                <a:ea typeface="Open Sans ExtraBold"/>
                <a:cs typeface="Open Sans ExtraBold"/>
                <a:sym typeface="Open Sans ExtraBold"/>
              </a:rPr>
              <a:t>10</a:t>
            </a:r>
            <a:endParaRPr sz="1400" b="1">
              <a:solidFill>
                <a:schemeClr val="lt1"/>
              </a:solidFill>
              <a:latin typeface="Open Sans ExtraBold"/>
              <a:ea typeface="Open Sans ExtraBold"/>
              <a:cs typeface="Open Sans ExtraBold"/>
              <a:sym typeface="Open Sans ExtraBold"/>
            </a:endParaRPr>
          </a:p>
        </p:txBody>
      </p:sp>
      <p:sp>
        <p:nvSpPr>
          <p:cNvPr id="216" name="Google Shape;216;p10"/>
          <p:cNvSpPr/>
          <p:nvPr/>
        </p:nvSpPr>
        <p:spPr>
          <a:xfrm>
            <a:off x="887215" y="1478107"/>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L'environnement et les </a:t>
            </a:r>
            <a:r>
              <a:rPr lang="en-US" sz="1800" b="1">
                <a:solidFill>
                  <a:srgbClr val="9CC2E5"/>
                </a:solidFill>
                <a:latin typeface="Open Sans"/>
                <a:ea typeface="Open Sans"/>
                <a:cs typeface="Open Sans"/>
                <a:sym typeface="Open Sans"/>
              </a:rPr>
              <a:t>ressources</a:t>
            </a:r>
            <a:r>
              <a:rPr lang="en-US" sz="2000" b="1">
                <a:solidFill>
                  <a:srgbClr val="9CC2E5"/>
                </a:solidFill>
                <a:latin typeface="Open Sans"/>
                <a:ea typeface="Open Sans"/>
                <a:cs typeface="Open Sans"/>
                <a:sym typeface="Open Sans"/>
              </a:rPr>
              <a:t> naturelles </a:t>
            </a:r>
            <a:endParaRPr/>
          </a:p>
        </p:txBody>
      </p:sp>
      <p:sp>
        <p:nvSpPr>
          <p:cNvPr id="217" name="Google Shape;217;p10"/>
          <p:cNvSpPr txBox="1"/>
          <p:nvPr/>
        </p:nvSpPr>
        <p:spPr>
          <a:xfrm>
            <a:off x="887230" y="63625"/>
            <a:ext cx="8318100" cy="1369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L'ODD 7 et l'Agenda 2030  </a:t>
            </a:r>
            <a:endParaRPr/>
          </a:p>
        </p:txBody>
      </p:sp>
      <p:pic>
        <p:nvPicPr>
          <p:cNvPr id="218" name="Google Shape;218;p10"/>
          <p:cNvPicPr preferRelativeResize="0">
            <a:picLocks noGrp="1"/>
          </p:cNvPicPr>
          <p:nvPr>
            <p:ph type="body" idx="1"/>
          </p:nvPr>
        </p:nvPicPr>
        <p:blipFill rotWithShape="1">
          <a:blip r:embed="rId4">
            <a:alphaModFix/>
          </a:blip>
          <a:srcRect/>
          <a:stretch/>
        </p:blipFill>
        <p:spPr>
          <a:xfrm>
            <a:off x="1003915" y="2157597"/>
            <a:ext cx="5338089" cy="3553033"/>
          </a:xfrm>
          <a:prstGeom prst="rect">
            <a:avLst/>
          </a:prstGeom>
          <a:noFill/>
          <a:ln>
            <a:noFill/>
          </a:ln>
        </p:spPr>
      </p:pic>
      <p:pic>
        <p:nvPicPr>
          <p:cNvPr id="219" name="Google Shape;219;p10"/>
          <p:cNvPicPr preferRelativeResize="0"/>
          <p:nvPr/>
        </p:nvPicPr>
        <p:blipFill rotWithShape="1">
          <a:blip r:embed="rId5">
            <a:alphaModFix/>
          </a:blip>
          <a:srcRect/>
          <a:stretch/>
        </p:blipFill>
        <p:spPr>
          <a:xfrm>
            <a:off x="6629609" y="1388437"/>
            <a:ext cx="2881462" cy="4322193"/>
          </a:xfrm>
          <a:prstGeom prst="rect">
            <a:avLst/>
          </a:prstGeom>
          <a:noFill/>
          <a:ln>
            <a:noFill/>
          </a:ln>
        </p:spPr>
      </p:pic>
      <p:sp>
        <p:nvSpPr>
          <p:cNvPr id="220" name="Google Shape;220;p10"/>
          <p:cNvSpPr/>
          <p:nvPr/>
        </p:nvSpPr>
        <p:spPr>
          <a:xfrm>
            <a:off x="9205368" y="6082107"/>
            <a:ext cx="2546595" cy="30777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OMS, 2016 ; Fuso-Nerini, 2018</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11"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27" name="Google Shape;227;p11"/>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Open Sans ExtraBold"/>
                <a:ea typeface="Open Sans ExtraBold"/>
                <a:cs typeface="Open Sans ExtraBold"/>
                <a:sym typeface="Open Sans ExtraBold"/>
              </a:rPr>
              <a:t>11</a:t>
            </a:r>
            <a:endParaRPr sz="1400" b="1">
              <a:solidFill>
                <a:schemeClr val="lt1"/>
              </a:solidFill>
              <a:latin typeface="Open Sans ExtraBold"/>
              <a:ea typeface="Open Sans ExtraBold"/>
              <a:cs typeface="Open Sans ExtraBold"/>
              <a:sym typeface="Open Sans ExtraBold"/>
            </a:endParaRPr>
          </a:p>
        </p:txBody>
      </p:sp>
      <p:sp>
        <p:nvSpPr>
          <p:cNvPr id="228" name="Google Shape;228;p11"/>
          <p:cNvSpPr/>
          <p:nvPr/>
        </p:nvSpPr>
        <p:spPr>
          <a:xfrm>
            <a:off x="887215" y="1340459"/>
            <a:ext cx="675245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L'énergie joue un rôle clé pour assurer le </a:t>
            </a:r>
            <a:r>
              <a:rPr lang="en-US" sz="1800" b="1">
                <a:solidFill>
                  <a:srgbClr val="9CC2E5"/>
                </a:solidFill>
                <a:latin typeface="Open Sans"/>
                <a:ea typeface="Open Sans"/>
                <a:cs typeface="Open Sans"/>
                <a:sym typeface="Open Sans"/>
              </a:rPr>
              <a:t>bien-être </a:t>
            </a:r>
            <a:endParaRPr/>
          </a:p>
        </p:txBody>
      </p:sp>
      <p:sp>
        <p:nvSpPr>
          <p:cNvPr id="229" name="Google Shape;229;p11"/>
          <p:cNvSpPr txBox="1"/>
          <p:nvPr/>
        </p:nvSpPr>
        <p:spPr>
          <a:xfrm>
            <a:off x="887228" y="-44525"/>
            <a:ext cx="10132200" cy="1369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L'ODD 7 et l'Agenda 2030  </a:t>
            </a:r>
            <a:endParaRPr/>
          </a:p>
        </p:txBody>
      </p:sp>
      <p:pic>
        <p:nvPicPr>
          <p:cNvPr id="230" name="Google Shape;230;p11"/>
          <p:cNvPicPr preferRelativeResize="0"/>
          <p:nvPr/>
        </p:nvPicPr>
        <p:blipFill rotWithShape="1">
          <a:blip r:embed="rId4">
            <a:alphaModFix/>
          </a:blip>
          <a:srcRect/>
          <a:stretch/>
        </p:blipFill>
        <p:spPr>
          <a:xfrm>
            <a:off x="1013006" y="3152797"/>
            <a:ext cx="4279042" cy="2958337"/>
          </a:xfrm>
          <a:prstGeom prst="rect">
            <a:avLst/>
          </a:prstGeom>
          <a:noFill/>
          <a:ln>
            <a:noFill/>
          </a:ln>
        </p:spPr>
      </p:pic>
      <p:sp>
        <p:nvSpPr>
          <p:cNvPr id="231" name="Google Shape;231;p11"/>
          <p:cNvSpPr/>
          <p:nvPr/>
        </p:nvSpPr>
        <p:spPr>
          <a:xfrm>
            <a:off x="8589007" y="6076340"/>
            <a:ext cx="275145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Fuso Nerini et al, 2018 ; UNDESA, 2014</a:t>
            </a:r>
            <a:endParaRPr sz="1400" i="1">
              <a:solidFill>
                <a:schemeClr val="dk1"/>
              </a:solidFill>
              <a:latin typeface="Open Sans"/>
              <a:ea typeface="Open Sans"/>
              <a:cs typeface="Open Sans"/>
              <a:sym typeface="Open Sans"/>
            </a:endParaRPr>
          </a:p>
        </p:txBody>
      </p:sp>
      <p:pic>
        <p:nvPicPr>
          <p:cNvPr id="232" name="Google Shape;232;p11"/>
          <p:cNvPicPr preferRelativeResize="0"/>
          <p:nvPr/>
        </p:nvPicPr>
        <p:blipFill rotWithShape="1">
          <a:blip r:embed="rId5">
            <a:alphaModFix/>
          </a:blip>
          <a:srcRect/>
          <a:stretch/>
        </p:blipFill>
        <p:spPr>
          <a:xfrm>
            <a:off x="5673754" y="1782905"/>
            <a:ext cx="5844799" cy="3896533"/>
          </a:xfrm>
          <a:prstGeom prst="rect">
            <a:avLst/>
          </a:prstGeom>
          <a:noFill/>
          <a:ln>
            <a:noFill/>
          </a:ln>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2" descr="Graphical user interface, sunburst chart&#10;&#10;Description automatically generated"/>
          <p:cNvPicPr preferRelativeResize="0"/>
          <p:nvPr/>
        </p:nvPicPr>
        <p:blipFill rotWithShape="1">
          <a:blip r:embed="rId3">
            <a:alphaModFix/>
          </a:blip>
          <a:srcRect/>
          <a:stretch/>
        </p:blipFill>
        <p:spPr>
          <a:xfrm>
            <a:off x="1373" y="1374"/>
            <a:ext cx="12189254" cy="6855250"/>
          </a:xfrm>
          <a:prstGeom prst="rect">
            <a:avLst/>
          </a:prstGeom>
          <a:noFill/>
          <a:ln>
            <a:noFill/>
          </a:ln>
        </p:spPr>
      </p:pic>
      <p:sp>
        <p:nvSpPr>
          <p:cNvPr id="239" name="Google Shape;239;p12"/>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12</a:t>
            </a:fld>
            <a:endParaRPr sz="1400" b="1">
              <a:solidFill>
                <a:schemeClr val="lt1"/>
              </a:solidFill>
              <a:latin typeface="Open Sans ExtraBold"/>
              <a:ea typeface="Open Sans ExtraBold"/>
              <a:cs typeface="Open Sans ExtraBold"/>
              <a:sym typeface="Open Sans ExtraBold"/>
            </a:endParaRPr>
          </a:p>
        </p:txBody>
      </p:sp>
      <p:sp>
        <p:nvSpPr>
          <p:cNvPr id="240" name="Google Shape;240;p12"/>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Message clé de l'ODD 7 et liens entre les ODD</a:t>
            </a:r>
            <a:endParaRPr/>
          </a:p>
        </p:txBody>
      </p:sp>
      <p:sp>
        <p:nvSpPr>
          <p:cNvPr id="241" name="Google Shape;241;p12"/>
          <p:cNvSpPr txBox="1"/>
          <p:nvPr/>
        </p:nvSpPr>
        <p:spPr>
          <a:xfrm>
            <a:off x="887228" y="4650"/>
            <a:ext cx="10149300" cy="1369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L'ODD 7 et l'Agenda 2030  </a:t>
            </a:r>
            <a:endParaRPr/>
          </a:p>
        </p:txBody>
      </p:sp>
      <p:sp>
        <p:nvSpPr>
          <p:cNvPr id="242" name="Google Shape;242;p12"/>
          <p:cNvSpPr txBox="1">
            <a:spLocks noGrp="1"/>
          </p:cNvSpPr>
          <p:nvPr>
            <p:ph type="body" idx="1"/>
          </p:nvPr>
        </p:nvSpPr>
        <p:spPr>
          <a:xfrm>
            <a:off x="838200" y="1825625"/>
            <a:ext cx="5648411" cy="2271284"/>
          </a:xfrm>
          <a:prstGeom prst="rect">
            <a:avLst/>
          </a:prstGeom>
          <a:noFill/>
          <a:ln>
            <a:noFill/>
          </a:ln>
        </p:spPr>
        <p:txBody>
          <a:bodyPr spcFirstLastPara="1" wrap="square" lIns="91425" tIns="45700" rIns="91425" bIns="45700" anchor="t" anchorCtr="0">
            <a:normAutofit fontScale="92500" lnSpcReduction="20000"/>
          </a:bodyPr>
          <a:lstStyle/>
          <a:p>
            <a:pPr marL="228600" lvl="0" indent="-228600" algn="l" rtl="0">
              <a:lnSpc>
                <a:spcPct val="100000"/>
              </a:lnSpc>
              <a:spcBef>
                <a:spcPts val="0"/>
              </a:spcBef>
              <a:spcAft>
                <a:spcPts val="0"/>
              </a:spcAft>
              <a:buClr>
                <a:schemeClr val="dk1"/>
              </a:buClr>
              <a:buSzPct val="100000"/>
              <a:buChar char="•"/>
            </a:pPr>
            <a:r>
              <a:rPr lang="en-US" sz="2000">
                <a:latin typeface="Open Sans"/>
                <a:ea typeface="Open Sans"/>
                <a:cs typeface="Open Sans"/>
                <a:sym typeface="Open Sans"/>
              </a:rPr>
              <a:t>L'un des ODD est de fournir un accès à l'électricité aux 789 millions de personnes qui vivent aujourd'hui sans accès à l'électricité.</a:t>
            </a:r>
            <a:endParaRPr sz="2000">
              <a:latin typeface="Open Sans"/>
              <a:ea typeface="Open Sans"/>
              <a:cs typeface="Open Sans"/>
              <a:sym typeface="Open Sans"/>
            </a:endParaRPr>
          </a:p>
          <a:p>
            <a:pPr marL="228600" lvl="0" indent="-228600" algn="l" rtl="0">
              <a:lnSpc>
                <a:spcPct val="100000"/>
              </a:lnSpc>
              <a:spcBef>
                <a:spcPts val="1000"/>
              </a:spcBef>
              <a:spcAft>
                <a:spcPts val="0"/>
              </a:spcAft>
              <a:buClr>
                <a:schemeClr val="dk1"/>
              </a:buClr>
              <a:buSzPct val="100000"/>
              <a:buChar char="•"/>
            </a:pPr>
            <a:r>
              <a:rPr lang="en-US" sz="2000">
                <a:latin typeface="Open Sans"/>
                <a:ea typeface="Open Sans"/>
                <a:cs typeface="Open Sans"/>
                <a:sym typeface="Open Sans"/>
              </a:rPr>
              <a:t>L'énergie est liée à ~65% des objectifs</a:t>
            </a:r>
            <a:endParaRPr sz="2000">
              <a:latin typeface="Open Sans"/>
              <a:ea typeface="Open Sans"/>
              <a:cs typeface="Open Sans"/>
              <a:sym typeface="Open Sans"/>
            </a:endParaRPr>
          </a:p>
          <a:p>
            <a:pPr marL="228600" lvl="0" indent="-228600" algn="l" rtl="0">
              <a:lnSpc>
                <a:spcPct val="100000"/>
              </a:lnSpc>
              <a:spcBef>
                <a:spcPts val="1000"/>
              </a:spcBef>
              <a:spcAft>
                <a:spcPts val="0"/>
              </a:spcAft>
              <a:buClr>
                <a:schemeClr val="dk1"/>
              </a:buClr>
              <a:buSzPct val="100000"/>
              <a:buChar char="•"/>
            </a:pPr>
            <a:r>
              <a:rPr lang="en-US" sz="2000">
                <a:latin typeface="Open Sans"/>
                <a:ea typeface="Open Sans"/>
                <a:cs typeface="Open Sans"/>
                <a:sym typeface="Open Sans"/>
              </a:rPr>
              <a:t>L'éducation, la santé, l'égalité des sexes et le changement climatique sont quelques-uns des ODD mentionnés ici qui sont fortement liés au système énergétique.</a:t>
            </a:r>
            <a:endParaRPr sz="2000">
              <a:latin typeface="Open Sans"/>
              <a:ea typeface="Open Sans"/>
              <a:cs typeface="Open Sans"/>
              <a:sym typeface="Open Sans"/>
            </a:endParaRPr>
          </a:p>
          <a:p>
            <a:pPr marL="0" lvl="0" indent="0" algn="l" rtl="0">
              <a:lnSpc>
                <a:spcPct val="100000"/>
              </a:lnSpc>
              <a:spcBef>
                <a:spcPts val="1000"/>
              </a:spcBef>
              <a:spcAft>
                <a:spcPts val="0"/>
              </a:spcAft>
              <a:buClr>
                <a:schemeClr val="dk1"/>
              </a:buClr>
              <a:buSzPct val="100000"/>
              <a:buNone/>
            </a:pPr>
            <a:endParaRPr sz="2000">
              <a:latin typeface="Open Sans"/>
              <a:ea typeface="Open Sans"/>
              <a:cs typeface="Open Sans"/>
              <a:sym typeface="Open Sans"/>
            </a:endParaRPr>
          </a:p>
          <a:p>
            <a:pPr marL="228600" lvl="0" indent="-111125" algn="l" rtl="0">
              <a:lnSpc>
                <a:spcPct val="100000"/>
              </a:lnSpc>
              <a:spcBef>
                <a:spcPts val="1000"/>
              </a:spcBef>
              <a:spcAft>
                <a:spcPts val="0"/>
              </a:spcAft>
              <a:buClr>
                <a:schemeClr val="dk1"/>
              </a:buClr>
              <a:buSzPct val="100000"/>
              <a:buNone/>
            </a:pPr>
            <a:endParaRPr sz="2000">
              <a:latin typeface="Open Sans"/>
              <a:ea typeface="Open Sans"/>
              <a:cs typeface="Open Sans"/>
              <a:sym typeface="Open Sans"/>
            </a:endParaRPr>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13"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48" name="Google Shape;248;p13"/>
          <p:cNvSpPr txBox="1"/>
          <p:nvPr/>
        </p:nvSpPr>
        <p:spPr>
          <a:xfrm>
            <a:off x="747853" y="4067268"/>
            <a:ext cx="8050696"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800" b="1">
                <a:solidFill>
                  <a:schemeClr val="lt1"/>
                </a:solidFill>
                <a:latin typeface="Open Sans ExtraBold"/>
                <a:ea typeface="Open Sans ExtraBold"/>
                <a:cs typeface="Open Sans ExtraBold"/>
                <a:sym typeface="Open Sans ExtraBold"/>
              </a:rPr>
              <a:t>Nom du cours</a:t>
            </a:r>
            <a:endParaRPr sz="1800" b="1">
              <a:solidFill>
                <a:schemeClr val="lt1"/>
              </a:solidFill>
              <a:latin typeface="Open Sans ExtraBold"/>
              <a:ea typeface="Open Sans ExtraBold"/>
              <a:cs typeface="Open Sans ExtraBold"/>
              <a:sym typeface="Open Sans ExtraBold"/>
            </a:endParaRPr>
          </a:p>
        </p:txBody>
      </p:sp>
      <p:sp>
        <p:nvSpPr>
          <p:cNvPr id="249" name="Google Shape;249;p13"/>
          <p:cNvSpPr txBox="1"/>
          <p:nvPr/>
        </p:nvSpPr>
        <p:spPr>
          <a:xfrm>
            <a:off x="735496" y="5628342"/>
            <a:ext cx="8050696" cy="52322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2800" b="1" i="1">
                <a:solidFill>
                  <a:schemeClr val="lt1"/>
                </a:solidFill>
                <a:latin typeface="Open Sans"/>
                <a:ea typeface="Open Sans"/>
                <a:cs typeface="Open Sans"/>
                <a:sym typeface="Open Sans"/>
              </a:rPr>
              <a:t>Mini conférence Objectif d'apprentissage</a:t>
            </a:r>
            <a:endParaRPr sz="2800" b="1" i="1">
              <a:solidFill>
                <a:schemeClr val="lt1"/>
              </a:solidFill>
              <a:latin typeface="Open Sans"/>
              <a:ea typeface="Open Sans"/>
              <a:cs typeface="Open Sans"/>
              <a:sym typeface="Open Sans"/>
            </a:endParaRPr>
          </a:p>
        </p:txBody>
      </p:sp>
      <p:sp>
        <p:nvSpPr>
          <p:cNvPr id="250" name="Google Shape;250;p13"/>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13</a:t>
            </a:fld>
            <a:endParaRPr sz="1400" b="1">
              <a:solidFill>
                <a:schemeClr val="lt1"/>
              </a:solidFill>
              <a:latin typeface="Open Sans ExtraBold"/>
              <a:ea typeface="Open Sans ExtraBold"/>
              <a:cs typeface="Open Sans ExtraBold"/>
              <a:sym typeface="Open Sans ExtraBold"/>
            </a:endParaRPr>
          </a:p>
        </p:txBody>
      </p:sp>
      <p:sp>
        <p:nvSpPr>
          <p:cNvPr id="251" name="Google Shape;251;p13"/>
          <p:cNvSpPr txBox="1"/>
          <p:nvPr/>
        </p:nvSpPr>
        <p:spPr>
          <a:xfrm>
            <a:off x="846026" y="-1059"/>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Lecture 1.2 Références</a:t>
            </a:r>
            <a:endParaRPr/>
          </a:p>
        </p:txBody>
      </p:sp>
      <p:sp>
        <p:nvSpPr>
          <p:cNvPr id="252" name="Google Shape;252;p13"/>
          <p:cNvSpPr/>
          <p:nvPr/>
        </p:nvSpPr>
        <p:spPr>
          <a:xfrm>
            <a:off x="872793" y="1428166"/>
            <a:ext cx="9905100" cy="526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en-US" sz="1600" u="sng">
                <a:solidFill>
                  <a:srgbClr val="00000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https://doi.org/10.1038/s41560-017-0036-5</a:t>
            </a:r>
            <a:endParaRPr sz="1800">
              <a:solidFill>
                <a:srgbClr val="000000"/>
              </a:solidFill>
              <a:latin typeface="Calibri"/>
              <a:ea typeface="Calibri"/>
              <a:cs typeface="Calibri"/>
              <a:sym typeface="Calibri"/>
            </a:endParaRPr>
          </a:p>
          <a:p>
            <a:pPr marL="0" marR="0" lvl="0" indent="0" algn="l" rtl="0">
              <a:spcBef>
                <a:spcPts val="0"/>
              </a:spcBef>
              <a:spcAft>
                <a:spcPts val="0"/>
              </a:spcAft>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International Energy Agency; International Renewable Energy Agency; United Nations Statistics Division; World Bank; World Health Organization, 2020. Tracking SDG 7 : The Energy Progress Report 2020. </a:t>
            </a:r>
            <a:r>
              <a:rPr lang="en-US" sz="1600" u="sng">
                <a:solidFill>
                  <a:srgbClr val="000000"/>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https://openknowledge.worldbank.org/handle/10986/33822</a:t>
            </a:r>
            <a:r>
              <a:rPr lang="en-US" sz="1600">
                <a:solidFill>
                  <a:srgbClr val="000000"/>
                </a:solidFill>
                <a:latin typeface="Open Sans"/>
                <a:ea typeface="Open Sans"/>
                <a:cs typeface="Open Sans"/>
                <a:sym typeface="Open Sans"/>
              </a:rPr>
              <a:t> </a:t>
            </a:r>
            <a:endParaRPr sz="1600">
              <a:solidFill>
                <a:srgbClr val="000000"/>
              </a:solidFill>
              <a:latin typeface="Open Sans"/>
              <a:ea typeface="Open Sans"/>
              <a:cs typeface="Open Sans"/>
              <a:sym typeface="Open Sans"/>
            </a:endParaRPr>
          </a:p>
          <a:p>
            <a:pPr marL="342900" marR="0" lvl="0" indent="-241300" algn="l" rtl="0">
              <a:spcBef>
                <a:spcPts val="0"/>
              </a:spcBef>
              <a:spcAft>
                <a:spcPts val="0"/>
              </a:spcAft>
              <a:buClr>
                <a:srgbClr val="000000"/>
              </a:buClr>
              <a:buSzPts val="1600"/>
              <a:buFont typeface="Calibri"/>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Lenzi, T., Energy access and main challenges in the LDCs | LDC Portal. URL </a:t>
            </a:r>
            <a:r>
              <a:rPr lang="en-US" sz="1600" u="sng">
                <a:solidFill>
                  <a:srgbClr val="000000"/>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https://www.un.org/ldcportal/energy-access-and-main-challenges-in-the-ldcs/</a:t>
            </a:r>
            <a:r>
              <a:rPr lang="en-US" sz="1600">
                <a:solidFill>
                  <a:srgbClr val="000000"/>
                </a:solidFill>
                <a:latin typeface="Open Sans"/>
                <a:ea typeface="Open Sans"/>
                <a:cs typeface="Open Sans"/>
                <a:sym typeface="Open Sans"/>
              </a:rPr>
              <a:t> (accessed 2.13.21).</a:t>
            </a:r>
            <a:endParaRPr/>
          </a:p>
          <a:p>
            <a:pPr marL="0" marR="0" lvl="0" indent="0" algn="l" rtl="0">
              <a:spcBef>
                <a:spcPts val="0"/>
              </a:spcBef>
              <a:spcAft>
                <a:spcPts val="0"/>
              </a:spcAft>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UNDESA, 2014. Electricity and education: The benefits, barriers, and recommendations for achieving the electrification of primary and secondary schools.</a:t>
            </a:r>
            <a:endParaRPr/>
          </a:p>
          <a:p>
            <a:pPr marL="342900" marR="0" lvl="0" indent="-241300" algn="l" rtl="0">
              <a:spcBef>
                <a:spcPts val="0"/>
              </a:spcBef>
              <a:spcAft>
                <a:spcPts val="0"/>
              </a:spcAft>
              <a:buClr>
                <a:srgbClr val="000000"/>
              </a:buClr>
              <a:buSzPts val="1600"/>
              <a:buFont typeface="Calibri"/>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WHO, 2016. Burning Opportunity: Clean Household Energy for Health, Sustainable Development, and Wellbeing of Women and Children [WWW Document]. URL </a:t>
            </a:r>
            <a:r>
              <a:rPr lang="en-US" sz="1600" u="sng">
                <a:solidFill>
                  <a:srgbClr val="000000"/>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https://apps.who.int/iris/bitstream/handle/10665/204717/9789241565233_eng.pdf;jsessionid=C8138DD2A37C77B0AEE56743FC13608E?sequence=1</a:t>
            </a:r>
            <a:r>
              <a:rPr lang="en-US" sz="1600">
                <a:solidFill>
                  <a:srgbClr val="000000"/>
                </a:solidFill>
                <a:latin typeface="Open Sans"/>
                <a:ea typeface="Open Sans"/>
                <a:cs typeface="Open Sans"/>
                <a:sym typeface="Open Sans"/>
              </a:rPr>
              <a:t> (accessed 2.13.21).</a:t>
            </a:r>
            <a:endParaRPr sz="1600">
              <a:solidFill>
                <a:srgbClr val="000000"/>
              </a:solidFill>
              <a:latin typeface="Calibri"/>
              <a:ea typeface="Calibri"/>
              <a:cs typeface="Calibri"/>
              <a:sym typeface="Calibri"/>
            </a:endParaRPr>
          </a:p>
          <a:p>
            <a:pPr marL="342900" marR="0" lvl="0" indent="-241300" algn="l" rtl="0">
              <a:spcBef>
                <a:spcPts val="0"/>
              </a:spcBef>
              <a:spcAft>
                <a:spcPts val="0"/>
              </a:spcAft>
              <a:buClr>
                <a:srgbClr val="000000"/>
              </a:buClr>
              <a:buSzPts val="1600"/>
              <a:buFont typeface="Calibri"/>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14"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59" name="Google Shape;259;p14"/>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14</a:t>
            </a:fld>
            <a:endParaRPr sz="1400" b="1">
              <a:solidFill>
                <a:schemeClr val="lt1"/>
              </a:solidFill>
              <a:latin typeface="Open Sans ExtraBold"/>
              <a:ea typeface="Open Sans ExtraBold"/>
              <a:cs typeface="Open Sans ExtraBold"/>
              <a:sym typeface="Open Sans ExtraBold"/>
            </a:endParaRPr>
          </a:p>
        </p:txBody>
      </p:sp>
      <p:sp>
        <p:nvSpPr>
          <p:cNvPr id="260" name="Google Shape;260;p14"/>
          <p:cNvSpPr/>
          <p:nvPr/>
        </p:nvSpPr>
        <p:spPr>
          <a:xfrm>
            <a:off x="880350" y="1840137"/>
            <a:ext cx="62179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9CC2E5"/>
                </a:solidFill>
                <a:latin typeface="Open Sans"/>
                <a:ea typeface="Open Sans"/>
                <a:cs typeface="Open Sans"/>
                <a:sym typeface="Open Sans"/>
              </a:rPr>
              <a:t>Modélisation énergétique à l'appui des politiques </a:t>
            </a:r>
            <a:endParaRPr/>
          </a:p>
        </p:txBody>
      </p:sp>
      <p:sp>
        <p:nvSpPr>
          <p:cNvPr id="261" name="Google Shape;261;p14"/>
          <p:cNvSpPr txBox="1"/>
          <p:nvPr/>
        </p:nvSpPr>
        <p:spPr>
          <a:xfrm>
            <a:off x="846024" y="385750"/>
            <a:ext cx="9934200" cy="1492800"/>
          </a:xfrm>
          <a:prstGeom prst="rect">
            <a:avLst/>
          </a:prstGeom>
          <a:noFill/>
          <a:ln>
            <a:noFill/>
          </a:ln>
        </p:spPr>
        <p:txBody>
          <a:bodyPr spcFirstLastPara="1" wrap="square" lIns="91425" tIns="45700" rIns="91425" bIns="45700" anchor="b" anchorCtr="0">
            <a:normAutofit fontScale="85000"/>
          </a:bodyPr>
          <a:lstStyle/>
          <a:p>
            <a:pPr marL="0" marR="0" lvl="0" indent="0" algn="l" rtl="0">
              <a:spcBef>
                <a:spcPts val="0"/>
              </a:spcBef>
              <a:spcAft>
                <a:spcPts val="0"/>
              </a:spcAft>
              <a:buNone/>
            </a:pPr>
            <a:r>
              <a:rPr lang="en-US" sz="4400">
                <a:solidFill>
                  <a:schemeClr val="dk1"/>
                </a:solidFill>
                <a:latin typeface="Open Sans"/>
                <a:ea typeface="Open Sans"/>
                <a:cs typeface="Open Sans"/>
                <a:sym typeface="Open Sans"/>
              </a:rPr>
              <a:t>1.3 U4RIA et l'organisation du processus de modélisation, des outils et des données </a:t>
            </a:r>
            <a:endParaRPr/>
          </a:p>
        </p:txBody>
      </p:sp>
      <p:sp>
        <p:nvSpPr>
          <p:cNvPr id="262" name="Google Shape;262;p14"/>
          <p:cNvSpPr/>
          <p:nvPr/>
        </p:nvSpPr>
        <p:spPr>
          <a:xfrm>
            <a:off x="6338050" y="6096851"/>
            <a:ext cx="543794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Fuso Nerini et al, 2018 ; Howells et al, 2021 ; Pfenninger et al, 2018</a:t>
            </a:r>
            <a:endParaRPr sz="1400" i="1">
              <a:solidFill>
                <a:schemeClr val="dk1"/>
              </a:solidFill>
              <a:latin typeface="Open Sans"/>
              <a:ea typeface="Open Sans"/>
              <a:cs typeface="Open Sans"/>
              <a:sym typeface="Open Sans"/>
            </a:endParaRPr>
          </a:p>
        </p:txBody>
      </p:sp>
      <p:pic>
        <p:nvPicPr>
          <p:cNvPr id="263" name="Google Shape;263;p14"/>
          <p:cNvPicPr preferRelativeResize="0"/>
          <p:nvPr/>
        </p:nvPicPr>
        <p:blipFill rotWithShape="1">
          <a:blip r:embed="rId4">
            <a:alphaModFix/>
          </a:blip>
          <a:srcRect/>
          <a:stretch/>
        </p:blipFill>
        <p:spPr>
          <a:xfrm>
            <a:off x="6402956" y="2198510"/>
            <a:ext cx="4811403" cy="3207891"/>
          </a:xfrm>
          <a:prstGeom prst="rect">
            <a:avLst/>
          </a:prstGeom>
          <a:noFill/>
          <a:ln>
            <a:noFill/>
          </a:ln>
        </p:spPr>
      </p:pic>
      <p:pic>
        <p:nvPicPr>
          <p:cNvPr id="264" name="Google Shape;264;p14"/>
          <p:cNvPicPr preferRelativeResize="0"/>
          <p:nvPr/>
        </p:nvPicPr>
        <p:blipFill rotWithShape="1">
          <a:blip r:embed="rId5">
            <a:alphaModFix/>
          </a:blip>
          <a:srcRect/>
          <a:stretch/>
        </p:blipFill>
        <p:spPr>
          <a:xfrm>
            <a:off x="584097" y="4165023"/>
            <a:ext cx="3092629" cy="2051093"/>
          </a:xfrm>
          <a:prstGeom prst="rect">
            <a:avLst/>
          </a:prstGeom>
          <a:noFill/>
          <a:ln>
            <a:noFill/>
          </a:ln>
        </p:spPr>
      </p:pic>
      <p:pic>
        <p:nvPicPr>
          <p:cNvPr id="265" name="Google Shape;265;p14"/>
          <p:cNvPicPr preferRelativeResize="0"/>
          <p:nvPr/>
        </p:nvPicPr>
        <p:blipFill rotWithShape="1">
          <a:blip r:embed="rId6">
            <a:alphaModFix/>
          </a:blip>
          <a:srcRect/>
          <a:stretch/>
        </p:blipFill>
        <p:spPr>
          <a:xfrm>
            <a:off x="4116306" y="3291589"/>
            <a:ext cx="1835177" cy="2446902"/>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15"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72" name="Google Shape;272;p15"/>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15</a:t>
            </a:fld>
            <a:endParaRPr sz="1400" b="1">
              <a:solidFill>
                <a:schemeClr val="lt1"/>
              </a:solidFill>
              <a:latin typeface="Open Sans ExtraBold"/>
              <a:ea typeface="Open Sans ExtraBold"/>
              <a:cs typeface="Open Sans ExtraBold"/>
              <a:sym typeface="Open Sans ExtraBold"/>
            </a:endParaRPr>
          </a:p>
        </p:txBody>
      </p:sp>
      <p:sp>
        <p:nvSpPr>
          <p:cNvPr id="273" name="Google Shape;273;p15"/>
          <p:cNvSpPr/>
          <p:nvPr/>
        </p:nvSpPr>
        <p:spPr>
          <a:xfrm>
            <a:off x="880350" y="2026945"/>
            <a:ext cx="62179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9CC2E5"/>
                </a:solidFill>
                <a:latin typeface="Open Sans"/>
                <a:ea typeface="Open Sans"/>
                <a:cs typeface="Open Sans"/>
                <a:sym typeface="Open Sans"/>
              </a:rPr>
              <a:t>Quatre observations cruciales</a:t>
            </a:r>
            <a:endParaRPr/>
          </a:p>
        </p:txBody>
      </p:sp>
      <p:sp>
        <p:nvSpPr>
          <p:cNvPr id="274" name="Google Shape;274;p15"/>
          <p:cNvSpPr txBox="1">
            <a:spLocks noGrp="1"/>
          </p:cNvSpPr>
          <p:nvPr>
            <p:ph type="body" idx="1"/>
          </p:nvPr>
        </p:nvSpPr>
        <p:spPr>
          <a:xfrm>
            <a:off x="879389" y="2387446"/>
            <a:ext cx="10515600" cy="3782378"/>
          </a:xfrm>
          <a:prstGeom prst="rect">
            <a:avLst/>
          </a:prstGeom>
          <a:noFill/>
          <a:ln>
            <a:noFill/>
          </a:ln>
        </p:spPr>
        <p:txBody>
          <a:bodyPr spcFirstLastPara="1" wrap="square" lIns="91425" tIns="45700" rIns="91425" bIns="45700" anchor="t" anchorCtr="0">
            <a:normAutofit fontScale="92500" lnSpcReduction="20000"/>
          </a:bodyPr>
          <a:lstStyle/>
          <a:p>
            <a:pPr marL="285750" lvl="0" indent="-285750" algn="l" rtl="0">
              <a:lnSpc>
                <a:spcPct val="90000"/>
              </a:lnSpc>
              <a:spcBef>
                <a:spcPts val="0"/>
              </a:spcBef>
              <a:spcAft>
                <a:spcPts val="0"/>
              </a:spcAft>
              <a:buClr>
                <a:srgbClr val="000000"/>
              </a:buClr>
              <a:buSzPct val="100000"/>
              <a:buFont typeface="Open Sans"/>
              <a:buChar char="-"/>
            </a:pPr>
            <a:r>
              <a:rPr lang="en-US" sz="2000" b="1">
                <a:solidFill>
                  <a:srgbClr val="000000"/>
                </a:solidFill>
                <a:latin typeface="Open Sans"/>
                <a:ea typeface="Open Sans"/>
                <a:cs typeface="Open Sans"/>
                <a:sym typeface="Open Sans"/>
              </a:rPr>
              <a:t>Analyse opaque</a:t>
            </a:r>
            <a:endParaRPr/>
          </a:p>
          <a:p>
            <a:pPr marL="742950" lvl="1" indent="-285750" algn="l" rtl="0">
              <a:lnSpc>
                <a:spcPct val="90000"/>
              </a:lnSpc>
              <a:spcBef>
                <a:spcPts val="500"/>
              </a:spcBef>
              <a:spcAft>
                <a:spcPts val="0"/>
              </a:spcAft>
              <a:buClr>
                <a:srgbClr val="000000"/>
              </a:buClr>
              <a:buSzPct val="100000"/>
              <a:buFont typeface="Open Sans"/>
              <a:buChar char="-"/>
            </a:pPr>
            <a:r>
              <a:rPr lang="en-US" sz="2000">
                <a:solidFill>
                  <a:srgbClr val="000000"/>
                </a:solidFill>
                <a:latin typeface="Open Sans"/>
                <a:ea typeface="Open Sans"/>
                <a:cs typeface="Open Sans"/>
                <a:sym typeface="Open Sans"/>
              </a:rPr>
              <a:t>Le processus de modélisation est souvent une </a:t>
            </a:r>
            <a:r>
              <a:rPr lang="en-US" sz="2000">
                <a:latin typeface="Open Sans"/>
                <a:ea typeface="Open Sans"/>
                <a:cs typeface="Open Sans"/>
                <a:sym typeface="Open Sans"/>
              </a:rPr>
              <a:t>"</a:t>
            </a:r>
            <a:r>
              <a:rPr lang="en-US" sz="2000">
                <a:solidFill>
                  <a:srgbClr val="000000"/>
                </a:solidFill>
                <a:latin typeface="Open Sans"/>
                <a:ea typeface="Open Sans"/>
                <a:cs typeface="Open Sans"/>
                <a:sym typeface="Open Sans"/>
              </a:rPr>
              <a:t>boîte noire". </a:t>
            </a:r>
            <a:endParaRPr/>
          </a:p>
          <a:p>
            <a:pPr marL="742950" lvl="1" indent="-285750" algn="l" rtl="0">
              <a:lnSpc>
                <a:spcPct val="90000"/>
              </a:lnSpc>
              <a:spcBef>
                <a:spcPts val="500"/>
              </a:spcBef>
              <a:spcAft>
                <a:spcPts val="0"/>
              </a:spcAft>
              <a:buClr>
                <a:srgbClr val="000000"/>
              </a:buClr>
              <a:buSzPct val="100000"/>
              <a:buFont typeface="Open Sans"/>
              <a:buChar char="-"/>
            </a:pPr>
            <a:r>
              <a:rPr lang="en-US" sz="2000">
                <a:solidFill>
                  <a:srgbClr val="000000"/>
                </a:solidFill>
                <a:latin typeface="Open Sans"/>
                <a:ea typeface="Open Sans"/>
                <a:cs typeface="Open Sans"/>
                <a:sym typeface="Open Sans"/>
              </a:rPr>
              <a:t>Entraîne une faible gestion des connaissances pour la modélisation énergétique nationale</a:t>
            </a:r>
            <a:endParaRPr sz="2000" b="1">
              <a:solidFill>
                <a:srgbClr val="000000"/>
              </a:solidFill>
              <a:latin typeface="Open Sans"/>
              <a:ea typeface="Open Sans"/>
              <a:cs typeface="Open Sans"/>
              <a:sym typeface="Open Sans"/>
            </a:endParaRPr>
          </a:p>
          <a:p>
            <a:pPr marL="285750" lvl="0" indent="-285750" algn="l" rtl="0">
              <a:lnSpc>
                <a:spcPct val="90000"/>
              </a:lnSpc>
              <a:spcBef>
                <a:spcPts val="1000"/>
              </a:spcBef>
              <a:spcAft>
                <a:spcPts val="0"/>
              </a:spcAft>
              <a:buClr>
                <a:schemeClr val="dk1"/>
              </a:buClr>
              <a:buSzPct val="100000"/>
              <a:buFont typeface="Open Sans"/>
              <a:buChar char="-"/>
            </a:pPr>
            <a:r>
              <a:rPr lang="en-US" sz="2000" b="1">
                <a:latin typeface="Open Sans"/>
                <a:ea typeface="Open Sans"/>
                <a:cs typeface="Open Sans"/>
                <a:sym typeface="Open Sans"/>
              </a:rPr>
              <a:t>Coopération communautaire</a:t>
            </a:r>
            <a:endParaRPr/>
          </a:p>
          <a:p>
            <a:pPr marL="742950" lvl="1" indent="-285750" algn="l" rtl="0">
              <a:lnSpc>
                <a:spcPct val="90000"/>
              </a:lnSpc>
              <a:spcBef>
                <a:spcPts val="500"/>
              </a:spcBef>
              <a:spcAft>
                <a:spcPts val="0"/>
              </a:spcAft>
              <a:buClr>
                <a:schemeClr val="dk1"/>
              </a:buClr>
              <a:buSzPct val="100000"/>
              <a:buFont typeface="Open Sans"/>
              <a:buChar char="-"/>
            </a:pPr>
            <a:r>
              <a:rPr lang="en-US" sz="2000">
                <a:latin typeface="Open Sans"/>
                <a:ea typeface="Open Sans"/>
                <a:cs typeface="Open Sans"/>
                <a:sym typeface="Open Sans"/>
              </a:rPr>
              <a:t>L'implication des acteurs socio-économiques peut accroître la responsabilité de la modélisation. </a:t>
            </a:r>
            <a:endParaRPr/>
          </a:p>
          <a:p>
            <a:pPr marL="742950" lvl="1" indent="-285750" algn="l" rtl="0">
              <a:lnSpc>
                <a:spcPct val="90000"/>
              </a:lnSpc>
              <a:spcBef>
                <a:spcPts val="500"/>
              </a:spcBef>
              <a:spcAft>
                <a:spcPts val="0"/>
              </a:spcAft>
              <a:buClr>
                <a:schemeClr val="dk1"/>
              </a:buClr>
              <a:buSzPct val="100000"/>
              <a:buFont typeface="Open Sans"/>
              <a:buChar char="-"/>
            </a:pPr>
            <a:r>
              <a:rPr lang="en-US" sz="2000">
                <a:latin typeface="Open Sans"/>
                <a:ea typeface="Open Sans"/>
                <a:cs typeface="Open Sans"/>
                <a:sym typeface="Open Sans"/>
              </a:rPr>
              <a:t>Manque d'interfaces et d'organisation pour participer à la modélisation</a:t>
            </a:r>
            <a:endParaRPr/>
          </a:p>
          <a:p>
            <a:pPr marL="342900" lvl="0" indent="-342900" algn="l" rtl="0">
              <a:lnSpc>
                <a:spcPct val="90000"/>
              </a:lnSpc>
              <a:spcBef>
                <a:spcPts val="1000"/>
              </a:spcBef>
              <a:spcAft>
                <a:spcPts val="0"/>
              </a:spcAft>
              <a:buClr>
                <a:schemeClr val="dk1"/>
              </a:buClr>
              <a:buSzPct val="100000"/>
              <a:buFont typeface="Open Sans"/>
              <a:buChar char="-"/>
            </a:pPr>
            <a:r>
              <a:rPr lang="en-US" sz="2000" b="1">
                <a:latin typeface="Open Sans"/>
                <a:ea typeface="Open Sans"/>
                <a:cs typeface="Open Sans"/>
                <a:sym typeface="Open Sans"/>
              </a:rPr>
              <a:t>Questions en aval</a:t>
            </a:r>
            <a:endParaRPr/>
          </a:p>
          <a:p>
            <a:pPr marL="800100" lvl="1" indent="-342900" algn="l" rtl="0">
              <a:lnSpc>
                <a:spcPct val="90000"/>
              </a:lnSpc>
              <a:spcBef>
                <a:spcPts val="500"/>
              </a:spcBef>
              <a:spcAft>
                <a:spcPts val="0"/>
              </a:spcAft>
              <a:buClr>
                <a:schemeClr val="dk1"/>
              </a:buClr>
              <a:buSzPct val="100000"/>
              <a:buFont typeface="Open Sans"/>
              <a:buChar char="-"/>
            </a:pPr>
            <a:r>
              <a:rPr lang="en-US" sz="2000">
                <a:latin typeface="Open Sans"/>
                <a:ea typeface="Open Sans"/>
                <a:cs typeface="Open Sans"/>
                <a:sym typeface="Open Sans"/>
              </a:rPr>
              <a:t>La politique énergétique a un impact significatif sur d'autres secteurs</a:t>
            </a:r>
            <a:endParaRPr/>
          </a:p>
          <a:p>
            <a:pPr marL="342900" lvl="0" indent="-342900" algn="l" rtl="0">
              <a:lnSpc>
                <a:spcPct val="90000"/>
              </a:lnSpc>
              <a:spcBef>
                <a:spcPts val="1000"/>
              </a:spcBef>
              <a:spcAft>
                <a:spcPts val="0"/>
              </a:spcAft>
              <a:buClr>
                <a:schemeClr val="dk1"/>
              </a:buClr>
              <a:buSzPct val="100000"/>
              <a:buFont typeface="Open Sans"/>
              <a:buChar char="-"/>
            </a:pPr>
            <a:r>
              <a:rPr lang="en-US" sz="2000" b="1">
                <a:latin typeface="Open Sans"/>
                <a:ea typeface="Open Sans"/>
                <a:cs typeface="Open Sans"/>
                <a:sym typeface="Open Sans"/>
              </a:rPr>
              <a:t>Possibilité de réponse appropriée</a:t>
            </a:r>
            <a:endParaRPr/>
          </a:p>
          <a:p>
            <a:pPr marL="800100" lvl="1" indent="-342900" algn="l" rtl="0">
              <a:lnSpc>
                <a:spcPct val="90000"/>
              </a:lnSpc>
              <a:spcBef>
                <a:spcPts val="500"/>
              </a:spcBef>
              <a:spcAft>
                <a:spcPts val="0"/>
              </a:spcAft>
              <a:buClr>
                <a:schemeClr val="dk1"/>
              </a:buClr>
              <a:buSzPct val="100000"/>
              <a:buFont typeface="Open Sans"/>
              <a:buChar char="-"/>
            </a:pPr>
            <a:r>
              <a:rPr lang="en-US" sz="2000">
                <a:latin typeface="Open Sans"/>
                <a:ea typeface="Open Sans"/>
                <a:cs typeface="Open Sans"/>
                <a:sym typeface="Open Sans"/>
              </a:rPr>
              <a:t>L'impact financier de la modélisation énergétique peut conduire à une utilisation inefficace de l'argent. </a:t>
            </a:r>
            <a:endParaRPr/>
          </a:p>
        </p:txBody>
      </p:sp>
      <p:sp>
        <p:nvSpPr>
          <p:cNvPr id="275" name="Google Shape;275;p15"/>
          <p:cNvSpPr/>
          <p:nvPr/>
        </p:nvSpPr>
        <p:spPr>
          <a:xfrm>
            <a:off x="10124995" y="6094862"/>
            <a:ext cx="1704634" cy="30777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Howells et al. 2021</a:t>
            </a:r>
            <a:endParaRPr sz="1400" i="1">
              <a:solidFill>
                <a:schemeClr val="dk1"/>
              </a:solidFill>
              <a:latin typeface="Open Sans"/>
              <a:ea typeface="Open Sans"/>
              <a:cs typeface="Open Sans"/>
              <a:sym typeface="Open Sans"/>
            </a:endParaRPr>
          </a:p>
        </p:txBody>
      </p:sp>
      <p:sp>
        <p:nvSpPr>
          <p:cNvPr id="276" name="Google Shape;276;p15"/>
          <p:cNvSpPr txBox="1"/>
          <p:nvPr/>
        </p:nvSpPr>
        <p:spPr>
          <a:xfrm>
            <a:off x="846025" y="533225"/>
            <a:ext cx="10071000" cy="1492800"/>
          </a:xfrm>
          <a:prstGeom prst="rect">
            <a:avLst/>
          </a:prstGeom>
          <a:noFill/>
          <a:ln>
            <a:noFill/>
          </a:ln>
        </p:spPr>
        <p:txBody>
          <a:bodyPr spcFirstLastPara="1" wrap="square" lIns="91425" tIns="45700" rIns="91425" bIns="45700" anchor="b" anchorCtr="0">
            <a:normAutofit fontScale="85000"/>
          </a:bodyPr>
          <a:lstStyle/>
          <a:p>
            <a:pPr marL="0" marR="0" lvl="0" indent="0" algn="l" rtl="0">
              <a:spcBef>
                <a:spcPts val="0"/>
              </a:spcBef>
              <a:spcAft>
                <a:spcPts val="0"/>
              </a:spcAft>
              <a:buNone/>
            </a:pPr>
            <a:r>
              <a:rPr lang="en-US" sz="4400">
                <a:solidFill>
                  <a:schemeClr val="dk1"/>
                </a:solidFill>
                <a:latin typeface="Open Sans"/>
                <a:ea typeface="Open Sans"/>
                <a:cs typeface="Open Sans"/>
                <a:sym typeface="Open Sans"/>
              </a:rPr>
              <a:t>1.3 U4RIA et l'organisation du processus de modélisation, des outils et des données </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282" name="Google Shape;282;p16"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83" name="Google Shape;283;p16"/>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16</a:t>
            </a:fld>
            <a:endParaRPr sz="1400" b="1">
              <a:solidFill>
                <a:schemeClr val="lt1"/>
              </a:solidFill>
              <a:latin typeface="Open Sans ExtraBold"/>
              <a:ea typeface="Open Sans ExtraBold"/>
              <a:cs typeface="Open Sans ExtraBold"/>
              <a:sym typeface="Open Sans ExtraBold"/>
            </a:endParaRPr>
          </a:p>
        </p:txBody>
      </p:sp>
      <p:sp>
        <p:nvSpPr>
          <p:cNvPr id="284" name="Google Shape;284;p16"/>
          <p:cNvSpPr/>
          <p:nvPr/>
        </p:nvSpPr>
        <p:spPr>
          <a:xfrm>
            <a:off x="880350" y="2076105"/>
            <a:ext cx="62179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9CC2E5"/>
                </a:solidFill>
                <a:latin typeface="Open Sans"/>
                <a:ea typeface="Open Sans"/>
                <a:cs typeface="Open Sans"/>
                <a:sym typeface="Open Sans"/>
              </a:rPr>
              <a:t>Les principes de gouvernance  </a:t>
            </a:r>
            <a:endParaRPr/>
          </a:p>
        </p:txBody>
      </p:sp>
      <p:sp>
        <p:nvSpPr>
          <p:cNvPr id="285" name="Google Shape;285;p16"/>
          <p:cNvSpPr txBox="1"/>
          <p:nvPr/>
        </p:nvSpPr>
        <p:spPr>
          <a:xfrm>
            <a:off x="846025" y="533225"/>
            <a:ext cx="9934200" cy="1492800"/>
          </a:xfrm>
          <a:prstGeom prst="rect">
            <a:avLst/>
          </a:prstGeom>
          <a:noFill/>
          <a:ln>
            <a:noFill/>
          </a:ln>
        </p:spPr>
        <p:txBody>
          <a:bodyPr spcFirstLastPara="1" wrap="square" lIns="91425" tIns="45700" rIns="91425" bIns="45700" anchor="b" anchorCtr="0">
            <a:normAutofit fontScale="85000"/>
          </a:bodyPr>
          <a:lstStyle/>
          <a:p>
            <a:pPr marL="0" marR="0" lvl="0" indent="0" algn="l" rtl="0">
              <a:spcBef>
                <a:spcPts val="0"/>
              </a:spcBef>
              <a:spcAft>
                <a:spcPts val="0"/>
              </a:spcAft>
              <a:buNone/>
            </a:pPr>
            <a:r>
              <a:rPr lang="en-US" sz="4400">
                <a:solidFill>
                  <a:schemeClr val="dk1"/>
                </a:solidFill>
                <a:latin typeface="Open Sans"/>
                <a:ea typeface="Open Sans"/>
                <a:cs typeface="Open Sans"/>
                <a:sym typeface="Open Sans"/>
              </a:rPr>
              <a:t>1.3 U4RIA et l'organisation du processus de modélisation, des outils et des données</a:t>
            </a:r>
            <a:endParaRPr sz="4400">
              <a:solidFill>
                <a:schemeClr val="dk1"/>
              </a:solidFill>
              <a:latin typeface="Open Sans"/>
              <a:ea typeface="Open Sans"/>
              <a:cs typeface="Open Sans"/>
              <a:sym typeface="Open Sans"/>
            </a:endParaRPr>
          </a:p>
        </p:txBody>
      </p:sp>
      <p:sp>
        <p:nvSpPr>
          <p:cNvPr id="286" name="Google Shape;286;p16"/>
          <p:cNvSpPr txBox="1">
            <a:spLocks noGrp="1"/>
          </p:cNvSpPr>
          <p:nvPr>
            <p:ph type="body" idx="1"/>
          </p:nvPr>
        </p:nvSpPr>
        <p:spPr>
          <a:xfrm>
            <a:off x="879389" y="2560166"/>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0000"/>
              </a:buClr>
              <a:buSzPts val="2000"/>
              <a:buNone/>
            </a:pPr>
            <a:r>
              <a:rPr lang="en-US" sz="2000" b="1">
                <a:solidFill>
                  <a:srgbClr val="000000"/>
                </a:solidFill>
                <a:latin typeface="Open Sans"/>
                <a:ea typeface="Open Sans"/>
                <a:cs typeface="Open Sans"/>
                <a:sym typeface="Open Sans"/>
              </a:rPr>
              <a:t>U4RIA est l'acronyme de</a:t>
            </a:r>
            <a:endParaRPr/>
          </a:p>
          <a:p>
            <a:pPr marL="342900" lvl="0" indent="-342900" algn="l" rtl="0">
              <a:lnSpc>
                <a:spcPct val="90000"/>
              </a:lnSpc>
              <a:spcBef>
                <a:spcPts val="1000"/>
              </a:spcBef>
              <a:spcAft>
                <a:spcPts val="0"/>
              </a:spcAft>
              <a:buClr>
                <a:srgbClr val="000000"/>
              </a:buClr>
              <a:buSzPts val="2000"/>
              <a:buFont typeface="Open Sans"/>
              <a:buChar char="-"/>
            </a:pPr>
            <a:r>
              <a:rPr lang="en-US" sz="2000" b="1">
                <a:solidFill>
                  <a:srgbClr val="000000"/>
                </a:solidFill>
                <a:latin typeface="Open Sans"/>
                <a:ea typeface="Open Sans"/>
                <a:cs typeface="Open Sans"/>
                <a:sym typeface="Open Sans"/>
              </a:rPr>
              <a:t>Ubuntu</a:t>
            </a:r>
            <a:endParaRPr sz="2000">
              <a:solidFill>
                <a:srgbClr val="000000"/>
              </a:solidFill>
              <a:latin typeface="Open Sans"/>
              <a:ea typeface="Open Sans"/>
              <a:cs typeface="Open Sans"/>
              <a:sym typeface="Open Sans"/>
            </a:endParaRPr>
          </a:p>
          <a:p>
            <a:pPr marL="342900" lvl="0" indent="-342900" algn="l" rtl="0">
              <a:lnSpc>
                <a:spcPct val="90000"/>
              </a:lnSpc>
              <a:spcBef>
                <a:spcPts val="1000"/>
              </a:spcBef>
              <a:spcAft>
                <a:spcPts val="0"/>
              </a:spcAft>
              <a:buClr>
                <a:schemeClr val="dk1"/>
              </a:buClr>
              <a:buSzPts val="2000"/>
              <a:buFont typeface="Open Sans"/>
              <a:buChar char="-"/>
            </a:pPr>
            <a:r>
              <a:rPr lang="en-US" sz="2000" b="1">
                <a:latin typeface="Open Sans"/>
                <a:ea typeface="Open Sans"/>
                <a:cs typeface="Open Sans"/>
                <a:sym typeface="Open Sans"/>
              </a:rPr>
              <a:t>Récupérabilité</a:t>
            </a:r>
            <a:endParaRPr sz="2000">
              <a:latin typeface="Open Sans"/>
              <a:ea typeface="Open Sans"/>
              <a:cs typeface="Open Sans"/>
              <a:sym typeface="Open Sans"/>
            </a:endParaRPr>
          </a:p>
          <a:p>
            <a:pPr marL="342900" lvl="0" indent="-342900" algn="l" rtl="0">
              <a:lnSpc>
                <a:spcPct val="90000"/>
              </a:lnSpc>
              <a:spcBef>
                <a:spcPts val="1000"/>
              </a:spcBef>
              <a:spcAft>
                <a:spcPts val="0"/>
              </a:spcAft>
              <a:buClr>
                <a:schemeClr val="dk1"/>
              </a:buClr>
              <a:buSzPts val="2000"/>
              <a:buFont typeface="Open Sans"/>
              <a:buChar char="-"/>
            </a:pPr>
            <a:r>
              <a:rPr lang="en-US" sz="2000" b="1">
                <a:latin typeface="Open Sans"/>
                <a:ea typeface="Open Sans"/>
                <a:cs typeface="Open Sans"/>
                <a:sym typeface="Open Sans"/>
              </a:rPr>
              <a:t>Réutilisation</a:t>
            </a:r>
            <a:endParaRPr sz="2000">
              <a:latin typeface="Open Sans"/>
              <a:ea typeface="Open Sans"/>
              <a:cs typeface="Open Sans"/>
              <a:sym typeface="Open Sans"/>
            </a:endParaRPr>
          </a:p>
          <a:p>
            <a:pPr marL="342900" lvl="0" indent="-342900" algn="l" rtl="0">
              <a:lnSpc>
                <a:spcPct val="90000"/>
              </a:lnSpc>
              <a:spcBef>
                <a:spcPts val="1000"/>
              </a:spcBef>
              <a:spcAft>
                <a:spcPts val="0"/>
              </a:spcAft>
              <a:buClr>
                <a:schemeClr val="dk1"/>
              </a:buClr>
              <a:buSzPts val="2000"/>
              <a:buFont typeface="Open Sans"/>
              <a:buChar char="-"/>
            </a:pPr>
            <a:r>
              <a:rPr lang="en-US" sz="2000" b="1">
                <a:latin typeface="Open Sans"/>
                <a:ea typeface="Open Sans"/>
                <a:cs typeface="Open Sans"/>
                <a:sym typeface="Open Sans"/>
              </a:rPr>
              <a:t>Répétabilité</a:t>
            </a:r>
            <a:endParaRPr sz="2000">
              <a:latin typeface="Open Sans"/>
              <a:ea typeface="Open Sans"/>
              <a:cs typeface="Open Sans"/>
              <a:sym typeface="Open Sans"/>
            </a:endParaRPr>
          </a:p>
          <a:p>
            <a:pPr marL="342900" lvl="0" indent="-342900" algn="l" rtl="0">
              <a:lnSpc>
                <a:spcPct val="90000"/>
              </a:lnSpc>
              <a:spcBef>
                <a:spcPts val="1000"/>
              </a:spcBef>
              <a:spcAft>
                <a:spcPts val="0"/>
              </a:spcAft>
              <a:buClr>
                <a:schemeClr val="dk1"/>
              </a:buClr>
              <a:buSzPts val="2000"/>
              <a:buFont typeface="Open Sans"/>
              <a:buChar char="-"/>
            </a:pPr>
            <a:r>
              <a:rPr lang="en-US" sz="2000" b="1">
                <a:latin typeface="Open Sans"/>
                <a:ea typeface="Open Sans"/>
                <a:cs typeface="Open Sans"/>
                <a:sym typeface="Open Sans"/>
              </a:rPr>
              <a:t>Reconstructibilité</a:t>
            </a:r>
            <a:endParaRPr/>
          </a:p>
          <a:p>
            <a:pPr marL="342900" lvl="0" indent="-342900" algn="l" rtl="0">
              <a:lnSpc>
                <a:spcPct val="90000"/>
              </a:lnSpc>
              <a:spcBef>
                <a:spcPts val="1000"/>
              </a:spcBef>
              <a:spcAft>
                <a:spcPts val="0"/>
              </a:spcAft>
              <a:buClr>
                <a:schemeClr val="dk1"/>
              </a:buClr>
              <a:buSzPts val="2000"/>
              <a:buFont typeface="Open Sans"/>
              <a:buChar char="-"/>
            </a:pPr>
            <a:r>
              <a:rPr lang="en-US" sz="2000" b="1">
                <a:latin typeface="Open Sans"/>
                <a:ea typeface="Open Sans"/>
                <a:cs typeface="Open Sans"/>
                <a:sym typeface="Open Sans"/>
              </a:rPr>
              <a:t>Interopérabilité</a:t>
            </a:r>
            <a:endParaRPr sz="2000">
              <a:latin typeface="Open Sans"/>
              <a:ea typeface="Open Sans"/>
              <a:cs typeface="Open Sans"/>
              <a:sym typeface="Open Sans"/>
            </a:endParaRPr>
          </a:p>
          <a:p>
            <a:pPr marL="342900" lvl="0" indent="-342900" algn="l" rtl="0">
              <a:lnSpc>
                <a:spcPct val="90000"/>
              </a:lnSpc>
              <a:spcBef>
                <a:spcPts val="1000"/>
              </a:spcBef>
              <a:spcAft>
                <a:spcPts val="0"/>
              </a:spcAft>
              <a:buClr>
                <a:schemeClr val="dk1"/>
              </a:buClr>
              <a:buSzPts val="2000"/>
              <a:buFont typeface="Open Sans"/>
              <a:buChar char="-"/>
            </a:pPr>
            <a:r>
              <a:rPr lang="en-US" sz="2000" b="1">
                <a:latin typeface="Open Sans"/>
                <a:ea typeface="Open Sans"/>
                <a:cs typeface="Open Sans"/>
                <a:sym typeface="Open Sans"/>
              </a:rPr>
              <a:t>Auditabilité</a:t>
            </a:r>
            <a:endParaRPr sz="2000" b="1">
              <a:latin typeface="Open Sans"/>
              <a:ea typeface="Open Sans"/>
              <a:cs typeface="Open Sans"/>
              <a:sym typeface="Open Sans"/>
            </a:endParaRPr>
          </a:p>
        </p:txBody>
      </p:sp>
      <p:sp>
        <p:nvSpPr>
          <p:cNvPr id="287" name="Google Shape;287;p16"/>
          <p:cNvSpPr/>
          <p:nvPr/>
        </p:nvSpPr>
        <p:spPr>
          <a:xfrm>
            <a:off x="10076928" y="6094862"/>
            <a:ext cx="1704634" cy="30777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Howells et al. 2021</a:t>
            </a:r>
            <a:endParaRPr sz="1400" i="1">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7"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294" name="Google Shape;294;p17"/>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17</a:t>
            </a:fld>
            <a:endParaRPr sz="1400" b="1">
              <a:solidFill>
                <a:schemeClr val="lt1"/>
              </a:solidFill>
              <a:latin typeface="Open Sans ExtraBold"/>
              <a:ea typeface="Open Sans ExtraBold"/>
              <a:cs typeface="Open Sans ExtraBold"/>
              <a:sym typeface="Open Sans ExtraBold"/>
            </a:endParaRPr>
          </a:p>
        </p:txBody>
      </p:sp>
      <p:sp>
        <p:nvSpPr>
          <p:cNvPr id="295" name="Google Shape;295;p17"/>
          <p:cNvSpPr txBox="1"/>
          <p:nvPr/>
        </p:nvSpPr>
        <p:spPr>
          <a:xfrm>
            <a:off x="846024" y="533225"/>
            <a:ext cx="10156500" cy="1492800"/>
          </a:xfrm>
          <a:prstGeom prst="rect">
            <a:avLst/>
          </a:prstGeom>
          <a:noFill/>
          <a:ln>
            <a:noFill/>
          </a:ln>
        </p:spPr>
        <p:txBody>
          <a:bodyPr spcFirstLastPara="1" wrap="square" lIns="91425" tIns="45700" rIns="91425" bIns="45700" anchor="b" anchorCtr="0">
            <a:normAutofit fontScale="85000"/>
          </a:bodyPr>
          <a:lstStyle/>
          <a:p>
            <a:pPr marL="0" marR="0" lvl="0" indent="0" algn="l" rtl="0">
              <a:spcBef>
                <a:spcPts val="0"/>
              </a:spcBef>
              <a:spcAft>
                <a:spcPts val="0"/>
              </a:spcAft>
              <a:buNone/>
            </a:pPr>
            <a:r>
              <a:rPr lang="en-US" sz="4400">
                <a:solidFill>
                  <a:schemeClr val="dk1"/>
                </a:solidFill>
                <a:latin typeface="Open Sans"/>
                <a:ea typeface="Open Sans"/>
                <a:cs typeface="Open Sans"/>
                <a:sym typeface="Open Sans"/>
              </a:rPr>
              <a:t>1.3 U4RIA et l'organisation du processus de modélisation, des outils et des données </a:t>
            </a:r>
            <a:endParaRPr/>
          </a:p>
        </p:txBody>
      </p:sp>
      <p:sp>
        <p:nvSpPr>
          <p:cNvPr id="296" name="Google Shape;296;p17"/>
          <p:cNvSpPr/>
          <p:nvPr/>
        </p:nvSpPr>
        <p:spPr>
          <a:xfrm>
            <a:off x="880350" y="2076105"/>
            <a:ext cx="62179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9CC2E5"/>
                </a:solidFill>
                <a:latin typeface="Open Sans"/>
                <a:ea typeface="Open Sans"/>
                <a:cs typeface="Open Sans"/>
                <a:sym typeface="Open Sans"/>
              </a:rPr>
              <a:t>Exemple d'état de l'art - Costa Rica </a:t>
            </a:r>
            <a:endParaRPr/>
          </a:p>
        </p:txBody>
      </p:sp>
      <p:sp>
        <p:nvSpPr>
          <p:cNvPr id="297" name="Google Shape;297;p17"/>
          <p:cNvSpPr/>
          <p:nvPr/>
        </p:nvSpPr>
        <p:spPr>
          <a:xfrm flipH="1">
            <a:off x="6564251" y="3570524"/>
            <a:ext cx="3332875" cy="415498"/>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050" b="1">
                <a:solidFill>
                  <a:schemeClr val="dk1"/>
                </a:solidFill>
                <a:latin typeface="Open Sans"/>
                <a:ea typeface="Open Sans"/>
                <a:cs typeface="Open Sans"/>
                <a:sym typeface="Open Sans"/>
              </a:rPr>
              <a:t>Source de l'image </a:t>
            </a:r>
            <a:r>
              <a:rPr lang="en-US" sz="1050">
                <a:solidFill>
                  <a:schemeClr val="dk1"/>
                </a:solidFill>
                <a:latin typeface="Open Sans"/>
                <a:ea typeface="Open Sans"/>
                <a:cs typeface="Open Sans"/>
                <a:sym typeface="Open Sans"/>
              </a:rPr>
              <a:t>: Adapté de Godínez-Zamora </a:t>
            </a:r>
            <a:br>
              <a:rPr lang="en-US" sz="1050">
                <a:solidFill>
                  <a:schemeClr val="dk1"/>
                </a:solidFill>
                <a:latin typeface="Open Sans"/>
                <a:ea typeface="Open Sans"/>
                <a:cs typeface="Open Sans"/>
                <a:sym typeface="Open Sans"/>
              </a:rPr>
            </a:br>
            <a:r>
              <a:rPr lang="en-US" sz="1050">
                <a:solidFill>
                  <a:schemeClr val="dk1"/>
                </a:solidFill>
                <a:latin typeface="Open Sans"/>
                <a:ea typeface="Open Sans"/>
                <a:cs typeface="Open Sans"/>
                <a:sym typeface="Open Sans"/>
              </a:rPr>
              <a:t>et al, 2020, </a:t>
            </a:r>
            <a:r>
              <a:rPr lang="en-US" sz="105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image</a:t>
            </a:r>
            <a:r>
              <a:rPr lang="en-US" sz="1050">
                <a:solidFill>
                  <a:schemeClr val="dk1"/>
                </a:solidFill>
                <a:latin typeface="Open Sans"/>
                <a:ea typeface="Open Sans"/>
                <a:cs typeface="Open Sans"/>
                <a:sym typeface="Open Sans"/>
              </a:rPr>
              <a:t>, sous licence </a:t>
            </a:r>
            <a:r>
              <a:rPr lang="en-US" sz="105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CC-BY 4.0</a:t>
            </a:r>
            <a:endParaRPr sz="1050">
              <a:solidFill>
                <a:schemeClr val="dk1"/>
              </a:solidFill>
              <a:latin typeface="Open Sans"/>
              <a:ea typeface="Open Sans"/>
              <a:cs typeface="Open Sans"/>
              <a:sym typeface="Open Sans"/>
            </a:endParaRPr>
          </a:p>
        </p:txBody>
      </p:sp>
      <p:sp>
        <p:nvSpPr>
          <p:cNvPr id="298" name="Google Shape;298;p17"/>
          <p:cNvSpPr/>
          <p:nvPr/>
        </p:nvSpPr>
        <p:spPr>
          <a:xfrm>
            <a:off x="9363400" y="6086700"/>
            <a:ext cx="24126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Godínez-Zamora et al. 2020</a:t>
            </a:r>
            <a:endParaRPr sz="1400" i="1">
              <a:solidFill>
                <a:schemeClr val="dk1"/>
              </a:solidFill>
              <a:latin typeface="Open Sans"/>
              <a:ea typeface="Open Sans"/>
              <a:cs typeface="Open Sans"/>
              <a:sym typeface="Open Sans"/>
            </a:endParaRPr>
          </a:p>
        </p:txBody>
      </p:sp>
      <p:pic>
        <p:nvPicPr>
          <p:cNvPr id="299" name="Google Shape;299;p17"/>
          <p:cNvPicPr preferRelativeResize="0"/>
          <p:nvPr/>
        </p:nvPicPr>
        <p:blipFill rotWithShape="1">
          <a:blip r:embed="rId6">
            <a:alphaModFix/>
          </a:blip>
          <a:srcRect/>
          <a:stretch/>
        </p:blipFill>
        <p:spPr>
          <a:xfrm>
            <a:off x="991084" y="3430471"/>
            <a:ext cx="5407762" cy="2598725"/>
          </a:xfrm>
          <a:prstGeom prst="rect">
            <a:avLst/>
          </a:prstGeom>
          <a:noFill/>
          <a:ln>
            <a:noFill/>
          </a:ln>
        </p:spPr>
      </p:pic>
      <p:sp>
        <p:nvSpPr>
          <p:cNvPr id="300" name="Google Shape;300;p17"/>
          <p:cNvSpPr/>
          <p:nvPr/>
        </p:nvSpPr>
        <p:spPr>
          <a:xfrm>
            <a:off x="882725" y="6140150"/>
            <a:ext cx="55875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Open Sans"/>
                <a:ea typeface="Open Sans"/>
                <a:cs typeface="Open Sans"/>
                <a:sym typeface="Open Sans"/>
              </a:rPr>
              <a:t>Source de l'image </a:t>
            </a:r>
            <a:r>
              <a:rPr lang="en-US" sz="1000">
                <a:solidFill>
                  <a:schemeClr val="dk1"/>
                </a:solidFill>
                <a:latin typeface="Open Sans"/>
                <a:ea typeface="Open Sans"/>
                <a:cs typeface="Open Sans"/>
                <a:sym typeface="Open Sans"/>
              </a:rPr>
              <a:t>: Godínez-Zamora et al, 2020, </a:t>
            </a:r>
            <a:r>
              <a:rPr lang="en-US" sz="10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image</a:t>
            </a:r>
            <a:r>
              <a:rPr lang="en-US" sz="1000">
                <a:solidFill>
                  <a:schemeClr val="dk1"/>
                </a:solidFill>
                <a:latin typeface="Open Sans"/>
                <a:ea typeface="Open Sans"/>
                <a:cs typeface="Open Sans"/>
                <a:sym typeface="Open Sans"/>
              </a:rPr>
              <a:t>, sous licence </a:t>
            </a:r>
            <a:r>
              <a:rPr lang="en-US" sz="10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CC-BY 4.0</a:t>
            </a:r>
            <a:endParaRPr sz="1000">
              <a:solidFill>
                <a:schemeClr val="dk1"/>
              </a:solidFill>
              <a:latin typeface="Open Sans"/>
              <a:ea typeface="Open Sans"/>
              <a:cs typeface="Open Sans"/>
              <a:sym typeface="Open Sans"/>
            </a:endParaRPr>
          </a:p>
        </p:txBody>
      </p:sp>
      <p:pic>
        <p:nvPicPr>
          <p:cNvPr id="301" name="Google Shape;301;p17" descr="Graphical user interface, text, application, chat or text message&#10;&#10;Description automatically generated"/>
          <p:cNvPicPr preferRelativeResize="0"/>
          <p:nvPr/>
        </p:nvPicPr>
        <p:blipFill rotWithShape="1">
          <a:blip r:embed="rId7">
            <a:alphaModFix/>
          </a:blip>
          <a:srcRect/>
          <a:stretch/>
        </p:blipFill>
        <p:spPr>
          <a:xfrm>
            <a:off x="6593457" y="2544748"/>
            <a:ext cx="4928558" cy="1049638"/>
          </a:xfrm>
          <a:prstGeom prst="rect">
            <a:avLst/>
          </a:prstGeom>
          <a:noFill/>
          <a:ln>
            <a:noFill/>
          </a:ln>
        </p:spPr>
      </p:pic>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18"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08" name="Google Shape;308;p18"/>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18</a:t>
            </a:fld>
            <a:endParaRPr sz="1400" b="1">
              <a:solidFill>
                <a:schemeClr val="lt1"/>
              </a:solidFill>
              <a:latin typeface="Open Sans ExtraBold"/>
              <a:ea typeface="Open Sans ExtraBold"/>
              <a:cs typeface="Open Sans ExtraBold"/>
              <a:sym typeface="Open Sans ExtraBold"/>
            </a:endParaRPr>
          </a:p>
        </p:txBody>
      </p:sp>
      <p:sp>
        <p:nvSpPr>
          <p:cNvPr id="309" name="Google Shape;309;p18"/>
          <p:cNvSpPr/>
          <p:nvPr/>
        </p:nvSpPr>
        <p:spPr>
          <a:xfrm>
            <a:off x="880350" y="2076105"/>
            <a:ext cx="62179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9CC2E5"/>
                </a:solidFill>
                <a:latin typeface="Open Sans"/>
                <a:ea typeface="Open Sans"/>
                <a:cs typeface="Open Sans"/>
                <a:sym typeface="Open Sans"/>
              </a:rPr>
              <a:t>Messages clés </a:t>
            </a:r>
            <a:endParaRPr/>
          </a:p>
        </p:txBody>
      </p:sp>
      <p:sp>
        <p:nvSpPr>
          <p:cNvPr id="310" name="Google Shape;310;p18"/>
          <p:cNvSpPr txBox="1">
            <a:spLocks noGrp="1"/>
          </p:cNvSpPr>
          <p:nvPr>
            <p:ph type="body" idx="1"/>
          </p:nvPr>
        </p:nvSpPr>
        <p:spPr>
          <a:xfrm>
            <a:off x="879389" y="2560166"/>
            <a:ext cx="10515600" cy="3525708"/>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Le système énergétique présente de nombreuses interdépendances et est important pour le bien-être de la population. En même temps, il est très gourmand en capital.</a:t>
            </a:r>
            <a:endParaRPr/>
          </a:p>
          <a:p>
            <a:pPr marL="285750" lvl="0" indent="-28575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La modélisation énergétique en vue d'un soutien politique est souvent un processus opaque, qui n'implique pas la communauté. </a:t>
            </a:r>
            <a:endParaRPr/>
          </a:p>
          <a:p>
            <a:pPr marL="285750" lvl="0" indent="-28575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La politique énergétique a d'importantes répercussions en aval sur d'autres secteurs et doit donc être soumise à une obligation de rendre compte.</a:t>
            </a:r>
            <a:endParaRPr/>
          </a:p>
          <a:p>
            <a:pPr marL="285750" lvl="0" indent="-28575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Principes directeurs : U4RIA (Ubuntu, Récupérabilité, Réutilisabilité, Répétabilité, Reconstructibilité, Interopérabilité et Auditabilité)</a:t>
            </a:r>
            <a:endParaRPr/>
          </a:p>
        </p:txBody>
      </p:sp>
      <p:sp>
        <p:nvSpPr>
          <p:cNvPr id="311" name="Google Shape;311;p18"/>
          <p:cNvSpPr txBox="1"/>
          <p:nvPr/>
        </p:nvSpPr>
        <p:spPr>
          <a:xfrm>
            <a:off x="846026" y="533234"/>
            <a:ext cx="6812074" cy="1492641"/>
          </a:xfrm>
          <a:prstGeom prst="rect">
            <a:avLst/>
          </a:prstGeom>
          <a:noFill/>
          <a:ln>
            <a:noFill/>
          </a:ln>
        </p:spPr>
        <p:txBody>
          <a:bodyPr spcFirstLastPara="1" wrap="square" lIns="91425" tIns="45700" rIns="91425" bIns="45700" anchor="b" anchorCtr="0">
            <a:normAutofit fontScale="85000" lnSpcReduction="20000"/>
          </a:bodyPr>
          <a:lstStyle/>
          <a:p>
            <a:pPr marL="0" marR="0" lvl="0" indent="0" algn="l" rtl="0">
              <a:spcBef>
                <a:spcPts val="0"/>
              </a:spcBef>
              <a:spcAft>
                <a:spcPts val="0"/>
              </a:spcAft>
              <a:buNone/>
            </a:pPr>
            <a:r>
              <a:rPr lang="en-US" sz="4400">
                <a:solidFill>
                  <a:schemeClr val="dk1"/>
                </a:solidFill>
                <a:latin typeface="Open Sans"/>
                <a:ea typeface="Open Sans"/>
                <a:cs typeface="Open Sans"/>
                <a:sym typeface="Open Sans"/>
              </a:rPr>
              <a:t>1.3 U4RIA et l'organisation du processus de modélisation, des outils et des données</a:t>
            </a:r>
            <a:endParaRPr sz="4400">
              <a:solidFill>
                <a:schemeClr val="dk1"/>
              </a:solidFill>
              <a:latin typeface="Open Sans"/>
              <a:ea typeface="Open Sans"/>
              <a:cs typeface="Open Sans"/>
              <a:sym typeface="Open Sans"/>
            </a:endParaRPr>
          </a:p>
        </p:txBody>
      </p:sp>
      <p:sp>
        <p:nvSpPr>
          <p:cNvPr id="312" name="Google Shape;312;p18"/>
          <p:cNvSpPr/>
          <p:nvPr/>
        </p:nvSpPr>
        <p:spPr>
          <a:xfrm>
            <a:off x="10069937" y="6087871"/>
            <a:ext cx="1650132" cy="30777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Howells et al. 2021</a:t>
            </a:r>
            <a:endParaRPr sz="1400" i="1">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19"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18" name="Google Shape;318;p19"/>
          <p:cNvSpPr txBox="1"/>
          <p:nvPr/>
        </p:nvSpPr>
        <p:spPr>
          <a:xfrm>
            <a:off x="747853" y="4067268"/>
            <a:ext cx="8050696"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800" b="1">
                <a:solidFill>
                  <a:schemeClr val="lt1"/>
                </a:solidFill>
                <a:latin typeface="Open Sans ExtraBold"/>
                <a:ea typeface="Open Sans ExtraBold"/>
                <a:cs typeface="Open Sans ExtraBold"/>
                <a:sym typeface="Open Sans ExtraBold"/>
              </a:rPr>
              <a:t>Nom du cours</a:t>
            </a:r>
            <a:endParaRPr sz="1800" b="1">
              <a:solidFill>
                <a:schemeClr val="lt1"/>
              </a:solidFill>
              <a:latin typeface="Open Sans ExtraBold"/>
              <a:ea typeface="Open Sans ExtraBold"/>
              <a:cs typeface="Open Sans ExtraBold"/>
              <a:sym typeface="Open Sans ExtraBold"/>
            </a:endParaRPr>
          </a:p>
        </p:txBody>
      </p:sp>
      <p:sp>
        <p:nvSpPr>
          <p:cNvPr id="319" name="Google Shape;319;p19"/>
          <p:cNvSpPr txBox="1"/>
          <p:nvPr/>
        </p:nvSpPr>
        <p:spPr>
          <a:xfrm>
            <a:off x="735496" y="5628342"/>
            <a:ext cx="8050696" cy="52322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2800" b="1" i="1">
                <a:solidFill>
                  <a:schemeClr val="lt1"/>
                </a:solidFill>
                <a:latin typeface="Open Sans"/>
                <a:ea typeface="Open Sans"/>
                <a:cs typeface="Open Sans"/>
                <a:sym typeface="Open Sans"/>
              </a:rPr>
              <a:t>Mini conférence Objectif d'apprentissage</a:t>
            </a:r>
            <a:endParaRPr sz="2800" b="1" i="1">
              <a:solidFill>
                <a:schemeClr val="lt1"/>
              </a:solidFill>
              <a:latin typeface="Open Sans"/>
              <a:ea typeface="Open Sans"/>
              <a:cs typeface="Open Sans"/>
              <a:sym typeface="Open Sans"/>
            </a:endParaRPr>
          </a:p>
        </p:txBody>
      </p:sp>
      <p:sp>
        <p:nvSpPr>
          <p:cNvPr id="320" name="Google Shape;320;p19"/>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19</a:t>
            </a:fld>
            <a:endParaRPr sz="1400" b="1">
              <a:solidFill>
                <a:schemeClr val="lt1"/>
              </a:solidFill>
              <a:latin typeface="Open Sans ExtraBold"/>
              <a:ea typeface="Open Sans ExtraBold"/>
              <a:cs typeface="Open Sans ExtraBold"/>
              <a:sym typeface="Open Sans ExtraBold"/>
            </a:endParaRPr>
          </a:p>
        </p:txBody>
      </p:sp>
      <p:sp>
        <p:nvSpPr>
          <p:cNvPr id="321" name="Google Shape;321;p19"/>
          <p:cNvSpPr/>
          <p:nvPr/>
        </p:nvSpPr>
        <p:spPr>
          <a:xfrm>
            <a:off x="887215" y="1820940"/>
            <a:ext cx="621792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Open Sans"/>
              <a:ea typeface="Open Sans"/>
              <a:cs typeface="Open Sans"/>
              <a:sym typeface="Open Sans"/>
            </a:endParaRPr>
          </a:p>
          <a:p>
            <a:pPr marL="0" marR="0" lvl="0" indent="0" algn="l" rtl="0">
              <a:spcBef>
                <a:spcPts val="120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322" name="Google Shape;322;p19"/>
          <p:cNvSpPr txBox="1"/>
          <p:nvPr/>
        </p:nvSpPr>
        <p:spPr>
          <a:xfrm>
            <a:off x="887215" y="-236525"/>
            <a:ext cx="7651200" cy="1369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Lecture 1.3 Références</a:t>
            </a:r>
            <a:endParaRPr/>
          </a:p>
        </p:txBody>
      </p:sp>
      <p:sp>
        <p:nvSpPr>
          <p:cNvPr id="323" name="Google Shape;323;p19"/>
          <p:cNvSpPr/>
          <p:nvPr/>
        </p:nvSpPr>
        <p:spPr>
          <a:xfrm>
            <a:off x="887215" y="1071984"/>
            <a:ext cx="10890900" cy="5262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Fuso Nerini, F., Tomei, J., To, L.S., Bisaga, I., Parikh, P., Black, M., Borrion, A., Spataru, C., Castán Broto, V., Anandarajah, G., Milligan, B., Mulugetta, Y., 2018. Mapping synergies and trade-offs between energy and the Sustainable Development Goals. Nature Energy 3, 10–15. </a:t>
            </a:r>
            <a:r>
              <a:rPr lang="en-US" sz="1600" u="sng">
                <a:solidFill>
                  <a:srgbClr val="00000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https://doi.org/10.1038/s41560-017-0036-5</a:t>
            </a: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Godínez-Zamora, G., Victor-Gallardo, L., Angulo-Paniagua, J., Ramos, E., Howells, M., Usher, W., De León, F., Meza, A., Quirós-Tortós, J., 2020. Decarbonising the transport and energy sectors: Technical feasibility and socioeconomic impacts in Costa Rica. Energy Strategy Reviews 32, 100573. </a:t>
            </a:r>
            <a:r>
              <a:rPr lang="en-US" sz="1600" u="sng">
                <a:solidFill>
                  <a:srgbClr val="000000"/>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https://doi.org/10.1016/j.esr.2020.100573</a:t>
            </a:r>
            <a:endParaRPr sz="1600">
              <a:solidFill>
                <a:srgbClr val="000000"/>
              </a:solidFill>
              <a:latin typeface="Open Sans"/>
              <a:ea typeface="Open Sans"/>
              <a:cs typeface="Open Sans"/>
              <a:sym typeface="Open Sans"/>
            </a:endParaRPr>
          </a:p>
          <a:p>
            <a:pPr marL="342900" marR="0" lvl="0" indent="-241300" algn="l" rtl="0">
              <a:spcBef>
                <a:spcPts val="0"/>
              </a:spcBef>
              <a:spcAft>
                <a:spcPts val="0"/>
              </a:spcAft>
              <a:buClr>
                <a:srgbClr val="000000"/>
              </a:buClr>
              <a:buSzPts val="1600"/>
              <a:buFont typeface="Calibri"/>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Howells, M., Quiros-Tortos, J., Morrison, R., Rogner, H., Niet, T., Petrarulo, L., Usher, W., Blyth, W., Godínez, G., Victor, L., Angulo, J., Bock, F., Ramos, E., Gardumi, F., Hülk, L., Van-Hove, P., Peteves, E., De León, F., Meza, A., Alfstad, T., Taliotis, C., Partasides, G., Lindblad, N., Stewart, B., Shrestha, A., Rysankova, D., Vogt-Schilb, A., Bataille, C., Waisman, H., Miketa, A., Carvajal, P., Russo, D., Bazilian, M., Gritsevskyi, A., Tot, M., Tompkins, A., 2021. Energy system analytics and good governance -U4RIA goals of Energy Modelling for Policy Support [WWW Document]. </a:t>
            </a:r>
            <a:r>
              <a:rPr lang="en-US" sz="1600" u="sng">
                <a:solidFill>
                  <a:srgbClr val="000000"/>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https://doi.org/10.21203/rs.3.rs-311311/v1</a:t>
            </a:r>
            <a:endParaRPr sz="1600">
              <a:solidFill>
                <a:srgbClr val="000000"/>
              </a:solidFill>
              <a:latin typeface="Open Sans"/>
              <a:ea typeface="Open Sans"/>
              <a:cs typeface="Open Sans"/>
              <a:sym typeface="Open Sans"/>
            </a:endParaRPr>
          </a:p>
          <a:p>
            <a:pPr marL="342900" marR="0" lvl="0" indent="-241300" algn="l" rtl="0">
              <a:spcBef>
                <a:spcPts val="0"/>
              </a:spcBef>
              <a:spcAft>
                <a:spcPts val="0"/>
              </a:spcAft>
              <a:buClr>
                <a:srgbClr val="000000"/>
              </a:buClr>
              <a:buSzPts val="1600"/>
              <a:buFont typeface="Calibri"/>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r>
              <a:rPr lang="en-US" sz="1600">
                <a:solidFill>
                  <a:srgbClr val="000000"/>
                </a:solidFill>
                <a:latin typeface="Open Sans"/>
                <a:ea typeface="Open Sans"/>
                <a:cs typeface="Open Sans"/>
                <a:sym typeface="Open Sans"/>
              </a:rPr>
              <a:t>Pfenninger, S., Hirth, L., Schlecht, I., Schmid, E., Wiese, F., Brown, T., Davis, C., Gidden, M., Heinrichs, H., Heuberger, C., Hilpert, S., Krien, U., Matke, C., Nebel, A., Morrison, R., Müller, B., Pleßmann, G., Reeg, M., Richstein, J.C., Shivakumar, A., Staffell, I., Tröndle, T., Wingenbach, C., 2018. Opening the black box of energy modelling: Strategies and lessons learned. Energy Strategy Reviews 19, 63–71. </a:t>
            </a:r>
            <a:r>
              <a:rPr lang="en-US" sz="1600" u="sng">
                <a:solidFill>
                  <a:srgbClr val="000000"/>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https://doi.org/10.1016/j.esr.2017.12.002</a:t>
            </a:r>
            <a:endParaRPr sz="1600">
              <a:solidFill>
                <a:srgbClr val="000000"/>
              </a:solidFill>
              <a:latin typeface="Open Sans"/>
              <a:ea typeface="Open Sans"/>
              <a:cs typeface="Open Sans"/>
              <a:sym typeface="Open Sans"/>
            </a:endParaRPr>
          </a:p>
          <a:p>
            <a:pPr marL="342900" marR="0" lvl="0" indent="-241300" algn="l" rtl="0">
              <a:spcBef>
                <a:spcPts val="0"/>
              </a:spcBef>
              <a:spcAft>
                <a:spcPts val="0"/>
              </a:spcAft>
              <a:buClr>
                <a:srgbClr val="000000"/>
              </a:buClr>
              <a:buSzPts val="1600"/>
              <a:buFont typeface="Calibri"/>
              <a:buNone/>
            </a:pPr>
            <a:endParaRPr sz="1600">
              <a:solidFill>
                <a:srgbClr val="000000"/>
              </a:solidFill>
              <a:latin typeface="Open Sans"/>
              <a:ea typeface="Open Sans"/>
              <a:cs typeface="Open Sans"/>
              <a:sym typeface="Open Sans"/>
            </a:endParaRPr>
          </a:p>
          <a:p>
            <a:pPr marL="0" marR="0" lvl="0" indent="0" algn="l" rtl="0">
              <a:spcBef>
                <a:spcPts val="0"/>
              </a:spcBef>
              <a:spcAft>
                <a:spcPts val="0"/>
              </a:spcAft>
              <a:buNone/>
            </a:pPr>
            <a:endParaRPr sz="1600">
              <a:solidFill>
                <a:srgbClr val="000000"/>
              </a:solidFill>
              <a:latin typeface="Open Sans"/>
              <a:ea typeface="Open Sans"/>
              <a:cs typeface="Open Sans"/>
              <a:sym typeface="Open Sans"/>
            </a:endParaRPr>
          </a:p>
          <a:p>
            <a:pPr marL="342900" marR="0" lvl="0" indent="-241300" algn="l" rtl="0">
              <a:spcBef>
                <a:spcPts val="0"/>
              </a:spcBef>
              <a:spcAft>
                <a:spcPts val="0"/>
              </a:spcAft>
              <a:buClr>
                <a:srgbClr val="000000"/>
              </a:buClr>
              <a:buSzPts val="1600"/>
              <a:buFont typeface="Calibri"/>
              <a:buNone/>
            </a:pPr>
            <a:endParaRPr sz="1600">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
          <p:cNvSpPr txBox="1"/>
          <p:nvPr/>
        </p:nvSpPr>
        <p:spPr>
          <a:xfrm>
            <a:off x="747853" y="3758349"/>
            <a:ext cx="8050696"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800" b="1">
                <a:solidFill>
                  <a:schemeClr val="lt1"/>
                </a:solidFill>
                <a:latin typeface="Open Sans ExtraBold"/>
                <a:ea typeface="Open Sans ExtraBold"/>
                <a:cs typeface="Open Sans ExtraBold"/>
                <a:sym typeface="Open Sans ExtraBold"/>
              </a:rPr>
              <a:t>Nom du cours</a:t>
            </a:r>
            <a:endParaRPr sz="1800" b="1">
              <a:solidFill>
                <a:schemeClr val="lt1"/>
              </a:solidFill>
              <a:latin typeface="Open Sans ExtraBold"/>
              <a:ea typeface="Open Sans ExtraBold"/>
              <a:cs typeface="Open Sans ExtraBold"/>
              <a:sym typeface="Open Sans ExtraBold"/>
            </a:endParaRPr>
          </a:p>
        </p:txBody>
      </p:sp>
      <p:sp>
        <p:nvSpPr>
          <p:cNvPr id="100" name="Google Shape;100;p2"/>
          <p:cNvSpPr txBox="1"/>
          <p:nvPr/>
        </p:nvSpPr>
        <p:spPr>
          <a:xfrm>
            <a:off x="735496" y="4391402"/>
            <a:ext cx="5801228" cy="1323439"/>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4000" b="1">
                <a:solidFill>
                  <a:schemeClr val="dk1"/>
                </a:solidFill>
                <a:latin typeface="Open Sans ExtraBold"/>
                <a:ea typeface="Open Sans ExtraBold"/>
                <a:cs typeface="Open Sans ExtraBold"/>
                <a:sym typeface="Open Sans ExtraBold"/>
              </a:rPr>
              <a:t>NUMÉRO ET NOM DE LA MINI CONFÉRENCE</a:t>
            </a:r>
            <a:endParaRPr sz="8800" b="1">
              <a:solidFill>
                <a:schemeClr val="dk1"/>
              </a:solidFill>
              <a:latin typeface="Open Sans ExtraBold"/>
              <a:ea typeface="Open Sans ExtraBold"/>
              <a:cs typeface="Open Sans ExtraBold"/>
              <a:sym typeface="Open Sans ExtraBold"/>
            </a:endParaRPr>
          </a:p>
        </p:txBody>
      </p:sp>
      <p:sp>
        <p:nvSpPr>
          <p:cNvPr id="101" name="Google Shape;101;p2"/>
          <p:cNvSpPr txBox="1"/>
          <p:nvPr/>
        </p:nvSpPr>
        <p:spPr>
          <a:xfrm>
            <a:off x="735496" y="5628342"/>
            <a:ext cx="8050696" cy="52322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2800" b="1" i="1">
                <a:solidFill>
                  <a:schemeClr val="lt1"/>
                </a:solidFill>
                <a:latin typeface="Open Sans"/>
                <a:ea typeface="Open Sans"/>
                <a:cs typeface="Open Sans"/>
                <a:sym typeface="Open Sans"/>
              </a:rPr>
              <a:t>Mini conférence Objectif d'apprentissage</a:t>
            </a:r>
            <a:endParaRPr sz="2800" b="1" i="1">
              <a:solidFill>
                <a:schemeClr val="lt1"/>
              </a:solidFill>
              <a:latin typeface="Open Sans"/>
              <a:ea typeface="Open Sans"/>
              <a:cs typeface="Open Sans"/>
              <a:sym typeface="Open Sans"/>
            </a:endParaRPr>
          </a:p>
        </p:txBody>
      </p:sp>
      <p:pic>
        <p:nvPicPr>
          <p:cNvPr id="102" name="Google Shape;102;p2"/>
          <p:cNvPicPr preferRelativeResize="0"/>
          <p:nvPr/>
        </p:nvPicPr>
        <p:blipFill rotWithShape="1">
          <a:blip r:embed="rId3">
            <a:alphaModFix/>
          </a:blip>
          <a:srcRect/>
          <a:stretch/>
        </p:blipFill>
        <p:spPr>
          <a:xfrm>
            <a:off x="0" y="679"/>
            <a:ext cx="12192000" cy="6858000"/>
          </a:xfrm>
          <a:prstGeom prst="rect">
            <a:avLst/>
          </a:prstGeom>
          <a:noFill/>
          <a:ln>
            <a:noFill/>
          </a:ln>
        </p:spPr>
      </p:pic>
      <p:sp>
        <p:nvSpPr>
          <p:cNvPr id="103" name="Google Shape;103;p2"/>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2</a:t>
            </a:fld>
            <a:endParaRPr sz="1400" b="1">
              <a:solidFill>
                <a:schemeClr val="lt1"/>
              </a:solidFill>
              <a:latin typeface="Open Sans ExtraBold"/>
              <a:ea typeface="Open Sans ExtraBold"/>
              <a:cs typeface="Open Sans ExtraBold"/>
              <a:sym typeface="Open Sans ExtraBold"/>
            </a:endParaRPr>
          </a:p>
        </p:txBody>
      </p:sp>
      <p:sp>
        <p:nvSpPr>
          <p:cNvPr id="104" name="Google Shape;104;p2"/>
          <p:cNvSpPr/>
          <p:nvPr/>
        </p:nvSpPr>
        <p:spPr>
          <a:xfrm>
            <a:off x="887215" y="1512021"/>
            <a:ext cx="6217920"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b="1">
              <a:solidFill>
                <a:schemeClr val="dk1"/>
              </a:solidFill>
              <a:latin typeface="Open Sans"/>
              <a:ea typeface="Open Sans"/>
              <a:cs typeface="Open Sans"/>
              <a:sym typeface="Open Sans"/>
            </a:endParaRPr>
          </a:p>
          <a:p>
            <a:pPr marL="0" marR="0" lvl="0" indent="0" algn="l" rtl="0">
              <a:spcBef>
                <a:spcPts val="120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sp>
        <p:nvSpPr>
          <p:cNvPr id="105" name="Google Shape;105;p2"/>
          <p:cNvSpPr txBox="1"/>
          <p:nvPr/>
        </p:nvSpPr>
        <p:spPr>
          <a:xfrm>
            <a:off x="887215" y="26400"/>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Objectifs du cours</a:t>
            </a:r>
            <a:endParaRPr/>
          </a:p>
        </p:txBody>
      </p:sp>
      <p:sp>
        <p:nvSpPr>
          <p:cNvPr id="106" name="Google Shape;106;p2"/>
          <p:cNvSpPr txBox="1"/>
          <p:nvPr/>
        </p:nvSpPr>
        <p:spPr>
          <a:xfrm>
            <a:off x="887215" y="2280436"/>
            <a:ext cx="5611500" cy="3138900"/>
          </a:xfrm>
          <a:prstGeom prst="rect">
            <a:avLst/>
          </a:prstGeom>
          <a:noFill/>
          <a:ln>
            <a:noFill/>
          </a:ln>
        </p:spPr>
        <p:txBody>
          <a:bodyPr spcFirstLastPara="1" wrap="square" lIns="91425" tIns="45700" rIns="91425" bIns="45700" anchor="t" anchorCtr="0">
            <a:normAutofit lnSpcReduction="20000"/>
          </a:bodyPr>
          <a:lstStyle/>
          <a:p>
            <a:pPr marL="342900" marR="0" lvl="0" indent="-352425" algn="l" rtl="0">
              <a:lnSpc>
                <a:spcPct val="100000"/>
              </a:lnSpc>
              <a:spcBef>
                <a:spcPts val="0"/>
              </a:spcBef>
              <a:spcAft>
                <a:spcPts val="0"/>
              </a:spcAft>
              <a:buClr>
                <a:schemeClr val="dk1"/>
              </a:buClr>
              <a:buSzPts val="2000"/>
              <a:buFont typeface="Arial"/>
              <a:buAutoNum type="arabicPeriod"/>
            </a:pPr>
            <a:r>
              <a:rPr lang="en-US" sz="2000">
                <a:solidFill>
                  <a:schemeClr val="dk1"/>
                </a:solidFill>
                <a:latin typeface="Open Sans"/>
                <a:ea typeface="Open Sans"/>
                <a:cs typeface="Open Sans"/>
                <a:sym typeface="Open Sans"/>
              </a:rPr>
              <a:t>OA1 : comprendre l'importance de la modélisation géospatiale de l'énergie.</a:t>
            </a:r>
            <a:endParaRPr sz="2000">
              <a:solidFill>
                <a:schemeClr val="dk1"/>
              </a:solidFill>
              <a:latin typeface="Open Sans"/>
              <a:ea typeface="Open Sans"/>
              <a:cs typeface="Open Sans"/>
              <a:sym typeface="Open Sans"/>
            </a:endParaRPr>
          </a:p>
          <a:p>
            <a:pPr marL="342900" marR="0" lvl="0" indent="-352425" algn="l" rtl="0">
              <a:lnSpc>
                <a:spcPct val="100000"/>
              </a:lnSpc>
              <a:spcBef>
                <a:spcPts val="1000"/>
              </a:spcBef>
              <a:spcAft>
                <a:spcPts val="0"/>
              </a:spcAft>
              <a:buClr>
                <a:schemeClr val="dk1"/>
              </a:buClr>
              <a:buSzPts val="2000"/>
              <a:buFont typeface="Arial"/>
              <a:buAutoNum type="arabicPeriod"/>
            </a:pPr>
            <a:r>
              <a:rPr lang="en-US" sz="2000">
                <a:solidFill>
                  <a:schemeClr val="dk1"/>
                </a:solidFill>
                <a:latin typeface="Open Sans"/>
                <a:ea typeface="Open Sans"/>
                <a:cs typeface="Open Sans"/>
                <a:sym typeface="Open Sans"/>
              </a:rPr>
              <a:t>OA2 : Être capable d'expliquer les liens entre l'objectif de développement durable n° 7 et les autres objectifs de développement durable.</a:t>
            </a:r>
            <a:endParaRPr/>
          </a:p>
          <a:p>
            <a:pPr marL="342900" marR="0" lvl="0" indent="-352425" algn="l" rtl="0">
              <a:lnSpc>
                <a:spcPct val="100000"/>
              </a:lnSpc>
              <a:spcBef>
                <a:spcPts val="1000"/>
              </a:spcBef>
              <a:spcAft>
                <a:spcPts val="0"/>
              </a:spcAft>
              <a:buClr>
                <a:schemeClr val="dk1"/>
              </a:buClr>
              <a:buSzPts val="2000"/>
              <a:buFont typeface="Arial"/>
              <a:buAutoNum type="arabicPeriod"/>
            </a:pPr>
            <a:r>
              <a:rPr lang="en-US" sz="2000">
                <a:solidFill>
                  <a:schemeClr val="dk1"/>
                </a:solidFill>
                <a:latin typeface="Open Sans"/>
                <a:ea typeface="Open Sans"/>
                <a:cs typeface="Open Sans"/>
                <a:sym typeface="Open Sans"/>
              </a:rPr>
              <a:t>OA3 : Décrire les principes de base liés à l'U4RIA</a:t>
            </a:r>
            <a:endParaRPr/>
          </a:p>
          <a:p>
            <a:pPr marL="342900" marR="0" lvl="0" indent="-352425" algn="l" rtl="0">
              <a:lnSpc>
                <a:spcPct val="100000"/>
              </a:lnSpc>
              <a:spcBef>
                <a:spcPts val="1000"/>
              </a:spcBef>
              <a:spcAft>
                <a:spcPts val="0"/>
              </a:spcAft>
              <a:buClr>
                <a:schemeClr val="dk1"/>
              </a:buClr>
              <a:buSzPts val="2000"/>
              <a:buFont typeface="Arial"/>
              <a:buAutoNum type="arabicPeriod"/>
            </a:pPr>
            <a:r>
              <a:rPr lang="en-US" sz="2000">
                <a:solidFill>
                  <a:schemeClr val="dk1"/>
                </a:solidFill>
                <a:latin typeface="Open Sans"/>
                <a:ea typeface="Open Sans"/>
                <a:cs typeface="Open Sans"/>
                <a:sym typeface="Open Sans"/>
              </a:rPr>
              <a:t>OA4 : se familiariser avec le programme du cours.</a:t>
            </a:r>
            <a:endParaRPr/>
          </a:p>
        </p:txBody>
      </p:sp>
      <p:sp>
        <p:nvSpPr>
          <p:cNvPr id="107" name="Google Shape;107;p2"/>
          <p:cNvSpPr/>
          <p:nvPr/>
        </p:nvSpPr>
        <p:spPr>
          <a:xfrm>
            <a:off x="887214" y="1411655"/>
            <a:ext cx="43546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À la fin de cette séance, vous serez en mesure de</a:t>
            </a:r>
            <a:endParaRPr sz="2000" b="1">
              <a:solidFill>
                <a:srgbClr val="9CC2E5"/>
              </a:solidFill>
              <a:latin typeface="Open Sans"/>
              <a:ea typeface="Open Sans"/>
              <a:cs typeface="Open Sans"/>
              <a:sym typeface="Open Sans"/>
            </a:endParaRPr>
          </a:p>
        </p:txBody>
      </p:sp>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pic>
        <p:nvPicPr>
          <p:cNvPr id="329" name="Google Shape;329;p20"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30" name="Google Shape;330;p20"/>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20</a:t>
            </a:fld>
            <a:endParaRPr sz="1400" b="1">
              <a:solidFill>
                <a:schemeClr val="lt1"/>
              </a:solidFill>
              <a:latin typeface="Open Sans ExtraBold"/>
              <a:ea typeface="Open Sans ExtraBold"/>
              <a:cs typeface="Open Sans ExtraBold"/>
              <a:sym typeface="Open Sans ExtraBold"/>
            </a:endParaRPr>
          </a:p>
        </p:txBody>
      </p:sp>
      <p:sp>
        <p:nvSpPr>
          <p:cNvPr id="331" name="Google Shape;331;p20"/>
          <p:cNvSpPr/>
          <p:nvPr/>
        </p:nvSpPr>
        <p:spPr>
          <a:xfrm>
            <a:off x="844083" y="1332110"/>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Objectifs attendus de l'apprentissage </a:t>
            </a:r>
            <a:endParaRPr/>
          </a:p>
        </p:txBody>
      </p:sp>
      <p:sp>
        <p:nvSpPr>
          <p:cNvPr id="332" name="Google Shape;332;p20"/>
          <p:cNvSpPr txBox="1"/>
          <p:nvPr/>
        </p:nvSpPr>
        <p:spPr>
          <a:xfrm>
            <a:off x="844083" y="-52870"/>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Aperçu du cours </a:t>
            </a:r>
            <a:endParaRPr/>
          </a:p>
        </p:txBody>
      </p:sp>
      <p:sp>
        <p:nvSpPr>
          <p:cNvPr id="333" name="Google Shape;333;p20"/>
          <p:cNvSpPr txBox="1">
            <a:spLocks noGrp="1"/>
          </p:cNvSpPr>
          <p:nvPr>
            <p:ph type="body" idx="1"/>
          </p:nvPr>
        </p:nvSpPr>
        <p:spPr>
          <a:xfrm>
            <a:off x="838200" y="1825625"/>
            <a:ext cx="8257060" cy="2353663"/>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100000"/>
              </a:lnSpc>
              <a:spcBef>
                <a:spcPts val="0"/>
              </a:spcBef>
              <a:spcAft>
                <a:spcPts val="0"/>
              </a:spcAft>
              <a:buClr>
                <a:schemeClr val="dk1"/>
              </a:buClr>
              <a:buSzPts val="2000"/>
              <a:buChar char="•"/>
            </a:pPr>
            <a:r>
              <a:rPr lang="en-US" sz="2000">
                <a:latin typeface="Open Sans"/>
                <a:ea typeface="Open Sans"/>
                <a:cs typeface="Open Sans"/>
                <a:sym typeface="Open Sans"/>
              </a:rPr>
              <a:t>OA1 : Décrire les concepts de base de la modélisation géospatiale avec Open Source Spatial Electrification Tool (OnSSET).</a:t>
            </a:r>
            <a:endParaRPr sz="2000">
              <a:latin typeface="Open Sans"/>
              <a:ea typeface="Open Sans"/>
              <a:cs typeface="Open Sans"/>
              <a:sym typeface="Open Sans"/>
            </a:endParaRPr>
          </a:p>
          <a:p>
            <a:pPr marL="228600" lvl="0" indent="-228600" algn="l" rtl="0">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OA2 : Citer les différents jeux de données géospatiales utilisés dans la modélisation géospatiale.</a:t>
            </a:r>
            <a:endParaRPr sz="2000">
              <a:latin typeface="Open Sans"/>
              <a:ea typeface="Open Sans"/>
              <a:cs typeface="Open Sans"/>
              <a:sym typeface="Open Sans"/>
            </a:endParaRPr>
          </a:p>
          <a:p>
            <a:pPr marL="228600" lvl="0" indent="-228600" algn="l" rtl="0">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OA3 : Décrire les différentes méthodes du système d'information géographique (SIG) utilisées pour construire un modèle énergétique géospatial.</a:t>
            </a:r>
            <a:endParaRPr sz="2000">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21"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40" name="Google Shape;340;p21"/>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Open Sans ExtraBold"/>
                <a:ea typeface="Open Sans ExtraBold"/>
                <a:cs typeface="Open Sans ExtraBold"/>
                <a:sym typeface="Open Sans ExtraBold"/>
              </a:rPr>
              <a:t>21</a:t>
            </a:r>
            <a:endParaRPr sz="1400" b="1">
              <a:solidFill>
                <a:schemeClr val="lt1"/>
              </a:solidFill>
              <a:latin typeface="Open Sans ExtraBold"/>
              <a:ea typeface="Open Sans ExtraBold"/>
              <a:cs typeface="Open Sans ExtraBold"/>
              <a:sym typeface="Open Sans ExtraBold"/>
            </a:endParaRPr>
          </a:p>
        </p:txBody>
      </p:sp>
      <p:sp>
        <p:nvSpPr>
          <p:cNvPr id="341" name="Google Shape;341;p21"/>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Objectifs attendus de l'apprentissage</a:t>
            </a:r>
            <a:endParaRPr/>
          </a:p>
        </p:txBody>
      </p:sp>
      <p:sp>
        <p:nvSpPr>
          <p:cNvPr id="342" name="Google Shape;342;p21"/>
          <p:cNvSpPr txBox="1"/>
          <p:nvPr/>
        </p:nvSpPr>
        <p:spPr>
          <a:xfrm>
            <a:off x="887215" y="4640"/>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Aperçu du cours  </a:t>
            </a:r>
            <a:endParaRPr/>
          </a:p>
        </p:txBody>
      </p:sp>
      <p:sp>
        <p:nvSpPr>
          <p:cNvPr id="343" name="Google Shape;343;p21"/>
          <p:cNvSpPr txBox="1">
            <a:spLocks noGrp="1"/>
          </p:cNvSpPr>
          <p:nvPr>
            <p:ph type="body" idx="1"/>
          </p:nvPr>
        </p:nvSpPr>
        <p:spPr>
          <a:xfrm>
            <a:off x="838200" y="1825625"/>
            <a:ext cx="673306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000"/>
              <a:buChar char="•"/>
            </a:pPr>
            <a:r>
              <a:rPr lang="en-US" sz="2000">
                <a:latin typeface="Open Sans"/>
                <a:ea typeface="Open Sans"/>
                <a:cs typeface="Open Sans"/>
                <a:sym typeface="Open Sans"/>
              </a:rPr>
              <a:t>OA4 : Expliquer la sensibilité des différentes données d'entrée dans le modèle géospatial de l'énergie.</a:t>
            </a:r>
            <a:endParaRPr sz="2000">
              <a:latin typeface="Open Sans"/>
              <a:ea typeface="Open Sans"/>
              <a:cs typeface="Open Sans"/>
              <a:sym typeface="Open Sans"/>
            </a:endParaRPr>
          </a:p>
          <a:p>
            <a:pPr marL="228600" lvl="0" indent="-228600" algn="l" rtl="0">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OA5 : Développer des ensembles de données de base du système d'information géographique (SIG) et construire son propre modèle d'électrification à moindre coût dans OnSSET.</a:t>
            </a:r>
            <a:endParaRPr sz="2000">
              <a:latin typeface="Open Sans"/>
              <a:ea typeface="Open Sans"/>
              <a:cs typeface="Open Sans"/>
              <a:sym typeface="Open Sans"/>
            </a:endParaRPr>
          </a:p>
        </p:txBody>
      </p:sp>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2"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50" name="Google Shape;350;p22"/>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Open Sans ExtraBold"/>
                <a:ea typeface="Open Sans ExtraBold"/>
                <a:cs typeface="Open Sans ExtraBold"/>
                <a:sym typeface="Open Sans ExtraBold"/>
              </a:rPr>
              <a:t>22</a:t>
            </a:r>
            <a:endParaRPr sz="1400" b="1">
              <a:solidFill>
                <a:schemeClr val="lt1"/>
              </a:solidFill>
              <a:latin typeface="Open Sans ExtraBold"/>
              <a:ea typeface="Open Sans ExtraBold"/>
              <a:cs typeface="Open Sans ExtraBold"/>
              <a:sym typeface="Open Sans ExtraBold"/>
            </a:endParaRPr>
          </a:p>
        </p:txBody>
      </p:sp>
      <p:sp>
        <p:nvSpPr>
          <p:cNvPr id="351" name="Google Shape;351;p22"/>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Contenu du cours </a:t>
            </a:r>
            <a:endParaRPr/>
          </a:p>
        </p:txBody>
      </p:sp>
      <p:sp>
        <p:nvSpPr>
          <p:cNvPr id="352" name="Google Shape;352;p22"/>
          <p:cNvSpPr txBox="1"/>
          <p:nvPr/>
        </p:nvSpPr>
        <p:spPr>
          <a:xfrm>
            <a:off x="887215" y="4640"/>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Aperçu du cours  </a:t>
            </a:r>
            <a:endParaRPr/>
          </a:p>
        </p:txBody>
      </p:sp>
      <p:sp>
        <p:nvSpPr>
          <p:cNvPr id="353" name="Google Shape;35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Cours 1. Introduction au cours</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Cours 2. Les ODD et l'accès à l'énergie </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Cours 3. Introduction à OnSSET</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Cours 4. Concepts clés des SIG</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Cours 5. Élaboration d'un scénario GEP</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Cours 6. Générateur de scénarios GEP</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Cours 7. Modélisation énergétique, élaboration de scénarios et analyse de sensibilité</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Cours 8. Théorie avancée de l'outil OnSSET</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Cours 9. Théorie avancée de l'outil OnSSET II et communication des résultats du modèle d'électrification</a:t>
            </a:r>
            <a:endParaRPr sz="2000">
              <a:latin typeface="Open Sans"/>
              <a:ea typeface="Open Sans"/>
              <a:cs typeface="Open Sans"/>
              <a:sym typeface="Open Sans"/>
            </a:endParaRPr>
          </a:p>
        </p:txBody>
      </p:sp>
    </p:spTree>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3" descr="Graphical user interface, sunburst chart&#10;&#10;Description automatically generated"/>
          <p:cNvPicPr preferRelativeResize="0"/>
          <p:nvPr/>
        </p:nvPicPr>
        <p:blipFill rotWithShape="1">
          <a:blip r:embed="rId3">
            <a:alphaModFix/>
          </a:blip>
          <a:srcRect/>
          <a:stretch/>
        </p:blipFill>
        <p:spPr>
          <a:xfrm>
            <a:off x="1373" y="1374"/>
            <a:ext cx="12189254" cy="6855250"/>
          </a:xfrm>
          <a:prstGeom prst="rect">
            <a:avLst/>
          </a:prstGeom>
          <a:noFill/>
          <a:ln>
            <a:noFill/>
          </a:ln>
        </p:spPr>
      </p:pic>
      <p:sp>
        <p:nvSpPr>
          <p:cNvPr id="360" name="Google Shape;360;p23"/>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Open Sans ExtraBold"/>
                <a:ea typeface="Open Sans ExtraBold"/>
                <a:cs typeface="Open Sans ExtraBold"/>
                <a:sym typeface="Open Sans ExtraBold"/>
              </a:rPr>
              <a:t>23</a:t>
            </a:r>
            <a:endParaRPr sz="1400" b="1">
              <a:solidFill>
                <a:schemeClr val="lt1"/>
              </a:solidFill>
              <a:latin typeface="Open Sans ExtraBold"/>
              <a:ea typeface="Open Sans ExtraBold"/>
              <a:cs typeface="Open Sans ExtraBold"/>
              <a:sym typeface="Open Sans ExtraBold"/>
            </a:endParaRPr>
          </a:p>
        </p:txBody>
      </p:sp>
      <p:sp>
        <p:nvSpPr>
          <p:cNvPr id="361" name="Google Shape;361;p23"/>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Contenu du cours </a:t>
            </a:r>
            <a:endParaRPr/>
          </a:p>
        </p:txBody>
      </p:sp>
      <p:sp>
        <p:nvSpPr>
          <p:cNvPr id="362" name="Google Shape;362;p23"/>
          <p:cNvSpPr txBox="1"/>
          <p:nvPr/>
        </p:nvSpPr>
        <p:spPr>
          <a:xfrm>
            <a:off x="887215" y="4640"/>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Aperçu du cours  </a:t>
            </a:r>
            <a:endParaRPr/>
          </a:p>
        </p:txBody>
      </p:sp>
      <p:sp>
        <p:nvSpPr>
          <p:cNvPr id="363" name="Google Shape;363;p23"/>
          <p:cNvSpPr txBox="1">
            <a:spLocks noGrp="1"/>
          </p:cNvSpPr>
          <p:nvPr>
            <p:ph type="body" idx="1"/>
          </p:nvPr>
        </p:nvSpPr>
        <p:spPr>
          <a:xfrm>
            <a:off x="838200" y="2177143"/>
            <a:ext cx="5971060" cy="393117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Exercice pratique 1 GEP Explorer</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Exercice pratique 2 Travailler avec des données vectorielles</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Exercice pratique 3 Travailler avec des données matricielles</a:t>
            </a:r>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24" descr="Graphical user interface, sunburst chart&#10;&#10;Description automatically generated"/>
          <p:cNvPicPr preferRelativeResize="0"/>
          <p:nvPr/>
        </p:nvPicPr>
        <p:blipFill rotWithShape="1">
          <a:blip r:embed="rId3">
            <a:alphaModFix/>
          </a:blip>
          <a:srcRect/>
          <a:stretch/>
        </p:blipFill>
        <p:spPr>
          <a:xfrm>
            <a:off x="1373" y="1374"/>
            <a:ext cx="12189254" cy="6855250"/>
          </a:xfrm>
          <a:prstGeom prst="rect">
            <a:avLst/>
          </a:prstGeom>
          <a:noFill/>
          <a:ln>
            <a:noFill/>
          </a:ln>
        </p:spPr>
      </p:pic>
      <p:sp>
        <p:nvSpPr>
          <p:cNvPr id="370" name="Google Shape;370;p24"/>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Open Sans ExtraBold"/>
                <a:ea typeface="Open Sans ExtraBold"/>
                <a:cs typeface="Open Sans ExtraBold"/>
                <a:sym typeface="Open Sans ExtraBold"/>
              </a:rPr>
              <a:t>24</a:t>
            </a:r>
            <a:endParaRPr sz="1400" b="1">
              <a:solidFill>
                <a:schemeClr val="lt1"/>
              </a:solidFill>
              <a:latin typeface="Open Sans ExtraBold"/>
              <a:ea typeface="Open Sans ExtraBold"/>
              <a:cs typeface="Open Sans ExtraBold"/>
              <a:sym typeface="Open Sans ExtraBold"/>
            </a:endParaRPr>
          </a:p>
        </p:txBody>
      </p:sp>
      <p:sp>
        <p:nvSpPr>
          <p:cNvPr id="371" name="Google Shape;371;p24"/>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Contenu du cours</a:t>
            </a:r>
            <a:endParaRPr/>
          </a:p>
        </p:txBody>
      </p:sp>
      <p:sp>
        <p:nvSpPr>
          <p:cNvPr id="372" name="Google Shape;372;p24"/>
          <p:cNvSpPr txBox="1"/>
          <p:nvPr/>
        </p:nvSpPr>
        <p:spPr>
          <a:xfrm>
            <a:off x="887215" y="4640"/>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1.4 Aperçu du cours  </a:t>
            </a:r>
            <a:endParaRPr/>
          </a:p>
        </p:txBody>
      </p:sp>
      <p:sp>
        <p:nvSpPr>
          <p:cNvPr id="373" name="Google Shape;373;p24"/>
          <p:cNvSpPr txBox="1">
            <a:spLocks noGrp="1"/>
          </p:cNvSpPr>
          <p:nvPr>
            <p:ph type="body" idx="1"/>
          </p:nvPr>
        </p:nvSpPr>
        <p:spPr>
          <a:xfrm>
            <a:off x="838200" y="1825625"/>
            <a:ext cx="5524844" cy="295090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US" sz="2000">
                <a:latin typeface="Open Sans"/>
                <a:ea typeface="Open Sans"/>
                <a:cs typeface="Open Sans"/>
                <a:sym typeface="Open Sans"/>
              </a:rPr>
              <a:t>Exercice pratique 4 : Collecte de données et développement d'une base de données pour le SIG</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Exercice pratique 5 : Extraction de données au format CSV</a:t>
            </a:r>
            <a:endParaRPr/>
          </a:p>
          <a:p>
            <a:pPr marL="228600" lvl="0" indent="-228600" algn="l" rtl="0">
              <a:lnSpc>
                <a:spcPct val="90000"/>
              </a:lnSpc>
              <a:spcBef>
                <a:spcPts val="1000"/>
              </a:spcBef>
              <a:spcAft>
                <a:spcPts val="0"/>
              </a:spcAft>
              <a:buClr>
                <a:schemeClr val="dk1"/>
              </a:buClr>
              <a:buSzPts val="2000"/>
              <a:buChar char="•"/>
            </a:pPr>
            <a:r>
              <a:rPr lang="en-US" sz="2000">
                <a:latin typeface="Open Sans"/>
                <a:ea typeface="Open Sans"/>
                <a:cs typeface="Open Sans"/>
                <a:sym typeface="Open Sans"/>
              </a:rPr>
              <a:t>Exercice pratique 6 : Comment effectuer une analyse de l'électrification à l'aide du générateur de scénarios GEP</a:t>
            </a:r>
            <a:endParaRPr sz="2000">
              <a:latin typeface="Open Sans"/>
              <a:ea typeface="Open Sans"/>
              <a:cs typeface="Open Sans"/>
              <a:sym typeface="Open Sans"/>
            </a:endParaRPr>
          </a:p>
          <a:p>
            <a:pPr marL="228600" lvl="0" indent="-101600" algn="l" rtl="0">
              <a:lnSpc>
                <a:spcPct val="90000"/>
              </a:lnSpc>
              <a:spcBef>
                <a:spcPts val="1000"/>
              </a:spcBef>
              <a:spcAft>
                <a:spcPts val="0"/>
              </a:spcAft>
              <a:buClr>
                <a:schemeClr val="dk1"/>
              </a:buClr>
              <a:buSzPts val="2000"/>
              <a:buNone/>
            </a:pPr>
            <a:endParaRPr sz="2000">
              <a:latin typeface="Open Sans"/>
              <a:ea typeface="Open Sans"/>
              <a:cs typeface="Open Sans"/>
              <a:sym typeface="Open Sans"/>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25" descr="Graphical user interface, sunburst chart&#10;&#10;Description automatically generated"/>
          <p:cNvPicPr preferRelativeResize="0"/>
          <p:nvPr/>
        </p:nvPicPr>
        <p:blipFill rotWithShape="1">
          <a:blip r:embed="rId3">
            <a:alphaModFix/>
          </a:blip>
          <a:srcRect/>
          <a:stretch/>
        </p:blipFill>
        <p:spPr>
          <a:xfrm>
            <a:off x="1373" y="1374"/>
            <a:ext cx="12189254" cy="6855250"/>
          </a:xfrm>
          <a:prstGeom prst="rect">
            <a:avLst/>
          </a:prstGeom>
          <a:noFill/>
          <a:ln>
            <a:noFill/>
          </a:ln>
        </p:spPr>
      </p:pic>
      <p:sp>
        <p:nvSpPr>
          <p:cNvPr id="380" name="Google Shape;380;p25"/>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Open Sans ExtraBold"/>
                <a:ea typeface="Open Sans ExtraBold"/>
                <a:cs typeface="Open Sans ExtraBold"/>
                <a:sym typeface="Open Sans ExtraBold"/>
              </a:rPr>
              <a:t>25</a:t>
            </a:r>
            <a:endParaRPr sz="1400" b="1">
              <a:solidFill>
                <a:schemeClr val="lt1"/>
              </a:solidFill>
              <a:latin typeface="Open Sans ExtraBold"/>
              <a:ea typeface="Open Sans ExtraBold"/>
              <a:cs typeface="Open Sans ExtraBold"/>
              <a:sym typeface="Open Sans ExtraBold"/>
            </a:endParaRPr>
          </a:p>
        </p:txBody>
      </p:sp>
      <p:sp>
        <p:nvSpPr>
          <p:cNvPr id="381" name="Google Shape;381;p25"/>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000" b="1">
              <a:solidFill>
                <a:srgbClr val="9CC2E5"/>
              </a:solidFill>
              <a:latin typeface="Open Sans"/>
              <a:ea typeface="Open Sans"/>
              <a:cs typeface="Open Sans"/>
              <a:sym typeface="Open Sans"/>
            </a:endParaRPr>
          </a:p>
        </p:txBody>
      </p:sp>
      <p:sp>
        <p:nvSpPr>
          <p:cNvPr id="382" name="Google Shape;382;p25"/>
          <p:cNvSpPr txBox="1"/>
          <p:nvPr/>
        </p:nvSpPr>
        <p:spPr>
          <a:xfrm>
            <a:off x="718081" y="2211605"/>
            <a:ext cx="5293587" cy="1932738"/>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4400"/>
              <a:buFont typeface="Open Sans"/>
              <a:buNone/>
            </a:pPr>
            <a:r>
              <a:rPr lang="en-US" sz="4400" b="1">
                <a:solidFill>
                  <a:schemeClr val="dk1"/>
                </a:solidFill>
                <a:latin typeface="Open Sans"/>
                <a:ea typeface="Open Sans"/>
                <a:cs typeface="Open Sans"/>
                <a:sym typeface="Open Sans"/>
              </a:rPr>
              <a:t>Nous vous remercions</a:t>
            </a:r>
            <a:br>
              <a:rPr lang="en-US" sz="4400" b="1">
                <a:solidFill>
                  <a:schemeClr val="dk1"/>
                </a:solidFill>
                <a:latin typeface="Open Sans"/>
                <a:ea typeface="Open Sans"/>
                <a:cs typeface="Open Sans"/>
                <a:sym typeface="Open Sans"/>
              </a:rPr>
            </a:br>
            <a:r>
              <a:rPr lang="en-US" sz="4400">
                <a:solidFill>
                  <a:schemeClr val="dk1"/>
                </a:solidFill>
                <a:latin typeface="Open Sans"/>
                <a:ea typeface="Open Sans"/>
                <a:cs typeface="Open Sans"/>
                <a:sym typeface="Open Sans"/>
              </a:rPr>
              <a:t>pour votre attention </a:t>
            </a:r>
            <a:br>
              <a:rPr lang="en-US" sz="4400">
                <a:solidFill>
                  <a:schemeClr val="dk1"/>
                </a:solidFill>
                <a:latin typeface="Open Sans"/>
                <a:ea typeface="Open Sans"/>
                <a:cs typeface="Open Sans"/>
                <a:sym typeface="Open Sans"/>
              </a:rPr>
            </a:br>
            <a:r>
              <a:rPr lang="en-US" sz="4400">
                <a:solidFill>
                  <a:schemeClr val="dk1"/>
                </a:solidFill>
                <a:latin typeface="Open Sans"/>
                <a:ea typeface="Open Sans"/>
                <a:cs typeface="Open Sans"/>
                <a:sym typeface="Open Sans"/>
              </a:rPr>
              <a:t>à ce cours !</a:t>
            </a:r>
            <a:endParaRPr/>
          </a:p>
        </p:txBody>
      </p:sp>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6" descr="Graphical user interface, website&#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89" name="Google Shape;389;p26"/>
          <p:cNvSpPr txBox="1"/>
          <p:nvPr/>
        </p:nvSpPr>
        <p:spPr>
          <a:xfrm>
            <a:off x="9919335" y="5886097"/>
            <a:ext cx="1866900" cy="584775"/>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800">
                <a:solidFill>
                  <a:schemeClr val="lt1"/>
                </a:solidFill>
                <a:latin typeface="Open Sans"/>
                <a:ea typeface="Open Sans"/>
                <a:cs typeface="Open Sans"/>
                <a:sym typeface="Open Sans"/>
              </a:rPr>
              <a:t>Cours de la GCC (cela vous amènera </a:t>
            </a:r>
            <a:br>
              <a:rPr lang="en-US" sz="800">
                <a:solidFill>
                  <a:schemeClr val="lt1"/>
                </a:solidFill>
                <a:latin typeface="Open Sans"/>
                <a:ea typeface="Open Sans"/>
                <a:cs typeface="Open Sans"/>
                <a:sym typeface="Open Sans"/>
              </a:rPr>
            </a:br>
            <a:r>
              <a:rPr lang="en-US" sz="800">
                <a:solidFill>
                  <a:schemeClr val="lt1"/>
                </a:solidFill>
                <a:latin typeface="Open Sans"/>
                <a:ea typeface="Open Sans"/>
                <a:cs typeface="Open Sans"/>
                <a:sym typeface="Open Sans"/>
              </a:rPr>
              <a:t>au lien du site web http://www.ClimateCompatibleGrowth.com/teachingmaterials)</a:t>
            </a:r>
            <a:endParaRPr sz="800">
              <a:solidFill>
                <a:schemeClr val="lt1"/>
              </a:solidFill>
              <a:latin typeface="Open Sans"/>
              <a:ea typeface="Open Sans"/>
              <a:cs typeface="Open Sans"/>
              <a:sym typeface="Open Sans"/>
            </a:endParaRPr>
          </a:p>
        </p:txBody>
      </p:sp>
      <p:sp>
        <p:nvSpPr>
          <p:cNvPr id="390" name="Google Shape;390;p26"/>
          <p:cNvSpPr txBox="1"/>
          <p:nvPr/>
        </p:nvSpPr>
        <p:spPr>
          <a:xfrm>
            <a:off x="9108490" y="4846074"/>
            <a:ext cx="2372100" cy="831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
                <a:solidFill>
                  <a:srgbClr val="FFFFFF"/>
                </a:solidFill>
                <a:latin typeface="Open Sans"/>
                <a:ea typeface="Open Sans"/>
                <a:cs typeface="Open Sans"/>
                <a:sym typeface="Open Sans"/>
              </a:rPr>
              <a:t>Moksnes N., Sahlberg A., Khavari B. 2021.</a:t>
            </a:r>
            <a:br>
              <a:rPr lang="en-US" sz="800">
                <a:solidFill>
                  <a:srgbClr val="FFFFFF"/>
                </a:solidFill>
                <a:latin typeface="Open Sans"/>
                <a:ea typeface="Open Sans"/>
                <a:cs typeface="Open Sans"/>
                <a:sym typeface="Open Sans"/>
              </a:rPr>
            </a:br>
            <a:r>
              <a:rPr lang="en-US" sz="800">
                <a:solidFill>
                  <a:srgbClr val="FFFFFF"/>
                </a:solidFill>
                <a:latin typeface="Open Sans"/>
                <a:ea typeface="Open Sans"/>
                <a:cs typeface="Open Sans"/>
                <a:sym typeface="Open Sans"/>
              </a:rPr>
              <a:t>Lecture 1: OnSSET/Global Electrification</a:t>
            </a:r>
            <a:br>
              <a:rPr lang="en-US" sz="800">
                <a:solidFill>
                  <a:srgbClr val="FFFFFF"/>
                </a:solidFill>
                <a:latin typeface="Open Sans"/>
                <a:ea typeface="Open Sans"/>
                <a:cs typeface="Open Sans"/>
                <a:sym typeface="Open Sans"/>
              </a:rPr>
            </a:br>
            <a:r>
              <a:rPr lang="en-US" sz="800">
                <a:solidFill>
                  <a:srgbClr val="FFFFFF"/>
                </a:solidFill>
                <a:latin typeface="Open Sans"/>
                <a:ea typeface="Open Sans"/>
                <a:cs typeface="Open Sans"/>
                <a:sym typeface="Open Sans"/>
              </a:rPr>
              <a:t>Platform. Release Version 1.0. [online</a:t>
            </a:r>
            <a:br>
              <a:rPr lang="en-US" sz="800">
                <a:solidFill>
                  <a:srgbClr val="FFFFFF"/>
                </a:solidFill>
                <a:latin typeface="Open Sans"/>
                <a:ea typeface="Open Sans"/>
                <a:cs typeface="Open Sans"/>
                <a:sym typeface="Open Sans"/>
              </a:rPr>
            </a:br>
            <a:r>
              <a:rPr lang="en-US" sz="800">
                <a:solidFill>
                  <a:srgbClr val="FFFFFF"/>
                </a:solidFill>
                <a:latin typeface="Open Sans"/>
                <a:ea typeface="Open Sans"/>
                <a:cs typeface="Open Sans"/>
                <a:sym typeface="Open Sans"/>
              </a:rPr>
              <a:t>presentation]. Climate Compatible Growth</a:t>
            </a:r>
            <a:br>
              <a:rPr lang="en-US" sz="800">
                <a:solidFill>
                  <a:srgbClr val="FFFFFF"/>
                </a:solidFill>
                <a:latin typeface="Open Sans"/>
                <a:ea typeface="Open Sans"/>
                <a:cs typeface="Open Sans"/>
                <a:sym typeface="Open Sans"/>
              </a:rPr>
            </a:br>
            <a:r>
              <a:rPr lang="en-US" sz="800">
                <a:solidFill>
                  <a:srgbClr val="FFFFFF"/>
                </a:solidFill>
                <a:latin typeface="Open Sans"/>
                <a:ea typeface="Open Sans"/>
                <a:cs typeface="Open Sans"/>
                <a:sym typeface="Open Sans"/>
              </a:rPr>
              <a:t>Programme, Energy Sector Management Assistance Program and World Bank Group</a:t>
            </a:r>
            <a:endParaRPr sz="800">
              <a:solidFill>
                <a:srgbClr val="FFFFFF"/>
              </a:solidFill>
              <a:latin typeface="Open Sans"/>
              <a:ea typeface="Open Sans"/>
              <a:cs typeface="Open Sans"/>
              <a:sym typeface="Open Sans"/>
            </a:endParaRPr>
          </a:p>
        </p:txBody>
      </p:sp>
      <p:sp>
        <p:nvSpPr>
          <p:cNvPr id="391" name="Google Shape;391;p26"/>
          <p:cNvSpPr txBox="1"/>
          <p:nvPr/>
        </p:nvSpPr>
        <p:spPr>
          <a:xfrm>
            <a:off x="443400" y="4628475"/>
            <a:ext cx="5192700" cy="33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b="1">
                <a:solidFill>
                  <a:schemeClr val="dk1"/>
                </a:solidFill>
                <a:latin typeface="Open Sans"/>
                <a:ea typeface="Open Sans"/>
                <a:cs typeface="Open Sans"/>
                <a:sym typeface="Open Sans"/>
              </a:rPr>
              <a:t>The translation of this material to French was assisted by Ariane Millot.</a:t>
            </a:r>
            <a:endParaRPr sz="1100" b="1">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3" descr="Graphical user interface, text&#10;&#10;Description automatically generated"/>
          <p:cNvPicPr preferRelativeResize="0"/>
          <p:nvPr/>
        </p:nvPicPr>
        <p:blipFill rotWithShape="1">
          <a:blip r:embed="rId3">
            <a:alphaModFix/>
          </a:blip>
          <a:srcRect/>
          <a:stretch/>
        </p:blipFill>
        <p:spPr>
          <a:xfrm>
            <a:off x="-3565" y="-1605"/>
            <a:ext cx="12192000" cy="6858000"/>
          </a:xfrm>
          <a:prstGeom prst="rect">
            <a:avLst/>
          </a:prstGeom>
          <a:noFill/>
          <a:ln>
            <a:noFill/>
          </a:ln>
        </p:spPr>
      </p:pic>
      <p:sp>
        <p:nvSpPr>
          <p:cNvPr id="114" name="Google Shape;114;p3"/>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3</a:t>
            </a:fld>
            <a:endParaRPr sz="1400" b="1">
              <a:solidFill>
                <a:schemeClr val="lt1"/>
              </a:solidFill>
              <a:latin typeface="Open Sans ExtraBold"/>
              <a:ea typeface="Open Sans ExtraBold"/>
              <a:cs typeface="Open Sans ExtraBold"/>
              <a:sym typeface="Open Sans ExtraBold"/>
            </a:endParaRPr>
          </a:p>
        </p:txBody>
      </p:sp>
      <p:sp>
        <p:nvSpPr>
          <p:cNvPr id="115" name="Google Shape;115;p3"/>
          <p:cNvSpPr/>
          <p:nvPr/>
        </p:nvSpPr>
        <p:spPr>
          <a:xfrm>
            <a:off x="887215" y="1548800"/>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Modélisation énergétique </a:t>
            </a:r>
            <a:endParaRPr/>
          </a:p>
        </p:txBody>
      </p:sp>
      <p:pic>
        <p:nvPicPr>
          <p:cNvPr id="116" name="Google Shape;116;p3"/>
          <p:cNvPicPr preferRelativeResize="0"/>
          <p:nvPr/>
        </p:nvPicPr>
        <p:blipFill rotWithShape="1">
          <a:blip r:embed="rId4">
            <a:alphaModFix/>
          </a:blip>
          <a:srcRect/>
          <a:stretch/>
        </p:blipFill>
        <p:spPr>
          <a:xfrm>
            <a:off x="7022454" y="1388954"/>
            <a:ext cx="4717487" cy="3144991"/>
          </a:xfrm>
          <a:prstGeom prst="rect">
            <a:avLst/>
          </a:prstGeom>
          <a:noFill/>
          <a:ln>
            <a:noFill/>
          </a:ln>
        </p:spPr>
      </p:pic>
      <p:pic>
        <p:nvPicPr>
          <p:cNvPr id="117" name="Google Shape;117;p3"/>
          <p:cNvPicPr preferRelativeResize="0"/>
          <p:nvPr/>
        </p:nvPicPr>
        <p:blipFill rotWithShape="1">
          <a:blip r:embed="rId5">
            <a:alphaModFix/>
          </a:blip>
          <a:srcRect/>
          <a:stretch/>
        </p:blipFill>
        <p:spPr>
          <a:xfrm>
            <a:off x="-1764" y="2900495"/>
            <a:ext cx="5280488" cy="3497003"/>
          </a:xfrm>
          <a:prstGeom prst="rect">
            <a:avLst/>
          </a:prstGeom>
          <a:noFill/>
          <a:ln>
            <a:noFill/>
          </a:ln>
        </p:spPr>
      </p:pic>
      <p:pic>
        <p:nvPicPr>
          <p:cNvPr id="118" name="Google Shape;118;p3"/>
          <p:cNvPicPr preferRelativeResize="0">
            <a:picLocks noGrp="1"/>
          </p:cNvPicPr>
          <p:nvPr>
            <p:ph type="body" idx="1"/>
          </p:nvPr>
        </p:nvPicPr>
        <p:blipFill rotWithShape="1">
          <a:blip r:embed="rId6">
            <a:alphaModFix/>
          </a:blip>
          <a:srcRect/>
          <a:stretch/>
        </p:blipFill>
        <p:spPr>
          <a:xfrm>
            <a:off x="4434308" y="1992024"/>
            <a:ext cx="2587007" cy="3441724"/>
          </a:xfrm>
          <a:prstGeom prst="rect">
            <a:avLst/>
          </a:prstGeom>
          <a:noFill/>
          <a:ln>
            <a:noFill/>
          </a:ln>
        </p:spPr>
      </p:pic>
      <p:sp>
        <p:nvSpPr>
          <p:cNvPr id="119" name="Google Shape;119;p3"/>
          <p:cNvSpPr/>
          <p:nvPr/>
        </p:nvSpPr>
        <p:spPr>
          <a:xfrm>
            <a:off x="8412739" y="6097292"/>
            <a:ext cx="414308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Ruiz-Nuñez &amp; Wei, 2015 ; Herbst et al., 2012</a:t>
            </a:r>
            <a:endParaRPr sz="1400" i="1">
              <a:solidFill>
                <a:schemeClr val="dk1"/>
              </a:solidFill>
              <a:latin typeface="Open Sans"/>
              <a:ea typeface="Open Sans"/>
              <a:cs typeface="Open Sans"/>
              <a:sym typeface="Open Sans"/>
            </a:endParaRPr>
          </a:p>
        </p:txBody>
      </p:sp>
      <p:sp>
        <p:nvSpPr>
          <p:cNvPr id="120" name="Google Shape;120;p3"/>
          <p:cNvSpPr txBox="1"/>
          <p:nvPr/>
        </p:nvSpPr>
        <p:spPr>
          <a:xfrm>
            <a:off x="892140" y="80371"/>
            <a:ext cx="7692672" cy="136907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1.1 Pourquoi la modélisation géospatiale de l'énergie ?</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4"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7" name="Google Shape;127;p4"/>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4</a:t>
            </a:fld>
            <a:endParaRPr sz="1400" b="1">
              <a:solidFill>
                <a:schemeClr val="lt1"/>
              </a:solidFill>
              <a:latin typeface="Open Sans ExtraBold"/>
              <a:ea typeface="Open Sans ExtraBold"/>
              <a:cs typeface="Open Sans ExtraBold"/>
              <a:sym typeface="Open Sans ExtraBold"/>
            </a:endParaRPr>
          </a:p>
        </p:txBody>
      </p:sp>
      <p:sp>
        <p:nvSpPr>
          <p:cNvPr id="128" name="Google Shape;128;p4"/>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Le rôle croissant des systèmes hors réseau </a:t>
            </a:r>
            <a:endParaRPr/>
          </a:p>
        </p:txBody>
      </p:sp>
      <p:sp>
        <p:nvSpPr>
          <p:cNvPr id="129" name="Google Shape;129;p4"/>
          <p:cNvSpPr txBox="1"/>
          <p:nvPr/>
        </p:nvSpPr>
        <p:spPr>
          <a:xfrm>
            <a:off x="887215" y="4640"/>
            <a:ext cx="8286282"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1.1 Pourquoi la modélisation géospatiale de l'énergie ?</a:t>
            </a:r>
            <a:endParaRPr/>
          </a:p>
        </p:txBody>
      </p:sp>
      <p:pic>
        <p:nvPicPr>
          <p:cNvPr id="130" name="Google Shape;130;p4"/>
          <p:cNvPicPr preferRelativeResize="0">
            <a:picLocks noGrp="1"/>
          </p:cNvPicPr>
          <p:nvPr>
            <p:ph type="body" idx="1"/>
          </p:nvPr>
        </p:nvPicPr>
        <p:blipFill rotWithShape="1">
          <a:blip r:embed="rId4">
            <a:alphaModFix/>
          </a:blip>
          <a:srcRect/>
          <a:stretch/>
        </p:blipFill>
        <p:spPr>
          <a:xfrm>
            <a:off x="2366282" y="1825625"/>
            <a:ext cx="7056014" cy="4116008"/>
          </a:xfrm>
          <a:prstGeom prst="rect">
            <a:avLst/>
          </a:prstGeom>
          <a:noFill/>
          <a:ln>
            <a:noFill/>
          </a:ln>
        </p:spPr>
      </p:pic>
      <p:sp>
        <p:nvSpPr>
          <p:cNvPr id="131" name="Google Shape;131;p4"/>
          <p:cNvSpPr/>
          <p:nvPr/>
        </p:nvSpPr>
        <p:spPr>
          <a:xfrm>
            <a:off x="7892564" y="6091473"/>
            <a:ext cx="38873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AIE, 2019 ; Franz et al, 2019 ; Mentis et al, 2017</a:t>
            </a:r>
            <a:endParaRPr sz="1400" i="1">
              <a:solidFill>
                <a:schemeClr val="dk1"/>
              </a:solidFill>
              <a:latin typeface="Open Sans"/>
              <a:ea typeface="Open Sans"/>
              <a:cs typeface="Open Sans"/>
              <a:sym typeface="Open Sans"/>
            </a:endParaRPr>
          </a:p>
        </p:txBody>
      </p:sp>
      <p:sp>
        <p:nvSpPr>
          <p:cNvPr id="132" name="Google Shape;132;p4"/>
          <p:cNvSpPr txBox="1"/>
          <p:nvPr/>
        </p:nvSpPr>
        <p:spPr>
          <a:xfrm>
            <a:off x="2601775" y="6136209"/>
            <a:ext cx="3887346" cy="2539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a:solidFill>
                  <a:schemeClr val="dk1"/>
                </a:solidFill>
                <a:latin typeface="Open Sans"/>
                <a:ea typeface="Open Sans"/>
                <a:cs typeface="Open Sans"/>
                <a:sym typeface="Open Sans"/>
              </a:rPr>
              <a:t>Source de l'image </a:t>
            </a:r>
            <a:r>
              <a:rPr lang="en-US" sz="1000">
                <a:solidFill>
                  <a:schemeClr val="dk1"/>
                </a:solidFill>
                <a:latin typeface="Open Sans"/>
                <a:ea typeface="Open Sans"/>
                <a:cs typeface="Open Sans"/>
                <a:sym typeface="Open Sans"/>
              </a:rPr>
              <a:t>: Insensus, 2014, </a:t>
            </a:r>
            <a:r>
              <a:rPr lang="en-US" sz="10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I, </a:t>
            </a:r>
            <a:r>
              <a:rPr lang="en-US" sz="1000">
                <a:solidFill>
                  <a:schemeClr val="dk1"/>
                </a:solidFill>
                <a:latin typeface="Open Sans"/>
                <a:ea typeface="Open Sans"/>
                <a:cs typeface="Open Sans"/>
                <a:sym typeface="Open Sans"/>
              </a:rPr>
              <a:t>autorisation de l'auteur</a:t>
            </a:r>
            <a:endParaRP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5" descr="Graphical user interface, text&#10;&#10;Description automatically generated"/>
          <p:cNvPicPr preferRelativeResize="0"/>
          <p:nvPr/>
        </p:nvPicPr>
        <p:blipFill rotWithShape="1">
          <a:blip r:embed="rId3">
            <a:alphaModFix/>
          </a:blip>
          <a:srcRect/>
          <a:stretch/>
        </p:blipFill>
        <p:spPr>
          <a:xfrm>
            <a:off x="0" y="19208"/>
            <a:ext cx="12192000" cy="6858000"/>
          </a:xfrm>
          <a:prstGeom prst="rect">
            <a:avLst/>
          </a:prstGeom>
          <a:noFill/>
          <a:ln>
            <a:noFill/>
          </a:ln>
        </p:spPr>
      </p:pic>
      <p:sp>
        <p:nvSpPr>
          <p:cNvPr id="139" name="Google Shape;139;p5"/>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5</a:t>
            </a:fld>
            <a:endParaRPr sz="1400" b="1">
              <a:solidFill>
                <a:schemeClr val="lt1"/>
              </a:solidFill>
              <a:latin typeface="Open Sans ExtraBold"/>
              <a:ea typeface="Open Sans ExtraBold"/>
              <a:cs typeface="Open Sans ExtraBold"/>
              <a:sym typeface="Open Sans ExtraBold"/>
            </a:endParaRPr>
          </a:p>
        </p:txBody>
      </p:sp>
      <p:sp>
        <p:nvSpPr>
          <p:cNvPr id="140" name="Google Shape;140;p5"/>
          <p:cNvSpPr/>
          <p:nvPr/>
        </p:nvSpPr>
        <p:spPr>
          <a:xfrm>
            <a:off x="887214" y="1389619"/>
            <a:ext cx="742104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Dimensions géospatiales de la </a:t>
            </a:r>
            <a:r>
              <a:rPr lang="en-US" sz="1800" b="1">
                <a:solidFill>
                  <a:srgbClr val="9CC2E5"/>
                </a:solidFill>
                <a:latin typeface="Open Sans"/>
                <a:ea typeface="Open Sans"/>
                <a:cs typeface="Open Sans"/>
                <a:sym typeface="Open Sans"/>
              </a:rPr>
              <a:t>modélisation</a:t>
            </a:r>
            <a:r>
              <a:rPr lang="en-US" sz="2000" b="1">
                <a:solidFill>
                  <a:srgbClr val="9CC2E5"/>
                </a:solidFill>
                <a:latin typeface="Open Sans"/>
                <a:ea typeface="Open Sans"/>
                <a:cs typeface="Open Sans"/>
                <a:sym typeface="Open Sans"/>
              </a:rPr>
              <a:t> énergétique  </a:t>
            </a:r>
            <a:endParaRPr/>
          </a:p>
        </p:txBody>
      </p:sp>
      <p:sp>
        <p:nvSpPr>
          <p:cNvPr id="141" name="Google Shape;141;p5"/>
          <p:cNvSpPr/>
          <p:nvPr/>
        </p:nvSpPr>
        <p:spPr>
          <a:xfrm>
            <a:off x="5779849" y="2108804"/>
            <a:ext cx="5070860" cy="38280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Open Sans"/>
                <a:ea typeface="Open Sans"/>
                <a:cs typeface="Open Sans"/>
                <a:sym typeface="Open Sans"/>
              </a:rPr>
              <a:t>Voici quelques-unes de ces dimensions :</a:t>
            </a:r>
            <a:endParaRPr sz="2000">
              <a:solidFill>
                <a:schemeClr val="dk1"/>
              </a:solidFill>
              <a:latin typeface="Open Sans"/>
              <a:ea typeface="Open Sans"/>
              <a:cs typeface="Open Sans"/>
              <a:sym typeface="Open Sans"/>
            </a:endParaRPr>
          </a:p>
          <a:p>
            <a:pPr marL="342900" marR="0" lvl="0" indent="-342900" algn="l" rtl="0">
              <a:spcBef>
                <a:spcPts val="1200"/>
              </a:spcBef>
              <a:spcAft>
                <a:spcPts val="0"/>
              </a:spcAft>
              <a:buClr>
                <a:schemeClr val="dk1"/>
              </a:buClr>
              <a:buSzPts val="2000"/>
              <a:buFont typeface="Georgia"/>
              <a:buChar char="-"/>
            </a:pPr>
            <a:r>
              <a:rPr lang="en-US" sz="2000">
                <a:solidFill>
                  <a:schemeClr val="dk1"/>
                </a:solidFill>
                <a:latin typeface="Open Sans"/>
                <a:ea typeface="Open Sans"/>
                <a:cs typeface="Open Sans"/>
                <a:sym typeface="Open Sans"/>
              </a:rPr>
              <a:t>La répartition de la population (et de la demande d'électricité)</a:t>
            </a:r>
            <a:endParaRPr sz="2000">
              <a:solidFill>
                <a:schemeClr val="dk1"/>
              </a:solidFill>
              <a:latin typeface="Open Sans"/>
              <a:ea typeface="Open Sans"/>
              <a:cs typeface="Open Sans"/>
              <a:sym typeface="Open Sans"/>
            </a:endParaRPr>
          </a:p>
          <a:p>
            <a:pPr marL="342900" marR="0" lvl="0" indent="-342900" algn="l" rtl="0">
              <a:spcBef>
                <a:spcPts val="1200"/>
              </a:spcBef>
              <a:spcAft>
                <a:spcPts val="0"/>
              </a:spcAft>
              <a:buClr>
                <a:schemeClr val="dk1"/>
              </a:buClr>
              <a:buSzPts val="2000"/>
              <a:buFont typeface="Georgia"/>
              <a:buChar char="-"/>
            </a:pPr>
            <a:r>
              <a:rPr lang="en-US" sz="2000">
                <a:solidFill>
                  <a:schemeClr val="dk1"/>
                </a:solidFill>
                <a:latin typeface="Open Sans"/>
                <a:ea typeface="Open Sans"/>
                <a:cs typeface="Open Sans"/>
                <a:sym typeface="Open Sans"/>
              </a:rPr>
              <a:t>Quelles sont les ressources énergétiques disponibles et où (solaire, éolienne, hydraulique, etc.) ?</a:t>
            </a:r>
            <a:endParaRPr sz="2000">
              <a:solidFill>
                <a:schemeClr val="dk1"/>
              </a:solidFill>
              <a:latin typeface="Open Sans"/>
              <a:ea typeface="Open Sans"/>
              <a:cs typeface="Open Sans"/>
              <a:sym typeface="Open Sans"/>
            </a:endParaRPr>
          </a:p>
          <a:p>
            <a:pPr marL="342900" marR="0" lvl="0" indent="-342900" algn="l" rtl="0">
              <a:spcBef>
                <a:spcPts val="1200"/>
              </a:spcBef>
              <a:spcAft>
                <a:spcPts val="0"/>
              </a:spcAft>
              <a:buClr>
                <a:schemeClr val="dk1"/>
              </a:buClr>
              <a:buSzPts val="2000"/>
              <a:buFont typeface="Georgia"/>
              <a:buChar char="-"/>
            </a:pPr>
            <a:r>
              <a:rPr lang="en-US" sz="2000">
                <a:solidFill>
                  <a:schemeClr val="dk1"/>
                </a:solidFill>
                <a:latin typeface="Open Sans"/>
                <a:ea typeface="Open Sans"/>
                <a:cs typeface="Open Sans"/>
                <a:sym typeface="Open Sans"/>
              </a:rPr>
              <a:t>Distance par rapport à l'infrastructure de réseau existante</a:t>
            </a:r>
            <a:endParaRPr sz="2000">
              <a:solidFill>
                <a:schemeClr val="dk1"/>
              </a:solidFill>
              <a:latin typeface="Open Sans"/>
              <a:ea typeface="Open Sans"/>
              <a:cs typeface="Open Sans"/>
              <a:sym typeface="Open Sans"/>
            </a:endParaRPr>
          </a:p>
          <a:p>
            <a:pPr marL="342900" marR="0" lvl="0" indent="-342900" algn="l" rtl="0">
              <a:spcBef>
                <a:spcPts val="1200"/>
              </a:spcBef>
              <a:spcAft>
                <a:spcPts val="0"/>
              </a:spcAft>
              <a:buClr>
                <a:schemeClr val="dk1"/>
              </a:buClr>
              <a:buSzPts val="2000"/>
              <a:buFont typeface="Georgia"/>
              <a:buChar char="-"/>
            </a:pPr>
            <a:r>
              <a:rPr lang="en-US" sz="2000">
                <a:solidFill>
                  <a:schemeClr val="dk1"/>
                </a:solidFill>
                <a:latin typeface="Open Sans"/>
                <a:ea typeface="Open Sans"/>
                <a:cs typeface="Open Sans"/>
                <a:sym typeface="Open Sans"/>
              </a:rPr>
              <a:t>Variations du terrain  </a:t>
            </a:r>
            <a:endParaRPr/>
          </a:p>
          <a:p>
            <a:pPr marL="0" marR="0" lvl="0" indent="0" algn="l" rtl="0">
              <a:lnSpc>
                <a:spcPct val="54166"/>
              </a:lnSpc>
              <a:spcBef>
                <a:spcPts val="1200"/>
              </a:spcBef>
              <a:spcAft>
                <a:spcPts val="0"/>
              </a:spcAft>
              <a:buNone/>
            </a:pPr>
            <a:endParaRPr sz="2400">
              <a:solidFill>
                <a:schemeClr val="dk1"/>
              </a:solidFill>
              <a:latin typeface="Georgia"/>
              <a:ea typeface="Georgia"/>
              <a:cs typeface="Georgia"/>
              <a:sym typeface="Georgia"/>
            </a:endParaRPr>
          </a:p>
        </p:txBody>
      </p:sp>
      <p:sp>
        <p:nvSpPr>
          <p:cNvPr id="142" name="Google Shape;142;p5"/>
          <p:cNvSpPr/>
          <p:nvPr/>
        </p:nvSpPr>
        <p:spPr>
          <a:xfrm>
            <a:off x="10109165" y="6102043"/>
            <a:ext cx="165141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Mentis et al, 2017</a:t>
            </a:r>
            <a:endParaRPr/>
          </a:p>
        </p:txBody>
      </p:sp>
      <p:sp>
        <p:nvSpPr>
          <p:cNvPr id="143" name="Google Shape;143;p5"/>
          <p:cNvSpPr txBox="1"/>
          <p:nvPr/>
        </p:nvSpPr>
        <p:spPr>
          <a:xfrm>
            <a:off x="887215" y="4640"/>
            <a:ext cx="8610746"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1.1 Pourquoi la modélisation géospatiale de l'énergie ?</a:t>
            </a:r>
            <a:endParaRPr/>
          </a:p>
        </p:txBody>
      </p:sp>
      <p:pic>
        <p:nvPicPr>
          <p:cNvPr id="144" name="Google Shape;144;p5"/>
          <p:cNvPicPr preferRelativeResize="0"/>
          <p:nvPr/>
        </p:nvPicPr>
        <p:blipFill rotWithShape="1">
          <a:blip r:embed="rId4">
            <a:alphaModFix/>
          </a:blip>
          <a:srcRect l="22766" t="14815" r="29649" b="19577"/>
          <a:stretch/>
        </p:blipFill>
        <p:spPr>
          <a:xfrm>
            <a:off x="720698" y="1789729"/>
            <a:ext cx="4615543" cy="4499429"/>
          </a:xfrm>
          <a:prstGeom prst="rect">
            <a:avLst/>
          </a:prstGeom>
          <a:noFill/>
          <a:ln>
            <a:noFill/>
          </a:ln>
        </p:spPr>
      </p:pic>
      <p:sp>
        <p:nvSpPr>
          <p:cNvPr id="145" name="Google Shape;145;p5"/>
          <p:cNvSpPr txBox="1"/>
          <p:nvPr/>
        </p:nvSpPr>
        <p:spPr>
          <a:xfrm>
            <a:off x="1372836" y="1772739"/>
            <a:ext cx="5070860" cy="3231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a:solidFill>
                  <a:schemeClr val="dk1"/>
                </a:solidFill>
                <a:latin typeface="Open Sans"/>
                <a:ea typeface="Open Sans"/>
                <a:cs typeface="Open Sans"/>
                <a:sym typeface="Open Sans"/>
              </a:rPr>
              <a:t>Lignes de transmission en Afrique subsaharienne</a:t>
            </a:r>
            <a:endParaRPr/>
          </a:p>
        </p:txBody>
      </p:sp>
      <p:sp>
        <p:nvSpPr>
          <p:cNvPr id="146" name="Google Shape;146;p5"/>
          <p:cNvSpPr txBox="1"/>
          <p:nvPr/>
        </p:nvSpPr>
        <p:spPr>
          <a:xfrm>
            <a:off x="1103789" y="6156953"/>
            <a:ext cx="4847431" cy="25391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000" b="1">
                <a:solidFill>
                  <a:schemeClr val="dk1"/>
                </a:solidFill>
                <a:latin typeface="Open Sans"/>
                <a:ea typeface="Open Sans"/>
                <a:cs typeface="Open Sans"/>
                <a:sym typeface="Open Sans"/>
              </a:rPr>
              <a:t>Source de l'image : </a:t>
            </a:r>
            <a:r>
              <a:rPr lang="en-US" sz="1000">
                <a:solidFill>
                  <a:schemeClr val="dk1"/>
                </a:solidFill>
                <a:latin typeface="Open Sans"/>
                <a:ea typeface="Open Sans"/>
                <a:cs typeface="Open Sans"/>
                <a:sym typeface="Open Sans"/>
              </a:rPr>
              <a:t>Khavari et al. 2021, </a:t>
            </a:r>
            <a:r>
              <a:rPr lang="en-US" sz="10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image</a:t>
            </a:r>
            <a:r>
              <a:rPr lang="en-US" sz="1000">
                <a:solidFill>
                  <a:schemeClr val="dk1"/>
                </a:solidFill>
                <a:latin typeface="Open Sans"/>
                <a:ea typeface="Open Sans"/>
                <a:cs typeface="Open Sans"/>
                <a:sym typeface="Open Sans"/>
              </a:rPr>
              <a:t>, licence </a:t>
            </a:r>
            <a:r>
              <a:rPr lang="en-US" sz="1000"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CC-BY 4.0</a:t>
            </a:r>
            <a:endParaRPr sz="10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6"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3" name="Google Shape;153;p6"/>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6</a:t>
            </a:fld>
            <a:endParaRPr sz="1400" b="1">
              <a:solidFill>
                <a:schemeClr val="lt1"/>
              </a:solidFill>
              <a:latin typeface="Open Sans ExtraBold"/>
              <a:ea typeface="Open Sans ExtraBold"/>
              <a:cs typeface="Open Sans ExtraBold"/>
              <a:sym typeface="Open Sans ExtraBold"/>
            </a:endParaRPr>
          </a:p>
        </p:txBody>
      </p:sp>
      <p:sp>
        <p:nvSpPr>
          <p:cNvPr id="154" name="Google Shape;154;p6"/>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Aspects clés de la formation</a:t>
            </a:r>
            <a:endParaRPr/>
          </a:p>
        </p:txBody>
      </p:sp>
      <p:sp>
        <p:nvSpPr>
          <p:cNvPr id="155" name="Google Shape;155;p6"/>
          <p:cNvSpPr txBox="1">
            <a:spLocks noGrp="1"/>
          </p:cNvSpPr>
          <p:nvPr>
            <p:ph type="body" idx="1"/>
          </p:nvPr>
        </p:nvSpPr>
        <p:spPr>
          <a:xfrm>
            <a:off x="838200" y="1825625"/>
            <a:ext cx="595733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Clr>
                <a:schemeClr val="dk1"/>
              </a:buClr>
              <a:buSzPts val="2000"/>
              <a:buChar char="•"/>
            </a:pPr>
            <a:r>
              <a:rPr lang="en-US" sz="2000">
                <a:latin typeface="Open Sans"/>
                <a:ea typeface="Open Sans"/>
                <a:cs typeface="Open Sans"/>
                <a:sym typeface="Open Sans"/>
              </a:rPr>
              <a:t>Dans ce cours, vous vous familiariserez avec la dimension spatiale de la planification énergétique.</a:t>
            </a:r>
            <a:endParaRPr/>
          </a:p>
          <a:p>
            <a:pPr marL="228600" lvl="0" indent="-228600" algn="l" rtl="0">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L'infrastructure énergétique est à forte intensité de capital.</a:t>
            </a:r>
            <a:endParaRPr/>
          </a:p>
          <a:p>
            <a:pPr marL="228600" lvl="0" indent="-228600" algn="l" rtl="0">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La modélisation énergétique est utilisée pour éclairer l'élaboration de la politique énergétique</a:t>
            </a:r>
            <a:endParaRPr sz="2000">
              <a:latin typeface="Open Sans"/>
              <a:ea typeface="Open Sans"/>
              <a:cs typeface="Open Sans"/>
              <a:sym typeface="Open Sans"/>
            </a:endParaRPr>
          </a:p>
          <a:p>
            <a:pPr marL="228600" lvl="0" indent="-228600" algn="l" rtl="0">
              <a:lnSpc>
                <a:spcPct val="100000"/>
              </a:lnSpc>
              <a:spcBef>
                <a:spcPts val="1000"/>
              </a:spcBef>
              <a:spcAft>
                <a:spcPts val="0"/>
              </a:spcAft>
              <a:buClr>
                <a:schemeClr val="dk1"/>
              </a:buClr>
              <a:buSzPts val="2000"/>
              <a:buChar char="•"/>
            </a:pPr>
            <a:r>
              <a:rPr lang="en-US" sz="2000">
                <a:latin typeface="Open Sans"/>
                <a:ea typeface="Open Sans"/>
                <a:cs typeface="Open Sans"/>
                <a:sym typeface="Open Sans"/>
              </a:rPr>
              <a:t>La dimension spatiale peut être une dimension importante à prendre en compte dans la planification énergétique.</a:t>
            </a:r>
            <a:endParaRPr/>
          </a:p>
        </p:txBody>
      </p:sp>
      <p:sp>
        <p:nvSpPr>
          <p:cNvPr id="156" name="Google Shape;156;p6"/>
          <p:cNvSpPr txBox="1"/>
          <p:nvPr/>
        </p:nvSpPr>
        <p:spPr>
          <a:xfrm>
            <a:off x="887214" y="4640"/>
            <a:ext cx="8797559"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1.1 Pourquoi la modélisation géospatiale de l'énergie ?</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7"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62" name="Google Shape;162;p7"/>
          <p:cNvSpPr txBox="1"/>
          <p:nvPr/>
        </p:nvSpPr>
        <p:spPr>
          <a:xfrm>
            <a:off x="747853" y="4067268"/>
            <a:ext cx="8050696" cy="369332"/>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1800" b="1">
                <a:solidFill>
                  <a:schemeClr val="lt1"/>
                </a:solidFill>
                <a:latin typeface="Open Sans ExtraBold"/>
                <a:ea typeface="Open Sans ExtraBold"/>
                <a:cs typeface="Open Sans ExtraBold"/>
                <a:sym typeface="Open Sans ExtraBold"/>
              </a:rPr>
              <a:t>Nom du cours</a:t>
            </a:r>
            <a:endParaRPr sz="1800" b="1">
              <a:solidFill>
                <a:schemeClr val="lt1"/>
              </a:solidFill>
              <a:latin typeface="Open Sans ExtraBold"/>
              <a:ea typeface="Open Sans ExtraBold"/>
              <a:cs typeface="Open Sans ExtraBold"/>
              <a:sym typeface="Open Sans ExtraBold"/>
            </a:endParaRPr>
          </a:p>
        </p:txBody>
      </p:sp>
      <p:sp>
        <p:nvSpPr>
          <p:cNvPr id="163" name="Google Shape;163;p7"/>
          <p:cNvSpPr txBox="1"/>
          <p:nvPr/>
        </p:nvSpPr>
        <p:spPr>
          <a:xfrm>
            <a:off x="735496" y="5628342"/>
            <a:ext cx="8050696" cy="523220"/>
          </a:xfrm>
          <a:prstGeom prst="rect">
            <a:avLst/>
          </a:prstGeom>
          <a:noFill/>
          <a:ln>
            <a:noFill/>
          </a:ln>
        </p:spPr>
        <p:txBody>
          <a:bodyPr spcFirstLastPara="1" wrap="square" lIns="91425" tIns="45700" rIns="91425" bIns="45700" anchor="b" anchorCtr="0">
            <a:spAutoFit/>
          </a:bodyPr>
          <a:lstStyle/>
          <a:p>
            <a:pPr marL="0" marR="0" lvl="0" indent="0" algn="l" rtl="0">
              <a:spcBef>
                <a:spcPts val="0"/>
              </a:spcBef>
              <a:spcAft>
                <a:spcPts val="0"/>
              </a:spcAft>
              <a:buNone/>
            </a:pPr>
            <a:r>
              <a:rPr lang="en-US" sz="2800" b="1" i="1">
                <a:solidFill>
                  <a:schemeClr val="lt1"/>
                </a:solidFill>
                <a:latin typeface="Open Sans"/>
                <a:ea typeface="Open Sans"/>
                <a:cs typeface="Open Sans"/>
                <a:sym typeface="Open Sans"/>
              </a:rPr>
              <a:t>Mini conférence Objectif d'apprentissage</a:t>
            </a:r>
            <a:endParaRPr sz="2800" b="1" i="1">
              <a:solidFill>
                <a:schemeClr val="lt1"/>
              </a:solidFill>
              <a:latin typeface="Open Sans"/>
              <a:ea typeface="Open Sans"/>
              <a:cs typeface="Open Sans"/>
              <a:sym typeface="Open Sans"/>
            </a:endParaRPr>
          </a:p>
        </p:txBody>
      </p:sp>
      <p:sp>
        <p:nvSpPr>
          <p:cNvPr id="164" name="Google Shape;164;p7"/>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7</a:t>
            </a:fld>
            <a:endParaRPr sz="1400" b="1">
              <a:solidFill>
                <a:schemeClr val="lt1"/>
              </a:solidFill>
              <a:latin typeface="Open Sans ExtraBold"/>
              <a:ea typeface="Open Sans ExtraBold"/>
              <a:cs typeface="Open Sans ExtraBold"/>
              <a:sym typeface="Open Sans ExtraBold"/>
            </a:endParaRPr>
          </a:p>
        </p:txBody>
      </p:sp>
      <p:sp>
        <p:nvSpPr>
          <p:cNvPr id="165" name="Google Shape;165;p7"/>
          <p:cNvSpPr txBox="1"/>
          <p:nvPr/>
        </p:nvSpPr>
        <p:spPr>
          <a:xfrm>
            <a:off x="894080" y="-7924"/>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Lecture 1.1 Références</a:t>
            </a:r>
            <a:endParaRPr/>
          </a:p>
        </p:txBody>
      </p:sp>
      <p:sp>
        <p:nvSpPr>
          <p:cNvPr id="166" name="Google Shape;166;p7"/>
          <p:cNvSpPr txBox="1"/>
          <p:nvPr/>
        </p:nvSpPr>
        <p:spPr>
          <a:xfrm>
            <a:off x="894080" y="1576391"/>
            <a:ext cx="10029000" cy="45252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1600">
                <a:solidFill>
                  <a:schemeClr val="dk1"/>
                </a:solidFill>
                <a:latin typeface="Open Sans"/>
                <a:ea typeface="Open Sans"/>
                <a:cs typeface="Open Sans"/>
                <a:sym typeface="Open Sans"/>
              </a:rPr>
              <a:t>Franz, M., Peterschmidt, N., Rohrer, M., Kondev, B., 2014. Minigrid Policy Toolkit [WWW Document]. URL </a:t>
            </a:r>
            <a:r>
              <a:rPr lang="en-US" sz="1600" u="sng">
                <a:solidFill>
                  <a:schemeClr val="dk1"/>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https://www.ren21.net/wp-content/uploads/2019/06/MinigridPolicyToolkit_Sep2014_EN.pdf</a:t>
            </a:r>
            <a:r>
              <a:rPr lang="en-US" sz="1600">
                <a:solidFill>
                  <a:schemeClr val="dk1"/>
                </a:solidFill>
                <a:latin typeface="Open Sans"/>
                <a:ea typeface="Open Sans"/>
                <a:cs typeface="Open Sans"/>
                <a:sym typeface="Open Sans"/>
              </a:rPr>
              <a:t> (accessed 2.13.21).</a:t>
            </a:r>
            <a:endParaRPr sz="16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endParaRPr sz="16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r>
              <a:rPr lang="en-US" sz="1600">
                <a:solidFill>
                  <a:schemeClr val="dk1"/>
                </a:solidFill>
                <a:latin typeface="Open Sans"/>
                <a:ea typeface="Open Sans"/>
                <a:cs typeface="Open Sans"/>
                <a:sym typeface="Open Sans"/>
              </a:rPr>
              <a:t>Herbst, A., Toro, F., Reitze, F., Jochem, E., 2012. Introduction to Energy Systems Modelling. Swiss Journal of Economics and Statistics 148, 111–135. </a:t>
            </a:r>
            <a:r>
              <a:rPr lang="en-US" sz="16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https://doi.org/10.1007/BF03399363</a:t>
            </a:r>
            <a:endParaRPr sz="16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endParaRPr sz="16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r>
              <a:rPr lang="en-US" sz="1600">
                <a:solidFill>
                  <a:schemeClr val="dk1"/>
                </a:solidFill>
                <a:latin typeface="Open Sans"/>
                <a:ea typeface="Open Sans"/>
                <a:cs typeface="Open Sans"/>
                <a:sym typeface="Open Sans"/>
              </a:rPr>
              <a:t>IEA, 2019. WORLD ENERGY OUTLOOK 2019. OECD Publishing 810. </a:t>
            </a:r>
            <a:r>
              <a:rPr lang="en-US" sz="1600"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https://doi.org/10.1787/caf32f3b-en</a:t>
            </a:r>
            <a:endParaRPr sz="16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endParaRPr sz="16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r>
              <a:rPr lang="en-US" sz="1600">
                <a:solidFill>
                  <a:schemeClr val="dk1"/>
                </a:solidFill>
                <a:latin typeface="Open Sans"/>
                <a:ea typeface="Open Sans"/>
                <a:cs typeface="Open Sans"/>
                <a:sym typeface="Open Sans"/>
              </a:rPr>
              <a:t>Mentis, D., Howells, M., Rogner, H., Korkovelos, A., Arderne, C., Zepeda, E., Siyal, S., Taliotis, C., Bazilian, M., de Roo, A., Tanvez, Y., Oudalov, A., Scholtz, E., 2017. Lighting the World: the first application of an open source, spatial electrification tool (OnSSET) on Sub-Saharan Africa. Environmental Research Letters 12, 085003. </a:t>
            </a:r>
            <a:r>
              <a:rPr lang="en-US" sz="1600" u="sng">
                <a:solidFill>
                  <a:schemeClr val="dk1"/>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https://doi.org/10.1088/1748-9326/aa7b29</a:t>
            </a:r>
            <a:endParaRPr sz="16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endParaRPr sz="16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r>
              <a:rPr lang="en-US" sz="1600">
                <a:solidFill>
                  <a:schemeClr val="dk1"/>
                </a:solidFill>
                <a:latin typeface="Open Sans"/>
                <a:ea typeface="Open Sans"/>
                <a:cs typeface="Open Sans"/>
                <a:sym typeface="Open Sans"/>
              </a:rPr>
              <a:t>Ruiz-Nuñez, F., Wei, Z., 2015. Infrastructure Investment Demands in Emerging Markets and Developing Economies, Policy Research Working Papers. The World Bank. </a:t>
            </a:r>
            <a:r>
              <a:rPr lang="en-US" sz="1600" u="sng">
                <a:solidFill>
                  <a:schemeClr val="dk1"/>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https://doi.org/10.1596/1813-9450-7414</a:t>
            </a:r>
            <a:endParaRPr sz="1600">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600"/>
              <a:buFont typeface="Calibri"/>
              <a:buNone/>
            </a:pPr>
            <a:endParaRPr sz="16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8" descr="Graphical user interface, text&#10;&#10;Description automatically generated"/>
          <p:cNvPicPr preferRelativeResize="0"/>
          <p:nvPr/>
        </p:nvPicPr>
        <p:blipFill rotWithShape="1">
          <a:blip r:embed="rId3">
            <a:alphaModFix/>
          </a:blip>
          <a:srcRect/>
          <a:stretch/>
        </p:blipFill>
        <p:spPr>
          <a:xfrm>
            <a:off x="0" y="9473"/>
            <a:ext cx="12192000" cy="6858000"/>
          </a:xfrm>
          <a:prstGeom prst="rect">
            <a:avLst/>
          </a:prstGeom>
          <a:noFill/>
          <a:ln>
            <a:noFill/>
          </a:ln>
        </p:spPr>
      </p:pic>
      <p:sp>
        <p:nvSpPr>
          <p:cNvPr id="173" name="Google Shape;173;p8"/>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8</a:t>
            </a:fld>
            <a:endParaRPr sz="1400" b="1">
              <a:solidFill>
                <a:schemeClr val="lt1"/>
              </a:solidFill>
              <a:latin typeface="Open Sans ExtraBold"/>
              <a:ea typeface="Open Sans ExtraBold"/>
              <a:cs typeface="Open Sans ExtraBold"/>
              <a:sym typeface="Open Sans ExtraBold"/>
            </a:endParaRPr>
          </a:p>
        </p:txBody>
      </p:sp>
      <p:sp>
        <p:nvSpPr>
          <p:cNvPr id="174" name="Google Shape;174;p8"/>
          <p:cNvSpPr/>
          <p:nvPr/>
        </p:nvSpPr>
        <p:spPr>
          <a:xfrm>
            <a:off x="887215" y="1389619"/>
            <a:ext cx="62179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Accès à l'électricité dans le monde </a:t>
            </a:r>
            <a:endParaRPr/>
          </a:p>
        </p:txBody>
      </p:sp>
      <p:sp>
        <p:nvSpPr>
          <p:cNvPr id="175" name="Google Shape;175;p8"/>
          <p:cNvSpPr txBox="1"/>
          <p:nvPr/>
        </p:nvSpPr>
        <p:spPr>
          <a:xfrm>
            <a:off x="887215" y="4640"/>
            <a:ext cx="7651304" cy="136907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L'ODD 7 et l'Agenda 2030  </a:t>
            </a:r>
            <a:endParaRPr/>
          </a:p>
        </p:txBody>
      </p:sp>
      <p:sp>
        <p:nvSpPr>
          <p:cNvPr id="176" name="Google Shape;176;p8"/>
          <p:cNvSpPr txBox="1">
            <a:spLocks noGrp="1"/>
          </p:cNvSpPr>
          <p:nvPr>
            <p:ph type="body" idx="1"/>
          </p:nvPr>
        </p:nvSpPr>
        <p:spPr>
          <a:xfrm>
            <a:off x="7805530" y="1825625"/>
            <a:ext cx="3548270" cy="2256045"/>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00000"/>
              </a:buClr>
              <a:buSzPts val="2400"/>
              <a:buNone/>
            </a:pPr>
            <a:r>
              <a:rPr lang="en-US" sz="2000" b="1">
                <a:latin typeface="Open Sans"/>
                <a:ea typeface="Open Sans"/>
                <a:cs typeface="Open Sans"/>
                <a:sym typeface="Open Sans"/>
              </a:rPr>
              <a:t>Environ 789 millions de personnes n'ont pas accès à l'électricité</a:t>
            </a:r>
            <a:endParaRPr sz="2000" b="1">
              <a:latin typeface="Open Sans"/>
              <a:ea typeface="Open Sans"/>
              <a:cs typeface="Open Sans"/>
              <a:sym typeface="Open Sans"/>
            </a:endParaRPr>
          </a:p>
          <a:p>
            <a:pPr marL="0" lvl="0" indent="0" algn="ctr" rtl="0">
              <a:lnSpc>
                <a:spcPct val="100000"/>
              </a:lnSpc>
              <a:spcBef>
                <a:spcPts val="0"/>
              </a:spcBef>
              <a:spcAft>
                <a:spcPts val="0"/>
              </a:spcAft>
              <a:buClr>
                <a:srgbClr val="000000"/>
              </a:buClr>
              <a:buSzPts val="2400"/>
              <a:buNone/>
            </a:pPr>
            <a:endParaRPr sz="2000" b="1">
              <a:latin typeface="Open Sans"/>
              <a:ea typeface="Open Sans"/>
              <a:cs typeface="Open Sans"/>
              <a:sym typeface="Open Sans"/>
            </a:endParaRPr>
          </a:p>
          <a:p>
            <a:pPr marL="0" lvl="0" indent="0" algn="ctr" rtl="0">
              <a:lnSpc>
                <a:spcPct val="100000"/>
              </a:lnSpc>
              <a:spcBef>
                <a:spcPts val="0"/>
              </a:spcBef>
              <a:spcAft>
                <a:spcPts val="0"/>
              </a:spcAft>
              <a:buClr>
                <a:srgbClr val="000000"/>
              </a:buClr>
              <a:buSzPts val="2400"/>
              <a:buNone/>
            </a:pPr>
            <a:endParaRPr sz="2000" b="1">
              <a:latin typeface="Open Sans"/>
              <a:ea typeface="Open Sans"/>
              <a:cs typeface="Open Sans"/>
              <a:sym typeface="Open Sans"/>
            </a:endParaRPr>
          </a:p>
          <a:p>
            <a:pPr marL="0" lvl="0" indent="0" algn="ctr" rtl="0">
              <a:lnSpc>
                <a:spcPct val="100000"/>
              </a:lnSpc>
              <a:spcBef>
                <a:spcPts val="0"/>
              </a:spcBef>
              <a:spcAft>
                <a:spcPts val="0"/>
              </a:spcAft>
              <a:buClr>
                <a:srgbClr val="000000"/>
              </a:buClr>
              <a:buSzPts val="2400"/>
              <a:buNone/>
            </a:pPr>
            <a:r>
              <a:rPr lang="en-US" sz="2000" b="1">
                <a:latin typeface="Open Sans"/>
                <a:ea typeface="Open Sans"/>
                <a:cs typeface="Open Sans"/>
                <a:sym typeface="Open Sans"/>
              </a:rPr>
              <a:t>Plus de la moitié en Afrique subsaharienne</a:t>
            </a:r>
            <a:endParaRPr sz="2000" b="1">
              <a:latin typeface="Open Sans"/>
              <a:ea typeface="Open Sans"/>
              <a:cs typeface="Open Sans"/>
              <a:sym typeface="Open Sans"/>
            </a:endParaRPr>
          </a:p>
          <a:p>
            <a:pPr marL="0" lvl="0" indent="0" algn="l" rtl="0">
              <a:lnSpc>
                <a:spcPct val="100000"/>
              </a:lnSpc>
              <a:spcBef>
                <a:spcPts val="1000"/>
              </a:spcBef>
              <a:spcAft>
                <a:spcPts val="0"/>
              </a:spcAft>
              <a:buClr>
                <a:schemeClr val="dk1"/>
              </a:buClr>
              <a:buSzPts val="2000"/>
              <a:buNone/>
            </a:pPr>
            <a:endParaRPr sz="2000">
              <a:latin typeface="Open Sans"/>
              <a:ea typeface="Open Sans"/>
              <a:cs typeface="Open Sans"/>
              <a:sym typeface="Open Sans"/>
            </a:endParaRPr>
          </a:p>
        </p:txBody>
      </p:sp>
      <p:pic>
        <p:nvPicPr>
          <p:cNvPr id="177" name="Google Shape;177;p8"/>
          <p:cNvPicPr preferRelativeResize="0"/>
          <p:nvPr/>
        </p:nvPicPr>
        <p:blipFill rotWithShape="1">
          <a:blip r:embed="rId4">
            <a:alphaModFix/>
          </a:blip>
          <a:srcRect/>
          <a:stretch/>
        </p:blipFill>
        <p:spPr>
          <a:xfrm>
            <a:off x="887215" y="1866814"/>
            <a:ext cx="5921103" cy="4169292"/>
          </a:xfrm>
          <a:prstGeom prst="rect">
            <a:avLst/>
          </a:prstGeom>
          <a:noFill/>
          <a:ln>
            <a:noFill/>
          </a:ln>
        </p:spPr>
      </p:pic>
      <p:sp>
        <p:nvSpPr>
          <p:cNvPr id="178" name="Google Shape;178;p8"/>
          <p:cNvSpPr/>
          <p:nvPr/>
        </p:nvSpPr>
        <p:spPr>
          <a:xfrm>
            <a:off x="9868396" y="6092863"/>
            <a:ext cx="2415044" cy="30777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AIE, 2020 ; Lenzi, 2021</a:t>
            </a:r>
            <a:endParaRPr/>
          </a:p>
        </p:txBody>
      </p:sp>
      <p:sp>
        <p:nvSpPr>
          <p:cNvPr id="179" name="Google Shape;179;p8"/>
          <p:cNvSpPr txBox="1"/>
          <p:nvPr/>
        </p:nvSpPr>
        <p:spPr>
          <a:xfrm>
            <a:off x="889735" y="6137058"/>
            <a:ext cx="4687848" cy="253916"/>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000" b="1">
                <a:solidFill>
                  <a:schemeClr val="dk1"/>
                </a:solidFill>
                <a:latin typeface="Open Sans"/>
                <a:ea typeface="Open Sans"/>
                <a:cs typeface="Open Sans"/>
                <a:sym typeface="Open Sans"/>
              </a:rPr>
              <a:t>Source de l'image : </a:t>
            </a:r>
            <a:r>
              <a:rPr lang="en-US" sz="1000">
                <a:solidFill>
                  <a:schemeClr val="dk1"/>
                </a:solidFill>
                <a:latin typeface="Open Sans"/>
                <a:ea typeface="Open Sans"/>
                <a:cs typeface="Open Sans"/>
                <a:sym typeface="Open Sans"/>
              </a:rPr>
              <a:t>OurWorldInData, </a:t>
            </a:r>
            <a:r>
              <a:rPr lang="en-US" sz="1000" u="sng">
                <a:solidFill>
                  <a:schemeClr val="dk1"/>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image</a:t>
            </a:r>
            <a:r>
              <a:rPr lang="en-US" sz="1000">
                <a:solidFill>
                  <a:schemeClr val="dk1"/>
                </a:solidFill>
                <a:latin typeface="Open Sans"/>
                <a:ea typeface="Open Sans"/>
                <a:cs typeface="Open Sans"/>
                <a:sym typeface="Open Sans"/>
              </a:rPr>
              <a:t>, licence </a:t>
            </a:r>
            <a:r>
              <a:rPr lang="en-US" sz="1000" u="sng">
                <a:solidFill>
                  <a:schemeClr val="dk1"/>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CC-BY 4.0</a:t>
            </a:r>
            <a:endParaRPr sz="1000">
              <a:solidFill>
                <a:schemeClr val="dk1"/>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9" descr="Graphical user interface, text&#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86" name="Google Shape;186;p9"/>
          <p:cNvSpPr txBox="1"/>
          <p:nvPr/>
        </p:nvSpPr>
        <p:spPr>
          <a:xfrm>
            <a:off x="11775994" y="6455206"/>
            <a:ext cx="393356"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en-US" sz="1400" b="1">
                <a:solidFill>
                  <a:schemeClr val="lt1"/>
                </a:solidFill>
                <a:latin typeface="Open Sans ExtraBold"/>
                <a:ea typeface="Open Sans ExtraBold"/>
                <a:cs typeface="Open Sans ExtraBold"/>
                <a:sym typeface="Open Sans ExtraBold"/>
              </a:rPr>
              <a:t>9</a:t>
            </a:fld>
            <a:endParaRPr sz="1400" b="1">
              <a:solidFill>
                <a:schemeClr val="lt1"/>
              </a:solidFill>
              <a:latin typeface="Open Sans ExtraBold"/>
              <a:ea typeface="Open Sans ExtraBold"/>
              <a:cs typeface="Open Sans ExtraBold"/>
              <a:sym typeface="Open Sans ExtraBold"/>
            </a:endParaRPr>
          </a:p>
        </p:txBody>
      </p:sp>
      <p:sp>
        <p:nvSpPr>
          <p:cNvPr id="187" name="Google Shape;187;p9"/>
          <p:cNvSpPr/>
          <p:nvPr/>
        </p:nvSpPr>
        <p:spPr>
          <a:xfrm>
            <a:off x="887215" y="1242139"/>
            <a:ext cx="6217920"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9CC2E5"/>
                </a:solidFill>
                <a:latin typeface="Open Sans"/>
                <a:ea typeface="Open Sans"/>
                <a:cs typeface="Open Sans"/>
                <a:sym typeface="Open Sans"/>
              </a:rPr>
              <a:t>Les objectifs de développement durable (ODD)</a:t>
            </a:r>
            <a:endParaRPr sz="2000">
              <a:solidFill>
                <a:srgbClr val="9CC2E5"/>
              </a:solidFill>
              <a:latin typeface="Open Sans"/>
              <a:ea typeface="Open Sans"/>
              <a:cs typeface="Open Sans"/>
              <a:sym typeface="Open Sans"/>
            </a:endParaRPr>
          </a:p>
          <a:p>
            <a:pPr marL="0" marR="0" lvl="0" indent="0" algn="l" rtl="0">
              <a:spcBef>
                <a:spcPts val="0"/>
              </a:spcBef>
              <a:spcAft>
                <a:spcPts val="0"/>
              </a:spcAft>
              <a:buNone/>
            </a:pPr>
            <a:endParaRPr sz="2000" b="1">
              <a:solidFill>
                <a:schemeClr val="dk1"/>
              </a:solidFill>
              <a:latin typeface="Open Sans"/>
              <a:ea typeface="Open Sans"/>
              <a:cs typeface="Open Sans"/>
              <a:sym typeface="Open Sans"/>
            </a:endParaRPr>
          </a:p>
        </p:txBody>
      </p:sp>
      <p:sp>
        <p:nvSpPr>
          <p:cNvPr id="188" name="Google Shape;188;p9"/>
          <p:cNvSpPr txBox="1"/>
          <p:nvPr/>
        </p:nvSpPr>
        <p:spPr>
          <a:xfrm>
            <a:off x="887228" y="-123175"/>
            <a:ext cx="9567900" cy="1369200"/>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Clr>
                <a:schemeClr val="dk1"/>
              </a:buClr>
              <a:buSzPts val="4400"/>
              <a:buFont typeface="Open Sans"/>
              <a:buNone/>
            </a:pPr>
            <a:r>
              <a:rPr lang="en-US" sz="4400">
                <a:solidFill>
                  <a:schemeClr val="dk1"/>
                </a:solidFill>
                <a:latin typeface="Open Sans"/>
                <a:ea typeface="Open Sans"/>
                <a:cs typeface="Open Sans"/>
                <a:sym typeface="Open Sans"/>
              </a:rPr>
              <a:t>1.2 L'ODD 7 et l'Agenda 2030  </a:t>
            </a:r>
            <a:endParaRPr/>
          </a:p>
        </p:txBody>
      </p:sp>
      <p:sp>
        <p:nvSpPr>
          <p:cNvPr id="189" name="Google Shape;189;p9"/>
          <p:cNvSpPr txBox="1"/>
          <p:nvPr/>
        </p:nvSpPr>
        <p:spPr>
          <a:xfrm>
            <a:off x="3458341" y="2220028"/>
            <a:ext cx="6069600" cy="1385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Calibri"/>
                <a:ea typeface="Calibri"/>
                <a:cs typeface="Calibri"/>
                <a:sym typeface="Calibri"/>
              </a:rPr>
              <a:t>" Garantir l'accès de tous à des services énergétiques fiables, durables et modernes à un coût abordable "</a:t>
            </a:r>
            <a:endParaRPr sz="2800">
              <a:solidFill>
                <a:schemeClr val="dk1"/>
              </a:solidFill>
              <a:latin typeface="Calibri"/>
              <a:ea typeface="Calibri"/>
              <a:cs typeface="Calibri"/>
              <a:sym typeface="Calibri"/>
            </a:endParaRPr>
          </a:p>
        </p:txBody>
      </p:sp>
      <p:sp>
        <p:nvSpPr>
          <p:cNvPr id="190" name="Google Shape;190;p9"/>
          <p:cNvSpPr/>
          <p:nvPr/>
        </p:nvSpPr>
        <p:spPr>
          <a:xfrm>
            <a:off x="9753982" y="6091472"/>
            <a:ext cx="1756635" cy="307777"/>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400" i="1">
                <a:solidFill>
                  <a:schemeClr val="dk1"/>
                </a:solidFill>
                <a:latin typeface="Open Sans"/>
                <a:ea typeface="Open Sans"/>
                <a:cs typeface="Open Sans"/>
                <a:sym typeface="Open Sans"/>
              </a:rPr>
              <a:t>Fuso Nerini et al, 2018 </a:t>
            </a:r>
            <a:endParaRPr sz="1400" i="1">
              <a:solidFill>
                <a:schemeClr val="dk1"/>
              </a:solidFill>
              <a:latin typeface="Open Sans"/>
              <a:ea typeface="Open Sans"/>
              <a:cs typeface="Open Sans"/>
              <a:sym typeface="Open Sans"/>
            </a:endParaRPr>
          </a:p>
        </p:txBody>
      </p:sp>
      <p:pic>
        <p:nvPicPr>
          <p:cNvPr id="191" name="Google Shape;191;p9"/>
          <p:cNvPicPr preferRelativeResize="0">
            <a:picLocks noGrp="1"/>
          </p:cNvPicPr>
          <p:nvPr>
            <p:ph type="body" idx="1"/>
          </p:nvPr>
        </p:nvPicPr>
        <p:blipFill rotWithShape="1">
          <a:blip r:embed="rId4">
            <a:alphaModFix/>
          </a:blip>
          <a:srcRect/>
          <a:stretch/>
        </p:blipFill>
        <p:spPr>
          <a:xfrm>
            <a:off x="969593" y="1665927"/>
            <a:ext cx="2228548" cy="2235413"/>
          </a:xfrm>
          <a:prstGeom prst="rect">
            <a:avLst/>
          </a:prstGeom>
          <a:noFill/>
          <a:ln>
            <a:noFill/>
          </a:ln>
        </p:spPr>
      </p:pic>
      <p:pic>
        <p:nvPicPr>
          <p:cNvPr id="192" name="Google Shape;192;p9"/>
          <p:cNvPicPr preferRelativeResize="0"/>
          <p:nvPr/>
        </p:nvPicPr>
        <p:blipFill rotWithShape="1">
          <a:blip r:embed="rId5">
            <a:alphaModFix/>
          </a:blip>
          <a:srcRect/>
          <a:stretch/>
        </p:blipFill>
        <p:spPr>
          <a:xfrm>
            <a:off x="973365" y="3965683"/>
            <a:ext cx="1080000" cy="1080000"/>
          </a:xfrm>
          <a:prstGeom prst="rect">
            <a:avLst/>
          </a:prstGeom>
          <a:noFill/>
          <a:ln>
            <a:noFill/>
          </a:ln>
        </p:spPr>
      </p:pic>
      <p:pic>
        <p:nvPicPr>
          <p:cNvPr id="193" name="Google Shape;193;p9"/>
          <p:cNvPicPr preferRelativeResize="0"/>
          <p:nvPr/>
        </p:nvPicPr>
        <p:blipFill rotWithShape="1">
          <a:blip r:embed="rId6">
            <a:alphaModFix/>
          </a:blip>
          <a:srcRect/>
          <a:stretch/>
        </p:blipFill>
        <p:spPr>
          <a:xfrm>
            <a:off x="2116008" y="3951780"/>
            <a:ext cx="1080000" cy="1080000"/>
          </a:xfrm>
          <a:prstGeom prst="rect">
            <a:avLst/>
          </a:prstGeom>
          <a:noFill/>
          <a:ln>
            <a:noFill/>
          </a:ln>
        </p:spPr>
      </p:pic>
      <p:pic>
        <p:nvPicPr>
          <p:cNvPr id="194" name="Google Shape;194;p9"/>
          <p:cNvPicPr preferRelativeResize="0"/>
          <p:nvPr/>
        </p:nvPicPr>
        <p:blipFill rotWithShape="1">
          <a:blip r:embed="rId7">
            <a:alphaModFix/>
          </a:blip>
          <a:srcRect/>
          <a:stretch/>
        </p:blipFill>
        <p:spPr>
          <a:xfrm>
            <a:off x="3258651" y="3959164"/>
            <a:ext cx="1080000" cy="1080000"/>
          </a:xfrm>
          <a:prstGeom prst="rect">
            <a:avLst/>
          </a:prstGeom>
          <a:noFill/>
          <a:ln>
            <a:noFill/>
          </a:ln>
        </p:spPr>
      </p:pic>
      <p:pic>
        <p:nvPicPr>
          <p:cNvPr id="195" name="Google Shape;195;p9"/>
          <p:cNvPicPr preferRelativeResize="0"/>
          <p:nvPr/>
        </p:nvPicPr>
        <p:blipFill rotWithShape="1">
          <a:blip r:embed="rId8">
            <a:alphaModFix/>
          </a:blip>
          <a:srcRect/>
          <a:stretch/>
        </p:blipFill>
        <p:spPr>
          <a:xfrm>
            <a:off x="4408159" y="3959164"/>
            <a:ext cx="1080000" cy="1080000"/>
          </a:xfrm>
          <a:prstGeom prst="rect">
            <a:avLst/>
          </a:prstGeom>
          <a:noFill/>
          <a:ln>
            <a:noFill/>
          </a:ln>
        </p:spPr>
      </p:pic>
      <p:pic>
        <p:nvPicPr>
          <p:cNvPr id="196" name="Google Shape;196;p9"/>
          <p:cNvPicPr preferRelativeResize="0"/>
          <p:nvPr/>
        </p:nvPicPr>
        <p:blipFill rotWithShape="1">
          <a:blip r:embed="rId9">
            <a:alphaModFix/>
          </a:blip>
          <a:srcRect/>
          <a:stretch/>
        </p:blipFill>
        <p:spPr>
          <a:xfrm>
            <a:off x="5550802" y="3959164"/>
            <a:ext cx="1080000" cy="1080000"/>
          </a:xfrm>
          <a:prstGeom prst="rect">
            <a:avLst/>
          </a:prstGeom>
          <a:noFill/>
          <a:ln>
            <a:noFill/>
          </a:ln>
        </p:spPr>
      </p:pic>
      <p:pic>
        <p:nvPicPr>
          <p:cNvPr id="197" name="Google Shape;197;p9"/>
          <p:cNvPicPr preferRelativeResize="0"/>
          <p:nvPr/>
        </p:nvPicPr>
        <p:blipFill rotWithShape="1">
          <a:blip r:embed="rId10">
            <a:alphaModFix/>
          </a:blip>
          <a:srcRect/>
          <a:stretch/>
        </p:blipFill>
        <p:spPr>
          <a:xfrm>
            <a:off x="6693444" y="3954728"/>
            <a:ext cx="1080000" cy="1080000"/>
          </a:xfrm>
          <a:prstGeom prst="rect">
            <a:avLst/>
          </a:prstGeom>
          <a:noFill/>
          <a:ln>
            <a:noFill/>
          </a:ln>
        </p:spPr>
      </p:pic>
      <p:pic>
        <p:nvPicPr>
          <p:cNvPr id="198" name="Google Shape;198;p9"/>
          <p:cNvPicPr preferRelativeResize="0"/>
          <p:nvPr/>
        </p:nvPicPr>
        <p:blipFill rotWithShape="1">
          <a:blip r:embed="rId11">
            <a:alphaModFix/>
          </a:blip>
          <a:srcRect/>
          <a:stretch/>
        </p:blipFill>
        <p:spPr>
          <a:xfrm>
            <a:off x="7842952" y="3951780"/>
            <a:ext cx="1080000" cy="1080000"/>
          </a:xfrm>
          <a:prstGeom prst="rect">
            <a:avLst/>
          </a:prstGeom>
          <a:noFill/>
          <a:ln>
            <a:noFill/>
          </a:ln>
        </p:spPr>
      </p:pic>
      <p:pic>
        <p:nvPicPr>
          <p:cNvPr id="199" name="Google Shape;199;p9"/>
          <p:cNvPicPr preferRelativeResize="0"/>
          <p:nvPr/>
        </p:nvPicPr>
        <p:blipFill rotWithShape="1">
          <a:blip r:embed="rId12">
            <a:alphaModFix/>
          </a:blip>
          <a:srcRect/>
          <a:stretch/>
        </p:blipFill>
        <p:spPr>
          <a:xfrm>
            <a:off x="8985595" y="3951780"/>
            <a:ext cx="1080000" cy="1080000"/>
          </a:xfrm>
          <a:prstGeom prst="rect">
            <a:avLst/>
          </a:prstGeom>
          <a:noFill/>
          <a:ln>
            <a:noFill/>
          </a:ln>
        </p:spPr>
      </p:pic>
      <p:pic>
        <p:nvPicPr>
          <p:cNvPr id="200" name="Google Shape;200;p9"/>
          <p:cNvPicPr preferRelativeResize="0"/>
          <p:nvPr/>
        </p:nvPicPr>
        <p:blipFill rotWithShape="1">
          <a:blip r:embed="rId13">
            <a:alphaModFix/>
          </a:blip>
          <a:srcRect/>
          <a:stretch/>
        </p:blipFill>
        <p:spPr>
          <a:xfrm>
            <a:off x="10135103" y="3951780"/>
            <a:ext cx="1080000" cy="1080000"/>
          </a:xfrm>
          <a:prstGeom prst="rect">
            <a:avLst/>
          </a:prstGeom>
          <a:noFill/>
          <a:ln>
            <a:noFill/>
          </a:ln>
        </p:spPr>
      </p:pic>
      <p:pic>
        <p:nvPicPr>
          <p:cNvPr id="201" name="Google Shape;201;p9"/>
          <p:cNvPicPr preferRelativeResize="0"/>
          <p:nvPr/>
        </p:nvPicPr>
        <p:blipFill rotWithShape="1">
          <a:blip r:embed="rId14">
            <a:alphaModFix/>
          </a:blip>
          <a:srcRect/>
          <a:stretch/>
        </p:blipFill>
        <p:spPr>
          <a:xfrm>
            <a:off x="972126" y="5110638"/>
            <a:ext cx="1080000" cy="1080000"/>
          </a:xfrm>
          <a:prstGeom prst="rect">
            <a:avLst/>
          </a:prstGeom>
          <a:noFill/>
          <a:ln>
            <a:noFill/>
          </a:ln>
        </p:spPr>
      </p:pic>
      <p:pic>
        <p:nvPicPr>
          <p:cNvPr id="202" name="Google Shape;202;p9"/>
          <p:cNvPicPr preferRelativeResize="0"/>
          <p:nvPr/>
        </p:nvPicPr>
        <p:blipFill rotWithShape="1">
          <a:blip r:embed="rId15">
            <a:alphaModFix/>
          </a:blip>
          <a:srcRect/>
          <a:stretch/>
        </p:blipFill>
        <p:spPr>
          <a:xfrm>
            <a:off x="2115573" y="5101484"/>
            <a:ext cx="1080000" cy="1080000"/>
          </a:xfrm>
          <a:prstGeom prst="rect">
            <a:avLst/>
          </a:prstGeom>
          <a:noFill/>
          <a:ln>
            <a:noFill/>
          </a:ln>
        </p:spPr>
      </p:pic>
      <p:pic>
        <p:nvPicPr>
          <p:cNvPr id="203" name="Google Shape;203;p9"/>
          <p:cNvPicPr preferRelativeResize="0"/>
          <p:nvPr/>
        </p:nvPicPr>
        <p:blipFill rotWithShape="1">
          <a:blip r:embed="rId16">
            <a:alphaModFix/>
          </a:blip>
          <a:srcRect/>
          <a:stretch/>
        </p:blipFill>
        <p:spPr>
          <a:xfrm>
            <a:off x="3259021" y="5110638"/>
            <a:ext cx="1080000" cy="1080000"/>
          </a:xfrm>
          <a:prstGeom prst="rect">
            <a:avLst/>
          </a:prstGeom>
          <a:noFill/>
          <a:ln>
            <a:noFill/>
          </a:ln>
        </p:spPr>
      </p:pic>
      <p:pic>
        <p:nvPicPr>
          <p:cNvPr id="204" name="Google Shape;204;p9"/>
          <p:cNvPicPr preferRelativeResize="0"/>
          <p:nvPr/>
        </p:nvPicPr>
        <p:blipFill rotWithShape="1">
          <a:blip r:embed="rId17">
            <a:alphaModFix/>
          </a:blip>
          <a:srcRect/>
          <a:stretch/>
        </p:blipFill>
        <p:spPr>
          <a:xfrm>
            <a:off x="4409333" y="5110638"/>
            <a:ext cx="1080000" cy="1080000"/>
          </a:xfrm>
          <a:prstGeom prst="rect">
            <a:avLst/>
          </a:prstGeom>
          <a:noFill/>
          <a:ln>
            <a:noFill/>
          </a:ln>
        </p:spPr>
      </p:pic>
      <p:pic>
        <p:nvPicPr>
          <p:cNvPr id="205" name="Google Shape;205;p9"/>
          <p:cNvPicPr preferRelativeResize="0"/>
          <p:nvPr/>
        </p:nvPicPr>
        <p:blipFill rotWithShape="1">
          <a:blip r:embed="rId18">
            <a:alphaModFix/>
          </a:blip>
          <a:srcRect/>
          <a:stretch/>
        </p:blipFill>
        <p:spPr>
          <a:xfrm>
            <a:off x="5552780" y="5110638"/>
            <a:ext cx="1080000" cy="1080000"/>
          </a:xfrm>
          <a:prstGeom prst="rect">
            <a:avLst/>
          </a:prstGeom>
          <a:noFill/>
          <a:ln>
            <a:noFill/>
          </a:ln>
        </p:spPr>
      </p:pic>
      <p:pic>
        <p:nvPicPr>
          <p:cNvPr id="206" name="Google Shape;206;p9"/>
          <p:cNvPicPr preferRelativeResize="0"/>
          <p:nvPr/>
        </p:nvPicPr>
        <p:blipFill rotWithShape="1">
          <a:blip r:embed="rId19">
            <a:alphaModFix/>
          </a:blip>
          <a:srcRect/>
          <a:stretch/>
        </p:blipFill>
        <p:spPr>
          <a:xfrm>
            <a:off x="6703093" y="5099802"/>
            <a:ext cx="1073135" cy="1100594"/>
          </a:xfrm>
          <a:prstGeom prst="rect">
            <a:avLst/>
          </a:prstGeom>
          <a:noFill/>
          <a:ln>
            <a:noFill/>
          </a:ln>
        </p:spPr>
      </p:pic>
      <p:pic>
        <p:nvPicPr>
          <p:cNvPr id="207" name="Google Shape;207;p9"/>
          <p:cNvPicPr preferRelativeResize="0"/>
          <p:nvPr/>
        </p:nvPicPr>
        <p:blipFill rotWithShape="1">
          <a:blip r:embed="rId20">
            <a:alphaModFix/>
          </a:blip>
          <a:srcRect/>
          <a:stretch/>
        </p:blipFill>
        <p:spPr>
          <a:xfrm>
            <a:off x="7846540" y="5096037"/>
            <a:ext cx="1080000" cy="1080000"/>
          </a:xfrm>
          <a:prstGeom prst="rect">
            <a:avLst/>
          </a:prstGeom>
          <a:noFill/>
          <a:ln>
            <a:noFill/>
          </a:ln>
        </p:spPr>
      </p:pic>
      <p:sp>
        <p:nvSpPr>
          <p:cNvPr id="208" name="Google Shape;208;p9"/>
          <p:cNvSpPr txBox="1"/>
          <p:nvPr/>
        </p:nvSpPr>
        <p:spPr>
          <a:xfrm>
            <a:off x="879583" y="6188913"/>
            <a:ext cx="2315989" cy="259478"/>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en-US" sz="1050" b="1">
                <a:solidFill>
                  <a:schemeClr val="dk1"/>
                </a:solidFill>
                <a:latin typeface="Open Sans"/>
                <a:ea typeface="Open Sans"/>
                <a:cs typeface="Open Sans"/>
                <a:sym typeface="Open Sans"/>
              </a:rPr>
              <a:t>Source de l'image </a:t>
            </a:r>
            <a:r>
              <a:rPr lang="en-US" sz="1050">
                <a:solidFill>
                  <a:schemeClr val="dk1"/>
                </a:solidFill>
                <a:latin typeface="Open Sans"/>
                <a:ea typeface="Open Sans"/>
                <a:cs typeface="Open Sans"/>
                <a:sym typeface="Open Sans"/>
              </a:rPr>
              <a:t>: ONU, 2021, </a:t>
            </a:r>
            <a:r>
              <a:rPr lang="en-US" sz="1050" u="sng">
                <a:solidFill>
                  <a:schemeClr val="dk1"/>
                </a:solidFill>
                <a:latin typeface="Open Sans"/>
                <a:ea typeface="Open Sans"/>
                <a:cs typeface="Open Sans"/>
                <a:sym typeface="Open Sans"/>
                <a:hlinkClick r:id="rId21">
                  <a:extLst>
                    <a:ext uri="{A12FA001-AC4F-418D-AE19-62706E023703}">
                      <ahyp:hlinkClr xmlns:ahyp="http://schemas.microsoft.com/office/drawing/2018/hyperlinkcolor" val="tx"/>
                    </a:ext>
                  </a:extLst>
                </a:hlinkClick>
              </a:rPr>
              <a:t>I</a:t>
            </a:r>
            <a:r>
              <a:rPr lang="en-US" sz="1050">
                <a:solidFill>
                  <a:schemeClr val="dk1"/>
                </a:solidFill>
                <a:latin typeface="Open Sans"/>
                <a:ea typeface="Open Sans"/>
                <a:cs typeface="Open Sans"/>
                <a:sym typeface="Open Sans"/>
              </a:rPr>
              <a:t>, </a:t>
            </a:r>
            <a:endParaRPr/>
          </a:p>
        </p:txBody>
      </p:sp>
    </p:spTree>
  </p:cSld>
  <p:clrMapOvr>
    <a:masterClrMapping/>
  </p:clrMapOvr>
  <p:transition spd="slow">
    <p:push/>
  </p:transition>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5756</Words>
  <Application>Microsoft Macintosh PowerPoint</Application>
  <PresentationFormat>Widescreen</PresentationFormat>
  <Paragraphs>311</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Georgia</vt:lpstr>
      <vt:lpstr>Open Sans ExtraBold</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Sarel Greyling</dc:creator>
  <cp:lastModifiedBy>Yeganyan, Rudolf</cp:lastModifiedBy>
  <cp:revision>1</cp:revision>
  <dcterms:created xsi:type="dcterms:W3CDTF">2021-02-10T16:48:02Z</dcterms:created>
  <dcterms:modified xsi:type="dcterms:W3CDTF">2024-06-20T13:31:54Z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