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7CACF-621E-B26A-9CDA-EDD5818D02F0}" v="11" dt="2026-02-06T12:09:22.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50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D477CACF-621E-B26A-9CDA-EDD5818D02F0}"/>
    <pc:docChg chg="modSld">
      <pc:chgData name="Alexander Deliukov" userId="S::alexander_think-e.be#ext#@flux50.onmicrosoft.com::bee075c1-faac-4166-8fcb-7b2057bad6f6" providerId="AD" clId="Web-{D477CACF-621E-B26A-9CDA-EDD5818D02F0}" dt="2026-02-06T12:09:20.821" v="8" actId="14100"/>
      <pc:docMkLst>
        <pc:docMk/>
      </pc:docMkLst>
      <pc:sldChg chg="addSp modSp">
        <pc:chgData name="Alexander Deliukov" userId="S::alexander_think-e.be#ext#@flux50.onmicrosoft.com::bee075c1-faac-4166-8fcb-7b2057bad6f6" providerId="AD" clId="Web-{D477CACF-621E-B26A-9CDA-EDD5818D02F0}" dt="2026-02-06T12:09:20.821" v="8" actId="14100"/>
        <pc:sldMkLst>
          <pc:docMk/>
          <pc:sldMk cId="4291759405" sldId="585"/>
        </pc:sldMkLst>
        <pc:picChg chg="add mod">
          <ac:chgData name="Alexander Deliukov" userId="S::alexander_think-e.be#ext#@flux50.onmicrosoft.com::bee075c1-faac-4166-8fcb-7b2057bad6f6" providerId="AD" clId="Web-{D477CACF-621E-B26A-9CDA-EDD5818D02F0}" dt="2026-02-06T11:01:05.325" v="5" actId="14100"/>
          <ac:picMkLst>
            <pc:docMk/>
            <pc:sldMk cId="4291759405" sldId="585"/>
            <ac:picMk id="5" creationId="{1D64358C-1949-E6F2-3964-5BA88B7FBD24}"/>
          </ac:picMkLst>
        </pc:picChg>
        <pc:picChg chg="add mod">
          <ac:chgData name="Alexander Deliukov" userId="S::alexander_think-e.be#ext#@flux50.onmicrosoft.com::bee075c1-faac-4166-8fcb-7b2057bad6f6" providerId="AD" clId="Web-{D477CACF-621E-B26A-9CDA-EDD5818D02F0}" dt="2026-02-06T12:09:20.821" v="8" actId="14100"/>
          <ac:picMkLst>
            <pc:docMk/>
            <pc:sldMk cId="4291759405" sldId="585"/>
            <ac:picMk id="6" creationId="{140AC49C-A9FB-7E33-25EB-E2AC89B2DBA4}"/>
          </ac:picMkLst>
        </pc:picChg>
      </pc:sldChg>
    </pc:docChg>
  </pc:docChgLst>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7T11:53:39.672" v="34" actId="20577"/>
      <pc:docMkLst>
        <pc:docMk/>
      </pc:docMkLst>
      <pc:sldChg chg="modSp mod">
        <pc:chgData name="Alexander Deliukov" userId="d5fda0f2-1d08-4016-b7e9-bb882f168707" providerId="ADAL" clId="{FE9DFF45-01DC-45CC-A80A-B50597210401}" dt="2026-01-27T10:00:27.866" v="16" actId="14100"/>
        <pc:sldMkLst>
          <pc:docMk/>
          <pc:sldMk cId="4291759405" sldId="585"/>
        </pc:sldMkLst>
        <pc:spChg chg="mod">
          <ac:chgData name="Alexander Deliukov" userId="d5fda0f2-1d08-4016-b7e9-bb882f168707" providerId="ADAL" clId="{FE9DFF45-01DC-45CC-A80A-B50597210401}" dt="2026-01-27T10:00:27.866" v="16" actId="14100"/>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0:00:07.243" v="10" actId="1076"/>
        <pc:sldMkLst>
          <pc:docMk/>
          <pc:sldMk cId="2158604102" sldId="586"/>
        </pc:sldMkLst>
        <pc:spChg chg="mod">
          <ac:chgData name="Alexander Deliukov" userId="d5fda0f2-1d08-4016-b7e9-bb882f168707" providerId="ADAL" clId="{FE9DFF45-01DC-45CC-A80A-B50597210401}" dt="2026-01-27T10:00:07.243" v="10"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1:53:39.672" v="34" actId="20577"/>
        <pc:sldMkLst>
          <pc:docMk/>
          <pc:sldMk cId="1881906694" sldId="591"/>
        </pc:sldMkLst>
        <pc:spChg chg="mod">
          <ac:chgData name="Alexander Deliukov" userId="d5fda0f2-1d08-4016-b7e9-bb882f168707" providerId="ADAL" clId="{FE9DFF45-01DC-45CC-A80A-B50597210401}" dt="2026-01-27T11:53:39.672" v="34"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1:53:36.706" v="32" actId="20577"/>
        <pc:sldMkLst>
          <pc:docMk/>
          <pc:sldMk cId="4138451803" sldId="592"/>
        </pc:sldMkLst>
        <pc:spChg chg="mod">
          <ac:chgData name="Alexander Deliukov" userId="d5fda0f2-1d08-4016-b7e9-bb882f168707" providerId="ADAL" clId="{FE9DFF45-01DC-45CC-A80A-B50597210401}" dt="2026-01-27T11:53:36.706" v="32" actId="20577"/>
          <ac:spMkLst>
            <pc:docMk/>
            <pc:sldMk cId="4138451803" sldId="592"/>
            <ac:spMk id="3" creationId="{0F10E118-5A0C-F9C6-3109-9EC416F3C22E}"/>
          </ac:spMkLst>
        </pc:spChg>
      </pc:sldChg>
      <pc:sldChg chg="modSp mod">
        <pc:chgData name="Alexander Deliukov" userId="d5fda0f2-1d08-4016-b7e9-bb882f168707" providerId="ADAL" clId="{FE9DFF45-01DC-45CC-A80A-B50597210401}" dt="2026-01-27T11:44:18.736" v="22" actId="1076"/>
        <pc:sldMkLst>
          <pc:docMk/>
          <pc:sldMk cId="1019797494" sldId="593"/>
        </pc:sldMkLst>
        <pc:graphicFrameChg chg="mod modGraphic">
          <ac:chgData name="Alexander Deliukov" userId="d5fda0f2-1d08-4016-b7e9-bb882f168707" providerId="ADAL" clId="{FE9DFF45-01DC-45CC-A80A-B50597210401}" dt="2026-01-27T11:44:18.736" v="22" actId="1076"/>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1:44:33.746" v="23" actId="1076"/>
        <pc:sldMkLst>
          <pc:docMk/>
          <pc:sldMk cId="48956591" sldId="598"/>
        </pc:sldMkLst>
        <pc:spChg chg="mod">
          <ac:chgData name="Alexander Deliukov" userId="d5fda0f2-1d08-4016-b7e9-bb882f168707" providerId="ADAL" clId="{FE9DFF45-01DC-45CC-A80A-B50597210401}" dt="2026-01-27T11:44:33.746" v="23" actId="1076"/>
          <ac:spMkLst>
            <pc:docMk/>
            <pc:sldMk cId="48956591" sldId="598"/>
            <ac:spMk id="4" creationId="{B86F7BA3-B558-E7EE-49BC-1EDCDFCA81CE}"/>
          </ac:spMkLst>
        </pc:spChg>
      </pc:sldChg>
      <pc:sldChg chg="modSp mod">
        <pc:chgData name="Alexander Deliukov" userId="d5fda0f2-1d08-4016-b7e9-bb882f168707" providerId="ADAL" clId="{FE9DFF45-01DC-45CC-A80A-B50597210401}" dt="2026-01-27T11:44:50.166" v="26" actId="1076"/>
        <pc:sldMkLst>
          <pc:docMk/>
          <pc:sldMk cId="3949184911" sldId="599"/>
        </pc:sldMkLst>
        <pc:graphicFrameChg chg="mod modGraphic">
          <ac:chgData name="Alexander Deliukov" userId="d5fda0f2-1d08-4016-b7e9-bb882f168707" providerId="ADAL" clId="{FE9DFF45-01DC-45CC-A80A-B50597210401}" dt="2026-01-27T11:44:50.166" v="26" actId="1076"/>
          <ac:graphicFrameMkLst>
            <pc:docMk/>
            <pc:sldMk cId="3949184911" sldId="599"/>
            <ac:graphicFrameMk id="2" creationId="{22012A37-31DF-3643-5425-F2854B5528A3}"/>
          </ac:graphicFrameMkLst>
        </pc:graphicFrameChg>
      </pc:sldChg>
      <pc:sldChg chg="modSp mod">
        <pc:chgData name="Alexander Deliukov" userId="d5fda0f2-1d08-4016-b7e9-bb882f168707" providerId="ADAL" clId="{FE9DFF45-01DC-45CC-A80A-B50597210401}" dt="2026-01-27T11:45:00.865" v="27" actId="1076"/>
        <pc:sldMkLst>
          <pc:docMk/>
          <pc:sldMk cId="1205714753" sldId="601"/>
        </pc:sldMkLst>
        <pc:spChg chg="mod">
          <ac:chgData name="Alexander Deliukov" userId="d5fda0f2-1d08-4016-b7e9-bb882f168707" providerId="ADAL" clId="{FE9DFF45-01DC-45CC-A80A-B50597210401}" dt="2026-01-27T11:45:00.865" v="27" actId="1076"/>
          <ac:spMkLst>
            <pc:docMk/>
            <pc:sldMk cId="1205714753" sldId="601"/>
            <ac:spMk id="4" creationId="{C48B4B3E-49EA-5666-7C14-9015697F413B}"/>
          </ac:spMkLst>
        </pc:spChg>
      </pc:sldChg>
      <pc:sldChg chg="modSp mod">
        <pc:chgData name="Alexander Deliukov" userId="d5fda0f2-1d08-4016-b7e9-bb882f168707" providerId="ADAL" clId="{FE9DFF45-01DC-45CC-A80A-B50597210401}" dt="2026-01-27T11:45:16.422" v="28" actId="1076"/>
        <pc:sldMkLst>
          <pc:docMk/>
          <pc:sldMk cId="2021214043" sldId="607"/>
        </pc:sldMkLst>
        <pc:spChg chg="mod">
          <ac:chgData name="Alexander Deliukov" userId="d5fda0f2-1d08-4016-b7e9-bb882f168707" providerId="ADAL" clId="{FE9DFF45-01DC-45CC-A80A-B50597210401}" dt="2026-01-27T11:45:16.422" v="28" actId="1076"/>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1:45:29.597" v="30" actId="404"/>
        <pc:sldMkLst>
          <pc:docMk/>
          <pc:sldMk cId="874893185" sldId="608"/>
        </pc:sldMkLst>
        <pc:spChg chg="mod">
          <ac:chgData name="Alexander Deliukov" userId="d5fda0f2-1d08-4016-b7e9-bb882f168707" providerId="ADAL" clId="{FE9DFF45-01DC-45CC-A80A-B50597210401}" dt="2026-01-27T11:45:29.597" v="30"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1:45:29.597" v="30"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1:45:29.597" v="30"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1:45:29.597" v="30" actId="404"/>
          <ac:spMkLst>
            <pc:docMk/>
            <pc:sldMk cId="874893185" sldId="608"/>
            <ac:spMk id="60" creationId="{DB6D982A-54DA-4FCC-9383-F91FC1E1D9CE}"/>
          </ac:spMkLst>
        </pc:spChg>
      </pc:sldChg>
      <pc:sldChg chg="modSp mod">
        <pc:chgData name="Alexander Deliukov" userId="d5fda0f2-1d08-4016-b7e9-bb882f168707" providerId="ADAL" clId="{FE9DFF45-01DC-45CC-A80A-B50597210401}" dt="2026-01-27T10:00:35.895" v="19" actId="20577"/>
        <pc:sldMkLst>
          <pc:docMk/>
          <pc:sldMk cId="2848209819" sldId="609"/>
        </pc:sldMkLst>
        <pc:spChg chg="mod">
          <ac:chgData name="Alexander Deliukov" userId="d5fda0f2-1d08-4016-b7e9-bb882f168707" providerId="ADAL" clId="{FE9DFF45-01DC-45CC-A80A-B50597210401}" dt="2026-01-27T10:00:35.895" v="19" actId="20577"/>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Energiegemeinschaften: IT-Grundlagen</a:t>
            </a:r>
          </a:p>
          <a:p>
            <a:pPr latinLnBrk="0" hangingPunct="0"/>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sofern nicht anders 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unter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lizenziert.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Die Rolle digitaler Energiemanagement-Tools: Flexibilität</a:t>
            </a:r>
            <a:endParaRPr lang="en-US" sz="1050" kern="1200" dirty="0">
              <a:solidFill>
                <a:schemeClr val="bg1"/>
              </a:solidFill>
              <a:latin typeface="+mn-lt"/>
              <a:ea typeface="+mn-ea"/>
              <a:cs typeface="+mn-cs"/>
            </a:endParaRPr>
          </a:p>
          <a:p>
            <a:pPr algn="ctr" latinLnBrk="0"/>
            <a:r>
              <a:rPr lang="en-US" sz="1200" i="1" dirty="0">
                <a:solidFill>
                  <a:schemeClr val="accent5"/>
                </a:solidFill>
              </a:rPr>
              <a:t>Wie können digitale Energiemanagement-Tools Energiegemeinschaften zugute kommen?</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Die Rolle digitaler Energiemanagement-Tools: Flexibilität</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Digitale Energiemanagement-Tools optimieren den Energieverbrauch durch Echtzeitüberwachung, intelligente Verbrauchsdaten und kollektive Effizienzsteigerungen.</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Eine Tabelle mit vier Zeilen und vier Spalten. Wie zuvor sind die vier Spalten mit folgenden Überschriften versehen: Tool; Dienstleistungen; Vorteile für eine Energiegemeinschaft; Wie kann dieses Tool eine Energiegemeinschaft unterstützen? Wie zuvor enthalten mehrere Zellen mehrere Punkte, daher werden die Zellen hier nummeriert.</a:t>
            </a:r>
          </a:p>
          <a:p>
            <a:r>
              <a:rPr lang="en-GB" dirty="0"/>
              <a:t>Erste Datenzeile: 1. </a:t>
            </a:r>
            <a:r>
              <a:rPr lang="en-GB" dirty="0" err="1"/>
              <a:t>EcoStruxure </a:t>
            </a:r>
            <a:r>
              <a:rPr lang="en-GB" dirty="0"/>
              <a:t>Facility Expert (weltweit). 2. Integriertes Fernmanagement. 3. Verbesserte betriebliche Flexibilität. 4. Datengesteuerte Optimierung. </a:t>
            </a:r>
          </a:p>
          <a:p>
            <a:r>
              <a:rPr lang="en-GB" dirty="0"/>
              <a:t>Zweite Datenzeile: 1. Loop (Vereinigtes Königreich). 2. Umfassende Energieüberwachung, intelligenter Datenzugriff. 3. Einblicke in den Verbrauch. 4. Umsetzbare Leitlinien für Flexibilität.</a:t>
            </a:r>
          </a:p>
          <a:p>
            <a:r>
              <a:rPr lang="en-GB" dirty="0"/>
              <a:t>Dritte Datenzeile: 1. </a:t>
            </a:r>
            <a:r>
              <a:rPr lang="en-GB" dirty="0" err="1"/>
              <a:t>Tibber </a:t>
            </a:r>
            <a:r>
              <a:rPr lang="en-GB" dirty="0"/>
              <a:t>(Schweden, Norwegen, Deutschland, Niederlande). 2. Dynamische Energiebeschaffung, Echtzeit-Verbrauchsmanagement. 3. Lastverlagerung und Kostensenkung, verbesserte Nachhaltigkeit. 4. Optimierte Energieentscheidungen.</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Die Rolle von Renovierungs- und Solarrechnern</a:t>
            </a:r>
            <a:endParaRPr lang="en-US" sz="1050" dirty="0">
              <a:solidFill>
                <a:schemeClr val="bg1"/>
              </a:solidFill>
              <a:ea typeface="Calibri"/>
              <a:cs typeface="Calibri"/>
            </a:endParaRPr>
          </a:p>
          <a:p>
            <a:pPr algn="ctr" latinLnBrk="0"/>
            <a:r>
              <a:rPr lang="en-US" sz="1200" i="1" dirty="0">
                <a:solidFill>
                  <a:schemeClr val="accent2"/>
                </a:solidFill>
              </a:rPr>
              <a:t>Wie unterstützen Renovierungs- und Solarrechner Entscheidungen zur Energieeinsparung?</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Die Rolle von Renovierungs- und Solarrechnern</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Solarrechner </a:t>
            </a:r>
            <a:r>
              <a:rPr lang="en-GB" sz="1200" noProof="0" dirty="0">
                <a:sym typeface="Public Sans"/>
              </a:rPr>
              <a:t>bieten maßgeschneiderte Renovierungspläne, finanzielle Unterstützung und datengestützte Erkenntnisse zur Optimierung der Energieeffizienz und Investitionen in erneuerbare Energien.</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Eine Tabelle mit vier Zeilen und vier Spalten. Da die Zellen wie zuvor mehrere Punkte enthalten, werden sie auch hier nummeriert. Die erste Zeile ist identisch mit den vorherigen Tabellen: 1. Tool. 2. Dienstleistung. 3. Vorteile für eine Energiegemeinschaft. 4. Wie kann dieses Tool eine Energiegemeinschaft unterstützen?</a:t>
            </a:r>
          </a:p>
          <a:p>
            <a:r>
              <a:rPr lang="en-GB" dirty="0"/>
              <a:t>Erste Datenzeile: 1. Effy (Frankreich). 2. Projektsimulation und personalisierte Studie, integrierte Renovierungslösungen, Zugang zu Beihilfen und Prämien. 3. Kosteneffiziente Renovierung, maßgeschneiderte Lösungen für unterschiedliche Gebäude. 4. Zugang zu Subventionen.</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Zweite Datenzeile. 1. </a:t>
            </a:r>
            <a:r>
              <a:rPr lang="en-GB" dirty="0" err="1"/>
              <a:t>MaPrimeRénov </a:t>
            </a:r>
            <a:r>
              <a:rPr lang="en-GB" dirty="0"/>
              <a:t>(Frankreich). 2. Von der französischen Regierung finanzierte Renovierungsbeihilfe, Prüfung der Förderfähigkeit und Unterstützung bei der Antragstellung. 3. Finanzielle Unterstützung für Energieeffizienz. 4. </a:t>
            </a:r>
            <a:r>
              <a:rPr lang="en-GB" sz="1200" b="0" i="0" u="none" strike="noStrike" cap="none" noProof="0" dirty="0">
                <a:solidFill>
                  <a:srgbClr val="000000"/>
                </a:solidFill>
                <a:latin typeface="+mn-lt"/>
              </a:rPr>
              <a:t>Risikominderung bei Investitionen.</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Dritte Datenreihe. 1. Energy Saving Trust – Energietools und Rechner (Vereinigtes Königreich). 2. Beratung zu Energieeffizienzmaßnahmen, Umfassende Energierechner. 3. Ganzheitliche Energiebewertung für Wohngebäude. 4. Datengestützte Renovierungsplanung, Umsetzbare Empfehlungen.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Digitale Plattformen: Energie-Sharing  </a:t>
            </a:r>
            <a:endParaRPr lang="en-US" sz="1050" dirty="0">
              <a:solidFill>
                <a:schemeClr val="bg1"/>
              </a:solidFill>
            </a:endParaRPr>
          </a:p>
          <a:p>
            <a:pPr algn="ctr" latinLnBrk="0"/>
            <a:r>
              <a:rPr lang="en-US" sz="1200" i="1" dirty="0">
                <a:solidFill>
                  <a:schemeClr val="accent2"/>
                </a:solidFill>
              </a:rPr>
              <a:t>Wie können digitale Plattformen das Management von Energiegemeinschaften verbessern?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Digitale Plattformen: Energie-Sharing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Digitale Plattformen unterstützen die Rationalisierung von Betriebsabläufen, Abrechnungen und Entscheidungsprozessen.</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Eine Tabelle mit vier Spalten und drei Zeilen. Die Zellen werden wie zuvor nummeriert. Die Spaltenüberschriften sind dieselben wie zuvor: 1. Tool. 2. Dienstleistungen. 3. Vorteile für eine Energiegemeinschaft. 4. Wie kann dieses Tool eine Energiegemeinschaft unterstützen?</a:t>
            </a:r>
            <a:br>
              <a:rPr lang="en-GB" dirty="0"/>
            </a:br>
            <a:r>
              <a:rPr lang="en-GB" dirty="0"/>
              <a:t>Erste Datenzeile: 1. </a:t>
            </a:r>
            <a:r>
              <a:rPr lang="en-GB" dirty="0" err="1"/>
              <a:t>eGon </a:t>
            </a:r>
            <a:r>
              <a:rPr lang="en-GB" dirty="0"/>
              <a:t>(Deutschland). 2. Online-Portal, Mitgliederverwaltung, automatisierte Abrechnung und Rechnungsstellung, digitale Vertragsverwaltung, Registrierung der Gemeinschaft. 3. Optimierte Verwaltung und Transparenz, klare und transparente Preisgestaltung. 4. </a:t>
            </a:r>
            <a:r>
              <a:rPr lang="en-GB" sz="1200" b="0" i="0" u="none" strike="noStrike" cap="none" noProof="0" dirty="0">
                <a:solidFill>
                  <a:srgbClr val="000000"/>
                </a:solidFill>
                <a:latin typeface="+mn-lt"/>
              </a:rPr>
              <a:t>Entmaterialisierung des Prozesses.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Zweite Datenzeile: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(Deutschland, Österreich, Tschechische Republik). 2. Umfassende digitale Lösung, Gemeinschaftsbildung und intelligentes Matchmaking, digitales Dashboard und Energiemanagement. 3. Sicherheit der Strompreise und Kosteneinsparungen, Einnahmequellen und Zugang zu grüner Energie, Stärkung der Gemeinschaft. 4. Transparente Daten für die Entscheidungsfindung, Erleichterte Gemeinschaftsbildung, Automatisierte Abläufe.</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Energiemanagement und Energiegemeinschaften: Sozial werden   </a:t>
            </a:r>
            <a:endParaRPr lang="en-US" sz="1050" dirty="0">
              <a:solidFill>
                <a:schemeClr val="bg1"/>
              </a:solidFill>
            </a:endParaRPr>
          </a:p>
          <a:p>
            <a:pPr algn="ctr" latinLnBrk="0"/>
            <a:r>
              <a:rPr lang="en-US" sz="1200" i="1" dirty="0">
                <a:solidFill>
                  <a:schemeClr val="accent2"/>
                </a:solidFill>
              </a:rPr>
              <a:t>Wie kann eine Energiegemeinschaft in das Energiemanagement eingebunden werden?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Leiten Sie eine Energiegemeinschaft und denken darüber nach, Ihre IT-Infrastruktur einzuführen oder zu verbessern? Sind Sie daran interessiert, in Ihre Energiegemeinschaft zu investieren, wissen aber nicht, wo Sie anfangen sollen? In dieser kurzen Präsentation werden wir Folgendes untersuchen: </a:t>
            </a:r>
          </a:p>
          <a:p>
            <a:pPr latinLnBrk="0"/>
            <a:endParaRPr lang="en-GB" sz="1200" dirty="0"/>
          </a:p>
          <a:p>
            <a:pPr marL="457200" indent="-457200" latinLnBrk="0">
              <a:buChar char="•"/>
            </a:pPr>
            <a:r>
              <a:rPr lang="en-GB" sz="1200" dirty="0"/>
              <a:t>Verschiedene Dienste und warum diese für Ihre Energiegemeinschaft von Vorteil sein könnten.</a:t>
            </a:r>
          </a:p>
          <a:p>
            <a:pPr marL="457200" indent="-457200" latinLnBrk="0">
              <a:buChar char="•"/>
            </a:pPr>
            <a:r>
              <a:rPr lang="en-GB" sz="1200" dirty="0"/>
              <a:t>Beispiele für Tools, die Sie bei Ihren Entscheidungen unterstützen können.</a:t>
            </a:r>
            <a:endParaRPr lang="en-GB" sz="1200" dirty="0">
              <a:ea typeface="Calibri"/>
              <a:cs typeface="Calibri"/>
            </a:endParaRPr>
          </a:p>
          <a:p>
            <a:pPr marL="457200" indent="-457200" latinLnBrk="0">
              <a:buChar char="•"/>
            </a:pPr>
            <a:r>
              <a:rPr lang="en-GB" sz="1200" dirty="0"/>
              <a:t>Wie Sie Tools, Produkte und Dienstleistungen bewerten können</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*Bitte beachten Sie, dass die in dieser Präsentation aufgeführten Tools nur zur Veranschaulichung dienen und keine Empfehlungen darstellen. Einige Tools auf dieser Liste sind länderspezifisch. Sie sind möglicherweise in Ihrem Land nicht verfügbar. Sie können nach ähnlichen nationalen Tools oder Software suchen.</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Energiemanagement und Energiegemeinschaften: Sozial werden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Energiegemeinschaften können </a:t>
            </a:r>
            <a:r>
              <a:rPr lang="en-GB" sz="1200" noProof="0" dirty="0">
                <a:ea typeface="Public Sans"/>
                <a:sym typeface="Public Sans"/>
              </a:rPr>
              <a:t>integrierte digitale Tools für Überwachung, Einblicke und Zusammenarbeit </a:t>
            </a:r>
            <a:r>
              <a:rPr lang="en-GB" sz="1200" dirty="0">
                <a:ea typeface="Public Sans"/>
                <a:sym typeface="Public Sans"/>
              </a:rPr>
              <a:t>nutzen</a:t>
            </a:r>
            <a:r>
              <a:rPr lang="en-GB" sz="1200" noProof="0" dirty="0">
                <a:ea typeface="Public Sans"/>
                <a:sym typeface="Public Sans"/>
              </a:rPr>
              <a:t>, um datengestützte Entscheidungen und lokale Planung voranzutreiben.</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Eine ähnliche Tabelle wie die vorherigen, jedoch mit identischen vier Spalten, aber nur zwei Zeilen. Die erste Zeile ist identisch: 1. Tool. 2. Dienstleistungen. 3. Vorteile für eine Energiegemeinschaft. 4. Wie kann dieses Tool eine Energiegemeinschaft unterstützen?</a:t>
            </a:r>
          </a:p>
          <a:p>
            <a:r>
              <a:rPr lang="en-GB" dirty="0"/>
              <a:t>Erste und einzige Datenzeile: 1. </a:t>
            </a:r>
            <a:r>
              <a:rPr lang="en-GB" dirty="0" err="1"/>
              <a:t>EnergyID </a:t>
            </a:r>
            <a:r>
              <a:rPr lang="en-GB" dirty="0"/>
              <a:t>(Niederlande, Belgien, Frankreich, Portugal, Italien). 2. All-in-One-Verbrauchsüberwachung, Einblicke in die Solarleistung, Datenintegrationen, kollaborative soziale Gruppen. 3. Fördert das Engagement der Gemeinschaft, stärkt die lokale Planung, Benchmarking für Maßnahmen. 4. Datengestützte Entscheidungsfindung, verbesserte soziale Zusammenarbeit, anpassbare Analysen.</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Auswahl von IT-Tools für Ihre Energiegemeinschaft: Bewertung  </a:t>
            </a:r>
            <a:endParaRPr lang="en-US" sz="1050" kern="1200" dirty="0">
              <a:solidFill>
                <a:schemeClr val="bg1"/>
              </a:solidFill>
              <a:latin typeface="+mn-lt"/>
              <a:ea typeface="+mn-ea"/>
              <a:cs typeface="+mn-cs"/>
            </a:endParaRPr>
          </a:p>
          <a:p>
            <a:pPr algn="ctr" latinLnBrk="0"/>
            <a:r>
              <a:rPr lang="en-US" sz="1200" i="1" dirty="0">
                <a:solidFill>
                  <a:schemeClr val="accent2"/>
                </a:solidFill>
              </a:rPr>
              <a:t>Wie können wir die richtigen IT-Tools für unsere Energiegemeinschaft auswählen?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Auswahl von IT-Tools für Ihre Energiegemeinschaft: Bewertung  </a:t>
            </a:r>
            <a:endParaRPr lang="en-US" sz="1050" dirty="0">
              <a:solidFill>
                <a:schemeClr val="bg1"/>
              </a:solidFill>
            </a:endParaRPr>
          </a:p>
          <a:p>
            <a:pPr latinLnBrk="0"/>
            <a:r>
              <a:rPr lang="en-GB" sz="1200" noProof="0" dirty="0">
                <a:ea typeface="Public Sans"/>
                <a:sym typeface="Public Sans"/>
              </a:rPr>
              <a:t>Sie sollten ein Tool anhand seiner Funktionalität, Benutzerfreundlichkeit, Integrationsfähigkeit, Skalierbarkeit, Kosten, Support, Sicherheit und Flexibilität bewerten. Einige Fragen, die Sie sich stellen sollten:</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Funktionalität: </a:t>
            </a:r>
            <a:r>
              <a:rPr lang="en-GB" sz="1200" noProof="0" dirty="0">
                <a:sym typeface="Public Sans"/>
              </a:rPr>
              <a:t>Erfüllt das Tool unsere Energieanforderungen?</a:t>
            </a:r>
          </a:p>
          <a:p>
            <a:pPr marL="342900" indent="-342900" latinLnBrk="0">
              <a:buFont typeface="Arial" panose="020B0604020202020204" pitchFamily="34" charset="0"/>
              <a:buChar char="•"/>
            </a:pPr>
            <a:r>
              <a:rPr lang="en-GB" sz="1200" b="1" noProof="0" dirty="0">
                <a:sym typeface="Public Sans"/>
              </a:rPr>
              <a:t>Benutzerfreundlichkeit: </a:t>
            </a:r>
            <a:r>
              <a:rPr lang="en-GB" sz="1200" noProof="0" dirty="0">
                <a:sym typeface="Public Sans"/>
              </a:rPr>
              <a:t>Ist das Tool einfach zu bedienen? </a:t>
            </a:r>
          </a:p>
          <a:p>
            <a:pPr marL="342900" indent="-342900" latinLnBrk="0">
              <a:buFont typeface="Arial" panose="020B0604020202020204" pitchFamily="34" charset="0"/>
              <a:buChar char="•"/>
            </a:pPr>
            <a:r>
              <a:rPr lang="en-GB" sz="1200" b="1" noProof="0" dirty="0">
                <a:sym typeface="Public Sans"/>
              </a:rPr>
              <a:t>Integration: </a:t>
            </a:r>
            <a:r>
              <a:rPr lang="en-GB" sz="1200" noProof="0" dirty="0">
                <a:sym typeface="Public Sans"/>
              </a:rPr>
              <a:t>Ist dieses Tool mit bestehenden Systemen kompatibel?</a:t>
            </a:r>
          </a:p>
          <a:p>
            <a:pPr marL="342900" indent="-342900" latinLnBrk="0">
              <a:buFont typeface="Arial" panose="020B0604020202020204" pitchFamily="34" charset="0"/>
              <a:buChar char="•"/>
            </a:pPr>
            <a:r>
              <a:rPr lang="en-GB" sz="1200" b="1" noProof="0" dirty="0">
                <a:sym typeface="Public Sans"/>
              </a:rPr>
              <a:t>Skalierbarkeit: </a:t>
            </a:r>
            <a:r>
              <a:rPr lang="en-GB" sz="1200" noProof="0" dirty="0">
                <a:sym typeface="Public Sans"/>
              </a:rPr>
              <a:t>Kann dieses Tool mit unserer Gemeinschaft wachsen? </a:t>
            </a:r>
          </a:p>
          <a:p>
            <a:pPr marL="342900" indent="-342900" latinLnBrk="0">
              <a:buFont typeface="Arial" panose="020B0604020202020204" pitchFamily="34" charset="0"/>
              <a:buChar char="•"/>
            </a:pPr>
            <a:r>
              <a:rPr lang="en-GB" sz="1200" b="1" noProof="0" dirty="0">
                <a:sym typeface="Public Sans"/>
              </a:rPr>
              <a:t>Kosteneffizienz: </a:t>
            </a:r>
            <a:r>
              <a:rPr lang="en-GB" sz="1200" noProof="0" dirty="0">
                <a:sym typeface="Public Sans"/>
              </a:rPr>
              <a:t>Überwiegen die Vorteile die zusätzlichen Kosten?</a:t>
            </a:r>
          </a:p>
          <a:p>
            <a:pPr marL="342900" indent="-342900" latinLnBrk="0">
              <a:buFont typeface="Arial" panose="020B0604020202020204" pitchFamily="34" charset="0"/>
              <a:buChar char="•"/>
            </a:pPr>
            <a:r>
              <a:rPr lang="en-GB" sz="1200" b="1" noProof="0" dirty="0">
                <a:sym typeface="Public Sans"/>
              </a:rPr>
              <a:t>Support und Schulung: </a:t>
            </a:r>
            <a:r>
              <a:rPr lang="en-GB" sz="1200" noProof="0" dirty="0">
                <a:sym typeface="Public Sans"/>
              </a:rPr>
              <a:t>Ist Support jederzeit verfügbar?</a:t>
            </a:r>
          </a:p>
          <a:p>
            <a:pPr marL="342900" indent="-342900" latinLnBrk="0">
              <a:buFont typeface="Arial" panose="020B0604020202020204" pitchFamily="34" charset="0"/>
              <a:buChar char="•"/>
            </a:pPr>
            <a:r>
              <a:rPr lang="en-GB" sz="1200" b="1" noProof="0" dirty="0">
                <a:sym typeface="Public Sans"/>
              </a:rPr>
              <a:t>Sicherheit: </a:t>
            </a:r>
            <a:r>
              <a:rPr lang="en-GB" sz="1200" noProof="0" dirty="0">
                <a:sym typeface="Public Sans"/>
              </a:rPr>
              <a:t>Sind Daten und Privatsphäre geschützt? </a:t>
            </a:r>
          </a:p>
          <a:p>
            <a:pPr marL="342900" indent="-342900" latinLnBrk="0">
              <a:buFont typeface="Arial" panose="020B0604020202020204" pitchFamily="34" charset="0"/>
              <a:buChar char="•"/>
            </a:pPr>
            <a:r>
              <a:rPr lang="en-GB" sz="1200" b="1" noProof="0" dirty="0">
                <a:sym typeface="Public Sans"/>
              </a:rPr>
              <a:t>Flexibilität: </a:t>
            </a:r>
            <a:r>
              <a:rPr lang="en-GB" sz="1200" noProof="0" dirty="0">
                <a:sym typeface="Public Sans"/>
              </a:rPr>
              <a:t>Kann das Tool an unsere Bedürfnisse angepasst werden? </a:t>
            </a:r>
          </a:p>
          <a:p>
            <a:pPr marL="342900" indent="-342900" latinLnBrk="0">
              <a:buFont typeface="Arial" panose="020B0604020202020204" pitchFamily="34" charset="0"/>
              <a:buChar char="•"/>
            </a:pPr>
            <a:r>
              <a:rPr lang="en-GB" sz="1200" b="1" noProof="0" dirty="0">
                <a:sym typeface="Public Sans"/>
              </a:rPr>
              <a:t>Benutzer-Feedback: </a:t>
            </a:r>
            <a:r>
              <a:rPr lang="en-GB" sz="1200" noProof="0" dirty="0">
                <a:sym typeface="Public Sans"/>
              </a:rPr>
              <a:t>Sind andere mit dem Tool zufrieden?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Tools, Dienstleistungen und Produkte zur Unterstützung von Energiegemeinschaften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Lesen Sie </a:t>
            </a:r>
            <a:r>
              <a:rPr lang="en-US" altLang="ko-KR" sz="1200" dirty="0">
                <a:solidFill>
                  <a:srgbClr val="373737"/>
                </a:solidFill>
                <a:ea typeface="맑은 고딕"/>
              </a:rPr>
              <a:t>das </a:t>
            </a:r>
            <a:r>
              <a:rPr lang="en-US" altLang="ko-KR" sz="1200" i="1" dirty="0">
                <a:solidFill>
                  <a:srgbClr val="373737"/>
                </a:solidFill>
                <a:ea typeface="맑은 고딕"/>
                <a:hlinkClick r:id="rId3"/>
              </a:rPr>
              <a:t>Repository </a:t>
            </a:r>
            <a:r>
              <a:rPr lang="en-US" altLang="ko-KR" sz="1200" dirty="0">
                <a:solidFill>
                  <a:srgbClr val="373737"/>
                </a:solidFill>
                <a:ea typeface="맑은 고딕"/>
              </a:rPr>
              <a:t>der Europäischen Kommission </a:t>
            </a:r>
            <a:r>
              <a:rPr lang="en-US" altLang="ko-KR" sz="1200" i="1" dirty="0">
                <a:solidFill>
                  <a:srgbClr val="373737"/>
                </a:solidFill>
                <a:ea typeface="맑은 고딕"/>
                <a:hlinkClick r:id="rId3"/>
              </a:rPr>
              <a:t>zu Energiegemeinschaften: Digitale Tools für Energiegemeinschaften</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Sehen Sie sich die Kurzkurse von Every1 an: </a:t>
            </a:r>
            <a:r>
              <a:rPr lang="en-US" sz="1200" i="1" dirty="0">
                <a:solidFill>
                  <a:srgbClr val="373737"/>
                </a:solidFill>
                <a:ea typeface="Calibri"/>
                <a:hlinkClick r:id="rId4"/>
              </a:rPr>
              <a:t>„Digital Energy Essentials</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Lesen Sie die Forschungsarbeit </a:t>
            </a:r>
            <a:r>
              <a:rPr lang="en-US" altLang="ko-KR" sz="1200" i="1" dirty="0">
                <a:solidFill>
                  <a:srgbClr val="373737"/>
                </a:solidFill>
                <a:ea typeface="맑은 고딕"/>
                <a:cs typeface="Calibri"/>
                <a:hlinkClick r:id="rId5"/>
              </a:rPr>
              <a:t>„Modellierungswerkzeuge für die Bewertung von Gemeinschaften für erneuerbare Energien</a:t>
            </a:r>
            <a:r>
              <a:rPr lang="en-US" altLang="ko-KR" sz="1200" i="1" dirty="0">
                <a:solidFill>
                  <a:srgbClr val="373737"/>
                </a:solidFill>
                <a:ea typeface="맑은 고딕"/>
                <a:cs typeface="Calibri"/>
              </a:rPr>
              <a:t>” </a:t>
            </a:r>
            <a:r>
              <a:rPr lang="en-US" altLang="ko-KR" sz="1200" dirty="0">
                <a:solidFill>
                  <a:srgbClr val="373737"/>
                </a:solidFill>
                <a:ea typeface="맑은 고딕"/>
                <a:cs typeface="Calibri"/>
              </a:rPr>
              <a:t>von Energy Reports</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Erfahren Sie mehr über die Lernmaterialien des Every1-Projekts.</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dirty="0"/>
              <a:t>Diese Präsentation </a:t>
            </a:r>
            <a:r>
              <a:rPr lang="en-GB" i="1" dirty="0"/>
              <a:t>„Energiegemeinschaften: IT-Grundlagen</a:t>
            </a:r>
            <a:r>
              <a:rPr lang="en-GB" dirty="0"/>
              <a:t>“ wurde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von </a:t>
            </a:r>
            <a:r>
              <a:rPr lang="en-US" dirty="0" err="1">
                <a:solidFill>
                  <a:schemeClr val="dk1"/>
                </a:solidFill>
                <a:ea typeface="Public Sans"/>
                <a:cs typeface="Public Sans"/>
                <a:sym typeface="Public Sans"/>
              </a:rPr>
              <a:t>Patrick Verstappen</a:t>
            </a:r>
            <a:r>
              <a:rPr lang="en-US" dirty="0">
                <a:solidFill>
                  <a:schemeClr val="dk1"/>
                </a:solidFill>
                <a:ea typeface="Public Sans"/>
                <a:cs typeface="Public Sans"/>
                <a:sym typeface="Public Sans"/>
              </a:rPr>
              <a:t>, lizenziert unter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von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auf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1: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von scratch-media ist unter </a:t>
            </a:r>
            <a:r>
              <a:rPr lang="en-US" sz="1200" dirty="0">
                <a:solidFill>
                  <a:schemeClr val="dk1"/>
                </a:solidFill>
                <a:ea typeface="Public Sans"/>
                <a:cs typeface="Public Sans"/>
                <a:sym typeface="Public Sans"/>
                <a:hlinkClick r:id="rId5"/>
              </a:rPr>
              <a:t>CC BY-NC-ND 2.0 </a:t>
            </a:r>
            <a:r>
              <a:rPr lang="en-US" sz="1200" dirty="0">
                <a:solidFill>
                  <a:schemeClr val="dk1"/>
                </a:solidFill>
                <a:ea typeface="Public Sans"/>
                <a:cs typeface="Public Sans"/>
                <a:sym typeface="Public Sans"/>
              </a:rPr>
              <a:t>lizenziert.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2: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von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ist unter </a:t>
            </a:r>
            <a:r>
              <a:rPr lang="en-US" sz="1200" dirty="0">
                <a:solidFill>
                  <a:schemeClr val="dk1"/>
                </a:solidFill>
                <a:ea typeface="Public Sans"/>
                <a:cs typeface="Public Sans"/>
                <a:sym typeface="Public Sans"/>
                <a:hlinkClick r:id="rId9"/>
              </a:rPr>
              <a:t>CC BY-NC 2.0 </a:t>
            </a:r>
            <a:r>
              <a:rPr lang="en-US" sz="120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3: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von Alan Levine ist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4: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von La Citta Vita ist lizenziert </a:t>
            </a:r>
            <a:r>
              <a:rPr lang="en-US" sz="1200" dirty="0">
                <a:solidFill>
                  <a:schemeClr val="dk1"/>
                </a:solidFill>
                <a:ea typeface="Public Sans"/>
                <a:cs typeface="Public Sans"/>
                <a:sym typeface="Public Sans"/>
                <a:hlinkClick r:id="rId13"/>
              </a:rPr>
              <a:t>unter 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5: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von Mike Lawrence ist unter </a:t>
            </a:r>
            <a:r>
              <a:rPr lang="en-US" dirty="0">
                <a:solidFill>
                  <a:schemeClr val="dk1"/>
                </a:solidFill>
                <a:ea typeface="Public Sans"/>
                <a:cs typeface="Public Sans"/>
                <a:sym typeface="Public Sans"/>
                <a:hlinkClick r:id="rId15"/>
              </a:rPr>
              <a:t>CC BY 2.0 </a:t>
            </a:r>
            <a:r>
              <a:rPr lang="en-US"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6: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von 10 10 ist unter </a:t>
            </a:r>
            <a:r>
              <a:rPr lang="en-US" dirty="0">
                <a:solidFill>
                  <a:schemeClr val="dk1"/>
                </a:solidFill>
                <a:ea typeface="Public Sans"/>
                <a:cs typeface="Public Sans"/>
                <a:sym typeface="Public Sans"/>
                <a:hlinkClick r:id="rId15"/>
              </a:rPr>
              <a:t>CC BY 2.0 </a:t>
            </a:r>
            <a:r>
              <a:rPr lang="en-US" sz="1200"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7: </a:t>
            </a:r>
            <a:r>
              <a:rPr lang="en-US" dirty="0">
                <a:solidFill>
                  <a:schemeClr val="dk1"/>
                </a:solidFill>
                <a:ea typeface="Public Sans"/>
                <a:cs typeface="Public Sans"/>
                <a:sym typeface="Public Sans"/>
                <a:hlinkClick r:id="rId17"/>
              </a:rPr>
              <a:t>Frage 1 </a:t>
            </a:r>
            <a:r>
              <a:rPr lang="en-US" dirty="0">
                <a:solidFill>
                  <a:schemeClr val="dk1"/>
                </a:solidFill>
                <a:ea typeface="Public Sans"/>
                <a:cs typeface="Public Sans"/>
                <a:sym typeface="Public Sans"/>
              </a:rPr>
              <a:t>von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ist </a:t>
            </a:r>
            <a:r>
              <a:rPr lang="en-US" sz="1200" dirty="0">
                <a:solidFill>
                  <a:schemeClr val="dk1"/>
                </a:solidFill>
                <a:ea typeface="Public Sans"/>
                <a:cs typeface="Public Sans"/>
                <a:sym typeface="Public Sans"/>
              </a:rPr>
              <a:t>unter </a:t>
            </a:r>
            <a:r>
              <a:rPr lang="en-US" dirty="0">
                <a:solidFill>
                  <a:schemeClr val="dk1"/>
                </a:solidFill>
                <a:ea typeface="Public Sans"/>
                <a:cs typeface="Public Sans"/>
                <a:sym typeface="Public Sans"/>
                <a:hlinkClick r:id="rId15"/>
              </a:rPr>
              <a:t>CC BY 2.0 </a:t>
            </a:r>
            <a:r>
              <a:rPr lang="en-US" sz="1200"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In dieser Präsentation untersuchen wir sieben Fragen. Nehmen Sie sich zu Beginn jedes Abschnitts einen Moment Zeit, um über die Frage nachzudenken, bevor Sie zur nächsten Folie übergehen. </a:t>
            </a:r>
          </a:p>
          <a:p>
            <a:pPr latinLnBrk="0"/>
            <a:endParaRPr lang="en-GB" sz="1200" noProof="0" dirty="0">
              <a:solidFill>
                <a:srgbClr val="2B2C30"/>
              </a:solidFill>
              <a:sym typeface="Public Sans"/>
            </a:endParaRPr>
          </a:p>
          <a:p>
            <a:pPr latinLnBrk="0"/>
            <a:r>
              <a:rPr lang="en-GB" sz="1200" dirty="0">
                <a:solidFill>
                  <a:srgbClr val="2B2C30"/>
                </a:solidFill>
                <a:sym typeface="Public Sans"/>
              </a:rPr>
              <a:t>Sie können jede Frage nacheinander durcharbeiten. Alternativ können Sie über das Menü eine bestimmte Frage auswählen, die Sie zuerst untersuchen möchten.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Sieben Fragen für Energiegemeinschaften: IT-Grundlagen</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Welche Rolle spielt die IT-Infrastruktur in einer Energiegemeinschaft?</a:t>
            </a:r>
          </a:p>
          <a:p>
            <a:pPr marL="342900" indent="-342900" latinLnBrk="0">
              <a:buFont typeface="+mj-lt"/>
              <a:buAutoNum type="arabicPeriod"/>
            </a:pPr>
            <a:r>
              <a:rPr lang="en-US" sz="1200" dirty="0">
                <a:ea typeface="Public Sans"/>
                <a:cs typeface="Public Sans"/>
                <a:sym typeface="Public Sans"/>
              </a:rPr>
              <a:t>Wie können Solarenergie-Rechner die Entscheidungsfindung in Energiegemeinschaften unterstützen?</a:t>
            </a:r>
          </a:p>
          <a:p>
            <a:pPr marL="342900" indent="-342900" latinLnBrk="0">
              <a:buFont typeface="+mj-lt"/>
              <a:buAutoNum type="arabicPeriod"/>
            </a:pPr>
            <a:r>
              <a:rPr lang="en-US" sz="1200" dirty="0">
                <a:ea typeface="Public Sans"/>
                <a:cs typeface="Public Sans"/>
                <a:sym typeface="Public Sans"/>
              </a:rPr>
              <a:t>Wie können digitale Energiemanagement-Tools Energiegemeinschaften zugute kommen?</a:t>
            </a:r>
          </a:p>
          <a:p>
            <a:pPr marL="342900" indent="-342900" latinLnBrk="0">
              <a:buFont typeface="+mj-lt"/>
              <a:buAutoNum type="arabicPeriod"/>
            </a:pPr>
            <a:r>
              <a:rPr lang="en-US" sz="1200" dirty="0">
                <a:ea typeface="Public Sans"/>
                <a:cs typeface="Public Sans"/>
                <a:sym typeface="Public Sans"/>
              </a:rPr>
              <a:t>Wie unterstützen Renovierungs- und Solarrechner Entscheidungen zur Energieeinsparung?</a:t>
            </a:r>
          </a:p>
          <a:p>
            <a:pPr marL="342900" indent="-342900" latinLnBrk="0">
              <a:buFont typeface="+mj-lt"/>
              <a:buAutoNum type="arabicPeriod"/>
            </a:pPr>
            <a:r>
              <a:rPr lang="en-US" sz="1200" dirty="0">
                <a:ea typeface="Public Sans"/>
                <a:cs typeface="Public Sans"/>
                <a:sym typeface="Public Sans"/>
              </a:rPr>
              <a:t>Wie können digitale Plattformen das Management von Energiegemeinschaften verbessern?</a:t>
            </a:r>
          </a:p>
          <a:p>
            <a:pPr marL="342900" indent="-342900" latinLnBrk="0">
              <a:buFont typeface="+mj-lt"/>
              <a:buAutoNum type="arabicPeriod"/>
            </a:pPr>
            <a:r>
              <a:rPr lang="en-US" sz="1200" dirty="0">
                <a:ea typeface="Public Sans"/>
                <a:cs typeface="Public Sans"/>
                <a:sym typeface="Public Sans"/>
              </a:rPr>
              <a:t>Wie kann eine Energiegemeinschaft in das Energiemanagement eingebunden werden?</a:t>
            </a:r>
          </a:p>
          <a:p>
            <a:pPr marL="342900" indent="-342900" latinLnBrk="0">
              <a:buFont typeface="+mj-lt"/>
              <a:buAutoNum type="arabicPeriod"/>
            </a:pPr>
            <a:r>
              <a:rPr lang="en-US" sz="1200" dirty="0">
                <a:ea typeface="Public Sans"/>
                <a:cs typeface="Public Sans"/>
                <a:sym typeface="Public Sans"/>
              </a:rPr>
              <a:t>Wie können wir die richtigen IT-Tools für unsere Energiegemeinschaft auswählen?</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Die Rolle der IT-Infrastruktur in Energiegemeinschaften </a:t>
            </a:r>
            <a:endParaRPr lang="en-US" sz="1050" kern="1200" dirty="0">
              <a:solidFill>
                <a:schemeClr val="bg1"/>
              </a:solidFill>
              <a:latin typeface="+mn-lt"/>
              <a:ea typeface="+mn-ea"/>
              <a:cs typeface="+mn-cs"/>
            </a:endParaRPr>
          </a:p>
          <a:p>
            <a:pPr algn="ctr" latinLnBrk="0"/>
            <a:r>
              <a:rPr lang="en-US" sz="1200" i="1" dirty="0">
                <a:solidFill>
                  <a:schemeClr val="accent5"/>
                </a:solidFill>
              </a:rPr>
              <a:t>Welche Rolle spielt die IT-Infrastruktur in einer Energiegemeinschaft?</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Die Rolle der IT-Infrastruktur in Energiegemeinschaften </a:t>
            </a:r>
            <a:endParaRPr lang="en-US" sz="1050" dirty="0">
              <a:solidFill>
                <a:schemeClr val="bg1"/>
              </a:solidFill>
            </a:endParaRPr>
          </a:p>
          <a:p>
            <a:pPr latinLnBrk="0"/>
            <a:r>
              <a:rPr lang="en-US" sz="1200" dirty="0"/>
              <a:t>Technologische Systeme und Rahmenbedingungen in einer Energiegemeinschaft: </a:t>
            </a:r>
          </a:p>
          <a:p>
            <a:pPr latinLnBrk="0"/>
            <a:endParaRPr lang="en-US" sz="1200" dirty="0"/>
          </a:p>
          <a:p>
            <a:pPr marL="342900" indent="-342900" latinLnBrk="0">
              <a:buFont typeface="Arial" panose="020B0604020202020204" pitchFamily="34" charset="0"/>
              <a:buChar char="•"/>
            </a:pPr>
            <a:r>
              <a:rPr lang="en-US" sz="1200" dirty="0"/>
              <a:t>Ermöglichen eine effektive Beteiligung und Einbindung in die digitale Energiewende. </a:t>
            </a:r>
          </a:p>
          <a:p>
            <a:pPr marL="342900" indent="-342900" latinLnBrk="0">
              <a:buFont typeface="Arial" panose="020B0604020202020204" pitchFamily="34" charset="0"/>
              <a:buChar char="•"/>
            </a:pPr>
            <a:r>
              <a:rPr lang="en-US" sz="1200" dirty="0"/>
              <a:t>Umfassen Tools, Plattformen und Netzwerke, die darauf ausgelegt sind, die Kapazitäten, Fähigkeiten und Zusammenarbeit zwischen den Beteiligten zu verbessern.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Die Rolle von Solarenergie-Rechnern</a:t>
            </a:r>
            <a:endParaRPr lang="en-US" sz="1050" kern="1200" dirty="0">
              <a:solidFill>
                <a:schemeClr val="bg1"/>
              </a:solidFill>
              <a:latin typeface="+mn-lt"/>
              <a:ea typeface="+mn-ea"/>
              <a:cs typeface="+mn-cs"/>
            </a:endParaRPr>
          </a:p>
          <a:p>
            <a:pPr algn="ctr" latinLnBrk="0"/>
            <a:r>
              <a:rPr lang="en-US" sz="1200" i="1" dirty="0">
                <a:solidFill>
                  <a:schemeClr val="accent2"/>
                </a:solidFill>
              </a:rPr>
              <a:t>Wie können Solarenergie-Rechner die Entscheidungsfindung in Energiegemeinschaften unterstützen?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Die Rolle von Solarenergie-Rechnern: PV-Anlagen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Solarrechner liefern Daten für die optimale Platzierung, Kostenanalyse und Systemeffizienz von Photovoltaikmodulen (PV-Modulen).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Eine Tabelle mit vier Zeilen und vier Spalten. Die Spalten haben die Überschriften „Tool“, „Dienstleistungen“, „Vorteile für eine Energiegemeinschaft“ und „Wie kann dieses Tool eine Energiegemeinschaft unterstützen?“. Da jede Zelle mehrere Aufzählungspunkte enthält, werden die Zellen in einer Zeile von 1 bis 4 nummeriert.</a:t>
            </a:r>
          </a:p>
          <a:p>
            <a:r>
              <a:rPr lang="en-GB" dirty="0"/>
              <a:t>Die erste Datenzeile lautet: 1. Photovoltaik-Geografisches Informationssystem (PVGIS) (weltweit). 2. </a:t>
            </a:r>
            <a:r>
              <a:rPr lang="fr-FR" dirty="0"/>
              <a:t>PV-Leistungssimulation, Analyse der Einstrahlungsdaten, flexible Konfigurationsoptionen. 3. </a:t>
            </a:r>
            <a:r>
              <a:rPr lang="en-GB" dirty="0"/>
              <a:t>Genaue Energieertragsschätzungen, Kostenbewertung, anpassbare Analyse. 4. Fundierte Systemauslegung, Finanzplanung, Szenariovergleich.</a:t>
            </a:r>
          </a:p>
          <a:p>
            <a:r>
              <a:rPr lang="en-GB" dirty="0"/>
              <a:t>Die zweite Datenzeile lautet: 1. PVWatts-Rechner von NREL (weltweit). 2. Energieertragsschätzung, umfassende Systeminformationen, detaillierte Systemeingaben. 3. Breite Anwendbarkeit, zuverlässige Daten zu Solarressourcen, einfache Bedienung. 4. Datengestützte Entscheidungsfindung, Leistungsanalyse, zugängliche Benutzeroberfläche.</a:t>
            </a:r>
          </a:p>
          <a:p>
            <a:r>
              <a:rPr lang="en-GB" dirty="0"/>
              <a:t>Die dritte Datenzeile lautet: 1. </a:t>
            </a:r>
            <a:r>
              <a:rPr lang="en-GB" dirty="0" err="1"/>
              <a:t>EnergySage </a:t>
            </a:r>
            <a:r>
              <a:rPr lang="en-GB" dirty="0"/>
              <a:t>Solar Calculator (USA). 2. Individuelle Schätzung der Einsparungen durch Solarenergie, interaktive Benutzereingaben. 3. Personalisierte Einsparungsanalyse, transparente Schätzung der Kosteneinsparungen, Zugang zu Angeboten von Installateuren. 4. Fundierte Investitionsentscheidungen, Vereinfachung komplexer Daten, Erleichterung von Ausschreibungen.</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223865" y="5896520"/>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a:rPr>
              <a:t>CC BY-SA 4.0 </a:t>
            </a:r>
            <a:r>
              <a:rPr lang="de-DE" sz="1000" b="0" i="0" kern="1200" noProof="1">
                <a:solidFill>
                  <a:schemeClr val="tx1"/>
                </a:solidFill>
                <a:effectLst/>
                <a:latin typeface="+mn-lt"/>
                <a:ea typeface="+mn-ea"/>
                <a:cs typeface="+mn-cs"/>
              </a:rPr>
              <a:t>lizenziert. </a:t>
            </a:r>
            <a:endParaRPr lang="de-DE" sz="1000" noProof="1"/>
          </a:p>
        </p:txBody>
      </p:sp>
      <p:pic>
        <p:nvPicPr>
          <p:cNvPr id="5" name="Picture 4">
            <a:extLst>
              <a:ext uri="{FF2B5EF4-FFF2-40B4-BE49-F238E27FC236}">
                <a16:creationId xmlns:a16="http://schemas.microsoft.com/office/drawing/2014/main" id="{CF3CBEF2-195F-D59B-B759-91CAD7A8DA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0324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109415" y="1422400"/>
            <a:ext cx="7807569" cy="4505453"/>
          </a:xfrm>
          <a:prstGeom prst="rect">
            <a:avLst/>
          </a:prstGeom>
        </p:spPr>
        <p:txBody>
          <a:bodyPr/>
          <a:lstStyle/>
          <a:p>
            <a:pPr latinLnBrk="0"/>
            <a:r>
              <a:rPr lang="de-DE" sz="6000" noProof="1"/>
              <a:t>Energiegemeinschaften: IT-Grundlagen</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Die Rolle digitaler Energiemanagement-Tools: Flexibilität – Einführung</a:t>
            </a:r>
            <a:endParaRPr lang="de-DE" noProof="1">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Wie können digitale Energiemanagement-Tools Energiegemeinschaften zugute kommen?</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Digitale Energiemanagement-Tools optimieren den Energieverbrauch durch Echtzeitüberwachung, intelligente Verbrauchsdaten und kollektive Effizienzsteigerungen.</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Die Rolle digitaler Energiemanagement-Tools: Flexibilität</a:t>
            </a:r>
            <a:endParaRPr lang="de-DE" noProof="1">
              <a:effectLst/>
            </a:endParaRPr>
          </a:p>
          <a:p>
            <a:endParaRPr lang="de-DE"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de-DE" noProof="1"/>
              <a:t>Tools: digitales </a:t>
            </a:r>
            <a:r>
              <a:rPr lang="de-DE" baseline="0" noProof="1"/>
              <a:t>Energiemanagement</a:t>
            </a:r>
            <a:endParaRPr lang="de-DE" noProof="1"/>
          </a:p>
        </p:txBody>
      </p:sp>
      <p:graphicFrame>
        <p:nvGraphicFramePr>
          <p:cNvPr id="2" name="Table 1" descr="A table of four rows and four columns. As previously the four columns are headed: Tool; Services; Benefits for an energy community; How can this tool support an energy community? As previously several cells contain multiple points, so cells will be numbered here.&#10;First data row: 1. EcoStruxure Facility Expert (Worldwide). 2. Integrated remote management. 3. Enhanced operational flexibility. 4. Data-driven optimisation. &#10;Second data row: 1. Loop (United Kingdom). 2. Comprehensive energy monitoring, Smart data access. 3. Consumption insights. 4. Actionable guidance for flexibility.&#10;Third data row: 1. Tibber (Sweden, Norway, Germany, The Netherlands). 2. Dynamic energy procurement, Real‑time consumption management. 3. Load shifting and cost reduction, Enhanced sustainability. 4. Optimised energy decision‑making.&#10;">
            <a:extLst>
              <a:ext uri="{FF2B5EF4-FFF2-40B4-BE49-F238E27FC236}">
                <a16:creationId xmlns:a16="http://schemas.microsoft.com/office/drawing/2014/main" id="{96924E7E-0F00-9A16-26BA-8F6556934F5D}"/>
              </a:ext>
            </a:extLst>
          </p:cNvPr>
          <p:cNvGraphicFramePr>
            <a:graphicFrameLocks noGrp="1"/>
          </p:cNvGraphicFramePr>
          <p:nvPr/>
        </p:nvGraphicFramePr>
        <p:xfrm>
          <a:off x="352816" y="789140"/>
          <a:ext cx="11486367" cy="551501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Werkzeug</a:t>
                      </a:r>
                    </a:p>
                  </a:txBody>
                  <a:tcPr anchor="ctr"/>
                </a:tc>
                <a:tc>
                  <a:txBody>
                    <a:bodyPr/>
                    <a:lstStyle/>
                    <a:p>
                      <a:pPr algn="ctr" latinLnBrk="0"/>
                      <a:r>
                        <a:rPr lang="en-GB" sz="2000" noProof="0" dirty="0">
                          <a:latin typeface="+mn-lt"/>
                        </a:rPr>
                        <a:t>Dienstleistungen</a:t>
                      </a:r>
                    </a:p>
                  </a:txBody>
                  <a:tcPr anchor="ctr"/>
                </a:tc>
                <a:tc>
                  <a:txBody>
                    <a:bodyPr/>
                    <a:lstStyle/>
                    <a:p>
                      <a:pPr algn="ctr" latinLnBrk="0"/>
                      <a:r>
                        <a:rPr lang="en-GB" sz="2000" noProof="0" dirty="0">
                          <a:latin typeface="+mn-lt"/>
                        </a:rPr>
                        <a:t>Vorteile für eine Energiegemeinschaft</a:t>
                      </a:r>
                    </a:p>
                  </a:txBody>
                  <a:tcPr anchor="ctr"/>
                </a:tc>
                <a:tc>
                  <a:txBody>
                    <a:bodyPr/>
                    <a:lstStyle/>
                    <a:p>
                      <a:pPr algn="ctr" latinLnBrk="0"/>
                      <a:r>
                        <a:rPr lang="en-GB" sz="2000" noProof="0" dirty="0">
                          <a:latin typeface="+mn-lt"/>
                        </a:rPr>
                        <a:t>Wie kann dieses Tool eine Energiegemeinschaft unterstützen?</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(weltweit)</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Integriertes Fernmanagement</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Verbesserte betriebliche Flexibilität</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Datengesteuerte Optimierung</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(Vereinigtes Königreich)</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Umfassende Energieüberwachung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Intelligenter Datenzugriff</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Einblicke in den Verbrauch</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Umsetzbare Empfehlungen für Flexibilität</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(Schweden, Norwegen, Deutschland, Niederlande)</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Dynamische Energiebeschaffung</a:t>
                      </a:r>
                    </a:p>
                    <a:p>
                      <a:pPr marL="342900" lvl="0" indent="-342900" algn="l" latinLnBrk="0">
                        <a:buFont typeface="Arial"/>
                        <a:buChar char="•"/>
                      </a:pPr>
                      <a:r>
                        <a:rPr lang="en-GB" sz="2000" b="0" i="0" u="none" strike="noStrike" cap="none" noProof="0" dirty="0">
                          <a:solidFill>
                            <a:srgbClr val="000000"/>
                          </a:solidFill>
                          <a:latin typeface="+mn-lt"/>
                        </a:rPr>
                        <a:t>Verbrauchsmanagement in Echtzeit</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Lastverschiebung und Kostensenkung</a:t>
                      </a:r>
                    </a:p>
                    <a:p>
                      <a:pPr marL="342900" lvl="0" indent="-342900" algn="l" latinLnBrk="0">
                        <a:buFont typeface="Arial"/>
                        <a:buChar char="•"/>
                      </a:pPr>
                      <a:r>
                        <a:rPr lang="en-GB" sz="2000" b="0" i="0" u="none" strike="noStrike" cap="none" noProof="0" dirty="0">
                          <a:solidFill>
                            <a:srgbClr val="000000"/>
                          </a:solidFill>
                          <a:latin typeface="+mn-lt"/>
                        </a:rPr>
                        <a:t>Verbesserte Nachhaltigkeit</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Optimierte Energieentscheidungen</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4. Die Rolle von Renovierungs- und Solarrechnern – Einleitung</a:t>
            </a:r>
            <a:endParaRPr lang="de-DE" noProof="1">
              <a:effectLst/>
            </a:endParaRPr>
          </a:p>
          <a:p>
            <a:endParaRPr lang="de-DE"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Wie unterstützen Renovierungs- und Solarrechner Entscheidungen zur Energieeinsparung?</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4. Die Rolle von Renovierungs- und Solarrechnern</a:t>
            </a:r>
            <a:endParaRPr lang="de-DE" noProof="1">
              <a:effectLst/>
            </a:endParaRPr>
          </a:p>
          <a:p>
            <a:endParaRPr lang="de-DE"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81308" y="2766662"/>
            <a:ext cx="5551503" cy="1938992"/>
          </a:xfrm>
          <a:prstGeom prst="rect">
            <a:avLst/>
          </a:prstGeom>
          <a:noFill/>
        </p:spPr>
        <p:txBody>
          <a:bodyPr wrap="square" rtlCol="0">
            <a:spAutoFit/>
          </a:bodyPr>
          <a:lstStyle/>
          <a:p>
            <a:pPr latinLnBrk="0"/>
            <a:r>
              <a:rPr lang="en-GB" sz="2400" dirty="0">
                <a:sym typeface="Public Sans"/>
              </a:rPr>
              <a:t>Solarrechner </a:t>
            </a:r>
            <a:r>
              <a:rPr lang="en-GB" sz="2400" noProof="0" dirty="0">
                <a:sym typeface="Public Sans"/>
              </a:rPr>
              <a:t>bieten maßgeschneiderte Renovierungspläne, finanzielle Unterstützung und datengestützte Erkenntnisse zur Optimierung der Energieeffizienz und Investitionen in erneuerbare Energien.</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de-DE" noProof="1"/>
              <a:t>Tools: Renovierungs- und Solarrechner</a:t>
            </a:r>
          </a:p>
        </p:txBody>
      </p:sp>
      <p:graphicFrame>
        <p:nvGraphicFramePr>
          <p:cNvPr id="2" name="Table 1" descr="A table of four rows and four columns. As previously cells contain multiple points, so will be numbered here. The first row is identical to the previous tables: 1. Tool. 2. Service. 3. Benefits for an energy community. 4. How can this tool support an energy community?&#10;First data row: 1. Effy (France). 2. Project simulation and personalised study, Integrated renovation solutions, Access to aids and primes. 3. Cost-effective renovation, Tailored solutions for diverse buildings. 4. Access to subsidies.&#10;Second data row. 1. MaPrimeRénov (France). 2. French government-funded renovation aid, Eligibility check and application assistance. 3. Financial support for energy efficiency. 4. Risk reduction in investment.&#10;Third data row. 1. Energy Saving Trust – Energy Tools and Calculators (United Kingdom). 2. Advice for energy improvements, Comprehensive energy calculators. 3. Holistic home energy assessment. 4. Data-driven renovation planning, Actionable recommendations.&#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2657987772"/>
              </p:ext>
            </p:extLst>
          </p:nvPr>
        </p:nvGraphicFramePr>
        <p:xfrm>
          <a:off x="491077" y="126124"/>
          <a:ext cx="11348581" cy="6472041"/>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1800" dirty="0">
                          <a:latin typeface="+mn-lt"/>
                        </a:rPr>
                        <a:t>Werkzeug</a:t>
                      </a:r>
                    </a:p>
                  </a:txBody>
                  <a:tcPr anchor="ctr"/>
                </a:tc>
                <a:tc>
                  <a:txBody>
                    <a:bodyPr/>
                    <a:lstStyle/>
                    <a:p>
                      <a:pPr algn="ctr" latinLnBrk="0"/>
                      <a:r>
                        <a:rPr lang="en-GB" sz="1800" dirty="0">
                          <a:latin typeface="+mn-lt"/>
                        </a:rPr>
                        <a:t>Dienstleistung</a:t>
                      </a:r>
                    </a:p>
                  </a:txBody>
                  <a:tcPr anchor="ctr"/>
                </a:tc>
                <a:tc>
                  <a:txBody>
                    <a:bodyPr/>
                    <a:lstStyle/>
                    <a:p>
                      <a:pPr algn="ctr" latinLnBrk="0"/>
                      <a:r>
                        <a:rPr lang="en-GB" sz="1800" dirty="0">
                          <a:latin typeface="+mn-lt"/>
                        </a:rPr>
                        <a:t>Vorteile für eine Energiegemeinschaft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noProof="0" dirty="0">
                          <a:latin typeface="+mn-lt"/>
                        </a:rPr>
                        <a:t>Wie kann dieses Tool eine Energiegemeinschaft unterstützen</a:t>
                      </a:r>
                      <a:r>
                        <a:rPr lang="en-GB" sz="18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1800" b="1" i="0" u="none" strike="noStrike" baseline="0" noProof="0" dirty="0">
                          <a:solidFill>
                            <a:srgbClr val="000000"/>
                          </a:solidFill>
                          <a:latin typeface="+mn-lt"/>
                          <a:hlinkClick r:id="rId3"/>
                        </a:rPr>
                        <a:t>Effy </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(Frankreich)</a:t>
                      </a:r>
                      <a:r>
                        <a:rPr lang="en-GB" sz="1800" b="0" i="0" u="none" strike="noStrike" baseline="0" noProof="0" dirty="0">
                          <a:solidFill>
                            <a:srgbClr val="000000"/>
                          </a:solidFill>
                          <a:latin typeface="+mn-lt"/>
                        </a:rPr>
                        <a:t> </a:t>
                      </a:r>
                      <a:endParaRPr lang="en-GB" sz="180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Projektsimulation und personalisierte Studie</a:t>
                      </a:r>
                    </a:p>
                    <a:p>
                      <a:pPr marL="342900" lvl="0" indent="-342900" algn="l" latinLnBrk="0">
                        <a:buFont typeface="Arial"/>
                        <a:buChar char="•"/>
                      </a:pPr>
                      <a:r>
                        <a:rPr lang="en-GB" sz="1800" b="0" i="0" u="none" strike="noStrike" noProof="0" dirty="0">
                          <a:latin typeface="+mn-lt"/>
                        </a:rPr>
                        <a:t>Integrierte Renovierungslösungen</a:t>
                      </a:r>
                    </a:p>
                    <a:p>
                      <a:pPr marL="342900" lvl="0" indent="-342900" algn="l" latinLnBrk="0">
                        <a:buFont typeface="Arial"/>
                        <a:buChar char="•"/>
                      </a:pPr>
                      <a:r>
                        <a:rPr lang="en-GB" sz="1800" b="0" i="0" u="none" strike="noStrike" noProof="0" dirty="0">
                          <a:latin typeface="+mn-lt"/>
                        </a:rPr>
                        <a:t>Zugang zu Fördermitteln und Prämien</a:t>
                      </a:r>
                    </a:p>
                  </a:txBody>
                  <a:tcPr anchor="ctr"/>
                </a:tc>
                <a:tc>
                  <a:txBody>
                    <a:bodyPr/>
                    <a:lstStyle/>
                    <a:p>
                      <a:pPr marL="342900" lvl="0" indent="-342900" algn="l" latinLnBrk="0">
                        <a:buFont typeface="Arial"/>
                        <a:buChar char="•"/>
                      </a:pPr>
                      <a:r>
                        <a:rPr lang="en-GB" sz="1800" b="0" i="0" u="none" strike="noStrike" cap="none" noProof="0" dirty="0">
                          <a:solidFill>
                            <a:srgbClr val="000000"/>
                          </a:solidFill>
                          <a:latin typeface="+mn-lt"/>
                        </a:rPr>
                        <a:t>Kostengünstige Renovierung</a:t>
                      </a:r>
                    </a:p>
                    <a:p>
                      <a:pPr marL="342900" lvl="0" indent="-342900" algn="l" latinLnBrk="0">
                        <a:buFont typeface="Arial"/>
                        <a:buChar char="•"/>
                      </a:pPr>
                      <a:r>
                        <a:rPr lang="en-GB" sz="1800" b="0" i="0" u="none" strike="noStrike" cap="none" noProof="0" dirty="0">
                          <a:solidFill>
                            <a:srgbClr val="000000"/>
                          </a:solidFill>
                          <a:latin typeface="+mn-lt"/>
                        </a:rPr>
                        <a:t>Maßgeschneiderte Lösungen für unterschiedliche Gebäude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Zugang zu Subventionen</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1800" b="1" i="0" u="none" strike="noStrike" baseline="0" noProof="0" dirty="0">
                          <a:solidFill>
                            <a:srgbClr val="000000"/>
                          </a:solidFill>
                          <a:latin typeface="+mn-lt"/>
                          <a:hlinkClick r:id="rId4"/>
                        </a:rPr>
                        <a:t>MaPrimeRénov</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(Frankreich) </a:t>
                      </a:r>
                      <a:endParaRPr lang="en-GB" sz="1800" b="1" dirty="0">
                        <a:latin typeface="+mn-lt"/>
                      </a:endParaRPr>
                    </a:p>
                  </a:txBody>
                  <a:tcPr anchor="ctr"/>
                </a:tc>
                <a:tc>
                  <a:txBody>
                    <a:bodyPr/>
                    <a:lstStyle/>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Von der französischen Regierung finanzierte Renovierungsbeihilfe</a:t>
                      </a:r>
                    </a:p>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Prüfung der Förderfähigkeit und Unterstützung bei der Antragstellung</a:t>
                      </a:r>
                    </a:p>
                  </a:txBody>
                  <a:tcPr anchor="ctr"/>
                </a:tc>
                <a:tc>
                  <a:txBody>
                    <a:bodyPr/>
                    <a:lstStyle/>
                    <a:p>
                      <a:pPr marL="342900" indent="-342900" algn="l" latinLnBrk="0">
                        <a:buClr>
                          <a:srgbClr val="000000"/>
                        </a:buClr>
                        <a:buFont typeface="Arial,Sans-Serif"/>
                        <a:buChar char="•"/>
                      </a:pPr>
                      <a:r>
                        <a:rPr lang="en-GB" sz="1800" b="0" i="0" u="none" strike="noStrike" cap="none" noProof="0" dirty="0">
                          <a:solidFill>
                            <a:srgbClr val="000000"/>
                          </a:solidFill>
                          <a:latin typeface="+mn-lt"/>
                        </a:rPr>
                        <a:t>Finanzielle Unterstützung für Energieeffizienz</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Risikominderung bei Investitionen</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1800" b="1" i="0" u="none" strike="noStrike" baseline="0" noProof="0" dirty="0">
                          <a:solidFill>
                            <a:srgbClr val="000000"/>
                          </a:solidFill>
                          <a:latin typeface="+mn-lt"/>
                          <a:hlinkClick r:id="rId5"/>
                        </a:rPr>
                        <a:t>Energy Saving Trust – Energietools und -rechner</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(Vereinigtes Königreich)</a:t>
                      </a:r>
                      <a:endParaRPr lang="en-GB" sz="1800" dirty="0">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Beratung zu Energieeffizienzmaßnahmen</a:t>
                      </a:r>
                    </a:p>
                    <a:p>
                      <a:pPr marL="342900" lvl="0" indent="-342900" algn="l" latinLnBrk="0">
                        <a:buFont typeface="Arial"/>
                        <a:buChar char="•"/>
                      </a:pPr>
                      <a:r>
                        <a:rPr lang="en-GB" sz="1800" b="0" i="0" u="none" strike="noStrike" cap="none" noProof="0" dirty="0">
                          <a:solidFill>
                            <a:srgbClr val="000000"/>
                          </a:solidFill>
                          <a:latin typeface="+mn-lt"/>
                        </a:rPr>
                        <a:t>Umfassende Energie-Rechner</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Ganzheitliche Energiebewertung für Ihr Zuhause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Datengestützte Renovierungsplanung</a:t>
                      </a:r>
                    </a:p>
                    <a:p>
                      <a:pPr marL="342900" lvl="0" indent="-342900" algn="l" latinLnBrk="0">
                        <a:buFont typeface="Arial"/>
                        <a:buChar char="•"/>
                      </a:pPr>
                      <a:r>
                        <a:rPr lang="en-GB" sz="1800" b="0" i="0" u="none" strike="noStrike" cap="none" noProof="0" dirty="0">
                          <a:solidFill>
                            <a:srgbClr val="000000"/>
                          </a:solidFill>
                          <a:latin typeface="+mn-lt"/>
                        </a:rPr>
                        <a:t>Umsetzbare Empfehlungen</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5. Digitale Plattformen: Energie teilen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Wie können digitale Plattformen das Management von Energiegemeinschaften verbessern?</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24466" y="2953436"/>
            <a:ext cx="5839602" cy="830997"/>
          </a:xfrm>
          <a:prstGeom prst="rect">
            <a:avLst/>
          </a:prstGeom>
          <a:noFill/>
        </p:spPr>
        <p:txBody>
          <a:bodyPr wrap="square" rtlCol="0">
            <a:spAutoFit/>
          </a:bodyPr>
          <a:lstStyle/>
          <a:p>
            <a:pPr latinLnBrk="0"/>
            <a:r>
              <a:rPr lang="en-US" sz="2400" dirty="0">
                <a:sym typeface="Public Sans"/>
              </a:rPr>
              <a:t>Digitale Plattformen unterstützen die Rationalisierung von Betriebsabläufen, Rechnungsstellung und Entscheidungsfindung.</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5. Digitale Plattformen: Energie-Sharing  </a:t>
            </a:r>
            <a:endParaRPr lang="de-DE" noProof="1">
              <a:effectLst/>
            </a:endParaRPr>
          </a:p>
          <a:p>
            <a:endParaRPr lang="de-DE"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de-DE" noProof="1"/>
              <a:t>Tools: Energie-Sharing</a:t>
            </a:r>
          </a:p>
        </p:txBody>
      </p:sp>
      <p:graphicFrame>
        <p:nvGraphicFramePr>
          <p:cNvPr id="2" name="Table 1" descr="A table with four columns and three rows. Cells will be numbered as previously. Column headings are the same as previously: 1. Tool. 2. Services. 3. Benefits for an energy community. 4. How can this tool support an energy community?&#10;First data row: 1. eGon (Germany). 2. Online portal, Member management, Automated billing and invoicing, Digital contract management, Community registration. 3. Streamlined administration and transparency, Clear and transparent pricing. 4. Dematerialisation of the process.&#10;Second data row: 1. Neoom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10;">
            <a:extLst>
              <a:ext uri="{FF2B5EF4-FFF2-40B4-BE49-F238E27FC236}">
                <a16:creationId xmlns:a16="http://schemas.microsoft.com/office/drawing/2014/main" id="{BBCC0903-2077-6162-06DE-3B41E2335B60}"/>
              </a:ext>
            </a:extLst>
          </p:cNvPr>
          <p:cNvGraphicFramePr>
            <a:graphicFrameLocks noGrp="1"/>
          </p:cNvGraphicFramePr>
          <p:nvPr/>
        </p:nvGraphicFramePr>
        <p:xfrm>
          <a:off x="283924" y="521197"/>
          <a:ext cx="11624151" cy="5223657"/>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Werkzeug</a:t>
                      </a:r>
                    </a:p>
                  </a:txBody>
                  <a:tcPr anchor="ctr"/>
                </a:tc>
                <a:tc>
                  <a:txBody>
                    <a:bodyPr/>
                    <a:lstStyle/>
                    <a:p>
                      <a:pPr algn="ctr" latinLnBrk="0"/>
                      <a:r>
                        <a:rPr lang="en-GB" sz="2000" dirty="0">
                          <a:latin typeface="+mn-lt"/>
                        </a:rPr>
                        <a:t>Dienstleistungen</a:t>
                      </a:r>
                    </a:p>
                  </a:txBody>
                  <a:tcPr anchor="ctr"/>
                </a:tc>
                <a:tc>
                  <a:txBody>
                    <a:bodyPr/>
                    <a:lstStyle/>
                    <a:p>
                      <a:pPr algn="ctr" latinLnBrk="0"/>
                      <a:r>
                        <a:rPr lang="en-GB" sz="2000" dirty="0">
                          <a:latin typeface="+mn-lt"/>
                        </a:rPr>
                        <a:t>Vorteile für eine Energiegemeinschaft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Wie kann dieses Tool eine Energiegemeinschaft unterstützen</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(Deutschland)</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Online-Portal</a:t>
                      </a:r>
                    </a:p>
                    <a:p>
                      <a:pPr marL="342900" lvl="0" indent="-342900" algn="l" latinLnBrk="0">
                        <a:buFont typeface="Arial"/>
                        <a:buChar char="•"/>
                      </a:pPr>
                      <a:r>
                        <a:rPr lang="en-GB" sz="2000" b="0" i="0" u="none" strike="noStrike" noProof="0" dirty="0">
                          <a:latin typeface="+mn-lt"/>
                        </a:rPr>
                        <a:t>Mitgliederverwaltung</a:t>
                      </a:r>
                    </a:p>
                    <a:p>
                      <a:pPr marL="342900" lvl="0" indent="-342900" algn="l" latinLnBrk="0">
                        <a:buFont typeface="Arial"/>
                        <a:buChar char="•"/>
                      </a:pPr>
                      <a:r>
                        <a:rPr lang="en-GB" sz="2000" b="0" i="0" u="none" strike="noStrike" noProof="0" dirty="0">
                          <a:latin typeface="+mn-lt"/>
                        </a:rPr>
                        <a:t>Automatisierte Abrechnung und Rechnungsstellung</a:t>
                      </a:r>
                    </a:p>
                    <a:p>
                      <a:pPr marL="342900" lvl="0" indent="-342900" algn="l" latinLnBrk="0">
                        <a:buFont typeface="Arial"/>
                        <a:buChar char="•"/>
                      </a:pPr>
                      <a:r>
                        <a:rPr lang="en-GB" sz="2000" b="0" i="0" u="none" strike="noStrike" noProof="0" dirty="0">
                          <a:latin typeface="+mn-lt"/>
                        </a:rPr>
                        <a:t>Digitale Vertragsverwaltung</a:t>
                      </a:r>
                    </a:p>
                    <a:p>
                      <a:pPr marL="342900" lvl="0" indent="-342900" algn="l" latinLnBrk="0">
                        <a:buFont typeface="Arial"/>
                        <a:buChar char="•"/>
                      </a:pPr>
                      <a:r>
                        <a:rPr lang="en-GB" sz="2000" b="0" i="0" u="none" strike="noStrike" noProof="0" dirty="0">
                          <a:latin typeface="+mn-lt"/>
                        </a:rPr>
                        <a:t>Community-Registrierung</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Optimierte Verwaltung und Transparenz</a:t>
                      </a:r>
                    </a:p>
                    <a:p>
                      <a:pPr marL="342900" lvl="0" indent="-342900" algn="l" latinLnBrk="0">
                        <a:buFont typeface="Arial"/>
                        <a:buChar char="•"/>
                      </a:pPr>
                      <a:r>
                        <a:rPr lang="en-GB" sz="2000" b="0" i="0" u="none" strike="noStrike" cap="none" noProof="0" dirty="0">
                          <a:solidFill>
                            <a:srgbClr val="000000"/>
                          </a:solidFill>
                          <a:latin typeface="+mn-lt"/>
                        </a:rPr>
                        <a:t>Klare und transparente Preisgestaltung</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Dematerialisierung des Prozesses</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(Deutschland, Österreich, Tschechische Republik)</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Umfassende digitale Lösung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Bildung von Gemeinschaften und intelligente Vermittlung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Digitales Dashboard und Energiemanagement</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Sicherheit bei den Strompreisen und Kosteneinsparungen</a:t>
                      </a:r>
                    </a:p>
                    <a:p>
                      <a:pPr marL="342900" lvl="0" indent="-342900" algn="l" latinLnBrk="0">
                        <a:buFont typeface="Arial"/>
                        <a:buChar char="•"/>
                      </a:pPr>
                      <a:r>
                        <a:rPr lang="en-GB" sz="2000" b="0" i="0" u="none" strike="noStrike" cap="none" noProof="0" dirty="0">
                          <a:solidFill>
                            <a:srgbClr val="000000"/>
                          </a:solidFill>
                          <a:latin typeface="+mn-lt"/>
                        </a:rPr>
                        <a:t>Einnahmequellen und Zugang zu grüner Energie</a:t>
                      </a:r>
                    </a:p>
                    <a:p>
                      <a:pPr marL="342900" lvl="0" indent="-342900" algn="l" latinLnBrk="0">
                        <a:buFont typeface="Arial"/>
                        <a:buChar char="•"/>
                      </a:pPr>
                      <a:r>
                        <a:rPr lang="en-GB" sz="2000" b="0" i="0" u="none" strike="noStrike" cap="none" noProof="0" dirty="0">
                          <a:solidFill>
                            <a:srgbClr val="000000"/>
                          </a:solidFill>
                          <a:latin typeface="+mn-lt"/>
                        </a:rPr>
                        <a:t>Stärkung der Gemeinschaft</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Transparente Daten für die Entscheidungsfindung</a:t>
                      </a:r>
                    </a:p>
                    <a:p>
                      <a:pPr marL="342900" lvl="0" indent="-342900" algn="l" latinLnBrk="0">
                        <a:buFont typeface="Arial"/>
                        <a:buChar char="•"/>
                      </a:pPr>
                      <a:r>
                        <a:rPr lang="en-GB" sz="2000" b="0" i="0" u="none" strike="noStrike" cap="none" noProof="0" dirty="0">
                          <a:solidFill>
                            <a:srgbClr val="000000"/>
                          </a:solidFill>
                          <a:latin typeface="+mn-lt"/>
                        </a:rPr>
                        <a:t>Erleichterte Bildung von Gemeinschaften</a:t>
                      </a:r>
                    </a:p>
                    <a:p>
                      <a:pPr marL="342900" lvl="0" indent="-342900" algn="l" latinLnBrk="0">
                        <a:buFont typeface="Arial"/>
                        <a:buChar char="•"/>
                      </a:pPr>
                      <a:r>
                        <a:rPr lang="en-GB" sz="2000" b="0" i="0" u="none" strike="noStrike" cap="none" noProof="0" dirty="0">
                          <a:solidFill>
                            <a:srgbClr val="000000"/>
                          </a:solidFill>
                          <a:latin typeface="+mn-lt"/>
                        </a:rPr>
                        <a:t>Automatisierte Abläufe</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Energiemanagement und Energiegemeinschaften: Sozial werden – </a:t>
            </a:r>
            <a:r>
              <a:rPr lang="de-DE" sz="2800" b="1" kern="1200" baseline="0" noProof="1">
                <a:solidFill>
                  <a:srgbClr val="FFFFFF"/>
                </a:solidFill>
                <a:effectLst/>
                <a:latin typeface="Calibri" panose="020F0502020204030204" pitchFamily="34" charset="0"/>
                <a:ea typeface="Public Sans"/>
                <a:cs typeface="Public Sans"/>
              </a:rPr>
              <a:t>Einführung</a:t>
            </a:r>
            <a:endParaRPr lang="de-DE" noProof="1">
              <a:effectLst/>
            </a:endParaRPr>
          </a:p>
          <a:p>
            <a:endParaRPr lang="de-DE"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Wie kann eine Energiegemeinschaft in das Energiemanagement eingebunden werden?</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Leiten Sie eine Energiegemeinschaft und denken darüber nach, Ihre IT-Infrastruktur einzuführen oder zu verbessern? Sind Sie daran interessiert, in Ihre Energiegemeinschaft zu investieren, wissen aber nicht, wo Sie anfangen sollen? In dieser kurzen Präsentation werden wir Folgendes untersuchen: </a:t>
            </a:r>
          </a:p>
          <a:p>
            <a:pPr latinLnBrk="0"/>
            <a:endParaRPr lang="en-GB" sz="2400" dirty="0"/>
          </a:p>
          <a:p>
            <a:pPr marL="457200" indent="-457200" latinLnBrk="0">
              <a:buChar char="•"/>
            </a:pPr>
            <a:r>
              <a:rPr lang="en-GB" sz="2400" dirty="0"/>
              <a:t>Verschiedene Dienste und warum diese für Ihre Energiegemeinschaft von Vorteil sein könnten.</a:t>
            </a:r>
          </a:p>
          <a:p>
            <a:pPr marL="457200" indent="-457200" latinLnBrk="0">
              <a:buChar char="•"/>
            </a:pPr>
            <a:r>
              <a:rPr lang="en-GB" sz="2400" dirty="0"/>
              <a:t>Beispiele für Tools, die Sie bei Ihren Entscheidungen unterstützen können.</a:t>
            </a:r>
            <a:endParaRPr lang="en-GB" sz="2400" dirty="0">
              <a:ea typeface="Calibri"/>
              <a:cs typeface="Calibri"/>
            </a:endParaRPr>
          </a:p>
          <a:p>
            <a:pPr marL="457200" indent="-457200" latinLnBrk="0">
              <a:buChar char="•"/>
            </a:pPr>
            <a:r>
              <a:rPr lang="en-GB" sz="2400" dirty="0"/>
              <a:t>Wie Sie Tools, Produkte und Dienstleistungen bewerten können</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335414" y="5536719"/>
            <a:ext cx="7292943" cy="1077218"/>
          </a:xfrm>
          <a:prstGeom prst="rect">
            <a:avLst/>
          </a:prstGeom>
          <a:noFill/>
        </p:spPr>
        <p:txBody>
          <a:bodyPr wrap="square" lIns="91440" tIns="45720" rIns="91440" bIns="45720" rtlCol="0" anchor="t">
            <a:spAutoFit/>
          </a:bodyPr>
          <a:lstStyle/>
          <a:p>
            <a:pPr latinLnBrk="0"/>
            <a:r>
              <a:rPr lang="en-US" sz="1600" i="1" dirty="0"/>
              <a:t>*Bitte beachten Sie, dass die in dieser Präsentation aufgeführten Tools nur zur Veranschaulichung dienen und keine Empfehlungen darstellen. Einige Tools auf dieser Liste sind länderspezifisch. Sie sind möglicherweise in Ihrem Land nicht verfügbar. Sie können nach ähnlichen nationalen Tools oder Software suchen.</a:t>
            </a:r>
            <a:r>
              <a:rPr lang="en-GB" sz="1600" dirty="0"/>
              <a:t> </a:t>
            </a:r>
            <a:endParaRPr lang="en-GB" sz="1600"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de-DE" sz="2800" b="1" noProof="1">
                <a:solidFill>
                  <a:schemeClr val="bg1"/>
                </a:solidFill>
              </a:rPr>
              <a:t>Einführung</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Energiegemeinschaften können </a:t>
            </a:r>
            <a:r>
              <a:rPr lang="en-GB" sz="2400" noProof="0" dirty="0">
                <a:ea typeface="Public Sans"/>
                <a:sym typeface="Public Sans"/>
              </a:rPr>
              <a:t>integrierte digitale Tools für Überwachung, Einblicke und Zusammenarbeit </a:t>
            </a:r>
            <a:r>
              <a:rPr lang="en-GB" sz="2400" dirty="0">
                <a:ea typeface="Public Sans"/>
                <a:sym typeface="Public Sans"/>
              </a:rPr>
              <a:t>nutzen</a:t>
            </a:r>
            <a:r>
              <a:rPr lang="en-GB" sz="2400" noProof="0" dirty="0">
                <a:ea typeface="Public Sans"/>
                <a:sym typeface="Public Sans"/>
              </a:rPr>
              <a:t>, um datengestützte Entscheidungen und lokale Planung voranzutreiben.</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Energiemanagement und Energiegemeinschaften: Sozial werden   </a:t>
            </a:r>
            <a:endParaRPr lang="de-DE" noProof="1">
              <a:effectLst/>
            </a:endParaRPr>
          </a:p>
          <a:p>
            <a:endParaRPr lang="de-DE"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rPr>
              <a:t>Tools: </a:t>
            </a:r>
            <a:r>
              <a:rPr lang="de-DE" sz="2800" b="1" kern="1200" baseline="0" noProof="1">
                <a:solidFill>
                  <a:srgbClr val="FFFFFF"/>
                </a:solidFill>
                <a:effectLst/>
                <a:latin typeface="Calibri" panose="020F0502020204030204" pitchFamily="34" charset="0"/>
              </a:rPr>
              <a:t>Sozial werden</a:t>
            </a:r>
            <a:endParaRPr lang="de-DE" noProof="1">
              <a:effectLst/>
            </a:endParaRPr>
          </a:p>
          <a:p>
            <a:endParaRPr lang="de-DE" noProof="1"/>
          </a:p>
        </p:txBody>
      </p:sp>
      <p:graphicFrame>
        <p:nvGraphicFramePr>
          <p:cNvPr id="2" name="Table 1" descr="A similar table to previous ones but while this has an identical four columns, there are only two rows. The first row is the same: 1. Tool. 2. Services. 3. Benefits for an energy community. 4. How can this tool support an energy community?&#10;First and only data row: 1. EnergyID (The Netherlands, Belgium, France, Portugal, Italy). 2. All-in-one consumption monitoring, Solar performance insights, Data integrations, Collaborative social groups. 3. Fosters community engagement, Empowers local planning, Benchmarking for action. 4. Data-driven decision making, Enhanced social collaboration, Customisable analytics.&#10;">
            <a:extLst>
              <a:ext uri="{FF2B5EF4-FFF2-40B4-BE49-F238E27FC236}">
                <a16:creationId xmlns:a16="http://schemas.microsoft.com/office/drawing/2014/main" id="{EF147B53-78E2-7B78-CCB8-89E74E525DAA}"/>
              </a:ext>
            </a:extLst>
          </p:cNvPr>
          <p:cNvGraphicFramePr>
            <a:graphicFrameLocks noGrp="1"/>
          </p:cNvGraphicFramePr>
          <p:nvPr/>
        </p:nvGraphicFramePr>
        <p:xfrm>
          <a:off x="553312" y="2528388"/>
          <a:ext cx="11085373" cy="38095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Werkzeug</a:t>
                      </a:r>
                    </a:p>
                  </a:txBody>
                  <a:tcPr anchor="ctr">
                    <a:solidFill>
                      <a:schemeClr val="accent1">
                        <a:alpha val="3000"/>
                      </a:schemeClr>
                    </a:solidFill>
                  </a:tcPr>
                </a:tc>
                <a:tc>
                  <a:txBody>
                    <a:bodyPr/>
                    <a:lstStyle/>
                    <a:p>
                      <a:pPr algn="ctr" latinLnBrk="0"/>
                      <a:r>
                        <a:rPr lang="en-GB" sz="2000" noProof="0" dirty="0">
                          <a:latin typeface="+mn-lt"/>
                        </a:rPr>
                        <a:t>Dienstleistungen </a:t>
                      </a:r>
                    </a:p>
                  </a:txBody>
                  <a:tcPr anchor="ctr">
                    <a:solidFill>
                      <a:schemeClr val="accent1">
                        <a:alpha val="3000"/>
                      </a:schemeClr>
                    </a:solidFill>
                  </a:tcPr>
                </a:tc>
                <a:tc>
                  <a:txBody>
                    <a:bodyPr/>
                    <a:lstStyle/>
                    <a:p>
                      <a:pPr algn="ctr" latinLnBrk="0"/>
                      <a:r>
                        <a:rPr lang="en-GB" sz="2000" noProof="0" dirty="0">
                          <a:latin typeface="+mn-lt"/>
                        </a:rPr>
                        <a:t>Vorteile für eine Energiegemeinschaft</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Wie kann dieses Tool eine Energiegemeinschaft unterstützen</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(Niederlande, Belgien, Frankreich, Portugal, Italien)</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All-in-One-Verbrauchsüberwachung</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Einblicke in die Solarleistung</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Datenintegration</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Kollaborative soziale Gruppen</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Fördert das Engagement der Gemeinschaft</a:t>
                      </a:r>
                    </a:p>
                    <a:p>
                      <a:pPr marL="342900" lvl="0" indent="-342900" algn="l" latinLnBrk="0">
                        <a:lnSpc>
                          <a:spcPct val="100000"/>
                        </a:lnSpc>
                        <a:buFont typeface="Arial"/>
                        <a:buChar char="•"/>
                      </a:pPr>
                      <a:r>
                        <a:rPr lang="en-GB" sz="2000" b="0" i="0" u="none" strike="noStrike" cap="none" noProof="0" dirty="0">
                          <a:solidFill>
                            <a:srgbClr val="000000"/>
                          </a:solidFill>
                          <a:latin typeface="+mn-lt"/>
                        </a:rPr>
                        <a:t>Unterstützt die lokale Planung</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für Maßnahmen</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Datengestützte Entscheidungsfindung</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Verbesserte soziale Zusammenarbeit</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Anpassbare Analysen</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Auswahl von IT-Tools für Ihre Energiegemeinschaft: Bewertung – Einführung  </a:t>
            </a:r>
            <a:endParaRPr lang="de-DE" noProof="1">
              <a:effectLst/>
            </a:endParaRPr>
          </a:p>
          <a:p>
            <a:endParaRPr lang="de-DE"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Wie können wir die richtigen IT-Tools für unsere Energiegemeinschaft auswählen?</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015808"/>
            <a:ext cx="9757775" cy="4524315"/>
          </a:xfrm>
          <a:prstGeom prst="rect">
            <a:avLst/>
          </a:prstGeom>
          <a:noFill/>
        </p:spPr>
        <p:txBody>
          <a:bodyPr wrap="square" rtlCol="0">
            <a:spAutoFit/>
          </a:bodyPr>
          <a:lstStyle/>
          <a:p>
            <a:pPr latinLnBrk="0"/>
            <a:r>
              <a:rPr lang="en-GB" sz="2400" noProof="0" dirty="0">
                <a:ea typeface="Public Sans"/>
                <a:sym typeface="Public Sans"/>
              </a:rPr>
              <a:t>Sie sollten ein Tool anhand seiner Funktionalität, Benutzerfreundlichkeit, Integrationsfähigkeit, Skalierbarkeit, Kosten, Support, Sicherheit und Flexibilität bewerten. Einige Fragen, die Sie sich stellen sollten:</a:t>
            </a:r>
          </a:p>
          <a:p>
            <a:pPr latinLnBrk="0"/>
            <a:endParaRPr lang="en-GB" sz="2400" noProof="0" dirty="0">
              <a:ea typeface="Public Sans"/>
              <a:sym typeface="Public Sans"/>
            </a:endParaRPr>
          </a:p>
          <a:p>
            <a:pPr marL="342900" indent="-342900" latinLnBrk="0">
              <a:buFont typeface="Arial" panose="020B0604020202020204" pitchFamily="34" charset="0"/>
              <a:buChar char="•"/>
            </a:pPr>
            <a:r>
              <a:rPr lang="en-GB" sz="2400" b="1" noProof="0" dirty="0">
                <a:sym typeface="Public Sans"/>
              </a:rPr>
              <a:t>Funktionalität: </a:t>
            </a:r>
            <a:r>
              <a:rPr lang="en-GB" sz="2400" noProof="0" dirty="0">
                <a:sym typeface="Public Sans"/>
              </a:rPr>
              <a:t>Erfüllt das Tool unsere Energieanforderungen?</a:t>
            </a:r>
          </a:p>
          <a:p>
            <a:pPr marL="342900" indent="-342900" latinLnBrk="0">
              <a:buFont typeface="Arial" panose="020B0604020202020204" pitchFamily="34" charset="0"/>
              <a:buChar char="•"/>
            </a:pPr>
            <a:r>
              <a:rPr lang="en-GB" sz="2400" b="1" noProof="0" dirty="0">
                <a:sym typeface="Public Sans"/>
              </a:rPr>
              <a:t>Benutzerfreundlichkeit: </a:t>
            </a:r>
            <a:r>
              <a:rPr lang="en-GB" sz="2400" noProof="0" dirty="0">
                <a:sym typeface="Public Sans"/>
              </a:rPr>
              <a:t>Ist das Tool einfach zu bedienen? </a:t>
            </a:r>
          </a:p>
          <a:p>
            <a:pPr marL="342900" indent="-342900" latinLnBrk="0">
              <a:buFont typeface="Arial" panose="020B0604020202020204" pitchFamily="34" charset="0"/>
              <a:buChar char="•"/>
            </a:pPr>
            <a:r>
              <a:rPr lang="en-GB" sz="2400" b="1" noProof="0" dirty="0">
                <a:sym typeface="Public Sans"/>
              </a:rPr>
              <a:t>Integration: </a:t>
            </a:r>
            <a:r>
              <a:rPr lang="en-GB" sz="2400" noProof="0" dirty="0">
                <a:sym typeface="Public Sans"/>
              </a:rPr>
              <a:t>Ist dieses Tool mit bestehenden Systemen kompatibel?</a:t>
            </a:r>
          </a:p>
          <a:p>
            <a:pPr marL="342900" indent="-342900" latinLnBrk="0">
              <a:buFont typeface="Arial" panose="020B0604020202020204" pitchFamily="34" charset="0"/>
              <a:buChar char="•"/>
            </a:pPr>
            <a:r>
              <a:rPr lang="en-GB" sz="2400" b="1" noProof="0" dirty="0">
                <a:sym typeface="Public Sans"/>
              </a:rPr>
              <a:t>Skalierbarkeit: </a:t>
            </a:r>
            <a:r>
              <a:rPr lang="en-GB" sz="2400" noProof="0" dirty="0">
                <a:sym typeface="Public Sans"/>
              </a:rPr>
              <a:t>Kann dieses Tool mit unserer Community mitwachsen? </a:t>
            </a:r>
          </a:p>
          <a:p>
            <a:pPr marL="342900" indent="-342900" latinLnBrk="0">
              <a:buFont typeface="Arial" panose="020B0604020202020204" pitchFamily="34" charset="0"/>
              <a:buChar char="•"/>
            </a:pPr>
            <a:r>
              <a:rPr lang="en-GB" sz="2400" b="1" noProof="0" dirty="0">
                <a:sym typeface="Public Sans"/>
              </a:rPr>
              <a:t>Kosteneffizienz: </a:t>
            </a:r>
            <a:r>
              <a:rPr lang="en-GB" sz="2400" noProof="0" dirty="0">
                <a:sym typeface="Public Sans"/>
              </a:rPr>
              <a:t>Überwiegen die Vorteile die zusätzlichen Kosten?</a:t>
            </a:r>
          </a:p>
          <a:p>
            <a:pPr marL="342900" indent="-342900" latinLnBrk="0">
              <a:buFont typeface="Arial" panose="020B0604020202020204" pitchFamily="34" charset="0"/>
              <a:buChar char="•"/>
            </a:pPr>
            <a:r>
              <a:rPr lang="en-GB" sz="2400" b="1" noProof="0" dirty="0">
                <a:sym typeface="Public Sans"/>
              </a:rPr>
              <a:t>Support und Schulung: </a:t>
            </a:r>
            <a:r>
              <a:rPr lang="en-GB" sz="2400" noProof="0" dirty="0">
                <a:sym typeface="Public Sans"/>
              </a:rPr>
              <a:t>Ist Support jederzeit verfügbar?</a:t>
            </a:r>
          </a:p>
          <a:p>
            <a:pPr marL="342900" indent="-342900" latinLnBrk="0">
              <a:buFont typeface="Arial" panose="020B0604020202020204" pitchFamily="34" charset="0"/>
              <a:buChar char="•"/>
            </a:pPr>
            <a:r>
              <a:rPr lang="en-GB" sz="2400" b="1" noProof="0" dirty="0">
                <a:sym typeface="Public Sans"/>
              </a:rPr>
              <a:t>Sicherheit: </a:t>
            </a:r>
            <a:r>
              <a:rPr lang="en-GB" sz="2400" noProof="0" dirty="0">
                <a:sym typeface="Public Sans"/>
              </a:rPr>
              <a:t>Sind Daten und Privatsphäre geschützt? </a:t>
            </a:r>
          </a:p>
          <a:p>
            <a:pPr marL="342900" indent="-342900" latinLnBrk="0">
              <a:buFont typeface="Arial" panose="020B0604020202020204" pitchFamily="34" charset="0"/>
              <a:buChar char="•"/>
            </a:pPr>
            <a:r>
              <a:rPr lang="en-GB" sz="2400" b="1" noProof="0" dirty="0">
                <a:sym typeface="Public Sans"/>
              </a:rPr>
              <a:t>Flexibilität: </a:t>
            </a:r>
            <a:r>
              <a:rPr lang="en-GB" sz="2400" noProof="0" dirty="0">
                <a:sym typeface="Public Sans"/>
              </a:rPr>
              <a:t>Kann das Tool an unsere Bedürfnisse angepasst werden? </a:t>
            </a:r>
          </a:p>
          <a:p>
            <a:pPr marL="342900" indent="-342900" latinLnBrk="0">
              <a:buFont typeface="Arial" panose="020B0604020202020204" pitchFamily="34" charset="0"/>
              <a:buChar char="•"/>
            </a:pPr>
            <a:r>
              <a:rPr lang="en-GB" sz="2400" b="1" noProof="0" dirty="0">
                <a:sym typeface="Public Sans"/>
              </a:rPr>
              <a:t>Benutzer-Feedback: </a:t>
            </a:r>
            <a:r>
              <a:rPr lang="en-GB" sz="2400" noProof="0" dirty="0">
                <a:sym typeface="Public Sans"/>
              </a:rPr>
              <a:t>Sind andere mit dem Tool zufrieden?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Auswahl von IT-Tools für Ihre Energiegemeinschaft: Bewertung  </a:t>
            </a:r>
            <a:endParaRPr lang="de-DE" noProof="1">
              <a:effectLst/>
            </a:endParaRPr>
          </a:p>
          <a:p>
            <a:endParaRPr lang="de-DE"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de-DE"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a:t>
            </a:r>
            <a:endParaRPr lang="de-DE" noProof="1">
              <a:effectLst/>
            </a:endParaRPr>
          </a:p>
          <a:p>
            <a:endParaRPr lang="de-DE"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Tools, Dienstleistungen und Produkte zur Unterstützung von Energiegemeinschaften erfahren möchten, könnten die folgenden Ressourcen für Sie nützlich sein: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Lesen Sie </a:t>
            </a:r>
            <a:r>
              <a:rPr lang="en-US" altLang="ko-KR" dirty="0">
                <a:solidFill>
                  <a:srgbClr val="373737"/>
                </a:solidFill>
                <a:ea typeface="맑은 고딕"/>
              </a:rPr>
              <a:t>„Das </a:t>
            </a:r>
            <a:r>
              <a:rPr lang="en-US" altLang="ko-KR" i="1" dirty="0">
                <a:solidFill>
                  <a:srgbClr val="373737"/>
                </a:solidFill>
                <a:ea typeface="맑은 고딕"/>
                <a:hlinkClick r:id="rId3"/>
              </a:rPr>
              <a:t>Repository </a:t>
            </a:r>
            <a:r>
              <a:rPr lang="en-US" altLang="ko-KR" dirty="0">
                <a:solidFill>
                  <a:srgbClr val="373737"/>
                </a:solidFill>
                <a:ea typeface="맑은 고딕"/>
              </a:rPr>
              <a:t>der Europäischen Kommission </a:t>
            </a:r>
            <a:r>
              <a:rPr lang="en-US" altLang="ko-KR" i="1" dirty="0">
                <a:solidFill>
                  <a:srgbClr val="373737"/>
                </a:solidFill>
                <a:ea typeface="맑은 고딕"/>
                <a:hlinkClick r:id="rId3"/>
              </a:rPr>
              <a:t>für Energiegemeinschaften: Digitale Tools für Energiegemeinschaften</a:t>
            </a:r>
            <a:r>
              <a:rPr lang="en-US" altLang="ko-KR" i="1" dirty="0">
                <a:solidFill>
                  <a:srgbClr val="373737"/>
                </a:solidFill>
                <a:ea typeface="맑은 고딕"/>
              </a:rPr>
              <a:t>“.  </a:t>
            </a:r>
            <a:endParaRPr lang="en-US" altLang="ko-KR"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200329"/>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Sehen Sie sich die Kurzkurse von Every1 an: </a:t>
            </a:r>
            <a:r>
              <a:rPr lang="en-US" i="1" dirty="0">
                <a:solidFill>
                  <a:srgbClr val="373737"/>
                </a:solidFill>
                <a:ea typeface="Calibri"/>
                <a:hlinkClick r:id="rId4"/>
              </a:rPr>
              <a:t>Grundlagen der digitalen Energie</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Lesen Sie die Forschungsarbeit </a:t>
            </a:r>
            <a:r>
              <a:rPr lang="en-US" altLang="ko-KR" i="1" dirty="0">
                <a:solidFill>
                  <a:srgbClr val="373737"/>
                </a:solidFill>
                <a:ea typeface="맑은 고딕"/>
                <a:cs typeface="Calibri"/>
                <a:hlinkClick r:id="rId5"/>
              </a:rPr>
              <a:t>„Modellierungsinstrumente für die Bewertung von Gemeinschaften für erneuerbare Energien</a:t>
            </a:r>
            <a:r>
              <a:rPr lang="en-US" altLang="ko-KR" i="1" dirty="0">
                <a:solidFill>
                  <a:srgbClr val="373737"/>
                </a:solidFill>
                <a:ea typeface="맑은 고딕"/>
                <a:cs typeface="Calibri"/>
              </a:rPr>
              <a:t>“ </a:t>
            </a:r>
            <a:r>
              <a:rPr lang="en-US" altLang="ko-KR" dirty="0">
                <a:solidFill>
                  <a:srgbClr val="373737"/>
                </a:solidFill>
                <a:ea typeface="맑은 고딕"/>
                <a:cs typeface="Calibri"/>
              </a:rPr>
              <a:t>aus den Energieberichten.</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508105"/>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Erfahren Sie mehr über die Lernmaterialien des Every1-Projekts.</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24754"/>
          </a:xfrm>
          <a:prstGeom prst="rect">
            <a:avLst/>
          </a:prstGeom>
          <a:noFill/>
        </p:spPr>
        <p:txBody>
          <a:bodyPr wrap="square" lIns="91440" tIns="45720" rIns="91440" bIns="45720" rtlCol="0" anchor="t">
            <a:spAutoFit/>
          </a:bodyPr>
          <a:lstStyle/>
          <a:p>
            <a:pPr latinLnBrk="0"/>
            <a:r>
              <a:rPr lang="en-GB" dirty="0"/>
              <a:t>Diese </a:t>
            </a:r>
            <a:r>
              <a:rPr lang="en-GB" dirty="0" err="1"/>
              <a:t>Präsentation</a:t>
            </a:r>
            <a:r>
              <a:rPr lang="en-GB" dirty="0"/>
              <a:t> </a:t>
            </a:r>
            <a:r>
              <a:rPr lang="en-GB" i="1" dirty="0"/>
              <a:t>„</a:t>
            </a:r>
            <a:r>
              <a:rPr lang="en-GB" dirty="0" err="1"/>
              <a:t>Energiegemeinschaften</a:t>
            </a:r>
            <a:r>
              <a:rPr lang="en-GB" dirty="0"/>
              <a:t>: IT-</a:t>
            </a:r>
            <a:r>
              <a:rPr lang="en-GB" dirty="0" err="1"/>
              <a:t>Grundlagen</a:t>
            </a:r>
            <a:r>
              <a:rPr lang="en-GB" i="1" dirty="0"/>
              <a:t>“ </a:t>
            </a:r>
            <a:r>
              <a:rPr lang="en-GB" dirty="0"/>
              <a:t>wurde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von </a:t>
            </a:r>
            <a:r>
              <a:rPr lang="en-US" dirty="0" err="1">
                <a:solidFill>
                  <a:schemeClr val="dk1"/>
                </a:solidFill>
                <a:ea typeface="Public Sans"/>
                <a:cs typeface="Public Sans"/>
                <a:sym typeface="Public Sans"/>
              </a:rPr>
              <a:t>Patrick Verstappen</a:t>
            </a:r>
            <a:r>
              <a:rPr lang="en-US" dirty="0">
                <a:solidFill>
                  <a:schemeClr val="dk1"/>
                </a:solidFill>
                <a:ea typeface="Public Sans"/>
                <a:cs typeface="Public Sans"/>
                <a:sym typeface="Public Sans"/>
              </a:rPr>
              <a:t>, lizenziert unter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von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auf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1: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von scratch-media ist unter </a:t>
            </a:r>
            <a:r>
              <a:rPr lang="en-US" sz="1800" dirty="0">
                <a:solidFill>
                  <a:schemeClr val="dk1"/>
                </a:solidFill>
                <a:ea typeface="Public Sans"/>
                <a:cs typeface="Public Sans"/>
                <a:sym typeface="Public Sans"/>
                <a:hlinkClick r:id="rId5"/>
              </a:rPr>
              <a:t>CC BY-NC-ND 2.0 </a:t>
            </a:r>
            <a:r>
              <a:rPr lang="en-US" sz="1800" dirty="0">
                <a:solidFill>
                  <a:schemeClr val="dk1"/>
                </a:solidFill>
                <a:ea typeface="Public Sans"/>
                <a:cs typeface="Public Sans"/>
                <a:sym typeface="Public Sans"/>
              </a:rPr>
              <a:t>lizenziert.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Frage 2: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von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ist unter </a:t>
            </a:r>
            <a:r>
              <a:rPr lang="en-US" sz="1800" dirty="0">
                <a:solidFill>
                  <a:schemeClr val="dk1"/>
                </a:solidFill>
                <a:ea typeface="Public Sans"/>
                <a:cs typeface="Public Sans"/>
                <a:sym typeface="Public Sans"/>
                <a:hlinkClick r:id="rId9"/>
              </a:rPr>
              <a:t>CC BY-NC 2.0 </a:t>
            </a:r>
            <a:r>
              <a:rPr lang="en-US" sz="180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3: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von Alan Levine ist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Frage 4: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von La Citta Vita ist lizenziert </a:t>
            </a:r>
            <a:r>
              <a:rPr lang="en-US" sz="1800" dirty="0">
                <a:solidFill>
                  <a:schemeClr val="dk1"/>
                </a:solidFill>
                <a:ea typeface="Public Sans"/>
                <a:cs typeface="Public Sans"/>
                <a:sym typeface="Public Sans"/>
                <a:hlinkClick r:id="rId13"/>
              </a:rPr>
              <a:t>unter 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5: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von Mike Lawrence ist unter </a:t>
            </a:r>
            <a:r>
              <a:rPr lang="en-US" dirty="0">
                <a:solidFill>
                  <a:schemeClr val="dk1"/>
                </a:solidFill>
                <a:ea typeface="Public Sans"/>
                <a:cs typeface="Public Sans"/>
                <a:sym typeface="Public Sans"/>
                <a:hlinkClick r:id="rId15"/>
              </a:rPr>
              <a:t>CC BY 2.0 </a:t>
            </a:r>
            <a:r>
              <a:rPr lang="en-US"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Frage 6: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von 10 10 ist unter </a:t>
            </a:r>
            <a:r>
              <a:rPr lang="en-US" dirty="0">
                <a:solidFill>
                  <a:schemeClr val="dk1"/>
                </a:solidFill>
                <a:ea typeface="Public Sans"/>
                <a:cs typeface="Public Sans"/>
                <a:sym typeface="Public Sans"/>
                <a:hlinkClick r:id="rId15"/>
              </a:rPr>
              <a:t>CC BY 2.0 </a:t>
            </a:r>
            <a:r>
              <a:rPr lang="en-US" sz="1800"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7: </a:t>
            </a:r>
            <a:r>
              <a:rPr lang="en-US" dirty="0">
                <a:solidFill>
                  <a:schemeClr val="dk1"/>
                </a:solidFill>
                <a:ea typeface="Public Sans"/>
                <a:cs typeface="Public Sans"/>
                <a:sym typeface="Public Sans"/>
                <a:hlinkClick r:id="rId17"/>
              </a:rPr>
              <a:t>Frage 1 </a:t>
            </a:r>
            <a:r>
              <a:rPr lang="en-US" dirty="0">
                <a:solidFill>
                  <a:schemeClr val="dk1"/>
                </a:solidFill>
                <a:ea typeface="Public Sans"/>
                <a:cs typeface="Public Sans"/>
                <a:sym typeface="Public Sans"/>
              </a:rPr>
              <a:t>von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ist </a:t>
            </a:r>
            <a:r>
              <a:rPr lang="en-US" sz="1800" dirty="0">
                <a:solidFill>
                  <a:schemeClr val="dk1"/>
                </a:solidFill>
                <a:ea typeface="Public Sans"/>
                <a:cs typeface="Public Sans"/>
                <a:sym typeface="Public Sans"/>
              </a:rPr>
              <a:t>unter </a:t>
            </a:r>
            <a:r>
              <a:rPr lang="en-US" dirty="0">
                <a:solidFill>
                  <a:schemeClr val="dk1"/>
                </a:solidFill>
                <a:ea typeface="Public Sans"/>
                <a:cs typeface="Public Sans"/>
                <a:sym typeface="Public Sans"/>
                <a:hlinkClick r:id="rId15"/>
              </a:rPr>
              <a:t>CC BY 2.0 </a:t>
            </a:r>
            <a:r>
              <a:rPr lang="en-US" sz="1800"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a:t>
            </a:r>
            <a:endParaRPr lang="de-DE" noProof="1">
              <a:effectLst/>
            </a:endParaRPr>
          </a:p>
          <a:p>
            <a:endParaRPr lang="de-DE"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de-DE" sz="6000" b="0" kern="1200" noProof="1">
                <a:solidFill>
                  <a:srgbClr val="FFFFFF"/>
                </a:solidFill>
                <a:effectLst/>
                <a:latin typeface="Calibri" panose="020F0502020204030204" pitchFamily="34" charset="0"/>
                <a:ea typeface="맑은 고딕" panose="020B0503020000020004" pitchFamily="34" charset="-127"/>
                <a:cs typeface="+mn-cs"/>
              </a:rPr>
              <a:t>Danke!</a:t>
            </a:r>
            <a:endParaRPr lang="de-DE" noProof="1">
              <a:effectLst/>
            </a:endParaRPr>
          </a:p>
          <a:p>
            <a:endParaRPr lang="de-DE"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In dieser Präsentation untersuchen wir sieben Fragen. Nehmen Sie sich zu Beginn jedes Abschnitts einen Moment Zeit, um über die Frage nachzudenken, bevor Sie zur nächsten Folie übergehen. </a:t>
            </a:r>
          </a:p>
          <a:p>
            <a:pPr latinLnBrk="0"/>
            <a:endParaRPr lang="en-GB" sz="2400" noProof="0" dirty="0">
              <a:solidFill>
                <a:srgbClr val="2B2C30"/>
              </a:solidFill>
              <a:sym typeface="Public Sans"/>
            </a:endParaRPr>
          </a:p>
          <a:p>
            <a:pPr latinLnBrk="0"/>
            <a:r>
              <a:rPr lang="en-GB" sz="2400" dirty="0">
                <a:solidFill>
                  <a:srgbClr val="2B2C30"/>
                </a:solidFill>
                <a:sym typeface="Public Sans"/>
              </a:rPr>
              <a:t>Sie können jede Frage nacheinander durcharbeiten. Alternativ können Sie über das Menü eine bestimmte Frage auswählen, die Sie zuerst untersuchen möchten.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de-DE" sz="2800" b="1" noProof="1">
                <a:solidFill>
                  <a:schemeClr val="bg1"/>
                </a:solidFill>
              </a:rPr>
              <a:t>Diese Präsentation</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mn-ea"/>
                <a:cs typeface="+mn-cs"/>
              </a:rPr>
              <a:t>Sieben Fragen für Energiegemeinschaften: IT-Grundlagen</a:t>
            </a:r>
            <a:endParaRPr lang="de-DE" noProof="1">
              <a:effectLst/>
            </a:endParaRPr>
          </a:p>
          <a:p>
            <a:endParaRPr lang="de-DE"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87430"/>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Welche Rolle spielt die IT-Infrastruktur in einer Energiegemeinschaft?</a:t>
            </a:r>
          </a:p>
          <a:p>
            <a:pPr marL="342900" indent="-342900" latinLnBrk="0">
              <a:buFont typeface="+mj-lt"/>
              <a:buAutoNum type="arabicPeriod"/>
            </a:pPr>
            <a:r>
              <a:rPr lang="en-US" sz="2400" dirty="0">
                <a:ea typeface="Public Sans"/>
                <a:cs typeface="Public Sans"/>
                <a:sym typeface="Public Sans"/>
              </a:rPr>
              <a:t>Wie können Solarenergie-Rechner die Entscheidungsfindung in Energiegemeinschaften unterstützen?</a:t>
            </a:r>
          </a:p>
          <a:p>
            <a:pPr marL="342900" indent="-342900" latinLnBrk="0">
              <a:buFont typeface="+mj-lt"/>
              <a:buAutoNum type="arabicPeriod"/>
            </a:pPr>
            <a:r>
              <a:rPr lang="en-US" sz="2400" dirty="0">
                <a:ea typeface="Public Sans"/>
                <a:cs typeface="Public Sans"/>
                <a:sym typeface="Public Sans"/>
              </a:rPr>
              <a:t>Wie können digitale Energiemanagement-Tools Energiegemeinschaften zugute kommen?</a:t>
            </a:r>
          </a:p>
          <a:p>
            <a:pPr marL="342900" indent="-342900" latinLnBrk="0">
              <a:buFont typeface="+mj-lt"/>
              <a:buAutoNum type="arabicPeriod"/>
            </a:pPr>
            <a:r>
              <a:rPr lang="en-US" sz="2400" dirty="0">
                <a:ea typeface="Public Sans"/>
                <a:cs typeface="Public Sans"/>
                <a:sym typeface="Public Sans"/>
              </a:rPr>
              <a:t>Wie unterstützen Renovierungs- und Solarrechner Entscheidungen zur Energieeinsparung?</a:t>
            </a:r>
          </a:p>
          <a:p>
            <a:pPr marL="342900" indent="-342900" latinLnBrk="0">
              <a:buFont typeface="+mj-lt"/>
              <a:buAutoNum type="arabicPeriod"/>
            </a:pPr>
            <a:r>
              <a:rPr lang="en-US" sz="2400" dirty="0">
                <a:ea typeface="Public Sans"/>
                <a:cs typeface="Public Sans"/>
                <a:sym typeface="Public Sans"/>
              </a:rPr>
              <a:t>Wie können digitale Plattformen das Management von Energiegemeinschaften verbessern?</a:t>
            </a:r>
          </a:p>
          <a:p>
            <a:pPr marL="342900" indent="-342900" latinLnBrk="0">
              <a:buFont typeface="+mj-lt"/>
              <a:buAutoNum type="arabicPeriod"/>
            </a:pPr>
            <a:r>
              <a:rPr lang="en-US" sz="2400" dirty="0">
                <a:ea typeface="Public Sans"/>
                <a:cs typeface="Public Sans"/>
                <a:sym typeface="Public Sans"/>
              </a:rPr>
              <a:t>Wie kann eine Energiegemeinschaft in das Energiemanagement eingebunden werden?</a:t>
            </a:r>
          </a:p>
          <a:p>
            <a:pPr marL="342900" indent="-342900" latinLnBrk="0">
              <a:buFont typeface="+mj-lt"/>
              <a:buAutoNum type="arabicPeriod"/>
            </a:pPr>
            <a:r>
              <a:rPr lang="en-US" sz="2400" dirty="0">
                <a:ea typeface="Public Sans"/>
                <a:cs typeface="Public Sans"/>
                <a:sym typeface="Public Sans"/>
              </a:rPr>
              <a:t>Wie können wir die richtigen IT-Tools für unsere Energiegemeinschaft auswählen?</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Die Rolle der IT-Infrastruktur in Energiegemeinschaften – Einleitung</a:t>
            </a:r>
            <a:endParaRPr lang="de-DE" noProof="1">
              <a:effectLst/>
            </a:endParaRPr>
          </a:p>
          <a:p>
            <a:endParaRPr lang="de-DE"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Welche Rolle spielt die IT-Infrastruktur in einer Energiegemeinschaft?</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Technologische Systeme und Rahmenbedingungen in einer Energiegemeinschaft: </a:t>
            </a:r>
          </a:p>
          <a:p>
            <a:pPr latinLnBrk="0"/>
            <a:endParaRPr lang="en-US" sz="2400" dirty="0"/>
          </a:p>
          <a:p>
            <a:pPr marL="342900" indent="-342900" latinLnBrk="0">
              <a:buFont typeface="Arial" panose="020B0604020202020204" pitchFamily="34" charset="0"/>
              <a:buChar char="•"/>
            </a:pPr>
            <a:r>
              <a:rPr lang="en-US" sz="2400" dirty="0"/>
              <a:t>Ermöglichen eine effektive Beteiligung und Einbindung in die digitale Energiewende. </a:t>
            </a:r>
          </a:p>
          <a:p>
            <a:pPr marL="342900" indent="-342900" latinLnBrk="0">
              <a:buFont typeface="Arial" panose="020B0604020202020204" pitchFamily="34" charset="0"/>
              <a:buChar char="•"/>
            </a:pPr>
            <a:r>
              <a:rPr lang="en-US" sz="2400" dirty="0"/>
              <a:t>Umfassen Tools, Plattformen und Netzwerke, die darauf ausgelegt sind, die Kapazitäten, Fähigkeiten und Zusammenarbeit zwischen den Beteiligten zu verbessern.</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Die Rolle der IT-Infrastruktur in Energiegemeinschaften </a:t>
            </a:r>
            <a:endParaRPr lang="de-DE" noProof="1">
              <a:effectLst/>
            </a:endParaRPr>
          </a:p>
          <a:p>
            <a:endParaRPr lang="de-DE"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Die Rolle von Solarenergie-Rechnern – Einleitung</a:t>
            </a:r>
            <a:endParaRPr lang="de-DE" noProof="1">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Wie können Solarenergie-Rechner die Entscheidungsfindung in Energiegemeinschaften unterstützen?</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Solarrechner liefern Daten für die optimale Platzierung, Kostenanalyse und Systemeffizienz von Photovoltaikmodulen (PV-Modulen).</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Die Rolle von Solarenergie-Rechnern</a:t>
            </a:r>
            <a:endParaRPr lang="de-DE" noProof="1">
              <a:effectLst/>
            </a:endParaRPr>
          </a:p>
          <a:p>
            <a:endParaRPr lang="de-DE"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F21F-17A9-D5DD-17E0-1E59178B1B16}"/>
              </a:ext>
            </a:extLst>
          </p:cNvPr>
          <p:cNvSpPr>
            <a:spLocks noGrp="1"/>
          </p:cNvSpPr>
          <p:nvPr>
            <p:ph type="title" idx="4294967295"/>
          </p:nvPr>
        </p:nvSpPr>
        <p:spPr>
          <a:xfrm flipV="1">
            <a:off x="1082040" y="-812800"/>
            <a:ext cx="45719" cy="121285"/>
          </a:xfrm>
          <a:prstGeom prst="rect">
            <a:avLst/>
          </a:prstGeom>
        </p:spPr>
        <p:txBody>
          <a:bodyPr/>
          <a:lstStyle/>
          <a:p>
            <a:r>
              <a:rPr lang="de-DE" noProof="1"/>
              <a:t>Tools: </a:t>
            </a:r>
            <a:r>
              <a:rPr lang="de-DE" baseline="0" noProof="1"/>
              <a:t>Energie-Rechner</a:t>
            </a:r>
            <a:endParaRPr lang="de-DE" noProof="1"/>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895059686"/>
              </p:ext>
            </p:extLst>
          </p:nvPr>
        </p:nvGraphicFramePr>
        <p:xfrm>
          <a:off x="360679" y="54655"/>
          <a:ext cx="11666834" cy="6567114"/>
        </p:xfrm>
        <a:graphic>
          <a:graphicData uri="http://schemas.openxmlformats.org/drawingml/2006/table">
            <a:tbl>
              <a:tblPr firstRow="1" firstCol="1" bandRow="1">
                <a:tableStyleId>{3B4B98B0-60AC-42C2-AFA5-B58CD77FA1E5}</a:tableStyleId>
              </a:tblPr>
              <a:tblGrid>
                <a:gridCol w="1885252">
                  <a:extLst>
                    <a:ext uri="{9D8B030D-6E8A-4147-A177-3AD203B41FA5}">
                      <a16:colId xmlns:a16="http://schemas.microsoft.com/office/drawing/2014/main" val="1956655456"/>
                    </a:ext>
                  </a:extLst>
                </a:gridCol>
                <a:gridCol w="2930343">
                  <a:extLst>
                    <a:ext uri="{9D8B030D-6E8A-4147-A177-3AD203B41FA5}">
                      <a16:colId xmlns:a16="http://schemas.microsoft.com/office/drawing/2014/main" val="3114145817"/>
                    </a:ext>
                  </a:extLst>
                </a:gridCol>
                <a:gridCol w="3477652">
                  <a:extLst>
                    <a:ext uri="{9D8B030D-6E8A-4147-A177-3AD203B41FA5}">
                      <a16:colId xmlns:a16="http://schemas.microsoft.com/office/drawing/2014/main" val="1035212580"/>
                    </a:ext>
                  </a:extLst>
                </a:gridCol>
                <a:gridCol w="3373587">
                  <a:extLst>
                    <a:ext uri="{9D8B030D-6E8A-4147-A177-3AD203B41FA5}">
                      <a16:colId xmlns:a16="http://schemas.microsoft.com/office/drawing/2014/main" val="1964108697"/>
                    </a:ext>
                  </a:extLst>
                </a:gridCol>
              </a:tblGrid>
              <a:tr h="882617">
                <a:tc>
                  <a:txBody>
                    <a:bodyPr/>
                    <a:lstStyle/>
                    <a:p>
                      <a:pPr algn="ctr" latinLnBrk="0"/>
                      <a:r>
                        <a:rPr lang="en-GB" sz="1800" noProof="0" dirty="0">
                          <a:latin typeface="+mn-lt"/>
                        </a:rPr>
                        <a:t>Werkzeug</a:t>
                      </a:r>
                    </a:p>
                  </a:txBody>
                  <a:tcPr anchor="ctr"/>
                </a:tc>
                <a:tc>
                  <a:txBody>
                    <a:bodyPr/>
                    <a:lstStyle/>
                    <a:p>
                      <a:pPr algn="ctr" latinLnBrk="0"/>
                      <a:r>
                        <a:rPr lang="en-GB" sz="1800" noProof="0" dirty="0">
                          <a:latin typeface="+mn-lt"/>
                        </a:rPr>
                        <a:t>Dienstleistungen</a:t>
                      </a:r>
                    </a:p>
                  </a:txBody>
                  <a:tcPr anchor="ctr"/>
                </a:tc>
                <a:tc>
                  <a:txBody>
                    <a:bodyPr/>
                    <a:lstStyle/>
                    <a:p>
                      <a:pPr algn="ctr" latinLnBrk="0"/>
                      <a:r>
                        <a:rPr lang="en-GB" sz="1800" noProof="0" dirty="0">
                          <a:latin typeface="+mn-lt"/>
                        </a:rPr>
                        <a:t>Vorteile für eine Energiegemeinschaft</a:t>
                      </a:r>
                    </a:p>
                  </a:txBody>
                  <a:tcPr anchor="ctr"/>
                </a:tc>
                <a:tc>
                  <a:txBody>
                    <a:bodyPr/>
                    <a:lstStyle/>
                    <a:p>
                      <a:pPr algn="ctr" latinLnBrk="0"/>
                      <a:r>
                        <a:rPr lang="en-GB" sz="1800" noProof="0" dirty="0">
                          <a:latin typeface="+mn-lt"/>
                        </a:rPr>
                        <a:t>Wie kann dieses Tool eine Energiegemeinschaft unterstützen?</a:t>
                      </a:r>
                    </a:p>
                  </a:txBody>
                  <a:tcPr anchor="ctr"/>
                </a:tc>
                <a:extLst>
                  <a:ext uri="{0D108BD9-81ED-4DB2-BD59-A6C34878D82A}">
                    <a16:rowId xmlns:a16="http://schemas.microsoft.com/office/drawing/2014/main" val="3341151641"/>
                  </a:ext>
                </a:extLst>
              </a:tr>
              <a:tr h="2003804">
                <a:tc>
                  <a:txBody>
                    <a:bodyPr/>
                    <a:lstStyle/>
                    <a:p>
                      <a:pPr marL="0" lvl="0" indent="0" algn="ctr" latinLnBrk="0">
                        <a:lnSpc>
                          <a:spcPct val="100000"/>
                        </a:lnSpc>
                        <a:buNone/>
                      </a:pPr>
                      <a:r>
                        <a:rPr lang="en-GB" sz="1800" b="1" i="0" u="none" strike="noStrike" baseline="0" noProof="0" dirty="0">
                          <a:solidFill>
                            <a:srgbClr val="000000"/>
                          </a:solidFill>
                          <a:latin typeface="+mn-lt"/>
                          <a:hlinkClick r:id="rId3"/>
                        </a:rPr>
                        <a:t>Geografisches Informationssystem für Photovoltaik (PVGIS)</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(weltweit)</a:t>
                      </a:r>
                      <a:endParaRPr lang="en-GB" sz="1800" noProof="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PV-Leistungssimulation</a:t>
                      </a:r>
                    </a:p>
                    <a:p>
                      <a:pPr marL="342900" lvl="0" indent="-342900" algn="l" latinLnBrk="0">
                        <a:buFont typeface="Arial"/>
                        <a:buChar char="•"/>
                      </a:pPr>
                      <a:r>
                        <a:rPr lang="en-GB" sz="1800" b="0" i="0" u="none" strike="noStrike" noProof="0" dirty="0">
                          <a:latin typeface="+mn-lt"/>
                        </a:rPr>
                        <a:t>Analyse der Einstrahlungsdaten</a:t>
                      </a:r>
                    </a:p>
                    <a:p>
                      <a:pPr marL="342900" lvl="0" indent="-342900" algn="l" latinLnBrk="0">
                        <a:buFont typeface="Arial"/>
                        <a:buChar char="•"/>
                      </a:pPr>
                      <a:r>
                        <a:rPr lang="en-GB" sz="1800" b="0" i="0" u="none" strike="noStrike" noProof="0" dirty="0">
                          <a:latin typeface="+mn-lt"/>
                        </a:rPr>
                        <a:t>Flexible Konfigurationsoptionen</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Genaue Energieertragsschätzungen</a:t>
                      </a:r>
                    </a:p>
                    <a:p>
                      <a:pPr marL="342900" lvl="0" indent="-342900" algn="l" latinLnBrk="0">
                        <a:buFont typeface="Arial"/>
                        <a:buChar char="•"/>
                      </a:pPr>
                      <a:r>
                        <a:rPr lang="en-GB" sz="1800" b="0" i="0" u="none" strike="noStrike" cap="none" noProof="0" dirty="0">
                          <a:solidFill>
                            <a:srgbClr val="000000"/>
                          </a:solidFill>
                          <a:latin typeface="+mn-lt"/>
                        </a:rPr>
                        <a:t>Kostenbewertung</a:t>
                      </a:r>
                    </a:p>
                    <a:p>
                      <a:pPr marL="342900" lvl="0" indent="-342900" algn="l" latinLnBrk="0">
                        <a:buFont typeface="Arial"/>
                        <a:buChar char="•"/>
                      </a:pPr>
                      <a:r>
                        <a:rPr lang="en-GB" sz="1800" b="0" i="0" u="none" strike="noStrike" cap="none" noProof="0" dirty="0">
                          <a:solidFill>
                            <a:srgbClr val="000000"/>
                          </a:solidFill>
                          <a:latin typeface="+mn-lt"/>
                        </a:rPr>
                        <a:t>Anpassbare Analyse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Fundierte Systemauslegung</a:t>
                      </a:r>
                    </a:p>
                    <a:p>
                      <a:pPr marL="342900" lvl="0" indent="-342900" algn="l" latinLnBrk="0">
                        <a:buFont typeface="Arial"/>
                        <a:buChar char="•"/>
                      </a:pPr>
                      <a:r>
                        <a:rPr lang="en-GB" sz="1800" b="0" i="0" u="none" strike="noStrike" cap="none" noProof="0" dirty="0">
                          <a:solidFill>
                            <a:srgbClr val="000000"/>
                          </a:solidFill>
                          <a:latin typeface="+mn-lt"/>
                        </a:rPr>
                        <a:t>Finanzplanung</a:t>
                      </a:r>
                    </a:p>
                    <a:p>
                      <a:pPr marL="342900" lvl="0" indent="-342900" algn="l" latinLnBrk="0">
                        <a:buFont typeface="Arial"/>
                        <a:buChar char="•"/>
                      </a:pPr>
                      <a:r>
                        <a:rPr lang="en-GB" sz="1800" b="0" i="0" u="none" strike="noStrike" cap="none" noProof="0" dirty="0">
                          <a:solidFill>
                            <a:srgbClr val="000000"/>
                          </a:solidFill>
                          <a:latin typeface="+mn-lt"/>
                        </a:rPr>
                        <a:t>Szenariovergleich</a:t>
                      </a:r>
                    </a:p>
                  </a:txBody>
                  <a:tcPr anchor="ctr"/>
                </a:tc>
                <a:extLst>
                  <a:ext uri="{0D108BD9-81ED-4DB2-BD59-A6C34878D82A}">
                    <a16:rowId xmlns:a16="http://schemas.microsoft.com/office/drawing/2014/main" val="4057794235"/>
                  </a:ext>
                </a:extLst>
              </a:tr>
              <a:tr h="1824455">
                <a:tc>
                  <a:txBody>
                    <a:bodyPr/>
                    <a:lstStyle/>
                    <a:p>
                      <a:pPr lvl="0" algn="ctr" latinLnBrk="0">
                        <a:buNone/>
                      </a:pPr>
                      <a:r>
                        <a:rPr lang="en-GB" sz="1800" b="1" i="0" u="none" strike="noStrike" noProof="0" dirty="0">
                          <a:latin typeface="+mn-lt"/>
                          <a:hlinkClick r:id="rId4"/>
                        </a:rPr>
                        <a:t>PVWatts-Rechner des NREL </a:t>
                      </a:r>
                      <a:r>
                        <a:rPr lang="en-GB" sz="1800" b="1" i="0" u="none" strike="noStrike" noProof="0" dirty="0">
                          <a:latin typeface="+mn-lt"/>
                        </a:rPr>
                        <a:t>(weltweit)</a:t>
                      </a:r>
                      <a:endParaRPr lang="en-GB" sz="18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Schätzung der Energieproduktion</a:t>
                      </a:r>
                    </a:p>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Umfassende Systeminformationen</a:t>
                      </a:r>
                    </a:p>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Detaillierte Systemeingaben</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Breite Anwendbarkeit</a:t>
                      </a:r>
                    </a:p>
                    <a:p>
                      <a:pPr marL="342900" lvl="0" indent="-342900" algn="l" latinLnBrk="0">
                        <a:buFont typeface="Arial"/>
                        <a:buChar char="•"/>
                      </a:pPr>
                      <a:r>
                        <a:rPr lang="en-GB" sz="1800" b="0" i="0" u="none" strike="noStrike" cap="none" noProof="0" dirty="0">
                          <a:solidFill>
                            <a:srgbClr val="000000"/>
                          </a:solidFill>
                          <a:latin typeface="+mn-lt"/>
                        </a:rPr>
                        <a:t>Zuverlässige Daten zu den Solarressourcen</a:t>
                      </a:r>
                    </a:p>
                    <a:p>
                      <a:pPr marL="342900" lvl="0" indent="-342900" algn="l" latinLnBrk="0">
                        <a:buFont typeface="Arial"/>
                        <a:buChar char="•"/>
                      </a:pPr>
                      <a:r>
                        <a:rPr lang="en-GB" sz="1800" b="0" i="0" u="none" strike="noStrike" cap="none" noProof="0" dirty="0">
                          <a:solidFill>
                            <a:srgbClr val="000000"/>
                          </a:solidFill>
                          <a:latin typeface="+mn-lt"/>
                        </a:rPr>
                        <a:t>Benutzerfreundlichkeit</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Datengestützte Entscheidungsfindung</a:t>
                      </a:r>
                    </a:p>
                    <a:p>
                      <a:pPr marL="342900" lvl="0" indent="-342900" algn="l" latinLnBrk="0">
                        <a:buFont typeface="Arial"/>
                        <a:buChar char="•"/>
                      </a:pPr>
                      <a:r>
                        <a:rPr lang="en-GB" sz="1800" b="0" i="0" u="none" strike="noStrike" cap="none" noProof="0" dirty="0">
                          <a:solidFill>
                            <a:srgbClr val="000000"/>
                          </a:solidFill>
                          <a:latin typeface="+mn-lt"/>
                        </a:rPr>
                        <a:t>Leistungsanalyse</a:t>
                      </a:r>
                    </a:p>
                    <a:p>
                      <a:pPr marL="342900" lvl="0" indent="-342900" algn="l" latinLnBrk="0">
                        <a:buFont typeface="Arial"/>
                        <a:buChar char="•"/>
                      </a:pPr>
                      <a:r>
                        <a:rPr lang="en-GB" sz="1800" b="0" i="0" u="none" strike="noStrike" cap="none" noProof="0" dirty="0">
                          <a:solidFill>
                            <a:srgbClr val="000000"/>
                          </a:solidFill>
                          <a:latin typeface="+mn-lt"/>
                        </a:rPr>
                        <a:t>Zugängliche Benutzeroberfläche</a:t>
                      </a:r>
                    </a:p>
                  </a:txBody>
                  <a:tcPr anchor="ctr"/>
                </a:tc>
                <a:extLst>
                  <a:ext uri="{0D108BD9-81ED-4DB2-BD59-A6C34878D82A}">
                    <a16:rowId xmlns:a16="http://schemas.microsoft.com/office/drawing/2014/main" val="192137070"/>
                  </a:ext>
                </a:extLst>
              </a:tr>
              <a:tr h="1824455">
                <a:tc>
                  <a:txBody>
                    <a:bodyPr/>
                    <a:lstStyle/>
                    <a:p>
                      <a:pPr algn="ctr" latinLnBrk="0"/>
                      <a:r>
                        <a:rPr lang="en-GB" sz="1800" noProof="0" dirty="0">
                          <a:latin typeface="+mn-lt"/>
                          <a:hlinkClick r:id="rId5"/>
                        </a:rPr>
                        <a:t>EnergySage Solarrechner </a:t>
                      </a:r>
                      <a:endParaRPr lang="en-GB" sz="1800" noProof="0" dirty="0">
                        <a:latin typeface="+mn-lt"/>
                      </a:endParaRPr>
                    </a:p>
                    <a:p>
                      <a:pPr algn="ctr" latinLnBrk="0"/>
                      <a:r>
                        <a:rPr lang="en-GB" sz="1800" noProof="0" dirty="0">
                          <a:latin typeface="+mn-lt"/>
                        </a:rPr>
                        <a:t>(USA)</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Individuelle Schätzung der Einsparungen durch Solarenergie</a:t>
                      </a:r>
                    </a:p>
                    <a:p>
                      <a:pPr marL="342900" lvl="0" indent="-342900" algn="l" latinLnBrk="0">
                        <a:buFont typeface="Arial"/>
                        <a:buChar char="•"/>
                      </a:pPr>
                      <a:r>
                        <a:rPr lang="en-GB" sz="1800" b="0" i="0" u="none" strike="noStrike" cap="none" noProof="0" dirty="0">
                          <a:solidFill>
                            <a:srgbClr val="000000"/>
                          </a:solidFill>
                          <a:latin typeface="+mn-lt"/>
                        </a:rPr>
                        <a:t>Interaktive Benutzereingabe</a:t>
                      </a:r>
                    </a:p>
                    <a:p>
                      <a:pPr marL="342900" lvl="0" indent="-342900" algn="l" latinLnBrk="0">
                        <a:buFont typeface="Arial"/>
                        <a:buChar char="•"/>
                      </a:pPr>
                      <a:endParaRPr lang="en-GB" sz="18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Personalisierte Einsparungsanalyse</a:t>
                      </a:r>
                    </a:p>
                    <a:p>
                      <a:pPr marL="342900" lvl="0" indent="-342900" algn="l" latinLnBrk="0">
                        <a:buFont typeface="Arial"/>
                        <a:buChar char="•"/>
                      </a:pPr>
                      <a:r>
                        <a:rPr lang="en-GB" sz="1800" b="0" i="0" u="none" strike="noStrike" cap="none" noProof="0" dirty="0">
                          <a:solidFill>
                            <a:srgbClr val="000000"/>
                          </a:solidFill>
                          <a:latin typeface="+mn-lt"/>
                        </a:rPr>
                        <a:t>Transparente Kosteneinsparungsschätzung</a:t>
                      </a:r>
                    </a:p>
                    <a:p>
                      <a:pPr marL="342900" lvl="0" indent="-342900" algn="l" latinLnBrk="0">
                        <a:buFont typeface="Arial"/>
                        <a:buChar char="•"/>
                      </a:pPr>
                      <a:r>
                        <a:rPr lang="en-GB" sz="1800" b="0" i="0" u="none" strike="noStrike" cap="none" noProof="0" dirty="0">
                          <a:solidFill>
                            <a:srgbClr val="000000"/>
                          </a:solidFill>
                          <a:latin typeface="+mn-lt"/>
                        </a:rPr>
                        <a:t>Zugang zu Angeboten von Installateuren</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Fundierte Investitionsentscheidungen</a:t>
                      </a:r>
                    </a:p>
                    <a:p>
                      <a:pPr marL="342900" lvl="0" indent="-342900" algn="l" latinLnBrk="0">
                        <a:buFont typeface="Arial"/>
                        <a:buChar char="•"/>
                      </a:pPr>
                      <a:r>
                        <a:rPr lang="en-GB" sz="1800" b="0" i="0" u="none" strike="noStrike" cap="none" noProof="0" dirty="0">
                          <a:solidFill>
                            <a:srgbClr val="000000"/>
                          </a:solidFill>
                          <a:latin typeface="+mn-lt"/>
                        </a:rPr>
                        <a:t>Vereinfacht komplexe Daten</a:t>
                      </a:r>
                    </a:p>
                    <a:p>
                      <a:pPr marL="342900" lvl="0" indent="-342900" algn="l" latinLnBrk="0">
                        <a:buFont typeface="Arial"/>
                        <a:buChar char="•"/>
                      </a:pPr>
                      <a:r>
                        <a:rPr lang="en-GB" sz="1800" b="0" i="0" u="none" strike="noStrike" cap="none" noProof="0" dirty="0">
                          <a:solidFill>
                            <a:srgbClr val="000000"/>
                          </a:solidFill>
                          <a:latin typeface="+mn-lt"/>
                        </a:rPr>
                        <a:t>Erleichtert Ausschreibungen</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EE648D99-A3FF-43D0-9DC5-4181E9DA0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TotalTime>
  <Words>3306</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Energiegemeinschaften: IT-Grundlagen</vt:lpstr>
      <vt:lpstr>Einführung</vt:lpstr>
      <vt:lpstr>Diese Präsentation</vt:lpstr>
      <vt:lpstr>Sieben Fragen für Energiegemeinschaften: IT-Grundlagen </vt:lpstr>
      <vt:lpstr>1. Die Rolle der IT-Infrastruktur in Energiegemeinschaften – Einleitung </vt:lpstr>
      <vt:lpstr>1. Die Rolle der IT-Infrastruktur in Energiegemeinschaften  </vt:lpstr>
      <vt:lpstr>2. Die Rolle von Solarenergie-Rechnern – Einleitung </vt:lpstr>
      <vt:lpstr>2. Die Rolle von Solarenergie-Rechnern </vt:lpstr>
      <vt:lpstr>Tools: Energie-Rechner</vt:lpstr>
      <vt:lpstr>3. Die Rolle digitaler Energiemanagement-Tools: Flexibilität – Einführung </vt:lpstr>
      <vt:lpstr>3. Die Rolle digitaler Energiemanagement-Tools: Flexibilität </vt:lpstr>
      <vt:lpstr>Tools: digitales Energiemanagement</vt:lpstr>
      <vt:lpstr>4. Die Rolle von Renovierungs- und Solarrechnern – Einleitung </vt:lpstr>
      <vt:lpstr>4. Die Rolle von Renovierungs- und Solarrechnern </vt:lpstr>
      <vt:lpstr>Tools: Renovierungs- und Solarrechner</vt:lpstr>
      <vt:lpstr>5. Digitale Plattformen: Energie teilen  – Einführung </vt:lpstr>
      <vt:lpstr>5. Digitale Plattformen: Energie-Sharing   </vt:lpstr>
      <vt:lpstr>Tools: Energie-Sharing</vt:lpstr>
      <vt:lpstr>6. Energiemanagement und Energiegemeinschaften: Sozial werden – Einführung </vt:lpstr>
      <vt:lpstr>6. Energiemanagement und Energiegemeinschaften: Sozial werden    </vt:lpstr>
      <vt:lpstr>Tools: Sozial werden </vt:lpstr>
      <vt:lpstr>7. Auswahl von IT-Tools für Ihre Energiegemeinschaft: Bewertung – Einführung   </vt:lpstr>
      <vt:lpstr>7. Auswahl von IT-Tools für Ihre Energiegemeinschaft: Bewertung   </vt:lpstr>
      <vt:lpstr>Nächste Schritte </vt:lpstr>
      <vt:lpstr>Danksagungen </vt:lpstr>
      <vt:lpstr>Danke!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52</cp:revision>
  <cp:lastPrinted>2025-03-21T11:31:47Z</cp:lastPrinted>
  <dcterms:created xsi:type="dcterms:W3CDTF">2019-04-06T05:20:47Z</dcterms:created>
  <dcterms:modified xsi:type="dcterms:W3CDTF">2026-03-10T08:16:47Z</dcterms:modified>
  <cp:category/>
</cp:coreProperties>
</file>