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9"/>
  </p:notesMasterIdLst>
  <p:sldIdLst>
    <p:sldId id="329" r:id="rId5"/>
    <p:sldId id="264" r:id="rId6"/>
    <p:sldId id="272" r:id="rId7"/>
    <p:sldId id="331" r:id="rId8"/>
    <p:sldId id="332" r:id="rId9"/>
    <p:sldId id="314" r:id="rId10"/>
    <p:sldId id="316" r:id="rId11"/>
    <p:sldId id="317" r:id="rId12"/>
    <p:sldId id="318" r:id="rId13"/>
    <p:sldId id="333" r:id="rId14"/>
    <p:sldId id="315" r:id="rId15"/>
    <p:sldId id="319" r:id="rId16"/>
    <p:sldId id="320" r:id="rId17"/>
    <p:sldId id="321" r:id="rId18"/>
    <p:sldId id="277" r:id="rId19"/>
    <p:sldId id="312" r:id="rId20"/>
    <p:sldId id="322" r:id="rId21"/>
    <p:sldId id="328" r:id="rId22"/>
    <p:sldId id="323" r:id="rId23"/>
    <p:sldId id="324" r:id="rId24"/>
    <p:sldId id="326" r:id="rId25"/>
    <p:sldId id="327" r:id="rId26"/>
    <p:sldId id="294" r:id="rId27"/>
    <p:sldId id="330"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jsRPxqVr8URoBhNj2ezq5w==" hashData="/dzXpLbSpi+jVY3qfNcnuKCsIPIh2b+EL2P7IN9Uir+Sfr7XXRKKEBMqiHWcg4gimNDcfBvwvDZOCA9sO/dsF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55556" autoAdjust="0"/>
  </p:normalViewPr>
  <p:slideViewPr>
    <p:cSldViewPr snapToGrid="0">
      <p:cViewPr varScale="1">
        <p:scale>
          <a:sx n="37" d="100"/>
          <a:sy n="37" d="100"/>
        </p:scale>
        <p:origin x="2410"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9080BE39-D646-47D4-8DC7-F41B09EA28D1}"/>
    <pc:docChg chg="delSld">
      <pc:chgData name="Kavya Abeysundara" userId="1f6050f3a44159ab" providerId="LiveId" clId="{9080BE39-D646-47D4-8DC7-F41B09EA28D1}" dt="2025-07-22T12:06:32.454" v="0" actId="2696"/>
      <pc:docMkLst>
        <pc:docMk/>
      </pc:docMkLst>
      <pc:sldChg chg="del">
        <pc:chgData name="Kavya Abeysundara" userId="1f6050f3a44159ab" providerId="LiveId" clId="{9080BE39-D646-47D4-8DC7-F41B09EA28D1}" dt="2025-07-22T12:06:32.454" v="0" actId="2696"/>
        <pc:sldMkLst>
          <pc:docMk/>
          <pc:sldMk cId="1399379480" sldId="334"/>
        </pc:sldMkLst>
      </pc:sldChg>
    </pc:docChg>
  </pc:docChgLst>
  <pc:docChgLst>
    <pc:chgData name="Ashutosh.Bhagurkar" userId="e54b5c48-fd92-480c-8e66-acef16c1a8d2" providerId="ADAL" clId="{EC58FA17-95F1-4009-82CB-EA03D7706EAF}"/>
    <pc:docChg chg="custSel addSld delSld modSld">
      <pc:chgData name="Ashutosh.Bhagurkar" userId="e54b5c48-fd92-480c-8e66-acef16c1a8d2" providerId="ADAL" clId="{EC58FA17-95F1-4009-82CB-EA03D7706EAF}" dt="2025-03-15T18:02:19.487" v="14"/>
      <pc:docMkLst>
        <pc:docMk/>
      </pc:docMkLst>
      <pc:sldChg chg="del">
        <pc:chgData name="Ashutosh.Bhagurkar" userId="e54b5c48-fd92-480c-8e66-acef16c1a8d2" providerId="ADAL" clId="{EC58FA17-95F1-4009-82CB-EA03D7706EAF}" dt="2025-03-15T18:01:53.094" v="11" actId="47"/>
        <pc:sldMkLst>
          <pc:docMk/>
          <pc:sldMk cId="701856915" sldId="266"/>
        </pc:sldMkLst>
      </pc:sldChg>
      <pc:sldChg chg="del">
        <pc:chgData name="Ashutosh.Bhagurkar" userId="e54b5c48-fd92-480c-8e66-acef16c1a8d2" providerId="ADAL" clId="{EC58FA17-95F1-4009-82CB-EA03D7706EAF}" dt="2025-03-15T18:01:56.530" v="12" actId="47"/>
        <pc:sldMkLst>
          <pc:docMk/>
          <pc:sldMk cId="169286684" sldId="269"/>
        </pc:sldMkLst>
      </pc:sldChg>
      <pc:sldChg chg="addSp delSp modSp add mod">
        <pc:chgData name="Ashutosh.Bhagurkar" userId="e54b5c48-fd92-480c-8e66-acef16c1a8d2" providerId="ADAL" clId="{EC58FA17-95F1-4009-82CB-EA03D7706EAF}" dt="2025-03-15T18:01:47.178" v="10" actId="115"/>
        <pc:sldMkLst>
          <pc:docMk/>
          <pc:sldMk cId="1641177932" sldId="329"/>
        </pc:sldMkLst>
      </pc:sldChg>
      <pc:sldChg chg="modSp add mod">
        <pc:chgData name="Ashutosh.Bhagurkar" userId="e54b5c48-fd92-480c-8e66-acef16c1a8d2" providerId="ADAL" clId="{EC58FA17-95F1-4009-82CB-EA03D7706EAF}" dt="2025-03-15T18:02:19.487" v="14"/>
        <pc:sldMkLst>
          <pc:docMk/>
          <pc:sldMk cId="1645726346" sldId="330"/>
        </pc:sldMkLst>
      </pc:sldChg>
      <pc:sldMasterChg chg="delSldLayout">
        <pc:chgData name="Ashutosh.Bhagurkar" userId="e54b5c48-fd92-480c-8e66-acef16c1a8d2" providerId="ADAL" clId="{EC58FA17-95F1-4009-82CB-EA03D7706EAF}" dt="2025-03-15T18:01:56.530" v="12" actId="47"/>
        <pc:sldMasterMkLst>
          <pc:docMk/>
          <pc:sldMasterMk cId="0" sldId="2147483648"/>
        </pc:sldMasterMkLst>
        <pc:sldLayoutChg chg="del">
          <pc:chgData name="Ashutosh.Bhagurkar" userId="e54b5c48-fd92-480c-8e66-acef16c1a8d2" providerId="ADAL" clId="{EC58FA17-95F1-4009-82CB-EA03D7706EAF}" dt="2025-03-15T18:01:56.530" v="12"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Kavya Abeysundara" userId="1f6050f3a44159ab" providerId="LiveId" clId="{052DBAD2-422B-4AD0-99E8-2FAD997048A3}"/>
    <pc:docChg chg="undo custSel addSld delSld modSld sldOrd">
      <pc:chgData name="Kavya Abeysundara" userId="1f6050f3a44159ab" providerId="LiveId" clId="{052DBAD2-422B-4AD0-99E8-2FAD997048A3}" dt="2025-07-07T14:46:01.947" v="4463" actId="20577"/>
      <pc:docMkLst>
        <pc:docMk/>
      </pc:docMkLst>
      <pc:sldChg chg="modSp mod">
        <pc:chgData name="Kavya Abeysundara" userId="1f6050f3a44159ab" providerId="LiveId" clId="{052DBAD2-422B-4AD0-99E8-2FAD997048A3}" dt="2025-07-06T07:54:28.676" v="1897" actId="20577"/>
        <pc:sldMkLst>
          <pc:docMk/>
          <pc:sldMk cId="0" sldId="264"/>
        </pc:sldMkLst>
        <pc:spChg chg="mod">
          <ac:chgData name="Kavya Abeysundara" userId="1f6050f3a44159ab" providerId="LiveId" clId="{052DBAD2-422B-4AD0-99E8-2FAD997048A3}" dt="2025-07-06T07:54:28.676" v="1897" actId="20577"/>
          <ac:spMkLst>
            <pc:docMk/>
            <pc:sldMk cId="0" sldId="264"/>
            <ac:spMk id="6" creationId="{7898B265-18EB-84FA-C945-87B330A9D067}"/>
          </ac:spMkLst>
        </pc:spChg>
      </pc:sldChg>
      <pc:sldChg chg="modSp mod ord modNotesTx">
        <pc:chgData name="Kavya Abeysundara" userId="1f6050f3a44159ab" providerId="LiveId" clId="{052DBAD2-422B-4AD0-99E8-2FAD997048A3}" dt="2025-07-06T08:15:52.517" v="4257" actId="20577"/>
        <pc:sldMkLst>
          <pc:docMk/>
          <pc:sldMk cId="1972824460" sldId="272"/>
        </pc:sldMkLst>
        <pc:spChg chg="mod">
          <ac:chgData name="Kavya Abeysundara" userId="1f6050f3a44159ab" providerId="LiveId" clId="{052DBAD2-422B-4AD0-99E8-2FAD997048A3}" dt="2025-07-06T07:54:45.225" v="1898" actId="20577"/>
          <ac:spMkLst>
            <pc:docMk/>
            <pc:sldMk cId="1972824460" sldId="272"/>
            <ac:spMk id="2" creationId="{F41B7778-F11C-C52A-3101-2CB1C6D2815B}"/>
          </ac:spMkLst>
        </pc:spChg>
        <pc:spChg chg="mod">
          <ac:chgData name="Kavya Abeysundara" userId="1f6050f3a44159ab" providerId="LiveId" clId="{052DBAD2-422B-4AD0-99E8-2FAD997048A3}" dt="2025-07-06T08:15:52.517" v="4257" actId="20577"/>
          <ac:spMkLst>
            <pc:docMk/>
            <pc:sldMk cId="1972824460" sldId="272"/>
            <ac:spMk id="8" creationId="{C3F14525-3DDE-2933-997D-B2E37D8F8668}"/>
          </ac:spMkLst>
        </pc:spChg>
      </pc:sldChg>
      <pc:sldChg chg="addSp modSp mod">
        <pc:chgData name="Kavya Abeysundara" userId="1f6050f3a44159ab" providerId="LiveId" clId="{052DBAD2-422B-4AD0-99E8-2FAD997048A3}" dt="2025-07-06T08:17:41.176" v="4337" actId="20577"/>
        <pc:sldMkLst>
          <pc:docMk/>
          <pc:sldMk cId="1409221089" sldId="277"/>
        </pc:sldMkLst>
        <pc:spChg chg="mod">
          <ac:chgData name="Kavya Abeysundara" userId="1f6050f3a44159ab" providerId="LiveId" clId="{052DBAD2-422B-4AD0-99E8-2FAD997048A3}" dt="2025-07-06T08:17:41.176" v="4337" actId="20577"/>
          <ac:spMkLst>
            <pc:docMk/>
            <pc:sldMk cId="1409221089" sldId="277"/>
            <ac:spMk id="2" creationId="{C284E710-7841-D645-8EBC-8BB6B56440F1}"/>
          </ac:spMkLst>
        </pc:spChg>
      </pc:sldChg>
      <pc:sldChg chg="modSp mod">
        <pc:chgData name="Kavya Abeysundara" userId="1f6050f3a44159ab" providerId="LiveId" clId="{052DBAD2-422B-4AD0-99E8-2FAD997048A3}" dt="2025-07-06T08:18:28.658" v="4373" actId="20577"/>
        <pc:sldMkLst>
          <pc:docMk/>
          <pc:sldMk cId="3918939115" sldId="294"/>
        </pc:sldMkLst>
        <pc:spChg chg="mod">
          <ac:chgData name="Kavya Abeysundara" userId="1f6050f3a44159ab" providerId="LiveId" clId="{052DBAD2-422B-4AD0-99E8-2FAD997048A3}" dt="2025-07-06T08:18:28.658" v="4373" actId="20577"/>
          <ac:spMkLst>
            <pc:docMk/>
            <pc:sldMk cId="3918939115" sldId="294"/>
            <ac:spMk id="2" creationId="{75F22BDD-0A4C-358E-365A-D43BE65C9463}"/>
          </ac:spMkLst>
        </pc:spChg>
      </pc:sldChg>
      <pc:sldChg chg="modSp mod">
        <pc:chgData name="Kavya Abeysundara" userId="1f6050f3a44159ab" providerId="LiveId" clId="{052DBAD2-422B-4AD0-99E8-2FAD997048A3}" dt="2025-07-06T08:17:49.548" v="4347" actId="20577"/>
        <pc:sldMkLst>
          <pc:docMk/>
          <pc:sldMk cId="1835005627" sldId="312"/>
        </pc:sldMkLst>
        <pc:spChg chg="mod">
          <ac:chgData name="Kavya Abeysundara" userId="1f6050f3a44159ab" providerId="LiveId" clId="{052DBAD2-422B-4AD0-99E8-2FAD997048A3}" dt="2025-07-06T08:17:49.548" v="4347" actId="20577"/>
          <ac:spMkLst>
            <pc:docMk/>
            <pc:sldMk cId="1835005627" sldId="312"/>
            <ac:spMk id="7" creationId="{4A1E37C0-E7F9-83AF-3C47-9B19D2AB9DAB}"/>
          </ac:spMkLst>
        </pc:spChg>
        <pc:spChg chg="mod">
          <ac:chgData name="Kavya Abeysundara" userId="1f6050f3a44159ab" providerId="LiveId" clId="{052DBAD2-422B-4AD0-99E8-2FAD997048A3}" dt="2025-07-06T08:17:46.479" v="4343" actId="20577"/>
          <ac:spMkLst>
            <pc:docMk/>
            <pc:sldMk cId="1835005627" sldId="312"/>
            <ac:spMk id="8" creationId="{C0B32FB1-5127-9982-C918-67704DB48D2F}"/>
          </ac:spMkLst>
        </pc:spChg>
      </pc:sldChg>
      <pc:sldChg chg="modSp add mod ord">
        <pc:chgData name="Kavya Abeysundara" userId="1f6050f3a44159ab" providerId="LiveId" clId="{052DBAD2-422B-4AD0-99E8-2FAD997048A3}" dt="2025-07-06T08:16:42.922" v="4287" actId="20577"/>
        <pc:sldMkLst>
          <pc:docMk/>
          <pc:sldMk cId="1584577811" sldId="314"/>
        </pc:sldMkLst>
        <pc:spChg chg="mod">
          <ac:chgData name="Kavya Abeysundara" userId="1f6050f3a44159ab" providerId="LiveId" clId="{052DBAD2-422B-4AD0-99E8-2FAD997048A3}" dt="2025-07-06T08:16:39.398" v="4281" actId="20577"/>
          <ac:spMkLst>
            <pc:docMk/>
            <pc:sldMk cId="1584577811" sldId="314"/>
            <ac:spMk id="4" creationId="{EA5F22E9-94E4-318D-9620-2DD31F0D5A92}"/>
          </ac:spMkLst>
        </pc:spChg>
        <pc:spChg chg="mod">
          <ac:chgData name="Kavya Abeysundara" userId="1f6050f3a44159ab" providerId="LiveId" clId="{052DBAD2-422B-4AD0-99E8-2FAD997048A3}" dt="2025-07-06T08:16:42.922" v="4287" actId="20577"/>
          <ac:spMkLst>
            <pc:docMk/>
            <pc:sldMk cId="1584577811" sldId="314"/>
            <ac:spMk id="7" creationId="{5BCA845F-A3FE-980E-33EF-8D5067363E4D}"/>
          </ac:spMkLst>
        </pc:spChg>
      </pc:sldChg>
      <pc:sldChg chg="modSp mod">
        <pc:chgData name="Kavya Abeysundara" userId="1f6050f3a44159ab" providerId="LiveId" clId="{052DBAD2-422B-4AD0-99E8-2FAD997048A3}" dt="2025-07-06T08:17:21.215" v="4319" actId="20577"/>
        <pc:sldMkLst>
          <pc:docMk/>
          <pc:sldMk cId="3878126477" sldId="315"/>
        </pc:sldMkLst>
        <pc:spChg chg="mod">
          <ac:chgData name="Kavya Abeysundara" userId="1f6050f3a44159ab" providerId="LiveId" clId="{052DBAD2-422B-4AD0-99E8-2FAD997048A3}" dt="2025-07-06T08:17:21.215" v="4319" actId="20577"/>
          <ac:spMkLst>
            <pc:docMk/>
            <pc:sldMk cId="3878126477" sldId="315"/>
            <ac:spMk id="7" creationId="{BBA0CB7D-F8FD-31E3-8F2A-18A5F4D7EFBE}"/>
          </ac:spMkLst>
        </pc:spChg>
        <pc:spChg chg="mod">
          <ac:chgData name="Kavya Abeysundara" userId="1f6050f3a44159ab" providerId="LiveId" clId="{052DBAD2-422B-4AD0-99E8-2FAD997048A3}" dt="2025-07-06T08:17:18.206" v="4315" actId="20577"/>
          <ac:spMkLst>
            <pc:docMk/>
            <pc:sldMk cId="3878126477" sldId="315"/>
            <ac:spMk id="8" creationId="{C28BFCDD-2AFA-BCA8-27A9-7834905E2E6E}"/>
          </ac:spMkLst>
        </pc:spChg>
      </pc:sldChg>
      <pc:sldChg chg="modSp add mod ord">
        <pc:chgData name="Kavya Abeysundara" userId="1f6050f3a44159ab" providerId="LiveId" clId="{052DBAD2-422B-4AD0-99E8-2FAD997048A3}" dt="2025-07-06T08:16:50.040" v="4295" actId="20577"/>
        <pc:sldMkLst>
          <pc:docMk/>
          <pc:sldMk cId="2799433878" sldId="316"/>
        </pc:sldMkLst>
        <pc:spChg chg="mod">
          <ac:chgData name="Kavya Abeysundara" userId="1f6050f3a44159ab" providerId="LiveId" clId="{052DBAD2-422B-4AD0-99E8-2FAD997048A3}" dt="2025-07-06T08:16:50.040" v="4295" actId="20577"/>
          <ac:spMkLst>
            <pc:docMk/>
            <pc:sldMk cId="2799433878" sldId="316"/>
            <ac:spMk id="7" creationId="{3E4DE4F9-B4AE-D9DD-BBEE-B655471EF314}"/>
          </ac:spMkLst>
        </pc:spChg>
        <pc:spChg chg="mod">
          <ac:chgData name="Kavya Abeysundara" userId="1f6050f3a44159ab" providerId="LiveId" clId="{052DBAD2-422B-4AD0-99E8-2FAD997048A3}" dt="2025-07-06T08:16:47.354" v="4291" actId="20577"/>
          <ac:spMkLst>
            <pc:docMk/>
            <pc:sldMk cId="2799433878" sldId="316"/>
            <ac:spMk id="8" creationId="{B7EBCF2B-07CE-5298-7490-C87D95C8358F}"/>
          </ac:spMkLst>
        </pc:spChg>
      </pc:sldChg>
      <pc:sldChg chg="modSp add mod ord">
        <pc:chgData name="Kavya Abeysundara" userId="1f6050f3a44159ab" providerId="LiveId" clId="{052DBAD2-422B-4AD0-99E8-2FAD997048A3}" dt="2025-07-06T08:17:02.721" v="4303" actId="20577"/>
        <pc:sldMkLst>
          <pc:docMk/>
          <pc:sldMk cId="2028552158" sldId="317"/>
        </pc:sldMkLst>
        <pc:spChg chg="mod">
          <ac:chgData name="Kavya Abeysundara" userId="1f6050f3a44159ab" providerId="LiveId" clId="{052DBAD2-422B-4AD0-99E8-2FAD997048A3}" dt="2025-07-06T08:17:02.721" v="4303" actId="20577"/>
          <ac:spMkLst>
            <pc:docMk/>
            <pc:sldMk cId="2028552158" sldId="317"/>
            <ac:spMk id="7" creationId="{1C9947D5-CE0D-1731-6AFC-5A427891C4D2}"/>
          </ac:spMkLst>
        </pc:spChg>
        <pc:spChg chg="mod">
          <ac:chgData name="Kavya Abeysundara" userId="1f6050f3a44159ab" providerId="LiveId" clId="{052DBAD2-422B-4AD0-99E8-2FAD997048A3}" dt="2025-07-06T08:16:59.406" v="4299" actId="20577"/>
          <ac:spMkLst>
            <pc:docMk/>
            <pc:sldMk cId="2028552158" sldId="317"/>
            <ac:spMk id="8" creationId="{A73E559B-10EE-BB86-215C-966DD6548079}"/>
          </ac:spMkLst>
        </pc:spChg>
      </pc:sldChg>
      <pc:sldChg chg="modSp add mod ord">
        <pc:chgData name="Kavya Abeysundara" userId="1f6050f3a44159ab" providerId="LiveId" clId="{052DBAD2-422B-4AD0-99E8-2FAD997048A3}" dt="2025-07-06T08:17:08.933" v="4311" actId="20577"/>
        <pc:sldMkLst>
          <pc:docMk/>
          <pc:sldMk cId="2995974856" sldId="318"/>
        </pc:sldMkLst>
        <pc:spChg chg="mod">
          <ac:chgData name="Kavya Abeysundara" userId="1f6050f3a44159ab" providerId="LiveId" clId="{052DBAD2-422B-4AD0-99E8-2FAD997048A3}" dt="2025-07-06T08:17:08.933" v="4311" actId="20577"/>
          <ac:spMkLst>
            <pc:docMk/>
            <pc:sldMk cId="2995974856" sldId="318"/>
            <ac:spMk id="7" creationId="{C4F23ACD-44DA-360E-77C2-466CD583DDE4}"/>
          </ac:spMkLst>
        </pc:spChg>
        <pc:spChg chg="mod">
          <ac:chgData name="Kavya Abeysundara" userId="1f6050f3a44159ab" providerId="LiveId" clId="{052DBAD2-422B-4AD0-99E8-2FAD997048A3}" dt="2025-07-06T08:17:05.997" v="4307" actId="20577"/>
          <ac:spMkLst>
            <pc:docMk/>
            <pc:sldMk cId="2995974856" sldId="318"/>
            <ac:spMk id="8" creationId="{A5698114-8636-AD22-DC1D-E2EC9F581FF7}"/>
          </ac:spMkLst>
        </pc:spChg>
      </pc:sldChg>
      <pc:sldChg chg="addSp delSp modSp mod modNotesTx">
        <pc:chgData name="Kavya Abeysundara" userId="1f6050f3a44159ab" providerId="LiveId" clId="{052DBAD2-422B-4AD0-99E8-2FAD997048A3}" dt="2025-07-07T14:44:28.618" v="4443" actId="20577"/>
        <pc:sldMkLst>
          <pc:docMk/>
          <pc:sldMk cId="3349021878" sldId="319"/>
        </pc:sldMkLst>
        <pc:spChg chg="mod">
          <ac:chgData name="Kavya Abeysundara" userId="1f6050f3a44159ab" providerId="LiveId" clId="{052DBAD2-422B-4AD0-99E8-2FAD997048A3}" dt="2025-07-06T08:17:28.663" v="4327" actId="20577"/>
          <ac:spMkLst>
            <pc:docMk/>
            <pc:sldMk cId="3349021878" sldId="319"/>
            <ac:spMk id="7" creationId="{C5939AEC-49FE-D9F3-3330-76FC1287AF8F}"/>
          </ac:spMkLst>
        </pc:spChg>
        <pc:spChg chg="add mod">
          <ac:chgData name="Kavya Abeysundara" userId="1f6050f3a44159ab" providerId="LiveId" clId="{052DBAD2-422B-4AD0-99E8-2FAD997048A3}" dt="2025-07-06T08:17:25.614" v="4323" actId="20577"/>
          <ac:spMkLst>
            <pc:docMk/>
            <pc:sldMk cId="3349021878" sldId="319"/>
            <ac:spMk id="11" creationId="{E79941D4-671E-F6EE-2F37-093BC985B458}"/>
          </ac:spMkLst>
        </pc:spChg>
      </pc:sldChg>
      <pc:sldChg chg="addSp delSp modSp mod modNotesTx">
        <pc:chgData name="Kavya Abeysundara" userId="1f6050f3a44159ab" providerId="LiveId" clId="{052DBAD2-422B-4AD0-99E8-2FAD997048A3}" dt="2025-07-07T14:42:52.095" v="4375" actId="113"/>
        <pc:sldMkLst>
          <pc:docMk/>
          <pc:sldMk cId="1510556124" sldId="320"/>
        </pc:sldMkLst>
        <pc:spChg chg="mod">
          <ac:chgData name="Kavya Abeysundara" userId="1f6050f3a44159ab" providerId="LiveId" clId="{052DBAD2-422B-4AD0-99E8-2FAD997048A3}" dt="2025-07-06T08:11:55.943" v="4124" actId="20577"/>
          <ac:spMkLst>
            <pc:docMk/>
            <pc:sldMk cId="1510556124" sldId="320"/>
            <ac:spMk id="7" creationId="{F2513593-E5D0-DF37-A358-5AB8EAAEF914}"/>
          </ac:spMkLst>
        </pc:spChg>
        <pc:spChg chg="add mod">
          <ac:chgData name="Kavya Abeysundara" userId="1f6050f3a44159ab" providerId="LiveId" clId="{052DBAD2-422B-4AD0-99E8-2FAD997048A3}" dt="2025-07-06T08:17:34.307" v="4331" actId="20577"/>
          <ac:spMkLst>
            <pc:docMk/>
            <pc:sldMk cId="1510556124" sldId="320"/>
            <ac:spMk id="11" creationId="{301C7EC4-7FC1-D299-B5E5-E2B2AD978984}"/>
          </ac:spMkLst>
        </pc:spChg>
      </pc:sldChg>
      <pc:sldChg chg="addSp delSp modSp mod">
        <pc:chgData name="Kavya Abeysundara" userId="1f6050f3a44159ab" providerId="LiveId" clId="{052DBAD2-422B-4AD0-99E8-2FAD997048A3}" dt="2025-07-06T08:17:37.834" v="4335" actId="20577"/>
        <pc:sldMkLst>
          <pc:docMk/>
          <pc:sldMk cId="1573035768" sldId="321"/>
        </pc:sldMkLst>
        <pc:spChg chg="add mod">
          <ac:chgData name="Kavya Abeysundara" userId="1f6050f3a44159ab" providerId="LiveId" clId="{052DBAD2-422B-4AD0-99E8-2FAD997048A3}" dt="2025-07-06T08:17:37.834" v="4335" actId="20577"/>
          <ac:spMkLst>
            <pc:docMk/>
            <pc:sldMk cId="1573035768" sldId="321"/>
            <ac:spMk id="6" creationId="{345D914B-822F-068F-7F4F-A11FA4D8F28B}"/>
          </ac:spMkLst>
        </pc:spChg>
        <pc:spChg chg="mod">
          <ac:chgData name="Kavya Abeysundara" userId="1f6050f3a44159ab" providerId="LiveId" clId="{052DBAD2-422B-4AD0-99E8-2FAD997048A3}" dt="2025-07-06T08:12:00.017" v="4130" actId="20577"/>
          <ac:spMkLst>
            <pc:docMk/>
            <pc:sldMk cId="1573035768" sldId="321"/>
            <ac:spMk id="7" creationId="{9531538B-6FE6-F586-00D9-47A7DC01D617}"/>
          </ac:spMkLst>
        </pc:spChg>
      </pc:sldChg>
      <pc:sldChg chg="modSp mod">
        <pc:chgData name="Kavya Abeysundara" userId="1f6050f3a44159ab" providerId="LiveId" clId="{052DBAD2-422B-4AD0-99E8-2FAD997048A3}" dt="2025-07-06T08:17:55.695" v="4351" actId="20577"/>
        <pc:sldMkLst>
          <pc:docMk/>
          <pc:sldMk cId="1368678320" sldId="322"/>
        </pc:sldMkLst>
        <pc:spChg chg="mod">
          <ac:chgData name="Kavya Abeysundara" userId="1f6050f3a44159ab" providerId="LiveId" clId="{052DBAD2-422B-4AD0-99E8-2FAD997048A3}" dt="2025-07-06T08:17:55.695" v="4351" actId="20577"/>
          <ac:spMkLst>
            <pc:docMk/>
            <pc:sldMk cId="1368678320" sldId="322"/>
            <ac:spMk id="7" creationId="{ECC72468-4EB0-A9B0-050F-5913E4B639EF}"/>
          </ac:spMkLst>
        </pc:spChg>
        <pc:spChg chg="mod">
          <ac:chgData name="Kavya Abeysundara" userId="1f6050f3a44159ab" providerId="LiveId" clId="{052DBAD2-422B-4AD0-99E8-2FAD997048A3}" dt="2025-07-06T08:17:53.618" v="4349" actId="20577"/>
          <ac:spMkLst>
            <pc:docMk/>
            <pc:sldMk cId="1368678320" sldId="322"/>
            <ac:spMk id="8" creationId="{C57500BE-6EE6-5EC6-AC14-BE9E6FCF3A1F}"/>
          </ac:spMkLst>
        </pc:spChg>
      </pc:sldChg>
      <pc:sldChg chg="modSp mod">
        <pc:chgData name="Kavya Abeysundara" userId="1f6050f3a44159ab" providerId="LiveId" clId="{052DBAD2-422B-4AD0-99E8-2FAD997048A3}" dt="2025-07-06T08:18:06.323" v="4359" actId="20577"/>
        <pc:sldMkLst>
          <pc:docMk/>
          <pc:sldMk cId="3536475644" sldId="323"/>
        </pc:sldMkLst>
        <pc:spChg chg="mod">
          <ac:chgData name="Kavya Abeysundara" userId="1f6050f3a44159ab" providerId="LiveId" clId="{052DBAD2-422B-4AD0-99E8-2FAD997048A3}" dt="2025-07-06T08:18:06.323" v="4359" actId="20577"/>
          <ac:spMkLst>
            <pc:docMk/>
            <pc:sldMk cId="3536475644" sldId="323"/>
            <ac:spMk id="7" creationId="{BE5437A9-C758-1468-2E1C-A911772FF2BA}"/>
          </ac:spMkLst>
        </pc:spChg>
        <pc:spChg chg="mod">
          <ac:chgData name="Kavya Abeysundara" userId="1f6050f3a44159ab" providerId="LiveId" clId="{052DBAD2-422B-4AD0-99E8-2FAD997048A3}" dt="2025-07-06T08:18:03.935" v="4357" actId="20577"/>
          <ac:spMkLst>
            <pc:docMk/>
            <pc:sldMk cId="3536475644" sldId="323"/>
            <ac:spMk id="8" creationId="{847854BA-034F-E2A3-C8C5-689A3816F61C}"/>
          </ac:spMkLst>
        </pc:spChg>
      </pc:sldChg>
      <pc:sldChg chg="modSp mod">
        <pc:chgData name="Kavya Abeysundara" userId="1f6050f3a44159ab" providerId="LiveId" clId="{052DBAD2-422B-4AD0-99E8-2FAD997048A3}" dt="2025-07-06T08:18:12.189" v="4363" actId="20577"/>
        <pc:sldMkLst>
          <pc:docMk/>
          <pc:sldMk cId="3660220020" sldId="324"/>
        </pc:sldMkLst>
        <pc:spChg chg="mod">
          <ac:chgData name="Kavya Abeysundara" userId="1f6050f3a44159ab" providerId="LiveId" clId="{052DBAD2-422B-4AD0-99E8-2FAD997048A3}" dt="2025-07-06T08:18:12.189" v="4363" actId="20577"/>
          <ac:spMkLst>
            <pc:docMk/>
            <pc:sldMk cId="3660220020" sldId="324"/>
            <ac:spMk id="7" creationId="{C4EF7FB2-A809-A5B5-8B50-619E2459FBF9}"/>
          </ac:spMkLst>
        </pc:spChg>
        <pc:spChg chg="mod">
          <ac:chgData name="Kavya Abeysundara" userId="1f6050f3a44159ab" providerId="LiveId" clId="{052DBAD2-422B-4AD0-99E8-2FAD997048A3}" dt="2025-07-06T08:18:10.036" v="4361" actId="20577"/>
          <ac:spMkLst>
            <pc:docMk/>
            <pc:sldMk cId="3660220020" sldId="324"/>
            <ac:spMk id="8" creationId="{F945E89A-E592-17A3-76CA-54E5433910BA}"/>
          </ac:spMkLst>
        </pc:spChg>
      </pc:sldChg>
      <pc:sldChg chg="modSp mod">
        <pc:chgData name="Kavya Abeysundara" userId="1f6050f3a44159ab" providerId="LiveId" clId="{052DBAD2-422B-4AD0-99E8-2FAD997048A3}" dt="2025-07-06T08:18:17.722" v="4367" actId="20577"/>
        <pc:sldMkLst>
          <pc:docMk/>
          <pc:sldMk cId="1828539810" sldId="326"/>
        </pc:sldMkLst>
        <pc:spChg chg="mod">
          <ac:chgData name="Kavya Abeysundara" userId="1f6050f3a44159ab" providerId="LiveId" clId="{052DBAD2-422B-4AD0-99E8-2FAD997048A3}" dt="2025-07-06T08:18:17.722" v="4367" actId="20577"/>
          <ac:spMkLst>
            <pc:docMk/>
            <pc:sldMk cId="1828539810" sldId="326"/>
            <ac:spMk id="7" creationId="{D7981F2E-A386-2839-EF9F-3A3EEAC8CBEE}"/>
          </ac:spMkLst>
        </pc:spChg>
        <pc:spChg chg="mod">
          <ac:chgData name="Kavya Abeysundara" userId="1f6050f3a44159ab" providerId="LiveId" clId="{052DBAD2-422B-4AD0-99E8-2FAD997048A3}" dt="2025-07-06T08:18:15.282" v="4365" actId="20577"/>
          <ac:spMkLst>
            <pc:docMk/>
            <pc:sldMk cId="1828539810" sldId="326"/>
            <ac:spMk id="8" creationId="{FD3812BE-8970-243D-725D-DE1F11CFC192}"/>
          </ac:spMkLst>
        </pc:spChg>
      </pc:sldChg>
      <pc:sldChg chg="modSp mod">
        <pc:chgData name="Kavya Abeysundara" userId="1f6050f3a44159ab" providerId="LiveId" clId="{052DBAD2-422B-4AD0-99E8-2FAD997048A3}" dt="2025-07-06T08:18:25.144" v="4371" actId="20577"/>
        <pc:sldMkLst>
          <pc:docMk/>
          <pc:sldMk cId="2785913368" sldId="327"/>
        </pc:sldMkLst>
        <pc:spChg chg="mod">
          <ac:chgData name="Kavya Abeysundara" userId="1f6050f3a44159ab" providerId="LiveId" clId="{052DBAD2-422B-4AD0-99E8-2FAD997048A3}" dt="2025-07-06T08:18:25.144" v="4371" actId="20577"/>
          <ac:spMkLst>
            <pc:docMk/>
            <pc:sldMk cId="2785913368" sldId="327"/>
            <ac:spMk id="7" creationId="{4DD9F488-7FE4-7EA8-FC8D-2EFF26B1D220}"/>
          </ac:spMkLst>
        </pc:spChg>
        <pc:spChg chg="mod">
          <ac:chgData name="Kavya Abeysundara" userId="1f6050f3a44159ab" providerId="LiveId" clId="{052DBAD2-422B-4AD0-99E8-2FAD997048A3}" dt="2025-07-06T08:18:21.605" v="4369" actId="20577"/>
          <ac:spMkLst>
            <pc:docMk/>
            <pc:sldMk cId="2785913368" sldId="327"/>
            <ac:spMk id="8" creationId="{49713744-336F-F3A9-81D2-C1CDFA834EF5}"/>
          </ac:spMkLst>
        </pc:spChg>
      </pc:sldChg>
      <pc:sldChg chg="modSp mod modNotesTx">
        <pc:chgData name="Kavya Abeysundara" userId="1f6050f3a44159ab" providerId="LiveId" clId="{052DBAD2-422B-4AD0-99E8-2FAD997048A3}" dt="2025-07-07T14:46:01.947" v="4463" actId="20577"/>
        <pc:sldMkLst>
          <pc:docMk/>
          <pc:sldMk cId="796446635" sldId="328"/>
        </pc:sldMkLst>
        <pc:spChg chg="mod">
          <ac:chgData name="Kavya Abeysundara" userId="1f6050f3a44159ab" providerId="LiveId" clId="{052DBAD2-422B-4AD0-99E8-2FAD997048A3}" dt="2025-07-06T08:18:00.244" v="4355" actId="20577"/>
          <ac:spMkLst>
            <pc:docMk/>
            <pc:sldMk cId="796446635" sldId="328"/>
            <ac:spMk id="7" creationId="{3DEB8C62-AB44-736C-F310-A7E98717D9A4}"/>
          </ac:spMkLst>
        </pc:spChg>
        <pc:spChg chg="mod">
          <ac:chgData name="Kavya Abeysundara" userId="1f6050f3a44159ab" providerId="LiveId" clId="{052DBAD2-422B-4AD0-99E8-2FAD997048A3}" dt="2025-07-06T08:17:58.194" v="4353" actId="20577"/>
          <ac:spMkLst>
            <pc:docMk/>
            <pc:sldMk cId="796446635" sldId="328"/>
            <ac:spMk id="8" creationId="{361AEC93-B30C-6C09-964F-A4AB4F27A86A}"/>
          </ac:spMkLst>
        </pc:spChg>
      </pc:sldChg>
      <pc:sldChg chg="modSp mod">
        <pc:chgData name="Kavya Abeysundara" userId="1f6050f3a44159ab" providerId="LiveId" clId="{052DBAD2-422B-4AD0-99E8-2FAD997048A3}" dt="2025-07-06T08:15:45.513" v="4253" actId="20577"/>
        <pc:sldMkLst>
          <pc:docMk/>
          <pc:sldMk cId="1641177932" sldId="329"/>
        </pc:sldMkLst>
        <pc:spChg chg="mod">
          <ac:chgData name="Kavya Abeysundara" userId="1f6050f3a44159ab" providerId="LiveId" clId="{052DBAD2-422B-4AD0-99E8-2FAD997048A3}" dt="2025-07-06T08:15:45.513" v="4253" actId="20577"/>
          <ac:spMkLst>
            <pc:docMk/>
            <pc:sldMk cId="1641177932" sldId="329"/>
            <ac:spMk id="7" creationId="{000C63C6-61CD-EEEA-51B3-76ACEE5102CB}"/>
          </ac:spMkLst>
        </pc:spChg>
      </pc:sldChg>
      <pc:sldChg chg="new del">
        <pc:chgData name="Kavya Abeysundara" userId="1f6050f3a44159ab" providerId="LiveId" clId="{052DBAD2-422B-4AD0-99E8-2FAD997048A3}" dt="2025-07-06T07:37:10.274" v="238" actId="2696"/>
        <pc:sldMkLst>
          <pc:docMk/>
          <pc:sldMk cId="1251498225" sldId="331"/>
        </pc:sldMkLst>
      </pc:sldChg>
      <pc:sldChg chg="addSp delSp modSp add mod ord modNotesTx">
        <pc:chgData name="Kavya Abeysundara" userId="1f6050f3a44159ab" providerId="LiveId" clId="{052DBAD2-422B-4AD0-99E8-2FAD997048A3}" dt="2025-07-06T08:16:27.721" v="4267" actId="20577"/>
        <pc:sldMkLst>
          <pc:docMk/>
          <pc:sldMk cId="2286734192" sldId="331"/>
        </pc:sldMkLst>
        <pc:spChg chg="add mod">
          <ac:chgData name="Kavya Abeysundara" userId="1f6050f3a44159ab" providerId="LiveId" clId="{052DBAD2-422B-4AD0-99E8-2FAD997048A3}" dt="2025-07-06T08:16:27.721" v="4267" actId="20577"/>
          <ac:spMkLst>
            <pc:docMk/>
            <pc:sldMk cId="2286734192" sldId="331"/>
            <ac:spMk id="7" creationId="{F2AA45C3-D6BC-B6AE-58FE-81324CD833DB}"/>
          </ac:spMkLst>
        </pc:spChg>
        <pc:spChg chg="add mod">
          <ac:chgData name="Kavya Abeysundara" userId="1f6050f3a44159ab" providerId="LiveId" clId="{052DBAD2-422B-4AD0-99E8-2FAD997048A3}" dt="2025-07-06T08:16:25.067" v="4263" actId="20577"/>
          <ac:spMkLst>
            <pc:docMk/>
            <pc:sldMk cId="2286734192" sldId="331"/>
            <ac:spMk id="9" creationId="{1B9F63DB-277C-EC4C-577D-2B15503B698F}"/>
          </ac:spMkLst>
        </pc:spChg>
        <pc:graphicFrameChg chg="mod modGraphic">
          <ac:chgData name="Kavya Abeysundara" userId="1f6050f3a44159ab" providerId="LiveId" clId="{052DBAD2-422B-4AD0-99E8-2FAD997048A3}" dt="2025-07-06T07:37:58.120" v="248" actId="1076"/>
          <ac:graphicFrameMkLst>
            <pc:docMk/>
            <pc:sldMk cId="2286734192" sldId="331"/>
            <ac:graphicFrameMk id="4" creationId="{51EDAAE7-F681-5BB2-F22A-E7FB3E4D6F36}"/>
          </ac:graphicFrameMkLst>
        </pc:graphicFrameChg>
      </pc:sldChg>
      <pc:sldChg chg="addSp delSp modSp new mod ord modNotesTx">
        <pc:chgData name="Kavya Abeysundara" userId="1f6050f3a44159ab" providerId="LiveId" clId="{052DBAD2-422B-4AD0-99E8-2FAD997048A3}" dt="2025-07-07T14:45:33.697" v="4446" actId="20577"/>
        <pc:sldMkLst>
          <pc:docMk/>
          <pc:sldMk cId="4106212083" sldId="332"/>
        </pc:sldMkLst>
        <pc:spChg chg="add mod">
          <ac:chgData name="Kavya Abeysundara" userId="1f6050f3a44159ab" providerId="LiveId" clId="{052DBAD2-422B-4AD0-99E8-2FAD997048A3}" dt="2025-07-06T08:16:31.089" v="4271" actId="20577"/>
          <ac:spMkLst>
            <pc:docMk/>
            <pc:sldMk cId="4106212083" sldId="332"/>
            <ac:spMk id="6" creationId="{66BB198A-6A4D-F32B-461C-3CCAA19ED9DB}"/>
          </ac:spMkLst>
        </pc:spChg>
        <pc:spChg chg="add mod">
          <ac:chgData name="Kavya Abeysundara" userId="1f6050f3a44159ab" providerId="LiveId" clId="{052DBAD2-422B-4AD0-99E8-2FAD997048A3}" dt="2025-07-06T08:13:44.678" v="4199" actId="1076"/>
          <ac:spMkLst>
            <pc:docMk/>
            <pc:sldMk cId="4106212083" sldId="332"/>
            <ac:spMk id="7" creationId="{E5C287BA-9576-6FC3-8C8B-52DE8D84F6DA}"/>
          </ac:spMkLst>
        </pc:spChg>
        <pc:spChg chg="add mod">
          <ac:chgData name="Kavya Abeysundara" userId="1f6050f3a44159ab" providerId="LiveId" clId="{052DBAD2-422B-4AD0-99E8-2FAD997048A3}" dt="2025-07-06T08:16:33.995" v="4277" actId="20577"/>
          <ac:spMkLst>
            <pc:docMk/>
            <pc:sldMk cId="4106212083" sldId="332"/>
            <ac:spMk id="9" creationId="{678F0573-21C6-26A7-5150-4A3A76E266A5}"/>
          </ac:spMkLst>
        </pc:spChg>
        <pc:spChg chg="add mod">
          <ac:chgData name="Kavya Abeysundara" userId="1f6050f3a44159ab" providerId="LiveId" clId="{052DBAD2-422B-4AD0-99E8-2FAD997048A3}" dt="2025-07-06T08:13:53.062" v="4202" actId="1076"/>
          <ac:spMkLst>
            <pc:docMk/>
            <pc:sldMk cId="4106212083" sldId="332"/>
            <ac:spMk id="10" creationId="{A0847343-7309-8D4D-A228-3D2C15B98C59}"/>
          </ac:spMkLst>
        </pc:spChg>
      </pc:sldChg>
      <pc:sldChg chg="add ord">
        <pc:chgData name="Kavya Abeysundara" userId="1f6050f3a44159ab" providerId="LiveId" clId="{052DBAD2-422B-4AD0-99E8-2FAD997048A3}" dt="2025-07-06T07:47:49.369" v="964"/>
        <pc:sldMkLst>
          <pc:docMk/>
          <pc:sldMk cId="2924796531" sldId="333"/>
        </pc:sldMkLst>
      </pc:sldChg>
      <pc:sldChg chg="new">
        <pc:chgData name="Kavya Abeysundara" userId="1f6050f3a44159ab" providerId="LiveId" clId="{052DBAD2-422B-4AD0-99E8-2FAD997048A3}" dt="2025-07-06T08:08:20.828" v="3912" actId="680"/>
        <pc:sldMkLst>
          <pc:docMk/>
          <pc:sldMk cId="1399379480" sldId="3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a:solidFill>
          <a:srgbClr val="D129B5"/>
        </a:solidFill>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795758" y="0"/>
          <a:ext cx="9018595" cy="322897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59541" y="968692"/>
          <a:ext cx="3183033" cy="12915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Problem</a:t>
          </a:r>
          <a:r>
            <a:rPr lang="es-CO" sz="1900" b="1" kern="1200" dirty="0"/>
            <a:t> </a:t>
          </a:r>
          <a:r>
            <a:rPr lang="es-CO" sz="1900" b="1" kern="1200" dirty="0" err="1"/>
            <a:t>formulation</a:t>
          </a:r>
          <a:r>
            <a:rPr lang="es-CO" sz="1900" b="1" kern="1200" dirty="0"/>
            <a:t> / </a:t>
          </a:r>
          <a:r>
            <a:rPr lang="es-CO" sz="1900" b="1" kern="1200" dirty="0" err="1"/>
            <a:t>Policy</a:t>
          </a:r>
          <a:r>
            <a:rPr lang="es-CO" sz="1900" b="1" kern="1200" dirty="0"/>
            <a:t> </a:t>
          </a:r>
          <a:r>
            <a:rPr lang="es-CO" sz="1900" b="1" kern="1200" dirty="0" err="1"/>
            <a:t>question</a:t>
          </a:r>
          <a:endParaRPr lang="es-CO" sz="1900" b="1" kern="1200" dirty="0"/>
        </a:p>
      </dsp:txBody>
      <dsp:txXfrm>
        <a:off x="422591" y="1031742"/>
        <a:ext cx="3056933" cy="1165490"/>
      </dsp:txXfrm>
    </dsp:sp>
    <dsp:sp modelId="{D1F7E95C-CC2C-4338-837E-A5ED2A269E67}">
      <dsp:nvSpPr>
        <dsp:cNvPr id="0" name=""/>
        <dsp:cNvSpPr/>
      </dsp:nvSpPr>
      <dsp:spPr>
        <a:xfrm>
          <a:off x="3713539" y="968692"/>
          <a:ext cx="3183033" cy="1291590"/>
        </a:xfrm>
        <a:prstGeom prst="roundRect">
          <a:avLst/>
        </a:prstGeom>
        <a:solidFill>
          <a:schemeClr val="accent5">
            <a:hueOff val="3839247"/>
            <a:satOff val="-6823"/>
            <a:lumOff val="-10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Definition</a:t>
          </a:r>
          <a:r>
            <a:rPr lang="es-CO" sz="1900" b="1" kern="1200" dirty="0"/>
            <a:t> </a:t>
          </a:r>
          <a:r>
            <a:rPr lang="es-CO" sz="1900" b="1" kern="1200" dirty="0" err="1"/>
            <a:t>of</a:t>
          </a:r>
          <a:r>
            <a:rPr lang="es-CO" sz="1900" b="1" kern="1200" dirty="0"/>
            <a:t> </a:t>
          </a:r>
          <a:r>
            <a:rPr lang="es-CO" sz="1900" b="1" kern="1200" dirty="0" err="1"/>
            <a:t>storyline</a:t>
          </a:r>
          <a:r>
            <a:rPr lang="es-CO" sz="1900" b="1" kern="1200" dirty="0"/>
            <a:t> – </a:t>
          </a:r>
          <a:r>
            <a:rPr lang="es-CO" sz="1900" b="1" kern="1200" dirty="0" err="1"/>
            <a:t>Description</a:t>
          </a:r>
          <a:r>
            <a:rPr lang="es-CO" sz="1900" b="1" kern="1200" dirty="0"/>
            <a:t> </a:t>
          </a:r>
          <a:r>
            <a:rPr lang="es-CO" sz="1900" b="1" kern="1200" dirty="0" err="1"/>
            <a:t>of</a:t>
          </a:r>
          <a:r>
            <a:rPr lang="es-CO" sz="1900" b="1" kern="1200" dirty="0"/>
            <a:t> </a:t>
          </a:r>
          <a:r>
            <a:rPr lang="es-CO" sz="1900" b="1" kern="1200" dirty="0" err="1"/>
            <a:t>the</a:t>
          </a:r>
          <a:r>
            <a:rPr lang="es-CO" sz="1900" b="1" kern="1200" dirty="0"/>
            <a:t> general </a:t>
          </a:r>
          <a:r>
            <a:rPr lang="es-CO" sz="1900" b="1" kern="1200" dirty="0" err="1"/>
            <a:t>assumptions</a:t>
          </a:r>
          <a:r>
            <a:rPr lang="es-CO" sz="1900" b="1" kern="1200" dirty="0"/>
            <a:t> </a:t>
          </a:r>
          <a:r>
            <a:rPr lang="es-CO" sz="1900" b="1" kern="1200" dirty="0" err="1"/>
            <a:t>for</a:t>
          </a:r>
          <a:r>
            <a:rPr lang="es-CO" sz="1900" b="1" kern="1200" dirty="0"/>
            <a:t> </a:t>
          </a:r>
          <a:r>
            <a:rPr lang="es-CO" sz="1900" b="1" kern="1200" dirty="0" err="1"/>
            <a:t>the</a:t>
          </a:r>
          <a:r>
            <a:rPr lang="es-CO" sz="1900" b="1" kern="1200" dirty="0"/>
            <a:t> </a:t>
          </a:r>
          <a:r>
            <a:rPr lang="es-CO" sz="1900" b="1" kern="1200" dirty="0" err="1"/>
            <a:t>scenario</a:t>
          </a:r>
          <a:endParaRPr lang="es-CO" sz="1900" b="1" kern="1200" dirty="0"/>
        </a:p>
      </dsp:txBody>
      <dsp:txXfrm>
        <a:off x="3776589" y="1031742"/>
        <a:ext cx="3056933" cy="1165490"/>
      </dsp:txXfrm>
    </dsp:sp>
    <dsp:sp modelId="{90A1BC08-1BA6-476A-9147-AFC7A6412CD8}">
      <dsp:nvSpPr>
        <dsp:cNvPr id="0" name=""/>
        <dsp:cNvSpPr/>
      </dsp:nvSpPr>
      <dsp:spPr>
        <a:xfrm>
          <a:off x="7067536" y="968692"/>
          <a:ext cx="3183033" cy="1291590"/>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Quantification</a:t>
          </a:r>
          <a:r>
            <a:rPr lang="es-CO" sz="1900" b="1" kern="1200" dirty="0"/>
            <a:t> </a:t>
          </a:r>
          <a:r>
            <a:rPr lang="es-CO" sz="1900" b="1" kern="1200" dirty="0" err="1"/>
            <a:t>of</a:t>
          </a:r>
          <a:r>
            <a:rPr lang="es-CO" sz="1900" b="1" kern="1200" dirty="0"/>
            <a:t> </a:t>
          </a:r>
          <a:r>
            <a:rPr lang="es-CO" sz="1900" b="1" kern="1200" dirty="0" err="1"/>
            <a:t>specific</a:t>
          </a:r>
          <a:r>
            <a:rPr lang="es-CO" sz="1900" b="1" kern="1200" dirty="0"/>
            <a:t> </a:t>
          </a:r>
          <a:r>
            <a:rPr lang="es-CO" sz="1900" b="1" kern="1200" dirty="0" err="1"/>
            <a:t>parameters</a:t>
          </a:r>
          <a:r>
            <a:rPr lang="es-CO" sz="1900" b="1" kern="1200" dirty="0"/>
            <a:t> </a:t>
          </a:r>
          <a:r>
            <a:rPr lang="es-CO" sz="1900" b="1" kern="1200" dirty="0" err="1"/>
            <a:t>for</a:t>
          </a:r>
          <a:r>
            <a:rPr lang="es-CO" sz="1900" b="1" kern="1200" dirty="0"/>
            <a:t> </a:t>
          </a:r>
          <a:r>
            <a:rPr lang="es-CO" sz="1900" b="1" kern="1200" dirty="0" err="1"/>
            <a:t>modelling</a:t>
          </a:r>
          <a:endParaRPr lang="es-CO" sz="1900" b="1" kern="1200" dirty="0"/>
        </a:p>
      </dsp:txBody>
      <dsp:txXfrm>
        <a:off x="7130586" y="1031742"/>
        <a:ext cx="3056933" cy="1165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869211" y="0"/>
          <a:ext cx="9851064" cy="244569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92729" y="733709"/>
          <a:ext cx="3476846" cy="9782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Problem</a:t>
          </a:r>
          <a:r>
            <a:rPr lang="es-CO" sz="1800" b="1" kern="1200" dirty="0"/>
            <a:t> </a:t>
          </a:r>
          <a:r>
            <a:rPr lang="es-CO" sz="1800" b="1" kern="1200" dirty="0" err="1"/>
            <a:t>formulation</a:t>
          </a:r>
          <a:r>
            <a:rPr lang="es-CO" sz="1800" b="1" kern="1200" dirty="0"/>
            <a:t> / </a:t>
          </a:r>
          <a:r>
            <a:rPr lang="es-CO" sz="1800" b="1" kern="1200" dirty="0" err="1"/>
            <a:t>Policy</a:t>
          </a:r>
          <a:r>
            <a:rPr lang="es-CO" sz="1800" b="1" kern="1200" dirty="0"/>
            <a:t> </a:t>
          </a:r>
          <a:r>
            <a:rPr lang="es-CO" sz="1800" b="1" kern="1200" dirty="0" err="1"/>
            <a:t>question</a:t>
          </a:r>
          <a:endParaRPr lang="es-CO" sz="1800" b="1" kern="1200" dirty="0"/>
        </a:p>
      </dsp:txBody>
      <dsp:txXfrm>
        <a:off x="440485" y="781465"/>
        <a:ext cx="3381334" cy="882767"/>
      </dsp:txXfrm>
    </dsp:sp>
    <dsp:sp modelId="{D1F7E95C-CC2C-4338-837E-A5ED2A269E67}">
      <dsp:nvSpPr>
        <dsp:cNvPr id="0" name=""/>
        <dsp:cNvSpPr/>
      </dsp:nvSpPr>
      <dsp:spPr>
        <a:xfrm>
          <a:off x="4056320" y="733709"/>
          <a:ext cx="3476846" cy="978279"/>
        </a:xfrm>
        <a:prstGeom prst="roundRect">
          <a:avLst/>
        </a:prstGeom>
        <a:solidFill>
          <a:srgbClr val="D129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Definition</a:t>
          </a:r>
          <a:r>
            <a:rPr lang="es-CO" sz="1800" b="1" kern="1200" dirty="0"/>
            <a:t> </a:t>
          </a:r>
          <a:r>
            <a:rPr lang="es-CO" sz="1800" b="1" kern="1200" dirty="0" err="1"/>
            <a:t>of</a:t>
          </a:r>
          <a:r>
            <a:rPr lang="es-CO" sz="1800" b="1" kern="1200" dirty="0"/>
            <a:t> </a:t>
          </a:r>
          <a:r>
            <a:rPr lang="es-CO" sz="1800" b="1" kern="1200" dirty="0" err="1"/>
            <a:t>storyline</a:t>
          </a:r>
          <a:r>
            <a:rPr lang="es-CO" sz="1800" b="1" kern="1200" dirty="0"/>
            <a:t> – </a:t>
          </a:r>
          <a:r>
            <a:rPr lang="es-CO" sz="1800" b="1" kern="1200" dirty="0" err="1"/>
            <a:t>Description</a:t>
          </a:r>
          <a:r>
            <a:rPr lang="es-CO" sz="1800" b="1" kern="1200" dirty="0"/>
            <a:t> </a:t>
          </a:r>
          <a:r>
            <a:rPr lang="es-CO" sz="1800" b="1" kern="1200" dirty="0" err="1"/>
            <a:t>of</a:t>
          </a:r>
          <a:r>
            <a:rPr lang="es-CO" sz="1800" b="1" kern="1200" dirty="0"/>
            <a:t> </a:t>
          </a:r>
          <a:r>
            <a:rPr lang="es-CO" sz="1800" b="1" kern="1200" dirty="0" err="1"/>
            <a:t>the</a:t>
          </a:r>
          <a:r>
            <a:rPr lang="es-CO" sz="1800" b="1" kern="1200" dirty="0"/>
            <a:t> general </a:t>
          </a:r>
          <a:r>
            <a:rPr lang="es-CO" sz="1800" b="1" kern="1200" dirty="0" err="1"/>
            <a:t>assumptions</a:t>
          </a:r>
          <a:r>
            <a:rPr lang="es-CO" sz="1800" b="1" kern="1200" dirty="0"/>
            <a:t> </a:t>
          </a:r>
          <a:r>
            <a:rPr lang="es-CO" sz="1800" b="1" kern="1200" dirty="0" err="1"/>
            <a:t>for</a:t>
          </a:r>
          <a:r>
            <a:rPr lang="es-CO" sz="1800" b="1" kern="1200" dirty="0"/>
            <a:t> </a:t>
          </a:r>
          <a:r>
            <a:rPr lang="es-CO" sz="1800" b="1" kern="1200" dirty="0" err="1"/>
            <a:t>the</a:t>
          </a:r>
          <a:r>
            <a:rPr lang="es-CO" sz="1800" b="1" kern="1200" dirty="0"/>
            <a:t> </a:t>
          </a:r>
          <a:r>
            <a:rPr lang="es-CO" sz="1800" b="1" kern="1200" dirty="0" err="1"/>
            <a:t>scenario</a:t>
          </a:r>
          <a:endParaRPr lang="es-CO" sz="1800" b="1" kern="1200" dirty="0"/>
        </a:p>
      </dsp:txBody>
      <dsp:txXfrm>
        <a:off x="4104076" y="781465"/>
        <a:ext cx="3381334" cy="882767"/>
      </dsp:txXfrm>
    </dsp:sp>
    <dsp:sp modelId="{90A1BC08-1BA6-476A-9147-AFC7A6412CD8}">
      <dsp:nvSpPr>
        <dsp:cNvPr id="0" name=""/>
        <dsp:cNvSpPr/>
      </dsp:nvSpPr>
      <dsp:spPr>
        <a:xfrm>
          <a:off x="7719911" y="733709"/>
          <a:ext cx="3476846" cy="978279"/>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Quantification</a:t>
          </a:r>
          <a:r>
            <a:rPr lang="es-CO" sz="1800" b="1" kern="1200" dirty="0"/>
            <a:t> </a:t>
          </a:r>
          <a:r>
            <a:rPr lang="es-CO" sz="1800" b="1" kern="1200" dirty="0" err="1"/>
            <a:t>of</a:t>
          </a:r>
          <a:r>
            <a:rPr lang="es-CO" sz="1800" b="1" kern="1200" dirty="0"/>
            <a:t> </a:t>
          </a:r>
          <a:r>
            <a:rPr lang="es-CO" sz="1800" b="1" kern="1200" dirty="0" err="1"/>
            <a:t>specific</a:t>
          </a:r>
          <a:r>
            <a:rPr lang="es-CO" sz="1800" b="1" kern="1200" dirty="0"/>
            <a:t> </a:t>
          </a:r>
          <a:r>
            <a:rPr lang="es-CO" sz="1800" b="1" kern="1200" dirty="0" err="1"/>
            <a:t>parameters</a:t>
          </a:r>
          <a:r>
            <a:rPr lang="es-CO" sz="1800" b="1" kern="1200" dirty="0"/>
            <a:t> </a:t>
          </a:r>
          <a:r>
            <a:rPr lang="es-CO" sz="1800" b="1" kern="1200" dirty="0" err="1"/>
            <a:t>for</a:t>
          </a:r>
          <a:r>
            <a:rPr lang="es-CO" sz="1800" b="1" kern="1200" dirty="0"/>
            <a:t> </a:t>
          </a:r>
          <a:r>
            <a:rPr lang="es-CO" sz="1800" b="1" kern="1200" dirty="0" err="1"/>
            <a:t>modelling</a:t>
          </a:r>
          <a:endParaRPr lang="es-CO" sz="1800" b="1" kern="1200" dirty="0"/>
        </a:p>
      </dsp:txBody>
      <dsp:txXfrm>
        <a:off x="7767667" y="781465"/>
        <a:ext cx="3381334" cy="8827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illustrates the role of energy scenarios in understanding potential transitions in the global energy mix, based on the International Energy Agency's (IEA) </a:t>
            </a:r>
            <a:r>
              <a:rPr lang="en-US" b="1" dirty="0"/>
              <a:t>World Energy Outlook 2023</a:t>
            </a:r>
            <a:r>
              <a:rPr lang="en-US" dirty="0"/>
              <a:t>. It presents three scenarios—</a:t>
            </a:r>
            <a:r>
              <a:rPr lang="en-US" b="1" dirty="0"/>
              <a:t>STEPS (Stated Policies Scenario)</a:t>
            </a:r>
            <a:r>
              <a:rPr lang="en-US" dirty="0"/>
              <a:t>, </a:t>
            </a:r>
            <a:r>
              <a:rPr lang="en-US" b="1" dirty="0"/>
              <a:t>APS (Announced Pledges Scenario)</a:t>
            </a:r>
            <a:r>
              <a:rPr lang="en-US" dirty="0"/>
              <a:t>, and </a:t>
            </a:r>
            <a:r>
              <a:rPr lang="en-US" b="1" dirty="0"/>
              <a:t>NZE (Net Zero Emissions by 2050 Scenario)</a:t>
            </a:r>
            <a:r>
              <a:rPr lang="en-US" dirty="0"/>
              <a:t>—which reflect different trajectories for energy supply and demand based on varying policy commitments and climate goals. Each scenario shows projected shares of key energy sources from 2022 to 2050, emphasizing the shifts in the global energy landscape under different assumptions about government actions and technological advancements.</a:t>
            </a:r>
          </a:p>
          <a:p>
            <a:r>
              <a:rPr lang="en-US" dirty="0"/>
              <a:t>The </a:t>
            </a:r>
            <a:r>
              <a:rPr lang="en-US" b="1" dirty="0"/>
              <a:t>STEPS</a:t>
            </a:r>
            <a:r>
              <a:rPr lang="en-US" dirty="0"/>
              <a:t> scenario assumes current policies and commitments remain unchanged, leading to a gradual decline in the use of coal and oil, while natural gas, electricity, and modern renewables grow modestly. The </a:t>
            </a:r>
            <a:r>
              <a:rPr lang="en-US" b="1" dirty="0"/>
              <a:t>APS</a:t>
            </a:r>
            <a:r>
              <a:rPr lang="en-US" dirty="0"/>
              <a:t> scenario assumes the implementation of all announced pledges, resulting in a steeper decline in coal and oil, alongside more significant growth in electricity and modern renewables. Finally, the </a:t>
            </a:r>
            <a:r>
              <a:rPr lang="en-US" b="1" dirty="0"/>
              <a:t>NZE</a:t>
            </a:r>
            <a:r>
              <a:rPr lang="en-US" dirty="0"/>
              <a:t> scenario demonstrates an aggressive path to achieve net-zero emissions by 2050, showing a dramatic increase in modern renewables and hydrogen-based fuels, coupled with a sharp reduction in fossil fuels (oil, coal, and natural gas). This comparative approach helps policymakers and planners assess the implications of different levels of ambition in transitioning to a sustainable energy future.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3587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E99937-4A62-3CB6-6614-DDF18C1040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E56B2B-A124-2B33-4585-2102C6249B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3EC327-B6CA-8BFD-101D-6506074C4E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t>
            </a:r>
            <a:r>
              <a:rPr lang="en-US" b="0" dirty="0"/>
              <a:t>The energy scenario design process is a structured framework that integrates various elements to develop meaningful and actionable scenarios for energy planning. It begins with </a:t>
            </a:r>
            <a:r>
              <a:rPr lang="en-US" b="1" dirty="0"/>
              <a:t>problem formulation or policy questions,</a:t>
            </a:r>
            <a:r>
              <a:rPr lang="en-US" b="0" dirty="0"/>
              <a:t> where the key challenges or objectives driving the scenario are clearly identified. This step is critical as it defines the focus of the scenario, such as reducing emissions, improving energy security, or achieving specific policy targets. Following this, the definition of the storyline takes place, </a:t>
            </a:r>
            <a:r>
              <a:rPr lang="en-US" b="1" dirty="0"/>
              <a:t>where general assumptions about socioeconomic trends, policy commitments, technological developments</a:t>
            </a:r>
            <a:r>
              <a:rPr lang="en-US" b="0" dirty="0"/>
              <a:t>, and other key drivers are established. This narrative provides the foundation for the scenario, offering a coherent vision of how the future might unfold under certain conditions. </a:t>
            </a:r>
            <a:r>
              <a:rPr lang="en-GB" b="0" dirty="0"/>
              <a:t>In </a:t>
            </a:r>
            <a:r>
              <a:rPr lang="en-GB" b="0" dirty="0" err="1"/>
              <a:t>OSeMOSYS</a:t>
            </a:r>
            <a:r>
              <a:rPr lang="en-GB" b="0" dirty="0"/>
              <a:t>, scenarios are used to explore how different assumptions and drivers shape the future of an energy system. A new scenario can designed based on a range of things, including existing or hypothetical policies such as emission targets, subsidies, or technology bans; technological developments like breakthroughs in storage or renewable energy; shifts in economic conditions, such as changes in fuel prices or GDP growth; and behavioural or structural changes, including demand patterns or trends toward electrification. These variations help users understand the implications of different future pathways and support more informed energy planning and decision-making.</a:t>
            </a:r>
            <a:br>
              <a:rPr lang="en-GB" dirty="0"/>
            </a:br>
            <a:endParaRPr lang="en-US" dirty="0"/>
          </a:p>
          <a:p>
            <a:r>
              <a:rPr lang="en-US" dirty="0"/>
              <a:t>     The next stage involves the </a:t>
            </a:r>
            <a:r>
              <a:rPr lang="en-US" b="1" dirty="0"/>
              <a:t>quantification of specific parameters for modeling</a:t>
            </a:r>
            <a:r>
              <a:rPr lang="en-US" dirty="0"/>
              <a:t>, where the assumptions from the storyline are translated into concrete inputs for energy system models. These parameters include variables such as energy demand, technology costs, and resource availability, which are fed into computational tools to produce quantitative results. Throughout the process, </a:t>
            </a:r>
            <a:r>
              <a:rPr lang="en-US" b="1" dirty="0"/>
              <a:t>engagement with decision-makers and stakeholders</a:t>
            </a:r>
            <a:r>
              <a:rPr lang="en-US" dirty="0"/>
              <a:t> ensures that the scenarios are relevant, credible, and aligned with real-world needs. Additionally, </a:t>
            </a:r>
            <a:r>
              <a:rPr lang="en-US" b="1" dirty="0"/>
              <a:t>iterative feedback and validation</a:t>
            </a:r>
            <a:r>
              <a:rPr lang="en-US" dirty="0"/>
              <a:t> loops are essential, allowing for refinement and adjustments as new data, insights, or feedback emerge. This comprehensive approach ensures that the scenarios are robust and useful for guiding policy and strategic decisions.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2C65934-4D22-7032-07E7-3D1B1C9FD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2686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DB236A-8E8D-C1A1-D702-B5266A814DD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C97312D-039C-25C9-DF17-5D52917503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922473-BC8D-E552-7749-2AC6751A61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This slide illustrates a basic example of how the energy scenario design process can be applied to address a specific policy question. The </a:t>
            </a:r>
            <a:r>
              <a:rPr lang="en-US" b="1" dirty="0"/>
              <a:t>problem formulation</a:t>
            </a:r>
            <a:r>
              <a:rPr lang="en-US" dirty="0"/>
              <a:t> focuses on the risks associated with a declining domestic supply of natural gas, which currently serves 85% of the urban population for cooking. With imports becoming less affordable, the central question is: </a:t>
            </a:r>
            <a:r>
              <a:rPr lang="en-US" i="1" dirty="0"/>
              <a:t>What alternatives are available to ensure continued access to energy for cooking and heating?</a:t>
            </a:r>
            <a:r>
              <a:rPr lang="en-US" dirty="0"/>
              <a:t> This step establishes the context and identifies the key issue driving the scenario analysis.</a:t>
            </a:r>
          </a:p>
          <a:p>
            <a:r>
              <a:rPr lang="en-US" dirty="0"/>
              <a:t>      The </a:t>
            </a:r>
            <a:r>
              <a:rPr lang="en-US" b="1" dirty="0"/>
              <a:t>definition of the storyline</a:t>
            </a:r>
            <a:r>
              <a:rPr lang="en-US" dirty="0"/>
              <a:t> assumes a constant depletion of natural gas reserves, requiring urban residential cooking demand to shift toward alternative fuels. This scenario explores three potential options—imported natural gas, liquefied petroleum gas (LPG), and electricity—as competing solutions for supplying cooking energy over the next 25 years. </a:t>
            </a:r>
            <a:r>
              <a:rPr lang="en-US" b="1" dirty="0"/>
              <a:t>Quantification of specific parameters </a:t>
            </a:r>
            <a:r>
              <a:rPr lang="en-US" dirty="0"/>
              <a:t>is then carried out, with specific inputs for modelling: natural gas reserves are set at 750 PJ, annual LPG supply at 54 PJ, and unconstrained imports priced at 15.6 USD/GJ. Domestic market prices for stoves are also included to assess affordability. It is important to note that this example is designed for teaching purposes and does not incorporate two critical aspects of real-world scenario design: </a:t>
            </a:r>
            <a:r>
              <a:rPr lang="en-US" b="1" dirty="0"/>
              <a:t>stakeholder engagement</a:t>
            </a:r>
            <a:r>
              <a:rPr lang="en-US" dirty="0"/>
              <a:t> to ensure relevance and </a:t>
            </a:r>
            <a:r>
              <a:rPr lang="en-US" b="1" dirty="0"/>
              <a:t>iterative feedback</a:t>
            </a:r>
            <a:r>
              <a:rPr lang="en-US" dirty="0"/>
              <a:t> to refine assumptions and validate results.</a:t>
            </a:r>
            <a:br>
              <a:rPr lang="en-US" dirty="0"/>
            </a:br>
            <a:br>
              <a:rPr lang="en-US" dirty="0"/>
            </a:br>
            <a:r>
              <a:rPr lang="en-GB" b="0" dirty="0"/>
              <a:t>Even the smallest change in model inputs—like a slight adjustment in fuel cost or technology efficiency—can create a new scenario with significantly different outcomes. When building just a few scenarios, they should be relevant, well-justified, and plausible, reflecting realistic futures. However, when running many scenarios, such as in a sensitivity analysis, the goal shifts to exploring a range of possible outcomes, helping to understand uncertainty and identify robust strategies.</a:t>
            </a:r>
          </a:p>
          <a:p>
            <a:endParaRPr lang="en-US" b="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E990B9-7A0A-B775-ED58-8E3A9373A9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86320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8CFC60-E694-DB09-3893-DAE43D1E11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73772F-5513-576D-F0C8-9ADC3C284A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986DA2B-72AA-4FEC-65C9-311A7DC09B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very flexible in designing a variety of energy scenarios. Depending on the scope and resolution of the model—whether temporal, geographical, or technological—different scenarios can be created to address specific policy questions and planning needs. </a:t>
            </a:r>
          </a:p>
          <a:p>
            <a:r>
              <a:rPr lang="en-US" dirty="0"/>
              <a:t>Some of the most common scenarios modelled with </a:t>
            </a:r>
            <a:r>
              <a:rPr lang="en-US" dirty="0" err="1"/>
              <a:t>OSeMOSYS</a:t>
            </a:r>
            <a:r>
              <a:rPr lang="en-US" dirty="0"/>
              <a:t> include the </a:t>
            </a:r>
            <a:r>
              <a:rPr lang="en-US" b="1" dirty="0"/>
              <a:t>Least-Cost Scenario</a:t>
            </a:r>
            <a:r>
              <a:rPr lang="en-US" dirty="0"/>
              <a:t>, which identifies the most cost-efficient way to meet energy demand; the </a:t>
            </a:r>
            <a:r>
              <a:rPr lang="en-US" b="1" dirty="0"/>
              <a:t>Business-as-Usual Scenario</a:t>
            </a:r>
            <a:r>
              <a:rPr lang="en-US" dirty="0"/>
              <a:t>, which projects future energy systems based on current policies and trends; and the </a:t>
            </a:r>
            <a:r>
              <a:rPr lang="en-US" b="1" dirty="0"/>
              <a:t>Renewable Target Scenario</a:t>
            </a:r>
            <a:r>
              <a:rPr lang="en-US" dirty="0"/>
              <a:t>, which simulates pathways to achieve specific renewable energy deployment goals. Other examples include the </a:t>
            </a:r>
            <a:r>
              <a:rPr lang="en-US" b="1" dirty="0"/>
              <a:t>Emission Limit Scenario</a:t>
            </a:r>
            <a:r>
              <a:rPr lang="en-US" dirty="0"/>
              <a:t>, which restricts greenhouse gas emissions, and the </a:t>
            </a:r>
            <a:r>
              <a:rPr lang="en-US" b="1" dirty="0"/>
              <a:t>Carbon Tax Scenario</a:t>
            </a:r>
            <a:r>
              <a:rPr lang="en-US" dirty="0"/>
              <a:t>, which incorporates the impact of carbon pricing. Scenarios like the </a:t>
            </a:r>
            <a:r>
              <a:rPr lang="en-US" b="1" dirty="0"/>
              <a:t>Energy Efficiency Scenario</a:t>
            </a:r>
            <a:r>
              <a:rPr lang="en-US" dirty="0"/>
              <a:t> and the </a:t>
            </a:r>
            <a:r>
              <a:rPr lang="en-US" b="1" dirty="0"/>
              <a:t>Electrification Target Scenario</a:t>
            </a:r>
            <a:r>
              <a:rPr lang="en-US" dirty="0"/>
              <a:t> explore the effects of improving energy efficiency and accelerating electrification, respectively. These scenarios enable decision-makers to evaluate trade-offs, compare outcomes, and design strategies that align with national or global energy goals. In next section, we will explore the main assumptions to model these scenarios.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464662-906C-4CE3-D7BA-9C15C8F60E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2321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4CB377A-8F4B-AB82-851C-48B54D7D28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398EF5E-2A38-E1A6-3F47-3AF6D6656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633640-ADEF-DB4D-2B24-504DBE5094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Least-Cost Scenario</a:t>
            </a:r>
            <a:r>
              <a:rPr lang="en-US" dirty="0"/>
              <a:t> represents the optimal development of the energy system from a purely economic perspective, identifying the cheapest way to meet energy demands over a specified time horizon. After calibrating the model with baseline data and ensuring all parameters are accurate, this scenario is run without imposing additional constraints, such as emission limits, renewable energy targets, or policy preferences. All available technologies compete freely based on their costs, including capital, operation, maintenance, and fuel costs. The model selects the most cost-effective mix of technologies and resources to satisfy energy demands, considering factors such as system efficiency and lifecycle costs. While this scenario provides insights into the most economical pathway, it does not account for externalities such as environmental impacts, social considerations, or policy objectives. As a result, it often serves as a benchmark to compare with more constrained or policy-driven scenarios, highlighting the trade-offs between cost and other priorities, such as sustainability or energy security.</a:t>
            </a:r>
          </a:p>
          <a:p>
            <a:r>
              <a:rPr lang="en-US" sz="1200" dirty="0">
                <a:solidFill>
                  <a:srgbClr val="404040"/>
                </a:solidFill>
                <a:latin typeface="Open Sans" panose="020B0606030504020204" pitchFamily="34" charset="0"/>
                <a:ea typeface="Open Sans" panose="020B0606030504020204" pitchFamily="34" charset="0"/>
                <a:cs typeface="Open Sans" panose="020B0606030504020204" pitchFamily="34" charset="0"/>
              </a:rPr>
              <a:t>No additional assumptions are made in the modelling of this scenario.</a:t>
            </a:r>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A2213EED-6484-3E86-A4D7-DCB0D474F5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79274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6BBC7A8-3929-09A8-597D-488F266E7F1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E91708-8965-9252-A317-F5EC57BCA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305F2E-F23D-7315-1B2E-8BA0597627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Business-as-Usual (BAU) Scenario</a:t>
            </a:r>
            <a:r>
              <a:rPr lang="en-US" dirty="0"/>
              <a:t> represents a pathway of the future energy system based on current trends, policies, and technologies, without assuming any additional interventions or changes beyond those already in place. It serves as a reference scenario that reflects what would likely happen if no new policies, technological advancements, or behavioral shifts are introduced to address emerging challenges, such as climate change or energy security. The BAU scenario is useful for identifying potential gaps or issues in achieving long-term goals, as it highlights the consequences of maintaining the status quo. This scenario is usually used as a baseline scenario. By comparing the BAU scenario with alternative scenarios, such as those targeting emissions reductions or increased renewable energy deployment, policymakers can better understand the scale and urgency of actions needed to achieve desired outcomes. </a:t>
            </a:r>
          </a:p>
          <a:p>
            <a:r>
              <a:rPr lang="en-US" dirty="0"/>
              <a:t>In this scenario, the main assumption is that the current shares of the principal technologies are maintained throughout the modelling horizon. For example, if hydropower plants supply around 75% of electricity production in the calibration years, we can impose a lower activity limit for hydropower technology to ensure it produces at least 75% of electricity in subsequent years. Similarly, lower activity limits can be added for the most relevant technologies in each sector.</a:t>
            </a:r>
          </a:p>
        </p:txBody>
      </p:sp>
      <p:sp>
        <p:nvSpPr>
          <p:cNvPr id="165" name="Google Shape;165;p13:notes">
            <a:extLst>
              <a:ext uri="{FF2B5EF4-FFF2-40B4-BE49-F238E27FC236}">
                <a16:creationId xmlns:a16="http://schemas.microsoft.com/office/drawing/2014/main" id="{00E19AE1-0490-1A56-0791-E2DE02B288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35189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73E962D-9E9E-C375-0100-7CECF97B05C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536A9A0-12D4-AC4A-23DD-97DD7BB1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972E3F3-8121-7693-8093-7CB31F3589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 </a:t>
            </a:r>
            <a:r>
              <a:rPr lang="en-US" b="1" dirty="0"/>
              <a:t>Renewable Target Scenario</a:t>
            </a:r>
            <a:r>
              <a:rPr lang="en-US" dirty="0"/>
              <a:t> explores pathways to achieve specific goals for renewable energy deployment within an energy system. This scenario assumes that policies, incentives, or mandates are implemented to increase the share of renewables—such as solar, wind, hydropower, or biomass—in the energy mix. The scenario typically models the investments, technological advancements, and infrastructure changes needed to meet predefined targets, such as generating 50% of electricity from renewables by a certain year. By examining the feasibility and impacts of achieving renewable energy targets, this scenario helps policymakers and stakeholders evaluate the measures required to transition to a cleaner and more sustainable energy system.</a:t>
            </a:r>
          </a:p>
          <a:p>
            <a:endParaRPr lang="en-US" dirty="0"/>
          </a:p>
          <a:p>
            <a:r>
              <a:rPr lang="en-US" dirty="0"/>
              <a:t>      In this scenario, we represent the targets using a User Defined Constraint (UDC). Assuming that </a:t>
            </a:r>
            <a:r>
              <a:rPr lang="en-US" b="1" dirty="0"/>
              <a:t>X%</a:t>
            </a:r>
            <a:r>
              <a:rPr lang="en-US" dirty="0"/>
              <a:t> of electricity production must be supplied by renewable sources, we can formulate the equation shown on the slide. Note that the activity of transmission is converted into electricity from power plants by multiplying it by the input activity ratio. In the example, we include three renewable power plants, with the target set at 40%.</a:t>
            </a:r>
          </a:p>
        </p:txBody>
      </p:sp>
      <p:sp>
        <p:nvSpPr>
          <p:cNvPr id="165" name="Google Shape;165;p13:notes">
            <a:extLst>
              <a:ext uri="{FF2B5EF4-FFF2-40B4-BE49-F238E27FC236}">
                <a16:creationId xmlns:a16="http://schemas.microsoft.com/office/drawing/2014/main" id="{A83DC68A-D704-602C-2BA9-6DD3C586B7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4054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6EF8A7-3A2D-ABC5-4CC1-F9547A66D52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1C737C1-8650-1F1D-2D98-82147E58BE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BD7CBAF-2F2F-FB39-C9C2-086D116FF4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Emission Limit Scenario </a:t>
            </a:r>
            <a:r>
              <a:rPr lang="en-US" dirty="0"/>
              <a:t>models the development of an energy system under the constraint of a specific cap on greenhouse gas (GHG) emissions. This scenario explores how the energy mix and technology choices must adjust to meet a defined emissions reduction target, which could be based on national climate goals, international agreements (e.g., the Paris Agreement), or sector-specific policies. The emission limit acts as a binding constraint within the model, forcing the selection of low-carbon technologies, energy efficiency measures, and cleaner fuels, even if they are not the most cost-effective options in the absence of such constraints.</a:t>
            </a:r>
          </a:p>
          <a:p>
            <a:r>
              <a:rPr lang="en-US" dirty="0"/>
              <a:t>In this scenario, we set the emission limit using the </a:t>
            </a:r>
            <a:r>
              <a:rPr lang="en-US" b="1" dirty="0"/>
              <a:t>Annual Emission Limit</a:t>
            </a:r>
            <a:r>
              <a:rPr lang="en-US" dirty="0"/>
              <a:t> parameter. This can be applied to a specific year or across multiple years, effectively replicating the concept of a carbon budget. Additionally, this approach is useful for representing </a:t>
            </a:r>
            <a:r>
              <a:rPr lang="en-US" b="1" dirty="0"/>
              <a:t>Net Zero Scenarios</a:t>
            </a:r>
            <a:r>
              <a:rPr lang="en-US" dirty="0"/>
              <a:t> by setting the limit to zero for a particular year or series of years.</a:t>
            </a:r>
          </a:p>
        </p:txBody>
      </p:sp>
      <p:sp>
        <p:nvSpPr>
          <p:cNvPr id="165" name="Google Shape;165;p13:notes">
            <a:extLst>
              <a:ext uri="{FF2B5EF4-FFF2-40B4-BE49-F238E27FC236}">
                <a16:creationId xmlns:a16="http://schemas.microsoft.com/office/drawing/2014/main" id="{E6E78B75-1E80-706F-5E3A-1DC16FBACD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97199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0315758-A2FE-AE18-35B5-77B22B9034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6F36A5E-1FB2-8FFF-F84A-1F4AF1088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1A6B4A2-88A8-B62E-03CC-76D1DD1470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Carbon Tax Scenario</a:t>
            </a:r>
            <a:r>
              <a:rPr lang="en-US" dirty="0"/>
              <a:t> models the impact of placing a price on greenhouse gas (GHG) emissions, effectively incentivizing a shift toward cleaner energy sources and technologies. In this scenario, a carbon tax is applied to each unit of emissions, typically measured in monetary terms per ton of CO₂ equivalent. This tax increases the costs of fossil fuel-based technologies and processes, encouraging the adoption of low-carbon alternatives such as renewables, energy efficiency measures, and electrification.</a:t>
            </a:r>
          </a:p>
          <a:p>
            <a:r>
              <a:rPr lang="en-US" dirty="0"/>
              <a:t>To incorporate this element into our scenario, we can use the Emission Penalty parameter. This parameter reflects the effect of a carbon price or tax by assigning a cost per unit of emissions per year.</a:t>
            </a:r>
          </a:p>
        </p:txBody>
      </p:sp>
      <p:sp>
        <p:nvSpPr>
          <p:cNvPr id="165" name="Google Shape;165;p13:notes">
            <a:extLst>
              <a:ext uri="{FF2B5EF4-FFF2-40B4-BE49-F238E27FC236}">
                <a16:creationId xmlns:a16="http://schemas.microsoft.com/office/drawing/2014/main" id="{AEF34729-CD2D-B87E-38EC-D23C90FA96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2881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Energy scenarios are possible representations used to explore potential futures for energy systems. They provide representations of how technical, organizational, and policy decisions could  shape the energy landscape over time. Scenarios help policymakers, researchers, and industry stakeholders understand the consequences of different decisions, such as remaining the same, choosing the most cost-effective options, adopting new technologies or implementing specific policies. As </a:t>
            </a:r>
            <a:r>
              <a:rPr lang="en-US" dirty="0" err="1"/>
              <a:t>Grundwald</a:t>
            </a:r>
            <a:r>
              <a:rPr lang="en-US" dirty="0"/>
              <a:t> et al. (2016) explain, scenarios are not predictions but structured explorations of possible pathways, making them crucial for strategic planning in energy transitions.</a:t>
            </a:r>
          </a:p>
          <a:p>
            <a:r>
              <a:rPr lang="en-US" dirty="0"/>
              <a:t>       </a:t>
            </a:r>
          </a:p>
          <a:p>
            <a:r>
              <a:rPr lang="en-US" dirty="0"/>
              <a:t>      In the context of </a:t>
            </a:r>
            <a:r>
              <a:rPr lang="en-US" dirty="0" err="1"/>
              <a:t>OSeMOSYS</a:t>
            </a:r>
            <a:r>
              <a:rPr lang="en-US" dirty="0"/>
              <a:t>, an energy scenario is a run of how a least-cost energy system could evolve under specific conditions. Without additional constraints, </a:t>
            </a:r>
            <a:r>
              <a:rPr lang="en-US" dirty="0" err="1"/>
              <a:t>OSeMOSYS</a:t>
            </a:r>
            <a:r>
              <a:rPr lang="en-US" dirty="0"/>
              <a:t> optimizes the system to minimize costs, providing a "baseline" scenario of the most cost-efficient development. However, by imposing constraints—such as emissions targets, technology limits, or policy objectives—you can create alternative scenarios to study how different decisions impact costs, technology choices, and environmental outcomes. This flexibility makes </a:t>
            </a:r>
            <a:r>
              <a:rPr lang="en-US" dirty="0" err="1"/>
              <a:t>OSeMOSYS</a:t>
            </a:r>
            <a:r>
              <a:rPr lang="en-US" dirty="0"/>
              <a:t> a powerful tool for exploring diverse energy futures.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2749C7E-A0F6-CC06-0762-8912EF16A9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74760E5-95CB-C4A3-2C62-8D6C6A35D3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31EA1D9-52C4-43FC-63F9-9C66D36796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efficiency scenario</a:t>
            </a:r>
            <a:r>
              <a:rPr lang="en-US" dirty="0"/>
              <a:t> refers to a modelled pathway that outlines how energy efficiency measures or improvements will be implemented and their impact on energy consumption, costs, and related environmental outcomes over time. It is typically used in energy planning and policy-making to assess how energy-saving technologies, behaviors, or policies can reduce overall energy demand.</a:t>
            </a:r>
          </a:p>
          <a:p>
            <a:r>
              <a:rPr lang="en-US" dirty="0"/>
              <a:t>In </a:t>
            </a:r>
            <a:r>
              <a:rPr lang="en-US" dirty="0" err="1"/>
              <a:t>OSeMOSYS</a:t>
            </a:r>
            <a:r>
              <a:rPr lang="en-US" dirty="0"/>
              <a:t>, energy measures can be represented in various ways. One key approach is to create additional technologies that meet energy demand while using less input fuel. For example, to address electricity demand, we can introduce virtual technologies that represent efficiency improvements by modifying the </a:t>
            </a:r>
            <a:r>
              <a:rPr lang="en-US" b="1" dirty="0"/>
              <a:t>Input Activity Ratio (IAR)</a:t>
            </a:r>
            <a:r>
              <a:rPr lang="en-US" dirty="0"/>
              <a:t>. This could involve one technology with standard efficiency (i.e., IAR = 1) and another with improved efficiency (i.e., IAR = 0.95, representing an approximate 5% efficiency gain). It is important to define a capital cost for this efficiency improvement. Additionally, this can be disaggregated to account for specific energy demands, such as refrigerators or air conditioning, where efficiency plays a critical role.</a:t>
            </a:r>
          </a:p>
        </p:txBody>
      </p:sp>
      <p:sp>
        <p:nvSpPr>
          <p:cNvPr id="165" name="Google Shape;165;p13:notes">
            <a:extLst>
              <a:ext uri="{FF2B5EF4-FFF2-40B4-BE49-F238E27FC236}">
                <a16:creationId xmlns:a16="http://schemas.microsoft.com/office/drawing/2014/main" id="{97FC4FEB-47B4-077E-8184-48D9861A1E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396654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F5B93C-FD4C-9C02-D499-9B69DE7650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CFC3D1-E457-A42A-6A0E-B822EBA607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A26F1E5-B9C7-389D-F848-9807EB3B16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electrification target scenario </a:t>
            </a:r>
            <a:r>
              <a:rPr lang="en-US" dirty="0"/>
              <a:t>explores pathways that outline the transition from fossil fuel-based energy sources to electricity as the primary energy source in various sectors of the economy, such as transportation, heating, and industry. This scenario typically sets specific targets for the amount of energy currently provided by non-electric sources (e.g., natural gas, oil, coal) to be replaced by electricity over a given period. This approach can also be applied to clean cooking targets.</a:t>
            </a:r>
          </a:p>
          <a:p>
            <a:r>
              <a:rPr lang="en-US" dirty="0"/>
              <a:t>Similar to the Business-as-Usual (BAU) scenario, we can use the Total Technology Annual Activity Lower Limit parameter. Based on the final energy demand and the target to be achieved, we can calculate the expected activity of electric technology for specific years. This desired activity level will then be set as the lower limit for the relevant technology. For example, if the low heat demand is 85 PJ in 2030, and the target is to electrify this service by 20% by 2030, we can establish that 85 × 0.2 = 17 PJ. Therefore, 17 PJ would be the Total Technology Annual Activity Lower Limit for electric boiler technology in 2030.</a:t>
            </a:r>
          </a:p>
        </p:txBody>
      </p:sp>
      <p:sp>
        <p:nvSpPr>
          <p:cNvPr id="165" name="Google Shape;165;p13:notes">
            <a:extLst>
              <a:ext uri="{FF2B5EF4-FFF2-40B4-BE49-F238E27FC236}">
                <a16:creationId xmlns:a16="http://schemas.microsoft.com/office/drawing/2014/main" id="{08C0C9EA-246E-D123-22C0-B179564A8D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7737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a:t>
            </a:r>
            <a:r>
              <a:rPr lang="en-GB" dirty="0" err="1"/>
              <a:t>OSeMOSYS</a:t>
            </a:r>
            <a:r>
              <a:rPr lang="en-GB" dirty="0"/>
              <a:t> we often use constraints to help us reflect reality, policies, and develop scenarios. Some of these constraints were already touched on in previous lectures but you can see them defined again in the slide above.</a:t>
            </a:r>
          </a:p>
          <a:p>
            <a:endParaRPr lang="en-GB" dirty="0"/>
          </a:p>
          <a:p>
            <a:r>
              <a:rPr lang="en-GB" dirty="0"/>
              <a:t>       Let’s start with some examples of using constraints. For example, if the model doesn’t have country-specific techno-economic data perhaps you want to match the historical years model behaviour to reality by forcing the activity using ‘Total Technology Annual Activity Upper Limit’ and ‘Total Technology Annual Activity Lower Limit’ constraints as mentioned in the calibration Lecture 5. </a:t>
            </a:r>
            <a:br>
              <a:rPr lang="en-GB" dirty="0"/>
            </a:br>
            <a:br>
              <a:rPr lang="en-GB" dirty="0"/>
            </a:br>
            <a:r>
              <a:rPr lang="en-GB" dirty="0"/>
              <a:t>Another example could  be that you want to represent a country’s NDCs which might say that they want to invest in 10 GW of solar by 2030. To do this you could apply an investment constraints using Total Annual Min Capacity to reflect the annual investment in solar required to meet the 2030 target. </a:t>
            </a:r>
          </a:p>
          <a:p>
            <a:endParaRPr lang="en-GB" dirty="0"/>
          </a:p>
          <a:p>
            <a:r>
              <a:rPr lang="en-GB" dirty="0"/>
              <a:t>     Another example could be that a country has a Net Zero emissions target by 2053, then you could apply an annual emissions limit to get to net zero by 2053.</a:t>
            </a:r>
          </a:p>
          <a:p>
            <a:r>
              <a:rPr lang="en-GB" dirty="0"/>
              <a:t>   </a:t>
            </a:r>
          </a:p>
          <a:p>
            <a:r>
              <a:rPr lang="en-GB" dirty="0"/>
              <a:t>     Consequently, constraints can be used for two main things:</a:t>
            </a:r>
            <a:br>
              <a:rPr lang="en-GB" dirty="0"/>
            </a:br>
            <a:r>
              <a:rPr lang="en-GB" dirty="0"/>
              <a:t>1. To validate a scenario (least-cost scenario i.e. a scenario with little to no constraints other than those reflecting reality or calibration)</a:t>
            </a:r>
            <a:br>
              <a:rPr lang="en-GB" dirty="0"/>
            </a:br>
            <a:r>
              <a:rPr lang="en-GB" dirty="0"/>
              <a:t>2. To build scenarios</a:t>
            </a:r>
          </a:p>
          <a:p>
            <a:r>
              <a:rPr lang="en-GB"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85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slide introduces the concept of </a:t>
            </a:r>
            <a:r>
              <a:rPr lang="en-GB" b="1" dirty="0"/>
              <a:t>scenario validation</a:t>
            </a:r>
            <a:r>
              <a:rPr lang="en-GB" dirty="0"/>
              <a:t> in </a:t>
            </a:r>
            <a:r>
              <a:rPr lang="en-GB" dirty="0" err="1"/>
              <a:t>OSeMOSYS</a:t>
            </a:r>
            <a:r>
              <a:rPr lang="en-GB" dirty="0"/>
              <a:t>, emphasizing that while models can't predict the future, validation ensures scenarios are </a:t>
            </a:r>
            <a:r>
              <a:rPr lang="en-GB" b="1" dirty="0"/>
              <a:t>credible and grounded in reality</a:t>
            </a:r>
            <a:r>
              <a:rPr lang="en-GB" dirty="0"/>
              <a:t>. Validation helps confirm that the model behaves as expected and supports trustworthy decision-making. </a:t>
            </a:r>
          </a:p>
          <a:p>
            <a:endParaRPr lang="en-GB" dirty="0"/>
          </a:p>
          <a:p>
            <a:r>
              <a:rPr lang="en-GB" dirty="0"/>
              <a:t>      </a:t>
            </a:r>
            <a:r>
              <a:rPr lang="en-GB" b="1" dirty="0"/>
              <a:t>Validation can involve:</a:t>
            </a:r>
          </a:p>
          <a:p>
            <a:endParaRPr lang="en-GB" b="1" dirty="0"/>
          </a:p>
          <a:p>
            <a:pPr marL="400050" indent="-171450">
              <a:buFont typeface="Arial" panose="020B0604020202020204" pitchFamily="34" charset="0"/>
              <a:buChar char="•"/>
            </a:pPr>
            <a:r>
              <a:rPr lang="en-GB" dirty="0"/>
              <a:t>Comparing outputs to historical data – this is typically for the base year which was covered in the calibration Lecture 5 but can also be for all historic years if you do not have country-specific techno-economics.</a:t>
            </a:r>
          </a:p>
          <a:p>
            <a:pPr marL="228600" indent="0">
              <a:buFont typeface="Arial" panose="020B0604020202020204" pitchFamily="34" charset="0"/>
              <a:buNone/>
            </a:pPr>
            <a:endParaRPr lang="en-GB" dirty="0"/>
          </a:p>
          <a:p>
            <a:pPr marL="400050" indent="-171450">
              <a:buFont typeface="Arial" panose="020B0604020202020204" pitchFamily="34" charset="0"/>
              <a:buChar char="•"/>
            </a:pPr>
            <a:r>
              <a:rPr lang="en-GB" dirty="0"/>
              <a:t>Checking whether low-cost pathways reflect known trends – ensuring the model is investing and using technologies that we know are the cheapest for the sector based on the input data we entered into the model. If an expensive or unexpected technology is appearing this may indicate an issue with the data entered or the way the model is set up.</a:t>
            </a:r>
            <a:br>
              <a:rPr lang="en-GB" dirty="0"/>
            </a:br>
            <a:br>
              <a:rPr lang="en-GB" dirty="0"/>
            </a:br>
            <a:r>
              <a:rPr lang="en-GB" dirty="0"/>
              <a:t>Another important thing here is ensuring the model does not abruptly change to another technology. The model could do this if it is cheaper overall to simply switch to another fuel type. Although this could be cheaper it is unrealistic for a country to completely switch to a different technology than it has historically been using within a year or a few years. Therefore, the modeller must add constraints to make the switch smoother and over time.</a:t>
            </a:r>
            <a:br>
              <a:rPr lang="en-GB" dirty="0"/>
            </a:br>
            <a:endParaRPr lang="en-GB" dirty="0"/>
          </a:p>
          <a:p>
            <a:pPr marL="400050" indent="-171450">
              <a:buFont typeface="Arial" panose="020B0604020202020204" pitchFamily="34" charset="0"/>
              <a:buChar char="•"/>
            </a:pPr>
            <a:r>
              <a:rPr lang="en-GB" dirty="0"/>
              <a:t>Applying realistic constraints to ensure the scenario remains relevant for a specific country context – if you know a country has limited resources for a particular technology then it validates the model to reflect this using constraints.</a:t>
            </a:r>
            <a:br>
              <a:rPr lang="en-GB" dirty="0"/>
            </a:br>
            <a:br>
              <a:rPr lang="en-GB" dirty="0"/>
            </a:br>
            <a:r>
              <a:rPr lang="en-GB" dirty="0"/>
              <a:t>This list is not exhaustive.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2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BC378F8-B414-91A2-59F4-05E114B976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435860-9372-D34C-4017-5AE957962C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6A000-45DC-1319-4849-67DA50F5D9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Another common behavior observed in optimization results is the sudden jump in installed capacities from one year to the next when a technology becomes significantly cheaper than another in supplying an energy service. In reality, it is nearly impossible to decommission all installed capacity of one technology in a single year to make way for a new one.</a:t>
            </a:r>
          </a:p>
          <a:p>
            <a:r>
              <a:rPr lang="en-US" dirty="0"/>
              <a:t>To address this, we can incorporate a technology penetration rate using two approaches:</a:t>
            </a:r>
          </a:p>
          <a:p>
            <a:pPr>
              <a:buFont typeface="+mj-lt"/>
              <a:buAutoNum type="arabicPeriod"/>
            </a:pPr>
            <a:r>
              <a:rPr lang="en-US" b="1" dirty="0"/>
              <a:t>Total Annual Max Capacity Investment:</a:t>
            </a:r>
            <a:br>
              <a:rPr lang="en-US" dirty="0"/>
            </a:br>
            <a:r>
              <a:rPr lang="en-US" dirty="0"/>
              <a:t>This parameter sets a limit on the maximum new capacity that can be installed each year, based on historical data and market projections. For instance, if the power mix has been growing at an average rate of 1.2 GW per year, this value or a percentage of it could be used to regulate the penetration of new technologies in future years.</a:t>
            </a:r>
          </a:p>
          <a:p>
            <a:pPr>
              <a:buFont typeface="+mj-lt"/>
              <a:buAutoNum type="arabicPeriod"/>
            </a:pPr>
            <a:r>
              <a:rPr lang="en-US" b="1" dirty="0"/>
              <a:t>Technology Activity Increase By Mode Limit:</a:t>
            </a:r>
            <a:br>
              <a:rPr lang="en-US" dirty="0"/>
            </a:br>
            <a:r>
              <a:rPr lang="en-US" dirty="0"/>
              <a:t>This parameter limits the annual growth in activity levels for a technology to a specified percentage. For example, if a power plant generates 20 PJ in 2023 and the parameter is set to 0.1 (10%), the maximum generation in 2024 would be capped at 22 PJ (10% of 20 is 2, so 20 + 2 = 22). The percentage increase can be derived from historical trends or sectoral reports.</a:t>
            </a:r>
          </a:p>
          <a:p>
            <a:r>
              <a:rPr lang="en-US" dirty="0"/>
              <a:t>By applying these parameters, we can create a more realistic representation of technology transitions in energy systems.</a:t>
            </a:r>
          </a:p>
        </p:txBody>
      </p:sp>
      <p:sp>
        <p:nvSpPr>
          <p:cNvPr id="165" name="Google Shape;165;p13:notes">
            <a:extLst>
              <a:ext uri="{FF2B5EF4-FFF2-40B4-BE49-F238E27FC236}">
                <a16:creationId xmlns:a16="http://schemas.microsoft.com/office/drawing/2014/main" id="{57D0EC76-CAB4-8BF2-D787-AC29FD240C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299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61C720-6445-4611-807A-5574A2C06D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6FEB0C3-2176-BF83-6545-4FBBC9D715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B7D180-21F5-75D3-6396-9A4A3CF0D8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systems cannot produce energy infinitely. For fossil fuels, it is crucial to specify the reserves available for each type of fuel, including crude oil, natural gas, coal, and nuclear fuels. These reserve data are typically reported in weight or volume terms and must be converted into energy units. For example, 1 million barrels of oil is approximately 6 PJ.</a:t>
            </a:r>
          </a:p>
          <a:p>
            <a:r>
              <a:rPr lang="en-US" dirty="0"/>
              <a:t>To represent this in the model, we use the parameter </a:t>
            </a:r>
            <a:r>
              <a:rPr lang="en-US" b="1" i="1" dirty="0"/>
              <a:t>Total Technology Annual Activity Upper Limit</a:t>
            </a:r>
            <a:r>
              <a:rPr lang="en-US" b="1" dirty="0"/>
              <a:t>. </a:t>
            </a:r>
            <a:r>
              <a:rPr lang="en-US" dirty="0"/>
              <a:t>This parameter sets a maximum limit on energy production for the entire modelling period.</a:t>
            </a:r>
          </a:p>
          <a:p>
            <a:endParaRPr lang="en-US" dirty="0"/>
          </a:p>
        </p:txBody>
      </p:sp>
      <p:sp>
        <p:nvSpPr>
          <p:cNvPr id="165" name="Google Shape;165;p13:notes">
            <a:extLst>
              <a:ext uri="{FF2B5EF4-FFF2-40B4-BE49-F238E27FC236}">
                <a16:creationId xmlns:a16="http://schemas.microsoft.com/office/drawing/2014/main" id="{6DEF1E43-5915-2A9A-684F-BF12AB61A7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91705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75FA03E-3AD3-817D-A840-15348A3DC9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C327F0B-84EA-7FCC-BD42-649EAE0530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FC93B2-C405-38BF-9ABC-582EA03A957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fossil fuels, annual energy production cannot increase disproportionately from one year to the next. Oil reservoirs and coal mines have maximum production levels dictated by their depletion characteristics. However, detailed data on these limits is often unavailable, making it difficult to calculate an accurate average for an aggregated technology representing fuel extraction.</a:t>
            </a:r>
          </a:p>
          <a:p>
            <a:r>
              <a:rPr lang="en-US" dirty="0"/>
              <a:t>A simple approach is to use historical production data, taking the highest value as the default for the early years of the modeling period. This maximum can then increase linearly by a reasonable percentage over time. Adjustments can also be made if there is data on the development of new reservoirs or mines expected to become commercially viable in the future.</a:t>
            </a:r>
          </a:p>
          <a:p>
            <a:r>
              <a:rPr lang="en-US" dirty="0"/>
              <a:t>For renewables, the annual maximum potential is determined by the region or country’s natural conditions. For example, wind speed directly impacts the energy generated by wind power plants, typically referred to as the </a:t>
            </a:r>
            <a:r>
              <a:rPr lang="en-US" i="1" dirty="0"/>
              <a:t>technical potential</a:t>
            </a:r>
            <a:r>
              <a:rPr lang="en-US" dirty="0"/>
              <a:t> of the energy source.</a:t>
            </a:r>
          </a:p>
          <a:p>
            <a:r>
              <a:rPr lang="en-US" dirty="0"/>
              <a:t>In both cases—fossil fuels and renewables—the maximum annual energy production is defined using the </a:t>
            </a:r>
            <a:r>
              <a:rPr lang="en-US" b="1" i="1" dirty="0"/>
              <a:t>Total Technology Annual Activity Upper Limit</a:t>
            </a:r>
            <a:r>
              <a:rPr lang="en-US" b="1" dirty="0"/>
              <a:t> </a:t>
            </a:r>
            <a:r>
              <a:rPr lang="en-US" dirty="0"/>
              <a:t>parameter. We add this parameter for primary energy source technologies (e.g., MINNGS, MINCOA, MINSOL, MINHYD)</a:t>
            </a:r>
          </a:p>
          <a:p>
            <a:endParaRPr lang="en-US" dirty="0"/>
          </a:p>
        </p:txBody>
      </p:sp>
      <p:sp>
        <p:nvSpPr>
          <p:cNvPr id="165" name="Google Shape;165;p13:notes">
            <a:extLst>
              <a:ext uri="{FF2B5EF4-FFF2-40B4-BE49-F238E27FC236}">
                <a16:creationId xmlns:a16="http://schemas.microsoft.com/office/drawing/2014/main" id="{65868A66-38B6-2B95-31E0-74D0B1A997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82018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00A212-5595-CDFB-9B69-8805A607B8E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AE9E8F-43C9-FC12-0CBC-2B165684B8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712045-EE0C-CE76-1F2F-749502C2F1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renewable energy sources, the technical potential may sometimes be expressed in capacity units (GW) rather than energy production (PJ). For example, reports may estimate a maximum installed capacity of 30 GW for photovoltaic solar power plants. This upper limit on total possible installed capacity can be used instead of the maximum energy production discussed on the previous slide.</a:t>
            </a:r>
          </a:p>
          <a:p>
            <a:r>
              <a:rPr lang="en-US" dirty="0"/>
              <a:t>In such cases, the parameter </a:t>
            </a:r>
            <a:r>
              <a:rPr lang="en-US" i="1" dirty="0"/>
              <a:t>Total Annual Max Capacity</a:t>
            </a:r>
            <a:r>
              <a:rPr lang="en-US" dirty="0"/>
              <a:t> is used. This parameter sets a maximum limit on the total installed capacity, including both residual (pre-existing) capacity and new cumulative capacity.</a:t>
            </a:r>
          </a:p>
          <a:p>
            <a:r>
              <a:rPr lang="en-US" dirty="0"/>
              <a:t>It is important to note that this parameter is applied to power plant technologies, not primary energy sources.</a:t>
            </a:r>
          </a:p>
          <a:p>
            <a:endParaRPr lang="en-US" dirty="0"/>
          </a:p>
        </p:txBody>
      </p:sp>
      <p:sp>
        <p:nvSpPr>
          <p:cNvPr id="165" name="Google Shape;165;p13:notes">
            <a:extLst>
              <a:ext uri="{FF2B5EF4-FFF2-40B4-BE49-F238E27FC236}">
                <a16:creationId xmlns:a16="http://schemas.microsoft.com/office/drawing/2014/main" id="{A8E83A9B-5895-AD45-C105-81035885AA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7054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1452818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6045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07793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iea.org/reports/world-energy-outlook-2023"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doi.org/10.1016/j.jclepro.2019.118414"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CD848AC7-F94A-41B9-48AF-51DA9184C8A3}"/>
              </a:ext>
            </a:extLst>
          </p:cNvPr>
          <p:cNvSpPr txBox="1"/>
          <p:nvPr/>
        </p:nvSpPr>
        <p:spPr>
          <a:xfrm>
            <a:off x="155398" y="441583"/>
            <a:ext cx="466044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00C63C6-61CD-EEEA-51B3-76ACEE5102CB}"/>
              </a:ext>
            </a:extLst>
          </p:cNvPr>
          <p:cNvSpPr txBox="1"/>
          <p:nvPr/>
        </p:nvSpPr>
        <p:spPr>
          <a:xfrm>
            <a:off x="155398" y="974701"/>
            <a:ext cx="758756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SCENARIO VALIDATION AND DESIGN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4117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14.2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479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14.3.1 Example of energy scenarios</a:t>
            </a:r>
          </a:p>
        </p:txBody>
      </p:sp>
      <p:sp>
        <p:nvSpPr>
          <p:cNvPr id="8" name="Title 10">
            <a:extLst>
              <a:ext uri="{FF2B5EF4-FFF2-40B4-BE49-F238E27FC236}">
                <a16:creationId xmlns:a16="http://schemas.microsoft.com/office/drawing/2014/main" id="{C28BFCDD-2AFA-BCA8-27A9-7834905E2E6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Introduction to scenario design</a:t>
            </a:r>
            <a:endParaRPr lang="en-US" dirty="0">
              <a:cs typeface="Calibri Light" panose="020F0302020204030204"/>
            </a:endParaRPr>
          </a:p>
        </p:txBody>
      </p:sp>
      <p:pic>
        <p:nvPicPr>
          <p:cNvPr id="2" name="Picture 1">
            <a:extLst>
              <a:ext uri="{FF2B5EF4-FFF2-40B4-BE49-F238E27FC236}">
                <a16:creationId xmlns:a16="http://schemas.microsoft.com/office/drawing/2014/main" id="{1B532B36-1955-7C8D-192E-EBB7CD3B4D99}"/>
              </a:ext>
            </a:extLst>
          </p:cNvPr>
          <p:cNvPicPr>
            <a:picLocks noChangeAspect="1"/>
          </p:cNvPicPr>
          <p:nvPr/>
        </p:nvPicPr>
        <p:blipFill>
          <a:blip r:embed="rId5"/>
          <a:stretch>
            <a:fillRect/>
          </a:stretch>
        </p:blipFill>
        <p:spPr>
          <a:xfrm>
            <a:off x="1224076" y="1428753"/>
            <a:ext cx="9671241" cy="4722386"/>
          </a:xfrm>
          <a:prstGeom prst="rect">
            <a:avLst/>
          </a:prstGeom>
        </p:spPr>
      </p:pic>
      <p:sp>
        <p:nvSpPr>
          <p:cNvPr id="13" name="TextBox 12">
            <a:extLst>
              <a:ext uri="{FF2B5EF4-FFF2-40B4-BE49-F238E27FC236}">
                <a16:creationId xmlns:a16="http://schemas.microsoft.com/office/drawing/2014/main" id="{E5799569-702E-4945-17D4-1AD2D126C33B}"/>
              </a:ext>
            </a:extLst>
          </p:cNvPr>
          <p:cNvSpPr txBox="1"/>
          <p:nvPr/>
        </p:nvSpPr>
        <p:spPr>
          <a:xfrm>
            <a:off x="9826255" y="6233207"/>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IEA, 2023</a:t>
            </a:r>
            <a:endParaRPr lang="es-CO" dirty="0"/>
          </a:p>
        </p:txBody>
      </p:sp>
      <p:sp>
        <p:nvSpPr>
          <p:cNvPr id="14" name="TextBox 13">
            <a:extLst>
              <a:ext uri="{FF2B5EF4-FFF2-40B4-BE49-F238E27FC236}">
                <a16:creationId xmlns:a16="http://schemas.microsoft.com/office/drawing/2014/main" id="{FC754877-0FFD-5D0A-EC05-6FA74C795CCC}"/>
              </a:ext>
            </a:extLst>
          </p:cNvPr>
          <p:cNvSpPr txBox="1"/>
          <p:nvPr/>
        </p:nvSpPr>
        <p:spPr>
          <a:xfrm>
            <a:off x="903769" y="5863875"/>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STEPS</a:t>
            </a:r>
            <a:r>
              <a:rPr lang="en-US" sz="1400" dirty="0">
                <a:latin typeface="Segoe UI" panose="020B0502040204020203" pitchFamily="34" charset="0"/>
                <a:cs typeface="Segoe UI" panose="020B0502040204020203" pitchFamily="34" charset="0"/>
              </a:rPr>
              <a:t>: Stated Policies Scenario</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Announced Pledges Scenario</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et Zero Emissions by 2050 Scenario</a:t>
            </a:r>
            <a:endParaRPr lang="es-CO" dirty="0"/>
          </a:p>
        </p:txBody>
      </p:sp>
      <p:pic>
        <p:nvPicPr>
          <p:cNvPr id="4" name="synthesize (59)">
            <a:hlinkClick r:id="" action="ppaction://media"/>
            <a:extLst>
              <a:ext uri="{FF2B5EF4-FFF2-40B4-BE49-F238E27FC236}">
                <a16:creationId xmlns:a16="http://schemas.microsoft.com/office/drawing/2014/main" id="{AF5A6321-197D-71FD-91D4-4872CDD86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7622" y="208509"/>
            <a:ext cx="855390" cy="855390"/>
          </a:xfrm>
          <a:prstGeom prst="rect">
            <a:avLst/>
          </a:prstGeom>
        </p:spPr>
      </p:pic>
    </p:spTree>
    <p:extLst>
      <p:ext uri="{BB962C8B-B14F-4D97-AF65-F5344CB8AC3E}">
        <p14:creationId xmlns:p14="http://schemas.microsoft.com/office/powerpoint/2010/main" val="38781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FEE26D5-65BA-B88D-E3E1-1D4046303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AFCFCF-7904-CB6D-FCDC-A2674FD1DD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7" name="Rectangle 6">
            <a:extLst>
              <a:ext uri="{FF2B5EF4-FFF2-40B4-BE49-F238E27FC236}">
                <a16:creationId xmlns:a16="http://schemas.microsoft.com/office/drawing/2014/main" id="{C5939AEC-49FE-D9F3-3330-76FC1287AF8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14.3.2 Scenario design process</a:t>
            </a:r>
          </a:p>
        </p:txBody>
      </p:sp>
      <p:graphicFrame>
        <p:nvGraphicFramePr>
          <p:cNvPr id="4" name="Diagram 3">
            <a:extLst>
              <a:ext uri="{FF2B5EF4-FFF2-40B4-BE49-F238E27FC236}">
                <a16:creationId xmlns:a16="http://schemas.microsoft.com/office/drawing/2014/main" id="{8F86C01E-C3AB-0A7A-705F-1D9D87DFE08A}"/>
              </a:ext>
            </a:extLst>
          </p:cNvPr>
          <p:cNvGraphicFramePr/>
          <p:nvPr>
            <p:extLst>
              <p:ext uri="{D42A27DB-BD31-4B8C-83A1-F6EECF244321}">
                <p14:modId xmlns:p14="http://schemas.microsoft.com/office/powerpoint/2010/main" val="3336155008"/>
              </p:ext>
            </p:extLst>
          </p:nvPr>
        </p:nvGraphicFramePr>
        <p:xfrm>
          <a:off x="500912" y="2185988"/>
          <a:ext cx="10610112" cy="3228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B0B45AE5-60D3-5BD4-9CE7-98D559E8D10F}"/>
              </a:ext>
            </a:extLst>
          </p:cNvPr>
          <p:cNvSpPr txBox="1"/>
          <p:nvPr/>
        </p:nvSpPr>
        <p:spPr>
          <a:xfrm>
            <a:off x="8357191" y="6159502"/>
            <a:ext cx="3359889"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Adapted from Witt et al. (2020)</a:t>
            </a:r>
            <a:endParaRPr lang="es-CO" dirty="0"/>
          </a:p>
        </p:txBody>
      </p:sp>
      <p:sp>
        <p:nvSpPr>
          <p:cNvPr id="9" name="Arrow: Left-Right 8">
            <a:extLst>
              <a:ext uri="{FF2B5EF4-FFF2-40B4-BE49-F238E27FC236}">
                <a16:creationId xmlns:a16="http://schemas.microsoft.com/office/drawing/2014/main" id="{A2ADA860-CAB6-204A-8639-8A477E3FF01F}"/>
              </a:ext>
            </a:extLst>
          </p:cNvPr>
          <p:cNvSpPr/>
          <p:nvPr/>
        </p:nvSpPr>
        <p:spPr>
          <a:xfrm>
            <a:off x="857250" y="1441449"/>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err="1"/>
              <a:t>Decision-makers</a:t>
            </a:r>
            <a:r>
              <a:rPr lang="es-CO" sz="1900" b="1" dirty="0"/>
              <a:t> and </a:t>
            </a:r>
            <a:r>
              <a:rPr lang="es-CO" sz="1900" b="1" dirty="0" err="1"/>
              <a:t>stakeholders</a:t>
            </a:r>
            <a:r>
              <a:rPr lang="es-CO" sz="1900" b="1" dirty="0"/>
              <a:t> </a:t>
            </a:r>
            <a:r>
              <a:rPr lang="es-CO" sz="1900" b="1" dirty="0" err="1"/>
              <a:t>engagement</a:t>
            </a:r>
            <a:endParaRPr lang="es-CO" sz="1900" b="1" dirty="0"/>
          </a:p>
        </p:txBody>
      </p:sp>
      <p:sp>
        <p:nvSpPr>
          <p:cNvPr id="10" name="Arrow: Left-Right 9">
            <a:extLst>
              <a:ext uri="{FF2B5EF4-FFF2-40B4-BE49-F238E27FC236}">
                <a16:creationId xmlns:a16="http://schemas.microsoft.com/office/drawing/2014/main" id="{BDC403F7-AB1E-3368-B768-FB02A105C77E}"/>
              </a:ext>
            </a:extLst>
          </p:cNvPr>
          <p:cNvSpPr/>
          <p:nvPr/>
        </p:nvSpPr>
        <p:spPr>
          <a:xfrm>
            <a:off x="857250" y="5238684"/>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a:t>Iterative </a:t>
            </a:r>
            <a:r>
              <a:rPr lang="es-CO" sz="1900" b="1" dirty="0" err="1"/>
              <a:t>feedback</a:t>
            </a:r>
            <a:r>
              <a:rPr lang="es-CO" sz="1900" b="1" dirty="0"/>
              <a:t> and </a:t>
            </a:r>
            <a:r>
              <a:rPr lang="es-CO" sz="1900" b="1" dirty="0" err="1"/>
              <a:t>validation</a:t>
            </a:r>
            <a:endParaRPr lang="es-CO" sz="1900" b="1" dirty="0"/>
          </a:p>
        </p:txBody>
      </p:sp>
      <p:pic>
        <p:nvPicPr>
          <p:cNvPr id="2" name="synthesize (60)">
            <a:hlinkClick r:id="" action="ppaction://media"/>
            <a:extLst>
              <a:ext uri="{FF2B5EF4-FFF2-40B4-BE49-F238E27FC236}">
                <a16:creationId xmlns:a16="http://schemas.microsoft.com/office/drawing/2014/main" id="{514DC6C8-58AE-C3D9-5A02-0B7D20810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15600" y="190419"/>
            <a:ext cx="937168" cy="937168"/>
          </a:xfrm>
          <a:prstGeom prst="rect">
            <a:avLst/>
          </a:prstGeom>
        </p:spPr>
      </p:pic>
      <p:sp>
        <p:nvSpPr>
          <p:cNvPr id="11" name="Title 10">
            <a:extLst>
              <a:ext uri="{FF2B5EF4-FFF2-40B4-BE49-F238E27FC236}">
                <a16:creationId xmlns:a16="http://schemas.microsoft.com/office/drawing/2014/main" id="{E79941D4-671E-F6EE-2F37-093BC985B45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Introduction to scenario design</a:t>
            </a:r>
            <a:endParaRPr lang="en-US" dirty="0">
              <a:cs typeface="Calibri Light" panose="020F0302020204030204"/>
            </a:endParaRPr>
          </a:p>
        </p:txBody>
      </p:sp>
    </p:spTree>
    <p:extLst>
      <p:ext uri="{BB962C8B-B14F-4D97-AF65-F5344CB8AC3E}">
        <p14:creationId xmlns:p14="http://schemas.microsoft.com/office/powerpoint/2010/main" val="33490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C6C51CC-F42D-22D3-B45F-635B433E153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01C4B3A-DD68-5EE6-8706-705158DA14F1}"/>
              </a:ext>
            </a:extLst>
          </p:cNvPr>
          <p:cNvGraphicFramePr/>
          <p:nvPr>
            <p:extLst>
              <p:ext uri="{D42A27DB-BD31-4B8C-83A1-F6EECF244321}">
                <p14:modId xmlns:p14="http://schemas.microsoft.com/office/powerpoint/2010/main" val="1418308656"/>
              </p:ext>
            </p:extLst>
          </p:nvPr>
        </p:nvGraphicFramePr>
        <p:xfrm>
          <a:off x="178876" y="969596"/>
          <a:ext cx="11589488" cy="2445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1">
            <a:extLst>
              <a:ext uri="{FF2B5EF4-FFF2-40B4-BE49-F238E27FC236}">
                <a16:creationId xmlns:a16="http://schemas.microsoft.com/office/drawing/2014/main" id="{F3E39C56-53AC-FFC7-D231-DD40B5DBC56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F2513593-E5D0-DF37-A358-5AB8EAAEF91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15.3.3 Example of scenario design </a:t>
            </a:r>
          </a:p>
        </p:txBody>
      </p:sp>
      <p:sp>
        <p:nvSpPr>
          <p:cNvPr id="4" name="Rectangle: Rounded Corners 3">
            <a:extLst>
              <a:ext uri="{FF2B5EF4-FFF2-40B4-BE49-F238E27FC236}">
                <a16:creationId xmlns:a16="http://schemas.microsoft.com/office/drawing/2014/main" id="{687D2E99-0854-E39E-CDFD-33BF4467BDC3}"/>
              </a:ext>
            </a:extLst>
          </p:cNvPr>
          <p:cNvSpPr/>
          <p:nvPr/>
        </p:nvSpPr>
        <p:spPr>
          <a:xfrm>
            <a:off x="490763" y="3443295"/>
            <a:ext cx="3508744" cy="305154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Eighty-five percent of the urban population has access to natural gas for cooking service. Domestic production of natural gas is declining quickly, and imports threaten affordability for most of the population. What alternatives are possible to address the risk of losing energy access for cooking and heating?</a:t>
            </a:r>
            <a:endParaRPr lang="es-CO" sz="1600" b="1" dirty="0"/>
          </a:p>
        </p:txBody>
      </p:sp>
      <p:sp>
        <p:nvSpPr>
          <p:cNvPr id="5" name="Rectangle: Rounded Corners 4">
            <a:extLst>
              <a:ext uri="{FF2B5EF4-FFF2-40B4-BE49-F238E27FC236}">
                <a16:creationId xmlns:a16="http://schemas.microsoft.com/office/drawing/2014/main" id="{8063F375-A1A0-C7B0-7601-F561AD9CC664}"/>
              </a:ext>
            </a:extLst>
          </p:cNvPr>
          <p:cNvSpPr/>
          <p:nvPr/>
        </p:nvSpPr>
        <p:spPr>
          <a:xfrm>
            <a:off x="4254688" y="3443294"/>
            <a:ext cx="3508744" cy="3051545"/>
          </a:xfrm>
          <a:prstGeom prst="roundRect">
            <a:avLst/>
          </a:prstGeom>
          <a:solidFill>
            <a:srgbClr val="D129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Under a constant depletion of natural gas reserves, urban residential cooking demand must progressively migrate to alternative fuels. This scenario analyzes the competition between three options: imported natural gas, LPG, and electricity, for supplying cooking demand in the next 25 years.</a:t>
            </a:r>
            <a:endParaRPr lang="es-CO" sz="1600" b="1" dirty="0"/>
          </a:p>
        </p:txBody>
      </p:sp>
      <p:sp>
        <p:nvSpPr>
          <p:cNvPr id="6" name="Rectangle: Rounded Corners 5">
            <a:extLst>
              <a:ext uri="{FF2B5EF4-FFF2-40B4-BE49-F238E27FC236}">
                <a16:creationId xmlns:a16="http://schemas.microsoft.com/office/drawing/2014/main" id="{73591B2A-DF72-BDCD-BA40-E2C133CB811E}"/>
              </a:ext>
            </a:extLst>
          </p:cNvPr>
          <p:cNvSpPr/>
          <p:nvPr/>
        </p:nvSpPr>
        <p:spPr>
          <a:xfrm>
            <a:off x="7976083" y="3443294"/>
            <a:ext cx="3508744" cy="30515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Natural gas reserves: 750 PJ</a:t>
            </a:r>
          </a:p>
          <a:p>
            <a:pPr algn="ctr"/>
            <a:endParaRPr lang="en-US" sz="1600" b="1" dirty="0"/>
          </a:p>
          <a:p>
            <a:pPr algn="ctr"/>
            <a:r>
              <a:rPr lang="en-US" sz="1600" b="1" dirty="0"/>
              <a:t>Annual LPG supply: 54 PJ</a:t>
            </a:r>
          </a:p>
          <a:p>
            <a:pPr algn="ctr"/>
            <a:endParaRPr lang="en-US" sz="1600" b="1" dirty="0"/>
          </a:p>
          <a:p>
            <a:pPr algn="ctr"/>
            <a:r>
              <a:rPr lang="en-US" sz="1600" b="1" dirty="0"/>
              <a:t>Unconstrained imports of natural gas (price 15.6 USD/GJ)</a:t>
            </a:r>
          </a:p>
          <a:p>
            <a:pPr algn="ctr"/>
            <a:endParaRPr lang="en-US" sz="1600" b="1" dirty="0"/>
          </a:p>
          <a:p>
            <a:pPr algn="ctr"/>
            <a:r>
              <a:rPr lang="en-US" sz="1600" b="1" dirty="0"/>
              <a:t>Domestic market prices for stoves</a:t>
            </a:r>
            <a:endParaRPr lang="es-CO" sz="1600" b="1" dirty="0"/>
          </a:p>
        </p:txBody>
      </p:sp>
      <p:pic>
        <p:nvPicPr>
          <p:cNvPr id="9" name="synthesize (61)">
            <a:hlinkClick r:id="" action="ppaction://media"/>
            <a:extLst>
              <a:ext uri="{FF2B5EF4-FFF2-40B4-BE49-F238E27FC236}">
                <a16:creationId xmlns:a16="http://schemas.microsoft.com/office/drawing/2014/main" id="{874DC197-0A39-2123-D78F-10C6128856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40291" y="254100"/>
            <a:ext cx="715496" cy="715496"/>
          </a:xfrm>
          <a:prstGeom prst="rect">
            <a:avLst/>
          </a:prstGeom>
        </p:spPr>
      </p:pic>
      <p:sp>
        <p:nvSpPr>
          <p:cNvPr id="11" name="Title 10">
            <a:extLst>
              <a:ext uri="{FF2B5EF4-FFF2-40B4-BE49-F238E27FC236}">
                <a16:creationId xmlns:a16="http://schemas.microsoft.com/office/drawing/2014/main" id="{301C7EC4-7FC1-D299-B5E5-E2B2AD97898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Introduction to scenario design</a:t>
            </a:r>
            <a:endParaRPr lang="en-US" dirty="0">
              <a:cs typeface="Calibri Light" panose="020F0302020204030204"/>
            </a:endParaRPr>
          </a:p>
        </p:txBody>
      </p:sp>
    </p:spTree>
    <p:extLst>
      <p:ext uri="{BB962C8B-B14F-4D97-AF65-F5344CB8AC3E}">
        <p14:creationId xmlns:p14="http://schemas.microsoft.com/office/powerpoint/2010/main" val="15105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D694752-607A-2000-AA74-AC0591C6FF2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5CBA4B4-C4FB-705A-8F1B-B6859F0FC34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7" name="Rectangle 6">
            <a:extLst>
              <a:ext uri="{FF2B5EF4-FFF2-40B4-BE49-F238E27FC236}">
                <a16:creationId xmlns:a16="http://schemas.microsoft.com/office/drawing/2014/main" id="{9531538B-6FE6-F586-00D9-47A7DC01D61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15.3.4 Modelling scenarios with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8E4867C-8632-4A8E-A677-2485D45A10E0}"/>
              </a:ext>
            </a:extLst>
          </p:cNvPr>
          <p:cNvSpPr txBox="1"/>
          <p:nvPr/>
        </p:nvSpPr>
        <p:spPr>
          <a:xfrm>
            <a:off x="343847" y="1550861"/>
            <a:ext cx="10957566" cy="4401205"/>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Depending on the scope of the </a:t>
            </a:r>
            <a:r>
              <a:rPr lang="en-US" sz="2800" dirty="0" err="1">
                <a:latin typeface="Open Sans" panose="020B0606030504020204" pitchFamily="34" charset="0"/>
                <a:ea typeface="Open Sans" panose="020B0606030504020204" pitchFamily="34" charset="0"/>
                <a:cs typeface="Open Sans" panose="020B0606030504020204" pitchFamily="34" charset="0"/>
              </a:rPr>
              <a:t>OSeMOSYS</a:t>
            </a:r>
            <a:r>
              <a:rPr lang="en-US" sz="2800" dirty="0">
                <a:latin typeface="Open Sans" panose="020B0606030504020204" pitchFamily="34" charset="0"/>
                <a:ea typeface="Open Sans" panose="020B0606030504020204" pitchFamily="34" charset="0"/>
                <a:cs typeface="Open Sans" panose="020B0606030504020204" pitchFamily="34" charset="0"/>
              </a:rPr>
              <a:t> model, multiple scenarios can be designed. The most common scenarios include: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Least-Cost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Business-as-Usual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Renewable Target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Emission Limit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Carbon Tax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Energy Efficiency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Electrification Target Scenario</a:t>
            </a:r>
            <a:endParaRPr lang="es-CO"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2)">
            <a:hlinkClick r:id="" action="ppaction://media"/>
            <a:extLst>
              <a:ext uri="{FF2B5EF4-FFF2-40B4-BE49-F238E27FC236}">
                <a16:creationId xmlns:a16="http://schemas.microsoft.com/office/drawing/2014/main" id="{77E86044-A517-CDBF-624E-708936750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3309" y="267818"/>
            <a:ext cx="919595" cy="919595"/>
          </a:xfrm>
          <a:prstGeom prst="rect">
            <a:avLst/>
          </a:prstGeom>
        </p:spPr>
      </p:pic>
      <p:sp>
        <p:nvSpPr>
          <p:cNvPr id="6" name="Title 10">
            <a:extLst>
              <a:ext uri="{FF2B5EF4-FFF2-40B4-BE49-F238E27FC236}">
                <a16:creationId xmlns:a16="http://schemas.microsoft.com/office/drawing/2014/main" id="{345D914B-822F-068F-7F4F-A11FA4D8F28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Introduction to scenario design</a:t>
            </a:r>
            <a:endParaRPr lang="en-US" dirty="0">
              <a:cs typeface="Calibri Light" panose="020F0302020204030204"/>
            </a:endParaRPr>
          </a:p>
        </p:txBody>
      </p:sp>
    </p:spTree>
    <p:extLst>
      <p:ext uri="{BB962C8B-B14F-4D97-AF65-F5344CB8AC3E}">
        <p14:creationId xmlns:p14="http://schemas.microsoft.com/office/powerpoint/2010/main" val="15730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14.3 References</a:t>
            </a:r>
          </a:p>
        </p:txBody>
      </p:sp>
      <p:sp>
        <p:nvSpPr>
          <p:cNvPr id="4" name="Rectangle 3">
            <a:extLst>
              <a:ext uri="{FF2B5EF4-FFF2-40B4-BE49-F238E27FC236}">
                <a16:creationId xmlns:a16="http://schemas.microsoft.com/office/drawing/2014/main" id="{F499D464-CED4-C1D5-6357-9B9759B5AB24}"/>
              </a:ext>
            </a:extLst>
          </p:cNvPr>
          <p:cNvSpPr>
            <a:spLocks noChangeArrowheads="1"/>
          </p:cNvSpPr>
          <p:nvPr/>
        </p:nvSpPr>
        <p:spPr bwMode="auto">
          <a:xfrm>
            <a:off x="381178" y="1634997"/>
            <a:ext cx="1120581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Grunwald, A.,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Dieckhoff</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Fischedick</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Hoffler</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 Mayer, C., Weimer-Jehle, W. (2016). Consulting with energy scenarios: Requirements for scientific policy advice. Monograph Series on Science-based Policy Advice.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acatech</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Deutsche Akademie der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Technikwissenschaften</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V., München.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IEA. (2023). </a:t>
            </a:r>
            <a:r>
              <a:rPr kumimoji="0" lang="en-GB"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World Energy Outlook 2023</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3"/>
              </a:rPr>
              <a:t>https://www.iea.org/reports/world-energy-outlook-2023</a:t>
            </a: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Witt, T.,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Dumeier</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 &amp;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Geldermann</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 (2020). Combining scenario planning, energy system analysis, and multi-criteria analysis to develop and evaluate energy scenarios.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Journal</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of</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Cleaner</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Production</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242</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https://doi.org/10.1016/j.jclepro.2019.118414</a:t>
            </a: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922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9874C7-273E-1542-4939-A63E16504F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9AC55E5-4E3B-216B-6464-74712F83C3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7" name="Rectangle 6">
            <a:extLst>
              <a:ext uri="{FF2B5EF4-FFF2-40B4-BE49-F238E27FC236}">
                <a16:creationId xmlns:a16="http://schemas.microsoft.com/office/drawing/2014/main" id="{4A1E37C0-E7F9-83AF-3C47-9B19D2AB9DA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Least-cost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0B32FB1-5127-9982-C918-67704DB48D2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4F144A92-C6BB-39FA-772E-79378BC14036}"/>
              </a:ext>
            </a:extLst>
          </p:cNvPr>
          <p:cNvSpPr txBox="1"/>
          <p:nvPr/>
        </p:nvSpPr>
        <p:spPr>
          <a:xfrm>
            <a:off x="343847" y="1677633"/>
            <a:ext cx="10571348" cy="2862322"/>
          </a:xfrm>
          <a:prstGeom prst="rect">
            <a:avLst/>
          </a:prstGeom>
          <a:noFill/>
        </p:spPr>
        <p:txBody>
          <a:bodyPr wrap="square">
            <a:spAutoFit/>
          </a:bodyPr>
          <a:lstStyle/>
          <a:p>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the scenario </a:t>
            </a:r>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 can run immediately after calibrating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model. It represents the least-cost pathway for developing the energy system.</a:t>
            </a:r>
          </a:p>
          <a:p>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additional assumptions are made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the modelling of this scenario.</a:t>
            </a:r>
            <a:endParaRPr lang="es-CO"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3)">
            <a:hlinkClick r:id="" action="ppaction://media"/>
            <a:extLst>
              <a:ext uri="{FF2B5EF4-FFF2-40B4-BE49-F238E27FC236}">
                <a16:creationId xmlns:a16="http://schemas.microsoft.com/office/drawing/2014/main" id="{ECA8CDE2-EC06-D111-12D0-9981F584A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204273"/>
            <a:ext cx="1061516" cy="1061516"/>
          </a:xfrm>
          <a:prstGeom prst="rect">
            <a:avLst/>
          </a:prstGeom>
        </p:spPr>
      </p:pic>
    </p:spTree>
    <p:extLst>
      <p:ext uri="{BB962C8B-B14F-4D97-AF65-F5344CB8AC3E}">
        <p14:creationId xmlns:p14="http://schemas.microsoft.com/office/powerpoint/2010/main" val="1835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F9ADFF0-CF4D-8719-657F-B479F447689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E5AA03F-249A-12B3-0A04-8F63E3CEA0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7" name="Rectangle 6">
            <a:extLst>
              <a:ext uri="{FF2B5EF4-FFF2-40B4-BE49-F238E27FC236}">
                <a16:creationId xmlns:a16="http://schemas.microsoft.com/office/drawing/2014/main" id="{ECC72468-4EB0-A9B0-050F-5913E4B639E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Business-as-usual (BAU)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57500BE-6EE6-5EC6-AC14-BE9E6FCF3A1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EF079640-B1B1-C29B-A2AE-FF49D80780C8}"/>
              </a:ext>
            </a:extLst>
          </p:cNvPr>
          <p:cNvSpPr txBox="1"/>
          <p:nvPr/>
        </p:nvSpPr>
        <p:spPr>
          <a:xfrm>
            <a:off x="201427" y="1463317"/>
            <a:ext cx="11428598" cy="2123658"/>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A BAU scenario represents the future energy system based on existing trends, policies, and technologies without additional interventions.  </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main assumption is that the current shares of the principal technologies are maintained throughout the modelling horizon. The parameter used is the Total Technology Annual Activity Lower Limit.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EC16C5D-61BD-D95F-FF9C-0F1420E38CB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that biomass supplies 60% of the cooking service in 2021 as the calibration year. We will set the Total Technology Annual Activity Lower Limit to 60% of the cooking demand for each year from 2022 to the end of the modeling horizon.</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B34403B1-26E7-0376-B8DE-FB0B3F9085F3}"/>
              </a:ext>
            </a:extLst>
          </p:cNvPr>
          <p:cNvGraphicFramePr>
            <a:graphicFrameLocks noGrp="1"/>
          </p:cNvGraphicFramePr>
          <p:nvPr>
            <p:extLst>
              <p:ext uri="{D42A27DB-BD31-4B8C-83A1-F6EECF244321}">
                <p14:modId xmlns:p14="http://schemas.microsoft.com/office/powerpoint/2010/main" val="4028776031"/>
              </p:ext>
            </p:extLst>
          </p:nvPr>
        </p:nvGraphicFramePr>
        <p:xfrm>
          <a:off x="285563" y="5170185"/>
          <a:ext cx="11428600" cy="1024890"/>
        </p:xfrm>
        <a:graphic>
          <a:graphicData uri="http://schemas.openxmlformats.org/drawingml/2006/table">
            <a:tbl>
              <a:tblPr/>
              <a:tblGrid>
                <a:gridCol w="3341873">
                  <a:extLst>
                    <a:ext uri="{9D8B030D-6E8A-4147-A177-3AD203B41FA5}">
                      <a16:colId xmlns:a16="http://schemas.microsoft.com/office/drawing/2014/main" val="1277739102"/>
                    </a:ext>
                  </a:extLst>
                </a:gridCol>
                <a:gridCol w="758462">
                  <a:extLst>
                    <a:ext uri="{9D8B030D-6E8A-4147-A177-3AD203B41FA5}">
                      <a16:colId xmlns:a16="http://schemas.microsoft.com/office/drawing/2014/main" val="3721846013"/>
                    </a:ext>
                  </a:extLst>
                </a:gridCol>
                <a:gridCol w="1046895">
                  <a:extLst>
                    <a:ext uri="{9D8B030D-6E8A-4147-A177-3AD203B41FA5}">
                      <a16:colId xmlns:a16="http://schemas.microsoft.com/office/drawing/2014/main" val="239825903"/>
                    </a:ext>
                  </a:extLst>
                </a:gridCol>
                <a:gridCol w="1046895">
                  <a:extLst>
                    <a:ext uri="{9D8B030D-6E8A-4147-A177-3AD203B41FA5}">
                      <a16:colId xmlns:a16="http://schemas.microsoft.com/office/drawing/2014/main" val="1614269143"/>
                    </a:ext>
                  </a:extLst>
                </a:gridCol>
                <a:gridCol w="1046895">
                  <a:extLst>
                    <a:ext uri="{9D8B030D-6E8A-4147-A177-3AD203B41FA5}">
                      <a16:colId xmlns:a16="http://schemas.microsoft.com/office/drawing/2014/main" val="1565758244"/>
                    </a:ext>
                  </a:extLst>
                </a:gridCol>
                <a:gridCol w="1046895">
                  <a:extLst>
                    <a:ext uri="{9D8B030D-6E8A-4147-A177-3AD203B41FA5}">
                      <a16:colId xmlns:a16="http://schemas.microsoft.com/office/drawing/2014/main" val="1021151882"/>
                    </a:ext>
                  </a:extLst>
                </a:gridCol>
                <a:gridCol w="1046895">
                  <a:extLst>
                    <a:ext uri="{9D8B030D-6E8A-4147-A177-3AD203B41FA5}">
                      <a16:colId xmlns:a16="http://schemas.microsoft.com/office/drawing/2014/main" val="1974662747"/>
                    </a:ext>
                  </a:extLst>
                </a:gridCol>
                <a:gridCol w="1046895">
                  <a:extLst>
                    <a:ext uri="{9D8B030D-6E8A-4147-A177-3AD203B41FA5}">
                      <a16:colId xmlns:a16="http://schemas.microsoft.com/office/drawing/2014/main" val="1135599736"/>
                    </a:ext>
                  </a:extLst>
                </a:gridCol>
                <a:gridCol w="1046895">
                  <a:extLst>
                    <a:ext uri="{9D8B030D-6E8A-4147-A177-3AD203B41FA5}">
                      <a16:colId xmlns:a16="http://schemas.microsoft.com/office/drawing/2014/main" val="4130775246"/>
                    </a:ext>
                  </a:extLst>
                </a:gridCol>
              </a:tblGrid>
              <a:tr h="184150">
                <a:tc>
                  <a:txBody>
                    <a:bodyPr/>
                    <a:lstStyle/>
                    <a:p>
                      <a:pPr algn="l" fontAlgn="b"/>
                      <a:r>
                        <a:rPr lang="es-CO" sz="22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200" b="1" i="0" u="none" strike="noStrike">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813415674"/>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Lower</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Limit</a:t>
                      </a:r>
                      <a:r>
                        <a:rPr lang="es-CO" sz="2200" b="1" i="0" u="none" strike="noStrike" dirty="0">
                          <a:solidFill>
                            <a:srgbClr val="000000"/>
                          </a:solidFill>
                          <a:effectLst/>
                          <a:latin typeface="Aptos Narrow" panose="020B0004020202020204" pitchFamily="34" charset="0"/>
                        </a:rPr>
                        <a:t> - </a:t>
                      </a:r>
                      <a:r>
                        <a:rPr lang="es-CO" sz="2200" b="1" i="0" u="none" strike="noStrike" dirty="0" err="1">
                          <a:solidFill>
                            <a:srgbClr val="000000"/>
                          </a:solidFill>
                          <a:effectLst/>
                          <a:latin typeface="Aptos Narrow" panose="020B0004020202020204" pitchFamily="34" charset="0"/>
                        </a:rPr>
                        <a:t>Biomass</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stove</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570611966"/>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Cooking</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demand</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dirty="0">
                          <a:solidFill>
                            <a:srgbClr val="000000"/>
                          </a:solidFill>
                          <a:effectLst/>
                          <a:latin typeface="Aptos Narrow" panose="020B000402020202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23646936"/>
                  </a:ext>
                </a:extLst>
              </a:tr>
            </a:tbl>
          </a:graphicData>
        </a:graphic>
      </p:graphicFrame>
      <p:pic>
        <p:nvPicPr>
          <p:cNvPr id="6" name="synthesize (64)">
            <a:hlinkClick r:id="" action="ppaction://media"/>
            <a:extLst>
              <a:ext uri="{FF2B5EF4-FFF2-40B4-BE49-F238E27FC236}">
                <a16:creationId xmlns:a16="http://schemas.microsoft.com/office/drawing/2014/main" id="{FD433BA7-3A2B-8D43-73DE-C5B572D9F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17149"/>
            <a:ext cx="1091551" cy="1091551"/>
          </a:xfrm>
          <a:prstGeom prst="rect">
            <a:avLst/>
          </a:prstGeom>
        </p:spPr>
      </p:pic>
    </p:spTree>
    <p:extLst>
      <p:ext uri="{BB962C8B-B14F-4D97-AF65-F5344CB8AC3E}">
        <p14:creationId xmlns:p14="http://schemas.microsoft.com/office/powerpoint/2010/main" val="13686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D182D53-6B60-26DA-6BF8-85A028A049D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3F2768A-7FD5-6CF8-9D46-DF9E444B78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7" name="Rectangle 6">
            <a:extLst>
              <a:ext uri="{FF2B5EF4-FFF2-40B4-BE49-F238E27FC236}">
                <a16:creationId xmlns:a16="http://schemas.microsoft.com/office/drawing/2014/main" id="{3DEB8C62-AB44-736C-F310-A7E98717D9A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Renewable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61AEC93-B30C-6C09-964F-A4AB4F27A86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4" name="TextBox 3">
            <a:extLst>
              <a:ext uri="{FF2B5EF4-FFF2-40B4-BE49-F238E27FC236}">
                <a16:creationId xmlns:a16="http://schemas.microsoft.com/office/drawing/2014/main" id="{9EA76918-664E-98EB-F188-377AA7FD5D38}"/>
              </a:ext>
            </a:extLst>
          </p:cNvPr>
          <p:cNvSpPr txBox="1"/>
          <p:nvPr/>
        </p:nvSpPr>
        <p:spPr>
          <a:xfrm>
            <a:off x="201427" y="1463317"/>
            <a:ext cx="11428598" cy="1785104"/>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renewable energy deployment goals within an energy system.</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renewable energy production, we use a User Defined Constraint (UDC). The general equation is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F979DC-B02C-C849-FD93-F6437D1A6EC8}"/>
                  </a:ext>
                </a:extLst>
              </p:cNvPr>
              <p:cNvSpPr txBox="1"/>
              <p:nvPr/>
            </p:nvSpPr>
            <p:spPr>
              <a:xfrm>
                <a:off x="580046" y="3529013"/>
                <a:ext cx="10671360" cy="13689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𝐼𝑛𝑝𝑢𝑡</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 </m:t>
                      </m:r>
                      <m:r>
                        <a:rPr lang="es-CO" sz="2400" b="0" i="1" smtClean="0">
                          <a:latin typeface="Cambria Math" panose="02040503050406030204" pitchFamily="18" charset="0"/>
                        </a:rPr>
                        <m:t>𝑅𝑎𝑡𝑖𝑜</m:t>
                      </m:r>
                      <m:r>
                        <a:rPr lang="es-CO" sz="2400" b="0" i="1" smtClean="0">
                          <a:latin typeface="Cambria Math" panose="02040503050406030204" pitchFamily="18" charset="0"/>
                        </a:rPr>
                        <m:t> </m:t>
                      </m:r>
                      <m:r>
                        <a:rPr lang="es-CO" sz="2400" b="0" i="1" smtClean="0">
                          <a:latin typeface="Cambria Math" panose="02040503050406030204" pitchFamily="18" charset="0"/>
                        </a:rPr>
                        <m:t>𝑜𝑓</m:t>
                      </m:r>
                      <m:r>
                        <a:rPr lang="es-CO" sz="2400" b="0" i="1" smtClean="0">
                          <a:latin typeface="Cambria Math" panose="02040503050406030204" pitchFamily="18" charset="0"/>
                        </a:rPr>
                        <m:t> </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m:t>
                      </m:r>
                      <m:r>
                        <a:rPr lang="es-CO" sz="2400" b="0" i="1" smtClean="0">
                          <a:latin typeface="Cambria Math" panose="02040503050406030204" pitchFamily="18" charset="0"/>
                        </a:rPr>
                        <m:t>𝑃𝑒𝑟𝑐𝑒𝑛𝑡𝑎𝑔𝑒</m:t>
                      </m:r>
                      <m:r>
                        <a:rPr lang="es-CO" sz="2400" b="0" i="1" smtClean="0">
                          <a:latin typeface="Cambria Math" panose="02040503050406030204" pitchFamily="18" charset="0"/>
                        </a:rPr>
                        <m:t> </m:t>
                      </m:r>
                      <m:r>
                        <a:rPr lang="es-CO" sz="2400" b="0" i="1" smtClean="0">
                          <a:latin typeface="Cambria Math" panose="02040503050406030204" pitchFamily="18" charset="0"/>
                        </a:rPr>
                        <m:t>𝑇𝑎𝑟𝑔𝑒𝑡</m:t>
                      </m:r>
                      <m:r>
                        <a:rPr lang="es-CO" sz="2400" b="0" i="1" smtClean="0">
                          <a:latin typeface="Cambria Math" panose="02040503050406030204" pitchFamily="18" charset="0"/>
                        </a:rPr>
                        <m:t>∗</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nary>
                        <m:naryPr>
                          <m:chr m:val="∑"/>
                          <m:ctrlPr>
                            <a:rPr lang="es-CO" sz="2400" i="1" smtClean="0">
                              <a:latin typeface="Cambria Math" panose="02040503050406030204" pitchFamily="18" charset="0"/>
                            </a:rPr>
                          </m:ctrlPr>
                        </m:naryPr>
                        <m:sub>
                          <m:r>
                            <m:rPr>
                              <m:brk m:alnAt="23"/>
                            </m:rPr>
                            <a:rPr lang="es-CO" sz="2400" b="0" i="1" smtClean="0">
                              <a:latin typeface="Cambria Math" panose="02040503050406030204" pitchFamily="18" charset="0"/>
                            </a:rPr>
                            <m:t>𝑡</m:t>
                          </m:r>
                          <m:r>
                            <a:rPr lang="es-CO" sz="2400" b="0" i="1" smtClean="0">
                              <a:latin typeface="Cambria Math" panose="02040503050406030204" pitchFamily="18" charset="0"/>
                            </a:rPr>
                            <m:t>=1</m:t>
                          </m:r>
                        </m:sub>
                        <m:sup>
                          <m:r>
                            <a:rPr lang="es-CO" sz="2400" b="0" i="1" smtClean="0">
                              <a:latin typeface="Cambria Math" panose="02040503050406030204" pitchFamily="18" charset="0"/>
                            </a:rPr>
                            <m:t>𝑛</m:t>
                          </m:r>
                        </m:sup>
                        <m:e>
                          <m:sSub>
                            <m:sSubPr>
                              <m:ctrlPr>
                                <a:rPr lang="es-CO" sz="2400" b="0" i="1" smtClean="0">
                                  <a:latin typeface="Cambria Math" panose="02040503050406030204" pitchFamily="18" charset="0"/>
                                </a:rPr>
                              </m:ctrlPr>
                            </m:sSubPr>
                            <m:e>
                              <m:r>
                                <a:rPr lang="es-CO" sz="2400" b="0" i="1" smtClean="0">
                                  <a:latin typeface="Cambria Math" panose="02040503050406030204" pitchFamily="18" charset="0"/>
                                </a:rPr>
                                <m:t>𝑅𝑒𝑛𝑒𝑤𝑎𝑏𝑙𝑒</m:t>
                              </m:r>
                              <m:r>
                                <a:rPr lang="es-CO" sz="2400" b="0" i="1" smtClean="0">
                                  <a:latin typeface="Cambria Math" panose="02040503050406030204" pitchFamily="18" charset="0"/>
                                </a:rPr>
                                <m:t> </m:t>
                              </m:r>
                              <m:r>
                                <a:rPr lang="es-CO" sz="2400" b="0" i="1" smtClean="0">
                                  <a:latin typeface="Cambria Math" panose="02040503050406030204" pitchFamily="18" charset="0"/>
                                </a:rPr>
                                <m:t>𝑇𝑒𝑐h𝑛𝑜𝑙𝑜𝑔𝑦</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sub>
                              <m:r>
                                <a:rPr lang="es-CO" sz="2400" b="0" i="1" smtClean="0">
                                  <a:latin typeface="Cambria Math" panose="02040503050406030204" pitchFamily="18" charset="0"/>
                                </a:rPr>
                                <m:t>𝑡</m:t>
                              </m:r>
                            </m:sub>
                          </m:sSub>
                          <m:r>
                            <a:rPr lang="es-CO" sz="2400" b="0" i="1" smtClean="0">
                              <a:latin typeface="Cambria Math" panose="02040503050406030204" pitchFamily="18" charset="0"/>
                              <a:ea typeface="Cambria Math" panose="02040503050406030204" pitchFamily="18" charset="0"/>
                            </a:rPr>
                            <m:t>&lt;0</m:t>
                          </m:r>
                        </m:e>
                      </m:nary>
                    </m:oMath>
                  </m:oMathPara>
                </a14:m>
                <a:endParaRPr lang="es-CO" sz="2400" dirty="0"/>
              </a:p>
            </p:txBody>
          </p:sp>
        </mc:Choice>
        <mc:Fallback xmlns="">
          <p:sp>
            <p:nvSpPr>
              <p:cNvPr id="5" name="TextBox 4">
                <a:extLst>
                  <a:ext uri="{FF2B5EF4-FFF2-40B4-BE49-F238E27FC236}">
                    <a16:creationId xmlns:a16="http://schemas.microsoft.com/office/drawing/2014/main" id="{6FF979DC-B02C-C849-FD93-F6437D1A6EC8}"/>
                  </a:ext>
                </a:extLst>
              </p:cNvPr>
              <p:cNvSpPr txBox="1">
                <a:spLocks noRot="1" noChangeAspect="1" noMove="1" noResize="1" noEditPoints="1" noAdjustHandles="1" noChangeArrowheads="1" noChangeShapeType="1" noTextEdit="1"/>
              </p:cNvSpPr>
              <p:nvPr/>
            </p:nvSpPr>
            <p:spPr>
              <a:xfrm>
                <a:off x="580046" y="3529013"/>
                <a:ext cx="10671360" cy="1368965"/>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251EB8E0-6E8A-012E-AF0D-F62237BC9013}"/>
              </a:ext>
            </a:extLst>
          </p:cNvPr>
          <p:cNvSpPr txBox="1"/>
          <p:nvPr/>
        </p:nvSpPr>
        <p:spPr>
          <a:xfrm>
            <a:off x="117289" y="4855117"/>
            <a:ext cx="11596873" cy="430887"/>
          </a:xfrm>
          <a:prstGeom prst="rect">
            <a:avLst/>
          </a:prstGeom>
          <a:noFill/>
        </p:spPr>
        <p:txBody>
          <a:bodyPr wrap="square">
            <a:spAutoFit/>
          </a:bodyPr>
          <a:lstStyle/>
          <a:p>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Example: </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269C1A-D70C-9906-77DF-AED9513D1772}"/>
                  </a:ext>
                </a:extLst>
              </p:cNvPr>
              <p:cNvSpPr txBox="1"/>
              <p:nvPr/>
            </p:nvSpPr>
            <p:spPr>
              <a:xfrm>
                <a:off x="580046" y="5496946"/>
                <a:ext cx="10671360" cy="7301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1.11∗0.4∗</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d>
                        <m:dPr>
                          <m:ctrlPr>
                            <a:rPr lang="es-CO" sz="2400" b="0" i="1" smtClean="0">
                              <a:latin typeface="Cambria Math" panose="02040503050406030204" pitchFamily="18" charset="0"/>
                            </a:rPr>
                          </m:ctrlPr>
                        </m:dPr>
                        <m:e>
                          <m:r>
                            <a:rPr lang="es-CO" sz="2400" b="0" i="1" smtClean="0">
                              <a:latin typeface="Cambria Math" panose="02040503050406030204" pitchFamily="18" charset="0"/>
                            </a:rPr>
                            <m:t>𝑆𝑜𝑙𝑎𝑟</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𝐴𝑐𝑡𝑖𝑣𝑡𝑦</m:t>
                          </m:r>
                          <m:r>
                            <a:rPr lang="es-CO" sz="2400" b="0" i="1" smtClean="0">
                              <a:latin typeface="Cambria Math" panose="02040503050406030204" pitchFamily="18" charset="0"/>
                            </a:rPr>
                            <m:t>+</m:t>
                          </m:r>
                          <m:r>
                            <a:rPr lang="es-CO" sz="2400" b="0" i="1" smtClean="0">
                              <a:latin typeface="Cambria Math" panose="02040503050406030204" pitchFamily="18" charset="0"/>
                            </a:rPr>
                            <m:t>𝑊𝑖𝑛𝑑</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r>
                            <a:rPr lang="es-CO" sz="2400" b="0" i="1" smtClean="0">
                              <a:latin typeface="Cambria Math" panose="02040503050406030204" pitchFamily="18" charset="0"/>
                            </a:rPr>
                            <m:t>𝐻𝑦𝑑𝑟𝑜</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d>
                      <m:r>
                        <a:rPr lang="es-CO" sz="2400" b="0" i="1" smtClean="0">
                          <a:latin typeface="Cambria Math" panose="02040503050406030204" pitchFamily="18" charset="0"/>
                        </a:rPr>
                        <m:t>&lt;0</m:t>
                      </m:r>
                    </m:oMath>
                  </m:oMathPara>
                </a14:m>
                <a:endParaRPr lang="es-CO" sz="2400" dirty="0"/>
              </a:p>
            </p:txBody>
          </p:sp>
        </mc:Choice>
        <mc:Fallback xmlns="">
          <p:sp>
            <p:nvSpPr>
              <p:cNvPr id="9" name="TextBox 8">
                <a:extLst>
                  <a:ext uri="{FF2B5EF4-FFF2-40B4-BE49-F238E27FC236}">
                    <a16:creationId xmlns:a16="http://schemas.microsoft.com/office/drawing/2014/main" id="{21269C1A-D70C-9906-77DF-AED9513D1772}"/>
                  </a:ext>
                </a:extLst>
              </p:cNvPr>
              <p:cNvSpPr txBox="1">
                <a:spLocks noRot="1" noChangeAspect="1" noMove="1" noResize="1" noEditPoints="1" noAdjustHandles="1" noChangeArrowheads="1" noChangeShapeType="1" noTextEdit="1"/>
              </p:cNvSpPr>
              <p:nvPr/>
            </p:nvSpPr>
            <p:spPr>
              <a:xfrm>
                <a:off x="580046" y="5496946"/>
                <a:ext cx="10671360" cy="730136"/>
              </a:xfrm>
              <a:prstGeom prst="rect">
                <a:avLst/>
              </a:prstGeom>
              <a:blipFill>
                <a:blip r:embed="rId6"/>
                <a:stretch>
                  <a:fillRect b="-17500"/>
                </a:stretch>
              </a:blipFill>
            </p:spPr>
            <p:txBody>
              <a:bodyPr/>
              <a:lstStyle/>
              <a:p>
                <a:r>
                  <a:rPr lang="es-CO">
                    <a:noFill/>
                  </a:rPr>
                  <a:t> </a:t>
                </a:r>
              </a:p>
            </p:txBody>
          </p:sp>
        </mc:Fallback>
      </mc:AlternateContent>
      <p:pic>
        <p:nvPicPr>
          <p:cNvPr id="2" name="synthesize (65)">
            <a:hlinkClick r:id="" action="ppaction://media"/>
            <a:extLst>
              <a:ext uri="{FF2B5EF4-FFF2-40B4-BE49-F238E27FC236}">
                <a16:creationId xmlns:a16="http://schemas.microsoft.com/office/drawing/2014/main" id="{FBEEAACB-9F9F-13BA-0BC4-692B882BB1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5782" y="288937"/>
            <a:ext cx="846782" cy="846782"/>
          </a:xfrm>
          <a:prstGeom prst="rect">
            <a:avLst/>
          </a:prstGeom>
        </p:spPr>
      </p:pic>
    </p:spTree>
    <p:extLst>
      <p:ext uri="{BB962C8B-B14F-4D97-AF65-F5344CB8AC3E}">
        <p14:creationId xmlns:p14="http://schemas.microsoft.com/office/powerpoint/2010/main" val="7964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4CB98E-132C-F1BF-C682-DD675F31414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12E630-9484-E0D9-F215-983E7012FA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7" name="Rectangle 6">
            <a:extLst>
              <a:ext uri="{FF2B5EF4-FFF2-40B4-BE49-F238E27FC236}">
                <a16:creationId xmlns:a16="http://schemas.microsoft.com/office/drawing/2014/main" id="{BE5437A9-C758-1468-2E1C-A911772FF2B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Emission limit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47854BA-034F-E2A3-C8C5-689A3816F61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8274F77-D5B4-49ED-6D7F-0901A4C25318}"/>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pathways for energy systems to meet specific GHG emission caps.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Annual Emission Limit parameter is used to define the desired emission levels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F0213A-3F7F-A1E9-AABA-74B1E969080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carbon neutrality by 2040, with a gradually decreasing carbon budget starting from 2030. The Annual Emission Limit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4F820DB9-22A4-C321-7146-05BABB118379}"/>
              </a:ext>
            </a:extLst>
          </p:cNvPr>
          <p:cNvGraphicFramePr>
            <a:graphicFrameLocks noGrp="1"/>
          </p:cNvGraphicFramePr>
          <p:nvPr>
            <p:extLst>
              <p:ext uri="{D42A27DB-BD31-4B8C-83A1-F6EECF244321}">
                <p14:modId xmlns:p14="http://schemas.microsoft.com/office/powerpoint/2010/main" val="374984372"/>
              </p:ext>
            </p:extLst>
          </p:nvPr>
        </p:nvGraphicFramePr>
        <p:xfrm>
          <a:off x="57152" y="5116304"/>
          <a:ext cx="11765137" cy="966549"/>
        </p:xfrm>
        <a:graphic>
          <a:graphicData uri="http://schemas.openxmlformats.org/drawingml/2006/table">
            <a:tbl>
              <a:tblPr/>
              <a:tblGrid>
                <a:gridCol w="1450497">
                  <a:extLst>
                    <a:ext uri="{9D8B030D-6E8A-4147-A177-3AD203B41FA5}">
                      <a16:colId xmlns:a16="http://schemas.microsoft.com/office/drawing/2014/main" val="785887703"/>
                    </a:ext>
                  </a:extLst>
                </a:gridCol>
                <a:gridCol w="644665">
                  <a:extLst>
                    <a:ext uri="{9D8B030D-6E8A-4147-A177-3AD203B41FA5}">
                      <a16:colId xmlns:a16="http://schemas.microsoft.com/office/drawing/2014/main" val="1001446333"/>
                    </a:ext>
                  </a:extLst>
                </a:gridCol>
                <a:gridCol w="644665">
                  <a:extLst>
                    <a:ext uri="{9D8B030D-6E8A-4147-A177-3AD203B41FA5}">
                      <a16:colId xmlns:a16="http://schemas.microsoft.com/office/drawing/2014/main" val="434633472"/>
                    </a:ext>
                  </a:extLst>
                </a:gridCol>
                <a:gridCol w="644665">
                  <a:extLst>
                    <a:ext uri="{9D8B030D-6E8A-4147-A177-3AD203B41FA5}">
                      <a16:colId xmlns:a16="http://schemas.microsoft.com/office/drawing/2014/main" val="2114932877"/>
                    </a:ext>
                  </a:extLst>
                </a:gridCol>
                <a:gridCol w="644665">
                  <a:extLst>
                    <a:ext uri="{9D8B030D-6E8A-4147-A177-3AD203B41FA5}">
                      <a16:colId xmlns:a16="http://schemas.microsoft.com/office/drawing/2014/main" val="2305213897"/>
                    </a:ext>
                  </a:extLst>
                </a:gridCol>
                <a:gridCol w="644665">
                  <a:extLst>
                    <a:ext uri="{9D8B030D-6E8A-4147-A177-3AD203B41FA5}">
                      <a16:colId xmlns:a16="http://schemas.microsoft.com/office/drawing/2014/main" val="3262426871"/>
                    </a:ext>
                  </a:extLst>
                </a:gridCol>
                <a:gridCol w="644665">
                  <a:extLst>
                    <a:ext uri="{9D8B030D-6E8A-4147-A177-3AD203B41FA5}">
                      <a16:colId xmlns:a16="http://schemas.microsoft.com/office/drawing/2014/main" val="590106610"/>
                    </a:ext>
                  </a:extLst>
                </a:gridCol>
                <a:gridCol w="644665">
                  <a:extLst>
                    <a:ext uri="{9D8B030D-6E8A-4147-A177-3AD203B41FA5}">
                      <a16:colId xmlns:a16="http://schemas.microsoft.com/office/drawing/2014/main" val="1610478349"/>
                    </a:ext>
                  </a:extLst>
                </a:gridCol>
                <a:gridCol w="644665">
                  <a:extLst>
                    <a:ext uri="{9D8B030D-6E8A-4147-A177-3AD203B41FA5}">
                      <a16:colId xmlns:a16="http://schemas.microsoft.com/office/drawing/2014/main" val="1351595512"/>
                    </a:ext>
                  </a:extLst>
                </a:gridCol>
                <a:gridCol w="644665">
                  <a:extLst>
                    <a:ext uri="{9D8B030D-6E8A-4147-A177-3AD203B41FA5}">
                      <a16:colId xmlns:a16="http://schemas.microsoft.com/office/drawing/2014/main" val="1987726984"/>
                    </a:ext>
                  </a:extLst>
                </a:gridCol>
                <a:gridCol w="644665">
                  <a:extLst>
                    <a:ext uri="{9D8B030D-6E8A-4147-A177-3AD203B41FA5}">
                      <a16:colId xmlns:a16="http://schemas.microsoft.com/office/drawing/2014/main" val="893086793"/>
                    </a:ext>
                  </a:extLst>
                </a:gridCol>
                <a:gridCol w="644665">
                  <a:extLst>
                    <a:ext uri="{9D8B030D-6E8A-4147-A177-3AD203B41FA5}">
                      <a16:colId xmlns:a16="http://schemas.microsoft.com/office/drawing/2014/main" val="1926811487"/>
                    </a:ext>
                  </a:extLst>
                </a:gridCol>
                <a:gridCol w="644665">
                  <a:extLst>
                    <a:ext uri="{9D8B030D-6E8A-4147-A177-3AD203B41FA5}">
                      <a16:colId xmlns:a16="http://schemas.microsoft.com/office/drawing/2014/main" val="2489607839"/>
                    </a:ext>
                  </a:extLst>
                </a:gridCol>
                <a:gridCol w="644665">
                  <a:extLst>
                    <a:ext uri="{9D8B030D-6E8A-4147-A177-3AD203B41FA5}">
                      <a16:colId xmlns:a16="http://schemas.microsoft.com/office/drawing/2014/main" val="2985755842"/>
                    </a:ext>
                  </a:extLst>
                </a:gridCol>
                <a:gridCol w="644665">
                  <a:extLst>
                    <a:ext uri="{9D8B030D-6E8A-4147-A177-3AD203B41FA5}">
                      <a16:colId xmlns:a16="http://schemas.microsoft.com/office/drawing/2014/main" val="1723973081"/>
                    </a:ext>
                  </a:extLst>
                </a:gridCol>
                <a:gridCol w="644665">
                  <a:extLst>
                    <a:ext uri="{9D8B030D-6E8A-4147-A177-3AD203B41FA5}">
                      <a16:colId xmlns:a16="http://schemas.microsoft.com/office/drawing/2014/main" val="1164603854"/>
                    </a:ext>
                  </a:extLst>
                </a:gridCol>
                <a:gridCol w="644665">
                  <a:extLst>
                    <a:ext uri="{9D8B030D-6E8A-4147-A177-3AD203B41FA5}">
                      <a16:colId xmlns:a16="http://schemas.microsoft.com/office/drawing/2014/main" val="1458202964"/>
                    </a:ext>
                  </a:extLst>
                </a:gridCol>
              </a:tblGrid>
              <a:tr h="472867">
                <a:tc>
                  <a:txBody>
                    <a:bodyPr/>
                    <a:lstStyle/>
                    <a:p>
                      <a:pPr algn="ctr" fontAlgn="b"/>
                      <a:r>
                        <a:rPr lang="es-CO" sz="1600" b="0" i="0" u="none" strike="noStrike">
                          <a:solidFill>
                            <a:srgbClr val="000000"/>
                          </a:solidFill>
                          <a:effectLst/>
                          <a:latin typeface="Aptos Narrow" panose="020B0004020202020204" pitchFamily="34" charset="0"/>
                        </a:rPr>
                        <a:t> </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2033</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2034</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2040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150415764"/>
                  </a:ext>
                </a:extLst>
              </a:tr>
              <a:tr h="472867">
                <a:tc>
                  <a:txBody>
                    <a:bodyPr/>
                    <a:lstStyle/>
                    <a:p>
                      <a:pPr algn="ctr" fontAlgn="b"/>
                      <a:r>
                        <a:rPr lang="es-CO" sz="1600" b="1" i="0" u="none" strike="noStrike">
                          <a:solidFill>
                            <a:srgbClr val="000000"/>
                          </a:solidFill>
                          <a:effectLst/>
                          <a:latin typeface="Aptos Narrow" panose="020B0004020202020204" pitchFamily="34" charset="0"/>
                        </a:rPr>
                        <a:t>Annual Emission Limit</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170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168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152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110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21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dirty="0">
                          <a:solidFill>
                            <a:srgbClr val="000000"/>
                          </a:solidFill>
                          <a:effectLst/>
                          <a:latin typeface="Aptos Narrow" panose="020B0004020202020204" pitchFamily="34" charset="0"/>
                        </a:rPr>
                        <a:t>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988753460"/>
                  </a:ext>
                </a:extLst>
              </a:tr>
            </a:tbl>
          </a:graphicData>
        </a:graphic>
      </p:graphicFrame>
      <p:pic>
        <p:nvPicPr>
          <p:cNvPr id="6" name="synthesize (66)">
            <a:hlinkClick r:id="" action="ppaction://media"/>
            <a:extLst>
              <a:ext uri="{FF2B5EF4-FFF2-40B4-BE49-F238E27FC236}">
                <a16:creationId xmlns:a16="http://schemas.microsoft.com/office/drawing/2014/main" id="{45603E55-2236-ABA4-D17C-803B1D8E5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75382"/>
            <a:ext cx="1131132" cy="1131132"/>
          </a:xfrm>
          <a:prstGeom prst="rect">
            <a:avLst/>
          </a:prstGeom>
        </p:spPr>
      </p:pic>
    </p:spTree>
    <p:extLst>
      <p:ext uri="{BB962C8B-B14F-4D97-AF65-F5344CB8AC3E}">
        <p14:creationId xmlns:p14="http://schemas.microsoft.com/office/powerpoint/2010/main" val="35364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63743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 of energy scenario.</a:t>
            </a:r>
            <a:br>
              <a:rPr lang="en-US" sz="2400" dirty="0">
                <a:latin typeface="Open Sans"/>
                <a:ea typeface="+mn-lt"/>
                <a:cs typeface="+mn-lt"/>
              </a:rPr>
            </a:br>
            <a:r>
              <a:rPr lang="en-US" sz="2400" dirty="0">
                <a:latin typeface="Open Sans"/>
                <a:ea typeface="+mn-lt"/>
                <a:cs typeface="+mn-lt"/>
              </a:rPr>
              <a:t>ILO2: Learn the basic concepts and parameters linked to scenario validation.</a:t>
            </a:r>
          </a:p>
          <a:p>
            <a:pPr>
              <a:spcBef>
                <a:spcPts val="1000"/>
              </a:spcBef>
            </a:pPr>
            <a:r>
              <a:rPr lang="en-US" sz="2400" dirty="0">
                <a:latin typeface="Open Sans"/>
                <a:ea typeface="+mn-lt"/>
                <a:cs typeface="+mn-lt"/>
              </a:rPr>
              <a:t>ILO2: Learn the basic steps to design energy scenarios.</a:t>
            </a:r>
          </a:p>
          <a:p>
            <a:pPr>
              <a:spcBef>
                <a:spcPts val="1000"/>
              </a:spcBef>
            </a:pPr>
            <a:r>
              <a:rPr lang="en-US" sz="2400" dirty="0">
                <a:latin typeface="Open Sans"/>
                <a:ea typeface="+mn-lt"/>
                <a:cs typeface="+mn-lt"/>
              </a:rPr>
              <a:t>ILO3: Learn how to model different energy scenarios using </a:t>
            </a:r>
            <a:r>
              <a:rPr lang="en-US" sz="2400" dirty="0" err="1">
                <a:latin typeface="Open Sans"/>
                <a:ea typeface="+mn-lt"/>
                <a:cs typeface="+mn-lt"/>
              </a:rPr>
              <a:t>OSeMOSYS</a:t>
            </a:r>
            <a:r>
              <a:rPr lang="en-US" sz="2400" dirty="0">
                <a:latin typeface="Open Sans"/>
                <a:ea typeface="+mn-lt"/>
                <a:cs typeface="+mn-lt"/>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08C271F-F36B-4002-903C-74DA4EDB4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7CF7E0C-AEB9-962B-9DA0-7481D5E2AB8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7" name="Rectangle 6">
            <a:extLst>
              <a:ext uri="{FF2B5EF4-FFF2-40B4-BE49-F238E27FC236}">
                <a16:creationId xmlns:a16="http://schemas.microsoft.com/office/drawing/2014/main" id="{C4EF7FB2-A809-A5B5-8B50-619E2459FBF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Carbon tax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945E89A-E592-17A3-76CA-54E5433910B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C4B74263-A02E-85A1-275A-914CA092CDCC}"/>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examines pathways for energy systems constrained by carbon taxes. </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Emission Penalty parameter is used to define the carbon tax or price, applicable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619E961-3DAC-5F5F-E04A-572BC395B6FA}"/>
              </a:ext>
            </a:extLst>
          </p:cNvPr>
          <p:cNvSpPr txBox="1"/>
          <p:nvPr/>
        </p:nvSpPr>
        <p:spPr>
          <a:xfrm>
            <a:off x="201427" y="3824582"/>
            <a:ext cx="11596873" cy="769441"/>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a linear growth in carbon tax from US$12 per tCO2 in 2021 to US$30 per tCO2 by 2030. The Emission Penalty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E77C2042-9F3D-AA75-4109-BF9E1CA5EC39}"/>
              </a:ext>
            </a:extLst>
          </p:cNvPr>
          <p:cNvGraphicFramePr>
            <a:graphicFrameLocks noGrp="1"/>
          </p:cNvGraphicFramePr>
          <p:nvPr>
            <p:extLst>
              <p:ext uri="{D42A27DB-BD31-4B8C-83A1-F6EECF244321}">
                <p14:modId xmlns:p14="http://schemas.microsoft.com/office/powerpoint/2010/main" val="3554627158"/>
              </p:ext>
            </p:extLst>
          </p:nvPr>
        </p:nvGraphicFramePr>
        <p:xfrm>
          <a:off x="519113" y="5027510"/>
          <a:ext cx="11110910" cy="1087540"/>
        </p:xfrm>
        <a:graphic>
          <a:graphicData uri="http://schemas.openxmlformats.org/drawingml/2006/table">
            <a:tbl>
              <a:tblPr/>
              <a:tblGrid>
                <a:gridCol w="2040780">
                  <a:extLst>
                    <a:ext uri="{9D8B030D-6E8A-4147-A177-3AD203B41FA5}">
                      <a16:colId xmlns:a16="http://schemas.microsoft.com/office/drawing/2014/main" val="740775273"/>
                    </a:ext>
                  </a:extLst>
                </a:gridCol>
                <a:gridCol w="907013">
                  <a:extLst>
                    <a:ext uri="{9D8B030D-6E8A-4147-A177-3AD203B41FA5}">
                      <a16:colId xmlns:a16="http://schemas.microsoft.com/office/drawing/2014/main" val="3498476558"/>
                    </a:ext>
                  </a:extLst>
                </a:gridCol>
                <a:gridCol w="907013">
                  <a:extLst>
                    <a:ext uri="{9D8B030D-6E8A-4147-A177-3AD203B41FA5}">
                      <a16:colId xmlns:a16="http://schemas.microsoft.com/office/drawing/2014/main" val="908526697"/>
                    </a:ext>
                  </a:extLst>
                </a:gridCol>
                <a:gridCol w="907013">
                  <a:extLst>
                    <a:ext uri="{9D8B030D-6E8A-4147-A177-3AD203B41FA5}">
                      <a16:colId xmlns:a16="http://schemas.microsoft.com/office/drawing/2014/main" val="2412496743"/>
                    </a:ext>
                  </a:extLst>
                </a:gridCol>
                <a:gridCol w="907013">
                  <a:extLst>
                    <a:ext uri="{9D8B030D-6E8A-4147-A177-3AD203B41FA5}">
                      <a16:colId xmlns:a16="http://schemas.microsoft.com/office/drawing/2014/main" val="3224325932"/>
                    </a:ext>
                  </a:extLst>
                </a:gridCol>
                <a:gridCol w="907013">
                  <a:extLst>
                    <a:ext uri="{9D8B030D-6E8A-4147-A177-3AD203B41FA5}">
                      <a16:colId xmlns:a16="http://schemas.microsoft.com/office/drawing/2014/main" val="2798531498"/>
                    </a:ext>
                  </a:extLst>
                </a:gridCol>
                <a:gridCol w="907013">
                  <a:extLst>
                    <a:ext uri="{9D8B030D-6E8A-4147-A177-3AD203B41FA5}">
                      <a16:colId xmlns:a16="http://schemas.microsoft.com/office/drawing/2014/main" val="900617591"/>
                    </a:ext>
                  </a:extLst>
                </a:gridCol>
                <a:gridCol w="907013">
                  <a:extLst>
                    <a:ext uri="{9D8B030D-6E8A-4147-A177-3AD203B41FA5}">
                      <a16:colId xmlns:a16="http://schemas.microsoft.com/office/drawing/2014/main" val="4192129230"/>
                    </a:ext>
                  </a:extLst>
                </a:gridCol>
                <a:gridCol w="907013">
                  <a:extLst>
                    <a:ext uri="{9D8B030D-6E8A-4147-A177-3AD203B41FA5}">
                      <a16:colId xmlns:a16="http://schemas.microsoft.com/office/drawing/2014/main" val="1850671745"/>
                    </a:ext>
                  </a:extLst>
                </a:gridCol>
                <a:gridCol w="907013">
                  <a:extLst>
                    <a:ext uri="{9D8B030D-6E8A-4147-A177-3AD203B41FA5}">
                      <a16:colId xmlns:a16="http://schemas.microsoft.com/office/drawing/2014/main" val="1016379074"/>
                    </a:ext>
                  </a:extLst>
                </a:gridCol>
                <a:gridCol w="907013">
                  <a:extLst>
                    <a:ext uri="{9D8B030D-6E8A-4147-A177-3AD203B41FA5}">
                      <a16:colId xmlns:a16="http://schemas.microsoft.com/office/drawing/2014/main" val="2268621377"/>
                    </a:ext>
                  </a:extLst>
                </a:gridCol>
              </a:tblGrid>
              <a:tr h="543770">
                <a:tc>
                  <a:txBody>
                    <a:bodyPr/>
                    <a:lstStyle/>
                    <a:p>
                      <a:pPr algn="ctr" fontAlgn="b"/>
                      <a:r>
                        <a:rPr lang="es-CO" sz="20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20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4117199528"/>
                  </a:ext>
                </a:extLst>
              </a:tr>
              <a:tr h="543770">
                <a:tc>
                  <a:txBody>
                    <a:bodyPr/>
                    <a:lstStyle/>
                    <a:p>
                      <a:pPr algn="ctr" fontAlgn="b"/>
                      <a:r>
                        <a:rPr lang="es-CO" sz="2000" b="1" i="0" u="none" strike="noStrike">
                          <a:solidFill>
                            <a:srgbClr val="000000"/>
                          </a:solidFill>
                          <a:effectLst/>
                          <a:latin typeface="Aptos Narrow" panose="020B0004020202020204" pitchFamily="34" charset="0"/>
                        </a:rPr>
                        <a:t>Emission Penalty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dirty="0">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732170481"/>
                  </a:ext>
                </a:extLst>
              </a:tr>
            </a:tbl>
          </a:graphicData>
        </a:graphic>
      </p:graphicFrame>
      <p:pic>
        <p:nvPicPr>
          <p:cNvPr id="6" name="synthesize (67)">
            <a:hlinkClick r:id="" action="ppaction://media"/>
            <a:extLst>
              <a:ext uri="{FF2B5EF4-FFF2-40B4-BE49-F238E27FC236}">
                <a16:creationId xmlns:a16="http://schemas.microsoft.com/office/drawing/2014/main" id="{26D402B2-44CD-A2C1-441B-3E73A422C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8072" y="177084"/>
            <a:ext cx="1020296" cy="1020296"/>
          </a:xfrm>
          <a:prstGeom prst="rect">
            <a:avLst/>
          </a:prstGeom>
        </p:spPr>
      </p:pic>
    </p:spTree>
    <p:extLst>
      <p:ext uri="{BB962C8B-B14F-4D97-AF65-F5344CB8AC3E}">
        <p14:creationId xmlns:p14="http://schemas.microsoft.com/office/powerpoint/2010/main" val="36602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D6C704-5CAC-FD21-EA4D-2E7BD25B9BD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32E53F9-2C5C-7415-5046-ADA5D0DA2C01}"/>
              </a:ext>
            </a:extLst>
          </p:cNvPr>
          <p:cNvSpPr txBox="1"/>
          <p:nvPr/>
        </p:nvSpPr>
        <p:spPr>
          <a:xfrm>
            <a:off x="9721688" y="527354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18" name="TextBox 17">
            <a:extLst>
              <a:ext uri="{FF2B5EF4-FFF2-40B4-BE49-F238E27FC236}">
                <a16:creationId xmlns:a16="http://schemas.microsoft.com/office/drawing/2014/main" id="{75D6A6CF-E316-66E0-D21B-6677946C194F}"/>
              </a:ext>
            </a:extLst>
          </p:cNvPr>
          <p:cNvSpPr txBox="1"/>
          <p:nvPr/>
        </p:nvSpPr>
        <p:spPr>
          <a:xfrm>
            <a:off x="4683923" y="5164864"/>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11" name="TextBox 10">
            <a:extLst>
              <a:ext uri="{FF2B5EF4-FFF2-40B4-BE49-F238E27FC236}">
                <a16:creationId xmlns:a16="http://schemas.microsoft.com/office/drawing/2014/main" id="{D2836AA5-E6E0-82A4-7302-529FA8800557}"/>
              </a:ext>
            </a:extLst>
          </p:cNvPr>
          <p:cNvSpPr txBox="1"/>
          <p:nvPr/>
        </p:nvSpPr>
        <p:spPr>
          <a:xfrm>
            <a:off x="9721688" y="380845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3" name="Slide Number Placeholder 1">
            <a:extLst>
              <a:ext uri="{FF2B5EF4-FFF2-40B4-BE49-F238E27FC236}">
                <a16:creationId xmlns:a16="http://schemas.microsoft.com/office/drawing/2014/main" id="{A8BED49C-6C6E-685B-AC5B-22A3979CD16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7" name="Rectangle 6">
            <a:extLst>
              <a:ext uri="{FF2B5EF4-FFF2-40B4-BE49-F238E27FC236}">
                <a16:creationId xmlns:a16="http://schemas.microsoft.com/office/drawing/2014/main" id="{D7981F2E-A386-2839-EF9F-3A3EEAC8CBE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efficiency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D3812BE-8970-243D-725D-DE1F11CFC19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73354DAB-B4E3-D626-A8E9-248DD6801F49}"/>
              </a:ext>
            </a:extLst>
          </p:cNvPr>
          <p:cNvSpPr txBox="1"/>
          <p:nvPr/>
        </p:nvSpPr>
        <p:spPr>
          <a:xfrm>
            <a:off x="201427" y="1463318"/>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the evolution of the energy system with the implementation of energy efficiency measures.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strategy involves creating new technologies that represent efficiency improvements through better input activity ratios but higher capital costs.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80F715-8E22-F804-151E-3C4E4A875E45}"/>
              </a:ext>
            </a:extLst>
          </p:cNvPr>
          <p:cNvSpPr txBox="1"/>
          <p:nvPr/>
        </p:nvSpPr>
        <p:spPr>
          <a:xfrm>
            <a:off x="201428" y="3669562"/>
            <a:ext cx="4004779" cy="2462213"/>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One technology with standard efficiency will consume the expected amount of electricity but the second technology with higher efficiency will consume less electricity.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BF4F57E-B31E-90EC-1F41-3C79A1A1980F}"/>
              </a:ext>
            </a:extLst>
          </p:cNvPr>
          <p:cNvSpPr/>
          <p:nvPr/>
        </p:nvSpPr>
        <p:spPr>
          <a:xfrm>
            <a:off x="6869276" y="3880065"/>
            <a:ext cx="3031811" cy="8879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1 | </a:t>
            </a:r>
            <a:r>
              <a:rPr lang="es-CO" sz="1600" dirty="0" err="1">
                <a:solidFill>
                  <a:sysClr val="windowText" lastClr="000000"/>
                </a:solidFill>
              </a:rPr>
              <a:t>Cost</a:t>
            </a:r>
            <a:r>
              <a:rPr lang="es-CO" sz="1600" dirty="0">
                <a:solidFill>
                  <a:sysClr val="windowText" lastClr="000000"/>
                </a:solidFill>
              </a:rPr>
              <a:t>: 100 USD/kW</a:t>
            </a:r>
          </a:p>
        </p:txBody>
      </p:sp>
      <p:cxnSp>
        <p:nvCxnSpPr>
          <p:cNvPr id="6" name="Straight Arrow Connector 5">
            <a:extLst>
              <a:ext uri="{FF2B5EF4-FFF2-40B4-BE49-F238E27FC236}">
                <a16:creationId xmlns:a16="http://schemas.microsoft.com/office/drawing/2014/main" id="{BD0A809E-AD9C-C77B-B1F6-DA226AED8DFB}"/>
              </a:ext>
            </a:extLst>
          </p:cNvPr>
          <p:cNvCxnSpPr>
            <a:cxnSpLocks/>
            <a:stCxn id="5" idx="3"/>
          </p:cNvCxnSpPr>
          <p:nvPr/>
        </p:nvCxnSpPr>
        <p:spPr>
          <a:xfrm>
            <a:off x="9901087" y="4324055"/>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013E330-48F1-49A5-7BE7-847C133DD891}"/>
              </a:ext>
            </a:extLst>
          </p:cNvPr>
          <p:cNvSpPr/>
          <p:nvPr/>
        </p:nvSpPr>
        <p:spPr>
          <a:xfrm>
            <a:off x="6869276" y="5343809"/>
            <a:ext cx="3031811" cy="887980"/>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0.95 | </a:t>
            </a:r>
            <a:r>
              <a:rPr lang="es-CO" sz="1600" dirty="0" err="1">
                <a:solidFill>
                  <a:sysClr val="windowText" lastClr="000000"/>
                </a:solidFill>
              </a:rPr>
              <a:t>Cost</a:t>
            </a:r>
            <a:r>
              <a:rPr lang="es-CO" sz="1600" dirty="0">
                <a:solidFill>
                  <a:sysClr val="windowText" lastClr="000000"/>
                </a:solidFill>
              </a:rPr>
              <a:t>: 150 USD/kW</a:t>
            </a:r>
          </a:p>
        </p:txBody>
      </p:sp>
      <p:cxnSp>
        <p:nvCxnSpPr>
          <p:cNvPr id="10" name="Straight Arrow Connector 9">
            <a:extLst>
              <a:ext uri="{FF2B5EF4-FFF2-40B4-BE49-F238E27FC236}">
                <a16:creationId xmlns:a16="http://schemas.microsoft.com/office/drawing/2014/main" id="{07AF57FE-E4C2-B5B1-0090-80EB356DF328}"/>
              </a:ext>
            </a:extLst>
          </p:cNvPr>
          <p:cNvCxnSpPr>
            <a:cxnSpLocks/>
            <a:stCxn id="9" idx="3"/>
          </p:cNvCxnSpPr>
          <p:nvPr/>
        </p:nvCxnSpPr>
        <p:spPr>
          <a:xfrm>
            <a:off x="9901087" y="5787799"/>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666B2B-A9EF-7F70-9551-745CB3333CDD}"/>
              </a:ext>
            </a:extLst>
          </p:cNvPr>
          <p:cNvCxnSpPr>
            <a:cxnSpLocks/>
          </p:cNvCxnSpPr>
          <p:nvPr/>
        </p:nvCxnSpPr>
        <p:spPr>
          <a:xfrm>
            <a:off x="5999655" y="4309602"/>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642A1E-4903-0687-B193-9E0A2C193A39}"/>
              </a:ext>
            </a:extLst>
          </p:cNvPr>
          <p:cNvCxnSpPr>
            <a:cxnSpLocks/>
          </p:cNvCxnSpPr>
          <p:nvPr/>
        </p:nvCxnSpPr>
        <p:spPr>
          <a:xfrm>
            <a:off x="5985368" y="5769041"/>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A4D2FF-D395-30DC-D469-AB2F3AE08054}"/>
              </a:ext>
            </a:extLst>
          </p:cNvPr>
          <p:cNvSpPr txBox="1"/>
          <p:nvPr/>
        </p:nvSpPr>
        <p:spPr>
          <a:xfrm>
            <a:off x="4676152" y="3680005"/>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20" name="TextBox 19">
            <a:extLst>
              <a:ext uri="{FF2B5EF4-FFF2-40B4-BE49-F238E27FC236}">
                <a16:creationId xmlns:a16="http://schemas.microsoft.com/office/drawing/2014/main" id="{330EDBF2-57C4-45FC-FF9D-81973B26E3E3}"/>
              </a:ext>
            </a:extLst>
          </p:cNvPr>
          <p:cNvSpPr txBox="1"/>
          <p:nvPr/>
        </p:nvSpPr>
        <p:spPr>
          <a:xfrm>
            <a:off x="10209247" y="4507255"/>
            <a:ext cx="1281054" cy="369332"/>
          </a:xfrm>
          <a:prstGeom prst="rect">
            <a:avLst/>
          </a:prstGeom>
          <a:noFill/>
        </p:spPr>
        <p:txBody>
          <a:bodyPr wrap="square" rtlCol="0">
            <a:spAutoFit/>
          </a:bodyPr>
          <a:lstStyle/>
          <a:p>
            <a:pPr algn="ctr"/>
            <a:r>
              <a:rPr lang="es-CO" sz="1800" b="1" dirty="0"/>
              <a:t>100 PJ</a:t>
            </a:r>
          </a:p>
        </p:txBody>
      </p:sp>
      <p:sp>
        <p:nvSpPr>
          <p:cNvPr id="21" name="TextBox 20">
            <a:extLst>
              <a:ext uri="{FF2B5EF4-FFF2-40B4-BE49-F238E27FC236}">
                <a16:creationId xmlns:a16="http://schemas.microsoft.com/office/drawing/2014/main" id="{D991D7AC-754E-A9BB-B3C4-6D4C54F90834}"/>
              </a:ext>
            </a:extLst>
          </p:cNvPr>
          <p:cNvSpPr txBox="1"/>
          <p:nvPr/>
        </p:nvSpPr>
        <p:spPr>
          <a:xfrm>
            <a:off x="4854747" y="4546183"/>
            <a:ext cx="1281054" cy="369332"/>
          </a:xfrm>
          <a:prstGeom prst="rect">
            <a:avLst/>
          </a:prstGeom>
          <a:noFill/>
        </p:spPr>
        <p:txBody>
          <a:bodyPr wrap="square" rtlCol="0">
            <a:spAutoFit/>
          </a:bodyPr>
          <a:lstStyle/>
          <a:p>
            <a:pPr algn="ctr"/>
            <a:r>
              <a:rPr lang="es-CO" sz="1800" b="1" dirty="0"/>
              <a:t>100 PJ</a:t>
            </a:r>
          </a:p>
        </p:txBody>
      </p:sp>
      <p:sp>
        <p:nvSpPr>
          <p:cNvPr id="34" name="TextBox 33">
            <a:extLst>
              <a:ext uri="{FF2B5EF4-FFF2-40B4-BE49-F238E27FC236}">
                <a16:creationId xmlns:a16="http://schemas.microsoft.com/office/drawing/2014/main" id="{FA5D4461-8C74-4E2D-65D4-41D7C3CC5662}"/>
              </a:ext>
            </a:extLst>
          </p:cNvPr>
          <p:cNvSpPr txBox="1"/>
          <p:nvPr/>
        </p:nvSpPr>
        <p:spPr>
          <a:xfrm>
            <a:off x="4854747" y="6063461"/>
            <a:ext cx="1281054" cy="369332"/>
          </a:xfrm>
          <a:prstGeom prst="rect">
            <a:avLst/>
          </a:prstGeom>
          <a:noFill/>
        </p:spPr>
        <p:txBody>
          <a:bodyPr wrap="square" rtlCol="0">
            <a:spAutoFit/>
          </a:bodyPr>
          <a:lstStyle/>
          <a:p>
            <a:pPr algn="ctr"/>
            <a:r>
              <a:rPr lang="es-CO" sz="1800" b="1" dirty="0"/>
              <a:t>95 PJ</a:t>
            </a:r>
          </a:p>
        </p:txBody>
      </p:sp>
      <p:sp>
        <p:nvSpPr>
          <p:cNvPr id="35" name="TextBox 34">
            <a:extLst>
              <a:ext uri="{FF2B5EF4-FFF2-40B4-BE49-F238E27FC236}">
                <a16:creationId xmlns:a16="http://schemas.microsoft.com/office/drawing/2014/main" id="{10E2A64C-D6CF-D7A3-644A-75F91E59EABF}"/>
              </a:ext>
            </a:extLst>
          </p:cNvPr>
          <p:cNvSpPr txBox="1"/>
          <p:nvPr/>
        </p:nvSpPr>
        <p:spPr>
          <a:xfrm>
            <a:off x="10209247" y="5954668"/>
            <a:ext cx="1281054" cy="369332"/>
          </a:xfrm>
          <a:prstGeom prst="rect">
            <a:avLst/>
          </a:prstGeom>
          <a:noFill/>
        </p:spPr>
        <p:txBody>
          <a:bodyPr wrap="square" rtlCol="0">
            <a:spAutoFit/>
          </a:bodyPr>
          <a:lstStyle/>
          <a:p>
            <a:pPr algn="ctr"/>
            <a:r>
              <a:rPr lang="es-CO" sz="1800" b="1" dirty="0"/>
              <a:t>100 PJ</a:t>
            </a:r>
          </a:p>
        </p:txBody>
      </p:sp>
      <p:pic>
        <p:nvPicPr>
          <p:cNvPr id="15" name="synthesize (68)">
            <a:hlinkClick r:id="" action="ppaction://media"/>
            <a:extLst>
              <a:ext uri="{FF2B5EF4-FFF2-40B4-BE49-F238E27FC236}">
                <a16:creationId xmlns:a16="http://schemas.microsoft.com/office/drawing/2014/main" id="{F587F177-2EEA-F6F3-1A86-2F3A9EE6F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6663" y="160461"/>
            <a:ext cx="1104976" cy="1104976"/>
          </a:xfrm>
          <a:prstGeom prst="rect">
            <a:avLst/>
          </a:prstGeom>
        </p:spPr>
      </p:pic>
    </p:spTree>
    <p:extLst>
      <p:ext uri="{BB962C8B-B14F-4D97-AF65-F5344CB8AC3E}">
        <p14:creationId xmlns:p14="http://schemas.microsoft.com/office/powerpoint/2010/main" val="18285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48E4393-ACD3-8DD4-DC46-287A892369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26AD650-926B-7D5D-3534-66506F669D4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7" name="Rectangle 6">
            <a:extLst>
              <a:ext uri="{FF2B5EF4-FFF2-40B4-BE49-F238E27FC236}">
                <a16:creationId xmlns:a16="http://schemas.microsoft.com/office/drawing/2014/main" id="{4DD9F488-7FE4-7EA8-FC8D-2EFF26B1D220}"/>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49713744-336F-F3A9-81D2-C1CDFA834EF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D0D3E4D-E222-041D-325A-82645A584728}"/>
              </a:ext>
            </a:extLst>
          </p:cNvPr>
          <p:cNvSpPr txBox="1"/>
          <p:nvPr/>
        </p:nvSpPr>
        <p:spPr>
          <a:xfrm>
            <a:off x="201427" y="1420456"/>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electrification goals within an energy system.</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electrification of energy demands, we use the Total Technology Annual Activity Lower Limit parameter.</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787960B-0A97-B044-E045-1878AA06C1B2}"/>
              </a:ext>
            </a:extLst>
          </p:cNvPr>
          <p:cNvSpPr txBox="1"/>
          <p:nvPr/>
        </p:nvSpPr>
        <p:spPr>
          <a:xfrm>
            <a:off x="201427" y="3583834"/>
            <a:ext cx="11596873" cy="1446550"/>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a 5% electrification of car transport demand by 2030. Given that the final transport demand is known, we will apply a progressive percentage of electrification to the service starting from 2021. The data would be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D73D5E23-5D65-9044-9A0B-5EDE80812577}"/>
              </a:ext>
            </a:extLst>
          </p:cNvPr>
          <p:cNvGraphicFramePr>
            <a:graphicFrameLocks noGrp="1"/>
          </p:cNvGraphicFramePr>
          <p:nvPr>
            <p:extLst>
              <p:ext uri="{D42A27DB-BD31-4B8C-83A1-F6EECF244321}">
                <p14:modId xmlns:p14="http://schemas.microsoft.com/office/powerpoint/2010/main" val="4236928585"/>
              </p:ext>
            </p:extLst>
          </p:nvPr>
        </p:nvGraphicFramePr>
        <p:xfrm>
          <a:off x="144275" y="5082549"/>
          <a:ext cx="11596870" cy="1203948"/>
        </p:xfrm>
        <a:graphic>
          <a:graphicData uri="http://schemas.openxmlformats.org/drawingml/2006/table">
            <a:tbl>
              <a:tblPr/>
              <a:tblGrid>
                <a:gridCol w="2993320">
                  <a:extLst>
                    <a:ext uri="{9D8B030D-6E8A-4147-A177-3AD203B41FA5}">
                      <a16:colId xmlns:a16="http://schemas.microsoft.com/office/drawing/2014/main" val="2079398308"/>
                    </a:ext>
                  </a:extLst>
                </a:gridCol>
                <a:gridCol w="860355">
                  <a:extLst>
                    <a:ext uri="{9D8B030D-6E8A-4147-A177-3AD203B41FA5}">
                      <a16:colId xmlns:a16="http://schemas.microsoft.com/office/drawing/2014/main" val="2781868259"/>
                    </a:ext>
                  </a:extLst>
                </a:gridCol>
                <a:gridCol w="860355">
                  <a:extLst>
                    <a:ext uri="{9D8B030D-6E8A-4147-A177-3AD203B41FA5}">
                      <a16:colId xmlns:a16="http://schemas.microsoft.com/office/drawing/2014/main" val="4155749449"/>
                    </a:ext>
                  </a:extLst>
                </a:gridCol>
                <a:gridCol w="860355">
                  <a:extLst>
                    <a:ext uri="{9D8B030D-6E8A-4147-A177-3AD203B41FA5}">
                      <a16:colId xmlns:a16="http://schemas.microsoft.com/office/drawing/2014/main" val="262189944"/>
                    </a:ext>
                  </a:extLst>
                </a:gridCol>
                <a:gridCol w="860355">
                  <a:extLst>
                    <a:ext uri="{9D8B030D-6E8A-4147-A177-3AD203B41FA5}">
                      <a16:colId xmlns:a16="http://schemas.microsoft.com/office/drawing/2014/main" val="778617876"/>
                    </a:ext>
                  </a:extLst>
                </a:gridCol>
                <a:gridCol w="860355">
                  <a:extLst>
                    <a:ext uri="{9D8B030D-6E8A-4147-A177-3AD203B41FA5}">
                      <a16:colId xmlns:a16="http://schemas.microsoft.com/office/drawing/2014/main" val="586095670"/>
                    </a:ext>
                  </a:extLst>
                </a:gridCol>
                <a:gridCol w="860355">
                  <a:extLst>
                    <a:ext uri="{9D8B030D-6E8A-4147-A177-3AD203B41FA5}">
                      <a16:colId xmlns:a16="http://schemas.microsoft.com/office/drawing/2014/main" val="3630848818"/>
                    </a:ext>
                  </a:extLst>
                </a:gridCol>
                <a:gridCol w="860355">
                  <a:extLst>
                    <a:ext uri="{9D8B030D-6E8A-4147-A177-3AD203B41FA5}">
                      <a16:colId xmlns:a16="http://schemas.microsoft.com/office/drawing/2014/main" val="696947026"/>
                    </a:ext>
                  </a:extLst>
                </a:gridCol>
                <a:gridCol w="860355">
                  <a:extLst>
                    <a:ext uri="{9D8B030D-6E8A-4147-A177-3AD203B41FA5}">
                      <a16:colId xmlns:a16="http://schemas.microsoft.com/office/drawing/2014/main" val="1643026020"/>
                    </a:ext>
                  </a:extLst>
                </a:gridCol>
                <a:gridCol w="860355">
                  <a:extLst>
                    <a:ext uri="{9D8B030D-6E8A-4147-A177-3AD203B41FA5}">
                      <a16:colId xmlns:a16="http://schemas.microsoft.com/office/drawing/2014/main" val="2573374318"/>
                    </a:ext>
                  </a:extLst>
                </a:gridCol>
                <a:gridCol w="860355">
                  <a:extLst>
                    <a:ext uri="{9D8B030D-6E8A-4147-A177-3AD203B41FA5}">
                      <a16:colId xmlns:a16="http://schemas.microsoft.com/office/drawing/2014/main" val="240301374"/>
                    </a:ext>
                  </a:extLst>
                </a:gridCol>
              </a:tblGrid>
              <a:tr h="300987">
                <a:tc>
                  <a:txBody>
                    <a:bodyPr/>
                    <a:lstStyle/>
                    <a:p>
                      <a:pPr algn="ctr" fontAlgn="b"/>
                      <a:r>
                        <a:rPr lang="es-CO" sz="16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441621633"/>
                  </a:ext>
                </a:extLst>
              </a:tr>
              <a:tr h="300987">
                <a:tc>
                  <a:txBody>
                    <a:bodyPr/>
                    <a:lstStyle/>
                    <a:p>
                      <a:pPr algn="ctr" fontAlgn="b"/>
                      <a:r>
                        <a:rPr lang="en-US" sz="1600" b="1" i="0" u="none" strike="noStrike">
                          <a:solidFill>
                            <a:srgbClr val="000000"/>
                          </a:solidFill>
                          <a:effectLst/>
                          <a:latin typeface="Aptos Narrow" panose="020B0004020202020204" pitchFamily="34" charset="0"/>
                        </a:rPr>
                        <a:t>Lower Limit - Electric cars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0.205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0.705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1839230279"/>
                  </a:ext>
                </a:extLst>
              </a:tr>
              <a:tr h="300987">
                <a:tc>
                  <a:txBody>
                    <a:bodyPr/>
                    <a:lstStyle/>
                    <a:p>
                      <a:pPr algn="ctr" fontAlgn="b"/>
                      <a:r>
                        <a:rPr lang="es-CO" sz="1600" b="1" i="0" u="none" strike="noStrike">
                          <a:solidFill>
                            <a:srgbClr val="000000"/>
                          </a:solidFill>
                          <a:effectLst/>
                          <a:latin typeface="Aptos Narrow" panose="020B0004020202020204" pitchFamily="34" charset="0"/>
                        </a:rPr>
                        <a:t>Total car transport demand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646436060"/>
                  </a:ext>
                </a:extLst>
              </a:tr>
              <a:tr h="300987">
                <a:tc>
                  <a:txBody>
                    <a:bodyPr/>
                    <a:lstStyle/>
                    <a:p>
                      <a:pPr algn="ctr" fontAlgn="b"/>
                      <a:r>
                        <a:rPr lang="es-CO" sz="1600" b="1" i="0" u="none" strike="noStrike">
                          <a:solidFill>
                            <a:srgbClr val="000000"/>
                          </a:solidFill>
                          <a:effectLst/>
                          <a:latin typeface="Aptos Narrow" panose="020B0004020202020204" pitchFamily="34" charset="0"/>
                        </a:rPr>
                        <a:t>Electrification percentage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dirty="0">
                          <a:solidFill>
                            <a:srgbClr val="000000"/>
                          </a:solidFill>
                          <a:effectLst/>
                          <a:latin typeface="Aptos Narrow" panose="020B0004020202020204" pitchFamily="34"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2350737275"/>
                  </a:ext>
                </a:extLst>
              </a:tr>
            </a:tbl>
          </a:graphicData>
        </a:graphic>
      </p:graphicFrame>
      <p:pic>
        <p:nvPicPr>
          <p:cNvPr id="6" name="synthesize (69)">
            <a:hlinkClick r:id="" action="ppaction://media"/>
            <a:extLst>
              <a:ext uri="{FF2B5EF4-FFF2-40B4-BE49-F238E27FC236}">
                <a16:creationId xmlns:a16="http://schemas.microsoft.com/office/drawing/2014/main" id="{D2C40352-5E57-941C-87B8-D51192BB7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126323"/>
            <a:ext cx="1241968" cy="1241968"/>
          </a:xfrm>
          <a:prstGeom prst="rect">
            <a:avLst/>
          </a:prstGeom>
        </p:spPr>
      </p:pic>
    </p:spTree>
    <p:extLst>
      <p:ext uri="{BB962C8B-B14F-4D97-AF65-F5344CB8AC3E}">
        <p14:creationId xmlns:p14="http://schemas.microsoft.com/office/powerpoint/2010/main" val="27859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14.4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863378"/>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Introduction to energy scenarios</a:t>
            </a:r>
            <a:endParaRPr lang="en-US" dirty="0">
              <a:cs typeface="Calibri Light" panose="020F0302020204030204"/>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14.1.1 What is an energy scenario?</a:t>
            </a:r>
          </a:p>
        </p:txBody>
      </p:sp>
      <p:sp>
        <p:nvSpPr>
          <p:cNvPr id="2" name="TextBox 1">
            <a:extLst>
              <a:ext uri="{FF2B5EF4-FFF2-40B4-BE49-F238E27FC236}">
                <a16:creationId xmlns:a16="http://schemas.microsoft.com/office/drawing/2014/main" id="{F41B7778-F11C-C52A-3101-2CB1C6D2815B}"/>
              </a:ext>
            </a:extLst>
          </p:cNvPr>
          <p:cNvSpPr txBox="1"/>
          <p:nvPr/>
        </p:nvSpPr>
        <p:spPr>
          <a:xfrm>
            <a:off x="343847" y="1713414"/>
            <a:ext cx="10957566" cy="4031873"/>
          </a:xfrm>
          <a:prstGeom prst="rect">
            <a:avLst/>
          </a:prstGeom>
          <a:noFill/>
        </p:spPr>
        <p:txBody>
          <a:bodyPr wrap="square">
            <a:spAutoFit/>
          </a:bodyPr>
          <a:lstStyle/>
          <a:p>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scenarios describe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current and possible representations or developments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the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system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terms of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technical and organizational options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Grundwal</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al., 2016)</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In the case of </a:t>
            </a:r>
            <a:r>
              <a:rPr lang="en-US" sz="3200" dirty="0" err="1">
                <a:latin typeface="Open Sans" panose="020B0606030504020204" pitchFamily="34" charset="0"/>
                <a:ea typeface="Open Sans" panose="020B0606030504020204" pitchFamily="34" charset="0"/>
                <a:cs typeface="Open Sans" panose="020B0606030504020204" pitchFamily="34" charset="0"/>
              </a:rPr>
              <a:t>OSeMOSYS</a:t>
            </a:r>
            <a:r>
              <a:rPr lang="en-US" sz="3200" dirty="0">
                <a:latin typeface="Open Sans" panose="020B0606030504020204" pitchFamily="34" charset="0"/>
                <a:ea typeface="Open Sans" panose="020B0606030504020204" pitchFamily="34" charset="0"/>
                <a:cs typeface="Open Sans" panose="020B0606030504020204" pitchFamily="34" charset="0"/>
              </a:rPr>
              <a:t>, without imposed constraints, each run represents a baseline scenario of least-cost development of the system.</a:t>
            </a:r>
            <a:endParaRPr lang="es-CO"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synthesize (58)">
            <a:hlinkClick r:id="" action="ppaction://media"/>
            <a:extLst>
              <a:ext uri="{FF2B5EF4-FFF2-40B4-BE49-F238E27FC236}">
                <a16:creationId xmlns:a16="http://schemas.microsoft.com/office/drawing/2014/main" id="{692A771E-EA8B-838E-B8FC-A9A50F935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983" y="314302"/>
            <a:ext cx="807430" cy="80743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EDAAE7-F681-5BB2-F22A-E7FB3E4D6F36}"/>
              </a:ext>
            </a:extLst>
          </p:cNvPr>
          <p:cNvGraphicFramePr>
            <a:graphicFrameLocks noGrp="1"/>
          </p:cNvGraphicFramePr>
          <p:nvPr>
            <p:extLst>
              <p:ext uri="{D42A27DB-BD31-4B8C-83A1-F6EECF244321}">
                <p14:modId xmlns:p14="http://schemas.microsoft.com/office/powerpoint/2010/main" val="1014480105"/>
              </p:ext>
            </p:extLst>
          </p:nvPr>
        </p:nvGraphicFramePr>
        <p:xfrm>
          <a:off x="712411" y="1196041"/>
          <a:ext cx="10767177" cy="5294884"/>
        </p:xfrm>
        <a:graphic>
          <a:graphicData uri="http://schemas.openxmlformats.org/drawingml/2006/table">
            <a:tbl>
              <a:tblPr firstRow="1" bandRow="1">
                <a:tableStyleId>{5940675A-B579-460E-94D1-54222C63F5DA}</a:tableStyleId>
              </a:tblPr>
              <a:tblGrid>
                <a:gridCol w="2465258">
                  <a:extLst>
                    <a:ext uri="{9D8B030D-6E8A-4147-A177-3AD203B41FA5}">
                      <a16:colId xmlns:a16="http://schemas.microsoft.com/office/drawing/2014/main" val="2312699246"/>
                    </a:ext>
                  </a:extLst>
                </a:gridCol>
                <a:gridCol w="2465258">
                  <a:extLst>
                    <a:ext uri="{9D8B030D-6E8A-4147-A177-3AD203B41FA5}">
                      <a16:colId xmlns:a16="http://schemas.microsoft.com/office/drawing/2014/main" val="1762610519"/>
                    </a:ext>
                  </a:extLst>
                </a:gridCol>
                <a:gridCol w="5836661">
                  <a:extLst>
                    <a:ext uri="{9D8B030D-6E8A-4147-A177-3AD203B41FA5}">
                      <a16:colId xmlns:a16="http://schemas.microsoft.com/office/drawing/2014/main" val="2186389765"/>
                    </a:ext>
                  </a:extLst>
                </a:gridCol>
              </a:tblGrid>
              <a:tr h="307741">
                <a:tc>
                  <a:txBody>
                    <a:bodyPr/>
                    <a:lstStyle/>
                    <a:p>
                      <a:endParaRPr lang="en-US" sz="1600" b="1" dirty="0">
                        <a:latin typeface="Segoe UI" panose="020B0502040204020203" pitchFamily="34" charset="0"/>
                        <a:cs typeface="Segoe UI" panose="020B0502040204020203" pitchFamily="34" charset="0"/>
                      </a:endParaRPr>
                    </a:p>
                  </a:txBody>
                  <a:tcPr>
                    <a:solidFill>
                      <a:schemeClr val="tx2">
                        <a:lumMod val="90000"/>
                      </a:schemeClr>
                    </a:solidFill>
                  </a:tcPr>
                </a:tc>
                <a:tc>
                  <a:txBody>
                    <a:bodyPr/>
                    <a:lstStyle/>
                    <a:p>
                      <a:r>
                        <a:rPr lang="en-US" sz="1600" b="1" dirty="0">
                          <a:latin typeface="Segoe UI" panose="020B0502040204020203" pitchFamily="34" charset="0"/>
                          <a:cs typeface="Segoe UI" panose="020B0502040204020203" pitchFamily="34" charset="0"/>
                        </a:rPr>
                        <a:t>Name</a:t>
                      </a:r>
                    </a:p>
                  </a:txBody>
                  <a:tcPr>
                    <a:solidFill>
                      <a:schemeClr val="tx2">
                        <a:lumMod val="90000"/>
                      </a:schemeClr>
                    </a:solidFill>
                  </a:tcPr>
                </a:tc>
                <a:tc>
                  <a:txBody>
                    <a:bodyPr/>
                    <a:lstStyle/>
                    <a:p>
                      <a:r>
                        <a:rPr lang="en-US" sz="1600" b="1" dirty="0">
                          <a:latin typeface="Segoe UI" panose="020B0502040204020203" pitchFamily="34" charset="0"/>
                          <a:cs typeface="Segoe UI" panose="020B0502040204020203" pitchFamily="34" charset="0"/>
                        </a:rPr>
                        <a:t>Description</a:t>
                      </a:r>
                    </a:p>
                  </a:txBody>
                  <a:tcPr>
                    <a:solidFill>
                      <a:schemeClr val="tx2">
                        <a:lumMod val="90000"/>
                      </a:schemeClr>
                    </a:solidFill>
                  </a:tcPr>
                </a:tc>
                <a:extLst>
                  <a:ext uri="{0D108BD9-81ED-4DB2-BD59-A6C34878D82A}">
                    <a16:rowId xmlns:a16="http://schemas.microsoft.com/office/drawing/2014/main" val="3474559659"/>
                  </a:ext>
                </a:extLst>
              </a:tr>
              <a:tr h="742442">
                <a:tc rowSpan="2">
                  <a:txBody>
                    <a:bodyPr/>
                    <a:lstStyle/>
                    <a:p>
                      <a:r>
                        <a:rPr lang="en-US" sz="1600" dirty="0">
                          <a:latin typeface="Segoe UI" panose="020B0502040204020203" pitchFamily="34" charset="0"/>
                          <a:cs typeface="Segoe UI" panose="020B0502040204020203" pitchFamily="34" charset="0"/>
                        </a:rPr>
                        <a:t>Activity constraints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Technology Annual Activity Upper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maximum level of activity allowed for a technology in one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16430256"/>
                  </a:ext>
                </a:extLst>
              </a:tr>
              <a:tr h="74244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Technology Annual Activity Lower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minimum level of activity allowed for a technology in one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135124459"/>
                  </a:ext>
                </a:extLst>
              </a:tr>
              <a:tr h="531552">
                <a:tc rowSpan="4">
                  <a:txBody>
                    <a:bodyPr/>
                    <a:lstStyle/>
                    <a:p>
                      <a:r>
                        <a:rPr lang="en-US" sz="1600" dirty="0">
                          <a:latin typeface="Segoe UI" panose="020B0502040204020203" pitchFamily="34" charset="0"/>
                          <a:cs typeface="Segoe UI" panose="020B0502040204020203" pitchFamily="34" charset="0"/>
                        </a:rPr>
                        <a:t>Capacity constraints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Max Capacity</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maximum existing (residual plus cumulatively installed) capacity allowed for a technology in a specified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086822846"/>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Min Capacity</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minimum existing (residual plus cumulatively installed) capacity allowed for a technology in a specified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82928393"/>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Max Capacity Investment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Maximum capacity of a technology, expressed in power units.</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52352592"/>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Min Capacity Investment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Minimum capacity of a technology, expressed in power units.</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53488183"/>
                  </a:ext>
                </a:extLst>
              </a:tr>
              <a:tr h="531552">
                <a:tc rowSpan="2">
                  <a:txBody>
                    <a:bodyPr/>
                    <a:lstStyle/>
                    <a:p>
                      <a:r>
                        <a:rPr lang="en-US" sz="1600" dirty="0">
                          <a:latin typeface="Segoe UI" panose="020B0502040204020203" pitchFamily="34" charset="0"/>
                          <a:cs typeface="Segoe UI" panose="020B0502040204020203" pitchFamily="34" charset="0"/>
                        </a:rPr>
                        <a:t>Emissions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Emissions </a:t>
                      </a:r>
                      <a:r>
                        <a:rPr lang="en-US" sz="1600" b="0" i="0" u="none" strike="noStrike" cap="none">
                          <a:solidFill>
                            <a:schemeClr val="tx1"/>
                          </a:solidFill>
                          <a:effectLst/>
                          <a:latin typeface="Segoe UI" panose="020B0502040204020203" pitchFamily="34" charset="0"/>
                          <a:ea typeface="+mn-ea"/>
                          <a:cs typeface="Segoe UI" panose="020B0502040204020203" pitchFamily="34" charset="0"/>
                          <a:sym typeface="Arial"/>
                        </a:rPr>
                        <a:t>Penalty (i.e., </a:t>
                      </a:r>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carbon price)</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Penalty per unit of emission.</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54386242"/>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Annual Emission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Annual upper limit for a specific emission generated in the whole modelled region.</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88079340"/>
                  </a:ext>
                </a:extLst>
              </a:tr>
            </a:tbl>
          </a:graphicData>
        </a:graphic>
      </p:graphicFrame>
      <p:sp>
        <p:nvSpPr>
          <p:cNvPr id="7" name="Rectangle 6">
            <a:extLst>
              <a:ext uri="{FF2B5EF4-FFF2-40B4-BE49-F238E27FC236}">
                <a16:creationId xmlns:a16="http://schemas.microsoft.com/office/drawing/2014/main" id="{F2AA45C3-D6BC-B6AE-58FE-81324CD833DB}"/>
              </a:ext>
            </a:extLst>
          </p:cNvPr>
          <p:cNvSpPr/>
          <p:nvPr/>
        </p:nvSpPr>
        <p:spPr>
          <a:xfrm>
            <a:off x="343847" y="7126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Using Constraints in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1B9F63DB-277C-EC4C-577D-2B15503B698F}"/>
              </a:ext>
            </a:extLst>
          </p:cNvPr>
          <p:cNvSpPr txBox="1">
            <a:spLocks/>
          </p:cNvSpPr>
          <p:nvPr/>
        </p:nvSpPr>
        <p:spPr>
          <a:xfrm>
            <a:off x="343847" y="11278"/>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Introduction to energy scenarios</a:t>
            </a:r>
            <a:endParaRPr lang="en-US" dirty="0">
              <a:cs typeface="Calibri Light" panose="020F0302020204030204"/>
            </a:endParaRPr>
          </a:p>
        </p:txBody>
      </p:sp>
    </p:spTree>
    <p:extLst>
      <p:ext uri="{BB962C8B-B14F-4D97-AF65-F5344CB8AC3E}">
        <p14:creationId xmlns:p14="http://schemas.microsoft.com/office/powerpoint/2010/main" val="228673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6BB198A-6A4D-F32B-461C-3CCAA19ED9DB}"/>
              </a:ext>
            </a:extLst>
          </p:cNvPr>
          <p:cNvSpPr txBox="1">
            <a:spLocks/>
          </p:cNvSpPr>
          <p:nvPr/>
        </p:nvSpPr>
        <p:spPr>
          <a:xfrm>
            <a:off x="343847" y="81582"/>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7" name="TextBox 6">
            <a:extLst>
              <a:ext uri="{FF2B5EF4-FFF2-40B4-BE49-F238E27FC236}">
                <a16:creationId xmlns:a16="http://schemas.microsoft.com/office/drawing/2014/main" id="{E5C287BA-9576-6FC3-8C8B-52DE8D84F6DA}"/>
              </a:ext>
            </a:extLst>
          </p:cNvPr>
          <p:cNvSpPr txBox="1"/>
          <p:nvPr/>
        </p:nvSpPr>
        <p:spPr>
          <a:xfrm>
            <a:off x="343847" y="2694531"/>
            <a:ext cx="10886128" cy="3416320"/>
          </a:xfrm>
          <a:prstGeom prst="rect">
            <a:avLst/>
          </a:prstGeom>
          <a:noFill/>
        </p:spPr>
        <p:txBody>
          <a:bodyPr wrap="square">
            <a:spAutoFit/>
          </a:bodyPr>
          <a:lstStyle/>
          <a:p>
            <a:br>
              <a:rPr lang="en-GB" sz="2400" dirty="0">
                <a:latin typeface="Open Sans" panose="020B0606030504020204" pitchFamily="34" charset="0"/>
                <a:ea typeface="Open Sans" panose="020B0606030504020204" pitchFamily="34" charset="0"/>
                <a:cs typeface="Open Sans" panose="020B0606030504020204" pitchFamily="34" charset="0"/>
              </a:rPr>
            </a:br>
            <a:endParaRPr lang="en-GB" sz="2400" dirty="0">
              <a:latin typeface="Open Sans" panose="020B0606030504020204" pitchFamily="34" charset="0"/>
              <a:ea typeface="Open Sans" panose="020B0606030504020204" pitchFamily="34" charset="0"/>
              <a:cs typeface="Open Sans" panose="020B0606030504020204" pitchFamily="34" charset="0"/>
            </a:endParaRPr>
          </a:p>
          <a:p>
            <a:r>
              <a:rPr lang="en-GB" sz="2400" dirty="0">
                <a:latin typeface="Open Sans" panose="020B0606030504020204" pitchFamily="34" charset="0"/>
                <a:ea typeface="Open Sans" panose="020B0606030504020204" pitchFamily="34" charset="0"/>
                <a:cs typeface="Open Sans" panose="020B0606030504020204" pitchFamily="34" charset="0"/>
              </a:rPr>
              <a:t>There are many different types of validation, some examples include:</a:t>
            </a:r>
            <a:br>
              <a:rPr lang="en-GB" sz="2400" dirty="0">
                <a:latin typeface="Open Sans" panose="020B0606030504020204" pitchFamily="34" charset="0"/>
                <a:ea typeface="Open Sans" panose="020B0606030504020204" pitchFamily="34" charset="0"/>
                <a:cs typeface="Open Sans" panose="020B0606030504020204" pitchFamily="34" charset="0"/>
              </a:rPr>
            </a:b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Compare model outputs to historical data (e.g. Energy mix, emissions, costs)</a:t>
            </a: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Check whether the least-cost scenario follows known trends </a:t>
            </a: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Implement constraints throughout the time frame to ensure the model is realistic for that country</a:t>
            </a:r>
          </a:p>
        </p:txBody>
      </p:sp>
      <p:sp>
        <p:nvSpPr>
          <p:cNvPr id="9" name="Rectangle 8">
            <a:extLst>
              <a:ext uri="{FF2B5EF4-FFF2-40B4-BE49-F238E27FC236}">
                <a16:creationId xmlns:a16="http://schemas.microsoft.com/office/drawing/2014/main" id="{678F0573-21C6-26A7-5150-4A3A76E266A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Scenario Validation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A0847343-7309-8D4D-A228-3D2C15B98C59}"/>
              </a:ext>
            </a:extLst>
          </p:cNvPr>
          <p:cNvSpPr/>
          <p:nvPr/>
        </p:nvSpPr>
        <p:spPr>
          <a:xfrm>
            <a:off x="649311" y="1637383"/>
            <a:ext cx="10461712" cy="14561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ctr"/>
            <a:r>
              <a:rPr lang="en-GB" sz="2000" dirty="0">
                <a:latin typeface="Open Sans" panose="020B0606030504020204" pitchFamily="34" charset="0"/>
                <a:ea typeface="Open Sans" panose="020B0606030504020204" pitchFamily="34" charset="0"/>
                <a:cs typeface="Open Sans" panose="020B0606030504020204" pitchFamily="34" charset="0"/>
              </a:rPr>
              <a:t>Validation doesn't mean we can perfectly predict the future—but it ensures our model behaves reasonably and that scenarios are grounded in reality. This is essential before using the results to inform policy or investment.</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p>
        </p:txBody>
      </p:sp>
    </p:spTree>
    <p:extLst>
      <p:ext uri="{BB962C8B-B14F-4D97-AF65-F5344CB8AC3E}">
        <p14:creationId xmlns:p14="http://schemas.microsoft.com/office/powerpoint/2010/main" val="410621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1025656-A7F2-3922-3797-48845A870A9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AA8636D-5617-F7F1-8F3C-03114E64CC1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5BCA845F-A3FE-980E-33EF-8D5067363E4D}"/>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Penetration Rate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62E4F452-9047-F269-90A7-E66C09BDF1FF}"/>
              </a:ext>
            </a:extLst>
          </p:cNvPr>
          <p:cNvSpPr txBox="1"/>
          <p:nvPr/>
        </p:nvSpPr>
        <p:spPr>
          <a:xfrm>
            <a:off x="6905514" y="1010245"/>
            <a:ext cx="4892785" cy="5847755"/>
          </a:xfrm>
          <a:prstGeom prst="rect">
            <a:avLst/>
          </a:prstGeom>
          <a:noFill/>
        </p:spPr>
        <p:txBody>
          <a:bodyPr wrap="square">
            <a:spAutoFit/>
          </a:bodyPr>
          <a:lstStyle/>
          <a:p>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There are two methods to introduce a technology penetration rate:</a:t>
            </a:r>
          </a:p>
          <a:p>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Total Annual Max Capacity Investment: </a:t>
            </a:r>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This parameter limits the maximum new capacity that can be installed each year.</a:t>
            </a:r>
          </a:p>
          <a:p>
            <a:pPr marL="457200" indent="-457200">
              <a:buAutoNum type="arabicPeriod"/>
            </a:pPr>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Technology Activity Increase By Mode Limit: </a:t>
            </a:r>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This parameter limits the maximum percentage increase in activity that a technology can achieve each year.</a:t>
            </a:r>
          </a:p>
          <a:p>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E36CFEE-B5CE-614F-5A68-6FAADF0592E8}"/>
              </a:ext>
            </a:extLst>
          </p:cNvPr>
          <p:cNvPicPr>
            <a:picLocks noChangeAspect="1"/>
          </p:cNvPicPr>
          <p:nvPr/>
        </p:nvPicPr>
        <p:blipFill>
          <a:blip r:embed="rId5"/>
          <a:stretch>
            <a:fillRect/>
          </a:stretch>
        </p:blipFill>
        <p:spPr>
          <a:xfrm>
            <a:off x="117428" y="2253290"/>
            <a:ext cx="6670757" cy="4004639"/>
          </a:xfrm>
          <a:prstGeom prst="rect">
            <a:avLst/>
          </a:prstGeom>
        </p:spPr>
      </p:pic>
      <p:sp>
        <p:nvSpPr>
          <p:cNvPr id="6" name="Rectangle: Rounded Corners 5">
            <a:extLst>
              <a:ext uri="{FF2B5EF4-FFF2-40B4-BE49-F238E27FC236}">
                <a16:creationId xmlns:a16="http://schemas.microsoft.com/office/drawing/2014/main" id="{EC570132-5364-7F23-AB2D-4C35CBDC52F9}"/>
              </a:ext>
            </a:extLst>
          </p:cNvPr>
          <p:cNvSpPr/>
          <p:nvPr/>
        </p:nvSpPr>
        <p:spPr>
          <a:xfrm>
            <a:off x="4986338" y="2500313"/>
            <a:ext cx="842962" cy="336170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A2631A-E3CB-BAEB-C9FD-7DEAA197CD0D}"/>
              </a:ext>
            </a:extLst>
          </p:cNvPr>
          <p:cNvSpPr txBox="1"/>
          <p:nvPr/>
        </p:nvSpPr>
        <p:spPr>
          <a:xfrm>
            <a:off x="213829" y="1555289"/>
            <a:ext cx="6440091" cy="769441"/>
          </a:xfrm>
          <a:prstGeom prst="rect">
            <a:avLst/>
          </a:prstGeom>
          <a:noFill/>
        </p:spPr>
        <p:txBody>
          <a:bodyPr wrap="square">
            <a:sp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 penetration rate helps prevent abrupt jumps in technology utilization.</a:t>
            </a:r>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A5F22E9-94E4-318D-9620-2DD31F0D5A92}"/>
              </a:ext>
            </a:extLst>
          </p:cNvPr>
          <p:cNvSpPr txBox="1">
            <a:spLocks/>
          </p:cNvSpPr>
          <p:nvPr/>
        </p:nvSpPr>
        <p:spPr>
          <a:xfrm>
            <a:off x="343847" y="81582"/>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pic>
        <p:nvPicPr>
          <p:cNvPr id="8" name="synthesize (53)">
            <a:hlinkClick r:id="" action="ppaction://media"/>
            <a:extLst>
              <a:ext uri="{FF2B5EF4-FFF2-40B4-BE49-F238E27FC236}">
                <a16:creationId xmlns:a16="http://schemas.microsoft.com/office/drawing/2014/main" id="{7F638DEB-047C-D9C0-CE4C-41C9A370F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823" y="317347"/>
            <a:ext cx="406400" cy="406400"/>
          </a:xfrm>
          <a:prstGeom prst="rect">
            <a:avLst/>
          </a:prstGeom>
        </p:spPr>
      </p:pic>
    </p:spTree>
    <p:extLst>
      <p:ext uri="{BB962C8B-B14F-4D97-AF65-F5344CB8AC3E}">
        <p14:creationId xmlns:p14="http://schemas.microsoft.com/office/powerpoint/2010/main" val="15845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0A45921-77B2-2984-07D7-0F91672FBEC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4DE4F9-B4AE-D9DD-BBEE-B655471EF31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B7EBCF2B-07CE-5298-7490-C87D95C835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27CBAA36-A6C5-B8C9-63B9-66284BFB5346}"/>
              </a:ext>
            </a:extLst>
          </p:cNvPr>
          <p:cNvSpPr txBox="1"/>
          <p:nvPr/>
        </p:nvSpPr>
        <p:spPr>
          <a:xfrm>
            <a:off x="372423" y="1567188"/>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the entire modelled period. It represents the total reserves of fossil fuels. </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DF1CCE1A-6FE1-DE11-2E7C-27FB45878861}"/>
              </a:ext>
            </a:extLst>
          </p:cNvPr>
          <p:cNvPicPr>
            <a:picLocks noChangeAspect="1"/>
          </p:cNvPicPr>
          <p:nvPr/>
        </p:nvPicPr>
        <p:blipFill>
          <a:blip r:embed="rId5"/>
          <a:srcRect l="53050" t="-1087" b="1087"/>
          <a:stretch/>
        </p:blipFill>
        <p:spPr>
          <a:xfrm>
            <a:off x="510764" y="2823671"/>
            <a:ext cx="2200276" cy="2343212"/>
          </a:xfrm>
          <a:prstGeom prst="rect">
            <a:avLst/>
          </a:prstGeom>
        </p:spPr>
      </p:pic>
      <p:pic>
        <p:nvPicPr>
          <p:cNvPr id="10" name="Picture 9">
            <a:extLst>
              <a:ext uri="{FF2B5EF4-FFF2-40B4-BE49-F238E27FC236}">
                <a16:creationId xmlns:a16="http://schemas.microsoft.com/office/drawing/2014/main" id="{237D5610-CE4C-97D9-ECBC-5745A1461A15}"/>
              </a:ext>
            </a:extLst>
          </p:cNvPr>
          <p:cNvPicPr>
            <a:picLocks noChangeAspect="1"/>
          </p:cNvPicPr>
          <p:nvPr/>
        </p:nvPicPr>
        <p:blipFill>
          <a:blip r:embed="rId6"/>
          <a:stretch>
            <a:fillRect/>
          </a:stretch>
        </p:blipFill>
        <p:spPr>
          <a:xfrm>
            <a:off x="3399809" y="2895139"/>
            <a:ext cx="2200276" cy="2200276"/>
          </a:xfrm>
          <a:prstGeom prst="rect">
            <a:avLst/>
          </a:prstGeom>
        </p:spPr>
      </p:pic>
      <p:pic>
        <p:nvPicPr>
          <p:cNvPr id="11" name="Picture 10">
            <a:extLst>
              <a:ext uri="{FF2B5EF4-FFF2-40B4-BE49-F238E27FC236}">
                <a16:creationId xmlns:a16="http://schemas.microsoft.com/office/drawing/2014/main" id="{96C183F7-3D91-0DA0-3A2A-1A60EC58A77C}"/>
              </a:ext>
            </a:extLst>
          </p:cNvPr>
          <p:cNvPicPr>
            <a:picLocks noChangeAspect="1"/>
          </p:cNvPicPr>
          <p:nvPr/>
        </p:nvPicPr>
        <p:blipFill>
          <a:blip r:embed="rId7"/>
          <a:stretch>
            <a:fillRect/>
          </a:stretch>
        </p:blipFill>
        <p:spPr>
          <a:xfrm>
            <a:off x="6288854" y="2962167"/>
            <a:ext cx="2200276" cy="2200276"/>
          </a:xfrm>
          <a:prstGeom prst="rect">
            <a:avLst/>
          </a:prstGeom>
        </p:spPr>
      </p:pic>
      <p:pic>
        <p:nvPicPr>
          <p:cNvPr id="12" name="Picture 11">
            <a:extLst>
              <a:ext uri="{FF2B5EF4-FFF2-40B4-BE49-F238E27FC236}">
                <a16:creationId xmlns:a16="http://schemas.microsoft.com/office/drawing/2014/main" id="{4576314C-C026-7067-AA2D-C6A6C8F19DEB}"/>
              </a:ext>
            </a:extLst>
          </p:cNvPr>
          <p:cNvPicPr>
            <a:picLocks noChangeAspect="1"/>
          </p:cNvPicPr>
          <p:nvPr/>
        </p:nvPicPr>
        <p:blipFill>
          <a:blip r:embed="rId8"/>
          <a:stretch>
            <a:fillRect/>
          </a:stretch>
        </p:blipFill>
        <p:spPr>
          <a:xfrm>
            <a:off x="9253927" y="3067038"/>
            <a:ext cx="2028377" cy="2028377"/>
          </a:xfrm>
          <a:prstGeom prst="rect">
            <a:avLst/>
          </a:prstGeom>
        </p:spPr>
      </p:pic>
      <p:sp>
        <p:nvSpPr>
          <p:cNvPr id="13" name="TextBox 12">
            <a:extLst>
              <a:ext uri="{FF2B5EF4-FFF2-40B4-BE49-F238E27FC236}">
                <a16:creationId xmlns:a16="http://schemas.microsoft.com/office/drawing/2014/main" id="{AF1715E9-7FD9-3CD8-4F98-4102C2D32F2D}"/>
              </a:ext>
            </a:extLst>
          </p:cNvPr>
          <p:cNvSpPr txBox="1"/>
          <p:nvPr/>
        </p:nvSpPr>
        <p:spPr>
          <a:xfrm>
            <a:off x="439942"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Crude </a:t>
            </a:r>
            <a:r>
              <a:rPr lang="es-CO" sz="2500" b="1" dirty="0" err="1">
                <a:solidFill>
                  <a:schemeClr val="bg1"/>
                </a:solidFill>
                <a:latin typeface="Aptos" panose="020B0004020202020204" pitchFamily="34" charset="0"/>
              </a:rPr>
              <a:t>oil</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6491B7EF-708D-58BF-B58E-8ED5E97926E8}"/>
              </a:ext>
            </a:extLst>
          </p:cNvPr>
          <p:cNvSpPr txBox="1"/>
          <p:nvPr/>
        </p:nvSpPr>
        <p:spPr>
          <a:xfrm>
            <a:off x="3324224"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Natural gas</a:t>
            </a:r>
          </a:p>
        </p:txBody>
      </p:sp>
      <p:sp>
        <p:nvSpPr>
          <p:cNvPr id="15" name="TextBox 14">
            <a:extLst>
              <a:ext uri="{FF2B5EF4-FFF2-40B4-BE49-F238E27FC236}">
                <a16:creationId xmlns:a16="http://schemas.microsoft.com/office/drawing/2014/main" id="{F3696229-27CD-2331-A85D-60B5104C88A3}"/>
              </a:ext>
            </a:extLst>
          </p:cNvPr>
          <p:cNvSpPr txBox="1"/>
          <p:nvPr/>
        </p:nvSpPr>
        <p:spPr>
          <a:xfrm>
            <a:off x="6208506"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Coal</a:t>
            </a:r>
          </a:p>
        </p:txBody>
      </p:sp>
      <p:sp>
        <p:nvSpPr>
          <p:cNvPr id="16" name="TextBox 15">
            <a:extLst>
              <a:ext uri="{FF2B5EF4-FFF2-40B4-BE49-F238E27FC236}">
                <a16:creationId xmlns:a16="http://schemas.microsoft.com/office/drawing/2014/main" id="{7B16D7A5-E712-9887-F41C-67BC106335AA}"/>
              </a:ext>
            </a:extLst>
          </p:cNvPr>
          <p:cNvSpPr txBox="1"/>
          <p:nvPr/>
        </p:nvSpPr>
        <p:spPr>
          <a:xfrm>
            <a:off x="9092393"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Nuclear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pic>
        <p:nvPicPr>
          <p:cNvPr id="2" name="synthesize (55)">
            <a:hlinkClick r:id="" action="ppaction://media"/>
            <a:extLst>
              <a:ext uri="{FF2B5EF4-FFF2-40B4-BE49-F238E27FC236}">
                <a16:creationId xmlns:a16="http://schemas.microsoft.com/office/drawing/2014/main" id="{7665554A-3B2D-63BF-60AC-E6D0F82ADB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7823" y="344724"/>
            <a:ext cx="406400" cy="406400"/>
          </a:xfrm>
          <a:prstGeom prst="rect">
            <a:avLst/>
          </a:prstGeom>
        </p:spPr>
      </p:pic>
    </p:spTree>
    <p:extLst>
      <p:ext uri="{BB962C8B-B14F-4D97-AF65-F5344CB8AC3E}">
        <p14:creationId xmlns:p14="http://schemas.microsoft.com/office/powerpoint/2010/main" val="27994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3249E57-9C53-544C-AB49-B7C5437155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9947D5-CE0D-1731-6AFC-5A427891C4D2}"/>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Annual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73E559B-10EE-BB86-215C-966DD654807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A6E9DF86-59D1-823C-1D15-CD5A108EF1AB}"/>
              </a:ext>
            </a:extLst>
          </p:cNvPr>
          <p:cNvSpPr txBox="1"/>
          <p:nvPr/>
        </p:nvSpPr>
        <p:spPr>
          <a:xfrm>
            <a:off x="372423" y="1567188"/>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one year. It represents the technical potential of energy production of a technology.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B996A4E-E1C2-5FD8-6EAB-AA1F2207092D}"/>
              </a:ext>
            </a:extLst>
          </p:cNvPr>
          <p:cNvSpPr txBox="1"/>
          <p:nvPr/>
        </p:nvSpPr>
        <p:spPr>
          <a:xfrm>
            <a:off x="1301388"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Fossil</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0B73F83C-85D8-9B31-4476-C1EB33B1B431}"/>
              </a:ext>
            </a:extLst>
          </p:cNvPr>
          <p:cNvSpPr txBox="1"/>
          <p:nvPr/>
        </p:nvSpPr>
        <p:spPr>
          <a:xfrm>
            <a:off x="6824660"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Renewables</a:t>
            </a:r>
            <a:endParaRPr lang="es-CO" sz="2500" b="1" dirty="0">
              <a:solidFill>
                <a:schemeClr val="bg1"/>
              </a:solidFill>
              <a:latin typeface="Aptos" panose="020B0004020202020204" pitchFamily="34" charset="0"/>
            </a:endParaRPr>
          </a:p>
        </p:txBody>
      </p:sp>
      <p:sp>
        <p:nvSpPr>
          <p:cNvPr id="2" name="TextBox 1">
            <a:extLst>
              <a:ext uri="{FF2B5EF4-FFF2-40B4-BE49-F238E27FC236}">
                <a16:creationId xmlns:a16="http://schemas.microsoft.com/office/drawing/2014/main" id="{49C19ECF-14F4-B4E7-1F71-05E8C547B8DD}"/>
              </a:ext>
            </a:extLst>
          </p:cNvPr>
          <p:cNvSpPr txBox="1"/>
          <p:nvPr/>
        </p:nvSpPr>
        <p:spPr>
          <a:xfrm>
            <a:off x="943085" y="3714544"/>
            <a:ext cx="4452938" cy="1200329"/>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depletion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features</a:t>
            </a:r>
            <a:r>
              <a:rPr lang="es-CO" sz="2400" dirty="0">
                <a:latin typeface="Open Sans" panose="020B0606030504020204" pitchFamily="34" charset="0"/>
                <a:ea typeface="Open Sans" panose="020B0606030504020204" pitchFamily="34" charset="0"/>
                <a:cs typeface="Open Sans" panose="020B0606030504020204" pitchFamily="34" charset="0"/>
              </a:rPr>
              <a:t> in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reservoir</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or</a:t>
            </a:r>
            <a:r>
              <a:rPr lang="es-CO" sz="2400" dirty="0">
                <a:latin typeface="Open Sans" panose="020B0606030504020204" pitchFamily="34" charset="0"/>
                <a:ea typeface="Open Sans" panose="020B0606030504020204" pitchFamily="34" charset="0"/>
                <a:cs typeface="Open Sans" panose="020B0606030504020204" pitchFamily="34" charset="0"/>
              </a:rPr>
              <a:t> mine.</a:t>
            </a:r>
          </a:p>
        </p:txBody>
      </p:sp>
      <p:sp>
        <p:nvSpPr>
          <p:cNvPr id="3" name="TextBox 2">
            <a:extLst>
              <a:ext uri="{FF2B5EF4-FFF2-40B4-BE49-F238E27FC236}">
                <a16:creationId xmlns:a16="http://schemas.microsoft.com/office/drawing/2014/main" id="{4C2B8784-0DED-AA70-9407-0FFF34CC5095}"/>
              </a:ext>
            </a:extLst>
          </p:cNvPr>
          <p:cNvSpPr txBox="1"/>
          <p:nvPr/>
        </p:nvSpPr>
        <p:spPr>
          <a:xfrm>
            <a:off x="6481872" y="3714544"/>
            <a:ext cx="4452938" cy="830997"/>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natural </a:t>
            </a:r>
            <a:r>
              <a:rPr lang="es-CO" sz="2400" dirty="0" err="1">
                <a:latin typeface="Open Sans" panose="020B0606030504020204" pitchFamily="34" charset="0"/>
                <a:ea typeface="Open Sans" panose="020B0606030504020204" pitchFamily="34" charset="0"/>
                <a:cs typeface="Open Sans" panose="020B0606030504020204" pitchFamily="34" charset="0"/>
              </a:rPr>
              <a:t>conditions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region</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B32EBC-B0BF-014D-155C-0F84C1A275E2}"/>
              </a:ext>
            </a:extLst>
          </p:cNvPr>
          <p:cNvSpPr txBox="1"/>
          <p:nvPr/>
        </p:nvSpPr>
        <p:spPr>
          <a:xfrm>
            <a:off x="496248" y="5274951"/>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primary energy technologies such as MINCOA or MINBIO.</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56)">
            <a:hlinkClick r:id="" action="ppaction://media"/>
            <a:extLst>
              <a:ext uri="{FF2B5EF4-FFF2-40B4-BE49-F238E27FC236}">
                <a16:creationId xmlns:a16="http://schemas.microsoft.com/office/drawing/2014/main" id="{DE8F3D63-2814-2319-958A-1B662A04E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0661" y="312066"/>
            <a:ext cx="406400" cy="406400"/>
          </a:xfrm>
          <a:prstGeom prst="rect">
            <a:avLst/>
          </a:prstGeom>
        </p:spPr>
      </p:pic>
    </p:spTree>
    <p:extLst>
      <p:ext uri="{BB962C8B-B14F-4D97-AF65-F5344CB8AC3E}">
        <p14:creationId xmlns:p14="http://schemas.microsoft.com/office/powerpoint/2010/main" val="202855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194708-135B-FD72-F5B2-A718DD3C274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0698163-03D9-3659-FB8B-A57B68C27D5B}"/>
              </a:ext>
            </a:extLst>
          </p:cNvPr>
          <p:cNvPicPr>
            <a:picLocks noChangeAspect="1"/>
          </p:cNvPicPr>
          <p:nvPr/>
        </p:nvPicPr>
        <p:blipFill>
          <a:blip r:embed="rId5"/>
          <a:srcRect t="20357" b="26667"/>
          <a:stretch/>
        </p:blipFill>
        <p:spPr>
          <a:xfrm>
            <a:off x="319524" y="2938609"/>
            <a:ext cx="2485306" cy="1703860"/>
          </a:xfrm>
          <a:prstGeom prst="rect">
            <a:avLst/>
          </a:prstGeom>
        </p:spPr>
      </p:pic>
      <p:sp>
        <p:nvSpPr>
          <p:cNvPr id="7" name="Rectangle 6">
            <a:extLst>
              <a:ext uri="{FF2B5EF4-FFF2-40B4-BE49-F238E27FC236}">
                <a16:creationId xmlns:a16="http://schemas.microsoft.com/office/drawing/2014/main" id="{C4F23ACD-44DA-360E-77C2-466CD583DDE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Max Capacity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5698114-8636-AD22-DC1D-E2EC9F581FF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7FBA3443-32F7-72AD-53B3-2A4DDFA1B8A1}"/>
              </a:ext>
            </a:extLst>
          </p:cNvPr>
          <p:cNvSpPr txBox="1"/>
          <p:nvPr/>
        </p:nvSpPr>
        <p:spPr>
          <a:xfrm>
            <a:off x="372423" y="1567188"/>
            <a:ext cx="10886128" cy="1200329"/>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(residual plus cumulatively new installed) capacity allowed for a technology in a specified year. Specially used for renewable power plant technologies. </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15C4BC7-36EA-AF61-E967-DB6CA210514D}"/>
              </a:ext>
            </a:extLst>
          </p:cNvPr>
          <p:cNvSpPr txBox="1"/>
          <p:nvPr/>
        </p:nvSpPr>
        <p:spPr>
          <a:xfrm>
            <a:off x="510535" y="5475091"/>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power plant technologies such as PWRSOL or PWRWND.</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3DEE385-18D9-4232-95AA-CF22C4A1702B}"/>
              </a:ext>
            </a:extLst>
          </p:cNvPr>
          <p:cNvSpPr txBox="1"/>
          <p:nvPr/>
        </p:nvSpPr>
        <p:spPr>
          <a:xfrm>
            <a:off x="453383"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Solar</a:t>
            </a:r>
          </a:p>
        </p:txBody>
      </p:sp>
      <p:sp>
        <p:nvSpPr>
          <p:cNvPr id="4" name="TextBox 3">
            <a:extLst>
              <a:ext uri="{FF2B5EF4-FFF2-40B4-BE49-F238E27FC236}">
                <a16:creationId xmlns:a16="http://schemas.microsoft.com/office/drawing/2014/main" id="{15DB611F-60F0-7037-1D9B-BC44C46DCF20}"/>
              </a:ext>
            </a:extLst>
          </p:cNvPr>
          <p:cNvSpPr txBox="1"/>
          <p:nvPr/>
        </p:nvSpPr>
        <p:spPr>
          <a:xfrm>
            <a:off x="3337665"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Wind</a:t>
            </a:r>
            <a:endParaRPr lang="es-CO" sz="2500" b="1"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4B65252C-EE3D-0191-F670-B9A8FF5F25A6}"/>
              </a:ext>
            </a:extLst>
          </p:cNvPr>
          <p:cNvSpPr txBox="1"/>
          <p:nvPr/>
        </p:nvSpPr>
        <p:spPr>
          <a:xfrm>
            <a:off x="6221947"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Hydro</a:t>
            </a:r>
            <a:endParaRPr lang="es-CO" sz="2500" b="1"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8C1D1DC5-7BDF-C863-DA86-7F10F8F5F6E3}"/>
              </a:ext>
            </a:extLst>
          </p:cNvPr>
          <p:cNvSpPr txBox="1"/>
          <p:nvPr/>
        </p:nvSpPr>
        <p:spPr>
          <a:xfrm>
            <a:off x="9105834"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Geothermal</a:t>
            </a:r>
            <a:endParaRPr lang="es-CO" sz="2500" b="1" dirty="0">
              <a:solidFill>
                <a:schemeClr val="bg1"/>
              </a:solidFill>
              <a:latin typeface="Aptos" panose="020B0004020202020204" pitchFamily="34" charset="0"/>
            </a:endParaRPr>
          </a:p>
        </p:txBody>
      </p:sp>
      <p:pic>
        <p:nvPicPr>
          <p:cNvPr id="3074" name="Picture 2" descr="Wind Turbines icon PNG and SVG Vector Free Download">
            <a:extLst>
              <a:ext uri="{FF2B5EF4-FFF2-40B4-BE49-F238E27FC236}">
                <a16:creationId xmlns:a16="http://schemas.microsoft.com/office/drawing/2014/main" id="{B9120F7A-EE5E-9627-5520-35B75E198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152" y="3033382"/>
            <a:ext cx="2117558" cy="1565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opower Icon #125710 - Free Icons Library">
            <a:extLst>
              <a:ext uri="{FF2B5EF4-FFF2-40B4-BE49-F238E27FC236}">
                <a16:creationId xmlns:a16="http://schemas.microsoft.com/office/drawing/2014/main" id="{43185F16-DF87-37D1-582E-2805855B7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916" y="2526709"/>
            <a:ext cx="2205463" cy="22054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3D6B70C-737A-4DDE-410C-414197F0E8C6}"/>
              </a:ext>
            </a:extLst>
          </p:cNvPr>
          <p:cNvPicPr>
            <a:picLocks noChangeAspect="1"/>
          </p:cNvPicPr>
          <p:nvPr/>
        </p:nvPicPr>
        <p:blipFill>
          <a:blip r:embed="rId8"/>
          <a:stretch>
            <a:fillRect/>
          </a:stretch>
        </p:blipFill>
        <p:spPr>
          <a:xfrm>
            <a:off x="9196585" y="2623577"/>
            <a:ext cx="2018581" cy="2018581"/>
          </a:xfrm>
          <a:prstGeom prst="rect">
            <a:avLst/>
          </a:prstGeom>
        </p:spPr>
      </p:pic>
      <p:pic>
        <p:nvPicPr>
          <p:cNvPr id="9" name="synthesize (57)">
            <a:hlinkClick r:id="" action="ppaction://media"/>
            <a:extLst>
              <a:ext uri="{FF2B5EF4-FFF2-40B4-BE49-F238E27FC236}">
                <a16:creationId xmlns:a16="http://schemas.microsoft.com/office/drawing/2014/main" id="{04AD4E4B-D71F-7333-A293-8F57F951BD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52151" y="344724"/>
            <a:ext cx="406400" cy="406400"/>
          </a:xfrm>
          <a:prstGeom prst="rect">
            <a:avLst/>
          </a:prstGeom>
        </p:spPr>
      </p:pic>
    </p:spTree>
    <p:extLst>
      <p:ext uri="{BB962C8B-B14F-4D97-AF65-F5344CB8AC3E}">
        <p14:creationId xmlns:p14="http://schemas.microsoft.com/office/powerpoint/2010/main" val="29959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8C1BA1CE-A8CE-4765-9D46-F89B4756C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7114</TotalTime>
  <Words>5855</Words>
  <Application>Microsoft Office PowerPoint</Application>
  <PresentationFormat>Widescreen</PresentationFormat>
  <Paragraphs>410</Paragraphs>
  <Slides>24</Slides>
  <Notes>23</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Aptos Narrow</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164</cp:revision>
  <dcterms:created xsi:type="dcterms:W3CDTF">2019-06-09T10:25:43Z</dcterms:created>
  <dcterms:modified xsi:type="dcterms:W3CDTF">2025-07-22T12:06:41Z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