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3"/>
  </p:notesMasterIdLst>
  <p:sldIdLst>
    <p:sldId id="304"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pen.edu/openlearncreate/course/view.php?id=250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402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408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00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884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1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23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30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November 2019 – I have selected Climate change and sustainability: </a:t>
            </a:r>
            <a:r>
              <a:rPr lang="en-GB" u="sng">
                <a:solidFill>
                  <a:schemeClr val="hlink"/>
                </a:solidFill>
                <a:hlinkClick r:id="rId3"/>
              </a:rPr>
              <a:t>https://www.open.edu/openlearncreate/course/view.php?id=2500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Learning outcomes:</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By the end of this unit you should be able to:</a:t>
            </a:r>
            <a:endParaRPr/>
          </a:p>
          <a:p>
            <a:pPr marL="457200" lvl="0" indent="-228600" algn="l" rtl="0">
              <a:lnSpc>
                <a:spcPct val="100000"/>
              </a:lnSpc>
              <a:spcBef>
                <a:spcPts val="0"/>
              </a:spcBef>
              <a:spcAft>
                <a:spcPts val="0"/>
              </a:spcAft>
              <a:buSzPts val="1400"/>
              <a:buFont typeface="Arial"/>
              <a:buChar char="•"/>
            </a:pPr>
            <a:r>
              <a:rPr lang="en-GB" sz="1200" b="0" i="0" u="none" strike="noStrike" cap="none">
                <a:solidFill>
                  <a:schemeClr val="dk1"/>
                </a:solidFill>
                <a:latin typeface="Calibri"/>
                <a:ea typeface="Calibri"/>
                <a:cs typeface="Calibri"/>
                <a:sym typeface="Calibri"/>
              </a:rPr>
              <a:t>build a basic understanding of sustainable development;</a:t>
            </a:r>
            <a:endParaRPr/>
          </a:p>
          <a:p>
            <a:pPr marL="457200" lvl="0" indent="-228600" algn="l" rtl="0">
              <a:lnSpc>
                <a:spcPct val="100000"/>
              </a:lnSpc>
              <a:spcBef>
                <a:spcPts val="0"/>
              </a:spcBef>
              <a:spcAft>
                <a:spcPts val="0"/>
              </a:spcAft>
              <a:buSzPts val="1400"/>
              <a:buFont typeface="Arial"/>
              <a:buChar char="•"/>
            </a:pPr>
            <a:r>
              <a:rPr lang="en-GB" sz="1200" b="0" i="0" u="none" strike="noStrike" cap="none">
                <a:solidFill>
                  <a:schemeClr val="dk1"/>
                </a:solidFill>
                <a:latin typeface="Calibri"/>
                <a:ea typeface="Calibri"/>
                <a:cs typeface="Calibri"/>
                <a:sym typeface="Calibri"/>
              </a:rPr>
              <a:t>gain a basic understanding of the links between climate change, poverty and vulnerability;</a:t>
            </a:r>
            <a:endParaRPr/>
          </a:p>
          <a:p>
            <a:pPr marL="457200" lvl="0" indent="-228600" algn="l" rtl="0">
              <a:lnSpc>
                <a:spcPct val="100000"/>
              </a:lnSpc>
              <a:spcBef>
                <a:spcPts val="0"/>
              </a:spcBef>
              <a:spcAft>
                <a:spcPts val="0"/>
              </a:spcAft>
              <a:buSzPts val="1400"/>
              <a:buFont typeface="Arial"/>
              <a:buChar char="•"/>
            </a:pPr>
            <a:r>
              <a:rPr lang="en-GB" sz="1200" b="0" i="0" u="none" strike="noStrike" cap="none">
                <a:solidFill>
                  <a:schemeClr val="dk1"/>
                </a:solidFill>
                <a:latin typeface="Calibri"/>
                <a:ea typeface="Calibri"/>
                <a:cs typeface="Calibri"/>
                <a:sym typeface="Calibri"/>
              </a:rPr>
              <a:t>gain a general understanding of the linkages between climate change and other kinds of environmental change.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Are these well-written or could they be improved? How will you measure or assess that students have met the learning outcomes?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Reminder of the case from November 2018</a:t>
            </a:r>
            <a:endParaRPr/>
          </a:p>
          <a:p>
            <a:pPr marL="50800" lvl="0" indent="0" algn="l" rtl="0">
              <a:lnSpc>
                <a:spcPct val="100000"/>
              </a:lnSpc>
              <a:spcBef>
                <a:spcPts val="0"/>
              </a:spcBef>
              <a:spcAft>
                <a:spcPts val="0"/>
              </a:spcAft>
              <a:buSzPts val="1400"/>
              <a:buNone/>
            </a:pPr>
            <a:r>
              <a:rPr lang="en-GB"/>
              <a:t>“Imagine you are part of a team developing new learning resources for the study of water pollution. This part of the course is about </a:t>
            </a:r>
            <a:r>
              <a:rPr lang="en-GB" b="1"/>
              <a:t>the impact of water pollution on the biodiversity of a river</a:t>
            </a:r>
            <a:r>
              <a:rPr lang="en-GB"/>
              <a:t>.</a:t>
            </a:r>
            <a:endParaRPr/>
          </a:p>
          <a:p>
            <a:pPr marL="50800" lvl="0" indent="0" algn="l" rtl="0">
              <a:lnSpc>
                <a:spcPct val="100000"/>
              </a:lnSpc>
              <a:spcBef>
                <a:spcPts val="0"/>
              </a:spcBef>
              <a:spcAft>
                <a:spcPts val="0"/>
              </a:spcAft>
              <a:buSzPts val="1400"/>
              <a:buNone/>
            </a:pPr>
            <a:r>
              <a:rPr lang="en-GB"/>
              <a:t>Clean unpolluted rivers typically have high biodiversity, meaning they support many different types of plants and animals. The animals include different species of fish, amphibians such as frogs, worms, snails, insect larvae and many others. However, if a river is polluted, for example by the wastewater from a factory, some fish and other animals may be unable to survive. In the long term, this will reduce the biodiversity of the river but in severe cases, fish may be killed and be seen floating on the surface of the water”.  </a:t>
            </a:r>
            <a:endParaRPr/>
          </a:p>
          <a:p>
            <a:pPr marL="0" lvl="0" indent="0" algn="l" rtl="0">
              <a:lnSpc>
                <a:spcPct val="100000"/>
              </a:lnSpc>
              <a:spcBef>
                <a:spcPts val="0"/>
              </a:spcBef>
              <a:spcAft>
                <a:spcPts val="0"/>
              </a:spcAft>
              <a:buSzPts val="1400"/>
              <a:buNone/>
            </a:pPr>
            <a:endParaRPr/>
          </a:p>
        </p:txBody>
      </p:sp>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363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The session outlines suggests that participants will create a short video of their idea. Prize for best resource.</a:t>
            </a:r>
            <a:endParaRPr/>
          </a:p>
        </p:txBody>
      </p:sp>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23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5788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 name="Google Shape;15;p13"/>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13"/>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17;p13"/>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13"/>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8189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unsplash.com/search/photos/skills?utm_source=unsplash&amp;utm_medium=referral&amp;utm_content=creditCopyText" TargetMode="External"/><Relationship Id="rId4" Type="http://schemas.openxmlformats.org/officeDocument/2006/relationships/hyperlink" Target="https://unsplash.com/photos/xEy9QNUCdRI?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unsplash.com/search/photos/speak-directly-to-learner?utm_source=unsplash&amp;utm_medium=referral&amp;utm_content=creditCopyText" TargetMode="External"/><Relationship Id="rId4" Type="http://schemas.openxmlformats.org/officeDocument/2006/relationships/hyperlink" Target="https://unsplash.com/photos/QRKJwE6yfJo?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ooner.nu/wp-content/uploads/2016/02/constructive-alignment.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open.edu/openlearncreate/course/view.php?id=46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Learning </a:t>
            </a:r>
            <a:br>
              <a:rPr lang="en-US" sz="4000" dirty="0">
                <a:solidFill>
                  <a:schemeClr val="bg1"/>
                </a:solidFill>
              </a:rPr>
            </a:br>
            <a:r>
              <a:rPr lang="en-US" sz="4000" dirty="0">
                <a:solidFill>
                  <a:schemeClr val="bg1"/>
                </a:solidFill>
              </a:rPr>
              <a:t>Outcomes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p:nvPr/>
        </p:nvSpPr>
        <p:spPr>
          <a:xfrm>
            <a:off x="958771" y="2156475"/>
            <a:ext cx="7270829" cy="577081"/>
          </a:xfrm>
          <a:prstGeom prst="rect">
            <a:avLst/>
          </a:prstGeom>
          <a:noFill/>
          <a:ln>
            <a:noFill/>
          </a:ln>
        </p:spPr>
        <p:txBody>
          <a:bodyPr spcFirstLastPara="1" wrap="square" lIns="68569" tIns="34275" rIns="68569" bIns="34275" anchor="t" anchorCtr="0">
            <a:noAutofit/>
          </a:bodyPr>
          <a:lstStyle/>
          <a:p>
            <a:r>
              <a:rPr lang="en-GB" sz="4500" b="1">
                <a:solidFill>
                  <a:schemeClr val="dk1"/>
                </a:solidFill>
                <a:latin typeface="Calibri"/>
                <a:ea typeface="Calibri"/>
                <a:cs typeface="Calibri"/>
                <a:sym typeface="Calibri"/>
              </a:rPr>
              <a:t>Any questions or comments?</a:t>
            </a:r>
            <a:endParaRPr sz="45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99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spcBef>
                <a:spcPts val="0"/>
              </a:spcBef>
              <a:buSzPts val="7200"/>
              <a:buNone/>
            </a:pPr>
            <a:endParaRPr sz="5400" b="1" dirty="0"/>
          </a:p>
          <a:p>
            <a:pPr marL="0" indent="0">
              <a:buSzPts val="7200"/>
              <a:buNone/>
            </a:pPr>
            <a:r>
              <a:rPr lang="en-GB" sz="5400" b="1" dirty="0"/>
              <a:t>Learning Outcomes</a:t>
            </a:r>
            <a:endParaRPr dirty="0"/>
          </a:p>
          <a:p>
            <a:pPr marL="0" indent="0">
              <a:buNone/>
            </a:pPr>
            <a:r>
              <a:rPr lang="en-GB" dirty="0"/>
              <a:t>November 2019 </a:t>
            </a:r>
            <a:endParaRPr dirty="0"/>
          </a:p>
        </p:txBody>
      </p:sp>
      <p:pic>
        <p:nvPicPr>
          <p:cNvPr id="90" name="Google Shape;90;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91" name="Google Shape;91;p2"/>
          <p:cNvSpPr/>
          <p:nvPr/>
        </p:nvSpPr>
        <p:spPr>
          <a:xfrm>
            <a:off x="1159456" y="4795732"/>
            <a:ext cx="559726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GB" sz="900">
                <a:solidFill>
                  <a:srgbClr val="000000"/>
                </a:solidFill>
                <a:latin typeface="Calibri"/>
                <a:ea typeface="Calibri"/>
                <a:cs typeface="Calibri"/>
                <a:sym typeface="Calibri"/>
              </a:rPr>
              <a:t>This work is licensed under the </a:t>
            </a:r>
            <a:r>
              <a:rPr lang="en-GB" sz="900" u="sng">
                <a:solidFill>
                  <a:schemeClr val="hlink"/>
                </a:solidFill>
                <a:latin typeface="Calibri"/>
                <a:ea typeface="Calibri"/>
                <a:cs typeface="Calibri"/>
                <a:sym typeface="Calibri"/>
                <a:hlinkClick r:id="rId3"/>
              </a:rPr>
              <a:t>Creative Commons Attribution 4.0 International License</a:t>
            </a:r>
            <a:r>
              <a:rPr lang="en-GB" sz="900">
                <a:solidFill>
                  <a:srgbClr val="000000"/>
                </a:solidFill>
                <a:latin typeface="Calibri"/>
                <a:ea typeface="Calibri"/>
                <a:cs typeface="Calibri"/>
                <a:sym typeface="Calibri"/>
              </a:rPr>
              <a:t> unless otherwise stated. </a:t>
            </a:r>
            <a:endParaRPr sz="9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4723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body" idx="1"/>
          </p:nvPr>
        </p:nvSpPr>
        <p:spPr>
          <a:xfrm>
            <a:off x="425370" y="1369219"/>
            <a:ext cx="8308875" cy="3263504"/>
          </a:xfrm>
          <a:prstGeom prst="rect">
            <a:avLst/>
          </a:prstGeom>
          <a:noFill/>
          <a:ln>
            <a:noFill/>
          </a:ln>
        </p:spPr>
        <p:txBody>
          <a:bodyPr spcFirstLastPara="1" wrap="square" lIns="68569" tIns="34275" rIns="68569" bIns="34275" anchor="t" anchorCtr="0">
            <a:noAutofit/>
          </a:bodyPr>
          <a:lstStyle/>
          <a:p>
            <a:pPr marL="0" indent="0">
              <a:spcBef>
                <a:spcPts val="0"/>
              </a:spcBef>
              <a:buSzPts val="3500"/>
              <a:buNone/>
            </a:pPr>
            <a:r>
              <a:rPr lang="en-GB" sz="2400"/>
              <a:t>By the end of this session you will:</a:t>
            </a:r>
            <a:endParaRPr/>
          </a:p>
          <a:p>
            <a:pPr marL="0" indent="0">
              <a:spcBef>
                <a:spcPts val="0"/>
              </a:spcBef>
              <a:buSzPts val="3500"/>
              <a:buNone/>
            </a:pPr>
            <a:r>
              <a:rPr lang="en-GB" sz="2400"/>
              <a:t> </a:t>
            </a:r>
            <a:endParaRPr sz="2400"/>
          </a:p>
          <a:p>
            <a:r>
              <a:rPr lang="en-GB" sz="2400"/>
              <a:t>Be able to describe why learning outcomes are important</a:t>
            </a:r>
            <a:endParaRPr/>
          </a:p>
          <a:p>
            <a:r>
              <a:rPr lang="en-GB" sz="2400"/>
              <a:t>Be able to write a learning outcome for a piece of learning</a:t>
            </a:r>
            <a:endParaRPr/>
          </a:p>
        </p:txBody>
      </p:sp>
      <p:sp>
        <p:nvSpPr>
          <p:cNvPr id="97" name="Google Shape;97;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GB" sz="3300" b="1">
                <a:solidFill>
                  <a:schemeClr val="dk1"/>
                </a:solidFill>
                <a:latin typeface="Calibri"/>
                <a:ea typeface="Calibri"/>
                <a:cs typeface="Calibri"/>
                <a:sym typeface="Calibri"/>
              </a:rPr>
              <a:t>Learning Outcomes </a:t>
            </a:r>
            <a:endParaRPr sz="33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406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A learning outcome is…</a:t>
            </a:r>
            <a:br>
              <a:rPr lang="en-GB" b="1"/>
            </a:br>
            <a:endParaRPr/>
          </a:p>
        </p:txBody>
      </p:sp>
      <p:sp>
        <p:nvSpPr>
          <p:cNvPr id="103" name="Google Shape;103;p4"/>
          <p:cNvSpPr txBox="1">
            <a:spLocks noGrp="1"/>
          </p:cNvSpPr>
          <p:nvPr>
            <p:ph type="body" idx="1"/>
          </p:nvPr>
        </p:nvSpPr>
        <p:spPr>
          <a:xfrm>
            <a:off x="628650" y="1369219"/>
            <a:ext cx="3886200" cy="3263504"/>
          </a:xfrm>
          <a:prstGeom prst="rect">
            <a:avLst/>
          </a:prstGeom>
          <a:noFill/>
          <a:ln>
            <a:noFill/>
          </a:ln>
        </p:spPr>
        <p:txBody>
          <a:bodyPr spcFirstLastPara="1" wrap="square" lIns="68569" tIns="34275" rIns="68569" bIns="34275" anchor="t" anchorCtr="0">
            <a:noAutofit/>
          </a:bodyPr>
          <a:lstStyle/>
          <a:p>
            <a:pPr marL="198835" indent="-198835">
              <a:lnSpc>
                <a:spcPct val="100000"/>
              </a:lnSpc>
              <a:spcBef>
                <a:spcPts val="480"/>
              </a:spcBef>
              <a:buClr>
                <a:srgbClr val="9FAA00"/>
              </a:buClr>
              <a:buSzPts val="3200"/>
              <a:buNone/>
            </a:pPr>
            <a:r>
              <a:rPr lang="en-GB" sz="2400">
                <a:solidFill>
                  <a:srgbClr val="000000"/>
                </a:solidFill>
                <a:latin typeface="Arial"/>
                <a:ea typeface="Arial"/>
                <a:cs typeface="Arial"/>
                <a:sym typeface="Arial"/>
              </a:rPr>
              <a:t>…a statement for the learner of what they </a:t>
            </a:r>
            <a:endParaRPr/>
          </a:p>
          <a:p>
            <a:pPr marL="198835" indent="-198835">
              <a:lnSpc>
                <a:spcPct val="100000"/>
              </a:lnSpc>
              <a:spcBef>
                <a:spcPts val="480"/>
              </a:spcBef>
              <a:buClr>
                <a:srgbClr val="9FAA00"/>
              </a:buClr>
              <a:buSzPts val="3200"/>
              <a:buNone/>
            </a:pPr>
            <a:r>
              <a:rPr lang="en-GB" sz="2400" b="1" i="1">
                <a:solidFill>
                  <a:srgbClr val="000000"/>
                </a:solidFill>
                <a:latin typeface="Arial"/>
                <a:ea typeface="Arial"/>
                <a:cs typeface="Arial"/>
                <a:sym typeface="Arial"/>
              </a:rPr>
              <a:t>		will be able to do</a:t>
            </a:r>
            <a:r>
              <a:rPr lang="en-GB" sz="2400">
                <a:solidFill>
                  <a:srgbClr val="000000"/>
                </a:solidFill>
                <a:latin typeface="Arial"/>
                <a:ea typeface="Arial"/>
                <a:cs typeface="Arial"/>
                <a:sym typeface="Arial"/>
              </a:rPr>
              <a:t> </a:t>
            </a:r>
            <a:endParaRPr/>
          </a:p>
          <a:p>
            <a:pPr marL="198835" indent="-198835">
              <a:lnSpc>
                <a:spcPct val="100000"/>
              </a:lnSpc>
              <a:spcBef>
                <a:spcPts val="480"/>
              </a:spcBef>
              <a:buClr>
                <a:srgbClr val="9FAA00"/>
              </a:buClr>
              <a:buSzPts val="3200"/>
              <a:buNone/>
            </a:pPr>
            <a:r>
              <a:rPr lang="en-GB" sz="2400">
                <a:solidFill>
                  <a:srgbClr val="000000"/>
                </a:solidFill>
                <a:latin typeface="Arial"/>
                <a:ea typeface="Arial"/>
                <a:cs typeface="Arial"/>
                <a:sym typeface="Arial"/>
              </a:rPr>
              <a:t>	on completion of a course or piece of learning</a:t>
            </a:r>
            <a:endParaRPr/>
          </a:p>
          <a:p>
            <a:pPr marL="198835" indent="-198835">
              <a:lnSpc>
                <a:spcPct val="100000"/>
              </a:lnSpc>
              <a:spcBef>
                <a:spcPts val="480"/>
              </a:spcBef>
              <a:buClr>
                <a:srgbClr val="9FAA00"/>
              </a:buClr>
              <a:buSzPts val="3200"/>
              <a:buNone/>
            </a:pPr>
            <a:endParaRPr sz="2400">
              <a:solidFill>
                <a:srgbClr val="000000"/>
              </a:solidFill>
              <a:latin typeface="Arial"/>
              <a:ea typeface="Arial"/>
              <a:cs typeface="Arial"/>
              <a:sym typeface="Arial"/>
            </a:endParaRPr>
          </a:p>
          <a:p>
            <a:pPr marL="198835" indent="-198835">
              <a:lnSpc>
                <a:spcPct val="100000"/>
              </a:lnSpc>
              <a:spcBef>
                <a:spcPts val="480"/>
              </a:spcBef>
              <a:buClr>
                <a:srgbClr val="9FAA00"/>
              </a:buClr>
              <a:buSzPts val="3200"/>
              <a:buNone/>
            </a:pPr>
            <a:endParaRPr sz="2400">
              <a:solidFill>
                <a:srgbClr val="000000"/>
              </a:solidFill>
              <a:latin typeface="Arial"/>
              <a:ea typeface="Arial"/>
              <a:cs typeface="Arial"/>
              <a:sym typeface="Arial"/>
            </a:endParaRPr>
          </a:p>
        </p:txBody>
      </p:sp>
      <p:sp>
        <p:nvSpPr>
          <p:cNvPr id="104" name="Google Shape;104;p4"/>
          <p:cNvSpPr txBox="1">
            <a:spLocks noGrp="1"/>
          </p:cNvSpPr>
          <p:nvPr>
            <p:ph type="body" idx="2"/>
          </p:nvPr>
        </p:nvSpPr>
        <p:spPr>
          <a:xfrm>
            <a:off x="4629150" y="1369219"/>
            <a:ext cx="3886200" cy="3263504"/>
          </a:xfrm>
          <a:prstGeom prst="rect">
            <a:avLst/>
          </a:prstGeom>
          <a:noFill/>
          <a:ln>
            <a:noFill/>
          </a:ln>
        </p:spPr>
        <p:txBody>
          <a:bodyPr spcFirstLastPara="1" wrap="square" lIns="68569" tIns="68569" rIns="68569" bIns="68569" anchor="t" anchorCtr="0">
            <a:noAutofit/>
          </a:bodyPr>
          <a:lstStyle/>
          <a:p>
            <a:pPr indent="-171450">
              <a:buNone/>
            </a:pPr>
            <a:endParaRPr/>
          </a:p>
        </p:txBody>
      </p:sp>
      <p:pic>
        <p:nvPicPr>
          <p:cNvPr id="105" name="Google Shape;105;p4"/>
          <p:cNvPicPr preferRelativeResize="0"/>
          <p:nvPr/>
        </p:nvPicPr>
        <p:blipFill rotWithShape="1">
          <a:blip r:embed="rId3">
            <a:alphaModFix/>
          </a:blip>
          <a:srcRect/>
          <a:stretch/>
        </p:blipFill>
        <p:spPr>
          <a:xfrm>
            <a:off x="4514850" y="1369219"/>
            <a:ext cx="3981931" cy="2655278"/>
          </a:xfrm>
          <a:prstGeom prst="rect">
            <a:avLst/>
          </a:prstGeom>
          <a:noFill/>
          <a:ln>
            <a:noFill/>
          </a:ln>
        </p:spPr>
      </p:pic>
      <p:sp>
        <p:nvSpPr>
          <p:cNvPr id="106" name="Google Shape;106;p4"/>
          <p:cNvSpPr txBox="1"/>
          <p:nvPr/>
        </p:nvSpPr>
        <p:spPr>
          <a:xfrm>
            <a:off x="5326693" y="4401890"/>
            <a:ext cx="3532340" cy="230802"/>
          </a:xfrm>
          <a:prstGeom prst="rect">
            <a:avLst/>
          </a:prstGeom>
          <a:noFill/>
          <a:ln>
            <a:noFill/>
          </a:ln>
        </p:spPr>
        <p:txBody>
          <a:bodyPr spcFirstLastPara="1" wrap="square" lIns="68569" tIns="34275" rIns="68569" bIns="34275" anchor="t" anchorCtr="0">
            <a:spAutoFit/>
          </a:bodyPr>
          <a:lstStyle/>
          <a:p>
            <a:r>
              <a:rPr lang="en-GB" sz="1050">
                <a:solidFill>
                  <a:srgbClr val="000000"/>
                </a:solidFill>
                <a:latin typeface="Arial"/>
                <a:ea typeface="Arial"/>
                <a:cs typeface="Arial"/>
                <a:sym typeface="Arial"/>
              </a:rPr>
              <a:t>Photo by </a:t>
            </a:r>
            <a:r>
              <a:rPr lang="en-GB" sz="1050" u="sng">
                <a:solidFill>
                  <a:srgbClr val="000000"/>
                </a:solidFill>
                <a:latin typeface="Arial"/>
                <a:ea typeface="Arial"/>
                <a:cs typeface="Arial"/>
                <a:sym typeface="Arial"/>
                <a:hlinkClick r:id="rId4"/>
              </a:rPr>
              <a:t>Quino Al</a:t>
            </a:r>
            <a:r>
              <a:rPr lang="en-GB" sz="1050">
                <a:solidFill>
                  <a:srgbClr val="000000"/>
                </a:solidFill>
                <a:latin typeface="Arial"/>
                <a:ea typeface="Arial"/>
                <a:cs typeface="Arial"/>
                <a:sym typeface="Arial"/>
              </a:rPr>
              <a:t> on </a:t>
            </a:r>
            <a:r>
              <a:rPr lang="en-GB" sz="1050" u="sng">
                <a:solidFill>
                  <a:srgbClr val="000000"/>
                </a:solidFill>
                <a:latin typeface="Arial"/>
                <a:ea typeface="Arial"/>
                <a:cs typeface="Arial"/>
                <a:sym typeface="Arial"/>
                <a:hlinkClick r:id="rId5"/>
              </a:rPr>
              <a:t>Unsplash</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3746568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Effective learning outcomes….</a:t>
            </a:r>
            <a:endParaRPr/>
          </a:p>
        </p:txBody>
      </p:sp>
      <p:sp>
        <p:nvSpPr>
          <p:cNvPr id="112" name="Google Shape;112;p5"/>
          <p:cNvSpPr txBox="1">
            <a:spLocks noGrp="1"/>
          </p:cNvSpPr>
          <p:nvPr>
            <p:ph type="body" idx="1"/>
          </p:nvPr>
        </p:nvSpPr>
        <p:spPr>
          <a:xfrm>
            <a:off x="628650" y="1369219"/>
            <a:ext cx="3886200" cy="3263504"/>
          </a:xfrm>
          <a:prstGeom prst="rect">
            <a:avLst/>
          </a:prstGeom>
          <a:noFill/>
          <a:ln>
            <a:noFill/>
          </a:ln>
        </p:spPr>
        <p:txBody>
          <a:bodyPr spcFirstLastPara="1" wrap="square" lIns="68569" tIns="68569" rIns="68569" bIns="68569" anchor="t" anchorCtr="0">
            <a:noAutofit/>
          </a:bodyPr>
          <a:lstStyle/>
          <a:p>
            <a:pPr indent="-171450">
              <a:buNone/>
            </a:pPr>
            <a:endParaRPr/>
          </a:p>
          <a:p>
            <a:r>
              <a:rPr lang="en-GB" sz="2400"/>
              <a:t>Speak directly to the learner</a:t>
            </a:r>
            <a:endParaRPr/>
          </a:p>
          <a:p>
            <a:r>
              <a:rPr lang="en-GB" sz="2400"/>
              <a:t>They tell the learner what to expect to learn</a:t>
            </a:r>
            <a:endParaRPr/>
          </a:p>
        </p:txBody>
      </p:sp>
      <p:sp>
        <p:nvSpPr>
          <p:cNvPr id="113" name="Google Shape;113;p5"/>
          <p:cNvSpPr txBox="1">
            <a:spLocks noGrp="1"/>
          </p:cNvSpPr>
          <p:nvPr>
            <p:ph type="body" idx="2"/>
          </p:nvPr>
        </p:nvSpPr>
        <p:spPr>
          <a:xfrm>
            <a:off x="4629150" y="1369219"/>
            <a:ext cx="3886200" cy="3263504"/>
          </a:xfrm>
          <a:prstGeom prst="rect">
            <a:avLst/>
          </a:prstGeom>
          <a:noFill/>
          <a:ln>
            <a:noFill/>
          </a:ln>
        </p:spPr>
        <p:txBody>
          <a:bodyPr spcFirstLastPara="1" wrap="square" lIns="68569" tIns="68569" rIns="68569" bIns="68569" anchor="t" anchorCtr="0">
            <a:noAutofit/>
          </a:bodyPr>
          <a:lstStyle/>
          <a:p>
            <a:pPr indent="-171450">
              <a:buNone/>
            </a:pPr>
            <a:endParaRPr/>
          </a:p>
        </p:txBody>
      </p:sp>
      <p:pic>
        <p:nvPicPr>
          <p:cNvPr id="114" name="Google Shape;114;p5"/>
          <p:cNvPicPr preferRelativeResize="0"/>
          <p:nvPr/>
        </p:nvPicPr>
        <p:blipFill rotWithShape="1">
          <a:blip r:embed="rId3">
            <a:alphaModFix/>
          </a:blip>
          <a:srcRect/>
          <a:stretch/>
        </p:blipFill>
        <p:spPr>
          <a:xfrm>
            <a:off x="4514850" y="1451331"/>
            <a:ext cx="4155826" cy="2771384"/>
          </a:xfrm>
          <a:prstGeom prst="rect">
            <a:avLst/>
          </a:prstGeom>
          <a:noFill/>
          <a:ln>
            <a:noFill/>
          </a:ln>
        </p:spPr>
      </p:pic>
      <p:sp>
        <p:nvSpPr>
          <p:cNvPr id="115" name="Google Shape;115;p5"/>
          <p:cNvSpPr txBox="1"/>
          <p:nvPr/>
        </p:nvSpPr>
        <p:spPr>
          <a:xfrm>
            <a:off x="5061298" y="4323918"/>
            <a:ext cx="2473108" cy="230802"/>
          </a:xfrm>
          <a:prstGeom prst="rect">
            <a:avLst/>
          </a:prstGeom>
          <a:noFill/>
          <a:ln>
            <a:noFill/>
          </a:ln>
        </p:spPr>
        <p:txBody>
          <a:bodyPr spcFirstLastPara="1" wrap="square" lIns="68569" tIns="34275" rIns="68569" bIns="34275" anchor="t" anchorCtr="0">
            <a:spAutoFit/>
          </a:bodyPr>
          <a:lstStyle/>
          <a:p>
            <a:r>
              <a:rPr lang="en-GB" sz="1050">
                <a:solidFill>
                  <a:srgbClr val="000000"/>
                </a:solidFill>
                <a:latin typeface="Arial"/>
                <a:ea typeface="Arial"/>
                <a:cs typeface="Arial"/>
                <a:sym typeface="Arial"/>
              </a:rPr>
              <a:t>Photo by </a:t>
            </a:r>
            <a:r>
              <a:rPr lang="en-GB" sz="1050" u="sng">
                <a:solidFill>
                  <a:srgbClr val="000000"/>
                </a:solidFill>
                <a:latin typeface="Arial"/>
                <a:ea typeface="Arial"/>
                <a:cs typeface="Arial"/>
                <a:sym typeface="Arial"/>
                <a:hlinkClick r:id="rId4"/>
              </a:rPr>
              <a:t>Oleg Laptev</a:t>
            </a:r>
            <a:r>
              <a:rPr lang="en-GB" sz="1050">
                <a:solidFill>
                  <a:srgbClr val="000000"/>
                </a:solidFill>
                <a:latin typeface="Arial"/>
                <a:ea typeface="Arial"/>
                <a:cs typeface="Arial"/>
                <a:sym typeface="Arial"/>
              </a:rPr>
              <a:t> on </a:t>
            </a:r>
            <a:r>
              <a:rPr lang="en-GB" sz="1050" u="sng">
                <a:solidFill>
                  <a:srgbClr val="000000"/>
                </a:solidFill>
                <a:latin typeface="Arial"/>
                <a:ea typeface="Arial"/>
                <a:cs typeface="Arial"/>
                <a:sym typeface="Arial"/>
                <a:hlinkClick r:id="rId5"/>
              </a:rPr>
              <a:t>Unsplash</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55118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t" anchorCtr="0">
            <a:noAutofit/>
          </a:bodyPr>
          <a:lstStyle/>
          <a:p>
            <a:r>
              <a:rPr lang="en-GB" b="1"/>
              <a:t>Effective learning outcomes….</a:t>
            </a:r>
            <a:endParaRPr/>
          </a:p>
        </p:txBody>
      </p:sp>
      <p:sp>
        <p:nvSpPr>
          <p:cNvPr id="121" name="Google Shape;121;p6"/>
          <p:cNvSpPr txBox="1">
            <a:spLocks noGrp="1"/>
          </p:cNvSpPr>
          <p:nvPr>
            <p:ph type="body" idx="1"/>
          </p:nvPr>
        </p:nvSpPr>
        <p:spPr>
          <a:xfrm>
            <a:off x="628650" y="1369219"/>
            <a:ext cx="3886200" cy="3263504"/>
          </a:xfrm>
          <a:prstGeom prst="rect">
            <a:avLst/>
          </a:prstGeom>
          <a:noFill/>
          <a:ln>
            <a:noFill/>
          </a:ln>
        </p:spPr>
        <p:txBody>
          <a:bodyPr spcFirstLastPara="1" wrap="square" lIns="68569" tIns="68569" rIns="68569" bIns="68569" anchor="t" anchorCtr="0">
            <a:noAutofit/>
          </a:bodyPr>
          <a:lstStyle/>
          <a:p>
            <a:r>
              <a:rPr lang="en-GB" sz="2400"/>
              <a:t>Are clearly linked to learning and assessment</a:t>
            </a:r>
            <a:endParaRPr/>
          </a:p>
          <a:p>
            <a:pPr lvl="1"/>
            <a:r>
              <a:rPr lang="en-GB"/>
              <a:t>The words used are the basis for learner activities and assessment tasks</a:t>
            </a:r>
            <a:endParaRPr/>
          </a:p>
          <a:p>
            <a:pPr lvl="1"/>
            <a:r>
              <a:rPr lang="en-GB"/>
              <a:t>The learner knows what they have to do to succeed</a:t>
            </a:r>
            <a:endParaRPr/>
          </a:p>
          <a:p>
            <a:pPr lvl="1"/>
            <a:r>
              <a:rPr lang="en-GB"/>
              <a:t>They are set at the right level</a:t>
            </a:r>
            <a:endParaRPr/>
          </a:p>
        </p:txBody>
      </p:sp>
      <p:sp>
        <p:nvSpPr>
          <p:cNvPr id="122" name="Google Shape;122;p6"/>
          <p:cNvSpPr txBox="1">
            <a:spLocks noGrp="1"/>
          </p:cNvSpPr>
          <p:nvPr>
            <p:ph type="body" idx="2"/>
          </p:nvPr>
        </p:nvSpPr>
        <p:spPr>
          <a:xfrm>
            <a:off x="4629150" y="1369219"/>
            <a:ext cx="3886200" cy="3263504"/>
          </a:xfrm>
          <a:prstGeom prst="rect">
            <a:avLst/>
          </a:prstGeom>
          <a:noFill/>
          <a:ln>
            <a:noFill/>
          </a:ln>
        </p:spPr>
        <p:txBody>
          <a:bodyPr spcFirstLastPara="1" wrap="square" lIns="68569" tIns="68569" rIns="68569" bIns="68569" anchor="t" anchorCtr="0">
            <a:noAutofit/>
          </a:bodyPr>
          <a:lstStyle/>
          <a:p>
            <a:pPr marL="38100" indent="0">
              <a:buNone/>
            </a:pPr>
            <a:endParaRPr/>
          </a:p>
        </p:txBody>
      </p:sp>
      <p:pic>
        <p:nvPicPr>
          <p:cNvPr id="123" name="Google Shape;123;p6"/>
          <p:cNvPicPr preferRelativeResize="0"/>
          <p:nvPr/>
        </p:nvPicPr>
        <p:blipFill rotWithShape="1">
          <a:blip r:embed="rId3">
            <a:alphaModFix/>
          </a:blip>
          <a:srcRect/>
          <a:stretch/>
        </p:blipFill>
        <p:spPr>
          <a:xfrm>
            <a:off x="4564461" y="1756776"/>
            <a:ext cx="4017438" cy="2141951"/>
          </a:xfrm>
          <a:prstGeom prst="rect">
            <a:avLst/>
          </a:prstGeom>
          <a:noFill/>
          <a:ln>
            <a:noFill/>
          </a:ln>
        </p:spPr>
      </p:pic>
      <p:sp>
        <p:nvSpPr>
          <p:cNvPr id="124" name="Google Shape;124;p6"/>
          <p:cNvSpPr txBox="1"/>
          <p:nvPr/>
        </p:nvSpPr>
        <p:spPr>
          <a:xfrm>
            <a:off x="4514850" y="4265113"/>
            <a:ext cx="4466312" cy="230802"/>
          </a:xfrm>
          <a:prstGeom prst="rect">
            <a:avLst/>
          </a:prstGeom>
          <a:noFill/>
          <a:ln>
            <a:noFill/>
          </a:ln>
        </p:spPr>
        <p:txBody>
          <a:bodyPr spcFirstLastPara="1" wrap="square" lIns="68569" tIns="34275" rIns="68569" bIns="34275" anchor="t" anchorCtr="0">
            <a:spAutoFit/>
          </a:bodyPr>
          <a:lstStyle/>
          <a:p>
            <a:r>
              <a:rPr lang="en-GB" sz="1050" u="sng">
                <a:solidFill>
                  <a:srgbClr val="000000"/>
                </a:solidFill>
                <a:latin typeface="Arial"/>
                <a:ea typeface="Arial"/>
                <a:cs typeface="Arial"/>
                <a:sym typeface="Arial"/>
                <a:hlinkClick r:id="rId4"/>
              </a:rPr>
              <a:t>http://sooner.nu/wp-content/uploads/2016/02/constructive-alignment.png</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34086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body" idx="1"/>
          </p:nvPr>
        </p:nvSpPr>
        <p:spPr>
          <a:xfrm>
            <a:off x="628650" y="1268016"/>
            <a:ext cx="7886700" cy="3263504"/>
          </a:xfrm>
          <a:prstGeom prst="rect">
            <a:avLst/>
          </a:prstGeom>
          <a:noFill/>
          <a:ln>
            <a:noFill/>
          </a:ln>
        </p:spPr>
        <p:txBody>
          <a:bodyPr spcFirstLastPara="1" wrap="square" lIns="68569" tIns="68569" rIns="68569" bIns="68569" anchor="t" anchorCtr="0">
            <a:noAutofit/>
          </a:bodyPr>
          <a:lstStyle/>
          <a:p>
            <a:pPr marL="38100" indent="0">
              <a:buNone/>
            </a:pPr>
            <a:r>
              <a:rPr lang="en-GB"/>
              <a:t>By the end of this course you should be able to…</a:t>
            </a:r>
            <a:endParaRPr/>
          </a:p>
          <a:p>
            <a:r>
              <a:rPr lang="en-GB"/>
              <a:t>Describe the benefits and disadvantages of using OER in distance education</a:t>
            </a:r>
            <a:endParaRPr/>
          </a:p>
          <a:p>
            <a:r>
              <a:rPr lang="en-GB"/>
              <a:t>Find and evaluate OER for re-use and adaptation</a:t>
            </a:r>
            <a:endParaRPr/>
          </a:p>
          <a:p>
            <a:pPr marL="38100" indent="0">
              <a:buNone/>
            </a:pPr>
            <a:endParaRPr/>
          </a:p>
        </p:txBody>
      </p:sp>
      <p:sp>
        <p:nvSpPr>
          <p:cNvPr id="130" name="Google Shape;130;p7"/>
          <p:cNvSpPr txBox="1"/>
          <p:nvPr/>
        </p:nvSpPr>
        <p:spPr>
          <a:xfrm>
            <a:off x="628650" y="273844"/>
            <a:ext cx="7886700" cy="994172"/>
          </a:xfrm>
          <a:prstGeom prst="rect">
            <a:avLst/>
          </a:prstGeom>
          <a:noFill/>
          <a:ln>
            <a:noFill/>
          </a:ln>
        </p:spPr>
        <p:txBody>
          <a:bodyPr spcFirstLastPara="1" wrap="square" lIns="68569" tIns="34275" rIns="68569" bIns="34275" anchor="t" anchorCtr="0">
            <a:noAutofit/>
          </a:bodyPr>
          <a:lstStyle/>
          <a:p>
            <a:r>
              <a:rPr lang="en-GB" sz="3300" b="1">
                <a:solidFill>
                  <a:srgbClr val="000000"/>
                </a:solidFill>
                <a:latin typeface="Arial"/>
                <a:ea typeface="Arial"/>
                <a:cs typeface="Arial"/>
                <a:sym typeface="Arial"/>
              </a:rPr>
              <a:t>Examples</a:t>
            </a:r>
            <a:endParaRPr sz="1013"/>
          </a:p>
        </p:txBody>
      </p:sp>
      <p:graphicFrame>
        <p:nvGraphicFramePr>
          <p:cNvPr id="131" name="Google Shape;131;p7"/>
          <p:cNvGraphicFramePr/>
          <p:nvPr/>
        </p:nvGraphicFramePr>
        <p:xfrm>
          <a:off x="753650" y="3121265"/>
          <a:ext cx="7165931" cy="944903"/>
        </p:xfrm>
        <a:graphic>
          <a:graphicData uri="http://schemas.openxmlformats.org/drawingml/2006/table">
            <a:tbl>
              <a:tblPr firstRow="1" bandRow="1">
                <a:noFill/>
              </a:tblPr>
              <a:tblGrid>
                <a:gridCol w="2460225">
                  <a:extLst>
                    <a:ext uri="{9D8B030D-6E8A-4147-A177-3AD203B41FA5}">
                      <a16:colId xmlns:a16="http://schemas.microsoft.com/office/drawing/2014/main" val="20000"/>
                    </a:ext>
                  </a:extLst>
                </a:gridCol>
                <a:gridCol w="2407463">
                  <a:extLst>
                    <a:ext uri="{9D8B030D-6E8A-4147-A177-3AD203B41FA5}">
                      <a16:colId xmlns:a16="http://schemas.microsoft.com/office/drawing/2014/main" val="20001"/>
                    </a:ext>
                  </a:extLst>
                </a:gridCol>
                <a:gridCol w="2298244">
                  <a:extLst>
                    <a:ext uri="{9D8B030D-6E8A-4147-A177-3AD203B41FA5}">
                      <a16:colId xmlns:a16="http://schemas.microsoft.com/office/drawing/2014/main" val="20002"/>
                    </a:ext>
                  </a:extLst>
                </a:gridCol>
              </a:tblGrid>
              <a:tr h="278138">
                <a:tc>
                  <a:txBody>
                    <a:bodyPr/>
                    <a:lstStyle/>
                    <a:p>
                      <a:pPr marL="0" marR="0" lvl="0" indent="0" algn="l" rtl="0">
                        <a:lnSpc>
                          <a:spcPct val="100000"/>
                        </a:lnSpc>
                        <a:spcBef>
                          <a:spcPts val="0"/>
                        </a:spcBef>
                        <a:spcAft>
                          <a:spcPts val="0"/>
                        </a:spcAft>
                        <a:buNone/>
                      </a:pPr>
                      <a:r>
                        <a:rPr lang="en-GB" sz="1100" u="none" strike="noStrike" cap="none"/>
                        <a:t>Active verb</a:t>
                      </a:r>
                      <a:endParaRPr sz="1400"/>
                    </a:p>
                  </a:txBody>
                  <a:tcPr marL="68588" marR="68588" marT="34294" marB="34294"/>
                </a:tc>
                <a:tc>
                  <a:txBody>
                    <a:bodyPr/>
                    <a:lstStyle/>
                    <a:p>
                      <a:pPr marL="0" marR="0" lvl="0" indent="0" algn="l" rtl="0">
                        <a:lnSpc>
                          <a:spcPct val="100000"/>
                        </a:lnSpc>
                        <a:spcBef>
                          <a:spcPts val="0"/>
                        </a:spcBef>
                        <a:spcAft>
                          <a:spcPts val="0"/>
                        </a:spcAft>
                        <a:buNone/>
                      </a:pPr>
                      <a:r>
                        <a:rPr lang="en-GB" sz="1100" u="none" strike="noStrike" cap="none"/>
                        <a:t>Object</a:t>
                      </a:r>
                      <a:endParaRPr sz="1400"/>
                    </a:p>
                  </a:txBody>
                  <a:tcPr marL="68588" marR="68588" marT="34294" marB="34294"/>
                </a:tc>
                <a:tc>
                  <a:txBody>
                    <a:bodyPr/>
                    <a:lstStyle/>
                    <a:p>
                      <a:pPr marL="0" marR="0" lvl="0" indent="0" algn="l" rtl="0">
                        <a:lnSpc>
                          <a:spcPct val="100000"/>
                        </a:lnSpc>
                        <a:spcBef>
                          <a:spcPts val="0"/>
                        </a:spcBef>
                        <a:spcAft>
                          <a:spcPts val="0"/>
                        </a:spcAft>
                        <a:buNone/>
                      </a:pPr>
                      <a:r>
                        <a:rPr lang="en-GB" sz="1100" u="none" strike="noStrike" cap="none"/>
                        <a:t>Qualifying phrase</a:t>
                      </a:r>
                      <a:endParaRPr sz="1400"/>
                    </a:p>
                  </a:txBody>
                  <a:tcPr marL="68588" marR="68588" marT="34294" marB="34294"/>
                </a:tc>
                <a:extLst>
                  <a:ext uri="{0D108BD9-81ED-4DB2-BD59-A6C34878D82A}">
                    <a16:rowId xmlns:a16="http://schemas.microsoft.com/office/drawing/2014/main" val="10000"/>
                  </a:ext>
                </a:extLst>
              </a:tr>
              <a:tr h="388628">
                <a:tc>
                  <a:txBody>
                    <a:bodyPr/>
                    <a:lstStyle/>
                    <a:p>
                      <a:pPr marL="0" marR="0" lvl="0" indent="0" algn="l" rtl="0">
                        <a:lnSpc>
                          <a:spcPct val="100000"/>
                        </a:lnSpc>
                        <a:spcBef>
                          <a:spcPts val="0"/>
                        </a:spcBef>
                        <a:spcAft>
                          <a:spcPts val="0"/>
                        </a:spcAft>
                        <a:buNone/>
                      </a:pPr>
                      <a:r>
                        <a:rPr lang="en-GB" sz="1100" u="none" strike="noStrike" cap="none"/>
                        <a:t>Describe</a:t>
                      </a:r>
                      <a:endParaRPr sz="1400"/>
                    </a:p>
                  </a:txBody>
                  <a:tcPr marL="68588" marR="68588" marT="34294" marB="34294"/>
                </a:tc>
                <a:tc>
                  <a:txBody>
                    <a:bodyPr/>
                    <a:lstStyle/>
                    <a:p>
                      <a:pPr marL="0" marR="0" lvl="0" indent="0" algn="l" rtl="0">
                        <a:lnSpc>
                          <a:spcPct val="100000"/>
                        </a:lnSpc>
                        <a:spcBef>
                          <a:spcPts val="0"/>
                        </a:spcBef>
                        <a:spcAft>
                          <a:spcPts val="0"/>
                        </a:spcAft>
                        <a:buNone/>
                      </a:pPr>
                      <a:r>
                        <a:rPr lang="en-GB" sz="1100" u="none" strike="noStrike" cap="none"/>
                        <a:t>the benefits and disadvantages of using OER</a:t>
                      </a:r>
                      <a:endParaRPr sz="1400"/>
                    </a:p>
                  </a:txBody>
                  <a:tcPr marL="68588" marR="68588" marT="34294" marB="34294"/>
                </a:tc>
                <a:tc>
                  <a:txBody>
                    <a:bodyPr/>
                    <a:lstStyle/>
                    <a:p>
                      <a:pPr marL="0" marR="0" lvl="0" indent="0" algn="l" rtl="0">
                        <a:lnSpc>
                          <a:spcPct val="100000"/>
                        </a:lnSpc>
                        <a:spcBef>
                          <a:spcPts val="0"/>
                        </a:spcBef>
                        <a:spcAft>
                          <a:spcPts val="0"/>
                        </a:spcAft>
                        <a:buNone/>
                      </a:pPr>
                      <a:r>
                        <a:rPr lang="en-GB" sz="1100" u="none" strike="noStrike" cap="none"/>
                        <a:t>In distance education</a:t>
                      </a:r>
                      <a:endParaRPr sz="1400"/>
                    </a:p>
                  </a:txBody>
                  <a:tcPr marL="68588" marR="68588" marT="34294" marB="34294"/>
                </a:tc>
                <a:extLst>
                  <a:ext uri="{0D108BD9-81ED-4DB2-BD59-A6C34878D82A}">
                    <a16:rowId xmlns:a16="http://schemas.microsoft.com/office/drawing/2014/main" val="10001"/>
                  </a:ext>
                </a:extLst>
              </a:tr>
              <a:tr h="278138">
                <a:tc>
                  <a:txBody>
                    <a:bodyPr/>
                    <a:lstStyle/>
                    <a:p>
                      <a:pPr marL="0" marR="0" lvl="0" indent="0" algn="l" rtl="0">
                        <a:lnSpc>
                          <a:spcPct val="100000"/>
                        </a:lnSpc>
                        <a:spcBef>
                          <a:spcPts val="0"/>
                        </a:spcBef>
                        <a:spcAft>
                          <a:spcPts val="0"/>
                        </a:spcAft>
                        <a:buNone/>
                      </a:pPr>
                      <a:r>
                        <a:rPr lang="en-GB" sz="1100" u="none" strike="noStrike" cap="none"/>
                        <a:t>Find, Evaluate</a:t>
                      </a:r>
                      <a:endParaRPr sz="1400"/>
                    </a:p>
                  </a:txBody>
                  <a:tcPr marL="68588" marR="68588" marT="34294" marB="34294"/>
                </a:tc>
                <a:tc>
                  <a:txBody>
                    <a:bodyPr/>
                    <a:lstStyle/>
                    <a:p>
                      <a:pPr marL="0" marR="0" lvl="0" indent="0" algn="l" rtl="0">
                        <a:lnSpc>
                          <a:spcPct val="100000"/>
                        </a:lnSpc>
                        <a:spcBef>
                          <a:spcPts val="0"/>
                        </a:spcBef>
                        <a:spcAft>
                          <a:spcPts val="0"/>
                        </a:spcAft>
                        <a:buNone/>
                      </a:pPr>
                      <a:r>
                        <a:rPr lang="en-GB" sz="1100" u="none" strike="noStrike" cap="none"/>
                        <a:t>OER</a:t>
                      </a:r>
                      <a:endParaRPr sz="1400"/>
                    </a:p>
                  </a:txBody>
                  <a:tcPr marL="68588" marR="68588" marT="34294" marB="34294"/>
                </a:tc>
                <a:tc>
                  <a:txBody>
                    <a:bodyPr/>
                    <a:lstStyle/>
                    <a:p>
                      <a:pPr marL="0" marR="0" lvl="0" indent="0" algn="l" rtl="0">
                        <a:lnSpc>
                          <a:spcPct val="100000"/>
                        </a:lnSpc>
                        <a:spcBef>
                          <a:spcPts val="0"/>
                        </a:spcBef>
                        <a:spcAft>
                          <a:spcPts val="0"/>
                        </a:spcAft>
                        <a:buNone/>
                      </a:pPr>
                      <a:r>
                        <a:rPr lang="en-GB" sz="1100" u="none" strike="noStrike" cap="none"/>
                        <a:t>For re-use and adaptation</a:t>
                      </a:r>
                      <a:endParaRPr sz="1400"/>
                    </a:p>
                  </a:txBody>
                  <a:tcPr marL="68588" marR="68588" marT="34294" marB="3429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984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p:nvPr/>
        </p:nvSpPr>
        <p:spPr>
          <a:xfrm>
            <a:off x="425370" y="338560"/>
            <a:ext cx="6628573" cy="1083221"/>
          </a:xfrm>
          <a:prstGeom prst="rect">
            <a:avLst/>
          </a:prstGeom>
          <a:noFill/>
          <a:ln>
            <a:noFill/>
          </a:ln>
        </p:spPr>
        <p:txBody>
          <a:bodyPr spcFirstLastPara="1" wrap="square" lIns="68569" tIns="34275" rIns="68569" bIns="34275" anchor="t" anchorCtr="0">
            <a:noAutofit/>
          </a:bodyPr>
          <a:lstStyle/>
          <a:p>
            <a:r>
              <a:rPr lang="en-GB" sz="3300" b="1">
                <a:solidFill>
                  <a:schemeClr val="dk1"/>
                </a:solidFill>
                <a:latin typeface="Calibri"/>
                <a:ea typeface="Calibri"/>
                <a:cs typeface="Calibri"/>
                <a:sym typeface="Calibri"/>
              </a:rPr>
              <a:t>Activity 1 – Reviewing learning outcomes</a:t>
            </a:r>
            <a:endParaRPr sz="3300" b="1">
              <a:solidFill>
                <a:schemeClr val="dk1"/>
              </a:solidFill>
              <a:latin typeface="Calibri"/>
              <a:ea typeface="Calibri"/>
              <a:cs typeface="Calibri"/>
              <a:sym typeface="Calibri"/>
            </a:endParaRPr>
          </a:p>
        </p:txBody>
      </p:sp>
      <p:sp>
        <p:nvSpPr>
          <p:cNvPr id="137" name="Google Shape;137;p8"/>
          <p:cNvSpPr txBox="1">
            <a:spLocks noGrp="1"/>
          </p:cNvSpPr>
          <p:nvPr>
            <p:ph type="body" idx="1"/>
          </p:nvPr>
        </p:nvSpPr>
        <p:spPr>
          <a:xfrm>
            <a:off x="425370" y="1549729"/>
            <a:ext cx="8598887" cy="3322124"/>
          </a:xfrm>
          <a:prstGeom prst="rect">
            <a:avLst/>
          </a:prstGeom>
          <a:noFill/>
          <a:ln>
            <a:noFill/>
          </a:ln>
        </p:spPr>
        <p:txBody>
          <a:bodyPr spcFirstLastPara="1" wrap="square" lIns="68569" tIns="34275" rIns="68569" bIns="34275" anchor="t" anchorCtr="0">
            <a:noAutofit/>
          </a:bodyPr>
          <a:lstStyle/>
          <a:p>
            <a:pPr marL="38100" indent="0">
              <a:buNone/>
            </a:pPr>
            <a:r>
              <a:rPr lang="en-GB" sz="2400"/>
              <a:t>Time: 15 minutes</a:t>
            </a:r>
            <a:endParaRPr/>
          </a:p>
          <a:p>
            <a:r>
              <a:rPr lang="en-GB" sz="2400"/>
              <a:t>Look at the learning outcomes for Climate change and sustainability:  </a:t>
            </a:r>
            <a:r>
              <a:rPr lang="en-GB" sz="1800" u="sng">
                <a:solidFill>
                  <a:schemeClr val="hlink"/>
                </a:solidFill>
                <a:latin typeface="Arial"/>
                <a:ea typeface="Arial"/>
                <a:cs typeface="Arial"/>
                <a:sym typeface="Arial"/>
                <a:hlinkClick r:id="rId3"/>
              </a:rPr>
              <a:t>https://www.open.edu/openlearncreate/course/view.php?id=469</a:t>
            </a:r>
            <a:endParaRPr sz="1800"/>
          </a:p>
          <a:p>
            <a:r>
              <a:rPr lang="en-GB" sz="2400"/>
              <a:t>How clear do you think they are? </a:t>
            </a:r>
            <a:endParaRPr/>
          </a:p>
          <a:p>
            <a:r>
              <a:rPr lang="en-GB" sz="2400"/>
              <a:t>Write on the flipchart paper which you think is the best. How will you know that your students can do this?</a:t>
            </a:r>
            <a:endParaRPr/>
          </a:p>
          <a:p>
            <a:r>
              <a:rPr lang="en-GB" sz="2400"/>
              <a:t>Feed back to the whole group</a:t>
            </a:r>
            <a:endParaRPr/>
          </a:p>
          <a:p>
            <a:pPr marL="38100" indent="0">
              <a:buNone/>
            </a:pPr>
            <a:endParaRPr sz="2400"/>
          </a:p>
          <a:p>
            <a:pPr indent="-171450">
              <a:buNone/>
            </a:pPr>
            <a:endParaRPr sz="2400"/>
          </a:p>
        </p:txBody>
      </p:sp>
    </p:spTree>
    <p:extLst>
      <p:ext uri="{BB962C8B-B14F-4D97-AF65-F5344CB8AC3E}">
        <p14:creationId xmlns:p14="http://schemas.microsoft.com/office/powerpoint/2010/main" val="81313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p:nvPr/>
        </p:nvSpPr>
        <p:spPr>
          <a:xfrm>
            <a:off x="425370" y="115903"/>
            <a:ext cx="6628573" cy="577081"/>
          </a:xfrm>
          <a:prstGeom prst="rect">
            <a:avLst/>
          </a:prstGeom>
          <a:noFill/>
          <a:ln>
            <a:noFill/>
          </a:ln>
        </p:spPr>
        <p:txBody>
          <a:bodyPr spcFirstLastPara="1" wrap="square" lIns="68569" tIns="34275" rIns="68569" bIns="34275" anchor="t" anchorCtr="0">
            <a:noAutofit/>
          </a:bodyPr>
          <a:lstStyle/>
          <a:p>
            <a:r>
              <a:rPr lang="en-GB" sz="3300" b="1">
                <a:solidFill>
                  <a:schemeClr val="dk1"/>
                </a:solidFill>
                <a:latin typeface="Calibri"/>
                <a:ea typeface="Calibri"/>
                <a:cs typeface="Calibri"/>
                <a:sym typeface="Calibri"/>
              </a:rPr>
              <a:t>Activity 2 – Tanaka Learning Activity</a:t>
            </a:r>
            <a:endParaRPr sz="3300" b="1">
              <a:solidFill>
                <a:schemeClr val="dk1"/>
              </a:solidFill>
              <a:latin typeface="Calibri"/>
              <a:ea typeface="Calibri"/>
              <a:cs typeface="Calibri"/>
              <a:sym typeface="Calibri"/>
            </a:endParaRPr>
          </a:p>
        </p:txBody>
      </p:sp>
      <p:sp>
        <p:nvSpPr>
          <p:cNvPr id="143" name="Google Shape;143;p9"/>
          <p:cNvSpPr txBox="1">
            <a:spLocks noGrp="1"/>
          </p:cNvSpPr>
          <p:nvPr>
            <p:ph type="body" idx="1"/>
          </p:nvPr>
        </p:nvSpPr>
        <p:spPr>
          <a:xfrm>
            <a:off x="425370" y="543295"/>
            <a:ext cx="5586514" cy="4444340"/>
          </a:xfrm>
          <a:prstGeom prst="rect">
            <a:avLst/>
          </a:prstGeom>
          <a:noFill/>
          <a:ln>
            <a:noFill/>
          </a:ln>
        </p:spPr>
        <p:txBody>
          <a:bodyPr spcFirstLastPara="1" wrap="square" lIns="68569" tIns="34275" rIns="68569" bIns="34275" anchor="t" anchorCtr="0">
            <a:noAutofit/>
          </a:bodyPr>
          <a:lstStyle/>
          <a:p>
            <a:pPr marL="38100" indent="0">
              <a:buNone/>
            </a:pPr>
            <a:r>
              <a:rPr lang="en-GB"/>
              <a:t>Time: 40 minutes</a:t>
            </a:r>
            <a:endParaRPr/>
          </a:p>
          <a:p>
            <a:r>
              <a:rPr lang="en-GB" sz="1800"/>
              <a:t>I</a:t>
            </a:r>
            <a:r>
              <a:rPr lang="en-GB" sz="1650"/>
              <a:t>n your small groups, identify a learning activity related to use of tanaka – this could be skill or knowledge related.  You will be given materials you can use!</a:t>
            </a:r>
            <a:endParaRPr sz="1650"/>
          </a:p>
          <a:p>
            <a:pPr indent="-276225">
              <a:buSzPts val="2200"/>
            </a:pPr>
            <a:r>
              <a:rPr lang="en-GB" sz="1650"/>
              <a:t>How will you present and deliver this learning activity?  </a:t>
            </a:r>
            <a:endParaRPr sz="1650"/>
          </a:p>
          <a:p>
            <a:pPr indent="-276225">
              <a:buSzPts val="2200"/>
            </a:pPr>
            <a:r>
              <a:rPr lang="en-GB" sz="1650"/>
              <a:t>How will you test/assess the knowledge gained?</a:t>
            </a:r>
            <a:endParaRPr sz="1650"/>
          </a:p>
          <a:p>
            <a:pPr indent="-276225">
              <a:buSzPts val="2200"/>
            </a:pPr>
            <a:r>
              <a:rPr lang="en-GB" sz="1650"/>
              <a:t>What is the learning outcome your assessment is testing?</a:t>
            </a:r>
            <a:endParaRPr sz="1650"/>
          </a:p>
          <a:p>
            <a:pPr indent="-276225">
              <a:buSzPts val="2200"/>
            </a:pPr>
            <a:r>
              <a:rPr lang="en-GB" sz="1650"/>
              <a:t>After 20 minutes each group will share what they have produced, and their ideas will be scored by the other groups. The group with the highest score from activities 1 and 2 will be awarded a small prize !</a:t>
            </a:r>
            <a:endParaRPr sz="1650"/>
          </a:p>
          <a:p>
            <a:pPr indent="-276225">
              <a:buSzPts val="2200"/>
            </a:pPr>
            <a:r>
              <a:rPr lang="en-GB" sz="1650"/>
              <a:t>The session will conclude with the presenter sharing a short ‘Tanaka’ OER highlighting the importance of the learning outcome statement wording</a:t>
            </a:r>
            <a:endParaRPr sz="1650"/>
          </a:p>
          <a:p>
            <a:pPr marL="38100" indent="0">
              <a:buNone/>
            </a:pPr>
            <a:endParaRPr sz="1650"/>
          </a:p>
          <a:p>
            <a:pPr indent="-171450">
              <a:buNone/>
            </a:pPr>
            <a:endParaRPr sz="1650"/>
          </a:p>
        </p:txBody>
      </p:sp>
      <p:pic>
        <p:nvPicPr>
          <p:cNvPr id="144" name="Google Shape;144;p9"/>
          <p:cNvPicPr preferRelativeResize="0"/>
          <p:nvPr/>
        </p:nvPicPr>
        <p:blipFill rotWithShape="1">
          <a:blip r:embed="rId3">
            <a:alphaModFix/>
          </a:blip>
          <a:srcRect/>
          <a:stretch/>
        </p:blipFill>
        <p:spPr>
          <a:xfrm>
            <a:off x="6096512" y="1433945"/>
            <a:ext cx="2876813" cy="2836718"/>
          </a:xfrm>
          <a:prstGeom prst="rect">
            <a:avLst/>
          </a:prstGeom>
          <a:noFill/>
          <a:ln>
            <a:noFill/>
          </a:ln>
        </p:spPr>
      </p:pic>
    </p:spTree>
    <p:extLst>
      <p:ext uri="{BB962C8B-B14F-4D97-AF65-F5344CB8AC3E}">
        <p14:creationId xmlns:p14="http://schemas.microsoft.com/office/powerpoint/2010/main" val="18193037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5516</TotalTime>
  <Words>832</Words>
  <Application>Microsoft Macintosh PowerPoint</Application>
  <PresentationFormat>On-screen Show (16:9)</PresentationFormat>
  <Paragraphs>74</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Helvetica</vt:lpstr>
      <vt:lpstr>Lucida Grande</vt:lpstr>
      <vt:lpstr>Custom Design</vt:lpstr>
      <vt:lpstr>1_Office Theme</vt:lpstr>
      <vt:lpstr>Learning  Outcomes</vt:lpstr>
      <vt:lpstr>PowerPoint Presentation</vt:lpstr>
      <vt:lpstr>PowerPoint Presentation</vt:lpstr>
      <vt:lpstr>A learning outcome is… </vt:lpstr>
      <vt:lpstr>Effective learning outcomes….</vt:lpstr>
      <vt:lpstr>Effective learning outcomes….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206</cp:revision>
  <dcterms:created xsi:type="dcterms:W3CDTF">2017-12-05T12:15:45Z</dcterms:created>
  <dcterms:modified xsi:type="dcterms:W3CDTF">2021-05-21T16:44:04Z</dcterms:modified>
</cp:coreProperties>
</file>