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sldIdLst>
    <p:sldId id="259" r:id="rId6"/>
    <p:sldId id="268" r:id="rId7"/>
    <p:sldId id="262" r:id="rId8"/>
    <p:sldId id="265" r:id="rId9"/>
    <p:sldId id="267" r:id="rId10"/>
    <p:sldId id="266" r:id="rId11"/>
    <p:sldId id="258" r:id="rId12"/>
    <p:sldId id="263" r:id="rId13"/>
    <p:sldId id="261" r:id="rId14"/>
    <p:sldId id="272" r:id="rId15"/>
    <p:sldId id="271" r:id="rId16"/>
    <p:sldId id="26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20ECAC-5090-4E59-9958-8FC40F4BB240}" v="28" dt="2021-05-31T08:12:34.927"/>
    <p1510:client id="{E1B5007B-7C95-4F80-ABC8-D550A0A2C090}" v="7" dt="2021-05-31T08:16:15.6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nett, Jonathan (Myanmar)" userId="S::jonathan.bennett@britishcouncil.org::1c2b46cc-a975-481c-8f24-734dd48a8fff" providerId="AD" clId="Web-{E1B5007B-7C95-4F80-ABC8-D550A0A2C090}"/>
    <pc:docChg chg="modSld">
      <pc:chgData name="Bennett, Jonathan (Myanmar)" userId="S::jonathan.bennett@britishcouncil.org::1c2b46cc-a975-481c-8f24-734dd48a8fff" providerId="AD" clId="Web-{E1B5007B-7C95-4F80-ABC8-D550A0A2C090}" dt="2021-05-31T08:16:15.614" v="3" actId="1076"/>
      <pc:docMkLst>
        <pc:docMk/>
      </pc:docMkLst>
      <pc:sldChg chg="modSp">
        <pc:chgData name="Bennett, Jonathan (Myanmar)" userId="S::jonathan.bennett@britishcouncil.org::1c2b46cc-a975-481c-8f24-734dd48a8fff" providerId="AD" clId="Web-{E1B5007B-7C95-4F80-ABC8-D550A0A2C090}" dt="2021-05-31T08:16:15.614" v="3" actId="1076"/>
        <pc:sldMkLst>
          <pc:docMk/>
          <pc:sldMk cId="1013370662" sldId="259"/>
        </pc:sldMkLst>
        <pc:spChg chg="mod">
          <ac:chgData name="Bennett, Jonathan (Myanmar)" userId="S::jonathan.bennett@britishcouncil.org::1c2b46cc-a975-481c-8f24-734dd48a8fff" providerId="AD" clId="Web-{E1B5007B-7C95-4F80-ABC8-D550A0A2C090}" dt="2021-05-31T08:16:15.614" v="3" actId="1076"/>
          <ac:spMkLst>
            <pc:docMk/>
            <pc:sldMk cId="1013370662" sldId="259"/>
            <ac:spMk id="3" creationId="{1799C65B-1D4C-49B0-AC6B-CC10E85364A8}"/>
          </ac:spMkLst>
        </pc:spChg>
      </pc:sldChg>
    </pc:docChg>
  </pc:docChgLst>
  <pc:docChgLst>
    <pc:chgData name="Bennett, Jonathan (Myanmar)" userId="S::jonathan.bennett@britishcouncil.org::1c2b46cc-a975-481c-8f24-734dd48a8fff" providerId="AD" clId="Web-{0220ECAC-5090-4E59-9958-8FC40F4BB240}"/>
    <pc:docChg chg="modSld">
      <pc:chgData name="Bennett, Jonathan (Myanmar)" userId="S::jonathan.bennett@britishcouncil.org::1c2b46cc-a975-481c-8f24-734dd48a8fff" providerId="AD" clId="Web-{0220ECAC-5090-4E59-9958-8FC40F4BB240}" dt="2021-05-31T08:12:34.927" v="12" actId="20577"/>
      <pc:docMkLst>
        <pc:docMk/>
      </pc:docMkLst>
      <pc:sldChg chg="modSp">
        <pc:chgData name="Bennett, Jonathan (Myanmar)" userId="S::jonathan.bennett@britishcouncil.org::1c2b46cc-a975-481c-8f24-734dd48a8fff" providerId="AD" clId="Web-{0220ECAC-5090-4E59-9958-8FC40F4BB240}" dt="2021-05-31T08:12:34.927" v="12" actId="20577"/>
        <pc:sldMkLst>
          <pc:docMk/>
          <pc:sldMk cId="2940455235" sldId="271"/>
        </pc:sldMkLst>
        <pc:spChg chg="mod">
          <ac:chgData name="Bennett, Jonathan (Myanmar)" userId="S::jonathan.bennett@britishcouncil.org::1c2b46cc-a975-481c-8f24-734dd48a8fff" providerId="AD" clId="Web-{0220ECAC-5090-4E59-9958-8FC40F4BB240}" dt="2021-05-31T08:12:34.927" v="12" actId="20577"/>
          <ac:spMkLst>
            <pc:docMk/>
            <pc:sldMk cId="2940455235" sldId="271"/>
            <ac:spMk id="3" creationId="{D988613D-5435-453F-847B-6FBCFFBBBF31}"/>
          </ac:spMkLst>
        </pc:spChg>
      </pc:sldChg>
      <pc:sldChg chg="modSp">
        <pc:chgData name="Bennett, Jonathan (Myanmar)" userId="S::jonathan.bennett@britishcouncil.org::1c2b46cc-a975-481c-8f24-734dd48a8fff" providerId="AD" clId="Web-{0220ECAC-5090-4E59-9958-8FC40F4BB240}" dt="2021-05-31T08:12:17.661" v="5" actId="20577"/>
        <pc:sldMkLst>
          <pc:docMk/>
          <pc:sldMk cId="3514255765" sldId="272"/>
        </pc:sldMkLst>
        <pc:spChg chg="mod">
          <ac:chgData name="Bennett, Jonathan (Myanmar)" userId="S::jonathan.bennett@britishcouncil.org::1c2b46cc-a975-481c-8f24-734dd48a8fff" providerId="AD" clId="Web-{0220ECAC-5090-4E59-9958-8FC40F4BB240}" dt="2021-05-31T08:12:17.661" v="5" actId="20577"/>
          <ac:spMkLst>
            <pc:docMk/>
            <pc:sldMk cId="3514255765" sldId="272"/>
            <ac:spMk id="3" creationId="{D988613D-5435-453F-847B-6FBCFFBBBF3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A picture containing drawing&#10;&#10;Description automatically generated">
            <a:extLst>
              <a:ext uri="{FF2B5EF4-FFF2-40B4-BE49-F238E27FC236}">
                <a16:creationId xmlns:a16="http://schemas.microsoft.com/office/drawing/2014/main" id="{A53E2ADF-473E-4DA7-AF9C-423E023C7F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430" y="4086603"/>
            <a:ext cx="2743200" cy="2771397"/>
          </a:xfrm>
          <a:prstGeom prst="rect">
            <a:avLst/>
          </a:prstGeom>
        </p:spPr>
      </p:pic>
      <p:pic>
        <p:nvPicPr>
          <p:cNvPr id="15" name="Picture 14" descr="A close up of a logo&#10;&#10;Description automatically generated">
            <a:extLst>
              <a:ext uri="{FF2B5EF4-FFF2-40B4-BE49-F238E27FC236}">
                <a16:creationId xmlns:a16="http://schemas.microsoft.com/office/drawing/2014/main" id="{354C8420-F3C4-4AD7-9F4C-54151C5B91E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4145" y="0"/>
            <a:ext cx="2637855" cy="26683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0D8384D-DD9E-4F4F-8530-D8DD96B211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9770" y="289092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1FD934-18FC-48E4-A957-CC87A942C8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8939" y="277915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A7015-B78C-4322-BDC2-1AD85A0A45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64170" y="6019898"/>
            <a:ext cx="2570329" cy="365125"/>
          </a:xfrm>
        </p:spPr>
        <p:txBody>
          <a:bodyPr/>
          <a:lstStyle/>
          <a:p>
            <a:fld id="{60F24D0B-8C35-4C37-8895-78F4822E62D5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1DA80-937D-4BC5-AA42-8545060AE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4370" y="6018090"/>
            <a:ext cx="41148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C8654-1E1F-42DD-8326-C61011412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35A9DC7-EF79-4552-AB76-9C979E5C8BDD}"/>
              </a:ext>
            </a:extLst>
          </p:cNvPr>
          <p:cNvGrpSpPr/>
          <p:nvPr userDrawn="1"/>
        </p:nvGrpSpPr>
        <p:grpSpPr>
          <a:xfrm>
            <a:off x="-107301" y="176528"/>
            <a:ext cx="12299301" cy="6897920"/>
            <a:chOff x="-232593" y="-188800"/>
            <a:chExt cx="9384213" cy="5489733"/>
          </a:xfrm>
        </p:grpSpPr>
        <p:pic>
          <p:nvPicPr>
            <p:cNvPr id="8" name="Picture 5">
              <a:extLst>
                <a:ext uri="{FF2B5EF4-FFF2-40B4-BE49-F238E27FC236}">
                  <a16:creationId xmlns:a16="http://schemas.microsoft.com/office/drawing/2014/main" id="{1D25077C-2315-4E29-B599-6C5678449D3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9800" y="2177269"/>
              <a:ext cx="3131820" cy="2946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B5A57D0-EDAD-45E2-BC94-5343F5A14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2600" y="4833800"/>
              <a:ext cx="4191000" cy="292891"/>
            </a:xfrm>
            <a:prstGeom prst="rect">
              <a:avLst/>
            </a:prstGeom>
          </p:spPr>
        </p:pic>
        <p:pic>
          <p:nvPicPr>
            <p:cNvPr id="10" name="Picture 9" descr="A close up of a logo&#10;&#10;Description automatically generated">
              <a:extLst>
                <a:ext uri="{FF2B5EF4-FFF2-40B4-BE49-F238E27FC236}">
                  <a16:creationId xmlns:a16="http://schemas.microsoft.com/office/drawing/2014/main" id="{46AFD2F7-DB16-4BF9-BCC3-4B2F4206ED2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44534" y="-188800"/>
              <a:ext cx="533400" cy="564599"/>
            </a:xfrm>
            <a:prstGeom prst="rect">
              <a:avLst/>
            </a:prstGeom>
          </p:spPr>
        </p:pic>
        <p:sp>
          <p:nvSpPr>
            <p:cNvPr id="11" name="Text Box 7">
              <a:extLst>
                <a:ext uri="{FF2B5EF4-FFF2-40B4-BE49-F238E27FC236}">
                  <a16:creationId xmlns:a16="http://schemas.microsoft.com/office/drawing/2014/main" id="{D475F83A-EF2E-42A7-9CE2-3DB4CA4628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7855" y="-186046"/>
              <a:ext cx="853478" cy="279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GB" sz="11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Funded by:</a:t>
              </a:r>
              <a:endPara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2" name="Picture 11" descr="A close up of a logo&#10;&#10;Description automatically generated">
              <a:extLst>
                <a:ext uri="{FF2B5EF4-FFF2-40B4-BE49-F238E27FC236}">
                  <a16:creationId xmlns:a16="http://schemas.microsoft.com/office/drawing/2014/main" id="{C0329F0B-7C74-4FBB-A8FA-9D6BE4780F0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32593" y="4157933"/>
              <a:ext cx="1143000" cy="1143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52345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23221-199C-4F5A-8C26-7ED5ECEE5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63315A-7F4B-41C5-B4F5-90D855B9FE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3DDDD4-28AF-4D3F-A335-1F4EB9E2A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A43688-BC21-4715-AF72-6384D6112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36027F-5EB0-4818-B5EB-7E2F4BCD9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0FB21-8A61-427B-93AB-C692A54E7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28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5951D-0F06-4754-ADD7-CFC618DA6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6A574A-6EE1-41D2-98D8-E888D8677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7F473-BE0F-4396-8F57-02DBCA7FD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6F187-4517-4293-885B-B796AD0B5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99528-2F69-4B86-BA21-21BE1D6F2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961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FE8183-4F0F-481C-8758-D46C7E2972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00937E-C70B-4BB7-BD2E-3B060ACCD1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165E1-A48F-49C0-B0D9-56BFBBB78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5B356-95E4-41F7-AC33-D27421A06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BD91A-E741-4600-97F9-8F453ED5D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48233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8BDEC-702D-42E1-8803-CF8FFCDA57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32F348-B336-4B1B-9E23-2C3115326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427D9-D26C-4D28-ADCA-6E2BBBCBD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48B70-C79E-4EC1-83F5-A92E89C83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6EF88-3785-448C-8BD7-490206C06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42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A78FE-DC31-4246-B749-10296C0C7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03B2C-245B-4F3E-BD34-DF49F007F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F53B6-7691-476F-85B1-20E1118BF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D61F98-3853-4FEC-8AE1-E9FC27732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B6D9D9-5631-4DCA-9295-50BFFAA00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064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DF369-3506-4F64-81DA-0F1A3F30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DF79AF-539F-4E46-8E5B-73CB1839BC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52FF6-2753-47BE-A6B1-404575120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64568-EE20-4793-9A14-3E5861F9A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71A2A-6231-4067-AC68-15488D618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8517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B55A4-8558-4313-9AA0-141085A74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3F0B7-E383-49D0-ADCE-A7FB7DB9AC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B96B5D-601F-4B33-A6DE-9A2DB0538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76399C-1128-42FB-AB7A-6761B13AA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ABF26D-D056-477A-998D-BB2336CFB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5F61A-DCED-4A53-88D6-C646551F3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467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CF77A-1F77-4293-81FE-F7E4B1A34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5BEC36-65B4-474A-8145-020C1F9DB3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369300-8F25-47D0-ABC0-E50A41013F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20D149-C292-4F9B-9442-FAA7619402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C64248-33AA-4C20-BDCE-E29DD8427C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7B9AD8-2868-40DE-9EDA-10D2B5323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479F4D-DB63-45A2-98C6-61E7502B5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3D7CBC-14E4-42A8-8B2E-7EED4360C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0335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5C1E2-296C-4468-8CF7-15784510E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E7E66-9873-4267-AC60-B98C4F61E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0EF5A4-A17D-4B7E-BE12-0E7B5A329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877D9-521B-4067-9BDE-DF3EA202E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6997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F886BA-E060-4392-92C8-2AF722800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BFE3F3-FC7F-4F46-BD73-C24C07BBF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DEF5DA-E008-426F-AD4C-4C14C06C1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335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dobe Kaiti Std R" pitchFamily="18" charset="-128"/>
                <a:ea typeface="Adobe Kaiti Std R" pitchFamily="18" charset="-12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dobe Kaiti Std R" pitchFamily="18" charset="-128"/>
                <a:ea typeface="Adobe Kaiti Std R" pitchFamily="18" charset="-128"/>
              </a:defRPr>
            </a:lvl1pPr>
            <a:lvl2pPr>
              <a:defRPr>
                <a:latin typeface="Adobe Kaiti Std R" pitchFamily="18" charset="-128"/>
                <a:ea typeface="Adobe Kaiti Std R" pitchFamily="18" charset="-128"/>
              </a:defRPr>
            </a:lvl2pPr>
            <a:lvl3pPr>
              <a:defRPr>
                <a:latin typeface="Adobe Kaiti Std R" pitchFamily="18" charset="-128"/>
                <a:ea typeface="Adobe Kaiti Std R" pitchFamily="18" charset="-128"/>
              </a:defRPr>
            </a:lvl3pPr>
            <a:lvl4pPr>
              <a:defRPr>
                <a:latin typeface="Adobe Kaiti Std R" pitchFamily="18" charset="-128"/>
                <a:ea typeface="Adobe Kaiti Std R" pitchFamily="18" charset="-128"/>
              </a:defRPr>
            </a:lvl4pPr>
            <a:lvl5pPr>
              <a:defRPr>
                <a:latin typeface="Adobe Kaiti Std R" pitchFamily="18" charset="-128"/>
                <a:ea typeface="Adobe Kaiti Std R" pitchFamily="18" charset="-128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8A88-5B97-41EE-B129-2D4EBEC3E2C7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ECCE8-CD04-4158-86EA-2ED06E688D22}" type="slidenum">
              <a:rPr lang="en-US" smtClean="0"/>
              <a:t>‹#›</a:t>
            </a:fld>
            <a:endParaRPr lang="en-US"/>
          </a:p>
        </p:txBody>
      </p:sp>
      <p:pic>
        <p:nvPicPr>
          <p:cNvPr id="2050" name="Picture 2" descr="D:\JOB\British Council\TREE\template\NewTemplate\PowerPoint Template_FA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541"/>
            <a:ext cx="12192000" cy="687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68647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3AAF0-5DCC-498D-A09C-33BE8D9CD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3C4A9-5FE1-46BD-8BA4-353376085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4E529-CADA-4DEF-921D-5D662FE20B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9D2CCD-14D6-4A78-AAEE-211474B7A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A1F20F-76D4-4162-9F3D-3CF9FA477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E22E2C-0306-41F7-8414-55E96E6E8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6888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68F9F-0F14-4ADF-BC80-2BC565830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3BCCDC-2EA8-469D-83E0-F6CAC68E4F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E250EC-DFC7-4D88-B878-41606F0F86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A6C4A-0B4A-4764-91DF-CF8DC3C59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ACEC32-EDBB-4E51-8EAD-2881B0113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E240AF-463A-4B37-8E4B-909ADCC89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3016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BCCCE-2144-4339-9523-66AD7D288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CBEF86-7BA0-4C50-9FE5-C9A03E29CD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4C426-6EEB-45AB-8623-96EC7E110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784B5-06AB-44C8-8D3C-52A40FE8C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ACE7A8-1C16-417C-9641-8D934D163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9591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60185D-7C1F-45B3-92AF-7413E78506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A14A01-09D7-45AD-B5CE-03D05A3FD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6115D-C40A-4111-8E52-629DBCB36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E9287-B0A2-4C50-8137-738283D99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C2F18-B3AC-4D4E-9D9C-987E42C44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554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11919-D54D-445E-AF8D-F63E78450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E2A0D-BB05-4D84-B8AE-0C291CDDD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B9B084-06CE-4A5E-96A2-3A0F63A84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8187F4-F991-4706-A873-1F1FEE603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02EA0-8B7E-4D69-ADE3-3CCA159A4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656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4D441-0F9F-44C8-80D3-FCF2834FB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316469-5FBD-4673-98D3-EF45D7A0AC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4C6F1-F2BE-4846-B5A9-4F36801B0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C30DC-F0D7-44D3-8188-F8C0EA627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EB9CB-98D1-49EA-AEFC-7099CA7F0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073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66090-B1BE-49D2-BA1D-061B4A574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9DE2A-577C-4E09-BB12-B6B05DC367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D6E129-0064-4AFA-A1F7-C086E1BF5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B872A2-84E8-4BEA-BABC-4CFC52C86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57AB9B-7CA3-4EE4-8089-E116AEC45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FB988-C59B-443B-B469-3C33D9172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054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1FA31-8F5F-4AE6-AFAE-D213D04D0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C78AE-769C-4AEF-B73D-87575A6E6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E1BB4A-00AB-4EBE-9C6D-6FF13EB5FD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A02CD5-A81B-4B59-AB36-FBCF25713A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DFDB1B-2B42-42EE-A455-234309995A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0A5143-722A-4A21-B251-EB7528DF9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A43845-1EFD-4B76-8611-6D188C9DB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FEE79C-82FF-4D09-B45B-EF98D134B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121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FE4D2-A39B-404F-A614-3A9563E48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DC2D0A-83AB-46B1-A564-5577A5135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DAA7C4-0B45-461E-9A00-01E519D1B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F83951-FB7C-4948-8BCA-E6934590F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010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CEFA4E-F8BE-4820-A841-AA3215DB0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F02813-7FFC-4AB6-B67A-5E7D4B52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D6790F-8239-45AB-80C1-E7FCBEF64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620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B4162-2845-42ED-9CAD-A8AAF0F54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A11CB-79EC-4730-9AB7-90B21B48C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4F9DDE-EDDE-4752-9E18-717BD59CBE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7170B1-C9AE-4A07-B407-8E3838B06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DDEB0-6151-4494-9CE7-E4B4D2C04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D18D4C-DAE2-4015-88D2-0C2121F81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404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EE57F1-2E6F-4AF5-8438-FAE18A0E6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6CCA10-D5EF-4AC8-8BCE-CAA276030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BF725-9856-48B6-BE22-1F67755B99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60F24D0B-8C35-4C37-8895-78F4822E62D5}" type="datetimeFigureOut">
              <a:rPr lang="en-GB" smtClean="0"/>
              <a:pPr/>
              <a:t>31/05/2021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8E479-9CAC-41F4-AFAC-3AC6FF8A6A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6F948-5663-4536-A206-7DE8C8174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D789C580-C195-4E0E-862B-B6949D7BE13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4459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970534-4871-491D-A043-6C8684B91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A54498-B837-4A13-9960-EC28BBBF5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40ED7-4A89-4F24-9519-9E8CC0BDE9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1EB49-D4EA-42D7-8146-36A92E13F1D3}" type="datetimeFigureOut">
              <a:rPr lang="en-GB" smtClean="0"/>
              <a:t>31/05/2021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66D2B-5591-4804-9759-156307019D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C180D-1FB9-4EAE-903F-28FDC942ED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681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english-e-reader.net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B921B-697B-4EF3-86A4-820A3B9181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1967"/>
          </a:xfrm>
        </p:spPr>
        <p:txBody>
          <a:bodyPr/>
          <a:lstStyle/>
          <a:p>
            <a:r>
              <a:rPr lang="en-US" b="1" dirty="0"/>
              <a:t>The Enchanted Horse – A Fairy Tale 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99C65B-1D4C-49B0-AC6B-CC10E85364A8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61475" y="3764431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dirty="0">
                <a:latin typeface="Source Sans Pro"/>
                <a:ea typeface="Source Sans Pro"/>
              </a:rPr>
              <a:t>Source: </a:t>
            </a:r>
            <a:r>
              <a:rPr lang="en-GB" i="1" dirty="0">
                <a:latin typeface="Source Sans Pro"/>
                <a:ea typeface="Source Sans Pro"/>
              </a:rPr>
              <a:t>English e-Reader</a:t>
            </a:r>
            <a:r>
              <a:rPr lang="en-GB" dirty="0">
                <a:latin typeface="Source Sans Pro"/>
                <a:ea typeface="Source Sans Pro"/>
              </a:rPr>
              <a:t> </a:t>
            </a:r>
            <a:r>
              <a:rPr lang="en-GB" dirty="0">
                <a:latin typeface="Source Sans Pro"/>
                <a:ea typeface="Source Sans Pro"/>
                <a:hlinkClick r:id="rId2"/>
              </a:rPr>
              <a:t>https://english-e-reader.net/</a:t>
            </a:r>
            <a:endParaRPr lang="en-US">
              <a:latin typeface="Source Sans Pro"/>
              <a:ea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013370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8613D-5435-453F-847B-6FBCFFBBB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83" y="119270"/>
            <a:ext cx="10545417" cy="585746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800"/>
              </a:spcAft>
            </a:pPr>
            <a:r>
              <a:rPr lang="en-US" dirty="0">
                <a:latin typeface="+mn-lt"/>
                <a:ea typeface="Adobe Kaiti Std R"/>
              </a:rPr>
              <a:t>In breakout rooms:</a:t>
            </a:r>
          </a:p>
          <a:p>
            <a:pPr>
              <a:spcAft>
                <a:spcPts val="800"/>
              </a:spcAft>
            </a:pPr>
            <a:endParaRPr lang="en-US" dirty="0">
              <a:latin typeface="+mn-lt"/>
            </a:endParaRPr>
          </a:p>
          <a:p>
            <a:pPr>
              <a:spcAft>
                <a:spcPts val="800"/>
              </a:spcAft>
            </a:pPr>
            <a:r>
              <a:rPr lang="en-US" dirty="0">
                <a:latin typeface="+mn-lt"/>
                <a:ea typeface="Adobe Kaiti Std R"/>
              </a:rPr>
              <a:t>Think of a fairy tale that you know  </a:t>
            </a:r>
            <a:endParaRPr lang="en-US" dirty="0">
              <a:latin typeface="+mn-lt"/>
              <a:cs typeface="Calibri"/>
            </a:endParaRPr>
          </a:p>
          <a:p>
            <a:pPr>
              <a:spcAft>
                <a:spcPts val="800"/>
              </a:spcAft>
            </a:pPr>
            <a:endParaRPr lang="en-US" dirty="0">
              <a:latin typeface="+mn-lt"/>
            </a:endParaRPr>
          </a:p>
          <a:p>
            <a:pPr>
              <a:spcAft>
                <a:spcPts val="800"/>
              </a:spcAft>
            </a:pPr>
            <a:r>
              <a:rPr lang="en-US" dirty="0">
                <a:latin typeface="+mn-lt"/>
                <a:ea typeface="Adobe Kaiti Std R"/>
              </a:rPr>
              <a:t>Tell your group about it. </a:t>
            </a:r>
            <a:endParaRPr lang="en-US" dirty="0">
              <a:latin typeface="+mn-lt"/>
              <a:cs typeface="Calibri"/>
            </a:endParaRPr>
          </a:p>
          <a:p>
            <a:pPr>
              <a:spcAft>
                <a:spcPts val="800"/>
              </a:spcAft>
            </a:pPr>
            <a:endParaRPr lang="en-US" dirty="0">
              <a:latin typeface="+mn-lt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en-US" dirty="0">
                <a:latin typeface="+mn-lt"/>
              </a:rPr>
              <a:t>                         Do you know this story 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4255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8613D-5435-453F-847B-6FBCFFBBB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1878"/>
            <a:ext cx="10515600" cy="539508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800"/>
              </a:spcAft>
            </a:pPr>
            <a:r>
              <a:rPr lang="en-US" sz="3200" dirty="0">
                <a:latin typeface="+mn-lt"/>
                <a:ea typeface="Adobe Kaiti Std R"/>
              </a:rPr>
              <a:t>Compare stories. Choose one person to act out to the class. </a:t>
            </a:r>
            <a:endParaRPr lang="en-US" sz="3200" dirty="0">
              <a:latin typeface="+mn-lt"/>
            </a:endParaRPr>
          </a:p>
          <a:p>
            <a:pPr>
              <a:spcAft>
                <a:spcPts val="800"/>
              </a:spcAft>
            </a:pPr>
            <a:endParaRPr lang="en-US" sz="3200" dirty="0">
              <a:latin typeface="+mn-lt"/>
            </a:endParaRPr>
          </a:p>
          <a:p>
            <a:pPr>
              <a:spcAft>
                <a:spcPts val="800"/>
              </a:spcAft>
            </a:pPr>
            <a:r>
              <a:rPr lang="en-US" sz="3200" dirty="0">
                <a:latin typeface="+mn-lt"/>
              </a:rPr>
              <a:t>In the classroom:</a:t>
            </a:r>
          </a:p>
          <a:p>
            <a:pPr marL="0" indent="0">
              <a:spcAft>
                <a:spcPts val="800"/>
              </a:spcAft>
              <a:buNone/>
            </a:pPr>
            <a:endParaRPr lang="en-US" sz="3200" dirty="0">
              <a:latin typeface="+mn-lt"/>
            </a:endParaRPr>
          </a:p>
          <a:p>
            <a:pPr>
              <a:spcAft>
                <a:spcPts val="800"/>
              </a:spcAft>
            </a:pPr>
            <a:r>
              <a:rPr lang="en-US" sz="3200" dirty="0">
                <a:latin typeface="+mn-lt"/>
              </a:rPr>
              <a:t>Act out the 1</a:t>
            </a:r>
            <a:r>
              <a:rPr lang="en-US" sz="3200" baseline="30000" dirty="0">
                <a:latin typeface="+mn-lt"/>
              </a:rPr>
              <a:t>st</a:t>
            </a:r>
            <a:r>
              <a:rPr lang="en-US" sz="3200" dirty="0">
                <a:latin typeface="+mn-lt"/>
              </a:rPr>
              <a:t> part of the story.  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en-US" sz="3200" dirty="0">
                <a:latin typeface="+mn-lt"/>
              </a:rPr>
              <a:t>                      What happens next in the story? Discuss. 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en-US" sz="3200" dirty="0">
                <a:latin typeface="+mn-lt"/>
              </a:rPr>
              <a:t>                                                                                     Imagine….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0455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8613D-5435-453F-847B-6FBCFFBBB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1878"/>
            <a:ext cx="10515600" cy="5395085"/>
          </a:xfrm>
        </p:spPr>
        <p:txBody>
          <a:bodyPr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en-US" dirty="0"/>
              <a:t> </a:t>
            </a:r>
            <a:r>
              <a:rPr lang="en-US" sz="3200" dirty="0">
                <a:latin typeface="+mn-lt"/>
              </a:rPr>
              <a:t>Homework – tell and write a fairy story. </a:t>
            </a:r>
          </a:p>
          <a:p>
            <a:pPr>
              <a:spcAft>
                <a:spcPts val="800"/>
              </a:spcAft>
            </a:pPr>
            <a:endParaRPr lang="en-US" sz="3200" dirty="0">
              <a:latin typeface="+mn-lt"/>
            </a:endParaRPr>
          </a:p>
          <a:p>
            <a:pPr>
              <a:spcAft>
                <a:spcPts val="800"/>
              </a:spcAft>
            </a:pPr>
            <a:r>
              <a:rPr lang="en-US" sz="3200" dirty="0">
                <a:latin typeface="+mn-lt"/>
              </a:rPr>
              <a:t>Choose a story  you know </a:t>
            </a:r>
          </a:p>
          <a:p>
            <a:pPr>
              <a:spcAft>
                <a:spcPts val="800"/>
              </a:spcAft>
            </a:pPr>
            <a:endParaRPr lang="en-US" sz="3200" dirty="0">
              <a:latin typeface="+mn-lt"/>
            </a:endParaRPr>
          </a:p>
          <a:p>
            <a:pPr>
              <a:spcAft>
                <a:spcPts val="800"/>
              </a:spcAft>
            </a:pPr>
            <a:r>
              <a:rPr lang="en-US" sz="3200" dirty="0">
                <a:latin typeface="+mn-lt"/>
              </a:rPr>
              <a:t>or start  ‘A long time ago…..’</a:t>
            </a:r>
          </a:p>
          <a:p>
            <a:pPr marL="0" indent="0">
              <a:spcAft>
                <a:spcPts val="800"/>
              </a:spcAft>
              <a:buNone/>
            </a:pPr>
            <a:endParaRPr lang="en-US" sz="3200" dirty="0">
              <a:latin typeface="+mn-lt"/>
            </a:endParaRPr>
          </a:p>
          <a:p>
            <a:pPr>
              <a:spcAft>
                <a:spcPts val="800"/>
              </a:spcAft>
            </a:pPr>
            <a:r>
              <a:rPr lang="en-US" sz="3200" dirty="0">
                <a:latin typeface="+mn-lt"/>
              </a:rPr>
              <a:t> You can work in pairs or alone.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0288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8613D-5435-453F-847B-6FBCFFBBB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1878"/>
            <a:ext cx="10515600" cy="5395085"/>
          </a:xfrm>
        </p:spPr>
        <p:txBody>
          <a:bodyPr>
            <a:normAutofit/>
          </a:bodyPr>
          <a:lstStyle/>
          <a:p>
            <a:r>
              <a:rPr lang="en-US" dirty="0"/>
              <a:t>Give an example of a person you often find in a fairytale.</a:t>
            </a:r>
          </a:p>
          <a:p>
            <a:endParaRPr lang="en-US" dirty="0"/>
          </a:p>
          <a:p>
            <a:r>
              <a:rPr lang="en-US" dirty="0"/>
              <a:t>Example: Witch</a:t>
            </a:r>
          </a:p>
          <a:p>
            <a:endParaRPr lang="en-US" dirty="0"/>
          </a:p>
          <a:p>
            <a:r>
              <a:rPr lang="en-US" dirty="0" err="1"/>
              <a:t>Prin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Prin</a:t>
            </a:r>
            <a:endParaRPr lang="en-US" dirty="0"/>
          </a:p>
          <a:p>
            <a:endParaRPr lang="en-US" dirty="0"/>
          </a:p>
          <a:p>
            <a:r>
              <a:rPr lang="en-US" dirty="0"/>
              <a:t>F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997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8613D-5435-453F-847B-6FBCFFBBB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6191"/>
            <a:ext cx="10515600" cy="5010772"/>
          </a:xfrm>
        </p:spPr>
        <p:txBody>
          <a:bodyPr>
            <a:normAutofit/>
          </a:bodyPr>
          <a:lstStyle/>
          <a:p>
            <a:endParaRPr lang="en-US" b="1" dirty="0">
              <a:highlight>
                <a:srgbClr val="000000"/>
              </a:highlight>
            </a:endParaRPr>
          </a:p>
          <a:p>
            <a:pPr marL="0" indent="0">
              <a:buNone/>
            </a:pPr>
            <a:r>
              <a:rPr lang="en-US" dirty="0"/>
              <a:t>Fairy tale</a:t>
            </a:r>
          </a:p>
          <a:p>
            <a:pPr marL="0" indent="0">
              <a:buNone/>
            </a:pPr>
            <a:endParaRPr lang="en-US" dirty="0">
              <a:highlight>
                <a:srgbClr val="000000"/>
              </a:highlight>
            </a:endParaRPr>
          </a:p>
          <a:p>
            <a:pPr marL="0" indent="0">
              <a:buNone/>
            </a:pPr>
            <a:r>
              <a:rPr lang="en-US" dirty="0"/>
              <a:t>Enchanted – similar to </a:t>
            </a:r>
            <a:r>
              <a:rPr lang="en-US" dirty="0" err="1"/>
              <a:t>m_g_c</a:t>
            </a:r>
            <a:endParaRPr lang="en-US" dirty="0"/>
          </a:p>
          <a:p>
            <a:pPr marL="0" indent="0">
              <a:buNone/>
            </a:pPr>
            <a:endParaRPr lang="en-US" dirty="0">
              <a:highlight>
                <a:srgbClr val="000000"/>
              </a:highlight>
            </a:endParaRPr>
          </a:p>
          <a:p>
            <a:pPr marL="0" indent="0">
              <a:buNone/>
            </a:pPr>
            <a:r>
              <a:rPr lang="en-US" dirty="0"/>
              <a:t>Terrace</a:t>
            </a:r>
          </a:p>
          <a:p>
            <a:pPr marL="0" indent="0">
              <a:buNone/>
            </a:pPr>
            <a:endParaRPr lang="en-US" dirty="0">
              <a:highlight>
                <a:srgbClr val="000000"/>
              </a:highlight>
            </a:endParaRPr>
          </a:p>
          <a:p>
            <a:pPr marL="0" indent="0">
              <a:buNone/>
            </a:pPr>
            <a:r>
              <a:rPr lang="en-US" dirty="0"/>
              <a:t>Palace </a:t>
            </a:r>
          </a:p>
          <a:p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D8AFC6E-8E14-4BA4-836B-7F5703EE5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Vocabulary check:</a:t>
            </a:r>
            <a:br>
              <a:rPr lang="en-US" b="1" dirty="0">
                <a:highlight>
                  <a:srgbClr val="000000"/>
                </a:highlight>
              </a:rPr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7967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3" descr="Horse">
            <a:extLst>
              <a:ext uri="{FF2B5EF4-FFF2-40B4-BE49-F238E27FC236}">
                <a16:creationId xmlns:a16="http://schemas.microsoft.com/office/drawing/2014/main" id="{27D491AE-0280-4290-B0DB-EF4BDC96AD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529224"/>
            <a:ext cx="4595191" cy="392927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B1FFB22-B7BD-4F34-B0F9-01B6173A270C}"/>
              </a:ext>
            </a:extLst>
          </p:cNvPr>
          <p:cNvSpPr/>
          <p:nvPr/>
        </p:nvSpPr>
        <p:spPr>
          <a:xfrm>
            <a:off x="5897217" y="742119"/>
            <a:ext cx="545658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</a:rPr>
              <a:t>How does the prince feel when he is on the horse ?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dirty="0">
                <a:solidFill>
                  <a:srgbClr val="000000"/>
                </a:solidFill>
              </a:rPr>
              <a:t>Where does the horse go to with the prince? </a:t>
            </a:r>
          </a:p>
        </p:txBody>
      </p:sp>
    </p:spTree>
    <p:extLst>
      <p:ext uri="{BB962C8B-B14F-4D97-AF65-F5344CB8AC3E}">
        <p14:creationId xmlns:p14="http://schemas.microsoft.com/office/powerpoint/2010/main" val="3817028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9F59E-50C7-4900-80DE-9CEF51C60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6835"/>
            <a:ext cx="10515600" cy="5660128"/>
          </a:xfrm>
        </p:spPr>
        <p:txBody>
          <a:bodyPr>
            <a:normAutofit/>
          </a:bodyPr>
          <a:lstStyle/>
          <a:p>
            <a:pPr lvl="0"/>
            <a:r>
              <a:rPr lang="en-US" sz="3200" dirty="0">
                <a:latin typeface="+mn-lt"/>
              </a:rPr>
              <a:t>Describe the princess – What’s she like ? </a:t>
            </a:r>
          </a:p>
          <a:p>
            <a:pPr lvl="0"/>
            <a:endParaRPr lang="en-US" sz="3200" dirty="0">
              <a:latin typeface="+mn-lt"/>
            </a:endParaRPr>
          </a:p>
          <a:p>
            <a:pPr lvl="0"/>
            <a:r>
              <a:rPr lang="en-US" sz="3200" dirty="0">
                <a:latin typeface="+mn-lt"/>
              </a:rPr>
              <a:t> What does she look like?</a:t>
            </a:r>
          </a:p>
          <a:p>
            <a:endParaRPr lang="en-GB" sz="3200" dirty="0">
              <a:latin typeface="+mn-lt"/>
            </a:endParaRPr>
          </a:p>
          <a:p>
            <a:endParaRPr lang="en-GB" sz="3200" dirty="0">
              <a:latin typeface="+mn-lt"/>
            </a:endParaRPr>
          </a:p>
          <a:p>
            <a:pPr lvl="0"/>
            <a:r>
              <a:rPr lang="en-US" sz="3200" dirty="0">
                <a:latin typeface="+mn-lt"/>
              </a:rPr>
              <a:t>What about the prince -   What’s he like? </a:t>
            </a:r>
          </a:p>
          <a:p>
            <a:pPr marL="0" lvl="0" indent="0">
              <a:buNone/>
            </a:pPr>
            <a:endParaRPr lang="en-US" sz="3200" dirty="0">
              <a:latin typeface="+mn-lt"/>
            </a:endParaRPr>
          </a:p>
          <a:p>
            <a:pPr lvl="0"/>
            <a:r>
              <a:rPr lang="en-US" sz="3200" dirty="0">
                <a:latin typeface="+mn-lt"/>
              </a:rPr>
              <a:t> What does he look like? </a:t>
            </a:r>
          </a:p>
          <a:p>
            <a:endParaRPr lang="en-GB" dirty="0"/>
          </a:p>
        </p:txBody>
      </p:sp>
      <p:sp>
        <p:nvSpPr>
          <p:cNvPr id="4" name="Rectangle 3" descr="Crown">
            <a:extLst>
              <a:ext uri="{FF2B5EF4-FFF2-40B4-BE49-F238E27FC236}">
                <a16:creationId xmlns:a16="http://schemas.microsoft.com/office/drawing/2014/main" id="{0401DE8C-C051-4FEF-A2E9-FB05DF750566}"/>
              </a:ext>
            </a:extLst>
          </p:cNvPr>
          <p:cNvSpPr/>
          <p:nvPr/>
        </p:nvSpPr>
        <p:spPr>
          <a:xfrm>
            <a:off x="8596069" y="2057294"/>
            <a:ext cx="1944000" cy="1944000"/>
          </a:xfrm>
          <a:prstGeom prst="rect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81150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06B287-A3BC-4375-BEE4-6BAC08E74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solidFill>
                  <a:schemeClr val="tx2"/>
                </a:solidFill>
                <a:latin typeface="+mn-lt"/>
              </a:rPr>
              <a:t>In breakout rooms:</a:t>
            </a:r>
            <a:endParaRPr lang="en-GB" sz="3600" dirty="0">
              <a:latin typeface="+mn-lt"/>
            </a:endParaRPr>
          </a:p>
        </p:txBody>
      </p:sp>
      <p:pic>
        <p:nvPicPr>
          <p:cNvPr id="6" name="Content Placeholder 5" descr="Horse">
            <a:extLst>
              <a:ext uri="{FF2B5EF4-FFF2-40B4-BE49-F238E27FC236}">
                <a16:creationId xmlns:a16="http://schemas.microsoft.com/office/drawing/2014/main" id="{CC980B2C-C63B-4C01-A246-E0105A18F6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2153443"/>
            <a:ext cx="3132931" cy="330645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7BBCD5D-3F21-486B-9E64-2BFD4D0C4461}"/>
              </a:ext>
            </a:extLst>
          </p:cNvPr>
          <p:cNvSpPr/>
          <p:nvPr/>
        </p:nvSpPr>
        <p:spPr>
          <a:xfrm>
            <a:off x="6096000" y="1232452"/>
            <a:ext cx="539363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>
                <a:solidFill>
                  <a:schemeClr val="tx2"/>
                </a:solidFill>
              </a:rPr>
              <a:t>Tell your group about the 1</a:t>
            </a:r>
            <a:r>
              <a:rPr lang="en-GB" sz="3200" baseline="30000" dirty="0">
                <a:solidFill>
                  <a:schemeClr val="tx2"/>
                </a:solidFill>
              </a:rPr>
              <a:t>st</a:t>
            </a:r>
            <a:r>
              <a:rPr lang="en-GB" sz="3200" dirty="0">
                <a:solidFill>
                  <a:schemeClr val="tx2"/>
                </a:solidFill>
              </a:rPr>
              <a:t> part of the story.</a:t>
            </a:r>
          </a:p>
          <a:p>
            <a:endParaRPr lang="en-GB" sz="3200" dirty="0">
              <a:solidFill>
                <a:schemeClr val="tx2"/>
              </a:solidFill>
            </a:endParaRPr>
          </a:p>
          <a:p>
            <a:endParaRPr lang="en-GB" sz="3200" dirty="0">
              <a:solidFill>
                <a:schemeClr val="tx2"/>
              </a:solidFill>
            </a:endParaRPr>
          </a:p>
          <a:p>
            <a:endParaRPr lang="en-GB" sz="3200" dirty="0">
              <a:solidFill>
                <a:schemeClr val="tx2"/>
              </a:solidFill>
            </a:endParaRPr>
          </a:p>
          <a:p>
            <a:r>
              <a:rPr lang="en-GB" sz="3200" dirty="0">
                <a:solidFill>
                  <a:schemeClr val="tx2"/>
                </a:solidFill>
              </a:rPr>
              <a:t>Discuss: What happens next ?</a:t>
            </a:r>
          </a:p>
          <a:p>
            <a:r>
              <a:rPr lang="en-GB" sz="3200" dirty="0">
                <a:solidFill>
                  <a:schemeClr val="tx2"/>
                </a:solidFill>
              </a:rPr>
              <a:t> Share your opinions.</a:t>
            </a:r>
          </a:p>
        </p:txBody>
      </p:sp>
    </p:spTree>
    <p:extLst>
      <p:ext uri="{BB962C8B-B14F-4D97-AF65-F5344CB8AC3E}">
        <p14:creationId xmlns:p14="http://schemas.microsoft.com/office/powerpoint/2010/main" val="1325632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8613D-5435-453F-847B-6FBCFFBBB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6190" y="198784"/>
            <a:ext cx="10187609" cy="5978180"/>
          </a:xfrm>
        </p:spPr>
        <p:txBody>
          <a:bodyPr>
            <a:noAutofit/>
          </a:bodyPr>
          <a:lstStyle/>
          <a:p>
            <a:r>
              <a:rPr lang="en-US" sz="3200" dirty="0">
                <a:latin typeface="+mn-lt"/>
              </a:rPr>
              <a:t>What is the order of the story ? Find the ‘story word’ examples:</a:t>
            </a:r>
          </a:p>
          <a:p>
            <a:pPr marL="0" indent="0">
              <a:buNone/>
            </a:pPr>
            <a:endParaRPr lang="en-US" sz="3200" dirty="0">
              <a:latin typeface="+mn-lt"/>
            </a:endParaRPr>
          </a:p>
          <a:p>
            <a:r>
              <a:rPr lang="en-US" dirty="0">
                <a:latin typeface="+mn-lt"/>
              </a:rPr>
              <a:t>A long time ago….</a:t>
            </a:r>
          </a:p>
          <a:p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Sudd</a:t>
            </a:r>
          </a:p>
          <a:p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Th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They lived   h                    ever after.</a:t>
            </a:r>
          </a:p>
          <a:p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The e</a:t>
            </a:r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562273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B163D-A942-4A75-93B7-C14101F48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7571"/>
          </a:xfrm>
        </p:spPr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ANSWERS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8613D-5435-453F-847B-6FBCFFBBB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8227"/>
            <a:ext cx="10515600" cy="4798736"/>
          </a:xfrm>
        </p:spPr>
        <p:txBody>
          <a:bodyPr>
            <a:normAutofit fontScale="70000" lnSpcReduction="20000"/>
          </a:bodyPr>
          <a:lstStyle/>
          <a:p>
            <a:r>
              <a:rPr lang="en-US" sz="4000" dirty="0">
                <a:latin typeface="+mn-lt"/>
              </a:rPr>
              <a:t>What is the order of the story ? Find the ‘story word’ examples </a:t>
            </a:r>
          </a:p>
          <a:p>
            <a:endParaRPr lang="en-US" sz="4000" dirty="0">
              <a:latin typeface="+mn-lt"/>
            </a:endParaRPr>
          </a:p>
          <a:p>
            <a:r>
              <a:rPr lang="en-US" sz="4000" dirty="0">
                <a:latin typeface="+mn-lt"/>
              </a:rPr>
              <a:t>A long time ago….</a:t>
            </a:r>
          </a:p>
          <a:p>
            <a:endParaRPr lang="en-US" sz="4000" dirty="0">
              <a:latin typeface="+mn-lt"/>
            </a:endParaRPr>
          </a:p>
          <a:p>
            <a:r>
              <a:rPr lang="en-US" sz="4000" dirty="0">
                <a:latin typeface="+mn-lt"/>
              </a:rPr>
              <a:t>Sudd</a:t>
            </a:r>
            <a:r>
              <a:rPr lang="en-US" sz="4000" dirty="0">
                <a:solidFill>
                  <a:srgbClr val="FF0000"/>
                </a:solidFill>
                <a:latin typeface="+mn-lt"/>
              </a:rPr>
              <a:t>enly</a:t>
            </a:r>
            <a:endParaRPr lang="en-US" sz="4000" dirty="0">
              <a:latin typeface="+mn-lt"/>
            </a:endParaRPr>
          </a:p>
          <a:p>
            <a:endParaRPr lang="en-US" sz="4000" dirty="0">
              <a:latin typeface="+mn-lt"/>
            </a:endParaRPr>
          </a:p>
          <a:p>
            <a:r>
              <a:rPr lang="en-US" sz="4000" dirty="0">
                <a:latin typeface="+mn-lt"/>
              </a:rPr>
              <a:t>Th</a:t>
            </a:r>
            <a:r>
              <a:rPr lang="en-US" sz="4000" dirty="0">
                <a:solidFill>
                  <a:srgbClr val="FF0000"/>
                </a:solidFill>
                <a:latin typeface="+mn-lt"/>
              </a:rPr>
              <a:t>en</a:t>
            </a:r>
          </a:p>
          <a:p>
            <a:endParaRPr lang="en-US" sz="4000" dirty="0">
              <a:latin typeface="+mn-lt"/>
            </a:endParaRPr>
          </a:p>
          <a:p>
            <a:r>
              <a:rPr lang="en-US" sz="4000" dirty="0">
                <a:latin typeface="+mn-lt"/>
              </a:rPr>
              <a:t>They lived   h</a:t>
            </a:r>
            <a:r>
              <a:rPr lang="en-US" sz="4000" dirty="0">
                <a:solidFill>
                  <a:srgbClr val="FF0000"/>
                </a:solidFill>
                <a:latin typeface="+mn-lt"/>
              </a:rPr>
              <a:t>appily</a:t>
            </a:r>
            <a:r>
              <a:rPr lang="en-US" sz="4000" dirty="0">
                <a:latin typeface="+mn-lt"/>
              </a:rPr>
              <a:t>   ever after.</a:t>
            </a:r>
          </a:p>
          <a:p>
            <a:endParaRPr lang="en-US" sz="4000" dirty="0">
              <a:latin typeface="+mn-lt"/>
            </a:endParaRPr>
          </a:p>
          <a:p>
            <a:r>
              <a:rPr lang="en-US" sz="4000" dirty="0">
                <a:latin typeface="+mn-lt"/>
              </a:rPr>
              <a:t>The en</a:t>
            </a:r>
            <a:r>
              <a:rPr lang="en-US" sz="4000" dirty="0">
                <a:solidFill>
                  <a:srgbClr val="FF0000"/>
                </a:solidFill>
                <a:latin typeface="+mn-lt"/>
              </a:rPr>
              <a:t>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9331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8613D-5435-453F-847B-6FBCFFBBB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1878"/>
            <a:ext cx="10515600" cy="539508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Would the story order be similar or different in a Myanmar fairy tale?</a:t>
            </a:r>
          </a:p>
          <a:p>
            <a:pPr marL="0" lv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3200" dirty="0">
                <a:solidFill>
                  <a:prstClr val="black">
                    <a:lumMod val="95000"/>
                    <a:lumOff val="5000"/>
                  </a:prstClr>
                </a:solidFill>
                <a:latin typeface="+mn-lt"/>
                <a:ea typeface="+mn-ea"/>
              </a:rPr>
              <a:t>Would the story order be similar or different in a Myanmar fairy tale?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the story order be similar or different in a Myanmar 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fairy tale?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3806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BBA6E0D0580B499C4F0BCC264DE0E2" ma:contentTypeVersion="12" ma:contentTypeDescription="Create a new document." ma:contentTypeScope="" ma:versionID="7c2f208282779d579a6ab6d1b584d4e1">
  <xsd:schema xmlns:xsd="http://www.w3.org/2001/XMLSchema" xmlns:xs="http://www.w3.org/2001/XMLSchema" xmlns:p="http://schemas.microsoft.com/office/2006/metadata/properties" xmlns:ns2="fd4bc9ef-c111-460f-808e-4de0462dc25a" xmlns:ns3="61ceb53a-92cc-40c1-a438-9322f3340fc8" targetNamespace="http://schemas.microsoft.com/office/2006/metadata/properties" ma:root="true" ma:fieldsID="90271c73fdeba9917f95ca19f9b69583" ns2:_="" ns3:_="">
    <xsd:import namespace="fd4bc9ef-c111-460f-808e-4de0462dc25a"/>
    <xsd:import namespace="61ceb53a-92cc-40c1-a438-9322f3340f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4bc9ef-c111-460f-808e-4de0462dc2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ceb53a-92cc-40c1-a438-9322f3340fc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0EADC63-A99F-49E9-949E-B4628CEB52A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B959612-88DB-47D0-B285-903B3659E2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4bc9ef-c111-460f-808e-4de0462dc25a"/>
    <ds:schemaRef ds:uri="61ceb53a-92cc-40c1-a438-9322f3340f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08583FA-7149-4FFD-B290-0DE77C1732B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322</Words>
  <Application>Microsoft Office PowerPoint</Application>
  <PresentationFormat>Widescreen</PresentationFormat>
  <Paragraphs>88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Custom Design</vt:lpstr>
      <vt:lpstr>The Enchanted Horse – A Fairy Tale </vt:lpstr>
      <vt:lpstr>PowerPoint Presentation</vt:lpstr>
      <vt:lpstr>Vocabulary check: </vt:lpstr>
      <vt:lpstr>PowerPoint Presentation</vt:lpstr>
      <vt:lpstr>PowerPoint Presentation</vt:lpstr>
      <vt:lpstr>In breakout rooms:</vt:lpstr>
      <vt:lpstr>PowerPoint Presentation</vt:lpstr>
      <vt:lpstr>ANSWERS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Carey, Thomas (Myanmar)</dc:creator>
  <cp:lastModifiedBy>Knowlson, Felicity (Myanmar)</cp:lastModifiedBy>
  <cp:revision>31</cp:revision>
  <dcterms:created xsi:type="dcterms:W3CDTF">2020-03-10T09:03:07Z</dcterms:created>
  <dcterms:modified xsi:type="dcterms:W3CDTF">2021-05-31T08:16:19Z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0x010100B4BBA6E0D0580B499C4F0BCC264DE0E2</vt:lpwstr>
  </property>
</Properties>
</file>