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59" r:id="rId6"/>
    <p:sldId id="268" r:id="rId7"/>
    <p:sldId id="262" r:id="rId8"/>
    <p:sldId id="265" r:id="rId9"/>
    <p:sldId id="267" r:id="rId10"/>
    <p:sldId id="266" r:id="rId11"/>
    <p:sldId id="258" r:id="rId12"/>
    <p:sldId id="263" r:id="rId13"/>
    <p:sldId id="261" r:id="rId14"/>
    <p:sldId id="272" r:id="rId15"/>
    <p:sldId id="27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0ECAC-5090-4E59-9958-8FC40F4BB240}" v="28" dt="2021-05-31T08:12:34.927"/>
    <p1510:client id="{E1B5007B-7C95-4F80-ABC8-D550A0A2C090}" v="7" dt="2021-05-31T08:16:15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ett, Jonathan (Myanmar)" userId="S::jonathan.bennett@britishcouncil.org::1c2b46cc-a975-481c-8f24-734dd48a8fff" providerId="AD" clId="Web-{E1B5007B-7C95-4F80-ABC8-D550A0A2C090}"/>
    <pc:docChg chg="modSld">
      <pc:chgData name="Bennett, Jonathan (Myanmar)" userId="S::jonathan.bennett@britishcouncil.org::1c2b46cc-a975-481c-8f24-734dd48a8fff" providerId="AD" clId="Web-{E1B5007B-7C95-4F80-ABC8-D550A0A2C090}" dt="2021-05-31T08:16:15.614" v="3" actId="1076"/>
      <pc:docMkLst>
        <pc:docMk/>
      </pc:docMkLst>
      <pc:sldChg chg="modSp">
        <pc:chgData name="Bennett, Jonathan (Myanmar)" userId="S::jonathan.bennett@britishcouncil.org::1c2b46cc-a975-481c-8f24-734dd48a8fff" providerId="AD" clId="Web-{E1B5007B-7C95-4F80-ABC8-D550A0A2C090}" dt="2021-05-31T08:16:15.614" v="3" actId="1076"/>
        <pc:sldMkLst>
          <pc:docMk/>
          <pc:sldMk cId="1013370662" sldId="259"/>
        </pc:sldMkLst>
        <pc:spChg chg="mod">
          <ac:chgData name="Bennett, Jonathan (Myanmar)" userId="S::jonathan.bennett@britishcouncil.org::1c2b46cc-a975-481c-8f24-734dd48a8fff" providerId="AD" clId="Web-{E1B5007B-7C95-4F80-ABC8-D550A0A2C090}" dt="2021-05-31T08:16:15.614" v="3" actId="1076"/>
          <ac:spMkLst>
            <pc:docMk/>
            <pc:sldMk cId="1013370662" sldId="259"/>
            <ac:spMk id="3" creationId="{1799C65B-1D4C-49B0-AC6B-CC10E85364A8}"/>
          </ac:spMkLst>
        </pc:spChg>
      </pc:sldChg>
    </pc:docChg>
  </pc:docChgLst>
  <pc:docChgLst>
    <pc:chgData name="Bennett, Jonathan (Myanmar)" userId="S::jonathan.bennett@britishcouncil.org::1c2b46cc-a975-481c-8f24-734dd48a8fff" providerId="AD" clId="Web-{0220ECAC-5090-4E59-9958-8FC40F4BB240}"/>
    <pc:docChg chg="modSld">
      <pc:chgData name="Bennett, Jonathan (Myanmar)" userId="S::jonathan.bennett@britishcouncil.org::1c2b46cc-a975-481c-8f24-734dd48a8fff" providerId="AD" clId="Web-{0220ECAC-5090-4E59-9958-8FC40F4BB240}" dt="2021-05-31T08:12:34.927" v="12" actId="20577"/>
      <pc:docMkLst>
        <pc:docMk/>
      </pc:docMkLst>
      <pc:sldChg chg="modSp">
        <pc:chgData name="Bennett, Jonathan (Myanmar)" userId="S::jonathan.bennett@britishcouncil.org::1c2b46cc-a975-481c-8f24-734dd48a8fff" providerId="AD" clId="Web-{0220ECAC-5090-4E59-9958-8FC40F4BB240}" dt="2021-05-31T08:12:34.927" v="12" actId="20577"/>
        <pc:sldMkLst>
          <pc:docMk/>
          <pc:sldMk cId="2940455235" sldId="271"/>
        </pc:sldMkLst>
        <pc:spChg chg="mod">
          <ac:chgData name="Bennett, Jonathan (Myanmar)" userId="S::jonathan.bennett@britishcouncil.org::1c2b46cc-a975-481c-8f24-734dd48a8fff" providerId="AD" clId="Web-{0220ECAC-5090-4E59-9958-8FC40F4BB240}" dt="2021-05-31T08:12:34.927" v="12" actId="20577"/>
          <ac:spMkLst>
            <pc:docMk/>
            <pc:sldMk cId="2940455235" sldId="271"/>
            <ac:spMk id="3" creationId="{D988613D-5435-453F-847B-6FBCFFBBBF31}"/>
          </ac:spMkLst>
        </pc:spChg>
      </pc:sldChg>
      <pc:sldChg chg="modSp">
        <pc:chgData name="Bennett, Jonathan (Myanmar)" userId="S::jonathan.bennett@britishcouncil.org::1c2b46cc-a975-481c-8f24-734dd48a8fff" providerId="AD" clId="Web-{0220ECAC-5090-4E59-9958-8FC40F4BB240}" dt="2021-05-31T08:12:17.661" v="5" actId="20577"/>
        <pc:sldMkLst>
          <pc:docMk/>
          <pc:sldMk cId="3514255765" sldId="272"/>
        </pc:sldMkLst>
        <pc:spChg chg="mod">
          <ac:chgData name="Bennett, Jonathan (Myanmar)" userId="S::jonathan.bennett@britishcouncil.org::1c2b46cc-a975-481c-8f24-734dd48a8fff" providerId="AD" clId="Web-{0220ECAC-5090-4E59-9958-8FC40F4BB240}" dt="2021-05-31T08:12:17.661" v="5" actId="20577"/>
          <ac:spMkLst>
            <pc:docMk/>
            <pc:sldMk cId="3514255765" sldId="272"/>
            <ac:spMk id="3" creationId="{D988613D-5435-453F-847B-6FBCFFBBBF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53E2ADF-473E-4DA7-AF9C-423E023C7F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30" y="4086603"/>
            <a:ext cx="2743200" cy="2771397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354C8420-F3C4-4AD7-9F4C-54151C5B91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145" y="0"/>
            <a:ext cx="2637855" cy="26683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D8384D-DD9E-4F4F-8530-D8DD96B21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770" y="289092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FD934-18FC-48E4-A957-CC87A942C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8939" y="277915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A7015-B78C-4322-BDC2-1AD85A0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4170" y="6019898"/>
            <a:ext cx="2570329" cy="365125"/>
          </a:xfrm>
        </p:spPr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1DA80-937D-4BC5-AA42-8545060A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4370" y="601809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C8654-1E1F-42DD-8326-C6101141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5A9DC7-EF79-4552-AB76-9C979E5C8BDD}"/>
              </a:ext>
            </a:extLst>
          </p:cNvPr>
          <p:cNvGrpSpPr/>
          <p:nvPr userDrawn="1"/>
        </p:nvGrpSpPr>
        <p:grpSpPr>
          <a:xfrm>
            <a:off x="-107301" y="176528"/>
            <a:ext cx="12299301" cy="6897920"/>
            <a:chOff x="-232593" y="-188800"/>
            <a:chExt cx="9384213" cy="5489733"/>
          </a:xfrm>
        </p:grpSpPr>
        <p:pic>
          <p:nvPicPr>
            <p:cNvPr id="8" name="Picture 5">
              <a:extLst>
                <a:ext uri="{FF2B5EF4-FFF2-40B4-BE49-F238E27FC236}">
                  <a16:creationId xmlns:a16="http://schemas.microsoft.com/office/drawing/2014/main" id="{1D25077C-2315-4E29-B599-6C5678449D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2177269"/>
              <a:ext cx="3131820" cy="2946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5A57D0-EDAD-45E2-BC94-5343F5A147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4833800"/>
              <a:ext cx="4191000" cy="292891"/>
            </a:xfrm>
            <a:prstGeom prst="rect">
              <a:avLst/>
            </a:prstGeom>
          </p:spPr>
        </p:pic>
        <p:pic>
          <p:nvPicPr>
            <p:cNvPr id="10" name="Picture 9" descr="A close up of a logo&#10;&#10;Description automatically generated">
              <a:extLst>
                <a:ext uri="{FF2B5EF4-FFF2-40B4-BE49-F238E27FC236}">
                  <a16:creationId xmlns:a16="http://schemas.microsoft.com/office/drawing/2014/main" id="{46AFD2F7-DB16-4BF9-BCC3-4B2F4206E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4534" y="-188800"/>
              <a:ext cx="533400" cy="564599"/>
            </a:xfrm>
            <a:prstGeom prst="rect">
              <a:avLst/>
            </a:prstGeom>
          </p:spPr>
        </p:pic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D475F83A-EF2E-42A7-9CE2-3DB4CA462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7855" y="-186046"/>
              <a:ext cx="853478" cy="279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GB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Funded by: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2" name="Picture 11" descr="A close up of a logo&#10;&#10;Description automatically generated">
              <a:extLst>
                <a:ext uri="{FF2B5EF4-FFF2-40B4-BE49-F238E27FC236}">
                  <a16:creationId xmlns:a16="http://schemas.microsoft.com/office/drawing/2014/main" id="{C0329F0B-7C74-4FBB-A8FA-9D6BE4780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2593" y="4157933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23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3221-199C-4F5A-8C26-7ED5ECEE5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3315A-7F4B-41C5-B4F5-90D855B9F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DDDD4-28AF-4D3F-A335-1F4EB9E2A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43688-BC21-4715-AF72-6384D611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6027F-5EB0-4818-B5EB-7E2F4BCD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0FB21-8A61-427B-93AB-C692A54E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5951D-0F06-4754-ADD7-CFC618DA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A574A-6EE1-41D2-98D8-E888D8677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7F473-BE0F-4396-8F57-02DBCA7F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F187-4517-4293-885B-B796AD0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99528-2F69-4B86-BA21-21BE1D6F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6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E8183-4F0F-481C-8758-D46C7E297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0937E-C70B-4BB7-BD2E-3B060ACCD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165E1-A48F-49C0-B0D9-56BFBBB7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5B356-95E4-41F7-AC33-D27421A0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BD91A-E741-4600-97F9-8F453ED5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82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BDEC-702D-42E1-8803-CF8FFCDA5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2F348-B336-4B1B-9E23-2C3115326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427D9-D26C-4D28-ADCA-6E2BBBCB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48B70-C79E-4EC1-83F5-A92E89C8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6EF88-3785-448C-8BD7-490206C0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2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78FE-DC31-4246-B749-10296C0C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03B2C-245B-4F3E-BD34-DF49F007F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F53B6-7691-476F-85B1-20E1118B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61F98-3853-4FEC-8AE1-E9FC2773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6D9D9-5631-4DCA-9295-50BFFAA00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64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DF369-3506-4F64-81DA-0F1A3F30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F79AF-539F-4E46-8E5B-73CB1839B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52FF6-2753-47BE-A6B1-404575120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64568-EE20-4793-9A14-3E5861F9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71A2A-6231-4067-AC68-15488D61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51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55A4-8558-4313-9AA0-141085A7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F0B7-E383-49D0-ADCE-A7FB7DB9A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96B5D-601F-4B33-A6DE-9A2DB0538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6399C-1128-42FB-AB7A-6761B13A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BF26D-D056-477A-998D-BB2336CF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5F61A-DCED-4A53-88D6-C646551F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67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F77A-1F77-4293-81FE-F7E4B1A34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BEC36-65B4-474A-8145-020C1F9DB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69300-8F25-47D0-ABC0-E50A41013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20D149-C292-4F9B-9442-FAA761940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64248-33AA-4C20-BDCE-E29DD8427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B9AD8-2868-40DE-9EDA-10D2B532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79F4D-DB63-45A2-98C6-61E7502B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3D7CBC-14E4-42A8-8B2E-7EED4360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33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C1E2-296C-4468-8CF7-15784510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E7E66-9873-4267-AC60-B98C4F61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EF5A4-A17D-4B7E-BE12-0E7B5A329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877D9-521B-4067-9BDE-DF3EA202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99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F886BA-E060-4392-92C8-2AF72280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FE3F3-FC7F-4F46-BD73-C24C07BB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EF5DA-E008-426F-AD4C-4C14C06C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33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Kaiti Std R" pitchFamily="18" charset="-128"/>
                <a:ea typeface="Adobe Kaiti Std R" pitchFamily="18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obe Kaiti Std R" pitchFamily="18" charset="-128"/>
                <a:ea typeface="Adobe Kaiti Std R" pitchFamily="18" charset="-128"/>
              </a:defRPr>
            </a:lvl1pPr>
            <a:lvl2pPr>
              <a:defRPr>
                <a:latin typeface="Adobe Kaiti Std R" pitchFamily="18" charset="-128"/>
                <a:ea typeface="Adobe Kaiti Std R" pitchFamily="18" charset="-128"/>
              </a:defRPr>
            </a:lvl2pPr>
            <a:lvl3pPr>
              <a:defRPr>
                <a:latin typeface="Adobe Kaiti Std R" pitchFamily="18" charset="-128"/>
                <a:ea typeface="Adobe Kaiti Std R" pitchFamily="18" charset="-128"/>
              </a:defRPr>
            </a:lvl3pPr>
            <a:lvl4pPr>
              <a:defRPr>
                <a:latin typeface="Adobe Kaiti Std R" pitchFamily="18" charset="-128"/>
                <a:ea typeface="Adobe Kaiti Std R" pitchFamily="18" charset="-128"/>
              </a:defRPr>
            </a:lvl4pPr>
            <a:lvl5pPr>
              <a:defRPr>
                <a:latin typeface="Adobe Kaiti Std R" pitchFamily="18" charset="-128"/>
                <a:ea typeface="Adobe Kaiti Std R" pitchFamily="18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8A88-5B97-41EE-B129-2D4EBEC3E2C7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CCE8-CD04-4158-86EA-2ED06E688D22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D:\JOB\British Council\TREE\template\NewTemplate\PowerPoint Template_F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41"/>
            <a:ext cx="12192000" cy="687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64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AAF0-5DCC-498D-A09C-33BE8D9C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3C4A9-5FE1-46BD-8BA4-353376085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4E529-CADA-4DEF-921D-5D662FE20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D2CCD-14D6-4A78-AAEE-211474B7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1F20F-76D4-4162-9F3D-3CF9FA47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22E2C-0306-41F7-8414-55E96E6E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88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8F9F-0F14-4ADF-BC80-2BC565830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3BCCDC-2EA8-469D-83E0-F6CAC68E4F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250EC-DFC7-4D88-B878-41606F0F8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A6C4A-0B4A-4764-91DF-CF8DC3C5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CEC32-EDBB-4E51-8EAD-2881B011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240AF-463A-4B37-8E4B-909ADCC8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01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BCCCE-2144-4339-9523-66AD7D28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BEF86-7BA0-4C50-9FE5-C9A03E29C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C426-6EEB-45AB-8623-96EC7E11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784B5-06AB-44C8-8D3C-52A40FE8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CE7A8-1C16-417C-9641-8D934D16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59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0185D-7C1F-45B3-92AF-7413E7850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14A01-09D7-45AD-B5CE-03D05A3FD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6115D-C40A-4111-8E52-629DBCB3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E9287-B0A2-4C50-8137-738283D9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C2F18-B3AC-4D4E-9D9C-987E42C4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5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1919-D54D-445E-AF8D-F63E7845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E2A0D-BB05-4D84-B8AE-0C291CDDD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9B084-06CE-4A5E-96A2-3A0F63A8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187F4-F991-4706-A873-1F1FEE60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02EA0-8B7E-4D69-ADE3-3CCA159A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65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4D441-0F9F-44C8-80D3-FCF2834F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16469-5FBD-4673-98D3-EF45D7A0A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4C6F1-F2BE-4846-B5A9-4F36801B0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30DC-F0D7-44D3-8188-F8C0EA62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EB9CB-98D1-49EA-AEFC-7099CA7F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7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6090-B1BE-49D2-BA1D-061B4A574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9DE2A-577C-4E09-BB12-B6B05DC36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6E129-0064-4AFA-A1F7-C086E1BF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872A2-84E8-4BEA-BABC-4CFC52C8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7AB9B-7CA3-4EE4-8089-E116AEC4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FB988-C59B-443B-B469-3C33D917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5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1FA31-8F5F-4AE6-AFAE-D213D04D0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C78AE-769C-4AEF-B73D-87575A6E6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1BB4A-00AB-4EBE-9C6D-6FF13EB5F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A02CD5-A81B-4B59-AB36-FBCF25713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DFDB1B-2B42-42EE-A455-234309995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0A5143-722A-4A21-B251-EB7528DF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43845-1EFD-4B76-8611-6D188C9D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EE79C-82FF-4D09-B45B-EF98D134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12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E4D2-A39B-404F-A614-3A9563E4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C2D0A-83AB-46B1-A564-5577A513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AA7C4-0B45-461E-9A00-01E519D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83951-FB7C-4948-8BCA-E6934590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1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EFA4E-F8BE-4820-A841-AA3215DB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F02813-7FFC-4AB6-B67A-5E7D4B52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6790F-8239-45AB-80C1-E7FCBEF6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2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4162-2845-42ED-9CAD-A8AAF0F54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11CB-79EC-4730-9AB7-90B21B48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F9DDE-EDDE-4752-9E18-717BD59CB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170B1-C9AE-4A07-B407-8E3838B0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4D0B-8C35-4C37-8895-78F4822E62D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DDEB0-6151-4494-9CE7-E4B4D2C04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18D4C-DAE2-4015-88D2-0C2121F8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9C580-C195-4E0E-862B-B6949D7BE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40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E57F1-2E6F-4AF5-8438-FAE18A0E6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CCA10-D5EF-4AC8-8BCE-CAA276030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BF725-9856-48B6-BE22-1F67755B9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60F24D0B-8C35-4C37-8895-78F4822E62D5}" type="datetimeFigureOut">
              <a:rPr lang="en-GB" smtClean="0"/>
              <a:pPr/>
              <a:t>31/05/2021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E479-9CAC-41F4-AFAC-3AC6FF8A6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6F948-5663-4536-A206-7DE8C8174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D789C580-C195-4E0E-862B-B6949D7BE1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45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970534-4871-491D-A043-6C8684B9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54498-B837-4A13-9960-EC28BBBF5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40ED7-4A89-4F24-9519-9E8CC0BDE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EB49-D4EA-42D7-8146-36A92E13F1D3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66D2B-5591-4804-9759-156307019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C180D-1FB9-4EAE-903F-28FDC942E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7FD4F-572C-4EB8-AF74-8486ADAB0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68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glish-e-reade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921B-697B-4EF3-86A4-820A3B918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1967"/>
          </a:xfrm>
        </p:spPr>
        <p:txBody>
          <a:bodyPr/>
          <a:lstStyle/>
          <a:p>
            <a:r>
              <a:rPr lang="en-US" b="1" dirty="0"/>
              <a:t>The Enchanted Horse – A Fairy Tale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9C65B-1D4C-49B0-AC6B-CC10E85364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61475" y="376443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Source Sans Pro"/>
                <a:ea typeface="Source Sans Pro"/>
              </a:rPr>
              <a:t>Source: </a:t>
            </a:r>
            <a:r>
              <a:rPr lang="en-GB" i="1" dirty="0">
                <a:latin typeface="Source Sans Pro"/>
                <a:ea typeface="Source Sans Pro"/>
              </a:rPr>
              <a:t>English e-Reader</a:t>
            </a:r>
            <a:r>
              <a:rPr lang="en-GB" dirty="0">
                <a:latin typeface="Source Sans Pro"/>
                <a:ea typeface="Source Sans Pro"/>
              </a:rPr>
              <a:t> </a:t>
            </a:r>
            <a:r>
              <a:rPr lang="en-GB" dirty="0">
                <a:latin typeface="Source Sans Pro"/>
                <a:ea typeface="Source Sans Pro"/>
                <a:hlinkClick r:id="rId2"/>
              </a:rPr>
              <a:t>https://english-e-reader.net/</a:t>
            </a:r>
            <a:endParaRPr lang="en-US"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013370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613D-5435-453F-847B-6FBCFFBB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19270"/>
            <a:ext cx="10545417" cy="585746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800"/>
              </a:spcAft>
            </a:pPr>
            <a:r>
              <a:rPr lang="en-US" dirty="0">
                <a:latin typeface="+mn-lt"/>
                <a:ea typeface="Adobe Kaiti Std R"/>
              </a:rPr>
              <a:t>In breakout rooms:</a:t>
            </a:r>
          </a:p>
          <a:p>
            <a:pPr>
              <a:spcAft>
                <a:spcPts val="800"/>
              </a:spcAft>
            </a:pPr>
            <a:endParaRPr lang="en-US" dirty="0">
              <a:latin typeface="+mn-lt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+mn-lt"/>
                <a:ea typeface="Adobe Kaiti Std R"/>
              </a:rPr>
              <a:t>Think of a fairy tale that you know  </a:t>
            </a:r>
            <a:endParaRPr lang="en-US" dirty="0">
              <a:latin typeface="+mn-lt"/>
              <a:cs typeface="Calibri"/>
            </a:endParaRPr>
          </a:p>
          <a:p>
            <a:pPr>
              <a:spcAft>
                <a:spcPts val="800"/>
              </a:spcAft>
            </a:pPr>
            <a:endParaRPr lang="en-US" dirty="0">
              <a:latin typeface="+mn-lt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+mn-lt"/>
                <a:ea typeface="Adobe Kaiti Std R"/>
              </a:rPr>
              <a:t>Tell your group about it. </a:t>
            </a:r>
            <a:endParaRPr lang="en-US" dirty="0">
              <a:latin typeface="+mn-lt"/>
              <a:cs typeface="Calibri"/>
            </a:endParaRPr>
          </a:p>
          <a:p>
            <a:pPr>
              <a:spcAft>
                <a:spcPts val="800"/>
              </a:spcAft>
            </a:pPr>
            <a:endParaRPr lang="en-US" dirty="0">
              <a:latin typeface="+mn-lt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US" dirty="0">
                <a:latin typeface="+mn-lt"/>
              </a:rPr>
              <a:t>                         Do you know this story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255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613D-5435-453F-847B-6FBCFFBB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800"/>
              </a:spcAft>
            </a:pPr>
            <a:r>
              <a:rPr lang="en-US" sz="3200" dirty="0">
                <a:latin typeface="+mn-lt"/>
                <a:ea typeface="Adobe Kaiti Std R"/>
              </a:rPr>
              <a:t>Compare stories. Choose one person to act out to the class. </a:t>
            </a:r>
            <a:endParaRPr lang="en-US" sz="3200" dirty="0">
              <a:latin typeface="+mn-lt"/>
            </a:endParaRPr>
          </a:p>
          <a:p>
            <a:pPr>
              <a:spcAft>
                <a:spcPts val="800"/>
              </a:spcAft>
            </a:pPr>
            <a:endParaRPr lang="en-US" sz="3200" dirty="0">
              <a:latin typeface="+mn-lt"/>
            </a:endParaRPr>
          </a:p>
          <a:p>
            <a:pPr>
              <a:spcAft>
                <a:spcPts val="800"/>
              </a:spcAft>
            </a:pPr>
            <a:r>
              <a:rPr lang="en-US" sz="3200" dirty="0">
                <a:latin typeface="+mn-lt"/>
              </a:rPr>
              <a:t>In the classroom:</a:t>
            </a:r>
          </a:p>
          <a:p>
            <a:pPr marL="0" indent="0">
              <a:spcAft>
                <a:spcPts val="800"/>
              </a:spcAft>
              <a:buNone/>
            </a:pPr>
            <a:endParaRPr lang="en-US" sz="3200" dirty="0">
              <a:latin typeface="+mn-lt"/>
            </a:endParaRPr>
          </a:p>
          <a:p>
            <a:pPr>
              <a:spcAft>
                <a:spcPts val="800"/>
              </a:spcAft>
            </a:pPr>
            <a:r>
              <a:rPr lang="en-US" sz="3200" dirty="0">
                <a:latin typeface="+mn-lt"/>
              </a:rPr>
              <a:t>Act out the 1</a:t>
            </a:r>
            <a:r>
              <a:rPr lang="en-US" sz="3200" baseline="30000" dirty="0">
                <a:latin typeface="+mn-lt"/>
              </a:rPr>
              <a:t>st</a:t>
            </a:r>
            <a:r>
              <a:rPr lang="en-US" sz="3200" dirty="0">
                <a:latin typeface="+mn-lt"/>
              </a:rPr>
              <a:t> part of the story. 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3200" dirty="0">
                <a:latin typeface="+mn-lt"/>
              </a:rPr>
              <a:t>                      What happens next in the story? Discuss.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3200" dirty="0">
                <a:latin typeface="+mn-lt"/>
              </a:rPr>
              <a:t>                                                                                     Imagine….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455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613D-5435-453F-847B-6FBCFFBB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US" dirty="0"/>
              <a:t> </a:t>
            </a:r>
            <a:r>
              <a:rPr lang="en-US" sz="3200" dirty="0">
                <a:latin typeface="+mn-lt"/>
              </a:rPr>
              <a:t>Homework – tell and write a fairy story. </a:t>
            </a:r>
          </a:p>
          <a:p>
            <a:pPr>
              <a:spcAft>
                <a:spcPts val="800"/>
              </a:spcAft>
            </a:pPr>
            <a:endParaRPr lang="en-US" sz="3200" dirty="0">
              <a:latin typeface="+mn-lt"/>
            </a:endParaRPr>
          </a:p>
          <a:p>
            <a:pPr>
              <a:spcAft>
                <a:spcPts val="800"/>
              </a:spcAft>
            </a:pPr>
            <a:r>
              <a:rPr lang="en-US" sz="3200" dirty="0">
                <a:latin typeface="+mn-lt"/>
              </a:rPr>
              <a:t>Choose a story  you know </a:t>
            </a:r>
          </a:p>
          <a:p>
            <a:pPr>
              <a:spcAft>
                <a:spcPts val="800"/>
              </a:spcAft>
            </a:pPr>
            <a:endParaRPr lang="en-US" sz="3200" dirty="0">
              <a:latin typeface="+mn-lt"/>
            </a:endParaRPr>
          </a:p>
          <a:p>
            <a:pPr>
              <a:spcAft>
                <a:spcPts val="800"/>
              </a:spcAft>
            </a:pPr>
            <a:r>
              <a:rPr lang="en-US" sz="3200" dirty="0">
                <a:latin typeface="+mn-lt"/>
              </a:rPr>
              <a:t>or start  ‘A long time ago…..’</a:t>
            </a:r>
          </a:p>
          <a:p>
            <a:pPr marL="0" indent="0">
              <a:spcAft>
                <a:spcPts val="800"/>
              </a:spcAft>
              <a:buNone/>
            </a:pPr>
            <a:endParaRPr lang="en-US" sz="3200" dirty="0">
              <a:latin typeface="+mn-lt"/>
            </a:endParaRPr>
          </a:p>
          <a:p>
            <a:pPr>
              <a:spcAft>
                <a:spcPts val="800"/>
              </a:spcAft>
            </a:pPr>
            <a:r>
              <a:rPr lang="en-US" sz="3200" dirty="0">
                <a:latin typeface="+mn-lt"/>
              </a:rPr>
              <a:t> You can work in pairs or alone.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28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613D-5435-453F-847B-6FBCFFBB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/>
          </a:bodyPr>
          <a:lstStyle/>
          <a:p>
            <a:r>
              <a:rPr lang="en-US" dirty="0"/>
              <a:t>Give an example of a person you often find in a fairytale.</a:t>
            </a:r>
          </a:p>
          <a:p>
            <a:endParaRPr lang="en-US" dirty="0"/>
          </a:p>
          <a:p>
            <a:r>
              <a:rPr lang="en-US" dirty="0"/>
              <a:t>Example: Witch</a:t>
            </a:r>
          </a:p>
          <a:p>
            <a:endParaRPr lang="en-US" dirty="0"/>
          </a:p>
          <a:p>
            <a:r>
              <a:rPr lang="en-US" dirty="0" err="1"/>
              <a:t>Prin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Prin</a:t>
            </a:r>
            <a:endParaRPr lang="en-US" dirty="0"/>
          </a:p>
          <a:p>
            <a:endParaRPr lang="en-US" dirty="0"/>
          </a:p>
          <a:p>
            <a:r>
              <a:rPr lang="en-US" dirty="0"/>
              <a:t>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9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613D-5435-453F-847B-6FBCFFBB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010772"/>
          </a:xfrm>
        </p:spPr>
        <p:txBody>
          <a:bodyPr>
            <a:normAutofit/>
          </a:bodyPr>
          <a:lstStyle/>
          <a:p>
            <a:endParaRPr lang="en-US" b="1" dirty="0">
              <a:highlight>
                <a:srgbClr val="000000"/>
              </a:highlight>
            </a:endParaRPr>
          </a:p>
          <a:p>
            <a:pPr marL="0" indent="0">
              <a:buNone/>
            </a:pPr>
            <a:r>
              <a:rPr lang="en-US" dirty="0"/>
              <a:t>Fairy tale</a:t>
            </a:r>
          </a:p>
          <a:p>
            <a:pPr marL="0" indent="0">
              <a:buNone/>
            </a:pPr>
            <a:endParaRPr lang="en-US" dirty="0">
              <a:highlight>
                <a:srgbClr val="000000"/>
              </a:highlight>
            </a:endParaRPr>
          </a:p>
          <a:p>
            <a:pPr marL="0" indent="0">
              <a:buNone/>
            </a:pPr>
            <a:r>
              <a:rPr lang="en-US" dirty="0"/>
              <a:t>Enchanted – similar to </a:t>
            </a:r>
            <a:r>
              <a:rPr lang="en-US" dirty="0" err="1"/>
              <a:t>m_g_c</a:t>
            </a:r>
            <a:endParaRPr lang="en-US" dirty="0"/>
          </a:p>
          <a:p>
            <a:pPr marL="0" indent="0">
              <a:buNone/>
            </a:pPr>
            <a:endParaRPr lang="en-US" dirty="0">
              <a:highlight>
                <a:srgbClr val="000000"/>
              </a:highlight>
            </a:endParaRPr>
          </a:p>
          <a:p>
            <a:pPr marL="0" indent="0">
              <a:buNone/>
            </a:pPr>
            <a:r>
              <a:rPr lang="en-US" dirty="0"/>
              <a:t>Terrace</a:t>
            </a:r>
          </a:p>
          <a:p>
            <a:pPr marL="0" indent="0">
              <a:buNone/>
            </a:pPr>
            <a:endParaRPr lang="en-US" dirty="0">
              <a:highlight>
                <a:srgbClr val="000000"/>
              </a:highlight>
            </a:endParaRPr>
          </a:p>
          <a:p>
            <a:pPr marL="0" indent="0">
              <a:buNone/>
            </a:pPr>
            <a:r>
              <a:rPr lang="en-US" dirty="0"/>
              <a:t>Palace </a:t>
            </a: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D8AFC6E-8E14-4BA4-836B-7F5703EE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Vocabulary check:</a:t>
            </a:r>
            <a:br>
              <a:rPr lang="en-US" b="1" dirty="0">
                <a:highlight>
                  <a:srgbClr val="000000"/>
                </a:highlight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96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Horse">
            <a:extLst>
              <a:ext uri="{FF2B5EF4-FFF2-40B4-BE49-F238E27FC236}">
                <a16:creationId xmlns:a16="http://schemas.microsoft.com/office/drawing/2014/main" id="{27D491AE-0280-4290-B0DB-EF4BDC96AD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29224"/>
            <a:ext cx="4595191" cy="39292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1FFB22-B7BD-4F34-B0F9-01B6173A270C}"/>
              </a:ext>
            </a:extLst>
          </p:cNvPr>
          <p:cNvSpPr/>
          <p:nvPr/>
        </p:nvSpPr>
        <p:spPr>
          <a:xfrm>
            <a:off x="5897217" y="742119"/>
            <a:ext cx="545658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How does the prince feel when he is on the horse 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>
                <a:solidFill>
                  <a:srgbClr val="000000"/>
                </a:solidFill>
              </a:rPr>
              <a:t>Where does the horse go to with the prince? </a:t>
            </a:r>
          </a:p>
        </p:txBody>
      </p:sp>
    </p:spTree>
    <p:extLst>
      <p:ext uri="{BB962C8B-B14F-4D97-AF65-F5344CB8AC3E}">
        <p14:creationId xmlns:p14="http://schemas.microsoft.com/office/powerpoint/2010/main" val="381702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9F59E-50C7-4900-80DE-9CEF51C6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60128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+mn-lt"/>
              </a:rPr>
              <a:t>Describe the princess – What’s she like ? </a:t>
            </a:r>
          </a:p>
          <a:p>
            <a:pPr lvl="0"/>
            <a:endParaRPr lang="en-US" sz="3200" dirty="0">
              <a:latin typeface="+mn-lt"/>
            </a:endParaRPr>
          </a:p>
          <a:p>
            <a:pPr lvl="0"/>
            <a:r>
              <a:rPr lang="en-US" sz="3200" dirty="0">
                <a:latin typeface="+mn-lt"/>
              </a:rPr>
              <a:t> What does she look like?</a:t>
            </a:r>
          </a:p>
          <a:p>
            <a:endParaRPr lang="en-GB" sz="3200" dirty="0">
              <a:latin typeface="+mn-lt"/>
            </a:endParaRPr>
          </a:p>
          <a:p>
            <a:endParaRPr lang="en-GB" sz="3200" dirty="0">
              <a:latin typeface="+mn-lt"/>
            </a:endParaRPr>
          </a:p>
          <a:p>
            <a:pPr lvl="0"/>
            <a:r>
              <a:rPr lang="en-US" sz="3200" dirty="0">
                <a:latin typeface="+mn-lt"/>
              </a:rPr>
              <a:t>What about the prince -   What’s he like? </a:t>
            </a:r>
          </a:p>
          <a:p>
            <a:pPr marL="0" lvl="0" indent="0">
              <a:buNone/>
            </a:pPr>
            <a:endParaRPr lang="en-US" sz="3200" dirty="0">
              <a:latin typeface="+mn-lt"/>
            </a:endParaRPr>
          </a:p>
          <a:p>
            <a:pPr lvl="0"/>
            <a:r>
              <a:rPr lang="en-US" sz="3200" dirty="0">
                <a:latin typeface="+mn-lt"/>
              </a:rPr>
              <a:t> What does he look like? </a:t>
            </a:r>
          </a:p>
          <a:p>
            <a:endParaRPr lang="en-GB" dirty="0"/>
          </a:p>
        </p:txBody>
      </p:sp>
      <p:sp>
        <p:nvSpPr>
          <p:cNvPr id="4" name="Rectangle 3" descr="Crown">
            <a:extLst>
              <a:ext uri="{FF2B5EF4-FFF2-40B4-BE49-F238E27FC236}">
                <a16:creationId xmlns:a16="http://schemas.microsoft.com/office/drawing/2014/main" id="{0401DE8C-C051-4FEF-A2E9-FB05DF750566}"/>
              </a:ext>
            </a:extLst>
          </p:cNvPr>
          <p:cNvSpPr/>
          <p:nvPr/>
        </p:nvSpPr>
        <p:spPr>
          <a:xfrm>
            <a:off x="8596069" y="2057294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115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06B287-A3BC-4375-BEE4-6BAC08E7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+mn-lt"/>
              </a:rPr>
              <a:t>In breakout rooms:</a:t>
            </a:r>
            <a:endParaRPr lang="en-GB" sz="3600" dirty="0">
              <a:latin typeface="+mn-lt"/>
            </a:endParaRPr>
          </a:p>
        </p:txBody>
      </p:sp>
      <p:pic>
        <p:nvPicPr>
          <p:cNvPr id="6" name="Content Placeholder 5" descr="Horse">
            <a:extLst>
              <a:ext uri="{FF2B5EF4-FFF2-40B4-BE49-F238E27FC236}">
                <a16:creationId xmlns:a16="http://schemas.microsoft.com/office/drawing/2014/main" id="{CC980B2C-C63B-4C01-A246-E0105A18F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153443"/>
            <a:ext cx="3132931" cy="330645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7BBCD5D-3F21-486B-9E64-2BFD4D0C4461}"/>
              </a:ext>
            </a:extLst>
          </p:cNvPr>
          <p:cNvSpPr/>
          <p:nvPr/>
        </p:nvSpPr>
        <p:spPr>
          <a:xfrm>
            <a:off x="6096000" y="1232452"/>
            <a:ext cx="53936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Tell your group about the 1</a:t>
            </a:r>
            <a:r>
              <a:rPr lang="en-GB" sz="3200" baseline="30000" dirty="0">
                <a:solidFill>
                  <a:schemeClr val="tx2"/>
                </a:solidFill>
              </a:rPr>
              <a:t>st</a:t>
            </a:r>
            <a:r>
              <a:rPr lang="en-GB" sz="3200" dirty="0">
                <a:solidFill>
                  <a:schemeClr val="tx2"/>
                </a:solidFill>
              </a:rPr>
              <a:t> part of the story.</a:t>
            </a:r>
          </a:p>
          <a:p>
            <a:endParaRPr lang="en-GB" sz="3200" dirty="0">
              <a:solidFill>
                <a:schemeClr val="tx2"/>
              </a:solidFill>
            </a:endParaRPr>
          </a:p>
          <a:p>
            <a:endParaRPr lang="en-GB" sz="3200" dirty="0">
              <a:solidFill>
                <a:schemeClr val="tx2"/>
              </a:solidFill>
            </a:endParaRPr>
          </a:p>
          <a:p>
            <a:endParaRPr lang="en-GB" sz="3200" dirty="0">
              <a:solidFill>
                <a:schemeClr val="tx2"/>
              </a:solidFill>
            </a:endParaRPr>
          </a:p>
          <a:p>
            <a:r>
              <a:rPr lang="en-GB" sz="3200" dirty="0">
                <a:solidFill>
                  <a:schemeClr val="tx2"/>
                </a:solidFill>
              </a:rPr>
              <a:t>Discuss: What happens next ?</a:t>
            </a:r>
          </a:p>
          <a:p>
            <a:r>
              <a:rPr lang="en-GB" sz="3200" dirty="0">
                <a:solidFill>
                  <a:schemeClr val="tx2"/>
                </a:solidFill>
              </a:rPr>
              <a:t> Share your opinions.</a:t>
            </a:r>
          </a:p>
        </p:txBody>
      </p:sp>
    </p:spTree>
    <p:extLst>
      <p:ext uri="{BB962C8B-B14F-4D97-AF65-F5344CB8AC3E}">
        <p14:creationId xmlns:p14="http://schemas.microsoft.com/office/powerpoint/2010/main" val="132563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613D-5435-453F-847B-6FBCFFBB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190" y="198784"/>
            <a:ext cx="10187609" cy="597818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What is the order of the story ? Find the ‘story word’ examples:</a:t>
            </a:r>
          </a:p>
          <a:p>
            <a:pPr marL="0" indent="0">
              <a:buNone/>
            </a:pPr>
            <a:endParaRPr lang="en-US" sz="3200" dirty="0">
              <a:latin typeface="+mn-lt"/>
            </a:endParaRPr>
          </a:p>
          <a:p>
            <a:r>
              <a:rPr lang="en-US" dirty="0">
                <a:latin typeface="+mn-lt"/>
              </a:rPr>
              <a:t>A long time ago….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Sudd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They lived   h                    ever after.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e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6227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163D-A942-4A75-93B7-C14101F48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613D-5435-453F-847B-6FBCFFBB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7"/>
            <a:ext cx="10515600" cy="4798736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>
                <a:latin typeface="+mn-lt"/>
              </a:rPr>
              <a:t>What is the order of the story ? Find the ‘story word’ examples </a:t>
            </a:r>
          </a:p>
          <a:p>
            <a:endParaRPr lang="en-US" sz="4000" dirty="0">
              <a:latin typeface="+mn-lt"/>
            </a:endParaRPr>
          </a:p>
          <a:p>
            <a:r>
              <a:rPr lang="en-US" sz="4000" dirty="0">
                <a:latin typeface="+mn-lt"/>
              </a:rPr>
              <a:t>A long time ago….</a:t>
            </a:r>
          </a:p>
          <a:p>
            <a:endParaRPr lang="en-US" sz="4000" dirty="0">
              <a:latin typeface="+mn-lt"/>
            </a:endParaRPr>
          </a:p>
          <a:p>
            <a:r>
              <a:rPr lang="en-US" sz="4000" dirty="0">
                <a:latin typeface="+mn-lt"/>
              </a:rPr>
              <a:t>Sudd</a:t>
            </a:r>
            <a:r>
              <a:rPr lang="en-US" sz="4000" dirty="0">
                <a:solidFill>
                  <a:srgbClr val="FF0000"/>
                </a:solidFill>
                <a:latin typeface="+mn-lt"/>
              </a:rPr>
              <a:t>enly</a:t>
            </a:r>
            <a:endParaRPr lang="en-US" sz="4000" dirty="0">
              <a:latin typeface="+mn-lt"/>
            </a:endParaRPr>
          </a:p>
          <a:p>
            <a:endParaRPr lang="en-US" sz="4000" dirty="0">
              <a:latin typeface="+mn-lt"/>
            </a:endParaRPr>
          </a:p>
          <a:p>
            <a:r>
              <a:rPr lang="en-US" sz="4000" dirty="0">
                <a:latin typeface="+mn-lt"/>
              </a:rPr>
              <a:t>Th</a:t>
            </a:r>
            <a:r>
              <a:rPr lang="en-US" sz="4000" dirty="0">
                <a:solidFill>
                  <a:srgbClr val="FF0000"/>
                </a:solidFill>
                <a:latin typeface="+mn-lt"/>
              </a:rPr>
              <a:t>en</a:t>
            </a:r>
          </a:p>
          <a:p>
            <a:endParaRPr lang="en-US" sz="4000" dirty="0">
              <a:latin typeface="+mn-lt"/>
            </a:endParaRPr>
          </a:p>
          <a:p>
            <a:r>
              <a:rPr lang="en-US" sz="4000" dirty="0">
                <a:latin typeface="+mn-lt"/>
              </a:rPr>
              <a:t>They lived   h</a:t>
            </a:r>
            <a:r>
              <a:rPr lang="en-US" sz="4000" dirty="0">
                <a:solidFill>
                  <a:srgbClr val="FF0000"/>
                </a:solidFill>
                <a:latin typeface="+mn-lt"/>
              </a:rPr>
              <a:t>appily</a:t>
            </a:r>
            <a:r>
              <a:rPr lang="en-US" sz="4000" dirty="0">
                <a:latin typeface="+mn-lt"/>
              </a:rPr>
              <a:t>   ever after.</a:t>
            </a:r>
          </a:p>
          <a:p>
            <a:endParaRPr lang="en-US" sz="4000" dirty="0">
              <a:latin typeface="+mn-lt"/>
            </a:endParaRPr>
          </a:p>
          <a:p>
            <a:r>
              <a:rPr lang="en-US" sz="4000" dirty="0">
                <a:latin typeface="+mn-lt"/>
              </a:rPr>
              <a:t>The en</a:t>
            </a:r>
            <a:r>
              <a:rPr lang="en-US" sz="4000" dirty="0">
                <a:solidFill>
                  <a:srgbClr val="FF0000"/>
                </a:solidFill>
                <a:latin typeface="+mn-lt"/>
              </a:rPr>
              <a:t>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33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613D-5435-453F-847B-6FBCFFBB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Would the story order be similar or different in a Myanmar fairy tale?</a:t>
            </a:r>
          </a:p>
          <a:p>
            <a:pPr marL="0" lv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+mn-ea"/>
              </a:rPr>
              <a:t>Would the story order be similar or different in a Myanmar fairy tale?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the story order be similar or different in a Myanmar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fairy tale?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80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BBA6E0D0580B499C4F0BCC264DE0E2" ma:contentTypeVersion="12" ma:contentTypeDescription="Create a new document." ma:contentTypeScope="" ma:versionID="7c2f208282779d579a6ab6d1b584d4e1">
  <xsd:schema xmlns:xsd="http://www.w3.org/2001/XMLSchema" xmlns:xs="http://www.w3.org/2001/XMLSchema" xmlns:p="http://schemas.microsoft.com/office/2006/metadata/properties" xmlns:ns2="fd4bc9ef-c111-460f-808e-4de0462dc25a" xmlns:ns3="61ceb53a-92cc-40c1-a438-9322f3340fc8" targetNamespace="http://schemas.microsoft.com/office/2006/metadata/properties" ma:root="true" ma:fieldsID="90271c73fdeba9917f95ca19f9b69583" ns2:_="" ns3:_="">
    <xsd:import namespace="fd4bc9ef-c111-460f-808e-4de0462dc25a"/>
    <xsd:import namespace="61ceb53a-92cc-40c1-a438-9322f3340f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4bc9ef-c111-460f-808e-4de0462dc2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b53a-92cc-40c1-a438-9322f3340fc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EADC63-A99F-49E9-949E-B4628CEB52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959612-88DB-47D0-B285-903B3659E2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4bc9ef-c111-460f-808e-4de0462dc25a"/>
    <ds:schemaRef ds:uri="61ceb53a-92cc-40c1-a438-9322f3340f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8583FA-7149-4FFD-B290-0DE77C1732B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322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The Enchanted Horse – A Fairy Tale </vt:lpstr>
      <vt:lpstr>PowerPoint Presentation</vt:lpstr>
      <vt:lpstr>Vocabulary check: </vt:lpstr>
      <vt:lpstr>PowerPoint Presentation</vt:lpstr>
      <vt:lpstr>PowerPoint Presentation</vt:lpstr>
      <vt:lpstr>In breakout rooms:</vt:lpstr>
      <vt:lpstr>PowerPoint Presentation</vt:lpstr>
      <vt:lpstr>ANSWERS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Carey, Thomas (Myanmar)</dc:creator>
  <cp:lastModifiedBy>Knowlson, Felicity (Myanmar)</cp:lastModifiedBy>
  <cp:revision>31</cp:revision>
  <dcterms:created xsi:type="dcterms:W3CDTF">2020-03-10T09:03:07Z</dcterms:created>
  <dcterms:modified xsi:type="dcterms:W3CDTF">2021-05-31T08:16:19Z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0x010100B4BBA6E0D0580B499C4F0BCC264DE0E2</vt:lpwstr>
  </property>
</Properties>
</file>