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696" r:id="rId2"/>
  </p:sldMasterIdLst>
  <p:notesMasterIdLst>
    <p:notesMasterId r:id="rId12"/>
  </p:notesMasterIdLst>
  <p:sldIdLst>
    <p:sldId id="304" r:id="rId3"/>
    <p:sldId id="258" r:id="rId4"/>
    <p:sldId id="265" r:id="rId5"/>
    <p:sldId id="277" r:id="rId6"/>
    <p:sldId id="281" r:id="rId7"/>
    <p:sldId id="268" r:id="rId8"/>
    <p:sldId id="280" r:id="rId9"/>
    <p:sldId id="276" r:id="rId10"/>
    <p:sldId id="274" r:id="rId1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umar.Johnson" initials="J" lastIdx="15" clrIdx="0">
    <p:extLst>
      <p:ext uri="{19B8F6BF-5375-455C-9EA6-DF929625EA0E}">
        <p15:presenceInfo xmlns:p15="http://schemas.microsoft.com/office/powerpoint/2012/main" userId="S::jj5679@open.ac.uk::3082ba39-6742-433e-8aca-7665f92a762f" providerId="AD"/>
      </p:ext>
    </p:extLst>
  </p:cmAuthor>
  <p:cmAuthor id="2" name="Gillian.Hosier" initials="G" lastIdx="2" clrIdx="1">
    <p:extLst>
      <p:ext uri="{19B8F6BF-5375-455C-9EA6-DF929625EA0E}">
        <p15:presenceInfo xmlns:p15="http://schemas.microsoft.com/office/powerpoint/2012/main" userId="S::gr399@open.ac.uk::b99e2318-e78f-4eb0-ab42-ee243f8cef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B35"/>
    <a:srgbClr val="EA530D"/>
    <a:srgbClr val="D8117D"/>
    <a:srgbClr val="E261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4" autoAdjust="0"/>
    <p:restoredTop sz="88906"/>
  </p:normalViewPr>
  <p:slideViewPr>
    <p:cSldViewPr snapToGrid="0" snapToObjects="1">
      <p:cViewPr varScale="1">
        <p:scale>
          <a:sx n="130" d="100"/>
          <a:sy n="130" d="100"/>
        </p:scale>
        <p:origin x="1552"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25" d="100"/>
          <a:sy n="125" d="100"/>
        </p:scale>
        <p:origin x="492" y="-234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DE5F2-41C7-6244-B6BE-0DE86CAF42DC}" type="datetimeFigureOut">
              <a:rPr lang="en-US" smtClean="0"/>
              <a:t>5/24/21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19EDF-32DA-2B40-A28B-2067B9A173AA}" type="slidenum">
              <a:rPr lang="en-US" smtClean="0"/>
              <a:t>‹#›</a:t>
            </a:fld>
            <a:endParaRPr lang="en-US"/>
          </a:p>
        </p:txBody>
      </p:sp>
    </p:spTree>
    <p:extLst>
      <p:ext uri="{BB962C8B-B14F-4D97-AF65-F5344CB8AC3E}">
        <p14:creationId xmlns:p14="http://schemas.microsoft.com/office/powerpoint/2010/main" val="111322494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We are going to look a little more in depth into an</a:t>
            </a:r>
            <a:r>
              <a:rPr lang="en-GB" baseline="0" dirty="0"/>
              <a:t> area that was addressed this morning. ‘who are your students’</a:t>
            </a:r>
            <a:endParaRPr lang="en-GB" dirty="0"/>
          </a:p>
          <a:p>
            <a:pPr marL="0" lvl="0" indent="0">
              <a:spcBef>
                <a:spcPts val="0"/>
              </a:spcBef>
              <a:spcAft>
                <a:spcPts val="0"/>
              </a:spcAft>
              <a:buNone/>
            </a:pPr>
            <a:endParaRPr dirty="0"/>
          </a:p>
        </p:txBody>
      </p:sp>
      <p:sp>
        <p:nvSpPr>
          <p:cNvPr id="91" name="Shape 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001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GB" dirty="0"/>
              <a:t>Thinking about what you heard this morning why is a good idea</a:t>
            </a:r>
            <a:r>
              <a:rPr lang="en-GB" baseline="0" dirty="0"/>
              <a:t> to understand who your students are?</a:t>
            </a:r>
          </a:p>
          <a:p>
            <a:pPr marL="0" lvl="0" indent="0">
              <a:spcBef>
                <a:spcPts val="0"/>
              </a:spcBef>
              <a:spcAft>
                <a:spcPts val="0"/>
              </a:spcAft>
              <a:buNone/>
            </a:pPr>
            <a:endParaRPr lang="en-GB" baseline="0" dirty="0"/>
          </a:p>
          <a:p>
            <a:pPr marL="0" lvl="0" indent="0">
              <a:spcBef>
                <a:spcPts val="0"/>
              </a:spcBef>
              <a:spcAft>
                <a:spcPts val="0"/>
              </a:spcAft>
              <a:buNone/>
            </a:pPr>
            <a:endParaRPr dirty="0"/>
          </a:p>
        </p:txBody>
      </p:sp>
      <p:sp>
        <p:nvSpPr>
          <p:cNvPr id="91" name="Shape 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44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We talk about user centred or</a:t>
            </a:r>
            <a:r>
              <a:rPr lang="en-GB" baseline="0" dirty="0"/>
              <a:t> learner centred design. Have you heard of this term before? What do you think it means?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dirty="0"/>
              <a:t>In order to engage in learner centred design we need to know who our learners are. </a:t>
            </a:r>
            <a:r>
              <a:rPr lang="en-GB" dirty="0"/>
              <a:t>We do this through the development of personas or student profiles.</a:t>
            </a:r>
            <a:r>
              <a:rPr lang="en-GB" baseline="0" dirty="0"/>
              <a:t> We </a:t>
            </a:r>
            <a:r>
              <a:rPr lang="en-GB" dirty="0"/>
              <a:t>use personas in lots of parts of work. The ones focussed on here are to identify needs when designing tools and systems that are used in learning design.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When designing OU courses or open courses that anyone can do, we engage in learner profiling. The next slide shows some examples.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eaLnBrk="1" hangingPunct="1">
              <a:spcBef>
                <a:spcPct val="0"/>
              </a:spcBef>
              <a:spcAft>
                <a:spcPts val="600"/>
              </a:spcAft>
              <a:buClr>
                <a:srgbClr val="D60077"/>
              </a:buClr>
            </a:pPr>
            <a:endParaRPr lang="en-US" alt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lvl="0" indent="0">
              <a:spcBef>
                <a:spcPts val="0"/>
              </a:spcBef>
              <a:spcAft>
                <a:spcPts val="0"/>
              </a:spcAft>
              <a:buNone/>
            </a:pPr>
            <a:endParaRPr dirty="0"/>
          </a:p>
        </p:txBody>
      </p:sp>
      <p:sp>
        <p:nvSpPr>
          <p:cNvPr id="91" name="Shape 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2260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some of the questions we take into account when creating a student profile or persona:</a:t>
            </a:r>
          </a:p>
          <a:p>
            <a:endParaRPr lang="en-GB" dirty="0"/>
          </a:p>
          <a:p>
            <a:pPr eaLnBrk="1" hangingPunct="1">
              <a:spcAft>
                <a:spcPts val="600"/>
              </a:spcAft>
              <a:buClr>
                <a:srgbClr val="D60077"/>
              </a:buClr>
            </a:pPr>
            <a:r>
              <a:rPr lang="en-US" altLang="en-US" dirty="0"/>
              <a:t>Who are you ‘talking’ to?</a:t>
            </a:r>
          </a:p>
          <a:p>
            <a:pPr eaLnBrk="1" hangingPunct="1">
              <a:spcAft>
                <a:spcPts val="600"/>
              </a:spcAft>
              <a:buClr>
                <a:srgbClr val="D60077"/>
              </a:buClr>
            </a:pPr>
            <a:r>
              <a:rPr lang="en-GB" altLang="en-US" dirty="0"/>
              <a:t>What can you expect students to know?</a:t>
            </a:r>
          </a:p>
          <a:p>
            <a:pPr eaLnBrk="1" hangingPunct="1">
              <a:spcAft>
                <a:spcPts val="600"/>
              </a:spcAft>
              <a:buClr>
                <a:srgbClr val="D60077"/>
              </a:buClr>
            </a:pPr>
            <a:r>
              <a:rPr lang="en-GB" altLang="en-US" dirty="0"/>
              <a:t>How old are they?</a:t>
            </a:r>
          </a:p>
          <a:p>
            <a:pPr eaLnBrk="1" hangingPunct="1">
              <a:spcAft>
                <a:spcPts val="600"/>
              </a:spcAft>
              <a:buClr>
                <a:srgbClr val="D60077"/>
              </a:buClr>
            </a:pPr>
            <a:r>
              <a:rPr lang="en-GB" altLang="en-US" dirty="0"/>
              <a:t>Where do they live?</a:t>
            </a:r>
          </a:p>
          <a:p>
            <a:pPr eaLnBrk="1" hangingPunct="1">
              <a:spcAft>
                <a:spcPts val="600"/>
              </a:spcAft>
              <a:buClr>
                <a:srgbClr val="D60077"/>
              </a:buClr>
            </a:pPr>
            <a:r>
              <a:rPr lang="en-GB" altLang="en-US" dirty="0"/>
              <a:t>What facilities for learning will they have?</a:t>
            </a:r>
          </a:p>
          <a:p>
            <a:pPr eaLnBrk="1" hangingPunct="1">
              <a:spcAft>
                <a:spcPts val="600"/>
              </a:spcAft>
              <a:buClr>
                <a:srgbClr val="D60077"/>
              </a:buClr>
            </a:pPr>
            <a:r>
              <a:rPr lang="en-GB" altLang="en-US" dirty="0"/>
              <a:t>How much time will they have for studying?</a:t>
            </a:r>
          </a:p>
          <a:p>
            <a:pPr eaLnBrk="1" hangingPunct="1">
              <a:spcAft>
                <a:spcPts val="600"/>
              </a:spcAft>
              <a:buClr>
                <a:srgbClr val="D60077"/>
              </a:buClr>
            </a:pPr>
            <a:r>
              <a:rPr lang="en-GB" altLang="en-US" dirty="0"/>
              <a:t>What life experiences will they have?</a:t>
            </a:r>
          </a:p>
          <a:p>
            <a:pPr eaLnBrk="1" hangingPunct="1">
              <a:spcAft>
                <a:spcPts val="600"/>
              </a:spcAft>
              <a:buClr>
                <a:srgbClr val="D60077"/>
              </a:buClr>
            </a:pPr>
            <a:r>
              <a:rPr lang="en-GB" altLang="en-US" dirty="0"/>
              <a:t>What jobs will they have / be hoping to get?</a:t>
            </a:r>
          </a:p>
          <a:p>
            <a:pPr eaLnBrk="1" hangingPunct="1">
              <a:spcAft>
                <a:spcPts val="600"/>
              </a:spcAft>
              <a:buClr>
                <a:srgbClr val="D60077"/>
              </a:buClr>
            </a:pPr>
            <a:endParaRPr lang="en-GB" altLang="en-US" dirty="0"/>
          </a:p>
          <a:p>
            <a:pPr eaLnBrk="1" hangingPunct="1">
              <a:spcBef>
                <a:spcPct val="0"/>
              </a:spcBef>
              <a:spcAft>
                <a:spcPts val="600"/>
              </a:spcAft>
              <a:buClr>
                <a:srgbClr val="D60077"/>
              </a:buClr>
            </a:pPr>
            <a:r>
              <a:rPr lang="en-GB" altLang="en-US" dirty="0"/>
              <a:t>Is there a ‘typical’ student?</a:t>
            </a:r>
          </a:p>
          <a:p>
            <a:pPr eaLnBrk="1" hangingPunct="1">
              <a:spcBef>
                <a:spcPct val="0"/>
              </a:spcBef>
              <a:spcAft>
                <a:spcPts val="600"/>
              </a:spcAft>
              <a:buClr>
                <a:srgbClr val="D60077"/>
              </a:buClr>
            </a:pPr>
            <a:endParaRPr lang="en-GB" altLang="en-US" dirty="0"/>
          </a:p>
          <a:p>
            <a:r>
              <a:rPr lang="en-GB" altLang="en-US" dirty="0">
                <a:latin typeface="Arial" panose="020B0604020202020204" pitchFamily="34" charset="0"/>
              </a:rPr>
              <a:t>When preparing resources for distance learners, unlike face-to-face teaching, you have the challenge of not being able to see and talk to the students and</a:t>
            </a:r>
            <a:r>
              <a:rPr lang="en-GB" altLang="en-US" baseline="0" dirty="0">
                <a:latin typeface="Arial" panose="020B0604020202020204" pitchFamily="34" charset="0"/>
              </a:rPr>
              <a:t> </a:t>
            </a:r>
            <a:r>
              <a:rPr lang="en-GB" altLang="en-US" dirty="0">
                <a:latin typeface="Arial" panose="020B0604020202020204" pitchFamily="34" charset="0"/>
              </a:rPr>
              <a:t>getting to know them that way. So you should consider questions like the ones shown in this slide.</a:t>
            </a:r>
          </a:p>
          <a:p>
            <a:endParaRPr lang="en-GB" altLang="en-US" dirty="0">
              <a:latin typeface="Arial" panose="020B0604020202020204" pitchFamily="34" charset="0"/>
            </a:endParaRPr>
          </a:p>
          <a:p>
            <a:r>
              <a:rPr lang="en-GB" altLang="en-US" dirty="0">
                <a:latin typeface="Arial" panose="020B0604020202020204" pitchFamily="34" charset="0"/>
              </a:rPr>
              <a:t>It may not be possible to describe a ‘typical’ student. Teaching at a distance usually means teaching at scale. Large numbers of students increases their diversity. Care is needed to avoid assuming that all students are the same.</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3557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GB" dirty="0"/>
              <a:t>Explain activity</a:t>
            </a:r>
          </a:p>
          <a:p>
            <a:pPr marL="0" lvl="0" indent="0">
              <a:spcBef>
                <a:spcPts val="0"/>
              </a:spcBef>
              <a:spcAft>
                <a:spcPts val="0"/>
              </a:spcAft>
              <a:buNone/>
            </a:pPr>
            <a:r>
              <a:rPr lang="en-GB" dirty="0"/>
              <a:t>Your University might supply information on your students have a look </a:t>
            </a:r>
            <a:r>
              <a:rPr lang="en-GB"/>
              <a:t>at UNSW</a:t>
            </a:r>
            <a:r>
              <a:rPr lang="en-GB" baseline="0"/>
              <a:t> https://teaching.unsw.edu.au/who-are-my-learners </a:t>
            </a:r>
            <a:endParaRPr dirty="0"/>
          </a:p>
        </p:txBody>
      </p:sp>
      <p:sp>
        <p:nvSpPr>
          <p:cNvPr id="91" name="Shape 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648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GB" sz="1200" dirty="0"/>
              <a:t>At the Open University one of the ways in which we can start to develop personas is through the use of a template to prompt you into thinking about your learners / students. The example seen on the left</a:t>
            </a:r>
          </a:p>
          <a:p>
            <a:endParaRPr lang="en-GB" sz="1200" dirty="0"/>
          </a:p>
          <a:p>
            <a:r>
              <a:rPr lang="en-GB" sz="1200" dirty="0"/>
              <a:t>On the right you can see another example from </a:t>
            </a:r>
            <a:r>
              <a:rPr lang="en-GB" sz="1200" b="0" i="0" u="none" strike="noStrike" cap="none" dirty="0">
                <a:solidFill>
                  <a:schemeClr val="dk1"/>
                </a:solidFill>
                <a:effectLst/>
                <a:latin typeface="Calibri"/>
                <a:ea typeface="Calibri"/>
                <a:cs typeface="Calibri"/>
                <a:sym typeface="Calibri"/>
              </a:rPr>
              <a:t>Utah State University Libraries, the link at the bottom is to</a:t>
            </a:r>
            <a:r>
              <a:rPr lang="en-GB" sz="1200" b="0" i="0" u="none" strike="noStrike" cap="none" baseline="0" dirty="0">
                <a:solidFill>
                  <a:schemeClr val="dk1"/>
                </a:solidFill>
                <a:effectLst/>
                <a:latin typeface="Calibri"/>
                <a:ea typeface="Calibri"/>
                <a:cs typeface="Calibri"/>
                <a:sym typeface="Calibri"/>
              </a:rPr>
              <a:t> a paper on persona development from their open access journal.</a:t>
            </a:r>
            <a:endParaRPr lang="en-GB" sz="1200" dirty="0"/>
          </a:p>
        </p:txBody>
      </p:sp>
      <p:sp>
        <p:nvSpPr>
          <p:cNvPr id="91" name="Shape 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9446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GB" dirty="0"/>
              <a:t>Explain activity</a:t>
            </a:r>
            <a:endParaRPr dirty="0"/>
          </a:p>
        </p:txBody>
      </p:sp>
      <p:sp>
        <p:nvSpPr>
          <p:cNvPr id="91" name="Shape 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4063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1" name="Shape 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2682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87F64C6-160A-BA4F-AAC3-386D6A1DFFEE}"/>
              </a:ext>
            </a:extLst>
          </p:cNvPr>
          <p:cNvSpPr/>
          <p:nvPr userDrawn="1"/>
        </p:nvSpPr>
        <p:spPr>
          <a:xfrm>
            <a:off x="7200378" y="3456109"/>
            <a:ext cx="1961150" cy="1693529"/>
          </a:xfrm>
          <a:custGeom>
            <a:avLst/>
            <a:gdLst>
              <a:gd name="connsiteX0" fmla="*/ 1961150 w 1961150"/>
              <a:gd name="connsiteY0" fmla="*/ 5 h 1693529"/>
              <a:gd name="connsiteX1" fmla="*/ 1957019 w 1961150"/>
              <a:gd name="connsiteY1" fmla="*/ 1693529 h 1693529"/>
              <a:gd name="connsiteX2" fmla="*/ 0 w 1961150"/>
              <a:gd name="connsiteY2" fmla="*/ 1693529 h 1693529"/>
              <a:gd name="connsiteX3" fmla="*/ 15337 w 1961150"/>
              <a:gd name="connsiteY3" fmla="*/ 1590908 h 1693529"/>
              <a:gd name="connsiteX4" fmla="*/ 558318 w 1961150"/>
              <a:gd name="connsiteY4" fmla="*/ 578073 h 1693529"/>
              <a:gd name="connsiteX5" fmla="*/ 1961150 w 1961150"/>
              <a:gd name="connsiteY5" fmla="*/ 5 h 169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150" h="1693529">
                <a:moveTo>
                  <a:pt x="1961150" y="5"/>
                </a:moveTo>
                <a:lnTo>
                  <a:pt x="1957019" y="1693529"/>
                </a:lnTo>
                <a:lnTo>
                  <a:pt x="0" y="1693529"/>
                </a:lnTo>
                <a:lnTo>
                  <a:pt x="15337" y="1590908"/>
                </a:lnTo>
                <a:cubicBezTo>
                  <a:pt x="91629" y="1209853"/>
                  <a:pt x="279114" y="856597"/>
                  <a:pt x="558318" y="578073"/>
                </a:cubicBezTo>
                <a:cubicBezTo>
                  <a:pt x="930589" y="206708"/>
                  <a:pt x="1435321" y="-1278"/>
                  <a:pt x="1961150" y="5"/>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3C5F552B-12D7-954D-A3A3-0C3CE451ADD6}"/>
              </a:ext>
            </a:extLst>
          </p:cNvPr>
          <p:cNvSpPr/>
          <p:nvPr userDrawn="1"/>
        </p:nvSpPr>
        <p:spPr>
          <a:xfrm>
            <a:off x="7641620" y="3893031"/>
            <a:ext cx="1518841" cy="1256606"/>
          </a:xfrm>
          <a:custGeom>
            <a:avLst/>
            <a:gdLst>
              <a:gd name="connsiteX0" fmla="*/ 1518841 w 1518841"/>
              <a:gd name="connsiteY0" fmla="*/ 4 h 1256606"/>
              <a:gd name="connsiteX1" fmla="*/ 1515776 w 1518841"/>
              <a:gd name="connsiteY1" fmla="*/ 1256606 h 1256606"/>
              <a:gd name="connsiteX2" fmla="*/ 0 w 1518841"/>
              <a:gd name="connsiteY2" fmla="*/ 1256606 h 1256606"/>
              <a:gd name="connsiteX3" fmla="*/ 2518 w 1518841"/>
              <a:gd name="connsiteY3" fmla="*/ 1239755 h 1256606"/>
              <a:gd name="connsiteX4" fmla="*/ 425650 w 1518841"/>
              <a:gd name="connsiteY4" fmla="*/ 450478 h 1256606"/>
              <a:gd name="connsiteX5" fmla="*/ 1518841 w 1518841"/>
              <a:gd name="connsiteY5" fmla="*/ 4 h 12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841" h="1256606">
                <a:moveTo>
                  <a:pt x="1518841" y="4"/>
                </a:moveTo>
                <a:lnTo>
                  <a:pt x="1515776" y="1256606"/>
                </a:lnTo>
                <a:lnTo>
                  <a:pt x="0" y="1256606"/>
                </a:lnTo>
                <a:lnTo>
                  <a:pt x="2518" y="1239755"/>
                </a:lnTo>
                <a:cubicBezTo>
                  <a:pt x="61971" y="942808"/>
                  <a:pt x="208074" y="667524"/>
                  <a:pt x="425650" y="450478"/>
                </a:cubicBezTo>
                <a:cubicBezTo>
                  <a:pt x="715752" y="161083"/>
                  <a:pt x="1109076" y="-995"/>
                  <a:pt x="1518841" y="4"/>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A46777A7-B73D-4347-BC53-6C5DF2CDCD37}"/>
              </a:ext>
            </a:extLst>
          </p:cNvPr>
          <p:cNvSpPr/>
          <p:nvPr userDrawn="1"/>
        </p:nvSpPr>
        <p:spPr>
          <a:xfrm>
            <a:off x="8098317" y="4338115"/>
            <a:ext cx="1061060" cy="811522"/>
          </a:xfrm>
          <a:custGeom>
            <a:avLst/>
            <a:gdLst>
              <a:gd name="connsiteX0" fmla="*/ 1061060 w 1061060"/>
              <a:gd name="connsiteY0" fmla="*/ 3 h 811522"/>
              <a:gd name="connsiteX1" fmla="*/ 1059080 w 1061060"/>
              <a:gd name="connsiteY1" fmla="*/ 811522 h 811522"/>
              <a:gd name="connsiteX2" fmla="*/ 0 w 1061060"/>
              <a:gd name="connsiteY2" fmla="*/ 811522 h 811522"/>
              <a:gd name="connsiteX3" fmla="*/ 8485 w 1061060"/>
              <a:gd name="connsiteY3" fmla="*/ 777814 h 811522"/>
              <a:gd name="connsiteX4" fmla="*/ 283292 w 1061060"/>
              <a:gd name="connsiteY4" fmla="*/ 320500 h 811522"/>
              <a:gd name="connsiteX5" fmla="*/ 1061060 w 1061060"/>
              <a:gd name="connsiteY5" fmla="*/ 3 h 81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060" h="811522">
                <a:moveTo>
                  <a:pt x="1061060" y="3"/>
                </a:moveTo>
                <a:lnTo>
                  <a:pt x="1059080" y="811522"/>
                </a:lnTo>
                <a:lnTo>
                  <a:pt x="0" y="811522"/>
                </a:lnTo>
                <a:lnTo>
                  <a:pt x="8485" y="777814"/>
                </a:lnTo>
                <a:cubicBezTo>
                  <a:pt x="60608" y="606641"/>
                  <a:pt x="154293" y="449184"/>
                  <a:pt x="283292" y="320500"/>
                </a:cubicBezTo>
                <a:cubicBezTo>
                  <a:pt x="489689" y="114605"/>
                  <a:pt x="769526" y="-708"/>
                  <a:pt x="1061060" y="3"/>
                </a:cubicBezTo>
                <a:close/>
              </a:path>
            </a:pathLst>
          </a:cu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7" descr="Logo&#10;&#10;Description automatically generated">
            <a:extLst>
              <a:ext uri="{FF2B5EF4-FFF2-40B4-BE49-F238E27FC236}">
                <a16:creationId xmlns:a16="http://schemas.microsoft.com/office/drawing/2014/main" id="{8BBFC323-0B33-D84C-BA46-2BFA265141E2}"/>
              </a:ext>
            </a:extLst>
          </p:cNvPr>
          <p:cNvPicPr>
            <a:picLocks noChangeAspect="1"/>
          </p:cNvPicPr>
          <p:nvPr userDrawn="1"/>
        </p:nvPicPr>
        <p:blipFill>
          <a:blip r:embed="rId2"/>
          <a:stretch>
            <a:fillRect/>
          </a:stretch>
        </p:blipFill>
        <p:spPr>
          <a:xfrm>
            <a:off x="8365365" y="4737314"/>
            <a:ext cx="692185" cy="292215"/>
          </a:xfrm>
          <a:prstGeom prst="rect">
            <a:avLst/>
          </a:prstGeom>
        </p:spPr>
      </p:pic>
    </p:spTree>
    <p:extLst>
      <p:ext uri="{BB962C8B-B14F-4D97-AF65-F5344CB8AC3E}">
        <p14:creationId xmlns:p14="http://schemas.microsoft.com/office/powerpoint/2010/main" val="37265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28803" y="4707985"/>
            <a:ext cx="483731" cy="425951"/>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3568890" y="3891665"/>
            <a:ext cx="4842638" cy="548051"/>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260824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e 4">
            <a:extLst>
              <a:ext uri="{FF2B5EF4-FFF2-40B4-BE49-F238E27FC236}">
                <a16:creationId xmlns:a16="http://schemas.microsoft.com/office/drawing/2014/main" id="{87347E43-111D-8348-9FD5-27F3A328DAA1}"/>
              </a:ext>
            </a:extLst>
          </p:cNvPr>
          <p:cNvSpPr/>
          <p:nvPr userDrawn="1"/>
        </p:nvSpPr>
        <p:spPr>
          <a:xfrm rot="5400000">
            <a:off x="7177208" y="-1979492"/>
            <a:ext cx="3958983" cy="3958983"/>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Pie 5">
            <a:extLst>
              <a:ext uri="{FF2B5EF4-FFF2-40B4-BE49-F238E27FC236}">
                <a16:creationId xmlns:a16="http://schemas.microsoft.com/office/drawing/2014/main" id="{F53C11B4-3069-9C41-B7A4-74F85E6B3D52}"/>
              </a:ext>
            </a:extLst>
          </p:cNvPr>
          <p:cNvSpPr/>
          <p:nvPr userDrawn="1"/>
        </p:nvSpPr>
        <p:spPr>
          <a:xfrm rot="5400000">
            <a:off x="7614131" y="-1542568"/>
            <a:ext cx="3085135" cy="3085135"/>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e 6">
            <a:extLst>
              <a:ext uri="{FF2B5EF4-FFF2-40B4-BE49-F238E27FC236}">
                <a16:creationId xmlns:a16="http://schemas.microsoft.com/office/drawing/2014/main" id="{9746D09F-8E33-3A49-864E-2B89F04F18DD}"/>
              </a:ext>
            </a:extLst>
          </p:cNvPr>
          <p:cNvSpPr/>
          <p:nvPr userDrawn="1"/>
        </p:nvSpPr>
        <p:spPr>
          <a:xfrm rot="5400000">
            <a:off x="8059216" y="-1097484"/>
            <a:ext cx="2194967" cy="2194967"/>
          </a:xfrm>
          <a:prstGeom prst="pie">
            <a:avLst>
              <a:gd name="adj1" fmla="val 0"/>
              <a:gd name="adj2" fmla="val 5408384"/>
            </a:avLst>
          </a:pr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Content Placeholder 7" descr="Logo&#10;&#10;Description automatically generated">
            <a:extLst>
              <a:ext uri="{FF2B5EF4-FFF2-40B4-BE49-F238E27FC236}">
                <a16:creationId xmlns:a16="http://schemas.microsoft.com/office/drawing/2014/main" id="{83AD1E3D-FF2D-3845-B3E5-A89EF3964B96}"/>
              </a:ext>
            </a:extLst>
          </p:cNvPr>
          <p:cNvPicPr>
            <a:picLocks noChangeAspect="1"/>
          </p:cNvPicPr>
          <p:nvPr userDrawn="1"/>
        </p:nvPicPr>
        <p:blipFill>
          <a:blip r:embed="rId2"/>
          <a:stretch>
            <a:fillRect/>
          </a:stretch>
        </p:blipFill>
        <p:spPr>
          <a:xfrm>
            <a:off x="8365365" y="399198"/>
            <a:ext cx="692185" cy="292215"/>
          </a:xfrm>
          <a:prstGeom prst="rect">
            <a:avLst/>
          </a:prstGeom>
        </p:spPr>
      </p:pic>
    </p:spTree>
    <p:extLst>
      <p:ext uri="{BB962C8B-B14F-4D97-AF65-F5344CB8AC3E}">
        <p14:creationId xmlns:p14="http://schemas.microsoft.com/office/powerpoint/2010/main" val="173455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cxnSp>
        <p:nvCxnSpPr>
          <p:cNvPr id="9" name="Straight Connector 8">
            <a:extLst>
              <a:ext uri="{FF2B5EF4-FFF2-40B4-BE49-F238E27FC236}">
                <a16:creationId xmlns:a16="http://schemas.microsoft.com/office/drawing/2014/main" id="{A3478135-C01B-8C41-BDF2-9A0FA14CFB41}"/>
              </a:ext>
            </a:extLst>
          </p:cNvPr>
          <p:cNvCxnSpPr>
            <a:cxnSpLocks/>
          </p:cNvCxnSpPr>
          <p:nvPr userDrawn="1"/>
        </p:nvCxnSpPr>
        <p:spPr>
          <a:xfrm flipH="1">
            <a:off x="0" y="685800"/>
            <a:ext cx="6515100" cy="0"/>
          </a:xfrm>
          <a:prstGeom prst="line">
            <a:avLst/>
          </a:prstGeom>
          <a:ln w="317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2953"/>
            <a:ext cx="8164058" cy="505497"/>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115456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87376"/>
            <a:ext cx="5299389" cy="1879100"/>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246425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66B35"/>
        </a:solidFill>
        <a:effectLst/>
      </p:bgPr>
    </p:bg>
    <p:spTree>
      <p:nvGrpSpPr>
        <p:cNvPr id="1" name=""/>
        <p:cNvGrpSpPr/>
        <p:nvPr/>
      </p:nvGrpSpPr>
      <p:grpSpPr>
        <a:xfrm>
          <a:off x="0" y="0"/>
          <a:ext cx="0" cy="0"/>
          <a:chOff x="0" y="0"/>
          <a:chExt cx="0" cy="0"/>
        </a:xfrm>
      </p:grpSpPr>
      <p:pic>
        <p:nvPicPr>
          <p:cNvPr id="5" name="Content Placeholder 7" descr="Logo&#10;&#10;Description automatically generated">
            <a:extLst>
              <a:ext uri="{FF2B5EF4-FFF2-40B4-BE49-F238E27FC236}">
                <a16:creationId xmlns:a16="http://schemas.microsoft.com/office/drawing/2014/main" id="{B69FE878-E508-EC49-A754-7F49E50F35A5}"/>
              </a:ext>
            </a:extLst>
          </p:cNvPr>
          <p:cNvPicPr>
            <a:picLocks noChangeAspect="1"/>
          </p:cNvPicPr>
          <p:nvPr userDrawn="1"/>
        </p:nvPicPr>
        <p:blipFill>
          <a:blip r:embed="rId2"/>
          <a:stretch>
            <a:fillRect/>
          </a:stretch>
        </p:blipFill>
        <p:spPr>
          <a:xfrm>
            <a:off x="8365365" y="171809"/>
            <a:ext cx="692185" cy="292215"/>
          </a:xfrm>
          <a:prstGeom prst="rect">
            <a:avLst/>
          </a:prstGeom>
        </p:spPr>
      </p:pic>
    </p:spTree>
    <p:extLst>
      <p:ext uri="{BB962C8B-B14F-4D97-AF65-F5344CB8AC3E}">
        <p14:creationId xmlns:p14="http://schemas.microsoft.com/office/powerpoint/2010/main" val="297359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16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
        <p:cNvGrpSpPr/>
        <p:nvPr/>
      </p:nvGrpSpPr>
      <p:grpSpPr>
        <a:xfrm>
          <a:off x="0" y="0"/>
          <a:ext cx="0" cy="0"/>
          <a:chOff x="0" y="0"/>
          <a:chExt cx="0" cy="0"/>
        </a:xfrm>
      </p:grpSpPr>
      <p:sp>
        <p:nvSpPr>
          <p:cNvPr id="13" name="Shape 13"/>
          <p:cNvSpPr txBox="1">
            <a:spLocks noGrp="1"/>
          </p:cNvSpPr>
          <p:nvPr>
            <p:ph type="body" idx="1"/>
          </p:nvPr>
        </p:nvSpPr>
        <p:spPr>
          <a:xfrm>
            <a:off x="628650" y="1369219"/>
            <a:ext cx="7886700" cy="3263504"/>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2263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0737" y="194158"/>
            <a:ext cx="909812" cy="467889"/>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4862019"/>
            <a:ext cx="9144000" cy="281482"/>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628515" y="273662"/>
            <a:ext cx="7886972" cy="467889"/>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4940" y="157773"/>
            <a:ext cx="965609" cy="408274"/>
          </a:xfrm>
          <a:prstGeom prst="rect">
            <a:avLst/>
          </a:prstGeom>
        </p:spPr>
      </p:pic>
    </p:spTree>
    <p:extLst>
      <p:ext uri="{BB962C8B-B14F-4D97-AF65-F5344CB8AC3E}">
        <p14:creationId xmlns:p14="http://schemas.microsoft.com/office/powerpoint/2010/main" val="2181323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194"/>
            <a:ext cx="9144000" cy="5145694"/>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372753" y="1560912"/>
            <a:ext cx="8394719" cy="2453558"/>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2820158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3734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48" r:id="rId3"/>
    <p:sldLayoutId id="2147483693" r:id="rId4"/>
    <p:sldLayoutId id="2147483694" r:id="rId5"/>
    <p:sldLayoutId id="2147483653" r:id="rId6"/>
    <p:sldLayoutId id="214748370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9144000" cy="4337103"/>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1922246" y="-297074"/>
            <a:ext cx="5269241" cy="5393421"/>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5547394" y="500445"/>
            <a:ext cx="3548481"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35082" y="-174654"/>
            <a:ext cx="2955352" cy="5398839"/>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3701210" y="3219089"/>
            <a:ext cx="4657151" cy="424854"/>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3674633" y="443585"/>
            <a:ext cx="1718054" cy="725299"/>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2259239" y="4395922"/>
            <a:ext cx="6836636" cy="691916"/>
          </a:xfrm>
          <a:prstGeom prst="rect">
            <a:avLst/>
          </a:prstGeom>
        </p:spPr>
      </p:pic>
    </p:spTree>
    <p:extLst>
      <p:ext uri="{BB962C8B-B14F-4D97-AF65-F5344CB8AC3E}">
        <p14:creationId xmlns:p14="http://schemas.microsoft.com/office/powerpoint/2010/main" val="33359562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flickr.com/photos/97632390@N00/47767047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quod.lib.umich.edu/w/weave/12535642.0001.601?view=text;rgn=main"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3750513" y="2978761"/>
            <a:ext cx="4592861" cy="298173"/>
          </a:xfrm>
          <a:prstGeom prst="rect">
            <a:avLst/>
          </a:prstGeom>
        </p:spPr>
        <p:txBody>
          <a:bodyPr vert="horz" wrap="none" lIns="0" tIns="0" rIns="0" bIns="0" rtlCol="0">
            <a:noAutofit/>
          </a:bodyPr>
          <a:lstStyle/>
          <a:p>
            <a:r>
              <a:rPr lang="en-US" sz="1600" dirty="0">
                <a:solidFill>
                  <a:schemeClr val="bg1"/>
                </a:solidFill>
              </a:rPr>
              <a:t>TIDE Residential School</a:t>
            </a:r>
          </a:p>
          <a:p>
            <a:r>
              <a:rPr lang="en-US" sz="1600" dirty="0">
                <a:solidFill>
                  <a:schemeClr val="bg1"/>
                </a:solidFill>
              </a:rPr>
              <a:t>November 2019 </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3650952" y="1468439"/>
            <a:ext cx="6579943" cy="548051"/>
          </a:xfrm>
          <a:prstGeom prst="rect">
            <a:avLst/>
          </a:prstGeom>
        </p:spPr>
        <p:txBody>
          <a:bodyPr/>
          <a:lstStyle/>
          <a:p>
            <a:pPr>
              <a:lnSpc>
                <a:spcPct val="100000"/>
              </a:lnSpc>
            </a:pPr>
            <a:r>
              <a:rPr lang="en-US" sz="4000" dirty="0">
                <a:solidFill>
                  <a:schemeClr val="bg1"/>
                </a:solidFill>
              </a:rPr>
              <a:t>Who are your </a:t>
            </a:r>
            <a:br>
              <a:rPr lang="en-US" sz="4000" dirty="0">
                <a:solidFill>
                  <a:schemeClr val="bg1"/>
                </a:solidFill>
              </a:rPr>
            </a:br>
            <a:r>
              <a:rPr lang="en-US" sz="4000" dirty="0">
                <a:solidFill>
                  <a:schemeClr val="bg1"/>
                </a:solidFill>
              </a:rPr>
              <a:t>students? I </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3650952" y="3572247"/>
            <a:ext cx="5220486" cy="630942"/>
          </a:xfrm>
          <a:prstGeom prst="rect">
            <a:avLst/>
          </a:prstGeom>
        </p:spPr>
        <p:txBody>
          <a:bodyPr wrap="square">
            <a:spAutoFit/>
          </a:bodyPr>
          <a:lstStyle/>
          <a:p>
            <a:r>
              <a:rPr lang="en-GB" sz="700" dirty="0">
                <a:solidFill>
                  <a:schemeClr val="bg1"/>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schemeClr val="bg1"/>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schemeClr val="bg1"/>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425370" y="1369219"/>
            <a:ext cx="8308875" cy="3263504"/>
          </a:xfrm>
          <a:prstGeom prst="rect">
            <a:avLst/>
          </a:prstGeom>
          <a:noFill/>
          <a:ln>
            <a:noFill/>
          </a:ln>
        </p:spPr>
        <p:txBody>
          <a:bodyPr spcFirstLastPara="1" wrap="square" lIns="68569" tIns="34275" rIns="68569" bIns="34275" anchor="t" anchorCtr="0">
            <a:noAutofit/>
          </a:bodyPr>
          <a:lstStyle/>
          <a:p>
            <a:pPr marL="0" indent="0">
              <a:spcBef>
                <a:spcPts val="0"/>
              </a:spcBef>
              <a:buSzPts val="3500"/>
              <a:buNone/>
            </a:pPr>
            <a:r>
              <a:rPr lang="en-GB" sz="2400" dirty="0"/>
              <a:t>By the end of this session you will:</a:t>
            </a:r>
          </a:p>
          <a:p>
            <a:pPr marL="0" indent="0">
              <a:spcBef>
                <a:spcPts val="0"/>
              </a:spcBef>
              <a:buSzPts val="3500"/>
              <a:buNone/>
            </a:pPr>
            <a:r>
              <a:rPr lang="en-GB" sz="2400" dirty="0"/>
              <a:t> </a:t>
            </a:r>
            <a:endParaRPr sz="2400" dirty="0"/>
          </a:p>
          <a:p>
            <a:pPr lvl="0"/>
            <a:r>
              <a:rPr lang="en-GB" sz="2400" dirty="0"/>
              <a:t>Be able to define who your audience is</a:t>
            </a:r>
          </a:p>
          <a:p>
            <a:r>
              <a:rPr lang="en-GB" sz="2400" dirty="0"/>
              <a:t>Know why it is important to understand your learners’ needs</a:t>
            </a:r>
            <a:endParaRPr sz="2400" dirty="0"/>
          </a:p>
        </p:txBody>
      </p:sp>
      <p:sp>
        <p:nvSpPr>
          <p:cNvPr id="94" name="Shape 94"/>
          <p:cNvSpPr txBox="1"/>
          <p:nvPr/>
        </p:nvSpPr>
        <p:spPr>
          <a:xfrm>
            <a:off x="425370" y="338560"/>
            <a:ext cx="6502079" cy="577081"/>
          </a:xfrm>
          <a:prstGeom prst="rect">
            <a:avLst/>
          </a:prstGeom>
          <a:noFill/>
          <a:ln>
            <a:noFill/>
          </a:ln>
        </p:spPr>
        <p:txBody>
          <a:bodyPr spcFirstLastPara="1" wrap="square" lIns="68569" tIns="34275" rIns="68569" bIns="34275" anchor="t" anchorCtr="0">
            <a:noAutofit/>
          </a:bodyPr>
          <a:lstStyle/>
          <a:p>
            <a:r>
              <a:rPr lang="en-GB" sz="3300" b="1" dirty="0">
                <a:solidFill>
                  <a:schemeClr val="dk1"/>
                </a:solidFill>
                <a:latin typeface="Calibri"/>
                <a:ea typeface="Calibri"/>
                <a:cs typeface="Calibri"/>
                <a:sym typeface="Calibri"/>
              </a:rPr>
              <a:t>Learning outcomes </a:t>
            </a:r>
            <a:endParaRPr sz="33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9216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60" y="209973"/>
            <a:ext cx="6312991" cy="4734743"/>
          </a:xfrm>
          <a:prstGeom prst="rect">
            <a:avLst/>
          </a:prstGeom>
        </p:spPr>
      </p:pic>
      <p:sp>
        <p:nvSpPr>
          <p:cNvPr id="4" name="TextBox 3"/>
          <p:cNvSpPr txBox="1"/>
          <p:nvPr/>
        </p:nvSpPr>
        <p:spPr>
          <a:xfrm>
            <a:off x="2200275" y="2133807"/>
            <a:ext cx="4371975" cy="1615827"/>
          </a:xfrm>
          <a:prstGeom prst="rect">
            <a:avLst/>
          </a:prstGeom>
          <a:solidFill>
            <a:schemeClr val="tx1">
              <a:alpha val="63000"/>
            </a:schemeClr>
          </a:solidFill>
        </p:spPr>
        <p:txBody>
          <a:bodyPr wrap="square" rtlCol="0">
            <a:spAutoFit/>
          </a:bodyPr>
          <a:lstStyle/>
          <a:p>
            <a:r>
              <a:rPr lang="en-GB" sz="3300" dirty="0">
                <a:solidFill>
                  <a:schemeClr val="bg1"/>
                </a:solidFill>
              </a:rPr>
              <a:t>why is it a good idea to understand who your students are?</a:t>
            </a:r>
          </a:p>
        </p:txBody>
      </p:sp>
      <p:sp>
        <p:nvSpPr>
          <p:cNvPr id="6" name="TextBox 5"/>
          <p:cNvSpPr txBox="1"/>
          <p:nvPr/>
        </p:nvSpPr>
        <p:spPr>
          <a:xfrm>
            <a:off x="259260" y="4944716"/>
            <a:ext cx="7803739" cy="248209"/>
          </a:xfrm>
          <a:prstGeom prst="rect">
            <a:avLst/>
          </a:prstGeom>
          <a:noFill/>
        </p:spPr>
        <p:txBody>
          <a:bodyPr wrap="none" rtlCol="0">
            <a:spAutoFit/>
          </a:bodyPr>
          <a:lstStyle/>
          <a:p>
            <a:r>
              <a:rPr lang="en-GB" sz="1013" dirty="0"/>
              <a:t>This image is by </a:t>
            </a:r>
            <a:r>
              <a:rPr lang="en-GB" sz="1013" dirty="0" err="1"/>
              <a:t>KitAy</a:t>
            </a:r>
            <a:r>
              <a:rPr lang="en-GB" sz="1013" dirty="0"/>
              <a:t> and licenced CC-BY you can find the image here </a:t>
            </a:r>
            <a:r>
              <a:rPr lang="en-GB" sz="1013" dirty="0">
                <a:hlinkClick r:id="rId4"/>
              </a:rPr>
              <a:t>https://www.flickr.com/photos/97632390@N00/477670477/</a:t>
            </a:r>
            <a:r>
              <a:rPr lang="en-GB" sz="1013" dirty="0"/>
              <a:t> </a:t>
            </a:r>
          </a:p>
        </p:txBody>
      </p:sp>
    </p:spTree>
    <p:extLst>
      <p:ext uri="{BB962C8B-B14F-4D97-AF65-F5344CB8AC3E}">
        <p14:creationId xmlns:p14="http://schemas.microsoft.com/office/powerpoint/2010/main" val="897795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Shape 94"/>
          <p:cNvSpPr txBox="1"/>
          <p:nvPr/>
        </p:nvSpPr>
        <p:spPr>
          <a:xfrm>
            <a:off x="425370" y="338560"/>
            <a:ext cx="6502079" cy="577081"/>
          </a:xfrm>
          <a:prstGeom prst="rect">
            <a:avLst/>
          </a:prstGeom>
          <a:noFill/>
          <a:ln>
            <a:noFill/>
          </a:ln>
        </p:spPr>
        <p:txBody>
          <a:bodyPr spcFirstLastPara="1" wrap="square" lIns="68569" tIns="34275" rIns="68569" bIns="34275" anchor="t" anchorCtr="0">
            <a:noAutofit/>
          </a:bodyPr>
          <a:lstStyle/>
          <a:p>
            <a:r>
              <a:rPr lang="en-GB" sz="3300" b="1" dirty="0">
                <a:solidFill>
                  <a:schemeClr val="dk1"/>
                </a:solidFill>
                <a:latin typeface="Calibri"/>
                <a:ea typeface="Calibri"/>
                <a:cs typeface="Calibri"/>
                <a:sym typeface="Calibri"/>
              </a:rPr>
              <a:t>How the OU understands students</a:t>
            </a:r>
            <a:endParaRPr sz="3300" b="1" dirty="0">
              <a:solidFill>
                <a:schemeClr val="dk1"/>
              </a:solidFill>
              <a:latin typeface="Calibri"/>
              <a:ea typeface="Calibri"/>
              <a:cs typeface="Calibri"/>
              <a:sym typeface="Calibri"/>
            </a:endParaRPr>
          </a:p>
        </p:txBody>
      </p:sp>
      <p:sp>
        <p:nvSpPr>
          <p:cNvPr id="7" name="TextBox 6"/>
          <p:cNvSpPr txBox="1"/>
          <p:nvPr/>
        </p:nvSpPr>
        <p:spPr>
          <a:xfrm>
            <a:off x="6214383" y="1189265"/>
            <a:ext cx="2758167" cy="3670236"/>
          </a:xfrm>
          <a:prstGeom prst="rect">
            <a:avLst/>
          </a:prstGeom>
          <a:noFill/>
        </p:spPr>
        <p:txBody>
          <a:bodyPr wrap="square" rtlCol="0">
            <a:spAutoFit/>
          </a:bodyPr>
          <a:lstStyle/>
          <a:p>
            <a:r>
              <a:rPr lang="en-GB" dirty="0"/>
              <a:t>Each persona has been built using real data and information from students. </a:t>
            </a:r>
          </a:p>
          <a:p>
            <a:endParaRPr lang="en-GB" sz="1200" dirty="0"/>
          </a:p>
          <a:p>
            <a:r>
              <a:rPr lang="en-GB" sz="1200" dirty="0"/>
              <a:t>Survey data was collated from over </a:t>
            </a:r>
            <a:r>
              <a:rPr lang="en-GB" sz="1200" b="1" dirty="0"/>
              <a:t>200 OU students</a:t>
            </a:r>
            <a:r>
              <a:rPr lang="en-GB" sz="1200" dirty="0"/>
              <a:t>, and three </a:t>
            </a:r>
            <a:r>
              <a:rPr lang="en-GB" sz="1200" b="1" dirty="0"/>
              <a:t>focus groups</a:t>
            </a:r>
            <a:r>
              <a:rPr lang="en-GB" sz="1200" dirty="0"/>
              <a:t> with 22 participants were conducted with both OU students and students studying with </a:t>
            </a:r>
            <a:r>
              <a:rPr lang="en-GB" sz="1200" b="1" dirty="0"/>
              <a:t>competitor distance learning providers</a:t>
            </a:r>
            <a:r>
              <a:rPr lang="en-GB" sz="1200" dirty="0"/>
              <a:t>. The focus groups gave us an insight into real life situations and frustrations related to the overall student experience.</a:t>
            </a:r>
          </a:p>
          <a:p>
            <a:endParaRPr lang="en-GB" sz="1200" dirty="0"/>
          </a:p>
          <a:p>
            <a:r>
              <a:rPr lang="en-GB" sz="1200" dirty="0"/>
              <a:t>We examined all of this evidence and insights for themes and patterns and distilled these into individual personas that embody our students.</a:t>
            </a:r>
          </a:p>
        </p:txBody>
      </p:sp>
      <p:pic>
        <p:nvPicPr>
          <p:cNvPr id="2" name="Picture 1"/>
          <p:cNvPicPr>
            <a:picLocks noChangeAspect="1"/>
          </p:cNvPicPr>
          <p:nvPr/>
        </p:nvPicPr>
        <p:blipFill>
          <a:blip r:embed="rId3"/>
          <a:stretch>
            <a:fillRect/>
          </a:stretch>
        </p:blipFill>
        <p:spPr>
          <a:xfrm>
            <a:off x="406515" y="969728"/>
            <a:ext cx="5579948" cy="3925868"/>
          </a:xfrm>
          <a:prstGeom prst="rect">
            <a:avLst/>
          </a:prstGeom>
        </p:spPr>
      </p:pic>
    </p:spTree>
    <p:extLst>
      <p:ext uri="{BB962C8B-B14F-4D97-AF65-F5344CB8AC3E}">
        <p14:creationId xmlns:p14="http://schemas.microsoft.com/office/powerpoint/2010/main" val="2791160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FF2AD07-C23C-49D6-8659-D60C2ED67D68}"/>
              </a:ext>
            </a:extLst>
          </p:cNvPr>
          <p:cNvSpPr txBox="1"/>
          <p:nvPr/>
        </p:nvSpPr>
        <p:spPr>
          <a:xfrm>
            <a:off x="3724074" y="1104028"/>
            <a:ext cx="4939868" cy="964620"/>
          </a:xfrm>
          <a:prstGeom prst="rect">
            <a:avLst/>
          </a:prstGeom>
        </p:spPr>
        <p:txBody>
          <a:bodyPr vert="horz" lIns="68580" tIns="34290" rIns="68580" bIns="34290" rtlCol="0" anchor="b">
            <a:normAutofit/>
          </a:bodyPr>
          <a:lstStyle/>
          <a:p>
            <a:pPr>
              <a:lnSpc>
                <a:spcPct val="90000"/>
              </a:lnSpc>
              <a:spcBef>
                <a:spcPct val="0"/>
              </a:spcBef>
              <a:spcAft>
                <a:spcPts val="450"/>
              </a:spcAft>
            </a:pPr>
            <a:r>
              <a:rPr lang="en-US" sz="3075" b="1" dirty="0">
                <a:latin typeface="+mj-lt"/>
                <a:ea typeface="+mj-ea"/>
                <a:cs typeface="+mj-cs"/>
              </a:rPr>
              <a:t>Who are you ‘talking’ to?</a:t>
            </a:r>
          </a:p>
          <a:p>
            <a:pPr>
              <a:lnSpc>
                <a:spcPct val="90000"/>
              </a:lnSpc>
              <a:spcBef>
                <a:spcPct val="0"/>
              </a:spcBef>
              <a:spcAft>
                <a:spcPts val="450"/>
              </a:spcAft>
            </a:pPr>
            <a:endParaRPr lang="en-US" sz="3075" dirty="0">
              <a:latin typeface="+mj-lt"/>
              <a:ea typeface="+mj-ea"/>
              <a:cs typeface="+mj-cs"/>
            </a:endParaRPr>
          </a:p>
        </p:txBody>
      </p:sp>
      <p:sp>
        <p:nvSpPr>
          <p:cNvPr id="7" name="Text Placeholder 6">
            <a:extLst>
              <a:ext uri="{FF2B5EF4-FFF2-40B4-BE49-F238E27FC236}">
                <a16:creationId xmlns:a16="http://schemas.microsoft.com/office/drawing/2014/main" id="{627E90EC-BB9C-4896-8B42-94513B1FA871}"/>
              </a:ext>
            </a:extLst>
          </p:cNvPr>
          <p:cNvSpPr>
            <a:spLocks noGrp="1"/>
          </p:cNvSpPr>
          <p:nvPr>
            <p:ph type="body" idx="1"/>
          </p:nvPr>
        </p:nvSpPr>
        <p:spPr>
          <a:xfrm>
            <a:off x="3724074" y="1828800"/>
            <a:ext cx="4939867" cy="3067490"/>
          </a:xfrm>
        </p:spPr>
        <p:txBody>
          <a:bodyPr spcFirstLastPara="1" vert="horz" wrap="square" lIns="68580" tIns="34290" rIns="68580" bIns="34290" rtlCol="0" anchor="t" anchorCtr="0">
            <a:noAutofit/>
          </a:bodyPr>
          <a:lstStyle/>
          <a:p>
            <a:pPr indent="-171450">
              <a:buFont typeface="Arial" panose="020B0604020202020204" pitchFamily="34" charset="0"/>
              <a:buChar char="•"/>
            </a:pPr>
            <a:r>
              <a:rPr lang="en-US" sz="1800" dirty="0">
                <a:solidFill>
                  <a:schemeClr val="tx1"/>
                </a:solidFill>
                <a:latin typeface="+mn-lt"/>
                <a:ea typeface="+mn-ea"/>
                <a:cs typeface="+mn-cs"/>
              </a:rPr>
              <a:t>What can you expect your student to know?</a:t>
            </a:r>
          </a:p>
          <a:p>
            <a:pPr indent="-171450">
              <a:buFont typeface="Arial" panose="020B0604020202020204" pitchFamily="34" charset="0"/>
              <a:buChar char="•"/>
            </a:pPr>
            <a:r>
              <a:rPr lang="en-US" sz="1800" dirty="0">
                <a:solidFill>
                  <a:schemeClr val="tx1"/>
                </a:solidFill>
                <a:latin typeface="+mn-lt"/>
                <a:ea typeface="+mn-ea"/>
                <a:cs typeface="+mn-cs"/>
              </a:rPr>
              <a:t>How old are they?</a:t>
            </a:r>
          </a:p>
          <a:p>
            <a:pPr indent="-171450">
              <a:buFont typeface="Arial" panose="020B0604020202020204" pitchFamily="34" charset="0"/>
              <a:buChar char="•"/>
            </a:pPr>
            <a:r>
              <a:rPr lang="en-US" sz="1800" dirty="0">
                <a:solidFill>
                  <a:schemeClr val="tx1"/>
                </a:solidFill>
                <a:latin typeface="+mn-lt"/>
                <a:ea typeface="+mn-ea"/>
                <a:cs typeface="+mn-cs"/>
              </a:rPr>
              <a:t>Where do they live?</a:t>
            </a:r>
          </a:p>
          <a:p>
            <a:pPr indent="-171450">
              <a:buFont typeface="Arial" panose="020B0604020202020204" pitchFamily="34" charset="0"/>
              <a:buChar char="•"/>
            </a:pPr>
            <a:r>
              <a:rPr lang="en-US" sz="1800" dirty="0">
                <a:solidFill>
                  <a:schemeClr val="tx1"/>
                </a:solidFill>
                <a:latin typeface="+mn-lt"/>
                <a:ea typeface="+mn-ea"/>
                <a:cs typeface="+mn-cs"/>
              </a:rPr>
              <a:t>What facilities for learning will they have?</a:t>
            </a:r>
          </a:p>
          <a:p>
            <a:pPr indent="-171450">
              <a:buFont typeface="Arial" panose="020B0604020202020204" pitchFamily="34" charset="0"/>
              <a:buChar char="•"/>
            </a:pPr>
            <a:r>
              <a:rPr lang="en-US" sz="1800" dirty="0">
                <a:solidFill>
                  <a:schemeClr val="tx1"/>
                </a:solidFill>
                <a:latin typeface="+mn-lt"/>
                <a:ea typeface="+mn-ea"/>
                <a:cs typeface="+mn-cs"/>
              </a:rPr>
              <a:t>How much time will they have for studying?</a:t>
            </a:r>
          </a:p>
          <a:p>
            <a:pPr indent="-171450">
              <a:buFont typeface="Arial" panose="020B0604020202020204" pitchFamily="34" charset="0"/>
              <a:buChar char="•"/>
            </a:pPr>
            <a:r>
              <a:rPr lang="en-US" sz="1800" dirty="0">
                <a:solidFill>
                  <a:schemeClr val="tx1"/>
                </a:solidFill>
                <a:latin typeface="+mn-lt"/>
                <a:ea typeface="+mn-ea"/>
                <a:cs typeface="+mn-cs"/>
              </a:rPr>
              <a:t>What life experiences will they have?</a:t>
            </a:r>
          </a:p>
          <a:p>
            <a:pPr indent="-171450">
              <a:buFont typeface="Arial" panose="020B0604020202020204" pitchFamily="34" charset="0"/>
              <a:buChar char="•"/>
            </a:pPr>
            <a:r>
              <a:rPr lang="en-US" sz="1800" dirty="0">
                <a:solidFill>
                  <a:schemeClr val="tx1"/>
                </a:solidFill>
                <a:latin typeface="+mn-lt"/>
                <a:ea typeface="+mn-ea"/>
                <a:cs typeface="+mn-cs"/>
              </a:rPr>
              <a:t>What jobs will they have / be hoping to get?</a:t>
            </a:r>
          </a:p>
          <a:p>
            <a:pPr indent="-171450">
              <a:buFont typeface="Arial" panose="020B0604020202020204" pitchFamily="34" charset="0"/>
              <a:buChar char="•"/>
            </a:pPr>
            <a:r>
              <a:rPr lang="en-US" sz="1800" dirty="0">
                <a:solidFill>
                  <a:schemeClr val="tx1"/>
                </a:solidFill>
                <a:latin typeface="+mn-lt"/>
                <a:ea typeface="+mn-ea"/>
                <a:cs typeface="+mn-cs"/>
              </a:rPr>
              <a:t>What barriers or challenges to studying might they have?</a:t>
            </a:r>
          </a:p>
        </p:txBody>
      </p:sp>
      <p:pic>
        <p:nvPicPr>
          <p:cNvPr id="3" name="Picture 2">
            <a:extLst>
              <a:ext uri="{FF2B5EF4-FFF2-40B4-BE49-F238E27FC236}">
                <a16:creationId xmlns:a16="http://schemas.microsoft.com/office/drawing/2014/main" id="{8BCF92B3-045D-244D-B3F8-9651C628AFD6}"/>
              </a:ext>
            </a:extLst>
          </p:cNvPr>
          <p:cNvPicPr>
            <a:picLocks noChangeAspect="1"/>
          </p:cNvPicPr>
          <p:nvPr/>
        </p:nvPicPr>
        <p:blipFill>
          <a:blip r:embed="rId3"/>
          <a:stretch>
            <a:fillRect/>
          </a:stretch>
        </p:blipFill>
        <p:spPr>
          <a:xfrm>
            <a:off x="285824" y="362216"/>
            <a:ext cx="3317029" cy="4419068"/>
          </a:xfrm>
          <a:prstGeom prst="rect">
            <a:avLst/>
          </a:prstGeom>
        </p:spPr>
      </p:pic>
    </p:spTree>
    <p:extLst>
      <p:ext uri="{BB962C8B-B14F-4D97-AF65-F5344CB8AC3E}">
        <p14:creationId xmlns:p14="http://schemas.microsoft.com/office/powerpoint/2010/main" val="1925497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Shape 94"/>
          <p:cNvSpPr txBox="1"/>
          <p:nvPr/>
        </p:nvSpPr>
        <p:spPr>
          <a:xfrm>
            <a:off x="425370" y="338560"/>
            <a:ext cx="6502079" cy="577081"/>
          </a:xfrm>
          <a:prstGeom prst="rect">
            <a:avLst/>
          </a:prstGeom>
          <a:noFill/>
          <a:ln>
            <a:noFill/>
          </a:ln>
        </p:spPr>
        <p:txBody>
          <a:bodyPr spcFirstLastPara="1" wrap="square" lIns="68569" tIns="34275" rIns="68569" bIns="34275" anchor="t" anchorCtr="0">
            <a:noAutofit/>
          </a:bodyPr>
          <a:lstStyle/>
          <a:p>
            <a:pPr lvl="0"/>
            <a:r>
              <a:rPr lang="en-GB" sz="3300" b="1" dirty="0">
                <a:solidFill>
                  <a:schemeClr val="dk1"/>
                </a:solidFill>
                <a:latin typeface="Calibri"/>
                <a:ea typeface="Calibri"/>
                <a:cs typeface="Calibri"/>
                <a:sym typeface="Calibri"/>
              </a:rPr>
              <a:t>Activity 1</a:t>
            </a:r>
            <a:endParaRPr sz="3300" b="1" dirty="0">
              <a:solidFill>
                <a:schemeClr val="dk1"/>
              </a:solidFill>
              <a:latin typeface="Calibri"/>
              <a:ea typeface="Calibri"/>
              <a:cs typeface="Calibri"/>
              <a:sym typeface="Calibri"/>
            </a:endParaRPr>
          </a:p>
        </p:txBody>
      </p:sp>
      <p:sp>
        <p:nvSpPr>
          <p:cNvPr id="4" name="Shape 93"/>
          <p:cNvSpPr txBox="1">
            <a:spLocks noGrp="1"/>
          </p:cNvSpPr>
          <p:nvPr>
            <p:ph type="body" idx="1"/>
          </p:nvPr>
        </p:nvSpPr>
        <p:spPr>
          <a:xfrm>
            <a:off x="425370" y="1369219"/>
            <a:ext cx="8598887" cy="3017724"/>
          </a:xfrm>
          <a:prstGeom prst="rect">
            <a:avLst/>
          </a:prstGeom>
          <a:noFill/>
          <a:ln>
            <a:noFill/>
          </a:ln>
        </p:spPr>
        <p:txBody>
          <a:bodyPr spcFirstLastPara="1" wrap="square" lIns="68569" tIns="34275" rIns="68569" bIns="34275" anchor="t" anchorCtr="0">
            <a:noAutofit/>
          </a:bodyPr>
          <a:lstStyle/>
          <a:p>
            <a:pPr marL="38100" indent="0">
              <a:buNone/>
            </a:pPr>
            <a:r>
              <a:rPr lang="en-GB" sz="2400" dirty="0"/>
              <a:t>Time: 30 minutes</a:t>
            </a:r>
          </a:p>
          <a:p>
            <a:r>
              <a:rPr lang="en-GB" sz="2400" dirty="0"/>
              <a:t>Get into groups of 4 and discuss:</a:t>
            </a:r>
          </a:p>
          <a:p>
            <a:pPr lvl="1"/>
            <a:r>
              <a:rPr lang="en-GB" dirty="0"/>
              <a:t>What do you think are the main characteristics of distance education students in Myanmar?</a:t>
            </a:r>
          </a:p>
          <a:p>
            <a:pPr lvl="1"/>
            <a:r>
              <a:rPr lang="en-GB" dirty="0"/>
              <a:t>How could you test your assumptions? </a:t>
            </a:r>
          </a:p>
          <a:p>
            <a:pPr lvl="1"/>
            <a:r>
              <a:rPr lang="en-GB" dirty="0"/>
              <a:t>Where might you find information to support these characteristics?</a:t>
            </a:r>
          </a:p>
          <a:p>
            <a:r>
              <a:rPr lang="en-GB" sz="2400" dirty="0"/>
              <a:t>Write responses on flipchart paper. </a:t>
            </a:r>
          </a:p>
          <a:p>
            <a:r>
              <a:rPr lang="en-GB" sz="2400" dirty="0"/>
              <a:t>After 10 – 15 minutes present your ideas back to the group.</a:t>
            </a:r>
          </a:p>
        </p:txBody>
      </p:sp>
    </p:spTree>
    <p:extLst>
      <p:ext uri="{BB962C8B-B14F-4D97-AF65-F5344CB8AC3E}">
        <p14:creationId xmlns:p14="http://schemas.microsoft.com/office/powerpoint/2010/main" val="3688897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Shape 94"/>
          <p:cNvSpPr txBox="1"/>
          <p:nvPr/>
        </p:nvSpPr>
        <p:spPr>
          <a:xfrm>
            <a:off x="425370" y="338560"/>
            <a:ext cx="6502079" cy="577081"/>
          </a:xfrm>
          <a:prstGeom prst="rect">
            <a:avLst/>
          </a:prstGeom>
          <a:noFill/>
          <a:ln>
            <a:noFill/>
          </a:ln>
        </p:spPr>
        <p:txBody>
          <a:bodyPr spcFirstLastPara="1" wrap="square" lIns="68569" tIns="34275" rIns="68569" bIns="34275" anchor="t" anchorCtr="0">
            <a:noAutofit/>
          </a:bodyPr>
          <a:lstStyle/>
          <a:p>
            <a:pPr lvl="0"/>
            <a:r>
              <a:rPr lang="en-GB" sz="3300" b="1" dirty="0">
                <a:solidFill>
                  <a:schemeClr val="dk1"/>
                </a:solidFill>
                <a:latin typeface="Calibri"/>
                <a:ea typeface="Calibri"/>
                <a:cs typeface="Calibri"/>
                <a:sym typeface="Calibri"/>
              </a:rPr>
              <a:t>Persona templates</a:t>
            </a:r>
            <a:endParaRPr sz="3300" b="1" dirty="0">
              <a:solidFill>
                <a:schemeClr val="dk1"/>
              </a:solidFill>
              <a:latin typeface="Calibri"/>
              <a:ea typeface="Calibri"/>
              <a:cs typeface="Calibri"/>
              <a:sym typeface="Calibri"/>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211" r="9361"/>
          <a:stretch/>
        </p:blipFill>
        <p:spPr>
          <a:xfrm rot="5400000">
            <a:off x="407560" y="1157239"/>
            <a:ext cx="3646886" cy="3611267"/>
          </a:xfrm>
          <a:prstGeom prst="rect">
            <a:avLst/>
          </a:prstGeom>
        </p:spPr>
      </p:pic>
      <p:pic>
        <p:nvPicPr>
          <p:cNvPr id="6" name="Picture 5"/>
          <p:cNvPicPr>
            <a:picLocks noChangeAspect="1"/>
          </p:cNvPicPr>
          <p:nvPr/>
        </p:nvPicPr>
        <p:blipFill>
          <a:blip r:embed="rId4"/>
          <a:stretch>
            <a:fillRect/>
          </a:stretch>
        </p:blipFill>
        <p:spPr>
          <a:xfrm>
            <a:off x="5317830" y="1027534"/>
            <a:ext cx="2811758" cy="3380738"/>
          </a:xfrm>
          <a:prstGeom prst="rect">
            <a:avLst/>
          </a:prstGeom>
        </p:spPr>
      </p:pic>
      <p:sp>
        <p:nvSpPr>
          <p:cNvPr id="7" name="TextBox 6"/>
          <p:cNvSpPr txBox="1"/>
          <p:nvPr/>
        </p:nvSpPr>
        <p:spPr>
          <a:xfrm>
            <a:off x="4298645" y="4520166"/>
            <a:ext cx="4769254" cy="404085"/>
          </a:xfrm>
          <a:prstGeom prst="rect">
            <a:avLst/>
          </a:prstGeom>
          <a:noFill/>
        </p:spPr>
        <p:txBody>
          <a:bodyPr wrap="none" rtlCol="0">
            <a:spAutoFit/>
          </a:bodyPr>
          <a:lstStyle/>
          <a:p>
            <a:pPr fontAlgn="base"/>
            <a:r>
              <a:rPr lang="en-GB" sz="1013" i="1" dirty="0" err="1"/>
              <a:t>Sundt</a:t>
            </a:r>
            <a:r>
              <a:rPr lang="en-GB" sz="1013" i="1" dirty="0"/>
              <a:t>, </a:t>
            </a:r>
            <a:r>
              <a:rPr lang="en-GB" sz="1013" i="1" dirty="0" err="1"/>
              <a:t>A.Davis</a:t>
            </a:r>
            <a:r>
              <a:rPr lang="en-GB" sz="1013" i="1" dirty="0"/>
              <a:t>, E. (2017) </a:t>
            </a:r>
            <a:r>
              <a:rPr lang="en-GB" sz="1013" b="1" dirty="0"/>
              <a:t> ‘User Personas as a Shared Lens for Library UX</a:t>
            </a:r>
            <a:r>
              <a:rPr lang="en-GB" sz="1013" dirty="0"/>
              <a:t>’ </a:t>
            </a:r>
          </a:p>
          <a:p>
            <a:pPr fontAlgn="base"/>
            <a:r>
              <a:rPr lang="en-GB" sz="1013" dirty="0">
                <a:hlinkClick r:id="rId5"/>
              </a:rPr>
              <a:t>https://quod.lib.umich.edu/w/weave/12535642.0001.601?view=text;rgn=main</a:t>
            </a:r>
            <a:r>
              <a:rPr lang="en-GB" sz="1013" dirty="0"/>
              <a:t> </a:t>
            </a:r>
            <a:endParaRPr lang="en-GB" sz="1013" b="1" dirty="0"/>
          </a:p>
        </p:txBody>
      </p:sp>
    </p:spTree>
    <p:extLst>
      <p:ext uri="{BB962C8B-B14F-4D97-AF65-F5344CB8AC3E}">
        <p14:creationId xmlns:p14="http://schemas.microsoft.com/office/powerpoint/2010/main" val="2197559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Shape 94"/>
          <p:cNvSpPr txBox="1"/>
          <p:nvPr/>
        </p:nvSpPr>
        <p:spPr>
          <a:xfrm>
            <a:off x="425370" y="338560"/>
            <a:ext cx="6502079" cy="577081"/>
          </a:xfrm>
          <a:prstGeom prst="rect">
            <a:avLst/>
          </a:prstGeom>
          <a:noFill/>
          <a:ln>
            <a:noFill/>
          </a:ln>
        </p:spPr>
        <p:txBody>
          <a:bodyPr spcFirstLastPara="1" wrap="square" lIns="68569" tIns="34275" rIns="68569" bIns="34275" anchor="t" anchorCtr="0">
            <a:noAutofit/>
          </a:bodyPr>
          <a:lstStyle/>
          <a:p>
            <a:pPr lvl="0"/>
            <a:r>
              <a:rPr lang="en-GB" sz="3300" b="1" dirty="0">
                <a:solidFill>
                  <a:schemeClr val="dk1"/>
                </a:solidFill>
                <a:latin typeface="Calibri"/>
                <a:ea typeface="Calibri"/>
                <a:cs typeface="Calibri"/>
                <a:sym typeface="Calibri"/>
              </a:rPr>
              <a:t>Activity 2</a:t>
            </a:r>
            <a:endParaRPr sz="3300" b="1" dirty="0">
              <a:solidFill>
                <a:schemeClr val="dk1"/>
              </a:solidFill>
              <a:latin typeface="Calibri"/>
              <a:ea typeface="Calibri"/>
              <a:cs typeface="Calibri"/>
              <a:sym typeface="Calibri"/>
            </a:endParaRPr>
          </a:p>
        </p:txBody>
      </p:sp>
      <p:sp>
        <p:nvSpPr>
          <p:cNvPr id="4" name="Shape 93"/>
          <p:cNvSpPr txBox="1">
            <a:spLocks noGrp="1"/>
          </p:cNvSpPr>
          <p:nvPr>
            <p:ph type="body" idx="1"/>
          </p:nvPr>
        </p:nvSpPr>
        <p:spPr>
          <a:xfrm>
            <a:off x="425371" y="1421476"/>
            <a:ext cx="8598887" cy="3383465"/>
          </a:xfrm>
          <a:prstGeom prst="rect">
            <a:avLst/>
          </a:prstGeom>
          <a:noFill/>
          <a:ln>
            <a:noFill/>
          </a:ln>
        </p:spPr>
        <p:txBody>
          <a:bodyPr spcFirstLastPara="1" wrap="square" lIns="68569" tIns="34275" rIns="68569" bIns="34275" anchor="t" anchorCtr="0">
            <a:noAutofit/>
          </a:bodyPr>
          <a:lstStyle/>
          <a:p>
            <a:pPr marL="38100" indent="0">
              <a:buNone/>
            </a:pPr>
            <a:r>
              <a:rPr lang="en-GB" sz="2700" dirty="0"/>
              <a:t>Time: 40 minutes</a:t>
            </a:r>
          </a:p>
          <a:p>
            <a:pPr marL="38100" indent="0">
              <a:buNone/>
            </a:pPr>
            <a:endParaRPr lang="en-GB" sz="2700" dirty="0"/>
          </a:p>
          <a:p>
            <a:r>
              <a:rPr lang="en-GB" sz="2700" dirty="0"/>
              <a:t>Get into groups of 4 </a:t>
            </a:r>
          </a:p>
          <a:p>
            <a:r>
              <a:rPr lang="en-GB" sz="2700" dirty="0"/>
              <a:t>Take a blank template and a student image</a:t>
            </a:r>
          </a:p>
          <a:p>
            <a:r>
              <a:rPr lang="en-GB" sz="2700" dirty="0"/>
              <a:t>Fill in the template to develop your student persona</a:t>
            </a:r>
          </a:p>
          <a:p>
            <a:pPr lvl="1"/>
            <a:r>
              <a:rPr lang="en-GB" sz="2400" dirty="0"/>
              <a:t>Think about what else you might want to know</a:t>
            </a:r>
          </a:p>
          <a:p>
            <a:r>
              <a:rPr lang="en-GB" sz="2700" dirty="0"/>
              <a:t>After 25 minutes present your ideas back to the group.</a:t>
            </a:r>
          </a:p>
        </p:txBody>
      </p:sp>
    </p:spTree>
    <p:extLst>
      <p:ext uri="{BB962C8B-B14F-4D97-AF65-F5344CB8AC3E}">
        <p14:creationId xmlns:p14="http://schemas.microsoft.com/office/powerpoint/2010/main" val="1891751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Shape 94"/>
          <p:cNvSpPr txBox="1"/>
          <p:nvPr/>
        </p:nvSpPr>
        <p:spPr>
          <a:xfrm>
            <a:off x="958771" y="2156475"/>
            <a:ext cx="7270829" cy="577081"/>
          </a:xfrm>
          <a:prstGeom prst="rect">
            <a:avLst/>
          </a:prstGeom>
          <a:noFill/>
          <a:ln>
            <a:noFill/>
          </a:ln>
        </p:spPr>
        <p:txBody>
          <a:bodyPr spcFirstLastPara="1" wrap="square" lIns="68569" tIns="34275" rIns="68569" bIns="34275" anchor="t" anchorCtr="0">
            <a:noAutofit/>
          </a:bodyPr>
          <a:lstStyle/>
          <a:p>
            <a:pPr lvl="0"/>
            <a:r>
              <a:rPr lang="en-GB" sz="4500" b="1" dirty="0">
                <a:solidFill>
                  <a:schemeClr val="dk1"/>
                </a:solidFill>
                <a:latin typeface="Calibri"/>
                <a:ea typeface="Calibri"/>
                <a:cs typeface="Calibri"/>
                <a:sym typeface="Calibri"/>
              </a:rPr>
              <a:t>Any questions or comments?</a:t>
            </a:r>
            <a:endParaRPr sz="45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841088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5517</TotalTime>
  <Words>951</Words>
  <Application>Microsoft Macintosh PowerPoint</Application>
  <PresentationFormat>On-screen Show (16:9)</PresentationFormat>
  <Paragraphs>78</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Helvetica</vt:lpstr>
      <vt:lpstr>Lucida Grande</vt:lpstr>
      <vt:lpstr>Custom Design</vt:lpstr>
      <vt:lpstr>1_Office Theme</vt:lpstr>
      <vt:lpstr>Who are your  students? 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James</dc:creator>
  <cp:lastModifiedBy>Beck.Pitt</cp:lastModifiedBy>
  <cp:revision>206</cp:revision>
  <dcterms:created xsi:type="dcterms:W3CDTF">2017-12-05T12:15:45Z</dcterms:created>
  <dcterms:modified xsi:type="dcterms:W3CDTF">2021-05-24T08:14:30Z</dcterms:modified>
</cp:coreProperties>
</file>