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Open Sans ExtraBold"/>
      <p:bold r:id="rId26"/>
      <p:boldItalic r:id="rId27"/>
    </p:embeddedFont>
    <p:embeddedFont>
      <p:font typeface="Open Sans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jukamxSRrYclx/E1yqZCVVrDTT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fntdata"/><Relationship Id="rId25" Type="http://schemas.openxmlformats.org/officeDocument/2006/relationships/slide" Target="slides/slide20.xml"/><Relationship Id="rId28" Type="http://schemas.openxmlformats.org/officeDocument/2006/relationships/font" Target="fonts/OpenSansLight-regular.fntdata"/><Relationship Id="rId27" Type="http://schemas.openxmlformats.org/officeDocument/2006/relationships/font" Target="fonts/OpenSa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Energy system planning can also assist with energy for all. In 2016, the majority of countries had achieved 100 percent access to electricity for their populations. However, there are some countries, mainly concentrated in Sub-Saharan Africa, where this was not the case. In some instances, the access to electricity was under 10 percent.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Energy System Planning can assist with meeting this goal of energy access for all by understanding demand and local renewable resources which may assist with supplying the required energy generation.</a:t>
            </a:r>
            <a:endParaRPr/>
          </a:p>
        </p:txBody>
      </p:sp>
      <p:sp>
        <p:nvSpPr>
          <p:cNvPr id="248" name="Google Shape;24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One final point is that the energy system is changing, both in terms of supply (as shown by the uptake of renewable generation) and in terms of demand (also termed consumption).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This figure by Our World in Data shows the change in energy consumption in countries across the globe during 2018. In the majority of the map, the consumption of energy increased. This trend could well continue, and energy planning will assist in meeting these changes.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Changes could also occur in the structure of the demand. For example, if electric vehicles gain market share, this would increase demand for electricity and decrease demand for fossil fuels. Understanding these possible scenarios is invaluable in energy system planning and supporting climate compatible growth. </a:t>
            </a:r>
            <a:endParaRPr/>
          </a:p>
        </p:txBody>
      </p:sp>
      <p:sp>
        <p:nvSpPr>
          <p:cNvPr id="262" name="Google Shape;2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Energy Balance Studio, E.B.S. for short is a programme created by the International Atomic Energy Agency, known as the I.A.E.A. </a:t>
            </a:r>
            <a:endParaRPr/>
          </a:p>
          <a:p>
            <a:pPr indent="0" lvl="0" marL="0" rtl="0" algn="l">
              <a:spcBef>
                <a:spcPts val="0"/>
              </a:spcBef>
              <a:spcAft>
                <a:spcPts val="0"/>
              </a:spcAft>
              <a:buNone/>
            </a:pPr>
            <a:r>
              <a:rPr lang="en-GB">
                <a:latin typeface="Open Sans"/>
                <a:ea typeface="Open Sans"/>
                <a:cs typeface="Open Sans"/>
                <a:sym typeface="Open Sans"/>
              </a:rPr>
              <a:t>The model has been developed over many years to make the user’s life easier for reasons outlined in the next slides.</a:t>
            </a:r>
            <a:endParaRPr>
              <a:latin typeface="Open Sans"/>
              <a:ea typeface="Open Sans"/>
              <a:cs typeface="Open Sans"/>
              <a:sym typeface="Open Sans"/>
            </a:endParaRPr>
          </a:p>
        </p:txBody>
      </p:sp>
      <p:sp>
        <p:nvSpPr>
          <p:cNvPr id="276" name="Google Shape;27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Energy Balance Studio or E.B.S. is a computer-based tool that is compatible with the United Nations Statistics Division (U.N.S.D.) annual questionnaire on energy statistics. E.B.S. may be used to help in preparation of first order energy balances. Energy balances help countries understand energy supply and demand, facilitating knowledge of the energy system on the whole. </a:t>
            </a:r>
            <a:endParaRPr/>
          </a:p>
          <a:p>
            <a:pPr indent="0" lvl="0" marL="0" rtl="0" algn="l">
              <a:spcBef>
                <a:spcPts val="0"/>
              </a:spcBef>
              <a:spcAft>
                <a:spcPts val="0"/>
              </a:spcAft>
              <a:buNone/>
            </a:pPr>
            <a:r>
              <a:rPr lang="en-GB" sz="2800">
                <a:latin typeface="Open Sans"/>
                <a:ea typeface="Open Sans"/>
                <a:cs typeface="Open Sans"/>
                <a:sym typeface="Open Sans"/>
              </a:rPr>
              <a:t>E.B.S. </a:t>
            </a:r>
            <a:r>
              <a:rPr lang="en-GB" sz="2400">
                <a:latin typeface="Open Sans"/>
                <a:ea typeface="Open Sans"/>
                <a:cs typeface="Open Sans"/>
                <a:sym typeface="Open Sans"/>
              </a:rPr>
              <a:t>can be used to fill in the U.N.S.D. questionnaire by </a:t>
            </a:r>
            <a:r>
              <a:rPr lang="en-GB" sz="2000">
                <a:latin typeface="Open Sans"/>
                <a:ea typeface="Open Sans"/>
                <a:cs typeface="Open Sans"/>
                <a:sym typeface="Open Sans"/>
              </a:rPr>
              <a:t>automatic compilation and checking of energy balance results.</a:t>
            </a:r>
            <a:endParaRPr/>
          </a:p>
          <a:p>
            <a:pPr indent="0" lvl="0" marL="0" rtl="0" algn="l">
              <a:spcBef>
                <a:spcPts val="0"/>
              </a:spcBef>
              <a:spcAft>
                <a:spcPts val="0"/>
              </a:spcAft>
              <a:buNone/>
            </a:pPr>
            <a:r>
              <a:rPr lang="en-GB" sz="2400">
                <a:latin typeface="Open Sans"/>
                <a:ea typeface="Open Sans"/>
                <a:cs typeface="Open Sans"/>
                <a:sym typeface="Open Sans"/>
              </a:rPr>
              <a:t>The completed </a:t>
            </a:r>
            <a:r>
              <a:rPr lang="en-GB">
                <a:latin typeface="Open Sans"/>
                <a:ea typeface="Open Sans"/>
                <a:cs typeface="Open Sans"/>
                <a:sym typeface="Open Sans"/>
              </a:rPr>
              <a:t>U.N.S.D. </a:t>
            </a:r>
            <a:r>
              <a:rPr lang="en-GB" sz="2400">
                <a:latin typeface="Open Sans"/>
                <a:ea typeface="Open Sans"/>
                <a:cs typeface="Open Sans"/>
                <a:sym typeface="Open Sans"/>
              </a:rPr>
              <a:t>questionnaire can be loaded into E.B.S. to produce and verify energy balance calculations.</a:t>
            </a:r>
            <a:endParaRPr/>
          </a:p>
        </p:txBody>
      </p:sp>
      <p:sp>
        <p:nvSpPr>
          <p:cNvPr id="289" name="Google Shape;28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E.B.S. is:</a:t>
            </a:r>
            <a:endParaRPr/>
          </a:p>
          <a:p>
            <a:pPr indent="-228600" lvl="0" marL="228600" rtl="0" algn="l">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Compatible with the current structure of the U.N.S.D. energy statistics questionnaire. It should be noted that the U.N.S.D. questionnaire is changing and evolving from year to year and there may be some minor discrepancies. The user may need to make some minor changes to the structure of E.B.S. to make them fully compatible.</a:t>
            </a:r>
            <a:endParaRPr>
              <a:latin typeface="Open Sans"/>
              <a:ea typeface="Open Sans"/>
              <a:cs typeface="Open Sans"/>
              <a:sym typeface="Open Sans"/>
            </a:endParaRPr>
          </a:p>
          <a:p>
            <a:pPr indent="-228600" lvl="0" marL="228600" rtl="0" algn="l">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Flexible in order to accommodate changes. For example, the definitions of fuels and energy commodities or links between energy levels and flows or different operating systems.</a:t>
            </a:r>
            <a:endParaRPr>
              <a:latin typeface="Open Sans"/>
              <a:ea typeface="Open Sans"/>
              <a:cs typeface="Open Sans"/>
              <a:sym typeface="Open Sans"/>
            </a:endParaRPr>
          </a:p>
          <a:p>
            <a:pPr indent="-228600" lvl="0" marL="228600" rtl="0" algn="l">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Straightforward to use, stable and requires minimum support; no advanced I.T. knowledge is required.</a:t>
            </a:r>
            <a:endParaRPr>
              <a:latin typeface="Open Sans"/>
              <a:ea typeface="Open Sans"/>
              <a:cs typeface="Open Sans"/>
              <a:sym typeface="Open Sans"/>
            </a:endParaRPr>
          </a:p>
          <a:p>
            <a:pPr indent="-228600" lvl="0" marL="228600" marR="0" rtl="0" algn="l">
              <a:lnSpc>
                <a:spcPct val="100000"/>
              </a:lnSpc>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Able to perform consistency checks and metadata collection.</a:t>
            </a:r>
            <a:endParaRPr>
              <a:latin typeface="Open Sans"/>
              <a:ea typeface="Open Sans"/>
              <a:cs typeface="Open Sans"/>
              <a:sym typeface="Open Sans"/>
            </a:endParaRPr>
          </a:p>
          <a:p>
            <a:pPr indent="-228600" lvl="0" marL="228600" rtl="0" algn="l">
              <a:spcBef>
                <a:spcPts val="0"/>
              </a:spcBef>
              <a:spcAft>
                <a:spcPts val="0"/>
              </a:spcAft>
              <a:buClr>
                <a:schemeClr val="dk1"/>
              </a:buClr>
              <a:buSzPts val="1200"/>
              <a:buFont typeface="Open Sans"/>
              <a:buAutoNum type="arabicPeriod"/>
            </a:pPr>
            <a:r>
              <a:rPr lang="en-GB">
                <a:latin typeface="Open Sans"/>
                <a:ea typeface="Open Sans"/>
                <a:cs typeface="Open Sans"/>
                <a:sym typeface="Open Sans"/>
              </a:rPr>
              <a:t>Easy to fill in and store or send results.</a:t>
            </a:r>
            <a:endParaRPr>
              <a:latin typeface="Open Sans"/>
              <a:ea typeface="Open Sans"/>
              <a:cs typeface="Open Sans"/>
              <a:sym typeface="Open Sans"/>
            </a:endParaRPr>
          </a:p>
          <a:p>
            <a:pPr indent="0" lvl="0" marL="0" rtl="0" algn="l">
              <a:spcBef>
                <a:spcPts val="0"/>
              </a:spcBef>
              <a:spcAft>
                <a:spcPts val="0"/>
              </a:spcAft>
              <a:buNone/>
            </a:pPr>
            <a:r>
              <a:t/>
            </a:r>
            <a:endParaRPr/>
          </a:p>
        </p:txBody>
      </p:sp>
      <p:sp>
        <p:nvSpPr>
          <p:cNvPr id="304" name="Google Shape;30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You have now had an introduction to why E.B.S. is important. By the end of this course you will:</a:t>
            </a:r>
            <a:endParaRPr/>
          </a:p>
          <a:p>
            <a:pPr indent="0" lvl="0" marL="0" rtl="0" algn="l">
              <a:spcBef>
                <a:spcPts val="0"/>
              </a:spcBef>
              <a:spcAft>
                <a:spcPts val="0"/>
              </a:spcAft>
              <a:buNone/>
            </a:pPr>
            <a:r>
              <a:rPr lang="en-GB">
                <a:latin typeface="Open Sans"/>
                <a:ea typeface="Open Sans"/>
                <a:cs typeface="Open Sans"/>
                <a:sym typeface="Open Sans"/>
              </a:rPr>
              <a:t>understand energy system analysis;</a:t>
            </a:r>
            <a:endParaRPr/>
          </a:p>
          <a:p>
            <a:pPr indent="0" lvl="0" marL="0" rtl="0" algn="l">
              <a:spcBef>
                <a:spcPts val="0"/>
              </a:spcBef>
              <a:spcAft>
                <a:spcPts val="0"/>
              </a:spcAft>
              <a:buNone/>
            </a:pPr>
            <a:r>
              <a:rPr lang="en-GB">
                <a:latin typeface="Open Sans"/>
                <a:ea typeface="Open Sans"/>
                <a:cs typeface="Open Sans"/>
                <a:sym typeface="Open Sans"/>
              </a:rPr>
              <a:t>be able to conduct an energy balance using Energy Balance Studio;</a:t>
            </a:r>
            <a:endParaRPr/>
          </a:p>
        </p:txBody>
      </p:sp>
      <p:sp>
        <p:nvSpPr>
          <p:cNvPr id="317" name="Google Shape;3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course is structured as a mixture of Lectures and Hands-on material.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Each lecture is split into 4 mini-lectures with two multiple choice questions at the end of each mini-lecture.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Every hands-on guides you through exercises to help you become familiar with E.B.S. At the end of the exercises there can be quizzes.</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9" name="Google Shape;32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After this Lecture introducing the course, </a:t>
            </a:r>
            <a:endParaRPr/>
          </a:p>
          <a:p>
            <a:pPr indent="0" lvl="0" marL="0" rtl="0" algn="l">
              <a:spcBef>
                <a:spcPts val="0"/>
              </a:spcBef>
              <a:spcAft>
                <a:spcPts val="0"/>
              </a:spcAft>
              <a:buNone/>
            </a:pPr>
            <a:r>
              <a:rPr lang="en-GB">
                <a:latin typeface="Open Sans"/>
                <a:ea typeface="Open Sans"/>
                <a:cs typeface="Open Sans"/>
                <a:sym typeface="Open Sans"/>
              </a:rPr>
              <a:t>Lecture 2 will provide an Overview of Energy Planning and Energy System Analysis</a:t>
            </a:r>
            <a:endParaRPr/>
          </a:p>
          <a:p>
            <a:pPr indent="0" lvl="0" marL="0" rtl="0" algn="l">
              <a:spcBef>
                <a:spcPts val="0"/>
              </a:spcBef>
              <a:spcAft>
                <a:spcPts val="0"/>
              </a:spcAft>
              <a:buNone/>
            </a:pPr>
            <a:r>
              <a:rPr lang="en-GB">
                <a:latin typeface="Open Sans"/>
                <a:ea typeface="Open Sans"/>
                <a:cs typeface="Open Sans"/>
                <a:sym typeface="Open Sans"/>
              </a:rPr>
              <a:t>Lecture 3 will cover The Energy Chain</a:t>
            </a:r>
            <a:endParaRPr/>
          </a:p>
          <a:p>
            <a:pPr indent="0" lvl="0" marL="0" rtl="0" algn="l">
              <a:spcBef>
                <a:spcPts val="0"/>
              </a:spcBef>
              <a:spcAft>
                <a:spcPts val="0"/>
              </a:spcAft>
              <a:buNone/>
            </a:pPr>
            <a:r>
              <a:rPr lang="en-GB">
                <a:latin typeface="Open Sans"/>
                <a:ea typeface="Open Sans"/>
                <a:cs typeface="Open Sans"/>
                <a:sym typeface="Open Sans"/>
              </a:rPr>
              <a:t>Lecture 4 is an Introduction to Energy Balance Studio.</a:t>
            </a:r>
            <a:endParaRPr/>
          </a:p>
          <a:p>
            <a:pPr indent="0" lvl="0" marL="0" rtl="0" algn="l">
              <a:spcBef>
                <a:spcPts val="0"/>
              </a:spcBef>
              <a:spcAft>
                <a:spcPts val="0"/>
              </a:spcAft>
              <a:buNone/>
            </a:pPr>
            <a:r>
              <a:rPr lang="en-GB">
                <a:latin typeface="Open Sans"/>
                <a:ea typeface="Open Sans"/>
                <a:cs typeface="Open Sans"/>
                <a:sym typeface="Open Sans"/>
              </a:rPr>
              <a:t>Lecture 5 will dive deeper into Energy Balance Specifics and Principles</a:t>
            </a:r>
            <a:endParaRPr/>
          </a:p>
          <a:p>
            <a:pPr indent="0" lvl="0" marL="0" rtl="0" algn="l">
              <a:spcBef>
                <a:spcPts val="0"/>
              </a:spcBef>
              <a:spcAft>
                <a:spcPts val="0"/>
              </a:spcAft>
              <a:buNone/>
            </a:pPr>
            <a:r>
              <a:t/>
            </a:r>
            <a:endParaRPr/>
          </a:p>
        </p:txBody>
      </p:sp>
      <p:sp>
        <p:nvSpPr>
          <p:cNvPr id="355" name="Google Shape;35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Hands-on 1, you will be guided through E.B.S. Software Installation</a:t>
            </a:r>
            <a:endParaRPr/>
          </a:p>
          <a:p>
            <a:pPr indent="0" lvl="0" marL="0" rtl="0" algn="l">
              <a:spcBef>
                <a:spcPts val="0"/>
              </a:spcBef>
              <a:spcAft>
                <a:spcPts val="0"/>
              </a:spcAft>
              <a:buNone/>
            </a:pPr>
            <a:r>
              <a:rPr lang="en-GB">
                <a:latin typeface="Open Sans"/>
                <a:ea typeface="Open Sans"/>
                <a:cs typeface="Open Sans"/>
                <a:sym typeface="Open Sans"/>
              </a:rPr>
              <a:t>Hands-on 2 is the E.B.S. Demo Case</a:t>
            </a:r>
            <a:endParaRPr>
              <a:latin typeface="Open Sans"/>
              <a:ea typeface="Open Sans"/>
              <a:cs typeface="Open Sans"/>
              <a:sym typeface="Open Sans"/>
            </a:endParaRPr>
          </a:p>
        </p:txBody>
      </p:sp>
      <p:sp>
        <p:nvSpPr>
          <p:cNvPr id="367" name="Google Shape;36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lecture has four intended learning outcomes. By the end of this lecture you will: </a:t>
            </a:r>
            <a:endParaRPr/>
          </a:p>
          <a:p>
            <a:pPr indent="-342900" lvl="0" marL="342900" rtl="0" algn="l">
              <a:spcBef>
                <a:spcPts val="1000"/>
              </a:spcBef>
              <a:spcAft>
                <a:spcPts val="0"/>
              </a:spcAft>
              <a:buClr>
                <a:schemeClr val="dk1"/>
              </a:buClr>
              <a:buSzPts val="1200"/>
              <a:buFont typeface="Open Sans"/>
              <a:buAutoNum type="arabicPeriod"/>
            </a:pPr>
            <a:r>
              <a:rPr lang="en-GB" sz="1200"/>
              <a:t>Understand the components of energy systems and the relationship to the Sustainable Development Goals </a:t>
            </a:r>
            <a:endParaRPr/>
          </a:p>
          <a:p>
            <a:pPr indent="-342900" lvl="0" marL="342900" rtl="0" algn="l">
              <a:spcBef>
                <a:spcPts val="1000"/>
              </a:spcBef>
              <a:spcAft>
                <a:spcPts val="0"/>
              </a:spcAft>
              <a:buClr>
                <a:schemeClr val="dk1"/>
              </a:buClr>
              <a:buSzPts val="1200"/>
              <a:buFont typeface="Open Sans"/>
              <a:buAutoNum type="arabicPeriod"/>
            </a:pPr>
            <a:r>
              <a:rPr lang="en-GB" sz="1200"/>
              <a:t>Have an insight into the importance of energy system planning</a:t>
            </a:r>
            <a:endParaRPr/>
          </a:p>
          <a:p>
            <a:pPr indent="-342900" lvl="0" marL="342900" rtl="0" algn="l">
              <a:spcBef>
                <a:spcPts val="1000"/>
              </a:spcBef>
              <a:spcAft>
                <a:spcPts val="0"/>
              </a:spcAft>
              <a:buClr>
                <a:schemeClr val="dk1"/>
              </a:buClr>
              <a:buSzPts val="1200"/>
              <a:buFont typeface="Open Sans"/>
              <a:buAutoNum type="arabicPeriod"/>
            </a:pPr>
            <a:r>
              <a:rPr lang="en-GB" sz="1200">
                <a:latin typeface="Open Sans"/>
                <a:ea typeface="Open Sans"/>
                <a:cs typeface="Open Sans"/>
                <a:sym typeface="Open Sans"/>
              </a:rPr>
              <a:t>Have had an introduction to Energy Balance </a:t>
            </a:r>
            <a:r>
              <a:rPr lang="en-GB">
                <a:latin typeface="Open Sans"/>
                <a:ea typeface="Open Sans"/>
                <a:cs typeface="Open Sans"/>
                <a:sym typeface="Open Sans"/>
              </a:rPr>
              <a:t>Studio, known as E.</a:t>
            </a:r>
            <a:r>
              <a:rPr lang="en-GB" sz="1200">
                <a:latin typeface="Open Sans"/>
                <a:ea typeface="Open Sans"/>
                <a:cs typeface="Open Sans"/>
                <a:sym typeface="Open Sans"/>
              </a:rPr>
              <a:t>B</a:t>
            </a:r>
            <a:r>
              <a:rPr lang="en-GB">
                <a:latin typeface="Open Sans"/>
                <a:ea typeface="Open Sans"/>
                <a:cs typeface="Open Sans"/>
                <a:sym typeface="Open Sans"/>
              </a:rPr>
              <a:t>.</a:t>
            </a:r>
            <a:r>
              <a:rPr lang="en-GB" sz="1200">
                <a:latin typeface="Open Sans"/>
                <a:ea typeface="Open Sans"/>
                <a:cs typeface="Open Sans"/>
                <a:sym typeface="Open Sans"/>
              </a:rPr>
              <a:t>S</a:t>
            </a:r>
            <a:r>
              <a:rPr lang="en-GB">
                <a:latin typeface="Open Sans"/>
                <a:ea typeface="Open Sans"/>
                <a:cs typeface="Open Sans"/>
                <a:sym typeface="Open Sans"/>
              </a:rPr>
              <a:t>.</a:t>
            </a:r>
            <a:endParaRPr sz="1200">
              <a:latin typeface="Open Sans"/>
              <a:ea typeface="Open Sans"/>
              <a:cs typeface="Open Sans"/>
              <a:sym typeface="Open Sans"/>
            </a:endParaRPr>
          </a:p>
          <a:p>
            <a:pPr indent="-342900" lvl="0" marL="342900" rtl="0" algn="l">
              <a:spcBef>
                <a:spcPts val="1000"/>
              </a:spcBef>
              <a:spcAft>
                <a:spcPts val="0"/>
              </a:spcAft>
              <a:buClr>
                <a:schemeClr val="dk1"/>
              </a:buClr>
              <a:buSzPts val="1200"/>
              <a:buFont typeface="Open Sans"/>
              <a:buAutoNum type="arabicPeriod"/>
            </a:pPr>
            <a:r>
              <a:rPr lang="en-GB"/>
              <a:t>Have</a:t>
            </a:r>
            <a:r>
              <a:rPr lang="en-GB" sz="1200"/>
              <a:t> knowledge of the course outline and learning objectives</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all use energy every day to provide many different services. This energy comes in many different forms, from firewood to nuclear fission. This is the supply (on the left). And the energy is used for many different reasons, from cooking and heating, to agriculture and transport. This is the demand (on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between the supply and demand there can be complex transmission and distribution systems and energy system operators, making sure that supply is able to meet instantaneous demand at all times.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Energy provision is vital to developing and sustaining our economies.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Traditionally, the majority of our energy supply has come from fossil fuels. These require extraction and conversion. This conversion can either be to electricity at a power station or some fossil fuels can be refined to produce motive fuels and jet fuel, for example. Other products are also produced.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At some point in this process fuels are often traded and transported geographically to meet the demand. In the case of electricity, after generation it will be transmitted via transmission and distribution networks before reaching its final destination, the consumer. When the energy reaches the consumer, perhaps as electricity to power lighting or as motor fuel to facilitate transport, it must be converted to be able to provide this energy service.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At every stage of this process there will be losses.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2" name="Google Shape;15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You can see in the left figure by Our World in Data that fossil fuel consumption has been growing year on year, with significant increases since 1950. Please visit their website to explore the interactive version of this figure and access the underlying data, if you are interested.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However, our current consumption of fossil fuels as our main source of energy is unsustainable if we want to limit global warming to 1.5 degrees Celsius, as outlined in the special report by the Intergovernmental Panel on Climate Change. If global temperature rise exceeds this average increase, there are significant risks to agriculture production and of increased natural disasters and biodiversity loss, to name a few. The drastic reduction in greenhouse gas emissions necessary to limit global temperature increase to 1.5 degrees Celsius are shown in the figure on the right. </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Fossil fuels contribute to climate change as they produce significant carbon dioxide emissions but they are by no means the only option for energy generation. As you can see in the right hand-side of the left  graph renewables such as solar, wind, hydropower, and biofuels are becoming more popular. In fact, these generation sources can offer some advantages, which we will cover on the next slide. </a:t>
            </a:r>
            <a:endParaRPr>
              <a:latin typeface="Open Sans"/>
              <a:ea typeface="Open Sans"/>
              <a:cs typeface="Open Sans"/>
              <a:sym typeface="Open Sans"/>
            </a:endParaRPr>
          </a:p>
        </p:txBody>
      </p:sp>
      <p:sp>
        <p:nvSpPr>
          <p:cNvPr id="179" name="Google Shape;1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U.N. has deemed the provision of affordable and clean energy so important to societies that it is one of the Sustainable Development Goals, namely goal 7. Goal 7 strives to ensure </a:t>
            </a:r>
            <a:r>
              <a:rPr lang="en-GB" sz="1200" u="none" strike="noStrike">
                <a:solidFill>
                  <a:schemeClr val="dk1"/>
                </a:solidFill>
                <a:latin typeface="Open Sans"/>
                <a:ea typeface="Open Sans"/>
                <a:cs typeface="Open Sans"/>
                <a:sym typeface="Open Sans"/>
              </a:rPr>
              <a:t>access to affordable, reliable, sustainable</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and modern energy for all.</a:t>
            </a:r>
            <a:r>
              <a:rPr lang="en-GB">
                <a:latin typeface="Open Sans"/>
                <a:ea typeface="Open Sans"/>
                <a:cs typeface="Open Sans"/>
                <a:sym typeface="Open Sans"/>
              </a:rPr>
              <a:t> </a:t>
            </a:r>
            <a:endParaRPr sz="1200" u="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The goal specifies that the energy should be affordable and clean.</a:t>
            </a:r>
            <a:r>
              <a:rPr lang="en-GB">
                <a:latin typeface="Open Sans"/>
                <a:ea typeface="Open Sans"/>
                <a:cs typeface="Open Sans"/>
                <a:sym typeface="Open Sans"/>
              </a:rPr>
              <a:t> These are two</a:t>
            </a:r>
            <a:r>
              <a:rPr lang="en-GB" sz="1200" u="none" strike="noStrike">
                <a:solidFill>
                  <a:schemeClr val="dk1"/>
                </a:solidFill>
                <a:latin typeface="Open Sans"/>
                <a:ea typeface="Open Sans"/>
                <a:cs typeface="Open Sans"/>
                <a:sym typeface="Open Sans"/>
              </a:rPr>
              <a:t> characteristics which renewable generation can offer.</a:t>
            </a:r>
            <a:r>
              <a:rPr lang="en-GB">
                <a:latin typeface="Open Sans"/>
                <a:ea typeface="Open Sans"/>
                <a:cs typeface="Open Sans"/>
                <a:sym typeface="Open Sans"/>
              </a:rP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Let us consider </a:t>
            </a:r>
            <a:r>
              <a:rPr lang="en-GB">
                <a:latin typeface="Open Sans"/>
                <a:ea typeface="Open Sans"/>
                <a:cs typeface="Open Sans"/>
                <a:sym typeface="Open Sans"/>
              </a:rPr>
              <a:t>the </a:t>
            </a:r>
            <a:r>
              <a:rPr lang="en-GB" sz="1200" u="none" strike="noStrike">
                <a:solidFill>
                  <a:schemeClr val="dk1"/>
                </a:solidFill>
                <a:latin typeface="Open Sans"/>
                <a:ea typeface="Open Sans"/>
                <a:cs typeface="Open Sans"/>
                <a:sym typeface="Open Sans"/>
              </a:rPr>
              <a:t>three dominant advantages of renewable energy over fossil fuels.</a:t>
            </a:r>
            <a:r>
              <a:rPr lang="en-GB">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1 Some can be modular, a small generation capacity can be installed. This requires much less capital than building an entire new coal power plant, assisting with affordability. </a:t>
            </a:r>
            <a:endParaRPr/>
          </a:p>
          <a:p>
            <a:pPr indent="0" lvl="0" marL="0" rtl="0" algn="l">
              <a:spcBef>
                <a:spcPts val="0"/>
              </a:spcBef>
              <a:spcAft>
                <a:spcPts val="0"/>
              </a:spcAft>
              <a:buNone/>
            </a:pPr>
            <a:r>
              <a:rPr lang="en-GB">
                <a:latin typeface="Open Sans"/>
                <a:ea typeface="Open Sans"/>
                <a:cs typeface="Open Sans"/>
                <a:sym typeface="Open Sans"/>
              </a:rPr>
              <a:t>2 The price is dropping, making the energy itself more affordable. In many areas of the globe, the price of energy generated by solar is equivalent, if not cheaper, than energy produced by fossil fuels. </a:t>
            </a:r>
            <a:endParaRPr/>
          </a:p>
          <a:p>
            <a:pPr indent="0" lvl="0" marL="0" rtl="0" algn="l">
              <a:spcBef>
                <a:spcPts val="0"/>
              </a:spcBef>
              <a:spcAft>
                <a:spcPts val="0"/>
              </a:spcAft>
              <a:buNone/>
            </a:pPr>
            <a:r>
              <a:rPr lang="en-GB">
                <a:latin typeface="Open Sans"/>
                <a:ea typeface="Open Sans"/>
                <a:cs typeface="Open Sans"/>
                <a:sym typeface="Open Sans"/>
              </a:rPr>
              <a:t>3 Renewable energy generation has significantly lower greenhouse gas emissions than the use of fossil fuels, making it a cleaner alternative.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However, as energy underpins much of our economies, the transition to this affordable and clean energy system requires significant planning. </a:t>
            </a:r>
            <a:endParaRPr/>
          </a:p>
        </p:txBody>
      </p:sp>
      <p:sp>
        <p:nvSpPr>
          <p:cNvPr id="192" name="Google Shape;19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Open Sans"/>
                <a:ea typeface="Open Sans"/>
                <a:cs typeface="Open Sans"/>
                <a:sym typeface="Open Sans"/>
              </a:rPr>
              <a:t>To conduct informed energy system planning, one needs to conduct energy system analysis.</a:t>
            </a:r>
            <a:r>
              <a:rPr lang="en-GB">
                <a:latin typeface="Open Sans"/>
                <a:ea typeface="Open Sans"/>
                <a:cs typeface="Open Sans"/>
                <a:sym typeface="Open Sans"/>
              </a:rPr>
              <a:t> </a:t>
            </a:r>
            <a:endParaRPr sz="1200"/>
          </a:p>
          <a:p>
            <a:pPr indent="0" lvl="0" marL="0" rtl="0" algn="l">
              <a:spcBef>
                <a:spcPts val="1000"/>
              </a:spcBef>
              <a:spcAft>
                <a:spcPts val="0"/>
              </a:spcAft>
              <a:buClr>
                <a:srgbClr val="333333"/>
              </a:buClr>
              <a:buSzPts val="1200"/>
              <a:buFont typeface="Arial"/>
              <a:buNone/>
            </a:pPr>
            <a:r>
              <a:t/>
            </a:r>
            <a:endParaRPr sz="1200"/>
          </a:p>
          <a:p>
            <a:pPr indent="0" lvl="0" marL="0" rtl="0" algn="l">
              <a:spcBef>
                <a:spcPts val="1000"/>
              </a:spcBef>
              <a:spcAft>
                <a:spcPts val="0"/>
              </a:spcAft>
              <a:buNone/>
            </a:pPr>
            <a:r>
              <a:rPr lang="en-GB" sz="1200">
                <a:latin typeface="Open Sans"/>
                <a:ea typeface="Open Sans"/>
                <a:cs typeface="Open Sans"/>
                <a:sym typeface="Open Sans"/>
              </a:rPr>
              <a:t>The goal of energy system analysis is to develop a methodology for measuring the impact of technologies on energy and </a:t>
            </a:r>
            <a:r>
              <a:rPr lang="en-GB">
                <a:latin typeface="Open Sans"/>
                <a:ea typeface="Open Sans"/>
                <a:cs typeface="Open Sans"/>
                <a:sym typeface="Open Sans"/>
              </a:rPr>
              <a:t>material</a:t>
            </a:r>
            <a:r>
              <a:rPr lang="en-GB" sz="1200">
                <a:latin typeface="Open Sans"/>
                <a:ea typeface="Open Sans"/>
                <a:cs typeface="Open Sans"/>
                <a:sym typeface="Open Sans"/>
              </a:rPr>
              <a:t> use.</a:t>
            </a:r>
            <a:r>
              <a:rPr lang="en-GB">
                <a:latin typeface="Open Sans"/>
                <a:ea typeface="Open Sans"/>
                <a:cs typeface="Open Sans"/>
                <a:sym typeface="Open Sans"/>
              </a:rPr>
              <a:t> </a:t>
            </a:r>
            <a:endParaRPr sz="1200"/>
          </a:p>
          <a:p>
            <a:pPr indent="0" lvl="0" marL="0" rtl="0" algn="l">
              <a:spcBef>
                <a:spcPts val="1000"/>
              </a:spcBef>
              <a:spcAft>
                <a:spcPts val="0"/>
              </a:spcAft>
              <a:buClr>
                <a:srgbClr val="333333"/>
              </a:buClr>
              <a:buSzPts val="1200"/>
              <a:buFont typeface="Arial"/>
              <a:buNone/>
            </a:pPr>
            <a:r>
              <a:rPr lang="en-GB" sz="1200">
                <a:latin typeface="Open Sans"/>
                <a:ea typeface="Open Sans"/>
                <a:cs typeface="Open Sans"/>
                <a:sym typeface="Open Sans"/>
              </a:rPr>
              <a:t>It allows us to understand the interactions between different energy technologies and different energy sectors such as heat, power, and transport.</a:t>
            </a:r>
            <a:endParaRPr/>
          </a:p>
          <a:p>
            <a:pPr indent="0" lvl="0" marL="0" rtl="0" algn="l">
              <a:spcBef>
                <a:spcPts val="1000"/>
              </a:spcBef>
              <a:spcAft>
                <a:spcPts val="0"/>
              </a:spcAft>
              <a:buClr>
                <a:srgbClr val="333333"/>
              </a:buClr>
              <a:buSzPts val="1200"/>
              <a:buFont typeface="Arial"/>
              <a:buNone/>
            </a:pPr>
            <a:r>
              <a:t/>
            </a:r>
            <a:endParaRPr sz="1200"/>
          </a:p>
          <a:p>
            <a:pPr indent="0" lvl="0" marL="0" rtl="0" algn="l">
              <a:spcBef>
                <a:spcPts val="1000"/>
              </a:spcBef>
              <a:spcAft>
                <a:spcPts val="0"/>
              </a:spcAft>
              <a:buClr>
                <a:srgbClr val="333333"/>
              </a:buClr>
              <a:buSzPts val="1200"/>
              <a:buFont typeface="Arial"/>
              <a:buNone/>
            </a:pPr>
            <a:r>
              <a:rPr lang="en-GB" sz="1200">
                <a:latin typeface="Open Sans"/>
                <a:ea typeface="Open Sans"/>
                <a:cs typeface="Open Sans"/>
                <a:sym typeface="Open Sans"/>
              </a:rPr>
              <a:t>Energy system analysis informs energy system planning.</a:t>
            </a:r>
            <a:endParaRPr/>
          </a:p>
          <a:p>
            <a:pPr indent="0" lvl="0" marL="0" rtl="0" algn="l">
              <a:spcBef>
                <a:spcPts val="1000"/>
              </a:spcBef>
              <a:spcAft>
                <a:spcPts val="0"/>
              </a:spcAft>
              <a:buNone/>
            </a:pPr>
            <a:r>
              <a:rPr lang="en-GB" sz="1200">
                <a:latin typeface="Open Sans"/>
                <a:ea typeface="Open Sans"/>
                <a:cs typeface="Open Sans"/>
                <a:sym typeface="Open Sans"/>
              </a:rPr>
              <a:t>Energy system planning involves:</a:t>
            </a:r>
            <a:r>
              <a:rPr lang="en-GB">
                <a:latin typeface="Open Sans"/>
                <a:ea typeface="Open Sans"/>
                <a:cs typeface="Open Sans"/>
                <a:sym typeface="Open Sans"/>
              </a:rPr>
              <a:t> </a:t>
            </a:r>
            <a:endParaRPr sz="1200"/>
          </a:p>
          <a:p>
            <a:pPr indent="0" lvl="0" marL="0" rtl="0" algn="l">
              <a:spcBef>
                <a:spcPts val="1000"/>
              </a:spcBef>
              <a:spcAft>
                <a:spcPts val="0"/>
              </a:spcAft>
              <a:buClr>
                <a:srgbClr val="333333"/>
              </a:buClr>
              <a:buSzPts val="1200"/>
              <a:buFont typeface="Arial"/>
              <a:buNone/>
            </a:pPr>
            <a:r>
              <a:t/>
            </a:r>
            <a:endParaRPr sz="1200"/>
          </a:p>
          <a:p>
            <a:pPr indent="-342900" lvl="0" marL="342900" rtl="0" algn="l">
              <a:spcBef>
                <a:spcPts val="1000"/>
              </a:spcBef>
              <a:spcAft>
                <a:spcPts val="0"/>
              </a:spcAft>
              <a:buClr>
                <a:srgbClr val="333333"/>
              </a:buClr>
              <a:buSzPts val="1200"/>
              <a:buFont typeface="Arial"/>
              <a:buChar char="•"/>
            </a:pPr>
            <a:r>
              <a:rPr lang="en-GB" sz="1200">
                <a:latin typeface="Open Sans"/>
                <a:ea typeface="Open Sans"/>
                <a:cs typeface="Open Sans"/>
                <a:sym typeface="Open Sans"/>
              </a:rPr>
              <a:t>developing long-term policies to help guide the future of a local, national, regional</a:t>
            </a:r>
            <a:r>
              <a:rPr lang="en-GB">
                <a:latin typeface="Open Sans"/>
                <a:ea typeface="Open Sans"/>
                <a:cs typeface="Open Sans"/>
                <a:sym typeface="Open Sans"/>
              </a:rPr>
              <a:t>,</a:t>
            </a:r>
            <a:r>
              <a:rPr lang="en-GB" sz="1200">
                <a:latin typeface="Open Sans"/>
                <a:ea typeface="Open Sans"/>
                <a:cs typeface="Open Sans"/>
                <a:sym typeface="Open Sans"/>
              </a:rPr>
              <a:t> or global energy system</a:t>
            </a:r>
            <a:endParaRPr/>
          </a:p>
          <a:p>
            <a:pPr indent="-342900" lvl="0" marL="342900" rtl="0" algn="l">
              <a:spcBef>
                <a:spcPts val="1000"/>
              </a:spcBef>
              <a:spcAft>
                <a:spcPts val="0"/>
              </a:spcAft>
              <a:buClr>
                <a:srgbClr val="333333"/>
              </a:buClr>
              <a:buSzPts val="1200"/>
              <a:buFont typeface="Arial"/>
              <a:buChar char="•"/>
            </a:pPr>
            <a:r>
              <a:rPr lang="en-GB" sz="1200">
                <a:latin typeface="Open Sans"/>
                <a:ea typeface="Open Sans"/>
                <a:cs typeface="Open Sans"/>
                <a:sym typeface="Open Sans"/>
              </a:rPr>
              <a:t>using integrated approaches to consider both energy supply to meet demand and the role of energy efficiency in reducing demand</a:t>
            </a:r>
            <a:endParaRPr/>
          </a:p>
          <a:p>
            <a:pPr indent="-342900" lvl="0" marL="342900" rtl="0" algn="l">
              <a:spcBef>
                <a:spcPts val="1000"/>
              </a:spcBef>
              <a:spcAft>
                <a:spcPts val="0"/>
              </a:spcAft>
              <a:buClr>
                <a:srgbClr val="333333"/>
              </a:buClr>
              <a:buSzPts val="1200"/>
              <a:buFont typeface="Arial"/>
              <a:buChar char="•"/>
            </a:pPr>
            <a:r>
              <a:rPr lang="en-GB" sz="1200">
                <a:latin typeface="Open Sans"/>
                <a:ea typeface="Open Sans"/>
                <a:cs typeface="Open Sans"/>
                <a:sym typeface="Open Sans"/>
              </a:rPr>
              <a:t>understanding current structure and future changes of energy consumption, population growth</a:t>
            </a:r>
            <a:r>
              <a:rPr lang="en-GB">
                <a:latin typeface="Open Sans"/>
                <a:ea typeface="Open Sans"/>
                <a:cs typeface="Open Sans"/>
                <a:sym typeface="Open Sans"/>
              </a:rPr>
              <a:t>,</a:t>
            </a:r>
            <a:r>
              <a:rPr lang="en-GB" sz="1200">
                <a:latin typeface="Open Sans"/>
                <a:ea typeface="Open Sans"/>
                <a:cs typeface="Open Sans"/>
                <a:sym typeface="Open Sans"/>
              </a:rPr>
              <a:t> and economic development</a:t>
            </a:r>
            <a:endParaRPr sz="1400">
              <a:latin typeface="Open Sans"/>
              <a:ea typeface="Open Sans"/>
              <a:cs typeface="Open Sans"/>
              <a:sym typeface="Open Sans"/>
            </a:endParaRPr>
          </a:p>
          <a:p>
            <a:pPr indent="0" lvl="0" marL="0" rtl="0" algn="l">
              <a:spcBef>
                <a:spcPts val="1000"/>
              </a:spcBef>
              <a:spcAft>
                <a:spcPts val="0"/>
              </a:spcAft>
              <a:buClr>
                <a:srgbClr val="333333"/>
              </a:buClr>
              <a:buSzPts val="1400"/>
              <a:buFont typeface="Arial"/>
              <a:buNone/>
            </a:pPr>
            <a:r>
              <a:t/>
            </a:r>
            <a:endParaRPr sz="1400"/>
          </a:p>
          <a:p>
            <a:pPr indent="0" lvl="0" marL="0" rtl="0" algn="l">
              <a:spcBef>
                <a:spcPts val="1000"/>
              </a:spcBef>
              <a:spcAft>
                <a:spcPts val="0"/>
              </a:spcAft>
              <a:buClr>
                <a:srgbClr val="333333"/>
              </a:buClr>
              <a:buSzPts val="1200"/>
              <a:buFont typeface="Arial"/>
              <a:buNone/>
            </a:pPr>
            <a:r>
              <a:t/>
            </a:r>
            <a:endParaRPr sz="1200"/>
          </a:p>
        </p:txBody>
      </p:sp>
      <p:sp>
        <p:nvSpPr>
          <p:cNvPr id="204" name="Google Shape;20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Energy system planning is as important as ever because the system is changing rapidly. Supply and demand and even the system architecture could change in the coming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First, let’s consider affordability. Although the energy system is far broader than the provision of electricity, we’ll focus on electricity for now. </a:t>
            </a:r>
            <a:endParaRPr/>
          </a:p>
          <a:p>
            <a:pPr indent="0" lvl="0" marL="0" rtl="0" algn="l">
              <a:spcBef>
                <a:spcPts val="0"/>
              </a:spcBef>
              <a:spcAft>
                <a:spcPts val="0"/>
              </a:spcAft>
              <a:buNone/>
            </a:pPr>
            <a:r>
              <a:rPr lang="en-GB">
                <a:latin typeface="Open Sans"/>
                <a:ea typeface="Open Sans"/>
                <a:cs typeface="Open Sans"/>
                <a:sym typeface="Open Sans"/>
              </a:rPr>
              <a:t>The figure on the left, from Our World in Data, shows how drastically the price of solar photovoltaic modules has fallen as greater and greater capacity has been installed worldwide. The price per watt, which is the unit of power, fell from </a:t>
            </a:r>
            <a:r>
              <a:rPr lang="en-GB" sz="1200" u="none" strike="noStrike">
                <a:solidFill>
                  <a:schemeClr val="dk1"/>
                </a:solidFill>
                <a:latin typeface="Open Sans"/>
                <a:ea typeface="Open Sans"/>
                <a:cs typeface="Open Sans"/>
                <a:sym typeface="Open Sans"/>
              </a:rPr>
              <a:t>106 U</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S</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dollars to 38 U</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S</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cent between 1978 and 2019. That is a drastic drop in cost of 99.6 percent.</a:t>
            </a:r>
            <a:endParaRPr/>
          </a:p>
          <a:p>
            <a:pPr indent="0" lvl="0" marL="0" rtl="0" algn="l">
              <a:spcBef>
                <a:spcPts val="0"/>
              </a:spcBef>
              <a:spcAft>
                <a:spcPts val="0"/>
              </a:spcAft>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However, the useful cost value is often the cost per Kilowatt </a:t>
            </a:r>
            <a:r>
              <a:rPr lang="en-GB">
                <a:latin typeface="Open Sans"/>
                <a:ea typeface="Open Sans"/>
                <a:cs typeface="Open Sans"/>
                <a:sym typeface="Open Sans"/>
              </a:rPr>
              <a:t>hour, a </a:t>
            </a:r>
            <a:r>
              <a:rPr lang="en-GB" sz="1200" u="none" strike="noStrike">
                <a:solidFill>
                  <a:schemeClr val="dk1"/>
                </a:solidFill>
                <a:latin typeface="Open Sans"/>
                <a:ea typeface="Open Sans"/>
                <a:cs typeface="Open Sans"/>
                <a:sym typeface="Open Sans"/>
              </a:rPr>
              <a:t>unit of energy</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If we consider the cost of solar P</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V</a:t>
            </a:r>
            <a:r>
              <a:rPr lang="en-GB">
                <a:latin typeface="Open Sans"/>
                <a:ea typeface="Open Sans"/>
                <a:cs typeface="Open Sans"/>
                <a:sym typeface="Open Sans"/>
              </a:rPr>
              <a:t>.</a:t>
            </a:r>
            <a:r>
              <a:rPr lang="en-GB" sz="1200" u="none" strike="noStrike">
                <a:solidFill>
                  <a:schemeClr val="dk1"/>
                </a:solidFill>
                <a:latin typeface="Open Sans"/>
                <a:ea typeface="Open Sans"/>
                <a:cs typeface="Open Sans"/>
                <a:sym typeface="Open Sans"/>
              </a:rPr>
              <a:t> in the context of other electricity generation sources, as </a:t>
            </a:r>
            <a:r>
              <a:rPr lang="en-GB">
                <a:latin typeface="Open Sans"/>
                <a:ea typeface="Open Sans"/>
                <a:cs typeface="Open Sans"/>
                <a:sym typeface="Open Sans"/>
              </a:rPr>
              <a:t>is shown in</a:t>
            </a:r>
            <a:r>
              <a:rPr lang="en-GB" sz="1200" u="none" strike="noStrike">
                <a:solidFill>
                  <a:schemeClr val="dk1"/>
                </a:solidFill>
                <a:latin typeface="Open Sans"/>
                <a:ea typeface="Open Sans"/>
                <a:cs typeface="Open Sans"/>
                <a:sym typeface="Open Sans"/>
              </a:rPr>
              <a:t> the right figure, it is clear that it is one of the cheapest options out there. In fact, wind and solar are both undercutting the price of gas and coal. In the case of coal, the cost has effectively remained the same over the past 10 years, whereas the price of solar fell 89 percent, and the price of wind fell 70</a:t>
            </a:r>
            <a:r>
              <a:rPr lang="en-GB">
                <a:latin typeface="Open Sans"/>
                <a:ea typeface="Open Sans"/>
                <a:cs typeface="Open Sans"/>
                <a:sym typeface="Open Sans"/>
              </a:rPr>
              <a:t> percent. </a:t>
            </a:r>
            <a:endParaRPr sz="1200" u="none" strike="noStrike">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This indicates there is likely to be a drastic cost driven shift in generation sources over the coming decades</a:t>
            </a:r>
            <a:r>
              <a:rPr lang="en-GB">
                <a:latin typeface="Open Sans"/>
                <a:ea typeface="Open Sans"/>
                <a:cs typeface="Open Sans"/>
                <a:sym typeface="Open Sans"/>
              </a:rPr>
              <a:t>, making renewables a very attractive alternative to traditional forms of energy.</a:t>
            </a:r>
            <a:endParaRPr>
              <a:latin typeface="Open Sans"/>
              <a:ea typeface="Open Sans"/>
              <a:cs typeface="Open Sans"/>
              <a:sym typeface="Open Sans"/>
            </a:endParaRPr>
          </a:p>
        </p:txBody>
      </p:sp>
      <p:sp>
        <p:nvSpPr>
          <p:cNvPr id="215" name="Google Shape;2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provision of clean energy is already under way, driven by the falling costs.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latin typeface="Open Sans"/>
                <a:ea typeface="Open Sans"/>
                <a:cs typeface="Open Sans"/>
                <a:sym typeface="Open Sans"/>
              </a:rPr>
              <a:t>The figure on the left shows the share of primary energy from renewables – this is for energy, so includes electricity, transport and space heating or cooling. Transport and heating systems are dominated at the moment by fossil fuels such as oil and gas. </a:t>
            </a:r>
            <a:r>
              <a:rPr lang="en-GB" sz="1200" u="none" strike="noStrike">
                <a:solidFill>
                  <a:schemeClr val="dk1"/>
                </a:solidFill>
                <a:latin typeface="Open Sans"/>
                <a:ea typeface="Open Sans"/>
                <a:cs typeface="Open Sans"/>
                <a:sym typeface="Open Sans"/>
              </a:rPr>
              <a:t>In 2019, approximately 11 percent of global energy was produced by renewables.</a:t>
            </a:r>
            <a:endParaRPr/>
          </a:p>
          <a:p>
            <a:pPr indent="0" lvl="0" marL="0" rtl="0" algn="l">
              <a:spcBef>
                <a:spcPts val="0"/>
              </a:spcBef>
              <a:spcAft>
                <a:spcPts val="0"/>
              </a:spcAft>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The figure on the right zooms in to the electricity system, discounting the transport and space heating and cooling sectors powered by non-electric sources. Electricity systems tend to be easier to decarbonise. It is clear that our transition to renewable generation is </a:t>
            </a:r>
            <a:r>
              <a:rPr lang="en-GB">
                <a:latin typeface="Open Sans"/>
                <a:ea typeface="Open Sans"/>
                <a:cs typeface="Open Sans"/>
                <a:sym typeface="Open Sans"/>
              </a:rPr>
              <a:t>under way</a:t>
            </a:r>
            <a:r>
              <a:rPr lang="en-GB" sz="1200" u="none" strike="noStrike">
                <a:solidFill>
                  <a:schemeClr val="dk1"/>
                </a:solidFill>
                <a:latin typeface="Open Sans"/>
                <a:ea typeface="Open Sans"/>
                <a:cs typeface="Open Sans"/>
                <a:sym typeface="Open Sans"/>
              </a:rPr>
              <a:t>. In 2019, over 7 thousand </a:t>
            </a:r>
            <a:r>
              <a:rPr lang="en-GB">
                <a:latin typeface="Open Sans"/>
                <a:ea typeface="Open Sans"/>
                <a:cs typeface="Open Sans"/>
                <a:sym typeface="Open Sans"/>
              </a:rPr>
              <a:t>tera</a:t>
            </a:r>
            <a:r>
              <a:rPr lang="en-GB" sz="1200" u="none" strike="noStrike">
                <a:solidFill>
                  <a:schemeClr val="dk1"/>
                </a:solidFill>
                <a:latin typeface="Open Sans"/>
                <a:ea typeface="Open Sans"/>
                <a:cs typeface="Open Sans"/>
                <a:sym typeface="Open Sans"/>
              </a:rPr>
              <a:t> watt hours of energy were produced from renewable technologies.</a:t>
            </a:r>
            <a:endParaRPr sz="1200" u="none" strike="noStrike">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u="none" strike="noStrike">
              <a:solidFill>
                <a:schemeClr val="dk1"/>
              </a:solidFill>
            </a:endParaRPr>
          </a:p>
          <a:p>
            <a:pPr indent="0" lvl="0" marL="0" rtl="0" algn="l">
              <a:spcBef>
                <a:spcPts val="0"/>
              </a:spcBef>
              <a:spcAft>
                <a:spcPts val="0"/>
              </a:spcAft>
              <a:buNone/>
            </a:pPr>
            <a:r>
              <a:rPr lang="en-GB" sz="1200" u="none" strike="noStrike">
                <a:solidFill>
                  <a:schemeClr val="dk1"/>
                </a:solidFill>
                <a:latin typeface="Open Sans"/>
                <a:ea typeface="Open Sans"/>
                <a:cs typeface="Open Sans"/>
                <a:sym typeface="Open Sans"/>
              </a:rPr>
              <a:t>However, renewable energy generation is very different to fossil </a:t>
            </a:r>
            <a:r>
              <a:rPr lang="en-GB">
                <a:latin typeface="Open Sans"/>
                <a:ea typeface="Open Sans"/>
                <a:cs typeface="Open Sans"/>
                <a:sym typeface="Open Sans"/>
              </a:rPr>
              <a:t>fuels, generation </a:t>
            </a:r>
            <a:r>
              <a:rPr lang="en-GB" sz="1200" u="none" strike="noStrike">
                <a:solidFill>
                  <a:schemeClr val="dk1"/>
                </a:solidFill>
                <a:latin typeface="Open Sans"/>
                <a:ea typeface="Open Sans"/>
                <a:cs typeface="Open Sans"/>
                <a:sym typeface="Open Sans"/>
              </a:rPr>
              <a:t>is intermittent and cannot be ramped up and down to meet demand in the same way. Renewables may need to be coupled with energy storage. This is why energy system planning is even more valuable.</a:t>
            </a:r>
            <a:r>
              <a:rPr lang="en-GB">
                <a:latin typeface="Open Sans"/>
                <a:ea typeface="Open Sans"/>
                <a:cs typeface="Open Sans"/>
                <a:sym typeface="Open Sans"/>
              </a:rPr>
              <a:t> </a:t>
            </a:r>
            <a:endParaRPr sz="1200" u="none" strike="noStrike">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230" name="Google Shape;23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2"/>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pen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0"/>
          <p:cNvSpPr/>
          <p:nvPr>
            <p:ph idx="2" type="pic"/>
          </p:nvPr>
        </p:nvSpPr>
        <p:spPr>
          <a:xfrm>
            <a:off x="5183188" y="987425"/>
            <a:ext cx="6172200" cy="4873625"/>
          </a:xfrm>
          <a:prstGeom prst="rect">
            <a:avLst/>
          </a:prstGeom>
          <a:noFill/>
          <a:ln>
            <a:noFill/>
          </a:ln>
        </p:spPr>
      </p:sp>
      <p:sp>
        <p:nvSpPr>
          <p:cNvPr id="69" name="Google Shape;69;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888"/>
                </a:solidFill>
                <a:latin typeface="Open Sans"/>
                <a:ea typeface="Open Sans"/>
                <a:cs typeface="Open Sans"/>
                <a:sym typeface="Open Sans"/>
              </a:defRPr>
            </a:lvl1pPr>
            <a:lvl2pPr indent="0" lvl="1" marL="0" algn="r">
              <a:spcBef>
                <a:spcPts val="0"/>
              </a:spcBef>
              <a:buNone/>
              <a:defRPr b="0" i="0" sz="1200">
                <a:solidFill>
                  <a:srgbClr val="888888"/>
                </a:solidFill>
                <a:latin typeface="Open Sans"/>
                <a:ea typeface="Open Sans"/>
                <a:cs typeface="Open Sans"/>
                <a:sym typeface="Open Sans"/>
              </a:defRPr>
            </a:lvl2pPr>
            <a:lvl3pPr indent="0" lvl="2" marL="0" algn="r">
              <a:spcBef>
                <a:spcPts val="0"/>
              </a:spcBef>
              <a:buNone/>
              <a:defRPr b="0" i="0" sz="1200">
                <a:solidFill>
                  <a:srgbClr val="888888"/>
                </a:solidFill>
                <a:latin typeface="Open Sans"/>
                <a:ea typeface="Open Sans"/>
                <a:cs typeface="Open Sans"/>
                <a:sym typeface="Open Sans"/>
              </a:defRPr>
            </a:lvl3pPr>
            <a:lvl4pPr indent="0" lvl="3" marL="0" algn="r">
              <a:spcBef>
                <a:spcPts val="0"/>
              </a:spcBef>
              <a:buNone/>
              <a:defRPr b="0" i="0" sz="1200">
                <a:solidFill>
                  <a:srgbClr val="888888"/>
                </a:solidFill>
                <a:latin typeface="Open Sans"/>
                <a:ea typeface="Open Sans"/>
                <a:cs typeface="Open Sans"/>
                <a:sym typeface="Open Sans"/>
              </a:defRPr>
            </a:lvl4pPr>
            <a:lvl5pPr indent="0" lvl="4" marL="0" algn="r">
              <a:spcBef>
                <a:spcPts val="0"/>
              </a:spcBef>
              <a:buNone/>
              <a:defRPr b="0" i="0" sz="1200">
                <a:solidFill>
                  <a:srgbClr val="888888"/>
                </a:solidFill>
                <a:latin typeface="Open Sans"/>
                <a:ea typeface="Open Sans"/>
                <a:cs typeface="Open Sans"/>
                <a:sym typeface="Open Sans"/>
              </a:defRPr>
            </a:lvl5pPr>
            <a:lvl6pPr indent="0" lvl="5" marL="0" algn="r">
              <a:spcBef>
                <a:spcPts val="0"/>
              </a:spcBef>
              <a:buNone/>
              <a:defRPr b="0" i="0" sz="1200">
                <a:solidFill>
                  <a:srgbClr val="888888"/>
                </a:solidFill>
                <a:latin typeface="Open Sans"/>
                <a:ea typeface="Open Sans"/>
                <a:cs typeface="Open Sans"/>
                <a:sym typeface="Open Sans"/>
              </a:defRPr>
            </a:lvl6pPr>
            <a:lvl7pPr indent="0" lvl="6" marL="0" algn="r">
              <a:spcBef>
                <a:spcPts val="0"/>
              </a:spcBef>
              <a:buNone/>
              <a:defRPr b="0" i="0" sz="1200">
                <a:solidFill>
                  <a:srgbClr val="888888"/>
                </a:solidFill>
                <a:latin typeface="Open Sans"/>
                <a:ea typeface="Open Sans"/>
                <a:cs typeface="Open Sans"/>
                <a:sym typeface="Open Sans"/>
              </a:defRPr>
            </a:lvl7pPr>
            <a:lvl8pPr indent="0" lvl="7" marL="0" algn="r">
              <a:spcBef>
                <a:spcPts val="0"/>
              </a:spcBef>
              <a:buNone/>
              <a:defRPr b="0" i="0" sz="1200">
                <a:solidFill>
                  <a:srgbClr val="888888"/>
                </a:solidFill>
                <a:latin typeface="Open Sans"/>
                <a:ea typeface="Open Sans"/>
                <a:cs typeface="Open Sans"/>
                <a:sym typeface="Open Sans"/>
              </a:defRPr>
            </a:lvl8pPr>
            <a:lvl9pPr indent="0" lvl="8" marL="0" algn="r">
              <a:spcBef>
                <a:spcPts val="0"/>
              </a:spcBef>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Light"/>
              <a:buNone/>
              <a:defRPr b="0" i="0" sz="4400" u="none" cap="none" strike="noStrik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jpg"/><Relationship Id="rId4" Type="http://schemas.openxmlformats.org/officeDocument/2006/relationships/image" Target="../media/image38.png"/><Relationship Id="rId5" Type="http://schemas.openxmlformats.org/officeDocument/2006/relationships/image" Target="../media/image28.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jpg"/><Relationship Id="rId4" Type="http://schemas.openxmlformats.org/officeDocument/2006/relationships/image" Target="../media/image40.png"/><Relationship Id="rId5" Type="http://schemas.openxmlformats.org/officeDocument/2006/relationships/image" Target="../media/image28.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g"/><Relationship Id="rId4" Type="http://schemas.openxmlformats.org/officeDocument/2006/relationships/image" Target="../media/image29.jpg"/><Relationship Id="rId5" Type="http://schemas.openxmlformats.org/officeDocument/2006/relationships/image" Target="../media/image32.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33.png"/><Relationship Id="rId5" Type="http://schemas.openxmlformats.org/officeDocument/2006/relationships/image" Target="../media/image32.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jpg"/><Relationship Id="rId4" Type="http://schemas.openxmlformats.org/officeDocument/2006/relationships/image" Target="../media/image35.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jp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20" Type="http://schemas.openxmlformats.org/officeDocument/2006/relationships/image" Target="../media/image16.png"/><Relationship Id="rId11" Type="http://schemas.openxmlformats.org/officeDocument/2006/relationships/image" Target="../media/image5.png"/><Relationship Id="rId22" Type="http://schemas.openxmlformats.org/officeDocument/2006/relationships/image" Target="../media/image1.png"/><Relationship Id="rId10" Type="http://schemas.openxmlformats.org/officeDocument/2006/relationships/image" Target="../media/image9.png"/><Relationship Id="rId21" Type="http://schemas.openxmlformats.org/officeDocument/2006/relationships/image" Target="../media/image22.png"/><Relationship Id="rId13" Type="http://schemas.openxmlformats.org/officeDocument/2006/relationships/image" Target="../media/image13.png"/><Relationship Id="rId12"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jpg"/><Relationship Id="rId4" Type="http://schemas.openxmlformats.org/officeDocument/2006/relationships/image" Target="../media/image4.png"/><Relationship Id="rId9" Type="http://schemas.openxmlformats.org/officeDocument/2006/relationships/image" Target="../media/image12.png"/><Relationship Id="rId15" Type="http://schemas.openxmlformats.org/officeDocument/2006/relationships/image" Target="../media/image2.png"/><Relationship Id="rId14" Type="http://schemas.openxmlformats.org/officeDocument/2006/relationships/image" Target="../media/image15.png"/><Relationship Id="rId17" Type="http://schemas.openxmlformats.org/officeDocument/2006/relationships/image" Target="../media/image6.png"/><Relationship Id="rId16" Type="http://schemas.openxmlformats.org/officeDocument/2006/relationships/image" Target="../media/image11.png"/><Relationship Id="rId5" Type="http://schemas.openxmlformats.org/officeDocument/2006/relationships/image" Target="../media/image10.png"/><Relationship Id="rId19" Type="http://schemas.openxmlformats.org/officeDocument/2006/relationships/image" Target="../media/image19.png"/><Relationship Id="rId6" Type="http://schemas.openxmlformats.org/officeDocument/2006/relationships/image" Target="../media/image7.png"/><Relationship Id="rId18" Type="http://schemas.openxmlformats.org/officeDocument/2006/relationships/image" Target="../media/image17.png"/><Relationship Id="rId7" Type="http://schemas.openxmlformats.org/officeDocument/2006/relationships/image" Target="../media/image3.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jp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jpg"/><Relationship Id="rId4" Type="http://schemas.openxmlformats.org/officeDocument/2006/relationships/image" Target="../media/image24.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1.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36.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jpg"/><Relationship Id="rId4"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28.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1814" y="-453"/>
            <a:ext cx="12195628" cy="6867978"/>
          </a:xfrm>
          <a:prstGeom prst="rect">
            <a:avLst/>
          </a:prstGeom>
          <a:noFill/>
          <a:ln>
            <a:noFill/>
          </a:ln>
        </p:spPr>
      </p:pic>
      <p:sp>
        <p:nvSpPr>
          <p:cNvPr id="91" name="Google Shape;91;p1"/>
          <p:cNvSpPr txBox="1"/>
          <p:nvPr/>
        </p:nvSpPr>
        <p:spPr>
          <a:xfrm>
            <a:off x="599330" y="4178118"/>
            <a:ext cx="7002257"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1</a:t>
            </a:r>
            <a:r>
              <a:rPr b="1" i="0" lang="en-GB" sz="4400" u="none" cap="none" strike="noStrike">
                <a:solidFill>
                  <a:schemeClr val="dk1"/>
                </a:solidFill>
                <a:latin typeface="Open Sans ExtraBold"/>
                <a:ea typeface="Open Sans ExtraBold"/>
                <a:cs typeface="Open Sans ExtraBold"/>
                <a:sym typeface="Open Sans ExtraBold"/>
              </a:rPr>
              <a:t>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COURSE INTRODUCTION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TO EBS</a:t>
            </a:r>
            <a:endParaRPr/>
          </a:p>
        </p:txBody>
      </p:sp>
      <p:sp>
        <p:nvSpPr>
          <p:cNvPr id="92" name="Google Shape;92;p1"/>
          <p:cNvSpPr txBox="1"/>
          <p:nvPr/>
        </p:nvSpPr>
        <p:spPr>
          <a:xfrm>
            <a:off x="8975475"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sp>
        <p:nvSpPr>
          <p:cNvPr id="93" name="Google Shape;93;p1"/>
          <p:cNvSpPr txBox="1"/>
          <p:nvPr/>
        </p:nvSpPr>
        <p:spPr>
          <a:xfrm>
            <a:off x="607643" y="3186143"/>
            <a:ext cx="1709408" cy="369332"/>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lang="en-GB" sz="1800">
                <a:solidFill>
                  <a:schemeClr val="dk1"/>
                </a:solidFill>
                <a:latin typeface="Open Sans ExtraBold"/>
                <a:ea typeface="Open Sans ExtraBold"/>
                <a:cs typeface="Open Sans ExtraBold"/>
                <a:sym typeface="Open Sans ExtraBold"/>
              </a:rPr>
              <a:t>EBS </a:t>
            </a:r>
            <a:endParaRPr b="1" i="0" sz="1800" u="none" cap="none" strike="noStrike">
              <a:solidFill>
                <a:srgbClr val="000000"/>
              </a:solidFill>
              <a:latin typeface="Open Sans ExtraBold"/>
              <a:ea typeface="Open Sans ExtraBold"/>
              <a:cs typeface="Open Sans ExtraBold"/>
              <a:sym typeface="Open Sans ExtraBold"/>
            </a:endParaRPr>
          </a:p>
        </p:txBody>
      </p:sp>
      <p:sp>
        <p:nvSpPr>
          <p:cNvPr id="94" name="Google Shape;94;p1"/>
          <p:cNvSpPr/>
          <p:nvPr/>
        </p:nvSpPr>
        <p:spPr>
          <a:xfrm>
            <a:off x="4100458" y="370035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1.mp3" id="95" name="Google Shape;95;p1"/>
          <p:cNvPicPr preferRelativeResize="0"/>
          <p:nvPr/>
        </p:nvPicPr>
        <p:blipFill rotWithShape="1">
          <a:blip r:embed="rId4">
            <a:alphaModFix/>
          </a:blip>
          <a:srcRect b="0" l="0" r="0" t="0"/>
          <a:stretch/>
        </p:blipFill>
        <p:spPr>
          <a:xfrm>
            <a:off x="4171823" y="3771718"/>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Graphical user interface, text&#10;&#10;Description automatically generated" id="250" name="Google Shape;250;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1" name="Google Shape;251;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2" name="Google Shape;252;p10"/>
          <p:cNvSpPr/>
          <p:nvPr/>
        </p:nvSpPr>
        <p:spPr>
          <a:xfrm>
            <a:off x="887214" y="1411390"/>
            <a:ext cx="72280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1.2.4 Why is energy system planning as important as ever?</a:t>
            </a:r>
            <a:endParaRPr/>
          </a:p>
        </p:txBody>
      </p:sp>
      <p:sp>
        <p:nvSpPr>
          <p:cNvPr id="253" name="Google Shape;253;p10"/>
          <p:cNvSpPr txBox="1"/>
          <p:nvPr/>
        </p:nvSpPr>
        <p:spPr>
          <a:xfrm>
            <a:off x="887215" y="11897"/>
            <a:ext cx="602158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pic>
        <p:nvPicPr>
          <p:cNvPr id="254" name="Google Shape;254;p10"/>
          <p:cNvPicPr preferRelativeResize="0"/>
          <p:nvPr>
            <p:ph idx="1" type="body"/>
          </p:nvPr>
        </p:nvPicPr>
        <p:blipFill rotWithShape="1">
          <a:blip r:embed="rId4">
            <a:alphaModFix/>
          </a:blip>
          <a:srcRect b="0" l="0" r="0" t="0"/>
          <a:stretch/>
        </p:blipFill>
        <p:spPr>
          <a:xfrm>
            <a:off x="2661354" y="2172664"/>
            <a:ext cx="5982410" cy="4216817"/>
          </a:xfrm>
          <a:prstGeom prst="rect">
            <a:avLst/>
          </a:prstGeom>
          <a:noFill/>
          <a:ln>
            <a:noFill/>
          </a:ln>
        </p:spPr>
      </p:pic>
      <p:pic>
        <p:nvPicPr>
          <p:cNvPr descr="Diagram&#10;&#10;Description automatically generated" id="255" name="Google Shape;255;p10"/>
          <p:cNvPicPr preferRelativeResize="0"/>
          <p:nvPr/>
        </p:nvPicPr>
        <p:blipFill rotWithShape="1">
          <a:blip r:embed="rId5">
            <a:alphaModFix/>
          </a:blip>
          <a:srcRect b="0" l="0" r="0" t="0"/>
          <a:stretch/>
        </p:blipFill>
        <p:spPr>
          <a:xfrm>
            <a:off x="10473053" y="455295"/>
            <a:ext cx="839471" cy="839471"/>
          </a:xfrm>
          <a:prstGeom prst="rect">
            <a:avLst/>
          </a:prstGeom>
          <a:noFill/>
          <a:ln>
            <a:noFill/>
          </a:ln>
        </p:spPr>
      </p:pic>
      <p:sp>
        <p:nvSpPr>
          <p:cNvPr id="256" name="Google Shape;256;p10"/>
          <p:cNvSpPr txBox="1"/>
          <p:nvPr/>
        </p:nvSpPr>
        <p:spPr>
          <a:xfrm>
            <a:off x="918621" y="1840865"/>
            <a:ext cx="5048971" cy="328905"/>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00000"/>
              <a:buFont typeface="Arial"/>
              <a:buNone/>
            </a:pPr>
            <a:r>
              <a:rPr lang="en-GB" sz="2800">
                <a:solidFill>
                  <a:schemeClr val="dk1"/>
                </a:solidFill>
                <a:latin typeface="Open Sans"/>
                <a:ea typeface="Open Sans"/>
                <a:cs typeface="Open Sans"/>
                <a:sym typeface="Open Sans"/>
              </a:rPr>
              <a:t>SDG 7: affordable, clean energy for </a:t>
            </a:r>
            <a:r>
              <a:rPr b="1" lang="en-GB" sz="2800">
                <a:solidFill>
                  <a:schemeClr val="dk1"/>
                </a:solidFill>
                <a:latin typeface="Open Sans"/>
                <a:ea typeface="Open Sans"/>
                <a:cs typeface="Open Sans"/>
                <a:sym typeface="Open Sans"/>
              </a:rPr>
              <a:t>all</a:t>
            </a:r>
            <a:endParaRPr/>
          </a:p>
        </p:txBody>
      </p:sp>
      <p:sp>
        <p:nvSpPr>
          <p:cNvPr id="257" name="Google Shape;257;p10"/>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10.mp3" id="258" name="Google Shape;258;p10"/>
          <p:cNvPicPr preferRelativeResize="0"/>
          <p:nvPr/>
        </p:nvPicPr>
        <p:blipFill rotWithShape="1">
          <a:blip r:embed="rId6">
            <a:alphaModFix/>
          </a:blip>
          <a:srcRect b="0" l="0" r="0" t="0"/>
          <a:stretch/>
        </p:blipFill>
        <p:spPr>
          <a:xfrm>
            <a:off x="6550777" y="35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Graphical user interface, text&#10;&#10;Description automatically generated" id="264" name="Google Shape;264;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5" name="Google Shape;265;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6" name="Google Shape;266;p11"/>
          <p:cNvSpPr/>
          <p:nvPr/>
        </p:nvSpPr>
        <p:spPr>
          <a:xfrm>
            <a:off x="887214" y="1411390"/>
            <a:ext cx="74566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1.2.5 Why is energy system planning as important than ever?</a:t>
            </a:r>
            <a:endParaRPr/>
          </a:p>
        </p:txBody>
      </p:sp>
      <p:sp>
        <p:nvSpPr>
          <p:cNvPr id="267" name="Google Shape;267;p11"/>
          <p:cNvSpPr txBox="1"/>
          <p:nvPr/>
        </p:nvSpPr>
        <p:spPr>
          <a:xfrm>
            <a:off x="887214" y="11897"/>
            <a:ext cx="5289141" cy="136907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pic>
        <p:nvPicPr>
          <p:cNvPr id="268" name="Google Shape;268;p11"/>
          <p:cNvPicPr preferRelativeResize="0"/>
          <p:nvPr>
            <p:ph idx="1" type="body"/>
          </p:nvPr>
        </p:nvPicPr>
        <p:blipFill rotWithShape="1">
          <a:blip r:embed="rId4">
            <a:alphaModFix/>
          </a:blip>
          <a:srcRect b="0" l="0" r="0" t="0"/>
          <a:stretch/>
        </p:blipFill>
        <p:spPr>
          <a:xfrm>
            <a:off x="2639012" y="2137641"/>
            <a:ext cx="6039301" cy="4233623"/>
          </a:xfrm>
          <a:prstGeom prst="rect">
            <a:avLst/>
          </a:prstGeom>
          <a:noFill/>
          <a:ln>
            <a:noFill/>
          </a:ln>
        </p:spPr>
      </p:pic>
      <p:pic>
        <p:nvPicPr>
          <p:cNvPr id="269" name="Google Shape;269;p11"/>
          <p:cNvPicPr preferRelativeResize="0"/>
          <p:nvPr/>
        </p:nvPicPr>
        <p:blipFill rotWithShape="1">
          <a:blip r:embed="rId5">
            <a:alphaModFix/>
          </a:blip>
          <a:srcRect b="0" l="0" r="0" t="0"/>
          <a:stretch/>
        </p:blipFill>
        <p:spPr>
          <a:xfrm>
            <a:off x="10473053" y="455295"/>
            <a:ext cx="839471" cy="839471"/>
          </a:xfrm>
          <a:prstGeom prst="rect">
            <a:avLst/>
          </a:prstGeom>
          <a:noFill/>
          <a:ln>
            <a:noFill/>
          </a:ln>
        </p:spPr>
      </p:pic>
      <p:sp>
        <p:nvSpPr>
          <p:cNvPr id="270" name="Google Shape;270;p11"/>
          <p:cNvSpPr txBox="1"/>
          <p:nvPr/>
        </p:nvSpPr>
        <p:spPr>
          <a:xfrm>
            <a:off x="918621" y="1840865"/>
            <a:ext cx="5048971" cy="328905"/>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00000"/>
              <a:buFont typeface="Arial"/>
              <a:buNone/>
            </a:pPr>
            <a:r>
              <a:rPr lang="en-GB" sz="2800">
                <a:solidFill>
                  <a:schemeClr val="dk1"/>
                </a:solidFill>
                <a:latin typeface="Open Sans"/>
                <a:ea typeface="Open Sans"/>
                <a:cs typeface="Open Sans"/>
                <a:sym typeface="Open Sans"/>
              </a:rPr>
              <a:t>SDG 7: affordable, clean energy for all</a:t>
            </a:r>
            <a:endParaRPr/>
          </a:p>
        </p:txBody>
      </p:sp>
      <p:sp>
        <p:nvSpPr>
          <p:cNvPr id="271" name="Google Shape;271;p11"/>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11.mp3" id="272" name="Google Shape;272;p11"/>
          <p:cNvPicPr preferRelativeResize="0"/>
          <p:nvPr/>
        </p:nvPicPr>
        <p:blipFill rotWithShape="1">
          <a:blip r:embed="rId6">
            <a:alphaModFix/>
          </a:blip>
          <a:srcRect b="0" l="0" r="0" t="0"/>
          <a:stretch/>
        </p:blipFill>
        <p:spPr>
          <a:xfrm>
            <a:off x="6550777" y="35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Graphical user interface, text&#10;&#10;Description automatically generated" id="278" name="Google Shape;278;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9" name="Google Shape;279;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0" name="Google Shape;280;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1.3.1 What is EBS?</a:t>
            </a:r>
            <a:endParaRPr sz="2000">
              <a:solidFill>
                <a:srgbClr val="9CC2E5"/>
              </a:solidFill>
              <a:latin typeface="Open Sans"/>
              <a:ea typeface="Open Sans"/>
              <a:cs typeface="Open Sans"/>
              <a:sym typeface="Open Sans"/>
            </a:endParaRPr>
          </a:p>
        </p:txBody>
      </p:sp>
      <p:sp>
        <p:nvSpPr>
          <p:cNvPr id="281" name="Google Shape;281;p12"/>
          <p:cNvSpPr txBox="1"/>
          <p:nvPr/>
        </p:nvSpPr>
        <p:spPr>
          <a:xfrm>
            <a:off x="887214" y="-5421"/>
            <a:ext cx="5005586"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 Intro to EBS</a:t>
            </a:r>
            <a:endParaRPr/>
          </a:p>
        </p:txBody>
      </p:sp>
      <p:pic>
        <p:nvPicPr>
          <p:cNvPr id="282" name="Google Shape;282;p12"/>
          <p:cNvPicPr preferRelativeResize="0"/>
          <p:nvPr/>
        </p:nvPicPr>
        <p:blipFill rotWithShape="1">
          <a:blip r:embed="rId4">
            <a:alphaModFix/>
          </a:blip>
          <a:srcRect b="0" l="0" r="0" t="0"/>
          <a:stretch/>
        </p:blipFill>
        <p:spPr>
          <a:xfrm>
            <a:off x="4688214" y="1257126"/>
            <a:ext cx="2540000" cy="2540000"/>
          </a:xfrm>
          <a:prstGeom prst="rect">
            <a:avLst/>
          </a:prstGeom>
          <a:noFill/>
          <a:ln>
            <a:noFill/>
          </a:ln>
        </p:spPr>
      </p:pic>
      <p:pic>
        <p:nvPicPr>
          <p:cNvPr id="283" name="Google Shape;283;p12"/>
          <p:cNvPicPr preferRelativeResize="0"/>
          <p:nvPr/>
        </p:nvPicPr>
        <p:blipFill rotWithShape="1">
          <a:blip r:embed="rId5">
            <a:alphaModFix/>
          </a:blip>
          <a:srcRect b="0" l="0" r="0" t="0"/>
          <a:stretch/>
        </p:blipFill>
        <p:spPr>
          <a:xfrm>
            <a:off x="4646803" y="4361697"/>
            <a:ext cx="2943540" cy="1883986"/>
          </a:xfrm>
          <a:prstGeom prst="rect">
            <a:avLst/>
          </a:prstGeom>
          <a:noFill/>
          <a:ln>
            <a:noFill/>
          </a:ln>
        </p:spPr>
      </p:pic>
      <p:sp>
        <p:nvSpPr>
          <p:cNvPr id="284" name="Google Shape;284;p12"/>
          <p:cNvSpPr/>
          <p:nvPr/>
        </p:nvSpPr>
        <p:spPr>
          <a:xfrm>
            <a:off x="6014849"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12.mp3" id="285" name="Google Shape;285;p12"/>
          <p:cNvPicPr preferRelativeResize="0"/>
          <p:nvPr/>
        </p:nvPicPr>
        <p:blipFill rotWithShape="1">
          <a:blip r:embed="rId6">
            <a:alphaModFix/>
          </a:blip>
          <a:srcRect b="0" l="0" r="0" t="0"/>
          <a:stretch/>
        </p:blipFill>
        <p:spPr>
          <a:xfrm>
            <a:off x="6086214" y="35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Graphical user interface, text&#10;&#10;Description automatically generated" id="291" name="Google Shape;291;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2" name="Google Shape;292;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3" name="Google Shape;293;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1.3.2 Energy Balance Studio</a:t>
            </a:r>
            <a:endParaRPr/>
          </a:p>
        </p:txBody>
      </p:sp>
      <p:sp>
        <p:nvSpPr>
          <p:cNvPr id="294" name="Google Shape;294;p13"/>
          <p:cNvSpPr txBox="1"/>
          <p:nvPr/>
        </p:nvSpPr>
        <p:spPr>
          <a:xfrm>
            <a:off x="887215" y="-8423"/>
            <a:ext cx="5069085" cy="138939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 Intro to EBS</a:t>
            </a:r>
            <a:endParaRPr/>
          </a:p>
        </p:txBody>
      </p:sp>
      <p:pic>
        <p:nvPicPr>
          <p:cNvPr id="295" name="Google Shape;295;p13"/>
          <p:cNvPicPr preferRelativeResize="0"/>
          <p:nvPr/>
        </p:nvPicPr>
        <p:blipFill rotWithShape="1">
          <a:blip r:embed="rId4">
            <a:alphaModFix/>
          </a:blip>
          <a:srcRect b="0" l="0" r="0" t="0"/>
          <a:stretch/>
        </p:blipFill>
        <p:spPr>
          <a:xfrm>
            <a:off x="7581605" y="2081133"/>
            <a:ext cx="3469486" cy="2947708"/>
          </a:xfrm>
          <a:prstGeom prst="rect">
            <a:avLst/>
          </a:prstGeom>
          <a:noFill/>
          <a:ln>
            <a:noFill/>
          </a:ln>
        </p:spPr>
      </p:pic>
      <p:sp>
        <p:nvSpPr>
          <p:cNvPr id="296" name="Google Shape;296;p13"/>
          <p:cNvSpPr txBox="1"/>
          <p:nvPr/>
        </p:nvSpPr>
        <p:spPr>
          <a:xfrm>
            <a:off x="6990006" y="5359275"/>
            <a:ext cx="465268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United Nations Statistics Division </a:t>
            </a:r>
            <a:endParaRPr/>
          </a:p>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Annual Questionnaire of Energy Statistics</a:t>
            </a:r>
            <a:endParaRPr/>
          </a:p>
        </p:txBody>
      </p:sp>
      <p:sp>
        <p:nvSpPr>
          <p:cNvPr id="297" name="Google Shape;297;p13"/>
          <p:cNvSpPr/>
          <p:nvPr/>
        </p:nvSpPr>
        <p:spPr>
          <a:xfrm>
            <a:off x="5848874" y="3027875"/>
            <a:ext cx="1067406" cy="802250"/>
          </a:xfrm>
          <a:prstGeom prst="leftRightArrow">
            <a:avLst>
              <a:gd fmla="val 23181"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descr="Text&#10;&#10;Description automatically generated" id="298" name="Google Shape;298;p13"/>
          <p:cNvPicPr preferRelativeResize="0"/>
          <p:nvPr/>
        </p:nvPicPr>
        <p:blipFill rotWithShape="1">
          <a:blip r:embed="rId5">
            <a:alphaModFix/>
          </a:blip>
          <a:srcRect b="0" l="0" r="0" t="0"/>
          <a:stretch/>
        </p:blipFill>
        <p:spPr>
          <a:xfrm>
            <a:off x="888041" y="2165035"/>
            <a:ext cx="4357181" cy="2787875"/>
          </a:xfrm>
          <a:prstGeom prst="rect">
            <a:avLst/>
          </a:prstGeom>
          <a:noFill/>
          <a:ln>
            <a:noFill/>
          </a:ln>
        </p:spPr>
      </p:pic>
      <p:sp>
        <p:nvSpPr>
          <p:cNvPr id="299" name="Google Shape;299;p13"/>
          <p:cNvSpPr/>
          <p:nvPr/>
        </p:nvSpPr>
        <p:spPr>
          <a:xfrm>
            <a:off x="6014849"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13.mp3" id="300" name="Google Shape;300;p13"/>
          <p:cNvPicPr preferRelativeResize="0"/>
          <p:nvPr/>
        </p:nvPicPr>
        <p:blipFill rotWithShape="1">
          <a:blip r:embed="rId6">
            <a:alphaModFix/>
          </a:blip>
          <a:srcRect b="0" l="0" r="0" t="0"/>
          <a:stretch/>
        </p:blipFill>
        <p:spPr>
          <a:xfrm>
            <a:off x="6083300" y="35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Graphical user interface, text&#10;&#10;Description automatically generated" id="306" name="Google Shape;306;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8" name="Google Shape;308;p1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1.3.3 Energy Balance Studio</a:t>
            </a:r>
            <a:endParaRPr/>
          </a:p>
        </p:txBody>
      </p:sp>
      <p:sp>
        <p:nvSpPr>
          <p:cNvPr id="309" name="Google Shape;309;p14"/>
          <p:cNvSpPr txBox="1"/>
          <p:nvPr/>
        </p:nvSpPr>
        <p:spPr>
          <a:xfrm>
            <a:off x="887215" y="-8423"/>
            <a:ext cx="4903986" cy="138939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1.3 Intro to EBS</a:t>
            </a:r>
            <a:endParaRPr/>
          </a:p>
        </p:txBody>
      </p:sp>
      <p:pic>
        <p:nvPicPr>
          <p:cNvPr id="310" name="Google Shape;310;p14"/>
          <p:cNvPicPr preferRelativeResize="0"/>
          <p:nvPr>
            <p:ph idx="1" type="body"/>
          </p:nvPr>
        </p:nvPicPr>
        <p:blipFill rotWithShape="1">
          <a:blip r:embed="rId4">
            <a:alphaModFix/>
          </a:blip>
          <a:srcRect b="0" l="0" r="0" t="0"/>
          <a:stretch/>
        </p:blipFill>
        <p:spPr>
          <a:xfrm>
            <a:off x="5240618" y="1411390"/>
            <a:ext cx="6426594" cy="3659891"/>
          </a:xfrm>
          <a:prstGeom prst="rect">
            <a:avLst/>
          </a:prstGeom>
          <a:noFill/>
          <a:ln>
            <a:noFill/>
          </a:ln>
        </p:spPr>
      </p:pic>
      <p:sp>
        <p:nvSpPr>
          <p:cNvPr id="311" name="Google Shape;311;p14"/>
          <p:cNvSpPr/>
          <p:nvPr/>
        </p:nvSpPr>
        <p:spPr>
          <a:xfrm>
            <a:off x="887214" y="1919062"/>
            <a:ext cx="4249562" cy="381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EBS is:</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Calibri"/>
              <a:buAutoNum type="arabicPeriod"/>
            </a:pPr>
            <a:r>
              <a:rPr lang="en-GB" sz="2000">
                <a:solidFill>
                  <a:schemeClr val="dk1"/>
                </a:solidFill>
                <a:latin typeface="Open Sans"/>
                <a:ea typeface="Open Sans"/>
                <a:cs typeface="Open Sans"/>
                <a:sym typeface="Open Sans"/>
              </a:rPr>
              <a:t>Compatible with the current structure of the UNSD energy statistics questionnaire. </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Calibri"/>
              <a:buAutoNum type="arabicPeriod"/>
            </a:pPr>
            <a:r>
              <a:rPr lang="en-GB" sz="2000">
                <a:solidFill>
                  <a:schemeClr val="dk1"/>
                </a:solidFill>
                <a:latin typeface="Open Sans"/>
                <a:ea typeface="Open Sans"/>
                <a:cs typeface="Open Sans"/>
                <a:sym typeface="Open Sans"/>
              </a:rPr>
              <a:t>Flexible in order to accommodate changes. </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Calibri"/>
              <a:buAutoNum type="arabicPeriod"/>
            </a:pPr>
            <a:r>
              <a:rPr lang="en-GB" sz="2000">
                <a:solidFill>
                  <a:schemeClr val="dk1"/>
                </a:solidFill>
                <a:latin typeface="Open Sans"/>
                <a:ea typeface="Open Sans"/>
                <a:cs typeface="Open Sans"/>
                <a:sym typeface="Open Sans"/>
              </a:rPr>
              <a:t>Straightforward to use.</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Calibri"/>
              <a:buAutoNum type="arabicPeriod"/>
            </a:pPr>
            <a:r>
              <a:rPr lang="en-GB" sz="2000">
                <a:solidFill>
                  <a:schemeClr val="dk1"/>
                </a:solidFill>
                <a:latin typeface="Open Sans"/>
                <a:ea typeface="Open Sans"/>
                <a:cs typeface="Open Sans"/>
                <a:sym typeface="Open Sans"/>
              </a:rPr>
              <a:t>Able to perform consistency checks.</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Calibri"/>
              <a:buAutoNum type="arabicPeriod"/>
            </a:pPr>
            <a:r>
              <a:rPr lang="en-GB" sz="2000">
                <a:solidFill>
                  <a:schemeClr val="dk1"/>
                </a:solidFill>
                <a:latin typeface="Open Sans"/>
                <a:ea typeface="Open Sans"/>
                <a:cs typeface="Open Sans"/>
                <a:sym typeface="Open Sans"/>
              </a:rPr>
              <a:t>Easy to fill in and store results.</a:t>
            </a:r>
            <a:endParaRPr sz="2000">
              <a:solidFill>
                <a:schemeClr val="dk1"/>
              </a:solidFill>
              <a:latin typeface="Open Sans"/>
              <a:ea typeface="Open Sans"/>
              <a:cs typeface="Open Sans"/>
              <a:sym typeface="Open Sans"/>
            </a:endParaRPr>
          </a:p>
        </p:txBody>
      </p:sp>
      <p:sp>
        <p:nvSpPr>
          <p:cNvPr id="312" name="Google Shape;312;p14"/>
          <p:cNvSpPr/>
          <p:nvPr/>
        </p:nvSpPr>
        <p:spPr>
          <a:xfrm>
            <a:off x="6014849"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14.mp3" id="313" name="Google Shape;313;p14"/>
          <p:cNvPicPr preferRelativeResize="0"/>
          <p:nvPr/>
        </p:nvPicPr>
        <p:blipFill rotWithShape="1">
          <a:blip r:embed="rId5">
            <a:alphaModFix/>
          </a:blip>
          <a:srcRect b="0" l="0" r="0" t="0"/>
          <a:stretch/>
        </p:blipFill>
        <p:spPr>
          <a:xfrm>
            <a:off x="6086098" y="35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Graphical user interface, text&#10;&#10;Description automatically generated" id="319" name="Google Shape;31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0" name="Google Shape;320;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321" name="Google Shape;321;p15"/>
          <p:cNvSpPr/>
          <p:nvPr/>
        </p:nvSpPr>
        <p:spPr>
          <a:xfrm>
            <a:off x="887215" y="2090526"/>
            <a:ext cx="7741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1.4.1 The Intended Learning Outcomes of this Course</a:t>
            </a:r>
            <a:endParaRPr/>
          </a:p>
        </p:txBody>
      </p:sp>
      <p:sp>
        <p:nvSpPr>
          <p:cNvPr id="322" name="Google Shape;322;p15"/>
          <p:cNvSpPr txBox="1"/>
          <p:nvPr/>
        </p:nvSpPr>
        <p:spPr>
          <a:xfrm>
            <a:off x="887215" y="690161"/>
            <a:ext cx="10951245" cy="13858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Course outline and objectives </a:t>
            </a:r>
            <a:endParaRPr/>
          </a:p>
        </p:txBody>
      </p:sp>
      <p:sp>
        <p:nvSpPr>
          <p:cNvPr id="323" name="Google Shape;323;p15"/>
          <p:cNvSpPr txBox="1"/>
          <p:nvPr>
            <p:ph idx="1" type="body"/>
          </p:nvPr>
        </p:nvSpPr>
        <p:spPr>
          <a:xfrm>
            <a:off x="880068" y="2529010"/>
            <a:ext cx="9041842"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GB" sz="2000">
                <a:latin typeface="Open Sans"/>
                <a:ea typeface="Open Sans"/>
                <a:cs typeface="Open Sans"/>
                <a:sym typeface="Open Sans"/>
              </a:rPr>
              <a:t>You have now had an introduction to why EBS is important. By the end of this course, you will:</a:t>
            </a:r>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ILO1: understand energy system analysis</a:t>
            </a:r>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ILO2: be able to conduct an energy balance using Energy Balance Studio</a:t>
            </a:r>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ILO3: understand the fundamentals behind energy balances</a:t>
            </a:r>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ILO4: understand how to differentiate between an energy balance and a commodity balance </a:t>
            </a:r>
            <a:endParaRPr sz="2000"/>
          </a:p>
        </p:txBody>
      </p:sp>
      <p:sp>
        <p:nvSpPr>
          <p:cNvPr id="324" name="Google Shape;324;p15"/>
          <p:cNvSpPr/>
          <p:nvPr/>
        </p:nvSpPr>
        <p:spPr>
          <a:xfrm>
            <a:off x="8890180" y="10765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lide 17 mod.mp3" id="325" name="Google Shape;325;p15"/>
          <p:cNvPicPr preferRelativeResize="0"/>
          <p:nvPr/>
        </p:nvPicPr>
        <p:blipFill rotWithShape="1">
          <a:blip r:embed="rId4">
            <a:alphaModFix/>
          </a:blip>
          <a:srcRect b="0" l="0" r="0" t="0"/>
          <a:stretch/>
        </p:blipFill>
        <p:spPr>
          <a:xfrm>
            <a:off x="8961545" y="11478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Graphical user interface, text&#10;&#10;Description automatically generated" id="331" name="Google Shape;331;p16"/>
          <p:cNvPicPr preferRelativeResize="0"/>
          <p:nvPr/>
        </p:nvPicPr>
        <p:blipFill rotWithShape="1">
          <a:blip r:embed="rId3">
            <a:alphaModFix/>
          </a:blip>
          <a:srcRect b="0" l="0" r="0" t="0"/>
          <a:stretch/>
        </p:blipFill>
        <p:spPr>
          <a:xfrm>
            <a:off x="0" y="3523"/>
            <a:ext cx="12192000" cy="6858000"/>
          </a:xfrm>
          <a:prstGeom prst="rect">
            <a:avLst/>
          </a:prstGeom>
          <a:noFill/>
          <a:ln>
            <a:noFill/>
          </a:ln>
        </p:spPr>
      </p:pic>
      <p:sp>
        <p:nvSpPr>
          <p:cNvPr id="332" name="Google Shape;332;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3" name="Google Shape;333;p16"/>
          <p:cNvSpPr/>
          <p:nvPr/>
        </p:nvSpPr>
        <p:spPr>
          <a:xfrm>
            <a:off x="912335" y="203941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1.4.2 Course Structure</a:t>
            </a:r>
            <a:endParaRPr/>
          </a:p>
        </p:txBody>
      </p:sp>
      <p:grpSp>
        <p:nvGrpSpPr>
          <p:cNvPr id="334" name="Google Shape;334;p16"/>
          <p:cNvGrpSpPr/>
          <p:nvPr/>
        </p:nvGrpSpPr>
        <p:grpSpPr>
          <a:xfrm>
            <a:off x="3395641" y="2237171"/>
            <a:ext cx="2072846" cy="3911287"/>
            <a:chOff x="2013994" y="1885479"/>
            <a:chExt cx="2257065" cy="4262979"/>
          </a:xfrm>
        </p:grpSpPr>
        <p:grpSp>
          <p:nvGrpSpPr>
            <p:cNvPr id="335" name="Google Shape;335;p16"/>
            <p:cNvGrpSpPr/>
            <p:nvPr/>
          </p:nvGrpSpPr>
          <p:grpSpPr>
            <a:xfrm>
              <a:off x="2013994" y="2498886"/>
              <a:ext cx="2257065" cy="3649572"/>
              <a:chOff x="1423685" y="2095017"/>
              <a:chExt cx="2257065" cy="3649572"/>
            </a:xfrm>
          </p:grpSpPr>
          <p:sp>
            <p:nvSpPr>
              <p:cNvPr id="336" name="Google Shape;336;p16"/>
              <p:cNvSpPr/>
              <p:nvPr/>
            </p:nvSpPr>
            <p:spPr>
              <a:xfrm>
                <a:off x="1423686" y="2095017"/>
                <a:ext cx="2245489" cy="324091"/>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Mini-lecture 1</a:t>
                </a:r>
                <a:endParaRPr/>
              </a:p>
            </p:txBody>
          </p:sp>
          <p:sp>
            <p:nvSpPr>
              <p:cNvPr id="337" name="Google Shape;337;p16"/>
              <p:cNvSpPr/>
              <p:nvPr/>
            </p:nvSpPr>
            <p:spPr>
              <a:xfrm>
                <a:off x="1435261" y="2575703"/>
                <a:ext cx="2245489" cy="314831"/>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Quiz 1</a:t>
                </a:r>
                <a:endParaRPr/>
              </a:p>
            </p:txBody>
          </p:sp>
          <p:sp>
            <p:nvSpPr>
              <p:cNvPr id="338" name="Google Shape;338;p16"/>
              <p:cNvSpPr/>
              <p:nvPr/>
            </p:nvSpPr>
            <p:spPr>
              <a:xfrm>
                <a:off x="1423685" y="4949833"/>
                <a:ext cx="2245489" cy="324091"/>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Mini-lecture 4</a:t>
                </a:r>
                <a:endParaRPr/>
              </a:p>
            </p:txBody>
          </p:sp>
          <p:sp>
            <p:nvSpPr>
              <p:cNvPr id="339" name="Google Shape;339;p16"/>
              <p:cNvSpPr/>
              <p:nvPr/>
            </p:nvSpPr>
            <p:spPr>
              <a:xfrm>
                <a:off x="1423685" y="5429758"/>
                <a:ext cx="2245489" cy="314831"/>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Quiz 4</a:t>
                </a:r>
                <a:endParaRPr/>
              </a:p>
            </p:txBody>
          </p:sp>
          <p:sp>
            <p:nvSpPr>
              <p:cNvPr id="340" name="Google Shape;340;p16"/>
              <p:cNvSpPr/>
              <p:nvPr/>
            </p:nvSpPr>
            <p:spPr>
              <a:xfrm>
                <a:off x="1435261" y="3999243"/>
                <a:ext cx="2245489" cy="324091"/>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Mini-lecture 3</a:t>
                </a:r>
                <a:endParaRPr/>
              </a:p>
            </p:txBody>
          </p:sp>
          <p:sp>
            <p:nvSpPr>
              <p:cNvPr id="341" name="Google Shape;341;p16"/>
              <p:cNvSpPr/>
              <p:nvPr/>
            </p:nvSpPr>
            <p:spPr>
              <a:xfrm>
                <a:off x="1435261" y="4479168"/>
                <a:ext cx="2245489" cy="314831"/>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Quiz 3</a:t>
                </a:r>
                <a:endParaRPr/>
              </a:p>
            </p:txBody>
          </p:sp>
          <p:sp>
            <p:nvSpPr>
              <p:cNvPr id="342" name="Google Shape;342;p16"/>
              <p:cNvSpPr/>
              <p:nvPr/>
            </p:nvSpPr>
            <p:spPr>
              <a:xfrm>
                <a:off x="1435261" y="3047130"/>
                <a:ext cx="2245489" cy="324091"/>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Mini-lecture 2</a:t>
                </a:r>
                <a:endParaRPr/>
              </a:p>
            </p:txBody>
          </p:sp>
          <p:sp>
            <p:nvSpPr>
              <p:cNvPr id="343" name="Google Shape;343;p16"/>
              <p:cNvSpPr/>
              <p:nvPr/>
            </p:nvSpPr>
            <p:spPr>
              <a:xfrm>
                <a:off x="1423686" y="3527817"/>
                <a:ext cx="2245489" cy="314831"/>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Quiz 2</a:t>
                </a:r>
                <a:endParaRPr/>
              </a:p>
            </p:txBody>
          </p:sp>
        </p:grpSp>
        <p:sp>
          <p:nvSpPr>
            <p:cNvPr id="344" name="Google Shape;344;p16"/>
            <p:cNvSpPr txBox="1"/>
            <p:nvPr/>
          </p:nvSpPr>
          <p:spPr>
            <a:xfrm>
              <a:off x="2228127" y="1885479"/>
              <a:ext cx="184037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9CC2E5"/>
                  </a:solidFill>
                  <a:latin typeface="Open Sans Light"/>
                  <a:ea typeface="Open Sans Light"/>
                  <a:cs typeface="Open Sans Light"/>
                  <a:sym typeface="Open Sans Light"/>
                </a:rPr>
                <a:t>Lecture</a:t>
              </a:r>
              <a:endParaRPr/>
            </a:p>
          </p:txBody>
        </p:sp>
      </p:grpSp>
      <p:grpSp>
        <p:nvGrpSpPr>
          <p:cNvPr id="345" name="Google Shape;345;p16"/>
          <p:cNvGrpSpPr/>
          <p:nvPr/>
        </p:nvGrpSpPr>
        <p:grpSpPr>
          <a:xfrm>
            <a:off x="6664185" y="2240106"/>
            <a:ext cx="2061271" cy="3908351"/>
            <a:chOff x="7007504" y="1888414"/>
            <a:chExt cx="2245490" cy="4260043"/>
          </a:xfrm>
        </p:grpSpPr>
        <p:sp>
          <p:nvSpPr>
            <p:cNvPr id="346" name="Google Shape;346;p16"/>
            <p:cNvSpPr txBox="1"/>
            <p:nvPr/>
          </p:nvSpPr>
          <p:spPr>
            <a:xfrm>
              <a:off x="7210063" y="1888414"/>
              <a:ext cx="184037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9CC2E5"/>
                  </a:solidFill>
                  <a:latin typeface="Open Sans Light"/>
                  <a:ea typeface="Open Sans Light"/>
                  <a:cs typeface="Open Sans Light"/>
                  <a:sym typeface="Open Sans Light"/>
                </a:rPr>
                <a:t>Hands-on</a:t>
              </a:r>
              <a:endParaRPr/>
            </a:p>
          </p:txBody>
        </p:sp>
        <p:sp>
          <p:nvSpPr>
            <p:cNvPr id="347" name="Google Shape;347;p16"/>
            <p:cNvSpPr/>
            <p:nvPr/>
          </p:nvSpPr>
          <p:spPr>
            <a:xfrm>
              <a:off x="7007504" y="5833626"/>
              <a:ext cx="2245489" cy="314831"/>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Quiz</a:t>
              </a:r>
              <a:endParaRPr/>
            </a:p>
          </p:txBody>
        </p:sp>
        <p:sp>
          <p:nvSpPr>
            <p:cNvPr id="348" name="Google Shape;348;p16"/>
            <p:cNvSpPr/>
            <p:nvPr/>
          </p:nvSpPr>
          <p:spPr>
            <a:xfrm>
              <a:off x="7007505" y="2498886"/>
              <a:ext cx="2245489" cy="3178907"/>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Open Sans Light"/>
                  <a:ea typeface="Open Sans Light"/>
                  <a:cs typeface="Open Sans Light"/>
                  <a:sym typeface="Open Sans Light"/>
                </a:rPr>
                <a:t>Hands-on exercises</a:t>
              </a:r>
              <a:endParaRPr/>
            </a:p>
          </p:txBody>
        </p:sp>
      </p:grpSp>
      <p:sp>
        <p:nvSpPr>
          <p:cNvPr id="349" name="Google Shape;349;p16"/>
          <p:cNvSpPr txBox="1"/>
          <p:nvPr/>
        </p:nvSpPr>
        <p:spPr>
          <a:xfrm>
            <a:off x="887215" y="690161"/>
            <a:ext cx="10951245" cy="13858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Course outline and objectives </a:t>
            </a:r>
            <a:endParaRPr/>
          </a:p>
        </p:txBody>
      </p:sp>
      <p:sp>
        <p:nvSpPr>
          <p:cNvPr id="350" name="Google Shape;350;p16"/>
          <p:cNvSpPr/>
          <p:nvPr/>
        </p:nvSpPr>
        <p:spPr>
          <a:xfrm>
            <a:off x="8890180" y="10765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18.mp3" id="351" name="Google Shape;351;p16"/>
          <p:cNvPicPr preferRelativeResize="0"/>
          <p:nvPr/>
        </p:nvPicPr>
        <p:blipFill rotWithShape="1">
          <a:blip r:embed="rId4">
            <a:alphaModFix/>
          </a:blip>
          <a:srcRect b="0" l="0" r="0" t="0"/>
          <a:stretch/>
        </p:blipFill>
        <p:spPr>
          <a:xfrm>
            <a:off x="8961545" y="114955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Graphical user interface, text&#10;&#10;Description automatically generated" id="357" name="Google Shape;357;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59" name="Google Shape;359;p17"/>
          <p:cNvSpPr/>
          <p:nvPr/>
        </p:nvSpPr>
        <p:spPr>
          <a:xfrm>
            <a:off x="930758" y="19992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1.4.3 The Lectures</a:t>
            </a:r>
            <a:endParaRPr/>
          </a:p>
        </p:txBody>
      </p:sp>
      <p:sp>
        <p:nvSpPr>
          <p:cNvPr id="360" name="Google Shape;360;p17"/>
          <p:cNvSpPr txBox="1"/>
          <p:nvPr>
            <p:ph idx="1" type="body"/>
          </p:nvPr>
        </p:nvSpPr>
        <p:spPr>
          <a:xfrm>
            <a:off x="838200" y="2413454"/>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C00000"/>
              </a:buClr>
              <a:buSzPts val="2000"/>
              <a:buChar char="•"/>
            </a:pPr>
            <a:r>
              <a:rPr lang="en-GB" sz="2000">
                <a:solidFill>
                  <a:srgbClr val="C00000"/>
                </a:solidFill>
                <a:latin typeface="Open Sans"/>
                <a:ea typeface="Open Sans"/>
                <a:cs typeface="Open Sans"/>
                <a:sym typeface="Open Sans"/>
              </a:rPr>
              <a:t>Lecture 1 – Course Introduction (this lecture)</a:t>
            </a:r>
            <a:endParaRPr>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2 – Overview of Energy Planning and Energy System Analysis</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3 – The Energy Chain</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4 – Intro to Energy Balance Studio</a:t>
            </a:r>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Lecture 5 – Energy Balance Specifics and Principles</a:t>
            </a:r>
            <a:endParaRPr sz="2000"/>
          </a:p>
        </p:txBody>
      </p:sp>
      <p:sp>
        <p:nvSpPr>
          <p:cNvPr id="361" name="Google Shape;361;p17"/>
          <p:cNvSpPr txBox="1"/>
          <p:nvPr/>
        </p:nvSpPr>
        <p:spPr>
          <a:xfrm>
            <a:off x="887215" y="690161"/>
            <a:ext cx="10951245" cy="13858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Course outline and objectives </a:t>
            </a:r>
            <a:endParaRPr/>
          </a:p>
        </p:txBody>
      </p:sp>
      <p:sp>
        <p:nvSpPr>
          <p:cNvPr id="362" name="Google Shape;362;p17"/>
          <p:cNvSpPr/>
          <p:nvPr/>
        </p:nvSpPr>
        <p:spPr>
          <a:xfrm>
            <a:off x="8890180" y="10765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19.mp3" id="363" name="Google Shape;363;p17"/>
          <p:cNvPicPr preferRelativeResize="0"/>
          <p:nvPr/>
        </p:nvPicPr>
        <p:blipFill rotWithShape="1">
          <a:blip r:embed="rId4">
            <a:alphaModFix/>
          </a:blip>
          <a:srcRect b="0" l="0" r="0" t="0"/>
          <a:stretch/>
        </p:blipFill>
        <p:spPr>
          <a:xfrm>
            <a:off x="8961545" y="11478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Graphical user interface, text&#10;&#10;Description automatically generated" id="369" name="Google Shape;369;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0" name="Google Shape;370;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71" name="Google Shape;371;p18"/>
          <p:cNvSpPr txBox="1"/>
          <p:nvPr>
            <p:ph idx="1" type="body"/>
          </p:nvPr>
        </p:nvSpPr>
        <p:spPr>
          <a:xfrm>
            <a:off x="910771" y="2391682"/>
            <a:ext cx="10515600" cy="435859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GB" sz="2000">
                <a:latin typeface="Open Sans"/>
                <a:ea typeface="Open Sans"/>
                <a:cs typeface="Open Sans"/>
                <a:sym typeface="Open Sans"/>
              </a:rPr>
              <a:t>Hands-on 1 – EBS Software Installation</a:t>
            </a:r>
            <a:endParaRPr>
              <a:latin typeface="Open Sans"/>
              <a:ea typeface="Open Sans"/>
              <a:cs typeface="Open Sans"/>
              <a:sym typeface="Open Sans"/>
            </a:endParaRPr>
          </a:p>
          <a:p>
            <a:pPr indent="-228600" lvl="0" marL="228600" rtl="0" algn="l">
              <a:lnSpc>
                <a:spcPct val="100000"/>
              </a:lnSpc>
              <a:spcBef>
                <a:spcPts val="500"/>
              </a:spcBef>
              <a:spcAft>
                <a:spcPts val="0"/>
              </a:spcAft>
              <a:buClr>
                <a:schemeClr val="dk1"/>
              </a:buClr>
              <a:buSzPts val="2000"/>
              <a:buChar char="•"/>
            </a:pPr>
            <a:r>
              <a:rPr lang="en-GB" sz="2000">
                <a:latin typeface="Open Sans"/>
                <a:ea typeface="Open Sans"/>
                <a:cs typeface="Open Sans"/>
                <a:sym typeface="Open Sans"/>
              </a:rPr>
              <a:t>Hands-on 2 – EBS Demo Case</a:t>
            </a:r>
            <a:endParaRPr/>
          </a:p>
          <a:p>
            <a:pPr indent="0" lvl="0" marL="0" rtl="0" algn="l">
              <a:lnSpc>
                <a:spcPct val="100000"/>
              </a:lnSpc>
              <a:spcBef>
                <a:spcPts val="500"/>
              </a:spcBef>
              <a:spcAft>
                <a:spcPts val="0"/>
              </a:spcAft>
              <a:buClr>
                <a:schemeClr val="dk1"/>
              </a:buClr>
              <a:buSzPts val="2000"/>
              <a:buNone/>
            </a:pPr>
            <a:r>
              <a:t/>
            </a:r>
            <a:endParaRPr sz="2000"/>
          </a:p>
        </p:txBody>
      </p:sp>
      <p:sp>
        <p:nvSpPr>
          <p:cNvPr id="372" name="Google Shape;372;p18"/>
          <p:cNvSpPr/>
          <p:nvPr/>
        </p:nvSpPr>
        <p:spPr>
          <a:xfrm>
            <a:off x="887215" y="1991961"/>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1.4.4 Hands-on</a:t>
            </a:r>
            <a:endParaRPr/>
          </a:p>
        </p:txBody>
      </p:sp>
      <p:sp>
        <p:nvSpPr>
          <p:cNvPr id="373" name="Google Shape;373;p18"/>
          <p:cNvSpPr txBox="1"/>
          <p:nvPr/>
        </p:nvSpPr>
        <p:spPr>
          <a:xfrm>
            <a:off x="887215" y="690161"/>
            <a:ext cx="10951245" cy="13858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1.4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Course outline and objectives </a:t>
            </a:r>
            <a:endParaRPr/>
          </a:p>
        </p:txBody>
      </p:sp>
      <p:sp>
        <p:nvSpPr>
          <p:cNvPr id="374" name="Google Shape;374;p18"/>
          <p:cNvSpPr/>
          <p:nvPr/>
        </p:nvSpPr>
        <p:spPr>
          <a:xfrm>
            <a:off x="8890180" y="107652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20.mp3" id="375" name="Google Shape;375;p18"/>
          <p:cNvPicPr preferRelativeResize="0"/>
          <p:nvPr/>
        </p:nvPicPr>
        <p:blipFill rotWithShape="1">
          <a:blip r:embed="rId4">
            <a:alphaModFix/>
          </a:blip>
          <a:srcRect b="0" l="0" r="0" t="0"/>
          <a:stretch/>
        </p:blipFill>
        <p:spPr>
          <a:xfrm>
            <a:off x="8961545" y="11478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descr="Graphical user interface, website&#10;&#10;Description automatically generated" id="381" name="Google Shape;38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2" name="Google Shape;382;p19"/>
          <p:cNvSpPr txBox="1"/>
          <p:nvPr/>
        </p:nvSpPr>
        <p:spPr>
          <a:xfrm>
            <a:off x="8834546" y="4692435"/>
            <a:ext cx="2992083"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Collett, K.A., Charbonnier F., Ahsan A., Halloran C., Vijay, A., Berdellans I., Hasanovic S., Gritsevskyi A, Stankeviciute L.,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Tot M.; Welsch M., Hirmer S., 2021. Lecture 1: Course Introduction to EBS and MAED, Energy Balance Studio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and MAED (demand projections). Release Version 1.0.  [online presentation]. Climate Compatible Growth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and International Atomic Energy Agency.</a:t>
            </a:r>
            <a:endParaRPr sz="800">
              <a:solidFill>
                <a:schemeClr val="lt1"/>
              </a:solidFill>
              <a:latin typeface="Calibri"/>
              <a:ea typeface="Calibri"/>
              <a:cs typeface="Calibri"/>
              <a:sym typeface="Calibri"/>
            </a:endParaRPr>
          </a:p>
        </p:txBody>
      </p:sp>
      <p:sp>
        <p:nvSpPr>
          <p:cNvPr id="383" name="Google Shape;383;p19"/>
          <p:cNvSpPr txBox="1"/>
          <p:nvPr/>
        </p:nvSpPr>
        <p:spPr>
          <a:xfrm>
            <a:off x="9899301" y="5905083"/>
            <a:ext cx="204608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Graphical user interface, text&#10;&#10;Description automatically generated" id="101" name="Google Shape;101;p2"/>
          <p:cNvPicPr preferRelativeResize="0"/>
          <p:nvPr/>
        </p:nvPicPr>
        <p:blipFill rotWithShape="1">
          <a:blip r:embed="rId3">
            <a:alphaModFix/>
          </a:blip>
          <a:srcRect b="0" l="0" r="0" t="0"/>
          <a:stretch/>
        </p:blipFill>
        <p:spPr>
          <a:xfrm>
            <a:off x="0" y="287197"/>
            <a:ext cx="12192000" cy="6858000"/>
          </a:xfrm>
          <a:prstGeom prst="rect">
            <a:avLst/>
          </a:prstGeom>
          <a:noFill/>
          <a:ln>
            <a:noFill/>
          </a:ln>
        </p:spPr>
      </p:pic>
      <p:sp>
        <p:nvSpPr>
          <p:cNvPr id="102" name="Google Shape;102;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Open Sans"/>
                <a:ea typeface="Open Sans"/>
                <a:cs typeface="Open Sans"/>
                <a:sym typeface="Open Sans"/>
              </a:rPr>
              <a:t>Mini Lecture Learning Objective</a:t>
            </a:r>
            <a:endParaRPr sz="2800">
              <a:solidFill>
                <a:schemeClr val="lt1"/>
              </a:solidFill>
              <a:latin typeface="Open Sans"/>
              <a:ea typeface="Open Sans"/>
              <a:cs typeface="Open Sans"/>
              <a:sym typeface="Open Sans"/>
            </a:endParaRPr>
          </a:p>
        </p:txBody>
      </p:sp>
      <p:sp>
        <p:nvSpPr>
          <p:cNvPr id="104" name="Google Shape;104;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5" name="Google Shape;105;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sp>
        <p:nvSpPr>
          <p:cNvPr id="106" name="Google Shape;106;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Learning Outcomes</a:t>
            </a:r>
            <a:endParaRPr/>
          </a:p>
        </p:txBody>
      </p:sp>
      <p:sp>
        <p:nvSpPr>
          <p:cNvPr id="107" name="Google Shape;107;p2"/>
          <p:cNvSpPr txBox="1"/>
          <p:nvPr/>
        </p:nvSpPr>
        <p:spPr>
          <a:xfrm>
            <a:off x="886042" y="1417899"/>
            <a:ext cx="5669250" cy="34973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By the end of this lecture, you will:</a:t>
            </a:r>
            <a:endParaRPr sz="2000">
              <a:solidFill>
                <a:srgbClr val="9CC2E5"/>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ILO1: understand the components of energy systems and the relationship to the Sustainable Development Goals (SDGs)</a:t>
            </a:r>
            <a:endParaRPr/>
          </a:p>
          <a:p>
            <a:pPr indent="-342900" lvl="0" marL="342900" marR="0" rtl="0" algn="l">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ILO2: have an insight into the importance of energy system planning</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ILO3: have had an introduction to Energy Balance Studio (EBS) </a:t>
            </a:r>
            <a:endParaRPr/>
          </a:p>
          <a:p>
            <a:pPr indent="-342900" lvl="0" marL="342900" marR="0" rtl="0" algn="l">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ILO4: have knowledge of the course outline and learning objectives</a:t>
            </a:r>
            <a:endParaRPr sz="2000">
              <a:solidFill>
                <a:schemeClr val="dk1"/>
              </a:solidFill>
              <a:latin typeface="Open Sans"/>
              <a:ea typeface="Open Sans"/>
              <a:cs typeface="Open Sans"/>
              <a:sym typeface="Open Sans"/>
            </a:endParaRPr>
          </a:p>
        </p:txBody>
      </p:sp>
      <p:grpSp>
        <p:nvGrpSpPr>
          <p:cNvPr id="108" name="Google Shape;108;p2"/>
          <p:cNvGrpSpPr/>
          <p:nvPr/>
        </p:nvGrpSpPr>
        <p:grpSpPr>
          <a:xfrm>
            <a:off x="6896571" y="1869881"/>
            <a:ext cx="4196750" cy="3538984"/>
            <a:chOff x="5517949" y="1528650"/>
            <a:chExt cx="2898301" cy="2447800"/>
          </a:xfrm>
        </p:grpSpPr>
        <p:sp>
          <p:nvSpPr>
            <p:cNvPr id="109" name="Google Shape;109;p2"/>
            <p:cNvSpPr/>
            <p:nvPr/>
          </p:nvSpPr>
          <p:spPr>
            <a:xfrm>
              <a:off x="5517950" y="15286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1.1. Energy systems &amp; the SDGs</a:t>
              </a:r>
              <a:endParaRPr sz="1600">
                <a:solidFill>
                  <a:schemeClr val="dk1"/>
                </a:solidFill>
                <a:latin typeface="Open Sans"/>
                <a:ea typeface="Open Sans"/>
                <a:cs typeface="Open Sans"/>
                <a:sym typeface="Open Sans"/>
              </a:endParaRPr>
            </a:p>
          </p:txBody>
        </p:sp>
        <p:sp>
          <p:nvSpPr>
            <p:cNvPr id="110" name="Google Shape;110;p2"/>
            <p:cNvSpPr/>
            <p:nvPr/>
          </p:nvSpPr>
          <p:spPr>
            <a:xfrm>
              <a:off x="5517950" y="22123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1.2. Energy Planning</a:t>
              </a:r>
              <a:endParaRPr sz="1600">
                <a:solidFill>
                  <a:schemeClr val="dk1"/>
                </a:solidFill>
                <a:latin typeface="Open Sans"/>
                <a:ea typeface="Open Sans"/>
                <a:cs typeface="Open Sans"/>
                <a:sym typeface="Open Sans"/>
              </a:endParaRPr>
            </a:p>
          </p:txBody>
        </p:sp>
        <p:sp>
          <p:nvSpPr>
            <p:cNvPr id="111" name="Google Shape;111;p2"/>
            <p:cNvSpPr/>
            <p:nvPr/>
          </p:nvSpPr>
          <p:spPr>
            <a:xfrm>
              <a:off x="5517949" y="2861138"/>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1.3. Intro to EBS</a:t>
              </a:r>
              <a:endParaRPr sz="1600">
                <a:solidFill>
                  <a:schemeClr val="dk1"/>
                </a:solidFill>
                <a:latin typeface="Open Sans"/>
                <a:ea typeface="Open Sans"/>
                <a:cs typeface="Open Sans"/>
                <a:sym typeface="Open Sans"/>
              </a:endParaRPr>
            </a:p>
          </p:txBody>
        </p:sp>
        <p:sp>
          <p:nvSpPr>
            <p:cNvPr id="112" name="Google Shape;112;p2"/>
            <p:cNvSpPr/>
            <p:nvPr/>
          </p:nvSpPr>
          <p:spPr>
            <a:xfrm>
              <a:off x="5517950" y="35099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1.4 Course outline &amp; Objectives</a:t>
              </a:r>
              <a:endParaRPr sz="1600">
                <a:solidFill>
                  <a:schemeClr val="dk1"/>
                </a:solidFill>
                <a:latin typeface="Open Sans"/>
                <a:ea typeface="Open Sans"/>
                <a:cs typeface="Open Sans"/>
                <a:sym typeface="Open Sans"/>
              </a:endParaRPr>
            </a:p>
          </p:txBody>
        </p:sp>
        <p:cxnSp>
          <p:nvCxnSpPr>
            <p:cNvPr id="113" name="Google Shape;113;p2"/>
            <p:cNvCxnSpPr/>
            <p:nvPr/>
          </p:nvCxnSpPr>
          <p:spPr>
            <a:xfrm>
              <a:off x="6967100" y="1995150"/>
              <a:ext cx="0" cy="217200"/>
            </a:xfrm>
            <a:prstGeom prst="straightConnector1">
              <a:avLst/>
            </a:prstGeom>
            <a:noFill/>
            <a:ln cap="flat" cmpd="sng" w="9525">
              <a:solidFill>
                <a:schemeClr val="dk2"/>
              </a:solidFill>
              <a:prstDash val="solid"/>
              <a:round/>
              <a:headEnd len="sm" w="sm" type="none"/>
              <a:tailEnd len="med" w="med" type="triangle"/>
            </a:ln>
          </p:spPr>
        </p:cxnSp>
        <p:cxnSp>
          <p:nvCxnSpPr>
            <p:cNvPr id="114" name="Google Shape;114;p2"/>
            <p:cNvCxnSpPr/>
            <p:nvPr/>
          </p:nvCxnSpPr>
          <p:spPr>
            <a:xfrm>
              <a:off x="6967100" y="2678850"/>
              <a:ext cx="0" cy="182400"/>
            </a:xfrm>
            <a:prstGeom prst="straightConnector1">
              <a:avLst/>
            </a:prstGeom>
            <a:noFill/>
            <a:ln cap="flat" cmpd="sng" w="9525">
              <a:solidFill>
                <a:schemeClr val="dk2"/>
              </a:solidFill>
              <a:prstDash val="solid"/>
              <a:round/>
              <a:headEnd len="sm" w="sm" type="none"/>
              <a:tailEnd len="med" w="med" type="triangle"/>
            </a:ln>
          </p:spPr>
        </p:cxnSp>
        <p:cxnSp>
          <p:nvCxnSpPr>
            <p:cNvPr id="115" name="Google Shape;115;p2"/>
            <p:cNvCxnSpPr/>
            <p:nvPr/>
          </p:nvCxnSpPr>
          <p:spPr>
            <a:xfrm>
              <a:off x="6967100" y="3327638"/>
              <a:ext cx="0" cy="182400"/>
            </a:xfrm>
            <a:prstGeom prst="straightConnector1">
              <a:avLst/>
            </a:prstGeom>
            <a:noFill/>
            <a:ln cap="flat" cmpd="sng" w="9525">
              <a:solidFill>
                <a:schemeClr val="dk2"/>
              </a:solidFill>
              <a:prstDash val="solid"/>
              <a:round/>
              <a:headEnd len="sm" w="sm" type="none"/>
              <a:tailEnd len="med" w="med" type="triangle"/>
            </a:ln>
          </p:spPr>
        </p:cxnSp>
      </p:grpSp>
      <p:sp>
        <p:nvSpPr>
          <p:cNvPr id="116" name="Google Shape;116;p2"/>
          <p:cNvSpPr/>
          <p:nvPr/>
        </p:nvSpPr>
        <p:spPr>
          <a:xfrm>
            <a:off x="6248167"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7" name="Google Shape;117;p2"/>
          <p:cNvPicPr preferRelativeResize="0"/>
          <p:nvPr/>
        </p:nvPicPr>
        <p:blipFill rotWithShape="1">
          <a:blip r:embed="rId4">
            <a:alphaModFix/>
          </a:blip>
          <a:srcRect b="0" l="0" r="0" t="0"/>
          <a:stretch/>
        </p:blipFill>
        <p:spPr>
          <a:xfrm>
            <a:off x="6319532" y="878848"/>
            <a:ext cx="812800" cy="8001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descr="Graphical user interface, text" id="389" name="Google Shape;389;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0" name="Google Shape;390;p20"/>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05.10.2025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Graphical user interface, text&#10;&#10;Description automatically generated" id="123" name="Google Shape;123;p3"/>
          <p:cNvPicPr preferRelativeResize="0"/>
          <p:nvPr/>
        </p:nvPicPr>
        <p:blipFill rotWithShape="1">
          <a:blip r:embed="rId3">
            <a:alphaModFix/>
          </a:blip>
          <a:srcRect b="0" l="0" r="0" t="0"/>
          <a:stretch/>
        </p:blipFill>
        <p:spPr>
          <a:xfrm>
            <a:off x="0" y="6642"/>
            <a:ext cx="12192000" cy="6858000"/>
          </a:xfrm>
          <a:prstGeom prst="rect">
            <a:avLst/>
          </a:prstGeom>
          <a:noFill/>
          <a:ln>
            <a:noFill/>
          </a:ln>
        </p:spPr>
      </p:pic>
      <p:sp>
        <p:nvSpPr>
          <p:cNvPr id="124" name="Google Shape;124;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5" name="Google Shape;125;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1.1.1 What is the Energy System?</a:t>
            </a:r>
            <a:endParaRPr/>
          </a:p>
        </p:txBody>
      </p:sp>
      <p:sp>
        <p:nvSpPr>
          <p:cNvPr id="126" name="Google Shape;126;p3"/>
          <p:cNvSpPr txBox="1"/>
          <p:nvPr/>
        </p:nvSpPr>
        <p:spPr>
          <a:xfrm>
            <a:off x="883811" y="-2017"/>
            <a:ext cx="5529689" cy="139875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1.1 Energy Systems &amp; the SDGs</a:t>
            </a:r>
            <a:endParaRPr/>
          </a:p>
        </p:txBody>
      </p:sp>
      <p:sp>
        <p:nvSpPr>
          <p:cNvPr id="127" name="Google Shape;127;p3"/>
          <p:cNvSpPr/>
          <p:nvPr/>
        </p:nvSpPr>
        <p:spPr>
          <a:xfrm>
            <a:off x="1045651" y="1826154"/>
            <a:ext cx="4065785" cy="4448175"/>
          </a:xfrm>
          <a:prstGeom prst="rect">
            <a:avLst/>
          </a:prstGeom>
          <a:noFill/>
          <a:ln cap="flat" cmpd="sng" w="12700">
            <a:solidFill>
              <a:srgbClr val="2F52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2F528F"/>
                </a:solidFill>
                <a:latin typeface="Open Sans"/>
                <a:ea typeface="Open Sans"/>
                <a:cs typeface="Open Sans"/>
                <a:sym typeface="Open Sans"/>
              </a:rPr>
              <a:t>Supply</a:t>
            </a:r>
            <a:endParaRPr/>
          </a:p>
        </p:txBody>
      </p:sp>
      <p:sp>
        <p:nvSpPr>
          <p:cNvPr id="128" name="Google Shape;128;p3"/>
          <p:cNvSpPr/>
          <p:nvPr/>
        </p:nvSpPr>
        <p:spPr>
          <a:xfrm>
            <a:off x="6858000" y="1811500"/>
            <a:ext cx="4191000" cy="4448175"/>
          </a:xfrm>
          <a:prstGeom prst="rect">
            <a:avLst/>
          </a:prstGeom>
          <a:noFill/>
          <a:ln cap="flat" cmpd="sng" w="12700">
            <a:solidFill>
              <a:srgbClr val="C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C00000"/>
                </a:solidFill>
                <a:latin typeface="Open Sans"/>
                <a:ea typeface="Open Sans"/>
                <a:cs typeface="Open Sans"/>
                <a:sym typeface="Open Sans"/>
              </a:rPr>
              <a:t>Demand</a:t>
            </a:r>
            <a:endParaRPr/>
          </a:p>
        </p:txBody>
      </p:sp>
      <p:pic>
        <p:nvPicPr>
          <p:cNvPr id="129" name="Google Shape;129;p3"/>
          <p:cNvPicPr preferRelativeResize="0"/>
          <p:nvPr/>
        </p:nvPicPr>
        <p:blipFill rotWithShape="1">
          <a:blip r:embed="rId4">
            <a:alphaModFix/>
          </a:blip>
          <a:srcRect b="0" l="0" r="0" t="0"/>
          <a:stretch/>
        </p:blipFill>
        <p:spPr>
          <a:xfrm>
            <a:off x="3612836" y="3124200"/>
            <a:ext cx="609600" cy="609600"/>
          </a:xfrm>
          <a:prstGeom prst="rect">
            <a:avLst/>
          </a:prstGeom>
          <a:noFill/>
          <a:ln>
            <a:noFill/>
          </a:ln>
        </p:spPr>
      </p:pic>
      <p:pic>
        <p:nvPicPr>
          <p:cNvPr id="130" name="Google Shape;130;p3"/>
          <p:cNvPicPr preferRelativeResize="0"/>
          <p:nvPr/>
        </p:nvPicPr>
        <p:blipFill rotWithShape="1">
          <a:blip r:embed="rId5">
            <a:alphaModFix/>
          </a:blip>
          <a:srcRect b="0" l="0" r="0" t="0"/>
          <a:stretch/>
        </p:blipFill>
        <p:spPr>
          <a:xfrm>
            <a:off x="2467568" y="3698875"/>
            <a:ext cx="476250" cy="476250"/>
          </a:xfrm>
          <a:prstGeom prst="rect">
            <a:avLst/>
          </a:prstGeom>
          <a:noFill/>
          <a:ln>
            <a:noFill/>
          </a:ln>
        </p:spPr>
      </p:pic>
      <p:pic>
        <p:nvPicPr>
          <p:cNvPr id="131" name="Google Shape;131;p3"/>
          <p:cNvPicPr preferRelativeResize="0"/>
          <p:nvPr/>
        </p:nvPicPr>
        <p:blipFill rotWithShape="1">
          <a:blip r:embed="rId6">
            <a:alphaModFix/>
          </a:blip>
          <a:srcRect b="0" l="0" r="0" t="0"/>
          <a:stretch/>
        </p:blipFill>
        <p:spPr>
          <a:xfrm>
            <a:off x="2945179" y="2275114"/>
            <a:ext cx="609600" cy="609600"/>
          </a:xfrm>
          <a:prstGeom prst="rect">
            <a:avLst/>
          </a:prstGeom>
          <a:noFill/>
          <a:ln>
            <a:noFill/>
          </a:ln>
        </p:spPr>
      </p:pic>
      <p:pic>
        <p:nvPicPr>
          <p:cNvPr id="132" name="Google Shape;132;p3"/>
          <p:cNvPicPr preferRelativeResize="0"/>
          <p:nvPr/>
        </p:nvPicPr>
        <p:blipFill rotWithShape="1">
          <a:blip r:embed="rId7">
            <a:alphaModFix/>
          </a:blip>
          <a:srcRect b="0" l="0" r="0" t="0"/>
          <a:stretch/>
        </p:blipFill>
        <p:spPr>
          <a:xfrm flipH="1">
            <a:off x="1523232" y="2274661"/>
            <a:ext cx="557893" cy="559707"/>
          </a:xfrm>
          <a:prstGeom prst="rect">
            <a:avLst/>
          </a:prstGeom>
          <a:noFill/>
          <a:ln>
            <a:noFill/>
          </a:ln>
        </p:spPr>
      </p:pic>
      <p:pic>
        <p:nvPicPr>
          <p:cNvPr id="133" name="Google Shape;133;p3"/>
          <p:cNvPicPr preferRelativeResize="0"/>
          <p:nvPr/>
        </p:nvPicPr>
        <p:blipFill rotWithShape="1">
          <a:blip r:embed="rId8">
            <a:alphaModFix/>
          </a:blip>
          <a:srcRect b="0" l="0" r="0" t="0"/>
          <a:stretch/>
        </p:blipFill>
        <p:spPr>
          <a:xfrm>
            <a:off x="3251340" y="4497161"/>
            <a:ext cx="476250" cy="476250"/>
          </a:xfrm>
          <a:prstGeom prst="rect">
            <a:avLst/>
          </a:prstGeom>
          <a:noFill/>
          <a:ln>
            <a:noFill/>
          </a:ln>
        </p:spPr>
      </p:pic>
      <p:pic>
        <p:nvPicPr>
          <p:cNvPr id="134" name="Google Shape;134;p3"/>
          <p:cNvPicPr preferRelativeResize="0"/>
          <p:nvPr/>
        </p:nvPicPr>
        <p:blipFill rotWithShape="1">
          <a:blip r:embed="rId9">
            <a:alphaModFix/>
          </a:blip>
          <a:srcRect b="0" l="0" r="0" t="0"/>
          <a:stretch/>
        </p:blipFill>
        <p:spPr>
          <a:xfrm>
            <a:off x="1471979" y="4735286"/>
            <a:ext cx="609600" cy="609600"/>
          </a:xfrm>
          <a:prstGeom prst="rect">
            <a:avLst/>
          </a:prstGeom>
          <a:noFill/>
          <a:ln>
            <a:noFill/>
          </a:ln>
        </p:spPr>
      </p:pic>
      <p:pic>
        <p:nvPicPr>
          <p:cNvPr id="135" name="Google Shape;135;p3"/>
          <p:cNvPicPr preferRelativeResize="0"/>
          <p:nvPr/>
        </p:nvPicPr>
        <p:blipFill rotWithShape="1">
          <a:blip r:embed="rId10">
            <a:alphaModFix/>
          </a:blip>
          <a:srcRect b="0" l="0" r="0" t="0"/>
          <a:stretch/>
        </p:blipFill>
        <p:spPr>
          <a:xfrm>
            <a:off x="4158482" y="5346246"/>
            <a:ext cx="476250" cy="476250"/>
          </a:xfrm>
          <a:prstGeom prst="rect">
            <a:avLst/>
          </a:prstGeom>
          <a:noFill/>
          <a:ln>
            <a:noFill/>
          </a:ln>
        </p:spPr>
      </p:pic>
      <p:pic>
        <p:nvPicPr>
          <p:cNvPr id="136" name="Google Shape;136;p3"/>
          <p:cNvPicPr preferRelativeResize="0"/>
          <p:nvPr/>
        </p:nvPicPr>
        <p:blipFill rotWithShape="1">
          <a:blip r:embed="rId11">
            <a:alphaModFix/>
          </a:blip>
          <a:srcRect b="0" l="0" r="0" t="0"/>
          <a:stretch/>
        </p:blipFill>
        <p:spPr>
          <a:xfrm>
            <a:off x="2570529" y="5449206"/>
            <a:ext cx="546101" cy="560615"/>
          </a:xfrm>
          <a:prstGeom prst="rect">
            <a:avLst/>
          </a:prstGeom>
          <a:noFill/>
          <a:ln>
            <a:noFill/>
          </a:ln>
        </p:spPr>
      </p:pic>
      <p:pic>
        <p:nvPicPr>
          <p:cNvPr id="137" name="Google Shape;137;p3"/>
          <p:cNvPicPr preferRelativeResize="0"/>
          <p:nvPr/>
        </p:nvPicPr>
        <p:blipFill rotWithShape="1">
          <a:blip r:embed="rId12">
            <a:alphaModFix/>
          </a:blip>
          <a:srcRect b="0" l="0" r="0" t="0"/>
          <a:stretch/>
        </p:blipFill>
        <p:spPr>
          <a:xfrm>
            <a:off x="1525500" y="3301093"/>
            <a:ext cx="560615" cy="560614"/>
          </a:xfrm>
          <a:prstGeom prst="rect">
            <a:avLst/>
          </a:prstGeom>
          <a:noFill/>
          <a:ln>
            <a:noFill/>
          </a:ln>
        </p:spPr>
      </p:pic>
      <p:pic>
        <p:nvPicPr>
          <p:cNvPr id="138" name="Google Shape;138;p3"/>
          <p:cNvPicPr preferRelativeResize="0"/>
          <p:nvPr/>
        </p:nvPicPr>
        <p:blipFill rotWithShape="1">
          <a:blip r:embed="rId13">
            <a:alphaModFix/>
          </a:blip>
          <a:srcRect b="0" l="0" r="0" t="0"/>
          <a:stretch/>
        </p:blipFill>
        <p:spPr>
          <a:xfrm>
            <a:off x="9896928" y="4588328"/>
            <a:ext cx="1135744" cy="1113972"/>
          </a:xfrm>
          <a:prstGeom prst="rect">
            <a:avLst/>
          </a:prstGeom>
          <a:noFill/>
          <a:ln>
            <a:noFill/>
          </a:ln>
        </p:spPr>
      </p:pic>
      <p:pic>
        <p:nvPicPr>
          <p:cNvPr id="139" name="Google Shape;139;p3"/>
          <p:cNvPicPr preferRelativeResize="0"/>
          <p:nvPr/>
        </p:nvPicPr>
        <p:blipFill rotWithShape="1">
          <a:blip r:embed="rId14">
            <a:alphaModFix/>
          </a:blip>
          <a:srcRect b="0" l="0" r="0" t="0"/>
          <a:stretch/>
        </p:blipFill>
        <p:spPr>
          <a:xfrm>
            <a:off x="7102928" y="5234213"/>
            <a:ext cx="1005116" cy="1034144"/>
          </a:xfrm>
          <a:prstGeom prst="rect">
            <a:avLst/>
          </a:prstGeom>
          <a:noFill/>
          <a:ln>
            <a:noFill/>
          </a:ln>
        </p:spPr>
      </p:pic>
      <p:pic>
        <p:nvPicPr>
          <p:cNvPr id="140" name="Google Shape;140;p3"/>
          <p:cNvPicPr preferRelativeResize="0"/>
          <p:nvPr/>
        </p:nvPicPr>
        <p:blipFill rotWithShape="1">
          <a:blip r:embed="rId15">
            <a:alphaModFix/>
          </a:blip>
          <a:srcRect b="0" l="0" r="0" t="0"/>
          <a:stretch/>
        </p:blipFill>
        <p:spPr>
          <a:xfrm>
            <a:off x="9615714" y="1955800"/>
            <a:ext cx="1255486" cy="1255486"/>
          </a:xfrm>
          <a:prstGeom prst="rect">
            <a:avLst/>
          </a:prstGeom>
          <a:noFill/>
          <a:ln>
            <a:noFill/>
          </a:ln>
        </p:spPr>
      </p:pic>
      <p:pic>
        <p:nvPicPr>
          <p:cNvPr id="141" name="Google Shape;141;p3"/>
          <p:cNvPicPr preferRelativeResize="0"/>
          <p:nvPr/>
        </p:nvPicPr>
        <p:blipFill rotWithShape="1">
          <a:blip r:embed="rId16">
            <a:alphaModFix/>
          </a:blip>
          <a:srcRect b="0" l="0" r="0" t="0"/>
          <a:stretch/>
        </p:blipFill>
        <p:spPr>
          <a:xfrm>
            <a:off x="8280398" y="3487057"/>
            <a:ext cx="783772" cy="783772"/>
          </a:xfrm>
          <a:prstGeom prst="rect">
            <a:avLst/>
          </a:prstGeom>
          <a:noFill/>
          <a:ln>
            <a:noFill/>
          </a:ln>
        </p:spPr>
      </p:pic>
      <p:pic>
        <p:nvPicPr>
          <p:cNvPr id="142" name="Google Shape;142;p3"/>
          <p:cNvPicPr preferRelativeResize="0"/>
          <p:nvPr/>
        </p:nvPicPr>
        <p:blipFill rotWithShape="1">
          <a:blip r:embed="rId17">
            <a:alphaModFix/>
          </a:blip>
          <a:srcRect b="0" l="0" r="0" t="0"/>
          <a:stretch/>
        </p:blipFill>
        <p:spPr>
          <a:xfrm>
            <a:off x="6988628" y="4132943"/>
            <a:ext cx="892628" cy="907142"/>
          </a:xfrm>
          <a:prstGeom prst="rect">
            <a:avLst/>
          </a:prstGeom>
          <a:noFill/>
          <a:ln>
            <a:noFill/>
          </a:ln>
        </p:spPr>
      </p:pic>
      <p:pic>
        <p:nvPicPr>
          <p:cNvPr id="143" name="Google Shape;143;p3"/>
          <p:cNvPicPr preferRelativeResize="0"/>
          <p:nvPr/>
        </p:nvPicPr>
        <p:blipFill rotWithShape="1">
          <a:blip r:embed="rId18">
            <a:alphaModFix/>
          </a:blip>
          <a:srcRect b="0" l="0" r="0" t="0"/>
          <a:stretch/>
        </p:blipFill>
        <p:spPr>
          <a:xfrm>
            <a:off x="7148286" y="2572657"/>
            <a:ext cx="914400" cy="914400"/>
          </a:xfrm>
          <a:prstGeom prst="rect">
            <a:avLst/>
          </a:prstGeom>
          <a:noFill/>
          <a:ln>
            <a:noFill/>
          </a:ln>
        </p:spPr>
      </p:pic>
      <p:pic>
        <p:nvPicPr>
          <p:cNvPr id="144" name="Google Shape;144;p3"/>
          <p:cNvPicPr preferRelativeResize="0"/>
          <p:nvPr/>
        </p:nvPicPr>
        <p:blipFill rotWithShape="1">
          <a:blip r:embed="rId19">
            <a:alphaModFix/>
          </a:blip>
          <a:srcRect b="0" l="0" r="0" t="0"/>
          <a:stretch/>
        </p:blipFill>
        <p:spPr>
          <a:xfrm>
            <a:off x="8391979" y="2183493"/>
            <a:ext cx="807358" cy="807358"/>
          </a:xfrm>
          <a:prstGeom prst="rect">
            <a:avLst/>
          </a:prstGeom>
          <a:noFill/>
          <a:ln>
            <a:noFill/>
          </a:ln>
        </p:spPr>
      </p:pic>
      <p:pic>
        <p:nvPicPr>
          <p:cNvPr id="145" name="Google Shape;145;p3"/>
          <p:cNvPicPr preferRelativeResize="0"/>
          <p:nvPr/>
        </p:nvPicPr>
        <p:blipFill rotWithShape="1">
          <a:blip r:embed="rId20">
            <a:alphaModFix/>
          </a:blip>
          <a:srcRect b="0" l="0" r="0" t="0"/>
          <a:stretch/>
        </p:blipFill>
        <p:spPr>
          <a:xfrm>
            <a:off x="9412513" y="3487056"/>
            <a:ext cx="972458" cy="994229"/>
          </a:xfrm>
          <a:prstGeom prst="rect">
            <a:avLst/>
          </a:prstGeom>
          <a:noFill/>
          <a:ln>
            <a:noFill/>
          </a:ln>
        </p:spPr>
      </p:pic>
      <p:pic>
        <p:nvPicPr>
          <p:cNvPr id="146" name="Google Shape;146;p3"/>
          <p:cNvPicPr preferRelativeResize="0"/>
          <p:nvPr/>
        </p:nvPicPr>
        <p:blipFill rotWithShape="1">
          <a:blip r:embed="rId21">
            <a:alphaModFix/>
          </a:blip>
          <a:srcRect b="0" l="0" r="0" t="0"/>
          <a:stretch/>
        </p:blipFill>
        <p:spPr>
          <a:xfrm>
            <a:off x="8587921" y="4585607"/>
            <a:ext cx="952500" cy="952500"/>
          </a:xfrm>
          <a:prstGeom prst="rect">
            <a:avLst/>
          </a:prstGeom>
          <a:noFill/>
          <a:ln>
            <a:noFill/>
          </a:ln>
        </p:spPr>
      </p:pic>
      <p:sp>
        <p:nvSpPr>
          <p:cNvPr id="147" name="Google Shape;147;p3"/>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3.mp3" id="148" name="Google Shape;148;p3"/>
          <p:cNvPicPr preferRelativeResize="0"/>
          <p:nvPr/>
        </p:nvPicPr>
        <p:blipFill rotWithShape="1">
          <a:blip r:embed="rId22">
            <a:alphaModFix/>
          </a:blip>
          <a:srcRect b="0" l="0" r="0" t="0"/>
          <a:stretch/>
        </p:blipFill>
        <p:spPr>
          <a:xfrm>
            <a:off x="6550777" y="3542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Graphical user interface, text&#10;&#10;Description automatically generated" id="154" name="Google Shape;154;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5" name="Google Shape;155;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6" name="Google Shape;156;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1.1.2 Traditional stages in the Energy System</a:t>
            </a:r>
            <a:endParaRPr/>
          </a:p>
        </p:txBody>
      </p:sp>
      <p:sp>
        <p:nvSpPr>
          <p:cNvPr id="157" name="Google Shape;157;p4"/>
          <p:cNvSpPr txBox="1"/>
          <p:nvPr/>
        </p:nvSpPr>
        <p:spPr>
          <a:xfrm>
            <a:off x="887215" y="-5421"/>
            <a:ext cx="6326385"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1.1 Energy Systems &amp; the SDGs</a:t>
            </a:r>
            <a:endParaRPr/>
          </a:p>
        </p:txBody>
      </p:sp>
      <p:grpSp>
        <p:nvGrpSpPr>
          <p:cNvPr id="158" name="Google Shape;158;p4"/>
          <p:cNvGrpSpPr/>
          <p:nvPr/>
        </p:nvGrpSpPr>
        <p:grpSpPr>
          <a:xfrm>
            <a:off x="1046314" y="2569597"/>
            <a:ext cx="9828346" cy="2375603"/>
            <a:chOff x="1020914" y="2658497"/>
            <a:chExt cx="9828346" cy="2375603"/>
          </a:xfrm>
        </p:grpSpPr>
        <p:sp>
          <p:nvSpPr>
            <p:cNvPr id="159" name="Google Shape;159;p4"/>
            <p:cNvSpPr txBox="1"/>
            <p:nvPr/>
          </p:nvSpPr>
          <p:spPr>
            <a:xfrm>
              <a:off x="1020914" y="2658497"/>
              <a:ext cx="1637967"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1600">
                  <a:solidFill>
                    <a:srgbClr val="9CC2E5"/>
                  </a:solidFill>
                  <a:latin typeface="Open Sans"/>
                  <a:ea typeface="Open Sans"/>
                  <a:cs typeface="Open Sans"/>
                  <a:sym typeface="Open Sans"/>
                </a:rPr>
                <a:t>Mine, Well, Import</a:t>
              </a:r>
              <a:endParaRPr/>
            </a:p>
          </p:txBody>
        </p:sp>
        <p:sp>
          <p:nvSpPr>
            <p:cNvPr id="160" name="Google Shape;160;p4"/>
            <p:cNvSpPr txBox="1"/>
            <p:nvPr/>
          </p:nvSpPr>
          <p:spPr>
            <a:xfrm>
              <a:off x="3641868" y="2658497"/>
              <a:ext cx="1637967"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1600">
                  <a:solidFill>
                    <a:srgbClr val="9CC2E5"/>
                  </a:solidFill>
                  <a:latin typeface="Open Sans"/>
                  <a:ea typeface="Open Sans"/>
                  <a:cs typeface="Open Sans"/>
                  <a:sym typeface="Open Sans"/>
                </a:rPr>
                <a:t>Electrical Plant, Refinery</a:t>
              </a:r>
              <a:endParaRPr/>
            </a:p>
          </p:txBody>
        </p:sp>
        <p:sp>
          <p:nvSpPr>
            <p:cNvPr id="161" name="Google Shape;161;p4"/>
            <p:cNvSpPr txBox="1"/>
            <p:nvPr/>
          </p:nvSpPr>
          <p:spPr>
            <a:xfrm>
              <a:off x="8715660" y="2658497"/>
              <a:ext cx="2133600" cy="3139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1600">
                  <a:solidFill>
                    <a:srgbClr val="9CC2E5"/>
                  </a:solidFill>
                  <a:latin typeface="Open Sans"/>
                  <a:ea typeface="Open Sans"/>
                  <a:cs typeface="Open Sans"/>
                  <a:sym typeface="Open Sans"/>
                </a:rPr>
                <a:t>Consumer</a:t>
              </a:r>
              <a:endParaRPr/>
            </a:p>
          </p:txBody>
        </p:sp>
        <p:sp>
          <p:nvSpPr>
            <p:cNvPr id="162" name="Google Shape;162;p4"/>
            <p:cNvSpPr/>
            <p:nvPr/>
          </p:nvSpPr>
          <p:spPr>
            <a:xfrm>
              <a:off x="2430243" y="3685415"/>
              <a:ext cx="1296000" cy="304800"/>
            </a:xfrm>
            <a:prstGeom prst="rightArrow">
              <a:avLst>
                <a:gd fmla="val 50000" name="adj1"/>
                <a:gd fmla="val 125000" name="adj2"/>
              </a:avLst>
            </a:pr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2"/>
                </a:solidFill>
                <a:latin typeface="Open Sans"/>
                <a:ea typeface="Open Sans"/>
                <a:cs typeface="Open Sans"/>
                <a:sym typeface="Open Sans"/>
              </a:endParaRPr>
            </a:p>
          </p:txBody>
        </p:sp>
        <p:sp>
          <p:nvSpPr>
            <p:cNvPr id="163" name="Google Shape;163;p4"/>
            <p:cNvSpPr txBox="1"/>
            <p:nvPr/>
          </p:nvSpPr>
          <p:spPr>
            <a:xfrm>
              <a:off x="3676892" y="4500412"/>
              <a:ext cx="156792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Conversion</a:t>
              </a:r>
              <a:endParaRPr/>
            </a:p>
          </p:txBody>
        </p:sp>
        <p:sp>
          <p:nvSpPr>
            <p:cNvPr id="164" name="Google Shape;164;p4"/>
            <p:cNvSpPr txBox="1"/>
            <p:nvPr/>
          </p:nvSpPr>
          <p:spPr>
            <a:xfrm>
              <a:off x="9187858" y="4387769"/>
              <a:ext cx="141040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Final Conversion</a:t>
              </a:r>
              <a:endParaRPr/>
            </a:p>
          </p:txBody>
        </p:sp>
        <p:sp>
          <p:nvSpPr>
            <p:cNvPr id="165" name="Google Shape;165;p4"/>
            <p:cNvSpPr txBox="1"/>
            <p:nvPr/>
          </p:nvSpPr>
          <p:spPr>
            <a:xfrm>
              <a:off x="6256786" y="4498450"/>
              <a:ext cx="178137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Transmission</a:t>
              </a:r>
              <a:endParaRPr/>
            </a:p>
          </p:txBody>
        </p:sp>
        <p:sp>
          <p:nvSpPr>
            <p:cNvPr id="166" name="Google Shape;166;p4"/>
            <p:cNvSpPr txBox="1"/>
            <p:nvPr/>
          </p:nvSpPr>
          <p:spPr>
            <a:xfrm>
              <a:off x="6066646" y="2658497"/>
              <a:ext cx="195090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GB" sz="1600">
                  <a:solidFill>
                    <a:srgbClr val="9CC2E5"/>
                  </a:solidFill>
                  <a:latin typeface="Open Sans"/>
                  <a:ea typeface="Open Sans"/>
                  <a:cs typeface="Open Sans"/>
                  <a:sym typeface="Open Sans"/>
                </a:rPr>
                <a:t>Transmission lines, Pipelines</a:t>
              </a:r>
              <a:endParaRPr/>
            </a:p>
          </p:txBody>
        </p:sp>
        <p:sp>
          <p:nvSpPr>
            <p:cNvPr id="167" name="Google Shape;167;p4"/>
            <p:cNvSpPr txBox="1"/>
            <p:nvPr/>
          </p:nvSpPr>
          <p:spPr>
            <a:xfrm>
              <a:off x="1143506" y="4472891"/>
              <a:ext cx="149951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Extraction</a:t>
              </a:r>
              <a:endParaRPr/>
            </a:p>
          </p:txBody>
        </p:sp>
        <p:sp>
          <p:nvSpPr>
            <p:cNvPr id="168" name="Google Shape;168;p4"/>
            <p:cNvSpPr/>
            <p:nvPr/>
          </p:nvSpPr>
          <p:spPr>
            <a:xfrm>
              <a:off x="5133360" y="3689864"/>
              <a:ext cx="1296000" cy="304800"/>
            </a:xfrm>
            <a:prstGeom prst="rightArrow">
              <a:avLst>
                <a:gd fmla="val 50000" name="adj1"/>
                <a:gd fmla="val 125000" name="adj2"/>
              </a:avLst>
            </a:pr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2"/>
                </a:solidFill>
                <a:latin typeface="Open Sans"/>
                <a:ea typeface="Open Sans"/>
                <a:cs typeface="Open Sans"/>
                <a:sym typeface="Open Sans"/>
              </a:endParaRPr>
            </a:p>
          </p:txBody>
        </p:sp>
        <p:sp>
          <p:nvSpPr>
            <p:cNvPr id="169" name="Google Shape;169;p4"/>
            <p:cNvSpPr/>
            <p:nvPr/>
          </p:nvSpPr>
          <p:spPr>
            <a:xfrm>
              <a:off x="7810208" y="3694445"/>
              <a:ext cx="1296000" cy="304800"/>
            </a:xfrm>
            <a:prstGeom prst="rightArrow">
              <a:avLst>
                <a:gd fmla="val 50000" name="adj1"/>
                <a:gd fmla="val 125000" name="adj2"/>
              </a:avLst>
            </a:pr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lt2"/>
                </a:solidFill>
                <a:latin typeface="Open Sans"/>
                <a:ea typeface="Open Sans"/>
                <a:cs typeface="Open Sans"/>
                <a:sym typeface="Open Sans"/>
              </a:endParaRPr>
            </a:p>
          </p:txBody>
        </p:sp>
        <p:pic>
          <p:nvPicPr>
            <p:cNvPr descr="Oil Rig with solid fill" id="170" name="Google Shape;170;p4"/>
            <p:cNvPicPr preferRelativeResize="0"/>
            <p:nvPr/>
          </p:nvPicPr>
          <p:blipFill rotWithShape="1">
            <a:blip r:embed="rId4">
              <a:alphaModFix/>
            </a:blip>
            <a:srcRect b="0" l="0" r="0" t="0"/>
            <a:stretch/>
          </p:blipFill>
          <p:spPr>
            <a:xfrm>
              <a:off x="1283664" y="3168569"/>
              <a:ext cx="1219200" cy="1219200"/>
            </a:xfrm>
            <a:prstGeom prst="rect">
              <a:avLst/>
            </a:prstGeom>
            <a:noFill/>
            <a:ln>
              <a:noFill/>
            </a:ln>
          </p:spPr>
        </p:pic>
        <p:pic>
          <p:nvPicPr>
            <p:cNvPr descr="Electric Tower with solid fill" id="171" name="Google Shape;171;p4"/>
            <p:cNvPicPr preferRelativeResize="0"/>
            <p:nvPr/>
          </p:nvPicPr>
          <p:blipFill rotWithShape="1">
            <a:blip r:embed="rId5">
              <a:alphaModFix/>
            </a:blip>
            <a:srcRect b="0" l="0" r="0" t="0"/>
            <a:stretch/>
          </p:blipFill>
          <p:spPr>
            <a:xfrm>
              <a:off x="6492117" y="3174641"/>
              <a:ext cx="1219200" cy="1219200"/>
            </a:xfrm>
            <a:prstGeom prst="rect">
              <a:avLst/>
            </a:prstGeom>
            <a:noFill/>
            <a:ln>
              <a:noFill/>
            </a:ln>
          </p:spPr>
        </p:pic>
        <p:pic>
          <p:nvPicPr>
            <p:cNvPr descr="House with solid fill" id="172" name="Google Shape;172;p4"/>
            <p:cNvPicPr preferRelativeResize="0"/>
            <p:nvPr/>
          </p:nvPicPr>
          <p:blipFill rotWithShape="1">
            <a:blip r:embed="rId6">
              <a:alphaModFix/>
            </a:blip>
            <a:srcRect b="0" l="0" r="0" t="0"/>
            <a:stretch/>
          </p:blipFill>
          <p:spPr>
            <a:xfrm>
              <a:off x="9211195" y="3122227"/>
              <a:ext cx="1219200" cy="1219200"/>
            </a:xfrm>
            <a:prstGeom prst="rect">
              <a:avLst/>
            </a:prstGeom>
            <a:noFill/>
            <a:ln>
              <a:noFill/>
            </a:ln>
          </p:spPr>
        </p:pic>
        <p:pic>
          <p:nvPicPr>
            <p:cNvPr descr="Oil Barrel with solid fill" id="173" name="Google Shape;173;p4"/>
            <p:cNvPicPr preferRelativeResize="0"/>
            <p:nvPr/>
          </p:nvPicPr>
          <p:blipFill rotWithShape="1">
            <a:blip r:embed="rId7">
              <a:alphaModFix/>
            </a:blip>
            <a:srcRect b="0" l="0" r="0" t="0"/>
            <a:stretch/>
          </p:blipFill>
          <p:spPr>
            <a:xfrm>
              <a:off x="3887891" y="3276587"/>
              <a:ext cx="1219200" cy="1219200"/>
            </a:xfrm>
            <a:prstGeom prst="rect">
              <a:avLst/>
            </a:prstGeom>
            <a:noFill/>
            <a:ln>
              <a:noFill/>
            </a:ln>
          </p:spPr>
        </p:pic>
      </p:grpSp>
      <p:sp>
        <p:nvSpPr>
          <p:cNvPr id="174" name="Google Shape;174;p4"/>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4.mp3" id="175" name="Google Shape;175;p4"/>
          <p:cNvPicPr preferRelativeResize="0"/>
          <p:nvPr/>
        </p:nvPicPr>
        <p:blipFill rotWithShape="1">
          <a:blip r:embed="rId8">
            <a:alphaModFix/>
          </a:blip>
          <a:srcRect b="0" l="0" r="0" t="0"/>
          <a:stretch/>
        </p:blipFill>
        <p:spPr>
          <a:xfrm>
            <a:off x="6550777" y="35452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Graphical user interface, text&#10;&#10;Description automatically generated" id="181" name="Google Shape;181;p5"/>
          <p:cNvPicPr preferRelativeResize="0"/>
          <p:nvPr/>
        </p:nvPicPr>
        <p:blipFill rotWithShape="1">
          <a:blip r:embed="rId3">
            <a:alphaModFix/>
          </a:blip>
          <a:srcRect b="0" l="0" r="0" t="0"/>
          <a:stretch/>
        </p:blipFill>
        <p:spPr>
          <a:xfrm>
            <a:off x="0" y="11897"/>
            <a:ext cx="12192000" cy="6858000"/>
          </a:xfrm>
          <a:prstGeom prst="rect">
            <a:avLst/>
          </a:prstGeom>
          <a:noFill/>
          <a:ln>
            <a:noFill/>
          </a:ln>
        </p:spPr>
      </p:pic>
      <p:sp>
        <p:nvSpPr>
          <p:cNvPr id="182" name="Google Shape;182;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3" name="Google Shape;183;p5"/>
          <p:cNvSpPr/>
          <p:nvPr/>
        </p:nvSpPr>
        <p:spPr>
          <a:xfrm>
            <a:off x="887214" y="1386407"/>
            <a:ext cx="520878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1.1.3 Transitioning to a new, AFFORDABLE, and CLEAN energy system</a:t>
            </a:r>
            <a:endParaRPr/>
          </a:p>
        </p:txBody>
      </p:sp>
      <p:sp>
        <p:nvSpPr>
          <p:cNvPr id="184" name="Google Shape;184;p5"/>
          <p:cNvSpPr txBox="1"/>
          <p:nvPr/>
        </p:nvSpPr>
        <p:spPr>
          <a:xfrm>
            <a:off x="887215" y="-5421"/>
            <a:ext cx="5770365"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1.1 Energy Systems &amp; the SDGs</a:t>
            </a:r>
            <a:endParaRPr/>
          </a:p>
        </p:txBody>
      </p:sp>
      <p:pic>
        <p:nvPicPr>
          <p:cNvPr id="185" name="Google Shape;185;p5"/>
          <p:cNvPicPr preferRelativeResize="0"/>
          <p:nvPr>
            <p:ph idx="1" type="body"/>
          </p:nvPr>
        </p:nvPicPr>
        <p:blipFill rotWithShape="1">
          <a:blip r:embed="rId4">
            <a:alphaModFix/>
          </a:blip>
          <a:srcRect b="0" l="0" r="0" t="0"/>
          <a:stretch/>
        </p:blipFill>
        <p:spPr>
          <a:xfrm>
            <a:off x="934797" y="2058396"/>
            <a:ext cx="5506304" cy="3892407"/>
          </a:xfrm>
          <a:prstGeom prst="rect">
            <a:avLst/>
          </a:prstGeom>
          <a:noFill/>
          <a:ln>
            <a:noFill/>
          </a:ln>
        </p:spPr>
      </p:pic>
      <p:pic>
        <p:nvPicPr>
          <p:cNvPr id="186" name="Google Shape;186;p5"/>
          <p:cNvPicPr preferRelativeResize="0"/>
          <p:nvPr/>
        </p:nvPicPr>
        <p:blipFill rotWithShape="1">
          <a:blip r:embed="rId5">
            <a:alphaModFix/>
          </a:blip>
          <a:srcRect b="0" l="0" r="0" t="0"/>
          <a:stretch/>
        </p:blipFill>
        <p:spPr>
          <a:xfrm>
            <a:off x="6657580" y="2188862"/>
            <a:ext cx="4910593" cy="3388232"/>
          </a:xfrm>
          <a:prstGeom prst="rect">
            <a:avLst/>
          </a:prstGeom>
          <a:noFill/>
          <a:ln>
            <a:noFill/>
          </a:ln>
        </p:spPr>
      </p:pic>
      <p:sp>
        <p:nvSpPr>
          <p:cNvPr id="187" name="Google Shape;187;p5"/>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lide 5 mod.mp3" id="188" name="Google Shape;188;p5"/>
          <p:cNvPicPr preferRelativeResize="0"/>
          <p:nvPr/>
        </p:nvPicPr>
        <p:blipFill rotWithShape="1">
          <a:blip r:embed="rId6">
            <a:alphaModFix/>
          </a:blip>
          <a:srcRect b="0" l="0" r="0" t="0"/>
          <a:stretch/>
        </p:blipFill>
        <p:spPr>
          <a:xfrm>
            <a:off x="6550777" y="36278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Graphical user interface, text&#10;&#10;Description automatically generated" id="194" name="Google Shape;194;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5" name="Google Shape;195;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6" name="Google Shape;196;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1.1.4 The Sustainable Development Goals</a:t>
            </a:r>
            <a:endParaRPr/>
          </a:p>
        </p:txBody>
      </p:sp>
      <p:sp>
        <p:nvSpPr>
          <p:cNvPr id="197" name="Google Shape;197;p6"/>
          <p:cNvSpPr txBox="1"/>
          <p:nvPr/>
        </p:nvSpPr>
        <p:spPr>
          <a:xfrm>
            <a:off x="887214" y="-5421"/>
            <a:ext cx="5538986"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1.1 Energy Systems &amp; the SDGs</a:t>
            </a:r>
            <a:endParaRPr/>
          </a:p>
        </p:txBody>
      </p:sp>
      <p:pic>
        <p:nvPicPr>
          <p:cNvPr id="198" name="Google Shape;198;p6"/>
          <p:cNvPicPr preferRelativeResize="0"/>
          <p:nvPr>
            <p:ph idx="1" type="body"/>
          </p:nvPr>
        </p:nvPicPr>
        <p:blipFill rotWithShape="1">
          <a:blip r:embed="rId4">
            <a:alphaModFix/>
          </a:blip>
          <a:srcRect b="3611" l="2025" r="1659" t="2992"/>
          <a:stretch/>
        </p:blipFill>
        <p:spPr>
          <a:xfrm>
            <a:off x="890155" y="1946582"/>
            <a:ext cx="6705600" cy="4064001"/>
          </a:xfrm>
          <a:prstGeom prst="rect">
            <a:avLst/>
          </a:prstGeom>
          <a:noFill/>
          <a:ln>
            <a:noFill/>
          </a:ln>
        </p:spPr>
      </p:pic>
      <p:sp>
        <p:nvSpPr>
          <p:cNvPr id="199" name="Google Shape;199;p6"/>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6.mp3" id="200" name="Google Shape;200;p6"/>
          <p:cNvPicPr preferRelativeResize="0"/>
          <p:nvPr/>
        </p:nvPicPr>
        <p:blipFill rotWithShape="1">
          <a:blip r:embed="rId5">
            <a:alphaModFix/>
          </a:blip>
          <a:srcRect b="0" l="0" r="0" t="0"/>
          <a:stretch/>
        </p:blipFill>
        <p:spPr>
          <a:xfrm>
            <a:off x="6550777" y="35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Graphical user interface, text&#10;&#10;Description automatically generated" id="206" name="Google Shape;206;p7"/>
          <p:cNvPicPr preferRelativeResize="0"/>
          <p:nvPr/>
        </p:nvPicPr>
        <p:blipFill rotWithShape="1">
          <a:blip r:embed="rId3">
            <a:alphaModFix/>
          </a:blip>
          <a:srcRect b="0" l="0" r="0" t="0"/>
          <a:stretch/>
        </p:blipFill>
        <p:spPr>
          <a:xfrm>
            <a:off x="0" y="214372"/>
            <a:ext cx="12192000" cy="6858000"/>
          </a:xfrm>
          <a:prstGeom prst="rect">
            <a:avLst/>
          </a:prstGeom>
          <a:noFill/>
          <a:ln>
            <a:noFill/>
          </a:ln>
        </p:spPr>
      </p:pic>
      <p:sp>
        <p:nvSpPr>
          <p:cNvPr id="207" name="Google Shape;207;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8" name="Google Shape;208;p7"/>
          <p:cNvSpPr txBox="1"/>
          <p:nvPr/>
        </p:nvSpPr>
        <p:spPr>
          <a:xfrm>
            <a:off x="887215" y="-5421"/>
            <a:ext cx="6631186" cy="1386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sp>
        <p:nvSpPr>
          <p:cNvPr id="209" name="Google Shape;209;p7"/>
          <p:cNvSpPr txBox="1"/>
          <p:nvPr>
            <p:ph idx="1" type="body"/>
          </p:nvPr>
        </p:nvSpPr>
        <p:spPr>
          <a:xfrm>
            <a:off x="838200" y="1297841"/>
            <a:ext cx="10515600" cy="4691063"/>
          </a:xfrm>
          <a:prstGeom prst="rect">
            <a:avLst/>
          </a:prstGeom>
          <a:noFill/>
          <a:ln>
            <a:noFill/>
          </a:ln>
        </p:spPr>
        <p:txBody>
          <a:bodyPr anchorCtr="0" anchor="t" bIns="60925" lIns="121900" spcFirstLastPara="1" rIns="121900" wrap="square" tIns="60925">
            <a:normAutofit lnSpcReduction="10000"/>
          </a:bodyPr>
          <a:lstStyle/>
          <a:p>
            <a:pPr indent="0" lvl="0" marL="0" rtl="0" algn="l">
              <a:lnSpc>
                <a:spcPct val="100000"/>
              </a:lnSpc>
              <a:spcBef>
                <a:spcPts val="1000"/>
              </a:spcBef>
              <a:spcAft>
                <a:spcPts val="0"/>
              </a:spcAft>
              <a:buClr>
                <a:srgbClr val="9CC2E5"/>
              </a:buClr>
              <a:buSzPts val="2000"/>
              <a:buNone/>
            </a:pPr>
            <a:r>
              <a:rPr lang="en-GB" sz="2000">
                <a:solidFill>
                  <a:srgbClr val="9CC2E5"/>
                </a:solidFill>
                <a:latin typeface="Open Sans"/>
                <a:ea typeface="Open Sans"/>
                <a:cs typeface="Open Sans"/>
                <a:sym typeface="Open Sans"/>
              </a:rPr>
              <a:t>1.2.1 Energy system analysis and Planning</a:t>
            </a:r>
            <a:endParaRPr/>
          </a:p>
          <a:p>
            <a:pPr indent="0" lvl="0" marL="0" rtl="0" algn="l">
              <a:lnSpc>
                <a:spcPct val="100000"/>
              </a:lnSpc>
              <a:spcBef>
                <a:spcPts val="1000"/>
              </a:spcBef>
              <a:spcAft>
                <a:spcPts val="0"/>
              </a:spcAft>
              <a:buClr>
                <a:schemeClr val="dk1"/>
              </a:buClr>
              <a:buSzPts val="2000"/>
              <a:buNone/>
            </a:pPr>
            <a:r>
              <a:rPr b="1" lang="en-GB" sz="2000">
                <a:latin typeface="Open Sans"/>
                <a:ea typeface="Open Sans"/>
                <a:cs typeface="Open Sans"/>
                <a:sym typeface="Open Sans"/>
              </a:rPr>
              <a:t>Energy system analysis....</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considers the impact of technologies on energy and material use</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allows us to understand the interactions between different energy technologies and different energy sectors such as heat, power, and transport</a:t>
            </a:r>
            <a:endParaRPr/>
          </a:p>
          <a:p>
            <a:pPr indent="0" lvl="0" marL="0" rtl="0" algn="l">
              <a:lnSpc>
                <a:spcPct val="100000"/>
              </a:lnSpc>
              <a:spcBef>
                <a:spcPts val="1000"/>
              </a:spcBef>
              <a:spcAft>
                <a:spcPts val="0"/>
              </a:spcAft>
              <a:buClr>
                <a:schemeClr val="dk1"/>
              </a:buClr>
              <a:buSzPts val="2000"/>
              <a:buNone/>
            </a:pPr>
            <a:r>
              <a:rPr b="1" lang="en-GB" sz="2000">
                <a:latin typeface="Open Sans"/>
                <a:ea typeface="Open Sans"/>
                <a:cs typeface="Open Sans"/>
                <a:sym typeface="Open Sans"/>
              </a:rPr>
              <a:t>…informs energy system planning, which involves</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developing long-term policies to help guide the future of a local, national, regional, or global energy system.</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using integrated approaches to consider both energy supply to meet demand and the role of energy efficiency in reducing demand.</a:t>
            </a:r>
            <a:endParaRPr/>
          </a:p>
          <a:p>
            <a:pPr indent="-342900" lvl="0" marL="342900" rtl="0" algn="l">
              <a:lnSpc>
                <a:spcPct val="100000"/>
              </a:lnSpc>
              <a:spcBef>
                <a:spcPts val="1000"/>
              </a:spcBef>
              <a:spcAft>
                <a:spcPts val="0"/>
              </a:spcAft>
              <a:buClr>
                <a:srgbClr val="333333"/>
              </a:buClr>
              <a:buSzPts val="2000"/>
              <a:buFont typeface="Arial"/>
              <a:buChar char="•"/>
            </a:pPr>
            <a:r>
              <a:rPr lang="en-GB" sz="2000">
                <a:latin typeface="Open Sans"/>
                <a:ea typeface="Open Sans"/>
                <a:cs typeface="Open Sans"/>
                <a:sym typeface="Open Sans"/>
              </a:rPr>
              <a:t>understanding current structure and future changes of energy consumption, population growth, and economic development.</a:t>
            </a:r>
            <a:endParaRPr sz="2000">
              <a:latin typeface="Open Sans"/>
              <a:ea typeface="Open Sans"/>
              <a:cs typeface="Open Sans"/>
              <a:sym typeface="Open Sans"/>
            </a:endParaRPr>
          </a:p>
          <a:p>
            <a:pPr indent="-101600" lvl="0" marL="228600" rtl="0" algn="l">
              <a:lnSpc>
                <a:spcPct val="100000"/>
              </a:lnSpc>
              <a:spcBef>
                <a:spcPts val="0"/>
              </a:spcBef>
              <a:spcAft>
                <a:spcPts val="0"/>
              </a:spcAft>
              <a:buClr>
                <a:schemeClr val="dk1"/>
              </a:buClr>
              <a:buSzPts val="2000"/>
              <a:buNone/>
            </a:pPr>
            <a:r>
              <a:t/>
            </a:r>
            <a:endParaRPr sz="2000"/>
          </a:p>
        </p:txBody>
      </p:sp>
      <p:sp>
        <p:nvSpPr>
          <p:cNvPr id="210" name="Google Shape;210;p7"/>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lide 7 mod.mp3" id="211" name="Google Shape;211;p7"/>
          <p:cNvPicPr preferRelativeResize="0"/>
          <p:nvPr/>
        </p:nvPicPr>
        <p:blipFill rotWithShape="1">
          <a:blip r:embed="rId4">
            <a:alphaModFix/>
          </a:blip>
          <a:srcRect b="0" l="0" r="0" t="0"/>
          <a:stretch/>
        </p:blipFill>
        <p:spPr>
          <a:xfrm>
            <a:off x="6550777" y="35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Graphical user interface, text&#10;&#10;Description automatically generated" id="217" name="Google Shape;217;p8"/>
          <p:cNvPicPr preferRelativeResize="0"/>
          <p:nvPr/>
        </p:nvPicPr>
        <p:blipFill rotWithShape="1">
          <a:blip r:embed="rId3">
            <a:alphaModFix/>
          </a:blip>
          <a:srcRect b="0" l="0" r="0" t="0"/>
          <a:stretch/>
        </p:blipFill>
        <p:spPr>
          <a:xfrm>
            <a:off x="0" y="11897"/>
            <a:ext cx="12192000" cy="6858000"/>
          </a:xfrm>
          <a:prstGeom prst="rect">
            <a:avLst/>
          </a:prstGeom>
          <a:noFill/>
          <a:ln>
            <a:noFill/>
          </a:ln>
        </p:spPr>
      </p:pic>
      <p:sp>
        <p:nvSpPr>
          <p:cNvPr id="218" name="Google Shape;218;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9" name="Google Shape;219;p8"/>
          <p:cNvSpPr/>
          <p:nvPr/>
        </p:nvSpPr>
        <p:spPr>
          <a:xfrm>
            <a:off x="887214" y="1411390"/>
            <a:ext cx="72280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1.2.2 Why is energy system planning as important as ever?</a:t>
            </a:r>
            <a:endParaRPr/>
          </a:p>
        </p:txBody>
      </p:sp>
      <p:sp>
        <p:nvSpPr>
          <p:cNvPr id="220" name="Google Shape;220;p8"/>
          <p:cNvSpPr txBox="1"/>
          <p:nvPr/>
        </p:nvSpPr>
        <p:spPr>
          <a:xfrm>
            <a:off x="887215" y="11897"/>
            <a:ext cx="531038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pic>
        <p:nvPicPr>
          <p:cNvPr id="221" name="Google Shape;221;p8"/>
          <p:cNvPicPr preferRelativeResize="0"/>
          <p:nvPr>
            <p:ph idx="1" type="body"/>
          </p:nvPr>
        </p:nvPicPr>
        <p:blipFill rotWithShape="1">
          <a:blip r:embed="rId4">
            <a:alphaModFix/>
          </a:blip>
          <a:srcRect b="0" l="0" r="0" t="0"/>
          <a:stretch/>
        </p:blipFill>
        <p:spPr>
          <a:xfrm>
            <a:off x="7949145" y="1390281"/>
            <a:ext cx="3214311" cy="5007519"/>
          </a:xfrm>
          <a:prstGeom prst="rect">
            <a:avLst/>
          </a:prstGeom>
          <a:noFill/>
          <a:ln>
            <a:noFill/>
          </a:ln>
        </p:spPr>
      </p:pic>
      <p:pic>
        <p:nvPicPr>
          <p:cNvPr id="222" name="Google Shape;222;p8"/>
          <p:cNvPicPr preferRelativeResize="0"/>
          <p:nvPr/>
        </p:nvPicPr>
        <p:blipFill rotWithShape="1">
          <a:blip r:embed="rId5">
            <a:alphaModFix/>
          </a:blip>
          <a:srcRect b="0" l="0" r="0" t="0"/>
          <a:stretch/>
        </p:blipFill>
        <p:spPr>
          <a:xfrm>
            <a:off x="10473053" y="455295"/>
            <a:ext cx="839471" cy="839471"/>
          </a:xfrm>
          <a:prstGeom prst="rect">
            <a:avLst/>
          </a:prstGeom>
          <a:noFill/>
          <a:ln>
            <a:noFill/>
          </a:ln>
        </p:spPr>
      </p:pic>
      <p:pic>
        <p:nvPicPr>
          <p:cNvPr id="223" name="Google Shape;223;p8"/>
          <p:cNvPicPr preferRelativeResize="0"/>
          <p:nvPr/>
        </p:nvPicPr>
        <p:blipFill rotWithShape="1">
          <a:blip r:embed="rId6">
            <a:alphaModFix/>
          </a:blip>
          <a:srcRect b="0" l="0" r="0" t="0"/>
          <a:stretch/>
        </p:blipFill>
        <p:spPr>
          <a:xfrm>
            <a:off x="1687981" y="2132050"/>
            <a:ext cx="4131165" cy="4258568"/>
          </a:xfrm>
          <a:prstGeom prst="rect">
            <a:avLst/>
          </a:prstGeom>
          <a:noFill/>
          <a:ln>
            <a:noFill/>
          </a:ln>
        </p:spPr>
      </p:pic>
      <p:sp>
        <p:nvSpPr>
          <p:cNvPr id="224" name="Google Shape;224;p8"/>
          <p:cNvSpPr txBox="1"/>
          <p:nvPr/>
        </p:nvSpPr>
        <p:spPr>
          <a:xfrm>
            <a:off x="918621" y="1840865"/>
            <a:ext cx="5048971" cy="328905"/>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00000"/>
              <a:buFont typeface="Arial"/>
              <a:buNone/>
            </a:pPr>
            <a:r>
              <a:rPr lang="en-GB" sz="2800">
                <a:solidFill>
                  <a:schemeClr val="dk1"/>
                </a:solidFill>
                <a:latin typeface="Open Sans"/>
                <a:ea typeface="Open Sans"/>
                <a:cs typeface="Open Sans"/>
                <a:sym typeface="Open Sans"/>
              </a:rPr>
              <a:t>SDG 7: </a:t>
            </a:r>
            <a:r>
              <a:rPr b="1" lang="en-GB" sz="2800">
                <a:solidFill>
                  <a:schemeClr val="dk1"/>
                </a:solidFill>
                <a:latin typeface="Open Sans"/>
                <a:ea typeface="Open Sans"/>
                <a:cs typeface="Open Sans"/>
                <a:sym typeface="Open Sans"/>
              </a:rPr>
              <a:t>affordable</a:t>
            </a:r>
            <a:r>
              <a:rPr lang="en-GB" sz="2800">
                <a:solidFill>
                  <a:schemeClr val="dk1"/>
                </a:solidFill>
                <a:latin typeface="Open Sans"/>
                <a:ea typeface="Open Sans"/>
                <a:cs typeface="Open Sans"/>
                <a:sym typeface="Open Sans"/>
              </a:rPr>
              <a:t>, clean energy for all</a:t>
            </a:r>
            <a:endParaRPr/>
          </a:p>
        </p:txBody>
      </p:sp>
      <p:sp>
        <p:nvSpPr>
          <p:cNvPr id="225" name="Google Shape;225;p8"/>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8.mp3" id="226" name="Google Shape;226;p8"/>
          <p:cNvPicPr preferRelativeResize="0"/>
          <p:nvPr/>
        </p:nvPicPr>
        <p:blipFill rotWithShape="1">
          <a:blip r:embed="rId7">
            <a:alphaModFix/>
          </a:blip>
          <a:srcRect b="0" l="0" r="0" t="0"/>
          <a:stretch/>
        </p:blipFill>
        <p:spPr>
          <a:xfrm>
            <a:off x="6550777" y="35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Graphical user interface, text&#10;&#10;Description automatically generated" id="232" name="Google Shape;232;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3" name="Google Shape;233;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4" name="Google Shape;234;p9"/>
          <p:cNvSpPr/>
          <p:nvPr/>
        </p:nvSpPr>
        <p:spPr>
          <a:xfrm>
            <a:off x="887214" y="1411390"/>
            <a:ext cx="72280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9CC2E5"/>
                </a:solidFill>
                <a:latin typeface="Open Sans"/>
                <a:ea typeface="Open Sans"/>
                <a:cs typeface="Open Sans"/>
                <a:sym typeface="Open Sans"/>
              </a:rPr>
              <a:t>1.2.3 Why is energy system planning as important as ever?</a:t>
            </a:r>
            <a:endParaRPr/>
          </a:p>
        </p:txBody>
      </p:sp>
      <p:sp>
        <p:nvSpPr>
          <p:cNvPr id="235" name="Google Shape;235;p9"/>
          <p:cNvSpPr txBox="1"/>
          <p:nvPr/>
        </p:nvSpPr>
        <p:spPr>
          <a:xfrm>
            <a:off x="887215" y="11897"/>
            <a:ext cx="608508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 Energy System Planning </a:t>
            </a:r>
            <a:endParaRPr/>
          </a:p>
        </p:txBody>
      </p:sp>
      <p:grpSp>
        <p:nvGrpSpPr>
          <p:cNvPr id="236" name="Google Shape;236;p9"/>
          <p:cNvGrpSpPr/>
          <p:nvPr/>
        </p:nvGrpSpPr>
        <p:grpSpPr>
          <a:xfrm>
            <a:off x="910307" y="2262121"/>
            <a:ext cx="10829161" cy="3918215"/>
            <a:chOff x="916334" y="2730020"/>
            <a:chExt cx="10484607" cy="3616576"/>
          </a:xfrm>
        </p:grpSpPr>
        <p:pic>
          <p:nvPicPr>
            <p:cNvPr id="237" name="Google Shape;237;p9"/>
            <p:cNvPicPr preferRelativeResize="0"/>
            <p:nvPr/>
          </p:nvPicPr>
          <p:blipFill rotWithShape="1">
            <a:blip r:embed="rId4">
              <a:alphaModFix/>
            </a:blip>
            <a:srcRect b="0" l="0" r="0" t="0"/>
            <a:stretch/>
          </p:blipFill>
          <p:spPr>
            <a:xfrm>
              <a:off x="916334" y="2730020"/>
              <a:ext cx="5123483" cy="3616576"/>
            </a:xfrm>
            <a:prstGeom prst="rect">
              <a:avLst/>
            </a:prstGeom>
            <a:noFill/>
            <a:ln>
              <a:noFill/>
            </a:ln>
          </p:spPr>
        </p:pic>
        <p:pic>
          <p:nvPicPr>
            <p:cNvPr id="238" name="Google Shape;238;p9"/>
            <p:cNvPicPr preferRelativeResize="0"/>
            <p:nvPr/>
          </p:nvPicPr>
          <p:blipFill rotWithShape="1">
            <a:blip r:embed="rId5">
              <a:alphaModFix/>
            </a:blip>
            <a:srcRect b="0" l="0" r="0" t="0"/>
            <a:stretch/>
          </p:blipFill>
          <p:spPr>
            <a:xfrm>
              <a:off x="6277458" y="2730020"/>
              <a:ext cx="5123483" cy="3616576"/>
            </a:xfrm>
            <a:prstGeom prst="rect">
              <a:avLst/>
            </a:prstGeom>
            <a:noFill/>
            <a:ln>
              <a:noFill/>
            </a:ln>
          </p:spPr>
        </p:pic>
        <p:sp>
          <p:nvSpPr>
            <p:cNvPr id="239" name="Google Shape;239;p9"/>
            <p:cNvSpPr/>
            <p:nvPr/>
          </p:nvSpPr>
          <p:spPr>
            <a:xfrm>
              <a:off x="2142115" y="2832100"/>
              <a:ext cx="484095" cy="132976"/>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40" name="Google Shape;240;p9"/>
            <p:cNvSpPr/>
            <p:nvPr/>
          </p:nvSpPr>
          <p:spPr>
            <a:xfrm>
              <a:off x="6942827" y="2825376"/>
              <a:ext cx="671347" cy="139700"/>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pic>
        <p:nvPicPr>
          <p:cNvPr descr="Diagram&#10;&#10;Description automatically generated" id="241" name="Google Shape;241;p9"/>
          <p:cNvPicPr preferRelativeResize="0"/>
          <p:nvPr/>
        </p:nvPicPr>
        <p:blipFill rotWithShape="1">
          <a:blip r:embed="rId6">
            <a:alphaModFix/>
          </a:blip>
          <a:srcRect b="0" l="0" r="0" t="0"/>
          <a:stretch/>
        </p:blipFill>
        <p:spPr>
          <a:xfrm>
            <a:off x="10473053" y="455295"/>
            <a:ext cx="839471" cy="839471"/>
          </a:xfrm>
          <a:prstGeom prst="rect">
            <a:avLst/>
          </a:prstGeom>
          <a:noFill/>
          <a:ln>
            <a:noFill/>
          </a:ln>
        </p:spPr>
      </p:pic>
      <p:sp>
        <p:nvSpPr>
          <p:cNvPr id="242" name="Google Shape;242;p9"/>
          <p:cNvSpPr txBox="1"/>
          <p:nvPr/>
        </p:nvSpPr>
        <p:spPr>
          <a:xfrm>
            <a:off x="918621" y="1840865"/>
            <a:ext cx="5048971" cy="328905"/>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00000"/>
              <a:buFont typeface="Arial"/>
              <a:buNone/>
            </a:pPr>
            <a:r>
              <a:rPr lang="en-GB" sz="2800">
                <a:solidFill>
                  <a:schemeClr val="dk1"/>
                </a:solidFill>
                <a:latin typeface="Open Sans"/>
                <a:ea typeface="Open Sans"/>
                <a:cs typeface="Open Sans"/>
                <a:sym typeface="Open Sans"/>
              </a:rPr>
              <a:t>SDG 7: affordable, </a:t>
            </a:r>
            <a:r>
              <a:rPr b="1" lang="en-GB" sz="2800">
                <a:solidFill>
                  <a:schemeClr val="dk1"/>
                </a:solidFill>
                <a:latin typeface="Open Sans"/>
                <a:ea typeface="Open Sans"/>
                <a:cs typeface="Open Sans"/>
                <a:sym typeface="Open Sans"/>
              </a:rPr>
              <a:t>clean energy</a:t>
            </a:r>
            <a:r>
              <a:rPr lang="en-GB" sz="2800">
                <a:solidFill>
                  <a:schemeClr val="dk1"/>
                </a:solidFill>
                <a:latin typeface="Open Sans"/>
                <a:ea typeface="Open Sans"/>
                <a:cs typeface="Open Sans"/>
                <a:sym typeface="Open Sans"/>
              </a:rPr>
              <a:t> for all</a:t>
            </a:r>
            <a:endParaRPr/>
          </a:p>
        </p:txBody>
      </p:sp>
      <p:sp>
        <p:nvSpPr>
          <p:cNvPr id="243" name="Google Shape;243;p9"/>
          <p:cNvSpPr/>
          <p:nvPr/>
        </p:nvSpPr>
        <p:spPr>
          <a:xfrm>
            <a:off x="6479412" y="2877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1_Slide9.mp3" id="244" name="Google Shape;244;p9"/>
          <p:cNvPicPr preferRelativeResize="0"/>
          <p:nvPr/>
        </p:nvPicPr>
        <p:blipFill rotWithShape="1">
          <a:blip r:embed="rId7">
            <a:alphaModFix/>
          </a:blip>
          <a:srcRect b="0" l="0" r="0" t="0"/>
          <a:stretch/>
        </p:blipFill>
        <p:spPr>
          <a:xfrm>
            <a:off x="6550777" y="3542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